
<file path=[Content_Types].xml><?xml version="1.0" encoding="utf-8"?>
<Types xmlns="http://schemas.openxmlformats.org/package/2006/content-types">
  <Default Extension="gif" ContentType="image/gif"/>
  <Default Extension="jfif" ContentType="image/jpeg"/>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media/image15.jpg" ContentType="image/jpg"/>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ags/tag2.xml" ContentType="application/vnd.openxmlformats-officedocument.presentationml.tags+xml"/>
  <Override PartName="/ppt/notesSlides/notesSlide49.xml" ContentType="application/vnd.openxmlformats-officedocument.presentationml.notesSlide+xml"/>
  <Override PartName="/ppt/tags/tag3.xml" ContentType="application/vnd.openxmlformats-officedocument.presentationml.tags+xml"/>
  <Override PartName="/ppt/notesSlides/notesSlide50.xml" ContentType="application/vnd.openxmlformats-officedocument.presentationml.notesSlide+xml"/>
  <Override PartName="/ppt/tags/tag4.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5.xml" ContentType="application/vnd.openxmlformats-officedocument.presentationml.tags+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6.xml" ContentType="application/vnd.openxmlformats-officedocument.presentationml.tag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media/image70.jpg" ContentType="image/jpg"/>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ags/tag7.xml" ContentType="application/vnd.openxmlformats-officedocument.presentationml.tags+xml"/>
  <Override PartName="/ppt/notesSlides/notesSlide93.xml" ContentType="application/vnd.openxmlformats-officedocument.presentationml.notesSlide+xml"/>
  <Override PartName="/ppt/tags/tag8.xml" ContentType="application/vnd.openxmlformats-officedocument.presentationml.tags+xml"/>
  <Override PartName="/ppt/notesSlides/notesSlide94.xml" ContentType="application/vnd.openxmlformats-officedocument.presentationml.notesSlide+xml"/>
  <Override PartName="/ppt/tags/tag9.xml" ContentType="application/vnd.openxmlformats-officedocument.presentationml.tags+xml"/>
  <Override PartName="/ppt/notesSlides/notesSlide95.xml" ContentType="application/vnd.openxmlformats-officedocument.presentationml.notesSlide+xml"/>
  <Override PartName="/ppt/tags/tag10.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5" r:id="rId2"/>
    <p:sldMasterId id="2147483679" r:id="rId3"/>
    <p:sldMasterId id="2147483691" r:id="rId4"/>
  </p:sldMasterIdLst>
  <p:notesMasterIdLst>
    <p:notesMasterId r:id="rId165"/>
  </p:notesMasterIdLst>
  <p:sldIdLst>
    <p:sldId id="257" r:id="rId5"/>
    <p:sldId id="2502" r:id="rId6"/>
    <p:sldId id="2503" r:id="rId7"/>
    <p:sldId id="2408" r:id="rId8"/>
    <p:sldId id="260" r:id="rId9"/>
    <p:sldId id="2389" r:id="rId10"/>
    <p:sldId id="1939" r:id="rId11"/>
    <p:sldId id="1988" r:id="rId12"/>
    <p:sldId id="2490" r:id="rId13"/>
    <p:sldId id="277" r:id="rId14"/>
    <p:sldId id="1983" r:id="rId15"/>
    <p:sldId id="1797" r:id="rId16"/>
    <p:sldId id="1964" r:id="rId17"/>
    <p:sldId id="1367" r:id="rId18"/>
    <p:sldId id="1368" r:id="rId19"/>
    <p:sldId id="2471" r:id="rId20"/>
    <p:sldId id="2472" r:id="rId21"/>
    <p:sldId id="2519" r:id="rId22"/>
    <p:sldId id="1924" r:id="rId23"/>
    <p:sldId id="2510" r:id="rId24"/>
    <p:sldId id="2511" r:id="rId25"/>
    <p:sldId id="2512" r:id="rId26"/>
    <p:sldId id="2513" r:id="rId27"/>
    <p:sldId id="2406" r:id="rId28"/>
    <p:sldId id="1944" r:id="rId29"/>
    <p:sldId id="1926" r:id="rId30"/>
    <p:sldId id="2420" r:id="rId31"/>
    <p:sldId id="2422" r:id="rId32"/>
    <p:sldId id="2421" r:id="rId33"/>
    <p:sldId id="1925" r:id="rId34"/>
    <p:sldId id="854" r:id="rId35"/>
    <p:sldId id="1433" r:id="rId36"/>
    <p:sldId id="1994" r:id="rId37"/>
    <p:sldId id="1996" r:id="rId38"/>
    <p:sldId id="2003" r:id="rId39"/>
    <p:sldId id="1445" r:id="rId40"/>
    <p:sldId id="1446" r:id="rId41"/>
    <p:sldId id="1447" r:id="rId42"/>
    <p:sldId id="1448" r:id="rId43"/>
    <p:sldId id="2004" r:id="rId44"/>
    <p:sldId id="2464" r:id="rId45"/>
    <p:sldId id="2481" r:id="rId46"/>
    <p:sldId id="1460" r:id="rId47"/>
    <p:sldId id="2524" r:id="rId48"/>
    <p:sldId id="2404" r:id="rId49"/>
    <p:sldId id="2001" r:id="rId50"/>
    <p:sldId id="1453" r:id="rId51"/>
    <p:sldId id="1463" r:id="rId52"/>
    <p:sldId id="1464" r:id="rId53"/>
    <p:sldId id="1465" r:id="rId54"/>
    <p:sldId id="1466" r:id="rId55"/>
    <p:sldId id="2445" r:id="rId56"/>
    <p:sldId id="2495" r:id="rId57"/>
    <p:sldId id="2506" r:id="rId58"/>
    <p:sldId id="2443" r:id="rId59"/>
    <p:sldId id="2446" r:id="rId60"/>
    <p:sldId id="2444" r:id="rId61"/>
    <p:sldId id="2363" r:id="rId62"/>
    <p:sldId id="2469" r:id="rId63"/>
    <p:sldId id="2470" r:id="rId64"/>
    <p:sldId id="2032" r:id="rId65"/>
    <p:sldId id="2033" r:id="rId66"/>
    <p:sldId id="2504" r:id="rId67"/>
    <p:sldId id="2505" r:id="rId68"/>
    <p:sldId id="2036" r:id="rId69"/>
    <p:sldId id="2467" r:id="rId70"/>
    <p:sldId id="2514" r:id="rId71"/>
    <p:sldId id="2384" r:id="rId72"/>
    <p:sldId id="2463" r:id="rId73"/>
    <p:sldId id="2418" r:id="rId74"/>
    <p:sldId id="2396" r:id="rId75"/>
    <p:sldId id="2397" r:id="rId76"/>
    <p:sldId id="2398" r:id="rId77"/>
    <p:sldId id="2399" r:id="rId78"/>
    <p:sldId id="2515" r:id="rId79"/>
    <p:sldId id="2516" r:id="rId80"/>
    <p:sldId id="2401" r:id="rId81"/>
    <p:sldId id="2523" r:id="rId82"/>
    <p:sldId id="2499" r:id="rId83"/>
    <p:sldId id="2517" r:id="rId84"/>
    <p:sldId id="2447" r:id="rId85"/>
    <p:sldId id="2407" r:id="rId86"/>
    <p:sldId id="2456" r:id="rId87"/>
    <p:sldId id="2496" r:id="rId88"/>
    <p:sldId id="2497" r:id="rId89"/>
    <p:sldId id="443" r:id="rId90"/>
    <p:sldId id="444" r:id="rId91"/>
    <p:sldId id="637" r:id="rId92"/>
    <p:sldId id="638" r:id="rId93"/>
    <p:sldId id="639" r:id="rId94"/>
    <p:sldId id="640" r:id="rId95"/>
    <p:sldId id="641" r:id="rId96"/>
    <p:sldId id="642" r:id="rId97"/>
    <p:sldId id="478" r:id="rId98"/>
    <p:sldId id="643" r:id="rId99"/>
    <p:sldId id="644" r:id="rId100"/>
    <p:sldId id="645" r:id="rId101"/>
    <p:sldId id="646" r:id="rId102"/>
    <p:sldId id="647" r:id="rId103"/>
    <p:sldId id="648" r:id="rId104"/>
    <p:sldId id="649" r:id="rId105"/>
    <p:sldId id="2152" r:id="rId106"/>
    <p:sldId id="492" r:id="rId107"/>
    <p:sldId id="2153" r:id="rId108"/>
    <p:sldId id="2154" r:id="rId109"/>
    <p:sldId id="2148" r:id="rId110"/>
    <p:sldId id="2155" r:id="rId111"/>
    <p:sldId id="2393" r:id="rId112"/>
    <p:sldId id="2426" r:id="rId113"/>
    <p:sldId id="2427" r:id="rId114"/>
    <p:sldId id="280" r:id="rId115"/>
    <p:sldId id="2428" r:id="rId116"/>
    <p:sldId id="2149" r:id="rId117"/>
    <p:sldId id="2429" r:id="rId118"/>
    <p:sldId id="2430" r:id="rId119"/>
    <p:sldId id="2439" r:id="rId120"/>
    <p:sldId id="2448" r:id="rId121"/>
    <p:sldId id="493" r:id="rId122"/>
    <p:sldId id="449" r:id="rId123"/>
    <p:sldId id="2507" r:id="rId124"/>
    <p:sldId id="276" r:id="rId125"/>
    <p:sldId id="2450" r:id="rId126"/>
    <p:sldId id="278" r:id="rId127"/>
    <p:sldId id="2451" r:id="rId128"/>
    <p:sldId id="2508" r:id="rId129"/>
    <p:sldId id="2452" r:id="rId130"/>
    <p:sldId id="2442" r:id="rId131"/>
    <p:sldId id="2006" r:id="rId132"/>
    <p:sldId id="2482" r:id="rId133"/>
    <p:sldId id="2518" r:id="rId134"/>
    <p:sldId id="2438" r:id="rId135"/>
    <p:sldId id="2509" r:id="rId136"/>
    <p:sldId id="2449" r:id="rId137"/>
    <p:sldId id="2501" r:id="rId138"/>
    <p:sldId id="2453" r:id="rId139"/>
    <p:sldId id="2454" r:id="rId140"/>
    <p:sldId id="2457" r:id="rId141"/>
    <p:sldId id="2458" r:id="rId142"/>
    <p:sldId id="2044" r:id="rId143"/>
    <p:sldId id="2400" r:id="rId144"/>
    <p:sldId id="2419" r:id="rId145"/>
    <p:sldId id="2434" r:id="rId146"/>
    <p:sldId id="2436" r:id="rId147"/>
    <p:sldId id="2520" r:id="rId148"/>
    <p:sldId id="2521" r:id="rId149"/>
    <p:sldId id="2522" r:id="rId150"/>
    <p:sldId id="298" r:id="rId151"/>
    <p:sldId id="1997" r:id="rId152"/>
    <p:sldId id="1998" r:id="rId153"/>
    <p:sldId id="1999" r:id="rId154"/>
    <p:sldId id="2378" r:id="rId155"/>
    <p:sldId id="2381" r:id="rId156"/>
    <p:sldId id="2498" r:id="rId157"/>
    <p:sldId id="2360" r:id="rId158"/>
    <p:sldId id="2476" r:id="rId159"/>
    <p:sldId id="2479" r:id="rId160"/>
    <p:sldId id="259" r:id="rId161"/>
    <p:sldId id="258" r:id="rId162"/>
    <p:sldId id="2493" r:id="rId163"/>
    <p:sldId id="2494" r:id="rId164"/>
  </p:sldIdLst>
  <p:sldSz cx="12192000" cy="6858000"/>
  <p:notesSz cx="6858000" cy="9144000"/>
  <p:defaultText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7104" userDrawn="1">
          <p15:clr>
            <a:srgbClr val="A4A3A4"/>
          </p15:clr>
        </p15:guide>
        <p15:guide id="4" pos="576" userDrawn="1">
          <p15:clr>
            <a:srgbClr val="A4A3A4"/>
          </p15:clr>
        </p15:guide>
        <p15:guide id="5" orient="horz" pos="656" userDrawn="1">
          <p15:clr>
            <a:srgbClr val="A4A3A4"/>
          </p15:clr>
        </p15:guide>
        <p15:guide id="6" orient="horz" pos="369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988" autoAdjust="0"/>
    <p:restoredTop sz="80637" autoAdjust="0"/>
  </p:normalViewPr>
  <p:slideViewPr>
    <p:cSldViewPr snapToGrid="0" snapToObjects="1">
      <p:cViewPr varScale="1">
        <p:scale>
          <a:sx n="77" d="100"/>
          <a:sy n="77" d="100"/>
        </p:scale>
        <p:origin x="730" y="43"/>
      </p:cViewPr>
      <p:guideLst>
        <p:guide orient="horz" pos="2160"/>
        <p:guide pos="3840"/>
        <p:guide pos="7104"/>
        <p:guide pos="576"/>
        <p:guide orient="horz" pos="656"/>
        <p:guide orient="horz" pos="3696"/>
      </p:guideLst>
    </p:cSldViewPr>
  </p:slideViewPr>
  <p:notesTextViewPr>
    <p:cViewPr>
      <p:scale>
        <a:sx n="3" d="2"/>
        <a:sy n="3" d="2"/>
      </p:scale>
      <p:origin x="0" y="0"/>
    </p:cViewPr>
  </p:notesTextViewPr>
  <p:sorterViewPr>
    <p:cViewPr>
      <p:scale>
        <a:sx n="66" d="100"/>
        <a:sy n="66" d="100"/>
      </p:scale>
      <p:origin x="0" y="-266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viewProps" Target="view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notesMaster" Target="notesMasters/notesMaster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1618CB5-095A-482C-A694-A1B7A471FED7}" type="datetimeFigureOut">
              <a:rPr lang="en-US" smtClean="0"/>
              <a:t>17-Jan-25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E29FB0-8150-449D-AB8E-6FB22E8315DD}" type="slidenum">
              <a:rPr lang="en-US" smtClean="0"/>
              <a:t>‹#›</a:t>
            </a:fld>
            <a:endParaRPr lang="en-US"/>
          </a:p>
        </p:txBody>
      </p:sp>
    </p:spTree>
    <p:extLst>
      <p:ext uri="{BB962C8B-B14F-4D97-AF65-F5344CB8AC3E}">
        <p14:creationId xmlns:p14="http://schemas.microsoft.com/office/powerpoint/2010/main" val="3709047918"/>
      </p:ext>
    </p:extLst>
  </p:cSld>
  <p:clrMap bg1="lt1" tx1="dk1" bg2="lt2" tx2="dk2" accent1="accent1" accent2="accent2" accent3="accent3" accent4="accent4" accent5="accent5" accent6="accent6" hlink="hlink" folHlink="folHlink"/>
  <p:notesStyle>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-We are</a:t>
            </a:r>
            <a:r>
              <a:rPr lang="en-US" baseline="0" dirty="0"/>
              <a:t> the Federal Government’s oldest scientific agency.</a:t>
            </a:r>
          </a:p>
          <a:p>
            <a:r>
              <a:rPr lang="en-US" baseline="0" dirty="0"/>
              <a:t>-part of the Executive Branch</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aseline="0" dirty="0"/>
              <a:t>-I know it can seem kind of strange that NGS is part of the NOS, but the origins of NGS lie with the C&amp;GS.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aseline="0" dirty="0"/>
              <a:t>-we are a “Program Office” of the NOS</a:t>
            </a:r>
          </a:p>
          <a:p>
            <a:r>
              <a:rPr lang="en-US" baseline="0" dirty="0"/>
              <a:t>Survey of the Coast – 1807</a:t>
            </a:r>
          </a:p>
          <a:p>
            <a:r>
              <a:rPr lang="en-US" baseline="0" dirty="0"/>
              <a:t>Coast Survey – 1836</a:t>
            </a:r>
          </a:p>
          <a:p>
            <a:r>
              <a:rPr lang="en-US" baseline="0" dirty="0"/>
              <a:t>Coast and Geodetic Survey – 1878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aseline="0" dirty="0"/>
              <a:t>NGS since 1970</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2</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175176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else but the federal government</a:t>
            </a:r>
            <a:r>
              <a:rPr lang="en-US" baseline="0" dirty="0"/>
              <a:t> are you going to see two acronyms within one acronym?</a:t>
            </a:r>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14</a:t>
            </a:fld>
            <a:endParaRPr lang="en-US"/>
          </a:p>
        </p:txBody>
      </p:sp>
    </p:spTree>
    <p:extLst>
      <p:ext uri="{BB962C8B-B14F-4D97-AF65-F5344CB8AC3E}">
        <p14:creationId xmlns:p14="http://schemas.microsoft.com/office/powerpoint/2010/main" val="2099558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else but the federal government</a:t>
            </a:r>
            <a:r>
              <a:rPr lang="en-US" baseline="0" dirty="0"/>
              <a:t> are you going to see two acronyms within one acronym?</a:t>
            </a:r>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15</a:t>
            </a:fld>
            <a:endParaRPr lang="en-US"/>
          </a:p>
        </p:txBody>
      </p:sp>
    </p:spTree>
    <p:extLst>
      <p:ext uri="{BB962C8B-B14F-4D97-AF65-F5344CB8AC3E}">
        <p14:creationId xmlns:p14="http://schemas.microsoft.com/office/powerpoint/2010/main" val="13732388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else but the federal government</a:t>
            </a:r>
            <a:r>
              <a:rPr lang="en-US" baseline="0" dirty="0"/>
              <a:t> are you going to see two acronyms within one acronym?</a:t>
            </a:r>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16</a:t>
            </a:fld>
            <a:endParaRPr lang="en-US"/>
          </a:p>
        </p:txBody>
      </p:sp>
    </p:spTree>
    <p:extLst>
      <p:ext uri="{BB962C8B-B14F-4D97-AF65-F5344CB8AC3E}">
        <p14:creationId xmlns:p14="http://schemas.microsoft.com/office/powerpoint/2010/main" val="424061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else but the federal government</a:t>
            </a:r>
            <a:r>
              <a:rPr lang="en-US" baseline="0" dirty="0"/>
              <a:t> are you going to see two acronyms within one acronym?</a:t>
            </a:r>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17</a:t>
            </a:fld>
            <a:endParaRPr lang="en-US"/>
          </a:p>
        </p:txBody>
      </p:sp>
    </p:spTree>
    <p:extLst>
      <p:ext uri="{BB962C8B-B14F-4D97-AF65-F5344CB8AC3E}">
        <p14:creationId xmlns:p14="http://schemas.microsoft.com/office/powerpoint/2010/main" val="32345692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would like to point out we have a new,</a:t>
            </a:r>
            <a:r>
              <a:rPr lang="en-US" baseline="0" dirty="0"/>
              <a:t> official name for the network you see represented on this map, </a:t>
            </a:r>
          </a:p>
          <a:p>
            <a:r>
              <a:rPr lang="en-US" baseline="0" dirty="0"/>
              <a:t>-The NOAA CORS Network, or NCN</a:t>
            </a:r>
          </a:p>
          <a:p>
            <a:r>
              <a:rPr lang="en-US" baseline="0" dirty="0"/>
              <a:t>CLICK</a:t>
            </a:r>
          </a:p>
          <a:p>
            <a:r>
              <a:rPr lang="en-US" baseline="0" dirty="0"/>
              <a:t>-this is neat little graphic with some stats on </a:t>
            </a:r>
            <a:r>
              <a:rPr lang="en-US" baseline="0" dirty="0" err="1"/>
              <a:t>teh</a:t>
            </a:r>
            <a:r>
              <a:rPr lang="en-US" baseline="0" dirty="0"/>
              <a:t> NCN you can find on our website</a:t>
            </a:r>
          </a:p>
          <a:p>
            <a:r>
              <a:rPr lang="en-US" baseline="0" dirty="0"/>
              <a:t>-below the </a:t>
            </a:r>
            <a:r>
              <a:rPr lang="en-US" baseline="0" dirty="0" err="1"/>
              <a:t>gaphic</a:t>
            </a:r>
            <a:r>
              <a:rPr lang="en-US" baseline="0" dirty="0"/>
              <a:t> </a:t>
            </a:r>
            <a:r>
              <a:rPr lang="en-US" baseline="0" dirty="0" err="1"/>
              <a:t>youll</a:t>
            </a:r>
            <a:r>
              <a:rPr lang="en-US" baseline="0" dirty="0"/>
              <a:t> find a search bar with more information</a:t>
            </a:r>
          </a:p>
          <a:p>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18</a:t>
            </a:fld>
            <a:endParaRPr lang="en-US"/>
          </a:p>
        </p:txBody>
      </p:sp>
    </p:spTree>
    <p:extLst>
      <p:ext uri="{BB962C8B-B14F-4D97-AF65-F5344CB8AC3E}">
        <p14:creationId xmlns:p14="http://schemas.microsoft.com/office/powerpoint/2010/main" val="25667332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All </a:t>
            </a:r>
            <a:r>
              <a:rPr lang="en-US" dirty="0">
                <a:solidFill>
                  <a:srgbClr val="C00000"/>
                </a:solidFill>
              </a:rPr>
              <a:t>marks</a:t>
            </a:r>
            <a:r>
              <a:rPr lang="en-US" dirty="0"/>
              <a:t> are passive!—in that they sit there doing nothing in and of themselves besides holding a </a:t>
            </a:r>
            <a:r>
              <a:rPr lang="en-US" dirty="0">
                <a:solidFill>
                  <a:srgbClr val="C00000"/>
                </a:solidFill>
              </a:rPr>
              <a:t>point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FF0000"/>
                </a:solidFill>
              </a:rPr>
              <a:t>This includes the fixed antenna mount</a:t>
            </a:r>
            <a:r>
              <a:rPr lang="en-US" baseline="0" dirty="0">
                <a:solidFill>
                  <a:srgbClr val="FF0000"/>
                </a:solidFill>
              </a:rPr>
              <a:t> that is a part of a CORS.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solidFill>
                <a:srgbClr val="FF0000"/>
              </a:solidFill>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But, some marks have permanently installed equipment that enable nearly continuous observations and these are called “active” stations.</a:t>
            </a:r>
          </a:p>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19</a:t>
            </a:fld>
            <a:endParaRPr lang="en-US" altLang="en-US"/>
          </a:p>
        </p:txBody>
      </p:sp>
    </p:spTree>
    <p:extLst>
      <p:ext uri="{BB962C8B-B14F-4D97-AF65-F5344CB8AC3E}">
        <p14:creationId xmlns:p14="http://schemas.microsoft.com/office/powerpoint/2010/main" val="5506142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20</a:t>
            </a:fld>
            <a:endParaRPr lang="en-US" altLang="en-US"/>
          </a:p>
        </p:txBody>
      </p:sp>
    </p:spTree>
    <p:extLst>
      <p:ext uri="{BB962C8B-B14F-4D97-AF65-F5344CB8AC3E}">
        <p14:creationId xmlns:p14="http://schemas.microsoft.com/office/powerpoint/2010/main" val="27971118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21</a:t>
            </a:fld>
            <a:endParaRPr lang="en-US" altLang="en-US"/>
          </a:p>
        </p:txBody>
      </p:sp>
    </p:spTree>
    <p:extLst>
      <p:ext uri="{BB962C8B-B14F-4D97-AF65-F5344CB8AC3E}">
        <p14:creationId xmlns:p14="http://schemas.microsoft.com/office/powerpoint/2010/main" val="9895517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KW0392 – </a:t>
            </a:r>
          </a:p>
          <a:p>
            <a:r>
              <a:rPr lang="en-US" dirty="0"/>
              <a:t>https://www.ngs.noaa.gov/cgi-bin/ds_mark.prl?PidBox=KW0392</a:t>
            </a:r>
          </a:p>
          <a:p>
            <a:endParaRPr lang="en-US" dirty="0"/>
          </a:p>
          <a:p>
            <a:endParaRPr lang="en-US" dirty="0"/>
          </a:p>
          <a:p>
            <a:r>
              <a:rPr lang="en-US" dirty="0"/>
              <a:t>COLUMBIA COUNTY, PA, NEAR READING COMPANY REAILROAD STATION</a:t>
            </a:r>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22</a:t>
            </a:fld>
            <a:endParaRPr lang="en-US" altLang="en-US"/>
          </a:p>
        </p:txBody>
      </p:sp>
    </p:spTree>
    <p:extLst>
      <p:ext uri="{BB962C8B-B14F-4D97-AF65-F5344CB8AC3E}">
        <p14:creationId xmlns:p14="http://schemas.microsoft.com/office/powerpoint/2010/main" val="22870387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KR1724 - https://www.ngs.noaa.gov/cgi-bin/ds_mark.prl?PidBox=kr1724</a:t>
            </a:r>
          </a:p>
          <a:p>
            <a:endParaRPr lang="en-US" dirty="0"/>
          </a:p>
          <a:p>
            <a:r>
              <a:rPr lang="en-US" dirty="0"/>
              <a:t>Set 1946 </a:t>
            </a:r>
            <a:r>
              <a:rPr lang="en-US" dirty="0">
                <a:sym typeface="Wingdings" panose="05000000000000000000" pitchFamily="2" charset="2"/>
              </a:rPr>
              <a:t> Washoe County, NV, about 4 miles southwest of Reno</a:t>
            </a:r>
          </a:p>
          <a:p>
            <a:endParaRPr lang="en-US" dirty="0"/>
          </a:p>
          <a:p>
            <a:r>
              <a:rPr lang="en-US" dirty="0"/>
              <a:t>Recovery 1958 </a:t>
            </a:r>
            <a:r>
              <a:rPr lang="en-US" dirty="0">
                <a:sym typeface="Wingdings" panose="05000000000000000000" pitchFamily="2" charset="2"/>
              </a:rPr>
              <a:t> </a:t>
            </a:r>
            <a:r>
              <a:rPr lang="en-US" dirty="0"/>
              <a:t>THE STATION MARK WILL BE PRESERVED BY MR. GARCIA, AND WILL BE IN THE CENTER OF HIS LIVING ROOM. - -&gt; BUILT AS A BROKEN WAGON WHEEL WITH THE TRIANGULATION STATION THE HUB THERE-OF. </a:t>
            </a:r>
          </a:p>
          <a:p>
            <a:endParaRPr lang="en-US" dirty="0"/>
          </a:p>
          <a:p>
            <a:r>
              <a:rPr lang="en-US" dirty="0"/>
              <a:t>A STANDARD DISK STAMPED WHEELER 1946, 1958 IS BEING PROVIDED MR. GARCIA, TO PLACE IN THE FLOOR. </a:t>
            </a:r>
          </a:p>
        </p:txBody>
      </p:sp>
      <p:sp>
        <p:nvSpPr>
          <p:cNvPr id="4" name="Slide Number Placeholder 3"/>
          <p:cNvSpPr>
            <a:spLocks noGrp="1"/>
          </p:cNvSpPr>
          <p:nvPr>
            <p:ph type="sldNum" sz="quarter" idx="5"/>
          </p:nvPr>
        </p:nvSpPr>
        <p:spPr/>
        <p:txBody>
          <a:bodyPr/>
          <a:lstStyle/>
          <a:p>
            <a:pPr>
              <a:defRPr/>
            </a:pPr>
            <a:fld id="{5BB99B5A-D3DB-4354-AA55-43E94BB02C0B}" type="slidenum">
              <a:rPr lang="en-US" smtClean="0"/>
              <a:pPr>
                <a:defRPr/>
              </a:pPr>
              <a:t>23</a:t>
            </a:fld>
            <a:endParaRPr lang="en-US"/>
          </a:p>
        </p:txBody>
      </p:sp>
    </p:spTree>
    <p:extLst>
      <p:ext uri="{BB962C8B-B14F-4D97-AF65-F5344CB8AC3E}">
        <p14:creationId xmlns:p14="http://schemas.microsoft.com/office/powerpoint/2010/main" val="24014875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-as you can read my slide,</a:t>
            </a:r>
            <a:r>
              <a:rPr lang="en-US" baseline="0" dirty="0"/>
              <a:t> I like to point that out because over my 2 years at NGS I’ve seen and heard this misunderstanding quite a bit</a:t>
            </a:r>
          </a:p>
          <a:p>
            <a:r>
              <a:rPr lang="en-US" baseline="0" dirty="0"/>
              <a:t>-don’t worry! it doesn’t offend us! and we do work closely with USGS, but we are separate agencies within totally different departments of the federal government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1244490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24</a:t>
            </a:fld>
            <a:endParaRPr lang="en-US" altLang="en-US"/>
          </a:p>
        </p:txBody>
      </p:sp>
    </p:spTree>
    <p:extLst>
      <p:ext uri="{BB962C8B-B14F-4D97-AF65-F5344CB8AC3E}">
        <p14:creationId xmlns:p14="http://schemas.microsoft.com/office/powerpoint/2010/main" val="29089394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All </a:t>
            </a:r>
            <a:r>
              <a:rPr lang="en-US" dirty="0">
                <a:solidFill>
                  <a:srgbClr val="C00000"/>
                </a:solidFill>
              </a:rPr>
              <a:t>marks</a:t>
            </a:r>
            <a:r>
              <a:rPr lang="en-US" dirty="0"/>
              <a:t> are passive!—in that they sit there doing nothing in and of themselves besides holding a </a:t>
            </a:r>
            <a:r>
              <a:rPr lang="en-US" dirty="0">
                <a:solidFill>
                  <a:srgbClr val="C00000"/>
                </a:solidFill>
              </a:rPr>
              <a:t>point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FF0000"/>
                </a:solidFill>
              </a:rPr>
              <a:t>This includes the fixed antenna mount</a:t>
            </a:r>
            <a:r>
              <a:rPr lang="en-US" baseline="0" dirty="0">
                <a:solidFill>
                  <a:srgbClr val="FF0000"/>
                </a:solidFill>
              </a:rPr>
              <a:t> that is a part of a CORS.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solidFill>
                <a:srgbClr val="FF0000"/>
              </a:solidFill>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But, some marks have permanently installed equipment that enable nearly continuous observations and these are called “active” stations.</a:t>
            </a:r>
          </a:p>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25</a:t>
            </a:fld>
            <a:endParaRPr lang="en-US" altLang="en-US"/>
          </a:p>
        </p:txBody>
      </p:sp>
    </p:spTree>
    <p:extLst>
      <p:ext uri="{BB962C8B-B14F-4D97-AF65-F5344CB8AC3E}">
        <p14:creationId xmlns:p14="http://schemas.microsoft.com/office/powerpoint/2010/main" val="22333832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the whole pillar could be considered a type of “mark”, being a passive do-nothing structure that holds a “point”, the GRP of this CORS.  </a:t>
            </a:r>
          </a:p>
          <a:p>
            <a:endParaRPr lang="en-US" dirty="0"/>
          </a:p>
          <a:p>
            <a:r>
              <a:rPr lang="en-US" dirty="0">
                <a:latin typeface="Times New Roman" panose="02020603050405020304" pitchFamily="18" charset="0"/>
              </a:rPr>
              <a:t>But the</a:t>
            </a:r>
            <a:r>
              <a:rPr lang="en-US" dirty="0">
                <a:solidFill>
                  <a:srgbClr val="C00000"/>
                </a:solidFill>
                <a:latin typeface="Times New Roman" panose="02020603050405020304" pitchFamily="18" charset="0"/>
              </a:rPr>
              <a:t> point</a:t>
            </a:r>
            <a:r>
              <a:rPr lang="en-US" dirty="0">
                <a:latin typeface="Times New Roman" panose="02020603050405020304" pitchFamily="18" charset="0"/>
              </a:rPr>
              <a:t>, given coordinates computed from all the data collected by that antenna, is probably in here somewhere, as a part of this huge pillar which is effectively one big </a:t>
            </a:r>
            <a:r>
              <a:rPr lang="en-US" dirty="0">
                <a:solidFill>
                  <a:srgbClr val="C00000"/>
                </a:solidFill>
                <a:latin typeface="Times New Roman" panose="02020603050405020304" pitchFamily="18" charset="0"/>
              </a:rPr>
              <a:t>mark, </a:t>
            </a:r>
            <a:r>
              <a:rPr lang="en-US" dirty="0">
                <a:latin typeface="Times New Roman" panose="02020603050405020304" pitchFamily="18" charset="0"/>
              </a:rPr>
              <a:t>passive as can be….</a:t>
            </a:r>
          </a:p>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26</a:t>
            </a:fld>
            <a:endParaRPr lang="en-US" altLang="en-US"/>
          </a:p>
        </p:txBody>
      </p:sp>
    </p:spTree>
    <p:extLst>
      <p:ext uri="{BB962C8B-B14F-4D97-AF65-F5344CB8AC3E}">
        <p14:creationId xmlns:p14="http://schemas.microsoft.com/office/powerpoint/2010/main" val="1591389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27</a:t>
            </a:fld>
            <a:endParaRPr lang="en-US" altLang="en-US"/>
          </a:p>
        </p:txBody>
      </p:sp>
    </p:spTree>
    <p:extLst>
      <p:ext uri="{BB962C8B-B14F-4D97-AF65-F5344CB8AC3E}">
        <p14:creationId xmlns:p14="http://schemas.microsoft.com/office/powerpoint/2010/main" val="469690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28</a:t>
            </a:fld>
            <a:endParaRPr lang="en-US" altLang="en-US"/>
          </a:p>
        </p:txBody>
      </p:sp>
    </p:spTree>
    <p:extLst>
      <p:ext uri="{BB962C8B-B14F-4D97-AF65-F5344CB8AC3E}">
        <p14:creationId xmlns:p14="http://schemas.microsoft.com/office/powerpoint/2010/main" val="29528820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29</a:t>
            </a:fld>
            <a:endParaRPr lang="en-US" altLang="en-US"/>
          </a:p>
        </p:txBody>
      </p:sp>
    </p:spTree>
    <p:extLst>
      <p:ext uri="{BB962C8B-B14F-4D97-AF65-F5344CB8AC3E}">
        <p14:creationId xmlns:p14="http://schemas.microsoft.com/office/powerpoint/2010/main" val="42089080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latin typeface="Cambria" panose="02040503050406030204" pitchFamily="18" charset="0"/>
                <a:ea typeface="Cambria" panose="02040503050406030204" pitchFamily="18" charset="0"/>
              </a:rPr>
              <a:t>Often the term active geodetic control has been used to mean some equipment is </a:t>
            </a:r>
            <a:r>
              <a:rPr lang="en-US" b="1" i="1" dirty="0">
                <a:solidFill>
                  <a:srgbClr val="C00000"/>
                </a:solidFill>
                <a:latin typeface="Cambria" panose="02040503050406030204" pitchFamily="18" charset="0"/>
                <a:ea typeface="Cambria" panose="02040503050406030204" pitchFamily="18" charset="0"/>
              </a:rPr>
              <a:t>continuously</a:t>
            </a:r>
            <a:r>
              <a:rPr lang="en-US" b="1" dirty="0">
                <a:solidFill>
                  <a:srgbClr val="C00000"/>
                </a:solidFill>
                <a:latin typeface="Cambria" panose="02040503050406030204" pitchFamily="18" charset="0"/>
                <a:ea typeface="Cambria" panose="02040503050406030204" pitchFamily="18" charset="0"/>
              </a:rPr>
              <a:t> </a:t>
            </a:r>
            <a:r>
              <a:rPr lang="en-US" dirty="0">
                <a:latin typeface="Cambria" panose="02040503050406030204" pitchFamily="18" charset="0"/>
                <a:ea typeface="Cambria" panose="02040503050406030204" pitchFamily="18" charset="0"/>
              </a:rPr>
              <a:t>or at least </a:t>
            </a:r>
            <a:r>
              <a:rPr lang="en-US" b="1" i="1" dirty="0">
                <a:solidFill>
                  <a:srgbClr val="C00000"/>
                </a:solidFill>
                <a:latin typeface="Cambria" panose="02040503050406030204" pitchFamily="18" charset="0"/>
                <a:ea typeface="Cambria" panose="02040503050406030204" pitchFamily="18" charset="0"/>
              </a:rPr>
              <a:t>frequently</a:t>
            </a:r>
            <a:r>
              <a:rPr lang="en-US" dirty="0">
                <a:latin typeface="Cambria" panose="02040503050406030204" pitchFamily="18" charset="0"/>
                <a:ea typeface="Cambria" panose="02040503050406030204" pitchFamily="18" charset="0"/>
              </a:rPr>
              <a:t> collecting observations at or near a </a:t>
            </a:r>
            <a:r>
              <a:rPr lang="en-US" b="1" dirty="0">
                <a:solidFill>
                  <a:srgbClr val="C00000"/>
                </a:solidFill>
                <a:latin typeface="Cambria" panose="02040503050406030204" pitchFamily="18" charset="0"/>
                <a:ea typeface="Cambria" panose="02040503050406030204" pitchFamily="18" charset="0"/>
              </a:rPr>
              <a:t>point</a:t>
            </a:r>
          </a:p>
          <a:p>
            <a:pPr marL="0" indent="0">
              <a:buNone/>
            </a:pPr>
            <a:endParaRPr lang="en-US" b="1" dirty="0">
              <a:solidFill>
                <a:srgbClr val="C00000"/>
              </a:solidFill>
              <a:latin typeface="Cambria" panose="02040503050406030204" pitchFamily="18" charset="0"/>
              <a:ea typeface="Cambria" panose="02040503050406030204" pitchFamily="18" charset="0"/>
            </a:endParaRPr>
          </a:p>
          <a:p>
            <a:pPr marL="0" indent="0">
              <a:buNone/>
            </a:pPr>
            <a:r>
              <a:rPr lang="en-US" dirty="0">
                <a:latin typeface="Cambria" panose="02040503050406030204" pitchFamily="18" charset="0"/>
                <a:ea typeface="Cambria" panose="02040503050406030204" pitchFamily="18" charset="0"/>
              </a:rPr>
              <a:t>Yet those observations are often used to compute coordinates (often time-dependent) at a </a:t>
            </a:r>
            <a:r>
              <a:rPr lang="en-US" dirty="0">
                <a:solidFill>
                  <a:srgbClr val="C00000"/>
                </a:solidFill>
                <a:latin typeface="Cambria" panose="02040503050406030204" pitchFamily="18" charset="0"/>
                <a:ea typeface="Cambria" panose="02040503050406030204" pitchFamily="18" charset="0"/>
              </a:rPr>
              <a:t>point</a:t>
            </a:r>
            <a:r>
              <a:rPr lang="en-US" dirty="0">
                <a:latin typeface="Cambria" panose="02040503050406030204" pitchFamily="18" charset="0"/>
                <a:ea typeface="Cambria" panose="02040503050406030204" pitchFamily="18" charset="0"/>
              </a:rPr>
              <a:t> on a </a:t>
            </a:r>
            <a:r>
              <a:rPr lang="en-US" dirty="0">
                <a:solidFill>
                  <a:srgbClr val="C00000"/>
                </a:solidFill>
                <a:latin typeface="Cambria" panose="02040503050406030204" pitchFamily="18" charset="0"/>
                <a:ea typeface="Cambria" panose="02040503050406030204" pitchFamily="18" charset="0"/>
              </a:rPr>
              <a:t>mark</a:t>
            </a:r>
            <a:r>
              <a:rPr lang="en-US" dirty="0">
                <a:latin typeface="Cambria" panose="02040503050406030204" pitchFamily="18" charset="0"/>
                <a:ea typeface="Cambria" panose="02040503050406030204" pitchFamily="18" charset="0"/>
              </a:rPr>
              <a:t>, which, by its nature is </a:t>
            </a:r>
            <a:r>
              <a:rPr lang="en-US" i="1" dirty="0">
                <a:latin typeface="Cambria" panose="02040503050406030204" pitchFamily="18" charset="0"/>
                <a:ea typeface="Cambria" panose="02040503050406030204" pitchFamily="18" charset="0"/>
              </a:rPr>
              <a:t>passive</a:t>
            </a:r>
          </a:p>
          <a:p>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30</a:t>
            </a:fld>
            <a:endParaRPr lang="en-US"/>
          </a:p>
        </p:txBody>
      </p:sp>
    </p:spTree>
    <p:extLst>
      <p:ext uri="{BB962C8B-B14F-4D97-AF65-F5344CB8AC3E}">
        <p14:creationId xmlns:p14="http://schemas.microsoft.com/office/powerpoint/2010/main" val="1461744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-geometric component is latitude, longitude, and ellipsoid</a:t>
            </a:r>
            <a:r>
              <a:rPr lang="en-US" baseline="0" dirty="0"/>
              <a:t> height</a:t>
            </a:r>
          </a:p>
          <a:p>
            <a:r>
              <a:rPr lang="en-US" baseline="0" dirty="0"/>
              <a:t>-geopotential component is combined with the geometric components to calculate an </a:t>
            </a:r>
            <a:r>
              <a:rPr lang="en-US" baseline="0" dirty="0" err="1"/>
              <a:t>ortho</a:t>
            </a:r>
            <a:r>
              <a:rPr lang="en-US" baseline="0" dirty="0"/>
              <a:t> height or capital H</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B99B5A-D3DB-4354-AA55-43E94BB02C0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45299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--Also</a:t>
            </a:r>
            <a:r>
              <a:rPr lang="en-US" baseline="0" dirty="0"/>
              <a:t> table/podium example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aseline="0" dirty="0"/>
              <a:t>-this is how things have been done historically, so let’s look closer at the example</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32</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4772348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great example</a:t>
            </a:r>
            <a:r>
              <a:rPr lang="en-US" baseline="0" dirty="0"/>
              <a:t> to share is the North </a:t>
            </a:r>
            <a:r>
              <a:rPr lang="en-US" baseline="0" dirty="0" err="1"/>
              <a:t>Ameiccan</a:t>
            </a:r>
            <a:r>
              <a:rPr lang="en-US" baseline="0" dirty="0"/>
              <a:t> </a:t>
            </a:r>
            <a:r>
              <a:rPr lang="en-US" baseline="0" dirty="0" err="1"/>
              <a:t>Datumof</a:t>
            </a:r>
            <a:r>
              <a:rPr lang="en-US" baseline="0" dirty="0"/>
              <a:t> 1927</a:t>
            </a:r>
          </a:p>
          <a:p>
            <a:endParaRPr lang="en-US" baseline="0" dirty="0"/>
          </a:p>
          <a:p>
            <a:r>
              <a:rPr lang="en-US" baseline="0" dirty="0"/>
              <a:t>-what was selected as the Origin? a specific mark, that of PID KG0640</a:t>
            </a:r>
          </a:p>
          <a:p>
            <a:r>
              <a:rPr lang="en-US" baseline="0" dirty="0"/>
              <a:t>-it’s a triangulation station now on the property of one Kyle Brant.</a:t>
            </a:r>
          </a:p>
          <a:p>
            <a:r>
              <a:rPr lang="en-US" baseline="0" dirty="0"/>
              <a:t>-his contact info is in the datasheet and do give him a call a day in advance</a:t>
            </a:r>
          </a:p>
          <a:p>
            <a:r>
              <a:rPr lang="en-US" baseline="0" dirty="0"/>
              <a:t>--STORY: was passing by once on a return trip from CO to see family</a:t>
            </a:r>
          </a:p>
          <a:p>
            <a:endParaRPr lang="en-US" baseline="0" dirty="0"/>
          </a:p>
          <a:p>
            <a:r>
              <a:rPr lang="en-US" baseline="0" dirty="0"/>
              <a:t>-anyway, we define that mark as the origin and…</a:t>
            </a:r>
          </a:p>
          <a:p>
            <a:r>
              <a:rPr lang="en-US" baseline="0" dirty="0"/>
              <a:t>CLICK</a:t>
            </a:r>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33</a:t>
            </a:fld>
            <a:endParaRPr lang="en-US"/>
          </a:p>
        </p:txBody>
      </p:sp>
    </p:spTree>
    <p:extLst>
      <p:ext uri="{BB962C8B-B14F-4D97-AF65-F5344CB8AC3E}">
        <p14:creationId xmlns:p14="http://schemas.microsoft.com/office/powerpoint/2010/main" val="4480657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a:solidFill>
                  <a:schemeClr val="tx1"/>
                </a:solidFill>
                <a:latin typeface="Calibri" panose="020F0502020204030204" pitchFamily="34" charset="0"/>
                <a:cs typeface="Arial" panose="020B0604020202020204" pitchFamily="34" charset="0"/>
              </a:defRPr>
            </a:lvl1pPr>
            <a:lvl2pPr marL="728663" indent="-279400" defTabSz="912813" eaLnBrk="0" hangingPunct="0">
              <a:defRPr>
                <a:solidFill>
                  <a:schemeClr val="tx1"/>
                </a:solidFill>
                <a:latin typeface="Calibri" panose="020F0502020204030204" pitchFamily="34" charset="0"/>
                <a:cs typeface="Arial" panose="020B0604020202020204" pitchFamily="34" charset="0"/>
              </a:defRPr>
            </a:lvl2pPr>
            <a:lvl3pPr marL="1122363" indent="-223838" defTabSz="912813" eaLnBrk="0" hangingPunct="0">
              <a:defRPr>
                <a:solidFill>
                  <a:schemeClr val="tx1"/>
                </a:solidFill>
                <a:latin typeface="Calibri" panose="020F0502020204030204" pitchFamily="34" charset="0"/>
                <a:cs typeface="Arial" panose="020B0604020202020204" pitchFamily="34" charset="0"/>
              </a:defRPr>
            </a:lvl3pPr>
            <a:lvl4pPr marL="1571625" indent="-223838" defTabSz="912813" eaLnBrk="0" hangingPunct="0">
              <a:defRPr>
                <a:solidFill>
                  <a:schemeClr val="tx1"/>
                </a:solidFill>
                <a:latin typeface="Calibri" panose="020F0502020204030204" pitchFamily="34" charset="0"/>
                <a:cs typeface="Arial" panose="020B0604020202020204" pitchFamily="34" charset="0"/>
              </a:defRPr>
            </a:lvl4pPr>
            <a:lvl5pPr marL="2020888" indent="-223838" defTabSz="912813" eaLnBrk="0" hangingPunct="0">
              <a:defRPr>
                <a:solidFill>
                  <a:schemeClr val="tx1"/>
                </a:solidFill>
                <a:latin typeface="Calibri" panose="020F0502020204030204" pitchFamily="34" charset="0"/>
                <a:cs typeface="Arial" panose="020B0604020202020204" pitchFamily="34" charset="0"/>
              </a:defRPr>
            </a:lvl5pPr>
            <a:lvl6pPr marL="2478088" indent="-223838" defTabSz="9128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35288" indent="-223838" defTabSz="9128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392488" indent="-223838" defTabSz="9128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49688" indent="-223838" defTabSz="9128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92FAF5C0-36E2-4EA1-8339-41C33C357364}" type="slidenum">
              <a:rPr lang="en-US" altLang="en-US">
                <a:solidFill>
                  <a:srgbClr val="000000"/>
                </a:solidFill>
                <a:latin typeface="Arial" panose="020B0604020202020204" pitchFamily="34" charset="0"/>
                <a:ea typeface="ＭＳ Ｐゴシック" panose="020B0600070205080204" pitchFamily="34" charset="-128"/>
              </a:rPr>
              <a:pPr eaLnBrk="1" hangingPunct="1"/>
              <a:t>6</a:t>
            </a:fld>
            <a:endParaRPr lang="en-US" altLang="en-US">
              <a:solidFill>
                <a:srgbClr val="000000"/>
              </a:solidFill>
              <a:latin typeface="Arial" panose="020B0604020202020204" pitchFamily="34" charset="0"/>
              <a:ea typeface="ＭＳ Ｐゴシック" panose="020B0600070205080204" pitchFamily="34" charset="-128"/>
            </a:endParaRPr>
          </a:p>
        </p:txBody>
      </p:sp>
      <p:sp>
        <p:nvSpPr>
          <p:cNvPr id="18435" name="Rectangle 2"/>
          <p:cNvSpPr>
            <a:spLocks noGrp="1" noRot="1" noChangeAspect="1" noChangeArrowheads="1" noTextEdit="1"/>
          </p:cNvSpPr>
          <p:nvPr>
            <p:ph type="sldImg"/>
          </p:nvPr>
        </p:nvSpPr>
        <p:spPr bwMode="auto">
          <a:xfrm>
            <a:off x="2311400" y="527050"/>
            <a:ext cx="4673600" cy="26289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NGS develops and maintains the National Spatial Reference System, a national coordinate system that provides the foundation for transportation, navigation, land record systems, mapping and charting efforts, and a multitude of scientific and engineering applications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CLICK</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You’ve all seen this or some similar graphic I’m sure.  That bottom layer… that’s our baby, the NSRS.</a:t>
            </a:r>
          </a:p>
        </p:txBody>
      </p:sp>
    </p:spTree>
    <p:extLst>
      <p:ext uri="{BB962C8B-B14F-4D97-AF65-F5344CB8AC3E}">
        <p14:creationId xmlns:p14="http://schemas.microsoft.com/office/powerpoint/2010/main" val="35945005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 ITRS meets the following conditions: – Geocentric (origin is Earth </a:t>
            </a:r>
            <a:r>
              <a:rPr lang="en-US" dirty="0" err="1"/>
              <a:t>centre</a:t>
            </a:r>
            <a:r>
              <a:rPr lang="en-US" dirty="0"/>
              <a:t> of mass) – Uses the </a:t>
            </a:r>
            <a:r>
              <a:rPr lang="en-US" dirty="0" err="1"/>
              <a:t>metre</a:t>
            </a:r>
            <a:r>
              <a:rPr lang="en-US" dirty="0"/>
              <a:t> as the unit of length – Initial orientation given by BIH orientation at 1984 – The time evolution of the orientation is ensured by using a no-net rotation condition with regards to horizontal tectonic motions over the</a:t>
            </a:r>
          </a:p>
          <a:p>
            <a:r>
              <a:rPr lang="en-US" dirty="0"/>
              <a:t>whole earth.</a:t>
            </a:r>
          </a:p>
          <a:p>
            <a:r>
              <a:rPr lang="en-US" dirty="0"/>
              <a:t>• The ITRS is of very little use to the practitioner – we need a</a:t>
            </a:r>
            <a:r>
              <a:rPr lang="en-US" baseline="0" dirty="0"/>
              <a:t> </a:t>
            </a:r>
            <a:r>
              <a:rPr lang="en-US" dirty="0" err="1"/>
              <a:t>realisation</a:t>
            </a:r>
            <a:r>
              <a:rPr lang="en-US" dirty="0"/>
              <a:t> (some coordinates)</a:t>
            </a:r>
            <a:endParaRPr lang="en-US" baseline="0"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34</a:t>
            </a:fld>
            <a:endParaRPr lang="en-US" altLang="en-US"/>
          </a:p>
        </p:txBody>
      </p:sp>
    </p:spTree>
    <p:extLst>
      <p:ext uri="{BB962C8B-B14F-4D97-AF65-F5344CB8AC3E}">
        <p14:creationId xmlns:p14="http://schemas.microsoft.com/office/powerpoint/2010/main" val="15324288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dirty="0">
                <a:latin typeface="Cambria" panose="02040503050406030204" pitchFamily="18" charset="0"/>
                <a:ea typeface="Cambria" panose="02040503050406030204" pitchFamily="18" charset="0"/>
              </a:rPr>
              <a:t>Global: International GNSS Service (IGS) Network</a:t>
            </a:r>
          </a:p>
          <a:p>
            <a:pPr lvl="1"/>
            <a:r>
              <a:rPr lang="en-US" sz="2000" i="1" dirty="0">
                <a:latin typeface="Cambria" panose="02040503050406030204" pitchFamily="18" charset="0"/>
                <a:ea typeface="Cambria" panose="02040503050406030204" pitchFamily="18" charset="0"/>
              </a:rPr>
              <a:t>The</a:t>
            </a:r>
            <a:r>
              <a:rPr lang="en-US" sz="2000" dirty="0">
                <a:latin typeface="Cambria" panose="02040503050406030204" pitchFamily="18" charset="0"/>
                <a:ea typeface="Cambria" panose="02040503050406030204" pitchFamily="18" charset="0"/>
              </a:rPr>
              <a:t> international standard since mid-1990s</a:t>
            </a:r>
          </a:p>
          <a:p>
            <a:pPr lvl="1"/>
            <a:r>
              <a:rPr lang="en-US" sz="2000" dirty="0">
                <a:latin typeface="Cambria" panose="02040503050406030204" pitchFamily="18" charset="0"/>
                <a:ea typeface="Cambria" panose="02040503050406030204" pitchFamily="18" charset="0"/>
              </a:rPr>
              <a:t>Supported by IGS Analysis Centers (ACs) </a:t>
            </a:r>
            <a:r>
              <a:rPr lang="en-US" sz="1800" dirty="0">
                <a:latin typeface="Cambria" panose="02040503050406030204" pitchFamily="18" charset="0"/>
                <a:ea typeface="Cambria" panose="02040503050406030204" pitchFamily="18" charset="0"/>
                <a:sym typeface="Wingdings" panose="05000000000000000000" pitchFamily="2" charset="2"/>
              </a:rPr>
              <a:t> NGS is one AC of seven total</a:t>
            </a:r>
            <a:endParaRPr lang="en-US" sz="2000" dirty="0">
              <a:latin typeface="Cambria" panose="02040503050406030204" pitchFamily="18" charset="0"/>
              <a:ea typeface="Cambria" panose="02040503050406030204" pitchFamily="18" charset="0"/>
              <a:sym typeface="Wingdings" panose="05000000000000000000" pitchFamily="2" charset="2"/>
            </a:endParaRPr>
          </a:p>
          <a:p>
            <a:pPr lvl="1"/>
            <a:r>
              <a:rPr lang="en-US" sz="2000" dirty="0">
                <a:latin typeface="Cambria" panose="02040503050406030204" pitchFamily="18" charset="0"/>
                <a:ea typeface="Cambria" panose="02040503050406030204" pitchFamily="18" charset="0"/>
                <a:sym typeface="Wingdings" panose="05000000000000000000" pitchFamily="2" charset="2"/>
              </a:rPr>
              <a:t>Overall system sponsored by NASA</a:t>
            </a:r>
            <a:endParaRPr lang="en-US" sz="2000" dirty="0">
              <a:latin typeface="Cambria" panose="02040503050406030204" pitchFamily="18" charset="0"/>
              <a:ea typeface="Cambria" panose="02040503050406030204" pitchFamily="18" charset="0"/>
            </a:endParaRPr>
          </a:p>
          <a:p>
            <a:r>
              <a:rPr lang="en-US" sz="2800" dirty="0">
                <a:latin typeface="Cambria" panose="02040503050406030204" pitchFamily="18" charset="0"/>
                <a:ea typeface="Cambria" panose="02040503050406030204" pitchFamily="18" charset="0"/>
              </a:rPr>
              <a:t>NSRS: NOAA CORS Network (NCN)</a:t>
            </a:r>
          </a:p>
          <a:p>
            <a:pPr lvl="1"/>
            <a:r>
              <a:rPr lang="en-US" sz="2400" dirty="0">
                <a:latin typeface="Cambria" panose="02040503050406030204" pitchFamily="18" charset="0"/>
                <a:ea typeface="Cambria" panose="02040503050406030204" pitchFamily="18" charset="0"/>
              </a:rPr>
              <a:t>NGS processes/distributes data, but few are NGS-operated</a:t>
            </a:r>
          </a:p>
          <a:p>
            <a:pPr lvl="1"/>
            <a:r>
              <a:rPr lang="en-US" sz="2400" dirty="0">
                <a:latin typeface="Cambria" panose="02040503050406030204" pitchFamily="18" charset="0"/>
                <a:ea typeface="Cambria" panose="02040503050406030204" pitchFamily="18" charset="0"/>
              </a:rPr>
              <a:t>Subset of NGS-operated CORS comprise the under construction NOAA </a:t>
            </a:r>
            <a:r>
              <a:rPr lang="en-US" sz="2400" i="1" dirty="0">
                <a:latin typeface="Cambria" panose="02040503050406030204" pitchFamily="18" charset="0"/>
                <a:ea typeface="Cambria" panose="02040503050406030204" pitchFamily="18" charset="0"/>
              </a:rPr>
              <a:t>Foundation</a:t>
            </a:r>
            <a:r>
              <a:rPr lang="en-US" sz="2400" dirty="0">
                <a:latin typeface="Cambria" panose="02040503050406030204" pitchFamily="18" charset="0"/>
                <a:ea typeface="Cambria" panose="02040503050406030204" pitchFamily="18" charset="0"/>
              </a:rPr>
              <a:t> CORS Network (NFCN)</a:t>
            </a:r>
          </a:p>
          <a:p>
            <a:r>
              <a:rPr lang="en-US" sz="2800" dirty="0">
                <a:latin typeface="Cambria" panose="02040503050406030204" pitchFamily="18" charset="0"/>
                <a:ea typeface="Cambria" panose="02040503050406030204" pitchFamily="18" charset="0"/>
              </a:rPr>
              <a:t>Regional/State/Commonwealth/Local Networks</a:t>
            </a:r>
          </a:p>
          <a:p>
            <a:pPr lvl="1"/>
            <a:r>
              <a:rPr lang="en-US" sz="2000" dirty="0">
                <a:latin typeface="Cambria" panose="02040503050406030204" pitchFamily="18" charset="0"/>
                <a:ea typeface="Cambria" panose="02040503050406030204" pitchFamily="18" charset="0"/>
              </a:rPr>
              <a:t>Real-Time Networks (RTN… aka “VRS”)</a:t>
            </a:r>
          </a:p>
          <a:p>
            <a:pPr lvl="1"/>
            <a:r>
              <a:rPr lang="en-US" sz="2000" dirty="0">
                <a:latin typeface="Cambria" panose="02040503050406030204" pitchFamily="18" charset="0"/>
                <a:ea typeface="Cambria" panose="02040503050406030204" pitchFamily="18" charset="0"/>
              </a:rPr>
              <a:t>Currently semi-coupled to the NCN</a:t>
            </a:r>
          </a:p>
          <a:p>
            <a:pPr lvl="2"/>
            <a:r>
              <a:rPr lang="en-US" sz="1200" dirty="0">
                <a:latin typeface="Cambria" panose="02040503050406030204" pitchFamily="18" charset="0"/>
                <a:ea typeface="Cambria" panose="02040503050406030204" pitchFamily="18" charset="0"/>
              </a:rPr>
              <a:t>NGS sees the future as a close coupling of other networks with the NCN so users can seamlessly and confidently work in the NSRS using their favorite regional/local CORS network</a:t>
            </a:r>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35</a:t>
            </a:fld>
            <a:endParaRPr lang="en-US" altLang="en-US" dirty="0"/>
          </a:p>
        </p:txBody>
      </p:sp>
    </p:spTree>
    <p:extLst>
      <p:ext uri="{BB962C8B-B14F-4D97-AF65-F5344CB8AC3E}">
        <p14:creationId xmlns:p14="http://schemas.microsoft.com/office/powerpoint/2010/main" val="11793991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-we’re going to</a:t>
            </a:r>
            <a:r>
              <a:rPr lang="en-US" baseline="0" dirty="0"/>
              <a:t> back up and get to the non-egocentricity, stay with me here</a:t>
            </a:r>
          </a:p>
          <a:p>
            <a:r>
              <a:rPr lang="en-US" baseline="0" dirty="0"/>
              <a:t>-so there’s a nice little ellipse representing the shape of the GRS80 reference ellipsoid</a:t>
            </a:r>
          </a:p>
          <a:p>
            <a:r>
              <a:rPr lang="en-US" b="1" baseline="0" dirty="0"/>
              <a:t>CLICK</a:t>
            </a:r>
          </a:p>
          <a:p>
            <a:r>
              <a:rPr lang="en-US" b="0" baseline="0" dirty="0"/>
              <a:t>-what’s GRS80?  well, it’s a reference system (being a reference ellipsoid, a gravity model, and more).</a:t>
            </a:r>
          </a:p>
          <a:p>
            <a:r>
              <a:rPr lang="en-US" b="0" baseline="0" dirty="0"/>
              <a:t>-GRS80 in itself is not a datum, although you will see/hear some folks misinterpret that</a:t>
            </a:r>
          </a:p>
          <a:p>
            <a:r>
              <a:rPr lang="en-US" b="1" baseline="0" dirty="0"/>
              <a:t>CLICK</a:t>
            </a:r>
          </a:p>
          <a:p>
            <a:r>
              <a:rPr lang="en-US" b="0" baseline="0" dirty="0"/>
              <a:t>-now once you take that reference system/ellipsoid and you tie it to the origin of your choice… </a:t>
            </a:r>
            <a:r>
              <a:rPr lang="en-US" b="0" baseline="0" dirty="0" err="1"/>
              <a:t>badabing</a:t>
            </a:r>
            <a:r>
              <a:rPr lang="en-US" b="0" baseline="0" dirty="0"/>
              <a:t>!</a:t>
            </a:r>
          </a:p>
          <a:p>
            <a:r>
              <a:rPr lang="en-US" b="0" baseline="0" dirty="0"/>
              <a:t>-now you’ve got a datum (or reference frame)</a:t>
            </a:r>
          </a:p>
          <a:p>
            <a:r>
              <a:rPr lang="en-US" b="1" dirty="0"/>
              <a:t>CLICK</a:t>
            </a:r>
          </a:p>
          <a:p>
            <a:r>
              <a:rPr lang="en-US" b="0" dirty="0"/>
              <a:t>-in this case, we’re talking about that</a:t>
            </a:r>
            <a:r>
              <a:rPr lang="en-US" b="0" baseline="0" dirty="0"/>
              <a:t> blue which is symbolizing an ellipsoid with it’s origin locked to the Center Mass of the earth</a:t>
            </a:r>
          </a:p>
          <a:p>
            <a:r>
              <a:rPr lang="en-US" b="0" baseline="0" dirty="0"/>
              <a:t>-which represents the ITRF2020</a:t>
            </a:r>
          </a:p>
          <a:p>
            <a:r>
              <a:rPr lang="en-US" b="0" baseline="0" dirty="0"/>
              <a:t>-you may be thinking “</a:t>
            </a:r>
            <a:r>
              <a:rPr lang="en-US" b="0" baseline="0" dirty="0" err="1"/>
              <a:t>jeff</a:t>
            </a:r>
            <a:r>
              <a:rPr lang="en-US" b="0" baseline="0" dirty="0"/>
              <a:t> what is the ITRF?”… don’t worry we’ll get there for now the concept is more important</a:t>
            </a:r>
          </a:p>
          <a:p>
            <a:r>
              <a:rPr lang="en-US" b="1" baseline="0" dirty="0"/>
              <a:t>CLICK</a:t>
            </a:r>
          </a:p>
          <a:p>
            <a:r>
              <a:rPr lang="en-US" b="0" baseline="0" dirty="0"/>
              <a:t>-so now let’s look at how NAD83 compares, the orange there, see it’s shape is the same GRS80 ellipsoid… but with a different origin point</a:t>
            </a:r>
          </a:p>
          <a:p>
            <a:r>
              <a:rPr lang="en-US" b="0" baseline="0" dirty="0"/>
              <a:t>-not quite aligned to CM, but close… not bad, it was the 80s </a:t>
            </a:r>
            <a:r>
              <a:rPr lang="en-US" b="0" baseline="0" dirty="0" err="1"/>
              <a:t>maaaan</a:t>
            </a:r>
            <a:r>
              <a:rPr lang="en-US" b="0" baseline="0" dirty="0"/>
              <a:t>, they did the best they could!</a:t>
            </a:r>
          </a:p>
          <a:p>
            <a:r>
              <a:rPr lang="en-US" b="0" baseline="0" dirty="0"/>
              <a:t>-jokes aside, a pretty amazing feet to have only “missed the mark” by a few meters, they didn’t have the satellite technology or computer power we have back in the late 70s when the </a:t>
            </a:r>
            <a:r>
              <a:rPr lang="en-US" b="0" baseline="0" dirty="0" err="1"/>
              <a:t>calcs</a:t>
            </a:r>
            <a:r>
              <a:rPr lang="en-US" b="0" baseline="0" dirty="0"/>
              <a:t> for NAD83 were being run</a:t>
            </a:r>
          </a:p>
          <a:p>
            <a:r>
              <a:rPr lang="en-US" b="0" baseline="0" dirty="0"/>
              <a:t>-props to those folks!</a:t>
            </a:r>
          </a:p>
          <a:p>
            <a:r>
              <a:rPr lang="en-US" b="1" baseline="0" dirty="0"/>
              <a:t>CLICK</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36</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9016480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b="0" i="0" baseline="0" dirty="0"/>
              <a:t>--</a:t>
            </a:r>
            <a:r>
              <a:rPr lang="en-US" b="0" i="1" baseline="0" dirty="0"/>
              <a:t>zooming in to setup for next slide—</a:t>
            </a:r>
          </a:p>
          <a:p>
            <a:r>
              <a:rPr lang="en-US" b="0" i="0" baseline="0" dirty="0"/>
              <a:t>-Let’s zoom in a little to examine that situation</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37</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38281805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-so</a:t>
            </a:r>
            <a:r>
              <a:rPr lang="en-US" baseline="0" dirty="0"/>
              <a:t> there’s one quarter of both the NAD83 and ITRF2020 ellipsoid</a:t>
            </a:r>
          </a:p>
          <a:p>
            <a:r>
              <a:rPr lang="en-US" b="1" baseline="0" dirty="0"/>
              <a:t>CLICK</a:t>
            </a:r>
          </a:p>
          <a:p>
            <a:r>
              <a:rPr lang="en-US" baseline="0" dirty="0"/>
              <a:t>-important to note that both are using the same geometry (size, shape), the GRS80 ellipsoid, just with a different origin</a:t>
            </a:r>
          </a:p>
          <a:p>
            <a:r>
              <a:rPr lang="en-US" b="1" baseline="0" dirty="0"/>
              <a:t>CLICK</a:t>
            </a:r>
            <a:endParaRPr lang="en-US" b="0" baseline="0" dirty="0"/>
          </a:p>
          <a:p>
            <a:r>
              <a:rPr lang="en-US" b="0" baseline="0" dirty="0"/>
              <a:t>-so that dark red [maroon if you will] arrow there on the bottom left, it symbolizes and greatly exaggerates the difference between those origins</a:t>
            </a:r>
          </a:p>
          <a:p>
            <a:r>
              <a:rPr lang="en-US" b="1" baseline="0" dirty="0"/>
              <a:t>CLICK</a:t>
            </a:r>
            <a:endParaRPr lang="en-US" b="1"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38</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0714195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-and we’ll visualize the plan to remove the non-egocentricity of NAD83</a:t>
            </a:r>
            <a:r>
              <a:rPr lang="en-US" baseline="0" dirty="0"/>
              <a:t> with a little animation</a:t>
            </a:r>
          </a:p>
          <a:p>
            <a:r>
              <a:rPr lang="en-US" b="1" baseline="0" dirty="0"/>
              <a:t>CLICK</a:t>
            </a:r>
          </a:p>
          <a:p>
            <a:r>
              <a:rPr lang="en-US" b="0" baseline="0" dirty="0"/>
              <a:t>-our orange NAD83 ellipsoid shift over to match up with out blue ITRF ellipsoid</a:t>
            </a:r>
          </a:p>
          <a:p>
            <a:r>
              <a:rPr lang="en-US" b="0" baseline="0" dirty="0"/>
              <a:t>-and now there we see the result in red, our new NATRF2022 ellipsoid</a:t>
            </a:r>
          </a:p>
          <a:p>
            <a:r>
              <a:rPr lang="en-US" b="1" baseline="0" dirty="0"/>
              <a:t>CLICK</a:t>
            </a:r>
          </a:p>
          <a:p>
            <a:r>
              <a:rPr lang="en-US" b="0" baseline="0" dirty="0"/>
              <a:t>-what do I like to point out here?</a:t>
            </a:r>
          </a:p>
          <a:p>
            <a:r>
              <a:rPr lang="en-US" b="0" baseline="0" dirty="0"/>
              <a:t>-we’re still utilizing the GRS80 reference ellipsoid as the basis for NATRF2022</a:t>
            </a:r>
          </a:p>
          <a:p>
            <a:r>
              <a:rPr lang="en-US" b="0" baseline="0" dirty="0"/>
              <a:t>-why? because the size and shape, well the scientists nailed it on that one, like I said earlier they just didn’t quite get the CM</a:t>
            </a:r>
          </a:p>
          <a:p>
            <a:r>
              <a:rPr lang="en-US" b="1" baseline="0" dirty="0"/>
              <a:t>CLICK</a:t>
            </a:r>
            <a:endParaRPr lang="en-US" b="1"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39</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6246377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dirty="0">
                <a:latin typeface="Cambria" panose="02040503050406030204" pitchFamily="18" charset="0"/>
                <a:ea typeface="Cambria" panose="02040503050406030204" pitchFamily="18" charset="0"/>
              </a:rPr>
              <a:t>Global: International GNSS Service (IGS) Network</a:t>
            </a:r>
          </a:p>
          <a:p>
            <a:pPr lvl="1"/>
            <a:r>
              <a:rPr lang="en-US" sz="2000" i="1" dirty="0">
                <a:latin typeface="Cambria" panose="02040503050406030204" pitchFamily="18" charset="0"/>
                <a:ea typeface="Cambria" panose="02040503050406030204" pitchFamily="18" charset="0"/>
              </a:rPr>
              <a:t>The</a:t>
            </a:r>
            <a:r>
              <a:rPr lang="en-US" sz="2000" dirty="0">
                <a:latin typeface="Cambria" panose="02040503050406030204" pitchFamily="18" charset="0"/>
                <a:ea typeface="Cambria" panose="02040503050406030204" pitchFamily="18" charset="0"/>
              </a:rPr>
              <a:t> international standard since mid-1990s</a:t>
            </a:r>
          </a:p>
          <a:p>
            <a:pPr lvl="1"/>
            <a:r>
              <a:rPr lang="en-US" sz="2000" dirty="0">
                <a:latin typeface="Cambria" panose="02040503050406030204" pitchFamily="18" charset="0"/>
                <a:ea typeface="Cambria" panose="02040503050406030204" pitchFamily="18" charset="0"/>
              </a:rPr>
              <a:t>Supported by IGS Analysis Centers (ACs) </a:t>
            </a:r>
            <a:r>
              <a:rPr lang="en-US" sz="1800" dirty="0">
                <a:latin typeface="Cambria" panose="02040503050406030204" pitchFamily="18" charset="0"/>
                <a:ea typeface="Cambria" panose="02040503050406030204" pitchFamily="18" charset="0"/>
                <a:sym typeface="Wingdings" panose="05000000000000000000" pitchFamily="2" charset="2"/>
              </a:rPr>
              <a:t> NGS is one AC of seven total</a:t>
            </a:r>
            <a:endParaRPr lang="en-US" sz="2000" dirty="0">
              <a:latin typeface="Cambria" panose="02040503050406030204" pitchFamily="18" charset="0"/>
              <a:ea typeface="Cambria" panose="02040503050406030204" pitchFamily="18" charset="0"/>
              <a:sym typeface="Wingdings" panose="05000000000000000000" pitchFamily="2" charset="2"/>
            </a:endParaRPr>
          </a:p>
          <a:p>
            <a:pPr lvl="1"/>
            <a:r>
              <a:rPr lang="en-US" sz="2000" dirty="0">
                <a:latin typeface="Cambria" panose="02040503050406030204" pitchFamily="18" charset="0"/>
                <a:ea typeface="Cambria" panose="02040503050406030204" pitchFamily="18" charset="0"/>
                <a:sym typeface="Wingdings" panose="05000000000000000000" pitchFamily="2" charset="2"/>
              </a:rPr>
              <a:t>Overall system sponsored by NASA</a:t>
            </a:r>
            <a:endParaRPr lang="en-US" sz="2000" dirty="0">
              <a:latin typeface="Cambria" panose="02040503050406030204" pitchFamily="18" charset="0"/>
              <a:ea typeface="Cambria" panose="02040503050406030204" pitchFamily="18" charset="0"/>
            </a:endParaRPr>
          </a:p>
          <a:p>
            <a:r>
              <a:rPr lang="en-US" sz="2800" dirty="0">
                <a:latin typeface="Cambria" panose="02040503050406030204" pitchFamily="18" charset="0"/>
                <a:ea typeface="Cambria" panose="02040503050406030204" pitchFamily="18" charset="0"/>
              </a:rPr>
              <a:t>NSRS: NOAA CORS Network (NCN)</a:t>
            </a:r>
          </a:p>
          <a:p>
            <a:pPr lvl="1"/>
            <a:r>
              <a:rPr lang="en-US" sz="2400" dirty="0">
                <a:latin typeface="Cambria" panose="02040503050406030204" pitchFamily="18" charset="0"/>
                <a:ea typeface="Cambria" panose="02040503050406030204" pitchFamily="18" charset="0"/>
              </a:rPr>
              <a:t>NGS processes/distributes data, but few are NGS-operated</a:t>
            </a:r>
          </a:p>
          <a:p>
            <a:pPr lvl="1"/>
            <a:r>
              <a:rPr lang="en-US" sz="2400" dirty="0">
                <a:latin typeface="Cambria" panose="02040503050406030204" pitchFamily="18" charset="0"/>
                <a:ea typeface="Cambria" panose="02040503050406030204" pitchFamily="18" charset="0"/>
              </a:rPr>
              <a:t>Subset of NGS-operated CORS comprise the under construction NOAA </a:t>
            </a:r>
            <a:r>
              <a:rPr lang="en-US" sz="2400" i="1" dirty="0">
                <a:latin typeface="Cambria" panose="02040503050406030204" pitchFamily="18" charset="0"/>
                <a:ea typeface="Cambria" panose="02040503050406030204" pitchFamily="18" charset="0"/>
              </a:rPr>
              <a:t>Foundation</a:t>
            </a:r>
            <a:r>
              <a:rPr lang="en-US" sz="2400" dirty="0">
                <a:latin typeface="Cambria" panose="02040503050406030204" pitchFamily="18" charset="0"/>
                <a:ea typeface="Cambria" panose="02040503050406030204" pitchFamily="18" charset="0"/>
              </a:rPr>
              <a:t> CORS Network (NFCN)</a:t>
            </a:r>
          </a:p>
          <a:p>
            <a:r>
              <a:rPr lang="en-US" sz="2800" dirty="0">
                <a:latin typeface="Cambria" panose="02040503050406030204" pitchFamily="18" charset="0"/>
                <a:ea typeface="Cambria" panose="02040503050406030204" pitchFamily="18" charset="0"/>
              </a:rPr>
              <a:t>Regional/State/Commonwealth/Local Networks</a:t>
            </a:r>
          </a:p>
          <a:p>
            <a:pPr lvl="1"/>
            <a:r>
              <a:rPr lang="en-US" sz="2000" dirty="0">
                <a:latin typeface="Cambria" panose="02040503050406030204" pitchFamily="18" charset="0"/>
                <a:ea typeface="Cambria" panose="02040503050406030204" pitchFamily="18" charset="0"/>
              </a:rPr>
              <a:t>Real-Time Networks (RTN… aka “VRS”)</a:t>
            </a:r>
          </a:p>
          <a:p>
            <a:pPr lvl="1"/>
            <a:r>
              <a:rPr lang="en-US" sz="2000" dirty="0">
                <a:latin typeface="Cambria" panose="02040503050406030204" pitchFamily="18" charset="0"/>
                <a:ea typeface="Cambria" panose="02040503050406030204" pitchFamily="18" charset="0"/>
              </a:rPr>
              <a:t>Currently semi-coupled to the NCN</a:t>
            </a:r>
          </a:p>
          <a:p>
            <a:pPr lvl="2"/>
            <a:r>
              <a:rPr lang="en-US" sz="1200" dirty="0">
                <a:latin typeface="Cambria" panose="02040503050406030204" pitchFamily="18" charset="0"/>
                <a:ea typeface="Cambria" panose="02040503050406030204" pitchFamily="18" charset="0"/>
              </a:rPr>
              <a:t>NGS sees the future as a close coupling of other networks with the NCN so users can seamlessly and confidently work in the NSRS using their favorite regional/local CORS network</a:t>
            </a:r>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40</a:t>
            </a:fld>
            <a:endParaRPr lang="en-US" altLang="en-US" dirty="0"/>
          </a:p>
        </p:txBody>
      </p:sp>
    </p:spTree>
    <p:extLst>
      <p:ext uri="{BB962C8B-B14F-4D97-AF65-F5344CB8AC3E}">
        <p14:creationId xmlns:p14="http://schemas.microsoft.com/office/powerpoint/2010/main" val="8244685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4CED05C-FEED-4026-8EA4-FCBC60F452D4}" type="slidenum">
              <a:rPr lang="en-US" smtClean="0"/>
              <a:t>41</a:t>
            </a:fld>
            <a:endParaRPr lang="en-US"/>
          </a:p>
        </p:txBody>
      </p:sp>
    </p:spTree>
    <p:extLst>
      <p:ext uri="{BB962C8B-B14F-4D97-AF65-F5344CB8AC3E}">
        <p14:creationId xmlns:p14="http://schemas.microsoft.com/office/powerpoint/2010/main" val="39077474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42</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6782178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endParaRPr lang="en-US" b="1" baseline="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43</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949152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So remember, today’s presentation is not JUST about new </a:t>
            </a:r>
            <a:r>
              <a:rPr lang="en-US" dirty="0" err="1"/>
              <a:t>datums</a:t>
            </a:r>
            <a:r>
              <a:rPr lang="en-US" dirty="0"/>
              <a:t>, it is about</a:t>
            </a:r>
            <a:r>
              <a:rPr lang="en-US" baseline="0" dirty="0"/>
              <a:t> modernizing the NSRS as a whole.</a:t>
            </a:r>
          </a:p>
          <a:p>
            <a:endParaRPr lang="en-US" baseline="0" dirty="0"/>
          </a:p>
          <a:p>
            <a:r>
              <a:rPr lang="en-US" baseline="0" dirty="0"/>
              <a:t>You don’t know what the NSRS is?  Stay tuned, we’ll get there as we go along.</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a:t>
            </a:fld>
            <a:endParaRPr kumimoji="0" lang="en-US" sz="1300" b="0" i="0" u="none" strike="noStrike" kern="1200" cap="none" spc="0" normalizeH="0" baseline="0" noProof="0" dirty="0">
              <a:ln>
                <a:noFill/>
              </a:ln>
              <a:solidFill>
                <a:prstClr val="black"/>
              </a:solidFill>
              <a:effectLst/>
              <a:uLnTx/>
              <a:uFillTx/>
              <a:ea typeface="ＭＳ Ｐゴシック" pitchFamily="34" charset="-128"/>
              <a:cs typeface="+mn-cs"/>
            </a:endParaRPr>
          </a:p>
        </p:txBody>
      </p:sp>
    </p:spTree>
    <p:extLst>
      <p:ext uri="{BB962C8B-B14F-4D97-AF65-F5344CB8AC3E}">
        <p14:creationId xmlns:p14="http://schemas.microsoft.com/office/powerpoint/2010/main" val="19909984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44</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42395342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latin typeface="Cambria" panose="02040503050406030204" pitchFamily="18" charset="0"/>
                <a:ea typeface="Cambria" panose="02040503050406030204" pitchFamily="18" charset="0"/>
              </a:rPr>
              <a:t>“Horizontal Datum” - misnomer for NAD83</a:t>
            </a:r>
          </a:p>
          <a:p>
            <a:pPr lvl="1"/>
            <a:r>
              <a:rPr lang="en-US" dirty="0">
                <a:latin typeface="Cambria" panose="02040503050406030204" pitchFamily="18" charset="0"/>
                <a:ea typeface="Cambria" panose="02040503050406030204" pitchFamily="18" charset="0"/>
              </a:rPr>
              <a:t>Really is a Geometric Reference Frame</a:t>
            </a:r>
          </a:p>
          <a:p>
            <a:endParaRPr lang="en-US" i="0"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45</a:t>
            </a:fld>
            <a:endParaRPr lang="en-US"/>
          </a:p>
        </p:txBody>
      </p:sp>
    </p:spTree>
    <p:extLst>
      <p:ext uri="{BB962C8B-B14F-4D97-AF65-F5344CB8AC3E}">
        <p14:creationId xmlns:p14="http://schemas.microsoft.com/office/powerpoint/2010/main" val="265191021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what is that acronym,</a:t>
            </a:r>
            <a:r>
              <a:rPr lang="en-US" baseline="0" dirty="0"/>
              <a:t> ITRF?</a:t>
            </a: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-it is a global reference frame,</a:t>
            </a:r>
            <a:r>
              <a:rPr lang="en-US" baseline="0" dirty="0"/>
              <a:t> the most widely adopted one, or the “gold standard” or the “Cadillac” or what-have-you</a:t>
            </a: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-ITRF is the internationally recognized standard</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-who realizes</a:t>
            </a:r>
            <a:r>
              <a:rPr lang="en-US" baseline="0" dirty="0"/>
              <a:t> the ITRF? well, NGS contributes to the realization but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baseline="0" dirty="0"/>
              <a:t>CLICK</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aseline="0" dirty="0"/>
              <a:t>-</a:t>
            </a:r>
            <a:r>
              <a:rPr lang="en-US" dirty="0"/>
              <a:t>The IERS is in responsible charge of defining, realizing and promoting the ITRF</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-and the ITRF was formally adopted by the…yes, more acronyms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t>CLICK</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 IUGG some years ago</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46</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1950465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Ok, now ITRF mentioned</a:t>
            </a:r>
            <a:r>
              <a:rPr lang="en-US" baseline="0" dirty="0"/>
              <a:t> a couple slides ago.</a:t>
            </a:r>
          </a:p>
          <a:p>
            <a:r>
              <a:rPr lang="en-US" baseline="0" dirty="0"/>
              <a:t>Most simplistic way to explain ITRF is to watch this animation.</a:t>
            </a:r>
            <a:endParaRPr lang="en-US" dirty="0"/>
          </a:p>
          <a:p>
            <a:r>
              <a:rPr lang="en-US" dirty="0"/>
              <a:t>This is </a:t>
            </a:r>
            <a:r>
              <a:rPr lang="en-US" i="1" dirty="0"/>
              <a:t>a very loose representation/visualization</a:t>
            </a:r>
            <a:r>
              <a:rPr lang="en-US" i="1" baseline="0" dirty="0"/>
              <a:t> </a:t>
            </a:r>
            <a:r>
              <a:rPr lang="en-US" baseline="0" dirty="0"/>
              <a:t>of what the ITRF is, a characterization only.</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47</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42843095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t>We say “NATRF2022” is “fixed” to the N.A. Plate, making it a “plate fixed” frame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t>-the</a:t>
            </a:r>
            <a:r>
              <a:rPr lang="en-US" sz="1200" baseline="0" dirty="0"/>
              <a:t> frame is constant to itself, but rotating within ITRF, and moving in a different direction than the other 3 frames</a:t>
            </a:r>
            <a:endParaRPr lang="en-US" sz="1200" dirty="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dirty="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dirty="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48</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44624959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51</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3523197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52</a:t>
            </a:fld>
            <a:endParaRPr kumimoji="0" lang="en-US" sz="1300" b="0" i="0" u="none" strike="noStrike" kern="1200" cap="none" spc="0" normalizeH="0" baseline="0" noProof="0" dirty="0">
              <a:ln>
                <a:noFill/>
              </a:ln>
              <a:solidFill>
                <a:prstClr val="black"/>
              </a:solidFill>
              <a:effectLst/>
              <a:uLnTx/>
              <a:uFillTx/>
              <a:ea typeface="ＭＳ Ｐゴシック" pitchFamily="34" charset="-128"/>
              <a:cs typeface="+mn-cs"/>
            </a:endParaRPr>
          </a:p>
        </p:txBody>
      </p:sp>
    </p:spTree>
    <p:extLst>
      <p:ext uri="{BB962C8B-B14F-4D97-AF65-F5344CB8AC3E}">
        <p14:creationId xmlns:p14="http://schemas.microsoft.com/office/powerpoint/2010/main" val="17742958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333333"/>
                </a:solidFill>
                <a:effectLst/>
                <a:latin typeface="Helvetica Neue"/>
              </a:rPr>
              <a:t>The NOAA CORS Network is a multi-purpose, multi-agency cooperative endeavor, combining the efforts of hundreds of government, academic, and private organizations. </a:t>
            </a:r>
          </a:p>
          <a:p>
            <a:endParaRPr lang="en-US" b="0" i="0" dirty="0">
              <a:solidFill>
                <a:srgbClr val="333333"/>
              </a:solidFill>
              <a:effectLst/>
              <a:latin typeface="Helvetica Neue"/>
            </a:endParaRPr>
          </a:p>
          <a:p>
            <a:r>
              <a:rPr lang="en-US" b="0" i="0" dirty="0">
                <a:solidFill>
                  <a:srgbClr val="333333"/>
                </a:solidFill>
                <a:effectLst/>
                <a:latin typeface="Helvetica Neue"/>
              </a:rPr>
              <a:t>The stations are independently owned and operated. </a:t>
            </a:r>
          </a:p>
          <a:p>
            <a:endParaRPr lang="en-US" b="0" i="0" dirty="0">
              <a:solidFill>
                <a:srgbClr val="333333"/>
              </a:solidFill>
              <a:effectLst/>
              <a:latin typeface="Helvetica Neue"/>
            </a:endParaRPr>
          </a:p>
          <a:p>
            <a:r>
              <a:rPr lang="en-US" b="0" i="0" dirty="0">
                <a:solidFill>
                  <a:srgbClr val="333333"/>
                </a:solidFill>
                <a:effectLst/>
                <a:latin typeface="Helvetica Neue"/>
              </a:rPr>
              <a:t>Each agency shares their GNSS observations and station metadata with NGS, which are analyzed and archived.</a:t>
            </a:r>
          </a:p>
          <a:p>
            <a:endParaRPr lang="en-US" b="0" i="0" dirty="0">
              <a:solidFill>
                <a:srgbClr val="333333"/>
              </a:solidFill>
              <a:effectLst/>
              <a:latin typeface="Helvetica Neue"/>
            </a:endParaRPr>
          </a:p>
          <a:p>
            <a:r>
              <a:rPr lang="en-US" b="0" i="0" dirty="0">
                <a:solidFill>
                  <a:srgbClr val="333333"/>
                </a:solidFill>
                <a:effectLst/>
                <a:latin typeface="Helvetica Neue"/>
              </a:rPr>
              <a:t>The data is distributed free of charge with multiple forms of access.</a:t>
            </a:r>
            <a:endParaRPr lang="en-US" dirty="0"/>
          </a:p>
        </p:txBody>
      </p:sp>
      <p:sp>
        <p:nvSpPr>
          <p:cNvPr id="4" name="Slide Number Placeholder 3"/>
          <p:cNvSpPr>
            <a:spLocks noGrp="1"/>
          </p:cNvSpPr>
          <p:nvPr>
            <p:ph type="sldNum" sz="quarter" idx="5"/>
          </p:nvPr>
        </p:nvSpPr>
        <p:spPr/>
        <p:txBody>
          <a:bodyPr/>
          <a:lstStyle/>
          <a:p>
            <a:fld id="{B3E29FB0-8150-449D-AB8E-6FB22E8315DD}" type="slidenum">
              <a:rPr lang="en-US" smtClean="0"/>
              <a:t>53</a:t>
            </a:fld>
            <a:endParaRPr lang="en-US"/>
          </a:p>
        </p:txBody>
      </p:sp>
    </p:spTree>
    <p:extLst>
      <p:ext uri="{BB962C8B-B14F-4D97-AF65-F5344CB8AC3E}">
        <p14:creationId xmlns:p14="http://schemas.microsoft.com/office/powerpoint/2010/main" val="159712061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ITRF is independent of any plates, tied to the layer below, </a:t>
            </a:r>
          </a:p>
          <a:p>
            <a:r>
              <a:rPr lang="en-US" dirty="0"/>
              <a:t>-”plate-agnostic” if we want to sound all silicon valley </a:t>
            </a:r>
            <a:r>
              <a:rPr lang="en-US" dirty="0" err="1"/>
              <a:t>ish</a:t>
            </a:r>
            <a:endParaRPr lang="en-US" dirty="0"/>
          </a:p>
          <a:p>
            <a:r>
              <a:rPr lang="en-US" dirty="0"/>
              <a:t>-the plates go down about 200 km (125 mi) deep below our feet right now, as we’re on a continental plate</a:t>
            </a:r>
          </a:p>
          <a:p>
            <a:r>
              <a:rPr lang="en-US" dirty="0"/>
              <a:t>--(oceanic plates are roughly half the thickness, like 100 km)</a:t>
            </a:r>
          </a:p>
          <a:p>
            <a:r>
              <a:rPr lang="en-US" dirty="0"/>
              <a:t>-</a:t>
            </a:r>
            <a:r>
              <a:rPr lang="en-US" dirty="0">
                <a:sym typeface="Wingdings" panose="05000000000000000000" pitchFamily="2" charset="2"/>
              </a:rPr>
              <a:t> but thickness of the tectonic plates varies greatly, from down to 15 km up over the 200 km I mentioned earlier</a:t>
            </a:r>
            <a:endParaRPr lang="en-US" dirty="0"/>
          </a:p>
        </p:txBody>
      </p:sp>
      <p:sp>
        <p:nvSpPr>
          <p:cNvPr id="4" name="Slide Number Placeholder 3"/>
          <p:cNvSpPr>
            <a:spLocks noGrp="1"/>
          </p:cNvSpPr>
          <p:nvPr>
            <p:ph type="sldNum" sz="quarter" idx="5"/>
          </p:nvPr>
        </p:nvSpPr>
        <p:spPr/>
        <p:txBody>
          <a:bodyPr/>
          <a:lstStyle/>
          <a:p>
            <a:fld id="{B3E29FB0-8150-449D-AB8E-6FB22E8315DD}" type="slidenum">
              <a:rPr lang="en-US" smtClean="0"/>
              <a:t>57</a:t>
            </a:fld>
            <a:endParaRPr lang="en-US"/>
          </a:p>
        </p:txBody>
      </p:sp>
    </p:spTree>
    <p:extLst>
      <p:ext uri="{BB962C8B-B14F-4D97-AF65-F5344CB8AC3E}">
        <p14:creationId xmlns:p14="http://schemas.microsoft.com/office/powerpoint/2010/main" val="25531163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do you see an Epoch right now in NGS data?</a:t>
            </a:r>
          </a:p>
          <a:p>
            <a:r>
              <a:rPr lang="en-US" b="1" dirty="0"/>
              <a:t>CLICK</a:t>
            </a:r>
          </a:p>
          <a:p>
            <a:endParaRPr lang="en-US" dirty="0"/>
          </a:p>
          <a:p>
            <a:r>
              <a:rPr lang="en-US" dirty="0"/>
              <a:t>Datasheets! there you see the epoch</a:t>
            </a:r>
            <a:r>
              <a:rPr lang="en-US" baseline="0" dirty="0"/>
              <a:t> of 2010.0</a:t>
            </a:r>
            <a:endParaRPr lang="en-US" dirty="0"/>
          </a:p>
          <a:p>
            <a:r>
              <a:rPr lang="en-US" dirty="0"/>
              <a:t>and</a:t>
            </a:r>
            <a:r>
              <a:rPr lang="en-US" baseline="0" dirty="0"/>
              <a:t> of course OPUS Solution Reports!</a:t>
            </a:r>
            <a:endParaRPr lang="en-US" dirty="0"/>
          </a:p>
          <a:p>
            <a:endParaRPr lang="en-US" dirty="0"/>
          </a:p>
          <a:p>
            <a:r>
              <a:rPr lang="en-US" dirty="0"/>
              <a:t>note that in blue over there on the right you’ll see </a:t>
            </a:r>
            <a:r>
              <a:rPr lang="en-US" i="1" dirty="0"/>
              <a:t>another</a:t>
            </a:r>
            <a:r>
              <a:rPr lang="en-US" i="1" baseline="0" dirty="0"/>
              <a:t> </a:t>
            </a:r>
            <a:r>
              <a:rPr lang="en-US" i="0" baseline="0" dirty="0"/>
              <a:t>epoch, in the ITRF, which I will explain later on</a:t>
            </a:r>
            <a:endParaRPr lang="en-US" i="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BB99B5A-D3DB-4354-AA55-43E94BB02C0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9831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xfrm>
            <a:off x="2506663" y="554038"/>
            <a:ext cx="4903787" cy="27590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1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4935">
              <a:defRPr>
                <a:solidFill>
                  <a:schemeClr val="tx1"/>
                </a:solidFill>
                <a:latin typeface="Calibri" panose="020F0502020204030204" pitchFamily="34" charset="0"/>
              </a:defRPr>
            </a:lvl1pPr>
            <a:lvl2pPr marL="770270" indent="-295354" defTabSz="964935">
              <a:defRPr>
                <a:solidFill>
                  <a:schemeClr val="tx1"/>
                </a:solidFill>
                <a:latin typeface="Calibri" panose="020F0502020204030204" pitchFamily="34" charset="0"/>
              </a:defRPr>
            </a:lvl2pPr>
            <a:lvl3pPr marL="1186450" indent="-236619" defTabSz="964935">
              <a:defRPr>
                <a:solidFill>
                  <a:schemeClr val="tx1"/>
                </a:solidFill>
                <a:latin typeface="Calibri" panose="020F0502020204030204" pitchFamily="34" charset="0"/>
              </a:defRPr>
            </a:lvl3pPr>
            <a:lvl4pPr marL="1661365" indent="-236619" defTabSz="964935">
              <a:defRPr>
                <a:solidFill>
                  <a:schemeClr val="tx1"/>
                </a:solidFill>
                <a:latin typeface="Calibri" panose="020F0502020204030204" pitchFamily="34" charset="0"/>
              </a:defRPr>
            </a:lvl4pPr>
            <a:lvl5pPr marL="2136281" indent="-236619" defTabSz="964935">
              <a:defRPr>
                <a:solidFill>
                  <a:schemeClr val="tx1"/>
                </a:solidFill>
                <a:latin typeface="Calibri" panose="020F0502020204030204" pitchFamily="34" charset="0"/>
              </a:defRPr>
            </a:lvl5pPr>
            <a:lvl6pPr marL="2619587" indent="-236619" defTabSz="964935" fontAlgn="base">
              <a:spcBef>
                <a:spcPct val="0"/>
              </a:spcBef>
              <a:spcAft>
                <a:spcPct val="0"/>
              </a:spcAft>
              <a:defRPr>
                <a:solidFill>
                  <a:schemeClr val="tx1"/>
                </a:solidFill>
                <a:latin typeface="Calibri" panose="020F0502020204030204" pitchFamily="34" charset="0"/>
              </a:defRPr>
            </a:lvl6pPr>
            <a:lvl7pPr marL="3102893" indent="-236619" defTabSz="964935" fontAlgn="base">
              <a:spcBef>
                <a:spcPct val="0"/>
              </a:spcBef>
              <a:spcAft>
                <a:spcPct val="0"/>
              </a:spcAft>
              <a:defRPr>
                <a:solidFill>
                  <a:schemeClr val="tx1"/>
                </a:solidFill>
                <a:latin typeface="Calibri" panose="020F0502020204030204" pitchFamily="34" charset="0"/>
              </a:defRPr>
            </a:lvl7pPr>
            <a:lvl8pPr marL="3586199" indent="-236619" defTabSz="964935" fontAlgn="base">
              <a:spcBef>
                <a:spcPct val="0"/>
              </a:spcBef>
              <a:spcAft>
                <a:spcPct val="0"/>
              </a:spcAft>
              <a:defRPr>
                <a:solidFill>
                  <a:schemeClr val="tx1"/>
                </a:solidFill>
                <a:latin typeface="Calibri" panose="020F0502020204030204" pitchFamily="34" charset="0"/>
              </a:defRPr>
            </a:lvl8pPr>
            <a:lvl9pPr marL="4069505" indent="-236619" defTabSz="964935" fontAlgn="base">
              <a:spcBef>
                <a:spcPct val="0"/>
              </a:spcBef>
              <a:spcAft>
                <a:spcPct val="0"/>
              </a:spcAft>
              <a:defRPr>
                <a:solidFill>
                  <a:schemeClr val="tx1"/>
                </a:solidFill>
                <a:latin typeface="Calibri" panose="020F0502020204030204" pitchFamily="34" charset="0"/>
              </a:defRPr>
            </a:lvl9pPr>
          </a:lstStyle>
          <a:p>
            <a:pPr marL="0" marR="0" lvl="0" indent="0" algn="r" defTabSz="964935" rtl="0" eaLnBrk="1" fontAlgn="base" latinLnBrk="0" hangingPunct="1">
              <a:lnSpc>
                <a:spcPct val="100000"/>
              </a:lnSpc>
              <a:spcBef>
                <a:spcPct val="0"/>
              </a:spcBef>
              <a:spcAft>
                <a:spcPct val="0"/>
              </a:spcAft>
              <a:buClrTx/>
              <a:buSzTx/>
              <a:buFontTx/>
              <a:buNone/>
              <a:tabLst/>
              <a:defRPr/>
            </a:pPr>
            <a:fld id="{7D198DFF-37DE-4FAA-9E29-95275F2A0D3E}" type="slidenum">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64935" rtl="0" eaLnBrk="1" fontAlgn="base" latinLnBrk="0" hangingPunct="1">
                <a:lnSpc>
                  <a:spcPct val="100000"/>
                </a:lnSpc>
                <a:spcBef>
                  <a:spcPct val="0"/>
                </a:spcBef>
                <a:spcAft>
                  <a:spcPct val="0"/>
                </a:spcAft>
                <a:buClrTx/>
                <a:buSzTx/>
                <a:buFontTx/>
                <a:buNone/>
                <a:tabLst/>
                <a:defRPr/>
              </a:pPr>
              <a:t>8</a:t>
            </a:fld>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 name="Header Placeholder 1"/>
          <p:cNvSpPr>
            <a:spLocks noGrp="1"/>
          </p:cNvSpPr>
          <p:nvPr>
            <p:ph type="hdr" sz="quarter" idx="10"/>
          </p:nvPr>
        </p:nvSpPr>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rPr>
              <a:t>NGS Overview, New Point Types and Opus Updates</a:t>
            </a:r>
          </a:p>
        </p:txBody>
      </p:sp>
      <p:sp>
        <p:nvSpPr>
          <p:cNvPr id="3" name="Date Placeholder 2"/>
          <p:cNvSpPr>
            <a:spLocks noGrp="1"/>
          </p:cNvSpPr>
          <p:nvPr>
            <p:ph type="dt" idx="11"/>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rPr>
              <a:t>06/26/2020</a:t>
            </a:r>
          </a:p>
        </p:txBody>
      </p:sp>
    </p:spTree>
    <p:extLst>
      <p:ext uri="{BB962C8B-B14F-4D97-AF65-F5344CB8AC3E}">
        <p14:creationId xmlns:p14="http://schemas.microsoft.com/office/powerpoint/2010/main" val="30766794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do you see an Epoch right now in NGS data?</a:t>
            </a:r>
          </a:p>
          <a:p>
            <a:endParaRPr lang="en-US" dirty="0"/>
          </a:p>
          <a:p>
            <a:r>
              <a:rPr lang="en-US" dirty="0"/>
              <a:t>Datasheets! there you see the epoch</a:t>
            </a:r>
            <a:r>
              <a:rPr lang="en-US" baseline="0" dirty="0"/>
              <a:t> of 2010.0</a:t>
            </a:r>
            <a:endParaRPr lang="en-US" dirty="0"/>
          </a:p>
          <a:p>
            <a:r>
              <a:rPr lang="en-US" dirty="0"/>
              <a:t>and</a:t>
            </a:r>
            <a:r>
              <a:rPr lang="en-US" baseline="0" dirty="0"/>
              <a:t> of course OPUS Solution Reports!</a:t>
            </a:r>
            <a:endParaRPr lang="en-US" dirty="0"/>
          </a:p>
          <a:p>
            <a:endParaRPr lang="en-US" dirty="0"/>
          </a:p>
          <a:p>
            <a:r>
              <a:rPr lang="en-US" dirty="0"/>
              <a:t>note that in blue over there on the right you’ll see </a:t>
            </a:r>
            <a:r>
              <a:rPr lang="en-US" i="1" dirty="0"/>
              <a:t>another</a:t>
            </a:r>
            <a:r>
              <a:rPr lang="en-US" i="1" baseline="0" dirty="0"/>
              <a:t> </a:t>
            </a:r>
            <a:r>
              <a:rPr lang="en-US" i="0" baseline="0" dirty="0"/>
              <a:t>epoch, in the ITRF, which I will explain later on</a:t>
            </a:r>
            <a:endParaRPr lang="en-US" i="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BB99B5A-D3DB-4354-AA55-43E94BB02C0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96910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do you see an Epoch right now in NGS data?</a:t>
            </a:r>
          </a:p>
          <a:p>
            <a:endParaRPr lang="en-US" dirty="0"/>
          </a:p>
          <a:p>
            <a:r>
              <a:rPr lang="en-US" dirty="0"/>
              <a:t>and</a:t>
            </a:r>
            <a:r>
              <a:rPr lang="en-US" baseline="0" dirty="0"/>
              <a:t> of course OPUS Solution Reports!</a:t>
            </a:r>
            <a:endParaRPr lang="en-US" dirty="0"/>
          </a:p>
          <a:p>
            <a:endParaRPr lang="en-US" dirty="0"/>
          </a:p>
          <a:p>
            <a:r>
              <a:rPr lang="en-US" dirty="0"/>
              <a:t>note that in blue over there on the right you’ll see </a:t>
            </a:r>
            <a:r>
              <a:rPr lang="en-US" i="1" dirty="0"/>
              <a:t>another</a:t>
            </a:r>
            <a:r>
              <a:rPr lang="en-US" i="1" baseline="0" dirty="0"/>
              <a:t> </a:t>
            </a:r>
            <a:r>
              <a:rPr lang="en-US" i="0" baseline="0" dirty="0"/>
              <a:t>epoch, in the ITRF, which I will explain later on</a:t>
            </a:r>
            <a:endParaRPr lang="en-US" i="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BB99B5A-D3DB-4354-AA55-43E94BB02C0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74401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0BB61E35-BFDD-405B-89B5-EDCF0FB433D1}" type="slidenum">
              <a:rPr kumimoji="0" lang="en-US" alt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62</a:t>
            </a:fld>
            <a:endParaRPr kumimoji="0" lang="en-US" alt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3859697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-Where do you see an Epoch right now in NGS data?</a:t>
            </a:r>
          </a:p>
          <a:p>
            <a:endParaRPr lang="en-US" dirty="0"/>
          </a:p>
          <a:p>
            <a:r>
              <a:rPr lang="en-US" dirty="0"/>
              <a:t>and</a:t>
            </a:r>
            <a:r>
              <a:rPr lang="en-US" baseline="0" dirty="0"/>
              <a:t> of course OPUS Solution Reports!</a:t>
            </a:r>
            <a:endParaRPr lang="en-US" dirty="0"/>
          </a:p>
          <a:p>
            <a:endParaRPr lang="en-US" dirty="0"/>
          </a:p>
          <a:p>
            <a:r>
              <a:rPr lang="en-US" dirty="0"/>
              <a:t>note that in blue over there on the right you’ll see </a:t>
            </a:r>
            <a:r>
              <a:rPr lang="en-US" i="1" dirty="0"/>
              <a:t>another</a:t>
            </a:r>
            <a:r>
              <a:rPr lang="en-US" i="1" baseline="0" dirty="0"/>
              <a:t> </a:t>
            </a:r>
            <a:r>
              <a:rPr lang="en-US" i="0" baseline="0" dirty="0"/>
              <a:t>epoch, in the ITRF, which I will explain later on</a:t>
            </a:r>
            <a:endParaRPr lang="en-US" i="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BB99B5A-D3DB-4354-AA55-43E94BB02C0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50202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0BB61E35-BFDD-405B-89B5-EDCF0FB433D1}" type="slidenum">
              <a:rPr kumimoji="0" lang="en-US" alt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65</a:t>
            </a:fld>
            <a:endParaRPr kumimoji="0" lang="en-US" alt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1360297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7" normalizeH="0" baseline="0" noProof="0" dirty="0">
                <a:ln>
                  <a:noFill/>
                </a:ln>
                <a:solidFill>
                  <a:prstClr val="black"/>
                </a:solidFill>
                <a:effectLst/>
                <a:uLnTx/>
                <a:uFill>
                  <a:solidFill>
                    <a:srgbClr val="000000"/>
                  </a:solidFill>
                </a:uFill>
                <a:latin typeface="Cambria" panose="02040503050406030204" pitchFamily="18" charset="0"/>
                <a:ea typeface="Cambria" panose="02040503050406030204" pitchFamily="18" charset="0"/>
                <a:cs typeface="Calibri"/>
              </a:rPr>
              <a:t>After that, they diverge and continue to do so, we’ll visualize that soon</a:t>
            </a:r>
            <a:endParaRPr kumimoji="0" lang="en-US" sz="1100" b="0" i="0" u="none" strike="noStrike" kern="1200" cap="none" spc="-20" normalizeH="0" baseline="0" noProof="0" dirty="0">
              <a:ln>
                <a:noFill/>
              </a:ln>
              <a:solidFill>
                <a:prstClr val="black"/>
              </a:solidFill>
              <a:effectLst/>
              <a:uLnTx/>
              <a:uFill>
                <a:solidFill>
                  <a:srgbClr val="000000"/>
                </a:solidFill>
              </a:uFill>
              <a:latin typeface="Cambria" panose="02040503050406030204" pitchFamily="18" charset="0"/>
              <a:ea typeface="Cambria" panose="02040503050406030204" pitchFamily="18" charset="0"/>
              <a:cs typeface="Calibri"/>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68</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00146817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Historically NGS has been inconsistent with these top two words.  </a:t>
            </a:r>
          </a:p>
          <a:p>
            <a:r>
              <a:rPr lang="en-US" dirty="0"/>
              <a:t>Going forward, we will use them as:</a:t>
            </a:r>
          </a:p>
          <a:p>
            <a:pPr lvl="1"/>
            <a:r>
              <a:rPr lang="en-US" dirty="0"/>
              <a:t>Conversion:  Meaning to change the type of coordinate without changing the datum or frame</a:t>
            </a:r>
          </a:p>
          <a:p>
            <a:pPr lvl="1"/>
            <a:r>
              <a:rPr lang="en-US" dirty="0"/>
              <a:t>Transformation:  Meaning to change the datum or frame, without changing the type of coordinate</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0BB61E35-BFDD-405B-89B5-EDCF0FB433D1}" type="slidenum">
              <a:rPr kumimoji="0" lang="en-US" alt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69</a:t>
            </a:fld>
            <a:endParaRPr kumimoji="0" lang="en-US" altLang="en-US" sz="1300" b="0" i="0" u="none" strike="noStrike" kern="1200" cap="none" spc="0" normalizeH="0" baseline="0" noProof="0" dirty="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369460414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-so you’ve probably seen that phrase that I have front and center here, NSRS Modernization</a:t>
            </a:r>
          </a:p>
          <a:p>
            <a:r>
              <a:rPr lang="en-US" dirty="0"/>
              <a:t>-that’s the blanket</a:t>
            </a:r>
            <a:r>
              <a:rPr lang="en-US" baseline="0" dirty="0"/>
              <a:t> term we use to refer to not just the new </a:t>
            </a:r>
            <a:r>
              <a:rPr lang="en-US" baseline="0" dirty="0" err="1"/>
              <a:t>datums</a:t>
            </a:r>
            <a:r>
              <a:rPr lang="en-US" baseline="0" dirty="0"/>
              <a:t> but other updates</a:t>
            </a:r>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70</a:t>
            </a:fld>
            <a:endParaRPr lang="en-US"/>
          </a:p>
        </p:txBody>
      </p:sp>
    </p:spTree>
    <p:extLst>
      <p:ext uri="{BB962C8B-B14F-4D97-AF65-F5344CB8AC3E}">
        <p14:creationId xmlns:p14="http://schemas.microsoft.com/office/powerpoint/2010/main" val="378574776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NCAT includes the functionality of</a:t>
            </a:r>
            <a:r>
              <a:rPr lang="en-US" baseline="0" dirty="0"/>
              <a:t> previous NGS tools:</a:t>
            </a:r>
          </a:p>
          <a:p>
            <a:r>
              <a:rPr lang="en-US" baseline="0" dirty="0"/>
              <a:t>NADCON 5.0</a:t>
            </a:r>
          </a:p>
          <a:p>
            <a:r>
              <a:rPr lang="en-US" baseline="0" dirty="0"/>
              <a:t>XYZWIN 2.0</a:t>
            </a:r>
          </a:p>
          <a:p>
            <a:r>
              <a:rPr lang="en-US" baseline="0" dirty="0"/>
              <a:t>UTMS 2.1</a:t>
            </a:r>
          </a:p>
          <a:p>
            <a:r>
              <a:rPr lang="en-US" baseline="0" dirty="0"/>
              <a:t>SPC83 2.1</a:t>
            </a:r>
          </a:p>
          <a:p>
            <a:r>
              <a:rPr lang="en-US" baseline="0" dirty="0"/>
              <a:t>USNG 2.3</a:t>
            </a:r>
          </a:p>
          <a:p>
            <a:r>
              <a:rPr lang="en-US" baseline="0" dirty="0"/>
              <a:t>Includes error estimate of transformation per point.</a:t>
            </a:r>
          </a:p>
          <a:p>
            <a:r>
              <a:rPr lang="en-US" baseline="0" dirty="0"/>
              <a:t>Available as the single-point graphic seen here, multi-point upload/download, as a downloadable executable fie to run from the DOS prompt, and as web services for inclusion in your own </a:t>
            </a:r>
          </a:p>
          <a:p>
            <a:r>
              <a:rPr lang="en-US" baseline="0" dirty="0"/>
              <a:t>It’s a great tool.  Anyone using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71</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72351654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NCAT includes the functionality of</a:t>
            </a:r>
            <a:r>
              <a:rPr lang="en-US" baseline="0" dirty="0"/>
              <a:t> previous NGS tools:</a:t>
            </a:r>
          </a:p>
          <a:p>
            <a:r>
              <a:rPr lang="en-US" baseline="0" dirty="0"/>
              <a:t>NADCON 5.0</a:t>
            </a:r>
          </a:p>
          <a:p>
            <a:r>
              <a:rPr lang="en-US" baseline="0" dirty="0"/>
              <a:t>XYZWIN 2.0</a:t>
            </a:r>
          </a:p>
          <a:p>
            <a:r>
              <a:rPr lang="en-US" baseline="0" dirty="0"/>
              <a:t>UTMS 2.1</a:t>
            </a:r>
          </a:p>
          <a:p>
            <a:r>
              <a:rPr lang="en-US" baseline="0" dirty="0"/>
              <a:t>SPC83 2.1</a:t>
            </a:r>
          </a:p>
          <a:p>
            <a:r>
              <a:rPr lang="en-US" baseline="0" dirty="0"/>
              <a:t>USNG 2.3</a:t>
            </a:r>
          </a:p>
          <a:p>
            <a:r>
              <a:rPr lang="en-US" baseline="0" dirty="0"/>
              <a:t>Includes error estimate of transformation per point.</a:t>
            </a:r>
          </a:p>
          <a:p>
            <a:r>
              <a:rPr lang="en-US" baseline="0" dirty="0"/>
              <a:t>Available as the single-point graphic seen here, multi-point upload/download, as a downloadable executable fie to run from the DOS prompt, and as web services for inclusion in your own </a:t>
            </a:r>
          </a:p>
          <a:p>
            <a:r>
              <a:rPr lang="en-US" baseline="0" dirty="0"/>
              <a:t>It’s a great tool.  Anyone using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72</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42405990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i="1" dirty="0"/>
              <a:t>Follow up thought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-like it or not, we know that the vast majority of our users are obtaining NSRS coordinates via OPUS</a:t>
            </a:r>
          </a:p>
          <a:p>
            <a:r>
              <a:rPr lang="en-US" dirty="0"/>
              <a:t>-while that is our plan for the future </a:t>
            </a:r>
            <a:r>
              <a:rPr lang="en-US"/>
              <a:t>of primary access, </a:t>
            </a:r>
            <a:r>
              <a:rPr lang="en-US" dirty="0"/>
              <a:t>modernized NSRS, as of now the official form of access (specifically to NAVD88) truly is to “touch brass” as they say </a:t>
            </a:r>
            <a:r>
              <a:rPr lang="en-US" dirty="0">
                <a:sym typeface="Wingdings" panose="05000000000000000000" pitchFamily="2" charset="2"/>
              </a:rPr>
              <a:t> meaning occupy a benchmark</a:t>
            </a:r>
            <a:endParaRPr lang="en-US" dirty="0"/>
          </a:p>
        </p:txBody>
      </p:sp>
      <p:sp>
        <p:nvSpPr>
          <p:cNvPr id="4" name="Slide Number Placeholder 3"/>
          <p:cNvSpPr>
            <a:spLocks noGrp="1"/>
          </p:cNvSpPr>
          <p:nvPr>
            <p:ph type="sldNum" sz="quarter" idx="5"/>
          </p:nvPr>
        </p:nvSpPr>
        <p:spPr/>
        <p:txBody>
          <a:bodyPr/>
          <a:lstStyle/>
          <a:p>
            <a:fld id="{123EC7C2-2797-4141-BEE3-A4E0AD397BA7}" type="slidenum">
              <a:rPr lang="en-US" smtClean="0"/>
              <a:t>10</a:t>
            </a:fld>
            <a:endParaRPr lang="en-US"/>
          </a:p>
        </p:txBody>
      </p:sp>
    </p:spTree>
    <p:extLst>
      <p:ext uri="{BB962C8B-B14F-4D97-AF65-F5344CB8AC3E}">
        <p14:creationId xmlns:p14="http://schemas.microsoft.com/office/powerpoint/2010/main" val="37498329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NCAT includes the functionality of</a:t>
            </a:r>
            <a:r>
              <a:rPr lang="en-US" baseline="0" dirty="0"/>
              <a:t> previous NGS tools:</a:t>
            </a:r>
          </a:p>
          <a:p>
            <a:r>
              <a:rPr lang="en-US" baseline="0" dirty="0"/>
              <a:t>NADCON 5.0</a:t>
            </a:r>
          </a:p>
          <a:p>
            <a:r>
              <a:rPr lang="en-US" baseline="0" dirty="0"/>
              <a:t>XYZWIN 2.0</a:t>
            </a:r>
          </a:p>
          <a:p>
            <a:r>
              <a:rPr lang="en-US" baseline="0" dirty="0"/>
              <a:t>UTMS 2.1</a:t>
            </a:r>
          </a:p>
          <a:p>
            <a:r>
              <a:rPr lang="en-US" baseline="0" dirty="0"/>
              <a:t>SPC83 2.1</a:t>
            </a:r>
          </a:p>
          <a:p>
            <a:r>
              <a:rPr lang="en-US" baseline="0" dirty="0"/>
              <a:t>USNG 2.3</a:t>
            </a:r>
          </a:p>
          <a:p>
            <a:r>
              <a:rPr lang="en-US" baseline="0" dirty="0"/>
              <a:t>Includes error estimate of transformation per point.</a:t>
            </a:r>
          </a:p>
          <a:p>
            <a:r>
              <a:rPr lang="en-US" baseline="0" dirty="0"/>
              <a:t>Available as the single-point graphic seen here, multi-point upload/download, as a downloadable executable fie to run from the DOS prompt, and as web services for inclusion in your own </a:t>
            </a:r>
          </a:p>
          <a:p>
            <a:r>
              <a:rPr lang="en-US" baseline="0" dirty="0"/>
              <a:t>It’s a great tool.  Anyone using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75</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304805733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r>
              <a:rPr lang="en-US" dirty="0"/>
              <a:t>NCAT includes the functionality of</a:t>
            </a:r>
            <a:r>
              <a:rPr lang="en-US" baseline="0" dirty="0"/>
              <a:t> previous NGS tools:</a:t>
            </a:r>
          </a:p>
          <a:p>
            <a:r>
              <a:rPr lang="en-US" baseline="0" dirty="0"/>
              <a:t>NADCON 5.0</a:t>
            </a:r>
          </a:p>
          <a:p>
            <a:r>
              <a:rPr lang="en-US" baseline="0" dirty="0"/>
              <a:t>XYZWIN 2.0</a:t>
            </a:r>
          </a:p>
          <a:p>
            <a:r>
              <a:rPr lang="en-US" baseline="0" dirty="0"/>
              <a:t>UTMS 2.1</a:t>
            </a:r>
          </a:p>
          <a:p>
            <a:r>
              <a:rPr lang="en-US" baseline="0" dirty="0"/>
              <a:t>SPC83 2.1</a:t>
            </a:r>
          </a:p>
          <a:p>
            <a:r>
              <a:rPr lang="en-US" baseline="0" dirty="0"/>
              <a:t>USNG 2.3</a:t>
            </a:r>
          </a:p>
          <a:p>
            <a:r>
              <a:rPr lang="en-US" baseline="0" dirty="0"/>
              <a:t>Includes error estimate of transformation per point.</a:t>
            </a:r>
          </a:p>
          <a:p>
            <a:r>
              <a:rPr lang="en-US" baseline="0" dirty="0"/>
              <a:t>Available as the single-point graphic seen here, multi-point upload/download, as a downloadable executable fie to run from the DOS prompt, and as web services for inclusion in your own </a:t>
            </a:r>
          </a:p>
          <a:p>
            <a:r>
              <a:rPr lang="en-US" baseline="0" dirty="0"/>
              <a:t>It’s a great tool.  Anyone using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5BB99B5A-D3DB-4354-AA55-43E94BB02C0B}"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76</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4684992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sz="1200" dirty="0">
                <a:latin typeface="Cambria" panose="02040503050406030204" pitchFamily="18" charset="0"/>
                <a:ea typeface="Cambria" panose="02040503050406030204" pitchFamily="18" charset="0"/>
              </a:rPr>
              <a:t>What’s the magnitude of the horizontal datum shift across Pennsylvania?</a:t>
            </a:r>
          </a:p>
          <a:p>
            <a:pPr algn="l"/>
            <a:r>
              <a:rPr lang="en-US" sz="1200" dirty="0">
                <a:latin typeface="Cambria" panose="02040503050406030204" pitchFamily="18" charset="0"/>
                <a:ea typeface="Cambria" panose="02040503050406030204" pitchFamily="18" charset="0"/>
              </a:rPr>
              <a:t>Minimum Shift ~3.75 feet</a:t>
            </a:r>
          </a:p>
          <a:p>
            <a:pPr algn="l"/>
            <a:r>
              <a:rPr lang="en-US" sz="1200" dirty="0">
                <a:latin typeface="Cambria" panose="02040503050406030204" pitchFamily="18" charset="0"/>
                <a:ea typeface="Cambria" panose="02040503050406030204" pitchFamily="18" charset="0"/>
              </a:rPr>
              <a:t>Maximum Shift ~3.97</a:t>
            </a:r>
          </a:p>
          <a:p>
            <a:pPr algn="l"/>
            <a:endParaRPr lang="en-US" sz="1200" dirty="0">
              <a:latin typeface="Cambria" panose="02040503050406030204" pitchFamily="18" charset="0"/>
              <a:ea typeface="Cambria" panose="02040503050406030204" pitchFamily="18" charset="0"/>
            </a:endParaRPr>
          </a:p>
          <a:p>
            <a:pPr algn="l"/>
            <a:r>
              <a:rPr lang="en-US" sz="1200" dirty="0">
                <a:latin typeface="Cambria" panose="02040503050406030204" pitchFamily="18" charset="0"/>
                <a:ea typeface="Cambria" panose="02040503050406030204" pitchFamily="18" charset="0"/>
              </a:rPr>
              <a:t>Remember this is just an estimation, don’t hold me to the numbers please</a:t>
            </a:r>
          </a:p>
          <a:p>
            <a:pPr algn="l"/>
            <a:endParaRPr lang="en-US" dirty="0"/>
          </a:p>
        </p:txBody>
      </p:sp>
      <p:sp>
        <p:nvSpPr>
          <p:cNvPr id="4" name="Slide Number Placeholder 3"/>
          <p:cNvSpPr>
            <a:spLocks noGrp="1"/>
          </p:cNvSpPr>
          <p:nvPr>
            <p:ph type="sldNum" sz="quarter" idx="5"/>
          </p:nvPr>
        </p:nvSpPr>
        <p:spPr/>
        <p:txBody>
          <a:bodyPr/>
          <a:lstStyle/>
          <a:p>
            <a:fld id="{8C5A6246-21F9-416C-BD6D-2D5049A04672}" type="slidenum">
              <a:rPr lang="en-US" smtClean="0"/>
              <a:t>82</a:t>
            </a:fld>
            <a:endParaRPr lang="en-US"/>
          </a:p>
        </p:txBody>
      </p:sp>
    </p:spTree>
    <p:extLst>
      <p:ext uri="{BB962C8B-B14F-4D97-AF65-F5344CB8AC3E}">
        <p14:creationId xmlns:p14="http://schemas.microsoft.com/office/powerpoint/2010/main" val="16379532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F87191B-5443-0B49-80DC-518BB88BFE36}" type="slidenum">
              <a:rPr lang="en-US" smtClean="0"/>
              <a:t>85</a:t>
            </a:fld>
            <a:endParaRPr lang="en-US"/>
          </a:p>
        </p:txBody>
      </p:sp>
    </p:spTree>
    <p:extLst>
      <p:ext uri="{BB962C8B-B14F-4D97-AF65-F5344CB8AC3E}">
        <p14:creationId xmlns:p14="http://schemas.microsoft.com/office/powerpoint/2010/main" val="58864397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17C3F9A3-1875-461D-BED2-1C4D2A8FC31B}"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96448241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Ellipsoid height of surface not constant, but those heights </a:t>
            </a:r>
            <a:r>
              <a:rPr lang="en-US" b="1" dirty="0"/>
              <a:t>(h1 and h2) are </a:t>
            </a:r>
            <a:r>
              <a:rPr lang="en-US" b="1" u="sng" dirty="0"/>
              <a:t>not</a:t>
            </a:r>
            <a:r>
              <a:rPr lang="en-US" b="1" dirty="0"/>
              <a:t> defining parameters of the projection</a:t>
            </a:r>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17C3F9A3-1875-461D-BED2-1C4D2A8FC31B}"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107046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start with the SPCS83 zones</a:t>
            </a:r>
            <a:r>
              <a:rPr lang="en-US" baseline="0" dirty="0"/>
              <a:t> as a frame of reference</a:t>
            </a:r>
          </a:p>
          <a:p>
            <a:endParaRPr lang="en-US" baseline="0" dirty="0"/>
          </a:p>
          <a:p>
            <a:r>
              <a:rPr lang="en-US" baseline="0" dirty="0"/>
              <a:t>NOTE that the color shading of these zones is matched to that of the Preliminary SPCS2022 Zones that follow</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13488418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following section illustrates</a:t>
            </a:r>
            <a:r>
              <a:rPr lang="en-US" baseline="0" dirty="0"/>
              <a:t> the preliminary SPCS2022 zones</a:t>
            </a:r>
          </a:p>
          <a:p>
            <a:endParaRPr lang="en-US" baseline="0" dirty="0"/>
          </a:p>
          <a:p>
            <a:r>
              <a:rPr lang="en-US" sz="1400" baseline="0" dirty="0"/>
              <a:t>There are 4 zones in the NGS design, per request that we design “4-5 zones required to meet the minimum distortion acceptable” set by our design criteria of 50ppm</a:t>
            </a:r>
          </a:p>
          <a:p>
            <a:endParaRPr lang="en-US" baseline="0" dirty="0"/>
          </a:p>
          <a:p>
            <a:r>
              <a:rPr lang="en-US" baseline="0" dirty="0"/>
              <a:t>NOTE the request also included wording: “It is also requested that PennDOT districts be </a:t>
            </a:r>
            <a:r>
              <a:rPr lang="en-US" baseline="0" dirty="0" err="1"/>
              <a:t>divded</a:t>
            </a:r>
            <a:r>
              <a:rPr lang="en-US" baseline="0" dirty="0"/>
              <a:t> into no more than two zones”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8953439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 major component of SPCS2022 are stakeholders</a:t>
            </a:r>
          </a:p>
          <a:p>
            <a:pPr marL="171450" indent="-171450">
              <a:buFont typeface="Arial" panose="020B0604020202020204" pitchFamily="34" charset="0"/>
              <a:buChar char="•"/>
            </a:pPr>
            <a:r>
              <a:rPr lang="en-US" dirty="0"/>
              <a:t>Stakeholders have a role in helping define (and maintain) SPCS2022</a:t>
            </a:r>
          </a:p>
          <a:p>
            <a:pPr marL="171450" indent="-171450">
              <a:buFont typeface="Arial" panose="020B0604020202020204" pitchFamily="34" charset="0"/>
              <a:buChar char="•"/>
            </a:pPr>
            <a:endParaRPr lang="en-US" dirty="0"/>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t>Pennsylvania Department of Transportation</a:t>
            </a: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t>Pennsylvania Turnpike Commission</a:t>
            </a: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latin typeface="Cambria" panose="02040503050406030204" pitchFamily="18" charset="0"/>
                <a:ea typeface="Cambria" panose="02040503050406030204" pitchFamily="18" charset="0"/>
              </a:rPr>
              <a:t>PSLS of course</a:t>
            </a: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latin typeface="Cambria" panose="02040503050406030204" pitchFamily="18" charset="0"/>
                <a:ea typeface="Cambria" panose="02040503050406030204" pitchFamily="18" charset="0"/>
              </a:rPr>
              <a:t>PSPE – Society of Professional Engineers</a:t>
            </a: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latin typeface="Cambria" panose="02040503050406030204" pitchFamily="18" charset="0"/>
                <a:ea typeface="Cambria" panose="02040503050406030204" pitchFamily="18" charset="0"/>
              </a:rPr>
              <a:t>The </a:t>
            </a:r>
            <a:r>
              <a:rPr lang="en-US" dirty="0" err="1">
                <a:latin typeface="Cambria" panose="02040503050406030204" pitchFamily="18" charset="0"/>
                <a:ea typeface="Cambria" panose="02040503050406030204" pitchFamily="18" charset="0"/>
              </a:rPr>
              <a:t>GeoBoard</a:t>
            </a:r>
            <a:endParaRPr lang="en-US" dirty="0">
              <a:latin typeface="Cambria" panose="02040503050406030204" pitchFamily="18" charset="0"/>
              <a:ea typeface="Cambria" panose="02040503050406030204" pitchFamily="18" charset="0"/>
            </a:endParaRP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latin typeface="Cambria" panose="02040503050406030204" pitchFamily="18" charset="0"/>
                <a:ea typeface="Cambria" panose="02040503050406030204" pitchFamily="18" charset="0"/>
              </a:rPr>
              <a:t>County GIS Professionals Association of </a:t>
            </a:r>
            <a:r>
              <a:rPr lang="en-US" dirty="0" err="1">
                <a:latin typeface="Cambria" panose="02040503050406030204" pitchFamily="18" charset="0"/>
                <a:ea typeface="Cambria" panose="02040503050406030204" pitchFamily="18" charset="0"/>
              </a:rPr>
              <a:t>Pennsylkvania</a:t>
            </a:r>
            <a:endParaRPr lang="en-US" dirty="0">
              <a:latin typeface="Cambria" panose="02040503050406030204" pitchFamily="18" charset="0"/>
              <a:ea typeface="Cambria" panose="02040503050406030204" pitchFamily="18" charset="0"/>
            </a:endParaRP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t>PA Mapping &amp; Geographic Information Consortium</a:t>
            </a:r>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dirty="0"/>
              <a:t>Your State chapter of the Management Association for Private Photogrammetric Surveyors</a:t>
            </a:r>
            <a:endParaRPr lang="en-US" dirty="0">
              <a:latin typeface="Cambria" panose="02040503050406030204" pitchFamily="18" charset="0"/>
              <a:ea typeface="Cambria" panose="02040503050406030204" pitchFamily="18"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0D46DE8B-F250-4584-83EE-1EA3792DC8CC}"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108</a:t>
            </a:fld>
            <a:endParaRPr kumimoji="0" lang="en-US" sz="1300" b="0" i="0" u="none" strike="noStrike" kern="1200" cap="none" spc="0" normalizeH="0" baseline="0" noProof="0" dirty="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332720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a:t>
            </a:r>
            <a:r>
              <a:rPr lang="en-US" baseline="0" dirty="0"/>
              <a:t> that the West Zone far surpasses the NGS design criteria of 50ppm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16060754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would like to point out we have a new,</a:t>
            </a:r>
            <a:r>
              <a:rPr lang="en-US" baseline="0" dirty="0"/>
              <a:t> official name for the network you see represented on this map, </a:t>
            </a:r>
          </a:p>
          <a:p>
            <a:r>
              <a:rPr lang="en-US" baseline="0" dirty="0"/>
              <a:t>-The NOAA CORS Network, or NCN</a:t>
            </a:r>
          </a:p>
          <a:p>
            <a:r>
              <a:rPr lang="en-US" baseline="0" dirty="0"/>
              <a:t>CLICK</a:t>
            </a:r>
          </a:p>
          <a:p>
            <a:r>
              <a:rPr lang="en-US" baseline="0" dirty="0"/>
              <a:t>-this is neat little graphic with some stats on </a:t>
            </a:r>
            <a:r>
              <a:rPr lang="en-US" baseline="0" dirty="0" err="1"/>
              <a:t>teh</a:t>
            </a:r>
            <a:r>
              <a:rPr lang="en-US" baseline="0" dirty="0"/>
              <a:t> NCN you can find on our website</a:t>
            </a:r>
          </a:p>
          <a:p>
            <a:r>
              <a:rPr lang="en-US" baseline="0" dirty="0"/>
              <a:t>-below the </a:t>
            </a:r>
            <a:r>
              <a:rPr lang="en-US" baseline="0" dirty="0" err="1"/>
              <a:t>gaphic</a:t>
            </a:r>
            <a:r>
              <a:rPr lang="en-US" baseline="0" dirty="0"/>
              <a:t> </a:t>
            </a:r>
            <a:r>
              <a:rPr lang="en-US" baseline="0" dirty="0" err="1"/>
              <a:t>youll</a:t>
            </a:r>
            <a:r>
              <a:rPr lang="en-US" baseline="0" dirty="0"/>
              <a:t> find a search bar with more information</a:t>
            </a:r>
          </a:p>
          <a:p>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11</a:t>
            </a:fld>
            <a:endParaRPr lang="en-US"/>
          </a:p>
        </p:txBody>
      </p:sp>
    </p:spTree>
    <p:extLst>
      <p:ext uri="{BB962C8B-B14F-4D97-AF65-F5344CB8AC3E}">
        <p14:creationId xmlns:p14="http://schemas.microsoft.com/office/powerpoint/2010/main" val="68230411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first,</a:t>
            </a:r>
            <a:r>
              <a:rPr lang="en-US" baseline="0" dirty="0"/>
              <a:t> and </a:t>
            </a:r>
            <a:r>
              <a:rPr lang="en-US" dirty="0"/>
              <a:t>likely final, draft</a:t>
            </a:r>
            <a:r>
              <a:rPr lang="en-US" baseline="0" dirty="0"/>
              <a:t> of an Oblique Mercator projection for the Preliminary Central Zone</a:t>
            </a:r>
          </a:p>
          <a:p>
            <a:endParaRPr lang="en-US" baseline="0" dirty="0"/>
          </a:p>
          <a:p>
            <a:r>
              <a:rPr lang="en-US" baseline="0" dirty="0"/>
              <a:t>NOTE that even with the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5421951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a:t>
            </a:r>
            <a:r>
              <a:rPr lang="en-US" baseline="0" dirty="0"/>
              <a:t> is the </a:t>
            </a:r>
            <a:r>
              <a:rPr lang="en-US" i="1" baseline="0" dirty="0"/>
              <a:t>second</a:t>
            </a:r>
            <a:r>
              <a:rPr lang="en-US" baseline="0" dirty="0"/>
              <a:t> draft of a </a:t>
            </a:r>
            <a:r>
              <a:rPr lang="en-US" dirty="0"/>
              <a:t>Preliminary North East Zone</a:t>
            </a:r>
          </a:p>
          <a:p>
            <a:endParaRPr lang="en-US" dirty="0"/>
          </a:p>
          <a:p>
            <a:r>
              <a:rPr lang="en-US" dirty="0"/>
              <a:t>NOTE</a:t>
            </a:r>
            <a:r>
              <a:rPr lang="en-US" baseline="0" dirty="0"/>
              <a:t> this </a:t>
            </a:r>
            <a:r>
              <a:rPr lang="en-US" b="1" baseline="0" dirty="0"/>
              <a:t>includes</a:t>
            </a:r>
            <a:r>
              <a:rPr lang="en-US" baseline="0" dirty="0"/>
              <a:t> </a:t>
            </a:r>
            <a:r>
              <a:rPr lang="en-US" dirty="0"/>
              <a:t>Columbia</a:t>
            </a:r>
            <a:r>
              <a:rPr lang="en-US" baseline="0" dirty="0"/>
              <a:t> and Montour Counties, and the animation highlights the comparison between having these counties in the SE or NE Zone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219738778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a:t>
            </a:r>
            <a:r>
              <a:rPr lang="en-US" baseline="0" dirty="0"/>
              <a:t> is the </a:t>
            </a:r>
            <a:r>
              <a:rPr lang="en-US" i="1" baseline="0" dirty="0"/>
              <a:t>second</a:t>
            </a:r>
            <a:r>
              <a:rPr lang="en-US" baseline="0" dirty="0"/>
              <a:t> draft of a </a:t>
            </a:r>
            <a:r>
              <a:rPr lang="en-US" dirty="0"/>
              <a:t>Preliminary South East Zone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a:t>
            </a:r>
            <a:r>
              <a:rPr lang="en-US" baseline="0" dirty="0"/>
              <a:t> this </a:t>
            </a:r>
            <a:r>
              <a:rPr lang="en-US" b="1" dirty="0"/>
              <a:t>excludes</a:t>
            </a:r>
            <a:r>
              <a:rPr lang="en-US" baseline="0" dirty="0"/>
              <a:t> </a:t>
            </a:r>
            <a:r>
              <a:rPr lang="en-US" dirty="0"/>
              <a:t>Columbia</a:t>
            </a:r>
            <a:r>
              <a:rPr lang="en-US" baseline="0" dirty="0"/>
              <a:t> and Montour Counties (they would fall in SE Zone)</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321797753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37813310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Single Statewide Zone designed by NGS is</a:t>
            </a:r>
            <a:r>
              <a:rPr lang="en-US" baseline="0" dirty="0"/>
              <a:t> color shaded to match the following section of slides that show UTM Zones linear distortion values</a:t>
            </a:r>
          </a:p>
          <a:p>
            <a:endParaRPr lang="en-US" baseline="0" dirty="0"/>
          </a:p>
          <a:p>
            <a:r>
              <a:rPr lang="en-US" baseline="0" dirty="0"/>
              <a:t>It is known that some user communities with large areas of responsibility choose to maintain geospatial data and work in UTM</a:t>
            </a:r>
          </a:p>
          <a:p>
            <a:endParaRPr lang="en-US" baseline="0" dirty="0"/>
          </a:p>
          <a:p>
            <a:r>
              <a:rPr lang="en-US" baseline="0" dirty="0"/>
              <a:t>This graphic as compared to the UTM serves to highlight in SPCS2022, users will see better performance (lower linear distortion) if they choose to work in the SPCS2022 Single Statewide Zone rather than one of the UTM Zones that fall within Pennsylvania</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87822972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NGS designed preliminary</a:t>
            </a:r>
            <a:r>
              <a:rPr lang="en-US" baseline="0" dirty="0"/>
              <a:t> single statewide zone is included again here at the end for easier visual comparisons.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9672780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Reminder that you don’t have to cutoff data at any SPCS zone extent </a:t>
            </a:r>
            <a:r>
              <a:rPr lang="en-US" dirty="0">
                <a:sym typeface="Wingdings" panose="05000000000000000000" pitchFamily="2" charset="2"/>
              </a:rPr>
              <a:t> just need to understand that they’re designed with certain extents in mind</a:t>
            </a:r>
          </a:p>
        </p:txBody>
      </p:sp>
      <p:sp>
        <p:nvSpPr>
          <p:cNvPr id="4" name="Slide Number Placeholder 3"/>
          <p:cNvSpPr>
            <a:spLocks noGrp="1"/>
          </p:cNvSpPr>
          <p:nvPr>
            <p:ph type="sldNum" sz="quarter" idx="5"/>
          </p:nvPr>
        </p:nvSpPr>
        <p:spPr/>
        <p:txBody>
          <a:bodyPr/>
          <a:lstStyle/>
          <a:p>
            <a:fld id="{B3E29FB0-8150-449D-AB8E-6FB22E8315DD}" type="slidenum">
              <a:rPr lang="en-US" smtClean="0"/>
              <a:t>125</a:t>
            </a:fld>
            <a:endParaRPr lang="en-US"/>
          </a:p>
        </p:txBody>
      </p:sp>
    </p:spTree>
    <p:extLst>
      <p:ext uri="{BB962C8B-B14F-4D97-AF65-F5344CB8AC3E}">
        <p14:creationId xmlns:p14="http://schemas.microsoft.com/office/powerpoint/2010/main" val="253566774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E29FB0-8150-449D-AB8E-6FB22E8315DD}" type="slidenum">
              <a:rPr lang="en-US" smtClean="0"/>
              <a:t>126</a:t>
            </a:fld>
            <a:endParaRPr lang="en-US"/>
          </a:p>
        </p:txBody>
      </p:sp>
    </p:spTree>
    <p:extLst>
      <p:ext uri="{BB962C8B-B14F-4D97-AF65-F5344CB8AC3E}">
        <p14:creationId xmlns:p14="http://schemas.microsoft.com/office/powerpoint/2010/main" val="120371558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129</a:t>
            </a:fld>
            <a:endParaRPr lang="en-US"/>
          </a:p>
        </p:txBody>
      </p:sp>
    </p:spTree>
    <p:extLst>
      <p:ext uri="{BB962C8B-B14F-4D97-AF65-F5344CB8AC3E}">
        <p14:creationId xmlns:p14="http://schemas.microsoft.com/office/powerpoint/2010/main" val="99265407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5BB99B5A-D3DB-4354-AA55-43E94BB02C0B}" type="slidenum">
              <a:rPr lang="en-US" smtClean="0"/>
              <a:pPr>
                <a:defRPr/>
              </a:pPr>
              <a:t>130</a:t>
            </a:fld>
            <a:endParaRPr lang="en-US"/>
          </a:p>
        </p:txBody>
      </p:sp>
    </p:spTree>
    <p:extLst>
      <p:ext uri="{BB962C8B-B14F-4D97-AF65-F5344CB8AC3E}">
        <p14:creationId xmlns:p14="http://schemas.microsoft.com/office/powerpoint/2010/main" val="359727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dirty="0">
                <a:latin typeface="Cambria" panose="02040503050406030204" pitchFamily="18" charset="0"/>
                <a:ea typeface="Cambria" panose="02040503050406030204" pitchFamily="18" charset="0"/>
              </a:rPr>
              <a:t>Global: International GNSS Service (IGS) Network</a:t>
            </a:r>
          </a:p>
          <a:p>
            <a:pPr lvl="1"/>
            <a:r>
              <a:rPr lang="en-US" sz="2000" i="1" dirty="0">
                <a:latin typeface="Cambria" panose="02040503050406030204" pitchFamily="18" charset="0"/>
                <a:ea typeface="Cambria" panose="02040503050406030204" pitchFamily="18" charset="0"/>
              </a:rPr>
              <a:t>The</a:t>
            </a:r>
            <a:r>
              <a:rPr lang="en-US" sz="2000" dirty="0">
                <a:latin typeface="Cambria" panose="02040503050406030204" pitchFamily="18" charset="0"/>
                <a:ea typeface="Cambria" panose="02040503050406030204" pitchFamily="18" charset="0"/>
              </a:rPr>
              <a:t> international standard since mid-1990s</a:t>
            </a:r>
          </a:p>
          <a:p>
            <a:pPr lvl="1"/>
            <a:r>
              <a:rPr lang="en-US" sz="2000" dirty="0">
                <a:latin typeface="Cambria" panose="02040503050406030204" pitchFamily="18" charset="0"/>
                <a:ea typeface="Cambria" panose="02040503050406030204" pitchFamily="18" charset="0"/>
              </a:rPr>
              <a:t>Supported by IGS Analysis Centers (ACs) </a:t>
            </a:r>
            <a:r>
              <a:rPr lang="en-US" sz="1800" dirty="0">
                <a:latin typeface="Cambria" panose="02040503050406030204" pitchFamily="18" charset="0"/>
                <a:ea typeface="Cambria" panose="02040503050406030204" pitchFamily="18" charset="0"/>
                <a:sym typeface="Wingdings" panose="05000000000000000000" pitchFamily="2" charset="2"/>
              </a:rPr>
              <a:t> NGS is one AC of seven total</a:t>
            </a:r>
            <a:endParaRPr lang="en-US" sz="2000" dirty="0">
              <a:latin typeface="Cambria" panose="02040503050406030204" pitchFamily="18" charset="0"/>
              <a:ea typeface="Cambria" panose="02040503050406030204" pitchFamily="18" charset="0"/>
              <a:sym typeface="Wingdings" panose="05000000000000000000" pitchFamily="2" charset="2"/>
            </a:endParaRPr>
          </a:p>
          <a:p>
            <a:pPr lvl="1"/>
            <a:r>
              <a:rPr lang="en-US" sz="2000" dirty="0">
                <a:latin typeface="Cambria" panose="02040503050406030204" pitchFamily="18" charset="0"/>
                <a:ea typeface="Cambria" panose="02040503050406030204" pitchFamily="18" charset="0"/>
                <a:sym typeface="Wingdings" panose="05000000000000000000" pitchFamily="2" charset="2"/>
              </a:rPr>
              <a:t>Overall system sponsored by NASA</a:t>
            </a:r>
            <a:endParaRPr lang="en-US" sz="2000" dirty="0">
              <a:latin typeface="Cambria" panose="02040503050406030204" pitchFamily="18" charset="0"/>
              <a:ea typeface="Cambria" panose="02040503050406030204" pitchFamily="18" charset="0"/>
            </a:endParaRPr>
          </a:p>
          <a:p>
            <a:r>
              <a:rPr lang="en-US" sz="2800" dirty="0">
                <a:latin typeface="Cambria" panose="02040503050406030204" pitchFamily="18" charset="0"/>
                <a:ea typeface="Cambria" panose="02040503050406030204" pitchFamily="18" charset="0"/>
              </a:rPr>
              <a:t>NSRS: NOAA CORS Network (NCN)</a:t>
            </a:r>
          </a:p>
          <a:p>
            <a:pPr lvl="1"/>
            <a:r>
              <a:rPr lang="en-US" sz="2400" dirty="0">
                <a:latin typeface="Cambria" panose="02040503050406030204" pitchFamily="18" charset="0"/>
                <a:ea typeface="Cambria" panose="02040503050406030204" pitchFamily="18" charset="0"/>
              </a:rPr>
              <a:t>NGS processes/distributes data, but few are NGS-operated</a:t>
            </a:r>
          </a:p>
          <a:p>
            <a:pPr lvl="1"/>
            <a:r>
              <a:rPr lang="en-US" sz="2400" dirty="0">
                <a:latin typeface="Cambria" panose="02040503050406030204" pitchFamily="18" charset="0"/>
                <a:ea typeface="Cambria" panose="02040503050406030204" pitchFamily="18" charset="0"/>
              </a:rPr>
              <a:t>Subset of NGS-operated CORS comprise the under construction NOAA </a:t>
            </a:r>
            <a:r>
              <a:rPr lang="en-US" sz="2400" i="1" dirty="0">
                <a:latin typeface="Cambria" panose="02040503050406030204" pitchFamily="18" charset="0"/>
                <a:ea typeface="Cambria" panose="02040503050406030204" pitchFamily="18" charset="0"/>
              </a:rPr>
              <a:t>Foundation</a:t>
            </a:r>
            <a:r>
              <a:rPr lang="en-US" sz="2400" dirty="0">
                <a:latin typeface="Cambria" panose="02040503050406030204" pitchFamily="18" charset="0"/>
                <a:ea typeface="Cambria" panose="02040503050406030204" pitchFamily="18" charset="0"/>
              </a:rPr>
              <a:t> CORS Network (NFCN)</a:t>
            </a:r>
          </a:p>
          <a:p>
            <a:r>
              <a:rPr lang="en-US" sz="2800" dirty="0">
                <a:latin typeface="Cambria" panose="02040503050406030204" pitchFamily="18" charset="0"/>
                <a:ea typeface="Cambria" panose="02040503050406030204" pitchFamily="18" charset="0"/>
              </a:rPr>
              <a:t>Regional/State/Commonwealth/Local Networks</a:t>
            </a:r>
          </a:p>
          <a:p>
            <a:pPr lvl="1"/>
            <a:r>
              <a:rPr lang="en-US" sz="2000" dirty="0">
                <a:latin typeface="Cambria" panose="02040503050406030204" pitchFamily="18" charset="0"/>
                <a:ea typeface="Cambria" panose="02040503050406030204" pitchFamily="18" charset="0"/>
              </a:rPr>
              <a:t>Real-Time Networks (RTN… aka “VRS”)</a:t>
            </a:r>
          </a:p>
          <a:p>
            <a:pPr lvl="1"/>
            <a:r>
              <a:rPr lang="en-US" sz="2000" dirty="0">
                <a:latin typeface="Cambria" panose="02040503050406030204" pitchFamily="18" charset="0"/>
                <a:ea typeface="Cambria" panose="02040503050406030204" pitchFamily="18" charset="0"/>
              </a:rPr>
              <a:t>Currently semi-coupled to the NCN</a:t>
            </a:r>
          </a:p>
          <a:p>
            <a:pPr lvl="2"/>
            <a:r>
              <a:rPr lang="en-US" sz="1200" dirty="0">
                <a:latin typeface="Cambria" panose="02040503050406030204" pitchFamily="18" charset="0"/>
                <a:ea typeface="Cambria" panose="02040503050406030204" pitchFamily="18" charset="0"/>
              </a:rPr>
              <a:t>NGS sees the future as a close coupling of other networks with the NCN so users can seamlessly and confidently work in the NSRS using their favorite regional/local CORS network</a:t>
            </a:r>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12</a:t>
            </a:fld>
            <a:endParaRPr lang="en-US" altLang="en-US" dirty="0"/>
          </a:p>
        </p:txBody>
      </p:sp>
    </p:spTree>
    <p:extLst>
      <p:ext uri="{BB962C8B-B14F-4D97-AF65-F5344CB8AC3E}">
        <p14:creationId xmlns:p14="http://schemas.microsoft.com/office/powerpoint/2010/main" val="324789973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following section illustrates</a:t>
            </a:r>
            <a:r>
              <a:rPr lang="en-US" baseline="0" dirty="0"/>
              <a:t> the preliminary SPCS2022 zones</a:t>
            </a:r>
          </a:p>
          <a:p>
            <a:endParaRPr lang="en-US" baseline="0" dirty="0"/>
          </a:p>
          <a:p>
            <a:r>
              <a:rPr lang="en-US" sz="1400" baseline="0" dirty="0"/>
              <a:t>There are 4 zones in the NGS design, per request that we design “4-5 zones required to meet the minimum distortion acceptable” set by our design criteria of 50ppm</a:t>
            </a:r>
          </a:p>
          <a:p>
            <a:endParaRPr lang="en-US" baseline="0" dirty="0"/>
          </a:p>
          <a:p>
            <a:r>
              <a:rPr lang="en-US" baseline="0" dirty="0"/>
              <a:t>NOTE the request also included wording: “It is also requested that PennDOT districts be </a:t>
            </a:r>
            <a:r>
              <a:rPr lang="en-US" baseline="0" dirty="0" err="1"/>
              <a:t>divded</a:t>
            </a:r>
            <a:r>
              <a:rPr lang="en-US" baseline="0" dirty="0"/>
              <a:t> into no more than two zones”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348503109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F87191B-5443-0B49-80DC-518BB88BFE3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037241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What’s the best performing zone </a:t>
            </a:r>
            <a:r>
              <a:rPr lang="en-US"/>
              <a:t>layer anywhere?</a:t>
            </a:r>
          </a:p>
        </p:txBody>
      </p:sp>
      <p:sp>
        <p:nvSpPr>
          <p:cNvPr id="4" name="Slide Number Placeholder 3"/>
          <p:cNvSpPr>
            <a:spLocks noGrp="1"/>
          </p:cNvSpPr>
          <p:nvPr>
            <p:ph type="sldNum" sz="quarter" idx="5"/>
          </p:nvPr>
        </p:nvSpPr>
        <p:spPr/>
        <p:txBody>
          <a:bodyPr/>
          <a:lstStyle/>
          <a:p>
            <a:fld id="{B3E29FB0-8150-449D-AB8E-6FB22E8315DD}" type="slidenum">
              <a:rPr lang="en-US" smtClean="0"/>
              <a:t>137</a:t>
            </a:fld>
            <a:endParaRPr lang="en-US"/>
          </a:p>
        </p:txBody>
      </p:sp>
    </p:spTree>
    <p:extLst>
      <p:ext uri="{BB962C8B-B14F-4D97-AF65-F5344CB8AC3E}">
        <p14:creationId xmlns:p14="http://schemas.microsoft.com/office/powerpoint/2010/main" val="35544370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F87191B-5443-0B49-80DC-518BB88BFE3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5818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start with the SPCS83 zones</a:t>
            </a:r>
            <a:r>
              <a:rPr lang="en-US" baseline="0" dirty="0"/>
              <a:t> as a frame of reference</a:t>
            </a:r>
          </a:p>
          <a:p>
            <a:endParaRPr lang="en-US" baseline="0" dirty="0"/>
          </a:p>
          <a:p>
            <a:r>
              <a:rPr lang="en-US" baseline="0" dirty="0"/>
              <a:t>NOTE that the color shading of these zones is matched to that of the Preliminary SPCS2022 Zones that follow</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325654497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11400" y="527050"/>
            <a:ext cx="4673600" cy="2628900"/>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A2FED2CC-BADC-4677-8145-F4A6E1426BC2}" type="slidenum">
              <a:rPr lang="en-US" smtClean="0"/>
              <a:t>141</a:t>
            </a:fld>
            <a:endParaRPr lang="en-US" dirty="0"/>
          </a:p>
        </p:txBody>
      </p:sp>
    </p:spTree>
    <p:extLst>
      <p:ext uri="{BB962C8B-B14F-4D97-AF65-F5344CB8AC3E}">
        <p14:creationId xmlns:p14="http://schemas.microsoft.com/office/powerpoint/2010/main" val="118874893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A6F964-412F-416E-98B5-009BA3CAA1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303682805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I’ll be talking about</a:t>
            </a:r>
            <a:r>
              <a:rPr lang="en-US" baseline="0" dirty="0"/>
              <a:t> OPUS today, but I need to clarify one of our processes for this to all be clear. I will also mention that this is a new-</a:t>
            </a:r>
            <a:r>
              <a:rPr lang="en-US" baseline="0" dirty="0" err="1"/>
              <a:t>ish</a:t>
            </a:r>
            <a:r>
              <a:rPr lang="en-US" baseline="0" dirty="0"/>
              <a:t> workflow for NGS, began in the past 8 or so years.</a:t>
            </a:r>
          </a:p>
          <a:p>
            <a:endParaRPr lang="en-US" baseline="0" dirty="0"/>
          </a:p>
          <a:p>
            <a:r>
              <a:rPr lang="en-US" baseline="0" dirty="0"/>
              <a:t>So all NGS Products &amp; Services go thru this process as they are created, tested internally, open for testing by you our constituents, and then rolled out as final products.</a:t>
            </a:r>
          </a:p>
          <a:p>
            <a:r>
              <a:rPr lang="en-US" b="1" dirty="0"/>
              <a:t>CLICK</a:t>
            </a:r>
          </a:p>
          <a:p>
            <a:r>
              <a:rPr lang="en-US" dirty="0"/>
              <a:t>There’s three</a:t>
            </a:r>
            <a:r>
              <a:rPr lang="en-US" baseline="0" dirty="0"/>
              <a:t> environments that products will exist in, listed here in the order they occur</a:t>
            </a:r>
          </a:p>
          <a:p>
            <a:endParaRPr lang="en-US" baseline="0" dirty="0"/>
          </a:p>
          <a:p>
            <a:r>
              <a:rPr lang="en-US" baseline="0" dirty="0"/>
              <a:t>First, a tool will be created on the “DEV” servers for internal NGS-only development, testing, and otherwise “working the bugs out”</a:t>
            </a:r>
          </a:p>
          <a:p>
            <a:r>
              <a:rPr lang="en-US" baseline="0" dirty="0">
                <a:sym typeface="Wingdings" panose="05000000000000000000" pitchFamily="2" charset="2"/>
              </a:rPr>
              <a:t>this is the same phase as when you hear a software company or video game maker talk about their </a:t>
            </a:r>
            <a:r>
              <a:rPr lang="en-US" i="1" baseline="0" dirty="0">
                <a:sym typeface="Wingdings" panose="05000000000000000000" pitchFamily="2" charset="2"/>
              </a:rPr>
              <a:t>alpha products</a:t>
            </a:r>
            <a:endParaRPr lang="en-US" i="0" baseline="0" dirty="0"/>
          </a:p>
          <a:p>
            <a:endParaRPr lang="en-US" baseline="0" dirty="0"/>
          </a:p>
          <a:p>
            <a:r>
              <a:rPr lang="en-US" b="1" dirty="0"/>
              <a:t>CLICK</a:t>
            </a:r>
            <a:endParaRPr lang="en-US" baseline="0" dirty="0"/>
          </a:p>
          <a:p>
            <a:r>
              <a:rPr lang="en-US" baseline="0" dirty="0"/>
              <a:t>Next, after some level of confidence in the product is gained, it will be migrated to the Beta servers, thereby open to the public for their own testing</a:t>
            </a:r>
          </a:p>
          <a:p>
            <a:r>
              <a:rPr lang="en-US" baseline="0" dirty="0">
                <a:sym typeface="Wingdings" panose="05000000000000000000" pitchFamily="2" charset="2"/>
              </a:rPr>
              <a:t>it’s important to note that when a product is available via our Beta page, when you use it you are indeed now a “beta tester”</a:t>
            </a:r>
          </a:p>
          <a:p>
            <a:pPr marL="171450" indent="-171450">
              <a:buFont typeface="Wingdings" panose="05000000000000000000" pitchFamily="2" charset="2"/>
              <a:buChar char="à"/>
            </a:pPr>
            <a:r>
              <a:rPr lang="en-US" baseline="0" dirty="0">
                <a:sym typeface="Wingdings" panose="05000000000000000000" pitchFamily="2" charset="2"/>
              </a:rPr>
              <a:t>key features will have already been tested in the Development environment, but it is still a beta, so as a beta tester please let us know if you have issues/complications/struggles or the like</a:t>
            </a:r>
          </a:p>
          <a:p>
            <a:pPr marL="171450" indent="-171450">
              <a:buFont typeface="Wingdings" panose="05000000000000000000" pitchFamily="2" charset="2"/>
              <a:buChar char="à"/>
            </a:pPr>
            <a:endParaRPr lang="en-US" baseline="0" dirty="0">
              <a:sym typeface="Wingdings" panose="05000000000000000000" pitchFamily="2" charset="2"/>
            </a:endParaRPr>
          </a:p>
          <a:p>
            <a:pPr marL="0" indent="0">
              <a:buFont typeface="Wingdings" panose="05000000000000000000" pitchFamily="2" charset="2"/>
              <a:buNone/>
            </a:pPr>
            <a:r>
              <a:rPr lang="en-US" b="1" dirty="0"/>
              <a:t>CLICK</a:t>
            </a:r>
            <a:endParaRPr lang="en-US" baseline="0" dirty="0">
              <a:sym typeface="Wingdings" panose="05000000000000000000" pitchFamily="2" charset="2"/>
            </a:endParaRPr>
          </a:p>
          <a:p>
            <a:pPr marL="0" indent="0">
              <a:buFont typeface="Wingdings" panose="05000000000000000000" pitchFamily="2" charset="2"/>
              <a:buNone/>
            </a:pPr>
            <a:r>
              <a:rPr lang="en-US" baseline="0" dirty="0">
                <a:sym typeface="Wingdings" panose="05000000000000000000" pitchFamily="2" charset="2"/>
              </a:rPr>
              <a:t>At some point, when all I’s are dotted and T’s crossed, the thing will be moved to the Production environment.</a:t>
            </a:r>
          </a:p>
          <a:p>
            <a:pPr marL="0" indent="0">
              <a:buFont typeface="Wingdings" panose="05000000000000000000" pitchFamily="2" charset="2"/>
              <a:buNone/>
            </a:pPr>
            <a:r>
              <a:rPr lang="en-US" baseline="0" dirty="0">
                <a:sym typeface="Wingdings" panose="05000000000000000000" pitchFamily="2" charset="2"/>
              </a:rPr>
              <a:t> by then, the tool is integrated into others, has been vetted with 2 testing phases and functions as expected, but may still continue to receive version updates by repeating this process</a:t>
            </a:r>
            <a:endParaRPr lang="en-US" dirty="0"/>
          </a:p>
        </p:txBody>
      </p:sp>
      <p:sp>
        <p:nvSpPr>
          <p:cNvPr id="4" name="Slide Number Placeholder 3"/>
          <p:cNvSpPr>
            <a:spLocks noGrp="1"/>
          </p:cNvSpPr>
          <p:nvPr>
            <p:ph type="sldNum" sz="quarter" idx="10"/>
          </p:nvPr>
        </p:nvSpPr>
        <p:spPr/>
        <p:txBody>
          <a:bodyPr/>
          <a:lstStyle/>
          <a:p>
            <a:fld id="{63F8C030-6EFD-4E8C-8A9A-285A35F1235A}" type="slidenum">
              <a:rPr lang="en-US" smtClean="0"/>
              <a:t>144</a:t>
            </a:fld>
            <a:endParaRPr lang="en-US"/>
          </a:p>
        </p:txBody>
      </p:sp>
    </p:spTree>
    <p:extLst>
      <p:ext uri="{BB962C8B-B14F-4D97-AF65-F5344CB8AC3E}">
        <p14:creationId xmlns:p14="http://schemas.microsoft.com/office/powerpoint/2010/main" val="389038023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a:t>
            </a:r>
            <a:r>
              <a:rPr lang="en-US" baseline="0" dirty="0"/>
              <a:t> here we have 3 screenshots, first here showing the Production OPUS Projects gateway page </a:t>
            </a:r>
          </a:p>
          <a:p>
            <a:r>
              <a:rPr lang="en-US" b="1" baseline="0" dirty="0"/>
              <a:t>CLICK</a:t>
            </a:r>
          </a:p>
          <a:p>
            <a:r>
              <a:rPr lang="en-US" dirty="0"/>
              <a:t>Second is</a:t>
            </a:r>
            <a:r>
              <a:rPr lang="en-US" baseline="0" dirty="0"/>
              <a:t> the Beta page, with the text here showing the URL for our Beta homepage</a:t>
            </a:r>
          </a:p>
          <a:p>
            <a:r>
              <a:rPr lang="en-US" baseline="0" dirty="0"/>
              <a:t>-How do you find that beta page?  substitute “beta” for “www”</a:t>
            </a:r>
          </a:p>
          <a:p>
            <a:r>
              <a:rPr lang="en-US" baseline="0" dirty="0"/>
              <a:t>-or most tools that have a beta will have a link to that beta platform</a:t>
            </a:r>
          </a:p>
          <a:p>
            <a:r>
              <a:rPr lang="en-US" b="1" baseline="0" dirty="0"/>
              <a:t>CLICK</a:t>
            </a:r>
          </a:p>
          <a:p>
            <a:r>
              <a:rPr lang="en-US" baseline="0" dirty="0"/>
              <a:t>Last is the Development or DEV example, which again you will not see unless via a demo from NGS personnel</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F8C030-6EFD-4E8C-8A9A-285A35F1235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455826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F8C030-6EFD-4E8C-8A9A-285A35F1235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51656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several CORS Networks.</a:t>
            </a:r>
          </a:p>
          <a:p>
            <a:r>
              <a:rPr lang="en-US" dirty="0"/>
              <a:t>The Global Standard is  the IGS Network</a:t>
            </a:r>
          </a:p>
          <a:p>
            <a:pPr lvl="1"/>
            <a:r>
              <a:rPr lang="en-US" dirty="0"/>
              <a:t>IGS = International GNSS Service</a:t>
            </a:r>
          </a:p>
          <a:p>
            <a:endParaRPr lang="en-US" dirty="0"/>
          </a:p>
          <a:p>
            <a:r>
              <a:rPr lang="en-US" dirty="0"/>
              <a:t>The NOAA CORS Network (NCN) which consists of:</a:t>
            </a:r>
          </a:p>
          <a:p>
            <a:pPr lvl="1"/>
            <a:r>
              <a:rPr lang="en-US" dirty="0"/>
              <a:t>The NOAA Foundation CORS Network (NFCN), a sub-network being installed, owned, and operated by NGS </a:t>
            </a:r>
          </a:p>
          <a:p>
            <a:pPr lvl="1"/>
            <a:r>
              <a:rPr lang="en-US" dirty="0"/>
              <a:t>and 2,000+ stations managed, but rarely owned by NGS</a:t>
            </a:r>
          </a:p>
          <a:p>
            <a:endParaRPr lang="en-US" dirty="0"/>
          </a:p>
          <a:p>
            <a:r>
              <a:rPr lang="en-US" dirty="0"/>
              <a:t>Other Regional/Local Networks (RTNs, etc.)</a:t>
            </a:r>
          </a:p>
          <a:p>
            <a:pPr lvl="1"/>
            <a:r>
              <a:rPr lang="en-US" dirty="0"/>
              <a:t>Currently semi-coupled to the NCN</a:t>
            </a:r>
          </a:p>
          <a:p>
            <a:pPr lvl="2"/>
            <a:r>
              <a:rPr lang="en-US" dirty="0"/>
              <a:t>NGS sees the future as a close coupling of these other networks with the NCN so users can seamlessly and confidently work in the NSRS using their favorite regional/local CORS network.</a:t>
            </a:r>
          </a:p>
          <a:p>
            <a:endParaRPr lang="en-US" dirty="0"/>
          </a:p>
        </p:txBody>
      </p:sp>
      <p:sp>
        <p:nvSpPr>
          <p:cNvPr id="4" name="Slide Number Placeholder 3"/>
          <p:cNvSpPr>
            <a:spLocks noGrp="1"/>
          </p:cNvSpPr>
          <p:nvPr>
            <p:ph type="sldNum" sz="quarter" idx="10"/>
          </p:nvPr>
        </p:nvSpPr>
        <p:spPr/>
        <p:txBody>
          <a:bodyPr/>
          <a:lstStyle/>
          <a:p>
            <a:pPr>
              <a:defRPr/>
            </a:pPr>
            <a:fld id="{0BB61E35-BFDD-405B-89B5-EDCF0FB433D1}" type="slidenum">
              <a:rPr lang="en-US" altLang="en-US" smtClean="0"/>
              <a:pPr>
                <a:defRPr/>
              </a:pPr>
              <a:t>13</a:t>
            </a:fld>
            <a:endParaRPr lang="en-US" altLang="en-US" dirty="0"/>
          </a:p>
        </p:txBody>
      </p:sp>
    </p:spTree>
    <p:extLst>
      <p:ext uri="{BB962C8B-B14F-4D97-AF65-F5344CB8AC3E}">
        <p14:creationId xmlns:p14="http://schemas.microsoft.com/office/powerpoint/2010/main" val="227478627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AADC0525-1E9A-4E75-B46C-F893A0145B79}"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148</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06046993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AADC0525-1E9A-4E75-B46C-F893A0145B79}"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149</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194439780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all these agencies, we serve as</a:t>
            </a:r>
            <a:r>
              <a:rPr lang="en-US" baseline="0" dirty="0"/>
              <a:t> the experts on geodetic control and geodesy for the United State government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AADC0525-1E9A-4E75-B46C-F893A0145B79}" type="slidenum">
              <a:rPr kumimoji="0" lang="en-US" sz="1300" b="0" i="0" u="none" strike="noStrike" kern="1200" cap="none" spc="0" normalizeH="0" baseline="0" noProof="0" smtClean="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150</a:t>
            </a:fld>
            <a:endParaRPr kumimoji="0" lang="en-US" sz="13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361101956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r>
              <a:rPr lang="en-US"/>
              <a:t>Confidential</a:t>
            </a:r>
          </a:p>
        </p:txBody>
      </p:sp>
      <p:sp>
        <p:nvSpPr>
          <p:cNvPr id="5" name="Slide Number Placeholder 4"/>
          <p:cNvSpPr>
            <a:spLocks noGrp="1"/>
          </p:cNvSpPr>
          <p:nvPr>
            <p:ph type="sldNum" sz="quarter" idx="11"/>
          </p:nvPr>
        </p:nvSpPr>
        <p:spPr/>
        <p:txBody>
          <a:bodyPr/>
          <a:lstStyle/>
          <a:p>
            <a:fld id="{0DB5857B-6BAE-944B-AAB1-ECC8570D1349}" type="slidenum">
              <a:rPr lang="en-US" smtClean="0"/>
              <a:t>151</a:t>
            </a:fld>
            <a:endParaRPr lang="en-US"/>
          </a:p>
        </p:txBody>
      </p:sp>
    </p:spTree>
    <p:extLst>
      <p:ext uri="{BB962C8B-B14F-4D97-AF65-F5344CB8AC3E}">
        <p14:creationId xmlns:p14="http://schemas.microsoft.com/office/powerpoint/2010/main" val="171156859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lstStyle/>
          <a:p>
            <a:pPr marL="457200" lvl="1">
              <a:spcAft>
                <a:spcPts val="1200"/>
              </a:spcAft>
            </a:pPr>
            <a:r>
              <a:rPr lang="en-US" sz="3200" dirty="0">
                <a:latin typeface="Cambria" panose="02040503050406030204" pitchFamily="18" charset="0"/>
                <a:ea typeface="Cambria" panose="02040503050406030204" pitchFamily="18" charset="0"/>
              </a:rPr>
              <a:t>Reprocessing your data</a:t>
            </a:r>
          </a:p>
          <a:p>
            <a:pPr marL="862013" lvl="2">
              <a:spcAft>
                <a:spcPts val="1200"/>
              </a:spcAft>
            </a:pPr>
            <a:r>
              <a:rPr lang="en-US" sz="2800" dirty="0">
                <a:latin typeface="Cambria" panose="02040503050406030204" pitchFamily="18" charset="0"/>
                <a:ea typeface="Cambria" panose="02040503050406030204" pitchFamily="18" charset="0"/>
              </a:rPr>
              <a:t>in a perfect world, everyone would reprocess data</a:t>
            </a:r>
          </a:p>
          <a:p>
            <a:pPr marL="1776413" lvl="4">
              <a:spcAft>
                <a:spcPts val="1200"/>
              </a:spcAft>
            </a:pPr>
            <a:endParaRPr lang="en-US" sz="2400" dirty="0">
              <a:latin typeface="Cambria" panose="02040503050406030204" pitchFamily="18" charset="0"/>
              <a:ea typeface="Cambria" panose="02040503050406030204" pitchFamily="18" charset="0"/>
            </a:endParaRPr>
          </a:p>
          <a:p>
            <a:pPr marL="1776413" lvl="4">
              <a:spcAft>
                <a:spcPts val="1200"/>
              </a:spcAft>
            </a:pPr>
            <a:r>
              <a:rPr lang="en-US" sz="2400" dirty="0">
                <a:latin typeface="Cambria" panose="02040503050406030204" pitchFamily="18" charset="0"/>
                <a:ea typeface="Cambria" panose="02040503050406030204" pitchFamily="18" charset="0"/>
              </a:rPr>
              <a:t>consider a final product like you</a:t>
            </a:r>
            <a:r>
              <a:rPr lang="en-US" sz="2400" baseline="0" dirty="0">
                <a:latin typeface="Cambria" panose="02040503050406030204" pitchFamily="18" charset="0"/>
                <a:ea typeface="Cambria" panose="02040503050406030204" pitchFamily="18" charset="0"/>
              </a:rPr>
              <a:t> use everyday - a</a:t>
            </a:r>
            <a:r>
              <a:rPr lang="en-US" sz="2400" dirty="0">
                <a:latin typeface="Cambria" panose="02040503050406030204" pitchFamily="18" charset="0"/>
                <a:ea typeface="Cambria" panose="02040503050406030204" pitchFamily="18" charset="0"/>
              </a:rPr>
              <a:t> hydro-enforced DEM</a:t>
            </a:r>
          </a:p>
          <a:p>
            <a:pPr marL="2233613" lvl="5">
              <a:spcAft>
                <a:spcPts val="1200"/>
              </a:spcAft>
            </a:pPr>
            <a:r>
              <a:rPr lang="en-US" sz="2400" dirty="0">
                <a:latin typeface="Cambria" panose="02040503050406030204" pitchFamily="18" charset="0"/>
                <a:ea typeface="Cambria" panose="02040503050406030204" pitchFamily="18" charset="0"/>
              </a:rPr>
              <a:t>starting fresh with the raw GNSS/IMU processing</a:t>
            </a:r>
          </a:p>
          <a:p>
            <a:pPr marL="2233613" lvl="5">
              <a:spcAft>
                <a:spcPts val="1200"/>
              </a:spcAft>
            </a:pPr>
            <a:r>
              <a:rPr lang="en-US" sz="2400" dirty="0">
                <a:latin typeface="Cambria" panose="02040503050406030204" pitchFamily="18" charset="0"/>
                <a:ea typeface="Cambria" panose="02040503050406030204" pitchFamily="18" charset="0"/>
              </a:rPr>
              <a:t>generate new ellipsoid height point clouds</a:t>
            </a:r>
          </a:p>
          <a:p>
            <a:pPr marL="2233613" lvl="5">
              <a:spcAft>
                <a:spcPts val="1200"/>
              </a:spcAft>
            </a:pPr>
            <a:r>
              <a:rPr lang="en-US" sz="2400" dirty="0">
                <a:latin typeface="Cambria" panose="02040503050406030204" pitchFamily="18" charset="0"/>
                <a:ea typeface="Cambria" panose="02040503050406030204" pitchFamily="18" charset="0"/>
              </a:rPr>
              <a:t>recreate all the drainage features in new datum</a:t>
            </a:r>
          </a:p>
          <a:p>
            <a:pPr marL="862013" lvl="2">
              <a:spcAft>
                <a:spcPts val="1200"/>
              </a:spcAft>
            </a:pPr>
            <a:endParaRPr lang="en-US" sz="2800" dirty="0">
              <a:latin typeface="Cambria" panose="02040503050406030204" pitchFamily="18" charset="0"/>
              <a:ea typeface="Cambria" panose="02040503050406030204" pitchFamily="18" charset="0"/>
            </a:endParaRPr>
          </a:p>
          <a:p>
            <a:pPr marL="862013" lvl="2">
              <a:spcAft>
                <a:spcPts val="1200"/>
              </a:spcAft>
            </a:pPr>
            <a:endParaRPr lang="en-US" sz="2800" dirty="0">
              <a:latin typeface="Cambria" panose="02040503050406030204" pitchFamily="18" charset="0"/>
              <a:ea typeface="Cambria" panose="02040503050406030204" pitchFamily="18" charset="0"/>
            </a:endParaRPr>
          </a:p>
          <a:p>
            <a:pPr marL="862013" lvl="2">
              <a:spcAft>
                <a:spcPts val="1200"/>
              </a:spcAft>
            </a:pPr>
            <a:endParaRPr lang="en-US" sz="2800" dirty="0">
              <a:latin typeface="Cambria" panose="02040503050406030204" pitchFamily="18" charset="0"/>
              <a:ea typeface="Cambria" panose="02040503050406030204" pitchFamily="18" charset="0"/>
            </a:endParaRPr>
          </a:p>
          <a:p>
            <a:pPr marL="862013" marR="0" lvl="2" indent="0" algn="l" defTabSz="914400" rtl="0" eaLnBrk="0" fontAlgn="base" latinLnBrk="0" hangingPunct="0">
              <a:lnSpc>
                <a:spcPct val="100000"/>
              </a:lnSpc>
              <a:spcBef>
                <a:spcPct val="30000"/>
              </a:spcBef>
              <a:spcAft>
                <a:spcPts val="1200"/>
              </a:spcAft>
              <a:buClrTx/>
              <a:buSzTx/>
              <a:buFontTx/>
              <a:buNone/>
              <a:tabLst/>
              <a:defRPr/>
            </a:pPr>
            <a:r>
              <a:rPr lang="en-US" sz="2800" dirty="0">
                <a:latin typeface="Cambria" panose="02040503050406030204" pitchFamily="18" charset="0"/>
                <a:ea typeface="Cambria" panose="02040503050406030204" pitchFamily="18" charset="0"/>
              </a:rPr>
              <a:t>this is totally unrealistic </a:t>
            </a:r>
            <a:r>
              <a:rPr lang="en-US" sz="2800" dirty="0">
                <a:latin typeface="Cambria" panose="02040503050406030204" pitchFamily="18" charset="0"/>
                <a:ea typeface="Cambria" panose="02040503050406030204" pitchFamily="18" charset="0"/>
                <a:sym typeface="Wingdings" panose="05000000000000000000" pitchFamily="2" charset="2"/>
              </a:rPr>
              <a:t> both from a </a:t>
            </a:r>
            <a:r>
              <a:rPr lang="en-US" sz="2800" dirty="0">
                <a:latin typeface="Cambria" panose="02040503050406030204" pitchFamily="18" charset="0"/>
                <a:ea typeface="Cambria" panose="02040503050406030204" pitchFamily="18" charset="0"/>
              </a:rPr>
              <a:t>financial</a:t>
            </a:r>
            <a:r>
              <a:rPr lang="en-US" sz="2800" baseline="0" dirty="0">
                <a:latin typeface="Cambria" panose="02040503050406030204" pitchFamily="18" charset="0"/>
                <a:ea typeface="Cambria" panose="02040503050406030204" pitchFamily="18" charset="0"/>
              </a:rPr>
              <a:t> and programmatic perspective</a:t>
            </a:r>
          </a:p>
          <a:p>
            <a:pPr marL="862013" lvl="2">
              <a:spcAft>
                <a:spcPts val="1200"/>
              </a:spcAft>
            </a:pPr>
            <a:endParaRPr lang="en-US" sz="2800" dirty="0">
              <a:latin typeface="Cambria" panose="02040503050406030204" pitchFamily="18" charset="0"/>
              <a:ea typeface="Cambria" panose="02040503050406030204" pitchFamily="18" charset="0"/>
            </a:endParaRPr>
          </a:p>
        </p:txBody>
      </p:sp>
      <p:sp>
        <p:nvSpPr>
          <p:cNvPr id="4" name="Footer Placeholder 3"/>
          <p:cNvSpPr>
            <a:spLocks noGrp="1"/>
          </p:cNvSpPr>
          <p:nvPr>
            <p:ph type="ftr" sz="quarter" idx="10"/>
          </p:nvPr>
        </p:nvSpPr>
        <p:spPr/>
        <p:txBody>
          <a:bodyPr/>
          <a:lstStyle/>
          <a:p>
            <a:r>
              <a:rPr lang="en-US"/>
              <a:t>Confidential</a:t>
            </a:r>
          </a:p>
        </p:txBody>
      </p:sp>
      <p:sp>
        <p:nvSpPr>
          <p:cNvPr id="5" name="Slide Number Placeholder 4"/>
          <p:cNvSpPr>
            <a:spLocks noGrp="1"/>
          </p:cNvSpPr>
          <p:nvPr>
            <p:ph type="sldNum" sz="quarter" idx="11"/>
          </p:nvPr>
        </p:nvSpPr>
        <p:spPr/>
        <p:txBody>
          <a:bodyPr/>
          <a:lstStyle/>
          <a:p>
            <a:fld id="{0DB5857B-6BAE-944B-AAB1-ECC8570D1349}" type="slidenum">
              <a:rPr lang="en-US" smtClean="0"/>
              <a:t>152</a:t>
            </a:fld>
            <a:endParaRPr lang="en-US"/>
          </a:p>
        </p:txBody>
      </p:sp>
    </p:spTree>
    <p:extLst>
      <p:ext uri="{BB962C8B-B14F-4D97-AF65-F5344CB8AC3E}">
        <p14:creationId xmlns:p14="http://schemas.microsoft.com/office/powerpoint/2010/main" val="74751735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lstStyle/>
          <a:p>
            <a:r>
              <a:rPr lang="en-US" dirty="0"/>
              <a:t>Transforming your data</a:t>
            </a:r>
          </a:p>
          <a:p>
            <a:endParaRPr lang="en-US" dirty="0"/>
          </a:p>
          <a:p>
            <a:r>
              <a:rPr lang="en-US" dirty="0"/>
              <a:t>NCAT - NGS Coordinate Conversion and Transformation Tool</a:t>
            </a:r>
          </a:p>
          <a:p>
            <a:endParaRPr lang="en-US" dirty="0"/>
          </a:p>
          <a:p>
            <a:r>
              <a:rPr lang="en-US" dirty="0"/>
              <a:t>available now: ASCII upload and Web Services</a:t>
            </a:r>
          </a:p>
          <a:p>
            <a:endParaRPr lang="en-US" dirty="0"/>
          </a:p>
          <a:p>
            <a:r>
              <a:rPr lang="en-US" dirty="0"/>
              <a:t>ask your software providers about integration</a:t>
            </a:r>
          </a:p>
          <a:p>
            <a:endParaRPr lang="en-US" dirty="0"/>
          </a:p>
          <a:p>
            <a:r>
              <a:rPr lang="en-US" dirty="0"/>
              <a:t>we envision this as most popular method of access</a:t>
            </a:r>
          </a:p>
          <a:p>
            <a:endParaRPr lang="en-US" dirty="0"/>
          </a:p>
          <a:p>
            <a:r>
              <a:rPr lang="en-US" dirty="0"/>
              <a:t>Industry Workshop held this year – </a:t>
            </a:r>
            <a:r>
              <a:rPr lang="en-US" dirty="0" err="1"/>
              <a:t>esri</a:t>
            </a:r>
            <a:r>
              <a:rPr lang="en-US" dirty="0"/>
              <a:t>, </a:t>
            </a:r>
            <a:r>
              <a:rPr lang="en-US" dirty="0" err="1"/>
              <a:t>trimble</a:t>
            </a:r>
            <a:r>
              <a:rPr lang="en-US" baseline="0" dirty="0"/>
              <a:t>, </a:t>
            </a:r>
            <a:r>
              <a:rPr lang="en-US" baseline="0" dirty="0" err="1"/>
              <a:t>bluemarble</a:t>
            </a:r>
            <a:r>
              <a:rPr lang="en-US" baseline="0" dirty="0"/>
              <a:t>, all the major well known names were represented</a:t>
            </a:r>
            <a:endParaRPr lang="en-US" dirty="0"/>
          </a:p>
          <a:p>
            <a:endParaRPr lang="en-US" dirty="0"/>
          </a:p>
          <a:p>
            <a:r>
              <a:rPr lang="en-US" dirty="0"/>
              <a:t>labeling a year for each dataset?</a:t>
            </a:r>
          </a:p>
          <a:p>
            <a:endParaRPr lang="en-US" dirty="0"/>
          </a:p>
          <a:p>
            <a:r>
              <a:rPr lang="en-US" dirty="0"/>
              <a:t>something in-between that works for your needs</a:t>
            </a:r>
          </a:p>
          <a:p>
            <a:endParaRPr lang="en-US" dirty="0"/>
          </a:p>
          <a:p>
            <a:endParaRPr lang="en-US" dirty="0"/>
          </a:p>
        </p:txBody>
      </p:sp>
      <p:sp>
        <p:nvSpPr>
          <p:cNvPr id="4" name="Footer Placeholder 3"/>
          <p:cNvSpPr>
            <a:spLocks noGrp="1"/>
          </p:cNvSpPr>
          <p:nvPr>
            <p:ph type="ftr"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Confidential</a:t>
            </a:r>
          </a:p>
        </p:txBody>
      </p:sp>
      <p:sp>
        <p:nvSpPr>
          <p:cNvPr id="5" name="Slide Number Placeholder 4"/>
          <p:cNvSpPr>
            <a:spLocks noGrp="1"/>
          </p:cNvSpPr>
          <p:nvPr>
            <p:ph type="sldNum"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DB5857B-6BAE-944B-AAB1-ECC8570D134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37012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lstStyle/>
          <a:p>
            <a:r>
              <a:rPr lang="en-US" sz="1200" dirty="0">
                <a:latin typeface="Cambria" panose="02040503050406030204" pitchFamily="18" charset="0"/>
                <a:ea typeface="Cambria" panose="02040503050406030204" pitchFamily="18" charset="0"/>
              </a:rPr>
              <a:t>What’s the goal of the</a:t>
            </a:r>
            <a:r>
              <a:rPr lang="en-US" sz="1200" baseline="0" dirty="0">
                <a:latin typeface="Cambria" panose="02040503050406030204" pitchFamily="18" charset="0"/>
                <a:ea typeface="Cambria" panose="02040503050406030204" pitchFamily="18" charset="0"/>
              </a:rPr>
              <a:t> way NATRF2022 was designed, by including </a:t>
            </a:r>
            <a:r>
              <a:rPr lang="en-US" sz="1200" dirty="0">
                <a:latin typeface="Cambria" panose="02040503050406030204" pitchFamily="18" charset="0"/>
                <a:ea typeface="Cambria" panose="02040503050406030204" pitchFamily="18" charset="0"/>
              </a:rPr>
              <a:t>EPP2022 and IFVM2022</a:t>
            </a:r>
          </a:p>
          <a:p>
            <a:endParaRPr lang="en-US" sz="1200" dirty="0">
              <a:latin typeface="Cambria" panose="02040503050406030204" pitchFamily="18" charset="0"/>
              <a:ea typeface="Cambria" panose="02040503050406030204" pitchFamily="18" charset="0"/>
            </a:endParaRPr>
          </a:p>
          <a:p>
            <a:endParaRPr lang="en-US" sz="1200" dirty="0">
              <a:latin typeface="Cambria" panose="02040503050406030204" pitchFamily="18" charset="0"/>
              <a:ea typeface="Cambria" panose="02040503050406030204" pitchFamily="18" charset="0"/>
            </a:endParaRPr>
          </a:p>
          <a:p>
            <a:r>
              <a:rPr lang="en-US" sz="1200" dirty="0">
                <a:latin typeface="Cambria" panose="02040503050406030204" pitchFamily="18" charset="0"/>
                <a:ea typeface="Cambria" panose="02040503050406030204" pitchFamily="18" charset="0"/>
              </a:rPr>
              <a:t>Does a database of manholes in PA need cm-level coordinate updates on an annual basis?  Probably</a:t>
            </a:r>
            <a:r>
              <a:rPr lang="en-US" sz="1200" baseline="0" dirty="0">
                <a:latin typeface="Cambria" panose="02040503050406030204" pitchFamily="18" charset="0"/>
                <a:ea typeface="Cambria" panose="02040503050406030204" pitchFamily="18" charset="0"/>
              </a:rPr>
              <a:t> not.</a:t>
            </a:r>
            <a:endParaRPr lang="en-US" dirty="0"/>
          </a:p>
        </p:txBody>
      </p:sp>
      <p:sp>
        <p:nvSpPr>
          <p:cNvPr id="4" name="Footer Placeholder 3"/>
          <p:cNvSpPr>
            <a:spLocks noGrp="1"/>
          </p:cNvSpPr>
          <p:nvPr>
            <p:ph type="ftr"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Confidential</a:t>
            </a:r>
          </a:p>
        </p:txBody>
      </p:sp>
      <p:sp>
        <p:nvSpPr>
          <p:cNvPr id="5" name="Slide Number Placeholder 4"/>
          <p:cNvSpPr>
            <a:spLocks noGrp="1"/>
          </p:cNvSpPr>
          <p:nvPr>
            <p:ph type="sldNum"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DB5857B-6BAE-944B-AAB1-ECC8570D134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631522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E29FB0-8150-449D-AB8E-6FB22E8315DD}" type="slidenum">
              <a:rPr lang="en-US" smtClean="0"/>
              <a:t>159</a:t>
            </a:fld>
            <a:endParaRPr lang="en-US"/>
          </a:p>
        </p:txBody>
      </p:sp>
    </p:spTree>
    <p:extLst>
      <p:ext uri="{BB962C8B-B14F-4D97-AF65-F5344CB8AC3E}">
        <p14:creationId xmlns:p14="http://schemas.microsoft.com/office/powerpoint/2010/main" val="338920787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0" y="6492875"/>
            <a:ext cx="2844800" cy="365125"/>
          </a:xfrm>
        </p:spPr>
        <p:txBody>
          <a:bodyPr/>
          <a:lstStyle/>
          <a:p>
            <a:fld id="{F016A468-B10C-E94D-B4AE-FD48B5E66BC0}" type="datetimeFigureOut">
              <a:rPr lang="en-US" smtClean="0"/>
              <a:t>17-Jan-25</a:t>
            </a:fld>
            <a:endParaRPr lang="en-US"/>
          </a:p>
        </p:txBody>
      </p:sp>
      <p:sp>
        <p:nvSpPr>
          <p:cNvPr id="5" name="Footer Placeholder 4"/>
          <p:cNvSpPr>
            <a:spLocks noGrp="1"/>
          </p:cNvSpPr>
          <p:nvPr>
            <p:ph type="ftr" sz="quarter" idx="11"/>
          </p:nvPr>
        </p:nvSpPr>
        <p:spPr>
          <a:xfrm>
            <a:off x="4165600" y="6492875"/>
            <a:ext cx="3860800" cy="365125"/>
          </a:xfrm>
        </p:spPr>
        <p:txBody>
          <a:bodyPr/>
          <a:lstStyle/>
          <a:p>
            <a:endParaRPr lang="en-US"/>
          </a:p>
        </p:txBody>
      </p:sp>
      <p:sp>
        <p:nvSpPr>
          <p:cNvPr id="6" name="Slide Number Placeholder 5"/>
          <p:cNvSpPr>
            <a:spLocks noGrp="1"/>
          </p:cNvSpPr>
          <p:nvPr>
            <p:ph type="sldNum" sz="quarter" idx="12"/>
          </p:nvPr>
        </p:nvSpPr>
        <p:spPr>
          <a:xfrm>
            <a:off x="9347200" y="6492875"/>
            <a:ext cx="2844800" cy="365125"/>
          </a:xfrm>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2418638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t>Click icon to add picture</a:t>
            </a:r>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F016A468-B10C-E94D-B4AE-FD48B5E66BC0}" type="datetimeFigureOut">
              <a:rPr lang="en-US" smtClean="0"/>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8292703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16A468-B10C-E94D-B4AE-FD48B5E66BC0}" type="datetimeFigureOut">
              <a:rPr lang="en-US" smtClean="0"/>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31935485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16A468-B10C-E94D-B4AE-FD48B5E66BC0}" type="datetimeFigureOut">
              <a:rPr lang="en-US" smtClean="0"/>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1964534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Blank Grey Layout">
    <p:bg>
      <p:bgPr>
        <a:solidFill>
          <a:schemeClr val="bg1">
            <a:lumMod val="9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2877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Image Slide 1 image" userDrawn="1">
  <p:cSld name="Image Slide 1 image">
    <p:bg>
      <p:bgPr>
        <a:solidFill>
          <a:schemeClr val="lt2"/>
        </a:solidFill>
        <a:effectLst/>
      </p:bgPr>
    </p:bg>
    <p:spTree>
      <p:nvGrpSpPr>
        <p:cNvPr id="1" name="Shape 186"/>
        <p:cNvGrpSpPr/>
        <p:nvPr/>
      </p:nvGrpSpPr>
      <p:grpSpPr>
        <a:xfrm>
          <a:off x="0" y="0"/>
          <a:ext cx="0" cy="0"/>
          <a:chOff x="0" y="0"/>
          <a:chExt cx="0" cy="0"/>
        </a:xfrm>
      </p:grpSpPr>
    </p:spTree>
    <p:extLst>
      <p:ext uri="{BB962C8B-B14F-4D97-AF65-F5344CB8AC3E}">
        <p14:creationId xmlns:p14="http://schemas.microsoft.com/office/powerpoint/2010/main" val="16330331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4ADED4E-B04A-4590-40F3-32E45C382532}"/>
              </a:ext>
            </a:extLst>
          </p:cNvPr>
          <p:cNvSpPr>
            <a:spLocks noGrp="1"/>
          </p:cNvSpPr>
          <p:nvPr>
            <p:ph type="sldNum" sz="quarter" idx="12"/>
          </p:nvPr>
        </p:nvSpPr>
        <p:spPr>
          <a:xfrm>
            <a:off x="9144000" y="6492240"/>
            <a:ext cx="2743200" cy="365125"/>
          </a:xfrm>
          <a:prstGeom prst="rect">
            <a:avLst/>
          </a:prstGeom>
        </p:spPr>
        <p:txBody>
          <a:bodyPr/>
          <a:lstStyle>
            <a:lvl1pPr>
              <a:defRPr sz="1600">
                <a:solidFill>
                  <a:schemeClr val="bg1">
                    <a:lumMod val="50000"/>
                  </a:schemeClr>
                </a:solidFill>
              </a:defRPr>
            </a:lvl1pPr>
          </a:lstStyle>
          <a:p>
            <a:fld id="{FCA8DAF9-CFC1-344C-89B7-DCB2EBBDC673}" type="slidenum">
              <a:rPr lang="en-US" smtClean="0"/>
              <a:pPr/>
              <a:t>‹#›</a:t>
            </a:fld>
            <a:endParaRPr lang="en-US" dirty="0"/>
          </a:p>
        </p:txBody>
      </p:sp>
      <p:sp>
        <p:nvSpPr>
          <p:cNvPr id="6" name="Title 1">
            <a:extLst>
              <a:ext uri="{FF2B5EF4-FFF2-40B4-BE49-F238E27FC236}">
                <a16:creationId xmlns:a16="http://schemas.microsoft.com/office/drawing/2014/main" id="{AE33EB96-C9D2-15A9-D761-E251560ABDE2}"/>
              </a:ext>
            </a:extLst>
          </p:cNvPr>
          <p:cNvSpPr>
            <a:spLocks noGrp="1"/>
          </p:cNvSpPr>
          <p:nvPr>
            <p:ph type="title"/>
          </p:nvPr>
        </p:nvSpPr>
        <p:spPr>
          <a:xfrm>
            <a:off x="457200" y="457200"/>
            <a:ext cx="11247120" cy="914400"/>
          </a:xfrm>
        </p:spPr>
        <p:txBody>
          <a:bodyPr/>
          <a:lstStyle/>
          <a:p>
            <a:endParaRPr lang="en-US" b="1" dirty="0">
              <a:latin typeface="+mn-lt"/>
            </a:endParaRPr>
          </a:p>
        </p:txBody>
      </p:sp>
      <p:sp>
        <p:nvSpPr>
          <p:cNvPr id="7" name="Content Placeholder 4">
            <a:extLst>
              <a:ext uri="{FF2B5EF4-FFF2-40B4-BE49-F238E27FC236}">
                <a16:creationId xmlns:a16="http://schemas.microsoft.com/office/drawing/2014/main" id="{84F121D3-B0F5-EAB9-2BCA-643BA7FBC9DB}"/>
              </a:ext>
            </a:extLst>
          </p:cNvPr>
          <p:cNvSpPr>
            <a:spLocks noGrp="1"/>
          </p:cNvSpPr>
          <p:nvPr>
            <p:ph idx="1"/>
          </p:nvPr>
        </p:nvSpPr>
        <p:spPr>
          <a:xfrm>
            <a:off x="457200" y="1371600"/>
            <a:ext cx="11247120" cy="4846320"/>
          </a:xfrm>
        </p:spPr>
        <p:txBody>
          <a:bodyPr>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2578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Blank whit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7027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chor="t"/>
          <a:lstStyle/>
          <a:p>
            <a:r>
              <a:rPr lang="en-US" dirty="0"/>
              <a:t>Click to Edit Master Title Style</a:t>
            </a:r>
          </a:p>
        </p:txBody>
      </p:sp>
      <p:sp>
        <p:nvSpPr>
          <p:cNvPr id="5" name="Content Placeholder 4"/>
          <p:cNvSpPr>
            <a:spLocks noGrp="1"/>
          </p:cNvSpPr>
          <p:nvPr>
            <p:ph sz="quarter" idx="10"/>
          </p:nvPr>
        </p:nvSpPr>
        <p:spPr>
          <a:xfrm>
            <a:off x="1219203" y="1828800"/>
            <a:ext cx="9753600" cy="3429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81653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chor="t"/>
          <a:lstStyle/>
          <a:p>
            <a:r>
              <a:rPr lang="en-US" dirty="0"/>
              <a:t>Click to Edit Master Title Style</a:t>
            </a:r>
          </a:p>
        </p:txBody>
      </p:sp>
      <p:sp>
        <p:nvSpPr>
          <p:cNvPr id="5" name="Content Placeholder 4"/>
          <p:cNvSpPr>
            <a:spLocks noGrp="1"/>
          </p:cNvSpPr>
          <p:nvPr>
            <p:ph sz="quarter" idx="10"/>
          </p:nvPr>
        </p:nvSpPr>
        <p:spPr>
          <a:xfrm>
            <a:off x="1219203" y="1828800"/>
            <a:ext cx="9753600" cy="3429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971399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7202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16A468-B10C-E94D-B4AE-FD48B5E66BC0}" type="datetimeFigureOut">
              <a:rPr lang="en-US" smtClean="0"/>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0489919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539821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910946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2865693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17-Jan-25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7970827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17-Jan-25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893486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17-Jan-25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5209770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297514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826987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276272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941867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016A468-B10C-E94D-B4AE-FD48B5E66BC0}" type="datetimeFigureOut">
              <a:rPr lang="en-US" smtClean="0"/>
              <a:t>17-Jan-25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311213665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109607" name="Rectangle 39"/>
          <p:cNvSpPr>
            <a:spLocks noGrp="1" noChangeArrowheads="1"/>
          </p:cNvSpPr>
          <p:nvPr>
            <p:ph type="ctrTitle" sz="quarter"/>
          </p:nvPr>
        </p:nvSpPr>
        <p:spPr>
          <a:xfrm>
            <a:off x="914400" y="1692276"/>
            <a:ext cx="10363200" cy="1736725"/>
          </a:xfrm>
        </p:spPr>
        <p:txBody>
          <a:bodyPr anchor="b"/>
          <a:lstStyle>
            <a:lvl1pPr>
              <a:defRPr sz="5400">
                <a:latin typeface="Calibri" pitchFamily="34" charset="0"/>
              </a:defRPr>
            </a:lvl1pPr>
          </a:lstStyle>
          <a:p>
            <a:r>
              <a:rPr lang="en-US" dirty="0"/>
              <a:t>Click to edit Master title style</a:t>
            </a:r>
          </a:p>
        </p:txBody>
      </p:sp>
      <p:sp>
        <p:nvSpPr>
          <p:cNvPr id="109608" name="Rectangle 40"/>
          <p:cNvSpPr>
            <a:spLocks noGrp="1" noChangeArrowheads="1"/>
          </p:cNvSpPr>
          <p:nvPr>
            <p:ph type="subTitle" sz="quarter" idx="1"/>
          </p:nvPr>
        </p:nvSpPr>
        <p:spPr>
          <a:xfrm>
            <a:off x="1828800" y="3886200"/>
            <a:ext cx="8534400" cy="1752600"/>
          </a:xfrm>
        </p:spPr>
        <p:txBody>
          <a:bodyPr/>
          <a:lstStyle>
            <a:lvl1pPr marL="0" indent="0" algn="ctr">
              <a:buFont typeface="Wingdings" pitchFamily="2" charset="2"/>
              <a:buNone/>
              <a:defRPr/>
            </a:lvl1pPr>
          </a:lstStyle>
          <a:p>
            <a:r>
              <a:rPr lang="en-US" dirty="0"/>
              <a:t>Click to edit Master subtitle style</a:t>
            </a:r>
          </a:p>
        </p:txBody>
      </p:sp>
      <p:sp>
        <p:nvSpPr>
          <p:cNvPr id="109609" name="Rectangle 41"/>
          <p:cNvSpPr>
            <a:spLocks noGrp="1" noChangeArrowheads="1"/>
          </p:cNvSpPr>
          <p:nvPr>
            <p:ph type="dt" sz="quarter" idx="2"/>
          </p:nvPr>
        </p:nvSpPr>
        <p:spPr/>
        <p:txBody>
          <a:bodyPr/>
          <a:lstStyle>
            <a:lvl1pPr>
              <a:defRPr/>
            </a:lvl1pPr>
          </a:lstStyle>
          <a:p>
            <a:fld id="{679559E7-A5D5-4E9B-BFEB-90C086CCF900}" type="datetime1">
              <a:rPr lang="en-US" smtClean="0"/>
              <a:t>17-Jan-25</a:t>
            </a:fld>
            <a:endParaRPr lang="en-US" dirty="0"/>
          </a:p>
        </p:txBody>
      </p:sp>
      <p:sp>
        <p:nvSpPr>
          <p:cNvPr id="109610" name="Rectangle 42"/>
          <p:cNvSpPr>
            <a:spLocks noGrp="1" noChangeArrowheads="1"/>
          </p:cNvSpPr>
          <p:nvPr>
            <p:ph type="ftr" sz="quarter" idx="3"/>
          </p:nvPr>
        </p:nvSpPr>
        <p:spPr/>
        <p:txBody>
          <a:bodyPr/>
          <a:lstStyle>
            <a:lvl1pPr>
              <a:defRPr/>
            </a:lvl1pPr>
          </a:lstStyle>
          <a:p>
            <a:endParaRPr lang="en-US" dirty="0"/>
          </a:p>
        </p:txBody>
      </p:sp>
      <p:sp>
        <p:nvSpPr>
          <p:cNvPr id="109611" name="Rectangle 43"/>
          <p:cNvSpPr>
            <a:spLocks noGrp="1" noChangeArrowheads="1"/>
          </p:cNvSpPr>
          <p:nvPr>
            <p:ph type="sldNum" sz="quarter" idx="4"/>
          </p:nvPr>
        </p:nvSpPr>
        <p:spPr/>
        <p:txBody>
          <a:bodyPr/>
          <a:lstStyle>
            <a:lvl1pPr>
              <a:defRPr/>
            </a:lvl1pPr>
          </a:lstStyle>
          <a:p>
            <a:fld id="{50726B4B-11E2-4B4D-822E-155936961C3B}" type="slidenum">
              <a:rPr lang="en-US"/>
              <a:pPr/>
              <a:t>‹#›</a:t>
            </a:fld>
            <a:endParaRPr lang="en-US" dirty="0"/>
          </a:p>
        </p:txBody>
      </p:sp>
    </p:spTree>
    <p:extLst>
      <p:ext uri="{BB962C8B-B14F-4D97-AF65-F5344CB8AC3E}">
        <p14:creationId xmlns:p14="http://schemas.microsoft.com/office/powerpoint/2010/main" val="41717736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p:txBody>
      </p:sp>
      <p:sp>
        <p:nvSpPr>
          <p:cNvPr id="4" name="Date Placeholder 3"/>
          <p:cNvSpPr>
            <a:spLocks noGrp="1"/>
          </p:cNvSpPr>
          <p:nvPr>
            <p:ph type="dt" sz="half" idx="10"/>
          </p:nvPr>
        </p:nvSpPr>
        <p:spPr/>
        <p:txBody>
          <a:bodyPr/>
          <a:lstStyle>
            <a:lvl1pPr>
              <a:defRPr/>
            </a:lvl1pPr>
          </a:lstStyle>
          <a:p>
            <a:fld id="{A1E184A4-FE46-4E26-B5D6-7A156F42B026}"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674C3E33-EEDC-41E5-A023-3E855728F749}" type="slidenum">
              <a:rPr lang="en-US"/>
              <a:pPr/>
              <a:t>‹#›</a:t>
            </a:fld>
            <a:endParaRPr lang="en-US" dirty="0"/>
          </a:p>
        </p:txBody>
      </p:sp>
    </p:spTree>
    <p:extLst>
      <p:ext uri="{BB962C8B-B14F-4D97-AF65-F5344CB8AC3E}">
        <p14:creationId xmlns:p14="http://schemas.microsoft.com/office/powerpoint/2010/main" val="3103616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fld id="{241408AE-72D8-4214-ABFC-E4685AA35FAA}"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FD800462-26BA-4C05-87AA-CD844216AF54}" type="slidenum">
              <a:rPr lang="en-US"/>
              <a:pPr/>
              <a:t>‹#›</a:t>
            </a:fld>
            <a:endParaRPr lang="en-US" dirty="0"/>
          </a:p>
        </p:txBody>
      </p:sp>
    </p:spTree>
    <p:extLst>
      <p:ext uri="{BB962C8B-B14F-4D97-AF65-F5344CB8AC3E}">
        <p14:creationId xmlns:p14="http://schemas.microsoft.com/office/powerpoint/2010/main" val="7744883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F08E4B5-B350-495B-9DC9-47F6E6F656F4}" type="datetime1">
              <a:rPr lang="en-US" smtClean="0"/>
              <a:t>17-Jan-25</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A2E29480-FF3E-4DE2-BEDF-D4E23290FF6F}" type="slidenum">
              <a:rPr lang="en-US"/>
              <a:pPr/>
              <a:t>‹#›</a:t>
            </a:fld>
            <a:endParaRPr lang="en-US" dirty="0"/>
          </a:p>
        </p:txBody>
      </p:sp>
    </p:spTree>
    <p:extLst>
      <p:ext uri="{BB962C8B-B14F-4D97-AF65-F5344CB8AC3E}">
        <p14:creationId xmlns:p14="http://schemas.microsoft.com/office/powerpoint/2010/main" val="19211220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3FB09D7F-342C-4F96-A31E-B2D67435EB8C}" type="datetime1">
              <a:rPr lang="en-US" smtClean="0"/>
              <a:t>17-Jan-25</a:t>
            </a:fld>
            <a:endParaRPr lang="en-US" dirty="0"/>
          </a:p>
        </p:txBody>
      </p:sp>
      <p:sp>
        <p:nvSpPr>
          <p:cNvPr id="8" name="Footer Placeholder 7"/>
          <p:cNvSpPr>
            <a:spLocks noGrp="1"/>
          </p:cNvSpPr>
          <p:nvPr>
            <p:ph type="ftr" sz="quarter" idx="11"/>
          </p:nvPr>
        </p:nvSpPr>
        <p:spPr/>
        <p:txBody>
          <a:bodyPr/>
          <a:lstStyle>
            <a:lvl1pPr>
              <a:defRPr/>
            </a:lvl1pPr>
          </a:lstStyle>
          <a:p>
            <a:endParaRPr lang="en-US" dirty="0"/>
          </a:p>
        </p:txBody>
      </p:sp>
      <p:sp>
        <p:nvSpPr>
          <p:cNvPr id="9" name="Slide Number Placeholder 8"/>
          <p:cNvSpPr>
            <a:spLocks noGrp="1"/>
          </p:cNvSpPr>
          <p:nvPr>
            <p:ph type="sldNum" sz="quarter" idx="12"/>
          </p:nvPr>
        </p:nvSpPr>
        <p:spPr/>
        <p:txBody>
          <a:bodyPr/>
          <a:lstStyle>
            <a:lvl1pPr>
              <a:defRPr/>
            </a:lvl1pPr>
          </a:lstStyle>
          <a:p>
            <a:fld id="{9E3F9CA5-F1FB-4478-9541-6978564C053E}" type="slidenum">
              <a:rPr lang="en-US"/>
              <a:pPr/>
              <a:t>‹#›</a:t>
            </a:fld>
            <a:endParaRPr lang="en-US" dirty="0"/>
          </a:p>
        </p:txBody>
      </p:sp>
    </p:spTree>
    <p:extLst>
      <p:ext uri="{BB962C8B-B14F-4D97-AF65-F5344CB8AC3E}">
        <p14:creationId xmlns:p14="http://schemas.microsoft.com/office/powerpoint/2010/main" val="15666380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5C599A43-D5FD-4FBC-9A75-FDDFAE04CC59}" type="datetime1">
              <a:rPr lang="en-US" smtClean="0"/>
              <a:t>17-Jan-25</a:t>
            </a:fld>
            <a:endParaRPr lang="en-US" dirty="0"/>
          </a:p>
        </p:txBody>
      </p:sp>
      <p:sp>
        <p:nvSpPr>
          <p:cNvPr id="4" name="Footer Placeholder 3"/>
          <p:cNvSpPr>
            <a:spLocks noGrp="1"/>
          </p:cNvSpPr>
          <p:nvPr>
            <p:ph type="ftr" sz="quarter" idx="11"/>
          </p:nvPr>
        </p:nvSpPr>
        <p:spPr/>
        <p:txBody>
          <a:bodyPr/>
          <a:lstStyle>
            <a:lvl1pPr>
              <a:defRPr/>
            </a:lvl1pPr>
          </a:lstStyle>
          <a:p>
            <a:endParaRPr lang="en-US" dirty="0"/>
          </a:p>
        </p:txBody>
      </p:sp>
      <p:sp>
        <p:nvSpPr>
          <p:cNvPr id="5" name="Slide Number Placeholder 4"/>
          <p:cNvSpPr>
            <a:spLocks noGrp="1"/>
          </p:cNvSpPr>
          <p:nvPr>
            <p:ph type="sldNum" sz="quarter" idx="12"/>
          </p:nvPr>
        </p:nvSpPr>
        <p:spPr/>
        <p:txBody>
          <a:bodyPr/>
          <a:lstStyle>
            <a:lvl1pPr>
              <a:defRPr/>
            </a:lvl1pPr>
          </a:lstStyle>
          <a:p>
            <a:fld id="{C316BA90-2D2A-4AF6-BE27-44CC425F277F}" type="slidenum">
              <a:rPr lang="en-US"/>
              <a:pPr/>
              <a:t>‹#›</a:t>
            </a:fld>
            <a:endParaRPr lang="en-US" dirty="0"/>
          </a:p>
        </p:txBody>
      </p:sp>
    </p:spTree>
    <p:extLst>
      <p:ext uri="{BB962C8B-B14F-4D97-AF65-F5344CB8AC3E}">
        <p14:creationId xmlns:p14="http://schemas.microsoft.com/office/powerpoint/2010/main" val="31675590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90F53278-E973-42C0-92EC-19DF190936EE}" type="datetime1">
              <a:rPr lang="en-US" smtClean="0"/>
              <a:t>17-Jan-25</a:t>
            </a:fld>
            <a:endParaRPr lang="en-US" dirty="0"/>
          </a:p>
        </p:txBody>
      </p:sp>
      <p:sp>
        <p:nvSpPr>
          <p:cNvPr id="3" name="Footer Placeholder 2"/>
          <p:cNvSpPr>
            <a:spLocks noGrp="1"/>
          </p:cNvSpPr>
          <p:nvPr>
            <p:ph type="ftr" sz="quarter" idx="11"/>
          </p:nvPr>
        </p:nvSpPr>
        <p:spPr/>
        <p:txBody>
          <a:bodyPr/>
          <a:lstStyle>
            <a:lvl1pPr>
              <a:defRPr/>
            </a:lvl1pPr>
          </a:lstStyle>
          <a:p>
            <a:endParaRPr lang="en-US" dirty="0"/>
          </a:p>
        </p:txBody>
      </p:sp>
      <p:sp>
        <p:nvSpPr>
          <p:cNvPr id="4" name="Slide Number Placeholder 3"/>
          <p:cNvSpPr>
            <a:spLocks noGrp="1"/>
          </p:cNvSpPr>
          <p:nvPr>
            <p:ph type="sldNum" sz="quarter" idx="12"/>
          </p:nvPr>
        </p:nvSpPr>
        <p:spPr/>
        <p:txBody>
          <a:bodyPr/>
          <a:lstStyle>
            <a:lvl1pPr>
              <a:defRPr/>
            </a:lvl1pPr>
          </a:lstStyle>
          <a:p>
            <a:fld id="{F26AE748-1630-45D0-84BC-E7F60F3BBB9E}" type="slidenum">
              <a:rPr lang="en-US"/>
              <a:pPr/>
              <a:t>‹#›</a:t>
            </a:fld>
            <a:endParaRPr lang="en-US" dirty="0"/>
          </a:p>
        </p:txBody>
      </p:sp>
    </p:spTree>
    <p:extLst>
      <p:ext uri="{BB962C8B-B14F-4D97-AF65-F5344CB8AC3E}">
        <p14:creationId xmlns:p14="http://schemas.microsoft.com/office/powerpoint/2010/main" val="11919148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76C027E8-9D10-425D-813B-7C19DE39544A}" type="datetime1">
              <a:rPr lang="en-US" smtClean="0"/>
              <a:t>17-Jan-25</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ABF0B216-3958-4271-BF98-D15D17E265D2}" type="slidenum">
              <a:rPr lang="en-US"/>
              <a:pPr/>
              <a:t>‹#›</a:t>
            </a:fld>
            <a:endParaRPr lang="en-US" dirty="0"/>
          </a:p>
        </p:txBody>
      </p:sp>
    </p:spTree>
    <p:extLst>
      <p:ext uri="{BB962C8B-B14F-4D97-AF65-F5344CB8AC3E}">
        <p14:creationId xmlns:p14="http://schemas.microsoft.com/office/powerpoint/2010/main" val="6408878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9909CEDB-A474-4B11-B77B-F5C4C9A679E8}" type="datetime1">
              <a:rPr lang="en-US" smtClean="0"/>
              <a:t>17-Jan-25</a:t>
            </a:fld>
            <a:endParaRPr lang="en-US" dirty="0"/>
          </a:p>
        </p:txBody>
      </p:sp>
      <p:sp>
        <p:nvSpPr>
          <p:cNvPr id="6" name="Footer Placeholder 5"/>
          <p:cNvSpPr>
            <a:spLocks noGrp="1"/>
          </p:cNvSpPr>
          <p:nvPr>
            <p:ph type="ftr" sz="quarter" idx="11"/>
          </p:nvPr>
        </p:nvSpPr>
        <p:spPr/>
        <p:txBody>
          <a:bodyPr/>
          <a:lstStyle>
            <a:lvl1pPr>
              <a:defRPr/>
            </a:lvl1pPr>
          </a:lstStyle>
          <a:p>
            <a:endParaRPr lang="en-US" dirty="0"/>
          </a:p>
        </p:txBody>
      </p:sp>
      <p:sp>
        <p:nvSpPr>
          <p:cNvPr id="7" name="Slide Number Placeholder 6"/>
          <p:cNvSpPr>
            <a:spLocks noGrp="1"/>
          </p:cNvSpPr>
          <p:nvPr>
            <p:ph type="sldNum" sz="quarter" idx="12"/>
          </p:nvPr>
        </p:nvSpPr>
        <p:spPr/>
        <p:txBody>
          <a:bodyPr/>
          <a:lstStyle>
            <a:lvl1pPr>
              <a:defRPr/>
            </a:lvl1pPr>
          </a:lstStyle>
          <a:p>
            <a:fld id="{43E94A3C-16DC-4B58-9DC7-9BE99AF1819C}" type="slidenum">
              <a:rPr lang="en-US"/>
              <a:pPr/>
              <a:t>‹#›</a:t>
            </a:fld>
            <a:endParaRPr lang="en-US" dirty="0"/>
          </a:p>
        </p:txBody>
      </p:sp>
    </p:spTree>
    <p:extLst>
      <p:ext uri="{BB962C8B-B14F-4D97-AF65-F5344CB8AC3E}">
        <p14:creationId xmlns:p14="http://schemas.microsoft.com/office/powerpoint/2010/main" val="29075763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277814"/>
            <a:ext cx="10972800" cy="1139825"/>
          </a:xfrm>
        </p:spPr>
        <p:txBody>
          <a:bodyPr/>
          <a:lstStyle/>
          <a:p>
            <a:r>
              <a:rPr lang="en-US"/>
              <a:t>Click to edit Master title style</a:t>
            </a:r>
          </a:p>
        </p:txBody>
      </p:sp>
      <p:sp>
        <p:nvSpPr>
          <p:cNvPr id="3" name="Content Placeholder 2"/>
          <p:cNvSpPr>
            <a:spLocks noGrp="1"/>
          </p:cNvSpPr>
          <p:nvPr>
            <p:ph sz="quarter" idx="1"/>
          </p:nvPr>
        </p:nvSpPr>
        <p:spPr>
          <a:xfrm>
            <a:off x="609600" y="1600201"/>
            <a:ext cx="53848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1"/>
            <a:ext cx="53848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09600" y="3941763"/>
            <a:ext cx="53848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7600" y="3941763"/>
            <a:ext cx="53848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243638"/>
            <a:ext cx="2844800" cy="457200"/>
          </a:xfrm>
        </p:spPr>
        <p:txBody>
          <a:bodyPr/>
          <a:lstStyle>
            <a:lvl1pPr>
              <a:defRPr/>
            </a:lvl1pPr>
          </a:lstStyle>
          <a:p>
            <a:fld id="{467DA5A6-22A2-484D-A09A-738EED8FAAEB}" type="datetime1">
              <a:rPr lang="en-US" smtClean="0"/>
              <a:t>17-Jan-25</a:t>
            </a:fld>
            <a:endParaRPr lang="en-US" dirty="0"/>
          </a:p>
        </p:txBody>
      </p:sp>
      <p:sp>
        <p:nvSpPr>
          <p:cNvPr id="8" name="Footer Placeholder 7"/>
          <p:cNvSpPr>
            <a:spLocks noGrp="1"/>
          </p:cNvSpPr>
          <p:nvPr>
            <p:ph type="ftr" sz="quarter" idx="11"/>
          </p:nvPr>
        </p:nvSpPr>
        <p:spPr>
          <a:xfrm>
            <a:off x="4165600" y="6248400"/>
            <a:ext cx="3860800" cy="457200"/>
          </a:xfrm>
        </p:spPr>
        <p:txBody>
          <a:bodyPr/>
          <a:lstStyle>
            <a:lvl1pPr>
              <a:defRPr/>
            </a:lvl1pPr>
          </a:lstStyle>
          <a:p>
            <a:endParaRPr lang="en-US" dirty="0"/>
          </a:p>
        </p:txBody>
      </p:sp>
      <p:sp>
        <p:nvSpPr>
          <p:cNvPr id="9" name="Slide Number Placeholder 8"/>
          <p:cNvSpPr>
            <a:spLocks noGrp="1"/>
          </p:cNvSpPr>
          <p:nvPr>
            <p:ph type="sldNum" sz="quarter" idx="12"/>
          </p:nvPr>
        </p:nvSpPr>
        <p:spPr>
          <a:xfrm>
            <a:off x="8737600" y="6243638"/>
            <a:ext cx="2844800" cy="457200"/>
          </a:xfrm>
        </p:spPr>
        <p:txBody>
          <a:bodyPr/>
          <a:lstStyle>
            <a:lvl1pPr>
              <a:defRPr/>
            </a:lvl1pPr>
          </a:lstStyle>
          <a:p>
            <a:fld id="{515C7FDF-2754-402A-8118-303349C7D828}" type="slidenum">
              <a:rPr lang="en-US"/>
              <a:pPr/>
              <a:t>‹#›</a:t>
            </a:fld>
            <a:endParaRPr lang="en-US" dirty="0"/>
          </a:p>
        </p:txBody>
      </p:sp>
    </p:spTree>
    <p:extLst>
      <p:ext uri="{BB962C8B-B14F-4D97-AF65-F5344CB8AC3E}">
        <p14:creationId xmlns:p14="http://schemas.microsoft.com/office/powerpoint/2010/main" val="6926402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016A468-B10C-E94D-B4AE-FD48B5E66BC0}" type="datetimeFigureOut">
              <a:rPr lang="en-US" smtClean="0"/>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86888269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Blank White BG">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24014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96CBF690-E429-4D71-9B77-2F54D2364606}"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DD4E4B20-A796-8D4A-9790-389DA483B997}" type="slidenum">
              <a:rPr lang="en-US"/>
              <a:pPr>
                <a:defRPr/>
              </a:pPr>
              <a:t>‹#›</a:t>
            </a:fld>
            <a:endParaRPr lang="en-US" dirty="0"/>
          </a:p>
        </p:txBody>
      </p:sp>
    </p:spTree>
    <p:extLst>
      <p:ext uri="{BB962C8B-B14F-4D97-AF65-F5344CB8AC3E}">
        <p14:creationId xmlns:p14="http://schemas.microsoft.com/office/powerpoint/2010/main" val="31136121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D3A8F17-BB6C-4567-B51F-F81266A8C2A2}"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C92D6AEA-48A7-924D-9406-EC6E0EBC20ED}" type="slidenum">
              <a:rPr lang="en-US"/>
              <a:pPr>
                <a:defRPr/>
              </a:pPr>
              <a:t>‹#›</a:t>
            </a:fld>
            <a:endParaRPr lang="en-US" dirty="0"/>
          </a:p>
        </p:txBody>
      </p:sp>
    </p:spTree>
    <p:extLst>
      <p:ext uri="{BB962C8B-B14F-4D97-AF65-F5344CB8AC3E}">
        <p14:creationId xmlns:p14="http://schemas.microsoft.com/office/powerpoint/2010/main" val="1129792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pPr>
              <a:defRPr/>
            </a:pPr>
            <a:fld id="{F47736BC-597E-423C-AEDA-3CF1C2ED2602}"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C7719BE7-E39C-5E46-9893-C897A9205CC3}" type="slidenum">
              <a:rPr lang="en-US"/>
              <a:pPr>
                <a:defRPr/>
              </a:pPr>
              <a:t>‹#›</a:t>
            </a:fld>
            <a:endParaRPr lang="en-US" dirty="0"/>
          </a:p>
        </p:txBody>
      </p:sp>
    </p:spTree>
    <p:extLst>
      <p:ext uri="{BB962C8B-B14F-4D97-AF65-F5344CB8AC3E}">
        <p14:creationId xmlns:p14="http://schemas.microsoft.com/office/powerpoint/2010/main" val="28288755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B8FC862-7879-4F66-A9B1-DF85F44C4160}" type="datetime1">
              <a:rPr lang="en-US" smtClean="0"/>
              <a:t>17-Jan-25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5BCE2FD8-6EFB-924A-BBC7-3D9FD8781D78}" type="slidenum">
              <a:rPr lang="en-US"/>
              <a:pPr>
                <a:defRPr/>
              </a:pPr>
              <a:t>‹#›</a:t>
            </a:fld>
            <a:endParaRPr lang="en-US" dirty="0"/>
          </a:p>
        </p:txBody>
      </p:sp>
    </p:spTree>
    <p:extLst>
      <p:ext uri="{BB962C8B-B14F-4D97-AF65-F5344CB8AC3E}">
        <p14:creationId xmlns:p14="http://schemas.microsoft.com/office/powerpoint/2010/main" val="4235570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DCB95DE-623A-4AB8-BCC0-09FC47CFB496}" type="datetime1">
              <a:rPr lang="en-US" smtClean="0"/>
              <a:t>17-Jan-25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E71A7F4B-D849-9949-B056-9EF081A52F4A}" type="slidenum">
              <a:rPr lang="en-US"/>
              <a:pPr>
                <a:defRPr/>
              </a:pPr>
              <a:t>‹#›</a:t>
            </a:fld>
            <a:endParaRPr lang="en-US" dirty="0"/>
          </a:p>
        </p:txBody>
      </p:sp>
    </p:spTree>
    <p:extLst>
      <p:ext uri="{BB962C8B-B14F-4D97-AF65-F5344CB8AC3E}">
        <p14:creationId xmlns:p14="http://schemas.microsoft.com/office/powerpoint/2010/main" val="5361715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74EA789-D908-438B-B8BF-1C534D858305}" type="datetime1">
              <a:rPr lang="en-US" smtClean="0"/>
              <a:t>17-Jan-25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DBBAD978-2583-3440-BBC6-16DB090D697E}" type="slidenum">
              <a:rPr lang="en-US"/>
              <a:pPr>
                <a:defRPr/>
              </a:pPr>
              <a:t>‹#›</a:t>
            </a:fld>
            <a:endParaRPr lang="en-US" dirty="0"/>
          </a:p>
        </p:txBody>
      </p:sp>
    </p:spTree>
    <p:extLst>
      <p:ext uri="{BB962C8B-B14F-4D97-AF65-F5344CB8AC3E}">
        <p14:creationId xmlns:p14="http://schemas.microsoft.com/office/powerpoint/2010/main" val="4635333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3B129D5-D4D4-49EF-B9F1-F4AA9A679176}" type="datetime1">
              <a:rPr lang="en-US" smtClean="0"/>
              <a:t>17-Jan-25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a:lvl1pPr>
          </a:lstStyle>
          <a:p>
            <a:pPr>
              <a:defRPr/>
            </a:pPr>
            <a:fld id="{3BA20699-3253-714E-A86F-ABA98CEE1FD0}" type="slidenum">
              <a:rPr lang="en-US"/>
              <a:pPr>
                <a:defRPr/>
              </a:pPr>
              <a:t>‹#›</a:t>
            </a:fld>
            <a:endParaRPr lang="en-US" dirty="0"/>
          </a:p>
        </p:txBody>
      </p:sp>
    </p:spTree>
    <p:extLst>
      <p:ext uri="{BB962C8B-B14F-4D97-AF65-F5344CB8AC3E}">
        <p14:creationId xmlns:p14="http://schemas.microsoft.com/office/powerpoint/2010/main" val="37269719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5FC4E83E-C99D-491D-B645-788B1CAAACBA}" type="datetime1">
              <a:rPr lang="en-US" smtClean="0"/>
              <a:t>17-Jan-25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765BD730-DC58-6343-A41C-6B3B622DCAE2}" type="slidenum">
              <a:rPr lang="en-US"/>
              <a:pPr>
                <a:defRPr/>
              </a:pPr>
              <a:t>‹#›</a:t>
            </a:fld>
            <a:endParaRPr lang="en-US" dirty="0"/>
          </a:p>
        </p:txBody>
      </p:sp>
    </p:spTree>
    <p:extLst>
      <p:ext uri="{BB962C8B-B14F-4D97-AF65-F5344CB8AC3E}">
        <p14:creationId xmlns:p14="http://schemas.microsoft.com/office/powerpoint/2010/main" val="26889208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55BEB699-F69E-47E7-BD56-364A10CE4AF3}" type="datetime1">
              <a:rPr lang="en-US" smtClean="0"/>
              <a:t>17-Jan-25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DD926D73-134C-C842-8671-F7254A6F5140}" type="slidenum">
              <a:rPr lang="en-US"/>
              <a:pPr>
                <a:defRPr/>
              </a:pPr>
              <a:t>‹#›</a:t>
            </a:fld>
            <a:endParaRPr lang="en-US" dirty="0"/>
          </a:p>
        </p:txBody>
      </p:sp>
    </p:spTree>
    <p:extLst>
      <p:ext uri="{BB962C8B-B14F-4D97-AF65-F5344CB8AC3E}">
        <p14:creationId xmlns:p14="http://schemas.microsoft.com/office/powerpoint/2010/main" val="42676642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016A468-B10C-E94D-B4AE-FD48B5E66BC0}" type="datetimeFigureOut">
              <a:rPr lang="en-US" smtClean="0"/>
              <a:t>17-Jan-25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72882477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536259A-BBCA-4E79-92A1-65F75D649496}"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7FBAD95F-C4AC-F74C-8843-F1114F98EDBF}" type="slidenum">
              <a:rPr lang="en-US"/>
              <a:pPr>
                <a:defRPr/>
              </a:pPr>
              <a:t>‹#›</a:t>
            </a:fld>
            <a:endParaRPr lang="en-US" dirty="0"/>
          </a:p>
        </p:txBody>
      </p:sp>
    </p:spTree>
    <p:extLst>
      <p:ext uri="{BB962C8B-B14F-4D97-AF65-F5344CB8AC3E}">
        <p14:creationId xmlns:p14="http://schemas.microsoft.com/office/powerpoint/2010/main" val="18138095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E2075A5-4260-49F2-9EB5-61993A018FF1}" type="datetime1">
              <a:rPr lang="en-US" smtClean="0"/>
              <a:t>17-Jan-25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BA4E9C37-50CC-2640-A8BB-4A084D551221}" type="slidenum">
              <a:rPr lang="en-US"/>
              <a:pPr>
                <a:defRPr/>
              </a:pPr>
              <a:t>‹#›</a:t>
            </a:fld>
            <a:endParaRPr lang="en-US" dirty="0"/>
          </a:p>
        </p:txBody>
      </p:sp>
    </p:spTree>
    <p:extLst>
      <p:ext uri="{BB962C8B-B14F-4D97-AF65-F5344CB8AC3E}">
        <p14:creationId xmlns:p14="http://schemas.microsoft.com/office/powerpoint/2010/main" val="38532043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016A468-B10C-E94D-B4AE-FD48B5E66BC0}" type="datetimeFigureOut">
              <a:rPr lang="en-US" smtClean="0"/>
              <a:t>17-Jan-25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19378015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016A468-B10C-E94D-B4AE-FD48B5E66BC0}" type="datetimeFigureOut">
              <a:rPr lang="en-US" smtClean="0"/>
              <a:t>17-Jan-25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29330960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GRAPHIC">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5397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F016A468-B10C-E94D-B4AE-FD48B5E66BC0}" type="datetimeFigureOut">
              <a:rPr lang="en-US" smtClean="0"/>
              <a:t>17-Jan-25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D538F9-49A3-B84F-B36B-A7030CDE5D5B}" type="slidenum">
              <a:rPr lang="en-US" smtClean="0"/>
              <a:t>‹#›</a:t>
            </a:fld>
            <a:endParaRPr lang="en-US"/>
          </a:p>
        </p:txBody>
      </p:sp>
    </p:spTree>
    <p:extLst>
      <p:ext uri="{BB962C8B-B14F-4D97-AF65-F5344CB8AC3E}">
        <p14:creationId xmlns:p14="http://schemas.microsoft.com/office/powerpoint/2010/main" val="6985603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image" Target="../media/image3.pn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image" Target="../media/image5.jpeg"/><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4.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0" y="6481677"/>
            <a:ext cx="2844800" cy="365125"/>
          </a:xfrm>
          <a:prstGeom prst="rect">
            <a:avLst/>
          </a:prstGeom>
        </p:spPr>
        <p:txBody>
          <a:bodyPr vert="horz" lIns="91440" tIns="45720" rIns="91440" bIns="45720" rtlCol="0" anchor="ctr"/>
          <a:lstStyle>
            <a:lvl1pPr algn="l">
              <a:defRPr sz="1600">
                <a:solidFill>
                  <a:schemeClr val="tx1"/>
                </a:solidFill>
                <a:latin typeface="Cambria" panose="02040503050406030204" pitchFamily="18" charset="0"/>
                <a:ea typeface="Cambria" panose="02040503050406030204" pitchFamily="18" charset="0"/>
              </a:defRPr>
            </a:lvl1pPr>
          </a:lstStyle>
          <a:p>
            <a:fld id="{F016A468-B10C-E94D-B4AE-FD48B5E66BC0}" type="datetimeFigureOut">
              <a:rPr lang="en-US" smtClean="0"/>
              <a:pPr/>
              <a:t>17-Jan-25</a:t>
            </a:fld>
            <a:endParaRPr lang="en-US" dirty="0"/>
          </a:p>
        </p:txBody>
      </p:sp>
      <p:sp>
        <p:nvSpPr>
          <p:cNvPr id="5" name="Footer Placeholder 4"/>
          <p:cNvSpPr>
            <a:spLocks noGrp="1"/>
          </p:cNvSpPr>
          <p:nvPr>
            <p:ph type="ftr" sz="quarter" idx="3"/>
          </p:nvPr>
        </p:nvSpPr>
        <p:spPr>
          <a:xfrm>
            <a:off x="4165600" y="6492874"/>
            <a:ext cx="3860800" cy="365125"/>
          </a:xfrm>
          <a:prstGeom prst="rect">
            <a:avLst/>
          </a:prstGeom>
        </p:spPr>
        <p:txBody>
          <a:bodyPr vert="horz" lIns="91440" tIns="45720" rIns="91440" bIns="45720" rtlCol="0" anchor="ctr"/>
          <a:lstStyle>
            <a:lvl1pPr algn="ctr">
              <a:defRPr sz="1600">
                <a:solidFill>
                  <a:schemeClr val="tx1"/>
                </a:solidFill>
                <a:latin typeface="Cambria" panose="02040503050406030204" pitchFamily="18" charset="0"/>
                <a:ea typeface="Cambria" panose="02040503050406030204" pitchFamily="18" charset="0"/>
              </a:defRPr>
            </a:lvl1pPr>
          </a:lstStyle>
          <a:p>
            <a:endParaRPr lang="en-US" dirty="0"/>
          </a:p>
        </p:txBody>
      </p:sp>
      <p:sp>
        <p:nvSpPr>
          <p:cNvPr id="6" name="Slide Number Placeholder 5"/>
          <p:cNvSpPr>
            <a:spLocks noGrp="1"/>
          </p:cNvSpPr>
          <p:nvPr>
            <p:ph type="sldNum" sz="quarter" idx="4"/>
          </p:nvPr>
        </p:nvSpPr>
        <p:spPr>
          <a:xfrm>
            <a:off x="9347200" y="6492875"/>
            <a:ext cx="2844800" cy="365125"/>
          </a:xfrm>
          <a:prstGeom prst="rect">
            <a:avLst/>
          </a:prstGeom>
        </p:spPr>
        <p:txBody>
          <a:bodyPr vert="horz" lIns="91440" tIns="45720" rIns="91440" bIns="45720" rtlCol="0" anchor="ctr"/>
          <a:lstStyle>
            <a:lvl1pPr algn="r">
              <a:defRPr sz="1600">
                <a:solidFill>
                  <a:schemeClr val="tx1"/>
                </a:solidFill>
                <a:latin typeface="Cambria" panose="02040503050406030204" pitchFamily="18" charset="0"/>
                <a:ea typeface="Cambria" panose="02040503050406030204" pitchFamily="18" charset="0"/>
              </a:defRPr>
            </a:lvl1pPr>
          </a:lstStyle>
          <a:p>
            <a:fld id="{D3D538F9-49A3-B84F-B36B-A7030CDE5D5B}" type="slidenum">
              <a:rPr lang="en-US" smtClean="0"/>
              <a:pPr/>
              <a:t>‹#›</a:t>
            </a:fld>
            <a:endParaRPr lang="en-US" dirty="0"/>
          </a:p>
        </p:txBody>
      </p:sp>
    </p:spTree>
    <p:extLst>
      <p:ext uri="{BB962C8B-B14F-4D97-AF65-F5344CB8AC3E}">
        <p14:creationId xmlns:p14="http://schemas.microsoft.com/office/powerpoint/2010/main" val="176396574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60" r:id="rId8"/>
    <p:sldLayoutId id="2147483656" r:id="rId9"/>
    <p:sldLayoutId id="2147483657" r:id="rId10"/>
    <p:sldLayoutId id="2147483658" r:id="rId11"/>
    <p:sldLayoutId id="2147483659" r:id="rId12"/>
    <p:sldLayoutId id="2147483661" r:id="rId13"/>
    <p:sldLayoutId id="2147483662" r:id="rId14"/>
    <p:sldLayoutId id="2147483663" r:id="rId15"/>
    <p:sldLayoutId id="2147483664" r:id="rId16"/>
    <p:sldLayoutId id="2147483677" r:id="rId17"/>
    <p:sldLayoutId id="2147483678" r:id="rId18"/>
  </p:sldLayoutIdLst>
  <p:txStyles>
    <p:titleStyle>
      <a:lvl1pPr algn="ctr" defTabSz="609585" rtl="0" eaLnBrk="1" latinLnBrk="0" hangingPunct="1">
        <a:spcBef>
          <a:spcPct val="0"/>
        </a:spcBef>
        <a:buNone/>
        <a:defRPr sz="5867" kern="1200">
          <a:solidFill>
            <a:schemeClr val="tx1"/>
          </a:solidFill>
          <a:latin typeface="Cambria" panose="02040503050406030204" pitchFamily="18" charset="0"/>
          <a:ea typeface="Cambria" panose="02040503050406030204" pitchFamily="18" charset="0"/>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Cambria" panose="02040503050406030204" pitchFamily="18" charset="0"/>
          <a:ea typeface="Cambria" panose="02040503050406030204" pitchFamily="18" charset="0"/>
          <a:cs typeface="+mn-cs"/>
        </a:defRPr>
      </a:lvl1pPr>
      <a:lvl2pPr marL="990575" indent="-380990" algn="l" defTabSz="609585" rtl="0" eaLnBrk="1" latinLnBrk="0" hangingPunct="1">
        <a:spcBef>
          <a:spcPct val="20000"/>
        </a:spcBef>
        <a:buFont typeface="Arial"/>
        <a:buChar char="–"/>
        <a:defRPr sz="3733" kern="1200">
          <a:solidFill>
            <a:schemeClr val="tx1"/>
          </a:solidFill>
          <a:latin typeface="Cambria" panose="02040503050406030204" pitchFamily="18" charset="0"/>
          <a:ea typeface="Cambria" panose="02040503050406030204" pitchFamily="18" charset="0"/>
          <a:cs typeface="+mn-cs"/>
        </a:defRPr>
      </a:lvl2pPr>
      <a:lvl3pPr marL="1523962" indent="-304792" algn="l" defTabSz="609585" rtl="0" eaLnBrk="1" latinLnBrk="0" hangingPunct="1">
        <a:spcBef>
          <a:spcPct val="20000"/>
        </a:spcBef>
        <a:buFont typeface="Arial"/>
        <a:buChar char="•"/>
        <a:defRPr sz="3200" kern="1200">
          <a:solidFill>
            <a:schemeClr val="tx1"/>
          </a:solidFill>
          <a:latin typeface="Cambria" panose="02040503050406030204" pitchFamily="18" charset="0"/>
          <a:ea typeface="Cambria" panose="02040503050406030204" pitchFamily="18" charset="0"/>
          <a:cs typeface="+mn-cs"/>
        </a:defRPr>
      </a:lvl3pPr>
      <a:lvl4pPr marL="2133547" indent="-304792" algn="l" defTabSz="609585" rtl="0" eaLnBrk="1" latinLnBrk="0" hangingPunct="1">
        <a:spcBef>
          <a:spcPct val="20000"/>
        </a:spcBef>
        <a:buFont typeface="Arial"/>
        <a:buChar char="–"/>
        <a:defRPr sz="2667" kern="1200">
          <a:solidFill>
            <a:schemeClr val="tx1"/>
          </a:solidFill>
          <a:latin typeface="Cambria" panose="02040503050406030204" pitchFamily="18" charset="0"/>
          <a:ea typeface="Cambria" panose="02040503050406030204" pitchFamily="18" charset="0"/>
          <a:cs typeface="+mn-cs"/>
        </a:defRPr>
      </a:lvl4pPr>
      <a:lvl5pPr marL="2743131" indent="-304792" algn="l" defTabSz="609585" rtl="0" eaLnBrk="1" latinLnBrk="0" hangingPunct="1">
        <a:spcBef>
          <a:spcPct val="20000"/>
        </a:spcBef>
        <a:buFont typeface="Arial"/>
        <a:buChar char="»"/>
        <a:defRPr sz="2667" kern="1200">
          <a:solidFill>
            <a:schemeClr val="tx1"/>
          </a:solidFill>
          <a:latin typeface="Cambria" panose="02040503050406030204" pitchFamily="18" charset="0"/>
          <a:ea typeface="Cambria" panose="02040503050406030204" pitchFamily="18" charset="0"/>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17-Jan-25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43704241"/>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a:stretch>
        </a:blipFill>
        <a:effectLst/>
      </p:bgPr>
    </p:bg>
    <p:spTree>
      <p:nvGrpSpPr>
        <p:cNvPr id="1" name=""/>
        <p:cNvGrpSpPr/>
        <p:nvPr/>
      </p:nvGrpSpPr>
      <p:grpSpPr>
        <a:xfrm>
          <a:off x="0" y="0"/>
          <a:ext cx="0" cy="0"/>
          <a:chOff x="0" y="0"/>
          <a:chExt cx="0" cy="0"/>
        </a:xfrm>
      </p:grpSpPr>
      <p:sp>
        <p:nvSpPr>
          <p:cNvPr id="108583" name="Rectangle 39"/>
          <p:cNvSpPr>
            <a:spLocks noGrp="1" noChangeArrowheads="1"/>
          </p:cNvSpPr>
          <p:nvPr>
            <p:ph type="title"/>
          </p:nvPr>
        </p:nvSpPr>
        <p:spPr bwMode="auto">
          <a:xfrm>
            <a:off x="609600" y="277814"/>
            <a:ext cx="109728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08584" name="Rectangle 40"/>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Calibri" pitchFamily="34" charset="0"/>
              </a:defRPr>
            </a:lvl1pPr>
          </a:lstStyle>
          <a:p>
            <a:fld id="{49B265A5-09E2-4CDC-AAC0-36C2E63324A3}" type="datetime1">
              <a:rPr lang="en-US" smtClean="0"/>
              <a:t>17-Jan-25</a:t>
            </a:fld>
            <a:endParaRPr lang="en-US" dirty="0"/>
          </a:p>
        </p:txBody>
      </p:sp>
      <p:sp>
        <p:nvSpPr>
          <p:cNvPr id="108585" name="Rectangle 41"/>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defRPr>
            </a:lvl1pPr>
          </a:lstStyle>
          <a:p>
            <a:endParaRPr lang="en-US" dirty="0"/>
          </a:p>
        </p:txBody>
      </p:sp>
      <p:sp>
        <p:nvSpPr>
          <p:cNvPr id="108586" name="Rectangle 42"/>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Calibri" pitchFamily="34" charset="0"/>
              </a:defRPr>
            </a:lvl1pPr>
          </a:lstStyle>
          <a:p>
            <a:fld id="{2EA58377-3A98-4B75-8299-378BE47483D1}" type="slidenum">
              <a:rPr lang="en-US" smtClean="0"/>
              <a:pPr/>
              <a:t>‹#›</a:t>
            </a:fld>
            <a:endParaRPr lang="en-US" dirty="0"/>
          </a:p>
        </p:txBody>
      </p:sp>
      <p:sp>
        <p:nvSpPr>
          <p:cNvPr id="108587" name="Rectangle 43"/>
          <p:cNvSpPr>
            <a:spLocks noGrp="1" noChangeArrowheads="1"/>
          </p:cNvSpPr>
          <p:nvPr>
            <p:ph type="body" idx="1"/>
          </p:nvPr>
        </p:nvSpPr>
        <p:spPr bwMode="auto">
          <a:xfrm>
            <a:off x="609600" y="1600201"/>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16504945"/>
      </p:ext>
    </p:extLst>
  </p:cSld>
  <p:clrMap bg1="dk2" tx1="lt1" bg2="dk1" tx2="lt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Calibri" pitchFamily="34" charset="0"/>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fontAlgn="base">
        <a:spcBef>
          <a:spcPct val="20000"/>
        </a:spcBef>
        <a:spcAft>
          <a:spcPct val="0"/>
        </a:spcAft>
        <a:buClr>
          <a:schemeClr val="hlink"/>
        </a:buClr>
        <a:buSzPct val="60000"/>
        <a:buFont typeface="Wingdings" pitchFamily="2" charset="2"/>
        <a:buChar char="n"/>
        <a:defRPr sz="3600">
          <a:solidFill>
            <a:schemeClr val="tx1"/>
          </a:solidFill>
          <a:effectLst>
            <a:outerShdw blurRad="38100" dist="38100" dir="2700000" algn="tl">
              <a:srgbClr val="000000"/>
            </a:outerShdw>
          </a:effectLst>
          <a:latin typeface="Calibri" pitchFamily="34" charset="0"/>
          <a:ea typeface="+mn-ea"/>
          <a:cs typeface="+mn-cs"/>
        </a:defRPr>
      </a:lvl1pPr>
      <a:lvl2pPr marL="742950" indent="-285750" algn="l" rtl="0" fontAlgn="base">
        <a:spcBef>
          <a:spcPct val="20000"/>
        </a:spcBef>
        <a:spcAft>
          <a:spcPct val="0"/>
        </a:spcAft>
        <a:buClr>
          <a:schemeClr val="tx1"/>
        </a:buClr>
        <a:buChar char="•"/>
        <a:defRPr sz="3200">
          <a:solidFill>
            <a:schemeClr val="tx1"/>
          </a:solidFill>
          <a:effectLst>
            <a:outerShdw blurRad="38100" dist="38100" dir="2700000" algn="tl">
              <a:srgbClr val="000000"/>
            </a:outerShdw>
          </a:effectLst>
          <a:latin typeface="Calibri" pitchFamily="34" charset="0"/>
          <a:cs typeface="+mn-cs"/>
        </a:defRPr>
      </a:lvl2pPr>
      <a:lvl3pPr marL="1143000" indent="-228600" algn="l" rtl="0" fontAlgn="base">
        <a:spcBef>
          <a:spcPct val="20000"/>
        </a:spcBef>
        <a:spcAft>
          <a:spcPct val="0"/>
        </a:spcAft>
        <a:buClr>
          <a:schemeClr val="accent2"/>
        </a:buClr>
        <a:buSzPct val="60000"/>
        <a:buFont typeface="Wingdings" pitchFamily="2" charset="2"/>
        <a:buChar char="n"/>
        <a:defRPr sz="2800">
          <a:solidFill>
            <a:schemeClr val="tx1"/>
          </a:solidFill>
          <a:effectLst>
            <a:outerShdw blurRad="38100" dist="38100" dir="2700000" algn="tl">
              <a:srgbClr val="000000"/>
            </a:outerShdw>
          </a:effectLst>
          <a:latin typeface="Calibri" pitchFamily="34" charset="0"/>
          <a:cs typeface="+mn-cs"/>
        </a:defRPr>
      </a:lvl3pPr>
      <a:lvl4pPr marL="1600200" indent="-228600" algn="l" rtl="0" fontAlgn="base">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Calibri" pitchFamily="34" charset="0"/>
          <a:cs typeface="+mn-cs"/>
        </a:defRPr>
      </a:lvl4pPr>
      <a:lvl5pPr marL="2057400" indent="-228600" algn="l" rtl="0" fontAlgn="base">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Calibri" pitchFamily="34" charset="0"/>
          <a:cs typeface="+mn-cs"/>
        </a:defRPr>
      </a:lvl5pPr>
      <a:lvl6pPr marL="2514600" indent="-228600" algn="l" rtl="0" fontAlgn="base">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ea typeface="+mn-ea"/>
                <a:cs typeface="+mn-cs"/>
              </a:defRPr>
            </a:lvl1pPr>
          </a:lstStyle>
          <a:p>
            <a:pPr>
              <a:defRPr/>
            </a:pPr>
            <a:fld id="{749381A8-0193-41C2-9D12-5B7BFF177E2A}" type="datetime1">
              <a:rPr lang="en-US" smtClean="0"/>
              <a:t>17-Jan-25</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ea typeface="+mn-ea"/>
                <a:cs typeface="+mn-cs"/>
              </a:defRPr>
            </a:lvl1pPr>
          </a:lstStyle>
          <a:p>
            <a:pPr>
              <a:defRPr/>
            </a:pPr>
            <a:fld id="{9A489CAA-BEB4-0749-9B3B-E5A1D0F9B1D8}" type="slidenum">
              <a:rPr lang="en-US"/>
              <a:pPr>
                <a:defRPr/>
              </a:pPr>
              <a:t>‹#›</a:t>
            </a:fld>
            <a:endParaRPr lang="en-US" dirty="0"/>
          </a:p>
        </p:txBody>
      </p:sp>
    </p:spTree>
    <p:extLst>
      <p:ext uri="{BB962C8B-B14F-4D97-AF65-F5344CB8AC3E}">
        <p14:creationId xmlns:p14="http://schemas.microsoft.com/office/powerpoint/2010/main" val="3964536326"/>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10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8.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xml"/></Relationships>
</file>

<file path=ppt/slides/_rels/slide10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9.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11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0.xml"/><Relationship Id="rId1" Type="http://schemas.openxmlformats.org/officeDocument/2006/relationships/slideLayout" Target="../slideLayouts/slideLayout8.xml"/></Relationships>
</file>

<file path=ppt/slides/_rels/slide11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1.xml"/><Relationship Id="rId1" Type="http://schemas.openxmlformats.org/officeDocument/2006/relationships/slideLayout" Target="../slideLayouts/slideLayout8.xml"/></Relationships>
</file>

<file path=ppt/slides/_rels/slide11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72.xml"/><Relationship Id="rId1" Type="http://schemas.openxmlformats.org/officeDocument/2006/relationships/slideLayout" Target="../slideLayouts/slideLayout8.xml"/></Relationships>
</file>

<file path=ppt/slides/_rels/slide113.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8.xml"/></Relationships>
</file>

<file path=ppt/slides/_rels/slide114.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8.xml"/></Relationships>
</file>

<file path=ppt/slides/_rels/slide11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8.xml"/></Relationships>
</file>

<file path=ppt/slides/_rels/slide11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8.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4.xml"/><Relationship Id="rId1" Type="http://schemas.openxmlformats.org/officeDocument/2006/relationships/slideLayout" Target="../slideLayouts/slideLayout8.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8.xml"/></Relationships>
</file>

<file path=ppt/slides/_rels/slide12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5.xml"/><Relationship Id="rId1" Type="http://schemas.openxmlformats.org/officeDocument/2006/relationships/slideLayout" Target="../slideLayouts/slideLayout8.xml"/></Relationships>
</file>

<file path=ppt/slides/_rels/slide12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7.xml"/><Relationship Id="rId1" Type="http://schemas.openxmlformats.org/officeDocument/2006/relationships/slideLayout" Target="../slideLayouts/slideLayout6.xml"/><Relationship Id="rId4" Type="http://schemas.openxmlformats.org/officeDocument/2006/relationships/image" Target="../media/image88.jpg"/></Relationships>
</file>

<file path=ppt/slides/_rels/slide127.xml.rels><?xml version="1.0" encoding="UTF-8" standalone="yes"?>
<Relationships xmlns="http://schemas.openxmlformats.org/package/2006/relationships"><Relationship Id="rId3" Type="http://schemas.openxmlformats.org/officeDocument/2006/relationships/image" Target="../media/image88.jpg"/><Relationship Id="rId2" Type="http://schemas.openxmlformats.org/officeDocument/2006/relationships/image" Target="../media/image84.jpeg"/><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5.jp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1.xml"/><Relationship Id="rId1" Type="http://schemas.openxmlformats.org/officeDocument/2006/relationships/slideLayout" Target="../slideLayouts/slideLayout16.xml"/><Relationship Id="rId5" Type="http://schemas.openxmlformats.org/officeDocument/2006/relationships/image" Target="../media/image91.jpeg"/><Relationship Id="rId4" Type="http://schemas.openxmlformats.org/officeDocument/2006/relationships/image" Target="../media/image90.jpeg"/></Relationships>
</file>

<file path=ppt/slides/_rels/slide133.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6.xml"/><Relationship Id="rId4" Type="http://schemas.openxmlformats.org/officeDocument/2006/relationships/image" Target="../media/image95.jpeg"/></Relationships>
</file>

<file path=ppt/slides/_rels/slide13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6.xml"/><Relationship Id="rId4" Type="http://schemas.openxmlformats.org/officeDocument/2006/relationships/image" Target="../media/image95.jpeg"/></Relationships>
</file>

<file path=ppt/slides/_rels/slide13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2.xml"/><Relationship Id="rId1" Type="http://schemas.openxmlformats.org/officeDocument/2006/relationships/slideLayout" Target="../slideLayouts/slideLayout8.xml"/></Relationships>
</file>

<file path=ppt/slides/_rels/slide138.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8.xml"/></Relationships>
</file>

<file path=ppt/slides/_rels/slide13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3.xml"/><Relationship Id="rId1" Type="http://schemas.openxmlformats.org/officeDocument/2006/relationships/slideLayout" Target="../slideLayouts/slideLayout16.xml"/><Relationship Id="rId5" Type="http://schemas.openxmlformats.org/officeDocument/2006/relationships/image" Target="../media/image91.jpeg"/><Relationship Id="rId4" Type="http://schemas.openxmlformats.org/officeDocument/2006/relationships/image" Target="../media/image90.jpeg"/></Relationships>
</file>

<file path=ppt/slides/_rels/slide1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98.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101.JPG"/><Relationship Id="rId4" Type="http://schemas.openxmlformats.org/officeDocument/2006/relationships/image" Target="../media/image100.JPG"/></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102.jpg"/><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102.jpg"/></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104.pn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153.xml.rels><?xml version="1.0" encoding="UTF-8" standalone="yes"?>
<Relationships xmlns="http://schemas.openxmlformats.org/package/2006/relationships"><Relationship Id="rId8" Type="http://schemas.openxmlformats.org/officeDocument/2006/relationships/hyperlink" Target="https://www.ngs.noaa.gov/web_services/ncat/index.shtml" TargetMode="External"/><Relationship Id="rId3" Type="http://schemas.openxmlformats.org/officeDocument/2006/relationships/notesSlide" Target="../notesSlides/notesSlide95.xml"/><Relationship Id="rId7" Type="http://schemas.openxmlformats.org/officeDocument/2006/relationships/image" Target="../media/image68.png"/><Relationship Id="rId2" Type="http://schemas.openxmlformats.org/officeDocument/2006/relationships/slideLayout" Target="../slideLayouts/slideLayout2.xml"/><Relationship Id="rId1" Type="http://schemas.openxmlformats.org/officeDocument/2006/relationships/tags" Target="../tags/tag9.xml"/><Relationship Id="rId6" Type="http://schemas.openxmlformats.org/officeDocument/2006/relationships/hyperlink" Target="https://github.com/noaa-ngs/ncat-lib" TargetMode="External"/><Relationship Id="rId5" Type="http://schemas.openxmlformats.org/officeDocument/2006/relationships/image" Target="../media/image105.jpeg"/><Relationship Id="rId4" Type="http://schemas.openxmlformats.org/officeDocument/2006/relationships/hyperlink" Target="https://geodesy.noaa.gov/NCAT/" TargetMode="External"/><Relationship Id="rId9" Type="http://schemas.openxmlformats.org/officeDocument/2006/relationships/image" Target="../media/image65.pn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10.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image" Target="../media/image106.jpe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hyperlink" Target="https://www.ngs.noaa.gov/ADVISORS/"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25.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15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60.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25.jpeg"/></Relationships>
</file>

<file path=ppt/slides/_rels/slide25.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27.jpg"/></Relationships>
</file>

<file path=ppt/slides/_rels/slide2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0.jfif"/><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svg"/><Relationship Id="rId3" Type="http://schemas.openxmlformats.org/officeDocument/2006/relationships/image" Target="../media/image32.png"/><Relationship Id="rId7" Type="http://schemas.openxmlformats.org/officeDocument/2006/relationships/image" Target="../media/image36.svg"/><Relationship Id="rId12" Type="http://schemas.openxmlformats.org/officeDocument/2006/relationships/image" Target="../media/image41.png"/><Relationship Id="rId2" Type="http://schemas.openxmlformats.org/officeDocument/2006/relationships/notesSlide" Target="../notesSlides/notesSlide29.xml"/><Relationship Id="rId1" Type="http://schemas.openxmlformats.org/officeDocument/2006/relationships/slideLayout" Target="../slideLayouts/slideLayout13.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svg"/><Relationship Id="rId10" Type="http://schemas.openxmlformats.org/officeDocument/2006/relationships/image" Target="../media/image39.jpg"/><Relationship Id="rId4" Type="http://schemas.openxmlformats.org/officeDocument/2006/relationships/image" Target="../media/image33.png"/><Relationship Id="rId9" Type="http://schemas.openxmlformats.org/officeDocument/2006/relationships/image" Target="../media/image38.svg"/></Relationships>
</file>

<file path=ppt/slides/_rels/slide34.xml.rels><?xml version="1.0" encoding="UTF-8" standalone="yes"?>
<Relationships xmlns="http://schemas.openxmlformats.org/package/2006/relationships"><Relationship Id="rId3" Type="http://schemas.openxmlformats.org/officeDocument/2006/relationships/image" Target="../media/image43.jpg"/><Relationship Id="rId7" Type="http://schemas.openxmlformats.org/officeDocument/2006/relationships/image" Target="../media/image47.sv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2.xml"/><Relationship Id="rId1" Type="http://schemas.openxmlformats.org/officeDocument/2006/relationships/slideLayout" Target="../slideLayouts/slideLayout13.xml"/><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3.xml"/><Relationship Id="rId1" Type="http://schemas.openxmlformats.org/officeDocument/2006/relationships/slideLayout" Target="../slideLayouts/slideLayout13.xml"/><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0.gif"/><Relationship Id="rId2" Type="http://schemas.openxmlformats.org/officeDocument/2006/relationships/notesSlide" Target="../notesSlides/notesSlide43.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52.jpeg"/><Relationship Id="rId7" Type="http://schemas.openxmlformats.org/officeDocument/2006/relationships/image" Target="../media/image56.pn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54.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image" Target="../media/image57.pn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1.jpe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8.xml"/><Relationship Id="rId1" Type="http://schemas.openxmlformats.org/officeDocument/2006/relationships/slideLayout" Target="../slideLayouts/slideLayout13.xml"/><Relationship Id="rId4" Type="http://schemas.openxmlformats.org/officeDocument/2006/relationships/image" Target="../media/image59.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60.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2.xml"/><Relationship Id="rId1" Type="http://schemas.openxmlformats.org/officeDocument/2006/relationships/tags" Target="../tags/tag4.xml"/><Relationship Id="rId4" Type="http://schemas.openxmlformats.org/officeDocument/2006/relationships/image" Target="../media/image61.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61.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hyperlink" Target="https://geodesy.noaa.gov/NCAT/" TargetMode="External"/><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63.jpeg"/></Relationships>
</file>

<file path=ppt/slides/_rels/slide72.xml.rels><?xml version="1.0" encoding="UTF-8" standalone="yes"?>
<Relationships xmlns="http://schemas.openxmlformats.org/package/2006/relationships"><Relationship Id="rId3" Type="http://schemas.openxmlformats.org/officeDocument/2006/relationships/hyperlink" Target="https://geodesy.noaa.gov/NCAT/" TargetMode="External"/><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73.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hyperlink" Target="https://geodesy.noaa.gov/NCAT/" TargetMode="External"/><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7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3.xml"/><Relationship Id="rId1" Type="http://schemas.openxmlformats.org/officeDocument/2006/relationships/slideLayout" Target="../slideLayouts/slideLayout15.xml"/></Relationships>
</file>

<file path=ppt/slides/_rels/slide8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xml"/></Relationships>
</file>

<file path=ppt/slides/_rels/slide8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88.png"/><Relationship Id="rId1" Type="http://schemas.openxmlformats.org/officeDocument/2006/relationships/slideLayout" Target="../slideLayouts/slideLayout40.xml"/><Relationship Id="rId5" Type="http://schemas.openxmlformats.org/officeDocument/2006/relationships/image" Target="../media/image110.png"/><Relationship Id="rId4" Type="http://schemas.openxmlformats.org/officeDocument/2006/relationships/image" Target="../media/image100.png"/></Relationships>
</file>

<file path=ppt/slides/_rels/slide89.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88.png"/><Relationship Id="rId7" Type="http://schemas.openxmlformats.org/officeDocument/2006/relationships/image" Target="../media/image140.png"/><Relationship Id="rId2" Type="http://schemas.openxmlformats.org/officeDocument/2006/relationships/notesSlide" Target="../notesSlides/notesSlide64.xml"/><Relationship Id="rId1" Type="http://schemas.openxmlformats.org/officeDocument/2006/relationships/slideLayout" Target="../slideLayouts/slideLayout40.xml"/><Relationship Id="rId6" Type="http://schemas.openxmlformats.org/officeDocument/2006/relationships/image" Target="../media/image99.png"/><Relationship Id="rId5" Type="http://schemas.openxmlformats.org/officeDocument/2006/relationships/image" Target="../media/image130.png"/><Relationship Id="rId4" Type="http://schemas.openxmlformats.org/officeDocument/2006/relationships/image" Target="../media/image12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40.xml"/></Relationships>
</file>

<file path=ppt/slides/_rels/slide91.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40.xml"/></Relationships>
</file>

<file path=ppt/slides/_rels/slide9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65.xml"/><Relationship Id="rId1" Type="http://schemas.openxmlformats.org/officeDocument/2006/relationships/slideLayout" Target="../slideLayouts/slideLayout40.xml"/></Relationships>
</file>

<file path=ppt/slides/_rels/slide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9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1">
          <a:blip r:embed="rId2"/>
          <a:stretch>
            <a:fillRect/>
          </a:stretch>
        </a:blipFill>
        <a:effectLst/>
      </p:bgPr>
    </p:bg>
    <p:spTree>
      <p:nvGrpSpPr>
        <p:cNvPr id="1" name=""/>
        <p:cNvGrpSpPr/>
        <p:nvPr/>
      </p:nvGrpSpPr>
      <p:grpSpPr>
        <a:xfrm>
          <a:off x="0" y="0"/>
          <a:ext cx="0" cy="0"/>
          <a:chOff x="0" y="0"/>
          <a:chExt cx="0" cy="0"/>
        </a:xfrm>
      </p:grpSpPr>
      <p:sp>
        <p:nvSpPr>
          <p:cNvPr id="14" name="Title">
            <a:extLst>
              <a:ext uri="{FF2B5EF4-FFF2-40B4-BE49-F238E27FC236}">
                <a16:creationId xmlns:a16="http://schemas.microsoft.com/office/drawing/2014/main" id="{81F2AE08-6BDE-4BF0-A9DA-569A06265BF4}"/>
              </a:ext>
            </a:extLst>
          </p:cNvPr>
          <p:cNvSpPr>
            <a:spLocks noGrp="1"/>
          </p:cNvSpPr>
          <p:nvPr>
            <p:ph type="ctrTitle"/>
          </p:nvPr>
        </p:nvSpPr>
        <p:spPr>
          <a:xfrm>
            <a:off x="1666755" y="1288778"/>
            <a:ext cx="10525245" cy="1823068"/>
          </a:xfrm>
        </p:spPr>
        <p:txBody>
          <a:bodyPr anchor="t">
            <a:normAutofit/>
          </a:bodyPr>
          <a:lstStyle/>
          <a:p>
            <a:r>
              <a:rPr lang="en-US" dirty="0"/>
              <a:t>Geodesy Review</a:t>
            </a:r>
            <a:br>
              <a:rPr lang="en-US" dirty="0"/>
            </a:br>
            <a:r>
              <a:rPr lang="en-US" sz="3200" dirty="0"/>
              <a:t>with discussion of NATRF2022 &amp; SPCS2022</a:t>
            </a:r>
            <a:endParaRPr lang="en-US" dirty="0"/>
          </a:p>
        </p:txBody>
      </p:sp>
      <p:sp>
        <p:nvSpPr>
          <p:cNvPr id="15" name="Event">
            <a:extLst>
              <a:ext uri="{FF2B5EF4-FFF2-40B4-BE49-F238E27FC236}">
                <a16:creationId xmlns:a16="http://schemas.microsoft.com/office/drawing/2014/main" id="{7A4A8595-C901-4916-B243-6D2AD16E6431}"/>
              </a:ext>
            </a:extLst>
          </p:cNvPr>
          <p:cNvSpPr>
            <a:spLocks noGrp="1"/>
          </p:cNvSpPr>
          <p:nvPr>
            <p:ph type="subTitle" idx="1"/>
          </p:nvPr>
        </p:nvSpPr>
        <p:spPr>
          <a:xfrm>
            <a:off x="-1" y="3111846"/>
            <a:ext cx="12192000" cy="1084233"/>
          </a:xfrm>
        </p:spPr>
        <p:txBody>
          <a:bodyPr anchor="ctr">
            <a:normAutofit/>
          </a:bodyPr>
          <a:lstStyle/>
          <a:p>
            <a:pPr>
              <a:spcBef>
                <a:spcPts val="0"/>
              </a:spcBef>
            </a:pPr>
            <a:r>
              <a:rPr lang="en-US" sz="2400" i="1" dirty="0">
                <a:solidFill>
                  <a:schemeClr val="tx1"/>
                </a:solidFill>
              </a:rPr>
              <a:t>PSLS Annual Conference</a:t>
            </a:r>
          </a:p>
          <a:p>
            <a:pPr>
              <a:spcBef>
                <a:spcPts val="0"/>
              </a:spcBef>
            </a:pPr>
            <a:r>
              <a:rPr lang="en-US" sz="2400" i="1" dirty="0">
                <a:solidFill>
                  <a:schemeClr val="tx1"/>
                </a:solidFill>
              </a:rPr>
              <a:t>January 2025</a:t>
            </a:r>
          </a:p>
        </p:txBody>
      </p:sp>
      <p:sp>
        <p:nvSpPr>
          <p:cNvPr id="16" name="Name POC">
            <a:extLst>
              <a:ext uri="{FF2B5EF4-FFF2-40B4-BE49-F238E27FC236}">
                <a16:creationId xmlns:a16="http://schemas.microsoft.com/office/drawing/2014/main" id="{F6137DED-D925-4B47-B611-ADB0471AF7DD}"/>
              </a:ext>
            </a:extLst>
          </p:cNvPr>
          <p:cNvSpPr txBox="1">
            <a:spLocks noChangeArrowheads="1"/>
          </p:cNvSpPr>
          <p:nvPr/>
        </p:nvSpPr>
        <p:spPr bwMode="auto">
          <a:xfrm>
            <a:off x="1" y="4196080"/>
            <a:ext cx="12191999" cy="266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defRPr>
                <a:solidFill>
                  <a:schemeClr val="tx1"/>
                </a:solidFill>
                <a:latin typeface="Calibri" pitchFamily="34" charset="0"/>
                <a:ea typeface="ＭＳ Ｐゴシック" pitchFamily="34" charset="-128"/>
              </a:defRPr>
            </a:lvl1pPr>
            <a:lvl2pPr marL="742950" indent="-285750" eaLnBrk="0" hangingPunct="0">
              <a:defRPr>
                <a:solidFill>
                  <a:schemeClr val="tx1"/>
                </a:solidFill>
                <a:latin typeface="Calibri" pitchFamily="34" charset="0"/>
                <a:ea typeface="ＭＳ Ｐゴシック" pitchFamily="34" charset="-128"/>
              </a:defRPr>
            </a:lvl2pPr>
            <a:lvl3pPr marL="1143000" indent="-228600" eaLnBrk="0" hangingPunct="0">
              <a:defRPr>
                <a:solidFill>
                  <a:schemeClr val="tx1"/>
                </a:solidFill>
                <a:latin typeface="Calibri" pitchFamily="34" charset="0"/>
                <a:ea typeface="ＭＳ Ｐゴシック" pitchFamily="34" charset="-128"/>
              </a:defRPr>
            </a:lvl3pPr>
            <a:lvl4pPr marL="1600200" indent="-228600" eaLnBrk="0" hangingPunct="0">
              <a:defRPr>
                <a:solidFill>
                  <a:schemeClr val="tx1"/>
                </a:solidFill>
                <a:latin typeface="Calibri" pitchFamily="34" charset="0"/>
                <a:ea typeface="ＭＳ Ｐゴシック" pitchFamily="34" charset="-128"/>
              </a:defRPr>
            </a:lvl4pPr>
            <a:lvl5pPr marL="2057400" indent="-228600" eaLnBrk="0" hangingPunct="0">
              <a:defRPr>
                <a:solidFill>
                  <a:schemeClr val="tx1"/>
                </a:solidFill>
                <a:latin typeface="Calibri" pitchFamily="34"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9pPr>
          </a:lstStyle>
          <a:p>
            <a:pPr algn="ctr"/>
            <a:r>
              <a:rPr lang="en-GB" sz="3200" b="1" dirty="0">
                <a:latin typeface="Cambria" panose="02040503050406030204" pitchFamily="18" charset="0"/>
                <a:ea typeface="Cambria" panose="02040503050406030204" pitchFamily="18" charset="0"/>
              </a:rPr>
              <a:t>Jeff Jalbrzikowski, P.S., GISP, CFS</a:t>
            </a:r>
          </a:p>
          <a:p>
            <a:pPr algn="ctr"/>
            <a:r>
              <a:rPr lang="en-GB" sz="3200" b="1" dirty="0">
                <a:latin typeface="Cambria" panose="02040503050406030204" pitchFamily="18" charset="0"/>
                <a:ea typeface="Cambria" panose="02040503050406030204" pitchFamily="18" charset="0"/>
              </a:rPr>
              <a:t>Appalachian Regional Geodetic Advisor</a:t>
            </a:r>
          </a:p>
          <a:p>
            <a:pPr algn="ctr">
              <a:spcBef>
                <a:spcPts val="2400"/>
              </a:spcBef>
            </a:pPr>
            <a:r>
              <a:rPr lang="en-GB" sz="3200" b="1" dirty="0">
                <a:latin typeface="Cambria" panose="02040503050406030204" pitchFamily="18" charset="0"/>
                <a:ea typeface="Cambria" panose="02040503050406030204" pitchFamily="18" charset="0"/>
              </a:rPr>
              <a:t>jeff.jalbrzikowski@noaa.gov</a:t>
            </a:r>
          </a:p>
          <a:p>
            <a:pPr algn="ctr"/>
            <a:r>
              <a:rPr lang="en-GB" sz="3200" b="1" dirty="0">
                <a:latin typeface="Cambria" panose="02040503050406030204" pitchFamily="18" charset="0"/>
                <a:ea typeface="Cambria" panose="02040503050406030204" pitchFamily="18" charset="0"/>
              </a:rPr>
              <a:t>240-988-5486</a:t>
            </a:r>
          </a:p>
        </p:txBody>
      </p:sp>
    </p:spTree>
    <p:extLst>
      <p:ext uri="{BB962C8B-B14F-4D97-AF65-F5344CB8AC3E}">
        <p14:creationId xmlns:p14="http://schemas.microsoft.com/office/powerpoint/2010/main" val="34131841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BBF4164-5E70-4122-880E-AB624C8F7D6E}"/>
              </a:ext>
            </a:extLst>
          </p:cNvPr>
          <p:cNvSpPr>
            <a:spLocks noGrp="1"/>
          </p:cNvSpPr>
          <p:nvPr>
            <p:ph type="sldNum" sz="quarter" idx="12"/>
          </p:nvPr>
        </p:nvSpPr>
        <p:spPr/>
        <p:txBody>
          <a:bodyPr/>
          <a:lstStyle/>
          <a:p>
            <a:fld id="{D3D538F9-49A3-B84F-B36B-A7030CDE5D5B}" type="slidenum">
              <a:rPr lang="en-US" smtClean="0"/>
              <a:t>10</a:t>
            </a:fld>
            <a:endParaRPr lang="en-US"/>
          </a:p>
        </p:txBody>
      </p:sp>
      <p:sp>
        <p:nvSpPr>
          <p:cNvPr id="14" name="TextBox 13">
            <a:extLst>
              <a:ext uri="{FF2B5EF4-FFF2-40B4-BE49-F238E27FC236}">
                <a16:creationId xmlns:a16="http://schemas.microsoft.com/office/drawing/2014/main" id="{7942B19B-B2AD-46F9-A2F4-6DAE829DACC9}"/>
              </a:ext>
            </a:extLst>
          </p:cNvPr>
          <p:cNvSpPr txBox="1"/>
          <p:nvPr/>
        </p:nvSpPr>
        <p:spPr>
          <a:xfrm>
            <a:off x="230662" y="3479793"/>
            <a:ext cx="11330557" cy="2484783"/>
          </a:xfrm>
          <a:prstGeom prst="rect">
            <a:avLst/>
          </a:prstGeom>
          <a:noFill/>
        </p:spPr>
        <p:txBody>
          <a:bodyPr wrap="square" rtlCol="0">
            <a:spAutoFit/>
          </a:bodyPr>
          <a:lstStyle/>
          <a:p>
            <a:pPr defTabSz="304823" eaLnBrk="0" fontAlgn="base" hangingPunct="0">
              <a:spcBef>
                <a:spcPts val="800"/>
              </a:spcBef>
              <a:spcAft>
                <a:spcPct val="0"/>
              </a:spcAft>
              <a:tabLst>
                <a:tab pos="0" algn="l"/>
              </a:tabLst>
            </a:pPr>
            <a:r>
              <a:rPr lang="en-US" altLang="zh-CN" sz="3200" b="1" dirty="0">
                <a:solidFill>
                  <a:prstClr val="black"/>
                </a:solidFill>
                <a:latin typeface="Cambria" panose="02040503050406030204" pitchFamily="18" charset="0"/>
                <a:ea typeface="Cambria" panose="02040503050406030204" pitchFamily="18" charset="0"/>
                <a:cs typeface="Open Sans" panose="020B0606030504020204" pitchFamily="34" charset="0"/>
                <a:sym typeface="Open Sans"/>
              </a:rPr>
              <a:t>access</a:t>
            </a:r>
            <a:r>
              <a:rPr lang="en-US" altLang="zh-CN" sz="3200" dirty="0">
                <a:solidFill>
                  <a:prstClr val="black"/>
                </a:solidFill>
                <a:latin typeface="Cambria" panose="02040503050406030204" pitchFamily="18" charset="0"/>
                <a:ea typeface="Cambria" panose="02040503050406030204" pitchFamily="18" charset="0"/>
                <a:cs typeface="Open Sans" panose="020B0606030504020204" pitchFamily="34" charset="0"/>
                <a:sym typeface="Open Sans"/>
              </a:rPr>
              <a:t>… ? </a:t>
            </a:r>
            <a:r>
              <a:rPr lang="en-US" altLang="zh-CN" sz="3200"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rPr>
              <a:t>= traditionally  marks/disks/objects</a:t>
            </a:r>
          </a:p>
          <a:p>
            <a:pPr defTabSz="304823" eaLnBrk="0" fontAlgn="base" hangingPunct="0">
              <a:spcBef>
                <a:spcPts val="800"/>
              </a:spcBef>
              <a:spcAft>
                <a:spcPct val="0"/>
              </a:spcAft>
              <a:tabLst>
                <a:tab pos="0" algn="l"/>
                <a:tab pos="1756789" algn="l"/>
              </a:tabLst>
            </a:pPr>
            <a:r>
              <a:rPr lang="en-US" altLang="zh-CN" sz="3200"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rPr>
              <a:t>		 = modern and future  </a:t>
            </a:r>
            <a:r>
              <a:rPr lang="en-US" altLang="zh-CN" sz="3200" b="1"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rPr>
              <a:t>NOAA CORS Network (NCN)</a:t>
            </a:r>
          </a:p>
          <a:p>
            <a:pPr defTabSz="304823" eaLnBrk="0" fontAlgn="base" hangingPunct="0">
              <a:spcBef>
                <a:spcPct val="20000"/>
              </a:spcBef>
              <a:spcAft>
                <a:spcPct val="0"/>
              </a:spcAft>
              <a:tabLst>
                <a:tab pos="0" algn="l"/>
              </a:tabLst>
            </a:pPr>
            <a:endParaRPr lang="en-US" altLang="zh-CN" sz="3200"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endParaRPr>
          </a:p>
          <a:p>
            <a:pPr defTabSz="304823" eaLnBrk="0" fontAlgn="base" hangingPunct="0">
              <a:spcBef>
                <a:spcPct val="20000"/>
              </a:spcBef>
              <a:spcAft>
                <a:spcPct val="0"/>
              </a:spcAft>
              <a:tabLst>
                <a:tab pos="0" algn="l"/>
              </a:tabLst>
            </a:pPr>
            <a:r>
              <a:rPr lang="en-US" altLang="zh-CN" sz="3200"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rPr>
              <a:t>								</a:t>
            </a:r>
            <a:r>
              <a:rPr lang="en-US" altLang="zh-CN" sz="3200" i="1" dirty="0">
                <a:solidFill>
                  <a:prstClr val="black"/>
                </a:solidFill>
                <a:latin typeface="Cambria" panose="02040503050406030204" pitchFamily="18" charset="0"/>
                <a:ea typeface="Cambria" panose="02040503050406030204" pitchFamily="18" charset="0"/>
                <a:cs typeface="Open Sans" panose="020B0606030504020204" pitchFamily="34" charset="0"/>
                <a:sym typeface="Wingdings" panose="05000000000000000000" pitchFamily="2" charset="2"/>
              </a:rPr>
              <a:t>via OPUS</a:t>
            </a:r>
          </a:p>
          <a:p>
            <a:endParaRPr lang="en-US" sz="800" dirty="0">
              <a:latin typeface="Cambria" panose="02040503050406030204" pitchFamily="18" charset="0"/>
              <a:ea typeface="Cambria" panose="02040503050406030204" pitchFamily="18" charset="0"/>
            </a:endParaRPr>
          </a:p>
        </p:txBody>
      </p:sp>
      <p:cxnSp>
        <p:nvCxnSpPr>
          <p:cNvPr id="15" name="Connector: Curved 14">
            <a:extLst>
              <a:ext uri="{FF2B5EF4-FFF2-40B4-BE49-F238E27FC236}">
                <a16:creationId xmlns:a16="http://schemas.microsoft.com/office/drawing/2014/main" id="{B44282BC-9CDC-4D1E-8733-3CD695C19A38}"/>
              </a:ext>
            </a:extLst>
          </p:cNvPr>
          <p:cNvCxnSpPr>
            <a:cxnSpLocks/>
          </p:cNvCxnSpPr>
          <p:nvPr/>
        </p:nvCxnSpPr>
        <p:spPr>
          <a:xfrm rot="10800000" flipV="1">
            <a:off x="10133464" y="4536054"/>
            <a:ext cx="1347147" cy="1308045"/>
          </a:xfrm>
          <a:prstGeom prst="curvedConnector3">
            <a:avLst>
              <a:gd name="adj1" fmla="val -32275"/>
            </a:avLst>
          </a:prstGeom>
          <a:ln w="762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
            <a:extLst>
              <a:ext uri="{FF2B5EF4-FFF2-40B4-BE49-F238E27FC236}">
                <a16:creationId xmlns:a16="http://schemas.microsoft.com/office/drawing/2014/main" id="{262BD7AC-8C6A-4B9C-8AB1-C8BF72B21BDA}"/>
              </a:ext>
            </a:extLst>
          </p:cNvPr>
          <p:cNvSpPr>
            <a:spLocks noGrp="1"/>
          </p:cNvSpPr>
          <p:nvPr>
            <p:ph idx="1"/>
          </p:nvPr>
        </p:nvSpPr>
        <p:spPr>
          <a:xfrm>
            <a:off x="0" y="1282172"/>
            <a:ext cx="12192000" cy="1960569"/>
          </a:xfrm>
        </p:spPr>
        <p:txBody>
          <a:bodyPr/>
          <a:lstStyle/>
          <a:p>
            <a:pPr marL="0" indent="0" algn="ctr">
              <a:buNone/>
            </a:pPr>
            <a:r>
              <a:rPr lang="en-US" altLang="zh-CN" sz="3200" dirty="0">
                <a:cs typeface="Open Sans" panose="020B0606030504020204" pitchFamily="34" charset="0"/>
              </a:rPr>
              <a:t>To define, maintain and provide access to the                     </a:t>
            </a:r>
            <a:r>
              <a:rPr lang="en-US" altLang="zh-CN" sz="4933" b="1" dirty="0">
                <a:solidFill>
                  <a:srgbClr val="C00000"/>
                </a:solidFill>
                <a:cs typeface="Open Sans" panose="020B0606030504020204" pitchFamily="34" charset="0"/>
              </a:rPr>
              <a:t>National Spatial Reference System (NSRS) </a:t>
            </a:r>
            <a:r>
              <a:rPr lang="en-US" altLang="zh-CN" sz="3200" dirty="0">
                <a:cs typeface="Open Sans" panose="020B0606030504020204" pitchFamily="34" charset="0"/>
              </a:rPr>
              <a:t>to meet our Nation’s economic, social, and environmental needs.</a:t>
            </a:r>
            <a:endParaRPr lang="en-US" sz="3200" dirty="0"/>
          </a:p>
        </p:txBody>
      </p:sp>
      <p:pic>
        <p:nvPicPr>
          <p:cNvPr id="42" name="OPUS ss">
            <a:extLst>
              <a:ext uri="{FF2B5EF4-FFF2-40B4-BE49-F238E27FC236}">
                <a16:creationId xmlns:a16="http://schemas.microsoft.com/office/drawing/2014/main" id="{12CF080A-FEE7-43EA-9179-4DCE1EEF1DA3}"/>
              </a:ext>
            </a:extLst>
          </p:cNvPr>
          <p:cNvPicPr>
            <a:picLocks noChangeAspect="1"/>
          </p:cNvPicPr>
          <p:nvPr/>
        </p:nvPicPr>
        <p:blipFill rotWithShape="1">
          <a:blip r:embed="rId3"/>
          <a:srcRect b="16"/>
          <a:stretch/>
        </p:blipFill>
        <p:spPr>
          <a:xfrm>
            <a:off x="4198521" y="4765965"/>
            <a:ext cx="5864411" cy="2034543"/>
          </a:xfrm>
          <a:prstGeom prst="rect">
            <a:avLst/>
          </a:prstGeom>
          <a:ln w="25400">
            <a:solidFill>
              <a:schemeClr val="bg1">
                <a:lumMod val="50000"/>
              </a:schemeClr>
            </a:solidFill>
          </a:ln>
        </p:spPr>
      </p:pic>
      <p:sp>
        <p:nvSpPr>
          <p:cNvPr id="10" name="Title 9">
            <a:extLst>
              <a:ext uri="{FF2B5EF4-FFF2-40B4-BE49-F238E27FC236}">
                <a16:creationId xmlns:a16="http://schemas.microsoft.com/office/drawing/2014/main" id="{8F4C358B-9CB7-4B74-8BE3-5AA2797E2788}"/>
              </a:ext>
            </a:extLst>
          </p:cNvPr>
          <p:cNvSpPr>
            <a:spLocks noGrp="1"/>
          </p:cNvSpPr>
          <p:nvPr>
            <p:ph type="title"/>
          </p:nvPr>
        </p:nvSpPr>
        <p:spPr/>
        <p:txBody>
          <a:bodyPr/>
          <a:lstStyle/>
          <a:p>
            <a:r>
              <a:rPr lang="en-US" b="1" dirty="0"/>
              <a:t>NGS Mission</a:t>
            </a:r>
          </a:p>
        </p:txBody>
      </p:sp>
    </p:spTree>
    <p:extLst>
      <p:ext uri="{BB962C8B-B14F-4D97-AF65-F5344CB8AC3E}">
        <p14:creationId xmlns:p14="http://schemas.microsoft.com/office/powerpoint/2010/main" val="2530613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wipe(left)">
                                      <p:cBhvr>
                                        <p:cTn id="7" dur="10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
                                            <p:txEl>
                                              <p:pRg st="1" end="1"/>
                                            </p:txEl>
                                          </p:spTgt>
                                        </p:tgtEl>
                                        <p:attrNameLst>
                                          <p:attrName>style.visibility</p:attrName>
                                        </p:attrNameLst>
                                      </p:cBhvr>
                                      <p:to>
                                        <p:strVal val="visible"/>
                                      </p:to>
                                    </p:set>
                                    <p:animEffect transition="in" filter="wipe(left)">
                                      <p:cBhvr>
                                        <p:cTn id="12" dur="1000"/>
                                        <p:tgtEl>
                                          <p:spTgt spid="1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fade">
                                      <p:cBhvr>
                                        <p:cTn id="17" dur="500"/>
                                        <p:tgtEl>
                                          <p:spTgt spid="14">
                                            <p:txEl>
                                              <p:pRg st="3" end="3"/>
                                            </p:txEl>
                                          </p:spTgt>
                                        </p:tgtEl>
                                      </p:cBhvr>
                                    </p:animEffect>
                                  </p:childTnLst>
                                </p:cTn>
                              </p:par>
                              <p:par>
                                <p:cTn id="18" presetID="2" presetClass="entr" presetSubtype="4" fill="hold" nodeType="with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additive="base">
                                        <p:cTn id="20" dur="2000" fill="hold"/>
                                        <p:tgtEl>
                                          <p:spTgt spid="42"/>
                                        </p:tgtEl>
                                        <p:attrNameLst>
                                          <p:attrName>ppt_x</p:attrName>
                                        </p:attrNameLst>
                                      </p:cBhvr>
                                      <p:tavLst>
                                        <p:tav tm="0">
                                          <p:val>
                                            <p:strVal val="#ppt_x"/>
                                          </p:val>
                                        </p:tav>
                                        <p:tav tm="100000">
                                          <p:val>
                                            <p:strVal val="#ppt_x"/>
                                          </p:val>
                                        </p:tav>
                                      </p:tavLst>
                                    </p:anim>
                                    <p:anim calcmode="lin" valueType="num">
                                      <p:cBhvr additive="base">
                                        <p:cTn id="21" dur="2000" fill="hold"/>
                                        <p:tgtEl>
                                          <p:spTgt spid="4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1" presetClass="entr" presetSubtype="1" fill="hold"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wheel(1)">
                                      <p:cBhvr>
                                        <p:cTn id="25"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76186-3ABD-4458-B46C-B8258CD6434D}"/>
              </a:ext>
            </a:extLst>
          </p:cNvPr>
          <p:cNvSpPr>
            <a:spLocks noGrp="1"/>
          </p:cNvSpPr>
          <p:nvPr>
            <p:ph type="title" idx="4294967295"/>
          </p:nvPr>
        </p:nvSpPr>
        <p:spPr>
          <a:xfrm>
            <a:off x="0" y="8358"/>
            <a:ext cx="12192000" cy="793568"/>
          </a:xfrm>
        </p:spPr>
        <p:txBody>
          <a:bodyPr>
            <a:normAutofit fontScale="90000"/>
          </a:bodyPr>
          <a:lstStyle/>
          <a:p>
            <a:r>
              <a:rPr lang="en-US" dirty="0"/>
              <a:t>Design to Fit Terrain 3</a:t>
            </a:r>
          </a:p>
        </p:txBody>
      </p:sp>
      <p:grpSp>
        <p:nvGrpSpPr>
          <p:cNvPr id="5" name="Group 17">
            <a:extLst>
              <a:ext uri="{FF2B5EF4-FFF2-40B4-BE49-F238E27FC236}">
                <a16:creationId xmlns:a16="http://schemas.microsoft.com/office/drawing/2014/main" id="{E147CF5C-CD9A-45DC-B707-43F55B50B35B}"/>
              </a:ext>
            </a:extLst>
          </p:cNvPr>
          <p:cNvGrpSpPr/>
          <p:nvPr/>
        </p:nvGrpSpPr>
        <p:grpSpPr>
          <a:xfrm>
            <a:off x="2442613" y="3185601"/>
            <a:ext cx="7315318" cy="7315200"/>
            <a:chOff x="142757" y="2924175"/>
            <a:chExt cx="7315318" cy="7315200"/>
          </a:xfrm>
        </p:grpSpPr>
        <p:sp>
          <p:nvSpPr>
            <p:cNvPr id="6" name="Oval 5">
              <a:extLst>
                <a:ext uri="{FF2B5EF4-FFF2-40B4-BE49-F238E27FC236}">
                  <a16:creationId xmlns:a16="http://schemas.microsoft.com/office/drawing/2014/main" id="{270B591C-9B3F-494B-9053-B800AFBCA114}"/>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7" name="Picture 3" descr="D:\GIS\General\Generic grids\Export\Globe_orthographic.png">
              <a:extLst>
                <a:ext uri="{FF2B5EF4-FFF2-40B4-BE49-F238E27FC236}">
                  <a16:creationId xmlns:a16="http://schemas.microsoft.com/office/drawing/2014/main" id="{8256AA93-5750-4F78-8C71-C87AB0A452E5}"/>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8" name="Isosceles Triangle 7">
            <a:extLst>
              <a:ext uri="{FF2B5EF4-FFF2-40B4-BE49-F238E27FC236}">
                <a16:creationId xmlns:a16="http://schemas.microsoft.com/office/drawing/2014/main" id="{FD694297-DB1B-4F75-8569-93070473F4F8}"/>
              </a:ext>
            </a:extLst>
          </p:cNvPr>
          <p:cNvSpPr/>
          <p:nvPr/>
        </p:nvSpPr>
        <p:spPr bwMode="auto">
          <a:xfrm>
            <a:off x="613872" y="805518"/>
            <a:ext cx="10972800" cy="4782483"/>
          </a:xfrm>
          <a:prstGeom prst="triangle">
            <a:avLst>
              <a:gd name="adj" fmla="val 50000"/>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9" name="Straight Connector 8">
            <a:extLst>
              <a:ext uri="{FF2B5EF4-FFF2-40B4-BE49-F238E27FC236}">
                <a16:creationId xmlns:a16="http://schemas.microsoft.com/office/drawing/2014/main" id="{49D63270-6E1A-48F0-9D80-474DF70D44AD}"/>
              </a:ext>
            </a:extLst>
          </p:cNvPr>
          <p:cNvCxnSpPr>
            <a:cxnSpLocks/>
          </p:cNvCxnSpPr>
          <p:nvPr/>
        </p:nvCxnSpPr>
        <p:spPr bwMode="auto">
          <a:xfrm flipH="1">
            <a:off x="4145282" y="3785830"/>
            <a:ext cx="3909059" cy="0"/>
          </a:xfrm>
          <a:prstGeom prst="line">
            <a:avLst/>
          </a:prstGeom>
          <a:noFill/>
          <a:ln w="50800" cap="flat" cmpd="sng" algn="ctr">
            <a:solidFill>
              <a:srgbClr val="FF0000"/>
            </a:solidFill>
            <a:prstDash val="dash"/>
            <a:round/>
            <a:headEnd type="none" w="med" len="med"/>
            <a:tailEnd type="none" w="med" len="med"/>
          </a:ln>
          <a:effectLst/>
        </p:spPr>
      </p:cxnSp>
      <p:sp>
        <p:nvSpPr>
          <p:cNvPr id="10" name="TextBox 9">
            <a:extLst>
              <a:ext uri="{FF2B5EF4-FFF2-40B4-BE49-F238E27FC236}">
                <a16:creationId xmlns:a16="http://schemas.microsoft.com/office/drawing/2014/main" id="{B3749227-43A7-4248-91EB-52143867DCE4}"/>
              </a:ext>
            </a:extLst>
          </p:cNvPr>
          <p:cNvSpPr txBox="1"/>
          <p:nvPr/>
        </p:nvSpPr>
        <p:spPr>
          <a:xfrm>
            <a:off x="3657018" y="3453044"/>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11" name="TextBox 10">
            <a:extLst>
              <a:ext uri="{FF2B5EF4-FFF2-40B4-BE49-F238E27FC236}">
                <a16:creationId xmlns:a16="http://schemas.microsoft.com/office/drawing/2014/main" id="{F8D23DAE-1877-4618-9874-28E17BE74D66}"/>
              </a:ext>
            </a:extLst>
          </p:cNvPr>
          <p:cNvSpPr txBox="1"/>
          <p:nvPr/>
        </p:nvSpPr>
        <p:spPr>
          <a:xfrm>
            <a:off x="3657018" y="380606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sp>
        <p:nvSpPr>
          <p:cNvPr id="12" name="TextBox 11">
            <a:extLst>
              <a:ext uri="{FF2B5EF4-FFF2-40B4-BE49-F238E27FC236}">
                <a16:creationId xmlns:a16="http://schemas.microsoft.com/office/drawing/2014/main" id="{CFEE2E07-0247-4084-9280-B4528C59BA26}"/>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cxnSp>
        <p:nvCxnSpPr>
          <p:cNvPr id="13" name="Straight Connector 12">
            <a:extLst>
              <a:ext uri="{FF2B5EF4-FFF2-40B4-BE49-F238E27FC236}">
                <a16:creationId xmlns:a16="http://schemas.microsoft.com/office/drawing/2014/main" id="{0BAAF7F9-84F0-4463-A62E-7D3878AB0CA8}"/>
              </a:ext>
            </a:extLst>
          </p:cNvPr>
          <p:cNvCxnSpPr>
            <a:cxnSpLocks/>
          </p:cNvCxnSpPr>
          <p:nvPr/>
        </p:nvCxnSpPr>
        <p:spPr>
          <a:xfrm>
            <a:off x="6096000" y="801925"/>
            <a:ext cx="0" cy="2383677"/>
          </a:xfrm>
          <a:prstGeom prst="line">
            <a:avLst/>
          </a:prstGeom>
        </p:spPr>
        <p:style>
          <a:lnRef idx="2">
            <a:schemeClr val="accent1"/>
          </a:lnRef>
          <a:fillRef idx="0">
            <a:schemeClr val="accent1"/>
          </a:fillRef>
          <a:effectRef idx="1">
            <a:schemeClr val="accent1"/>
          </a:effectRef>
          <a:fontRef idx="minor">
            <a:schemeClr val="tx1"/>
          </a:fontRef>
        </p:style>
      </p:cxnSp>
      <p:sp>
        <p:nvSpPr>
          <p:cNvPr id="15" name="Arc 14">
            <a:extLst>
              <a:ext uri="{FF2B5EF4-FFF2-40B4-BE49-F238E27FC236}">
                <a16:creationId xmlns:a16="http://schemas.microsoft.com/office/drawing/2014/main" id="{012CC3A6-AAAC-4C0E-90CB-3585F853F345}"/>
              </a:ext>
            </a:extLst>
          </p:cNvPr>
          <p:cNvSpPr/>
          <p:nvPr/>
        </p:nvSpPr>
        <p:spPr>
          <a:xfrm>
            <a:off x="5490432" y="250732"/>
            <a:ext cx="1200146" cy="1232268"/>
          </a:xfrm>
          <a:prstGeom prst="arc">
            <a:avLst>
              <a:gd name="adj1" fmla="val 2247570"/>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53">
            <a:extLst>
              <a:ext uri="{FF2B5EF4-FFF2-40B4-BE49-F238E27FC236}">
                <a16:creationId xmlns:a16="http://schemas.microsoft.com/office/drawing/2014/main" id="{64DB5121-1B90-4F1B-B827-14080D710B8C}"/>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17" name="Text Box 12">
            <a:extLst>
              <a:ext uri="{FF2B5EF4-FFF2-40B4-BE49-F238E27FC236}">
                <a16:creationId xmlns:a16="http://schemas.microsoft.com/office/drawing/2014/main" id="{38377DF3-880D-4660-AAE7-8B98D08F8F51}"/>
              </a:ext>
            </a:extLst>
          </p:cNvPr>
          <p:cNvSpPr txBox="1">
            <a:spLocks noChangeArrowheads="1"/>
          </p:cNvSpPr>
          <p:nvPr/>
        </p:nvSpPr>
        <p:spPr bwMode="auto">
          <a:xfrm>
            <a:off x="8801950" y="3819028"/>
            <a:ext cx="186605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1.030</a:t>
            </a:r>
          </a:p>
        </p:txBody>
      </p:sp>
      <p:sp>
        <p:nvSpPr>
          <p:cNvPr id="18" name="TextBox 17">
            <a:extLst>
              <a:ext uri="{FF2B5EF4-FFF2-40B4-BE49-F238E27FC236}">
                <a16:creationId xmlns:a16="http://schemas.microsoft.com/office/drawing/2014/main" id="{0DDA98C5-7E90-450C-9C6D-C816EFF9DA2F}"/>
              </a:ext>
            </a:extLst>
          </p:cNvPr>
          <p:cNvSpPr txBox="1"/>
          <p:nvPr/>
        </p:nvSpPr>
        <p:spPr>
          <a:xfrm>
            <a:off x="8992339" y="2165463"/>
            <a:ext cx="3241010" cy="1015663"/>
          </a:xfrm>
          <a:prstGeom prst="rect">
            <a:avLst/>
          </a:prstGeom>
          <a:noFill/>
        </p:spPr>
        <p:txBody>
          <a:bodyPr wrap="square" rtlCol="0">
            <a:spAutoFit/>
          </a:bodyPr>
          <a:lstStyle/>
          <a:p>
            <a:r>
              <a:rPr lang="en-US" sz="2000" dirty="0"/>
              <a:t>Change Cone Angle Again</a:t>
            </a:r>
          </a:p>
          <a:p>
            <a:r>
              <a:rPr lang="en-US" sz="2000" dirty="0"/>
              <a:t>New Projection Axis, and  Different scale factor</a:t>
            </a:r>
          </a:p>
        </p:txBody>
      </p:sp>
      <p:cxnSp>
        <p:nvCxnSpPr>
          <p:cNvPr id="20" name="Straight Arrow Connector 19">
            <a:extLst>
              <a:ext uri="{FF2B5EF4-FFF2-40B4-BE49-F238E27FC236}">
                <a16:creationId xmlns:a16="http://schemas.microsoft.com/office/drawing/2014/main" id="{08D11D4B-5DD4-4988-982E-9703E4831A61}"/>
              </a:ext>
            </a:extLst>
          </p:cNvPr>
          <p:cNvCxnSpPr>
            <a:cxnSpLocks/>
          </p:cNvCxnSpPr>
          <p:nvPr/>
        </p:nvCxnSpPr>
        <p:spPr>
          <a:xfrm flipV="1">
            <a:off x="7777842" y="1524003"/>
            <a:ext cx="157584" cy="62683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22" name="Rectangle 21">
            <a:extLst>
              <a:ext uri="{FF2B5EF4-FFF2-40B4-BE49-F238E27FC236}">
                <a16:creationId xmlns:a16="http://schemas.microsoft.com/office/drawing/2014/main" id="{AE071DFF-8AB9-41F8-BF6E-513D74848289}"/>
              </a:ext>
            </a:extLst>
          </p:cNvPr>
          <p:cNvSpPr/>
          <p:nvPr/>
        </p:nvSpPr>
        <p:spPr>
          <a:xfrm>
            <a:off x="6590884" y="983059"/>
            <a:ext cx="1269899"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38°00’00”</a:t>
            </a:r>
            <a:endParaRPr lang="en-US" dirty="0"/>
          </a:p>
        </p:txBody>
      </p:sp>
      <p:cxnSp>
        <p:nvCxnSpPr>
          <p:cNvPr id="23" name="Straight Connector 22">
            <a:extLst>
              <a:ext uri="{FF2B5EF4-FFF2-40B4-BE49-F238E27FC236}">
                <a16:creationId xmlns:a16="http://schemas.microsoft.com/office/drawing/2014/main" id="{B594EAAA-C58F-4C55-8780-4DF62B431A80}"/>
              </a:ext>
            </a:extLst>
          </p:cNvPr>
          <p:cNvCxnSpPr>
            <a:cxnSpLocks/>
          </p:cNvCxnSpPr>
          <p:nvPr/>
        </p:nvCxnSpPr>
        <p:spPr>
          <a:xfrm>
            <a:off x="3430595" y="2716779"/>
            <a:ext cx="198430" cy="226447"/>
          </a:xfrm>
          <a:prstGeom prst="line">
            <a:avLst/>
          </a:prstGeom>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57832E5-82E9-4D97-8647-1D6871423694}"/>
              </a:ext>
            </a:extLst>
          </p:cNvPr>
          <p:cNvCxnSpPr>
            <a:cxnSpLocks/>
          </p:cNvCxnSpPr>
          <p:nvPr/>
        </p:nvCxnSpPr>
        <p:spPr>
          <a:xfrm>
            <a:off x="4088647" y="3530439"/>
            <a:ext cx="149937" cy="171366"/>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pic>
        <p:nvPicPr>
          <p:cNvPr id="25" name="Picture 24">
            <a:extLst>
              <a:ext uri="{FF2B5EF4-FFF2-40B4-BE49-F238E27FC236}">
                <a16:creationId xmlns:a16="http://schemas.microsoft.com/office/drawing/2014/main" id="{3EB8F83E-6DEC-4445-97A4-0A08FF8347E7}"/>
              </a:ext>
            </a:extLst>
          </p:cNvPr>
          <p:cNvPicPr>
            <a:picLocks/>
          </p:cNvPicPr>
          <p:nvPr/>
        </p:nvPicPr>
        <p:blipFill>
          <a:blip r:embed="rId3"/>
          <a:stretch>
            <a:fillRect/>
          </a:stretch>
        </p:blipFill>
        <p:spPr>
          <a:xfrm>
            <a:off x="7935425" y="936104"/>
            <a:ext cx="1703589" cy="1264867"/>
          </a:xfrm>
          <a:prstGeom prst="rect">
            <a:avLst/>
          </a:prstGeom>
        </p:spPr>
      </p:pic>
    </p:spTree>
    <p:extLst>
      <p:ext uri="{BB962C8B-B14F-4D97-AF65-F5344CB8AC3E}">
        <p14:creationId xmlns:p14="http://schemas.microsoft.com/office/powerpoint/2010/main" val="335281854"/>
      </p:ext>
    </p:extLst>
  </p:cSld>
  <p:clrMapOvr>
    <a:masterClrMapping/>
  </p:clrMapOvr>
  <mc:AlternateContent xmlns:mc="http://schemas.openxmlformats.org/markup-compatibility/2006" xmlns:p14="http://schemas.microsoft.com/office/powerpoint/2010/main">
    <mc:Choice Requires="p14">
      <p:transition spd="slow" p14:dur="20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76186-3ABD-4458-B46C-B8258CD6434D}"/>
              </a:ext>
            </a:extLst>
          </p:cNvPr>
          <p:cNvSpPr>
            <a:spLocks noGrp="1"/>
          </p:cNvSpPr>
          <p:nvPr>
            <p:ph type="title" idx="4294967295"/>
          </p:nvPr>
        </p:nvSpPr>
        <p:spPr>
          <a:xfrm>
            <a:off x="-1" y="-23030"/>
            <a:ext cx="12191999" cy="885578"/>
          </a:xfrm>
        </p:spPr>
        <p:txBody>
          <a:bodyPr>
            <a:normAutofit fontScale="90000"/>
          </a:bodyPr>
          <a:lstStyle/>
          <a:p>
            <a:r>
              <a:rPr lang="en-US" dirty="0"/>
              <a:t>Design to Fit Terrain 4</a:t>
            </a:r>
          </a:p>
        </p:txBody>
      </p:sp>
      <p:grpSp>
        <p:nvGrpSpPr>
          <p:cNvPr id="5" name="Group 17">
            <a:extLst>
              <a:ext uri="{FF2B5EF4-FFF2-40B4-BE49-F238E27FC236}">
                <a16:creationId xmlns:a16="http://schemas.microsoft.com/office/drawing/2014/main" id="{E147CF5C-CD9A-45DC-B707-43F55B50B35B}"/>
              </a:ext>
            </a:extLst>
          </p:cNvPr>
          <p:cNvGrpSpPr/>
          <p:nvPr/>
        </p:nvGrpSpPr>
        <p:grpSpPr>
          <a:xfrm>
            <a:off x="2442613" y="3185601"/>
            <a:ext cx="7315318" cy="7315200"/>
            <a:chOff x="142757" y="2924175"/>
            <a:chExt cx="7315318" cy="7315200"/>
          </a:xfrm>
        </p:grpSpPr>
        <p:sp>
          <p:nvSpPr>
            <p:cNvPr id="6" name="Oval 5">
              <a:extLst>
                <a:ext uri="{FF2B5EF4-FFF2-40B4-BE49-F238E27FC236}">
                  <a16:creationId xmlns:a16="http://schemas.microsoft.com/office/drawing/2014/main" id="{270B591C-9B3F-494B-9053-B800AFBCA114}"/>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7" name="Picture 3" descr="D:\GIS\General\Generic grids\Export\Globe_orthographic.png">
              <a:extLst>
                <a:ext uri="{FF2B5EF4-FFF2-40B4-BE49-F238E27FC236}">
                  <a16:creationId xmlns:a16="http://schemas.microsoft.com/office/drawing/2014/main" id="{8256AA93-5750-4F78-8C71-C87AB0A452E5}"/>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4" name="Freeform 53">
            <a:extLst>
              <a:ext uri="{FF2B5EF4-FFF2-40B4-BE49-F238E27FC236}">
                <a16:creationId xmlns:a16="http://schemas.microsoft.com/office/drawing/2014/main" id="{64DB5121-1B90-4F1B-B827-14080D710B8C}"/>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20" name="Isosceles Triangle 19">
            <a:extLst>
              <a:ext uri="{FF2B5EF4-FFF2-40B4-BE49-F238E27FC236}">
                <a16:creationId xmlns:a16="http://schemas.microsoft.com/office/drawing/2014/main" id="{108C4F8B-8E0E-48AC-AB57-1BA4859A2BF2}"/>
              </a:ext>
            </a:extLst>
          </p:cNvPr>
          <p:cNvSpPr/>
          <p:nvPr/>
        </p:nvSpPr>
        <p:spPr bwMode="auto">
          <a:xfrm>
            <a:off x="613872" y="1777975"/>
            <a:ext cx="10972800" cy="4782483"/>
          </a:xfrm>
          <a:prstGeom prst="triangle">
            <a:avLst>
              <a:gd name="adj" fmla="val 50000"/>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24" name="Straight Connector 23">
            <a:extLst>
              <a:ext uri="{FF2B5EF4-FFF2-40B4-BE49-F238E27FC236}">
                <a16:creationId xmlns:a16="http://schemas.microsoft.com/office/drawing/2014/main" id="{F8D32F25-04FC-4E43-9AA1-D1E32752D669}"/>
              </a:ext>
            </a:extLst>
          </p:cNvPr>
          <p:cNvCxnSpPr>
            <a:cxnSpLocks/>
          </p:cNvCxnSpPr>
          <p:nvPr/>
        </p:nvCxnSpPr>
        <p:spPr>
          <a:xfrm>
            <a:off x="6096000" y="1774381"/>
            <a:ext cx="0" cy="1411220"/>
          </a:xfrm>
          <a:prstGeom prst="line">
            <a:avLst/>
          </a:prstGeom>
        </p:spPr>
        <p:style>
          <a:lnRef idx="2">
            <a:schemeClr val="accent1"/>
          </a:lnRef>
          <a:fillRef idx="0">
            <a:schemeClr val="accent1"/>
          </a:fillRef>
          <a:effectRef idx="1">
            <a:schemeClr val="accent1"/>
          </a:effectRef>
          <a:fontRef idx="minor">
            <a:schemeClr val="tx1"/>
          </a:fontRef>
        </p:style>
      </p:cxnSp>
      <p:sp>
        <p:nvSpPr>
          <p:cNvPr id="25" name="Arc 24">
            <a:extLst>
              <a:ext uri="{FF2B5EF4-FFF2-40B4-BE49-F238E27FC236}">
                <a16:creationId xmlns:a16="http://schemas.microsoft.com/office/drawing/2014/main" id="{EDD0FA77-F4BF-407C-8998-5B207001B860}"/>
              </a:ext>
            </a:extLst>
          </p:cNvPr>
          <p:cNvSpPr/>
          <p:nvPr/>
        </p:nvSpPr>
        <p:spPr>
          <a:xfrm>
            <a:off x="5490432" y="1215569"/>
            <a:ext cx="1200146" cy="1232268"/>
          </a:xfrm>
          <a:prstGeom prst="arc">
            <a:avLst>
              <a:gd name="adj1" fmla="val 2254236"/>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99875701-596D-402A-9499-42A707FBC38A}"/>
              </a:ext>
            </a:extLst>
          </p:cNvPr>
          <p:cNvCxnSpPr>
            <a:cxnSpLocks/>
          </p:cNvCxnSpPr>
          <p:nvPr/>
        </p:nvCxnSpPr>
        <p:spPr bwMode="auto">
          <a:xfrm flipH="1">
            <a:off x="4145282" y="3785830"/>
            <a:ext cx="3909059" cy="0"/>
          </a:xfrm>
          <a:prstGeom prst="line">
            <a:avLst/>
          </a:prstGeom>
          <a:noFill/>
          <a:ln w="50800" cap="flat" cmpd="sng" algn="ctr">
            <a:solidFill>
              <a:srgbClr val="FF0000"/>
            </a:solidFill>
            <a:prstDash val="dash"/>
            <a:round/>
            <a:headEnd type="none" w="med" len="med"/>
            <a:tailEnd type="none" w="med" len="med"/>
          </a:ln>
          <a:effectLst/>
        </p:spPr>
      </p:cxnSp>
      <p:sp>
        <p:nvSpPr>
          <p:cNvPr id="27" name="TextBox 26">
            <a:extLst>
              <a:ext uri="{FF2B5EF4-FFF2-40B4-BE49-F238E27FC236}">
                <a16:creationId xmlns:a16="http://schemas.microsoft.com/office/drawing/2014/main" id="{F00E900B-81AD-4CA4-AFCE-BE4EF1520246}"/>
              </a:ext>
            </a:extLst>
          </p:cNvPr>
          <p:cNvSpPr txBox="1"/>
          <p:nvPr/>
        </p:nvSpPr>
        <p:spPr>
          <a:xfrm>
            <a:off x="3657018" y="3453044"/>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28" name="TextBox 27">
            <a:extLst>
              <a:ext uri="{FF2B5EF4-FFF2-40B4-BE49-F238E27FC236}">
                <a16:creationId xmlns:a16="http://schemas.microsoft.com/office/drawing/2014/main" id="{8E9E7954-9F97-4451-AA28-167EDACC34B3}"/>
              </a:ext>
            </a:extLst>
          </p:cNvPr>
          <p:cNvSpPr txBox="1"/>
          <p:nvPr/>
        </p:nvSpPr>
        <p:spPr>
          <a:xfrm>
            <a:off x="3657018" y="380606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sp>
        <p:nvSpPr>
          <p:cNvPr id="29" name="Text Box 12">
            <a:extLst>
              <a:ext uri="{FF2B5EF4-FFF2-40B4-BE49-F238E27FC236}">
                <a16:creationId xmlns:a16="http://schemas.microsoft.com/office/drawing/2014/main" id="{DD3F86AC-6B16-4735-BD24-4F40D2CC9A9F}"/>
              </a:ext>
            </a:extLst>
          </p:cNvPr>
          <p:cNvSpPr txBox="1">
            <a:spLocks noChangeArrowheads="1"/>
          </p:cNvSpPr>
          <p:nvPr/>
        </p:nvSpPr>
        <p:spPr bwMode="auto">
          <a:xfrm>
            <a:off x="8801950" y="3819028"/>
            <a:ext cx="186605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1.001</a:t>
            </a:r>
          </a:p>
        </p:txBody>
      </p:sp>
      <p:sp>
        <p:nvSpPr>
          <p:cNvPr id="30" name="TextBox 29">
            <a:extLst>
              <a:ext uri="{FF2B5EF4-FFF2-40B4-BE49-F238E27FC236}">
                <a16:creationId xmlns:a16="http://schemas.microsoft.com/office/drawing/2014/main" id="{BE4DC0A4-F819-4645-948B-1ACF352BEBA5}"/>
              </a:ext>
            </a:extLst>
          </p:cNvPr>
          <p:cNvSpPr txBox="1"/>
          <p:nvPr/>
        </p:nvSpPr>
        <p:spPr>
          <a:xfrm>
            <a:off x="7880646" y="2053750"/>
            <a:ext cx="4080691" cy="1200329"/>
          </a:xfrm>
          <a:prstGeom prst="rect">
            <a:avLst/>
          </a:prstGeom>
          <a:noFill/>
        </p:spPr>
        <p:txBody>
          <a:bodyPr wrap="square" rtlCol="0">
            <a:spAutoFit/>
          </a:bodyPr>
          <a:lstStyle/>
          <a:p>
            <a:r>
              <a:rPr lang="en-US" dirty="0"/>
              <a:t>Move Cone Down</a:t>
            </a:r>
          </a:p>
          <a:p>
            <a:r>
              <a:rPr lang="en-US" dirty="0"/>
              <a:t>Retain Projection Axis, Different scale factor</a:t>
            </a:r>
          </a:p>
        </p:txBody>
      </p:sp>
      <p:cxnSp>
        <p:nvCxnSpPr>
          <p:cNvPr id="31" name="Straight Arrow Connector 30">
            <a:extLst>
              <a:ext uri="{FF2B5EF4-FFF2-40B4-BE49-F238E27FC236}">
                <a16:creationId xmlns:a16="http://schemas.microsoft.com/office/drawing/2014/main" id="{F8CD9074-D5D2-42A5-9FDC-F279A7A1AA04}"/>
              </a:ext>
            </a:extLst>
          </p:cNvPr>
          <p:cNvCxnSpPr>
            <a:cxnSpLocks/>
          </p:cNvCxnSpPr>
          <p:nvPr/>
        </p:nvCxnSpPr>
        <p:spPr>
          <a:xfrm>
            <a:off x="7727950" y="2179406"/>
            <a:ext cx="0" cy="79767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34" name="Rectangle 33">
            <a:extLst>
              <a:ext uri="{FF2B5EF4-FFF2-40B4-BE49-F238E27FC236}">
                <a16:creationId xmlns:a16="http://schemas.microsoft.com/office/drawing/2014/main" id="{98E33BF6-86A1-4889-B553-28AF5E3EC2CC}"/>
              </a:ext>
            </a:extLst>
          </p:cNvPr>
          <p:cNvSpPr/>
          <p:nvPr/>
        </p:nvSpPr>
        <p:spPr>
          <a:xfrm>
            <a:off x="6590884" y="1636392"/>
            <a:ext cx="1269899"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38°00’00”</a:t>
            </a:r>
            <a:endParaRPr lang="en-US" dirty="0"/>
          </a:p>
        </p:txBody>
      </p:sp>
      <p:cxnSp>
        <p:nvCxnSpPr>
          <p:cNvPr id="37" name="Straight Connector 36">
            <a:extLst>
              <a:ext uri="{FF2B5EF4-FFF2-40B4-BE49-F238E27FC236}">
                <a16:creationId xmlns:a16="http://schemas.microsoft.com/office/drawing/2014/main" id="{605F83BE-3C06-4CD7-9323-3B41C29D7C6A}"/>
              </a:ext>
            </a:extLst>
          </p:cNvPr>
          <p:cNvCxnSpPr>
            <a:cxnSpLocks/>
          </p:cNvCxnSpPr>
          <p:nvPr/>
        </p:nvCxnSpPr>
        <p:spPr>
          <a:xfrm>
            <a:off x="3858333" y="3354760"/>
            <a:ext cx="198430" cy="226447"/>
          </a:xfrm>
          <a:prstGeom prst="line">
            <a:avLst/>
          </a:prstGeom>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60D46E4-0D5A-408D-B646-D27CD392C63B}"/>
              </a:ext>
            </a:extLst>
          </p:cNvPr>
          <p:cNvCxnSpPr>
            <a:cxnSpLocks/>
          </p:cNvCxnSpPr>
          <p:nvPr/>
        </p:nvCxnSpPr>
        <p:spPr>
          <a:xfrm>
            <a:off x="4041017" y="3563780"/>
            <a:ext cx="149937" cy="171366"/>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sp>
        <p:nvSpPr>
          <p:cNvPr id="21" name="TextBox 20">
            <a:extLst>
              <a:ext uri="{FF2B5EF4-FFF2-40B4-BE49-F238E27FC236}">
                <a16:creationId xmlns:a16="http://schemas.microsoft.com/office/drawing/2014/main" id="{779F06DC-3E24-4F17-852A-B334AEE2164B}"/>
              </a:ext>
            </a:extLst>
          </p:cNvPr>
          <p:cNvSpPr txBox="1"/>
          <p:nvPr/>
        </p:nvSpPr>
        <p:spPr>
          <a:xfrm>
            <a:off x="613872" y="5625174"/>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2890566368"/>
      </p:ext>
    </p:extLst>
  </p:cSld>
  <p:clrMapOvr>
    <a:masterClrMapping/>
  </p:clrMapOvr>
  <mc:AlternateContent xmlns:mc="http://schemas.openxmlformats.org/markup-compatibility/2006" xmlns:p14="http://schemas.microsoft.com/office/powerpoint/2010/main">
    <mc:Choice Requires="p14">
      <p:transition spd="slow" p14:dur="2000">
        <p:wipe dir="u"/>
      </p:transition>
    </mc:Choice>
    <mc:Fallback xmlns="">
      <p:transition spd="slow">
        <p:wipe dir="u"/>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1524001" y="887968"/>
            <a:ext cx="9144000" cy="4756857"/>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State Plane Coordinate System o</a:t>
            </a:r>
            <a:r>
              <a:rPr sz="5400" b="1" spc="-7" dirty="0">
                <a:solidFill>
                  <a:prstClr val="black"/>
                </a:solidFill>
                <a:uFill>
                  <a:solidFill>
                    <a:srgbClr val="1F497D"/>
                  </a:solidFill>
                </a:uFill>
                <a:latin typeface="Cambria" panose="02040503050406030204" pitchFamily="18" charset="0"/>
                <a:ea typeface="ＭＳ Ｐゴシック" pitchFamily="34" charset="-128"/>
                <a:cs typeface="Arial"/>
              </a:rPr>
              <a:t>f</a:t>
            </a:r>
            <a:r>
              <a:rPr sz="5400" b="1" spc="-33" dirty="0">
                <a:solidFill>
                  <a:prstClr val="black"/>
                </a:solidFill>
                <a:uFill>
                  <a:solidFill>
                    <a:srgbClr val="1F497D"/>
                  </a:solidFill>
                </a:uFill>
                <a:latin typeface="Cambria" panose="02040503050406030204" pitchFamily="18" charset="0"/>
                <a:ea typeface="ＭＳ Ｐゴシック" pitchFamily="34" charset="-128"/>
                <a:cs typeface="Arial"/>
              </a:rPr>
              <a:t> </a:t>
            </a:r>
            <a:r>
              <a:rPr lang="en-US" sz="5400" b="1" spc="-7" dirty="0">
                <a:solidFill>
                  <a:prstClr val="black"/>
                </a:solidFill>
                <a:uFill>
                  <a:solidFill>
                    <a:srgbClr val="1F497D"/>
                  </a:solidFill>
                </a:uFill>
                <a:latin typeface="Cambria" panose="02040503050406030204" pitchFamily="18" charset="0"/>
                <a:ea typeface="ＭＳ Ｐゴシック" pitchFamily="34" charset="-128"/>
                <a:cs typeface="Arial"/>
              </a:rPr>
              <a:t>1983 </a:t>
            </a:r>
          </a:p>
          <a:p>
            <a:pPr marL="16933" algn="ctr" defTabSz="457189" fontAlgn="base">
              <a:spcAft>
                <a:spcPct val="0"/>
              </a:spcAft>
              <a:buSzPct val="159375"/>
              <a:defRPr/>
            </a:pPr>
            <a:endParaRPr lang="en-US" sz="4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SPCS83</a:t>
            </a:r>
          </a:p>
          <a:p>
            <a:pPr marL="16933" algn="ctr" defTabSz="457189" fontAlgn="base">
              <a:spcAft>
                <a:spcPct val="0"/>
              </a:spcAft>
              <a:buSzPct val="159375"/>
              <a:defRPr/>
            </a:pPr>
            <a:endPar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North and South Zones as they exist now</a:t>
            </a:r>
          </a:p>
        </p:txBody>
      </p:sp>
    </p:spTree>
    <p:extLst>
      <p:ext uri="{BB962C8B-B14F-4D97-AF65-F5344CB8AC3E}">
        <p14:creationId xmlns:p14="http://schemas.microsoft.com/office/powerpoint/2010/main" val="177285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8DD884-B1EC-4CBF-BE6E-8DE015B04D05}"/>
              </a:ext>
            </a:extLst>
          </p:cNvPr>
          <p:cNvSpPr>
            <a:spLocks noGrp="1"/>
          </p:cNvSpPr>
          <p:nvPr>
            <p:ph type="title"/>
          </p:nvPr>
        </p:nvSpPr>
        <p:spPr>
          <a:xfrm>
            <a:off x="1524000" y="274638"/>
            <a:ext cx="9144000" cy="1221654"/>
          </a:xfrm>
        </p:spPr>
        <p:txBody>
          <a:bodyPr/>
          <a:lstStyle/>
          <a:p>
            <a:r>
              <a:rPr lang="en-US" dirty="0"/>
              <a:t>Linear distortion magnitudes</a:t>
            </a:r>
            <a:br>
              <a:rPr lang="en-US" dirty="0"/>
            </a:br>
            <a:r>
              <a:rPr lang="en-US" sz="2800" i="1" dirty="0"/>
              <a:t>ppm = parts per million (mm/km)</a:t>
            </a:r>
          </a:p>
        </p:txBody>
      </p:sp>
      <p:sp>
        <p:nvSpPr>
          <p:cNvPr id="3" name="Content Placeholder 2">
            <a:extLst>
              <a:ext uri="{FF2B5EF4-FFF2-40B4-BE49-F238E27FC236}">
                <a16:creationId xmlns:a16="http://schemas.microsoft.com/office/drawing/2014/main" id="{4ED6D7B7-B935-4521-9DE3-2CDBF8B7E83A}"/>
              </a:ext>
            </a:extLst>
          </p:cNvPr>
          <p:cNvSpPr>
            <a:spLocks noGrp="1"/>
          </p:cNvSpPr>
          <p:nvPr>
            <p:ph idx="1"/>
          </p:nvPr>
        </p:nvSpPr>
        <p:spPr>
          <a:xfrm>
            <a:off x="1981200" y="1653309"/>
            <a:ext cx="8502316" cy="4553528"/>
          </a:xfrm>
        </p:spPr>
        <p:txBody>
          <a:bodyPr>
            <a:normAutofit fontScale="77500" lnSpcReduction="20000"/>
          </a:bodyPr>
          <a:lstStyle/>
          <a:p>
            <a:r>
              <a:rPr lang="en-US" b="1" dirty="0"/>
              <a:t>±20 ppm </a:t>
            </a:r>
            <a:r>
              <a:rPr lang="en-US" dirty="0"/>
              <a:t>= 2 cm/km = 0.1 ft/mile = 1 : 50,000</a:t>
            </a:r>
          </a:p>
          <a:p>
            <a:pPr marL="457200" lvl="1" indent="0">
              <a:buNone/>
            </a:pPr>
            <a:r>
              <a:rPr lang="en-US" dirty="0"/>
              <a:t>Often used as “low distortion” design criterion (</a:t>
            </a:r>
            <a:r>
              <a:rPr lang="en-US" b="1" i="1" dirty="0"/>
              <a:t>at ground</a:t>
            </a:r>
            <a:r>
              <a:rPr lang="en-US" dirty="0"/>
              <a:t>)</a:t>
            </a:r>
          </a:p>
          <a:p>
            <a:pPr marL="457200" lvl="1" indent="0">
              <a:buNone/>
            </a:pPr>
            <a:endParaRPr lang="en-US" sz="1500" dirty="0"/>
          </a:p>
          <a:p>
            <a:r>
              <a:rPr lang="en-US" b="1" dirty="0"/>
              <a:t>±50 ppm </a:t>
            </a:r>
            <a:r>
              <a:rPr lang="en-US" dirty="0"/>
              <a:t>= 5 cm/km = 0.3 ft/mile = 1 : 20,000</a:t>
            </a:r>
          </a:p>
          <a:p>
            <a:pPr marL="457200" lvl="1" indent="0">
              <a:buNone/>
            </a:pPr>
            <a:r>
              <a:rPr lang="en-US" dirty="0"/>
              <a:t>Minimum design criterion for SPCS2022 designs by NGS (</a:t>
            </a:r>
            <a:r>
              <a:rPr lang="en-US" b="1" i="1" dirty="0"/>
              <a:t>at ground</a:t>
            </a:r>
            <a:r>
              <a:rPr lang="en-US" dirty="0"/>
              <a:t>)</a:t>
            </a:r>
          </a:p>
          <a:p>
            <a:pPr marL="457200" lvl="1" indent="0">
              <a:buNone/>
            </a:pPr>
            <a:endParaRPr lang="en-US" sz="1500" dirty="0"/>
          </a:p>
          <a:p>
            <a:r>
              <a:rPr lang="en-US" b="1" dirty="0"/>
              <a:t>±100 ppm </a:t>
            </a:r>
            <a:r>
              <a:rPr lang="en-US" dirty="0"/>
              <a:t>= 10 cm/km = 0.5 ft/mile = 1 : 10,000</a:t>
            </a:r>
          </a:p>
          <a:p>
            <a:pPr marL="457200" lvl="1" indent="0">
              <a:buNone/>
            </a:pPr>
            <a:r>
              <a:rPr lang="en-US" dirty="0"/>
              <a:t>“Nominal” maximum State Plane value (</a:t>
            </a:r>
            <a:r>
              <a:rPr lang="en-US" b="1" i="1" dirty="0"/>
              <a:t>on ellipsoid</a:t>
            </a:r>
            <a:r>
              <a:rPr lang="en-US" dirty="0"/>
              <a:t>)</a:t>
            </a:r>
          </a:p>
          <a:p>
            <a:pPr marL="457200" lvl="1" indent="0">
              <a:buNone/>
            </a:pPr>
            <a:r>
              <a:rPr lang="en-US" dirty="0"/>
              <a:t>Can be much greater at topo surface</a:t>
            </a:r>
          </a:p>
          <a:p>
            <a:pPr marL="457200" lvl="1" indent="0">
              <a:buNone/>
            </a:pPr>
            <a:endParaRPr lang="en-US" sz="1500" dirty="0"/>
          </a:p>
          <a:p>
            <a:r>
              <a:rPr lang="en-US" b="1" dirty="0"/>
              <a:t>±400 ppm </a:t>
            </a:r>
            <a:r>
              <a:rPr lang="en-US" dirty="0"/>
              <a:t>= 40 cm/km = 2.1 ft/mile = 1 : 2,500</a:t>
            </a:r>
          </a:p>
          <a:p>
            <a:pPr marL="457200" lvl="1" indent="0">
              <a:buNone/>
            </a:pPr>
            <a:r>
              <a:rPr lang="en-US" dirty="0">
                <a:solidFill>
                  <a:prstClr val="black"/>
                </a:solidFill>
              </a:rPr>
              <a:t>Maximum design criterion for SPCS2022 zones (</a:t>
            </a:r>
            <a:r>
              <a:rPr lang="en-US" b="1" i="1" dirty="0">
                <a:solidFill>
                  <a:prstClr val="black"/>
                </a:solidFill>
              </a:rPr>
              <a:t>at ground</a:t>
            </a:r>
            <a:r>
              <a:rPr lang="en-US" dirty="0">
                <a:solidFill>
                  <a:prstClr val="black"/>
                </a:solidFill>
              </a:rPr>
              <a:t>)</a:t>
            </a:r>
          </a:p>
          <a:p>
            <a:pPr marL="457200" lvl="1" indent="0">
              <a:buNone/>
            </a:pPr>
            <a:r>
              <a:rPr lang="en-US" dirty="0"/>
              <a:t>Maximum UTM value (</a:t>
            </a:r>
            <a:r>
              <a:rPr lang="en-US" b="1" i="1" dirty="0"/>
              <a:t>on ellipsoid</a:t>
            </a:r>
            <a:r>
              <a:rPr lang="en-US" dirty="0"/>
              <a:t>)</a:t>
            </a:r>
          </a:p>
          <a:p>
            <a:pPr marL="457200" lvl="1" indent="0">
              <a:buNone/>
            </a:pPr>
            <a:endParaRPr lang="en-US" dirty="0"/>
          </a:p>
          <a:p>
            <a:pPr marL="514350" indent="-514350">
              <a:buFont typeface="+mj-lt"/>
              <a:buAutoNum type="arabicPeriod"/>
            </a:pPr>
            <a:endParaRPr lang="en-US" dirty="0"/>
          </a:p>
        </p:txBody>
      </p:sp>
      <p:sp>
        <p:nvSpPr>
          <p:cNvPr id="4" name="Rectangle 3">
            <a:extLst>
              <a:ext uri="{FF2B5EF4-FFF2-40B4-BE49-F238E27FC236}">
                <a16:creationId xmlns:a16="http://schemas.microsoft.com/office/drawing/2014/main" id="{32589436-9E33-4C2D-AA1C-177A78819804}"/>
              </a:ext>
            </a:extLst>
          </p:cNvPr>
          <p:cNvSpPr/>
          <p:nvPr/>
        </p:nvSpPr>
        <p:spPr>
          <a:xfrm>
            <a:off x="1960541" y="3412835"/>
            <a:ext cx="8428181" cy="1131456"/>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13F67EC7-FAF2-4B16-958B-19494F985A38}"/>
              </a:ext>
            </a:extLst>
          </p:cNvPr>
          <p:cNvSpPr txBox="1"/>
          <p:nvPr/>
        </p:nvSpPr>
        <p:spPr>
          <a:xfrm>
            <a:off x="1960541" y="5752366"/>
            <a:ext cx="8322448" cy="83099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charset="0"/>
                <a:ea typeface="ＭＳ Ｐゴシック" charset="0"/>
              </a:rPr>
              <a:t>N</a:t>
            </a:r>
            <a:r>
              <a:rPr kumimoji="0" lang="en-US" sz="2400" b="1" i="1"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charset="0"/>
                <a:ea typeface="ＭＳ Ｐゴシック" charset="0"/>
              </a:rPr>
              <a:t>ominal</a:t>
            </a:r>
            <a:r>
              <a:rPr kumimoji="0" lang="en-US" sz="2400" b="1" i="1"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charset="0"/>
                <a:ea typeface="ＭＳ Ｐゴシック" charset="0"/>
              </a:rPr>
              <a:t> distortion criterion (on ellipsoid) for SPCS 27 and 83 zones (although greatly exceeded for some zones in SPCS 83). </a:t>
            </a:r>
          </a:p>
        </p:txBody>
      </p:sp>
      <p:sp>
        <p:nvSpPr>
          <p:cNvPr id="8" name="Slide Number Placeholder 7">
            <a:extLst>
              <a:ext uri="{FF2B5EF4-FFF2-40B4-BE49-F238E27FC236}">
                <a16:creationId xmlns:a16="http://schemas.microsoft.com/office/drawing/2014/main" id="{1425CCD2-6B92-B2D7-5AE3-89A8F4E71E9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92D6AEA-48A7-924D-9406-EC6E0EBC20E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0435253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0" y="2"/>
            <a:ext cx="9144000" cy="6857999"/>
          </a:xfrm>
          <a:prstGeom prst="rect">
            <a:avLst/>
          </a:prstGeom>
        </p:spPr>
      </p:pic>
      <p:sp>
        <p:nvSpPr>
          <p:cNvPr id="2" name="TextBox 1" hidden="1"/>
          <p:cNvSpPr txBox="1"/>
          <p:nvPr/>
        </p:nvSpPr>
        <p:spPr>
          <a:xfrm rot="19482167">
            <a:off x="1573705" y="1918916"/>
            <a:ext cx="9374955" cy="3154710"/>
          </a:xfrm>
          <a:prstGeom prst="rect">
            <a:avLst/>
          </a:prstGeom>
          <a:noFill/>
        </p:spPr>
        <p:txBody>
          <a:bodyPr wrap="square" rtlCol="0">
            <a:spAutoFit/>
          </a:bodyPr>
          <a:lstStyle/>
          <a:p>
            <a:pPr defTabSz="914377">
              <a:defRPr/>
            </a:pPr>
            <a:r>
              <a:rPr lang="en-US" sz="19900" spc="1000" dirty="0">
                <a:solidFill>
                  <a:prstClr val="black">
                    <a:alpha val="30000"/>
                  </a:prstClr>
                </a:solidFill>
                <a:latin typeface="Arial" panose="020B0604020202020204" pitchFamily="34" charset="0"/>
                <a:ea typeface="ＭＳ Ｐゴシック" pitchFamily="34" charset="-128"/>
                <a:cs typeface="Arial" panose="020B0604020202020204" pitchFamily="34" charset="0"/>
              </a:rPr>
              <a:t>DRAFT</a:t>
            </a:r>
          </a:p>
        </p:txBody>
      </p:sp>
    </p:spTree>
    <p:extLst>
      <p:ext uri="{BB962C8B-B14F-4D97-AF65-F5344CB8AC3E}">
        <p14:creationId xmlns:p14="http://schemas.microsoft.com/office/powerpoint/2010/main" val="651489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2" y="2"/>
            <a:ext cx="9143999" cy="6857999"/>
          </a:xfrm>
          <a:prstGeom prst="rect">
            <a:avLst/>
          </a:prstGeom>
        </p:spPr>
      </p:pic>
      <p:sp>
        <p:nvSpPr>
          <p:cNvPr id="3" name="TextBox 2" hidden="1"/>
          <p:cNvSpPr txBox="1"/>
          <p:nvPr/>
        </p:nvSpPr>
        <p:spPr>
          <a:xfrm rot="19482167">
            <a:off x="1573705" y="1918916"/>
            <a:ext cx="9374955" cy="3154710"/>
          </a:xfrm>
          <a:prstGeom prst="rect">
            <a:avLst/>
          </a:prstGeom>
          <a:noFill/>
        </p:spPr>
        <p:txBody>
          <a:bodyPr wrap="square" rtlCol="0">
            <a:spAutoFit/>
          </a:bodyPr>
          <a:lstStyle/>
          <a:p>
            <a:pPr defTabSz="914377">
              <a:defRPr/>
            </a:pPr>
            <a:r>
              <a:rPr lang="en-US" sz="19900" spc="1000" dirty="0">
                <a:solidFill>
                  <a:prstClr val="black">
                    <a:alpha val="30000"/>
                  </a:prstClr>
                </a:solidFill>
                <a:latin typeface="Arial" panose="020B0604020202020204" pitchFamily="34" charset="0"/>
                <a:ea typeface="ＭＳ Ｐゴシック" pitchFamily="34" charset="-128"/>
                <a:cs typeface="Arial" panose="020B0604020202020204" pitchFamily="34" charset="0"/>
              </a:rPr>
              <a:t>DRAFT</a:t>
            </a:r>
          </a:p>
        </p:txBody>
      </p:sp>
    </p:spTree>
    <p:extLst>
      <p:ext uri="{BB962C8B-B14F-4D97-AF65-F5344CB8AC3E}">
        <p14:creationId xmlns:p14="http://schemas.microsoft.com/office/powerpoint/2010/main" val="2852409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E0A3C4-C14B-48D0-B2AB-9003458995AC}"/>
              </a:ext>
            </a:extLst>
          </p:cNvPr>
          <p:cNvPicPr>
            <a:picLocks noChangeAspect="1"/>
          </p:cNvPicPr>
          <p:nvPr/>
        </p:nvPicPr>
        <p:blipFill>
          <a:blip r:embed="rId2"/>
          <a:stretch>
            <a:fillRect/>
          </a:stretch>
        </p:blipFill>
        <p:spPr>
          <a:xfrm>
            <a:off x="1524000" y="0"/>
            <a:ext cx="9144000" cy="6858000"/>
          </a:xfrm>
          <a:prstGeom prst="rect">
            <a:avLst/>
          </a:prstGeom>
        </p:spPr>
      </p:pic>
    </p:spTree>
    <p:extLst>
      <p:ext uri="{BB962C8B-B14F-4D97-AF65-F5344CB8AC3E}">
        <p14:creationId xmlns:p14="http://schemas.microsoft.com/office/powerpoint/2010/main" val="98567528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4"/>
          <p:cNvSpPr txBox="1"/>
          <p:nvPr/>
        </p:nvSpPr>
        <p:spPr>
          <a:xfrm>
            <a:off x="1524001" y="887969"/>
            <a:ext cx="9144000" cy="5310855"/>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State Plane Coordinate System o</a:t>
            </a:r>
            <a:r>
              <a:rPr sz="5400" b="1" spc="-7" dirty="0">
                <a:solidFill>
                  <a:prstClr val="black"/>
                </a:solidFill>
                <a:uFill>
                  <a:solidFill>
                    <a:srgbClr val="1F497D"/>
                  </a:solidFill>
                </a:uFill>
                <a:latin typeface="Cambria" panose="02040503050406030204" pitchFamily="18" charset="0"/>
                <a:ea typeface="ＭＳ Ｐゴシック" pitchFamily="34" charset="-128"/>
                <a:cs typeface="Arial"/>
              </a:rPr>
              <a:t>f</a:t>
            </a:r>
            <a:r>
              <a:rPr sz="5400" b="1" spc="-33" dirty="0">
                <a:solidFill>
                  <a:prstClr val="black"/>
                </a:solidFill>
                <a:uFill>
                  <a:solidFill>
                    <a:srgbClr val="1F497D"/>
                  </a:solidFill>
                </a:uFill>
                <a:latin typeface="Cambria" panose="02040503050406030204" pitchFamily="18" charset="0"/>
                <a:ea typeface="ＭＳ Ｐゴシック" pitchFamily="34" charset="-128"/>
                <a:cs typeface="Arial"/>
              </a:rPr>
              <a:t> </a:t>
            </a:r>
            <a:r>
              <a:rPr lang="en-US" sz="5400" b="1" spc="-7" dirty="0">
                <a:solidFill>
                  <a:prstClr val="black"/>
                </a:solidFill>
                <a:uFill>
                  <a:solidFill>
                    <a:srgbClr val="1F497D"/>
                  </a:solidFill>
                </a:uFill>
                <a:latin typeface="Cambria" panose="02040503050406030204" pitchFamily="18" charset="0"/>
                <a:ea typeface="ＭＳ Ｐゴシック" pitchFamily="34" charset="-128"/>
                <a:cs typeface="Arial"/>
              </a:rPr>
              <a:t>2022 </a:t>
            </a:r>
          </a:p>
          <a:p>
            <a:pPr marL="16933" algn="ctr" defTabSz="457189" fontAlgn="base">
              <a:spcAft>
                <a:spcPct val="0"/>
              </a:spcAft>
              <a:buSzPct val="159375"/>
              <a:defRPr/>
            </a:pPr>
            <a:endParaRPr lang="en-US" sz="4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SPCS2022</a:t>
            </a:r>
          </a:p>
          <a:p>
            <a:pPr marL="16933" algn="ctr" defTabSz="457189" fontAlgn="base">
              <a:spcAft>
                <a:spcPct val="0"/>
              </a:spcAft>
              <a:buSzPct val="159375"/>
              <a:defRPr/>
            </a:pPr>
            <a:endPar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PA stakeholders requested 4-5 zones, which NGS designed, the following are p</a:t>
            </a:r>
            <a:r>
              <a:rPr lang="en-US" sz="3600" i="1" spc="-20" dirty="0">
                <a:solidFill>
                  <a:prstClr val="black"/>
                </a:solidFill>
                <a:latin typeface="Cambria" panose="02040503050406030204" pitchFamily="18" charset="0"/>
                <a:ea typeface="ＭＳ Ｐゴシック" pitchFamily="34" charset="-128"/>
                <a:cs typeface="Arial Black"/>
              </a:rPr>
              <a:t>reliminary</a:t>
            </a: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 maps</a:t>
            </a:r>
          </a:p>
        </p:txBody>
      </p:sp>
    </p:spTree>
    <p:extLst>
      <p:ext uri="{BB962C8B-B14F-4D97-AF65-F5344CB8AC3E}">
        <p14:creationId xmlns:p14="http://schemas.microsoft.com/office/powerpoint/2010/main" val="2107811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524E3A-7694-48B2-857A-5D46EE907A04}"/>
              </a:ext>
            </a:extLst>
          </p:cNvPr>
          <p:cNvSpPr>
            <a:spLocks noGrp="1"/>
          </p:cNvSpPr>
          <p:nvPr>
            <p:ph type="title"/>
          </p:nvPr>
        </p:nvSpPr>
        <p:spPr>
          <a:xfrm>
            <a:off x="1524000" y="274639"/>
            <a:ext cx="9144000" cy="1143000"/>
          </a:xfrm>
        </p:spPr>
        <p:txBody>
          <a:bodyPr/>
          <a:lstStyle/>
          <a:p>
            <a:r>
              <a:rPr lang="en-US" sz="4200" dirty="0"/>
              <a:t>Stakeholders Involved in PA SPCS2022</a:t>
            </a:r>
          </a:p>
        </p:txBody>
      </p:sp>
      <p:sp>
        <p:nvSpPr>
          <p:cNvPr id="3" name="Content Placeholder 2">
            <a:extLst>
              <a:ext uri="{FF2B5EF4-FFF2-40B4-BE49-F238E27FC236}">
                <a16:creationId xmlns:a16="http://schemas.microsoft.com/office/drawing/2014/main" id="{62473276-A9FE-403D-9B1F-A65D234F1FC7}"/>
              </a:ext>
            </a:extLst>
          </p:cNvPr>
          <p:cNvSpPr>
            <a:spLocks noGrp="1"/>
          </p:cNvSpPr>
          <p:nvPr>
            <p:ph idx="1"/>
          </p:nvPr>
        </p:nvSpPr>
        <p:spPr>
          <a:xfrm>
            <a:off x="632749" y="1305559"/>
            <a:ext cx="10941935" cy="5348923"/>
          </a:xfrm>
        </p:spPr>
        <p:txBody>
          <a:bodyPr>
            <a:noAutofit/>
          </a:bodyPr>
          <a:lstStyle/>
          <a:p>
            <a:r>
              <a:rPr lang="en-US" sz="3200" dirty="0"/>
              <a:t>PennDOT</a:t>
            </a:r>
          </a:p>
          <a:p>
            <a:r>
              <a:rPr lang="en-US" sz="3200" dirty="0"/>
              <a:t>PTC</a:t>
            </a:r>
          </a:p>
          <a:p>
            <a:r>
              <a:rPr lang="en-US" sz="3200" dirty="0"/>
              <a:t>PSLS</a:t>
            </a:r>
          </a:p>
          <a:p>
            <a:r>
              <a:rPr lang="en-US" sz="3200" dirty="0"/>
              <a:t>PSPE</a:t>
            </a:r>
          </a:p>
          <a:p>
            <a:r>
              <a:rPr lang="en-US" sz="3200" dirty="0"/>
              <a:t>PA Geospatial Coordinating Board (</a:t>
            </a:r>
            <a:r>
              <a:rPr lang="en-US" sz="3200" dirty="0" err="1"/>
              <a:t>GeoBoard</a:t>
            </a:r>
            <a:r>
              <a:rPr lang="en-US" sz="3200" dirty="0"/>
              <a:t>)</a:t>
            </a:r>
          </a:p>
          <a:p>
            <a:pPr lvl="1">
              <a:spcBef>
                <a:spcPts val="0"/>
              </a:spcBef>
            </a:pPr>
            <a:r>
              <a:rPr lang="en-US" sz="1867" dirty="0"/>
              <a:t>Geodetic Working Group</a:t>
            </a:r>
          </a:p>
          <a:p>
            <a:r>
              <a:rPr lang="en-US" sz="3200" dirty="0"/>
              <a:t>County GIS Professionals Association of PA</a:t>
            </a:r>
          </a:p>
          <a:p>
            <a:r>
              <a:rPr lang="en-US" sz="3200" dirty="0"/>
              <a:t>PA-MAGIC (</a:t>
            </a:r>
            <a:r>
              <a:rPr lang="en-US" sz="3200" i="1" dirty="0"/>
              <a:t>now Keystone GIS</a:t>
            </a:r>
            <a:r>
              <a:rPr lang="en-US" sz="3200" dirty="0"/>
              <a:t>)</a:t>
            </a:r>
          </a:p>
          <a:p>
            <a:r>
              <a:rPr lang="en-US" sz="3200" dirty="0"/>
              <a:t>PA-MAPPS</a:t>
            </a:r>
          </a:p>
        </p:txBody>
      </p:sp>
    </p:spTree>
    <p:extLst>
      <p:ext uri="{BB962C8B-B14F-4D97-AF65-F5344CB8AC3E}">
        <p14:creationId xmlns:p14="http://schemas.microsoft.com/office/powerpoint/2010/main" val="1781996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3" y="2"/>
            <a:ext cx="9143996" cy="6857997"/>
          </a:xfrm>
          <a:prstGeom prst="rect">
            <a:avLst/>
          </a:prstGeom>
        </p:spPr>
      </p:pic>
    </p:spTree>
    <p:extLst>
      <p:ext uri="{BB962C8B-B14F-4D97-AF65-F5344CB8AC3E}">
        <p14:creationId xmlns:p14="http://schemas.microsoft.com/office/powerpoint/2010/main" val="780312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idx="4294967295"/>
          </p:nvPr>
        </p:nvSpPr>
        <p:spPr>
          <a:xfrm>
            <a:off x="1503892" y="83076"/>
            <a:ext cx="9184216" cy="837772"/>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z="5333" b="1" spc="-7" dirty="0">
                <a:cs typeface="Calibri"/>
              </a:rPr>
              <a:t>NOAA CORS Network (NCN)</a:t>
            </a:r>
            <a:endParaRPr sz="5333" b="1" dirty="0">
              <a:cs typeface="Calibri"/>
            </a:endParaRPr>
          </a:p>
        </p:txBody>
      </p:sp>
      <p:sp>
        <p:nvSpPr>
          <p:cNvPr id="3" name="object 3"/>
          <p:cNvSpPr>
            <a:spLocks noChangeAspect="1"/>
          </p:cNvSpPr>
          <p:nvPr/>
        </p:nvSpPr>
        <p:spPr>
          <a:xfrm>
            <a:off x="663053" y="920880"/>
            <a:ext cx="10865897" cy="5937120"/>
          </a:xfrm>
          <a:prstGeom prst="rect">
            <a:avLst/>
          </a:prstGeom>
          <a:blipFill>
            <a:blip r:embed="rId3" cstate="print"/>
            <a:stretch>
              <a:fillRect/>
            </a:stretch>
          </a:blipFill>
        </p:spPr>
        <p:txBody>
          <a:bodyPr wrap="square" lIns="0" tIns="0" rIns="0" bIns="0" rtlCol="0"/>
          <a:lstStyle/>
          <a:p>
            <a:endParaRPr sz="1800"/>
          </a:p>
        </p:txBody>
      </p:sp>
    </p:spTree>
    <p:extLst>
      <p:ext uri="{BB962C8B-B14F-4D97-AF65-F5344CB8AC3E}">
        <p14:creationId xmlns:p14="http://schemas.microsoft.com/office/powerpoint/2010/main" val="2850242322"/>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1" y="1"/>
            <a:ext cx="9143995" cy="6857996"/>
          </a:xfrm>
          <a:prstGeom prst="rect">
            <a:avLst/>
          </a:prstGeom>
        </p:spPr>
      </p:pic>
    </p:spTree>
    <p:extLst>
      <p:ext uri="{BB962C8B-B14F-4D97-AF65-F5344CB8AC3E}">
        <p14:creationId xmlns:p14="http://schemas.microsoft.com/office/powerpoint/2010/main" val="495311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3" y="1"/>
            <a:ext cx="9143996" cy="6857996"/>
          </a:xfrm>
          <a:prstGeom prst="rect">
            <a:avLst/>
          </a:prstGeom>
        </p:spPr>
      </p:pic>
    </p:spTree>
    <p:extLst>
      <p:ext uri="{BB962C8B-B14F-4D97-AF65-F5344CB8AC3E}">
        <p14:creationId xmlns:p14="http://schemas.microsoft.com/office/powerpoint/2010/main" val="1690715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2" y="1"/>
            <a:ext cx="9143996" cy="6857996"/>
          </a:xfrm>
          <a:prstGeom prst="rect">
            <a:avLst/>
          </a:prstGeom>
        </p:spPr>
      </p:pic>
    </p:spTree>
    <p:extLst>
      <p:ext uri="{BB962C8B-B14F-4D97-AF65-F5344CB8AC3E}">
        <p14:creationId xmlns:p14="http://schemas.microsoft.com/office/powerpoint/2010/main" val="2385574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B94B417-2184-4D47-8CE3-95579C3B573C}"/>
              </a:ext>
            </a:extLst>
          </p:cNvPr>
          <p:cNvPicPr>
            <a:picLocks noChangeAspect="1"/>
          </p:cNvPicPr>
          <p:nvPr/>
        </p:nvPicPr>
        <p:blipFill>
          <a:blip r:embed="rId2"/>
          <a:stretch>
            <a:fillRect/>
          </a:stretch>
        </p:blipFill>
        <p:spPr>
          <a:xfrm>
            <a:off x="1524000" y="0"/>
            <a:ext cx="9144000" cy="6858000"/>
          </a:xfrm>
          <a:prstGeom prst="rect">
            <a:avLst/>
          </a:prstGeom>
        </p:spPr>
      </p:pic>
    </p:spTree>
    <p:extLst>
      <p:ext uri="{BB962C8B-B14F-4D97-AF65-F5344CB8AC3E}">
        <p14:creationId xmlns:p14="http://schemas.microsoft.com/office/powerpoint/2010/main" val="149640890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E0A3C4-C14B-48D0-B2AB-9003458995AC}"/>
              </a:ext>
            </a:extLst>
          </p:cNvPr>
          <p:cNvPicPr>
            <a:picLocks noChangeAspect="1"/>
          </p:cNvPicPr>
          <p:nvPr/>
        </p:nvPicPr>
        <p:blipFill>
          <a:blip r:embed="rId2"/>
          <a:stretch>
            <a:fillRect/>
          </a:stretch>
        </p:blipFill>
        <p:spPr>
          <a:xfrm>
            <a:off x="1524000" y="0"/>
            <a:ext cx="9144000" cy="6858000"/>
          </a:xfrm>
          <a:prstGeom prst="rect">
            <a:avLst/>
          </a:prstGeom>
        </p:spPr>
      </p:pic>
    </p:spTree>
    <p:extLst>
      <p:ext uri="{BB962C8B-B14F-4D97-AF65-F5344CB8AC3E}">
        <p14:creationId xmlns:p14="http://schemas.microsoft.com/office/powerpoint/2010/main" val="1505599020"/>
      </p:ext>
    </p:extLst>
  </p:cSld>
  <p:clrMapOvr>
    <a:masterClrMapping/>
  </p:clrMapOvr>
  <p:transition spd="slow">
    <p:wip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B94B417-2184-4D47-8CE3-95579C3B573C}"/>
              </a:ext>
            </a:extLst>
          </p:cNvPr>
          <p:cNvPicPr>
            <a:picLocks noChangeAspect="1"/>
          </p:cNvPicPr>
          <p:nvPr/>
        </p:nvPicPr>
        <p:blipFill>
          <a:blip r:embed="rId2"/>
          <a:stretch>
            <a:fillRect/>
          </a:stretch>
        </p:blipFill>
        <p:spPr>
          <a:xfrm>
            <a:off x="1524000" y="0"/>
            <a:ext cx="9144000" cy="6858000"/>
          </a:xfrm>
          <a:prstGeom prst="rect">
            <a:avLst/>
          </a:prstGeom>
        </p:spPr>
      </p:pic>
    </p:spTree>
    <p:extLst>
      <p:ext uri="{BB962C8B-B14F-4D97-AF65-F5344CB8AC3E}">
        <p14:creationId xmlns:p14="http://schemas.microsoft.com/office/powerpoint/2010/main" val="3817534200"/>
      </p:ext>
    </p:extLst>
  </p:cSld>
  <p:clrMapOvr>
    <a:masterClrMapping/>
  </p:clrMapOvr>
  <p:transition spd="slow">
    <p:wipe dir="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695A158-F3D2-4790-98E8-01506E1CE42C}"/>
              </a:ext>
            </a:extLst>
          </p:cNvPr>
          <p:cNvPicPr>
            <a:picLocks noChangeAspect="1"/>
          </p:cNvPicPr>
          <p:nvPr/>
        </p:nvPicPr>
        <p:blipFill>
          <a:blip r:embed="rId2"/>
          <a:stretch>
            <a:fillRect/>
          </a:stretch>
        </p:blipFill>
        <p:spPr>
          <a:xfrm>
            <a:off x="1524000" y="0"/>
            <a:ext cx="9144000" cy="6858000"/>
          </a:xfrm>
          <a:prstGeom prst="rect">
            <a:avLst/>
          </a:prstGeom>
        </p:spPr>
      </p:pic>
    </p:spTree>
    <p:extLst>
      <p:ext uri="{BB962C8B-B14F-4D97-AF65-F5344CB8AC3E}">
        <p14:creationId xmlns:p14="http://schemas.microsoft.com/office/powerpoint/2010/main" val="2065300685"/>
      </p:ext>
    </p:extLst>
  </p:cSld>
  <p:clrMapOvr>
    <a:masterClrMapping/>
  </p:clrMapOvr>
  <p:transition spd="slow">
    <p:wipe dir="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4"/>
          <p:cNvSpPr txBox="1"/>
          <p:nvPr/>
        </p:nvSpPr>
        <p:spPr>
          <a:xfrm>
            <a:off x="1524001" y="887969"/>
            <a:ext cx="9144000" cy="5310855"/>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State Plane Coordinate System o</a:t>
            </a:r>
            <a:r>
              <a:rPr sz="5400" b="1" spc="-7" dirty="0">
                <a:solidFill>
                  <a:prstClr val="black"/>
                </a:solidFill>
                <a:uFill>
                  <a:solidFill>
                    <a:srgbClr val="1F497D"/>
                  </a:solidFill>
                </a:uFill>
                <a:latin typeface="Cambria" panose="02040503050406030204" pitchFamily="18" charset="0"/>
                <a:ea typeface="ＭＳ Ｐゴシック" pitchFamily="34" charset="-128"/>
                <a:cs typeface="Arial"/>
              </a:rPr>
              <a:t>f</a:t>
            </a:r>
            <a:r>
              <a:rPr sz="5400" b="1" spc="-33" dirty="0">
                <a:solidFill>
                  <a:prstClr val="black"/>
                </a:solidFill>
                <a:uFill>
                  <a:solidFill>
                    <a:srgbClr val="1F497D"/>
                  </a:solidFill>
                </a:uFill>
                <a:latin typeface="Cambria" panose="02040503050406030204" pitchFamily="18" charset="0"/>
                <a:ea typeface="ＭＳ Ｐゴシック" pitchFamily="34" charset="-128"/>
                <a:cs typeface="Arial"/>
              </a:rPr>
              <a:t> </a:t>
            </a:r>
            <a:r>
              <a:rPr lang="en-US" sz="5400" b="1" spc="-7" dirty="0">
                <a:solidFill>
                  <a:prstClr val="black"/>
                </a:solidFill>
                <a:uFill>
                  <a:solidFill>
                    <a:srgbClr val="1F497D"/>
                  </a:solidFill>
                </a:uFill>
                <a:latin typeface="Cambria" panose="02040503050406030204" pitchFamily="18" charset="0"/>
                <a:ea typeface="ＭＳ Ｐゴシック" pitchFamily="34" charset="-128"/>
                <a:cs typeface="Arial"/>
              </a:rPr>
              <a:t>2022 </a:t>
            </a:r>
          </a:p>
          <a:p>
            <a:pPr marL="16933" algn="ctr" defTabSz="457189" fontAlgn="base">
              <a:spcAft>
                <a:spcPct val="0"/>
              </a:spcAft>
              <a:buSzPct val="159375"/>
              <a:defRPr/>
            </a:pPr>
            <a:endParaRPr lang="en-US" sz="4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SPCS2022</a:t>
            </a:r>
          </a:p>
          <a:p>
            <a:pPr marL="16933" algn="ctr" defTabSz="457189" fontAlgn="base">
              <a:spcAft>
                <a:spcPct val="0"/>
              </a:spcAft>
              <a:buSzPct val="159375"/>
              <a:defRPr/>
            </a:pPr>
            <a:endPar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NGS will create a </a:t>
            </a:r>
            <a:r>
              <a:rPr lang="en-US" sz="3600" b="1" i="1" spc="-20" dirty="0">
                <a:solidFill>
                  <a:prstClr val="black"/>
                </a:solidFill>
                <a:uFill>
                  <a:solidFill>
                    <a:srgbClr val="C00000"/>
                  </a:solidFill>
                </a:uFill>
                <a:latin typeface="Cambria" panose="02040503050406030204" pitchFamily="18" charset="0"/>
                <a:ea typeface="ＭＳ Ｐゴシック" pitchFamily="34" charset="-128"/>
                <a:cs typeface="Arial Black"/>
              </a:rPr>
              <a:t>Single Statewide Zone </a:t>
            </a: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for every State, the following is a </a:t>
            </a:r>
            <a:r>
              <a:rPr lang="en-US" sz="3600" i="1" u="sng" spc="-20" dirty="0">
                <a:solidFill>
                  <a:prstClr val="black"/>
                </a:solidFill>
                <a:uFill>
                  <a:solidFill>
                    <a:prstClr val="black"/>
                  </a:solidFill>
                </a:uFill>
                <a:latin typeface="Cambria" panose="02040503050406030204" pitchFamily="18" charset="0"/>
                <a:ea typeface="ＭＳ Ｐゴシック" pitchFamily="34" charset="-128"/>
                <a:cs typeface="Arial Black"/>
              </a:rPr>
              <a:t>Preliminary</a:t>
            </a: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 map </a:t>
            </a:r>
          </a:p>
        </p:txBody>
      </p:sp>
    </p:spTree>
    <p:extLst>
      <p:ext uri="{BB962C8B-B14F-4D97-AF65-F5344CB8AC3E}">
        <p14:creationId xmlns:p14="http://schemas.microsoft.com/office/powerpoint/2010/main" val="3932642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8DD884-B1EC-4CBF-BE6E-8DE015B04D05}"/>
              </a:ext>
            </a:extLst>
          </p:cNvPr>
          <p:cNvSpPr>
            <a:spLocks noGrp="1"/>
          </p:cNvSpPr>
          <p:nvPr>
            <p:ph type="title"/>
          </p:nvPr>
        </p:nvSpPr>
        <p:spPr>
          <a:xfrm>
            <a:off x="1524000" y="274638"/>
            <a:ext cx="9144000" cy="1221654"/>
          </a:xfrm>
        </p:spPr>
        <p:txBody>
          <a:bodyPr/>
          <a:lstStyle/>
          <a:p>
            <a:r>
              <a:rPr lang="en-US" dirty="0"/>
              <a:t>Linear distortion magnitudes</a:t>
            </a:r>
            <a:br>
              <a:rPr lang="en-US" dirty="0"/>
            </a:br>
            <a:r>
              <a:rPr lang="en-US" sz="2800" i="1" dirty="0"/>
              <a:t>ppm = parts per million (mm/km)</a:t>
            </a:r>
          </a:p>
        </p:txBody>
      </p:sp>
      <p:sp>
        <p:nvSpPr>
          <p:cNvPr id="3" name="Content Placeholder 2">
            <a:extLst>
              <a:ext uri="{FF2B5EF4-FFF2-40B4-BE49-F238E27FC236}">
                <a16:creationId xmlns:a16="http://schemas.microsoft.com/office/drawing/2014/main" id="{4ED6D7B7-B935-4521-9DE3-2CDBF8B7E83A}"/>
              </a:ext>
            </a:extLst>
          </p:cNvPr>
          <p:cNvSpPr>
            <a:spLocks noGrp="1"/>
          </p:cNvSpPr>
          <p:nvPr>
            <p:ph idx="1"/>
          </p:nvPr>
        </p:nvSpPr>
        <p:spPr>
          <a:xfrm>
            <a:off x="1981200" y="1653309"/>
            <a:ext cx="8502316" cy="4553528"/>
          </a:xfrm>
        </p:spPr>
        <p:txBody>
          <a:bodyPr>
            <a:normAutofit fontScale="77500" lnSpcReduction="20000"/>
          </a:bodyPr>
          <a:lstStyle/>
          <a:p>
            <a:r>
              <a:rPr lang="en-US" b="1" dirty="0"/>
              <a:t>±20 ppm </a:t>
            </a:r>
            <a:r>
              <a:rPr lang="en-US" dirty="0"/>
              <a:t>= 2 cm/km = 0.1 ft/mile = 1 : 50,000</a:t>
            </a:r>
          </a:p>
          <a:p>
            <a:pPr marL="457200" lvl="1" indent="0">
              <a:buNone/>
            </a:pPr>
            <a:r>
              <a:rPr lang="en-US" dirty="0"/>
              <a:t>Often used as “low distortion” design criterion (</a:t>
            </a:r>
            <a:r>
              <a:rPr lang="en-US" b="1" i="1" dirty="0"/>
              <a:t>at ground</a:t>
            </a:r>
            <a:r>
              <a:rPr lang="en-US" dirty="0"/>
              <a:t>)</a:t>
            </a:r>
          </a:p>
          <a:p>
            <a:pPr marL="457200" lvl="1" indent="0">
              <a:buNone/>
            </a:pPr>
            <a:endParaRPr lang="en-US" sz="1500" dirty="0"/>
          </a:p>
          <a:p>
            <a:r>
              <a:rPr lang="en-US" b="1" dirty="0"/>
              <a:t>±50 ppm </a:t>
            </a:r>
            <a:r>
              <a:rPr lang="en-US" dirty="0"/>
              <a:t>= 5 cm/km = 0.3 ft/mile = 1 : 20,000</a:t>
            </a:r>
          </a:p>
          <a:p>
            <a:pPr marL="457200" lvl="1" indent="0">
              <a:buNone/>
            </a:pPr>
            <a:r>
              <a:rPr lang="en-US" dirty="0"/>
              <a:t>Minimum design criterion for SPCS2022 designs by NGS (</a:t>
            </a:r>
            <a:r>
              <a:rPr lang="en-US" b="1" i="1" dirty="0"/>
              <a:t>at ground</a:t>
            </a:r>
            <a:r>
              <a:rPr lang="en-US" dirty="0"/>
              <a:t>)</a:t>
            </a:r>
          </a:p>
          <a:p>
            <a:pPr marL="457200" lvl="1" indent="0">
              <a:buNone/>
            </a:pPr>
            <a:endParaRPr lang="en-US" sz="1500" dirty="0"/>
          </a:p>
          <a:p>
            <a:r>
              <a:rPr lang="en-US" b="1" dirty="0"/>
              <a:t>±100 ppm </a:t>
            </a:r>
            <a:r>
              <a:rPr lang="en-US" dirty="0"/>
              <a:t>= 10 cm/km = 0.5 ft/mile = 1 : 10,000</a:t>
            </a:r>
          </a:p>
          <a:p>
            <a:pPr marL="457200" lvl="1" indent="0">
              <a:buNone/>
            </a:pPr>
            <a:r>
              <a:rPr lang="en-US" dirty="0"/>
              <a:t>“Nominal” maximum State Plane value (</a:t>
            </a:r>
            <a:r>
              <a:rPr lang="en-US" b="1" i="1" dirty="0"/>
              <a:t>on ellipsoid</a:t>
            </a:r>
            <a:r>
              <a:rPr lang="en-US" dirty="0"/>
              <a:t>)</a:t>
            </a:r>
          </a:p>
          <a:p>
            <a:pPr marL="457200" lvl="1" indent="0">
              <a:buNone/>
            </a:pPr>
            <a:r>
              <a:rPr lang="en-US" dirty="0"/>
              <a:t>Can be much greater at topo surface</a:t>
            </a:r>
          </a:p>
          <a:p>
            <a:pPr marL="457200" lvl="1" indent="0">
              <a:buNone/>
            </a:pPr>
            <a:endParaRPr lang="en-US" sz="1500" dirty="0"/>
          </a:p>
          <a:p>
            <a:r>
              <a:rPr lang="en-US" b="1" dirty="0"/>
              <a:t>±400 ppm </a:t>
            </a:r>
            <a:r>
              <a:rPr lang="en-US" dirty="0"/>
              <a:t>= 40 cm/km = 2.1 ft/mile = 1 : 2,500</a:t>
            </a:r>
          </a:p>
          <a:p>
            <a:pPr marL="457200" lvl="1" indent="0">
              <a:buNone/>
            </a:pPr>
            <a:r>
              <a:rPr lang="en-US" dirty="0">
                <a:solidFill>
                  <a:prstClr val="black"/>
                </a:solidFill>
              </a:rPr>
              <a:t>Maximum design criterion for SPCS2022 zones (</a:t>
            </a:r>
            <a:r>
              <a:rPr lang="en-US" b="1" i="1" dirty="0">
                <a:solidFill>
                  <a:prstClr val="black"/>
                </a:solidFill>
              </a:rPr>
              <a:t>at ground</a:t>
            </a:r>
            <a:r>
              <a:rPr lang="en-US" dirty="0">
                <a:solidFill>
                  <a:prstClr val="black"/>
                </a:solidFill>
              </a:rPr>
              <a:t>)</a:t>
            </a:r>
          </a:p>
          <a:p>
            <a:pPr marL="457200" lvl="1" indent="0">
              <a:buNone/>
            </a:pPr>
            <a:r>
              <a:rPr lang="en-US" dirty="0"/>
              <a:t>Maximum UTM value (</a:t>
            </a:r>
            <a:r>
              <a:rPr lang="en-US" b="1" i="1" dirty="0"/>
              <a:t>on ellipsoid</a:t>
            </a:r>
            <a:r>
              <a:rPr lang="en-US" dirty="0"/>
              <a:t>)</a:t>
            </a:r>
          </a:p>
          <a:p>
            <a:pPr marL="457200" lvl="1" indent="0">
              <a:buNone/>
            </a:pPr>
            <a:endParaRPr lang="en-US" dirty="0"/>
          </a:p>
          <a:p>
            <a:pPr marL="514350" indent="-514350">
              <a:buFont typeface="+mj-lt"/>
              <a:buAutoNum type="arabicPeriod"/>
            </a:pPr>
            <a:endParaRPr lang="en-US" dirty="0"/>
          </a:p>
        </p:txBody>
      </p:sp>
      <p:sp>
        <p:nvSpPr>
          <p:cNvPr id="4" name="Rectangle 3">
            <a:extLst>
              <a:ext uri="{FF2B5EF4-FFF2-40B4-BE49-F238E27FC236}">
                <a16:creationId xmlns:a16="http://schemas.microsoft.com/office/drawing/2014/main" id="{32589436-9E33-4C2D-AA1C-177A78819804}"/>
              </a:ext>
            </a:extLst>
          </p:cNvPr>
          <p:cNvSpPr/>
          <p:nvPr/>
        </p:nvSpPr>
        <p:spPr>
          <a:xfrm>
            <a:off x="1960541" y="2526144"/>
            <a:ext cx="8428181" cy="766618"/>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13F67EC7-FAF2-4B16-958B-19494F985A38}"/>
              </a:ext>
            </a:extLst>
          </p:cNvPr>
          <p:cNvSpPr txBox="1"/>
          <p:nvPr/>
        </p:nvSpPr>
        <p:spPr>
          <a:xfrm>
            <a:off x="1960541" y="5752366"/>
            <a:ext cx="8322448" cy="83099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charset="0"/>
                <a:ea typeface="ＭＳ Ｐゴシック" charset="0"/>
              </a:rPr>
              <a:t>Distortion range (at ground) for zones designed by NGS, as detailed in draft SPCS2022 policy and procedures. </a:t>
            </a:r>
          </a:p>
        </p:txBody>
      </p:sp>
      <p:sp>
        <p:nvSpPr>
          <p:cNvPr id="6" name="Rectangle 5">
            <a:extLst>
              <a:ext uri="{FF2B5EF4-FFF2-40B4-BE49-F238E27FC236}">
                <a16:creationId xmlns:a16="http://schemas.microsoft.com/office/drawing/2014/main" id="{BB696280-CBB5-4D0B-A2C4-ECA1E8D41035}"/>
              </a:ext>
            </a:extLst>
          </p:cNvPr>
          <p:cNvSpPr/>
          <p:nvPr/>
        </p:nvSpPr>
        <p:spPr>
          <a:xfrm>
            <a:off x="1960540" y="4627419"/>
            <a:ext cx="8428181" cy="766619"/>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2D4C6F89-9C36-485C-989E-ED089112C839}"/>
              </a:ext>
            </a:extLst>
          </p:cNvPr>
          <p:cNvCxnSpPr>
            <a:cxnSpLocks/>
          </p:cNvCxnSpPr>
          <p:nvPr/>
        </p:nvCxnSpPr>
        <p:spPr>
          <a:xfrm>
            <a:off x="9739086" y="3292762"/>
            <a:ext cx="0" cy="1334656"/>
          </a:xfrm>
          <a:prstGeom prst="straightConnector1">
            <a:avLst/>
          </a:prstGeom>
          <a:ln>
            <a:solidFill>
              <a:srgbClr val="FF0000"/>
            </a:solidFill>
            <a:headEnd type="stealth" w="lg" len="lg"/>
            <a:tailEnd type="stealth" w="lg" len="lg"/>
          </a:ln>
        </p:spPr>
        <p:style>
          <a:lnRef idx="2">
            <a:schemeClr val="accent1"/>
          </a:lnRef>
          <a:fillRef idx="0">
            <a:schemeClr val="accent1"/>
          </a:fillRef>
          <a:effectRef idx="1">
            <a:schemeClr val="accent1"/>
          </a:effectRef>
          <a:fontRef idx="minor">
            <a:schemeClr val="tx1"/>
          </a:fontRef>
        </p:style>
      </p:cxnSp>
      <p:sp>
        <p:nvSpPr>
          <p:cNvPr id="10" name="Slide Number Placeholder 9">
            <a:extLst>
              <a:ext uri="{FF2B5EF4-FFF2-40B4-BE49-F238E27FC236}">
                <a16:creationId xmlns:a16="http://schemas.microsoft.com/office/drawing/2014/main" id="{41E619A7-383D-BB4B-10D9-445DEFAEB34C}"/>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92D6AEA-48A7-924D-9406-EC6E0EBC20E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5395526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8DD884-B1EC-4CBF-BE6E-8DE015B04D05}"/>
              </a:ext>
            </a:extLst>
          </p:cNvPr>
          <p:cNvSpPr>
            <a:spLocks noGrp="1"/>
          </p:cNvSpPr>
          <p:nvPr>
            <p:ph type="title"/>
          </p:nvPr>
        </p:nvSpPr>
        <p:spPr>
          <a:xfrm>
            <a:off x="1524000" y="274638"/>
            <a:ext cx="9144000" cy="1221654"/>
          </a:xfrm>
        </p:spPr>
        <p:txBody>
          <a:bodyPr/>
          <a:lstStyle/>
          <a:p>
            <a:r>
              <a:rPr lang="en-US" dirty="0"/>
              <a:t>Linear distortion magnitudes</a:t>
            </a:r>
            <a:br>
              <a:rPr lang="en-US" dirty="0"/>
            </a:br>
            <a:r>
              <a:rPr lang="en-US" sz="2800" i="1" dirty="0"/>
              <a:t>ppm = parts per million (mm/km)</a:t>
            </a:r>
          </a:p>
        </p:txBody>
      </p:sp>
      <p:sp>
        <p:nvSpPr>
          <p:cNvPr id="3" name="Content Placeholder 2">
            <a:extLst>
              <a:ext uri="{FF2B5EF4-FFF2-40B4-BE49-F238E27FC236}">
                <a16:creationId xmlns:a16="http://schemas.microsoft.com/office/drawing/2014/main" id="{4ED6D7B7-B935-4521-9DE3-2CDBF8B7E83A}"/>
              </a:ext>
            </a:extLst>
          </p:cNvPr>
          <p:cNvSpPr>
            <a:spLocks noGrp="1"/>
          </p:cNvSpPr>
          <p:nvPr>
            <p:ph idx="1"/>
          </p:nvPr>
        </p:nvSpPr>
        <p:spPr>
          <a:xfrm>
            <a:off x="1981200" y="1653309"/>
            <a:ext cx="8502316" cy="4553528"/>
          </a:xfrm>
        </p:spPr>
        <p:txBody>
          <a:bodyPr>
            <a:normAutofit fontScale="77500" lnSpcReduction="20000"/>
          </a:bodyPr>
          <a:lstStyle/>
          <a:p>
            <a:r>
              <a:rPr lang="en-US" b="1" dirty="0"/>
              <a:t>±20 ppm </a:t>
            </a:r>
            <a:r>
              <a:rPr lang="en-US" dirty="0"/>
              <a:t>= 2 cm/km = 0.1 ft/mile = 1 : 50,000</a:t>
            </a:r>
          </a:p>
          <a:p>
            <a:pPr marL="457200" lvl="1" indent="0">
              <a:buNone/>
            </a:pPr>
            <a:r>
              <a:rPr lang="en-US" dirty="0"/>
              <a:t>Often used as “low distortion” design criterion (</a:t>
            </a:r>
            <a:r>
              <a:rPr lang="en-US" b="1" i="1" dirty="0"/>
              <a:t>at ground</a:t>
            </a:r>
            <a:r>
              <a:rPr lang="en-US" dirty="0"/>
              <a:t>)</a:t>
            </a:r>
          </a:p>
          <a:p>
            <a:pPr marL="457200" lvl="1" indent="0">
              <a:buNone/>
            </a:pPr>
            <a:endParaRPr lang="en-US" sz="1500" dirty="0"/>
          </a:p>
          <a:p>
            <a:r>
              <a:rPr lang="en-US" b="1" dirty="0"/>
              <a:t>±50 ppm </a:t>
            </a:r>
            <a:r>
              <a:rPr lang="en-US" dirty="0"/>
              <a:t>= 5 cm/km = 0.3 ft/mile = 1 : 20,000</a:t>
            </a:r>
          </a:p>
          <a:p>
            <a:pPr marL="457200" lvl="1" indent="0">
              <a:buNone/>
            </a:pPr>
            <a:r>
              <a:rPr lang="en-US" dirty="0"/>
              <a:t>Minimum design criterion for SPCS2022 designs by NGS (</a:t>
            </a:r>
            <a:r>
              <a:rPr lang="en-US" b="1" i="1" dirty="0"/>
              <a:t>at ground</a:t>
            </a:r>
            <a:r>
              <a:rPr lang="en-US" dirty="0"/>
              <a:t>)</a:t>
            </a:r>
          </a:p>
          <a:p>
            <a:pPr marL="457200" lvl="1" indent="0">
              <a:buNone/>
            </a:pPr>
            <a:endParaRPr lang="en-US" sz="1500" dirty="0"/>
          </a:p>
          <a:p>
            <a:r>
              <a:rPr lang="en-US" b="1" dirty="0"/>
              <a:t>±100 ppm </a:t>
            </a:r>
            <a:r>
              <a:rPr lang="en-US" dirty="0"/>
              <a:t>= 10 cm/km = 0.5 ft/mile = 1 : 10,000</a:t>
            </a:r>
          </a:p>
          <a:p>
            <a:pPr marL="457200" lvl="1" indent="0">
              <a:buNone/>
            </a:pPr>
            <a:r>
              <a:rPr lang="en-US" dirty="0"/>
              <a:t>“Nominal” maximum State Plane value (</a:t>
            </a:r>
            <a:r>
              <a:rPr lang="en-US" b="1" i="1" dirty="0"/>
              <a:t>on ellipsoid</a:t>
            </a:r>
            <a:r>
              <a:rPr lang="en-US" dirty="0"/>
              <a:t>)</a:t>
            </a:r>
          </a:p>
          <a:p>
            <a:pPr marL="457200" lvl="1" indent="0">
              <a:buNone/>
            </a:pPr>
            <a:r>
              <a:rPr lang="en-US" dirty="0"/>
              <a:t>Can be much greater at topo surface</a:t>
            </a:r>
          </a:p>
          <a:p>
            <a:pPr marL="457200" lvl="1" indent="0">
              <a:buNone/>
            </a:pPr>
            <a:endParaRPr lang="en-US" sz="1500" dirty="0"/>
          </a:p>
          <a:p>
            <a:r>
              <a:rPr lang="en-US" b="1" dirty="0"/>
              <a:t>±400 ppm </a:t>
            </a:r>
            <a:r>
              <a:rPr lang="en-US" dirty="0"/>
              <a:t>= 40 cm/km = 2.1 ft/mile = 1 : 2,500</a:t>
            </a:r>
          </a:p>
          <a:p>
            <a:pPr marL="457200" lvl="1" indent="0">
              <a:buNone/>
            </a:pPr>
            <a:r>
              <a:rPr lang="en-US" dirty="0">
                <a:solidFill>
                  <a:prstClr val="black"/>
                </a:solidFill>
              </a:rPr>
              <a:t>Maximum design criterion for SPCS2022 zones (</a:t>
            </a:r>
            <a:r>
              <a:rPr lang="en-US" b="1" i="1" dirty="0">
                <a:solidFill>
                  <a:prstClr val="black"/>
                </a:solidFill>
              </a:rPr>
              <a:t>at ground</a:t>
            </a:r>
            <a:r>
              <a:rPr lang="en-US" dirty="0">
                <a:solidFill>
                  <a:prstClr val="black"/>
                </a:solidFill>
              </a:rPr>
              <a:t>)</a:t>
            </a:r>
          </a:p>
          <a:p>
            <a:pPr marL="457200" lvl="1" indent="0">
              <a:buNone/>
            </a:pPr>
            <a:r>
              <a:rPr lang="en-US" dirty="0"/>
              <a:t>Maximum UTM value (</a:t>
            </a:r>
            <a:r>
              <a:rPr lang="en-US" b="1" i="1" dirty="0"/>
              <a:t>on ellipsoid</a:t>
            </a:r>
            <a:r>
              <a:rPr lang="en-US" dirty="0"/>
              <a:t>)</a:t>
            </a:r>
          </a:p>
          <a:p>
            <a:pPr marL="457200" lvl="1" indent="0">
              <a:buNone/>
            </a:pPr>
            <a:endParaRPr lang="en-US" dirty="0"/>
          </a:p>
          <a:p>
            <a:pPr marL="514350" indent="-514350">
              <a:buFont typeface="+mj-lt"/>
              <a:buAutoNum type="arabicPeriod"/>
            </a:pPr>
            <a:endParaRPr lang="en-US" dirty="0"/>
          </a:p>
        </p:txBody>
      </p:sp>
      <p:sp>
        <p:nvSpPr>
          <p:cNvPr id="4" name="Rectangle 3">
            <a:extLst>
              <a:ext uri="{FF2B5EF4-FFF2-40B4-BE49-F238E27FC236}">
                <a16:creationId xmlns:a16="http://schemas.microsoft.com/office/drawing/2014/main" id="{32589436-9E33-4C2D-AA1C-177A78819804}"/>
              </a:ext>
            </a:extLst>
          </p:cNvPr>
          <p:cNvSpPr/>
          <p:nvPr/>
        </p:nvSpPr>
        <p:spPr>
          <a:xfrm>
            <a:off x="1960541" y="1620977"/>
            <a:ext cx="8428181" cy="766618"/>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13F67EC7-FAF2-4B16-958B-19494F985A38}"/>
              </a:ext>
            </a:extLst>
          </p:cNvPr>
          <p:cNvSpPr txBox="1"/>
          <p:nvPr/>
        </p:nvSpPr>
        <p:spPr>
          <a:xfrm>
            <a:off x="1960541" y="5752366"/>
            <a:ext cx="8428180" cy="83099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charset="0"/>
                <a:ea typeface="ＭＳ Ｐゴシック" charset="0"/>
              </a:rPr>
              <a:t>Distortion criterion (at ground) often used for “low distortion projection” (LDPs); designed by others for SPCS2022 (not by NGS)</a:t>
            </a:r>
          </a:p>
        </p:txBody>
      </p:sp>
      <p:sp>
        <p:nvSpPr>
          <p:cNvPr id="8" name="Slide Number Placeholder 7">
            <a:extLst>
              <a:ext uri="{FF2B5EF4-FFF2-40B4-BE49-F238E27FC236}">
                <a16:creationId xmlns:a16="http://schemas.microsoft.com/office/drawing/2014/main" id="{5F7AB219-FDAB-FF59-658D-967EC0CF902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92D6AEA-48A7-924D-9406-EC6E0EBC20E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8372070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331789"/>
            <a:ext cx="9220200" cy="887412"/>
          </a:xfrm>
        </p:spPr>
        <p:txBody>
          <a:bodyPr>
            <a:normAutofit fontScale="90000"/>
          </a:bodyPr>
          <a:lstStyle/>
          <a:p>
            <a:r>
              <a:rPr lang="en-US" sz="5400" dirty="0"/>
              <a:t>CORS Networks</a:t>
            </a:r>
          </a:p>
        </p:txBody>
      </p:sp>
      <p:sp>
        <p:nvSpPr>
          <p:cNvPr id="3" name="Content Placeholder 2"/>
          <p:cNvSpPr>
            <a:spLocks noGrp="1"/>
          </p:cNvSpPr>
          <p:nvPr>
            <p:ph idx="1"/>
          </p:nvPr>
        </p:nvSpPr>
        <p:spPr>
          <a:xfrm>
            <a:off x="1931504" y="1320802"/>
            <a:ext cx="8584096" cy="5035551"/>
          </a:xfrm>
        </p:spPr>
        <p:txBody>
          <a:bodyPr>
            <a:normAutofit lnSpcReduction="10000"/>
          </a:bodyPr>
          <a:lstStyle/>
          <a:p>
            <a:r>
              <a:rPr lang="en-US" sz="2800" dirty="0"/>
              <a:t>Global: International GNSS Service (IGS) Network</a:t>
            </a:r>
          </a:p>
          <a:p>
            <a:pPr lvl="1"/>
            <a:r>
              <a:rPr lang="en-US" sz="2400" i="1" dirty="0"/>
              <a:t>The</a:t>
            </a:r>
            <a:r>
              <a:rPr lang="en-US" sz="2400" dirty="0"/>
              <a:t> international standard since mid-1990s</a:t>
            </a:r>
          </a:p>
          <a:p>
            <a:pPr lvl="1"/>
            <a:r>
              <a:rPr lang="en-US" sz="2400" dirty="0"/>
              <a:t>Supported by IGS Analysis Centers (ACs)</a:t>
            </a:r>
            <a:r>
              <a:rPr lang="en-US" sz="2000" dirty="0"/>
              <a:t> </a:t>
            </a:r>
            <a:r>
              <a:rPr lang="en-US" sz="1800" dirty="0">
                <a:sym typeface="Wingdings" panose="05000000000000000000" pitchFamily="2" charset="2"/>
              </a:rPr>
              <a:t> NGS is 1 of 7</a:t>
            </a:r>
            <a:endParaRPr lang="en-US" sz="2000" dirty="0">
              <a:sym typeface="Wingdings" panose="05000000000000000000" pitchFamily="2" charset="2"/>
            </a:endParaRPr>
          </a:p>
          <a:p>
            <a:pPr lvl="1"/>
            <a:r>
              <a:rPr lang="en-US" sz="2400" dirty="0">
                <a:sym typeface="Wingdings" panose="05000000000000000000" pitchFamily="2" charset="2"/>
              </a:rPr>
              <a:t>Overall system sponsored by NASA</a:t>
            </a:r>
            <a:endParaRPr lang="en-US" sz="2400" dirty="0"/>
          </a:p>
          <a:p>
            <a:r>
              <a:rPr lang="en-US" sz="2800" dirty="0"/>
              <a:t>NSRS: NOAA CORS Network (NCN)</a:t>
            </a:r>
          </a:p>
          <a:p>
            <a:pPr lvl="1"/>
            <a:r>
              <a:rPr lang="en-US" sz="2400" dirty="0"/>
              <a:t>NGS processes/distributes data, but few are NGS-operated</a:t>
            </a:r>
          </a:p>
          <a:p>
            <a:pPr lvl="1"/>
            <a:r>
              <a:rPr lang="en-US" sz="2400" dirty="0"/>
              <a:t>Subset of NGS-operated CORS comprise the under construction NOAA </a:t>
            </a:r>
            <a:r>
              <a:rPr lang="en-US" sz="2400" i="1" dirty="0"/>
              <a:t>Foundation</a:t>
            </a:r>
            <a:r>
              <a:rPr lang="en-US" sz="2400" dirty="0"/>
              <a:t> CORS Network (NFCN)</a:t>
            </a:r>
          </a:p>
          <a:p>
            <a:r>
              <a:rPr lang="en-US" sz="2800" dirty="0"/>
              <a:t>Regional/State/Commonwealth/Local Networks</a:t>
            </a:r>
          </a:p>
          <a:p>
            <a:pPr lvl="1"/>
            <a:r>
              <a:rPr lang="en-US" sz="2000" dirty="0"/>
              <a:t>Real-Time Networks (RTN… aka “VRS”)</a:t>
            </a:r>
          </a:p>
          <a:p>
            <a:pPr lvl="1"/>
            <a:r>
              <a:rPr lang="en-US" sz="2000" dirty="0"/>
              <a:t>Currently semi-coupled to the NCN</a:t>
            </a:r>
          </a:p>
        </p:txBody>
      </p:sp>
    </p:spTree>
    <p:extLst>
      <p:ext uri="{BB962C8B-B14F-4D97-AF65-F5344CB8AC3E}">
        <p14:creationId xmlns:p14="http://schemas.microsoft.com/office/powerpoint/2010/main" val="35152797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25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1000"/>
                                        <p:tgtEl>
                                          <p:spTgt spid="3">
                                            <p:txEl>
                                              <p:pRg st="0" end="0"/>
                                            </p:txEl>
                                          </p:spTgt>
                                        </p:tgtEl>
                                      </p:cBhvr>
                                    </p:animEffect>
                                  </p:childTnLst>
                                </p:cTn>
                              </p:par>
                            </p:childTnLst>
                          </p:cTn>
                        </p:par>
                        <p:par>
                          <p:cTn id="8" fill="hold">
                            <p:stCondLst>
                              <p:cond delay="1250"/>
                            </p:stCondLst>
                            <p:childTnLst>
                              <p:par>
                                <p:cTn id="9" presetID="22" presetClass="entr" presetSubtype="8" fill="hold" nodeType="afterEffect">
                                  <p:stCondLst>
                                    <p:cond delay="25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left)">
                                      <p:cBhvr>
                                        <p:cTn id="11" dur="1000"/>
                                        <p:tgtEl>
                                          <p:spTgt spid="3">
                                            <p:txEl>
                                              <p:pRg st="1" end="1"/>
                                            </p:txEl>
                                          </p:spTgt>
                                        </p:tgtEl>
                                      </p:cBhvr>
                                    </p:animEffect>
                                  </p:childTnLst>
                                </p:cTn>
                              </p:par>
                            </p:childTnLst>
                          </p:cTn>
                        </p:par>
                        <p:par>
                          <p:cTn id="12" fill="hold">
                            <p:stCondLst>
                              <p:cond delay="2500"/>
                            </p:stCondLst>
                            <p:childTnLst>
                              <p:par>
                                <p:cTn id="13" presetID="22" presetClass="entr" presetSubtype="8" fill="hold" nodeType="afterEffect">
                                  <p:stCondLst>
                                    <p:cond delay="25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left)">
                                      <p:cBhvr>
                                        <p:cTn id="15" dur="1000"/>
                                        <p:tgtEl>
                                          <p:spTgt spid="3">
                                            <p:txEl>
                                              <p:pRg st="2" end="2"/>
                                            </p:txEl>
                                          </p:spTgt>
                                        </p:tgtEl>
                                      </p:cBhvr>
                                    </p:animEffect>
                                  </p:childTnLst>
                                </p:cTn>
                              </p:par>
                            </p:childTnLst>
                          </p:cTn>
                        </p:par>
                        <p:par>
                          <p:cTn id="16" fill="hold">
                            <p:stCondLst>
                              <p:cond delay="3750"/>
                            </p:stCondLst>
                            <p:childTnLst>
                              <p:par>
                                <p:cTn id="17" presetID="22" presetClass="entr" presetSubtype="8" fill="hold" nodeType="afterEffect">
                                  <p:stCondLst>
                                    <p:cond delay="25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1000"/>
                                        <p:tgtEl>
                                          <p:spTgt spid="3">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Effect transition="in" filter="wipe(left)">
                                      <p:cBhvr>
                                        <p:cTn id="24" dur="1000"/>
                                        <p:tgtEl>
                                          <p:spTgt spid="3">
                                            <p:txEl>
                                              <p:pRg st="4" end="4"/>
                                            </p:txEl>
                                          </p:spTgt>
                                        </p:tgtEl>
                                      </p:cBhvr>
                                    </p:animEffect>
                                  </p:childTnLst>
                                </p:cTn>
                              </p:par>
                            </p:childTnLst>
                          </p:cTn>
                        </p:par>
                        <p:par>
                          <p:cTn id="25" fill="hold">
                            <p:stCondLst>
                              <p:cond delay="1000"/>
                            </p:stCondLst>
                            <p:childTnLst>
                              <p:par>
                                <p:cTn id="26" presetID="22" presetClass="entr" presetSubtype="8" fill="hold" nodeType="afterEffect">
                                  <p:stCondLst>
                                    <p:cond delay="250"/>
                                  </p:stCondLst>
                                  <p:childTnLst>
                                    <p:set>
                                      <p:cBhvr>
                                        <p:cTn id="27" dur="1" fill="hold">
                                          <p:stCondLst>
                                            <p:cond delay="0"/>
                                          </p:stCondLst>
                                        </p:cTn>
                                        <p:tgtEl>
                                          <p:spTgt spid="3">
                                            <p:txEl>
                                              <p:pRg st="5" end="5"/>
                                            </p:txEl>
                                          </p:spTgt>
                                        </p:tgtEl>
                                        <p:attrNameLst>
                                          <p:attrName>style.visibility</p:attrName>
                                        </p:attrNameLst>
                                      </p:cBhvr>
                                      <p:to>
                                        <p:strVal val="visible"/>
                                      </p:to>
                                    </p:set>
                                    <p:animEffect transition="in" filter="wipe(left)">
                                      <p:cBhvr>
                                        <p:cTn id="28" dur="1000"/>
                                        <p:tgtEl>
                                          <p:spTgt spid="3">
                                            <p:txEl>
                                              <p:pRg st="5" end="5"/>
                                            </p:txEl>
                                          </p:spTgt>
                                        </p:tgtEl>
                                      </p:cBhvr>
                                    </p:animEffect>
                                  </p:childTnLst>
                                </p:cTn>
                              </p:par>
                            </p:childTnLst>
                          </p:cTn>
                        </p:par>
                        <p:par>
                          <p:cTn id="29" fill="hold">
                            <p:stCondLst>
                              <p:cond delay="2250"/>
                            </p:stCondLst>
                            <p:childTnLst>
                              <p:par>
                                <p:cTn id="30" presetID="22" presetClass="entr" presetSubtype="8" fill="hold" nodeType="afterEffect">
                                  <p:stCondLst>
                                    <p:cond delay="25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wipe(left)">
                                      <p:cBhvr>
                                        <p:cTn id="32" dur="1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wipe(left)">
                                      <p:cBhvr>
                                        <p:cTn id="37" dur="1000"/>
                                        <p:tgtEl>
                                          <p:spTgt spid="3">
                                            <p:txEl>
                                              <p:pRg st="7" end="7"/>
                                            </p:txEl>
                                          </p:spTgt>
                                        </p:tgtEl>
                                      </p:cBhvr>
                                    </p:animEffect>
                                  </p:childTnLst>
                                </p:cTn>
                              </p:par>
                            </p:childTnLst>
                          </p:cTn>
                        </p:par>
                        <p:par>
                          <p:cTn id="38" fill="hold">
                            <p:stCondLst>
                              <p:cond delay="1000"/>
                            </p:stCondLst>
                            <p:childTnLst>
                              <p:par>
                                <p:cTn id="39" presetID="22" presetClass="entr" presetSubtype="8" fill="hold" nodeType="afterEffect">
                                  <p:stCondLst>
                                    <p:cond delay="250"/>
                                  </p:stCondLst>
                                  <p:childTnLst>
                                    <p:set>
                                      <p:cBhvr>
                                        <p:cTn id="40" dur="1" fill="hold">
                                          <p:stCondLst>
                                            <p:cond delay="0"/>
                                          </p:stCondLst>
                                        </p:cTn>
                                        <p:tgtEl>
                                          <p:spTgt spid="3">
                                            <p:txEl>
                                              <p:pRg st="8" end="8"/>
                                            </p:txEl>
                                          </p:spTgt>
                                        </p:tgtEl>
                                        <p:attrNameLst>
                                          <p:attrName>style.visibility</p:attrName>
                                        </p:attrNameLst>
                                      </p:cBhvr>
                                      <p:to>
                                        <p:strVal val="visible"/>
                                      </p:to>
                                    </p:set>
                                    <p:animEffect transition="in" filter="wipe(left)">
                                      <p:cBhvr>
                                        <p:cTn id="41" dur="1000"/>
                                        <p:tgtEl>
                                          <p:spTgt spid="3">
                                            <p:txEl>
                                              <p:pRg st="8" end="8"/>
                                            </p:txEl>
                                          </p:spTgt>
                                        </p:tgtEl>
                                      </p:cBhvr>
                                    </p:animEffect>
                                  </p:childTnLst>
                                </p:cTn>
                              </p:par>
                            </p:childTnLst>
                          </p:cTn>
                        </p:par>
                        <p:par>
                          <p:cTn id="42" fill="hold">
                            <p:stCondLst>
                              <p:cond delay="2250"/>
                            </p:stCondLst>
                            <p:childTnLst>
                              <p:par>
                                <p:cTn id="43" presetID="22" presetClass="entr" presetSubtype="8" fill="hold" nodeType="afterEffect">
                                  <p:stCondLst>
                                    <p:cond delay="250"/>
                                  </p:stCondLst>
                                  <p:childTnLst>
                                    <p:set>
                                      <p:cBhvr>
                                        <p:cTn id="44" dur="1" fill="hold">
                                          <p:stCondLst>
                                            <p:cond delay="0"/>
                                          </p:stCondLst>
                                        </p:cTn>
                                        <p:tgtEl>
                                          <p:spTgt spid="3">
                                            <p:txEl>
                                              <p:pRg st="9" end="9"/>
                                            </p:txEl>
                                          </p:spTgt>
                                        </p:tgtEl>
                                        <p:attrNameLst>
                                          <p:attrName>style.visibility</p:attrName>
                                        </p:attrNameLst>
                                      </p:cBhvr>
                                      <p:to>
                                        <p:strVal val="visible"/>
                                      </p:to>
                                    </p:set>
                                    <p:animEffect transition="in" filter="wipe(left)">
                                      <p:cBhvr>
                                        <p:cTn id="45" dur="10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4002" y="0"/>
            <a:ext cx="9143997" cy="6857997"/>
          </a:xfrm>
          <a:prstGeom prst="rect">
            <a:avLst/>
          </a:prstGeom>
        </p:spPr>
      </p:pic>
    </p:spTree>
    <p:extLst>
      <p:ext uri="{BB962C8B-B14F-4D97-AF65-F5344CB8AC3E}">
        <p14:creationId xmlns:p14="http://schemas.microsoft.com/office/powerpoint/2010/main" val="1086991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4"/>
          <p:cNvSpPr txBox="1"/>
          <p:nvPr/>
        </p:nvSpPr>
        <p:spPr>
          <a:xfrm>
            <a:off x="1524001" y="887968"/>
            <a:ext cx="9144000" cy="4941523"/>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UTM (NAD83) Zones </a:t>
            </a:r>
            <a:r>
              <a:rPr lang="en-US" sz="5400" b="1" spc="-7" dirty="0">
                <a:solidFill>
                  <a:prstClr val="black"/>
                </a:solidFill>
                <a:uFill>
                  <a:solidFill>
                    <a:srgbClr val="1F497D"/>
                  </a:solidFill>
                </a:uFill>
                <a:latin typeface="Cambria" panose="02040503050406030204" pitchFamily="18" charset="0"/>
                <a:ea typeface="ＭＳ Ｐゴシック" pitchFamily="34" charset="-128"/>
                <a:cs typeface="Arial"/>
              </a:rPr>
              <a:t>as </a:t>
            </a:r>
          </a:p>
          <a:p>
            <a:pPr marL="16933" algn="ctr" defTabSz="457189" fontAlgn="base">
              <a:spcAft>
                <a:spcPct val="0"/>
              </a:spcAft>
              <a:buSzPct val="159375"/>
              <a:defRPr/>
            </a:pPr>
            <a:endParaRPr lang="en-US" sz="4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UTM</a:t>
            </a:r>
          </a:p>
          <a:p>
            <a:pPr marL="16933" algn="ctr" defTabSz="457189" fontAlgn="base">
              <a:spcAft>
                <a:spcPct val="0"/>
              </a:spcAft>
              <a:buSzPct val="159375"/>
              <a:defRPr/>
            </a:pPr>
            <a:endPar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3600" i="1" spc="-20" dirty="0">
                <a:solidFill>
                  <a:prstClr val="black"/>
                </a:solidFill>
                <a:uFill>
                  <a:solidFill>
                    <a:srgbClr val="C00000"/>
                  </a:solidFill>
                </a:uFill>
                <a:latin typeface="Cambria" panose="02040503050406030204" pitchFamily="18" charset="0"/>
                <a:ea typeface="ＭＳ Ｐゴシック" pitchFamily="34" charset="-128"/>
                <a:cs typeface="Arial Black"/>
              </a:rPr>
              <a:t>The following are maps using existing UTM zones as a Single Statewide Zone</a:t>
            </a:r>
          </a:p>
          <a:p>
            <a:pPr marL="16933" algn="ctr" defTabSz="457189" fontAlgn="base">
              <a:spcBef>
                <a:spcPts val="1200"/>
              </a:spcBef>
              <a:spcAft>
                <a:spcPct val="0"/>
              </a:spcAft>
              <a:buSzPct val="159375"/>
              <a:defRPr/>
            </a:pPr>
            <a:r>
              <a:rPr lang="en-US" sz="2000" i="1" spc="-20" dirty="0">
                <a:solidFill>
                  <a:prstClr val="black"/>
                </a:solidFill>
                <a:uFill>
                  <a:solidFill>
                    <a:srgbClr val="C00000"/>
                  </a:solidFill>
                </a:uFill>
                <a:latin typeface="Cambria" panose="02040503050406030204" pitchFamily="18" charset="0"/>
                <a:ea typeface="ＭＳ Ｐゴシック" pitchFamily="34" charset="-128"/>
                <a:cs typeface="Arial Black"/>
              </a:rPr>
              <a:t>(included to highlight the </a:t>
            </a:r>
            <a:r>
              <a:rPr lang="en-US" sz="2000" b="1" i="1" spc="-20" dirty="0">
                <a:solidFill>
                  <a:prstClr val="black"/>
                </a:solidFill>
                <a:uFill>
                  <a:solidFill>
                    <a:srgbClr val="C00000"/>
                  </a:solidFill>
                </a:uFill>
                <a:latin typeface="Cambria" panose="02040503050406030204" pitchFamily="18" charset="0"/>
                <a:ea typeface="ＭＳ Ｐゴシック" pitchFamily="34" charset="-128"/>
                <a:cs typeface="Arial Black"/>
              </a:rPr>
              <a:t>lower performance</a:t>
            </a:r>
            <a:r>
              <a:rPr lang="en-US" sz="2000" i="1" spc="-20" dirty="0">
                <a:solidFill>
                  <a:prstClr val="black"/>
                </a:solidFill>
                <a:uFill>
                  <a:solidFill>
                    <a:srgbClr val="C00000"/>
                  </a:solidFill>
                </a:uFill>
                <a:latin typeface="Cambria" panose="02040503050406030204" pitchFamily="18" charset="0"/>
                <a:ea typeface="ＭＳ Ｐゴシック" pitchFamily="34" charset="-128"/>
                <a:cs typeface="Arial Black"/>
              </a:rPr>
              <a:t> as compared to Preliminary NGS Zone)</a:t>
            </a:r>
            <a:endParaRPr lang="en-US" sz="1800" i="1" spc="-20" dirty="0">
              <a:solidFill>
                <a:prstClr val="black"/>
              </a:solidFill>
              <a:uFill>
                <a:solidFill>
                  <a:srgbClr val="C00000"/>
                </a:solidFill>
              </a:uFill>
              <a:latin typeface="Cambria" panose="02040503050406030204" pitchFamily="18" charset="0"/>
              <a:ea typeface="ＭＳ Ｐゴシック" pitchFamily="34" charset="-128"/>
              <a:cs typeface="Arial Black"/>
            </a:endParaRPr>
          </a:p>
        </p:txBody>
      </p:sp>
    </p:spTree>
    <p:extLst>
      <p:ext uri="{BB962C8B-B14F-4D97-AF65-F5344CB8AC3E}">
        <p14:creationId xmlns:p14="http://schemas.microsoft.com/office/powerpoint/2010/main" val="977173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2" y="1"/>
            <a:ext cx="9143996" cy="6857996"/>
          </a:xfrm>
          <a:prstGeom prst="rect">
            <a:avLst/>
          </a:prstGeom>
        </p:spPr>
      </p:pic>
    </p:spTree>
    <p:extLst>
      <p:ext uri="{BB962C8B-B14F-4D97-AF65-F5344CB8AC3E}">
        <p14:creationId xmlns:p14="http://schemas.microsoft.com/office/powerpoint/2010/main" val="30382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4002" y="0"/>
            <a:ext cx="9143996" cy="6857997"/>
          </a:xfrm>
          <a:prstGeom prst="rect">
            <a:avLst/>
          </a:prstGeom>
        </p:spPr>
      </p:pic>
    </p:spTree>
    <p:extLst>
      <p:ext uri="{BB962C8B-B14F-4D97-AF65-F5344CB8AC3E}">
        <p14:creationId xmlns:p14="http://schemas.microsoft.com/office/powerpoint/2010/main" val="3821148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4002" y="0"/>
            <a:ext cx="9143997" cy="6857997"/>
          </a:xfrm>
          <a:prstGeom prst="rect">
            <a:avLst/>
          </a:prstGeom>
        </p:spPr>
      </p:pic>
    </p:spTree>
    <p:extLst>
      <p:ext uri="{BB962C8B-B14F-4D97-AF65-F5344CB8AC3E}">
        <p14:creationId xmlns:p14="http://schemas.microsoft.com/office/powerpoint/2010/main" val="2052406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CE0C90E-7F17-40C4-BFF8-61F28AB0BD15}"/>
              </a:ext>
            </a:extLst>
          </p:cNvPr>
          <p:cNvPicPr>
            <a:picLocks noChangeAspect="1"/>
          </p:cNvPicPr>
          <p:nvPr/>
        </p:nvPicPr>
        <p:blipFill>
          <a:blip r:embed="rId3"/>
          <a:stretch>
            <a:fillRect/>
          </a:stretch>
        </p:blipFill>
        <p:spPr>
          <a:xfrm>
            <a:off x="870499" y="1079399"/>
            <a:ext cx="10451003" cy="3150368"/>
          </a:xfrm>
          <a:prstGeom prst="rect">
            <a:avLst/>
          </a:prstGeom>
          <a:ln w="31750">
            <a:solidFill>
              <a:schemeClr val="bg1">
                <a:lumMod val="65000"/>
              </a:schemeClr>
            </a:solidFill>
          </a:ln>
        </p:spPr>
      </p:pic>
    </p:spTree>
    <p:extLst>
      <p:ext uri="{BB962C8B-B14F-4D97-AF65-F5344CB8AC3E}">
        <p14:creationId xmlns:p14="http://schemas.microsoft.com/office/powerpoint/2010/main" val="67684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tatewide">
            <a:extLst>
              <a:ext uri="{FF2B5EF4-FFF2-40B4-BE49-F238E27FC236}">
                <a16:creationId xmlns:a16="http://schemas.microsoft.com/office/drawing/2014/main" id="{256250F7-57E2-4B19-85B6-C8CE958E091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999" t="7238" r="1714" b="29334"/>
          <a:stretch/>
        </p:blipFill>
        <p:spPr>
          <a:xfrm>
            <a:off x="2117642" y="1872356"/>
            <a:ext cx="7660271" cy="3784589"/>
          </a:xfrm>
          <a:prstGeom prst="rect">
            <a:avLst/>
          </a:prstGeom>
          <a:scene3d>
            <a:camera prst="isometricOffAxis2Top"/>
            <a:lightRig rig="threePt" dir="t"/>
          </a:scene3d>
          <a:sp3d prstMaterial="softEdge"/>
        </p:spPr>
      </p:pic>
      <p:pic>
        <p:nvPicPr>
          <p:cNvPr id="5" name="4 zone">
            <a:extLst>
              <a:ext uri="{FF2B5EF4-FFF2-40B4-BE49-F238E27FC236}">
                <a16:creationId xmlns:a16="http://schemas.microsoft.com/office/drawing/2014/main" id="{9EF16259-714F-4BE7-A0B4-1A93BDEEF5A2}"/>
              </a:ext>
            </a:extLst>
          </p:cNvPr>
          <p:cNvPicPr>
            <a:picLocks noChangeAspect="1"/>
          </p:cNvPicPr>
          <p:nvPr/>
        </p:nvPicPr>
        <p:blipFill rotWithShape="1">
          <a:blip r:embed="rId4"/>
          <a:srcRect l="25" t="16" r="25" b="24"/>
          <a:stretch/>
        </p:blipFill>
        <p:spPr>
          <a:xfrm>
            <a:off x="2267135" y="-152393"/>
            <a:ext cx="7659821" cy="4784504"/>
          </a:xfrm>
          <a:prstGeom prst="rect">
            <a:avLst/>
          </a:prstGeom>
          <a:scene3d>
            <a:camera prst="isometricOffAxis2Top"/>
            <a:lightRig rig="threePt" dir="t"/>
          </a:scene3d>
          <a:sp3d prstMaterial="softEdge"/>
        </p:spPr>
      </p:pic>
      <p:sp>
        <p:nvSpPr>
          <p:cNvPr id="6" name="Title 5">
            <a:extLst>
              <a:ext uri="{FF2B5EF4-FFF2-40B4-BE49-F238E27FC236}">
                <a16:creationId xmlns:a16="http://schemas.microsoft.com/office/drawing/2014/main" id="{DF3D0BF9-8757-45A5-B3A4-0171720275F1}"/>
              </a:ext>
            </a:extLst>
          </p:cNvPr>
          <p:cNvSpPr>
            <a:spLocks noGrp="1"/>
          </p:cNvSpPr>
          <p:nvPr>
            <p:ph type="title"/>
          </p:nvPr>
        </p:nvSpPr>
        <p:spPr>
          <a:xfrm>
            <a:off x="1524000" y="274637"/>
            <a:ext cx="9144000" cy="822643"/>
          </a:xfrm>
        </p:spPr>
        <p:txBody>
          <a:bodyPr>
            <a:normAutofit fontScale="90000"/>
          </a:bodyPr>
          <a:lstStyle/>
          <a:p>
            <a:r>
              <a:rPr lang="en-US" dirty="0">
                <a:latin typeface="Cambria" panose="02040503050406030204" pitchFamily="18" charset="0"/>
                <a:ea typeface="Cambria" panose="02040503050406030204" pitchFamily="18" charset="0"/>
              </a:rPr>
              <a:t>SPCS2022 Zone Layers in PA</a:t>
            </a:r>
          </a:p>
        </p:txBody>
      </p:sp>
      <p:sp>
        <p:nvSpPr>
          <p:cNvPr id="9" name="TextBox 8">
            <a:extLst>
              <a:ext uri="{FF2B5EF4-FFF2-40B4-BE49-F238E27FC236}">
                <a16:creationId xmlns:a16="http://schemas.microsoft.com/office/drawing/2014/main" id="{BA40ED84-C190-41C3-A4DF-1F53643A2E1D}"/>
              </a:ext>
            </a:extLst>
          </p:cNvPr>
          <p:cNvSpPr txBox="1"/>
          <p:nvPr/>
        </p:nvSpPr>
        <p:spPr bwMode="auto">
          <a:xfrm>
            <a:off x="1366520" y="4749800"/>
            <a:ext cx="9458960" cy="1879600"/>
          </a:xfrm>
          <a:prstGeom prst="rect">
            <a:avLst/>
          </a:prstGeom>
          <a:noFill/>
          <a:ln w="9525">
            <a:noFill/>
            <a:miter lim="800000"/>
            <a:headEnd/>
            <a:tailEnd/>
          </a:ln>
        </p:spPr>
        <p:txBody>
          <a:bodyPr wrap="square" rtlCol="0">
            <a:noAutofit/>
          </a:bodyPr>
          <a:lstStyle/>
          <a:p>
            <a:pPr marL="342891" indent="-342891" defTabSz="457189" fontAlgn="base">
              <a:spcBef>
                <a:spcPct val="0"/>
              </a:spcBef>
              <a:spcAft>
                <a:spcPct val="0"/>
              </a:spcAft>
              <a:buFont typeface="Arial" panose="020B0604020202020204" pitchFamily="34" charset="0"/>
              <a:buChar char="•"/>
              <a:defRPr/>
            </a:pPr>
            <a:r>
              <a:rPr lang="en-US" sz="2667" dirty="0">
                <a:solidFill>
                  <a:prstClr val="black"/>
                </a:solidFill>
                <a:latin typeface="Cambria" panose="02040503050406030204" pitchFamily="18" charset="0"/>
                <a:ea typeface="Cambria" panose="02040503050406030204" pitchFamily="18" charset="0"/>
              </a:rPr>
              <a:t>Both Single Statewide and Multi-Zone Layers will coexist</a:t>
            </a:r>
          </a:p>
          <a:p>
            <a:pPr marL="342891" indent="-342891" defTabSz="457189" fontAlgn="base">
              <a:lnSpc>
                <a:spcPct val="150000"/>
              </a:lnSpc>
              <a:spcBef>
                <a:spcPct val="0"/>
              </a:spcBef>
              <a:spcAft>
                <a:spcPct val="0"/>
              </a:spcAft>
              <a:buFont typeface="Arial" panose="020B0604020202020204" pitchFamily="34" charset="0"/>
              <a:buChar char="•"/>
              <a:defRPr/>
            </a:pPr>
            <a:r>
              <a:rPr lang="en-US" sz="2667" dirty="0">
                <a:solidFill>
                  <a:prstClr val="black"/>
                </a:solidFill>
                <a:latin typeface="Cambria" panose="02040503050406030204" pitchFamily="18" charset="0"/>
                <a:ea typeface="Cambria" panose="02040503050406030204" pitchFamily="18" charset="0"/>
              </a:rPr>
              <a:t>Think about your data, your goals, your customers</a:t>
            </a:r>
          </a:p>
          <a:p>
            <a:pPr marL="800080" lvl="1" indent="-342891" defTabSz="457189" fontAlgn="base">
              <a:spcBef>
                <a:spcPct val="0"/>
              </a:spcBef>
              <a:spcAft>
                <a:spcPct val="0"/>
              </a:spcAft>
              <a:buFont typeface="Arial" panose="020B0604020202020204" pitchFamily="34" charset="0"/>
              <a:buChar char="•"/>
              <a:defRPr/>
            </a:pPr>
            <a:r>
              <a:rPr lang="en-US" sz="2133" dirty="0">
                <a:solidFill>
                  <a:prstClr val="black"/>
                </a:solidFill>
                <a:latin typeface="Cambria" panose="02040503050406030204" pitchFamily="18" charset="0"/>
                <a:ea typeface="Cambria" panose="02040503050406030204" pitchFamily="18" charset="0"/>
              </a:rPr>
              <a:t>Remember that geographic coordinates are your friend!</a:t>
            </a:r>
          </a:p>
          <a:p>
            <a:pPr marL="342891" indent="-342891" defTabSz="457189" fontAlgn="base">
              <a:spcBef>
                <a:spcPts val="800"/>
              </a:spcBef>
              <a:spcAft>
                <a:spcPct val="0"/>
              </a:spcAft>
              <a:buFont typeface="Arial" panose="020B0604020202020204" pitchFamily="34" charset="0"/>
              <a:buChar char="•"/>
              <a:defRPr/>
            </a:pPr>
            <a:r>
              <a:rPr lang="en-US" sz="2667" dirty="0">
                <a:solidFill>
                  <a:prstClr val="black"/>
                </a:solidFill>
                <a:latin typeface="Cambria" panose="02040503050406030204" pitchFamily="18" charset="0"/>
                <a:ea typeface="Cambria" panose="02040503050406030204" pitchFamily="18" charset="0"/>
              </a:rPr>
              <a:t>Smaller zones not “the best” … it all depends on usage &amp; goals</a:t>
            </a:r>
          </a:p>
        </p:txBody>
      </p:sp>
    </p:spTree>
    <p:extLst>
      <p:ext uri="{BB962C8B-B14F-4D97-AF65-F5344CB8AC3E}">
        <p14:creationId xmlns:p14="http://schemas.microsoft.com/office/powerpoint/2010/main" val="103130582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F3D0BF9-8757-45A5-B3A4-0171720275F1}"/>
              </a:ext>
            </a:extLst>
          </p:cNvPr>
          <p:cNvSpPr>
            <a:spLocks noGrp="1"/>
          </p:cNvSpPr>
          <p:nvPr>
            <p:ph type="title"/>
          </p:nvPr>
        </p:nvSpPr>
        <p:spPr>
          <a:xfrm>
            <a:off x="6731001" y="570749"/>
            <a:ext cx="4697913" cy="822643"/>
          </a:xfrm>
        </p:spPr>
        <p:txBody>
          <a:bodyPr>
            <a:normAutofit fontScale="90000"/>
          </a:bodyPr>
          <a:lstStyle/>
          <a:p>
            <a:r>
              <a:rPr lang="en-US" i="1" dirty="0">
                <a:latin typeface="Cambria" panose="02040503050406030204" pitchFamily="18" charset="0"/>
                <a:ea typeface="Cambria" panose="02040503050406030204" pitchFamily="18" charset="0"/>
              </a:rPr>
              <a:t>Which is best?</a:t>
            </a:r>
          </a:p>
        </p:txBody>
      </p:sp>
      <p:sp>
        <p:nvSpPr>
          <p:cNvPr id="9" name="TextBox 8">
            <a:extLst>
              <a:ext uri="{FF2B5EF4-FFF2-40B4-BE49-F238E27FC236}">
                <a16:creationId xmlns:a16="http://schemas.microsoft.com/office/drawing/2014/main" id="{BA40ED84-C190-41C3-A4DF-1F53643A2E1D}"/>
              </a:ext>
            </a:extLst>
          </p:cNvPr>
          <p:cNvSpPr txBox="1"/>
          <p:nvPr/>
        </p:nvSpPr>
        <p:spPr bwMode="auto">
          <a:xfrm>
            <a:off x="0" y="6005723"/>
            <a:ext cx="12192000" cy="827741"/>
          </a:xfrm>
          <a:prstGeom prst="rect">
            <a:avLst/>
          </a:prstGeom>
          <a:noFill/>
          <a:ln w="9525">
            <a:noFill/>
            <a:miter lim="800000"/>
            <a:headEnd/>
            <a:tailEnd/>
          </a:ln>
        </p:spPr>
        <p:txBody>
          <a:bodyPr wrap="square" rtlCol="0">
            <a:noAutofit/>
          </a:bodyPr>
          <a:lstStyle/>
          <a:p>
            <a:pPr algn="ctr" defTabSz="457189" fontAlgn="base">
              <a:spcBef>
                <a:spcPct val="0"/>
              </a:spcBef>
              <a:spcAft>
                <a:spcPct val="0"/>
              </a:spcAft>
              <a:defRPr/>
            </a:pPr>
            <a:r>
              <a:rPr lang="en-US" sz="4800" dirty="0">
                <a:solidFill>
                  <a:prstClr val="black"/>
                </a:solidFill>
                <a:latin typeface="Cambria" panose="02040503050406030204" pitchFamily="18" charset="0"/>
                <a:ea typeface="Cambria" panose="02040503050406030204" pitchFamily="18" charset="0"/>
              </a:rPr>
              <a:t>Each has strengths and each has weaknesses.</a:t>
            </a:r>
          </a:p>
        </p:txBody>
      </p:sp>
      <p:pic>
        <p:nvPicPr>
          <p:cNvPr id="7" name="statewide">
            <a:extLst>
              <a:ext uri="{FF2B5EF4-FFF2-40B4-BE49-F238E27FC236}">
                <a16:creationId xmlns:a16="http://schemas.microsoft.com/office/drawing/2014/main" id="{63013929-B895-46D3-AA69-5DFB2A1FE59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999" t="7238" r="1714" b="29334"/>
          <a:stretch/>
        </p:blipFill>
        <p:spPr>
          <a:xfrm>
            <a:off x="5716957" y="2806699"/>
            <a:ext cx="6475043" cy="3199023"/>
          </a:xfrm>
          <a:prstGeom prst="rect">
            <a:avLst/>
          </a:prstGeom>
          <a:scene3d>
            <a:camera prst="orthographicFront"/>
            <a:lightRig rig="threePt" dir="t"/>
          </a:scene3d>
          <a:sp3d prstMaterial="softEdge"/>
        </p:spPr>
      </p:pic>
      <p:pic>
        <p:nvPicPr>
          <p:cNvPr id="8" name="4 zone">
            <a:extLst>
              <a:ext uri="{FF2B5EF4-FFF2-40B4-BE49-F238E27FC236}">
                <a16:creationId xmlns:a16="http://schemas.microsoft.com/office/drawing/2014/main" id="{1CEFFA86-4212-482E-A7AD-B73F5F371D41}"/>
              </a:ext>
            </a:extLst>
          </p:cNvPr>
          <p:cNvPicPr>
            <a:picLocks noChangeAspect="1"/>
          </p:cNvPicPr>
          <p:nvPr/>
        </p:nvPicPr>
        <p:blipFill rotWithShape="1">
          <a:blip r:embed="rId3"/>
          <a:srcRect l="25" t="16" r="25" b="24"/>
          <a:stretch/>
        </p:blipFill>
        <p:spPr>
          <a:xfrm>
            <a:off x="25400" y="45572"/>
            <a:ext cx="6096000" cy="3807704"/>
          </a:xfrm>
          <a:prstGeom prst="rect">
            <a:avLst/>
          </a:prstGeom>
          <a:scene3d>
            <a:camera prst="orthographicFront"/>
            <a:lightRig rig="threePt" dir="t"/>
          </a:scene3d>
          <a:sp3d prstMaterial="softEdge"/>
        </p:spPr>
      </p:pic>
      <p:sp>
        <p:nvSpPr>
          <p:cNvPr id="4" name="TextBox 3">
            <a:extLst>
              <a:ext uri="{FF2B5EF4-FFF2-40B4-BE49-F238E27FC236}">
                <a16:creationId xmlns:a16="http://schemas.microsoft.com/office/drawing/2014/main" id="{C4CCFE1B-9D78-4A33-A501-DEAD676EC05A}"/>
              </a:ext>
            </a:extLst>
          </p:cNvPr>
          <p:cNvSpPr txBox="1"/>
          <p:nvPr/>
        </p:nvSpPr>
        <p:spPr>
          <a:xfrm>
            <a:off x="6146801" y="2191148"/>
            <a:ext cx="6045199" cy="584775"/>
          </a:xfrm>
          <a:prstGeom prst="rect">
            <a:avLst/>
          </a:prstGeom>
          <a:noFill/>
        </p:spPr>
        <p:txBody>
          <a:bodyPr wrap="square" rtlCol="0">
            <a:spAutoFit/>
          </a:bodyPr>
          <a:lstStyle/>
          <a:p>
            <a:pPr algn="ctr"/>
            <a:r>
              <a:rPr lang="en-US" sz="3200" dirty="0">
                <a:latin typeface="Cambria" panose="02040503050406030204" pitchFamily="18" charset="0"/>
                <a:ea typeface="Cambria" panose="02040503050406030204" pitchFamily="18" charset="0"/>
              </a:rPr>
              <a:t>Single Statewide Zone Layer</a:t>
            </a:r>
          </a:p>
        </p:txBody>
      </p:sp>
      <p:sp>
        <p:nvSpPr>
          <p:cNvPr id="10" name="TextBox 9">
            <a:extLst>
              <a:ext uri="{FF2B5EF4-FFF2-40B4-BE49-F238E27FC236}">
                <a16:creationId xmlns:a16="http://schemas.microsoft.com/office/drawing/2014/main" id="{C963384B-1A99-437A-8F06-4EC53DC17300}"/>
              </a:ext>
            </a:extLst>
          </p:cNvPr>
          <p:cNvSpPr txBox="1"/>
          <p:nvPr/>
        </p:nvSpPr>
        <p:spPr>
          <a:xfrm>
            <a:off x="25400" y="3802476"/>
            <a:ext cx="6096000" cy="584775"/>
          </a:xfrm>
          <a:prstGeom prst="rect">
            <a:avLst/>
          </a:prstGeom>
          <a:noFill/>
        </p:spPr>
        <p:txBody>
          <a:bodyPr wrap="square" rtlCol="0">
            <a:spAutoFit/>
          </a:bodyPr>
          <a:lstStyle/>
          <a:p>
            <a:pPr algn="ctr"/>
            <a:r>
              <a:rPr lang="en-US" sz="3200" dirty="0">
                <a:latin typeface="Cambria" panose="02040503050406030204" pitchFamily="18" charset="0"/>
                <a:ea typeface="Cambria" panose="02040503050406030204" pitchFamily="18" charset="0"/>
              </a:rPr>
              <a:t>Multi-Zone Layer</a:t>
            </a:r>
          </a:p>
        </p:txBody>
      </p:sp>
    </p:spTree>
    <p:extLst>
      <p:ext uri="{BB962C8B-B14F-4D97-AF65-F5344CB8AC3E}">
        <p14:creationId xmlns:p14="http://schemas.microsoft.com/office/powerpoint/2010/main" val="5869616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 y="352793"/>
            <a:ext cx="12191999" cy="915059"/>
          </a:xfrm>
          <a:prstGeom prst="rect">
            <a:avLst/>
          </a:prstGeom>
        </p:spPr>
        <p:txBody>
          <a:bodyPr vert="horz" wrap="square" lIns="0" tIns="12065" rIns="0" bIns="0" numCol="1" rtlCol="0" anchor="ctr" anchorCtr="0" compatLnSpc="1">
            <a:prstTxWarp prst="textNoShape">
              <a:avLst/>
            </a:prstTxWarp>
            <a:spAutoFit/>
          </a:bodyPr>
          <a:lstStyle/>
          <a:p>
            <a:pPr marL="12700">
              <a:spcBef>
                <a:spcPts val="95"/>
              </a:spcBef>
            </a:pPr>
            <a:r>
              <a:rPr lang="en-US" spc="-20" dirty="0"/>
              <a:t>SPCS2022 </a:t>
            </a:r>
            <a:r>
              <a:rPr spc="-20" dirty="0"/>
              <a:t>Zone </a:t>
            </a:r>
            <a:r>
              <a:rPr lang="en-US" spc="-31" dirty="0"/>
              <a:t>L</a:t>
            </a:r>
            <a:r>
              <a:rPr spc="-31" dirty="0"/>
              <a:t>ayers </a:t>
            </a:r>
            <a:r>
              <a:rPr spc="-5" dirty="0"/>
              <a:t>and</a:t>
            </a:r>
            <a:r>
              <a:rPr dirty="0">
                <a:latin typeface="Cambria" panose="02040503050406030204" pitchFamily="18" charset="0"/>
                <a:ea typeface="Cambria" panose="02040503050406030204" pitchFamily="18" charset="0"/>
              </a:rPr>
              <a:t> </a:t>
            </a:r>
            <a:r>
              <a:rPr spc="-25" dirty="0"/>
              <a:t>LDPs</a:t>
            </a:r>
            <a:endParaRPr dirty="0">
              <a:latin typeface="Cambria" panose="02040503050406030204" pitchFamily="18" charset="0"/>
              <a:ea typeface="Cambria" panose="02040503050406030204" pitchFamily="18" charset="0"/>
            </a:endParaRPr>
          </a:p>
        </p:txBody>
      </p:sp>
      <p:sp>
        <p:nvSpPr>
          <p:cNvPr id="3" name="object 3"/>
          <p:cNvSpPr txBox="1"/>
          <p:nvPr/>
        </p:nvSpPr>
        <p:spPr>
          <a:xfrm>
            <a:off x="463245" y="1482391"/>
            <a:ext cx="11265513" cy="4867294"/>
          </a:xfrm>
          <a:prstGeom prst="rect">
            <a:avLst/>
          </a:prstGeom>
        </p:spPr>
        <p:txBody>
          <a:bodyPr vert="horz" wrap="square" lIns="0" tIns="62865" rIns="0" bIns="0" rtlCol="0">
            <a:spAutoFit/>
          </a:bodyPr>
          <a:lstStyle/>
          <a:p>
            <a:pPr marL="355591" indent="-342891" defTabSz="457189" fontAlgn="base">
              <a:spcBef>
                <a:spcPts val="495"/>
              </a:spcBef>
              <a:spcAft>
                <a:spcPts val="800"/>
              </a:spcAft>
              <a:buFont typeface="Arial"/>
              <a:buChar char="•"/>
              <a:tabLst>
                <a:tab pos="354956" algn="l"/>
                <a:tab pos="355591" algn="l"/>
              </a:tabLst>
              <a:defRPr/>
            </a:pPr>
            <a:r>
              <a:rPr sz="3733" spc="-15" dirty="0">
                <a:solidFill>
                  <a:prstClr val="black"/>
                </a:solidFill>
                <a:latin typeface="Cambria" panose="02040503050406030204" pitchFamily="18" charset="0"/>
                <a:ea typeface="Cambria" panose="02040503050406030204" pitchFamily="18" charset="0"/>
                <a:cs typeface="Calibri"/>
              </a:rPr>
              <a:t>Each </a:t>
            </a:r>
            <a:r>
              <a:rPr sz="3733" spc="-31" dirty="0">
                <a:solidFill>
                  <a:prstClr val="black"/>
                </a:solidFill>
                <a:latin typeface="Cambria" panose="02040503050406030204" pitchFamily="18" charset="0"/>
                <a:ea typeface="Cambria" panose="02040503050406030204" pitchFamily="18" charset="0"/>
                <a:cs typeface="Calibri"/>
              </a:rPr>
              <a:t>state </a:t>
            </a:r>
            <a:r>
              <a:rPr sz="3733" spc="-20" dirty="0">
                <a:solidFill>
                  <a:prstClr val="black"/>
                </a:solidFill>
                <a:latin typeface="Cambria" panose="02040503050406030204" pitchFamily="18" charset="0"/>
                <a:ea typeface="Cambria" panose="02040503050406030204" pitchFamily="18" charset="0"/>
                <a:cs typeface="Calibri"/>
              </a:rPr>
              <a:t>may have </a:t>
            </a:r>
            <a:r>
              <a:rPr sz="3733" spc="-15" dirty="0">
                <a:solidFill>
                  <a:prstClr val="black"/>
                </a:solidFill>
                <a:latin typeface="Cambria" panose="02040503050406030204" pitchFamily="18" charset="0"/>
                <a:ea typeface="Cambria" panose="02040503050406030204" pitchFamily="18" charset="0"/>
                <a:cs typeface="Calibri"/>
              </a:rPr>
              <a:t>max </a:t>
            </a:r>
            <a:r>
              <a:rPr sz="3733" dirty="0">
                <a:solidFill>
                  <a:prstClr val="black"/>
                </a:solidFill>
                <a:latin typeface="Cambria" panose="02040503050406030204" pitchFamily="18" charset="0"/>
                <a:ea typeface="Cambria" panose="02040503050406030204" pitchFamily="18" charset="0"/>
                <a:cs typeface="Calibri"/>
              </a:rPr>
              <a:t>of </a:t>
            </a:r>
            <a:r>
              <a:rPr lang="en-US" sz="3733" spc="-5" dirty="0">
                <a:solidFill>
                  <a:prstClr val="black"/>
                </a:solidFill>
                <a:latin typeface="Cambria" panose="02040503050406030204" pitchFamily="18" charset="0"/>
                <a:ea typeface="Cambria" panose="02040503050406030204" pitchFamily="18" charset="0"/>
                <a:cs typeface="Calibri"/>
              </a:rPr>
              <a:t>3</a:t>
            </a:r>
            <a:r>
              <a:rPr sz="3733" spc="-5" dirty="0">
                <a:solidFill>
                  <a:prstClr val="black"/>
                </a:solidFill>
                <a:latin typeface="Cambria" panose="02040503050406030204" pitchFamily="18" charset="0"/>
                <a:ea typeface="Cambria" panose="02040503050406030204" pitchFamily="18" charset="0"/>
                <a:cs typeface="Calibri"/>
              </a:rPr>
              <a:t> </a:t>
            </a:r>
            <a:r>
              <a:rPr sz="3733" spc="-20" dirty="0">
                <a:solidFill>
                  <a:prstClr val="black"/>
                </a:solidFill>
                <a:latin typeface="Cambria" panose="02040503050406030204" pitchFamily="18" charset="0"/>
                <a:ea typeface="Cambria" panose="02040503050406030204" pitchFamily="18" charset="0"/>
                <a:cs typeface="Calibri"/>
              </a:rPr>
              <a:t>zone “layers”</a:t>
            </a:r>
            <a:endParaRPr sz="3733"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40"/>
              </a:spcBef>
              <a:spcAft>
                <a:spcPct val="0"/>
              </a:spcAft>
              <a:buFont typeface="+mj-lt"/>
              <a:buAutoNum type="arabicParenR"/>
              <a:tabLst>
                <a:tab pos="755632" algn="l"/>
              </a:tabLst>
              <a:defRPr/>
            </a:pPr>
            <a:r>
              <a:rPr sz="3200" spc="-5" dirty="0">
                <a:solidFill>
                  <a:prstClr val="black"/>
                </a:solidFill>
                <a:latin typeface="Cambria" panose="02040503050406030204" pitchFamily="18" charset="0"/>
                <a:ea typeface="Cambria" panose="02040503050406030204" pitchFamily="18" charset="0"/>
                <a:cs typeface="Calibri"/>
              </a:rPr>
              <a:t>One </a:t>
            </a:r>
            <a:r>
              <a:rPr sz="3200" spc="-20" dirty="0">
                <a:solidFill>
                  <a:prstClr val="black"/>
                </a:solidFill>
                <a:latin typeface="Cambria" panose="02040503050406030204" pitchFamily="18" charset="0"/>
                <a:ea typeface="Cambria" panose="02040503050406030204" pitchFamily="18" charset="0"/>
                <a:cs typeface="Calibri"/>
              </a:rPr>
              <a:t>layer </a:t>
            </a:r>
            <a:r>
              <a:rPr sz="3200" spc="-11" dirty="0">
                <a:solidFill>
                  <a:prstClr val="black"/>
                </a:solidFill>
                <a:latin typeface="Cambria" panose="02040503050406030204" pitchFamily="18" charset="0"/>
                <a:ea typeface="Cambria" panose="02040503050406030204" pitchFamily="18" charset="0"/>
                <a:cs typeface="Calibri"/>
              </a:rPr>
              <a:t>must </a:t>
            </a:r>
            <a:r>
              <a:rPr sz="3200" spc="-5" dirty="0">
                <a:solidFill>
                  <a:prstClr val="black"/>
                </a:solidFill>
                <a:latin typeface="Cambria" panose="02040503050406030204" pitchFamily="18" charset="0"/>
                <a:ea typeface="Cambria" panose="02040503050406030204" pitchFamily="18" charset="0"/>
                <a:cs typeface="Calibri"/>
              </a:rPr>
              <a:t>be </a:t>
            </a:r>
            <a:r>
              <a:rPr sz="3200" spc="-20" dirty="0">
                <a:solidFill>
                  <a:prstClr val="black"/>
                </a:solidFill>
                <a:latin typeface="Cambria" panose="02040503050406030204" pitchFamily="18" charset="0"/>
                <a:ea typeface="Cambria" panose="02040503050406030204" pitchFamily="18" charset="0"/>
                <a:cs typeface="Calibri"/>
              </a:rPr>
              <a:t>statewide zone</a:t>
            </a:r>
            <a:endParaRPr lang="en-US" sz="3200" spc="-5"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40"/>
              </a:spcBef>
              <a:spcAft>
                <a:spcPts val="1600"/>
              </a:spcAft>
              <a:buFont typeface="Arial"/>
              <a:buChar char="–"/>
              <a:tabLst>
                <a:tab pos="755632" algn="l"/>
              </a:tabLst>
              <a:defRPr/>
            </a:pPr>
            <a:r>
              <a:rPr lang="en-US" sz="3200" b="1" spc="-5" dirty="0">
                <a:solidFill>
                  <a:prstClr val="black"/>
                </a:solidFill>
                <a:latin typeface="Cambria" panose="02040503050406030204" pitchFamily="18" charset="0"/>
                <a:ea typeface="Cambria" panose="02040503050406030204" pitchFamily="18" charset="0"/>
                <a:cs typeface="Calibri"/>
              </a:rPr>
              <a:t>Pennsylvania Single Statewide</a:t>
            </a:r>
            <a:endParaRPr sz="3200" b="1"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11"/>
              </a:spcBef>
              <a:spcAft>
                <a:spcPct val="0"/>
              </a:spcAft>
              <a:buFont typeface="+mj-lt"/>
              <a:buAutoNum type="arabicParenR"/>
              <a:tabLst>
                <a:tab pos="755632" algn="l"/>
              </a:tabLst>
              <a:defRPr/>
            </a:pPr>
            <a:r>
              <a:rPr sz="3200" spc="-5" dirty="0">
                <a:solidFill>
                  <a:prstClr val="black"/>
                </a:solidFill>
                <a:latin typeface="Cambria" panose="02040503050406030204" pitchFamily="18" charset="0"/>
                <a:ea typeface="Cambria" panose="02040503050406030204" pitchFamily="18" charset="0"/>
                <a:cs typeface="Calibri"/>
              </a:rPr>
              <a:t>Other </a:t>
            </a:r>
            <a:r>
              <a:rPr sz="3200" spc="-25" dirty="0">
                <a:solidFill>
                  <a:prstClr val="black"/>
                </a:solidFill>
                <a:latin typeface="Cambria" panose="02040503050406030204" pitchFamily="18" charset="0"/>
                <a:ea typeface="Cambria" panose="02040503050406030204" pitchFamily="18" charset="0"/>
                <a:cs typeface="Calibri"/>
              </a:rPr>
              <a:t>layers </a:t>
            </a:r>
            <a:r>
              <a:rPr sz="3200" spc="-20" dirty="0">
                <a:solidFill>
                  <a:prstClr val="black"/>
                </a:solidFill>
                <a:latin typeface="Cambria" panose="02040503050406030204" pitchFamily="18" charset="0"/>
                <a:ea typeface="Cambria" panose="02040503050406030204" pitchFamily="18" charset="0"/>
                <a:cs typeface="Calibri"/>
              </a:rPr>
              <a:t>have </a:t>
            </a:r>
            <a:r>
              <a:rPr sz="3200" spc="-15" dirty="0">
                <a:solidFill>
                  <a:prstClr val="black"/>
                </a:solidFill>
                <a:latin typeface="Cambria" panose="02040503050406030204" pitchFamily="18" charset="0"/>
                <a:ea typeface="Cambria" panose="02040503050406030204" pitchFamily="18" charset="0"/>
                <a:cs typeface="Calibri"/>
              </a:rPr>
              <a:t>two </a:t>
            </a:r>
            <a:r>
              <a:rPr sz="3200" spc="-5" dirty="0">
                <a:solidFill>
                  <a:prstClr val="black"/>
                </a:solidFill>
                <a:latin typeface="Cambria" panose="02040503050406030204" pitchFamily="18" charset="0"/>
                <a:ea typeface="Cambria" panose="02040503050406030204" pitchFamily="18" charset="0"/>
                <a:cs typeface="Calibri"/>
              </a:rPr>
              <a:t>or </a:t>
            </a:r>
            <a:r>
              <a:rPr sz="3200" spc="-15" dirty="0">
                <a:solidFill>
                  <a:prstClr val="black"/>
                </a:solidFill>
                <a:latin typeface="Cambria" panose="02040503050406030204" pitchFamily="18" charset="0"/>
                <a:ea typeface="Cambria" panose="02040503050406030204" pitchFamily="18" charset="0"/>
                <a:cs typeface="Calibri"/>
              </a:rPr>
              <a:t>more </a:t>
            </a:r>
            <a:r>
              <a:rPr sz="3200" spc="-20" dirty="0">
                <a:solidFill>
                  <a:prstClr val="black"/>
                </a:solidFill>
                <a:latin typeface="Cambria" panose="02040503050406030204" pitchFamily="18" charset="0"/>
                <a:ea typeface="Cambria" panose="02040503050406030204" pitchFamily="18" charset="0"/>
                <a:cs typeface="Calibri"/>
              </a:rPr>
              <a:t>zones</a:t>
            </a:r>
            <a:endParaRPr lang="en-US" sz="3200" spc="-11"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11"/>
              </a:spcBef>
              <a:spcAft>
                <a:spcPts val="1600"/>
              </a:spcAft>
              <a:buFont typeface="Arial"/>
              <a:buChar char="–"/>
              <a:tabLst>
                <a:tab pos="755632" algn="l"/>
              </a:tabLst>
              <a:defRPr/>
            </a:pPr>
            <a:r>
              <a:rPr lang="en-US" sz="3200" b="1" spc="-11" dirty="0">
                <a:solidFill>
                  <a:prstClr val="black"/>
                </a:solidFill>
                <a:latin typeface="Cambria" panose="02040503050406030204" pitchFamily="18" charset="0"/>
                <a:ea typeface="Cambria" panose="02040503050406030204" pitchFamily="18" charset="0"/>
                <a:cs typeface="Calibri"/>
              </a:rPr>
              <a:t>Pennsylvania Multi-Zone</a:t>
            </a:r>
            <a:endParaRPr sz="3200"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11"/>
              </a:spcBef>
              <a:spcAft>
                <a:spcPct val="0"/>
              </a:spcAft>
              <a:buFont typeface="+mj-lt"/>
              <a:buAutoNum type="arabicParenR"/>
              <a:tabLst>
                <a:tab pos="755632" algn="l"/>
              </a:tabLst>
              <a:defRPr/>
            </a:pPr>
            <a:r>
              <a:rPr lang="en-US" sz="3200" spc="-5" dirty="0">
                <a:solidFill>
                  <a:prstClr val="black"/>
                </a:solidFill>
                <a:latin typeface="Cambria" panose="02040503050406030204" pitchFamily="18" charset="0"/>
                <a:ea typeface="Cambria" panose="02040503050406030204" pitchFamily="18" charset="0"/>
                <a:cs typeface="Calibri"/>
              </a:rPr>
              <a:t>A third </a:t>
            </a:r>
            <a:r>
              <a:rPr lang="en-US" sz="3200" spc="-20" dirty="0">
                <a:solidFill>
                  <a:prstClr val="black"/>
                </a:solidFill>
                <a:latin typeface="Cambria" panose="02040503050406030204" pitchFamily="18" charset="0"/>
                <a:ea typeface="Cambria" panose="02040503050406030204" pitchFamily="18" charset="0"/>
                <a:cs typeface="Calibri"/>
              </a:rPr>
              <a:t>layer</a:t>
            </a:r>
            <a:r>
              <a:rPr sz="3200" spc="-20" dirty="0">
                <a:solidFill>
                  <a:prstClr val="black"/>
                </a:solidFill>
                <a:latin typeface="Cambria" panose="02040503050406030204" pitchFamily="18" charset="0"/>
                <a:ea typeface="Cambria" panose="02040503050406030204" pitchFamily="18" charset="0"/>
                <a:cs typeface="Calibri"/>
              </a:rPr>
              <a:t> </a:t>
            </a:r>
            <a:r>
              <a:rPr sz="3200" spc="-15" dirty="0">
                <a:solidFill>
                  <a:prstClr val="black"/>
                </a:solidFill>
                <a:latin typeface="Cambria" panose="02040503050406030204" pitchFamily="18" charset="0"/>
                <a:ea typeface="Cambria" panose="02040503050406030204" pitchFamily="18" charset="0"/>
                <a:cs typeface="Calibri"/>
              </a:rPr>
              <a:t>can</a:t>
            </a:r>
            <a:r>
              <a:rPr lang="en-US" sz="3200" spc="-15" dirty="0">
                <a:solidFill>
                  <a:prstClr val="black"/>
                </a:solidFill>
                <a:latin typeface="Cambria" panose="02040503050406030204" pitchFamily="18" charset="0"/>
                <a:ea typeface="Cambria" panose="02040503050406030204" pitchFamily="18" charset="0"/>
                <a:cs typeface="Calibri"/>
              </a:rPr>
              <a:t> exist, but must be</a:t>
            </a:r>
            <a:r>
              <a:rPr sz="3200" spc="-20" dirty="0">
                <a:solidFill>
                  <a:prstClr val="black"/>
                </a:solidFill>
                <a:latin typeface="Cambria" panose="02040503050406030204" pitchFamily="18" charset="0"/>
                <a:ea typeface="Cambria" panose="02040503050406030204" pitchFamily="18" charset="0"/>
                <a:cs typeface="Calibri"/>
              </a:rPr>
              <a:t> </a:t>
            </a:r>
            <a:r>
              <a:rPr sz="3200" spc="-11" dirty="0">
                <a:solidFill>
                  <a:prstClr val="black"/>
                </a:solidFill>
                <a:latin typeface="Cambria" panose="02040503050406030204" pitchFamily="18" charset="0"/>
                <a:ea typeface="Cambria" panose="02040503050406030204" pitchFamily="18" charset="0"/>
                <a:cs typeface="Calibri"/>
              </a:rPr>
              <a:t>discontinuous</a:t>
            </a:r>
            <a:r>
              <a:rPr sz="3200" spc="65" dirty="0">
                <a:solidFill>
                  <a:prstClr val="black"/>
                </a:solidFill>
                <a:latin typeface="Cambria" panose="02040503050406030204" pitchFamily="18" charset="0"/>
                <a:ea typeface="Cambria" panose="02040503050406030204" pitchFamily="18" charset="0"/>
                <a:cs typeface="Calibri"/>
              </a:rPr>
              <a:t> </a:t>
            </a:r>
            <a:r>
              <a:rPr sz="3200" spc="-25" dirty="0">
                <a:solidFill>
                  <a:prstClr val="black"/>
                </a:solidFill>
                <a:latin typeface="Cambria" panose="02040503050406030204" pitchFamily="18" charset="0"/>
                <a:ea typeface="Cambria" panose="02040503050406030204" pitchFamily="18" charset="0"/>
                <a:cs typeface="Calibri"/>
              </a:rPr>
              <a:t>coverage</a:t>
            </a:r>
            <a:endParaRPr lang="en-US" sz="3200" spc="-25"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11"/>
              </a:spcBef>
              <a:spcAft>
                <a:spcPct val="0"/>
              </a:spcAft>
              <a:buFont typeface="Arial"/>
              <a:buChar char="–"/>
              <a:tabLst>
                <a:tab pos="755632" algn="l"/>
              </a:tabLst>
              <a:defRPr/>
            </a:pPr>
            <a:r>
              <a:rPr lang="en-US" sz="3200" spc="-25" dirty="0">
                <a:solidFill>
                  <a:prstClr val="black"/>
                </a:solidFill>
                <a:latin typeface="Cambria" panose="02040503050406030204" pitchFamily="18" charset="0"/>
                <a:ea typeface="Cambria" panose="02040503050406030204" pitchFamily="18" charset="0"/>
                <a:cs typeface="Calibri"/>
              </a:rPr>
              <a:t>Left open for possibilities in Pennsylvania</a:t>
            </a:r>
          </a:p>
          <a:p>
            <a:pPr marL="1822405" lvl="3" indent="-285744" defTabSz="457189" fontAlgn="base">
              <a:spcBef>
                <a:spcPts val="311"/>
              </a:spcBef>
              <a:spcAft>
                <a:spcPct val="0"/>
              </a:spcAft>
              <a:buFont typeface="Arial"/>
              <a:buChar char="–"/>
              <a:tabLst>
                <a:tab pos="755632" algn="l"/>
              </a:tabLst>
              <a:defRPr/>
            </a:pPr>
            <a:r>
              <a:rPr lang="en-US" sz="3200" spc="-25" dirty="0">
                <a:solidFill>
                  <a:prstClr val="black"/>
                </a:solidFill>
                <a:latin typeface="Cambria" panose="02040503050406030204" pitchFamily="18" charset="0"/>
                <a:ea typeface="Cambria" panose="02040503050406030204" pitchFamily="18" charset="0"/>
                <a:cs typeface="Calibri"/>
              </a:rPr>
              <a:t>Low Distortion Projections (LDPs) for specific areas?</a:t>
            </a:r>
          </a:p>
        </p:txBody>
      </p:sp>
    </p:spTree>
    <p:extLst>
      <p:ext uri="{BB962C8B-B14F-4D97-AF65-F5344CB8AC3E}">
        <p14:creationId xmlns:p14="http://schemas.microsoft.com/office/powerpoint/2010/main" val="325365795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632749" y="1688693"/>
            <a:ext cx="10988233" cy="4777697"/>
          </a:xfrm>
        </p:spPr>
        <p:txBody>
          <a:bodyPr>
            <a:noAutofit/>
          </a:bodyPr>
          <a:lstStyle/>
          <a:p>
            <a:pPr marL="0" indent="0">
              <a:buNone/>
            </a:pPr>
            <a:r>
              <a:rPr lang="en-US" sz="3200" dirty="0"/>
              <a:t>Problems</a:t>
            </a:r>
          </a:p>
          <a:p>
            <a:r>
              <a:rPr lang="en-US" sz="3200" dirty="0"/>
              <a:t>Designates specific zones</a:t>
            </a:r>
          </a:p>
          <a:p>
            <a:r>
              <a:rPr lang="en-US" sz="3200" dirty="0"/>
              <a:t>Parameters of projections included</a:t>
            </a:r>
          </a:p>
          <a:p>
            <a:r>
              <a:rPr lang="en-US" sz="3200" dirty="0"/>
              <a:t>Restricts datum usage to 1983 or 1927</a:t>
            </a:r>
          </a:p>
          <a:p>
            <a:r>
              <a:rPr lang="en-US" sz="3200" dirty="0"/>
              <a:t>Unit of measure designated as Survey Foot</a:t>
            </a:r>
          </a:p>
          <a:p>
            <a:endParaRPr lang="en-US" sz="3200" dirty="0"/>
          </a:p>
          <a:p>
            <a:pPr marL="0" indent="0" algn="ctr">
              <a:buNone/>
            </a:pPr>
            <a:r>
              <a:rPr lang="en-US" sz="3200" i="1" dirty="0"/>
              <a:t>Anyone familiar with the requirement that SPCS coordinates in recorded land records must be certified by the surveyor?</a:t>
            </a:r>
          </a:p>
          <a:p>
            <a:endParaRPr lang="en-US" sz="3200" dirty="0"/>
          </a:p>
        </p:txBody>
      </p:sp>
      <p:sp>
        <p:nvSpPr>
          <p:cNvPr id="3" name="Title 2"/>
          <p:cNvSpPr>
            <a:spLocks noGrp="1"/>
          </p:cNvSpPr>
          <p:nvPr>
            <p:ph type="title"/>
          </p:nvPr>
        </p:nvSpPr>
        <p:spPr>
          <a:xfrm>
            <a:off x="0" y="274639"/>
            <a:ext cx="12192000" cy="1143000"/>
          </a:xfrm>
        </p:spPr>
        <p:txBody>
          <a:bodyPr>
            <a:normAutofit/>
          </a:bodyPr>
          <a:lstStyle/>
          <a:p>
            <a:r>
              <a:rPr lang="en-US" dirty="0">
                <a:latin typeface="Cambria" panose="02040503050406030204" pitchFamily="18" charset="0"/>
                <a:ea typeface="Cambria" panose="02040503050406030204" pitchFamily="18" charset="0"/>
              </a:rPr>
              <a:t>Pennsylvania Coordinate System Law</a:t>
            </a:r>
          </a:p>
        </p:txBody>
      </p:sp>
      <p:sp>
        <p:nvSpPr>
          <p:cNvPr id="6" name="Content Placeholder 1">
            <a:extLst>
              <a:ext uri="{FF2B5EF4-FFF2-40B4-BE49-F238E27FC236}">
                <a16:creationId xmlns:a16="http://schemas.microsoft.com/office/drawing/2014/main" id="{C4E7FE2D-4830-4D26-A81B-EBBDCE91C38B}"/>
              </a:ext>
            </a:extLst>
          </p:cNvPr>
          <p:cNvSpPr txBox="1">
            <a:spLocks/>
          </p:cNvSpPr>
          <p:nvPr/>
        </p:nvSpPr>
        <p:spPr bwMode="auto">
          <a:xfrm>
            <a:off x="1524000" y="1154628"/>
            <a:ext cx="9144000" cy="49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Times New Roman" pitchFamily="18" charset="0"/>
                <a:ea typeface="ＭＳ Ｐゴシック" charset="0"/>
                <a:cs typeface="Times New Roman" pitchFamily="18"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Times New Roman" pitchFamily="18" charset="0"/>
                <a:ea typeface="ＭＳ Ｐゴシック" charset="0"/>
                <a:cs typeface="Times New Roman" pitchFamily="18" charset="0"/>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Times New Roman" pitchFamily="18" charset="0"/>
                <a:ea typeface="ＭＳ Ｐゴシック" charset="0"/>
                <a:cs typeface="Times New Roman" pitchFamily="18" charset="0"/>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400" dirty="0">
                <a:latin typeface="Cambria" panose="02040503050406030204" pitchFamily="18" charset="0"/>
                <a:ea typeface="Cambria" panose="02040503050406030204" pitchFamily="18" charset="0"/>
              </a:rPr>
              <a:t>Act of Dec. 16, 1992, P.L. 1224, No. 161</a:t>
            </a:r>
          </a:p>
        </p:txBody>
      </p:sp>
    </p:spTree>
    <p:extLst>
      <p:ext uri="{BB962C8B-B14F-4D97-AF65-F5344CB8AC3E}">
        <p14:creationId xmlns:p14="http://schemas.microsoft.com/office/powerpoint/2010/main" val="3295268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6" end="6"/>
                                            </p:txEl>
                                          </p:spTgt>
                                        </p:tgtEl>
                                        <p:attrNameLst>
                                          <p:attrName>style.visibility</p:attrName>
                                        </p:attrNameLst>
                                      </p:cBhvr>
                                      <p:to>
                                        <p:strVal val="visible"/>
                                      </p:to>
                                    </p:set>
                                    <p:animEffect transition="in" filter="fade">
                                      <p:cBhvr>
                                        <p:cTn id="7"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17"/>
          <a:stretch/>
        </p:blipFill>
        <p:spPr>
          <a:xfrm>
            <a:off x="1516385" y="0"/>
            <a:ext cx="9151617" cy="6705600"/>
          </a:xfrm>
          <a:prstGeom prst="rect">
            <a:avLst/>
          </a:prstGeom>
        </p:spPr>
      </p:pic>
      <p:sp>
        <p:nvSpPr>
          <p:cNvPr id="6" name="TextBox 5"/>
          <p:cNvSpPr txBox="1"/>
          <p:nvPr/>
        </p:nvSpPr>
        <p:spPr bwMode="auto">
          <a:xfrm>
            <a:off x="6982823" y="6418186"/>
            <a:ext cx="3957320" cy="307777"/>
          </a:xfrm>
          <a:prstGeom prst="rect">
            <a:avLst/>
          </a:prstGeom>
          <a:noFill/>
          <a:ln w="9525">
            <a:noFill/>
            <a:miter lim="800000"/>
            <a:headEnd/>
            <a:tailEnd/>
          </a:ln>
        </p:spPr>
        <p:txBody>
          <a:bodyPr wrap="square" rtlCol="0">
            <a:spAutoFit/>
          </a:bodyPr>
          <a:lstStyle/>
          <a:p>
            <a:r>
              <a:rPr lang="en-US" sz="1400" dirty="0"/>
              <a:t>Source: https://www.igs.org/maps/#station-map</a:t>
            </a:r>
          </a:p>
        </p:txBody>
      </p:sp>
      <p:sp>
        <p:nvSpPr>
          <p:cNvPr id="4" name="object 3"/>
          <p:cNvSpPr>
            <a:spLocks noChangeAspect="1"/>
          </p:cNvSpPr>
          <p:nvPr/>
        </p:nvSpPr>
        <p:spPr>
          <a:xfrm>
            <a:off x="2781911" y="2408218"/>
            <a:ext cx="1728739" cy="944583"/>
          </a:xfrm>
          <a:prstGeom prst="rect">
            <a:avLst/>
          </a:prstGeom>
          <a:blipFill>
            <a:blip r:embed="rId4" cstate="print"/>
            <a:stretch>
              <a:fillRect/>
            </a:stretch>
          </a:blipFill>
        </p:spPr>
        <p:txBody>
          <a:bodyPr wrap="square" lIns="0" tIns="0" rIns="0" bIns="0" rtlCol="0"/>
          <a:lstStyle/>
          <a:p>
            <a:endParaRPr sz="1800"/>
          </a:p>
        </p:txBody>
      </p:sp>
      <p:sp>
        <p:nvSpPr>
          <p:cNvPr id="2" name="Title 1"/>
          <p:cNvSpPr>
            <a:spLocks noGrp="1"/>
          </p:cNvSpPr>
          <p:nvPr>
            <p:ph type="title"/>
          </p:nvPr>
        </p:nvSpPr>
        <p:spPr>
          <a:xfrm>
            <a:off x="1660072" y="-20363"/>
            <a:ext cx="9144000" cy="633539"/>
          </a:xfrm>
        </p:spPr>
        <p:txBody>
          <a:bodyPr>
            <a:normAutofit fontScale="90000"/>
          </a:bodyPr>
          <a:lstStyle/>
          <a:p>
            <a:r>
              <a:rPr lang="en-US" b="1" dirty="0">
                <a:latin typeface="Cambria" panose="02040503050406030204" pitchFamily="18" charset="0"/>
                <a:ea typeface="Cambria" panose="02040503050406030204" pitchFamily="18" charset="0"/>
              </a:rPr>
              <a:t>IGS Network</a:t>
            </a:r>
          </a:p>
        </p:txBody>
      </p:sp>
    </p:spTree>
    <p:extLst>
      <p:ext uri="{BB962C8B-B14F-4D97-AF65-F5344CB8AC3E}">
        <p14:creationId xmlns:p14="http://schemas.microsoft.com/office/powerpoint/2010/main" val="32446569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632749" y="1688693"/>
            <a:ext cx="10988233" cy="4777697"/>
          </a:xfrm>
        </p:spPr>
        <p:txBody>
          <a:bodyPr>
            <a:noAutofit/>
          </a:bodyPr>
          <a:lstStyle/>
          <a:p>
            <a:r>
              <a:rPr lang="en-US" sz="3200" dirty="0"/>
              <a:t>Update drafted by </a:t>
            </a:r>
            <a:r>
              <a:rPr lang="en-US" sz="3200" dirty="0" err="1"/>
              <a:t>GeoBoard</a:t>
            </a:r>
            <a:r>
              <a:rPr lang="en-US" sz="3200" dirty="0"/>
              <a:t> Geodetic Working Group</a:t>
            </a:r>
          </a:p>
          <a:p>
            <a:pPr lvl="1"/>
            <a:r>
              <a:rPr lang="en-US" sz="2666" dirty="0"/>
              <a:t>included participation from PSLS and Keystone GIS</a:t>
            </a:r>
          </a:p>
          <a:p>
            <a:r>
              <a:rPr lang="en-US" sz="3200" dirty="0"/>
              <a:t>Final version reviewed in October 2024</a:t>
            </a:r>
          </a:p>
          <a:p>
            <a:r>
              <a:rPr lang="en-US" sz="3200" dirty="0"/>
              <a:t>Introduced last year</a:t>
            </a:r>
          </a:p>
          <a:p>
            <a:r>
              <a:rPr lang="en-US" sz="3200" dirty="0"/>
              <a:t>Reintroduce in upcoming legislative session</a:t>
            </a:r>
          </a:p>
          <a:p>
            <a:r>
              <a:rPr lang="en-US" sz="3200" dirty="0"/>
              <a:t>Thanks to all contributors, especially Bob </a:t>
            </a:r>
            <a:r>
              <a:rPr lang="en-US" sz="3200" dirty="0" err="1"/>
              <a:t>Regola</a:t>
            </a:r>
            <a:endParaRPr lang="en-US" sz="3200" dirty="0"/>
          </a:p>
          <a:p>
            <a:endParaRPr lang="en-US" sz="3200" dirty="0"/>
          </a:p>
        </p:txBody>
      </p:sp>
      <p:sp>
        <p:nvSpPr>
          <p:cNvPr id="3" name="Title 2"/>
          <p:cNvSpPr>
            <a:spLocks noGrp="1"/>
          </p:cNvSpPr>
          <p:nvPr>
            <p:ph type="title"/>
          </p:nvPr>
        </p:nvSpPr>
        <p:spPr>
          <a:xfrm>
            <a:off x="0" y="274639"/>
            <a:ext cx="12192000" cy="1143000"/>
          </a:xfrm>
        </p:spPr>
        <p:txBody>
          <a:bodyPr>
            <a:normAutofit/>
          </a:bodyPr>
          <a:lstStyle/>
          <a:p>
            <a:r>
              <a:rPr lang="en-US" dirty="0">
                <a:latin typeface="Cambria" panose="02040503050406030204" pitchFamily="18" charset="0"/>
                <a:ea typeface="Cambria" panose="02040503050406030204" pitchFamily="18" charset="0"/>
              </a:rPr>
              <a:t>Pennsylvania Coordinate System Law</a:t>
            </a:r>
          </a:p>
        </p:txBody>
      </p:sp>
    </p:spTree>
    <p:extLst>
      <p:ext uri="{BB962C8B-B14F-4D97-AF65-F5344CB8AC3E}">
        <p14:creationId xmlns:p14="http://schemas.microsoft.com/office/powerpoint/2010/main" val="1805978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Effect transition="in" filter="fade">
                                      <p:cBhvr>
                                        <p:cTn id="7"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4"/>
          <p:cNvSpPr txBox="1"/>
          <p:nvPr/>
        </p:nvSpPr>
        <p:spPr>
          <a:xfrm>
            <a:off x="1524001" y="887968"/>
            <a:ext cx="9144000" cy="4941523"/>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State Plane Coordinate System o</a:t>
            </a:r>
            <a:r>
              <a:rPr sz="5400" b="1" spc="-7" dirty="0">
                <a:solidFill>
                  <a:prstClr val="black"/>
                </a:solidFill>
                <a:uFill>
                  <a:solidFill>
                    <a:srgbClr val="1F497D"/>
                  </a:solidFill>
                </a:uFill>
                <a:latin typeface="Cambria" panose="02040503050406030204" pitchFamily="18" charset="0"/>
                <a:ea typeface="ＭＳ Ｐゴシック" pitchFamily="34" charset="-128"/>
                <a:cs typeface="Arial"/>
              </a:rPr>
              <a:t>f</a:t>
            </a:r>
            <a:r>
              <a:rPr sz="5400" b="1" spc="-33" dirty="0">
                <a:solidFill>
                  <a:prstClr val="black"/>
                </a:solidFill>
                <a:uFill>
                  <a:solidFill>
                    <a:srgbClr val="1F497D"/>
                  </a:solidFill>
                </a:uFill>
                <a:latin typeface="Cambria" panose="02040503050406030204" pitchFamily="18" charset="0"/>
                <a:ea typeface="ＭＳ Ｐゴシック" pitchFamily="34" charset="-128"/>
                <a:cs typeface="Arial"/>
              </a:rPr>
              <a:t> </a:t>
            </a:r>
            <a:r>
              <a:rPr lang="en-US" sz="5400" b="1" spc="-7" dirty="0">
                <a:solidFill>
                  <a:prstClr val="black"/>
                </a:solidFill>
                <a:uFill>
                  <a:solidFill>
                    <a:srgbClr val="1F497D"/>
                  </a:solidFill>
                </a:uFill>
                <a:latin typeface="Cambria" panose="02040503050406030204" pitchFamily="18" charset="0"/>
                <a:ea typeface="ＭＳ Ｐゴシック" pitchFamily="34" charset="-128"/>
                <a:cs typeface="Arial"/>
              </a:rPr>
              <a:t>2022 </a:t>
            </a:r>
          </a:p>
          <a:p>
            <a:pPr marL="16933" algn="ctr" defTabSz="457189" fontAlgn="base">
              <a:spcAft>
                <a:spcPct val="0"/>
              </a:spcAft>
              <a:buSzPct val="159375"/>
              <a:defRPr/>
            </a:pPr>
            <a:endParaRPr lang="en-US" sz="4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SPCS2022</a:t>
            </a:r>
          </a:p>
          <a:p>
            <a:pPr marL="16933" algn="ctr" defTabSz="457189" fontAlgn="base">
              <a:spcAft>
                <a:spcPct val="0"/>
              </a:spcAft>
              <a:buSzPct val="159375"/>
              <a:defRPr/>
            </a:pPr>
            <a:endPar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4800" i="1" spc="-20" dirty="0">
                <a:solidFill>
                  <a:prstClr val="black"/>
                </a:solidFill>
                <a:uFill>
                  <a:solidFill>
                    <a:srgbClr val="C00000"/>
                  </a:solidFill>
                </a:uFill>
                <a:latin typeface="Cambria" panose="02040503050406030204" pitchFamily="18" charset="0"/>
                <a:ea typeface="ＭＳ Ｐゴシック" pitchFamily="34" charset="-128"/>
                <a:cs typeface="Arial Black"/>
              </a:rPr>
              <a:t>Not just Pennsylvania</a:t>
            </a:r>
          </a:p>
        </p:txBody>
      </p:sp>
    </p:spTree>
    <p:extLst>
      <p:ext uri="{BB962C8B-B14F-4D97-AF65-F5344CB8AC3E}">
        <p14:creationId xmlns:p14="http://schemas.microsoft.com/office/powerpoint/2010/main" val="38991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DFAB586-A876-BB4F-C76B-7574AD18DFC3}"/>
              </a:ext>
            </a:extLst>
          </p:cNvPr>
          <p:cNvPicPr>
            <a:picLocks noChangeAspect="1"/>
          </p:cNvPicPr>
          <p:nvPr/>
        </p:nvPicPr>
        <p:blipFill>
          <a:blip r:embed="rId3"/>
          <a:stretch>
            <a:fillRect/>
          </a:stretch>
        </p:blipFill>
        <p:spPr>
          <a:xfrm>
            <a:off x="3535680" y="91440"/>
            <a:ext cx="8656320" cy="6492240"/>
          </a:xfrm>
          <a:prstGeom prst="rect">
            <a:avLst/>
          </a:prstGeom>
        </p:spPr>
      </p:pic>
      <p:pic>
        <p:nvPicPr>
          <p:cNvPr id="2" name="Picture 1">
            <a:extLst>
              <a:ext uri="{FF2B5EF4-FFF2-40B4-BE49-F238E27FC236}">
                <a16:creationId xmlns:a16="http://schemas.microsoft.com/office/drawing/2014/main" id="{CBB48746-EC41-294E-D649-86D940BB90F5}"/>
              </a:ext>
            </a:extLst>
          </p:cNvPr>
          <p:cNvPicPr>
            <a:picLocks noChangeAspect="1"/>
          </p:cNvPicPr>
          <p:nvPr/>
        </p:nvPicPr>
        <p:blipFill>
          <a:blip r:embed="rId4"/>
          <a:stretch>
            <a:fillRect/>
          </a:stretch>
        </p:blipFill>
        <p:spPr>
          <a:xfrm>
            <a:off x="3535680" y="91440"/>
            <a:ext cx="8656320" cy="6492240"/>
          </a:xfrm>
          <a:prstGeom prst="rect">
            <a:avLst/>
          </a:prstGeom>
        </p:spPr>
      </p:pic>
      <p:pic>
        <p:nvPicPr>
          <p:cNvPr id="4" name="Picture 3">
            <a:extLst>
              <a:ext uri="{FF2B5EF4-FFF2-40B4-BE49-F238E27FC236}">
                <a16:creationId xmlns:a16="http://schemas.microsoft.com/office/drawing/2014/main" id="{5C6EF6DC-C9CE-4236-16CE-8B2E2B7C60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35680" y="91440"/>
            <a:ext cx="8656320" cy="6492240"/>
          </a:xfrm>
          <a:prstGeom prst="rect">
            <a:avLst/>
          </a:prstGeom>
        </p:spPr>
      </p:pic>
      <p:sp>
        <p:nvSpPr>
          <p:cNvPr id="6" name="Title 5">
            <a:extLst>
              <a:ext uri="{FF2B5EF4-FFF2-40B4-BE49-F238E27FC236}">
                <a16:creationId xmlns:a16="http://schemas.microsoft.com/office/drawing/2014/main" id="{3D342CC9-6237-BD1B-96B4-9A1A91C47A97}"/>
              </a:ext>
            </a:extLst>
          </p:cNvPr>
          <p:cNvSpPr>
            <a:spLocks noGrp="1"/>
          </p:cNvSpPr>
          <p:nvPr>
            <p:ph type="title" idx="4294967295"/>
          </p:nvPr>
        </p:nvSpPr>
        <p:spPr>
          <a:xfrm>
            <a:off x="91440" y="182881"/>
            <a:ext cx="3473451" cy="1006475"/>
          </a:xfrm>
        </p:spPr>
        <p:txBody>
          <a:bodyPr vert="horz" lIns="121920" tIns="45720" rIns="121920" bIns="45720" rtlCol="0" anchor="t" anchorCtr="0">
            <a:noAutofit/>
          </a:bodyPr>
          <a:lstStyle/>
          <a:p>
            <a:pPr algn="l"/>
            <a:r>
              <a:rPr lang="en-US" sz="2667" b="1" dirty="0">
                <a:latin typeface="+mn-lt"/>
              </a:rPr>
              <a:t>SPCS2022 linear distortion (prelim)</a:t>
            </a:r>
          </a:p>
        </p:txBody>
      </p:sp>
      <p:sp>
        <p:nvSpPr>
          <p:cNvPr id="8" name="Text Placeholder 7">
            <a:extLst>
              <a:ext uri="{FF2B5EF4-FFF2-40B4-BE49-F238E27FC236}">
                <a16:creationId xmlns:a16="http://schemas.microsoft.com/office/drawing/2014/main" id="{505F0CC9-AD8B-3B14-10D4-2D5068AA0949}"/>
              </a:ext>
            </a:extLst>
          </p:cNvPr>
          <p:cNvSpPr>
            <a:spLocks noGrp="1"/>
          </p:cNvSpPr>
          <p:nvPr>
            <p:ph type="body" sz="half" idx="4294967295"/>
          </p:nvPr>
        </p:nvSpPr>
        <p:spPr>
          <a:xfrm>
            <a:off x="91440" y="1188720"/>
            <a:ext cx="3566160" cy="4845051"/>
          </a:xfrm>
        </p:spPr>
        <p:txBody>
          <a:bodyPr vert="horz" lIns="121920" tIns="45720" rIns="121920" bIns="45720" numCol="1" rtlCol="0">
            <a:normAutofit/>
          </a:bodyPr>
          <a:lstStyle/>
          <a:p>
            <a:pPr marL="0" indent="0">
              <a:lnSpc>
                <a:spcPct val="80000"/>
              </a:lnSpc>
              <a:spcBef>
                <a:spcPts val="600"/>
              </a:spcBef>
              <a:buNone/>
            </a:pPr>
            <a:r>
              <a:rPr lang="en-US" sz="2800" b="1" dirty="0"/>
              <a:t>846 zones (CONUS)</a:t>
            </a:r>
          </a:p>
          <a:p>
            <a:pPr marL="0" indent="0">
              <a:lnSpc>
                <a:spcPct val="80000"/>
              </a:lnSpc>
              <a:spcBef>
                <a:spcPts val="600"/>
              </a:spcBef>
              <a:buNone/>
            </a:pPr>
            <a:r>
              <a:rPr lang="en-US" sz="2000" b="1" i="1" dirty="0"/>
              <a:t>Percent within distortion (ppm):</a:t>
            </a:r>
          </a:p>
        </p:txBody>
      </p:sp>
      <p:graphicFrame>
        <p:nvGraphicFramePr>
          <p:cNvPr id="3" name="Table 3">
            <a:extLst>
              <a:ext uri="{FF2B5EF4-FFF2-40B4-BE49-F238E27FC236}">
                <a16:creationId xmlns:a16="http://schemas.microsoft.com/office/drawing/2014/main" id="{BBA741B1-E15B-3C91-53C5-68B411B49E08}"/>
              </a:ext>
            </a:extLst>
          </p:cNvPr>
          <p:cNvGraphicFramePr>
            <a:graphicFrameLocks noGrp="1"/>
          </p:cNvGraphicFramePr>
          <p:nvPr>
            <p:extLst>
              <p:ext uri="{D42A27DB-BD31-4B8C-83A1-F6EECF244321}">
                <p14:modId xmlns:p14="http://schemas.microsoft.com/office/powerpoint/2010/main" val="1065966246"/>
              </p:ext>
            </p:extLst>
          </p:nvPr>
        </p:nvGraphicFramePr>
        <p:xfrm>
          <a:off x="60960" y="2195195"/>
          <a:ext cx="3473452" cy="4598646"/>
        </p:xfrm>
        <a:graphic>
          <a:graphicData uri="http://schemas.openxmlformats.org/drawingml/2006/table">
            <a:tbl>
              <a:tblPr firstRow="1" bandRow="1">
                <a:tableStyleId>{5C22544A-7EE6-4342-B048-85BDC9FD1C3A}</a:tableStyleId>
              </a:tblPr>
              <a:tblGrid>
                <a:gridCol w="868363">
                  <a:extLst>
                    <a:ext uri="{9D8B030D-6E8A-4147-A177-3AD203B41FA5}">
                      <a16:colId xmlns:a16="http://schemas.microsoft.com/office/drawing/2014/main" val="2285974399"/>
                    </a:ext>
                  </a:extLst>
                </a:gridCol>
                <a:gridCol w="868363">
                  <a:extLst>
                    <a:ext uri="{9D8B030D-6E8A-4147-A177-3AD203B41FA5}">
                      <a16:colId xmlns:a16="http://schemas.microsoft.com/office/drawing/2014/main" val="3565563844"/>
                    </a:ext>
                  </a:extLst>
                </a:gridCol>
                <a:gridCol w="868363">
                  <a:extLst>
                    <a:ext uri="{9D8B030D-6E8A-4147-A177-3AD203B41FA5}">
                      <a16:colId xmlns:a16="http://schemas.microsoft.com/office/drawing/2014/main" val="2225808953"/>
                    </a:ext>
                  </a:extLst>
                </a:gridCol>
                <a:gridCol w="868363">
                  <a:extLst>
                    <a:ext uri="{9D8B030D-6E8A-4147-A177-3AD203B41FA5}">
                      <a16:colId xmlns:a16="http://schemas.microsoft.com/office/drawing/2014/main" val="3812511783"/>
                    </a:ext>
                  </a:extLst>
                </a:gridCol>
              </a:tblGrid>
              <a:tr h="644234">
                <a:tc>
                  <a:txBody>
                    <a:bodyPr/>
                    <a:lstStyle/>
                    <a:p>
                      <a:pPr algn="ctr"/>
                      <a:r>
                        <a:rPr lang="en-US" sz="1900" dirty="0" err="1"/>
                        <a:t>Distor</a:t>
                      </a:r>
                      <a:endParaRPr lang="en-US" sz="1900" dirty="0"/>
                    </a:p>
                  </a:txBody>
                  <a:tcPr/>
                </a:tc>
                <a:tc>
                  <a:txBody>
                    <a:bodyPr/>
                    <a:lstStyle/>
                    <a:p>
                      <a:pPr algn="ctr"/>
                      <a:r>
                        <a:rPr lang="en-US" sz="1900" dirty="0"/>
                        <a:t>Pop</a:t>
                      </a:r>
                    </a:p>
                  </a:txBody>
                  <a:tcPr/>
                </a:tc>
                <a:tc>
                  <a:txBody>
                    <a:bodyPr/>
                    <a:lstStyle/>
                    <a:p>
                      <a:pPr algn="ctr"/>
                      <a:r>
                        <a:rPr lang="en-US" sz="1900" dirty="0"/>
                        <a:t>Cities</a:t>
                      </a:r>
                    </a:p>
                  </a:txBody>
                  <a:tcPr/>
                </a:tc>
                <a:tc>
                  <a:txBody>
                    <a:bodyPr/>
                    <a:lstStyle/>
                    <a:p>
                      <a:pPr algn="ctr"/>
                      <a:r>
                        <a:rPr lang="en-US" sz="1900" dirty="0"/>
                        <a:t>Area</a:t>
                      </a:r>
                    </a:p>
                  </a:txBody>
                  <a:tcPr/>
                </a:tc>
                <a:extLst>
                  <a:ext uri="{0D108BD9-81ED-4DB2-BD59-A6C34878D82A}">
                    <a16:rowId xmlns:a16="http://schemas.microsoft.com/office/drawing/2014/main" val="3831103758"/>
                  </a:ext>
                </a:extLst>
              </a:tr>
              <a:tr h="366042">
                <a:tc>
                  <a:txBody>
                    <a:bodyPr/>
                    <a:lstStyle/>
                    <a:p>
                      <a:pPr algn="r"/>
                      <a:r>
                        <a:rPr lang="en-US" sz="1900" b="1" dirty="0"/>
                        <a:t>±20</a:t>
                      </a:r>
                      <a:endParaRPr lang="en-US" sz="1900" dirty="0"/>
                    </a:p>
                  </a:txBody>
                  <a:tcPr/>
                </a:tc>
                <a:tc>
                  <a:txBody>
                    <a:bodyPr/>
                    <a:lstStyle/>
                    <a:p>
                      <a:pPr algn="r"/>
                      <a:r>
                        <a:rPr lang="en-US" sz="1900" dirty="0"/>
                        <a:t>76%</a:t>
                      </a:r>
                    </a:p>
                  </a:txBody>
                  <a:tcPr/>
                </a:tc>
                <a:tc>
                  <a:txBody>
                    <a:bodyPr/>
                    <a:lstStyle/>
                    <a:p>
                      <a:pPr algn="r"/>
                      <a:r>
                        <a:rPr lang="en-US" sz="1900" dirty="0"/>
                        <a:t>71%</a:t>
                      </a:r>
                    </a:p>
                  </a:txBody>
                  <a:tcPr/>
                </a:tc>
                <a:tc>
                  <a:txBody>
                    <a:bodyPr/>
                    <a:lstStyle/>
                    <a:p>
                      <a:pPr algn="r"/>
                      <a:r>
                        <a:rPr lang="en-US" sz="1900" dirty="0"/>
                        <a:t>58%</a:t>
                      </a:r>
                    </a:p>
                  </a:txBody>
                  <a:tcPr/>
                </a:tc>
                <a:extLst>
                  <a:ext uri="{0D108BD9-81ED-4DB2-BD59-A6C34878D82A}">
                    <a16:rowId xmlns:a16="http://schemas.microsoft.com/office/drawing/2014/main" val="1223376906"/>
                  </a:ext>
                </a:extLst>
              </a:tr>
              <a:tr h="366042">
                <a:tc>
                  <a:txBody>
                    <a:bodyPr/>
                    <a:lstStyle/>
                    <a:p>
                      <a:pPr algn="r"/>
                      <a:r>
                        <a:rPr lang="en-US" sz="1900" b="1" dirty="0"/>
                        <a:t>±50</a:t>
                      </a:r>
                      <a:endParaRPr lang="en-US" sz="1900" dirty="0"/>
                    </a:p>
                  </a:txBody>
                  <a:tcPr/>
                </a:tc>
                <a:tc>
                  <a:txBody>
                    <a:bodyPr/>
                    <a:lstStyle/>
                    <a:p>
                      <a:pPr algn="r"/>
                      <a:r>
                        <a:rPr lang="en-US" sz="1900" dirty="0"/>
                        <a:t>92%</a:t>
                      </a:r>
                    </a:p>
                  </a:txBody>
                  <a:tcPr/>
                </a:tc>
                <a:tc>
                  <a:txBody>
                    <a:bodyPr/>
                    <a:lstStyle/>
                    <a:p>
                      <a:pPr algn="r"/>
                      <a:r>
                        <a:rPr lang="en-US" sz="1900" dirty="0"/>
                        <a:t>89%</a:t>
                      </a:r>
                    </a:p>
                  </a:txBody>
                  <a:tcPr/>
                </a:tc>
                <a:tc>
                  <a:txBody>
                    <a:bodyPr/>
                    <a:lstStyle/>
                    <a:p>
                      <a:pPr algn="r"/>
                      <a:r>
                        <a:rPr lang="en-US" sz="1900" dirty="0"/>
                        <a:t>76%</a:t>
                      </a:r>
                    </a:p>
                  </a:txBody>
                  <a:tcPr/>
                </a:tc>
                <a:extLst>
                  <a:ext uri="{0D108BD9-81ED-4DB2-BD59-A6C34878D82A}">
                    <a16:rowId xmlns:a16="http://schemas.microsoft.com/office/drawing/2014/main" val="2336405844"/>
                  </a:ext>
                </a:extLst>
              </a:tr>
              <a:tr h="366042">
                <a:tc>
                  <a:txBody>
                    <a:bodyPr/>
                    <a:lstStyle/>
                    <a:p>
                      <a:pPr algn="r"/>
                      <a:r>
                        <a:rPr lang="en-US" sz="1900" b="1" dirty="0"/>
                        <a:t>±100</a:t>
                      </a:r>
                      <a:endParaRPr lang="en-US" sz="1900" dirty="0"/>
                    </a:p>
                  </a:txBody>
                  <a:tcPr/>
                </a:tc>
                <a:tc>
                  <a:txBody>
                    <a:bodyPr/>
                    <a:lstStyle/>
                    <a:p>
                      <a:pPr algn="r"/>
                      <a:r>
                        <a:rPr lang="en-US" sz="1900" dirty="0"/>
                        <a:t>98%</a:t>
                      </a:r>
                    </a:p>
                  </a:txBody>
                  <a:tcPr/>
                </a:tc>
                <a:tc>
                  <a:txBody>
                    <a:bodyPr/>
                    <a:lstStyle/>
                    <a:p>
                      <a:pPr algn="r"/>
                      <a:r>
                        <a:rPr lang="en-US" sz="1900" dirty="0"/>
                        <a:t>97%</a:t>
                      </a:r>
                    </a:p>
                  </a:txBody>
                  <a:tcPr/>
                </a:tc>
                <a:tc>
                  <a:txBody>
                    <a:bodyPr/>
                    <a:lstStyle/>
                    <a:p>
                      <a:pPr algn="r"/>
                      <a:r>
                        <a:rPr lang="en-US" sz="1900" dirty="0"/>
                        <a:t>89%</a:t>
                      </a:r>
                    </a:p>
                  </a:txBody>
                  <a:tcPr/>
                </a:tc>
                <a:extLst>
                  <a:ext uri="{0D108BD9-81ED-4DB2-BD59-A6C34878D82A}">
                    <a16:rowId xmlns:a16="http://schemas.microsoft.com/office/drawing/2014/main" val="537786564"/>
                  </a:ext>
                </a:extLst>
              </a:tr>
              <a:tr h="644234">
                <a:tc>
                  <a:txBody>
                    <a:bodyPr/>
                    <a:lstStyle/>
                    <a:p>
                      <a:pPr algn="r"/>
                      <a:r>
                        <a:rPr lang="en-US" sz="1900" b="1" dirty="0"/>
                        <a:t>±400</a:t>
                      </a:r>
                      <a:endParaRPr lang="en-US" sz="1900" dirty="0"/>
                    </a:p>
                  </a:txBody>
                  <a:tcPr/>
                </a:tc>
                <a:tc>
                  <a:txBody>
                    <a:bodyPr/>
                    <a:lstStyle/>
                    <a:p>
                      <a:pPr algn="r"/>
                      <a:r>
                        <a:rPr lang="en-US" sz="1900" dirty="0"/>
                        <a:t>100%</a:t>
                      </a:r>
                    </a:p>
                  </a:txBody>
                  <a:tcPr/>
                </a:tc>
                <a:tc>
                  <a:txBody>
                    <a:bodyPr/>
                    <a:lstStyle/>
                    <a:p>
                      <a:pPr algn="r"/>
                      <a:r>
                        <a:rPr lang="en-US" sz="1900" dirty="0"/>
                        <a:t>100%</a:t>
                      </a:r>
                    </a:p>
                  </a:txBody>
                  <a:tcPr/>
                </a:tc>
                <a:tc>
                  <a:txBody>
                    <a:bodyPr/>
                    <a:lstStyle/>
                    <a:p>
                      <a:pPr algn="r"/>
                      <a:r>
                        <a:rPr lang="en-US" sz="1900" dirty="0"/>
                        <a:t>99.9%</a:t>
                      </a:r>
                    </a:p>
                  </a:txBody>
                  <a:tcPr/>
                </a:tc>
                <a:extLst>
                  <a:ext uri="{0D108BD9-81ED-4DB2-BD59-A6C34878D82A}">
                    <a16:rowId xmlns:a16="http://schemas.microsoft.com/office/drawing/2014/main" val="1583499600"/>
                  </a:ext>
                </a:extLst>
              </a:tr>
              <a:tr h="347743">
                <a:tc gridSpan="4">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700" b="1" i="1" dirty="0"/>
                        <a:t>City and area statistics (ppm):</a:t>
                      </a:r>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556577297"/>
                  </a:ext>
                </a:extLst>
              </a:tr>
              <a:tr h="354322">
                <a:tc>
                  <a:txBody>
                    <a:bodyPr/>
                    <a:lstStyle/>
                    <a:p>
                      <a:endParaRPr lang="en-US" sz="1700" dirty="0"/>
                    </a:p>
                  </a:txBody>
                  <a:tcPr/>
                </a:tc>
                <a:tc>
                  <a:txBody>
                    <a:bodyPr/>
                    <a:lstStyle/>
                    <a:p>
                      <a:pPr algn="r"/>
                      <a:r>
                        <a:rPr lang="en-US" sz="1700" b="1" dirty="0"/>
                        <a:t>Min</a:t>
                      </a:r>
                    </a:p>
                  </a:txBody>
                  <a:tcPr/>
                </a:tc>
                <a:tc>
                  <a:txBody>
                    <a:bodyPr/>
                    <a:lstStyle/>
                    <a:p>
                      <a:pPr algn="r"/>
                      <a:r>
                        <a:rPr lang="en-US" sz="1700" dirty="0"/>
                        <a:t>-407</a:t>
                      </a:r>
                    </a:p>
                  </a:txBody>
                  <a:tcPr/>
                </a:tc>
                <a:tc>
                  <a:txBody>
                    <a:bodyPr/>
                    <a:lstStyle/>
                    <a:p>
                      <a:pPr algn="r"/>
                      <a:r>
                        <a:rPr lang="en-US" sz="1700" dirty="0"/>
                        <a:t>-1438</a:t>
                      </a:r>
                    </a:p>
                  </a:txBody>
                  <a:tcPr/>
                </a:tc>
                <a:extLst>
                  <a:ext uri="{0D108BD9-81ED-4DB2-BD59-A6C34878D82A}">
                    <a16:rowId xmlns:a16="http://schemas.microsoft.com/office/drawing/2014/main" val="2383593542"/>
                  </a:ext>
                </a:extLst>
              </a:tr>
              <a:tr h="336759">
                <a:tc>
                  <a:txBody>
                    <a:bodyPr/>
                    <a:lstStyle/>
                    <a:p>
                      <a:endParaRPr lang="en-US" sz="1700"/>
                    </a:p>
                  </a:txBody>
                  <a:tcPr/>
                </a:tc>
                <a:tc>
                  <a:txBody>
                    <a:bodyPr/>
                    <a:lstStyle/>
                    <a:p>
                      <a:pPr algn="r"/>
                      <a:r>
                        <a:rPr lang="en-US" sz="1700" b="1" dirty="0"/>
                        <a:t>Max</a:t>
                      </a:r>
                    </a:p>
                  </a:txBody>
                  <a:tcPr/>
                </a:tc>
                <a:tc>
                  <a:txBody>
                    <a:bodyPr/>
                    <a:lstStyle/>
                    <a:p>
                      <a:pPr algn="r"/>
                      <a:r>
                        <a:rPr lang="en-US" sz="1700" dirty="0"/>
                        <a:t>+486</a:t>
                      </a:r>
                    </a:p>
                  </a:txBody>
                  <a:tcPr/>
                </a:tc>
                <a:tc>
                  <a:txBody>
                    <a:bodyPr/>
                    <a:lstStyle/>
                    <a:p>
                      <a:pPr algn="r"/>
                      <a:r>
                        <a:rPr lang="en-US" sz="1700" dirty="0"/>
                        <a:t>+2624</a:t>
                      </a:r>
                    </a:p>
                  </a:txBody>
                  <a:tcPr/>
                </a:tc>
                <a:extLst>
                  <a:ext uri="{0D108BD9-81ED-4DB2-BD59-A6C34878D82A}">
                    <a16:rowId xmlns:a16="http://schemas.microsoft.com/office/drawing/2014/main" val="1849227157"/>
                  </a:ext>
                </a:extLst>
              </a:tr>
              <a:tr h="345863">
                <a:tc>
                  <a:txBody>
                    <a:bodyPr/>
                    <a:lstStyle/>
                    <a:p>
                      <a:endParaRPr lang="en-US" sz="1700"/>
                    </a:p>
                  </a:txBody>
                  <a:tcPr/>
                </a:tc>
                <a:tc>
                  <a:txBody>
                    <a:bodyPr/>
                    <a:lstStyle/>
                    <a:p>
                      <a:pPr algn="r"/>
                      <a:r>
                        <a:rPr lang="en-US" sz="1700" b="1" dirty="0"/>
                        <a:t>Range</a:t>
                      </a:r>
                    </a:p>
                  </a:txBody>
                  <a:tcPr/>
                </a:tc>
                <a:tc>
                  <a:txBody>
                    <a:bodyPr/>
                    <a:lstStyle/>
                    <a:p>
                      <a:pPr algn="r"/>
                      <a:r>
                        <a:rPr lang="en-US" sz="1700" dirty="0"/>
                        <a:t>893</a:t>
                      </a:r>
                    </a:p>
                  </a:txBody>
                  <a:tcPr/>
                </a:tc>
                <a:tc>
                  <a:txBody>
                    <a:bodyPr/>
                    <a:lstStyle/>
                    <a:p>
                      <a:pPr algn="r"/>
                      <a:r>
                        <a:rPr lang="en-US" sz="1700" dirty="0"/>
                        <a:t>4062</a:t>
                      </a:r>
                    </a:p>
                  </a:txBody>
                  <a:tcPr/>
                </a:tc>
                <a:extLst>
                  <a:ext uri="{0D108BD9-81ED-4DB2-BD59-A6C34878D82A}">
                    <a16:rowId xmlns:a16="http://schemas.microsoft.com/office/drawing/2014/main" val="1143360944"/>
                  </a:ext>
                </a:extLst>
              </a:tr>
              <a:tr h="354322">
                <a:tc>
                  <a:txBody>
                    <a:bodyPr/>
                    <a:lstStyle/>
                    <a:p>
                      <a:endParaRPr lang="en-US" sz="1700"/>
                    </a:p>
                  </a:txBody>
                  <a:tcPr/>
                </a:tc>
                <a:tc>
                  <a:txBody>
                    <a:bodyPr/>
                    <a:lstStyle/>
                    <a:p>
                      <a:pPr algn="r"/>
                      <a:r>
                        <a:rPr lang="en-US" sz="1700" b="1" dirty="0"/>
                        <a:t>Mean</a:t>
                      </a:r>
                    </a:p>
                  </a:txBody>
                  <a:tcPr/>
                </a:tc>
                <a:tc>
                  <a:txBody>
                    <a:bodyPr/>
                    <a:lstStyle/>
                    <a:p>
                      <a:pPr algn="r"/>
                      <a:r>
                        <a:rPr lang="en-US" sz="1700" dirty="0"/>
                        <a:t>-6</a:t>
                      </a:r>
                    </a:p>
                  </a:txBody>
                  <a:tcPr/>
                </a:tc>
                <a:tc>
                  <a:txBody>
                    <a:bodyPr/>
                    <a:lstStyle/>
                    <a:p>
                      <a:pPr algn="r"/>
                      <a:r>
                        <a:rPr lang="en-US" sz="1700" dirty="0"/>
                        <a:t>-23</a:t>
                      </a:r>
                    </a:p>
                  </a:txBody>
                  <a:tcPr/>
                </a:tc>
                <a:extLst>
                  <a:ext uri="{0D108BD9-81ED-4DB2-BD59-A6C34878D82A}">
                    <a16:rowId xmlns:a16="http://schemas.microsoft.com/office/drawing/2014/main" val="2556979924"/>
                  </a:ext>
                </a:extLst>
              </a:tr>
              <a:tr h="354322">
                <a:tc gridSpan="4">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700" b="1" dirty="0"/>
                        <a:t>Mean weighted by pop = -4</a:t>
                      </a:r>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639568200"/>
                  </a:ext>
                </a:extLst>
              </a:tr>
            </a:tbl>
          </a:graphicData>
        </a:graphic>
      </p:graphicFrame>
    </p:spTree>
    <p:extLst>
      <p:ext uri="{BB962C8B-B14F-4D97-AF65-F5344CB8AC3E}">
        <p14:creationId xmlns:p14="http://schemas.microsoft.com/office/powerpoint/2010/main" val="307876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fade">
                                      <p:cBhvr>
                                        <p:cTn id="17" dur="500"/>
                                        <p:tgtEl>
                                          <p:spTgt spid="8">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
                                            <p:txEl>
                                              <p:pRg st="1" end="1"/>
                                            </p:txEl>
                                          </p:spTgt>
                                        </p:tgtEl>
                                        <p:attrNameLst>
                                          <p:attrName>style.visibility</p:attrName>
                                        </p:attrNameLst>
                                      </p:cBhvr>
                                      <p:to>
                                        <p:strVal val="visible"/>
                                      </p:to>
                                    </p:set>
                                    <p:animEffect transition="in" filter="fade">
                                      <p:cBhvr>
                                        <p:cTn id="20" dur="500"/>
                                        <p:tgtEl>
                                          <p:spTgt spid="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BE2B5F8-055A-4BBE-AEB1-6625A4B6A409}"/>
              </a:ext>
            </a:extLst>
          </p:cNvPr>
          <p:cNvPicPr>
            <a:picLocks noChangeAspect="1"/>
          </p:cNvPicPr>
          <p:nvPr/>
        </p:nvPicPr>
        <p:blipFill>
          <a:blip r:embed="rId2"/>
          <a:stretch>
            <a:fillRect/>
          </a:stretch>
        </p:blipFill>
        <p:spPr>
          <a:xfrm>
            <a:off x="1524000" y="1"/>
            <a:ext cx="9144000" cy="6858001"/>
          </a:xfrm>
          <a:prstGeom prst="rect">
            <a:avLst/>
          </a:prstGeom>
        </p:spPr>
      </p:pic>
    </p:spTree>
    <p:extLst>
      <p:ext uri="{BB962C8B-B14F-4D97-AF65-F5344CB8AC3E}">
        <p14:creationId xmlns:p14="http://schemas.microsoft.com/office/powerpoint/2010/main" val="3712288961"/>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 y="352793"/>
            <a:ext cx="12191999" cy="915059"/>
          </a:xfrm>
          <a:prstGeom prst="rect">
            <a:avLst/>
          </a:prstGeom>
        </p:spPr>
        <p:txBody>
          <a:bodyPr vert="horz" wrap="square" lIns="0" tIns="12065" rIns="0" bIns="0" numCol="1" rtlCol="0" anchor="ctr" anchorCtr="0" compatLnSpc="1">
            <a:prstTxWarp prst="textNoShape">
              <a:avLst/>
            </a:prstTxWarp>
            <a:spAutoFit/>
          </a:bodyPr>
          <a:lstStyle/>
          <a:p>
            <a:pPr marL="12700">
              <a:spcBef>
                <a:spcPts val="95"/>
              </a:spcBef>
            </a:pPr>
            <a:r>
              <a:rPr lang="en-US" spc="-20" dirty="0"/>
              <a:t>SPCS2022 </a:t>
            </a:r>
            <a:r>
              <a:rPr spc="-20" dirty="0"/>
              <a:t>Zone </a:t>
            </a:r>
            <a:r>
              <a:rPr lang="en-US" spc="-31" dirty="0"/>
              <a:t>L</a:t>
            </a:r>
            <a:r>
              <a:rPr spc="-31" dirty="0"/>
              <a:t>ayers </a:t>
            </a:r>
            <a:r>
              <a:rPr spc="-5" dirty="0"/>
              <a:t>and</a:t>
            </a:r>
            <a:r>
              <a:rPr dirty="0">
                <a:latin typeface="Cambria" panose="02040503050406030204" pitchFamily="18" charset="0"/>
                <a:ea typeface="Cambria" panose="02040503050406030204" pitchFamily="18" charset="0"/>
              </a:rPr>
              <a:t> </a:t>
            </a:r>
            <a:r>
              <a:rPr spc="-25" dirty="0"/>
              <a:t>LDPs</a:t>
            </a:r>
            <a:endParaRPr dirty="0">
              <a:latin typeface="Cambria" panose="02040503050406030204" pitchFamily="18" charset="0"/>
              <a:ea typeface="Cambria" panose="02040503050406030204" pitchFamily="18" charset="0"/>
            </a:endParaRPr>
          </a:p>
        </p:txBody>
      </p:sp>
      <p:sp>
        <p:nvSpPr>
          <p:cNvPr id="3" name="object 3"/>
          <p:cNvSpPr txBox="1"/>
          <p:nvPr/>
        </p:nvSpPr>
        <p:spPr>
          <a:xfrm>
            <a:off x="463245" y="1482391"/>
            <a:ext cx="11265513" cy="4336380"/>
          </a:xfrm>
          <a:prstGeom prst="rect">
            <a:avLst/>
          </a:prstGeom>
        </p:spPr>
        <p:txBody>
          <a:bodyPr vert="horz" wrap="square" lIns="0" tIns="62865" rIns="0" bIns="0" rtlCol="0">
            <a:spAutoFit/>
          </a:bodyPr>
          <a:lstStyle/>
          <a:p>
            <a:pPr marL="355591" indent="-342891" defTabSz="457189" fontAlgn="base">
              <a:spcBef>
                <a:spcPts val="495"/>
              </a:spcBef>
              <a:spcAft>
                <a:spcPts val="800"/>
              </a:spcAft>
              <a:buFont typeface="Arial"/>
              <a:buChar char="•"/>
              <a:tabLst>
                <a:tab pos="354956" algn="l"/>
                <a:tab pos="355591" algn="l"/>
              </a:tabLst>
              <a:defRPr/>
            </a:pPr>
            <a:r>
              <a:rPr sz="3733" spc="-15" dirty="0">
                <a:solidFill>
                  <a:prstClr val="black"/>
                </a:solidFill>
                <a:latin typeface="Cambria" panose="02040503050406030204" pitchFamily="18" charset="0"/>
                <a:ea typeface="Cambria" panose="02040503050406030204" pitchFamily="18" charset="0"/>
                <a:cs typeface="Calibri"/>
              </a:rPr>
              <a:t>Each </a:t>
            </a:r>
            <a:r>
              <a:rPr sz="3733" spc="-31" dirty="0">
                <a:solidFill>
                  <a:prstClr val="black"/>
                </a:solidFill>
                <a:latin typeface="Cambria" panose="02040503050406030204" pitchFamily="18" charset="0"/>
                <a:ea typeface="Cambria" panose="02040503050406030204" pitchFamily="18" charset="0"/>
                <a:cs typeface="Calibri"/>
              </a:rPr>
              <a:t>state </a:t>
            </a:r>
            <a:r>
              <a:rPr sz="3733" spc="-20" dirty="0">
                <a:solidFill>
                  <a:prstClr val="black"/>
                </a:solidFill>
                <a:latin typeface="Cambria" panose="02040503050406030204" pitchFamily="18" charset="0"/>
                <a:ea typeface="Cambria" panose="02040503050406030204" pitchFamily="18" charset="0"/>
                <a:cs typeface="Calibri"/>
              </a:rPr>
              <a:t>may have </a:t>
            </a:r>
            <a:r>
              <a:rPr sz="3733" spc="-15" dirty="0">
                <a:solidFill>
                  <a:prstClr val="black"/>
                </a:solidFill>
                <a:latin typeface="Cambria" panose="02040503050406030204" pitchFamily="18" charset="0"/>
                <a:ea typeface="Cambria" panose="02040503050406030204" pitchFamily="18" charset="0"/>
                <a:cs typeface="Calibri"/>
              </a:rPr>
              <a:t>max </a:t>
            </a:r>
            <a:r>
              <a:rPr sz="3733" dirty="0">
                <a:solidFill>
                  <a:prstClr val="black"/>
                </a:solidFill>
                <a:latin typeface="Cambria" panose="02040503050406030204" pitchFamily="18" charset="0"/>
                <a:ea typeface="Cambria" panose="02040503050406030204" pitchFamily="18" charset="0"/>
                <a:cs typeface="Calibri"/>
              </a:rPr>
              <a:t>of </a:t>
            </a:r>
            <a:r>
              <a:rPr lang="en-US" sz="3733" spc="-5" dirty="0">
                <a:solidFill>
                  <a:prstClr val="black"/>
                </a:solidFill>
                <a:latin typeface="Cambria" panose="02040503050406030204" pitchFamily="18" charset="0"/>
                <a:ea typeface="Cambria" panose="02040503050406030204" pitchFamily="18" charset="0"/>
                <a:cs typeface="Calibri"/>
              </a:rPr>
              <a:t>3</a:t>
            </a:r>
            <a:r>
              <a:rPr sz="3733" spc="-5" dirty="0">
                <a:solidFill>
                  <a:prstClr val="black"/>
                </a:solidFill>
                <a:latin typeface="Cambria" panose="02040503050406030204" pitchFamily="18" charset="0"/>
                <a:ea typeface="Cambria" panose="02040503050406030204" pitchFamily="18" charset="0"/>
                <a:cs typeface="Calibri"/>
              </a:rPr>
              <a:t> </a:t>
            </a:r>
            <a:r>
              <a:rPr sz="3733" spc="-20" dirty="0">
                <a:solidFill>
                  <a:prstClr val="black"/>
                </a:solidFill>
                <a:latin typeface="Cambria" panose="02040503050406030204" pitchFamily="18" charset="0"/>
                <a:ea typeface="Cambria" panose="02040503050406030204" pitchFamily="18" charset="0"/>
                <a:cs typeface="Calibri"/>
              </a:rPr>
              <a:t>zone “layers”</a:t>
            </a:r>
            <a:endParaRPr sz="3733"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40"/>
              </a:spcBef>
              <a:spcAft>
                <a:spcPct val="0"/>
              </a:spcAft>
              <a:buFont typeface="+mj-lt"/>
              <a:buAutoNum type="arabicParenR"/>
              <a:tabLst>
                <a:tab pos="755632" algn="l"/>
              </a:tabLst>
              <a:defRPr/>
            </a:pPr>
            <a:r>
              <a:rPr sz="3200" spc="-5" dirty="0">
                <a:solidFill>
                  <a:prstClr val="black"/>
                </a:solidFill>
                <a:latin typeface="Cambria" panose="02040503050406030204" pitchFamily="18" charset="0"/>
                <a:ea typeface="Cambria" panose="02040503050406030204" pitchFamily="18" charset="0"/>
                <a:cs typeface="Calibri"/>
              </a:rPr>
              <a:t>One </a:t>
            </a:r>
            <a:r>
              <a:rPr sz="3200" spc="-20" dirty="0">
                <a:solidFill>
                  <a:prstClr val="black"/>
                </a:solidFill>
                <a:latin typeface="Cambria" panose="02040503050406030204" pitchFamily="18" charset="0"/>
                <a:ea typeface="Cambria" panose="02040503050406030204" pitchFamily="18" charset="0"/>
                <a:cs typeface="Calibri"/>
              </a:rPr>
              <a:t>layer </a:t>
            </a:r>
            <a:r>
              <a:rPr sz="3200" spc="-11" dirty="0">
                <a:solidFill>
                  <a:prstClr val="black"/>
                </a:solidFill>
                <a:latin typeface="Cambria" panose="02040503050406030204" pitchFamily="18" charset="0"/>
                <a:ea typeface="Cambria" panose="02040503050406030204" pitchFamily="18" charset="0"/>
                <a:cs typeface="Calibri"/>
              </a:rPr>
              <a:t>must </a:t>
            </a:r>
            <a:r>
              <a:rPr sz="3200" spc="-5" dirty="0">
                <a:solidFill>
                  <a:prstClr val="black"/>
                </a:solidFill>
                <a:latin typeface="Cambria" panose="02040503050406030204" pitchFamily="18" charset="0"/>
                <a:ea typeface="Cambria" panose="02040503050406030204" pitchFamily="18" charset="0"/>
                <a:cs typeface="Calibri"/>
              </a:rPr>
              <a:t>be </a:t>
            </a:r>
            <a:r>
              <a:rPr sz="3200" spc="-20" dirty="0">
                <a:solidFill>
                  <a:prstClr val="black"/>
                </a:solidFill>
                <a:latin typeface="Cambria" panose="02040503050406030204" pitchFamily="18" charset="0"/>
                <a:ea typeface="Cambria" panose="02040503050406030204" pitchFamily="18" charset="0"/>
                <a:cs typeface="Calibri"/>
              </a:rPr>
              <a:t>statewide zone</a:t>
            </a:r>
            <a:endParaRPr lang="en-US" sz="3200" spc="-5"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40"/>
              </a:spcBef>
              <a:spcAft>
                <a:spcPts val="1600"/>
              </a:spcAft>
              <a:buFont typeface="Arial"/>
              <a:buChar char="–"/>
              <a:tabLst>
                <a:tab pos="755632" algn="l"/>
              </a:tabLst>
              <a:defRPr/>
            </a:pPr>
            <a:r>
              <a:rPr lang="en-US" sz="3200" b="1" spc="-5" dirty="0">
                <a:solidFill>
                  <a:prstClr val="black"/>
                </a:solidFill>
                <a:latin typeface="Cambria" panose="02040503050406030204" pitchFamily="18" charset="0"/>
                <a:ea typeface="Cambria" panose="02040503050406030204" pitchFamily="18" charset="0"/>
                <a:cs typeface="Calibri"/>
              </a:rPr>
              <a:t>West Virginia Single Statewide</a:t>
            </a:r>
            <a:endParaRPr sz="3200" b="1"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11"/>
              </a:spcBef>
              <a:spcAft>
                <a:spcPct val="0"/>
              </a:spcAft>
              <a:buFont typeface="+mj-lt"/>
              <a:buAutoNum type="arabicParenR"/>
              <a:tabLst>
                <a:tab pos="755632" algn="l"/>
              </a:tabLst>
              <a:defRPr/>
            </a:pPr>
            <a:r>
              <a:rPr sz="3200" spc="-5" dirty="0">
                <a:solidFill>
                  <a:prstClr val="black"/>
                </a:solidFill>
                <a:latin typeface="Cambria" panose="02040503050406030204" pitchFamily="18" charset="0"/>
                <a:ea typeface="Cambria" panose="02040503050406030204" pitchFamily="18" charset="0"/>
                <a:cs typeface="Calibri"/>
              </a:rPr>
              <a:t>Other </a:t>
            </a:r>
            <a:r>
              <a:rPr sz="3200" spc="-25" dirty="0">
                <a:solidFill>
                  <a:prstClr val="black"/>
                </a:solidFill>
                <a:latin typeface="Cambria" panose="02040503050406030204" pitchFamily="18" charset="0"/>
                <a:ea typeface="Cambria" panose="02040503050406030204" pitchFamily="18" charset="0"/>
                <a:cs typeface="Calibri"/>
              </a:rPr>
              <a:t>layers </a:t>
            </a:r>
            <a:r>
              <a:rPr sz="3200" spc="-20" dirty="0">
                <a:solidFill>
                  <a:prstClr val="black"/>
                </a:solidFill>
                <a:latin typeface="Cambria" panose="02040503050406030204" pitchFamily="18" charset="0"/>
                <a:ea typeface="Cambria" panose="02040503050406030204" pitchFamily="18" charset="0"/>
                <a:cs typeface="Calibri"/>
              </a:rPr>
              <a:t>have </a:t>
            </a:r>
            <a:r>
              <a:rPr sz="3200" spc="-15" dirty="0">
                <a:solidFill>
                  <a:prstClr val="black"/>
                </a:solidFill>
                <a:latin typeface="Cambria" panose="02040503050406030204" pitchFamily="18" charset="0"/>
                <a:ea typeface="Cambria" panose="02040503050406030204" pitchFamily="18" charset="0"/>
                <a:cs typeface="Calibri"/>
              </a:rPr>
              <a:t>two </a:t>
            </a:r>
            <a:r>
              <a:rPr sz="3200" spc="-5" dirty="0">
                <a:solidFill>
                  <a:prstClr val="black"/>
                </a:solidFill>
                <a:latin typeface="Cambria" panose="02040503050406030204" pitchFamily="18" charset="0"/>
                <a:ea typeface="Cambria" panose="02040503050406030204" pitchFamily="18" charset="0"/>
                <a:cs typeface="Calibri"/>
              </a:rPr>
              <a:t>or </a:t>
            </a:r>
            <a:r>
              <a:rPr sz="3200" spc="-15" dirty="0">
                <a:solidFill>
                  <a:prstClr val="black"/>
                </a:solidFill>
                <a:latin typeface="Cambria" panose="02040503050406030204" pitchFamily="18" charset="0"/>
                <a:ea typeface="Cambria" panose="02040503050406030204" pitchFamily="18" charset="0"/>
                <a:cs typeface="Calibri"/>
              </a:rPr>
              <a:t>more </a:t>
            </a:r>
            <a:r>
              <a:rPr sz="3200" spc="-20" dirty="0">
                <a:solidFill>
                  <a:prstClr val="black"/>
                </a:solidFill>
                <a:latin typeface="Cambria" panose="02040503050406030204" pitchFamily="18" charset="0"/>
                <a:ea typeface="Cambria" panose="02040503050406030204" pitchFamily="18" charset="0"/>
                <a:cs typeface="Calibri"/>
              </a:rPr>
              <a:t>zones</a:t>
            </a:r>
            <a:endParaRPr lang="en-US" sz="3200" spc="-11"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11"/>
              </a:spcBef>
              <a:spcAft>
                <a:spcPts val="1600"/>
              </a:spcAft>
              <a:buFont typeface="Arial"/>
              <a:buChar char="–"/>
              <a:tabLst>
                <a:tab pos="755632" algn="l"/>
              </a:tabLst>
              <a:defRPr/>
            </a:pPr>
            <a:r>
              <a:rPr lang="en-US" sz="3200" spc="-11" dirty="0">
                <a:solidFill>
                  <a:prstClr val="black"/>
                </a:solidFill>
                <a:latin typeface="Cambria" panose="02040503050406030204" pitchFamily="18" charset="0"/>
                <a:ea typeface="Cambria" panose="02040503050406030204" pitchFamily="18" charset="0"/>
                <a:cs typeface="Calibri"/>
              </a:rPr>
              <a:t>Multi-Zone</a:t>
            </a:r>
            <a:endParaRPr sz="3200" dirty="0">
              <a:solidFill>
                <a:prstClr val="black"/>
              </a:solidFill>
              <a:latin typeface="Cambria" panose="02040503050406030204" pitchFamily="18" charset="0"/>
              <a:ea typeface="Cambria" panose="02040503050406030204" pitchFamily="18" charset="0"/>
              <a:cs typeface="Calibri"/>
            </a:endParaRPr>
          </a:p>
          <a:p>
            <a:pPr marL="1079473" lvl="1" indent="-609585" defTabSz="457189" fontAlgn="base">
              <a:spcBef>
                <a:spcPts val="311"/>
              </a:spcBef>
              <a:spcAft>
                <a:spcPct val="0"/>
              </a:spcAft>
              <a:buFont typeface="+mj-lt"/>
              <a:buAutoNum type="arabicParenR"/>
              <a:tabLst>
                <a:tab pos="755632" algn="l"/>
              </a:tabLst>
              <a:defRPr/>
            </a:pPr>
            <a:r>
              <a:rPr lang="en-US" sz="3200" spc="-5" dirty="0">
                <a:solidFill>
                  <a:prstClr val="black"/>
                </a:solidFill>
                <a:latin typeface="Cambria" panose="02040503050406030204" pitchFamily="18" charset="0"/>
                <a:ea typeface="Cambria" panose="02040503050406030204" pitchFamily="18" charset="0"/>
                <a:cs typeface="Calibri"/>
              </a:rPr>
              <a:t>A third </a:t>
            </a:r>
            <a:r>
              <a:rPr lang="en-US" sz="3200" spc="-20" dirty="0">
                <a:solidFill>
                  <a:prstClr val="black"/>
                </a:solidFill>
                <a:latin typeface="Cambria" panose="02040503050406030204" pitchFamily="18" charset="0"/>
                <a:ea typeface="Cambria" panose="02040503050406030204" pitchFamily="18" charset="0"/>
                <a:cs typeface="Calibri"/>
              </a:rPr>
              <a:t>layer</a:t>
            </a:r>
            <a:r>
              <a:rPr sz="3200" spc="-20" dirty="0">
                <a:solidFill>
                  <a:prstClr val="black"/>
                </a:solidFill>
                <a:latin typeface="Cambria" panose="02040503050406030204" pitchFamily="18" charset="0"/>
                <a:ea typeface="Cambria" panose="02040503050406030204" pitchFamily="18" charset="0"/>
                <a:cs typeface="Calibri"/>
              </a:rPr>
              <a:t> </a:t>
            </a:r>
            <a:r>
              <a:rPr sz="3200" spc="-15" dirty="0">
                <a:solidFill>
                  <a:prstClr val="black"/>
                </a:solidFill>
                <a:latin typeface="Cambria" panose="02040503050406030204" pitchFamily="18" charset="0"/>
                <a:ea typeface="Cambria" panose="02040503050406030204" pitchFamily="18" charset="0"/>
                <a:cs typeface="Calibri"/>
              </a:rPr>
              <a:t>can</a:t>
            </a:r>
            <a:r>
              <a:rPr lang="en-US" sz="3200" spc="-15" dirty="0">
                <a:solidFill>
                  <a:prstClr val="black"/>
                </a:solidFill>
                <a:latin typeface="Cambria" panose="02040503050406030204" pitchFamily="18" charset="0"/>
                <a:ea typeface="Cambria" panose="02040503050406030204" pitchFamily="18" charset="0"/>
                <a:cs typeface="Calibri"/>
              </a:rPr>
              <a:t> exist, but can only be</a:t>
            </a:r>
            <a:r>
              <a:rPr sz="3200" spc="-20" dirty="0">
                <a:solidFill>
                  <a:prstClr val="black"/>
                </a:solidFill>
                <a:latin typeface="Cambria" panose="02040503050406030204" pitchFamily="18" charset="0"/>
                <a:ea typeface="Cambria" panose="02040503050406030204" pitchFamily="18" charset="0"/>
                <a:cs typeface="Calibri"/>
              </a:rPr>
              <a:t> </a:t>
            </a:r>
            <a:r>
              <a:rPr lang="en-US" sz="3200" spc="-11" dirty="0">
                <a:solidFill>
                  <a:prstClr val="black"/>
                </a:solidFill>
                <a:latin typeface="Cambria" panose="02040503050406030204" pitchFamily="18" charset="0"/>
                <a:ea typeface="Cambria" panose="02040503050406030204" pitchFamily="18" charset="0"/>
                <a:cs typeface="Calibri"/>
              </a:rPr>
              <a:t>partial</a:t>
            </a:r>
            <a:r>
              <a:rPr sz="3200" spc="65" dirty="0">
                <a:solidFill>
                  <a:prstClr val="black"/>
                </a:solidFill>
                <a:latin typeface="Cambria" panose="02040503050406030204" pitchFamily="18" charset="0"/>
                <a:ea typeface="Cambria" panose="02040503050406030204" pitchFamily="18" charset="0"/>
                <a:cs typeface="Calibri"/>
              </a:rPr>
              <a:t> </a:t>
            </a:r>
            <a:r>
              <a:rPr sz="3200" spc="-25" dirty="0">
                <a:solidFill>
                  <a:prstClr val="black"/>
                </a:solidFill>
                <a:latin typeface="Cambria" panose="02040503050406030204" pitchFamily="18" charset="0"/>
                <a:ea typeface="Cambria" panose="02040503050406030204" pitchFamily="18" charset="0"/>
                <a:cs typeface="Calibri"/>
              </a:rPr>
              <a:t>coverage</a:t>
            </a:r>
            <a:endParaRPr lang="en-US" sz="3200" spc="-25" dirty="0">
              <a:solidFill>
                <a:prstClr val="black"/>
              </a:solidFill>
              <a:latin typeface="Cambria" panose="02040503050406030204" pitchFamily="18" charset="0"/>
              <a:ea typeface="Cambria" panose="02040503050406030204" pitchFamily="18" charset="0"/>
              <a:cs typeface="Calibri"/>
            </a:endParaRPr>
          </a:p>
          <a:p>
            <a:pPr marL="1212820" lvl="2" indent="-285744" defTabSz="457189" fontAlgn="base">
              <a:spcBef>
                <a:spcPts val="311"/>
              </a:spcBef>
              <a:spcAft>
                <a:spcPct val="0"/>
              </a:spcAft>
              <a:buFont typeface="Arial"/>
              <a:buChar char="–"/>
              <a:tabLst>
                <a:tab pos="755632" algn="l"/>
              </a:tabLst>
              <a:defRPr/>
            </a:pPr>
            <a:r>
              <a:rPr lang="en-US" sz="3200" spc="-25" dirty="0">
                <a:solidFill>
                  <a:prstClr val="black"/>
                </a:solidFill>
                <a:latin typeface="Cambria" panose="02040503050406030204" pitchFamily="18" charset="0"/>
                <a:ea typeface="Cambria" panose="02040503050406030204" pitchFamily="18" charset="0"/>
                <a:cs typeface="Calibri"/>
              </a:rPr>
              <a:t>Low Distortion Projections (LDPs) for specific areas</a:t>
            </a:r>
          </a:p>
        </p:txBody>
      </p:sp>
    </p:spTree>
    <p:extLst>
      <p:ext uri="{BB962C8B-B14F-4D97-AF65-F5344CB8AC3E}">
        <p14:creationId xmlns:p14="http://schemas.microsoft.com/office/powerpoint/2010/main" val="316561290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F3D0BF9-8757-45A5-B3A4-0171720275F1}"/>
              </a:ext>
            </a:extLst>
          </p:cNvPr>
          <p:cNvSpPr>
            <a:spLocks noGrp="1"/>
          </p:cNvSpPr>
          <p:nvPr>
            <p:ph type="title"/>
          </p:nvPr>
        </p:nvSpPr>
        <p:spPr>
          <a:xfrm>
            <a:off x="1524000" y="336844"/>
            <a:ext cx="9144000" cy="822643"/>
          </a:xfrm>
        </p:spPr>
        <p:txBody>
          <a:bodyPr>
            <a:normAutofit fontScale="90000"/>
          </a:bodyPr>
          <a:lstStyle/>
          <a:p>
            <a:r>
              <a:rPr lang="en-US" dirty="0">
                <a:latin typeface="Cambria" panose="02040503050406030204" pitchFamily="18" charset="0"/>
                <a:ea typeface="Cambria" panose="02040503050406030204" pitchFamily="18" charset="0"/>
              </a:rPr>
              <a:t>Zone Layers</a:t>
            </a:r>
          </a:p>
        </p:txBody>
      </p:sp>
      <p:pic>
        <p:nvPicPr>
          <p:cNvPr id="13" name="Picture 12">
            <a:extLst>
              <a:ext uri="{FF2B5EF4-FFF2-40B4-BE49-F238E27FC236}">
                <a16:creationId xmlns:a16="http://schemas.microsoft.com/office/drawing/2014/main" id="{6253CC44-7466-9AD7-9BE7-66517C9AE975}"/>
              </a:ext>
            </a:extLst>
          </p:cNvPr>
          <p:cNvPicPr>
            <a:picLocks noChangeAspect="1"/>
          </p:cNvPicPr>
          <p:nvPr/>
        </p:nvPicPr>
        <p:blipFill rotWithShape="1">
          <a:blip r:embed="rId2"/>
          <a:srcRect l="7" t="18" r="18" b="36"/>
          <a:stretch/>
        </p:blipFill>
        <p:spPr>
          <a:xfrm>
            <a:off x="45720" y="1879928"/>
            <a:ext cx="3822549" cy="4519522"/>
          </a:xfrm>
          <a:prstGeom prst="rect">
            <a:avLst/>
          </a:prstGeom>
          <a:ln w="38100">
            <a:solidFill>
              <a:srgbClr val="7030A0"/>
            </a:solidFill>
          </a:ln>
        </p:spPr>
      </p:pic>
      <p:pic>
        <p:nvPicPr>
          <p:cNvPr id="14" name="Picture 13">
            <a:extLst>
              <a:ext uri="{FF2B5EF4-FFF2-40B4-BE49-F238E27FC236}">
                <a16:creationId xmlns:a16="http://schemas.microsoft.com/office/drawing/2014/main" id="{D611B0C9-97C8-1FAC-0329-3171631B65D1}"/>
              </a:ext>
            </a:extLst>
          </p:cNvPr>
          <p:cNvPicPr>
            <a:picLocks noChangeAspect="1"/>
          </p:cNvPicPr>
          <p:nvPr/>
        </p:nvPicPr>
        <p:blipFill rotWithShape="1">
          <a:blip r:embed="rId3"/>
          <a:srcRect l="7" t="17" r="18" b="37"/>
          <a:stretch/>
        </p:blipFill>
        <p:spPr>
          <a:xfrm>
            <a:off x="4184726" y="1872289"/>
            <a:ext cx="3822549" cy="4519522"/>
          </a:xfrm>
          <a:prstGeom prst="rect">
            <a:avLst/>
          </a:prstGeom>
          <a:ln w="38100">
            <a:solidFill>
              <a:srgbClr val="FFFF00"/>
            </a:solidFill>
          </a:ln>
        </p:spPr>
      </p:pic>
      <p:pic>
        <p:nvPicPr>
          <p:cNvPr id="15" name="Picture 14">
            <a:extLst>
              <a:ext uri="{FF2B5EF4-FFF2-40B4-BE49-F238E27FC236}">
                <a16:creationId xmlns:a16="http://schemas.microsoft.com/office/drawing/2014/main" id="{D7573498-BF77-A025-5618-177904E5F15D}"/>
              </a:ext>
            </a:extLst>
          </p:cNvPr>
          <p:cNvPicPr>
            <a:picLocks noChangeAspect="1"/>
          </p:cNvPicPr>
          <p:nvPr/>
        </p:nvPicPr>
        <p:blipFill rotWithShape="1">
          <a:blip r:embed="rId4"/>
          <a:srcRect l="7" t="17" r="18" b="36"/>
          <a:stretch/>
        </p:blipFill>
        <p:spPr>
          <a:xfrm>
            <a:off x="8323730" y="1888411"/>
            <a:ext cx="3822550" cy="4511040"/>
          </a:xfrm>
          <a:prstGeom prst="rect">
            <a:avLst/>
          </a:prstGeom>
          <a:ln w="38100">
            <a:solidFill>
              <a:srgbClr val="FF0000"/>
            </a:solidFill>
          </a:ln>
        </p:spPr>
      </p:pic>
      <p:sp>
        <p:nvSpPr>
          <p:cNvPr id="16" name="TextBox 15">
            <a:extLst>
              <a:ext uri="{FF2B5EF4-FFF2-40B4-BE49-F238E27FC236}">
                <a16:creationId xmlns:a16="http://schemas.microsoft.com/office/drawing/2014/main" id="{C79E9769-039B-18F3-A4BB-A453F4BE1C46}"/>
              </a:ext>
            </a:extLst>
          </p:cNvPr>
          <p:cNvSpPr txBox="1"/>
          <p:nvPr/>
        </p:nvSpPr>
        <p:spPr>
          <a:xfrm>
            <a:off x="45720" y="1356257"/>
            <a:ext cx="3822549" cy="532153"/>
          </a:xfrm>
          <a:prstGeom prst="rect">
            <a:avLst/>
          </a:prstGeom>
          <a:noFill/>
        </p:spPr>
        <p:txBody>
          <a:bodyPr wrap="square" rtlCol="0">
            <a:noAutofit/>
          </a:bodyPr>
          <a:lstStyle/>
          <a:p>
            <a:pPr algn="ctr"/>
            <a:r>
              <a:rPr lang="en-US" dirty="0">
                <a:latin typeface="Cambria" panose="02040503050406030204" pitchFamily="18" charset="0"/>
                <a:ea typeface="Cambria" panose="02040503050406030204" pitchFamily="18" charset="0"/>
              </a:rPr>
              <a:t>Single Statewide</a:t>
            </a:r>
          </a:p>
        </p:txBody>
      </p:sp>
      <p:sp>
        <p:nvSpPr>
          <p:cNvPr id="17" name="TextBox 16">
            <a:extLst>
              <a:ext uri="{FF2B5EF4-FFF2-40B4-BE49-F238E27FC236}">
                <a16:creationId xmlns:a16="http://schemas.microsoft.com/office/drawing/2014/main" id="{50468141-E2CC-3C3A-AB0B-BDD5DAC50AD9}"/>
              </a:ext>
            </a:extLst>
          </p:cNvPr>
          <p:cNvSpPr txBox="1"/>
          <p:nvPr/>
        </p:nvSpPr>
        <p:spPr>
          <a:xfrm>
            <a:off x="4184726" y="1334499"/>
            <a:ext cx="3822549" cy="532153"/>
          </a:xfrm>
          <a:prstGeom prst="rect">
            <a:avLst/>
          </a:prstGeom>
          <a:noFill/>
        </p:spPr>
        <p:txBody>
          <a:bodyPr wrap="square" rtlCol="0">
            <a:noAutofit/>
          </a:bodyPr>
          <a:lstStyle/>
          <a:p>
            <a:pPr algn="ctr"/>
            <a:r>
              <a:rPr lang="en-US" dirty="0">
                <a:latin typeface="Cambria" panose="02040503050406030204" pitchFamily="18" charset="0"/>
                <a:ea typeface="Cambria" panose="02040503050406030204" pitchFamily="18" charset="0"/>
              </a:rPr>
              <a:t>Multi-Zone Complete</a:t>
            </a:r>
          </a:p>
        </p:txBody>
      </p:sp>
      <p:sp>
        <p:nvSpPr>
          <p:cNvPr id="18" name="TextBox 17">
            <a:extLst>
              <a:ext uri="{FF2B5EF4-FFF2-40B4-BE49-F238E27FC236}">
                <a16:creationId xmlns:a16="http://schemas.microsoft.com/office/drawing/2014/main" id="{C82EA4EF-B052-A725-3D14-12BF6CE2EAD7}"/>
              </a:ext>
            </a:extLst>
          </p:cNvPr>
          <p:cNvSpPr txBox="1"/>
          <p:nvPr/>
        </p:nvSpPr>
        <p:spPr>
          <a:xfrm>
            <a:off x="8323730" y="1334499"/>
            <a:ext cx="3822549" cy="532153"/>
          </a:xfrm>
          <a:prstGeom prst="rect">
            <a:avLst/>
          </a:prstGeom>
          <a:noFill/>
        </p:spPr>
        <p:txBody>
          <a:bodyPr wrap="square" rtlCol="0">
            <a:noAutofit/>
          </a:bodyPr>
          <a:lstStyle/>
          <a:p>
            <a:pPr algn="ctr"/>
            <a:r>
              <a:rPr lang="en-US" dirty="0">
                <a:latin typeface="Cambria" panose="02040503050406030204" pitchFamily="18" charset="0"/>
                <a:ea typeface="Cambria" panose="02040503050406030204" pitchFamily="18" charset="0"/>
              </a:rPr>
              <a:t>Multi-Zone Partial</a:t>
            </a:r>
          </a:p>
        </p:txBody>
      </p:sp>
    </p:spTree>
    <p:extLst>
      <p:ext uri="{BB962C8B-B14F-4D97-AF65-F5344CB8AC3E}">
        <p14:creationId xmlns:p14="http://schemas.microsoft.com/office/powerpoint/2010/main" val="3390052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nodeType="clickEffect">
                                  <p:stCondLst>
                                    <p:cond delay="0"/>
                                  </p:stCondLst>
                                  <p:childTnLst>
                                    <p:anim calcmode="lin" valueType="num">
                                      <p:cBhvr>
                                        <p:cTn id="6" dur="1000"/>
                                        <p:tgtEl>
                                          <p:spTgt spid="13"/>
                                        </p:tgtEl>
                                        <p:attrNameLst>
                                          <p:attrName>ppt_w</p:attrName>
                                        </p:attrNameLst>
                                      </p:cBhvr>
                                      <p:tavLst>
                                        <p:tav tm="0">
                                          <p:val>
                                            <p:strVal val="ppt_w"/>
                                          </p:val>
                                        </p:tav>
                                        <p:tav tm="100000">
                                          <p:val>
                                            <p:fltVal val="0"/>
                                          </p:val>
                                        </p:tav>
                                      </p:tavLst>
                                    </p:anim>
                                    <p:anim calcmode="lin" valueType="num">
                                      <p:cBhvr>
                                        <p:cTn id="7" dur="1000"/>
                                        <p:tgtEl>
                                          <p:spTgt spid="13"/>
                                        </p:tgtEl>
                                        <p:attrNameLst>
                                          <p:attrName>ppt_h</p:attrName>
                                        </p:attrNameLst>
                                      </p:cBhvr>
                                      <p:tavLst>
                                        <p:tav tm="0">
                                          <p:val>
                                            <p:strVal val="ppt_h"/>
                                          </p:val>
                                        </p:tav>
                                        <p:tav tm="100000">
                                          <p:val>
                                            <p:fltVal val="0"/>
                                          </p:val>
                                        </p:tav>
                                      </p:tavLst>
                                    </p:anim>
                                    <p:anim calcmode="lin" valueType="num">
                                      <p:cBhvr>
                                        <p:cTn id="8" dur="1000"/>
                                        <p:tgtEl>
                                          <p:spTgt spid="13"/>
                                        </p:tgtEl>
                                        <p:attrNameLst>
                                          <p:attrName>style.rotation</p:attrName>
                                        </p:attrNameLst>
                                      </p:cBhvr>
                                      <p:tavLst>
                                        <p:tav tm="0">
                                          <p:val>
                                            <p:fltVal val="0"/>
                                          </p:val>
                                        </p:tav>
                                        <p:tav tm="100000">
                                          <p:val>
                                            <p:fltVal val="90"/>
                                          </p:val>
                                        </p:tav>
                                      </p:tavLst>
                                    </p:anim>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31" presetClass="exit" presetSubtype="0" fill="hold" nodeType="withEffect">
                                  <p:stCondLst>
                                    <p:cond delay="0"/>
                                  </p:stCondLst>
                                  <p:childTnLst>
                                    <p:anim calcmode="lin" valueType="num">
                                      <p:cBhvr>
                                        <p:cTn id="12" dur="1000"/>
                                        <p:tgtEl>
                                          <p:spTgt spid="14"/>
                                        </p:tgtEl>
                                        <p:attrNameLst>
                                          <p:attrName>ppt_w</p:attrName>
                                        </p:attrNameLst>
                                      </p:cBhvr>
                                      <p:tavLst>
                                        <p:tav tm="0">
                                          <p:val>
                                            <p:strVal val="ppt_w"/>
                                          </p:val>
                                        </p:tav>
                                        <p:tav tm="100000">
                                          <p:val>
                                            <p:fltVal val="0"/>
                                          </p:val>
                                        </p:tav>
                                      </p:tavLst>
                                    </p:anim>
                                    <p:anim calcmode="lin" valueType="num">
                                      <p:cBhvr>
                                        <p:cTn id="13" dur="1000"/>
                                        <p:tgtEl>
                                          <p:spTgt spid="14"/>
                                        </p:tgtEl>
                                        <p:attrNameLst>
                                          <p:attrName>ppt_h</p:attrName>
                                        </p:attrNameLst>
                                      </p:cBhvr>
                                      <p:tavLst>
                                        <p:tav tm="0">
                                          <p:val>
                                            <p:strVal val="ppt_h"/>
                                          </p:val>
                                        </p:tav>
                                        <p:tav tm="100000">
                                          <p:val>
                                            <p:fltVal val="0"/>
                                          </p:val>
                                        </p:tav>
                                      </p:tavLst>
                                    </p:anim>
                                    <p:anim calcmode="lin" valueType="num">
                                      <p:cBhvr>
                                        <p:cTn id="14" dur="1000"/>
                                        <p:tgtEl>
                                          <p:spTgt spid="14"/>
                                        </p:tgtEl>
                                        <p:attrNameLst>
                                          <p:attrName>style.rotation</p:attrName>
                                        </p:attrNameLst>
                                      </p:cBhvr>
                                      <p:tavLst>
                                        <p:tav tm="0">
                                          <p:val>
                                            <p:fltVal val="0"/>
                                          </p:val>
                                        </p:tav>
                                        <p:tav tm="100000">
                                          <p:val>
                                            <p:fltVal val="90"/>
                                          </p:val>
                                        </p:tav>
                                      </p:tavLst>
                                    </p:anim>
                                    <p:animEffect transition="out" filter="fade">
                                      <p:cBhvr>
                                        <p:cTn id="15" dur="1000"/>
                                        <p:tgtEl>
                                          <p:spTgt spid="14"/>
                                        </p:tgtEl>
                                      </p:cBhvr>
                                    </p:animEffect>
                                    <p:set>
                                      <p:cBhvr>
                                        <p:cTn id="16" dur="1" fill="hold">
                                          <p:stCondLst>
                                            <p:cond delay="999"/>
                                          </p:stCondLst>
                                        </p:cTn>
                                        <p:tgtEl>
                                          <p:spTgt spid="14"/>
                                        </p:tgtEl>
                                        <p:attrNameLst>
                                          <p:attrName>style.visibility</p:attrName>
                                        </p:attrNameLst>
                                      </p:cBhvr>
                                      <p:to>
                                        <p:strVal val="hidden"/>
                                      </p:to>
                                    </p:set>
                                  </p:childTnLst>
                                </p:cTn>
                              </p:par>
                              <p:par>
                                <p:cTn id="17" presetID="31" presetClass="exit" presetSubtype="0" fill="hold" nodeType="withEffect">
                                  <p:stCondLst>
                                    <p:cond delay="0"/>
                                  </p:stCondLst>
                                  <p:childTnLst>
                                    <p:anim calcmode="lin" valueType="num">
                                      <p:cBhvr>
                                        <p:cTn id="18" dur="1000"/>
                                        <p:tgtEl>
                                          <p:spTgt spid="15"/>
                                        </p:tgtEl>
                                        <p:attrNameLst>
                                          <p:attrName>ppt_w</p:attrName>
                                        </p:attrNameLst>
                                      </p:cBhvr>
                                      <p:tavLst>
                                        <p:tav tm="0">
                                          <p:val>
                                            <p:strVal val="ppt_w"/>
                                          </p:val>
                                        </p:tav>
                                        <p:tav tm="100000">
                                          <p:val>
                                            <p:fltVal val="0"/>
                                          </p:val>
                                        </p:tav>
                                      </p:tavLst>
                                    </p:anim>
                                    <p:anim calcmode="lin" valueType="num">
                                      <p:cBhvr>
                                        <p:cTn id="19" dur="1000"/>
                                        <p:tgtEl>
                                          <p:spTgt spid="15"/>
                                        </p:tgtEl>
                                        <p:attrNameLst>
                                          <p:attrName>ppt_h</p:attrName>
                                        </p:attrNameLst>
                                      </p:cBhvr>
                                      <p:tavLst>
                                        <p:tav tm="0">
                                          <p:val>
                                            <p:strVal val="ppt_h"/>
                                          </p:val>
                                        </p:tav>
                                        <p:tav tm="100000">
                                          <p:val>
                                            <p:fltVal val="0"/>
                                          </p:val>
                                        </p:tav>
                                      </p:tavLst>
                                    </p:anim>
                                    <p:anim calcmode="lin" valueType="num">
                                      <p:cBhvr>
                                        <p:cTn id="20" dur="1000"/>
                                        <p:tgtEl>
                                          <p:spTgt spid="15"/>
                                        </p:tgtEl>
                                        <p:attrNameLst>
                                          <p:attrName>style.rotation</p:attrName>
                                        </p:attrNameLst>
                                      </p:cBhvr>
                                      <p:tavLst>
                                        <p:tav tm="0">
                                          <p:val>
                                            <p:fltVal val="0"/>
                                          </p:val>
                                        </p:tav>
                                        <p:tav tm="100000">
                                          <p:val>
                                            <p:fltVal val="90"/>
                                          </p:val>
                                        </p:tav>
                                      </p:tavLst>
                                    </p:anim>
                                    <p:animEffect transition="out" filter="fade">
                                      <p:cBhvr>
                                        <p:cTn id="21" dur="1000"/>
                                        <p:tgtEl>
                                          <p:spTgt spid="15"/>
                                        </p:tgtEl>
                                      </p:cBhvr>
                                    </p:animEffect>
                                    <p:set>
                                      <p:cBhvr>
                                        <p:cTn id="22" dur="1" fill="hold">
                                          <p:stCondLst>
                                            <p:cond delay="9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F3D0BF9-8757-45A5-B3A4-0171720275F1}"/>
              </a:ext>
            </a:extLst>
          </p:cNvPr>
          <p:cNvSpPr>
            <a:spLocks noGrp="1"/>
          </p:cNvSpPr>
          <p:nvPr>
            <p:ph type="title"/>
          </p:nvPr>
        </p:nvSpPr>
        <p:spPr>
          <a:xfrm>
            <a:off x="1524000" y="336844"/>
            <a:ext cx="9144000" cy="822643"/>
          </a:xfrm>
        </p:spPr>
        <p:txBody>
          <a:bodyPr>
            <a:normAutofit fontScale="90000"/>
          </a:bodyPr>
          <a:lstStyle/>
          <a:p>
            <a:r>
              <a:rPr lang="en-US" dirty="0">
                <a:latin typeface="Cambria" panose="02040503050406030204" pitchFamily="18" charset="0"/>
                <a:ea typeface="Cambria" panose="02040503050406030204" pitchFamily="18" charset="0"/>
              </a:rPr>
              <a:t>Zone Layers</a:t>
            </a:r>
          </a:p>
        </p:txBody>
      </p:sp>
      <p:pic>
        <p:nvPicPr>
          <p:cNvPr id="13" name="Picture 12" hidden="1">
            <a:extLst>
              <a:ext uri="{FF2B5EF4-FFF2-40B4-BE49-F238E27FC236}">
                <a16:creationId xmlns:a16="http://schemas.microsoft.com/office/drawing/2014/main" id="{6253CC44-7466-9AD7-9BE7-66517C9AE975}"/>
              </a:ext>
            </a:extLst>
          </p:cNvPr>
          <p:cNvPicPr>
            <a:picLocks noChangeAspect="1"/>
          </p:cNvPicPr>
          <p:nvPr/>
        </p:nvPicPr>
        <p:blipFill rotWithShape="1">
          <a:blip r:embed="rId2"/>
          <a:srcRect l="7" t="18" r="18" b="36"/>
          <a:stretch/>
        </p:blipFill>
        <p:spPr>
          <a:xfrm>
            <a:off x="106680" y="1208768"/>
            <a:ext cx="4700703" cy="5557791"/>
          </a:xfrm>
          <a:prstGeom prst="rect">
            <a:avLst/>
          </a:prstGeom>
        </p:spPr>
      </p:pic>
      <p:pic>
        <p:nvPicPr>
          <p:cNvPr id="14" name="Picture 13" hidden="1">
            <a:extLst>
              <a:ext uri="{FF2B5EF4-FFF2-40B4-BE49-F238E27FC236}">
                <a16:creationId xmlns:a16="http://schemas.microsoft.com/office/drawing/2014/main" id="{D611B0C9-97C8-1FAC-0329-3171631B65D1}"/>
              </a:ext>
            </a:extLst>
          </p:cNvPr>
          <p:cNvPicPr>
            <a:picLocks noChangeAspect="1"/>
          </p:cNvPicPr>
          <p:nvPr/>
        </p:nvPicPr>
        <p:blipFill rotWithShape="1">
          <a:blip r:embed="rId3"/>
          <a:srcRect l="7" t="17" r="18" b="37"/>
          <a:stretch/>
        </p:blipFill>
        <p:spPr>
          <a:xfrm>
            <a:off x="3738154" y="1201129"/>
            <a:ext cx="4700703" cy="5557791"/>
          </a:xfrm>
          <a:prstGeom prst="rect">
            <a:avLst/>
          </a:prstGeom>
        </p:spPr>
      </p:pic>
      <p:pic>
        <p:nvPicPr>
          <p:cNvPr id="15" name="Picture 14" hidden="1">
            <a:extLst>
              <a:ext uri="{FF2B5EF4-FFF2-40B4-BE49-F238E27FC236}">
                <a16:creationId xmlns:a16="http://schemas.microsoft.com/office/drawing/2014/main" id="{D7573498-BF77-A025-5618-177904E5F15D}"/>
              </a:ext>
            </a:extLst>
          </p:cNvPr>
          <p:cNvPicPr>
            <a:picLocks noChangeAspect="1"/>
          </p:cNvPicPr>
          <p:nvPr/>
        </p:nvPicPr>
        <p:blipFill rotWithShape="1">
          <a:blip r:embed="rId4"/>
          <a:srcRect l="7" t="17" r="18" b="36"/>
          <a:stretch/>
        </p:blipFill>
        <p:spPr>
          <a:xfrm>
            <a:off x="7369628" y="1219200"/>
            <a:ext cx="4700703" cy="5547360"/>
          </a:xfrm>
          <a:prstGeom prst="rect">
            <a:avLst/>
          </a:prstGeom>
        </p:spPr>
      </p:pic>
      <p:pic>
        <p:nvPicPr>
          <p:cNvPr id="12" name="Picture 11">
            <a:extLst>
              <a:ext uri="{FF2B5EF4-FFF2-40B4-BE49-F238E27FC236}">
                <a16:creationId xmlns:a16="http://schemas.microsoft.com/office/drawing/2014/main" id="{944E9506-EF02-2FAF-3BDB-04188298A3B8}"/>
              </a:ext>
            </a:extLst>
          </p:cNvPr>
          <p:cNvPicPr>
            <a:picLocks noChangeAspect="1"/>
          </p:cNvPicPr>
          <p:nvPr/>
        </p:nvPicPr>
        <p:blipFill rotWithShape="1">
          <a:blip r:embed="rId2"/>
          <a:srcRect l="7" t="18" r="18" b="36"/>
          <a:stretch/>
        </p:blipFill>
        <p:spPr>
          <a:xfrm>
            <a:off x="2080090" y="2634817"/>
            <a:ext cx="5454585" cy="6449130"/>
          </a:xfrm>
          <a:prstGeom prst="rect">
            <a:avLst/>
          </a:prstGeom>
          <a:ln w="25400">
            <a:solidFill>
              <a:srgbClr val="7030A0"/>
            </a:solidFill>
          </a:ln>
          <a:scene3d>
            <a:camera prst="isometricOffAxis2Top">
              <a:rot lat="17931910" lon="3733587" rev="17685599"/>
            </a:camera>
            <a:lightRig rig="threePt" dir="t"/>
          </a:scene3d>
          <a:sp3d prstMaterial="softEdge"/>
        </p:spPr>
      </p:pic>
      <p:pic>
        <p:nvPicPr>
          <p:cNvPr id="7" name="Picture 6">
            <a:extLst>
              <a:ext uri="{FF2B5EF4-FFF2-40B4-BE49-F238E27FC236}">
                <a16:creationId xmlns:a16="http://schemas.microsoft.com/office/drawing/2014/main" id="{445270C6-07DC-4705-CA5B-7D17CF951655}"/>
              </a:ext>
            </a:extLst>
          </p:cNvPr>
          <p:cNvPicPr>
            <a:picLocks noChangeAspect="1"/>
          </p:cNvPicPr>
          <p:nvPr/>
        </p:nvPicPr>
        <p:blipFill rotWithShape="1">
          <a:blip r:embed="rId3"/>
          <a:srcRect l="7" t="17" r="18" b="37"/>
          <a:stretch/>
        </p:blipFill>
        <p:spPr>
          <a:xfrm>
            <a:off x="3368707" y="992262"/>
            <a:ext cx="5454585" cy="6449130"/>
          </a:xfrm>
          <a:prstGeom prst="rect">
            <a:avLst/>
          </a:prstGeom>
          <a:ln w="25400">
            <a:solidFill>
              <a:srgbClr val="FFFF00"/>
            </a:solidFill>
          </a:ln>
          <a:scene3d>
            <a:camera prst="isometricOffAxis2Top">
              <a:rot lat="17931910" lon="3733587" rev="17685599"/>
            </a:camera>
            <a:lightRig rig="threePt" dir="t"/>
          </a:scene3d>
          <a:sp3d prstMaterial="softEdge"/>
        </p:spPr>
      </p:pic>
      <p:pic>
        <p:nvPicPr>
          <p:cNvPr id="10" name="Picture 9">
            <a:extLst>
              <a:ext uri="{FF2B5EF4-FFF2-40B4-BE49-F238E27FC236}">
                <a16:creationId xmlns:a16="http://schemas.microsoft.com/office/drawing/2014/main" id="{C3ACEC2C-2F9E-11D9-11C3-6D7FE145313D}"/>
              </a:ext>
            </a:extLst>
          </p:cNvPr>
          <p:cNvPicPr>
            <a:picLocks noChangeAspect="1"/>
          </p:cNvPicPr>
          <p:nvPr/>
        </p:nvPicPr>
        <p:blipFill rotWithShape="1">
          <a:blip r:embed="rId4"/>
          <a:srcRect l="7" t="17" r="18" b="36"/>
          <a:stretch/>
        </p:blipFill>
        <p:spPr>
          <a:xfrm>
            <a:off x="5213415" y="-571288"/>
            <a:ext cx="5454585" cy="6437026"/>
          </a:xfrm>
          <a:prstGeom prst="rect">
            <a:avLst/>
          </a:prstGeom>
          <a:ln w="25400">
            <a:solidFill>
              <a:srgbClr val="FF0000"/>
            </a:solidFill>
          </a:ln>
          <a:scene3d>
            <a:camera prst="isometricOffAxis2Top">
              <a:rot lat="17931910" lon="3733587" rev="17685599"/>
            </a:camera>
            <a:lightRig rig="threePt" dir="t"/>
          </a:scene3d>
          <a:sp3d prstMaterial="softEdge"/>
        </p:spPr>
      </p:pic>
    </p:spTree>
    <p:extLst>
      <p:ext uri="{BB962C8B-B14F-4D97-AF65-F5344CB8AC3E}">
        <p14:creationId xmlns:p14="http://schemas.microsoft.com/office/powerpoint/2010/main" val="15211036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nodeType="clickEffect">
                                  <p:stCondLst>
                                    <p:cond delay="0"/>
                                  </p:stCondLst>
                                  <p:childTnLst>
                                    <p:anim calcmode="lin" valueType="num">
                                      <p:cBhvr>
                                        <p:cTn id="6" dur="1000"/>
                                        <p:tgtEl>
                                          <p:spTgt spid="13"/>
                                        </p:tgtEl>
                                        <p:attrNameLst>
                                          <p:attrName>ppt_w</p:attrName>
                                        </p:attrNameLst>
                                      </p:cBhvr>
                                      <p:tavLst>
                                        <p:tav tm="0">
                                          <p:val>
                                            <p:strVal val="ppt_w"/>
                                          </p:val>
                                        </p:tav>
                                        <p:tav tm="100000">
                                          <p:val>
                                            <p:fltVal val="0"/>
                                          </p:val>
                                        </p:tav>
                                      </p:tavLst>
                                    </p:anim>
                                    <p:anim calcmode="lin" valueType="num">
                                      <p:cBhvr>
                                        <p:cTn id="7" dur="1000"/>
                                        <p:tgtEl>
                                          <p:spTgt spid="13"/>
                                        </p:tgtEl>
                                        <p:attrNameLst>
                                          <p:attrName>ppt_h</p:attrName>
                                        </p:attrNameLst>
                                      </p:cBhvr>
                                      <p:tavLst>
                                        <p:tav tm="0">
                                          <p:val>
                                            <p:strVal val="ppt_h"/>
                                          </p:val>
                                        </p:tav>
                                        <p:tav tm="100000">
                                          <p:val>
                                            <p:fltVal val="0"/>
                                          </p:val>
                                        </p:tav>
                                      </p:tavLst>
                                    </p:anim>
                                    <p:anim calcmode="lin" valueType="num">
                                      <p:cBhvr>
                                        <p:cTn id="8" dur="1000"/>
                                        <p:tgtEl>
                                          <p:spTgt spid="13"/>
                                        </p:tgtEl>
                                        <p:attrNameLst>
                                          <p:attrName>style.rotation</p:attrName>
                                        </p:attrNameLst>
                                      </p:cBhvr>
                                      <p:tavLst>
                                        <p:tav tm="0">
                                          <p:val>
                                            <p:fltVal val="0"/>
                                          </p:val>
                                        </p:tav>
                                        <p:tav tm="100000">
                                          <p:val>
                                            <p:fltVal val="90"/>
                                          </p:val>
                                        </p:tav>
                                      </p:tavLst>
                                    </p:anim>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31" presetClass="exit" presetSubtype="0" fill="hold" nodeType="withEffect">
                                  <p:stCondLst>
                                    <p:cond delay="0"/>
                                  </p:stCondLst>
                                  <p:childTnLst>
                                    <p:anim calcmode="lin" valueType="num">
                                      <p:cBhvr>
                                        <p:cTn id="12" dur="1000"/>
                                        <p:tgtEl>
                                          <p:spTgt spid="14"/>
                                        </p:tgtEl>
                                        <p:attrNameLst>
                                          <p:attrName>ppt_w</p:attrName>
                                        </p:attrNameLst>
                                      </p:cBhvr>
                                      <p:tavLst>
                                        <p:tav tm="0">
                                          <p:val>
                                            <p:strVal val="ppt_w"/>
                                          </p:val>
                                        </p:tav>
                                        <p:tav tm="100000">
                                          <p:val>
                                            <p:fltVal val="0"/>
                                          </p:val>
                                        </p:tav>
                                      </p:tavLst>
                                    </p:anim>
                                    <p:anim calcmode="lin" valueType="num">
                                      <p:cBhvr>
                                        <p:cTn id="13" dur="1000"/>
                                        <p:tgtEl>
                                          <p:spTgt spid="14"/>
                                        </p:tgtEl>
                                        <p:attrNameLst>
                                          <p:attrName>ppt_h</p:attrName>
                                        </p:attrNameLst>
                                      </p:cBhvr>
                                      <p:tavLst>
                                        <p:tav tm="0">
                                          <p:val>
                                            <p:strVal val="ppt_h"/>
                                          </p:val>
                                        </p:tav>
                                        <p:tav tm="100000">
                                          <p:val>
                                            <p:fltVal val="0"/>
                                          </p:val>
                                        </p:tav>
                                      </p:tavLst>
                                    </p:anim>
                                    <p:anim calcmode="lin" valueType="num">
                                      <p:cBhvr>
                                        <p:cTn id="14" dur="1000"/>
                                        <p:tgtEl>
                                          <p:spTgt spid="14"/>
                                        </p:tgtEl>
                                        <p:attrNameLst>
                                          <p:attrName>style.rotation</p:attrName>
                                        </p:attrNameLst>
                                      </p:cBhvr>
                                      <p:tavLst>
                                        <p:tav tm="0">
                                          <p:val>
                                            <p:fltVal val="0"/>
                                          </p:val>
                                        </p:tav>
                                        <p:tav tm="100000">
                                          <p:val>
                                            <p:fltVal val="90"/>
                                          </p:val>
                                        </p:tav>
                                      </p:tavLst>
                                    </p:anim>
                                    <p:animEffect transition="out" filter="fade">
                                      <p:cBhvr>
                                        <p:cTn id="15" dur="1000"/>
                                        <p:tgtEl>
                                          <p:spTgt spid="14"/>
                                        </p:tgtEl>
                                      </p:cBhvr>
                                    </p:animEffect>
                                    <p:set>
                                      <p:cBhvr>
                                        <p:cTn id="16" dur="1" fill="hold">
                                          <p:stCondLst>
                                            <p:cond delay="999"/>
                                          </p:stCondLst>
                                        </p:cTn>
                                        <p:tgtEl>
                                          <p:spTgt spid="14"/>
                                        </p:tgtEl>
                                        <p:attrNameLst>
                                          <p:attrName>style.visibility</p:attrName>
                                        </p:attrNameLst>
                                      </p:cBhvr>
                                      <p:to>
                                        <p:strVal val="hidden"/>
                                      </p:to>
                                    </p:set>
                                  </p:childTnLst>
                                </p:cTn>
                              </p:par>
                              <p:par>
                                <p:cTn id="17" presetID="31" presetClass="exit" presetSubtype="0" fill="hold" nodeType="withEffect">
                                  <p:stCondLst>
                                    <p:cond delay="0"/>
                                  </p:stCondLst>
                                  <p:childTnLst>
                                    <p:anim calcmode="lin" valueType="num">
                                      <p:cBhvr>
                                        <p:cTn id="18" dur="1000"/>
                                        <p:tgtEl>
                                          <p:spTgt spid="15"/>
                                        </p:tgtEl>
                                        <p:attrNameLst>
                                          <p:attrName>ppt_w</p:attrName>
                                        </p:attrNameLst>
                                      </p:cBhvr>
                                      <p:tavLst>
                                        <p:tav tm="0">
                                          <p:val>
                                            <p:strVal val="ppt_w"/>
                                          </p:val>
                                        </p:tav>
                                        <p:tav tm="100000">
                                          <p:val>
                                            <p:fltVal val="0"/>
                                          </p:val>
                                        </p:tav>
                                      </p:tavLst>
                                    </p:anim>
                                    <p:anim calcmode="lin" valueType="num">
                                      <p:cBhvr>
                                        <p:cTn id="19" dur="1000"/>
                                        <p:tgtEl>
                                          <p:spTgt spid="15"/>
                                        </p:tgtEl>
                                        <p:attrNameLst>
                                          <p:attrName>ppt_h</p:attrName>
                                        </p:attrNameLst>
                                      </p:cBhvr>
                                      <p:tavLst>
                                        <p:tav tm="0">
                                          <p:val>
                                            <p:strVal val="ppt_h"/>
                                          </p:val>
                                        </p:tav>
                                        <p:tav tm="100000">
                                          <p:val>
                                            <p:fltVal val="0"/>
                                          </p:val>
                                        </p:tav>
                                      </p:tavLst>
                                    </p:anim>
                                    <p:anim calcmode="lin" valueType="num">
                                      <p:cBhvr>
                                        <p:cTn id="20" dur="1000"/>
                                        <p:tgtEl>
                                          <p:spTgt spid="15"/>
                                        </p:tgtEl>
                                        <p:attrNameLst>
                                          <p:attrName>style.rotation</p:attrName>
                                        </p:attrNameLst>
                                      </p:cBhvr>
                                      <p:tavLst>
                                        <p:tav tm="0">
                                          <p:val>
                                            <p:fltVal val="0"/>
                                          </p:val>
                                        </p:tav>
                                        <p:tav tm="100000">
                                          <p:val>
                                            <p:fltVal val="90"/>
                                          </p:val>
                                        </p:tav>
                                      </p:tavLst>
                                    </p:anim>
                                    <p:animEffect transition="out" filter="fade">
                                      <p:cBhvr>
                                        <p:cTn id="21" dur="1000"/>
                                        <p:tgtEl>
                                          <p:spTgt spid="15"/>
                                        </p:tgtEl>
                                      </p:cBhvr>
                                    </p:animEffect>
                                    <p:set>
                                      <p:cBhvr>
                                        <p:cTn id="22" dur="1" fill="hold">
                                          <p:stCondLst>
                                            <p:cond delay="9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CC22B52-C719-7D9D-2B65-EE4BD733C2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7055" y="-10418"/>
            <a:ext cx="9157890" cy="6868418"/>
          </a:xfrm>
          <a:prstGeom prst="rect">
            <a:avLst/>
          </a:prstGeom>
        </p:spPr>
      </p:pic>
    </p:spTree>
    <p:extLst>
      <p:ext uri="{BB962C8B-B14F-4D97-AF65-F5344CB8AC3E}">
        <p14:creationId xmlns:p14="http://schemas.microsoft.com/office/powerpoint/2010/main" val="3669487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E7ED2CF-BA3E-A714-2BF4-D9677B82EBC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22842" y="-1736"/>
            <a:ext cx="9146315" cy="6859736"/>
          </a:xfrm>
          <a:prstGeom prst="rect">
            <a:avLst/>
          </a:prstGeom>
        </p:spPr>
      </p:pic>
    </p:spTree>
    <p:extLst>
      <p:ext uri="{BB962C8B-B14F-4D97-AF65-F5344CB8AC3E}">
        <p14:creationId xmlns:p14="http://schemas.microsoft.com/office/powerpoint/2010/main" val="925494034"/>
      </p:ext>
    </p:extLst>
  </p:cSld>
  <p:clrMapOvr>
    <a:masterClrMapping/>
  </p:clrMapOvr>
  <mc:AlternateContent xmlns:mc="http://schemas.openxmlformats.org/markup-compatibility/2006" xmlns:p14="http://schemas.microsoft.com/office/powerpoint/2010/main">
    <mc:Choice Requires="p14">
      <p:transition spd="slow" p14:dur="3000">
        <p:wipe dir="r"/>
      </p:transition>
    </mc:Choice>
    <mc:Fallback xmlns="">
      <p:transition spd="slow">
        <p:wipe dir="r"/>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DFAB586-A876-BB4F-C76B-7574AD18DFC3}"/>
              </a:ext>
            </a:extLst>
          </p:cNvPr>
          <p:cNvPicPr>
            <a:picLocks noChangeAspect="1"/>
          </p:cNvPicPr>
          <p:nvPr/>
        </p:nvPicPr>
        <p:blipFill>
          <a:blip r:embed="rId3"/>
          <a:stretch>
            <a:fillRect/>
          </a:stretch>
        </p:blipFill>
        <p:spPr>
          <a:xfrm>
            <a:off x="3535680" y="91440"/>
            <a:ext cx="8656320" cy="6492240"/>
          </a:xfrm>
          <a:prstGeom prst="rect">
            <a:avLst/>
          </a:prstGeom>
        </p:spPr>
      </p:pic>
      <p:pic>
        <p:nvPicPr>
          <p:cNvPr id="2" name="Picture 1">
            <a:extLst>
              <a:ext uri="{FF2B5EF4-FFF2-40B4-BE49-F238E27FC236}">
                <a16:creationId xmlns:a16="http://schemas.microsoft.com/office/drawing/2014/main" id="{CBB48746-EC41-294E-D649-86D940BB90F5}"/>
              </a:ext>
            </a:extLst>
          </p:cNvPr>
          <p:cNvPicPr>
            <a:picLocks noChangeAspect="1"/>
          </p:cNvPicPr>
          <p:nvPr/>
        </p:nvPicPr>
        <p:blipFill>
          <a:blip r:embed="rId4"/>
          <a:stretch>
            <a:fillRect/>
          </a:stretch>
        </p:blipFill>
        <p:spPr>
          <a:xfrm>
            <a:off x="3535680" y="91440"/>
            <a:ext cx="8656320" cy="6492240"/>
          </a:xfrm>
          <a:prstGeom prst="rect">
            <a:avLst/>
          </a:prstGeom>
        </p:spPr>
      </p:pic>
      <p:pic>
        <p:nvPicPr>
          <p:cNvPr id="4" name="Picture 3">
            <a:extLst>
              <a:ext uri="{FF2B5EF4-FFF2-40B4-BE49-F238E27FC236}">
                <a16:creationId xmlns:a16="http://schemas.microsoft.com/office/drawing/2014/main" id="{5C6EF6DC-C9CE-4236-16CE-8B2E2B7C60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35680" y="91440"/>
            <a:ext cx="8656320" cy="6492240"/>
          </a:xfrm>
          <a:prstGeom prst="rect">
            <a:avLst/>
          </a:prstGeom>
        </p:spPr>
      </p:pic>
      <p:sp>
        <p:nvSpPr>
          <p:cNvPr id="6" name="Title 5">
            <a:extLst>
              <a:ext uri="{FF2B5EF4-FFF2-40B4-BE49-F238E27FC236}">
                <a16:creationId xmlns:a16="http://schemas.microsoft.com/office/drawing/2014/main" id="{3D342CC9-6237-BD1B-96B4-9A1A91C47A97}"/>
              </a:ext>
            </a:extLst>
          </p:cNvPr>
          <p:cNvSpPr>
            <a:spLocks noGrp="1"/>
          </p:cNvSpPr>
          <p:nvPr>
            <p:ph type="title" idx="4294967295"/>
          </p:nvPr>
        </p:nvSpPr>
        <p:spPr>
          <a:xfrm>
            <a:off x="91440" y="182881"/>
            <a:ext cx="3473451" cy="1006475"/>
          </a:xfrm>
        </p:spPr>
        <p:txBody>
          <a:bodyPr vert="horz" lIns="121920" tIns="45720" rIns="121920" bIns="45720" rtlCol="0" anchor="t" anchorCtr="0">
            <a:noAutofit/>
          </a:bodyPr>
          <a:lstStyle/>
          <a:p>
            <a:pPr algn="l"/>
            <a:r>
              <a:rPr lang="en-US" sz="2667" b="1" dirty="0">
                <a:latin typeface="+mn-lt"/>
              </a:rPr>
              <a:t>SPCS2022 linear distortion (prelim)</a:t>
            </a:r>
          </a:p>
        </p:txBody>
      </p:sp>
      <p:sp>
        <p:nvSpPr>
          <p:cNvPr id="8" name="Text Placeholder 7">
            <a:extLst>
              <a:ext uri="{FF2B5EF4-FFF2-40B4-BE49-F238E27FC236}">
                <a16:creationId xmlns:a16="http://schemas.microsoft.com/office/drawing/2014/main" id="{505F0CC9-AD8B-3B14-10D4-2D5068AA0949}"/>
              </a:ext>
            </a:extLst>
          </p:cNvPr>
          <p:cNvSpPr>
            <a:spLocks noGrp="1"/>
          </p:cNvSpPr>
          <p:nvPr>
            <p:ph type="body" sz="half" idx="4294967295"/>
          </p:nvPr>
        </p:nvSpPr>
        <p:spPr>
          <a:xfrm>
            <a:off x="91440" y="1188720"/>
            <a:ext cx="3566160" cy="4845051"/>
          </a:xfrm>
        </p:spPr>
        <p:txBody>
          <a:bodyPr vert="horz" lIns="121920" tIns="45720" rIns="121920" bIns="45720" numCol="1" rtlCol="0">
            <a:normAutofit/>
          </a:bodyPr>
          <a:lstStyle/>
          <a:p>
            <a:pPr marL="0" indent="0">
              <a:lnSpc>
                <a:spcPct val="80000"/>
              </a:lnSpc>
              <a:spcBef>
                <a:spcPts val="600"/>
              </a:spcBef>
              <a:buNone/>
            </a:pPr>
            <a:r>
              <a:rPr lang="en-US" sz="2800" b="1" dirty="0"/>
              <a:t>846 zones (CONUS)</a:t>
            </a:r>
          </a:p>
          <a:p>
            <a:pPr marL="0" indent="0">
              <a:lnSpc>
                <a:spcPct val="80000"/>
              </a:lnSpc>
              <a:spcBef>
                <a:spcPts val="600"/>
              </a:spcBef>
              <a:buNone/>
            </a:pPr>
            <a:r>
              <a:rPr lang="en-US" sz="2000" b="1" i="1" dirty="0"/>
              <a:t>Percent within distortion (ppm):</a:t>
            </a:r>
          </a:p>
        </p:txBody>
      </p:sp>
      <p:graphicFrame>
        <p:nvGraphicFramePr>
          <p:cNvPr id="3" name="Table 3">
            <a:extLst>
              <a:ext uri="{FF2B5EF4-FFF2-40B4-BE49-F238E27FC236}">
                <a16:creationId xmlns:a16="http://schemas.microsoft.com/office/drawing/2014/main" id="{BBA741B1-E15B-3C91-53C5-68B411B49E08}"/>
              </a:ext>
            </a:extLst>
          </p:cNvPr>
          <p:cNvGraphicFramePr>
            <a:graphicFrameLocks noGrp="1"/>
          </p:cNvGraphicFramePr>
          <p:nvPr/>
        </p:nvGraphicFramePr>
        <p:xfrm>
          <a:off x="91440" y="1920240"/>
          <a:ext cx="3474720" cy="4893616"/>
        </p:xfrm>
        <a:graphic>
          <a:graphicData uri="http://schemas.openxmlformats.org/drawingml/2006/table">
            <a:tbl>
              <a:tblPr firstRow="1" bandRow="1">
                <a:tableStyleId>{5C22544A-7EE6-4342-B048-85BDC9FD1C3A}</a:tableStyleId>
              </a:tblPr>
              <a:tblGrid>
                <a:gridCol w="868680">
                  <a:extLst>
                    <a:ext uri="{9D8B030D-6E8A-4147-A177-3AD203B41FA5}">
                      <a16:colId xmlns:a16="http://schemas.microsoft.com/office/drawing/2014/main" val="2285974399"/>
                    </a:ext>
                  </a:extLst>
                </a:gridCol>
                <a:gridCol w="868680">
                  <a:extLst>
                    <a:ext uri="{9D8B030D-6E8A-4147-A177-3AD203B41FA5}">
                      <a16:colId xmlns:a16="http://schemas.microsoft.com/office/drawing/2014/main" val="3565563844"/>
                    </a:ext>
                  </a:extLst>
                </a:gridCol>
                <a:gridCol w="868680">
                  <a:extLst>
                    <a:ext uri="{9D8B030D-6E8A-4147-A177-3AD203B41FA5}">
                      <a16:colId xmlns:a16="http://schemas.microsoft.com/office/drawing/2014/main" val="2225808953"/>
                    </a:ext>
                  </a:extLst>
                </a:gridCol>
                <a:gridCol w="868680">
                  <a:extLst>
                    <a:ext uri="{9D8B030D-6E8A-4147-A177-3AD203B41FA5}">
                      <a16:colId xmlns:a16="http://schemas.microsoft.com/office/drawing/2014/main" val="3812511783"/>
                    </a:ext>
                  </a:extLst>
                </a:gridCol>
              </a:tblGrid>
              <a:tr h="509752">
                <a:tc>
                  <a:txBody>
                    <a:bodyPr/>
                    <a:lstStyle/>
                    <a:p>
                      <a:pPr algn="ctr"/>
                      <a:r>
                        <a:rPr lang="en-US" sz="1900" dirty="0" err="1"/>
                        <a:t>Distor</a:t>
                      </a:r>
                      <a:endParaRPr lang="en-US" sz="1900" dirty="0"/>
                    </a:p>
                  </a:txBody>
                  <a:tcPr/>
                </a:tc>
                <a:tc>
                  <a:txBody>
                    <a:bodyPr/>
                    <a:lstStyle/>
                    <a:p>
                      <a:pPr algn="ctr"/>
                      <a:r>
                        <a:rPr lang="en-US" sz="1900" dirty="0"/>
                        <a:t>Pop</a:t>
                      </a:r>
                    </a:p>
                  </a:txBody>
                  <a:tcPr/>
                </a:tc>
                <a:tc>
                  <a:txBody>
                    <a:bodyPr/>
                    <a:lstStyle/>
                    <a:p>
                      <a:pPr algn="ctr"/>
                      <a:r>
                        <a:rPr lang="en-US" sz="1900" dirty="0"/>
                        <a:t>Cities</a:t>
                      </a:r>
                    </a:p>
                  </a:txBody>
                  <a:tcPr/>
                </a:tc>
                <a:tc>
                  <a:txBody>
                    <a:bodyPr/>
                    <a:lstStyle/>
                    <a:p>
                      <a:pPr algn="ctr"/>
                      <a:r>
                        <a:rPr lang="en-US" sz="1900" dirty="0"/>
                        <a:t>Area</a:t>
                      </a:r>
                    </a:p>
                  </a:txBody>
                  <a:tcPr/>
                </a:tc>
                <a:extLst>
                  <a:ext uri="{0D108BD9-81ED-4DB2-BD59-A6C34878D82A}">
                    <a16:rowId xmlns:a16="http://schemas.microsoft.com/office/drawing/2014/main" val="3831103758"/>
                  </a:ext>
                </a:extLst>
              </a:tr>
              <a:tr h="396240">
                <a:tc>
                  <a:txBody>
                    <a:bodyPr/>
                    <a:lstStyle/>
                    <a:p>
                      <a:pPr algn="r"/>
                      <a:r>
                        <a:rPr lang="en-US" sz="1900" b="1" dirty="0"/>
                        <a:t>±20</a:t>
                      </a:r>
                      <a:endParaRPr lang="en-US" sz="1900" dirty="0"/>
                    </a:p>
                  </a:txBody>
                  <a:tcPr/>
                </a:tc>
                <a:tc>
                  <a:txBody>
                    <a:bodyPr/>
                    <a:lstStyle/>
                    <a:p>
                      <a:pPr algn="r"/>
                      <a:r>
                        <a:rPr lang="en-US" sz="1900" dirty="0"/>
                        <a:t>76%</a:t>
                      </a:r>
                    </a:p>
                  </a:txBody>
                  <a:tcPr/>
                </a:tc>
                <a:tc>
                  <a:txBody>
                    <a:bodyPr/>
                    <a:lstStyle/>
                    <a:p>
                      <a:pPr algn="r"/>
                      <a:r>
                        <a:rPr lang="en-US" sz="1900" dirty="0"/>
                        <a:t>71%</a:t>
                      </a:r>
                    </a:p>
                  </a:txBody>
                  <a:tcPr/>
                </a:tc>
                <a:tc>
                  <a:txBody>
                    <a:bodyPr/>
                    <a:lstStyle/>
                    <a:p>
                      <a:pPr algn="r"/>
                      <a:r>
                        <a:rPr lang="en-US" sz="1900" dirty="0"/>
                        <a:t>58%</a:t>
                      </a:r>
                    </a:p>
                  </a:txBody>
                  <a:tcPr/>
                </a:tc>
                <a:extLst>
                  <a:ext uri="{0D108BD9-81ED-4DB2-BD59-A6C34878D82A}">
                    <a16:rowId xmlns:a16="http://schemas.microsoft.com/office/drawing/2014/main" val="1223376906"/>
                  </a:ext>
                </a:extLst>
              </a:tr>
              <a:tr h="396240">
                <a:tc>
                  <a:txBody>
                    <a:bodyPr/>
                    <a:lstStyle/>
                    <a:p>
                      <a:pPr algn="r"/>
                      <a:r>
                        <a:rPr lang="en-US" sz="1900" b="1" dirty="0"/>
                        <a:t>±50</a:t>
                      </a:r>
                      <a:endParaRPr lang="en-US" sz="1900" dirty="0"/>
                    </a:p>
                  </a:txBody>
                  <a:tcPr/>
                </a:tc>
                <a:tc>
                  <a:txBody>
                    <a:bodyPr/>
                    <a:lstStyle/>
                    <a:p>
                      <a:pPr algn="r"/>
                      <a:r>
                        <a:rPr lang="en-US" sz="1900" dirty="0"/>
                        <a:t>92%</a:t>
                      </a:r>
                    </a:p>
                  </a:txBody>
                  <a:tcPr/>
                </a:tc>
                <a:tc>
                  <a:txBody>
                    <a:bodyPr/>
                    <a:lstStyle/>
                    <a:p>
                      <a:pPr algn="r"/>
                      <a:r>
                        <a:rPr lang="en-US" sz="1900" dirty="0"/>
                        <a:t>89%</a:t>
                      </a:r>
                    </a:p>
                  </a:txBody>
                  <a:tcPr/>
                </a:tc>
                <a:tc>
                  <a:txBody>
                    <a:bodyPr/>
                    <a:lstStyle/>
                    <a:p>
                      <a:pPr algn="r"/>
                      <a:r>
                        <a:rPr lang="en-US" sz="1900" dirty="0"/>
                        <a:t>76%</a:t>
                      </a:r>
                    </a:p>
                  </a:txBody>
                  <a:tcPr/>
                </a:tc>
                <a:extLst>
                  <a:ext uri="{0D108BD9-81ED-4DB2-BD59-A6C34878D82A}">
                    <a16:rowId xmlns:a16="http://schemas.microsoft.com/office/drawing/2014/main" val="2336405844"/>
                  </a:ext>
                </a:extLst>
              </a:tr>
              <a:tr h="396240">
                <a:tc>
                  <a:txBody>
                    <a:bodyPr/>
                    <a:lstStyle/>
                    <a:p>
                      <a:pPr algn="r"/>
                      <a:r>
                        <a:rPr lang="en-US" sz="1900" b="1" dirty="0"/>
                        <a:t>±100</a:t>
                      </a:r>
                      <a:endParaRPr lang="en-US" sz="1900" dirty="0"/>
                    </a:p>
                  </a:txBody>
                  <a:tcPr/>
                </a:tc>
                <a:tc>
                  <a:txBody>
                    <a:bodyPr/>
                    <a:lstStyle/>
                    <a:p>
                      <a:pPr algn="r"/>
                      <a:r>
                        <a:rPr lang="en-US" sz="1900" dirty="0"/>
                        <a:t>98%</a:t>
                      </a:r>
                    </a:p>
                  </a:txBody>
                  <a:tcPr/>
                </a:tc>
                <a:tc>
                  <a:txBody>
                    <a:bodyPr/>
                    <a:lstStyle/>
                    <a:p>
                      <a:pPr algn="r"/>
                      <a:r>
                        <a:rPr lang="en-US" sz="1900" dirty="0"/>
                        <a:t>97%</a:t>
                      </a:r>
                    </a:p>
                  </a:txBody>
                  <a:tcPr/>
                </a:tc>
                <a:tc>
                  <a:txBody>
                    <a:bodyPr/>
                    <a:lstStyle/>
                    <a:p>
                      <a:pPr algn="r"/>
                      <a:r>
                        <a:rPr lang="en-US" sz="1900" dirty="0"/>
                        <a:t>89%</a:t>
                      </a:r>
                    </a:p>
                  </a:txBody>
                  <a:tcPr/>
                </a:tc>
                <a:extLst>
                  <a:ext uri="{0D108BD9-81ED-4DB2-BD59-A6C34878D82A}">
                    <a16:rowId xmlns:a16="http://schemas.microsoft.com/office/drawing/2014/main" val="537786564"/>
                  </a:ext>
                </a:extLst>
              </a:tr>
              <a:tr h="701040">
                <a:tc>
                  <a:txBody>
                    <a:bodyPr/>
                    <a:lstStyle/>
                    <a:p>
                      <a:pPr algn="r"/>
                      <a:r>
                        <a:rPr lang="en-US" sz="1900" b="1" dirty="0"/>
                        <a:t>±400</a:t>
                      </a:r>
                      <a:endParaRPr lang="en-US" sz="1900" dirty="0"/>
                    </a:p>
                  </a:txBody>
                  <a:tcPr/>
                </a:tc>
                <a:tc>
                  <a:txBody>
                    <a:bodyPr/>
                    <a:lstStyle/>
                    <a:p>
                      <a:pPr algn="r"/>
                      <a:r>
                        <a:rPr lang="en-US" sz="1900" dirty="0"/>
                        <a:t>100%</a:t>
                      </a:r>
                    </a:p>
                  </a:txBody>
                  <a:tcPr/>
                </a:tc>
                <a:tc>
                  <a:txBody>
                    <a:bodyPr/>
                    <a:lstStyle/>
                    <a:p>
                      <a:pPr algn="r"/>
                      <a:r>
                        <a:rPr lang="en-US" sz="1900" dirty="0"/>
                        <a:t>100%</a:t>
                      </a:r>
                    </a:p>
                  </a:txBody>
                  <a:tcPr/>
                </a:tc>
                <a:tc>
                  <a:txBody>
                    <a:bodyPr/>
                    <a:lstStyle/>
                    <a:p>
                      <a:pPr algn="r"/>
                      <a:r>
                        <a:rPr lang="en-US" sz="1900" dirty="0"/>
                        <a:t>99.9%</a:t>
                      </a:r>
                    </a:p>
                  </a:txBody>
                  <a:tcPr/>
                </a:tc>
                <a:extLst>
                  <a:ext uri="{0D108BD9-81ED-4DB2-BD59-A6C34878D82A}">
                    <a16:rowId xmlns:a16="http://schemas.microsoft.com/office/drawing/2014/main" val="1583499600"/>
                  </a:ext>
                </a:extLst>
              </a:tr>
              <a:tr h="388883">
                <a:tc gridSpan="4">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700" b="1" i="1" dirty="0"/>
                        <a:t>City and area statistics (ppm):</a:t>
                      </a:r>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556577297"/>
                  </a:ext>
                </a:extLst>
              </a:tr>
              <a:tr h="396240">
                <a:tc>
                  <a:txBody>
                    <a:bodyPr/>
                    <a:lstStyle/>
                    <a:p>
                      <a:endParaRPr lang="en-US" sz="1700" dirty="0"/>
                    </a:p>
                  </a:txBody>
                  <a:tcPr/>
                </a:tc>
                <a:tc>
                  <a:txBody>
                    <a:bodyPr/>
                    <a:lstStyle/>
                    <a:p>
                      <a:pPr algn="r"/>
                      <a:r>
                        <a:rPr lang="en-US" sz="1700" b="1" dirty="0"/>
                        <a:t>Min</a:t>
                      </a:r>
                    </a:p>
                  </a:txBody>
                  <a:tcPr/>
                </a:tc>
                <a:tc>
                  <a:txBody>
                    <a:bodyPr/>
                    <a:lstStyle/>
                    <a:p>
                      <a:pPr algn="r"/>
                      <a:r>
                        <a:rPr lang="en-US" sz="1700" dirty="0"/>
                        <a:t>-407</a:t>
                      </a:r>
                    </a:p>
                  </a:txBody>
                  <a:tcPr/>
                </a:tc>
                <a:tc>
                  <a:txBody>
                    <a:bodyPr/>
                    <a:lstStyle/>
                    <a:p>
                      <a:pPr algn="r"/>
                      <a:r>
                        <a:rPr lang="en-US" sz="1700" dirty="0"/>
                        <a:t>-1438</a:t>
                      </a:r>
                    </a:p>
                  </a:txBody>
                  <a:tcPr/>
                </a:tc>
                <a:extLst>
                  <a:ext uri="{0D108BD9-81ED-4DB2-BD59-A6C34878D82A}">
                    <a16:rowId xmlns:a16="http://schemas.microsoft.com/office/drawing/2014/main" val="2383593542"/>
                  </a:ext>
                </a:extLst>
              </a:tr>
              <a:tr h="368913">
                <a:tc>
                  <a:txBody>
                    <a:bodyPr/>
                    <a:lstStyle/>
                    <a:p>
                      <a:endParaRPr lang="en-US" sz="1700"/>
                    </a:p>
                  </a:txBody>
                  <a:tcPr/>
                </a:tc>
                <a:tc>
                  <a:txBody>
                    <a:bodyPr/>
                    <a:lstStyle/>
                    <a:p>
                      <a:pPr algn="r"/>
                      <a:r>
                        <a:rPr lang="en-US" sz="1700" b="1" dirty="0"/>
                        <a:t>Max</a:t>
                      </a:r>
                    </a:p>
                  </a:txBody>
                  <a:tcPr/>
                </a:tc>
                <a:tc>
                  <a:txBody>
                    <a:bodyPr/>
                    <a:lstStyle/>
                    <a:p>
                      <a:pPr algn="r"/>
                      <a:r>
                        <a:rPr lang="en-US" sz="1700" dirty="0"/>
                        <a:t>+486</a:t>
                      </a:r>
                    </a:p>
                  </a:txBody>
                  <a:tcPr/>
                </a:tc>
                <a:tc>
                  <a:txBody>
                    <a:bodyPr/>
                    <a:lstStyle/>
                    <a:p>
                      <a:pPr algn="r"/>
                      <a:r>
                        <a:rPr lang="en-US" sz="1700" dirty="0"/>
                        <a:t>+2624</a:t>
                      </a:r>
                    </a:p>
                  </a:txBody>
                  <a:tcPr/>
                </a:tc>
                <a:extLst>
                  <a:ext uri="{0D108BD9-81ED-4DB2-BD59-A6C34878D82A}">
                    <a16:rowId xmlns:a16="http://schemas.microsoft.com/office/drawing/2014/main" val="1849227157"/>
                  </a:ext>
                </a:extLst>
              </a:tr>
              <a:tr h="386780">
                <a:tc>
                  <a:txBody>
                    <a:bodyPr/>
                    <a:lstStyle/>
                    <a:p>
                      <a:endParaRPr lang="en-US" sz="1700"/>
                    </a:p>
                  </a:txBody>
                  <a:tcPr/>
                </a:tc>
                <a:tc>
                  <a:txBody>
                    <a:bodyPr/>
                    <a:lstStyle/>
                    <a:p>
                      <a:pPr algn="r"/>
                      <a:r>
                        <a:rPr lang="en-US" sz="1700" b="1" dirty="0"/>
                        <a:t>Range</a:t>
                      </a:r>
                    </a:p>
                  </a:txBody>
                  <a:tcPr/>
                </a:tc>
                <a:tc>
                  <a:txBody>
                    <a:bodyPr/>
                    <a:lstStyle/>
                    <a:p>
                      <a:pPr algn="r"/>
                      <a:r>
                        <a:rPr lang="en-US" sz="1700" dirty="0"/>
                        <a:t>893</a:t>
                      </a:r>
                    </a:p>
                  </a:txBody>
                  <a:tcPr/>
                </a:tc>
                <a:tc>
                  <a:txBody>
                    <a:bodyPr/>
                    <a:lstStyle/>
                    <a:p>
                      <a:pPr algn="r"/>
                      <a:r>
                        <a:rPr lang="en-US" sz="1700" dirty="0"/>
                        <a:t>4062</a:t>
                      </a:r>
                    </a:p>
                  </a:txBody>
                  <a:tcPr/>
                </a:tc>
                <a:extLst>
                  <a:ext uri="{0D108BD9-81ED-4DB2-BD59-A6C34878D82A}">
                    <a16:rowId xmlns:a16="http://schemas.microsoft.com/office/drawing/2014/main" val="1143360944"/>
                  </a:ext>
                </a:extLst>
              </a:tr>
              <a:tr h="396240">
                <a:tc>
                  <a:txBody>
                    <a:bodyPr/>
                    <a:lstStyle/>
                    <a:p>
                      <a:endParaRPr lang="en-US" sz="1700"/>
                    </a:p>
                  </a:txBody>
                  <a:tcPr/>
                </a:tc>
                <a:tc>
                  <a:txBody>
                    <a:bodyPr/>
                    <a:lstStyle/>
                    <a:p>
                      <a:pPr algn="r"/>
                      <a:r>
                        <a:rPr lang="en-US" sz="1700" b="1" dirty="0"/>
                        <a:t>Mean</a:t>
                      </a:r>
                    </a:p>
                  </a:txBody>
                  <a:tcPr/>
                </a:tc>
                <a:tc>
                  <a:txBody>
                    <a:bodyPr/>
                    <a:lstStyle/>
                    <a:p>
                      <a:pPr algn="r"/>
                      <a:r>
                        <a:rPr lang="en-US" sz="1700" dirty="0"/>
                        <a:t>-6</a:t>
                      </a:r>
                    </a:p>
                  </a:txBody>
                  <a:tcPr/>
                </a:tc>
                <a:tc>
                  <a:txBody>
                    <a:bodyPr/>
                    <a:lstStyle/>
                    <a:p>
                      <a:pPr algn="r"/>
                      <a:r>
                        <a:rPr lang="en-US" sz="1700" dirty="0"/>
                        <a:t>-23</a:t>
                      </a:r>
                    </a:p>
                  </a:txBody>
                  <a:tcPr/>
                </a:tc>
                <a:extLst>
                  <a:ext uri="{0D108BD9-81ED-4DB2-BD59-A6C34878D82A}">
                    <a16:rowId xmlns:a16="http://schemas.microsoft.com/office/drawing/2014/main" val="2556979924"/>
                  </a:ext>
                </a:extLst>
              </a:tr>
              <a:tr h="396240">
                <a:tc gridSpan="4">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700" b="1" dirty="0"/>
                        <a:t>Mean weighted by pop = -4</a:t>
                      </a:r>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639568200"/>
                  </a:ext>
                </a:extLst>
              </a:tr>
            </a:tbl>
          </a:graphicData>
        </a:graphic>
      </p:graphicFrame>
    </p:spTree>
    <p:extLst>
      <p:ext uri="{BB962C8B-B14F-4D97-AF65-F5344CB8AC3E}">
        <p14:creationId xmlns:p14="http://schemas.microsoft.com/office/powerpoint/2010/main" val="1633927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fade">
                                      <p:cBhvr>
                                        <p:cTn id="17" dur="500"/>
                                        <p:tgtEl>
                                          <p:spTgt spid="8">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
                                            <p:txEl>
                                              <p:pRg st="1" end="1"/>
                                            </p:txEl>
                                          </p:spTgt>
                                        </p:tgtEl>
                                        <p:attrNameLst>
                                          <p:attrName>style.visibility</p:attrName>
                                        </p:attrNameLst>
                                      </p:cBhvr>
                                      <p:to>
                                        <p:strVal val="visible"/>
                                      </p:to>
                                    </p:set>
                                    <p:animEffect transition="in" filter="fade">
                                      <p:cBhvr>
                                        <p:cTn id="20" dur="500"/>
                                        <p:tgtEl>
                                          <p:spTgt spid="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24000" y="0"/>
            <a:ext cx="9144000" cy="897467"/>
          </a:xfrm>
        </p:spPr>
        <p:txBody>
          <a:bodyPr/>
          <a:lstStyle/>
          <a:p>
            <a:r>
              <a:rPr lang="en-US" sz="4600" b="1" dirty="0"/>
              <a:t>NOAA CORS Network (NCN) in PA</a:t>
            </a:r>
          </a:p>
        </p:txBody>
      </p:sp>
      <p:pic>
        <p:nvPicPr>
          <p:cNvPr id="3" name="Picture 2">
            <a:extLst>
              <a:ext uri="{FF2B5EF4-FFF2-40B4-BE49-F238E27FC236}">
                <a16:creationId xmlns:a16="http://schemas.microsoft.com/office/drawing/2014/main" id="{885806FB-4A6F-4697-8418-B73A08255D6A}"/>
              </a:ext>
            </a:extLst>
          </p:cNvPr>
          <p:cNvPicPr>
            <a:picLocks noChangeAspect="1"/>
          </p:cNvPicPr>
          <p:nvPr/>
        </p:nvPicPr>
        <p:blipFill rotWithShape="1">
          <a:blip r:embed="rId3"/>
          <a:srcRect l="20"/>
          <a:stretch/>
        </p:blipFill>
        <p:spPr>
          <a:xfrm>
            <a:off x="1524001" y="988773"/>
            <a:ext cx="9133483" cy="5869227"/>
          </a:xfrm>
          <a:prstGeom prst="rect">
            <a:avLst/>
          </a:prstGeom>
        </p:spPr>
      </p:pic>
      <p:sp>
        <p:nvSpPr>
          <p:cNvPr id="9" name="Oval 8">
            <a:extLst>
              <a:ext uri="{FF2B5EF4-FFF2-40B4-BE49-F238E27FC236}">
                <a16:creationId xmlns:a16="http://schemas.microsoft.com/office/drawing/2014/main" id="{BC652142-5BC6-41AF-B355-683CAC5A9D3D}"/>
              </a:ext>
            </a:extLst>
          </p:cNvPr>
          <p:cNvSpPr/>
          <p:nvPr/>
        </p:nvSpPr>
        <p:spPr>
          <a:xfrm>
            <a:off x="2917277" y="282109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0" name="Oval 9">
            <a:extLst>
              <a:ext uri="{FF2B5EF4-FFF2-40B4-BE49-F238E27FC236}">
                <a16:creationId xmlns:a16="http://schemas.microsoft.com/office/drawing/2014/main" id="{B0EBC7BD-01A7-4713-918A-12758C10669B}"/>
              </a:ext>
            </a:extLst>
          </p:cNvPr>
          <p:cNvSpPr/>
          <p:nvPr/>
        </p:nvSpPr>
        <p:spPr>
          <a:xfrm>
            <a:off x="2190837" y="349673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1" name="Oval 10">
            <a:extLst>
              <a:ext uri="{FF2B5EF4-FFF2-40B4-BE49-F238E27FC236}">
                <a16:creationId xmlns:a16="http://schemas.microsoft.com/office/drawing/2014/main" id="{F04642FA-29F2-4D83-A998-341BCABB9C90}"/>
              </a:ext>
            </a:extLst>
          </p:cNvPr>
          <p:cNvSpPr/>
          <p:nvPr/>
        </p:nvSpPr>
        <p:spPr>
          <a:xfrm>
            <a:off x="3191597" y="342900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2" name="Oval 11">
            <a:extLst>
              <a:ext uri="{FF2B5EF4-FFF2-40B4-BE49-F238E27FC236}">
                <a16:creationId xmlns:a16="http://schemas.microsoft.com/office/drawing/2014/main" id="{68F12CA0-EF74-4E2E-9FC1-9844B6AD36D7}"/>
              </a:ext>
            </a:extLst>
          </p:cNvPr>
          <p:cNvSpPr/>
          <p:nvPr/>
        </p:nvSpPr>
        <p:spPr>
          <a:xfrm>
            <a:off x="4954357" y="262636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3" name="Oval 12">
            <a:extLst>
              <a:ext uri="{FF2B5EF4-FFF2-40B4-BE49-F238E27FC236}">
                <a16:creationId xmlns:a16="http://schemas.microsoft.com/office/drawing/2014/main" id="{78AF8E6C-9E0B-42AE-907C-6D21AD429907}"/>
              </a:ext>
            </a:extLst>
          </p:cNvPr>
          <p:cNvSpPr/>
          <p:nvPr/>
        </p:nvSpPr>
        <p:spPr>
          <a:xfrm>
            <a:off x="3826597" y="390170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4" name="Oval 13">
            <a:extLst>
              <a:ext uri="{FF2B5EF4-FFF2-40B4-BE49-F238E27FC236}">
                <a16:creationId xmlns:a16="http://schemas.microsoft.com/office/drawing/2014/main" id="{7CD594DA-5E47-4831-BFDA-2152159EB56A}"/>
              </a:ext>
            </a:extLst>
          </p:cNvPr>
          <p:cNvSpPr/>
          <p:nvPr/>
        </p:nvSpPr>
        <p:spPr>
          <a:xfrm>
            <a:off x="6186757" y="3407593"/>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5" name="Oval 14">
            <a:extLst>
              <a:ext uri="{FF2B5EF4-FFF2-40B4-BE49-F238E27FC236}">
                <a16:creationId xmlns:a16="http://schemas.microsoft.com/office/drawing/2014/main" id="{01EDAD9B-60F3-454F-B70D-6FBBEFBEDD78}"/>
              </a:ext>
            </a:extLst>
          </p:cNvPr>
          <p:cNvSpPr/>
          <p:nvPr/>
        </p:nvSpPr>
        <p:spPr>
          <a:xfrm>
            <a:off x="6872736" y="258369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6" name="Oval 15">
            <a:extLst>
              <a:ext uri="{FF2B5EF4-FFF2-40B4-BE49-F238E27FC236}">
                <a16:creationId xmlns:a16="http://schemas.microsoft.com/office/drawing/2014/main" id="{498DC222-5955-4CB8-99BA-16B626A44E43}"/>
              </a:ext>
            </a:extLst>
          </p:cNvPr>
          <p:cNvSpPr/>
          <p:nvPr/>
        </p:nvSpPr>
        <p:spPr>
          <a:xfrm>
            <a:off x="7431536" y="3374377"/>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7" name="Oval 16">
            <a:extLst>
              <a:ext uri="{FF2B5EF4-FFF2-40B4-BE49-F238E27FC236}">
                <a16:creationId xmlns:a16="http://schemas.microsoft.com/office/drawing/2014/main" id="{E90AE8FD-4F5A-46EF-A4EB-32AACC6BFEE2}"/>
              </a:ext>
            </a:extLst>
          </p:cNvPr>
          <p:cNvSpPr/>
          <p:nvPr/>
        </p:nvSpPr>
        <p:spPr>
          <a:xfrm>
            <a:off x="3072896" y="502479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8" name="Oval 17">
            <a:extLst>
              <a:ext uri="{FF2B5EF4-FFF2-40B4-BE49-F238E27FC236}">
                <a16:creationId xmlns:a16="http://schemas.microsoft.com/office/drawing/2014/main" id="{6CF6BF36-AF26-41FA-B265-DA28CD748CC2}"/>
              </a:ext>
            </a:extLst>
          </p:cNvPr>
          <p:cNvSpPr/>
          <p:nvPr/>
        </p:nvSpPr>
        <p:spPr>
          <a:xfrm>
            <a:off x="3503517" y="450135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9" name="Oval 18">
            <a:extLst>
              <a:ext uri="{FF2B5EF4-FFF2-40B4-BE49-F238E27FC236}">
                <a16:creationId xmlns:a16="http://schemas.microsoft.com/office/drawing/2014/main" id="{CD1F4937-67C0-4FFC-ADCA-67DD645D3F89}"/>
              </a:ext>
            </a:extLst>
          </p:cNvPr>
          <p:cNvSpPr/>
          <p:nvPr/>
        </p:nvSpPr>
        <p:spPr>
          <a:xfrm>
            <a:off x="7247477" y="445289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0" name="Oval 19">
            <a:extLst>
              <a:ext uri="{FF2B5EF4-FFF2-40B4-BE49-F238E27FC236}">
                <a16:creationId xmlns:a16="http://schemas.microsoft.com/office/drawing/2014/main" id="{09EDD0F0-8EC0-45D5-BE81-EC4797BC1700}"/>
              </a:ext>
            </a:extLst>
          </p:cNvPr>
          <p:cNvSpPr/>
          <p:nvPr/>
        </p:nvSpPr>
        <p:spPr>
          <a:xfrm>
            <a:off x="2860893" y="5631825"/>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1" name="Oval 20">
            <a:extLst>
              <a:ext uri="{FF2B5EF4-FFF2-40B4-BE49-F238E27FC236}">
                <a16:creationId xmlns:a16="http://schemas.microsoft.com/office/drawing/2014/main" id="{C959027C-B114-4F6B-A102-60448646F167}"/>
              </a:ext>
            </a:extLst>
          </p:cNvPr>
          <p:cNvSpPr/>
          <p:nvPr/>
        </p:nvSpPr>
        <p:spPr>
          <a:xfrm>
            <a:off x="5002117" y="556815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2" name="Oval 21">
            <a:extLst>
              <a:ext uri="{FF2B5EF4-FFF2-40B4-BE49-F238E27FC236}">
                <a16:creationId xmlns:a16="http://schemas.microsoft.com/office/drawing/2014/main" id="{297FF788-96A2-4B75-8202-3DD9F2668604}"/>
              </a:ext>
            </a:extLst>
          </p:cNvPr>
          <p:cNvSpPr/>
          <p:nvPr/>
        </p:nvSpPr>
        <p:spPr>
          <a:xfrm>
            <a:off x="5378037" y="5575057"/>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3" name="Oval 22">
            <a:extLst>
              <a:ext uri="{FF2B5EF4-FFF2-40B4-BE49-F238E27FC236}">
                <a16:creationId xmlns:a16="http://schemas.microsoft.com/office/drawing/2014/main" id="{29641701-DD8C-4290-999F-A9BCB3D6B5BB}"/>
              </a:ext>
            </a:extLst>
          </p:cNvPr>
          <p:cNvSpPr/>
          <p:nvPr/>
        </p:nvSpPr>
        <p:spPr>
          <a:xfrm>
            <a:off x="6547971" y="553526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4" name="Oval 23">
            <a:extLst>
              <a:ext uri="{FF2B5EF4-FFF2-40B4-BE49-F238E27FC236}">
                <a16:creationId xmlns:a16="http://schemas.microsoft.com/office/drawing/2014/main" id="{50B726C7-3C49-4EC2-9048-17759C3525C8}"/>
              </a:ext>
            </a:extLst>
          </p:cNvPr>
          <p:cNvSpPr/>
          <p:nvPr/>
        </p:nvSpPr>
        <p:spPr>
          <a:xfrm>
            <a:off x="7599203" y="551223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5" name="Oval 24">
            <a:extLst>
              <a:ext uri="{FF2B5EF4-FFF2-40B4-BE49-F238E27FC236}">
                <a16:creationId xmlns:a16="http://schemas.microsoft.com/office/drawing/2014/main" id="{A193ADDB-2254-45F7-89FD-9394B0464F0A}"/>
              </a:ext>
            </a:extLst>
          </p:cNvPr>
          <p:cNvSpPr/>
          <p:nvPr/>
        </p:nvSpPr>
        <p:spPr>
          <a:xfrm>
            <a:off x="8463157" y="545221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6" name="Oval 25">
            <a:extLst>
              <a:ext uri="{FF2B5EF4-FFF2-40B4-BE49-F238E27FC236}">
                <a16:creationId xmlns:a16="http://schemas.microsoft.com/office/drawing/2014/main" id="{E3114C3D-7537-4095-B770-30C17D04824A}"/>
              </a:ext>
            </a:extLst>
          </p:cNvPr>
          <p:cNvSpPr/>
          <p:nvPr/>
        </p:nvSpPr>
        <p:spPr>
          <a:xfrm>
            <a:off x="8625717" y="516923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7" name="Oval 26">
            <a:extLst>
              <a:ext uri="{FF2B5EF4-FFF2-40B4-BE49-F238E27FC236}">
                <a16:creationId xmlns:a16="http://schemas.microsoft.com/office/drawing/2014/main" id="{F3F3A710-50CF-4C10-B4CD-023ACAFF013C}"/>
              </a:ext>
            </a:extLst>
          </p:cNvPr>
          <p:cNvSpPr/>
          <p:nvPr/>
        </p:nvSpPr>
        <p:spPr>
          <a:xfrm>
            <a:off x="8344456" y="3887845"/>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8" name="Oval 27">
            <a:extLst>
              <a:ext uri="{FF2B5EF4-FFF2-40B4-BE49-F238E27FC236}">
                <a16:creationId xmlns:a16="http://schemas.microsoft.com/office/drawing/2014/main" id="{122DE9D6-F9E9-4663-9A60-7B9C5E0C9AC4}"/>
              </a:ext>
            </a:extLst>
          </p:cNvPr>
          <p:cNvSpPr/>
          <p:nvPr/>
        </p:nvSpPr>
        <p:spPr>
          <a:xfrm>
            <a:off x="8581859" y="415573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33696898"/>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B93D11C-C9BB-4776-BA6E-6413C85E521C}"/>
              </a:ext>
            </a:extLst>
          </p:cNvPr>
          <p:cNvSpPr/>
          <p:nvPr/>
        </p:nvSpPr>
        <p:spPr>
          <a:xfrm>
            <a:off x="0" y="4240326"/>
            <a:ext cx="12192000" cy="1632154"/>
          </a:xfrm>
          <a:prstGeom prst="rect">
            <a:avLst/>
          </a:prstGeom>
          <a:solidFill>
            <a:srgbClr val="FFFF00"/>
          </a:solidFill>
          <a:ln w="25400">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object 4"/>
          <p:cNvSpPr txBox="1"/>
          <p:nvPr/>
        </p:nvSpPr>
        <p:spPr>
          <a:xfrm>
            <a:off x="1524001" y="347193"/>
            <a:ext cx="9144000" cy="5464744"/>
          </a:xfrm>
          <a:prstGeom prst="rect">
            <a:avLst/>
          </a:prstGeom>
        </p:spPr>
        <p:txBody>
          <a:bodyPr vert="horz" wrap="square" lIns="0" tIns="16933" rIns="0" bIns="0" rtlCol="0">
            <a:spAutoFit/>
          </a:bodyPr>
          <a:lstStyle/>
          <a:p>
            <a:pPr marL="16933" algn="ctr" defTabSz="457200" fontAlgn="base">
              <a:spcAft>
                <a:spcPct val="0"/>
              </a:spcAft>
              <a:buSzPct val="159375"/>
              <a:defRPr/>
            </a:pPr>
            <a:endParaRPr lang="en-US" sz="5400" b="1" dirty="0">
              <a:solidFill>
                <a:prstClr val="black"/>
              </a:solidFill>
              <a:uFill>
                <a:solidFill>
                  <a:srgbClr val="1F497D"/>
                </a:solidFill>
              </a:uFill>
              <a:latin typeface="Cambria" panose="02040503050406030204" pitchFamily="18" charset="0"/>
              <a:ea typeface="ＭＳ Ｐゴシック" pitchFamily="34" charset="-128"/>
              <a:cs typeface="Arial"/>
            </a:endParaRPr>
          </a:p>
          <a:p>
            <a:pPr marL="16933" algn="ctr" defTabSz="457200"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The Survey Foot is dead!</a:t>
            </a:r>
          </a:p>
          <a:p>
            <a:pPr marL="16933" algn="ctr" defTabSz="457200" fontAlgn="base">
              <a:spcAft>
                <a:spcPct val="0"/>
              </a:spcAft>
              <a:buSzPct val="159375"/>
              <a:defRPr/>
            </a:pPr>
            <a:r>
              <a:rPr lang="en-US" sz="5400" b="1" i="1" spc="-20" dirty="0">
                <a:solidFill>
                  <a:srgbClr val="C00000"/>
                </a:solidFill>
                <a:uFill>
                  <a:solidFill>
                    <a:srgbClr val="C00000"/>
                  </a:solidFill>
                </a:uFill>
                <a:latin typeface="Cambria" panose="02040503050406030204" pitchFamily="18" charset="0"/>
                <a:ea typeface="ＭＳ Ｐゴシック" pitchFamily="34" charset="-128"/>
                <a:cs typeface="Arial Black"/>
              </a:rPr>
              <a:t>Long live the Survey Foot!</a:t>
            </a:r>
          </a:p>
          <a:p>
            <a:pPr marL="16933" algn="ctr" defTabSz="457200" fontAlgn="base">
              <a:spcAft>
                <a:spcPct val="0"/>
              </a:spcAft>
              <a:buSzPct val="159375"/>
              <a:defRPr/>
            </a:pPr>
            <a:endParaRPr lang="en-US" sz="54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200" fontAlgn="base">
              <a:spcAft>
                <a:spcPct val="0"/>
              </a:spcAft>
              <a:buSzPct val="159375"/>
              <a:defRPr/>
            </a:pPr>
            <a:r>
              <a:rPr lang="en-US" sz="3200" spc="-20" dirty="0">
                <a:solidFill>
                  <a:prstClr val="black"/>
                </a:solidFill>
                <a:uFill>
                  <a:solidFill>
                    <a:srgbClr val="C00000"/>
                  </a:solidFill>
                </a:uFill>
                <a:latin typeface="Cambria" panose="02040503050406030204" pitchFamily="18" charset="0"/>
                <a:ea typeface="ＭＳ Ｐゴシック" pitchFamily="34" charset="-128"/>
                <a:cs typeface="Arial Black"/>
              </a:rPr>
              <a:t>US Survey Foot was deprecated 31 December 2022</a:t>
            </a:r>
            <a:r>
              <a:rPr lang="en-US" sz="3200" i="1" spc="-20" dirty="0">
                <a:solidFill>
                  <a:prstClr val="black"/>
                </a:solidFill>
                <a:uFill>
                  <a:solidFill>
                    <a:srgbClr val="C00000"/>
                  </a:solidFill>
                </a:uFill>
                <a:latin typeface="Cambria" panose="02040503050406030204" pitchFamily="18" charset="0"/>
                <a:ea typeface="ＭＳ Ｐゴシック" pitchFamily="34" charset="-128"/>
                <a:cs typeface="Arial Black"/>
              </a:rPr>
              <a:t>…</a:t>
            </a:r>
          </a:p>
          <a:p>
            <a:pPr marL="16933" algn="ctr" defTabSz="457200" fontAlgn="base">
              <a:spcBef>
                <a:spcPts val="1200"/>
              </a:spcBef>
              <a:spcAft>
                <a:spcPct val="0"/>
              </a:spcAft>
              <a:buSzPct val="159375"/>
              <a:defRPr/>
            </a:pPr>
            <a:r>
              <a:rPr lang="en-US" sz="4800" i="1" spc="-20" dirty="0">
                <a:solidFill>
                  <a:prstClr val="black"/>
                </a:solidFill>
                <a:uFill>
                  <a:solidFill>
                    <a:srgbClr val="C00000"/>
                  </a:solidFill>
                </a:uFill>
                <a:latin typeface="Cambria" panose="02040503050406030204" pitchFamily="18" charset="0"/>
                <a:ea typeface="ＭＳ Ｐゴシック" pitchFamily="34" charset="-128"/>
                <a:cs typeface="Arial Black"/>
              </a:rPr>
              <a:t>But will </a:t>
            </a:r>
            <a:r>
              <a:rPr lang="en-US" sz="4800" b="1" i="1" spc="-20" dirty="0">
                <a:solidFill>
                  <a:prstClr val="black"/>
                </a:solidFill>
                <a:uFill>
                  <a:solidFill>
                    <a:srgbClr val="C00000"/>
                  </a:solidFill>
                </a:uFill>
                <a:latin typeface="Cambria" panose="02040503050406030204" pitchFamily="18" charset="0"/>
                <a:ea typeface="ＭＳ Ｐゴシック" pitchFamily="34" charset="-128"/>
                <a:cs typeface="Arial Black"/>
              </a:rPr>
              <a:t>always</a:t>
            </a:r>
            <a:r>
              <a:rPr lang="en-US" sz="4800" i="1" spc="-20" dirty="0">
                <a:solidFill>
                  <a:prstClr val="black"/>
                </a:solidFill>
                <a:uFill>
                  <a:solidFill>
                    <a:srgbClr val="C00000"/>
                  </a:solidFill>
                </a:uFill>
                <a:latin typeface="Cambria" panose="02040503050406030204" pitchFamily="18" charset="0"/>
                <a:ea typeface="ＭＳ Ｐゴシック" pitchFamily="34" charset="-128"/>
                <a:cs typeface="Arial Black"/>
              </a:rPr>
              <a:t> be available in NGS tools for NAD83 and NAD27</a:t>
            </a:r>
          </a:p>
        </p:txBody>
      </p:sp>
    </p:spTree>
    <p:extLst>
      <p:ext uri="{BB962C8B-B14F-4D97-AF65-F5344CB8AC3E}">
        <p14:creationId xmlns:p14="http://schemas.microsoft.com/office/powerpoint/2010/main" val="3899546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wipe(left)">
                                      <p:cBhvr>
                                        <p:cTn id="7" dur="500"/>
                                        <p:tgtEl>
                                          <p:spTgt spid="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wipe(left)">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fade">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Effect transition="in" filter="fade">
                                      <p:cBhvr>
                                        <p:cTn id="22" dur="500"/>
                                        <p:tgtEl>
                                          <p:spTgt spid="4">
                                            <p:txEl>
                                              <p:pRg st="5" end="5"/>
                                            </p:txEl>
                                          </p:spTgt>
                                        </p:tgtEl>
                                      </p:cBhvr>
                                    </p:animEffect>
                                  </p:childTnLst>
                                </p:cTn>
                              </p:par>
                            </p:childTnLst>
                          </p:cTn>
                        </p:par>
                        <p:par>
                          <p:cTn id="23" fill="hold">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up)">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0C395BD-A9FA-42D3-9500-A16CE225BC11}"/>
              </a:ext>
            </a:extLst>
          </p:cNvPr>
          <p:cNvSpPr>
            <a:spLocks noGrp="1"/>
          </p:cNvSpPr>
          <p:nvPr>
            <p:ph idx="1"/>
          </p:nvPr>
        </p:nvSpPr>
        <p:spPr>
          <a:xfrm>
            <a:off x="210207" y="1463040"/>
            <a:ext cx="8719304" cy="5110288"/>
          </a:xfrm>
        </p:spPr>
        <p:txBody>
          <a:bodyPr>
            <a:noAutofit/>
          </a:bodyPr>
          <a:lstStyle/>
          <a:p>
            <a:r>
              <a:rPr lang="en-US" sz="4000" dirty="0"/>
              <a:t>Deprecated </a:t>
            </a:r>
            <a:r>
              <a:rPr lang="en-US" sz="3600" b="1" dirty="0"/>
              <a:t>31 December 2022</a:t>
            </a:r>
            <a:endParaRPr lang="en-US" sz="2000" b="1" dirty="0"/>
          </a:p>
          <a:p>
            <a:endParaRPr lang="en-US" sz="4000" dirty="0"/>
          </a:p>
          <a:p>
            <a:endParaRPr lang="en-US" sz="4000" dirty="0"/>
          </a:p>
          <a:p>
            <a:r>
              <a:rPr lang="en-US" sz="4000" dirty="0"/>
              <a:t>Which begs the question</a:t>
            </a:r>
          </a:p>
          <a:p>
            <a:pPr marL="457189" lvl="1"/>
            <a:r>
              <a:rPr lang="en-US" sz="3600" b="1" dirty="0"/>
              <a:t>What should you be doing now?</a:t>
            </a:r>
          </a:p>
        </p:txBody>
      </p:sp>
      <p:sp>
        <p:nvSpPr>
          <p:cNvPr id="5" name="Title 1">
            <a:extLst>
              <a:ext uri="{FF2B5EF4-FFF2-40B4-BE49-F238E27FC236}">
                <a16:creationId xmlns:a16="http://schemas.microsoft.com/office/drawing/2014/main" id="{A0406F13-EFFD-7044-8E42-B94EAFCC3BE8}"/>
              </a:ext>
            </a:extLst>
          </p:cNvPr>
          <p:cNvSpPr txBox="1">
            <a:spLocks/>
          </p:cNvSpPr>
          <p:nvPr/>
        </p:nvSpPr>
        <p:spPr bwMode="auto">
          <a:xfrm>
            <a:off x="1524000" y="477796"/>
            <a:ext cx="9144000" cy="802365"/>
          </a:xfrm>
          <a:prstGeom prst="rect">
            <a:avLst/>
          </a:prstGeom>
          <a:noFill/>
          <a:ln>
            <a:noFill/>
          </a:ln>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000" dirty="0">
                <a:latin typeface="Cambria" panose="02040503050406030204" pitchFamily="18" charset="0"/>
                <a:ea typeface="Cambria" panose="02040503050406030204" pitchFamily="18" charset="0"/>
              </a:rPr>
              <a:t>What happened to the US Survey Foot?</a:t>
            </a:r>
          </a:p>
        </p:txBody>
      </p:sp>
      <p:pic>
        <p:nvPicPr>
          <p:cNvPr id="2" name="Picture 1">
            <a:extLst>
              <a:ext uri="{FF2B5EF4-FFF2-40B4-BE49-F238E27FC236}">
                <a16:creationId xmlns:a16="http://schemas.microsoft.com/office/drawing/2014/main" id="{697096CC-3180-4911-8FE4-323B542AD233}"/>
              </a:ext>
            </a:extLst>
          </p:cNvPr>
          <p:cNvPicPr>
            <a:picLocks noChangeAspect="1"/>
          </p:cNvPicPr>
          <p:nvPr/>
        </p:nvPicPr>
        <p:blipFill>
          <a:blip r:embed="rId3"/>
          <a:stretch>
            <a:fillRect/>
          </a:stretch>
        </p:blipFill>
        <p:spPr>
          <a:xfrm>
            <a:off x="7680476" y="2660889"/>
            <a:ext cx="3828352" cy="4164911"/>
          </a:xfrm>
          <a:prstGeom prst="rect">
            <a:avLst/>
          </a:prstGeom>
        </p:spPr>
      </p:pic>
      <p:pic>
        <p:nvPicPr>
          <p:cNvPr id="4" name="Picture 3">
            <a:extLst>
              <a:ext uri="{FF2B5EF4-FFF2-40B4-BE49-F238E27FC236}">
                <a16:creationId xmlns:a16="http://schemas.microsoft.com/office/drawing/2014/main" id="{BA3C00B0-868E-4B55-B4AB-1A7DFD26D41A}"/>
              </a:ext>
            </a:extLst>
          </p:cNvPr>
          <p:cNvPicPr>
            <a:picLocks noChangeAspect="1"/>
          </p:cNvPicPr>
          <p:nvPr/>
        </p:nvPicPr>
        <p:blipFill rotWithShape="1">
          <a:blip r:embed="rId4"/>
          <a:srcRect r="75"/>
          <a:stretch/>
        </p:blipFill>
        <p:spPr>
          <a:xfrm>
            <a:off x="7409793" y="1863965"/>
            <a:ext cx="4572000" cy="796923"/>
          </a:xfrm>
          <a:prstGeom prst="rect">
            <a:avLst/>
          </a:prstGeom>
        </p:spPr>
      </p:pic>
    </p:spTree>
    <p:extLst>
      <p:ext uri="{BB962C8B-B14F-4D97-AF65-F5344CB8AC3E}">
        <p14:creationId xmlns:p14="http://schemas.microsoft.com/office/powerpoint/2010/main" val="4172756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61D3A8-C02A-4DFB-B0C5-DFA27715E804}"/>
              </a:ext>
            </a:extLst>
          </p:cNvPr>
          <p:cNvSpPr>
            <a:spLocks noGrp="1"/>
          </p:cNvSpPr>
          <p:nvPr>
            <p:ph type="title"/>
          </p:nvPr>
        </p:nvSpPr>
        <p:spPr>
          <a:xfrm>
            <a:off x="0" y="274639"/>
            <a:ext cx="12192000" cy="1143000"/>
          </a:xfrm>
        </p:spPr>
        <p:txBody>
          <a:bodyPr>
            <a:normAutofit/>
          </a:bodyPr>
          <a:lstStyle/>
          <a:p>
            <a:r>
              <a:rPr lang="en-US" sz="5333" dirty="0"/>
              <a:t>What should you be doing now?</a:t>
            </a:r>
          </a:p>
        </p:txBody>
      </p:sp>
      <p:sp>
        <p:nvSpPr>
          <p:cNvPr id="3" name="Content Placeholder 2">
            <a:extLst>
              <a:ext uri="{FF2B5EF4-FFF2-40B4-BE49-F238E27FC236}">
                <a16:creationId xmlns:a16="http://schemas.microsoft.com/office/drawing/2014/main" id="{A03EFAB0-F502-4E9F-8923-5350B3D2C280}"/>
              </a:ext>
            </a:extLst>
          </p:cNvPr>
          <p:cNvSpPr>
            <a:spLocks noGrp="1"/>
          </p:cNvSpPr>
          <p:nvPr>
            <p:ph idx="1"/>
          </p:nvPr>
        </p:nvSpPr>
        <p:spPr>
          <a:xfrm>
            <a:off x="319516" y="1420441"/>
            <a:ext cx="11578195" cy="5162920"/>
          </a:xfrm>
        </p:spPr>
        <p:txBody>
          <a:bodyPr>
            <a:noAutofit/>
          </a:bodyPr>
          <a:lstStyle/>
          <a:p>
            <a:pPr>
              <a:spcAft>
                <a:spcPts val="800"/>
              </a:spcAft>
            </a:pPr>
            <a:r>
              <a:rPr lang="en-US" sz="3600" dirty="0"/>
              <a:t>Prepare for this </a:t>
            </a:r>
            <a:r>
              <a:rPr lang="en-US" sz="3600" i="1" dirty="0"/>
              <a:t>along with new datums</a:t>
            </a:r>
          </a:p>
          <a:p>
            <a:r>
              <a:rPr lang="en-US" sz="3600" dirty="0"/>
              <a:t>Understand the difference between </a:t>
            </a:r>
            <a:r>
              <a:rPr lang="en-US" sz="3600" b="1" dirty="0" err="1"/>
              <a:t>sft</a:t>
            </a:r>
            <a:r>
              <a:rPr lang="en-US" sz="3600" dirty="0"/>
              <a:t> and </a:t>
            </a:r>
            <a:r>
              <a:rPr lang="en-US" sz="3600" b="1" dirty="0" err="1"/>
              <a:t>ift</a:t>
            </a:r>
            <a:endParaRPr lang="en-US" sz="3600" b="1" dirty="0"/>
          </a:p>
          <a:p>
            <a:pPr lvl="1"/>
            <a:r>
              <a:rPr lang="en-US" sz="2800" dirty="0"/>
              <a:t>2 parts per million</a:t>
            </a:r>
          </a:p>
          <a:p>
            <a:r>
              <a:rPr lang="en-US" sz="3600" dirty="0"/>
              <a:t>Understand this is not enforced</a:t>
            </a:r>
          </a:p>
          <a:p>
            <a:pPr lvl="1"/>
            <a:r>
              <a:rPr lang="en-US" sz="2800" dirty="0"/>
              <a:t>Neither NIST or NGS are a regulatory agency</a:t>
            </a:r>
          </a:p>
          <a:p>
            <a:pPr lvl="1"/>
            <a:r>
              <a:rPr lang="en-US" sz="2800" dirty="0"/>
              <a:t>We support education/outreach of course</a:t>
            </a:r>
          </a:p>
          <a:p>
            <a:pPr lvl="1"/>
            <a:r>
              <a:rPr lang="en-US" sz="2800" dirty="0"/>
              <a:t>But OPUS, NCAT, etc. will </a:t>
            </a:r>
            <a:r>
              <a:rPr lang="en-US" sz="2800" b="1" u="sng" dirty="0"/>
              <a:t>not</a:t>
            </a:r>
            <a:r>
              <a:rPr lang="en-US" sz="2800" dirty="0"/>
              <a:t> have US Survey Foot options for output in SPCS2022 zones</a:t>
            </a:r>
          </a:p>
        </p:txBody>
      </p:sp>
    </p:spTree>
    <p:extLst>
      <p:ext uri="{BB962C8B-B14F-4D97-AF65-F5344CB8AC3E}">
        <p14:creationId xmlns:p14="http://schemas.microsoft.com/office/powerpoint/2010/main" val="222187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mph" presetSubtype="0" grpId="0" nodeType="clickEffect">
                                  <p:stCondLst>
                                    <p:cond delay="0"/>
                                  </p:stCondLst>
                                  <p:iterate type="lt">
                                    <p:tmAbs val="25"/>
                                  </p:iterate>
                                  <p:childTnLst>
                                    <p:set>
                                      <p:cBhvr override="childStyle">
                                        <p:cTn id="6" dur="indefinite"/>
                                        <p:tgtEl>
                                          <p:spTgt spid="2"/>
                                        </p:tgtEl>
                                        <p:attrNameLst>
                                          <p:attrName>style.fontWeight</p:attrName>
                                        </p:attrNameLst>
                                      </p:cBhvr>
                                      <p:to>
                                        <p:strVal val="bold"/>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B93D11C-C9BB-4776-BA6E-6413C85E521C}"/>
              </a:ext>
            </a:extLst>
          </p:cNvPr>
          <p:cNvSpPr/>
          <p:nvPr/>
        </p:nvSpPr>
        <p:spPr>
          <a:xfrm>
            <a:off x="0" y="4337692"/>
            <a:ext cx="12192000" cy="1632155"/>
          </a:xfrm>
          <a:prstGeom prst="rect">
            <a:avLst/>
          </a:prstGeom>
          <a:solidFill>
            <a:srgbClr val="FFC000"/>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4" name="object 4"/>
          <p:cNvSpPr txBox="1"/>
          <p:nvPr/>
        </p:nvSpPr>
        <p:spPr>
          <a:xfrm>
            <a:off x="618979" y="485200"/>
            <a:ext cx="10954043" cy="5372411"/>
          </a:xfrm>
          <a:prstGeom prst="rect">
            <a:avLst/>
          </a:prstGeom>
        </p:spPr>
        <p:txBody>
          <a:bodyPr vert="horz" wrap="square" lIns="0" tIns="16933" rIns="0" bIns="0" rtlCol="0">
            <a:spAutoFit/>
          </a:bodyPr>
          <a:lstStyle/>
          <a:p>
            <a:pPr marL="16933" algn="ctr" defTabSz="457189" fontAlgn="base">
              <a:spcAft>
                <a:spcPct val="0"/>
              </a:spcAft>
              <a:buSzPct val="159375"/>
              <a:defRPr/>
            </a:pPr>
            <a:r>
              <a:rPr lang="en-US" sz="5400" b="1" dirty="0">
                <a:solidFill>
                  <a:prstClr val="black"/>
                </a:solidFill>
                <a:uFill>
                  <a:solidFill>
                    <a:srgbClr val="1F497D"/>
                  </a:solidFill>
                </a:uFill>
                <a:latin typeface="Cambria" panose="02040503050406030204" pitchFamily="18" charset="0"/>
                <a:ea typeface="ＭＳ Ｐゴシック" pitchFamily="34" charset="-128"/>
                <a:cs typeface="Arial"/>
              </a:rPr>
              <a:t>The Survey Foot is dead!</a:t>
            </a:r>
          </a:p>
          <a:p>
            <a:pPr marL="16933" algn="ctr" defTabSz="457189" fontAlgn="base">
              <a:spcAft>
                <a:spcPct val="0"/>
              </a:spcAft>
              <a:buSzPct val="159375"/>
              <a:defRPr/>
            </a:pPr>
            <a:endParaRPr lang="en-US" sz="5400" b="1" spc="-7" dirty="0">
              <a:solidFill>
                <a:srgbClr val="1F497D"/>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Aft>
                <a:spcPct val="0"/>
              </a:spcAft>
              <a:buSzPct val="159375"/>
              <a:defRPr/>
            </a:pPr>
            <a:r>
              <a:rPr lang="en-US" sz="5400" b="1" i="1" spc="-20" dirty="0">
                <a:solidFill>
                  <a:srgbClr val="C00000"/>
                </a:solidFill>
                <a:uFill>
                  <a:solidFill>
                    <a:srgbClr val="C00000"/>
                  </a:solidFill>
                </a:uFill>
                <a:latin typeface="Cambria" panose="02040503050406030204" pitchFamily="18" charset="0"/>
                <a:ea typeface="ＭＳ Ｐゴシック" pitchFamily="34" charset="-128"/>
                <a:cs typeface="Arial Black"/>
              </a:rPr>
              <a:t>Long live the Survey Foot!</a:t>
            </a:r>
          </a:p>
          <a:p>
            <a:pPr marL="16933" algn="ctr" defTabSz="457189" fontAlgn="base">
              <a:spcAft>
                <a:spcPct val="0"/>
              </a:spcAft>
              <a:buSzPct val="159375"/>
              <a:defRPr/>
            </a:pPr>
            <a:endParaRPr lang="en-US" sz="5400" b="1"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16933" algn="ctr" defTabSz="457189" fontAlgn="base">
              <a:spcAft>
                <a:spcPct val="0"/>
              </a:spcAft>
              <a:buSzPct val="159375"/>
              <a:defRPr/>
            </a:pPr>
            <a:r>
              <a:rPr lang="en-US" sz="2600" spc="-20" dirty="0">
                <a:solidFill>
                  <a:prstClr val="black"/>
                </a:solidFill>
                <a:uFill>
                  <a:solidFill>
                    <a:srgbClr val="C00000"/>
                  </a:solidFill>
                </a:uFill>
                <a:latin typeface="Cambria" panose="02040503050406030204" pitchFamily="18" charset="0"/>
                <a:ea typeface="ＭＳ Ｐゴシック" pitchFamily="34" charset="-128"/>
                <a:cs typeface="Arial Black"/>
              </a:rPr>
              <a:t>US Survey Foot was deprecated 31 December 2022</a:t>
            </a:r>
            <a:r>
              <a:rPr lang="en-US" sz="2600" i="1" spc="-20" dirty="0">
                <a:solidFill>
                  <a:prstClr val="black"/>
                </a:solidFill>
                <a:uFill>
                  <a:solidFill>
                    <a:srgbClr val="C00000"/>
                  </a:solidFill>
                </a:uFill>
                <a:latin typeface="Cambria" panose="02040503050406030204" pitchFamily="18" charset="0"/>
                <a:ea typeface="ＭＳ Ｐゴシック" pitchFamily="34" charset="-128"/>
                <a:cs typeface="Arial Black"/>
              </a:rPr>
              <a:t>…</a:t>
            </a:r>
          </a:p>
          <a:p>
            <a:pPr marL="16933" algn="ctr" defTabSz="457189" fontAlgn="base">
              <a:spcBef>
                <a:spcPts val="1200"/>
              </a:spcBef>
              <a:spcAft>
                <a:spcPct val="0"/>
              </a:spcAft>
              <a:buSzPct val="159375"/>
              <a:defRPr/>
            </a:pPr>
            <a:r>
              <a:rPr lang="en-US" sz="4800" i="1" spc="-20" dirty="0">
                <a:solidFill>
                  <a:prstClr val="black"/>
                </a:solidFill>
                <a:uFill>
                  <a:solidFill>
                    <a:srgbClr val="C00000"/>
                  </a:solidFill>
                </a:uFill>
                <a:latin typeface="Cambria" panose="02040503050406030204" pitchFamily="18" charset="0"/>
                <a:ea typeface="ＭＳ Ｐゴシック" pitchFamily="34" charset="-128"/>
                <a:cs typeface="Arial Black"/>
              </a:rPr>
              <a:t>But it will </a:t>
            </a:r>
            <a:r>
              <a:rPr lang="en-US" sz="4800" b="1" i="1" spc="-20" dirty="0">
                <a:solidFill>
                  <a:prstClr val="black"/>
                </a:solidFill>
                <a:uFill>
                  <a:solidFill>
                    <a:srgbClr val="C00000"/>
                  </a:solidFill>
                </a:uFill>
                <a:latin typeface="Cambria" panose="02040503050406030204" pitchFamily="18" charset="0"/>
                <a:ea typeface="ＭＳ Ｐゴシック" pitchFamily="34" charset="-128"/>
                <a:cs typeface="Arial Black"/>
              </a:rPr>
              <a:t>always</a:t>
            </a:r>
            <a:r>
              <a:rPr lang="en-US" sz="4800" i="1" spc="-20" dirty="0">
                <a:solidFill>
                  <a:prstClr val="black"/>
                </a:solidFill>
                <a:uFill>
                  <a:solidFill>
                    <a:srgbClr val="C00000"/>
                  </a:solidFill>
                </a:uFill>
                <a:latin typeface="Cambria" panose="02040503050406030204" pitchFamily="18" charset="0"/>
                <a:ea typeface="ＭＳ Ｐゴシック" pitchFamily="34" charset="-128"/>
                <a:cs typeface="Arial Black"/>
              </a:rPr>
              <a:t> be available in NGS tools for NAD83 and NAD27 coordinates</a:t>
            </a:r>
          </a:p>
        </p:txBody>
      </p:sp>
    </p:spTree>
    <p:extLst>
      <p:ext uri="{BB962C8B-B14F-4D97-AF65-F5344CB8AC3E}">
        <p14:creationId xmlns:p14="http://schemas.microsoft.com/office/powerpoint/2010/main" val="97174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5" end="5"/>
                                            </p:txEl>
                                          </p:spTgt>
                                        </p:tgtEl>
                                        <p:attrNameLst>
                                          <p:attrName>style.visibility</p:attrName>
                                        </p:attrNameLst>
                                      </p:cBhvr>
                                      <p:to>
                                        <p:strVal val="visible"/>
                                      </p:to>
                                    </p:set>
                                    <p:animEffect transition="in" filter="fade">
                                      <p:cBhvr>
                                        <p:cTn id="7" dur="500"/>
                                        <p:tgtEl>
                                          <p:spTgt spid="4">
                                            <p:txEl>
                                              <p:pRg st="5" end="5"/>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ox(out)">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9"/>
            <a:ext cx="9144000" cy="1143000"/>
          </a:xfrm>
        </p:spPr>
        <p:txBody>
          <a:bodyPr>
            <a:noAutofit/>
          </a:bodyPr>
          <a:lstStyle/>
          <a:p>
            <a:r>
              <a:rPr lang="en-US" sz="5067" dirty="0">
                <a:cs typeface="Times New Roman" panose="02020603050405020304" pitchFamily="18" charset="0"/>
              </a:rPr>
              <a:t>NGS Products and Services</a:t>
            </a:r>
          </a:p>
        </p:txBody>
      </p:sp>
      <p:sp>
        <p:nvSpPr>
          <p:cNvPr id="3" name="Content Placeholder 2"/>
          <p:cNvSpPr>
            <a:spLocks noGrp="1"/>
          </p:cNvSpPr>
          <p:nvPr>
            <p:ph idx="1"/>
          </p:nvPr>
        </p:nvSpPr>
        <p:spPr>
          <a:xfrm>
            <a:off x="304799" y="1239840"/>
            <a:ext cx="11722100" cy="5301920"/>
          </a:xfrm>
        </p:spPr>
        <p:txBody>
          <a:bodyPr>
            <a:noAutofit/>
          </a:bodyPr>
          <a:lstStyle/>
          <a:p>
            <a:pPr>
              <a:spcAft>
                <a:spcPts val="1600"/>
              </a:spcAft>
            </a:pPr>
            <a:r>
              <a:rPr lang="en-US" sz="3733" dirty="0">
                <a:cs typeface="Times New Roman" panose="02020603050405020304" pitchFamily="18" charset="0"/>
              </a:rPr>
              <a:t>Not just OPUS</a:t>
            </a:r>
          </a:p>
          <a:p>
            <a:r>
              <a:rPr lang="en-US" sz="3733" dirty="0">
                <a:cs typeface="Times New Roman" panose="02020603050405020304" pitchFamily="18" charset="0"/>
              </a:rPr>
              <a:t>All exist in three environments:</a:t>
            </a:r>
          </a:p>
          <a:p>
            <a:pPr marL="764080" lvl="1"/>
            <a:r>
              <a:rPr lang="en-US" sz="3200" b="1" dirty="0">
                <a:cs typeface="Times New Roman" panose="02020603050405020304" pitchFamily="18" charset="0"/>
              </a:rPr>
              <a:t>Development</a:t>
            </a:r>
            <a:r>
              <a:rPr lang="en-US" sz="3200" dirty="0">
                <a:cs typeface="Times New Roman" panose="02020603050405020304" pitchFamily="18" charset="0"/>
              </a:rPr>
              <a:t> (DEV) - internal testing and development</a:t>
            </a:r>
          </a:p>
          <a:p>
            <a:pPr marL="1367298" lvl="2"/>
            <a:r>
              <a:rPr lang="en-US" sz="2400" dirty="0">
                <a:cs typeface="Times New Roman" panose="02020603050405020304" pitchFamily="18" charset="0"/>
              </a:rPr>
              <a:t>same as when you hear a company talk about an “Alpha” product</a:t>
            </a:r>
          </a:p>
          <a:p>
            <a:pPr marL="764080" lvl="1"/>
            <a:r>
              <a:rPr lang="en-US" sz="3200" b="1" dirty="0">
                <a:cs typeface="Times New Roman" panose="02020603050405020304" pitchFamily="18" charset="0"/>
              </a:rPr>
              <a:t>Beta</a:t>
            </a:r>
            <a:r>
              <a:rPr lang="en-US" sz="3200" dirty="0">
                <a:cs typeface="Times New Roman" panose="02020603050405020304" pitchFamily="18" charset="0"/>
              </a:rPr>
              <a:t> - continued internal testing, open for public testing </a:t>
            </a:r>
          </a:p>
          <a:p>
            <a:pPr marL="1367298" lvl="2"/>
            <a:r>
              <a:rPr lang="en-US" sz="2400" dirty="0">
                <a:cs typeface="Times New Roman" panose="02020603050405020304" pitchFamily="18" charset="0"/>
              </a:rPr>
              <a:t>key features have already been vetted/tested</a:t>
            </a:r>
          </a:p>
          <a:p>
            <a:pPr marL="764080" lvl="1"/>
            <a:r>
              <a:rPr lang="en-US" sz="3200" b="1" dirty="0">
                <a:cs typeface="Times New Roman" panose="02020603050405020304" pitchFamily="18" charset="0"/>
              </a:rPr>
              <a:t>Production</a:t>
            </a:r>
            <a:r>
              <a:rPr lang="en-US" sz="3200" dirty="0">
                <a:cs typeface="Times New Roman" panose="02020603050405020304" pitchFamily="18" charset="0"/>
              </a:rPr>
              <a:t> - final product, open to public use</a:t>
            </a:r>
          </a:p>
          <a:p>
            <a:pPr marL="1367298" lvl="2"/>
            <a:r>
              <a:rPr lang="en-US" sz="2400" dirty="0">
                <a:cs typeface="Times New Roman" panose="02020603050405020304" pitchFamily="18" charset="0"/>
              </a:rPr>
              <a:t>this is what you see first when navigating our website</a:t>
            </a:r>
          </a:p>
        </p:txBody>
      </p:sp>
    </p:spTree>
    <p:extLst>
      <p:ext uri="{BB962C8B-B14F-4D97-AF65-F5344CB8AC3E}">
        <p14:creationId xmlns:p14="http://schemas.microsoft.com/office/powerpoint/2010/main" val="768964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fade">
                                      <p:cBhvr>
                                        <p:cTn id="10" dur="500"/>
                                        <p:tgtEl>
                                          <p:spTgt spid="3">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fade">
                                      <p:cBhvr>
                                        <p:cTn id="15" dur="500"/>
                                        <p:tgtEl>
                                          <p:spTgt spid="3">
                                            <p:txEl>
                                              <p:pRg st="4" end="4"/>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fade">
                                      <p:cBhvr>
                                        <p:cTn id="18" dur="500"/>
                                        <p:tgtEl>
                                          <p:spTgt spid="3">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Effect transition="in" filter="fade">
                                      <p:cBhvr>
                                        <p:cTn id="23" dur="500"/>
                                        <p:tgtEl>
                                          <p:spTgt spid="3">
                                            <p:txEl>
                                              <p:pRg st="6" end="6"/>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animEffect transition="in" filter="fade">
                                      <p:cBhvr>
                                        <p:cTn id="26"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ROD"/>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8245" y="32017"/>
            <a:ext cx="4731257" cy="5490371"/>
          </a:xfrm>
          <a:prstGeom prst="rect">
            <a:avLst/>
          </a:prstGeom>
          <a:ln w="28575">
            <a:solidFill>
              <a:schemeClr val="tx1"/>
            </a:solidFill>
          </a:ln>
        </p:spPr>
      </p:pic>
      <p:pic>
        <p:nvPicPr>
          <p:cNvPr id="7" name="BE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84632" y="1639668"/>
            <a:ext cx="4731257" cy="4990821"/>
          </a:xfrm>
          <a:prstGeom prst="rect">
            <a:avLst/>
          </a:prstGeom>
          <a:ln w="28575">
            <a:solidFill>
              <a:schemeClr val="tx1"/>
            </a:solidFill>
          </a:ln>
        </p:spPr>
      </p:pic>
      <p:pic>
        <p:nvPicPr>
          <p:cNvPr id="8" name="DEV"/>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08850" y="3250914"/>
            <a:ext cx="4721303" cy="5491529"/>
          </a:xfrm>
          <a:prstGeom prst="rect">
            <a:avLst/>
          </a:prstGeom>
          <a:ln w="28575">
            <a:solidFill>
              <a:schemeClr val="tx1"/>
            </a:solidFill>
          </a:ln>
        </p:spPr>
      </p:pic>
      <p:sp>
        <p:nvSpPr>
          <p:cNvPr id="10" name="TextBox 9"/>
          <p:cNvSpPr txBox="1"/>
          <p:nvPr/>
        </p:nvSpPr>
        <p:spPr>
          <a:xfrm>
            <a:off x="6234707" y="389745"/>
            <a:ext cx="3629725" cy="584775"/>
          </a:xfrm>
          <a:prstGeom prst="rect">
            <a:avLst/>
          </a:prstGeom>
          <a:noFill/>
        </p:spPr>
        <p:txBody>
          <a:bodyPr wrap="square" rtlCol="0">
            <a:spAutoFit/>
          </a:bodyPr>
          <a:lstStyle/>
          <a:p>
            <a:r>
              <a:rPr lang="en-US" sz="3200" dirty="0">
                <a:latin typeface="Times New Roman" panose="02020603050405020304" pitchFamily="18" charset="0"/>
                <a:cs typeface="Times New Roman" panose="02020603050405020304" pitchFamily="18" charset="0"/>
              </a:rPr>
              <a:t>www.ngs.noaa.gov</a:t>
            </a:r>
          </a:p>
        </p:txBody>
      </p:sp>
      <p:sp>
        <p:nvSpPr>
          <p:cNvPr id="11" name="TextBox 10"/>
          <p:cNvSpPr txBox="1"/>
          <p:nvPr/>
        </p:nvSpPr>
        <p:spPr>
          <a:xfrm>
            <a:off x="7415888" y="1595408"/>
            <a:ext cx="3629725" cy="584775"/>
          </a:xfrm>
          <a:prstGeom prst="rect">
            <a:avLst/>
          </a:prstGeom>
          <a:noFill/>
        </p:spPr>
        <p:txBody>
          <a:bodyPr wrap="square" rtlCol="0">
            <a:spAutoFit/>
          </a:bodyPr>
          <a:lstStyle/>
          <a:p>
            <a:r>
              <a:rPr lang="en-US" sz="3200" dirty="0">
                <a:latin typeface="Times New Roman" panose="02020603050405020304" pitchFamily="18" charset="0"/>
                <a:cs typeface="Times New Roman" panose="02020603050405020304" pitchFamily="18" charset="0"/>
              </a:rPr>
              <a:t>beta.ngs.noaa.gov</a:t>
            </a:r>
          </a:p>
        </p:txBody>
      </p:sp>
      <p:sp>
        <p:nvSpPr>
          <p:cNvPr id="9" name="TextBox 8"/>
          <p:cNvSpPr txBox="1"/>
          <p:nvPr/>
        </p:nvSpPr>
        <p:spPr>
          <a:xfrm>
            <a:off x="7038276" y="3704191"/>
            <a:ext cx="3629725" cy="1569660"/>
          </a:xfrm>
          <a:prstGeom prst="rect">
            <a:avLst/>
          </a:prstGeom>
          <a:solidFill>
            <a:schemeClr val="bg1">
              <a:lumMod val="85000"/>
            </a:schemeClr>
          </a:solidFill>
          <a:effectLst>
            <a:softEdge rad="50800"/>
          </a:effectLst>
        </p:spPr>
        <p:txBody>
          <a:bodyPr wrap="square" rtlCol="0">
            <a:spAutoFit/>
          </a:bodyPr>
          <a:lstStyle/>
          <a:p>
            <a:pPr algn="ctr"/>
            <a:r>
              <a:rPr lang="en-US" sz="3200" i="1" dirty="0">
                <a:latin typeface="Times New Roman" panose="02020603050405020304" pitchFamily="18" charset="0"/>
                <a:cs typeface="Times New Roman" panose="02020603050405020304" pitchFamily="18" charset="0"/>
              </a:rPr>
              <a:t>Remember, you won’t see the DEV environment…</a:t>
            </a:r>
          </a:p>
        </p:txBody>
      </p:sp>
    </p:spTree>
    <p:extLst>
      <p:ext uri="{BB962C8B-B14F-4D97-AF65-F5344CB8AC3E}">
        <p14:creationId xmlns:p14="http://schemas.microsoft.com/office/powerpoint/2010/main" val="777402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500"/>
                            </p:stCondLst>
                            <p:childTnLst>
                              <p:par>
                                <p:cTn id="19" presetID="10" presetClass="exit" presetSubtype="0" fill="hold" nodeType="afterEffect">
                                  <p:stCondLst>
                                    <p:cond delay="1750"/>
                                  </p:stCondLst>
                                  <p:childTnLst>
                                    <p:animEffect transition="out" filter="fade">
                                      <p:cBhvr>
                                        <p:cTn id="20" dur="2000"/>
                                        <p:tgtEl>
                                          <p:spTgt spid="8"/>
                                        </p:tgtEl>
                                      </p:cBhvr>
                                    </p:animEffect>
                                    <p:set>
                                      <p:cBhvr>
                                        <p:cTn id="21" dur="1" fill="hold">
                                          <p:stCondLst>
                                            <p:cond delay="1999"/>
                                          </p:stCondLst>
                                        </p:cTn>
                                        <p:tgtEl>
                                          <p:spTgt spid="8"/>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9"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62515" y="2616271"/>
            <a:ext cx="6086324" cy="1143000"/>
          </a:xfrm>
        </p:spPr>
        <p:txBody>
          <a:bodyPr>
            <a:noAutofit/>
          </a:bodyPr>
          <a:lstStyle/>
          <a:p>
            <a:r>
              <a:rPr lang="en-US" sz="5067" dirty="0">
                <a:cs typeface="Times New Roman" panose="02020603050405020304" pitchFamily="18" charset="0"/>
              </a:rPr>
              <a:t>Wait… how do I get to the NGS Beta site?</a:t>
            </a:r>
          </a:p>
        </p:txBody>
      </p:sp>
    </p:spTree>
    <p:extLst>
      <p:ext uri="{BB962C8B-B14F-4D97-AF65-F5344CB8AC3E}">
        <p14:creationId xmlns:p14="http://schemas.microsoft.com/office/powerpoint/2010/main" val="2078655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590264"/>
            <a:ext cx="9144000" cy="5029197"/>
          </a:xfrm>
        </p:spPr>
        <p:txBody>
          <a:bodyPr/>
          <a:lstStyle/>
          <a:p>
            <a:pPr marL="228589" indent="0" algn="ctr">
              <a:buNone/>
            </a:pPr>
            <a:r>
              <a:rPr lang="en-US" sz="8000" dirty="0"/>
              <a:t>www.ngs.noaa.gov</a:t>
            </a:r>
          </a:p>
          <a:p>
            <a:pPr marL="228589" indent="0" algn="ctr">
              <a:buNone/>
            </a:pPr>
            <a:endParaRPr lang="en-US" sz="7200" dirty="0"/>
          </a:p>
          <a:p>
            <a:pPr marL="228589" indent="0" algn="ctr">
              <a:buNone/>
            </a:pPr>
            <a:r>
              <a:rPr lang="en-US" sz="8000" b="1" dirty="0"/>
              <a:t>beta</a:t>
            </a:r>
            <a:r>
              <a:rPr lang="en-US" sz="8000" dirty="0"/>
              <a:t>.ngs.noaa.gov</a:t>
            </a:r>
          </a:p>
        </p:txBody>
      </p:sp>
      <p:sp>
        <p:nvSpPr>
          <p:cNvPr id="2" name="Down Arrow 1"/>
          <p:cNvSpPr/>
          <p:nvPr/>
        </p:nvSpPr>
        <p:spPr>
          <a:xfrm>
            <a:off x="2781305" y="1771651"/>
            <a:ext cx="1171575" cy="1981200"/>
          </a:xfrm>
          <a:prstGeom prst="downArrow">
            <a:avLst/>
          </a:prstGeom>
        </p:spPr>
        <p:style>
          <a:lnRef idx="1">
            <a:schemeClr val="accent6"/>
          </a:lnRef>
          <a:fillRef idx="3">
            <a:schemeClr val="accent6"/>
          </a:fillRef>
          <a:effectRef idx="2">
            <a:schemeClr val="accent6"/>
          </a:effectRef>
          <a:fontRef idx="minor">
            <a:schemeClr val="lt1"/>
          </a:fontRef>
        </p:style>
        <p:txBody>
          <a:bodyPr rtlCol="0" anchor="ctr"/>
          <a:lstStyle/>
          <a:p>
            <a:pPr algn="ctr" defTabSz="457178" fontAlgn="base">
              <a:spcBef>
                <a:spcPct val="0"/>
              </a:spcBef>
              <a:spcAft>
                <a:spcPct val="0"/>
              </a:spcAft>
              <a:defRPr/>
            </a:pPr>
            <a:endParaRPr lang="en-US" sz="1800">
              <a:solidFill>
                <a:prstClr val="white"/>
              </a:solidFill>
              <a:latin typeface="Calibri"/>
            </a:endParaRPr>
          </a:p>
        </p:txBody>
      </p:sp>
    </p:spTree>
    <p:extLst>
      <p:ext uri="{BB962C8B-B14F-4D97-AF65-F5344CB8AC3E}">
        <p14:creationId xmlns:p14="http://schemas.microsoft.com/office/powerpoint/2010/main" val="4029052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60629" y="1006793"/>
            <a:ext cx="8084611" cy="1390651"/>
          </a:xfrm>
        </p:spPr>
        <p:txBody>
          <a:bodyPr>
            <a:normAutofit fontScale="90000"/>
          </a:bodyPr>
          <a:lstStyle/>
          <a:p>
            <a:r>
              <a:rPr lang="en-US" dirty="0">
                <a:latin typeface="Cambria" panose="02040503050406030204" pitchFamily="18" charset="0"/>
                <a:ea typeface="Cambria" panose="02040503050406030204" pitchFamily="18" charset="0"/>
              </a:rPr>
              <a:t>Federal Geospatial</a:t>
            </a:r>
            <a:br>
              <a:rPr lang="en-US" dirty="0">
                <a:latin typeface="Cambria" panose="02040503050406030204" pitchFamily="18" charset="0"/>
                <a:ea typeface="Cambria" panose="02040503050406030204" pitchFamily="18" charset="0"/>
              </a:rPr>
            </a:br>
            <a:r>
              <a:rPr lang="en-US" dirty="0">
                <a:latin typeface="Cambria" panose="02040503050406030204" pitchFamily="18" charset="0"/>
                <a:ea typeface="Cambria" panose="02040503050406030204" pitchFamily="18" charset="0"/>
              </a:rPr>
              <a:t>Data Committee (FGDC)</a:t>
            </a:r>
          </a:p>
        </p:txBody>
      </p:sp>
      <p:sp>
        <p:nvSpPr>
          <p:cNvPr id="8" name="main text"/>
          <p:cNvSpPr>
            <a:spLocks noGrp="1"/>
          </p:cNvSpPr>
          <p:nvPr>
            <p:ph idx="1"/>
          </p:nvPr>
        </p:nvSpPr>
        <p:spPr>
          <a:xfrm>
            <a:off x="167640" y="3190877"/>
            <a:ext cx="11917680" cy="3387239"/>
          </a:xfrm>
        </p:spPr>
        <p:txBody>
          <a:bodyPr/>
          <a:lstStyle/>
          <a:p>
            <a:pPr>
              <a:spcBef>
                <a:spcPts val="1200"/>
              </a:spcBef>
              <a:spcAft>
                <a:spcPts val="1200"/>
              </a:spcAft>
              <a:defRPr/>
            </a:pPr>
            <a:r>
              <a:rPr lang="en-US" dirty="0">
                <a:latin typeface="Cambria" panose="02040503050406030204" pitchFamily="18" charset="0"/>
              </a:rPr>
              <a:t>FGCS = Federal Geodetic Control Subcommittee</a:t>
            </a:r>
          </a:p>
          <a:p>
            <a:pPr lvl="1">
              <a:spcBef>
                <a:spcPts val="1200"/>
              </a:spcBef>
              <a:spcAft>
                <a:spcPts val="1200"/>
              </a:spcAft>
              <a:defRPr/>
            </a:pPr>
            <a:r>
              <a:rPr lang="en-US" dirty="0">
                <a:latin typeface="Cambria" panose="02040503050406030204" pitchFamily="18" charset="0"/>
              </a:rPr>
              <a:t>Under the umbrella of the FGDC, NGS leads the FGCS</a:t>
            </a:r>
          </a:p>
          <a:p>
            <a:pPr lvl="1">
              <a:spcBef>
                <a:spcPts val="1200"/>
              </a:spcBef>
              <a:spcAft>
                <a:spcPts val="1200"/>
              </a:spcAft>
              <a:defRPr/>
            </a:pPr>
            <a:endParaRPr lang="en-US" dirty="0">
              <a:latin typeface="Cambria" panose="02040503050406030204" pitchFamily="18" charset="0"/>
            </a:endParaRPr>
          </a:p>
          <a:p>
            <a:pPr lvl="1">
              <a:spcBef>
                <a:spcPts val="1200"/>
              </a:spcBef>
              <a:spcAft>
                <a:spcPts val="1200"/>
              </a:spcAft>
              <a:defRPr/>
            </a:pPr>
            <a:endParaRPr lang="en-US" dirty="0">
              <a:latin typeface="Cambria" panose="02040503050406030204" pitchFamily="18" charset="0"/>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 y="732949"/>
            <a:ext cx="2910840" cy="1976463"/>
          </a:xfrm>
          <a:prstGeom prst="rect">
            <a:avLst/>
          </a:prstGeom>
          <a:ln>
            <a:solidFill>
              <a:schemeClr val="tx1"/>
            </a:solidFill>
          </a:ln>
        </p:spPr>
      </p:pic>
    </p:spTree>
    <p:extLst>
      <p:ext uri="{BB962C8B-B14F-4D97-AF65-F5344CB8AC3E}">
        <p14:creationId xmlns:p14="http://schemas.microsoft.com/office/powerpoint/2010/main" val="2029610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66196" y="-747100"/>
            <a:ext cx="9063704" cy="7942543"/>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1"/>
            <a:ext cx="2048084" cy="1390651"/>
          </a:xfrm>
          <a:prstGeom prst="rect">
            <a:avLst/>
          </a:prstGeom>
          <a:ln>
            <a:solidFill>
              <a:schemeClr val="tx1"/>
            </a:solidFill>
          </a:ln>
        </p:spPr>
      </p:pic>
      <p:cxnSp>
        <p:nvCxnSpPr>
          <p:cNvPr id="8" name="Straight Arrow Connector 7"/>
          <p:cNvCxnSpPr/>
          <p:nvPr/>
        </p:nvCxnSpPr>
        <p:spPr>
          <a:xfrm flipH="1" flipV="1">
            <a:off x="1524001" y="3057527"/>
            <a:ext cx="3829051" cy="9525"/>
          </a:xfrm>
          <a:prstGeom prst="straightConnector1">
            <a:avLst/>
          </a:prstGeom>
          <a:ln>
            <a:solidFill>
              <a:srgbClr val="FFFF00"/>
            </a:solidFill>
            <a:headEnd type="triangle"/>
            <a:tailEnd type="non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77600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FE0DC25-DC71-46D8-8B24-21F1F769CB37}"/>
              </a:ext>
            </a:extLst>
          </p:cNvPr>
          <p:cNvPicPr>
            <a:picLocks noChangeAspect="1"/>
          </p:cNvPicPr>
          <p:nvPr/>
        </p:nvPicPr>
        <p:blipFill rotWithShape="1">
          <a:blip r:embed="rId3"/>
          <a:srcRect l="93" t="83" r="41" b="153"/>
          <a:stretch/>
        </p:blipFill>
        <p:spPr>
          <a:xfrm>
            <a:off x="1521096" y="704797"/>
            <a:ext cx="9144000" cy="6153203"/>
          </a:xfrm>
          <a:prstGeom prst="rect">
            <a:avLst/>
          </a:prstGeom>
        </p:spPr>
      </p:pic>
      <p:sp>
        <p:nvSpPr>
          <p:cNvPr id="6" name="Title 1"/>
          <p:cNvSpPr>
            <a:spLocks noGrp="1"/>
          </p:cNvSpPr>
          <p:nvPr>
            <p:ph type="title" idx="4294967295"/>
          </p:nvPr>
        </p:nvSpPr>
        <p:spPr>
          <a:xfrm>
            <a:off x="1524000" y="-245533"/>
            <a:ext cx="9144000" cy="1143000"/>
          </a:xfrm>
        </p:spPr>
        <p:txBody>
          <a:bodyPr/>
          <a:lstStyle/>
          <a:p>
            <a:r>
              <a:rPr lang="en-US" sz="4800" b="1" dirty="0" err="1"/>
              <a:t>KeyNetGPS</a:t>
            </a:r>
            <a:r>
              <a:rPr lang="en-US" sz="4800" b="1" dirty="0"/>
              <a:t> CORS Network</a:t>
            </a:r>
          </a:p>
        </p:txBody>
      </p:sp>
      <p:sp>
        <p:nvSpPr>
          <p:cNvPr id="5" name="Freeform: Shape 4">
            <a:extLst>
              <a:ext uri="{FF2B5EF4-FFF2-40B4-BE49-F238E27FC236}">
                <a16:creationId xmlns:a16="http://schemas.microsoft.com/office/drawing/2014/main" id="{32065714-0A58-43AC-9F2C-DD6982A844D2}"/>
              </a:ext>
            </a:extLst>
          </p:cNvPr>
          <p:cNvSpPr/>
          <p:nvPr/>
        </p:nvSpPr>
        <p:spPr>
          <a:xfrm>
            <a:off x="1959856" y="3785419"/>
            <a:ext cx="1589589" cy="1998581"/>
          </a:xfrm>
          <a:custGeom>
            <a:avLst/>
            <a:gdLst>
              <a:gd name="connsiteX0" fmla="*/ 744015 w 1589589"/>
              <a:gd name="connsiteY0" fmla="*/ 68826 h 1998581"/>
              <a:gd name="connsiteX1" fmla="*/ 744015 w 1589589"/>
              <a:gd name="connsiteY1" fmla="*/ 68826 h 1998581"/>
              <a:gd name="connsiteX2" fmla="*/ 370389 w 1589589"/>
              <a:gd name="connsiteY2" fmla="*/ 88490 h 1998581"/>
              <a:gd name="connsiteX3" fmla="*/ 301563 w 1589589"/>
              <a:gd name="connsiteY3" fmla="*/ 108155 h 1998581"/>
              <a:gd name="connsiteX4" fmla="*/ 242570 w 1589589"/>
              <a:gd name="connsiteY4" fmla="*/ 117987 h 1998581"/>
              <a:gd name="connsiteX5" fmla="*/ 134415 w 1589589"/>
              <a:gd name="connsiteY5" fmla="*/ 167148 h 1998581"/>
              <a:gd name="connsiteX6" fmla="*/ 45925 w 1589589"/>
              <a:gd name="connsiteY6" fmla="*/ 206477 h 1998581"/>
              <a:gd name="connsiteX7" fmla="*/ 16428 w 1589589"/>
              <a:gd name="connsiteY7" fmla="*/ 235974 h 1998581"/>
              <a:gd name="connsiteX8" fmla="*/ 16428 w 1589589"/>
              <a:gd name="connsiteY8" fmla="*/ 471948 h 1998581"/>
              <a:gd name="connsiteX9" fmla="*/ 55757 w 1589589"/>
              <a:gd name="connsiteY9" fmla="*/ 570271 h 1998581"/>
              <a:gd name="connsiteX10" fmla="*/ 75421 w 1589589"/>
              <a:gd name="connsiteY10" fmla="*/ 599768 h 1998581"/>
              <a:gd name="connsiteX11" fmla="*/ 95086 w 1589589"/>
              <a:gd name="connsiteY11" fmla="*/ 639097 h 1998581"/>
              <a:gd name="connsiteX12" fmla="*/ 124583 w 1589589"/>
              <a:gd name="connsiteY12" fmla="*/ 737419 h 1998581"/>
              <a:gd name="connsiteX13" fmla="*/ 144247 w 1589589"/>
              <a:gd name="connsiteY13" fmla="*/ 943897 h 1998581"/>
              <a:gd name="connsiteX14" fmla="*/ 154079 w 1589589"/>
              <a:gd name="connsiteY14" fmla="*/ 973393 h 1998581"/>
              <a:gd name="connsiteX15" fmla="*/ 163912 w 1589589"/>
              <a:gd name="connsiteY15" fmla="*/ 1101213 h 1998581"/>
              <a:gd name="connsiteX16" fmla="*/ 193408 w 1589589"/>
              <a:gd name="connsiteY16" fmla="*/ 1160206 h 1998581"/>
              <a:gd name="connsiteX17" fmla="*/ 213073 w 1589589"/>
              <a:gd name="connsiteY17" fmla="*/ 1219200 h 1998581"/>
              <a:gd name="connsiteX18" fmla="*/ 232737 w 1589589"/>
              <a:gd name="connsiteY18" fmla="*/ 1278193 h 1998581"/>
              <a:gd name="connsiteX19" fmla="*/ 242570 w 1589589"/>
              <a:gd name="connsiteY19" fmla="*/ 1307690 h 1998581"/>
              <a:gd name="connsiteX20" fmla="*/ 262234 w 1589589"/>
              <a:gd name="connsiteY20" fmla="*/ 1337187 h 1998581"/>
              <a:gd name="connsiteX21" fmla="*/ 272066 w 1589589"/>
              <a:gd name="connsiteY21" fmla="*/ 1376516 h 1998581"/>
              <a:gd name="connsiteX22" fmla="*/ 281899 w 1589589"/>
              <a:gd name="connsiteY22" fmla="*/ 1425677 h 1998581"/>
              <a:gd name="connsiteX23" fmla="*/ 291731 w 1589589"/>
              <a:gd name="connsiteY23" fmla="*/ 1455174 h 1998581"/>
              <a:gd name="connsiteX24" fmla="*/ 311396 w 1589589"/>
              <a:gd name="connsiteY24" fmla="*/ 1533832 h 1998581"/>
              <a:gd name="connsiteX25" fmla="*/ 311396 w 1589589"/>
              <a:gd name="connsiteY25" fmla="*/ 1533832 h 1998581"/>
              <a:gd name="connsiteX26" fmla="*/ 340892 w 1589589"/>
              <a:gd name="connsiteY26" fmla="*/ 1641987 h 1998581"/>
              <a:gd name="connsiteX27" fmla="*/ 350725 w 1589589"/>
              <a:gd name="connsiteY27" fmla="*/ 1671484 h 1998581"/>
              <a:gd name="connsiteX28" fmla="*/ 360557 w 1589589"/>
              <a:gd name="connsiteY28" fmla="*/ 1700980 h 1998581"/>
              <a:gd name="connsiteX29" fmla="*/ 399886 w 1589589"/>
              <a:gd name="connsiteY29" fmla="*/ 1759974 h 1998581"/>
              <a:gd name="connsiteX30" fmla="*/ 439215 w 1589589"/>
              <a:gd name="connsiteY30" fmla="*/ 1818968 h 1998581"/>
              <a:gd name="connsiteX31" fmla="*/ 458879 w 1589589"/>
              <a:gd name="connsiteY31" fmla="*/ 1848464 h 1998581"/>
              <a:gd name="connsiteX32" fmla="*/ 488376 w 1589589"/>
              <a:gd name="connsiteY32" fmla="*/ 1887793 h 1998581"/>
              <a:gd name="connsiteX33" fmla="*/ 527705 w 1589589"/>
              <a:gd name="connsiteY33" fmla="*/ 1946787 h 1998581"/>
              <a:gd name="connsiteX34" fmla="*/ 586699 w 1589589"/>
              <a:gd name="connsiteY34" fmla="*/ 1966451 h 1998581"/>
              <a:gd name="connsiteX35" fmla="*/ 704686 w 1589589"/>
              <a:gd name="connsiteY35" fmla="*/ 1986116 h 1998581"/>
              <a:gd name="connsiteX36" fmla="*/ 911163 w 1589589"/>
              <a:gd name="connsiteY36" fmla="*/ 1946787 h 1998581"/>
              <a:gd name="connsiteX37" fmla="*/ 920996 w 1589589"/>
              <a:gd name="connsiteY37" fmla="*/ 1877961 h 1998581"/>
              <a:gd name="connsiteX38" fmla="*/ 930828 w 1589589"/>
              <a:gd name="connsiteY38" fmla="*/ 1848464 h 1998581"/>
              <a:gd name="connsiteX39" fmla="*/ 940660 w 1589589"/>
              <a:gd name="connsiteY39" fmla="*/ 1691148 h 1998581"/>
              <a:gd name="connsiteX40" fmla="*/ 960325 w 1589589"/>
              <a:gd name="connsiteY40" fmla="*/ 1592826 h 1998581"/>
              <a:gd name="connsiteX41" fmla="*/ 970157 w 1589589"/>
              <a:gd name="connsiteY41" fmla="*/ 1445342 h 1998581"/>
              <a:gd name="connsiteX42" fmla="*/ 989821 w 1589589"/>
              <a:gd name="connsiteY42" fmla="*/ 1386348 h 1998581"/>
              <a:gd name="connsiteX43" fmla="*/ 999654 w 1589589"/>
              <a:gd name="connsiteY43" fmla="*/ 1238864 h 1998581"/>
              <a:gd name="connsiteX44" fmla="*/ 1029150 w 1589589"/>
              <a:gd name="connsiteY44" fmla="*/ 1140542 h 1998581"/>
              <a:gd name="connsiteX45" fmla="*/ 1048815 w 1589589"/>
              <a:gd name="connsiteY45" fmla="*/ 1071716 h 1998581"/>
              <a:gd name="connsiteX46" fmla="*/ 1058647 w 1589589"/>
              <a:gd name="connsiteY46" fmla="*/ 1042219 h 1998581"/>
              <a:gd name="connsiteX47" fmla="*/ 1127473 w 1589589"/>
              <a:gd name="connsiteY47" fmla="*/ 953729 h 1998581"/>
              <a:gd name="connsiteX48" fmla="*/ 1137305 w 1589589"/>
              <a:gd name="connsiteY48" fmla="*/ 914400 h 1998581"/>
              <a:gd name="connsiteX49" fmla="*/ 1147137 w 1589589"/>
              <a:gd name="connsiteY49" fmla="*/ 884903 h 1998581"/>
              <a:gd name="connsiteX50" fmla="*/ 1196299 w 1589589"/>
              <a:gd name="connsiteY50" fmla="*/ 747251 h 1998581"/>
              <a:gd name="connsiteX51" fmla="*/ 1225796 w 1589589"/>
              <a:gd name="connsiteY51" fmla="*/ 737419 h 1998581"/>
              <a:gd name="connsiteX52" fmla="*/ 1284789 w 1589589"/>
              <a:gd name="connsiteY52" fmla="*/ 678426 h 1998581"/>
              <a:gd name="connsiteX53" fmla="*/ 1314286 w 1589589"/>
              <a:gd name="connsiteY53" fmla="*/ 648929 h 1998581"/>
              <a:gd name="connsiteX54" fmla="*/ 1343783 w 1589589"/>
              <a:gd name="connsiteY54" fmla="*/ 639097 h 1998581"/>
              <a:gd name="connsiteX55" fmla="*/ 1432273 w 1589589"/>
              <a:gd name="connsiteY55" fmla="*/ 560439 h 1998581"/>
              <a:gd name="connsiteX56" fmla="*/ 1451937 w 1589589"/>
              <a:gd name="connsiteY56" fmla="*/ 530942 h 1998581"/>
              <a:gd name="connsiteX57" fmla="*/ 1501099 w 1589589"/>
              <a:gd name="connsiteY57" fmla="*/ 481780 h 1998581"/>
              <a:gd name="connsiteX58" fmla="*/ 1510931 w 1589589"/>
              <a:gd name="connsiteY58" fmla="*/ 452284 h 1998581"/>
              <a:gd name="connsiteX59" fmla="*/ 1550260 w 1589589"/>
              <a:gd name="connsiteY59" fmla="*/ 393290 h 1998581"/>
              <a:gd name="connsiteX60" fmla="*/ 1560092 w 1589589"/>
              <a:gd name="connsiteY60" fmla="*/ 304800 h 1998581"/>
              <a:gd name="connsiteX61" fmla="*/ 1579757 w 1589589"/>
              <a:gd name="connsiteY61" fmla="*/ 245806 h 1998581"/>
              <a:gd name="connsiteX62" fmla="*/ 1589589 w 1589589"/>
              <a:gd name="connsiteY62" fmla="*/ 216309 h 1998581"/>
              <a:gd name="connsiteX63" fmla="*/ 1579757 w 1589589"/>
              <a:gd name="connsiteY63" fmla="*/ 88490 h 1998581"/>
              <a:gd name="connsiteX64" fmla="*/ 1550260 w 1589589"/>
              <a:gd name="connsiteY64" fmla="*/ 78658 h 1998581"/>
              <a:gd name="connsiteX65" fmla="*/ 1520763 w 1589589"/>
              <a:gd name="connsiteY65" fmla="*/ 58993 h 1998581"/>
              <a:gd name="connsiteX66" fmla="*/ 1412608 w 1589589"/>
              <a:gd name="connsiteY66" fmla="*/ 39329 h 1998581"/>
              <a:gd name="connsiteX67" fmla="*/ 1206131 w 1589589"/>
              <a:gd name="connsiteY67" fmla="*/ 19664 h 1998581"/>
              <a:gd name="connsiteX68" fmla="*/ 1147137 w 1589589"/>
              <a:gd name="connsiteY68" fmla="*/ 9832 h 1998581"/>
              <a:gd name="connsiteX69" fmla="*/ 1078312 w 1589589"/>
              <a:gd name="connsiteY69" fmla="*/ 0 h 1998581"/>
              <a:gd name="connsiteX70" fmla="*/ 822673 w 1589589"/>
              <a:gd name="connsiteY70" fmla="*/ 9832 h 1998581"/>
              <a:gd name="connsiteX71" fmla="*/ 812841 w 1589589"/>
              <a:gd name="connsiteY71" fmla="*/ 39329 h 1998581"/>
              <a:gd name="connsiteX72" fmla="*/ 744015 w 1589589"/>
              <a:gd name="connsiteY72" fmla="*/ 68826 h 199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89589" h="1998581">
                <a:moveTo>
                  <a:pt x="744015" y="68826"/>
                </a:moveTo>
                <a:lnTo>
                  <a:pt x="744015" y="68826"/>
                </a:lnTo>
                <a:cubicBezTo>
                  <a:pt x="653961" y="72161"/>
                  <a:pt x="480231" y="73845"/>
                  <a:pt x="370389" y="88490"/>
                </a:cubicBezTo>
                <a:cubicBezTo>
                  <a:pt x="316844" y="95629"/>
                  <a:pt x="347071" y="98042"/>
                  <a:pt x="301563" y="108155"/>
                </a:cubicBezTo>
                <a:cubicBezTo>
                  <a:pt x="282102" y="112480"/>
                  <a:pt x="262031" y="113662"/>
                  <a:pt x="242570" y="117987"/>
                </a:cubicBezTo>
                <a:cubicBezTo>
                  <a:pt x="195936" y="128350"/>
                  <a:pt x="192155" y="147901"/>
                  <a:pt x="134415" y="167148"/>
                </a:cubicBezTo>
                <a:cubicBezTo>
                  <a:pt x="91543" y="181439"/>
                  <a:pt x="77087" y="180509"/>
                  <a:pt x="45925" y="206477"/>
                </a:cubicBezTo>
                <a:cubicBezTo>
                  <a:pt x="35243" y="215379"/>
                  <a:pt x="26260" y="226142"/>
                  <a:pt x="16428" y="235974"/>
                </a:cubicBezTo>
                <a:cubicBezTo>
                  <a:pt x="-7386" y="331231"/>
                  <a:pt x="-3480" y="299411"/>
                  <a:pt x="16428" y="471948"/>
                </a:cubicBezTo>
                <a:cubicBezTo>
                  <a:pt x="19341" y="497194"/>
                  <a:pt x="41944" y="546098"/>
                  <a:pt x="55757" y="570271"/>
                </a:cubicBezTo>
                <a:cubicBezTo>
                  <a:pt x="61620" y="580531"/>
                  <a:pt x="69558" y="589508"/>
                  <a:pt x="75421" y="599768"/>
                </a:cubicBezTo>
                <a:cubicBezTo>
                  <a:pt x="82693" y="612494"/>
                  <a:pt x="89642" y="625488"/>
                  <a:pt x="95086" y="639097"/>
                </a:cubicBezTo>
                <a:cubicBezTo>
                  <a:pt x="111042" y="678986"/>
                  <a:pt x="114926" y="698793"/>
                  <a:pt x="124583" y="737419"/>
                </a:cubicBezTo>
                <a:cubicBezTo>
                  <a:pt x="128860" y="797293"/>
                  <a:pt x="131540" y="880362"/>
                  <a:pt x="144247" y="943897"/>
                </a:cubicBezTo>
                <a:cubicBezTo>
                  <a:pt x="146279" y="954060"/>
                  <a:pt x="150802" y="963561"/>
                  <a:pt x="154079" y="973393"/>
                </a:cubicBezTo>
                <a:cubicBezTo>
                  <a:pt x="157357" y="1016000"/>
                  <a:pt x="158612" y="1058810"/>
                  <a:pt x="163912" y="1101213"/>
                </a:cubicBezTo>
                <a:cubicBezTo>
                  <a:pt x="168589" y="1138628"/>
                  <a:pt x="178134" y="1125839"/>
                  <a:pt x="193408" y="1160206"/>
                </a:cubicBezTo>
                <a:cubicBezTo>
                  <a:pt x="201827" y="1179148"/>
                  <a:pt x="206518" y="1199535"/>
                  <a:pt x="213073" y="1219200"/>
                </a:cubicBezTo>
                <a:lnTo>
                  <a:pt x="232737" y="1278193"/>
                </a:lnTo>
                <a:cubicBezTo>
                  <a:pt x="236015" y="1288025"/>
                  <a:pt x="236821" y="1299066"/>
                  <a:pt x="242570" y="1307690"/>
                </a:cubicBezTo>
                <a:lnTo>
                  <a:pt x="262234" y="1337187"/>
                </a:lnTo>
                <a:cubicBezTo>
                  <a:pt x="265511" y="1350297"/>
                  <a:pt x="269135" y="1363325"/>
                  <a:pt x="272066" y="1376516"/>
                </a:cubicBezTo>
                <a:cubicBezTo>
                  <a:pt x="275691" y="1392830"/>
                  <a:pt x="277846" y="1409464"/>
                  <a:pt x="281899" y="1425677"/>
                </a:cubicBezTo>
                <a:cubicBezTo>
                  <a:pt x="284413" y="1435732"/>
                  <a:pt x="289004" y="1445175"/>
                  <a:pt x="291731" y="1455174"/>
                </a:cubicBezTo>
                <a:cubicBezTo>
                  <a:pt x="298842" y="1481248"/>
                  <a:pt x="304841" y="1507613"/>
                  <a:pt x="311396" y="1533832"/>
                </a:cubicBezTo>
                <a:lnTo>
                  <a:pt x="311396" y="1533832"/>
                </a:lnTo>
                <a:cubicBezTo>
                  <a:pt x="325292" y="1603314"/>
                  <a:pt x="315945" y="1567145"/>
                  <a:pt x="340892" y="1641987"/>
                </a:cubicBezTo>
                <a:lnTo>
                  <a:pt x="350725" y="1671484"/>
                </a:lnTo>
                <a:cubicBezTo>
                  <a:pt x="354002" y="1681316"/>
                  <a:pt x="354808" y="1692357"/>
                  <a:pt x="360557" y="1700980"/>
                </a:cubicBezTo>
                <a:lnTo>
                  <a:pt x="399886" y="1759974"/>
                </a:lnTo>
                <a:cubicBezTo>
                  <a:pt x="417165" y="1811811"/>
                  <a:pt x="398298" y="1769868"/>
                  <a:pt x="439215" y="1818968"/>
                </a:cubicBezTo>
                <a:cubicBezTo>
                  <a:pt x="446780" y="1828046"/>
                  <a:pt x="452011" y="1838848"/>
                  <a:pt x="458879" y="1848464"/>
                </a:cubicBezTo>
                <a:cubicBezTo>
                  <a:pt x="468404" y="1861799"/>
                  <a:pt x="478979" y="1874368"/>
                  <a:pt x="488376" y="1887793"/>
                </a:cubicBezTo>
                <a:cubicBezTo>
                  <a:pt x="501929" y="1907155"/>
                  <a:pt x="505284" y="1939314"/>
                  <a:pt x="527705" y="1946787"/>
                </a:cubicBezTo>
                <a:cubicBezTo>
                  <a:pt x="547370" y="1953342"/>
                  <a:pt x="566373" y="1962386"/>
                  <a:pt x="586699" y="1966451"/>
                </a:cubicBezTo>
                <a:cubicBezTo>
                  <a:pt x="658585" y="1980829"/>
                  <a:pt x="619316" y="1973921"/>
                  <a:pt x="704686" y="1986116"/>
                </a:cubicBezTo>
                <a:cubicBezTo>
                  <a:pt x="833434" y="1979679"/>
                  <a:pt x="892934" y="2037929"/>
                  <a:pt x="911163" y="1946787"/>
                </a:cubicBezTo>
                <a:cubicBezTo>
                  <a:pt x="915708" y="1924062"/>
                  <a:pt x="916451" y="1900686"/>
                  <a:pt x="920996" y="1877961"/>
                </a:cubicBezTo>
                <a:cubicBezTo>
                  <a:pt x="923029" y="1867798"/>
                  <a:pt x="927551" y="1858296"/>
                  <a:pt x="930828" y="1848464"/>
                </a:cubicBezTo>
                <a:cubicBezTo>
                  <a:pt x="934105" y="1796025"/>
                  <a:pt x="934637" y="1743343"/>
                  <a:pt x="940660" y="1691148"/>
                </a:cubicBezTo>
                <a:cubicBezTo>
                  <a:pt x="944491" y="1657945"/>
                  <a:pt x="960325" y="1592826"/>
                  <a:pt x="960325" y="1592826"/>
                </a:cubicBezTo>
                <a:cubicBezTo>
                  <a:pt x="963602" y="1543665"/>
                  <a:pt x="963189" y="1494117"/>
                  <a:pt x="970157" y="1445342"/>
                </a:cubicBezTo>
                <a:cubicBezTo>
                  <a:pt x="973088" y="1424822"/>
                  <a:pt x="989821" y="1386348"/>
                  <a:pt x="989821" y="1386348"/>
                </a:cubicBezTo>
                <a:cubicBezTo>
                  <a:pt x="993099" y="1337187"/>
                  <a:pt x="994496" y="1287864"/>
                  <a:pt x="999654" y="1238864"/>
                </a:cubicBezTo>
                <a:cubicBezTo>
                  <a:pt x="1001940" y="1217146"/>
                  <a:pt x="1024499" y="1154496"/>
                  <a:pt x="1029150" y="1140542"/>
                </a:cubicBezTo>
                <a:cubicBezTo>
                  <a:pt x="1052728" y="1069810"/>
                  <a:pt x="1024121" y="1158148"/>
                  <a:pt x="1048815" y="1071716"/>
                </a:cubicBezTo>
                <a:cubicBezTo>
                  <a:pt x="1051662" y="1061751"/>
                  <a:pt x="1053614" y="1051279"/>
                  <a:pt x="1058647" y="1042219"/>
                </a:cubicBezTo>
                <a:cubicBezTo>
                  <a:pt x="1088047" y="989298"/>
                  <a:pt x="1091644" y="989558"/>
                  <a:pt x="1127473" y="953729"/>
                </a:cubicBezTo>
                <a:cubicBezTo>
                  <a:pt x="1130750" y="940619"/>
                  <a:pt x="1133593" y="927393"/>
                  <a:pt x="1137305" y="914400"/>
                </a:cubicBezTo>
                <a:cubicBezTo>
                  <a:pt x="1140152" y="904435"/>
                  <a:pt x="1145283" y="895100"/>
                  <a:pt x="1147137" y="884903"/>
                </a:cubicBezTo>
                <a:cubicBezTo>
                  <a:pt x="1152447" y="855697"/>
                  <a:pt x="1148980" y="763023"/>
                  <a:pt x="1196299" y="747251"/>
                </a:cubicBezTo>
                <a:lnTo>
                  <a:pt x="1225796" y="737419"/>
                </a:lnTo>
                <a:lnTo>
                  <a:pt x="1284789" y="678426"/>
                </a:lnTo>
                <a:cubicBezTo>
                  <a:pt x="1294621" y="668594"/>
                  <a:pt x="1301094" y="653326"/>
                  <a:pt x="1314286" y="648929"/>
                </a:cubicBezTo>
                <a:lnTo>
                  <a:pt x="1343783" y="639097"/>
                </a:lnTo>
                <a:cubicBezTo>
                  <a:pt x="1411132" y="571747"/>
                  <a:pt x="1379637" y="595529"/>
                  <a:pt x="1432273" y="560439"/>
                </a:cubicBezTo>
                <a:cubicBezTo>
                  <a:pt x="1438828" y="550607"/>
                  <a:pt x="1443581" y="539298"/>
                  <a:pt x="1451937" y="530942"/>
                </a:cubicBezTo>
                <a:cubicBezTo>
                  <a:pt x="1517489" y="465389"/>
                  <a:pt x="1448656" y="560443"/>
                  <a:pt x="1501099" y="481780"/>
                </a:cubicBezTo>
                <a:cubicBezTo>
                  <a:pt x="1504376" y="471948"/>
                  <a:pt x="1505898" y="461344"/>
                  <a:pt x="1510931" y="452284"/>
                </a:cubicBezTo>
                <a:cubicBezTo>
                  <a:pt x="1522409" y="431624"/>
                  <a:pt x="1550260" y="393290"/>
                  <a:pt x="1550260" y="393290"/>
                </a:cubicBezTo>
                <a:cubicBezTo>
                  <a:pt x="1553537" y="363793"/>
                  <a:pt x="1554272" y="333902"/>
                  <a:pt x="1560092" y="304800"/>
                </a:cubicBezTo>
                <a:cubicBezTo>
                  <a:pt x="1564157" y="284474"/>
                  <a:pt x="1573202" y="265471"/>
                  <a:pt x="1579757" y="245806"/>
                </a:cubicBezTo>
                <a:lnTo>
                  <a:pt x="1589589" y="216309"/>
                </a:lnTo>
                <a:cubicBezTo>
                  <a:pt x="1586312" y="173703"/>
                  <a:pt x="1591496" y="129578"/>
                  <a:pt x="1579757" y="88490"/>
                </a:cubicBezTo>
                <a:cubicBezTo>
                  <a:pt x="1576910" y="78525"/>
                  <a:pt x="1559530" y="83293"/>
                  <a:pt x="1550260" y="78658"/>
                </a:cubicBezTo>
                <a:cubicBezTo>
                  <a:pt x="1539691" y="73373"/>
                  <a:pt x="1531332" y="64278"/>
                  <a:pt x="1520763" y="58993"/>
                </a:cubicBezTo>
                <a:cubicBezTo>
                  <a:pt x="1490451" y="43837"/>
                  <a:pt x="1439719" y="42718"/>
                  <a:pt x="1412608" y="39329"/>
                </a:cubicBezTo>
                <a:cubicBezTo>
                  <a:pt x="1323409" y="9596"/>
                  <a:pt x="1414273" y="37010"/>
                  <a:pt x="1206131" y="19664"/>
                </a:cubicBezTo>
                <a:cubicBezTo>
                  <a:pt x="1186264" y="18008"/>
                  <a:pt x="1166841" y="12863"/>
                  <a:pt x="1147137" y="9832"/>
                </a:cubicBezTo>
                <a:cubicBezTo>
                  <a:pt x="1124232" y="6308"/>
                  <a:pt x="1101254" y="3277"/>
                  <a:pt x="1078312" y="0"/>
                </a:cubicBezTo>
                <a:cubicBezTo>
                  <a:pt x="993099" y="3277"/>
                  <a:pt x="907028" y="-2665"/>
                  <a:pt x="822673" y="9832"/>
                </a:cubicBezTo>
                <a:cubicBezTo>
                  <a:pt x="812421" y="11351"/>
                  <a:pt x="820170" y="32000"/>
                  <a:pt x="812841" y="39329"/>
                </a:cubicBezTo>
                <a:cubicBezTo>
                  <a:pt x="805512" y="46658"/>
                  <a:pt x="755486" y="63910"/>
                  <a:pt x="744015" y="68826"/>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
        <p:nvSpPr>
          <p:cNvPr id="32" name="Freeform: Shape 31">
            <a:extLst>
              <a:ext uri="{FF2B5EF4-FFF2-40B4-BE49-F238E27FC236}">
                <a16:creationId xmlns:a16="http://schemas.microsoft.com/office/drawing/2014/main" id="{18AE31E8-05C5-4CC0-BF80-6A67CBC94846}"/>
              </a:ext>
            </a:extLst>
          </p:cNvPr>
          <p:cNvSpPr/>
          <p:nvPr/>
        </p:nvSpPr>
        <p:spPr>
          <a:xfrm>
            <a:off x="1689935" y="1730477"/>
            <a:ext cx="1712027" cy="1486107"/>
          </a:xfrm>
          <a:custGeom>
            <a:avLst/>
            <a:gdLst>
              <a:gd name="connsiteX0" fmla="*/ 355176 w 1712027"/>
              <a:gd name="connsiteY0" fmla="*/ 1484671 h 1486107"/>
              <a:gd name="connsiteX1" fmla="*/ 355176 w 1712027"/>
              <a:gd name="connsiteY1" fmla="*/ 1484671 h 1486107"/>
              <a:gd name="connsiteX2" fmla="*/ 433834 w 1712027"/>
              <a:gd name="connsiteY2" fmla="*/ 1415846 h 1486107"/>
              <a:gd name="connsiteX3" fmla="*/ 463331 w 1712027"/>
              <a:gd name="connsiteY3" fmla="*/ 1376517 h 1486107"/>
              <a:gd name="connsiteX4" fmla="*/ 492827 w 1712027"/>
              <a:gd name="connsiteY4" fmla="*/ 1356852 h 1486107"/>
              <a:gd name="connsiteX5" fmla="*/ 522324 w 1712027"/>
              <a:gd name="connsiteY5" fmla="*/ 1327355 h 1486107"/>
              <a:gd name="connsiteX6" fmla="*/ 610814 w 1712027"/>
              <a:gd name="connsiteY6" fmla="*/ 1258529 h 1486107"/>
              <a:gd name="connsiteX7" fmla="*/ 650143 w 1712027"/>
              <a:gd name="connsiteY7" fmla="*/ 1229033 h 1486107"/>
              <a:gd name="connsiteX8" fmla="*/ 679640 w 1712027"/>
              <a:gd name="connsiteY8" fmla="*/ 1209368 h 1486107"/>
              <a:gd name="connsiteX9" fmla="*/ 728801 w 1712027"/>
              <a:gd name="connsiteY9" fmla="*/ 1170039 h 1486107"/>
              <a:gd name="connsiteX10" fmla="*/ 758298 w 1712027"/>
              <a:gd name="connsiteY10" fmla="*/ 1140542 h 1486107"/>
              <a:gd name="connsiteX11" fmla="*/ 797627 w 1712027"/>
              <a:gd name="connsiteY11" fmla="*/ 1120878 h 1486107"/>
              <a:gd name="connsiteX12" fmla="*/ 836956 w 1712027"/>
              <a:gd name="connsiteY12" fmla="*/ 1091381 h 1486107"/>
              <a:gd name="connsiteX13" fmla="*/ 915614 w 1712027"/>
              <a:gd name="connsiteY13" fmla="*/ 1042220 h 1486107"/>
              <a:gd name="connsiteX14" fmla="*/ 945111 w 1712027"/>
              <a:gd name="connsiteY14" fmla="*/ 1022555 h 1486107"/>
              <a:gd name="connsiteX15" fmla="*/ 984440 w 1712027"/>
              <a:gd name="connsiteY15" fmla="*/ 993058 h 1486107"/>
              <a:gd name="connsiteX16" fmla="*/ 1023769 w 1712027"/>
              <a:gd name="connsiteY16" fmla="*/ 983226 h 1486107"/>
              <a:gd name="connsiteX17" fmla="*/ 1043434 w 1712027"/>
              <a:gd name="connsiteY17" fmla="*/ 953729 h 1486107"/>
              <a:gd name="connsiteX18" fmla="*/ 1102427 w 1712027"/>
              <a:gd name="connsiteY18" fmla="*/ 914400 h 1486107"/>
              <a:gd name="connsiteX19" fmla="*/ 1122092 w 1712027"/>
              <a:gd name="connsiteY19" fmla="*/ 884904 h 1486107"/>
              <a:gd name="connsiteX20" fmla="*/ 1181085 w 1712027"/>
              <a:gd name="connsiteY20" fmla="*/ 865239 h 1486107"/>
              <a:gd name="connsiteX21" fmla="*/ 1220414 w 1712027"/>
              <a:gd name="connsiteY21" fmla="*/ 835742 h 1486107"/>
              <a:gd name="connsiteX22" fmla="*/ 1299072 w 1712027"/>
              <a:gd name="connsiteY22" fmla="*/ 786581 h 1486107"/>
              <a:gd name="connsiteX23" fmla="*/ 1318737 w 1712027"/>
              <a:gd name="connsiteY23" fmla="*/ 757084 h 1486107"/>
              <a:gd name="connsiteX24" fmla="*/ 1377731 w 1712027"/>
              <a:gd name="connsiteY24" fmla="*/ 717755 h 1486107"/>
              <a:gd name="connsiteX25" fmla="*/ 1407227 w 1712027"/>
              <a:gd name="connsiteY25" fmla="*/ 688258 h 1486107"/>
              <a:gd name="connsiteX26" fmla="*/ 1426892 w 1712027"/>
              <a:gd name="connsiteY26" fmla="*/ 658762 h 1486107"/>
              <a:gd name="connsiteX27" fmla="*/ 1456389 w 1712027"/>
              <a:gd name="connsiteY27" fmla="*/ 648929 h 1486107"/>
              <a:gd name="connsiteX28" fmla="*/ 1515382 w 1712027"/>
              <a:gd name="connsiteY28" fmla="*/ 609600 h 1486107"/>
              <a:gd name="connsiteX29" fmla="*/ 1574376 w 1712027"/>
              <a:gd name="connsiteY29" fmla="*/ 570271 h 1486107"/>
              <a:gd name="connsiteX30" fmla="*/ 1603872 w 1712027"/>
              <a:gd name="connsiteY30" fmla="*/ 540775 h 1486107"/>
              <a:gd name="connsiteX31" fmla="*/ 1613705 w 1712027"/>
              <a:gd name="connsiteY31" fmla="*/ 511278 h 1486107"/>
              <a:gd name="connsiteX32" fmla="*/ 1653034 w 1712027"/>
              <a:gd name="connsiteY32" fmla="*/ 452284 h 1486107"/>
              <a:gd name="connsiteX33" fmla="*/ 1692363 w 1712027"/>
              <a:gd name="connsiteY33" fmla="*/ 314633 h 1486107"/>
              <a:gd name="connsiteX34" fmla="*/ 1702195 w 1712027"/>
              <a:gd name="connsiteY34" fmla="*/ 285136 h 1486107"/>
              <a:gd name="connsiteX35" fmla="*/ 1712027 w 1712027"/>
              <a:gd name="connsiteY35" fmla="*/ 255639 h 1486107"/>
              <a:gd name="connsiteX36" fmla="*/ 1702195 w 1712027"/>
              <a:gd name="connsiteY36" fmla="*/ 176981 h 1486107"/>
              <a:gd name="connsiteX37" fmla="*/ 1672698 w 1712027"/>
              <a:gd name="connsiteY37" fmla="*/ 147484 h 1486107"/>
              <a:gd name="connsiteX38" fmla="*/ 1623537 w 1712027"/>
              <a:gd name="connsiteY38" fmla="*/ 108155 h 1486107"/>
              <a:gd name="connsiteX39" fmla="*/ 1603872 w 1712027"/>
              <a:gd name="connsiteY39" fmla="*/ 78658 h 1486107"/>
              <a:gd name="connsiteX40" fmla="*/ 1544879 w 1712027"/>
              <a:gd name="connsiteY40" fmla="*/ 58994 h 1486107"/>
              <a:gd name="connsiteX41" fmla="*/ 1485885 w 1712027"/>
              <a:gd name="connsiteY41" fmla="*/ 19665 h 1486107"/>
              <a:gd name="connsiteX42" fmla="*/ 1328569 w 1712027"/>
              <a:gd name="connsiteY42" fmla="*/ 0 h 1486107"/>
              <a:gd name="connsiteX43" fmla="*/ 728801 w 1712027"/>
              <a:gd name="connsiteY43" fmla="*/ 9833 h 1486107"/>
              <a:gd name="connsiteX44" fmla="*/ 581318 w 1712027"/>
              <a:gd name="connsiteY44" fmla="*/ 29497 h 1486107"/>
              <a:gd name="connsiteX45" fmla="*/ 551821 w 1712027"/>
              <a:gd name="connsiteY45" fmla="*/ 49162 h 1486107"/>
              <a:gd name="connsiteX46" fmla="*/ 473163 w 1712027"/>
              <a:gd name="connsiteY46" fmla="*/ 78658 h 1486107"/>
              <a:gd name="connsiteX47" fmla="*/ 384672 w 1712027"/>
              <a:gd name="connsiteY47" fmla="*/ 147484 h 1486107"/>
              <a:gd name="connsiteX48" fmla="*/ 355176 w 1712027"/>
              <a:gd name="connsiteY48" fmla="*/ 167149 h 1486107"/>
              <a:gd name="connsiteX49" fmla="*/ 335511 w 1712027"/>
              <a:gd name="connsiteY49" fmla="*/ 196646 h 1486107"/>
              <a:gd name="connsiteX50" fmla="*/ 266685 w 1712027"/>
              <a:gd name="connsiteY50" fmla="*/ 235975 h 1486107"/>
              <a:gd name="connsiteX51" fmla="*/ 227356 w 1712027"/>
              <a:gd name="connsiteY51" fmla="*/ 304800 h 1486107"/>
              <a:gd name="connsiteX52" fmla="*/ 178195 w 1712027"/>
              <a:gd name="connsiteY52" fmla="*/ 353962 h 1486107"/>
              <a:gd name="connsiteX53" fmla="*/ 148698 w 1712027"/>
              <a:gd name="connsiteY53" fmla="*/ 422788 h 1486107"/>
              <a:gd name="connsiteX54" fmla="*/ 99537 w 1712027"/>
              <a:gd name="connsiteY54" fmla="*/ 491613 h 1486107"/>
              <a:gd name="connsiteX55" fmla="*/ 60208 w 1712027"/>
              <a:gd name="connsiteY55" fmla="*/ 589936 h 1486107"/>
              <a:gd name="connsiteX56" fmla="*/ 30711 w 1712027"/>
              <a:gd name="connsiteY56" fmla="*/ 668594 h 1486107"/>
              <a:gd name="connsiteX57" fmla="*/ 11047 w 1712027"/>
              <a:gd name="connsiteY57" fmla="*/ 747252 h 1486107"/>
              <a:gd name="connsiteX58" fmla="*/ 1214 w 1712027"/>
              <a:gd name="connsiteY58" fmla="*/ 786581 h 1486107"/>
              <a:gd name="connsiteX59" fmla="*/ 40543 w 1712027"/>
              <a:gd name="connsiteY59" fmla="*/ 1032388 h 1486107"/>
              <a:gd name="connsiteX60" fmla="*/ 70040 w 1712027"/>
              <a:gd name="connsiteY60" fmla="*/ 1061884 h 1486107"/>
              <a:gd name="connsiteX61" fmla="*/ 89705 w 1712027"/>
              <a:gd name="connsiteY61" fmla="*/ 1101213 h 1486107"/>
              <a:gd name="connsiteX62" fmla="*/ 119201 w 1712027"/>
              <a:gd name="connsiteY62" fmla="*/ 1120878 h 1486107"/>
              <a:gd name="connsiteX63" fmla="*/ 158531 w 1712027"/>
              <a:gd name="connsiteY63" fmla="*/ 1170039 h 1486107"/>
              <a:gd name="connsiteX64" fmla="*/ 207692 w 1712027"/>
              <a:gd name="connsiteY64" fmla="*/ 1238865 h 1486107"/>
              <a:gd name="connsiteX65" fmla="*/ 247021 w 1712027"/>
              <a:gd name="connsiteY65" fmla="*/ 1297858 h 1486107"/>
              <a:gd name="connsiteX66" fmla="*/ 306014 w 1712027"/>
              <a:gd name="connsiteY66" fmla="*/ 1337188 h 1486107"/>
              <a:gd name="connsiteX67" fmla="*/ 335511 w 1712027"/>
              <a:gd name="connsiteY67" fmla="*/ 1366684 h 1486107"/>
              <a:gd name="connsiteX68" fmla="*/ 394505 w 1712027"/>
              <a:gd name="connsiteY68" fmla="*/ 1376517 h 1486107"/>
              <a:gd name="connsiteX69" fmla="*/ 453498 w 1712027"/>
              <a:gd name="connsiteY69" fmla="*/ 1396181 h 1486107"/>
              <a:gd name="connsiteX70" fmla="*/ 384672 w 1712027"/>
              <a:gd name="connsiteY70" fmla="*/ 1484671 h 1486107"/>
              <a:gd name="connsiteX71" fmla="*/ 355176 w 1712027"/>
              <a:gd name="connsiteY71" fmla="*/ 1484671 h 14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12027" h="1486107">
                <a:moveTo>
                  <a:pt x="355176" y="1484671"/>
                </a:moveTo>
                <a:lnTo>
                  <a:pt x="355176" y="1484671"/>
                </a:lnTo>
                <a:cubicBezTo>
                  <a:pt x="381395" y="1461729"/>
                  <a:pt x="409199" y="1440481"/>
                  <a:pt x="433834" y="1415846"/>
                </a:cubicBezTo>
                <a:cubicBezTo>
                  <a:pt x="445422" y="1404259"/>
                  <a:pt x="451744" y="1388105"/>
                  <a:pt x="463331" y="1376517"/>
                </a:cubicBezTo>
                <a:cubicBezTo>
                  <a:pt x="471687" y="1368161"/>
                  <a:pt x="483749" y="1364417"/>
                  <a:pt x="492827" y="1356852"/>
                </a:cubicBezTo>
                <a:cubicBezTo>
                  <a:pt x="503509" y="1347950"/>
                  <a:pt x="511642" y="1336257"/>
                  <a:pt x="522324" y="1327355"/>
                </a:cubicBezTo>
                <a:cubicBezTo>
                  <a:pt x="551031" y="1303432"/>
                  <a:pt x="581195" y="1281313"/>
                  <a:pt x="610814" y="1258529"/>
                </a:cubicBezTo>
                <a:cubicBezTo>
                  <a:pt x="623803" y="1248538"/>
                  <a:pt x="636508" y="1238123"/>
                  <a:pt x="650143" y="1229033"/>
                </a:cubicBezTo>
                <a:cubicBezTo>
                  <a:pt x="659975" y="1222478"/>
                  <a:pt x="670186" y="1216458"/>
                  <a:pt x="679640" y="1209368"/>
                </a:cubicBezTo>
                <a:cubicBezTo>
                  <a:pt x="696428" y="1196777"/>
                  <a:pt x="713008" y="1183858"/>
                  <a:pt x="728801" y="1170039"/>
                </a:cubicBezTo>
                <a:cubicBezTo>
                  <a:pt x="739266" y="1160882"/>
                  <a:pt x="746983" y="1148624"/>
                  <a:pt x="758298" y="1140542"/>
                </a:cubicBezTo>
                <a:cubicBezTo>
                  <a:pt x="770225" y="1132023"/>
                  <a:pt x="785198" y="1128646"/>
                  <a:pt x="797627" y="1120878"/>
                </a:cubicBezTo>
                <a:cubicBezTo>
                  <a:pt x="811523" y="1112193"/>
                  <a:pt x="823321" y="1100471"/>
                  <a:pt x="836956" y="1091381"/>
                </a:cubicBezTo>
                <a:cubicBezTo>
                  <a:pt x="862682" y="1074230"/>
                  <a:pt x="889888" y="1059371"/>
                  <a:pt x="915614" y="1042220"/>
                </a:cubicBezTo>
                <a:cubicBezTo>
                  <a:pt x="925446" y="1035665"/>
                  <a:pt x="935495" y="1029424"/>
                  <a:pt x="945111" y="1022555"/>
                </a:cubicBezTo>
                <a:cubicBezTo>
                  <a:pt x="958446" y="1013030"/>
                  <a:pt x="969783" y="1000387"/>
                  <a:pt x="984440" y="993058"/>
                </a:cubicBezTo>
                <a:cubicBezTo>
                  <a:pt x="996526" y="987015"/>
                  <a:pt x="1010659" y="986503"/>
                  <a:pt x="1023769" y="983226"/>
                </a:cubicBezTo>
                <a:cubicBezTo>
                  <a:pt x="1030324" y="973394"/>
                  <a:pt x="1034541" y="961511"/>
                  <a:pt x="1043434" y="953729"/>
                </a:cubicBezTo>
                <a:cubicBezTo>
                  <a:pt x="1061220" y="938166"/>
                  <a:pt x="1102427" y="914400"/>
                  <a:pt x="1102427" y="914400"/>
                </a:cubicBezTo>
                <a:cubicBezTo>
                  <a:pt x="1108982" y="904568"/>
                  <a:pt x="1112071" y="891167"/>
                  <a:pt x="1122092" y="884904"/>
                </a:cubicBezTo>
                <a:cubicBezTo>
                  <a:pt x="1139669" y="873918"/>
                  <a:pt x="1181085" y="865239"/>
                  <a:pt x="1181085" y="865239"/>
                </a:cubicBezTo>
                <a:cubicBezTo>
                  <a:pt x="1194195" y="855407"/>
                  <a:pt x="1206518" y="844427"/>
                  <a:pt x="1220414" y="835742"/>
                </a:cubicBezTo>
                <a:cubicBezTo>
                  <a:pt x="1261955" y="809779"/>
                  <a:pt x="1261932" y="823721"/>
                  <a:pt x="1299072" y="786581"/>
                </a:cubicBezTo>
                <a:cubicBezTo>
                  <a:pt x="1307428" y="778225"/>
                  <a:pt x="1309844" y="764866"/>
                  <a:pt x="1318737" y="757084"/>
                </a:cubicBezTo>
                <a:cubicBezTo>
                  <a:pt x="1336523" y="741521"/>
                  <a:pt x="1361020" y="734467"/>
                  <a:pt x="1377731" y="717755"/>
                </a:cubicBezTo>
                <a:cubicBezTo>
                  <a:pt x="1387563" y="707923"/>
                  <a:pt x="1398325" y="698940"/>
                  <a:pt x="1407227" y="688258"/>
                </a:cubicBezTo>
                <a:cubicBezTo>
                  <a:pt x="1414792" y="679180"/>
                  <a:pt x="1417665" y="666144"/>
                  <a:pt x="1426892" y="658762"/>
                </a:cubicBezTo>
                <a:cubicBezTo>
                  <a:pt x="1434985" y="652288"/>
                  <a:pt x="1447329" y="653962"/>
                  <a:pt x="1456389" y="648929"/>
                </a:cubicBezTo>
                <a:cubicBezTo>
                  <a:pt x="1477048" y="637451"/>
                  <a:pt x="1495718" y="622710"/>
                  <a:pt x="1515382" y="609600"/>
                </a:cubicBezTo>
                <a:cubicBezTo>
                  <a:pt x="1515387" y="609597"/>
                  <a:pt x="1574372" y="570275"/>
                  <a:pt x="1574376" y="570271"/>
                </a:cubicBezTo>
                <a:lnTo>
                  <a:pt x="1603872" y="540775"/>
                </a:lnTo>
                <a:cubicBezTo>
                  <a:pt x="1607150" y="530943"/>
                  <a:pt x="1608672" y="520338"/>
                  <a:pt x="1613705" y="511278"/>
                </a:cubicBezTo>
                <a:cubicBezTo>
                  <a:pt x="1625183" y="490618"/>
                  <a:pt x="1653034" y="452284"/>
                  <a:pt x="1653034" y="452284"/>
                </a:cubicBezTo>
                <a:cubicBezTo>
                  <a:pt x="1677728" y="353507"/>
                  <a:pt x="1664149" y="399273"/>
                  <a:pt x="1692363" y="314633"/>
                </a:cubicBezTo>
                <a:lnTo>
                  <a:pt x="1702195" y="285136"/>
                </a:lnTo>
                <a:lnTo>
                  <a:pt x="1712027" y="255639"/>
                </a:lnTo>
                <a:cubicBezTo>
                  <a:pt x="1708750" y="229420"/>
                  <a:pt x="1711225" y="201814"/>
                  <a:pt x="1702195" y="176981"/>
                </a:cubicBezTo>
                <a:cubicBezTo>
                  <a:pt x="1697443" y="163913"/>
                  <a:pt x="1681600" y="158166"/>
                  <a:pt x="1672698" y="147484"/>
                </a:cubicBezTo>
                <a:cubicBezTo>
                  <a:pt x="1638488" y="106432"/>
                  <a:pt x="1671960" y="124297"/>
                  <a:pt x="1623537" y="108155"/>
                </a:cubicBezTo>
                <a:cubicBezTo>
                  <a:pt x="1616982" y="98323"/>
                  <a:pt x="1613893" y="84921"/>
                  <a:pt x="1603872" y="78658"/>
                </a:cubicBezTo>
                <a:cubicBezTo>
                  <a:pt x="1586295" y="67672"/>
                  <a:pt x="1544879" y="58994"/>
                  <a:pt x="1544879" y="58994"/>
                </a:cubicBezTo>
                <a:cubicBezTo>
                  <a:pt x="1525214" y="45884"/>
                  <a:pt x="1509336" y="22597"/>
                  <a:pt x="1485885" y="19665"/>
                </a:cubicBezTo>
                <a:lnTo>
                  <a:pt x="1328569" y="0"/>
                </a:lnTo>
                <a:lnTo>
                  <a:pt x="728801" y="9833"/>
                </a:lnTo>
                <a:cubicBezTo>
                  <a:pt x="623945" y="12706"/>
                  <a:pt x="642093" y="9239"/>
                  <a:pt x="581318" y="29497"/>
                </a:cubicBezTo>
                <a:cubicBezTo>
                  <a:pt x="571486" y="36052"/>
                  <a:pt x="562683" y="44507"/>
                  <a:pt x="551821" y="49162"/>
                </a:cubicBezTo>
                <a:cubicBezTo>
                  <a:pt x="496580" y="72837"/>
                  <a:pt x="526414" y="41792"/>
                  <a:pt x="473163" y="78658"/>
                </a:cubicBezTo>
                <a:cubicBezTo>
                  <a:pt x="442439" y="99928"/>
                  <a:pt x="415764" y="126755"/>
                  <a:pt x="384672" y="147484"/>
                </a:cubicBezTo>
                <a:lnTo>
                  <a:pt x="355176" y="167149"/>
                </a:lnTo>
                <a:cubicBezTo>
                  <a:pt x="348621" y="176981"/>
                  <a:pt x="343867" y="188290"/>
                  <a:pt x="335511" y="196646"/>
                </a:cubicBezTo>
                <a:cubicBezTo>
                  <a:pt x="321615" y="210541"/>
                  <a:pt x="282105" y="228265"/>
                  <a:pt x="266685" y="235975"/>
                </a:cubicBezTo>
                <a:cubicBezTo>
                  <a:pt x="253575" y="258917"/>
                  <a:pt x="243210" y="283661"/>
                  <a:pt x="227356" y="304800"/>
                </a:cubicBezTo>
                <a:cubicBezTo>
                  <a:pt x="213451" y="323340"/>
                  <a:pt x="191050" y="334679"/>
                  <a:pt x="178195" y="353962"/>
                </a:cubicBezTo>
                <a:cubicBezTo>
                  <a:pt x="164350" y="374730"/>
                  <a:pt x="161082" y="401117"/>
                  <a:pt x="148698" y="422788"/>
                </a:cubicBezTo>
                <a:cubicBezTo>
                  <a:pt x="134710" y="447266"/>
                  <a:pt x="113525" y="467135"/>
                  <a:pt x="99537" y="491613"/>
                </a:cubicBezTo>
                <a:cubicBezTo>
                  <a:pt x="71798" y="540156"/>
                  <a:pt x="75508" y="549137"/>
                  <a:pt x="60208" y="589936"/>
                </a:cubicBezTo>
                <a:cubicBezTo>
                  <a:pt x="50270" y="616437"/>
                  <a:pt x="38152" y="641310"/>
                  <a:pt x="30711" y="668594"/>
                </a:cubicBezTo>
                <a:cubicBezTo>
                  <a:pt x="23600" y="694668"/>
                  <a:pt x="17602" y="721033"/>
                  <a:pt x="11047" y="747252"/>
                </a:cubicBezTo>
                <a:lnTo>
                  <a:pt x="1214" y="786581"/>
                </a:lnTo>
                <a:cubicBezTo>
                  <a:pt x="8121" y="924708"/>
                  <a:pt x="-21589" y="949545"/>
                  <a:pt x="40543" y="1032388"/>
                </a:cubicBezTo>
                <a:cubicBezTo>
                  <a:pt x="48886" y="1043512"/>
                  <a:pt x="60208" y="1052052"/>
                  <a:pt x="70040" y="1061884"/>
                </a:cubicBezTo>
                <a:cubicBezTo>
                  <a:pt x="76595" y="1074994"/>
                  <a:pt x="80322" y="1089953"/>
                  <a:pt x="89705" y="1101213"/>
                </a:cubicBezTo>
                <a:cubicBezTo>
                  <a:pt x="97270" y="1110291"/>
                  <a:pt x="111819" y="1111651"/>
                  <a:pt x="119201" y="1120878"/>
                </a:cubicBezTo>
                <a:cubicBezTo>
                  <a:pt x="173473" y="1188719"/>
                  <a:pt x="74004" y="1113689"/>
                  <a:pt x="158531" y="1170039"/>
                </a:cubicBezTo>
                <a:cubicBezTo>
                  <a:pt x="222431" y="1265892"/>
                  <a:pt x="122366" y="1116971"/>
                  <a:pt x="207692" y="1238865"/>
                </a:cubicBezTo>
                <a:cubicBezTo>
                  <a:pt x="221245" y="1258226"/>
                  <a:pt x="227357" y="1284748"/>
                  <a:pt x="247021" y="1297858"/>
                </a:cubicBezTo>
                <a:cubicBezTo>
                  <a:pt x="266685" y="1310968"/>
                  <a:pt x="289302" y="1320477"/>
                  <a:pt x="306014" y="1337188"/>
                </a:cubicBezTo>
                <a:cubicBezTo>
                  <a:pt x="315846" y="1347020"/>
                  <a:pt x="322805" y="1361037"/>
                  <a:pt x="335511" y="1366684"/>
                </a:cubicBezTo>
                <a:cubicBezTo>
                  <a:pt x="353729" y="1374781"/>
                  <a:pt x="375164" y="1371682"/>
                  <a:pt x="394505" y="1376517"/>
                </a:cubicBezTo>
                <a:cubicBezTo>
                  <a:pt x="414614" y="1381544"/>
                  <a:pt x="453498" y="1396181"/>
                  <a:pt x="453498" y="1396181"/>
                </a:cubicBezTo>
                <a:cubicBezTo>
                  <a:pt x="384437" y="1442222"/>
                  <a:pt x="396427" y="1414144"/>
                  <a:pt x="384672" y="1484671"/>
                </a:cubicBezTo>
                <a:cubicBezTo>
                  <a:pt x="384133" y="1487904"/>
                  <a:pt x="360092" y="1484671"/>
                  <a:pt x="355176" y="1484671"/>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
        <p:nvSpPr>
          <p:cNvPr id="34" name="Freeform: Shape 33">
            <a:extLst>
              <a:ext uri="{FF2B5EF4-FFF2-40B4-BE49-F238E27FC236}">
                <a16:creationId xmlns:a16="http://schemas.microsoft.com/office/drawing/2014/main" id="{2996B193-D992-4855-AE1C-94F626A7CB36}"/>
              </a:ext>
            </a:extLst>
          </p:cNvPr>
          <p:cNvSpPr/>
          <p:nvPr/>
        </p:nvSpPr>
        <p:spPr>
          <a:xfrm>
            <a:off x="3274143" y="2015614"/>
            <a:ext cx="3608439" cy="3401961"/>
          </a:xfrm>
          <a:custGeom>
            <a:avLst/>
            <a:gdLst>
              <a:gd name="connsiteX0" fmla="*/ 2792361 w 3608439"/>
              <a:gd name="connsiteY0" fmla="*/ 3401961 h 3401961"/>
              <a:gd name="connsiteX1" fmla="*/ 2792361 w 3608439"/>
              <a:gd name="connsiteY1" fmla="*/ 3401961 h 3401961"/>
              <a:gd name="connsiteX2" fmla="*/ 2880852 w 3608439"/>
              <a:gd name="connsiteY2" fmla="*/ 3392129 h 3401961"/>
              <a:gd name="connsiteX3" fmla="*/ 2910348 w 3608439"/>
              <a:gd name="connsiteY3" fmla="*/ 3382297 h 3401961"/>
              <a:gd name="connsiteX4" fmla="*/ 3038168 w 3608439"/>
              <a:gd name="connsiteY4" fmla="*/ 3372464 h 3401961"/>
              <a:gd name="connsiteX5" fmla="*/ 3215148 w 3608439"/>
              <a:gd name="connsiteY5" fmla="*/ 3342968 h 3401961"/>
              <a:gd name="connsiteX6" fmla="*/ 3303639 w 3608439"/>
              <a:gd name="connsiteY6" fmla="*/ 3313471 h 3401961"/>
              <a:gd name="connsiteX7" fmla="*/ 3333135 w 3608439"/>
              <a:gd name="connsiteY7" fmla="*/ 3303639 h 3401961"/>
              <a:gd name="connsiteX8" fmla="*/ 3392129 w 3608439"/>
              <a:gd name="connsiteY8" fmla="*/ 3293806 h 3401961"/>
              <a:gd name="connsiteX9" fmla="*/ 3451123 w 3608439"/>
              <a:gd name="connsiteY9" fmla="*/ 3274142 h 3401961"/>
              <a:gd name="connsiteX10" fmla="*/ 3510116 w 3608439"/>
              <a:gd name="connsiteY10" fmla="*/ 3234813 h 3401961"/>
              <a:gd name="connsiteX11" fmla="*/ 3559277 w 3608439"/>
              <a:gd name="connsiteY11" fmla="*/ 3185652 h 3401961"/>
              <a:gd name="connsiteX12" fmla="*/ 3569110 w 3608439"/>
              <a:gd name="connsiteY12" fmla="*/ 3116826 h 3401961"/>
              <a:gd name="connsiteX13" fmla="*/ 3588774 w 3608439"/>
              <a:gd name="connsiteY13" fmla="*/ 3028335 h 3401961"/>
              <a:gd name="connsiteX14" fmla="*/ 3608439 w 3608439"/>
              <a:gd name="connsiteY14" fmla="*/ 2949677 h 3401961"/>
              <a:gd name="connsiteX15" fmla="*/ 3598606 w 3608439"/>
              <a:gd name="connsiteY15" fmla="*/ 2674374 h 3401961"/>
              <a:gd name="connsiteX16" fmla="*/ 3578942 w 3608439"/>
              <a:gd name="connsiteY16" fmla="*/ 2644877 h 3401961"/>
              <a:gd name="connsiteX17" fmla="*/ 3569110 w 3608439"/>
              <a:gd name="connsiteY17" fmla="*/ 2615381 h 3401961"/>
              <a:gd name="connsiteX18" fmla="*/ 3529781 w 3608439"/>
              <a:gd name="connsiteY18" fmla="*/ 2585884 h 3401961"/>
              <a:gd name="connsiteX19" fmla="*/ 3500284 w 3608439"/>
              <a:gd name="connsiteY19" fmla="*/ 2556387 h 3401961"/>
              <a:gd name="connsiteX20" fmla="*/ 3411793 w 3608439"/>
              <a:gd name="connsiteY20" fmla="*/ 2507226 h 3401961"/>
              <a:gd name="connsiteX21" fmla="*/ 3352800 w 3608439"/>
              <a:gd name="connsiteY21" fmla="*/ 2467897 h 3401961"/>
              <a:gd name="connsiteX22" fmla="*/ 3274142 w 3608439"/>
              <a:gd name="connsiteY22" fmla="*/ 2438400 h 3401961"/>
              <a:gd name="connsiteX23" fmla="*/ 3244645 w 3608439"/>
              <a:gd name="connsiteY23" fmla="*/ 2408903 h 3401961"/>
              <a:gd name="connsiteX24" fmla="*/ 3205316 w 3608439"/>
              <a:gd name="connsiteY24" fmla="*/ 2379406 h 3401961"/>
              <a:gd name="connsiteX25" fmla="*/ 3175819 w 3608439"/>
              <a:gd name="connsiteY25" fmla="*/ 2359742 h 3401961"/>
              <a:gd name="connsiteX26" fmla="*/ 3116826 w 3608439"/>
              <a:gd name="connsiteY26" fmla="*/ 2310581 h 3401961"/>
              <a:gd name="connsiteX27" fmla="*/ 3057832 w 3608439"/>
              <a:gd name="connsiteY27" fmla="*/ 2251587 h 3401961"/>
              <a:gd name="connsiteX28" fmla="*/ 2949677 w 3608439"/>
              <a:gd name="connsiteY28" fmla="*/ 2163097 h 3401961"/>
              <a:gd name="connsiteX29" fmla="*/ 2871019 w 3608439"/>
              <a:gd name="connsiteY29" fmla="*/ 2094271 h 3401961"/>
              <a:gd name="connsiteX30" fmla="*/ 2841523 w 3608439"/>
              <a:gd name="connsiteY30" fmla="*/ 2064774 h 3401961"/>
              <a:gd name="connsiteX31" fmla="*/ 2812026 w 3608439"/>
              <a:gd name="connsiteY31" fmla="*/ 2045110 h 3401961"/>
              <a:gd name="connsiteX32" fmla="*/ 2772697 w 3608439"/>
              <a:gd name="connsiteY32" fmla="*/ 2015613 h 3401961"/>
              <a:gd name="connsiteX33" fmla="*/ 2694039 w 3608439"/>
              <a:gd name="connsiteY33" fmla="*/ 1956619 h 3401961"/>
              <a:gd name="connsiteX34" fmla="*/ 2684206 w 3608439"/>
              <a:gd name="connsiteY34" fmla="*/ 1927122 h 3401961"/>
              <a:gd name="connsiteX35" fmla="*/ 2654710 w 3608439"/>
              <a:gd name="connsiteY35" fmla="*/ 1897626 h 3401961"/>
              <a:gd name="connsiteX36" fmla="*/ 2635045 w 3608439"/>
              <a:gd name="connsiteY36" fmla="*/ 1868129 h 3401961"/>
              <a:gd name="connsiteX37" fmla="*/ 2625213 w 3608439"/>
              <a:gd name="connsiteY37" fmla="*/ 1818968 h 3401961"/>
              <a:gd name="connsiteX38" fmla="*/ 2605548 w 3608439"/>
              <a:gd name="connsiteY38" fmla="*/ 1789471 h 3401961"/>
              <a:gd name="connsiteX39" fmla="*/ 2576052 w 3608439"/>
              <a:gd name="connsiteY39" fmla="*/ 1730477 h 3401961"/>
              <a:gd name="connsiteX40" fmla="*/ 2566219 w 3608439"/>
              <a:gd name="connsiteY40" fmla="*/ 1681316 h 3401961"/>
              <a:gd name="connsiteX41" fmla="*/ 2517058 w 3608439"/>
              <a:gd name="connsiteY41" fmla="*/ 1602658 h 3401961"/>
              <a:gd name="connsiteX42" fmla="*/ 2487561 w 3608439"/>
              <a:gd name="connsiteY42" fmla="*/ 1573161 h 3401961"/>
              <a:gd name="connsiteX43" fmla="*/ 2448232 w 3608439"/>
              <a:gd name="connsiteY43" fmla="*/ 1524000 h 3401961"/>
              <a:gd name="connsiteX44" fmla="*/ 2399071 w 3608439"/>
              <a:gd name="connsiteY44" fmla="*/ 1445342 h 3401961"/>
              <a:gd name="connsiteX45" fmla="*/ 2379406 w 3608439"/>
              <a:gd name="connsiteY45" fmla="*/ 1415845 h 3401961"/>
              <a:gd name="connsiteX46" fmla="*/ 2320413 w 3608439"/>
              <a:gd name="connsiteY46" fmla="*/ 1356852 h 3401961"/>
              <a:gd name="connsiteX47" fmla="*/ 2281084 w 3608439"/>
              <a:gd name="connsiteY47" fmla="*/ 1297858 h 3401961"/>
              <a:gd name="connsiteX48" fmla="*/ 2261419 w 3608439"/>
              <a:gd name="connsiteY48" fmla="*/ 1268361 h 3401961"/>
              <a:gd name="connsiteX49" fmla="*/ 2202426 w 3608439"/>
              <a:gd name="connsiteY49" fmla="*/ 1209368 h 3401961"/>
              <a:gd name="connsiteX50" fmla="*/ 2172929 w 3608439"/>
              <a:gd name="connsiteY50" fmla="*/ 1179871 h 3401961"/>
              <a:gd name="connsiteX51" fmla="*/ 2104103 w 3608439"/>
              <a:gd name="connsiteY51" fmla="*/ 1150374 h 3401961"/>
              <a:gd name="connsiteX52" fmla="*/ 2074606 w 3608439"/>
              <a:gd name="connsiteY52" fmla="*/ 1120877 h 3401961"/>
              <a:gd name="connsiteX53" fmla="*/ 2025445 w 3608439"/>
              <a:gd name="connsiteY53" fmla="*/ 1101213 h 3401961"/>
              <a:gd name="connsiteX54" fmla="*/ 1986116 w 3608439"/>
              <a:gd name="connsiteY54" fmla="*/ 1081548 h 3401961"/>
              <a:gd name="connsiteX55" fmla="*/ 1956619 w 3608439"/>
              <a:gd name="connsiteY55" fmla="*/ 1061884 h 3401961"/>
              <a:gd name="connsiteX56" fmla="*/ 1877961 w 3608439"/>
              <a:gd name="connsiteY56" fmla="*/ 1042219 h 3401961"/>
              <a:gd name="connsiteX57" fmla="*/ 1818968 w 3608439"/>
              <a:gd name="connsiteY57" fmla="*/ 1022555 h 3401961"/>
              <a:gd name="connsiteX58" fmla="*/ 1720645 w 3608439"/>
              <a:gd name="connsiteY58" fmla="*/ 993058 h 3401961"/>
              <a:gd name="connsiteX59" fmla="*/ 1691148 w 3608439"/>
              <a:gd name="connsiteY59" fmla="*/ 983226 h 3401961"/>
              <a:gd name="connsiteX60" fmla="*/ 1651819 w 3608439"/>
              <a:gd name="connsiteY60" fmla="*/ 963561 h 3401961"/>
              <a:gd name="connsiteX61" fmla="*/ 1573161 w 3608439"/>
              <a:gd name="connsiteY61" fmla="*/ 943897 h 3401961"/>
              <a:gd name="connsiteX62" fmla="*/ 1543664 w 3608439"/>
              <a:gd name="connsiteY62" fmla="*/ 934064 h 3401961"/>
              <a:gd name="connsiteX63" fmla="*/ 1474839 w 3608439"/>
              <a:gd name="connsiteY63" fmla="*/ 914400 h 3401961"/>
              <a:gd name="connsiteX64" fmla="*/ 1415845 w 3608439"/>
              <a:gd name="connsiteY64" fmla="*/ 865239 h 3401961"/>
              <a:gd name="connsiteX65" fmla="*/ 1386348 w 3608439"/>
              <a:gd name="connsiteY65" fmla="*/ 845574 h 3401961"/>
              <a:gd name="connsiteX66" fmla="*/ 1366684 w 3608439"/>
              <a:gd name="connsiteY66" fmla="*/ 816077 h 3401961"/>
              <a:gd name="connsiteX67" fmla="*/ 1337187 w 3608439"/>
              <a:gd name="connsiteY67" fmla="*/ 796413 h 3401961"/>
              <a:gd name="connsiteX68" fmla="*/ 1297858 w 3608439"/>
              <a:gd name="connsiteY68" fmla="*/ 737419 h 3401961"/>
              <a:gd name="connsiteX69" fmla="*/ 1268361 w 3608439"/>
              <a:gd name="connsiteY69" fmla="*/ 707922 h 3401961"/>
              <a:gd name="connsiteX70" fmla="*/ 1258529 w 3608439"/>
              <a:gd name="connsiteY70" fmla="*/ 678426 h 3401961"/>
              <a:gd name="connsiteX71" fmla="*/ 1199535 w 3608439"/>
              <a:gd name="connsiteY71" fmla="*/ 589935 h 3401961"/>
              <a:gd name="connsiteX72" fmla="*/ 1179871 w 3608439"/>
              <a:gd name="connsiteY72" fmla="*/ 560439 h 3401961"/>
              <a:gd name="connsiteX73" fmla="*/ 1160206 w 3608439"/>
              <a:gd name="connsiteY73" fmla="*/ 530942 h 3401961"/>
              <a:gd name="connsiteX74" fmla="*/ 1150374 w 3608439"/>
              <a:gd name="connsiteY74" fmla="*/ 501445 h 3401961"/>
              <a:gd name="connsiteX75" fmla="*/ 1111045 w 3608439"/>
              <a:gd name="connsiteY75" fmla="*/ 442452 h 3401961"/>
              <a:gd name="connsiteX76" fmla="*/ 1101213 w 3608439"/>
              <a:gd name="connsiteY76" fmla="*/ 412955 h 3401961"/>
              <a:gd name="connsiteX77" fmla="*/ 1081548 w 3608439"/>
              <a:gd name="connsiteY77" fmla="*/ 373626 h 3401961"/>
              <a:gd name="connsiteX78" fmla="*/ 1052052 w 3608439"/>
              <a:gd name="connsiteY78" fmla="*/ 304800 h 3401961"/>
              <a:gd name="connsiteX79" fmla="*/ 1022555 w 3608439"/>
              <a:gd name="connsiteY79" fmla="*/ 226142 h 3401961"/>
              <a:gd name="connsiteX80" fmla="*/ 993058 w 3608439"/>
              <a:gd name="connsiteY80" fmla="*/ 167148 h 3401961"/>
              <a:gd name="connsiteX81" fmla="*/ 963561 w 3608439"/>
              <a:gd name="connsiteY81" fmla="*/ 147484 h 3401961"/>
              <a:gd name="connsiteX82" fmla="*/ 914400 w 3608439"/>
              <a:gd name="connsiteY82" fmla="*/ 98322 h 3401961"/>
              <a:gd name="connsiteX83" fmla="*/ 884903 w 3608439"/>
              <a:gd name="connsiteY83" fmla="*/ 68826 h 3401961"/>
              <a:gd name="connsiteX84" fmla="*/ 825910 w 3608439"/>
              <a:gd name="connsiteY84" fmla="*/ 39329 h 3401961"/>
              <a:gd name="connsiteX85" fmla="*/ 796413 w 3608439"/>
              <a:gd name="connsiteY85" fmla="*/ 19664 h 3401961"/>
              <a:gd name="connsiteX86" fmla="*/ 717755 w 3608439"/>
              <a:gd name="connsiteY86" fmla="*/ 0 h 3401961"/>
              <a:gd name="connsiteX87" fmla="*/ 629264 w 3608439"/>
              <a:gd name="connsiteY87" fmla="*/ 9832 h 3401961"/>
              <a:gd name="connsiteX88" fmla="*/ 501445 w 3608439"/>
              <a:gd name="connsiteY88" fmla="*/ 49161 h 3401961"/>
              <a:gd name="connsiteX89" fmla="*/ 462116 w 3608439"/>
              <a:gd name="connsiteY89" fmla="*/ 68826 h 3401961"/>
              <a:gd name="connsiteX90" fmla="*/ 393290 w 3608439"/>
              <a:gd name="connsiteY90" fmla="*/ 88490 h 3401961"/>
              <a:gd name="connsiteX91" fmla="*/ 353961 w 3608439"/>
              <a:gd name="connsiteY91" fmla="*/ 108155 h 3401961"/>
              <a:gd name="connsiteX92" fmla="*/ 324464 w 3608439"/>
              <a:gd name="connsiteY92" fmla="*/ 137652 h 3401961"/>
              <a:gd name="connsiteX93" fmla="*/ 265471 w 3608439"/>
              <a:gd name="connsiteY93" fmla="*/ 167148 h 3401961"/>
              <a:gd name="connsiteX94" fmla="*/ 206477 w 3608439"/>
              <a:gd name="connsiteY94" fmla="*/ 216310 h 3401961"/>
              <a:gd name="connsiteX95" fmla="*/ 157316 w 3608439"/>
              <a:gd name="connsiteY95" fmla="*/ 265471 h 3401961"/>
              <a:gd name="connsiteX96" fmla="*/ 88490 w 3608439"/>
              <a:gd name="connsiteY96" fmla="*/ 344129 h 3401961"/>
              <a:gd name="connsiteX97" fmla="*/ 68826 w 3608439"/>
              <a:gd name="connsiteY97" fmla="*/ 373626 h 3401961"/>
              <a:gd name="connsiteX98" fmla="*/ 58993 w 3608439"/>
              <a:gd name="connsiteY98" fmla="*/ 403122 h 3401961"/>
              <a:gd name="connsiteX99" fmla="*/ 39329 w 3608439"/>
              <a:gd name="connsiteY99" fmla="*/ 432619 h 3401961"/>
              <a:gd name="connsiteX100" fmla="*/ 19664 w 3608439"/>
              <a:gd name="connsiteY100" fmla="*/ 511277 h 3401961"/>
              <a:gd name="connsiteX101" fmla="*/ 0 w 3608439"/>
              <a:gd name="connsiteY101" fmla="*/ 540774 h 3401961"/>
              <a:gd name="connsiteX102" fmla="*/ 9832 w 3608439"/>
              <a:gd name="connsiteY102" fmla="*/ 865239 h 3401961"/>
              <a:gd name="connsiteX103" fmla="*/ 29497 w 3608439"/>
              <a:gd name="connsiteY103" fmla="*/ 953729 h 3401961"/>
              <a:gd name="connsiteX104" fmla="*/ 58993 w 3608439"/>
              <a:gd name="connsiteY104" fmla="*/ 1002890 h 3401961"/>
              <a:gd name="connsiteX105" fmla="*/ 127819 w 3608439"/>
              <a:gd name="connsiteY105" fmla="*/ 1111045 h 3401961"/>
              <a:gd name="connsiteX106" fmla="*/ 176981 w 3608439"/>
              <a:gd name="connsiteY106" fmla="*/ 1140542 h 3401961"/>
              <a:gd name="connsiteX107" fmla="*/ 216310 w 3608439"/>
              <a:gd name="connsiteY107" fmla="*/ 1179871 h 3401961"/>
              <a:gd name="connsiteX108" fmla="*/ 294968 w 3608439"/>
              <a:gd name="connsiteY108" fmla="*/ 1219200 h 3401961"/>
              <a:gd name="connsiteX109" fmla="*/ 383458 w 3608439"/>
              <a:gd name="connsiteY109" fmla="*/ 1258529 h 3401961"/>
              <a:gd name="connsiteX110" fmla="*/ 550606 w 3608439"/>
              <a:gd name="connsiteY110" fmla="*/ 1307690 h 3401961"/>
              <a:gd name="connsiteX111" fmla="*/ 599768 w 3608439"/>
              <a:gd name="connsiteY111" fmla="*/ 1327355 h 3401961"/>
              <a:gd name="connsiteX112" fmla="*/ 639097 w 3608439"/>
              <a:gd name="connsiteY112" fmla="*/ 1337187 h 3401961"/>
              <a:gd name="connsiteX113" fmla="*/ 668593 w 3608439"/>
              <a:gd name="connsiteY113" fmla="*/ 1347019 h 3401961"/>
              <a:gd name="connsiteX114" fmla="*/ 747252 w 3608439"/>
              <a:gd name="connsiteY114" fmla="*/ 1376516 h 3401961"/>
              <a:gd name="connsiteX115" fmla="*/ 855406 w 3608439"/>
              <a:gd name="connsiteY115" fmla="*/ 1435510 h 3401961"/>
              <a:gd name="connsiteX116" fmla="*/ 875071 w 3608439"/>
              <a:gd name="connsiteY116" fmla="*/ 1465006 h 3401961"/>
              <a:gd name="connsiteX117" fmla="*/ 934064 w 3608439"/>
              <a:gd name="connsiteY117" fmla="*/ 1543664 h 3401961"/>
              <a:gd name="connsiteX118" fmla="*/ 1002890 w 3608439"/>
              <a:gd name="connsiteY118" fmla="*/ 1641987 h 3401961"/>
              <a:gd name="connsiteX119" fmla="*/ 1022555 w 3608439"/>
              <a:gd name="connsiteY119" fmla="*/ 1671484 h 3401961"/>
              <a:gd name="connsiteX120" fmla="*/ 1042219 w 3608439"/>
              <a:gd name="connsiteY120" fmla="*/ 1720645 h 3401961"/>
              <a:gd name="connsiteX121" fmla="*/ 1081548 w 3608439"/>
              <a:gd name="connsiteY121" fmla="*/ 1779639 h 3401961"/>
              <a:gd name="connsiteX122" fmla="*/ 1130710 w 3608439"/>
              <a:gd name="connsiteY122" fmla="*/ 1858297 h 3401961"/>
              <a:gd name="connsiteX123" fmla="*/ 1179871 w 3608439"/>
              <a:gd name="connsiteY123" fmla="*/ 1936955 h 3401961"/>
              <a:gd name="connsiteX124" fmla="*/ 1199535 w 3608439"/>
              <a:gd name="connsiteY124" fmla="*/ 1976284 h 3401961"/>
              <a:gd name="connsiteX125" fmla="*/ 1258529 w 3608439"/>
              <a:gd name="connsiteY125" fmla="*/ 2054942 h 3401961"/>
              <a:gd name="connsiteX126" fmla="*/ 1278193 w 3608439"/>
              <a:gd name="connsiteY126" fmla="*/ 2084439 h 3401961"/>
              <a:gd name="connsiteX127" fmla="*/ 1288026 w 3608439"/>
              <a:gd name="connsiteY127" fmla="*/ 2113935 h 3401961"/>
              <a:gd name="connsiteX128" fmla="*/ 1317523 w 3608439"/>
              <a:gd name="connsiteY128" fmla="*/ 2133600 h 3401961"/>
              <a:gd name="connsiteX129" fmla="*/ 1366684 w 3608439"/>
              <a:gd name="connsiteY129" fmla="*/ 2202426 h 3401961"/>
              <a:gd name="connsiteX130" fmla="*/ 1455174 w 3608439"/>
              <a:gd name="connsiteY130" fmla="*/ 2300748 h 3401961"/>
              <a:gd name="connsiteX131" fmla="*/ 1504335 w 3608439"/>
              <a:gd name="connsiteY131" fmla="*/ 2330245 h 3401961"/>
              <a:gd name="connsiteX132" fmla="*/ 1602658 w 3608439"/>
              <a:gd name="connsiteY132" fmla="*/ 2399071 h 3401961"/>
              <a:gd name="connsiteX133" fmla="*/ 1691148 w 3608439"/>
              <a:gd name="connsiteY133" fmla="*/ 2467897 h 3401961"/>
              <a:gd name="connsiteX134" fmla="*/ 1848464 w 3608439"/>
              <a:gd name="connsiteY134" fmla="*/ 2556387 h 3401961"/>
              <a:gd name="connsiteX135" fmla="*/ 1877961 w 3608439"/>
              <a:gd name="connsiteY135" fmla="*/ 2576052 h 3401961"/>
              <a:gd name="connsiteX136" fmla="*/ 1956619 w 3608439"/>
              <a:gd name="connsiteY136" fmla="*/ 2635045 h 3401961"/>
              <a:gd name="connsiteX137" fmla="*/ 2025445 w 3608439"/>
              <a:gd name="connsiteY137" fmla="*/ 2684206 h 3401961"/>
              <a:gd name="connsiteX138" fmla="*/ 2074606 w 3608439"/>
              <a:gd name="connsiteY138" fmla="*/ 2723535 h 3401961"/>
              <a:gd name="connsiteX139" fmla="*/ 2104103 w 3608439"/>
              <a:gd name="connsiteY139" fmla="*/ 2753032 h 3401961"/>
              <a:gd name="connsiteX140" fmla="*/ 2153264 w 3608439"/>
              <a:gd name="connsiteY140" fmla="*/ 2782529 h 3401961"/>
              <a:gd name="connsiteX141" fmla="*/ 2192593 w 3608439"/>
              <a:gd name="connsiteY141" fmla="*/ 2812026 h 3401961"/>
              <a:gd name="connsiteX142" fmla="*/ 2222090 w 3608439"/>
              <a:gd name="connsiteY142" fmla="*/ 2831690 h 3401961"/>
              <a:gd name="connsiteX143" fmla="*/ 2261419 w 3608439"/>
              <a:gd name="connsiteY143" fmla="*/ 2861187 h 3401961"/>
              <a:gd name="connsiteX144" fmla="*/ 2300748 w 3608439"/>
              <a:gd name="connsiteY144" fmla="*/ 2880852 h 3401961"/>
              <a:gd name="connsiteX145" fmla="*/ 2379406 w 3608439"/>
              <a:gd name="connsiteY145" fmla="*/ 2910348 h 3401961"/>
              <a:gd name="connsiteX146" fmla="*/ 2448232 w 3608439"/>
              <a:gd name="connsiteY146" fmla="*/ 2939845 h 3401961"/>
              <a:gd name="connsiteX147" fmla="*/ 2507226 w 3608439"/>
              <a:gd name="connsiteY147" fmla="*/ 2979174 h 3401961"/>
              <a:gd name="connsiteX148" fmla="*/ 2546555 w 3608439"/>
              <a:gd name="connsiteY148" fmla="*/ 2998839 h 3401961"/>
              <a:gd name="connsiteX149" fmla="*/ 2605548 w 3608439"/>
              <a:gd name="connsiteY149" fmla="*/ 3057832 h 3401961"/>
              <a:gd name="connsiteX150" fmla="*/ 2635045 w 3608439"/>
              <a:gd name="connsiteY150" fmla="*/ 3077497 h 3401961"/>
              <a:gd name="connsiteX151" fmla="*/ 2654710 w 3608439"/>
              <a:gd name="connsiteY151" fmla="*/ 3106993 h 3401961"/>
              <a:gd name="connsiteX152" fmla="*/ 2694039 w 3608439"/>
              <a:gd name="connsiteY152" fmla="*/ 3185652 h 3401961"/>
              <a:gd name="connsiteX153" fmla="*/ 2713703 w 3608439"/>
              <a:gd name="connsiteY153" fmla="*/ 3215148 h 3401961"/>
              <a:gd name="connsiteX154" fmla="*/ 2743200 w 3608439"/>
              <a:gd name="connsiteY154" fmla="*/ 3234813 h 3401961"/>
              <a:gd name="connsiteX155" fmla="*/ 2782529 w 3608439"/>
              <a:gd name="connsiteY155" fmla="*/ 3303639 h 3401961"/>
              <a:gd name="connsiteX156" fmla="*/ 2812026 w 3608439"/>
              <a:gd name="connsiteY156" fmla="*/ 3313471 h 3401961"/>
              <a:gd name="connsiteX157" fmla="*/ 2792361 w 3608439"/>
              <a:gd name="connsiteY157" fmla="*/ 3401961 h 340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08439" h="3401961">
                <a:moveTo>
                  <a:pt x="2792361" y="3401961"/>
                </a:moveTo>
                <a:lnTo>
                  <a:pt x="2792361" y="3401961"/>
                </a:lnTo>
                <a:cubicBezTo>
                  <a:pt x="2821858" y="3398684"/>
                  <a:pt x="2851577" y="3397008"/>
                  <a:pt x="2880852" y="3392129"/>
                </a:cubicBezTo>
                <a:cubicBezTo>
                  <a:pt x="2891075" y="3390425"/>
                  <a:pt x="2900064" y="3383583"/>
                  <a:pt x="2910348" y="3382297"/>
                </a:cubicBezTo>
                <a:cubicBezTo>
                  <a:pt x="2952751" y="3376997"/>
                  <a:pt x="2995561" y="3375742"/>
                  <a:pt x="3038168" y="3372464"/>
                </a:cubicBezTo>
                <a:cubicBezTo>
                  <a:pt x="3134601" y="3340320"/>
                  <a:pt x="3076505" y="3354521"/>
                  <a:pt x="3215148" y="3342968"/>
                </a:cubicBezTo>
                <a:lnTo>
                  <a:pt x="3303639" y="3313471"/>
                </a:lnTo>
                <a:cubicBezTo>
                  <a:pt x="3313471" y="3310194"/>
                  <a:pt x="3322912" y="3305343"/>
                  <a:pt x="3333135" y="3303639"/>
                </a:cubicBezTo>
                <a:cubicBezTo>
                  <a:pt x="3352800" y="3300361"/>
                  <a:pt x="3372788" y="3298641"/>
                  <a:pt x="3392129" y="3293806"/>
                </a:cubicBezTo>
                <a:cubicBezTo>
                  <a:pt x="3412238" y="3288779"/>
                  <a:pt x="3451123" y="3274142"/>
                  <a:pt x="3451123" y="3274142"/>
                </a:cubicBezTo>
                <a:cubicBezTo>
                  <a:pt x="3470787" y="3261032"/>
                  <a:pt x="3497006" y="3254477"/>
                  <a:pt x="3510116" y="3234813"/>
                </a:cubicBezTo>
                <a:cubicBezTo>
                  <a:pt x="3536336" y="3195484"/>
                  <a:pt x="3519949" y="3211871"/>
                  <a:pt x="3559277" y="3185652"/>
                </a:cubicBezTo>
                <a:cubicBezTo>
                  <a:pt x="3562555" y="3162710"/>
                  <a:pt x="3565300" y="3139686"/>
                  <a:pt x="3569110" y="3116826"/>
                </a:cubicBezTo>
                <a:cubicBezTo>
                  <a:pt x="3578997" y="3057506"/>
                  <a:pt x="3576987" y="3081376"/>
                  <a:pt x="3588774" y="3028335"/>
                </a:cubicBezTo>
                <a:cubicBezTo>
                  <a:pt x="3604593" y="2957150"/>
                  <a:pt x="3590869" y="3002384"/>
                  <a:pt x="3608439" y="2949677"/>
                </a:cubicBezTo>
                <a:cubicBezTo>
                  <a:pt x="3605161" y="2857909"/>
                  <a:pt x="3607451" y="2765773"/>
                  <a:pt x="3598606" y="2674374"/>
                </a:cubicBezTo>
                <a:cubicBezTo>
                  <a:pt x="3597468" y="2662612"/>
                  <a:pt x="3584227" y="2655446"/>
                  <a:pt x="3578942" y="2644877"/>
                </a:cubicBezTo>
                <a:cubicBezTo>
                  <a:pt x="3574307" y="2635607"/>
                  <a:pt x="3575745" y="2623343"/>
                  <a:pt x="3569110" y="2615381"/>
                </a:cubicBezTo>
                <a:cubicBezTo>
                  <a:pt x="3558619" y="2602792"/>
                  <a:pt x="3542223" y="2596549"/>
                  <a:pt x="3529781" y="2585884"/>
                </a:cubicBezTo>
                <a:cubicBezTo>
                  <a:pt x="3519224" y="2576835"/>
                  <a:pt x="3511260" y="2564924"/>
                  <a:pt x="3500284" y="2556387"/>
                </a:cubicBezTo>
                <a:cubicBezTo>
                  <a:pt x="3449571" y="2516944"/>
                  <a:pt x="3456298" y="2522061"/>
                  <a:pt x="3411793" y="2507226"/>
                </a:cubicBezTo>
                <a:cubicBezTo>
                  <a:pt x="3392129" y="2494116"/>
                  <a:pt x="3375728" y="2473629"/>
                  <a:pt x="3352800" y="2467897"/>
                </a:cubicBezTo>
                <a:cubicBezTo>
                  <a:pt x="3299252" y="2454509"/>
                  <a:pt x="3325558" y="2464107"/>
                  <a:pt x="3274142" y="2438400"/>
                </a:cubicBezTo>
                <a:cubicBezTo>
                  <a:pt x="3264310" y="2428568"/>
                  <a:pt x="3255202" y="2417952"/>
                  <a:pt x="3244645" y="2408903"/>
                </a:cubicBezTo>
                <a:cubicBezTo>
                  <a:pt x="3232203" y="2398238"/>
                  <a:pt x="3218651" y="2388931"/>
                  <a:pt x="3205316" y="2379406"/>
                </a:cubicBezTo>
                <a:cubicBezTo>
                  <a:pt x="3195700" y="2372538"/>
                  <a:pt x="3184897" y="2367307"/>
                  <a:pt x="3175819" y="2359742"/>
                </a:cubicBezTo>
                <a:cubicBezTo>
                  <a:pt x="3100114" y="2296655"/>
                  <a:pt x="3190062" y="2359403"/>
                  <a:pt x="3116826" y="2310581"/>
                </a:cubicBezTo>
                <a:cubicBezTo>
                  <a:pt x="3079276" y="2254256"/>
                  <a:pt x="3118812" y="2306469"/>
                  <a:pt x="3057832" y="2251587"/>
                </a:cubicBezTo>
                <a:cubicBezTo>
                  <a:pt x="2961159" y="2164580"/>
                  <a:pt x="3039293" y="2216865"/>
                  <a:pt x="2949677" y="2163097"/>
                </a:cubicBezTo>
                <a:cubicBezTo>
                  <a:pt x="2894776" y="2089894"/>
                  <a:pt x="2950488" y="2153873"/>
                  <a:pt x="2871019" y="2094271"/>
                </a:cubicBezTo>
                <a:cubicBezTo>
                  <a:pt x="2859895" y="2085928"/>
                  <a:pt x="2852205" y="2073676"/>
                  <a:pt x="2841523" y="2064774"/>
                </a:cubicBezTo>
                <a:cubicBezTo>
                  <a:pt x="2832445" y="2057209"/>
                  <a:pt x="2821642" y="2051978"/>
                  <a:pt x="2812026" y="2045110"/>
                </a:cubicBezTo>
                <a:cubicBezTo>
                  <a:pt x="2798691" y="2035585"/>
                  <a:pt x="2785139" y="2026278"/>
                  <a:pt x="2772697" y="2015613"/>
                </a:cubicBezTo>
                <a:cubicBezTo>
                  <a:pt x="2705793" y="1958266"/>
                  <a:pt x="2787963" y="2012974"/>
                  <a:pt x="2694039" y="1956619"/>
                </a:cubicBezTo>
                <a:cubicBezTo>
                  <a:pt x="2690761" y="1946787"/>
                  <a:pt x="2689955" y="1935746"/>
                  <a:pt x="2684206" y="1927122"/>
                </a:cubicBezTo>
                <a:cubicBezTo>
                  <a:pt x="2676493" y="1915553"/>
                  <a:pt x="2663611" y="1908308"/>
                  <a:pt x="2654710" y="1897626"/>
                </a:cubicBezTo>
                <a:cubicBezTo>
                  <a:pt x="2647145" y="1888548"/>
                  <a:pt x="2641600" y="1877961"/>
                  <a:pt x="2635045" y="1868129"/>
                </a:cubicBezTo>
                <a:cubicBezTo>
                  <a:pt x="2631768" y="1851742"/>
                  <a:pt x="2631081" y="1834615"/>
                  <a:pt x="2625213" y="1818968"/>
                </a:cubicBezTo>
                <a:cubicBezTo>
                  <a:pt x="2621064" y="1807903"/>
                  <a:pt x="2610833" y="1800040"/>
                  <a:pt x="2605548" y="1789471"/>
                </a:cubicBezTo>
                <a:cubicBezTo>
                  <a:pt x="2564836" y="1708048"/>
                  <a:pt x="2632412" y="1815020"/>
                  <a:pt x="2576052" y="1730477"/>
                </a:cubicBezTo>
                <a:cubicBezTo>
                  <a:pt x="2572774" y="1714090"/>
                  <a:pt x="2571504" y="1697170"/>
                  <a:pt x="2566219" y="1681316"/>
                </a:cubicBezTo>
                <a:cubicBezTo>
                  <a:pt x="2557062" y="1653846"/>
                  <a:pt x="2535408" y="1624067"/>
                  <a:pt x="2517058" y="1602658"/>
                </a:cubicBezTo>
                <a:cubicBezTo>
                  <a:pt x="2508009" y="1592101"/>
                  <a:pt x="2496718" y="1583626"/>
                  <a:pt x="2487561" y="1573161"/>
                </a:cubicBezTo>
                <a:cubicBezTo>
                  <a:pt x="2473742" y="1557368"/>
                  <a:pt x="2460823" y="1540789"/>
                  <a:pt x="2448232" y="1524000"/>
                </a:cubicBezTo>
                <a:cubicBezTo>
                  <a:pt x="2431389" y="1501543"/>
                  <a:pt x="2412942" y="1467535"/>
                  <a:pt x="2399071" y="1445342"/>
                </a:cubicBezTo>
                <a:cubicBezTo>
                  <a:pt x="2392808" y="1435321"/>
                  <a:pt x="2387257" y="1424677"/>
                  <a:pt x="2379406" y="1415845"/>
                </a:cubicBezTo>
                <a:cubicBezTo>
                  <a:pt x="2360930" y="1395060"/>
                  <a:pt x="2335839" y="1379991"/>
                  <a:pt x="2320413" y="1356852"/>
                </a:cubicBezTo>
                <a:lnTo>
                  <a:pt x="2281084" y="1297858"/>
                </a:lnTo>
                <a:cubicBezTo>
                  <a:pt x="2274529" y="1288026"/>
                  <a:pt x="2269775" y="1276717"/>
                  <a:pt x="2261419" y="1268361"/>
                </a:cubicBezTo>
                <a:lnTo>
                  <a:pt x="2202426" y="1209368"/>
                </a:lnTo>
                <a:cubicBezTo>
                  <a:pt x="2192594" y="1199536"/>
                  <a:pt x="2185366" y="1186090"/>
                  <a:pt x="2172929" y="1179871"/>
                </a:cubicBezTo>
                <a:cubicBezTo>
                  <a:pt x="2124330" y="1155571"/>
                  <a:pt x="2147505" y="1164841"/>
                  <a:pt x="2104103" y="1150374"/>
                </a:cubicBezTo>
                <a:cubicBezTo>
                  <a:pt x="2094271" y="1140542"/>
                  <a:pt x="2086397" y="1128247"/>
                  <a:pt x="2074606" y="1120877"/>
                </a:cubicBezTo>
                <a:cubicBezTo>
                  <a:pt x="2059639" y="1111523"/>
                  <a:pt x="2041573" y="1108381"/>
                  <a:pt x="2025445" y="1101213"/>
                </a:cubicBezTo>
                <a:cubicBezTo>
                  <a:pt x="2012051" y="1095260"/>
                  <a:pt x="1998842" y="1088820"/>
                  <a:pt x="1986116" y="1081548"/>
                </a:cubicBezTo>
                <a:cubicBezTo>
                  <a:pt x="1975856" y="1075685"/>
                  <a:pt x="1967724" y="1065922"/>
                  <a:pt x="1956619" y="1061884"/>
                </a:cubicBezTo>
                <a:cubicBezTo>
                  <a:pt x="1931220" y="1052648"/>
                  <a:pt x="1903600" y="1050765"/>
                  <a:pt x="1877961" y="1042219"/>
                </a:cubicBezTo>
                <a:cubicBezTo>
                  <a:pt x="1858297" y="1035664"/>
                  <a:pt x="1839077" y="1027583"/>
                  <a:pt x="1818968" y="1022555"/>
                </a:cubicBezTo>
                <a:cubicBezTo>
                  <a:pt x="1759530" y="1007694"/>
                  <a:pt x="1792459" y="1016995"/>
                  <a:pt x="1720645" y="993058"/>
                </a:cubicBezTo>
                <a:cubicBezTo>
                  <a:pt x="1710813" y="989781"/>
                  <a:pt x="1700418" y="987861"/>
                  <a:pt x="1691148" y="983226"/>
                </a:cubicBezTo>
                <a:cubicBezTo>
                  <a:pt x="1678038" y="976671"/>
                  <a:pt x="1665724" y="968196"/>
                  <a:pt x="1651819" y="963561"/>
                </a:cubicBezTo>
                <a:cubicBezTo>
                  <a:pt x="1626180" y="955015"/>
                  <a:pt x="1598800" y="952444"/>
                  <a:pt x="1573161" y="943897"/>
                </a:cubicBezTo>
                <a:cubicBezTo>
                  <a:pt x="1563329" y="940619"/>
                  <a:pt x="1553629" y="936911"/>
                  <a:pt x="1543664" y="934064"/>
                </a:cubicBezTo>
                <a:cubicBezTo>
                  <a:pt x="1457225" y="909367"/>
                  <a:pt x="1545574" y="937978"/>
                  <a:pt x="1474839" y="914400"/>
                </a:cubicBezTo>
                <a:cubicBezTo>
                  <a:pt x="1401603" y="865575"/>
                  <a:pt x="1491551" y="928327"/>
                  <a:pt x="1415845" y="865239"/>
                </a:cubicBezTo>
                <a:cubicBezTo>
                  <a:pt x="1406767" y="857674"/>
                  <a:pt x="1396180" y="852129"/>
                  <a:pt x="1386348" y="845574"/>
                </a:cubicBezTo>
                <a:cubicBezTo>
                  <a:pt x="1379793" y="835742"/>
                  <a:pt x="1375040" y="824433"/>
                  <a:pt x="1366684" y="816077"/>
                </a:cubicBezTo>
                <a:cubicBezTo>
                  <a:pt x="1358328" y="807721"/>
                  <a:pt x="1344968" y="805306"/>
                  <a:pt x="1337187" y="796413"/>
                </a:cubicBezTo>
                <a:cubicBezTo>
                  <a:pt x="1321624" y="778627"/>
                  <a:pt x="1314570" y="754131"/>
                  <a:pt x="1297858" y="737419"/>
                </a:cubicBezTo>
                <a:lnTo>
                  <a:pt x="1268361" y="707922"/>
                </a:lnTo>
                <a:cubicBezTo>
                  <a:pt x="1265084" y="698090"/>
                  <a:pt x="1263562" y="687486"/>
                  <a:pt x="1258529" y="678426"/>
                </a:cubicBezTo>
                <a:cubicBezTo>
                  <a:pt x="1258522" y="678414"/>
                  <a:pt x="1209371" y="604689"/>
                  <a:pt x="1199535" y="589935"/>
                </a:cubicBezTo>
                <a:lnTo>
                  <a:pt x="1179871" y="560439"/>
                </a:lnTo>
                <a:lnTo>
                  <a:pt x="1160206" y="530942"/>
                </a:lnTo>
                <a:cubicBezTo>
                  <a:pt x="1156929" y="521110"/>
                  <a:pt x="1155407" y="510505"/>
                  <a:pt x="1150374" y="501445"/>
                </a:cubicBezTo>
                <a:cubicBezTo>
                  <a:pt x="1138897" y="480785"/>
                  <a:pt x="1111045" y="442452"/>
                  <a:pt x="1111045" y="442452"/>
                </a:cubicBezTo>
                <a:cubicBezTo>
                  <a:pt x="1107768" y="432620"/>
                  <a:pt x="1105296" y="422481"/>
                  <a:pt x="1101213" y="412955"/>
                </a:cubicBezTo>
                <a:cubicBezTo>
                  <a:pt x="1095439" y="399483"/>
                  <a:pt x="1086694" y="387350"/>
                  <a:pt x="1081548" y="373626"/>
                </a:cubicBezTo>
                <a:cubicBezTo>
                  <a:pt x="1054336" y="301061"/>
                  <a:pt x="1091904" y="364580"/>
                  <a:pt x="1052052" y="304800"/>
                </a:cubicBezTo>
                <a:cubicBezTo>
                  <a:pt x="1033922" y="232287"/>
                  <a:pt x="1053405" y="298127"/>
                  <a:pt x="1022555" y="226142"/>
                </a:cubicBezTo>
                <a:cubicBezTo>
                  <a:pt x="1010560" y="198152"/>
                  <a:pt x="1016678" y="190767"/>
                  <a:pt x="993058" y="167148"/>
                </a:cubicBezTo>
                <a:cubicBezTo>
                  <a:pt x="984702" y="158792"/>
                  <a:pt x="973393" y="154039"/>
                  <a:pt x="963561" y="147484"/>
                </a:cubicBezTo>
                <a:cubicBezTo>
                  <a:pt x="927512" y="93409"/>
                  <a:pt x="963559" y="139287"/>
                  <a:pt x="914400" y="98322"/>
                </a:cubicBezTo>
                <a:cubicBezTo>
                  <a:pt x="903718" y="89420"/>
                  <a:pt x="895585" y="77728"/>
                  <a:pt x="884903" y="68826"/>
                </a:cubicBezTo>
                <a:cubicBezTo>
                  <a:pt x="859488" y="47647"/>
                  <a:pt x="855474" y="49184"/>
                  <a:pt x="825910" y="39329"/>
                </a:cubicBezTo>
                <a:cubicBezTo>
                  <a:pt x="816078" y="32774"/>
                  <a:pt x="807519" y="23702"/>
                  <a:pt x="796413" y="19664"/>
                </a:cubicBezTo>
                <a:cubicBezTo>
                  <a:pt x="771014" y="10428"/>
                  <a:pt x="717755" y="0"/>
                  <a:pt x="717755" y="0"/>
                </a:cubicBezTo>
                <a:cubicBezTo>
                  <a:pt x="688258" y="3277"/>
                  <a:pt x="658434" y="4363"/>
                  <a:pt x="629264" y="9832"/>
                </a:cubicBezTo>
                <a:cubicBezTo>
                  <a:pt x="618523" y="11846"/>
                  <a:pt x="515299" y="42234"/>
                  <a:pt x="501445" y="49161"/>
                </a:cubicBezTo>
                <a:cubicBezTo>
                  <a:pt x="488335" y="55716"/>
                  <a:pt x="475588" y="63052"/>
                  <a:pt x="462116" y="68826"/>
                </a:cubicBezTo>
                <a:cubicBezTo>
                  <a:pt x="442370" y="77288"/>
                  <a:pt x="413245" y="83501"/>
                  <a:pt x="393290" y="88490"/>
                </a:cubicBezTo>
                <a:cubicBezTo>
                  <a:pt x="380180" y="95045"/>
                  <a:pt x="365888" y="99636"/>
                  <a:pt x="353961" y="108155"/>
                </a:cubicBezTo>
                <a:cubicBezTo>
                  <a:pt x="342646" y="116237"/>
                  <a:pt x="336034" y="129939"/>
                  <a:pt x="324464" y="137652"/>
                </a:cubicBezTo>
                <a:cubicBezTo>
                  <a:pt x="235774" y="196779"/>
                  <a:pt x="358303" y="89789"/>
                  <a:pt x="265471" y="167148"/>
                </a:cubicBezTo>
                <a:cubicBezTo>
                  <a:pt x="189757" y="230242"/>
                  <a:pt x="279719" y="167481"/>
                  <a:pt x="206477" y="216310"/>
                </a:cubicBezTo>
                <a:cubicBezTo>
                  <a:pt x="170426" y="270386"/>
                  <a:pt x="206477" y="224503"/>
                  <a:pt x="157316" y="265471"/>
                </a:cubicBezTo>
                <a:cubicBezTo>
                  <a:pt x="133061" y="285683"/>
                  <a:pt x="106198" y="320518"/>
                  <a:pt x="88490" y="344129"/>
                </a:cubicBezTo>
                <a:cubicBezTo>
                  <a:pt x="81400" y="353583"/>
                  <a:pt x="74111" y="363057"/>
                  <a:pt x="68826" y="373626"/>
                </a:cubicBezTo>
                <a:cubicBezTo>
                  <a:pt x="64191" y="382896"/>
                  <a:pt x="63628" y="393852"/>
                  <a:pt x="58993" y="403122"/>
                </a:cubicBezTo>
                <a:cubicBezTo>
                  <a:pt x="53708" y="413691"/>
                  <a:pt x="44614" y="422050"/>
                  <a:pt x="39329" y="432619"/>
                </a:cubicBezTo>
                <a:cubicBezTo>
                  <a:pt x="21136" y="469007"/>
                  <a:pt x="36491" y="466406"/>
                  <a:pt x="19664" y="511277"/>
                </a:cubicBezTo>
                <a:cubicBezTo>
                  <a:pt x="15515" y="522341"/>
                  <a:pt x="6555" y="530942"/>
                  <a:pt x="0" y="540774"/>
                </a:cubicBezTo>
                <a:cubicBezTo>
                  <a:pt x="3277" y="648929"/>
                  <a:pt x="4145" y="757184"/>
                  <a:pt x="9832" y="865239"/>
                </a:cubicBezTo>
                <a:cubicBezTo>
                  <a:pt x="10087" y="870093"/>
                  <a:pt x="25497" y="944730"/>
                  <a:pt x="29497" y="953729"/>
                </a:cubicBezTo>
                <a:cubicBezTo>
                  <a:pt x="37258" y="971192"/>
                  <a:pt x="50447" y="985797"/>
                  <a:pt x="58993" y="1002890"/>
                </a:cubicBezTo>
                <a:cubicBezTo>
                  <a:pt x="82812" y="1050529"/>
                  <a:pt x="51155" y="1065047"/>
                  <a:pt x="127819" y="1111045"/>
                </a:cubicBezTo>
                <a:cubicBezTo>
                  <a:pt x="144206" y="1120877"/>
                  <a:pt x="161896" y="1128809"/>
                  <a:pt x="176981" y="1140542"/>
                </a:cubicBezTo>
                <a:cubicBezTo>
                  <a:pt x="191616" y="1151924"/>
                  <a:pt x="200884" y="1169587"/>
                  <a:pt x="216310" y="1179871"/>
                </a:cubicBezTo>
                <a:cubicBezTo>
                  <a:pt x="240701" y="1196132"/>
                  <a:pt x="268180" y="1207294"/>
                  <a:pt x="294968" y="1219200"/>
                </a:cubicBezTo>
                <a:cubicBezTo>
                  <a:pt x="324465" y="1232310"/>
                  <a:pt x="353294" y="1247038"/>
                  <a:pt x="383458" y="1258529"/>
                </a:cubicBezTo>
                <a:cubicBezTo>
                  <a:pt x="482078" y="1296099"/>
                  <a:pt x="474991" y="1292567"/>
                  <a:pt x="550606" y="1307690"/>
                </a:cubicBezTo>
                <a:cubicBezTo>
                  <a:pt x="566993" y="1314245"/>
                  <a:pt x="583024" y="1321774"/>
                  <a:pt x="599768" y="1327355"/>
                </a:cubicBezTo>
                <a:cubicBezTo>
                  <a:pt x="612588" y="1331628"/>
                  <a:pt x="626104" y="1333475"/>
                  <a:pt x="639097" y="1337187"/>
                </a:cubicBezTo>
                <a:cubicBezTo>
                  <a:pt x="649062" y="1340034"/>
                  <a:pt x="658761" y="1343742"/>
                  <a:pt x="668593" y="1347019"/>
                </a:cubicBezTo>
                <a:cubicBezTo>
                  <a:pt x="740111" y="1394698"/>
                  <a:pt x="646740" y="1337858"/>
                  <a:pt x="747252" y="1376516"/>
                </a:cubicBezTo>
                <a:cubicBezTo>
                  <a:pt x="799981" y="1396796"/>
                  <a:pt x="816232" y="1409393"/>
                  <a:pt x="855406" y="1435510"/>
                </a:cubicBezTo>
                <a:cubicBezTo>
                  <a:pt x="861961" y="1445342"/>
                  <a:pt x="868121" y="1455449"/>
                  <a:pt x="875071" y="1465006"/>
                </a:cubicBezTo>
                <a:cubicBezTo>
                  <a:pt x="894348" y="1491512"/>
                  <a:pt x="915269" y="1516814"/>
                  <a:pt x="934064" y="1543664"/>
                </a:cubicBezTo>
                <a:lnTo>
                  <a:pt x="1002890" y="1641987"/>
                </a:lnTo>
                <a:cubicBezTo>
                  <a:pt x="1009616" y="1651703"/>
                  <a:pt x="1018166" y="1660512"/>
                  <a:pt x="1022555" y="1671484"/>
                </a:cubicBezTo>
                <a:cubicBezTo>
                  <a:pt x="1029110" y="1687871"/>
                  <a:pt x="1033768" y="1705151"/>
                  <a:pt x="1042219" y="1720645"/>
                </a:cubicBezTo>
                <a:cubicBezTo>
                  <a:pt x="1053536" y="1741393"/>
                  <a:pt x="1074074" y="1757218"/>
                  <a:pt x="1081548" y="1779639"/>
                </a:cubicBezTo>
                <a:cubicBezTo>
                  <a:pt x="1098018" y="1829044"/>
                  <a:pt x="1084907" y="1801042"/>
                  <a:pt x="1130710" y="1858297"/>
                </a:cubicBezTo>
                <a:cubicBezTo>
                  <a:pt x="1174913" y="1968806"/>
                  <a:pt x="1122630" y="1856817"/>
                  <a:pt x="1179871" y="1936955"/>
                </a:cubicBezTo>
                <a:cubicBezTo>
                  <a:pt x="1188390" y="1948882"/>
                  <a:pt x="1191405" y="1964089"/>
                  <a:pt x="1199535" y="1976284"/>
                </a:cubicBezTo>
                <a:cubicBezTo>
                  <a:pt x="1217715" y="2003554"/>
                  <a:pt x="1240350" y="2027672"/>
                  <a:pt x="1258529" y="2054942"/>
                </a:cubicBezTo>
                <a:cubicBezTo>
                  <a:pt x="1265084" y="2064774"/>
                  <a:pt x="1272908" y="2073870"/>
                  <a:pt x="1278193" y="2084439"/>
                </a:cubicBezTo>
                <a:cubicBezTo>
                  <a:pt x="1282828" y="2093709"/>
                  <a:pt x="1281552" y="2105842"/>
                  <a:pt x="1288026" y="2113935"/>
                </a:cubicBezTo>
                <a:cubicBezTo>
                  <a:pt x="1295408" y="2123162"/>
                  <a:pt x="1307691" y="2127045"/>
                  <a:pt x="1317523" y="2133600"/>
                </a:cubicBezTo>
                <a:cubicBezTo>
                  <a:pt x="1351808" y="2202171"/>
                  <a:pt x="1318852" y="2146622"/>
                  <a:pt x="1366684" y="2202426"/>
                </a:cubicBezTo>
                <a:cubicBezTo>
                  <a:pt x="1397092" y="2237902"/>
                  <a:pt x="1411364" y="2274462"/>
                  <a:pt x="1455174" y="2300748"/>
                </a:cubicBezTo>
                <a:lnTo>
                  <a:pt x="1504335" y="2330245"/>
                </a:lnTo>
                <a:cubicBezTo>
                  <a:pt x="1554096" y="2404885"/>
                  <a:pt x="1479110" y="2302978"/>
                  <a:pt x="1602658" y="2399071"/>
                </a:cubicBezTo>
                <a:cubicBezTo>
                  <a:pt x="1632155" y="2422013"/>
                  <a:pt x="1657725" y="2451186"/>
                  <a:pt x="1691148" y="2467897"/>
                </a:cubicBezTo>
                <a:cubicBezTo>
                  <a:pt x="1750174" y="2497409"/>
                  <a:pt x="1783138" y="2512836"/>
                  <a:pt x="1848464" y="2556387"/>
                </a:cubicBezTo>
                <a:cubicBezTo>
                  <a:pt x="1858296" y="2562942"/>
                  <a:pt x="1868404" y="2569102"/>
                  <a:pt x="1877961" y="2576052"/>
                </a:cubicBezTo>
                <a:cubicBezTo>
                  <a:pt x="1904467" y="2595329"/>
                  <a:pt x="1929349" y="2616865"/>
                  <a:pt x="1956619" y="2635045"/>
                </a:cubicBezTo>
                <a:cubicBezTo>
                  <a:pt x="1999751" y="2663800"/>
                  <a:pt x="1976662" y="2647620"/>
                  <a:pt x="2025445" y="2684206"/>
                </a:cubicBezTo>
                <a:cubicBezTo>
                  <a:pt x="2069426" y="2750176"/>
                  <a:pt x="2017616" y="2685541"/>
                  <a:pt x="2074606" y="2723535"/>
                </a:cubicBezTo>
                <a:cubicBezTo>
                  <a:pt x="2086176" y="2731248"/>
                  <a:pt x="2092979" y="2744689"/>
                  <a:pt x="2104103" y="2753032"/>
                </a:cubicBezTo>
                <a:cubicBezTo>
                  <a:pt x="2119391" y="2764498"/>
                  <a:pt x="2137363" y="2771928"/>
                  <a:pt x="2153264" y="2782529"/>
                </a:cubicBezTo>
                <a:cubicBezTo>
                  <a:pt x="2166899" y="2791619"/>
                  <a:pt x="2179258" y="2802501"/>
                  <a:pt x="2192593" y="2812026"/>
                </a:cubicBezTo>
                <a:cubicBezTo>
                  <a:pt x="2202209" y="2818894"/>
                  <a:pt x="2212474" y="2824822"/>
                  <a:pt x="2222090" y="2831690"/>
                </a:cubicBezTo>
                <a:cubicBezTo>
                  <a:pt x="2235425" y="2841215"/>
                  <a:pt x="2247523" y="2852502"/>
                  <a:pt x="2261419" y="2861187"/>
                </a:cubicBezTo>
                <a:cubicBezTo>
                  <a:pt x="2273848" y="2868955"/>
                  <a:pt x="2287354" y="2874899"/>
                  <a:pt x="2300748" y="2880852"/>
                </a:cubicBezTo>
                <a:cubicBezTo>
                  <a:pt x="2336011" y="2896524"/>
                  <a:pt x="2346978" y="2899539"/>
                  <a:pt x="2379406" y="2910348"/>
                </a:cubicBezTo>
                <a:cubicBezTo>
                  <a:pt x="2486767" y="2981924"/>
                  <a:pt x="2321256" y="2876358"/>
                  <a:pt x="2448232" y="2939845"/>
                </a:cubicBezTo>
                <a:cubicBezTo>
                  <a:pt x="2469371" y="2950414"/>
                  <a:pt x="2486087" y="2968604"/>
                  <a:pt x="2507226" y="2979174"/>
                </a:cubicBezTo>
                <a:cubicBezTo>
                  <a:pt x="2520336" y="2985729"/>
                  <a:pt x="2535110" y="2989683"/>
                  <a:pt x="2546555" y="2998839"/>
                </a:cubicBezTo>
                <a:cubicBezTo>
                  <a:pt x="2568271" y="3016212"/>
                  <a:pt x="2582409" y="3042406"/>
                  <a:pt x="2605548" y="3057832"/>
                </a:cubicBezTo>
                <a:lnTo>
                  <a:pt x="2635045" y="3077497"/>
                </a:lnTo>
                <a:cubicBezTo>
                  <a:pt x="2641600" y="3087329"/>
                  <a:pt x="2649051" y="3096619"/>
                  <a:pt x="2654710" y="3106993"/>
                </a:cubicBezTo>
                <a:cubicBezTo>
                  <a:pt x="2668747" y="3132728"/>
                  <a:pt x="2677778" y="3161261"/>
                  <a:pt x="2694039" y="3185652"/>
                </a:cubicBezTo>
                <a:cubicBezTo>
                  <a:pt x="2700594" y="3195484"/>
                  <a:pt x="2705347" y="3206792"/>
                  <a:pt x="2713703" y="3215148"/>
                </a:cubicBezTo>
                <a:cubicBezTo>
                  <a:pt x="2722059" y="3223504"/>
                  <a:pt x="2733368" y="3228258"/>
                  <a:pt x="2743200" y="3234813"/>
                </a:cubicBezTo>
                <a:cubicBezTo>
                  <a:pt x="2748040" y="3244492"/>
                  <a:pt x="2770946" y="3294373"/>
                  <a:pt x="2782529" y="3303639"/>
                </a:cubicBezTo>
                <a:cubicBezTo>
                  <a:pt x="2790622" y="3310113"/>
                  <a:pt x="2802194" y="3310194"/>
                  <a:pt x="2812026" y="3313471"/>
                </a:cubicBezTo>
                <a:cubicBezTo>
                  <a:pt x="2824967" y="3352295"/>
                  <a:pt x="2795638" y="3387213"/>
                  <a:pt x="2792361" y="3401961"/>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Tree>
    <p:extLst>
      <p:ext uri="{BB962C8B-B14F-4D97-AF65-F5344CB8AC3E}">
        <p14:creationId xmlns:p14="http://schemas.microsoft.com/office/powerpoint/2010/main" val="403264148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par>
                          <p:cTn id="8" fill="hold">
                            <p:stCondLst>
                              <p:cond delay="2000"/>
                            </p:stCondLst>
                            <p:childTnLst>
                              <p:par>
                                <p:cTn id="9" presetID="21" presetClass="entr" presetSubtype="1"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heel(1)">
                                      <p:cBhvr>
                                        <p:cTn id="11" dur="2000"/>
                                        <p:tgtEl>
                                          <p:spTgt spid="32"/>
                                        </p:tgtEl>
                                      </p:cBhvr>
                                    </p:animEffect>
                                  </p:childTnLst>
                                </p:cTn>
                              </p:par>
                            </p:childTnLst>
                          </p:cTn>
                        </p:par>
                        <p:par>
                          <p:cTn id="12" fill="hold">
                            <p:stCondLst>
                              <p:cond delay="4000"/>
                            </p:stCondLst>
                            <p:childTnLst>
                              <p:par>
                                <p:cTn id="13" presetID="21" presetClass="entr" presetSubtype="1"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heel(1)">
                                      <p:cBhvr>
                                        <p:cTn id="15"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 grpId="0" animBg="1"/>
      <p:bldP spid="3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7"/>
            <a:ext cx="9144000" cy="1020763"/>
          </a:xfrm>
        </p:spPr>
        <p:txBody>
          <a:bodyPr/>
          <a:lstStyle/>
          <a:p>
            <a:r>
              <a:rPr lang="en-US" dirty="0">
                <a:latin typeface="Cambria" panose="02040503050406030204" pitchFamily="18" charset="0"/>
                <a:ea typeface="Cambria" panose="02040503050406030204" pitchFamily="18" charset="0"/>
              </a:rPr>
              <a:t>FGCS Member Agencies</a:t>
            </a:r>
          </a:p>
        </p:txBody>
      </p:sp>
      <p:sp>
        <p:nvSpPr>
          <p:cNvPr id="3" name="Content Placeholder 2"/>
          <p:cNvSpPr>
            <a:spLocks noGrp="1"/>
          </p:cNvSpPr>
          <p:nvPr>
            <p:ph idx="1"/>
          </p:nvPr>
        </p:nvSpPr>
        <p:spPr>
          <a:xfrm>
            <a:off x="213360" y="1295401"/>
            <a:ext cx="6111240" cy="5381624"/>
          </a:xfrm>
        </p:spPr>
        <p:txBody>
          <a:bodyPr>
            <a:normAutofit/>
          </a:bodyPr>
          <a:lstStyle/>
          <a:p>
            <a:pPr marL="0" indent="0">
              <a:buNone/>
            </a:pPr>
            <a:r>
              <a:rPr lang="en-US" sz="1867" dirty="0"/>
              <a:t>DEPARTMENT OF AGRICULTURE</a:t>
            </a:r>
          </a:p>
          <a:p>
            <a:pPr lvl="1"/>
            <a:r>
              <a:rPr lang="en-US" sz="1467" dirty="0"/>
              <a:t>USFS –US Forestry Service</a:t>
            </a:r>
          </a:p>
          <a:p>
            <a:pPr lvl="1"/>
            <a:r>
              <a:rPr lang="en-US" sz="1467" dirty="0"/>
              <a:t>FSA – Farm Service Agency</a:t>
            </a:r>
          </a:p>
          <a:p>
            <a:pPr marL="0" indent="0">
              <a:buNone/>
            </a:pPr>
            <a:r>
              <a:rPr lang="en-US" sz="1867" dirty="0"/>
              <a:t>DEPARTMENT OF COMMERCE</a:t>
            </a:r>
            <a:r>
              <a:rPr lang="en-US" sz="1467" dirty="0"/>
              <a:t> 	</a:t>
            </a:r>
          </a:p>
          <a:p>
            <a:pPr lvl="1"/>
            <a:r>
              <a:rPr lang="en-US" sz="1467" dirty="0"/>
              <a:t>USCB – US Census Bureau</a:t>
            </a:r>
          </a:p>
          <a:p>
            <a:pPr lvl="1"/>
            <a:r>
              <a:rPr lang="en-US" sz="1467" dirty="0"/>
              <a:t>NIST – National Institute of Standards &amp; Technology</a:t>
            </a:r>
          </a:p>
          <a:p>
            <a:pPr lvl="1"/>
            <a:r>
              <a:rPr lang="en-US" sz="1467" dirty="0"/>
              <a:t>NOAA – National Oceanic and Atmospheric Administration</a:t>
            </a:r>
          </a:p>
          <a:p>
            <a:pPr marL="0" indent="0">
              <a:buNone/>
            </a:pPr>
            <a:r>
              <a:rPr lang="en-US" sz="1867" dirty="0"/>
              <a:t>DEPARTMENT OF HOMELAND SECURITY</a:t>
            </a:r>
          </a:p>
          <a:p>
            <a:pPr lvl="1"/>
            <a:r>
              <a:rPr lang="en-US" sz="1467" dirty="0"/>
              <a:t>USCG – US Coast Guard</a:t>
            </a:r>
          </a:p>
          <a:p>
            <a:pPr lvl="1"/>
            <a:r>
              <a:rPr lang="en-US" sz="1467" dirty="0"/>
              <a:t>FEMA – Federal Emergency Management Agency</a:t>
            </a:r>
          </a:p>
          <a:p>
            <a:pPr marL="0" indent="0">
              <a:buNone/>
            </a:pPr>
            <a:r>
              <a:rPr lang="en-US" sz="1867" dirty="0"/>
              <a:t>DEPARTMENT OF DEFENSE</a:t>
            </a:r>
          </a:p>
          <a:p>
            <a:pPr lvl="1"/>
            <a:r>
              <a:rPr lang="en-US" sz="1467" dirty="0"/>
              <a:t>NGA – National Geospatial-Intelligence Agency</a:t>
            </a:r>
          </a:p>
          <a:p>
            <a:pPr lvl="1"/>
            <a:r>
              <a:rPr lang="en-US" sz="1467" dirty="0"/>
              <a:t>USACE – US Army Corps of Engineers</a:t>
            </a:r>
          </a:p>
          <a:p>
            <a:pPr lvl="1"/>
            <a:r>
              <a:rPr lang="en-US" sz="1467" dirty="0"/>
              <a:t>USNO – US Naval Observatory</a:t>
            </a:r>
          </a:p>
          <a:p>
            <a:pPr marL="0" indent="0">
              <a:buNone/>
            </a:pPr>
            <a:r>
              <a:rPr lang="en-US" sz="1867" dirty="0"/>
              <a:t>DEPARTMENT OF THE INTERIOR</a:t>
            </a:r>
          </a:p>
          <a:p>
            <a:pPr lvl="1"/>
            <a:r>
              <a:rPr lang="en-US" sz="1467" dirty="0"/>
              <a:t>BIA – Bureau of Indian Affairs</a:t>
            </a:r>
          </a:p>
          <a:p>
            <a:pPr lvl="1"/>
            <a:r>
              <a:rPr lang="en-US" sz="1467" dirty="0"/>
              <a:t>BOEM – Bureau of Ocean Energy Management</a:t>
            </a:r>
          </a:p>
        </p:txBody>
      </p:sp>
      <p:sp>
        <p:nvSpPr>
          <p:cNvPr id="4" name="Content Placeholder 2"/>
          <p:cNvSpPr txBox="1">
            <a:spLocks/>
          </p:cNvSpPr>
          <p:nvPr/>
        </p:nvSpPr>
        <p:spPr bwMode="auto">
          <a:xfrm>
            <a:off x="6096000" y="1295402"/>
            <a:ext cx="5882640" cy="538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OSMRE – Office of Surface Mining and Reclamation Enforcement</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USBR – US Bureau of Reclamation</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USGS – US Geological Survey</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NPS – National Park Service</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BLM – Bureau of Land Management</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FWS – Fish and Wildlife Service</a:t>
            </a:r>
          </a:p>
          <a:p>
            <a:pPr marL="0" indent="0" defTabSz="457178">
              <a:buNone/>
              <a:defRPr/>
            </a:pPr>
            <a:r>
              <a:rPr lang="en-US" sz="2133" dirty="0">
                <a:solidFill>
                  <a:prstClr val="black"/>
                </a:solidFill>
                <a:latin typeface="Cambria" panose="02040503050406030204" pitchFamily="18" charset="0"/>
                <a:ea typeface="Cambria" panose="02040503050406030204" pitchFamily="18" charset="0"/>
              </a:rPr>
              <a:t>DEPARTMENT OF STATE</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IBC – International Boundary Commission</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IBWC – International Boundary and Water Commission</a:t>
            </a:r>
          </a:p>
          <a:p>
            <a:pPr marL="0" indent="0" defTabSz="457178">
              <a:buNone/>
              <a:defRPr/>
            </a:pPr>
            <a:r>
              <a:rPr lang="en-US" sz="2133" dirty="0">
                <a:solidFill>
                  <a:prstClr val="black"/>
                </a:solidFill>
                <a:latin typeface="Cambria" panose="02040503050406030204" pitchFamily="18" charset="0"/>
                <a:ea typeface="Cambria" panose="02040503050406030204" pitchFamily="18" charset="0"/>
              </a:rPr>
              <a:t>DEPARTMENT OF TRANSPORTATION</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DOT – Department of Transportation</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FAA – Federal Aviation Administration</a:t>
            </a:r>
          </a:p>
          <a:p>
            <a:pPr marL="0" indent="0" defTabSz="457178">
              <a:buNone/>
              <a:defRPr/>
            </a:pPr>
            <a:r>
              <a:rPr lang="en-US" sz="2133" dirty="0">
                <a:solidFill>
                  <a:prstClr val="black"/>
                </a:solidFill>
                <a:latin typeface="Cambria" panose="02040503050406030204" pitchFamily="18" charset="0"/>
                <a:ea typeface="Cambria" panose="02040503050406030204" pitchFamily="18" charset="0"/>
              </a:rPr>
              <a:t>INDEPENDENT AGENCIES</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NASA – National Aeronautics and Space Administration</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EPA – Environmental Protection Agency</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TVA – Tennessee Valley Authority</a:t>
            </a:r>
          </a:p>
          <a:p>
            <a:pPr marL="742913" lvl="1" indent="-285737" defTabSz="457178">
              <a:defRPr/>
            </a:pPr>
            <a:r>
              <a:rPr lang="en-US" sz="1600" dirty="0">
                <a:solidFill>
                  <a:prstClr val="black"/>
                </a:solidFill>
                <a:latin typeface="Cambria" panose="02040503050406030204" pitchFamily="18" charset="0"/>
                <a:ea typeface="Cambria" panose="02040503050406030204" pitchFamily="18" charset="0"/>
              </a:rPr>
              <a:t>FCC – Federal Communications Commission</a:t>
            </a:r>
          </a:p>
        </p:txBody>
      </p:sp>
    </p:spTree>
    <p:extLst>
      <p:ext uri="{BB962C8B-B14F-4D97-AF65-F5344CB8AC3E}">
        <p14:creationId xmlns:p14="http://schemas.microsoft.com/office/powerpoint/2010/main" val="2953934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9"/>
            <a:ext cx="9144000" cy="1143000"/>
          </a:xfrm>
        </p:spPr>
        <p:txBody>
          <a:bodyPr>
            <a:normAutofit/>
          </a:bodyPr>
          <a:lstStyle/>
          <a:p>
            <a:r>
              <a:rPr lang="en-US" dirty="0"/>
              <a:t>Preparing</a:t>
            </a:r>
          </a:p>
        </p:txBody>
      </p:sp>
      <p:sp>
        <p:nvSpPr>
          <p:cNvPr id="3" name="Content Placeholder 2"/>
          <p:cNvSpPr>
            <a:spLocks noGrp="1"/>
          </p:cNvSpPr>
          <p:nvPr>
            <p:ph idx="1"/>
          </p:nvPr>
        </p:nvSpPr>
        <p:spPr>
          <a:xfrm>
            <a:off x="241737" y="1409704"/>
            <a:ext cx="11824139" cy="5448296"/>
          </a:xfrm>
        </p:spPr>
        <p:txBody>
          <a:bodyPr/>
          <a:lstStyle/>
          <a:p>
            <a:pPr>
              <a:spcAft>
                <a:spcPts val="1200"/>
              </a:spcAft>
            </a:pPr>
            <a:r>
              <a:rPr lang="en-US" sz="3733" dirty="0"/>
              <a:t>Know the epoch of your data/datasets</a:t>
            </a:r>
          </a:p>
          <a:p>
            <a:pPr lvl="1">
              <a:spcAft>
                <a:spcPts val="1200"/>
              </a:spcAft>
            </a:pPr>
            <a:r>
              <a:rPr lang="en-US" sz="3333" dirty="0"/>
              <a:t>consider how you will track this</a:t>
            </a:r>
          </a:p>
          <a:p>
            <a:pPr lvl="2">
              <a:spcAft>
                <a:spcPts val="600"/>
              </a:spcAft>
            </a:pPr>
            <a:r>
              <a:rPr lang="en-US" sz="2933" dirty="0"/>
              <a:t>full to-the-second timestamp on every feature?</a:t>
            </a:r>
          </a:p>
          <a:p>
            <a:pPr lvl="3">
              <a:spcBef>
                <a:spcPts val="0"/>
              </a:spcBef>
              <a:spcAft>
                <a:spcPts val="1200"/>
              </a:spcAft>
            </a:pPr>
            <a:r>
              <a:rPr lang="en-US" dirty="0">
                <a:latin typeface="Cambria" panose="02040503050406030204" pitchFamily="18" charset="0"/>
                <a:ea typeface="Cambria" panose="02040503050406030204" pitchFamily="18" charset="0"/>
              </a:rPr>
              <a:t>Modern survey equipment makes this possible</a:t>
            </a:r>
          </a:p>
          <a:p>
            <a:pPr lvl="2">
              <a:spcAft>
                <a:spcPts val="600"/>
              </a:spcAft>
            </a:pPr>
            <a:r>
              <a:rPr lang="en-US" sz="2933" dirty="0"/>
              <a:t>labeling a year for each dataset?</a:t>
            </a:r>
          </a:p>
          <a:p>
            <a:pPr lvl="3">
              <a:spcBef>
                <a:spcPts val="0"/>
              </a:spcBef>
              <a:spcAft>
                <a:spcPts val="1200"/>
              </a:spcAft>
            </a:pPr>
            <a:r>
              <a:rPr lang="en-US" dirty="0">
                <a:latin typeface="Cambria" panose="02040503050406030204" pitchFamily="18" charset="0"/>
                <a:ea typeface="Cambria" panose="02040503050406030204" pitchFamily="18" charset="0"/>
              </a:rPr>
              <a:t>Easy to add to workflows, datasets/databases, folders</a:t>
            </a:r>
          </a:p>
          <a:p>
            <a:pPr lvl="2">
              <a:spcAft>
                <a:spcPts val="1200"/>
              </a:spcAft>
            </a:pPr>
            <a:r>
              <a:rPr lang="en-US" sz="2933" dirty="0"/>
              <a:t>something in-between that works for your needs?</a:t>
            </a:r>
          </a:p>
          <a:p>
            <a:pPr lvl="3">
              <a:spcAft>
                <a:spcPts val="1200"/>
              </a:spcAft>
            </a:pPr>
            <a:endParaRPr lang="en-US" sz="2400" dirty="0"/>
          </a:p>
        </p:txBody>
      </p:sp>
      <p:pic>
        <p:nvPicPr>
          <p:cNvPr id="4" name="thumbs up" descr="Image result for like">
            <a:extLst>
              <a:ext uri="{FF2B5EF4-FFF2-40B4-BE49-F238E27FC236}">
                <a16:creationId xmlns:a16="http://schemas.microsoft.com/office/drawing/2014/main" id="{04EC7B36-98FB-4F55-9B53-859072840264}"/>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0329043" y="4594687"/>
            <a:ext cx="1748005" cy="149623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87CB4B9-8EA5-432D-85E8-2D7AB2D0A171}"/>
              </a:ext>
            </a:extLst>
          </p:cNvPr>
          <p:cNvSpPr txBox="1"/>
          <p:nvPr/>
        </p:nvSpPr>
        <p:spPr>
          <a:xfrm>
            <a:off x="4892295" y="5864493"/>
            <a:ext cx="1411015" cy="923330"/>
          </a:xfrm>
          <a:prstGeom prst="rect">
            <a:avLst/>
          </a:prstGeom>
          <a:noFill/>
        </p:spPr>
        <p:txBody>
          <a:bodyPr wrap="square" rtlCol="0">
            <a:spAutoFit/>
          </a:bodyPr>
          <a:lstStyle/>
          <a:p>
            <a:r>
              <a:rPr lang="en-US" sz="1800" dirty="0">
                <a:latin typeface="Cambria" panose="02040503050406030204" pitchFamily="18" charset="0"/>
                <a:ea typeface="Cambria" panose="02040503050406030204" pitchFamily="18" charset="0"/>
              </a:rPr>
              <a:t>2023.1957</a:t>
            </a:r>
          </a:p>
          <a:p>
            <a:r>
              <a:rPr lang="en-US" sz="1800" dirty="0">
                <a:latin typeface="Cambria" panose="02040503050406030204" pitchFamily="18" charset="0"/>
                <a:ea typeface="Cambria" panose="02040503050406030204" pitchFamily="18" charset="0"/>
              </a:rPr>
              <a:t>2023:27</a:t>
            </a:r>
          </a:p>
          <a:p>
            <a:r>
              <a:rPr lang="en-US" sz="1800" dirty="0">
                <a:latin typeface="Cambria" panose="02040503050406030204" pitchFamily="18" charset="0"/>
                <a:ea typeface="Cambria" panose="02040503050406030204" pitchFamily="18" charset="0"/>
              </a:rPr>
              <a:t>20230127</a:t>
            </a:r>
          </a:p>
        </p:txBody>
      </p:sp>
      <p:sp>
        <p:nvSpPr>
          <p:cNvPr id="6" name="Right Brace 5">
            <a:extLst>
              <a:ext uri="{FF2B5EF4-FFF2-40B4-BE49-F238E27FC236}">
                <a16:creationId xmlns:a16="http://schemas.microsoft.com/office/drawing/2014/main" id="{8A2CB9AA-BDD8-415F-8633-20A408F56B6D}"/>
              </a:ext>
            </a:extLst>
          </p:cNvPr>
          <p:cNvSpPr/>
          <p:nvPr/>
        </p:nvSpPr>
        <p:spPr>
          <a:xfrm>
            <a:off x="6003764" y="5864493"/>
            <a:ext cx="299545" cy="923331"/>
          </a:xfrm>
          <a:prstGeom prst="rightBrace">
            <a:avLst>
              <a:gd name="adj1" fmla="val 42543"/>
              <a:gd name="adj2" fmla="val 50000"/>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p>
        </p:txBody>
      </p:sp>
      <p:sp>
        <p:nvSpPr>
          <p:cNvPr id="7" name="TextBox 6">
            <a:extLst>
              <a:ext uri="{FF2B5EF4-FFF2-40B4-BE49-F238E27FC236}">
                <a16:creationId xmlns:a16="http://schemas.microsoft.com/office/drawing/2014/main" id="{A8114FD5-394A-4DB6-95FD-DBD23BCBDA84}"/>
              </a:ext>
            </a:extLst>
          </p:cNvPr>
          <p:cNvSpPr txBox="1"/>
          <p:nvPr/>
        </p:nvSpPr>
        <p:spPr>
          <a:xfrm>
            <a:off x="6462269" y="6156882"/>
            <a:ext cx="3743817" cy="369332"/>
          </a:xfrm>
          <a:prstGeom prst="rect">
            <a:avLst/>
          </a:prstGeom>
          <a:noFill/>
        </p:spPr>
        <p:txBody>
          <a:bodyPr wrap="square" rtlCol="0" anchor="ctr">
            <a:spAutoFit/>
          </a:bodyPr>
          <a:lstStyle/>
          <a:p>
            <a:r>
              <a:rPr lang="en-US" sz="1800" dirty="0">
                <a:latin typeface="Cambria" panose="02040503050406030204" pitchFamily="18" charset="0"/>
                <a:ea typeface="Cambria" panose="02040503050406030204" pitchFamily="18" charset="0"/>
              </a:rPr>
              <a:t>Epoch nomenclature is your choice</a:t>
            </a:r>
          </a:p>
        </p:txBody>
      </p:sp>
    </p:spTree>
    <p:custDataLst>
      <p:tags r:id="rId1"/>
    </p:custDataLst>
    <p:extLst>
      <p:ext uri="{BB962C8B-B14F-4D97-AF65-F5344CB8AC3E}">
        <p14:creationId xmlns:p14="http://schemas.microsoft.com/office/powerpoint/2010/main" val="3073668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accel="100000" fill="hold" nodeType="click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9"/>
            <a:ext cx="9144000" cy="1143000"/>
          </a:xfrm>
        </p:spPr>
        <p:txBody>
          <a:bodyPr>
            <a:normAutofit/>
          </a:bodyPr>
          <a:lstStyle/>
          <a:p>
            <a:r>
              <a:rPr lang="en-US" dirty="0"/>
              <a:t>Preparing</a:t>
            </a:r>
          </a:p>
        </p:txBody>
      </p:sp>
      <p:sp>
        <p:nvSpPr>
          <p:cNvPr id="3" name="Content Placeholder 2"/>
          <p:cNvSpPr>
            <a:spLocks noGrp="1"/>
          </p:cNvSpPr>
          <p:nvPr>
            <p:ph idx="1"/>
          </p:nvPr>
        </p:nvSpPr>
        <p:spPr>
          <a:xfrm>
            <a:off x="301657" y="1409704"/>
            <a:ext cx="11626392" cy="5448296"/>
          </a:xfrm>
        </p:spPr>
        <p:txBody>
          <a:bodyPr/>
          <a:lstStyle/>
          <a:p>
            <a:pPr marL="0">
              <a:spcAft>
                <a:spcPts val="1200"/>
              </a:spcAft>
            </a:pPr>
            <a:r>
              <a:rPr lang="en-US" sz="3733" dirty="0"/>
              <a:t>Reprocessing your data</a:t>
            </a:r>
          </a:p>
          <a:p>
            <a:pPr marL="328605" lvl="1">
              <a:spcAft>
                <a:spcPts val="1200"/>
              </a:spcAft>
            </a:pPr>
            <a:r>
              <a:rPr lang="en-US" sz="3333" dirty="0"/>
              <a:t>perfect world = everyone reprocesses everything</a:t>
            </a:r>
          </a:p>
          <a:p>
            <a:pPr marL="709596" lvl="2">
              <a:spcAft>
                <a:spcPts val="1200"/>
              </a:spcAft>
            </a:pPr>
            <a:r>
              <a:rPr lang="en-US" sz="2933" dirty="0"/>
              <a:t>what does this mean?</a:t>
            </a:r>
          </a:p>
          <a:p>
            <a:pPr marL="1166784" lvl="3">
              <a:spcAft>
                <a:spcPts val="1200"/>
              </a:spcAft>
            </a:pPr>
            <a:r>
              <a:rPr lang="en-US" sz="2400" dirty="0"/>
              <a:t>consider an ALTA w/topo</a:t>
            </a:r>
          </a:p>
          <a:p>
            <a:pPr marL="1623973" lvl="4">
              <a:spcAft>
                <a:spcPts val="1200"/>
              </a:spcAft>
            </a:pPr>
            <a:r>
              <a:rPr lang="en-US" sz="2400" dirty="0"/>
              <a:t>start over with the onsite GNSS-based control</a:t>
            </a:r>
          </a:p>
          <a:p>
            <a:pPr marL="1623973" lvl="4">
              <a:spcAft>
                <a:spcPts val="1200"/>
              </a:spcAft>
            </a:pPr>
            <a:r>
              <a:rPr lang="en-US" sz="2400" dirty="0"/>
              <a:t>reorient all your shots/ties (</a:t>
            </a:r>
            <a:r>
              <a:rPr lang="en-US" sz="2400" i="1" dirty="0"/>
              <a:t>hopefully linked</a:t>
            </a:r>
            <a:r>
              <a:rPr lang="en-US" sz="2400" dirty="0"/>
              <a:t>)</a:t>
            </a:r>
          </a:p>
          <a:p>
            <a:pPr marL="1623973" lvl="4">
              <a:spcAft>
                <a:spcPts val="1200"/>
              </a:spcAft>
            </a:pPr>
            <a:r>
              <a:rPr lang="en-US" sz="2400" dirty="0"/>
              <a:t>recreate all the drainage features in new datum</a:t>
            </a:r>
          </a:p>
          <a:p>
            <a:pPr marL="709596" lvl="2">
              <a:spcAft>
                <a:spcPts val="1200"/>
              </a:spcAft>
            </a:pPr>
            <a:r>
              <a:rPr lang="en-US" sz="2933" b="1" i="1" dirty="0"/>
              <a:t>unrealistic! </a:t>
            </a:r>
            <a:r>
              <a:rPr lang="en-US" sz="2933" dirty="0"/>
              <a:t>… and unnecessary for majority users</a:t>
            </a:r>
          </a:p>
        </p:txBody>
      </p:sp>
    </p:spTree>
    <p:custDataLst>
      <p:tags r:id="rId1"/>
    </p:custDataLst>
    <p:extLst>
      <p:ext uri="{BB962C8B-B14F-4D97-AF65-F5344CB8AC3E}">
        <p14:creationId xmlns:p14="http://schemas.microsoft.com/office/powerpoint/2010/main" val="1911258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animEffect transition="in" filter="fade">
                                      <p:cBhvr>
                                        <p:cTn id="7"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9"/>
            <a:ext cx="9144000" cy="1143000"/>
          </a:xfrm>
        </p:spPr>
        <p:txBody>
          <a:bodyPr/>
          <a:lstStyle/>
          <a:p>
            <a:r>
              <a:rPr lang="en-US" dirty="0">
                <a:latin typeface="Cambria" panose="02040503050406030204" pitchFamily="18" charset="0"/>
                <a:ea typeface="Cambria" panose="02040503050406030204" pitchFamily="18" charset="0"/>
              </a:rPr>
              <a:t>Preparing</a:t>
            </a:r>
          </a:p>
        </p:txBody>
      </p:sp>
      <p:sp>
        <p:nvSpPr>
          <p:cNvPr id="3" name="Content Placeholder 2"/>
          <p:cNvSpPr>
            <a:spLocks noGrp="1"/>
          </p:cNvSpPr>
          <p:nvPr>
            <p:ph idx="1"/>
          </p:nvPr>
        </p:nvSpPr>
        <p:spPr>
          <a:xfrm>
            <a:off x="1524000" y="1257304"/>
            <a:ext cx="10668000" cy="5448296"/>
          </a:xfrm>
        </p:spPr>
        <p:txBody>
          <a:bodyPr>
            <a:normAutofit/>
          </a:bodyPr>
          <a:lstStyle/>
          <a:p>
            <a:pPr marL="171446" lvl="1" indent="0">
              <a:spcAft>
                <a:spcPts val="1200"/>
              </a:spcAft>
              <a:buNone/>
            </a:pPr>
            <a:r>
              <a:rPr lang="en-US" sz="3200" dirty="0"/>
              <a:t>Transforming your data</a:t>
            </a:r>
          </a:p>
          <a:p>
            <a:pPr marL="861992" lvl="2">
              <a:spcBef>
                <a:spcPts val="0"/>
              </a:spcBef>
              <a:spcAft>
                <a:spcPts val="1200"/>
              </a:spcAft>
            </a:pPr>
            <a:r>
              <a:rPr lang="en-US" sz="2800" dirty="0"/>
              <a:t>NCAT </a:t>
            </a:r>
            <a:r>
              <a:rPr lang="en-US" sz="2300" dirty="0"/>
              <a:t>- NGS Coordinate Conversion and Transformation Tool</a:t>
            </a:r>
          </a:p>
          <a:p>
            <a:pPr marL="1319180" lvl="3">
              <a:spcAft>
                <a:spcPts val="1200"/>
              </a:spcAft>
            </a:pPr>
            <a:r>
              <a:rPr lang="en-US" sz="2400" dirty="0"/>
              <a:t>ASCII up/download, Web Services, Download, GitHub</a:t>
            </a:r>
          </a:p>
          <a:p>
            <a:pPr marL="1319180" lvl="3">
              <a:spcAft>
                <a:spcPts val="1200"/>
              </a:spcAft>
            </a:pPr>
            <a:r>
              <a:rPr lang="en-US" sz="2400" b="1" i="1" dirty="0"/>
              <a:t>ask your software provider(s) about integration</a:t>
            </a:r>
          </a:p>
          <a:p>
            <a:pPr marL="1776369" lvl="4">
              <a:spcAft>
                <a:spcPts val="1200"/>
              </a:spcAft>
            </a:pPr>
            <a:r>
              <a:rPr lang="en-US" sz="2400" dirty="0"/>
              <a:t>we envision COTS integrations as most popular method of access</a:t>
            </a:r>
          </a:p>
          <a:p>
            <a:pPr marL="1776369" lvl="4">
              <a:spcAft>
                <a:spcPts val="1200"/>
              </a:spcAft>
            </a:pPr>
            <a:r>
              <a:rPr lang="en-US" sz="2400" dirty="0"/>
              <a:t>Industry Workshops - May 2021 and August 2022</a:t>
            </a:r>
          </a:p>
          <a:p>
            <a:pPr marL="2233557" lvl="5">
              <a:spcAft>
                <a:spcPts val="1200"/>
              </a:spcAft>
            </a:pPr>
            <a:r>
              <a:rPr lang="en-US" sz="1600" dirty="0" err="1"/>
              <a:t>Esri</a:t>
            </a:r>
            <a:r>
              <a:rPr lang="en-US" sz="1600" dirty="0"/>
              <a:t>, Trimble, Blue Marble, </a:t>
            </a:r>
            <a:r>
              <a:rPr lang="en-US" sz="1600" dirty="0" err="1"/>
              <a:t>etc</a:t>
            </a:r>
            <a:r>
              <a:rPr lang="en-US" sz="1600" dirty="0"/>
              <a:t>… all the well known names attended</a:t>
            </a:r>
            <a:endParaRPr lang="en-US" sz="1600" dirty="0">
              <a:latin typeface="Cambria" panose="02040503050406030204" pitchFamily="18" charset="0"/>
              <a:ea typeface="Cambria" panose="02040503050406030204" pitchFamily="18" charset="0"/>
            </a:endParaRPr>
          </a:p>
          <a:p>
            <a:pPr marL="1776369" lvl="4">
              <a:spcAft>
                <a:spcPts val="1200"/>
              </a:spcAft>
            </a:pPr>
            <a:r>
              <a:rPr lang="en-US" sz="2400" dirty="0"/>
              <a:t>Geospatial Software Developers’ Summit – Nov/Dec</a:t>
            </a:r>
          </a:p>
          <a:p>
            <a:pPr marL="2233557" lvl="5">
              <a:spcAft>
                <a:spcPts val="1200"/>
              </a:spcAft>
            </a:pPr>
            <a:r>
              <a:rPr lang="en-US" sz="2400" dirty="0">
                <a:latin typeface="Cambria" panose="02040503050406030204" pitchFamily="18" charset="0"/>
                <a:ea typeface="Cambria" panose="02040503050406030204" pitchFamily="18" charset="0"/>
              </a:rPr>
              <a:t>International &amp; Virtual </a:t>
            </a:r>
            <a:r>
              <a:rPr lang="en-US" sz="2400" dirty="0">
                <a:latin typeface="Cambria" panose="02040503050406030204" pitchFamily="18" charset="0"/>
                <a:ea typeface="Cambria" panose="02040503050406030204" pitchFamily="18" charset="0"/>
                <a:sym typeface="Wingdings" panose="05000000000000000000" pitchFamily="2" charset="2"/>
              </a:rPr>
              <a:t> US NGS and </a:t>
            </a:r>
            <a:r>
              <a:rPr lang="en-US" sz="2400" dirty="0" err="1">
                <a:latin typeface="Cambria" panose="02040503050406030204" pitchFamily="18" charset="0"/>
                <a:ea typeface="Cambria" panose="02040503050406030204" pitchFamily="18" charset="0"/>
                <a:sym typeface="Wingdings" panose="05000000000000000000" pitchFamily="2" charset="2"/>
              </a:rPr>
              <a:t>NRCan</a:t>
            </a:r>
            <a:r>
              <a:rPr lang="en-US" sz="2400" dirty="0">
                <a:latin typeface="Cambria" panose="02040503050406030204" pitchFamily="18" charset="0"/>
                <a:ea typeface="Cambria" panose="02040503050406030204" pitchFamily="18" charset="0"/>
                <a:sym typeface="Wingdings" panose="05000000000000000000" pitchFamily="2" charset="2"/>
              </a:rPr>
              <a:t> CGS </a:t>
            </a:r>
            <a:endParaRPr lang="en-US" sz="2400" dirty="0">
              <a:latin typeface="Cambria" panose="02040503050406030204" pitchFamily="18" charset="0"/>
              <a:ea typeface="Cambria" panose="02040503050406030204" pitchFamily="18" charset="0"/>
            </a:endParaRPr>
          </a:p>
        </p:txBody>
      </p:sp>
      <p:pic>
        <p:nvPicPr>
          <p:cNvPr id="4" name="Picture 3">
            <a:hlinkClick r:id="rId4"/>
            <a:extLst>
              <a:ext uri="{FF2B5EF4-FFF2-40B4-BE49-F238E27FC236}">
                <a16:creationId xmlns:a16="http://schemas.microsoft.com/office/drawing/2014/main" id="{71AF3A20-4542-4B2B-ADFB-1BDEBCC6C28C}"/>
              </a:ext>
            </a:extLst>
          </p:cNvPr>
          <p:cNvPicPr>
            <a:picLocks noChangeAspect="1"/>
          </p:cNvPicPr>
          <p:nvPr/>
        </p:nvPicPr>
        <p:blipFill>
          <a:blip r:embed="rId5"/>
          <a:stretch>
            <a:fillRect/>
          </a:stretch>
        </p:blipFill>
        <p:spPr>
          <a:xfrm>
            <a:off x="550148" y="1927803"/>
            <a:ext cx="11091704" cy="508099"/>
          </a:xfrm>
          <a:prstGeom prst="rect">
            <a:avLst/>
          </a:prstGeom>
          <a:ln w="25400">
            <a:solidFill>
              <a:schemeClr val="tx1">
                <a:lumMod val="50000"/>
                <a:lumOff val="50000"/>
              </a:schemeClr>
            </a:solidFill>
          </a:ln>
        </p:spPr>
      </p:pic>
      <p:pic>
        <p:nvPicPr>
          <p:cNvPr id="5" name="Picture 4">
            <a:hlinkClick r:id="rId6"/>
            <a:extLst>
              <a:ext uri="{FF2B5EF4-FFF2-40B4-BE49-F238E27FC236}">
                <a16:creationId xmlns:a16="http://schemas.microsoft.com/office/drawing/2014/main" id="{1BB37688-A773-4123-9882-6F87D688B74D}"/>
              </a:ext>
            </a:extLst>
          </p:cNvPr>
          <p:cNvPicPr>
            <a:picLocks noChangeAspect="1"/>
          </p:cNvPicPr>
          <p:nvPr/>
        </p:nvPicPr>
        <p:blipFill rotWithShape="1">
          <a:blip r:embed="rId7"/>
          <a:srcRect r="75104" b="82935"/>
          <a:stretch/>
        </p:blipFill>
        <p:spPr>
          <a:xfrm>
            <a:off x="9215827" y="518037"/>
            <a:ext cx="2822645" cy="1242504"/>
          </a:xfrm>
          <a:prstGeom prst="rect">
            <a:avLst/>
          </a:prstGeom>
          <a:ln w="25400">
            <a:solidFill>
              <a:schemeClr val="tx1">
                <a:lumMod val="50000"/>
                <a:lumOff val="50000"/>
              </a:schemeClr>
            </a:solidFill>
          </a:ln>
        </p:spPr>
      </p:pic>
      <p:pic>
        <p:nvPicPr>
          <p:cNvPr id="6" name="Picture 5">
            <a:hlinkClick r:id="rId8"/>
            <a:extLst>
              <a:ext uri="{FF2B5EF4-FFF2-40B4-BE49-F238E27FC236}">
                <a16:creationId xmlns:a16="http://schemas.microsoft.com/office/drawing/2014/main" id="{94ED4274-951B-47DB-8BAE-ACDA4C887DBD}"/>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79041" t="5770" r="572" b="47402"/>
          <a:stretch/>
        </p:blipFill>
        <p:spPr>
          <a:xfrm>
            <a:off x="417125" y="3614498"/>
            <a:ext cx="1822591" cy="2720180"/>
          </a:xfrm>
          <a:prstGeom prst="rect">
            <a:avLst/>
          </a:prstGeom>
          <a:ln w="25400">
            <a:solidFill>
              <a:schemeClr val="tx1">
                <a:lumMod val="50000"/>
                <a:lumOff val="50000"/>
              </a:schemeClr>
            </a:solidFill>
          </a:ln>
        </p:spPr>
      </p:pic>
    </p:spTree>
    <p:custDataLst>
      <p:tags r:id="rId1"/>
    </p:custDataLst>
    <p:extLst>
      <p:ext uri="{BB962C8B-B14F-4D97-AF65-F5344CB8AC3E}">
        <p14:creationId xmlns:p14="http://schemas.microsoft.com/office/powerpoint/2010/main" val="2017594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639"/>
            <a:ext cx="9144000" cy="1143000"/>
          </a:xfrm>
        </p:spPr>
        <p:txBody>
          <a:bodyPr/>
          <a:lstStyle/>
          <a:p>
            <a:r>
              <a:rPr lang="en-US" b="1" i="1" dirty="0">
                <a:latin typeface="Cambria" panose="02040503050406030204" pitchFamily="18" charset="0"/>
                <a:ea typeface="Cambria" panose="02040503050406030204" pitchFamily="18" charset="0"/>
              </a:rPr>
              <a:t>Remember…</a:t>
            </a:r>
          </a:p>
        </p:txBody>
      </p:sp>
      <p:sp>
        <p:nvSpPr>
          <p:cNvPr id="3" name="Content Placeholder 2"/>
          <p:cNvSpPr>
            <a:spLocks noGrp="1"/>
          </p:cNvSpPr>
          <p:nvPr>
            <p:ph idx="1"/>
          </p:nvPr>
        </p:nvSpPr>
        <p:spPr>
          <a:xfrm>
            <a:off x="393291" y="1409704"/>
            <a:ext cx="11290709" cy="5448296"/>
          </a:xfrm>
        </p:spPr>
        <p:txBody>
          <a:bodyPr/>
          <a:lstStyle/>
          <a:p>
            <a:pPr lvl="1">
              <a:spcAft>
                <a:spcPts val="1200"/>
              </a:spcAft>
            </a:pPr>
            <a:r>
              <a:rPr lang="en-US" dirty="0"/>
              <a:t>What’s the goal of NATRF2022?</a:t>
            </a:r>
          </a:p>
          <a:p>
            <a:pPr lvl="2">
              <a:spcAft>
                <a:spcPts val="1200"/>
              </a:spcAft>
            </a:pPr>
            <a:r>
              <a:rPr lang="en-US" dirty="0"/>
              <a:t>Give you the </a:t>
            </a:r>
            <a:r>
              <a:rPr lang="en-US" b="1" dirty="0"/>
              <a:t>stability</a:t>
            </a:r>
            <a:r>
              <a:rPr lang="en-US" dirty="0"/>
              <a:t> in positions that you expect</a:t>
            </a:r>
          </a:p>
          <a:p>
            <a:pPr lvl="1">
              <a:spcAft>
                <a:spcPts val="1200"/>
              </a:spcAft>
            </a:pPr>
            <a:r>
              <a:rPr lang="en-US" dirty="0"/>
              <a:t>That’s the point of Reference Epochs (REs)</a:t>
            </a:r>
          </a:p>
          <a:p>
            <a:pPr lvl="2">
              <a:spcAft>
                <a:spcPts val="1200"/>
              </a:spcAft>
            </a:pPr>
            <a:r>
              <a:rPr lang="en-US" dirty="0"/>
              <a:t>Akin to the different realizations of NAD83</a:t>
            </a:r>
          </a:p>
          <a:p>
            <a:pPr lvl="2">
              <a:spcAft>
                <a:spcPts val="1200"/>
              </a:spcAft>
            </a:pPr>
            <a:r>
              <a:rPr lang="en-US" dirty="0"/>
              <a:t>REs will be published every 5 or 10 years</a:t>
            </a:r>
          </a:p>
          <a:p>
            <a:pPr lvl="3">
              <a:spcAft>
                <a:spcPts val="1200"/>
              </a:spcAft>
            </a:pPr>
            <a:r>
              <a:rPr lang="en-US" dirty="0"/>
              <a:t>you choose when you update</a:t>
            </a:r>
          </a:p>
          <a:p>
            <a:pPr lvl="3">
              <a:spcAft>
                <a:spcPts val="1200"/>
              </a:spcAft>
            </a:pPr>
            <a:r>
              <a:rPr lang="en-US" dirty="0"/>
              <a:t>in a perfect world, everyone would stay current</a:t>
            </a:r>
            <a:endParaRPr lang="en-US" sz="2400" dirty="0"/>
          </a:p>
        </p:txBody>
      </p:sp>
      <p:sp>
        <p:nvSpPr>
          <p:cNvPr id="4" name="TextBox 3">
            <a:extLst>
              <a:ext uri="{FF2B5EF4-FFF2-40B4-BE49-F238E27FC236}">
                <a16:creationId xmlns:a16="http://schemas.microsoft.com/office/drawing/2014/main" id="{E16E5822-5EFD-4811-AF4F-97300EE60D91}"/>
              </a:ext>
            </a:extLst>
          </p:cNvPr>
          <p:cNvSpPr txBox="1"/>
          <p:nvPr/>
        </p:nvSpPr>
        <p:spPr>
          <a:xfrm>
            <a:off x="9464040" y="4195744"/>
            <a:ext cx="2570480" cy="584775"/>
          </a:xfrm>
          <a:prstGeom prst="rect">
            <a:avLst/>
          </a:prstGeom>
          <a:noFill/>
        </p:spPr>
        <p:txBody>
          <a:bodyPr wrap="square" rtlCol="0">
            <a:spAutoFit/>
          </a:bodyPr>
          <a:lstStyle/>
          <a:p>
            <a:pPr>
              <a:defRPr/>
            </a:pPr>
            <a:r>
              <a:rPr lang="en-US" sz="3200" i="1" dirty="0">
                <a:solidFill>
                  <a:prstClr val="black"/>
                </a:solidFill>
                <a:latin typeface="Cambria" panose="02040503050406030204" pitchFamily="18" charset="0"/>
                <a:ea typeface="Cambria" panose="02040503050406030204" pitchFamily="18" charset="0"/>
              </a:rPr>
              <a:t>aka versions</a:t>
            </a:r>
            <a:endParaRPr lang="en-US" sz="1800" i="1" dirty="0">
              <a:solidFill>
                <a:prstClr val="black"/>
              </a:solidFill>
              <a:latin typeface="Arial" panose="020B0604020202020204"/>
            </a:endParaRPr>
          </a:p>
        </p:txBody>
      </p:sp>
      <p:sp>
        <p:nvSpPr>
          <p:cNvPr id="5" name="Arrow: Bent 4">
            <a:extLst>
              <a:ext uri="{FF2B5EF4-FFF2-40B4-BE49-F238E27FC236}">
                <a16:creationId xmlns:a16="http://schemas.microsoft.com/office/drawing/2014/main" id="{C326BCE3-AA3E-432D-B888-29DD91E301B9}"/>
              </a:ext>
            </a:extLst>
          </p:cNvPr>
          <p:cNvSpPr/>
          <p:nvPr/>
        </p:nvSpPr>
        <p:spPr>
          <a:xfrm flipV="1">
            <a:off x="6979285" y="4307204"/>
            <a:ext cx="2484755" cy="271464"/>
          </a:xfrm>
          <a:prstGeom prst="bentArrow">
            <a:avLst/>
          </a:prstGeom>
        </p:spPr>
        <p:style>
          <a:lnRef idx="1">
            <a:schemeClr val="accent2"/>
          </a:lnRef>
          <a:fillRef idx="3">
            <a:schemeClr val="accent2"/>
          </a:fillRef>
          <a:effectRef idx="2">
            <a:schemeClr val="accent2"/>
          </a:effectRef>
          <a:fontRef idx="minor">
            <a:schemeClr val="lt1"/>
          </a:fontRef>
        </p:style>
        <p:txBody>
          <a:bodyPr rtlCol="0" anchor="ctr"/>
          <a:lstStyle/>
          <a:p>
            <a:pPr algn="ctr">
              <a:defRPr/>
            </a:pPr>
            <a:endParaRPr lang="en-US" sz="1800">
              <a:solidFill>
                <a:prstClr val="black"/>
              </a:solidFill>
              <a:latin typeface="Arial" panose="020B0604020202020204"/>
            </a:endParaRPr>
          </a:p>
        </p:txBody>
      </p:sp>
    </p:spTree>
    <p:custDataLst>
      <p:tags r:id="rId1"/>
    </p:custDataLst>
    <p:extLst>
      <p:ext uri="{BB962C8B-B14F-4D97-AF65-F5344CB8AC3E}">
        <p14:creationId xmlns:p14="http://schemas.microsoft.com/office/powerpoint/2010/main" val="30014850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fade">
                                      <p:cBhvr>
                                        <p:cTn id="12" dur="500"/>
                                        <p:tgtEl>
                                          <p:spTgt spid="3">
                                            <p:txEl>
                                              <p:pRg st="3" end="3"/>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fade">
                                      <p:cBhvr>
                                        <p:cTn id="15" dur="500"/>
                                        <p:tgtEl>
                                          <p:spTgt spid="3">
                                            <p:txEl>
                                              <p:pRg st="4" end="4"/>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fade">
                                      <p:cBhvr>
                                        <p:cTn id="18" dur="500"/>
                                        <p:tgtEl>
                                          <p:spTgt spid="3">
                                            <p:txEl>
                                              <p:pRg st="5" end="5"/>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Effect transition="in" filter="fade">
                                      <p:cBhvr>
                                        <p:cTn id="21" dur="500"/>
                                        <p:tgtEl>
                                          <p:spTgt spid="3">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1000"/>
                                        <p:tgtEl>
                                          <p:spTgt spid="5"/>
                                        </p:tgtEl>
                                      </p:cBhvr>
                                    </p:animEffec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DCBD32-5933-27FC-5B25-277BFDD9C7D0}"/>
              </a:ext>
            </a:extLst>
          </p:cNvPr>
          <p:cNvSpPr>
            <a:spLocks noGrp="1"/>
          </p:cNvSpPr>
          <p:nvPr>
            <p:ph type="title"/>
          </p:nvPr>
        </p:nvSpPr>
        <p:spPr>
          <a:xfrm>
            <a:off x="609600" y="2857500"/>
            <a:ext cx="10972800" cy="1143000"/>
          </a:xfrm>
        </p:spPr>
        <p:txBody>
          <a:bodyPr/>
          <a:lstStyle/>
          <a:p>
            <a:r>
              <a:rPr lang="en-US" dirty="0"/>
              <a:t>Additional Resources</a:t>
            </a:r>
          </a:p>
        </p:txBody>
      </p:sp>
    </p:spTree>
    <p:extLst>
      <p:ext uri="{BB962C8B-B14F-4D97-AF65-F5344CB8AC3E}">
        <p14:creationId xmlns:p14="http://schemas.microsoft.com/office/powerpoint/2010/main" val="4132946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8CAFB5-5D9B-2ECA-1B45-E48C90B027CD}"/>
              </a:ext>
            </a:extLst>
          </p:cNvPr>
          <p:cNvPicPr>
            <a:picLocks noChangeAspect="1"/>
          </p:cNvPicPr>
          <p:nvPr/>
        </p:nvPicPr>
        <p:blipFill rotWithShape="1">
          <a:blip r:embed="rId2"/>
          <a:srcRect l="94" t="62" b="8"/>
          <a:stretch/>
        </p:blipFill>
        <p:spPr>
          <a:xfrm>
            <a:off x="5183740" y="37284"/>
            <a:ext cx="6897123" cy="7674225"/>
          </a:xfrm>
          <a:prstGeom prst="rect">
            <a:avLst/>
          </a:prstGeom>
          <a:ln w="25400">
            <a:solidFill>
              <a:schemeClr val="bg1">
                <a:lumMod val="75000"/>
              </a:schemeClr>
            </a:solidFill>
          </a:ln>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47ECEA57-DE72-F263-60AE-E58B74C752AA}"/>
              </a:ext>
            </a:extLst>
          </p:cNvPr>
          <p:cNvSpPr/>
          <p:nvPr/>
        </p:nvSpPr>
        <p:spPr>
          <a:xfrm rot="406022">
            <a:off x="8117396" y="3583009"/>
            <a:ext cx="3623405" cy="2753788"/>
          </a:xfrm>
          <a:prstGeom prst="rect">
            <a:avLst/>
          </a:prstGeom>
          <a:solidFill>
            <a:schemeClr val="bg1">
              <a:lumMod val="85000"/>
            </a:schemeClr>
          </a:solid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endParaRPr lang="en-US">
              <a:solidFill>
                <a:prstClr val="white"/>
              </a:solidFill>
              <a:latin typeface="Calibri"/>
            </a:endParaRPr>
          </a:p>
        </p:txBody>
      </p:sp>
      <p:sp>
        <p:nvSpPr>
          <p:cNvPr id="5" name="TextBox 4">
            <a:extLst>
              <a:ext uri="{FF2B5EF4-FFF2-40B4-BE49-F238E27FC236}">
                <a16:creationId xmlns:a16="http://schemas.microsoft.com/office/drawing/2014/main" id="{0C028BA8-4CD7-B177-748D-D634652785B8}"/>
              </a:ext>
            </a:extLst>
          </p:cNvPr>
          <p:cNvSpPr txBox="1"/>
          <p:nvPr/>
        </p:nvSpPr>
        <p:spPr>
          <a:xfrm rot="408422">
            <a:off x="8224924" y="3671544"/>
            <a:ext cx="3550136" cy="830997"/>
          </a:xfrm>
          <a:prstGeom prst="rect">
            <a:avLst/>
          </a:prstGeom>
          <a:noFill/>
        </p:spPr>
        <p:txBody>
          <a:bodyPr wrap="square" rtlCol="0">
            <a:spAutoFit/>
          </a:bodyPr>
          <a:lstStyle/>
          <a:p>
            <a:pPr algn="ctr" fontAlgn="base">
              <a:spcBef>
                <a:spcPct val="0"/>
              </a:spcBef>
              <a:spcAft>
                <a:spcPct val="0"/>
              </a:spcAft>
              <a:defRPr/>
            </a:pPr>
            <a:r>
              <a:rPr lang="en-US" i="1" dirty="0">
                <a:solidFill>
                  <a:prstClr val="black"/>
                </a:solidFill>
                <a:latin typeface="Calibri" pitchFamily="34" charset="0"/>
                <a:ea typeface="ＭＳ Ｐゴシック" pitchFamily="34" charset="-128"/>
              </a:rPr>
              <a:t>Click this icon on homepage</a:t>
            </a:r>
          </a:p>
        </p:txBody>
      </p:sp>
      <p:sp>
        <p:nvSpPr>
          <p:cNvPr id="6" name="Right Arrow 17">
            <a:extLst>
              <a:ext uri="{FF2B5EF4-FFF2-40B4-BE49-F238E27FC236}">
                <a16:creationId xmlns:a16="http://schemas.microsoft.com/office/drawing/2014/main" id="{76D5A21C-CBF4-E103-7932-CF78858496D6}"/>
              </a:ext>
            </a:extLst>
          </p:cNvPr>
          <p:cNvSpPr/>
          <p:nvPr/>
        </p:nvSpPr>
        <p:spPr>
          <a:xfrm rot="5832851">
            <a:off x="9478002" y="4521743"/>
            <a:ext cx="902193" cy="9914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endParaRPr lang="en-US">
              <a:solidFill>
                <a:prstClr val="white"/>
              </a:solidFill>
              <a:latin typeface="Calibri"/>
            </a:endParaRPr>
          </a:p>
        </p:txBody>
      </p:sp>
      <p:sp>
        <p:nvSpPr>
          <p:cNvPr id="7" name="Title 1">
            <a:extLst>
              <a:ext uri="{FF2B5EF4-FFF2-40B4-BE49-F238E27FC236}">
                <a16:creationId xmlns:a16="http://schemas.microsoft.com/office/drawing/2014/main" id="{2C1F1FBC-14E5-0018-6476-F5D93B07F003}"/>
              </a:ext>
            </a:extLst>
          </p:cNvPr>
          <p:cNvSpPr txBox="1">
            <a:spLocks/>
          </p:cNvSpPr>
          <p:nvPr/>
        </p:nvSpPr>
        <p:spPr>
          <a:xfrm>
            <a:off x="0" y="690941"/>
            <a:ext cx="5150499" cy="1423369"/>
          </a:xfrm>
          <a:prstGeom prst="rect">
            <a:avLst/>
          </a:prstGeom>
        </p:spPr>
        <p:txBody>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609585" eaLnBrk="1" hangingPunct="1">
              <a:defRPr/>
            </a:pPr>
            <a:r>
              <a:rPr lang="en-US" altLang="en-US" sz="4267" b="1" dirty="0">
                <a:solidFill>
                  <a:prstClr val="black"/>
                </a:solidFill>
                <a:latin typeface="Cambria" panose="02040503050406030204" pitchFamily="18" charset="0"/>
                <a:ea typeface="Cambria" panose="02040503050406030204" pitchFamily="18" charset="0"/>
                <a:cs typeface="Arial" pitchFamily="34" charset="0"/>
              </a:rPr>
              <a:t>Email Subscriptions</a:t>
            </a:r>
          </a:p>
        </p:txBody>
      </p:sp>
      <p:sp>
        <p:nvSpPr>
          <p:cNvPr id="8" name="TextBox 7">
            <a:extLst>
              <a:ext uri="{FF2B5EF4-FFF2-40B4-BE49-F238E27FC236}">
                <a16:creationId xmlns:a16="http://schemas.microsoft.com/office/drawing/2014/main" id="{FB26DC62-3A48-D222-6A7F-072AA714447F}"/>
              </a:ext>
            </a:extLst>
          </p:cNvPr>
          <p:cNvSpPr txBox="1"/>
          <p:nvPr/>
        </p:nvSpPr>
        <p:spPr>
          <a:xfrm>
            <a:off x="2" y="2114311"/>
            <a:ext cx="5150497" cy="4706407"/>
          </a:xfrm>
          <a:prstGeom prst="rect">
            <a:avLst/>
          </a:prstGeom>
          <a:noFill/>
        </p:spPr>
        <p:txBody>
          <a:bodyPr wrap="square" rtlCol="0">
            <a:noAutofit/>
          </a:bodyPr>
          <a:lstStyle/>
          <a:p>
            <a:pPr fontAlgn="base">
              <a:spcBef>
                <a:spcPts val="800"/>
              </a:spcBef>
              <a:spcAft>
                <a:spcPct val="0"/>
              </a:spcAft>
              <a:defRPr/>
            </a:pPr>
            <a:r>
              <a:rPr lang="en-US" sz="2667" b="1" i="1" dirty="0">
                <a:solidFill>
                  <a:prstClr val="black"/>
                </a:solidFill>
                <a:latin typeface="Cambria" panose="02040503050406030204" pitchFamily="18" charset="0"/>
                <a:ea typeface="Cambria" panose="02040503050406030204" pitchFamily="18" charset="0"/>
              </a:rPr>
              <a:t>*Only 1-2 messages per month*</a:t>
            </a:r>
          </a:p>
          <a:p>
            <a:pPr marL="380990" indent="-380990" fontAlgn="base">
              <a:spcBef>
                <a:spcPts val="800"/>
              </a:spcBef>
              <a:spcAft>
                <a:spcPct val="0"/>
              </a:spcAft>
              <a:buFont typeface="Arial" panose="020B0604020202020204" pitchFamily="34" charset="0"/>
              <a:buChar char="•"/>
              <a:defRPr/>
            </a:pPr>
            <a:endParaRPr lang="en-US" sz="3200" b="1" dirty="0">
              <a:solidFill>
                <a:prstClr val="black"/>
              </a:solidFill>
              <a:latin typeface="Cambria" panose="02040503050406030204" pitchFamily="18" charset="0"/>
              <a:ea typeface="Cambria" panose="02040503050406030204" pitchFamily="18" charset="0"/>
            </a:endParaRPr>
          </a:p>
          <a:p>
            <a:pPr marL="380990" indent="-380990" fontAlgn="base">
              <a:spcBef>
                <a:spcPts val="800"/>
              </a:spcBef>
              <a:spcAft>
                <a:spcPct val="0"/>
              </a:spcAft>
              <a:buFont typeface="Arial" panose="020B0604020202020204" pitchFamily="34" charset="0"/>
              <a:buChar char="•"/>
              <a:defRPr/>
            </a:pPr>
            <a:r>
              <a:rPr lang="en-US" sz="3200" b="1" dirty="0">
                <a:solidFill>
                  <a:prstClr val="black"/>
                </a:solidFill>
                <a:latin typeface="Cambria" panose="02040503050406030204" pitchFamily="18" charset="0"/>
                <a:ea typeface="Cambria" panose="02040503050406030204" pitchFamily="18" charset="0"/>
              </a:rPr>
              <a:t>NGS News</a:t>
            </a:r>
          </a:p>
          <a:p>
            <a:pPr lvl="1" fontAlgn="base">
              <a:spcBef>
                <a:spcPts val="800"/>
              </a:spcBef>
              <a:spcAft>
                <a:spcPct val="0"/>
              </a:spcAft>
              <a:defRPr/>
            </a:pPr>
            <a:r>
              <a:rPr lang="en-US" sz="2667" i="1" dirty="0">
                <a:solidFill>
                  <a:prstClr val="black"/>
                </a:solidFill>
                <a:latin typeface="Cambria" panose="02040503050406030204" pitchFamily="18" charset="0"/>
                <a:ea typeface="Cambria" panose="02040503050406030204" pitchFamily="18" charset="0"/>
              </a:rPr>
              <a:t>Includes quarterly NSRS Modernization newsletter</a:t>
            </a:r>
          </a:p>
          <a:p>
            <a:pPr marL="380990" indent="-380990" fontAlgn="base">
              <a:spcBef>
                <a:spcPts val="800"/>
              </a:spcBef>
              <a:spcAft>
                <a:spcPct val="0"/>
              </a:spcAft>
              <a:buFont typeface="Arial" panose="020B0604020202020204" pitchFamily="34" charset="0"/>
              <a:buChar char="•"/>
              <a:defRPr/>
            </a:pPr>
            <a:r>
              <a:rPr lang="en-US" sz="3200" b="1" dirty="0">
                <a:solidFill>
                  <a:prstClr val="black"/>
                </a:solidFill>
                <a:latin typeface="Cambria" panose="02040503050406030204" pitchFamily="18" charset="0"/>
                <a:ea typeface="Cambria" panose="02040503050406030204" pitchFamily="18" charset="0"/>
              </a:rPr>
              <a:t>Webinar Series</a:t>
            </a:r>
          </a:p>
          <a:p>
            <a:pPr marL="380990" indent="-380990" fontAlgn="base">
              <a:spcBef>
                <a:spcPts val="800"/>
              </a:spcBef>
              <a:spcAft>
                <a:spcPct val="0"/>
              </a:spcAft>
              <a:buFont typeface="Arial" panose="020B0604020202020204" pitchFamily="34" charset="0"/>
              <a:buChar char="•"/>
              <a:defRPr/>
            </a:pPr>
            <a:r>
              <a:rPr lang="en-US" sz="3200" b="1" dirty="0">
                <a:solidFill>
                  <a:prstClr val="black"/>
                </a:solidFill>
                <a:latin typeface="Cambria" panose="02040503050406030204" pitchFamily="18" charset="0"/>
                <a:ea typeface="Cambria" panose="02040503050406030204" pitchFamily="18" charset="0"/>
              </a:rPr>
              <a:t>Training</a:t>
            </a:r>
          </a:p>
          <a:p>
            <a:pPr marL="380990" indent="-380990" fontAlgn="base">
              <a:spcBef>
                <a:spcPts val="800"/>
              </a:spcBef>
              <a:spcAft>
                <a:spcPct val="0"/>
              </a:spcAft>
              <a:buFont typeface="Arial" panose="020B0604020202020204" pitchFamily="34" charset="0"/>
              <a:buChar char="•"/>
              <a:defRPr/>
            </a:pPr>
            <a:r>
              <a:rPr lang="en-US" sz="3200" b="1" dirty="0">
                <a:solidFill>
                  <a:prstClr val="black"/>
                </a:solidFill>
                <a:latin typeface="Cambria" panose="02040503050406030204" pitchFamily="18" charset="0"/>
                <a:ea typeface="Cambria" panose="02040503050406030204" pitchFamily="18" charset="0"/>
              </a:rPr>
              <a:t>GPS on Benchmarks</a:t>
            </a:r>
          </a:p>
          <a:p>
            <a:pPr fontAlgn="base">
              <a:spcBef>
                <a:spcPts val="800"/>
              </a:spcBef>
              <a:spcAft>
                <a:spcPct val="0"/>
              </a:spcAft>
              <a:defRPr/>
            </a:pPr>
            <a:endParaRPr lang="en-US" sz="3200" dirty="0">
              <a:solidFill>
                <a:prstClr val="black"/>
              </a:solidFill>
              <a:latin typeface="Cambria" panose="02040503050406030204" pitchFamily="18" charset="0"/>
              <a:ea typeface="Cambria" panose="02040503050406030204" pitchFamily="18" charset="0"/>
            </a:endParaRPr>
          </a:p>
        </p:txBody>
      </p:sp>
      <p:pic>
        <p:nvPicPr>
          <p:cNvPr id="9" name="Picture 8">
            <a:extLst>
              <a:ext uri="{FF2B5EF4-FFF2-40B4-BE49-F238E27FC236}">
                <a16:creationId xmlns:a16="http://schemas.microsoft.com/office/drawing/2014/main" id="{C67FE99F-6BEA-8355-772B-64FBFC02C328}"/>
              </a:ext>
            </a:extLst>
          </p:cNvPr>
          <p:cNvPicPr>
            <a:picLocks noChangeAspect="1"/>
          </p:cNvPicPr>
          <p:nvPr/>
        </p:nvPicPr>
        <p:blipFill>
          <a:blip r:embed="rId3"/>
          <a:stretch>
            <a:fillRect/>
          </a:stretch>
        </p:blipFill>
        <p:spPr>
          <a:xfrm rot="420000">
            <a:off x="8057594" y="5521215"/>
            <a:ext cx="3517460" cy="749207"/>
          </a:xfrm>
          <a:prstGeom prst="rect">
            <a:avLst/>
          </a:prstGeom>
        </p:spPr>
      </p:pic>
    </p:spTree>
    <p:extLst>
      <p:ext uri="{BB962C8B-B14F-4D97-AF65-F5344CB8AC3E}">
        <p14:creationId xmlns:p14="http://schemas.microsoft.com/office/powerpoint/2010/main" val="3298383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withEffect">
                                  <p:stCondLst>
                                    <p:cond delay="0"/>
                                  </p:stCondLst>
                                  <p:childTnLst>
                                    <p:animEffect transition="out" filter="fade">
                                      <p:cBhvr>
                                        <p:cTn id="6" dur="1000" tmFilter="0, 0; .2, .5; .8, .5; 1, 0"/>
                                        <p:tgtEl>
                                          <p:spTgt spid="6"/>
                                        </p:tgtEl>
                                      </p:cBhvr>
                                    </p:animEffect>
                                    <p:animScale>
                                      <p:cBhvr>
                                        <p:cTn id="7" dur="50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me POC">
            <a:extLst>
              <a:ext uri="{FF2B5EF4-FFF2-40B4-BE49-F238E27FC236}">
                <a16:creationId xmlns:a16="http://schemas.microsoft.com/office/drawing/2014/main" id="{4E97F1EB-F0B6-8132-59EA-BF2201D51D28}"/>
              </a:ext>
            </a:extLst>
          </p:cNvPr>
          <p:cNvSpPr txBox="1">
            <a:spLocks noChangeArrowheads="1"/>
          </p:cNvSpPr>
          <p:nvPr/>
        </p:nvSpPr>
        <p:spPr bwMode="auto">
          <a:xfrm>
            <a:off x="1" y="617995"/>
            <a:ext cx="12191999" cy="266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defRPr>
                <a:solidFill>
                  <a:schemeClr val="tx1"/>
                </a:solidFill>
                <a:latin typeface="Calibri" pitchFamily="34" charset="0"/>
                <a:ea typeface="ＭＳ Ｐゴシック" pitchFamily="34" charset="-128"/>
              </a:defRPr>
            </a:lvl1pPr>
            <a:lvl2pPr marL="742950" indent="-285750" eaLnBrk="0" hangingPunct="0">
              <a:defRPr>
                <a:solidFill>
                  <a:schemeClr val="tx1"/>
                </a:solidFill>
                <a:latin typeface="Calibri" pitchFamily="34" charset="0"/>
                <a:ea typeface="ＭＳ Ｐゴシック" pitchFamily="34" charset="-128"/>
              </a:defRPr>
            </a:lvl2pPr>
            <a:lvl3pPr marL="1143000" indent="-228600" eaLnBrk="0" hangingPunct="0">
              <a:defRPr>
                <a:solidFill>
                  <a:schemeClr val="tx1"/>
                </a:solidFill>
                <a:latin typeface="Calibri" pitchFamily="34" charset="0"/>
                <a:ea typeface="ＭＳ Ｐゴシック" pitchFamily="34" charset="-128"/>
              </a:defRPr>
            </a:lvl3pPr>
            <a:lvl4pPr marL="1600200" indent="-228600" eaLnBrk="0" hangingPunct="0">
              <a:defRPr>
                <a:solidFill>
                  <a:schemeClr val="tx1"/>
                </a:solidFill>
                <a:latin typeface="Calibri" pitchFamily="34" charset="0"/>
                <a:ea typeface="ＭＳ Ｐゴシック" pitchFamily="34" charset="-128"/>
              </a:defRPr>
            </a:lvl4pPr>
            <a:lvl5pPr marL="2057400" indent="-228600" eaLnBrk="0" hangingPunct="0">
              <a:defRPr>
                <a:solidFill>
                  <a:schemeClr val="tx1"/>
                </a:solidFill>
                <a:latin typeface="Calibri" pitchFamily="34"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9pPr>
          </a:lstStyle>
          <a:p>
            <a:pPr algn="ctr"/>
            <a:r>
              <a:rPr lang="en-GB" sz="3200" b="1" dirty="0">
                <a:latin typeface="Cambria" panose="02040503050406030204" pitchFamily="18" charset="0"/>
                <a:ea typeface="Cambria" panose="02040503050406030204" pitchFamily="18" charset="0"/>
              </a:rPr>
              <a:t>Jeff Jalbrzikowski, P.S., GISP, CFS</a:t>
            </a:r>
          </a:p>
          <a:p>
            <a:pPr algn="ctr"/>
            <a:r>
              <a:rPr lang="en-GB" sz="3200" b="1" dirty="0">
                <a:latin typeface="Cambria" panose="02040503050406030204" pitchFamily="18" charset="0"/>
                <a:ea typeface="Cambria" panose="02040503050406030204" pitchFamily="18" charset="0"/>
              </a:rPr>
              <a:t>Appalachian Regional Geodetic Advisor</a:t>
            </a:r>
          </a:p>
        </p:txBody>
      </p:sp>
      <p:sp>
        <p:nvSpPr>
          <p:cNvPr id="6" name="Name POC">
            <a:extLst>
              <a:ext uri="{FF2B5EF4-FFF2-40B4-BE49-F238E27FC236}">
                <a16:creationId xmlns:a16="http://schemas.microsoft.com/office/drawing/2014/main" id="{2DDC6ABE-2C8A-457B-92B5-F5DA19D49A71}"/>
              </a:ext>
            </a:extLst>
          </p:cNvPr>
          <p:cNvSpPr txBox="1">
            <a:spLocks noChangeArrowheads="1"/>
          </p:cNvSpPr>
          <p:nvPr/>
        </p:nvSpPr>
        <p:spPr bwMode="auto">
          <a:xfrm>
            <a:off x="2544098" y="1769806"/>
            <a:ext cx="7103804" cy="3931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defRPr>
                <a:solidFill>
                  <a:schemeClr val="tx1"/>
                </a:solidFill>
                <a:latin typeface="Calibri" pitchFamily="34" charset="0"/>
                <a:ea typeface="ＭＳ Ｐゴシック" pitchFamily="34" charset="-128"/>
              </a:defRPr>
            </a:lvl1pPr>
            <a:lvl2pPr marL="742950" indent="-285750" eaLnBrk="0" hangingPunct="0">
              <a:defRPr>
                <a:solidFill>
                  <a:schemeClr val="tx1"/>
                </a:solidFill>
                <a:latin typeface="Calibri" pitchFamily="34" charset="0"/>
                <a:ea typeface="ＭＳ Ｐゴシック" pitchFamily="34" charset="-128"/>
              </a:defRPr>
            </a:lvl2pPr>
            <a:lvl3pPr marL="1143000" indent="-228600" eaLnBrk="0" hangingPunct="0">
              <a:defRPr>
                <a:solidFill>
                  <a:schemeClr val="tx1"/>
                </a:solidFill>
                <a:latin typeface="Calibri" pitchFamily="34" charset="0"/>
                <a:ea typeface="ＭＳ Ｐゴシック" pitchFamily="34" charset="-128"/>
              </a:defRPr>
            </a:lvl3pPr>
            <a:lvl4pPr marL="1600200" indent="-228600" eaLnBrk="0" hangingPunct="0">
              <a:defRPr>
                <a:solidFill>
                  <a:schemeClr val="tx1"/>
                </a:solidFill>
                <a:latin typeface="Calibri" pitchFamily="34" charset="0"/>
                <a:ea typeface="ＭＳ Ｐゴシック" pitchFamily="34" charset="-128"/>
              </a:defRPr>
            </a:lvl4pPr>
            <a:lvl5pPr marL="2057400" indent="-228600" eaLnBrk="0" hangingPunct="0">
              <a:defRPr>
                <a:solidFill>
                  <a:schemeClr val="tx1"/>
                </a:solidFill>
                <a:latin typeface="Calibri" pitchFamily="34"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Calibri" pitchFamily="34" charset="0"/>
                <a:ea typeface="ＭＳ Ｐゴシック" pitchFamily="34" charset="-128"/>
              </a:defRPr>
            </a:lvl9pPr>
          </a:lstStyle>
          <a:p>
            <a:pPr algn="ctr"/>
            <a:endParaRPr lang="en-GB" sz="3200" b="1" dirty="0">
              <a:latin typeface="Cambria" panose="02040503050406030204" pitchFamily="18" charset="0"/>
              <a:ea typeface="Cambria" panose="02040503050406030204" pitchFamily="18" charset="0"/>
            </a:endParaRPr>
          </a:p>
          <a:p>
            <a:pPr algn="ctr"/>
            <a:r>
              <a:rPr lang="en-GB" sz="4000" b="1" dirty="0">
                <a:latin typeface="Cambria" panose="02040503050406030204" pitchFamily="18" charset="0"/>
                <a:ea typeface="Cambria" panose="02040503050406030204" pitchFamily="18" charset="0"/>
              </a:rPr>
              <a:t>jeff.jalbrzikowski@noaa.gov</a:t>
            </a:r>
          </a:p>
          <a:p>
            <a:pPr algn="ctr"/>
            <a:r>
              <a:rPr lang="en-GB" sz="4000" b="1" dirty="0">
                <a:latin typeface="Cambria" panose="02040503050406030204" pitchFamily="18" charset="0"/>
                <a:ea typeface="Cambria" panose="02040503050406030204" pitchFamily="18" charset="0"/>
              </a:rPr>
              <a:t>240-988-5486</a:t>
            </a:r>
          </a:p>
          <a:p>
            <a:pPr algn="ctr"/>
            <a:endParaRPr lang="en-GB" sz="3200" b="1" dirty="0">
              <a:latin typeface="Cambria" panose="02040503050406030204" pitchFamily="18" charset="0"/>
              <a:ea typeface="Cambria" panose="02040503050406030204" pitchFamily="18" charset="0"/>
            </a:endParaRPr>
          </a:p>
          <a:p>
            <a:pPr marL="0" marR="0" lvl="0" indent="0" algn="ctr" defTabSz="1104872" rtl="0" eaLnBrk="0" fontAlgn="base" latinLnBrk="0" hangingPunct="0">
              <a:lnSpc>
                <a:spcPct val="95000"/>
              </a:lnSpc>
              <a:spcBef>
                <a:spcPct val="0"/>
              </a:spcBef>
              <a:spcAft>
                <a:spcPct val="0"/>
              </a:spcAft>
              <a:buClr>
                <a:srgbClr val="000000"/>
              </a:buClr>
              <a:buSzPct val="45000"/>
              <a:buFontTx/>
              <a:buNone/>
              <a:tabLst>
                <a:tab pos="876278" algn="l"/>
                <a:tab pos="1750440" algn="l"/>
                <a:tab pos="2626718" algn="l"/>
                <a:tab pos="3502996" algn="l"/>
                <a:tab pos="4377157" algn="l"/>
                <a:tab pos="5253435" algn="l"/>
                <a:tab pos="6127597" algn="l"/>
                <a:tab pos="7003876" algn="l"/>
                <a:tab pos="7880154" algn="l"/>
              </a:tabLst>
              <a:defRPr/>
            </a:pPr>
            <a:r>
              <a:rPr kumimoji="0" lang="en-US" sz="3200" b="0" i="0" u="none" strike="noStrike" kern="1200" cap="none" spc="-9" normalizeH="0" baseline="0" noProof="0" dirty="0">
                <a:ln>
                  <a:noFill/>
                </a:ln>
                <a:solidFill>
                  <a:prstClr val="black"/>
                </a:solidFill>
                <a:effectLst/>
                <a:uLnTx/>
                <a:uFillTx/>
                <a:latin typeface="Cambria" panose="02040503050406030204" pitchFamily="18" charset="0"/>
                <a:ea typeface="Cambria" panose="02040503050406030204" pitchFamily="18" charset="0"/>
                <a:cs typeface="Calibri"/>
                <a:hlinkClick r:id="rId2"/>
              </a:rPr>
              <a:t>https://www.ngs.noaa.gov/ADVISORS/</a:t>
            </a:r>
            <a:endParaRPr kumimoji="0" lang="en-US" sz="3200" b="0" i="0" u="none" strike="noStrike" kern="1200" cap="none" spc="-9" normalizeH="0" baseline="0" noProof="0" dirty="0">
              <a:ln>
                <a:noFill/>
              </a:ln>
              <a:solidFill>
                <a:prstClr val="black"/>
              </a:solidFill>
              <a:effectLst/>
              <a:uLnTx/>
              <a:uFillTx/>
              <a:latin typeface="Cambria" panose="02040503050406030204" pitchFamily="18" charset="0"/>
              <a:ea typeface="Cambria" panose="02040503050406030204" pitchFamily="18" charset="0"/>
              <a:cs typeface="Calibri"/>
            </a:endParaRPr>
          </a:p>
          <a:p>
            <a:pPr marL="0" marR="0" lvl="0" indent="0" algn="ctr" defTabSz="1104872" rtl="0" eaLnBrk="0" fontAlgn="base" latinLnBrk="0" hangingPunct="0">
              <a:lnSpc>
                <a:spcPct val="95000"/>
              </a:lnSpc>
              <a:spcBef>
                <a:spcPct val="0"/>
              </a:spcBef>
              <a:spcAft>
                <a:spcPct val="0"/>
              </a:spcAft>
              <a:buClr>
                <a:srgbClr val="000000"/>
              </a:buClr>
              <a:buSzPct val="45000"/>
              <a:buFontTx/>
              <a:buNone/>
              <a:tabLst>
                <a:tab pos="876278" algn="l"/>
                <a:tab pos="1750440" algn="l"/>
                <a:tab pos="2626718" algn="l"/>
                <a:tab pos="3502996" algn="l"/>
                <a:tab pos="4377157" algn="l"/>
                <a:tab pos="5253435" algn="l"/>
                <a:tab pos="6127597" algn="l"/>
                <a:tab pos="7003876" algn="l"/>
                <a:tab pos="7880154" algn="l"/>
              </a:tabLst>
              <a:defRPr/>
            </a:pPr>
            <a:r>
              <a:rPr lang="en-GB" sz="3200" dirty="0">
                <a:solidFill>
                  <a:prstClr val="black"/>
                </a:solidFill>
                <a:latin typeface="Cambria" panose="02040503050406030204" pitchFamily="18" charset="0"/>
                <a:ea typeface="Cambria" panose="02040503050406030204" pitchFamily="18" charset="0"/>
              </a:rPr>
              <a:t>or</a:t>
            </a:r>
            <a:r>
              <a:rPr kumimoji="0" lang="en-GB"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search: “NGS advisors”</a:t>
            </a:r>
          </a:p>
          <a:p>
            <a:pPr algn="ctr"/>
            <a:endParaRPr lang="en-GB" sz="3200" b="1"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7997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bg>
      <p:bgPr>
        <a:solidFill>
          <a:srgbClr val="1B4266"/>
        </a:solidFill>
        <a:effectLst/>
      </p:bgPr>
    </p:bg>
    <p:spTree>
      <p:nvGrpSpPr>
        <p:cNvPr id="1" name=""/>
        <p:cNvGrpSpPr/>
        <p:nvPr/>
      </p:nvGrpSpPr>
      <p:grpSpPr>
        <a:xfrm>
          <a:off x="0" y="0"/>
          <a:ext cx="0" cy="0"/>
          <a:chOff x="0" y="0"/>
          <a:chExt cx="0" cy="0"/>
        </a:xfrm>
      </p:grpSpPr>
      <p:sp>
        <p:nvSpPr>
          <p:cNvPr id="2" name="Freeform 2"/>
          <p:cNvSpPr/>
          <p:nvPr/>
        </p:nvSpPr>
        <p:spPr>
          <a:xfrm flipH="1">
            <a:off x="9093199" y="0"/>
            <a:ext cx="3108730" cy="3819077"/>
          </a:xfrm>
          <a:custGeom>
            <a:avLst/>
            <a:gdLst/>
            <a:ahLst/>
            <a:cxnLst/>
            <a:rect l="l" t="t" r="r" b="b"/>
            <a:pathLst>
              <a:path w="10210279" h="9059302">
                <a:moveTo>
                  <a:pt x="10210279" y="0"/>
                </a:moveTo>
                <a:lnTo>
                  <a:pt x="0" y="0"/>
                </a:lnTo>
                <a:lnTo>
                  <a:pt x="0" y="9059302"/>
                </a:lnTo>
                <a:lnTo>
                  <a:pt x="10210279" y="9059302"/>
                </a:lnTo>
                <a:lnTo>
                  <a:pt x="10210279" y="0"/>
                </a:lnTo>
                <a:close/>
              </a:path>
            </a:pathLst>
          </a:custGeom>
          <a:blipFill>
            <a:blip r:embed="rId2">
              <a:extLst>
                <a:ext uri="{96DAC541-7B7A-43D3-8B79-37D633B846F1}">
                  <asvg:svgBlip xmlns:asvg="http://schemas.microsoft.com/office/drawing/2016/SVG/main" r:embed="rId3"/>
                </a:ext>
              </a:extLst>
            </a:blip>
            <a:stretch>
              <a:fillRect l="-118960" t="-58142" r="1"/>
            </a:stretch>
          </a:blipFill>
        </p:spPr>
        <p:txBody>
          <a:bodyPr/>
          <a:lstStyle/>
          <a:p>
            <a:pPr defTabSz="609630"/>
            <a:endParaRPr lang="en-US" sz="1200">
              <a:solidFill>
                <a:prstClr val="black"/>
              </a:solidFill>
              <a:latin typeface="Calibri"/>
            </a:endParaRPr>
          </a:p>
        </p:txBody>
      </p:sp>
      <p:sp>
        <p:nvSpPr>
          <p:cNvPr id="4" name="Freeform 4"/>
          <p:cNvSpPr/>
          <p:nvPr/>
        </p:nvSpPr>
        <p:spPr>
          <a:xfrm rot="-5400000">
            <a:off x="5016942" y="-357327"/>
            <a:ext cx="2158116" cy="12192000"/>
          </a:xfrm>
          <a:custGeom>
            <a:avLst/>
            <a:gdLst/>
            <a:ahLst/>
            <a:cxnLst/>
            <a:rect l="l" t="t" r="r" b="b"/>
            <a:pathLst>
              <a:path w="8305732" h="16779256">
                <a:moveTo>
                  <a:pt x="0" y="0"/>
                </a:moveTo>
                <a:lnTo>
                  <a:pt x="8305732" y="0"/>
                </a:lnTo>
                <a:lnTo>
                  <a:pt x="8305732" y="16779256"/>
                </a:lnTo>
                <a:lnTo>
                  <a:pt x="0" y="16779256"/>
                </a:lnTo>
                <a:lnTo>
                  <a:pt x="0" y="0"/>
                </a:lnTo>
                <a:close/>
              </a:path>
            </a:pathLst>
          </a:custGeom>
          <a:blipFill>
            <a:blip r:embed="rId4"/>
            <a:stretch>
              <a:fillRect l="-152789" t="-16251" r="-3785" b="-20832"/>
            </a:stretch>
          </a:blipFill>
        </p:spPr>
        <p:txBody>
          <a:bodyPr/>
          <a:lstStyle/>
          <a:p>
            <a:pPr defTabSz="609630"/>
            <a:endParaRPr lang="en-US" sz="1200" dirty="0">
              <a:solidFill>
                <a:prstClr val="black"/>
              </a:solidFill>
              <a:latin typeface="Calibri"/>
            </a:endParaRPr>
          </a:p>
        </p:txBody>
      </p:sp>
      <p:grpSp>
        <p:nvGrpSpPr>
          <p:cNvPr id="5" name="Group 5"/>
          <p:cNvGrpSpPr/>
          <p:nvPr/>
        </p:nvGrpSpPr>
        <p:grpSpPr>
          <a:xfrm>
            <a:off x="0" y="5715000"/>
            <a:ext cx="12192000" cy="1238296"/>
            <a:chOff x="0" y="0"/>
            <a:chExt cx="5707672" cy="543672"/>
          </a:xfrm>
        </p:grpSpPr>
        <p:sp>
          <p:nvSpPr>
            <p:cNvPr id="6" name="Freeform 6"/>
            <p:cNvSpPr/>
            <p:nvPr/>
          </p:nvSpPr>
          <p:spPr>
            <a:xfrm>
              <a:off x="0" y="0"/>
              <a:ext cx="5707672" cy="543672"/>
            </a:xfrm>
            <a:custGeom>
              <a:avLst/>
              <a:gdLst/>
              <a:ahLst/>
              <a:cxnLst/>
              <a:rect l="l" t="t" r="r" b="b"/>
              <a:pathLst>
                <a:path w="5707672" h="543672">
                  <a:moveTo>
                    <a:pt x="0" y="0"/>
                  </a:moveTo>
                  <a:lnTo>
                    <a:pt x="5707672" y="0"/>
                  </a:lnTo>
                  <a:lnTo>
                    <a:pt x="5707672" y="543672"/>
                  </a:lnTo>
                  <a:lnTo>
                    <a:pt x="0" y="543672"/>
                  </a:lnTo>
                  <a:close/>
                </a:path>
              </a:pathLst>
            </a:custGeom>
            <a:solidFill>
              <a:srgbClr val="1B4266"/>
            </a:solidFill>
          </p:spPr>
          <p:txBody>
            <a:bodyPr/>
            <a:lstStyle/>
            <a:p>
              <a:pPr defTabSz="609630"/>
              <a:endParaRPr lang="en-US" sz="1200">
                <a:solidFill>
                  <a:prstClr val="black"/>
                </a:solidFill>
                <a:latin typeface="Calibri"/>
              </a:endParaRPr>
            </a:p>
          </p:txBody>
        </p:sp>
        <p:sp>
          <p:nvSpPr>
            <p:cNvPr id="7" name="TextBox 7"/>
            <p:cNvSpPr txBox="1"/>
            <p:nvPr/>
          </p:nvSpPr>
          <p:spPr>
            <a:xfrm>
              <a:off x="0" y="9525"/>
              <a:ext cx="5707672" cy="534147"/>
            </a:xfrm>
            <a:prstGeom prst="rect">
              <a:avLst/>
            </a:prstGeom>
          </p:spPr>
          <p:txBody>
            <a:bodyPr lIns="4773" tIns="4773" rIns="4773" bIns="4773" rtlCol="0" anchor="ctr"/>
            <a:lstStyle/>
            <a:p>
              <a:pPr algn="ctr" defTabSz="609630">
                <a:lnSpc>
                  <a:spcPts val="235"/>
                </a:lnSpc>
              </a:pPr>
              <a:endParaRPr sz="1200">
                <a:solidFill>
                  <a:prstClr val="black"/>
                </a:solidFill>
                <a:latin typeface="Calibri"/>
              </a:endParaRPr>
            </a:p>
          </p:txBody>
        </p:sp>
      </p:grpSp>
      <p:grpSp>
        <p:nvGrpSpPr>
          <p:cNvPr id="18" name="Group 18"/>
          <p:cNvGrpSpPr/>
          <p:nvPr/>
        </p:nvGrpSpPr>
        <p:grpSpPr>
          <a:xfrm>
            <a:off x="4488744" y="1986921"/>
            <a:ext cx="3214512" cy="3200387"/>
            <a:chOff x="0" y="0"/>
            <a:chExt cx="6429024" cy="6400774"/>
          </a:xfrm>
        </p:grpSpPr>
        <p:grpSp>
          <p:nvGrpSpPr>
            <p:cNvPr id="19" name="Group 19"/>
            <p:cNvGrpSpPr/>
            <p:nvPr/>
          </p:nvGrpSpPr>
          <p:grpSpPr>
            <a:xfrm>
              <a:off x="0" y="0"/>
              <a:ext cx="6429024" cy="6400774"/>
              <a:chOff x="0" y="0"/>
              <a:chExt cx="1477518" cy="1471026"/>
            </a:xfrm>
          </p:grpSpPr>
          <p:sp>
            <p:nvSpPr>
              <p:cNvPr id="20" name="Freeform 20"/>
              <p:cNvSpPr/>
              <p:nvPr/>
            </p:nvSpPr>
            <p:spPr>
              <a:xfrm>
                <a:off x="0" y="0"/>
                <a:ext cx="1477518" cy="1471026"/>
              </a:xfrm>
              <a:custGeom>
                <a:avLst/>
                <a:gdLst/>
                <a:ahLst/>
                <a:cxnLst/>
                <a:rect l="l" t="t" r="r" b="b"/>
                <a:pathLst>
                  <a:path w="1477518" h="1471026">
                    <a:moveTo>
                      <a:pt x="0" y="0"/>
                    </a:moveTo>
                    <a:lnTo>
                      <a:pt x="1477518" y="0"/>
                    </a:lnTo>
                    <a:lnTo>
                      <a:pt x="1477518" y="1471026"/>
                    </a:lnTo>
                    <a:lnTo>
                      <a:pt x="0" y="1471026"/>
                    </a:lnTo>
                    <a:close/>
                  </a:path>
                </a:pathLst>
              </a:custGeom>
              <a:solidFill>
                <a:srgbClr val="FFFFFF"/>
              </a:solidFill>
            </p:spPr>
            <p:txBody>
              <a:bodyPr/>
              <a:lstStyle/>
              <a:p>
                <a:pPr defTabSz="609630"/>
                <a:endParaRPr lang="en-US" sz="1200">
                  <a:solidFill>
                    <a:prstClr val="black"/>
                  </a:solidFill>
                  <a:latin typeface="Calibri"/>
                </a:endParaRPr>
              </a:p>
            </p:txBody>
          </p:sp>
          <p:sp>
            <p:nvSpPr>
              <p:cNvPr id="21" name="TextBox 21"/>
              <p:cNvSpPr txBox="1"/>
              <p:nvPr/>
            </p:nvSpPr>
            <p:spPr>
              <a:xfrm>
                <a:off x="0" y="57150"/>
                <a:ext cx="1477518" cy="1413876"/>
              </a:xfrm>
              <a:prstGeom prst="rect">
                <a:avLst/>
              </a:prstGeom>
            </p:spPr>
            <p:txBody>
              <a:bodyPr lIns="33867" tIns="33867" rIns="33867" bIns="33867" rtlCol="0" anchor="ctr"/>
              <a:lstStyle/>
              <a:p>
                <a:pPr algn="ctr" defTabSz="609630">
                  <a:lnSpc>
                    <a:spcPts val="1247"/>
                  </a:lnSpc>
                </a:pPr>
                <a:endParaRPr sz="1200">
                  <a:solidFill>
                    <a:prstClr val="black"/>
                  </a:solidFill>
                  <a:latin typeface="Calibri"/>
                </a:endParaRPr>
              </a:p>
            </p:txBody>
          </p:sp>
        </p:grpSp>
        <p:sp>
          <p:nvSpPr>
            <p:cNvPr id="22" name="Freeform 22"/>
            <p:cNvSpPr/>
            <p:nvPr/>
          </p:nvSpPr>
          <p:spPr>
            <a:xfrm>
              <a:off x="291147" y="266273"/>
              <a:ext cx="5868227" cy="5868227"/>
            </a:xfrm>
            <a:custGeom>
              <a:avLst/>
              <a:gdLst/>
              <a:ahLst/>
              <a:cxnLst/>
              <a:rect l="l" t="t" r="r" b="b"/>
              <a:pathLst>
                <a:path w="5868227" h="5868227">
                  <a:moveTo>
                    <a:pt x="0" y="0"/>
                  </a:moveTo>
                  <a:lnTo>
                    <a:pt x="5868228" y="0"/>
                  </a:lnTo>
                  <a:lnTo>
                    <a:pt x="5868228" y="5868228"/>
                  </a:lnTo>
                  <a:lnTo>
                    <a:pt x="0" y="5868228"/>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grpSp>
      <p:sp>
        <p:nvSpPr>
          <p:cNvPr id="26" name="TextBox 26"/>
          <p:cNvSpPr txBox="1"/>
          <p:nvPr/>
        </p:nvSpPr>
        <p:spPr>
          <a:xfrm>
            <a:off x="405023" y="500895"/>
            <a:ext cx="5978726" cy="744948"/>
          </a:xfrm>
          <a:prstGeom prst="rect">
            <a:avLst/>
          </a:prstGeom>
        </p:spPr>
        <p:txBody>
          <a:bodyPr lIns="0" tIns="0" rIns="0" bIns="0" rtlCol="0" anchor="t">
            <a:spAutoFit/>
          </a:bodyPr>
          <a:lstStyle/>
          <a:p>
            <a:pPr defTabSz="609630">
              <a:lnSpc>
                <a:spcPts val="5802"/>
              </a:lnSpc>
            </a:pPr>
            <a:r>
              <a:rPr lang="en-US" sz="5525" b="1" dirty="0">
                <a:solidFill>
                  <a:srgbClr val="A68B76"/>
                </a:solidFill>
                <a:latin typeface="League Spartan"/>
                <a:ea typeface="League Spartan"/>
                <a:cs typeface="League Spartan"/>
                <a:sym typeface="League Spartan"/>
              </a:rPr>
              <a:t>SESSION</a:t>
            </a:r>
          </a:p>
        </p:txBody>
      </p:sp>
      <p:sp>
        <p:nvSpPr>
          <p:cNvPr id="27" name="TextBox 27"/>
          <p:cNvSpPr txBox="1"/>
          <p:nvPr/>
        </p:nvSpPr>
        <p:spPr>
          <a:xfrm>
            <a:off x="660400" y="1059420"/>
            <a:ext cx="5057892" cy="851259"/>
          </a:xfrm>
          <a:prstGeom prst="rect">
            <a:avLst/>
          </a:prstGeom>
        </p:spPr>
        <p:txBody>
          <a:bodyPr lIns="0" tIns="0" rIns="0" bIns="0" rtlCol="0" anchor="t">
            <a:spAutoFit/>
          </a:bodyPr>
          <a:lstStyle/>
          <a:p>
            <a:pPr algn="ctr" defTabSz="609630">
              <a:lnSpc>
                <a:spcPts val="7045"/>
              </a:lnSpc>
            </a:pPr>
            <a:r>
              <a:rPr lang="en-US" sz="5258" b="1" dirty="0">
                <a:solidFill>
                  <a:srgbClr val="FFFFFF"/>
                </a:solidFill>
                <a:latin typeface="League Spartan"/>
                <a:ea typeface="League Spartan"/>
                <a:cs typeface="League Spartan"/>
                <a:sym typeface="League Spartan"/>
              </a:rPr>
              <a:t>EVALUATION</a:t>
            </a:r>
          </a:p>
        </p:txBody>
      </p:sp>
      <p:sp>
        <p:nvSpPr>
          <p:cNvPr id="28" name="TextBox 28"/>
          <p:cNvSpPr txBox="1"/>
          <p:nvPr/>
        </p:nvSpPr>
        <p:spPr>
          <a:xfrm>
            <a:off x="4493709" y="6212015"/>
            <a:ext cx="7534429" cy="264688"/>
          </a:xfrm>
          <a:prstGeom prst="rect">
            <a:avLst/>
          </a:prstGeom>
        </p:spPr>
        <p:txBody>
          <a:bodyPr lIns="0" tIns="0" rIns="0" bIns="0" rtlCol="0" anchor="t">
            <a:spAutoFit/>
          </a:bodyPr>
          <a:lstStyle/>
          <a:p>
            <a:pPr algn="r" defTabSz="609630">
              <a:lnSpc>
                <a:spcPts val="1984"/>
              </a:lnSpc>
            </a:pPr>
            <a:r>
              <a:rPr lang="en-US" sz="2255" b="1" dirty="0">
                <a:solidFill>
                  <a:srgbClr val="FDFDFD"/>
                </a:solidFill>
                <a:latin typeface="Roboto Bold"/>
                <a:ea typeface="Roboto Bold"/>
                <a:cs typeface="Roboto Bold"/>
                <a:sym typeface="Roboto Bold"/>
              </a:rPr>
              <a:t>HTTPS://WWW.SURVEYMONKEY.COM/R/2025PSLSEVAL</a:t>
            </a:r>
          </a:p>
        </p:txBody>
      </p:sp>
      <p:pic>
        <p:nvPicPr>
          <p:cNvPr id="3" name="Picture 2" descr="A black background with white text&#10;&#10;Description automatically generated">
            <a:extLst>
              <a:ext uri="{FF2B5EF4-FFF2-40B4-BE49-F238E27FC236}">
                <a16:creationId xmlns:a16="http://schemas.microsoft.com/office/drawing/2014/main" id="{11150909-3066-2864-E7F3-5E84B85C806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1600" y="5751966"/>
            <a:ext cx="3158815" cy="1349126"/>
          </a:xfrm>
          <a:prstGeom prst="rect">
            <a:avLst/>
          </a:prstGeom>
        </p:spPr>
      </p:pic>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GIS\NGS\NA2011\All_NA2011_no_downweight\Export\Primary+Secondary+Both_NA2011_2012-04-02.jpg">
            <a:extLst>
              <a:ext uri="{FF2B5EF4-FFF2-40B4-BE49-F238E27FC236}">
                <a16:creationId xmlns:a16="http://schemas.microsoft.com/office/drawing/2014/main" id="{6A046024-9349-4DBC-BE10-B178E561A34A}"/>
              </a:ext>
            </a:extLst>
          </p:cNvPr>
          <p:cNvPicPr>
            <a:picLocks noChangeAspect="1" noChangeArrowheads="1"/>
          </p:cNvPicPr>
          <p:nvPr/>
        </p:nvPicPr>
        <p:blipFill>
          <a:blip r:embed="rId3"/>
          <a:srcRect/>
          <a:stretch>
            <a:fillRect/>
          </a:stretch>
        </p:blipFill>
        <p:spPr bwMode="auto">
          <a:xfrm>
            <a:off x="181337" y="0"/>
            <a:ext cx="9144000" cy="6858000"/>
          </a:xfrm>
          <a:prstGeom prst="rect">
            <a:avLst/>
          </a:prstGeom>
          <a:noFill/>
        </p:spPr>
      </p:pic>
      <p:sp>
        <p:nvSpPr>
          <p:cNvPr id="3" name="TextBox 2">
            <a:extLst>
              <a:ext uri="{FF2B5EF4-FFF2-40B4-BE49-F238E27FC236}">
                <a16:creationId xmlns:a16="http://schemas.microsoft.com/office/drawing/2014/main" id="{8062FFBC-CDAE-45E7-A562-2928A4883D40}"/>
              </a:ext>
            </a:extLst>
          </p:cNvPr>
          <p:cNvSpPr txBox="1"/>
          <p:nvPr/>
        </p:nvSpPr>
        <p:spPr>
          <a:xfrm>
            <a:off x="8079131" y="4109012"/>
            <a:ext cx="4035706" cy="954107"/>
          </a:xfrm>
          <a:prstGeom prst="rect">
            <a:avLst/>
          </a:prstGeom>
          <a:solidFill>
            <a:schemeClr val="accent6">
              <a:lumMod val="40000"/>
              <a:lumOff val="60000"/>
            </a:schemeClr>
          </a:solidFill>
          <a:effectLst>
            <a:softEdge rad="63500"/>
          </a:effectLst>
        </p:spPr>
        <p:txBody>
          <a:bodyPr wrap="square" rtlCol="0">
            <a:spAutoFit/>
          </a:bodyPr>
          <a:lstStyle/>
          <a:p>
            <a:pPr algn="ctr"/>
            <a:r>
              <a:rPr lang="en-US" sz="2800" b="1" dirty="0">
                <a:latin typeface="Cambria" panose="02040503050406030204" pitchFamily="18" charset="0"/>
                <a:ea typeface="Cambria" panose="02040503050406030204" pitchFamily="18" charset="0"/>
              </a:rPr>
              <a:t>What </a:t>
            </a:r>
            <a:r>
              <a:rPr lang="en-US" sz="2800" b="1" u="sng" dirty="0">
                <a:latin typeface="Cambria" panose="02040503050406030204" pitchFamily="18" charset="0"/>
                <a:ea typeface="Cambria" panose="02040503050406030204" pitchFamily="18" charset="0"/>
              </a:rPr>
              <a:t>you</a:t>
            </a:r>
            <a:r>
              <a:rPr lang="en-US" sz="2800" b="1" dirty="0">
                <a:latin typeface="Cambria" panose="02040503050406030204" pitchFamily="18" charset="0"/>
                <a:ea typeface="Cambria" panose="02040503050406030204" pitchFamily="18" charset="0"/>
              </a:rPr>
              <a:t> see in a map of NSRS control…</a:t>
            </a:r>
          </a:p>
        </p:txBody>
      </p:sp>
    </p:spTree>
    <p:extLst>
      <p:ext uri="{BB962C8B-B14F-4D97-AF65-F5344CB8AC3E}">
        <p14:creationId xmlns:p14="http://schemas.microsoft.com/office/powerpoint/2010/main" val="1072510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24000" y="0"/>
            <a:ext cx="9144000" cy="897467"/>
          </a:xfrm>
        </p:spPr>
        <p:txBody>
          <a:bodyPr/>
          <a:lstStyle/>
          <a:p>
            <a:r>
              <a:rPr lang="en-US" sz="4600" b="1" dirty="0"/>
              <a:t>NOAA CORS Network (NCN) in PA</a:t>
            </a:r>
          </a:p>
        </p:txBody>
      </p:sp>
      <p:pic>
        <p:nvPicPr>
          <p:cNvPr id="3" name="Picture 2">
            <a:extLst>
              <a:ext uri="{FF2B5EF4-FFF2-40B4-BE49-F238E27FC236}">
                <a16:creationId xmlns:a16="http://schemas.microsoft.com/office/drawing/2014/main" id="{885806FB-4A6F-4697-8418-B73A08255D6A}"/>
              </a:ext>
            </a:extLst>
          </p:cNvPr>
          <p:cNvPicPr>
            <a:picLocks noChangeAspect="1"/>
          </p:cNvPicPr>
          <p:nvPr/>
        </p:nvPicPr>
        <p:blipFill rotWithShape="1">
          <a:blip r:embed="rId3"/>
          <a:srcRect l="20"/>
          <a:stretch/>
        </p:blipFill>
        <p:spPr>
          <a:xfrm>
            <a:off x="1524001" y="988773"/>
            <a:ext cx="9133483" cy="5869227"/>
          </a:xfrm>
          <a:prstGeom prst="rect">
            <a:avLst/>
          </a:prstGeom>
        </p:spPr>
      </p:pic>
      <p:sp>
        <p:nvSpPr>
          <p:cNvPr id="9" name="Oval 8">
            <a:extLst>
              <a:ext uri="{FF2B5EF4-FFF2-40B4-BE49-F238E27FC236}">
                <a16:creationId xmlns:a16="http://schemas.microsoft.com/office/drawing/2014/main" id="{BC652142-5BC6-41AF-B355-683CAC5A9D3D}"/>
              </a:ext>
            </a:extLst>
          </p:cNvPr>
          <p:cNvSpPr/>
          <p:nvPr/>
        </p:nvSpPr>
        <p:spPr>
          <a:xfrm>
            <a:off x="2917277" y="282109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0" name="Oval 9">
            <a:extLst>
              <a:ext uri="{FF2B5EF4-FFF2-40B4-BE49-F238E27FC236}">
                <a16:creationId xmlns:a16="http://schemas.microsoft.com/office/drawing/2014/main" id="{B0EBC7BD-01A7-4713-918A-12758C10669B}"/>
              </a:ext>
            </a:extLst>
          </p:cNvPr>
          <p:cNvSpPr/>
          <p:nvPr/>
        </p:nvSpPr>
        <p:spPr>
          <a:xfrm>
            <a:off x="2190837" y="349673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1" name="Oval 10">
            <a:extLst>
              <a:ext uri="{FF2B5EF4-FFF2-40B4-BE49-F238E27FC236}">
                <a16:creationId xmlns:a16="http://schemas.microsoft.com/office/drawing/2014/main" id="{F04642FA-29F2-4D83-A998-341BCABB9C90}"/>
              </a:ext>
            </a:extLst>
          </p:cNvPr>
          <p:cNvSpPr/>
          <p:nvPr/>
        </p:nvSpPr>
        <p:spPr>
          <a:xfrm>
            <a:off x="3191597" y="342900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2" name="Oval 11">
            <a:extLst>
              <a:ext uri="{FF2B5EF4-FFF2-40B4-BE49-F238E27FC236}">
                <a16:creationId xmlns:a16="http://schemas.microsoft.com/office/drawing/2014/main" id="{68F12CA0-EF74-4E2E-9FC1-9844B6AD36D7}"/>
              </a:ext>
            </a:extLst>
          </p:cNvPr>
          <p:cNvSpPr/>
          <p:nvPr/>
        </p:nvSpPr>
        <p:spPr>
          <a:xfrm>
            <a:off x="4954357" y="262636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3" name="Oval 12">
            <a:extLst>
              <a:ext uri="{FF2B5EF4-FFF2-40B4-BE49-F238E27FC236}">
                <a16:creationId xmlns:a16="http://schemas.microsoft.com/office/drawing/2014/main" id="{78AF8E6C-9E0B-42AE-907C-6D21AD429907}"/>
              </a:ext>
            </a:extLst>
          </p:cNvPr>
          <p:cNvSpPr/>
          <p:nvPr/>
        </p:nvSpPr>
        <p:spPr>
          <a:xfrm>
            <a:off x="3826597" y="390170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4" name="Oval 13">
            <a:extLst>
              <a:ext uri="{FF2B5EF4-FFF2-40B4-BE49-F238E27FC236}">
                <a16:creationId xmlns:a16="http://schemas.microsoft.com/office/drawing/2014/main" id="{7CD594DA-5E47-4831-BFDA-2152159EB56A}"/>
              </a:ext>
            </a:extLst>
          </p:cNvPr>
          <p:cNvSpPr/>
          <p:nvPr/>
        </p:nvSpPr>
        <p:spPr>
          <a:xfrm>
            <a:off x="6186757" y="3407593"/>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5" name="Oval 14">
            <a:extLst>
              <a:ext uri="{FF2B5EF4-FFF2-40B4-BE49-F238E27FC236}">
                <a16:creationId xmlns:a16="http://schemas.microsoft.com/office/drawing/2014/main" id="{01EDAD9B-60F3-454F-B70D-6FBBEFBEDD78}"/>
              </a:ext>
            </a:extLst>
          </p:cNvPr>
          <p:cNvSpPr/>
          <p:nvPr/>
        </p:nvSpPr>
        <p:spPr>
          <a:xfrm>
            <a:off x="6872736" y="258369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6" name="Oval 15">
            <a:extLst>
              <a:ext uri="{FF2B5EF4-FFF2-40B4-BE49-F238E27FC236}">
                <a16:creationId xmlns:a16="http://schemas.microsoft.com/office/drawing/2014/main" id="{498DC222-5955-4CB8-99BA-16B626A44E43}"/>
              </a:ext>
            </a:extLst>
          </p:cNvPr>
          <p:cNvSpPr/>
          <p:nvPr/>
        </p:nvSpPr>
        <p:spPr>
          <a:xfrm>
            <a:off x="7431536" y="3374377"/>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7" name="Oval 16">
            <a:extLst>
              <a:ext uri="{FF2B5EF4-FFF2-40B4-BE49-F238E27FC236}">
                <a16:creationId xmlns:a16="http://schemas.microsoft.com/office/drawing/2014/main" id="{E90AE8FD-4F5A-46EF-A4EB-32AACC6BFEE2}"/>
              </a:ext>
            </a:extLst>
          </p:cNvPr>
          <p:cNvSpPr/>
          <p:nvPr/>
        </p:nvSpPr>
        <p:spPr>
          <a:xfrm>
            <a:off x="3072896" y="502479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8" name="Oval 17">
            <a:extLst>
              <a:ext uri="{FF2B5EF4-FFF2-40B4-BE49-F238E27FC236}">
                <a16:creationId xmlns:a16="http://schemas.microsoft.com/office/drawing/2014/main" id="{6CF6BF36-AF26-41FA-B265-DA28CD748CC2}"/>
              </a:ext>
            </a:extLst>
          </p:cNvPr>
          <p:cNvSpPr/>
          <p:nvPr/>
        </p:nvSpPr>
        <p:spPr>
          <a:xfrm>
            <a:off x="3503517" y="450135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19" name="Oval 18">
            <a:extLst>
              <a:ext uri="{FF2B5EF4-FFF2-40B4-BE49-F238E27FC236}">
                <a16:creationId xmlns:a16="http://schemas.microsoft.com/office/drawing/2014/main" id="{CD1F4937-67C0-4FFC-ADCA-67DD645D3F89}"/>
              </a:ext>
            </a:extLst>
          </p:cNvPr>
          <p:cNvSpPr/>
          <p:nvPr/>
        </p:nvSpPr>
        <p:spPr>
          <a:xfrm>
            <a:off x="7247477" y="445289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0" name="Oval 19">
            <a:extLst>
              <a:ext uri="{FF2B5EF4-FFF2-40B4-BE49-F238E27FC236}">
                <a16:creationId xmlns:a16="http://schemas.microsoft.com/office/drawing/2014/main" id="{09EDD0F0-8EC0-45D5-BE81-EC4797BC1700}"/>
              </a:ext>
            </a:extLst>
          </p:cNvPr>
          <p:cNvSpPr/>
          <p:nvPr/>
        </p:nvSpPr>
        <p:spPr>
          <a:xfrm>
            <a:off x="2860893" y="5631825"/>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1" name="Oval 20">
            <a:extLst>
              <a:ext uri="{FF2B5EF4-FFF2-40B4-BE49-F238E27FC236}">
                <a16:creationId xmlns:a16="http://schemas.microsoft.com/office/drawing/2014/main" id="{C959027C-B114-4F6B-A102-60448646F167}"/>
              </a:ext>
            </a:extLst>
          </p:cNvPr>
          <p:cNvSpPr/>
          <p:nvPr/>
        </p:nvSpPr>
        <p:spPr>
          <a:xfrm>
            <a:off x="5002117" y="556815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2" name="Oval 21">
            <a:extLst>
              <a:ext uri="{FF2B5EF4-FFF2-40B4-BE49-F238E27FC236}">
                <a16:creationId xmlns:a16="http://schemas.microsoft.com/office/drawing/2014/main" id="{297FF788-96A2-4B75-8202-3DD9F2668604}"/>
              </a:ext>
            </a:extLst>
          </p:cNvPr>
          <p:cNvSpPr/>
          <p:nvPr/>
        </p:nvSpPr>
        <p:spPr>
          <a:xfrm>
            <a:off x="5378037" y="5575057"/>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3" name="Oval 22">
            <a:extLst>
              <a:ext uri="{FF2B5EF4-FFF2-40B4-BE49-F238E27FC236}">
                <a16:creationId xmlns:a16="http://schemas.microsoft.com/office/drawing/2014/main" id="{29641701-DD8C-4290-999F-A9BCB3D6B5BB}"/>
              </a:ext>
            </a:extLst>
          </p:cNvPr>
          <p:cNvSpPr/>
          <p:nvPr/>
        </p:nvSpPr>
        <p:spPr>
          <a:xfrm>
            <a:off x="6547971" y="553526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4" name="Oval 23">
            <a:extLst>
              <a:ext uri="{FF2B5EF4-FFF2-40B4-BE49-F238E27FC236}">
                <a16:creationId xmlns:a16="http://schemas.microsoft.com/office/drawing/2014/main" id="{50B726C7-3C49-4EC2-9048-17759C3525C8}"/>
              </a:ext>
            </a:extLst>
          </p:cNvPr>
          <p:cNvSpPr/>
          <p:nvPr/>
        </p:nvSpPr>
        <p:spPr>
          <a:xfrm>
            <a:off x="7599203" y="551223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5" name="Oval 24">
            <a:extLst>
              <a:ext uri="{FF2B5EF4-FFF2-40B4-BE49-F238E27FC236}">
                <a16:creationId xmlns:a16="http://schemas.microsoft.com/office/drawing/2014/main" id="{A193ADDB-2254-45F7-89FD-9394B0464F0A}"/>
              </a:ext>
            </a:extLst>
          </p:cNvPr>
          <p:cNvSpPr/>
          <p:nvPr/>
        </p:nvSpPr>
        <p:spPr>
          <a:xfrm>
            <a:off x="8463157" y="5452216"/>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6" name="Oval 25">
            <a:extLst>
              <a:ext uri="{FF2B5EF4-FFF2-40B4-BE49-F238E27FC236}">
                <a16:creationId xmlns:a16="http://schemas.microsoft.com/office/drawing/2014/main" id="{E3114C3D-7537-4095-B770-30C17D04824A}"/>
              </a:ext>
            </a:extLst>
          </p:cNvPr>
          <p:cNvSpPr/>
          <p:nvPr/>
        </p:nvSpPr>
        <p:spPr>
          <a:xfrm>
            <a:off x="8625717" y="5169231"/>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7" name="Oval 26">
            <a:extLst>
              <a:ext uri="{FF2B5EF4-FFF2-40B4-BE49-F238E27FC236}">
                <a16:creationId xmlns:a16="http://schemas.microsoft.com/office/drawing/2014/main" id="{F3F3A710-50CF-4C10-B4CD-023ACAFF013C}"/>
              </a:ext>
            </a:extLst>
          </p:cNvPr>
          <p:cNvSpPr/>
          <p:nvPr/>
        </p:nvSpPr>
        <p:spPr>
          <a:xfrm>
            <a:off x="8344456" y="3887845"/>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
        <p:nvSpPr>
          <p:cNvPr id="28" name="Oval 27">
            <a:extLst>
              <a:ext uri="{FF2B5EF4-FFF2-40B4-BE49-F238E27FC236}">
                <a16:creationId xmlns:a16="http://schemas.microsoft.com/office/drawing/2014/main" id="{122DE9D6-F9E9-4663-9A60-7B9C5E0C9AC4}"/>
              </a:ext>
            </a:extLst>
          </p:cNvPr>
          <p:cNvSpPr/>
          <p:nvPr/>
        </p:nvSpPr>
        <p:spPr>
          <a:xfrm>
            <a:off x="8581859" y="4155739"/>
            <a:ext cx="237403" cy="237403"/>
          </a:xfrm>
          <a:prstGeom prst="ellipse">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912103857"/>
      </p:ext>
    </p:extLst>
  </p:cSld>
  <p:clrMapOvr>
    <a:masterClrMapping/>
  </p:clrMapOvr>
  <p:transition spd="slow">
    <p:wipe/>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D:\GIS\NGS\NA2011\All_NA2011_no_downweight\Export\Vectors_primary_secondary_ALL_NA2011_2012-04-02.jpg">
            <a:extLst>
              <a:ext uri="{FF2B5EF4-FFF2-40B4-BE49-F238E27FC236}">
                <a16:creationId xmlns:a16="http://schemas.microsoft.com/office/drawing/2014/main" id="{428B30A2-824D-40D0-9FD9-356D405E38A7}"/>
              </a:ext>
            </a:extLst>
          </p:cNvPr>
          <p:cNvPicPr>
            <a:picLocks noChangeAspect="1" noChangeArrowheads="1"/>
          </p:cNvPicPr>
          <p:nvPr/>
        </p:nvPicPr>
        <p:blipFill>
          <a:blip r:embed="rId2"/>
          <a:srcRect/>
          <a:stretch>
            <a:fillRect/>
          </a:stretch>
        </p:blipFill>
        <p:spPr bwMode="auto">
          <a:xfrm>
            <a:off x="181337" y="0"/>
            <a:ext cx="9144000" cy="6858000"/>
          </a:xfrm>
          <a:prstGeom prst="rect">
            <a:avLst/>
          </a:prstGeom>
          <a:noFill/>
        </p:spPr>
      </p:pic>
      <p:sp>
        <p:nvSpPr>
          <p:cNvPr id="5" name="TextBox 4">
            <a:extLst>
              <a:ext uri="{FF2B5EF4-FFF2-40B4-BE49-F238E27FC236}">
                <a16:creationId xmlns:a16="http://schemas.microsoft.com/office/drawing/2014/main" id="{D4B5C5D6-14B9-4A36-A502-60243B6247FF}"/>
              </a:ext>
            </a:extLst>
          </p:cNvPr>
          <p:cNvSpPr txBox="1"/>
          <p:nvPr/>
        </p:nvSpPr>
        <p:spPr>
          <a:xfrm>
            <a:off x="8079131" y="4120587"/>
            <a:ext cx="4035706" cy="954107"/>
          </a:xfrm>
          <a:prstGeom prst="rect">
            <a:avLst/>
          </a:prstGeom>
          <a:solidFill>
            <a:schemeClr val="accent6">
              <a:lumMod val="40000"/>
              <a:lumOff val="60000"/>
            </a:schemeClr>
          </a:solidFill>
          <a:effectLst>
            <a:softEdge rad="63500"/>
          </a:effectLst>
        </p:spPr>
        <p:txBody>
          <a:bodyPr wrap="square" rtlCol="0">
            <a:spAutoFit/>
          </a:bodyPr>
          <a:lstStyle/>
          <a:p>
            <a:pPr algn="ctr"/>
            <a:r>
              <a:rPr lang="en-US" sz="2800" b="1" dirty="0">
                <a:latin typeface="Cambria" panose="02040503050406030204" pitchFamily="18" charset="0"/>
                <a:ea typeface="Cambria" panose="02040503050406030204" pitchFamily="18" charset="0"/>
              </a:rPr>
              <a:t>What </a:t>
            </a:r>
            <a:r>
              <a:rPr lang="en-US" sz="2800" b="1" u="sng" dirty="0">
                <a:latin typeface="Cambria" panose="02040503050406030204" pitchFamily="18" charset="0"/>
                <a:ea typeface="Cambria" panose="02040503050406030204" pitchFamily="18" charset="0"/>
              </a:rPr>
              <a:t>we</a:t>
            </a:r>
            <a:r>
              <a:rPr lang="en-US" sz="2800" b="1" dirty="0">
                <a:latin typeface="Cambria" panose="02040503050406030204" pitchFamily="18" charset="0"/>
                <a:ea typeface="Cambria" panose="02040503050406030204" pitchFamily="18" charset="0"/>
              </a:rPr>
              <a:t> see in a map of NSRS control…</a:t>
            </a:r>
          </a:p>
        </p:txBody>
      </p:sp>
    </p:spTree>
    <p:extLst>
      <p:ext uri="{BB962C8B-B14F-4D97-AF65-F5344CB8AC3E}">
        <p14:creationId xmlns:p14="http://schemas.microsoft.com/office/powerpoint/2010/main" val="589706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FE0DC25-DC71-46D8-8B24-21F1F769CB37}"/>
              </a:ext>
            </a:extLst>
          </p:cNvPr>
          <p:cNvPicPr>
            <a:picLocks noChangeAspect="1"/>
          </p:cNvPicPr>
          <p:nvPr/>
        </p:nvPicPr>
        <p:blipFill rotWithShape="1">
          <a:blip r:embed="rId3"/>
          <a:srcRect l="93" t="83" r="41" b="153"/>
          <a:stretch/>
        </p:blipFill>
        <p:spPr>
          <a:xfrm>
            <a:off x="1521096" y="704797"/>
            <a:ext cx="9144000" cy="6153203"/>
          </a:xfrm>
          <a:prstGeom prst="rect">
            <a:avLst/>
          </a:prstGeom>
        </p:spPr>
      </p:pic>
      <p:sp>
        <p:nvSpPr>
          <p:cNvPr id="6" name="Title 1"/>
          <p:cNvSpPr>
            <a:spLocks noGrp="1"/>
          </p:cNvSpPr>
          <p:nvPr>
            <p:ph type="title" idx="4294967295"/>
          </p:nvPr>
        </p:nvSpPr>
        <p:spPr>
          <a:xfrm>
            <a:off x="1524000" y="-245533"/>
            <a:ext cx="9144000" cy="1143000"/>
          </a:xfrm>
        </p:spPr>
        <p:txBody>
          <a:bodyPr/>
          <a:lstStyle/>
          <a:p>
            <a:r>
              <a:rPr lang="en-US" sz="4800" b="1" dirty="0" err="1"/>
              <a:t>KeyNetGPS</a:t>
            </a:r>
            <a:r>
              <a:rPr lang="en-US" sz="4800" b="1" dirty="0"/>
              <a:t> CORS Network</a:t>
            </a:r>
          </a:p>
        </p:txBody>
      </p:sp>
      <p:sp>
        <p:nvSpPr>
          <p:cNvPr id="5" name="Freeform: Shape 4">
            <a:extLst>
              <a:ext uri="{FF2B5EF4-FFF2-40B4-BE49-F238E27FC236}">
                <a16:creationId xmlns:a16="http://schemas.microsoft.com/office/drawing/2014/main" id="{32065714-0A58-43AC-9F2C-DD6982A844D2}"/>
              </a:ext>
            </a:extLst>
          </p:cNvPr>
          <p:cNvSpPr/>
          <p:nvPr/>
        </p:nvSpPr>
        <p:spPr>
          <a:xfrm>
            <a:off x="1959856" y="3785419"/>
            <a:ext cx="1589589" cy="1998581"/>
          </a:xfrm>
          <a:custGeom>
            <a:avLst/>
            <a:gdLst>
              <a:gd name="connsiteX0" fmla="*/ 744015 w 1589589"/>
              <a:gd name="connsiteY0" fmla="*/ 68826 h 1998581"/>
              <a:gd name="connsiteX1" fmla="*/ 744015 w 1589589"/>
              <a:gd name="connsiteY1" fmla="*/ 68826 h 1998581"/>
              <a:gd name="connsiteX2" fmla="*/ 370389 w 1589589"/>
              <a:gd name="connsiteY2" fmla="*/ 88490 h 1998581"/>
              <a:gd name="connsiteX3" fmla="*/ 301563 w 1589589"/>
              <a:gd name="connsiteY3" fmla="*/ 108155 h 1998581"/>
              <a:gd name="connsiteX4" fmla="*/ 242570 w 1589589"/>
              <a:gd name="connsiteY4" fmla="*/ 117987 h 1998581"/>
              <a:gd name="connsiteX5" fmla="*/ 134415 w 1589589"/>
              <a:gd name="connsiteY5" fmla="*/ 167148 h 1998581"/>
              <a:gd name="connsiteX6" fmla="*/ 45925 w 1589589"/>
              <a:gd name="connsiteY6" fmla="*/ 206477 h 1998581"/>
              <a:gd name="connsiteX7" fmla="*/ 16428 w 1589589"/>
              <a:gd name="connsiteY7" fmla="*/ 235974 h 1998581"/>
              <a:gd name="connsiteX8" fmla="*/ 16428 w 1589589"/>
              <a:gd name="connsiteY8" fmla="*/ 471948 h 1998581"/>
              <a:gd name="connsiteX9" fmla="*/ 55757 w 1589589"/>
              <a:gd name="connsiteY9" fmla="*/ 570271 h 1998581"/>
              <a:gd name="connsiteX10" fmla="*/ 75421 w 1589589"/>
              <a:gd name="connsiteY10" fmla="*/ 599768 h 1998581"/>
              <a:gd name="connsiteX11" fmla="*/ 95086 w 1589589"/>
              <a:gd name="connsiteY11" fmla="*/ 639097 h 1998581"/>
              <a:gd name="connsiteX12" fmla="*/ 124583 w 1589589"/>
              <a:gd name="connsiteY12" fmla="*/ 737419 h 1998581"/>
              <a:gd name="connsiteX13" fmla="*/ 144247 w 1589589"/>
              <a:gd name="connsiteY13" fmla="*/ 943897 h 1998581"/>
              <a:gd name="connsiteX14" fmla="*/ 154079 w 1589589"/>
              <a:gd name="connsiteY14" fmla="*/ 973393 h 1998581"/>
              <a:gd name="connsiteX15" fmla="*/ 163912 w 1589589"/>
              <a:gd name="connsiteY15" fmla="*/ 1101213 h 1998581"/>
              <a:gd name="connsiteX16" fmla="*/ 193408 w 1589589"/>
              <a:gd name="connsiteY16" fmla="*/ 1160206 h 1998581"/>
              <a:gd name="connsiteX17" fmla="*/ 213073 w 1589589"/>
              <a:gd name="connsiteY17" fmla="*/ 1219200 h 1998581"/>
              <a:gd name="connsiteX18" fmla="*/ 232737 w 1589589"/>
              <a:gd name="connsiteY18" fmla="*/ 1278193 h 1998581"/>
              <a:gd name="connsiteX19" fmla="*/ 242570 w 1589589"/>
              <a:gd name="connsiteY19" fmla="*/ 1307690 h 1998581"/>
              <a:gd name="connsiteX20" fmla="*/ 262234 w 1589589"/>
              <a:gd name="connsiteY20" fmla="*/ 1337187 h 1998581"/>
              <a:gd name="connsiteX21" fmla="*/ 272066 w 1589589"/>
              <a:gd name="connsiteY21" fmla="*/ 1376516 h 1998581"/>
              <a:gd name="connsiteX22" fmla="*/ 281899 w 1589589"/>
              <a:gd name="connsiteY22" fmla="*/ 1425677 h 1998581"/>
              <a:gd name="connsiteX23" fmla="*/ 291731 w 1589589"/>
              <a:gd name="connsiteY23" fmla="*/ 1455174 h 1998581"/>
              <a:gd name="connsiteX24" fmla="*/ 311396 w 1589589"/>
              <a:gd name="connsiteY24" fmla="*/ 1533832 h 1998581"/>
              <a:gd name="connsiteX25" fmla="*/ 311396 w 1589589"/>
              <a:gd name="connsiteY25" fmla="*/ 1533832 h 1998581"/>
              <a:gd name="connsiteX26" fmla="*/ 340892 w 1589589"/>
              <a:gd name="connsiteY26" fmla="*/ 1641987 h 1998581"/>
              <a:gd name="connsiteX27" fmla="*/ 350725 w 1589589"/>
              <a:gd name="connsiteY27" fmla="*/ 1671484 h 1998581"/>
              <a:gd name="connsiteX28" fmla="*/ 360557 w 1589589"/>
              <a:gd name="connsiteY28" fmla="*/ 1700980 h 1998581"/>
              <a:gd name="connsiteX29" fmla="*/ 399886 w 1589589"/>
              <a:gd name="connsiteY29" fmla="*/ 1759974 h 1998581"/>
              <a:gd name="connsiteX30" fmla="*/ 439215 w 1589589"/>
              <a:gd name="connsiteY30" fmla="*/ 1818968 h 1998581"/>
              <a:gd name="connsiteX31" fmla="*/ 458879 w 1589589"/>
              <a:gd name="connsiteY31" fmla="*/ 1848464 h 1998581"/>
              <a:gd name="connsiteX32" fmla="*/ 488376 w 1589589"/>
              <a:gd name="connsiteY32" fmla="*/ 1887793 h 1998581"/>
              <a:gd name="connsiteX33" fmla="*/ 527705 w 1589589"/>
              <a:gd name="connsiteY33" fmla="*/ 1946787 h 1998581"/>
              <a:gd name="connsiteX34" fmla="*/ 586699 w 1589589"/>
              <a:gd name="connsiteY34" fmla="*/ 1966451 h 1998581"/>
              <a:gd name="connsiteX35" fmla="*/ 704686 w 1589589"/>
              <a:gd name="connsiteY35" fmla="*/ 1986116 h 1998581"/>
              <a:gd name="connsiteX36" fmla="*/ 911163 w 1589589"/>
              <a:gd name="connsiteY36" fmla="*/ 1946787 h 1998581"/>
              <a:gd name="connsiteX37" fmla="*/ 920996 w 1589589"/>
              <a:gd name="connsiteY37" fmla="*/ 1877961 h 1998581"/>
              <a:gd name="connsiteX38" fmla="*/ 930828 w 1589589"/>
              <a:gd name="connsiteY38" fmla="*/ 1848464 h 1998581"/>
              <a:gd name="connsiteX39" fmla="*/ 940660 w 1589589"/>
              <a:gd name="connsiteY39" fmla="*/ 1691148 h 1998581"/>
              <a:gd name="connsiteX40" fmla="*/ 960325 w 1589589"/>
              <a:gd name="connsiteY40" fmla="*/ 1592826 h 1998581"/>
              <a:gd name="connsiteX41" fmla="*/ 970157 w 1589589"/>
              <a:gd name="connsiteY41" fmla="*/ 1445342 h 1998581"/>
              <a:gd name="connsiteX42" fmla="*/ 989821 w 1589589"/>
              <a:gd name="connsiteY42" fmla="*/ 1386348 h 1998581"/>
              <a:gd name="connsiteX43" fmla="*/ 999654 w 1589589"/>
              <a:gd name="connsiteY43" fmla="*/ 1238864 h 1998581"/>
              <a:gd name="connsiteX44" fmla="*/ 1029150 w 1589589"/>
              <a:gd name="connsiteY44" fmla="*/ 1140542 h 1998581"/>
              <a:gd name="connsiteX45" fmla="*/ 1048815 w 1589589"/>
              <a:gd name="connsiteY45" fmla="*/ 1071716 h 1998581"/>
              <a:gd name="connsiteX46" fmla="*/ 1058647 w 1589589"/>
              <a:gd name="connsiteY46" fmla="*/ 1042219 h 1998581"/>
              <a:gd name="connsiteX47" fmla="*/ 1127473 w 1589589"/>
              <a:gd name="connsiteY47" fmla="*/ 953729 h 1998581"/>
              <a:gd name="connsiteX48" fmla="*/ 1137305 w 1589589"/>
              <a:gd name="connsiteY48" fmla="*/ 914400 h 1998581"/>
              <a:gd name="connsiteX49" fmla="*/ 1147137 w 1589589"/>
              <a:gd name="connsiteY49" fmla="*/ 884903 h 1998581"/>
              <a:gd name="connsiteX50" fmla="*/ 1196299 w 1589589"/>
              <a:gd name="connsiteY50" fmla="*/ 747251 h 1998581"/>
              <a:gd name="connsiteX51" fmla="*/ 1225796 w 1589589"/>
              <a:gd name="connsiteY51" fmla="*/ 737419 h 1998581"/>
              <a:gd name="connsiteX52" fmla="*/ 1284789 w 1589589"/>
              <a:gd name="connsiteY52" fmla="*/ 678426 h 1998581"/>
              <a:gd name="connsiteX53" fmla="*/ 1314286 w 1589589"/>
              <a:gd name="connsiteY53" fmla="*/ 648929 h 1998581"/>
              <a:gd name="connsiteX54" fmla="*/ 1343783 w 1589589"/>
              <a:gd name="connsiteY54" fmla="*/ 639097 h 1998581"/>
              <a:gd name="connsiteX55" fmla="*/ 1432273 w 1589589"/>
              <a:gd name="connsiteY55" fmla="*/ 560439 h 1998581"/>
              <a:gd name="connsiteX56" fmla="*/ 1451937 w 1589589"/>
              <a:gd name="connsiteY56" fmla="*/ 530942 h 1998581"/>
              <a:gd name="connsiteX57" fmla="*/ 1501099 w 1589589"/>
              <a:gd name="connsiteY57" fmla="*/ 481780 h 1998581"/>
              <a:gd name="connsiteX58" fmla="*/ 1510931 w 1589589"/>
              <a:gd name="connsiteY58" fmla="*/ 452284 h 1998581"/>
              <a:gd name="connsiteX59" fmla="*/ 1550260 w 1589589"/>
              <a:gd name="connsiteY59" fmla="*/ 393290 h 1998581"/>
              <a:gd name="connsiteX60" fmla="*/ 1560092 w 1589589"/>
              <a:gd name="connsiteY60" fmla="*/ 304800 h 1998581"/>
              <a:gd name="connsiteX61" fmla="*/ 1579757 w 1589589"/>
              <a:gd name="connsiteY61" fmla="*/ 245806 h 1998581"/>
              <a:gd name="connsiteX62" fmla="*/ 1589589 w 1589589"/>
              <a:gd name="connsiteY62" fmla="*/ 216309 h 1998581"/>
              <a:gd name="connsiteX63" fmla="*/ 1579757 w 1589589"/>
              <a:gd name="connsiteY63" fmla="*/ 88490 h 1998581"/>
              <a:gd name="connsiteX64" fmla="*/ 1550260 w 1589589"/>
              <a:gd name="connsiteY64" fmla="*/ 78658 h 1998581"/>
              <a:gd name="connsiteX65" fmla="*/ 1520763 w 1589589"/>
              <a:gd name="connsiteY65" fmla="*/ 58993 h 1998581"/>
              <a:gd name="connsiteX66" fmla="*/ 1412608 w 1589589"/>
              <a:gd name="connsiteY66" fmla="*/ 39329 h 1998581"/>
              <a:gd name="connsiteX67" fmla="*/ 1206131 w 1589589"/>
              <a:gd name="connsiteY67" fmla="*/ 19664 h 1998581"/>
              <a:gd name="connsiteX68" fmla="*/ 1147137 w 1589589"/>
              <a:gd name="connsiteY68" fmla="*/ 9832 h 1998581"/>
              <a:gd name="connsiteX69" fmla="*/ 1078312 w 1589589"/>
              <a:gd name="connsiteY69" fmla="*/ 0 h 1998581"/>
              <a:gd name="connsiteX70" fmla="*/ 822673 w 1589589"/>
              <a:gd name="connsiteY70" fmla="*/ 9832 h 1998581"/>
              <a:gd name="connsiteX71" fmla="*/ 812841 w 1589589"/>
              <a:gd name="connsiteY71" fmla="*/ 39329 h 1998581"/>
              <a:gd name="connsiteX72" fmla="*/ 744015 w 1589589"/>
              <a:gd name="connsiteY72" fmla="*/ 68826 h 199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89589" h="1998581">
                <a:moveTo>
                  <a:pt x="744015" y="68826"/>
                </a:moveTo>
                <a:lnTo>
                  <a:pt x="744015" y="68826"/>
                </a:lnTo>
                <a:cubicBezTo>
                  <a:pt x="653961" y="72161"/>
                  <a:pt x="480231" y="73845"/>
                  <a:pt x="370389" y="88490"/>
                </a:cubicBezTo>
                <a:cubicBezTo>
                  <a:pt x="316844" y="95629"/>
                  <a:pt x="347071" y="98042"/>
                  <a:pt x="301563" y="108155"/>
                </a:cubicBezTo>
                <a:cubicBezTo>
                  <a:pt x="282102" y="112480"/>
                  <a:pt x="262031" y="113662"/>
                  <a:pt x="242570" y="117987"/>
                </a:cubicBezTo>
                <a:cubicBezTo>
                  <a:pt x="195936" y="128350"/>
                  <a:pt x="192155" y="147901"/>
                  <a:pt x="134415" y="167148"/>
                </a:cubicBezTo>
                <a:cubicBezTo>
                  <a:pt x="91543" y="181439"/>
                  <a:pt x="77087" y="180509"/>
                  <a:pt x="45925" y="206477"/>
                </a:cubicBezTo>
                <a:cubicBezTo>
                  <a:pt x="35243" y="215379"/>
                  <a:pt x="26260" y="226142"/>
                  <a:pt x="16428" y="235974"/>
                </a:cubicBezTo>
                <a:cubicBezTo>
                  <a:pt x="-7386" y="331231"/>
                  <a:pt x="-3480" y="299411"/>
                  <a:pt x="16428" y="471948"/>
                </a:cubicBezTo>
                <a:cubicBezTo>
                  <a:pt x="19341" y="497194"/>
                  <a:pt x="41944" y="546098"/>
                  <a:pt x="55757" y="570271"/>
                </a:cubicBezTo>
                <a:cubicBezTo>
                  <a:pt x="61620" y="580531"/>
                  <a:pt x="69558" y="589508"/>
                  <a:pt x="75421" y="599768"/>
                </a:cubicBezTo>
                <a:cubicBezTo>
                  <a:pt x="82693" y="612494"/>
                  <a:pt x="89642" y="625488"/>
                  <a:pt x="95086" y="639097"/>
                </a:cubicBezTo>
                <a:cubicBezTo>
                  <a:pt x="111042" y="678986"/>
                  <a:pt x="114926" y="698793"/>
                  <a:pt x="124583" y="737419"/>
                </a:cubicBezTo>
                <a:cubicBezTo>
                  <a:pt x="128860" y="797293"/>
                  <a:pt x="131540" y="880362"/>
                  <a:pt x="144247" y="943897"/>
                </a:cubicBezTo>
                <a:cubicBezTo>
                  <a:pt x="146279" y="954060"/>
                  <a:pt x="150802" y="963561"/>
                  <a:pt x="154079" y="973393"/>
                </a:cubicBezTo>
                <a:cubicBezTo>
                  <a:pt x="157357" y="1016000"/>
                  <a:pt x="158612" y="1058810"/>
                  <a:pt x="163912" y="1101213"/>
                </a:cubicBezTo>
                <a:cubicBezTo>
                  <a:pt x="168589" y="1138628"/>
                  <a:pt x="178134" y="1125839"/>
                  <a:pt x="193408" y="1160206"/>
                </a:cubicBezTo>
                <a:cubicBezTo>
                  <a:pt x="201827" y="1179148"/>
                  <a:pt x="206518" y="1199535"/>
                  <a:pt x="213073" y="1219200"/>
                </a:cubicBezTo>
                <a:lnTo>
                  <a:pt x="232737" y="1278193"/>
                </a:lnTo>
                <a:cubicBezTo>
                  <a:pt x="236015" y="1288025"/>
                  <a:pt x="236821" y="1299066"/>
                  <a:pt x="242570" y="1307690"/>
                </a:cubicBezTo>
                <a:lnTo>
                  <a:pt x="262234" y="1337187"/>
                </a:lnTo>
                <a:cubicBezTo>
                  <a:pt x="265511" y="1350297"/>
                  <a:pt x="269135" y="1363325"/>
                  <a:pt x="272066" y="1376516"/>
                </a:cubicBezTo>
                <a:cubicBezTo>
                  <a:pt x="275691" y="1392830"/>
                  <a:pt x="277846" y="1409464"/>
                  <a:pt x="281899" y="1425677"/>
                </a:cubicBezTo>
                <a:cubicBezTo>
                  <a:pt x="284413" y="1435732"/>
                  <a:pt x="289004" y="1445175"/>
                  <a:pt x="291731" y="1455174"/>
                </a:cubicBezTo>
                <a:cubicBezTo>
                  <a:pt x="298842" y="1481248"/>
                  <a:pt x="304841" y="1507613"/>
                  <a:pt x="311396" y="1533832"/>
                </a:cubicBezTo>
                <a:lnTo>
                  <a:pt x="311396" y="1533832"/>
                </a:lnTo>
                <a:cubicBezTo>
                  <a:pt x="325292" y="1603314"/>
                  <a:pt x="315945" y="1567145"/>
                  <a:pt x="340892" y="1641987"/>
                </a:cubicBezTo>
                <a:lnTo>
                  <a:pt x="350725" y="1671484"/>
                </a:lnTo>
                <a:cubicBezTo>
                  <a:pt x="354002" y="1681316"/>
                  <a:pt x="354808" y="1692357"/>
                  <a:pt x="360557" y="1700980"/>
                </a:cubicBezTo>
                <a:lnTo>
                  <a:pt x="399886" y="1759974"/>
                </a:lnTo>
                <a:cubicBezTo>
                  <a:pt x="417165" y="1811811"/>
                  <a:pt x="398298" y="1769868"/>
                  <a:pt x="439215" y="1818968"/>
                </a:cubicBezTo>
                <a:cubicBezTo>
                  <a:pt x="446780" y="1828046"/>
                  <a:pt x="452011" y="1838848"/>
                  <a:pt x="458879" y="1848464"/>
                </a:cubicBezTo>
                <a:cubicBezTo>
                  <a:pt x="468404" y="1861799"/>
                  <a:pt x="478979" y="1874368"/>
                  <a:pt x="488376" y="1887793"/>
                </a:cubicBezTo>
                <a:cubicBezTo>
                  <a:pt x="501929" y="1907155"/>
                  <a:pt x="505284" y="1939314"/>
                  <a:pt x="527705" y="1946787"/>
                </a:cubicBezTo>
                <a:cubicBezTo>
                  <a:pt x="547370" y="1953342"/>
                  <a:pt x="566373" y="1962386"/>
                  <a:pt x="586699" y="1966451"/>
                </a:cubicBezTo>
                <a:cubicBezTo>
                  <a:pt x="658585" y="1980829"/>
                  <a:pt x="619316" y="1973921"/>
                  <a:pt x="704686" y="1986116"/>
                </a:cubicBezTo>
                <a:cubicBezTo>
                  <a:pt x="833434" y="1979679"/>
                  <a:pt x="892934" y="2037929"/>
                  <a:pt x="911163" y="1946787"/>
                </a:cubicBezTo>
                <a:cubicBezTo>
                  <a:pt x="915708" y="1924062"/>
                  <a:pt x="916451" y="1900686"/>
                  <a:pt x="920996" y="1877961"/>
                </a:cubicBezTo>
                <a:cubicBezTo>
                  <a:pt x="923029" y="1867798"/>
                  <a:pt x="927551" y="1858296"/>
                  <a:pt x="930828" y="1848464"/>
                </a:cubicBezTo>
                <a:cubicBezTo>
                  <a:pt x="934105" y="1796025"/>
                  <a:pt x="934637" y="1743343"/>
                  <a:pt x="940660" y="1691148"/>
                </a:cubicBezTo>
                <a:cubicBezTo>
                  <a:pt x="944491" y="1657945"/>
                  <a:pt x="960325" y="1592826"/>
                  <a:pt x="960325" y="1592826"/>
                </a:cubicBezTo>
                <a:cubicBezTo>
                  <a:pt x="963602" y="1543665"/>
                  <a:pt x="963189" y="1494117"/>
                  <a:pt x="970157" y="1445342"/>
                </a:cubicBezTo>
                <a:cubicBezTo>
                  <a:pt x="973088" y="1424822"/>
                  <a:pt x="989821" y="1386348"/>
                  <a:pt x="989821" y="1386348"/>
                </a:cubicBezTo>
                <a:cubicBezTo>
                  <a:pt x="993099" y="1337187"/>
                  <a:pt x="994496" y="1287864"/>
                  <a:pt x="999654" y="1238864"/>
                </a:cubicBezTo>
                <a:cubicBezTo>
                  <a:pt x="1001940" y="1217146"/>
                  <a:pt x="1024499" y="1154496"/>
                  <a:pt x="1029150" y="1140542"/>
                </a:cubicBezTo>
                <a:cubicBezTo>
                  <a:pt x="1052728" y="1069810"/>
                  <a:pt x="1024121" y="1158148"/>
                  <a:pt x="1048815" y="1071716"/>
                </a:cubicBezTo>
                <a:cubicBezTo>
                  <a:pt x="1051662" y="1061751"/>
                  <a:pt x="1053614" y="1051279"/>
                  <a:pt x="1058647" y="1042219"/>
                </a:cubicBezTo>
                <a:cubicBezTo>
                  <a:pt x="1088047" y="989298"/>
                  <a:pt x="1091644" y="989558"/>
                  <a:pt x="1127473" y="953729"/>
                </a:cubicBezTo>
                <a:cubicBezTo>
                  <a:pt x="1130750" y="940619"/>
                  <a:pt x="1133593" y="927393"/>
                  <a:pt x="1137305" y="914400"/>
                </a:cubicBezTo>
                <a:cubicBezTo>
                  <a:pt x="1140152" y="904435"/>
                  <a:pt x="1145283" y="895100"/>
                  <a:pt x="1147137" y="884903"/>
                </a:cubicBezTo>
                <a:cubicBezTo>
                  <a:pt x="1152447" y="855697"/>
                  <a:pt x="1148980" y="763023"/>
                  <a:pt x="1196299" y="747251"/>
                </a:cubicBezTo>
                <a:lnTo>
                  <a:pt x="1225796" y="737419"/>
                </a:lnTo>
                <a:lnTo>
                  <a:pt x="1284789" y="678426"/>
                </a:lnTo>
                <a:cubicBezTo>
                  <a:pt x="1294621" y="668594"/>
                  <a:pt x="1301094" y="653326"/>
                  <a:pt x="1314286" y="648929"/>
                </a:cubicBezTo>
                <a:lnTo>
                  <a:pt x="1343783" y="639097"/>
                </a:lnTo>
                <a:cubicBezTo>
                  <a:pt x="1411132" y="571747"/>
                  <a:pt x="1379637" y="595529"/>
                  <a:pt x="1432273" y="560439"/>
                </a:cubicBezTo>
                <a:cubicBezTo>
                  <a:pt x="1438828" y="550607"/>
                  <a:pt x="1443581" y="539298"/>
                  <a:pt x="1451937" y="530942"/>
                </a:cubicBezTo>
                <a:cubicBezTo>
                  <a:pt x="1517489" y="465389"/>
                  <a:pt x="1448656" y="560443"/>
                  <a:pt x="1501099" y="481780"/>
                </a:cubicBezTo>
                <a:cubicBezTo>
                  <a:pt x="1504376" y="471948"/>
                  <a:pt x="1505898" y="461344"/>
                  <a:pt x="1510931" y="452284"/>
                </a:cubicBezTo>
                <a:cubicBezTo>
                  <a:pt x="1522409" y="431624"/>
                  <a:pt x="1550260" y="393290"/>
                  <a:pt x="1550260" y="393290"/>
                </a:cubicBezTo>
                <a:cubicBezTo>
                  <a:pt x="1553537" y="363793"/>
                  <a:pt x="1554272" y="333902"/>
                  <a:pt x="1560092" y="304800"/>
                </a:cubicBezTo>
                <a:cubicBezTo>
                  <a:pt x="1564157" y="284474"/>
                  <a:pt x="1573202" y="265471"/>
                  <a:pt x="1579757" y="245806"/>
                </a:cubicBezTo>
                <a:lnTo>
                  <a:pt x="1589589" y="216309"/>
                </a:lnTo>
                <a:cubicBezTo>
                  <a:pt x="1586312" y="173703"/>
                  <a:pt x="1591496" y="129578"/>
                  <a:pt x="1579757" y="88490"/>
                </a:cubicBezTo>
                <a:cubicBezTo>
                  <a:pt x="1576910" y="78525"/>
                  <a:pt x="1559530" y="83293"/>
                  <a:pt x="1550260" y="78658"/>
                </a:cubicBezTo>
                <a:cubicBezTo>
                  <a:pt x="1539691" y="73373"/>
                  <a:pt x="1531332" y="64278"/>
                  <a:pt x="1520763" y="58993"/>
                </a:cubicBezTo>
                <a:cubicBezTo>
                  <a:pt x="1490451" y="43837"/>
                  <a:pt x="1439719" y="42718"/>
                  <a:pt x="1412608" y="39329"/>
                </a:cubicBezTo>
                <a:cubicBezTo>
                  <a:pt x="1323409" y="9596"/>
                  <a:pt x="1414273" y="37010"/>
                  <a:pt x="1206131" y="19664"/>
                </a:cubicBezTo>
                <a:cubicBezTo>
                  <a:pt x="1186264" y="18008"/>
                  <a:pt x="1166841" y="12863"/>
                  <a:pt x="1147137" y="9832"/>
                </a:cubicBezTo>
                <a:cubicBezTo>
                  <a:pt x="1124232" y="6308"/>
                  <a:pt x="1101254" y="3277"/>
                  <a:pt x="1078312" y="0"/>
                </a:cubicBezTo>
                <a:cubicBezTo>
                  <a:pt x="993099" y="3277"/>
                  <a:pt x="907028" y="-2665"/>
                  <a:pt x="822673" y="9832"/>
                </a:cubicBezTo>
                <a:cubicBezTo>
                  <a:pt x="812421" y="11351"/>
                  <a:pt x="820170" y="32000"/>
                  <a:pt x="812841" y="39329"/>
                </a:cubicBezTo>
                <a:cubicBezTo>
                  <a:pt x="805512" y="46658"/>
                  <a:pt x="755486" y="63910"/>
                  <a:pt x="744015" y="68826"/>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
        <p:nvSpPr>
          <p:cNvPr id="32" name="Freeform: Shape 31">
            <a:extLst>
              <a:ext uri="{FF2B5EF4-FFF2-40B4-BE49-F238E27FC236}">
                <a16:creationId xmlns:a16="http://schemas.microsoft.com/office/drawing/2014/main" id="{18AE31E8-05C5-4CC0-BF80-6A67CBC94846}"/>
              </a:ext>
            </a:extLst>
          </p:cNvPr>
          <p:cNvSpPr/>
          <p:nvPr/>
        </p:nvSpPr>
        <p:spPr>
          <a:xfrm>
            <a:off x="1689935" y="1730477"/>
            <a:ext cx="1712027" cy="1486107"/>
          </a:xfrm>
          <a:custGeom>
            <a:avLst/>
            <a:gdLst>
              <a:gd name="connsiteX0" fmla="*/ 355176 w 1712027"/>
              <a:gd name="connsiteY0" fmla="*/ 1484671 h 1486107"/>
              <a:gd name="connsiteX1" fmla="*/ 355176 w 1712027"/>
              <a:gd name="connsiteY1" fmla="*/ 1484671 h 1486107"/>
              <a:gd name="connsiteX2" fmla="*/ 433834 w 1712027"/>
              <a:gd name="connsiteY2" fmla="*/ 1415846 h 1486107"/>
              <a:gd name="connsiteX3" fmla="*/ 463331 w 1712027"/>
              <a:gd name="connsiteY3" fmla="*/ 1376517 h 1486107"/>
              <a:gd name="connsiteX4" fmla="*/ 492827 w 1712027"/>
              <a:gd name="connsiteY4" fmla="*/ 1356852 h 1486107"/>
              <a:gd name="connsiteX5" fmla="*/ 522324 w 1712027"/>
              <a:gd name="connsiteY5" fmla="*/ 1327355 h 1486107"/>
              <a:gd name="connsiteX6" fmla="*/ 610814 w 1712027"/>
              <a:gd name="connsiteY6" fmla="*/ 1258529 h 1486107"/>
              <a:gd name="connsiteX7" fmla="*/ 650143 w 1712027"/>
              <a:gd name="connsiteY7" fmla="*/ 1229033 h 1486107"/>
              <a:gd name="connsiteX8" fmla="*/ 679640 w 1712027"/>
              <a:gd name="connsiteY8" fmla="*/ 1209368 h 1486107"/>
              <a:gd name="connsiteX9" fmla="*/ 728801 w 1712027"/>
              <a:gd name="connsiteY9" fmla="*/ 1170039 h 1486107"/>
              <a:gd name="connsiteX10" fmla="*/ 758298 w 1712027"/>
              <a:gd name="connsiteY10" fmla="*/ 1140542 h 1486107"/>
              <a:gd name="connsiteX11" fmla="*/ 797627 w 1712027"/>
              <a:gd name="connsiteY11" fmla="*/ 1120878 h 1486107"/>
              <a:gd name="connsiteX12" fmla="*/ 836956 w 1712027"/>
              <a:gd name="connsiteY12" fmla="*/ 1091381 h 1486107"/>
              <a:gd name="connsiteX13" fmla="*/ 915614 w 1712027"/>
              <a:gd name="connsiteY13" fmla="*/ 1042220 h 1486107"/>
              <a:gd name="connsiteX14" fmla="*/ 945111 w 1712027"/>
              <a:gd name="connsiteY14" fmla="*/ 1022555 h 1486107"/>
              <a:gd name="connsiteX15" fmla="*/ 984440 w 1712027"/>
              <a:gd name="connsiteY15" fmla="*/ 993058 h 1486107"/>
              <a:gd name="connsiteX16" fmla="*/ 1023769 w 1712027"/>
              <a:gd name="connsiteY16" fmla="*/ 983226 h 1486107"/>
              <a:gd name="connsiteX17" fmla="*/ 1043434 w 1712027"/>
              <a:gd name="connsiteY17" fmla="*/ 953729 h 1486107"/>
              <a:gd name="connsiteX18" fmla="*/ 1102427 w 1712027"/>
              <a:gd name="connsiteY18" fmla="*/ 914400 h 1486107"/>
              <a:gd name="connsiteX19" fmla="*/ 1122092 w 1712027"/>
              <a:gd name="connsiteY19" fmla="*/ 884904 h 1486107"/>
              <a:gd name="connsiteX20" fmla="*/ 1181085 w 1712027"/>
              <a:gd name="connsiteY20" fmla="*/ 865239 h 1486107"/>
              <a:gd name="connsiteX21" fmla="*/ 1220414 w 1712027"/>
              <a:gd name="connsiteY21" fmla="*/ 835742 h 1486107"/>
              <a:gd name="connsiteX22" fmla="*/ 1299072 w 1712027"/>
              <a:gd name="connsiteY22" fmla="*/ 786581 h 1486107"/>
              <a:gd name="connsiteX23" fmla="*/ 1318737 w 1712027"/>
              <a:gd name="connsiteY23" fmla="*/ 757084 h 1486107"/>
              <a:gd name="connsiteX24" fmla="*/ 1377731 w 1712027"/>
              <a:gd name="connsiteY24" fmla="*/ 717755 h 1486107"/>
              <a:gd name="connsiteX25" fmla="*/ 1407227 w 1712027"/>
              <a:gd name="connsiteY25" fmla="*/ 688258 h 1486107"/>
              <a:gd name="connsiteX26" fmla="*/ 1426892 w 1712027"/>
              <a:gd name="connsiteY26" fmla="*/ 658762 h 1486107"/>
              <a:gd name="connsiteX27" fmla="*/ 1456389 w 1712027"/>
              <a:gd name="connsiteY27" fmla="*/ 648929 h 1486107"/>
              <a:gd name="connsiteX28" fmla="*/ 1515382 w 1712027"/>
              <a:gd name="connsiteY28" fmla="*/ 609600 h 1486107"/>
              <a:gd name="connsiteX29" fmla="*/ 1574376 w 1712027"/>
              <a:gd name="connsiteY29" fmla="*/ 570271 h 1486107"/>
              <a:gd name="connsiteX30" fmla="*/ 1603872 w 1712027"/>
              <a:gd name="connsiteY30" fmla="*/ 540775 h 1486107"/>
              <a:gd name="connsiteX31" fmla="*/ 1613705 w 1712027"/>
              <a:gd name="connsiteY31" fmla="*/ 511278 h 1486107"/>
              <a:gd name="connsiteX32" fmla="*/ 1653034 w 1712027"/>
              <a:gd name="connsiteY32" fmla="*/ 452284 h 1486107"/>
              <a:gd name="connsiteX33" fmla="*/ 1692363 w 1712027"/>
              <a:gd name="connsiteY33" fmla="*/ 314633 h 1486107"/>
              <a:gd name="connsiteX34" fmla="*/ 1702195 w 1712027"/>
              <a:gd name="connsiteY34" fmla="*/ 285136 h 1486107"/>
              <a:gd name="connsiteX35" fmla="*/ 1712027 w 1712027"/>
              <a:gd name="connsiteY35" fmla="*/ 255639 h 1486107"/>
              <a:gd name="connsiteX36" fmla="*/ 1702195 w 1712027"/>
              <a:gd name="connsiteY36" fmla="*/ 176981 h 1486107"/>
              <a:gd name="connsiteX37" fmla="*/ 1672698 w 1712027"/>
              <a:gd name="connsiteY37" fmla="*/ 147484 h 1486107"/>
              <a:gd name="connsiteX38" fmla="*/ 1623537 w 1712027"/>
              <a:gd name="connsiteY38" fmla="*/ 108155 h 1486107"/>
              <a:gd name="connsiteX39" fmla="*/ 1603872 w 1712027"/>
              <a:gd name="connsiteY39" fmla="*/ 78658 h 1486107"/>
              <a:gd name="connsiteX40" fmla="*/ 1544879 w 1712027"/>
              <a:gd name="connsiteY40" fmla="*/ 58994 h 1486107"/>
              <a:gd name="connsiteX41" fmla="*/ 1485885 w 1712027"/>
              <a:gd name="connsiteY41" fmla="*/ 19665 h 1486107"/>
              <a:gd name="connsiteX42" fmla="*/ 1328569 w 1712027"/>
              <a:gd name="connsiteY42" fmla="*/ 0 h 1486107"/>
              <a:gd name="connsiteX43" fmla="*/ 728801 w 1712027"/>
              <a:gd name="connsiteY43" fmla="*/ 9833 h 1486107"/>
              <a:gd name="connsiteX44" fmla="*/ 581318 w 1712027"/>
              <a:gd name="connsiteY44" fmla="*/ 29497 h 1486107"/>
              <a:gd name="connsiteX45" fmla="*/ 551821 w 1712027"/>
              <a:gd name="connsiteY45" fmla="*/ 49162 h 1486107"/>
              <a:gd name="connsiteX46" fmla="*/ 473163 w 1712027"/>
              <a:gd name="connsiteY46" fmla="*/ 78658 h 1486107"/>
              <a:gd name="connsiteX47" fmla="*/ 384672 w 1712027"/>
              <a:gd name="connsiteY47" fmla="*/ 147484 h 1486107"/>
              <a:gd name="connsiteX48" fmla="*/ 355176 w 1712027"/>
              <a:gd name="connsiteY48" fmla="*/ 167149 h 1486107"/>
              <a:gd name="connsiteX49" fmla="*/ 335511 w 1712027"/>
              <a:gd name="connsiteY49" fmla="*/ 196646 h 1486107"/>
              <a:gd name="connsiteX50" fmla="*/ 266685 w 1712027"/>
              <a:gd name="connsiteY50" fmla="*/ 235975 h 1486107"/>
              <a:gd name="connsiteX51" fmla="*/ 227356 w 1712027"/>
              <a:gd name="connsiteY51" fmla="*/ 304800 h 1486107"/>
              <a:gd name="connsiteX52" fmla="*/ 178195 w 1712027"/>
              <a:gd name="connsiteY52" fmla="*/ 353962 h 1486107"/>
              <a:gd name="connsiteX53" fmla="*/ 148698 w 1712027"/>
              <a:gd name="connsiteY53" fmla="*/ 422788 h 1486107"/>
              <a:gd name="connsiteX54" fmla="*/ 99537 w 1712027"/>
              <a:gd name="connsiteY54" fmla="*/ 491613 h 1486107"/>
              <a:gd name="connsiteX55" fmla="*/ 60208 w 1712027"/>
              <a:gd name="connsiteY55" fmla="*/ 589936 h 1486107"/>
              <a:gd name="connsiteX56" fmla="*/ 30711 w 1712027"/>
              <a:gd name="connsiteY56" fmla="*/ 668594 h 1486107"/>
              <a:gd name="connsiteX57" fmla="*/ 11047 w 1712027"/>
              <a:gd name="connsiteY57" fmla="*/ 747252 h 1486107"/>
              <a:gd name="connsiteX58" fmla="*/ 1214 w 1712027"/>
              <a:gd name="connsiteY58" fmla="*/ 786581 h 1486107"/>
              <a:gd name="connsiteX59" fmla="*/ 40543 w 1712027"/>
              <a:gd name="connsiteY59" fmla="*/ 1032388 h 1486107"/>
              <a:gd name="connsiteX60" fmla="*/ 70040 w 1712027"/>
              <a:gd name="connsiteY60" fmla="*/ 1061884 h 1486107"/>
              <a:gd name="connsiteX61" fmla="*/ 89705 w 1712027"/>
              <a:gd name="connsiteY61" fmla="*/ 1101213 h 1486107"/>
              <a:gd name="connsiteX62" fmla="*/ 119201 w 1712027"/>
              <a:gd name="connsiteY62" fmla="*/ 1120878 h 1486107"/>
              <a:gd name="connsiteX63" fmla="*/ 158531 w 1712027"/>
              <a:gd name="connsiteY63" fmla="*/ 1170039 h 1486107"/>
              <a:gd name="connsiteX64" fmla="*/ 207692 w 1712027"/>
              <a:gd name="connsiteY64" fmla="*/ 1238865 h 1486107"/>
              <a:gd name="connsiteX65" fmla="*/ 247021 w 1712027"/>
              <a:gd name="connsiteY65" fmla="*/ 1297858 h 1486107"/>
              <a:gd name="connsiteX66" fmla="*/ 306014 w 1712027"/>
              <a:gd name="connsiteY66" fmla="*/ 1337188 h 1486107"/>
              <a:gd name="connsiteX67" fmla="*/ 335511 w 1712027"/>
              <a:gd name="connsiteY67" fmla="*/ 1366684 h 1486107"/>
              <a:gd name="connsiteX68" fmla="*/ 394505 w 1712027"/>
              <a:gd name="connsiteY68" fmla="*/ 1376517 h 1486107"/>
              <a:gd name="connsiteX69" fmla="*/ 453498 w 1712027"/>
              <a:gd name="connsiteY69" fmla="*/ 1396181 h 1486107"/>
              <a:gd name="connsiteX70" fmla="*/ 384672 w 1712027"/>
              <a:gd name="connsiteY70" fmla="*/ 1484671 h 1486107"/>
              <a:gd name="connsiteX71" fmla="*/ 355176 w 1712027"/>
              <a:gd name="connsiteY71" fmla="*/ 1484671 h 14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12027" h="1486107">
                <a:moveTo>
                  <a:pt x="355176" y="1484671"/>
                </a:moveTo>
                <a:lnTo>
                  <a:pt x="355176" y="1484671"/>
                </a:lnTo>
                <a:cubicBezTo>
                  <a:pt x="381395" y="1461729"/>
                  <a:pt x="409199" y="1440481"/>
                  <a:pt x="433834" y="1415846"/>
                </a:cubicBezTo>
                <a:cubicBezTo>
                  <a:pt x="445422" y="1404259"/>
                  <a:pt x="451744" y="1388105"/>
                  <a:pt x="463331" y="1376517"/>
                </a:cubicBezTo>
                <a:cubicBezTo>
                  <a:pt x="471687" y="1368161"/>
                  <a:pt x="483749" y="1364417"/>
                  <a:pt x="492827" y="1356852"/>
                </a:cubicBezTo>
                <a:cubicBezTo>
                  <a:pt x="503509" y="1347950"/>
                  <a:pt x="511642" y="1336257"/>
                  <a:pt x="522324" y="1327355"/>
                </a:cubicBezTo>
                <a:cubicBezTo>
                  <a:pt x="551031" y="1303432"/>
                  <a:pt x="581195" y="1281313"/>
                  <a:pt x="610814" y="1258529"/>
                </a:cubicBezTo>
                <a:cubicBezTo>
                  <a:pt x="623803" y="1248538"/>
                  <a:pt x="636508" y="1238123"/>
                  <a:pt x="650143" y="1229033"/>
                </a:cubicBezTo>
                <a:cubicBezTo>
                  <a:pt x="659975" y="1222478"/>
                  <a:pt x="670186" y="1216458"/>
                  <a:pt x="679640" y="1209368"/>
                </a:cubicBezTo>
                <a:cubicBezTo>
                  <a:pt x="696428" y="1196777"/>
                  <a:pt x="713008" y="1183858"/>
                  <a:pt x="728801" y="1170039"/>
                </a:cubicBezTo>
                <a:cubicBezTo>
                  <a:pt x="739266" y="1160882"/>
                  <a:pt x="746983" y="1148624"/>
                  <a:pt x="758298" y="1140542"/>
                </a:cubicBezTo>
                <a:cubicBezTo>
                  <a:pt x="770225" y="1132023"/>
                  <a:pt x="785198" y="1128646"/>
                  <a:pt x="797627" y="1120878"/>
                </a:cubicBezTo>
                <a:cubicBezTo>
                  <a:pt x="811523" y="1112193"/>
                  <a:pt x="823321" y="1100471"/>
                  <a:pt x="836956" y="1091381"/>
                </a:cubicBezTo>
                <a:cubicBezTo>
                  <a:pt x="862682" y="1074230"/>
                  <a:pt x="889888" y="1059371"/>
                  <a:pt x="915614" y="1042220"/>
                </a:cubicBezTo>
                <a:cubicBezTo>
                  <a:pt x="925446" y="1035665"/>
                  <a:pt x="935495" y="1029424"/>
                  <a:pt x="945111" y="1022555"/>
                </a:cubicBezTo>
                <a:cubicBezTo>
                  <a:pt x="958446" y="1013030"/>
                  <a:pt x="969783" y="1000387"/>
                  <a:pt x="984440" y="993058"/>
                </a:cubicBezTo>
                <a:cubicBezTo>
                  <a:pt x="996526" y="987015"/>
                  <a:pt x="1010659" y="986503"/>
                  <a:pt x="1023769" y="983226"/>
                </a:cubicBezTo>
                <a:cubicBezTo>
                  <a:pt x="1030324" y="973394"/>
                  <a:pt x="1034541" y="961511"/>
                  <a:pt x="1043434" y="953729"/>
                </a:cubicBezTo>
                <a:cubicBezTo>
                  <a:pt x="1061220" y="938166"/>
                  <a:pt x="1102427" y="914400"/>
                  <a:pt x="1102427" y="914400"/>
                </a:cubicBezTo>
                <a:cubicBezTo>
                  <a:pt x="1108982" y="904568"/>
                  <a:pt x="1112071" y="891167"/>
                  <a:pt x="1122092" y="884904"/>
                </a:cubicBezTo>
                <a:cubicBezTo>
                  <a:pt x="1139669" y="873918"/>
                  <a:pt x="1181085" y="865239"/>
                  <a:pt x="1181085" y="865239"/>
                </a:cubicBezTo>
                <a:cubicBezTo>
                  <a:pt x="1194195" y="855407"/>
                  <a:pt x="1206518" y="844427"/>
                  <a:pt x="1220414" y="835742"/>
                </a:cubicBezTo>
                <a:cubicBezTo>
                  <a:pt x="1261955" y="809779"/>
                  <a:pt x="1261932" y="823721"/>
                  <a:pt x="1299072" y="786581"/>
                </a:cubicBezTo>
                <a:cubicBezTo>
                  <a:pt x="1307428" y="778225"/>
                  <a:pt x="1309844" y="764866"/>
                  <a:pt x="1318737" y="757084"/>
                </a:cubicBezTo>
                <a:cubicBezTo>
                  <a:pt x="1336523" y="741521"/>
                  <a:pt x="1361020" y="734467"/>
                  <a:pt x="1377731" y="717755"/>
                </a:cubicBezTo>
                <a:cubicBezTo>
                  <a:pt x="1387563" y="707923"/>
                  <a:pt x="1398325" y="698940"/>
                  <a:pt x="1407227" y="688258"/>
                </a:cubicBezTo>
                <a:cubicBezTo>
                  <a:pt x="1414792" y="679180"/>
                  <a:pt x="1417665" y="666144"/>
                  <a:pt x="1426892" y="658762"/>
                </a:cubicBezTo>
                <a:cubicBezTo>
                  <a:pt x="1434985" y="652288"/>
                  <a:pt x="1447329" y="653962"/>
                  <a:pt x="1456389" y="648929"/>
                </a:cubicBezTo>
                <a:cubicBezTo>
                  <a:pt x="1477048" y="637451"/>
                  <a:pt x="1495718" y="622710"/>
                  <a:pt x="1515382" y="609600"/>
                </a:cubicBezTo>
                <a:cubicBezTo>
                  <a:pt x="1515387" y="609597"/>
                  <a:pt x="1574372" y="570275"/>
                  <a:pt x="1574376" y="570271"/>
                </a:cubicBezTo>
                <a:lnTo>
                  <a:pt x="1603872" y="540775"/>
                </a:lnTo>
                <a:cubicBezTo>
                  <a:pt x="1607150" y="530943"/>
                  <a:pt x="1608672" y="520338"/>
                  <a:pt x="1613705" y="511278"/>
                </a:cubicBezTo>
                <a:cubicBezTo>
                  <a:pt x="1625183" y="490618"/>
                  <a:pt x="1653034" y="452284"/>
                  <a:pt x="1653034" y="452284"/>
                </a:cubicBezTo>
                <a:cubicBezTo>
                  <a:pt x="1677728" y="353507"/>
                  <a:pt x="1664149" y="399273"/>
                  <a:pt x="1692363" y="314633"/>
                </a:cubicBezTo>
                <a:lnTo>
                  <a:pt x="1702195" y="285136"/>
                </a:lnTo>
                <a:lnTo>
                  <a:pt x="1712027" y="255639"/>
                </a:lnTo>
                <a:cubicBezTo>
                  <a:pt x="1708750" y="229420"/>
                  <a:pt x="1711225" y="201814"/>
                  <a:pt x="1702195" y="176981"/>
                </a:cubicBezTo>
                <a:cubicBezTo>
                  <a:pt x="1697443" y="163913"/>
                  <a:pt x="1681600" y="158166"/>
                  <a:pt x="1672698" y="147484"/>
                </a:cubicBezTo>
                <a:cubicBezTo>
                  <a:pt x="1638488" y="106432"/>
                  <a:pt x="1671960" y="124297"/>
                  <a:pt x="1623537" y="108155"/>
                </a:cubicBezTo>
                <a:cubicBezTo>
                  <a:pt x="1616982" y="98323"/>
                  <a:pt x="1613893" y="84921"/>
                  <a:pt x="1603872" y="78658"/>
                </a:cubicBezTo>
                <a:cubicBezTo>
                  <a:pt x="1586295" y="67672"/>
                  <a:pt x="1544879" y="58994"/>
                  <a:pt x="1544879" y="58994"/>
                </a:cubicBezTo>
                <a:cubicBezTo>
                  <a:pt x="1525214" y="45884"/>
                  <a:pt x="1509336" y="22597"/>
                  <a:pt x="1485885" y="19665"/>
                </a:cubicBezTo>
                <a:lnTo>
                  <a:pt x="1328569" y="0"/>
                </a:lnTo>
                <a:lnTo>
                  <a:pt x="728801" y="9833"/>
                </a:lnTo>
                <a:cubicBezTo>
                  <a:pt x="623945" y="12706"/>
                  <a:pt x="642093" y="9239"/>
                  <a:pt x="581318" y="29497"/>
                </a:cubicBezTo>
                <a:cubicBezTo>
                  <a:pt x="571486" y="36052"/>
                  <a:pt x="562683" y="44507"/>
                  <a:pt x="551821" y="49162"/>
                </a:cubicBezTo>
                <a:cubicBezTo>
                  <a:pt x="496580" y="72837"/>
                  <a:pt x="526414" y="41792"/>
                  <a:pt x="473163" y="78658"/>
                </a:cubicBezTo>
                <a:cubicBezTo>
                  <a:pt x="442439" y="99928"/>
                  <a:pt x="415764" y="126755"/>
                  <a:pt x="384672" y="147484"/>
                </a:cubicBezTo>
                <a:lnTo>
                  <a:pt x="355176" y="167149"/>
                </a:lnTo>
                <a:cubicBezTo>
                  <a:pt x="348621" y="176981"/>
                  <a:pt x="343867" y="188290"/>
                  <a:pt x="335511" y="196646"/>
                </a:cubicBezTo>
                <a:cubicBezTo>
                  <a:pt x="321615" y="210541"/>
                  <a:pt x="282105" y="228265"/>
                  <a:pt x="266685" y="235975"/>
                </a:cubicBezTo>
                <a:cubicBezTo>
                  <a:pt x="253575" y="258917"/>
                  <a:pt x="243210" y="283661"/>
                  <a:pt x="227356" y="304800"/>
                </a:cubicBezTo>
                <a:cubicBezTo>
                  <a:pt x="213451" y="323340"/>
                  <a:pt x="191050" y="334679"/>
                  <a:pt x="178195" y="353962"/>
                </a:cubicBezTo>
                <a:cubicBezTo>
                  <a:pt x="164350" y="374730"/>
                  <a:pt x="161082" y="401117"/>
                  <a:pt x="148698" y="422788"/>
                </a:cubicBezTo>
                <a:cubicBezTo>
                  <a:pt x="134710" y="447266"/>
                  <a:pt x="113525" y="467135"/>
                  <a:pt x="99537" y="491613"/>
                </a:cubicBezTo>
                <a:cubicBezTo>
                  <a:pt x="71798" y="540156"/>
                  <a:pt x="75508" y="549137"/>
                  <a:pt x="60208" y="589936"/>
                </a:cubicBezTo>
                <a:cubicBezTo>
                  <a:pt x="50270" y="616437"/>
                  <a:pt x="38152" y="641310"/>
                  <a:pt x="30711" y="668594"/>
                </a:cubicBezTo>
                <a:cubicBezTo>
                  <a:pt x="23600" y="694668"/>
                  <a:pt x="17602" y="721033"/>
                  <a:pt x="11047" y="747252"/>
                </a:cubicBezTo>
                <a:lnTo>
                  <a:pt x="1214" y="786581"/>
                </a:lnTo>
                <a:cubicBezTo>
                  <a:pt x="8121" y="924708"/>
                  <a:pt x="-21589" y="949545"/>
                  <a:pt x="40543" y="1032388"/>
                </a:cubicBezTo>
                <a:cubicBezTo>
                  <a:pt x="48886" y="1043512"/>
                  <a:pt x="60208" y="1052052"/>
                  <a:pt x="70040" y="1061884"/>
                </a:cubicBezTo>
                <a:cubicBezTo>
                  <a:pt x="76595" y="1074994"/>
                  <a:pt x="80322" y="1089953"/>
                  <a:pt x="89705" y="1101213"/>
                </a:cubicBezTo>
                <a:cubicBezTo>
                  <a:pt x="97270" y="1110291"/>
                  <a:pt x="111819" y="1111651"/>
                  <a:pt x="119201" y="1120878"/>
                </a:cubicBezTo>
                <a:cubicBezTo>
                  <a:pt x="173473" y="1188719"/>
                  <a:pt x="74004" y="1113689"/>
                  <a:pt x="158531" y="1170039"/>
                </a:cubicBezTo>
                <a:cubicBezTo>
                  <a:pt x="222431" y="1265892"/>
                  <a:pt x="122366" y="1116971"/>
                  <a:pt x="207692" y="1238865"/>
                </a:cubicBezTo>
                <a:cubicBezTo>
                  <a:pt x="221245" y="1258226"/>
                  <a:pt x="227357" y="1284748"/>
                  <a:pt x="247021" y="1297858"/>
                </a:cubicBezTo>
                <a:cubicBezTo>
                  <a:pt x="266685" y="1310968"/>
                  <a:pt x="289302" y="1320477"/>
                  <a:pt x="306014" y="1337188"/>
                </a:cubicBezTo>
                <a:cubicBezTo>
                  <a:pt x="315846" y="1347020"/>
                  <a:pt x="322805" y="1361037"/>
                  <a:pt x="335511" y="1366684"/>
                </a:cubicBezTo>
                <a:cubicBezTo>
                  <a:pt x="353729" y="1374781"/>
                  <a:pt x="375164" y="1371682"/>
                  <a:pt x="394505" y="1376517"/>
                </a:cubicBezTo>
                <a:cubicBezTo>
                  <a:pt x="414614" y="1381544"/>
                  <a:pt x="453498" y="1396181"/>
                  <a:pt x="453498" y="1396181"/>
                </a:cubicBezTo>
                <a:cubicBezTo>
                  <a:pt x="384437" y="1442222"/>
                  <a:pt x="396427" y="1414144"/>
                  <a:pt x="384672" y="1484671"/>
                </a:cubicBezTo>
                <a:cubicBezTo>
                  <a:pt x="384133" y="1487904"/>
                  <a:pt x="360092" y="1484671"/>
                  <a:pt x="355176" y="1484671"/>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
        <p:nvSpPr>
          <p:cNvPr id="34" name="Freeform: Shape 33">
            <a:extLst>
              <a:ext uri="{FF2B5EF4-FFF2-40B4-BE49-F238E27FC236}">
                <a16:creationId xmlns:a16="http://schemas.microsoft.com/office/drawing/2014/main" id="{2996B193-D992-4855-AE1C-94F626A7CB36}"/>
              </a:ext>
            </a:extLst>
          </p:cNvPr>
          <p:cNvSpPr/>
          <p:nvPr/>
        </p:nvSpPr>
        <p:spPr>
          <a:xfrm>
            <a:off x="3274143" y="2015614"/>
            <a:ext cx="3608439" cy="3401961"/>
          </a:xfrm>
          <a:custGeom>
            <a:avLst/>
            <a:gdLst>
              <a:gd name="connsiteX0" fmla="*/ 2792361 w 3608439"/>
              <a:gd name="connsiteY0" fmla="*/ 3401961 h 3401961"/>
              <a:gd name="connsiteX1" fmla="*/ 2792361 w 3608439"/>
              <a:gd name="connsiteY1" fmla="*/ 3401961 h 3401961"/>
              <a:gd name="connsiteX2" fmla="*/ 2880852 w 3608439"/>
              <a:gd name="connsiteY2" fmla="*/ 3392129 h 3401961"/>
              <a:gd name="connsiteX3" fmla="*/ 2910348 w 3608439"/>
              <a:gd name="connsiteY3" fmla="*/ 3382297 h 3401961"/>
              <a:gd name="connsiteX4" fmla="*/ 3038168 w 3608439"/>
              <a:gd name="connsiteY4" fmla="*/ 3372464 h 3401961"/>
              <a:gd name="connsiteX5" fmla="*/ 3215148 w 3608439"/>
              <a:gd name="connsiteY5" fmla="*/ 3342968 h 3401961"/>
              <a:gd name="connsiteX6" fmla="*/ 3303639 w 3608439"/>
              <a:gd name="connsiteY6" fmla="*/ 3313471 h 3401961"/>
              <a:gd name="connsiteX7" fmla="*/ 3333135 w 3608439"/>
              <a:gd name="connsiteY7" fmla="*/ 3303639 h 3401961"/>
              <a:gd name="connsiteX8" fmla="*/ 3392129 w 3608439"/>
              <a:gd name="connsiteY8" fmla="*/ 3293806 h 3401961"/>
              <a:gd name="connsiteX9" fmla="*/ 3451123 w 3608439"/>
              <a:gd name="connsiteY9" fmla="*/ 3274142 h 3401961"/>
              <a:gd name="connsiteX10" fmla="*/ 3510116 w 3608439"/>
              <a:gd name="connsiteY10" fmla="*/ 3234813 h 3401961"/>
              <a:gd name="connsiteX11" fmla="*/ 3559277 w 3608439"/>
              <a:gd name="connsiteY11" fmla="*/ 3185652 h 3401961"/>
              <a:gd name="connsiteX12" fmla="*/ 3569110 w 3608439"/>
              <a:gd name="connsiteY12" fmla="*/ 3116826 h 3401961"/>
              <a:gd name="connsiteX13" fmla="*/ 3588774 w 3608439"/>
              <a:gd name="connsiteY13" fmla="*/ 3028335 h 3401961"/>
              <a:gd name="connsiteX14" fmla="*/ 3608439 w 3608439"/>
              <a:gd name="connsiteY14" fmla="*/ 2949677 h 3401961"/>
              <a:gd name="connsiteX15" fmla="*/ 3598606 w 3608439"/>
              <a:gd name="connsiteY15" fmla="*/ 2674374 h 3401961"/>
              <a:gd name="connsiteX16" fmla="*/ 3578942 w 3608439"/>
              <a:gd name="connsiteY16" fmla="*/ 2644877 h 3401961"/>
              <a:gd name="connsiteX17" fmla="*/ 3569110 w 3608439"/>
              <a:gd name="connsiteY17" fmla="*/ 2615381 h 3401961"/>
              <a:gd name="connsiteX18" fmla="*/ 3529781 w 3608439"/>
              <a:gd name="connsiteY18" fmla="*/ 2585884 h 3401961"/>
              <a:gd name="connsiteX19" fmla="*/ 3500284 w 3608439"/>
              <a:gd name="connsiteY19" fmla="*/ 2556387 h 3401961"/>
              <a:gd name="connsiteX20" fmla="*/ 3411793 w 3608439"/>
              <a:gd name="connsiteY20" fmla="*/ 2507226 h 3401961"/>
              <a:gd name="connsiteX21" fmla="*/ 3352800 w 3608439"/>
              <a:gd name="connsiteY21" fmla="*/ 2467897 h 3401961"/>
              <a:gd name="connsiteX22" fmla="*/ 3274142 w 3608439"/>
              <a:gd name="connsiteY22" fmla="*/ 2438400 h 3401961"/>
              <a:gd name="connsiteX23" fmla="*/ 3244645 w 3608439"/>
              <a:gd name="connsiteY23" fmla="*/ 2408903 h 3401961"/>
              <a:gd name="connsiteX24" fmla="*/ 3205316 w 3608439"/>
              <a:gd name="connsiteY24" fmla="*/ 2379406 h 3401961"/>
              <a:gd name="connsiteX25" fmla="*/ 3175819 w 3608439"/>
              <a:gd name="connsiteY25" fmla="*/ 2359742 h 3401961"/>
              <a:gd name="connsiteX26" fmla="*/ 3116826 w 3608439"/>
              <a:gd name="connsiteY26" fmla="*/ 2310581 h 3401961"/>
              <a:gd name="connsiteX27" fmla="*/ 3057832 w 3608439"/>
              <a:gd name="connsiteY27" fmla="*/ 2251587 h 3401961"/>
              <a:gd name="connsiteX28" fmla="*/ 2949677 w 3608439"/>
              <a:gd name="connsiteY28" fmla="*/ 2163097 h 3401961"/>
              <a:gd name="connsiteX29" fmla="*/ 2871019 w 3608439"/>
              <a:gd name="connsiteY29" fmla="*/ 2094271 h 3401961"/>
              <a:gd name="connsiteX30" fmla="*/ 2841523 w 3608439"/>
              <a:gd name="connsiteY30" fmla="*/ 2064774 h 3401961"/>
              <a:gd name="connsiteX31" fmla="*/ 2812026 w 3608439"/>
              <a:gd name="connsiteY31" fmla="*/ 2045110 h 3401961"/>
              <a:gd name="connsiteX32" fmla="*/ 2772697 w 3608439"/>
              <a:gd name="connsiteY32" fmla="*/ 2015613 h 3401961"/>
              <a:gd name="connsiteX33" fmla="*/ 2694039 w 3608439"/>
              <a:gd name="connsiteY33" fmla="*/ 1956619 h 3401961"/>
              <a:gd name="connsiteX34" fmla="*/ 2684206 w 3608439"/>
              <a:gd name="connsiteY34" fmla="*/ 1927122 h 3401961"/>
              <a:gd name="connsiteX35" fmla="*/ 2654710 w 3608439"/>
              <a:gd name="connsiteY35" fmla="*/ 1897626 h 3401961"/>
              <a:gd name="connsiteX36" fmla="*/ 2635045 w 3608439"/>
              <a:gd name="connsiteY36" fmla="*/ 1868129 h 3401961"/>
              <a:gd name="connsiteX37" fmla="*/ 2625213 w 3608439"/>
              <a:gd name="connsiteY37" fmla="*/ 1818968 h 3401961"/>
              <a:gd name="connsiteX38" fmla="*/ 2605548 w 3608439"/>
              <a:gd name="connsiteY38" fmla="*/ 1789471 h 3401961"/>
              <a:gd name="connsiteX39" fmla="*/ 2576052 w 3608439"/>
              <a:gd name="connsiteY39" fmla="*/ 1730477 h 3401961"/>
              <a:gd name="connsiteX40" fmla="*/ 2566219 w 3608439"/>
              <a:gd name="connsiteY40" fmla="*/ 1681316 h 3401961"/>
              <a:gd name="connsiteX41" fmla="*/ 2517058 w 3608439"/>
              <a:gd name="connsiteY41" fmla="*/ 1602658 h 3401961"/>
              <a:gd name="connsiteX42" fmla="*/ 2487561 w 3608439"/>
              <a:gd name="connsiteY42" fmla="*/ 1573161 h 3401961"/>
              <a:gd name="connsiteX43" fmla="*/ 2448232 w 3608439"/>
              <a:gd name="connsiteY43" fmla="*/ 1524000 h 3401961"/>
              <a:gd name="connsiteX44" fmla="*/ 2399071 w 3608439"/>
              <a:gd name="connsiteY44" fmla="*/ 1445342 h 3401961"/>
              <a:gd name="connsiteX45" fmla="*/ 2379406 w 3608439"/>
              <a:gd name="connsiteY45" fmla="*/ 1415845 h 3401961"/>
              <a:gd name="connsiteX46" fmla="*/ 2320413 w 3608439"/>
              <a:gd name="connsiteY46" fmla="*/ 1356852 h 3401961"/>
              <a:gd name="connsiteX47" fmla="*/ 2281084 w 3608439"/>
              <a:gd name="connsiteY47" fmla="*/ 1297858 h 3401961"/>
              <a:gd name="connsiteX48" fmla="*/ 2261419 w 3608439"/>
              <a:gd name="connsiteY48" fmla="*/ 1268361 h 3401961"/>
              <a:gd name="connsiteX49" fmla="*/ 2202426 w 3608439"/>
              <a:gd name="connsiteY49" fmla="*/ 1209368 h 3401961"/>
              <a:gd name="connsiteX50" fmla="*/ 2172929 w 3608439"/>
              <a:gd name="connsiteY50" fmla="*/ 1179871 h 3401961"/>
              <a:gd name="connsiteX51" fmla="*/ 2104103 w 3608439"/>
              <a:gd name="connsiteY51" fmla="*/ 1150374 h 3401961"/>
              <a:gd name="connsiteX52" fmla="*/ 2074606 w 3608439"/>
              <a:gd name="connsiteY52" fmla="*/ 1120877 h 3401961"/>
              <a:gd name="connsiteX53" fmla="*/ 2025445 w 3608439"/>
              <a:gd name="connsiteY53" fmla="*/ 1101213 h 3401961"/>
              <a:gd name="connsiteX54" fmla="*/ 1986116 w 3608439"/>
              <a:gd name="connsiteY54" fmla="*/ 1081548 h 3401961"/>
              <a:gd name="connsiteX55" fmla="*/ 1956619 w 3608439"/>
              <a:gd name="connsiteY55" fmla="*/ 1061884 h 3401961"/>
              <a:gd name="connsiteX56" fmla="*/ 1877961 w 3608439"/>
              <a:gd name="connsiteY56" fmla="*/ 1042219 h 3401961"/>
              <a:gd name="connsiteX57" fmla="*/ 1818968 w 3608439"/>
              <a:gd name="connsiteY57" fmla="*/ 1022555 h 3401961"/>
              <a:gd name="connsiteX58" fmla="*/ 1720645 w 3608439"/>
              <a:gd name="connsiteY58" fmla="*/ 993058 h 3401961"/>
              <a:gd name="connsiteX59" fmla="*/ 1691148 w 3608439"/>
              <a:gd name="connsiteY59" fmla="*/ 983226 h 3401961"/>
              <a:gd name="connsiteX60" fmla="*/ 1651819 w 3608439"/>
              <a:gd name="connsiteY60" fmla="*/ 963561 h 3401961"/>
              <a:gd name="connsiteX61" fmla="*/ 1573161 w 3608439"/>
              <a:gd name="connsiteY61" fmla="*/ 943897 h 3401961"/>
              <a:gd name="connsiteX62" fmla="*/ 1543664 w 3608439"/>
              <a:gd name="connsiteY62" fmla="*/ 934064 h 3401961"/>
              <a:gd name="connsiteX63" fmla="*/ 1474839 w 3608439"/>
              <a:gd name="connsiteY63" fmla="*/ 914400 h 3401961"/>
              <a:gd name="connsiteX64" fmla="*/ 1415845 w 3608439"/>
              <a:gd name="connsiteY64" fmla="*/ 865239 h 3401961"/>
              <a:gd name="connsiteX65" fmla="*/ 1386348 w 3608439"/>
              <a:gd name="connsiteY65" fmla="*/ 845574 h 3401961"/>
              <a:gd name="connsiteX66" fmla="*/ 1366684 w 3608439"/>
              <a:gd name="connsiteY66" fmla="*/ 816077 h 3401961"/>
              <a:gd name="connsiteX67" fmla="*/ 1337187 w 3608439"/>
              <a:gd name="connsiteY67" fmla="*/ 796413 h 3401961"/>
              <a:gd name="connsiteX68" fmla="*/ 1297858 w 3608439"/>
              <a:gd name="connsiteY68" fmla="*/ 737419 h 3401961"/>
              <a:gd name="connsiteX69" fmla="*/ 1268361 w 3608439"/>
              <a:gd name="connsiteY69" fmla="*/ 707922 h 3401961"/>
              <a:gd name="connsiteX70" fmla="*/ 1258529 w 3608439"/>
              <a:gd name="connsiteY70" fmla="*/ 678426 h 3401961"/>
              <a:gd name="connsiteX71" fmla="*/ 1199535 w 3608439"/>
              <a:gd name="connsiteY71" fmla="*/ 589935 h 3401961"/>
              <a:gd name="connsiteX72" fmla="*/ 1179871 w 3608439"/>
              <a:gd name="connsiteY72" fmla="*/ 560439 h 3401961"/>
              <a:gd name="connsiteX73" fmla="*/ 1160206 w 3608439"/>
              <a:gd name="connsiteY73" fmla="*/ 530942 h 3401961"/>
              <a:gd name="connsiteX74" fmla="*/ 1150374 w 3608439"/>
              <a:gd name="connsiteY74" fmla="*/ 501445 h 3401961"/>
              <a:gd name="connsiteX75" fmla="*/ 1111045 w 3608439"/>
              <a:gd name="connsiteY75" fmla="*/ 442452 h 3401961"/>
              <a:gd name="connsiteX76" fmla="*/ 1101213 w 3608439"/>
              <a:gd name="connsiteY76" fmla="*/ 412955 h 3401961"/>
              <a:gd name="connsiteX77" fmla="*/ 1081548 w 3608439"/>
              <a:gd name="connsiteY77" fmla="*/ 373626 h 3401961"/>
              <a:gd name="connsiteX78" fmla="*/ 1052052 w 3608439"/>
              <a:gd name="connsiteY78" fmla="*/ 304800 h 3401961"/>
              <a:gd name="connsiteX79" fmla="*/ 1022555 w 3608439"/>
              <a:gd name="connsiteY79" fmla="*/ 226142 h 3401961"/>
              <a:gd name="connsiteX80" fmla="*/ 993058 w 3608439"/>
              <a:gd name="connsiteY80" fmla="*/ 167148 h 3401961"/>
              <a:gd name="connsiteX81" fmla="*/ 963561 w 3608439"/>
              <a:gd name="connsiteY81" fmla="*/ 147484 h 3401961"/>
              <a:gd name="connsiteX82" fmla="*/ 914400 w 3608439"/>
              <a:gd name="connsiteY82" fmla="*/ 98322 h 3401961"/>
              <a:gd name="connsiteX83" fmla="*/ 884903 w 3608439"/>
              <a:gd name="connsiteY83" fmla="*/ 68826 h 3401961"/>
              <a:gd name="connsiteX84" fmla="*/ 825910 w 3608439"/>
              <a:gd name="connsiteY84" fmla="*/ 39329 h 3401961"/>
              <a:gd name="connsiteX85" fmla="*/ 796413 w 3608439"/>
              <a:gd name="connsiteY85" fmla="*/ 19664 h 3401961"/>
              <a:gd name="connsiteX86" fmla="*/ 717755 w 3608439"/>
              <a:gd name="connsiteY86" fmla="*/ 0 h 3401961"/>
              <a:gd name="connsiteX87" fmla="*/ 629264 w 3608439"/>
              <a:gd name="connsiteY87" fmla="*/ 9832 h 3401961"/>
              <a:gd name="connsiteX88" fmla="*/ 501445 w 3608439"/>
              <a:gd name="connsiteY88" fmla="*/ 49161 h 3401961"/>
              <a:gd name="connsiteX89" fmla="*/ 462116 w 3608439"/>
              <a:gd name="connsiteY89" fmla="*/ 68826 h 3401961"/>
              <a:gd name="connsiteX90" fmla="*/ 393290 w 3608439"/>
              <a:gd name="connsiteY90" fmla="*/ 88490 h 3401961"/>
              <a:gd name="connsiteX91" fmla="*/ 353961 w 3608439"/>
              <a:gd name="connsiteY91" fmla="*/ 108155 h 3401961"/>
              <a:gd name="connsiteX92" fmla="*/ 324464 w 3608439"/>
              <a:gd name="connsiteY92" fmla="*/ 137652 h 3401961"/>
              <a:gd name="connsiteX93" fmla="*/ 265471 w 3608439"/>
              <a:gd name="connsiteY93" fmla="*/ 167148 h 3401961"/>
              <a:gd name="connsiteX94" fmla="*/ 206477 w 3608439"/>
              <a:gd name="connsiteY94" fmla="*/ 216310 h 3401961"/>
              <a:gd name="connsiteX95" fmla="*/ 157316 w 3608439"/>
              <a:gd name="connsiteY95" fmla="*/ 265471 h 3401961"/>
              <a:gd name="connsiteX96" fmla="*/ 88490 w 3608439"/>
              <a:gd name="connsiteY96" fmla="*/ 344129 h 3401961"/>
              <a:gd name="connsiteX97" fmla="*/ 68826 w 3608439"/>
              <a:gd name="connsiteY97" fmla="*/ 373626 h 3401961"/>
              <a:gd name="connsiteX98" fmla="*/ 58993 w 3608439"/>
              <a:gd name="connsiteY98" fmla="*/ 403122 h 3401961"/>
              <a:gd name="connsiteX99" fmla="*/ 39329 w 3608439"/>
              <a:gd name="connsiteY99" fmla="*/ 432619 h 3401961"/>
              <a:gd name="connsiteX100" fmla="*/ 19664 w 3608439"/>
              <a:gd name="connsiteY100" fmla="*/ 511277 h 3401961"/>
              <a:gd name="connsiteX101" fmla="*/ 0 w 3608439"/>
              <a:gd name="connsiteY101" fmla="*/ 540774 h 3401961"/>
              <a:gd name="connsiteX102" fmla="*/ 9832 w 3608439"/>
              <a:gd name="connsiteY102" fmla="*/ 865239 h 3401961"/>
              <a:gd name="connsiteX103" fmla="*/ 29497 w 3608439"/>
              <a:gd name="connsiteY103" fmla="*/ 953729 h 3401961"/>
              <a:gd name="connsiteX104" fmla="*/ 58993 w 3608439"/>
              <a:gd name="connsiteY104" fmla="*/ 1002890 h 3401961"/>
              <a:gd name="connsiteX105" fmla="*/ 127819 w 3608439"/>
              <a:gd name="connsiteY105" fmla="*/ 1111045 h 3401961"/>
              <a:gd name="connsiteX106" fmla="*/ 176981 w 3608439"/>
              <a:gd name="connsiteY106" fmla="*/ 1140542 h 3401961"/>
              <a:gd name="connsiteX107" fmla="*/ 216310 w 3608439"/>
              <a:gd name="connsiteY107" fmla="*/ 1179871 h 3401961"/>
              <a:gd name="connsiteX108" fmla="*/ 294968 w 3608439"/>
              <a:gd name="connsiteY108" fmla="*/ 1219200 h 3401961"/>
              <a:gd name="connsiteX109" fmla="*/ 383458 w 3608439"/>
              <a:gd name="connsiteY109" fmla="*/ 1258529 h 3401961"/>
              <a:gd name="connsiteX110" fmla="*/ 550606 w 3608439"/>
              <a:gd name="connsiteY110" fmla="*/ 1307690 h 3401961"/>
              <a:gd name="connsiteX111" fmla="*/ 599768 w 3608439"/>
              <a:gd name="connsiteY111" fmla="*/ 1327355 h 3401961"/>
              <a:gd name="connsiteX112" fmla="*/ 639097 w 3608439"/>
              <a:gd name="connsiteY112" fmla="*/ 1337187 h 3401961"/>
              <a:gd name="connsiteX113" fmla="*/ 668593 w 3608439"/>
              <a:gd name="connsiteY113" fmla="*/ 1347019 h 3401961"/>
              <a:gd name="connsiteX114" fmla="*/ 747252 w 3608439"/>
              <a:gd name="connsiteY114" fmla="*/ 1376516 h 3401961"/>
              <a:gd name="connsiteX115" fmla="*/ 855406 w 3608439"/>
              <a:gd name="connsiteY115" fmla="*/ 1435510 h 3401961"/>
              <a:gd name="connsiteX116" fmla="*/ 875071 w 3608439"/>
              <a:gd name="connsiteY116" fmla="*/ 1465006 h 3401961"/>
              <a:gd name="connsiteX117" fmla="*/ 934064 w 3608439"/>
              <a:gd name="connsiteY117" fmla="*/ 1543664 h 3401961"/>
              <a:gd name="connsiteX118" fmla="*/ 1002890 w 3608439"/>
              <a:gd name="connsiteY118" fmla="*/ 1641987 h 3401961"/>
              <a:gd name="connsiteX119" fmla="*/ 1022555 w 3608439"/>
              <a:gd name="connsiteY119" fmla="*/ 1671484 h 3401961"/>
              <a:gd name="connsiteX120" fmla="*/ 1042219 w 3608439"/>
              <a:gd name="connsiteY120" fmla="*/ 1720645 h 3401961"/>
              <a:gd name="connsiteX121" fmla="*/ 1081548 w 3608439"/>
              <a:gd name="connsiteY121" fmla="*/ 1779639 h 3401961"/>
              <a:gd name="connsiteX122" fmla="*/ 1130710 w 3608439"/>
              <a:gd name="connsiteY122" fmla="*/ 1858297 h 3401961"/>
              <a:gd name="connsiteX123" fmla="*/ 1179871 w 3608439"/>
              <a:gd name="connsiteY123" fmla="*/ 1936955 h 3401961"/>
              <a:gd name="connsiteX124" fmla="*/ 1199535 w 3608439"/>
              <a:gd name="connsiteY124" fmla="*/ 1976284 h 3401961"/>
              <a:gd name="connsiteX125" fmla="*/ 1258529 w 3608439"/>
              <a:gd name="connsiteY125" fmla="*/ 2054942 h 3401961"/>
              <a:gd name="connsiteX126" fmla="*/ 1278193 w 3608439"/>
              <a:gd name="connsiteY126" fmla="*/ 2084439 h 3401961"/>
              <a:gd name="connsiteX127" fmla="*/ 1288026 w 3608439"/>
              <a:gd name="connsiteY127" fmla="*/ 2113935 h 3401961"/>
              <a:gd name="connsiteX128" fmla="*/ 1317523 w 3608439"/>
              <a:gd name="connsiteY128" fmla="*/ 2133600 h 3401961"/>
              <a:gd name="connsiteX129" fmla="*/ 1366684 w 3608439"/>
              <a:gd name="connsiteY129" fmla="*/ 2202426 h 3401961"/>
              <a:gd name="connsiteX130" fmla="*/ 1455174 w 3608439"/>
              <a:gd name="connsiteY130" fmla="*/ 2300748 h 3401961"/>
              <a:gd name="connsiteX131" fmla="*/ 1504335 w 3608439"/>
              <a:gd name="connsiteY131" fmla="*/ 2330245 h 3401961"/>
              <a:gd name="connsiteX132" fmla="*/ 1602658 w 3608439"/>
              <a:gd name="connsiteY132" fmla="*/ 2399071 h 3401961"/>
              <a:gd name="connsiteX133" fmla="*/ 1691148 w 3608439"/>
              <a:gd name="connsiteY133" fmla="*/ 2467897 h 3401961"/>
              <a:gd name="connsiteX134" fmla="*/ 1848464 w 3608439"/>
              <a:gd name="connsiteY134" fmla="*/ 2556387 h 3401961"/>
              <a:gd name="connsiteX135" fmla="*/ 1877961 w 3608439"/>
              <a:gd name="connsiteY135" fmla="*/ 2576052 h 3401961"/>
              <a:gd name="connsiteX136" fmla="*/ 1956619 w 3608439"/>
              <a:gd name="connsiteY136" fmla="*/ 2635045 h 3401961"/>
              <a:gd name="connsiteX137" fmla="*/ 2025445 w 3608439"/>
              <a:gd name="connsiteY137" fmla="*/ 2684206 h 3401961"/>
              <a:gd name="connsiteX138" fmla="*/ 2074606 w 3608439"/>
              <a:gd name="connsiteY138" fmla="*/ 2723535 h 3401961"/>
              <a:gd name="connsiteX139" fmla="*/ 2104103 w 3608439"/>
              <a:gd name="connsiteY139" fmla="*/ 2753032 h 3401961"/>
              <a:gd name="connsiteX140" fmla="*/ 2153264 w 3608439"/>
              <a:gd name="connsiteY140" fmla="*/ 2782529 h 3401961"/>
              <a:gd name="connsiteX141" fmla="*/ 2192593 w 3608439"/>
              <a:gd name="connsiteY141" fmla="*/ 2812026 h 3401961"/>
              <a:gd name="connsiteX142" fmla="*/ 2222090 w 3608439"/>
              <a:gd name="connsiteY142" fmla="*/ 2831690 h 3401961"/>
              <a:gd name="connsiteX143" fmla="*/ 2261419 w 3608439"/>
              <a:gd name="connsiteY143" fmla="*/ 2861187 h 3401961"/>
              <a:gd name="connsiteX144" fmla="*/ 2300748 w 3608439"/>
              <a:gd name="connsiteY144" fmla="*/ 2880852 h 3401961"/>
              <a:gd name="connsiteX145" fmla="*/ 2379406 w 3608439"/>
              <a:gd name="connsiteY145" fmla="*/ 2910348 h 3401961"/>
              <a:gd name="connsiteX146" fmla="*/ 2448232 w 3608439"/>
              <a:gd name="connsiteY146" fmla="*/ 2939845 h 3401961"/>
              <a:gd name="connsiteX147" fmla="*/ 2507226 w 3608439"/>
              <a:gd name="connsiteY147" fmla="*/ 2979174 h 3401961"/>
              <a:gd name="connsiteX148" fmla="*/ 2546555 w 3608439"/>
              <a:gd name="connsiteY148" fmla="*/ 2998839 h 3401961"/>
              <a:gd name="connsiteX149" fmla="*/ 2605548 w 3608439"/>
              <a:gd name="connsiteY149" fmla="*/ 3057832 h 3401961"/>
              <a:gd name="connsiteX150" fmla="*/ 2635045 w 3608439"/>
              <a:gd name="connsiteY150" fmla="*/ 3077497 h 3401961"/>
              <a:gd name="connsiteX151" fmla="*/ 2654710 w 3608439"/>
              <a:gd name="connsiteY151" fmla="*/ 3106993 h 3401961"/>
              <a:gd name="connsiteX152" fmla="*/ 2694039 w 3608439"/>
              <a:gd name="connsiteY152" fmla="*/ 3185652 h 3401961"/>
              <a:gd name="connsiteX153" fmla="*/ 2713703 w 3608439"/>
              <a:gd name="connsiteY153" fmla="*/ 3215148 h 3401961"/>
              <a:gd name="connsiteX154" fmla="*/ 2743200 w 3608439"/>
              <a:gd name="connsiteY154" fmla="*/ 3234813 h 3401961"/>
              <a:gd name="connsiteX155" fmla="*/ 2782529 w 3608439"/>
              <a:gd name="connsiteY155" fmla="*/ 3303639 h 3401961"/>
              <a:gd name="connsiteX156" fmla="*/ 2812026 w 3608439"/>
              <a:gd name="connsiteY156" fmla="*/ 3313471 h 3401961"/>
              <a:gd name="connsiteX157" fmla="*/ 2792361 w 3608439"/>
              <a:gd name="connsiteY157" fmla="*/ 3401961 h 340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08439" h="3401961">
                <a:moveTo>
                  <a:pt x="2792361" y="3401961"/>
                </a:moveTo>
                <a:lnTo>
                  <a:pt x="2792361" y="3401961"/>
                </a:lnTo>
                <a:cubicBezTo>
                  <a:pt x="2821858" y="3398684"/>
                  <a:pt x="2851577" y="3397008"/>
                  <a:pt x="2880852" y="3392129"/>
                </a:cubicBezTo>
                <a:cubicBezTo>
                  <a:pt x="2891075" y="3390425"/>
                  <a:pt x="2900064" y="3383583"/>
                  <a:pt x="2910348" y="3382297"/>
                </a:cubicBezTo>
                <a:cubicBezTo>
                  <a:pt x="2952751" y="3376997"/>
                  <a:pt x="2995561" y="3375742"/>
                  <a:pt x="3038168" y="3372464"/>
                </a:cubicBezTo>
                <a:cubicBezTo>
                  <a:pt x="3134601" y="3340320"/>
                  <a:pt x="3076505" y="3354521"/>
                  <a:pt x="3215148" y="3342968"/>
                </a:cubicBezTo>
                <a:lnTo>
                  <a:pt x="3303639" y="3313471"/>
                </a:lnTo>
                <a:cubicBezTo>
                  <a:pt x="3313471" y="3310194"/>
                  <a:pt x="3322912" y="3305343"/>
                  <a:pt x="3333135" y="3303639"/>
                </a:cubicBezTo>
                <a:cubicBezTo>
                  <a:pt x="3352800" y="3300361"/>
                  <a:pt x="3372788" y="3298641"/>
                  <a:pt x="3392129" y="3293806"/>
                </a:cubicBezTo>
                <a:cubicBezTo>
                  <a:pt x="3412238" y="3288779"/>
                  <a:pt x="3451123" y="3274142"/>
                  <a:pt x="3451123" y="3274142"/>
                </a:cubicBezTo>
                <a:cubicBezTo>
                  <a:pt x="3470787" y="3261032"/>
                  <a:pt x="3497006" y="3254477"/>
                  <a:pt x="3510116" y="3234813"/>
                </a:cubicBezTo>
                <a:cubicBezTo>
                  <a:pt x="3536336" y="3195484"/>
                  <a:pt x="3519949" y="3211871"/>
                  <a:pt x="3559277" y="3185652"/>
                </a:cubicBezTo>
                <a:cubicBezTo>
                  <a:pt x="3562555" y="3162710"/>
                  <a:pt x="3565300" y="3139686"/>
                  <a:pt x="3569110" y="3116826"/>
                </a:cubicBezTo>
                <a:cubicBezTo>
                  <a:pt x="3578997" y="3057506"/>
                  <a:pt x="3576987" y="3081376"/>
                  <a:pt x="3588774" y="3028335"/>
                </a:cubicBezTo>
                <a:cubicBezTo>
                  <a:pt x="3604593" y="2957150"/>
                  <a:pt x="3590869" y="3002384"/>
                  <a:pt x="3608439" y="2949677"/>
                </a:cubicBezTo>
                <a:cubicBezTo>
                  <a:pt x="3605161" y="2857909"/>
                  <a:pt x="3607451" y="2765773"/>
                  <a:pt x="3598606" y="2674374"/>
                </a:cubicBezTo>
                <a:cubicBezTo>
                  <a:pt x="3597468" y="2662612"/>
                  <a:pt x="3584227" y="2655446"/>
                  <a:pt x="3578942" y="2644877"/>
                </a:cubicBezTo>
                <a:cubicBezTo>
                  <a:pt x="3574307" y="2635607"/>
                  <a:pt x="3575745" y="2623343"/>
                  <a:pt x="3569110" y="2615381"/>
                </a:cubicBezTo>
                <a:cubicBezTo>
                  <a:pt x="3558619" y="2602792"/>
                  <a:pt x="3542223" y="2596549"/>
                  <a:pt x="3529781" y="2585884"/>
                </a:cubicBezTo>
                <a:cubicBezTo>
                  <a:pt x="3519224" y="2576835"/>
                  <a:pt x="3511260" y="2564924"/>
                  <a:pt x="3500284" y="2556387"/>
                </a:cubicBezTo>
                <a:cubicBezTo>
                  <a:pt x="3449571" y="2516944"/>
                  <a:pt x="3456298" y="2522061"/>
                  <a:pt x="3411793" y="2507226"/>
                </a:cubicBezTo>
                <a:cubicBezTo>
                  <a:pt x="3392129" y="2494116"/>
                  <a:pt x="3375728" y="2473629"/>
                  <a:pt x="3352800" y="2467897"/>
                </a:cubicBezTo>
                <a:cubicBezTo>
                  <a:pt x="3299252" y="2454509"/>
                  <a:pt x="3325558" y="2464107"/>
                  <a:pt x="3274142" y="2438400"/>
                </a:cubicBezTo>
                <a:cubicBezTo>
                  <a:pt x="3264310" y="2428568"/>
                  <a:pt x="3255202" y="2417952"/>
                  <a:pt x="3244645" y="2408903"/>
                </a:cubicBezTo>
                <a:cubicBezTo>
                  <a:pt x="3232203" y="2398238"/>
                  <a:pt x="3218651" y="2388931"/>
                  <a:pt x="3205316" y="2379406"/>
                </a:cubicBezTo>
                <a:cubicBezTo>
                  <a:pt x="3195700" y="2372538"/>
                  <a:pt x="3184897" y="2367307"/>
                  <a:pt x="3175819" y="2359742"/>
                </a:cubicBezTo>
                <a:cubicBezTo>
                  <a:pt x="3100114" y="2296655"/>
                  <a:pt x="3190062" y="2359403"/>
                  <a:pt x="3116826" y="2310581"/>
                </a:cubicBezTo>
                <a:cubicBezTo>
                  <a:pt x="3079276" y="2254256"/>
                  <a:pt x="3118812" y="2306469"/>
                  <a:pt x="3057832" y="2251587"/>
                </a:cubicBezTo>
                <a:cubicBezTo>
                  <a:pt x="2961159" y="2164580"/>
                  <a:pt x="3039293" y="2216865"/>
                  <a:pt x="2949677" y="2163097"/>
                </a:cubicBezTo>
                <a:cubicBezTo>
                  <a:pt x="2894776" y="2089894"/>
                  <a:pt x="2950488" y="2153873"/>
                  <a:pt x="2871019" y="2094271"/>
                </a:cubicBezTo>
                <a:cubicBezTo>
                  <a:pt x="2859895" y="2085928"/>
                  <a:pt x="2852205" y="2073676"/>
                  <a:pt x="2841523" y="2064774"/>
                </a:cubicBezTo>
                <a:cubicBezTo>
                  <a:pt x="2832445" y="2057209"/>
                  <a:pt x="2821642" y="2051978"/>
                  <a:pt x="2812026" y="2045110"/>
                </a:cubicBezTo>
                <a:cubicBezTo>
                  <a:pt x="2798691" y="2035585"/>
                  <a:pt x="2785139" y="2026278"/>
                  <a:pt x="2772697" y="2015613"/>
                </a:cubicBezTo>
                <a:cubicBezTo>
                  <a:pt x="2705793" y="1958266"/>
                  <a:pt x="2787963" y="2012974"/>
                  <a:pt x="2694039" y="1956619"/>
                </a:cubicBezTo>
                <a:cubicBezTo>
                  <a:pt x="2690761" y="1946787"/>
                  <a:pt x="2689955" y="1935746"/>
                  <a:pt x="2684206" y="1927122"/>
                </a:cubicBezTo>
                <a:cubicBezTo>
                  <a:pt x="2676493" y="1915553"/>
                  <a:pt x="2663611" y="1908308"/>
                  <a:pt x="2654710" y="1897626"/>
                </a:cubicBezTo>
                <a:cubicBezTo>
                  <a:pt x="2647145" y="1888548"/>
                  <a:pt x="2641600" y="1877961"/>
                  <a:pt x="2635045" y="1868129"/>
                </a:cubicBezTo>
                <a:cubicBezTo>
                  <a:pt x="2631768" y="1851742"/>
                  <a:pt x="2631081" y="1834615"/>
                  <a:pt x="2625213" y="1818968"/>
                </a:cubicBezTo>
                <a:cubicBezTo>
                  <a:pt x="2621064" y="1807903"/>
                  <a:pt x="2610833" y="1800040"/>
                  <a:pt x="2605548" y="1789471"/>
                </a:cubicBezTo>
                <a:cubicBezTo>
                  <a:pt x="2564836" y="1708048"/>
                  <a:pt x="2632412" y="1815020"/>
                  <a:pt x="2576052" y="1730477"/>
                </a:cubicBezTo>
                <a:cubicBezTo>
                  <a:pt x="2572774" y="1714090"/>
                  <a:pt x="2571504" y="1697170"/>
                  <a:pt x="2566219" y="1681316"/>
                </a:cubicBezTo>
                <a:cubicBezTo>
                  <a:pt x="2557062" y="1653846"/>
                  <a:pt x="2535408" y="1624067"/>
                  <a:pt x="2517058" y="1602658"/>
                </a:cubicBezTo>
                <a:cubicBezTo>
                  <a:pt x="2508009" y="1592101"/>
                  <a:pt x="2496718" y="1583626"/>
                  <a:pt x="2487561" y="1573161"/>
                </a:cubicBezTo>
                <a:cubicBezTo>
                  <a:pt x="2473742" y="1557368"/>
                  <a:pt x="2460823" y="1540789"/>
                  <a:pt x="2448232" y="1524000"/>
                </a:cubicBezTo>
                <a:cubicBezTo>
                  <a:pt x="2431389" y="1501543"/>
                  <a:pt x="2412942" y="1467535"/>
                  <a:pt x="2399071" y="1445342"/>
                </a:cubicBezTo>
                <a:cubicBezTo>
                  <a:pt x="2392808" y="1435321"/>
                  <a:pt x="2387257" y="1424677"/>
                  <a:pt x="2379406" y="1415845"/>
                </a:cubicBezTo>
                <a:cubicBezTo>
                  <a:pt x="2360930" y="1395060"/>
                  <a:pt x="2335839" y="1379991"/>
                  <a:pt x="2320413" y="1356852"/>
                </a:cubicBezTo>
                <a:lnTo>
                  <a:pt x="2281084" y="1297858"/>
                </a:lnTo>
                <a:cubicBezTo>
                  <a:pt x="2274529" y="1288026"/>
                  <a:pt x="2269775" y="1276717"/>
                  <a:pt x="2261419" y="1268361"/>
                </a:cubicBezTo>
                <a:lnTo>
                  <a:pt x="2202426" y="1209368"/>
                </a:lnTo>
                <a:cubicBezTo>
                  <a:pt x="2192594" y="1199536"/>
                  <a:pt x="2185366" y="1186090"/>
                  <a:pt x="2172929" y="1179871"/>
                </a:cubicBezTo>
                <a:cubicBezTo>
                  <a:pt x="2124330" y="1155571"/>
                  <a:pt x="2147505" y="1164841"/>
                  <a:pt x="2104103" y="1150374"/>
                </a:cubicBezTo>
                <a:cubicBezTo>
                  <a:pt x="2094271" y="1140542"/>
                  <a:pt x="2086397" y="1128247"/>
                  <a:pt x="2074606" y="1120877"/>
                </a:cubicBezTo>
                <a:cubicBezTo>
                  <a:pt x="2059639" y="1111523"/>
                  <a:pt x="2041573" y="1108381"/>
                  <a:pt x="2025445" y="1101213"/>
                </a:cubicBezTo>
                <a:cubicBezTo>
                  <a:pt x="2012051" y="1095260"/>
                  <a:pt x="1998842" y="1088820"/>
                  <a:pt x="1986116" y="1081548"/>
                </a:cubicBezTo>
                <a:cubicBezTo>
                  <a:pt x="1975856" y="1075685"/>
                  <a:pt x="1967724" y="1065922"/>
                  <a:pt x="1956619" y="1061884"/>
                </a:cubicBezTo>
                <a:cubicBezTo>
                  <a:pt x="1931220" y="1052648"/>
                  <a:pt x="1903600" y="1050765"/>
                  <a:pt x="1877961" y="1042219"/>
                </a:cubicBezTo>
                <a:cubicBezTo>
                  <a:pt x="1858297" y="1035664"/>
                  <a:pt x="1839077" y="1027583"/>
                  <a:pt x="1818968" y="1022555"/>
                </a:cubicBezTo>
                <a:cubicBezTo>
                  <a:pt x="1759530" y="1007694"/>
                  <a:pt x="1792459" y="1016995"/>
                  <a:pt x="1720645" y="993058"/>
                </a:cubicBezTo>
                <a:cubicBezTo>
                  <a:pt x="1710813" y="989781"/>
                  <a:pt x="1700418" y="987861"/>
                  <a:pt x="1691148" y="983226"/>
                </a:cubicBezTo>
                <a:cubicBezTo>
                  <a:pt x="1678038" y="976671"/>
                  <a:pt x="1665724" y="968196"/>
                  <a:pt x="1651819" y="963561"/>
                </a:cubicBezTo>
                <a:cubicBezTo>
                  <a:pt x="1626180" y="955015"/>
                  <a:pt x="1598800" y="952444"/>
                  <a:pt x="1573161" y="943897"/>
                </a:cubicBezTo>
                <a:cubicBezTo>
                  <a:pt x="1563329" y="940619"/>
                  <a:pt x="1553629" y="936911"/>
                  <a:pt x="1543664" y="934064"/>
                </a:cubicBezTo>
                <a:cubicBezTo>
                  <a:pt x="1457225" y="909367"/>
                  <a:pt x="1545574" y="937978"/>
                  <a:pt x="1474839" y="914400"/>
                </a:cubicBezTo>
                <a:cubicBezTo>
                  <a:pt x="1401603" y="865575"/>
                  <a:pt x="1491551" y="928327"/>
                  <a:pt x="1415845" y="865239"/>
                </a:cubicBezTo>
                <a:cubicBezTo>
                  <a:pt x="1406767" y="857674"/>
                  <a:pt x="1396180" y="852129"/>
                  <a:pt x="1386348" y="845574"/>
                </a:cubicBezTo>
                <a:cubicBezTo>
                  <a:pt x="1379793" y="835742"/>
                  <a:pt x="1375040" y="824433"/>
                  <a:pt x="1366684" y="816077"/>
                </a:cubicBezTo>
                <a:cubicBezTo>
                  <a:pt x="1358328" y="807721"/>
                  <a:pt x="1344968" y="805306"/>
                  <a:pt x="1337187" y="796413"/>
                </a:cubicBezTo>
                <a:cubicBezTo>
                  <a:pt x="1321624" y="778627"/>
                  <a:pt x="1314570" y="754131"/>
                  <a:pt x="1297858" y="737419"/>
                </a:cubicBezTo>
                <a:lnTo>
                  <a:pt x="1268361" y="707922"/>
                </a:lnTo>
                <a:cubicBezTo>
                  <a:pt x="1265084" y="698090"/>
                  <a:pt x="1263562" y="687486"/>
                  <a:pt x="1258529" y="678426"/>
                </a:cubicBezTo>
                <a:cubicBezTo>
                  <a:pt x="1258522" y="678414"/>
                  <a:pt x="1209371" y="604689"/>
                  <a:pt x="1199535" y="589935"/>
                </a:cubicBezTo>
                <a:lnTo>
                  <a:pt x="1179871" y="560439"/>
                </a:lnTo>
                <a:lnTo>
                  <a:pt x="1160206" y="530942"/>
                </a:lnTo>
                <a:cubicBezTo>
                  <a:pt x="1156929" y="521110"/>
                  <a:pt x="1155407" y="510505"/>
                  <a:pt x="1150374" y="501445"/>
                </a:cubicBezTo>
                <a:cubicBezTo>
                  <a:pt x="1138897" y="480785"/>
                  <a:pt x="1111045" y="442452"/>
                  <a:pt x="1111045" y="442452"/>
                </a:cubicBezTo>
                <a:cubicBezTo>
                  <a:pt x="1107768" y="432620"/>
                  <a:pt x="1105296" y="422481"/>
                  <a:pt x="1101213" y="412955"/>
                </a:cubicBezTo>
                <a:cubicBezTo>
                  <a:pt x="1095439" y="399483"/>
                  <a:pt x="1086694" y="387350"/>
                  <a:pt x="1081548" y="373626"/>
                </a:cubicBezTo>
                <a:cubicBezTo>
                  <a:pt x="1054336" y="301061"/>
                  <a:pt x="1091904" y="364580"/>
                  <a:pt x="1052052" y="304800"/>
                </a:cubicBezTo>
                <a:cubicBezTo>
                  <a:pt x="1033922" y="232287"/>
                  <a:pt x="1053405" y="298127"/>
                  <a:pt x="1022555" y="226142"/>
                </a:cubicBezTo>
                <a:cubicBezTo>
                  <a:pt x="1010560" y="198152"/>
                  <a:pt x="1016678" y="190767"/>
                  <a:pt x="993058" y="167148"/>
                </a:cubicBezTo>
                <a:cubicBezTo>
                  <a:pt x="984702" y="158792"/>
                  <a:pt x="973393" y="154039"/>
                  <a:pt x="963561" y="147484"/>
                </a:cubicBezTo>
                <a:cubicBezTo>
                  <a:pt x="927512" y="93409"/>
                  <a:pt x="963559" y="139287"/>
                  <a:pt x="914400" y="98322"/>
                </a:cubicBezTo>
                <a:cubicBezTo>
                  <a:pt x="903718" y="89420"/>
                  <a:pt x="895585" y="77728"/>
                  <a:pt x="884903" y="68826"/>
                </a:cubicBezTo>
                <a:cubicBezTo>
                  <a:pt x="859488" y="47647"/>
                  <a:pt x="855474" y="49184"/>
                  <a:pt x="825910" y="39329"/>
                </a:cubicBezTo>
                <a:cubicBezTo>
                  <a:pt x="816078" y="32774"/>
                  <a:pt x="807519" y="23702"/>
                  <a:pt x="796413" y="19664"/>
                </a:cubicBezTo>
                <a:cubicBezTo>
                  <a:pt x="771014" y="10428"/>
                  <a:pt x="717755" y="0"/>
                  <a:pt x="717755" y="0"/>
                </a:cubicBezTo>
                <a:cubicBezTo>
                  <a:pt x="688258" y="3277"/>
                  <a:pt x="658434" y="4363"/>
                  <a:pt x="629264" y="9832"/>
                </a:cubicBezTo>
                <a:cubicBezTo>
                  <a:pt x="618523" y="11846"/>
                  <a:pt x="515299" y="42234"/>
                  <a:pt x="501445" y="49161"/>
                </a:cubicBezTo>
                <a:cubicBezTo>
                  <a:pt x="488335" y="55716"/>
                  <a:pt x="475588" y="63052"/>
                  <a:pt x="462116" y="68826"/>
                </a:cubicBezTo>
                <a:cubicBezTo>
                  <a:pt x="442370" y="77288"/>
                  <a:pt x="413245" y="83501"/>
                  <a:pt x="393290" y="88490"/>
                </a:cubicBezTo>
                <a:cubicBezTo>
                  <a:pt x="380180" y="95045"/>
                  <a:pt x="365888" y="99636"/>
                  <a:pt x="353961" y="108155"/>
                </a:cubicBezTo>
                <a:cubicBezTo>
                  <a:pt x="342646" y="116237"/>
                  <a:pt x="336034" y="129939"/>
                  <a:pt x="324464" y="137652"/>
                </a:cubicBezTo>
                <a:cubicBezTo>
                  <a:pt x="235774" y="196779"/>
                  <a:pt x="358303" y="89789"/>
                  <a:pt x="265471" y="167148"/>
                </a:cubicBezTo>
                <a:cubicBezTo>
                  <a:pt x="189757" y="230242"/>
                  <a:pt x="279719" y="167481"/>
                  <a:pt x="206477" y="216310"/>
                </a:cubicBezTo>
                <a:cubicBezTo>
                  <a:pt x="170426" y="270386"/>
                  <a:pt x="206477" y="224503"/>
                  <a:pt x="157316" y="265471"/>
                </a:cubicBezTo>
                <a:cubicBezTo>
                  <a:pt x="133061" y="285683"/>
                  <a:pt x="106198" y="320518"/>
                  <a:pt x="88490" y="344129"/>
                </a:cubicBezTo>
                <a:cubicBezTo>
                  <a:pt x="81400" y="353583"/>
                  <a:pt x="74111" y="363057"/>
                  <a:pt x="68826" y="373626"/>
                </a:cubicBezTo>
                <a:cubicBezTo>
                  <a:pt x="64191" y="382896"/>
                  <a:pt x="63628" y="393852"/>
                  <a:pt x="58993" y="403122"/>
                </a:cubicBezTo>
                <a:cubicBezTo>
                  <a:pt x="53708" y="413691"/>
                  <a:pt x="44614" y="422050"/>
                  <a:pt x="39329" y="432619"/>
                </a:cubicBezTo>
                <a:cubicBezTo>
                  <a:pt x="21136" y="469007"/>
                  <a:pt x="36491" y="466406"/>
                  <a:pt x="19664" y="511277"/>
                </a:cubicBezTo>
                <a:cubicBezTo>
                  <a:pt x="15515" y="522341"/>
                  <a:pt x="6555" y="530942"/>
                  <a:pt x="0" y="540774"/>
                </a:cubicBezTo>
                <a:cubicBezTo>
                  <a:pt x="3277" y="648929"/>
                  <a:pt x="4145" y="757184"/>
                  <a:pt x="9832" y="865239"/>
                </a:cubicBezTo>
                <a:cubicBezTo>
                  <a:pt x="10087" y="870093"/>
                  <a:pt x="25497" y="944730"/>
                  <a:pt x="29497" y="953729"/>
                </a:cubicBezTo>
                <a:cubicBezTo>
                  <a:pt x="37258" y="971192"/>
                  <a:pt x="50447" y="985797"/>
                  <a:pt x="58993" y="1002890"/>
                </a:cubicBezTo>
                <a:cubicBezTo>
                  <a:pt x="82812" y="1050529"/>
                  <a:pt x="51155" y="1065047"/>
                  <a:pt x="127819" y="1111045"/>
                </a:cubicBezTo>
                <a:cubicBezTo>
                  <a:pt x="144206" y="1120877"/>
                  <a:pt x="161896" y="1128809"/>
                  <a:pt x="176981" y="1140542"/>
                </a:cubicBezTo>
                <a:cubicBezTo>
                  <a:pt x="191616" y="1151924"/>
                  <a:pt x="200884" y="1169587"/>
                  <a:pt x="216310" y="1179871"/>
                </a:cubicBezTo>
                <a:cubicBezTo>
                  <a:pt x="240701" y="1196132"/>
                  <a:pt x="268180" y="1207294"/>
                  <a:pt x="294968" y="1219200"/>
                </a:cubicBezTo>
                <a:cubicBezTo>
                  <a:pt x="324465" y="1232310"/>
                  <a:pt x="353294" y="1247038"/>
                  <a:pt x="383458" y="1258529"/>
                </a:cubicBezTo>
                <a:cubicBezTo>
                  <a:pt x="482078" y="1296099"/>
                  <a:pt x="474991" y="1292567"/>
                  <a:pt x="550606" y="1307690"/>
                </a:cubicBezTo>
                <a:cubicBezTo>
                  <a:pt x="566993" y="1314245"/>
                  <a:pt x="583024" y="1321774"/>
                  <a:pt x="599768" y="1327355"/>
                </a:cubicBezTo>
                <a:cubicBezTo>
                  <a:pt x="612588" y="1331628"/>
                  <a:pt x="626104" y="1333475"/>
                  <a:pt x="639097" y="1337187"/>
                </a:cubicBezTo>
                <a:cubicBezTo>
                  <a:pt x="649062" y="1340034"/>
                  <a:pt x="658761" y="1343742"/>
                  <a:pt x="668593" y="1347019"/>
                </a:cubicBezTo>
                <a:cubicBezTo>
                  <a:pt x="740111" y="1394698"/>
                  <a:pt x="646740" y="1337858"/>
                  <a:pt x="747252" y="1376516"/>
                </a:cubicBezTo>
                <a:cubicBezTo>
                  <a:pt x="799981" y="1396796"/>
                  <a:pt x="816232" y="1409393"/>
                  <a:pt x="855406" y="1435510"/>
                </a:cubicBezTo>
                <a:cubicBezTo>
                  <a:pt x="861961" y="1445342"/>
                  <a:pt x="868121" y="1455449"/>
                  <a:pt x="875071" y="1465006"/>
                </a:cubicBezTo>
                <a:cubicBezTo>
                  <a:pt x="894348" y="1491512"/>
                  <a:pt x="915269" y="1516814"/>
                  <a:pt x="934064" y="1543664"/>
                </a:cubicBezTo>
                <a:lnTo>
                  <a:pt x="1002890" y="1641987"/>
                </a:lnTo>
                <a:cubicBezTo>
                  <a:pt x="1009616" y="1651703"/>
                  <a:pt x="1018166" y="1660512"/>
                  <a:pt x="1022555" y="1671484"/>
                </a:cubicBezTo>
                <a:cubicBezTo>
                  <a:pt x="1029110" y="1687871"/>
                  <a:pt x="1033768" y="1705151"/>
                  <a:pt x="1042219" y="1720645"/>
                </a:cubicBezTo>
                <a:cubicBezTo>
                  <a:pt x="1053536" y="1741393"/>
                  <a:pt x="1074074" y="1757218"/>
                  <a:pt x="1081548" y="1779639"/>
                </a:cubicBezTo>
                <a:cubicBezTo>
                  <a:pt x="1098018" y="1829044"/>
                  <a:pt x="1084907" y="1801042"/>
                  <a:pt x="1130710" y="1858297"/>
                </a:cubicBezTo>
                <a:cubicBezTo>
                  <a:pt x="1174913" y="1968806"/>
                  <a:pt x="1122630" y="1856817"/>
                  <a:pt x="1179871" y="1936955"/>
                </a:cubicBezTo>
                <a:cubicBezTo>
                  <a:pt x="1188390" y="1948882"/>
                  <a:pt x="1191405" y="1964089"/>
                  <a:pt x="1199535" y="1976284"/>
                </a:cubicBezTo>
                <a:cubicBezTo>
                  <a:pt x="1217715" y="2003554"/>
                  <a:pt x="1240350" y="2027672"/>
                  <a:pt x="1258529" y="2054942"/>
                </a:cubicBezTo>
                <a:cubicBezTo>
                  <a:pt x="1265084" y="2064774"/>
                  <a:pt x="1272908" y="2073870"/>
                  <a:pt x="1278193" y="2084439"/>
                </a:cubicBezTo>
                <a:cubicBezTo>
                  <a:pt x="1282828" y="2093709"/>
                  <a:pt x="1281552" y="2105842"/>
                  <a:pt x="1288026" y="2113935"/>
                </a:cubicBezTo>
                <a:cubicBezTo>
                  <a:pt x="1295408" y="2123162"/>
                  <a:pt x="1307691" y="2127045"/>
                  <a:pt x="1317523" y="2133600"/>
                </a:cubicBezTo>
                <a:cubicBezTo>
                  <a:pt x="1351808" y="2202171"/>
                  <a:pt x="1318852" y="2146622"/>
                  <a:pt x="1366684" y="2202426"/>
                </a:cubicBezTo>
                <a:cubicBezTo>
                  <a:pt x="1397092" y="2237902"/>
                  <a:pt x="1411364" y="2274462"/>
                  <a:pt x="1455174" y="2300748"/>
                </a:cubicBezTo>
                <a:lnTo>
                  <a:pt x="1504335" y="2330245"/>
                </a:lnTo>
                <a:cubicBezTo>
                  <a:pt x="1554096" y="2404885"/>
                  <a:pt x="1479110" y="2302978"/>
                  <a:pt x="1602658" y="2399071"/>
                </a:cubicBezTo>
                <a:cubicBezTo>
                  <a:pt x="1632155" y="2422013"/>
                  <a:pt x="1657725" y="2451186"/>
                  <a:pt x="1691148" y="2467897"/>
                </a:cubicBezTo>
                <a:cubicBezTo>
                  <a:pt x="1750174" y="2497409"/>
                  <a:pt x="1783138" y="2512836"/>
                  <a:pt x="1848464" y="2556387"/>
                </a:cubicBezTo>
                <a:cubicBezTo>
                  <a:pt x="1858296" y="2562942"/>
                  <a:pt x="1868404" y="2569102"/>
                  <a:pt x="1877961" y="2576052"/>
                </a:cubicBezTo>
                <a:cubicBezTo>
                  <a:pt x="1904467" y="2595329"/>
                  <a:pt x="1929349" y="2616865"/>
                  <a:pt x="1956619" y="2635045"/>
                </a:cubicBezTo>
                <a:cubicBezTo>
                  <a:pt x="1999751" y="2663800"/>
                  <a:pt x="1976662" y="2647620"/>
                  <a:pt x="2025445" y="2684206"/>
                </a:cubicBezTo>
                <a:cubicBezTo>
                  <a:pt x="2069426" y="2750176"/>
                  <a:pt x="2017616" y="2685541"/>
                  <a:pt x="2074606" y="2723535"/>
                </a:cubicBezTo>
                <a:cubicBezTo>
                  <a:pt x="2086176" y="2731248"/>
                  <a:pt x="2092979" y="2744689"/>
                  <a:pt x="2104103" y="2753032"/>
                </a:cubicBezTo>
                <a:cubicBezTo>
                  <a:pt x="2119391" y="2764498"/>
                  <a:pt x="2137363" y="2771928"/>
                  <a:pt x="2153264" y="2782529"/>
                </a:cubicBezTo>
                <a:cubicBezTo>
                  <a:pt x="2166899" y="2791619"/>
                  <a:pt x="2179258" y="2802501"/>
                  <a:pt x="2192593" y="2812026"/>
                </a:cubicBezTo>
                <a:cubicBezTo>
                  <a:pt x="2202209" y="2818894"/>
                  <a:pt x="2212474" y="2824822"/>
                  <a:pt x="2222090" y="2831690"/>
                </a:cubicBezTo>
                <a:cubicBezTo>
                  <a:pt x="2235425" y="2841215"/>
                  <a:pt x="2247523" y="2852502"/>
                  <a:pt x="2261419" y="2861187"/>
                </a:cubicBezTo>
                <a:cubicBezTo>
                  <a:pt x="2273848" y="2868955"/>
                  <a:pt x="2287354" y="2874899"/>
                  <a:pt x="2300748" y="2880852"/>
                </a:cubicBezTo>
                <a:cubicBezTo>
                  <a:pt x="2336011" y="2896524"/>
                  <a:pt x="2346978" y="2899539"/>
                  <a:pt x="2379406" y="2910348"/>
                </a:cubicBezTo>
                <a:cubicBezTo>
                  <a:pt x="2486767" y="2981924"/>
                  <a:pt x="2321256" y="2876358"/>
                  <a:pt x="2448232" y="2939845"/>
                </a:cubicBezTo>
                <a:cubicBezTo>
                  <a:pt x="2469371" y="2950414"/>
                  <a:pt x="2486087" y="2968604"/>
                  <a:pt x="2507226" y="2979174"/>
                </a:cubicBezTo>
                <a:cubicBezTo>
                  <a:pt x="2520336" y="2985729"/>
                  <a:pt x="2535110" y="2989683"/>
                  <a:pt x="2546555" y="2998839"/>
                </a:cubicBezTo>
                <a:cubicBezTo>
                  <a:pt x="2568271" y="3016212"/>
                  <a:pt x="2582409" y="3042406"/>
                  <a:pt x="2605548" y="3057832"/>
                </a:cubicBezTo>
                <a:lnTo>
                  <a:pt x="2635045" y="3077497"/>
                </a:lnTo>
                <a:cubicBezTo>
                  <a:pt x="2641600" y="3087329"/>
                  <a:pt x="2649051" y="3096619"/>
                  <a:pt x="2654710" y="3106993"/>
                </a:cubicBezTo>
                <a:cubicBezTo>
                  <a:pt x="2668747" y="3132728"/>
                  <a:pt x="2677778" y="3161261"/>
                  <a:pt x="2694039" y="3185652"/>
                </a:cubicBezTo>
                <a:cubicBezTo>
                  <a:pt x="2700594" y="3195484"/>
                  <a:pt x="2705347" y="3206792"/>
                  <a:pt x="2713703" y="3215148"/>
                </a:cubicBezTo>
                <a:cubicBezTo>
                  <a:pt x="2722059" y="3223504"/>
                  <a:pt x="2733368" y="3228258"/>
                  <a:pt x="2743200" y="3234813"/>
                </a:cubicBezTo>
                <a:cubicBezTo>
                  <a:pt x="2748040" y="3244492"/>
                  <a:pt x="2770946" y="3294373"/>
                  <a:pt x="2782529" y="3303639"/>
                </a:cubicBezTo>
                <a:cubicBezTo>
                  <a:pt x="2790622" y="3310113"/>
                  <a:pt x="2802194" y="3310194"/>
                  <a:pt x="2812026" y="3313471"/>
                </a:cubicBezTo>
                <a:cubicBezTo>
                  <a:pt x="2824967" y="3352295"/>
                  <a:pt x="2795638" y="3387213"/>
                  <a:pt x="2792361" y="3401961"/>
                </a:cubicBez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67"/>
          </a:p>
        </p:txBody>
      </p:sp>
      <p:sp>
        <p:nvSpPr>
          <p:cNvPr id="8" name="Speech Bubble: Rectangle with Corners Rounded 7">
            <a:extLst>
              <a:ext uri="{FF2B5EF4-FFF2-40B4-BE49-F238E27FC236}">
                <a16:creationId xmlns:a16="http://schemas.microsoft.com/office/drawing/2014/main" id="{28358667-7411-48E5-828C-A1DD511EC4A1}"/>
              </a:ext>
            </a:extLst>
          </p:cNvPr>
          <p:cNvSpPr/>
          <p:nvPr/>
        </p:nvSpPr>
        <p:spPr>
          <a:xfrm>
            <a:off x="5869173" y="977743"/>
            <a:ext cx="2660828" cy="640080"/>
          </a:xfrm>
          <a:prstGeom prst="wedgeRoundRectCallout">
            <a:avLst>
              <a:gd name="adj1" fmla="val -109297"/>
              <a:gd name="adj2" fmla="val 171902"/>
              <a:gd name="adj3" fmla="val 16667"/>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667" b="1" dirty="0">
                <a:solidFill>
                  <a:srgbClr val="1C1C1C"/>
                </a:solidFill>
                <a:latin typeface="Cambria" panose="02040503050406030204" pitchFamily="18" charset="0"/>
                <a:ea typeface="Cambria" panose="02040503050406030204" pitchFamily="18" charset="0"/>
              </a:rPr>
              <a:t>non-NCN CORS</a:t>
            </a:r>
          </a:p>
        </p:txBody>
      </p:sp>
    </p:spTree>
    <p:extLst>
      <p:ext uri="{BB962C8B-B14F-4D97-AF65-F5344CB8AC3E}">
        <p14:creationId xmlns:p14="http://schemas.microsoft.com/office/powerpoint/2010/main" val="228861524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bg/>
                                          </p:spTgt>
                                        </p:tgtEl>
                                        <p:attrNameLst>
                                          <p:attrName>style.visibility</p:attrName>
                                        </p:attrNameLst>
                                      </p:cBhvr>
                                      <p:to>
                                        <p:strVal val="visible"/>
                                      </p:to>
                                    </p:set>
                                    <p:animEffect transition="in" filter="wipe(down)">
                                      <p:cBhvr>
                                        <p:cTn id="7" dur="500"/>
                                        <p:tgtEl>
                                          <p:spTgt spid="8">
                                            <p:bg/>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6" presetClass="emph" presetSubtype="0" repeatCount="3000" fill="hold" nodeType="clickEffect">
                                  <p:stCondLst>
                                    <p:cond delay="0"/>
                                  </p:stCondLst>
                                  <p:childTnLst>
                                    <p:animEffect transition="out" filter="fade">
                                      <p:cBhvr>
                                        <p:cTn id="15" dur="750" tmFilter="0, 0; .2, .5; .8, .5; 1, 0"/>
                                        <p:tgtEl>
                                          <p:spTgt spid="8">
                                            <p:txEl>
                                              <p:pRg st="0" end="0"/>
                                            </p:txEl>
                                          </p:spTgt>
                                        </p:tgtEl>
                                      </p:cBhvr>
                                    </p:animEffect>
                                    <p:animScale>
                                      <p:cBhvr>
                                        <p:cTn id="16" dur="375" autoRev="1" fill="hold"/>
                                        <p:tgtEl>
                                          <p:spTgt spid="8">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allAtOnce"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idx="4294967295"/>
          </p:nvPr>
        </p:nvSpPr>
        <p:spPr>
          <a:xfrm>
            <a:off x="1503892" y="83076"/>
            <a:ext cx="9184216" cy="837772"/>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z="5333" b="1" spc="-7" dirty="0">
                <a:cs typeface="Calibri"/>
              </a:rPr>
              <a:t>NOAA CORS Network (NCN)</a:t>
            </a:r>
            <a:endParaRPr sz="5333" b="1" dirty="0">
              <a:cs typeface="Calibri"/>
            </a:endParaRPr>
          </a:p>
        </p:txBody>
      </p:sp>
      <p:sp>
        <p:nvSpPr>
          <p:cNvPr id="3" name="object 3"/>
          <p:cNvSpPr>
            <a:spLocks noChangeAspect="1"/>
          </p:cNvSpPr>
          <p:nvPr/>
        </p:nvSpPr>
        <p:spPr>
          <a:xfrm>
            <a:off x="663053" y="920880"/>
            <a:ext cx="10865897" cy="5937120"/>
          </a:xfrm>
          <a:prstGeom prst="rect">
            <a:avLst/>
          </a:prstGeom>
          <a:blipFill>
            <a:blip r:embed="rId3" cstate="print"/>
            <a:stretch>
              <a:fillRect/>
            </a:stretch>
          </a:blipFill>
        </p:spPr>
        <p:txBody>
          <a:bodyPr wrap="square" lIns="0" tIns="0" rIns="0" bIns="0" rtlCol="0"/>
          <a:lstStyle/>
          <a:p>
            <a:endParaRPr sz="1800"/>
          </a:p>
        </p:txBody>
      </p:sp>
    </p:spTree>
    <p:extLst>
      <p:ext uri="{BB962C8B-B14F-4D97-AF65-F5344CB8AC3E}">
        <p14:creationId xmlns:p14="http://schemas.microsoft.com/office/powerpoint/2010/main" val="3994447158"/>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ctive vs passive"/>
          <p:cNvSpPr>
            <a:spLocks noGrp="1"/>
          </p:cNvSpPr>
          <p:nvPr>
            <p:ph type="title"/>
          </p:nvPr>
        </p:nvSpPr>
        <p:spPr>
          <a:xfrm>
            <a:off x="1524000" y="988071"/>
            <a:ext cx="9144000" cy="1143000"/>
          </a:xfrm>
        </p:spPr>
        <p:txBody>
          <a:bodyPr/>
          <a:lstStyle/>
          <a:p>
            <a:r>
              <a:rPr lang="en-US" sz="5400" b="1" dirty="0"/>
              <a:t>Passive Control</a:t>
            </a:r>
          </a:p>
        </p:txBody>
      </p:sp>
      <p:sp>
        <p:nvSpPr>
          <p:cNvPr id="3" name="text"/>
          <p:cNvSpPr>
            <a:spLocks noGrp="1"/>
          </p:cNvSpPr>
          <p:nvPr>
            <p:ph idx="1"/>
          </p:nvPr>
        </p:nvSpPr>
        <p:spPr>
          <a:xfrm>
            <a:off x="1704870" y="2043753"/>
            <a:ext cx="8979461" cy="4525963"/>
          </a:xfrm>
        </p:spPr>
        <p:txBody>
          <a:bodyPr/>
          <a:lstStyle/>
          <a:p>
            <a:r>
              <a:rPr lang="en-US" sz="2800" i="1" dirty="0"/>
              <a:t>All marks </a:t>
            </a:r>
            <a:r>
              <a:rPr lang="en-US" sz="2800" dirty="0"/>
              <a:t>are </a:t>
            </a:r>
            <a:r>
              <a:rPr lang="en-US" sz="2800" b="1" dirty="0"/>
              <a:t>passive</a:t>
            </a:r>
            <a:r>
              <a:rPr lang="en-US" sz="2800" dirty="0"/>
              <a:t>—they sit there and hold a </a:t>
            </a:r>
            <a:r>
              <a:rPr lang="en-US" sz="2800" b="1" dirty="0"/>
              <a:t>point</a:t>
            </a:r>
          </a:p>
        </p:txBody>
      </p:sp>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sz="4800" dirty="0">
                <a:latin typeface="Cambria" panose="02040503050406030204" pitchFamily="18" charset="0"/>
                <a:ea typeface="Tahoma" panose="020B0604030504040204" pitchFamily="34" charset="0"/>
                <a:cs typeface="Tahoma" panose="020B0604030504040204" pitchFamily="34" charset="0"/>
              </a:rPr>
              <a:t>Geodetic Control – Terminology</a:t>
            </a:r>
            <a:endParaRPr lang="en-US" sz="4800" dirty="0"/>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16873" y="2621867"/>
            <a:ext cx="6158255" cy="4105504"/>
          </a:xfrm>
          <a:prstGeom prst="rect">
            <a:avLst/>
          </a:prstGeom>
        </p:spPr>
      </p:pic>
      <p:cxnSp>
        <p:nvCxnSpPr>
          <p:cNvPr id="14" name="Straight Arrow Connector 13"/>
          <p:cNvCxnSpPr/>
          <p:nvPr/>
        </p:nvCxnSpPr>
        <p:spPr>
          <a:xfrm flipH="1">
            <a:off x="6045757" y="2540001"/>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13476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981200" y="860094"/>
            <a:ext cx="8229600" cy="4026631"/>
          </a:xfrm>
        </p:spPr>
        <p:txBody>
          <a:bodyPr>
            <a:normAutofit fontScale="85000" lnSpcReduction="20000"/>
          </a:bodyPr>
          <a:lstStyle/>
          <a:p>
            <a:pPr marL="0"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-Department of Commerce (</a:t>
            </a:r>
            <a:r>
              <a:rPr lang="en-US" dirty="0" err="1">
                <a:latin typeface="Cambria" panose="02040503050406030204" pitchFamily="18" charset="0"/>
                <a:ea typeface="Cambria" panose="02040503050406030204" pitchFamily="18" charset="0"/>
              </a:rPr>
              <a:t>DoC</a:t>
            </a:r>
            <a:r>
              <a:rPr lang="en-US" dirty="0">
                <a:latin typeface="Cambria" panose="02040503050406030204" pitchFamily="18" charset="0"/>
                <a:ea typeface="Cambria" panose="02040503050406030204" pitchFamily="18" charset="0"/>
              </a:rPr>
              <a:t>)</a:t>
            </a:r>
          </a:p>
          <a:p>
            <a:pPr marL="457189" lvl="1" indent="0">
              <a:buNone/>
            </a:pPr>
            <a:r>
              <a:rPr lang="en-US" dirty="0">
                <a:latin typeface="Cambria" panose="02040503050406030204" pitchFamily="18" charset="0"/>
                <a:ea typeface="Cambria" panose="02040503050406030204" pitchFamily="18" charset="0"/>
              </a:rPr>
              <a:t>					(~47,000 employees)</a:t>
            </a:r>
          </a:p>
          <a:p>
            <a:pPr marL="457189" lvl="1"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-National Oceanic and Atmospheric 						Administration (NOAA)</a:t>
            </a:r>
          </a:p>
          <a:p>
            <a:pPr marL="457189" lvl="1"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-National Ocean Service (NOS)</a:t>
            </a:r>
          </a:p>
        </p:txBody>
      </p:sp>
      <p:sp>
        <p:nvSpPr>
          <p:cNvPr id="3" name="Title 2"/>
          <p:cNvSpPr>
            <a:spLocks noGrp="1"/>
          </p:cNvSpPr>
          <p:nvPr>
            <p:ph type="title"/>
          </p:nvPr>
        </p:nvSpPr>
        <p:spPr>
          <a:xfrm>
            <a:off x="1981200" y="160337"/>
            <a:ext cx="8229600" cy="1143000"/>
          </a:xfrm>
        </p:spPr>
        <p:txBody>
          <a:bodyPr>
            <a:normAutofit/>
          </a:bodyPr>
          <a:lstStyle/>
          <a:p>
            <a:r>
              <a:rPr lang="en-US" sz="5333" dirty="0"/>
              <a:t>Organizational Structure</a:t>
            </a:r>
          </a:p>
        </p:txBody>
      </p:sp>
      <p:pic>
        <p:nvPicPr>
          <p:cNvPr id="4" name="DoC logo"/>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72836" y="1386457"/>
            <a:ext cx="997792" cy="997792"/>
          </a:xfrm>
          <a:prstGeom prst="rect">
            <a:avLst/>
          </a:prstGeom>
          <a:noFill/>
          <a:ln>
            <a:noFill/>
          </a:ln>
        </p:spPr>
      </p:pic>
      <p:pic>
        <p:nvPicPr>
          <p:cNvPr id="5" name="NOAA logo"/>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703878" y="2843650"/>
            <a:ext cx="1135711" cy="1135711"/>
          </a:xfrm>
          <a:prstGeom prst="rect">
            <a:avLst/>
          </a:prstGeom>
          <a:noFill/>
          <a:ln>
            <a:noFill/>
          </a:ln>
        </p:spPr>
      </p:pic>
      <p:pic>
        <p:nvPicPr>
          <p:cNvPr id="6" name="NGS logo"/>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141311" y="5272873"/>
            <a:ext cx="1258635" cy="1265665"/>
          </a:xfrm>
          <a:prstGeom prst="rect">
            <a:avLst/>
          </a:prstGeom>
        </p:spPr>
      </p:pic>
      <p:cxnSp>
        <p:nvCxnSpPr>
          <p:cNvPr id="11" name="Straight Arrow Connector 10"/>
          <p:cNvCxnSpPr/>
          <p:nvPr/>
        </p:nvCxnSpPr>
        <p:spPr>
          <a:xfrm>
            <a:off x="6096000" y="2368852"/>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a:off x="6096000" y="3713968"/>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a:off x="6106275" y="4780654"/>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6" name="Content Placeholder 1"/>
          <p:cNvSpPr txBox="1">
            <a:spLocks/>
          </p:cNvSpPr>
          <p:nvPr/>
        </p:nvSpPr>
        <p:spPr bwMode="auto">
          <a:xfrm>
            <a:off x="1981200" y="4939674"/>
            <a:ext cx="8229600" cy="165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Times New Roman" pitchFamily="18" charset="0"/>
                <a:ea typeface="ＭＳ Ｐゴシック" charset="0"/>
                <a:cs typeface="Times New Roman" pitchFamily="18"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Times New Roman" pitchFamily="18" charset="0"/>
                <a:ea typeface="ＭＳ Ｐゴシック" charset="0"/>
                <a:cs typeface="Times New Roman" pitchFamily="18" charset="0"/>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Times New Roman" pitchFamily="18" charset="0"/>
                <a:ea typeface="ＭＳ Ｐゴシック" charset="0"/>
                <a:cs typeface="Times New Roman" pitchFamily="18" charset="0"/>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457189" lvl="1" indent="0" defTabSz="457189">
              <a:buNone/>
              <a:defRPr/>
            </a:pPr>
            <a:endParaRPr lang="en-US" dirty="0">
              <a:solidFill>
                <a:prstClr val="black"/>
              </a:solidFill>
              <a:latin typeface="Cambria" panose="02040503050406030204" pitchFamily="18" charset="0"/>
              <a:ea typeface="Cambria" panose="02040503050406030204" pitchFamily="18" charset="0"/>
            </a:endParaRPr>
          </a:p>
          <a:p>
            <a:pPr marL="457189" lvl="1" indent="0" defTabSz="457189">
              <a:buNone/>
              <a:defRPr/>
            </a:pPr>
            <a:r>
              <a:rPr lang="en-US" dirty="0">
                <a:solidFill>
                  <a:prstClr val="black"/>
                </a:solidFill>
                <a:latin typeface="Cambria" panose="02040503050406030204" pitchFamily="18" charset="0"/>
                <a:ea typeface="Cambria" panose="02040503050406030204" pitchFamily="18" charset="0"/>
              </a:rPr>
              <a:t>				-National Geodetic Survey (NGS)</a:t>
            </a:r>
          </a:p>
          <a:p>
            <a:pPr marL="457189" lvl="1" indent="0" defTabSz="457189">
              <a:buNone/>
              <a:defRPr/>
            </a:pPr>
            <a:r>
              <a:rPr lang="en-US" dirty="0">
                <a:solidFill>
                  <a:prstClr val="black"/>
                </a:solidFill>
                <a:latin typeface="Cambria" panose="02040503050406030204" pitchFamily="18" charset="0"/>
                <a:ea typeface="Cambria" panose="02040503050406030204" pitchFamily="18" charset="0"/>
              </a:rPr>
              <a:t>						(~175 employees)</a:t>
            </a:r>
          </a:p>
          <a:p>
            <a:pPr marL="457189" lvl="1" indent="0" defTabSz="457189">
              <a:buNone/>
              <a:defRPr/>
            </a:pPr>
            <a:endParaRPr lang="en-US" dirty="0">
              <a:solidFill>
                <a:prstClr val="black"/>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08499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b="1" dirty="0">
                <a:latin typeface="Cambria" panose="02040503050406030204" pitchFamily="18" charset="0"/>
                <a:ea typeface="Cambria" panose="02040503050406030204" pitchFamily="18" charset="0"/>
              </a:rPr>
              <a:t>Passive Control</a:t>
            </a:r>
            <a:endParaRPr lang="en-US" sz="4800" b="1" dirty="0"/>
          </a:p>
        </p:txBody>
      </p:sp>
      <p:pic>
        <p:nvPicPr>
          <p:cNvPr id="11" name="Picture 10">
            <a:extLst>
              <a:ext uri="{FF2B5EF4-FFF2-40B4-BE49-F238E27FC236}">
                <a16:creationId xmlns:a16="http://schemas.microsoft.com/office/drawing/2014/main" id="{C5E271B3-A2D3-4795-A8DF-9CB4F69CE997}"/>
              </a:ext>
            </a:extLst>
          </p:cNvPr>
          <p:cNvPicPr>
            <a:picLocks noChangeAspect="1"/>
          </p:cNvPicPr>
          <p:nvPr/>
        </p:nvPicPr>
        <p:blipFill>
          <a:blip r:embed="rId3"/>
          <a:stretch>
            <a:fillRect/>
          </a:stretch>
        </p:blipFill>
        <p:spPr>
          <a:xfrm rot="16200000">
            <a:off x="3234516" y="-339511"/>
            <a:ext cx="5722970" cy="8672052"/>
          </a:xfrm>
          <a:prstGeom prst="rect">
            <a:avLst/>
          </a:prstGeom>
        </p:spPr>
      </p:pic>
      <p:cxnSp>
        <p:nvCxnSpPr>
          <p:cNvPr id="14" name="Straight Arrow Connector 13"/>
          <p:cNvCxnSpPr/>
          <p:nvPr/>
        </p:nvCxnSpPr>
        <p:spPr>
          <a:xfrm flipH="1">
            <a:off x="5642634" y="1822246"/>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79613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sz="4800" dirty="0">
                <a:latin typeface="Cambria" panose="02040503050406030204" pitchFamily="18" charset="0"/>
                <a:ea typeface="Tahoma" panose="020B0604030504040204" pitchFamily="34" charset="0"/>
                <a:cs typeface="Tahoma" panose="020B0604030504040204" pitchFamily="34" charset="0"/>
              </a:rPr>
              <a:t>Terminology - </a:t>
            </a:r>
            <a:r>
              <a:rPr lang="en-US" sz="4800" dirty="0">
                <a:latin typeface="Cambria" panose="02040503050406030204" pitchFamily="18" charset="0"/>
                <a:ea typeface="Cambria" panose="02040503050406030204" pitchFamily="18" charset="0"/>
              </a:rPr>
              <a:t>Passive Control</a:t>
            </a:r>
            <a:endParaRPr lang="en-US" sz="4800" dirty="0"/>
          </a:p>
        </p:txBody>
      </p:sp>
      <p:pic>
        <p:nvPicPr>
          <p:cNvPr id="3" name="Picture 2">
            <a:extLst>
              <a:ext uri="{FF2B5EF4-FFF2-40B4-BE49-F238E27FC236}">
                <a16:creationId xmlns:a16="http://schemas.microsoft.com/office/drawing/2014/main" id="{445F7E68-FD65-40F6-B608-2438F10672DE}"/>
              </a:ext>
            </a:extLst>
          </p:cNvPr>
          <p:cNvPicPr>
            <a:picLocks noChangeAspect="1"/>
          </p:cNvPicPr>
          <p:nvPr/>
        </p:nvPicPr>
        <p:blipFill>
          <a:blip r:embed="rId3"/>
          <a:stretch>
            <a:fillRect/>
          </a:stretch>
        </p:blipFill>
        <p:spPr>
          <a:xfrm>
            <a:off x="1524000" y="0"/>
            <a:ext cx="9144000" cy="6858000"/>
          </a:xfrm>
          <a:prstGeom prst="rect">
            <a:avLst/>
          </a:prstGeom>
        </p:spPr>
      </p:pic>
      <p:cxnSp>
        <p:nvCxnSpPr>
          <p:cNvPr id="14" name="Straight Arrow Connector 13"/>
          <p:cNvCxnSpPr/>
          <p:nvPr/>
        </p:nvCxnSpPr>
        <p:spPr>
          <a:xfrm flipH="1">
            <a:off x="6468544" y="1586272"/>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9865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sz="4800" dirty="0">
                <a:latin typeface="Cambria" panose="02040503050406030204" pitchFamily="18" charset="0"/>
                <a:ea typeface="Tahoma" panose="020B0604030504040204" pitchFamily="34" charset="0"/>
                <a:cs typeface="Tahoma" panose="020B0604030504040204" pitchFamily="34" charset="0"/>
              </a:rPr>
              <a:t>Terminology - </a:t>
            </a:r>
            <a:r>
              <a:rPr lang="en-US" sz="4800" dirty="0">
                <a:latin typeface="Cambria" panose="02040503050406030204" pitchFamily="18" charset="0"/>
                <a:ea typeface="Cambria" panose="02040503050406030204" pitchFamily="18" charset="0"/>
              </a:rPr>
              <a:t>Passive Control</a:t>
            </a:r>
            <a:endParaRPr lang="en-US" sz="4800" dirty="0"/>
          </a:p>
        </p:txBody>
      </p:sp>
      <p:pic>
        <p:nvPicPr>
          <p:cNvPr id="3" name="Picture 2">
            <a:extLst>
              <a:ext uri="{FF2B5EF4-FFF2-40B4-BE49-F238E27FC236}">
                <a16:creationId xmlns:a16="http://schemas.microsoft.com/office/drawing/2014/main" id="{AB1372DE-FB4A-4798-8D2E-D37CF6BFFAD2}"/>
              </a:ext>
            </a:extLst>
          </p:cNvPr>
          <p:cNvPicPr>
            <a:picLocks noChangeAspect="1"/>
          </p:cNvPicPr>
          <p:nvPr/>
        </p:nvPicPr>
        <p:blipFill rotWithShape="1">
          <a:blip r:embed="rId3"/>
          <a:srcRect l="92" t="93" b="158"/>
          <a:stretch/>
        </p:blipFill>
        <p:spPr>
          <a:xfrm>
            <a:off x="1512920" y="-6282"/>
            <a:ext cx="9160331" cy="6878552"/>
          </a:xfrm>
          <a:prstGeom prst="rect">
            <a:avLst/>
          </a:prstGeom>
        </p:spPr>
      </p:pic>
      <p:cxnSp>
        <p:nvCxnSpPr>
          <p:cNvPr id="14" name="Straight Arrow Connector 13"/>
          <p:cNvCxnSpPr/>
          <p:nvPr/>
        </p:nvCxnSpPr>
        <p:spPr>
          <a:xfrm flipH="1">
            <a:off x="6096000" y="1251975"/>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497002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2D7F1E-7AD2-4DD2-9736-E1F010A8FA12}"/>
              </a:ext>
            </a:extLst>
          </p:cNvPr>
          <p:cNvPicPr>
            <a:picLocks noChangeAspect="1"/>
          </p:cNvPicPr>
          <p:nvPr/>
        </p:nvPicPr>
        <p:blipFill rotWithShape="1">
          <a:blip r:embed="rId3"/>
          <a:srcRect l="55"/>
          <a:stretch/>
        </p:blipFill>
        <p:spPr>
          <a:xfrm>
            <a:off x="1524000" y="0"/>
            <a:ext cx="9144000" cy="6946900"/>
          </a:xfrm>
          <a:prstGeom prst="rect">
            <a:avLst/>
          </a:prstGeom>
        </p:spPr>
      </p:pic>
      <p:cxnSp>
        <p:nvCxnSpPr>
          <p:cNvPr id="5" name="Straight Arrow Connector 4">
            <a:extLst>
              <a:ext uri="{FF2B5EF4-FFF2-40B4-BE49-F238E27FC236}">
                <a16:creationId xmlns:a16="http://schemas.microsoft.com/office/drawing/2014/main" id="{6BABBBC7-0DF8-4BCB-A4C3-04D59DCDF12E}"/>
              </a:ext>
            </a:extLst>
          </p:cNvPr>
          <p:cNvCxnSpPr/>
          <p:nvPr/>
        </p:nvCxnSpPr>
        <p:spPr>
          <a:xfrm>
            <a:off x="558800" y="2227580"/>
            <a:ext cx="3136900" cy="3022600"/>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42050002"/>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50FD78-A6B8-4709-A821-AF1BD24BDD42}"/>
              </a:ext>
            </a:extLst>
          </p:cNvPr>
          <p:cNvPicPr>
            <a:picLocks noChangeAspect="1"/>
          </p:cNvPicPr>
          <p:nvPr/>
        </p:nvPicPr>
        <p:blipFill>
          <a:blip r:embed="rId3"/>
          <a:stretch>
            <a:fillRect/>
          </a:stretch>
        </p:blipFill>
        <p:spPr>
          <a:xfrm>
            <a:off x="1524001" y="0"/>
            <a:ext cx="6910137" cy="6858000"/>
          </a:xfrm>
          <a:prstGeom prst="rect">
            <a:avLst/>
          </a:prstGeom>
        </p:spPr>
      </p:pic>
      <p:cxnSp>
        <p:nvCxnSpPr>
          <p:cNvPr id="14" name="Straight Arrow Connector 13"/>
          <p:cNvCxnSpPr/>
          <p:nvPr/>
        </p:nvCxnSpPr>
        <p:spPr>
          <a:xfrm flipH="1">
            <a:off x="5203516" y="-400213"/>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F8A893E8-7657-4419-83FA-768D8977411C}"/>
              </a:ext>
            </a:extLst>
          </p:cNvPr>
          <p:cNvCxnSpPr/>
          <p:nvPr/>
        </p:nvCxnSpPr>
        <p:spPr>
          <a:xfrm flipH="1">
            <a:off x="5203516" y="1435709"/>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20EA3F81-5004-4259-BC6F-46877178C4D2}"/>
              </a:ext>
            </a:extLst>
          </p:cNvPr>
          <p:cNvSpPr txBox="1"/>
          <p:nvPr/>
        </p:nvSpPr>
        <p:spPr bwMode="auto">
          <a:xfrm>
            <a:off x="8522628" y="2626274"/>
            <a:ext cx="3376929" cy="1015663"/>
          </a:xfrm>
          <a:prstGeom prst="rect">
            <a:avLst/>
          </a:prstGeom>
          <a:noFill/>
          <a:ln w="9525">
            <a:noFill/>
            <a:miter lim="800000"/>
            <a:headEnd/>
            <a:tailEnd/>
          </a:ln>
        </p:spPr>
        <p:txBody>
          <a:bodyPr wrap="square" rtlCol="0">
            <a:spAutoFit/>
          </a:bodyPr>
          <a:lstStyle/>
          <a:p>
            <a:r>
              <a:rPr lang="en-US" sz="3600" b="1" i="1" dirty="0"/>
              <a:t>Please … </a:t>
            </a:r>
            <a:r>
              <a:rPr lang="en-US" dirty="0"/>
              <a:t>do not add a new dimple</a:t>
            </a:r>
          </a:p>
        </p:txBody>
      </p:sp>
      <p:pic>
        <p:nvPicPr>
          <p:cNvPr id="10" name="Picture 9">
            <a:extLst>
              <a:ext uri="{FF2B5EF4-FFF2-40B4-BE49-F238E27FC236}">
                <a16:creationId xmlns:a16="http://schemas.microsoft.com/office/drawing/2014/main" id="{594C5135-1CBB-4821-8440-EAD587F227B4}"/>
              </a:ext>
            </a:extLst>
          </p:cNvPr>
          <p:cNvPicPr>
            <a:picLocks noChangeAspect="1"/>
          </p:cNvPicPr>
          <p:nvPr/>
        </p:nvPicPr>
        <p:blipFill>
          <a:blip r:embed="rId4"/>
          <a:stretch>
            <a:fillRect/>
          </a:stretch>
        </p:blipFill>
        <p:spPr>
          <a:xfrm>
            <a:off x="6727980" y="4320676"/>
            <a:ext cx="3940020" cy="2537324"/>
          </a:xfrm>
          <a:prstGeom prst="rect">
            <a:avLst/>
          </a:prstGeom>
        </p:spPr>
      </p:pic>
    </p:spTree>
    <p:extLst>
      <p:ext uri="{BB962C8B-B14F-4D97-AF65-F5344CB8AC3E}">
        <p14:creationId xmlns:p14="http://schemas.microsoft.com/office/powerpoint/2010/main" val="191419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right)">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10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ctive vs passive"/>
          <p:cNvSpPr>
            <a:spLocks noGrp="1"/>
          </p:cNvSpPr>
          <p:nvPr>
            <p:ph type="title"/>
          </p:nvPr>
        </p:nvSpPr>
        <p:spPr>
          <a:xfrm>
            <a:off x="1524000" y="988071"/>
            <a:ext cx="9144000" cy="1143000"/>
          </a:xfrm>
        </p:spPr>
        <p:txBody>
          <a:bodyPr/>
          <a:lstStyle/>
          <a:p>
            <a:r>
              <a:rPr lang="en-US" sz="5400" b="1" dirty="0"/>
              <a:t>Active Control</a:t>
            </a:r>
          </a:p>
        </p:txBody>
      </p:sp>
      <p:sp>
        <p:nvSpPr>
          <p:cNvPr id="3" name="text"/>
          <p:cNvSpPr>
            <a:spLocks noGrp="1"/>
          </p:cNvSpPr>
          <p:nvPr>
            <p:ph idx="1"/>
          </p:nvPr>
        </p:nvSpPr>
        <p:spPr>
          <a:xfrm>
            <a:off x="1704870" y="2043753"/>
            <a:ext cx="8687359" cy="4525963"/>
          </a:xfrm>
        </p:spPr>
        <p:txBody>
          <a:bodyPr/>
          <a:lstStyle/>
          <a:p>
            <a:pPr>
              <a:spcBef>
                <a:spcPts val="2400"/>
              </a:spcBef>
            </a:pPr>
            <a:r>
              <a:rPr lang="en-US" sz="2800" i="1" dirty="0"/>
              <a:t>Some marks </a:t>
            </a:r>
            <a:r>
              <a:rPr lang="en-US" sz="2800" dirty="0"/>
              <a:t>have permanently installed equipment (e.g. CORS) that enables continuous observations</a:t>
            </a:r>
            <a:endParaRPr lang="en-US" sz="2800" dirty="0">
              <a:solidFill>
                <a:srgbClr val="FF0000"/>
              </a:solidFill>
            </a:endParaRPr>
          </a:p>
        </p:txBody>
      </p:sp>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sz="4800" dirty="0">
                <a:latin typeface="Cambria" panose="02040503050406030204" pitchFamily="18" charset="0"/>
                <a:ea typeface="Tahoma" panose="020B0604030504040204" pitchFamily="34" charset="0"/>
                <a:cs typeface="Tahoma" panose="020B0604030504040204" pitchFamily="34" charset="0"/>
              </a:rPr>
              <a:t>Geodetic Control – Terminology</a:t>
            </a:r>
            <a:endParaRPr lang="en-US" sz="4800" dirty="0"/>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66" t="9" r="108" b="134"/>
          <a:stretch/>
        </p:blipFill>
        <p:spPr>
          <a:xfrm>
            <a:off x="1583031" y="3449884"/>
            <a:ext cx="3946912" cy="3358338"/>
          </a:xfrm>
          <a:prstGeom prst="rect">
            <a:avLst/>
          </a:prstGeom>
        </p:spPr>
      </p:pic>
      <p:pic>
        <p:nvPicPr>
          <p:cNvPr id="5" name="Picture 4"/>
          <p:cNvPicPr>
            <a:picLocks noChangeAspect="1"/>
          </p:cNvPicPr>
          <p:nvPr/>
        </p:nvPicPr>
        <p:blipFill rotWithShape="1">
          <a:blip r:embed="rId4">
            <a:extLst>
              <a:ext uri="{28A0092B-C50C-407E-A947-70E740481C1C}">
                <a14:useLocalDpi xmlns:a14="http://schemas.microsoft.com/office/drawing/2010/main" val="0"/>
              </a:ext>
            </a:extLst>
          </a:blip>
          <a:srcRect b="9"/>
          <a:stretch/>
        </p:blipFill>
        <p:spPr>
          <a:xfrm>
            <a:off x="5605627" y="3449884"/>
            <a:ext cx="4960773" cy="3335588"/>
          </a:xfrm>
          <a:prstGeom prst="rect">
            <a:avLst/>
          </a:prstGeom>
        </p:spPr>
      </p:pic>
      <p:sp>
        <p:nvSpPr>
          <p:cNvPr id="11" name="text"/>
          <p:cNvSpPr txBox="1">
            <a:spLocks/>
          </p:cNvSpPr>
          <p:nvPr/>
        </p:nvSpPr>
        <p:spPr bwMode="auto">
          <a:xfrm>
            <a:off x="1539241" y="2972164"/>
            <a:ext cx="9160330" cy="561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Times New Roman" pitchFamily="18" charset="0"/>
                <a:ea typeface="ＭＳ Ｐゴシック" charset="0"/>
                <a:cs typeface="Times New Roman" pitchFamily="18"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Times New Roman" pitchFamily="18" charset="0"/>
                <a:ea typeface="ＭＳ Ｐゴシック" charset="0"/>
                <a:cs typeface="Times New Roman" pitchFamily="18" charset="0"/>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Times New Roman" pitchFamily="18" charset="0"/>
                <a:ea typeface="ＭＳ Ｐゴシック" charset="0"/>
                <a:cs typeface="Times New Roman" pitchFamily="18" charset="0"/>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400" i="1" dirty="0">
                <a:latin typeface="Cambria" panose="02040503050406030204" pitchFamily="18" charset="0"/>
                <a:ea typeface="Cambria" panose="02040503050406030204" pitchFamily="18" charset="0"/>
              </a:rPr>
              <a:t>But they still sit there and hold a point…</a:t>
            </a:r>
          </a:p>
        </p:txBody>
      </p:sp>
      <p:cxnSp>
        <p:nvCxnSpPr>
          <p:cNvPr id="12" name="Straight Arrow Connector 11"/>
          <p:cNvCxnSpPr/>
          <p:nvPr/>
        </p:nvCxnSpPr>
        <p:spPr>
          <a:xfrm flipH="1">
            <a:off x="4119564" y="3395272"/>
            <a:ext cx="3925161" cy="2579284"/>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a:off x="7940676" y="3422579"/>
            <a:ext cx="99135" cy="2619447"/>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65914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par>
                                <p:cTn id="12" presetID="22" presetClass="entr" presetSubtype="1" fill="hold"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up)">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Content Placeholder 9" hidden="1"/>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bwMode="auto">
          <a:xfrm>
            <a:off x="1981200" y="1624014"/>
            <a:ext cx="4453592" cy="4525963"/>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2352177" y="1988191"/>
            <a:ext cx="7503977" cy="584775"/>
          </a:xfrm>
          <a:prstGeom prst="rect">
            <a:avLst/>
          </a:prstGeom>
          <a:noFill/>
        </p:spPr>
        <p:txBody>
          <a:bodyPr wrap="none" rtlCol="0">
            <a:spAutoFit/>
          </a:bodyPr>
          <a:lstStyle/>
          <a:p>
            <a:r>
              <a:rPr lang="en-US" sz="3200" dirty="0">
                <a:latin typeface="Cambria" panose="02040503050406030204" pitchFamily="18" charset="0"/>
                <a:ea typeface="Cambria" panose="02040503050406030204" pitchFamily="18" charset="0"/>
              </a:rPr>
              <a:t>Continuously Operating Reference Station</a:t>
            </a:r>
            <a:endParaRPr lang="en-US" sz="3200" dirty="0">
              <a:latin typeface="Times New Roman" panose="02020603050405020304" pitchFamily="18" charset="0"/>
            </a:endParaRPr>
          </a:p>
        </p:txBody>
      </p:sp>
      <p:sp>
        <p:nvSpPr>
          <p:cNvPr id="9" name="Rounded Rectangle 8"/>
          <p:cNvSpPr/>
          <p:nvPr/>
        </p:nvSpPr>
        <p:spPr>
          <a:xfrm>
            <a:off x="3452327" y="4959032"/>
            <a:ext cx="4191000" cy="1499960"/>
          </a:xfrm>
          <a:prstGeom prst="roundRect">
            <a:avLst/>
          </a:prstGeom>
          <a:gradFill>
            <a:gsLst>
              <a:gs pos="0">
                <a:schemeClr val="bg2">
                  <a:lumMod val="25000"/>
                </a:schemeClr>
              </a:gs>
              <a:gs pos="54000">
                <a:schemeClr val="bg2">
                  <a:lumMod val="50000"/>
                </a:schemeClr>
              </a:gs>
            </a:gsLst>
          </a:gradFill>
          <a:effectLst>
            <a:softEdge rad="1270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 name="Straight Connector 16"/>
          <p:cNvCxnSpPr/>
          <p:nvPr/>
        </p:nvCxnSpPr>
        <p:spPr>
          <a:xfrm>
            <a:off x="5424003" y="3379238"/>
            <a:ext cx="2381" cy="216694"/>
          </a:xfrm>
          <a:prstGeom prst="line">
            <a:avLst/>
          </a:prstGeom>
          <a:ln>
            <a:solidFill>
              <a:srgbClr val="7F7F7F"/>
            </a:solidFill>
          </a:ln>
          <a:effectLst>
            <a:outerShdw blurRad="40000" dist="20000" dir="5400000" rotWithShape="0">
              <a:srgbClr val="7F7F7F"/>
            </a:outerShdw>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5545447" y="3379238"/>
            <a:ext cx="2381" cy="216694"/>
          </a:xfrm>
          <a:prstGeom prst="line">
            <a:avLst/>
          </a:prstGeom>
          <a:ln>
            <a:solidFill>
              <a:srgbClr val="7F7F7F"/>
            </a:solidFill>
          </a:ln>
          <a:effectLst>
            <a:outerShdw blurRad="40000" dist="20000" dir="5400000" rotWithShape="0">
              <a:srgbClr val="7F7F7F"/>
            </a:outerShdw>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5657821" y="3379238"/>
            <a:ext cx="2381" cy="216694"/>
          </a:xfrm>
          <a:prstGeom prst="line">
            <a:avLst/>
          </a:prstGeom>
          <a:ln>
            <a:solidFill>
              <a:srgbClr val="7F7F7F"/>
            </a:solidFill>
          </a:ln>
          <a:effectLst>
            <a:outerShdw blurRad="40000" dist="20000" dir="5400000" rotWithShape="0">
              <a:srgbClr val="7F7F7F"/>
            </a:outerShdw>
          </a:effectLst>
        </p:spPr>
        <p:style>
          <a:lnRef idx="2">
            <a:schemeClr val="accent1"/>
          </a:lnRef>
          <a:fillRef idx="0">
            <a:schemeClr val="accent1"/>
          </a:fillRef>
          <a:effectRef idx="1">
            <a:schemeClr val="accent1"/>
          </a:effectRef>
          <a:fontRef idx="minor">
            <a:schemeClr val="tx1"/>
          </a:fontRef>
        </p:style>
      </p:cxnSp>
      <p:sp>
        <p:nvSpPr>
          <p:cNvPr id="3" name="Rectangle 2"/>
          <p:cNvSpPr/>
          <p:nvPr/>
        </p:nvSpPr>
        <p:spPr>
          <a:xfrm>
            <a:off x="5372567" y="3546878"/>
            <a:ext cx="350520" cy="2225040"/>
          </a:xfrm>
          <a:prstGeom prst="rect">
            <a:avLst/>
          </a:prstGeom>
          <a:solidFill>
            <a:schemeClr val="bg1">
              <a:lumMod val="65000"/>
            </a:schemeClr>
          </a:solid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0" name="Freeform 19"/>
          <p:cNvSpPr/>
          <p:nvPr/>
        </p:nvSpPr>
        <p:spPr>
          <a:xfrm>
            <a:off x="5734291" y="3398289"/>
            <a:ext cx="727937" cy="1238331"/>
          </a:xfrm>
          <a:custGeom>
            <a:avLst/>
            <a:gdLst>
              <a:gd name="connsiteX0" fmla="*/ 10387 w 727937"/>
              <a:gd name="connsiteY0" fmla="*/ 0 h 1238331"/>
              <a:gd name="connsiteX1" fmla="*/ 10387 w 727937"/>
              <a:gd name="connsiteY1" fmla="*/ 57150 h 1238331"/>
              <a:gd name="connsiteX2" fmla="*/ 118337 w 727937"/>
              <a:gd name="connsiteY2" fmla="*/ 304800 h 1238331"/>
              <a:gd name="connsiteX3" fmla="*/ 111987 w 727937"/>
              <a:gd name="connsiteY3" fmla="*/ 1041400 h 1238331"/>
              <a:gd name="connsiteX4" fmla="*/ 238987 w 727937"/>
              <a:gd name="connsiteY4" fmla="*/ 1238250 h 1238331"/>
              <a:gd name="connsiteX5" fmla="*/ 727937 w 727937"/>
              <a:gd name="connsiteY5" fmla="*/ 1060450 h 123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7" h="1238331">
                <a:moveTo>
                  <a:pt x="10387" y="0"/>
                </a:moveTo>
                <a:cubicBezTo>
                  <a:pt x="1391" y="3175"/>
                  <a:pt x="-7605" y="6350"/>
                  <a:pt x="10387" y="57150"/>
                </a:cubicBezTo>
                <a:cubicBezTo>
                  <a:pt x="28379" y="107950"/>
                  <a:pt x="101404" y="140758"/>
                  <a:pt x="118337" y="304800"/>
                </a:cubicBezTo>
                <a:cubicBezTo>
                  <a:pt x="135270" y="468842"/>
                  <a:pt x="91879" y="885825"/>
                  <a:pt x="111987" y="1041400"/>
                </a:cubicBezTo>
                <a:cubicBezTo>
                  <a:pt x="132095" y="1196975"/>
                  <a:pt x="136329" y="1235075"/>
                  <a:pt x="238987" y="1238250"/>
                </a:cubicBezTo>
                <a:cubicBezTo>
                  <a:pt x="341645" y="1241425"/>
                  <a:pt x="534791" y="1150937"/>
                  <a:pt x="727937" y="1060450"/>
                </a:cubicBezTo>
              </a:path>
            </a:pathLst>
          </a:custGeom>
          <a:noFill/>
          <a:ln w="3492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5" name="Flowchart: Delay 4"/>
          <p:cNvSpPr/>
          <p:nvPr/>
        </p:nvSpPr>
        <p:spPr>
          <a:xfrm rot="16200000">
            <a:off x="5300980" y="2847326"/>
            <a:ext cx="493694" cy="715288"/>
          </a:xfrm>
          <a:prstGeom prst="flowChartDelay">
            <a:avLst/>
          </a:prstGeom>
          <a:solidFill>
            <a:schemeClr val="bg1"/>
          </a:solidFill>
          <a:ln>
            <a:solidFill>
              <a:schemeClr val="bg1">
                <a:lumMod val="50000"/>
              </a:schemeClr>
            </a:solidFill>
          </a:ln>
          <a:effectLst>
            <a:outerShdw blurRad="50800" dist="25400" dir="8100000" algn="tr"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1" name="Rectangle 20"/>
          <p:cNvSpPr/>
          <p:nvPr/>
        </p:nvSpPr>
        <p:spPr>
          <a:xfrm>
            <a:off x="6409587" y="3398287"/>
            <a:ext cx="2450207" cy="2185446"/>
          </a:xfrm>
          <a:prstGeom prst="rect">
            <a:avLst/>
          </a:prstGeom>
          <a:solidFill>
            <a:schemeClr val="bg1">
              <a:lumMod val="95000"/>
            </a:schemeClr>
          </a:solidFill>
          <a:ln w="2222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2" name="Rounded Rectangle 21"/>
          <p:cNvSpPr/>
          <p:nvPr/>
        </p:nvSpPr>
        <p:spPr>
          <a:xfrm>
            <a:off x="6536317" y="3513986"/>
            <a:ext cx="1310224" cy="399844"/>
          </a:xfrm>
          <a:prstGeom prst="roundRect">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3" name="TextBox 22"/>
          <p:cNvSpPr txBox="1"/>
          <p:nvPr/>
        </p:nvSpPr>
        <p:spPr bwMode="auto">
          <a:xfrm>
            <a:off x="6520140" y="3551140"/>
            <a:ext cx="1501716" cy="338554"/>
          </a:xfrm>
          <a:prstGeom prst="rect">
            <a:avLst/>
          </a:prstGeom>
          <a:noFill/>
          <a:ln w="9525">
            <a:noFill/>
            <a:miter lim="800000"/>
            <a:headEnd/>
            <a:tailEnd/>
          </a:ln>
        </p:spPr>
        <p:txBody>
          <a:bodyPr wrap="square" rtlCol="0">
            <a:spAutoFit/>
          </a:bodyPr>
          <a:lstStyle/>
          <a:p>
            <a:r>
              <a:rPr lang="en-US" sz="1600" b="1" dirty="0"/>
              <a:t>RECEIVER</a:t>
            </a:r>
          </a:p>
        </p:txBody>
      </p:sp>
      <p:sp>
        <p:nvSpPr>
          <p:cNvPr id="26" name="Rounded Rectangle 25"/>
          <p:cNvSpPr/>
          <p:nvPr/>
        </p:nvSpPr>
        <p:spPr>
          <a:xfrm>
            <a:off x="6536317" y="4501451"/>
            <a:ext cx="1599439" cy="399844"/>
          </a:xfrm>
          <a:prstGeom prst="roundRect">
            <a:avLst/>
          </a:prstGeom>
          <a:solidFill>
            <a:schemeClr val="accent6">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7" name="Rounded Rectangle 26"/>
          <p:cNvSpPr/>
          <p:nvPr/>
        </p:nvSpPr>
        <p:spPr>
          <a:xfrm>
            <a:off x="6529913" y="4001683"/>
            <a:ext cx="967365" cy="399844"/>
          </a:xfrm>
          <a:prstGeom prst="round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4" name="TextBox 23"/>
          <p:cNvSpPr txBox="1"/>
          <p:nvPr/>
        </p:nvSpPr>
        <p:spPr bwMode="auto">
          <a:xfrm>
            <a:off x="6483639" y="4533958"/>
            <a:ext cx="1825254" cy="338554"/>
          </a:xfrm>
          <a:prstGeom prst="rect">
            <a:avLst/>
          </a:prstGeom>
          <a:noFill/>
          <a:ln w="9525">
            <a:noFill/>
            <a:miter lim="800000"/>
            <a:headEnd/>
            <a:tailEnd/>
          </a:ln>
        </p:spPr>
        <p:txBody>
          <a:bodyPr wrap="square" rtlCol="0">
            <a:spAutoFit/>
          </a:bodyPr>
          <a:lstStyle/>
          <a:p>
            <a:r>
              <a:rPr lang="en-US" sz="1600" b="1" dirty="0"/>
              <a:t>DATA STORAGE</a:t>
            </a:r>
          </a:p>
        </p:txBody>
      </p:sp>
      <p:sp>
        <p:nvSpPr>
          <p:cNvPr id="25" name="TextBox 24"/>
          <p:cNvSpPr txBox="1"/>
          <p:nvPr/>
        </p:nvSpPr>
        <p:spPr bwMode="auto">
          <a:xfrm>
            <a:off x="6483638" y="4035192"/>
            <a:ext cx="1538217" cy="338554"/>
          </a:xfrm>
          <a:prstGeom prst="rect">
            <a:avLst/>
          </a:prstGeom>
          <a:noFill/>
          <a:ln w="9525">
            <a:noFill/>
            <a:miter lim="800000"/>
            <a:headEnd/>
            <a:tailEnd/>
          </a:ln>
        </p:spPr>
        <p:txBody>
          <a:bodyPr wrap="square" rtlCol="0">
            <a:spAutoFit/>
          </a:bodyPr>
          <a:lstStyle/>
          <a:p>
            <a:r>
              <a:rPr lang="en-US" sz="1600" b="1" dirty="0"/>
              <a:t>POWER</a:t>
            </a:r>
          </a:p>
        </p:txBody>
      </p:sp>
      <p:sp>
        <p:nvSpPr>
          <p:cNvPr id="28" name="Rounded Rectangle 27"/>
          <p:cNvSpPr/>
          <p:nvPr/>
        </p:nvSpPr>
        <p:spPr>
          <a:xfrm>
            <a:off x="6536317" y="4983968"/>
            <a:ext cx="2051629" cy="399844"/>
          </a:xfrm>
          <a:prstGeom prst="roundRect">
            <a:avLst/>
          </a:prstGeom>
          <a:solidFill>
            <a:srgbClr val="FFFF7D"/>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29" name="TextBox 28"/>
          <p:cNvSpPr txBox="1"/>
          <p:nvPr/>
        </p:nvSpPr>
        <p:spPr bwMode="auto">
          <a:xfrm>
            <a:off x="6472474" y="5014953"/>
            <a:ext cx="2115472" cy="338554"/>
          </a:xfrm>
          <a:prstGeom prst="rect">
            <a:avLst/>
          </a:prstGeom>
          <a:noFill/>
          <a:ln w="9525">
            <a:noFill/>
            <a:miter lim="800000"/>
            <a:headEnd/>
            <a:tailEnd/>
          </a:ln>
        </p:spPr>
        <p:txBody>
          <a:bodyPr wrap="square" rtlCol="0">
            <a:spAutoFit/>
          </a:bodyPr>
          <a:lstStyle/>
          <a:p>
            <a:r>
              <a:rPr lang="en-US" sz="1600" b="1" dirty="0"/>
              <a:t>COMMUNICATIONS</a:t>
            </a:r>
          </a:p>
        </p:txBody>
      </p:sp>
      <p:sp>
        <p:nvSpPr>
          <p:cNvPr id="30" name="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sz="4800" dirty="0">
                <a:latin typeface="Cambria" panose="02040503050406030204" pitchFamily="18" charset="0"/>
                <a:ea typeface="Tahoma" panose="020B0604030504040204" pitchFamily="34" charset="0"/>
                <a:cs typeface="Tahoma" panose="020B0604030504040204" pitchFamily="34" charset="0"/>
              </a:rPr>
              <a:t>Active Control</a:t>
            </a:r>
            <a:endParaRPr lang="en-US" sz="4800" dirty="0"/>
          </a:p>
        </p:txBody>
      </p:sp>
      <p:sp>
        <p:nvSpPr>
          <p:cNvPr id="32" name="active vs passive"/>
          <p:cNvSpPr>
            <a:spLocks noGrp="1"/>
          </p:cNvSpPr>
          <p:nvPr>
            <p:ph type="title"/>
          </p:nvPr>
        </p:nvSpPr>
        <p:spPr>
          <a:xfrm>
            <a:off x="1524000" y="988071"/>
            <a:ext cx="9144000" cy="1143000"/>
          </a:xfrm>
        </p:spPr>
        <p:txBody>
          <a:bodyPr/>
          <a:lstStyle/>
          <a:p>
            <a:r>
              <a:rPr lang="en-US" sz="5400" b="1" dirty="0"/>
              <a:t>CORS</a:t>
            </a:r>
          </a:p>
        </p:txBody>
      </p:sp>
      <p:sp>
        <p:nvSpPr>
          <p:cNvPr id="34" name="TextBox 33"/>
          <p:cNvSpPr txBox="1"/>
          <p:nvPr/>
        </p:nvSpPr>
        <p:spPr bwMode="auto">
          <a:xfrm>
            <a:off x="6520139" y="2836779"/>
            <a:ext cx="1599439" cy="584775"/>
          </a:xfrm>
          <a:prstGeom prst="rect">
            <a:avLst/>
          </a:prstGeom>
          <a:noFill/>
          <a:ln w="9525">
            <a:noFill/>
            <a:miter lim="800000"/>
            <a:headEnd/>
            <a:tailEnd/>
          </a:ln>
        </p:spPr>
        <p:txBody>
          <a:bodyPr wrap="square" rtlCol="0">
            <a:spAutoFit/>
          </a:bodyPr>
          <a:lstStyle/>
          <a:p>
            <a:r>
              <a:rPr lang="en-US" sz="1600" b="1" dirty="0"/>
              <a:t>GNSS ANTENNA</a:t>
            </a:r>
          </a:p>
        </p:txBody>
      </p:sp>
      <p:cxnSp>
        <p:nvCxnSpPr>
          <p:cNvPr id="36" name="Straight Connector 35"/>
          <p:cNvCxnSpPr/>
          <p:nvPr/>
        </p:nvCxnSpPr>
        <p:spPr>
          <a:xfrm flipV="1">
            <a:off x="5928827" y="3012527"/>
            <a:ext cx="666750" cy="123824"/>
          </a:xfrm>
          <a:prstGeom prst="line">
            <a:avLst/>
          </a:prstGeom>
          <a:ln w="15875">
            <a:solidFill>
              <a:schemeClr val="tx1"/>
            </a:solidFill>
            <a:headEnd type="triangle" w="sm" len="sm"/>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014337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wipe(left)">
                                      <p:cBhvr>
                                        <p:cTn id="16" dur="500"/>
                                        <p:tgtEl>
                                          <p:spTgt spid="34"/>
                                        </p:tgtEl>
                                      </p:cBhvr>
                                    </p:animEffect>
                                  </p:childTnLst>
                                </p:cTn>
                              </p:par>
                            </p:childTnLst>
                          </p:cTn>
                        </p:par>
                        <p:par>
                          <p:cTn id="17" fill="hold">
                            <p:stCondLst>
                              <p:cond delay="1000"/>
                            </p:stCondLst>
                            <p:childTnLst>
                              <p:par>
                                <p:cTn id="18" presetID="22" presetClass="entr" presetSubtype="8" fill="hold" grpId="0" nodeType="afterEffect">
                                  <p:stCondLst>
                                    <p:cond delay="150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p:stCondLst>
                                    <p:cond delay="150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par>
                                <p:cTn id="27" presetID="22" presetClass="entr" presetSubtype="8" fill="hold" grpId="0" nodeType="withEffect">
                                  <p:stCondLst>
                                    <p:cond delay="150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par>
                                <p:cTn id="30" presetID="22" presetClass="entr" presetSubtype="8" fill="hold" grpId="0" nodeType="withEffect">
                                  <p:stCondLst>
                                    <p:cond delay="150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par>
                                <p:cTn id="33" presetID="22" presetClass="entr" presetSubtype="8" fill="hold" grpId="0" nodeType="withEffect">
                                  <p:stCondLst>
                                    <p:cond delay="1500"/>
                                  </p:stCondLst>
                                  <p:childTnLst>
                                    <p:set>
                                      <p:cBhvr>
                                        <p:cTn id="34" dur="1" fill="hold">
                                          <p:stCondLst>
                                            <p:cond delay="0"/>
                                          </p:stCondLst>
                                        </p:cTn>
                                        <p:tgtEl>
                                          <p:spTgt spid="27"/>
                                        </p:tgtEl>
                                        <p:attrNameLst>
                                          <p:attrName>style.visibility</p:attrName>
                                        </p:attrNameLst>
                                      </p:cBhvr>
                                      <p:to>
                                        <p:strVal val="visible"/>
                                      </p:to>
                                    </p:set>
                                    <p:animEffect transition="in" filter="wipe(left)">
                                      <p:cBhvr>
                                        <p:cTn id="35" dur="500"/>
                                        <p:tgtEl>
                                          <p:spTgt spid="27"/>
                                        </p:tgtEl>
                                      </p:cBhvr>
                                    </p:animEffect>
                                  </p:childTnLst>
                                </p:cTn>
                              </p:par>
                              <p:par>
                                <p:cTn id="36" presetID="22" presetClass="entr" presetSubtype="8" fill="hold" grpId="0" nodeType="withEffect">
                                  <p:stCondLst>
                                    <p:cond delay="15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par>
                                <p:cTn id="39" presetID="22" presetClass="entr" presetSubtype="8" fill="hold" grpId="0" nodeType="withEffect">
                                  <p:stCondLst>
                                    <p:cond delay="150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wipe(left)">
                                      <p:cBhvr>
                                        <p:cTn id="4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0" grpId="0" animBg="1"/>
      <p:bldP spid="21" grpId="0" animBg="1"/>
      <p:bldP spid="22" grpId="0" animBg="1"/>
      <p:bldP spid="23" grpId="0"/>
      <p:bldP spid="26" grpId="0" animBg="1"/>
      <p:bldP spid="27" grpId="0" animBg="1"/>
      <p:bldP spid="24" grpId="0"/>
      <p:bldP spid="25" grpId="0"/>
      <p:bldP spid="28" grpId="0" animBg="1"/>
      <p:bldP spid="29" grpId="0"/>
      <p:bldP spid="3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b="1" dirty="0">
                <a:latin typeface="Cambria" panose="02040503050406030204" pitchFamily="18" charset="0"/>
                <a:ea typeface="Cambria" panose="02040503050406030204" pitchFamily="18" charset="0"/>
              </a:rPr>
              <a:t>Active Control</a:t>
            </a:r>
            <a:endParaRPr lang="en-US" sz="4800" b="1" dirty="0"/>
          </a:p>
        </p:txBody>
      </p:sp>
      <p:pic>
        <p:nvPicPr>
          <p:cNvPr id="3" name="Picture 2">
            <a:extLst>
              <a:ext uri="{FF2B5EF4-FFF2-40B4-BE49-F238E27FC236}">
                <a16:creationId xmlns:a16="http://schemas.microsoft.com/office/drawing/2014/main" id="{D9EF27AE-3BAA-4A28-96F1-04A0A684BD1E}"/>
              </a:ext>
            </a:extLst>
          </p:cNvPr>
          <p:cNvPicPr>
            <a:picLocks noChangeAspect="1"/>
          </p:cNvPicPr>
          <p:nvPr/>
        </p:nvPicPr>
        <p:blipFill>
          <a:blip r:embed="rId3"/>
          <a:stretch>
            <a:fillRect/>
          </a:stretch>
        </p:blipFill>
        <p:spPr>
          <a:xfrm>
            <a:off x="2284333" y="1161071"/>
            <a:ext cx="7639665" cy="5729749"/>
          </a:xfrm>
          <a:prstGeom prst="rect">
            <a:avLst/>
          </a:prstGeom>
        </p:spPr>
      </p:pic>
      <p:cxnSp>
        <p:nvCxnSpPr>
          <p:cNvPr id="14" name="Straight Arrow Connector 13"/>
          <p:cNvCxnSpPr/>
          <p:nvPr/>
        </p:nvCxnSpPr>
        <p:spPr>
          <a:xfrm flipH="1">
            <a:off x="5908105" y="933027"/>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4366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b="1" dirty="0">
                <a:latin typeface="Cambria" panose="02040503050406030204" pitchFamily="18" charset="0"/>
                <a:ea typeface="Cambria" panose="02040503050406030204" pitchFamily="18" charset="0"/>
              </a:rPr>
              <a:t>Active Control</a:t>
            </a:r>
            <a:endParaRPr lang="en-US" sz="4800" b="1" dirty="0"/>
          </a:p>
        </p:txBody>
      </p:sp>
      <p:pic>
        <p:nvPicPr>
          <p:cNvPr id="4" name="Picture 3">
            <a:extLst>
              <a:ext uri="{FF2B5EF4-FFF2-40B4-BE49-F238E27FC236}">
                <a16:creationId xmlns:a16="http://schemas.microsoft.com/office/drawing/2014/main" id="{8D6ADECB-E6EB-4EFB-98D5-D956CA74964E}"/>
              </a:ext>
            </a:extLst>
          </p:cNvPr>
          <p:cNvPicPr>
            <a:picLocks noChangeAspect="1"/>
          </p:cNvPicPr>
          <p:nvPr/>
        </p:nvPicPr>
        <p:blipFill>
          <a:blip r:embed="rId3"/>
          <a:stretch>
            <a:fillRect/>
          </a:stretch>
        </p:blipFill>
        <p:spPr>
          <a:xfrm>
            <a:off x="1524000" y="0"/>
            <a:ext cx="9144000" cy="6858000"/>
          </a:xfrm>
          <a:prstGeom prst="rect">
            <a:avLst/>
          </a:prstGeom>
        </p:spPr>
      </p:pic>
      <p:cxnSp>
        <p:nvCxnSpPr>
          <p:cNvPr id="14" name="Straight Arrow Connector 13"/>
          <p:cNvCxnSpPr/>
          <p:nvPr/>
        </p:nvCxnSpPr>
        <p:spPr>
          <a:xfrm flipH="1">
            <a:off x="6183408" y="2702833"/>
            <a:ext cx="3751386" cy="2094425"/>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1327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b="1" dirty="0">
                <a:latin typeface="Cambria" panose="02040503050406030204" pitchFamily="18" charset="0"/>
                <a:ea typeface="Cambria" panose="02040503050406030204" pitchFamily="18" charset="0"/>
              </a:rPr>
              <a:t>Active Control</a:t>
            </a:r>
            <a:endParaRPr lang="en-US" sz="4800" b="1" dirty="0"/>
          </a:p>
        </p:txBody>
      </p:sp>
      <p:pic>
        <p:nvPicPr>
          <p:cNvPr id="4" name="Picture 3">
            <a:extLst>
              <a:ext uri="{FF2B5EF4-FFF2-40B4-BE49-F238E27FC236}">
                <a16:creationId xmlns:a16="http://schemas.microsoft.com/office/drawing/2014/main" id="{CB1C79AD-18C6-46BE-B794-52D0EE5D64EF}"/>
              </a:ext>
            </a:extLst>
          </p:cNvPr>
          <p:cNvPicPr>
            <a:picLocks noChangeAspect="1"/>
          </p:cNvPicPr>
          <p:nvPr/>
        </p:nvPicPr>
        <p:blipFill>
          <a:blip r:embed="rId3"/>
          <a:stretch>
            <a:fillRect/>
          </a:stretch>
        </p:blipFill>
        <p:spPr>
          <a:xfrm>
            <a:off x="1614297" y="0"/>
            <a:ext cx="8963406" cy="6858000"/>
          </a:xfrm>
          <a:prstGeom prst="rect">
            <a:avLst/>
          </a:prstGeom>
        </p:spPr>
      </p:pic>
      <p:cxnSp>
        <p:nvCxnSpPr>
          <p:cNvPr id="14" name="Straight Arrow Connector 13"/>
          <p:cNvCxnSpPr>
            <a:cxnSpLocks/>
          </p:cNvCxnSpPr>
          <p:nvPr/>
        </p:nvCxnSpPr>
        <p:spPr>
          <a:xfrm>
            <a:off x="4414684" y="1946787"/>
            <a:ext cx="3204234" cy="1621438"/>
          </a:xfrm>
          <a:prstGeom prst="straightConnector1">
            <a:avLst/>
          </a:prstGeom>
          <a:ln w="57150">
            <a:solidFill>
              <a:srgbClr val="F6AB16"/>
            </a:solidFill>
            <a:tailEnd type="triangle" w="med" len="med"/>
          </a:ln>
        </p:spPr>
        <p:style>
          <a:lnRef idx="2">
            <a:schemeClr val="accent1"/>
          </a:lnRef>
          <a:fillRef idx="0">
            <a:schemeClr val="accent1"/>
          </a:fillRef>
          <a:effectRef idx="1">
            <a:schemeClr val="accent1"/>
          </a:effectRef>
          <a:fontRef idx="minor">
            <a:schemeClr val="tx1"/>
          </a:fontRef>
        </p:style>
      </p:cxnSp>
      <p:sp>
        <p:nvSpPr>
          <p:cNvPr id="9" name="Title 1">
            <a:extLst>
              <a:ext uri="{FF2B5EF4-FFF2-40B4-BE49-F238E27FC236}">
                <a16:creationId xmlns:a16="http://schemas.microsoft.com/office/drawing/2014/main" id="{C877297A-7CDC-4EC2-8D09-5A2C5CD4C2AA}"/>
              </a:ext>
            </a:extLst>
          </p:cNvPr>
          <p:cNvSpPr txBox="1">
            <a:spLocks/>
          </p:cNvSpPr>
          <p:nvPr/>
        </p:nvSpPr>
        <p:spPr bwMode="auto">
          <a:xfrm>
            <a:off x="1676401" y="-55506"/>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b="1" dirty="0">
                <a:latin typeface="Cambria" panose="02040503050406030204" pitchFamily="18" charset="0"/>
                <a:ea typeface="Cambria" panose="02040503050406030204" pitchFamily="18" charset="0"/>
              </a:rPr>
              <a:t>Active Control</a:t>
            </a:r>
            <a:endParaRPr lang="en-US" sz="4800" b="1" dirty="0"/>
          </a:p>
        </p:txBody>
      </p:sp>
    </p:spTree>
    <p:extLst>
      <p:ext uri="{BB962C8B-B14F-4D97-AF65-F5344CB8AC3E}">
        <p14:creationId xmlns:p14="http://schemas.microsoft.com/office/powerpoint/2010/main" val="891028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981200" y="860093"/>
            <a:ext cx="8229600" cy="4026631"/>
          </a:xfrm>
        </p:spPr>
        <p:txBody>
          <a:bodyPr>
            <a:normAutofit fontScale="85000" lnSpcReduction="20000"/>
          </a:bodyPr>
          <a:lstStyle/>
          <a:p>
            <a:pPr marL="0"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-Department of Commerce (</a:t>
            </a:r>
            <a:r>
              <a:rPr lang="en-US" dirty="0" err="1">
                <a:latin typeface="Cambria" panose="02040503050406030204" pitchFamily="18" charset="0"/>
                <a:ea typeface="Cambria" panose="02040503050406030204" pitchFamily="18" charset="0"/>
              </a:rPr>
              <a:t>DoC</a:t>
            </a:r>
            <a:r>
              <a:rPr lang="en-US" dirty="0">
                <a:latin typeface="Cambria" panose="02040503050406030204" pitchFamily="18" charset="0"/>
                <a:ea typeface="Cambria" panose="02040503050406030204" pitchFamily="18" charset="0"/>
              </a:rPr>
              <a:t>)</a:t>
            </a:r>
          </a:p>
          <a:p>
            <a:pPr marL="457189" lvl="1" indent="0">
              <a:buNone/>
            </a:pPr>
            <a:r>
              <a:rPr lang="en-US" dirty="0">
                <a:latin typeface="Cambria" panose="02040503050406030204" pitchFamily="18" charset="0"/>
                <a:ea typeface="Cambria" panose="02040503050406030204" pitchFamily="18" charset="0"/>
              </a:rPr>
              <a:t>					(~47,000 employees)</a:t>
            </a:r>
          </a:p>
          <a:p>
            <a:pPr marL="457189" lvl="1"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-National Oceanic and Atmospheric 						Administration (NOAA)</a:t>
            </a:r>
          </a:p>
          <a:p>
            <a:pPr marL="457189" lvl="1" indent="0">
              <a:buNone/>
            </a:pPr>
            <a:r>
              <a:rPr lang="en-US" dirty="0">
                <a:latin typeface="Cambria" panose="02040503050406030204" pitchFamily="18" charset="0"/>
                <a:ea typeface="Cambria" panose="02040503050406030204" pitchFamily="18" charset="0"/>
              </a:rPr>
              <a:t>					</a:t>
            </a:r>
          </a:p>
          <a:p>
            <a:pPr marL="457189" lvl="1" indent="0">
              <a:buNone/>
            </a:pPr>
            <a:r>
              <a:rPr lang="en-US" dirty="0">
                <a:latin typeface="Cambria" panose="02040503050406030204" pitchFamily="18" charset="0"/>
                <a:ea typeface="Cambria" panose="02040503050406030204" pitchFamily="18" charset="0"/>
              </a:rPr>
              <a:t>			-National Ocean Service (NOS)</a:t>
            </a:r>
          </a:p>
        </p:txBody>
      </p:sp>
      <p:sp>
        <p:nvSpPr>
          <p:cNvPr id="3" name="organizational structure"/>
          <p:cNvSpPr>
            <a:spLocks noGrp="1"/>
          </p:cNvSpPr>
          <p:nvPr>
            <p:ph type="title"/>
          </p:nvPr>
        </p:nvSpPr>
        <p:spPr>
          <a:xfrm>
            <a:off x="1981200" y="160337"/>
            <a:ext cx="8229600" cy="1143000"/>
          </a:xfrm>
        </p:spPr>
        <p:txBody>
          <a:bodyPr>
            <a:normAutofit/>
          </a:bodyPr>
          <a:lstStyle/>
          <a:p>
            <a:r>
              <a:rPr lang="en-US" sz="5333" dirty="0"/>
              <a:t>Organizational Structure</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72836" y="1386455"/>
            <a:ext cx="997792" cy="997792"/>
          </a:xfrm>
          <a:prstGeom prst="rect">
            <a:avLst/>
          </a:prstGeom>
          <a:noFill/>
          <a:ln>
            <a:noFill/>
          </a:ln>
        </p:spPr>
      </p:pic>
      <p:pic>
        <p:nvPicPr>
          <p:cNvPr id="5"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703878" y="2843647"/>
            <a:ext cx="1135711" cy="1135711"/>
          </a:xfrm>
          <a:prstGeom prst="rect">
            <a:avLst/>
          </a:prstGeom>
          <a:noFill/>
          <a:ln>
            <a:noFill/>
          </a:ln>
        </p:spPr>
      </p:pic>
      <p:pic>
        <p:nvPicPr>
          <p:cNvPr id="6" name="Picture 5"/>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141311" y="5272872"/>
            <a:ext cx="1258635" cy="1265665"/>
          </a:xfrm>
          <a:prstGeom prst="rect">
            <a:avLst/>
          </a:prstGeom>
        </p:spPr>
      </p:pic>
      <p:cxnSp>
        <p:nvCxnSpPr>
          <p:cNvPr id="11" name="Straight Arrow Connector 10"/>
          <p:cNvCxnSpPr/>
          <p:nvPr/>
        </p:nvCxnSpPr>
        <p:spPr>
          <a:xfrm>
            <a:off x="6096000" y="2370920"/>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a:off x="6096000" y="3710228"/>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a:off x="6106275" y="4781411"/>
            <a:ext cx="0" cy="59590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6" name="Content Placeholder 1"/>
          <p:cNvSpPr txBox="1">
            <a:spLocks/>
          </p:cNvSpPr>
          <p:nvPr/>
        </p:nvSpPr>
        <p:spPr bwMode="auto">
          <a:xfrm>
            <a:off x="1981200" y="4939672"/>
            <a:ext cx="8229600" cy="165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Times New Roman" pitchFamily="18" charset="0"/>
                <a:ea typeface="ＭＳ Ｐゴシック" charset="0"/>
                <a:cs typeface="Times New Roman" pitchFamily="18"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Times New Roman" pitchFamily="18" charset="0"/>
                <a:ea typeface="ＭＳ Ｐゴシック" charset="0"/>
                <a:cs typeface="Times New Roman" pitchFamily="18" charset="0"/>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Times New Roman" pitchFamily="18" charset="0"/>
                <a:ea typeface="ＭＳ Ｐゴシック" charset="0"/>
                <a:cs typeface="Times New Roman" pitchFamily="18" charset="0"/>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457189" lvl="1" indent="0" defTabSz="457189">
              <a:buNone/>
              <a:defRPr/>
            </a:pPr>
            <a:endParaRPr lang="en-US" dirty="0">
              <a:solidFill>
                <a:prstClr val="black"/>
              </a:solidFill>
              <a:latin typeface="Cambria" panose="02040503050406030204" pitchFamily="18" charset="0"/>
              <a:ea typeface="Cambria" panose="02040503050406030204" pitchFamily="18" charset="0"/>
            </a:endParaRPr>
          </a:p>
          <a:p>
            <a:pPr marL="457189" lvl="1" indent="0" defTabSz="457189">
              <a:buNone/>
              <a:defRPr/>
            </a:pPr>
            <a:r>
              <a:rPr lang="en-US" dirty="0">
                <a:solidFill>
                  <a:prstClr val="black"/>
                </a:solidFill>
                <a:latin typeface="Cambria" panose="02040503050406030204" pitchFamily="18" charset="0"/>
                <a:ea typeface="Cambria" panose="02040503050406030204" pitchFamily="18" charset="0"/>
              </a:rPr>
              <a:t>				-National Geodetic Survey (NGS)</a:t>
            </a:r>
          </a:p>
          <a:p>
            <a:pPr marL="457189" lvl="1" indent="0" defTabSz="457189">
              <a:buNone/>
              <a:defRPr/>
            </a:pPr>
            <a:r>
              <a:rPr lang="en-US" dirty="0">
                <a:solidFill>
                  <a:prstClr val="black"/>
                </a:solidFill>
                <a:latin typeface="Cambria" panose="02040503050406030204" pitchFamily="18" charset="0"/>
                <a:ea typeface="Cambria" panose="02040503050406030204" pitchFamily="18" charset="0"/>
              </a:rPr>
              <a:t>						(~175 employees)</a:t>
            </a:r>
          </a:p>
          <a:p>
            <a:pPr marL="457189" lvl="1" indent="0" defTabSz="457189">
              <a:buNone/>
              <a:defRPr/>
            </a:pPr>
            <a:endParaRPr lang="en-US" dirty="0">
              <a:solidFill>
                <a:prstClr val="black"/>
              </a:solidFill>
              <a:latin typeface="Cambria" panose="02040503050406030204" pitchFamily="18" charset="0"/>
              <a:ea typeface="Cambria" panose="02040503050406030204" pitchFamily="18" charset="0"/>
            </a:endParaRPr>
          </a:p>
        </p:txBody>
      </p:sp>
      <p:pic>
        <p:nvPicPr>
          <p:cNvPr id="7" name="Picture 6"/>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6043452" y="1393731"/>
            <a:ext cx="1038629" cy="1034680"/>
          </a:xfrm>
          <a:prstGeom prst="rect">
            <a:avLst/>
          </a:prstGeom>
        </p:spPr>
      </p:pic>
      <p:pic>
        <p:nvPicPr>
          <p:cNvPr id="8" name="Picture 7"/>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5301703" y="5375351"/>
            <a:ext cx="2522125" cy="1008851"/>
          </a:xfrm>
          <a:prstGeom prst="rect">
            <a:avLst/>
          </a:prstGeom>
        </p:spPr>
      </p:pic>
      <p:cxnSp>
        <p:nvCxnSpPr>
          <p:cNvPr id="13" name="Straight Arrow Connector 12"/>
          <p:cNvCxnSpPr/>
          <p:nvPr/>
        </p:nvCxnSpPr>
        <p:spPr>
          <a:xfrm>
            <a:off x="6562764" y="2575457"/>
            <a:ext cx="0" cy="2697415"/>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0" name="not equal"/>
          <p:cNvSpPr txBox="1"/>
          <p:nvPr/>
        </p:nvSpPr>
        <p:spPr bwMode="auto">
          <a:xfrm>
            <a:off x="4527627" y="5255617"/>
            <a:ext cx="1145628" cy="1107996"/>
          </a:xfrm>
          <a:prstGeom prst="rect">
            <a:avLst/>
          </a:prstGeom>
          <a:noFill/>
          <a:ln w="9525">
            <a:noFill/>
            <a:miter lim="800000"/>
            <a:headEnd/>
            <a:tailEnd/>
          </a:ln>
        </p:spPr>
        <p:txBody>
          <a:bodyPr wrap="square" rtlCol="0">
            <a:spAutoFit/>
          </a:bodyPr>
          <a:lstStyle/>
          <a:p>
            <a:pPr defTabSz="457189" fontAlgn="base">
              <a:spcBef>
                <a:spcPct val="0"/>
              </a:spcBef>
              <a:spcAft>
                <a:spcPct val="0"/>
              </a:spcAft>
              <a:defRPr/>
            </a:pPr>
            <a:r>
              <a:rPr lang="en-US" sz="6600" dirty="0">
                <a:solidFill>
                  <a:prstClr val="black"/>
                </a:solidFill>
                <a:latin typeface="Calibri" pitchFamily="34" charset="0"/>
                <a:ea typeface="ＭＳ Ｐゴシック" pitchFamily="34" charset="-128"/>
              </a:rPr>
              <a:t>≠</a:t>
            </a:r>
          </a:p>
        </p:txBody>
      </p:sp>
      <p:sp>
        <p:nvSpPr>
          <p:cNvPr id="17" name="we're not usgs"/>
          <p:cNvSpPr txBox="1">
            <a:spLocks/>
          </p:cNvSpPr>
          <p:nvPr/>
        </p:nvSpPr>
        <p:spPr bwMode="auto">
          <a:xfrm>
            <a:off x="1991475" y="176555"/>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sz="5333" dirty="0">
                <a:solidFill>
                  <a:prstClr val="black"/>
                </a:solidFill>
                <a:latin typeface="Cambria" panose="02040503050406030204" pitchFamily="18" charset="0"/>
                <a:ea typeface="Cambria" panose="02040503050406030204" pitchFamily="18" charset="0"/>
              </a:rPr>
              <a:t>We’re not USGS, we’re NGS</a:t>
            </a:r>
          </a:p>
        </p:txBody>
      </p:sp>
    </p:spTree>
    <p:extLst>
      <p:ext uri="{BB962C8B-B14F-4D97-AF65-F5344CB8AC3E}">
        <p14:creationId xmlns:p14="http://schemas.microsoft.com/office/powerpoint/2010/main" val="341100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500"/>
                                  </p:stCondLst>
                                  <p:childTnLst>
                                    <p:animEffect transition="out" filter="fade">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10" presetClass="exit" presetSubtype="0" fill="hold" grpId="0" nodeType="withEffect">
                                  <p:stCondLst>
                                    <p:cond delay="500"/>
                                  </p:stCondLst>
                                  <p:childTnLst>
                                    <p:animEffect transition="out" filter="fade">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par>
                                <p:cTn id="11" presetID="10" presetClass="exit" presetSubtype="0" fill="hold" grpId="0" nodeType="withEffect">
                                  <p:stCondLst>
                                    <p:cond delay="500"/>
                                  </p:stCondLst>
                                  <p:childTnLst>
                                    <p:animEffect transition="out" filter="fade">
                                      <p:cBhvr>
                                        <p:cTn id="12" dur="500"/>
                                        <p:tgtEl>
                                          <p:spTgt spid="2">
                                            <p:txEl>
                                              <p:pRg st="0" end="0"/>
                                            </p:txEl>
                                          </p:spTgt>
                                        </p:tgtEl>
                                      </p:cBhvr>
                                    </p:animEffect>
                                    <p:set>
                                      <p:cBhvr>
                                        <p:cTn id="13" dur="1" fill="hold">
                                          <p:stCondLst>
                                            <p:cond delay="499"/>
                                          </p:stCondLst>
                                        </p:cTn>
                                        <p:tgtEl>
                                          <p:spTgt spid="2">
                                            <p:txEl>
                                              <p:pRg st="0" end="0"/>
                                            </p:txEl>
                                          </p:spTgt>
                                        </p:tgtEl>
                                        <p:attrNameLst>
                                          <p:attrName>style.visibility</p:attrName>
                                        </p:attrNameLst>
                                      </p:cBhvr>
                                      <p:to>
                                        <p:strVal val="hidden"/>
                                      </p:to>
                                    </p:set>
                                  </p:childTnLst>
                                </p:cTn>
                              </p:par>
                              <p:par>
                                <p:cTn id="14" presetID="10" presetClass="exit" presetSubtype="0" fill="hold" grpId="0" nodeType="withEffect">
                                  <p:stCondLst>
                                    <p:cond delay="500"/>
                                  </p:stCondLst>
                                  <p:childTnLst>
                                    <p:animEffect transition="out" filter="fade">
                                      <p:cBhvr>
                                        <p:cTn id="15" dur="500"/>
                                        <p:tgtEl>
                                          <p:spTgt spid="2">
                                            <p:txEl>
                                              <p:pRg st="1" end="1"/>
                                            </p:txEl>
                                          </p:spTgt>
                                        </p:tgtEl>
                                      </p:cBhvr>
                                    </p:animEffect>
                                    <p:set>
                                      <p:cBhvr>
                                        <p:cTn id="16" dur="1" fill="hold">
                                          <p:stCondLst>
                                            <p:cond delay="499"/>
                                          </p:stCondLst>
                                        </p:cTn>
                                        <p:tgtEl>
                                          <p:spTgt spid="2">
                                            <p:txEl>
                                              <p:pRg st="1" end="1"/>
                                            </p:txEl>
                                          </p:spTgt>
                                        </p:tgtEl>
                                        <p:attrNameLst>
                                          <p:attrName>style.visibility</p:attrName>
                                        </p:attrNameLst>
                                      </p:cBhvr>
                                      <p:to>
                                        <p:strVal val="hidden"/>
                                      </p:to>
                                    </p:set>
                                  </p:childTnLst>
                                </p:cTn>
                              </p:par>
                              <p:par>
                                <p:cTn id="17" presetID="10" presetClass="exit" presetSubtype="0" fill="hold" grpId="0" nodeType="withEffect">
                                  <p:stCondLst>
                                    <p:cond delay="500"/>
                                  </p:stCondLst>
                                  <p:childTnLst>
                                    <p:animEffect transition="out" filter="fade">
                                      <p:cBhvr>
                                        <p:cTn id="18" dur="500"/>
                                        <p:tgtEl>
                                          <p:spTgt spid="2">
                                            <p:txEl>
                                              <p:pRg st="2" end="2"/>
                                            </p:txEl>
                                          </p:spTgt>
                                        </p:tgtEl>
                                      </p:cBhvr>
                                    </p:animEffect>
                                    <p:set>
                                      <p:cBhvr>
                                        <p:cTn id="19" dur="1" fill="hold">
                                          <p:stCondLst>
                                            <p:cond delay="499"/>
                                          </p:stCondLst>
                                        </p:cTn>
                                        <p:tgtEl>
                                          <p:spTgt spid="2">
                                            <p:txEl>
                                              <p:pRg st="2" end="2"/>
                                            </p:txEl>
                                          </p:spTgt>
                                        </p:tgtEl>
                                        <p:attrNameLst>
                                          <p:attrName>style.visibility</p:attrName>
                                        </p:attrNameLst>
                                      </p:cBhvr>
                                      <p:to>
                                        <p:strVal val="hidden"/>
                                      </p:to>
                                    </p:set>
                                  </p:childTnLst>
                                </p:cTn>
                              </p:par>
                              <p:par>
                                <p:cTn id="20" presetID="10" presetClass="exit" presetSubtype="0" fill="hold" grpId="0" nodeType="withEffect">
                                  <p:stCondLst>
                                    <p:cond delay="500"/>
                                  </p:stCondLst>
                                  <p:childTnLst>
                                    <p:animEffect transition="out" filter="fade">
                                      <p:cBhvr>
                                        <p:cTn id="21" dur="500"/>
                                        <p:tgtEl>
                                          <p:spTgt spid="2">
                                            <p:txEl>
                                              <p:pRg st="3" end="3"/>
                                            </p:txEl>
                                          </p:spTgt>
                                        </p:tgtEl>
                                      </p:cBhvr>
                                    </p:animEffect>
                                    <p:set>
                                      <p:cBhvr>
                                        <p:cTn id="22" dur="1" fill="hold">
                                          <p:stCondLst>
                                            <p:cond delay="499"/>
                                          </p:stCondLst>
                                        </p:cTn>
                                        <p:tgtEl>
                                          <p:spTgt spid="2">
                                            <p:txEl>
                                              <p:pRg st="3" end="3"/>
                                            </p:txEl>
                                          </p:spTgt>
                                        </p:tgtEl>
                                        <p:attrNameLst>
                                          <p:attrName>style.visibility</p:attrName>
                                        </p:attrNameLst>
                                      </p:cBhvr>
                                      <p:to>
                                        <p:strVal val="hidden"/>
                                      </p:to>
                                    </p:set>
                                  </p:childTnLst>
                                </p:cTn>
                              </p:par>
                              <p:par>
                                <p:cTn id="23" presetID="10" presetClass="exit" presetSubtype="0" fill="hold" grpId="0" nodeType="withEffect">
                                  <p:stCondLst>
                                    <p:cond delay="500"/>
                                  </p:stCondLst>
                                  <p:childTnLst>
                                    <p:animEffect transition="out" filter="fade">
                                      <p:cBhvr>
                                        <p:cTn id="24" dur="500"/>
                                        <p:tgtEl>
                                          <p:spTgt spid="2">
                                            <p:txEl>
                                              <p:pRg st="4" end="4"/>
                                            </p:txEl>
                                          </p:spTgt>
                                        </p:tgtEl>
                                      </p:cBhvr>
                                    </p:animEffect>
                                    <p:set>
                                      <p:cBhvr>
                                        <p:cTn id="25" dur="1" fill="hold">
                                          <p:stCondLst>
                                            <p:cond delay="499"/>
                                          </p:stCondLst>
                                        </p:cTn>
                                        <p:tgtEl>
                                          <p:spTgt spid="2">
                                            <p:txEl>
                                              <p:pRg st="4" end="4"/>
                                            </p:txEl>
                                          </p:spTgt>
                                        </p:tgtEl>
                                        <p:attrNameLst>
                                          <p:attrName>style.visibility</p:attrName>
                                        </p:attrNameLst>
                                      </p:cBhvr>
                                      <p:to>
                                        <p:strVal val="hidden"/>
                                      </p:to>
                                    </p:set>
                                  </p:childTnLst>
                                </p:cTn>
                              </p:par>
                              <p:par>
                                <p:cTn id="26" presetID="10" presetClass="exit" presetSubtype="0" fill="hold" grpId="0" nodeType="withEffect">
                                  <p:stCondLst>
                                    <p:cond delay="500"/>
                                  </p:stCondLst>
                                  <p:childTnLst>
                                    <p:animEffect transition="out" filter="fade">
                                      <p:cBhvr>
                                        <p:cTn id="27" dur="500"/>
                                        <p:tgtEl>
                                          <p:spTgt spid="2">
                                            <p:txEl>
                                              <p:pRg st="5" end="5"/>
                                            </p:txEl>
                                          </p:spTgt>
                                        </p:tgtEl>
                                      </p:cBhvr>
                                    </p:animEffect>
                                    <p:set>
                                      <p:cBhvr>
                                        <p:cTn id="28" dur="1" fill="hold">
                                          <p:stCondLst>
                                            <p:cond delay="499"/>
                                          </p:stCondLst>
                                        </p:cTn>
                                        <p:tgtEl>
                                          <p:spTgt spid="2">
                                            <p:txEl>
                                              <p:pRg st="5" end="5"/>
                                            </p:txEl>
                                          </p:spTgt>
                                        </p:tgtEl>
                                        <p:attrNameLst>
                                          <p:attrName>style.visibility</p:attrName>
                                        </p:attrNameLst>
                                      </p:cBhvr>
                                      <p:to>
                                        <p:strVal val="hidden"/>
                                      </p:to>
                                    </p:set>
                                  </p:childTnLst>
                                </p:cTn>
                              </p:par>
                              <p:par>
                                <p:cTn id="29" presetID="10" presetClass="exit" presetSubtype="0" fill="hold" grpId="0" nodeType="withEffect">
                                  <p:stCondLst>
                                    <p:cond delay="500"/>
                                  </p:stCondLst>
                                  <p:childTnLst>
                                    <p:animEffect transition="out" filter="fade">
                                      <p:cBhvr>
                                        <p:cTn id="30" dur="500"/>
                                        <p:tgtEl>
                                          <p:spTgt spid="2">
                                            <p:txEl>
                                              <p:pRg st="6" end="6"/>
                                            </p:txEl>
                                          </p:spTgt>
                                        </p:tgtEl>
                                      </p:cBhvr>
                                    </p:animEffect>
                                    <p:set>
                                      <p:cBhvr>
                                        <p:cTn id="31" dur="1" fill="hold">
                                          <p:stCondLst>
                                            <p:cond delay="499"/>
                                          </p:stCondLst>
                                        </p:cTn>
                                        <p:tgtEl>
                                          <p:spTgt spid="2">
                                            <p:txEl>
                                              <p:pRg st="6" end="6"/>
                                            </p:txEl>
                                          </p:spTgt>
                                        </p:tgtEl>
                                        <p:attrNameLst>
                                          <p:attrName>style.visibility</p:attrName>
                                        </p:attrNameLst>
                                      </p:cBhvr>
                                      <p:to>
                                        <p:strVal val="hidden"/>
                                      </p:to>
                                    </p:set>
                                  </p:childTnLst>
                                </p:cTn>
                              </p:par>
                              <p:par>
                                <p:cTn id="32" presetID="10" presetClass="exit" presetSubtype="0" fill="hold" grpId="0" nodeType="withEffect">
                                  <p:stCondLst>
                                    <p:cond delay="500"/>
                                  </p:stCondLst>
                                  <p:childTnLst>
                                    <p:animEffect transition="out" filter="fade">
                                      <p:cBhvr>
                                        <p:cTn id="33" dur="500"/>
                                        <p:tgtEl>
                                          <p:spTgt spid="3"/>
                                        </p:tgtEl>
                                      </p:cBhvr>
                                    </p:animEffect>
                                    <p:set>
                                      <p:cBhvr>
                                        <p:cTn id="34" dur="1" fill="hold">
                                          <p:stCondLst>
                                            <p:cond delay="499"/>
                                          </p:stCondLst>
                                        </p:cTn>
                                        <p:tgtEl>
                                          <p:spTgt spid="3"/>
                                        </p:tgtEl>
                                        <p:attrNameLst>
                                          <p:attrName>style.visibility</p:attrName>
                                        </p:attrNameLst>
                                      </p:cBhvr>
                                      <p:to>
                                        <p:strVal val="hidden"/>
                                      </p:to>
                                    </p:set>
                                  </p:childTnLst>
                                </p:cTn>
                              </p:par>
                              <p:par>
                                <p:cTn id="35" presetID="10" presetClass="exit" presetSubtype="0" fill="hold" nodeType="withEffect">
                                  <p:stCondLst>
                                    <p:cond delay="500"/>
                                  </p:stCondLst>
                                  <p:childTnLst>
                                    <p:animEffect transition="out" filter="fade">
                                      <p:cBhvr>
                                        <p:cTn id="36" dur="500"/>
                                        <p:tgtEl>
                                          <p:spTgt spid="11"/>
                                        </p:tgtEl>
                                      </p:cBhvr>
                                    </p:animEffect>
                                    <p:set>
                                      <p:cBhvr>
                                        <p:cTn id="37" dur="1" fill="hold">
                                          <p:stCondLst>
                                            <p:cond delay="499"/>
                                          </p:stCondLst>
                                        </p:cTn>
                                        <p:tgtEl>
                                          <p:spTgt spid="11"/>
                                        </p:tgtEl>
                                        <p:attrNameLst>
                                          <p:attrName>style.visibility</p:attrName>
                                        </p:attrNameLst>
                                      </p:cBhvr>
                                      <p:to>
                                        <p:strVal val="hidden"/>
                                      </p:to>
                                    </p:set>
                                  </p:childTnLst>
                                </p:cTn>
                              </p:par>
                              <p:par>
                                <p:cTn id="38" presetID="10" presetClass="exit" presetSubtype="0" fill="hold" nodeType="withEffect">
                                  <p:stCondLst>
                                    <p:cond delay="500"/>
                                  </p:stCondLst>
                                  <p:childTnLst>
                                    <p:animEffect transition="out" filter="fade">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par>
                          <p:cTn id="41" fill="hold">
                            <p:stCondLst>
                              <p:cond delay="1000"/>
                            </p:stCondLst>
                            <p:childTnLst>
                              <p:par>
                                <p:cTn id="42" presetID="2" presetClass="entr" presetSubtype="2" fill="hold" nodeType="afterEffect">
                                  <p:stCondLst>
                                    <p:cond delay="100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100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500" fill="hold"/>
                                        <p:tgtEl>
                                          <p:spTgt spid="13"/>
                                        </p:tgtEl>
                                        <p:attrNameLst>
                                          <p:attrName>ppt_x</p:attrName>
                                        </p:attrNameLst>
                                      </p:cBhvr>
                                      <p:tavLst>
                                        <p:tav tm="0">
                                          <p:val>
                                            <p:strVal val="1+#ppt_w/2"/>
                                          </p:val>
                                        </p:tav>
                                        <p:tav tm="100000">
                                          <p:val>
                                            <p:strVal val="#ppt_x"/>
                                          </p:val>
                                        </p:tav>
                                      </p:tavLst>
                                    </p:anim>
                                    <p:anim calcmode="lin" valueType="num">
                                      <p:cBhvr additive="base">
                                        <p:cTn id="49" dur="500" fill="hold"/>
                                        <p:tgtEl>
                                          <p:spTgt spid="13"/>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100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500" fill="hold"/>
                                        <p:tgtEl>
                                          <p:spTgt spid="8"/>
                                        </p:tgtEl>
                                        <p:attrNameLst>
                                          <p:attrName>ppt_x</p:attrName>
                                        </p:attrNameLst>
                                      </p:cBhvr>
                                      <p:tavLst>
                                        <p:tav tm="0">
                                          <p:val>
                                            <p:strVal val="1+#ppt_w/2"/>
                                          </p:val>
                                        </p:tav>
                                        <p:tav tm="100000">
                                          <p:val>
                                            <p:strVal val="#ppt_x"/>
                                          </p:val>
                                        </p:tav>
                                      </p:tavLst>
                                    </p:anim>
                                    <p:anim calcmode="lin" valueType="num">
                                      <p:cBhvr additive="base">
                                        <p:cTn id="53" dur="500" fill="hold"/>
                                        <p:tgtEl>
                                          <p:spTgt spid="8"/>
                                        </p:tgtEl>
                                        <p:attrNameLst>
                                          <p:attrName>ppt_y</p:attrName>
                                        </p:attrNameLst>
                                      </p:cBhvr>
                                      <p:tavLst>
                                        <p:tav tm="0">
                                          <p:val>
                                            <p:strVal val="#ppt_y"/>
                                          </p:val>
                                        </p:tav>
                                        <p:tav tm="100000">
                                          <p:val>
                                            <p:strVal val="#ppt_y"/>
                                          </p:val>
                                        </p:tav>
                                      </p:tavLst>
                                    </p:anim>
                                  </p:childTnLst>
                                </p:cTn>
                              </p:par>
                              <p:par>
                                <p:cTn id="54" presetID="2" presetClass="entr" presetSubtype="4" fill="hold" grpId="0" nodeType="withEffect">
                                  <p:stCondLst>
                                    <p:cond delay="100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500" fill="hold"/>
                                        <p:tgtEl>
                                          <p:spTgt spid="10"/>
                                        </p:tgtEl>
                                        <p:attrNameLst>
                                          <p:attrName>ppt_x</p:attrName>
                                        </p:attrNameLst>
                                      </p:cBhvr>
                                      <p:tavLst>
                                        <p:tav tm="0">
                                          <p:val>
                                            <p:strVal val="#ppt_x"/>
                                          </p:val>
                                        </p:tav>
                                        <p:tav tm="100000">
                                          <p:val>
                                            <p:strVal val="#ppt_x"/>
                                          </p:val>
                                        </p:tav>
                                      </p:tavLst>
                                    </p:anim>
                                    <p:anim calcmode="lin" valueType="num">
                                      <p:cBhvr additive="base">
                                        <p:cTn id="57" dur="500" fill="hold"/>
                                        <p:tgtEl>
                                          <p:spTgt spid="10"/>
                                        </p:tgtEl>
                                        <p:attrNameLst>
                                          <p:attrName>ppt_y</p:attrName>
                                        </p:attrNameLst>
                                      </p:cBhvr>
                                      <p:tavLst>
                                        <p:tav tm="0">
                                          <p:val>
                                            <p:strVal val="1+#ppt_h/2"/>
                                          </p:val>
                                        </p:tav>
                                        <p:tav tm="100000">
                                          <p:val>
                                            <p:strVal val="#ppt_y"/>
                                          </p:val>
                                        </p:tav>
                                      </p:tavLst>
                                    </p:anim>
                                  </p:childTnLst>
                                </p:cTn>
                              </p:par>
                              <p:par>
                                <p:cTn id="58" presetID="2" presetClass="entr" presetSubtype="1" fill="hold" grpId="0" nodeType="withEffect">
                                  <p:stCondLst>
                                    <p:cond delay="100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500" fill="hold"/>
                                        <p:tgtEl>
                                          <p:spTgt spid="17"/>
                                        </p:tgtEl>
                                        <p:attrNameLst>
                                          <p:attrName>ppt_x</p:attrName>
                                        </p:attrNameLst>
                                      </p:cBhvr>
                                      <p:tavLst>
                                        <p:tav tm="0">
                                          <p:val>
                                            <p:strVal val="#ppt_x"/>
                                          </p:val>
                                        </p:tav>
                                        <p:tav tm="100000">
                                          <p:val>
                                            <p:strVal val="#ppt_x"/>
                                          </p:val>
                                        </p:tav>
                                      </p:tavLst>
                                    </p:anim>
                                    <p:anim calcmode="lin" valueType="num">
                                      <p:cBhvr additive="base">
                                        <p:cTn id="61"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3" grpId="0"/>
      <p:bldP spid="16" grpId="0"/>
      <p:bldP spid="10"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286" y="1527464"/>
            <a:ext cx="12028714" cy="5055899"/>
          </a:xfrm>
        </p:spPr>
        <p:txBody>
          <a:bodyPr/>
          <a:lstStyle/>
          <a:p>
            <a:pPr marL="0" indent="0">
              <a:buNone/>
            </a:pPr>
            <a:r>
              <a:rPr lang="en-US" b="1" dirty="0">
                <a:ea typeface="Cambria" panose="02040503050406030204" pitchFamily="18" charset="0"/>
              </a:rPr>
              <a:t>Passive </a:t>
            </a:r>
            <a:r>
              <a:rPr lang="en-US" sz="2800" dirty="0"/>
              <a:t>– some sort of mark with a defined </a:t>
            </a:r>
            <a:r>
              <a:rPr lang="en-US" sz="2800" b="1" dirty="0">
                <a:solidFill>
                  <a:srgbClr val="C00000"/>
                </a:solidFill>
              </a:rPr>
              <a:t>point</a:t>
            </a:r>
          </a:p>
          <a:p>
            <a:pPr marL="0" indent="0">
              <a:buNone/>
            </a:pPr>
            <a:r>
              <a:rPr lang="en-US" b="1" dirty="0">
                <a:latin typeface="Cambria" panose="02040503050406030204" pitchFamily="18" charset="0"/>
                <a:ea typeface="Cambria" panose="02040503050406030204" pitchFamily="18" charset="0"/>
              </a:rPr>
              <a:t>Active </a:t>
            </a:r>
            <a:r>
              <a:rPr lang="en-US" sz="2800" dirty="0"/>
              <a:t>– some equipment continuously collecting observations on a </a:t>
            </a:r>
            <a:r>
              <a:rPr lang="en-US" sz="2800" b="1" dirty="0">
                <a:solidFill>
                  <a:srgbClr val="C00000"/>
                </a:solidFill>
              </a:rPr>
              <a:t>point</a:t>
            </a:r>
            <a:endParaRPr lang="en-US" sz="2800" dirty="0"/>
          </a:p>
          <a:p>
            <a:pPr marL="0" indent="0">
              <a:buNone/>
            </a:pPr>
            <a:endParaRPr lang="en-US" sz="2800" dirty="0"/>
          </a:p>
          <a:p>
            <a:pPr marL="0" indent="0">
              <a:buNone/>
            </a:pPr>
            <a:r>
              <a:rPr lang="en-US" sz="2800" dirty="0"/>
              <a:t>In the modernized NSRS, our emphasis will be to provide accurate coordinates on </a:t>
            </a:r>
            <a:r>
              <a:rPr lang="en-US" sz="2800" b="1" dirty="0"/>
              <a:t>Active Control</a:t>
            </a:r>
            <a:r>
              <a:rPr lang="en-US" sz="2800" dirty="0"/>
              <a:t>… so that you can go out and set your own </a:t>
            </a:r>
            <a:r>
              <a:rPr lang="en-US" sz="2800" b="1" dirty="0"/>
              <a:t>Passive Control</a:t>
            </a:r>
          </a:p>
        </p:txBody>
      </p:sp>
      <p:sp>
        <p:nvSpPr>
          <p:cNvPr id="9" name="Content Placeholder 2"/>
          <p:cNvSpPr txBox="1">
            <a:spLocks/>
          </p:cNvSpPr>
          <p:nvPr/>
        </p:nvSpPr>
        <p:spPr bwMode="auto">
          <a:xfrm>
            <a:off x="1506682" y="5737560"/>
            <a:ext cx="9164782" cy="520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Times New Roman" pitchFamily="18" charset="0"/>
                <a:ea typeface="ＭＳ Ｐゴシック" charset="0"/>
                <a:cs typeface="Times New Roman" pitchFamily="18"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Times New Roman" pitchFamily="18" charset="0"/>
                <a:ea typeface="ＭＳ Ｐゴシック" charset="0"/>
                <a:cs typeface="Times New Roman" pitchFamily="18" charset="0"/>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Times New Roman" pitchFamily="18" charset="0"/>
                <a:ea typeface="ＭＳ Ｐゴシック" charset="0"/>
                <a:cs typeface="Times New Roman" pitchFamily="18" charset="0"/>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Times New Roman" pitchFamily="18" charset="0"/>
                <a:ea typeface="ＭＳ Ｐゴシック" charset="0"/>
                <a:cs typeface="Times New Roman" pitchFamily="18"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dirty="0">
                <a:latin typeface="Cambria" panose="02040503050406030204" pitchFamily="18" charset="0"/>
                <a:ea typeface="Cambria" panose="02040503050406030204" pitchFamily="18" charset="0"/>
              </a:rPr>
              <a:t>My point: </a:t>
            </a:r>
            <a:r>
              <a:rPr lang="en-US" i="1" dirty="0">
                <a:latin typeface="Cambria" panose="02040503050406030204" pitchFamily="18" charset="0"/>
                <a:ea typeface="Cambria" panose="02040503050406030204" pitchFamily="18" charset="0"/>
              </a:rPr>
              <a:t>surveying is still surveying</a:t>
            </a:r>
            <a:endParaRPr lang="en-US" b="1" i="1" dirty="0">
              <a:latin typeface="Cambria" panose="02040503050406030204" pitchFamily="18" charset="0"/>
              <a:ea typeface="Cambria" panose="02040503050406030204" pitchFamily="18" charset="0"/>
            </a:endParaRPr>
          </a:p>
        </p:txBody>
      </p:sp>
      <p:sp>
        <p:nvSpPr>
          <p:cNvPr id="4" name="Title 3">
            <a:extLst>
              <a:ext uri="{FF2B5EF4-FFF2-40B4-BE49-F238E27FC236}">
                <a16:creationId xmlns:a16="http://schemas.microsoft.com/office/drawing/2014/main" id="{6A4C9C81-8B4A-4A41-8B31-DDEDD26F5132}"/>
              </a:ext>
            </a:extLst>
          </p:cNvPr>
          <p:cNvSpPr>
            <a:spLocks noGrp="1"/>
          </p:cNvSpPr>
          <p:nvPr>
            <p:ph type="title"/>
          </p:nvPr>
        </p:nvSpPr>
        <p:spPr/>
        <p:txBody>
          <a:bodyPr/>
          <a:lstStyle/>
          <a:p>
            <a:r>
              <a:rPr lang="en-US" dirty="0"/>
              <a:t>Active vs. Passive Control</a:t>
            </a:r>
          </a:p>
        </p:txBody>
      </p:sp>
    </p:spTree>
    <p:extLst>
      <p:ext uri="{BB962C8B-B14F-4D97-AF65-F5344CB8AC3E}">
        <p14:creationId xmlns:p14="http://schemas.microsoft.com/office/powerpoint/2010/main" val="929066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1524000" y="413985"/>
            <a:ext cx="9144000" cy="5957186"/>
          </a:xfrm>
          <a:prstGeom prst="rect">
            <a:avLst/>
          </a:prstGeom>
        </p:spPr>
        <p:txBody>
          <a:bodyPr vert="horz" wrap="square" lIns="0" tIns="16933" rIns="0" bIns="0" rtlCol="0">
            <a:spAutoFit/>
          </a:bodyPr>
          <a:lstStyle/>
          <a:p>
            <a:pPr algn="ctr" defTabSz="914377">
              <a:buSzPct val="159375"/>
            </a:pPr>
            <a:r>
              <a:rPr lang="en-US" sz="5000" b="1" dirty="0">
                <a:solidFill>
                  <a:prstClr val="black"/>
                </a:solidFill>
                <a:uFill>
                  <a:solidFill>
                    <a:srgbClr val="1F497D"/>
                  </a:solidFill>
                </a:uFill>
                <a:latin typeface="Cambria" panose="02040503050406030204" pitchFamily="18" charset="0"/>
                <a:cs typeface="Arial"/>
              </a:rPr>
              <a:t>Positional Components of </a:t>
            </a:r>
          </a:p>
          <a:p>
            <a:pPr algn="ctr" defTabSz="914377">
              <a:buSzPct val="159375"/>
            </a:pPr>
            <a:r>
              <a:rPr lang="en-US" sz="5000" b="1" dirty="0">
                <a:solidFill>
                  <a:prstClr val="black"/>
                </a:solidFill>
                <a:uFill>
                  <a:solidFill>
                    <a:srgbClr val="1F497D"/>
                  </a:solidFill>
                </a:uFill>
                <a:latin typeface="Cambria" panose="02040503050406030204" pitchFamily="18" charset="0"/>
                <a:cs typeface="Arial"/>
              </a:rPr>
              <a:t>the NSRS</a:t>
            </a:r>
            <a:endParaRPr lang="en-US" sz="5000" b="1" spc="-7" dirty="0">
              <a:solidFill>
                <a:prstClr val="black"/>
              </a:solidFill>
              <a:uFill>
                <a:solidFill>
                  <a:srgbClr val="1F497D"/>
                </a:solidFill>
              </a:uFill>
              <a:latin typeface="Cambria" panose="02040503050406030204" pitchFamily="18" charset="0"/>
              <a:cs typeface="Arial"/>
            </a:endParaRPr>
          </a:p>
          <a:p>
            <a:pPr algn="ctr" defTabSz="914377">
              <a:spcBef>
                <a:spcPts val="3000"/>
              </a:spcBef>
              <a:buSzPct val="159375"/>
            </a:pPr>
            <a:r>
              <a:rPr lang="en-US" sz="4800" b="1" spc="-20" dirty="0">
                <a:solidFill>
                  <a:srgbClr val="C00000"/>
                </a:solidFill>
                <a:uFill>
                  <a:solidFill>
                    <a:srgbClr val="C00000"/>
                  </a:solidFill>
                </a:uFill>
                <a:latin typeface="Cambria" panose="02040503050406030204" pitchFamily="18" charset="0"/>
                <a:cs typeface="Arial Black"/>
              </a:rPr>
              <a:t>Geometric</a:t>
            </a:r>
          </a:p>
          <a:p>
            <a:pPr algn="ctr" defTabSz="914377">
              <a:buSzPct val="159375"/>
            </a:pPr>
            <a:r>
              <a:rPr lang="en-US" sz="3600" b="1" spc="-20" dirty="0">
                <a:solidFill>
                  <a:prstClr val="black">
                    <a:lumMod val="65000"/>
                    <a:lumOff val="35000"/>
                  </a:prstClr>
                </a:solidFill>
                <a:uFill>
                  <a:solidFill>
                    <a:srgbClr val="C00000"/>
                  </a:solidFill>
                </a:uFill>
                <a:latin typeface="Cambria" panose="02040503050406030204" pitchFamily="18" charset="0"/>
                <a:cs typeface="Arial Black"/>
              </a:rPr>
              <a:t>aka “Horizontal”</a:t>
            </a:r>
          </a:p>
          <a:p>
            <a:pPr algn="ctr" defTabSz="914377">
              <a:buSzPct val="159375"/>
            </a:pPr>
            <a:r>
              <a:rPr lang="en-US" sz="3200" b="1" spc="-20" dirty="0">
                <a:solidFill>
                  <a:prstClr val="black">
                    <a:lumMod val="65000"/>
                    <a:lumOff val="35000"/>
                  </a:prstClr>
                </a:solidFill>
                <a:uFill>
                  <a:solidFill>
                    <a:srgbClr val="C00000"/>
                  </a:solidFill>
                </a:uFill>
                <a:latin typeface="Cambria" panose="02040503050406030204" pitchFamily="18" charset="0"/>
                <a:cs typeface="Arial Black"/>
              </a:rPr>
              <a:t>Latitude, Longitude, </a:t>
            </a:r>
            <a:r>
              <a:rPr lang="en-US" sz="3200" b="1" i="1" spc="-20" dirty="0">
                <a:solidFill>
                  <a:prstClr val="black">
                    <a:lumMod val="65000"/>
                    <a:lumOff val="35000"/>
                  </a:prstClr>
                </a:solidFill>
                <a:uFill>
                  <a:solidFill>
                    <a:srgbClr val="C00000"/>
                  </a:solidFill>
                </a:uFill>
                <a:latin typeface="Cambria" panose="02040503050406030204" pitchFamily="18" charset="0"/>
                <a:cs typeface="Arial Black"/>
              </a:rPr>
              <a:t>Ellipsoid Height</a:t>
            </a:r>
          </a:p>
          <a:p>
            <a:pPr algn="ctr" defTabSz="914377">
              <a:spcBef>
                <a:spcPts val="3000"/>
              </a:spcBef>
              <a:buSzPct val="159375"/>
            </a:pPr>
            <a:r>
              <a:rPr lang="en-US" sz="4800" b="1" spc="-20" dirty="0">
                <a:solidFill>
                  <a:srgbClr val="C00000"/>
                </a:solidFill>
                <a:uFill>
                  <a:solidFill>
                    <a:srgbClr val="C00000"/>
                  </a:solidFill>
                </a:uFill>
                <a:latin typeface="Cambria" panose="02040503050406030204" pitchFamily="18" charset="0"/>
                <a:cs typeface="Arial Black"/>
              </a:rPr>
              <a:t>Geopotential</a:t>
            </a:r>
          </a:p>
          <a:p>
            <a:pPr algn="ctr" defTabSz="914377">
              <a:buSzPct val="159375"/>
            </a:pPr>
            <a:r>
              <a:rPr lang="en-US" sz="3600" b="1" spc="-20" dirty="0">
                <a:solidFill>
                  <a:prstClr val="black">
                    <a:lumMod val="65000"/>
                    <a:lumOff val="35000"/>
                  </a:prstClr>
                </a:solidFill>
                <a:uFill>
                  <a:solidFill>
                    <a:srgbClr val="C00000"/>
                  </a:solidFill>
                </a:uFill>
                <a:latin typeface="Cambria" panose="02040503050406030204" pitchFamily="18" charset="0"/>
                <a:cs typeface="Arial Black"/>
              </a:rPr>
              <a:t>aka Orthometric Height</a:t>
            </a:r>
          </a:p>
          <a:p>
            <a:pPr algn="ctr" defTabSz="914377">
              <a:buSzPct val="159375"/>
            </a:pPr>
            <a:r>
              <a:rPr lang="en-US" sz="3600" b="1" spc="-20" dirty="0">
                <a:solidFill>
                  <a:prstClr val="black">
                    <a:lumMod val="65000"/>
                    <a:lumOff val="35000"/>
                  </a:prstClr>
                </a:solidFill>
                <a:uFill>
                  <a:solidFill>
                    <a:srgbClr val="C00000"/>
                  </a:solidFill>
                </a:uFill>
                <a:latin typeface="Cambria" panose="02040503050406030204" pitchFamily="18" charset="0"/>
                <a:cs typeface="Arial Black"/>
              </a:rPr>
              <a:t>aka “Elevation”</a:t>
            </a:r>
            <a:endParaRPr lang="en-US" sz="4800" b="1" spc="-20" dirty="0">
              <a:solidFill>
                <a:prstClr val="black">
                  <a:lumMod val="65000"/>
                  <a:lumOff val="35000"/>
                </a:prstClr>
              </a:solidFill>
              <a:uFill>
                <a:solidFill>
                  <a:srgbClr val="C00000"/>
                </a:solidFill>
              </a:uFill>
              <a:latin typeface="Cambria" panose="02040503050406030204" pitchFamily="18" charset="0"/>
              <a:cs typeface="Arial Black"/>
            </a:endParaRPr>
          </a:p>
        </p:txBody>
      </p:sp>
      <p:sp>
        <p:nvSpPr>
          <p:cNvPr id="3" name="TextBox 2"/>
          <p:cNvSpPr txBox="1"/>
          <p:nvPr/>
        </p:nvSpPr>
        <p:spPr bwMode="auto">
          <a:xfrm>
            <a:off x="8982076" y="2493807"/>
            <a:ext cx="1552573" cy="584775"/>
          </a:xfrm>
          <a:prstGeom prst="rect">
            <a:avLst/>
          </a:prstGeom>
          <a:noFill/>
          <a:ln w="9525">
            <a:noFill/>
            <a:miter lim="800000"/>
            <a:headEnd/>
            <a:tailEnd/>
          </a:ln>
        </p:spPr>
        <p:txBody>
          <a:bodyPr wrap="square" rtlCol="0">
            <a:spAutoFit/>
          </a:bodyPr>
          <a:lstStyle/>
          <a:p>
            <a:pPr defTabSz="914377"/>
            <a:r>
              <a:rPr lang="en-US" sz="3200" b="1" spc="-20" dirty="0">
                <a:solidFill>
                  <a:prstClr val="black"/>
                </a:solidFill>
                <a:uFill>
                  <a:solidFill>
                    <a:srgbClr val="C00000"/>
                  </a:solidFill>
                </a:uFill>
                <a:latin typeface="Cambria" panose="02040503050406030204" pitchFamily="18" charset="0"/>
              </a:rPr>
              <a:t>NAD83</a:t>
            </a:r>
            <a:endParaRPr lang="en-US" sz="3200" dirty="0">
              <a:solidFill>
                <a:prstClr val="black"/>
              </a:solidFill>
              <a:latin typeface="Calibri"/>
            </a:endParaRPr>
          </a:p>
        </p:txBody>
      </p:sp>
      <p:sp>
        <p:nvSpPr>
          <p:cNvPr id="5" name="TextBox 4"/>
          <p:cNvSpPr txBox="1"/>
          <p:nvPr/>
        </p:nvSpPr>
        <p:spPr bwMode="auto">
          <a:xfrm>
            <a:off x="8811208" y="4621899"/>
            <a:ext cx="2151680" cy="584775"/>
          </a:xfrm>
          <a:prstGeom prst="rect">
            <a:avLst/>
          </a:prstGeom>
          <a:noFill/>
          <a:ln w="9525">
            <a:noFill/>
            <a:miter lim="800000"/>
            <a:headEnd/>
            <a:tailEnd/>
          </a:ln>
        </p:spPr>
        <p:txBody>
          <a:bodyPr wrap="square" rtlCol="0">
            <a:spAutoFit/>
          </a:bodyPr>
          <a:lstStyle/>
          <a:p>
            <a:pPr defTabSz="914377"/>
            <a:r>
              <a:rPr lang="en-US" sz="3200" b="1" spc="-20" dirty="0">
                <a:solidFill>
                  <a:prstClr val="black"/>
                </a:solidFill>
                <a:uFill>
                  <a:solidFill>
                    <a:srgbClr val="C00000"/>
                  </a:solidFill>
                </a:uFill>
                <a:latin typeface="Cambria" panose="02040503050406030204" pitchFamily="18" charset="0"/>
              </a:rPr>
              <a:t>NAVD88</a:t>
            </a:r>
            <a:endParaRPr lang="en-US" sz="3200" dirty="0">
              <a:solidFill>
                <a:prstClr val="black"/>
              </a:solidFill>
              <a:latin typeface="Calibri"/>
            </a:endParaRPr>
          </a:p>
        </p:txBody>
      </p:sp>
      <p:cxnSp>
        <p:nvCxnSpPr>
          <p:cNvPr id="7" name="Straight Arrow Connector 6"/>
          <p:cNvCxnSpPr>
            <a:cxnSpLocks/>
            <a:endCxn id="3" idx="1"/>
          </p:cNvCxnSpPr>
          <p:nvPr/>
        </p:nvCxnSpPr>
        <p:spPr>
          <a:xfrm>
            <a:off x="7600951" y="2786195"/>
            <a:ext cx="1381125" cy="0"/>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a:cxnSpLocks/>
            <a:endCxn id="5" idx="1"/>
          </p:cNvCxnSpPr>
          <p:nvPr/>
        </p:nvCxnSpPr>
        <p:spPr>
          <a:xfrm>
            <a:off x="7962901" y="4914287"/>
            <a:ext cx="848307" cy="0"/>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473403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4">
                                            <p:txEl>
                                              <p:pRg st="5" end="5"/>
                                            </p:txEl>
                                          </p:spTgt>
                                        </p:tgtEl>
                                      </p:cBhvr>
                                    </p:animEffect>
                                    <p:set>
                                      <p:cBhvr>
                                        <p:cTn id="22" dur="1" fill="hold">
                                          <p:stCondLst>
                                            <p:cond delay="499"/>
                                          </p:stCondLst>
                                        </p:cTn>
                                        <p:tgtEl>
                                          <p:spTgt spid="4">
                                            <p:txEl>
                                              <p:pRg st="5" end="5"/>
                                            </p:txEl>
                                          </p:spTgt>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500"/>
                                        <p:tgtEl>
                                          <p:spTgt spid="4">
                                            <p:txEl>
                                              <p:pRg st="6" end="6"/>
                                            </p:txEl>
                                          </p:spTgt>
                                        </p:tgtEl>
                                      </p:cBhvr>
                                    </p:animEffect>
                                    <p:set>
                                      <p:cBhvr>
                                        <p:cTn id="25" dur="1" fill="hold">
                                          <p:stCondLst>
                                            <p:cond delay="499"/>
                                          </p:stCondLst>
                                        </p:cTn>
                                        <p:tgtEl>
                                          <p:spTgt spid="4">
                                            <p:txEl>
                                              <p:pRg st="6" end="6"/>
                                            </p:txEl>
                                          </p:spTgt>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500"/>
                                        <p:tgtEl>
                                          <p:spTgt spid="4">
                                            <p:txEl>
                                              <p:pRg st="7" end="7"/>
                                            </p:txEl>
                                          </p:spTgt>
                                        </p:tgtEl>
                                      </p:cBhvr>
                                    </p:animEffect>
                                    <p:set>
                                      <p:cBhvr>
                                        <p:cTn id="28" dur="1" fill="hold">
                                          <p:stCondLst>
                                            <p:cond delay="499"/>
                                          </p:stCondLst>
                                        </p:cTn>
                                        <p:tgtEl>
                                          <p:spTgt spid="4">
                                            <p:txEl>
                                              <p:pRg st="7" end="7"/>
                                            </p:txEl>
                                          </p:spTgt>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500"/>
                                        <p:tgtEl>
                                          <p:spTgt spid="4">
                                            <p:txEl>
                                              <p:pRg st="0" end="0"/>
                                            </p:txEl>
                                          </p:spTgt>
                                        </p:tgtEl>
                                      </p:cBhvr>
                                    </p:animEffect>
                                    <p:set>
                                      <p:cBhvr>
                                        <p:cTn id="31" dur="1" fill="hold">
                                          <p:stCondLst>
                                            <p:cond delay="499"/>
                                          </p:stCondLst>
                                        </p:cTn>
                                        <p:tgtEl>
                                          <p:spTgt spid="4">
                                            <p:txEl>
                                              <p:pRg st="0" end="0"/>
                                            </p:txEl>
                                          </p:spTgt>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500"/>
                                        <p:tgtEl>
                                          <p:spTgt spid="4">
                                            <p:txEl>
                                              <p:pRg st="1" end="1"/>
                                            </p:txEl>
                                          </p:spTgt>
                                        </p:tgtEl>
                                      </p:cBhvr>
                                    </p:animEffect>
                                    <p:set>
                                      <p:cBhvr>
                                        <p:cTn id="34" dur="1" fill="hold">
                                          <p:stCondLst>
                                            <p:cond delay="499"/>
                                          </p:stCondLst>
                                        </p:cTn>
                                        <p:tgtEl>
                                          <p:spTgt spid="4">
                                            <p:txEl>
                                              <p:pRg st="1" end="1"/>
                                            </p:txEl>
                                          </p:spTgt>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8"/>
                                        </p:tgtEl>
                                      </p:cBhvr>
                                    </p:animEffect>
                                    <p:set>
                                      <p:cBhvr>
                                        <p:cTn id="37" dur="1" fill="hold">
                                          <p:stCondLst>
                                            <p:cond delay="499"/>
                                          </p:stCondLst>
                                        </p:cTn>
                                        <p:tgtEl>
                                          <p:spTgt spid="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5"/>
                                        </p:tgtEl>
                                      </p:cBhvr>
                                    </p:animEffect>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5"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981200" y="1600205"/>
            <a:ext cx="8496300" cy="4958251"/>
          </a:xfrm>
        </p:spPr>
        <p:txBody>
          <a:bodyPr>
            <a:normAutofit fontScale="92500" lnSpcReduction="10000"/>
          </a:bodyPr>
          <a:lstStyle/>
          <a:p>
            <a:pPr marL="0" indent="0">
              <a:buNone/>
            </a:pPr>
            <a:r>
              <a:rPr lang="en-US" dirty="0">
                <a:latin typeface="Cambria" panose="02040503050406030204" pitchFamily="18" charset="0"/>
                <a:ea typeface="Cambria" panose="02040503050406030204" pitchFamily="18" charset="0"/>
              </a:rPr>
              <a:t>“The adopted standard latitude and longitude of a given station, together with the adopted standard azimuth of a line from that station.”</a:t>
            </a:r>
          </a:p>
          <a:p>
            <a:pPr indent="-166688"/>
            <a:r>
              <a:rPr lang="en-US" dirty="0">
                <a:latin typeface="Cambria" panose="02040503050406030204" pitchFamily="18" charset="0"/>
                <a:ea typeface="Cambria" panose="02040503050406030204" pitchFamily="18" charset="0"/>
              </a:rPr>
              <a:t>	</a:t>
            </a:r>
            <a:r>
              <a:rPr lang="en-US" sz="2800" dirty="0"/>
              <a:t>e.g. NAD27</a:t>
            </a:r>
          </a:p>
          <a:p>
            <a:pPr lvl="1" indent="-166688"/>
            <a:r>
              <a:rPr lang="en-US" sz="2400" dirty="0"/>
              <a:t>station Meade’s Ranch and it’s azimuth mark Waldo</a:t>
            </a:r>
          </a:p>
          <a:p>
            <a:pPr marL="0" indent="0">
              <a:buNone/>
            </a:pPr>
            <a:endParaRPr lang="en-US" dirty="0">
              <a:latin typeface="Cambria" panose="02040503050406030204" pitchFamily="18" charset="0"/>
              <a:ea typeface="Cambria" panose="02040503050406030204" pitchFamily="18" charset="0"/>
            </a:endParaRPr>
          </a:p>
          <a:p>
            <a:pPr marL="0" indent="0">
              <a:buNone/>
            </a:pPr>
            <a:r>
              <a:rPr lang="en-US" sz="2400" i="1" dirty="0"/>
              <a:t>Source: Proceedings of the 14</a:t>
            </a:r>
            <a:r>
              <a:rPr lang="en-US" sz="2400" i="1" baseline="30000" dirty="0"/>
              <a:t>th</a:t>
            </a:r>
            <a:r>
              <a:rPr lang="en-US" sz="2400" i="1" dirty="0"/>
              <a:t> General Conference of the International Geodetic Association (IAG) - ”Report on Geodetic Operations in the United States”, O.H. </a:t>
            </a:r>
            <a:r>
              <a:rPr lang="en-US" sz="2400" i="1" dirty="0" err="1"/>
              <a:t>Tittmann</a:t>
            </a:r>
            <a:r>
              <a:rPr lang="en-US" sz="2400" i="1" dirty="0"/>
              <a:t>, Superintendent of the USC&amp;GS</a:t>
            </a:r>
          </a:p>
        </p:txBody>
      </p:sp>
      <p:sp>
        <p:nvSpPr>
          <p:cNvPr id="3" name="Title 2"/>
          <p:cNvSpPr>
            <a:spLocks noGrp="1"/>
          </p:cNvSpPr>
          <p:nvPr>
            <p:ph type="title"/>
          </p:nvPr>
        </p:nvSpPr>
        <p:spPr/>
        <p:txBody>
          <a:bodyPr/>
          <a:lstStyle/>
          <a:p>
            <a:r>
              <a:rPr lang="en-US" sz="4800" dirty="0"/>
              <a:t>Datum Defined</a:t>
            </a:r>
          </a:p>
        </p:txBody>
      </p:sp>
    </p:spTree>
    <p:extLst>
      <p:ext uri="{BB962C8B-B14F-4D97-AF65-F5344CB8AC3E}">
        <p14:creationId xmlns:p14="http://schemas.microsoft.com/office/powerpoint/2010/main" val="421952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map1">
            <a:extLst>
              <a:ext uri="{FF2B5EF4-FFF2-40B4-BE49-F238E27FC236}">
                <a16:creationId xmlns:a16="http://schemas.microsoft.com/office/drawing/2014/main" id="{3FCF9116-49AF-754A-A553-919B44A047D2}"/>
              </a:ext>
            </a:extLst>
          </p:cNvPr>
          <p:cNvPicPr>
            <a:picLocks noChangeAspect="1"/>
          </p:cNvPicPr>
          <p:nvPr/>
        </p:nvPicPr>
        <p:blipFill>
          <a:blip r:embed="rId3"/>
          <a:stretch>
            <a:fillRect/>
          </a:stretch>
        </p:blipFill>
        <p:spPr>
          <a:xfrm>
            <a:off x="944162" y="1028577"/>
            <a:ext cx="9189239" cy="5829423"/>
          </a:xfrm>
          <a:prstGeom prst="rect">
            <a:avLst/>
          </a:prstGeom>
        </p:spPr>
      </p:pic>
      <p:pic>
        <p:nvPicPr>
          <p:cNvPr id="12" name="map2">
            <a:extLst>
              <a:ext uri="{FF2B5EF4-FFF2-40B4-BE49-F238E27FC236}">
                <a16:creationId xmlns:a16="http://schemas.microsoft.com/office/drawing/2014/main" id="{0F8C33B3-CFB2-43CE-943A-1BCBA5D833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162" y="1028576"/>
            <a:ext cx="9189239" cy="5829424"/>
          </a:xfrm>
          <a:prstGeom prst="rect">
            <a:avLst/>
          </a:prstGeom>
        </p:spPr>
      </p:pic>
      <p:pic>
        <p:nvPicPr>
          <p:cNvPr id="45" name="map3">
            <a:extLst>
              <a:ext uri="{FF2B5EF4-FFF2-40B4-BE49-F238E27FC236}">
                <a16:creationId xmlns:a16="http://schemas.microsoft.com/office/drawing/2014/main" id="{5F153E1A-FE33-4FD0-AE2B-16A3A3777AD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4162" y="1026905"/>
            <a:ext cx="9191874" cy="5831096"/>
          </a:xfrm>
          <a:prstGeom prst="rect">
            <a:avLst/>
          </a:prstGeom>
        </p:spPr>
      </p:pic>
      <p:pic>
        <p:nvPicPr>
          <p:cNvPr id="46" name="map4">
            <a:extLst>
              <a:ext uri="{FF2B5EF4-FFF2-40B4-BE49-F238E27FC236}">
                <a16:creationId xmlns:a16="http://schemas.microsoft.com/office/drawing/2014/main" id="{BDD98107-EA87-4DBA-BA63-9D90547860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44162" y="1026904"/>
            <a:ext cx="9189235" cy="5829422"/>
          </a:xfrm>
          <a:prstGeom prst="rect">
            <a:avLst/>
          </a:prstGeom>
        </p:spPr>
      </p:pic>
      <p:pic>
        <p:nvPicPr>
          <p:cNvPr id="9" name="disk">
            <a:extLst>
              <a:ext uri="{FF2B5EF4-FFF2-40B4-BE49-F238E27FC236}">
                <a16:creationId xmlns:a16="http://schemas.microsoft.com/office/drawing/2014/main" id="{ADD48F48-42FC-AC4E-8DBD-7C61F7508CC9}"/>
              </a:ext>
            </a:extLst>
          </p:cNvPr>
          <p:cNvPicPr>
            <a:picLocks noChangeAspect="1"/>
          </p:cNvPicPr>
          <p:nvPr/>
        </p:nvPicPr>
        <p:blipFill>
          <a:blip r:embed="rId10"/>
          <a:stretch>
            <a:fillRect/>
          </a:stretch>
        </p:blipFill>
        <p:spPr>
          <a:xfrm>
            <a:off x="184844" y="5155685"/>
            <a:ext cx="1736148" cy="1588450"/>
          </a:xfrm>
          <a:prstGeom prst="rect">
            <a:avLst/>
          </a:prstGeom>
        </p:spPr>
      </p:pic>
      <p:cxnSp>
        <p:nvCxnSpPr>
          <p:cNvPr id="11" name="Straight Connector 10">
            <a:extLst>
              <a:ext uri="{FF2B5EF4-FFF2-40B4-BE49-F238E27FC236}">
                <a16:creationId xmlns:a16="http://schemas.microsoft.com/office/drawing/2014/main" id="{554DB6A6-05CE-A24B-BCDE-290700C4C395}"/>
              </a:ext>
            </a:extLst>
          </p:cNvPr>
          <p:cNvCxnSpPr>
            <a:cxnSpLocks/>
          </p:cNvCxnSpPr>
          <p:nvPr/>
        </p:nvCxnSpPr>
        <p:spPr>
          <a:xfrm flipV="1">
            <a:off x="184844" y="3881366"/>
            <a:ext cx="5135301" cy="1274319"/>
          </a:xfrm>
          <a:prstGeom prst="line">
            <a:avLst/>
          </a:prstGeom>
          <a:ln w="12700">
            <a:solidFill>
              <a:schemeClr val="accent1"/>
            </a:solidFill>
            <a:prstDash val="dash"/>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7BAAEE4-492D-0D49-9A17-CE38E08D6C54}"/>
              </a:ext>
            </a:extLst>
          </p:cNvPr>
          <p:cNvCxnSpPr>
            <a:cxnSpLocks/>
          </p:cNvCxnSpPr>
          <p:nvPr/>
        </p:nvCxnSpPr>
        <p:spPr>
          <a:xfrm flipV="1">
            <a:off x="1920992" y="3881366"/>
            <a:ext cx="3399153" cy="2862769"/>
          </a:xfrm>
          <a:prstGeom prst="line">
            <a:avLst/>
          </a:prstGeom>
          <a:ln w="12700">
            <a:solidFill>
              <a:schemeClr val="accent1"/>
            </a:solidFill>
            <a:prstDash val="dash"/>
          </a:ln>
        </p:spPr>
        <p:style>
          <a:lnRef idx="2">
            <a:schemeClr val="accent1"/>
          </a:lnRef>
          <a:fillRef idx="0">
            <a:schemeClr val="accent1"/>
          </a:fillRef>
          <a:effectRef idx="1">
            <a:schemeClr val="accent1"/>
          </a:effectRef>
          <a:fontRef idx="minor">
            <a:schemeClr val="tx1"/>
          </a:fontRef>
        </p:style>
      </p:cxnSp>
      <p:sp>
        <p:nvSpPr>
          <p:cNvPr id="10" name="TextBox 9">
            <a:extLst>
              <a:ext uri="{FF2B5EF4-FFF2-40B4-BE49-F238E27FC236}">
                <a16:creationId xmlns:a16="http://schemas.microsoft.com/office/drawing/2014/main" id="{5B7ED673-0515-8A41-AC94-12AC4BF1F333}"/>
              </a:ext>
            </a:extLst>
          </p:cNvPr>
          <p:cNvSpPr txBox="1"/>
          <p:nvPr/>
        </p:nvSpPr>
        <p:spPr>
          <a:xfrm>
            <a:off x="3315944" y="1083871"/>
            <a:ext cx="5560112" cy="461665"/>
          </a:xfrm>
          <a:prstGeom prst="rect">
            <a:avLst/>
          </a:prstGeom>
          <a:noFill/>
        </p:spPr>
        <p:txBody>
          <a:bodyPr wrap="none" rtlCol="0">
            <a:spAutoFit/>
          </a:bodyPr>
          <a:lstStyle/>
          <a:p>
            <a:pPr defTabSz="457200" fontAlgn="base">
              <a:spcBef>
                <a:spcPct val="0"/>
              </a:spcBef>
              <a:spcAft>
                <a:spcPct val="0"/>
              </a:spcAft>
              <a:defRPr/>
            </a:pPr>
            <a:r>
              <a:rPr lang="en-US" dirty="0">
                <a:solidFill>
                  <a:prstClr val="black"/>
                </a:solidFill>
                <a:latin typeface="Cambria" panose="02040503050406030204" pitchFamily="18" charset="0"/>
                <a:ea typeface="Cambria" panose="02040503050406030204" pitchFamily="18" charset="0"/>
                <a:cs typeface="Times New Roman" panose="02020603050405020304" pitchFamily="18" charset="0"/>
              </a:rPr>
              <a:t>North American Datum of 1927 (NAD27)</a:t>
            </a:r>
          </a:p>
        </p:txBody>
      </p:sp>
      <p:sp>
        <p:nvSpPr>
          <p:cNvPr id="14" name="Title 2"/>
          <p:cNvSpPr txBox="1">
            <a:spLocks/>
          </p:cNvSpPr>
          <p:nvPr/>
        </p:nvSpPr>
        <p:spPr bwMode="auto">
          <a:xfrm>
            <a:off x="0" y="113865"/>
            <a:ext cx="12192000" cy="91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a:defRPr/>
            </a:pPr>
            <a:r>
              <a:rPr lang="en-US" sz="4800" dirty="0">
                <a:solidFill>
                  <a:prstClr val="black"/>
                </a:solidFill>
                <a:latin typeface="Cambria" panose="02040503050406030204" pitchFamily="18" charset="0"/>
                <a:ea typeface="Cambria" panose="02040503050406030204" pitchFamily="18" charset="0"/>
              </a:rPr>
              <a:t>Datum – Traditional Horizontal</a:t>
            </a:r>
          </a:p>
        </p:txBody>
      </p:sp>
      <p:pic>
        <p:nvPicPr>
          <p:cNvPr id="2" name="datasheet" hidden="1"/>
          <p:cNvPicPr>
            <a:picLocks noChangeAspect="1"/>
          </p:cNvPicPr>
          <p:nvPr/>
        </p:nvPicPr>
        <p:blipFill>
          <a:blip r:embed="rId11"/>
          <a:stretch>
            <a:fillRect/>
          </a:stretch>
        </p:blipFill>
        <p:spPr>
          <a:xfrm>
            <a:off x="1524000" y="3094698"/>
            <a:ext cx="4572000" cy="3763303"/>
          </a:xfrm>
          <a:prstGeom prst="rect">
            <a:avLst/>
          </a:prstGeom>
          <a:ln w="38100">
            <a:solidFill>
              <a:schemeClr val="bg1">
                <a:lumMod val="65000"/>
              </a:schemeClr>
            </a:solidFill>
          </a:ln>
        </p:spPr>
      </p:pic>
      <p:pic>
        <p:nvPicPr>
          <p:cNvPr id="7" name="Graphic 6">
            <a:extLst>
              <a:ext uri="{FF2B5EF4-FFF2-40B4-BE49-F238E27FC236}">
                <a16:creationId xmlns:a16="http://schemas.microsoft.com/office/drawing/2014/main" id="{F9939A3B-F42F-5C42-B1BF-AB7DA9FDDD3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200363" y="924695"/>
            <a:ext cx="1754399" cy="1586372"/>
          </a:xfrm>
          <a:prstGeom prst="rect">
            <a:avLst/>
          </a:prstGeom>
        </p:spPr>
      </p:pic>
    </p:spTree>
    <p:extLst>
      <p:ext uri="{BB962C8B-B14F-4D97-AF65-F5344CB8AC3E}">
        <p14:creationId xmlns:p14="http://schemas.microsoft.com/office/powerpoint/2010/main" val="2965436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13"/>
                                        </p:tgtEl>
                                      </p:cBhvr>
                                    </p:animEffect>
                                    <p:set>
                                      <p:cBhvr>
                                        <p:cTn id="18" dur="1" fill="hold">
                                          <p:stCondLst>
                                            <p:cond delay="499"/>
                                          </p:stCondLst>
                                        </p:cTn>
                                        <p:tgtEl>
                                          <p:spTgt spid="13"/>
                                        </p:tgtEl>
                                        <p:attrNameLst>
                                          <p:attrName>style.visibility</p:attrName>
                                        </p:attrNameLst>
                                      </p:cBhvr>
                                      <p:to>
                                        <p:strVal val="hidden"/>
                                      </p:to>
                                    </p:set>
                                  </p:childTnLst>
                                </p:cTn>
                              </p:par>
                              <p:par>
                                <p:cTn id="19" presetID="10" presetClass="exit" presetSubtype="0" fill="hold" nodeType="withEffect">
                                  <p:stCondLst>
                                    <p:cond delay="0"/>
                                  </p:stCondLst>
                                  <p:childTnLst>
                                    <p:animEffect transition="out" filter="fade">
                                      <p:cBhvr>
                                        <p:cTn id="20" dur="500"/>
                                        <p:tgtEl>
                                          <p:spTgt spid="11"/>
                                        </p:tgtEl>
                                      </p:cBhvr>
                                    </p:animEffect>
                                    <p:set>
                                      <p:cBhvr>
                                        <p:cTn id="21" dur="1" fill="hold">
                                          <p:stCondLst>
                                            <p:cond delay="499"/>
                                          </p:stCondLst>
                                        </p:cTn>
                                        <p:tgtEl>
                                          <p:spTgt spid="11"/>
                                        </p:tgtEl>
                                        <p:attrNameLst>
                                          <p:attrName>style.visibility</p:attrName>
                                        </p:attrNameLst>
                                      </p:cBhvr>
                                      <p:to>
                                        <p:strVal val="hidden"/>
                                      </p:to>
                                    </p:set>
                                  </p:childTnLst>
                                </p:cTn>
                              </p:par>
                              <p:par>
                                <p:cTn id="22" presetID="6" presetClass="entr" presetSubtype="32"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circle(out)">
                                      <p:cBhvr>
                                        <p:cTn id="24" dur="20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32" fill="hold" nodeType="click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circle(out)">
                                      <p:cBhvr>
                                        <p:cTn id="29" dur="2000"/>
                                        <p:tgtEl>
                                          <p:spTgt spid="45"/>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32" fill="hold" nodeType="click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circle(out)">
                                      <p:cBhvr>
                                        <p:cTn id="34"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itation">
            <a:extLst>
              <a:ext uri="{FF2B5EF4-FFF2-40B4-BE49-F238E27FC236}">
                <a16:creationId xmlns:a16="http://schemas.microsoft.com/office/drawing/2014/main" id="{76FEE429-345B-C143-8CC6-45F7884C12DD}"/>
              </a:ext>
            </a:extLst>
          </p:cNvPr>
          <p:cNvSpPr txBox="1"/>
          <p:nvPr/>
        </p:nvSpPr>
        <p:spPr>
          <a:xfrm>
            <a:off x="1480820" y="6596390"/>
            <a:ext cx="4413388" cy="261610"/>
          </a:xfrm>
          <a:prstGeom prst="rect">
            <a:avLst/>
          </a:prstGeom>
          <a:noFill/>
        </p:spPr>
        <p:txBody>
          <a:bodyPr wrap="none" rtlCol="0">
            <a:spAutoFit/>
          </a:bodyPr>
          <a:lstStyle/>
          <a:p>
            <a:r>
              <a:rPr lang="en-US" sz="1100" baseline="30000" dirty="0">
                <a:latin typeface="Cambria" panose="02040503050406030204" pitchFamily="18" charset="0"/>
                <a:ea typeface="Cambria" panose="02040503050406030204" pitchFamily="18" charset="0"/>
                <a:cs typeface="Arial" panose="020B0604020202020204" pitchFamily="34" charset="0"/>
              </a:rPr>
              <a:t>1</a:t>
            </a:r>
            <a:r>
              <a:rPr lang="en-US" sz="1100" dirty="0">
                <a:latin typeface="Cambria" panose="02040503050406030204" pitchFamily="18" charset="0"/>
                <a:ea typeface="Cambria" panose="02040503050406030204" pitchFamily="18" charset="0"/>
                <a:cs typeface="Arial" panose="020B0604020202020204" pitchFamily="34" charset="0"/>
              </a:rPr>
              <a:t>Springer Handbook of Global Navigation Satellite Systems, Ch. 2, p. 34</a:t>
            </a:r>
          </a:p>
        </p:txBody>
      </p:sp>
      <p:pic>
        <p:nvPicPr>
          <p:cNvPr id="2" name="recipe"/>
          <p:cNvPicPr>
            <a:picLocks noChangeAspect="1"/>
          </p:cNvPicPr>
          <p:nvPr/>
        </p:nvPicPr>
        <p:blipFill rotWithShape="1">
          <a:blip r:embed="rId3">
            <a:extLst>
              <a:ext uri="{28A0092B-C50C-407E-A947-70E740481C1C}">
                <a14:useLocalDpi xmlns:a14="http://schemas.microsoft.com/office/drawing/2010/main" val="0"/>
              </a:ext>
            </a:extLst>
          </a:blip>
          <a:srcRect l="51" t="3" r="32" b="25"/>
          <a:stretch/>
        </p:blipFill>
        <p:spPr>
          <a:xfrm rot="5400000">
            <a:off x="7003892" y="799653"/>
            <a:ext cx="2518836" cy="4121736"/>
          </a:xfrm>
          <a:prstGeom prst="rect">
            <a:avLst/>
          </a:prstGeom>
        </p:spPr>
      </p:pic>
      <p:pic>
        <p:nvPicPr>
          <p:cNvPr id="10" name="cake"/>
          <p:cNvPicPr>
            <a:picLocks noChangeAspect="1"/>
          </p:cNvPicPr>
          <p:nvPr/>
        </p:nvPicPr>
        <p:blipFill rotWithShape="1">
          <a:blip r:embed="rId4">
            <a:extLst>
              <a:ext uri="{28A0092B-C50C-407E-A947-70E740481C1C}">
                <a14:useLocalDpi xmlns:a14="http://schemas.microsoft.com/office/drawing/2010/main" val="0"/>
              </a:ext>
            </a:extLst>
          </a:blip>
          <a:srcRect t="207" b="73"/>
          <a:stretch/>
        </p:blipFill>
        <p:spPr>
          <a:xfrm>
            <a:off x="6741560" y="4545379"/>
            <a:ext cx="3039858" cy="1952483"/>
          </a:xfrm>
          <a:prstGeom prst="rect">
            <a:avLst/>
          </a:prstGeom>
        </p:spPr>
      </p:pic>
      <p:pic>
        <p:nvPicPr>
          <p:cNvPr id="30" name="System">
            <a:extLst>
              <a:ext uri="{FF2B5EF4-FFF2-40B4-BE49-F238E27FC236}">
                <a16:creationId xmlns:a16="http://schemas.microsoft.com/office/drawing/2014/main" id="{AFBC9CF6-3D1A-3C41-9AEE-0548AF66AB7D}"/>
              </a:ext>
            </a:extLst>
          </p:cNvPr>
          <p:cNvPicPr>
            <a:picLocks noChangeAspect="1"/>
          </p:cNvPicPr>
          <p:nvPr/>
        </p:nvPicPr>
        <p:blipFill>
          <a:blip r:embed="rId5"/>
          <a:stretch>
            <a:fillRect/>
          </a:stretch>
        </p:blipFill>
        <p:spPr>
          <a:xfrm>
            <a:off x="6224187" y="2084819"/>
            <a:ext cx="4307808" cy="4012949"/>
          </a:xfrm>
          <a:prstGeom prst="rect">
            <a:avLst/>
          </a:prstGeom>
        </p:spPr>
      </p:pic>
      <p:pic>
        <p:nvPicPr>
          <p:cNvPr id="31" name="Frame">
            <a:extLst>
              <a:ext uri="{FF2B5EF4-FFF2-40B4-BE49-F238E27FC236}">
                <a16:creationId xmlns:a16="http://schemas.microsoft.com/office/drawing/2014/main" id="{AFBC9CF6-3D1A-3C41-9AEE-0548AF66AB7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224187" y="2090896"/>
            <a:ext cx="4307808" cy="4000792"/>
          </a:xfrm>
          <a:prstGeom prst="rect">
            <a:avLst/>
          </a:prstGeom>
        </p:spPr>
      </p:pic>
      <p:cxnSp>
        <p:nvCxnSpPr>
          <p:cNvPr id="54" name="System Arrow"/>
          <p:cNvCxnSpPr/>
          <p:nvPr/>
        </p:nvCxnSpPr>
        <p:spPr>
          <a:xfrm>
            <a:off x="4483510" y="2302956"/>
            <a:ext cx="3601310" cy="375729"/>
          </a:xfrm>
          <a:prstGeom prst="straightConnector1">
            <a:avLst/>
          </a:prstGeom>
          <a:ln w="50800">
            <a:solidFill>
              <a:srgbClr val="FF0000"/>
            </a:solidFill>
            <a:tailEnd type="triangle"/>
          </a:ln>
        </p:spPr>
        <p:style>
          <a:lnRef idx="2">
            <a:schemeClr val="accent1"/>
          </a:lnRef>
          <a:fillRef idx="0">
            <a:schemeClr val="accent1"/>
          </a:fillRef>
          <a:effectRef idx="1">
            <a:schemeClr val="accent1"/>
          </a:effectRef>
          <a:fontRef idx="minor">
            <a:schemeClr val="tx1"/>
          </a:fontRef>
        </p:style>
      </p:cxnSp>
      <p:grpSp>
        <p:nvGrpSpPr>
          <p:cNvPr id="65" name="Frame arrows to CORS"/>
          <p:cNvGrpSpPr/>
          <p:nvPr/>
        </p:nvGrpSpPr>
        <p:grpSpPr>
          <a:xfrm>
            <a:off x="4324350" y="3553942"/>
            <a:ext cx="4857750" cy="1940079"/>
            <a:chOff x="2800350" y="3553941"/>
            <a:chExt cx="4857750" cy="1940079"/>
          </a:xfrm>
          <a:effectLst/>
        </p:grpSpPr>
        <p:cxnSp>
          <p:nvCxnSpPr>
            <p:cNvPr id="46" name="Straight Arrow Connector 45"/>
            <p:cNvCxnSpPr/>
            <p:nvPr/>
          </p:nvCxnSpPr>
          <p:spPr>
            <a:xfrm flipV="1">
              <a:off x="2800350" y="4419867"/>
              <a:ext cx="2656718" cy="380733"/>
            </a:xfrm>
            <a:prstGeom prst="straightConnector1">
              <a:avLst/>
            </a:prstGeom>
            <a:ln w="5080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a:off x="2800350" y="4800600"/>
              <a:ext cx="3897630" cy="693420"/>
            </a:xfrm>
            <a:prstGeom prst="straightConnector1">
              <a:avLst/>
            </a:prstGeom>
            <a:ln w="5080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p:nvPr/>
          </p:nvCxnSpPr>
          <p:spPr>
            <a:xfrm flipV="1">
              <a:off x="2800350" y="3553941"/>
              <a:ext cx="4857750" cy="1246659"/>
            </a:xfrm>
            <a:prstGeom prst="straightConnector1">
              <a:avLst/>
            </a:prstGeom>
            <a:ln w="50800">
              <a:solidFill>
                <a:srgbClr val="FF0000"/>
              </a:solidFil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64" name="CORS symbol"/>
          <p:cNvGrpSpPr/>
          <p:nvPr/>
        </p:nvGrpSpPr>
        <p:grpSpPr>
          <a:xfrm>
            <a:off x="9194799" y="6014055"/>
            <a:ext cx="1145540" cy="400110"/>
            <a:chOff x="7503160" y="5907635"/>
            <a:chExt cx="1145540" cy="400110"/>
          </a:xfrm>
        </p:grpSpPr>
        <p:sp>
          <p:nvSpPr>
            <p:cNvPr id="61" name="Oval 60"/>
            <p:cNvSpPr/>
            <p:nvPr/>
          </p:nvSpPr>
          <p:spPr>
            <a:xfrm>
              <a:off x="7503160" y="6038850"/>
              <a:ext cx="167640" cy="175260"/>
            </a:xfrm>
            <a:prstGeom prst="ellipse">
              <a:avLst/>
            </a:prstGeom>
            <a:solidFill>
              <a:srgbClr val="FFF200"/>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54F5483D-9608-D148-A4E9-72CFCB85CF81}"/>
                </a:ext>
              </a:extLst>
            </p:cNvPr>
            <p:cNvSpPr txBox="1"/>
            <p:nvPr/>
          </p:nvSpPr>
          <p:spPr>
            <a:xfrm>
              <a:off x="7670799" y="5907635"/>
              <a:ext cx="977901" cy="400110"/>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cs typeface="Times New Roman" panose="02020603050405020304" pitchFamily="18" charset="0"/>
                </a:rPr>
                <a:t>= CORS</a:t>
              </a:r>
            </a:p>
          </p:txBody>
        </p:sp>
      </p:grpSp>
      <p:sp>
        <p:nvSpPr>
          <p:cNvPr id="70" name="text -the cake">
            <a:extLst>
              <a:ext uri="{FF2B5EF4-FFF2-40B4-BE49-F238E27FC236}">
                <a16:creationId xmlns:a16="http://schemas.microsoft.com/office/drawing/2014/main" id="{54F5483D-9608-D148-A4E9-72CFCB85CF81}"/>
              </a:ext>
            </a:extLst>
          </p:cNvPr>
          <p:cNvSpPr txBox="1"/>
          <p:nvPr/>
        </p:nvSpPr>
        <p:spPr>
          <a:xfrm>
            <a:off x="4073123" y="6036792"/>
            <a:ext cx="1657117" cy="461665"/>
          </a:xfrm>
          <a:prstGeom prst="rect">
            <a:avLst/>
          </a:prstGeom>
          <a:noFill/>
        </p:spPr>
        <p:txBody>
          <a:bodyPr wrap="square" rtlCol="0">
            <a:spAutoFit/>
          </a:bodyPr>
          <a:lstStyle/>
          <a:p>
            <a:r>
              <a:rPr lang="en-US" b="1" dirty="0">
                <a:latin typeface="Cambria" panose="02040503050406030204" pitchFamily="18" charset="0"/>
                <a:ea typeface="Cambria" panose="02040503050406030204" pitchFamily="18" charset="0"/>
                <a:cs typeface="Times New Roman" panose="02020603050405020304" pitchFamily="18" charset="0"/>
              </a:rPr>
              <a:t>-the cake</a:t>
            </a:r>
            <a:endParaRPr lang="en-US" sz="2000" b="1" dirty="0">
              <a:latin typeface="Cambria" panose="02040503050406030204" pitchFamily="18" charset="0"/>
              <a:ea typeface="Cambria" panose="02040503050406030204" pitchFamily="18" charset="0"/>
              <a:cs typeface="Times New Roman" panose="02020603050405020304" pitchFamily="18" charset="0"/>
            </a:endParaRPr>
          </a:p>
        </p:txBody>
      </p:sp>
      <p:sp>
        <p:nvSpPr>
          <p:cNvPr id="71" name="text -the recipe">
            <a:extLst>
              <a:ext uri="{FF2B5EF4-FFF2-40B4-BE49-F238E27FC236}">
                <a16:creationId xmlns:a16="http://schemas.microsoft.com/office/drawing/2014/main" id="{54F5483D-9608-D148-A4E9-72CFCB85CF81}"/>
              </a:ext>
            </a:extLst>
          </p:cNvPr>
          <p:cNvSpPr txBox="1"/>
          <p:nvPr/>
        </p:nvSpPr>
        <p:spPr>
          <a:xfrm>
            <a:off x="4076854" y="3488291"/>
            <a:ext cx="1744827" cy="461665"/>
          </a:xfrm>
          <a:prstGeom prst="rect">
            <a:avLst/>
          </a:prstGeom>
          <a:noFill/>
        </p:spPr>
        <p:txBody>
          <a:bodyPr wrap="square" rtlCol="0">
            <a:spAutoFit/>
          </a:bodyPr>
          <a:lstStyle/>
          <a:p>
            <a:r>
              <a:rPr lang="en-US" b="1" dirty="0">
                <a:latin typeface="Cambria" panose="02040503050406030204" pitchFamily="18" charset="0"/>
                <a:ea typeface="Cambria" panose="02040503050406030204" pitchFamily="18" charset="0"/>
                <a:cs typeface="Times New Roman" panose="02020603050405020304" pitchFamily="18" charset="0"/>
              </a:rPr>
              <a:t>-the recipe</a:t>
            </a:r>
          </a:p>
        </p:txBody>
      </p:sp>
      <p:sp>
        <p:nvSpPr>
          <p:cNvPr id="8" name="frame text">
            <a:extLst>
              <a:ext uri="{FF2B5EF4-FFF2-40B4-BE49-F238E27FC236}">
                <a16:creationId xmlns:a16="http://schemas.microsoft.com/office/drawing/2014/main" id="{992DF09C-AD15-B848-83CF-720764D7F918}"/>
              </a:ext>
            </a:extLst>
          </p:cNvPr>
          <p:cNvSpPr txBox="1"/>
          <p:nvPr/>
        </p:nvSpPr>
        <p:spPr>
          <a:xfrm>
            <a:off x="1681241" y="5022117"/>
            <a:ext cx="4414760" cy="1323439"/>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cs typeface="Times New Roman" panose="02020603050405020304" pitchFamily="18" charset="0"/>
              </a:rPr>
              <a:t>Realizes the system by means of coordinates of definite points that are accessible directly </a:t>
            </a:r>
            <a:r>
              <a:rPr lang="en-US" sz="2000" i="1" dirty="0">
                <a:latin typeface="Cambria" panose="02040503050406030204" pitchFamily="18" charset="0"/>
                <a:ea typeface="Cambria" panose="02040503050406030204" pitchFamily="18" charset="0"/>
                <a:cs typeface="Times New Roman" panose="02020603050405020304" pitchFamily="18" charset="0"/>
              </a:rPr>
              <a:t>by occupation or observation</a:t>
            </a:r>
            <a:r>
              <a:rPr lang="en-US" sz="2000" baseline="30000" dirty="0">
                <a:latin typeface="Cambria" panose="02040503050406030204" pitchFamily="18" charset="0"/>
                <a:ea typeface="Cambria" panose="02040503050406030204" pitchFamily="18" charset="0"/>
                <a:cs typeface="Times New Roman" panose="02020603050405020304" pitchFamily="18" charset="0"/>
              </a:rPr>
              <a:t>1</a:t>
            </a:r>
            <a:endParaRPr lang="en-US" sz="2000" dirty="0">
              <a:latin typeface="Cambria" panose="02040503050406030204" pitchFamily="18" charset="0"/>
              <a:ea typeface="Cambria" panose="02040503050406030204" pitchFamily="18" charset="0"/>
              <a:cs typeface="Times New Roman" panose="02020603050405020304" pitchFamily="18" charset="0"/>
            </a:endParaRPr>
          </a:p>
        </p:txBody>
      </p:sp>
      <p:sp>
        <p:nvSpPr>
          <p:cNvPr id="7" name="Reference Frame">
            <a:extLst>
              <a:ext uri="{FF2B5EF4-FFF2-40B4-BE49-F238E27FC236}">
                <a16:creationId xmlns:a16="http://schemas.microsoft.com/office/drawing/2014/main" id="{FF1B5919-A217-BF4A-ACC0-A20EDA34E6F3}"/>
              </a:ext>
            </a:extLst>
          </p:cNvPr>
          <p:cNvSpPr txBox="1">
            <a:spLocks/>
          </p:cNvSpPr>
          <p:nvPr/>
        </p:nvSpPr>
        <p:spPr>
          <a:xfrm>
            <a:off x="1524000" y="4487706"/>
            <a:ext cx="2959510" cy="534410"/>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2800" dirty="0">
                <a:latin typeface="Cambria" panose="02040503050406030204" pitchFamily="18" charset="0"/>
                <a:ea typeface="Cambria" panose="02040503050406030204" pitchFamily="18" charset="0"/>
                <a:cs typeface="Times New Roman" charset="0"/>
              </a:rPr>
              <a:t>Reference Frame:</a:t>
            </a:r>
          </a:p>
        </p:txBody>
      </p:sp>
      <p:sp>
        <p:nvSpPr>
          <p:cNvPr id="6" name="system text">
            <a:extLst>
              <a:ext uri="{FF2B5EF4-FFF2-40B4-BE49-F238E27FC236}">
                <a16:creationId xmlns:a16="http://schemas.microsoft.com/office/drawing/2014/main" id="{54F5483D-9608-D148-A4E9-72CFCB85CF81}"/>
              </a:ext>
            </a:extLst>
          </p:cNvPr>
          <p:cNvSpPr txBox="1"/>
          <p:nvPr/>
        </p:nvSpPr>
        <p:spPr>
          <a:xfrm>
            <a:off x="1681241" y="2528146"/>
            <a:ext cx="4363960" cy="1015663"/>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cs typeface="Times New Roman" panose="02020603050405020304" pitchFamily="18" charset="0"/>
              </a:rPr>
              <a:t>A set of prescriptions and conventions together with the modeling required to define a </a:t>
            </a:r>
            <a:r>
              <a:rPr lang="en-US" sz="2000" i="1" dirty="0">
                <a:latin typeface="Cambria" panose="02040503050406030204" pitchFamily="18" charset="0"/>
                <a:ea typeface="Cambria" panose="02040503050406030204" pitchFamily="18" charset="0"/>
                <a:cs typeface="Times New Roman" panose="02020603050405020304" pitchFamily="18" charset="0"/>
              </a:rPr>
              <a:t>triad of coordinate axes</a:t>
            </a:r>
            <a:r>
              <a:rPr lang="en-US" sz="2000" baseline="30000" dirty="0">
                <a:latin typeface="Cambria" panose="02040503050406030204" pitchFamily="18" charset="0"/>
                <a:ea typeface="Cambria" panose="02040503050406030204" pitchFamily="18" charset="0"/>
                <a:cs typeface="Times New Roman" panose="02020603050405020304" pitchFamily="18" charset="0"/>
              </a:rPr>
              <a:t>1</a:t>
            </a:r>
            <a:endParaRPr lang="en-US" sz="2000" dirty="0">
              <a:latin typeface="Cambria" panose="02040503050406030204" pitchFamily="18" charset="0"/>
              <a:ea typeface="Cambria" panose="02040503050406030204" pitchFamily="18" charset="0"/>
              <a:cs typeface="Times New Roman" panose="02020603050405020304" pitchFamily="18" charset="0"/>
            </a:endParaRPr>
          </a:p>
        </p:txBody>
      </p:sp>
      <p:sp>
        <p:nvSpPr>
          <p:cNvPr id="4" name="Reference System">
            <a:extLst>
              <a:ext uri="{FF2B5EF4-FFF2-40B4-BE49-F238E27FC236}">
                <a16:creationId xmlns:a16="http://schemas.microsoft.com/office/drawing/2014/main" id="{B045FDE4-FEDD-9E49-94C1-1A12CCFC3813}"/>
              </a:ext>
            </a:extLst>
          </p:cNvPr>
          <p:cNvSpPr txBox="1">
            <a:spLocks/>
          </p:cNvSpPr>
          <p:nvPr/>
        </p:nvSpPr>
        <p:spPr>
          <a:xfrm>
            <a:off x="1524000" y="1993735"/>
            <a:ext cx="2959510" cy="534410"/>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2800" dirty="0">
                <a:latin typeface="Cambria" panose="02040503050406030204" pitchFamily="18" charset="0"/>
                <a:ea typeface="Cambria" panose="02040503050406030204" pitchFamily="18" charset="0"/>
                <a:cs typeface="Times New Roman" charset="0"/>
              </a:rPr>
              <a:t>Reference System:</a:t>
            </a:r>
          </a:p>
        </p:txBody>
      </p:sp>
      <p:sp>
        <p:nvSpPr>
          <p:cNvPr id="3" name="subtitle"/>
          <p:cNvSpPr>
            <a:spLocks noGrp="1"/>
          </p:cNvSpPr>
          <p:nvPr>
            <p:ph idx="1"/>
          </p:nvPr>
        </p:nvSpPr>
        <p:spPr>
          <a:xfrm>
            <a:off x="1524000" y="1107342"/>
            <a:ext cx="9160331" cy="471787"/>
          </a:xfrm>
        </p:spPr>
        <p:txBody>
          <a:bodyPr/>
          <a:lstStyle/>
          <a:p>
            <a:pPr marL="0" indent="0" algn="ctr">
              <a:buNone/>
            </a:pPr>
            <a:r>
              <a:rPr lang="en-US" sz="2000" i="1" dirty="0"/>
              <a:t>Before you can </a:t>
            </a:r>
            <a:r>
              <a:rPr lang="en-US" sz="2000" i="1" u="sng" dirty="0"/>
              <a:t>realize a Reference Frame</a:t>
            </a:r>
            <a:r>
              <a:rPr lang="en-US" sz="2000" i="1" dirty="0"/>
              <a:t>… you must </a:t>
            </a:r>
            <a:r>
              <a:rPr lang="en-US" sz="2000" b="1" i="1" dirty="0"/>
              <a:t>define a Reference System</a:t>
            </a:r>
            <a:endParaRPr lang="en-US" sz="1600" b="1" i="1" dirty="0"/>
          </a:p>
        </p:txBody>
      </p:sp>
      <p:sp>
        <p:nvSpPr>
          <p:cNvPr id="5" name="Title"/>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dirty="0">
                <a:latin typeface="Cambria" panose="02040503050406030204" pitchFamily="18" charset="0"/>
                <a:ea typeface="Tahoma" panose="020B0604030504040204" pitchFamily="34" charset="0"/>
                <a:cs typeface="Tahoma" panose="020B0604030504040204" pitchFamily="34" charset="0"/>
              </a:rPr>
              <a:t>Reference System &amp; Frame</a:t>
            </a:r>
          </a:p>
        </p:txBody>
      </p:sp>
    </p:spTree>
    <p:extLst>
      <p:ext uri="{BB962C8B-B14F-4D97-AF65-F5344CB8AC3E}">
        <p14:creationId xmlns:p14="http://schemas.microsoft.com/office/powerpoint/2010/main" val="12311205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8" presetClass="entr" presetSubtype="12"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nodeType="clickEffect">
                                  <p:stCondLst>
                                    <p:cond delay="0"/>
                                  </p:stCondLst>
                                  <p:childTnLst>
                                    <p:animEffect transition="out" filter="fade">
                                      <p:cBhvr>
                                        <p:cTn id="19" dur="500"/>
                                        <p:tgtEl>
                                          <p:spTgt spid="2"/>
                                        </p:tgtEl>
                                      </p:cBhvr>
                                    </p:animEffect>
                                    <p:set>
                                      <p:cBhvr>
                                        <p:cTn id="20" dur="1" fill="hold">
                                          <p:stCondLst>
                                            <p:cond delay="499"/>
                                          </p:stCondLst>
                                        </p:cTn>
                                        <p:tgtEl>
                                          <p:spTgt spid="2"/>
                                        </p:tgtEl>
                                        <p:attrNameLst>
                                          <p:attrName>style.visibility</p:attrName>
                                        </p:attrNameLst>
                                      </p:cBhvr>
                                      <p:to>
                                        <p:strVal val="hidden"/>
                                      </p:to>
                                    </p:set>
                                  </p:childTnLst>
                                </p:cTn>
                              </p:par>
                              <p:par>
                                <p:cTn id="21" presetID="10" presetClass="exit" presetSubtype="0" fill="hold" nodeType="withEffect">
                                  <p:stCondLst>
                                    <p:cond delay="0"/>
                                  </p:stCondLst>
                                  <p:childTnLst>
                                    <p:animEffect transition="out" filter="fade">
                                      <p:cBhvr>
                                        <p:cTn id="22" dur="500"/>
                                        <p:tgtEl>
                                          <p:spTgt spid="10"/>
                                        </p:tgtEl>
                                      </p:cBhvr>
                                    </p:animEffect>
                                    <p:set>
                                      <p:cBhvr>
                                        <p:cTn id="23" dur="1" fill="hold">
                                          <p:stCondLst>
                                            <p:cond delay="499"/>
                                          </p:stCondLst>
                                        </p:cTn>
                                        <p:tgtEl>
                                          <p:spTgt spid="10"/>
                                        </p:tgtEl>
                                        <p:attrNameLst>
                                          <p:attrName>style.visibility</p:attrName>
                                        </p:attrNameLst>
                                      </p:cBhvr>
                                      <p:to>
                                        <p:strVal val="hidden"/>
                                      </p:to>
                                    </p:set>
                                  </p:childTnLst>
                                </p:cTn>
                              </p:par>
                              <p:par>
                                <p:cTn id="24" presetID="53" presetClass="entr" presetSubtype="16"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500"/>
                            </p:stCondLst>
                            <p:childTnLst>
                              <p:par>
                                <p:cTn id="30" presetID="22" presetClass="entr" presetSubtype="8" fill="hold" nodeType="afterEffect">
                                  <p:stCondLst>
                                    <p:cond delay="500"/>
                                  </p:stCondLst>
                                  <p:childTnLst>
                                    <p:set>
                                      <p:cBhvr>
                                        <p:cTn id="31" dur="1" fill="hold">
                                          <p:stCondLst>
                                            <p:cond delay="0"/>
                                          </p:stCondLst>
                                        </p:cTn>
                                        <p:tgtEl>
                                          <p:spTgt spid="54"/>
                                        </p:tgtEl>
                                        <p:attrNameLst>
                                          <p:attrName>style.visibility</p:attrName>
                                        </p:attrNameLst>
                                      </p:cBhvr>
                                      <p:to>
                                        <p:strVal val="visible"/>
                                      </p:to>
                                    </p:set>
                                    <p:animEffect transition="in" filter="wipe(left)">
                                      <p:cBhvr>
                                        <p:cTn id="32" dur="500"/>
                                        <p:tgtEl>
                                          <p:spTgt spid="54"/>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6" fill="hold" nodeType="clickEffect">
                                  <p:stCondLst>
                                    <p:cond delay="0"/>
                                  </p:stCondLst>
                                  <p:childTnLst>
                                    <p:set>
                                      <p:cBhvr>
                                        <p:cTn id="36" dur="1" fill="hold">
                                          <p:stCondLst>
                                            <p:cond delay="0"/>
                                          </p:stCondLst>
                                        </p:cTn>
                                        <p:tgtEl>
                                          <p:spTgt spid="64"/>
                                        </p:tgtEl>
                                        <p:attrNameLst>
                                          <p:attrName>style.visibility</p:attrName>
                                        </p:attrNameLst>
                                      </p:cBhvr>
                                      <p:to>
                                        <p:strVal val="visible"/>
                                      </p:to>
                                    </p:set>
                                    <p:anim calcmode="lin" valueType="num">
                                      <p:cBhvr additive="base">
                                        <p:cTn id="37" dur="500" fill="hold"/>
                                        <p:tgtEl>
                                          <p:spTgt spid="64"/>
                                        </p:tgtEl>
                                        <p:attrNameLst>
                                          <p:attrName>ppt_x</p:attrName>
                                        </p:attrNameLst>
                                      </p:cBhvr>
                                      <p:tavLst>
                                        <p:tav tm="0">
                                          <p:val>
                                            <p:strVal val="1+#ppt_w/2"/>
                                          </p:val>
                                        </p:tav>
                                        <p:tav tm="100000">
                                          <p:val>
                                            <p:strVal val="#ppt_x"/>
                                          </p:val>
                                        </p:tav>
                                      </p:tavLst>
                                    </p:anim>
                                    <p:anim calcmode="lin" valueType="num">
                                      <p:cBhvr additive="base">
                                        <p:cTn id="38" dur="500" fill="hold"/>
                                        <p:tgtEl>
                                          <p:spTgt spid="64"/>
                                        </p:tgtEl>
                                        <p:attrNameLst>
                                          <p:attrName>ppt_y</p:attrName>
                                        </p:attrNameLst>
                                      </p:cBhvr>
                                      <p:tavLst>
                                        <p:tav tm="0">
                                          <p:val>
                                            <p:strVal val="1+#ppt_h/2"/>
                                          </p:val>
                                        </p:tav>
                                        <p:tav tm="100000">
                                          <p:val>
                                            <p:strVal val="#ppt_y"/>
                                          </p:val>
                                        </p:tav>
                                      </p:tavLst>
                                    </p:anim>
                                  </p:childTnLst>
                                </p:cTn>
                              </p:par>
                            </p:childTnLst>
                          </p:cTn>
                        </p:par>
                        <p:par>
                          <p:cTn id="39" fill="hold">
                            <p:stCondLst>
                              <p:cond delay="500"/>
                            </p:stCondLst>
                            <p:childTnLst>
                              <p:par>
                                <p:cTn id="40" presetID="6" presetClass="entr" presetSubtype="32" fill="hold" nodeType="afterEffect">
                                  <p:stCondLst>
                                    <p:cond delay="1000"/>
                                  </p:stCondLst>
                                  <p:childTnLst>
                                    <p:set>
                                      <p:cBhvr>
                                        <p:cTn id="41" dur="1" fill="hold">
                                          <p:stCondLst>
                                            <p:cond delay="0"/>
                                          </p:stCondLst>
                                        </p:cTn>
                                        <p:tgtEl>
                                          <p:spTgt spid="31"/>
                                        </p:tgtEl>
                                        <p:attrNameLst>
                                          <p:attrName>style.visibility</p:attrName>
                                        </p:attrNameLst>
                                      </p:cBhvr>
                                      <p:to>
                                        <p:strVal val="visible"/>
                                      </p:to>
                                    </p:set>
                                    <p:animEffect transition="in" filter="circle(out)">
                                      <p:cBhvr>
                                        <p:cTn id="42" dur="3000"/>
                                        <p:tgtEl>
                                          <p:spTgt spid="3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wipe(left)">
                                      <p:cBhvr>
                                        <p:cTn id="46" dur="500"/>
                                        <p:tgtEl>
                                          <p:spTgt spid="65"/>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30"/>
                                        </p:tgtEl>
                                      </p:cBhvr>
                                    </p:animEffect>
                                    <p:set>
                                      <p:cBhvr>
                                        <p:cTn id="51" dur="1" fill="hold">
                                          <p:stCondLst>
                                            <p:cond delay="499"/>
                                          </p:stCondLst>
                                        </p:cTn>
                                        <p:tgtEl>
                                          <p:spTgt spid="30"/>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54"/>
                                        </p:tgtEl>
                                      </p:cBhvr>
                                    </p:animEffect>
                                    <p:set>
                                      <p:cBhvr>
                                        <p:cTn id="54" dur="1" fill="hold">
                                          <p:stCondLst>
                                            <p:cond delay="499"/>
                                          </p:stCondLst>
                                        </p:cTn>
                                        <p:tgtEl>
                                          <p:spTgt spid="54"/>
                                        </p:tgtEl>
                                        <p:attrNameLst>
                                          <p:attrName>style.visibility</p:attrName>
                                        </p:attrNameLst>
                                      </p:cBhvr>
                                      <p:to>
                                        <p:strVal val="hidden"/>
                                      </p:to>
                                    </p:set>
                                  </p:childTnLst>
                                </p:cTn>
                              </p:par>
                              <p:par>
                                <p:cTn id="55" presetID="9" presetClass="exit" presetSubtype="0" fill="hold" nodeType="withEffect">
                                  <p:stCondLst>
                                    <p:cond delay="0"/>
                                  </p:stCondLst>
                                  <p:childTnLst>
                                    <p:animEffect transition="out" filter="dissolve">
                                      <p:cBhvr>
                                        <p:cTn id="56" dur="500"/>
                                        <p:tgtEl>
                                          <p:spTgt spid="64"/>
                                        </p:tgtEl>
                                      </p:cBhvr>
                                    </p:animEffect>
                                    <p:set>
                                      <p:cBhvr>
                                        <p:cTn id="57" dur="1" fill="hold">
                                          <p:stCondLst>
                                            <p:cond delay="499"/>
                                          </p:stCondLst>
                                        </p:cTn>
                                        <p:tgtEl>
                                          <p:spTgt spid="64"/>
                                        </p:tgtEl>
                                        <p:attrNameLst>
                                          <p:attrName>style.visibility</p:attrName>
                                        </p:attrNameLst>
                                      </p:cBhvr>
                                      <p:to>
                                        <p:strVal val="hidden"/>
                                      </p:to>
                                    </p:set>
                                  </p:childTnLst>
                                </p:cTn>
                              </p:par>
                              <p:par>
                                <p:cTn id="58" presetID="9" presetClass="exit" presetSubtype="0" fill="hold" nodeType="withEffect">
                                  <p:stCondLst>
                                    <p:cond delay="0"/>
                                  </p:stCondLst>
                                  <p:childTnLst>
                                    <p:animEffect transition="out" filter="dissolve">
                                      <p:cBhvr>
                                        <p:cTn id="59" dur="500"/>
                                        <p:tgtEl>
                                          <p:spTgt spid="31"/>
                                        </p:tgtEl>
                                      </p:cBhvr>
                                    </p:animEffect>
                                    <p:set>
                                      <p:cBhvr>
                                        <p:cTn id="60" dur="1" fill="hold">
                                          <p:stCondLst>
                                            <p:cond delay="499"/>
                                          </p:stCondLst>
                                        </p:cTn>
                                        <p:tgtEl>
                                          <p:spTgt spid="31"/>
                                        </p:tgtEl>
                                        <p:attrNameLst>
                                          <p:attrName>style.visibility</p:attrName>
                                        </p:attrNameLst>
                                      </p:cBhvr>
                                      <p:to>
                                        <p:strVal val="hidden"/>
                                      </p:to>
                                    </p:set>
                                  </p:childTnLst>
                                </p:cTn>
                              </p:par>
                              <p:par>
                                <p:cTn id="61" presetID="9" presetClass="exit" presetSubtype="0" fill="hold" nodeType="withEffect">
                                  <p:stCondLst>
                                    <p:cond delay="0"/>
                                  </p:stCondLst>
                                  <p:childTnLst>
                                    <p:animEffect transition="out" filter="dissolve">
                                      <p:cBhvr>
                                        <p:cTn id="62" dur="500"/>
                                        <p:tgtEl>
                                          <p:spTgt spid="65"/>
                                        </p:tgtEl>
                                      </p:cBhvr>
                                    </p:animEffect>
                                    <p:set>
                                      <p:cBhvr>
                                        <p:cTn id="63" dur="1" fill="hold">
                                          <p:stCondLst>
                                            <p:cond delay="499"/>
                                          </p:stCondLst>
                                        </p:cTn>
                                        <p:tgtEl>
                                          <p:spTgt spid="65"/>
                                        </p:tgtEl>
                                        <p:attrNameLst>
                                          <p:attrName>style.visibility</p:attrName>
                                        </p:attrNameLst>
                                      </p:cBhvr>
                                      <p:to>
                                        <p:strVal val="hidden"/>
                                      </p:to>
                                    </p:set>
                                  </p:childTnLst>
                                </p:cTn>
                              </p:par>
                              <p:par>
                                <p:cTn id="64" presetID="9" presetClass="entr" presetSubtype="0" fill="hold" nodeType="withEffect">
                                  <p:stCondLst>
                                    <p:cond delay="0"/>
                                  </p:stCondLst>
                                  <p:childTnLst>
                                    <p:set>
                                      <p:cBhvr>
                                        <p:cTn id="65" dur="1" fill="hold">
                                          <p:stCondLst>
                                            <p:cond delay="0"/>
                                          </p:stCondLst>
                                        </p:cTn>
                                        <p:tgtEl>
                                          <p:spTgt spid="2"/>
                                        </p:tgtEl>
                                        <p:attrNameLst>
                                          <p:attrName>style.visibility</p:attrName>
                                        </p:attrNameLst>
                                      </p:cBhvr>
                                      <p:to>
                                        <p:strVal val="visible"/>
                                      </p:to>
                                    </p:set>
                                    <p:animEffect transition="in" filter="dissolve">
                                      <p:cBhvr>
                                        <p:cTn id="66" dur="500"/>
                                        <p:tgtEl>
                                          <p:spTgt spid="2"/>
                                        </p:tgtEl>
                                      </p:cBhvr>
                                    </p:animEffect>
                                  </p:childTnLst>
                                </p:cTn>
                              </p:par>
                              <p:par>
                                <p:cTn id="67" presetID="9" presetClass="entr" presetSubtype="0" fill="hold" nodeType="with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dissolve">
                                      <p:cBhvr>
                                        <p:cTn id="69" dur="500"/>
                                        <p:tgtEl>
                                          <p:spTgt spid="10"/>
                                        </p:tgtEl>
                                      </p:cBhvr>
                                    </p:animEffect>
                                  </p:childTnLst>
                                </p:cTn>
                              </p:par>
                            </p:childTnLst>
                          </p:cTn>
                        </p:par>
                        <p:par>
                          <p:cTn id="70" fill="hold">
                            <p:stCondLst>
                              <p:cond delay="500"/>
                            </p:stCondLst>
                            <p:childTnLst>
                              <p:par>
                                <p:cTn id="71" presetID="1" presetClass="entr" presetSubtype="0" fill="hold" grpId="1" nodeType="afterEffect">
                                  <p:stCondLst>
                                    <p:cond delay="0"/>
                                  </p:stCondLst>
                                  <p:childTnLst>
                                    <p:set>
                                      <p:cBhvr>
                                        <p:cTn id="72" dur="1" fill="hold">
                                          <p:stCondLst>
                                            <p:cond delay="0"/>
                                          </p:stCondLst>
                                        </p:cTn>
                                        <p:tgtEl>
                                          <p:spTgt spid="70"/>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71"/>
                                        </p:tgtEl>
                                        <p:attrNameLst>
                                          <p:attrName>style.visibility</p:attrName>
                                        </p:attrNameLst>
                                      </p:cBhvr>
                                      <p:to>
                                        <p:strVal val="visible"/>
                                      </p:to>
                                    </p:set>
                                  </p:childTnLst>
                                </p:cTn>
                              </p:par>
                              <p:par>
                                <p:cTn id="75" presetID="32" presetClass="emph" presetSubtype="0" repeatCount="indefinite" fill="hold" grpId="0" nodeType="withEffect">
                                  <p:stCondLst>
                                    <p:cond delay="0"/>
                                  </p:stCondLst>
                                  <p:childTnLst>
                                    <p:animRot by="120000">
                                      <p:cBhvr>
                                        <p:cTn id="76" dur="100" fill="hold">
                                          <p:stCondLst>
                                            <p:cond delay="0"/>
                                          </p:stCondLst>
                                        </p:cTn>
                                        <p:tgtEl>
                                          <p:spTgt spid="70"/>
                                        </p:tgtEl>
                                        <p:attrNameLst>
                                          <p:attrName>r</p:attrName>
                                        </p:attrNameLst>
                                      </p:cBhvr>
                                    </p:animRot>
                                    <p:animRot by="-240000">
                                      <p:cBhvr>
                                        <p:cTn id="77" dur="200" fill="hold">
                                          <p:stCondLst>
                                            <p:cond delay="200"/>
                                          </p:stCondLst>
                                        </p:cTn>
                                        <p:tgtEl>
                                          <p:spTgt spid="70"/>
                                        </p:tgtEl>
                                        <p:attrNameLst>
                                          <p:attrName>r</p:attrName>
                                        </p:attrNameLst>
                                      </p:cBhvr>
                                    </p:animRot>
                                    <p:animRot by="240000">
                                      <p:cBhvr>
                                        <p:cTn id="78" dur="200" fill="hold">
                                          <p:stCondLst>
                                            <p:cond delay="400"/>
                                          </p:stCondLst>
                                        </p:cTn>
                                        <p:tgtEl>
                                          <p:spTgt spid="70"/>
                                        </p:tgtEl>
                                        <p:attrNameLst>
                                          <p:attrName>r</p:attrName>
                                        </p:attrNameLst>
                                      </p:cBhvr>
                                    </p:animRot>
                                    <p:animRot by="-240000">
                                      <p:cBhvr>
                                        <p:cTn id="79" dur="200" fill="hold">
                                          <p:stCondLst>
                                            <p:cond delay="600"/>
                                          </p:stCondLst>
                                        </p:cTn>
                                        <p:tgtEl>
                                          <p:spTgt spid="70"/>
                                        </p:tgtEl>
                                        <p:attrNameLst>
                                          <p:attrName>r</p:attrName>
                                        </p:attrNameLst>
                                      </p:cBhvr>
                                    </p:animRot>
                                    <p:animRot by="120000">
                                      <p:cBhvr>
                                        <p:cTn id="80" dur="200" fill="hold">
                                          <p:stCondLst>
                                            <p:cond delay="800"/>
                                          </p:stCondLst>
                                        </p:cTn>
                                        <p:tgtEl>
                                          <p:spTgt spid="70"/>
                                        </p:tgtEl>
                                        <p:attrNameLst>
                                          <p:attrName>r</p:attrName>
                                        </p:attrNameLst>
                                      </p:cBhvr>
                                    </p:animRot>
                                  </p:childTnLst>
                                </p:cTn>
                              </p:par>
                              <p:par>
                                <p:cTn id="81" presetID="32" presetClass="emph" presetSubtype="0" repeatCount="indefinite" fill="hold" grpId="0" nodeType="withEffect">
                                  <p:stCondLst>
                                    <p:cond delay="0"/>
                                  </p:stCondLst>
                                  <p:childTnLst>
                                    <p:animRot by="120000">
                                      <p:cBhvr>
                                        <p:cTn id="82" dur="100" fill="hold">
                                          <p:stCondLst>
                                            <p:cond delay="0"/>
                                          </p:stCondLst>
                                        </p:cTn>
                                        <p:tgtEl>
                                          <p:spTgt spid="71"/>
                                        </p:tgtEl>
                                        <p:attrNameLst>
                                          <p:attrName>r</p:attrName>
                                        </p:attrNameLst>
                                      </p:cBhvr>
                                    </p:animRot>
                                    <p:animRot by="-240000">
                                      <p:cBhvr>
                                        <p:cTn id="83" dur="200" fill="hold">
                                          <p:stCondLst>
                                            <p:cond delay="200"/>
                                          </p:stCondLst>
                                        </p:cTn>
                                        <p:tgtEl>
                                          <p:spTgt spid="71"/>
                                        </p:tgtEl>
                                        <p:attrNameLst>
                                          <p:attrName>r</p:attrName>
                                        </p:attrNameLst>
                                      </p:cBhvr>
                                    </p:animRot>
                                    <p:animRot by="240000">
                                      <p:cBhvr>
                                        <p:cTn id="84" dur="200" fill="hold">
                                          <p:stCondLst>
                                            <p:cond delay="400"/>
                                          </p:stCondLst>
                                        </p:cTn>
                                        <p:tgtEl>
                                          <p:spTgt spid="71"/>
                                        </p:tgtEl>
                                        <p:attrNameLst>
                                          <p:attrName>r</p:attrName>
                                        </p:attrNameLst>
                                      </p:cBhvr>
                                    </p:animRot>
                                    <p:animRot by="-240000">
                                      <p:cBhvr>
                                        <p:cTn id="85" dur="200" fill="hold">
                                          <p:stCondLst>
                                            <p:cond delay="600"/>
                                          </p:stCondLst>
                                        </p:cTn>
                                        <p:tgtEl>
                                          <p:spTgt spid="71"/>
                                        </p:tgtEl>
                                        <p:attrNameLst>
                                          <p:attrName>r</p:attrName>
                                        </p:attrNameLst>
                                      </p:cBhvr>
                                    </p:animRot>
                                    <p:animRot by="120000">
                                      <p:cBhvr>
                                        <p:cTn id="86" dur="200" fill="hold">
                                          <p:stCondLst>
                                            <p:cond delay="800"/>
                                          </p:stCondLst>
                                        </p:cTn>
                                        <p:tgtEl>
                                          <p:spTgt spid="7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0" grpId="1"/>
      <p:bldP spid="71" grpId="0"/>
      <p:bldP spid="71"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31504" y="1161071"/>
            <a:ext cx="8584096" cy="5195281"/>
          </a:xfrm>
        </p:spPr>
        <p:txBody>
          <a:bodyPr/>
          <a:lstStyle/>
          <a:p>
            <a:r>
              <a:rPr lang="en-US" sz="2800" dirty="0"/>
              <a:t>International Terrestrial Reference System (ITRS)</a:t>
            </a:r>
          </a:p>
          <a:p>
            <a:pPr lvl="1"/>
            <a:r>
              <a:rPr lang="en-US" sz="2400" dirty="0"/>
              <a:t>IERS’s recipe</a:t>
            </a:r>
          </a:p>
          <a:p>
            <a:r>
              <a:rPr lang="en-US" sz="2800" dirty="0"/>
              <a:t>International Terrestrial Reference Frame</a:t>
            </a:r>
          </a:p>
          <a:p>
            <a:pPr lvl="1"/>
            <a:r>
              <a:rPr lang="en-US" sz="2400" dirty="0"/>
              <a:t>Realized by the ITRF Network (the SGT stations)</a:t>
            </a:r>
          </a:p>
          <a:p>
            <a:r>
              <a:rPr lang="en-US" sz="2800" dirty="0"/>
              <a:t>True for </a:t>
            </a:r>
            <a:r>
              <a:rPr lang="en-US" sz="2800" b="1" dirty="0"/>
              <a:t>any</a:t>
            </a:r>
            <a:r>
              <a:rPr lang="en-US" sz="2800" dirty="0"/>
              <a:t> System and Frame</a:t>
            </a:r>
          </a:p>
          <a:p>
            <a:pPr lvl="1"/>
            <a:r>
              <a:rPr lang="en-US" sz="2400" i="1" dirty="0"/>
              <a:t>Not just the</a:t>
            </a:r>
            <a:r>
              <a:rPr lang="en-US" sz="2400" dirty="0"/>
              <a:t> ITRF</a:t>
            </a:r>
          </a:p>
        </p:txBody>
      </p:sp>
      <p:sp>
        <p:nvSpPr>
          <p:cNvPr id="5" name="Title"/>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dirty="0">
                <a:latin typeface="Cambria" panose="02040503050406030204" pitchFamily="18" charset="0"/>
                <a:ea typeface="Tahoma" panose="020B0604030504040204" pitchFamily="34" charset="0"/>
                <a:cs typeface="Tahoma" panose="020B0604030504040204" pitchFamily="34" charset="0"/>
              </a:rPr>
              <a:t>Reference System &amp; Frame</a:t>
            </a:r>
          </a:p>
        </p:txBody>
      </p:sp>
    </p:spTree>
    <p:extLst>
      <p:ext uri="{BB962C8B-B14F-4D97-AF65-F5344CB8AC3E}">
        <p14:creationId xmlns:p14="http://schemas.microsoft.com/office/powerpoint/2010/main" val="21518119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25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wipe(left)">
                                      <p:cBhvr>
                                        <p:cTn id="7" dur="1000"/>
                                        <p:tgtEl>
                                          <p:spTgt spid="3">
                                            <p:txEl>
                                              <p:pRg st="4" end="4"/>
                                            </p:txEl>
                                          </p:spTgt>
                                        </p:tgtEl>
                                      </p:cBhvr>
                                    </p:animEffect>
                                  </p:childTnLst>
                                </p:cTn>
                              </p:par>
                            </p:childTnLst>
                          </p:cTn>
                        </p:par>
                        <p:par>
                          <p:cTn id="8" fill="hold">
                            <p:stCondLst>
                              <p:cond delay="1250"/>
                            </p:stCondLst>
                            <p:childTnLst>
                              <p:par>
                                <p:cTn id="9" presetID="22" presetClass="entr" presetSubtype="8" fill="hold" nodeType="afterEffect">
                                  <p:stCondLst>
                                    <p:cond delay="250"/>
                                  </p:stCondLst>
                                  <p:childTnLst>
                                    <p:set>
                                      <p:cBhvr>
                                        <p:cTn id="10" dur="1" fill="hold">
                                          <p:stCondLst>
                                            <p:cond delay="0"/>
                                          </p:stCondLst>
                                        </p:cTn>
                                        <p:tgtEl>
                                          <p:spTgt spid="3">
                                            <p:txEl>
                                              <p:pRg st="5" end="5"/>
                                            </p:txEl>
                                          </p:spTgt>
                                        </p:tgtEl>
                                        <p:attrNameLst>
                                          <p:attrName>style.visibility</p:attrName>
                                        </p:attrNameLst>
                                      </p:cBhvr>
                                      <p:to>
                                        <p:strVal val="visible"/>
                                      </p:to>
                                    </p:set>
                                    <p:animEffect transition="in" filter="wipe(left)">
                                      <p:cBhvr>
                                        <p:cTn id="11" dur="1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16"/>
          <p:cNvSpPr txBox="1">
            <a:spLocks noChangeArrowheads="1"/>
          </p:cNvSpPr>
          <p:nvPr/>
        </p:nvSpPr>
        <p:spPr bwMode="auto">
          <a:xfrm>
            <a:off x="5135572" y="3302174"/>
            <a:ext cx="1936814" cy="1077218"/>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sz="3200" b="1" dirty="0">
                <a:solidFill>
                  <a:prstClr val="black"/>
                </a:solidFill>
                <a:latin typeface="Cambria" panose="02040503050406030204" pitchFamily="18" charset="0"/>
                <a:ea typeface="Cambria" panose="02040503050406030204" pitchFamily="18" charset="0"/>
                <a:cs typeface="Times New Roman" pitchFamily="18" charset="0"/>
              </a:rPr>
              <a:t>GRS80 ellipsoid</a:t>
            </a:r>
          </a:p>
        </p:txBody>
      </p:sp>
      <p:pic>
        <p:nvPicPr>
          <p:cNvPr id="17" name="Picture 16"/>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3328688" y="232666"/>
            <a:ext cx="7085312" cy="5931889"/>
          </a:xfrm>
          <a:prstGeom prst="rect">
            <a:avLst/>
          </a:prstGeom>
        </p:spPr>
      </p:pic>
      <p:sp>
        <p:nvSpPr>
          <p:cNvPr id="35" name="Oval 34"/>
          <p:cNvSpPr/>
          <p:nvPr/>
        </p:nvSpPr>
        <p:spPr>
          <a:xfrm>
            <a:off x="3526536" y="1596419"/>
            <a:ext cx="5154886" cy="4336328"/>
          </a:xfrm>
          <a:prstGeom prst="ellipse">
            <a:avLst/>
          </a:prstGeom>
          <a:noFill/>
          <a:ln w="762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a:solidFill>
                <a:prstClr val="white"/>
              </a:solidFill>
              <a:latin typeface="Calibri"/>
            </a:endParaRPr>
          </a:p>
        </p:txBody>
      </p:sp>
      <p:sp>
        <p:nvSpPr>
          <p:cNvPr id="4" name="Oval 3"/>
          <p:cNvSpPr/>
          <p:nvPr/>
        </p:nvSpPr>
        <p:spPr>
          <a:xfrm>
            <a:off x="3522980" y="1596419"/>
            <a:ext cx="5154886" cy="4336328"/>
          </a:xfrm>
          <a:prstGeom prst="ellipse">
            <a:avLst/>
          </a:prstGeom>
          <a:noFill/>
          <a:ln w="825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a:solidFill>
                <a:prstClr val="white"/>
              </a:solidFill>
              <a:latin typeface="Calibri"/>
            </a:endParaRPr>
          </a:p>
        </p:txBody>
      </p:sp>
      <p:sp>
        <p:nvSpPr>
          <p:cNvPr id="34" name="Oval 33"/>
          <p:cNvSpPr/>
          <p:nvPr/>
        </p:nvSpPr>
        <p:spPr>
          <a:xfrm>
            <a:off x="3441700" y="1672619"/>
            <a:ext cx="5154886" cy="4336328"/>
          </a:xfrm>
          <a:prstGeom prst="ellipse">
            <a:avLst/>
          </a:prstGeom>
          <a:noFill/>
          <a:ln w="7620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dirty="0">
              <a:solidFill>
                <a:prstClr val="white"/>
              </a:solidFill>
              <a:latin typeface="Calibri"/>
            </a:endParaRPr>
          </a:p>
        </p:txBody>
      </p:sp>
      <p:sp>
        <p:nvSpPr>
          <p:cNvPr id="37" name="Text Box 19"/>
          <p:cNvSpPr txBox="1">
            <a:spLocks noChangeArrowheads="1"/>
          </p:cNvSpPr>
          <p:nvPr/>
        </p:nvSpPr>
        <p:spPr bwMode="auto">
          <a:xfrm>
            <a:off x="7899715" y="1565642"/>
            <a:ext cx="2250125" cy="584775"/>
          </a:xfrm>
          <a:prstGeom prst="rect">
            <a:avLst/>
          </a:prstGeom>
          <a:noFill/>
          <a:ln w="19050">
            <a:noFill/>
            <a:miter lim="800000"/>
            <a:headEnd/>
            <a:tailEnd/>
          </a:ln>
        </p:spPr>
        <p:txBody>
          <a:bodyPr wrap="square" anchor="ctr">
            <a:spAutoFit/>
          </a:bodyPr>
          <a:lstStyle/>
          <a:p>
            <a:pPr algn="ctr" defTabSz="457200" eaLnBrk="0" hangingPunct="0">
              <a:defRPr/>
            </a:pPr>
            <a:r>
              <a:rPr lang="en-US" sz="3200" b="1" dirty="0">
                <a:solidFill>
                  <a:srgbClr val="00B0F0"/>
                </a:solidFill>
                <a:latin typeface="Cambria" panose="02040503050406030204" pitchFamily="18" charset="0"/>
                <a:ea typeface="Cambria" panose="02040503050406030204" pitchFamily="18" charset="0"/>
                <a:cs typeface="Times New Roman" pitchFamily="18" charset="0"/>
              </a:rPr>
              <a:t>ITRF2020</a:t>
            </a:r>
          </a:p>
        </p:txBody>
      </p:sp>
      <p:sp>
        <p:nvSpPr>
          <p:cNvPr id="38" name="Text Box 19"/>
          <p:cNvSpPr txBox="1">
            <a:spLocks noChangeArrowheads="1"/>
          </p:cNvSpPr>
          <p:nvPr/>
        </p:nvSpPr>
        <p:spPr bwMode="auto">
          <a:xfrm>
            <a:off x="2597326" y="5501976"/>
            <a:ext cx="1580975" cy="584775"/>
          </a:xfrm>
          <a:prstGeom prst="rect">
            <a:avLst/>
          </a:prstGeom>
          <a:noFill/>
          <a:ln w="19050">
            <a:noFill/>
            <a:miter lim="800000"/>
            <a:headEnd/>
            <a:tailEnd/>
          </a:ln>
        </p:spPr>
        <p:txBody>
          <a:bodyPr wrap="square" anchor="ctr">
            <a:spAutoFit/>
          </a:bodyPr>
          <a:lstStyle/>
          <a:p>
            <a:pPr algn="ctr" defTabSz="457200" eaLnBrk="0" hangingPunct="0">
              <a:defRPr/>
            </a:pPr>
            <a:r>
              <a:rPr lang="en-US" sz="3200" b="1" dirty="0">
                <a:solidFill>
                  <a:srgbClr val="F6AB16"/>
                </a:solidFill>
                <a:latin typeface="Cambria" panose="02040503050406030204" pitchFamily="18" charset="0"/>
                <a:ea typeface="Cambria" panose="02040503050406030204" pitchFamily="18" charset="0"/>
                <a:cs typeface="Times New Roman" pitchFamily="18" charset="0"/>
              </a:rPr>
              <a:t>NAD83</a:t>
            </a:r>
          </a:p>
        </p:txBody>
      </p:sp>
      <p:sp>
        <p:nvSpPr>
          <p:cNvPr id="39" name="Text Box 19"/>
          <p:cNvSpPr txBox="1">
            <a:spLocks noChangeArrowheads="1"/>
          </p:cNvSpPr>
          <p:nvPr/>
        </p:nvSpPr>
        <p:spPr bwMode="auto">
          <a:xfrm>
            <a:off x="1524000" y="6085148"/>
            <a:ext cx="9144000" cy="584775"/>
          </a:xfrm>
          <a:prstGeom prst="rect">
            <a:avLst/>
          </a:prstGeom>
          <a:noFill/>
          <a:ln w="19050">
            <a:noFill/>
            <a:miter lim="800000"/>
            <a:headEnd/>
            <a:tailEnd/>
          </a:ln>
        </p:spPr>
        <p:txBody>
          <a:bodyPr wrap="square" anchor="ctr">
            <a:spAutoFit/>
          </a:bodyPr>
          <a:lstStyle/>
          <a:p>
            <a:pPr algn="ctr" defTabSz="457200" eaLnBrk="0" hangingPunct="0">
              <a:defRPr/>
            </a:pPr>
            <a:r>
              <a:rPr lang="en-US" sz="3200" b="1" dirty="0">
                <a:solidFill>
                  <a:prstClr val="black"/>
                </a:solidFill>
                <a:latin typeface="Cambria" panose="02040503050406030204" pitchFamily="18" charset="0"/>
                <a:ea typeface="Cambria" panose="02040503050406030204" pitchFamily="18" charset="0"/>
                <a:cs typeface="Times New Roman" pitchFamily="18" charset="0"/>
              </a:rPr>
              <a:t>GRS = Geodetic Reference System</a:t>
            </a:r>
          </a:p>
        </p:txBody>
      </p:sp>
      <p:sp>
        <p:nvSpPr>
          <p:cNvPr id="42" name="Flowchart: Connector 41"/>
          <p:cNvSpPr/>
          <p:nvPr/>
        </p:nvSpPr>
        <p:spPr>
          <a:xfrm>
            <a:off x="5985642" y="3654699"/>
            <a:ext cx="210312" cy="210312"/>
          </a:xfrm>
          <a:prstGeom prst="flowChartConnector">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sp>
        <p:nvSpPr>
          <p:cNvPr id="41" name="Flowchart: Connector 40"/>
          <p:cNvSpPr/>
          <p:nvPr/>
        </p:nvSpPr>
        <p:spPr>
          <a:xfrm>
            <a:off x="5899975" y="3726103"/>
            <a:ext cx="210312" cy="210312"/>
          </a:xfrm>
          <a:prstGeom prst="flowChartConnector">
            <a:avLst/>
          </a:prstGeom>
          <a:solidFill>
            <a:srgbClr val="F6AB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sp>
        <p:nvSpPr>
          <p:cNvPr id="2" name="System"/>
          <p:cNvSpPr txBox="1">
            <a:spLocks noGrp="1"/>
          </p:cNvSpPr>
          <p:nvPr>
            <p:ph type="title" idx="4294967295"/>
          </p:nvPr>
        </p:nvSpPr>
        <p:spPr>
          <a:xfrm>
            <a:off x="1524000" y="119063"/>
            <a:ext cx="9144000" cy="920750"/>
          </a:xfrm>
          <a:prstGeom prst="rect">
            <a:avLst/>
          </a:prstGeom>
        </p:spPr>
        <p:txBody>
          <a:bodyPr vert="horz" wrap="square" lIns="0" tIns="16933" rIns="0" bIns="0" numCol="1" rtlCol="0" anchor="ctr" anchorCtr="0" compatLnSpc="1">
            <a:prstTxWarp prst="textNoShape">
              <a:avLst/>
            </a:prstTxWarp>
            <a:spAutoFit/>
          </a:bodyPr>
          <a:lstStyle/>
          <a:p>
            <a:r>
              <a:rPr lang="en-US" altLang="en-US" dirty="0">
                <a:latin typeface="Cambria" panose="02040503050406030204" pitchFamily="18" charset="0"/>
                <a:ea typeface="Tahoma" panose="020B0604030504040204" pitchFamily="34" charset="0"/>
                <a:cs typeface="Tahoma" panose="020B0604030504040204" pitchFamily="34" charset="0"/>
              </a:rPr>
              <a:t>Reference System</a:t>
            </a:r>
          </a:p>
        </p:txBody>
      </p:sp>
      <p:sp>
        <p:nvSpPr>
          <p:cNvPr id="13" name="Frame">
            <a:extLst>
              <a:ext uri="{FF2B5EF4-FFF2-40B4-BE49-F238E27FC236}">
                <a16:creationId xmlns:a16="http://schemas.microsoft.com/office/drawing/2014/main" id="{383CD528-1A97-4A95-B0B6-C88108977743}"/>
              </a:ext>
            </a:extLst>
          </p:cNvPr>
          <p:cNvSpPr txBox="1">
            <a:spLocks/>
          </p:cNvSpPr>
          <p:nvPr/>
        </p:nvSpPr>
        <p:spPr>
          <a:xfrm>
            <a:off x="1413642" y="119063"/>
            <a:ext cx="9144000" cy="920750"/>
          </a:xfrm>
          <a:prstGeom prst="rect">
            <a:avLst/>
          </a:prstGeom>
        </p:spPr>
        <p:txBody>
          <a:bodyPr vert="horz" wrap="square" lIns="0" tIns="16933" rIns="0" bIns="0" numCol="1" rtlCol="0" anchor="ctr" anchorCtr="0" compatLnSpc="1">
            <a:prstTxWarp prst="textNoShape">
              <a:avLst/>
            </a:prstTxWarp>
            <a:spAutoFit/>
          </a:bodyPr>
          <a:lstStyle>
            <a:lvl1pPr algn="ctr" defTabSz="609585" rtl="0" eaLnBrk="1" latinLnBrk="0" hangingPunct="1">
              <a:spcBef>
                <a:spcPct val="0"/>
              </a:spcBef>
              <a:buNone/>
              <a:defRPr sz="5867" kern="1200">
                <a:solidFill>
                  <a:schemeClr val="tx1"/>
                </a:solidFill>
                <a:latin typeface="Cambria" panose="02040503050406030204" pitchFamily="18" charset="0"/>
                <a:ea typeface="Cambria" panose="02040503050406030204" pitchFamily="18" charset="0"/>
                <a:cs typeface="+mj-cs"/>
              </a:defRPr>
            </a:lvl1pPr>
          </a:lstStyle>
          <a:p>
            <a:r>
              <a:rPr lang="en-US" altLang="en-US" dirty="0">
                <a:ea typeface="Tahoma" panose="020B0604030504040204" pitchFamily="34" charset="0"/>
                <a:cs typeface="Tahoma" panose="020B0604030504040204" pitchFamily="34" charset="0"/>
              </a:rPr>
              <a:t>Reference Frame</a:t>
            </a:r>
          </a:p>
        </p:txBody>
      </p:sp>
    </p:spTree>
    <p:extLst>
      <p:ext uri="{BB962C8B-B14F-4D97-AF65-F5344CB8AC3E}">
        <p14:creationId xmlns:p14="http://schemas.microsoft.com/office/powerpoint/2010/main" val="2587657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1000" fill="hold"/>
                                        <p:tgtEl>
                                          <p:spTgt spid="17"/>
                                        </p:tgtEl>
                                        <p:attrNameLst>
                                          <p:attrName>ppt_w</p:attrName>
                                        </p:attrNameLst>
                                      </p:cBhvr>
                                      <p:tavLst>
                                        <p:tav tm="0">
                                          <p:val>
                                            <p:fltVal val="0"/>
                                          </p:val>
                                        </p:tav>
                                        <p:tav tm="100000">
                                          <p:val>
                                            <p:strVal val="#ppt_w"/>
                                          </p:val>
                                        </p:tav>
                                      </p:tavLst>
                                    </p:anim>
                                    <p:anim calcmode="lin" valueType="num">
                                      <p:cBhvr>
                                        <p:cTn id="14" dur="1000" fill="hold"/>
                                        <p:tgtEl>
                                          <p:spTgt spid="17"/>
                                        </p:tgtEl>
                                        <p:attrNameLst>
                                          <p:attrName>ppt_h</p:attrName>
                                        </p:attrNameLst>
                                      </p:cBhvr>
                                      <p:tavLst>
                                        <p:tav tm="0">
                                          <p:val>
                                            <p:fltVal val="0"/>
                                          </p:val>
                                        </p:tav>
                                        <p:tav tm="100000">
                                          <p:val>
                                            <p:strVal val="#ppt_h"/>
                                          </p:val>
                                        </p:tav>
                                      </p:tavLst>
                                    </p:anim>
                                    <p:anim calcmode="lin" valueType="num">
                                      <p:cBhvr>
                                        <p:cTn id="15" dur="1000" fill="hold"/>
                                        <p:tgtEl>
                                          <p:spTgt spid="17"/>
                                        </p:tgtEl>
                                        <p:attrNameLst>
                                          <p:attrName>style.rotation</p:attrName>
                                        </p:attrNameLst>
                                      </p:cBhvr>
                                      <p:tavLst>
                                        <p:tav tm="0">
                                          <p:val>
                                            <p:fltVal val="90"/>
                                          </p:val>
                                        </p:tav>
                                        <p:tav tm="100000">
                                          <p:val>
                                            <p:fltVal val="0"/>
                                          </p:val>
                                        </p:tav>
                                      </p:tavLst>
                                    </p:anim>
                                    <p:animEffect transition="in" filter="fade">
                                      <p:cBhvr>
                                        <p:cTn id="16" dur="10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0" nodeType="clickEffect">
                                  <p:stCondLst>
                                    <p:cond delay="0"/>
                                  </p:stCondLst>
                                  <p:childTnLst>
                                    <p:animEffect transition="out" filter="fade">
                                      <p:cBhvr>
                                        <p:cTn id="20" dur="500"/>
                                        <p:tgtEl>
                                          <p:spTgt spid="2"/>
                                        </p:tgtEl>
                                      </p:cBhvr>
                                    </p:animEffect>
                                    <p:set>
                                      <p:cBhvr>
                                        <p:cTn id="21" dur="1" fill="hold">
                                          <p:stCondLst>
                                            <p:cond delay="499"/>
                                          </p:stCondLst>
                                        </p:cTn>
                                        <p:tgtEl>
                                          <p:spTgt spid="2"/>
                                        </p:tgtEl>
                                        <p:attrNameLst>
                                          <p:attrName>style.visibility</p:attrName>
                                        </p:attrNameLst>
                                      </p:cBhvr>
                                      <p:to>
                                        <p:strVal val="hidden"/>
                                      </p:to>
                                    </p:set>
                                  </p:childTnLst>
                                </p:cTn>
                              </p:par>
                              <p:par>
                                <p:cTn id="22" presetID="2" presetClass="exit" presetSubtype="4" fill="hold" grpId="1" nodeType="withEffect">
                                  <p:stCondLst>
                                    <p:cond delay="0"/>
                                  </p:stCondLst>
                                  <p:childTnLst>
                                    <p:anim calcmode="lin" valueType="num">
                                      <p:cBhvr additive="base">
                                        <p:cTn id="23" dur="500"/>
                                        <p:tgtEl>
                                          <p:spTgt spid="39"/>
                                        </p:tgtEl>
                                        <p:attrNameLst>
                                          <p:attrName>ppt_x</p:attrName>
                                        </p:attrNameLst>
                                      </p:cBhvr>
                                      <p:tavLst>
                                        <p:tav tm="0">
                                          <p:val>
                                            <p:strVal val="ppt_x"/>
                                          </p:val>
                                        </p:tav>
                                        <p:tav tm="100000">
                                          <p:val>
                                            <p:strVal val="ppt_x"/>
                                          </p:val>
                                        </p:tav>
                                      </p:tavLst>
                                    </p:anim>
                                    <p:anim calcmode="lin" valueType="num">
                                      <p:cBhvr additive="base">
                                        <p:cTn id="24" dur="500"/>
                                        <p:tgtEl>
                                          <p:spTgt spid="39"/>
                                        </p:tgtEl>
                                        <p:attrNameLst>
                                          <p:attrName>ppt_y</p:attrName>
                                        </p:attrNameLst>
                                      </p:cBhvr>
                                      <p:tavLst>
                                        <p:tav tm="0">
                                          <p:val>
                                            <p:strVal val="ppt_y"/>
                                          </p:val>
                                        </p:tav>
                                        <p:tav tm="100000">
                                          <p:val>
                                            <p:strVal val="1+ppt_h/2"/>
                                          </p:val>
                                        </p:tav>
                                      </p:tavLst>
                                    </p:anim>
                                    <p:set>
                                      <p:cBhvr>
                                        <p:cTn id="25" dur="1" fill="hold">
                                          <p:stCondLst>
                                            <p:cond delay="499"/>
                                          </p:stCondLst>
                                        </p:cTn>
                                        <p:tgtEl>
                                          <p:spTgt spid="39"/>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heel(1)">
                                      <p:cBhvr>
                                        <p:cTn id="35" dur="2000"/>
                                        <p:tgtEl>
                                          <p:spTgt spid="4"/>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Effect transition="in" filter="randombar(horizontal)">
                                      <p:cBhvr>
                                        <p:cTn id="38" dur="500"/>
                                        <p:tgtEl>
                                          <p:spTgt spid="37"/>
                                        </p:tgtEl>
                                      </p:cBhvr>
                                    </p:animEffect>
                                  </p:childTnLst>
                                </p:cTn>
                              </p:par>
                              <p:par>
                                <p:cTn id="39" presetID="26" presetClass="entr" presetSubtype="0" fill="hold" grpId="0" nodeType="withEffect">
                                  <p:stCondLst>
                                    <p:cond delay="0"/>
                                  </p:stCondLst>
                                  <p:childTnLst>
                                    <p:set>
                                      <p:cBhvr>
                                        <p:cTn id="40" dur="1" fill="hold">
                                          <p:stCondLst>
                                            <p:cond delay="0"/>
                                          </p:stCondLst>
                                        </p:cTn>
                                        <p:tgtEl>
                                          <p:spTgt spid="42"/>
                                        </p:tgtEl>
                                        <p:attrNameLst>
                                          <p:attrName>style.visibility</p:attrName>
                                        </p:attrNameLst>
                                      </p:cBhvr>
                                      <p:to>
                                        <p:strVal val="visible"/>
                                      </p:to>
                                    </p:set>
                                    <p:animEffect transition="in" filter="wipe(down)">
                                      <p:cBhvr>
                                        <p:cTn id="41" dur="580">
                                          <p:stCondLst>
                                            <p:cond delay="0"/>
                                          </p:stCondLst>
                                        </p:cTn>
                                        <p:tgtEl>
                                          <p:spTgt spid="42"/>
                                        </p:tgtEl>
                                      </p:cBhvr>
                                    </p:animEffect>
                                    <p:anim calcmode="lin" valueType="num">
                                      <p:cBhvr>
                                        <p:cTn id="42" dur="1822"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2"/>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2"/>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2"/>
                                        </p:tgtEl>
                                        <p:attrNameLst>
                                          <p:attrName>ppt_y</p:attrName>
                                        </p:attrNameLst>
                                      </p:cBhvr>
                                      <p:tavLst>
                                        <p:tav tm="0" fmla="#ppt_y-sin(pi*$)/81">
                                          <p:val>
                                            <p:fltVal val="0"/>
                                          </p:val>
                                        </p:tav>
                                        <p:tav tm="100000">
                                          <p:val>
                                            <p:fltVal val="1"/>
                                          </p:val>
                                        </p:tav>
                                      </p:tavLst>
                                    </p:anim>
                                    <p:animScale>
                                      <p:cBhvr>
                                        <p:cTn id="47" dur="26">
                                          <p:stCondLst>
                                            <p:cond delay="650"/>
                                          </p:stCondLst>
                                        </p:cTn>
                                        <p:tgtEl>
                                          <p:spTgt spid="42"/>
                                        </p:tgtEl>
                                      </p:cBhvr>
                                      <p:to x="100000" y="60000"/>
                                    </p:animScale>
                                    <p:animScale>
                                      <p:cBhvr>
                                        <p:cTn id="48" dur="166" decel="50000">
                                          <p:stCondLst>
                                            <p:cond delay="676"/>
                                          </p:stCondLst>
                                        </p:cTn>
                                        <p:tgtEl>
                                          <p:spTgt spid="42"/>
                                        </p:tgtEl>
                                      </p:cBhvr>
                                      <p:to x="100000" y="100000"/>
                                    </p:animScale>
                                    <p:animScale>
                                      <p:cBhvr>
                                        <p:cTn id="49" dur="26">
                                          <p:stCondLst>
                                            <p:cond delay="1312"/>
                                          </p:stCondLst>
                                        </p:cTn>
                                        <p:tgtEl>
                                          <p:spTgt spid="42"/>
                                        </p:tgtEl>
                                      </p:cBhvr>
                                      <p:to x="100000" y="80000"/>
                                    </p:animScale>
                                    <p:animScale>
                                      <p:cBhvr>
                                        <p:cTn id="50" dur="166" decel="50000">
                                          <p:stCondLst>
                                            <p:cond delay="1338"/>
                                          </p:stCondLst>
                                        </p:cTn>
                                        <p:tgtEl>
                                          <p:spTgt spid="42"/>
                                        </p:tgtEl>
                                      </p:cBhvr>
                                      <p:to x="100000" y="100000"/>
                                    </p:animScale>
                                    <p:animScale>
                                      <p:cBhvr>
                                        <p:cTn id="51" dur="26">
                                          <p:stCondLst>
                                            <p:cond delay="1642"/>
                                          </p:stCondLst>
                                        </p:cTn>
                                        <p:tgtEl>
                                          <p:spTgt spid="42"/>
                                        </p:tgtEl>
                                      </p:cBhvr>
                                      <p:to x="100000" y="90000"/>
                                    </p:animScale>
                                    <p:animScale>
                                      <p:cBhvr>
                                        <p:cTn id="52" dur="166" decel="50000">
                                          <p:stCondLst>
                                            <p:cond delay="1668"/>
                                          </p:stCondLst>
                                        </p:cTn>
                                        <p:tgtEl>
                                          <p:spTgt spid="42"/>
                                        </p:tgtEl>
                                      </p:cBhvr>
                                      <p:to x="100000" y="100000"/>
                                    </p:animScale>
                                    <p:animScale>
                                      <p:cBhvr>
                                        <p:cTn id="53" dur="26">
                                          <p:stCondLst>
                                            <p:cond delay="1808"/>
                                          </p:stCondLst>
                                        </p:cTn>
                                        <p:tgtEl>
                                          <p:spTgt spid="42"/>
                                        </p:tgtEl>
                                      </p:cBhvr>
                                      <p:to x="100000" y="95000"/>
                                    </p:animScale>
                                    <p:animScale>
                                      <p:cBhvr>
                                        <p:cTn id="54" dur="166" decel="50000">
                                          <p:stCondLst>
                                            <p:cond delay="1834"/>
                                          </p:stCondLst>
                                        </p:cTn>
                                        <p:tgtEl>
                                          <p:spTgt spid="42"/>
                                        </p:tgtEl>
                                      </p:cBhvr>
                                      <p:to x="100000" y="100000"/>
                                    </p:animScale>
                                  </p:childTnLst>
                                </p:cTn>
                              </p:par>
                            </p:childTnLst>
                          </p:cTn>
                        </p:par>
                        <p:par>
                          <p:cTn id="55" fill="hold">
                            <p:stCondLst>
                              <p:cond delay="2000"/>
                            </p:stCondLst>
                            <p:childTnLst>
                              <p:par>
                                <p:cTn id="56" presetID="1" presetClass="exit"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1" presetClass="entr" presetSubtype="1" fill="hold" grpId="0" nodeType="click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wheel(1)">
                                      <p:cBhvr>
                                        <p:cTn id="62" dur="2000"/>
                                        <p:tgtEl>
                                          <p:spTgt spid="34"/>
                                        </p:tgtEl>
                                      </p:cBhvr>
                                    </p:animEffect>
                                  </p:childTnLst>
                                </p:cTn>
                              </p:par>
                              <p:par>
                                <p:cTn id="63" presetID="14" presetClass="entr" presetSubtype="1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randombar(horizontal)">
                                      <p:cBhvr>
                                        <p:cTn id="65" dur="500"/>
                                        <p:tgtEl>
                                          <p:spTgt spid="38"/>
                                        </p:tgtEl>
                                      </p:cBhvr>
                                    </p:animEffect>
                                  </p:childTnLst>
                                </p:cTn>
                              </p:par>
                              <p:par>
                                <p:cTn id="66" presetID="26" presetClass="entr" presetSubtype="0" fill="hold" grpId="0" nodeType="with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wipe(down)">
                                      <p:cBhvr>
                                        <p:cTn id="68" dur="580">
                                          <p:stCondLst>
                                            <p:cond delay="0"/>
                                          </p:stCondLst>
                                        </p:cTn>
                                        <p:tgtEl>
                                          <p:spTgt spid="41"/>
                                        </p:tgtEl>
                                      </p:cBhvr>
                                    </p:animEffect>
                                    <p:anim calcmode="lin" valueType="num">
                                      <p:cBhvr>
                                        <p:cTn id="69" dur="1822" tmFilter="0,0; 0.14,0.36; 0.43,0.73; 0.71,0.91; 1.0,1.0">
                                          <p:stCondLst>
                                            <p:cond delay="0"/>
                                          </p:stCondLst>
                                        </p:cTn>
                                        <p:tgtEl>
                                          <p:spTgt spid="41"/>
                                        </p:tgtEl>
                                        <p:attrNameLst>
                                          <p:attrName>ppt_x</p:attrName>
                                        </p:attrNameLst>
                                      </p:cBhvr>
                                      <p:tavLst>
                                        <p:tav tm="0">
                                          <p:val>
                                            <p:strVal val="#ppt_x-0.25"/>
                                          </p:val>
                                        </p:tav>
                                        <p:tav tm="100000">
                                          <p:val>
                                            <p:strVal val="#ppt_x"/>
                                          </p:val>
                                        </p:tav>
                                      </p:tavLst>
                                    </p:anim>
                                    <p:anim calcmode="lin" valueType="num">
                                      <p:cBhvr>
                                        <p:cTn id="70" dur="664" tmFilter="0.0,0.0; 0.25,0.07; 0.50,0.2; 0.75,0.467; 1.0,1.0">
                                          <p:stCondLst>
                                            <p:cond delay="0"/>
                                          </p:stCondLst>
                                        </p:cTn>
                                        <p:tgtEl>
                                          <p:spTgt spid="41"/>
                                        </p:tgtEl>
                                        <p:attrNameLst>
                                          <p:attrName>ppt_y</p:attrName>
                                        </p:attrNameLst>
                                      </p:cBhvr>
                                      <p:tavLst>
                                        <p:tav tm="0" fmla="#ppt_y-sin(pi*$)/3">
                                          <p:val>
                                            <p:fltVal val="0.5"/>
                                          </p:val>
                                        </p:tav>
                                        <p:tav tm="100000">
                                          <p:val>
                                            <p:fltVal val="1"/>
                                          </p:val>
                                        </p:tav>
                                      </p:tavLst>
                                    </p:anim>
                                    <p:anim calcmode="lin" valueType="num">
                                      <p:cBhvr>
                                        <p:cTn id="71" dur="664" tmFilter="0, 0; 0.125,0.2665; 0.25,0.4; 0.375,0.465; 0.5,0.5;  0.625,0.535; 0.75,0.6; 0.875,0.7335; 1,1">
                                          <p:stCondLst>
                                            <p:cond delay="664"/>
                                          </p:stCondLst>
                                        </p:cTn>
                                        <p:tgtEl>
                                          <p:spTgt spid="41"/>
                                        </p:tgtEl>
                                        <p:attrNameLst>
                                          <p:attrName>ppt_y</p:attrName>
                                        </p:attrNameLst>
                                      </p:cBhvr>
                                      <p:tavLst>
                                        <p:tav tm="0" fmla="#ppt_y-sin(pi*$)/9">
                                          <p:val>
                                            <p:fltVal val="0"/>
                                          </p:val>
                                        </p:tav>
                                        <p:tav tm="100000">
                                          <p:val>
                                            <p:fltVal val="1"/>
                                          </p:val>
                                        </p:tav>
                                      </p:tavLst>
                                    </p:anim>
                                    <p:anim calcmode="lin" valueType="num">
                                      <p:cBhvr>
                                        <p:cTn id="72" dur="332" tmFilter="0, 0; 0.125,0.2665; 0.25,0.4; 0.375,0.465; 0.5,0.5;  0.625,0.535; 0.75,0.6; 0.875,0.7335; 1,1">
                                          <p:stCondLst>
                                            <p:cond delay="1324"/>
                                          </p:stCondLst>
                                        </p:cTn>
                                        <p:tgtEl>
                                          <p:spTgt spid="41"/>
                                        </p:tgtEl>
                                        <p:attrNameLst>
                                          <p:attrName>ppt_y</p:attrName>
                                        </p:attrNameLst>
                                      </p:cBhvr>
                                      <p:tavLst>
                                        <p:tav tm="0" fmla="#ppt_y-sin(pi*$)/27">
                                          <p:val>
                                            <p:fltVal val="0"/>
                                          </p:val>
                                        </p:tav>
                                        <p:tav tm="100000">
                                          <p:val>
                                            <p:fltVal val="1"/>
                                          </p:val>
                                        </p:tav>
                                      </p:tavLst>
                                    </p:anim>
                                    <p:anim calcmode="lin" valueType="num">
                                      <p:cBhvr>
                                        <p:cTn id="73" dur="164" tmFilter="0, 0; 0.125,0.2665; 0.25,0.4; 0.375,0.465; 0.5,0.5;  0.625,0.535; 0.75,0.6; 0.875,0.7335; 1,1">
                                          <p:stCondLst>
                                            <p:cond delay="1656"/>
                                          </p:stCondLst>
                                        </p:cTn>
                                        <p:tgtEl>
                                          <p:spTgt spid="41"/>
                                        </p:tgtEl>
                                        <p:attrNameLst>
                                          <p:attrName>ppt_y</p:attrName>
                                        </p:attrNameLst>
                                      </p:cBhvr>
                                      <p:tavLst>
                                        <p:tav tm="0" fmla="#ppt_y-sin(pi*$)/81">
                                          <p:val>
                                            <p:fltVal val="0"/>
                                          </p:val>
                                        </p:tav>
                                        <p:tav tm="100000">
                                          <p:val>
                                            <p:fltVal val="1"/>
                                          </p:val>
                                        </p:tav>
                                      </p:tavLst>
                                    </p:anim>
                                    <p:animScale>
                                      <p:cBhvr>
                                        <p:cTn id="74" dur="26">
                                          <p:stCondLst>
                                            <p:cond delay="650"/>
                                          </p:stCondLst>
                                        </p:cTn>
                                        <p:tgtEl>
                                          <p:spTgt spid="41"/>
                                        </p:tgtEl>
                                      </p:cBhvr>
                                      <p:to x="100000" y="60000"/>
                                    </p:animScale>
                                    <p:animScale>
                                      <p:cBhvr>
                                        <p:cTn id="75" dur="166" decel="50000">
                                          <p:stCondLst>
                                            <p:cond delay="676"/>
                                          </p:stCondLst>
                                        </p:cTn>
                                        <p:tgtEl>
                                          <p:spTgt spid="41"/>
                                        </p:tgtEl>
                                      </p:cBhvr>
                                      <p:to x="100000" y="100000"/>
                                    </p:animScale>
                                    <p:animScale>
                                      <p:cBhvr>
                                        <p:cTn id="76" dur="26">
                                          <p:stCondLst>
                                            <p:cond delay="1312"/>
                                          </p:stCondLst>
                                        </p:cTn>
                                        <p:tgtEl>
                                          <p:spTgt spid="41"/>
                                        </p:tgtEl>
                                      </p:cBhvr>
                                      <p:to x="100000" y="80000"/>
                                    </p:animScale>
                                    <p:animScale>
                                      <p:cBhvr>
                                        <p:cTn id="77" dur="166" decel="50000">
                                          <p:stCondLst>
                                            <p:cond delay="1338"/>
                                          </p:stCondLst>
                                        </p:cTn>
                                        <p:tgtEl>
                                          <p:spTgt spid="41"/>
                                        </p:tgtEl>
                                      </p:cBhvr>
                                      <p:to x="100000" y="100000"/>
                                    </p:animScale>
                                    <p:animScale>
                                      <p:cBhvr>
                                        <p:cTn id="78" dur="26">
                                          <p:stCondLst>
                                            <p:cond delay="1642"/>
                                          </p:stCondLst>
                                        </p:cTn>
                                        <p:tgtEl>
                                          <p:spTgt spid="41"/>
                                        </p:tgtEl>
                                      </p:cBhvr>
                                      <p:to x="100000" y="90000"/>
                                    </p:animScale>
                                    <p:animScale>
                                      <p:cBhvr>
                                        <p:cTn id="79" dur="166" decel="50000">
                                          <p:stCondLst>
                                            <p:cond delay="1668"/>
                                          </p:stCondLst>
                                        </p:cTn>
                                        <p:tgtEl>
                                          <p:spTgt spid="41"/>
                                        </p:tgtEl>
                                      </p:cBhvr>
                                      <p:to x="100000" y="100000"/>
                                    </p:animScale>
                                    <p:animScale>
                                      <p:cBhvr>
                                        <p:cTn id="80" dur="26">
                                          <p:stCondLst>
                                            <p:cond delay="1808"/>
                                          </p:stCondLst>
                                        </p:cTn>
                                        <p:tgtEl>
                                          <p:spTgt spid="41"/>
                                        </p:tgtEl>
                                      </p:cBhvr>
                                      <p:to x="100000" y="95000"/>
                                    </p:animScale>
                                    <p:animScale>
                                      <p:cBhvr>
                                        <p:cTn id="81" dur="166" decel="50000">
                                          <p:stCondLst>
                                            <p:cond delay="1834"/>
                                          </p:stCondLst>
                                        </p:cTn>
                                        <p:tgtEl>
                                          <p:spTgt spid="4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 grpId="0" animBg="1"/>
      <p:bldP spid="34" grpId="0" animBg="1"/>
      <p:bldP spid="37" grpId="0"/>
      <p:bldP spid="38" grpId="0"/>
      <p:bldP spid="39" grpId="0"/>
      <p:bldP spid="39" grpId="1"/>
      <p:bldP spid="42" grpId="0" animBg="1"/>
      <p:bldP spid="41" grpId="0" animBg="1"/>
      <p:bldP spid="2" grpId="0"/>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idx="4294967295"/>
          </p:nvPr>
        </p:nvSpPr>
        <p:spPr>
          <a:xfrm>
            <a:off x="1524000" y="119063"/>
            <a:ext cx="9144000" cy="920750"/>
          </a:xfrm>
          <a:prstGeom prst="rect">
            <a:avLst/>
          </a:prstGeom>
        </p:spPr>
        <p:txBody>
          <a:bodyPr vert="horz" wrap="square" lIns="0" tIns="16933" rIns="0" bIns="0" numCol="1" rtlCol="0" anchor="ctr" anchorCtr="0" compatLnSpc="1">
            <a:prstTxWarp prst="textNoShape">
              <a:avLst/>
            </a:prstTxWarp>
            <a:spAutoFit/>
          </a:bodyPr>
          <a:lstStyle/>
          <a:p>
            <a:r>
              <a:rPr lang="en-US" altLang="en-US" dirty="0">
                <a:latin typeface="Cambria" panose="02040503050406030204" pitchFamily="18" charset="0"/>
                <a:ea typeface="Tahoma" panose="020B0604030504040204" pitchFamily="34" charset="0"/>
                <a:cs typeface="Tahoma" panose="020B0604030504040204" pitchFamily="34" charset="0"/>
              </a:rPr>
              <a:t>ITRF vs NAD83</a:t>
            </a:r>
          </a:p>
        </p:txBody>
      </p:sp>
      <p:sp>
        <p:nvSpPr>
          <p:cNvPr id="37" name="Text Box 19"/>
          <p:cNvSpPr txBox="1">
            <a:spLocks noChangeArrowheads="1"/>
          </p:cNvSpPr>
          <p:nvPr/>
        </p:nvSpPr>
        <p:spPr bwMode="auto">
          <a:xfrm>
            <a:off x="7899715" y="1565642"/>
            <a:ext cx="2250125" cy="584775"/>
          </a:xfrm>
          <a:prstGeom prst="rect">
            <a:avLst/>
          </a:prstGeom>
          <a:noFill/>
          <a:ln w="19050">
            <a:noFill/>
            <a:miter lim="800000"/>
            <a:headEnd/>
            <a:tailEnd/>
          </a:ln>
        </p:spPr>
        <p:txBody>
          <a:bodyPr wrap="square" anchor="ctr">
            <a:spAutoFit/>
          </a:bodyPr>
          <a:lstStyle/>
          <a:p>
            <a:pPr algn="ctr" defTabSz="457200" eaLnBrk="0" hangingPunct="0">
              <a:defRPr/>
            </a:pPr>
            <a:r>
              <a:rPr lang="en-US" sz="3200" b="1" dirty="0">
                <a:solidFill>
                  <a:srgbClr val="00B0F0"/>
                </a:solidFill>
                <a:latin typeface="Cambria" panose="02040503050406030204" pitchFamily="18" charset="0"/>
                <a:ea typeface="Cambria" panose="02040503050406030204" pitchFamily="18" charset="0"/>
                <a:cs typeface="Times New Roman" pitchFamily="18" charset="0"/>
              </a:rPr>
              <a:t>ITRF2020</a:t>
            </a:r>
          </a:p>
        </p:txBody>
      </p:sp>
      <p:sp>
        <p:nvSpPr>
          <p:cNvPr id="38" name="Text Box 19"/>
          <p:cNvSpPr txBox="1">
            <a:spLocks noChangeArrowheads="1"/>
          </p:cNvSpPr>
          <p:nvPr/>
        </p:nvSpPr>
        <p:spPr bwMode="auto">
          <a:xfrm>
            <a:off x="2597326" y="5501976"/>
            <a:ext cx="1580975" cy="584775"/>
          </a:xfrm>
          <a:prstGeom prst="rect">
            <a:avLst/>
          </a:prstGeom>
          <a:noFill/>
          <a:ln w="19050">
            <a:noFill/>
            <a:miter lim="800000"/>
            <a:headEnd/>
            <a:tailEnd/>
          </a:ln>
        </p:spPr>
        <p:txBody>
          <a:bodyPr wrap="square" anchor="ctr">
            <a:spAutoFit/>
          </a:bodyPr>
          <a:lstStyle/>
          <a:p>
            <a:pPr algn="ctr" defTabSz="457200" eaLnBrk="0" hangingPunct="0">
              <a:defRPr/>
            </a:pPr>
            <a:r>
              <a:rPr lang="en-US" sz="3200" b="1" dirty="0">
                <a:solidFill>
                  <a:srgbClr val="F6AB16"/>
                </a:solidFill>
                <a:latin typeface="Cambria" panose="02040503050406030204" pitchFamily="18" charset="0"/>
                <a:ea typeface="Cambria" panose="02040503050406030204" pitchFamily="18" charset="0"/>
                <a:cs typeface="Times New Roman" pitchFamily="18" charset="0"/>
              </a:rPr>
              <a:t>NAD83</a:t>
            </a:r>
          </a:p>
        </p:txBody>
      </p:sp>
      <p:grpSp>
        <p:nvGrpSpPr>
          <p:cNvPr id="3" name="Group 2"/>
          <p:cNvGrpSpPr/>
          <p:nvPr/>
        </p:nvGrpSpPr>
        <p:grpSpPr>
          <a:xfrm>
            <a:off x="3328688" y="232666"/>
            <a:ext cx="7085312" cy="5931889"/>
            <a:chOff x="1804688" y="232665"/>
            <a:chExt cx="7085312" cy="5931889"/>
          </a:xfrm>
        </p:grpSpPr>
        <p:sp>
          <p:nvSpPr>
            <p:cNvPr id="36" name="Text Box 16"/>
            <p:cNvSpPr txBox="1">
              <a:spLocks noChangeArrowheads="1"/>
            </p:cNvSpPr>
            <p:nvPr/>
          </p:nvSpPr>
          <p:spPr bwMode="auto">
            <a:xfrm>
              <a:off x="3611572" y="3302174"/>
              <a:ext cx="1936814" cy="1077218"/>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sz="3200" b="1" dirty="0">
                  <a:solidFill>
                    <a:prstClr val="black"/>
                  </a:solidFill>
                  <a:latin typeface="Cambria" panose="02040503050406030204" pitchFamily="18" charset="0"/>
                  <a:ea typeface="Cambria" panose="02040503050406030204" pitchFamily="18" charset="0"/>
                  <a:cs typeface="Times New Roman" pitchFamily="18" charset="0"/>
                </a:rPr>
                <a:t>GRS80 ellipsoid</a:t>
              </a:r>
            </a:p>
          </p:txBody>
        </p:sp>
        <p:pic>
          <p:nvPicPr>
            <p:cNvPr id="17" name="Picture 16"/>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1804688" y="232665"/>
              <a:ext cx="7085312" cy="5931889"/>
            </a:xfrm>
            <a:prstGeom prst="rect">
              <a:avLst/>
            </a:prstGeom>
          </p:spPr>
        </p:pic>
        <p:sp>
          <p:nvSpPr>
            <p:cNvPr id="35" name="Oval 34"/>
            <p:cNvSpPr/>
            <p:nvPr/>
          </p:nvSpPr>
          <p:spPr>
            <a:xfrm>
              <a:off x="2002536" y="1596419"/>
              <a:ext cx="5154886" cy="4336328"/>
            </a:xfrm>
            <a:prstGeom prst="ellipse">
              <a:avLst/>
            </a:prstGeom>
            <a:noFill/>
            <a:ln w="762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a:solidFill>
                  <a:prstClr val="white"/>
                </a:solidFill>
                <a:latin typeface="Calibri"/>
              </a:endParaRPr>
            </a:p>
          </p:txBody>
        </p:sp>
        <p:sp>
          <p:nvSpPr>
            <p:cNvPr id="4" name="Oval 3"/>
            <p:cNvSpPr/>
            <p:nvPr/>
          </p:nvSpPr>
          <p:spPr>
            <a:xfrm>
              <a:off x="1998980" y="1596419"/>
              <a:ext cx="5154886" cy="4336328"/>
            </a:xfrm>
            <a:prstGeom prst="ellipse">
              <a:avLst/>
            </a:prstGeom>
            <a:noFill/>
            <a:ln w="825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a:solidFill>
                  <a:prstClr val="white"/>
                </a:solidFill>
                <a:latin typeface="Calibri"/>
              </a:endParaRPr>
            </a:p>
          </p:txBody>
        </p:sp>
        <p:sp>
          <p:nvSpPr>
            <p:cNvPr id="34" name="Oval 33"/>
            <p:cNvSpPr/>
            <p:nvPr/>
          </p:nvSpPr>
          <p:spPr>
            <a:xfrm>
              <a:off x="1917700" y="1672619"/>
              <a:ext cx="5154886" cy="4336328"/>
            </a:xfrm>
            <a:prstGeom prst="ellipse">
              <a:avLst/>
            </a:prstGeom>
            <a:noFill/>
            <a:ln w="7620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US" sz="1800" dirty="0">
                <a:solidFill>
                  <a:prstClr val="white"/>
                </a:solidFill>
                <a:latin typeface="Calibri"/>
              </a:endParaRPr>
            </a:p>
          </p:txBody>
        </p:sp>
        <p:sp>
          <p:nvSpPr>
            <p:cNvPr id="26" name="TextBox 25"/>
            <p:cNvSpPr txBox="1"/>
            <p:nvPr/>
          </p:nvSpPr>
          <p:spPr bwMode="auto">
            <a:xfrm>
              <a:off x="4329186" y="3190468"/>
              <a:ext cx="914400" cy="1107996"/>
            </a:xfrm>
            <a:prstGeom prst="rect">
              <a:avLst/>
            </a:prstGeom>
            <a:noFill/>
            <a:ln w="9525">
              <a:noFill/>
              <a:miter lim="800000"/>
              <a:headEnd/>
              <a:tailEnd/>
            </a:ln>
          </p:spPr>
          <p:txBody>
            <a:bodyPr wrap="square" rtlCol="0">
              <a:spAutoFit/>
            </a:bodyPr>
            <a:lstStyle/>
            <a:p>
              <a:pPr marL="1143000" indent="-1143000" defTabSz="457200">
                <a:buFont typeface="Arial" panose="020B0604020202020204" pitchFamily="34" charset="0"/>
                <a:buChar char="•"/>
                <a:defRPr/>
              </a:pPr>
              <a:r>
                <a:rPr lang="en-US" sz="6600" dirty="0">
                  <a:solidFill>
                    <a:srgbClr val="00B0F0"/>
                  </a:solidFill>
                  <a:latin typeface="Cambria" panose="02040503050406030204" pitchFamily="18" charset="0"/>
                  <a:ea typeface="Cambria" panose="02040503050406030204" pitchFamily="18" charset="0"/>
                </a:rPr>
                <a:t> </a:t>
              </a:r>
            </a:p>
          </p:txBody>
        </p:sp>
        <p:sp>
          <p:nvSpPr>
            <p:cNvPr id="40" name="TextBox 39"/>
            <p:cNvSpPr txBox="1"/>
            <p:nvPr/>
          </p:nvSpPr>
          <p:spPr bwMode="auto">
            <a:xfrm>
              <a:off x="4242816" y="3264408"/>
              <a:ext cx="914400" cy="1107996"/>
            </a:xfrm>
            <a:prstGeom prst="rect">
              <a:avLst/>
            </a:prstGeom>
            <a:noFill/>
            <a:ln w="9525">
              <a:noFill/>
              <a:miter lim="800000"/>
              <a:headEnd/>
              <a:tailEnd/>
            </a:ln>
          </p:spPr>
          <p:txBody>
            <a:bodyPr wrap="square" rtlCol="0">
              <a:spAutoFit/>
            </a:bodyPr>
            <a:lstStyle/>
            <a:p>
              <a:pPr marL="1143000" indent="-1143000" defTabSz="457200">
                <a:buFont typeface="Arial" panose="020B0604020202020204" pitchFamily="34" charset="0"/>
                <a:buChar char="•"/>
                <a:defRPr/>
              </a:pPr>
              <a:r>
                <a:rPr lang="en-US" sz="6600" dirty="0">
                  <a:solidFill>
                    <a:srgbClr val="F6AB16"/>
                  </a:solidFill>
                  <a:latin typeface="Cambria" panose="02040503050406030204" pitchFamily="18" charset="0"/>
                  <a:ea typeface="Cambria" panose="02040503050406030204" pitchFamily="18" charset="0"/>
                </a:rPr>
                <a:t> </a:t>
              </a:r>
            </a:p>
          </p:txBody>
        </p:sp>
      </p:grpSp>
    </p:spTree>
    <p:extLst>
      <p:ext uri="{BB962C8B-B14F-4D97-AF65-F5344CB8AC3E}">
        <p14:creationId xmlns:p14="http://schemas.microsoft.com/office/powerpoint/2010/main" val="1628061014"/>
      </p:ext>
    </p:extLst>
  </p:cSld>
  <p:clrMapOvr>
    <a:masterClrMapping/>
  </p:clrMapOvr>
  <mc:AlternateContent xmlns:mc="http://schemas.openxmlformats.org/markup-compatibility/2006" xmlns:p14="http://schemas.microsoft.com/office/powerpoint/2010/main">
    <mc:Choice Requires="p14">
      <p:transition spd="med" p14:dur="700" advClick="0" advTm="4500">
        <p:fade/>
      </p:transition>
    </mc:Choice>
    <mc:Fallback xmlns="">
      <p:transition spd="med" advClick="0" advTm="45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path" presetSubtype="0" accel="50000" decel="50000" fill="hold" nodeType="withEffect">
                                  <p:stCondLst>
                                    <p:cond delay="0"/>
                                  </p:stCondLst>
                                  <p:childTnLst>
                                    <p:animMotion origin="layout" path="M -2.22222E-6 4.81481E-6 L -0.29444 0.37037 " pathEditMode="relative" rAng="0" ptsTypes="AA">
                                      <p:cBhvr>
                                        <p:cTn id="6" dur="2000" fill="hold"/>
                                        <p:tgtEl>
                                          <p:spTgt spid="3"/>
                                        </p:tgtEl>
                                        <p:attrNameLst>
                                          <p:attrName>ppt_x</p:attrName>
                                          <p:attrName>ppt_y</p:attrName>
                                        </p:attrNameLst>
                                      </p:cBhvr>
                                      <p:rCtr x="-14722" y="18519"/>
                                    </p:animMotion>
                                  </p:childTnLst>
                                </p:cTn>
                              </p:par>
                              <p:par>
                                <p:cTn id="7" presetID="10" presetClass="exit" presetSubtype="0" fill="hold" grpId="0" nodeType="withEffect">
                                  <p:stCondLst>
                                    <p:cond delay="0"/>
                                  </p:stCondLst>
                                  <p:childTnLst>
                                    <p:animEffect transition="out" filter="fade">
                                      <p:cBhvr>
                                        <p:cTn id="8" dur="500"/>
                                        <p:tgtEl>
                                          <p:spTgt spid="37"/>
                                        </p:tgtEl>
                                      </p:cBhvr>
                                    </p:animEffect>
                                    <p:set>
                                      <p:cBhvr>
                                        <p:cTn id="9" dur="1" fill="hold">
                                          <p:stCondLst>
                                            <p:cond delay="499"/>
                                          </p:stCondLst>
                                        </p:cTn>
                                        <p:tgtEl>
                                          <p:spTgt spid="37"/>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38"/>
                                        </p:tgtEl>
                                      </p:cBhvr>
                                    </p:animEffect>
                                    <p:set>
                                      <p:cBhvr>
                                        <p:cTn id="12" dur="1" fill="hold">
                                          <p:stCondLst>
                                            <p:cond delay="499"/>
                                          </p:stCondLst>
                                        </p:cTn>
                                        <p:tgtEl>
                                          <p:spTgt spid="38"/>
                                        </p:tgtEl>
                                        <p:attrNameLst>
                                          <p:attrName>style.visibility</p:attrName>
                                        </p:attrNameLst>
                                      </p:cBhvr>
                                      <p:to>
                                        <p:strVal val="hidden"/>
                                      </p:to>
                                    </p:set>
                                  </p:childTnLst>
                                </p:cTn>
                              </p:par>
                            </p:childTnLst>
                          </p:cTn>
                        </p:par>
                        <p:par>
                          <p:cTn id="13" fill="hold">
                            <p:stCondLst>
                              <p:cond delay="2000"/>
                            </p:stCondLst>
                            <p:childTnLst>
                              <p:par>
                                <p:cTn id="14" presetID="6" presetClass="emph" presetSubtype="0" fill="hold" nodeType="afterEffect">
                                  <p:stCondLst>
                                    <p:cond delay="0"/>
                                  </p:stCondLst>
                                  <p:childTnLst>
                                    <p:animScale>
                                      <p:cBhvr>
                                        <p:cTn id="15" dur="2000" fill="hold"/>
                                        <p:tgtEl>
                                          <p:spTgt spid="3"/>
                                        </p:tgtEl>
                                      </p:cBhvr>
                                      <p:by x="280000" y="28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idx="4294967295"/>
          </p:nvPr>
        </p:nvSpPr>
        <p:spPr>
          <a:xfrm>
            <a:off x="0" y="119451"/>
            <a:ext cx="12192000" cy="919974"/>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pc="-40" dirty="0">
                <a:cs typeface="Calibri"/>
              </a:rPr>
              <a:t>Different Center of Mass point</a:t>
            </a:r>
            <a:endParaRPr dirty="0">
              <a:latin typeface="Cambria" panose="02040503050406030204" pitchFamily="18" charset="0"/>
              <a:ea typeface="Cambria" panose="02040503050406030204" pitchFamily="18" charset="0"/>
              <a:cs typeface="Calibri"/>
            </a:endParaRPr>
          </a:p>
        </p:txBody>
      </p:sp>
      <p:sp>
        <p:nvSpPr>
          <p:cNvPr id="5" name="Line 3"/>
          <p:cNvSpPr>
            <a:spLocks noChangeShapeType="1"/>
          </p:cNvSpPr>
          <p:nvPr/>
        </p:nvSpPr>
        <p:spPr bwMode="auto">
          <a:xfrm flipV="1">
            <a:off x="3092142" y="1942919"/>
            <a:ext cx="0" cy="3609906"/>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6" name="Line 4"/>
          <p:cNvSpPr>
            <a:spLocks noChangeShapeType="1"/>
          </p:cNvSpPr>
          <p:nvPr/>
        </p:nvSpPr>
        <p:spPr bwMode="auto">
          <a:xfrm>
            <a:off x="2884976" y="5317171"/>
            <a:ext cx="4819251" cy="0"/>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8" name="Line 6"/>
          <p:cNvSpPr>
            <a:spLocks noChangeShapeType="1"/>
          </p:cNvSpPr>
          <p:nvPr/>
        </p:nvSpPr>
        <p:spPr bwMode="auto">
          <a:xfrm flipV="1">
            <a:off x="4215002" y="1354341"/>
            <a:ext cx="0" cy="3609906"/>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9" name="Line 7"/>
          <p:cNvSpPr>
            <a:spLocks noChangeShapeType="1"/>
          </p:cNvSpPr>
          <p:nvPr/>
        </p:nvSpPr>
        <p:spPr bwMode="auto">
          <a:xfrm>
            <a:off x="4007837" y="4729888"/>
            <a:ext cx="4820547" cy="0"/>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3" name="Line 11"/>
          <p:cNvSpPr>
            <a:spLocks noChangeShapeType="1"/>
          </p:cNvSpPr>
          <p:nvPr/>
        </p:nvSpPr>
        <p:spPr bwMode="auto">
          <a:xfrm flipV="1">
            <a:off x="7284910" y="1681926"/>
            <a:ext cx="510219" cy="795042"/>
          </a:xfrm>
          <a:prstGeom prst="line">
            <a:avLst/>
          </a:prstGeom>
          <a:noFill/>
          <a:ln w="28575">
            <a:solidFill>
              <a:schemeClr val="bg1">
                <a:lumMod val="50000"/>
              </a:schemeClr>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4" name="Freeform 12"/>
          <p:cNvSpPr>
            <a:spLocks/>
          </p:cNvSpPr>
          <p:nvPr/>
        </p:nvSpPr>
        <p:spPr bwMode="auto">
          <a:xfrm>
            <a:off x="6534329" y="3147523"/>
            <a:ext cx="99699" cy="205646"/>
          </a:xfrm>
          <a:custGeom>
            <a:avLst/>
            <a:gdLst>
              <a:gd name="T0" fmla="*/ 0 w 69"/>
              <a:gd name="T1" fmla="*/ 0 h 129"/>
              <a:gd name="T2" fmla="*/ 2147483647 w 69"/>
              <a:gd name="T3" fmla="*/ 2147483647 h 129"/>
              <a:gd name="T4" fmla="*/ 2147483647 w 69"/>
              <a:gd name="T5" fmla="*/ 2147483647 h 129"/>
              <a:gd name="T6" fmla="*/ 0 60000 65536"/>
              <a:gd name="T7" fmla="*/ 0 60000 65536"/>
              <a:gd name="T8" fmla="*/ 0 60000 65536"/>
              <a:gd name="T9" fmla="*/ 0 w 69"/>
              <a:gd name="T10" fmla="*/ 0 h 129"/>
              <a:gd name="T11" fmla="*/ 69 w 69"/>
              <a:gd name="T12" fmla="*/ 129 h 129"/>
            </a:gdLst>
            <a:ahLst/>
            <a:cxnLst>
              <a:cxn ang="T6">
                <a:pos x="T0" y="T1"/>
              </a:cxn>
              <a:cxn ang="T7">
                <a:pos x="T2" y="T3"/>
              </a:cxn>
              <a:cxn ang="T8">
                <a:pos x="T4" y="T5"/>
              </a:cxn>
            </a:cxnLst>
            <a:rect l="T9" t="T10" r="T11" b="T12"/>
            <a:pathLst>
              <a:path w="69" h="129">
                <a:moveTo>
                  <a:pt x="0" y="0"/>
                </a:moveTo>
                <a:lnTo>
                  <a:pt x="69" y="57"/>
                </a:lnTo>
                <a:lnTo>
                  <a:pt x="3" y="129"/>
                </a:lnTo>
              </a:path>
            </a:pathLst>
          </a:custGeom>
          <a:noFill/>
          <a:ln w="28575" cap="flat" cmpd="sng">
            <a:solidFill>
              <a:schemeClr val="bg1">
                <a:lumMod val="50000"/>
              </a:schemeClr>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5" name="Freeform 13"/>
          <p:cNvSpPr>
            <a:spLocks/>
          </p:cNvSpPr>
          <p:nvPr/>
        </p:nvSpPr>
        <p:spPr bwMode="auto">
          <a:xfrm>
            <a:off x="7369142" y="2364289"/>
            <a:ext cx="98405" cy="186451"/>
          </a:xfrm>
          <a:custGeom>
            <a:avLst/>
            <a:gdLst>
              <a:gd name="T0" fmla="*/ 0 w 69"/>
              <a:gd name="T1" fmla="*/ 0 h 114"/>
              <a:gd name="T2" fmla="*/ 2147483647 w 69"/>
              <a:gd name="T3" fmla="*/ 2147483647 h 114"/>
              <a:gd name="T4" fmla="*/ 2147483647 w 69"/>
              <a:gd name="T5" fmla="*/ 2147483647 h 114"/>
              <a:gd name="T6" fmla="*/ 0 60000 65536"/>
              <a:gd name="T7" fmla="*/ 0 60000 65536"/>
              <a:gd name="T8" fmla="*/ 0 60000 65536"/>
              <a:gd name="T9" fmla="*/ 0 w 69"/>
              <a:gd name="T10" fmla="*/ 0 h 114"/>
              <a:gd name="T11" fmla="*/ 69 w 69"/>
              <a:gd name="T12" fmla="*/ 114 h 114"/>
            </a:gdLst>
            <a:ahLst/>
            <a:cxnLst>
              <a:cxn ang="T6">
                <a:pos x="T0" y="T1"/>
              </a:cxn>
              <a:cxn ang="T7">
                <a:pos x="T2" y="T3"/>
              </a:cxn>
              <a:cxn ang="T8">
                <a:pos x="T4" y="T5"/>
              </a:cxn>
            </a:cxnLst>
            <a:rect l="T9" t="T10" r="T11" b="T12"/>
            <a:pathLst>
              <a:path w="69" h="114">
                <a:moveTo>
                  <a:pt x="0" y="0"/>
                </a:moveTo>
                <a:lnTo>
                  <a:pt x="69" y="45"/>
                </a:lnTo>
                <a:lnTo>
                  <a:pt x="15" y="114"/>
                </a:lnTo>
              </a:path>
            </a:pathLst>
          </a:custGeom>
          <a:noFill/>
          <a:ln w="28575" cap="flat" cmpd="sng">
            <a:solidFill>
              <a:schemeClr val="bg1">
                <a:lumMod val="50000"/>
              </a:schemeClr>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6" name="Freeform 14"/>
          <p:cNvSpPr>
            <a:spLocks/>
          </p:cNvSpPr>
          <p:nvPr/>
        </p:nvSpPr>
        <p:spPr bwMode="auto">
          <a:xfrm>
            <a:off x="6767059" y="1478645"/>
            <a:ext cx="1613323" cy="947795"/>
          </a:xfrm>
          <a:custGeom>
            <a:avLst/>
            <a:gdLst>
              <a:gd name="T0" fmla="*/ 2147483647 w 1125"/>
              <a:gd name="T1" fmla="*/ 2147483647 h 580"/>
              <a:gd name="T2" fmla="*/ 2147483647 w 1125"/>
              <a:gd name="T3" fmla="*/ 2147483647 h 580"/>
              <a:gd name="T4" fmla="*/ 2147483647 w 1125"/>
              <a:gd name="T5" fmla="*/ 2147483647 h 580"/>
              <a:gd name="T6" fmla="*/ 2147483647 w 1125"/>
              <a:gd name="T7" fmla="*/ 2147483647 h 580"/>
              <a:gd name="T8" fmla="*/ 2147483647 w 1125"/>
              <a:gd name="T9" fmla="*/ 2147483647 h 580"/>
              <a:gd name="T10" fmla="*/ 2147483647 w 1125"/>
              <a:gd name="T11" fmla="*/ 2147483647 h 580"/>
              <a:gd name="T12" fmla="*/ 2147483647 w 1125"/>
              <a:gd name="T13" fmla="*/ 2147483647 h 580"/>
              <a:gd name="T14" fmla="*/ 2147483647 w 1125"/>
              <a:gd name="T15" fmla="*/ 2147483647 h 580"/>
              <a:gd name="T16" fmla="*/ 2147483647 w 1125"/>
              <a:gd name="T17" fmla="*/ 2147483647 h 580"/>
              <a:gd name="T18" fmla="*/ 2147483647 w 1125"/>
              <a:gd name="T19" fmla="*/ 2147483647 h 580"/>
              <a:gd name="T20" fmla="*/ 2147483647 w 1125"/>
              <a:gd name="T21" fmla="*/ 2147483647 h 580"/>
              <a:gd name="T22" fmla="*/ 2147483647 w 1125"/>
              <a:gd name="T23" fmla="*/ 2147483647 h 5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5"/>
              <a:gd name="T37" fmla="*/ 0 h 580"/>
              <a:gd name="T38" fmla="*/ 1125 w 1125"/>
              <a:gd name="T39" fmla="*/ 580 h 5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5" h="580">
                <a:moveTo>
                  <a:pt x="45" y="12"/>
                </a:moveTo>
                <a:cubicBezTo>
                  <a:pt x="144" y="45"/>
                  <a:pt x="0" y="0"/>
                  <a:pt x="285" y="28"/>
                </a:cubicBezTo>
                <a:cubicBezTo>
                  <a:pt x="295" y="29"/>
                  <a:pt x="300" y="42"/>
                  <a:pt x="309" y="44"/>
                </a:cubicBezTo>
                <a:cubicBezTo>
                  <a:pt x="349" y="51"/>
                  <a:pt x="389" y="49"/>
                  <a:pt x="429" y="52"/>
                </a:cubicBezTo>
                <a:cubicBezTo>
                  <a:pt x="522" y="114"/>
                  <a:pt x="652" y="111"/>
                  <a:pt x="757" y="116"/>
                </a:cubicBezTo>
                <a:cubicBezTo>
                  <a:pt x="770" y="156"/>
                  <a:pt x="794" y="188"/>
                  <a:pt x="829" y="212"/>
                </a:cubicBezTo>
                <a:cubicBezTo>
                  <a:pt x="834" y="220"/>
                  <a:pt x="837" y="230"/>
                  <a:pt x="845" y="236"/>
                </a:cubicBezTo>
                <a:cubicBezTo>
                  <a:pt x="852" y="241"/>
                  <a:pt x="863" y="238"/>
                  <a:pt x="869" y="244"/>
                </a:cubicBezTo>
                <a:cubicBezTo>
                  <a:pt x="892" y="267"/>
                  <a:pt x="914" y="311"/>
                  <a:pt x="933" y="340"/>
                </a:cubicBezTo>
                <a:cubicBezTo>
                  <a:pt x="952" y="369"/>
                  <a:pt x="1027" y="421"/>
                  <a:pt x="1061" y="444"/>
                </a:cubicBezTo>
                <a:cubicBezTo>
                  <a:pt x="1072" y="460"/>
                  <a:pt x="1087" y="474"/>
                  <a:pt x="1093" y="492"/>
                </a:cubicBezTo>
                <a:cubicBezTo>
                  <a:pt x="1103" y="522"/>
                  <a:pt x="1111" y="552"/>
                  <a:pt x="1125" y="580"/>
                </a:cubicBezTo>
              </a:path>
            </a:pathLst>
          </a:custGeom>
          <a:noFill/>
          <a:ln w="38100" cap="flat" cmpd="sng">
            <a:solidFill>
              <a:srgbClr val="00B050"/>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8" name="Text Box 16"/>
          <p:cNvSpPr txBox="1">
            <a:spLocks noChangeArrowheads="1"/>
          </p:cNvSpPr>
          <p:nvPr/>
        </p:nvSpPr>
        <p:spPr bwMode="auto">
          <a:xfrm>
            <a:off x="3674265" y="5551505"/>
            <a:ext cx="2309108" cy="523220"/>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sz="2800" b="1" dirty="0">
                <a:solidFill>
                  <a:prstClr val="black"/>
                </a:solidFill>
                <a:latin typeface="Cambria" panose="02040503050406030204" pitchFamily="18" charset="0"/>
                <a:ea typeface="Cambria" panose="02040503050406030204" pitchFamily="18" charset="0"/>
                <a:cs typeface="Times New Roman" pitchFamily="18" charset="0"/>
              </a:rPr>
              <a:t>~2.2 meters</a:t>
            </a:r>
          </a:p>
        </p:txBody>
      </p:sp>
      <p:sp>
        <p:nvSpPr>
          <p:cNvPr id="19" name="Text Box 17"/>
          <p:cNvSpPr txBox="1">
            <a:spLocks noChangeArrowheads="1"/>
          </p:cNvSpPr>
          <p:nvPr/>
        </p:nvSpPr>
        <p:spPr bwMode="auto">
          <a:xfrm>
            <a:off x="1593269" y="3451753"/>
            <a:ext cx="1169487" cy="830997"/>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srgbClr val="F6AB16"/>
                </a:solidFill>
                <a:latin typeface="Cambria" panose="02040503050406030204" pitchFamily="18" charset="0"/>
                <a:ea typeface="Cambria" panose="02040503050406030204" pitchFamily="18" charset="0"/>
                <a:cs typeface="Times New Roman" pitchFamily="18" charset="0"/>
              </a:rPr>
              <a:t>NAD83</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origin</a:t>
            </a:r>
          </a:p>
        </p:txBody>
      </p:sp>
      <p:sp>
        <p:nvSpPr>
          <p:cNvPr id="21" name="Text Box 19"/>
          <p:cNvSpPr txBox="1">
            <a:spLocks noChangeArrowheads="1"/>
          </p:cNvSpPr>
          <p:nvPr/>
        </p:nvSpPr>
        <p:spPr bwMode="auto">
          <a:xfrm>
            <a:off x="4612236" y="3451257"/>
            <a:ext cx="1676342" cy="830997"/>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b="1" dirty="0">
                <a:solidFill>
                  <a:srgbClr val="00B0F0"/>
                </a:solidFill>
                <a:latin typeface="Cambria" panose="02040503050406030204" pitchFamily="18" charset="0"/>
                <a:ea typeface="Cambria" panose="02040503050406030204" pitchFamily="18" charset="0"/>
                <a:cs typeface="Times New Roman" pitchFamily="18" charset="0"/>
              </a:rPr>
              <a:t>ITRF2020</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origin</a:t>
            </a:r>
          </a:p>
        </p:txBody>
      </p:sp>
      <p:sp>
        <p:nvSpPr>
          <p:cNvPr id="23" name="Line 21"/>
          <p:cNvSpPr>
            <a:spLocks noChangeShapeType="1"/>
          </p:cNvSpPr>
          <p:nvPr/>
        </p:nvSpPr>
        <p:spPr bwMode="auto">
          <a:xfrm>
            <a:off x="2592913" y="4195969"/>
            <a:ext cx="421064" cy="1002208"/>
          </a:xfrm>
          <a:prstGeom prst="line">
            <a:avLst/>
          </a:prstGeom>
          <a:noFill/>
          <a:ln w="38100">
            <a:solidFill>
              <a:srgbClr val="F6AB16"/>
            </a:solidFill>
            <a:round/>
            <a:headEnd/>
            <a:tailEnd type="triangle" w="lg" len="lg"/>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24" name="Line 22"/>
          <p:cNvSpPr>
            <a:spLocks noChangeShapeType="1"/>
          </p:cNvSpPr>
          <p:nvPr/>
        </p:nvSpPr>
        <p:spPr bwMode="auto">
          <a:xfrm flipH="1">
            <a:off x="4293169" y="4142607"/>
            <a:ext cx="682691" cy="510535"/>
          </a:xfrm>
          <a:prstGeom prst="line">
            <a:avLst/>
          </a:prstGeom>
          <a:noFill/>
          <a:ln w="38100">
            <a:solidFill>
              <a:srgbClr val="00B0F0"/>
            </a:solidFill>
            <a:round/>
            <a:headEnd/>
            <a:tailEnd type="triangle" w="lg" len="lg"/>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25" name="Text Box 23"/>
          <p:cNvSpPr txBox="1">
            <a:spLocks noChangeArrowheads="1"/>
          </p:cNvSpPr>
          <p:nvPr/>
        </p:nvSpPr>
        <p:spPr bwMode="auto">
          <a:xfrm>
            <a:off x="8481557" y="1060243"/>
            <a:ext cx="1064715" cy="707886"/>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sz="2000" b="1" dirty="0">
                <a:solidFill>
                  <a:prstClr val="black"/>
                </a:solidFill>
                <a:latin typeface="Cambria" panose="02040503050406030204" pitchFamily="18" charset="0"/>
                <a:ea typeface="Cambria" panose="02040503050406030204" pitchFamily="18" charset="0"/>
                <a:cs typeface="Times New Roman" pitchFamily="18" charset="0"/>
              </a:rPr>
              <a:t>Earth’s</a:t>
            </a:r>
          </a:p>
          <a:p>
            <a:pPr algn="ctr" defTabSz="457200" eaLnBrk="0" fontAlgn="base" hangingPunct="0">
              <a:spcBef>
                <a:spcPct val="0"/>
              </a:spcBef>
              <a:spcAft>
                <a:spcPct val="0"/>
              </a:spcAft>
              <a:defRPr/>
            </a:pPr>
            <a:r>
              <a:rPr lang="en-US" sz="2000" b="1" dirty="0">
                <a:solidFill>
                  <a:prstClr val="black"/>
                </a:solidFill>
                <a:latin typeface="Cambria" panose="02040503050406030204" pitchFamily="18" charset="0"/>
                <a:ea typeface="Cambria" panose="02040503050406030204" pitchFamily="18" charset="0"/>
                <a:cs typeface="Times New Roman" pitchFamily="18" charset="0"/>
              </a:rPr>
              <a:t>Surface</a:t>
            </a:r>
          </a:p>
        </p:txBody>
      </p:sp>
      <p:sp>
        <p:nvSpPr>
          <p:cNvPr id="27" name="Text Box 25"/>
          <p:cNvSpPr txBox="1">
            <a:spLocks noChangeArrowheads="1"/>
          </p:cNvSpPr>
          <p:nvPr/>
        </p:nvSpPr>
        <p:spPr bwMode="auto">
          <a:xfrm>
            <a:off x="6672241" y="2793175"/>
            <a:ext cx="612668" cy="461665"/>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h</a:t>
            </a:r>
            <a:r>
              <a:rPr lang="en-US" b="1" baseline="-25000" dirty="0">
                <a:solidFill>
                  <a:prstClr val="black"/>
                </a:solidFill>
                <a:latin typeface="Cambria" panose="02040503050406030204" pitchFamily="18" charset="0"/>
                <a:ea typeface="Cambria" panose="02040503050406030204" pitchFamily="18" charset="0"/>
                <a:cs typeface="Times New Roman" pitchFamily="18" charset="0"/>
              </a:rPr>
              <a:t>83</a:t>
            </a:r>
            <a:endParaRPr lang="en-US" b="1" dirty="0">
              <a:solidFill>
                <a:prstClr val="black"/>
              </a:solidFill>
              <a:latin typeface="Cambria" panose="02040503050406030204" pitchFamily="18" charset="0"/>
              <a:ea typeface="Cambria" panose="02040503050406030204" pitchFamily="18" charset="0"/>
              <a:cs typeface="Times New Roman" pitchFamily="18" charset="0"/>
            </a:endParaRPr>
          </a:p>
        </p:txBody>
      </p:sp>
      <p:sp>
        <p:nvSpPr>
          <p:cNvPr id="28" name="Text Box 26"/>
          <p:cNvSpPr txBox="1">
            <a:spLocks noChangeArrowheads="1"/>
          </p:cNvSpPr>
          <p:nvPr/>
        </p:nvSpPr>
        <p:spPr bwMode="auto">
          <a:xfrm>
            <a:off x="7455662" y="1991966"/>
            <a:ext cx="612668" cy="461665"/>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h</a:t>
            </a:r>
            <a:r>
              <a:rPr lang="en-US" b="1" baseline="-25000" dirty="0">
                <a:solidFill>
                  <a:prstClr val="black"/>
                </a:solidFill>
                <a:latin typeface="Cambria" panose="02040503050406030204" pitchFamily="18" charset="0"/>
                <a:ea typeface="Cambria" panose="02040503050406030204" pitchFamily="18" charset="0"/>
                <a:cs typeface="Times New Roman" pitchFamily="18" charset="0"/>
              </a:rPr>
              <a:t>14</a:t>
            </a:r>
            <a:endParaRPr lang="en-US" b="1" dirty="0">
              <a:solidFill>
                <a:prstClr val="black"/>
              </a:solidFill>
              <a:latin typeface="Cambria" panose="02040503050406030204" pitchFamily="18" charset="0"/>
              <a:ea typeface="Cambria" panose="02040503050406030204" pitchFamily="18" charset="0"/>
              <a:cs typeface="Times New Roman" pitchFamily="18" charset="0"/>
            </a:endParaRPr>
          </a:p>
        </p:txBody>
      </p:sp>
      <p:sp>
        <p:nvSpPr>
          <p:cNvPr id="31" name="Text Box 19"/>
          <p:cNvSpPr txBox="1">
            <a:spLocks noChangeArrowheads="1"/>
          </p:cNvSpPr>
          <p:nvPr/>
        </p:nvSpPr>
        <p:spPr bwMode="auto">
          <a:xfrm>
            <a:off x="8742513" y="5623593"/>
            <a:ext cx="1414170" cy="830997"/>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GRS80</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ellipsoid</a:t>
            </a:r>
          </a:p>
        </p:txBody>
      </p:sp>
      <p:sp>
        <p:nvSpPr>
          <p:cNvPr id="32" name="Line 21"/>
          <p:cNvSpPr>
            <a:spLocks noChangeShapeType="1"/>
          </p:cNvSpPr>
          <p:nvPr/>
        </p:nvSpPr>
        <p:spPr bwMode="auto">
          <a:xfrm flipH="1" flipV="1">
            <a:off x="7586360" y="5177524"/>
            <a:ext cx="1336660" cy="624462"/>
          </a:xfrm>
          <a:prstGeom prst="line">
            <a:avLst/>
          </a:prstGeom>
          <a:noFill/>
          <a:ln w="19050">
            <a:solidFill>
              <a:schemeClr val="tx1"/>
            </a:solidFill>
            <a:round/>
            <a:headEnd w="lg" len="me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33" name="Line 21"/>
          <p:cNvSpPr>
            <a:spLocks noChangeShapeType="1"/>
          </p:cNvSpPr>
          <p:nvPr/>
        </p:nvSpPr>
        <p:spPr bwMode="auto">
          <a:xfrm flipH="1" flipV="1">
            <a:off x="8629649" y="4767264"/>
            <a:ext cx="381378" cy="940117"/>
          </a:xfrm>
          <a:prstGeom prst="line">
            <a:avLst/>
          </a:prstGeom>
          <a:noFill/>
          <a:ln w="19050">
            <a:solidFill>
              <a:schemeClr val="tx1"/>
            </a:solidFill>
            <a:round/>
            <a:headEnd w="lg" len="me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29" name="Line 22"/>
          <p:cNvSpPr>
            <a:spLocks noChangeShapeType="1"/>
          </p:cNvSpPr>
          <p:nvPr/>
        </p:nvSpPr>
        <p:spPr bwMode="auto">
          <a:xfrm flipH="1">
            <a:off x="8101186" y="1466990"/>
            <a:ext cx="418005" cy="398796"/>
          </a:xfrm>
          <a:prstGeom prst="line">
            <a:avLst/>
          </a:prstGeom>
          <a:noFill/>
          <a:ln w="38100">
            <a:solidFill>
              <a:srgbClr val="00B050"/>
            </a:solidFill>
            <a:round/>
            <a:headEn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0" name="Arc 8"/>
          <p:cNvSpPr>
            <a:spLocks/>
          </p:cNvSpPr>
          <p:nvPr/>
        </p:nvSpPr>
        <p:spPr bwMode="auto">
          <a:xfrm>
            <a:off x="4215002" y="1589995"/>
            <a:ext cx="4406210" cy="313989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00B0F0"/>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2" name="Line 10"/>
          <p:cNvSpPr>
            <a:spLocks noChangeShapeType="1"/>
          </p:cNvSpPr>
          <p:nvPr/>
        </p:nvSpPr>
        <p:spPr bwMode="auto">
          <a:xfrm flipV="1">
            <a:off x="6428582" y="1681926"/>
            <a:ext cx="1366549" cy="1568746"/>
          </a:xfrm>
          <a:prstGeom prst="line">
            <a:avLst/>
          </a:prstGeom>
          <a:noFill/>
          <a:ln w="28575">
            <a:solidFill>
              <a:schemeClr val="bg1">
                <a:lumMod val="50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7" name="Arc 5"/>
          <p:cNvSpPr>
            <a:spLocks noChangeAspect="1"/>
          </p:cNvSpPr>
          <p:nvPr/>
        </p:nvSpPr>
        <p:spPr bwMode="auto">
          <a:xfrm>
            <a:off x="3092142" y="2178575"/>
            <a:ext cx="4406210" cy="3138599"/>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F6AB16"/>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3" name="Flowchart: Connector 2"/>
          <p:cNvSpPr/>
          <p:nvPr/>
        </p:nvSpPr>
        <p:spPr>
          <a:xfrm>
            <a:off x="7736736" y="1588870"/>
            <a:ext cx="137160" cy="137160"/>
          </a:xfrm>
          <a:prstGeom prst="flowChartConnector">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sp>
        <p:nvSpPr>
          <p:cNvPr id="30" name="Line 21"/>
          <p:cNvSpPr>
            <a:spLocks noChangeShapeType="1"/>
          </p:cNvSpPr>
          <p:nvPr/>
        </p:nvSpPr>
        <p:spPr bwMode="auto">
          <a:xfrm flipH="1" flipV="1">
            <a:off x="3762273" y="5078820"/>
            <a:ext cx="357862" cy="544772"/>
          </a:xfrm>
          <a:prstGeom prst="line">
            <a:avLst/>
          </a:prstGeom>
          <a:noFill/>
          <a:ln w="19050">
            <a:solidFill>
              <a:schemeClr val="tx1"/>
            </a:solidFill>
            <a:round/>
            <a:headEn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47" name="Flowchart: Connector 46"/>
          <p:cNvSpPr/>
          <p:nvPr/>
        </p:nvSpPr>
        <p:spPr>
          <a:xfrm>
            <a:off x="2990146" y="5212015"/>
            <a:ext cx="210312" cy="210312"/>
          </a:xfrm>
          <a:prstGeom prst="flowChartConnector">
            <a:avLst/>
          </a:prstGeom>
          <a:solidFill>
            <a:srgbClr val="F6AB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sp>
        <p:nvSpPr>
          <p:cNvPr id="48" name="Flowchart: Connector 47"/>
          <p:cNvSpPr/>
          <p:nvPr/>
        </p:nvSpPr>
        <p:spPr>
          <a:xfrm>
            <a:off x="4107627" y="4624733"/>
            <a:ext cx="210312" cy="210312"/>
          </a:xfrm>
          <a:prstGeom prst="flowChartConnector">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cxnSp>
        <p:nvCxnSpPr>
          <p:cNvPr id="11" name="AutoShape 9"/>
          <p:cNvCxnSpPr>
            <a:cxnSpLocks noChangeShapeType="1"/>
          </p:cNvCxnSpPr>
          <p:nvPr/>
        </p:nvCxnSpPr>
        <p:spPr bwMode="auto">
          <a:xfrm flipV="1">
            <a:off x="3098462" y="4727805"/>
            <a:ext cx="1116541" cy="603206"/>
          </a:xfrm>
          <a:prstGeom prst="straightConnector1">
            <a:avLst/>
          </a:prstGeom>
          <a:noFill/>
          <a:ln w="44450" cmpd="sng">
            <a:solidFill>
              <a:srgbClr val="C00000"/>
            </a:solidFill>
            <a:prstDash val="solid"/>
            <a:round/>
            <a:headEnd type="triangle" w="lg" len="med"/>
            <a:tailEnd type="triangle" w="lg" len="med"/>
          </a:ln>
        </p:spPr>
      </p:cxnSp>
    </p:spTree>
    <p:extLst>
      <p:ext uri="{BB962C8B-B14F-4D97-AF65-F5344CB8AC3E}">
        <p14:creationId xmlns:p14="http://schemas.microsoft.com/office/powerpoint/2010/main" val="1574846236"/>
      </p:ext>
    </p:extLst>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repeatCount="3000" fill="hold" grpId="0" nodeType="clickEffect">
                                  <p:stCondLst>
                                    <p:cond delay="0"/>
                                  </p:stCondLst>
                                  <p:childTnLst>
                                    <p:animEffect transition="out" filter="fade">
                                      <p:cBhvr>
                                        <p:cTn id="6" dur="1000" tmFilter="0, 0; .2, .5; .8, .5; 1, 0"/>
                                        <p:tgtEl>
                                          <p:spTgt spid="31"/>
                                        </p:tgtEl>
                                      </p:cBhvr>
                                    </p:animEffect>
                                    <p:animScale>
                                      <p:cBhvr>
                                        <p:cTn id="7" dur="500" autoRev="1" fill="hold"/>
                                        <p:tgtEl>
                                          <p:spTgt spid="31"/>
                                        </p:tgtEl>
                                      </p:cBhvr>
                                      <p:by x="105000" y="105000"/>
                                    </p:animScale>
                                  </p:childTnLst>
                                </p:cTn>
                              </p:par>
                              <p:par>
                                <p:cTn id="8" presetID="26" presetClass="emph" presetSubtype="0" repeatCount="3000" fill="hold" grpId="0" nodeType="withEffect">
                                  <p:stCondLst>
                                    <p:cond delay="0"/>
                                  </p:stCondLst>
                                  <p:childTnLst>
                                    <p:animEffect transition="out" filter="fade">
                                      <p:cBhvr>
                                        <p:cTn id="9" dur="1000" tmFilter="0, 0; .2, .5; .8, .5; 1, 0"/>
                                        <p:tgtEl>
                                          <p:spTgt spid="32"/>
                                        </p:tgtEl>
                                      </p:cBhvr>
                                    </p:animEffect>
                                    <p:animScale>
                                      <p:cBhvr>
                                        <p:cTn id="10" dur="500" autoRev="1" fill="hold"/>
                                        <p:tgtEl>
                                          <p:spTgt spid="32"/>
                                        </p:tgtEl>
                                      </p:cBhvr>
                                      <p:by x="105000" y="105000"/>
                                    </p:animScale>
                                  </p:childTnLst>
                                </p:cTn>
                              </p:par>
                              <p:par>
                                <p:cTn id="11" presetID="26" presetClass="emph" presetSubtype="0" repeatCount="3000" fill="hold" grpId="0" nodeType="withEffect">
                                  <p:stCondLst>
                                    <p:cond delay="0"/>
                                  </p:stCondLst>
                                  <p:childTnLst>
                                    <p:animEffect transition="out" filter="fade">
                                      <p:cBhvr>
                                        <p:cTn id="12" dur="1000" tmFilter="0, 0; .2, .5; .8, .5; 1, 0"/>
                                        <p:tgtEl>
                                          <p:spTgt spid="33"/>
                                        </p:tgtEl>
                                      </p:cBhvr>
                                    </p:animEffect>
                                    <p:animScale>
                                      <p:cBhvr>
                                        <p:cTn id="13" dur="500" autoRev="1" fill="hold"/>
                                        <p:tgtEl>
                                          <p:spTgt spid="33"/>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6" presetClass="entr" presetSubtype="37"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outVertical)">
                                      <p:cBhvr>
                                        <p:cTn id="18" dur="10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fade">
                                      <p:cBhvr>
                                        <p:cTn id="21" dur="1000"/>
                                        <p:tgtEl>
                                          <p:spTgt spid="3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1000"/>
                                        <p:tgtEl>
                                          <p:spTgt spid="18"/>
                                        </p:tgtEl>
                                      </p:cBhvr>
                                    </p:animEffect>
                                  </p:childTnLst>
                                </p:cTn>
                              </p:par>
                            </p:childTnLst>
                          </p:cTn>
                        </p:par>
                        <p:par>
                          <p:cTn id="25" fill="hold">
                            <p:stCondLst>
                              <p:cond delay="1000"/>
                            </p:stCondLst>
                            <p:childTnLst>
                              <p:par>
                                <p:cTn id="26" presetID="26" presetClass="emph" presetSubtype="0" repeatCount="3000" fill="hold" nodeType="afterEffect">
                                  <p:stCondLst>
                                    <p:cond delay="0"/>
                                  </p:stCondLst>
                                  <p:childTnLst>
                                    <p:animEffect transition="out" filter="fade">
                                      <p:cBhvr>
                                        <p:cTn id="27" dur="1000" tmFilter="0, 0; .2, .5; .8, .5; 1, 0"/>
                                        <p:tgtEl>
                                          <p:spTgt spid="11"/>
                                        </p:tgtEl>
                                      </p:cBhvr>
                                    </p:animEffect>
                                    <p:animScale>
                                      <p:cBhvr>
                                        <p:cTn id="28" dur="50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1" grpId="0"/>
      <p:bldP spid="32" grpId="0" animBg="1"/>
      <p:bldP spid="33" grpId="0" animBg="1"/>
      <p:bldP spid="3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11"/>
          <p:cNvSpPr>
            <a:spLocks noChangeShapeType="1"/>
          </p:cNvSpPr>
          <p:nvPr/>
        </p:nvSpPr>
        <p:spPr bwMode="auto">
          <a:xfrm flipV="1">
            <a:off x="7284910" y="1681926"/>
            <a:ext cx="510219" cy="795042"/>
          </a:xfrm>
          <a:prstGeom prst="line">
            <a:avLst/>
          </a:prstGeom>
          <a:noFill/>
          <a:ln w="28575">
            <a:solidFill>
              <a:schemeClr val="bg1">
                <a:lumMod val="50000"/>
              </a:schemeClr>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5" name="Freeform 13"/>
          <p:cNvSpPr>
            <a:spLocks/>
          </p:cNvSpPr>
          <p:nvPr/>
        </p:nvSpPr>
        <p:spPr bwMode="auto">
          <a:xfrm>
            <a:off x="7369142" y="2364289"/>
            <a:ext cx="98405" cy="186451"/>
          </a:xfrm>
          <a:custGeom>
            <a:avLst/>
            <a:gdLst>
              <a:gd name="T0" fmla="*/ 0 w 69"/>
              <a:gd name="T1" fmla="*/ 0 h 114"/>
              <a:gd name="T2" fmla="*/ 2147483647 w 69"/>
              <a:gd name="T3" fmla="*/ 2147483647 h 114"/>
              <a:gd name="T4" fmla="*/ 2147483647 w 69"/>
              <a:gd name="T5" fmla="*/ 2147483647 h 114"/>
              <a:gd name="T6" fmla="*/ 0 60000 65536"/>
              <a:gd name="T7" fmla="*/ 0 60000 65536"/>
              <a:gd name="T8" fmla="*/ 0 60000 65536"/>
              <a:gd name="T9" fmla="*/ 0 w 69"/>
              <a:gd name="T10" fmla="*/ 0 h 114"/>
              <a:gd name="T11" fmla="*/ 69 w 69"/>
              <a:gd name="T12" fmla="*/ 114 h 114"/>
            </a:gdLst>
            <a:ahLst/>
            <a:cxnLst>
              <a:cxn ang="T6">
                <a:pos x="T0" y="T1"/>
              </a:cxn>
              <a:cxn ang="T7">
                <a:pos x="T2" y="T3"/>
              </a:cxn>
              <a:cxn ang="T8">
                <a:pos x="T4" y="T5"/>
              </a:cxn>
            </a:cxnLst>
            <a:rect l="T9" t="T10" r="T11" b="T12"/>
            <a:pathLst>
              <a:path w="69" h="114">
                <a:moveTo>
                  <a:pt x="0" y="0"/>
                </a:moveTo>
                <a:lnTo>
                  <a:pt x="69" y="45"/>
                </a:lnTo>
                <a:lnTo>
                  <a:pt x="15" y="114"/>
                </a:lnTo>
              </a:path>
            </a:pathLst>
          </a:custGeom>
          <a:noFill/>
          <a:ln w="28575" cap="flat" cmpd="sng">
            <a:solidFill>
              <a:schemeClr val="bg1">
                <a:lumMod val="50000"/>
              </a:schemeClr>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0" name="Arc 8"/>
          <p:cNvSpPr>
            <a:spLocks/>
          </p:cNvSpPr>
          <p:nvPr/>
        </p:nvSpPr>
        <p:spPr bwMode="auto">
          <a:xfrm>
            <a:off x="4215002" y="1589995"/>
            <a:ext cx="4406210" cy="313989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00B0F0"/>
            </a:solidFill>
            <a:round/>
            <a:headEnd/>
            <a:tailEnd/>
          </a:ln>
        </p:spPr>
        <p:txBody>
          <a:bodyPr wrap="none" anchor="ctr"/>
          <a:lstStyle/>
          <a:p>
            <a:pPr defTabSz="457200" fontAlgn="base">
              <a:spcBef>
                <a:spcPct val="0"/>
              </a:spcBef>
              <a:spcAft>
                <a:spcPct val="0"/>
              </a:spcAft>
              <a:defRPr/>
            </a:pPr>
            <a:endParaRPr lang="en-US" sz="1800" u="sng">
              <a:solidFill>
                <a:prstClr val="black"/>
              </a:solidFill>
              <a:latin typeface="Cambria" panose="02040503050406030204" pitchFamily="18" charset="0"/>
              <a:ea typeface="Cambria" panose="02040503050406030204" pitchFamily="18" charset="0"/>
            </a:endParaRPr>
          </a:p>
        </p:txBody>
      </p:sp>
      <p:sp>
        <p:nvSpPr>
          <p:cNvPr id="37" name="Arc 8"/>
          <p:cNvSpPr>
            <a:spLocks/>
          </p:cNvSpPr>
          <p:nvPr/>
        </p:nvSpPr>
        <p:spPr bwMode="auto">
          <a:xfrm>
            <a:off x="4215002" y="1589347"/>
            <a:ext cx="4406210" cy="313989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FF0000"/>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8" name="Line 6"/>
          <p:cNvSpPr>
            <a:spLocks noChangeShapeType="1"/>
          </p:cNvSpPr>
          <p:nvPr/>
        </p:nvSpPr>
        <p:spPr bwMode="auto">
          <a:xfrm flipV="1">
            <a:off x="4215002" y="1354341"/>
            <a:ext cx="0" cy="3609906"/>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u="sng">
              <a:solidFill>
                <a:prstClr val="black"/>
              </a:solidFill>
              <a:latin typeface="Cambria" panose="02040503050406030204" pitchFamily="18" charset="0"/>
              <a:ea typeface="Cambria" panose="02040503050406030204" pitchFamily="18" charset="0"/>
            </a:endParaRPr>
          </a:p>
        </p:txBody>
      </p:sp>
      <p:sp>
        <p:nvSpPr>
          <p:cNvPr id="9" name="Line 7"/>
          <p:cNvSpPr>
            <a:spLocks noChangeShapeType="1"/>
          </p:cNvSpPr>
          <p:nvPr/>
        </p:nvSpPr>
        <p:spPr bwMode="auto">
          <a:xfrm>
            <a:off x="4007837" y="4729888"/>
            <a:ext cx="4820547" cy="0"/>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u="sng">
              <a:solidFill>
                <a:prstClr val="black"/>
              </a:solidFill>
              <a:latin typeface="Cambria" panose="02040503050406030204" pitchFamily="18" charset="0"/>
              <a:ea typeface="Cambria" panose="02040503050406030204" pitchFamily="18" charset="0"/>
            </a:endParaRPr>
          </a:p>
        </p:txBody>
      </p:sp>
      <p:sp>
        <p:nvSpPr>
          <p:cNvPr id="48" name="Flowchart: Connector 47"/>
          <p:cNvSpPr/>
          <p:nvPr/>
        </p:nvSpPr>
        <p:spPr>
          <a:xfrm>
            <a:off x="4111752" y="4626864"/>
            <a:ext cx="210312" cy="210312"/>
          </a:xfrm>
          <a:prstGeom prst="flowChartConnector">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u="sng">
              <a:solidFill>
                <a:prstClr val="white"/>
              </a:solidFill>
              <a:latin typeface="Cambria" panose="02040503050406030204" pitchFamily="18" charset="0"/>
              <a:ea typeface="Cambria" panose="02040503050406030204" pitchFamily="18" charset="0"/>
            </a:endParaRPr>
          </a:p>
        </p:txBody>
      </p:sp>
      <p:sp>
        <p:nvSpPr>
          <p:cNvPr id="2" name="object 2"/>
          <p:cNvSpPr txBox="1">
            <a:spLocks noGrp="1"/>
          </p:cNvSpPr>
          <p:nvPr>
            <p:ph type="title" idx="4294967295"/>
          </p:nvPr>
        </p:nvSpPr>
        <p:spPr>
          <a:xfrm>
            <a:off x="0" y="119063"/>
            <a:ext cx="12192000" cy="920750"/>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pc="-40" dirty="0">
                <a:cs typeface="Calibri"/>
              </a:rPr>
              <a:t>Update Center of Mass point of </a:t>
            </a:r>
            <a:r>
              <a:rPr lang="en-US" dirty="0">
                <a:latin typeface="Cambria" panose="02040503050406030204" pitchFamily="18" charset="0"/>
                <a:ea typeface="Cambria" panose="02040503050406030204" pitchFamily="18" charset="0"/>
                <a:cs typeface="Calibri"/>
              </a:rPr>
              <a:t>NAD83</a:t>
            </a:r>
            <a:endParaRPr dirty="0">
              <a:latin typeface="Cambria" panose="02040503050406030204" pitchFamily="18" charset="0"/>
              <a:ea typeface="Cambria" panose="02040503050406030204" pitchFamily="18" charset="0"/>
              <a:cs typeface="Calibri"/>
            </a:endParaRPr>
          </a:p>
        </p:txBody>
      </p:sp>
      <p:sp>
        <p:nvSpPr>
          <p:cNvPr id="14" name="Freeform 12"/>
          <p:cNvSpPr>
            <a:spLocks/>
          </p:cNvSpPr>
          <p:nvPr/>
        </p:nvSpPr>
        <p:spPr bwMode="auto">
          <a:xfrm>
            <a:off x="6534329" y="3147523"/>
            <a:ext cx="99699" cy="205646"/>
          </a:xfrm>
          <a:custGeom>
            <a:avLst/>
            <a:gdLst>
              <a:gd name="T0" fmla="*/ 0 w 69"/>
              <a:gd name="T1" fmla="*/ 0 h 129"/>
              <a:gd name="T2" fmla="*/ 2147483647 w 69"/>
              <a:gd name="T3" fmla="*/ 2147483647 h 129"/>
              <a:gd name="T4" fmla="*/ 2147483647 w 69"/>
              <a:gd name="T5" fmla="*/ 2147483647 h 129"/>
              <a:gd name="T6" fmla="*/ 0 60000 65536"/>
              <a:gd name="T7" fmla="*/ 0 60000 65536"/>
              <a:gd name="T8" fmla="*/ 0 60000 65536"/>
              <a:gd name="T9" fmla="*/ 0 w 69"/>
              <a:gd name="T10" fmla="*/ 0 h 129"/>
              <a:gd name="T11" fmla="*/ 69 w 69"/>
              <a:gd name="T12" fmla="*/ 129 h 129"/>
            </a:gdLst>
            <a:ahLst/>
            <a:cxnLst>
              <a:cxn ang="T6">
                <a:pos x="T0" y="T1"/>
              </a:cxn>
              <a:cxn ang="T7">
                <a:pos x="T2" y="T3"/>
              </a:cxn>
              <a:cxn ang="T8">
                <a:pos x="T4" y="T5"/>
              </a:cxn>
            </a:cxnLst>
            <a:rect l="T9" t="T10" r="T11" b="T12"/>
            <a:pathLst>
              <a:path w="69" h="129">
                <a:moveTo>
                  <a:pt x="0" y="0"/>
                </a:moveTo>
                <a:lnTo>
                  <a:pt x="69" y="57"/>
                </a:lnTo>
                <a:lnTo>
                  <a:pt x="3" y="129"/>
                </a:lnTo>
              </a:path>
            </a:pathLst>
          </a:custGeom>
          <a:noFill/>
          <a:ln w="28575" cap="flat" cmpd="sng">
            <a:solidFill>
              <a:schemeClr val="bg1">
                <a:lumMod val="50000"/>
              </a:schemeClr>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6" name="Freeform 14"/>
          <p:cNvSpPr>
            <a:spLocks/>
          </p:cNvSpPr>
          <p:nvPr/>
        </p:nvSpPr>
        <p:spPr bwMode="auto">
          <a:xfrm>
            <a:off x="6767059" y="1478645"/>
            <a:ext cx="1613323" cy="947795"/>
          </a:xfrm>
          <a:custGeom>
            <a:avLst/>
            <a:gdLst>
              <a:gd name="T0" fmla="*/ 2147483647 w 1125"/>
              <a:gd name="T1" fmla="*/ 2147483647 h 580"/>
              <a:gd name="T2" fmla="*/ 2147483647 w 1125"/>
              <a:gd name="T3" fmla="*/ 2147483647 h 580"/>
              <a:gd name="T4" fmla="*/ 2147483647 w 1125"/>
              <a:gd name="T5" fmla="*/ 2147483647 h 580"/>
              <a:gd name="T6" fmla="*/ 2147483647 w 1125"/>
              <a:gd name="T7" fmla="*/ 2147483647 h 580"/>
              <a:gd name="T8" fmla="*/ 2147483647 w 1125"/>
              <a:gd name="T9" fmla="*/ 2147483647 h 580"/>
              <a:gd name="T10" fmla="*/ 2147483647 w 1125"/>
              <a:gd name="T11" fmla="*/ 2147483647 h 580"/>
              <a:gd name="T12" fmla="*/ 2147483647 w 1125"/>
              <a:gd name="T13" fmla="*/ 2147483647 h 580"/>
              <a:gd name="T14" fmla="*/ 2147483647 w 1125"/>
              <a:gd name="T15" fmla="*/ 2147483647 h 580"/>
              <a:gd name="T16" fmla="*/ 2147483647 w 1125"/>
              <a:gd name="T17" fmla="*/ 2147483647 h 580"/>
              <a:gd name="T18" fmla="*/ 2147483647 w 1125"/>
              <a:gd name="T19" fmla="*/ 2147483647 h 580"/>
              <a:gd name="T20" fmla="*/ 2147483647 w 1125"/>
              <a:gd name="T21" fmla="*/ 2147483647 h 580"/>
              <a:gd name="T22" fmla="*/ 2147483647 w 1125"/>
              <a:gd name="T23" fmla="*/ 2147483647 h 5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5"/>
              <a:gd name="T37" fmla="*/ 0 h 580"/>
              <a:gd name="T38" fmla="*/ 1125 w 1125"/>
              <a:gd name="T39" fmla="*/ 580 h 5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5" h="580">
                <a:moveTo>
                  <a:pt x="45" y="12"/>
                </a:moveTo>
                <a:cubicBezTo>
                  <a:pt x="144" y="45"/>
                  <a:pt x="0" y="0"/>
                  <a:pt x="285" y="28"/>
                </a:cubicBezTo>
                <a:cubicBezTo>
                  <a:pt x="295" y="29"/>
                  <a:pt x="300" y="42"/>
                  <a:pt x="309" y="44"/>
                </a:cubicBezTo>
                <a:cubicBezTo>
                  <a:pt x="349" y="51"/>
                  <a:pt x="389" y="49"/>
                  <a:pt x="429" y="52"/>
                </a:cubicBezTo>
                <a:cubicBezTo>
                  <a:pt x="522" y="114"/>
                  <a:pt x="652" y="111"/>
                  <a:pt x="757" y="116"/>
                </a:cubicBezTo>
                <a:cubicBezTo>
                  <a:pt x="770" y="156"/>
                  <a:pt x="794" y="188"/>
                  <a:pt x="829" y="212"/>
                </a:cubicBezTo>
                <a:cubicBezTo>
                  <a:pt x="834" y="220"/>
                  <a:pt x="837" y="230"/>
                  <a:pt x="845" y="236"/>
                </a:cubicBezTo>
                <a:cubicBezTo>
                  <a:pt x="852" y="241"/>
                  <a:pt x="863" y="238"/>
                  <a:pt x="869" y="244"/>
                </a:cubicBezTo>
                <a:cubicBezTo>
                  <a:pt x="892" y="267"/>
                  <a:pt x="914" y="311"/>
                  <a:pt x="933" y="340"/>
                </a:cubicBezTo>
                <a:cubicBezTo>
                  <a:pt x="952" y="369"/>
                  <a:pt x="1027" y="421"/>
                  <a:pt x="1061" y="444"/>
                </a:cubicBezTo>
                <a:cubicBezTo>
                  <a:pt x="1072" y="460"/>
                  <a:pt x="1087" y="474"/>
                  <a:pt x="1093" y="492"/>
                </a:cubicBezTo>
                <a:cubicBezTo>
                  <a:pt x="1103" y="522"/>
                  <a:pt x="1111" y="552"/>
                  <a:pt x="1125" y="580"/>
                </a:cubicBezTo>
              </a:path>
            </a:pathLst>
          </a:custGeom>
          <a:noFill/>
          <a:ln w="38100" cap="flat" cmpd="sng">
            <a:solidFill>
              <a:srgbClr val="00B050"/>
            </a:solidFill>
            <a:prstDash val="solid"/>
            <a:round/>
            <a:headEnd type="none" w="med" len="me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25" name="Text Box 23"/>
          <p:cNvSpPr txBox="1">
            <a:spLocks noChangeArrowheads="1"/>
          </p:cNvSpPr>
          <p:nvPr/>
        </p:nvSpPr>
        <p:spPr bwMode="auto">
          <a:xfrm>
            <a:off x="8481557" y="1060243"/>
            <a:ext cx="1064715" cy="707886"/>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sz="2000" b="1" dirty="0">
                <a:solidFill>
                  <a:prstClr val="black"/>
                </a:solidFill>
                <a:latin typeface="Cambria" panose="02040503050406030204" pitchFamily="18" charset="0"/>
                <a:ea typeface="Cambria" panose="02040503050406030204" pitchFamily="18" charset="0"/>
                <a:cs typeface="Times New Roman" pitchFamily="18" charset="0"/>
              </a:rPr>
              <a:t>Earth’s</a:t>
            </a:r>
          </a:p>
          <a:p>
            <a:pPr algn="ctr" defTabSz="457200" eaLnBrk="0" fontAlgn="base" hangingPunct="0">
              <a:spcBef>
                <a:spcPct val="0"/>
              </a:spcBef>
              <a:spcAft>
                <a:spcPct val="0"/>
              </a:spcAft>
              <a:defRPr/>
            </a:pPr>
            <a:r>
              <a:rPr lang="en-US" sz="2000" b="1" dirty="0">
                <a:solidFill>
                  <a:prstClr val="black"/>
                </a:solidFill>
                <a:latin typeface="Cambria" panose="02040503050406030204" pitchFamily="18" charset="0"/>
                <a:ea typeface="Cambria" panose="02040503050406030204" pitchFamily="18" charset="0"/>
                <a:cs typeface="Times New Roman" pitchFamily="18" charset="0"/>
              </a:rPr>
              <a:t>Surface</a:t>
            </a:r>
          </a:p>
        </p:txBody>
      </p:sp>
      <p:sp>
        <p:nvSpPr>
          <p:cNvPr id="31" name="Text Box 19"/>
          <p:cNvSpPr txBox="1">
            <a:spLocks noChangeArrowheads="1"/>
          </p:cNvSpPr>
          <p:nvPr/>
        </p:nvSpPr>
        <p:spPr bwMode="auto">
          <a:xfrm>
            <a:off x="8742513" y="5623593"/>
            <a:ext cx="1414170" cy="830997"/>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GRS80</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ellipsoid</a:t>
            </a:r>
          </a:p>
        </p:txBody>
      </p:sp>
      <p:sp>
        <p:nvSpPr>
          <p:cNvPr id="32" name="Line 21"/>
          <p:cNvSpPr>
            <a:spLocks noChangeShapeType="1"/>
          </p:cNvSpPr>
          <p:nvPr/>
        </p:nvSpPr>
        <p:spPr bwMode="auto">
          <a:xfrm flipH="1" flipV="1">
            <a:off x="7586360" y="5177524"/>
            <a:ext cx="1336660" cy="624462"/>
          </a:xfrm>
          <a:prstGeom prst="line">
            <a:avLst/>
          </a:prstGeom>
          <a:noFill/>
          <a:ln w="19050">
            <a:solidFill>
              <a:schemeClr val="tx1"/>
            </a:solidFill>
            <a:round/>
            <a:headEnd w="lg" len="me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29" name="Line 22"/>
          <p:cNvSpPr>
            <a:spLocks noChangeShapeType="1"/>
          </p:cNvSpPr>
          <p:nvPr/>
        </p:nvSpPr>
        <p:spPr bwMode="auto">
          <a:xfrm flipH="1">
            <a:off x="8101186" y="1466990"/>
            <a:ext cx="418005" cy="398796"/>
          </a:xfrm>
          <a:prstGeom prst="line">
            <a:avLst/>
          </a:prstGeom>
          <a:noFill/>
          <a:ln w="38100">
            <a:solidFill>
              <a:srgbClr val="00B050"/>
            </a:solidFill>
            <a:round/>
            <a:headEn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12" name="Line 10"/>
          <p:cNvSpPr>
            <a:spLocks noChangeShapeType="1"/>
          </p:cNvSpPr>
          <p:nvPr/>
        </p:nvSpPr>
        <p:spPr bwMode="auto">
          <a:xfrm flipV="1">
            <a:off x="6428582" y="1681926"/>
            <a:ext cx="1366549" cy="1568746"/>
          </a:xfrm>
          <a:prstGeom prst="line">
            <a:avLst/>
          </a:prstGeom>
          <a:noFill/>
          <a:ln w="28575">
            <a:solidFill>
              <a:schemeClr val="bg1">
                <a:lumMod val="50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3" name="Flowchart: Connector 2"/>
          <p:cNvSpPr/>
          <p:nvPr/>
        </p:nvSpPr>
        <p:spPr>
          <a:xfrm>
            <a:off x="7736736" y="1588870"/>
            <a:ext cx="137160" cy="137160"/>
          </a:xfrm>
          <a:prstGeom prst="flowChartConnector">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grpSp>
        <p:nvGrpSpPr>
          <p:cNvPr id="4" name="Group 3"/>
          <p:cNvGrpSpPr/>
          <p:nvPr/>
        </p:nvGrpSpPr>
        <p:grpSpPr>
          <a:xfrm>
            <a:off x="2884976" y="1942919"/>
            <a:ext cx="4819251" cy="3609906"/>
            <a:chOff x="1360975" y="1942919"/>
            <a:chExt cx="4819251" cy="3609906"/>
          </a:xfrm>
        </p:grpSpPr>
        <p:sp>
          <p:nvSpPr>
            <p:cNvPr id="5" name="Line 3"/>
            <p:cNvSpPr>
              <a:spLocks noChangeShapeType="1"/>
            </p:cNvSpPr>
            <p:nvPr/>
          </p:nvSpPr>
          <p:spPr bwMode="auto">
            <a:xfrm flipV="1">
              <a:off x="1568142" y="1942919"/>
              <a:ext cx="0" cy="3609906"/>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6" name="Line 4"/>
            <p:cNvSpPr>
              <a:spLocks noChangeShapeType="1"/>
            </p:cNvSpPr>
            <p:nvPr/>
          </p:nvSpPr>
          <p:spPr bwMode="auto">
            <a:xfrm>
              <a:off x="1360975" y="5317171"/>
              <a:ext cx="4819251" cy="0"/>
            </a:xfrm>
            <a:prstGeom prst="line">
              <a:avLst/>
            </a:prstGeom>
            <a:noFill/>
            <a:ln w="28575">
              <a:solidFill>
                <a:schemeClr val="bg1">
                  <a:lumMod val="65000"/>
                </a:schemeClr>
              </a:solidFill>
              <a:round/>
              <a:headEnd/>
              <a:tailEnd type="none" w="med"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7" name="Arc 5"/>
            <p:cNvSpPr>
              <a:spLocks noChangeAspect="1"/>
            </p:cNvSpPr>
            <p:nvPr/>
          </p:nvSpPr>
          <p:spPr bwMode="auto">
            <a:xfrm>
              <a:off x="1568142" y="2178574"/>
              <a:ext cx="4406210" cy="3138599"/>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F6AB16"/>
              </a:solidFill>
              <a:round/>
              <a:headEnd/>
              <a:tailEn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47" name="Flowchart: Connector 46"/>
            <p:cNvSpPr/>
            <p:nvPr/>
          </p:nvSpPr>
          <p:spPr>
            <a:xfrm>
              <a:off x="1466146" y="5212015"/>
              <a:ext cx="210312" cy="210312"/>
            </a:xfrm>
            <a:prstGeom prst="flowChartConnector">
              <a:avLst/>
            </a:prstGeom>
            <a:solidFill>
              <a:srgbClr val="F6AB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grpSp>
      <p:sp>
        <p:nvSpPr>
          <p:cNvPr id="38" name="Flowchart: Connector 37"/>
          <p:cNvSpPr/>
          <p:nvPr/>
        </p:nvSpPr>
        <p:spPr>
          <a:xfrm>
            <a:off x="4112228" y="4625232"/>
            <a:ext cx="210312" cy="210312"/>
          </a:xfrm>
          <a:prstGeom prst="flowChartConnector">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defRPr/>
            </a:pPr>
            <a:endParaRPr lang="en-US" sz="1800">
              <a:solidFill>
                <a:prstClr val="white"/>
              </a:solidFill>
              <a:latin typeface="Cambria" panose="02040503050406030204" pitchFamily="18" charset="0"/>
              <a:ea typeface="Cambria" panose="02040503050406030204" pitchFamily="18" charset="0"/>
            </a:endParaRPr>
          </a:p>
        </p:txBody>
      </p:sp>
      <p:cxnSp>
        <p:nvCxnSpPr>
          <p:cNvPr id="11" name="AutoShape 9"/>
          <p:cNvCxnSpPr>
            <a:cxnSpLocks noChangeShapeType="1"/>
          </p:cNvCxnSpPr>
          <p:nvPr/>
        </p:nvCxnSpPr>
        <p:spPr bwMode="auto">
          <a:xfrm flipV="1">
            <a:off x="3098462" y="4727805"/>
            <a:ext cx="1116541" cy="603206"/>
          </a:xfrm>
          <a:prstGeom prst="straightConnector1">
            <a:avLst/>
          </a:prstGeom>
          <a:noFill/>
          <a:ln w="44450" cmpd="sng">
            <a:solidFill>
              <a:srgbClr val="C00000"/>
            </a:solidFill>
            <a:prstDash val="solid"/>
            <a:round/>
            <a:headEnd type="triangle" w="lg" len="med"/>
            <a:tailEnd type="triangle" w="lg" len="med"/>
          </a:ln>
        </p:spPr>
      </p:cxnSp>
      <p:sp>
        <p:nvSpPr>
          <p:cNvPr id="39" name="Text Box 17"/>
          <p:cNvSpPr txBox="1">
            <a:spLocks noChangeArrowheads="1"/>
          </p:cNvSpPr>
          <p:nvPr/>
        </p:nvSpPr>
        <p:spPr bwMode="auto">
          <a:xfrm>
            <a:off x="1593269" y="3451753"/>
            <a:ext cx="1169487" cy="830997"/>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srgbClr val="F6AB16"/>
                </a:solidFill>
                <a:latin typeface="Cambria" panose="02040503050406030204" pitchFamily="18" charset="0"/>
                <a:ea typeface="Cambria" panose="02040503050406030204" pitchFamily="18" charset="0"/>
                <a:cs typeface="Times New Roman" pitchFamily="18" charset="0"/>
              </a:rPr>
              <a:t>NAD83</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 </a:t>
            </a:r>
          </a:p>
        </p:txBody>
      </p:sp>
      <p:sp>
        <p:nvSpPr>
          <p:cNvPr id="40" name="Text Box 19"/>
          <p:cNvSpPr txBox="1">
            <a:spLocks noChangeArrowheads="1"/>
          </p:cNvSpPr>
          <p:nvPr/>
        </p:nvSpPr>
        <p:spPr bwMode="auto">
          <a:xfrm>
            <a:off x="4612236" y="3451257"/>
            <a:ext cx="1676342" cy="830997"/>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b="1" dirty="0">
                <a:solidFill>
                  <a:srgbClr val="00B0F0"/>
                </a:solidFill>
                <a:latin typeface="Cambria" panose="02040503050406030204" pitchFamily="18" charset="0"/>
                <a:ea typeface="Cambria" panose="02040503050406030204" pitchFamily="18" charset="0"/>
                <a:cs typeface="Times New Roman" pitchFamily="18" charset="0"/>
              </a:rPr>
              <a:t>ITRF2020</a:t>
            </a:r>
          </a:p>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 </a:t>
            </a:r>
          </a:p>
        </p:txBody>
      </p:sp>
      <p:sp>
        <p:nvSpPr>
          <p:cNvPr id="41" name="Text Box 19"/>
          <p:cNvSpPr txBox="1">
            <a:spLocks noChangeArrowheads="1"/>
          </p:cNvSpPr>
          <p:nvPr/>
        </p:nvSpPr>
        <p:spPr bwMode="auto">
          <a:xfrm>
            <a:off x="4356653" y="3453196"/>
            <a:ext cx="1921502" cy="461665"/>
          </a:xfrm>
          <a:prstGeom prst="rect">
            <a:avLst/>
          </a:prstGeom>
          <a:noFill/>
          <a:ln w="19050">
            <a:noFill/>
            <a:miter lim="800000"/>
            <a:headEnd/>
            <a:tailEnd/>
          </a:ln>
        </p:spPr>
        <p:txBody>
          <a:bodyPr wrap="square" anchor="ctr">
            <a:spAutoFit/>
          </a:bodyPr>
          <a:lstStyle/>
          <a:p>
            <a:pPr algn="ctr" defTabSz="457200" eaLnBrk="0" fontAlgn="base" hangingPunct="0">
              <a:spcBef>
                <a:spcPct val="0"/>
              </a:spcBef>
              <a:spcAft>
                <a:spcPct val="0"/>
              </a:spcAft>
              <a:defRPr/>
            </a:pPr>
            <a:r>
              <a:rPr lang="en-US" b="1" dirty="0">
                <a:solidFill>
                  <a:srgbClr val="FF0000"/>
                </a:solidFill>
                <a:latin typeface="Cambria" panose="02040503050406030204" pitchFamily="18" charset="0"/>
                <a:ea typeface="Cambria" panose="02040503050406030204" pitchFamily="18" charset="0"/>
                <a:cs typeface="Times New Roman" pitchFamily="18" charset="0"/>
              </a:rPr>
              <a:t>NATRF2022</a:t>
            </a:r>
          </a:p>
        </p:txBody>
      </p:sp>
      <p:sp>
        <p:nvSpPr>
          <p:cNvPr id="42" name="Line 21"/>
          <p:cNvSpPr>
            <a:spLocks noChangeShapeType="1"/>
          </p:cNvSpPr>
          <p:nvPr/>
        </p:nvSpPr>
        <p:spPr bwMode="auto">
          <a:xfrm flipH="1" flipV="1">
            <a:off x="8629649" y="4767264"/>
            <a:ext cx="381378" cy="940117"/>
          </a:xfrm>
          <a:prstGeom prst="line">
            <a:avLst/>
          </a:prstGeom>
          <a:noFill/>
          <a:ln w="19050">
            <a:solidFill>
              <a:schemeClr val="tx1"/>
            </a:solidFill>
            <a:round/>
            <a:headEnd w="lg" len="med"/>
            <a:tailEnd type="triangle" w="lg" len="med"/>
          </a:ln>
        </p:spPr>
        <p:txBody>
          <a:bodyPr wrap="none" anchor="ctr"/>
          <a:lstStyle/>
          <a:p>
            <a:pPr defTabSz="457200" fontAlgn="base">
              <a:spcBef>
                <a:spcPct val="0"/>
              </a:spcBef>
              <a:spcAft>
                <a:spcPct val="0"/>
              </a:spcAft>
              <a:defRPr/>
            </a:pPr>
            <a:endParaRPr lang="en-US" sz="1800">
              <a:solidFill>
                <a:prstClr val="black"/>
              </a:solidFill>
              <a:latin typeface="Cambria" panose="02040503050406030204" pitchFamily="18" charset="0"/>
              <a:ea typeface="Cambria" panose="02040503050406030204" pitchFamily="18" charset="0"/>
            </a:endParaRPr>
          </a:p>
        </p:txBody>
      </p:sp>
      <p:sp>
        <p:nvSpPr>
          <p:cNvPr id="30" name="Text Box 26"/>
          <p:cNvSpPr txBox="1">
            <a:spLocks noChangeArrowheads="1"/>
          </p:cNvSpPr>
          <p:nvPr/>
        </p:nvSpPr>
        <p:spPr bwMode="auto">
          <a:xfrm>
            <a:off x="7455662" y="1991966"/>
            <a:ext cx="612668" cy="461665"/>
          </a:xfrm>
          <a:prstGeom prst="rect">
            <a:avLst/>
          </a:prstGeom>
          <a:noFill/>
          <a:ln w="19050">
            <a:noFill/>
            <a:miter lim="800000"/>
            <a:headEnd/>
            <a:tailEnd/>
          </a:ln>
        </p:spPr>
        <p:txBody>
          <a:bodyPr wrap="none" anchor="ctr">
            <a:spAutoFit/>
          </a:bodyPr>
          <a:lstStyle/>
          <a:p>
            <a:pPr algn="ctr" defTabSz="457200" eaLnBrk="0" fontAlgn="base" hangingPunct="0">
              <a:spcBef>
                <a:spcPct val="0"/>
              </a:spcBef>
              <a:spcAft>
                <a:spcPct val="0"/>
              </a:spcAft>
              <a:defRPr/>
            </a:pPr>
            <a:r>
              <a:rPr lang="en-US" b="1" dirty="0">
                <a:solidFill>
                  <a:prstClr val="black"/>
                </a:solidFill>
                <a:latin typeface="Cambria" panose="02040503050406030204" pitchFamily="18" charset="0"/>
                <a:ea typeface="Cambria" panose="02040503050406030204" pitchFamily="18" charset="0"/>
                <a:cs typeface="Times New Roman" pitchFamily="18" charset="0"/>
              </a:rPr>
              <a:t>h</a:t>
            </a:r>
            <a:r>
              <a:rPr lang="en-US" b="1" baseline="-25000" dirty="0">
                <a:solidFill>
                  <a:prstClr val="black"/>
                </a:solidFill>
                <a:latin typeface="Cambria" panose="02040503050406030204" pitchFamily="18" charset="0"/>
                <a:ea typeface="Cambria" panose="02040503050406030204" pitchFamily="18" charset="0"/>
                <a:cs typeface="Times New Roman" pitchFamily="18" charset="0"/>
              </a:rPr>
              <a:t>22</a:t>
            </a:r>
            <a:endParaRPr lang="en-US" b="1" dirty="0">
              <a:solidFill>
                <a:prstClr val="black"/>
              </a:solidFill>
              <a:latin typeface="Cambria" panose="02040503050406030204" pitchFamily="18" charset="0"/>
              <a:ea typeface="Cambria" panose="02040503050406030204" pitchFamily="18" charset="0"/>
              <a:cs typeface="Times New Roman" pitchFamily="18" charset="0"/>
            </a:endParaRPr>
          </a:p>
        </p:txBody>
      </p:sp>
      <p:sp>
        <p:nvSpPr>
          <p:cNvPr id="33" name="Title 1"/>
          <p:cNvSpPr txBox="1">
            <a:spLocks/>
          </p:cNvSpPr>
          <p:nvPr/>
        </p:nvSpPr>
        <p:spPr bwMode="auto">
          <a:xfrm>
            <a:off x="5239656" y="5859940"/>
            <a:ext cx="1712686" cy="806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a:defRPr/>
            </a:pPr>
            <a:r>
              <a:rPr lang="en-US" sz="3200" i="1" dirty="0">
                <a:solidFill>
                  <a:srgbClr val="424242"/>
                </a:solidFill>
              </a:rPr>
              <a:t>Shift…</a:t>
            </a:r>
          </a:p>
        </p:txBody>
      </p:sp>
    </p:spTree>
    <p:extLst>
      <p:ext uri="{BB962C8B-B14F-4D97-AF65-F5344CB8AC3E}">
        <p14:creationId xmlns:p14="http://schemas.microsoft.com/office/powerpoint/2010/main" val="2112607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nodeType="clickEffect">
                                  <p:stCondLst>
                                    <p:cond delay="0"/>
                                  </p:stCondLst>
                                  <p:childTnLst>
                                    <p:animMotion origin="layout" path="M -0.00013 0.00023 L 0.09232 -0.0875 " pathEditMode="relative" rAng="0" ptsTypes="AA">
                                      <p:cBhvr>
                                        <p:cTn id="6" dur="2000" fill="hold"/>
                                        <p:tgtEl>
                                          <p:spTgt spid="4"/>
                                        </p:tgtEl>
                                        <p:attrNameLst>
                                          <p:attrName>ppt_x</p:attrName>
                                          <p:attrName>ppt_y</p:attrName>
                                        </p:attrNameLst>
                                      </p:cBhvr>
                                      <p:rCtr x="4622" y="-4398"/>
                                    </p:animMotion>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par>
                                <p:cTn id="7" presetID="10" presetClass="exit" presetSubtype="0" fill="hold" grpId="0" nodeType="withEffect">
                                  <p:stCondLst>
                                    <p:cond delay="0"/>
                                  </p:stCondLst>
                                  <p:childTnLst>
                                    <p:animEffect transition="out" filter="fade">
                                      <p:cBhvr>
                                        <p:cTn id="8" dur="1500"/>
                                        <p:tgtEl>
                                          <p:spTgt spid="32"/>
                                        </p:tgtEl>
                                      </p:cBhvr>
                                    </p:animEffect>
                                    <p:set>
                                      <p:cBhvr>
                                        <p:cTn id="9" dur="1" fill="hold">
                                          <p:stCondLst>
                                            <p:cond delay="1499"/>
                                          </p:stCondLst>
                                        </p:cTn>
                                        <p:tgtEl>
                                          <p:spTgt spid="32"/>
                                        </p:tgtEl>
                                        <p:attrNameLst>
                                          <p:attrName>style.visibility</p:attrName>
                                        </p:attrNameLst>
                                      </p:cBhvr>
                                      <p:to>
                                        <p:strVal val="hidden"/>
                                      </p:to>
                                    </p:set>
                                  </p:childTnLst>
                                </p:cTn>
                              </p:par>
                              <p:par>
                                <p:cTn id="10" presetID="22" presetClass="exit" presetSubtype="8" fill="hold" nodeType="withEffect">
                                  <p:stCondLst>
                                    <p:cond delay="0"/>
                                  </p:stCondLst>
                                  <p:childTnLst>
                                    <p:animEffect transition="out" filter="wipe(left)">
                                      <p:cBhvr>
                                        <p:cTn id="11" dur="2000"/>
                                        <p:tgtEl>
                                          <p:spTgt spid="11"/>
                                        </p:tgtEl>
                                      </p:cBhvr>
                                    </p:animEffect>
                                    <p:set>
                                      <p:cBhvr>
                                        <p:cTn id="12" dur="1" fill="hold">
                                          <p:stCondLst>
                                            <p:cond delay="1999"/>
                                          </p:stCondLst>
                                        </p:cTn>
                                        <p:tgtEl>
                                          <p:spTgt spid="11"/>
                                        </p:tgtEl>
                                        <p:attrNameLst>
                                          <p:attrName>style.visibility</p:attrName>
                                        </p:attrNameLst>
                                      </p:cBhvr>
                                      <p:to>
                                        <p:strVal val="hidden"/>
                                      </p:to>
                                    </p:set>
                                  </p:childTnLst>
                                </p:cTn>
                              </p:par>
                              <p:par>
                                <p:cTn id="13" presetID="22" presetClass="exit" presetSubtype="8" fill="hold" grpId="0" nodeType="withEffect">
                                  <p:stCondLst>
                                    <p:cond delay="0"/>
                                  </p:stCondLst>
                                  <p:childTnLst>
                                    <p:animEffect transition="out" filter="wipe(left)">
                                      <p:cBhvr>
                                        <p:cTn id="14" dur="2000"/>
                                        <p:tgtEl>
                                          <p:spTgt spid="12"/>
                                        </p:tgtEl>
                                      </p:cBhvr>
                                    </p:animEffect>
                                    <p:set>
                                      <p:cBhvr>
                                        <p:cTn id="15" dur="1" fill="hold">
                                          <p:stCondLst>
                                            <p:cond delay="1999"/>
                                          </p:stCondLst>
                                        </p:cTn>
                                        <p:tgtEl>
                                          <p:spTgt spid="12"/>
                                        </p:tgtEl>
                                        <p:attrNameLst>
                                          <p:attrName>style.visibility</p:attrName>
                                        </p:attrNameLst>
                                      </p:cBhvr>
                                      <p:to>
                                        <p:strVal val="hidden"/>
                                      </p:to>
                                    </p:set>
                                  </p:childTnLst>
                                </p:cTn>
                              </p:par>
                              <p:par>
                                <p:cTn id="16" presetID="22" presetClass="exit" presetSubtype="8" fill="hold" grpId="0" nodeType="withEffect">
                                  <p:stCondLst>
                                    <p:cond delay="0"/>
                                  </p:stCondLst>
                                  <p:childTnLst>
                                    <p:animEffect transition="out" filter="wipe(left)">
                                      <p:cBhvr>
                                        <p:cTn id="17" dur="500"/>
                                        <p:tgtEl>
                                          <p:spTgt spid="14"/>
                                        </p:tgtEl>
                                      </p:cBhvr>
                                    </p:animEffect>
                                    <p:set>
                                      <p:cBhvr>
                                        <p:cTn id="18" dur="1" fill="hold">
                                          <p:stCondLst>
                                            <p:cond delay="499"/>
                                          </p:stCondLst>
                                        </p:cTn>
                                        <p:tgtEl>
                                          <p:spTgt spid="14"/>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2000"/>
                                        <p:tgtEl>
                                          <p:spTgt spid="39"/>
                                        </p:tgtEl>
                                      </p:cBhvr>
                                    </p:animEffect>
                                    <p:set>
                                      <p:cBhvr>
                                        <p:cTn id="21" dur="1" fill="hold">
                                          <p:stCondLst>
                                            <p:cond delay="1999"/>
                                          </p:stCondLst>
                                        </p:cTn>
                                        <p:tgtEl>
                                          <p:spTgt spid="39"/>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2000"/>
                                        <p:tgtEl>
                                          <p:spTgt spid="40"/>
                                        </p:tgtEl>
                                      </p:cBhvr>
                                    </p:animEffect>
                                    <p:set>
                                      <p:cBhvr>
                                        <p:cTn id="24" dur="1" fill="hold">
                                          <p:stCondLst>
                                            <p:cond delay="1999"/>
                                          </p:stCondLst>
                                        </p:cTn>
                                        <p:tgtEl>
                                          <p:spTgt spid="40"/>
                                        </p:tgtEl>
                                        <p:attrNameLst>
                                          <p:attrName>style.visibility</p:attrName>
                                        </p:attrNameLst>
                                      </p:cBhvr>
                                      <p:to>
                                        <p:strVal val="hidden"/>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childTnLst>
                                </p:cTn>
                              </p:par>
                              <p:par>
                                <p:cTn id="28" presetID="1" presetClass="exit"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38"/>
                                        </p:tgtEl>
                                        <p:attrNameLst>
                                          <p:attrName>style.visibility</p:attrName>
                                        </p:attrNameLst>
                                      </p:cBhvr>
                                      <p:to>
                                        <p:strVal val="visible"/>
                                      </p:to>
                                    </p:set>
                                  </p:childTnLst>
                                </p:cTn>
                              </p:par>
                              <p:par>
                                <p:cTn id="32" presetID="10" presetClass="entr" presetSubtype="0" fill="hold" grpId="0" nodeType="with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1000"/>
                                        <p:tgtEl>
                                          <p:spTgt spid="33"/>
                                        </p:tgtEl>
                                      </p:cBhvr>
                                    </p:animEffect>
                                    <p:anim calcmode="lin" valueType="num">
                                      <p:cBhvr>
                                        <p:cTn id="41" dur="1000" fill="hold"/>
                                        <p:tgtEl>
                                          <p:spTgt spid="33"/>
                                        </p:tgtEl>
                                        <p:attrNameLst>
                                          <p:attrName>ppt_x</p:attrName>
                                        </p:attrNameLst>
                                      </p:cBhvr>
                                      <p:tavLst>
                                        <p:tav tm="0">
                                          <p:val>
                                            <p:strVal val="#ppt_x"/>
                                          </p:val>
                                        </p:tav>
                                        <p:tav tm="100000">
                                          <p:val>
                                            <p:strVal val="#ppt_x"/>
                                          </p:val>
                                        </p:tav>
                                      </p:tavLst>
                                    </p:anim>
                                    <p:anim calcmode="lin" valueType="num">
                                      <p:cBhvr>
                                        <p:cTn id="42"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6" presetClass="emph" presetSubtype="0" repeatCount="2000" fill="hold" grpId="0" nodeType="clickEffect">
                                  <p:stCondLst>
                                    <p:cond delay="0"/>
                                  </p:stCondLst>
                                  <p:childTnLst>
                                    <p:animEffect transition="out" filter="fade">
                                      <p:cBhvr>
                                        <p:cTn id="46" dur="1000" tmFilter="0, 0; .2, .5; .8, .5; 1, 0"/>
                                        <p:tgtEl>
                                          <p:spTgt spid="31"/>
                                        </p:tgtEl>
                                      </p:cBhvr>
                                    </p:animEffect>
                                    <p:animScale>
                                      <p:cBhvr>
                                        <p:cTn id="47" dur="500" autoRev="1" fill="hold"/>
                                        <p:tgtEl>
                                          <p:spTgt spid="31"/>
                                        </p:tgtEl>
                                      </p:cBhvr>
                                      <p:by x="105000" y="105000"/>
                                    </p:animScale>
                                  </p:childTnLst>
                                </p:cTn>
                              </p:par>
                              <p:par>
                                <p:cTn id="48" presetID="26" presetClass="emph" presetSubtype="0" repeatCount="2000" fill="hold" grpId="0" nodeType="withEffect">
                                  <p:stCondLst>
                                    <p:cond delay="0"/>
                                  </p:stCondLst>
                                  <p:childTnLst>
                                    <p:animEffect transition="out" filter="fade">
                                      <p:cBhvr>
                                        <p:cTn id="49" dur="1000" tmFilter="0, 0; .2, .5; .8, .5; 1, 0"/>
                                        <p:tgtEl>
                                          <p:spTgt spid="42"/>
                                        </p:tgtEl>
                                      </p:cBhvr>
                                    </p:animEffect>
                                    <p:animScale>
                                      <p:cBhvr>
                                        <p:cTn id="50" dur="500" autoRev="1" fill="hold"/>
                                        <p:tgtEl>
                                          <p:spTgt spid="4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7" grpId="0" animBg="1"/>
      <p:bldP spid="14" grpId="0" animBg="1"/>
      <p:bldP spid="31" grpId="0"/>
      <p:bldP spid="32" grpId="0" animBg="1"/>
      <p:bldP spid="12" grpId="0" animBg="1"/>
      <p:bldP spid="38" grpId="0" animBg="1"/>
      <p:bldP spid="39" grpId="0"/>
      <p:bldP spid="40" grpId="0"/>
      <p:bldP spid="41" grpId="0"/>
      <p:bldP spid="42" grpId="0" animBg="1"/>
      <p:bldP spid="30" grpId="0"/>
      <p:bldP spid="3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E90DD82-AE8D-4152-91AC-5AD0C687FCAB}"/>
              </a:ext>
            </a:extLst>
          </p:cNvPr>
          <p:cNvSpPr>
            <a:spLocks noGrp="1"/>
          </p:cNvSpPr>
          <p:nvPr>
            <p:ph idx="1"/>
          </p:nvPr>
        </p:nvSpPr>
        <p:spPr>
          <a:xfrm>
            <a:off x="177799" y="990601"/>
            <a:ext cx="11874500" cy="4525963"/>
          </a:xfrm>
        </p:spPr>
        <p:txBody>
          <a:bodyPr>
            <a:normAutofit/>
          </a:bodyPr>
          <a:lstStyle/>
          <a:p>
            <a:pPr marL="0" indent="0" algn="ctr">
              <a:buNone/>
            </a:pPr>
            <a:r>
              <a:rPr lang="en-US" dirty="0">
                <a:latin typeface="Cambria" panose="02040503050406030204" pitchFamily="18" charset="0"/>
                <a:ea typeface="Cambria" panose="02040503050406030204" pitchFamily="18" charset="0"/>
              </a:rPr>
              <a:t>Any references to any commercially available hardware or software do not constitute an endorsement or a disapproval of any manufacturers, developers, dealers, or suppliers.</a:t>
            </a:r>
          </a:p>
          <a:p>
            <a:pPr marL="0" indent="0" algn="ctr">
              <a:buNone/>
            </a:pPr>
            <a:endParaRPr lang="en-US" dirty="0">
              <a:latin typeface="Cambria" panose="02040503050406030204" pitchFamily="18" charset="0"/>
              <a:ea typeface="Cambria" panose="02040503050406030204" pitchFamily="18" charset="0"/>
            </a:endParaRPr>
          </a:p>
          <a:p>
            <a:pPr marL="0" indent="0" algn="ctr">
              <a:buNone/>
            </a:pPr>
            <a:r>
              <a:rPr lang="en-US" dirty="0">
                <a:latin typeface="Cambria" panose="02040503050406030204" pitchFamily="18" charset="0"/>
                <a:ea typeface="Cambria" panose="02040503050406030204" pitchFamily="18" charset="0"/>
              </a:rPr>
              <a:t>Thanks.</a:t>
            </a:r>
            <a:endParaRPr lang="en-US" dirty="0"/>
          </a:p>
        </p:txBody>
      </p:sp>
      <p:sp>
        <p:nvSpPr>
          <p:cNvPr id="5" name="Slide Number Placeholder 4">
            <a:extLst>
              <a:ext uri="{FF2B5EF4-FFF2-40B4-BE49-F238E27FC236}">
                <a16:creationId xmlns:a16="http://schemas.microsoft.com/office/drawing/2014/main" id="{00CCFEB1-09C2-411F-904E-D61871912F0E}"/>
              </a:ext>
            </a:extLst>
          </p:cNvPr>
          <p:cNvSpPr>
            <a:spLocks noGrp="1"/>
          </p:cNvSpPr>
          <p:nvPr>
            <p:ph type="sldNum" sz="quarter" idx="12"/>
          </p:nvPr>
        </p:nvSpPr>
        <p:spPr/>
        <p:txBody>
          <a:bodyPr/>
          <a:lstStyle/>
          <a:p>
            <a:fld id="{D3D538F9-49A3-B84F-B36B-A7030CDE5D5B}" type="slidenum">
              <a:rPr lang="en-US" smtClean="0"/>
              <a:t>4</a:t>
            </a:fld>
            <a:endParaRPr lang="en-US"/>
          </a:p>
        </p:txBody>
      </p:sp>
    </p:spTree>
    <p:extLst>
      <p:ext uri="{BB962C8B-B14F-4D97-AF65-F5344CB8AC3E}">
        <p14:creationId xmlns:p14="http://schemas.microsoft.com/office/powerpoint/2010/main" val="2946970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31504" y="1161071"/>
            <a:ext cx="8584096" cy="5195281"/>
          </a:xfrm>
        </p:spPr>
        <p:txBody>
          <a:bodyPr/>
          <a:lstStyle/>
          <a:p>
            <a:r>
              <a:rPr lang="en-US" sz="2800" dirty="0">
                <a:solidFill>
                  <a:schemeClr val="bg1">
                    <a:lumMod val="50000"/>
                  </a:schemeClr>
                </a:solidFill>
              </a:rPr>
              <a:t>International Terrestrial Reference System (ITRS)</a:t>
            </a:r>
          </a:p>
          <a:p>
            <a:pPr lvl="1"/>
            <a:r>
              <a:rPr lang="en-US" sz="2400" dirty="0">
                <a:solidFill>
                  <a:schemeClr val="bg1">
                    <a:lumMod val="50000"/>
                  </a:schemeClr>
                </a:solidFill>
              </a:rPr>
              <a:t>IERS’s recipe</a:t>
            </a:r>
          </a:p>
          <a:p>
            <a:r>
              <a:rPr lang="en-US" sz="2800" dirty="0">
                <a:solidFill>
                  <a:schemeClr val="bg1">
                    <a:lumMod val="50000"/>
                  </a:schemeClr>
                </a:solidFill>
              </a:rPr>
              <a:t>International Terrestrial Reference Frame</a:t>
            </a:r>
          </a:p>
          <a:p>
            <a:pPr lvl="1"/>
            <a:r>
              <a:rPr lang="en-US" sz="2400" dirty="0">
                <a:solidFill>
                  <a:schemeClr val="bg1">
                    <a:lumMod val="50000"/>
                  </a:schemeClr>
                </a:solidFill>
              </a:rPr>
              <a:t>Realized by the ITRF Network (the SGT stations)</a:t>
            </a:r>
          </a:p>
          <a:p>
            <a:r>
              <a:rPr lang="en-US" sz="2800" dirty="0"/>
              <a:t>True for </a:t>
            </a:r>
            <a:r>
              <a:rPr lang="en-US" sz="2800" b="1" dirty="0"/>
              <a:t>any</a:t>
            </a:r>
            <a:r>
              <a:rPr lang="en-US" sz="2800" dirty="0"/>
              <a:t> System and Frame</a:t>
            </a:r>
          </a:p>
          <a:p>
            <a:pPr lvl="1"/>
            <a:r>
              <a:rPr lang="en-US" sz="2400" i="1" dirty="0"/>
              <a:t>Not just the</a:t>
            </a:r>
            <a:r>
              <a:rPr lang="en-US" sz="2400" dirty="0"/>
              <a:t> ITRF</a:t>
            </a:r>
          </a:p>
          <a:p>
            <a:r>
              <a:rPr lang="en-US" sz="2800" dirty="0"/>
              <a:t>National Spatial </a:t>
            </a:r>
            <a:r>
              <a:rPr lang="en-US" sz="2800" u="sng" dirty="0"/>
              <a:t>Reference System</a:t>
            </a:r>
          </a:p>
          <a:p>
            <a:pPr lvl="1"/>
            <a:r>
              <a:rPr lang="en-US" sz="2400" dirty="0"/>
              <a:t>NGS’s recipe</a:t>
            </a:r>
          </a:p>
          <a:p>
            <a:r>
              <a:rPr lang="en-US" sz="2800" dirty="0"/>
              <a:t>North American Terrestrial </a:t>
            </a:r>
            <a:r>
              <a:rPr lang="en-US" sz="2800" u="sng" dirty="0"/>
              <a:t>Reference Frame</a:t>
            </a:r>
          </a:p>
          <a:p>
            <a:pPr lvl="1"/>
            <a:r>
              <a:rPr lang="en-US" sz="2000" dirty="0"/>
              <a:t>Realized by the NOAA CORS Network</a:t>
            </a:r>
          </a:p>
          <a:p>
            <a:pPr lvl="1"/>
            <a:r>
              <a:rPr lang="en-US" sz="2000" dirty="0"/>
              <a:t>Accessible easily with GPS, by using OPUS</a:t>
            </a:r>
          </a:p>
        </p:txBody>
      </p:sp>
      <p:sp>
        <p:nvSpPr>
          <p:cNvPr id="5" name="Title"/>
          <p:cNvSpPr txBox="1">
            <a:spLocks/>
          </p:cNvSpPr>
          <p:nvPr/>
        </p:nvSpPr>
        <p:spPr bwMode="auto">
          <a:xfrm>
            <a:off x="1524001" y="274638"/>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tLang="en-US" dirty="0">
                <a:latin typeface="Cambria" panose="02040503050406030204" pitchFamily="18" charset="0"/>
                <a:ea typeface="Tahoma" panose="020B0604030504040204" pitchFamily="34" charset="0"/>
                <a:cs typeface="Tahoma" panose="020B0604030504040204" pitchFamily="34" charset="0"/>
              </a:rPr>
              <a:t>Reference System &amp; Frame</a:t>
            </a:r>
          </a:p>
        </p:txBody>
      </p:sp>
    </p:spTree>
    <p:extLst>
      <p:ext uri="{BB962C8B-B14F-4D97-AF65-F5344CB8AC3E}">
        <p14:creationId xmlns:p14="http://schemas.microsoft.com/office/powerpoint/2010/main" val="31385029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wipe(left)">
                                      <p:cBhvr>
                                        <p:cTn id="7" dur="1000"/>
                                        <p:tgtEl>
                                          <p:spTgt spid="3">
                                            <p:txEl>
                                              <p:pRg st="6" end="6"/>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3">
                                            <p:txEl>
                                              <p:pRg st="7" end="7"/>
                                            </p:txEl>
                                          </p:spTgt>
                                        </p:tgtEl>
                                        <p:attrNameLst>
                                          <p:attrName>style.visibility</p:attrName>
                                        </p:attrNameLst>
                                      </p:cBhvr>
                                      <p:to>
                                        <p:strVal val="visible"/>
                                      </p:to>
                                    </p:set>
                                    <p:animEffect transition="in" filter="wipe(left)">
                                      <p:cBhvr>
                                        <p:cTn id="10" dur="1000"/>
                                        <p:tgtEl>
                                          <p:spTgt spid="3">
                                            <p:txEl>
                                              <p:pRg st="7" end="7"/>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animEffect transition="in" filter="wipe(left)">
                                      <p:cBhvr>
                                        <p:cTn id="15" dur="1000"/>
                                        <p:tgtEl>
                                          <p:spTgt spid="3">
                                            <p:txEl>
                                              <p:pRg st="8" end="8"/>
                                            </p:txEl>
                                          </p:spTgt>
                                        </p:tgtEl>
                                      </p:cBhvr>
                                    </p:animEffect>
                                  </p:childTnLst>
                                </p:cTn>
                              </p:par>
                              <p:par>
                                <p:cTn id="16" presetID="22" presetClass="entr" presetSubtype="8" fill="hold" nodeType="withEffect">
                                  <p:stCondLst>
                                    <p:cond delay="0"/>
                                  </p:stCondLst>
                                  <p:childTnLst>
                                    <p:set>
                                      <p:cBhvr>
                                        <p:cTn id="17" dur="1" fill="hold">
                                          <p:stCondLst>
                                            <p:cond delay="0"/>
                                          </p:stCondLst>
                                        </p:cTn>
                                        <p:tgtEl>
                                          <p:spTgt spid="3">
                                            <p:txEl>
                                              <p:pRg st="9" end="9"/>
                                            </p:txEl>
                                          </p:spTgt>
                                        </p:tgtEl>
                                        <p:attrNameLst>
                                          <p:attrName>style.visibility</p:attrName>
                                        </p:attrNameLst>
                                      </p:cBhvr>
                                      <p:to>
                                        <p:strVal val="visible"/>
                                      </p:to>
                                    </p:set>
                                    <p:animEffect transition="in" filter="wipe(left)">
                                      <p:cBhvr>
                                        <p:cTn id="18" dur="1000"/>
                                        <p:tgtEl>
                                          <p:spTgt spid="3">
                                            <p:txEl>
                                              <p:pRg st="9" end="9"/>
                                            </p:txEl>
                                          </p:spTgt>
                                        </p:tgtEl>
                                      </p:cBhvr>
                                    </p:animEffect>
                                  </p:childTnLst>
                                </p:cTn>
                              </p:par>
                              <p:par>
                                <p:cTn id="19" presetID="22" presetClass="entr" presetSubtype="8" fill="hold"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animEffect transition="in" filter="wipe(left)">
                                      <p:cBhvr>
                                        <p:cTn id="21" dur="10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168166" y="936619"/>
            <a:ext cx="11876689" cy="4168644"/>
          </a:xfrm>
          <a:prstGeom prst="rect">
            <a:avLst/>
          </a:prstGeom>
        </p:spPr>
        <p:txBody>
          <a:bodyPr vert="horz" wrap="square" lIns="0" tIns="16933" rIns="0" bIns="0" rtlCol="0">
            <a:noAutofit/>
          </a:bodyPr>
          <a:lstStyle/>
          <a:p>
            <a:pPr marL="16933" algn="ctr">
              <a:buSzPct val="159375"/>
              <a:tabLst>
                <a:tab pos="397067" algn="l"/>
                <a:tab pos="397913" algn="l"/>
              </a:tabLst>
              <a:defRPr/>
            </a:pPr>
            <a:r>
              <a:rPr lang="en-US" sz="6600" b="1" spc="-20" dirty="0">
                <a:solidFill>
                  <a:srgbClr val="C00000"/>
                </a:solidFill>
                <a:uFill>
                  <a:solidFill>
                    <a:srgbClr val="C00000"/>
                  </a:solidFill>
                </a:uFill>
                <a:latin typeface="Cambria" panose="02040503050406030204" pitchFamily="18" charset="0"/>
                <a:ea typeface="ＭＳ Ｐゴシック" pitchFamily="34" charset="-128"/>
                <a:cs typeface="Arial Black"/>
              </a:rPr>
              <a:t>NATRF2022</a:t>
            </a:r>
          </a:p>
          <a:p>
            <a:pPr marL="16933" algn="ctr">
              <a:buSzPct val="159375"/>
              <a:tabLst>
                <a:tab pos="397067" algn="l"/>
                <a:tab pos="397913" algn="l"/>
              </a:tabLst>
              <a:defRPr/>
            </a:pPr>
            <a:r>
              <a:rPr lang="en-US" sz="3733" b="1" dirty="0">
                <a:solidFill>
                  <a:prstClr val="black"/>
                </a:solidFill>
                <a:uFill>
                  <a:solidFill>
                    <a:srgbClr val="1F497D"/>
                  </a:solidFill>
                </a:uFill>
                <a:latin typeface="Cambria" panose="02040503050406030204" pitchFamily="18" charset="0"/>
                <a:ea typeface="ＭＳ Ｐゴシック" pitchFamily="34" charset="-128"/>
                <a:cs typeface="Arial"/>
              </a:rPr>
              <a:t>North </a:t>
            </a:r>
            <a:r>
              <a:rPr lang="en-US" sz="3733" b="1" spc="-7" dirty="0">
                <a:solidFill>
                  <a:prstClr val="black"/>
                </a:solidFill>
                <a:uFill>
                  <a:solidFill>
                    <a:srgbClr val="1F497D"/>
                  </a:solidFill>
                </a:uFill>
                <a:latin typeface="Cambria" panose="02040503050406030204" pitchFamily="18" charset="0"/>
                <a:ea typeface="ＭＳ Ｐゴシック" pitchFamily="34" charset="-128"/>
                <a:cs typeface="Arial"/>
              </a:rPr>
              <a:t>American </a:t>
            </a:r>
            <a:r>
              <a:rPr lang="en-US" sz="3733" b="1" spc="-20" dirty="0">
                <a:solidFill>
                  <a:prstClr val="black"/>
                </a:solidFill>
                <a:uFill>
                  <a:solidFill>
                    <a:srgbClr val="1F497D"/>
                  </a:solidFill>
                </a:uFill>
                <a:latin typeface="Cambria" panose="02040503050406030204" pitchFamily="18" charset="0"/>
                <a:ea typeface="ＭＳ Ｐゴシック" pitchFamily="34" charset="-128"/>
                <a:cs typeface="Arial"/>
              </a:rPr>
              <a:t>Terrestrial Reference Frame of 2022</a:t>
            </a:r>
            <a:endParaRPr lang="en-US" sz="3733" b="1" spc="-7" dirty="0">
              <a:solidFill>
                <a:prstClr val="black"/>
              </a:solidFill>
              <a:uFill>
                <a:solidFill>
                  <a:srgbClr val="1F497D"/>
                </a:solidFill>
              </a:uFill>
              <a:latin typeface="Cambria" panose="02040503050406030204" pitchFamily="18" charset="0"/>
              <a:ea typeface="ＭＳ Ｐゴシック" pitchFamily="34" charset="-128"/>
              <a:cs typeface="Arial"/>
            </a:endParaRPr>
          </a:p>
          <a:p>
            <a:pPr marL="16933" algn="ctr" defTabSz="457189" fontAlgn="base">
              <a:spcBef>
                <a:spcPts val="1800"/>
              </a:spcBef>
              <a:spcAft>
                <a:spcPts val="1800"/>
              </a:spcAft>
              <a:buSzPct val="159375"/>
              <a:tabLst>
                <a:tab pos="397067" algn="l"/>
                <a:tab pos="397913" algn="l"/>
              </a:tabLst>
              <a:defRPr/>
            </a:pPr>
            <a:r>
              <a:rPr lang="en-US" sz="4200" b="1" i="1" spc="-20" dirty="0">
                <a:solidFill>
                  <a:prstClr val="black">
                    <a:lumMod val="50000"/>
                    <a:lumOff val="50000"/>
                  </a:prstClr>
                </a:solidFill>
                <a:uFill>
                  <a:solidFill>
                    <a:srgbClr val="C00000"/>
                  </a:solidFill>
                </a:uFill>
                <a:latin typeface="Cambria" panose="02040503050406030204" pitchFamily="18" charset="0"/>
                <a:ea typeface="ＭＳ Ｐゴシック" pitchFamily="34" charset="-128"/>
                <a:cs typeface="Arial Black"/>
              </a:rPr>
              <a:t>will replace</a:t>
            </a:r>
          </a:p>
          <a:p>
            <a:pPr marL="16933" algn="ctr">
              <a:buSzPct val="159375"/>
              <a:tabLst>
                <a:tab pos="397067" algn="l"/>
                <a:tab pos="397913" algn="l"/>
              </a:tabLst>
              <a:defRPr/>
            </a:pPr>
            <a:r>
              <a:rPr lang="en-US" sz="6000" b="1" spc="-20" dirty="0">
                <a:solidFill>
                  <a:srgbClr val="C00000"/>
                </a:solidFill>
                <a:uFill>
                  <a:solidFill>
                    <a:srgbClr val="C00000"/>
                  </a:solidFill>
                </a:uFill>
                <a:latin typeface="Cambria" panose="02040503050406030204" pitchFamily="18" charset="0"/>
                <a:ea typeface="ＭＳ Ｐゴシック" pitchFamily="34" charset="-128"/>
                <a:cs typeface="Arial Black"/>
              </a:rPr>
              <a:t>NAD83</a:t>
            </a:r>
          </a:p>
          <a:p>
            <a:pPr marL="16933" algn="ctr">
              <a:buSzPct val="159375"/>
              <a:tabLst>
                <a:tab pos="397067" algn="l"/>
                <a:tab pos="397913" algn="l"/>
              </a:tabLst>
              <a:defRPr/>
            </a:pPr>
            <a:r>
              <a:rPr lang="en-US" sz="3200" b="1" dirty="0">
                <a:solidFill>
                  <a:prstClr val="black"/>
                </a:solidFill>
                <a:uFill>
                  <a:solidFill>
                    <a:srgbClr val="1F497D"/>
                  </a:solidFill>
                </a:uFill>
                <a:latin typeface="Cambria" panose="02040503050406030204" pitchFamily="18" charset="0"/>
                <a:ea typeface="ＭＳ Ｐゴシック" pitchFamily="34" charset="-128"/>
                <a:cs typeface="Arial"/>
              </a:rPr>
              <a:t>North </a:t>
            </a:r>
            <a:r>
              <a:rPr lang="en-US" sz="3200" b="1" spc="-7" dirty="0">
                <a:solidFill>
                  <a:prstClr val="black"/>
                </a:solidFill>
                <a:uFill>
                  <a:solidFill>
                    <a:srgbClr val="1F497D"/>
                  </a:solidFill>
                </a:uFill>
                <a:latin typeface="Cambria" panose="02040503050406030204" pitchFamily="18" charset="0"/>
                <a:ea typeface="ＭＳ Ｐゴシック" pitchFamily="34" charset="-128"/>
                <a:cs typeface="Arial"/>
              </a:rPr>
              <a:t>American </a:t>
            </a:r>
            <a:r>
              <a:rPr lang="en-US" sz="3200" b="1" spc="-20" dirty="0">
                <a:solidFill>
                  <a:prstClr val="black"/>
                </a:solidFill>
                <a:uFill>
                  <a:solidFill>
                    <a:srgbClr val="1F497D"/>
                  </a:solidFill>
                </a:uFill>
                <a:latin typeface="Cambria" panose="02040503050406030204" pitchFamily="18" charset="0"/>
                <a:ea typeface="ＭＳ Ｐゴシック" pitchFamily="34" charset="-128"/>
                <a:cs typeface="Arial"/>
              </a:rPr>
              <a:t>Datum of 1983</a:t>
            </a:r>
          </a:p>
        </p:txBody>
      </p:sp>
      <p:sp>
        <p:nvSpPr>
          <p:cNvPr id="2" name="TextBox 1">
            <a:extLst>
              <a:ext uri="{FF2B5EF4-FFF2-40B4-BE49-F238E27FC236}">
                <a16:creationId xmlns:a16="http://schemas.microsoft.com/office/drawing/2014/main" id="{5796E2A2-0094-497B-AB4E-FD413C87AB6A}"/>
              </a:ext>
            </a:extLst>
          </p:cNvPr>
          <p:cNvSpPr txBox="1"/>
          <p:nvPr/>
        </p:nvSpPr>
        <p:spPr>
          <a:xfrm>
            <a:off x="-23443" y="5675154"/>
            <a:ext cx="12215444" cy="666786"/>
          </a:xfrm>
          <a:prstGeom prst="rect">
            <a:avLst/>
          </a:prstGeom>
          <a:noFill/>
        </p:spPr>
        <p:txBody>
          <a:bodyPr wrap="square" rtlCol="0">
            <a:spAutoFit/>
          </a:bodyPr>
          <a:lstStyle/>
          <a:p>
            <a:pPr algn="ctr"/>
            <a:r>
              <a:rPr lang="en-US" sz="3733" i="1" dirty="0">
                <a:latin typeface="Cambria" panose="02040503050406030204" pitchFamily="18" charset="0"/>
                <a:ea typeface="Cambria" panose="02040503050406030204" pitchFamily="18" charset="0"/>
              </a:rPr>
              <a:t>Technically, not just NATRF2022 but also its 3 sister TRFs…</a:t>
            </a:r>
          </a:p>
        </p:txBody>
      </p:sp>
    </p:spTree>
    <p:extLst>
      <p:ext uri="{BB962C8B-B14F-4D97-AF65-F5344CB8AC3E}">
        <p14:creationId xmlns:p14="http://schemas.microsoft.com/office/powerpoint/2010/main" val="769246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0" y="454935"/>
            <a:ext cx="12192000" cy="836918"/>
          </a:xfrm>
          <a:prstGeom prst="rect">
            <a:avLst/>
          </a:prstGeom>
        </p:spPr>
        <p:txBody>
          <a:bodyPr vert="horz" wrap="square" lIns="0" tIns="16087" rIns="0" bIns="0" numCol="1" rtlCol="0" anchor="ctr" anchorCtr="0" compatLnSpc="1">
            <a:prstTxWarp prst="textNoShape">
              <a:avLst/>
            </a:prstTxWarp>
            <a:spAutoFit/>
          </a:bodyPr>
          <a:lstStyle/>
          <a:p>
            <a:pPr marL="16933">
              <a:spcBef>
                <a:spcPts val="127"/>
              </a:spcBef>
            </a:pPr>
            <a:r>
              <a:rPr lang="en-US" sz="5333" spc="-7" dirty="0">
                <a:cs typeface="Calibri"/>
              </a:rPr>
              <a:t>Four</a:t>
            </a:r>
            <a:r>
              <a:rPr sz="5333" spc="-7" dirty="0">
                <a:cs typeface="Calibri"/>
              </a:rPr>
              <a:t> </a:t>
            </a:r>
            <a:r>
              <a:rPr lang="en-US" sz="5333" spc="-7" dirty="0">
                <a:cs typeface="Calibri"/>
              </a:rPr>
              <a:t>T</a:t>
            </a:r>
            <a:r>
              <a:rPr sz="5333" spc="-47" dirty="0">
                <a:cs typeface="Calibri"/>
              </a:rPr>
              <a:t>R</a:t>
            </a:r>
            <a:r>
              <a:rPr sz="5333" spc="-27" dirty="0">
                <a:cs typeface="Calibri"/>
              </a:rPr>
              <a:t>Fs</a:t>
            </a:r>
            <a:r>
              <a:rPr lang="en-US" sz="5333" spc="-27" dirty="0">
                <a:cs typeface="Calibri"/>
              </a:rPr>
              <a:t> for Modernized NSRS</a:t>
            </a:r>
            <a:endParaRPr sz="5333" dirty="0">
              <a:cs typeface="Calibri"/>
            </a:endParaRPr>
          </a:p>
        </p:txBody>
      </p:sp>
      <p:sp>
        <p:nvSpPr>
          <p:cNvPr id="4" name="object 4"/>
          <p:cNvSpPr txBox="1"/>
          <p:nvPr/>
        </p:nvSpPr>
        <p:spPr>
          <a:xfrm>
            <a:off x="324091" y="1531837"/>
            <a:ext cx="11559251" cy="5225803"/>
          </a:xfrm>
          <a:prstGeom prst="rect">
            <a:avLst/>
          </a:prstGeom>
        </p:spPr>
        <p:txBody>
          <a:bodyPr vert="horz" wrap="square" lIns="0" tIns="16933" rIns="0" bIns="0" rtlCol="0">
            <a:noAutofit/>
          </a:bodyPr>
          <a:lstStyle/>
          <a:p>
            <a:pPr defTabSz="457189" fontAlgn="base">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North </a:t>
            </a:r>
            <a:r>
              <a:rPr sz="3600" spc="-7" dirty="0">
                <a:uFill>
                  <a:solidFill>
                    <a:srgbClr val="1F497D"/>
                  </a:solidFill>
                </a:uFill>
                <a:latin typeface="Cambria" panose="02040503050406030204" pitchFamily="18" charset="0"/>
                <a:ea typeface="ＭＳ Ｐゴシック" pitchFamily="34" charset="-128"/>
                <a:cs typeface="Arial"/>
              </a:rPr>
              <a:t>American </a:t>
            </a:r>
            <a:r>
              <a:rPr sz="3600" spc="-20" dirty="0">
                <a:uFill>
                  <a:solidFill>
                    <a:srgbClr val="1F497D"/>
                  </a:solidFill>
                </a:uFill>
                <a:latin typeface="Cambria" panose="02040503050406030204" pitchFamily="18" charset="0"/>
                <a:ea typeface="ＭＳ Ｐゴシック" pitchFamily="34" charset="-128"/>
                <a:cs typeface="Arial"/>
              </a:rPr>
              <a:t>Terrestrial </a:t>
            </a:r>
            <a:r>
              <a:rPr sz="3600" spc="-7" dirty="0">
                <a:uFill>
                  <a:solidFill>
                    <a:srgbClr val="1F497D"/>
                  </a:solidFill>
                </a:uFill>
                <a:latin typeface="Cambria" panose="02040503050406030204" pitchFamily="18" charset="0"/>
                <a:ea typeface="ＭＳ Ｐゴシック" pitchFamily="34" charset="-128"/>
                <a:cs typeface="Arial"/>
              </a:rPr>
              <a:t>Reference Frame of</a:t>
            </a:r>
            <a:r>
              <a:rPr sz="3600" spc="-33" dirty="0">
                <a:uFill>
                  <a:solidFill>
                    <a:srgbClr val="1F497D"/>
                  </a:solidFill>
                </a:uFill>
                <a:latin typeface="Cambria" panose="02040503050406030204" pitchFamily="18" charset="0"/>
                <a:ea typeface="ＭＳ Ｐゴシック" pitchFamily="34" charset="-128"/>
                <a:cs typeface="Arial"/>
              </a:rPr>
              <a:t> </a:t>
            </a:r>
            <a:r>
              <a:rPr sz="3600" spc="-7" dirty="0">
                <a:uFill>
                  <a:solidFill>
                    <a:srgbClr val="1F497D"/>
                  </a:solidFill>
                </a:uFill>
                <a:latin typeface="Cambria" panose="02040503050406030204" pitchFamily="18" charset="0"/>
                <a:ea typeface="ＭＳ Ｐゴシック" pitchFamily="34" charset="-128"/>
                <a:cs typeface="Arial"/>
              </a:rPr>
              <a:t>2022</a:t>
            </a:r>
            <a:endParaRPr sz="3600" dirty="0">
              <a:latin typeface="Cambria" panose="02040503050406030204" pitchFamily="18" charset="0"/>
              <a:ea typeface="ＭＳ Ｐゴシック" pitchFamily="34" charset="-128"/>
              <a:cs typeface="Arial"/>
            </a:endParaRPr>
          </a:p>
          <a:p>
            <a:pPr defTabSz="457189" fontAlgn="base">
              <a:lnSpc>
                <a:spcPts val="2533"/>
              </a:lnSpc>
              <a:spcBef>
                <a:spcPts val="600"/>
              </a:spcBef>
              <a:spcAft>
                <a:spcPts val="600"/>
              </a:spcAft>
              <a:defRPr/>
            </a:pPr>
            <a:r>
              <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rPr>
              <a:t>	</a:t>
            </a:r>
            <a:r>
              <a:rPr sz="3600" spc="-20" dirty="0">
                <a:solidFill>
                  <a:srgbClr val="C00000"/>
                </a:solidFill>
                <a:uFill>
                  <a:solidFill>
                    <a:srgbClr val="C00000"/>
                  </a:solidFill>
                </a:uFill>
                <a:latin typeface="Cambria" panose="02040503050406030204" pitchFamily="18" charset="0"/>
                <a:ea typeface="ＭＳ Ｐゴシック" pitchFamily="34" charset="-128"/>
                <a:cs typeface="Arial Black"/>
              </a:rPr>
              <a:t>(NATRF2022)</a:t>
            </a:r>
            <a:endPar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Pacific Terrestrial Reference Frame of 2022</a:t>
            </a:r>
          </a:p>
          <a:p>
            <a:pPr defTabSz="457189" fontAlgn="base">
              <a:lnSpc>
                <a:spcPts val="2533"/>
              </a:lnSpc>
              <a:spcBef>
                <a:spcPts val="600"/>
              </a:spcBef>
              <a:spcAft>
                <a:spcPts val="600"/>
              </a:spcAft>
              <a:defRPr/>
            </a:pPr>
            <a:r>
              <a:rPr lang="en-US" sz="3600" spc="-40" dirty="0">
                <a:solidFill>
                  <a:srgbClr val="C00000"/>
                </a:solidFill>
                <a:latin typeface="Cambria" panose="02040503050406030204" pitchFamily="18" charset="0"/>
                <a:ea typeface="ＭＳ Ｐゴシック" pitchFamily="34" charset="-128"/>
                <a:cs typeface="Arial Black"/>
              </a:rPr>
              <a:t>	</a:t>
            </a:r>
            <a:r>
              <a:rPr sz="3600" spc="-40" dirty="0">
                <a:solidFill>
                  <a:srgbClr val="C00000"/>
                </a:solidFill>
                <a:latin typeface="Cambria" panose="02040503050406030204" pitchFamily="18" charset="0"/>
                <a:ea typeface="ＭＳ Ｐゴシック" pitchFamily="34" charset="-128"/>
                <a:cs typeface="Arial Black"/>
              </a:rPr>
              <a:t>(PATRF2022)</a:t>
            </a:r>
            <a:endParaRPr lang="en-US" sz="3600" spc="-40" dirty="0">
              <a:solidFill>
                <a:srgbClr val="C00000"/>
              </a:solid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40" dirty="0">
              <a:solidFill>
                <a:srgbClr val="C00000"/>
              </a:solidFill>
              <a:latin typeface="Cambria" panose="02040503050406030204" pitchFamily="18" charset="0"/>
              <a:ea typeface="ＭＳ Ｐゴシック" pitchFamily="34" charset="-128"/>
              <a:cs typeface="Arial"/>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Caribbean Terrestrial Reference Frame of 2022</a:t>
            </a:r>
          </a:p>
          <a:p>
            <a:pPr defTabSz="457189" fontAlgn="base">
              <a:lnSpc>
                <a:spcPts val="2533"/>
              </a:lnSpc>
              <a:spcBef>
                <a:spcPts val="600"/>
              </a:spcBef>
              <a:spcAft>
                <a:spcPts val="600"/>
              </a:spcAft>
              <a:defRPr/>
            </a:pPr>
            <a:r>
              <a:rPr lang="en-US" sz="3600" spc="-20" dirty="0">
                <a:solidFill>
                  <a:srgbClr val="C00000"/>
                </a:solidFill>
                <a:latin typeface="Cambria" panose="02040503050406030204" pitchFamily="18" charset="0"/>
                <a:ea typeface="ＭＳ Ｐゴシック" pitchFamily="34" charset="-128"/>
                <a:cs typeface="Arial Black"/>
              </a:rPr>
              <a:t>	</a:t>
            </a:r>
            <a:r>
              <a:rPr sz="3600" spc="-20" dirty="0">
                <a:solidFill>
                  <a:srgbClr val="C00000"/>
                </a:solidFill>
                <a:latin typeface="Cambria" panose="02040503050406030204" pitchFamily="18" charset="0"/>
                <a:ea typeface="ＭＳ Ｐゴシック" pitchFamily="34" charset="-128"/>
                <a:cs typeface="Arial Black"/>
              </a:rPr>
              <a:t>(CATRF2022)</a:t>
            </a:r>
            <a:endParaRPr lang="en-US" sz="3600" spc="-20" dirty="0">
              <a:solidFill>
                <a:srgbClr val="C00000"/>
              </a:solid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20" dirty="0">
              <a:solidFill>
                <a:srgbClr val="C00000"/>
              </a:solidFill>
              <a:latin typeface="Cambria" panose="02040503050406030204" pitchFamily="18" charset="0"/>
              <a:ea typeface="ＭＳ Ｐゴシック" pitchFamily="34" charset="-128"/>
              <a:cs typeface="Arial"/>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Mariana Terrestrial Reference Frame of</a:t>
            </a:r>
            <a:r>
              <a:rPr lang="en-US" sz="3600" dirty="0">
                <a:uFill>
                  <a:solidFill>
                    <a:srgbClr val="1F497D"/>
                  </a:solidFill>
                </a:uFill>
                <a:latin typeface="Cambria" panose="02040503050406030204" pitchFamily="18" charset="0"/>
                <a:ea typeface="ＭＳ Ｐゴシック" pitchFamily="34" charset="-128"/>
                <a:cs typeface="Arial"/>
              </a:rPr>
              <a:t> 2022</a:t>
            </a:r>
            <a:endParaRPr sz="3600" dirty="0">
              <a:uFill>
                <a:solidFill>
                  <a:srgbClr val="1F497D"/>
                </a:solidFill>
              </a:uFill>
              <a:latin typeface="Cambria" panose="02040503050406030204" pitchFamily="18" charset="0"/>
              <a:ea typeface="ＭＳ Ｐゴシック" pitchFamily="34" charset="-128"/>
              <a:cs typeface="Arial"/>
            </a:endParaRPr>
          </a:p>
          <a:p>
            <a:pPr defTabSz="457189" fontAlgn="base">
              <a:lnSpc>
                <a:spcPts val="2533"/>
              </a:lnSpc>
              <a:spcBef>
                <a:spcPts val="600"/>
              </a:spcBef>
              <a:spcAft>
                <a:spcPts val="600"/>
              </a:spcAft>
              <a:defRPr/>
            </a:pPr>
            <a:r>
              <a:rPr lang="en-US" sz="3600" spc="-20" dirty="0">
                <a:solidFill>
                  <a:srgbClr val="C00000"/>
                </a:solidFill>
                <a:latin typeface="Cambria" panose="02040503050406030204" pitchFamily="18" charset="0"/>
                <a:ea typeface="ＭＳ Ｐゴシック" pitchFamily="34" charset="-128"/>
                <a:cs typeface="Arial Black"/>
              </a:rPr>
              <a:t>	</a:t>
            </a:r>
            <a:r>
              <a:rPr sz="3600" spc="-20" dirty="0">
                <a:solidFill>
                  <a:srgbClr val="C00000"/>
                </a:solidFill>
                <a:latin typeface="Cambria" panose="02040503050406030204" pitchFamily="18" charset="0"/>
                <a:ea typeface="ＭＳ Ｐゴシック" pitchFamily="34" charset="-128"/>
                <a:cs typeface="Arial Black"/>
              </a:rPr>
              <a:t>(MATRF2022)</a:t>
            </a:r>
            <a:endParaRPr sz="3600" dirty="0">
              <a:solidFill>
                <a:prstClr val="black"/>
              </a:solidFill>
              <a:latin typeface="Cambria" panose="02040503050406030204" pitchFamily="18" charset="0"/>
              <a:ea typeface="ＭＳ Ｐゴシック" pitchFamily="34" charset="-128"/>
              <a:cs typeface="Arial Black"/>
            </a:endParaRPr>
          </a:p>
        </p:txBody>
      </p:sp>
    </p:spTree>
    <p:extLst>
      <p:ext uri="{BB962C8B-B14F-4D97-AF65-F5344CB8AC3E}">
        <p14:creationId xmlns:p14="http://schemas.microsoft.com/office/powerpoint/2010/main" val="510608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3048000" y="328084"/>
            <a:ext cx="9144000" cy="795867"/>
          </a:xfrm>
        </p:spPr>
        <p:txBody>
          <a:bodyPr>
            <a:normAutofit fontScale="90000"/>
          </a:bodyPr>
          <a:lstStyle/>
          <a:p>
            <a:r>
              <a:rPr lang="en-US" sz="4800" dirty="0"/>
              <a:t>Plate Rotation visualized</a:t>
            </a:r>
          </a:p>
        </p:txBody>
      </p:sp>
      <p:sp>
        <p:nvSpPr>
          <p:cNvPr id="6" name="TextBox 5"/>
          <p:cNvSpPr txBox="1"/>
          <p:nvPr/>
        </p:nvSpPr>
        <p:spPr>
          <a:xfrm>
            <a:off x="8547046" y="5399810"/>
            <a:ext cx="2311455" cy="707887"/>
          </a:xfrm>
          <a:prstGeom prst="rect">
            <a:avLst/>
          </a:prstGeom>
          <a:noFill/>
        </p:spPr>
        <p:txBody>
          <a:bodyPr wrap="square" rtlCol="0">
            <a:noAutofit/>
          </a:bodyPr>
          <a:lstStyle/>
          <a:p>
            <a:pPr marL="16932" marR="713705" defTabSz="457189" fontAlgn="base">
              <a:spcBef>
                <a:spcPts val="3000"/>
              </a:spcBef>
              <a:spcAft>
                <a:spcPct val="0"/>
              </a:spcAft>
              <a:tabLst>
                <a:tab pos="473263" algn="l"/>
                <a:tab pos="474109" algn="l"/>
                <a:tab pos="6531707" algn="l"/>
              </a:tabLst>
              <a:defRPr/>
            </a:pPr>
            <a:r>
              <a:rPr lang="en-US" sz="4000" i="1" spc="-20" dirty="0">
                <a:solidFill>
                  <a:srgbClr val="424242"/>
                </a:solidFill>
                <a:uFill>
                  <a:solidFill>
                    <a:srgbClr val="000000"/>
                  </a:solidFill>
                </a:uFill>
                <a:latin typeface="Cambria" panose="02040503050406030204" pitchFamily="18" charset="0"/>
                <a:ea typeface="Cambria" panose="02040503050406030204" pitchFamily="18" charset="0"/>
                <a:cs typeface="Calibri"/>
              </a:rPr>
              <a:t>Drift…</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spTree>
    <p:extLst>
      <p:ext uri="{BB962C8B-B14F-4D97-AF65-F5344CB8AC3E}">
        <p14:creationId xmlns:p14="http://schemas.microsoft.com/office/powerpoint/2010/main" val="2842112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0" y="454935"/>
            <a:ext cx="12192000" cy="836918"/>
          </a:xfrm>
          <a:prstGeom prst="rect">
            <a:avLst/>
          </a:prstGeom>
        </p:spPr>
        <p:txBody>
          <a:bodyPr vert="horz" wrap="square" lIns="0" tIns="16087" rIns="0" bIns="0" numCol="1" rtlCol="0" anchor="ctr" anchorCtr="0" compatLnSpc="1">
            <a:prstTxWarp prst="textNoShape">
              <a:avLst/>
            </a:prstTxWarp>
            <a:spAutoFit/>
          </a:bodyPr>
          <a:lstStyle/>
          <a:p>
            <a:pPr marL="16933">
              <a:spcBef>
                <a:spcPts val="127"/>
              </a:spcBef>
            </a:pPr>
            <a:r>
              <a:rPr lang="en-US" sz="5333" spc="-7" dirty="0">
                <a:cs typeface="Calibri"/>
              </a:rPr>
              <a:t>Four</a:t>
            </a:r>
            <a:r>
              <a:rPr sz="5333" spc="-7" dirty="0">
                <a:cs typeface="Calibri"/>
              </a:rPr>
              <a:t> </a:t>
            </a:r>
            <a:r>
              <a:rPr lang="en-US" sz="5333" spc="-7" dirty="0">
                <a:cs typeface="Calibri"/>
              </a:rPr>
              <a:t>T</a:t>
            </a:r>
            <a:r>
              <a:rPr sz="5333" spc="-47" dirty="0">
                <a:cs typeface="Calibri"/>
              </a:rPr>
              <a:t>R</a:t>
            </a:r>
            <a:r>
              <a:rPr sz="5333" spc="-27" dirty="0">
                <a:cs typeface="Calibri"/>
              </a:rPr>
              <a:t>Fs</a:t>
            </a:r>
            <a:r>
              <a:rPr lang="en-US" sz="5333" spc="-27" dirty="0">
                <a:cs typeface="Calibri"/>
              </a:rPr>
              <a:t> for Modernized NSRS</a:t>
            </a:r>
            <a:endParaRPr sz="5333" dirty="0">
              <a:cs typeface="Calibri"/>
            </a:endParaRPr>
          </a:p>
        </p:txBody>
      </p:sp>
      <p:sp>
        <p:nvSpPr>
          <p:cNvPr id="4" name="object 4"/>
          <p:cNvSpPr txBox="1"/>
          <p:nvPr/>
        </p:nvSpPr>
        <p:spPr>
          <a:xfrm>
            <a:off x="324091" y="1531837"/>
            <a:ext cx="11559251" cy="5225803"/>
          </a:xfrm>
          <a:prstGeom prst="rect">
            <a:avLst/>
          </a:prstGeom>
        </p:spPr>
        <p:txBody>
          <a:bodyPr vert="horz" wrap="square" lIns="0" tIns="16933" rIns="0" bIns="0" rtlCol="0">
            <a:noAutofit/>
          </a:bodyPr>
          <a:lstStyle/>
          <a:p>
            <a:pPr defTabSz="457189" fontAlgn="base">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North </a:t>
            </a:r>
            <a:r>
              <a:rPr sz="3600" spc="-7" dirty="0">
                <a:uFill>
                  <a:solidFill>
                    <a:srgbClr val="1F497D"/>
                  </a:solidFill>
                </a:uFill>
                <a:latin typeface="Cambria" panose="02040503050406030204" pitchFamily="18" charset="0"/>
                <a:ea typeface="ＭＳ Ｐゴシック" pitchFamily="34" charset="-128"/>
                <a:cs typeface="Arial"/>
              </a:rPr>
              <a:t>American </a:t>
            </a:r>
            <a:r>
              <a:rPr sz="3600" spc="-20" dirty="0">
                <a:uFill>
                  <a:solidFill>
                    <a:srgbClr val="1F497D"/>
                  </a:solidFill>
                </a:uFill>
                <a:latin typeface="Cambria" panose="02040503050406030204" pitchFamily="18" charset="0"/>
                <a:ea typeface="ＭＳ Ｐゴシック" pitchFamily="34" charset="-128"/>
                <a:cs typeface="Arial"/>
              </a:rPr>
              <a:t>Terrestrial </a:t>
            </a:r>
            <a:r>
              <a:rPr sz="3600" spc="-7" dirty="0">
                <a:uFill>
                  <a:solidFill>
                    <a:srgbClr val="1F497D"/>
                  </a:solidFill>
                </a:uFill>
                <a:latin typeface="Cambria" panose="02040503050406030204" pitchFamily="18" charset="0"/>
                <a:ea typeface="ＭＳ Ｐゴシック" pitchFamily="34" charset="-128"/>
                <a:cs typeface="Arial"/>
              </a:rPr>
              <a:t>Reference Frame of</a:t>
            </a:r>
            <a:r>
              <a:rPr sz="3600" spc="-33" dirty="0">
                <a:uFill>
                  <a:solidFill>
                    <a:srgbClr val="1F497D"/>
                  </a:solidFill>
                </a:uFill>
                <a:latin typeface="Cambria" panose="02040503050406030204" pitchFamily="18" charset="0"/>
                <a:ea typeface="ＭＳ Ｐゴシック" pitchFamily="34" charset="-128"/>
                <a:cs typeface="Arial"/>
              </a:rPr>
              <a:t> </a:t>
            </a:r>
            <a:r>
              <a:rPr sz="3600" spc="-7" dirty="0">
                <a:uFill>
                  <a:solidFill>
                    <a:srgbClr val="1F497D"/>
                  </a:solidFill>
                </a:uFill>
                <a:latin typeface="Cambria" panose="02040503050406030204" pitchFamily="18" charset="0"/>
                <a:ea typeface="ＭＳ Ｐゴシック" pitchFamily="34" charset="-128"/>
                <a:cs typeface="Arial"/>
              </a:rPr>
              <a:t>2022</a:t>
            </a:r>
            <a:endParaRPr sz="3600" dirty="0">
              <a:latin typeface="Cambria" panose="02040503050406030204" pitchFamily="18" charset="0"/>
              <a:ea typeface="ＭＳ Ｐゴシック" pitchFamily="34" charset="-128"/>
              <a:cs typeface="Arial"/>
            </a:endParaRPr>
          </a:p>
          <a:p>
            <a:pPr defTabSz="457189" fontAlgn="base">
              <a:lnSpc>
                <a:spcPts val="2533"/>
              </a:lnSpc>
              <a:spcBef>
                <a:spcPts val="600"/>
              </a:spcBef>
              <a:spcAft>
                <a:spcPts val="600"/>
              </a:spcAft>
              <a:defRPr/>
            </a:pPr>
            <a:r>
              <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rPr>
              <a:t>	</a:t>
            </a:r>
            <a:r>
              <a:rPr sz="3600" spc="-20" dirty="0">
                <a:solidFill>
                  <a:srgbClr val="C00000"/>
                </a:solidFill>
                <a:uFill>
                  <a:solidFill>
                    <a:srgbClr val="C00000"/>
                  </a:solidFill>
                </a:uFill>
                <a:latin typeface="Cambria" panose="02040503050406030204" pitchFamily="18" charset="0"/>
                <a:ea typeface="ＭＳ Ｐゴシック" pitchFamily="34" charset="-128"/>
                <a:cs typeface="Arial Black"/>
              </a:rPr>
              <a:t>(NATRF2022)</a:t>
            </a:r>
            <a:endPar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20" dirty="0">
              <a:solidFill>
                <a:srgbClr val="C00000"/>
              </a:solidFill>
              <a:uFill>
                <a:solidFill>
                  <a:srgbClr val="C00000"/>
                </a:solidFill>
              </a:uFill>
              <a:latin typeface="Cambria" panose="02040503050406030204" pitchFamily="18" charset="0"/>
              <a:ea typeface="ＭＳ Ｐゴシック" pitchFamily="34" charset="-128"/>
              <a:cs typeface="Arial Black"/>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Pacific Terrestrial Reference Frame of 2022</a:t>
            </a:r>
          </a:p>
          <a:p>
            <a:pPr defTabSz="457189" fontAlgn="base">
              <a:lnSpc>
                <a:spcPts val="2533"/>
              </a:lnSpc>
              <a:spcBef>
                <a:spcPts val="600"/>
              </a:spcBef>
              <a:spcAft>
                <a:spcPts val="600"/>
              </a:spcAft>
              <a:defRPr/>
            </a:pPr>
            <a:r>
              <a:rPr lang="en-US" sz="3600" spc="-40" dirty="0">
                <a:solidFill>
                  <a:srgbClr val="C00000"/>
                </a:solidFill>
                <a:latin typeface="Cambria" panose="02040503050406030204" pitchFamily="18" charset="0"/>
                <a:ea typeface="ＭＳ Ｐゴシック" pitchFamily="34" charset="-128"/>
                <a:cs typeface="Arial Black"/>
              </a:rPr>
              <a:t>	</a:t>
            </a:r>
            <a:r>
              <a:rPr sz="3600" spc="-40" dirty="0">
                <a:solidFill>
                  <a:srgbClr val="C00000"/>
                </a:solidFill>
                <a:latin typeface="Cambria" panose="02040503050406030204" pitchFamily="18" charset="0"/>
                <a:ea typeface="ＭＳ Ｐゴシック" pitchFamily="34" charset="-128"/>
                <a:cs typeface="Arial Black"/>
              </a:rPr>
              <a:t>(PATRF2022)</a:t>
            </a:r>
            <a:endParaRPr lang="en-US" sz="3600" spc="-40" dirty="0">
              <a:solidFill>
                <a:srgbClr val="C00000"/>
              </a:solid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40" dirty="0">
              <a:solidFill>
                <a:srgbClr val="C00000"/>
              </a:solidFill>
              <a:latin typeface="Cambria" panose="02040503050406030204" pitchFamily="18" charset="0"/>
              <a:ea typeface="ＭＳ Ｐゴシック" pitchFamily="34" charset="-128"/>
              <a:cs typeface="Arial"/>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Caribbean Terrestrial Reference Frame of 2022</a:t>
            </a:r>
          </a:p>
          <a:p>
            <a:pPr defTabSz="457189" fontAlgn="base">
              <a:lnSpc>
                <a:spcPts val="2533"/>
              </a:lnSpc>
              <a:spcBef>
                <a:spcPts val="600"/>
              </a:spcBef>
              <a:spcAft>
                <a:spcPts val="600"/>
              </a:spcAft>
              <a:defRPr/>
            </a:pPr>
            <a:r>
              <a:rPr lang="en-US" sz="3600" spc="-20" dirty="0">
                <a:solidFill>
                  <a:srgbClr val="C00000"/>
                </a:solidFill>
                <a:latin typeface="Cambria" panose="02040503050406030204" pitchFamily="18" charset="0"/>
                <a:ea typeface="ＭＳ Ｐゴシック" pitchFamily="34" charset="-128"/>
                <a:cs typeface="Arial Black"/>
              </a:rPr>
              <a:t>	</a:t>
            </a:r>
            <a:r>
              <a:rPr sz="3600" spc="-20" dirty="0">
                <a:solidFill>
                  <a:srgbClr val="C00000"/>
                </a:solidFill>
                <a:latin typeface="Cambria" panose="02040503050406030204" pitchFamily="18" charset="0"/>
                <a:ea typeface="ＭＳ Ｐゴシック" pitchFamily="34" charset="-128"/>
                <a:cs typeface="Arial Black"/>
              </a:rPr>
              <a:t>(CATRF2022)</a:t>
            </a:r>
            <a:endParaRPr lang="en-US" sz="3600" spc="-20" dirty="0">
              <a:solidFill>
                <a:srgbClr val="C00000"/>
              </a:solidFill>
              <a:latin typeface="Cambria" panose="02040503050406030204" pitchFamily="18" charset="0"/>
              <a:ea typeface="ＭＳ Ｐゴシック" pitchFamily="34" charset="-128"/>
              <a:cs typeface="Arial Black"/>
            </a:endParaRPr>
          </a:p>
          <a:p>
            <a:pPr marL="514338" indent="-514338" defTabSz="457189" fontAlgn="base">
              <a:lnSpc>
                <a:spcPts val="2533"/>
              </a:lnSpc>
              <a:spcBef>
                <a:spcPts val="600"/>
              </a:spcBef>
              <a:spcAft>
                <a:spcPts val="600"/>
              </a:spcAft>
              <a:buFont typeface="+mj-lt"/>
              <a:buAutoNum type="arabicPeriod"/>
              <a:defRPr/>
            </a:pPr>
            <a:endParaRPr lang="en-US" sz="3600" spc="-20" dirty="0">
              <a:solidFill>
                <a:srgbClr val="C00000"/>
              </a:solidFill>
              <a:latin typeface="Cambria" panose="02040503050406030204" pitchFamily="18" charset="0"/>
              <a:ea typeface="ＭＳ Ｐゴシック" pitchFamily="34" charset="-128"/>
              <a:cs typeface="Arial"/>
            </a:endParaRPr>
          </a:p>
          <a:p>
            <a:pPr>
              <a:lnSpc>
                <a:spcPts val="2533"/>
              </a:lnSpc>
              <a:spcBef>
                <a:spcPts val="600"/>
              </a:spcBef>
              <a:spcAft>
                <a:spcPts val="600"/>
              </a:spcAft>
              <a:buSzPct val="100000"/>
              <a:tabLst>
                <a:tab pos="397067" algn="l"/>
                <a:tab pos="397913" algn="l"/>
              </a:tabLst>
              <a:defRPr/>
            </a:pPr>
            <a:r>
              <a:rPr sz="3600" dirty="0">
                <a:uFill>
                  <a:solidFill>
                    <a:srgbClr val="1F497D"/>
                  </a:solidFill>
                </a:uFill>
                <a:latin typeface="Cambria" panose="02040503050406030204" pitchFamily="18" charset="0"/>
                <a:ea typeface="ＭＳ Ｐゴシック" pitchFamily="34" charset="-128"/>
                <a:cs typeface="Arial"/>
              </a:rPr>
              <a:t>Mariana Terrestrial Reference Frame of</a:t>
            </a:r>
            <a:r>
              <a:rPr lang="en-US" sz="3600" dirty="0">
                <a:uFill>
                  <a:solidFill>
                    <a:srgbClr val="1F497D"/>
                  </a:solidFill>
                </a:uFill>
                <a:latin typeface="Cambria" panose="02040503050406030204" pitchFamily="18" charset="0"/>
                <a:ea typeface="ＭＳ Ｐゴシック" pitchFamily="34" charset="-128"/>
                <a:cs typeface="Arial"/>
              </a:rPr>
              <a:t> 2022</a:t>
            </a:r>
            <a:endParaRPr sz="3600" dirty="0">
              <a:uFill>
                <a:solidFill>
                  <a:srgbClr val="1F497D"/>
                </a:solidFill>
              </a:uFill>
              <a:latin typeface="Cambria" panose="02040503050406030204" pitchFamily="18" charset="0"/>
              <a:ea typeface="ＭＳ Ｐゴシック" pitchFamily="34" charset="-128"/>
              <a:cs typeface="Arial"/>
            </a:endParaRPr>
          </a:p>
          <a:p>
            <a:pPr defTabSz="457189" fontAlgn="base">
              <a:lnSpc>
                <a:spcPts val="2533"/>
              </a:lnSpc>
              <a:spcBef>
                <a:spcPts val="600"/>
              </a:spcBef>
              <a:spcAft>
                <a:spcPts val="600"/>
              </a:spcAft>
              <a:defRPr/>
            </a:pPr>
            <a:r>
              <a:rPr lang="en-US" sz="3600" spc="-20" dirty="0">
                <a:solidFill>
                  <a:srgbClr val="C00000"/>
                </a:solidFill>
                <a:latin typeface="Cambria" panose="02040503050406030204" pitchFamily="18" charset="0"/>
                <a:ea typeface="ＭＳ Ｐゴシック" pitchFamily="34" charset="-128"/>
                <a:cs typeface="Arial Black"/>
              </a:rPr>
              <a:t>	</a:t>
            </a:r>
            <a:r>
              <a:rPr sz="3600" spc="-20" dirty="0">
                <a:solidFill>
                  <a:srgbClr val="C00000"/>
                </a:solidFill>
                <a:latin typeface="Cambria" panose="02040503050406030204" pitchFamily="18" charset="0"/>
                <a:ea typeface="ＭＳ Ｐゴシック" pitchFamily="34" charset="-128"/>
                <a:cs typeface="Arial Black"/>
              </a:rPr>
              <a:t>(MATRF2022)</a:t>
            </a:r>
            <a:endParaRPr sz="3600" dirty="0">
              <a:solidFill>
                <a:prstClr val="black"/>
              </a:solidFill>
              <a:latin typeface="Cambria" panose="02040503050406030204" pitchFamily="18" charset="0"/>
              <a:ea typeface="ＭＳ Ｐゴシック" pitchFamily="34" charset="-128"/>
              <a:cs typeface="Arial Black"/>
            </a:endParaRPr>
          </a:p>
        </p:txBody>
      </p:sp>
    </p:spTree>
    <p:extLst>
      <p:ext uri="{BB962C8B-B14F-4D97-AF65-F5344CB8AC3E}">
        <p14:creationId xmlns:p14="http://schemas.microsoft.com/office/powerpoint/2010/main" val="2675600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
                                            <p:txEl>
                                              <p:pRg st="3" end="3"/>
                                            </p:txEl>
                                          </p:spTgt>
                                        </p:tgtEl>
                                      </p:cBhvr>
                                    </p:animEffect>
                                    <p:set>
                                      <p:cBhvr>
                                        <p:cTn id="7" dur="1" fill="hold">
                                          <p:stCondLst>
                                            <p:cond delay="499"/>
                                          </p:stCondLst>
                                        </p:cTn>
                                        <p:tgtEl>
                                          <p:spTgt spid="4">
                                            <p:txEl>
                                              <p:pRg st="3" end="3"/>
                                            </p:txEl>
                                          </p:spTgt>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4">
                                            <p:txEl>
                                              <p:pRg st="4" end="4"/>
                                            </p:txEl>
                                          </p:spTgt>
                                        </p:tgtEl>
                                      </p:cBhvr>
                                    </p:animEffect>
                                    <p:set>
                                      <p:cBhvr>
                                        <p:cTn id="10" dur="1" fill="hold">
                                          <p:stCondLst>
                                            <p:cond delay="499"/>
                                          </p:stCondLst>
                                        </p:cTn>
                                        <p:tgtEl>
                                          <p:spTgt spid="4">
                                            <p:txEl>
                                              <p:pRg st="4" end="4"/>
                                            </p:txEl>
                                          </p:spTgt>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
                                            <p:txEl>
                                              <p:pRg st="6" end="6"/>
                                            </p:txEl>
                                          </p:spTgt>
                                        </p:tgtEl>
                                      </p:cBhvr>
                                    </p:animEffect>
                                    <p:set>
                                      <p:cBhvr>
                                        <p:cTn id="13" dur="1" fill="hold">
                                          <p:stCondLst>
                                            <p:cond delay="499"/>
                                          </p:stCondLst>
                                        </p:cTn>
                                        <p:tgtEl>
                                          <p:spTgt spid="4">
                                            <p:txEl>
                                              <p:pRg st="6" end="6"/>
                                            </p:txEl>
                                          </p:spTgt>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4">
                                            <p:txEl>
                                              <p:pRg st="7" end="7"/>
                                            </p:txEl>
                                          </p:spTgt>
                                        </p:tgtEl>
                                      </p:cBhvr>
                                    </p:animEffect>
                                    <p:set>
                                      <p:cBhvr>
                                        <p:cTn id="16" dur="1" fill="hold">
                                          <p:stCondLst>
                                            <p:cond delay="499"/>
                                          </p:stCondLst>
                                        </p:cTn>
                                        <p:tgtEl>
                                          <p:spTgt spid="4">
                                            <p:txEl>
                                              <p:pRg st="7" end="7"/>
                                            </p:txEl>
                                          </p:spTgt>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500"/>
                                        <p:tgtEl>
                                          <p:spTgt spid="4">
                                            <p:txEl>
                                              <p:pRg st="9" end="9"/>
                                            </p:txEl>
                                          </p:spTgt>
                                        </p:tgtEl>
                                      </p:cBhvr>
                                    </p:animEffect>
                                    <p:set>
                                      <p:cBhvr>
                                        <p:cTn id="19" dur="1" fill="hold">
                                          <p:stCondLst>
                                            <p:cond delay="499"/>
                                          </p:stCondLst>
                                        </p:cTn>
                                        <p:tgtEl>
                                          <p:spTgt spid="4">
                                            <p:txEl>
                                              <p:pRg st="9" end="9"/>
                                            </p:txEl>
                                          </p:spTgt>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500"/>
                                        <p:tgtEl>
                                          <p:spTgt spid="4">
                                            <p:txEl>
                                              <p:pRg st="10" end="10"/>
                                            </p:txEl>
                                          </p:spTgt>
                                        </p:tgtEl>
                                      </p:cBhvr>
                                    </p:animEffect>
                                    <p:set>
                                      <p:cBhvr>
                                        <p:cTn id="22" dur="1" fill="hold">
                                          <p:stCondLst>
                                            <p:cond delay="499"/>
                                          </p:stCondLst>
                                        </p:cTn>
                                        <p:tgtEl>
                                          <p:spTgt spid="4">
                                            <p:txEl>
                                              <p:pRg st="10" end="10"/>
                                            </p:txEl>
                                          </p:spTgt>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cNvSpPr>
            <a:spLocks noGrp="1"/>
          </p:cNvSpPr>
          <p:nvPr>
            <p:ph idx="1"/>
          </p:nvPr>
        </p:nvSpPr>
        <p:spPr>
          <a:xfrm>
            <a:off x="157318" y="1161070"/>
            <a:ext cx="11543069" cy="5186119"/>
          </a:xfrm>
        </p:spPr>
        <p:txBody>
          <a:bodyPr>
            <a:normAutofit/>
          </a:bodyPr>
          <a:lstStyle/>
          <a:p>
            <a:r>
              <a:rPr lang="en-US" dirty="0">
                <a:latin typeface="Cambria" panose="02040503050406030204" pitchFamily="18" charset="0"/>
                <a:ea typeface="Cambria" panose="02040503050406030204" pitchFamily="18" charset="0"/>
              </a:rPr>
              <a:t>Existing, accepted terminology</a:t>
            </a:r>
          </a:p>
          <a:p>
            <a:pPr lvl="1"/>
            <a:r>
              <a:rPr lang="en-US" b="1" dirty="0">
                <a:latin typeface="Cambria" panose="02040503050406030204" pitchFamily="18" charset="0"/>
                <a:ea typeface="Cambria" panose="02040503050406030204" pitchFamily="18" charset="0"/>
              </a:rPr>
              <a:t>I</a:t>
            </a:r>
            <a:r>
              <a:rPr lang="en-US" dirty="0">
                <a:latin typeface="Cambria" panose="02040503050406030204" pitchFamily="18" charset="0"/>
                <a:ea typeface="Cambria" panose="02040503050406030204" pitchFamily="18" charset="0"/>
              </a:rPr>
              <a:t>nternational </a:t>
            </a:r>
            <a:r>
              <a:rPr lang="en-US" b="1" dirty="0">
                <a:latin typeface="Cambria" panose="02040503050406030204" pitchFamily="18" charset="0"/>
                <a:ea typeface="Cambria" panose="02040503050406030204" pitchFamily="18" charset="0"/>
              </a:rPr>
              <a:t>TRF</a:t>
            </a:r>
          </a:p>
          <a:p>
            <a:pPr lvl="1"/>
            <a:r>
              <a:rPr lang="en-US" dirty="0">
                <a:latin typeface="Cambria" panose="02040503050406030204" pitchFamily="18" charset="0"/>
                <a:ea typeface="Cambria" panose="02040503050406030204" pitchFamily="18" charset="0"/>
              </a:rPr>
              <a:t>first realization of the ITRF was 1988</a:t>
            </a:r>
          </a:p>
          <a:p>
            <a:pPr lvl="1"/>
            <a:r>
              <a:rPr lang="en-US" dirty="0">
                <a:latin typeface="Cambria" panose="02040503050406030204" pitchFamily="18" charset="0"/>
                <a:ea typeface="Cambria" panose="02040503050406030204" pitchFamily="18" charset="0"/>
              </a:rPr>
              <a:t>NATRF2022 will be based on ITRF2020</a:t>
            </a:r>
          </a:p>
        </p:txBody>
      </p:sp>
      <p:sp>
        <p:nvSpPr>
          <p:cNvPr id="18" name="Title 1"/>
          <p:cNvSpPr txBox="1">
            <a:spLocks/>
          </p:cNvSpPr>
          <p:nvPr/>
        </p:nvSpPr>
        <p:spPr bwMode="auto">
          <a:xfrm>
            <a:off x="1524001" y="274639"/>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800" dirty="0">
                <a:latin typeface="Cambria" panose="02040503050406030204" pitchFamily="18" charset="0"/>
                <a:ea typeface="Cambria" panose="02040503050406030204" pitchFamily="18" charset="0"/>
              </a:rPr>
              <a:t>Terrestrial Reference Frame?</a:t>
            </a:r>
          </a:p>
        </p:txBody>
      </p:sp>
    </p:spTree>
    <p:custDataLst>
      <p:tags r:id="rId1"/>
    </p:custDataLst>
    <p:extLst>
      <p:ext uri="{BB962C8B-B14F-4D97-AF65-F5344CB8AC3E}">
        <p14:creationId xmlns:p14="http://schemas.microsoft.com/office/powerpoint/2010/main" val="127434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152400" y="526019"/>
            <a:ext cx="11907520" cy="2048424"/>
          </a:xfrm>
          <a:prstGeom prst="rect">
            <a:avLst/>
          </a:prstGeom>
        </p:spPr>
        <p:txBody>
          <a:bodyPr vert="horz" wrap="square" lIns="0" tIns="16933" rIns="0" bIns="0" rtlCol="0">
            <a:spAutoFit/>
          </a:bodyPr>
          <a:lstStyle/>
          <a:p>
            <a:pPr marL="16933" algn="ctr" defTabSz="457189" fontAlgn="base">
              <a:spcAft>
                <a:spcPct val="0"/>
              </a:spcAft>
              <a:buSzPct val="159375"/>
              <a:tabLst>
                <a:tab pos="397067" algn="l"/>
                <a:tab pos="397913" algn="l"/>
              </a:tabLst>
              <a:defRPr/>
            </a:pPr>
            <a:r>
              <a:rPr lang="en-US" sz="6600" b="1" dirty="0">
                <a:solidFill>
                  <a:prstClr val="black"/>
                </a:solidFill>
                <a:uFill>
                  <a:solidFill>
                    <a:srgbClr val="1F497D"/>
                  </a:solidFill>
                </a:uFill>
                <a:latin typeface="Cambria" panose="02040503050406030204" pitchFamily="18" charset="0"/>
                <a:ea typeface="ＭＳ Ｐゴシック" pitchFamily="34" charset="-128"/>
                <a:cs typeface="Arial"/>
              </a:rPr>
              <a:t>International Terrestrial Reference Frame </a:t>
            </a:r>
            <a:r>
              <a:rPr lang="en-US" sz="6600" b="1" spc="-20" dirty="0">
                <a:solidFill>
                  <a:prstClr val="black"/>
                </a:solidFill>
                <a:uFill>
                  <a:solidFill>
                    <a:srgbClr val="C00000"/>
                  </a:solidFill>
                </a:uFill>
                <a:latin typeface="Cambria" panose="02040503050406030204" pitchFamily="18" charset="0"/>
                <a:ea typeface="ＭＳ Ｐゴシック" pitchFamily="34" charset="-128"/>
                <a:cs typeface="Arial Black"/>
              </a:rPr>
              <a:t>(I</a:t>
            </a:r>
            <a:r>
              <a:rPr sz="6600" b="1" spc="-20" dirty="0">
                <a:solidFill>
                  <a:prstClr val="black"/>
                </a:solidFill>
                <a:uFill>
                  <a:solidFill>
                    <a:srgbClr val="C00000"/>
                  </a:solidFill>
                </a:uFill>
                <a:latin typeface="Cambria" panose="02040503050406030204" pitchFamily="18" charset="0"/>
                <a:ea typeface="ＭＳ Ｐゴシック" pitchFamily="34" charset="-128"/>
                <a:cs typeface="Arial Black"/>
              </a:rPr>
              <a:t>TRF</a:t>
            </a:r>
            <a:r>
              <a:rPr lang="en-US" sz="6600" b="1" spc="-20" dirty="0">
                <a:solidFill>
                  <a:prstClr val="black"/>
                </a:solidFill>
                <a:uFill>
                  <a:solidFill>
                    <a:srgbClr val="C00000"/>
                  </a:solidFill>
                </a:uFill>
                <a:latin typeface="Cambria" panose="02040503050406030204" pitchFamily="18" charset="0"/>
                <a:ea typeface="ＭＳ Ｐゴシック" pitchFamily="34" charset="-128"/>
                <a:cs typeface="Arial Black"/>
              </a:rPr>
              <a:t>)</a:t>
            </a:r>
          </a:p>
        </p:txBody>
      </p:sp>
      <p:sp>
        <p:nvSpPr>
          <p:cNvPr id="10" name="object 4"/>
          <p:cNvSpPr txBox="1"/>
          <p:nvPr/>
        </p:nvSpPr>
        <p:spPr>
          <a:xfrm>
            <a:off x="1995237" y="3001000"/>
            <a:ext cx="8223585" cy="3069793"/>
          </a:xfrm>
          <a:prstGeom prst="rect">
            <a:avLst/>
          </a:prstGeom>
        </p:spPr>
        <p:txBody>
          <a:bodyPr vert="horz" wrap="square" lIns="0" tIns="16933" rIns="0" bIns="0" rtlCol="0">
            <a:noAutofit/>
          </a:bodyPr>
          <a:lstStyle/>
          <a:p>
            <a:pPr marL="588419" indent="-571486" defTabSz="457189" fontAlgn="base">
              <a:spcBef>
                <a:spcPts val="1800"/>
              </a:spcBef>
              <a:spcAft>
                <a:spcPct val="0"/>
              </a:spcAft>
              <a:buSzPct val="100000"/>
              <a:buFont typeface="Wingdings" panose="05000000000000000000" pitchFamily="2" charset="2"/>
              <a:buChar char="Ø"/>
              <a:tabLst>
                <a:tab pos="397067" algn="l"/>
                <a:tab pos="397913" algn="l"/>
              </a:tabLst>
              <a:defRPr/>
            </a:pPr>
            <a:r>
              <a:rPr lang="en-US" sz="3600" spc="-20" dirty="0">
                <a:solidFill>
                  <a:prstClr val="black"/>
                </a:solidFill>
                <a:uFill>
                  <a:solidFill>
                    <a:srgbClr val="C00000"/>
                  </a:solidFill>
                </a:uFill>
                <a:latin typeface="Cambria" panose="02040503050406030204" pitchFamily="18" charset="0"/>
                <a:ea typeface="ＭＳ Ｐゴシック" pitchFamily="34" charset="-128"/>
                <a:cs typeface="Arial Black"/>
              </a:rPr>
              <a:t>Is native coordinate system for NCN.</a:t>
            </a:r>
          </a:p>
          <a:p>
            <a:pPr marL="588419" indent="-571486" defTabSz="457189" fontAlgn="base">
              <a:spcBef>
                <a:spcPts val="1800"/>
              </a:spcBef>
              <a:spcAft>
                <a:spcPct val="0"/>
              </a:spcAft>
              <a:buSzPct val="100000"/>
              <a:buFont typeface="Wingdings" panose="05000000000000000000" pitchFamily="2" charset="2"/>
              <a:buChar char="Ø"/>
              <a:tabLst>
                <a:tab pos="397067" algn="l"/>
                <a:tab pos="397913" algn="l"/>
              </a:tabLst>
              <a:defRPr/>
            </a:pPr>
            <a:r>
              <a:rPr lang="en-US" sz="3600" spc="-20" dirty="0">
                <a:solidFill>
                  <a:prstClr val="black"/>
                </a:solidFill>
                <a:uFill>
                  <a:solidFill>
                    <a:srgbClr val="C00000"/>
                  </a:solidFill>
                </a:uFill>
                <a:latin typeface="Cambria" panose="02040503050406030204" pitchFamily="18" charset="0"/>
                <a:cs typeface="Arial Black"/>
              </a:rPr>
              <a:t>Is</a:t>
            </a:r>
            <a:r>
              <a:rPr lang="en-US" sz="3600" spc="-20" dirty="0">
                <a:solidFill>
                  <a:prstClr val="black"/>
                </a:solidFill>
                <a:uFill>
                  <a:solidFill>
                    <a:srgbClr val="C00000"/>
                  </a:solidFill>
                </a:uFill>
                <a:latin typeface="Cambria" panose="02040503050406030204" pitchFamily="18" charset="0"/>
                <a:ea typeface="ＭＳ Ｐゴシック" pitchFamily="34" charset="-128"/>
                <a:cs typeface="Arial Black"/>
              </a:rPr>
              <a:t> what OPUS uses.</a:t>
            </a:r>
          </a:p>
          <a:p>
            <a:pPr marL="588419" indent="-571486" defTabSz="457189" fontAlgn="base">
              <a:spcBef>
                <a:spcPts val="1800"/>
              </a:spcBef>
              <a:spcAft>
                <a:spcPct val="0"/>
              </a:spcAft>
              <a:buSzPct val="100000"/>
              <a:buFont typeface="Wingdings" panose="05000000000000000000" pitchFamily="2" charset="2"/>
              <a:buChar char="Ø"/>
              <a:tabLst>
                <a:tab pos="397067" algn="l"/>
                <a:tab pos="397913" algn="l"/>
              </a:tabLst>
              <a:defRPr/>
            </a:pPr>
            <a:r>
              <a:rPr lang="en-US" sz="3600" spc="-20" dirty="0">
                <a:solidFill>
                  <a:prstClr val="black"/>
                </a:solidFill>
                <a:uFill>
                  <a:solidFill>
                    <a:srgbClr val="C00000"/>
                  </a:solidFill>
                </a:uFill>
                <a:latin typeface="Cambria" panose="02040503050406030204" pitchFamily="18" charset="0"/>
                <a:cs typeface="Arial Black"/>
              </a:rPr>
              <a:t>Is what most of world uses.</a:t>
            </a:r>
          </a:p>
          <a:p>
            <a:pPr marL="588419" indent="-571486" defTabSz="457189" fontAlgn="base">
              <a:spcBef>
                <a:spcPts val="1800"/>
              </a:spcBef>
              <a:spcAft>
                <a:spcPct val="0"/>
              </a:spcAft>
              <a:buSzPct val="100000"/>
              <a:buFont typeface="Wingdings" panose="05000000000000000000" pitchFamily="2" charset="2"/>
              <a:buChar char="Ø"/>
              <a:tabLst>
                <a:tab pos="397067" algn="l"/>
                <a:tab pos="397913" algn="l"/>
              </a:tabLst>
              <a:defRPr/>
            </a:pPr>
            <a:r>
              <a:rPr lang="en-US" sz="3600" spc="-20" dirty="0">
                <a:solidFill>
                  <a:prstClr val="black"/>
                </a:solidFill>
                <a:uFill>
                  <a:solidFill>
                    <a:srgbClr val="C00000"/>
                  </a:solidFill>
                </a:uFill>
                <a:latin typeface="Cambria" panose="02040503050406030204" pitchFamily="18" charset="0"/>
                <a:ea typeface="ＭＳ Ｐゴシック" pitchFamily="34" charset="-128"/>
                <a:cs typeface="Arial Black"/>
              </a:rPr>
              <a:t>Is what NGA aligns WGS-84 to.</a:t>
            </a:r>
          </a:p>
        </p:txBody>
      </p:sp>
    </p:spTree>
    <p:extLst>
      <p:ext uri="{BB962C8B-B14F-4D97-AF65-F5344CB8AC3E}">
        <p14:creationId xmlns:p14="http://schemas.microsoft.com/office/powerpoint/2010/main" val="11879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22196" y="176896"/>
            <a:ext cx="6547608" cy="6547608"/>
          </a:xfrm>
          <a:prstGeom prst="rect">
            <a:avLst/>
          </a:prstGeom>
        </p:spPr>
      </p:pic>
      <p:sp>
        <p:nvSpPr>
          <p:cNvPr id="6" name="TextBox 5"/>
          <p:cNvSpPr txBox="1"/>
          <p:nvPr/>
        </p:nvSpPr>
        <p:spPr>
          <a:xfrm>
            <a:off x="9490522" y="515449"/>
            <a:ext cx="2530180" cy="523220"/>
          </a:xfrm>
          <a:prstGeom prst="rect">
            <a:avLst/>
          </a:prstGeom>
          <a:noFill/>
        </p:spPr>
        <p:txBody>
          <a:bodyPr wrap="none" rtlCol="0">
            <a:spAutoFit/>
          </a:bodyPr>
          <a:lstStyle/>
          <a:p>
            <a:pPr defTabSz="457189" fontAlgn="base">
              <a:spcBef>
                <a:spcPct val="0"/>
              </a:spcBef>
              <a:spcAft>
                <a:spcPct val="0"/>
              </a:spcAft>
              <a:defRPr/>
            </a:pPr>
            <a:r>
              <a:rPr lang="en-US" sz="2800" dirty="0">
                <a:solidFill>
                  <a:prstClr val="black"/>
                </a:solidFill>
                <a:latin typeface="Cambria" panose="02040503050406030204" pitchFamily="18" charset="0"/>
                <a:ea typeface="Cambria" panose="02040503050406030204" pitchFamily="18" charset="0"/>
              </a:rPr>
              <a:t>Watch the grid!</a:t>
            </a:r>
          </a:p>
        </p:txBody>
      </p:sp>
      <p:sp>
        <p:nvSpPr>
          <p:cNvPr id="5" name="TextBox 4"/>
          <p:cNvSpPr txBox="1"/>
          <p:nvPr/>
        </p:nvSpPr>
        <p:spPr>
          <a:xfrm>
            <a:off x="108205" y="133497"/>
            <a:ext cx="2654445" cy="584775"/>
          </a:xfrm>
          <a:prstGeom prst="rect">
            <a:avLst/>
          </a:prstGeom>
          <a:noFill/>
        </p:spPr>
        <p:txBody>
          <a:bodyPr wrap="none" rtlCol="0">
            <a:spAutoFit/>
          </a:bodyPr>
          <a:lstStyle/>
          <a:p>
            <a:pPr defTabSz="457189" fontAlgn="base">
              <a:spcBef>
                <a:spcPct val="0"/>
              </a:spcBef>
              <a:spcAft>
                <a:spcPct val="0"/>
              </a:spcAft>
              <a:defRPr/>
            </a:pPr>
            <a:r>
              <a:rPr lang="en-US" sz="3200" b="1" dirty="0">
                <a:solidFill>
                  <a:prstClr val="black"/>
                </a:solidFill>
                <a:latin typeface="Cambria" panose="02040503050406030204" pitchFamily="18" charset="0"/>
                <a:ea typeface="Cambria" panose="02040503050406030204" pitchFamily="18" charset="0"/>
              </a:rPr>
              <a:t>ITRF concept</a:t>
            </a:r>
          </a:p>
        </p:txBody>
      </p:sp>
      <p:sp>
        <p:nvSpPr>
          <p:cNvPr id="8" name="TextBox 7"/>
          <p:cNvSpPr txBox="1"/>
          <p:nvPr/>
        </p:nvSpPr>
        <p:spPr>
          <a:xfrm>
            <a:off x="7639051" y="6249367"/>
            <a:ext cx="1295400" cy="1077218"/>
          </a:xfrm>
          <a:prstGeom prst="rect">
            <a:avLst/>
          </a:prstGeom>
          <a:noFill/>
        </p:spPr>
        <p:txBody>
          <a:bodyPr wrap="square" rtlCol="0">
            <a:spAutoFit/>
          </a:bodyPr>
          <a:lstStyle/>
          <a:p>
            <a:pPr defTabSz="457189" fontAlgn="base">
              <a:spcBef>
                <a:spcPct val="0"/>
              </a:spcBef>
              <a:spcAft>
                <a:spcPct val="0"/>
              </a:spcAft>
              <a:defRPr/>
            </a:pPr>
            <a:r>
              <a:rPr lang="en-US" sz="3200" dirty="0">
                <a:solidFill>
                  <a:prstClr val="black"/>
                </a:solidFill>
                <a:latin typeface="Arial" panose="020B0604020202020204" pitchFamily="34" charset="0"/>
                <a:ea typeface="Cambria" panose="02040503050406030204" pitchFamily="18" charset="0"/>
                <a:cs typeface="Arial" panose="020B0604020202020204" pitchFamily="34" charset="0"/>
              </a:rPr>
              <a:t>Epoch:</a:t>
            </a:r>
          </a:p>
        </p:txBody>
      </p:sp>
    </p:spTree>
    <p:extLst>
      <p:ext uri="{BB962C8B-B14F-4D97-AF65-F5344CB8AC3E}">
        <p14:creationId xmlns:p14="http://schemas.microsoft.com/office/powerpoint/2010/main" val="2301124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withEffect">
                                  <p:stCondLst>
                                    <p:cond delay="0"/>
                                  </p:stCondLst>
                                  <p:childTnLst>
                                    <p:animEffect transition="out" filter="fade">
                                      <p:cBhvr>
                                        <p:cTn id="6" dur="1750" tmFilter="0, 0; .2, .5; .8, .5; 1, 0"/>
                                        <p:tgtEl>
                                          <p:spTgt spid="6"/>
                                        </p:tgtEl>
                                      </p:cBhvr>
                                    </p:animEffect>
                                    <p:animScale>
                                      <p:cBhvr>
                                        <p:cTn id="7" dur="87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bject 2"/>
          <p:cNvSpPr txBox="1">
            <a:spLocks noGrp="1"/>
          </p:cNvSpPr>
          <p:nvPr>
            <p:ph type="title"/>
          </p:nvPr>
        </p:nvSpPr>
        <p:spPr>
          <a:xfrm>
            <a:off x="1524000" y="343292"/>
            <a:ext cx="9144000" cy="836918"/>
          </a:xfrm>
          <a:prstGeom prst="rect">
            <a:avLst/>
          </a:prstGeom>
        </p:spPr>
        <p:txBody>
          <a:bodyPr vert="horz" wrap="square" lIns="0" tIns="16087" rIns="0" bIns="0" numCol="1" rtlCol="0" anchor="ctr" anchorCtr="0" compatLnSpc="1">
            <a:prstTxWarp prst="textNoShape">
              <a:avLst/>
            </a:prstTxWarp>
            <a:spAutoFit/>
          </a:bodyPr>
          <a:lstStyle/>
          <a:p>
            <a:pPr marL="16933">
              <a:spcBef>
                <a:spcPts val="127"/>
              </a:spcBef>
            </a:pPr>
            <a:r>
              <a:rPr lang="en-US" sz="5333" spc="-13" dirty="0">
                <a:cs typeface="Calibri"/>
              </a:rPr>
              <a:t>Plate-Fixed NSRS TRFs</a:t>
            </a:r>
          </a:p>
        </p:txBody>
      </p:sp>
      <p:sp>
        <p:nvSpPr>
          <p:cNvPr id="12" name="TextBox 11"/>
          <p:cNvSpPr txBox="1"/>
          <p:nvPr/>
        </p:nvSpPr>
        <p:spPr bwMode="auto">
          <a:xfrm>
            <a:off x="154677" y="1548589"/>
            <a:ext cx="5108220" cy="2062103"/>
          </a:xfrm>
          <a:prstGeom prst="rect">
            <a:avLst/>
          </a:prstGeom>
          <a:noFill/>
          <a:ln w="9525">
            <a:noFill/>
            <a:miter lim="800000"/>
            <a:headEnd/>
            <a:tailEnd/>
          </a:ln>
        </p:spPr>
        <p:txBody>
          <a:bodyPr wrap="square" rtlCol="0">
            <a:spAutoFit/>
          </a:bodyPr>
          <a:lstStyle/>
          <a:p>
            <a:pPr algn="ctr" defTabSz="457189" fontAlgn="base">
              <a:spcBef>
                <a:spcPct val="0"/>
              </a:spcBef>
              <a:spcAft>
                <a:spcPct val="0"/>
              </a:spcAft>
              <a:defRPr/>
            </a:pPr>
            <a:r>
              <a:rPr lang="en-US" sz="4800" b="1" u="sng" dirty="0">
                <a:solidFill>
                  <a:srgbClr val="00B0F0"/>
                </a:solidFill>
                <a:latin typeface="Cambria" panose="02040503050406030204" pitchFamily="18" charset="0"/>
                <a:ea typeface="Cambria" panose="02040503050406030204" pitchFamily="18" charset="0"/>
              </a:rPr>
              <a:t>ITRF</a:t>
            </a: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Frame = constant</a:t>
            </a: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NA Plate = rotating</a:t>
            </a:r>
          </a:p>
        </p:txBody>
      </p:sp>
      <p:sp>
        <p:nvSpPr>
          <p:cNvPr id="16" name="TextBox 15"/>
          <p:cNvSpPr txBox="1"/>
          <p:nvPr/>
        </p:nvSpPr>
        <p:spPr bwMode="auto">
          <a:xfrm>
            <a:off x="5554863" y="1548588"/>
            <a:ext cx="6482461" cy="3293209"/>
          </a:xfrm>
          <a:prstGeom prst="rect">
            <a:avLst/>
          </a:prstGeom>
          <a:noFill/>
          <a:ln w="9525">
            <a:noFill/>
            <a:miter lim="800000"/>
            <a:headEnd/>
            <a:tailEnd/>
          </a:ln>
        </p:spPr>
        <p:txBody>
          <a:bodyPr wrap="square" rtlCol="0">
            <a:spAutoFit/>
          </a:bodyPr>
          <a:lstStyle/>
          <a:p>
            <a:pPr algn="ctr" defTabSz="457189" fontAlgn="base">
              <a:spcBef>
                <a:spcPct val="0"/>
              </a:spcBef>
              <a:spcAft>
                <a:spcPct val="0"/>
              </a:spcAft>
              <a:defRPr/>
            </a:pPr>
            <a:r>
              <a:rPr lang="en-US" sz="4800" b="1" u="sng" dirty="0">
                <a:solidFill>
                  <a:srgbClr val="FF0000"/>
                </a:solidFill>
                <a:latin typeface="Cambria" panose="02040503050406030204" pitchFamily="18" charset="0"/>
                <a:ea typeface="Cambria" panose="02040503050406030204" pitchFamily="18" charset="0"/>
              </a:rPr>
              <a:t>NATRF</a:t>
            </a:r>
            <a:endParaRPr lang="en-US" sz="4000" b="1" u="sng" dirty="0">
              <a:solidFill>
                <a:srgbClr val="FF0000"/>
              </a:solidFill>
              <a:latin typeface="Cambria" panose="02040503050406030204" pitchFamily="18" charset="0"/>
              <a:ea typeface="Cambria" panose="02040503050406030204" pitchFamily="18" charset="0"/>
            </a:endParaRP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Frame = rotating</a:t>
            </a: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	(</a:t>
            </a:r>
            <a:r>
              <a:rPr lang="en-US" sz="4000" i="1" dirty="0">
                <a:solidFill>
                  <a:prstClr val="black"/>
                </a:solidFill>
                <a:latin typeface="Cambria" panose="02040503050406030204" pitchFamily="18" charset="0"/>
                <a:ea typeface="Cambria" panose="02040503050406030204" pitchFamily="18" charset="0"/>
              </a:rPr>
              <a:t>relative to ITRF</a:t>
            </a:r>
            <a:r>
              <a:rPr lang="en-US" sz="4000" dirty="0">
                <a:solidFill>
                  <a:prstClr val="black"/>
                </a:solidFill>
                <a:latin typeface="Cambria" panose="02040503050406030204" pitchFamily="18" charset="0"/>
                <a:ea typeface="Cambria" panose="02040503050406030204" pitchFamily="18" charset="0"/>
              </a:rPr>
              <a:t>)</a:t>
            </a: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NA Plate = constant</a:t>
            </a:r>
          </a:p>
          <a:p>
            <a:pPr defTabSz="457189" fontAlgn="base">
              <a:spcBef>
                <a:spcPct val="0"/>
              </a:spcBef>
              <a:spcAft>
                <a:spcPct val="0"/>
              </a:spcAft>
              <a:defRPr/>
            </a:pPr>
            <a:r>
              <a:rPr lang="en-US" sz="4000" dirty="0">
                <a:solidFill>
                  <a:prstClr val="black"/>
                </a:solidFill>
                <a:latin typeface="Cambria" panose="02040503050406030204" pitchFamily="18" charset="0"/>
                <a:ea typeface="Cambria" panose="02040503050406030204" pitchFamily="18" charset="0"/>
              </a:rPr>
              <a:t>	(</a:t>
            </a:r>
            <a:r>
              <a:rPr lang="en-US" sz="4000" i="1" dirty="0">
                <a:solidFill>
                  <a:prstClr val="black"/>
                </a:solidFill>
                <a:latin typeface="Cambria" panose="02040503050406030204" pitchFamily="18" charset="0"/>
                <a:ea typeface="Cambria" panose="02040503050406030204" pitchFamily="18" charset="0"/>
              </a:rPr>
              <a:t>relative to NATRF2022</a:t>
            </a:r>
            <a:r>
              <a:rPr lang="en-US" sz="4000" dirty="0">
                <a:solidFill>
                  <a:prstClr val="black"/>
                </a:solidFill>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3062718834"/>
      </p:ext>
    </p:extLst>
  </p:cSld>
  <p:clrMapOvr>
    <a:masterClrMapping/>
  </p:clrMapOvr>
  <p:transition spd="slow">
    <p:wip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108310" y="1152105"/>
            <a:ext cx="10286767" cy="22542315"/>
            <a:chOff x="-415691" y="1152105"/>
            <a:chExt cx="10286766" cy="22542314"/>
          </a:xfrm>
        </p:grpSpPr>
        <p:pic>
          <p:nvPicPr>
            <p:cNvPr id="7" name="Picture 6"/>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87325" y="1152105"/>
              <a:ext cx="10058400" cy="5600916"/>
            </a:xfrm>
            <a:prstGeom prst="rect">
              <a:avLst/>
            </a:prstGeom>
          </p:spPr>
        </p:pic>
        <p:pic>
          <p:nvPicPr>
            <p:cNvPr id="25" name="Picture 24"/>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0800000">
              <a:off x="-415691" y="18093503"/>
              <a:ext cx="10058400" cy="5600916"/>
            </a:xfrm>
            <a:prstGeom prst="rect">
              <a:avLst/>
            </a:prstGeom>
          </p:spPr>
        </p:pic>
      </p:grpSp>
      <p:grpSp>
        <p:nvGrpSpPr>
          <p:cNvPr id="2" name="Group 1"/>
          <p:cNvGrpSpPr/>
          <p:nvPr/>
        </p:nvGrpSpPr>
        <p:grpSpPr>
          <a:xfrm>
            <a:off x="674632" y="602007"/>
            <a:ext cx="10785848" cy="6513507"/>
            <a:chOff x="-849368" y="602007"/>
            <a:chExt cx="10785848" cy="6513506"/>
          </a:xfrm>
        </p:grpSpPr>
        <p:cxnSp>
          <p:nvCxnSpPr>
            <p:cNvPr id="12" name="Straight Connector 11"/>
            <p:cNvCxnSpPr/>
            <p:nvPr/>
          </p:nvCxnSpPr>
          <p:spPr>
            <a:xfrm flipH="1">
              <a:off x="79920" y="759213"/>
              <a:ext cx="1515511" cy="588352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034643" y="786335"/>
              <a:ext cx="1245139" cy="6046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2021967" y="789613"/>
              <a:ext cx="893534"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2983161" y="789613"/>
              <a:ext cx="579195"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3908904" y="789613"/>
              <a:ext cx="292060" cy="6325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834484" y="759213"/>
              <a:ext cx="78035" cy="633929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481224" y="759213"/>
              <a:ext cx="372456" cy="61510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119947" y="789613"/>
              <a:ext cx="717439"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748858" y="759213"/>
              <a:ext cx="1099742" cy="62960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446546" y="789613"/>
              <a:ext cx="1389378"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124369" y="786335"/>
              <a:ext cx="1735839" cy="623850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808720" y="790575"/>
              <a:ext cx="1051488" cy="314397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849368" y="789613"/>
              <a:ext cx="1760447" cy="5401637"/>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89" name="Freeform 88"/>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5" name="Freeform 94"/>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6" name="Freeform 95"/>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7" name="Freeform 96"/>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8" name="Freeform 97"/>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9" name="Freeform 98"/>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grpSp>
      <p:sp>
        <p:nvSpPr>
          <p:cNvPr id="105" name="TextBox 104"/>
          <p:cNvSpPr txBox="1"/>
          <p:nvPr/>
        </p:nvSpPr>
        <p:spPr>
          <a:xfrm>
            <a:off x="0" y="2"/>
            <a:ext cx="12192000" cy="755933"/>
          </a:xfrm>
          <a:prstGeom prst="rect">
            <a:avLst/>
          </a:prstGeom>
          <a:solidFill>
            <a:schemeClr val="bg1"/>
          </a:solidFill>
        </p:spPr>
        <p:txBody>
          <a:bodyPr wrap="square" rtlCol="0">
            <a:noAutofit/>
          </a:bodyPr>
          <a:lstStyle/>
          <a:p>
            <a:pPr algn="ctr" defTabSz="457189" fontAlgn="base">
              <a:spcBef>
                <a:spcPct val="0"/>
              </a:spcBef>
              <a:spcAft>
                <a:spcPct val="0"/>
              </a:spcAft>
              <a:defRPr/>
            </a:pPr>
            <a:r>
              <a:rPr lang="en-US" sz="4000" b="1" dirty="0">
                <a:solidFill>
                  <a:srgbClr val="00B0F0"/>
                </a:solidFill>
                <a:latin typeface="Cambria" panose="02040503050406030204" pitchFamily="18" charset="0"/>
                <a:ea typeface="Cambria" panose="02040503050406030204" pitchFamily="18" charset="0"/>
              </a:rPr>
              <a:t>ITRF</a:t>
            </a:r>
            <a:r>
              <a:rPr lang="en-US" sz="4000" dirty="0">
                <a:solidFill>
                  <a:prstClr val="black"/>
                </a:solidFill>
                <a:latin typeface="Cambria" panose="02040503050406030204" pitchFamily="18" charset="0"/>
                <a:ea typeface="Cambria" panose="02040503050406030204" pitchFamily="18" charset="0"/>
              </a:rPr>
              <a:t> – constant frame, rotating plate</a:t>
            </a:r>
          </a:p>
        </p:txBody>
      </p:sp>
    </p:spTree>
    <p:extLst>
      <p:ext uri="{BB962C8B-B14F-4D97-AF65-F5344CB8AC3E}">
        <p14:creationId xmlns:p14="http://schemas.microsoft.com/office/powerpoint/2010/main" val="2139659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600000">
                                      <p:cBhvr>
                                        <p:cTn id="6" dur="5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004268-0F35-4DBA-B579-E05EB7B08AD4}"/>
              </a:ext>
            </a:extLst>
          </p:cNvPr>
          <p:cNvSpPr>
            <a:spLocks noGrp="1"/>
          </p:cNvSpPr>
          <p:nvPr>
            <p:ph type="title"/>
          </p:nvPr>
        </p:nvSpPr>
        <p:spPr/>
        <p:txBody>
          <a:bodyPr>
            <a:normAutofit fontScale="90000"/>
          </a:bodyPr>
          <a:lstStyle/>
          <a:p>
            <a:r>
              <a:rPr lang="en-US" dirty="0"/>
              <a:t>Let’s start with some alphabet soup</a:t>
            </a:r>
          </a:p>
        </p:txBody>
      </p:sp>
      <p:pic>
        <p:nvPicPr>
          <p:cNvPr id="9" name="Content Placeholder 8">
            <a:extLst>
              <a:ext uri="{FF2B5EF4-FFF2-40B4-BE49-F238E27FC236}">
                <a16:creationId xmlns:a16="http://schemas.microsoft.com/office/drawing/2014/main" id="{7A692DEC-7251-42A3-8F5A-2849CE9ACA33}"/>
              </a:ext>
            </a:extLst>
          </p:cNvPr>
          <p:cNvPicPr>
            <a:picLocks noGrp="1" noChangeAspect="1"/>
          </p:cNvPicPr>
          <p:nvPr>
            <p:ph idx="1"/>
          </p:nvPr>
        </p:nvPicPr>
        <p:blipFill rotWithShape="1">
          <a:blip r:embed="rId2"/>
          <a:srcRect t="65" b="99"/>
          <a:stretch/>
        </p:blipFill>
        <p:spPr>
          <a:xfrm>
            <a:off x="1624559" y="1287192"/>
            <a:ext cx="8942883" cy="5438728"/>
          </a:xfrm>
          <a:prstGeom prst="rect">
            <a:avLst/>
          </a:prstGeom>
          <a:effectLst>
            <a:softEdge rad="292100"/>
          </a:effectLst>
        </p:spPr>
      </p:pic>
    </p:spTree>
    <p:extLst>
      <p:ext uri="{BB962C8B-B14F-4D97-AF65-F5344CB8AC3E}">
        <p14:creationId xmlns:p14="http://schemas.microsoft.com/office/powerpoint/2010/main" val="57117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674632" y="602007"/>
            <a:ext cx="10785848" cy="23092412"/>
            <a:chOff x="-849368" y="602007"/>
            <a:chExt cx="10785848" cy="23092412"/>
          </a:xfrm>
        </p:grpSpPr>
        <p:grpSp>
          <p:nvGrpSpPr>
            <p:cNvPr id="4" name="Group 3"/>
            <p:cNvGrpSpPr/>
            <p:nvPr/>
          </p:nvGrpSpPr>
          <p:grpSpPr>
            <a:xfrm>
              <a:off x="-415691" y="1152105"/>
              <a:ext cx="10286766" cy="22542314"/>
              <a:chOff x="-415691" y="1152105"/>
              <a:chExt cx="10286766" cy="22542314"/>
            </a:xfrm>
          </p:grpSpPr>
          <p:pic>
            <p:nvPicPr>
              <p:cNvPr id="7" name="Picture 6"/>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87325" y="1152105"/>
                <a:ext cx="10058400" cy="5600916"/>
              </a:xfrm>
              <a:prstGeom prst="rect">
                <a:avLst/>
              </a:prstGeom>
            </p:spPr>
          </p:pic>
          <p:pic>
            <p:nvPicPr>
              <p:cNvPr id="25" name="Picture 24"/>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0800000">
                <a:off x="-415691" y="18093503"/>
                <a:ext cx="10058400" cy="5600916"/>
              </a:xfrm>
              <a:prstGeom prst="rect">
                <a:avLst/>
              </a:prstGeom>
            </p:spPr>
          </p:pic>
        </p:grpSp>
        <p:cxnSp>
          <p:nvCxnSpPr>
            <p:cNvPr id="12" name="Straight Connector 11"/>
            <p:cNvCxnSpPr/>
            <p:nvPr/>
          </p:nvCxnSpPr>
          <p:spPr>
            <a:xfrm flipH="1">
              <a:off x="79920" y="759213"/>
              <a:ext cx="1515511" cy="58835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034643" y="786335"/>
              <a:ext cx="1245139" cy="6046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2021967" y="789613"/>
              <a:ext cx="893534"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2983161" y="789613"/>
              <a:ext cx="579195"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3908904" y="789613"/>
              <a:ext cx="292060" cy="632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834484" y="759213"/>
              <a:ext cx="78035" cy="633929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481224" y="759213"/>
              <a:ext cx="372456" cy="61510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119947" y="789613"/>
              <a:ext cx="717439"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748858" y="759213"/>
              <a:ext cx="1099742" cy="62960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446546" y="789613"/>
              <a:ext cx="1389378"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124369" y="786335"/>
              <a:ext cx="1735839" cy="62385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808720" y="790575"/>
              <a:ext cx="1051488" cy="314397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849368" y="789613"/>
              <a:ext cx="1760447" cy="540163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89" name="Freeform 88"/>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5" name="Freeform 94"/>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6" name="Freeform 95"/>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7" name="Freeform 96"/>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8" name="Freeform 97"/>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9" name="Freeform 98"/>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grpSp>
      <p:sp>
        <p:nvSpPr>
          <p:cNvPr id="105" name="TextBox 104"/>
          <p:cNvSpPr txBox="1"/>
          <p:nvPr/>
        </p:nvSpPr>
        <p:spPr>
          <a:xfrm>
            <a:off x="0" y="0"/>
            <a:ext cx="12192000" cy="755904"/>
          </a:xfrm>
          <a:prstGeom prst="rect">
            <a:avLst/>
          </a:prstGeom>
          <a:solidFill>
            <a:schemeClr val="bg1"/>
          </a:solidFill>
        </p:spPr>
        <p:txBody>
          <a:bodyPr wrap="square" rtlCol="0">
            <a:noAutofit/>
          </a:bodyPr>
          <a:lstStyle/>
          <a:p>
            <a:pPr algn="ctr" defTabSz="457189" fontAlgn="base">
              <a:spcBef>
                <a:spcPct val="0"/>
              </a:spcBef>
              <a:spcAft>
                <a:spcPct val="0"/>
              </a:spcAft>
              <a:defRPr/>
            </a:pPr>
            <a:r>
              <a:rPr lang="en-US" sz="4000" b="1" dirty="0">
                <a:solidFill>
                  <a:srgbClr val="FF0000"/>
                </a:solidFill>
                <a:latin typeface="Cambria" panose="02040503050406030204" pitchFamily="18" charset="0"/>
                <a:ea typeface="Cambria" panose="02040503050406030204" pitchFamily="18" charset="0"/>
              </a:rPr>
              <a:t>NATRF</a:t>
            </a:r>
            <a:r>
              <a:rPr lang="en-US" sz="4000" dirty="0">
                <a:solidFill>
                  <a:prstClr val="black"/>
                </a:solidFill>
                <a:latin typeface="Cambria" panose="02040503050406030204" pitchFamily="18" charset="0"/>
                <a:ea typeface="Cambria" panose="02040503050406030204" pitchFamily="18" charset="0"/>
              </a:rPr>
              <a:t> – rotating frame, constant with plate</a:t>
            </a:r>
          </a:p>
        </p:txBody>
      </p:sp>
      <p:sp>
        <p:nvSpPr>
          <p:cNvPr id="26" name="object 2"/>
          <p:cNvSpPr txBox="1">
            <a:spLocks noGrp="1"/>
          </p:cNvSpPr>
          <p:nvPr>
            <p:ph type="title" idx="4294967295"/>
          </p:nvPr>
        </p:nvSpPr>
        <p:spPr>
          <a:xfrm>
            <a:off x="4322234" y="749671"/>
            <a:ext cx="3547533" cy="754908"/>
          </a:xfrm>
          <a:prstGeom prst="rect">
            <a:avLst/>
          </a:prstGeom>
          <a:solidFill>
            <a:schemeClr val="bg1"/>
          </a:solidFill>
        </p:spPr>
        <p:txBody>
          <a:bodyPr vert="horz" wrap="square" lIns="0" tIns="16087" rIns="0" bIns="0" numCol="1" rtlCol="0" anchor="ctr" anchorCtr="0" compatLnSpc="1">
            <a:prstTxWarp prst="textNoShape">
              <a:avLst/>
            </a:prstTxWarp>
            <a:spAutoFit/>
          </a:bodyPr>
          <a:lstStyle/>
          <a:p>
            <a:pPr marL="16933">
              <a:spcBef>
                <a:spcPts val="127"/>
              </a:spcBef>
            </a:pPr>
            <a:r>
              <a:rPr lang="en-US" sz="4800" spc="-13" dirty="0">
                <a:cs typeface="Calibri"/>
              </a:rPr>
              <a:t>Plate-Fixed</a:t>
            </a:r>
          </a:p>
        </p:txBody>
      </p:sp>
    </p:spTree>
    <p:extLst>
      <p:ext uri="{BB962C8B-B14F-4D97-AF65-F5344CB8AC3E}">
        <p14:creationId xmlns:p14="http://schemas.microsoft.com/office/powerpoint/2010/main" val="1286978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600000">
                                      <p:cBhvr>
                                        <p:cTn id="6" dur="5000" fill="hold"/>
                                        <p:tgtEl>
                                          <p:spTgt spid="3"/>
                                        </p:tgtEl>
                                        <p:attrNameLst>
                                          <p:attrName>r</p:attrName>
                                        </p:attrNameLst>
                                      </p:cBhvr>
                                    </p:animRot>
                                  </p:childTnLst>
                                </p:cTn>
                              </p:par>
                            </p:childTnLst>
                          </p:cTn>
                        </p:par>
                        <p:par>
                          <p:cTn id="7" fill="hold">
                            <p:stCondLst>
                              <p:cond delay="5000"/>
                            </p:stCondLst>
                            <p:childTnLst>
                              <p:par>
                                <p:cTn id="8" presetID="22" presetClass="entr" presetSubtype="4" fill="hold" grpId="0" nodeType="after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wipe(down)">
                                      <p:cBhvr>
                                        <p:cTn id="10"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674632" y="602007"/>
            <a:ext cx="10785848" cy="23092412"/>
            <a:chOff x="-849368" y="602007"/>
            <a:chExt cx="10785848" cy="23092412"/>
          </a:xfrm>
        </p:grpSpPr>
        <p:grpSp>
          <p:nvGrpSpPr>
            <p:cNvPr id="4" name="Group 3">
              <a:extLst>
                <a:ext uri="{FF2B5EF4-FFF2-40B4-BE49-F238E27FC236}">
                  <a16:creationId xmlns:a16="http://schemas.microsoft.com/office/drawing/2014/main" id="{440FAA5C-B762-4CB0-9D29-8BEBDA835F9C}"/>
                </a:ext>
              </a:extLst>
            </p:cNvPr>
            <p:cNvGrpSpPr/>
            <p:nvPr/>
          </p:nvGrpSpPr>
          <p:grpSpPr>
            <a:xfrm>
              <a:off x="-849368" y="602007"/>
              <a:ext cx="10785848" cy="23092412"/>
              <a:chOff x="-849368" y="602007"/>
              <a:chExt cx="10785848" cy="23092412"/>
            </a:xfrm>
          </p:grpSpPr>
          <p:grpSp>
            <p:nvGrpSpPr>
              <p:cNvPr id="5" name="Group 4">
                <a:extLst>
                  <a:ext uri="{FF2B5EF4-FFF2-40B4-BE49-F238E27FC236}">
                    <a16:creationId xmlns:a16="http://schemas.microsoft.com/office/drawing/2014/main" id="{6EEC80D5-AED2-4F5E-A850-19C708E72E79}"/>
                  </a:ext>
                </a:extLst>
              </p:cNvPr>
              <p:cNvGrpSpPr/>
              <p:nvPr/>
            </p:nvGrpSpPr>
            <p:grpSpPr>
              <a:xfrm>
                <a:off x="-415691" y="1152105"/>
                <a:ext cx="10286766" cy="22542314"/>
                <a:chOff x="-415691" y="1152105"/>
                <a:chExt cx="10286766" cy="22542314"/>
              </a:xfrm>
            </p:grpSpPr>
            <p:pic>
              <p:nvPicPr>
                <p:cNvPr id="25" name="Picture 24">
                  <a:extLst>
                    <a:ext uri="{FF2B5EF4-FFF2-40B4-BE49-F238E27FC236}">
                      <a16:creationId xmlns:a16="http://schemas.microsoft.com/office/drawing/2014/main" id="{99DB4685-4BE3-44B2-9A42-5E7B4C729B13}"/>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87325" y="1152105"/>
                  <a:ext cx="10058400" cy="5600916"/>
                </a:xfrm>
                <a:prstGeom prst="rect">
                  <a:avLst/>
                </a:prstGeom>
              </p:spPr>
            </p:pic>
            <p:pic>
              <p:nvPicPr>
                <p:cNvPr id="26" name="Picture 25">
                  <a:extLst>
                    <a:ext uri="{FF2B5EF4-FFF2-40B4-BE49-F238E27FC236}">
                      <a16:creationId xmlns:a16="http://schemas.microsoft.com/office/drawing/2014/main" id="{94AF1668-2116-47EE-B50C-4DB1D54AB3F9}"/>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0800000">
                  <a:off x="-415691" y="18093503"/>
                  <a:ext cx="10058400" cy="5600916"/>
                </a:xfrm>
                <a:prstGeom prst="rect">
                  <a:avLst/>
                </a:prstGeom>
              </p:spPr>
            </p:pic>
          </p:grpSp>
          <p:cxnSp>
            <p:nvCxnSpPr>
              <p:cNvPr id="6" name="Straight Connector 5">
                <a:extLst>
                  <a:ext uri="{FF2B5EF4-FFF2-40B4-BE49-F238E27FC236}">
                    <a16:creationId xmlns:a16="http://schemas.microsoft.com/office/drawing/2014/main" id="{C127AD56-817E-42B6-9482-FDA647469FF8}"/>
                  </a:ext>
                </a:extLst>
              </p:cNvPr>
              <p:cNvCxnSpPr/>
              <p:nvPr/>
            </p:nvCxnSpPr>
            <p:spPr>
              <a:xfrm flipH="1">
                <a:off x="79920" y="759213"/>
                <a:ext cx="1515511" cy="58835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F1218598-0C98-46AB-8882-51E4FE3626FB}"/>
                  </a:ext>
                </a:extLst>
              </p:cNvPr>
              <p:cNvCxnSpPr/>
              <p:nvPr/>
            </p:nvCxnSpPr>
            <p:spPr>
              <a:xfrm flipH="1">
                <a:off x="1034643" y="786335"/>
                <a:ext cx="1245139" cy="6046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5203577-E8F2-4BB3-A72A-94F0E9705534}"/>
                  </a:ext>
                </a:extLst>
              </p:cNvPr>
              <p:cNvCxnSpPr/>
              <p:nvPr/>
            </p:nvCxnSpPr>
            <p:spPr>
              <a:xfrm flipH="1">
                <a:off x="2021967" y="789613"/>
                <a:ext cx="893534"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1F1CC143-7244-4543-9187-388F40FCE4BE}"/>
                  </a:ext>
                </a:extLst>
              </p:cNvPr>
              <p:cNvCxnSpPr/>
              <p:nvPr/>
            </p:nvCxnSpPr>
            <p:spPr>
              <a:xfrm flipH="1">
                <a:off x="2983161" y="789613"/>
                <a:ext cx="579195"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833F8C-1225-4F46-9EE9-377CB43F119F}"/>
                  </a:ext>
                </a:extLst>
              </p:cNvPr>
              <p:cNvCxnSpPr/>
              <p:nvPr/>
            </p:nvCxnSpPr>
            <p:spPr>
              <a:xfrm flipH="1">
                <a:off x="3908904" y="789613"/>
                <a:ext cx="292060" cy="632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F4A4F93-1BC4-45E2-8A95-6F1F27132F1E}"/>
                  </a:ext>
                </a:extLst>
              </p:cNvPr>
              <p:cNvCxnSpPr/>
              <p:nvPr/>
            </p:nvCxnSpPr>
            <p:spPr>
              <a:xfrm>
                <a:off x="4834484" y="759213"/>
                <a:ext cx="78035" cy="633929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D9C65C-7276-4178-8E95-5A3F0ADD86A7}"/>
                  </a:ext>
                </a:extLst>
              </p:cNvPr>
              <p:cNvCxnSpPr/>
              <p:nvPr/>
            </p:nvCxnSpPr>
            <p:spPr>
              <a:xfrm>
                <a:off x="5481224" y="759213"/>
                <a:ext cx="372456" cy="61510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955CC27-2B73-425D-908D-17314D49DB57}"/>
                  </a:ext>
                </a:extLst>
              </p:cNvPr>
              <p:cNvCxnSpPr/>
              <p:nvPr/>
            </p:nvCxnSpPr>
            <p:spPr>
              <a:xfrm>
                <a:off x="6119947" y="789613"/>
                <a:ext cx="717439"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19E9665-4FCA-419D-9B30-46FE080F27D6}"/>
                  </a:ext>
                </a:extLst>
              </p:cNvPr>
              <p:cNvCxnSpPr/>
              <p:nvPr/>
            </p:nvCxnSpPr>
            <p:spPr>
              <a:xfrm>
                <a:off x="6748858" y="759213"/>
                <a:ext cx="1099742" cy="62960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5DCBA5C-A91E-410E-B9CB-2E13E385AC8F}"/>
                  </a:ext>
                </a:extLst>
              </p:cNvPr>
              <p:cNvCxnSpPr/>
              <p:nvPr/>
            </p:nvCxnSpPr>
            <p:spPr>
              <a:xfrm>
                <a:off x="7446546" y="789613"/>
                <a:ext cx="1389378"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27E39F5-DAF7-426E-888B-FA53CF39F079}"/>
                  </a:ext>
                </a:extLst>
              </p:cNvPr>
              <p:cNvCxnSpPr/>
              <p:nvPr/>
            </p:nvCxnSpPr>
            <p:spPr>
              <a:xfrm>
                <a:off x="8124369" y="786335"/>
                <a:ext cx="1735839" cy="62385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A46F113-93A2-4BBD-A364-6C7D2515C3B6}"/>
                  </a:ext>
                </a:extLst>
              </p:cNvPr>
              <p:cNvCxnSpPr/>
              <p:nvPr/>
            </p:nvCxnSpPr>
            <p:spPr>
              <a:xfrm>
                <a:off x="8808720" y="790575"/>
                <a:ext cx="1051488" cy="314397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52DED6B-503F-457D-AE3D-FAFB415E565F}"/>
                  </a:ext>
                </a:extLst>
              </p:cNvPr>
              <p:cNvCxnSpPr/>
              <p:nvPr/>
            </p:nvCxnSpPr>
            <p:spPr>
              <a:xfrm flipH="1">
                <a:off x="-849368" y="789613"/>
                <a:ext cx="1760447" cy="540163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9" name="Freeform 88">
                <a:extLst>
                  <a:ext uri="{FF2B5EF4-FFF2-40B4-BE49-F238E27FC236}">
                    <a16:creationId xmlns:a16="http://schemas.microsoft.com/office/drawing/2014/main" id="{DCDFFED4-2671-4AEB-809E-D4908FF23AB7}"/>
                  </a:ext>
                </a:extLst>
              </p:cNvPr>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20" name="Freeform 94">
                <a:extLst>
                  <a:ext uri="{FF2B5EF4-FFF2-40B4-BE49-F238E27FC236}">
                    <a16:creationId xmlns:a16="http://schemas.microsoft.com/office/drawing/2014/main" id="{DCC407A2-287E-4875-90D4-1F066B5D89BA}"/>
                  </a:ext>
                </a:extLst>
              </p:cNvPr>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21" name="Freeform 95">
                <a:extLst>
                  <a:ext uri="{FF2B5EF4-FFF2-40B4-BE49-F238E27FC236}">
                    <a16:creationId xmlns:a16="http://schemas.microsoft.com/office/drawing/2014/main" id="{6E66ADA6-5BED-4B34-A047-01E0A35B1646}"/>
                  </a:ext>
                </a:extLst>
              </p:cNvPr>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22" name="Freeform 96">
                <a:extLst>
                  <a:ext uri="{FF2B5EF4-FFF2-40B4-BE49-F238E27FC236}">
                    <a16:creationId xmlns:a16="http://schemas.microsoft.com/office/drawing/2014/main" id="{3826B369-3382-4C9B-8FE9-AD8CCC9AE3FA}"/>
                  </a:ext>
                </a:extLst>
              </p:cNvPr>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23" name="Freeform 97">
                <a:extLst>
                  <a:ext uri="{FF2B5EF4-FFF2-40B4-BE49-F238E27FC236}">
                    <a16:creationId xmlns:a16="http://schemas.microsoft.com/office/drawing/2014/main" id="{5A04930E-04B7-41F3-8A00-E304EF5BFE62}"/>
                  </a:ext>
                </a:extLst>
              </p:cNvPr>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24" name="Freeform 98">
                <a:extLst>
                  <a:ext uri="{FF2B5EF4-FFF2-40B4-BE49-F238E27FC236}">
                    <a16:creationId xmlns:a16="http://schemas.microsoft.com/office/drawing/2014/main" id="{83D2D810-A5FE-49D3-B810-69B5C729C4D0}"/>
                  </a:ext>
                </a:extLst>
              </p:cNvPr>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grpSp>
        <p:sp>
          <p:nvSpPr>
            <p:cNvPr id="54" name="Oval 53">
              <a:extLst>
                <a:ext uri="{FF2B5EF4-FFF2-40B4-BE49-F238E27FC236}">
                  <a16:creationId xmlns:a16="http://schemas.microsoft.com/office/drawing/2014/main" id="{1118A28D-4E5E-464D-9907-E32EB25F6ACD}"/>
                </a:ext>
              </a:extLst>
            </p:cNvPr>
            <p:cNvSpPr/>
            <p:nvPr/>
          </p:nvSpPr>
          <p:spPr>
            <a:xfrm>
              <a:off x="6358007" y="3419754"/>
              <a:ext cx="141064" cy="162943"/>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grpSp>
      <p:sp>
        <p:nvSpPr>
          <p:cNvPr id="2" name="Arc 1">
            <a:extLst>
              <a:ext uri="{FF2B5EF4-FFF2-40B4-BE49-F238E27FC236}">
                <a16:creationId xmlns:a16="http://schemas.microsoft.com/office/drawing/2014/main" id="{A1389F58-F6F7-4C6F-AC48-93F986056D1E}"/>
              </a:ext>
            </a:extLst>
          </p:cNvPr>
          <p:cNvSpPr/>
          <p:nvPr/>
        </p:nvSpPr>
        <p:spPr>
          <a:xfrm rot="923700" flipH="1">
            <a:off x="2099344" y="3320384"/>
            <a:ext cx="9265291" cy="9260859"/>
          </a:xfrm>
          <a:prstGeom prst="arc">
            <a:avLst>
              <a:gd name="adj1" fmla="val 16200000"/>
              <a:gd name="adj2" fmla="val 17374577"/>
            </a:avLst>
          </a:prstGeom>
          <a:ln w="28575">
            <a:solidFill>
              <a:srgbClr val="00B05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defTabSz="457189" fontAlgn="base">
              <a:spcBef>
                <a:spcPct val="0"/>
              </a:spcBef>
              <a:spcAft>
                <a:spcPct val="0"/>
              </a:spcAft>
              <a:defRPr/>
            </a:pPr>
            <a:endParaRPr lang="en-US" sz="1800" u="sng">
              <a:solidFill>
                <a:prstClr val="black"/>
              </a:solidFill>
              <a:latin typeface="Calibri"/>
            </a:endParaRPr>
          </a:p>
        </p:txBody>
      </p:sp>
      <p:grpSp>
        <p:nvGrpSpPr>
          <p:cNvPr id="52" name="Group 51"/>
          <p:cNvGrpSpPr/>
          <p:nvPr/>
        </p:nvGrpSpPr>
        <p:grpSpPr>
          <a:xfrm>
            <a:off x="674632" y="602007"/>
            <a:ext cx="10785848" cy="6513507"/>
            <a:chOff x="-849368" y="602007"/>
            <a:chExt cx="10785848" cy="6513506"/>
          </a:xfrm>
        </p:grpSpPr>
        <p:cxnSp>
          <p:nvCxnSpPr>
            <p:cNvPr id="28" name="Straight Connector 27">
              <a:extLst>
                <a:ext uri="{FF2B5EF4-FFF2-40B4-BE49-F238E27FC236}">
                  <a16:creationId xmlns:a16="http://schemas.microsoft.com/office/drawing/2014/main" id="{FE809394-EFF8-45B1-8F24-9F5513A67B44}"/>
                </a:ext>
              </a:extLst>
            </p:cNvPr>
            <p:cNvCxnSpPr/>
            <p:nvPr/>
          </p:nvCxnSpPr>
          <p:spPr>
            <a:xfrm flipH="1">
              <a:off x="79920" y="759213"/>
              <a:ext cx="1515511" cy="588352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123872A-A23C-4687-9B23-2621B7E0826F}"/>
                </a:ext>
              </a:extLst>
            </p:cNvPr>
            <p:cNvCxnSpPr/>
            <p:nvPr/>
          </p:nvCxnSpPr>
          <p:spPr>
            <a:xfrm flipH="1">
              <a:off x="1034643" y="786335"/>
              <a:ext cx="1245139" cy="6046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91338E07-8D2E-41EF-8053-D2D6170D3642}"/>
                </a:ext>
              </a:extLst>
            </p:cNvPr>
            <p:cNvCxnSpPr/>
            <p:nvPr/>
          </p:nvCxnSpPr>
          <p:spPr>
            <a:xfrm flipH="1">
              <a:off x="2021967" y="789613"/>
              <a:ext cx="893534"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67A6CFE-5860-459A-BE18-30BF3F312E1B}"/>
                </a:ext>
              </a:extLst>
            </p:cNvPr>
            <p:cNvCxnSpPr/>
            <p:nvPr/>
          </p:nvCxnSpPr>
          <p:spPr>
            <a:xfrm flipH="1">
              <a:off x="2983161" y="789613"/>
              <a:ext cx="579195"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992CE49-919B-437F-BD7C-848B848D3408}"/>
                </a:ext>
              </a:extLst>
            </p:cNvPr>
            <p:cNvCxnSpPr/>
            <p:nvPr/>
          </p:nvCxnSpPr>
          <p:spPr>
            <a:xfrm flipH="1">
              <a:off x="3908904" y="789613"/>
              <a:ext cx="292060" cy="6325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5D06F02-78AD-4B6C-A4C7-F2CF3D5F72E0}"/>
                </a:ext>
              </a:extLst>
            </p:cNvPr>
            <p:cNvCxnSpPr/>
            <p:nvPr/>
          </p:nvCxnSpPr>
          <p:spPr>
            <a:xfrm>
              <a:off x="4834484" y="759213"/>
              <a:ext cx="78035" cy="633929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7EAFB512-50E1-4330-874A-FC138DD49537}"/>
                </a:ext>
              </a:extLst>
            </p:cNvPr>
            <p:cNvCxnSpPr/>
            <p:nvPr/>
          </p:nvCxnSpPr>
          <p:spPr>
            <a:xfrm>
              <a:off x="5481224" y="759213"/>
              <a:ext cx="372456" cy="61510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F94D2E9-EC32-4B18-A305-6B48EDB50DFD}"/>
                </a:ext>
              </a:extLst>
            </p:cNvPr>
            <p:cNvCxnSpPr/>
            <p:nvPr/>
          </p:nvCxnSpPr>
          <p:spPr>
            <a:xfrm>
              <a:off x="6119947" y="789613"/>
              <a:ext cx="717439"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65342C3-F414-46AF-BC19-B859A3036ECA}"/>
                </a:ext>
              </a:extLst>
            </p:cNvPr>
            <p:cNvCxnSpPr/>
            <p:nvPr/>
          </p:nvCxnSpPr>
          <p:spPr>
            <a:xfrm>
              <a:off x="6748858" y="759213"/>
              <a:ext cx="1099742" cy="62960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D448838-0A0F-47D6-BC2E-CF342F9EE763}"/>
                </a:ext>
              </a:extLst>
            </p:cNvPr>
            <p:cNvCxnSpPr/>
            <p:nvPr/>
          </p:nvCxnSpPr>
          <p:spPr>
            <a:xfrm>
              <a:off x="7446546" y="789613"/>
              <a:ext cx="1389378"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1BDA3A-BD0C-48CB-A09D-680656A7505E}"/>
                </a:ext>
              </a:extLst>
            </p:cNvPr>
            <p:cNvCxnSpPr/>
            <p:nvPr/>
          </p:nvCxnSpPr>
          <p:spPr>
            <a:xfrm>
              <a:off x="8124369" y="786335"/>
              <a:ext cx="1735839" cy="623850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B84897B-5BE5-49D9-BF5C-C1353170B68C}"/>
                </a:ext>
              </a:extLst>
            </p:cNvPr>
            <p:cNvCxnSpPr/>
            <p:nvPr/>
          </p:nvCxnSpPr>
          <p:spPr>
            <a:xfrm>
              <a:off x="8808720" y="790575"/>
              <a:ext cx="1051488" cy="314397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1533E05-5D04-4E48-948F-D6C665A56917}"/>
                </a:ext>
              </a:extLst>
            </p:cNvPr>
            <p:cNvCxnSpPr/>
            <p:nvPr/>
          </p:nvCxnSpPr>
          <p:spPr>
            <a:xfrm flipH="1">
              <a:off x="-849368" y="789613"/>
              <a:ext cx="1760447" cy="5401637"/>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41" name="Freeform 88">
              <a:extLst>
                <a:ext uri="{FF2B5EF4-FFF2-40B4-BE49-F238E27FC236}">
                  <a16:creationId xmlns:a16="http://schemas.microsoft.com/office/drawing/2014/main" id="{A1D3FBBA-354D-4EDC-800F-D8BEF167BF40}"/>
                </a:ext>
              </a:extLst>
            </p:cNvPr>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42" name="Freeform 94">
              <a:extLst>
                <a:ext uri="{FF2B5EF4-FFF2-40B4-BE49-F238E27FC236}">
                  <a16:creationId xmlns:a16="http://schemas.microsoft.com/office/drawing/2014/main" id="{01A2CFFB-EB28-45CE-8CB0-1672826CC319}"/>
                </a:ext>
              </a:extLst>
            </p:cNvPr>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43" name="Freeform 95">
              <a:extLst>
                <a:ext uri="{FF2B5EF4-FFF2-40B4-BE49-F238E27FC236}">
                  <a16:creationId xmlns:a16="http://schemas.microsoft.com/office/drawing/2014/main" id="{2CFA0F56-6738-4824-AE63-84DCF421C71F}"/>
                </a:ext>
              </a:extLst>
            </p:cNvPr>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44" name="Freeform 96">
              <a:extLst>
                <a:ext uri="{FF2B5EF4-FFF2-40B4-BE49-F238E27FC236}">
                  <a16:creationId xmlns:a16="http://schemas.microsoft.com/office/drawing/2014/main" id="{1D0D456E-72BD-48B1-B9AF-C56112B892D3}"/>
                </a:ext>
              </a:extLst>
            </p:cNvPr>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45" name="Freeform 97">
              <a:extLst>
                <a:ext uri="{FF2B5EF4-FFF2-40B4-BE49-F238E27FC236}">
                  <a16:creationId xmlns:a16="http://schemas.microsoft.com/office/drawing/2014/main" id="{5D727E83-65EA-44F1-9CE0-F084D6ECEF50}"/>
                </a:ext>
              </a:extLst>
            </p:cNvPr>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46" name="Freeform 98">
              <a:extLst>
                <a:ext uri="{FF2B5EF4-FFF2-40B4-BE49-F238E27FC236}">
                  <a16:creationId xmlns:a16="http://schemas.microsoft.com/office/drawing/2014/main" id="{64179DF1-715E-40EA-90A4-FB20325E104F}"/>
                </a:ext>
              </a:extLst>
            </p:cNvPr>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grpSp>
      <p:sp>
        <p:nvSpPr>
          <p:cNvPr id="27" name="title">
            <a:extLst>
              <a:ext uri="{FF2B5EF4-FFF2-40B4-BE49-F238E27FC236}">
                <a16:creationId xmlns:a16="http://schemas.microsoft.com/office/drawing/2014/main" id="{EEF895EC-4A5B-4E3C-BC23-A527B301D396}"/>
              </a:ext>
            </a:extLst>
          </p:cNvPr>
          <p:cNvSpPr txBox="1"/>
          <p:nvPr/>
        </p:nvSpPr>
        <p:spPr>
          <a:xfrm>
            <a:off x="0" y="0"/>
            <a:ext cx="12192000" cy="759213"/>
          </a:xfrm>
          <a:prstGeom prst="rect">
            <a:avLst/>
          </a:prstGeom>
          <a:solidFill>
            <a:schemeClr val="bg1"/>
          </a:solidFill>
        </p:spPr>
        <p:txBody>
          <a:bodyPr wrap="square" rtlCol="0">
            <a:noAutofit/>
          </a:bodyPr>
          <a:lstStyle/>
          <a:p>
            <a:pPr algn="ctr" defTabSz="457189" fontAlgn="base">
              <a:spcBef>
                <a:spcPct val="0"/>
              </a:spcBef>
              <a:spcAft>
                <a:spcPct val="0"/>
              </a:spcAft>
              <a:defRPr/>
            </a:pPr>
            <a:r>
              <a:rPr lang="en-US" sz="4000" b="1" dirty="0">
                <a:solidFill>
                  <a:srgbClr val="00B0F0"/>
                </a:solidFill>
                <a:latin typeface="Cambria" panose="02040503050406030204" pitchFamily="18" charset="0"/>
                <a:ea typeface="Cambria" panose="02040503050406030204" pitchFamily="18" charset="0"/>
              </a:rPr>
              <a:t>ITRF</a:t>
            </a:r>
            <a:r>
              <a:rPr lang="en-US" sz="4000" dirty="0">
                <a:solidFill>
                  <a:prstClr val="black"/>
                </a:solidFill>
                <a:latin typeface="Cambria" panose="02040503050406030204" pitchFamily="18" charset="0"/>
                <a:ea typeface="Cambria" panose="02040503050406030204" pitchFamily="18" charset="0"/>
              </a:rPr>
              <a:t> or </a:t>
            </a:r>
            <a:r>
              <a:rPr lang="en-US" sz="4000" b="1" dirty="0">
                <a:solidFill>
                  <a:srgbClr val="FF0000"/>
                </a:solidFill>
                <a:latin typeface="Cambria" panose="02040503050406030204" pitchFamily="18" charset="0"/>
                <a:ea typeface="Cambria" panose="02040503050406030204" pitchFamily="18" charset="0"/>
              </a:rPr>
              <a:t>NATRF</a:t>
            </a:r>
            <a:r>
              <a:rPr lang="en-US" sz="4000" dirty="0">
                <a:solidFill>
                  <a:prstClr val="black"/>
                </a:solidFill>
                <a:latin typeface="Cambria" panose="02040503050406030204" pitchFamily="18" charset="0"/>
                <a:ea typeface="Cambria" panose="02040503050406030204" pitchFamily="18" charset="0"/>
              </a:rPr>
              <a:t> – your choice </a:t>
            </a:r>
            <a:r>
              <a:rPr lang="en-US" sz="4000" dirty="0">
                <a:solidFill>
                  <a:schemeClr val="bg1"/>
                </a:solidFill>
                <a:latin typeface="Cambria" panose="02040503050406030204" pitchFamily="18" charset="0"/>
                <a:ea typeface="Cambria" panose="02040503050406030204" pitchFamily="18" charset="0"/>
              </a:rPr>
              <a:t>if you know epoch</a:t>
            </a:r>
            <a:endParaRPr lang="en-US" sz="4000" b="1" dirty="0">
              <a:solidFill>
                <a:schemeClr val="bg1"/>
              </a:solidFill>
              <a:latin typeface="Cambria" panose="02040503050406030204" pitchFamily="18" charset="0"/>
              <a:ea typeface="Cambria" panose="02040503050406030204" pitchFamily="18" charset="0"/>
            </a:endParaRPr>
          </a:p>
        </p:txBody>
      </p:sp>
      <p:sp>
        <p:nvSpPr>
          <p:cNvPr id="49" name="if you know epoch">
            <a:extLst>
              <a:ext uri="{FF2B5EF4-FFF2-40B4-BE49-F238E27FC236}">
                <a16:creationId xmlns:a16="http://schemas.microsoft.com/office/drawing/2014/main" id="{0A0424CE-156D-4A35-B3F2-933223922CAA}"/>
              </a:ext>
            </a:extLst>
          </p:cNvPr>
          <p:cNvSpPr txBox="1"/>
          <p:nvPr/>
        </p:nvSpPr>
        <p:spPr>
          <a:xfrm>
            <a:off x="0" y="-4202"/>
            <a:ext cx="12192000" cy="637371"/>
          </a:xfrm>
          <a:prstGeom prst="rect">
            <a:avLst/>
          </a:prstGeom>
          <a:noFill/>
        </p:spPr>
        <p:txBody>
          <a:bodyPr wrap="square" rtlCol="0">
            <a:noAutofit/>
          </a:bodyPr>
          <a:lstStyle/>
          <a:p>
            <a:pPr algn="ctr" defTabSz="457189" fontAlgn="base">
              <a:spcBef>
                <a:spcPct val="0"/>
              </a:spcBef>
              <a:spcAft>
                <a:spcPct val="0"/>
              </a:spcAft>
              <a:defRPr/>
            </a:pPr>
            <a:r>
              <a:rPr lang="en-US" sz="4000" b="1" dirty="0">
                <a:solidFill>
                  <a:srgbClr val="00B0F0"/>
                </a:solidFill>
                <a:latin typeface="Cambria" panose="02040503050406030204" pitchFamily="18" charset="0"/>
                <a:ea typeface="Cambria" panose="02040503050406030204" pitchFamily="18" charset="0"/>
              </a:rPr>
              <a:t>                                                         </a:t>
            </a:r>
            <a:r>
              <a:rPr lang="en-US" sz="4000" dirty="0">
                <a:solidFill>
                  <a:prstClr val="black"/>
                </a:solidFill>
                <a:latin typeface="Cambria" panose="02040503050406030204" pitchFamily="18" charset="0"/>
                <a:ea typeface="Cambria" panose="02040503050406030204" pitchFamily="18" charset="0"/>
              </a:rPr>
              <a:t> if you know epoch</a:t>
            </a:r>
            <a:endParaRPr lang="en-US" sz="4000" b="1" dirty="0">
              <a:solidFill>
                <a:srgbClr val="00B050"/>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658538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repeatCount="indefinite" accel="8000" decel="8000" autoRev="1" fill="hold" nodeType="clickEffect">
                                  <p:stCondLst>
                                    <p:cond delay="0"/>
                                  </p:stCondLst>
                                  <p:endCondLst>
                                    <p:cond evt="onNext" delay="0">
                                      <p:tgtEl>
                                        <p:sldTgt/>
                                      </p:tgtEl>
                                    </p:cond>
                                  </p:endCondLst>
                                  <p:childTnLst>
                                    <p:animRot by="-600000">
                                      <p:cBhvr>
                                        <p:cTn id="6" dur="5000" fill="hold"/>
                                        <p:tgtEl>
                                          <p:spTgt spid="56"/>
                                        </p:tgtEl>
                                        <p:attrNameLst>
                                          <p:attrName>r</p:attrName>
                                        </p:attrNameLst>
                                      </p:cBhvr>
                                    </p:animRot>
                                  </p:childTnLst>
                                </p:cTn>
                              </p:par>
                              <p:par>
                                <p:cTn id="7" presetID="26" presetClass="emph" presetSubtype="0" repeatCount="indefinite" fill="hold" grpId="0" nodeType="withEffect">
                                  <p:stCondLst>
                                    <p:cond delay="0"/>
                                  </p:stCondLst>
                                  <p:childTnLst>
                                    <p:animEffect transition="out" filter="fade">
                                      <p:cBhvr>
                                        <p:cTn id="8" dur="2000" tmFilter="0, 0; .2, .5; .8, .5; 1, 0"/>
                                        <p:tgtEl>
                                          <p:spTgt spid="49"/>
                                        </p:tgtEl>
                                      </p:cBhvr>
                                    </p:animEffect>
                                    <p:animScale>
                                      <p:cBhvr>
                                        <p:cTn id="9" dur="1000" autoRev="1" fill="hold"/>
                                        <p:tgtEl>
                                          <p:spTgt spid="4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 just new datums"/>
          <p:cNvSpPr txBox="1">
            <a:spLocks noGrp="1"/>
          </p:cNvSpPr>
          <p:nvPr>
            <p:ph type="title"/>
          </p:nvPr>
        </p:nvSpPr>
        <p:spPr>
          <a:xfrm>
            <a:off x="1" y="3377380"/>
            <a:ext cx="12191999" cy="1494426"/>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z="4800" spc="-40" dirty="0">
                <a:cs typeface="Calibri"/>
                <a:sym typeface="Wingdings" panose="05000000000000000000" pitchFamily="2" charset="2"/>
              </a:rPr>
              <a:t>Decades of continuously logged GPS data from the </a:t>
            </a:r>
            <a:r>
              <a:rPr lang="en-US" sz="4800" spc="-40" dirty="0">
                <a:cs typeface="Calibri"/>
              </a:rPr>
              <a:t>NOAA CORS Network (NCN).</a:t>
            </a:r>
            <a:endParaRPr sz="4800" dirty="0">
              <a:cs typeface="Calibri"/>
            </a:endParaRPr>
          </a:p>
        </p:txBody>
      </p:sp>
      <p:sp>
        <p:nvSpPr>
          <p:cNvPr id="3" name="nsrs modernization"/>
          <p:cNvSpPr txBox="1"/>
          <p:nvPr/>
        </p:nvSpPr>
        <p:spPr>
          <a:xfrm>
            <a:off x="1524001" y="2107898"/>
            <a:ext cx="9144000" cy="1186649"/>
          </a:xfrm>
          <a:prstGeom prst="rect">
            <a:avLst/>
          </a:prstGeom>
        </p:spPr>
        <p:txBody>
          <a:bodyPr vert="horz" wrap="square" lIns="0" tIns="16933" rIns="0" bIns="0" rtlCol="0">
            <a:spAutoFit/>
          </a:bodyPr>
          <a:lstStyle/>
          <a:p>
            <a:pPr marL="0" lvl="1" algn="ctr" defTabSz="457189" fontAlgn="base">
              <a:spcBef>
                <a:spcPts val="133"/>
              </a:spcBef>
              <a:spcAft>
                <a:spcPct val="0"/>
              </a:spcAft>
              <a:defRPr/>
            </a:pPr>
            <a:r>
              <a:rPr lang="en-US" sz="7600" i="1" spc="-7" dirty="0">
                <a:solidFill>
                  <a:prstClr val="black"/>
                </a:solidFill>
                <a:latin typeface="Cambria" panose="02040503050406030204" pitchFamily="18" charset="0"/>
                <a:ea typeface="ＭＳ Ｐゴシック" pitchFamily="34" charset="-128"/>
                <a:cs typeface="Calibri"/>
              </a:rPr>
              <a:t>But how?</a:t>
            </a:r>
          </a:p>
        </p:txBody>
      </p:sp>
    </p:spTree>
    <p:extLst>
      <p:ext uri="{BB962C8B-B14F-4D97-AF65-F5344CB8AC3E}">
        <p14:creationId xmlns:p14="http://schemas.microsoft.com/office/powerpoint/2010/main" val="356506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 name="Picture 78">
            <a:extLst>
              <a:ext uri="{FF2B5EF4-FFF2-40B4-BE49-F238E27FC236}">
                <a16:creationId xmlns:a16="http://schemas.microsoft.com/office/drawing/2014/main" id="{A6081992-E64D-A37F-3DC9-0778154178A8}"/>
              </a:ext>
            </a:extLst>
          </p:cNvPr>
          <p:cNvPicPr>
            <a:picLocks noChangeAspect="1"/>
          </p:cNvPicPr>
          <p:nvPr/>
        </p:nvPicPr>
        <p:blipFill>
          <a:blip r:embed="rId3"/>
          <a:stretch>
            <a:fillRect/>
          </a:stretch>
        </p:blipFill>
        <p:spPr>
          <a:xfrm>
            <a:off x="0" y="13912"/>
            <a:ext cx="12192000" cy="6830177"/>
          </a:xfrm>
          <a:prstGeom prst="rect">
            <a:avLst/>
          </a:prstGeom>
        </p:spPr>
      </p:pic>
      <p:sp>
        <p:nvSpPr>
          <p:cNvPr id="84" name="TextBox 83">
            <a:extLst>
              <a:ext uri="{FF2B5EF4-FFF2-40B4-BE49-F238E27FC236}">
                <a16:creationId xmlns:a16="http://schemas.microsoft.com/office/drawing/2014/main" id="{C23A5B8E-DCF5-F3FB-44E7-69FB352823DB}"/>
              </a:ext>
            </a:extLst>
          </p:cNvPr>
          <p:cNvSpPr txBox="1"/>
          <p:nvPr/>
        </p:nvSpPr>
        <p:spPr>
          <a:xfrm>
            <a:off x="8583454" y="213466"/>
            <a:ext cx="3097268" cy="1137813"/>
          </a:xfrm>
          <a:prstGeom prst="rect">
            <a:avLst/>
          </a:prstGeom>
          <a:solidFill>
            <a:schemeClr val="bg1"/>
          </a:solidFill>
          <a:ln w="38100">
            <a:solidFill>
              <a:schemeClr val="tx1"/>
            </a:solidFill>
          </a:ln>
        </p:spPr>
        <p:txBody>
          <a:bodyPr wrap="square" rtlCol="0">
            <a:noAutofit/>
          </a:bodyPr>
          <a:lstStyle/>
          <a:p>
            <a:pPr algn="ctr"/>
            <a:r>
              <a:rPr lang="en-US" sz="3200" b="1" dirty="0">
                <a:latin typeface="Cambria" panose="02040503050406030204" pitchFamily="18" charset="0"/>
                <a:ea typeface="Cambria" panose="02040503050406030204" pitchFamily="18" charset="0"/>
              </a:rPr>
              <a:t>NOAA CORS Network (NCN)</a:t>
            </a:r>
          </a:p>
        </p:txBody>
      </p:sp>
      <p:sp>
        <p:nvSpPr>
          <p:cNvPr id="6" name="Rectangle 5">
            <a:extLst>
              <a:ext uri="{FF2B5EF4-FFF2-40B4-BE49-F238E27FC236}">
                <a16:creationId xmlns:a16="http://schemas.microsoft.com/office/drawing/2014/main" id="{490B2944-AC1E-45C7-AC2A-D8870DF5BA45}"/>
              </a:ext>
            </a:extLst>
          </p:cNvPr>
          <p:cNvSpPr>
            <a:spLocks noChangeAspect="1"/>
          </p:cNvSpPr>
          <p:nvPr/>
        </p:nvSpPr>
        <p:spPr>
          <a:xfrm>
            <a:off x="9435510" y="4648258"/>
            <a:ext cx="2729519" cy="2168179"/>
          </a:xfrm>
          <a:custGeom>
            <a:avLst/>
            <a:gdLst>
              <a:gd name="connsiteX0" fmla="*/ 0 w 3223755"/>
              <a:gd name="connsiteY0" fmla="*/ 0 h 2556771"/>
              <a:gd name="connsiteX1" fmla="*/ 3223755 w 3223755"/>
              <a:gd name="connsiteY1" fmla="*/ 0 h 2556771"/>
              <a:gd name="connsiteX2" fmla="*/ 3223755 w 3223755"/>
              <a:gd name="connsiteY2" fmla="*/ 2556771 h 2556771"/>
              <a:gd name="connsiteX3" fmla="*/ 0 w 3223755"/>
              <a:gd name="connsiteY3" fmla="*/ 2556771 h 2556771"/>
              <a:gd name="connsiteX4" fmla="*/ 0 w 3223755"/>
              <a:gd name="connsiteY4" fmla="*/ 0 h 2556771"/>
              <a:gd name="connsiteX0" fmla="*/ 0 w 3223755"/>
              <a:gd name="connsiteY0" fmla="*/ 0 h 2556771"/>
              <a:gd name="connsiteX1" fmla="*/ 227280 w 3223755"/>
              <a:gd name="connsiteY1" fmla="*/ 2123 h 2556771"/>
              <a:gd name="connsiteX2" fmla="*/ 3223755 w 3223755"/>
              <a:gd name="connsiteY2" fmla="*/ 0 h 2556771"/>
              <a:gd name="connsiteX3" fmla="*/ 3223755 w 3223755"/>
              <a:gd name="connsiteY3" fmla="*/ 2556771 h 2556771"/>
              <a:gd name="connsiteX4" fmla="*/ 0 w 3223755"/>
              <a:gd name="connsiteY4" fmla="*/ 2556771 h 2556771"/>
              <a:gd name="connsiteX5" fmla="*/ 0 w 3223755"/>
              <a:gd name="connsiteY5" fmla="*/ 0 h 2556771"/>
              <a:gd name="connsiteX0" fmla="*/ 0 w 3223755"/>
              <a:gd name="connsiteY0" fmla="*/ 8037 h 2564808"/>
              <a:gd name="connsiteX1" fmla="*/ 1593800 w 3223755"/>
              <a:gd name="connsiteY1" fmla="*/ 0 h 2564808"/>
              <a:gd name="connsiteX2" fmla="*/ 3223755 w 3223755"/>
              <a:gd name="connsiteY2" fmla="*/ 8037 h 2564808"/>
              <a:gd name="connsiteX3" fmla="*/ 3223755 w 3223755"/>
              <a:gd name="connsiteY3" fmla="*/ 2564808 h 2564808"/>
              <a:gd name="connsiteX4" fmla="*/ 0 w 3223755"/>
              <a:gd name="connsiteY4" fmla="*/ 2564808 h 2564808"/>
              <a:gd name="connsiteX5" fmla="*/ 0 w 3223755"/>
              <a:gd name="connsiteY5" fmla="*/ 8037 h 2564808"/>
              <a:gd name="connsiteX0" fmla="*/ 0 w 3223755"/>
              <a:gd name="connsiteY0" fmla="*/ 1618397 h 2564808"/>
              <a:gd name="connsiteX1" fmla="*/ 1593800 w 3223755"/>
              <a:gd name="connsiteY1" fmla="*/ 0 h 2564808"/>
              <a:gd name="connsiteX2" fmla="*/ 3223755 w 3223755"/>
              <a:gd name="connsiteY2" fmla="*/ 8037 h 2564808"/>
              <a:gd name="connsiteX3" fmla="*/ 3223755 w 3223755"/>
              <a:gd name="connsiteY3" fmla="*/ 2564808 h 2564808"/>
              <a:gd name="connsiteX4" fmla="*/ 0 w 3223755"/>
              <a:gd name="connsiteY4" fmla="*/ 2564808 h 2564808"/>
              <a:gd name="connsiteX5" fmla="*/ 0 w 3223755"/>
              <a:gd name="connsiteY5" fmla="*/ 1618397 h 2564808"/>
              <a:gd name="connsiteX0" fmla="*/ 0 w 3223755"/>
              <a:gd name="connsiteY0" fmla="*/ 1618397 h 2564808"/>
              <a:gd name="connsiteX1" fmla="*/ 643840 w 3223755"/>
              <a:gd name="connsiteY1" fmla="*/ 970280 h 2564808"/>
              <a:gd name="connsiteX2" fmla="*/ 1593800 w 3223755"/>
              <a:gd name="connsiteY2" fmla="*/ 0 h 2564808"/>
              <a:gd name="connsiteX3" fmla="*/ 3223755 w 3223755"/>
              <a:gd name="connsiteY3" fmla="*/ 8037 h 2564808"/>
              <a:gd name="connsiteX4" fmla="*/ 3223755 w 3223755"/>
              <a:gd name="connsiteY4" fmla="*/ 2564808 h 2564808"/>
              <a:gd name="connsiteX5" fmla="*/ 0 w 3223755"/>
              <a:gd name="connsiteY5" fmla="*/ 2564808 h 2564808"/>
              <a:gd name="connsiteX6" fmla="*/ 0 w 3223755"/>
              <a:gd name="connsiteY6" fmla="*/ 1618397 h 2564808"/>
              <a:gd name="connsiteX0" fmla="*/ 0 w 3223755"/>
              <a:gd name="connsiteY0" fmla="*/ 1618397 h 2564808"/>
              <a:gd name="connsiteX1" fmla="*/ 1446480 w 3223755"/>
              <a:gd name="connsiteY1" fmla="*/ 1036320 h 2564808"/>
              <a:gd name="connsiteX2" fmla="*/ 1593800 w 3223755"/>
              <a:gd name="connsiteY2" fmla="*/ 0 h 2564808"/>
              <a:gd name="connsiteX3" fmla="*/ 3223755 w 3223755"/>
              <a:gd name="connsiteY3" fmla="*/ 8037 h 2564808"/>
              <a:gd name="connsiteX4" fmla="*/ 3223755 w 3223755"/>
              <a:gd name="connsiteY4" fmla="*/ 2564808 h 2564808"/>
              <a:gd name="connsiteX5" fmla="*/ 0 w 3223755"/>
              <a:gd name="connsiteY5" fmla="*/ 2564808 h 2564808"/>
              <a:gd name="connsiteX6" fmla="*/ 0 w 3223755"/>
              <a:gd name="connsiteY6" fmla="*/ 1618397 h 2564808"/>
              <a:gd name="connsiteX0" fmla="*/ 0 w 3223755"/>
              <a:gd name="connsiteY0" fmla="*/ 1618397 h 2564808"/>
              <a:gd name="connsiteX1" fmla="*/ 1090880 w 3223755"/>
              <a:gd name="connsiteY1" fmla="*/ 513080 h 2564808"/>
              <a:gd name="connsiteX2" fmla="*/ 1593800 w 3223755"/>
              <a:gd name="connsiteY2" fmla="*/ 0 h 2564808"/>
              <a:gd name="connsiteX3" fmla="*/ 3223755 w 3223755"/>
              <a:gd name="connsiteY3" fmla="*/ 8037 h 2564808"/>
              <a:gd name="connsiteX4" fmla="*/ 3223755 w 3223755"/>
              <a:gd name="connsiteY4" fmla="*/ 2564808 h 2564808"/>
              <a:gd name="connsiteX5" fmla="*/ 0 w 3223755"/>
              <a:gd name="connsiteY5" fmla="*/ 2564808 h 2564808"/>
              <a:gd name="connsiteX6" fmla="*/ 0 w 3223755"/>
              <a:gd name="connsiteY6" fmla="*/ 1618397 h 2564808"/>
              <a:gd name="connsiteX0" fmla="*/ 0 w 3223755"/>
              <a:gd name="connsiteY0" fmla="*/ 1618397 h 2564808"/>
              <a:gd name="connsiteX1" fmla="*/ 450800 w 3223755"/>
              <a:gd name="connsiteY1" fmla="*/ 1148080 h 2564808"/>
              <a:gd name="connsiteX2" fmla="*/ 1090880 w 3223755"/>
              <a:gd name="connsiteY2" fmla="*/ 513080 h 2564808"/>
              <a:gd name="connsiteX3" fmla="*/ 1593800 w 3223755"/>
              <a:gd name="connsiteY3" fmla="*/ 0 h 2564808"/>
              <a:gd name="connsiteX4" fmla="*/ 3223755 w 3223755"/>
              <a:gd name="connsiteY4" fmla="*/ 8037 h 2564808"/>
              <a:gd name="connsiteX5" fmla="*/ 3223755 w 3223755"/>
              <a:gd name="connsiteY5" fmla="*/ 2564808 h 2564808"/>
              <a:gd name="connsiteX6" fmla="*/ 0 w 3223755"/>
              <a:gd name="connsiteY6" fmla="*/ 2564808 h 2564808"/>
              <a:gd name="connsiteX7" fmla="*/ 0 w 3223755"/>
              <a:gd name="connsiteY7" fmla="*/ 1618397 h 2564808"/>
              <a:gd name="connsiteX0" fmla="*/ 0 w 3223755"/>
              <a:gd name="connsiteY0" fmla="*/ 1618397 h 2564808"/>
              <a:gd name="connsiteX1" fmla="*/ 1075640 w 3223755"/>
              <a:gd name="connsiteY1" fmla="*/ 1087120 h 2564808"/>
              <a:gd name="connsiteX2" fmla="*/ 1090880 w 3223755"/>
              <a:gd name="connsiteY2" fmla="*/ 513080 h 2564808"/>
              <a:gd name="connsiteX3" fmla="*/ 1593800 w 3223755"/>
              <a:gd name="connsiteY3" fmla="*/ 0 h 2564808"/>
              <a:gd name="connsiteX4" fmla="*/ 3223755 w 3223755"/>
              <a:gd name="connsiteY4" fmla="*/ 8037 h 2564808"/>
              <a:gd name="connsiteX5" fmla="*/ 3223755 w 3223755"/>
              <a:gd name="connsiteY5" fmla="*/ 2564808 h 2564808"/>
              <a:gd name="connsiteX6" fmla="*/ 0 w 3223755"/>
              <a:gd name="connsiteY6" fmla="*/ 2564808 h 2564808"/>
              <a:gd name="connsiteX7" fmla="*/ 0 w 3223755"/>
              <a:gd name="connsiteY7" fmla="*/ 1618397 h 2564808"/>
              <a:gd name="connsiteX0" fmla="*/ 0 w 3223755"/>
              <a:gd name="connsiteY0" fmla="*/ 1618397 h 2564808"/>
              <a:gd name="connsiteX1" fmla="*/ 339040 w 3223755"/>
              <a:gd name="connsiteY1" fmla="*/ 1452880 h 2564808"/>
              <a:gd name="connsiteX2" fmla="*/ 1075640 w 3223755"/>
              <a:gd name="connsiteY2" fmla="*/ 1087120 h 2564808"/>
              <a:gd name="connsiteX3" fmla="*/ 1090880 w 3223755"/>
              <a:gd name="connsiteY3" fmla="*/ 513080 h 2564808"/>
              <a:gd name="connsiteX4" fmla="*/ 1593800 w 3223755"/>
              <a:gd name="connsiteY4" fmla="*/ 0 h 2564808"/>
              <a:gd name="connsiteX5" fmla="*/ 3223755 w 3223755"/>
              <a:gd name="connsiteY5" fmla="*/ 8037 h 2564808"/>
              <a:gd name="connsiteX6" fmla="*/ 3223755 w 3223755"/>
              <a:gd name="connsiteY6" fmla="*/ 2564808 h 2564808"/>
              <a:gd name="connsiteX7" fmla="*/ 0 w 3223755"/>
              <a:gd name="connsiteY7" fmla="*/ 2564808 h 2564808"/>
              <a:gd name="connsiteX8" fmla="*/ 0 w 3223755"/>
              <a:gd name="connsiteY8" fmla="*/ 1618397 h 2564808"/>
              <a:gd name="connsiteX0" fmla="*/ 0 w 3223755"/>
              <a:gd name="connsiteY0" fmla="*/ 1618397 h 2564808"/>
              <a:gd name="connsiteX1" fmla="*/ 781000 w 3223755"/>
              <a:gd name="connsiteY1" fmla="*/ 1295400 h 2564808"/>
              <a:gd name="connsiteX2" fmla="*/ 1075640 w 3223755"/>
              <a:gd name="connsiteY2" fmla="*/ 1087120 h 2564808"/>
              <a:gd name="connsiteX3" fmla="*/ 1090880 w 3223755"/>
              <a:gd name="connsiteY3" fmla="*/ 513080 h 2564808"/>
              <a:gd name="connsiteX4" fmla="*/ 1593800 w 3223755"/>
              <a:gd name="connsiteY4" fmla="*/ 0 h 2564808"/>
              <a:gd name="connsiteX5" fmla="*/ 3223755 w 3223755"/>
              <a:gd name="connsiteY5" fmla="*/ 8037 h 2564808"/>
              <a:gd name="connsiteX6" fmla="*/ 3223755 w 3223755"/>
              <a:gd name="connsiteY6" fmla="*/ 2564808 h 2564808"/>
              <a:gd name="connsiteX7" fmla="*/ 0 w 3223755"/>
              <a:gd name="connsiteY7" fmla="*/ 2564808 h 2564808"/>
              <a:gd name="connsiteX8" fmla="*/ 0 w 3223755"/>
              <a:gd name="connsiteY8" fmla="*/ 1618397 h 2564808"/>
              <a:gd name="connsiteX0" fmla="*/ 0 w 3228835"/>
              <a:gd name="connsiteY0" fmla="*/ 2319437 h 2564808"/>
              <a:gd name="connsiteX1" fmla="*/ 786080 w 3228835"/>
              <a:gd name="connsiteY1" fmla="*/ 1295400 h 2564808"/>
              <a:gd name="connsiteX2" fmla="*/ 1080720 w 3228835"/>
              <a:gd name="connsiteY2" fmla="*/ 1087120 h 2564808"/>
              <a:gd name="connsiteX3" fmla="*/ 1095960 w 3228835"/>
              <a:gd name="connsiteY3" fmla="*/ 513080 h 2564808"/>
              <a:gd name="connsiteX4" fmla="*/ 1598880 w 3228835"/>
              <a:gd name="connsiteY4" fmla="*/ 0 h 2564808"/>
              <a:gd name="connsiteX5" fmla="*/ 3228835 w 3228835"/>
              <a:gd name="connsiteY5" fmla="*/ 8037 h 2564808"/>
              <a:gd name="connsiteX6" fmla="*/ 3228835 w 3228835"/>
              <a:gd name="connsiteY6" fmla="*/ 2564808 h 2564808"/>
              <a:gd name="connsiteX7" fmla="*/ 5080 w 3228835"/>
              <a:gd name="connsiteY7" fmla="*/ 2564808 h 2564808"/>
              <a:gd name="connsiteX8" fmla="*/ 0 w 3228835"/>
              <a:gd name="connsiteY8" fmla="*/ 2319437 h 2564808"/>
              <a:gd name="connsiteX0" fmla="*/ 0 w 3228835"/>
              <a:gd name="connsiteY0" fmla="*/ 2319437 h 2564808"/>
              <a:gd name="connsiteX1" fmla="*/ 816560 w 3228835"/>
              <a:gd name="connsiteY1" fmla="*/ 1219200 h 2564808"/>
              <a:gd name="connsiteX2" fmla="*/ 1080720 w 3228835"/>
              <a:gd name="connsiteY2" fmla="*/ 1087120 h 2564808"/>
              <a:gd name="connsiteX3" fmla="*/ 1095960 w 3228835"/>
              <a:gd name="connsiteY3" fmla="*/ 513080 h 2564808"/>
              <a:gd name="connsiteX4" fmla="*/ 1598880 w 3228835"/>
              <a:gd name="connsiteY4" fmla="*/ 0 h 2564808"/>
              <a:gd name="connsiteX5" fmla="*/ 3228835 w 3228835"/>
              <a:gd name="connsiteY5" fmla="*/ 8037 h 2564808"/>
              <a:gd name="connsiteX6" fmla="*/ 3228835 w 3228835"/>
              <a:gd name="connsiteY6" fmla="*/ 2564808 h 2564808"/>
              <a:gd name="connsiteX7" fmla="*/ 5080 w 3228835"/>
              <a:gd name="connsiteY7" fmla="*/ 2564808 h 2564808"/>
              <a:gd name="connsiteX8" fmla="*/ 0 w 3228835"/>
              <a:gd name="connsiteY8" fmla="*/ 2319437 h 256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8835" h="2564808">
                <a:moveTo>
                  <a:pt x="0" y="2319437"/>
                </a:moveTo>
                <a:lnTo>
                  <a:pt x="816560" y="1219200"/>
                </a:lnTo>
                <a:lnTo>
                  <a:pt x="1080720" y="1087120"/>
                </a:lnTo>
                <a:lnTo>
                  <a:pt x="1095960" y="513080"/>
                </a:lnTo>
                <a:lnTo>
                  <a:pt x="1598880" y="0"/>
                </a:lnTo>
                <a:lnTo>
                  <a:pt x="3228835" y="8037"/>
                </a:lnTo>
                <a:lnTo>
                  <a:pt x="3228835" y="2564808"/>
                </a:lnTo>
                <a:lnTo>
                  <a:pt x="5080" y="2564808"/>
                </a:lnTo>
                <a:lnTo>
                  <a:pt x="0" y="2319437"/>
                </a:lnTo>
                <a:close/>
              </a:path>
            </a:pathLst>
          </a:custGeom>
          <a:blipFill>
            <a:blip r:embed="rId4"/>
            <a:stretch>
              <a:fillRect/>
            </a:stretch>
          </a:blipFill>
          <a:ln w="38100">
            <a:solidFill>
              <a:schemeClr val="bg1">
                <a:lumMod val="50000"/>
              </a:schemeClr>
            </a:solidFill>
          </a:ln>
          <a:effectLst>
            <a:outerShdw blurRad="50800" dist="38100" dir="10800000" algn="r"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567F55DD-3C28-464E-8F65-E014A6361A32}"/>
              </a:ext>
            </a:extLst>
          </p:cNvPr>
          <p:cNvPicPr>
            <a:picLocks noChangeAspect="1"/>
          </p:cNvPicPr>
          <p:nvPr/>
        </p:nvPicPr>
        <p:blipFill>
          <a:blip r:embed="rId5"/>
          <a:stretch>
            <a:fillRect/>
          </a:stretch>
        </p:blipFill>
        <p:spPr>
          <a:xfrm>
            <a:off x="28177" y="5849392"/>
            <a:ext cx="1416159" cy="967045"/>
          </a:xfrm>
          <a:prstGeom prst="rect">
            <a:avLst/>
          </a:prstGeom>
          <a:blipFill>
            <a:blip r:embed="rId4"/>
            <a:stretch>
              <a:fillRect/>
            </a:stretch>
          </a:blipFill>
          <a:ln w="38100">
            <a:solidFill>
              <a:schemeClr val="bg1">
                <a:lumMod val="50000"/>
              </a:schemeClr>
            </a:solidFill>
          </a:ln>
          <a:effectLst>
            <a:outerShdw blurRad="50800" dist="38100" algn="l" rotWithShape="0">
              <a:prstClr val="black">
                <a:alpha val="40000"/>
              </a:prstClr>
            </a:outerShdw>
          </a:effectLst>
        </p:spPr>
      </p:pic>
      <p:pic>
        <p:nvPicPr>
          <p:cNvPr id="10" name="Picture 9">
            <a:extLst>
              <a:ext uri="{FF2B5EF4-FFF2-40B4-BE49-F238E27FC236}">
                <a16:creationId xmlns:a16="http://schemas.microsoft.com/office/drawing/2014/main" id="{3DDB3FD1-9EC0-4559-BF76-B95544292336}"/>
              </a:ext>
            </a:extLst>
          </p:cNvPr>
          <p:cNvPicPr>
            <a:picLocks noChangeAspect="1"/>
          </p:cNvPicPr>
          <p:nvPr/>
        </p:nvPicPr>
        <p:blipFill>
          <a:blip r:embed="rId6"/>
          <a:stretch>
            <a:fillRect/>
          </a:stretch>
        </p:blipFill>
        <p:spPr>
          <a:xfrm>
            <a:off x="6470538" y="6011088"/>
            <a:ext cx="1991408" cy="805349"/>
          </a:xfrm>
          <a:prstGeom prst="rect">
            <a:avLst/>
          </a:prstGeom>
          <a:blipFill>
            <a:blip r:embed="rId4"/>
            <a:stretch>
              <a:fillRect/>
            </a:stretch>
          </a:blipFill>
          <a:ln w="38100">
            <a:solidFill>
              <a:schemeClr val="bg1">
                <a:lumMod val="50000"/>
              </a:schemeClr>
            </a:solidFill>
          </a:ln>
          <a:effectLst>
            <a:outerShdw blurRad="50800" dist="38100" dir="16200000" rotWithShape="0">
              <a:prstClr val="black">
                <a:alpha val="40000"/>
              </a:prstClr>
            </a:outerShdw>
          </a:effectLst>
        </p:spPr>
      </p:pic>
      <p:pic>
        <p:nvPicPr>
          <p:cNvPr id="4" name="Picture 3">
            <a:extLst>
              <a:ext uri="{FF2B5EF4-FFF2-40B4-BE49-F238E27FC236}">
                <a16:creationId xmlns:a16="http://schemas.microsoft.com/office/drawing/2014/main" id="{6180C1EC-2988-4889-B9DF-7E033CC70904}"/>
              </a:ext>
            </a:extLst>
          </p:cNvPr>
          <p:cNvPicPr>
            <a:picLocks noChangeAspect="1"/>
          </p:cNvPicPr>
          <p:nvPr/>
        </p:nvPicPr>
        <p:blipFill>
          <a:blip r:embed="rId7"/>
          <a:stretch>
            <a:fillRect/>
          </a:stretch>
        </p:blipFill>
        <p:spPr>
          <a:xfrm>
            <a:off x="3021064" y="2148729"/>
            <a:ext cx="6149873" cy="2560542"/>
          </a:xfrm>
          <a:prstGeom prst="rect">
            <a:avLst/>
          </a:prstGeom>
          <a:ln w="50800">
            <a:solidFill>
              <a:srgbClr val="00B0F0"/>
            </a:solidFill>
          </a:ln>
          <a:effectLst>
            <a:glow rad="228600">
              <a:schemeClr val="accent1">
                <a:satMod val="175000"/>
                <a:alpha val="40000"/>
              </a:schemeClr>
            </a:glow>
          </a:effectLst>
        </p:spPr>
      </p:pic>
    </p:spTree>
    <p:extLst>
      <p:ext uri="{BB962C8B-B14F-4D97-AF65-F5344CB8AC3E}">
        <p14:creationId xmlns:p14="http://schemas.microsoft.com/office/powerpoint/2010/main" val="181224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278D96-4877-4B12-9E37-FF5D5F199FFC}"/>
              </a:ext>
            </a:extLst>
          </p:cNvPr>
          <p:cNvSpPr>
            <a:spLocks noGrp="1"/>
          </p:cNvSpPr>
          <p:nvPr>
            <p:ph type="title"/>
          </p:nvPr>
        </p:nvSpPr>
        <p:spPr>
          <a:xfrm>
            <a:off x="0" y="274639"/>
            <a:ext cx="12192000" cy="1143000"/>
          </a:xfrm>
        </p:spPr>
        <p:txBody>
          <a:bodyPr>
            <a:noAutofit/>
          </a:bodyPr>
          <a:lstStyle/>
          <a:p>
            <a:r>
              <a:rPr kumimoji="0" lang="en-US" sz="5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Continuously Operating Reference Station</a:t>
            </a:r>
            <a:endParaRPr lang="en-US" sz="5000" dirty="0"/>
          </a:p>
        </p:txBody>
      </p:sp>
      <p:pic>
        <p:nvPicPr>
          <p:cNvPr id="21" name="Picture 20">
            <a:extLst>
              <a:ext uri="{FF2B5EF4-FFF2-40B4-BE49-F238E27FC236}">
                <a16:creationId xmlns:a16="http://schemas.microsoft.com/office/drawing/2014/main" id="{AD4FAC5C-0CA6-4D52-8811-C9934E2BF3AF}"/>
              </a:ext>
            </a:extLst>
          </p:cNvPr>
          <p:cNvPicPr>
            <a:picLocks noChangeAspect="1"/>
          </p:cNvPicPr>
          <p:nvPr/>
        </p:nvPicPr>
        <p:blipFill>
          <a:blip r:embed="rId2"/>
          <a:stretch>
            <a:fillRect/>
          </a:stretch>
        </p:blipFill>
        <p:spPr>
          <a:xfrm>
            <a:off x="172165" y="1768879"/>
            <a:ext cx="6805317" cy="5089121"/>
          </a:xfrm>
          <a:prstGeom prst="rect">
            <a:avLst/>
          </a:prstGeom>
        </p:spPr>
      </p:pic>
      <p:pic>
        <p:nvPicPr>
          <p:cNvPr id="22" name="Picture 21">
            <a:extLst>
              <a:ext uri="{FF2B5EF4-FFF2-40B4-BE49-F238E27FC236}">
                <a16:creationId xmlns:a16="http://schemas.microsoft.com/office/drawing/2014/main" id="{71C4DC9F-021E-4BB5-873A-B36472061B8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 t="4" r="65" b="50"/>
          <a:stretch/>
        </p:blipFill>
        <p:spPr>
          <a:xfrm>
            <a:off x="7408986" y="1483728"/>
            <a:ext cx="4324342" cy="5143808"/>
          </a:xfrm>
          <a:prstGeom prst="rect">
            <a:avLst/>
          </a:prstGeom>
          <a:ln w="38100">
            <a:solidFill>
              <a:schemeClr val="bg1">
                <a:lumMod val="50000"/>
              </a:schemeClr>
            </a:solidFill>
          </a:ln>
          <a:effectLst/>
        </p:spPr>
      </p:pic>
    </p:spTree>
    <p:extLst>
      <p:ext uri="{BB962C8B-B14F-4D97-AF65-F5344CB8AC3E}">
        <p14:creationId xmlns:p14="http://schemas.microsoft.com/office/powerpoint/2010/main" val="3825282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 name="Picture 78">
            <a:extLst>
              <a:ext uri="{FF2B5EF4-FFF2-40B4-BE49-F238E27FC236}">
                <a16:creationId xmlns:a16="http://schemas.microsoft.com/office/drawing/2014/main" id="{A6081992-E64D-A37F-3DC9-0778154178A8}"/>
              </a:ext>
            </a:extLst>
          </p:cNvPr>
          <p:cNvPicPr>
            <a:picLocks noChangeAspect="1"/>
          </p:cNvPicPr>
          <p:nvPr/>
        </p:nvPicPr>
        <p:blipFill>
          <a:blip r:embed="rId2"/>
          <a:stretch>
            <a:fillRect/>
          </a:stretch>
        </p:blipFill>
        <p:spPr>
          <a:xfrm>
            <a:off x="0" y="13912"/>
            <a:ext cx="12192000" cy="6830177"/>
          </a:xfrm>
          <a:prstGeom prst="rect">
            <a:avLst/>
          </a:prstGeom>
        </p:spPr>
      </p:pic>
      <p:sp>
        <p:nvSpPr>
          <p:cNvPr id="84" name="TextBox 83">
            <a:extLst>
              <a:ext uri="{FF2B5EF4-FFF2-40B4-BE49-F238E27FC236}">
                <a16:creationId xmlns:a16="http://schemas.microsoft.com/office/drawing/2014/main" id="{C23A5B8E-DCF5-F3FB-44E7-69FB352823DB}"/>
              </a:ext>
            </a:extLst>
          </p:cNvPr>
          <p:cNvSpPr txBox="1"/>
          <p:nvPr/>
        </p:nvSpPr>
        <p:spPr>
          <a:xfrm>
            <a:off x="10284435" y="4349353"/>
            <a:ext cx="1789923" cy="2062103"/>
          </a:xfrm>
          <a:prstGeom prst="rect">
            <a:avLst/>
          </a:prstGeom>
          <a:solidFill>
            <a:schemeClr val="bg1"/>
          </a:solidFill>
          <a:ln>
            <a:solidFill>
              <a:schemeClr val="tx1"/>
            </a:solidFill>
          </a:ln>
        </p:spPr>
        <p:txBody>
          <a:bodyPr wrap="square" rtlCol="0">
            <a:spAutoFit/>
          </a:bodyPr>
          <a:lstStyle/>
          <a:p>
            <a:r>
              <a:rPr lang="en-US" sz="3200" dirty="0">
                <a:latin typeface="Cambria" panose="02040503050406030204" pitchFamily="18" charset="0"/>
                <a:ea typeface="Cambria" panose="02040503050406030204" pitchFamily="18" charset="0"/>
              </a:rPr>
              <a:t>NOAA CORS Network (NCN)</a:t>
            </a:r>
          </a:p>
        </p:txBody>
      </p:sp>
    </p:spTree>
    <p:extLst>
      <p:ext uri="{BB962C8B-B14F-4D97-AF65-F5344CB8AC3E}">
        <p14:creationId xmlns:p14="http://schemas.microsoft.com/office/powerpoint/2010/main" val="1119644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AE816C3-325F-40B9-B83C-FD20518D98BF}"/>
              </a:ext>
            </a:extLst>
          </p:cNvPr>
          <p:cNvGrpSpPr/>
          <p:nvPr/>
        </p:nvGrpSpPr>
        <p:grpSpPr>
          <a:xfrm>
            <a:off x="674632" y="602007"/>
            <a:ext cx="10785848" cy="23092412"/>
            <a:chOff x="505974" y="451505"/>
            <a:chExt cx="8089386" cy="17319309"/>
          </a:xfrm>
        </p:grpSpPr>
        <p:grpSp>
          <p:nvGrpSpPr>
            <p:cNvPr id="3" name="Group 2"/>
            <p:cNvGrpSpPr/>
            <p:nvPr/>
          </p:nvGrpSpPr>
          <p:grpSpPr>
            <a:xfrm>
              <a:off x="505974" y="451505"/>
              <a:ext cx="8089386" cy="17319309"/>
              <a:chOff x="-849368" y="602007"/>
              <a:chExt cx="10785848" cy="23092412"/>
            </a:xfrm>
          </p:grpSpPr>
          <p:grpSp>
            <p:nvGrpSpPr>
              <p:cNvPr id="4" name="Group 3"/>
              <p:cNvGrpSpPr/>
              <p:nvPr/>
            </p:nvGrpSpPr>
            <p:grpSpPr>
              <a:xfrm>
                <a:off x="-415691" y="1152105"/>
                <a:ext cx="10286766" cy="22542314"/>
                <a:chOff x="-415691" y="1152105"/>
                <a:chExt cx="10286766" cy="22542314"/>
              </a:xfrm>
            </p:grpSpPr>
            <p:pic>
              <p:nvPicPr>
                <p:cNvPr id="7" name="Picture 6"/>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87325" y="1152105"/>
                  <a:ext cx="10058400" cy="5600916"/>
                </a:xfrm>
                <a:prstGeom prst="rect">
                  <a:avLst/>
                </a:prstGeom>
              </p:spPr>
            </p:pic>
            <p:pic>
              <p:nvPicPr>
                <p:cNvPr id="25" name="Picture 24"/>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0800000">
                  <a:off x="-415691" y="18093503"/>
                  <a:ext cx="10058400" cy="5600916"/>
                </a:xfrm>
                <a:prstGeom prst="rect">
                  <a:avLst/>
                </a:prstGeom>
              </p:spPr>
            </p:pic>
          </p:grpSp>
          <p:cxnSp>
            <p:nvCxnSpPr>
              <p:cNvPr id="12" name="Straight Connector 11"/>
              <p:cNvCxnSpPr/>
              <p:nvPr/>
            </p:nvCxnSpPr>
            <p:spPr>
              <a:xfrm flipH="1">
                <a:off x="79920" y="759213"/>
                <a:ext cx="1515511" cy="58835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034643" y="786335"/>
                <a:ext cx="1245139" cy="6046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2021967" y="789613"/>
                <a:ext cx="893534"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2983161" y="789613"/>
                <a:ext cx="579195"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3908904" y="789613"/>
                <a:ext cx="292060" cy="632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834484" y="759213"/>
                <a:ext cx="78035" cy="633929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481224" y="759213"/>
                <a:ext cx="372456" cy="61510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119947" y="789613"/>
                <a:ext cx="717439"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748858" y="759213"/>
                <a:ext cx="1099742" cy="62960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446546" y="789613"/>
                <a:ext cx="1389378"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124369" y="786335"/>
                <a:ext cx="1735839" cy="62385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808720" y="790575"/>
                <a:ext cx="1051488" cy="314397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849368" y="789613"/>
                <a:ext cx="1760447" cy="540163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89" name="Freeform 88"/>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5" name="Freeform 94"/>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6" name="Freeform 95"/>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7" name="Freeform 96"/>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8" name="Freeform 97"/>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9" name="Freeform 98"/>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grpSp>
        <p:grpSp>
          <p:nvGrpSpPr>
            <p:cNvPr id="6" name="Group 5">
              <a:extLst>
                <a:ext uri="{FF2B5EF4-FFF2-40B4-BE49-F238E27FC236}">
                  <a16:creationId xmlns:a16="http://schemas.microsoft.com/office/drawing/2014/main" id="{3BD1F8BB-7EE1-4FAA-943A-9F12783E7994}"/>
                </a:ext>
              </a:extLst>
            </p:cNvPr>
            <p:cNvGrpSpPr/>
            <p:nvPr/>
          </p:nvGrpSpPr>
          <p:grpSpPr>
            <a:xfrm>
              <a:off x="2222943" y="1185617"/>
              <a:ext cx="5473206" cy="3549600"/>
              <a:chOff x="2222943" y="1185617"/>
              <a:chExt cx="5473206" cy="3549600"/>
            </a:xfrm>
          </p:grpSpPr>
          <p:pic>
            <p:nvPicPr>
              <p:cNvPr id="2" name="Picture 1">
                <a:extLst>
                  <a:ext uri="{FF2B5EF4-FFF2-40B4-BE49-F238E27FC236}">
                    <a16:creationId xmlns:a16="http://schemas.microsoft.com/office/drawing/2014/main" id="{8ECA9AFD-C8D9-44E6-A273-52159FA16421}"/>
                  </a:ext>
                </a:extLst>
              </p:cNvPr>
              <p:cNvPicPr>
                <a:picLocks noChangeAspect="1"/>
              </p:cNvPicPr>
              <p:nvPr/>
            </p:nvPicPr>
            <p:blipFill>
              <a:blip r:embed="rId3"/>
              <a:stretch>
                <a:fillRect/>
              </a:stretch>
            </p:blipFill>
            <p:spPr>
              <a:xfrm>
                <a:off x="4589404" y="1422620"/>
                <a:ext cx="233260" cy="233260"/>
              </a:xfrm>
              <a:prstGeom prst="rect">
                <a:avLst/>
              </a:prstGeom>
            </p:spPr>
          </p:pic>
          <p:pic>
            <p:nvPicPr>
              <p:cNvPr id="32" name="Picture 31">
                <a:extLst>
                  <a:ext uri="{FF2B5EF4-FFF2-40B4-BE49-F238E27FC236}">
                    <a16:creationId xmlns:a16="http://schemas.microsoft.com/office/drawing/2014/main" id="{A77B2ABE-8C94-4CBE-A5FE-A03D549730AC}"/>
                  </a:ext>
                </a:extLst>
              </p:cNvPr>
              <p:cNvPicPr>
                <a:picLocks noChangeAspect="1"/>
              </p:cNvPicPr>
              <p:nvPr/>
            </p:nvPicPr>
            <p:blipFill>
              <a:blip r:embed="rId3"/>
              <a:stretch>
                <a:fillRect/>
              </a:stretch>
            </p:blipFill>
            <p:spPr>
              <a:xfrm>
                <a:off x="4414663" y="2022338"/>
                <a:ext cx="233260" cy="233260"/>
              </a:xfrm>
              <a:prstGeom prst="rect">
                <a:avLst/>
              </a:prstGeom>
            </p:spPr>
          </p:pic>
          <p:pic>
            <p:nvPicPr>
              <p:cNvPr id="34" name="Picture 33">
                <a:extLst>
                  <a:ext uri="{FF2B5EF4-FFF2-40B4-BE49-F238E27FC236}">
                    <a16:creationId xmlns:a16="http://schemas.microsoft.com/office/drawing/2014/main" id="{3D938CAA-798C-404D-9F39-D157CC9E9E72}"/>
                  </a:ext>
                </a:extLst>
              </p:cNvPr>
              <p:cNvPicPr>
                <a:picLocks noChangeAspect="1"/>
              </p:cNvPicPr>
              <p:nvPr/>
            </p:nvPicPr>
            <p:blipFill>
              <a:blip r:embed="rId3"/>
              <a:stretch>
                <a:fillRect/>
              </a:stretch>
            </p:blipFill>
            <p:spPr>
              <a:xfrm>
                <a:off x="4977538" y="3079121"/>
                <a:ext cx="233260" cy="233260"/>
              </a:xfrm>
              <a:prstGeom prst="rect">
                <a:avLst/>
              </a:prstGeom>
            </p:spPr>
          </p:pic>
          <p:pic>
            <p:nvPicPr>
              <p:cNvPr id="35" name="Picture 34">
                <a:extLst>
                  <a:ext uri="{FF2B5EF4-FFF2-40B4-BE49-F238E27FC236}">
                    <a16:creationId xmlns:a16="http://schemas.microsoft.com/office/drawing/2014/main" id="{16E0FF5F-CCB1-49A4-86E8-B15B347CDB69}"/>
                  </a:ext>
                </a:extLst>
              </p:cNvPr>
              <p:cNvPicPr>
                <a:picLocks noChangeAspect="1"/>
              </p:cNvPicPr>
              <p:nvPr/>
            </p:nvPicPr>
            <p:blipFill>
              <a:blip r:embed="rId3"/>
              <a:stretch>
                <a:fillRect/>
              </a:stretch>
            </p:blipFill>
            <p:spPr>
              <a:xfrm>
                <a:off x="5482982" y="2316004"/>
                <a:ext cx="233260" cy="233260"/>
              </a:xfrm>
              <a:prstGeom prst="rect">
                <a:avLst/>
              </a:prstGeom>
            </p:spPr>
          </p:pic>
          <p:pic>
            <p:nvPicPr>
              <p:cNvPr id="40" name="Picture 39">
                <a:extLst>
                  <a:ext uri="{FF2B5EF4-FFF2-40B4-BE49-F238E27FC236}">
                    <a16:creationId xmlns:a16="http://schemas.microsoft.com/office/drawing/2014/main" id="{63CA8CD7-0ACC-4197-9656-93D682C30F88}"/>
                  </a:ext>
                </a:extLst>
              </p:cNvPr>
              <p:cNvPicPr>
                <a:picLocks noChangeAspect="1"/>
              </p:cNvPicPr>
              <p:nvPr/>
            </p:nvPicPr>
            <p:blipFill>
              <a:blip r:embed="rId3"/>
              <a:stretch>
                <a:fillRect/>
              </a:stretch>
            </p:blipFill>
            <p:spPr>
              <a:xfrm>
                <a:off x="2585207" y="3400369"/>
                <a:ext cx="233260" cy="233260"/>
              </a:xfrm>
              <a:prstGeom prst="rect">
                <a:avLst/>
              </a:prstGeom>
            </p:spPr>
          </p:pic>
          <p:pic>
            <p:nvPicPr>
              <p:cNvPr id="41" name="Picture 40">
                <a:extLst>
                  <a:ext uri="{FF2B5EF4-FFF2-40B4-BE49-F238E27FC236}">
                    <a16:creationId xmlns:a16="http://schemas.microsoft.com/office/drawing/2014/main" id="{3CC91929-7075-4D93-9A53-3D4AB27B0F30}"/>
                  </a:ext>
                </a:extLst>
              </p:cNvPr>
              <p:cNvPicPr>
                <a:picLocks noChangeAspect="1"/>
              </p:cNvPicPr>
              <p:nvPr/>
            </p:nvPicPr>
            <p:blipFill>
              <a:blip r:embed="rId3"/>
              <a:stretch>
                <a:fillRect/>
              </a:stretch>
            </p:blipFill>
            <p:spPr>
              <a:xfrm>
                <a:off x="2603534" y="1924170"/>
                <a:ext cx="233260" cy="233260"/>
              </a:xfrm>
              <a:prstGeom prst="rect">
                <a:avLst/>
              </a:prstGeom>
            </p:spPr>
          </p:pic>
          <p:pic>
            <p:nvPicPr>
              <p:cNvPr id="43" name="Picture 42">
                <a:extLst>
                  <a:ext uri="{FF2B5EF4-FFF2-40B4-BE49-F238E27FC236}">
                    <a16:creationId xmlns:a16="http://schemas.microsoft.com/office/drawing/2014/main" id="{B690A087-24B7-4C85-A63A-F69B76C1F0D7}"/>
                  </a:ext>
                </a:extLst>
              </p:cNvPr>
              <p:cNvPicPr>
                <a:picLocks noChangeAspect="1"/>
              </p:cNvPicPr>
              <p:nvPr/>
            </p:nvPicPr>
            <p:blipFill>
              <a:blip r:embed="rId3"/>
              <a:stretch>
                <a:fillRect/>
              </a:stretch>
            </p:blipFill>
            <p:spPr>
              <a:xfrm>
                <a:off x="2222943" y="1185617"/>
                <a:ext cx="233260" cy="233260"/>
              </a:xfrm>
              <a:prstGeom prst="rect">
                <a:avLst/>
              </a:prstGeom>
            </p:spPr>
          </p:pic>
          <p:pic>
            <p:nvPicPr>
              <p:cNvPr id="44" name="Picture 43">
                <a:extLst>
                  <a:ext uri="{FF2B5EF4-FFF2-40B4-BE49-F238E27FC236}">
                    <a16:creationId xmlns:a16="http://schemas.microsoft.com/office/drawing/2014/main" id="{F3202E6C-4C46-477D-801F-0AFEE04F61D1}"/>
                  </a:ext>
                </a:extLst>
              </p:cNvPr>
              <p:cNvPicPr>
                <a:picLocks noChangeAspect="1"/>
              </p:cNvPicPr>
              <p:nvPr/>
            </p:nvPicPr>
            <p:blipFill>
              <a:blip r:embed="rId3"/>
              <a:stretch>
                <a:fillRect/>
              </a:stretch>
            </p:blipFill>
            <p:spPr>
              <a:xfrm>
                <a:off x="3289574" y="1429389"/>
                <a:ext cx="233260" cy="233260"/>
              </a:xfrm>
              <a:prstGeom prst="rect">
                <a:avLst/>
              </a:prstGeom>
            </p:spPr>
          </p:pic>
          <p:pic>
            <p:nvPicPr>
              <p:cNvPr id="45" name="Picture 44">
                <a:extLst>
                  <a:ext uri="{FF2B5EF4-FFF2-40B4-BE49-F238E27FC236}">
                    <a16:creationId xmlns:a16="http://schemas.microsoft.com/office/drawing/2014/main" id="{92E7BD5C-AF26-4A4F-8228-CD5646831DA5}"/>
                  </a:ext>
                </a:extLst>
              </p:cNvPr>
              <p:cNvPicPr>
                <a:picLocks noChangeAspect="1"/>
              </p:cNvPicPr>
              <p:nvPr/>
            </p:nvPicPr>
            <p:blipFill>
              <a:blip r:embed="rId3"/>
              <a:stretch>
                <a:fillRect/>
              </a:stretch>
            </p:blipFill>
            <p:spPr>
              <a:xfrm>
                <a:off x="2704573" y="2724088"/>
                <a:ext cx="233260" cy="233260"/>
              </a:xfrm>
              <a:prstGeom prst="rect">
                <a:avLst/>
              </a:prstGeom>
            </p:spPr>
          </p:pic>
          <p:pic>
            <p:nvPicPr>
              <p:cNvPr id="46" name="Picture 45">
                <a:extLst>
                  <a:ext uri="{FF2B5EF4-FFF2-40B4-BE49-F238E27FC236}">
                    <a16:creationId xmlns:a16="http://schemas.microsoft.com/office/drawing/2014/main" id="{A72E2A97-7DF9-40AC-B4E7-3B186B160D89}"/>
                  </a:ext>
                </a:extLst>
              </p:cNvPr>
              <p:cNvPicPr>
                <a:picLocks noChangeAspect="1"/>
              </p:cNvPicPr>
              <p:nvPr/>
            </p:nvPicPr>
            <p:blipFill>
              <a:blip r:embed="rId3"/>
              <a:stretch>
                <a:fillRect/>
              </a:stretch>
            </p:blipFill>
            <p:spPr>
              <a:xfrm>
                <a:off x="3461619" y="2199510"/>
                <a:ext cx="233260" cy="233260"/>
              </a:xfrm>
              <a:prstGeom prst="rect">
                <a:avLst/>
              </a:prstGeom>
            </p:spPr>
          </p:pic>
          <p:pic>
            <p:nvPicPr>
              <p:cNvPr id="47" name="Picture 46">
                <a:extLst>
                  <a:ext uri="{FF2B5EF4-FFF2-40B4-BE49-F238E27FC236}">
                    <a16:creationId xmlns:a16="http://schemas.microsoft.com/office/drawing/2014/main" id="{D493CE9E-1DD0-4AEB-8E22-0E3868E8CE98}"/>
                  </a:ext>
                </a:extLst>
              </p:cNvPr>
              <p:cNvPicPr>
                <a:picLocks noChangeAspect="1"/>
              </p:cNvPicPr>
              <p:nvPr/>
            </p:nvPicPr>
            <p:blipFill>
              <a:blip r:embed="rId3"/>
              <a:stretch>
                <a:fillRect/>
              </a:stretch>
            </p:blipFill>
            <p:spPr>
              <a:xfrm>
                <a:off x="6127816" y="2450728"/>
                <a:ext cx="233260" cy="233260"/>
              </a:xfrm>
              <a:prstGeom prst="rect">
                <a:avLst/>
              </a:prstGeom>
            </p:spPr>
          </p:pic>
          <p:pic>
            <p:nvPicPr>
              <p:cNvPr id="48" name="Picture 47">
                <a:extLst>
                  <a:ext uri="{FF2B5EF4-FFF2-40B4-BE49-F238E27FC236}">
                    <a16:creationId xmlns:a16="http://schemas.microsoft.com/office/drawing/2014/main" id="{8E1B65F9-D1FC-4CDB-808F-10633433AEF2}"/>
                  </a:ext>
                </a:extLst>
              </p:cNvPr>
              <p:cNvPicPr>
                <a:picLocks noChangeAspect="1"/>
              </p:cNvPicPr>
              <p:nvPr/>
            </p:nvPicPr>
            <p:blipFill>
              <a:blip r:embed="rId3"/>
              <a:stretch>
                <a:fillRect/>
              </a:stretch>
            </p:blipFill>
            <p:spPr>
              <a:xfrm>
                <a:off x="6167291" y="2915291"/>
                <a:ext cx="233260" cy="233260"/>
              </a:xfrm>
              <a:prstGeom prst="rect">
                <a:avLst/>
              </a:prstGeom>
            </p:spPr>
          </p:pic>
          <p:pic>
            <p:nvPicPr>
              <p:cNvPr id="49" name="Picture 48">
                <a:extLst>
                  <a:ext uri="{FF2B5EF4-FFF2-40B4-BE49-F238E27FC236}">
                    <a16:creationId xmlns:a16="http://schemas.microsoft.com/office/drawing/2014/main" id="{8CAC5855-627F-476D-80C8-4BAF84A47DD1}"/>
                  </a:ext>
                </a:extLst>
              </p:cNvPr>
              <p:cNvPicPr>
                <a:picLocks noChangeAspect="1"/>
              </p:cNvPicPr>
              <p:nvPr/>
            </p:nvPicPr>
            <p:blipFill>
              <a:blip r:embed="rId3"/>
              <a:stretch>
                <a:fillRect/>
              </a:stretch>
            </p:blipFill>
            <p:spPr>
              <a:xfrm>
                <a:off x="6668250" y="4501957"/>
                <a:ext cx="233260" cy="233260"/>
              </a:xfrm>
              <a:prstGeom prst="rect">
                <a:avLst/>
              </a:prstGeom>
            </p:spPr>
          </p:pic>
          <p:pic>
            <p:nvPicPr>
              <p:cNvPr id="50" name="Picture 49">
                <a:extLst>
                  <a:ext uri="{FF2B5EF4-FFF2-40B4-BE49-F238E27FC236}">
                    <a16:creationId xmlns:a16="http://schemas.microsoft.com/office/drawing/2014/main" id="{C54E490E-99E1-435D-BE35-1D7AB1C5ADC1}"/>
                  </a:ext>
                </a:extLst>
              </p:cNvPr>
              <p:cNvPicPr>
                <a:picLocks noChangeAspect="1"/>
              </p:cNvPicPr>
              <p:nvPr/>
            </p:nvPicPr>
            <p:blipFill>
              <a:blip r:embed="rId3"/>
              <a:stretch>
                <a:fillRect/>
              </a:stretch>
            </p:blipFill>
            <p:spPr>
              <a:xfrm>
                <a:off x="6322201" y="3596488"/>
                <a:ext cx="233260" cy="233260"/>
              </a:xfrm>
              <a:prstGeom prst="rect">
                <a:avLst/>
              </a:prstGeom>
            </p:spPr>
          </p:pic>
          <p:pic>
            <p:nvPicPr>
              <p:cNvPr id="51" name="Picture 50">
                <a:extLst>
                  <a:ext uri="{FF2B5EF4-FFF2-40B4-BE49-F238E27FC236}">
                    <a16:creationId xmlns:a16="http://schemas.microsoft.com/office/drawing/2014/main" id="{A2A94BD3-1951-4F1E-A10D-42A84AA3EA69}"/>
                  </a:ext>
                </a:extLst>
              </p:cNvPr>
              <p:cNvPicPr>
                <a:picLocks noChangeAspect="1"/>
              </p:cNvPicPr>
              <p:nvPr/>
            </p:nvPicPr>
            <p:blipFill>
              <a:blip r:embed="rId3"/>
              <a:stretch>
                <a:fillRect/>
              </a:stretch>
            </p:blipFill>
            <p:spPr>
              <a:xfrm>
                <a:off x="3676743" y="2830015"/>
                <a:ext cx="233260" cy="233260"/>
              </a:xfrm>
              <a:prstGeom prst="rect">
                <a:avLst/>
              </a:prstGeom>
            </p:spPr>
          </p:pic>
          <p:pic>
            <p:nvPicPr>
              <p:cNvPr id="52" name="Picture 51">
                <a:extLst>
                  <a:ext uri="{FF2B5EF4-FFF2-40B4-BE49-F238E27FC236}">
                    <a16:creationId xmlns:a16="http://schemas.microsoft.com/office/drawing/2014/main" id="{147E9F8E-A026-467D-B4F9-2F23EA352D5A}"/>
                  </a:ext>
                </a:extLst>
              </p:cNvPr>
              <p:cNvPicPr>
                <a:picLocks noChangeAspect="1"/>
              </p:cNvPicPr>
              <p:nvPr/>
            </p:nvPicPr>
            <p:blipFill>
              <a:blip r:embed="rId3"/>
              <a:stretch>
                <a:fillRect/>
              </a:stretch>
            </p:blipFill>
            <p:spPr>
              <a:xfrm>
                <a:off x="3514882" y="3648654"/>
                <a:ext cx="233260" cy="233260"/>
              </a:xfrm>
              <a:prstGeom prst="rect">
                <a:avLst/>
              </a:prstGeom>
            </p:spPr>
          </p:pic>
          <p:pic>
            <p:nvPicPr>
              <p:cNvPr id="54" name="Picture 53">
                <a:extLst>
                  <a:ext uri="{FF2B5EF4-FFF2-40B4-BE49-F238E27FC236}">
                    <a16:creationId xmlns:a16="http://schemas.microsoft.com/office/drawing/2014/main" id="{CDC4571E-4BED-49DE-A5F8-F71085578582}"/>
                  </a:ext>
                </a:extLst>
              </p:cNvPr>
              <p:cNvPicPr>
                <a:picLocks noChangeAspect="1"/>
              </p:cNvPicPr>
              <p:nvPr/>
            </p:nvPicPr>
            <p:blipFill>
              <a:blip r:embed="rId3"/>
              <a:stretch>
                <a:fillRect/>
              </a:stretch>
            </p:blipFill>
            <p:spPr>
              <a:xfrm>
                <a:off x="4472774" y="3572068"/>
                <a:ext cx="233260" cy="233260"/>
              </a:xfrm>
              <a:prstGeom prst="rect">
                <a:avLst/>
              </a:prstGeom>
            </p:spPr>
          </p:pic>
          <p:pic>
            <p:nvPicPr>
              <p:cNvPr id="55" name="Picture 54">
                <a:extLst>
                  <a:ext uri="{FF2B5EF4-FFF2-40B4-BE49-F238E27FC236}">
                    <a16:creationId xmlns:a16="http://schemas.microsoft.com/office/drawing/2014/main" id="{E4EEE1E8-39BF-4168-B394-2D71C6786CBE}"/>
                  </a:ext>
                </a:extLst>
              </p:cNvPr>
              <p:cNvPicPr>
                <a:picLocks noChangeAspect="1"/>
              </p:cNvPicPr>
              <p:nvPr/>
            </p:nvPicPr>
            <p:blipFill>
              <a:blip r:embed="rId3"/>
              <a:stretch>
                <a:fillRect/>
              </a:stretch>
            </p:blipFill>
            <p:spPr>
              <a:xfrm>
                <a:off x="4211159" y="4410178"/>
                <a:ext cx="233260" cy="233260"/>
              </a:xfrm>
              <a:prstGeom prst="rect">
                <a:avLst/>
              </a:prstGeom>
            </p:spPr>
          </p:pic>
          <p:pic>
            <p:nvPicPr>
              <p:cNvPr id="56" name="Picture 55">
                <a:extLst>
                  <a:ext uri="{FF2B5EF4-FFF2-40B4-BE49-F238E27FC236}">
                    <a16:creationId xmlns:a16="http://schemas.microsoft.com/office/drawing/2014/main" id="{4E413ACF-44B7-40BD-9606-5F819C982267}"/>
                  </a:ext>
                </a:extLst>
              </p:cNvPr>
              <p:cNvPicPr>
                <a:picLocks noChangeAspect="1"/>
              </p:cNvPicPr>
              <p:nvPr/>
            </p:nvPicPr>
            <p:blipFill>
              <a:blip r:embed="rId3"/>
              <a:stretch>
                <a:fillRect/>
              </a:stretch>
            </p:blipFill>
            <p:spPr>
              <a:xfrm>
                <a:off x="5575138" y="3087465"/>
                <a:ext cx="233260" cy="233260"/>
              </a:xfrm>
              <a:prstGeom prst="rect">
                <a:avLst/>
              </a:prstGeom>
            </p:spPr>
          </p:pic>
          <p:pic>
            <p:nvPicPr>
              <p:cNvPr id="57" name="Picture 56">
                <a:extLst>
                  <a:ext uri="{FF2B5EF4-FFF2-40B4-BE49-F238E27FC236}">
                    <a16:creationId xmlns:a16="http://schemas.microsoft.com/office/drawing/2014/main" id="{11F9509D-4EB4-421B-884A-6F60EB5D75F9}"/>
                  </a:ext>
                </a:extLst>
              </p:cNvPr>
              <p:cNvPicPr>
                <a:picLocks noChangeAspect="1"/>
              </p:cNvPicPr>
              <p:nvPr/>
            </p:nvPicPr>
            <p:blipFill>
              <a:blip r:embed="rId3"/>
              <a:stretch>
                <a:fillRect/>
              </a:stretch>
            </p:blipFill>
            <p:spPr>
              <a:xfrm>
                <a:off x="5559684" y="3639554"/>
                <a:ext cx="233260" cy="233260"/>
              </a:xfrm>
              <a:prstGeom prst="rect">
                <a:avLst/>
              </a:prstGeom>
            </p:spPr>
          </p:pic>
          <p:pic>
            <p:nvPicPr>
              <p:cNvPr id="60" name="Picture 59">
                <a:extLst>
                  <a:ext uri="{FF2B5EF4-FFF2-40B4-BE49-F238E27FC236}">
                    <a16:creationId xmlns:a16="http://schemas.microsoft.com/office/drawing/2014/main" id="{0E8BCED0-A9D7-4B48-BCE9-D3ACD0A49E17}"/>
                  </a:ext>
                </a:extLst>
              </p:cNvPr>
              <p:cNvPicPr>
                <a:picLocks noChangeAspect="1"/>
              </p:cNvPicPr>
              <p:nvPr/>
            </p:nvPicPr>
            <p:blipFill>
              <a:blip r:embed="rId3"/>
              <a:stretch>
                <a:fillRect/>
              </a:stretch>
            </p:blipFill>
            <p:spPr>
              <a:xfrm>
                <a:off x="7462889" y="1185617"/>
                <a:ext cx="233260" cy="233260"/>
              </a:xfrm>
              <a:prstGeom prst="rect">
                <a:avLst/>
              </a:prstGeom>
            </p:spPr>
          </p:pic>
          <p:pic>
            <p:nvPicPr>
              <p:cNvPr id="61" name="Picture 60">
                <a:extLst>
                  <a:ext uri="{FF2B5EF4-FFF2-40B4-BE49-F238E27FC236}">
                    <a16:creationId xmlns:a16="http://schemas.microsoft.com/office/drawing/2014/main" id="{268A7902-8640-4862-832E-955F20D1FAD3}"/>
                  </a:ext>
                </a:extLst>
              </p:cNvPr>
              <p:cNvPicPr>
                <a:picLocks noChangeAspect="1"/>
              </p:cNvPicPr>
              <p:nvPr/>
            </p:nvPicPr>
            <p:blipFill>
              <a:blip r:embed="rId3"/>
              <a:stretch>
                <a:fillRect/>
              </a:stretch>
            </p:blipFill>
            <p:spPr>
              <a:xfrm>
                <a:off x="6683637" y="2596155"/>
                <a:ext cx="233260" cy="233260"/>
              </a:xfrm>
              <a:prstGeom prst="rect">
                <a:avLst/>
              </a:prstGeom>
            </p:spPr>
          </p:pic>
          <p:pic>
            <p:nvPicPr>
              <p:cNvPr id="62" name="Picture 61">
                <a:extLst>
                  <a:ext uri="{FF2B5EF4-FFF2-40B4-BE49-F238E27FC236}">
                    <a16:creationId xmlns:a16="http://schemas.microsoft.com/office/drawing/2014/main" id="{CF575D6E-6E3A-4AE5-A244-435D7F30D5BC}"/>
                  </a:ext>
                </a:extLst>
              </p:cNvPr>
              <p:cNvPicPr>
                <a:picLocks noChangeAspect="1"/>
              </p:cNvPicPr>
              <p:nvPr/>
            </p:nvPicPr>
            <p:blipFill>
              <a:blip r:embed="rId3"/>
              <a:stretch>
                <a:fillRect/>
              </a:stretch>
            </p:blipFill>
            <p:spPr>
              <a:xfrm>
                <a:off x="6906926" y="1910399"/>
                <a:ext cx="233260" cy="233260"/>
              </a:xfrm>
              <a:prstGeom prst="rect">
                <a:avLst/>
              </a:prstGeom>
            </p:spPr>
          </p:pic>
          <p:pic>
            <p:nvPicPr>
              <p:cNvPr id="63" name="Picture 62">
                <a:extLst>
                  <a:ext uri="{FF2B5EF4-FFF2-40B4-BE49-F238E27FC236}">
                    <a16:creationId xmlns:a16="http://schemas.microsoft.com/office/drawing/2014/main" id="{9F377232-67CA-4D38-AD5D-43B89142A1B3}"/>
                  </a:ext>
                </a:extLst>
              </p:cNvPr>
              <p:cNvPicPr>
                <a:picLocks noChangeAspect="1"/>
              </p:cNvPicPr>
              <p:nvPr/>
            </p:nvPicPr>
            <p:blipFill>
              <a:blip r:embed="rId3"/>
              <a:stretch>
                <a:fillRect/>
              </a:stretch>
            </p:blipFill>
            <p:spPr>
              <a:xfrm>
                <a:off x="4357322" y="2780925"/>
                <a:ext cx="233260" cy="233260"/>
              </a:xfrm>
              <a:prstGeom prst="rect">
                <a:avLst/>
              </a:prstGeom>
            </p:spPr>
          </p:pic>
        </p:grpSp>
      </p:grpSp>
      <p:grpSp>
        <p:nvGrpSpPr>
          <p:cNvPr id="8" name="PATRF CORS">
            <a:extLst>
              <a:ext uri="{FF2B5EF4-FFF2-40B4-BE49-F238E27FC236}">
                <a16:creationId xmlns:a16="http://schemas.microsoft.com/office/drawing/2014/main" id="{3DAB9985-9E58-4B3F-A6AB-343E89FE5897}"/>
              </a:ext>
            </a:extLst>
          </p:cNvPr>
          <p:cNvGrpSpPr/>
          <p:nvPr/>
        </p:nvGrpSpPr>
        <p:grpSpPr>
          <a:xfrm>
            <a:off x="2055454" y="3327366"/>
            <a:ext cx="614679" cy="951557"/>
            <a:chOff x="1541590" y="2495524"/>
            <a:chExt cx="461009" cy="713668"/>
          </a:xfrm>
        </p:grpSpPr>
        <p:pic>
          <p:nvPicPr>
            <p:cNvPr id="37" name="Picture 36">
              <a:extLst>
                <a:ext uri="{FF2B5EF4-FFF2-40B4-BE49-F238E27FC236}">
                  <a16:creationId xmlns:a16="http://schemas.microsoft.com/office/drawing/2014/main" id="{A83096AF-98A0-4E8C-926C-4847BA0653D4}"/>
                </a:ext>
              </a:extLst>
            </p:cNvPr>
            <p:cNvPicPr>
              <a:picLocks noChangeAspect="1"/>
            </p:cNvPicPr>
            <p:nvPr/>
          </p:nvPicPr>
          <p:blipFill>
            <a:blip r:embed="rId3"/>
            <a:stretch>
              <a:fillRect/>
            </a:stretch>
          </p:blipFill>
          <p:spPr>
            <a:xfrm>
              <a:off x="1541590" y="2495524"/>
              <a:ext cx="233260" cy="233260"/>
            </a:xfrm>
            <a:prstGeom prst="rect">
              <a:avLst/>
            </a:prstGeom>
          </p:spPr>
        </p:pic>
        <p:pic>
          <p:nvPicPr>
            <p:cNvPr id="38" name="Picture 37">
              <a:extLst>
                <a:ext uri="{FF2B5EF4-FFF2-40B4-BE49-F238E27FC236}">
                  <a16:creationId xmlns:a16="http://schemas.microsoft.com/office/drawing/2014/main" id="{19B3073E-B86F-46F2-934A-EB18AB4343A4}"/>
                </a:ext>
              </a:extLst>
            </p:cNvPr>
            <p:cNvPicPr>
              <a:picLocks noChangeAspect="1"/>
            </p:cNvPicPr>
            <p:nvPr/>
          </p:nvPicPr>
          <p:blipFill>
            <a:blip r:embed="rId3"/>
            <a:stretch>
              <a:fillRect/>
            </a:stretch>
          </p:blipFill>
          <p:spPr>
            <a:xfrm>
              <a:off x="1769339" y="2975932"/>
              <a:ext cx="233260" cy="233260"/>
            </a:xfrm>
            <a:prstGeom prst="rect">
              <a:avLst/>
            </a:prstGeom>
          </p:spPr>
        </p:pic>
      </p:grpSp>
      <p:sp>
        <p:nvSpPr>
          <p:cNvPr id="105" name="TextBox 104"/>
          <p:cNvSpPr txBox="1"/>
          <p:nvPr/>
        </p:nvSpPr>
        <p:spPr>
          <a:xfrm>
            <a:off x="0" y="0"/>
            <a:ext cx="12192000" cy="755904"/>
          </a:xfrm>
          <a:prstGeom prst="rect">
            <a:avLst/>
          </a:prstGeom>
          <a:solidFill>
            <a:schemeClr val="bg1"/>
          </a:solidFill>
        </p:spPr>
        <p:txBody>
          <a:bodyPr wrap="square" rtlCol="0">
            <a:noAutofit/>
          </a:bodyPr>
          <a:lstStyle/>
          <a:p>
            <a:pPr algn="ctr" defTabSz="457189" fontAlgn="base">
              <a:spcBef>
                <a:spcPct val="0"/>
              </a:spcBef>
              <a:spcAft>
                <a:spcPct val="0"/>
              </a:spcAft>
              <a:defRPr/>
            </a:pPr>
            <a:r>
              <a:rPr lang="en-US" sz="4000" b="1" dirty="0">
                <a:solidFill>
                  <a:srgbClr val="FF0000"/>
                </a:solidFill>
                <a:latin typeface="Cambria" panose="02040503050406030204" pitchFamily="18" charset="0"/>
                <a:ea typeface="Cambria" panose="02040503050406030204" pitchFamily="18" charset="0"/>
              </a:rPr>
              <a:t>NATRF</a:t>
            </a:r>
            <a:r>
              <a:rPr lang="en-US" sz="4000" dirty="0">
                <a:solidFill>
                  <a:prstClr val="black"/>
                </a:solidFill>
                <a:latin typeface="Cambria" panose="02040503050406030204" pitchFamily="18" charset="0"/>
                <a:ea typeface="Cambria" panose="02040503050406030204" pitchFamily="18" charset="0"/>
              </a:rPr>
              <a:t> – rotating frame, constant with plate</a:t>
            </a:r>
          </a:p>
        </p:txBody>
      </p:sp>
      <p:sp>
        <p:nvSpPr>
          <p:cNvPr id="26" name="object 2"/>
          <p:cNvSpPr txBox="1">
            <a:spLocks noGrp="1"/>
          </p:cNvSpPr>
          <p:nvPr>
            <p:ph type="title" idx="4294967295"/>
          </p:nvPr>
        </p:nvSpPr>
        <p:spPr>
          <a:xfrm>
            <a:off x="4322234" y="749671"/>
            <a:ext cx="3547533" cy="754908"/>
          </a:xfrm>
          <a:prstGeom prst="rect">
            <a:avLst/>
          </a:prstGeom>
          <a:solidFill>
            <a:schemeClr val="bg1"/>
          </a:solidFill>
        </p:spPr>
        <p:txBody>
          <a:bodyPr vert="horz" wrap="square" lIns="0" tIns="16087" rIns="0" bIns="0" numCol="1" rtlCol="0" anchor="ctr" anchorCtr="0" compatLnSpc="1">
            <a:prstTxWarp prst="textNoShape">
              <a:avLst/>
            </a:prstTxWarp>
            <a:spAutoFit/>
          </a:bodyPr>
          <a:lstStyle/>
          <a:p>
            <a:pPr marL="16933">
              <a:spcBef>
                <a:spcPts val="127"/>
              </a:spcBef>
            </a:pPr>
            <a:r>
              <a:rPr lang="en-US" sz="4800" spc="-13" dirty="0">
                <a:cs typeface="Calibri"/>
              </a:rPr>
              <a:t>Plate-Fixed</a:t>
            </a:r>
          </a:p>
        </p:txBody>
      </p:sp>
      <p:grpSp>
        <p:nvGrpSpPr>
          <p:cNvPr id="11" name="Group 10">
            <a:extLst>
              <a:ext uri="{FF2B5EF4-FFF2-40B4-BE49-F238E27FC236}">
                <a16:creationId xmlns:a16="http://schemas.microsoft.com/office/drawing/2014/main" id="{9793A450-9891-4F05-8413-3ABAADD8EA99}"/>
              </a:ext>
            </a:extLst>
          </p:cNvPr>
          <p:cNvGrpSpPr/>
          <p:nvPr/>
        </p:nvGrpSpPr>
        <p:grpSpPr>
          <a:xfrm>
            <a:off x="9788609" y="4839148"/>
            <a:ext cx="2129758" cy="584775"/>
            <a:chOff x="7466000" y="4752702"/>
            <a:chExt cx="1597319" cy="438581"/>
          </a:xfrm>
        </p:grpSpPr>
        <p:sp>
          <p:nvSpPr>
            <p:cNvPr id="10" name="TextBox 9">
              <a:extLst>
                <a:ext uri="{FF2B5EF4-FFF2-40B4-BE49-F238E27FC236}">
                  <a16:creationId xmlns:a16="http://schemas.microsoft.com/office/drawing/2014/main" id="{0745DB5C-109A-4087-AC9E-EEB91AC91A38}"/>
                </a:ext>
              </a:extLst>
            </p:cNvPr>
            <p:cNvSpPr txBox="1"/>
            <p:nvPr/>
          </p:nvSpPr>
          <p:spPr>
            <a:xfrm>
              <a:off x="7466000" y="4752702"/>
              <a:ext cx="1597319" cy="438581"/>
            </a:xfrm>
            <a:prstGeom prst="rect">
              <a:avLst/>
            </a:prstGeom>
            <a:solidFill>
              <a:schemeClr val="bg1"/>
            </a:solidFill>
            <a:ln>
              <a:solidFill>
                <a:schemeClr val="tx1"/>
              </a:solidFill>
            </a:ln>
          </p:spPr>
          <p:txBody>
            <a:bodyPr wrap="square" rtlCol="0">
              <a:spAutoFit/>
            </a:bodyPr>
            <a:lstStyle/>
            <a:p>
              <a:r>
                <a:rPr lang="en-US" sz="3200" dirty="0">
                  <a:latin typeface="Cambria" panose="02040503050406030204" pitchFamily="18" charset="0"/>
                  <a:ea typeface="Cambria" panose="02040503050406030204" pitchFamily="18" charset="0"/>
                </a:rPr>
                <a:t>      = CORS</a:t>
              </a:r>
            </a:p>
          </p:txBody>
        </p:sp>
        <p:pic>
          <p:nvPicPr>
            <p:cNvPr id="64" name="Picture 63">
              <a:extLst>
                <a:ext uri="{FF2B5EF4-FFF2-40B4-BE49-F238E27FC236}">
                  <a16:creationId xmlns:a16="http://schemas.microsoft.com/office/drawing/2014/main" id="{7B10418A-B0E7-460F-9B1D-3555BFF611D8}"/>
                </a:ext>
              </a:extLst>
            </p:cNvPr>
            <p:cNvPicPr>
              <a:picLocks noChangeAspect="1"/>
            </p:cNvPicPr>
            <p:nvPr/>
          </p:nvPicPr>
          <p:blipFill>
            <a:blip r:embed="rId3"/>
            <a:stretch>
              <a:fillRect/>
            </a:stretch>
          </p:blipFill>
          <p:spPr>
            <a:xfrm>
              <a:off x="7605806" y="4872752"/>
              <a:ext cx="233260" cy="233260"/>
            </a:xfrm>
            <a:prstGeom prst="rect">
              <a:avLst/>
            </a:prstGeom>
          </p:spPr>
        </p:pic>
      </p:grpSp>
      <p:sp>
        <p:nvSpPr>
          <p:cNvPr id="5" name="Arrow: Right 4">
            <a:extLst>
              <a:ext uri="{FF2B5EF4-FFF2-40B4-BE49-F238E27FC236}">
                <a16:creationId xmlns:a16="http://schemas.microsoft.com/office/drawing/2014/main" id="{8C03E333-AAAD-40C2-90C3-833BBAB59514}"/>
              </a:ext>
            </a:extLst>
          </p:cNvPr>
          <p:cNvSpPr/>
          <p:nvPr/>
        </p:nvSpPr>
        <p:spPr>
          <a:xfrm>
            <a:off x="213360" y="3158597"/>
            <a:ext cx="1616145" cy="1269036"/>
          </a:xfrm>
          <a:prstGeom prst="rightArrow">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4668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repeatCount="3000" fill="hold" nodeType="clickEffect">
                                  <p:stCondLst>
                                    <p:cond delay="0"/>
                                  </p:stCondLst>
                                  <p:childTnLst>
                                    <p:animEffect transition="out" filter="fade">
                                      <p:cBhvr>
                                        <p:cTn id="6" dur="1000" tmFilter="0, 0; .2, .5; .8, .5; 1, 0"/>
                                        <p:tgtEl>
                                          <p:spTgt spid="11"/>
                                        </p:tgtEl>
                                      </p:cBhvr>
                                    </p:animEffect>
                                    <p:animScale>
                                      <p:cBhvr>
                                        <p:cTn id="7" dur="500" autoRev="1" fill="hold"/>
                                        <p:tgtEl>
                                          <p:spTgt spid="11"/>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1000"/>
                                        <p:tgtEl>
                                          <p:spTgt spid="5"/>
                                        </p:tgtEl>
                                      </p:cBhvr>
                                    </p:animEffect>
                                    <p:set>
                                      <p:cBhvr>
                                        <p:cTn id="18" dur="1" fill="hold">
                                          <p:stCondLst>
                                            <p:cond delay="999"/>
                                          </p:stCondLst>
                                        </p:cTn>
                                        <p:tgtEl>
                                          <p:spTgt spid="5"/>
                                        </p:tgtEl>
                                        <p:attrNameLst>
                                          <p:attrName>style.visibility</p:attrName>
                                        </p:attrNameLst>
                                      </p:cBhvr>
                                      <p:to>
                                        <p:strVal val="hidden"/>
                                      </p:to>
                                    </p:set>
                                  </p:childTnLst>
                                </p:cTn>
                              </p:par>
                              <p:par>
                                <p:cTn id="19" presetID="14" presetClass="exit" presetSubtype="10" fill="hold" nodeType="withEffect">
                                  <p:stCondLst>
                                    <p:cond delay="300"/>
                                  </p:stCondLst>
                                  <p:childTnLst>
                                    <p:animEffect transition="out" filter="randombar(horizontal)">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8" presetClass="emph" presetSubtype="0" fill="hold" nodeType="clickEffect">
                                  <p:stCondLst>
                                    <p:cond delay="0"/>
                                  </p:stCondLst>
                                  <p:childTnLst>
                                    <p:animRot by="-600000">
                                      <p:cBhvr>
                                        <p:cTn id="25" dur="5000" fill="hold"/>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51">
            <a:extLst>
              <a:ext uri="{FF2B5EF4-FFF2-40B4-BE49-F238E27FC236}">
                <a16:creationId xmlns:a16="http://schemas.microsoft.com/office/drawing/2014/main" id="{3A7CC8D3-ADD2-ADBE-E90C-F7E7098B3755}"/>
              </a:ext>
            </a:extLst>
          </p:cNvPr>
          <p:cNvGrpSpPr/>
          <p:nvPr/>
        </p:nvGrpSpPr>
        <p:grpSpPr>
          <a:xfrm>
            <a:off x="674632" y="602007"/>
            <a:ext cx="10785848" cy="6513507"/>
            <a:chOff x="-849368" y="602007"/>
            <a:chExt cx="10785848" cy="6513506"/>
          </a:xfrm>
        </p:grpSpPr>
        <p:cxnSp>
          <p:nvCxnSpPr>
            <p:cNvPr id="13" name="Straight Connector 12">
              <a:extLst>
                <a:ext uri="{FF2B5EF4-FFF2-40B4-BE49-F238E27FC236}">
                  <a16:creationId xmlns:a16="http://schemas.microsoft.com/office/drawing/2014/main" id="{5F782F53-6D25-8644-1716-747FD271D8F7}"/>
                </a:ext>
              </a:extLst>
            </p:cNvPr>
            <p:cNvCxnSpPr/>
            <p:nvPr/>
          </p:nvCxnSpPr>
          <p:spPr>
            <a:xfrm flipH="1">
              <a:off x="79920" y="759213"/>
              <a:ext cx="1515511" cy="588352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91E8017-1461-ECB5-FA20-2C1F0EA02F7E}"/>
                </a:ext>
              </a:extLst>
            </p:cNvPr>
            <p:cNvCxnSpPr/>
            <p:nvPr/>
          </p:nvCxnSpPr>
          <p:spPr>
            <a:xfrm flipH="1">
              <a:off x="1034643" y="786335"/>
              <a:ext cx="1245139" cy="6046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789CB49-2D90-01D5-5C4F-37347295333E}"/>
                </a:ext>
              </a:extLst>
            </p:cNvPr>
            <p:cNvCxnSpPr/>
            <p:nvPr/>
          </p:nvCxnSpPr>
          <p:spPr>
            <a:xfrm flipH="1">
              <a:off x="2021967" y="789613"/>
              <a:ext cx="893534"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9374FFD-690F-7483-832B-3416DA2EB7F7}"/>
                </a:ext>
              </a:extLst>
            </p:cNvPr>
            <p:cNvCxnSpPr/>
            <p:nvPr/>
          </p:nvCxnSpPr>
          <p:spPr>
            <a:xfrm flipH="1">
              <a:off x="2983161" y="789613"/>
              <a:ext cx="579195" cy="61206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92F36E-E535-F686-61DA-530E4ED79BD4}"/>
                </a:ext>
              </a:extLst>
            </p:cNvPr>
            <p:cNvCxnSpPr/>
            <p:nvPr/>
          </p:nvCxnSpPr>
          <p:spPr>
            <a:xfrm flipH="1">
              <a:off x="3908904" y="789613"/>
              <a:ext cx="292060" cy="63259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0F3862C-AB5A-3B6F-BC11-3547B7E8AAEB}"/>
                </a:ext>
              </a:extLst>
            </p:cNvPr>
            <p:cNvCxnSpPr/>
            <p:nvPr/>
          </p:nvCxnSpPr>
          <p:spPr>
            <a:xfrm>
              <a:off x="4834484" y="759213"/>
              <a:ext cx="78035" cy="633929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5D94AC2-0024-8F2D-918E-B56EF220F833}"/>
                </a:ext>
              </a:extLst>
            </p:cNvPr>
            <p:cNvCxnSpPr/>
            <p:nvPr/>
          </p:nvCxnSpPr>
          <p:spPr>
            <a:xfrm>
              <a:off x="5481224" y="759213"/>
              <a:ext cx="372456" cy="615101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6612107-2BFD-C6D0-FEF1-41A7680AB01F}"/>
                </a:ext>
              </a:extLst>
            </p:cNvPr>
            <p:cNvCxnSpPr/>
            <p:nvPr/>
          </p:nvCxnSpPr>
          <p:spPr>
            <a:xfrm>
              <a:off x="6119947" y="789613"/>
              <a:ext cx="717439"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EC1DEB7-BAE6-FDED-D1F7-9F3F6C1D66BC}"/>
                </a:ext>
              </a:extLst>
            </p:cNvPr>
            <p:cNvCxnSpPr/>
            <p:nvPr/>
          </p:nvCxnSpPr>
          <p:spPr>
            <a:xfrm>
              <a:off x="6748858" y="759213"/>
              <a:ext cx="1099742" cy="62960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302CAA48-2AC0-FB71-3145-95DC5D7ED142}"/>
                </a:ext>
              </a:extLst>
            </p:cNvPr>
            <p:cNvCxnSpPr/>
            <p:nvPr/>
          </p:nvCxnSpPr>
          <p:spPr>
            <a:xfrm>
              <a:off x="7446546" y="789613"/>
              <a:ext cx="1389378" cy="623522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DCE74DE-5579-AE9F-5E05-7279F627A0F0}"/>
                </a:ext>
              </a:extLst>
            </p:cNvPr>
            <p:cNvCxnSpPr/>
            <p:nvPr/>
          </p:nvCxnSpPr>
          <p:spPr>
            <a:xfrm>
              <a:off x="8124369" y="786335"/>
              <a:ext cx="1735839" cy="623850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FD21C19-6DD8-60F4-36C5-3FD98C03329B}"/>
                </a:ext>
              </a:extLst>
            </p:cNvPr>
            <p:cNvCxnSpPr/>
            <p:nvPr/>
          </p:nvCxnSpPr>
          <p:spPr>
            <a:xfrm>
              <a:off x="8808720" y="790575"/>
              <a:ext cx="1051488" cy="314397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111E18D-D327-6107-EC79-8CAB741B6E8F}"/>
                </a:ext>
              </a:extLst>
            </p:cNvPr>
            <p:cNvCxnSpPr/>
            <p:nvPr/>
          </p:nvCxnSpPr>
          <p:spPr>
            <a:xfrm flipH="1">
              <a:off x="-849368" y="789613"/>
              <a:ext cx="1760447" cy="5401637"/>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66" name="Freeform 88">
              <a:extLst>
                <a:ext uri="{FF2B5EF4-FFF2-40B4-BE49-F238E27FC236}">
                  <a16:creationId xmlns:a16="http://schemas.microsoft.com/office/drawing/2014/main" id="{11D7D47C-0B5D-BC39-F1CD-4209F86529A4}"/>
                </a:ext>
              </a:extLst>
            </p:cNvPr>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67" name="Freeform 94">
              <a:extLst>
                <a:ext uri="{FF2B5EF4-FFF2-40B4-BE49-F238E27FC236}">
                  <a16:creationId xmlns:a16="http://schemas.microsoft.com/office/drawing/2014/main" id="{FAB72CAB-D9DD-8B67-58B4-6258F24C407D}"/>
                </a:ext>
              </a:extLst>
            </p:cNvPr>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68" name="Freeform 95">
              <a:extLst>
                <a:ext uri="{FF2B5EF4-FFF2-40B4-BE49-F238E27FC236}">
                  <a16:creationId xmlns:a16="http://schemas.microsoft.com/office/drawing/2014/main" id="{76664287-3490-DC18-09A6-DB31C2531EBC}"/>
                </a:ext>
              </a:extLst>
            </p:cNvPr>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69" name="Freeform 96">
              <a:extLst>
                <a:ext uri="{FF2B5EF4-FFF2-40B4-BE49-F238E27FC236}">
                  <a16:creationId xmlns:a16="http://schemas.microsoft.com/office/drawing/2014/main" id="{E35DC633-3E7B-C768-E12F-0FD230ECE33F}"/>
                </a:ext>
              </a:extLst>
            </p:cNvPr>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70" name="Freeform 97">
              <a:extLst>
                <a:ext uri="{FF2B5EF4-FFF2-40B4-BE49-F238E27FC236}">
                  <a16:creationId xmlns:a16="http://schemas.microsoft.com/office/drawing/2014/main" id="{1B513300-FFA6-AE24-6ECE-B298D3EE545D}"/>
                </a:ext>
              </a:extLst>
            </p:cNvPr>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sp>
          <p:nvSpPr>
            <p:cNvPr id="71" name="Freeform 98">
              <a:extLst>
                <a:ext uri="{FF2B5EF4-FFF2-40B4-BE49-F238E27FC236}">
                  <a16:creationId xmlns:a16="http://schemas.microsoft.com/office/drawing/2014/main" id="{0ACA3D4D-D423-91D9-9AB7-8CF7548DE25B}"/>
                </a:ext>
              </a:extLst>
            </p:cNvPr>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u="sng">
                <a:solidFill>
                  <a:prstClr val="white"/>
                </a:solidFill>
                <a:latin typeface="Calibri"/>
              </a:endParaRPr>
            </a:p>
          </p:txBody>
        </p:sp>
      </p:grpSp>
      <p:grpSp>
        <p:nvGrpSpPr>
          <p:cNvPr id="9" name="Group 8">
            <a:extLst>
              <a:ext uri="{FF2B5EF4-FFF2-40B4-BE49-F238E27FC236}">
                <a16:creationId xmlns:a16="http://schemas.microsoft.com/office/drawing/2014/main" id="{3AE816C3-325F-40B9-B83C-FD20518D98BF}"/>
              </a:ext>
            </a:extLst>
          </p:cNvPr>
          <p:cNvGrpSpPr/>
          <p:nvPr/>
        </p:nvGrpSpPr>
        <p:grpSpPr>
          <a:xfrm>
            <a:off x="674632" y="602007"/>
            <a:ext cx="10785848" cy="23092412"/>
            <a:chOff x="505974" y="451505"/>
            <a:chExt cx="8089386" cy="17319309"/>
          </a:xfrm>
        </p:grpSpPr>
        <p:grpSp>
          <p:nvGrpSpPr>
            <p:cNvPr id="3" name="Group 2"/>
            <p:cNvGrpSpPr/>
            <p:nvPr/>
          </p:nvGrpSpPr>
          <p:grpSpPr>
            <a:xfrm>
              <a:off x="505974" y="451505"/>
              <a:ext cx="8089386" cy="17319309"/>
              <a:chOff x="-849368" y="602007"/>
              <a:chExt cx="10785848" cy="23092412"/>
            </a:xfrm>
          </p:grpSpPr>
          <p:grpSp>
            <p:nvGrpSpPr>
              <p:cNvPr id="4" name="Group 3"/>
              <p:cNvGrpSpPr/>
              <p:nvPr/>
            </p:nvGrpSpPr>
            <p:grpSpPr>
              <a:xfrm>
                <a:off x="-415691" y="1152105"/>
                <a:ext cx="10286766" cy="22542314"/>
                <a:chOff x="-415691" y="1152105"/>
                <a:chExt cx="10286766" cy="22542314"/>
              </a:xfrm>
            </p:grpSpPr>
            <p:pic>
              <p:nvPicPr>
                <p:cNvPr id="7" name="Picture 6"/>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87325" y="1152105"/>
                  <a:ext cx="10058400" cy="5600916"/>
                </a:xfrm>
                <a:prstGeom prst="rect">
                  <a:avLst/>
                </a:prstGeom>
              </p:spPr>
            </p:pic>
            <p:pic>
              <p:nvPicPr>
                <p:cNvPr id="25" name="Picture 24"/>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0800000">
                  <a:off x="-415691" y="18093503"/>
                  <a:ext cx="10058400" cy="5600916"/>
                </a:xfrm>
                <a:prstGeom prst="rect">
                  <a:avLst/>
                </a:prstGeom>
              </p:spPr>
            </p:pic>
          </p:grpSp>
          <p:cxnSp>
            <p:nvCxnSpPr>
              <p:cNvPr id="12" name="Straight Connector 11"/>
              <p:cNvCxnSpPr/>
              <p:nvPr/>
            </p:nvCxnSpPr>
            <p:spPr>
              <a:xfrm flipH="1">
                <a:off x="79920" y="759213"/>
                <a:ext cx="1515511" cy="58835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034643" y="786335"/>
                <a:ext cx="1245139" cy="6046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2021967" y="789613"/>
                <a:ext cx="893534"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2983161" y="789613"/>
                <a:ext cx="579195" cy="61206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3908904" y="789613"/>
                <a:ext cx="292060" cy="632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834484" y="759213"/>
                <a:ext cx="78035" cy="633929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481224" y="759213"/>
                <a:ext cx="372456" cy="615101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119947" y="789613"/>
                <a:ext cx="717439"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748858" y="759213"/>
                <a:ext cx="1099742" cy="62960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446546" y="789613"/>
                <a:ext cx="1389378" cy="62352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124369" y="786335"/>
                <a:ext cx="1735839" cy="623850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808720" y="790575"/>
                <a:ext cx="1051488" cy="314397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849368" y="789613"/>
                <a:ext cx="1760447" cy="540163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89" name="Freeform 88"/>
              <p:cNvSpPr/>
              <p:nvPr/>
            </p:nvSpPr>
            <p:spPr>
              <a:xfrm>
                <a:off x="-160020" y="602007"/>
                <a:ext cx="9475470" cy="942200"/>
              </a:xfrm>
              <a:custGeom>
                <a:avLst/>
                <a:gdLst>
                  <a:gd name="connsiteX0" fmla="*/ 8930640 w 8930640"/>
                  <a:gd name="connsiteY0" fmla="*/ 45720 h 829832"/>
                  <a:gd name="connsiteX1" fmla="*/ 8023860 w 8930640"/>
                  <a:gd name="connsiteY1" fmla="*/ 365760 h 829832"/>
                  <a:gd name="connsiteX2" fmla="*/ 6705600 w 8930640"/>
                  <a:gd name="connsiteY2" fmla="*/ 647700 h 829832"/>
                  <a:gd name="connsiteX3" fmla="*/ 5364480 w 8930640"/>
                  <a:gd name="connsiteY3" fmla="*/ 792480 h 829832"/>
                  <a:gd name="connsiteX4" fmla="*/ 4000500 w 8930640"/>
                  <a:gd name="connsiteY4" fmla="*/ 822960 h 829832"/>
                  <a:gd name="connsiteX5" fmla="*/ 2667000 w 8930640"/>
                  <a:gd name="connsiteY5" fmla="*/ 685800 h 829832"/>
                  <a:gd name="connsiteX6" fmla="*/ 1348740 w 8930640"/>
                  <a:gd name="connsiteY6" fmla="*/ 411480 h 829832"/>
                  <a:gd name="connsiteX7" fmla="*/ 0 w 8930640"/>
                  <a:gd name="connsiteY7" fmla="*/ 0 h 82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640" h="829832">
                    <a:moveTo>
                      <a:pt x="8930640" y="45720"/>
                    </a:moveTo>
                    <a:cubicBezTo>
                      <a:pt x="8662670" y="155575"/>
                      <a:pt x="8394700" y="265430"/>
                      <a:pt x="8023860" y="365760"/>
                    </a:cubicBezTo>
                    <a:cubicBezTo>
                      <a:pt x="7653020" y="466090"/>
                      <a:pt x="7148830" y="576580"/>
                      <a:pt x="6705600" y="647700"/>
                    </a:cubicBezTo>
                    <a:cubicBezTo>
                      <a:pt x="6262370" y="718820"/>
                      <a:pt x="5815330" y="763270"/>
                      <a:pt x="5364480" y="792480"/>
                    </a:cubicBezTo>
                    <a:cubicBezTo>
                      <a:pt x="4913630" y="821690"/>
                      <a:pt x="4450080" y="840740"/>
                      <a:pt x="4000500" y="822960"/>
                    </a:cubicBezTo>
                    <a:cubicBezTo>
                      <a:pt x="3550920" y="805180"/>
                      <a:pt x="3108960" y="754380"/>
                      <a:pt x="2667000" y="685800"/>
                    </a:cubicBezTo>
                    <a:cubicBezTo>
                      <a:pt x="2225040" y="617220"/>
                      <a:pt x="1793240" y="525780"/>
                      <a:pt x="1348740" y="411480"/>
                    </a:cubicBezTo>
                    <a:cubicBezTo>
                      <a:pt x="904240" y="297180"/>
                      <a:pt x="120650" y="5588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5" name="Freeform 94"/>
              <p:cNvSpPr/>
              <p:nvPr/>
            </p:nvSpPr>
            <p:spPr>
              <a:xfrm>
                <a:off x="-160020" y="1682115"/>
                <a:ext cx="9547059" cy="876459"/>
              </a:xfrm>
              <a:custGeom>
                <a:avLst/>
                <a:gdLst>
                  <a:gd name="connsiteX0" fmla="*/ 0 w 9547059"/>
                  <a:gd name="connsiteY0" fmla="*/ 0 h 876459"/>
                  <a:gd name="connsiteX1" fmla="*/ 708660 w 9547059"/>
                  <a:gd name="connsiteY1" fmla="*/ 243840 h 876459"/>
                  <a:gd name="connsiteX2" fmla="*/ 2133600 w 9547059"/>
                  <a:gd name="connsiteY2" fmla="*/ 617220 h 876459"/>
                  <a:gd name="connsiteX3" fmla="*/ 3566160 w 9547059"/>
                  <a:gd name="connsiteY3" fmla="*/ 807720 h 876459"/>
                  <a:gd name="connsiteX4" fmla="*/ 5029200 w 9547059"/>
                  <a:gd name="connsiteY4" fmla="*/ 876300 h 876459"/>
                  <a:gd name="connsiteX5" fmla="*/ 6477000 w 9547059"/>
                  <a:gd name="connsiteY5" fmla="*/ 792480 h 876459"/>
                  <a:gd name="connsiteX6" fmla="*/ 7932420 w 9547059"/>
                  <a:gd name="connsiteY6" fmla="*/ 556260 h 876459"/>
                  <a:gd name="connsiteX7" fmla="*/ 9334500 w 9547059"/>
                  <a:gd name="connsiteY7" fmla="*/ 152400 h 876459"/>
                  <a:gd name="connsiteX8" fmla="*/ 9517380 w 9547059"/>
                  <a:gd name="connsiteY8" fmla="*/ 91440 h 87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7059" h="876459">
                    <a:moveTo>
                      <a:pt x="0" y="0"/>
                    </a:moveTo>
                    <a:cubicBezTo>
                      <a:pt x="176530" y="70485"/>
                      <a:pt x="353060" y="140970"/>
                      <a:pt x="708660" y="243840"/>
                    </a:cubicBezTo>
                    <a:cubicBezTo>
                      <a:pt x="1064260" y="346710"/>
                      <a:pt x="1657350" y="523240"/>
                      <a:pt x="2133600" y="617220"/>
                    </a:cubicBezTo>
                    <a:cubicBezTo>
                      <a:pt x="2609850" y="711200"/>
                      <a:pt x="3083560" y="764540"/>
                      <a:pt x="3566160" y="807720"/>
                    </a:cubicBezTo>
                    <a:cubicBezTo>
                      <a:pt x="4048760" y="850900"/>
                      <a:pt x="4544060" y="878840"/>
                      <a:pt x="5029200" y="876300"/>
                    </a:cubicBezTo>
                    <a:cubicBezTo>
                      <a:pt x="5514340" y="873760"/>
                      <a:pt x="5993130" y="845820"/>
                      <a:pt x="6477000" y="792480"/>
                    </a:cubicBezTo>
                    <a:cubicBezTo>
                      <a:pt x="6960870" y="739140"/>
                      <a:pt x="7456170" y="662940"/>
                      <a:pt x="7932420" y="556260"/>
                    </a:cubicBezTo>
                    <a:cubicBezTo>
                      <a:pt x="8408670" y="449580"/>
                      <a:pt x="9070340" y="229870"/>
                      <a:pt x="9334500" y="152400"/>
                    </a:cubicBezTo>
                    <a:cubicBezTo>
                      <a:pt x="9598660" y="74930"/>
                      <a:pt x="9558020" y="83185"/>
                      <a:pt x="9517380" y="9144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6" name="Freeform 95"/>
              <p:cNvSpPr/>
              <p:nvPr/>
            </p:nvSpPr>
            <p:spPr>
              <a:xfrm>
                <a:off x="-373380" y="2710815"/>
                <a:ext cx="10035540" cy="895564"/>
              </a:xfrm>
              <a:custGeom>
                <a:avLst/>
                <a:gdLst>
                  <a:gd name="connsiteX0" fmla="*/ 10035540 w 10035540"/>
                  <a:gd name="connsiteY0" fmla="*/ 45720 h 895564"/>
                  <a:gd name="connsiteX1" fmla="*/ 9852660 w 10035540"/>
                  <a:gd name="connsiteY1" fmla="*/ 114300 h 895564"/>
                  <a:gd name="connsiteX2" fmla="*/ 9113520 w 10035540"/>
                  <a:gd name="connsiteY2" fmla="*/ 327660 h 895564"/>
                  <a:gd name="connsiteX3" fmla="*/ 7574280 w 10035540"/>
                  <a:gd name="connsiteY3" fmla="*/ 670560 h 895564"/>
                  <a:gd name="connsiteX4" fmla="*/ 6012180 w 10035540"/>
                  <a:gd name="connsiteY4" fmla="*/ 861060 h 895564"/>
                  <a:gd name="connsiteX5" fmla="*/ 4457700 w 10035540"/>
                  <a:gd name="connsiteY5" fmla="*/ 883920 h 895564"/>
                  <a:gd name="connsiteX6" fmla="*/ 2895600 w 10035540"/>
                  <a:gd name="connsiteY6" fmla="*/ 731520 h 895564"/>
                  <a:gd name="connsiteX7" fmla="*/ 1348740 w 10035540"/>
                  <a:gd name="connsiteY7" fmla="*/ 426720 h 895564"/>
                  <a:gd name="connsiteX8" fmla="*/ 0 w 10035540"/>
                  <a:gd name="connsiteY8" fmla="*/ 0 h 89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5540" h="895564">
                    <a:moveTo>
                      <a:pt x="10035540" y="45720"/>
                    </a:moveTo>
                    <a:cubicBezTo>
                      <a:pt x="10020935" y="56515"/>
                      <a:pt x="10006330" y="67310"/>
                      <a:pt x="9852660" y="114300"/>
                    </a:cubicBezTo>
                    <a:cubicBezTo>
                      <a:pt x="9698990" y="161290"/>
                      <a:pt x="9493250" y="234950"/>
                      <a:pt x="9113520" y="327660"/>
                    </a:cubicBezTo>
                    <a:cubicBezTo>
                      <a:pt x="8733790" y="420370"/>
                      <a:pt x="8091170" y="581660"/>
                      <a:pt x="7574280" y="670560"/>
                    </a:cubicBezTo>
                    <a:cubicBezTo>
                      <a:pt x="7057390" y="759460"/>
                      <a:pt x="6531610" y="825500"/>
                      <a:pt x="6012180" y="861060"/>
                    </a:cubicBezTo>
                    <a:cubicBezTo>
                      <a:pt x="5492750" y="896620"/>
                      <a:pt x="4977130" y="905510"/>
                      <a:pt x="4457700" y="883920"/>
                    </a:cubicBezTo>
                    <a:cubicBezTo>
                      <a:pt x="3938270" y="862330"/>
                      <a:pt x="3413760" y="807720"/>
                      <a:pt x="2895600" y="731520"/>
                    </a:cubicBezTo>
                    <a:cubicBezTo>
                      <a:pt x="2377440" y="655320"/>
                      <a:pt x="1831340" y="548640"/>
                      <a:pt x="1348740" y="426720"/>
                    </a:cubicBezTo>
                    <a:cubicBezTo>
                      <a:pt x="866140" y="304800"/>
                      <a:pt x="433070" y="152400"/>
                      <a:pt x="0"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7" name="Freeform 96"/>
              <p:cNvSpPr/>
              <p:nvPr/>
            </p:nvSpPr>
            <p:spPr>
              <a:xfrm>
                <a:off x="-487680" y="3769995"/>
                <a:ext cx="10370820" cy="872529"/>
              </a:xfrm>
              <a:custGeom>
                <a:avLst/>
                <a:gdLst>
                  <a:gd name="connsiteX0" fmla="*/ 10370820 w 10370820"/>
                  <a:gd name="connsiteY0" fmla="*/ 0 h 872529"/>
                  <a:gd name="connsiteX1" fmla="*/ 9509760 w 10370820"/>
                  <a:gd name="connsiteY1" fmla="*/ 281940 h 872529"/>
                  <a:gd name="connsiteX2" fmla="*/ 7856220 w 10370820"/>
                  <a:gd name="connsiteY2" fmla="*/ 640080 h 872529"/>
                  <a:gd name="connsiteX3" fmla="*/ 6202680 w 10370820"/>
                  <a:gd name="connsiteY3" fmla="*/ 845820 h 872529"/>
                  <a:gd name="connsiteX4" fmla="*/ 4518660 w 10370820"/>
                  <a:gd name="connsiteY4" fmla="*/ 853440 h 872529"/>
                  <a:gd name="connsiteX5" fmla="*/ 2865120 w 10370820"/>
                  <a:gd name="connsiteY5" fmla="*/ 693420 h 872529"/>
                  <a:gd name="connsiteX6" fmla="*/ 1211580 w 10370820"/>
                  <a:gd name="connsiteY6" fmla="*/ 358140 h 872529"/>
                  <a:gd name="connsiteX7" fmla="*/ 0 w 10370820"/>
                  <a:gd name="connsiteY7" fmla="*/ 7620 h 8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0820" h="872529">
                    <a:moveTo>
                      <a:pt x="10370820" y="0"/>
                    </a:moveTo>
                    <a:cubicBezTo>
                      <a:pt x="10149840" y="87630"/>
                      <a:pt x="9928860" y="175260"/>
                      <a:pt x="9509760" y="281940"/>
                    </a:cubicBezTo>
                    <a:cubicBezTo>
                      <a:pt x="9090660" y="388620"/>
                      <a:pt x="8407400" y="546100"/>
                      <a:pt x="7856220" y="640080"/>
                    </a:cubicBezTo>
                    <a:cubicBezTo>
                      <a:pt x="7305040" y="734060"/>
                      <a:pt x="6758940" y="810260"/>
                      <a:pt x="6202680" y="845820"/>
                    </a:cubicBezTo>
                    <a:cubicBezTo>
                      <a:pt x="5646420" y="881380"/>
                      <a:pt x="5074920" y="878840"/>
                      <a:pt x="4518660" y="853440"/>
                    </a:cubicBezTo>
                    <a:cubicBezTo>
                      <a:pt x="3962400" y="828040"/>
                      <a:pt x="3416300" y="775970"/>
                      <a:pt x="2865120" y="693420"/>
                    </a:cubicBezTo>
                    <a:cubicBezTo>
                      <a:pt x="2313940" y="610870"/>
                      <a:pt x="1689100" y="472440"/>
                      <a:pt x="1211580" y="358140"/>
                    </a:cubicBezTo>
                    <a:cubicBezTo>
                      <a:pt x="734060" y="243840"/>
                      <a:pt x="367030" y="125730"/>
                      <a:pt x="0" y="762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8" name="Freeform 97"/>
              <p:cNvSpPr/>
              <p:nvPr/>
            </p:nvSpPr>
            <p:spPr>
              <a:xfrm>
                <a:off x="-571677" y="4829027"/>
                <a:ext cx="10508157" cy="843495"/>
              </a:xfrm>
              <a:custGeom>
                <a:avLst/>
                <a:gdLst>
                  <a:gd name="connsiteX0" fmla="*/ 177 w 10508157"/>
                  <a:gd name="connsiteY0" fmla="*/ 148 h 843495"/>
                  <a:gd name="connsiteX1" fmla="*/ 160197 w 10508157"/>
                  <a:gd name="connsiteY1" fmla="*/ 45868 h 843495"/>
                  <a:gd name="connsiteX2" fmla="*/ 1036497 w 10508157"/>
                  <a:gd name="connsiteY2" fmla="*/ 312568 h 843495"/>
                  <a:gd name="connsiteX3" fmla="*/ 2789097 w 10508157"/>
                  <a:gd name="connsiteY3" fmla="*/ 663088 h 843495"/>
                  <a:gd name="connsiteX4" fmla="*/ 4595037 w 10508157"/>
                  <a:gd name="connsiteY4" fmla="*/ 830728 h 843495"/>
                  <a:gd name="connsiteX5" fmla="*/ 6355257 w 10508157"/>
                  <a:gd name="connsiteY5" fmla="*/ 807868 h 843495"/>
                  <a:gd name="connsiteX6" fmla="*/ 8130717 w 10508157"/>
                  <a:gd name="connsiteY6" fmla="*/ 617368 h 843495"/>
                  <a:gd name="connsiteX7" fmla="*/ 9860457 w 10508157"/>
                  <a:gd name="connsiteY7" fmla="*/ 198268 h 843495"/>
                  <a:gd name="connsiteX8" fmla="*/ 10508157 w 10508157"/>
                  <a:gd name="connsiteY8" fmla="*/ 15388 h 84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8157" h="843495">
                    <a:moveTo>
                      <a:pt x="177" y="148"/>
                    </a:moveTo>
                    <a:cubicBezTo>
                      <a:pt x="-6173" y="-3027"/>
                      <a:pt x="160197" y="45868"/>
                      <a:pt x="160197" y="45868"/>
                    </a:cubicBezTo>
                    <a:cubicBezTo>
                      <a:pt x="332917" y="97938"/>
                      <a:pt x="598347" y="209698"/>
                      <a:pt x="1036497" y="312568"/>
                    </a:cubicBezTo>
                    <a:cubicBezTo>
                      <a:pt x="1474647" y="415438"/>
                      <a:pt x="2196007" y="576728"/>
                      <a:pt x="2789097" y="663088"/>
                    </a:cubicBezTo>
                    <a:cubicBezTo>
                      <a:pt x="3382187" y="749448"/>
                      <a:pt x="4000677" y="806598"/>
                      <a:pt x="4595037" y="830728"/>
                    </a:cubicBezTo>
                    <a:cubicBezTo>
                      <a:pt x="5189397" y="854858"/>
                      <a:pt x="5765977" y="843428"/>
                      <a:pt x="6355257" y="807868"/>
                    </a:cubicBezTo>
                    <a:cubicBezTo>
                      <a:pt x="6944537" y="772308"/>
                      <a:pt x="7546517" y="718968"/>
                      <a:pt x="8130717" y="617368"/>
                    </a:cubicBezTo>
                    <a:cubicBezTo>
                      <a:pt x="8714917" y="515768"/>
                      <a:pt x="9464217" y="298598"/>
                      <a:pt x="9860457" y="198268"/>
                    </a:cubicBezTo>
                    <a:cubicBezTo>
                      <a:pt x="10256697" y="97938"/>
                      <a:pt x="10382427" y="56663"/>
                      <a:pt x="10508157" y="15388"/>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99" name="Freeform 98"/>
              <p:cNvSpPr/>
              <p:nvPr/>
            </p:nvSpPr>
            <p:spPr>
              <a:xfrm>
                <a:off x="-807720" y="5835015"/>
                <a:ext cx="10706100" cy="854006"/>
              </a:xfrm>
              <a:custGeom>
                <a:avLst/>
                <a:gdLst>
                  <a:gd name="connsiteX0" fmla="*/ 10706100 w 10706100"/>
                  <a:gd name="connsiteY0" fmla="*/ 91440 h 854006"/>
                  <a:gd name="connsiteX1" fmla="*/ 10393680 w 10706100"/>
                  <a:gd name="connsiteY1" fmla="*/ 182880 h 854006"/>
                  <a:gd name="connsiteX2" fmla="*/ 9464040 w 10706100"/>
                  <a:gd name="connsiteY2" fmla="*/ 419100 h 854006"/>
                  <a:gd name="connsiteX3" fmla="*/ 7589520 w 10706100"/>
                  <a:gd name="connsiteY3" fmla="*/ 739140 h 854006"/>
                  <a:gd name="connsiteX4" fmla="*/ 5715000 w 10706100"/>
                  <a:gd name="connsiteY4" fmla="*/ 853440 h 854006"/>
                  <a:gd name="connsiteX5" fmla="*/ 3817620 w 10706100"/>
                  <a:gd name="connsiteY5" fmla="*/ 769620 h 854006"/>
                  <a:gd name="connsiteX6" fmla="*/ 1935480 w 10706100"/>
                  <a:gd name="connsiteY6" fmla="*/ 495300 h 854006"/>
                  <a:gd name="connsiteX7" fmla="*/ 1028700 w 10706100"/>
                  <a:gd name="connsiteY7" fmla="*/ 297180 h 854006"/>
                  <a:gd name="connsiteX8" fmla="*/ 594360 w 10706100"/>
                  <a:gd name="connsiteY8" fmla="*/ 175260 h 854006"/>
                  <a:gd name="connsiteX9" fmla="*/ 0 w 10706100"/>
                  <a:gd name="connsiteY9" fmla="*/ 0 h 8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6100" h="854006">
                    <a:moveTo>
                      <a:pt x="10706100" y="91440"/>
                    </a:moveTo>
                    <a:cubicBezTo>
                      <a:pt x="10653395" y="109855"/>
                      <a:pt x="10393680" y="182880"/>
                      <a:pt x="10393680" y="182880"/>
                    </a:cubicBezTo>
                    <a:cubicBezTo>
                      <a:pt x="10186670" y="237490"/>
                      <a:pt x="9931400" y="326390"/>
                      <a:pt x="9464040" y="419100"/>
                    </a:cubicBezTo>
                    <a:cubicBezTo>
                      <a:pt x="8996680" y="511810"/>
                      <a:pt x="8214360" y="666750"/>
                      <a:pt x="7589520" y="739140"/>
                    </a:cubicBezTo>
                    <a:cubicBezTo>
                      <a:pt x="6964680" y="811530"/>
                      <a:pt x="6343650" y="848360"/>
                      <a:pt x="5715000" y="853440"/>
                    </a:cubicBezTo>
                    <a:cubicBezTo>
                      <a:pt x="5086350" y="858520"/>
                      <a:pt x="4447540" y="829310"/>
                      <a:pt x="3817620" y="769620"/>
                    </a:cubicBezTo>
                    <a:cubicBezTo>
                      <a:pt x="3187700" y="709930"/>
                      <a:pt x="2400300" y="574040"/>
                      <a:pt x="1935480" y="495300"/>
                    </a:cubicBezTo>
                    <a:cubicBezTo>
                      <a:pt x="1470660" y="416560"/>
                      <a:pt x="1252220" y="350520"/>
                      <a:pt x="1028700" y="297180"/>
                    </a:cubicBezTo>
                    <a:cubicBezTo>
                      <a:pt x="805180" y="243840"/>
                      <a:pt x="594360" y="175260"/>
                      <a:pt x="594360" y="175260"/>
                    </a:cubicBezTo>
                    <a:lnTo>
                      <a:pt x="0" y="0"/>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grpSp>
        <p:grpSp>
          <p:nvGrpSpPr>
            <p:cNvPr id="6" name="Group 5">
              <a:extLst>
                <a:ext uri="{FF2B5EF4-FFF2-40B4-BE49-F238E27FC236}">
                  <a16:creationId xmlns:a16="http://schemas.microsoft.com/office/drawing/2014/main" id="{3BD1F8BB-7EE1-4FAA-943A-9F12783E7994}"/>
                </a:ext>
              </a:extLst>
            </p:cNvPr>
            <p:cNvGrpSpPr/>
            <p:nvPr/>
          </p:nvGrpSpPr>
          <p:grpSpPr>
            <a:xfrm>
              <a:off x="2222943" y="1185617"/>
              <a:ext cx="5473206" cy="3549600"/>
              <a:chOff x="2222943" y="1185617"/>
              <a:chExt cx="5473206" cy="3549600"/>
            </a:xfrm>
          </p:grpSpPr>
          <p:pic>
            <p:nvPicPr>
              <p:cNvPr id="2" name="Picture 1">
                <a:extLst>
                  <a:ext uri="{FF2B5EF4-FFF2-40B4-BE49-F238E27FC236}">
                    <a16:creationId xmlns:a16="http://schemas.microsoft.com/office/drawing/2014/main" id="{8ECA9AFD-C8D9-44E6-A273-52159FA16421}"/>
                  </a:ext>
                </a:extLst>
              </p:cNvPr>
              <p:cNvPicPr>
                <a:picLocks noChangeAspect="1"/>
              </p:cNvPicPr>
              <p:nvPr/>
            </p:nvPicPr>
            <p:blipFill>
              <a:blip r:embed="rId4"/>
              <a:stretch>
                <a:fillRect/>
              </a:stretch>
            </p:blipFill>
            <p:spPr>
              <a:xfrm>
                <a:off x="4589404" y="1422620"/>
                <a:ext cx="233260" cy="233260"/>
              </a:xfrm>
              <a:prstGeom prst="rect">
                <a:avLst/>
              </a:prstGeom>
            </p:spPr>
          </p:pic>
          <p:pic>
            <p:nvPicPr>
              <p:cNvPr id="32" name="Picture 31">
                <a:extLst>
                  <a:ext uri="{FF2B5EF4-FFF2-40B4-BE49-F238E27FC236}">
                    <a16:creationId xmlns:a16="http://schemas.microsoft.com/office/drawing/2014/main" id="{A77B2ABE-8C94-4CBE-A5FE-A03D549730AC}"/>
                  </a:ext>
                </a:extLst>
              </p:cNvPr>
              <p:cNvPicPr>
                <a:picLocks noChangeAspect="1"/>
              </p:cNvPicPr>
              <p:nvPr/>
            </p:nvPicPr>
            <p:blipFill>
              <a:blip r:embed="rId4"/>
              <a:stretch>
                <a:fillRect/>
              </a:stretch>
            </p:blipFill>
            <p:spPr>
              <a:xfrm>
                <a:off x="4414663" y="2022338"/>
                <a:ext cx="233260" cy="233260"/>
              </a:xfrm>
              <a:prstGeom prst="rect">
                <a:avLst/>
              </a:prstGeom>
            </p:spPr>
          </p:pic>
          <p:pic>
            <p:nvPicPr>
              <p:cNvPr id="34" name="Picture 33">
                <a:extLst>
                  <a:ext uri="{FF2B5EF4-FFF2-40B4-BE49-F238E27FC236}">
                    <a16:creationId xmlns:a16="http://schemas.microsoft.com/office/drawing/2014/main" id="{3D938CAA-798C-404D-9F39-D157CC9E9E72}"/>
                  </a:ext>
                </a:extLst>
              </p:cNvPr>
              <p:cNvPicPr>
                <a:picLocks noChangeAspect="1"/>
              </p:cNvPicPr>
              <p:nvPr/>
            </p:nvPicPr>
            <p:blipFill>
              <a:blip r:embed="rId4"/>
              <a:stretch>
                <a:fillRect/>
              </a:stretch>
            </p:blipFill>
            <p:spPr>
              <a:xfrm>
                <a:off x="4977538" y="3079121"/>
                <a:ext cx="233260" cy="233260"/>
              </a:xfrm>
              <a:prstGeom prst="rect">
                <a:avLst/>
              </a:prstGeom>
            </p:spPr>
          </p:pic>
          <p:pic>
            <p:nvPicPr>
              <p:cNvPr id="35" name="Picture 34">
                <a:extLst>
                  <a:ext uri="{FF2B5EF4-FFF2-40B4-BE49-F238E27FC236}">
                    <a16:creationId xmlns:a16="http://schemas.microsoft.com/office/drawing/2014/main" id="{16E0FF5F-CCB1-49A4-86E8-B15B347CDB69}"/>
                  </a:ext>
                </a:extLst>
              </p:cNvPr>
              <p:cNvPicPr>
                <a:picLocks noChangeAspect="1"/>
              </p:cNvPicPr>
              <p:nvPr/>
            </p:nvPicPr>
            <p:blipFill>
              <a:blip r:embed="rId4"/>
              <a:stretch>
                <a:fillRect/>
              </a:stretch>
            </p:blipFill>
            <p:spPr>
              <a:xfrm>
                <a:off x="5482982" y="2316004"/>
                <a:ext cx="233260" cy="233260"/>
              </a:xfrm>
              <a:prstGeom prst="rect">
                <a:avLst/>
              </a:prstGeom>
            </p:spPr>
          </p:pic>
          <p:pic>
            <p:nvPicPr>
              <p:cNvPr id="40" name="Picture 39">
                <a:extLst>
                  <a:ext uri="{FF2B5EF4-FFF2-40B4-BE49-F238E27FC236}">
                    <a16:creationId xmlns:a16="http://schemas.microsoft.com/office/drawing/2014/main" id="{63CA8CD7-0ACC-4197-9656-93D682C30F88}"/>
                  </a:ext>
                </a:extLst>
              </p:cNvPr>
              <p:cNvPicPr>
                <a:picLocks noChangeAspect="1"/>
              </p:cNvPicPr>
              <p:nvPr/>
            </p:nvPicPr>
            <p:blipFill>
              <a:blip r:embed="rId4"/>
              <a:stretch>
                <a:fillRect/>
              </a:stretch>
            </p:blipFill>
            <p:spPr>
              <a:xfrm>
                <a:off x="2585207" y="3400369"/>
                <a:ext cx="233260" cy="233260"/>
              </a:xfrm>
              <a:prstGeom prst="rect">
                <a:avLst/>
              </a:prstGeom>
            </p:spPr>
          </p:pic>
          <p:pic>
            <p:nvPicPr>
              <p:cNvPr id="41" name="Picture 40">
                <a:extLst>
                  <a:ext uri="{FF2B5EF4-FFF2-40B4-BE49-F238E27FC236}">
                    <a16:creationId xmlns:a16="http://schemas.microsoft.com/office/drawing/2014/main" id="{3CC91929-7075-4D93-9A53-3D4AB27B0F30}"/>
                  </a:ext>
                </a:extLst>
              </p:cNvPr>
              <p:cNvPicPr>
                <a:picLocks noChangeAspect="1"/>
              </p:cNvPicPr>
              <p:nvPr/>
            </p:nvPicPr>
            <p:blipFill>
              <a:blip r:embed="rId4"/>
              <a:stretch>
                <a:fillRect/>
              </a:stretch>
            </p:blipFill>
            <p:spPr>
              <a:xfrm>
                <a:off x="2603534" y="1924170"/>
                <a:ext cx="233260" cy="233260"/>
              </a:xfrm>
              <a:prstGeom prst="rect">
                <a:avLst/>
              </a:prstGeom>
            </p:spPr>
          </p:pic>
          <p:pic>
            <p:nvPicPr>
              <p:cNvPr id="43" name="Picture 42">
                <a:extLst>
                  <a:ext uri="{FF2B5EF4-FFF2-40B4-BE49-F238E27FC236}">
                    <a16:creationId xmlns:a16="http://schemas.microsoft.com/office/drawing/2014/main" id="{B690A087-24B7-4C85-A63A-F69B76C1F0D7}"/>
                  </a:ext>
                </a:extLst>
              </p:cNvPr>
              <p:cNvPicPr>
                <a:picLocks noChangeAspect="1"/>
              </p:cNvPicPr>
              <p:nvPr/>
            </p:nvPicPr>
            <p:blipFill>
              <a:blip r:embed="rId4"/>
              <a:stretch>
                <a:fillRect/>
              </a:stretch>
            </p:blipFill>
            <p:spPr>
              <a:xfrm>
                <a:off x="2222943" y="1185617"/>
                <a:ext cx="233260" cy="233260"/>
              </a:xfrm>
              <a:prstGeom prst="rect">
                <a:avLst/>
              </a:prstGeom>
            </p:spPr>
          </p:pic>
          <p:pic>
            <p:nvPicPr>
              <p:cNvPr id="44" name="Picture 43">
                <a:extLst>
                  <a:ext uri="{FF2B5EF4-FFF2-40B4-BE49-F238E27FC236}">
                    <a16:creationId xmlns:a16="http://schemas.microsoft.com/office/drawing/2014/main" id="{F3202E6C-4C46-477D-801F-0AFEE04F61D1}"/>
                  </a:ext>
                </a:extLst>
              </p:cNvPr>
              <p:cNvPicPr>
                <a:picLocks noChangeAspect="1"/>
              </p:cNvPicPr>
              <p:nvPr/>
            </p:nvPicPr>
            <p:blipFill>
              <a:blip r:embed="rId4"/>
              <a:stretch>
                <a:fillRect/>
              </a:stretch>
            </p:blipFill>
            <p:spPr>
              <a:xfrm>
                <a:off x="3289574" y="1429389"/>
                <a:ext cx="233260" cy="233260"/>
              </a:xfrm>
              <a:prstGeom prst="rect">
                <a:avLst/>
              </a:prstGeom>
            </p:spPr>
          </p:pic>
          <p:pic>
            <p:nvPicPr>
              <p:cNvPr id="45" name="Picture 44">
                <a:extLst>
                  <a:ext uri="{FF2B5EF4-FFF2-40B4-BE49-F238E27FC236}">
                    <a16:creationId xmlns:a16="http://schemas.microsoft.com/office/drawing/2014/main" id="{92E7BD5C-AF26-4A4F-8228-CD5646831DA5}"/>
                  </a:ext>
                </a:extLst>
              </p:cNvPr>
              <p:cNvPicPr>
                <a:picLocks noChangeAspect="1"/>
              </p:cNvPicPr>
              <p:nvPr/>
            </p:nvPicPr>
            <p:blipFill>
              <a:blip r:embed="rId4"/>
              <a:stretch>
                <a:fillRect/>
              </a:stretch>
            </p:blipFill>
            <p:spPr>
              <a:xfrm>
                <a:off x="2704573" y="2724088"/>
                <a:ext cx="233260" cy="233260"/>
              </a:xfrm>
              <a:prstGeom prst="rect">
                <a:avLst/>
              </a:prstGeom>
            </p:spPr>
          </p:pic>
          <p:pic>
            <p:nvPicPr>
              <p:cNvPr id="46" name="Picture 45">
                <a:extLst>
                  <a:ext uri="{FF2B5EF4-FFF2-40B4-BE49-F238E27FC236}">
                    <a16:creationId xmlns:a16="http://schemas.microsoft.com/office/drawing/2014/main" id="{A72E2A97-7DF9-40AC-B4E7-3B186B160D89}"/>
                  </a:ext>
                </a:extLst>
              </p:cNvPr>
              <p:cNvPicPr>
                <a:picLocks noChangeAspect="1"/>
              </p:cNvPicPr>
              <p:nvPr/>
            </p:nvPicPr>
            <p:blipFill>
              <a:blip r:embed="rId4"/>
              <a:stretch>
                <a:fillRect/>
              </a:stretch>
            </p:blipFill>
            <p:spPr>
              <a:xfrm>
                <a:off x="3461619" y="2199510"/>
                <a:ext cx="233260" cy="233260"/>
              </a:xfrm>
              <a:prstGeom prst="rect">
                <a:avLst/>
              </a:prstGeom>
            </p:spPr>
          </p:pic>
          <p:pic>
            <p:nvPicPr>
              <p:cNvPr id="47" name="Picture 46">
                <a:extLst>
                  <a:ext uri="{FF2B5EF4-FFF2-40B4-BE49-F238E27FC236}">
                    <a16:creationId xmlns:a16="http://schemas.microsoft.com/office/drawing/2014/main" id="{D493CE9E-1DD0-4AEB-8E22-0E3868E8CE98}"/>
                  </a:ext>
                </a:extLst>
              </p:cNvPr>
              <p:cNvPicPr>
                <a:picLocks noChangeAspect="1"/>
              </p:cNvPicPr>
              <p:nvPr/>
            </p:nvPicPr>
            <p:blipFill>
              <a:blip r:embed="rId4"/>
              <a:stretch>
                <a:fillRect/>
              </a:stretch>
            </p:blipFill>
            <p:spPr>
              <a:xfrm>
                <a:off x="6127816" y="2450728"/>
                <a:ext cx="233260" cy="233260"/>
              </a:xfrm>
              <a:prstGeom prst="rect">
                <a:avLst/>
              </a:prstGeom>
            </p:spPr>
          </p:pic>
          <p:pic>
            <p:nvPicPr>
              <p:cNvPr id="48" name="Picture 47">
                <a:extLst>
                  <a:ext uri="{FF2B5EF4-FFF2-40B4-BE49-F238E27FC236}">
                    <a16:creationId xmlns:a16="http://schemas.microsoft.com/office/drawing/2014/main" id="{8E1B65F9-D1FC-4CDB-808F-10633433AEF2}"/>
                  </a:ext>
                </a:extLst>
              </p:cNvPr>
              <p:cNvPicPr>
                <a:picLocks noChangeAspect="1"/>
              </p:cNvPicPr>
              <p:nvPr/>
            </p:nvPicPr>
            <p:blipFill>
              <a:blip r:embed="rId4"/>
              <a:stretch>
                <a:fillRect/>
              </a:stretch>
            </p:blipFill>
            <p:spPr>
              <a:xfrm>
                <a:off x="6167291" y="2915291"/>
                <a:ext cx="233260" cy="233260"/>
              </a:xfrm>
              <a:prstGeom prst="rect">
                <a:avLst/>
              </a:prstGeom>
            </p:spPr>
          </p:pic>
          <p:pic>
            <p:nvPicPr>
              <p:cNvPr id="49" name="Picture 48">
                <a:extLst>
                  <a:ext uri="{FF2B5EF4-FFF2-40B4-BE49-F238E27FC236}">
                    <a16:creationId xmlns:a16="http://schemas.microsoft.com/office/drawing/2014/main" id="{8CAC5855-627F-476D-80C8-4BAF84A47DD1}"/>
                  </a:ext>
                </a:extLst>
              </p:cNvPr>
              <p:cNvPicPr>
                <a:picLocks noChangeAspect="1"/>
              </p:cNvPicPr>
              <p:nvPr/>
            </p:nvPicPr>
            <p:blipFill>
              <a:blip r:embed="rId4"/>
              <a:stretch>
                <a:fillRect/>
              </a:stretch>
            </p:blipFill>
            <p:spPr>
              <a:xfrm>
                <a:off x="6668250" y="4501957"/>
                <a:ext cx="233260" cy="233260"/>
              </a:xfrm>
              <a:prstGeom prst="rect">
                <a:avLst/>
              </a:prstGeom>
            </p:spPr>
          </p:pic>
          <p:pic>
            <p:nvPicPr>
              <p:cNvPr id="50" name="Picture 49">
                <a:extLst>
                  <a:ext uri="{FF2B5EF4-FFF2-40B4-BE49-F238E27FC236}">
                    <a16:creationId xmlns:a16="http://schemas.microsoft.com/office/drawing/2014/main" id="{C54E490E-99E1-435D-BE35-1D7AB1C5ADC1}"/>
                  </a:ext>
                </a:extLst>
              </p:cNvPr>
              <p:cNvPicPr>
                <a:picLocks noChangeAspect="1"/>
              </p:cNvPicPr>
              <p:nvPr/>
            </p:nvPicPr>
            <p:blipFill>
              <a:blip r:embed="rId4"/>
              <a:stretch>
                <a:fillRect/>
              </a:stretch>
            </p:blipFill>
            <p:spPr>
              <a:xfrm>
                <a:off x="6322201" y="3596488"/>
                <a:ext cx="233260" cy="233260"/>
              </a:xfrm>
              <a:prstGeom prst="rect">
                <a:avLst/>
              </a:prstGeom>
            </p:spPr>
          </p:pic>
          <p:pic>
            <p:nvPicPr>
              <p:cNvPr id="51" name="Picture 50">
                <a:extLst>
                  <a:ext uri="{FF2B5EF4-FFF2-40B4-BE49-F238E27FC236}">
                    <a16:creationId xmlns:a16="http://schemas.microsoft.com/office/drawing/2014/main" id="{A2A94BD3-1951-4F1E-A10D-42A84AA3EA69}"/>
                  </a:ext>
                </a:extLst>
              </p:cNvPr>
              <p:cNvPicPr>
                <a:picLocks noChangeAspect="1"/>
              </p:cNvPicPr>
              <p:nvPr/>
            </p:nvPicPr>
            <p:blipFill>
              <a:blip r:embed="rId4"/>
              <a:stretch>
                <a:fillRect/>
              </a:stretch>
            </p:blipFill>
            <p:spPr>
              <a:xfrm>
                <a:off x="3676743" y="2830015"/>
                <a:ext cx="233260" cy="233260"/>
              </a:xfrm>
              <a:prstGeom prst="rect">
                <a:avLst/>
              </a:prstGeom>
            </p:spPr>
          </p:pic>
          <p:pic>
            <p:nvPicPr>
              <p:cNvPr id="52" name="Picture 51">
                <a:extLst>
                  <a:ext uri="{FF2B5EF4-FFF2-40B4-BE49-F238E27FC236}">
                    <a16:creationId xmlns:a16="http://schemas.microsoft.com/office/drawing/2014/main" id="{147E9F8E-A026-467D-B4F9-2F23EA352D5A}"/>
                  </a:ext>
                </a:extLst>
              </p:cNvPr>
              <p:cNvPicPr>
                <a:picLocks noChangeAspect="1"/>
              </p:cNvPicPr>
              <p:nvPr/>
            </p:nvPicPr>
            <p:blipFill>
              <a:blip r:embed="rId4"/>
              <a:stretch>
                <a:fillRect/>
              </a:stretch>
            </p:blipFill>
            <p:spPr>
              <a:xfrm>
                <a:off x="3514882" y="3648654"/>
                <a:ext cx="233260" cy="233260"/>
              </a:xfrm>
              <a:prstGeom prst="rect">
                <a:avLst/>
              </a:prstGeom>
            </p:spPr>
          </p:pic>
          <p:pic>
            <p:nvPicPr>
              <p:cNvPr id="54" name="Picture 53">
                <a:extLst>
                  <a:ext uri="{FF2B5EF4-FFF2-40B4-BE49-F238E27FC236}">
                    <a16:creationId xmlns:a16="http://schemas.microsoft.com/office/drawing/2014/main" id="{CDC4571E-4BED-49DE-A5F8-F71085578582}"/>
                  </a:ext>
                </a:extLst>
              </p:cNvPr>
              <p:cNvPicPr>
                <a:picLocks noChangeAspect="1"/>
              </p:cNvPicPr>
              <p:nvPr/>
            </p:nvPicPr>
            <p:blipFill>
              <a:blip r:embed="rId4"/>
              <a:stretch>
                <a:fillRect/>
              </a:stretch>
            </p:blipFill>
            <p:spPr>
              <a:xfrm>
                <a:off x="4472774" y="3572068"/>
                <a:ext cx="233260" cy="233260"/>
              </a:xfrm>
              <a:prstGeom prst="rect">
                <a:avLst/>
              </a:prstGeom>
            </p:spPr>
          </p:pic>
          <p:pic>
            <p:nvPicPr>
              <p:cNvPr id="55" name="Picture 54">
                <a:extLst>
                  <a:ext uri="{FF2B5EF4-FFF2-40B4-BE49-F238E27FC236}">
                    <a16:creationId xmlns:a16="http://schemas.microsoft.com/office/drawing/2014/main" id="{E4EEE1E8-39BF-4168-B394-2D71C6786CBE}"/>
                  </a:ext>
                </a:extLst>
              </p:cNvPr>
              <p:cNvPicPr>
                <a:picLocks noChangeAspect="1"/>
              </p:cNvPicPr>
              <p:nvPr/>
            </p:nvPicPr>
            <p:blipFill>
              <a:blip r:embed="rId4"/>
              <a:stretch>
                <a:fillRect/>
              </a:stretch>
            </p:blipFill>
            <p:spPr>
              <a:xfrm>
                <a:off x="4211159" y="4410178"/>
                <a:ext cx="233260" cy="233260"/>
              </a:xfrm>
              <a:prstGeom prst="rect">
                <a:avLst/>
              </a:prstGeom>
            </p:spPr>
          </p:pic>
          <p:pic>
            <p:nvPicPr>
              <p:cNvPr id="56" name="Picture 55">
                <a:extLst>
                  <a:ext uri="{FF2B5EF4-FFF2-40B4-BE49-F238E27FC236}">
                    <a16:creationId xmlns:a16="http://schemas.microsoft.com/office/drawing/2014/main" id="{4E413ACF-44B7-40BD-9606-5F819C982267}"/>
                  </a:ext>
                </a:extLst>
              </p:cNvPr>
              <p:cNvPicPr>
                <a:picLocks noChangeAspect="1"/>
              </p:cNvPicPr>
              <p:nvPr/>
            </p:nvPicPr>
            <p:blipFill>
              <a:blip r:embed="rId4"/>
              <a:stretch>
                <a:fillRect/>
              </a:stretch>
            </p:blipFill>
            <p:spPr>
              <a:xfrm>
                <a:off x="5575138" y="3087465"/>
                <a:ext cx="233260" cy="233260"/>
              </a:xfrm>
              <a:prstGeom prst="rect">
                <a:avLst/>
              </a:prstGeom>
            </p:spPr>
          </p:pic>
          <p:pic>
            <p:nvPicPr>
              <p:cNvPr id="57" name="Picture 56">
                <a:extLst>
                  <a:ext uri="{FF2B5EF4-FFF2-40B4-BE49-F238E27FC236}">
                    <a16:creationId xmlns:a16="http://schemas.microsoft.com/office/drawing/2014/main" id="{11F9509D-4EB4-421B-884A-6F60EB5D75F9}"/>
                  </a:ext>
                </a:extLst>
              </p:cNvPr>
              <p:cNvPicPr>
                <a:picLocks noChangeAspect="1"/>
              </p:cNvPicPr>
              <p:nvPr/>
            </p:nvPicPr>
            <p:blipFill>
              <a:blip r:embed="rId4"/>
              <a:stretch>
                <a:fillRect/>
              </a:stretch>
            </p:blipFill>
            <p:spPr>
              <a:xfrm>
                <a:off x="5559684" y="3639554"/>
                <a:ext cx="233260" cy="233260"/>
              </a:xfrm>
              <a:prstGeom prst="rect">
                <a:avLst/>
              </a:prstGeom>
            </p:spPr>
          </p:pic>
          <p:pic>
            <p:nvPicPr>
              <p:cNvPr id="60" name="Picture 59">
                <a:extLst>
                  <a:ext uri="{FF2B5EF4-FFF2-40B4-BE49-F238E27FC236}">
                    <a16:creationId xmlns:a16="http://schemas.microsoft.com/office/drawing/2014/main" id="{0E8BCED0-A9D7-4B48-BCE9-D3ACD0A49E17}"/>
                  </a:ext>
                </a:extLst>
              </p:cNvPr>
              <p:cNvPicPr>
                <a:picLocks noChangeAspect="1"/>
              </p:cNvPicPr>
              <p:nvPr/>
            </p:nvPicPr>
            <p:blipFill>
              <a:blip r:embed="rId4"/>
              <a:stretch>
                <a:fillRect/>
              </a:stretch>
            </p:blipFill>
            <p:spPr>
              <a:xfrm>
                <a:off x="7462889" y="1185617"/>
                <a:ext cx="233260" cy="233260"/>
              </a:xfrm>
              <a:prstGeom prst="rect">
                <a:avLst/>
              </a:prstGeom>
            </p:spPr>
          </p:pic>
          <p:pic>
            <p:nvPicPr>
              <p:cNvPr id="61" name="Picture 60">
                <a:extLst>
                  <a:ext uri="{FF2B5EF4-FFF2-40B4-BE49-F238E27FC236}">
                    <a16:creationId xmlns:a16="http://schemas.microsoft.com/office/drawing/2014/main" id="{268A7902-8640-4862-832E-955F20D1FAD3}"/>
                  </a:ext>
                </a:extLst>
              </p:cNvPr>
              <p:cNvPicPr>
                <a:picLocks noChangeAspect="1"/>
              </p:cNvPicPr>
              <p:nvPr/>
            </p:nvPicPr>
            <p:blipFill>
              <a:blip r:embed="rId4"/>
              <a:stretch>
                <a:fillRect/>
              </a:stretch>
            </p:blipFill>
            <p:spPr>
              <a:xfrm>
                <a:off x="6683637" y="2596155"/>
                <a:ext cx="233260" cy="233260"/>
              </a:xfrm>
              <a:prstGeom prst="rect">
                <a:avLst/>
              </a:prstGeom>
            </p:spPr>
          </p:pic>
          <p:pic>
            <p:nvPicPr>
              <p:cNvPr id="62" name="Picture 61">
                <a:extLst>
                  <a:ext uri="{FF2B5EF4-FFF2-40B4-BE49-F238E27FC236}">
                    <a16:creationId xmlns:a16="http://schemas.microsoft.com/office/drawing/2014/main" id="{CF575D6E-6E3A-4AE5-A244-435D7F30D5BC}"/>
                  </a:ext>
                </a:extLst>
              </p:cNvPr>
              <p:cNvPicPr>
                <a:picLocks noChangeAspect="1"/>
              </p:cNvPicPr>
              <p:nvPr/>
            </p:nvPicPr>
            <p:blipFill>
              <a:blip r:embed="rId4"/>
              <a:stretch>
                <a:fillRect/>
              </a:stretch>
            </p:blipFill>
            <p:spPr>
              <a:xfrm>
                <a:off x="6906926" y="1910399"/>
                <a:ext cx="233260" cy="233260"/>
              </a:xfrm>
              <a:prstGeom prst="rect">
                <a:avLst/>
              </a:prstGeom>
            </p:spPr>
          </p:pic>
          <p:pic>
            <p:nvPicPr>
              <p:cNvPr id="63" name="Picture 62">
                <a:extLst>
                  <a:ext uri="{FF2B5EF4-FFF2-40B4-BE49-F238E27FC236}">
                    <a16:creationId xmlns:a16="http://schemas.microsoft.com/office/drawing/2014/main" id="{9F377232-67CA-4D38-AD5D-43B89142A1B3}"/>
                  </a:ext>
                </a:extLst>
              </p:cNvPr>
              <p:cNvPicPr>
                <a:picLocks noChangeAspect="1"/>
              </p:cNvPicPr>
              <p:nvPr/>
            </p:nvPicPr>
            <p:blipFill>
              <a:blip r:embed="rId4"/>
              <a:stretch>
                <a:fillRect/>
              </a:stretch>
            </p:blipFill>
            <p:spPr>
              <a:xfrm>
                <a:off x="4357322" y="2780925"/>
                <a:ext cx="233260" cy="233260"/>
              </a:xfrm>
              <a:prstGeom prst="rect">
                <a:avLst/>
              </a:prstGeom>
            </p:spPr>
          </p:pic>
        </p:grpSp>
      </p:grpSp>
      <p:grpSp>
        <p:nvGrpSpPr>
          <p:cNvPr id="8" name="PATRF CORS">
            <a:extLst>
              <a:ext uri="{FF2B5EF4-FFF2-40B4-BE49-F238E27FC236}">
                <a16:creationId xmlns:a16="http://schemas.microsoft.com/office/drawing/2014/main" id="{3DAB9985-9E58-4B3F-A6AB-343E89FE5897}"/>
              </a:ext>
            </a:extLst>
          </p:cNvPr>
          <p:cNvGrpSpPr/>
          <p:nvPr/>
        </p:nvGrpSpPr>
        <p:grpSpPr>
          <a:xfrm>
            <a:off x="2055454" y="3327366"/>
            <a:ext cx="614679" cy="951557"/>
            <a:chOff x="1541590" y="2495524"/>
            <a:chExt cx="461009" cy="713668"/>
          </a:xfrm>
        </p:grpSpPr>
        <p:pic>
          <p:nvPicPr>
            <p:cNvPr id="37" name="Picture 36">
              <a:extLst>
                <a:ext uri="{FF2B5EF4-FFF2-40B4-BE49-F238E27FC236}">
                  <a16:creationId xmlns:a16="http://schemas.microsoft.com/office/drawing/2014/main" id="{A83096AF-98A0-4E8C-926C-4847BA0653D4}"/>
                </a:ext>
              </a:extLst>
            </p:cNvPr>
            <p:cNvPicPr>
              <a:picLocks noChangeAspect="1"/>
            </p:cNvPicPr>
            <p:nvPr/>
          </p:nvPicPr>
          <p:blipFill>
            <a:blip r:embed="rId4"/>
            <a:stretch>
              <a:fillRect/>
            </a:stretch>
          </p:blipFill>
          <p:spPr>
            <a:xfrm>
              <a:off x="1541590" y="2495524"/>
              <a:ext cx="233260" cy="233260"/>
            </a:xfrm>
            <a:prstGeom prst="rect">
              <a:avLst/>
            </a:prstGeom>
          </p:spPr>
        </p:pic>
        <p:pic>
          <p:nvPicPr>
            <p:cNvPr id="38" name="Picture 37">
              <a:extLst>
                <a:ext uri="{FF2B5EF4-FFF2-40B4-BE49-F238E27FC236}">
                  <a16:creationId xmlns:a16="http://schemas.microsoft.com/office/drawing/2014/main" id="{19B3073E-B86F-46F2-934A-EB18AB4343A4}"/>
                </a:ext>
              </a:extLst>
            </p:cNvPr>
            <p:cNvPicPr>
              <a:picLocks noChangeAspect="1"/>
            </p:cNvPicPr>
            <p:nvPr/>
          </p:nvPicPr>
          <p:blipFill>
            <a:blip r:embed="rId4"/>
            <a:stretch>
              <a:fillRect/>
            </a:stretch>
          </p:blipFill>
          <p:spPr>
            <a:xfrm>
              <a:off x="1769339" y="2975932"/>
              <a:ext cx="233260" cy="233260"/>
            </a:xfrm>
            <a:prstGeom prst="rect">
              <a:avLst/>
            </a:prstGeom>
          </p:spPr>
        </p:pic>
      </p:grpSp>
      <p:sp>
        <p:nvSpPr>
          <p:cNvPr id="105" name="TextBox 104"/>
          <p:cNvSpPr txBox="1"/>
          <p:nvPr/>
        </p:nvSpPr>
        <p:spPr>
          <a:xfrm>
            <a:off x="0" y="0"/>
            <a:ext cx="12192000" cy="755904"/>
          </a:xfrm>
          <a:prstGeom prst="rect">
            <a:avLst/>
          </a:prstGeom>
          <a:solidFill>
            <a:schemeClr val="bg1"/>
          </a:solidFill>
        </p:spPr>
        <p:txBody>
          <a:bodyPr wrap="square" rtlCol="0">
            <a:noAutofit/>
          </a:bodyPr>
          <a:lstStyle/>
          <a:p>
            <a:pPr algn="ctr" defTabSz="457189" fontAlgn="base">
              <a:spcBef>
                <a:spcPct val="0"/>
              </a:spcBef>
              <a:spcAft>
                <a:spcPct val="0"/>
              </a:spcAft>
              <a:defRPr/>
            </a:pPr>
            <a:r>
              <a:rPr lang="en-US" sz="4000" b="1" dirty="0">
                <a:solidFill>
                  <a:srgbClr val="00B0F0"/>
                </a:solidFill>
                <a:latin typeface="Cambria" panose="02040503050406030204" pitchFamily="18" charset="0"/>
                <a:ea typeface="Cambria" panose="02040503050406030204" pitchFamily="18" charset="0"/>
              </a:rPr>
              <a:t>ITRF</a:t>
            </a:r>
            <a:r>
              <a:rPr lang="en-US" sz="4000" dirty="0">
                <a:solidFill>
                  <a:prstClr val="black"/>
                </a:solidFill>
                <a:latin typeface="Cambria" panose="02040503050406030204" pitchFamily="18" charset="0"/>
                <a:ea typeface="Cambria" panose="02040503050406030204" pitchFamily="18" charset="0"/>
              </a:rPr>
              <a:t> or </a:t>
            </a:r>
            <a:r>
              <a:rPr lang="en-US" sz="4000" b="1" dirty="0">
                <a:solidFill>
                  <a:srgbClr val="FF0000"/>
                </a:solidFill>
                <a:latin typeface="Cambria" panose="02040503050406030204" pitchFamily="18" charset="0"/>
                <a:ea typeface="Cambria" panose="02040503050406030204" pitchFamily="18" charset="0"/>
              </a:rPr>
              <a:t>NATRF</a:t>
            </a:r>
            <a:endParaRPr lang="en-US" sz="4000" dirty="0">
              <a:solidFill>
                <a:prstClr val="black"/>
              </a:solidFill>
              <a:latin typeface="Cambria" panose="02040503050406030204" pitchFamily="18" charset="0"/>
              <a:ea typeface="Cambria" panose="02040503050406030204" pitchFamily="18" charset="0"/>
            </a:endParaRPr>
          </a:p>
        </p:txBody>
      </p:sp>
      <p:sp>
        <p:nvSpPr>
          <p:cNvPr id="26" name="object 2"/>
          <p:cNvSpPr txBox="1">
            <a:spLocks noGrp="1"/>
          </p:cNvSpPr>
          <p:nvPr>
            <p:ph type="title" idx="4294967295"/>
          </p:nvPr>
        </p:nvSpPr>
        <p:spPr>
          <a:xfrm>
            <a:off x="4322234" y="749671"/>
            <a:ext cx="3547533" cy="754908"/>
          </a:xfrm>
          <a:prstGeom prst="rect">
            <a:avLst/>
          </a:prstGeom>
          <a:solidFill>
            <a:schemeClr val="bg1"/>
          </a:solidFill>
        </p:spPr>
        <p:txBody>
          <a:bodyPr vert="horz" wrap="square" lIns="0" tIns="16087" rIns="0" bIns="0" numCol="1" rtlCol="0" anchor="ctr" anchorCtr="0" compatLnSpc="1">
            <a:prstTxWarp prst="textNoShape">
              <a:avLst/>
            </a:prstTxWarp>
            <a:spAutoFit/>
          </a:bodyPr>
          <a:lstStyle/>
          <a:p>
            <a:pPr marL="16933">
              <a:spcBef>
                <a:spcPts val="127"/>
              </a:spcBef>
            </a:pPr>
            <a:r>
              <a:rPr lang="en-US" sz="4800" spc="-13" dirty="0">
                <a:cs typeface="Calibri"/>
              </a:rPr>
              <a:t>Plate-Fixed</a:t>
            </a:r>
          </a:p>
        </p:txBody>
      </p:sp>
      <p:sp>
        <p:nvSpPr>
          <p:cNvPr id="72" name="Oval 71">
            <a:extLst>
              <a:ext uri="{FF2B5EF4-FFF2-40B4-BE49-F238E27FC236}">
                <a16:creationId xmlns:a16="http://schemas.microsoft.com/office/drawing/2014/main" id="{AF6B0151-21D0-4A62-AE74-637190D7D1D1}"/>
              </a:ext>
            </a:extLst>
          </p:cNvPr>
          <p:cNvSpPr/>
          <p:nvPr/>
        </p:nvSpPr>
        <p:spPr>
          <a:xfrm rot="20117709">
            <a:off x="2025561" y="2930692"/>
            <a:ext cx="690081" cy="1745081"/>
          </a:xfrm>
          <a:prstGeom prst="ellipse">
            <a:avLst/>
          </a:prstGeom>
          <a:noFill/>
          <a:ln w="101600"/>
        </p:spPr>
        <p:style>
          <a:lnRef idx="1">
            <a:schemeClr val="accent6"/>
          </a:lnRef>
          <a:fillRef idx="3">
            <a:schemeClr val="accent6"/>
          </a:fillRef>
          <a:effectRef idx="2">
            <a:schemeClr val="accent6"/>
          </a:effectRef>
          <a:fontRef idx="minor">
            <a:schemeClr val="lt1"/>
          </a:fontRef>
        </p:style>
        <p:txBody>
          <a:bodyPr rtlCol="0" anchor="ctr"/>
          <a:lstStyle/>
          <a:p>
            <a:pPr algn="ctr"/>
            <a:endParaRPr lang="en-US" sz="3200" dirty="0"/>
          </a:p>
        </p:txBody>
      </p:sp>
      <p:grpSp>
        <p:nvGrpSpPr>
          <p:cNvPr id="80" name="Group 79">
            <a:extLst>
              <a:ext uri="{FF2B5EF4-FFF2-40B4-BE49-F238E27FC236}">
                <a16:creationId xmlns:a16="http://schemas.microsoft.com/office/drawing/2014/main" id="{C6F9B49B-135B-4B6D-BF42-11018C2BCD2A}"/>
              </a:ext>
            </a:extLst>
          </p:cNvPr>
          <p:cNvGrpSpPr/>
          <p:nvPr/>
        </p:nvGrpSpPr>
        <p:grpSpPr>
          <a:xfrm>
            <a:off x="9788609" y="4839148"/>
            <a:ext cx="2129758" cy="584775"/>
            <a:chOff x="7466000" y="4752702"/>
            <a:chExt cx="1597319" cy="438581"/>
          </a:xfrm>
        </p:grpSpPr>
        <p:sp>
          <p:nvSpPr>
            <p:cNvPr id="81" name="TextBox 80">
              <a:extLst>
                <a:ext uri="{FF2B5EF4-FFF2-40B4-BE49-F238E27FC236}">
                  <a16:creationId xmlns:a16="http://schemas.microsoft.com/office/drawing/2014/main" id="{E2CFC311-D7AC-41BF-95D9-B34DA38AAC9A}"/>
                </a:ext>
              </a:extLst>
            </p:cNvPr>
            <p:cNvSpPr txBox="1"/>
            <p:nvPr/>
          </p:nvSpPr>
          <p:spPr>
            <a:xfrm>
              <a:off x="7466000" y="4752702"/>
              <a:ext cx="1597319" cy="438581"/>
            </a:xfrm>
            <a:prstGeom prst="rect">
              <a:avLst/>
            </a:prstGeom>
            <a:solidFill>
              <a:schemeClr val="bg1"/>
            </a:solidFill>
            <a:ln>
              <a:solidFill>
                <a:schemeClr val="tx1"/>
              </a:solidFill>
            </a:ln>
          </p:spPr>
          <p:txBody>
            <a:bodyPr wrap="square" rtlCol="0">
              <a:spAutoFit/>
            </a:bodyPr>
            <a:lstStyle/>
            <a:p>
              <a:r>
                <a:rPr lang="en-US" sz="3200" dirty="0">
                  <a:latin typeface="Cambria" panose="02040503050406030204" pitchFamily="18" charset="0"/>
                  <a:ea typeface="Cambria" panose="02040503050406030204" pitchFamily="18" charset="0"/>
                </a:rPr>
                <a:t>      = CORS</a:t>
              </a:r>
            </a:p>
          </p:txBody>
        </p:sp>
        <p:pic>
          <p:nvPicPr>
            <p:cNvPr id="82" name="Picture 81">
              <a:extLst>
                <a:ext uri="{FF2B5EF4-FFF2-40B4-BE49-F238E27FC236}">
                  <a16:creationId xmlns:a16="http://schemas.microsoft.com/office/drawing/2014/main" id="{BA5820A0-ACBB-4E43-A726-043CC15B9F6F}"/>
                </a:ext>
              </a:extLst>
            </p:cNvPr>
            <p:cNvPicPr>
              <a:picLocks noChangeAspect="1"/>
            </p:cNvPicPr>
            <p:nvPr/>
          </p:nvPicPr>
          <p:blipFill>
            <a:blip r:embed="rId4"/>
            <a:stretch>
              <a:fillRect/>
            </a:stretch>
          </p:blipFill>
          <p:spPr>
            <a:xfrm>
              <a:off x="7605806" y="4872752"/>
              <a:ext cx="233260" cy="233260"/>
            </a:xfrm>
            <a:prstGeom prst="rect">
              <a:avLst/>
            </a:prstGeom>
          </p:spPr>
        </p:pic>
      </p:grpSp>
    </p:spTree>
    <p:extLst>
      <p:ext uri="{BB962C8B-B14F-4D97-AF65-F5344CB8AC3E}">
        <p14:creationId xmlns:p14="http://schemas.microsoft.com/office/powerpoint/2010/main" val="3249180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repeatCount="3000" fill="hold" nodeType="clickEffect">
                                  <p:stCondLst>
                                    <p:cond delay="0"/>
                                  </p:stCondLst>
                                  <p:childTnLst>
                                    <p:animEffect transition="out" filter="fade">
                                      <p:cBhvr>
                                        <p:cTn id="6" dur="1000" tmFilter="0, 0; .2, .5; .8, .5; 1, 0"/>
                                        <p:tgtEl>
                                          <p:spTgt spid="80"/>
                                        </p:tgtEl>
                                      </p:cBhvr>
                                    </p:animEffect>
                                    <p:animScale>
                                      <p:cBhvr>
                                        <p:cTn id="7" dur="500" autoRev="1" fill="hold"/>
                                        <p:tgtEl>
                                          <p:spTgt spid="80"/>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heel(1)">
                                      <p:cBhvr>
                                        <p:cTn id="12" dur="20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xit" presetSubtype="10" fill="hold" nodeType="clickEffect">
                                  <p:stCondLst>
                                    <p:cond delay="0"/>
                                  </p:stCondLst>
                                  <p:childTnLst>
                                    <p:animEffect transition="out" filter="randombar(horizontal)">
                                      <p:cBhvr>
                                        <p:cTn id="16" dur="500"/>
                                        <p:tgtEl>
                                          <p:spTgt spid="8"/>
                                        </p:tgtEl>
                                      </p:cBhvr>
                                    </p:animEffect>
                                    <p:set>
                                      <p:cBhvr>
                                        <p:cTn id="17" dur="1" fill="hold">
                                          <p:stCondLst>
                                            <p:cond delay="499"/>
                                          </p:stCondLst>
                                        </p:cTn>
                                        <p:tgtEl>
                                          <p:spTgt spid="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childTnLst>
                                    <p:animEffect transition="out" filter="fade">
                                      <p:cBhvr>
                                        <p:cTn id="21" dur="500"/>
                                        <p:tgtEl>
                                          <p:spTgt spid="72"/>
                                        </p:tgtEl>
                                      </p:cBhvr>
                                    </p:animEffect>
                                    <p:set>
                                      <p:cBhvr>
                                        <p:cTn id="22" dur="1" fill="hold">
                                          <p:stCondLst>
                                            <p:cond delay="499"/>
                                          </p:stCondLst>
                                        </p:cTn>
                                        <p:tgtEl>
                                          <p:spTgt spid="7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8" presetClass="emph" presetSubtype="0" fill="hold" nodeType="clickEffect">
                                  <p:stCondLst>
                                    <p:cond delay="0"/>
                                  </p:stCondLst>
                                  <p:childTnLst>
                                    <p:animRot by="-600000">
                                      <p:cBhvr>
                                        <p:cTn id="26" dur="5000" fill="hold"/>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cNvSpPr>
            <a:spLocks noGrp="1"/>
          </p:cNvSpPr>
          <p:nvPr>
            <p:ph idx="1"/>
          </p:nvPr>
        </p:nvSpPr>
        <p:spPr>
          <a:xfrm>
            <a:off x="325822" y="1161070"/>
            <a:ext cx="11719033" cy="5186119"/>
          </a:xfrm>
        </p:spPr>
        <p:txBody>
          <a:bodyPr>
            <a:noAutofit/>
          </a:bodyPr>
          <a:lstStyle/>
          <a:p>
            <a:pPr marL="0" indent="0">
              <a:buNone/>
            </a:pPr>
            <a:r>
              <a:rPr lang="en-US" sz="5333" b="1" dirty="0"/>
              <a:t>Epoch</a:t>
            </a:r>
            <a:endParaRPr lang="en-US" sz="2667" b="1" dirty="0"/>
          </a:p>
          <a:p>
            <a:r>
              <a:rPr lang="en-US" dirty="0">
                <a:latin typeface="Cambria" panose="02040503050406030204" pitchFamily="18" charset="0"/>
                <a:ea typeface="Cambria" panose="02040503050406030204" pitchFamily="18" charset="0"/>
              </a:rPr>
              <a:t>eh-puck? </a:t>
            </a:r>
            <a:r>
              <a:rPr lang="en-US" dirty="0" err="1">
                <a:latin typeface="Cambria" panose="02040503050406030204" pitchFamily="18" charset="0"/>
                <a:ea typeface="Cambria" panose="02040503050406030204" pitchFamily="18" charset="0"/>
              </a:rPr>
              <a:t>ee</a:t>
            </a:r>
            <a:r>
              <a:rPr lang="en-US" dirty="0">
                <a:latin typeface="Cambria" panose="02040503050406030204" pitchFamily="18" charset="0"/>
                <a:ea typeface="Cambria" panose="02040503050406030204" pitchFamily="18" charset="0"/>
              </a:rPr>
              <a:t>-pock? </a:t>
            </a:r>
            <a:r>
              <a:rPr lang="en-US" dirty="0">
                <a:solidFill>
                  <a:schemeClr val="tx1">
                    <a:lumMod val="50000"/>
                    <a:lumOff val="50000"/>
                  </a:schemeClr>
                </a:solidFill>
                <a:latin typeface="Cambria" panose="02040503050406030204" pitchFamily="18" charset="0"/>
                <a:ea typeface="Cambria" panose="02040503050406030204" pitchFamily="18" charset="0"/>
              </a:rPr>
              <a:t>… </a:t>
            </a:r>
            <a:r>
              <a:rPr lang="en-US" i="1" dirty="0">
                <a:solidFill>
                  <a:schemeClr val="tx1">
                    <a:lumMod val="50000"/>
                    <a:lumOff val="50000"/>
                  </a:schemeClr>
                </a:solidFill>
                <a:latin typeface="Cambria" panose="02040503050406030204" pitchFamily="18" charset="0"/>
                <a:ea typeface="Cambria" panose="02040503050406030204" pitchFamily="18" charset="0"/>
              </a:rPr>
              <a:t>to-may-to, to-</a:t>
            </a:r>
            <a:r>
              <a:rPr lang="en-US" i="1" dirty="0" err="1">
                <a:solidFill>
                  <a:schemeClr val="tx1">
                    <a:lumMod val="50000"/>
                    <a:lumOff val="50000"/>
                  </a:schemeClr>
                </a:solidFill>
                <a:latin typeface="Cambria" panose="02040503050406030204" pitchFamily="18" charset="0"/>
                <a:ea typeface="Cambria" panose="02040503050406030204" pitchFamily="18" charset="0"/>
              </a:rPr>
              <a:t>mah</a:t>
            </a:r>
            <a:r>
              <a:rPr lang="en-US" i="1" dirty="0">
                <a:solidFill>
                  <a:schemeClr val="tx1">
                    <a:lumMod val="50000"/>
                    <a:lumOff val="50000"/>
                  </a:schemeClr>
                </a:solidFill>
                <a:latin typeface="Cambria" panose="02040503050406030204" pitchFamily="18" charset="0"/>
                <a:ea typeface="Cambria" panose="02040503050406030204" pitchFamily="18" charset="0"/>
              </a:rPr>
              <a:t>-to</a:t>
            </a:r>
          </a:p>
          <a:p>
            <a:r>
              <a:rPr lang="en-US" b="1" dirty="0"/>
              <a:t>an instant of time; timestamp</a:t>
            </a:r>
          </a:p>
          <a:p>
            <a:r>
              <a:rPr lang="en-US" dirty="0">
                <a:latin typeface="Cambria" panose="02040503050406030204" pitchFamily="18" charset="0"/>
                <a:ea typeface="Cambria" panose="02040503050406030204" pitchFamily="18" charset="0"/>
              </a:rPr>
              <a:t>astronomy &amp; geodesy use a decimal date</a:t>
            </a:r>
          </a:p>
          <a:p>
            <a:pPr lvl="1"/>
            <a:r>
              <a:rPr lang="en-US" dirty="0">
                <a:latin typeface="Cambria" panose="02040503050406030204" pitchFamily="18" charset="0"/>
                <a:ea typeface="Cambria" panose="02040503050406030204" pitchFamily="18" charset="0"/>
              </a:rPr>
              <a:t>2021.4762 = 23 June 2021 @ 19:16:00</a:t>
            </a:r>
          </a:p>
          <a:p>
            <a:pPr lvl="1"/>
            <a:r>
              <a:rPr lang="en-US" dirty="0">
                <a:latin typeface="Cambria" panose="02040503050406030204" pitchFamily="18" charset="0"/>
                <a:ea typeface="Cambria" panose="02040503050406030204" pitchFamily="18" charset="0"/>
              </a:rPr>
              <a:t>using epochs is important, not your format</a:t>
            </a:r>
          </a:p>
          <a:p>
            <a:pPr lvl="2"/>
            <a:r>
              <a:rPr lang="en-US" dirty="0">
                <a:latin typeface="Cambria" panose="02040503050406030204" pitchFamily="18" charset="0"/>
                <a:ea typeface="Cambria" panose="02040503050406030204" pitchFamily="18" charset="0"/>
              </a:rPr>
              <a:t>start preparing to assign epochs to your data</a:t>
            </a:r>
            <a:endParaRPr lang="en-US" sz="3733" dirty="0"/>
          </a:p>
        </p:txBody>
      </p:sp>
      <p:sp>
        <p:nvSpPr>
          <p:cNvPr id="18" name="Title 1"/>
          <p:cNvSpPr txBox="1">
            <a:spLocks/>
          </p:cNvSpPr>
          <p:nvPr/>
        </p:nvSpPr>
        <p:spPr bwMode="auto">
          <a:xfrm>
            <a:off x="1524001" y="274639"/>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609585">
              <a:defRPr/>
            </a:pPr>
            <a:r>
              <a:rPr lang="en-US" altLang="en-US" sz="4800" dirty="0">
                <a:solidFill>
                  <a:prstClr val="black"/>
                </a:solidFill>
                <a:latin typeface="Cambria" panose="02040503050406030204" pitchFamily="18" charset="0"/>
                <a:ea typeface="Tahoma" panose="020B0604030504040204" pitchFamily="34" charset="0"/>
                <a:cs typeface="Tahoma" panose="020B0604030504040204" pitchFamily="34" charset="0"/>
              </a:rPr>
              <a:t>Terminology – Time/4D</a:t>
            </a:r>
            <a:endParaRPr lang="en-US" sz="4800" dirty="0">
              <a:solidFill>
                <a:prstClr val="black"/>
              </a:solidFill>
            </a:endParaRPr>
          </a:p>
        </p:txBody>
      </p:sp>
    </p:spTree>
    <p:custDataLst>
      <p:tags r:id="rId1"/>
    </p:custDataLst>
    <p:extLst>
      <p:ext uri="{BB962C8B-B14F-4D97-AF65-F5344CB8AC3E}">
        <p14:creationId xmlns:p14="http://schemas.microsoft.com/office/powerpoint/2010/main" val="2486642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datasheet">
            <a:extLst>
              <a:ext uri="{FF2B5EF4-FFF2-40B4-BE49-F238E27FC236}">
                <a16:creationId xmlns:a16="http://schemas.microsoft.com/office/drawing/2014/main" id="{C5F4CFF0-836A-4FB3-AC6F-FEB7A8E73C9B}"/>
              </a:ext>
            </a:extLst>
          </p:cNvPr>
          <p:cNvPicPr>
            <a:picLocks noChangeAspect="1"/>
          </p:cNvPicPr>
          <p:nvPr/>
        </p:nvPicPr>
        <p:blipFill rotWithShape="1">
          <a:blip r:embed="rId4"/>
          <a:srcRect t="123" b="215"/>
          <a:stretch/>
        </p:blipFill>
        <p:spPr>
          <a:xfrm>
            <a:off x="188187" y="586340"/>
            <a:ext cx="11812672" cy="4023760"/>
          </a:xfrm>
          <a:prstGeom prst="rect">
            <a:avLst/>
          </a:prstGeom>
          <a:ln w="25400">
            <a:solidFill>
              <a:schemeClr val="bg1">
                <a:lumMod val="65000"/>
              </a:schemeClr>
            </a:solidFill>
          </a:ln>
        </p:spPr>
      </p:pic>
      <p:sp>
        <p:nvSpPr>
          <p:cNvPr id="8" name="Rounded Rectangle 18">
            <a:extLst>
              <a:ext uri="{FF2B5EF4-FFF2-40B4-BE49-F238E27FC236}">
                <a16:creationId xmlns:a16="http://schemas.microsoft.com/office/drawing/2014/main" id="{F71F7EF1-E122-44D7-AB10-3930D894C5AB}"/>
              </a:ext>
            </a:extLst>
          </p:cNvPr>
          <p:cNvSpPr/>
          <p:nvPr/>
        </p:nvSpPr>
        <p:spPr>
          <a:xfrm>
            <a:off x="1346201" y="3746501"/>
            <a:ext cx="4917899" cy="495300"/>
          </a:xfrm>
          <a:prstGeom prst="roundRect">
            <a:avLst/>
          </a:prstGeom>
          <a:noFill/>
          <a:ln w="5715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sz="1800">
              <a:solidFill>
                <a:prstClr val="white"/>
              </a:solidFill>
              <a:latin typeface="Calibri"/>
            </a:endParaRPr>
          </a:p>
        </p:txBody>
      </p:sp>
    </p:spTree>
    <p:custDataLst>
      <p:tags r:id="rId1"/>
    </p:custDataLst>
    <p:extLst>
      <p:ext uri="{BB962C8B-B14F-4D97-AF65-F5344CB8AC3E}">
        <p14:creationId xmlns:p14="http://schemas.microsoft.com/office/powerpoint/2010/main" val="2504659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2418897" y="410693"/>
            <a:ext cx="7465332" cy="914400"/>
          </a:xfrm>
        </p:spPr>
        <p:txBody>
          <a:bodyPr>
            <a:noAutofit/>
          </a:bodyPr>
          <a:lstStyle/>
          <a:p>
            <a:pPr eaLnBrk="1" hangingPunct="1"/>
            <a:r>
              <a:rPr lang="en-US" altLang="en-US" sz="5333" dirty="0">
                <a:ea typeface="Tahoma" panose="020B0604030504040204" pitchFamily="34" charset="0"/>
                <a:cs typeface="Tahoma" panose="020B0604030504040204" pitchFamily="34" charset="0"/>
              </a:rPr>
              <a:t>NGS Mission</a:t>
            </a:r>
          </a:p>
        </p:txBody>
      </p:sp>
      <p:sp>
        <p:nvSpPr>
          <p:cNvPr id="16387" name="Rectangle 3"/>
          <p:cNvSpPr>
            <a:spLocks noGrp="1" noChangeArrowheads="1"/>
          </p:cNvSpPr>
          <p:nvPr>
            <p:ph idx="1"/>
          </p:nvPr>
        </p:nvSpPr>
        <p:spPr>
          <a:xfrm>
            <a:off x="639031" y="1527465"/>
            <a:ext cx="10981208" cy="4468091"/>
          </a:xfrm>
        </p:spPr>
        <p:txBody>
          <a:bodyPr>
            <a:normAutofit/>
          </a:bodyPr>
          <a:lstStyle/>
          <a:p>
            <a:pPr marL="0" indent="0" algn="ctr">
              <a:buNone/>
              <a:tabLst>
                <a:tab pos="0" algn="l"/>
              </a:tabLst>
            </a:pPr>
            <a:r>
              <a:rPr lang="en-US" altLang="zh-CN" dirty="0">
                <a:ea typeface="ＭＳ Ｐゴシック" panose="020B0600070205080204" pitchFamily="34" charset="-128"/>
                <a:cs typeface="Arial" panose="020B0604020202020204" pitchFamily="34" charset="0"/>
              </a:rPr>
              <a:t>To define, maintain and provide access to the </a:t>
            </a:r>
            <a:r>
              <a:rPr lang="en-US" altLang="zh-CN" b="1" dirty="0">
                <a:solidFill>
                  <a:srgbClr val="C00000"/>
                </a:solidFill>
                <a:ea typeface="ＭＳ Ｐゴシック" panose="020B0600070205080204" pitchFamily="34" charset="-128"/>
                <a:cs typeface="Arial" panose="020B0604020202020204" pitchFamily="34" charset="0"/>
              </a:rPr>
              <a:t>National Spatial Reference System (NSRS) </a:t>
            </a:r>
            <a:r>
              <a:rPr lang="en-US" altLang="zh-CN" dirty="0">
                <a:solidFill>
                  <a:schemeClr val="bg1">
                    <a:lumMod val="65000"/>
                  </a:schemeClr>
                </a:solidFill>
                <a:ea typeface="ＭＳ Ｐゴシック" panose="020B0600070205080204" pitchFamily="34" charset="-128"/>
                <a:cs typeface="Arial" panose="020B0604020202020204" pitchFamily="34" charset="0"/>
              </a:rPr>
              <a:t>to meet our Nation’s economic, social, and environmental needs.</a:t>
            </a:r>
            <a:r>
              <a:rPr lang="en-US" altLang="zh-CN" dirty="0">
                <a:ea typeface="ＭＳ Ｐゴシック" panose="020B0600070205080204" pitchFamily="34" charset="-128"/>
                <a:cs typeface="Arial" panose="020B0604020202020204" pitchFamily="34" charset="0"/>
              </a:rPr>
              <a:t> </a:t>
            </a:r>
          </a:p>
        </p:txBody>
      </p:sp>
      <p:pic>
        <p:nvPicPr>
          <p:cNvPr id="4" name="Picture 2" descr="12-layers">
            <a:extLst>
              <a:ext uri="{FF2B5EF4-FFF2-40B4-BE49-F238E27FC236}">
                <a16:creationId xmlns:a16="http://schemas.microsoft.com/office/drawing/2014/main" id="{2A3367CF-4BCA-46BC-82FC-BF947D3533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1497" y="1959305"/>
            <a:ext cx="28575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Arrow: Right 1">
            <a:extLst>
              <a:ext uri="{FF2B5EF4-FFF2-40B4-BE49-F238E27FC236}">
                <a16:creationId xmlns:a16="http://schemas.microsoft.com/office/drawing/2014/main" id="{CD3946BA-581C-47A7-AAF1-5FD08586017F}"/>
              </a:ext>
            </a:extLst>
          </p:cNvPr>
          <p:cNvSpPr/>
          <p:nvPr/>
        </p:nvSpPr>
        <p:spPr>
          <a:xfrm>
            <a:off x="3050506" y="5330536"/>
            <a:ext cx="1470991" cy="904461"/>
          </a:xfrm>
          <a:prstGeom prst="rightArrow">
            <a:avLst/>
          </a:prstGeom>
          <a:ln w="15875">
            <a:noFill/>
          </a:ln>
        </p:spPr>
        <p:style>
          <a:lnRef idx="1">
            <a:schemeClr val="accent6"/>
          </a:lnRef>
          <a:fillRef idx="3">
            <a:schemeClr val="accent6"/>
          </a:fillRef>
          <a:effectRef idx="2">
            <a:schemeClr val="accent6"/>
          </a:effectRef>
          <a:fontRef idx="minor">
            <a:schemeClr val="lt1"/>
          </a:fontRef>
        </p:style>
        <p:txBody>
          <a:bodyPr rtlCol="0" anchor="ctr"/>
          <a:lstStyle/>
          <a:p>
            <a:pPr algn="ctr"/>
            <a:r>
              <a:rPr lang="en-US" sz="2800" b="1" dirty="0">
                <a:solidFill>
                  <a:srgbClr val="C00000"/>
                </a:solidFill>
                <a:latin typeface="Cambria" panose="02040503050406030204" pitchFamily="18" charset="0"/>
                <a:ea typeface="Cambria" panose="02040503050406030204" pitchFamily="18" charset="0"/>
              </a:rPr>
              <a:t>NSRS</a:t>
            </a:r>
          </a:p>
        </p:txBody>
      </p:sp>
    </p:spTree>
    <p:extLst>
      <p:ext uri="{BB962C8B-B14F-4D97-AF65-F5344CB8AC3E}">
        <p14:creationId xmlns:p14="http://schemas.microsoft.com/office/powerpoint/2010/main" val="1273370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6387">
                                            <p:txEl>
                                              <p:pRg st="0" end="0"/>
                                            </p:txEl>
                                          </p:spTgt>
                                        </p:tgtEl>
                                      </p:cBhvr>
                                    </p:animEffect>
                                    <p:set>
                                      <p:cBhvr>
                                        <p:cTn id="7" dur="1" fill="hold">
                                          <p:stCondLst>
                                            <p:cond delay="499"/>
                                          </p:stCondLst>
                                        </p:cTn>
                                        <p:tgtEl>
                                          <p:spTgt spid="16387">
                                            <p:txEl>
                                              <p:pRg st="0" end="0"/>
                                            </p:txEl>
                                          </p:spTgt>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500"/>
                            </p:stCondLst>
                            <p:childTnLst>
                              <p:par>
                                <p:cTn id="12" presetID="22" presetClass="entr" presetSubtype="8" fill="hold" grpId="0" nodeType="afterEffect">
                                  <p:stCondLst>
                                    <p:cond delay="50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par>
                          <p:cTn id="15" fill="hold">
                            <p:stCondLst>
                              <p:cond delay="1500"/>
                            </p:stCondLst>
                            <p:childTnLst>
                              <p:par>
                                <p:cTn id="16" presetID="26" presetClass="emph" presetSubtype="0" repeatCount="2000" fill="hold" grpId="1" nodeType="afterEffect">
                                  <p:stCondLst>
                                    <p:cond delay="0"/>
                                  </p:stCondLst>
                                  <p:childTnLst>
                                    <p:animEffect transition="out" filter="fade">
                                      <p:cBhvr>
                                        <p:cTn id="17" dur="500" tmFilter="0, 0; .2, .5; .8, .5; 1, 0"/>
                                        <p:tgtEl>
                                          <p:spTgt spid="2"/>
                                        </p:tgtEl>
                                      </p:cBhvr>
                                    </p:animEffect>
                                    <p:animScale>
                                      <p:cBhvr>
                                        <p:cTn id="18" dur="250" autoRev="1" fill="hold"/>
                                        <p:tgtEl>
                                          <p:spTgt spid="2"/>
                                        </p:tgtEl>
                                      </p:cBhvr>
                                      <p:by x="105000" y="105000"/>
                                    </p:animScale>
                                  </p:childTnLst>
                                </p:cTn>
                              </p:par>
                            </p:childTnLst>
                          </p:cTn>
                        </p:par>
                        <p:par>
                          <p:cTn id="19" fill="hold">
                            <p:stCondLst>
                              <p:cond delay="2500"/>
                            </p:stCondLst>
                            <p:childTnLst>
                              <p:par>
                                <p:cTn id="20" presetID="26" presetClass="emph" presetSubtype="0" repeatCount="2000" fill="hold" grpId="2" nodeType="afterEffect">
                                  <p:stCondLst>
                                    <p:cond delay="2500"/>
                                  </p:stCondLst>
                                  <p:childTnLst>
                                    <p:animEffect transition="out" filter="fade">
                                      <p:cBhvr>
                                        <p:cTn id="21" dur="1000" tmFilter="0, 0; .2, .5; .8, .5; 1, 0"/>
                                        <p:tgtEl>
                                          <p:spTgt spid="2"/>
                                        </p:tgtEl>
                                      </p:cBhvr>
                                    </p:animEffect>
                                    <p:animScale>
                                      <p:cBhvr>
                                        <p:cTn id="22" dur="50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2" grpId="0" animBg="1"/>
      <p:bldP spid="2" grpId="1" animBg="1"/>
      <p:bldP spid="2" grpId="2"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PUS solution report">
            <a:extLst>
              <a:ext uri="{FF2B5EF4-FFF2-40B4-BE49-F238E27FC236}">
                <a16:creationId xmlns:a16="http://schemas.microsoft.com/office/drawing/2014/main" id="{D2E0B807-A2D0-4237-82C8-31393469B917}"/>
              </a:ext>
            </a:extLst>
          </p:cNvPr>
          <p:cNvPicPr>
            <a:picLocks noChangeAspect="1"/>
          </p:cNvPicPr>
          <p:nvPr/>
        </p:nvPicPr>
        <p:blipFill rotWithShape="1">
          <a:blip r:embed="rId4">
            <a:extLst>
              <a:ext uri="{28A0092B-C50C-407E-A947-70E740481C1C}">
                <a14:useLocalDpi xmlns:a14="http://schemas.microsoft.com/office/drawing/2010/main" val="0"/>
              </a:ext>
            </a:extLst>
          </a:blip>
          <a:srcRect l="51" t="189" r="81" b="52"/>
          <a:stretch/>
        </p:blipFill>
        <p:spPr>
          <a:xfrm>
            <a:off x="1655082" y="30118"/>
            <a:ext cx="8890908" cy="6788137"/>
          </a:xfrm>
          <a:prstGeom prst="rect">
            <a:avLst/>
          </a:prstGeom>
          <a:ln w="25400">
            <a:solidFill>
              <a:schemeClr val="tx1"/>
            </a:solidFill>
          </a:ln>
        </p:spPr>
      </p:pic>
      <p:sp>
        <p:nvSpPr>
          <p:cNvPr id="5" name="Rounded Rectangle 8">
            <a:extLst>
              <a:ext uri="{FF2B5EF4-FFF2-40B4-BE49-F238E27FC236}">
                <a16:creationId xmlns:a16="http://schemas.microsoft.com/office/drawing/2014/main" id="{AC3FD8DB-C2A5-48FA-A52B-41937B5B0BFB}"/>
              </a:ext>
            </a:extLst>
          </p:cNvPr>
          <p:cNvSpPr/>
          <p:nvPr/>
        </p:nvSpPr>
        <p:spPr>
          <a:xfrm>
            <a:off x="7435397" y="3929751"/>
            <a:ext cx="3110592" cy="598715"/>
          </a:xfrm>
          <a:prstGeom prst="roundRect">
            <a:avLst/>
          </a:prstGeom>
          <a:noFill/>
          <a:ln w="571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800">
              <a:solidFill>
                <a:prstClr val="white"/>
              </a:solidFill>
              <a:latin typeface="Arial" panose="020B0604020202020204"/>
            </a:endParaRPr>
          </a:p>
        </p:txBody>
      </p:sp>
      <p:sp>
        <p:nvSpPr>
          <p:cNvPr id="6" name="Rounded Rectangle 4">
            <a:extLst>
              <a:ext uri="{FF2B5EF4-FFF2-40B4-BE49-F238E27FC236}">
                <a16:creationId xmlns:a16="http://schemas.microsoft.com/office/drawing/2014/main" id="{599BF4FF-C619-462F-A6DF-9ACA46C67905}"/>
              </a:ext>
            </a:extLst>
          </p:cNvPr>
          <p:cNvSpPr/>
          <p:nvPr/>
        </p:nvSpPr>
        <p:spPr>
          <a:xfrm>
            <a:off x="2873830" y="3929751"/>
            <a:ext cx="3338285" cy="598715"/>
          </a:xfrm>
          <a:prstGeom prst="roundRect">
            <a:avLst/>
          </a:prstGeom>
          <a:noFill/>
          <a:ln w="5715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800">
              <a:solidFill>
                <a:prstClr val="white"/>
              </a:solidFill>
              <a:latin typeface="Arial" panose="020B0604020202020204"/>
            </a:endParaRPr>
          </a:p>
        </p:txBody>
      </p:sp>
      <p:sp>
        <p:nvSpPr>
          <p:cNvPr id="2" name="TextBox 1">
            <a:extLst>
              <a:ext uri="{FF2B5EF4-FFF2-40B4-BE49-F238E27FC236}">
                <a16:creationId xmlns:a16="http://schemas.microsoft.com/office/drawing/2014/main" id="{3F9088AC-1686-4808-BCEB-DBB655FEE0D0}"/>
              </a:ext>
            </a:extLst>
          </p:cNvPr>
          <p:cNvSpPr txBox="1"/>
          <p:nvPr/>
        </p:nvSpPr>
        <p:spPr>
          <a:xfrm>
            <a:off x="829129" y="2892121"/>
            <a:ext cx="4089400" cy="854379"/>
          </a:xfrm>
          <a:prstGeom prst="rect">
            <a:avLst/>
          </a:prstGeom>
          <a:solidFill>
            <a:schemeClr val="bg1"/>
          </a:solidFill>
          <a:ln w="5715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135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r>
              <a:rPr lang="en-US" sz="3733" dirty="0">
                <a:solidFill>
                  <a:prstClr val="black"/>
                </a:solidFill>
                <a:latin typeface="Cambria" panose="02040503050406030204" pitchFamily="18" charset="0"/>
                <a:ea typeface="Cambria" panose="02040503050406030204" pitchFamily="18" charset="0"/>
              </a:rPr>
              <a:t>Reference Epoch</a:t>
            </a:r>
          </a:p>
        </p:txBody>
      </p:sp>
      <p:sp>
        <p:nvSpPr>
          <p:cNvPr id="7" name="TextBox 6">
            <a:extLst>
              <a:ext uri="{FF2B5EF4-FFF2-40B4-BE49-F238E27FC236}">
                <a16:creationId xmlns:a16="http://schemas.microsoft.com/office/drawing/2014/main" id="{19BEBFD8-A8E3-48CB-AAE9-DEED8BB54427}"/>
              </a:ext>
            </a:extLst>
          </p:cNvPr>
          <p:cNvSpPr txBox="1"/>
          <p:nvPr/>
        </p:nvSpPr>
        <p:spPr>
          <a:xfrm>
            <a:off x="7971519" y="2928249"/>
            <a:ext cx="4089400" cy="854379"/>
          </a:xfrm>
          <a:prstGeom prst="rect">
            <a:avLst/>
          </a:prstGeom>
          <a:solidFill>
            <a:schemeClr val="bg1"/>
          </a:solidFill>
          <a:ln w="571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135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r>
              <a:rPr lang="en-US" sz="3733" dirty="0">
                <a:solidFill>
                  <a:prstClr val="black"/>
                </a:solidFill>
                <a:latin typeface="Cambria" panose="02040503050406030204" pitchFamily="18" charset="0"/>
                <a:ea typeface="Cambria" panose="02040503050406030204" pitchFamily="18" charset="0"/>
              </a:rPr>
              <a:t>Survey Epoch</a:t>
            </a:r>
          </a:p>
        </p:txBody>
      </p:sp>
    </p:spTree>
    <p:custDataLst>
      <p:tags r:id="rId1"/>
    </p:custDataLst>
    <p:extLst>
      <p:ext uri="{BB962C8B-B14F-4D97-AF65-F5344CB8AC3E}">
        <p14:creationId xmlns:p14="http://schemas.microsoft.com/office/powerpoint/2010/main" val="2260042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after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wheel(4)">
                                      <p:cBhvr>
                                        <p:cTn id="7" dur="2000"/>
                                        <p:tgtEl>
                                          <p:spTgt spid="6"/>
                                        </p:tgtEl>
                                      </p:cBhvr>
                                    </p:animEffect>
                                  </p:childTnLst>
                                </p:cTn>
                              </p:par>
                            </p:childTnLst>
                          </p:cTn>
                        </p:par>
                        <p:par>
                          <p:cTn id="8" fill="hold">
                            <p:stCondLst>
                              <p:cond delay="2250"/>
                            </p:stCondLst>
                            <p:childTnLst>
                              <p:par>
                                <p:cTn id="9" presetID="21" presetClass="entr" presetSubtype="4" fill="hold" grpId="0" nodeType="afterEffect">
                                  <p:stCondLst>
                                    <p:cond delay="1000"/>
                                  </p:stCondLst>
                                  <p:childTnLst>
                                    <p:set>
                                      <p:cBhvr>
                                        <p:cTn id="10" dur="1" fill="hold">
                                          <p:stCondLst>
                                            <p:cond delay="0"/>
                                          </p:stCondLst>
                                        </p:cTn>
                                        <p:tgtEl>
                                          <p:spTgt spid="5"/>
                                        </p:tgtEl>
                                        <p:attrNameLst>
                                          <p:attrName>style.visibility</p:attrName>
                                        </p:attrNameLst>
                                      </p:cBhvr>
                                      <p:to>
                                        <p:strVal val="visible"/>
                                      </p:to>
                                    </p:set>
                                    <p:animEffect transition="in" filter="wheel(4)">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talic note"/>
          <p:cNvSpPr txBox="1"/>
          <p:nvPr/>
        </p:nvSpPr>
        <p:spPr bwMode="auto">
          <a:xfrm>
            <a:off x="1524000" y="5973491"/>
            <a:ext cx="9144000" cy="553998"/>
          </a:xfrm>
          <a:prstGeom prst="rect">
            <a:avLst/>
          </a:prstGeom>
          <a:noFill/>
          <a:ln w="9525">
            <a:noFill/>
            <a:miter lim="800000"/>
            <a:headEnd/>
            <a:tailEnd/>
          </a:ln>
        </p:spPr>
        <p:txBody>
          <a:bodyPr wrap="square" rtlCol="0">
            <a:spAutoFit/>
          </a:bodyPr>
          <a:lstStyle/>
          <a:p>
            <a:pPr algn="ctr" defTabSz="457189">
              <a:defRPr/>
            </a:pPr>
            <a:r>
              <a:rPr lang="en-US" sz="3000" i="1" spc="-20" dirty="0">
                <a:solidFill>
                  <a:prstClr val="black"/>
                </a:solidFill>
                <a:uFill>
                  <a:solidFill>
                    <a:srgbClr val="000000"/>
                  </a:solidFill>
                </a:uFill>
                <a:latin typeface="Cambria" panose="02040503050406030204" pitchFamily="18" charset="0"/>
                <a:ea typeface="ＭＳ Ｐゴシック" pitchFamily="34" charset="-128"/>
                <a:cs typeface="Calibri"/>
              </a:rPr>
              <a:t>First let’s look at complete nomenclature…</a:t>
            </a:r>
            <a:endParaRPr lang="en-US" dirty="0">
              <a:solidFill>
                <a:prstClr val="black"/>
              </a:solidFill>
              <a:latin typeface="Calibri"/>
              <a:ea typeface="ＭＳ Ｐゴシック" pitchFamily="34" charset="-128"/>
            </a:endParaRPr>
          </a:p>
        </p:txBody>
      </p:sp>
      <p:sp>
        <p:nvSpPr>
          <p:cNvPr id="5" name="body text"/>
          <p:cNvSpPr txBox="1">
            <a:spLocks/>
          </p:cNvSpPr>
          <p:nvPr/>
        </p:nvSpPr>
        <p:spPr bwMode="auto">
          <a:xfrm>
            <a:off x="609600" y="2641446"/>
            <a:ext cx="10972800" cy="2327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dirty="0">
                <a:solidFill>
                  <a:prstClr val="black"/>
                </a:solidFill>
                <a:latin typeface="Cambria" panose="02040503050406030204" pitchFamily="18" charset="0"/>
                <a:ea typeface="Cambria" panose="02040503050406030204" pitchFamily="18" charset="0"/>
              </a:rPr>
              <a:t>If you use NAD83 you’re already using one, but probably didn’t know it.</a:t>
            </a:r>
          </a:p>
        </p:txBody>
      </p:sp>
      <p:sp>
        <p:nvSpPr>
          <p:cNvPr id="3" name="Title 2"/>
          <p:cNvSpPr>
            <a:spLocks noGrp="1"/>
          </p:cNvSpPr>
          <p:nvPr>
            <p:ph type="title" idx="4294967295"/>
          </p:nvPr>
        </p:nvSpPr>
        <p:spPr>
          <a:xfrm>
            <a:off x="1524000" y="438151"/>
            <a:ext cx="9144000" cy="2552700"/>
          </a:xfrm>
        </p:spPr>
        <p:txBody>
          <a:bodyPr/>
          <a:lstStyle/>
          <a:p>
            <a:pPr marL="16933">
              <a:spcBef>
                <a:spcPts val="0"/>
              </a:spcBef>
              <a:buSzPct val="159375"/>
              <a:tabLst>
                <a:tab pos="397067" algn="l"/>
                <a:tab pos="397913" algn="l"/>
              </a:tabLst>
            </a:pPr>
            <a:r>
              <a:rPr lang="en-US" sz="5400" i="1" spc="-20" dirty="0">
                <a:uFill>
                  <a:solidFill>
                    <a:srgbClr val="C00000"/>
                  </a:solidFill>
                </a:uFill>
                <a:cs typeface="Arial Black"/>
              </a:rPr>
              <a:t>What is a Reference Epoch?</a:t>
            </a:r>
          </a:p>
        </p:txBody>
      </p:sp>
    </p:spTree>
    <p:extLst>
      <p:ext uri="{BB962C8B-B14F-4D97-AF65-F5344CB8AC3E}">
        <p14:creationId xmlns:p14="http://schemas.microsoft.com/office/powerpoint/2010/main" val="183336823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15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47083" y="1442916"/>
            <a:ext cx="9143999" cy="923330"/>
          </a:xfrm>
          <a:prstGeom prst="rect">
            <a:avLst/>
          </a:prstGeom>
          <a:noFill/>
        </p:spPr>
        <p:txBody>
          <a:bodyPr wrap="square" rtlCol="0">
            <a:spAutoFit/>
          </a:bodyPr>
          <a:lstStyle/>
          <a:p>
            <a:pPr defTabSz="457189" fontAlgn="base">
              <a:spcBef>
                <a:spcPct val="0"/>
              </a:spcBef>
              <a:spcAft>
                <a:spcPct val="0"/>
              </a:spcAft>
              <a:defRPr/>
            </a:pPr>
            <a:r>
              <a:rPr lang="en-US" sz="5400" dirty="0">
                <a:solidFill>
                  <a:prstClr val="black"/>
                </a:solidFill>
                <a:latin typeface="Calibri" pitchFamily="34" charset="0"/>
                <a:ea typeface="ＭＳ Ｐゴシック" pitchFamily="34" charset="-128"/>
              </a:rPr>
              <a:t>NAD83(2011) epoch 2010.00</a:t>
            </a:r>
          </a:p>
        </p:txBody>
      </p:sp>
      <p:sp>
        <p:nvSpPr>
          <p:cNvPr id="5" name="Right Brace 4"/>
          <p:cNvSpPr/>
          <p:nvPr/>
        </p:nvSpPr>
        <p:spPr>
          <a:xfrm rot="5400000">
            <a:off x="2830249" y="1562373"/>
            <a:ext cx="370727" cy="1861451"/>
          </a:xfrm>
          <a:prstGeom prst="rightBrace">
            <a:avLst>
              <a:gd name="adj1" fmla="val 54580"/>
              <a:gd name="adj2" fmla="val 50000"/>
            </a:avLst>
          </a:prstGeom>
          <a:ln>
            <a:solidFill>
              <a:schemeClr val="tx1">
                <a:lumMod val="65000"/>
                <a:lumOff val="35000"/>
              </a:schemeClr>
            </a:solidFill>
          </a:ln>
          <a:effectLst>
            <a:outerShdw blurRad="50800" dist="38100" dir="8100000" algn="tr" rotWithShape="0">
              <a:prstClr val="black">
                <a:alpha val="40000"/>
              </a:prstClr>
            </a:outerShdw>
          </a:effectLst>
        </p:spPr>
        <p:style>
          <a:lnRef idx="2">
            <a:schemeClr val="dk1"/>
          </a:lnRef>
          <a:fillRef idx="0">
            <a:schemeClr val="dk1"/>
          </a:fillRef>
          <a:effectRef idx="1">
            <a:schemeClr val="dk1"/>
          </a:effectRef>
          <a:fontRef idx="minor">
            <a:schemeClr val="tx1"/>
          </a:fontRef>
        </p:style>
        <p:txBody>
          <a:bodyPr rtlCol="0" anchor="ctr"/>
          <a:lstStyle/>
          <a:p>
            <a:pPr algn="ctr" defTabSz="457189" fontAlgn="base">
              <a:spcBef>
                <a:spcPct val="0"/>
              </a:spcBef>
              <a:spcAft>
                <a:spcPct val="0"/>
              </a:spcAft>
              <a:defRPr/>
            </a:pPr>
            <a:endParaRPr lang="en-US" sz="1800">
              <a:solidFill>
                <a:prstClr val="black"/>
              </a:solidFill>
              <a:latin typeface="Calibri"/>
            </a:endParaRPr>
          </a:p>
        </p:txBody>
      </p:sp>
      <p:sp>
        <p:nvSpPr>
          <p:cNvPr id="6" name="Right Brace 5"/>
          <p:cNvSpPr/>
          <p:nvPr/>
        </p:nvSpPr>
        <p:spPr>
          <a:xfrm rot="5400000">
            <a:off x="4759417" y="1554262"/>
            <a:ext cx="380332" cy="1887279"/>
          </a:xfrm>
          <a:prstGeom prst="rightBrace">
            <a:avLst>
              <a:gd name="adj1" fmla="val 51265"/>
              <a:gd name="adj2" fmla="val 50000"/>
            </a:avLst>
          </a:prstGeom>
          <a:ln>
            <a:solidFill>
              <a:schemeClr val="tx1">
                <a:lumMod val="65000"/>
                <a:lumOff val="35000"/>
              </a:schemeClr>
            </a:solidFill>
          </a:ln>
          <a:effectLst>
            <a:outerShdw blurRad="50800" dist="38100" dir="8100000" algn="tr" rotWithShape="0">
              <a:prstClr val="black">
                <a:alpha val="40000"/>
              </a:prstClr>
            </a:outerShdw>
          </a:effectLst>
        </p:spPr>
        <p:style>
          <a:lnRef idx="2">
            <a:schemeClr val="dk1"/>
          </a:lnRef>
          <a:fillRef idx="0">
            <a:schemeClr val="dk1"/>
          </a:fillRef>
          <a:effectRef idx="1">
            <a:schemeClr val="dk1"/>
          </a:effectRef>
          <a:fontRef idx="minor">
            <a:schemeClr val="tx1"/>
          </a:fontRef>
        </p:style>
        <p:txBody>
          <a:bodyPr rtlCol="0" anchor="ctr"/>
          <a:lstStyle/>
          <a:p>
            <a:pPr algn="ctr" defTabSz="457189" fontAlgn="base">
              <a:spcBef>
                <a:spcPct val="0"/>
              </a:spcBef>
              <a:spcAft>
                <a:spcPct val="0"/>
              </a:spcAft>
              <a:defRPr/>
            </a:pPr>
            <a:endParaRPr lang="en-US" sz="1800">
              <a:solidFill>
                <a:prstClr val="black"/>
              </a:solidFill>
              <a:latin typeface="Calibri"/>
            </a:endParaRPr>
          </a:p>
        </p:txBody>
      </p:sp>
      <p:sp>
        <p:nvSpPr>
          <p:cNvPr id="7" name="Right Brace 6"/>
          <p:cNvSpPr/>
          <p:nvPr/>
        </p:nvSpPr>
        <p:spPr>
          <a:xfrm rot="5400000">
            <a:off x="7900428" y="351843"/>
            <a:ext cx="389941" cy="4299045"/>
          </a:xfrm>
          <a:prstGeom prst="rightBrace">
            <a:avLst>
              <a:gd name="adj1" fmla="val 56489"/>
              <a:gd name="adj2" fmla="val 50000"/>
            </a:avLst>
          </a:prstGeom>
          <a:ln>
            <a:solidFill>
              <a:schemeClr val="tx1">
                <a:lumMod val="65000"/>
                <a:lumOff val="35000"/>
              </a:schemeClr>
            </a:solidFill>
          </a:ln>
          <a:effectLst>
            <a:outerShdw blurRad="50800" dist="38100" dir="8100000" algn="tr" rotWithShape="0">
              <a:prstClr val="black">
                <a:alpha val="40000"/>
              </a:prstClr>
            </a:outerShdw>
          </a:effectLst>
        </p:spPr>
        <p:style>
          <a:lnRef idx="2">
            <a:schemeClr val="dk1"/>
          </a:lnRef>
          <a:fillRef idx="0">
            <a:schemeClr val="dk1"/>
          </a:fillRef>
          <a:effectRef idx="1">
            <a:schemeClr val="dk1"/>
          </a:effectRef>
          <a:fontRef idx="minor">
            <a:schemeClr val="tx1"/>
          </a:fontRef>
        </p:style>
        <p:txBody>
          <a:bodyPr rtlCol="0" anchor="ctr"/>
          <a:lstStyle/>
          <a:p>
            <a:pPr algn="ctr" defTabSz="457189" fontAlgn="base">
              <a:spcBef>
                <a:spcPct val="0"/>
              </a:spcBef>
              <a:spcAft>
                <a:spcPct val="0"/>
              </a:spcAft>
              <a:defRPr/>
            </a:pPr>
            <a:endParaRPr lang="en-US" sz="1800">
              <a:solidFill>
                <a:prstClr val="black"/>
              </a:solidFill>
              <a:latin typeface="Calibri"/>
            </a:endParaRPr>
          </a:p>
        </p:txBody>
      </p:sp>
      <p:sp>
        <p:nvSpPr>
          <p:cNvPr id="8" name="TextBox 7"/>
          <p:cNvSpPr txBox="1"/>
          <p:nvPr/>
        </p:nvSpPr>
        <p:spPr>
          <a:xfrm>
            <a:off x="2084885" y="2710593"/>
            <a:ext cx="1861451" cy="830997"/>
          </a:xfrm>
          <a:prstGeom prst="rect">
            <a:avLst/>
          </a:prstGeom>
          <a:noFill/>
        </p:spPr>
        <p:txBody>
          <a:bodyPr wrap="square" rtlCol="0">
            <a:spAutoFit/>
          </a:bodyPr>
          <a:lstStyle/>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Geometric</a:t>
            </a:r>
          </a:p>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Datum</a:t>
            </a:r>
          </a:p>
        </p:txBody>
      </p:sp>
      <p:sp>
        <p:nvSpPr>
          <p:cNvPr id="11" name="TextBox 10"/>
          <p:cNvSpPr txBox="1"/>
          <p:nvPr/>
        </p:nvSpPr>
        <p:spPr>
          <a:xfrm>
            <a:off x="4005943" y="2707109"/>
            <a:ext cx="1887279" cy="738664"/>
          </a:xfrm>
          <a:prstGeom prst="rect">
            <a:avLst/>
          </a:prstGeom>
          <a:noFill/>
        </p:spPr>
        <p:txBody>
          <a:bodyPr wrap="square" rtlCol="0">
            <a:spAutoFit/>
          </a:bodyPr>
          <a:lstStyle/>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Realization</a:t>
            </a:r>
          </a:p>
          <a:p>
            <a:pPr algn="ctr" defTabSz="457189" fontAlgn="base">
              <a:spcBef>
                <a:spcPct val="0"/>
              </a:spcBef>
              <a:spcAft>
                <a:spcPct val="0"/>
              </a:spcAft>
              <a:defRPr/>
            </a:pPr>
            <a:r>
              <a:rPr lang="en-US" sz="1800" dirty="0">
                <a:solidFill>
                  <a:prstClr val="black"/>
                </a:solidFill>
                <a:latin typeface="Calibri" pitchFamily="34" charset="0"/>
                <a:ea typeface="ＭＳ Ｐゴシック" pitchFamily="34" charset="-128"/>
              </a:rPr>
              <a:t>(aka Datum Tag)</a:t>
            </a:r>
          </a:p>
        </p:txBody>
      </p:sp>
      <p:sp>
        <p:nvSpPr>
          <p:cNvPr id="12" name="TextBox 11"/>
          <p:cNvSpPr txBox="1"/>
          <p:nvPr/>
        </p:nvSpPr>
        <p:spPr>
          <a:xfrm>
            <a:off x="5983613" y="2709177"/>
            <a:ext cx="4261308" cy="738664"/>
          </a:xfrm>
          <a:prstGeom prst="rect">
            <a:avLst/>
          </a:prstGeom>
          <a:noFill/>
        </p:spPr>
        <p:txBody>
          <a:bodyPr wrap="square" rtlCol="0">
            <a:spAutoFit/>
          </a:bodyPr>
          <a:lstStyle/>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Epoch</a:t>
            </a:r>
          </a:p>
          <a:p>
            <a:pPr algn="ctr" defTabSz="457189" fontAlgn="base">
              <a:spcBef>
                <a:spcPct val="0"/>
              </a:spcBef>
              <a:spcAft>
                <a:spcPct val="0"/>
              </a:spcAft>
              <a:defRPr/>
            </a:pPr>
            <a:r>
              <a:rPr lang="en-US" sz="1800" dirty="0">
                <a:solidFill>
                  <a:prstClr val="black"/>
                </a:solidFill>
                <a:latin typeface="Calibri" pitchFamily="34" charset="0"/>
                <a:ea typeface="ＭＳ Ｐゴシック" pitchFamily="34" charset="-128"/>
              </a:rPr>
              <a:t>(in the case of NAD83, a Reference Epoch)</a:t>
            </a:r>
          </a:p>
        </p:txBody>
      </p:sp>
      <p:sp>
        <p:nvSpPr>
          <p:cNvPr id="13" name="TextBox 12">
            <a:extLst>
              <a:ext uri="{FF2B5EF4-FFF2-40B4-BE49-F238E27FC236}">
                <a16:creationId xmlns:a16="http://schemas.microsoft.com/office/drawing/2014/main" id="{D42BE4B3-ACB9-4B4D-9C6E-F8D905DBEF0D}"/>
              </a:ext>
            </a:extLst>
          </p:cNvPr>
          <p:cNvSpPr txBox="1"/>
          <p:nvPr/>
        </p:nvSpPr>
        <p:spPr>
          <a:xfrm>
            <a:off x="3248143" y="4411363"/>
            <a:ext cx="5695715" cy="2139047"/>
          </a:xfrm>
          <a:prstGeom prst="rect">
            <a:avLst/>
          </a:prstGeom>
          <a:noFill/>
        </p:spPr>
        <p:txBody>
          <a:bodyPr wrap="square" rtlCol="0">
            <a:spAutoFit/>
          </a:bodyPr>
          <a:lstStyle/>
          <a:p>
            <a:pPr defTabSz="457189" fontAlgn="base">
              <a:spcAft>
                <a:spcPts val="220"/>
              </a:spcAft>
              <a:defRPr/>
            </a:pPr>
            <a:r>
              <a:rPr lang="en-US" sz="3200" dirty="0">
                <a:solidFill>
                  <a:prstClr val="black"/>
                </a:solidFill>
                <a:latin typeface="Calibri" pitchFamily="34" charset="0"/>
                <a:ea typeface="ＭＳ Ｐゴシック" pitchFamily="34" charset="-128"/>
              </a:rPr>
              <a:t>NAD83(1986) epoch 1984.00</a:t>
            </a:r>
          </a:p>
          <a:p>
            <a:pPr defTabSz="457189" fontAlgn="base">
              <a:spcAft>
                <a:spcPts val="220"/>
              </a:spcAft>
              <a:defRPr/>
            </a:pPr>
            <a:r>
              <a:rPr lang="en-US" sz="3200" dirty="0">
                <a:solidFill>
                  <a:prstClr val="black"/>
                </a:solidFill>
                <a:latin typeface="Calibri" pitchFamily="34" charset="0"/>
                <a:ea typeface="ＭＳ Ｐゴシック" pitchFamily="34" charset="-128"/>
              </a:rPr>
              <a:t>NAD83(HARN) epoch 1993.62</a:t>
            </a:r>
          </a:p>
          <a:p>
            <a:pPr defTabSz="457189" fontAlgn="base">
              <a:spcAft>
                <a:spcPts val="220"/>
              </a:spcAft>
              <a:defRPr/>
            </a:pPr>
            <a:r>
              <a:rPr lang="en-US" sz="3200" dirty="0">
                <a:solidFill>
                  <a:prstClr val="black"/>
                </a:solidFill>
                <a:latin typeface="Calibri" pitchFamily="34" charset="0"/>
                <a:ea typeface="ＭＳ Ｐゴシック" pitchFamily="34" charset="-128"/>
              </a:rPr>
              <a:t>NAD83(CORS96) epoch 2002.00</a:t>
            </a:r>
          </a:p>
          <a:p>
            <a:pPr defTabSz="457189" fontAlgn="base">
              <a:spcAft>
                <a:spcPts val="220"/>
              </a:spcAft>
              <a:defRPr/>
            </a:pPr>
            <a:r>
              <a:rPr lang="en-US" sz="3200" dirty="0">
                <a:solidFill>
                  <a:prstClr val="black"/>
                </a:solidFill>
                <a:latin typeface="Calibri" pitchFamily="34" charset="0"/>
                <a:ea typeface="ＭＳ Ｐゴシック" pitchFamily="34" charset="-128"/>
              </a:rPr>
              <a:t>NAD83(2007) epoch 2007.00</a:t>
            </a:r>
          </a:p>
        </p:txBody>
      </p:sp>
      <p:sp>
        <p:nvSpPr>
          <p:cNvPr id="14" name="TextBox 13"/>
          <p:cNvSpPr txBox="1"/>
          <p:nvPr/>
        </p:nvSpPr>
        <p:spPr>
          <a:xfrm>
            <a:off x="3248144" y="3857819"/>
            <a:ext cx="5695713" cy="584775"/>
          </a:xfrm>
          <a:prstGeom prst="rect">
            <a:avLst/>
          </a:prstGeom>
          <a:noFill/>
        </p:spPr>
        <p:txBody>
          <a:bodyPr wrap="square" rtlCol="0">
            <a:spAutoFit/>
          </a:bodyPr>
          <a:lstStyle/>
          <a:p>
            <a:pPr algn="ctr" defTabSz="457189" fontAlgn="base">
              <a:spcBef>
                <a:spcPct val="0"/>
              </a:spcBef>
              <a:spcAft>
                <a:spcPct val="0"/>
              </a:spcAft>
              <a:defRPr/>
            </a:pPr>
            <a:r>
              <a:rPr lang="en-US" sz="3200" i="1" dirty="0">
                <a:solidFill>
                  <a:prstClr val="black"/>
                </a:solidFill>
                <a:latin typeface="Cambria" panose="02040503050406030204" pitchFamily="18" charset="0"/>
                <a:ea typeface="Cambria" panose="02040503050406030204" pitchFamily="18" charset="0"/>
              </a:rPr>
              <a:t>Other NAD83 Reference Epochs</a:t>
            </a:r>
          </a:p>
        </p:txBody>
      </p:sp>
      <p:sp>
        <p:nvSpPr>
          <p:cNvPr id="16" name="Title 1">
            <a:extLst>
              <a:ext uri="{FF2B5EF4-FFF2-40B4-BE49-F238E27FC236}">
                <a16:creationId xmlns:a16="http://schemas.microsoft.com/office/drawing/2014/main" id="{61B50172-7579-4112-864F-4956C65E5575}"/>
              </a:ext>
            </a:extLst>
          </p:cNvPr>
          <p:cNvSpPr>
            <a:spLocks noGrp="1"/>
          </p:cNvSpPr>
          <p:nvPr>
            <p:ph type="title"/>
          </p:nvPr>
        </p:nvSpPr>
        <p:spPr/>
        <p:txBody>
          <a:bodyPr>
            <a:normAutofit/>
          </a:bodyPr>
          <a:lstStyle/>
          <a:p>
            <a:r>
              <a:rPr lang="en-US" sz="4800" dirty="0"/>
              <a:t>Complete NAD83 Nomenclature</a:t>
            </a:r>
          </a:p>
        </p:txBody>
      </p:sp>
      <p:sp>
        <p:nvSpPr>
          <p:cNvPr id="15" name="TextBox 14" hidden="1">
            <a:extLst>
              <a:ext uri="{FF2B5EF4-FFF2-40B4-BE49-F238E27FC236}">
                <a16:creationId xmlns:a16="http://schemas.microsoft.com/office/drawing/2014/main" id="{D42BE4B3-ACB9-4B4D-9C6E-F8D905DBEF0D}"/>
              </a:ext>
            </a:extLst>
          </p:cNvPr>
          <p:cNvSpPr txBox="1"/>
          <p:nvPr/>
        </p:nvSpPr>
        <p:spPr>
          <a:xfrm>
            <a:off x="7574731" y="3761424"/>
            <a:ext cx="4504028" cy="3226524"/>
          </a:xfrm>
          <a:prstGeom prst="rect">
            <a:avLst/>
          </a:prstGeom>
          <a:noFill/>
        </p:spPr>
        <p:txBody>
          <a:bodyPr wrap="square" rtlCol="0">
            <a:spAutoFit/>
          </a:bodyPr>
          <a:lstStyle/>
          <a:p>
            <a:pPr defTabSz="457189" fontAlgn="base">
              <a:spcAft>
                <a:spcPts val="220"/>
              </a:spcAft>
              <a:defRPr/>
            </a:pPr>
            <a:r>
              <a:rPr lang="en-US" dirty="0">
                <a:solidFill>
                  <a:prstClr val="black"/>
                </a:solidFill>
                <a:latin typeface="Calibri" pitchFamily="34" charset="0"/>
                <a:ea typeface="ＭＳ Ｐゴシック" pitchFamily="34" charset="-128"/>
              </a:rPr>
              <a:t>NAD83(1986) epoch 1984.00</a:t>
            </a:r>
          </a:p>
          <a:p>
            <a:pPr defTabSz="457189" fontAlgn="base">
              <a:spcAft>
                <a:spcPts val="220"/>
              </a:spcAft>
              <a:defRPr/>
            </a:pPr>
            <a:r>
              <a:rPr lang="en-US" dirty="0">
                <a:solidFill>
                  <a:prstClr val="black"/>
                </a:solidFill>
                <a:latin typeface="Calibri" pitchFamily="34" charset="0"/>
                <a:ea typeface="ＭＳ Ｐゴシック" pitchFamily="34" charset="-128"/>
              </a:rPr>
              <a:t>NAD83(HARN) epoch 1993.62</a:t>
            </a:r>
          </a:p>
          <a:p>
            <a:pPr defTabSz="457189" fontAlgn="base">
              <a:spcAft>
                <a:spcPts val="220"/>
              </a:spcAft>
              <a:defRPr/>
            </a:pPr>
            <a:r>
              <a:rPr lang="en-US" dirty="0">
                <a:solidFill>
                  <a:prstClr val="black"/>
                </a:solidFill>
                <a:latin typeface="Calibri" pitchFamily="34" charset="0"/>
                <a:ea typeface="ＭＳ Ｐゴシック" pitchFamily="34" charset="-128"/>
              </a:rPr>
              <a:t>NAD83(CORS96) epoch 2002.00</a:t>
            </a:r>
          </a:p>
          <a:p>
            <a:pPr defTabSz="457189" fontAlgn="base">
              <a:spcAft>
                <a:spcPts val="220"/>
              </a:spcAft>
              <a:defRPr/>
            </a:pPr>
            <a:r>
              <a:rPr lang="en-US" dirty="0">
                <a:solidFill>
                  <a:prstClr val="black"/>
                </a:solidFill>
                <a:latin typeface="Calibri" pitchFamily="34" charset="0"/>
                <a:ea typeface="ＭＳ Ｐゴシック" pitchFamily="34" charset="-128"/>
              </a:rPr>
              <a:t>NAD83(2007) epoch 2007.00</a:t>
            </a:r>
          </a:p>
          <a:p>
            <a:pPr defTabSz="457189" fontAlgn="base">
              <a:spcAft>
                <a:spcPts val="220"/>
              </a:spcAft>
              <a:defRPr/>
            </a:pPr>
            <a:r>
              <a:rPr lang="en-US" dirty="0">
                <a:solidFill>
                  <a:prstClr val="black"/>
                </a:solidFill>
                <a:latin typeface="Calibri" pitchFamily="34" charset="0"/>
                <a:ea typeface="ＭＳ Ｐゴシック" pitchFamily="34" charset="-128"/>
              </a:rPr>
              <a:t>NAD83(2011) epoch 2010.00</a:t>
            </a:r>
          </a:p>
          <a:p>
            <a:pPr defTabSz="457189" fontAlgn="base">
              <a:spcAft>
                <a:spcPts val="220"/>
              </a:spcAft>
              <a:defRPr/>
            </a:pPr>
            <a:r>
              <a:rPr lang="en-US" dirty="0">
                <a:solidFill>
                  <a:prstClr val="black"/>
                </a:solidFill>
                <a:latin typeface="Calibri" pitchFamily="34" charset="0"/>
                <a:ea typeface="ＭＳ Ｐゴシック" pitchFamily="34" charset="-128"/>
              </a:rPr>
              <a:t>ITRF2014 epoch 2019.9185</a:t>
            </a:r>
          </a:p>
          <a:p>
            <a:pPr defTabSz="457189" fontAlgn="base">
              <a:spcAft>
                <a:spcPts val="220"/>
              </a:spcAft>
              <a:defRPr/>
            </a:pPr>
            <a:r>
              <a:rPr lang="en-US" dirty="0">
                <a:solidFill>
                  <a:prstClr val="black"/>
                </a:solidFill>
                <a:latin typeface="Calibri" pitchFamily="34" charset="0"/>
                <a:ea typeface="ＭＳ Ｐゴシック" pitchFamily="34" charset="-128"/>
              </a:rPr>
              <a:t>IGS08 epoch 2005.00</a:t>
            </a:r>
          </a:p>
          <a:p>
            <a:pPr defTabSz="457189" fontAlgn="base">
              <a:spcAft>
                <a:spcPts val="220"/>
              </a:spcAft>
              <a:defRPr/>
            </a:pPr>
            <a:r>
              <a:rPr lang="en-US" dirty="0">
                <a:solidFill>
                  <a:prstClr val="black"/>
                </a:solidFill>
                <a:latin typeface="Calibri" pitchFamily="34" charset="0"/>
                <a:ea typeface="ＭＳ Ｐゴシック" pitchFamily="34" charset="-128"/>
              </a:rPr>
              <a:t>NATRF2022 epoch 2020.00</a:t>
            </a:r>
          </a:p>
        </p:txBody>
      </p:sp>
    </p:spTree>
    <p:extLst>
      <p:ext uri="{BB962C8B-B14F-4D97-AF65-F5344CB8AC3E}">
        <p14:creationId xmlns:p14="http://schemas.microsoft.com/office/powerpoint/2010/main" val="3893611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left)">
                                      <p:cBhvr>
                                        <p:cTn id="31" dur="500"/>
                                        <p:tgtEl>
                                          <p:spTgt spid="14"/>
                                        </p:tgtEl>
                                      </p:cBhvr>
                                    </p:animEffect>
                                  </p:childTnLst>
                                </p:cTn>
                              </p:par>
                            </p:childTnLst>
                          </p:cTn>
                        </p:par>
                        <p:par>
                          <p:cTn id="32" fill="hold">
                            <p:stCondLst>
                              <p:cond delay="500"/>
                            </p:stCondLst>
                            <p:childTnLst>
                              <p:par>
                                <p:cTn id="33" presetID="10" presetClass="entr" presetSubtype="0" fill="hold" grpId="0" nodeType="afterEffect">
                                  <p:stCondLst>
                                    <p:cond delay="20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1000"/>
                                        <p:tgtEl>
                                          <p:spTgt spid="1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200"/>
                                  </p:stCondLst>
                                  <p:childTnLst>
                                    <p:set>
                                      <p:cBhvr>
                                        <p:cTn id="39" dur="1" fill="hold">
                                          <p:stCondLst>
                                            <p:cond delay="0"/>
                                          </p:stCondLst>
                                        </p:cTn>
                                        <p:tgtEl>
                                          <p:spTgt spid="13">
                                            <p:txEl>
                                              <p:pRg st="1" end="1"/>
                                            </p:txEl>
                                          </p:spTgt>
                                        </p:tgtEl>
                                        <p:attrNameLst>
                                          <p:attrName>style.visibility</p:attrName>
                                        </p:attrNameLst>
                                      </p:cBhvr>
                                      <p:to>
                                        <p:strVal val="visible"/>
                                      </p:to>
                                    </p:set>
                                    <p:animEffect transition="in" filter="fade">
                                      <p:cBhvr>
                                        <p:cTn id="40" dur="1000"/>
                                        <p:tgtEl>
                                          <p:spTgt spid="1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200"/>
                                  </p:stCondLst>
                                  <p:childTnLst>
                                    <p:set>
                                      <p:cBhvr>
                                        <p:cTn id="44" dur="1" fill="hold">
                                          <p:stCondLst>
                                            <p:cond delay="0"/>
                                          </p:stCondLst>
                                        </p:cTn>
                                        <p:tgtEl>
                                          <p:spTgt spid="13">
                                            <p:txEl>
                                              <p:pRg st="2" end="2"/>
                                            </p:txEl>
                                          </p:spTgt>
                                        </p:tgtEl>
                                        <p:attrNameLst>
                                          <p:attrName>style.visibility</p:attrName>
                                        </p:attrNameLst>
                                      </p:cBhvr>
                                      <p:to>
                                        <p:strVal val="visible"/>
                                      </p:to>
                                    </p:set>
                                    <p:animEffect transition="in" filter="fade">
                                      <p:cBhvr>
                                        <p:cTn id="45" dur="1000"/>
                                        <p:tgtEl>
                                          <p:spTgt spid="13">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200"/>
                                  </p:stCondLst>
                                  <p:childTnLst>
                                    <p:set>
                                      <p:cBhvr>
                                        <p:cTn id="49" dur="1" fill="hold">
                                          <p:stCondLst>
                                            <p:cond delay="0"/>
                                          </p:stCondLst>
                                        </p:cTn>
                                        <p:tgtEl>
                                          <p:spTgt spid="13">
                                            <p:txEl>
                                              <p:pRg st="3" end="3"/>
                                            </p:txEl>
                                          </p:spTgt>
                                        </p:tgtEl>
                                        <p:attrNameLst>
                                          <p:attrName>style.visibility</p:attrName>
                                        </p:attrNameLst>
                                      </p:cBhvr>
                                      <p:to>
                                        <p:strVal val="visible"/>
                                      </p:to>
                                    </p:set>
                                    <p:animEffect transition="in" filter="fade">
                                      <p:cBhvr>
                                        <p:cTn id="50" dur="1000"/>
                                        <p:tgtEl>
                                          <p:spTgt spid="13">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11" grpId="0"/>
      <p:bldP spid="12" grpId="0"/>
      <p:bldP spid="13" grpId="0" uiExpand="1" build="p"/>
      <p:bldP spid="14" grpId="0"/>
      <p:bldP spid="1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PUS solution report">
            <a:extLst>
              <a:ext uri="{FF2B5EF4-FFF2-40B4-BE49-F238E27FC236}">
                <a16:creationId xmlns:a16="http://schemas.microsoft.com/office/drawing/2014/main" id="{D2E0B807-A2D0-4237-82C8-31393469B917}"/>
              </a:ext>
            </a:extLst>
          </p:cNvPr>
          <p:cNvPicPr>
            <a:picLocks noChangeAspect="1"/>
          </p:cNvPicPr>
          <p:nvPr/>
        </p:nvPicPr>
        <p:blipFill rotWithShape="1">
          <a:blip r:embed="rId4">
            <a:extLst>
              <a:ext uri="{28A0092B-C50C-407E-A947-70E740481C1C}">
                <a14:useLocalDpi xmlns:a14="http://schemas.microsoft.com/office/drawing/2010/main" val="0"/>
              </a:ext>
            </a:extLst>
          </a:blip>
          <a:srcRect l="51" t="189" r="81" b="52"/>
          <a:stretch/>
        </p:blipFill>
        <p:spPr>
          <a:xfrm>
            <a:off x="1655082" y="30118"/>
            <a:ext cx="8890908" cy="6788137"/>
          </a:xfrm>
          <a:prstGeom prst="rect">
            <a:avLst/>
          </a:prstGeom>
          <a:ln w="25400">
            <a:solidFill>
              <a:schemeClr val="tx1"/>
            </a:solidFill>
          </a:ln>
        </p:spPr>
      </p:pic>
      <p:sp>
        <p:nvSpPr>
          <p:cNvPr id="5" name="Rounded Rectangle 8">
            <a:extLst>
              <a:ext uri="{FF2B5EF4-FFF2-40B4-BE49-F238E27FC236}">
                <a16:creationId xmlns:a16="http://schemas.microsoft.com/office/drawing/2014/main" id="{AC3FD8DB-C2A5-48FA-A52B-41937B5B0BFB}"/>
              </a:ext>
            </a:extLst>
          </p:cNvPr>
          <p:cNvSpPr/>
          <p:nvPr/>
        </p:nvSpPr>
        <p:spPr>
          <a:xfrm>
            <a:off x="7435397" y="3929751"/>
            <a:ext cx="3110592" cy="598715"/>
          </a:xfrm>
          <a:prstGeom prst="roundRect">
            <a:avLst/>
          </a:prstGeom>
          <a:noFill/>
          <a:ln w="571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800">
              <a:solidFill>
                <a:prstClr val="white"/>
              </a:solidFill>
              <a:latin typeface="Arial" panose="020B0604020202020204"/>
            </a:endParaRPr>
          </a:p>
        </p:txBody>
      </p:sp>
      <p:sp>
        <p:nvSpPr>
          <p:cNvPr id="6" name="Rounded Rectangle 4">
            <a:extLst>
              <a:ext uri="{FF2B5EF4-FFF2-40B4-BE49-F238E27FC236}">
                <a16:creationId xmlns:a16="http://schemas.microsoft.com/office/drawing/2014/main" id="{599BF4FF-C619-462F-A6DF-9ACA46C67905}"/>
              </a:ext>
            </a:extLst>
          </p:cNvPr>
          <p:cNvSpPr/>
          <p:nvPr/>
        </p:nvSpPr>
        <p:spPr>
          <a:xfrm>
            <a:off x="2873830" y="3929751"/>
            <a:ext cx="3338285" cy="598715"/>
          </a:xfrm>
          <a:prstGeom prst="roundRect">
            <a:avLst/>
          </a:prstGeom>
          <a:noFill/>
          <a:ln w="5715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800">
              <a:solidFill>
                <a:prstClr val="white"/>
              </a:solidFill>
              <a:latin typeface="Arial" panose="020B0604020202020204"/>
            </a:endParaRPr>
          </a:p>
        </p:txBody>
      </p:sp>
      <p:sp>
        <p:nvSpPr>
          <p:cNvPr id="2" name="TextBox 1">
            <a:extLst>
              <a:ext uri="{FF2B5EF4-FFF2-40B4-BE49-F238E27FC236}">
                <a16:creationId xmlns:a16="http://schemas.microsoft.com/office/drawing/2014/main" id="{3F9088AC-1686-4808-BCEB-DBB655FEE0D0}"/>
              </a:ext>
            </a:extLst>
          </p:cNvPr>
          <p:cNvSpPr txBox="1"/>
          <p:nvPr/>
        </p:nvSpPr>
        <p:spPr>
          <a:xfrm>
            <a:off x="829129" y="2892121"/>
            <a:ext cx="4089400" cy="854379"/>
          </a:xfrm>
          <a:prstGeom prst="rect">
            <a:avLst/>
          </a:prstGeom>
          <a:solidFill>
            <a:schemeClr val="bg1"/>
          </a:solidFill>
          <a:ln w="57150">
            <a:solidFill>
              <a:srgbClr val="F6AB16"/>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135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r>
              <a:rPr lang="en-US" sz="3733" dirty="0">
                <a:solidFill>
                  <a:prstClr val="black"/>
                </a:solidFill>
                <a:latin typeface="Cambria" panose="02040503050406030204" pitchFamily="18" charset="0"/>
                <a:ea typeface="Cambria" panose="02040503050406030204" pitchFamily="18" charset="0"/>
              </a:rPr>
              <a:t>Reference Epoch</a:t>
            </a:r>
          </a:p>
        </p:txBody>
      </p:sp>
      <p:sp>
        <p:nvSpPr>
          <p:cNvPr id="7" name="TextBox 6">
            <a:extLst>
              <a:ext uri="{FF2B5EF4-FFF2-40B4-BE49-F238E27FC236}">
                <a16:creationId xmlns:a16="http://schemas.microsoft.com/office/drawing/2014/main" id="{19BEBFD8-A8E3-48CB-AAE9-DEED8BB54427}"/>
              </a:ext>
            </a:extLst>
          </p:cNvPr>
          <p:cNvSpPr txBox="1"/>
          <p:nvPr/>
        </p:nvSpPr>
        <p:spPr>
          <a:xfrm>
            <a:off x="7971519" y="2928249"/>
            <a:ext cx="4089400" cy="854379"/>
          </a:xfrm>
          <a:prstGeom prst="rect">
            <a:avLst/>
          </a:prstGeom>
          <a:solidFill>
            <a:schemeClr val="bg1"/>
          </a:solidFill>
          <a:ln w="57150">
            <a:solidFill>
              <a:srgbClr val="00B0F0"/>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135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r>
              <a:rPr lang="en-US" sz="3733" dirty="0">
                <a:solidFill>
                  <a:prstClr val="black"/>
                </a:solidFill>
                <a:latin typeface="Cambria" panose="02040503050406030204" pitchFamily="18" charset="0"/>
                <a:ea typeface="Cambria" panose="02040503050406030204" pitchFamily="18" charset="0"/>
              </a:rPr>
              <a:t>Survey Epoch</a:t>
            </a:r>
          </a:p>
        </p:txBody>
      </p:sp>
    </p:spTree>
    <p:custDataLst>
      <p:tags r:id="rId1"/>
    </p:custDataLst>
    <p:extLst>
      <p:ext uri="{BB962C8B-B14F-4D97-AF65-F5344CB8AC3E}">
        <p14:creationId xmlns:p14="http://schemas.microsoft.com/office/powerpoint/2010/main" val="229986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after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wheel(4)">
                                      <p:cBhvr>
                                        <p:cTn id="7" dur="2000"/>
                                        <p:tgtEl>
                                          <p:spTgt spid="6"/>
                                        </p:tgtEl>
                                      </p:cBhvr>
                                    </p:animEffect>
                                  </p:childTnLst>
                                </p:cTn>
                              </p:par>
                            </p:childTnLst>
                          </p:cTn>
                        </p:par>
                        <p:par>
                          <p:cTn id="8" fill="hold">
                            <p:stCondLst>
                              <p:cond delay="2250"/>
                            </p:stCondLst>
                            <p:childTnLst>
                              <p:par>
                                <p:cTn id="9" presetID="21" presetClass="entr" presetSubtype="4" fill="hold" grpId="0" nodeType="afterEffect">
                                  <p:stCondLst>
                                    <p:cond delay="1000"/>
                                  </p:stCondLst>
                                  <p:childTnLst>
                                    <p:set>
                                      <p:cBhvr>
                                        <p:cTn id="10" dur="1" fill="hold">
                                          <p:stCondLst>
                                            <p:cond delay="0"/>
                                          </p:stCondLst>
                                        </p:cTn>
                                        <p:tgtEl>
                                          <p:spTgt spid="5"/>
                                        </p:tgtEl>
                                        <p:attrNameLst>
                                          <p:attrName>style.visibility</p:attrName>
                                        </p:attrNameLst>
                                      </p:cBhvr>
                                      <p:to>
                                        <p:strVal val="visible"/>
                                      </p:to>
                                    </p:set>
                                    <p:animEffect transition="in" filter="wheel(4)">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body text"/>
          <p:cNvSpPr txBox="1">
            <a:spLocks/>
          </p:cNvSpPr>
          <p:nvPr/>
        </p:nvSpPr>
        <p:spPr bwMode="auto">
          <a:xfrm>
            <a:off x="1524001" y="2641446"/>
            <a:ext cx="9144000" cy="2327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dirty="0">
                <a:solidFill>
                  <a:prstClr val="black"/>
                </a:solidFill>
                <a:latin typeface="Cambria" panose="02040503050406030204" pitchFamily="18" charset="0"/>
                <a:ea typeface="Cambria" panose="02040503050406030204" pitchFamily="18" charset="0"/>
              </a:rPr>
              <a:t>If you use OPUS you’re already using one, but perhaps unaware.</a:t>
            </a:r>
          </a:p>
        </p:txBody>
      </p:sp>
      <p:sp>
        <p:nvSpPr>
          <p:cNvPr id="3" name="Title 2"/>
          <p:cNvSpPr>
            <a:spLocks noGrp="1"/>
          </p:cNvSpPr>
          <p:nvPr>
            <p:ph type="title" idx="4294967295"/>
          </p:nvPr>
        </p:nvSpPr>
        <p:spPr>
          <a:xfrm>
            <a:off x="1524000" y="438151"/>
            <a:ext cx="9144000" cy="2552700"/>
          </a:xfrm>
        </p:spPr>
        <p:txBody>
          <a:bodyPr/>
          <a:lstStyle/>
          <a:p>
            <a:pPr marL="16933">
              <a:spcBef>
                <a:spcPts val="0"/>
              </a:spcBef>
              <a:buSzPct val="159375"/>
              <a:tabLst>
                <a:tab pos="397067" algn="l"/>
                <a:tab pos="397913" algn="l"/>
              </a:tabLst>
            </a:pPr>
            <a:r>
              <a:rPr lang="en-US" sz="5400" i="1" spc="-20" dirty="0">
                <a:uFill>
                  <a:solidFill>
                    <a:srgbClr val="C00000"/>
                  </a:solidFill>
                </a:uFill>
                <a:cs typeface="Arial Black"/>
              </a:rPr>
              <a:t>What is a Survey Epoch?</a:t>
            </a:r>
          </a:p>
        </p:txBody>
      </p:sp>
    </p:spTree>
    <p:extLst>
      <p:ext uri="{BB962C8B-B14F-4D97-AF65-F5344CB8AC3E}">
        <p14:creationId xmlns:p14="http://schemas.microsoft.com/office/powerpoint/2010/main" val="312478714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47083" y="1442916"/>
            <a:ext cx="8297839" cy="923330"/>
          </a:xfrm>
          <a:prstGeom prst="rect">
            <a:avLst/>
          </a:prstGeom>
          <a:noFill/>
        </p:spPr>
        <p:txBody>
          <a:bodyPr wrap="square" rtlCol="0">
            <a:spAutoFit/>
          </a:bodyPr>
          <a:lstStyle/>
          <a:p>
            <a:pPr defTabSz="457189" fontAlgn="base">
              <a:spcBef>
                <a:spcPct val="0"/>
              </a:spcBef>
              <a:spcAft>
                <a:spcPct val="0"/>
              </a:spcAft>
              <a:defRPr/>
            </a:pPr>
            <a:r>
              <a:rPr lang="en-US" sz="5400" dirty="0">
                <a:solidFill>
                  <a:prstClr val="black"/>
                </a:solidFill>
                <a:latin typeface="Calibri" pitchFamily="34" charset="0"/>
                <a:ea typeface="ＭＳ Ｐゴシック" pitchFamily="34" charset="-128"/>
              </a:rPr>
              <a:t>ITRF2014 (epoch 2021.0276)</a:t>
            </a:r>
          </a:p>
        </p:txBody>
      </p:sp>
      <p:sp>
        <p:nvSpPr>
          <p:cNvPr id="5" name="Right Brace 4"/>
          <p:cNvSpPr/>
          <p:nvPr/>
        </p:nvSpPr>
        <p:spPr>
          <a:xfrm rot="5400000">
            <a:off x="3183186" y="1209436"/>
            <a:ext cx="370727" cy="2567325"/>
          </a:xfrm>
          <a:prstGeom prst="rightBrace">
            <a:avLst>
              <a:gd name="adj1" fmla="val 54580"/>
              <a:gd name="adj2" fmla="val 50000"/>
            </a:avLst>
          </a:prstGeom>
          <a:ln>
            <a:solidFill>
              <a:schemeClr val="tx1">
                <a:lumMod val="65000"/>
                <a:lumOff val="35000"/>
              </a:schemeClr>
            </a:solidFill>
          </a:ln>
          <a:effectLst>
            <a:outerShdw blurRad="50800" dist="38100" dir="8100000" algn="tr" rotWithShape="0">
              <a:prstClr val="black">
                <a:alpha val="40000"/>
              </a:prstClr>
            </a:outerShdw>
          </a:effectLst>
        </p:spPr>
        <p:style>
          <a:lnRef idx="2">
            <a:schemeClr val="dk1"/>
          </a:lnRef>
          <a:fillRef idx="0">
            <a:schemeClr val="dk1"/>
          </a:fillRef>
          <a:effectRef idx="1">
            <a:schemeClr val="dk1"/>
          </a:effectRef>
          <a:fontRef idx="minor">
            <a:schemeClr val="tx1"/>
          </a:fontRef>
        </p:style>
        <p:txBody>
          <a:bodyPr rtlCol="0" anchor="ctr"/>
          <a:lstStyle/>
          <a:p>
            <a:pPr algn="ctr" defTabSz="457189" fontAlgn="base">
              <a:spcBef>
                <a:spcPct val="0"/>
              </a:spcBef>
              <a:spcAft>
                <a:spcPct val="0"/>
              </a:spcAft>
              <a:defRPr/>
            </a:pPr>
            <a:endParaRPr lang="en-US" sz="1800">
              <a:solidFill>
                <a:prstClr val="black"/>
              </a:solidFill>
              <a:latin typeface="Calibri"/>
            </a:endParaRPr>
          </a:p>
        </p:txBody>
      </p:sp>
      <p:sp>
        <p:nvSpPr>
          <p:cNvPr id="7" name="Right Brace 6"/>
          <p:cNvSpPr/>
          <p:nvPr/>
        </p:nvSpPr>
        <p:spPr>
          <a:xfrm rot="5400000">
            <a:off x="7219692" y="-145582"/>
            <a:ext cx="389941" cy="5293897"/>
          </a:xfrm>
          <a:prstGeom prst="rightBrace">
            <a:avLst>
              <a:gd name="adj1" fmla="val 56489"/>
              <a:gd name="adj2" fmla="val 50000"/>
            </a:avLst>
          </a:prstGeom>
          <a:ln>
            <a:solidFill>
              <a:schemeClr val="tx1">
                <a:lumMod val="65000"/>
                <a:lumOff val="35000"/>
              </a:schemeClr>
            </a:solidFill>
          </a:ln>
          <a:effectLst>
            <a:outerShdw blurRad="50800" dist="38100" dir="8100000" algn="tr" rotWithShape="0">
              <a:prstClr val="black">
                <a:alpha val="40000"/>
              </a:prstClr>
            </a:outerShdw>
          </a:effectLst>
        </p:spPr>
        <p:style>
          <a:lnRef idx="2">
            <a:schemeClr val="dk1"/>
          </a:lnRef>
          <a:fillRef idx="0">
            <a:schemeClr val="dk1"/>
          </a:fillRef>
          <a:effectRef idx="1">
            <a:schemeClr val="dk1"/>
          </a:effectRef>
          <a:fontRef idx="minor">
            <a:schemeClr val="tx1"/>
          </a:fontRef>
        </p:style>
        <p:txBody>
          <a:bodyPr rtlCol="0" anchor="ctr"/>
          <a:lstStyle/>
          <a:p>
            <a:pPr algn="ctr" defTabSz="457189" fontAlgn="base">
              <a:spcBef>
                <a:spcPct val="0"/>
              </a:spcBef>
              <a:spcAft>
                <a:spcPct val="0"/>
              </a:spcAft>
              <a:defRPr/>
            </a:pPr>
            <a:endParaRPr lang="en-US" sz="1800">
              <a:solidFill>
                <a:prstClr val="black"/>
              </a:solidFill>
              <a:latin typeface="Calibri"/>
            </a:endParaRPr>
          </a:p>
        </p:txBody>
      </p:sp>
      <p:sp>
        <p:nvSpPr>
          <p:cNvPr id="8" name="TextBox 7"/>
          <p:cNvSpPr txBox="1"/>
          <p:nvPr/>
        </p:nvSpPr>
        <p:spPr>
          <a:xfrm>
            <a:off x="2084886" y="2710593"/>
            <a:ext cx="2567327" cy="830997"/>
          </a:xfrm>
          <a:prstGeom prst="rect">
            <a:avLst/>
          </a:prstGeom>
          <a:noFill/>
        </p:spPr>
        <p:txBody>
          <a:bodyPr wrap="square" rtlCol="0">
            <a:spAutoFit/>
          </a:bodyPr>
          <a:lstStyle/>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Geometric</a:t>
            </a:r>
          </a:p>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Datum</a:t>
            </a:r>
          </a:p>
        </p:txBody>
      </p:sp>
      <p:sp>
        <p:nvSpPr>
          <p:cNvPr id="12" name="TextBox 11"/>
          <p:cNvSpPr txBox="1"/>
          <p:nvPr/>
        </p:nvSpPr>
        <p:spPr>
          <a:xfrm>
            <a:off x="4767716" y="2709176"/>
            <a:ext cx="5293897" cy="738664"/>
          </a:xfrm>
          <a:prstGeom prst="rect">
            <a:avLst/>
          </a:prstGeom>
          <a:noFill/>
        </p:spPr>
        <p:txBody>
          <a:bodyPr wrap="square" rtlCol="0">
            <a:spAutoFit/>
          </a:bodyPr>
          <a:lstStyle/>
          <a:p>
            <a:pPr algn="ctr" defTabSz="457189" fontAlgn="base">
              <a:spcBef>
                <a:spcPct val="0"/>
              </a:spcBef>
              <a:spcAft>
                <a:spcPct val="0"/>
              </a:spcAft>
              <a:defRPr/>
            </a:pPr>
            <a:r>
              <a:rPr lang="en-US" dirty="0">
                <a:solidFill>
                  <a:prstClr val="black"/>
                </a:solidFill>
                <a:latin typeface="Calibri" pitchFamily="34" charset="0"/>
                <a:ea typeface="ＭＳ Ｐゴシック" pitchFamily="34" charset="-128"/>
              </a:rPr>
              <a:t>Epoch</a:t>
            </a:r>
          </a:p>
          <a:p>
            <a:pPr algn="ctr" defTabSz="457189" fontAlgn="base">
              <a:spcBef>
                <a:spcPct val="0"/>
              </a:spcBef>
              <a:spcAft>
                <a:spcPct val="0"/>
              </a:spcAft>
              <a:defRPr/>
            </a:pPr>
            <a:r>
              <a:rPr lang="en-US" sz="1800" dirty="0">
                <a:solidFill>
                  <a:prstClr val="black"/>
                </a:solidFill>
                <a:latin typeface="Calibri" pitchFamily="34" charset="0"/>
                <a:ea typeface="ＭＳ Ｐゴシック" pitchFamily="34" charset="-128"/>
              </a:rPr>
              <a:t>(in the above example, a </a:t>
            </a:r>
            <a:r>
              <a:rPr lang="en-US" sz="1800" u="sng" dirty="0">
                <a:solidFill>
                  <a:prstClr val="black"/>
                </a:solidFill>
                <a:latin typeface="Calibri" pitchFamily="34" charset="0"/>
                <a:ea typeface="ＭＳ Ｐゴシック" pitchFamily="34" charset="-128"/>
              </a:rPr>
              <a:t>Survey Epoch</a:t>
            </a:r>
            <a:r>
              <a:rPr lang="en-US" sz="1800" dirty="0">
                <a:solidFill>
                  <a:prstClr val="black"/>
                </a:solidFill>
                <a:latin typeface="Calibri" pitchFamily="34" charset="0"/>
                <a:ea typeface="ＭＳ Ｐゴシック" pitchFamily="34" charset="-128"/>
              </a:rPr>
              <a:t>)</a:t>
            </a:r>
          </a:p>
        </p:txBody>
      </p:sp>
      <p:sp>
        <p:nvSpPr>
          <p:cNvPr id="13" name="TextBox 12">
            <a:extLst>
              <a:ext uri="{FF2B5EF4-FFF2-40B4-BE49-F238E27FC236}">
                <a16:creationId xmlns:a16="http://schemas.microsoft.com/office/drawing/2014/main" id="{D42BE4B3-ACB9-4B4D-9C6E-F8D905DBEF0D}"/>
              </a:ext>
            </a:extLst>
          </p:cNvPr>
          <p:cNvSpPr txBox="1"/>
          <p:nvPr/>
        </p:nvSpPr>
        <p:spPr>
          <a:xfrm>
            <a:off x="1057476" y="4322463"/>
            <a:ext cx="3882825" cy="2247090"/>
          </a:xfrm>
          <a:prstGeom prst="rect">
            <a:avLst/>
          </a:prstGeom>
          <a:noFill/>
        </p:spPr>
        <p:txBody>
          <a:bodyPr wrap="square" rtlCol="0">
            <a:spAutoFit/>
          </a:bodyPr>
          <a:lstStyle/>
          <a:p>
            <a:pPr defTabSz="457189" fontAlgn="base">
              <a:spcAft>
                <a:spcPts val="220"/>
              </a:spcAft>
              <a:defRPr/>
            </a:pPr>
            <a:r>
              <a:rPr lang="en-US" sz="2667" dirty="0">
                <a:solidFill>
                  <a:prstClr val="black"/>
                </a:solidFill>
                <a:latin typeface="Calibri" pitchFamily="34" charset="0"/>
                <a:ea typeface="ＭＳ Ｐゴシック" pitchFamily="34" charset="-128"/>
              </a:rPr>
              <a:t>ITRF92 epoch 1988.0 </a:t>
            </a:r>
          </a:p>
          <a:p>
            <a:pPr defTabSz="457189" fontAlgn="base">
              <a:spcAft>
                <a:spcPts val="220"/>
              </a:spcAft>
              <a:defRPr/>
            </a:pPr>
            <a:r>
              <a:rPr lang="en-US" sz="2667" dirty="0">
                <a:solidFill>
                  <a:prstClr val="black"/>
                </a:solidFill>
                <a:latin typeface="Calibri" pitchFamily="34" charset="0"/>
                <a:ea typeface="ＭＳ Ｐゴシック" pitchFamily="34" charset="-128"/>
              </a:rPr>
              <a:t>ITRF2000 epoch 1997.0</a:t>
            </a:r>
          </a:p>
          <a:p>
            <a:pPr defTabSz="457189" fontAlgn="base">
              <a:spcAft>
                <a:spcPts val="220"/>
              </a:spcAft>
              <a:defRPr/>
            </a:pPr>
            <a:r>
              <a:rPr lang="en-US" sz="2667" dirty="0">
                <a:solidFill>
                  <a:prstClr val="black"/>
                </a:solidFill>
                <a:latin typeface="Calibri" pitchFamily="34" charset="0"/>
                <a:ea typeface="ＭＳ Ｐゴシック" pitchFamily="34" charset="-128"/>
              </a:rPr>
              <a:t>ITRF2005 epoch 2000.0</a:t>
            </a:r>
          </a:p>
          <a:p>
            <a:pPr defTabSz="457189" fontAlgn="base">
              <a:spcAft>
                <a:spcPts val="220"/>
              </a:spcAft>
              <a:defRPr/>
            </a:pPr>
            <a:r>
              <a:rPr lang="en-US" sz="2667" dirty="0">
                <a:solidFill>
                  <a:prstClr val="black"/>
                </a:solidFill>
                <a:latin typeface="Calibri" pitchFamily="34" charset="0"/>
                <a:ea typeface="ＭＳ Ｐゴシック" pitchFamily="34" charset="-128"/>
              </a:rPr>
              <a:t>ITRF2008 epoch 2005.0</a:t>
            </a:r>
          </a:p>
          <a:p>
            <a:pPr defTabSz="457189" fontAlgn="base">
              <a:spcAft>
                <a:spcPts val="220"/>
              </a:spcAft>
              <a:defRPr/>
            </a:pPr>
            <a:r>
              <a:rPr lang="en-US" sz="2667" dirty="0">
                <a:solidFill>
                  <a:prstClr val="black"/>
                </a:solidFill>
                <a:latin typeface="Calibri" pitchFamily="34" charset="0"/>
                <a:ea typeface="ＭＳ Ｐゴシック" pitchFamily="34" charset="-128"/>
              </a:rPr>
              <a:t>ITRF2014 epoch 2010.0</a:t>
            </a:r>
          </a:p>
        </p:txBody>
      </p:sp>
      <p:sp>
        <p:nvSpPr>
          <p:cNvPr id="14" name="TextBox 13"/>
          <p:cNvSpPr txBox="1"/>
          <p:nvPr/>
        </p:nvSpPr>
        <p:spPr>
          <a:xfrm>
            <a:off x="1057476" y="3781619"/>
            <a:ext cx="3882825" cy="523220"/>
          </a:xfrm>
          <a:prstGeom prst="rect">
            <a:avLst/>
          </a:prstGeom>
          <a:noFill/>
        </p:spPr>
        <p:txBody>
          <a:bodyPr wrap="square" rtlCol="0">
            <a:spAutoFit/>
          </a:bodyPr>
          <a:lstStyle/>
          <a:p>
            <a:pPr algn="ctr" defTabSz="457189" fontAlgn="base">
              <a:spcBef>
                <a:spcPct val="0"/>
              </a:spcBef>
              <a:spcAft>
                <a:spcPct val="0"/>
              </a:spcAft>
              <a:defRPr/>
            </a:pPr>
            <a:r>
              <a:rPr lang="en-US" sz="2800" i="1" dirty="0">
                <a:solidFill>
                  <a:prstClr val="black"/>
                </a:solidFill>
                <a:latin typeface="Cambria" panose="02040503050406030204" pitchFamily="18" charset="0"/>
                <a:ea typeface="Cambria" panose="02040503050406030204" pitchFamily="18" charset="0"/>
              </a:rPr>
              <a:t>ITRF </a:t>
            </a:r>
            <a:r>
              <a:rPr lang="en-US" sz="2800" b="1" i="1" dirty="0">
                <a:solidFill>
                  <a:prstClr val="black"/>
                </a:solidFill>
                <a:latin typeface="Cambria" panose="02040503050406030204" pitchFamily="18" charset="0"/>
                <a:ea typeface="Cambria" panose="02040503050406030204" pitchFamily="18" charset="0"/>
              </a:rPr>
              <a:t>Reference</a:t>
            </a:r>
            <a:r>
              <a:rPr lang="en-US" sz="2800" i="1" dirty="0">
                <a:solidFill>
                  <a:prstClr val="black"/>
                </a:solidFill>
                <a:latin typeface="Cambria" panose="02040503050406030204" pitchFamily="18" charset="0"/>
                <a:ea typeface="Cambria" panose="02040503050406030204" pitchFamily="18" charset="0"/>
              </a:rPr>
              <a:t> Epochs</a:t>
            </a:r>
          </a:p>
        </p:txBody>
      </p:sp>
      <p:sp>
        <p:nvSpPr>
          <p:cNvPr id="16" name="Title 1">
            <a:extLst>
              <a:ext uri="{FF2B5EF4-FFF2-40B4-BE49-F238E27FC236}">
                <a16:creationId xmlns:a16="http://schemas.microsoft.com/office/drawing/2014/main" id="{61B50172-7579-4112-864F-4956C65E5575}"/>
              </a:ext>
            </a:extLst>
          </p:cNvPr>
          <p:cNvSpPr>
            <a:spLocks noGrp="1"/>
          </p:cNvSpPr>
          <p:nvPr>
            <p:ph type="title"/>
          </p:nvPr>
        </p:nvSpPr>
        <p:spPr/>
        <p:txBody>
          <a:bodyPr>
            <a:normAutofit/>
          </a:bodyPr>
          <a:lstStyle/>
          <a:p>
            <a:r>
              <a:rPr lang="en-US" sz="4800" dirty="0"/>
              <a:t>Complete ITRF Nomenclature</a:t>
            </a:r>
          </a:p>
        </p:txBody>
      </p:sp>
      <p:sp>
        <p:nvSpPr>
          <p:cNvPr id="15" name="TextBox 14" hidden="1">
            <a:extLst>
              <a:ext uri="{FF2B5EF4-FFF2-40B4-BE49-F238E27FC236}">
                <a16:creationId xmlns:a16="http://schemas.microsoft.com/office/drawing/2014/main" id="{D42BE4B3-ACB9-4B4D-9C6E-F8D905DBEF0D}"/>
              </a:ext>
            </a:extLst>
          </p:cNvPr>
          <p:cNvSpPr txBox="1"/>
          <p:nvPr/>
        </p:nvSpPr>
        <p:spPr>
          <a:xfrm>
            <a:off x="7574731" y="3761424"/>
            <a:ext cx="4504028" cy="3226524"/>
          </a:xfrm>
          <a:prstGeom prst="rect">
            <a:avLst/>
          </a:prstGeom>
          <a:noFill/>
        </p:spPr>
        <p:txBody>
          <a:bodyPr wrap="square" rtlCol="0">
            <a:spAutoFit/>
          </a:bodyPr>
          <a:lstStyle/>
          <a:p>
            <a:pPr defTabSz="457189" fontAlgn="base">
              <a:spcAft>
                <a:spcPts val="220"/>
              </a:spcAft>
              <a:defRPr/>
            </a:pPr>
            <a:r>
              <a:rPr lang="en-US" dirty="0">
                <a:solidFill>
                  <a:prstClr val="black"/>
                </a:solidFill>
                <a:latin typeface="Calibri" pitchFamily="34" charset="0"/>
                <a:ea typeface="ＭＳ Ｐゴシック" pitchFamily="34" charset="-128"/>
              </a:rPr>
              <a:t>NAD83(1986) epoch 1984.00</a:t>
            </a:r>
          </a:p>
          <a:p>
            <a:pPr defTabSz="457189" fontAlgn="base">
              <a:spcAft>
                <a:spcPts val="220"/>
              </a:spcAft>
              <a:defRPr/>
            </a:pPr>
            <a:r>
              <a:rPr lang="en-US" dirty="0">
                <a:solidFill>
                  <a:prstClr val="black"/>
                </a:solidFill>
                <a:latin typeface="Calibri" pitchFamily="34" charset="0"/>
                <a:ea typeface="ＭＳ Ｐゴシック" pitchFamily="34" charset="-128"/>
              </a:rPr>
              <a:t>NAD83(HARN) epoch 1993.62</a:t>
            </a:r>
          </a:p>
          <a:p>
            <a:pPr defTabSz="457189" fontAlgn="base">
              <a:spcAft>
                <a:spcPts val="220"/>
              </a:spcAft>
              <a:defRPr/>
            </a:pPr>
            <a:r>
              <a:rPr lang="en-US" dirty="0">
                <a:solidFill>
                  <a:prstClr val="black"/>
                </a:solidFill>
                <a:latin typeface="Calibri" pitchFamily="34" charset="0"/>
                <a:ea typeface="ＭＳ Ｐゴシック" pitchFamily="34" charset="-128"/>
              </a:rPr>
              <a:t>NAD83(CORS96) epoch 2002.00</a:t>
            </a:r>
          </a:p>
          <a:p>
            <a:pPr defTabSz="457189" fontAlgn="base">
              <a:spcAft>
                <a:spcPts val="220"/>
              </a:spcAft>
              <a:defRPr/>
            </a:pPr>
            <a:r>
              <a:rPr lang="en-US" dirty="0">
                <a:solidFill>
                  <a:prstClr val="black"/>
                </a:solidFill>
                <a:latin typeface="Calibri" pitchFamily="34" charset="0"/>
                <a:ea typeface="ＭＳ Ｐゴシック" pitchFamily="34" charset="-128"/>
              </a:rPr>
              <a:t>NAD83(2007) epoch 2007.00</a:t>
            </a:r>
          </a:p>
          <a:p>
            <a:pPr defTabSz="457189" fontAlgn="base">
              <a:spcAft>
                <a:spcPts val="220"/>
              </a:spcAft>
              <a:defRPr/>
            </a:pPr>
            <a:r>
              <a:rPr lang="en-US" dirty="0">
                <a:solidFill>
                  <a:prstClr val="black"/>
                </a:solidFill>
                <a:latin typeface="Calibri" pitchFamily="34" charset="0"/>
                <a:ea typeface="ＭＳ Ｐゴシック" pitchFamily="34" charset="-128"/>
              </a:rPr>
              <a:t>NAD83(2011) epoch 2010.00</a:t>
            </a:r>
          </a:p>
          <a:p>
            <a:pPr defTabSz="457189" fontAlgn="base">
              <a:spcAft>
                <a:spcPts val="220"/>
              </a:spcAft>
              <a:defRPr/>
            </a:pPr>
            <a:r>
              <a:rPr lang="en-US" dirty="0">
                <a:solidFill>
                  <a:prstClr val="black"/>
                </a:solidFill>
                <a:latin typeface="Calibri" pitchFamily="34" charset="0"/>
                <a:ea typeface="ＭＳ Ｐゴシック" pitchFamily="34" charset="-128"/>
              </a:rPr>
              <a:t>ITRF2014 epoch 2019.9185</a:t>
            </a:r>
          </a:p>
          <a:p>
            <a:pPr defTabSz="457189" fontAlgn="base">
              <a:spcAft>
                <a:spcPts val="220"/>
              </a:spcAft>
              <a:defRPr/>
            </a:pPr>
            <a:r>
              <a:rPr lang="en-US" dirty="0">
                <a:solidFill>
                  <a:prstClr val="black"/>
                </a:solidFill>
                <a:latin typeface="Calibri" pitchFamily="34" charset="0"/>
                <a:ea typeface="ＭＳ Ｐゴシック" pitchFamily="34" charset="-128"/>
              </a:rPr>
              <a:t>IGS08 epoch 2005.00</a:t>
            </a:r>
          </a:p>
          <a:p>
            <a:pPr defTabSz="457189" fontAlgn="base">
              <a:spcAft>
                <a:spcPts val="220"/>
              </a:spcAft>
              <a:defRPr/>
            </a:pPr>
            <a:r>
              <a:rPr lang="en-US" dirty="0">
                <a:solidFill>
                  <a:prstClr val="black"/>
                </a:solidFill>
                <a:latin typeface="Calibri" pitchFamily="34" charset="0"/>
                <a:ea typeface="ＭＳ Ｐゴシック" pitchFamily="34" charset="-128"/>
              </a:rPr>
              <a:t>NATRF2022 epoch 2020.00</a:t>
            </a:r>
          </a:p>
        </p:txBody>
      </p:sp>
      <p:sp>
        <p:nvSpPr>
          <p:cNvPr id="17" name="TextBox 16">
            <a:extLst>
              <a:ext uri="{FF2B5EF4-FFF2-40B4-BE49-F238E27FC236}">
                <a16:creationId xmlns:a16="http://schemas.microsoft.com/office/drawing/2014/main" id="{D42BE4B3-ACB9-4B4D-9C6E-F8D905DBEF0D}"/>
              </a:ext>
            </a:extLst>
          </p:cNvPr>
          <p:cNvSpPr txBox="1"/>
          <p:nvPr/>
        </p:nvSpPr>
        <p:spPr>
          <a:xfrm>
            <a:off x="7288703" y="4347863"/>
            <a:ext cx="4504028" cy="2247090"/>
          </a:xfrm>
          <a:prstGeom prst="rect">
            <a:avLst/>
          </a:prstGeom>
          <a:noFill/>
        </p:spPr>
        <p:txBody>
          <a:bodyPr wrap="square" rtlCol="0">
            <a:spAutoFit/>
          </a:bodyPr>
          <a:lstStyle/>
          <a:p>
            <a:pPr defTabSz="457189" fontAlgn="base">
              <a:spcAft>
                <a:spcPts val="220"/>
              </a:spcAft>
              <a:defRPr/>
            </a:pPr>
            <a:r>
              <a:rPr lang="en-US" sz="2667" dirty="0">
                <a:solidFill>
                  <a:prstClr val="black"/>
                </a:solidFill>
                <a:latin typeface="Calibri" pitchFamily="34" charset="0"/>
                <a:ea typeface="ＭＳ Ｐゴシック" pitchFamily="34" charset="-128"/>
              </a:rPr>
              <a:t>ITRF2008 epoch 2012.2011</a:t>
            </a:r>
          </a:p>
          <a:p>
            <a:pPr defTabSz="457189" fontAlgn="base">
              <a:spcAft>
                <a:spcPts val="220"/>
              </a:spcAft>
              <a:defRPr/>
            </a:pPr>
            <a:r>
              <a:rPr lang="en-US" sz="2667" dirty="0">
                <a:solidFill>
                  <a:prstClr val="black"/>
                </a:solidFill>
                <a:latin typeface="Calibri" pitchFamily="34" charset="0"/>
                <a:ea typeface="ＭＳ Ｐゴシック" pitchFamily="34" charset="-128"/>
              </a:rPr>
              <a:t>IGS08 epoch 2006.7572</a:t>
            </a:r>
          </a:p>
          <a:p>
            <a:pPr defTabSz="457189" fontAlgn="base">
              <a:spcAft>
                <a:spcPts val="220"/>
              </a:spcAft>
              <a:defRPr/>
            </a:pPr>
            <a:r>
              <a:rPr lang="en-US" sz="2667" dirty="0">
                <a:solidFill>
                  <a:prstClr val="black"/>
                </a:solidFill>
                <a:latin typeface="Calibri" pitchFamily="34" charset="0"/>
                <a:ea typeface="ＭＳ Ｐゴシック" pitchFamily="34" charset="-128"/>
              </a:rPr>
              <a:t>ITRF2014 epoch 2017.4457</a:t>
            </a:r>
          </a:p>
          <a:p>
            <a:pPr defTabSz="457189" fontAlgn="base">
              <a:spcAft>
                <a:spcPts val="220"/>
              </a:spcAft>
              <a:defRPr/>
            </a:pPr>
            <a:r>
              <a:rPr lang="en-US" sz="2667" dirty="0">
                <a:solidFill>
                  <a:prstClr val="black"/>
                </a:solidFill>
                <a:latin typeface="Calibri" pitchFamily="34" charset="0"/>
                <a:ea typeface="ＭＳ Ｐゴシック" pitchFamily="34" charset="-128"/>
              </a:rPr>
              <a:t>ITRF2014 epoch 2019.9185</a:t>
            </a:r>
          </a:p>
          <a:p>
            <a:pPr defTabSz="457189" fontAlgn="base">
              <a:spcAft>
                <a:spcPts val="220"/>
              </a:spcAft>
              <a:defRPr/>
            </a:pPr>
            <a:r>
              <a:rPr lang="en-US" sz="2667" dirty="0">
                <a:solidFill>
                  <a:prstClr val="black"/>
                </a:solidFill>
                <a:latin typeface="Calibri" pitchFamily="34" charset="0"/>
                <a:ea typeface="ＭＳ Ｐゴシック" pitchFamily="34" charset="-128"/>
              </a:rPr>
              <a:t>ITRF2014 epoch 2021.0276</a:t>
            </a:r>
          </a:p>
        </p:txBody>
      </p:sp>
      <p:sp>
        <p:nvSpPr>
          <p:cNvPr id="18" name="TextBox 17"/>
          <p:cNvSpPr txBox="1"/>
          <p:nvPr/>
        </p:nvSpPr>
        <p:spPr>
          <a:xfrm>
            <a:off x="6743701" y="3857819"/>
            <a:ext cx="5046492" cy="523220"/>
          </a:xfrm>
          <a:prstGeom prst="rect">
            <a:avLst/>
          </a:prstGeom>
          <a:noFill/>
        </p:spPr>
        <p:txBody>
          <a:bodyPr wrap="square" rtlCol="0">
            <a:spAutoFit/>
          </a:bodyPr>
          <a:lstStyle/>
          <a:p>
            <a:pPr algn="ctr" defTabSz="457189" fontAlgn="base">
              <a:spcBef>
                <a:spcPct val="0"/>
              </a:spcBef>
              <a:spcAft>
                <a:spcPct val="0"/>
              </a:spcAft>
              <a:defRPr/>
            </a:pPr>
            <a:r>
              <a:rPr lang="en-US" sz="2800" i="1" dirty="0">
                <a:solidFill>
                  <a:prstClr val="black"/>
                </a:solidFill>
                <a:latin typeface="Cambria" panose="02040503050406030204" pitchFamily="18" charset="0"/>
                <a:ea typeface="Cambria" panose="02040503050406030204" pitchFamily="18" charset="0"/>
              </a:rPr>
              <a:t>Examples of ITRF </a:t>
            </a:r>
            <a:r>
              <a:rPr lang="en-US" sz="2800" b="1" i="1" dirty="0">
                <a:solidFill>
                  <a:prstClr val="black"/>
                </a:solidFill>
                <a:latin typeface="Cambria" panose="02040503050406030204" pitchFamily="18" charset="0"/>
                <a:ea typeface="Cambria" panose="02040503050406030204" pitchFamily="18" charset="0"/>
              </a:rPr>
              <a:t>Survey</a:t>
            </a:r>
            <a:r>
              <a:rPr lang="en-US" sz="2800" i="1" dirty="0">
                <a:solidFill>
                  <a:prstClr val="black"/>
                </a:solidFill>
                <a:latin typeface="Cambria" panose="02040503050406030204" pitchFamily="18" charset="0"/>
                <a:ea typeface="Cambria" panose="02040503050406030204" pitchFamily="18" charset="0"/>
              </a:rPr>
              <a:t> Epoch</a:t>
            </a:r>
          </a:p>
        </p:txBody>
      </p:sp>
    </p:spTree>
    <p:extLst>
      <p:ext uri="{BB962C8B-B14F-4D97-AF65-F5344CB8AC3E}">
        <p14:creationId xmlns:p14="http://schemas.microsoft.com/office/powerpoint/2010/main" val="33780849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500"/>
                            </p:stCondLst>
                            <p:childTnLst>
                              <p:par>
                                <p:cTn id="25" presetID="10" presetClass="entr" presetSubtype="0" fill="hold" grpId="0" nodeType="afterEffect">
                                  <p:stCondLst>
                                    <p:cond delay="20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fade">
                                      <p:cBhvr>
                                        <p:cTn id="27" dur="1000"/>
                                        <p:tgtEl>
                                          <p:spTgt spid="1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200"/>
                                  </p:stCondLst>
                                  <p:childTnLst>
                                    <p:set>
                                      <p:cBhvr>
                                        <p:cTn id="31" dur="1" fill="hold">
                                          <p:stCondLst>
                                            <p:cond delay="0"/>
                                          </p:stCondLst>
                                        </p:cTn>
                                        <p:tgtEl>
                                          <p:spTgt spid="13">
                                            <p:txEl>
                                              <p:pRg st="1" end="1"/>
                                            </p:txEl>
                                          </p:spTgt>
                                        </p:tgtEl>
                                        <p:attrNameLst>
                                          <p:attrName>style.visibility</p:attrName>
                                        </p:attrNameLst>
                                      </p:cBhvr>
                                      <p:to>
                                        <p:strVal val="visible"/>
                                      </p:to>
                                    </p:set>
                                    <p:animEffect transition="in" filter="fade">
                                      <p:cBhvr>
                                        <p:cTn id="32" dur="1000"/>
                                        <p:tgtEl>
                                          <p:spTgt spid="13">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200"/>
                                  </p:stCondLst>
                                  <p:childTnLst>
                                    <p:set>
                                      <p:cBhvr>
                                        <p:cTn id="36" dur="1" fill="hold">
                                          <p:stCondLst>
                                            <p:cond delay="0"/>
                                          </p:stCondLst>
                                        </p:cTn>
                                        <p:tgtEl>
                                          <p:spTgt spid="13">
                                            <p:txEl>
                                              <p:pRg st="2" end="2"/>
                                            </p:txEl>
                                          </p:spTgt>
                                        </p:tgtEl>
                                        <p:attrNameLst>
                                          <p:attrName>style.visibility</p:attrName>
                                        </p:attrNameLst>
                                      </p:cBhvr>
                                      <p:to>
                                        <p:strVal val="visible"/>
                                      </p:to>
                                    </p:set>
                                    <p:animEffect transition="in" filter="fade">
                                      <p:cBhvr>
                                        <p:cTn id="37" dur="1000"/>
                                        <p:tgtEl>
                                          <p:spTgt spid="13">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200"/>
                                  </p:stCondLst>
                                  <p:childTnLst>
                                    <p:set>
                                      <p:cBhvr>
                                        <p:cTn id="41" dur="1" fill="hold">
                                          <p:stCondLst>
                                            <p:cond delay="0"/>
                                          </p:stCondLst>
                                        </p:cTn>
                                        <p:tgtEl>
                                          <p:spTgt spid="13">
                                            <p:txEl>
                                              <p:pRg st="3" end="3"/>
                                            </p:txEl>
                                          </p:spTgt>
                                        </p:tgtEl>
                                        <p:attrNameLst>
                                          <p:attrName>style.visibility</p:attrName>
                                        </p:attrNameLst>
                                      </p:cBhvr>
                                      <p:to>
                                        <p:strVal val="visible"/>
                                      </p:to>
                                    </p:set>
                                    <p:animEffect transition="in" filter="fade">
                                      <p:cBhvr>
                                        <p:cTn id="42" dur="1000"/>
                                        <p:tgtEl>
                                          <p:spTgt spid="13">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200"/>
                                  </p:stCondLst>
                                  <p:childTnLst>
                                    <p:set>
                                      <p:cBhvr>
                                        <p:cTn id="46" dur="1" fill="hold">
                                          <p:stCondLst>
                                            <p:cond delay="0"/>
                                          </p:stCondLst>
                                        </p:cTn>
                                        <p:tgtEl>
                                          <p:spTgt spid="13">
                                            <p:txEl>
                                              <p:pRg st="4" end="4"/>
                                            </p:txEl>
                                          </p:spTgt>
                                        </p:tgtEl>
                                        <p:attrNameLst>
                                          <p:attrName>style.visibility</p:attrName>
                                        </p:attrNameLst>
                                      </p:cBhvr>
                                      <p:to>
                                        <p:strVal val="visible"/>
                                      </p:to>
                                    </p:set>
                                    <p:animEffect transition="in" filter="fade">
                                      <p:cBhvr>
                                        <p:cTn id="47" dur="1000"/>
                                        <p:tgtEl>
                                          <p:spTgt spid="13">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500"/>
                            </p:stCondLst>
                            <p:childTnLst>
                              <p:par>
                                <p:cTn id="59" presetID="10" presetClass="entr" presetSubtype="0" fill="hold" grpId="0" nodeType="afterEffect">
                                  <p:stCondLst>
                                    <p:cond delay="200"/>
                                  </p:stCondLst>
                                  <p:childTnLst>
                                    <p:set>
                                      <p:cBhvr>
                                        <p:cTn id="60" dur="1" fill="hold">
                                          <p:stCondLst>
                                            <p:cond delay="0"/>
                                          </p:stCondLst>
                                        </p:cTn>
                                        <p:tgtEl>
                                          <p:spTgt spid="17">
                                            <p:txEl>
                                              <p:pRg st="0" end="0"/>
                                            </p:txEl>
                                          </p:spTgt>
                                        </p:tgtEl>
                                        <p:attrNameLst>
                                          <p:attrName>style.visibility</p:attrName>
                                        </p:attrNameLst>
                                      </p:cBhvr>
                                      <p:to>
                                        <p:strVal val="visible"/>
                                      </p:to>
                                    </p:set>
                                    <p:animEffect transition="in" filter="fade">
                                      <p:cBhvr>
                                        <p:cTn id="61" dur="1000"/>
                                        <p:tgtEl>
                                          <p:spTgt spid="17">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200"/>
                                  </p:stCondLst>
                                  <p:childTnLst>
                                    <p:set>
                                      <p:cBhvr>
                                        <p:cTn id="65" dur="1" fill="hold">
                                          <p:stCondLst>
                                            <p:cond delay="0"/>
                                          </p:stCondLst>
                                        </p:cTn>
                                        <p:tgtEl>
                                          <p:spTgt spid="17">
                                            <p:txEl>
                                              <p:pRg st="1" end="1"/>
                                            </p:txEl>
                                          </p:spTgt>
                                        </p:tgtEl>
                                        <p:attrNameLst>
                                          <p:attrName>style.visibility</p:attrName>
                                        </p:attrNameLst>
                                      </p:cBhvr>
                                      <p:to>
                                        <p:strVal val="visible"/>
                                      </p:to>
                                    </p:set>
                                    <p:animEffect transition="in" filter="fade">
                                      <p:cBhvr>
                                        <p:cTn id="66" dur="1000"/>
                                        <p:tgtEl>
                                          <p:spTgt spid="17">
                                            <p:txEl>
                                              <p:pRg st="1" end="1"/>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200"/>
                                  </p:stCondLst>
                                  <p:childTnLst>
                                    <p:set>
                                      <p:cBhvr>
                                        <p:cTn id="70" dur="1" fill="hold">
                                          <p:stCondLst>
                                            <p:cond delay="0"/>
                                          </p:stCondLst>
                                        </p:cTn>
                                        <p:tgtEl>
                                          <p:spTgt spid="17">
                                            <p:txEl>
                                              <p:pRg st="2" end="2"/>
                                            </p:txEl>
                                          </p:spTgt>
                                        </p:tgtEl>
                                        <p:attrNameLst>
                                          <p:attrName>style.visibility</p:attrName>
                                        </p:attrNameLst>
                                      </p:cBhvr>
                                      <p:to>
                                        <p:strVal val="visible"/>
                                      </p:to>
                                    </p:set>
                                    <p:animEffect transition="in" filter="fade">
                                      <p:cBhvr>
                                        <p:cTn id="71" dur="1000"/>
                                        <p:tgtEl>
                                          <p:spTgt spid="17">
                                            <p:txEl>
                                              <p:pRg st="2" end="2"/>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200"/>
                                  </p:stCondLst>
                                  <p:childTnLst>
                                    <p:set>
                                      <p:cBhvr>
                                        <p:cTn id="75" dur="1" fill="hold">
                                          <p:stCondLst>
                                            <p:cond delay="0"/>
                                          </p:stCondLst>
                                        </p:cTn>
                                        <p:tgtEl>
                                          <p:spTgt spid="17">
                                            <p:txEl>
                                              <p:pRg st="3" end="3"/>
                                            </p:txEl>
                                          </p:spTgt>
                                        </p:tgtEl>
                                        <p:attrNameLst>
                                          <p:attrName>style.visibility</p:attrName>
                                        </p:attrNameLst>
                                      </p:cBhvr>
                                      <p:to>
                                        <p:strVal val="visible"/>
                                      </p:to>
                                    </p:set>
                                    <p:animEffect transition="in" filter="fade">
                                      <p:cBhvr>
                                        <p:cTn id="76" dur="1000"/>
                                        <p:tgtEl>
                                          <p:spTgt spid="17">
                                            <p:txEl>
                                              <p:pRg st="3" end="3"/>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200"/>
                                  </p:stCondLst>
                                  <p:childTnLst>
                                    <p:set>
                                      <p:cBhvr>
                                        <p:cTn id="80" dur="1" fill="hold">
                                          <p:stCondLst>
                                            <p:cond delay="0"/>
                                          </p:stCondLst>
                                        </p:cTn>
                                        <p:tgtEl>
                                          <p:spTgt spid="17">
                                            <p:txEl>
                                              <p:pRg st="4" end="4"/>
                                            </p:txEl>
                                          </p:spTgt>
                                        </p:tgtEl>
                                        <p:attrNameLst>
                                          <p:attrName>style.visibility</p:attrName>
                                        </p:attrNameLst>
                                      </p:cBhvr>
                                      <p:to>
                                        <p:strVal val="visible"/>
                                      </p:to>
                                    </p:set>
                                    <p:animEffect transition="in" filter="fade">
                                      <p:cBhvr>
                                        <p:cTn id="81" dur="1000"/>
                                        <p:tgtEl>
                                          <p:spTgt spid="1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p:bldP spid="12" grpId="0"/>
      <p:bldP spid="13" grpId="0" uiExpand="1" build="p"/>
      <p:bldP spid="14" grpId="0"/>
      <p:bldP spid="15" grpId="0"/>
      <p:bldP spid="17" grpId="0" uiExpand="1" build="p"/>
      <p:bldP spid="1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41B14E5-5F28-D786-864F-88BED4E66C54}"/>
              </a:ext>
            </a:extLst>
          </p:cNvPr>
          <p:cNvSpPr>
            <a:spLocks noGrp="1"/>
          </p:cNvSpPr>
          <p:nvPr>
            <p:ph type="title"/>
          </p:nvPr>
        </p:nvSpPr>
        <p:spPr/>
        <p:txBody>
          <a:bodyPr/>
          <a:lstStyle/>
          <a:p>
            <a:r>
              <a:rPr lang="en-US" dirty="0"/>
              <a:t>Epochs in Current NSRS</a:t>
            </a:r>
          </a:p>
        </p:txBody>
      </p:sp>
      <p:sp>
        <p:nvSpPr>
          <p:cNvPr id="5" name="Text Placeholder 4">
            <a:extLst>
              <a:ext uri="{FF2B5EF4-FFF2-40B4-BE49-F238E27FC236}">
                <a16:creationId xmlns:a16="http://schemas.microsoft.com/office/drawing/2014/main" id="{E4ABCEAB-D574-1AEE-0915-9B613F01E57A}"/>
              </a:ext>
            </a:extLst>
          </p:cNvPr>
          <p:cNvSpPr>
            <a:spLocks noGrp="1"/>
          </p:cNvSpPr>
          <p:nvPr>
            <p:ph type="body" idx="1"/>
          </p:nvPr>
        </p:nvSpPr>
        <p:spPr>
          <a:xfrm>
            <a:off x="5996517" y="1535113"/>
            <a:ext cx="5680475" cy="639763"/>
          </a:xfrm>
        </p:spPr>
        <p:txBody>
          <a:bodyPr>
            <a:noAutofit/>
          </a:bodyPr>
          <a:lstStyle/>
          <a:p>
            <a:pPr algn="ctr"/>
            <a:r>
              <a:rPr lang="en-US" sz="4267" dirty="0"/>
              <a:t>Reference Epoch (RE)</a:t>
            </a:r>
          </a:p>
        </p:txBody>
      </p:sp>
      <p:sp>
        <p:nvSpPr>
          <p:cNvPr id="6" name="Content Placeholder 5">
            <a:extLst>
              <a:ext uri="{FF2B5EF4-FFF2-40B4-BE49-F238E27FC236}">
                <a16:creationId xmlns:a16="http://schemas.microsoft.com/office/drawing/2014/main" id="{5D942B78-4ABB-EE99-AC23-A2C92BFEC77B}"/>
              </a:ext>
            </a:extLst>
          </p:cNvPr>
          <p:cNvSpPr>
            <a:spLocks noGrp="1"/>
          </p:cNvSpPr>
          <p:nvPr>
            <p:ph sz="half" idx="2"/>
          </p:nvPr>
        </p:nvSpPr>
        <p:spPr>
          <a:xfrm>
            <a:off x="5996517" y="2174875"/>
            <a:ext cx="5680476" cy="3951288"/>
          </a:xfrm>
        </p:spPr>
        <p:txBody>
          <a:bodyPr>
            <a:noAutofit/>
          </a:bodyPr>
          <a:lstStyle/>
          <a:p>
            <a:r>
              <a:rPr lang="en-US" dirty="0"/>
              <a:t>Position after propagated back in time from SE to RE</a:t>
            </a:r>
          </a:p>
          <a:p>
            <a:r>
              <a:rPr lang="en-US" dirty="0"/>
              <a:t>Seen on OPUS Solution</a:t>
            </a:r>
          </a:p>
          <a:p>
            <a:r>
              <a:rPr lang="en-US" dirty="0"/>
              <a:t>Used in NAD 83</a:t>
            </a:r>
          </a:p>
          <a:p>
            <a:r>
              <a:rPr lang="en-US" dirty="0"/>
              <a:t>Ground movement will be </a:t>
            </a:r>
            <a:r>
              <a:rPr lang="en-US" i="1" dirty="0"/>
              <a:t>hidden</a:t>
            </a:r>
          </a:p>
          <a:p>
            <a:endParaRPr lang="en-US" i="1" dirty="0"/>
          </a:p>
        </p:txBody>
      </p:sp>
      <p:sp>
        <p:nvSpPr>
          <p:cNvPr id="7" name="Text Placeholder 6">
            <a:extLst>
              <a:ext uri="{FF2B5EF4-FFF2-40B4-BE49-F238E27FC236}">
                <a16:creationId xmlns:a16="http://schemas.microsoft.com/office/drawing/2014/main" id="{CC50965C-82B0-AC2A-2538-0742542C42C9}"/>
              </a:ext>
            </a:extLst>
          </p:cNvPr>
          <p:cNvSpPr>
            <a:spLocks noGrp="1"/>
          </p:cNvSpPr>
          <p:nvPr>
            <p:ph type="body" sz="quarter" idx="3"/>
          </p:nvPr>
        </p:nvSpPr>
        <p:spPr>
          <a:xfrm>
            <a:off x="607485" y="1535716"/>
            <a:ext cx="5389033" cy="639763"/>
          </a:xfrm>
        </p:spPr>
        <p:txBody>
          <a:bodyPr>
            <a:noAutofit/>
          </a:bodyPr>
          <a:lstStyle/>
          <a:p>
            <a:pPr algn="ctr"/>
            <a:r>
              <a:rPr lang="en-US" sz="4267" dirty="0"/>
              <a:t>Survey Epoch (SE)</a:t>
            </a:r>
          </a:p>
        </p:txBody>
      </p:sp>
      <p:sp>
        <p:nvSpPr>
          <p:cNvPr id="8" name="Content Placeholder 7">
            <a:extLst>
              <a:ext uri="{FF2B5EF4-FFF2-40B4-BE49-F238E27FC236}">
                <a16:creationId xmlns:a16="http://schemas.microsoft.com/office/drawing/2014/main" id="{D764E3B5-2817-FA71-1354-7B4C705FE3CA}"/>
              </a:ext>
            </a:extLst>
          </p:cNvPr>
          <p:cNvSpPr>
            <a:spLocks noGrp="1"/>
          </p:cNvSpPr>
          <p:nvPr>
            <p:ph sz="quarter" idx="4"/>
          </p:nvPr>
        </p:nvSpPr>
        <p:spPr>
          <a:xfrm>
            <a:off x="607485" y="2175477"/>
            <a:ext cx="5389033" cy="3951288"/>
          </a:xfrm>
        </p:spPr>
        <p:txBody>
          <a:bodyPr>
            <a:noAutofit/>
          </a:bodyPr>
          <a:lstStyle/>
          <a:p>
            <a:r>
              <a:rPr lang="en-US" dirty="0"/>
              <a:t>Position at the moment of survey data collection</a:t>
            </a:r>
          </a:p>
          <a:p>
            <a:r>
              <a:rPr lang="en-US" dirty="0"/>
              <a:t>Seen on OPUS Solution</a:t>
            </a:r>
          </a:p>
          <a:p>
            <a:r>
              <a:rPr lang="en-US" dirty="0"/>
              <a:t>Necessary for ITRF</a:t>
            </a:r>
          </a:p>
          <a:p>
            <a:r>
              <a:rPr lang="en-US" dirty="0"/>
              <a:t>Ground movement will be </a:t>
            </a:r>
            <a:r>
              <a:rPr lang="en-US" i="1" dirty="0"/>
              <a:t>illustrated</a:t>
            </a:r>
          </a:p>
        </p:txBody>
      </p:sp>
    </p:spTree>
    <p:extLst>
      <p:ext uri="{BB962C8B-B14F-4D97-AF65-F5344CB8AC3E}">
        <p14:creationId xmlns:p14="http://schemas.microsoft.com/office/powerpoint/2010/main" val="3653191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41B14E5-5F28-D786-864F-88BED4E66C54}"/>
              </a:ext>
            </a:extLst>
          </p:cNvPr>
          <p:cNvSpPr>
            <a:spLocks noGrp="1"/>
          </p:cNvSpPr>
          <p:nvPr>
            <p:ph type="title"/>
          </p:nvPr>
        </p:nvSpPr>
        <p:spPr/>
        <p:txBody>
          <a:bodyPr/>
          <a:lstStyle/>
          <a:p>
            <a:r>
              <a:rPr lang="en-US" dirty="0"/>
              <a:t>Epochs in </a:t>
            </a:r>
            <a:r>
              <a:rPr lang="en-US" b="1" dirty="0"/>
              <a:t>Modernized</a:t>
            </a:r>
            <a:r>
              <a:rPr lang="en-US" dirty="0"/>
              <a:t> NSRS</a:t>
            </a:r>
          </a:p>
        </p:txBody>
      </p:sp>
      <p:sp>
        <p:nvSpPr>
          <p:cNvPr id="5" name="Text Placeholder 4">
            <a:extLst>
              <a:ext uri="{FF2B5EF4-FFF2-40B4-BE49-F238E27FC236}">
                <a16:creationId xmlns:a16="http://schemas.microsoft.com/office/drawing/2014/main" id="{E4ABCEAB-D574-1AEE-0915-9B613F01E57A}"/>
              </a:ext>
            </a:extLst>
          </p:cNvPr>
          <p:cNvSpPr>
            <a:spLocks noGrp="1"/>
          </p:cNvSpPr>
          <p:nvPr>
            <p:ph type="body" idx="1"/>
          </p:nvPr>
        </p:nvSpPr>
        <p:spPr>
          <a:xfrm>
            <a:off x="5996517" y="1535113"/>
            <a:ext cx="5680475" cy="639763"/>
          </a:xfrm>
        </p:spPr>
        <p:txBody>
          <a:bodyPr>
            <a:noAutofit/>
          </a:bodyPr>
          <a:lstStyle/>
          <a:p>
            <a:pPr algn="ctr"/>
            <a:r>
              <a:rPr lang="en-US" sz="4267" dirty="0"/>
              <a:t>Reference Epoch (RE)</a:t>
            </a:r>
          </a:p>
        </p:txBody>
      </p:sp>
      <p:sp>
        <p:nvSpPr>
          <p:cNvPr id="6" name="Content Placeholder 5">
            <a:extLst>
              <a:ext uri="{FF2B5EF4-FFF2-40B4-BE49-F238E27FC236}">
                <a16:creationId xmlns:a16="http://schemas.microsoft.com/office/drawing/2014/main" id="{5D942B78-4ABB-EE99-AC23-A2C92BFEC77B}"/>
              </a:ext>
            </a:extLst>
          </p:cNvPr>
          <p:cNvSpPr>
            <a:spLocks noGrp="1"/>
          </p:cNvSpPr>
          <p:nvPr>
            <p:ph sz="half" idx="2"/>
          </p:nvPr>
        </p:nvSpPr>
        <p:spPr>
          <a:xfrm>
            <a:off x="5996517" y="2174875"/>
            <a:ext cx="5680476" cy="3951288"/>
          </a:xfrm>
        </p:spPr>
        <p:txBody>
          <a:bodyPr>
            <a:noAutofit/>
          </a:bodyPr>
          <a:lstStyle/>
          <a:p>
            <a:r>
              <a:rPr lang="en-US" dirty="0"/>
              <a:t>Position after propagated back in time from SE to RE</a:t>
            </a:r>
          </a:p>
          <a:p>
            <a:r>
              <a:rPr lang="en-US" dirty="0"/>
              <a:t>Used in NATRF2022</a:t>
            </a:r>
          </a:p>
          <a:p>
            <a:r>
              <a:rPr lang="en-US" b="1" dirty="0"/>
              <a:t>REC = RE Coordinate</a:t>
            </a:r>
          </a:p>
          <a:p>
            <a:r>
              <a:rPr lang="en-US" dirty="0"/>
              <a:t>Ground movement will be </a:t>
            </a:r>
            <a:r>
              <a:rPr lang="en-US" i="1" dirty="0"/>
              <a:t>hidden</a:t>
            </a:r>
          </a:p>
          <a:p>
            <a:endParaRPr lang="en-US" i="1" dirty="0"/>
          </a:p>
        </p:txBody>
      </p:sp>
      <p:sp>
        <p:nvSpPr>
          <p:cNvPr id="7" name="Text Placeholder 6">
            <a:extLst>
              <a:ext uri="{FF2B5EF4-FFF2-40B4-BE49-F238E27FC236}">
                <a16:creationId xmlns:a16="http://schemas.microsoft.com/office/drawing/2014/main" id="{CC50965C-82B0-AC2A-2538-0742542C42C9}"/>
              </a:ext>
            </a:extLst>
          </p:cNvPr>
          <p:cNvSpPr>
            <a:spLocks noGrp="1"/>
          </p:cNvSpPr>
          <p:nvPr>
            <p:ph type="body" sz="quarter" idx="3"/>
          </p:nvPr>
        </p:nvSpPr>
        <p:spPr>
          <a:xfrm>
            <a:off x="607485" y="1535716"/>
            <a:ext cx="5389033" cy="639763"/>
          </a:xfrm>
        </p:spPr>
        <p:txBody>
          <a:bodyPr>
            <a:noAutofit/>
          </a:bodyPr>
          <a:lstStyle/>
          <a:p>
            <a:pPr algn="ctr"/>
            <a:r>
              <a:rPr lang="en-US" sz="4267" dirty="0"/>
              <a:t>Survey Epoch (SE)</a:t>
            </a:r>
          </a:p>
        </p:txBody>
      </p:sp>
      <p:sp>
        <p:nvSpPr>
          <p:cNvPr id="8" name="Content Placeholder 7">
            <a:extLst>
              <a:ext uri="{FF2B5EF4-FFF2-40B4-BE49-F238E27FC236}">
                <a16:creationId xmlns:a16="http://schemas.microsoft.com/office/drawing/2014/main" id="{D764E3B5-2817-FA71-1354-7B4C705FE3CA}"/>
              </a:ext>
            </a:extLst>
          </p:cNvPr>
          <p:cNvSpPr>
            <a:spLocks noGrp="1"/>
          </p:cNvSpPr>
          <p:nvPr>
            <p:ph sz="quarter" idx="4"/>
          </p:nvPr>
        </p:nvSpPr>
        <p:spPr>
          <a:xfrm>
            <a:off x="607485" y="2175477"/>
            <a:ext cx="5389033" cy="3951288"/>
          </a:xfrm>
        </p:spPr>
        <p:txBody>
          <a:bodyPr>
            <a:noAutofit/>
          </a:bodyPr>
          <a:lstStyle/>
          <a:p>
            <a:r>
              <a:rPr lang="en-US" dirty="0"/>
              <a:t>Position at the moment of survey data collection</a:t>
            </a:r>
          </a:p>
          <a:p>
            <a:r>
              <a:rPr lang="en-US" dirty="0"/>
              <a:t>Used in NATRF2022</a:t>
            </a:r>
          </a:p>
          <a:p>
            <a:r>
              <a:rPr lang="en-US" b="1" dirty="0"/>
              <a:t>SEC = SE Coordinate </a:t>
            </a:r>
          </a:p>
          <a:p>
            <a:r>
              <a:rPr lang="en-US" dirty="0"/>
              <a:t>Ground movement will be </a:t>
            </a:r>
            <a:r>
              <a:rPr lang="en-US" i="1" dirty="0"/>
              <a:t>illustrated</a:t>
            </a:r>
          </a:p>
        </p:txBody>
      </p:sp>
    </p:spTree>
    <p:extLst>
      <p:ext uri="{BB962C8B-B14F-4D97-AF65-F5344CB8AC3E}">
        <p14:creationId xmlns:p14="http://schemas.microsoft.com/office/powerpoint/2010/main" val="370147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24000" y="338825"/>
            <a:ext cx="9144000" cy="919120"/>
          </a:xfrm>
          <a:prstGeom prst="rect">
            <a:avLst/>
          </a:prstGeom>
        </p:spPr>
        <p:txBody>
          <a:bodyPr vert="horz" wrap="square" lIns="0" tIns="16087" rIns="0" bIns="0" numCol="1" rtlCol="0" anchor="ctr" anchorCtr="0" compatLnSpc="1">
            <a:prstTxWarp prst="textNoShape">
              <a:avLst/>
            </a:prstTxWarp>
            <a:spAutoFit/>
          </a:bodyPr>
          <a:lstStyle/>
          <a:p>
            <a:pPr marL="16933">
              <a:spcBef>
                <a:spcPts val="127"/>
              </a:spcBef>
            </a:pPr>
            <a:r>
              <a:rPr lang="en-US" spc="-13" dirty="0">
                <a:cs typeface="Calibri"/>
              </a:rPr>
              <a:t>4D alignment – Epochs</a:t>
            </a:r>
            <a:endParaRPr dirty="0">
              <a:latin typeface="Cambria" panose="02040503050406030204" pitchFamily="18" charset="0"/>
              <a:cs typeface="Calibri"/>
            </a:endParaRPr>
          </a:p>
        </p:txBody>
      </p:sp>
      <p:sp>
        <p:nvSpPr>
          <p:cNvPr id="3" name="object 3"/>
          <p:cNvSpPr txBox="1"/>
          <p:nvPr/>
        </p:nvSpPr>
        <p:spPr>
          <a:xfrm>
            <a:off x="383460" y="1470458"/>
            <a:ext cx="11130115" cy="5075311"/>
          </a:xfrm>
          <a:prstGeom prst="rect">
            <a:avLst/>
          </a:prstGeom>
        </p:spPr>
        <p:txBody>
          <a:bodyPr vert="horz" wrap="square" lIns="0" tIns="16933" rIns="0" bIns="0" rtlCol="0">
            <a:noAutofit/>
          </a:bodyPr>
          <a:lstStyle/>
          <a:p>
            <a:pPr marL="16932" marR="6773" algn="ctr" defTabSz="457189" fontAlgn="base">
              <a:spcBef>
                <a:spcPts val="133"/>
              </a:spcBef>
              <a:spcAft>
                <a:spcPct val="0"/>
              </a:spcAft>
              <a:tabLst>
                <a:tab pos="473263" algn="l"/>
                <a:tab pos="474109" algn="l"/>
              </a:tabLst>
              <a:defRPr/>
            </a:pPr>
            <a:r>
              <a:rPr lang="en-US" sz="3200" spc="-7" dirty="0">
                <a:solidFill>
                  <a:prstClr val="black"/>
                </a:solidFill>
                <a:latin typeface="Cambria" panose="02040503050406030204" pitchFamily="18" charset="0"/>
                <a:ea typeface="Cambria" panose="02040503050406030204" pitchFamily="18" charset="0"/>
                <a:cs typeface="Calibri"/>
              </a:rPr>
              <a:t>One epoch in which ITRF2020 will be equal to NATRF2022… </a:t>
            </a:r>
          </a:p>
          <a:p>
            <a:pPr marL="474120" marR="6773" indent="-457189" defTabSz="457189" fontAlgn="base">
              <a:spcBef>
                <a:spcPts val="133"/>
              </a:spcBef>
              <a:spcAft>
                <a:spcPct val="0"/>
              </a:spcAft>
              <a:buFont typeface="Arial" panose="020B0604020202020204" pitchFamily="34" charset="0"/>
              <a:buChar char="•"/>
              <a:tabLst>
                <a:tab pos="473263" algn="l"/>
                <a:tab pos="474109" algn="l"/>
              </a:tabLst>
              <a:defRPr/>
            </a:pPr>
            <a:endParaRPr lang="en-US" sz="3200" spc="-7" dirty="0">
              <a:solidFill>
                <a:prstClr val="black"/>
              </a:solidFill>
              <a:uFill>
                <a:solidFill>
                  <a:srgbClr val="000000"/>
                </a:solidFill>
              </a:uFill>
              <a:latin typeface="Cambria" panose="02040503050406030204" pitchFamily="18" charset="0"/>
              <a:ea typeface="Cambria" panose="02040503050406030204" pitchFamily="18" charset="0"/>
              <a:cs typeface="Calibri"/>
            </a:endParaRPr>
          </a:p>
          <a:p>
            <a:pPr marL="16932" marR="6773" algn="ctr" defTabSz="457189" fontAlgn="base">
              <a:spcBef>
                <a:spcPts val="133"/>
              </a:spcBef>
              <a:spcAft>
                <a:spcPct val="0"/>
              </a:spcAft>
              <a:tabLst>
                <a:tab pos="473263" algn="l"/>
                <a:tab pos="474109" algn="l"/>
              </a:tabLst>
              <a:defRPr/>
            </a:pPr>
            <a:r>
              <a:rPr lang="en-US" sz="3600" spc="-7" dirty="0">
                <a:solidFill>
                  <a:prstClr val="black"/>
                </a:solidFill>
                <a:uFill>
                  <a:solidFill>
                    <a:srgbClr val="000000"/>
                  </a:solidFill>
                </a:uFill>
                <a:latin typeface="Cambria" panose="02040503050406030204" pitchFamily="18" charset="0"/>
                <a:ea typeface="Cambria" panose="02040503050406030204" pitchFamily="18" charset="0"/>
                <a:cs typeface="Calibri"/>
              </a:rPr>
              <a:t>At 00:00 on January 01, 2020 any given coordinates in</a:t>
            </a:r>
          </a:p>
          <a:p>
            <a:pPr marL="16932" marR="6773" algn="ctr" defTabSz="457189" fontAlgn="base">
              <a:spcBef>
                <a:spcPts val="1200"/>
              </a:spcBef>
              <a:tabLst>
                <a:tab pos="473263" algn="l"/>
                <a:tab pos="474109" algn="l"/>
              </a:tabLst>
              <a:defRPr/>
            </a:pPr>
            <a:r>
              <a:rPr lang="en-US" sz="3600" spc="-7" dirty="0">
                <a:solidFill>
                  <a:prstClr val="black"/>
                </a:solidFill>
                <a:uFill>
                  <a:solidFill>
                    <a:srgbClr val="000000"/>
                  </a:solidFill>
                </a:uFill>
                <a:latin typeface="Cambria" panose="02040503050406030204" pitchFamily="18" charset="0"/>
                <a:ea typeface="Cambria" panose="02040503050406030204" pitchFamily="18" charset="0"/>
                <a:cs typeface="Calibri"/>
              </a:rPr>
              <a:t>ITRF2020 (epoch 2020.0) = NATRF2022 (epoch 2020.0)</a:t>
            </a:r>
          </a:p>
          <a:p>
            <a:pPr marL="16932" marR="6773" defTabSz="457189" fontAlgn="base">
              <a:spcBef>
                <a:spcPts val="133"/>
              </a:spcBef>
              <a:spcAft>
                <a:spcPct val="0"/>
              </a:spcAft>
              <a:tabLst>
                <a:tab pos="473263" algn="l"/>
                <a:tab pos="474109" algn="l"/>
              </a:tabLst>
              <a:defRPr/>
            </a:pPr>
            <a:endParaRPr lang="en-US" sz="3200" spc="-7" dirty="0">
              <a:solidFill>
                <a:prstClr val="black"/>
              </a:solidFill>
              <a:uFill>
                <a:solidFill>
                  <a:srgbClr val="000000"/>
                </a:solidFill>
              </a:uFill>
              <a:latin typeface="Cambria" panose="02040503050406030204" pitchFamily="18" charset="0"/>
              <a:ea typeface="Cambria" panose="02040503050406030204" pitchFamily="18" charset="0"/>
              <a:cs typeface="Calibri"/>
            </a:endParaRPr>
          </a:p>
        </p:txBody>
      </p:sp>
    </p:spTree>
    <p:custDataLst>
      <p:tags r:id="rId1"/>
    </p:custDataLst>
    <p:extLst>
      <p:ext uri="{BB962C8B-B14F-4D97-AF65-F5344CB8AC3E}">
        <p14:creationId xmlns:p14="http://schemas.microsoft.com/office/powerpoint/2010/main" val="2734621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DDCF4D7-01B6-4DCE-9B94-6743F8678F19}"/>
              </a:ext>
            </a:extLst>
          </p:cNvPr>
          <p:cNvSpPr/>
          <p:nvPr/>
        </p:nvSpPr>
        <p:spPr>
          <a:xfrm>
            <a:off x="1596000" y="1232189"/>
            <a:ext cx="8825680" cy="1607499"/>
          </a:xfrm>
          <a:prstGeom prst="rect">
            <a:avLst/>
          </a:prstGeom>
          <a:solidFill>
            <a:srgbClr val="92D05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t> </a:t>
            </a:r>
          </a:p>
        </p:txBody>
      </p:sp>
      <p:sp>
        <p:nvSpPr>
          <p:cNvPr id="6" name="Rectangle 5"/>
          <p:cNvSpPr/>
          <p:nvPr/>
        </p:nvSpPr>
        <p:spPr>
          <a:xfrm>
            <a:off x="1596000" y="4708635"/>
            <a:ext cx="8825680" cy="1607499"/>
          </a:xfrm>
          <a:prstGeom prst="rect">
            <a:avLst/>
          </a:prstGeom>
          <a:solidFill>
            <a:srgbClr val="FFFF00"/>
          </a:solidFill>
          <a:ln w="25400">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Rectangle 1"/>
          <p:cNvSpPr/>
          <p:nvPr/>
        </p:nvSpPr>
        <p:spPr>
          <a:xfrm>
            <a:off x="1596000" y="2839688"/>
            <a:ext cx="8825680" cy="1868947"/>
          </a:xfrm>
          <a:prstGeom prst="rect">
            <a:avLst/>
          </a:prstGeom>
          <a:solidFill>
            <a:srgbClr val="FFC00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t> </a:t>
            </a:r>
          </a:p>
        </p:txBody>
      </p:sp>
      <p:sp>
        <p:nvSpPr>
          <p:cNvPr id="3" name="Content Placeholder 2"/>
          <p:cNvSpPr>
            <a:spLocks noGrp="1"/>
          </p:cNvSpPr>
          <p:nvPr>
            <p:ph idx="1"/>
          </p:nvPr>
        </p:nvSpPr>
        <p:spPr>
          <a:xfrm>
            <a:off x="1651821" y="1181101"/>
            <a:ext cx="8825681" cy="5549899"/>
          </a:xfrm>
        </p:spPr>
        <p:txBody>
          <a:bodyPr/>
          <a:lstStyle/>
          <a:p>
            <a:pPr marL="0" indent="0">
              <a:buNone/>
            </a:pPr>
            <a:r>
              <a:rPr lang="en-US" sz="3200" b="1" dirty="0"/>
              <a:t>Convert</a:t>
            </a:r>
            <a:endParaRPr lang="en-US" sz="2000" dirty="0"/>
          </a:p>
          <a:p>
            <a:pPr marL="688957" lvl="2" indent="-231769">
              <a:buFont typeface="Cambria" panose="02040503050406030204" pitchFamily="18" charset="0"/>
              <a:buChar char="–"/>
            </a:pPr>
            <a:r>
              <a:rPr lang="en-US" dirty="0"/>
              <a:t>change the </a:t>
            </a:r>
            <a:r>
              <a:rPr lang="en-US" b="1" i="1" dirty="0"/>
              <a:t>type</a:t>
            </a:r>
            <a:r>
              <a:rPr lang="en-US" dirty="0"/>
              <a:t> of coordinate</a:t>
            </a:r>
          </a:p>
          <a:p>
            <a:pPr marL="688957" lvl="2" indent="-231769">
              <a:buFont typeface="Cambria" panose="02040503050406030204" pitchFamily="18" charset="0"/>
              <a:buChar char="–"/>
            </a:pPr>
            <a:r>
              <a:rPr lang="en-US" sz="2133" dirty="0">
                <a:sym typeface="Wingdings" panose="05000000000000000000" pitchFamily="2" charset="2"/>
              </a:rPr>
              <a:t>NAD83(2011) </a:t>
            </a:r>
            <a:r>
              <a:rPr lang="en-US" sz="2133" b="1" i="1" dirty="0"/>
              <a:t>latitude &amp; longitude </a:t>
            </a:r>
            <a:r>
              <a:rPr lang="en-US" sz="2133" dirty="0">
                <a:sym typeface="Wingdings" panose="05000000000000000000" pitchFamily="2" charset="2"/>
              </a:rPr>
              <a:t> NAD83(2011)</a:t>
            </a:r>
            <a:r>
              <a:rPr lang="en-US" sz="2133" dirty="0"/>
              <a:t> </a:t>
            </a:r>
            <a:r>
              <a:rPr lang="en-US" sz="2133" b="1" i="1" dirty="0"/>
              <a:t>SPCS</a:t>
            </a:r>
          </a:p>
          <a:p>
            <a:pPr marL="0" lvl="1" indent="0">
              <a:buNone/>
            </a:pPr>
            <a:r>
              <a:rPr lang="en-US" sz="3200" b="1" dirty="0"/>
              <a:t>Transform</a:t>
            </a:r>
          </a:p>
          <a:p>
            <a:pPr marL="688957" lvl="2" indent="-231769">
              <a:buFont typeface="Cambria" panose="02040503050406030204" pitchFamily="18" charset="0"/>
              <a:buChar char="–"/>
            </a:pPr>
            <a:r>
              <a:rPr lang="en-US" dirty="0"/>
              <a:t>change the </a:t>
            </a:r>
            <a:r>
              <a:rPr lang="en-US" b="1" i="1" dirty="0"/>
              <a:t>datum</a:t>
            </a:r>
            <a:r>
              <a:rPr lang="en-US" dirty="0"/>
              <a:t> of coordinate</a:t>
            </a:r>
          </a:p>
          <a:p>
            <a:pPr marL="688957" lvl="2" indent="-231769">
              <a:buFont typeface="Cambria" panose="02040503050406030204" pitchFamily="18" charset="0"/>
              <a:buChar char="–"/>
            </a:pPr>
            <a:r>
              <a:rPr lang="en-US" sz="2133" b="1" i="1" dirty="0"/>
              <a:t>NGVD29</a:t>
            </a:r>
            <a:r>
              <a:rPr lang="en-US" sz="2133" i="1" dirty="0"/>
              <a:t> </a:t>
            </a:r>
            <a:r>
              <a:rPr lang="en-US" sz="2133" dirty="0"/>
              <a:t>height </a:t>
            </a:r>
            <a:r>
              <a:rPr lang="en-US" sz="2133" dirty="0">
                <a:sym typeface="Wingdings" panose="05000000000000000000" pitchFamily="2" charset="2"/>
              </a:rPr>
              <a:t></a:t>
            </a:r>
            <a:r>
              <a:rPr lang="en-US" sz="2133" dirty="0"/>
              <a:t> </a:t>
            </a:r>
            <a:r>
              <a:rPr lang="en-US" sz="2133" b="1" i="1" dirty="0"/>
              <a:t>NAVD88</a:t>
            </a:r>
            <a:r>
              <a:rPr lang="en-US" sz="2133" i="1" dirty="0"/>
              <a:t> </a:t>
            </a:r>
            <a:r>
              <a:rPr lang="en-US" sz="2133" dirty="0"/>
              <a:t>height</a:t>
            </a:r>
          </a:p>
          <a:p>
            <a:pPr marL="688957" lvl="2" indent="-231769">
              <a:buFont typeface="Cambria" panose="02040503050406030204" pitchFamily="18" charset="0"/>
              <a:buChar char="–"/>
            </a:pPr>
            <a:r>
              <a:rPr lang="en-US" sz="2133" b="1" i="1" dirty="0"/>
              <a:t>NAD 27 </a:t>
            </a:r>
            <a:r>
              <a:rPr lang="en-US" sz="2133" dirty="0"/>
              <a:t>latitude &amp; longitude </a:t>
            </a:r>
            <a:r>
              <a:rPr lang="en-US" sz="2133" dirty="0">
                <a:sym typeface="Wingdings" panose="05000000000000000000" pitchFamily="2" charset="2"/>
              </a:rPr>
              <a:t></a:t>
            </a:r>
            <a:r>
              <a:rPr lang="en-US" sz="2133" dirty="0"/>
              <a:t> </a:t>
            </a:r>
            <a:r>
              <a:rPr lang="en-US" sz="2133" b="1" i="1" dirty="0"/>
              <a:t>NAD 83(2011) </a:t>
            </a:r>
            <a:r>
              <a:rPr lang="en-US" sz="2133" dirty="0"/>
              <a:t>latitude &amp; longitude</a:t>
            </a:r>
          </a:p>
          <a:p>
            <a:pPr marL="0" indent="0">
              <a:buNone/>
            </a:pPr>
            <a:r>
              <a:rPr lang="en-US" sz="3200" b="1" dirty="0"/>
              <a:t>Propagate</a:t>
            </a:r>
          </a:p>
          <a:p>
            <a:pPr marL="688957" lvl="2" indent="-231769">
              <a:buFont typeface="Cambria" panose="02040503050406030204" pitchFamily="18" charset="0"/>
              <a:buChar char="–"/>
            </a:pPr>
            <a:r>
              <a:rPr lang="en-US" dirty="0"/>
              <a:t>change the </a:t>
            </a:r>
            <a:r>
              <a:rPr lang="en-US" b="1" i="1" dirty="0"/>
              <a:t>epoch</a:t>
            </a:r>
            <a:r>
              <a:rPr lang="en-US" dirty="0"/>
              <a:t> of coordinate</a:t>
            </a:r>
          </a:p>
          <a:p>
            <a:pPr marL="688957" lvl="2" indent="-231769">
              <a:buFont typeface="Cambria" panose="02040503050406030204" pitchFamily="18" charset="0"/>
              <a:buChar char="–"/>
            </a:pPr>
            <a:r>
              <a:rPr lang="en-US" sz="2133" dirty="0"/>
              <a:t>NATRF2022 </a:t>
            </a:r>
            <a:r>
              <a:rPr lang="en-US" sz="2133" b="1" i="1" dirty="0"/>
              <a:t>epoch 2023.243</a:t>
            </a:r>
            <a:r>
              <a:rPr lang="en-US" sz="2133" dirty="0"/>
              <a:t> to NATRF2022 </a:t>
            </a:r>
            <a:r>
              <a:rPr lang="en-US" sz="2133" b="1" i="1" dirty="0"/>
              <a:t>epoch 2020.000</a:t>
            </a:r>
          </a:p>
        </p:txBody>
      </p:sp>
      <p:sp>
        <p:nvSpPr>
          <p:cNvPr id="7" name="Title 1">
            <a:extLst>
              <a:ext uri="{FF2B5EF4-FFF2-40B4-BE49-F238E27FC236}">
                <a16:creationId xmlns:a16="http://schemas.microsoft.com/office/drawing/2014/main" id="{C1258C19-2F64-4EAA-B34C-016C4EDB4B16}"/>
              </a:ext>
            </a:extLst>
          </p:cNvPr>
          <p:cNvSpPr txBox="1">
            <a:spLocks/>
          </p:cNvSpPr>
          <p:nvPr/>
        </p:nvSpPr>
        <p:spPr bwMode="auto">
          <a:xfrm>
            <a:off x="1524001" y="274639"/>
            <a:ext cx="9160331" cy="886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a:latin typeface="Cambria" panose="02040503050406030204" pitchFamily="18" charset="0"/>
                <a:ea typeface="Cambria" panose="02040503050406030204" pitchFamily="18" charset="0"/>
              </a:rPr>
              <a:t>Coordinate Operations</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740398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 just new datums"/>
          <p:cNvSpPr txBox="1">
            <a:spLocks noGrp="1"/>
          </p:cNvSpPr>
          <p:nvPr>
            <p:ph type="title"/>
          </p:nvPr>
        </p:nvSpPr>
        <p:spPr>
          <a:xfrm>
            <a:off x="1524002" y="3875047"/>
            <a:ext cx="9143999" cy="755762"/>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z="4800" i="1" spc="-40" dirty="0">
                <a:cs typeface="Calibri"/>
              </a:rPr>
              <a:t>Yes, we are delayed.</a:t>
            </a:r>
            <a:endParaRPr sz="4800" i="1" dirty="0">
              <a:cs typeface="Calibri"/>
            </a:endParaRPr>
          </a:p>
        </p:txBody>
      </p:sp>
      <p:sp>
        <p:nvSpPr>
          <p:cNvPr id="3" name="nsrs modernization"/>
          <p:cNvSpPr txBox="1"/>
          <p:nvPr/>
        </p:nvSpPr>
        <p:spPr>
          <a:xfrm>
            <a:off x="1524001" y="2439432"/>
            <a:ext cx="9144000" cy="1186649"/>
          </a:xfrm>
          <a:prstGeom prst="rect">
            <a:avLst/>
          </a:prstGeom>
        </p:spPr>
        <p:txBody>
          <a:bodyPr vert="horz" wrap="square" lIns="0" tIns="16933" rIns="0" bIns="0" rtlCol="0">
            <a:spAutoFit/>
          </a:bodyPr>
          <a:lstStyle/>
          <a:p>
            <a:pPr marL="0" lvl="1" algn="ctr" defTabSz="457189" fontAlgn="base">
              <a:spcBef>
                <a:spcPts val="133"/>
              </a:spcBef>
              <a:spcAft>
                <a:spcPct val="0"/>
              </a:spcAft>
              <a:defRPr/>
            </a:pPr>
            <a:r>
              <a:rPr lang="en-US" sz="7600" spc="-7" dirty="0">
                <a:solidFill>
                  <a:prstClr val="black"/>
                </a:solidFill>
                <a:latin typeface="Cambria" panose="02040503050406030204" pitchFamily="18" charset="0"/>
                <a:ea typeface="ＭＳ Ｐゴシック" pitchFamily="34" charset="-128"/>
                <a:cs typeface="Calibri"/>
              </a:rPr>
              <a:t>NSRS Modernization</a:t>
            </a:r>
          </a:p>
        </p:txBody>
      </p:sp>
    </p:spTree>
    <p:extLst>
      <p:ext uri="{BB962C8B-B14F-4D97-AF65-F5344CB8AC3E}">
        <p14:creationId xmlns:p14="http://schemas.microsoft.com/office/powerpoint/2010/main" val="1237641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p:cNvSpPr txBox="1"/>
          <p:nvPr/>
        </p:nvSpPr>
        <p:spPr>
          <a:xfrm>
            <a:off x="182880" y="574158"/>
            <a:ext cx="11846560" cy="2897657"/>
          </a:xfrm>
          <a:prstGeom prst="rect">
            <a:avLst/>
          </a:prstGeom>
        </p:spPr>
        <p:txBody>
          <a:bodyPr vert="horz" wrap="square" lIns="0" tIns="16933" rIns="0" bIns="0" rtlCol="0">
            <a:noAutofit/>
          </a:bodyPr>
          <a:lstStyle/>
          <a:p>
            <a:pPr marL="0" lvl="1" algn="ctr">
              <a:spcBef>
                <a:spcPts val="133"/>
              </a:spcBef>
            </a:pPr>
            <a:r>
              <a:rPr lang="en-US" sz="6000" i="1" spc="-7" dirty="0">
                <a:solidFill>
                  <a:prstClr val="black"/>
                </a:solidFill>
                <a:latin typeface="Cambria" panose="02040503050406030204" pitchFamily="18" charset="0"/>
                <a:cs typeface="Calibri"/>
              </a:rPr>
              <a:t>How will you propagate coordinates back in time from SE to RE?</a:t>
            </a:r>
          </a:p>
        </p:txBody>
      </p:sp>
      <p:sp>
        <p:nvSpPr>
          <p:cNvPr id="13" name="Title"/>
          <p:cNvSpPr txBox="1">
            <a:spLocks noGrp="1"/>
          </p:cNvSpPr>
          <p:nvPr>
            <p:ph type="title"/>
          </p:nvPr>
        </p:nvSpPr>
        <p:spPr>
          <a:xfrm>
            <a:off x="1869600" y="3204385"/>
            <a:ext cx="8452800" cy="1248205"/>
          </a:xfrm>
          <a:prstGeom prst="rect">
            <a:avLst/>
          </a:prstGeom>
        </p:spPr>
        <p:txBody>
          <a:bodyPr vert="horz" wrap="square" lIns="0" tIns="16933" rIns="0" bIns="0" numCol="1" rtlCol="0" anchor="ctr" anchorCtr="0" compatLnSpc="1">
            <a:prstTxWarp prst="textNoShape">
              <a:avLst/>
            </a:prstTxWarp>
            <a:spAutoFit/>
          </a:bodyPr>
          <a:lstStyle/>
          <a:p>
            <a:pPr marL="16933">
              <a:spcBef>
                <a:spcPts val="133"/>
              </a:spcBef>
            </a:pPr>
            <a:r>
              <a:rPr lang="en-US" sz="8000" b="1" spc="-40" dirty="0">
                <a:solidFill>
                  <a:srgbClr val="C00000"/>
                </a:solidFill>
                <a:cs typeface="Calibri"/>
              </a:rPr>
              <a:t>NCAT</a:t>
            </a:r>
            <a:endParaRPr sz="3600" b="1" dirty="0">
              <a:solidFill>
                <a:srgbClr val="C00000"/>
              </a:solidFill>
              <a:cs typeface="Calibri"/>
            </a:endParaRPr>
          </a:p>
        </p:txBody>
      </p:sp>
      <p:sp>
        <p:nvSpPr>
          <p:cNvPr id="4" name="Title" hidden="1"/>
          <p:cNvSpPr txBox="1">
            <a:spLocks/>
          </p:cNvSpPr>
          <p:nvPr/>
        </p:nvSpPr>
        <p:spPr bwMode="auto">
          <a:xfrm>
            <a:off x="1869600" y="4679135"/>
            <a:ext cx="8452800" cy="63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16933" rIns="0" bIns="0" numCol="1" rtlCol="0" anchor="ctr" anchorCtr="0" compatLnSpc="1">
            <a:prstTxWarp prst="textNoShape">
              <a:avLst/>
            </a:prstTxWarp>
            <a:spAutoFit/>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marL="16933">
              <a:spcBef>
                <a:spcPts val="133"/>
              </a:spcBef>
            </a:pPr>
            <a:r>
              <a:rPr lang="en-US" sz="4000" spc="-40" dirty="0">
                <a:latin typeface="Cambria" panose="02040503050406030204" pitchFamily="18" charset="0"/>
                <a:cs typeface="Calibri"/>
              </a:rPr>
              <a:t>Epochs/Time/4D</a:t>
            </a:r>
            <a:endParaRPr lang="en-US" sz="4000" dirty="0">
              <a:latin typeface="Cambria" panose="02040503050406030204" pitchFamily="18" charset="0"/>
              <a:cs typeface="Calibri"/>
            </a:endParaRPr>
          </a:p>
        </p:txBody>
      </p:sp>
      <p:sp>
        <p:nvSpPr>
          <p:cNvPr id="2" name="Title 2">
            <a:extLst>
              <a:ext uri="{FF2B5EF4-FFF2-40B4-BE49-F238E27FC236}">
                <a16:creationId xmlns:a16="http://schemas.microsoft.com/office/drawing/2014/main" id="{6E6DE1D4-33C3-52CD-D386-C7B3810C904F}"/>
              </a:ext>
            </a:extLst>
          </p:cNvPr>
          <p:cNvSpPr txBox="1">
            <a:spLocks/>
          </p:cNvSpPr>
          <p:nvPr/>
        </p:nvSpPr>
        <p:spPr>
          <a:xfrm>
            <a:off x="182880" y="4451504"/>
            <a:ext cx="11846560" cy="2257640"/>
          </a:xfrm>
          <a:prstGeom prst="rect">
            <a:avLst/>
          </a:prstGeom>
        </p:spPr>
        <p:txBody>
          <a:bodyPr vert="horz" lIns="121920" tIns="60960" rIns="121920" bIns="60960" rtlCol="0" anchor="ctr">
            <a:noAutofit/>
          </a:bodyPr>
          <a:lstStyle>
            <a:lvl1pPr algn="ctr" defTabSz="457200" rtl="0" eaLnBrk="1" latinLnBrk="0" hangingPunct="1">
              <a:spcBef>
                <a:spcPct val="0"/>
              </a:spcBef>
              <a:buNone/>
              <a:defRPr sz="4400" kern="1200">
                <a:solidFill>
                  <a:schemeClr val="tx1"/>
                </a:solidFill>
                <a:latin typeface="Cambria" panose="02040503050406030204" pitchFamily="18" charset="0"/>
                <a:ea typeface="Cambria" panose="02040503050406030204" pitchFamily="18" charset="0"/>
                <a:cs typeface="+mj-cs"/>
              </a:defRPr>
            </a:lvl1pPr>
          </a:lstStyle>
          <a:p>
            <a:r>
              <a:rPr lang="en-US" sz="6000" dirty="0"/>
              <a:t>NGS Coordinate Conversion And Transformation Tool (NCAT)</a:t>
            </a:r>
          </a:p>
        </p:txBody>
      </p:sp>
      <p:pic>
        <p:nvPicPr>
          <p:cNvPr id="8" name="Picture 7">
            <a:extLst>
              <a:ext uri="{FF2B5EF4-FFF2-40B4-BE49-F238E27FC236}">
                <a16:creationId xmlns:a16="http://schemas.microsoft.com/office/drawing/2014/main" id="{1B3DA7E3-305D-4179-8394-DADDC3984923}"/>
              </a:ext>
            </a:extLst>
          </p:cNvPr>
          <p:cNvPicPr>
            <a:picLocks noChangeAspect="1"/>
          </p:cNvPicPr>
          <p:nvPr/>
        </p:nvPicPr>
        <p:blipFill>
          <a:blip r:embed="rId3"/>
          <a:stretch>
            <a:fillRect/>
          </a:stretch>
        </p:blipFill>
        <p:spPr>
          <a:xfrm>
            <a:off x="-6415931" y="1250135"/>
            <a:ext cx="6858000" cy="6858000"/>
          </a:xfrm>
          <a:prstGeom prst="rect">
            <a:avLst/>
          </a:prstGeom>
        </p:spPr>
      </p:pic>
    </p:spTree>
    <p:extLst>
      <p:ext uri="{BB962C8B-B14F-4D97-AF65-F5344CB8AC3E}">
        <p14:creationId xmlns:p14="http://schemas.microsoft.com/office/powerpoint/2010/main" val="3533858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08333E-6 4.07407E-6 L 1.47396 4.07407E-6 " pathEditMode="relative" rAng="0" ptsTypes="AA">
                                      <p:cBhvr>
                                        <p:cTn id="6" dur="2750" fill="hold"/>
                                        <p:tgtEl>
                                          <p:spTgt spid="8"/>
                                        </p:tgtEl>
                                        <p:attrNameLst>
                                          <p:attrName>ppt_x</p:attrName>
                                          <p:attrName>ppt_y</p:attrName>
                                        </p:attrNameLst>
                                      </p:cBhvr>
                                      <p:rCtr x="73698" y="0"/>
                                    </p:animMotion>
                                  </p:childTnLst>
                                </p:cTn>
                              </p:par>
                            </p:childTnLst>
                          </p:cTn>
                        </p:par>
                        <p:par>
                          <p:cTn id="7" fill="hold">
                            <p:stCondLst>
                              <p:cond delay="2750"/>
                            </p:stCondLst>
                            <p:childTnLst>
                              <p:par>
                                <p:cTn id="8" presetID="10" presetClass="entr" presetSubtype="0" fill="hold" grpId="0" nodeType="afterEffect">
                                  <p:stCondLst>
                                    <p:cond delay="6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3850"/>
                            </p:stCondLst>
                            <p:childTnLst>
                              <p:par>
                                <p:cTn id="12" presetID="10" presetClass="entr" presetSubtype="0" fill="hold" grpId="0" nodeType="afterEffect">
                                  <p:stCondLst>
                                    <p:cond delay="10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 grpId="0"/>
      <p:bldP spid="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hlinkClick r:id="rId3"/>
          </p:cNvPr>
          <p:cNvPicPr>
            <a:picLocks noGrp="1" noChangeAspect="1"/>
          </p:cNvPicPr>
          <p:nvPr>
            <p:ph idx="1"/>
          </p:nvPr>
        </p:nvPicPr>
        <p:blipFill rotWithShape="1">
          <a:blip r:embed="rId4">
            <a:extLst>
              <a:ext uri="{28A0092B-C50C-407E-A947-70E740481C1C}">
                <a14:useLocalDpi xmlns:a14="http://schemas.microsoft.com/office/drawing/2010/main" val="0"/>
              </a:ext>
            </a:extLst>
          </a:blip>
          <a:srcRect t="60" r="14"/>
          <a:stretch/>
        </p:blipFill>
        <p:spPr>
          <a:xfrm>
            <a:off x="1524000" y="1"/>
            <a:ext cx="9143997" cy="4726967"/>
          </a:xfrm>
          <a:ln w="38100">
            <a:solidFill>
              <a:schemeClr val="bg1">
                <a:lumMod val="50000"/>
              </a:schemeClr>
            </a:solidFill>
          </a:ln>
        </p:spPr>
      </p:pic>
      <p:sp>
        <p:nvSpPr>
          <p:cNvPr id="3" name="Title 2"/>
          <p:cNvSpPr>
            <a:spLocks noGrp="1"/>
          </p:cNvSpPr>
          <p:nvPr>
            <p:ph type="title"/>
          </p:nvPr>
        </p:nvSpPr>
        <p:spPr>
          <a:xfrm>
            <a:off x="1524001" y="4855080"/>
            <a:ext cx="9144001" cy="1739291"/>
          </a:xfrm>
        </p:spPr>
        <p:txBody>
          <a:bodyPr/>
          <a:lstStyle/>
          <a:p>
            <a:r>
              <a:rPr lang="en-US" sz="5000" dirty="0"/>
              <a:t>NGS Coordinate Conversion And Transformation Tool (NCAT)</a:t>
            </a:r>
          </a:p>
        </p:txBody>
      </p:sp>
      <p:sp>
        <p:nvSpPr>
          <p:cNvPr id="5" name="Rounded Rectangle 4"/>
          <p:cNvSpPr/>
          <p:nvPr/>
        </p:nvSpPr>
        <p:spPr>
          <a:xfrm>
            <a:off x="1617134" y="34358"/>
            <a:ext cx="1240367" cy="355111"/>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Tree>
    <p:extLst>
      <p:ext uri="{BB962C8B-B14F-4D97-AF65-F5344CB8AC3E}">
        <p14:creationId xmlns:p14="http://schemas.microsoft.com/office/powerpoint/2010/main" val="3427945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150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3">
            <a:hlinkClick r:id="rId3"/>
          </p:cNvPr>
          <p:cNvPicPr>
            <a:picLocks noChangeAspect="1"/>
          </p:cNvPicPr>
          <p:nvPr/>
        </p:nvPicPr>
        <p:blipFill rotWithShape="1">
          <a:blip r:embed="rId4">
            <a:extLst>
              <a:ext uri="{28A0092B-C50C-407E-A947-70E740481C1C}">
                <a14:useLocalDpi xmlns:a14="http://schemas.microsoft.com/office/drawing/2010/main" val="0"/>
              </a:ext>
            </a:extLst>
          </a:blip>
          <a:srcRect t="13017" r="6034"/>
          <a:stretch/>
        </p:blipFill>
        <p:spPr bwMode="auto">
          <a:xfrm>
            <a:off x="1524001" y="-25400"/>
            <a:ext cx="9131300" cy="4752367"/>
          </a:xfrm>
          <a:prstGeom prst="rect">
            <a:avLst/>
          </a:prstGeom>
          <a:noFill/>
          <a:ln w="38100">
            <a:solidFill>
              <a:schemeClr val="bg1">
                <a:lumMod val="50000"/>
              </a:schemeClr>
            </a:solidFill>
          </a:ln>
          <a:extLst>
            <a:ext uri="{909E8E84-426E-40DD-AFC4-6F175D3DCCD1}">
              <a14:hiddenFill xmlns:a14="http://schemas.microsoft.com/office/drawing/2010/main">
                <a:solidFill>
                  <a:srgbClr val="FFFFFF"/>
                </a:solidFill>
              </a14:hiddenFill>
            </a:ext>
          </a:extLst>
        </p:spPr>
      </p:pic>
      <p:sp>
        <p:nvSpPr>
          <p:cNvPr id="8" name="Title 2"/>
          <p:cNvSpPr txBox="1">
            <a:spLocks/>
          </p:cNvSpPr>
          <p:nvPr/>
        </p:nvSpPr>
        <p:spPr bwMode="auto">
          <a:xfrm>
            <a:off x="1524001" y="4855080"/>
            <a:ext cx="9144001" cy="173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sz="5000" dirty="0">
                <a:solidFill>
                  <a:prstClr val="black"/>
                </a:solidFill>
                <a:latin typeface="Cambria" panose="02040503050406030204" pitchFamily="18" charset="0"/>
                <a:ea typeface="Cambria" panose="02040503050406030204" pitchFamily="18" charset="0"/>
              </a:rPr>
              <a:t>NGS Coordinate Conversion And Transformation Tool (NCAT)</a:t>
            </a:r>
          </a:p>
        </p:txBody>
      </p:sp>
      <p:sp>
        <p:nvSpPr>
          <p:cNvPr id="9" name="Rounded Rectangle 8"/>
          <p:cNvSpPr/>
          <p:nvPr/>
        </p:nvSpPr>
        <p:spPr>
          <a:xfrm>
            <a:off x="1687773" y="3439237"/>
            <a:ext cx="8134067" cy="818865"/>
          </a:xfrm>
          <a:prstGeom prst="roundRect">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11" name="Rounded Rectangle 10"/>
          <p:cNvSpPr/>
          <p:nvPr/>
        </p:nvSpPr>
        <p:spPr>
          <a:xfrm>
            <a:off x="2853267" y="16933"/>
            <a:ext cx="1176867" cy="330201"/>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12" name="Rounded Rectangle 11"/>
          <p:cNvSpPr/>
          <p:nvPr/>
        </p:nvSpPr>
        <p:spPr>
          <a:xfrm>
            <a:off x="4030134" y="16933"/>
            <a:ext cx="808567" cy="330201"/>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Tree>
    <p:extLst>
      <p:ext uri="{BB962C8B-B14F-4D97-AF65-F5344CB8AC3E}">
        <p14:creationId xmlns:p14="http://schemas.microsoft.com/office/powerpoint/2010/main" val="1719200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1000"/>
                                  </p:stCondLst>
                                  <p:childTnLst>
                                    <p:set>
                                      <p:cBhvr>
                                        <p:cTn id="6" dur="1" fill="hold">
                                          <p:stCondLst>
                                            <p:cond delay="0"/>
                                          </p:stCondLst>
                                        </p:cTn>
                                        <p:tgtEl>
                                          <p:spTgt spid="11"/>
                                        </p:tgtEl>
                                        <p:attrNameLst>
                                          <p:attrName>style.visibility</p:attrName>
                                        </p:attrNameLst>
                                      </p:cBhvr>
                                      <p:to>
                                        <p:strVal val="visible"/>
                                      </p:to>
                                    </p:set>
                                    <p:animEffect transition="in" filter="wheel(1)">
                                      <p:cBhvr>
                                        <p:cTn id="7" dur="2000"/>
                                        <p:tgtEl>
                                          <p:spTgt spid="11"/>
                                        </p:tgtEl>
                                      </p:cBhvr>
                                    </p:animEffect>
                                  </p:childTnLst>
                                </p:cTn>
                              </p:par>
                            </p:childTnLst>
                          </p:cTn>
                        </p:par>
                        <p:par>
                          <p:cTn id="8" fill="hold">
                            <p:stCondLst>
                              <p:cond delay="3000"/>
                            </p:stCondLst>
                            <p:childTnLst>
                              <p:par>
                                <p:cTn id="9" presetID="21" presetClass="entr" presetSubtype="8" fill="hold" grpId="0" nodeType="afterEffect">
                                  <p:stCondLst>
                                    <p:cond delay="2000"/>
                                  </p:stCondLst>
                                  <p:childTnLst>
                                    <p:set>
                                      <p:cBhvr>
                                        <p:cTn id="10" dur="1" fill="hold">
                                          <p:stCondLst>
                                            <p:cond delay="0"/>
                                          </p:stCondLst>
                                        </p:cTn>
                                        <p:tgtEl>
                                          <p:spTgt spid="9"/>
                                        </p:tgtEl>
                                        <p:attrNameLst>
                                          <p:attrName>style.visibility</p:attrName>
                                        </p:attrNameLst>
                                      </p:cBhvr>
                                      <p:to>
                                        <p:strVal val="visible"/>
                                      </p:to>
                                    </p:set>
                                    <p:animEffect transition="in" filter="wheel(8)">
                                      <p:cBhvr>
                                        <p:cTn id="11" dur="20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1" presetClass="entr" presetSubtype="1" fill="hold" grpId="0"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heel(1)">
                                      <p:cBhvr>
                                        <p:cTn id="16" dur="2000"/>
                                        <p:tgtEl>
                                          <p:spTgt spid="12"/>
                                        </p:tgtEl>
                                      </p:cBhvr>
                                    </p:animEffect>
                                  </p:childTnLst>
                                </p:cTn>
                              </p:par>
                              <p:par>
                                <p:cTn id="17" presetID="10" presetClass="exit" presetSubtype="0" fill="hold" grpId="1" nodeType="withEffect">
                                  <p:stCondLst>
                                    <p:cond delay="0"/>
                                  </p:stCondLst>
                                  <p:childTnLst>
                                    <p:animEffect transition="out" filter="fade">
                                      <p:cBhvr>
                                        <p:cTn id="18" dur="500"/>
                                        <p:tgtEl>
                                          <p:spTgt spid="11"/>
                                        </p:tgtEl>
                                      </p:cBhvr>
                                    </p:animEffect>
                                    <p:set>
                                      <p:cBhvr>
                                        <p:cTn id="19" dur="1" fill="hold">
                                          <p:stCondLst>
                                            <p:cond delay="499"/>
                                          </p:stCondLst>
                                        </p:cTn>
                                        <p:tgtEl>
                                          <p:spTgt spid="11"/>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500"/>
                                        <p:tgtEl>
                                          <p:spTgt spid="9"/>
                                        </p:tgtEl>
                                      </p:cBhvr>
                                    </p:animEffect>
                                    <p:set>
                                      <p:cBhvr>
                                        <p:cTn id="22"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1" grpId="0" animBg="1"/>
      <p:bldP spid="11" grpId="1" animBg="1"/>
      <p:bldP spid="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extLst>
              <a:ext uri="{28A0092B-C50C-407E-A947-70E740481C1C}">
                <a14:useLocalDpi xmlns:a14="http://schemas.microsoft.com/office/drawing/2010/main" val="0"/>
              </a:ext>
            </a:extLst>
          </a:blip>
          <a:srcRect t="102" b="32"/>
          <a:stretch/>
        </p:blipFill>
        <p:spPr>
          <a:xfrm>
            <a:off x="1524000" y="924482"/>
            <a:ext cx="9144000" cy="5933519"/>
          </a:xfrm>
          <a:prstGeom prst="rect">
            <a:avLst/>
          </a:prstGeom>
          <a:ln w="25400">
            <a:solidFill>
              <a:schemeClr val="tx1">
                <a:lumMod val="50000"/>
                <a:lumOff val="50000"/>
              </a:schemeClr>
            </a:solidFill>
          </a:ln>
        </p:spPr>
      </p:pic>
      <p:sp>
        <p:nvSpPr>
          <p:cNvPr id="4" name="Title 1">
            <a:extLst>
              <a:ext uri="{FF2B5EF4-FFF2-40B4-BE49-F238E27FC236}">
                <a16:creationId xmlns:a16="http://schemas.microsoft.com/office/drawing/2014/main" id="{AD275E1E-ED24-465E-987A-1D5F63827627}"/>
              </a:ext>
            </a:extLst>
          </p:cNvPr>
          <p:cNvSpPr txBox="1">
            <a:spLocks/>
          </p:cNvSpPr>
          <p:nvPr/>
        </p:nvSpPr>
        <p:spPr bwMode="auto">
          <a:xfrm>
            <a:off x="1524000" y="6942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000" dirty="0">
                <a:solidFill>
                  <a:prstClr val="black"/>
                </a:solidFill>
                <a:latin typeface="Cambria" panose="02040503050406030204" pitchFamily="18" charset="0"/>
                <a:ea typeface="Cambria" panose="02040503050406030204" pitchFamily="18" charset="0"/>
              </a:rPr>
              <a:t>NCAT is available via web services</a:t>
            </a:r>
            <a:endParaRPr lang="en-US" sz="3200" dirty="0"/>
          </a:p>
        </p:txBody>
      </p:sp>
    </p:spTree>
    <p:extLst>
      <p:ext uri="{BB962C8B-B14F-4D97-AF65-F5344CB8AC3E}">
        <p14:creationId xmlns:p14="http://schemas.microsoft.com/office/powerpoint/2010/main" val="11155594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3" r="101"/>
          <a:stretch/>
        </p:blipFill>
        <p:spPr>
          <a:xfrm>
            <a:off x="290195" y="893476"/>
            <a:ext cx="2810284" cy="5895104"/>
          </a:xfrm>
          <a:prstGeom prst="rect">
            <a:avLst/>
          </a:prstGeom>
          <a:ln w="25400">
            <a:solidFill>
              <a:schemeClr val="tx1">
                <a:lumMod val="50000"/>
                <a:lumOff val="50000"/>
              </a:schemeClr>
            </a:solidFill>
          </a:ln>
        </p:spPr>
      </p:pic>
      <p:pic>
        <p:nvPicPr>
          <p:cNvPr id="4" name="Picture 3">
            <a:extLst>
              <a:ext uri="{FF2B5EF4-FFF2-40B4-BE49-F238E27FC236}">
                <a16:creationId xmlns:a16="http://schemas.microsoft.com/office/drawing/2014/main" id="{37C323D2-F2AD-4A3B-A0BE-3053C8203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5295" t="7092" r="22428" b="84912"/>
          <a:stretch/>
        </p:blipFill>
        <p:spPr>
          <a:xfrm>
            <a:off x="3213181" y="966675"/>
            <a:ext cx="7342115" cy="729139"/>
          </a:xfrm>
          <a:prstGeom prst="rect">
            <a:avLst/>
          </a:prstGeom>
          <a:ln w="25400">
            <a:solidFill>
              <a:schemeClr val="tx1">
                <a:lumMod val="50000"/>
                <a:lumOff val="50000"/>
              </a:schemeClr>
            </a:solidFill>
          </a:ln>
        </p:spPr>
      </p:pic>
      <p:sp>
        <p:nvSpPr>
          <p:cNvPr id="7" name="Title 1">
            <a:extLst>
              <a:ext uri="{FF2B5EF4-FFF2-40B4-BE49-F238E27FC236}">
                <a16:creationId xmlns:a16="http://schemas.microsoft.com/office/drawing/2014/main" id="{8710F9CA-5D2F-4D25-842A-54246CD5AE69}"/>
              </a:ext>
            </a:extLst>
          </p:cNvPr>
          <p:cNvSpPr txBox="1">
            <a:spLocks/>
          </p:cNvSpPr>
          <p:nvPr/>
        </p:nvSpPr>
        <p:spPr bwMode="auto">
          <a:xfrm>
            <a:off x="1524000" y="6942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en-US" sz="4000" dirty="0">
                <a:solidFill>
                  <a:prstClr val="black"/>
                </a:solidFill>
                <a:latin typeface="Cambria" panose="02040503050406030204" pitchFamily="18" charset="0"/>
                <a:ea typeface="Cambria" panose="02040503050406030204" pitchFamily="18" charset="0"/>
              </a:rPr>
              <a:t>NCAT is available via web services</a:t>
            </a:r>
            <a:endParaRPr lang="en-US" sz="3200" dirty="0"/>
          </a:p>
        </p:txBody>
      </p:sp>
      <p:sp>
        <p:nvSpPr>
          <p:cNvPr id="8" name="text">
            <a:extLst>
              <a:ext uri="{FF2B5EF4-FFF2-40B4-BE49-F238E27FC236}">
                <a16:creationId xmlns:a16="http://schemas.microsoft.com/office/drawing/2014/main" id="{F47B067D-6752-4B95-B88E-AE22C7DAFD3A}"/>
              </a:ext>
            </a:extLst>
          </p:cNvPr>
          <p:cNvSpPr txBox="1">
            <a:spLocks/>
          </p:cNvSpPr>
          <p:nvPr/>
        </p:nvSpPr>
        <p:spPr>
          <a:xfrm>
            <a:off x="3374545" y="1810199"/>
            <a:ext cx="6085439" cy="4380603"/>
          </a:xfrm>
          <a:prstGeom prst="rect">
            <a:avLst/>
          </a:prstGeom>
        </p:spPr>
        <p:txBody>
          <a:bodyPr/>
          <a:lst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dirty="0">
                <a:latin typeface="Cambria" panose="02040503050406030204" pitchFamily="18" charset="0"/>
                <a:ea typeface="Cambria" panose="02040503050406030204" pitchFamily="18" charset="0"/>
              </a:rPr>
              <a:t>Note that each operation is a separate service</a:t>
            </a:r>
            <a:endParaRPr lang="en-US" i="1" dirty="0">
              <a:solidFill>
                <a:schemeClr val="tx1">
                  <a:lumMod val="50000"/>
                  <a:lumOff val="50000"/>
                </a:schemeClr>
              </a:solidFill>
              <a:latin typeface="Cambria" panose="02040503050406030204" pitchFamily="18" charset="0"/>
              <a:ea typeface="Cambria" panose="02040503050406030204" pitchFamily="18" charset="0"/>
            </a:endParaRPr>
          </a:p>
          <a:p>
            <a:pPr marL="914377" lvl="2" indent="0">
              <a:buNone/>
            </a:pPr>
            <a:endParaRPr lang="en-US" dirty="0">
              <a:latin typeface="Cambria" panose="02040503050406030204" pitchFamily="18" charset="0"/>
              <a:ea typeface="Cambria" panose="02040503050406030204" pitchFamily="18" charset="0"/>
            </a:endParaRPr>
          </a:p>
        </p:txBody>
      </p:sp>
      <p:pic>
        <p:nvPicPr>
          <p:cNvPr id="9" name="Picture 8">
            <a:extLst>
              <a:ext uri="{FF2B5EF4-FFF2-40B4-BE49-F238E27FC236}">
                <a16:creationId xmlns:a16="http://schemas.microsoft.com/office/drawing/2014/main" id="{2ABE6A81-01CD-486F-8F6C-E3864F57B7A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9041" t="5770" r="572" b="47402"/>
          <a:stretch/>
        </p:blipFill>
        <p:spPr>
          <a:xfrm>
            <a:off x="9029730" y="2257239"/>
            <a:ext cx="2935117" cy="4380603"/>
          </a:xfrm>
          <a:prstGeom prst="rect">
            <a:avLst/>
          </a:prstGeom>
          <a:ln w="25400">
            <a:solidFill>
              <a:schemeClr val="tx1">
                <a:lumMod val="50000"/>
                <a:lumOff val="50000"/>
              </a:schemeClr>
            </a:solidFill>
          </a:ln>
        </p:spPr>
      </p:pic>
      <p:sp>
        <p:nvSpPr>
          <p:cNvPr id="12" name="Cloud 11">
            <a:extLst>
              <a:ext uri="{FF2B5EF4-FFF2-40B4-BE49-F238E27FC236}">
                <a16:creationId xmlns:a16="http://schemas.microsoft.com/office/drawing/2014/main" id="{C30EFE7F-C98D-4353-936B-B75384102C8B}"/>
              </a:ext>
            </a:extLst>
          </p:cNvPr>
          <p:cNvSpPr/>
          <p:nvPr/>
        </p:nvSpPr>
        <p:spPr>
          <a:xfrm>
            <a:off x="4178243" y="3429000"/>
            <a:ext cx="3429116" cy="2348659"/>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800" i="1" dirty="0">
                <a:solidFill>
                  <a:schemeClr val="tx1"/>
                </a:solidFill>
              </a:rPr>
              <a:t>Struggling?</a:t>
            </a:r>
          </a:p>
          <a:p>
            <a:pPr algn="ctr"/>
            <a:r>
              <a:rPr lang="en-US" sz="2800" i="1" dirty="0">
                <a:solidFill>
                  <a:schemeClr val="tx1"/>
                </a:solidFill>
              </a:rPr>
              <a:t>Contact us.</a:t>
            </a:r>
          </a:p>
          <a:p>
            <a:pPr algn="ctr"/>
            <a:r>
              <a:rPr lang="en-US" sz="2800" i="1" dirty="0">
                <a:solidFill>
                  <a:schemeClr val="tx1"/>
                </a:solidFill>
              </a:rPr>
              <a:t>We can help!</a:t>
            </a:r>
          </a:p>
        </p:txBody>
      </p:sp>
    </p:spTree>
    <p:extLst>
      <p:ext uri="{BB962C8B-B14F-4D97-AF65-F5344CB8AC3E}">
        <p14:creationId xmlns:p14="http://schemas.microsoft.com/office/powerpoint/2010/main" val="1030674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3">
            <a:hlinkClick r:id="rId3"/>
          </p:cNvPr>
          <p:cNvPicPr>
            <a:picLocks noChangeAspect="1"/>
          </p:cNvPicPr>
          <p:nvPr/>
        </p:nvPicPr>
        <p:blipFill rotWithShape="1">
          <a:blip r:embed="rId4">
            <a:extLst>
              <a:ext uri="{28A0092B-C50C-407E-A947-70E740481C1C}">
                <a14:useLocalDpi xmlns:a14="http://schemas.microsoft.com/office/drawing/2010/main" val="0"/>
              </a:ext>
            </a:extLst>
          </a:blip>
          <a:srcRect t="13017" r="6034"/>
          <a:stretch/>
        </p:blipFill>
        <p:spPr bwMode="auto">
          <a:xfrm>
            <a:off x="1524001" y="-25400"/>
            <a:ext cx="9131300" cy="4752367"/>
          </a:xfrm>
          <a:prstGeom prst="rect">
            <a:avLst/>
          </a:prstGeom>
          <a:noFill/>
          <a:ln w="38100">
            <a:solidFill>
              <a:schemeClr val="bg1">
                <a:lumMod val="50000"/>
              </a:schemeClr>
            </a:solidFill>
          </a:ln>
          <a:extLst>
            <a:ext uri="{909E8E84-426E-40DD-AFC4-6F175D3DCCD1}">
              <a14:hiddenFill xmlns:a14="http://schemas.microsoft.com/office/drawing/2010/main">
                <a:solidFill>
                  <a:srgbClr val="FFFFFF"/>
                </a:solidFill>
              </a14:hiddenFill>
            </a:ext>
          </a:extLst>
        </p:spPr>
      </p:pic>
      <p:sp>
        <p:nvSpPr>
          <p:cNvPr id="8" name="Title 2"/>
          <p:cNvSpPr txBox="1">
            <a:spLocks/>
          </p:cNvSpPr>
          <p:nvPr/>
        </p:nvSpPr>
        <p:spPr bwMode="auto">
          <a:xfrm>
            <a:off x="1524001" y="4855080"/>
            <a:ext cx="9144001" cy="173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sz="5000" dirty="0">
                <a:solidFill>
                  <a:prstClr val="black"/>
                </a:solidFill>
                <a:latin typeface="Cambria" panose="02040503050406030204" pitchFamily="18" charset="0"/>
                <a:ea typeface="Cambria" panose="02040503050406030204" pitchFamily="18" charset="0"/>
              </a:rPr>
              <a:t>NGS Coordinate Conversion And Transformation Tool (NCAT)</a:t>
            </a:r>
          </a:p>
        </p:txBody>
      </p:sp>
      <p:sp>
        <p:nvSpPr>
          <p:cNvPr id="12" name="Rounded Rectangle 11"/>
          <p:cNvSpPr/>
          <p:nvPr/>
        </p:nvSpPr>
        <p:spPr>
          <a:xfrm>
            <a:off x="4744117" y="16933"/>
            <a:ext cx="808567" cy="330201"/>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Tree>
    <p:extLst>
      <p:ext uri="{BB962C8B-B14F-4D97-AF65-F5344CB8AC3E}">
        <p14:creationId xmlns:p14="http://schemas.microsoft.com/office/powerpoint/2010/main" val="140023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heel(1)">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txBox="1">
            <a:spLocks/>
          </p:cNvSpPr>
          <p:nvPr/>
        </p:nvSpPr>
        <p:spPr bwMode="auto">
          <a:xfrm>
            <a:off x="1524001" y="4855080"/>
            <a:ext cx="9144001" cy="173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Times New Roman" pitchFamily="18" charset="0"/>
                <a:ea typeface="ＭＳ Ｐゴシック" charset="0"/>
                <a:cs typeface="Times New Roman" pitchFamily="18" charset="0"/>
              </a:defRPr>
            </a:lvl1pPr>
            <a:lvl2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2pPr>
            <a:lvl3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3pPr>
            <a:lvl4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4pPr>
            <a:lvl5pPr algn="ctr" defTabSz="457200" rtl="0" eaLnBrk="0" fontAlgn="base" hangingPunct="0">
              <a:spcBef>
                <a:spcPct val="0"/>
              </a:spcBef>
              <a:spcAft>
                <a:spcPct val="0"/>
              </a:spcAft>
              <a:defRPr sz="4400">
                <a:solidFill>
                  <a:schemeClr val="tx1"/>
                </a:solidFill>
                <a:latin typeface="Times New Roman" pitchFamily="18" charset="0"/>
                <a:ea typeface="ＭＳ Ｐゴシック" charset="0"/>
                <a:cs typeface="Times New Roman" pitchFamily="18"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a:lstStyle>
          <a:p>
            <a:pPr defTabSz="457189">
              <a:defRPr/>
            </a:pPr>
            <a:r>
              <a:rPr lang="en-US" sz="5000" dirty="0">
                <a:solidFill>
                  <a:prstClr val="black"/>
                </a:solidFill>
                <a:latin typeface="Cambria" panose="02040503050406030204" pitchFamily="18" charset="0"/>
                <a:ea typeface="Cambria" panose="02040503050406030204" pitchFamily="18" charset="0"/>
              </a:rPr>
              <a:t>NGS Coordinate Conversion And Transformation Tool (NCAT)</a:t>
            </a:r>
          </a:p>
        </p:txBody>
      </p:sp>
      <p:pic>
        <p:nvPicPr>
          <p:cNvPr id="2" name="Picture 1">
            <a:extLst>
              <a:ext uri="{FF2B5EF4-FFF2-40B4-BE49-F238E27FC236}">
                <a16:creationId xmlns:a16="http://schemas.microsoft.com/office/drawing/2014/main" id="{09C822F0-B8AE-4DD1-BD02-5D75F7D29249}"/>
              </a:ext>
            </a:extLst>
          </p:cNvPr>
          <p:cNvPicPr>
            <a:picLocks noChangeAspect="1"/>
          </p:cNvPicPr>
          <p:nvPr/>
        </p:nvPicPr>
        <p:blipFill rotWithShape="1">
          <a:blip r:embed="rId3"/>
          <a:srcRect t="71"/>
          <a:stretch/>
        </p:blipFill>
        <p:spPr>
          <a:xfrm>
            <a:off x="24687" y="1229896"/>
            <a:ext cx="12192389" cy="3240505"/>
          </a:xfrm>
          <a:prstGeom prst="rect">
            <a:avLst/>
          </a:prstGeom>
        </p:spPr>
      </p:pic>
      <p:sp>
        <p:nvSpPr>
          <p:cNvPr id="6" name="Rounded Rectangle 11">
            <a:extLst>
              <a:ext uri="{FF2B5EF4-FFF2-40B4-BE49-F238E27FC236}">
                <a16:creationId xmlns:a16="http://schemas.microsoft.com/office/drawing/2014/main" id="{AF3609F6-8410-4099-B57D-F81F833EE042}"/>
              </a:ext>
            </a:extLst>
          </p:cNvPr>
          <p:cNvSpPr/>
          <p:nvPr/>
        </p:nvSpPr>
        <p:spPr>
          <a:xfrm>
            <a:off x="4235117" y="2159001"/>
            <a:ext cx="1916763" cy="446708"/>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
        <p:nvSpPr>
          <p:cNvPr id="7" name="Rounded Rectangle 11">
            <a:extLst>
              <a:ext uri="{FF2B5EF4-FFF2-40B4-BE49-F238E27FC236}">
                <a16:creationId xmlns:a16="http://schemas.microsoft.com/office/drawing/2014/main" id="{49F2FEC5-B37C-48C0-97AE-F92E0F934F89}"/>
              </a:ext>
            </a:extLst>
          </p:cNvPr>
          <p:cNvSpPr/>
          <p:nvPr/>
        </p:nvSpPr>
        <p:spPr>
          <a:xfrm>
            <a:off x="3079338" y="3632200"/>
            <a:ext cx="756063" cy="345440"/>
          </a:xfrm>
          <a:prstGeom prst="roundRect">
            <a:avLst>
              <a:gd name="adj" fmla="val 26618"/>
            </a:avLst>
          </a:prstGeom>
          <a:no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fontAlgn="base">
              <a:spcBef>
                <a:spcPct val="0"/>
              </a:spcBef>
              <a:spcAft>
                <a:spcPct val="0"/>
              </a:spcAft>
              <a:defRPr/>
            </a:pPr>
            <a:endParaRPr lang="en-US" sz="1800">
              <a:solidFill>
                <a:prstClr val="white"/>
              </a:solidFill>
              <a:latin typeface="Calibri"/>
            </a:endParaRPr>
          </a:p>
        </p:txBody>
      </p:sp>
    </p:spTree>
    <p:extLst>
      <p:ext uri="{BB962C8B-B14F-4D97-AF65-F5344CB8AC3E}">
        <p14:creationId xmlns:p14="http://schemas.microsoft.com/office/powerpoint/2010/main" val="2341320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heel(1)">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D3F371F0-4147-4A87-A649-2D0CC65580DC}"/>
              </a:ext>
            </a:extLst>
          </p:cNvPr>
          <p:cNvSpPr>
            <a:spLocks noGrp="1"/>
          </p:cNvSpPr>
          <p:nvPr>
            <p:ph type="title"/>
          </p:nvPr>
        </p:nvSpPr>
        <p:spPr>
          <a:xfrm>
            <a:off x="1524000" y="69420"/>
            <a:ext cx="9144000" cy="1143000"/>
          </a:xfrm>
        </p:spPr>
        <p:txBody>
          <a:bodyPr/>
          <a:lstStyle/>
          <a:p>
            <a:r>
              <a:rPr lang="en-US" sz="4000" dirty="0">
                <a:solidFill>
                  <a:prstClr val="black"/>
                </a:solidFill>
              </a:rPr>
              <a:t>NCAT source code is on GitHub</a:t>
            </a:r>
            <a:endParaRPr lang="en-US" sz="3200" dirty="0"/>
          </a:p>
        </p:txBody>
      </p:sp>
      <p:pic>
        <p:nvPicPr>
          <p:cNvPr id="7" name="Picture 6">
            <a:extLst>
              <a:ext uri="{FF2B5EF4-FFF2-40B4-BE49-F238E27FC236}">
                <a16:creationId xmlns:a16="http://schemas.microsoft.com/office/drawing/2014/main" id="{C17D5E2C-3DC0-44D8-A514-22D2F395ED34}"/>
              </a:ext>
            </a:extLst>
          </p:cNvPr>
          <p:cNvPicPr>
            <a:picLocks noChangeAspect="1"/>
          </p:cNvPicPr>
          <p:nvPr/>
        </p:nvPicPr>
        <p:blipFill rotWithShape="1">
          <a:blip r:embed="rId2"/>
          <a:srcRect b="47"/>
          <a:stretch/>
        </p:blipFill>
        <p:spPr>
          <a:xfrm>
            <a:off x="1524000" y="988642"/>
            <a:ext cx="9144000" cy="5869359"/>
          </a:xfrm>
          <a:prstGeom prst="rect">
            <a:avLst/>
          </a:prstGeom>
          <a:ln w="25400">
            <a:solidFill>
              <a:schemeClr val="tx1">
                <a:lumMod val="50000"/>
                <a:lumOff val="50000"/>
              </a:schemeClr>
            </a:solidFill>
          </a:ln>
        </p:spPr>
      </p:pic>
    </p:spTree>
    <p:extLst>
      <p:ext uri="{BB962C8B-B14F-4D97-AF65-F5344CB8AC3E}">
        <p14:creationId xmlns:p14="http://schemas.microsoft.com/office/powerpoint/2010/main" val="38731793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85BF2BC-484A-4506-A492-7C40735BAA43}"/>
              </a:ext>
            </a:extLst>
          </p:cNvPr>
          <p:cNvPicPr>
            <a:picLocks noChangeAspect="1"/>
          </p:cNvPicPr>
          <p:nvPr/>
        </p:nvPicPr>
        <p:blipFill rotWithShape="1">
          <a:blip r:embed="rId2"/>
          <a:srcRect b="62373"/>
          <a:stretch/>
        </p:blipFill>
        <p:spPr>
          <a:xfrm>
            <a:off x="11852" y="0"/>
            <a:ext cx="12193080" cy="6664960"/>
          </a:xfrm>
          <a:prstGeom prst="rect">
            <a:avLst/>
          </a:prstGeom>
        </p:spPr>
      </p:pic>
    </p:spTree>
    <p:extLst>
      <p:ext uri="{BB962C8B-B14F-4D97-AF65-F5344CB8AC3E}">
        <p14:creationId xmlns:p14="http://schemas.microsoft.com/office/powerpoint/2010/main" val="44114262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8FFC058-5511-4502-9CDB-AAD68A08469F}"/>
              </a:ext>
            </a:extLst>
          </p:cNvPr>
          <p:cNvPicPr>
            <a:picLocks noChangeAspect="1"/>
          </p:cNvPicPr>
          <p:nvPr/>
        </p:nvPicPr>
        <p:blipFill rotWithShape="1">
          <a:blip r:embed="rId2"/>
          <a:srcRect t="10394" b="43247"/>
          <a:stretch/>
        </p:blipFill>
        <p:spPr>
          <a:xfrm>
            <a:off x="1004369" y="0"/>
            <a:ext cx="10183265" cy="6858000"/>
          </a:xfrm>
          <a:prstGeom prst="rect">
            <a:avLst/>
          </a:prstGeom>
        </p:spPr>
      </p:pic>
    </p:spTree>
    <p:extLst>
      <p:ext uri="{BB962C8B-B14F-4D97-AF65-F5344CB8AC3E}">
        <p14:creationId xmlns:p14="http://schemas.microsoft.com/office/powerpoint/2010/main" val="972057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524000" y="326521"/>
            <a:ext cx="9144000" cy="877489"/>
          </a:xfrm>
        </p:spPr>
        <p:txBody>
          <a:bodyPr/>
          <a:lstStyle/>
          <a:p>
            <a:r>
              <a:rPr lang="en-US" sz="4000" dirty="0"/>
              <a:t>Delayed Release of the Modernized NSRS</a:t>
            </a:r>
          </a:p>
        </p:txBody>
      </p:sp>
      <p:sp>
        <p:nvSpPr>
          <p:cNvPr id="5" name="Content Placeholder 4"/>
          <p:cNvSpPr>
            <a:spLocks noGrp="1"/>
          </p:cNvSpPr>
          <p:nvPr>
            <p:ph idx="1"/>
          </p:nvPr>
        </p:nvSpPr>
        <p:spPr>
          <a:xfrm>
            <a:off x="237893" y="1248936"/>
            <a:ext cx="11557619" cy="4975923"/>
          </a:xfrm>
        </p:spPr>
        <p:txBody>
          <a:bodyPr>
            <a:noAutofit/>
          </a:bodyPr>
          <a:lstStyle/>
          <a:p>
            <a:pPr eaLnBrk="1" hangingPunct="1"/>
            <a:r>
              <a:rPr lang="en-US" altLang="en-US" sz="2933" i="1" dirty="0"/>
              <a:t>How long will the delay be?</a:t>
            </a:r>
          </a:p>
          <a:p>
            <a:pPr marL="465127" lvl="1"/>
            <a:r>
              <a:rPr lang="en-US" altLang="en-US" sz="2933" dirty="0"/>
              <a:t>NGS plans to roll out components of the modernized NSRS in 2025 or 2026.</a:t>
            </a:r>
          </a:p>
          <a:p>
            <a:pPr>
              <a:spcBef>
                <a:spcPts val="2400"/>
              </a:spcBef>
            </a:pPr>
            <a:r>
              <a:rPr lang="en-US" altLang="en-US" sz="2933" i="1" dirty="0"/>
              <a:t>Will the names stay the same?</a:t>
            </a:r>
          </a:p>
          <a:p>
            <a:pPr marL="465127" lvl="1"/>
            <a:r>
              <a:rPr lang="en-US" altLang="en-US" sz="2933" dirty="0">
                <a:solidFill>
                  <a:prstClr val="black"/>
                </a:solidFill>
              </a:rPr>
              <a:t>Yes, terms containing “2022” such as “NATRF2022” and “NAPGD2022” will remain the same.</a:t>
            </a:r>
          </a:p>
        </p:txBody>
      </p:sp>
    </p:spTree>
    <p:extLst>
      <p:ext uri="{BB962C8B-B14F-4D97-AF65-F5344CB8AC3E}">
        <p14:creationId xmlns:p14="http://schemas.microsoft.com/office/powerpoint/2010/main" val="3704039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91FC038-0A76-4A8B-80E7-69AC972E94AA}"/>
              </a:ext>
            </a:extLst>
          </p:cNvPr>
          <p:cNvPicPr>
            <a:picLocks noChangeAspect="1"/>
          </p:cNvPicPr>
          <p:nvPr/>
        </p:nvPicPr>
        <p:blipFill rotWithShape="1">
          <a:blip r:embed="rId2"/>
          <a:srcRect t="52621" b="8"/>
          <a:stretch/>
        </p:blipFill>
        <p:spPr>
          <a:xfrm>
            <a:off x="1140878" y="0"/>
            <a:ext cx="9910247" cy="6820037"/>
          </a:xfrm>
          <a:prstGeom prst="rect">
            <a:avLst/>
          </a:prstGeom>
        </p:spPr>
      </p:pic>
    </p:spTree>
    <p:extLst>
      <p:ext uri="{BB962C8B-B14F-4D97-AF65-F5344CB8AC3E}">
        <p14:creationId xmlns:p14="http://schemas.microsoft.com/office/powerpoint/2010/main" val="3604222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DD94CCE-0F4E-4E41-B8C7-EDD9B2566D37}"/>
              </a:ext>
            </a:extLst>
          </p:cNvPr>
          <p:cNvSpPr>
            <a:spLocks noGrp="1"/>
          </p:cNvSpPr>
          <p:nvPr>
            <p:ph type="title"/>
          </p:nvPr>
        </p:nvSpPr>
        <p:spPr>
          <a:xfrm>
            <a:off x="609600" y="274639"/>
            <a:ext cx="10972800" cy="1143000"/>
          </a:xfrm>
        </p:spPr>
        <p:txBody>
          <a:bodyPr/>
          <a:lstStyle/>
          <a:p>
            <a:r>
              <a:rPr lang="en-US" dirty="0"/>
              <a:t>What’s the difference?</a:t>
            </a:r>
          </a:p>
        </p:txBody>
      </p:sp>
      <p:sp>
        <p:nvSpPr>
          <p:cNvPr id="5" name="Text Placeholder 4">
            <a:extLst>
              <a:ext uri="{FF2B5EF4-FFF2-40B4-BE49-F238E27FC236}">
                <a16:creationId xmlns:a16="http://schemas.microsoft.com/office/drawing/2014/main" id="{9DD44A66-41DC-42BE-93ED-223C5D6BDDF8}"/>
              </a:ext>
            </a:extLst>
          </p:cNvPr>
          <p:cNvSpPr>
            <a:spLocks noGrp="1"/>
          </p:cNvSpPr>
          <p:nvPr>
            <p:ph type="body" idx="1"/>
          </p:nvPr>
        </p:nvSpPr>
        <p:spPr>
          <a:xfrm>
            <a:off x="609600" y="1535113"/>
            <a:ext cx="5386917" cy="639763"/>
          </a:xfrm>
        </p:spPr>
        <p:txBody>
          <a:bodyPr>
            <a:noAutofit/>
          </a:bodyPr>
          <a:lstStyle/>
          <a:p>
            <a:pPr algn="ctr"/>
            <a:r>
              <a:rPr lang="en-US" sz="4800" dirty="0"/>
              <a:t>NCAT</a:t>
            </a:r>
          </a:p>
        </p:txBody>
      </p:sp>
      <p:sp>
        <p:nvSpPr>
          <p:cNvPr id="6" name="Content Placeholder 5">
            <a:extLst>
              <a:ext uri="{FF2B5EF4-FFF2-40B4-BE49-F238E27FC236}">
                <a16:creationId xmlns:a16="http://schemas.microsoft.com/office/drawing/2014/main" id="{2A050FD4-17A7-470F-B082-14678D57E679}"/>
              </a:ext>
            </a:extLst>
          </p:cNvPr>
          <p:cNvSpPr>
            <a:spLocks noGrp="1"/>
          </p:cNvSpPr>
          <p:nvPr>
            <p:ph sz="half" idx="2"/>
          </p:nvPr>
        </p:nvSpPr>
        <p:spPr>
          <a:xfrm>
            <a:off x="609600" y="2173817"/>
            <a:ext cx="5386917" cy="4684183"/>
          </a:xfrm>
        </p:spPr>
        <p:txBody>
          <a:bodyPr>
            <a:normAutofit/>
          </a:bodyPr>
          <a:lstStyle/>
          <a:p>
            <a:r>
              <a:rPr lang="en-US" dirty="0"/>
              <a:t>NSRS Datums</a:t>
            </a:r>
          </a:p>
          <a:p>
            <a:pPr lvl="1"/>
            <a:r>
              <a:rPr lang="en-US" dirty="0"/>
              <a:t>NAD 27</a:t>
            </a:r>
          </a:p>
          <a:p>
            <a:pPr lvl="1"/>
            <a:r>
              <a:rPr lang="en-US" dirty="0"/>
              <a:t>NAD 83</a:t>
            </a:r>
          </a:p>
          <a:p>
            <a:pPr lvl="1"/>
            <a:r>
              <a:rPr lang="en-US" dirty="0"/>
              <a:t>NGVD 29</a:t>
            </a:r>
          </a:p>
          <a:p>
            <a:pPr lvl="1"/>
            <a:r>
              <a:rPr lang="en-US" dirty="0"/>
              <a:t>NAVD 88</a:t>
            </a:r>
          </a:p>
          <a:p>
            <a:pPr lvl="1"/>
            <a:r>
              <a:rPr lang="en-US" sz="2133" dirty="0"/>
              <a:t>PRVD 02</a:t>
            </a:r>
          </a:p>
          <a:p>
            <a:pPr lvl="1"/>
            <a:r>
              <a:rPr lang="en-US" sz="2133" dirty="0"/>
              <a:t>ASVD 02</a:t>
            </a:r>
          </a:p>
          <a:p>
            <a:pPr lvl="1"/>
            <a:r>
              <a:rPr lang="en-US" sz="2133" dirty="0"/>
              <a:t>NMVD 03</a:t>
            </a:r>
          </a:p>
          <a:p>
            <a:pPr lvl="1"/>
            <a:r>
              <a:rPr lang="en-US" sz="2133" dirty="0"/>
              <a:t>GUVD 04</a:t>
            </a:r>
          </a:p>
          <a:p>
            <a:pPr lvl="1"/>
            <a:r>
              <a:rPr lang="en-US" sz="2133" dirty="0"/>
              <a:t>VIVD 09</a:t>
            </a:r>
          </a:p>
          <a:p>
            <a:pPr lvl="1"/>
            <a:endParaRPr lang="en-US" dirty="0"/>
          </a:p>
        </p:txBody>
      </p:sp>
      <p:sp>
        <p:nvSpPr>
          <p:cNvPr id="7" name="Text Placeholder 6">
            <a:extLst>
              <a:ext uri="{FF2B5EF4-FFF2-40B4-BE49-F238E27FC236}">
                <a16:creationId xmlns:a16="http://schemas.microsoft.com/office/drawing/2014/main" id="{A09D4148-2926-47A5-8871-312CB24E01BD}"/>
              </a:ext>
            </a:extLst>
          </p:cNvPr>
          <p:cNvSpPr>
            <a:spLocks noGrp="1"/>
          </p:cNvSpPr>
          <p:nvPr>
            <p:ph type="body" sz="quarter" idx="3"/>
          </p:nvPr>
        </p:nvSpPr>
        <p:spPr>
          <a:xfrm>
            <a:off x="6193369" y="1535113"/>
            <a:ext cx="5389033" cy="639763"/>
          </a:xfrm>
        </p:spPr>
        <p:txBody>
          <a:bodyPr>
            <a:noAutofit/>
          </a:bodyPr>
          <a:lstStyle/>
          <a:p>
            <a:pPr algn="ctr"/>
            <a:r>
              <a:rPr lang="en-US" sz="4800" dirty="0" err="1"/>
              <a:t>VDatum</a:t>
            </a:r>
            <a:endParaRPr lang="en-US" sz="4800" dirty="0"/>
          </a:p>
        </p:txBody>
      </p:sp>
      <p:sp>
        <p:nvSpPr>
          <p:cNvPr id="8" name="Content Placeholder 7">
            <a:extLst>
              <a:ext uri="{FF2B5EF4-FFF2-40B4-BE49-F238E27FC236}">
                <a16:creationId xmlns:a16="http://schemas.microsoft.com/office/drawing/2014/main" id="{487D6C41-CF07-4756-A365-9BC8FBEBF796}"/>
              </a:ext>
            </a:extLst>
          </p:cNvPr>
          <p:cNvSpPr>
            <a:spLocks noGrp="1"/>
          </p:cNvSpPr>
          <p:nvPr>
            <p:ph sz="quarter" idx="4"/>
          </p:nvPr>
        </p:nvSpPr>
        <p:spPr>
          <a:xfrm>
            <a:off x="6193367" y="2173817"/>
            <a:ext cx="5808980" cy="4511463"/>
          </a:xfrm>
        </p:spPr>
        <p:txBody>
          <a:bodyPr>
            <a:normAutofit/>
          </a:bodyPr>
          <a:lstStyle/>
          <a:p>
            <a:r>
              <a:rPr lang="en-US" dirty="0"/>
              <a:t>NSRS Datums</a:t>
            </a:r>
          </a:p>
          <a:p>
            <a:r>
              <a:rPr lang="en-US" dirty="0"/>
              <a:t>Geoid Models</a:t>
            </a:r>
          </a:p>
          <a:p>
            <a:pPr lvl="1"/>
            <a:r>
              <a:rPr lang="en-US" dirty="0"/>
              <a:t>Add/Subtract from Ellipsoid</a:t>
            </a:r>
          </a:p>
          <a:p>
            <a:r>
              <a:rPr lang="en-US" dirty="0"/>
              <a:t>Tidal Datums</a:t>
            </a:r>
          </a:p>
          <a:p>
            <a:pPr lvl="1"/>
            <a:r>
              <a:rPr lang="en-US" dirty="0"/>
              <a:t>MHW, MLLW, MTL</a:t>
            </a:r>
          </a:p>
          <a:p>
            <a:r>
              <a:rPr lang="en-US" dirty="0"/>
              <a:t>Great Lakes Datum</a:t>
            </a:r>
          </a:p>
          <a:p>
            <a:pPr lvl="1"/>
            <a:r>
              <a:rPr lang="en-US" dirty="0"/>
              <a:t>IGLD85</a:t>
            </a:r>
          </a:p>
          <a:p>
            <a:r>
              <a:rPr lang="en-US" dirty="0"/>
              <a:t>ITRF#### ≈ WGS84</a:t>
            </a:r>
          </a:p>
        </p:txBody>
      </p:sp>
      <p:sp>
        <p:nvSpPr>
          <p:cNvPr id="12" name="Right Brace 11">
            <a:extLst>
              <a:ext uri="{FF2B5EF4-FFF2-40B4-BE49-F238E27FC236}">
                <a16:creationId xmlns:a16="http://schemas.microsoft.com/office/drawing/2014/main" id="{924FB049-368A-4522-968E-15BC42A7A0F7}"/>
              </a:ext>
            </a:extLst>
          </p:cNvPr>
          <p:cNvSpPr/>
          <p:nvPr/>
        </p:nvSpPr>
        <p:spPr>
          <a:xfrm>
            <a:off x="2733040" y="4724401"/>
            <a:ext cx="751840" cy="1960879"/>
          </a:xfrm>
          <a:prstGeom prst="rightBrace">
            <a:avLst>
              <a:gd name="adj1" fmla="val 29955"/>
              <a:gd name="adj2" fmla="val 50000"/>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3" name="TextBox 12">
            <a:extLst>
              <a:ext uri="{FF2B5EF4-FFF2-40B4-BE49-F238E27FC236}">
                <a16:creationId xmlns:a16="http://schemas.microsoft.com/office/drawing/2014/main" id="{03155AED-0CA3-4EDB-86E8-347DCB12EC64}"/>
              </a:ext>
            </a:extLst>
          </p:cNvPr>
          <p:cNvSpPr txBox="1"/>
          <p:nvPr/>
        </p:nvSpPr>
        <p:spPr>
          <a:xfrm>
            <a:off x="3484880" y="5458618"/>
            <a:ext cx="2123440" cy="420564"/>
          </a:xfrm>
          <a:prstGeom prst="rect">
            <a:avLst/>
          </a:prstGeom>
          <a:noFill/>
        </p:spPr>
        <p:txBody>
          <a:bodyPr wrap="square" rtlCol="0">
            <a:spAutoFit/>
          </a:bodyPr>
          <a:lstStyle/>
          <a:p>
            <a:r>
              <a:rPr lang="en-US" sz="2133" dirty="0">
                <a:latin typeface="Cambria" panose="02040503050406030204" pitchFamily="18" charset="0"/>
                <a:ea typeface="Cambria" panose="02040503050406030204" pitchFamily="18" charset="0"/>
              </a:rPr>
              <a:t>Local Tidal (LT)</a:t>
            </a:r>
          </a:p>
        </p:txBody>
      </p:sp>
      <p:cxnSp>
        <p:nvCxnSpPr>
          <p:cNvPr id="15" name="Straight Arrow Connector 14">
            <a:extLst>
              <a:ext uri="{FF2B5EF4-FFF2-40B4-BE49-F238E27FC236}">
                <a16:creationId xmlns:a16="http://schemas.microsoft.com/office/drawing/2014/main" id="{549941D3-5B1E-4BCE-988F-2D69EA5AF864}"/>
              </a:ext>
            </a:extLst>
          </p:cNvPr>
          <p:cNvCxnSpPr>
            <a:cxnSpLocks/>
          </p:cNvCxnSpPr>
          <p:nvPr/>
        </p:nvCxnSpPr>
        <p:spPr>
          <a:xfrm>
            <a:off x="3671147" y="2492587"/>
            <a:ext cx="2522220" cy="0"/>
          </a:xfrm>
          <a:prstGeom prst="straightConnector1">
            <a:avLst/>
          </a:prstGeom>
          <a:ln w="47625">
            <a:tailEnd type="triangle"/>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491835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xEl>
                                              <p:pRg st="5" end="5"/>
                                            </p:txEl>
                                          </p:spTgt>
                                        </p:tgtEl>
                                        <p:attrNameLst>
                                          <p:attrName>style.visibility</p:attrName>
                                        </p:attrNameLst>
                                      </p:cBhvr>
                                      <p:to>
                                        <p:strVal val="visible"/>
                                      </p:to>
                                    </p:set>
                                    <p:animEffect transition="in" filter="fade">
                                      <p:cBhvr>
                                        <p:cTn id="7" dur="500"/>
                                        <p:tgtEl>
                                          <p:spTgt spid="6">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
                                            <p:txEl>
                                              <p:pRg st="6" end="6"/>
                                            </p:txEl>
                                          </p:spTgt>
                                        </p:tgtEl>
                                        <p:attrNameLst>
                                          <p:attrName>style.visibility</p:attrName>
                                        </p:attrNameLst>
                                      </p:cBhvr>
                                      <p:to>
                                        <p:strVal val="visible"/>
                                      </p:to>
                                    </p:set>
                                    <p:animEffect transition="in" filter="fade">
                                      <p:cBhvr>
                                        <p:cTn id="10" dur="500"/>
                                        <p:tgtEl>
                                          <p:spTgt spid="6">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6">
                                            <p:txEl>
                                              <p:pRg st="7" end="7"/>
                                            </p:txEl>
                                          </p:spTgt>
                                        </p:tgtEl>
                                        <p:attrNameLst>
                                          <p:attrName>style.visibility</p:attrName>
                                        </p:attrNameLst>
                                      </p:cBhvr>
                                      <p:to>
                                        <p:strVal val="visible"/>
                                      </p:to>
                                    </p:set>
                                    <p:animEffect transition="in" filter="fade">
                                      <p:cBhvr>
                                        <p:cTn id="13" dur="500"/>
                                        <p:tgtEl>
                                          <p:spTgt spid="6">
                                            <p:txEl>
                                              <p:pRg st="7" end="7"/>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6">
                                            <p:txEl>
                                              <p:pRg st="8" end="8"/>
                                            </p:txEl>
                                          </p:spTgt>
                                        </p:tgtEl>
                                        <p:attrNameLst>
                                          <p:attrName>style.visibility</p:attrName>
                                        </p:attrNameLst>
                                      </p:cBhvr>
                                      <p:to>
                                        <p:strVal val="visible"/>
                                      </p:to>
                                    </p:set>
                                    <p:animEffect transition="in" filter="fade">
                                      <p:cBhvr>
                                        <p:cTn id="16" dur="500"/>
                                        <p:tgtEl>
                                          <p:spTgt spid="6">
                                            <p:txEl>
                                              <p:pRg st="8" end="8"/>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6">
                                            <p:txEl>
                                              <p:pRg st="9" end="9"/>
                                            </p:txEl>
                                          </p:spTgt>
                                        </p:tgtEl>
                                        <p:attrNameLst>
                                          <p:attrName>style.visibility</p:attrName>
                                        </p:attrNameLst>
                                      </p:cBhvr>
                                      <p:to>
                                        <p:strVal val="visible"/>
                                      </p:to>
                                    </p:set>
                                    <p:animEffect transition="in" filter="fade">
                                      <p:cBhvr>
                                        <p:cTn id="19" dur="500"/>
                                        <p:tgtEl>
                                          <p:spTgt spid="6">
                                            <p:txEl>
                                              <p:pRg st="9" end="9"/>
                                            </p:txEl>
                                          </p:spTgt>
                                        </p:tgtEl>
                                      </p:cBhvr>
                                    </p:animEffect>
                                  </p:childTnLst>
                                </p:cTn>
                              </p:par>
                            </p:childTnLst>
                          </p:cTn>
                        </p:par>
                        <p:par>
                          <p:cTn id="20" fill="hold">
                            <p:stCondLst>
                              <p:cond delay="500"/>
                            </p:stCondLst>
                            <p:childTnLst>
                              <p:par>
                                <p:cTn id="21" presetID="22" presetClass="entr" presetSubtype="8" fill="hold" grpId="0" nodeType="afterEffect">
                                  <p:stCondLst>
                                    <p:cond delay="5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p:stCondLst>
                              <p:cond delay="1500"/>
                            </p:stCondLst>
                            <p:childTnLst>
                              <p:par>
                                <p:cTn id="25" presetID="31" presetClass="entr" presetSubtype="0" fill="hold" grpId="0" nodeType="afterEffect">
                                  <p:stCondLst>
                                    <p:cond delay="50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fltVal val="0"/>
                                          </p:val>
                                        </p:tav>
                                        <p:tav tm="100000">
                                          <p:val>
                                            <p:strVal val="#ppt_w"/>
                                          </p:val>
                                        </p:tav>
                                      </p:tavLst>
                                    </p:anim>
                                    <p:anim calcmode="lin" valueType="num">
                                      <p:cBhvr>
                                        <p:cTn id="28" dur="1000" fill="hold"/>
                                        <p:tgtEl>
                                          <p:spTgt spid="13"/>
                                        </p:tgtEl>
                                        <p:attrNameLst>
                                          <p:attrName>ppt_h</p:attrName>
                                        </p:attrNameLst>
                                      </p:cBhvr>
                                      <p:tavLst>
                                        <p:tav tm="0">
                                          <p:val>
                                            <p:fltVal val="0"/>
                                          </p:val>
                                        </p:tav>
                                        <p:tav tm="100000">
                                          <p:val>
                                            <p:strVal val="#ppt_h"/>
                                          </p:val>
                                        </p:tav>
                                      </p:tavLst>
                                    </p:anim>
                                    <p:anim calcmode="lin" valueType="num">
                                      <p:cBhvr>
                                        <p:cTn id="29" dur="1000" fill="hold"/>
                                        <p:tgtEl>
                                          <p:spTgt spid="13"/>
                                        </p:tgtEl>
                                        <p:attrNameLst>
                                          <p:attrName>style.rotation</p:attrName>
                                        </p:attrNameLst>
                                      </p:cBhvr>
                                      <p:tavLst>
                                        <p:tav tm="0">
                                          <p:val>
                                            <p:fltVal val="90"/>
                                          </p:val>
                                        </p:tav>
                                        <p:tav tm="100000">
                                          <p:val>
                                            <p:fltVal val="0"/>
                                          </p:val>
                                        </p:tav>
                                      </p:tavLst>
                                    </p:anim>
                                    <p:animEffect transition="in" filter="fade">
                                      <p:cBhvr>
                                        <p:cTn id="30" dur="1000"/>
                                        <p:tgtEl>
                                          <p:spTgt spid="1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8">
                                            <p:txEl>
                                              <p:pRg st="1" end="1"/>
                                            </p:txEl>
                                          </p:spTgt>
                                        </p:tgtEl>
                                        <p:attrNameLst>
                                          <p:attrName>style.visibility</p:attrName>
                                        </p:attrNameLst>
                                      </p:cBhvr>
                                      <p:to>
                                        <p:strVal val="visible"/>
                                      </p:to>
                                    </p:set>
                                    <p:animEffect transition="in" filter="fade">
                                      <p:cBhvr>
                                        <p:cTn id="35" dur="500"/>
                                        <p:tgtEl>
                                          <p:spTgt spid="8">
                                            <p:txEl>
                                              <p:pRg st="1" end="1"/>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
                                            <p:txEl>
                                              <p:pRg st="2" end="2"/>
                                            </p:txEl>
                                          </p:spTgt>
                                        </p:tgtEl>
                                        <p:attrNameLst>
                                          <p:attrName>style.visibility</p:attrName>
                                        </p:attrNameLst>
                                      </p:cBhvr>
                                      <p:to>
                                        <p:strVal val="visible"/>
                                      </p:to>
                                    </p:set>
                                    <p:animEffect transition="in" filter="fade">
                                      <p:cBhvr>
                                        <p:cTn id="38" dur="500"/>
                                        <p:tgtEl>
                                          <p:spTgt spid="8">
                                            <p:txEl>
                                              <p:pRg st="2" end="2"/>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
                                            <p:txEl>
                                              <p:pRg st="3" end="3"/>
                                            </p:txEl>
                                          </p:spTgt>
                                        </p:tgtEl>
                                        <p:attrNameLst>
                                          <p:attrName>style.visibility</p:attrName>
                                        </p:attrNameLst>
                                      </p:cBhvr>
                                      <p:to>
                                        <p:strVal val="visible"/>
                                      </p:to>
                                    </p:set>
                                    <p:animEffect transition="in" filter="fade">
                                      <p:cBhvr>
                                        <p:cTn id="41" dur="500"/>
                                        <p:tgtEl>
                                          <p:spTgt spid="8">
                                            <p:txEl>
                                              <p:pRg st="3" end="3"/>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8">
                                            <p:txEl>
                                              <p:pRg st="4" end="4"/>
                                            </p:txEl>
                                          </p:spTgt>
                                        </p:tgtEl>
                                        <p:attrNameLst>
                                          <p:attrName>style.visibility</p:attrName>
                                        </p:attrNameLst>
                                      </p:cBhvr>
                                      <p:to>
                                        <p:strVal val="visible"/>
                                      </p:to>
                                    </p:set>
                                    <p:animEffect transition="in" filter="fade">
                                      <p:cBhvr>
                                        <p:cTn id="44" dur="500"/>
                                        <p:tgtEl>
                                          <p:spTgt spid="8">
                                            <p:txEl>
                                              <p:pRg st="4" end="4"/>
                                            </p:txEl>
                                          </p:spTgt>
                                        </p:tgtEl>
                                      </p:cBhvr>
                                    </p:animEffect>
                                  </p:childTnLst>
                                </p:cTn>
                              </p:par>
                              <p:par>
                                <p:cTn id="45" presetID="10" presetClass="entr" presetSubtype="0" fill="hold" nodeType="withEffect">
                                  <p:stCondLst>
                                    <p:cond delay="0"/>
                                  </p:stCondLst>
                                  <p:childTnLst>
                                    <p:set>
                                      <p:cBhvr>
                                        <p:cTn id="46" dur="1" fill="hold">
                                          <p:stCondLst>
                                            <p:cond delay="0"/>
                                          </p:stCondLst>
                                        </p:cTn>
                                        <p:tgtEl>
                                          <p:spTgt spid="8">
                                            <p:txEl>
                                              <p:pRg st="5" end="5"/>
                                            </p:txEl>
                                          </p:spTgt>
                                        </p:tgtEl>
                                        <p:attrNameLst>
                                          <p:attrName>style.visibility</p:attrName>
                                        </p:attrNameLst>
                                      </p:cBhvr>
                                      <p:to>
                                        <p:strVal val="visible"/>
                                      </p:to>
                                    </p:set>
                                    <p:animEffect transition="in" filter="fade">
                                      <p:cBhvr>
                                        <p:cTn id="47" dur="500"/>
                                        <p:tgtEl>
                                          <p:spTgt spid="8">
                                            <p:txEl>
                                              <p:pRg st="5" end="5"/>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8">
                                            <p:txEl>
                                              <p:pRg st="6" end="6"/>
                                            </p:txEl>
                                          </p:spTgt>
                                        </p:tgtEl>
                                        <p:attrNameLst>
                                          <p:attrName>style.visibility</p:attrName>
                                        </p:attrNameLst>
                                      </p:cBhvr>
                                      <p:to>
                                        <p:strVal val="visible"/>
                                      </p:to>
                                    </p:set>
                                    <p:animEffect transition="in" filter="fade">
                                      <p:cBhvr>
                                        <p:cTn id="50" dur="500"/>
                                        <p:tgtEl>
                                          <p:spTgt spid="8">
                                            <p:txEl>
                                              <p:pRg st="6" end="6"/>
                                            </p:txEl>
                                          </p:spTgt>
                                        </p:tgtEl>
                                      </p:cBhvr>
                                    </p:animEffect>
                                  </p:childTnLst>
                                </p:cTn>
                              </p:par>
                              <p:par>
                                <p:cTn id="51" presetID="10" presetClass="entr" presetSubtype="0" fill="hold" nodeType="withEffect">
                                  <p:stCondLst>
                                    <p:cond delay="0"/>
                                  </p:stCondLst>
                                  <p:childTnLst>
                                    <p:set>
                                      <p:cBhvr>
                                        <p:cTn id="52" dur="1" fill="hold">
                                          <p:stCondLst>
                                            <p:cond delay="0"/>
                                          </p:stCondLst>
                                        </p:cTn>
                                        <p:tgtEl>
                                          <p:spTgt spid="8">
                                            <p:txEl>
                                              <p:pRg st="7" end="7"/>
                                            </p:txEl>
                                          </p:spTgt>
                                        </p:tgtEl>
                                        <p:attrNameLst>
                                          <p:attrName>style.visibility</p:attrName>
                                        </p:attrNameLst>
                                      </p:cBhvr>
                                      <p:to>
                                        <p:strVal val="visible"/>
                                      </p:to>
                                    </p:set>
                                    <p:animEffect transition="in" filter="fade">
                                      <p:cBhvr>
                                        <p:cTn id="53"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ject 3">
            <a:extLst>
              <a:ext uri="{FF2B5EF4-FFF2-40B4-BE49-F238E27FC236}">
                <a16:creationId xmlns:a16="http://schemas.microsoft.com/office/drawing/2014/main" id="{81BF13C1-A33F-4B70-8474-233A19389343}"/>
              </a:ext>
            </a:extLst>
          </p:cNvPr>
          <p:cNvPicPr/>
          <p:nvPr/>
        </p:nvPicPr>
        <p:blipFill rotWithShape="1">
          <a:blip r:embed="rId3" cstate="print"/>
          <a:srcRect l="14" t="60" r="-1" b="4"/>
          <a:stretch/>
        </p:blipFill>
        <p:spPr>
          <a:xfrm>
            <a:off x="1185576" y="0"/>
            <a:ext cx="9825464" cy="6858000"/>
          </a:xfrm>
          <a:prstGeom prst="rect">
            <a:avLst/>
          </a:prstGeom>
        </p:spPr>
      </p:pic>
      <p:sp>
        <p:nvSpPr>
          <p:cNvPr id="6" name="TextBox 5">
            <a:extLst>
              <a:ext uri="{FF2B5EF4-FFF2-40B4-BE49-F238E27FC236}">
                <a16:creationId xmlns:a16="http://schemas.microsoft.com/office/drawing/2014/main" id="{CD47E006-4C77-4236-9CE6-E570D2D4D4C3}"/>
              </a:ext>
            </a:extLst>
          </p:cNvPr>
          <p:cNvSpPr txBox="1"/>
          <p:nvPr/>
        </p:nvSpPr>
        <p:spPr bwMode="auto">
          <a:xfrm>
            <a:off x="1524000" y="2"/>
            <a:ext cx="9144000" cy="569387"/>
          </a:xfrm>
          <a:prstGeom prst="rect">
            <a:avLst/>
          </a:prstGeom>
          <a:solidFill>
            <a:schemeClr val="bg1">
              <a:lumMod val="85000"/>
            </a:schemeClr>
          </a:solidFill>
          <a:ln w="9525">
            <a:noFill/>
            <a:miter lim="800000"/>
            <a:headEnd/>
            <a:tailEnd/>
          </a:ln>
        </p:spPr>
        <p:txBody>
          <a:bodyPr wrap="square" rtlCol="0">
            <a:spAutoFit/>
          </a:bodyPr>
          <a:lstStyle/>
          <a:p>
            <a:pPr algn="ctr"/>
            <a:r>
              <a:rPr lang="en-US" sz="3100" dirty="0">
                <a:latin typeface="Cambria" panose="02040503050406030204" pitchFamily="18" charset="0"/>
                <a:ea typeface="Cambria" panose="02040503050406030204" pitchFamily="18" charset="0"/>
              </a:rPr>
              <a:t>Estimated Geometric Change - Horizontal</a:t>
            </a:r>
          </a:p>
        </p:txBody>
      </p:sp>
      <p:sp>
        <p:nvSpPr>
          <p:cNvPr id="7" name="TextBox 6">
            <a:extLst>
              <a:ext uri="{FF2B5EF4-FFF2-40B4-BE49-F238E27FC236}">
                <a16:creationId xmlns:a16="http://schemas.microsoft.com/office/drawing/2014/main" id="{A3227FD0-2B0C-4549-8B66-AADDD8EE9E43}"/>
              </a:ext>
            </a:extLst>
          </p:cNvPr>
          <p:cNvSpPr txBox="1"/>
          <p:nvPr/>
        </p:nvSpPr>
        <p:spPr bwMode="auto">
          <a:xfrm>
            <a:off x="2938464" y="567275"/>
            <a:ext cx="6315075" cy="584775"/>
          </a:xfrm>
          <a:prstGeom prst="rect">
            <a:avLst/>
          </a:prstGeom>
          <a:solidFill>
            <a:schemeClr val="bg1">
              <a:lumMod val="85000"/>
            </a:schemeClr>
          </a:solidFill>
          <a:ln w="9525">
            <a:noFill/>
            <a:miter lim="800000"/>
            <a:headEnd/>
            <a:tailEnd/>
          </a:ln>
        </p:spPr>
        <p:txBody>
          <a:bodyPr wrap="square" rtlCol="0">
            <a:spAutoFit/>
          </a:bodyPr>
          <a:lstStyle/>
          <a:p>
            <a:pPr algn="ctr"/>
            <a:r>
              <a:rPr lang="en-US" sz="3200" dirty="0">
                <a:latin typeface="Cambria" panose="02040503050406030204" pitchFamily="18" charset="0"/>
                <a:ea typeface="Cambria" panose="02040503050406030204" pitchFamily="18" charset="0"/>
              </a:rPr>
              <a:t>NAD83 (2011) </a:t>
            </a:r>
            <a:r>
              <a:rPr lang="en-US" sz="3200" dirty="0">
                <a:latin typeface="Cambria" panose="02040503050406030204" pitchFamily="18" charset="0"/>
                <a:ea typeface="Cambria" panose="02040503050406030204" pitchFamily="18" charset="0"/>
                <a:sym typeface="Wingdings" panose="05000000000000000000" pitchFamily="2" charset="2"/>
              </a:rPr>
              <a:t> NATRF2022</a:t>
            </a:r>
            <a:endParaRPr lang="en-US" sz="3200" dirty="0">
              <a:latin typeface="Cambria" panose="02040503050406030204" pitchFamily="18" charset="0"/>
              <a:ea typeface="Cambria" panose="02040503050406030204" pitchFamily="18" charset="0"/>
            </a:endParaRPr>
          </a:p>
        </p:txBody>
      </p:sp>
      <p:sp>
        <p:nvSpPr>
          <p:cNvPr id="8" name="TextBox 7">
            <a:extLst>
              <a:ext uri="{FF2B5EF4-FFF2-40B4-BE49-F238E27FC236}">
                <a16:creationId xmlns:a16="http://schemas.microsoft.com/office/drawing/2014/main" id="{E61DAE50-4102-41B7-86E3-59632E0311E8}"/>
              </a:ext>
            </a:extLst>
          </p:cNvPr>
          <p:cNvSpPr txBox="1"/>
          <p:nvPr/>
        </p:nvSpPr>
        <p:spPr bwMode="auto">
          <a:xfrm rot="19160232">
            <a:off x="7053821" y="4120926"/>
            <a:ext cx="1552575" cy="584775"/>
          </a:xfrm>
          <a:prstGeom prst="rect">
            <a:avLst/>
          </a:prstGeom>
          <a:noFill/>
          <a:ln w="9525">
            <a:noFill/>
            <a:miter lim="800000"/>
            <a:headEnd/>
            <a:tailEnd/>
          </a:ln>
        </p:spPr>
        <p:txBody>
          <a:bodyPr wrap="square" rtlCol="0">
            <a:spAutoFit/>
          </a:bodyPr>
          <a:lstStyle/>
          <a:p>
            <a:r>
              <a:rPr lang="en-US" sz="3200" b="1" dirty="0">
                <a:ln w="28575">
                  <a:solidFill>
                    <a:srgbClr val="FFFF00"/>
                  </a:solidFill>
                </a:ln>
                <a:latin typeface="Arial Black" panose="020B0A04020102020204" pitchFamily="34" charset="0"/>
                <a:cs typeface="Arial"/>
              </a:rPr>
              <a:t>3.6</a:t>
            </a:r>
            <a:r>
              <a:rPr lang="en-US" sz="3200" b="1" spc="-15" dirty="0">
                <a:ln w="28575">
                  <a:solidFill>
                    <a:srgbClr val="FFFF00"/>
                  </a:solidFill>
                </a:ln>
                <a:latin typeface="Arial Black" panose="020B0A04020102020204" pitchFamily="34" charset="0"/>
                <a:cs typeface="Arial"/>
              </a:rPr>
              <a:t> </a:t>
            </a:r>
            <a:r>
              <a:rPr lang="en-US" sz="3200" b="1" spc="-51" dirty="0">
                <a:ln w="28575">
                  <a:solidFill>
                    <a:srgbClr val="FFFF00"/>
                  </a:solidFill>
                </a:ln>
                <a:latin typeface="Arial Black" panose="020B0A04020102020204" pitchFamily="34" charset="0"/>
                <a:cs typeface="Arial"/>
              </a:rPr>
              <a:t>ft</a:t>
            </a:r>
            <a:endParaRPr lang="en-US" sz="3200" b="1" dirty="0">
              <a:ln w="28575">
                <a:solidFill>
                  <a:srgbClr val="FFFF00"/>
                </a:solidFill>
              </a:ln>
              <a:latin typeface="Arial Black" panose="020B0A040201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5E07F4F5-D74D-4642-A75B-553B504FCF7B}"/>
              </a:ext>
            </a:extLst>
          </p:cNvPr>
          <p:cNvSpPr txBox="1"/>
          <p:nvPr/>
        </p:nvSpPr>
        <p:spPr bwMode="auto">
          <a:xfrm rot="19731704">
            <a:off x="6553213" y="1629850"/>
            <a:ext cx="1552575" cy="584775"/>
          </a:xfrm>
          <a:prstGeom prst="rect">
            <a:avLst/>
          </a:prstGeom>
          <a:noFill/>
          <a:ln w="9525">
            <a:noFill/>
            <a:miter lim="800000"/>
            <a:headEnd/>
            <a:tailEnd/>
          </a:ln>
        </p:spPr>
        <p:txBody>
          <a:bodyPr wrap="square" rtlCol="0">
            <a:spAutoFit/>
          </a:bodyPr>
          <a:lstStyle/>
          <a:p>
            <a:r>
              <a:rPr lang="en-US" sz="3200" b="1" dirty="0">
                <a:ln w="28575">
                  <a:solidFill>
                    <a:srgbClr val="FFFF00"/>
                  </a:solidFill>
                </a:ln>
                <a:latin typeface="Arial Black" panose="020B0A04020102020204" pitchFamily="34" charset="0"/>
                <a:cs typeface="Arial"/>
              </a:rPr>
              <a:t>4.3</a:t>
            </a:r>
            <a:r>
              <a:rPr lang="en-US" sz="3200" b="1" spc="-15" dirty="0">
                <a:ln w="28575">
                  <a:solidFill>
                    <a:srgbClr val="FFFF00"/>
                  </a:solidFill>
                </a:ln>
                <a:latin typeface="Arial Black" panose="020B0A04020102020204" pitchFamily="34" charset="0"/>
                <a:cs typeface="Arial"/>
              </a:rPr>
              <a:t> </a:t>
            </a:r>
            <a:r>
              <a:rPr lang="en-US" sz="3200" b="1" spc="-51" dirty="0">
                <a:ln w="28575">
                  <a:solidFill>
                    <a:srgbClr val="FFFF00"/>
                  </a:solidFill>
                </a:ln>
                <a:latin typeface="Arial Black" panose="020B0A04020102020204" pitchFamily="34" charset="0"/>
                <a:cs typeface="Arial"/>
              </a:rPr>
              <a:t>ft</a:t>
            </a:r>
            <a:endParaRPr lang="en-US" sz="3200" b="1" dirty="0">
              <a:ln w="28575">
                <a:solidFill>
                  <a:srgbClr val="FFFF00"/>
                </a:solidFill>
              </a:ln>
              <a:latin typeface="Arial Black" panose="020B0A040201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9A18E5B6-3494-4A65-B32E-7F0D0F9CFA6C}"/>
              </a:ext>
            </a:extLst>
          </p:cNvPr>
          <p:cNvSpPr txBox="1"/>
          <p:nvPr/>
        </p:nvSpPr>
        <p:spPr bwMode="auto">
          <a:xfrm rot="19603532">
            <a:off x="7062421" y="2743854"/>
            <a:ext cx="1552575" cy="584775"/>
          </a:xfrm>
          <a:prstGeom prst="rect">
            <a:avLst/>
          </a:prstGeom>
          <a:noFill/>
          <a:ln w="9525">
            <a:noFill/>
            <a:miter lim="800000"/>
            <a:headEnd/>
            <a:tailEnd/>
          </a:ln>
        </p:spPr>
        <p:txBody>
          <a:bodyPr wrap="square" rtlCol="0">
            <a:spAutoFit/>
          </a:bodyPr>
          <a:lstStyle/>
          <a:p>
            <a:r>
              <a:rPr lang="en-US" sz="3200" b="1" dirty="0">
                <a:ln w="28575">
                  <a:solidFill>
                    <a:srgbClr val="FFFF00"/>
                  </a:solidFill>
                </a:ln>
                <a:latin typeface="Arial Black" panose="020B0A04020102020204" pitchFamily="34" charset="0"/>
                <a:cs typeface="Arial"/>
              </a:rPr>
              <a:t>3.9</a:t>
            </a:r>
            <a:r>
              <a:rPr lang="en-US" sz="3200" b="1" spc="-15" dirty="0">
                <a:ln w="28575">
                  <a:solidFill>
                    <a:srgbClr val="FFFF00"/>
                  </a:solidFill>
                </a:ln>
                <a:latin typeface="Arial Black" panose="020B0A04020102020204" pitchFamily="34" charset="0"/>
                <a:cs typeface="Arial"/>
              </a:rPr>
              <a:t> </a:t>
            </a:r>
            <a:r>
              <a:rPr lang="en-US" sz="3200" b="1" spc="-51" dirty="0">
                <a:ln w="28575">
                  <a:solidFill>
                    <a:srgbClr val="FFFF00"/>
                  </a:solidFill>
                </a:ln>
                <a:latin typeface="Arial Black" panose="020B0A04020102020204" pitchFamily="34" charset="0"/>
                <a:cs typeface="Arial"/>
              </a:rPr>
              <a:t>ft</a:t>
            </a:r>
            <a:endParaRPr lang="en-US" sz="3200" b="1" dirty="0">
              <a:ln w="28575">
                <a:solidFill>
                  <a:srgbClr val="FFFF00"/>
                </a:solidFill>
              </a:ln>
              <a:latin typeface="Arial Black" panose="020B0A04020102020204" pitchFamily="34" charset="0"/>
              <a:cs typeface="Arial" panose="020B0604020202020204" pitchFamily="34" charset="0"/>
            </a:endParaRPr>
          </a:p>
        </p:txBody>
      </p:sp>
      <p:sp>
        <p:nvSpPr>
          <p:cNvPr id="11" name="Arrow: Up 10">
            <a:extLst>
              <a:ext uri="{FF2B5EF4-FFF2-40B4-BE49-F238E27FC236}">
                <a16:creationId xmlns:a16="http://schemas.microsoft.com/office/drawing/2014/main" id="{A56F6F23-74DA-4424-931E-E58FFB8C7C63}"/>
              </a:ext>
            </a:extLst>
          </p:cNvPr>
          <p:cNvSpPr/>
          <p:nvPr/>
        </p:nvSpPr>
        <p:spPr>
          <a:xfrm rot="18732100">
            <a:off x="4232434" y="1735830"/>
            <a:ext cx="790575" cy="3386341"/>
          </a:xfrm>
          <a:prstGeom prst="upArrow">
            <a:avLst/>
          </a:prstGeom>
        </p:spPr>
        <p:style>
          <a:lnRef idx="1">
            <a:schemeClr val="accent3"/>
          </a:lnRef>
          <a:fillRef idx="3">
            <a:schemeClr val="accent3"/>
          </a:fillRef>
          <a:effectRef idx="2">
            <a:schemeClr val="accent3"/>
          </a:effectRef>
          <a:fontRef idx="minor">
            <a:schemeClr val="lt1"/>
          </a:fontRef>
        </p:style>
        <p:txBody>
          <a:bodyPr vert="vert" rtlCol="0" anchor="ctr"/>
          <a:lstStyle/>
          <a:p>
            <a:pPr algn="ctr"/>
            <a:r>
              <a:rPr lang="en-US" sz="2800" dirty="0">
                <a:solidFill>
                  <a:schemeClr val="tx1"/>
                </a:solidFill>
                <a:latin typeface="Arial" panose="020B0604020202020204" pitchFamily="34" charset="0"/>
                <a:cs typeface="Arial" panose="020B0604020202020204" pitchFamily="34" charset="0"/>
              </a:rPr>
              <a:t>Direction of Shift</a:t>
            </a:r>
          </a:p>
        </p:txBody>
      </p:sp>
      <p:sp>
        <p:nvSpPr>
          <p:cNvPr id="14" name="TextBox 13">
            <a:extLst>
              <a:ext uri="{FF2B5EF4-FFF2-40B4-BE49-F238E27FC236}">
                <a16:creationId xmlns:a16="http://schemas.microsoft.com/office/drawing/2014/main" id="{5D803E20-CC9A-4694-91E8-FC164E571726}"/>
              </a:ext>
            </a:extLst>
          </p:cNvPr>
          <p:cNvSpPr txBox="1"/>
          <p:nvPr/>
        </p:nvSpPr>
        <p:spPr bwMode="auto">
          <a:xfrm rot="19275728">
            <a:off x="4323111" y="1297294"/>
            <a:ext cx="1552575" cy="584775"/>
          </a:xfrm>
          <a:prstGeom prst="rect">
            <a:avLst/>
          </a:prstGeom>
          <a:noFill/>
          <a:ln w="9525">
            <a:noFill/>
            <a:miter lim="800000"/>
            <a:headEnd/>
            <a:tailEnd/>
          </a:ln>
        </p:spPr>
        <p:txBody>
          <a:bodyPr wrap="square" rtlCol="0">
            <a:spAutoFit/>
          </a:bodyPr>
          <a:lstStyle/>
          <a:p>
            <a:r>
              <a:rPr lang="en-US" sz="3200" b="1" dirty="0">
                <a:ln w="28575">
                  <a:solidFill>
                    <a:srgbClr val="FFFF00"/>
                  </a:solidFill>
                </a:ln>
                <a:latin typeface="Arial Black" panose="020B0A04020102020204" pitchFamily="34" charset="0"/>
                <a:cs typeface="Arial"/>
              </a:rPr>
              <a:t>4.6</a:t>
            </a:r>
            <a:r>
              <a:rPr lang="en-US" sz="3200" b="1" spc="-15" dirty="0">
                <a:ln w="28575">
                  <a:solidFill>
                    <a:srgbClr val="FFFF00"/>
                  </a:solidFill>
                </a:ln>
                <a:latin typeface="Arial Black" panose="020B0A04020102020204" pitchFamily="34" charset="0"/>
                <a:cs typeface="Arial"/>
              </a:rPr>
              <a:t> </a:t>
            </a:r>
            <a:r>
              <a:rPr lang="en-US" sz="3200" b="1" spc="-51" dirty="0">
                <a:ln w="28575">
                  <a:solidFill>
                    <a:srgbClr val="FFFF00"/>
                  </a:solidFill>
                </a:ln>
                <a:latin typeface="Arial Black" panose="020B0A04020102020204" pitchFamily="34" charset="0"/>
                <a:cs typeface="Arial"/>
              </a:rPr>
              <a:t>ft</a:t>
            </a:r>
            <a:endParaRPr lang="en-US" sz="3200" b="1" dirty="0">
              <a:ln w="28575">
                <a:solidFill>
                  <a:srgbClr val="FFFF00"/>
                </a:solidFill>
              </a:ln>
              <a:latin typeface="Arial Black" panose="020B0A040201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9D713031-26E7-4DB3-B3DD-C3911359ECC6}"/>
              </a:ext>
            </a:extLst>
          </p:cNvPr>
          <p:cNvSpPr txBox="1"/>
          <p:nvPr/>
        </p:nvSpPr>
        <p:spPr bwMode="auto">
          <a:xfrm rot="19028476">
            <a:off x="8065443" y="5826233"/>
            <a:ext cx="1552575" cy="584775"/>
          </a:xfrm>
          <a:prstGeom prst="rect">
            <a:avLst/>
          </a:prstGeom>
          <a:noFill/>
          <a:ln w="9525">
            <a:noFill/>
            <a:miter lim="800000"/>
            <a:headEnd/>
            <a:tailEnd/>
          </a:ln>
        </p:spPr>
        <p:txBody>
          <a:bodyPr wrap="square" rtlCol="0">
            <a:spAutoFit/>
          </a:bodyPr>
          <a:lstStyle/>
          <a:p>
            <a:r>
              <a:rPr lang="en-US" sz="3200" b="1" dirty="0">
                <a:ln w="28575">
                  <a:solidFill>
                    <a:srgbClr val="FFFF00"/>
                  </a:solidFill>
                </a:ln>
                <a:latin typeface="Arial Black" panose="020B0A04020102020204" pitchFamily="34" charset="0"/>
                <a:cs typeface="Arial"/>
              </a:rPr>
              <a:t>3.0</a:t>
            </a:r>
            <a:r>
              <a:rPr lang="en-US" sz="3200" b="1" spc="-15" dirty="0">
                <a:ln w="28575">
                  <a:solidFill>
                    <a:srgbClr val="FFFF00"/>
                  </a:solidFill>
                </a:ln>
                <a:latin typeface="Arial Black" panose="020B0A04020102020204" pitchFamily="34" charset="0"/>
                <a:cs typeface="Arial"/>
              </a:rPr>
              <a:t> </a:t>
            </a:r>
            <a:r>
              <a:rPr lang="en-US" sz="3200" b="1" spc="-51" dirty="0">
                <a:ln w="28575">
                  <a:solidFill>
                    <a:srgbClr val="FFFF00"/>
                  </a:solidFill>
                </a:ln>
                <a:latin typeface="Arial Black" panose="020B0A04020102020204" pitchFamily="34" charset="0"/>
                <a:cs typeface="Arial"/>
              </a:rPr>
              <a:t>ft</a:t>
            </a:r>
            <a:endParaRPr lang="en-US" sz="3200" b="1" dirty="0">
              <a:ln w="28575">
                <a:solidFill>
                  <a:srgbClr val="FFFF00"/>
                </a:solidFill>
              </a:ln>
              <a:latin typeface="Arial Black" panose="020B0A04020102020204" pitchFamily="34" charset="0"/>
              <a:cs typeface="Arial" panose="020B0604020202020204" pitchFamily="34" charset="0"/>
            </a:endParaRPr>
          </a:p>
        </p:txBody>
      </p:sp>
    </p:spTree>
    <p:extLst>
      <p:ext uri="{BB962C8B-B14F-4D97-AF65-F5344CB8AC3E}">
        <p14:creationId xmlns:p14="http://schemas.microsoft.com/office/powerpoint/2010/main" val="3992458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B9825A-8292-4D9C-8BFF-CE6FC02F53A1}"/>
              </a:ext>
            </a:extLst>
          </p:cNvPr>
          <p:cNvPicPr>
            <a:picLocks noChangeAspect="1"/>
          </p:cNvPicPr>
          <p:nvPr/>
        </p:nvPicPr>
        <p:blipFill>
          <a:blip r:embed="rId2"/>
          <a:stretch>
            <a:fillRect/>
          </a:stretch>
        </p:blipFill>
        <p:spPr>
          <a:xfrm>
            <a:off x="429399" y="1727199"/>
            <a:ext cx="11333203" cy="3416300"/>
          </a:xfrm>
          <a:prstGeom prst="rect">
            <a:avLst/>
          </a:prstGeom>
          <a:ln w="31750">
            <a:solidFill>
              <a:schemeClr val="bg1">
                <a:lumMod val="65000"/>
              </a:schemeClr>
            </a:solidFill>
          </a:ln>
        </p:spPr>
      </p:pic>
    </p:spTree>
    <p:extLst>
      <p:ext uri="{BB962C8B-B14F-4D97-AF65-F5344CB8AC3E}">
        <p14:creationId xmlns:p14="http://schemas.microsoft.com/office/powerpoint/2010/main" val="1068563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0F1FB6-D118-1FBC-6F8C-98A5677159D1}"/>
              </a:ext>
            </a:extLst>
          </p:cNvPr>
          <p:cNvSpPr>
            <a:spLocks noGrp="1"/>
          </p:cNvSpPr>
          <p:nvPr>
            <p:ph type="title"/>
          </p:nvPr>
        </p:nvSpPr>
        <p:spPr/>
        <p:txBody>
          <a:bodyPr>
            <a:normAutofit/>
          </a:bodyPr>
          <a:lstStyle/>
          <a:p>
            <a:r>
              <a:rPr lang="en-US" sz="5333" dirty="0"/>
              <a:t>New Lat/Long = New XY</a:t>
            </a:r>
          </a:p>
        </p:txBody>
      </p:sp>
      <p:sp>
        <p:nvSpPr>
          <p:cNvPr id="3" name="Content Placeholder 2">
            <a:extLst>
              <a:ext uri="{FF2B5EF4-FFF2-40B4-BE49-F238E27FC236}">
                <a16:creationId xmlns:a16="http://schemas.microsoft.com/office/drawing/2014/main" id="{7541B6A6-E276-C09B-BDF4-7B3F1745D7B0}"/>
              </a:ext>
            </a:extLst>
          </p:cNvPr>
          <p:cNvSpPr>
            <a:spLocks noGrp="1"/>
          </p:cNvSpPr>
          <p:nvPr>
            <p:ph idx="1"/>
          </p:nvPr>
        </p:nvSpPr>
        <p:spPr/>
        <p:txBody>
          <a:bodyPr>
            <a:normAutofit/>
          </a:bodyPr>
          <a:lstStyle/>
          <a:p>
            <a:r>
              <a:rPr lang="en-US" sz="3733" dirty="0"/>
              <a:t>With a new horizontal datum…</a:t>
            </a:r>
          </a:p>
          <a:p>
            <a:pPr lvl="1"/>
            <a:r>
              <a:rPr lang="en-US" sz="3200" dirty="0"/>
              <a:t>NAD 83 </a:t>
            </a:r>
            <a:r>
              <a:rPr lang="en-US" sz="3200" dirty="0">
                <a:sym typeface="Wingdings" panose="05000000000000000000" pitchFamily="2" charset="2"/>
              </a:rPr>
              <a:t>to be replaced by </a:t>
            </a:r>
            <a:r>
              <a:rPr lang="en-US" sz="3200" b="1" dirty="0">
                <a:sym typeface="Wingdings" panose="05000000000000000000" pitchFamily="2" charset="2"/>
              </a:rPr>
              <a:t>NATRF2022</a:t>
            </a:r>
            <a:endParaRPr lang="en-US" sz="3200" b="1" dirty="0"/>
          </a:p>
          <a:p>
            <a:r>
              <a:rPr lang="en-US" sz="3733" dirty="0"/>
              <a:t>There comes a new set of State Plane Coordinate System zones</a:t>
            </a:r>
          </a:p>
          <a:p>
            <a:pPr lvl="1"/>
            <a:r>
              <a:rPr lang="en-US" sz="3200" dirty="0"/>
              <a:t>SPCS 83 to be replaced by </a:t>
            </a:r>
            <a:r>
              <a:rPr lang="en-US" sz="3200" b="1" dirty="0"/>
              <a:t>SPCS2022</a:t>
            </a:r>
          </a:p>
        </p:txBody>
      </p:sp>
    </p:spTree>
    <p:extLst>
      <p:ext uri="{BB962C8B-B14F-4D97-AF65-F5344CB8AC3E}">
        <p14:creationId xmlns:p14="http://schemas.microsoft.com/office/powerpoint/2010/main" val="451706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922122-6FE0-8E4C-BB65-C03A87AD14F4}"/>
              </a:ext>
            </a:extLst>
          </p:cNvPr>
          <p:cNvSpPr>
            <a:spLocks noGrp="1"/>
          </p:cNvSpPr>
          <p:nvPr>
            <p:ph type="title"/>
          </p:nvPr>
        </p:nvSpPr>
        <p:spPr/>
        <p:txBody>
          <a:bodyPr>
            <a:normAutofit fontScale="90000"/>
          </a:bodyPr>
          <a:lstStyle/>
          <a:p>
            <a:r>
              <a:rPr lang="en-US" b="1" dirty="0"/>
              <a:t>A “flat” Earth for the future</a:t>
            </a:r>
          </a:p>
        </p:txBody>
      </p:sp>
      <p:sp>
        <p:nvSpPr>
          <p:cNvPr id="5" name="Content Placeholder 4">
            <a:extLst>
              <a:ext uri="{FF2B5EF4-FFF2-40B4-BE49-F238E27FC236}">
                <a16:creationId xmlns:a16="http://schemas.microsoft.com/office/drawing/2014/main" id="{A710298C-31DE-5371-171D-941A885CC14E}"/>
              </a:ext>
            </a:extLst>
          </p:cNvPr>
          <p:cNvSpPr>
            <a:spLocks noGrp="1"/>
          </p:cNvSpPr>
          <p:nvPr>
            <p:ph idx="1"/>
          </p:nvPr>
        </p:nvSpPr>
        <p:spPr>
          <a:xfrm>
            <a:off x="214483" y="1218020"/>
            <a:ext cx="11247120" cy="4846320"/>
          </a:xfrm>
        </p:spPr>
        <p:txBody>
          <a:bodyPr>
            <a:normAutofit fontScale="92500" lnSpcReduction="10000"/>
          </a:bodyPr>
          <a:lstStyle/>
          <a:p>
            <a:pPr marL="0" indent="0">
              <a:lnSpc>
                <a:spcPct val="110000"/>
              </a:lnSpc>
              <a:buNone/>
            </a:pPr>
            <a:r>
              <a:rPr lang="en-US" sz="3500" b="1" dirty="0"/>
              <a:t>State Plane Coordinate System of 2022 (SPCS2022)</a:t>
            </a:r>
          </a:p>
          <a:p>
            <a:pPr>
              <a:lnSpc>
                <a:spcPct val="110000"/>
              </a:lnSpc>
            </a:pPr>
            <a:r>
              <a:rPr lang="en-US" sz="3467" b="1" i="1" dirty="0"/>
              <a:t>Similar to existing State Plane…</a:t>
            </a:r>
          </a:p>
          <a:p>
            <a:pPr marL="685783" lvl="1">
              <a:lnSpc>
                <a:spcPct val="110000"/>
              </a:lnSpc>
            </a:pPr>
            <a:r>
              <a:rPr lang="en-US" sz="2933" dirty="0"/>
              <a:t>Same 3 map projection types</a:t>
            </a:r>
          </a:p>
          <a:p>
            <a:pPr marL="685783" lvl="1">
              <a:lnSpc>
                <a:spcPct val="110000"/>
              </a:lnSpc>
            </a:pPr>
            <a:r>
              <a:rPr lang="en-US" sz="2933" dirty="0"/>
              <a:t>Same ellipsoid (GRS 80)</a:t>
            </a:r>
          </a:p>
          <a:p>
            <a:pPr>
              <a:lnSpc>
                <a:spcPct val="110000"/>
              </a:lnSpc>
            </a:pPr>
            <a:r>
              <a:rPr lang="en-US" sz="3467" b="1" i="1" dirty="0"/>
              <a:t>But different…</a:t>
            </a:r>
          </a:p>
          <a:p>
            <a:pPr marL="685783" lvl="1">
              <a:lnSpc>
                <a:spcPct val="110000"/>
              </a:lnSpc>
            </a:pPr>
            <a:r>
              <a:rPr lang="en-US" sz="2933" dirty="0"/>
              <a:t>Based on new datums instead of NAD 83</a:t>
            </a:r>
          </a:p>
          <a:p>
            <a:pPr marL="685783" lvl="1">
              <a:lnSpc>
                <a:spcPct val="110000"/>
              </a:lnSpc>
            </a:pPr>
            <a:r>
              <a:rPr lang="en-US" sz="2933" dirty="0"/>
              <a:t>Designed to reduce difference between “grid” and “ground”</a:t>
            </a:r>
          </a:p>
          <a:p>
            <a:pPr marL="685783" lvl="1">
              <a:lnSpc>
                <a:spcPct val="110000"/>
              </a:lnSpc>
            </a:pPr>
            <a:r>
              <a:rPr lang="en-US" sz="2933" dirty="0"/>
              <a:t>Many more “zones”</a:t>
            </a:r>
          </a:p>
          <a:p>
            <a:pPr marL="685783" lvl="1">
              <a:lnSpc>
                <a:spcPct val="110000"/>
              </a:lnSpc>
            </a:pPr>
            <a:r>
              <a:rPr lang="en-US" sz="2933" dirty="0"/>
              <a:t>Zones “layers” will exist in most states</a:t>
            </a:r>
            <a:endParaRPr lang="en-US" dirty="0"/>
          </a:p>
        </p:txBody>
      </p:sp>
      <p:grpSp>
        <p:nvGrpSpPr>
          <p:cNvPr id="3" name="Group 2">
            <a:extLst>
              <a:ext uri="{FF2B5EF4-FFF2-40B4-BE49-F238E27FC236}">
                <a16:creationId xmlns:a16="http://schemas.microsoft.com/office/drawing/2014/main" id="{68F517E5-2247-5B93-95CD-6F50164DE5D5}"/>
              </a:ext>
            </a:extLst>
          </p:cNvPr>
          <p:cNvGrpSpPr>
            <a:grpSpLocks noChangeAspect="1"/>
          </p:cNvGrpSpPr>
          <p:nvPr/>
        </p:nvGrpSpPr>
        <p:grpSpPr>
          <a:xfrm>
            <a:off x="7569902" y="2296356"/>
            <a:ext cx="1536685" cy="1737360"/>
            <a:chOff x="7325342" y="2752292"/>
            <a:chExt cx="2970729" cy="3358676"/>
          </a:xfrm>
        </p:grpSpPr>
        <p:sp>
          <p:nvSpPr>
            <p:cNvPr id="4" name="Oval 3">
              <a:extLst>
                <a:ext uri="{FF2B5EF4-FFF2-40B4-BE49-F238E27FC236}">
                  <a16:creationId xmlns:a16="http://schemas.microsoft.com/office/drawing/2014/main" id="{EFD5147B-85EA-A108-0DA7-FB912EC6238A}"/>
                </a:ext>
              </a:extLst>
            </p:cNvPr>
            <p:cNvSpPr>
              <a:spLocks noChangeAspect="1"/>
            </p:cNvSpPr>
            <p:nvPr/>
          </p:nvSpPr>
          <p:spPr bwMode="auto">
            <a:xfrm>
              <a:off x="7646407" y="3824968"/>
              <a:ext cx="2286000" cy="2286000"/>
            </a:xfrm>
            <a:prstGeom prst="ellipse">
              <a:avLst/>
            </a:prstGeom>
            <a:gradFill rotWithShape="1">
              <a:gsLst>
                <a:gs pos="0">
                  <a:srgbClr val="007AC2">
                    <a:alpha val="80000"/>
                  </a:srgbClr>
                </a:gs>
                <a:gs pos="100000">
                  <a:srgbClr val="007AC2">
                    <a:lumMod val="20000"/>
                    <a:lumOff val="80000"/>
                  </a:srgbClr>
                </a:gs>
              </a:gsLst>
              <a:lin ang="19800000" scaled="0"/>
            </a:gradFill>
            <a:ln w="6350" cap="flat" cmpd="sng" algn="ctr">
              <a:solidFill>
                <a:srgbClr val="007AC2"/>
              </a:solidFill>
              <a:prstDash val="solid"/>
              <a:headEnd type="none" w="med" len="med"/>
              <a:tailEnd type="none" w="med" len="med"/>
            </a:ln>
            <a:effectLst/>
          </p:spPr>
          <p:txBody>
            <a:bodyPr vert="horz" wrap="none" lIns="51435" tIns="25719" rIns="51435" bIns="25719" numCol="1" rtlCol="0" anchor="ctr" anchorCtr="0" compatLnSpc="1">
              <a:prstTxWarp prst="textNoShape">
                <a:avLst/>
              </a:prstTxWarp>
            </a:bodyPr>
            <a:lstStyle/>
            <a:p>
              <a:pPr algn="ctr" defTabSz="257168" eaLnBrk="0" fontAlgn="base" hangingPunct="0">
                <a:spcBef>
                  <a:spcPct val="0"/>
                </a:spcBef>
                <a:spcAft>
                  <a:spcPct val="0"/>
                </a:spcAft>
                <a:defRPr/>
              </a:pPr>
              <a:endParaRPr lang="en-US" sz="788" b="1" kern="0" dirty="0">
                <a:solidFill>
                  <a:srgbClr val="000000"/>
                </a:solidFill>
                <a:latin typeface="Arial"/>
                <a:ea typeface="ＭＳ Ｐゴシック"/>
              </a:endParaRPr>
            </a:p>
          </p:txBody>
        </p:sp>
        <p:pic>
          <p:nvPicPr>
            <p:cNvPr id="6" name="Picture 2" descr="D:\GIS\General\Generic grids\Export\Globe_orthographic_oblique.png">
              <a:extLst>
                <a:ext uri="{FF2B5EF4-FFF2-40B4-BE49-F238E27FC236}">
                  <a16:creationId xmlns:a16="http://schemas.microsoft.com/office/drawing/2014/main" id="{80863E1D-3724-07F4-A96E-6B542FCAE6C8}"/>
                </a:ext>
              </a:extLst>
            </p:cNvPr>
            <p:cNvPicPr>
              <a:picLocks noChangeAspect="1" noChangeArrowheads="1"/>
            </p:cNvPicPr>
            <p:nvPr/>
          </p:nvPicPr>
          <p:blipFill>
            <a:blip r:embed="rId3" cstate="print"/>
            <a:stretch>
              <a:fillRect/>
            </a:stretch>
          </p:blipFill>
          <p:spPr bwMode="auto">
            <a:xfrm>
              <a:off x="7646447" y="3824968"/>
              <a:ext cx="2285998" cy="2286000"/>
            </a:xfrm>
            <a:prstGeom prst="rect">
              <a:avLst/>
            </a:prstGeom>
            <a:noFill/>
          </p:spPr>
        </p:pic>
        <p:sp>
          <p:nvSpPr>
            <p:cNvPr id="7" name="Freeform 28">
              <a:extLst>
                <a:ext uri="{FF2B5EF4-FFF2-40B4-BE49-F238E27FC236}">
                  <a16:creationId xmlns:a16="http://schemas.microsoft.com/office/drawing/2014/main" id="{21B0EE43-98FC-F0F1-50CF-283A1CC6A23E}"/>
                </a:ext>
              </a:extLst>
            </p:cNvPr>
            <p:cNvSpPr>
              <a:spLocks noChangeAspect="1"/>
            </p:cNvSpPr>
            <p:nvPr/>
          </p:nvSpPr>
          <p:spPr bwMode="auto">
            <a:xfrm>
              <a:off x="7325342" y="2752292"/>
              <a:ext cx="2970729" cy="3096344"/>
            </a:xfrm>
            <a:custGeom>
              <a:avLst/>
              <a:gdLst>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842618"/>
                <a:gd name="connsiteX1" fmla="*/ 1602178 w 3204356"/>
                <a:gd name="connsiteY1" fmla="*/ 0 h 2842618"/>
                <a:gd name="connsiteX2" fmla="*/ 3204356 w 3204356"/>
                <a:gd name="connsiteY2" fmla="*/ 2557460 h 2842618"/>
                <a:gd name="connsiteX3" fmla="*/ 0 w 3204356"/>
                <a:gd name="connsiteY3" fmla="*/ 2557460 h 2842618"/>
                <a:gd name="connsiteX0" fmla="*/ 0 w 3303164"/>
                <a:gd name="connsiteY0" fmla="*/ 2557460 h 3133524"/>
                <a:gd name="connsiteX1" fmla="*/ 1602178 w 3303164"/>
                <a:gd name="connsiteY1" fmla="*/ 0 h 3133524"/>
                <a:gd name="connsiteX2" fmla="*/ 3204356 w 3303164"/>
                <a:gd name="connsiteY2" fmla="*/ 2557460 h 3133524"/>
                <a:gd name="connsiteX3" fmla="*/ 1692188 w 3303164"/>
                <a:gd name="connsiteY3" fmla="*/ 3133524 h 3133524"/>
                <a:gd name="connsiteX4" fmla="*/ 0 w 3303164"/>
                <a:gd name="connsiteY4" fmla="*/ 2557460 h 3133524"/>
                <a:gd name="connsiteX0" fmla="*/ 0 w 3303164"/>
                <a:gd name="connsiteY0" fmla="*/ 2557460 h 3133524"/>
                <a:gd name="connsiteX1" fmla="*/ 1602178 w 3303164"/>
                <a:gd name="connsiteY1" fmla="*/ 0 h 3133524"/>
                <a:gd name="connsiteX2" fmla="*/ 3204356 w 3303164"/>
                <a:gd name="connsiteY2" fmla="*/ 2557460 h 3133524"/>
                <a:gd name="connsiteX3" fmla="*/ 1836204 w 3303164"/>
                <a:gd name="connsiteY3" fmla="*/ 3133524 h 3133524"/>
                <a:gd name="connsiteX4" fmla="*/ 0 w 3303164"/>
                <a:gd name="connsiteY4" fmla="*/ 2557460 h 3133524"/>
                <a:gd name="connsiteX0" fmla="*/ 0 w 3303164"/>
                <a:gd name="connsiteY0" fmla="*/ 2557460 h 2993130"/>
                <a:gd name="connsiteX1" fmla="*/ 1602178 w 3303164"/>
                <a:gd name="connsiteY1" fmla="*/ 0 h 2993130"/>
                <a:gd name="connsiteX2" fmla="*/ 3204356 w 3303164"/>
                <a:gd name="connsiteY2" fmla="*/ 2557460 h 2993130"/>
                <a:gd name="connsiteX3" fmla="*/ 1764196 w 3303164"/>
                <a:gd name="connsiteY3" fmla="*/ 2773484 h 2993130"/>
                <a:gd name="connsiteX4" fmla="*/ 0 w 3303164"/>
                <a:gd name="connsiteY4" fmla="*/ 2557460 h 2993130"/>
                <a:gd name="connsiteX0" fmla="*/ 0 w 3303164"/>
                <a:gd name="connsiteY0" fmla="*/ 2557460 h 3169528"/>
                <a:gd name="connsiteX1" fmla="*/ 1602178 w 3303164"/>
                <a:gd name="connsiteY1" fmla="*/ 0 h 3169528"/>
                <a:gd name="connsiteX2" fmla="*/ 3204356 w 3303164"/>
                <a:gd name="connsiteY2" fmla="*/ 2557460 h 3169528"/>
                <a:gd name="connsiteX3" fmla="*/ 1584176 w 3303164"/>
                <a:gd name="connsiteY3" fmla="*/ 3169528 h 3169528"/>
                <a:gd name="connsiteX4" fmla="*/ 0 w 3303164"/>
                <a:gd name="connsiteY4" fmla="*/ 2557460 h 3169528"/>
                <a:gd name="connsiteX0" fmla="*/ 0 w 3159148"/>
                <a:gd name="connsiteY0" fmla="*/ 2557460 h 3199531"/>
                <a:gd name="connsiteX1" fmla="*/ 1602178 w 3159148"/>
                <a:gd name="connsiteY1" fmla="*/ 0 h 3199531"/>
                <a:gd name="connsiteX2" fmla="*/ 3060340 w 3159148"/>
                <a:gd name="connsiteY2" fmla="*/ 2377440 h 3199531"/>
                <a:gd name="connsiteX3" fmla="*/ 1584176 w 3159148"/>
                <a:gd name="connsiteY3" fmla="*/ 3169528 h 3199531"/>
                <a:gd name="connsiteX4" fmla="*/ 0 w 3159148"/>
                <a:gd name="connsiteY4" fmla="*/ 2557460 h 3199531"/>
                <a:gd name="connsiteX0" fmla="*/ 0 w 3015132"/>
                <a:gd name="connsiteY0" fmla="*/ 2449448 h 3181529"/>
                <a:gd name="connsiteX1" fmla="*/ 1458162 w 3015132"/>
                <a:gd name="connsiteY1" fmla="*/ 0 h 3181529"/>
                <a:gd name="connsiteX2" fmla="*/ 2916324 w 3015132"/>
                <a:gd name="connsiteY2" fmla="*/ 2377440 h 3181529"/>
                <a:gd name="connsiteX3" fmla="*/ 1440160 w 3015132"/>
                <a:gd name="connsiteY3" fmla="*/ 3169528 h 3181529"/>
                <a:gd name="connsiteX4" fmla="*/ 0 w 3015132"/>
                <a:gd name="connsiteY4" fmla="*/ 2449448 h 3181529"/>
                <a:gd name="connsiteX0" fmla="*/ 0 w 3015132"/>
                <a:gd name="connsiteY0" fmla="*/ 2449448 h 3037513"/>
                <a:gd name="connsiteX1" fmla="*/ 1458162 w 3015132"/>
                <a:gd name="connsiteY1" fmla="*/ 0 h 3037513"/>
                <a:gd name="connsiteX2" fmla="*/ 2916324 w 3015132"/>
                <a:gd name="connsiteY2" fmla="*/ 2377440 h 3037513"/>
                <a:gd name="connsiteX3" fmla="*/ 1548172 w 3015132"/>
                <a:gd name="connsiteY3" fmla="*/ 3025512 h 3037513"/>
                <a:gd name="connsiteX4" fmla="*/ 0 w 3015132"/>
                <a:gd name="connsiteY4" fmla="*/ 2449448 h 3037513"/>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8657"/>
                <a:gd name="connsiteX1" fmla="*/ 1458162 w 3015132"/>
                <a:gd name="connsiteY1" fmla="*/ 0 h 3168657"/>
                <a:gd name="connsiteX2" fmla="*/ 2916324 w 3015132"/>
                <a:gd name="connsiteY2" fmla="*/ 2377440 h 3168657"/>
                <a:gd name="connsiteX3" fmla="*/ 1489403 w 3015132"/>
                <a:gd name="connsiteY3" fmla="*/ 3151373 h 3168657"/>
                <a:gd name="connsiteX4" fmla="*/ 0 w 3015132"/>
                <a:gd name="connsiteY4" fmla="*/ 2449448 h 3168657"/>
                <a:gd name="connsiteX0" fmla="*/ 0 w 2942478"/>
                <a:gd name="connsiteY0" fmla="*/ 2430258 h 3168657"/>
                <a:gd name="connsiteX1" fmla="*/ 1385508 w 2942478"/>
                <a:gd name="connsiteY1" fmla="*/ 0 h 3168657"/>
                <a:gd name="connsiteX2" fmla="*/ 2843670 w 2942478"/>
                <a:gd name="connsiteY2" fmla="*/ 2377440 h 3168657"/>
                <a:gd name="connsiteX3" fmla="*/ 1416749 w 2942478"/>
                <a:gd name="connsiteY3" fmla="*/ 3151373 h 3168657"/>
                <a:gd name="connsiteX4" fmla="*/ 0 w 2942478"/>
                <a:gd name="connsiteY4" fmla="*/ 2430258 h 3168657"/>
                <a:gd name="connsiteX0" fmla="*/ 0 w 2859652"/>
                <a:gd name="connsiteY0" fmla="*/ 2430258 h 3168657"/>
                <a:gd name="connsiteX1" fmla="*/ 1385508 w 2859652"/>
                <a:gd name="connsiteY1" fmla="*/ 0 h 3168657"/>
                <a:gd name="connsiteX2" fmla="*/ 2760844 w 2859652"/>
                <a:gd name="connsiteY2" fmla="*/ 2354352 h 3168657"/>
                <a:gd name="connsiteX3" fmla="*/ 1416749 w 2859652"/>
                <a:gd name="connsiteY3" fmla="*/ 3151373 h 3168657"/>
                <a:gd name="connsiteX4" fmla="*/ 0 w 2859652"/>
                <a:gd name="connsiteY4" fmla="*/ 2430258 h 3168657"/>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13425"/>
                <a:gd name="connsiteY0" fmla="*/ 2430258 h 3130705"/>
                <a:gd name="connsiteX1" fmla="*/ 1385508 w 2813425"/>
                <a:gd name="connsiteY1" fmla="*/ 0 h 3130705"/>
                <a:gd name="connsiteX2" fmla="*/ 2714617 w 2813425"/>
                <a:gd name="connsiteY2" fmla="*/ 2354353 h 3130705"/>
                <a:gd name="connsiteX3" fmla="*/ 1453076 w 2813425"/>
                <a:gd name="connsiteY3" fmla="*/ 3113421 h 3130705"/>
                <a:gd name="connsiteX4" fmla="*/ 0 w 2813425"/>
                <a:gd name="connsiteY4" fmla="*/ 2430258 h 3130705"/>
                <a:gd name="connsiteX0" fmla="*/ 0 w 2740771"/>
                <a:gd name="connsiteY0" fmla="*/ 2468213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68213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14345"/>
                <a:gd name="connsiteY0" fmla="*/ 2430260 h 3130705"/>
                <a:gd name="connsiteX1" fmla="*/ 1286428 w 2714345"/>
                <a:gd name="connsiteY1" fmla="*/ 0 h 3130705"/>
                <a:gd name="connsiteX2" fmla="*/ 2615537 w 2714345"/>
                <a:gd name="connsiteY2" fmla="*/ 2354353 h 3130705"/>
                <a:gd name="connsiteX3" fmla="*/ 1353996 w 2714345"/>
                <a:gd name="connsiteY3" fmla="*/ 3113421 h 3130705"/>
                <a:gd name="connsiteX4" fmla="*/ 0 w 2714345"/>
                <a:gd name="connsiteY4" fmla="*/ 2430260 h 3130705"/>
                <a:gd name="connsiteX0" fmla="*/ 0 w 2714345"/>
                <a:gd name="connsiteY0" fmla="*/ 2430260 h 3130705"/>
                <a:gd name="connsiteX1" fmla="*/ 1286428 w 2714345"/>
                <a:gd name="connsiteY1" fmla="*/ 0 h 3130705"/>
                <a:gd name="connsiteX2" fmla="*/ 2615537 w 2714345"/>
                <a:gd name="connsiteY2" fmla="*/ 2430260 h 3130705"/>
                <a:gd name="connsiteX3" fmla="*/ 1353996 w 2714345"/>
                <a:gd name="connsiteY3" fmla="*/ 3113421 h 3130705"/>
                <a:gd name="connsiteX4" fmla="*/ 0 w 2714345"/>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328104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7"/>
                <a:gd name="connsiteY0" fmla="*/ 2430260 h 3130705"/>
                <a:gd name="connsiteX1" fmla="*/ 1328104 w 2656207"/>
                <a:gd name="connsiteY1" fmla="*/ 0 h 3130705"/>
                <a:gd name="connsiteX2" fmla="*/ 2615536 w 2656207"/>
                <a:gd name="connsiteY2" fmla="*/ 2430261 h 3130705"/>
                <a:gd name="connsiteX3" fmla="*/ 1353996 w 2656207"/>
                <a:gd name="connsiteY3" fmla="*/ 3113421 h 3130705"/>
                <a:gd name="connsiteX4" fmla="*/ 0 w 2656207"/>
                <a:gd name="connsiteY4" fmla="*/ 2430260 h 3130705"/>
                <a:gd name="connsiteX0" fmla="*/ 0 w 2656208"/>
                <a:gd name="connsiteY0" fmla="*/ 2430260 h 3130705"/>
                <a:gd name="connsiteX1" fmla="*/ 1328104 w 2656208"/>
                <a:gd name="connsiteY1" fmla="*/ 0 h 3130705"/>
                <a:gd name="connsiteX2" fmla="*/ 2615537 w 2656208"/>
                <a:gd name="connsiteY2" fmla="*/ 2430261 h 3130705"/>
                <a:gd name="connsiteX3" fmla="*/ 1353996 w 2656208"/>
                <a:gd name="connsiteY3" fmla="*/ 3113421 h 3130705"/>
                <a:gd name="connsiteX4" fmla="*/ 0 w 2656208"/>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53996 w 2632093"/>
                <a:gd name="connsiteY3" fmla="*/ 3113421 h 3130705"/>
                <a:gd name="connsiteX4" fmla="*/ 0 w 2632093"/>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28104 w 2632093"/>
                <a:gd name="connsiteY3" fmla="*/ 3113421 h 3130705"/>
                <a:gd name="connsiteX4" fmla="*/ 0 w 2632093"/>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90746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293568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 name="connsiteX0" fmla="*/ 0 w 2672764"/>
                <a:gd name="connsiteY0" fmla="*/ 2430260 h 3130705"/>
                <a:gd name="connsiteX1" fmla="*/ 1317132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64" h="3130705">
                  <a:moveTo>
                    <a:pt x="0" y="2430260"/>
                  </a:moveTo>
                  <a:lnTo>
                    <a:pt x="1317132" y="0"/>
                  </a:lnTo>
                  <a:lnTo>
                    <a:pt x="2632093" y="2430261"/>
                  </a:lnTo>
                  <a:cubicBezTo>
                    <a:pt x="2672764" y="2797764"/>
                    <a:pt x="1915546" y="3116757"/>
                    <a:pt x="1317132" y="3113421"/>
                  </a:cubicBezTo>
                  <a:cubicBezTo>
                    <a:pt x="731796" y="3130705"/>
                    <a:pt x="69252" y="2906827"/>
                    <a:pt x="0" y="2430260"/>
                  </a:cubicBezTo>
                  <a:close/>
                </a:path>
              </a:pathLst>
            </a:custGeom>
            <a:gradFill rotWithShape="1">
              <a:gsLst>
                <a:gs pos="0">
                  <a:srgbClr val="35AC46">
                    <a:tint val="100000"/>
                    <a:shade val="100000"/>
                    <a:satMod val="130000"/>
                    <a:alpha val="60000"/>
                  </a:srgbClr>
                </a:gs>
                <a:gs pos="100000">
                  <a:srgbClr val="35AC46">
                    <a:tint val="50000"/>
                    <a:shade val="100000"/>
                    <a:satMod val="350000"/>
                    <a:alpha val="20000"/>
                  </a:srgbClr>
                </a:gs>
              </a:gsLst>
              <a:lin ang="0" scaled="0"/>
            </a:gradFill>
            <a:ln w="9525" cap="flat" cmpd="sng" algn="ctr">
              <a:solidFill>
                <a:srgbClr val="35AC46">
                  <a:lumMod val="50000"/>
                </a:srgbClr>
              </a:solidFill>
              <a:prstDash val="solid"/>
              <a:headEnd type="none" w="med" len="med"/>
              <a:tailEnd type="none" w="med" len="med"/>
            </a:ln>
            <a:effectLst>
              <a:outerShdw blurRad="50800" dist="38100" dir="5400000" algn="t" rotWithShape="0">
                <a:prstClr val="black">
                  <a:alpha val="40000"/>
                </a:prstClr>
              </a:outerShdw>
            </a:effectLst>
          </p:spPr>
          <p:txBody>
            <a:bodyPr vert="horz" wrap="none" lIns="51435" tIns="25719" rIns="51435" bIns="25719" numCol="1" rtlCol="0" anchor="ctr" anchorCtr="0" compatLnSpc="1">
              <a:prstTxWarp prst="textNoShape">
                <a:avLst/>
              </a:prstTxWarp>
            </a:bodyPr>
            <a:lstStyle/>
            <a:p>
              <a:pPr algn="ctr" defTabSz="257168" eaLnBrk="0" fontAlgn="base" hangingPunct="0">
                <a:spcBef>
                  <a:spcPct val="0"/>
                </a:spcBef>
                <a:spcAft>
                  <a:spcPct val="0"/>
                </a:spcAft>
                <a:defRPr/>
              </a:pPr>
              <a:endParaRPr lang="en-US" sz="788" b="1" kern="0" dirty="0">
                <a:solidFill>
                  <a:srgbClr val="000000"/>
                </a:solidFill>
                <a:latin typeface="Arial"/>
                <a:ea typeface="ＭＳ Ｐゴシック"/>
              </a:endParaRPr>
            </a:p>
          </p:txBody>
        </p:sp>
        <p:sp>
          <p:nvSpPr>
            <p:cNvPr id="8" name="Arc 7">
              <a:extLst>
                <a:ext uri="{FF2B5EF4-FFF2-40B4-BE49-F238E27FC236}">
                  <a16:creationId xmlns:a16="http://schemas.microsoft.com/office/drawing/2014/main" id="{7701117D-61F6-6FA7-17E0-C90318F9E604}"/>
                </a:ext>
              </a:extLst>
            </p:cNvPr>
            <p:cNvSpPr>
              <a:spLocks noChangeAspect="1"/>
            </p:cNvSpPr>
            <p:nvPr/>
          </p:nvSpPr>
          <p:spPr bwMode="auto">
            <a:xfrm rot="10800000">
              <a:off x="7792074" y="4042433"/>
              <a:ext cx="1993392" cy="731520"/>
            </a:xfrm>
            <a:prstGeom prst="arc">
              <a:avLst>
                <a:gd name="adj1" fmla="val 10795725"/>
                <a:gd name="adj2" fmla="val 8838"/>
              </a:avLst>
            </a:prstGeom>
            <a:noFill/>
            <a:ln w="19050" cap="flat" cmpd="sng" algn="ctr">
              <a:solidFill>
                <a:srgbClr val="FF0000"/>
              </a:solidFill>
              <a:prstDash val="solid"/>
              <a:round/>
              <a:headEnd type="none" w="med" len="med"/>
              <a:tailEnd type="none" w="med" len="med"/>
            </a:ln>
            <a:effectLst/>
          </p:spPr>
          <p:txBody>
            <a:bodyPr rtlCol="0" anchor="ctr"/>
            <a:lstStyle/>
            <a:p>
              <a:pPr algn="ctr" defTabSz="342891" fontAlgn="base">
                <a:spcBef>
                  <a:spcPct val="0"/>
                </a:spcBef>
                <a:spcAft>
                  <a:spcPct val="0"/>
                </a:spcAft>
                <a:defRPr/>
              </a:pPr>
              <a:endParaRPr lang="en-US" sz="1351" dirty="0">
                <a:solidFill>
                  <a:prstClr val="white"/>
                </a:solidFill>
                <a:latin typeface="Arial"/>
                <a:ea typeface="ＭＳ Ｐゴシック"/>
                <a:cs typeface="Arial" charset="0"/>
              </a:endParaRPr>
            </a:p>
          </p:txBody>
        </p:sp>
      </p:grpSp>
      <p:grpSp>
        <p:nvGrpSpPr>
          <p:cNvPr id="9" name="Group 8">
            <a:extLst>
              <a:ext uri="{FF2B5EF4-FFF2-40B4-BE49-F238E27FC236}">
                <a16:creationId xmlns:a16="http://schemas.microsoft.com/office/drawing/2014/main" id="{678D273E-412A-7107-214B-30CF6A623850}"/>
              </a:ext>
            </a:extLst>
          </p:cNvPr>
          <p:cNvGrpSpPr>
            <a:grpSpLocks noChangeAspect="1"/>
          </p:cNvGrpSpPr>
          <p:nvPr/>
        </p:nvGrpSpPr>
        <p:grpSpPr>
          <a:xfrm>
            <a:off x="10455500" y="2513349"/>
            <a:ext cx="1494171" cy="1737360"/>
            <a:chOff x="3146775" y="2376862"/>
            <a:chExt cx="2566588" cy="2984325"/>
          </a:xfrm>
        </p:grpSpPr>
        <p:sp>
          <p:nvSpPr>
            <p:cNvPr id="10" name="Oval 9">
              <a:extLst>
                <a:ext uri="{FF2B5EF4-FFF2-40B4-BE49-F238E27FC236}">
                  <a16:creationId xmlns:a16="http://schemas.microsoft.com/office/drawing/2014/main" id="{00D859E0-1FC5-BD44-8A23-583950F00535}"/>
                </a:ext>
              </a:extLst>
            </p:cNvPr>
            <p:cNvSpPr>
              <a:spLocks noChangeAspect="1"/>
            </p:cNvSpPr>
            <p:nvPr/>
          </p:nvSpPr>
          <p:spPr bwMode="auto">
            <a:xfrm>
              <a:off x="3287030" y="2377440"/>
              <a:ext cx="2286000" cy="2286000"/>
            </a:xfrm>
            <a:prstGeom prst="ellipse">
              <a:avLst/>
            </a:prstGeom>
            <a:gradFill rotWithShape="1">
              <a:gsLst>
                <a:gs pos="0">
                  <a:srgbClr val="007AC2">
                    <a:alpha val="80000"/>
                  </a:srgbClr>
                </a:gs>
                <a:gs pos="100000">
                  <a:srgbClr val="007AC2">
                    <a:lumMod val="20000"/>
                    <a:lumOff val="80000"/>
                  </a:srgbClr>
                </a:gs>
              </a:gsLst>
              <a:lin ang="19800000" scaled="0"/>
            </a:gradFill>
            <a:ln w="6350" cap="flat" cmpd="sng" algn="ctr">
              <a:solidFill>
                <a:srgbClr val="007AC2"/>
              </a:solidFill>
              <a:prstDash val="solid"/>
              <a:headEnd type="none" w="med" len="med"/>
              <a:tailEnd type="none" w="med" len="med"/>
            </a:ln>
            <a:effectLst/>
          </p:spPr>
          <p:txBody>
            <a:bodyPr vert="horz" wrap="none" lIns="51435" tIns="25719" rIns="51435" bIns="25719" numCol="1" rtlCol="0" anchor="ctr" anchorCtr="0" compatLnSpc="1">
              <a:prstTxWarp prst="textNoShape">
                <a:avLst/>
              </a:prstTxWarp>
            </a:bodyPr>
            <a:lstStyle/>
            <a:p>
              <a:pPr algn="ctr" defTabSz="257168" eaLnBrk="0" fontAlgn="base" hangingPunct="0">
                <a:spcBef>
                  <a:spcPct val="0"/>
                </a:spcBef>
                <a:spcAft>
                  <a:spcPct val="0"/>
                </a:spcAft>
                <a:defRPr/>
              </a:pPr>
              <a:endParaRPr lang="en-US" sz="788" b="1" kern="0" dirty="0">
                <a:solidFill>
                  <a:srgbClr val="000000"/>
                </a:solidFill>
                <a:latin typeface="Arial"/>
                <a:ea typeface="ＭＳ Ｐゴシック"/>
              </a:endParaRPr>
            </a:p>
          </p:txBody>
        </p:sp>
        <p:pic>
          <p:nvPicPr>
            <p:cNvPr id="11" name="Picture 2" descr="D:\GIS\General\Generic grids\Export\Globe_orthographic_oblique.png">
              <a:extLst>
                <a:ext uri="{FF2B5EF4-FFF2-40B4-BE49-F238E27FC236}">
                  <a16:creationId xmlns:a16="http://schemas.microsoft.com/office/drawing/2014/main" id="{A0FCBACE-D476-F7C1-CB54-15AE0C810155}"/>
                </a:ext>
              </a:extLst>
            </p:cNvPr>
            <p:cNvPicPr>
              <a:picLocks noChangeAspect="1" noChangeArrowheads="1"/>
            </p:cNvPicPr>
            <p:nvPr/>
          </p:nvPicPr>
          <p:blipFill>
            <a:blip r:embed="rId3" cstate="print"/>
            <a:stretch>
              <a:fillRect/>
            </a:stretch>
          </p:blipFill>
          <p:spPr bwMode="auto">
            <a:xfrm>
              <a:off x="3287070" y="2377440"/>
              <a:ext cx="2285998" cy="2286000"/>
            </a:xfrm>
            <a:prstGeom prst="rect">
              <a:avLst/>
            </a:prstGeom>
            <a:noFill/>
          </p:spPr>
        </p:pic>
        <p:sp>
          <p:nvSpPr>
            <p:cNvPr id="12" name="Can 193">
              <a:extLst>
                <a:ext uri="{FF2B5EF4-FFF2-40B4-BE49-F238E27FC236}">
                  <a16:creationId xmlns:a16="http://schemas.microsoft.com/office/drawing/2014/main" id="{032C861F-9034-B6B5-A901-F037AAD0EA53}"/>
                </a:ext>
              </a:extLst>
            </p:cNvPr>
            <p:cNvSpPr/>
            <p:nvPr/>
          </p:nvSpPr>
          <p:spPr bwMode="auto">
            <a:xfrm rot="5400000">
              <a:off x="3287070" y="2236567"/>
              <a:ext cx="2285998" cy="2566588"/>
            </a:xfrm>
            <a:prstGeom prst="can">
              <a:avLst>
                <a:gd name="adj" fmla="val 32842"/>
              </a:avLst>
            </a:prstGeom>
            <a:gradFill flip="none" rotWithShape="1">
              <a:gsLst>
                <a:gs pos="0">
                  <a:srgbClr val="35AC46">
                    <a:tint val="100000"/>
                    <a:shade val="100000"/>
                    <a:satMod val="130000"/>
                    <a:alpha val="60000"/>
                  </a:srgbClr>
                </a:gs>
                <a:gs pos="100000">
                  <a:srgbClr val="35AC46">
                    <a:tint val="50000"/>
                    <a:shade val="100000"/>
                    <a:satMod val="350000"/>
                    <a:alpha val="10000"/>
                  </a:srgbClr>
                </a:gs>
              </a:gsLst>
              <a:lin ang="11400000" scaled="0"/>
              <a:tileRect/>
            </a:gradFill>
            <a:ln w="9525"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51435" tIns="25719" rIns="51435" bIns="25719" numCol="1" rtlCol="0" anchor="ctr" anchorCtr="0" compatLnSpc="1">
              <a:prstTxWarp prst="textNoShape">
                <a:avLst/>
              </a:prstTxWarp>
            </a:bodyPr>
            <a:lstStyle/>
            <a:p>
              <a:pPr algn="ctr" defTabSz="514338" eaLnBrk="0" fontAlgn="base" hangingPunct="0">
                <a:spcBef>
                  <a:spcPct val="0"/>
                </a:spcBef>
                <a:spcAft>
                  <a:spcPct val="0"/>
                </a:spcAft>
                <a:defRPr/>
              </a:pPr>
              <a:endParaRPr lang="en-US" sz="788" b="1" kern="0" dirty="0">
                <a:solidFill>
                  <a:srgbClr val="000000"/>
                </a:solidFill>
                <a:latin typeface="Arial"/>
                <a:ea typeface="ＭＳ Ｐゴシック"/>
              </a:endParaRPr>
            </a:p>
          </p:txBody>
        </p:sp>
        <p:grpSp>
          <p:nvGrpSpPr>
            <p:cNvPr id="13" name="Group 197">
              <a:extLst>
                <a:ext uri="{FF2B5EF4-FFF2-40B4-BE49-F238E27FC236}">
                  <a16:creationId xmlns:a16="http://schemas.microsoft.com/office/drawing/2014/main" id="{C75D2162-8034-B0B1-5296-BDD07DA6497F}"/>
                </a:ext>
              </a:extLst>
            </p:cNvPr>
            <p:cNvGrpSpPr/>
            <p:nvPr/>
          </p:nvGrpSpPr>
          <p:grpSpPr>
            <a:xfrm>
              <a:off x="4043701" y="2376866"/>
              <a:ext cx="1117848" cy="2984321"/>
              <a:chOff x="4139951" y="2376866"/>
              <a:chExt cx="1117848" cy="2984321"/>
            </a:xfrm>
          </p:grpSpPr>
          <p:sp>
            <p:nvSpPr>
              <p:cNvPr id="14" name="Arc 13">
                <a:extLst>
                  <a:ext uri="{FF2B5EF4-FFF2-40B4-BE49-F238E27FC236}">
                    <a16:creationId xmlns:a16="http://schemas.microsoft.com/office/drawing/2014/main" id="{512ED5F8-3CF5-A568-A4B8-0D7BA7F052CE}"/>
                  </a:ext>
                </a:extLst>
              </p:cNvPr>
              <p:cNvSpPr/>
              <p:nvPr/>
            </p:nvSpPr>
            <p:spPr bwMode="auto">
              <a:xfrm rot="16200000">
                <a:off x="3613032" y="3631884"/>
                <a:ext cx="1557896" cy="504056"/>
              </a:xfrm>
              <a:prstGeom prst="arc">
                <a:avLst>
                  <a:gd name="adj1" fmla="val 10795725"/>
                  <a:gd name="adj2" fmla="val 16355539"/>
                </a:avLst>
              </a:prstGeom>
              <a:noFill/>
              <a:ln w="19050" cap="flat" cmpd="sng" algn="ctr">
                <a:solidFill>
                  <a:srgbClr val="FF0000"/>
                </a:solidFill>
                <a:prstDash val="solid"/>
                <a:round/>
                <a:headEnd type="none" w="med" len="med"/>
                <a:tailEnd type="none" w="med" len="med"/>
              </a:ln>
              <a:effectLst/>
            </p:spPr>
            <p:txBody>
              <a:bodyPr rtlCol="0" anchor="ctr"/>
              <a:lstStyle/>
              <a:p>
                <a:pPr algn="ctr" defTabSz="342891" fontAlgn="base">
                  <a:spcBef>
                    <a:spcPct val="0"/>
                  </a:spcBef>
                  <a:spcAft>
                    <a:spcPct val="0"/>
                  </a:spcAft>
                  <a:defRPr/>
                </a:pPr>
                <a:endParaRPr lang="en-US" sz="1351" dirty="0">
                  <a:solidFill>
                    <a:prstClr val="white"/>
                  </a:solidFill>
                  <a:latin typeface="Arial"/>
                  <a:ea typeface="ＭＳ Ｐゴシック"/>
                  <a:cs typeface="Arial" charset="0"/>
                </a:endParaRPr>
              </a:p>
            </p:txBody>
          </p:sp>
          <p:sp>
            <p:nvSpPr>
              <p:cNvPr id="15" name="Arc 14">
                <a:extLst>
                  <a:ext uri="{FF2B5EF4-FFF2-40B4-BE49-F238E27FC236}">
                    <a16:creationId xmlns:a16="http://schemas.microsoft.com/office/drawing/2014/main" id="{4E398FAE-AAE3-F1CD-8289-BC43066052E2}"/>
                  </a:ext>
                </a:extLst>
              </p:cNvPr>
              <p:cNvSpPr/>
              <p:nvPr/>
            </p:nvSpPr>
            <p:spPr bwMode="auto">
              <a:xfrm rot="5400000">
                <a:off x="3206714" y="3310103"/>
                <a:ext cx="2984321" cy="1117848"/>
              </a:xfrm>
              <a:prstGeom prst="arc">
                <a:avLst>
                  <a:gd name="adj1" fmla="val 5386055"/>
                  <a:gd name="adj2" fmla="val 10701229"/>
                </a:avLst>
              </a:prstGeom>
              <a:noFill/>
              <a:ln w="19050" cap="flat" cmpd="sng" algn="ctr">
                <a:solidFill>
                  <a:srgbClr val="FF0000"/>
                </a:solidFill>
                <a:prstDash val="solid"/>
                <a:round/>
                <a:headEnd type="none" w="med" len="med"/>
                <a:tailEnd type="none" w="med" len="med"/>
              </a:ln>
              <a:effectLst/>
            </p:spPr>
            <p:txBody>
              <a:bodyPr rtlCol="0" anchor="ctr"/>
              <a:lstStyle/>
              <a:p>
                <a:pPr algn="ctr" defTabSz="342891" fontAlgn="base">
                  <a:spcBef>
                    <a:spcPct val="0"/>
                  </a:spcBef>
                  <a:spcAft>
                    <a:spcPct val="0"/>
                  </a:spcAft>
                  <a:defRPr/>
                </a:pPr>
                <a:endParaRPr lang="en-US" sz="1351" dirty="0">
                  <a:solidFill>
                    <a:prstClr val="white"/>
                  </a:solidFill>
                  <a:latin typeface="Arial"/>
                  <a:ea typeface="ＭＳ Ｐゴシック"/>
                  <a:cs typeface="Arial" charset="0"/>
                </a:endParaRPr>
              </a:p>
            </p:txBody>
          </p:sp>
        </p:grpSp>
      </p:grpSp>
      <p:grpSp>
        <p:nvGrpSpPr>
          <p:cNvPr id="16" name="Group 15">
            <a:extLst>
              <a:ext uri="{FF2B5EF4-FFF2-40B4-BE49-F238E27FC236}">
                <a16:creationId xmlns:a16="http://schemas.microsoft.com/office/drawing/2014/main" id="{7A8A76F3-11E9-7D29-A6C9-5DB6B42120B1}"/>
              </a:ext>
            </a:extLst>
          </p:cNvPr>
          <p:cNvGrpSpPr>
            <a:grpSpLocks noChangeAspect="1"/>
          </p:cNvGrpSpPr>
          <p:nvPr/>
        </p:nvGrpSpPr>
        <p:grpSpPr>
          <a:xfrm>
            <a:off x="10537151" y="4465193"/>
            <a:ext cx="1315196" cy="1463040"/>
            <a:chOff x="6278958" y="2234374"/>
            <a:chExt cx="2307227" cy="2566588"/>
          </a:xfrm>
        </p:grpSpPr>
        <p:sp>
          <p:nvSpPr>
            <p:cNvPr id="17" name="Oval 16">
              <a:extLst>
                <a:ext uri="{FF2B5EF4-FFF2-40B4-BE49-F238E27FC236}">
                  <a16:creationId xmlns:a16="http://schemas.microsoft.com/office/drawing/2014/main" id="{EA00405B-02AD-305D-B016-2F2A738DC00D}"/>
                </a:ext>
              </a:extLst>
            </p:cNvPr>
            <p:cNvSpPr>
              <a:spLocks noChangeAspect="1"/>
            </p:cNvSpPr>
            <p:nvPr/>
          </p:nvSpPr>
          <p:spPr bwMode="auto">
            <a:xfrm>
              <a:off x="6300147" y="2377440"/>
              <a:ext cx="2286000" cy="2286000"/>
            </a:xfrm>
            <a:prstGeom prst="ellipse">
              <a:avLst/>
            </a:prstGeom>
            <a:gradFill rotWithShape="1">
              <a:gsLst>
                <a:gs pos="0">
                  <a:srgbClr val="007AC2">
                    <a:alpha val="80000"/>
                  </a:srgbClr>
                </a:gs>
                <a:gs pos="100000">
                  <a:srgbClr val="007AC2">
                    <a:lumMod val="20000"/>
                    <a:lumOff val="80000"/>
                  </a:srgbClr>
                </a:gs>
              </a:gsLst>
              <a:lin ang="19800000" scaled="0"/>
            </a:gradFill>
            <a:ln w="6350" cap="flat" cmpd="sng" algn="ctr">
              <a:solidFill>
                <a:srgbClr val="007AC2"/>
              </a:solidFill>
              <a:prstDash val="solid"/>
              <a:headEnd type="none" w="med" len="med"/>
              <a:tailEnd type="none" w="med" len="med"/>
            </a:ln>
            <a:effectLst/>
          </p:spPr>
          <p:txBody>
            <a:bodyPr vert="horz" wrap="none" lIns="51435" tIns="25719" rIns="51435" bIns="25719" numCol="1" rtlCol="0" anchor="ctr" anchorCtr="0" compatLnSpc="1">
              <a:prstTxWarp prst="textNoShape">
                <a:avLst/>
              </a:prstTxWarp>
            </a:bodyPr>
            <a:lstStyle/>
            <a:p>
              <a:pPr algn="ctr" defTabSz="257168" eaLnBrk="0" fontAlgn="base" hangingPunct="0">
                <a:spcBef>
                  <a:spcPct val="0"/>
                </a:spcBef>
                <a:spcAft>
                  <a:spcPct val="0"/>
                </a:spcAft>
                <a:defRPr/>
              </a:pPr>
              <a:endParaRPr lang="en-US" sz="788" b="1" kern="0" dirty="0">
                <a:solidFill>
                  <a:srgbClr val="000000"/>
                </a:solidFill>
                <a:latin typeface="Arial"/>
                <a:ea typeface="ＭＳ Ｐゴシック"/>
              </a:endParaRPr>
            </a:p>
          </p:txBody>
        </p:sp>
        <p:pic>
          <p:nvPicPr>
            <p:cNvPr id="18" name="Picture 2" descr="D:\GIS\General\Generic grids\Export\Globe_orthographic_oblique.png">
              <a:extLst>
                <a:ext uri="{FF2B5EF4-FFF2-40B4-BE49-F238E27FC236}">
                  <a16:creationId xmlns:a16="http://schemas.microsoft.com/office/drawing/2014/main" id="{1450EFAF-D88D-E540-FC09-71285BF3EFA0}"/>
                </a:ext>
              </a:extLst>
            </p:cNvPr>
            <p:cNvPicPr>
              <a:picLocks noChangeAspect="1" noChangeArrowheads="1"/>
            </p:cNvPicPr>
            <p:nvPr/>
          </p:nvPicPr>
          <p:blipFill>
            <a:blip r:embed="rId3" cstate="print"/>
            <a:stretch>
              <a:fillRect/>
            </a:stretch>
          </p:blipFill>
          <p:spPr bwMode="auto">
            <a:xfrm>
              <a:off x="6300187" y="2377440"/>
              <a:ext cx="2285998" cy="2286000"/>
            </a:xfrm>
            <a:prstGeom prst="rect">
              <a:avLst/>
            </a:prstGeom>
            <a:noFill/>
          </p:spPr>
        </p:pic>
        <p:sp>
          <p:nvSpPr>
            <p:cNvPr id="19" name="Can 195">
              <a:extLst>
                <a:ext uri="{FF2B5EF4-FFF2-40B4-BE49-F238E27FC236}">
                  <a16:creationId xmlns:a16="http://schemas.microsoft.com/office/drawing/2014/main" id="{28884495-8583-7A58-1383-B9FC7AD34419}"/>
                </a:ext>
              </a:extLst>
            </p:cNvPr>
            <p:cNvSpPr/>
            <p:nvPr/>
          </p:nvSpPr>
          <p:spPr bwMode="auto">
            <a:xfrm rot="2400000">
              <a:off x="6295308" y="2234374"/>
              <a:ext cx="2285998" cy="2566588"/>
            </a:xfrm>
            <a:prstGeom prst="can">
              <a:avLst>
                <a:gd name="adj" fmla="val 32842"/>
              </a:avLst>
            </a:prstGeom>
            <a:gradFill flip="none" rotWithShape="1">
              <a:gsLst>
                <a:gs pos="0">
                  <a:srgbClr val="35AC46">
                    <a:tint val="100000"/>
                    <a:shade val="100000"/>
                    <a:satMod val="130000"/>
                    <a:alpha val="60000"/>
                  </a:srgbClr>
                </a:gs>
                <a:gs pos="100000">
                  <a:srgbClr val="35AC46">
                    <a:tint val="50000"/>
                    <a:shade val="100000"/>
                    <a:satMod val="350000"/>
                    <a:alpha val="10000"/>
                  </a:srgbClr>
                </a:gs>
              </a:gsLst>
              <a:lin ang="19800000" scaled="0"/>
              <a:tileRect/>
            </a:gradFill>
            <a:ln w="9525"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51435" tIns="25719" rIns="51435" bIns="25719" numCol="1" rtlCol="0" anchor="ctr" anchorCtr="0" compatLnSpc="1">
              <a:prstTxWarp prst="textNoShape">
                <a:avLst/>
              </a:prstTxWarp>
            </a:bodyPr>
            <a:lstStyle/>
            <a:p>
              <a:pPr algn="ctr" defTabSz="514338" eaLnBrk="0" fontAlgn="base" hangingPunct="0">
                <a:spcBef>
                  <a:spcPct val="0"/>
                </a:spcBef>
                <a:spcAft>
                  <a:spcPct val="0"/>
                </a:spcAft>
                <a:defRPr/>
              </a:pPr>
              <a:endParaRPr lang="en-US" sz="788" b="1" kern="0" dirty="0">
                <a:solidFill>
                  <a:srgbClr val="000000"/>
                </a:solidFill>
                <a:latin typeface="Arial"/>
                <a:ea typeface="ＭＳ Ｐゴシック"/>
              </a:endParaRPr>
            </a:p>
          </p:txBody>
        </p:sp>
        <p:sp>
          <p:nvSpPr>
            <p:cNvPr id="20" name="Arc 19">
              <a:extLst>
                <a:ext uri="{FF2B5EF4-FFF2-40B4-BE49-F238E27FC236}">
                  <a16:creationId xmlns:a16="http://schemas.microsoft.com/office/drawing/2014/main" id="{6FDD4AF1-2F70-0B09-63E8-BCDF7CBE7833}"/>
                </a:ext>
              </a:extLst>
            </p:cNvPr>
            <p:cNvSpPr/>
            <p:nvPr/>
          </p:nvSpPr>
          <p:spPr bwMode="auto">
            <a:xfrm rot="13200000">
              <a:off x="6278958" y="3178467"/>
              <a:ext cx="2277886" cy="739825"/>
            </a:xfrm>
            <a:prstGeom prst="arc">
              <a:avLst>
                <a:gd name="adj1" fmla="val 10795725"/>
                <a:gd name="adj2" fmla="val 21534505"/>
              </a:avLst>
            </a:prstGeom>
            <a:noFill/>
            <a:ln w="19050" cap="flat" cmpd="sng" algn="ctr">
              <a:solidFill>
                <a:srgbClr val="FF0000"/>
              </a:solidFill>
              <a:prstDash val="solid"/>
              <a:round/>
              <a:headEnd type="none" w="med" len="med"/>
              <a:tailEnd type="none" w="med" len="med"/>
            </a:ln>
            <a:effectLst/>
          </p:spPr>
          <p:txBody>
            <a:bodyPr rtlCol="0" anchor="ctr"/>
            <a:lstStyle/>
            <a:p>
              <a:pPr algn="ctr" defTabSz="342891" fontAlgn="base">
                <a:spcBef>
                  <a:spcPct val="0"/>
                </a:spcBef>
                <a:spcAft>
                  <a:spcPct val="0"/>
                </a:spcAft>
                <a:defRPr/>
              </a:pPr>
              <a:endParaRPr lang="en-US" sz="1351" dirty="0">
                <a:solidFill>
                  <a:prstClr val="white"/>
                </a:solidFill>
                <a:latin typeface="Arial"/>
                <a:ea typeface="ＭＳ Ｐゴシック"/>
                <a:cs typeface="Arial" charset="0"/>
              </a:endParaRPr>
            </a:p>
          </p:txBody>
        </p:sp>
      </p:grpSp>
      <p:sp>
        <p:nvSpPr>
          <p:cNvPr id="21" name="TextBox 20">
            <a:extLst>
              <a:ext uri="{FF2B5EF4-FFF2-40B4-BE49-F238E27FC236}">
                <a16:creationId xmlns:a16="http://schemas.microsoft.com/office/drawing/2014/main" id="{F2CA51CD-727B-9E85-0306-15513A3E9287}"/>
              </a:ext>
            </a:extLst>
          </p:cNvPr>
          <p:cNvSpPr txBox="1"/>
          <p:nvPr/>
        </p:nvSpPr>
        <p:spPr>
          <a:xfrm>
            <a:off x="9198285" y="2426373"/>
            <a:ext cx="1128132" cy="738664"/>
          </a:xfrm>
          <a:prstGeom prst="rect">
            <a:avLst/>
          </a:prstGeom>
          <a:noFill/>
          <a:effectLst/>
        </p:spPr>
        <p:txBody>
          <a:bodyPr wrap="square" lIns="0" tIns="0" rIns="0" bIns="0" rtlCol="0">
            <a:spAutoFit/>
          </a:bodyPr>
          <a:lstStyle/>
          <a:p>
            <a:pPr algn="r" defTabSz="257168" eaLnBrk="0" fontAlgn="base" hangingPunct="0">
              <a:spcBef>
                <a:spcPct val="0"/>
              </a:spcBef>
              <a:spcAft>
                <a:spcPct val="0"/>
              </a:spcAft>
              <a:defRPr/>
            </a:pPr>
            <a:r>
              <a:rPr lang="en-US" sz="1600" b="1" dirty="0">
                <a:solidFill>
                  <a:prstClr val="black"/>
                </a:solidFill>
                <a:latin typeface="Arial"/>
                <a:ea typeface="ＭＳ Ｐゴシック"/>
                <a:cs typeface="Arial" charset="0"/>
              </a:rPr>
              <a:t>Transverse Mercator (TM)</a:t>
            </a:r>
          </a:p>
        </p:txBody>
      </p:sp>
      <p:sp>
        <p:nvSpPr>
          <p:cNvPr id="22" name="TextBox 21">
            <a:extLst>
              <a:ext uri="{FF2B5EF4-FFF2-40B4-BE49-F238E27FC236}">
                <a16:creationId xmlns:a16="http://schemas.microsoft.com/office/drawing/2014/main" id="{AD0E15D1-404B-4100-F85D-27DD43C7C61F}"/>
              </a:ext>
            </a:extLst>
          </p:cNvPr>
          <p:cNvSpPr txBox="1"/>
          <p:nvPr/>
        </p:nvSpPr>
        <p:spPr>
          <a:xfrm>
            <a:off x="9783350" y="4306516"/>
            <a:ext cx="948871" cy="738664"/>
          </a:xfrm>
          <a:prstGeom prst="rect">
            <a:avLst/>
          </a:prstGeom>
          <a:noFill/>
          <a:effectLst/>
        </p:spPr>
        <p:txBody>
          <a:bodyPr wrap="square" lIns="0" tIns="0" rIns="0" bIns="0" rtlCol="0">
            <a:spAutoFit/>
          </a:bodyPr>
          <a:lstStyle/>
          <a:p>
            <a:pPr defTabSz="257168" eaLnBrk="0" fontAlgn="base" hangingPunct="0">
              <a:spcBef>
                <a:spcPct val="0"/>
              </a:spcBef>
              <a:spcAft>
                <a:spcPct val="0"/>
              </a:spcAft>
              <a:defRPr/>
            </a:pPr>
            <a:r>
              <a:rPr lang="en-US" sz="1600" b="1" dirty="0">
                <a:solidFill>
                  <a:prstClr val="black"/>
                </a:solidFill>
                <a:latin typeface="Arial"/>
                <a:ea typeface="ＭＳ Ｐゴシック"/>
                <a:cs typeface="Arial" charset="0"/>
              </a:rPr>
              <a:t>Oblique Mercator (OM)</a:t>
            </a:r>
          </a:p>
        </p:txBody>
      </p:sp>
      <p:sp>
        <p:nvSpPr>
          <p:cNvPr id="23" name="TextBox 22">
            <a:extLst>
              <a:ext uri="{FF2B5EF4-FFF2-40B4-BE49-F238E27FC236}">
                <a16:creationId xmlns:a16="http://schemas.microsoft.com/office/drawing/2014/main" id="{C3EE93B9-CD96-87BD-3169-8EAB914EDEB7}"/>
              </a:ext>
            </a:extLst>
          </p:cNvPr>
          <p:cNvSpPr txBox="1"/>
          <p:nvPr/>
        </p:nvSpPr>
        <p:spPr>
          <a:xfrm>
            <a:off x="6862147" y="2354130"/>
            <a:ext cx="1136364" cy="984885"/>
          </a:xfrm>
          <a:prstGeom prst="rect">
            <a:avLst/>
          </a:prstGeom>
          <a:noFill/>
          <a:effectLst/>
        </p:spPr>
        <p:txBody>
          <a:bodyPr wrap="square" lIns="0" tIns="0" rIns="0" bIns="0" rtlCol="0">
            <a:spAutoFit/>
          </a:bodyPr>
          <a:lstStyle/>
          <a:p>
            <a:pPr defTabSz="257168" eaLnBrk="0" hangingPunct="0">
              <a:defRPr/>
            </a:pPr>
            <a:r>
              <a:rPr lang="en-US" sz="1600" b="1" dirty="0">
                <a:solidFill>
                  <a:prstClr val="black"/>
                </a:solidFill>
                <a:latin typeface="Arial"/>
                <a:ea typeface="ＭＳ Ｐゴシック"/>
                <a:cs typeface="Arial" charset="0"/>
              </a:rPr>
              <a:t>Lambert Conformal Conic (LCC)</a:t>
            </a:r>
          </a:p>
        </p:txBody>
      </p:sp>
    </p:spTree>
    <p:extLst>
      <p:ext uri="{BB962C8B-B14F-4D97-AF65-F5344CB8AC3E}">
        <p14:creationId xmlns:p14="http://schemas.microsoft.com/office/powerpoint/2010/main" val="361087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750"/>
                                        <p:tgtEl>
                                          <p:spTgt spid="23"/>
                                        </p:tgtEl>
                                      </p:cBhvr>
                                    </p:animEffect>
                                  </p:childTnLst>
                                </p:cTn>
                              </p:par>
                            </p:childTnLst>
                          </p:cTn>
                        </p:par>
                        <p:par>
                          <p:cTn id="11" fill="hold">
                            <p:stCondLst>
                              <p:cond delay="1250"/>
                            </p:stCondLst>
                            <p:childTnLst>
                              <p:par>
                                <p:cTn id="12" presetID="10" presetClass="entr" presetSubtype="0" fill="hold" nodeType="afterEffect">
                                  <p:stCondLst>
                                    <p:cond delay="5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750"/>
                                        <p:tgtEl>
                                          <p:spTgt spid="21"/>
                                        </p:tgtEl>
                                      </p:cBhvr>
                                    </p:animEffect>
                                  </p:childTnLst>
                                </p:cTn>
                              </p:par>
                            </p:childTnLst>
                          </p:cTn>
                        </p:par>
                        <p:par>
                          <p:cTn id="18" fill="hold">
                            <p:stCondLst>
                              <p:cond delay="2500"/>
                            </p:stCondLst>
                            <p:childTnLst>
                              <p:par>
                                <p:cTn id="19" presetID="10" presetClass="entr" presetSubtype="0" fill="hold" nodeType="afterEffect">
                                  <p:stCondLst>
                                    <p:cond delay="50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750"/>
                                        <p:tgtEl>
                                          <p:spTgt spid="1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75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4" end="4"/>
                                            </p:txEl>
                                          </p:spTgt>
                                        </p:tgtEl>
                                        <p:attrNameLst>
                                          <p:attrName>style.visibility</p:attrName>
                                        </p:attrNameLst>
                                      </p:cBhvr>
                                      <p:to>
                                        <p:strVal val="visible"/>
                                      </p:to>
                                    </p:set>
                                    <p:animEffect transition="in" filter="fade">
                                      <p:cBhvr>
                                        <p:cTn id="29" dur="500"/>
                                        <p:tgtEl>
                                          <p:spTgt spid="5">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fade">
                                      <p:cBhvr>
                                        <p:cTn id="35" dur="500"/>
                                        <p:tgtEl>
                                          <p:spTgt spid="5">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
                                            <p:txEl>
                                              <p:pRg st="7" end="7"/>
                                            </p:txEl>
                                          </p:spTgt>
                                        </p:tgtEl>
                                        <p:attrNameLst>
                                          <p:attrName>style.visibility</p:attrName>
                                        </p:attrNameLst>
                                      </p:cBhvr>
                                      <p:to>
                                        <p:strVal val="visible"/>
                                      </p:to>
                                    </p:set>
                                    <p:animEffect transition="in" filter="fade">
                                      <p:cBhvr>
                                        <p:cTn id="38" dur="500"/>
                                        <p:tgtEl>
                                          <p:spTgt spid="5">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
                                            <p:txEl>
                                              <p:pRg st="8" end="8"/>
                                            </p:txEl>
                                          </p:spTgt>
                                        </p:tgtEl>
                                        <p:attrNameLst>
                                          <p:attrName>style.visibility</p:attrName>
                                        </p:attrNameLst>
                                      </p:cBhvr>
                                      <p:to>
                                        <p:strVal val="visible"/>
                                      </p:to>
                                    </p:set>
                                    <p:animEffect transition="in" filter="fade">
                                      <p:cBhvr>
                                        <p:cTn id="41"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a:spLocks noChangeAspect="1"/>
          </p:cNvSpPr>
          <p:nvPr/>
        </p:nvSpPr>
        <p:spPr bwMode="auto">
          <a:xfrm>
            <a:off x="1812032" y="2665471"/>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22" name="Oval 21"/>
          <p:cNvSpPr>
            <a:spLocks noChangeAspect="1"/>
          </p:cNvSpPr>
          <p:nvPr/>
        </p:nvSpPr>
        <p:spPr bwMode="auto">
          <a:xfrm>
            <a:off x="4871784" y="2665471"/>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25" name="TextBox 24"/>
          <p:cNvSpPr txBox="1"/>
          <p:nvPr/>
        </p:nvSpPr>
        <p:spPr>
          <a:xfrm>
            <a:off x="4871825" y="4977171"/>
            <a:ext cx="5299115" cy="676632"/>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e.g., Lambert conformal conic</a:t>
            </a:r>
          </a:p>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(used for SPCS)</a:t>
            </a:r>
          </a:p>
        </p:txBody>
      </p:sp>
      <p:sp>
        <p:nvSpPr>
          <p:cNvPr id="26" name="Oval 25"/>
          <p:cNvSpPr>
            <a:spLocks noChangeAspect="1"/>
          </p:cNvSpPr>
          <p:nvPr/>
        </p:nvSpPr>
        <p:spPr bwMode="auto">
          <a:xfrm>
            <a:off x="7884901" y="2665471"/>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pic>
        <p:nvPicPr>
          <p:cNvPr id="1026" name="Picture 2" descr="D:\GIS\General\Generic grids\Export\Globe_orthographic_oblique.png"/>
          <p:cNvPicPr>
            <a:picLocks noChangeAspect="1" noChangeArrowheads="1"/>
          </p:cNvPicPr>
          <p:nvPr/>
        </p:nvPicPr>
        <p:blipFill>
          <a:blip r:embed="rId2" cstate="print"/>
          <a:stretch>
            <a:fillRect/>
          </a:stretch>
        </p:blipFill>
        <p:spPr bwMode="auto">
          <a:xfrm>
            <a:off x="1812034" y="2665471"/>
            <a:ext cx="2285998" cy="2286000"/>
          </a:xfrm>
          <a:prstGeom prst="rect">
            <a:avLst/>
          </a:prstGeom>
          <a:noFill/>
        </p:spPr>
      </p:pic>
      <p:pic>
        <p:nvPicPr>
          <p:cNvPr id="42" name="Picture 2" descr="D:\GIS\General\Generic grids\Export\Globe_orthographic_oblique.png"/>
          <p:cNvPicPr>
            <a:picLocks noChangeAspect="1" noChangeArrowheads="1"/>
          </p:cNvPicPr>
          <p:nvPr/>
        </p:nvPicPr>
        <p:blipFill>
          <a:blip r:embed="rId2" cstate="print"/>
          <a:stretch>
            <a:fillRect/>
          </a:stretch>
        </p:blipFill>
        <p:spPr bwMode="auto">
          <a:xfrm>
            <a:off x="4871824" y="2665471"/>
            <a:ext cx="2285998" cy="2286000"/>
          </a:xfrm>
          <a:prstGeom prst="rect">
            <a:avLst/>
          </a:prstGeom>
          <a:noFill/>
        </p:spPr>
      </p:pic>
      <p:pic>
        <p:nvPicPr>
          <p:cNvPr id="43" name="Picture 2" descr="D:\GIS\General\Generic grids\Export\Globe_orthographic_oblique.png"/>
          <p:cNvPicPr>
            <a:picLocks noChangeAspect="1" noChangeArrowheads="1"/>
          </p:cNvPicPr>
          <p:nvPr/>
        </p:nvPicPr>
        <p:blipFill>
          <a:blip r:embed="rId2" cstate="print"/>
          <a:stretch>
            <a:fillRect/>
          </a:stretch>
        </p:blipFill>
        <p:spPr bwMode="auto">
          <a:xfrm>
            <a:off x="7884941" y="2665471"/>
            <a:ext cx="2285998" cy="2286000"/>
          </a:xfrm>
          <a:prstGeom prst="rect">
            <a:avLst/>
          </a:prstGeom>
          <a:noFill/>
        </p:spPr>
      </p:pic>
      <p:sp>
        <p:nvSpPr>
          <p:cNvPr id="14" name="Oval 13"/>
          <p:cNvSpPr>
            <a:spLocks noChangeAspect="1"/>
          </p:cNvSpPr>
          <p:nvPr/>
        </p:nvSpPr>
        <p:spPr bwMode="auto">
          <a:xfrm>
            <a:off x="2270859" y="2497657"/>
            <a:ext cx="1371600" cy="476522"/>
          </a:xfrm>
          <a:prstGeom prst="ellipse">
            <a:avLst/>
          </a:prstGeom>
          <a:solidFill>
            <a:schemeClr val="accent1">
              <a:alpha val="40000"/>
            </a:schemeClr>
          </a:solidFill>
          <a:ln w="9525">
            <a:solidFill>
              <a:schemeClr val="accent1">
                <a:lumMod val="50000"/>
              </a:scheme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defTabSz="914400" eaLnBrk="0" hangingPunct="0">
              <a:defRPr/>
            </a:pPr>
            <a:endParaRPr lang="en-US" sz="1400" b="1" dirty="0">
              <a:solidFill>
                <a:srgbClr val="000000"/>
              </a:solidFill>
              <a:latin typeface="Arial"/>
              <a:ea typeface="ＭＳ Ｐゴシック"/>
            </a:endParaRPr>
          </a:p>
        </p:txBody>
      </p:sp>
      <p:cxnSp>
        <p:nvCxnSpPr>
          <p:cNvPr id="47" name="Straight Connector 46"/>
          <p:cNvCxnSpPr/>
          <p:nvPr/>
        </p:nvCxnSpPr>
        <p:spPr bwMode="auto">
          <a:xfrm>
            <a:off x="2765072" y="2510359"/>
            <a:ext cx="378668" cy="444672"/>
          </a:xfrm>
          <a:prstGeom prst="line">
            <a:avLst/>
          </a:prstGeom>
          <a:noFill/>
          <a:ln w="9525" cap="flat" cmpd="sng" algn="ctr">
            <a:solidFill>
              <a:schemeClr val="bg1"/>
            </a:solidFill>
            <a:prstDash val="sysDot"/>
            <a:round/>
            <a:headEnd type="none" w="med" len="med"/>
            <a:tailEnd type="none" w="med" len="med"/>
          </a:ln>
          <a:effectLst>
            <a:outerShdw blurRad="50800" dist="38100" dir="5400000" algn="t" rotWithShape="0">
              <a:prstClr val="black">
                <a:alpha val="40000"/>
              </a:prstClr>
            </a:outerShdw>
          </a:effectLst>
        </p:spPr>
      </p:cxnSp>
      <p:cxnSp>
        <p:nvCxnSpPr>
          <p:cNvPr id="58" name="Straight Connector 57"/>
          <p:cNvCxnSpPr/>
          <p:nvPr/>
        </p:nvCxnSpPr>
        <p:spPr bwMode="auto">
          <a:xfrm flipV="1">
            <a:off x="2326699" y="2645998"/>
            <a:ext cx="1276350" cy="175684"/>
          </a:xfrm>
          <a:prstGeom prst="line">
            <a:avLst/>
          </a:prstGeom>
          <a:noFill/>
          <a:ln w="9525" cap="flat" cmpd="sng" algn="ctr">
            <a:solidFill>
              <a:schemeClr val="bg1"/>
            </a:solidFill>
            <a:prstDash val="sysDot"/>
            <a:round/>
            <a:headEnd type="none" w="med" len="med"/>
            <a:tailEnd type="none" w="med" len="med"/>
          </a:ln>
          <a:effectLst/>
        </p:spPr>
      </p:cxnSp>
      <p:sp>
        <p:nvSpPr>
          <p:cNvPr id="29" name="Freeform 28"/>
          <p:cNvSpPr>
            <a:spLocks noChangeAspect="1"/>
          </p:cNvSpPr>
          <p:nvPr/>
        </p:nvSpPr>
        <p:spPr bwMode="auto">
          <a:xfrm>
            <a:off x="4550720" y="1592795"/>
            <a:ext cx="2970729" cy="3096344"/>
          </a:xfrm>
          <a:custGeom>
            <a:avLst/>
            <a:gdLst>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842618"/>
              <a:gd name="connsiteX1" fmla="*/ 1602178 w 3204356"/>
              <a:gd name="connsiteY1" fmla="*/ 0 h 2842618"/>
              <a:gd name="connsiteX2" fmla="*/ 3204356 w 3204356"/>
              <a:gd name="connsiteY2" fmla="*/ 2557460 h 2842618"/>
              <a:gd name="connsiteX3" fmla="*/ 0 w 3204356"/>
              <a:gd name="connsiteY3" fmla="*/ 2557460 h 2842618"/>
              <a:gd name="connsiteX0" fmla="*/ 0 w 3303164"/>
              <a:gd name="connsiteY0" fmla="*/ 2557460 h 3133524"/>
              <a:gd name="connsiteX1" fmla="*/ 1602178 w 3303164"/>
              <a:gd name="connsiteY1" fmla="*/ 0 h 3133524"/>
              <a:gd name="connsiteX2" fmla="*/ 3204356 w 3303164"/>
              <a:gd name="connsiteY2" fmla="*/ 2557460 h 3133524"/>
              <a:gd name="connsiteX3" fmla="*/ 1692188 w 3303164"/>
              <a:gd name="connsiteY3" fmla="*/ 3133524 h 3133524"/>
              <a:gd name="connsiteX4" fmla="*/ 0 w 3303164"/>
              <a:gd name="connsiteY4" fmla="*/ 2557460 h 3133524"/>
              <a:gd name="connsiteX0" fmla="*/ 0 w 3303164"/>
              <a:gd name="connsiteY0" fmla="*/ 2557460 h 3133524"/>
              <a:gd name="connsiteX1" fmla="*/ 1602178 w 3303164"/>
              <a:gd name="connsiteY1" fmla="*/ 0 h 3133524"/>
              <a:gd name="connsiteX2" fmla="*/ 3204356 w 3303164"/>
              <a:gd name="connsiteY2" fmla="*/ 2557460 h 3133524"/>
              <a:gd name="connsiteX3" fmla="*/ 1836204 w 3303164"/>
              <a:gd name="connsiteY3" fmla="*/ 3133524 h 3133524"/>
              <a:gd name="connsiteX4" fmla="*/ 0 w 3303164"/>
              <a:gd name="connsiteY4" fmla="*/ 2557460 h 3133524"/>
              <a:gd name="connsiteX0" fmla="*/ 0 w 3303164"/>
              <a:gd name="connsiteY0" fmla="*/ 2557460 h 2993130"/>
              <a:gd name="connsiteX1" fmla="*/ 1602178 w 3303164"/>
              <a:gd name="connsiteY1" fmla="*/ 0 h 2993130"/>
              <a:gd name="connsiteX2" fmla="*/ 3204356 w 3303164"/>
              <a:gd name="connsiteY2" fmla="*/ 2557460 h 2993130"/>
              <a:gd name="connsiteX3" fmla="*/ 1764196 w 3303164"/>
              <a:gd name="connsiteY3" fmla="*/ 2773484 h 2993130"/>
              <a:gd name="connsiteX4" fmla="*/ 0 w 3303164"/>
              <a:gd name="connsiteY4" fmla="*/ 2557460 h 2993130"/>
              <a:gd name="connsiteX0" fmla="*/ 0 w 3303164"/>
              <a:gd name="connsiteY0" fmla="*/ 2557460 h 3169528"/>
              <a:gd name="connsiteX1" fmla="*/ 1602178 w 3303164"/>
              <a:gd name="connsiteY1" fmla="*/ 0 h 3169528"/>
              <a:gd name="connsiteX2" fmla="*/ 3204356 w 3303164"/>
              <a:gd name="connsiteY2" fmla="*/ 2557460 h 3169528"/>
              <a:gd name="connsiteX3" fmla="*/ 1584176 w 3303164"/>
              <a:gd name="connsiteY3" fmla="*/ 3169528 h 3169528"/>
              <a:gd name="connsiteX4" fmla="*/ 0 w 3303164"/>
              <a:gd name="connsiteY4" fmla="*/ 2557460 h 3169528"/>
              <a:gd name="connsiteX0" fmla="*/ 0 w 3159148"/>
              <a:gd name="connsiteY0" fmla="*/ 2557460 h 3199531"/>
              <a:gd name="connsiteX1" fmla="*/ 1602178 w 3159148"/>
              <a:gd name="connsiteY1" fmla="*/ 0 h 3199531"/>
              <a:gd name="connsiteX2" fmla="*/ 3060340 w 3159148"/>
              <a:gd name="connsiteY2" fmla="*/ 2377440 h 3199531"/>
              <a:gd name="connsiteX3" fmla="*/ 1584176 w 3159148"/>
              <a:gd name="connsiteY3" fmla="*/ 3169528 h 3199531"/>
              <a:gd name="connsiteX4" fmla="*/ 0 w 3159148"/>
              <a:gd name="connsiteY4" fmla="*/ 2557460 h 3199531"/>
              <a:gd name="connsiteX0" fmla="*/ 0 w 3015132"/>
              <a:gd name="connsiteY0" fmla="*/ 2449448 h 3181529"/>
              <a:gd name="connsiteX1" fmla="*/ 1458162 w 3015132"/>
              <a:gd name="connsiteY1" fmla="*/ 0 h 3181529"/>
              <a:gd name="connsiteX2" fmla="*/ 2916324 w 3015132"/>
              <a:gd name="connsiteY2" fmla="*/ 2377440 h 3181529"/>
              <a:gd name="connsiteX3" fmla="*/ 1440160 w 3015132"/>
              <a:gd name="connsiteY3" fmla="*/ 3169528 h 3181529"/>
              <a:gd name="connsiteX4" fmla="*/ 0 w 3015132"/>
              <a:gd name="connsiteY4" fmla="*/ 2449448 h 3181529"/>
              <a:gd name="connsiteX0" fmla="*/ 0 w 3015132"/>
              <a:gd name="connsiteY0" fmla="*/ 2449448 h 3037513"/>
              <a:gd name="connsiteX1" fmla="*/ 1458162 w 3015132"/>
              <a:gd name="connsiteY1" fmla="*/ 0 h 3037513"/>
              <a:gd name="connsiteX2" fmla="*/ 2916324 w 3015132"/>
              <a:gd name="connsiteY2" fmla="*/ 2377440 h 3037513"/>
              <a:gd name="connsiteX3" fmla="*/ 1548172 w 3015132"/>
              <a:gd name="connsiteY3" fmla="*/ 3025512 h 3037513"/>
              <a:gd name="connsiteX4" fmla="*/ 0 w 3015132"/>
              <a:gd name="connsiteY4" fmla="*/ 2449448 h 3037513"/>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8657"/>
              <a:gd name="connsiteX1" fmla="*/ 1458162 w 3015132"/>
              <a:gd name="connsiteY1" fmla="*/ 0 h 3168657"/>
              <a:gd name="connsiteX2" fmla="*/ 2916324 w 3015132"/>
              <a:gd name="connsiteY2" fmla="*/ 2377440 h 3168657"/>
              <a:gd name="connsiteX3" fmla="*/ 1489403 w 3015132"/>
              <a:gd name="connsiteY3" fmla="*/ 3151373 h 3168657"/>
              <a:gd name="connsiteX4" fmla="*/ 0 w 3015132"/>
              <a:gd name="connsiteY4" fmla="*/ 2449448 h 3168657"/>
              <a:gd name="connsiteX0" fmla="*/ 0 w 2942478"/>
              <a:gd name="connsiteY0" fmla="*/ 2430258 h 3168657"/>
              <a:gd name="connsiteX1" fmla="*/ 1385508 w 2942478"/>
              <a:gd name="connsiteY1" fmla="*/ 0 h 3168657"/>
              <a:gd name="connsiteX2" fmla="*/ 2843670 w 2942478"/>
              <a:gd name="connsiteY2" fmla="*/ 2377440 h 3168657"/>
              <a:gd name="connsiteX3" fmla="*/ 1416749 w 2942478"/>
              <a:gd name="connsiteY3" fmla="*/ 3151373 h 3168657"/>
              <a:gd name="connsiteX4" fmla="*/ 0 w 2942478"/>
              <a:gd name="connsiteY4" fmla="*/ 2430258 h 3168657"/>
              <a:gd name="connsiteX0" fmla="*/ 0 w 2859652"/>
              <a:gd name="connsiteY0" fmla="*/ 2430258 h 3168657"/>
              <a:gd name="connsiteX1" fmla="*/ 1385508 w 2859652"/>
              <a:gd name="connsiteY1" fmla="*/ 0 h 3168657"/>
              <a:gd name="connsiteX2" fmla="*/ 2760844 w 2859652"/>
              <a:gd name="connsiteY2" fmla="*/ 2354352 h 3168657"/>
              <a:gd name="connsiteX3" fmla="*/ 1416749 w 2859652"/>
              <a:gd name="connsiteY3" fmla="*/ 3151373 h 3168657"/>
              <a:gd name="connsiteX4" fmla="*/ 0 w 2859652"/>
              <a:gd name="connsiteY4" fmla="*/ 2430258 h 3168657"/>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13425"/>
              <a:gd name="connsiteY0" fmla="*/ 2430258 h 3130705"/>
              <a:gd name="connsiteX1" fmla="*/ 1385508 w 2813425"/>
              <a:gd name="connsiteY1" fmla="*/ 0 h 3130705"/>
              <a:gd name="connsiteX2" fmla="*/ 2714617 w 2813425"/>
              <a:gd name="connsiteY2" fmla="*/ 2354353 h 3130705"/>
              <a:gd name="connsiteX3" fmla="*/ 1453076 w 2813425"/>
              <a:gd name="connsiteY3" fmla="*/ 3113421 h 3130705"/>
              <a:gd name="connsiteX4" fmla="*/ 0 w 2813425"/>
              <a:gd name="connsiteY4" fmla="*/ 2430258 h 3130705"/>
              <a:gd name="connsiteX0" fmla="*/ 0 w 2740771"/>
              <a:gd name="connsiteY0" fmla="*/ 2468213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68213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14345"/>
              <a:gd name="connsiteY0" fmla="*/ 2430260 h 3130705"/>
              <a:gd name="connsiteX1" fmla="*/ 1286428 w 2714345"/>
              <a:gd name="connsiteY1" fmla="*/ 0 h 3130705"/>
              <a:gd name="connsiteX2" fmla="*/ 2615537 w 2714345"/>
              <a:gd name="connsiteY2" fmla="*/ 2354353 h 3130705"/>
              <a:gd name="connsiteX3" fmla="*/ 1353996 w 2714345"/>
              <a:gd name="connsiteY3" fmla="*/ 3113421 h 3130705"/>
              <a:gd name="connsiteX4" fmla="*/ 0 w 2714345"/>
              <a:gd name="connsiteY4" fmla="*/ 2430260 h 3130705"/>
              <a:gd name="connsiteX0" fmla="*/ 0 w 2714345"/>
              <a:gd name="connsiteY0" fmla="*/ 2430260 h 3130705"/>
              <a:gd name="connsiteX1" fmla="*/ 1286428 w 2714345"/>
              <a:gd name="connsiteY1" fmla="*/ 0 h 3130705"/>
              <a:gd name="connsiteX2" fmla="*/ 2615537 w 2714345"/>
              <a:gd name="connsiteY2" fmla="*/ 2430260 h 3130705"/>
              <a:gd name="connsiteX3" fmla="*/ 1353996 w 2714345"/>
              <a:gd name="connsiteY3" fmla="*/ 3113421 h 3130705"/>
              <a:gd name="connsiteX4" fmla="*/ 0 w 2714345"/>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328104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7"/>
              <a:gd name="connsiteY0" fmla="*/ 2430260 h 3130705"/>
              <a:gd name="connsiteX1" fmla="*/ 1328104 w 2656207"/>
              <a:gd name="connsiteY1" fmla="*/ 0 h 3130705"/>
              <a:gd name="connsiteX2" fmla="*/ 2615536 w 2656207"/>
              <a:gd name="connsiteY2" fmla="*/ 2430261 h 3130705"/>
              <a:gd name="connsiteX3" fmla="*/ 1353996 w 2656207"/>
              <a:gd name="connsiteY3" fmla="*/ 3113421 h 3130705"/>
              <a:gd name="connsiteX4" fmla="*/ 0 w 2656207"/>
              <a:gd name="connsiteY4" fmla="*/ 2430260 h 3130705"/>
              <a:gd name="connsiteX0" fmla="*/ 0 w 2656208"/>
              <a:gd name="connsiteY0" fmla="*/ 2430260 h 3130705"/>
              <a:gd name="connsiteX1" fmla="*/ 1328104 w 2656208"/>
              <a:gd name="connsiteY1" fmla="*/ 0 h 3130705"/>
              <a:gd name="connsiteX2" fmla="*/ 2615537 w 2656208"/>
              <a:gd name="connsiteY2" fmla="*/ 2430261 h 3130705"/>
              <a:gd name="connsiteX3" fmla="*/ 1353996 w 2656208"/>
              <a:gd name="connsiteY3" fmla="*/ 3113421 h 3130705"/>
              <a:gd name="connsiteX4" fmla="*/ 0 w 2656208"/>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53996 w 2632093"/>
              <a:gd name="connsiteY3" fmla="*/ 3113421 h 3130705"/>
              <a:gd name="connsiteX4" fmla="*/ 0 w 2632093"/>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28104 w 2632093"/>
              <a:gd name="connsiteY3" fmla="*/ 3113421 h 3130705"/>
              <a:gd name="connsiteX4" fmla="*/ 0 w 2632093"/>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90746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293568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 name="connsiteX0" fmla="*/ 0 w 2672764"/>
              <a:gd name="connsiteY0" fmla="*/ 2430260 h 3130705"/>
              <a:gd name="connsiteX1" fmla="*/ 1317132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64" h="3130705">
                <a:moveTo>
                  <a:pt x="0" y="2430260"/>
                </a:moveTo>
                <a:lnTo>
                  <a:pt x="1317132" y="0"/>
                </a:lnTo>
                <a:lnTo>
                  <a:pt x="2632093" y="2430261"/>
                </a:lnTo>
                <a:cubicBezTo>
                  <a:pt x="2672764" y="2797764"/>
                  <a:pt x="1915546" y="3116757"/>
                  <a:pt x="1317132" y="3113421"/>
                </a:cubicBezTo>
                <a:cubicBezTo>
                  <a:pt x="731796" y="3130705"/>
                  <a:pt x="69252" y="2906827"/>
                  <a:pt x="0" y="2430260"/>
                </a:cubicBezTo>
                <a:close/>
              </a:path>
            </a:pathLst>
          </a:custGeom>
          <a:gradFill>
            <a:gsLst>
              <a:gs pos="0">
                <a:schemeClr val="accent1">
                  <a:tint val="100000"/>
                  <a:shade val="100000"/>
                  <a:satMod val="130000"/>
                  <a:alpha val="60000"/>
                </a:schemeClr>
              </a:gs>
              <a:gs pos="100000">
                <a:schemeClr val="accent1">
                  <a:tint val="50000"/>
                  <a:shade val="100000"/>
                  <a:satMod val="350000"/>
                  <a:alpha val="20000"/>
                </a:schemeClr>
              </a:gs>
            </a:gsLst>
            <a:lin ang="0" scaled="0"/>
          </a:gradFill>
          <a:ln w="9525">
            <a:solidFill>
              <a:schemeClr val="accent1">
                <a:lumMod val="50000"/>
              </a:schemeClr>
            </a:solidFill>
            <a:headEnd type="none" w="med" len="med"/>
            <a:tailEnd type="none" w="med" len="med"/>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62" name="Arc 61"/>
          <p:cNvSpPr/>
          <p:nvPr/>
        </p:nvSpPr>
        <p:spPr bwMode="auto">
          <a:xfrm rot="10800000">
            <a:off x="5017451" y="2882936"/>
            <a:ext cx="1993392" cy="731520"/>
          </a:xfrm>
          <a:prstGeom prst="arc">
            <a:avLst>
              <a:gd name="adj1" fmla="val 10795725"/>
              <a:gd name="adj2" fmla="val 8838"/>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65" name="Oval 64"/>
          <p:cNvSpPr>
            <a:spLocks noChangeAspect="1"/>
          </p:cNvSpPr>
          <p:nvPr/>
        </p:nvSpPr>
        <p:spPr bwMode="auto">
          <a:xfrm rot="4028541">
            <a:off x="3284451" y="3128697"/>
            <a:ext cx="1173496" cy="585555"/>
          </a:xfrm>
          <a:prstGeom prst="ellipse">
            <a:avLst/>
          </a:prstGeom>
          <a:solidFill>
            <a:schemeClr val="accent1">
              <a:alpha val="40000"/>
            </a:schemeClr>
          </a:solidFill>
          <a:ln w="9525">
            <a:solidFill>
              <a:schemeClr val="accent1">
                <a:lumMod val="50000"/>
              </a:schemeClr>
            </a:solidFill>
            <a:headEnd type="none" w="med" len="med"/>
            <a:tailEnd type="none" w="med" len="med"/>
          </a:ln>
          <a:effectLst>
            <a:outerShdw blurRad="50800" dist="38100" dir="8100000" algn="tr"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defTabSz="914400" eaLnBrk="0" hangingPunct="0">
              <a:defRPr/>
            </a:pPr>
            <a:endParaRPr lang="en-US" sz="1400" b="1" dirty="0">
              <a:solidFill>
                <a:srgbClr val="000000"/>
              </a:solidFill>
              <a:latin typeface="Arial"/>
              <a:ea typeface="ＭＳ Ｐゴシック"/>
            </a:endParaRPr>
          </a:p>
        </p:txBody>
      </p:sp>
      <p:cxnSp>
        <p:nvCxnSpPr>
          <p:cNvPr id="66" name="Straight Connector 65"/>
          <p:cNvCxnSpPr/>
          <p:nvPr/>
        </p:nvCxnSpPr>
        <p:spPr bwMode="auto">
          <a:xfrm flipH="1">
            <a:off x="3642460" y="3202583"/>
            <a:ext cx="442509" cy="430044"/>
          </a:xfrm>
          <a:prstGeom prst="line">
            <a:avLst/>
          </a:prstGeom>
          <a:noFill/>
          <a:ln w="9525" cap="flat" cmpd="sng" algn="ctr">
            <a:solidFill>
              <a:schemeClr val="bg1"/>
            </a:solidFill>
            <a:prstDash val="sysDot"/>
            <a:round/>
            <a:headEnd type="none" w="med" len="med"/>
            <a:tailEnd type="none" w="med" len="med"/>
          </a:ln>
          <a:effectLst/>
        </p:spPr>
      </p:cxnSp>
      <p:cxnSp>
        <p:nvCxnSpPr>
          <p:cNvPr id="67" name="Straight Connector 66"/>
          <p:cNvCxnSpPr/>
          <p:nvPr/>
        </p:nvCxnSpPr>
        <p:spPr bwMode="auto">
          <a:xfrm>
            <a:off x="3632017" y="2889261"/>
            <a:ext cx="526335" cy="1028141"/>
          </a:xfrm>
          <a:prstGeom prst="line">
            <a:avLst/>
          </a:prstGeom>
          <a:noFill/>
          <a:ln w="9525" cap="flat" cmpd="sng" algn="ctr">
            <a:solidFill>
              <a:schemeClr val="bg1"/>
            </a:solidFill>
            <a:prstDash val="sysDot"/>
            <a:round/>
            <a:headEnd type="none" w="med" len="med"/>
            <a:tailEnd type="none" w="med" len="med"/>
          </a:ln>
          <a:effectLst/>
        </p:spPr>
      </p:cxnSp>
      <p:sp>
        <p:nvSpPr>
          <p:cNvPr id="101" name="Freeform 100"/>
          <p:cNvSpPr>
            <a:spLocks noChangeAspect="1"/>
          </p:cNvSpPr>
          <p:nvPr/>
        </p:nvSpPr>
        <p:spPr bwMode="auto">
          <a:xfrm>
            <a:off x="7645620" y="1763059"/>
            <a:ext cx="2807373" cy="2926080"/>
          </a:xfrm>
          <a:custGeom>
            <a:avLst/>
            <a:gdLst>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557460"/>
              <a:gd name="connsiteX1" fmla="*/ 1602178 w 3204356"/>
              <a:gd name="connsiteY1" fmla="*/ 0 h 2557460"/>
              <a:gd name="connsiteX2" fmla="*/ 3204356 w 3204356"/>
              <a:gd name="connsiteY2" fmla="*/ 2557460 h 2557460"/>
              <a:gd name="connsiteX3" fmla="*/ 0 w 3204356"/>
              <a:gd name="connsiteY3" fmla="*/ 2557460 h 2557460"/>
              <a:gd name="connsiteX0" fmla="*/ 0 w 3204356"/>
              <a:gd name="connsiteY0" fmla="*/ 2557460 h 2842618"/>
              <a:gd name="connsiteX1" fmla="*/ 1602178 w 3204356"/>
              <a:gd name="connsiteY1" fmla="*/ 0 h 2842618"/>
              <a:gd name="connsiteX2" fmla="*/ 3204356 w 3204356"/>
              <a:gd name="connsiteY2" fmla="*/ 2557460 h 2842618"/>
              <a:gd name="connsiteX3" fmla="*/ 0 w 3204356"/>
              <a:gd name="connsiteY3" fmla="*/ 2557460 h 2842618"/>
              <a:gd name="connsiteX0" fmla="*/ 0 w 3303164"/>
              <a:gd name="connsiteY0" fmla="*/ 2557460 h 3133524"/>
              <a:gd name="connsiteX1" fmla="*/ 1602178 w 3303164"/>
              <a:gd name="connsiteY1" fmla="*/ 0 h 3133524"/>
              <a:gd name="connsiteX2" fmla="*/ 3204356 w 3303164"/>
              <a:gd name="connsiteY2" fmla="*/ 2557460 h 3133524"/>
              <a:gd name="connsiteX3" fmla="*/ 1692188 w 3303164"/>
              <a:gd name="connsiteY3" fmla="*/ 3133524 h 3133524"/>
              <a:gd name="connsiteX4" fmla="*/ 0 w 3303164"/>
              <a:gd name="connsiteY4" fmla="*/ 2557460 h 3133524"/>
              <a:gd name="connsiteX0" fmla="*/ 0 w 3303164"/>
              <a:gd name="connsiteY0" fmla="*/ 2557460 h 3133524"/>
              <a:gd name="connsiteX1" fmla="*/ 1602178 w 3303164"/>
              <a:gd name="connsiteY1" fmla="*/ 0 h 3133524"/>
              <a:gd name="connsiteX2" fmla="*/ 3204356 w 3303164"/>
              <a:gd name="connsiteY2" fmla="*/ 2557460 h 3133524"/>
              <a:gd name="connsiteX3" fmla="*/ 1836204 w 3303164"/>
              <a:gd name="connsiteY3" fmla="*/ 3133524 h 3133524"/>
              <a:gd name="connsiteX4" fmla="*/ 0 w 3303164"/>
              <a:gd name="connsiteY4" fmla="*/ 2557460 h 3133524"/>
              <a:gd name="connsiteX0" fmla="*/ 0 w 3303164"/>
              <a:gd name="connsiteY0" fmla="*/ 2557460 h 2993130"/>
              <a:gd name="connsiteX1" fmla="*/ 1602178 w 3303164"/>
              <a:gd name="connsiteY1" fmla="*/ 0 h 2993130"/>
              <a:gd name="connsiteX2" fmla="*/ 3204356 w 3303164"/>
              <a:gd name="connsiteY2" fmla="*/ 2557460 h 2993130"/>
              <a:gd name="connsiteX3" fmla="*/ 1764196 w 3303164"/>
              <a:gd name="connsiteY3" fmla="*/ 2773484 h 2993130"/>
              <a:gd name="connsiteX4" fmla="*/ 0 w 3303164"/>
              <a:gd name="connsiteY4" fmla="*/ 2557460 h 2993130"/>
              <a:gd name="connsiteX0" fmla="*/ 0 w 3303164"/>
              <a:gd name="connsiteY0" fmla="*/ 2557460 h 3169528"/>
              <a:gd name="connsiteX1" fmla="*/ 1602178 w 3303164"/>
              <a:gd name="connsiteY1" fmla="*/ 0 h 3169528"/>
              <a:gd name="connsiteX2" fmla="*/ 3204356 w 3303164"/>
              <a:gd name="connsiteY2" fmla="*/ 2557460 h 3169528"/>
              <a:gd name="connsiteX3" fmla="*/ 1584176 w 3303164"/>
              <a:gd name="connsiteY3" fmla="*/ 3169528 h 3169528"/>
              <a:gd name="connsiteX4" fmla="*/ 0 w 3303164"/>
              <a:gd name="connsiteY4" fmla="*/ 2557460 h 3169528"/>
              <a:gd name="connsiteX0" fmla="*/ 0 w 3159148"/>
              <a:gd name="connsiteY0" fmla="*/ 2557460 h 3199531"/>
              <a:gd name="connsiteX1" fmla="*/ 1602178 w 3159148"/>
              <a:gd name="connsiteY1" fmla="*/ 0 h 3199531"/>
              <a:gd name="connsiteX2" fmla="*/ 3060340 w 3159148"/>
              <a:gd name="connsiteY2" fmla="*/ 2377440 h 3199531"/>
              <a:gd name="connsiteX3" fmla="*/ 1584176 w 3159148"/>
              <a:gd name="connsiteY3" fmla="*/ 3169528 h 3199531"/>
              <a:gd name="connsiteX4" fmla="*/ 0 w 3159148"/>
              <a:gd name="connsiteY4" fmla="*/ 2557460 h 3199531"/>
              <a:gd name="connsiteX0" fmla="*/ 0 w 3015132"/>
              <a:gd name="connsiteY0" fmla="*/ 2449448 h 3181529"/>
              <a:gd name="connsiteX1" fmla="*/ 1458162 w 3015132"/>
              <a:gd name="connsiteY1" fmla="*/ 0 h 3181529"/>
              <a:gd name="connsiteX2" fmla="*/ 2916324 w 3015132"/>
              <a:gd name="connsiteY2" fmla="*/ 2377440 h 3181529"/>
              <a:gd name="connsiteX3" fmla="*/ 1440160 w 3015132"/>
              <a:gd name="connsiteY3" fmla="*/ 3169528 h 3181529"/>
              <a:gd name="connsiteX4" fmla="*/ 0 w 3015132"/>
              <a:gd name="connsiteY4" fmla="*/ 2449448 h 3181529"/>
              <a:gd name="connsiteX0" fmla="*/ 0 w 3015132"/>
              <a:gd name="connsiteY0" fmla="*/ 2449448 h 3037513"/>
              <a:gd name="connsiteX1" fmla="*/ 1458162 w 3015132"/>
              <a:gd name="connsiteY1" fmla="*/ 0 h 3037513"/>
              <a:gd name="connsiteX2" fmla="*/ 2916324 w 3015132"/>
              <a:gd name="connsiteY2" fmla="*/ 2377440 h 3037513"/>
              <a:gd name="connsiteX3" fmla="*/ 1548172 w 3015132"/>
              <a:gd name="connsiteY3" fmla="*/ 3025512 h 3037513"/>
              <a:gd name="connsiteX4" fmla="*/ 0 w 3015132"/>
              <a:gd name="connsiteY4" fmla="*/ 2449448 h 3037513"/>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3374"/>
              <a:gd name="connsiteX1" fmla="*/ 1458162 w 3015132"/>
              <a:gd name="connsiteY1" fmla="*/ 0 h 3163374"/>
              <a:gd name="connsiteX2" fmla="*/ 2916324 w 3015132"/>
              <a:gd name="connsiteY2" fmla="*/ 2377440 h 3163374"/>
              <a:gd name="connsiteX3" fmla="*/ 1489403 w 3015132"/>
              <a:gd name="connsiteY3" fmla="*/ 3151373 h 3163374"/>
              <a:gd name="connsiteX4" fmla="*/ 0 w 3015132"/>
              <a:gd name="connsiteY4" fmla="*/ 2449448 h 3163374"/>
              <a:gd name="connsiteX0" fmla="*/ 0 w 3015132"/>
              <a:gd name="connsiteY0" fmla="*/ 2449448 h 3168657"/>
              <a:gd name="connsiteX1" fmla="*/ 1458162 w 3015132"/>
              <a:gd name="connsiteY1" fmla="*/ 0 h 3168657"/>
              <a:gd name="connsiteX2" fmla="*/ 2916324 w 3015132"/>
              <a:gd name="connsiteY2" fmla="*/ 2377440 h 3168657"/>
              <a:gd name="connsiteX3" fmla="*/ 1489403 w 3015132"/>
              <a:gd name="connsiteY3" fmla="*/ 3151373 h 3168657"/>
              <a:gd name="connsiteX4" fmla="*/ 0 w 3015132"/>
              <a:gd name="connsiteY4" fmla="*/ 2449448 h 3168657"/>
              <a:gd name="connsiteX0" fmla="*/ 0 w 2942478"/>
              <a:gd name="connsiteY0" fmla="*/ 2430258 h 3168657"/>
              <a:gd name="connsiteX1" fmla="*/ 1385508 w 2942478"/>
              <a:gd name="connsiteY1" fmla="*/ 0 h 3168657"/>
              <a:gd name="connsiteX2" fmla="*/ 2843670 w 2942478"/>
              <a:gd name="connsiteY2" fmla="*/ 2377440 h 3168657"/>
              <a:gd name="connsiteX3" fmla="*/ 1416749 w 2942478"/>
              <a:gd name="connsiteY3" fmla="*/ 3151373 h 3168657"/>
              <a:gd name="connsiteX4" fmla="*/ 0 w 2942478"/>
              <a:gd name="connsiteY4" fmla="*/ 2430258 h 3168657"/>
              <a:gd name="connsiteX0" fmla="*/ 0 w 2859652"/>
              <a:gd name="connsiteY0" fmla="*/ 2430258 h 3168657"/>
              <a:gd name="connsiteX1" fmla="*/ 1385508 w 2859652"/>
              <a:gd name="connsiteY1" fmla="*/ 0 h 3168657"/>
              <a:gd name="connsiteX2" fmla="*/ 2760844 w 2859652"/>
              <a:gd name="connsiteY2" fmla="*/ 2354352 h 3168657"/>
              <a:gd name="connsiteX3" fmla="*/ 1416749 w 2859652"/>
              <a:gd name="connsiteY3" fmla="*/ 3151373 h 3168657"/>
              <a:gd name="connsiteX4" fmla="*/ 0 w 2859652"/>
              <a:gd name="connsiteY4" fmla="*/ 2430258 h 3168657"/>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59652"/>
              <a:gd name="connsiteY0" fmla="*/ 2430258 h 3130705"/>
              <a:gd name="connsiteX1" fmla="*/ 1385508 w 2859652"/>
              <a:gd name="connsiteY1" fmla="*/ 0 h 3130705"/>
              <a:gd name="connsiteX2" fmla="*/ 2760844 w 2859652"/>
              <a:gd name="connsiteY2" fmla="*/ 2354352 h 3130705"/>
              <a:gd name="connsiteX3" fmla="*/ 1453076 w 2859652"/>
              <a:gd name="connsiteY3" fmla="*/ 3113421 h 3130705"/>
              <a:gd name="connsiteX4" fmla="*/ 0 w 2859652"/>
              <a:gd name="connsiteY4" fmla="*/ 2430258 h 3130705"/>
              <a:gd name="connsiteX0" fmla="*/ 0 w 2813425"/>
              <a:gd name="connsiteY0" fmla="*/ 2430258 h 3130705"/>
              <a:gd name="connsiteX1" fmla="*/ 1385508 w 2813425"/>
              <a:gd name="connsiteY1" fmla="*/ 0 h 3130705"/>
              <a:gd name="connsiteX2" fmla="*/ 2714617 w 2813425"/>
              <a:gd name="connsiteY2" fmla="*/ 2354353 h 3130705"/>
              <a:gd name="connsiteX3" fmla="*/ 1453076 w 2813425"/>
              <a:gd name="connsiteY3" fmla="*/ 3113421 h 3130705"/>
              <a:gd name="connsiteX4" fmla="*/ 0 w 2813425"/>
              <a:gd name="connsiteY4" fmla="*/ 2430258 h 3130705"/>
              <a:gd name="connsiteX0" fmla="*/ 0 w 2740771"/>
              <a:gd name="connsiteY0" fmla="*/ 2468213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68213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40771"/>
              <a:gd name="connsiteY0" fmla="*/ 2430260 h 3130705"/>
              <a:gd name="connsiteX1" fmla="*/ 1312854 w 2740771"/>
              <a:gd name="connsiteY1" fmla="*/ 0 h 3130705"/>
              <a:gd name="connsiteX2" fmla="*/ 2641963 w 2740771"/>
              <a:gd name="connsiteY2" fmla="*/ 2354353 h 3130705"/>
              <a:gd name="connsiteX3" fmla="*/ 1380422 w 2740771"/>
              <a:gd name="connsiteY3" fmla="*/ 3113421 h 3130705"/>
              <a:gd name="connsiteX4" fmla="*/ 0 w 2740771"/>
              <a:gd name="connsiteY4" fmla="*/ 2430260 h 3130705"/>
              <a:gd name="connsiteX0" fmla="*/ 0 w 2714345"/>
              <a:gd name="connsiteY0" fmla="*/ 2430260 h 3130705"/>
              <a:gd name="connsiteX1" fmla="*/ 1286428 w 2714345"/>
              <a:gd name="connsiteY1" fmla="*/ 0 h 3130705"/>
              <a:gd name="connsiteX2" fmla="*/ 2615537 w 2714345"/>
              <a:gd name="connsiteY2" fmla="*/ 2354353 h 3130705"/>
              <a:gd name="connsiteX3" fmla="*/ 1353996 w 2714345"/>
              <a:gd name="connsiteY3" fmla="*/ 3113421 h 3130705"/>
              <a:gd name="connsiteX4" fmla="*/ 0 w 2714345"/>
              <a:gd name="connsiteY4" fmla="*/ 2430260 h 3130705"/>
              <a:gd name="connsiteX0" fmla="*/ 0 w 2714345"/>
              <a:gd name="connsiteY0" fmla="*/ 2430260 h 3130705"/>
              <a:gd name="connsiteX1" fmla="*/ 1286428 w 2714345"/>
              <a:gd name="connsiteY1" fmla="*/ 0 h 3130705"/>
              <a:gd name="connsiteX2" fmla="*/ 2615537 w 2714345"/>
              <a:gd name="connsiteY2" fmla="*/ 2430260 h 3130705"/>
              <a:gd name="connsiteX3" fmla="*/ 1353996 w 2714345"/>
              <a:gd name="connsiteY3" fmla="*/ 3113421 h 3130705"/>
              <a:gd name="connsiteX4" fmla="*/ 0 w 2714345"/>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286428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8"/>
              <a:gd name="connsiteY0" fmla="*/ 2430260 h 3130705"/>
              <a:gd name="connsiteX1" fmla="*/ 1328104 w 2656208"/>
              <a:gd name="connsiteY1" fmla="*/ 0 h 3130705"/>
              <a:gd name="connsiteX2" fmla="*/ 2615537 w 2656208"/>
              <a:gd name="connsiteY2" fmla="*/ 2430260 h 3130705"/>
              <a:gd name="connsiteX3" fmla="*/ 1353996 w 2656208"/>
              <a:gd name="connsiteY3" fmla="*/ 3113421 h 3130705"/>
              <a:gd name="connsiteX4" fmla="*/ 0 w 2656208"/>
              <a:gd name="connsiteY4" fmla="*/ 2430260 h 3130705"/>
              <a:gd name="connsiteX0" fmla="*/ 0 w 2656207"/>
              <a:gd name="connsiteY0" fmla="*/ 2430260 h 3130705"/>
              <a:gd name="connsiteX1" fmla="*/ 1328104 w 2656207"/>
              <a:gd name="connsiteY1" fmla="*/ 0 h 3130705"/>
              <a:gd name="connsiteX2" fmla="*/ 2615536 w 2656207"/>
              <a:gd name="connsiteY2" fmla="*/ 2430261 h 3130705"/>
              <a:gd name="connsiteX3" fmla="*/ 1353996 w 2656207"/>
              <a:gd name="connsiteY3" fmla="*/ 3113421 h 3130705"/>
              <a:gd name="connsiteX4" fmla="*/ 0 w 2656207"/>
              <a:gd name="connsiteY4" fmla="*/ 2430260 h 3130705"/>
              <a:gd name="connsiteX0" fmla="*/ 0 w 2656208"/>
              <a:gd name="connsiteY0" fmla="*/ 2430260 h 3130705"/>
              <a:gd name="connsiteX1" fmla="*/ 1328104 w 2656208"/>
              <a:gd name="connsiteY1" fmla="*/ 0 h 3130705"/>
              <a:gd name="connsiteX2" fmla="*/ 2615537 w 2656208"/>
              <a:gd name="connsiteY2" fmla="*/ 2430261 h 3130705"/>
              <a:gd name="connsiteX3" fmla="*/ 1353996 w 2656208"/>
              <a:gd name="connsiteY3" fmla="*/ 3113421 h 3130705"/>
              <a:gd name="connsiteX4" fmla="*/ 0 w 2656208"/>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53996 w 2632093"/>
              <a:gd name="connsiteY3" fmla="*/ 3113421 h 3130705"/>
              <a:gd name="connsiteX4" fmla="*/ 0 w 2632093"/>
              <a:gd name="connsiteY4" fmla="*/ 2430260 h 3130705"/>
              <a:gd name="connsiteX0" fmla="*/ 0 w 2632093"/>
              <a:gd name="connsiteY0" fmla="*/ 2430260 h 3130705"/>
              <a:gd name="connsiteX1" fmla="*/ 1328104 w 2632093"/>
              <a:gd name="connsiteY1" fmla="*/ 0 h 3130705"/>
              <a:gd name="connsiteX2" fmla="*/ 2591422 w 2632093"/>
              <a:gd name="connsiteY2" fmla="*/ 2430261 h 3130705"/>
              <a:gd name="connsiteX3" fmla="*/ 1328104 w 2632093"/>
              <a:gd name="connsiteY3" fmla="*/ 3113421 h 3130705"/>
              <a:gd name="connsiteX4" fmla="*/ 0 w 2632093"/>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90746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293568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28104 w 2672764"/>
              <a:gd name="connsiteY3" fmla="*/ 3113421 h 3130705"/>
              <a:gd name="connsiteX4" fmla="*/ 0 w 2672764"/>
              <a:gd name="connsiteY4" fmla="*/ 2430260 h 3130705"/>
              <a:gd name="connsiteX0" fmla="*/ 0 w 2672764"/>
              <a:gd name="connsiteY0" fmla="*/ 2430260 h 3130705"/>
              <a:gd name="connsiteX1" fmla="*/ 1328104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 name="connsiteX0" fmla="*/ 0 w 2672764"/>
              <a:gd name="connsiteY0" fmla="*/ 2430260 h 3130705"/>
              <a:gd name="connsiteX1" fmla="*/ 1317132 w 2672764"/>
              <a:gd name="connsiteY1" fmla="*/ 0 h 3130705"/>
              <a:gd name="connsiteX2" fmla="*/ 2632093 w 2672764"/>
              <a:gd name="connsiteY2" fmla="*/ 2430261 h 3130705"/>
              <a:gd name="connsiteX3" fmla="*/ 1317132 w 2672764"/>
              <a:gd name="connsiteY3" fmla="*/ 3113421 h 3130705"/>
              <a:gd name="connsiteX4" fmla="*/ 0 w 2672764"/>
              <a:gd name="connsiteY4" fmla="*/ 2430260 h 313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64" h="3130705">
                <a:moveTo>
                  <a:pt x="0" y="2430260"/>
                </a:moveTo>
                <a:lnTo>
                  <a:pt x="1317132" y="0"/>
                </a:lnTo>
                <a:lnTo>
                  <a:pt x="2632093" y="2430261"/>
                </a:lnTo>
                <a:cubicBezTo>
                  <a:pt x="2672764" y="2797764"/>
                  <a:pt x="1915546" y="3116757"/>
                  <a:pt x="1317132" y="3113421"/>
                </a:cubicBezTo>
                <a:cubicBezTo>
                  <a:pt x="731796" y="3130705"/>
                  <a:pt x="69252" y="2906827"/>
                  <a:pt x="0" y="2430260"/>
                </a:cubicBezTo>
                <a:close/>
              </a:path>
            </a:pathLst>
          </a:custGeom>
          <a:gradFill>
            <a:gsLst>
              <a:gs pos="0">
                <a:schemeClr val="accent1">
                  <a:tint val="100000"/>
                  <a:shade val="100000"/>
                  <a:satMod val="130000"/>
                  <a:alpha val="60000"/>
                </a:schemeClr>
              </a:gs>
              <a:gs pos="100000">
                <a:schemeClr val="accent1">
                  <a:tint val="50000"/>
                  <a:shade val="100000"/>
                  <a:satMod val="350000"/>
                  <a:alpha val="20000"/>
                </a:schemeClr>
              </a:gs>
            </a:gsLst>
            <a:lin ang="0" scaled="0"/>
          </a:gradFill>
          <a:ln w="9525">
            <a:solidFill>
              <a:schemeClr val="accent1">
                <a:lumMod val="50000"/>
              </a:schemeClr>
            </a:solidFill>
            <a:headEnd type="none" w="med" len="med"/>
            <a:tailEnd type="none" w="med" len="med"/>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102" name="Arc 101"/>
          <p:cNvSpPr/>
          <p:nvPr/>
        </p:nvSpPr>
        <p:spPr bwMode="auto">
          <a:xfrm rot="10800000">
            <a:off x="7905126" y="3248979"/>
            <a:ext cx="2248059" cy="767524"/>
          </a:xfrm>
          <a:prstGeom prst="arc">
            <a:avLst>
              <a:gd name="adj1" fmla="val 10795725"/>
              <a:gd name="adj2" fmla="val 8838"/>
            </a:avLst>
          </a:prstGeom>
          <a:noFill/>
          <a:ln w="19050" cap="flat" cmpd="sng" algn="ctr">
            <a:solidFill>
              <a:srgbClr val="FF0000"/>
            </a:solidFill>
            <a:prstDash val="sysDot"/>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03" name="Arc 102"/>
          <p:cNvSpPr/>
          <p:nvPr/>
        </p:nvSpPr>
        <p:spPr bwMode="auto">
          <a:xfrm rot="10800000">
            <a:off x="8318884" y="2665471"/>
            <a:ext cx="1408671" cy="518943"/>
          </a:xfrm>
          <a:prstGeom prst="arc">
            <a:avLst>
              <a:gd name="adj1" fmla="val 10795725"/>
              <a:gd name="adj2" fmla="val 8838"/>
            </a:avLst>
          </a:prstGeom>
          <a:noFill/>
          <a:ln w="19050" cap="flat" cmpd="sng" algn="ctr">
            <a:solidFill>
              <a:srgbClr val="FF0000"/>
            </a:solidFill>
            <a:prstDash val="sysDot"/>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05" name="TextBox 104"/>
          <p:cNvSpPr txBox="1"/>
          <p:nvPr/>
        </p:nvSpPr>
        <p:spPr>
          <a:xfrm>
            <a:off x="1719542" y="2024843"/>
            <a:ext cx="1102635"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b="1" i="1" dirty="0">
                <a:solidFill>
                  <a:prstClr val="black"/>
                </a:solidFill>
                <a:latin typeface="Arial"/>
                <a:ea typeface="ＭＳ Ｐゴシック"/>
                <a:cs typeface="Arial" charset="0"/>
              </a:rPr>
              <a:t>Polar aspect</a:t>
            </a:r>
          </a:p>
        </p:txBody>
      </p:sp>
      <p:sp>
        <p:nvSpPr>
          <p:cNvPr id="106" name="TextBox 105"/>
          <p:cNvSpPr txBox="1"/>
          <p:nvPr/>
        </p:nvSpPr>
        <p:spPr>
          <a:xfrm>
            <a:off x="3387174" y="3996747"/>
            <a:ext cx="1102635"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b="1" i="1" dirty="0">
                <a:solidFill>
                  <a:prstClr val="black"/>
                </a:solidFill>
                <a:latin typeface="Arial"/>
                <a:ea typeface="ＭＳ Ｐゴシック"/>
                <a:cs typeface="Arial" charset="0"/>
              </a:rPr>
              <a:t>Oblique aspect</a:t>
            </a:r>
          </a:p>
        </p:txBody>
      </p:sp>
      <p:sp>
        <p:nvSpPr>
          <p:cNvPr id="107" name="TextBox 106"/>
          <p:cNvSpPr txBox="1"/>
          <p:nvPr/>
        </p:nvSpPr>
        <p:spPr>
          <a:xfrm>
            <a:off x="7253535" y="2415496"/>
            <a:ext cx="1102635"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Central parallel</a:t>
            </a:r>
          </a:p>
        </p:txBody>
      </p:sp>
      <p:sp>
        <p:nvSpPr>
          <p:cNvPr id="108" name="TextBox 107"/>
          <p:cNvSpPr txBox="1"/>
          <p:nvPr/>
        </p:nvSpPr>
        <p:spPr>
          <a:xfrm>
            <a:off x="9529870" y="2064072"/>
            <a:ext cx="1102635"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Standard parallels</a:t>
            </a:r>
          </a:p>
        </p:txBody>
      </p:sp>
      <p:sp>
        <p:nvSpPr>
          <p:cNvPr id="109" name="Arc 108"/>
          <p:cNvSpPr/>
          <p:nvPr/>
        </p:nvSpPr>
        <p:spPr bwMode="auto">
          <a:xfrm rot="10800000">
            <a:off x="8035479" y="2877499"/>
            <a:ext cx="1993392" cy="731520"/>
          </a:xfrm>
          <a:prstGeom prst="arc">
            <a:avLst>
              <a:gd name="adj1" fmla="val 10795725"/>
              <a:gd name="adj2" fmla="val 8838"/>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10" name="Line 17"/>
          <p:cNvSpPr>
            <a:spLocks noChangeShapeType="1"/>
          </p:cNvSpPr>
          <p:nvPr/>
        </p:nvSpPr>
        <p:spPr bwMode="auto">
          <a:xfrm flipH="1">
            <a:off x="7020079" y="2214097"/>
            <a:ext cx="373274" cy="997722"/>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11" name="Line 17"/>
          <p:cNvSpPr>
            <a:spLocks noChangeShapeType="1"/>
          </p:cNvSpPr>
          <p:nvPr/>
        </p:nvSpPr>
        <p:spPr bwMode="auto">
          <a:xfrm>
            <a:off x="7827295" y="2944567"/>
            <a:ext cx="176309" cy="296215"/>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12" name="Line 17"/>
          <p:cNvSpPr>
            <a:spLocks noChangeShapeType="1"/>
          </p:cNvSpPr>
          <p:nvPr/>
        </p:nvSpPr>
        <p:spPr bwMode="auto">
          <a:xfrm flipH="1">
            <a:off x="9756203" y="2567443"/>
            <a:ext cx="336746" cy="330439"/>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13" name="Line 17"/>
          <p:cNvSpPr>
            <a:spLocks noChangeShapeType="1"/>
          </p:cNvSpPr>
          <p:nvPr/>
        </p:nvSpPr>
        <p:spPr bwMode="auto">
          <a:xfrm>
            <a:off x="10092950" y="2567443"/>
            <a:ext cx="67114" cy="1004808"/>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cxnSp>
        <p:nvCxnSpPr>
          <p:cNvPr id="115" name="Straight Connector 114"/>
          <p:cNvCxnSpPr/>
          <p:nvPr/>
        </p:nvCxnSpPr>
        <p:spPr bwMode="auto">
          <a:xfrm flipV="1">
            <a:off x="2957558" y="2263013"/>
            <a:ext cx="0" cy="468054"/>
          </a:xfrm>
          <a:prstGeom prst="line">
            <a:avLst/>
          </a:prstGeom>
          <a:noFill/>
          <a:ln w="19050" cap="flat" cmpd="sng" algn="ctr">
            <a:solidFill>
              <a:srgbClr val="FF0000"/>
            </a:solidFill>
            <a:prstDash val="solid"/>
            <a:round/>
            <a:headEnd type="none" w="med" len="med"/>
            <a:tailEnd type="none" w="med" len="med"/>
          </a:ln>
          <a:effectLst/>
        </p:spPr>
      </p:cxnSp>
      <p:cxnSp>
        <p:nvCxnSpPr>
          <p:cNvPr id="119" name="Straight Connector 118"/>
          <p:cNvCxnSpPr/>
          <p:nvPr/>
        </p:nvCxnSpPr>
        <p:spPr bwMode="auto">
          <a:xfrm flipV="1">
            <a:off x="3893336" y="3140967"/>
            <a:ext cx="472104" cy="248564"/>
          </a:xfrm>
          <a:prstGeom prst="line">
            <a:avLst/>
          </a:prstGeom>
          <a:noFill/>
          <a:ln w="19050" cap="flat" cmpd="sng" algn="ctr">
            <a:solidFill>
              <a:srgbClr val="FF0000"/>
            </a:solidFill>
            <a:prstDash val="solid"/>
            <a:round/>
            <a:headEnd type="none" w="med" len="med"/>
            <a:tailEnd type="none" w="med" len="med"/>
          </a:ln>
          <a:effectLst/>
        </p:spPr>
      </p:cxnSp>
      <p:sp>
        <p:nvSpPr>
          <p:cNvPr id="122" name="TextBox 121"/>
          <p:cNvSpPr txBox="1"/>
          <p:nvPr/>
        </p:nvSpPr>
        <p:spPr>
          <a:xfrm>
            <a:off x="3540223" y="2117021"/>
            <a:ext cx="648072" cy="267863"/>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Origin</a:t>
            </a:r>
          </a:p>
        </p:txBody>
      </p:sp>
      <p:sp>
        <p:nvSpPr>
          <p:cNvPr id="123" name="Line 17"/>
          <p:cNvSpPr>
            <a:spLocks noChangeShapeType="1"/>
          </p:cNvSpPr>
          <p:nvPr/>
        </p:nvSpPr>
        <p:spPr bwMode="auto">
          <a:xfrm>
            <a:off x="3864261" y="2384883"/>
            <a:ext cx="26661" cy="951148"/>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24" name="Line 17"/>
          <p:cNvSpPr>
            <a:spLocks noChangeShapeType="1"/>
          </p:cNvSpPr>
          <p:nvPr/>
        </p:nvSpPr>
        <p:spPr bwMode="auto">
          <a:xfrm flipH="1">
            <a:off x="2995570" y="2384884"/>
            <a:ext cx="868688" cy="326731"/>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70" name="TextBox 169"/>
          <p:cNvSpPr txBox="1"/>
          <p:nvPr/>
        </p:nvSpPr>
        <p:spPr>
          <a:xfrm>
            <a:off x="1719542" y="4990868"/>
            <a:ext cx="2468754" cy="662935"/>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e.g., stereographic (</a:t>
            </a:r>
            <a:r>
              <a:rPr lang="en-US" sz="2000" b="1" i="1" dirty="0">
                <a:solidFill>
                  <a:prstClr val="black"/>
                </a:solidFill>
                <a:latin typeface="Arial"/>
                <a:ea typeface="ＭＳ Ｐゴシック"/>
                <a:cs typeface="Arial" charset="0"/>
              </a:rPr>
              <a:t>not</a:t>
            </a:r>
            <a:r>
              <a:rPr lang="en-US" sz="2000" b="1" dirty="0">
                <a:solidFill>
                  <a:prstClr val="black"/>
                </a:solidFill>
                <a:latin typeface="Arial"/>
                <a:ea typeface="ＭＳ Ｐゴシック"/>
                <a:cs typeface="Arial" charset="0"/>
              </a:rPr>
              <a:t> used for SPCS)</a:t>
            </a:r>
          </a:p>
        </p:txBody>
      </p:sp>
      <p:sp>
        <p:nvSpPr>
          <p:cNvPr id="133" name="TextBox 132"/>
          <p:cNvSpPr txBox="1"/>
          <p:nvPr/>
        </p:nvSpPr>
        <p:spPr>
          <a:xfrm>
            <a:off x="5223104" y="4065291"/>
            <a:ext cx="1617044" cy="51383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b="1" i="1" dirty="0">
                <a:solidFill>
                  <a:prstClr val="black"/>
                </a:solidFill>
                <a:latin typeface="Arial"/>
                <a:ea typeface="ＭＳ Ｐゴシック"/>
                <a:cs typeface="Arial" charset="0"/>
              </a:rPr>
              <a:t>One-parallel (tangent)</a:t>
            </a:r>
          </a:p>
        </p:txBody>
      </p:sp>
      <p:sp>
        <p:nvSpPr>
          <p:cNvPr id="104" name="TextBox 103"/>
          <p:cNvSpPr txBox="1"/>
          <p:nvPr/>
        </p:nvSpPr>
        <p:spPr>
          <a:xfrm>
            <a:off x="8178062" y="4065269"/>
            <a:ext cx="1722922" cy="590793"/>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b="1" i="1" dirty="0">
                <a:solidFill>
                  <a:prstClr val="black"/>
                </a:solidFill>
                <a:latin typeface="Arial"/>
                <a:ea typeface="ＭＳ Ｐゴシック"/>
                <a:cs typeface="Arial" charset="0"/>
              </a:rPr>
              <a:t>Two-parallel (secant)</a:t>
            </a:r>
          </a:p>
        </p:txBody>
      </p:sp>
      <p:sp>
        <p:nvSpPr>
          <p:cNvPr id="37" name="TextBox 36"/>
          <p:cNvSpPr txBox="1"/>
          <p:nvPr/>
        </p:nvSpPr>
        <p:spPr>
          <a:xfrm>
            <a:off x="4550720" y="1160749"/>
            <a:ext cx="6117280" cy="540059"/>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400" b="1" dirty="0">
                <a:solidFill>
                  <a:prstClr val="black"/>
                </a:solidFill>
                <a:latin typeface="Arial"/>
                <a:ea typeface="ＭＳ Ｐゴシック"/>
                <a:cs typeface="Arial" charset="0"/>
              </a:rPr>
              <a:t>Conic projections</a:t>
            </a:r>
          </a:p>
        </p:txBody>
      </p:sp>
      <p:sp>
        <p:nvSpPr>
          <p:cNvPr id="38" name="TextBox 37"/>
          <p:cNvSpPr txBox="1"/>
          <p:nvPr/>
        </p:nvSpPr>
        <p:spPr>
          <a:xfrm>
            <a:off x="1492080" y="1088742"/>
            <a:ext cx="3235769" cy="864095"/>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400" b="1" dirty="0">
                <a:solidFill>
                  <a:prstClr val="black"/>
                </a:solidFill>
                <a:latin typeface="Arial"/>
                <a:ea typeface="ＭＳ Ｐゴシック"/>
                <a:cs typeface="Arial" charset="0"/>
              </a:rPr>
              <a:t>Planar (azimuthal) projections</a:t>
            </a:r>
          </a:p>
        </p:txBody>
      </p:sp>
      <p:sp>
        <p:nvSpPr>
          <p:cNvPr id="40" name="TextBox 39"/>
          <p:cNvSpPr txBox="1"/>
          <p:nvPr/>
        </p:nvSpPr>
        <p:spPr>
          <a:xfrm>
            <a:off x="0" y="164993"/>
            <a:ext cx="12192000" cy="870855"/>
          </a:xfrm>
          <a:prstGeom prst="rect">
            <a:avLst/>
          </a:prstGeom>
        </p:spPr>
        <p:txBody>
          <a:bodyPr vert="horz" lIns="91440" tIns="45720" rIns="91440" bIns="45720" rtlCol="0" anchor="ctr">
            <a:normAutofit fontScale="97500"/>
          </a:bodyPr>
          <a:lstStyle>
            <a:lvl1pPr algn="ctr">
              <a:spcBef>
                <a:spcPct val="0"/>
              </a:spcBef>
              <a:buNone/>
              <a:defRPr sz="5867" b="1">
                <a:latin typeface="Cambria" panose="02040503050406030204" pitchFamily="18" charset="0"/>
                <a:ea typeface="Cambria" panose="02040503050406030204" pitchFamily="18" charset="0"/>
                <a:cs typeface="+mj-cs"/>
              </a:defRPr>
            </a:lvl1pPr>
          </a:lstStyle>
          <a:p>
            <a:r>
              <a:rPr lang="en-US" sz="4000" dirty="0"/>
              <a:t>Developable surfaces:  Planes and cones</a:t>
            </a:r>
          </a:p>
        </p:txBody>
      </p:sp>
      <p:sp>
        <p:nvSpPr>
          <p:cNvPr id="41" name="TextBox 40"/>
          <p:cNvSpPr txBox="1"/>
          <p:nvPr/>
        </p:nvSpPr>
        <p:spPr>
          <a:xfrm>
            <a:off x="1524000" y="6237313"/>
            <a:ext cx="9144000" cy="461665"/>
          </a:xfrm>
          <a:prstGeom prst="rect">
            <a:avLst/>
          </a:prstGeom>
          <a:noFill/>
        </p:spPr>
        <p:txBody>
          <a:bodyPr wrap="square" rtlCol="0">
            <a:spAutoFit/>
          </a:bodyPr>
          <a:lstStyle/>
          <a:p>
            <a:pPr algn="ctr" defTabSz="914400">
              <a:defRPr/>
            </a:pPr>
            <a:r>
              <a:rPr lang="en-US" sz="2400" i="1" dirty="0">
                <a:latin typeface="Cambria" panose="02040503050406030204" pitchFamily="18" charset="0"/>
                <a:ea typeface="Cambria" panose="02040503050406030204" pitchFamily="18" charset="0"/>
                <a:cs typeface="Arial" charset="0"/>
              </a:rPr>
              <a:t>Examples given are CONFORMAL projections</a:t>
            </a:r>
          </a:p>
        </p:txBody>
      </p:sp>
      <p:sp>
        <p:nvSpPr>
          <p:cNvPr id="44" name="TextBox 43">
            <a:extLst>
              <a:ext uri="{FF2B5EF4-FFF2-40B4-BE49-F238E27FC236}">
                <a16:creationId xmlns:a16="http://schemas.microsoft.com/office/drawing/2014/main" id="{17BFEC25-7AA6-4652-A872-1CC01B6F7753}"/>
              </a:ext>
            </a:extLst>
          </p:cNvPr>
          <p:cNvSpPr txBox="1"/>
          <p:nvPr/>
        </p:nvSpPr>
        <p:spPr>
          <a:xfrm>
            <a:off x="6478025" y="1949399"/>
            <a:ext cx="1830656" cy="237194"/>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Standard parallel</a:t>
            </a:r>
          </a:p>
        </p:txBody>
      </p:sp>
    </p:spTree>
    <p:extLst>
      <p:ext uri="{BB962C8B-B14F-4D97-AF65-F5344CB8AC3E}">
        <p14:creationId xmlns:p14="http://schemas.microsoft.com/office/powerpoint/2010/main" val="38321447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a:spLocks noChangeAspect="1"/>
          </p:cNvSpPr>
          <p:nvPr/>
        </p:nvSpPr>
        <p:spPr bwMode="auto">
          <a:xfrm>
            <a:off x="1847528" y="2377440"/>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22" name="Oval 21"/>
          <p:cNvSpPr>
            <a:spLocks noChangeAspect="1"/>
          </p:cNvSpPr>
          <p:nvPr/>
        </p:nvSpPr>
        <p:spPr bwMode="auto">
          <a:xfrm>
            <a:off x="4811030" y="2377440"/>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sp>
        <p:nvSpPr>
          <p:cNvPr id="25" name="TextBox 24"/>
          <p:cNvSpPr txBox="1"/>
          <p:nvPr/>
        </p:nvSpPr>
        <p:spPr>
          <a:xfrm>
            <a:off x="1524001" y="1010331"/>
            <a:ext cx="9143999" cy="504056"/>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400" b="1" dirty="0">
                <a:solidFill>
                  <a:prstClr val="black"/>
                </a:solidFill>
                <a:latin typeface="Arial"/>
                <a:ea typeface="ＭＳ Ｐゴシック"/>
                <a:cs typeface="Arial" charset="0"/>
              </a:rPr>
              <a:t>Cylindrical projections</a:t>
            </a:r>
          </a:p>
        </p:txBody>
      </p:sp>
      <p:sp>
        <p:nvSpPr>
          <p:cNvPr id="26" name="Oval 25"/>
          <p:cNvSpPr>
            <a:spLocks noChangeAspect="1"/>
          </p:cNvSpPr>
          <p:nvPr/>
        </p:nvSpPr>
        <p:spPr bwMode="auto">
          <a:xfrm>
            <a:off x="7824147" y="2377440"/>
            <a:ext cx="2286000" cy="2286000"/>
          </a:xfrm>
          <a:prstGeom prst="ellipse">
            <a:avLst/>
          </a:prstGeom>
          <a:gradFill>
            <a:gsLst>
              <a:gs pos="0">
                <a:schemeClr val="bg2">
                  <a:alpha val="80000"/>
                </a:schemeClr>
              </a:gs>
              <a:gs pos="100000">
                <a:schemeClr val="bg2">
                  <a:lumMod val="20000"/>
                  <a:lumOff val="80000"/>
                </a:schemeClr>
              </a:gs>
            </a:gsLst>
            <a:lin ang="19800000" scaled="0"/>
          </a:gradFill>
          <a:ln w="6350">
            <a:solidFill>
              <a:schemeClr val="bg2"/>
            </a:solid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eaLnBrk="0" hangingPunct="0">
              <a:defRPr/>
            </a:pPr>
            <a:endParaRPr lang="en-US" sz="1400" b="1" dirty="0">
              <a:solidFill>
                <a:srgbClr val="000000"/>
              </a:solidFill>
              <a:latin typeface="Arial"/>
              <a:ea typeface="ＭＳ Ｐゴシック"/>
            </a:endParaRPr>
          </a:p>
        </p:txBody>
      </p:sp>
      <p:pic>
        <p:nvPicPr>
          <p:cNvPr id="1026" name="Picture 2" descr="D:\GIS\General\Generic grids\Export\Globe_orthographic_oblique.png"/>
          <p:cNvPicPr>
            <a:picLocks noChangeAspect="1" noChangeArrowheads="1"/>
          </p:cNvPicPr>
          <p:nvPr/>
        </p:nvPicPr>
        <p:blipFill>
          <a:blip r:embed="rId2" cstate="print"/>
          <a:stretch>
            <a:fillRect/>
          </a:stretch>
        </p:blipFill>
        <p:spPr bwMode="auto">
          <a:xfrm>
            <a:off x="1847530" y="2377440"/>
            <a:ext cx="2285998" cy="2286000"/>
          </a:xfrm>
          <a:prstGeom prst="rect">
            <a:avLst/>
          </a:prstGeom>
          <a:noFill/>
        </p:spPr>
      </p:pic>
      <p:pic>
        <p:nvPicPr>
          <p:cNvPr id="42" name="Picture 2" descr="D:\GIS\General\Generic grids\Export\Globe_orthographic_oblique.png"/>
          <p:cNvPicPr>
            <a:picLocks noChangeAspect="1" noChangeArrowheads="1"/>
          </p:cNvPicPr>
          <p:nvPr/>
        </p:nvPicPr>
        <p:blipFill>
          <a:blip r:embed="rId2" cstate="print"/>
          <a:stretch>
            <a:fillRect/>
          </a:stretch>
        </p:blipFill>
        <p:spPr bwMode="auto">
          <a:xfrm>
            <a:off x="4811070" y="2377440"/>
            <a:ext cx="2285998" cy="2286000"/>
          </a:xfrm>
          <a:prstGeom prst="rect">
            <a:avLst/>
          </a:prstGeom>
          <a:noFill/>
        </p:spPr>
      </p:pic>
      <p:pic>
        <p:nvPicPr>
          <p:cNvPr id="43" name="Picture 2" descr="D:\GIS\General\Generic grids\Export\Globe_orthographic_oblique.png"/>
          <p:cNvPicPr>
            <a:picLocks noChangeAspect="1" noChangeArrowheads="1"/>
          </p:cNvPicPr>
          <p:nvPr/>
        </p:nvPicPr>
        <p:blipFill>
          <a:blip r:embed="rId2" cstate="print"/>
          <a:stretch>
            <a:fillRect/>
          </a:stretch>
        </p:blipFill>
        <p:spPr bwMode="auto">
          <a:xfrm>
            <a:off x="7824187" y="2377440"/>
            <a:ext cx="2285998" cy="2286000"/>
          </a:xfrm>
          <a:prstGeom prst="rect">
            <a:avLst/>
          </a:prstGeom>
          <a:noFill/>
        </p:spPr>
      </p:pic>
      <p:sp>
        <p:nvSpPr>
          <p:cNvPr id="107" name="TextBox 106"/>
          <p:cNvSpPr txBox="1"/>
          <p:nvPr/>
        </p:nvSpPr>
        <p:spPr>
          <a:xfrm>
            <a:off x="4040102" y="4563848"/>
            <a:ext cx="939775"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Central meridian</a:t>
            </a:r>
          </a:p>
        </p:txBody>
      </p:sp>
      <p:sp>
        <p:nvSpPr>
          <p:cNvPr id="108" name="TextBox 107"/>
          <p:cNvSpPr txBox="1"/>
          <p:nvPr/>
        </p:nvSpPr>
        <p:spPr>
          <a:xfrm>
            <a:off x="9429169" y="4717236"/>
            <a:ext cx="681017" cy="503370"/>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Skew axis</a:t>
            </a:r>
          </a:p>
        </p:txBody>
      </p:sp>
      <p:sp>
        <p:nvSpPr>
          <p:cNvPr id="111" name="Line 17"/>
          <p:cNvSpPr>
            <a:spLocks noChangeShapeType="1"/>
          </p:cNvSpPr>
          <p:nvPr/>
        </p:nvSpPr>
        <p:spPr bwMode="auto">
          <a:xfrm flipH="1" flipV="1">
            <a:off x="9604400" y="4348648"/>
            <a:ext cx="164008" cy="368588"/>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93" name="Can 192"/>
          <p:cNvSpPr/>
          <p:nvPr/>
        </p:nvSpPr>
        <p:spPr bwMode="auto">
          <a:xfrm>
            <a:off x="1847530" y="2230564"/>
            <a:ext cx="2285998" cy="2566588"/>
          </a:xfrm>
          <a:prstGeom prst="can">
            <a:avLst>
              <a:gd name="adj" fmla="val 32842"/>
            </a:avLst>
          </a:prstGeom>
          <a:gradFill flip="none" rotWithShape="1">
            <a:gsLst>
              <a:gs pos="0">
                <a:schemeClr val="accent1">
                  <a:tint val="100000"/>
                  <a:shade val="100000"/>
                  <a:satMod val="130000"/>
                  <a:alpha val="60000"/>
                </a:schemeClr>
              </a:gs>
              <a:gs pos="100000">
                <a:schemeClr val="accent1">
                  <a:tint val="50000"/>
                  <a:shade val="100000"/>
                  <a:satMod val="350000"/>
                  <a:alpha val="10000"/>
                </a:schemeClr>
              </a:gs>
            </a:gsLst>
            <a:lin ang="19800000" scaled="0"/>
            <a:tileRect/>
          </a:gradFill>
          <a:ln w="9525">
            <a:solidFill>
              <a:schemeClr val="accent1">
                <a:lumMod val="50000"/>
              </a:scheme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defTabSz="914400" eaLnBrk="0" hangingPunct="0">
              <a:defRPr/>
            </a:pPr>
            <a:endParaRPr lang="en-US" sz="1400" b="1" dirty="0">
              <a:solidFill>
                <a:srgbClr val="000000"/>
              </a:solidFill>
              <a:latin typeface="Arial"/>
              <a:ea typeface="ＭＳ Ｐゴシック"/>
            </a:endParaRPr>
          </a:p>
        </p:txBody>
      </p:sp>
      <p:sp>
        <p:nvSpPr>
          <p:cNvPr id="102" name="Arc 101"/>
          <p:cNvSpPr/>
          <p:nvPr/>
        </p:nvSpPr>
        <p:spPr bwMode="auto">
          <a:xfrm rot="10800000">
            <a:off x="1847529" y="3140968"/>
            <a:ext cx="2285998" cy="767524"/>
          </a:xfrm>
          <a:prstGeom prst="arc">
            <a:avLst>
              <a:gd name="adj1" fmla="val 10853689"/>
              <a:gd name="adj2" fmla="val 21541995"/>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94" name="Can 193"/>
          <p:cNvSpPr/>
          <p:nvPr/>
        </p:nvSpPr>
        <p:spPr bwMode="auto">
          <a:xfrm rot="5400000">
            <a:off x="4811070" y="2236567"/>
            <a:ext cx="2285998" cy="2566588"/>
          </a:xfrm>
          <a:prstGeom prst="can">
            <a:avLst>
              <a:gd name="adj" fmla="val 32842"/>
            </a:avLst>
          </a:prstGeom>
          <a:gradFill flip="none" rotWithShape="1">
            <a:gsLst>
              <a:gs pos="0">
                <a:schemeClr val="accent1">
                  <a:tint val="100000"/>
                  <a:shade val="100000"/>
                  <a:satMod val="130000"/>
                  <a:alpha val="60000"/>
                </a:schemeClr>
              </a:gs>
              <a:gs pos="100000">
                <a:schemeClr val="accent1">
                  <a:tint val="50000"/>
                  <a:shade val="100000"/>
                  <a:satMod val="350000"/>
                  <a:alpha val="10000"/>
                </a:schemeClr>
              </a:gs>
            </a:gsLst>
            <a:lin ang="11400000" scaled="0"/>
            <a:tileRect/>
          </a:gradFill>
          <a:ln w="9525">
            <a:solidFill>
              <a:schemeClr val="accent1">
                <a:lumMod val="50000"/>
              </a:scheme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defTabSz="914400" eaLnBrk="0" hangingPunct="0">
              <a:defRPr/>
            </a:pPr>
            <a:endParaRPr lang="en-US" sz="1400" b="1" dirty="0">
              <a:solidFill>
                <a:srgbClr val="000000"/>
              </a:solidFill>
              <a:latin typeface="Arial"/>
              <a:ea typeface="ＭＳ Ｐゴシック"/>
            </a:endParaRPr>
          </a:p>
        </p:txBody>
      </p:sp>
      <p:grpSp>
        <p:nvGrpSpPr>
          <p:cNvPr id="2" name="Group 197"/>
          <p:cNvGrpSpPr/>
          <p:nvPr/>
        </p:nvGrpSpPr>
        <p:grpSpPr>
          <a:xfrm>
            <a:off x="5567701" y="2376867"/>
            <a:ext cx="1117848" cy="2984321"/>
            <a:chOff x="4139951" y="2376866"/>
            <a:chExt cx="1117848" cy="2984321"/>
          </a:xfrm>
        </p:grpSpPr>
        <p:sp>
          <p:nvSpPr>
            <p:cNvPr id="62" name="Arc 61"/>
            <p:cNvSpPr/>
            <p:nvPr/>
          </p:nvSpPr>
          <p:spPr bwMode="auto">
            <a:xfrm rot="16200000">
              <a:off x="3613032" y="3631884"/>
              <a:ext cx="1557896" cy="504056"/>
            </a:xfrm>
            <a:prstGeom prst="arc">
              <a:avLst>
                <a:gd name="adj1" fmla="val 10795725"/>
                <a:gd name="adj2" fmla="val 16355539"/>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95" name="Arc 194"/>
            <p:cNvSpPr/>
            <p:nvPr/>
          </p:nvSpPr>
          <p:spPr bwMode="auto">
            <a:xfrm rot="5400000">
              <a:off x="3206714" y="3310103"/>
              <a:ext cx="2984321" cy="1117848"/>
            </a:xfrm>
            <a:prstGeom prst="arc">
              <a:avLst>
                <a:gd name="adj1" fmla="val 5386055"/>
                <a:gd name="adj2" fmla="val 10701229"/>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grpSp>
      <p:sp>
        <p:nvSpPr>
          <p:cNvPr id="196" name="Can 195"/>
          <p:cNvSpPr/>
          <p:nvPr/>
        </p:nvSpPr>
        <p:spPr bwMode="auto">
          <a:xfrm rot="2400000">
            <a:off x="7819308" y="2234374"/>
            <a:ext cx="2285998" cy="2566588"/>
          </a:xfrm>
          <a:prstGeom prst="can">
            <a:avLst>
              <a:gd name="adj" fmla="val 32842"/>
            </a:avLst>
          </a:prstGeom>
          <a:gradFill flip="none" rotWithShape="1">
            <a:gsLst>
              <a:gs pos="0">
                <a:schemeClr val="accent1">
                  <a:tint val="100000"/>
                  <a:shade val="100000"/>
                  <a:satMod val="130000"/>
                  <a:alpha val="60000"/>
                </a:schemeClr>
              </a:gs>
              <a:gs pos="100000">
                <a:schemeClr val="accent1">
                  <a:tint val="50000"/>
                  <a:shade val="100000"/>
                  <a:satMod val="350000"/>
                  <a:alpha val="10000"/>
                </a:schemeClr>
              </a:gs>
            </a:gsLst>
            <a:lin ang="19800000" scaled="0"/>
            <a:tileRect/>
          </a:gradFill>
          <a:ln w="9525">
            <a:solidFill>
              <a:schemeClr val="accent1">
                <a:lumMod val="50000"/>
              </a:scheme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algn="ctr" defTabSz="914400" eaLnBrk="0" hangingPunct="0">
              <a:defRPr/>
            </a:pPr>
            <a:endParaRPr lang="en-US" sz="1400" b="1" dirty="0">
              <a:solidFill>
                <a:srgbClr val="000000"/>
              </a:solidFill>
              <a:latin typeface="Arial"/>
              <a:ea typeface="ＭＳ Ｐゴシック"/>
            </a:endParaRPr>
          </a:p>
        </p:txBody>
      </p:sp>
      <p:sp>
        <p:nvSpPr>
          <p:cNvPr id="197" name="Arc 196"/>
          <p:cNvSpPr/>
          <p:nvPr/>
        </p:nvSpPr>
        <p:spPr bwMode="auto">
          <a:xfrm rot="13200000">
            <a:off x="7802958" y="3178468"/>
            <a:ext cx="2277886" cy="739825"/>
          </a:xfrm>
          <a:prstGeom prst="arc">
            <a:avLst>
              <a:gd name="adj1" fmla="val 10795725"/>
              <a:gd name="adj2" fmla="val 21534505"/>
            </a:avLst>
          </a:prstGeom>
          <a:noFill/>
          <a:ln w="19050" cap="flat" cmpd="sng" algn="ctr">
            <a:solidFill>
              <a:srgbClr val="FF0000"/>
            </a:solidFill>
            <a:prstDash val="solid"/>
            <a:round/>
            <a:headEnd type="none" w="med" len="med"/>
            <a:tailEnd type="none" w="med" len="med"/>
          </a:ln>
          <a:effectLst/>
        </p:spPr>
        <p:txBody>
          <a:bodyPr rtlCol="0" anchor="ctr"/>
          <a:lstStyle/>
          <a:p>
            <a:pPr algn="ctr" defTabSz="914400" fontAlgn="auto">
              <a:spcBef>
                <a:spcPts val="0"/>
              </a:spcBef>
              <a:spcAft>
                <a:spcPts val="0"/>
              </a:spcAft>
              <a:defRPr/>
            </a:pPr>
            <a:endParaRPr lang="en-US" dirty="0">
              <a:solidFill>
                <a:prstClr val="white"/>
              </a:solidFill>
              <a:latin typeface="Arial"/>
              <a:ea typeface="ＭＳ Ｐゴシック"/>
              <a:cs typeface="Arial" charset="0"/>
            </a:endParaRPr>
          </a:p>
        </p:txBody>
      </p:sp>
      <p:sp>
        <p:nvSpPr>
          <p:cNvPr id="199" name="TextBox 198"/>
          <p:cNvSpPr txBox="1"/>
          <p:nvPr/>
        </p:nvSpPr>
        <p:spPr>
          <a:xfrm>
            <a:off x="2456818" y="3622489"/>
            <a:ext cx="1102635" cy="294994"/>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1600" dirty="0">
                <a:solidFill>
                  <a:prstClr val="black"/>
                </a:solidFill>
                <a:latin typeface="Arial"/>
                <a:ea typeface="ＭＳ Ｐゴシック"/>
                <a:cs typeface="Arial" charset="0"/>
              </a:rPr>
              <a:t>Equator</a:t>
            </a:r>
          </a:p>
        </p:txBody>
      </p:sp>
      <p:sp>
        <p:nvSpPr>
          <p:cNvPr id="200" name="TextBox 199"/>
          <p:cNvSpPr txBox="1"/>
          <p:nvPr/>
        </p:nvSpPr>
        <p:spPr>
          <a:xfrm>
            <a:off x="1847528" y="1432157"/>
            <a:ext cx="2285998" cy="612068"/>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b="1" i="1" dirty="0">
                <a:solidFill>
                  <a:prstClr val="black"/>
                </a:solidFill>
                <a:latin typeface="Arial"/>
                <a:ea typeface="ＭＳ Ｐゴシック"/>
                <a:cs typeface="Arial" charset="0"/>
              </a:rPr>
              <a:t>“Regular” aspect</a:t>
            </a:r>
          </a:p>
        </p:txBody>
      </p:sp>
      <p:sp>
        <p:nvSpPr>
          <p:cNvPr id="201" name="TextBox 200"/>
          <p:cNvSpPr txBox="1"/>
          <p:nvPr/>
        </p:nvSpPr>
        <p:spPr>
          <a:xfrm>
            <a:off x="4709812" y="1551458"/>
            <a:ext cx="2325153" cy="575378"/>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b="1" i="1" dirty="0">
                <a:solidFill>
                  <a:prstClr val="black"/>
                </a:solidFill>
                <a:latin typeface="Arial"/>
                <a:ea typeface="ＭＳ Ｐゴシック"/>
                <a:cs typeface="Arial" charset="0"/>
              </a:rPr>
              <a:t>Transverse aspect</a:t>
            </a:r>
          </a:p>
        </p:txBody>
      </p:sp>
      <p:sp>
        <p:nvSpPr>
          <p:cNvPr id="202" name="TextBox 201"/>
          <p:cNvSpPr txBox="1"/>
          <p:nvPr/>
        </p:nvSpPr>
        <p:spPr>
          <a:xfrm>
            <a:off x="9420129" y="1799902"/>
            <a:ext cx="1804965" cy="584296"/>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b="1" i="1" dirty="0">
                <a:solidFill>
                  <a:prstClr val="black"/>
                </a:solidFill>
                <a:latin typeface="Arial"/>
                <a:ea typeface="ＭＳ Ｐゴシック"/>
                <a:cs typeface="Arial" charset="0"/>
              </a:rPr>
              <a:t>Oblique aspect</a:t>
            </a:r>
          </a:p>
        </p:txBody>
      </p:sp>
      <p:sp>
        <p:nvSpPr>
          <p:cNvPr id="110" name="Line 17"/>
          <p:cNvSpPr>
            <a:spLocks noChangeShapeType="1"/>
          </p:cNvSpPr>
          <p:nvPr/>
        </p:nvSpPr>
        <p:spPr bwMode="auto">
          <a:xfrm flipV="1">
            <a:off x="4907868" y="4348645"/>
            <a:ext cx="684076" cy="448506"/>
          </a:xfrm>
          <a:prstGeom prst="line">
            <a:avLst/>
          </a:prstGeom>
          <a:noFill/>
          <a:ln w="22225">
            <a:solidFill>
              <a:srgbClr val="000000"/>
            </a:solidFill>
            <a:round/>
            <a:headEnd/>
            <a:tailEnd type="stealth" w="lg" len="lg"/>
          </a:ln>
          <a:effectLst/>
        </p:spPr>
        <p:txBody>
          <a:bodyPr/>
          <a:lstStyle/>
          <a:p>
            <a:pPr defTabSz="914400">
              <a:defRPr/>
            </a:pPr>
            <a:endParaRPr lang="en-US" sz="1500" dirty="0">
              <a:solidFill>
                <a:srgbClr val="FFFFFF"/>
              </a:solidFill>
              <a:latin typeface="Verdana" pitchFamily="34" charset="0"/>
              <a:ea typeface="ＭＳ Ｐゴシック"/>
              <a:cs typeface="Arial" pitchFamily="34" charset="0"/>
            </a:endParaRPr>
          </a:p>
        </p:txBody>
      </p:sp>
      <p:sp>
        <p:nvSpPr>
          <p:cNvPr id="170" name="TextBox 169"/>
          <p:cNvSpPr txBox="1"/>
          <p:nvPr/>
        </p:nvSpPr>
        <p:spPr>
          <a:xfrm>
            <a:off x="1752601" y="4981650"/>
            <a:ext cx="2455332" cy="643595"/>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e.g., Mercator</a:t>
            </a:r>
          </a:p>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a:t>
            </a:r>
            <a:r>
              <a:rPr lang="en-US" sz="2000" b="1" i="1" dirty="0">
                <a:solidFill>
                  <a:prstClr val="black"/>
                </a:solidFill>
                <a:latin typeface="Arial"/>
                <a:ea typeface="ＭＳ Ｐゴシック"/>
                <a:cs typeface="Arial" charset="0"/>
              </a:rPr>
              <a:t>not</a:t>
            </a:r>
            <a:r>
              <a:rPr lang="en-US" sz="2000" b="1" dirty="0">
                <a:solidFill>
                  <a:prstClr val="black"/>
                </a:solidFill>
                <a:latin typeface="Arial"/>
                <a:ea typeface="ＭＳ Ｐゴシック"/>
                <a:cs typeface="Arial" charset="0"/>
              </a:rPr>
              <a:t> used for SPCS)</a:t>
            </a:r>
          </a:p>
        </p:txBody>
      </p:sp>
      <p:sp>
        <p:nvSpPr>
          <p:cNvPr id="203" name="TextBox 202"/>
          <p:cNvSpPr txBox="1"/>
          <p:nvPr/>
        </p:nvSpPr>
        <p:spPr>
          <a:xfrm>
            <a:off x="4989819" y="4956992"/>
            <a:ext cx="2045146" cy="1026077"/>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e.g., transverse Mercator</a:t>
            </a:r>
          </a:p>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(used for SPCS)</a:t>
            </a:r>
          </a:p>
        </p:txBody>
      </p:sp>
      <p:sp>
        <p:nvSpPr>
          <p:cNvPr id="204" name="TextBox 203"/>
          <p:cNvSpPr txBox="1"/>
          <p:nvPr/>
        </p:nvSpPr>
        <p:spPr>
          <a:xfrm>
            <a:off x="7544318" y="4954214"/>
            <a:ext cx="1990991" cy="893288"/>
          </a:xfrm>
          <a:prstGeom prst="rect">
            <a:avLst/>
          </a:prstGeom>
          <a:noFill/>
          <a:effectLst/>
        </p:spPr>
        <p:txBody>
          <a:bodyPr wrap="square" lIns="0" tIns="0" rIns="0" bIns="0" rtlCol="0">
            <a:noAutofit/>
          </a:bodyPr>
          <a:lstStyle/>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e.g., oblique Mercator</a:t>
            </a:r>
          </a:p>
          <a:p>
            <a:pPr algn="ctr" eaLnBrk="0" fontAlgn="auto" hangingPunct="0">
              <a:spcBef>
                <a:spcPts val="0"/>
              </a:spcBef>
              <a:spcAft>
                <a:spcPts val="0"/>
              </a:spcAft>
              <a:defRPr/>
            </a:pPr>
            <a:r>
              <a:rPr lang="en-US" sz="2000" b="1" dirty="0">
                <a:solidFill>
                  <a:prstClr val="black"/>
                </a:solidFill>
                <a:latin typeface="Arial"/>
                <a:ea typeface="ＭＳ Ｐゴシック"/>
                <a:cs typeface="Arial" charset="0"/>
              </a:rPr>
              <a:t>(used for SPCS)</a:t>
            </a:r>
          </a:p>
        </p:txBody>
      </p:sp>
      <p:sp>
        <p:nvSpPr>
          <p:cNvPr id="29" name="TextBox 28"/>
          <p:cNvSpPr txBox="1"/>
          <p:nvPr/>
        </p:nvSpPr>
        <p:spPr>
          <a:xfrm>
            <a:off x="0" y="239133"/>
            <a:ext cx="12192000" cy="707886"/>
          </a:xfrm>
          <a:prstGeom prst="rect">
            <a:avLst/>
          </a:prstGeom>
        </p:spPr>
        <p:txBody>
          <a:bodyPr vert="horz" lIns="91440" tIns="45720" rIns="91440" bIns="45720" rtlCol="0" anchor="ctr">
            <a:normAutofit fontScale="97500"/>
          </a:bodyPr>
          <a:lstStyle>
            <a:defPPr>
              <a:defRPr lang="en-US"/>
            </a:defPPr>
            <a:lvl1pPr algn="ctr">
              <a:spcBef>
                <a:spcPct val="0"/>
              </a:spcBef>
              <a:buNone/>
              <a:defRPr sz="4000" b="1">
                <a:latin typeface="Cambria" panose="02040503050406030204" pitchFamily="18" charset="0"/>
                <a:ea typeface="Cambria" panose="02040503050406030204" pitchFamily="18" charset="0"/>
                <a:cs typeface="+mj-cs"/>
              </a:defRPr>
            </a:lvl1pPr>
          </a:lstStyle>
          <a:p>
            <a:r>
              <a:rPr lang="en-US" dirty="0"/>
              <a:t>Developable surfaces:  Cylinders</a:t>
            </a:r>
          </a:p>
        </p:txBody>
      </p:sp>
      <p:sp>
        <p:nvSpPr>
          <p:cNvPr id="30" name="TextBox 29"/>
          <p:cNvSpPr txBox="1"/>
          <p:nvPr/>
        </p:nvSpPr>
        <p:spPr>
          <a:xfrm>
            <a:off x="1524000" y="6237313"/>
            <a:ext cx="9144000" cy="461665"/>
          </a:xfrm>
          <a:prstGeom prst="rect">
            <a:avLst/>
          </a:prstGeom>
          <a:noFill/>
        </p:spPr>
        <p:txBody>
          <a:bodyPr wrap="square" rtlCol="0">
            <a:spAutoFit/>
          </a:bodyPr>
          <a:lstStyle>
            <a:defPPr>
              <a:defRPr lang="en-US"/>
            </a:defPPr>
            <a:lvl1pPr algn="ctr" defTabSz="914400">
              <a:defRPr i="1">
                <a:latin typeface="Cambria" panose="02040503050406030204" pitchFamily="18" charset="0"/>
                <a:ea typeface="Cambria" panose="02040503050406030204" pitchFamily="18" charset="0"/>
                <a:cs typeface="Arial" charset="0"/>
              </a:defRPr>
            </a:lvl1pPr>
          </a:lstStyle>
          <a:p>
            <a:r>
              <a:rPr lang="en-US" dirty="0"/>
              <a:t>Examples given are CONFORMAL projections</a:t>
            </a:r>
          </a:p>
        </p:txBody>
      </p:sp>
    </p:spTree>
    <p:extLst>
      <p:ext uri="{BB962C8B-B14F-4D97-AF65-F5344CB8AC3E}">
        <p14:creationId xmlns:p14="http://schemas.microsoft.com/office/powerpoint/2010/main" val="150339795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78" name="Straight Connector 77"/>
          <p:cNvCxnSpPr>
            <a:cxnSpLocks/>
            <a:endCxn id="413701" idx="2"/>
          </p:cNvCxnSpPr>
          <p:nvPr/>
        </p:nvCxnSpPr>
        <p:spPr>
          <a:xfrm flipH="1">
            <a:off x="6094414" y="2682577"/>
            <a:ext cx="2318068" cy="61712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cxnSpLocks/>
            <a:endCxn id="413701" idx="2"/>
          </p:cNvCxnSpPr>
          <p:nvPr/>
        </p:nvCxnSpPr>
        <p:spPr>
          <a:xfrm flipH="1">
            <a:off x="6094414" y="2720677"/>
            <a:ext cx="1236028" cy="61331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3725" name="Text Box 29"/>
          <p:cNvSpPr txBox="1">
            <a:spLocks noChangeArrowheads="1"/>
          </p:cNvSpPr>
          <p:nvPr/>
        </p:nvSpPr>
        <p:spPr bwMode="auto">
          <a:xfrm>
            <a:off x="5297413" y="1662301"/>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113" name="Arc 112"/>
          <p:cNvSpPr/>
          <p:nvPr/>
        </p:nvSpPr>
        <p:spPr>
          <a:xfrm rot="646440">
            <a:off x="649723" y="3406127"/>
            <a:ext cx="10972800" cy="10972800"/>
          </a:xfrm>
          <a:prstGeom prst="arc">
            <a:avLst>
              <a:gd name="adj1" fmla="val 16200000"/>
              <a:gd name="adj2" fmla="val 16776845"/>
            </a:avLst>
          </a:prstGeom>
          <a:ln w="88900">
            <a:solidFill>
              <a:srgbClr val="FF66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3706" name="Line 10"/>
          <p:cNvSpPr>
            <a:spLocks noChangeShapeType="1"/>
          </p:cNvSpPr>
          <p:nvPr/>
        </p:nvSpPr>
        <p:spPr bwMode="auto">
          <a:xfrm>
            <a:off x="6096000" y="2223477"/>
            <a:ext cx="0" cy="2103120"/>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8" name="Line 6"/>
          <p:cNvSpPr>
            <a:spLocks noChangeShapeType="1"/>
          </p:cNvSpPr>
          <p:nvPr/>
        </p:nvSpPr>
        <p:spPr bwMode="auto">
          <a:xfrm flipV="1">
            <a:off x="1703512" y="3391763"/>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49" name="Text Box 12"/>
              <p:cNvSpPr txBox="1">
                <a:spLocks noChangeArrowheads="1"/>
              </p:cNvSpPr>
              <p:nvPr/>
            </p:nvSpPr>
            <p:spPr bwMode="auto">
              <a:xfrm>
                <a:off x="1630187" y="3012761"/>
                <a:ext cx="2151114" cy="369332"/>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Tangent (</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8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a:t>
                </a: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1)</a:t>
                </a:r>
              </a:p>
            </p:txBody>
          </p:sp>
        </mc:Choice>
        <mc:Fallback xmlns="">
          <p:sp>
            <p:nvSpPr>
              <p:cNvPr id="49" name="Text Box 12"/>
              <p:cNvSpPr txBox="1">
                <a:spLocks noRot="1" noChangeAspect="1" noMove="1" noResize="1" noEditPoints="1" noAdjustHandles="1" noChangeArrowheads="1" noChangeShapeType="1" noTextEdit="1"/>
              </p:cNvSpPr>
              <p:nvPr/>
            </p:nvSpPr>
            <p:spPr bwMode="auto">
              <a:xfrm>
                <a:off x="1630187" y="3012761"/>
                <a:ext cx="2151114" cy="369332"/>
              </a:xfrm>
              <a:prstGeom prst="rect">
                <a:avLst/>
              </a:prstGeom>
              <a:blipFill>
                <a:blip r:embed="rId2"/>
                <a:stretch>
                  <a:fillRect l="-1416" r="-283" b="-18033"/>
                </a:stretch>
              </a:blipFill>
              <a:ln w="9525">
                <a:noFill/>
                <a:miter lim="800000"/>
                <a:headEnd/>
                <a:tailEnd/>
              </a:ln>
              <a:effectLst/>
            </p:spPr>
            <p:txBody>
              <a:bodyPr/>
              <a:lstStyle/>
              <a:p>
                <a:r>
                  <a:rPr lang="en-US">
                    <a:noFill/>
                  </a:rPr>
                  <a:t> </a:t>
                </a:r>
              </a:p>
            </p:txBody>
          </p:sp>
        </mc:Fallback>
      </mc:AlternateContent>
      <p:cxnSp>
        <p:nvCxnSpPr>
          <p:cNvPr id="58" name="Straight Connector 57"/>
          <p:cNvCxnSpPr/>
          <p:nvPr/>
        </p:nvCxnSpPr>
        <p:spPr>
          <a:xfrm>
            <a:off x="7173963" y="3382093"/>
            <a:ext cx="1005840" cy="304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A map projection is a mathematical function</a:t>
            </a:r>
          </a:p>
        </p:txBody>
      </p:sp>
      <p:sp>
        <p:nvSpPr>
          <p:cNvPr id="67" name="Text Box 14">
            <a:extLst>
              <a:ext uri="{FF2B5EF4-FFF2-40B4-BE49-F238E27FC236}">
                <a16:creationId xmlns:a16="http://schemas.microsoft.com/office/drawing/2014/main" id="{82DCECDC-7426-4FED-90CB-4425D2ECC7C9}"/>
              </a:ext>
            </a:extLst>
          </p:cNvPr>
          <p:cNvSpPr txBox="1">
            <a:spLocks noChangeArrowheads="1"/>
          </p:cNvSpPr>
          <p:nvPr/>
        </p:nvSpPr>
        <p:spPr bwMode="auto">
          <a:xfrm>
            <a:off x="6740791" y="2771670"/>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&gt; ellipsoid distance</a:t>
            </a:r>
          </a:p>
        </p:txBody>
      </p:sp>
      <p:sp>
        <p:nvSpPr>
          <p:cNvPr id="68" name="Text Box 12">
            <a:extLst>
              <a:ext uri="{FF2B5EF4-FFF2-40B4-BE49-F238E27FC236}">
                <a16:creationId xmlns:a16="http://schemas.microsoft.com/office/drawing/2014/main" id="{4D2D912E-7CC6-4FE1-8BCD-E71B80CC1F55}"/>
              </a:ext>
            </a:extLst>
          </p:cNvPr>
          <p:cNvSpPr txBox="1">
            <a:spLocks noChangeArrowheads="1"/>
          </p:cNvSpPr>
          <p:nvPr/>
        </p:nvSpPr>
        <p:spPr bwMode="auto">
          <a:xfrm>
            <a:off x="6231342" y="3482112"/>
            <a:ext cx="1088794"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distance</a:t>
            </a:r>
          </a:p>
        </p:txBody>
      </p:sp>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1" name="Oval 120">
            <a:extLst>
              <a:ext uri="{FF2B5EF4-FFF2-40B4-BE49-F238E27FC236}">
                <a16:creationId xmlns:a16="http://schemas.microsoft.com/office/drawing/2014/main" id="{104E37E9-4388-4CAD-B43E-6940A7157BBD}"/>
              </a:ext>
            </a:extLst>
          </p:cNvPr>
          <p:cNvSpPr>
            <a:spLocks noChangeAspect="1"/>
          </p:cNvSpPr>
          <p:nvPr/>
        </p:nvSpPr>
        <p:spPr>
          <a:xfrm>
            <a:off x="6026338" y="3325705"/>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2" name="Line 17">
            <a:extLst>
              <a:ext uri="{FF2B5EF4-FFF2-40B4-BE49-F238E27FC236}">
                <a16:creationId xmlns:a16="http://schemas.microsoft.com/office/drawing/2014/main" id="{FB6E25A3-4BCE-4D73-B485-F58D28D21ABE}"/>
              </a:ext>
            </a:extLst>
          </p:cNvPr>
          <p:cNvSpPr>
            <a:spLocks noChangeShapeType="1"/>
          </p:cNvSpPr>
          <p:nvPr/>
        </p:nvSpPr>
        <p:spPr bwMode="auto">
          <a:xfrm>
            <a:off x="5749993" y="3082570"/>
            <a:ext cx="293583" cy="261190"/>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3" name="Text Box 14">
            <a:extLst>
              <a:ext uri="{FF2B5EF4-FFF2-40B4-BE49-F238E27FC236}">
                <a16:creationId xmlns:a16="http://schemas.microsoft.com/office/drawing/2014/main" id="{0E33FFC1-F854-45D3-84A3-3932F5D4E2AA}"/>
              </a:ext>
            </a:extLst>
          </p:cNvPr>
          <p:cNvSpPr txBox="1">
            <a:spLocks noChangeArrowheads="1"/>
          </p:cNvSpPr>
          <p:nvPr/>
        </p:nvSpPr>
        <p:spPr bwMode="auto">
          <a:xfrm>
            <a:off x="3727093" y="2781303"/>
            <a:ext cx="2070978"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mc:AlternateContent xmlns:mc="http://schemas.openxmlformats.org/markup-compatibility/2006" xmlns:a14="http://schemas.microsoft.com/office/drawing/2010/main">
        <mc:Choice Requires="a14">
          <p:sp>
            <p:nvSpPr>
              <p:cNvPr id="62" name="TextBox 61">
                <a:extLst>
                  <a:ext uri="{FF2B5EF4-FFF2-40B4-BE49-F238E27FC236}">
                    <a16:creationId xmlns:a16="http://schemas.microsoft.com/office/drawing/2014/main" id="{D0A5AB32-5035-43EB-8BB1-90F6320F7B52}"/>
                  </a:ext>
                </a:extLst>
              </p:cNvPr>
              <p:cNvSpPr txBox="1"/>
              <p:nvPr/>
            </p:nvSpPr>
            <p:spPr>
              <a:xfrm>
                <a:off x="2415558" y="783880"/>
                <a:ext cx="6634035"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d>
                        <m:dPr>
                          <m:ctrlPr>
                            <a:rPr kumimoji="0" lang="pt-BR" sz="2400" b="1" i="1" u="none" strike="noStrike" kern="0" cap="none" spc="0" normalizeH="0" baseline="0" noProof="0">
                              <a:ln>
                                <a:noFill/>
                              </a:ln>
                              <a:solidFill>
                                <a:prstClr val="black"/>
                              </a:solidFill>
                              <a:effectLst/>
                              <a:uLnTx/>
                              <a:uFillTx/>
                              <a:latin typeface="Cambria Math" panose="02040503050406030204" pitchFamily="18" charset="0"/>
                            </a:rPr>
                          </m:ctrlPr>
                        </m:dPr>
                        <m:e>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𝒏𝒐𝒓𝒕𝒉𝒊𝒏𝒈</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 </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𝒆𝒂𝒔𝒕𝒊𝒏𝒈</m:t>
                          </m:r>
                        </m:e>
                      </m:d>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m:t>
                      </m:r>
                      <m:r>
                        <a:rPr kumimoji="0" lang="pt-BR" sz="2400" b="1" i="1" u="none" strike="noStrike" kern="0" cap="none" spc="0" normalizeH="0" baseline="0" noProof="0">
                          <a:ln>
                            <a:noFill/>
                          </a:ln>
                          <a:solidFill>
                            <a:prstClr val="black"/>
                          </a:solidFill>
                          <a:effectLst/>
                          <a:uLnTx/>
                          <a:uFillTx/>
                          <a:latin typeface="Cambria Math" panose="02040503050406030204" pitchFamily="18" charset="0"/>
                        </a:rPr>
                        <m:t>𝒇</m:t>
                      </m:r>
                      <m:d>
                        <m:dPr>
                          <m:ctrlPr>
                            <a:rPr kumimoji="0" lang="pt-BR" sz="2400" b="1" i="1" u="none" strike="noStrike" kern="0" cap="none" spc="0" normalizeH="0" baseline="0" noProof="0">
                              <a:ln>
                                <a:noFill/>
                              </a:ln>
                              <a:solidFill>
                                <a:prstClr val="black"/>
                              </a:solidFill>
                              <a:effectLst/>
                              <a:uLnTx/>
                              <a:uFillTx/>
                              <a:latin typeface="Cambria Math" panose="02040503050406030204" pitchFamily="18" charset="0"/>
                            </a:rPr>
                          </m:ctrlPr>
                        </m:dPr>
                        <m:e>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𝒍𝒂𝒕𝒊𝒕𝒖𝒅𝒆</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 </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𝒍𝒐𝒏𝒈𝒊𝒕𝒖𝒅𝒆</m:t>
                          </m:r>
                        </m:e>
                      </m:d>
                    </m:oMath>
                  </m:oMathPara>
                </a14:m>
                <a:endParaRPr kumimoji="0" lang="en-US" sz="2400" b="1" i="0" u="none" strike="noStrike" kern="0" cap="none" spc="0" normalizeH="0" baseline="0" noProof="0" dirty="0">
                  <a:ln>
                    <a:noFill/>
                  </a:ln>
                  <a:solidFill>
                    <a:prstClr val="black"/>
                  </a:solidFill>
                  <a:effectLst/>
                  <a:uLnTx/>
                  <a:uFillTx/>
                  <a:latin typeface="Calibri" charset="0"/>
                  <a:ea typeface="ＭＳ Ｐゴシック" charset="0"/>
                </a:endParaRPr>
              </a:p>
            </p:txBody>
          </p:sp>
        </mc:Choice>
        <mc:Fallback xmlns="">
          <p:sp>
            <p:nvSpPr>
              <p:cNvPr id="62" name="TextBox 61">
                <a:extLst>
                  <a:ext uri="{FF2B5EF4-FFF2-40B4-BE49-F238E27FC236}">
                    <a16:creationId xmlns:a16="http://schemas.microsoft.com/office/drawing/2014/main" id="{D0A5AB32-5035-43EB-8BB1-90F6320F7B52}"/>
                  </a:ext>
                </a:extLst>
              </p:cNvPr>
              <p:cNvSpPr txBox="1">
                <a:spLocks noRot="1" noChangeAspect="1" noMove="1" noResize="1" noEditPoints="1" noAdjustHandles="1" noChangeArrowheads="1" noChangeShapeType="1" noTextEdit="1"/>
              </p:cNvSpPr>
              <p:nvPr/>
            </p:nvSpPr>
            <p:spPr>
              <a:xfrm>
                <a:off x="2415558" y="783880"/>
                <a:ext cx="6634035" cy="369332"/>
              </a:xfrm>
              <a:prstGeom prst="rect">
                <a:avLst/>
              </a:prstGeom>
              <a:blipFill>
                <a:blip r:embed="rId3"/>
                <a:stretch>
                  <a:fillRect l="-275" t="-3333" b="-3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87C6F90-8402-4678-95AC-418B551E3D2B}"/>
                  </a:ext>
                </a:extLst>
              </p:cNvPr>
              <p:cNvSpPr txBox="1"/>
              <p:nvPr/>
            </p:nvSpPr>
            <p:spPr>
              <a:xfrm>
                <a:off x="8938397" y="731535"/>
                <a:ext cx="847571" cy="461665"/>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left"/>
                    </m:oMathParaPr>
                    <m:oMath xmlns:m="http://schemas.openxmlformats.org/officeDocument/2006/math">
                      <m:r>
                        <a:rPr kumimoji="0" lang="en-US" sz="24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m:t>
                      </m:r>
                      <m:sSub>
                        <m:sSubPr>
                          <m:ctrlPr>
                            <a:rPr kumimoji="0" lang="en-US" sz="24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ctrlPr>
                        </m:sSubPr>
                        <m:e>
                          <m:r>
                            <a:rPr kumimoji="0" lang="en-US" sz="24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𝒌</m:t>
                          </m:r>
                        </m:e>
                        <m:sub>
                          <m:r>
                            <a:rPr kumimoji="0" lang="en-US" sz="24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𝟎</m:t>
                          </m:r>
                        </m:sub>
                      </m:sSub>
                    </m:oMath>
                  </m:oMathPara>
                </a14:m>
                <a:endParaRPr kumimoji="0" lang="en-US" sz="1800" b="0" i="0" u="none" strike="noStrike" kern="1200" cap="none" spc="0" normalizeH="0" baseline="0" noProof="0" dirty="0">
                  <a:ln>
                    <a:noFill/>
                  </a:ln>
                  <a:solidFill>
                    <a:srgbClr val="C00000"/>
                  </a:solidFill>
                  <a:effectLst/>
                  <a:uLnTx/>
                  <a:uFillTx/>
                  <a:latin typeface="Calibri" charset="0"/>
                  <a:ea typeface="ＭＳ Ｐゴシック" charset="0"/>
                </a:endParaRPr>
              </a:p>
            </p:txBody>
          </p:sp>
        </mc:Choice>
        <mc:Fallback xmlns="">
          <p:sp>
            <p:nvSpPr>
              <p:cNvPr id="2" name="TextBox 1">
                <a:extLst>
                  <a:ext uri="{FF2B5EF4-FFF2-40B4-BE49-F238E27FC236}">
                    <a16:creationId xmlns:a16="http://schemas.microsoft.com/office/drawing/2014/main" id="{987C6F90-8402-4678-95AC-418B551E3D2B}"/>
                  </a:ext>
                </a:extLst>
              </p:cNvPr>
              <p:cNvSpPr txBox="1">
                <a:spLocks noRot="1" noChangeAspect="1" noMove="1" noResize="1" noEditPoints="1" noAdjustHandles="1" noChangeArrowheads="1" noChangeShapeType="1" noTextEdit="1"/>
              </p:cNvSpPr>
              <p:nvPr/>
            </p:nvSpPr>
            <p:spPr>
              <a:xfrm>
                <a:off x="8938397" y="731535"/>
                <a:ext cx="847571" cy="461665"/>
              </a:xfrm>
              <a:prstGeom prst="rect">
                <a:avLst/>
              </a:prstGeom>
              <a:blipFill>
                <a:blip r:embed="rId4"/>
                <a:stretch>
                  <a:fillRect b="-263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 Box 12">
                <a:extLst>
                  <a:ext uri="{FF2B5EF4-FFF2-40B4-BE49-F238E27FC236}">
                    <a16:creationId xmlns:a16="http://schemas.microsoft.com/office/drawing/2014/main" id="{E02BEA5A-81E0-4C53-952F-3C6713112AB2}"/>
                  </a:ext>
                </a:extLst>
              </p:cNvPr>
              <p:cNvSpPr txBox="1">
                <a:spLocks noChangeArrowheads="1"/>
              </p:cNvSpPr>
              <p:nvPr/>
            </p:nvSpPr>
            <p:spPr bwMode="auto">
              <a:xfrm>
                <a:off x="6897613" y="1231569"/>
                <a:ext cx="3677234" cy="1405834"/>
              </a:xfrm>
              <a:prstGeom prst="rect">
                <a:avLst/>
              </a:prstGeom>
              <a:solidFill>
                <a:schemeClr val="tx1"/>
              </a:solidFill>
              <a:ln w="9525">
                <a:solidFill>
                  <a:srgbClr val="000000"/>
                </a:solidFill>
                <a:miter lim="800000"/>
                <a:headEnd/>
                <a:tailEnd/>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14:m>
                  <m:oMath xmlns:m="http://schemas.openxmlformats.org/officeDocument/2006/math">
                    <m:sSub>
                      <m:sSubPr>
                        <m:ctrlP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𝟎</m:t>
                        </m:r>
                      </m:sub>
                    </m:sSub>
                  </m:oMath>
                </a14:m>
                <a:r>
                  <a:rPr kumimoji="0" lang="en-US" sz="1500" b="1" i="1"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a:t>
                </a: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is projection axis scale factor</a:t>
                </a:r>
              </a:p>
              <a:p>
                <a:pPr marL="0" marR="0" lvl="0" indent="0" algn="l" defTabSz="914400" rtl="0" eaLnBrk="1" fontAlgn="base" latinLnBrk="0" hangingPunct="1">
                  <a:lnSpc>
                    <a:spcPct val="100000"/>
                  </a:lnSpc>
                  <a:spcBef>
                    <a:spcPct val="50000"/>
                  </a:spcBef>
                  <a:spcAft>
                    <a:spcPct val="0"/>
                  </a:spcAft>
                  <a:buClrTx/>
                  <a:buSzTx/>
                  <a:buFontTx/>
                  <a:buNone/>
                  <a:tabLst/>
                  <a:defRPr/>
                </a:pPr>
                <a14:m>
                  <m:oMath xmlns:m="http://schemas.openxmlformats.org/officeDocument/2006/math">
                    <m:sSub>
                      <m:sSubPr>
                        <m:ctrlP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𝟎</m:t>
                        </m:r>
                      </m:sub>
                    </m:sSub>
                  </m:oMath>
                </a14:m>
                <a:r>
                  <a:rPr kumimoji="0" lang="en-US" sz="1500" b="1" i="1"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a:t>
                </a: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is constant value applied to conformal projection “grid”</a:t>
                </a:r>
              </a:p>
              <a:p>
                <a:pPr marL="0" marR="0" lvl="0" indent="0" algn="l" defTabSz="914400" rtl="0" eaLnBrk="1" fontAlgn="base" latinLnBrk="0" hangingPunct="1">
                  <a:lnSpc>
                    <a:spcPct val="100000"/>
                  </a:lnSpc>
                  <a:spcBef>
                    <a:spcPct val="50000"/>
                  </a:spcBef>
                  <a:spcAft>
                    <a:spcPct val="0"/>
                  </a:spcAft>
                  <a:buClrTx/>
                  <a:buSzTx/>
                  <a:buFontTx/>
                  <a:buNone/>
                  <a:tabLst/>
                  <a:defRPr/>
                </a:pPr>
                <a14:m>
                  <m:oMath xmlns:m="http://schemas.openxmlformats.org/officeDocument/2006/math">
                    <m:sSub>
                      <m:sSubPr>
                        <m:ctrlP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𝟎</m:t>
                        </m:r>
                      </m:sub>
                    </m:sSub>
                  </m:oMath>
                </a14:m>
                <a:r>
                  <a:rPr kumimoji="0" lang="en-US" sz="1500" b="1" i="1"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a:t>
                </a: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1 by default if not defined</a:t>
                </a:r>
              </a:p>
            </p:txBody>
          </p:sp>
        </mc:Choice>
        <mc:Fallback xmlns="">
          <p:sp>
            <p:nvSpPr>
              <p:cNvPr id="44" name="Text Box 12">
                <a:extLst>
                  <a:ext uri="{FF2B5EF4-FFF2-40B4-BE49-F238E27FC236}">
                    <a16:creationId xmlns:a16="http://schemas.microsoft.com/office/drawing/2014/main" id="{E02BEA5A-81E0-4C53-952F-3C6713112AB2}"/>
                  </a:ext>
                </a:extLst>
              </p:cNvPr>
              <p:cNvSpPr txBox="1">
                <a:spLocks noRot="1" noChangeAspect="1" noMove="1" noResize="1" noEditPoints="1" noAdjustHandles="1" noChangeArrowheads="1" noChangeShapeType="1" noTextEdit="1"/>
              </p:cNvSpPr>
              <p:nvPr/>
            </p:nvSpPr>
            <p:spPr bwMode="auto">
              <a:xfrm>
                <a:off x="6897613" y="1231569"/>
                <a:ext cx="3677234" cy="1405834"/>
              </a:xfrm>
              <a:prstGeom prst="rect">
                <a:avLst/>
              </a:prstGeom>
              <a:blipFill>
                <a:blip r:embed="rId5"/>
                <a:stretch>
                  <a:fillRect/>
                </a:stretch>
              </a:blipFill>
              <a:ln w="9525">
                <a:solidFill>
                  <a:srgbClr val="000000"/>
                </a:solidFill>
                <a:miter lim="800000"/>
                <a:headEnd/>
                <a:tailEnd/>
              </a:ln>
              <a:effectLst>
                <a:outerShdw blurRad="50800" dist="38100" dir="2700000" algn="tl" rotWithShape="0">
                  <a:prstClr val="black">
                    <a:alpha val="40000"/>
                  </a:prstClr>
                </a:outerShdw>
              </a:effectLst>
            </p:spPr>
            <p:txBody>
              <a:bodyPr/>
              <a:lstStyle/>
              <a:p>
                <a:r>
                  <a:rPr lang="en-US">
                    <a:noFill/>
                  </a:rPr>
                  <a:t> </a:t>
                </a:r>
              </a:p>
            </p:txBody>
          </p:sp>
        </mc:Fallback>
      </mc:AlternateContent>
    </p:spTree>
    <p:extLst>
      <p:ext uri="{BB962C8B-B14F-4D97-AF65-F5344CB8AC3E}">
        <p14:creationId xmlns:p14="http://schemas.microsoft.com/office/powerpoint/2010/main" val="23583464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strVal val="#ppt_w*0.70"/>
                                          </p:val>
                                        </p:tav>
                                        <p:tav tm="100000">
                                          <p:val>
                                            <p:strVal val="#ppt_w"/>
                                          </p:val>
                                        </p:tav>
                                      </p:tavLst>
                                    </p:anim>
                                    <p:anim calcmode="lin" valueType="num">
                                      <p:cBhvr>
                                        <p:cTn id="8" dur="1000" fill="hold"/>
                                        <p:tgtEl>
                                          <p:spTgt spid="48"/>
                                        </p:tgtEl>
                                        <p:attrNameLst>
                                          <p:attrName>ppt_h</p:attrName>
                                        </p:attrNameLst>
                                      </p:cBhvr>
                                      <p:tavLst>
                                        <p:tav tm="0">
                                          <p:val>
                                            <p:strVal val="#ppt_h"/>
                                          </p:val>
                                        </p:tav>
                                        <p:tav tm="100000">
                                          <p:val>
                                            <p:strVal val="#ppt_h"/>
                                          </p:val>
                                        </p:tav>
                                      </p:tavLst>
                                    </p:anim>
                                    <p:animEffect transition="in" filter="fade">
                                      <p:cBhvr>
                                        <p:cTn id="9" dur="1000"/>
                                        <p:tgtEl>
                                          <p:spTgt spid="48"/>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13725"/>
                                        </p:tgtEl>
                                        <p:attrNameLst>
                                          <p:attrName>style.visibility</p:attrName>
                                        </p:attrNameLst>
                                      </p:cBhvr>
                                      <p:to>
                                        <p:strVal val="visible"/>
                                      </p:to>
                                    </p:set>
                                    <p:animEffect transition="in" filter="fade">
                                      <p:cBhvr>
                                        <p:cTn id="13" dur="500"/>
                                        <p:tgtEl>
                                          <p:spTgt spid="4137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3706"/>
                                        </p:tgtEl>
                                        <p:attrNameLst>
                                          <p:attrName>style.visibility</p:attrName>
                                        </p:attrNameLst>
                                      </p:cBhvr>
                                      <p:to>
                                        <p:strVal val="visible"/>
                                      </p:to>
                                    </p:set>
                                    <p:animEffect transition="in" filter="fade">
                                      <p:cBhvr>
                                        <p:cTn id="16" dur="500"/>
                                        <p:tgtEl>
                                          <p:spTgt spid="41370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500"/>
                                        <p:tgtEl>
                                          <p:spTgt spid="4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3"/>
                                        </p:tgtEl>
                                        <p:attrNameLst>
                                          <p:attrName>style.visibility</p:attrName>
                                        </p:attrNameLst>
                                      </p:cBhvr>
                                      <p:to>
                                        <p:strVal val="visible"/>
                                      </p:to>
                                    </p:set>
                                    <p:animEffect transition="in" filter="fade">
                                      <p:cBhvr>
                                        <p:cTn id="37" dur="500"/>
                                        <p:tgtEl>
                                          <p:spTgt spid="113"/>
                                        </p:tgtEl>
                                      </p:cBhvr>
                                    </p:animEffect>
                                  </p:childTnLst>
                                </p:cTn>
                              </p:par>
                            </p:childTnLst>
                          </p:cTn>
                        </p:par>
                        <p:par>
                          <p:cTn id="38" fill="hold">
                            <p:stCondLst>
                              <p:cond delay="500"/>
                            </p:stCondLst>
                            <p:childTnLst>
                              <p:par>
                                <p:cTn id="39" presetID="22" presetClass="entr" presetSubtype="4"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down)">
                                      <p:cBhvr>
                                        <p:cTn id="41" dur="500"/>
                                        <p:tgtEl>
                                          <p:spTgt spid="84"/>
                                        </p:tgtEl>
                                      </p:cBhvr>
                                    </p:animEffect>
                                  </p:childTnLst>
                                </p:cTn>
                              </p:par>
                              <p:par>
                                <p:cTn id="42" presetID="22" presetClass="entr" presetSubtype="4" fill="hold" nodeType="with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wipe(down)">
                                      <p:cBhvr>
                                        <p:cTn id="44" dur="500"/>
                                        <p:tgtEl>
                                          <p:spTgt spid="78"/>
                                        </p:tgtEl>
                                      </p:cBhvr>
                                    </p:animEffect>
                                  </p:childTnLst>
                                </p:cTn>
                              </p:par>
                            </p:childTnLst>
                          </p:cTn>
                        </p:par>
                        <p:par>
                          <p:cTn id="45" fill="hold">
                            <p:stCondLst>
                              <p:cond delay="1000"/>
                            </p:stCondLst>
                            <p:childTnLst>
                              <p:par>
                                <p:cTn id="46" presetID="10" presetClass="entr" presetSubtype="0" fill="hold" nodeType="afterEffect">
                                  <p:stCondLst>
                                    <p:cond delay="0"/>
                                  </p:stCondLst>
                                  <p:childTnLst>
                                    <p:set>
                                      <p:cBhvr>
                                        <p:cTn id="47" dur="1" fill="hold">
                                          <p:stCondLst>
                                            <p:cond delay="0"/>
                                          </p:stCondLst>
                                        </p:cTn>
                                        <p:tgtEl>
                                          <p:spTgt spid="58"/>
                                        </p:tgtEl>
                                        <p:attrNameLst>
                                          <p:attrName>style.visibility</p:attrName>
                                        </p:attrNameLst>
                                      </p:cBhvr>
                                      <p:to>
                                        <p:strVal val="visible"/>
                                      </p:to>
                                    </p:set>
                                    <p:animEffect transition="in" filter="fade">
                                      <p:cBhvr>
                                        <p:cTn id="48" dur="500"/>
                                        <p:tgtEl>
                                          <p:spTgt spid="58"/>
                                        </p:tgtEl>
                                      </p:cBhvr>
                                    </p:animEffect>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67"/>
                                        </p:tgtEl>
                                        <p:attrNameLst>
                                          <p:attrName>style.visibility</p:attrName>
                                        </p:attrNameLst>
                                      </p:cBhvr>
                                      <p:to>
                                        <p:strVal val="visible"/>
                                      </p:to>
                                    </p:set>
                                    <p:animEffect transition="in" filter="fade">
                                      <p:cBhvr>
                                        <p:cTn id="52" dur="500"/>
                                        <p:tgtEl>
                                          <p:spTgt spid="6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23"/>
                                        </p:tgtEl>
                                        <p:attrNameLst>
                                          <p:attrName>style.visibility</p:attrName>
                                        </p:attrNameLst>
                                      </p:cBhvr>
                                      <p:to>
                                        <p:strVal val="visible"/>
                                      </p:to>
                                    </p:set>
                                    <p:animEffect transition="in" filter="fade">
                                      <p:cBhvr>
                                        <p:cTn id="57" dur="500"/>
                                        <p:tgtEl>
                                          <p:spTgt spid="1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1"/>
                                        </p:tgtEl>
                                        <p:attrNameLst>
                                          <p:attrName>style.visibility</p:attrName>
                                        </p:attrNameLst>
                                      </p:cBhvr>
                                      <p:to>
                                        <p:strVal val="visible"/>
                                      </p:to>
                                    </p:set>
                                    <p:animEffect transition="in" filter="fade">
                                      <p:cBhvr>
                                        <p:cTn id="60" dur="500"/>
                                        <p:tgtEl>
                                          <p:spTgt spid="12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2"/>
                                        </p:tgtEl>
                                        <p:attrNameLst>
                                          <p:attrName>style.visibility</p:attrName>
                                        </p:attrNameLst>
                                      </p:cBhvr>
                                      <p:to>
                                        <p:strVal val="visible"/>
                                      </p:to>
                                    </p:set>
                                    <p:animEffect transition="in" filter="fade">
                                      <p:cBhvr>
                                        <p:cTn id="6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25" grpId="0"/>
      <p:bldP spid="113" grpId="0" animBg="1"/>
      <p:bldP spid="413706" grpId="0" animBg="1"/>
      <p:bldP spid="48" grpId="0" animBg="1"/>
      <p:bldP spid="49" grpId="0"/>
      <p:bldP spid="67" grpId="0"/>
      <p:bldP spid="68" grpId="0"/>
      <p:bldP spid="121" grpId="0" animBg="1"/>
      <p:bldP spid="122" grpId="0" animBg="1"/>
      <p:bldP spid="123" grpId="0"/>
      <p:bldP spid="2" grpId="0"/>
      <p:bldP spid="4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78" name="Straight Connector 77"/>
          <p:cNvCxnSpPr>
            <a:cxnSpLocks/>
            <a:endCxn id="413701" idx="2"/>
          </p:cNvCxnSpPr>
          <p:nvPr/>
        </p:nvCxnSpPr>
        <p:spPr>
          <a:xfrm flipH="1">
            <a:off x="6094414" y="2682577"/>
            <a:ext cx="2318068" cy="61712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cxnSpLocks/>
            <a:endCxn id="413701" idx="2"/>
          </p:cNvCxnSpPr>
          <p:nvPr/>
        </p:nvCxnSpPr>
        <p:spPr>
          <a:xfrm flipH="1">
            <a:off x="6094414" y="2720677"/>
            <a:ext cx="1236028" cy="61331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3725" name="Text Box 29"/>
          <p:cNvSpPr txBox="1">
            <a:spLocks noChangeArrowheads="1"/>
          </p:cNvSpPr>
          <p:nvPr/>
        </p:nvSpPr>
        <p:spPr bwMode="auto">
          <a:xfrm>
            <a:off x="5297413" y="1662301"/>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113" name="Arc 112"/>
          <p:cNvSpPr/>
          <p:nvPr/>
        </p:nvSpPr>
        <p:spPr>
          <a:xfrm rot="646440">
            <a:off x="649723" y="3406127"/>
            <a:ext cx="10972800" cy="10972800"/>
          </a:xfrm>
          <a:prstGeom prst="arc">
            <a:avLst>
              <a:gd name="adj1" fmla="val 16200000"/>
              <a:gd name="adj2" fmla="val 16776845"/>
            </a:avLst>
          </a:prstGeom>
          <a:ln w="88900">
            <a:solidFill>
              <a:srgbClr val="FF66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3706" name="Line 10"/>
          <p:cNvSpPr>
            <a:spLocks noChangeShapeType="1"/>
          </p:cNvSpPr>
          <p:nvPr/>
        </p:nvSpPr>
        <p:spPr bwMode="auto">
          <a:xfrm>
            <a:off x="6096000" y="2223477"/>
            <a:ext cx="0" cy="2103120"/>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8" name="Line 6"/>
          <p:cNvSpPr>
            <a:spLocks noChangeShapeType="1"/>
          </p:cNvSpPr>
          <p:nvPr/>
        </p:nvSpPr>
        <p:spPr bwMode="auto">
          <a:xfrm flipV="1">
            <a:off x="1703512" y="3391763"/>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49" name="Text Box 12"/>
              <p:cNvSpPr txBox="1">
                <a:spLocks noChangeArrowheads="1"/>
              </p:cNvSpPr>
              <p:nvPr/>
            </p:nvSpPr>
            <p:spPr bwMode="auto">
              <a:xfrm>
                <a:off x="1630187" y="3012761"/>
                <a:ext cx="2151114" cy="369332"/>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Tangent (</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8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a:t>
                </a: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1)</a:t>
                </a:r>
              </a:p>
            </p:txBody>
          </p:sp>
        </mc:Choice>
        <mc:Fallback xmlns="">
          <p:sp>
            <p:nvSpPr>
              <p:cNvPr id="49" name="Text Box 12"/>
              <p:cNvSpPr txBox="1">
                <a:spLocks noRot="1" noChangeAspect="1" noMove="1" noResize="1" noEditPoints="1" noAdjustHandles="1" noChangeArrowheads="1" noChangeShapeType="1" noTextEdit="1"/>
              </p:cNvSpPr>
              <p:nvPr/>
            </p:nvSpPr>
            <p:spPr bwMode="auto">
              <a:xfrm>
                <a:off x="1630187" y="3012761"/>
                <a:ext cx="2151114" cy="369332"/>
              </a:xfrm>
              <a:prstGeom prst="rect">
                <a:avLst/>
              </a:prstGeom>
              <a:blipFill>
                <a:blip r:embed="rId3"/>
                <a:stretch>
                  <a:fillRect l="-1416" r="-283" b="-18033"/>
                </a:stretch>
              </a:blipFill>
              <a:ln w="9525">
                <a:noFill/>
                <a:miter lim="800000"/>
                <a:headEnd/>
                <a:tailEnd/>
              </a:ln>
              <a:effectLst/>
            </p:spPr>
            <p:txBody>
              <a:bodyPr/>
              <a:lstStyle/>
              <a:p>
                <a:r>
                  <a:rPr lang="en-US">
                    <a:noFill/>
                  </a:rPr>
                  <a:t> </a:t>
                </a:r>
              </a:p>
            </p:txBody>
          </p:sp>
        </mc:Fallback>
      </mc:AlternateContent>
      <p:cxnSp>
        <p:nvCxnSpPr>
          <p:cNvPr id="58" name="Straight Connector 57"/>
          <p:cNvCxnSpPr/>
          <p:nvPr/>
        </p:nvCxnSpPr>
        <p:spPr>
          <a:xfrm>
            <a:off x="7173963" y="3382093"/>
            <a:ext cx="1005840" cy="304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A map projection is a mathematical function</a:t>
            </a:r>
          </a:p>
        </p:txBody>
      </p:sp>
      <p:sp>
        <p:nvSpPr>
          <p:cNvPr id="67" name="Text Box 14">
            <a:extLst>
              <a:ext uri="{FF2B5EF4-FFF2-40B4-BE49-F238E27FC236}">
                <a16:creationId xmlns:a16="http://schemas.microsoft.com/office/drawing/2014/main" id="{82DCECDC-7426-4FED-90CB-4425D2ECC7C9}"/>
              </a:ext>
            </a:extLst>
          </p:cNvPr>
          <p:cNvSpPr txBox="1">
            <a:spLocks noChangeArrowheads="1"/>
          </p:cNvSpPr>
          <p:nvPr/>
        </p:nvSpPr>
        <p:spPr bwMode="auto">
          <a:xfrm>
            <a:off x="6740791" y="2771670"/>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&gt; ellipsoid distance</a:t>
            </a:r>
          </a:p>
        </p:txBody>
      </p:sp>
      <p:sp>
        <p:nvSpPr>
          <p:cNvPr id="68" name="Text Box 12">
            <a:extLst>
              <a:ext uri="{FF2B5EF4-FFF2-40B4-BE49-F238E27FC236}">
                <a16:creationId xmlns:a16="http://schemas.microsoft.com/office/drawing/2014/main" id="{4D2D912E-7CC6-4FE1-8BCD-E71B80CC1F55}"/>
              </a:ext>
            </a:extLst>
          </p:cNvPr>
          <p:cNvSpPr txBox="1">
            <a:spLocks noChangeArrowheads="1"/>
          </p:cNvSpPr>
          <p:nvPr/>
        </p:nvSpPr>
        <p:spPr bwMode="auto">
          <a:xfrm>
            <a:off x="6231342" y="3482112"/>
            <a:ext cx="1088794"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distance</a:t>
            </a:r>
          </a:p>
        </p:txBody>
      </p:sp>
      <p:sp>
        <p:nvSpPr>
          <p:cNvPr id="70" name="Line 6">
            <a:extLst>
              <a:ext uri="{FF2B5EF4-FFF2-40B4-BE49-F238E27FC236}">
                <a16:creationId xmlns:a16="http://schemas.microsoft.com/office/drawing/2014/main" id="{DB9B3741-DF33-48D9-B3A5-DD0F13C76051}"/>
              </a:ext>
            </a:extLst>
          </p:cNvPr>
          <p:cNvSpPr>
            <a:spLocks noChangeShapeType="1"/>
          </p:cNvSpPr>
          <p:nvPr/>
        </p:nvSpPr>
        <p:spPr bwMode="auto">
          <a:xfrm flipV="1">
            <a:off x="1703512" y="2691576"/>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71" name="Text Box 12">
                <a:extLst>
                  <a:ext uri="{FF2B5EF4-FFF2-40B4-BE49-F238E27FC236}">
                    <a16:creationId xmlns:a16="http://schemas.microsoft.com/office/drawing/2014/main" id="{63E3B856-8109-414A-BC30-9F419DD98015}"/>
                  </a:ext>
                </a:extLst>
              </p:cNvPr>
              <p:cNvSpPr txBox="1">
                <a:spLocks noChangeArrowheads="1"/>
              </p:cNvSpPr>
              <p:nvPr/>
            </p:nvSpPr>
            <p:spPr bwMode="auto">
              <a:xfrm>
                <a:off x="1634678" y="2328089"/>
                <a:ext cx="3107628" cy="362984"/>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Non-intersecting (</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&gt; 1)</a:t>
                </a:r>
              </a:p>
            </p:txBody>
          </p:sp>
        </mc:Choice>
        <mc:Fallback xmlns="">
          <p:sp>
            <p:nvSpPr>
              <p:cNvPr id="71" name="Text Box 12">
                <a:extLst>
                  <a:ext uri="{FF2B5EF4-FFF2-40B4-BE49-F238E27FC236}">
                    <a16:creationId xmlns:a16="http://schemas.microsoft.com/office/drawing/2014/main" id="{63E3B856-8109-414A-BC30-9F419DD98015}"/>
                  </a:ext>
                </a:extLst>
              </p:cNvPr>
              <p:cNvSpPr txBox="1">
                <a:spLocks noRot="1" noChangeAspect="1" noMove="1" noResize="1" noEditPoints="1" noAdjustHandles="1" noChangeArrowheads="1" noChangeShapeType="1" noTextEdit="1"/>
              </p:cNvSpPr>
              <p:nvPr/>
            </p:nvSpPr>
            <p:spPr bwMode="auto">
              <a:xfrm>
                <a:off x="1634678" y="2328089"/>
                <a:ext cx="3107628" cy="362984"/>
              </a:xfrm>
              <a:prstGeom prst="rect">
                <a:avLst/>
              </a:prstGeom>
              <a:blipFill>
                <a:blip r:embed="rId4"/>
                <a:stretch>
                  <a:fillRect l="-980" r="-784" b="-20339"/>
                </a:stretch>
              </a:blipFill>
              <a:ln w="9525">
                <a:noFill/>
                <a:miter lim="800000"/>
                <a:headEnd/>
                <a:tailEnd/>
              </a:ln>
              <a:effectLst/>
            </p:spPr>
            <p:txBody>
              <a:bodyPr/>
              <a:lstStyle/>
              <a:p>
                <a:r>
                  <a:rPr lang="en-US">
                    <a:noFill/>
                  </a:rPr>
                  <a:t> </a:t>
                </a:r>
              </a:p>
            </p:txBody>
          </p:sp>
        </mc:Fallback>
      </mc:AlternateContent>
      <p:cxnSp>
        <p:nvCxnSpPr>
          <p:cNvPr id="76" name="Straight Connector 75">
            <a:extLst>
              <a:ext uri="{FF2B5EF4-FFF2-40B4-BE49-F238E27FC236}">
                <a16:creationId xmlns:a16="http://schemas.microsoft.com/office/drawing/2014/main" id="{51D15EC1-E13B-4097-90E7-A198D0CED325}"/>
              </a:ext>
            </a:extLst>
          </p:cNvPr>
          <p:cNvCxnSpPr/>
          <p:nvPr/>
        </p:nvCxnSpPr>
        <p:spPr>
          <a:xfrm flipV="1">
            <a:off x="7320136" y="2691576"/>
            <a:ext cx="1097280" cy="2"/>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42A6AE4-8414-4B16-A6D1-F8EE34136707}"/>
              </a:ext>
            </a:extLst>
          </p:cNvPr>
          <p:cNvCxnSpPr>
            <a:cxnSpLocks/>
            <a:endCxn id="413701" idx="2"/>
          </p:cNvCxnSpPr>
          <p:nvPr/>
        </p:nvCxnSpPr>
        <p:spPr>
          <a:xfrm flipH="1">
            <a:off x="6094414" y="4078625"/>
            <a:ext cx="3049588" cy="4775241"/>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C0D3306-9B8C-42D2-976B-E01F59A11790}"/>
              </a:ext>
            </a:extLst>
          </p:cNvPr>
          <p:cNvCxnSpPr>
            <a:cxnSpLocks/>
            <a:stCxn id="413701" idx="2"/>
          </p:cNvCxnSpPr>
          <p:nvPr/>
        </p:nvCxnSpPr>
        <p:spPr>
          <a:xfrm flipV="1">
            <a:off x="6094414" y="4092277"/>
            <a:ext cx="3834446" cy="47615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6" name="Arc 85">
            <a:extLst>
              <a:ext uri="{FF2B5EF4-FFF2-40B4-BE49-F238E27FC236}">
                <a16:creationId xmlns:a16="http://schemas.microsoft.com/office/drawing/2014/main" id="{AF3C888F-8D6A-41E2-88E2-79F911405348}"/>
              </a:ext>
            </a:extLst>
          </p:cNvPr>
          <p:cNvSpPr/>
          <p:nvPr/>
        </p:nvSpPr>
        <p:spPr>
          <a:xfrm rot="1980000">
            <a:off x="575732" y="3360757"/>
            <a:ext cx="10972800" cy="10972800"/>
          </a:xfrm>
          <a:prstGeom prst="arc">
            <a:avLst>
              <a:gd name="adj1" fmla="val 16200000"/>
              <a:gd name="adj2" fmla="val 16572007"/>
            </a:avLst>
          </a:prstGeom>
          <a:ln w="88900">
            <a:solidFill>
              <a:srgbClr val="FF66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a:ea typeface="+mn-ea"/>
              <a:cs typeface="+mn-cs"/>
            </a:endParaRPr>
          </a:p>
        </p:txBody>
      </p:sp>
      <mc:AlternateContent xmlns:mc="http://schemas.openxmlformats.org/markup-compatibility/2006" xmlns:a14="http://schemas.microsoft.com/office/drawing/2010/main">
        <mc:Choice Requires="a14">
          <p:sp>
            <p:nvSpPr>
              <p:cNvPr id="87" name="Text Box 12">
                <a:extLst>
                  <a:ext uri="{FF2B5EF4-FFF2-40B4-BE49-F238E27FC236}">
                    <a16:creationId xmlns:a16="http://schemas.microsoft.com/office/drawing/2014/main" id="{A16A6AE2-E549-42F4-AF7A-04505DB5615D}"/>
                  </a:ext>
                </a:extLst>
              </p:cNvPr>
              <p:cNvSpPr txBox="1">
                <a:spLocks noChangeArrowheads="1"/>
              </p:cNvSpPr>
              <p:nvPr/>
            </p:nvSpPr>
            <p:spPr bwMode="auto">
              <a:xfrm>
                <a:off x="1630188" y="3707079"/>
                <a:ext cx="1973819" cy="362984"/>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Secant (</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7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a:t>
                </a: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&lt; 1)</a:t>
                </a:r>
              </a:p>
            </p:txBody>
          </p:sp>
        </mc:Choice>
        <mc:Fallback xmlns="">
          <p:sp>
            <p:nvSpPr>
              <p:cNvPr id="87" name="Text Box 12">
                <a:extLst>
                  <a:ext uri="{FF2B5EF4-FFF2-40B4-BE49-F238E27FC236}">
                    <a16:creationId xmlns:a16="http://schemas.microsoft.com/office/drawing/2014/main" id="{A16A6AE2-E549-42F4-AF7A-04505DB5615D}"/>
                  </a:ext>
                </a:extLst>
              </p:cNvPr>
              <p:cNvSpPr txBox="1">
                <a:spLocks noRot="1" noChangeAspect="1" noMove="1" noResize="1" noEditPoints="1" noAdjustHandles="1" noChangeArrowheads="1" noChangeShapeType="1" noTextEdit="1"/>
              </p:cNvSpPr>
              <p:nvPr/>
            </p:nvSpPr>
            <p:spPr bwMode="auto">
              <a:xfrm>
                <a:off x="1630188" y="3707079"/>
                <a:ext cx="1973819" cy="362984"/>
              </a:xfrm>
              <a:prstGeom prst="rect">
                <a:avLst/>
              </a:prstGeom>
              <a:blipFill>
                <a:blip r:embed="rId5"/>
                <a:stretch>
                  <a:fillRect l="-1543" r="-926" b="-18333"/>
                </a:stretch>
              </a:blipFill>
              <a:ln w="9525">
                <a:noFill/>
                <a:miter lim="800000"/>
                <a:headEnd/>
                <a:tailEnd/>
              </a:ln>
              <a:effectLst/>
            </p:spPr>
            <p:txBody>
              <a:bodyPr/>
              <a:lstStyle/>
              <a:p>
                <a:r>
                  <a:rPr lang="en-US">
                    <a:noFill/>
                  </a:rPr>
                  <a:t> </a:t>
                </a:r>
              </a:p>
            </p:txBody>
          </p:sp>
        </mc:Fallback>
      </mc:AlternateContent>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83" name="Line 6">
            <a:extLst>
              <a:ext uri="{FF2B5EF4-FFF2-40B4-BE49-F238E27FC236}">
                <a16:creationId xmlns:a16="http://schemas.microsoft.com/office/drawing/2014/main" id="{0F1BFA05-338C-49BB-9631-BA9B521F5BAF}"/>
              </a:ext>
            </a:extLst>
          </p:cNvPr>
          <p:cNvSpPr>
            <a:spLocks noChangeShapeType="1"/>
          </p:cNvSpPr>
          <p:nvPr/>
        </p:nvSpPr>
        <p:spPr bwMode="auto">
          <a:xfrm flipV="1">
            <a:off x="1706880" y="4092277"/>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90" name="Straight Connector 89">
            <a:extLst>
              <a:ext uri="{FF2B5EF4-FFF2-40B4-BE49-F238E27FC236}">
                <a16:creationId xmlns:a16="http://schemas.microsoft.com/office/drawing/2014/main" id="{A1CBED94-658E-4A0D-8979-74BB8E2EB7E7}"/>
              </a:ext>
            </a:extLst>
          </p:cNvPr>
          <p:cNvCxnSpPr/>
          <p:nvPr/>
        </p:nvCxnSpPr>
        <p:spPr>
          <a:xfrm>
            <a:off x="9113520" y="4092277"/>
            <a:ext cx="822960" cy="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F453E4-8E2B-463D-AD41-7614B756948B}"/>
              </a:ext>
            </a:extLst>
          </p:cNvPr>
          <p:cNvCxnSpPr/>
          <p:nvPr/>
        </p:nvCxnSpPr>
        <p:spPr>
          <a:xfrm flipV="1">
            <a:off x="7038384" y="4092278"/>
            <a:ext cx="873057" cy="1"/>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111" name="Text Box 14">
            <a:extLst>
              <a:ext uri="{FF2B5EF4-FFF2-40B4-BE49-F238E27FC236}">
                <a16:creationId xmlns:a16="http://schemas.microsoft.com/office/drawing/2014/main" id="{ACDE67E1-D59F-48F3-AA1D-2A00176D1364}"/>
              </a:ext>
            </a:extLst>
          </p:cNvPr>
          <p:cNvSpPr txBox="1">
            <a:spLocks noChangeArrowheads="1"/>
          </p:cNvSpPr>
          <p:nvPr/>
        </p:nvSpPr>
        <p:spPr bwMode="auto">
          <a:xfrm>
            <a:off x="6314774" y="4150972"/>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&lt; ellipsoid distance</a:t>
            </a:r>
          </a:p>
        </p:txBody>
      </p:sp>
      <p:sp>
        <p:nvSpPr>
          <p:cNvPr id="112" name="Text Box 14">
            <a:extLst>
              <a:ext uri="{FF2B5EF4-FFF2-40B4-BE49-F238E27FC236}">
                <a16:creationId xmlns:a16="http://schemas.microsoft.com/office/drawing/2014/main" id="{860E1C5E-4FA7-48B5-B91D-2914200AEED3}"/>
              </a:ext>
            </a:extLst>
          </p:cNvPr>
          <p:cNvSpPr txBox="1">
            <a:spLocks noChangeArrowheads="1"/>
          </p:cNvSpPr>
          <p:nvPr/>
        </p:nvSpPr>
        <p:spPr bwMode="auto">
          <a:xfrm>
            <a:off x="8454473" y="3463650"/>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&gt; ellipsoid distance</a:t>
            </a:r>
          </a:p>
        </p:txBody>
      </p:sp>
      <p:sp>
        <p:nvSpPr>
          <p:cNvPr id="119" name="Text Box 14">
            <a:extLst>
              <a:ext uri="{FF2B5EF4-FFF2-40B4-BE49-F238E27FC236}">
                <a16:creationId xmlns:a16="http://schemas.microsoft.com/office/drawing/2014/main" id="{01AEDD98-DD7D-4EF6-93A6-0AE31F566785}"/>
              </a:ext>
            </a:extLst>
          </p:cNvPr>
          <p:cNvSpPr txBox="1">
            <a:spLocks noChangeArrowheads="1"/>
          </p:cNvSpPr>
          <p:nvPr/>
        </p:nvSpPr>
        <p:spPr bwMode="auto">
          <a:xfrm>
            <a:off x="3850567" y="4266611"/>
            <a:ext cx="2070978" cy="553998"/>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p:sp>
        <p:nvSpPr>
          <p:cNvPr id="120" name="Line 17">
            <a:extLst>
              <a:ext uri="{FF2B5EF4-FFF2-40B4-BE49-F238E27FC236}">
                <a16:creationId xmlns:a16="http://schemas.microsoft.com/office/drawing/2014/main" id="{BE4F5242-C063-4A4E-8C7C-5CF234418690}"/>
              </a:ext>
            </a:extLst>
          </p:cNvPr>
          <p:cNvSpPr>
            <a:spLocks noChangeShapeType="1"/>
          </p:cNvSpPr>
          <p:nvPr/>
        </p:nvSpPr>
        <p:spPr bwMode="auto">
          <a:xfrm flipH="1" flipV="1">
            <a:off x="3495423" y="4162392"/>
            <a:ext cx="372286" cy="345813"/>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 name="Oval 5">
            <a:extLst>
              <a:ext uri="{FF2B5EF4-FFF2-40B4-BE49-F238E27FC236}">
                <a16:creationId xmlns:a16="http://schemas.microsoft.com/office/drawing/2014/main" id="{D5A9A91C-94E0-4360-8AF1-29584B0D2A4F}"/>
              </a:ext>
            </a:extLst>
          </p:cNvPr>
          <p:cNvSpPr>
            <a:spLocks noChangeAspect="1"/>
          </p:cNvSpPr>
          <p:nvPr/>
        </p:nvSpPr>
        <p:spPr>
          <a:xfrm>
            <a:off x="3370393" y="4032494"/>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2" name="Line 17">
            <a:extLst>
              <a:ext uri="{FF2B5EF4-FFF2-40B4-BE49-F238E27FC236}">
                <a16:creationId xmlns:a16="http://schemas.microsoft.com/office/drawing/2014/main" id="{FB6E25A3-4BCE-4D73-B485-F58D28D21ABE}"/>
              </a:ext>
            </a:extLst>
          </p:cNvPr>
          <p:cNvSpPr>
            <a:spLocks noChangeShapeType="1"/>
          </p:cNvSpPr>
          <p:nvPr/>
        </p:nvSpPr>
        <p:spPr bwMode="auto">
          <a:xfrm>
            <a:off x="5749993" y="3082570"/>
            <a:ext cx="293583" cy="261190"/>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3" name="Text Box 14">
            <a:extLst>
              <a:ext uri="{FF2B5EF4-FFF2-40B4-BE49-F238E27FC236}">
                <a16:creationId xmlns:a16="http://schemas.microsoft.com/office/drawing/2014/main" id="{0E33FFC1-F854-45D3-84A3-3932F5D4E2AA}"/>
              </a:ext>
            </a:extLst>
          </p:cNvPr>
          <p:cNvSpPr txBox="1">
            <a:spLocks noChangeArrowheads="1"/>
          </p:cNvSpPr>
          <p:nvPr/>
        </p:nvSpPr>
        <p:spPr bwMode="auto">
          <a:xfrm>
            <a:off x="3727093" y="2781303"/>
            <a:ext cx="2070978"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p:sp>
        <p:nvSpPr>
          <p:cNvPr id="124" name="Line 17">
            <a:extLst>
              <a:ext uri="{FF2B5EF4-FFF2-40B4-BE49-F238E27FC236}">
                <a16:creationId xmlns:a16="http://schemas.microsoft.com/office/drawing/2014/main" id="{573F9ABC-D39D-4DC6-967E-51E2369328D5}"/>
              </a:ext>
            </a:extLst>
          </p:cNvPr>
          <p:cNvSpPr>
            <a:spLocks noChangeShapeType="1"/>
          </p:cNvSpPr>
          <p:nvPr/>
        </p:nvSpPr>
        <p:spPr bwMode="auto">
          <a:xfrm flipV="1">
            <a:off x="8194215" y="4157643"/>
            <a:ext cx="511001" cy="923442"/>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5" name="Text Box 14">
            <a:extLst>
              <a:ext uri="{FF2B5EF4-FFF2-40B4-BE49-F238E27FC236}">
                <a16:creationId xmlns:a16="http://schemas.microsoft.com/office/drawing/2014/main" id="{D0DECDAC-C8B8-4588-9441-12696378EE2F}"/>
              </a:ext>
            </a:extLst>
          </p:cNvPr>
          <p:cNvSpPr txBox="1">
            <a:spLocks noChangeArrowheads="1"/>
          </p:cNvSpPr>
          <p:nvPr/>
        </p:nvSpPr>
        <p:spPr bwMode="auto">
          <a:xfrm>
            <a:off x="6108825" y="4825790"/>
            <a:ext cx="2070978"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mc:AlternateContent xmlns:mc="http://schemas.openxmlformats.org/markup-compatibility/2006" xmlns:a14="http://schemas.microsoft.com/office/drawing/2010/main">
        <mc:Choice Requires="a14">
          <p:sp>
            <p:nvSpPr>
              <p:cNvPr id="62" name="TextBox 61">
                <a:extLst>
                  <a:ext uri="{FF2B5EF4-FFF2-40B4-BE49-F238E27FC236}">
                    <a16:creationId xmlns:a16="http://schemas.microsoft.com/office/drawing/2014/main" id="{D0A5AB32-5035-43EB-8BB1-90F6320F7B52}"/>
                  </a:ext>
                </a:extLst>
              </p:cNvPr>
              <p:cNvSpPr txBox="1"/>
              <p:nvPr/>
            </p:nvSpPr>
            <p:spPr>
              <a:xfrm>
                <a:off x="2415558" y="783880"/>
                <a:ext cx="6634035"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d>
                        <m:dPr>
                          <m:ctrlPr>
                            <a:rPr kumimoji="0" lang="pt-BR" sz="2400" b="1" i="1" u="none" strike="noStrike" kern="0" cap="none" spc="0" normalizeH="0" baseline="0" noProof="0">
                              <a:ln>
                                <a:noFill/>
                              </a:ln>
                              <a:solidFill>
                                <a:prstClr val="black"/>
                              </a:solidFill>
                              <a:effectLst/>
                              <a:uLnTx/>
                              <a:uFillTx/>
                              <a:latin typeface="Cambria Math" panose="02040503050406030204" pitchFamily="18" charset="0"/>
                            </a:rPr>
                          </m:ctrlPr>
                        </m:dPr>
                        <m:e>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𝒏𝒐𝒓𝒕𝒉𝒊𝒏𝒈</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 </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𝒆𝒂𝒔𝒕𝒊𝒏𝒈</m:t>
                          </m:r>
                        </m:e>
                      </m:d>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m:t>
                      </m:r>
                      <m:r>
                        <a:rPr kumimoji="0" lang="pt-BR" sz="2400" b="1" i="1" u="none" strike="noStrike" kern="0" cap="none" spc="0" normalizeH="0" baseline="0" noProof="0">
                          <a:ln>
                            <a:noFill/>
                          </a:ln>
                          <a:solidFill>
                            <a:prstClr val="black"/>
                          </a:solidFill>
                          <a:effectLst/>
                          <a:uLnTx/>
                          <a:uFillTx/>
                          <a:latin typeface="Cambria Math" panose="02040503050406030204" pitchFamily="18" charset="0"/>
                        </a:rPr>
                        <m:t>𝒇</m:t>
                      </m:r>
                      <m:d>
                        <m:dPr>
                          <m:ctrlPr>
                            <a:rPr kumimoji="0" lang="pt-BR" sz="2400" b="1" i="1" u="none" strike="noStrike" kern="0" cap="none" spc="0" normalizeH="0" baseline="0" noProof="0">
                              <a:ln>
                                <a:noFill/>
                              </a:ln>
                              <a:solidFill>
                                <a:prstClr val="black"/>
                              </a:solidFill>
                              <a:effectLst/>
                              <a:uLnTx/>
                              <a:uFillTx/>
                              <a:latin typeface="Cambria Math" panose="02040503050406030204" pitchFamily="18" charset="0"/>
                            </a:rPr>
                          </m:ctrlPr>
                        </m:dPr>
                        <m:e>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𝒍𝒂𝒕𝒊𝒕𝒖𝒅𝒆</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 </m:t>
                          </m:r>
                          <m:r>
                            <a:rPr kumimoji="0" lang="en-US" sz="2400" b="1" i="1" u="none" strike="noStrike" kern="0" cap="none" spc="0" normalizeH="0" baseline="0" noProof="0">
                              <a:ln>
                                <a:noFill/>
                              </a:ln>
                              <a:solidFill>
                                <a:prstClr val="black"/>
                              </a:solidFill>
                              <a:effectLst/>
                              <a:uLnTx/>
                              <a:uFillTx/>
                              <a:latin typeface="Cambria Math" panose="02040503050406030204" pitchFamily="18" charset="0"/>
                            </a:rPr>
                            <m:t>𝒍𝒐𝒏𝒈𝒊𝒕𝒖𝒅𝒆</m:t>
                          </m:r>
                        </m:e>
                      </m:d>
                    </m:oMath>
                  </m:oMathPara>
                </a14:m>
                <a:endParaRPr kumimoji="0" lang="en-US" sz="2400" b="1" i="0" u="none" strike="noStrike" kern="0" cap="none" spc="0" normalizeH="0" baseline="0" noProof="0" dirty="0">
                  <a:ln>
                    <a:noFill/>
                  </a:ln>
                  <a:solidFill>
                    <a:prstClr val="black"/>
                  </a:solidFill>
                  <a:effectLst/>
                  <a:uLnTx/>
                  <a:uFillTx/>
                  <a:latin typeface="Calibri" charset="0"/>
                  <a:ea typeface="ＭＳ Ｐゴシック" charset="0"/>
                </a:endParaRPr>
              </a:p>
            </p:txBody>
          </p:sp>
        </mc:Choice>
        <mc:Fallback xmlns="">
          <p:sp>
            <p:nvSpPr>
              <p:cNvPr id="62" name="TextBox 61">
                <a:extLst>
                  <a:ext uri="{FF2B5EF4-FFF2-40B4-BE49-F238E27FC236}">
                    <a16:creationId xmlns:a16="http://schemas.microsoft.com/office/drawing/2014/main" id="{D0A5AB32-5035-43EB-8BB1-90F6320F7B52}"/>
                  </a:ext>
                </a:extLst>
              </p:cNvPr>
              <p:cNvSpPr txBox="1">
                <a:spLocks noRot="1" noChangeAspect="1" noMove="1" noResize="1" noEditPoints="1" noAdjustHandles="1" noChangeArrowheads="1" noChangeShapeType="1" noTextEdit="1"/>
              </p:cNvSpPr>
              <p:nvPr/>
            </p:nvSpPr>
            <p:spPr>
              <a:xfrm>
                <a:off x="2415558" y="783880"/>
                <a:ext cx="6634035" cy="369332"/>
              </a:xfrm>
              <a:prstGeom prst="rect">
                <a:avLst/>
              </a:prstGeom>
              <a:blipFill>
                <a:blip r:embed="rId6"/>
                <a:stretch>
                  <a:fillRect l="-275" t="-3333" b="-36667"/>
                </a:stretch>
              </a:blipFill>
            </p:spPr>
            <p:txBody>
              <a:bodyPr/>
              <a:lstStyle/>
              <a:p>
                <a:r>
                  <a:rPr lang="en-US">
                    <a:noFill/>
                  </a:rPr>
                  <a:t> </a:t>
                </a:r>
              </a:p>
            </p:txBody>
          </p:sp>
        </mc:Fallback>
      </mc:AlternateContent>
      <p:sp>
        <p:nvSpPr>
          <p:cNvPr id="64" name="Text Box 12">
            <a:extLst>
              <a:ext uri="{FF2B5EF4-FFF2-40B4-BE49-F238E27FC236}">
                <a16:creationId xmlns:a16="http://schemas.microsoft.com/office/drawing/2014/main" id="{9BE3A2DA-A4FA-4126-B501-D14DE66A9C35}"/>
              </a:ext>
            </a:extLst>
          </p:cNvPr>
          <p:cNvSpPr txBox="1">
            <a:spLocks noChangeArrowheads="1"/>
          </p:cNvSpPr>
          <p:nvPr/>
        </p:nvSpPr>
        <p:spPr bwMode="auto">
          <a:xfrm>
            <a:off x="8927582" y="4599029"/>
            <a:ext cx="1103396"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distance</a:t>
            </a:r>
          </a:p>
        </p:txBody>
      </p:sp>
      <mc:AlternateContent xmlns:mc="http://schemas.openxmlformats.org/markup-compatibility/2006" xmlns:a14="http://schemas.microsoft.com/office/drawing/2010/main">
        <mc:Choice Requires="a14">
          <p:sp>
            <p:nvSpPr>
              <p:cNvPr id="65" name="Text Box 12">
                <a:extLst>
                  <a:ext uri="{FF2B5EF4-FFF2-40B4-BE49-F238E27FC236}">
                    <a16:creationId xmlns:a16="http://schemas.microsoft.com/office/drawing/2014/main" id="{5DEE4A0F-65E7-4EA9-827D-E672385754C4}"/>
                  </a:ext>
                </a:extLst>
              </p:cNvPr>
              <p:cNvSpPr txBox="1">
                <a:spLocks noChangeArrowheads="1"/>
              </p:cNvSpPr>
              <p:nvPr/>
            </p:nvSpPr>
            <p:spPr bwMode="auto">
              <a:xfrm>
                <a:off x="1634678" y="1251787"/>
                <a:ext cx="3784670" cy="824649"/>
              </a:xfrm>
              <a:prstGeom prst="rect">
                <a:avLst/>
              </a:prstGeom>
              <a:solidFill>
                <a:schemeClr val="tx1"/>
              </a:solidFill>
              <a:ln w="9525">
                <a:solidFill>
                  <a:srgbClr val="000000"/>
                </a:solidFill>
                <a:miter lim="800000"/>
                <a:headEnd/>
                <a:tailEnd/>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Can “move” conformal projection surface “up” or “down” by changing </a:t>
                </a:r>
                <a14:m>
                  <m:oMath xmlns:m="http://schemas.openxmlformats.org/officeDocument/2006/math">
                    <m:sSub>
                      <m:sSubPr>
                        <m:ctrlP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rPr>
                          <m:t>𝟎</m:t>
                        </m:r>
                      </m:sub>
                    </m:sSub>
                  </m:oMath>
                </a14:m>
                <a:endPar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endParaRPr>
              </a:p>
            </p:txBody>
          </p:sp>
        </mc:Choice>
        <mc:Fallback xmlns="">
          <p:sp>
            <p:nvSpPr>
              <p:cNvPr id="65" name="Text Box 12">
                <a:extLst>
                  <a:ext uri="{FF2B5EF4-FFF2-40B4-BE49-F238E27FC236}">
                    <a16:creationId xmlns:a16="http://schemas.microsoft.com/office/drawing/2014/main" id="{5DEE4A0F-65E7-4EA9-827D-E672385754C4}"/>
                  </a:ext>
                </a:extLst>
              </p:cNvPr>
              <p:cNvSpPr txBox="1">
                <a:spLocks noRot="1" noChangeAspect="1" noMove="1" noResize="1" noEditPoints="1" noAdjustHandles="1" noChangeArrowheads="1" noChangeShapeType="1" noTextEdit="1"/>
              </p:cNvSpPr>
              <p:nvPr/>
            </p:nvSpPr>
            <p:spPr bwMode="auto">
              <a:xfrm>
                <a:off x="1634678" y="1251787"/>
                <a:ext cx="3784670" cy="824649"/>
              </a:xfrm>
              <a:prstGeom prst="rect">
                <a:avLst/>
              </a:prstGeom>
              <a:blipFill>
                <a:blip r:embed="rId7"/>
                <a:stretch>
                  <a:fillRect/>
                </a:stretch>
              </a:blipFill>
              <a:ln w="9525">
                <a:solidFill>
                  <a:srgbClr val="000000"/>
                </a:solidFill>
                <a:miter lim="800000"/>
                <a:headEnd/>
                <a:tailEnd/>
              </a:ln>
              <a:effectLst>
                <a:outerShdw blurRad="50800" dist="38100" dir="2700000" algn="tl" rotWithShape="0">
                  <a:prstClr val="black">
                    <a:alpha val="40000"/>
                  </a:prstClr>
                </a:outerShdw>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87C6F90-8402-4678-95AC-418B551E3D2B}"/>
                  </a:ext>
                </a:extLst>
              </p:cNvPr>
              <p:cNvSpPr txBox="1"/>
              <p:nvPr/>
            </p:nvSpPr>
            <p:spPr>
              <a:xfrm>
                <a:off x="8938397" y="731535"/>
                <a:ext cx="847571" cy="461665"/>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left"/>
                    </m:oMathParaPr>
                    <m:oMath xmlns:m="http://schemas.openxmlformats.org/officeDocument/2006/math">
                      <m:r>
                        <a:rPr kumimoji="0" lang="en-US" sz="24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m:t>
                      </m:r>
                      <m:sSub>
                        <m:sSubPr>
                          <m:ctrlPr>
                            <a:rPr kumimoji="0" lang="en-US" sz="24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24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24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m:oMathPara>
                </a14:m>
                <a:endParaRPr kumimoji="0" lang="en-US" sz="1800" b="0" i="0" u="none" strike="noStrike" kern="1200" cap="none" spc="0" normalizeH="0" baseline="0" noProof="0" dirty="0">
                  <a:ln>
                    <a:noFill/>
                  </a:ln>
                  <a:solidFill>
                    <a:srgbClr val="FFFFFF"/>
                  </a:solidFill>
                  <a:effectLst/>
                  <a:uLnTx/>
                  <a:uFillTx/>
                  <a:latin typeface="Calibri" charset="0"/>
                  <a:ea typeface="ＭＳ Ｐゴシック" charset="0"/>
                </a:endParaRPr>
              </a:p>
            </p:txBody>
          </p:sp>
        </mc:Choice>
        <mc:Fallback xmlns="">
          <p:sp>
            <p:nvSpPr>
              <p:cNvPr id="2" name="TextBox 1">
                <a:extLst>
                  <a:ext uri="{FF2B5EF4-FFF2-40B4-BE49-F238E27FC236}">
                    <a16:creationId xmlns:a16="http://schemas.microsoft.com/office/drawing/2014/main" id="{987C6F90-8402-4678-95AC-418B551E3D2B}"/>
                  </a:ext>
                </a:extLst>
              </p:cNvPr>
              <p:cNvSpPr txBox="1">
                <a:spLocks noRot="1" noChangeAspect="1" noMove="1" noResize="1" noEditPoints="1" noAdjustHandles="1" noChangeArrowheads="1" noChangeShapeType="1" noTextEdit="1"/>
              </p:cNvSpPr>
              <p:nvPr/>
            </p:nvSpPr>
            <p:spPr>
              <a:xfrm>
                <a:off x="8938397" y="731535"/>
                <a:ext cx="847571" cy="461665"/>
              </a:xfrm>
              <a:prstGeom prst="rect">
                <a:avLst/>
              </a:prstGeom>
              <a:blipFill>
                <a:blip r:embed="rId8"/>
                <a:stretch>
                  <a:fillRect b="-2632"/>
                </a:stretch>
              </a:blipFill>
            </p:spPr>
            <p:txBody>
              <a:bodyPr/>
              <a:lstStyle/>
              <a:p>
                <a:r>
                  <a:rPr lang="en-US">
                    <a:noFill/>
                  </a:rPr>
                  <a:t> </a:t>
                </a:r>
              </a:p>
            </p:txBody>
          </p:sp>
        </mc:Fallback>
      </mc:AlternateContent>
      <p:sp>
        <p:nvSpPr>
          <p:cNvPr id="66" name="Oval 65">
            <a:extLst>
              <a:ext uri="{FF2B5EF4-FFF2-40B4-BE49-F238E27FC236}">
                <a16:creationId xmlns:a16="http://schemas.microsoft.com/office/drawing/2014/main" id="{D84EE192-14C6-4FEA-ACFD-9895C79AC679}"/>
              </a:ext>
            </a:extLst>
          </p:cNvPr>
          <p:cNvSpPr>
            <a:spLocks noChangeAspect="1"/>
          </p:cNvSpPr>
          <p:nvPr/>
        </p:nvSpPr>
        <p:spPr>
          <a:xfrm>
            <a:off x="8679653" y="4010166"/>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9" name="Text Box 14">
            <a:extLst>
              <a:ext uri="{FF2B5EF4-FFF2-40B4-BE49-F238E27FC236}">
                <a16:creationId xmlns:a16="http://schemas.microsoft.com/office/drawing/2014/main" id="{62901860-3D13-4055-93D2-9EE65A22D04D}"/>
              </a:ext>
            </a:extLst>
          </p:cNvPr>
          <p:cNvSpPr txBox="1">
            <a:spLocks noChangeArrowheads="1"/>
          </p:cNvSpPr>
          <p:nvPr/>
        </p:nvSpPr>
        <p:spPr bwMode="auto">
          <a:xfrm>
            <a:off x="8332036" y="1884827"/>
            <a:ext cx="2149717" cy="784830"/>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&gt; ellipsoid distance everywhere</a:t>
            </a:r>
          </a:p>
        </p:txBody>
      </p:sp>
      <p:sp>
        <p:nvSpPr>
          <p:cNvPr id="72" name="Oval 71">
            <a:extLst>
              <a:ext uri="{FF2B5EF4-FFF2-40B4-BE49-F238E27FC236}">
                <a16:creationId xmlns:a16="http://schemas.microsoft.com/office/drawing/2014/main" id="{9FFC70B5-7EA0-4BC4-8952-320C55F3C737}"/>
              </a:ext>
            </a:extLst>
          </p:cNvPr>
          <p:cNvSpPr>
            <a:spLocks noChangeAspect="1"/>
          </p:cNvSpPr>
          <p:nvPr/>
        </p:nvSpPr>
        <p:spPr>
          <a:xfrm>
            <a:off x="6026338" y="3325705"/>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41776110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500"/>
                                        <p:tgtEl>
                                          <p:spTgt spid="71"/>
                                        </p:tgtEl>
                                      </p:cBhvr>
                                    </p:animEffect>
                                  </p:childTnLst>
                                </p:cTn>
                              </p:par>
                              <p:par>
                                <p:cTn id="12" presetID="10" presetClass="entr" presetSubtype="0" fill="hold" nodeType="with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fade">
                                      <p:cBhvr>
                                        <p:cTn id="14" dur="500"/>
                                        <p:tgtEl>
                                          <p:spTgt spid="7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fade">
                                      <p:cBhvr>
                                        <p:cTn id="22" dur="500"/>
                                        <p:tgtEl>
                                          <p:spTgt spid="8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7"/>
                                        </p:tgtEl>
                                        <p:attrNameLst>
                                          <p:attrName>style.visibility</p:attrName>
                                        </p:attrNameLst>
                                      </p:cBhvr>
                                      <p:to>
                                        <p:strVal val="visible"/>
                                      </p:to>
                                    </p:set>
                                    <p:animEffect transition="in" filter="fade">
                                      <p:cBhvr>
                                        <p:cTn id="25" dur="500"/>
                                        <p:tgtEl>
                                          <p:spTgt spid="87"/>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85"/>
                                        </p:tgtEl>
                                        <p:attrNameLst>
                                          <p:attrName>style.visibility</p:attrName>
                                        </p:attrNameLst>
                                      </p:cBhvr>
                                      <p:to>
                                        <p:strVal val="visible"/>
                                      </p:to>
                                    </p:set>
                                    <p:animEffect transition="in" filter="fade">
                                      <p:cBhvr>
                                        <p:cTn id="29" dur="500"/>
                                        <p:tgtEl>
                                          <p:spTgt spid="8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500"/>
                                        <p:tgtEl>
                                          <p:spTgt spid="1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fade">
                                      <p:cBhvr>
                                        <p:cTn id="40" dur="500"/>
                                        <p:tgtEl>
                                          <p:spTgt spid="64"/>
                                        </p:tgtEl>
                                      </p:cBhvr>
                                    </p:animEffect>
                                  </p:childTnLst>
                                </p:cTn>
                              </p:par>
                            </p:childTnLst>
                          </p:cTn>
                        </p:par>
                        <p:par>
                          <p:cTn id="41" fill="hold">
                            <p:stCondLst>
                              <p:cond delay="500"/>
                            </p:stCondLst>
                            <p:childTnLst>
                              <p:par>
                                <p:cTn id="42" presetID="22" presetClass="entr" presetSubtype="4" fill="hold" nodeType="afterEffect">
                                  <p:stCondLst>
                                    <p:cond delay="0"/>
                                  </p:stCondLst>
                                  <p:childTnLst>
                                    <p:set>
                                      <p:cBhvr>
                                        <p:cTn id="43" dur="1" fill="hold">
                                          <p:stCondLst>
                                            <p:cond delay="0"/>
                                          </p:stCondLst>
                                        </p:cTn>
                                        <p:tgtEl>
                                          <p:spTgt spid="81"/>
                                        </p:tgtEl>
                                        <p:attrNameLst>
                                          <p:attrName>style.visibility</p:attrName>
                                        </p:attrNameLst>
                                      </p:cBhvr>
                                      <p:to>
                                        <p:strVal val="visible"/>
                                      </p:to>
                                    </p:set>
                                    <p:animEffect transition="in" filter="wipe(down)">
                                      <p:cBhvr>
                                        <p:cTn id="44" dur="500"/>
                                        <p:tgtEl>
                                          <p:spTgt spid="81"/>
                                        </p:tgtEl>
                                      </p:cBhvr>
                                    </p:animEffect>
                                  </p:childTnLst>
                                </p:cTn>
                              </p:par>
                              <p:par>
                                <p:cTn id="45" presetID="22" presetClass="entr" presetSubtype="4" fill="hold" nodeType="withEffect">
                                  <p:stCondLst>
                                    <p:cond delay="0"/>
                                  </p:stCondLst>
                                  <p:childTnLst>
                                    <p:set>
                                      <p:cBhvr>
                                        <p:cTn id="46" dur="1" fill="hold">
                                          <p:stCondLst>
                                            <p:cond delay="0"/>
                                          </p:stCondLst>
                                        </p:cTn>
                                        <p:tgtEl>
                                          <p:spTgt spid="82"/>
                                        </p:tgtEl>
                                        <p:attrNameLst>
                                          <p:attrName>style.visibility</p:attrName>
                                        </p:attrNameLst>
                                      </p:cBhvr>
                                      <p:to>
                                        <p:strVal val="visible"/>
                                      </p:to>
                                    </p:set>
                                    <p:animEffect transition="in" filter="wipe(down)">
                                      <p:cBhvr>
                                        <p:cTn id="47" dur="500"/>
                                        <p:tgtEl>
                                          <p:spTgt spid="82"/>
                                        </p:tgtEl>
                                      </p:cBhvr>
                                    </p:animEffect>
                                  </p:childTnLst>
                                </p:cTn>
                              </p:par>
                            </p:childTnLst>
                          </p:cTn>
                        </p:par>
                        <p:par>
                          <p:cTn id="48" fill="hold">
                            <p:stCondLst>
                              <p:cond delay="1000"/>
                            </p:stCondLst>
                            <p:childTnLst>
                              <p:par>
                                <p:cTn id="49" presetID="10" presetClass="entr" presetSubtype="0" fill="hold" nodeType="afterEffect">
                                  <p:stCondLst>
                                    <p:cond delay="0"/>
                                  </p:stCondLst>
                                  <p:childTnLst>
                                    <p:set>
                                      <p:cBhvr>
                                        <p:cTn id="50" dur="1" fill="hold">
                                          <p:stCondLst>
                                            <p:cond delay="0"/>
                                          </p:stCondLst>
                                        </p:cTn>
                                        <p:tgtEl>
                                          <p:spTgt spid="90"/>
                                        </p:tgtEl>
                                        <p:attrNameLst>
                                          <p:attrName>style.visibility</p:attrName>
                                        </p:attrNameLst>
                                      </p:cBhvr>
                                      <p:to>
                                        <p:strVal val="visible"/>
                                      </p:to>
                                    </p:set>
                                    <p:animEffect transition="in" filter="fade">
                                      <p:cBhvr>
                                        <p:cTn id="51" dur="500"/>
                                        <p:tgtEl>
                                          <p:spTgt spid="9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2"/>
                                        </p:tgtEl>
                                        <p:attrNameLst>
                                          <p:attrName>style.visibility</p:attrName>
                                        </p:attrNameLst>
                                      </p:cBhvr>
                                      <p:to>
                                        <p:strVal val="visible"/>
                                      </p:to>
                                    </p:set>
                                    <p:animEffect transition="in" filter="fade">
                                      <p:cBhvr>
                                        <p:cTn id="54" dur="500"/>
                                        <p:tgtEl>
                                          <p:spTgt spid="11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19"/>
                                        </p:tgtEl>
                                        <p:attrNameLst>
                                          <p:attrName>style.visibility</p:attrName>
                                        </p:attrNameLst>
                                      </p:cBhvr>
                                      <p:to>
                                        <p:strVal val="visible"/>
                                      </p:to>
                                    </p:set>
                                    <p:animEffect transition="in" filter="fade">
                                      <p:cBhvr>
                                        <p:cTn id="65" dur="500"/>
                                        <p:tgtEl>
                                          <p:spTgt spid="1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6"/>
                                        </p:tgtEl>
                                        <p:attrNameLst>
                                          <p:attrName>style.visibility</p:attrName>
                                        </p:attrNameLst>
                                      </p:cBhvr>
                                      <p:to>
                                        <p:strVal val="visible"/>
                                      </p:to>
                                    </p:set>
                                    <p:animEffect transition="in" filter="fade">
                                      <p:cBhvr>
                                        <p:cTn id="68" dur="500"/>
                                        <p:tgtEl>
                                          <p:spTgt spid="6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24"/>
                                        </p:tgtEl>
                                        <p:attrNameLst>
                                          <p:attrName>style.visibility</p:attrName>
                                        </p:attrNameLst>
                                      </p:cBhvr>
                                      <p:to>
                                        <p:strVal val="visible"/>
                                      </p:to>
                                    </p:set>
                                    <p:animEffect transition="in" filter="fade">
                                      <p:cBhvr>
                                        <p:cTn id="71" dur="500"/>
                                        <p:tgtEl>
                                          <p:spTgt spid="1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5"/>
                                        </p:tgtEl>
                                        <p:attrNameLst>
                                          <p:attrName>style.visibility</p:attrName>
                                        </p:attrNameLst>
                                      </p:cBhvr>
                                      <p:to>
                                        <p:strVal val="visible"/>
                                      </p:to>
                                    </p:set>
                                    <p:animEffect transition="in" filter="fade">
                                      <p:cBhvr>
                                        <p:cTn id="74"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P spid="86" grpId="0" animBg="1"/>
      <p:bldP spid="87" grpId="0"/>
      <p:bldP spid="83" grpId="0" animBg="1"/>
      <p:bldP spid="111" grpId="0"/>
      <p:bldP spid="112" grpId="0"/>
      <p:bldP spid="119" grpId="0"/>
      <p:bldP spid="120" grpId="0" animBg="1"/>
      <p:bldP spid="6" grpId="0" animBg="1"/>
      <p:bldP spid="124" grpId="0" animBg="1"/>
      <p:bldP spid="125" grpId="0"/>
      <p:bldP spid="64" grpId="0"/>
      <p:bldP spid="66" grpId="0" animBg="1"/>
      <p:bldP spid="6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C8184F-47C7-4DF0-BA2C-52F08F9869CC}"/>
              </a:ext>
            </a:extLst>
          </p:cNvPr>
          <p:cNvSpPr>
            <a:spLocks noGrp="1"/>
          </p:cNvSpPr>
          <p:nvPr>
            <p:ph type="title"/>
          </p:nvPr>
        </p:nvSpPr>
        <p:spPr>
          <a:xfrm>
            <a:off x="1524000" y="274639"/>
            <a:ext cx="9144000" cy="1143000"/>
          </a:xfrm>
        </p:spPr>
        <p:txBody>
          <a:bodyPr>
            <a:normAutofit/>
          </a:bodyPr>
          <a:lstStyle/>
          <a:p>
            <a:r>
              <a:rPr lang="en-US" sz="5333" dirty="0"/>
              <a:t>Modernizing the NSRS</a:t>
            </a:r>
          </a:p>
        </p:txBody>
      </p:sp>
      <p:sp>
        <p:nvSpPr>
          <p:cNvPr id="3" name="Content Placeholder 2">
            <a:extLst>
              <a:ext uri="{FF2B5EF4-FFF2-40B4-BE49-F238E27FC236}">
                <a16:creationId xmlns:a16="http://schemas.microsoft.com/office/drawing/2014/main" id="{B8ECB94E-1EFB-4F90-B437-49166959552D}"/>
              </a:ext>
            </a:extLst>
          </p:cNvPr>
          <p:cNvSpPr>
            <a:spLocks noGrp="1"/>
          </p:cNvSpPr>
          <p:nvPr>
            <p:ph idx="1"/>
          </p:nvPr>
        </p:nvSpPr>
        <p:spPr>
          <a:xfrm>
            <a:off x="640080" y="1340553"/>
            <a:ext cx="10901680" cy="5314247"/>
          </a:xfrm>
        </p:spPr>
        <p:txBody>
          <a:bodyPr>
            <a:normAutofit/>
          </a:bodyPr>
          <a:lstStyle/>
          <a:p>
            <a:pPr>
              <a:defRPr/>
            </a:pPr>
            <a:r>
              <a:rPr lang="en-US" sz="3200" dirty="0"/>
              <a:t>Updating </a:t>
            </a:r>
            <a:r>
              <a:rPr lang="en-US" sz="3200" b="1" i="1" dirty="0"/>
              <a:t>all</a:t>
            </a:r>
            <a:r>
              <a:rPr lang="en-US" sz="3200" dirty="0"/>
              <a:t> NSRS coordinates</a:t>
            </a:r>
          </a:p>
          <a:p>
            <a:pPr lvl="1">
              <a:defRPr/>
            </a:pPr>
            <a:r>
              <a:rPr lang="en-US" sz="2667" dirty="0"/>
              <a:t>Replace existing datums with new datums</a:t>
            </a:r>
          </a:p>
          <a:p>
            <a:pPr lvl="1">
              <a:defRPr/>
            </a:pPr>
            <a:r>
              <a:rPr lang="en-US" sz="2667" dirty="0"/>
              <a:t>Replacing existing SPCS83 with new SPCS2022</a:t>
            </a:r>
          </a:p>
          <a:p>
            <a:pPr lvl="1">
              <a:defRPr/>
            </a:pPr>
            <a:r>
              <a:rPr lang="en-US" sz="2667" dirty="0"/>
              <a:t>Accounting for coordinates changing with time</a:t>
            </a:r>
          </a:p>
          <a:p>
            <a:pPr>
              <a:defRPr/>
            </a:pPr>
            <a:r>
              <a:rPr lang="en-US" sz="3200" dirty="0"/>
              <a:t>Improving NGS products and services</a:t>
            </a:r>
          </a:p>
          <a:p>
            <a:pPr>
              <a:defRPr/>
            </a:pPr>
            <a:r>
              <a:rPr lang="en-US" sz="3200" dirty="0"/>
              <a:t>Simplifying customer contributions</a:t>
            </a:r>
          </a:p>
          <a:p>
            <a:pPr>
              <a:defRPr/>
            </a:pPr>
            <a:r>
              <a:rPr lang="en-US" sz="3200" dirty="0"/>
              <a:t>Making the NSRS:</a:t>
            </a:r>
          </a:p>
          <a:p>
            <a:pPr lvl="1">
              <a:defRPr/>
            </a:pPr>
            <a:r>
              <a:rPr lang="en-US" sz="2667" b="1" i="1" dirty="0"/>
              <a:t>More</a:t>
            </a:r>
            <a:r>
              <a:rPr lang="en-US" sz="2667" dirty="0"/>
              <a:t> accurate</a:t>
            </a:r>
          </a:p>
          <a:p>
            <a:pPr lvl="1">
              <a:defRPr/>
            </a:pPr>
            <a:r>
              <a:rPr lang="en-US" sz="2667" b="1" i="1" dirty="0"/>
              <a:t>More</a:t>
            </a:r>
            <a:r>
              <a:rPr lang="en-US" sz="2667" dirty="0"/>
              <a:t> accessible</a:t>
            </a:r>
          </a:p>
          <a:p>
            <a:pPr lvl="1">
              <a:defRPr/>
            </a:pPr>
            <a:r>
              <a:rPr lang="en-US" sz="2667" b="1" i="1" dirty="0"/>
              <a:t>More</a:t>
            </a:r>
            <a:r>
              <a:rPr lang="en-US" sz="2667" dirty="0"/>
              <a:t> efficient</a:t>
            </a:r>
            <a:endParaRPr lang="en-US" sz="2400" dirty="0"/>
          </a:p>
        </p:txBody>
      </p:sp>
      <p:sp>
        <p:nvSpPr>
          <p:cNvPr id="4" name="Rectangle 3">
            <a:extLst>
              <a:ext uri="{FF2B5EF4-FFF2-40B4-BE49-F238E27FC236}">
                <a16:creationId xmlns:a16="http://schemas.microsoft.com/office/drawing/2014/main" id="{AD5672F8-2E11-420E-932D-1C02A556BF66}"/>
              </a:ext>
            </a:extLst>
          </p:cNvPr>
          <p:cNvSpPr/>
          <p:nvPr/>
        </p:nvSpPr>
        <p:spPr>
          <a:xfrm rot="20193485">
            <a:off x="8304012" y="3848406"/>
            <a:ext cx="2922595" cy="2246769"/>
          </a:xfrm>
          <a:prstGeom prst="rect">
            <a:avLst/>
          </a:prstGeom>
          <a:noFill/>
        </p:spPr>
        <p:txBody>
          <a:bodyPr wrap="none" lIns="91440" tIns="45720" rIns="91440" bIns="45720">
            <a:spAutoFit/>
          </a:bodyPr>
          <a:lstStyle/>
          <a:p>
            <a:pPr algn="ctr" defTabSz="914377">
              <a:defRPr/>
            </a:pPr>
            <a:r>
              <a:rPr lang="en-US" sz="4400" b="1" kern="0" dirty="0">
                <a:ln w="22225">
                  <a:solidFill>
                    <a:srgbClr val="C0504D"/>
                  </a:solidFill>
                  <a:prstDash val="solid"/>
                </a:ln>
                <a:solidFill>
                  <a:srgbClr val="C0504D">
                    <a:lumMod val="40000"/>
                    <a:lumOff val="60000"/>
                  </a:srgbClr>
                </a:solidFill>
                <a:effectLst>
                  <a:outerShdw blurRad="38100" dist="38100" dir="2700000" algn="tl">
                    <a:srgbClr val="000000">
                      <a:alpha val="43137"/>
                    </a:srgbClr>
                  </a:outerShdw>
                </a:effectLst>
                <a:latin typeface="Arial"/>
                <a:cs typeface="Arial"/>
                <a:sym typeface="Arial"/>
              </a:rPr>
              <a:t>Rollout in</a:t>
            </a:r>
          </a:p>
          <a:p>
            <a:pPr algn="ctr" defTabSz="914377">
              <a:defRPr/>
            </a:pPr>
            <a:r>
              <a:rPr lang="en-US" sz="9600" b="1" kern="0" dirty="0">
                <a:ln w="22225">
                  <a:solidFill>
                    <a:srgbClr val="C0504D"/>
                  </a:solidFill>
                  <a:prstDash val="solid"/>
                </a:ln>
                <a:solidFill>
                  <a:srgbClr val="C0504D">
                    <a:lumMod val="40000"/>
                    <a:lumOff val="60000"/>
                  </a:srgbClr>
                </a:solidFill>
                <a:effectLst>
                  <a:outerShdw blurRad="38100" dist="38100" dir="2700000" algn="tl">
                    <a:srgbClr val="000000">
                      <a:alpha val="43137"/>
                    </a:srgbClr>
                  </a:outerShdw>
                </a:effectLst>
                <a:latin typeface="Arial"/>
                <a:cs typeface="Arial"/>
                <a:sym typeface="Arial"/>
              </a:rPr>
              <a:t>2025</a:t>
            </a:r>
          </a:p>
        </p:txBody>
      </p:sp>
      <p:sp>
        <p:nvSpPr>
          <p:cNvPr id="5" name="TextBox 4">
            <a:extLst>
              <a:ext uri="{FF2B5EF4-FFF2-40B4-BE49-F238E27FC236}">
                <a16:creationId xmlns:a16="http://schemas.microsoft.com/office/drawing/2014/main" id="{23D2DE03-F867-4875-AC5C-1411BEB15F82}"/>
              </a:ext>
            </a:extLst>
          </p:cNvPr>
          <p:cNvSpPr txBox="1"/>
          <p:nvPr/>
        </p:nvSpPr>
        <p:spPr>
          <a:xfrm>
            <a:off x="9039860" y="2666607"/>
            <a:ext cx="1681480" cy="748988"/>
          </a:xfrm>
          <a:prstGeom prst="rect">
            <a:avLst/>
          </a:prstGeom>
          <a:noFill/>
        </p:spPr>
        <p:txBody>
          <a:bodyPr wrap="square" rtlCol="0">
            <a:spAutoFit/>
          </a:bodyPr>
          <a:lstStyle/>
          <a:p>
            <a:pPr>
              <a:defRPr/>
            </a:pPr>
            <a:r>
              <a:rPr lang="en-US" sz="4267" dirty="0">
                <a:solidFill>
                  <a:prstClr val="black"/>
                </a:solidFill>
                <a:latin typeface="Rage Italic" panose="03070502040507070304" pitchFamily="66" charset="0"/>
              </a:rPr>
              <a:t>begins</a:t>
            </a:r>
          </a:p>
        </p:txBody>
      </p:sp>
      <p:cxnSp>
        <p:nvCxnSpPr>
          <p:cNvPr id="7" name="Straight Arrow Connector 6">
            <a:extLst>
              <a:ext uri="{FF2B5EF4-FFF2-40B4-BE49-F238E27FC236}">
                <a16:creationId xmlns:a16="http://schemas.microsoft.com/office/drawing/2014/main" id="{BD6CC2FA-C6C5-4462-95D8-F7237114AD6F}"/>
              </a:ext>
            </a:extLst>
          </p:cNvPr>
          <p:cNvCxnSpPr>
            <a:cxnSpLocks/>
          </p:cNvCxnSpPr>
          <p:nvPr/>
        </p:nvCxnSpPr>
        <p:spPr>
          <a:xfrm>
            <a:off x="9816109" y="3221916"/>
            <a:ext cx="237212" cy="650240"/>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536142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10"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78" name="Straight Connector 77"/>
          <p:cNvCxnSpPr>
            <a:cxnSpLocks/>
            <a:endCxn id="413701" idx="2"/>
          </p:cNvCxnSpPr>
          <p:nvPr/>
        </p:nvCxnSpPr>
        <p:spPr>
          <a:xfrm flipH="1">
            <a:off x="6094414" y="2682577"/>
            <a:ext cx="2318068" cy="61712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cxnSpLocks/>
            <a:endCxn id="413701" idx="2"/>
          </p:cNvCxnSpPr>
          <p:nvPr/>
        </p:nvCxnSpPr>
        <p:spPr>
          <a:xfrm flipH="1">
            <a:off x="6094414" y="2720677"/>
            <a:ext cx="1236028" cy="61331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3725" name="Text Box 29"/>
          <p:cNvSpPr txBox="1">
            <a:spLocks noChangeArrowheads="1"/>
          </p:cNvSpPr>
          <p:nvPr/>
        </p:nvSpPr>
        <p:spPr bwMode="auto">
          <a:xfrm>
            <a:off x="5297413" y="1662301"/>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113" name="Arc 112"/>
          <p:cNvSpPr/>
          <p:nvPr/>
        </p:nvSpPr>
        <p:spPr>
          <a:xfrm rot="646440">
            <a:off x="649723" y="3406127"/>
            <a:ext cx="10972800" cy="10972800"/>
          </a:xfrm>
          <a:prstGeom prst="arc">
            <a:avLst>
              <a:gd name="adj1" fmla="val 16200000"/>
              <a:gd name="adj2" fmla="val 16776845"/>
            </a:avLst>
          </a:prstGeom>
          <a:ln w="88900">
            <a:solidFill>
              <a:srgbClr val="FF66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3706" name="Line 10"/>
          <p:cNvSpPr>
            <a:spLocks noChangeShapeType="1"/>
          </p:cNvSpPr>
          <p:nvPr/>
        </p:nvSpPr>
        <p:spPr bwMode="auto">
          <a:xfrm>
            <a:off x="6096000" y="2223477"/>
            <a:ext cx="0" cy="2103120"/>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“Secant” conformal map projection</a:t>
            </a:r>
          </a:p>
        </p:txBody>
      </p:sp>
      <p:sp>
        <p:nvSpPr>
          <p:cNvPr id="68" name="Text Box 12">
            <a:extLst>
              <a:ext uri="{FF2B5EF4-FFF2-40B4-BE49-F238E27FC236}">
                <a16:creationId xmlns:a16="http://schemas.microsoft.com/office/drawing/2014/main" id="{4D2D912E-7CC6-4FE1-8BCD-E71B80CC1F55}"/>
              </a:ext>
            </a:extLst>
          </p:cNvPr>
          <p:cNvSpPr txBox="1">
            <a:spLocks noChangeArrowheads="1"/>
          </p:cNvSpPr>
          <p:nvPr/>
        </p:nvSpPr>
        <p:spPr bwMode="auto">
          <a:xfrm>
            <a:off x="6231342" y="3482112"/>
            <a:ext cx="1088794"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distance</a:t>
            </a:r>
          </a:p>
        </p:txBody>
      </p:sp>
      <p:cxnSp>
        <p:nvCxnSpPr>
          <p:cNvPr id="81" name="Straight Connector 80">
            <a:extLst>
              <a:ext uri="{FF2B5EF4-FFF2-40B4-BE49-F238E27FC236}">
                <a16:creationId xmlns:a16="http://schemas.microsoft.com/office/drawing/2014/main" id="{442A6AE4-8414-4B16-A6D1-F8EE34136707}"/>
              </a:ext>
            </a:extLst>
          </p:cNvPr>
          <p:cNvCxnSpPr>
            <a:cxnSpLocks/>
            <a:endCxn id="413701" idx="2"/>
          </p:cNvCxnSpPr>
          <p:nvPr/>
        </p:nvCxnSpPr>
        <p:spPr>
          <a:xfrm flipH="1">
            <a:off x="6094414" y="4078625"/>
            <a:ext cx="3049588" cy="4775241"/>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C0D3306-9B8C-42D2-976B-E01F59A11790}"/>
              </a:ext>
            </a:extLst>
          </p:cNvPr>
          <p:cNvCxnSpPr>
            <a:cxnSpLocks/>
            <a:stCxn id="413701" idx="2"/>
          </p:cNvCxnSpPr>
          <p:nvPr/>
        </p:nvCxnSpPr>
        <p:spPr>
          <a:xfrm flipV="1">
            <a:off x="6094414" y="4092277"/>
            <a:ext cx="3834446" cy="4761588"/>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6" name="Arc 85">
            <a:extLst>
              <a:ext uri="{FF2B5EF4-FFF2-40B4-BE49-F238E27FC236}">
                <a16:creationId xmlns:a16="http://schemas.microsoft.com/office/drawing/2014/main" id="{AF3C888F-8D6A-41E2-88E2-79F911405348}"/>
              </a:ext>
            </a:extLst>
          </p:cNvPr>
          <p:cNvSpPr/>
          <p:nvPr/>
        </p:nvSpPr>
        <p:spPr>
          <a:xfrm rot="1980000">
            <a:off x="575732" y="3360757"/>
            <a:ext cx="10972800" cy="10972800"/>
          </a:xfrm>
          <a:prstGeom prst="arc">
            <a:avLst>
              <a:gd name="adj1" fmla="val 16200000"/>
              <a:gd name="adj2" fmla="val 16572007"/>
            </a:avLst>
          </a:prstGeom>
          <a:ln w="88900">
            <a:solidFill>
              <a:srgbClr val="FF66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a:ea typeface="+mn-ea"/>
              <a:cs typeface="+mn-cs"/>
            </a:endParaRPr>
          </a:p>
        </p:txBody>
      </p:sp>
      <mc:AlternateContent xmlns:mc="http://schemas.openxmlformats.org/markup-compatibility/2006" xmlns:a14="http://schemas.microsoft.com/office/drawing/2010/main">
        <mc:Choice Requires="a14">
          <p:sp>
            <p:nvSpPr>
              <p:cNvPr id="87" name="Text Box 12">
                <a:extLst>
                  <a:ext uri="{FF2B5EF4-FFF2-40B4-BE49-F238E27FC236}">
                    <a16:creationId xmlns:a16="http://schemas.microsoft.com/office/drawing/2014/main" id="{A16A6AE2-E549-42F4-AF7A-04505DB5615D}"/>
                  </a:ext>
                </a:extLst>
              </p:cNvPr>
              <p:cNvSpPr txBox="1">
                <a:spLocks noChangeArrowheads="1"/>
              </p:cNvSpPr>
              <p:nvPr/>
            </p:nvSpPr>
            <p:spPr bwMode="auto">
              <a:xfrm>
                <a:off x="1630188" y="3707079"/>
                <a:ext cx="1973819" cy="362984"/>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Secant (</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7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a:t>
                </a: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&lt; 1)</a:t>
                </a:r>
              </a:p>
            </p:txBody>
          </p:sp>
        </mc:Choice>
        <mc:Fallback xmlns="">
          <p:sp>
            <p:nvSpPr>
              <p:cNvPr id="87" name="Text Box 12">
                <a:extLst>
                  <a:ext uri="{FF2B5EF4-FFF2-40B4-BE49-F238E27FC236}">
                    <a16:creationId xmlns:a16="http://schemas.microsoft.com/office/drawing/2014/main" id="{A16A6AE2-E549-42F4-AF7A-04505DB5615D}"/>
                  </a:ext>
                </a:extLst>
              </p:cNvPr>
              <p:cNvSpPr txBox="1">
                <a:spLocks noRot="1" noChangeAspect="1" noMove="1" noResize="1" noEditPoints="1" noAdjustHandles="1" noChangeArrowheads="1" noChangeShapeType="1" noTextEdit="1"/>
              </p:cNvSpPr>
              <p:nvPr/>
            </p:nvSpPr>
            <p:spPr bwMode="auto">
              <a:xfrm>
                <a:off x="1630188" y="3707079"/>
                <a:ext cx="1973819" cy="362984"/>
              </a:xfrm>
              <a:prstGeom prst="rect">
                <a:avLst/>
              </a:prstGeom>
              <a:blipFill>
                <a:blip r:embed="rId2"/>
                <a:stretch>
                  <a:fillRect l="-1543" r="-926" b="-18333"/>
                </a:stretch>
              </a:blipFill>
              <a:ln w="9525">
                <a:noFill/>
                <a:miter lim="800000"/>
                <a:headEnd/>
                <a:tailEnd/>
              </a:ln>
              <a:effectLst/>
            </p:spPr>
            <p:txBody>
              <a:bodyPr/>
              <a:lstStyle/>
              <a:p>
                <a:r>
                  <a:rPr lang="en-US">
                    <a:noFill/>
                  </a:rPr>
                  <a:t> </a:t>
                </a:r>
              </a:p>
            </p:txBody>
          </p:sp>
        </mc:Fallback>
      </mc:AlternateContent>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11" name="Text Box 14">
            <a:extLst>
              <a:ext uri="{FF2B5EF4-FFF2-40B4-BE49-F238E27FC236}">
                <a16:creationId xmlns:a16="http://schemas.microsoft.com/office/drawing/2014/main" id="{ACDE67E1-D59F-48F3-AA1D-2A00176D1364}"/>
              </a:ext>
            </a:extLst>
          </p:cNvPr>
          <p:cNvSpPr txBox="1">
            <a:spLocks noChangeArrowheads="1"/>
          </p:cNvSpPr>
          <p:nvPr/>
        </p:nvSpPr>
        <p:spPr bwMode="auto">
          <a:xfrm>
            <a:off x="6314774" y="4150972"/>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&lt; ellipsoid distance</a:t>
            </a:r>
          </a:p>
        </p:txBody>
      </p:sp>
      <p:sp>
        <p:nvSpPr>
          <p:cNvPr id="112" name="Text Box 14">
            <a:extLst>
              <a:ext uri="{FF2B5EF4-FFF2-40B4-BE49-F238E27FC236}">
                <a16:creationId xmlns:a16="http://schemas.microsoft.com/office/drawing/2014/main" id="{860E1C5E-4FA7-48B5-B91D-2914200AEED3}"/>
              </a:ext>
            </a:extLst>
          </p:cNvPr>
          <p:cNvSpPr txBox="1">
            <a:spLocks noChangeArrowheads="1"/>
          </p:cNvSpPr>
          <p:nvPr/>
        </p:nvSpPr>
        <p:spPr bwMode="auto">
          <a:xfrm>
            <a:off x="8454473" y="3463650"/>
            <a:ext cx="20709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&gt; ellipsoid distance</a:t>
            </a:r>
          </a:p>
        </p:txBody>
      </p:sp>
      <p:sp>
        <p:nvSpPr>
          <p:cNvPr id="119" name="Text Box 14">
            <a:extLst>
              <a:ext uri="{FF2B5EF4-FFF2-40B4-BE49-F238E27FC236}">
                <a16:creationId xmlns:a16="http://schemas.microsoft.com/office/drawing/2014/main" id="{01AEDD98-DD7D-4EF6-93A6-0AE31F566785}"/>
              </a:ext>
            </a:extLst>
          </p:cNvPr>
          <p:cNvSpPr txBox="1">
            <a:spLocks noChangeArrowheads="1"/>
          </p:cNvSpPr>
          <p:nvPr/>
        </p:nvSpPr>
        <p:spPr bwMode="auto">
          <a:xfrm>
            <a:off x="3850567" y="4266611"/>
            <a:ext cx="2070978" cy="553998"/>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p:sp>
        <p:nvSpPr>
          <p:cNvPr id="120" name="Line 17">
            <a:extLst>
              <a:ext uri="{FF2B5EF4-FFF2-40B4-BE49-F238E27FC236}">
                <a16:creationId xmlns:a16="http://schemas.microsoft.com/office/drawing/2014/main" id="{BE4F5242-C063-4A4E-8C7C-5CF234418690}"/>
              </a:ext>
            </a:extLst>
          </p:cNvPr>
          <p:cNvSpPr>
            <a:spLocks noChangeShapeType="1"/>
          </p:cNvSpPr>
          <p:nvPr/>
        </p:nvSpPr>
        <p:spPr bwMode="auto">
          <a:xfrm flipH="1" flipV="1">
            <a:off x="3495423" y="4162392"/>
            <a:ext cx="372286" cy="345813"/>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4" name="Line 17">
            <a:extLst>
              <a:ext uri="{FF2B5EF4-FFF2-40B4-BE49-F238E27FC236}">
                <a16:creationId xmlns:a16="http://schemas.microsoft.com/office/drawing/2014/main" id="{573F9ABC-D39D-4DC6-967E-51E2369328D5}"/>
              </a:ext>
            </a:extLst>
          </p:cNvPr>
          <p:cNvSpPr>
            <a:spLocks noChangeShapeType="1"/>
          </p:cNvSpPr>
          <p:nvPr/>
        </p:nvSpPr>
        <p:spPr bwMode="auto">
          <a:xfrm flipV="1">
            <a:off x="8194215" y="4157643"/>
            <a:ext cx="511001" cy="923442"/>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125" name="Text Box 14">
            <a:extLst>
              <a:ext uri="{FF2B5EF4-FFF2-40B4-BE49-F238E27FC236}">
                <a16:creationId xmlns:a16="http://schemas.microsoft.com/office/drawing/2014/main" id="{D0DECDAC-C8B8-4588-9441-12696378EE2F}"/>
              </a:ext>
            </a:extLst>
          </p:cNvPr>
          <p:cNvSpPr txBox="1">
            <a:spLocks noChangeArrowheads="1"/>
          </p:cNvSpPr>
          <p:nvPr/>
        </p:nvSpPr>
        <p:spPr bwMode="auto">
          <a:xfrm>
            <a:off x="6108825" y="4825790"/>
            <a:ext cx="2070978" cy="55399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ellipsoid distance</a:t>
            </a:r>
          </a:p>
        </p:txBody>
      </p:sp>
      <p:sp>
        <p:nvSpPr>
          <p:cNvPr id="64" name="Text Box 12">
            <a:extLst>
              <a:ext uri="{FF2B5EF4-FFF2-40B4-BE49-F238E27FC236}">
                <a16:creationId xmlns:a16="http://schemas.microsoft.com/office/drawing/2014/main" id="{9BE3A2DA-A4FA-4126-B501-D14DE66A9C35}"/>
              </a:ext>
            </a:extLst>
          </p:cNvPr>
          <p:cNvSpPr txBox="1">
            <a:spLocks noChangeArrowheads="1"/>
          </p:cNvSpPr>
          <p:nvPr/>
        </p:nvSpPr>
        <p:spPr bwMode="auto">
          <a:xfrm>
            <a:off x="8927582" y="4599029"/>
            <a:ext cx="1103396"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distance</a:t>
            </a:r>
          </a:p>
        </p:txBody>
      </p:sp>
      <p:sp>
        <p:nvSpPr>
          <p:cNvPr id="57" name="Line 7">
            <a:extLst>
              <a:ext uri="{FF2B5EF4-FFF2-40B4-BE49-F238E27FC236}">
                <a16:creationId xmlns:a16="http://schemas.microsoft.com/office/drawing/2014/main" id="{4E4CFD77-6708-45B3-93FE-57980212F4A1}"/>
              </a:ext>
            </a:extLst>
          </p:cNvPr>
          <p:cNvSpPr>
            <a:spLocks noChangeShapeType="1"/>
          </p:cNvSpPr>
          <p:nvPr/>
        </p:nvSpPr>
        <p:spPr bwMode="auto">
          <a:xfrm>
            <a:off x="2118360" y="4078623"/>
            <a:ext cx="0" cy="2286000"/>
          </a:xfrm>
          <a:prstGeom prst="line">
            <a:avLst/>
          </a:prstGeom>
          <a:noFill/>
          <a:ln w="25400">
            <a:solidFill>
              <a:srgbClr val="000000"/>
            </a:solidFill>
            <a:prstDash val="lgDash"/>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9" name="Line 8">
            <a:extLst>
              <a:ext uri="{FF2B5EF4-FFF2-40B4-BE49-F238E27FC236}">
                <a16:creationId xmlns:a16="http://schemas.microsoft.com/office/drawing/2014/main" id="{EAC7AEFC-0BB7-4F50-A1F8-27D05D61DF8F}"/>
              </a:ext>
            </a:extLst>
          </p:cNvPr>
          <p:cNvSpPr>
            <a:spLocks noChangeShapeType="1"/>
          </p:cNvSpPr>
          <p:nvPr/>
        </p:nvSpPr>
        <p:spPr bwMode="auto">
          <a:xfrm>
            <a:off x="10073640" y="4077037"/>
            <a:ext cx="0" cy="2286000"/>
          </a:xfrm>
          <a:prstGeom prst="line">
            <a:avLst/>
          </a:prstGeom>
          <a:noFill/>
          <a:ln w="25400">
            <a:solidFill>
              <a:srgbClr val="000000"/>
            </a:solidFill>
            <a:prstDash val="lgDash"/>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0" name="Line 9">
            <a:extLst>
              <a:ext uri="{FF2B5EF4-FFF2-40B4-BE49-F238E27FC236}">
                <a16:creationId xmlns:a16="http://schemas.microsoft.com/office/drawing/2014/main" id="{96700DE1-7804-49BD-986C-B6C4F82BF22B}"/>
              </a:ext>
            </a:extLst>
          </p:cNvPr>
          <p:cNvSpPr>
            <a:spLocks noChangeShapeType="1"/>
          </p:cNvSpPr>
          <p:nvPr/>
        </p:nvSpPr>
        <p:spPr bwMode="auto">
          <a:xfrm>
            <a:off x="2118360" y="6073129"/>
            <a:ext cx="7955280" cy="0"/>
          </a:xfrm>
          <a:prstGeom prst="line">
            <a:avLst/>
          </a:prstGeom>
          <a:noFill/>
          <a:ln w="22225">
            <a:solidFill>
              <a:srgbClr val="000000"/>
            </a:solidFill>
            <a:round/>
            <a:headEnd type="stealth" w="lg" len="lg"/>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1" name="Text Box 11">
            <a:extLst>
              <a:ext uri="{FF2B5EF4-FFF2-40B4-BE49-F238E27FC236}">
                <a16:creationId xmlns:a16="http://schemas.microsoft.com/office/drawing/2014/main" id="{A97053E1-617B-480E-80E3-E1025D686D9E}"/>
              </a:ext>
            </a:extLst>
          </p:cNvPr>
          <p:cNvSpPr txBox="1">
            <a:spLocks noChangeArrowheads="1"/>
          </p:cNvSpPr>
          <p:nvPr/>
        </p:nvSpPr>
        <p:spPr bwMode="auto">
          <a:xfrm>
            <a:off x="2118361" y="6066617"/>
            <a:ext cx="7952107" cy="646331"/>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Zone width to balance positive and negative distortion (scale error) with respect to ellipsoid</a:t>
            </a:r>
          </a:p>
        </p:txBody>
      </p:sp>
      <p:sp>
        <p:nvSpPr>
          <p:cNvPr id="65" name="Line 20">
            <a:extLst>
              <a:ext uri="{FF2B5EF4-FFF2-40B4-BE49-F238E27FC236}">
                <a16:creationId xmlns:a16="http://schemas.microsoft.com/office/drawing/2014/main" id="{7A113F3C-481E-443C-AFAF-3859267BEE69}"/>
              </a:ext>
            </a:extLst>
          </p:cNvPr>
          <p:cNvSpPr>
            <a:spLocks noChangeShapeType="1"/>
          </p:cNvSpPr>
          <p:nvPr/>
        </p:nvSpPr>
        <p:spPr bwMode="auto">
          <a:xfrm>
            <a:off x="3444240" y="4078625"/>
            <a:ext cx="0" cy="1868153"/>
          </a:xfrm>
          <a:prstGeom prst="line">
            <a:avLst/>
          </a:prstGeom>
          <a:noFill/>
          <a:ln w="25400">
            <a:solidFill>
              <a:srgbClr val="000000"/>
            </a:solidFill>
            <a:prstDash val="lgDash"/>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6" name="Line 21">
            <a:extLst>
              <a:ext uri="{FF2B5EF4-FFF2-40B4-BE49-F238E27FC236}">
                <a16:creationId xmlns:a16="http://schemas.microsoft.com/office/drawing/2014/main" id="{4C34ECB4-9331-4184-BDA7-2514CD44087E}"/>
              </a:ext>
            </a:extLst>
          </p:cNvPr>
          <p:cNvSpPr>
            <a:spLocks noChangeShapeType="1"/>
          </p:cNvSpPr>
          <p:nvPr/>
        </p:nvSpPr>
        <p:spPr bwMode="auto">
          <a:xfrm>
            <a:off x="8747760" y="4078625"/>
            <a:ext cx="0" cy="1868153"/>
          </a:xfrm>
          <a:prstGeom prst="line">
            <a:avLst/>
          </a:prstGeom>
          <a:noFill/>
          <a:ln w="25400">
            <a:solidFill>
              <a:srgbClr val="000000"/>
            </a:solidFill>
            <a:prstDash val="lgDash"/>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9" name="Line 22">
            <a:extLst>
              <a:ext uri="{FF2B5EF4-FFF2-40B4-BE49-F238E27FC236}">
                <a16:creationId xmlns:a16="http://schemas.microsoft.com/office/drawing/2014/main" id="{EBC1711F-DA02-4DC1-BCA4-4A81824509E8}"/>
              </a:ext>
            </a:extLst>
          </p:cNvPr>
          <p:cNvSpPr>
            <a:spLocks noChangeShapeType="1"/>
          </p:cNvSpPr>
          <p:nvPr/>
        </p:nvSpPr>
        <p:spPr bwMode="auto">
          <a:xfrm>
            <a:off x="3444240" y="5657201"/>
            <a:ext cx="5303520" cy="0"/>
          </a:xfrm>
          <a:prstGeom prst="line">
            <a:avLst/>
          </a:prstGeom>
          <a:noFill/>
          <a:ln w="22225">
            <a:solidFill>
              <a:srgbClr val="000000"/>
            </a:solidFill>
            <a:round/>
            <a:headEnd type="stealth" w="lg" len="lg"/>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endParaRPr>
          </a:p>
        </p:txBody>
      </p:sp>
      <p:sp>
        <p:nvSpPr>
          <p:cNvPr id="72" name="Line 23">
            <a:extLst>
              <a:ext uri="{FF2B5EF4-FFF2-40B4-BE49-F238E27FC236}">
                <a16:creationId xmlns:a16="http://schemas.microsoft.com/office/drawing/2014/main" id="{BEC62860-45F8-4911-93A3-FA570C630565}"/>
              </a:ext>
            </a:extLst>
          </p:cNvPr>
          <p:cNvSpPr>
            <a:spLocks noChangeShapeType="1"/>
          </p:cNvSpPr>
          <p:nvPr/>
        </p:nvSpPr>
        <p:spPr bwMode="auto">
          <a:xfrm>
            <a:off x="2118360" y="5657201"/>
            <a:ext cx="1325880" cy="0"/>
          </a:xfrm>
          <a:prstGeom prst="line">
            <a:avLst/>
          </a:prstGeom>
          <a:noFill/>
          <a:ln w="22225">
            <a:solidFill>
              <a:srgbClr val="000000"/>
            </a:solidFill>
            <a:round/>
            <a:headEnd type="stealth" w="lg" len="lg"/>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endParaRPr>
          </a:p>
        </p:txBody>
      </p:sp>
      <p:sp>
        <p:nvSpPr>
          <p:cNvPr id="73" name="Line 24">
            <a:extLst>
              <a:ext uri="{FF2B5EF4-FFF2-40B4-BE49-F238E27FC236}">
                <a16:creationId xmlns:a16="http://schemas.microsoft.com/office/drawing/2014/main" id="{2E4F57DB-678E-4017-AB9E-2A0014FD4508}"/>
              </a:ext>
            </a:extLst>
          </p:cNvPr>
          <p:cNvSpPr>
            <a:spLocks noChangeShapeType="1"/>
          </p:cNvSpPr>
          <p:nvPr/>
        </p:nvSpPr>
        <p:spPr bwMode="auto">
          <a:xfrm>
            <a:off x="8747760" y="5657201"/>
            <a:ext cx="1325880" cy="0"/>
          </a:xfrm>
          <a:prstGeom prst="line">
            <a:avLst/>
          </a:prstGeom>
          <a:noFill/>
          <a:ln w="22225">
            <a:solidFill>
              <a:srgbClr val="000000"/>
            </a:solidFill>
            <a:round/>
            <a:headEnd type="stealth" w="lg" len="lg"/>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endParaRPr>
          </a:p>
        </p:txBody>
      </p:sp>
      <p:sp>
        <p:nvSpPr>
          <p:cNvPr id="74" name="Text Box 25">
            <a:extLst>
              <a:ext uri="{FF2B5EF4-FFF2-40B4-BE49-F238E27FC236}">
                <a16:creationId xmlns:a16="http://schemas.microsoft.com/office/drawing/2014/main" id="{9D741892-B479-46E2-A0D9-C678FBEB87C0}"/>
              </a:ext>
            </a:extLst>
          </p:cNvPr>
          <p:cNvSpPr txBox="1">
            <a:spLocks noChangeArrowheads="1"/>
          </p:cNvSpPr>
          <p:nvPr/>
        </p:nvSpPr>
        <p:spPr bwMode="auto">
          <a:xfrm>
            <a:off x="2247643" y="5661401"/>
            <a:ext cx="1051890" cy="369332"/>
          </a:xfrm>
          <a:prstGeom prst="rect">
            <a:avLst/>
          </a:prstGeom>
          <a:noFill/>
          <a:ln w="9525">
            <a:noFill/>
            <a:miter lim="800000"/>
            <a:headEnd/>
            <a:tailEnd/>
          </a:ln>
          <a:effectLst/>
        </p:spPr>
        <p:txBody>
          <a:bodyPr wrap="non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rPr>
              <a:t>14.5%</a:t>
            </a:r>
          </a:p>
        </p:txBody>
      </p:sp>
      <p:sp>
        <p:nvSpPr>
          <p:cNvPr id="75" name="Text Box 26">
            <a:extLst>
              <a:ext uri="{FF2B5EF4-FFF2-40B4-BE49-F238E27FC236}">
                <a16:creationId xmlns:a16="http://schemas.microsoft.com/office/drawing/2014/main" id="{1C0C3A28-2805-48F8-A22C-472888D01099}"/>
              </a:ext>
            </a:extLst>
          </p:cNvPr>
          <p:cNvSpPr txBox="1">
            <a:spLocks noChangeArrowheads="1"/>
          </p:cNvSpPr>
          <p:nvPr/>
        </p:nvSpPr>
        <p:spPr bwMode="auto">
          <a:xfrm>
            <a:off x="5688089" y="5661401"/>
            <a:ext cx="805029" cy="369332"/>
          </a:xfrm>
          <a:prstGeom prst="rect">
            <a:avLst/>
          </a:prstGeom>
          <a:noFill/>
          <a:ln w="9525">
            <a:noFill/>
            <a:miter lim="800000"/>
            <a:headEnd/>
            <a:tailEnd/>
          </a:ln>
          <a:effectLst/>
        </p:spPr>
        <p:txBody>
          <a:bodyPr wrap="non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rPr>
              <a:t>71%</a:t>
            </a:r>
          </a:p>
        </p:txBody>
      </p:sp>
      <p:sp>
        <p:nvSpPr>
          <p:cNvPr id="77" name="Text Box 27">
            <a:extLst>
              <a:ext uri="{FF2B5EF4-FFF2-40B4-BE49-F238E27FC236}">
                <a16:creationId xmlns:a16="http://schemas.microsoft.com/office/drawing/2014/main" id="{E45BF9C6-3101-47B1-A90D-C8480C974190}"/>
              </a:ext>
            </a:extLst>
          </p:cNvPr>
          <p:cNvSpPr txBox="1">
            <a:spLocks noChangeArrowheads="1"/>
          </p:cNvSpPr>
          <p:nvPr/>
        </p:nvSpPr>
        <p:spPr bwMode="auto">
          <a:xfrm>
            <a:off x="8892467" y="5661401"/>
            <a:ext cx="1051890" cy="369332"/>
          </a:xfrm>
          <a:prstGeom prst="rect">
            <a:avLst/>
          </a:prstGeom>
          <a:noFill/>
          <a:ln w="9525">
            <a:noFill/>
            <a:miter lim="800000"/>
            <a:headEnd/>
            <a:tailEnd/>
          </a:ln>
          <a:effectLst/>
        </p:spPr>
        <p:txBody>
          <a:bodyPr wrap="non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DADADA">
                    <a:lumMod val="10000"/>
                  </a:srgbClr>
                </a:solidFill>
                <a:effectLst/>
                <a:uLnTx/>
                <a:uFillTx/>
                <a:latin typeface="Verdana" pitchFamily="34" charset="0"/>
                <a:ea typeface="ＭＳ Ｐゴシック" charset="0"/>
                <a:cs typeface="Arial" pitchFamily="34" charset="0"/>
              </a:rPr>
              <a:t>14.5%</a:t>
            </a:r>
          </a:p>
        </p:txBody>
      </p:sp>
      <p:sp>
        <p:nvSpPr>
          <p:cNvPr id="83" name="Line 6">
            <a:extLst>
              <a:ext uri="{FF2B5EF4-FFF2-40B4-BE49-F238E27FC236}">
                <a16:creationId xmlns:a16="http://schemas.microsoft.com/office/drawing/2014/main" id="{0F1BFA05-338C-49BB-9631-BA9B521F5BAF}"/>
              </a:ext>
            </a:extLst>
          </p:cNvPr>
          <p:cNvSpPr>
            <a:spLocks noChangeShapeType="1"/>
          </p:cNvSpPr>
          <p:nvPr/>
        </p:nvSpPr>
        <p:spPr bwMode="auto">
          <a:xfrm flipV="1">
            <a:off x="1706880" y="4092277"/>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90" name="Straight Connector 89">
            <a:extLst>
              <a:ext uri="{FF2B5EF4-FFF2-40B4-BE49-F238E27FC236}">
                <a16:creationId xmlns:a16="http://schemas.microsoft.com/office/drawing/2014/main" id="{A1CBED94-658E-4A0D-8979-74BB8E2EB7E7}"/>
              </a:ext>
            </a:extLst>
          </p:cNvPr>
          <p:cNvCxnSpPr/>
          <p:nvPr/>
        </p:nvCxnSpPr>
        <p:spPr>
          <a:xfrm>
            <a:off x="9113520" y="4092277"/>
            <a:ext cx="822960" cy="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F453E4-8E2B-463D-AD41-7614B756948B}"/>
              </a:ext>
            </a:extLst>
          </p:cNvPr>
          <p:cNvCxnSpPr/>
          <p:nvPr/>
        </p:nvCxnSpPr>
        <p:spPr>
          <a:xfrm flipV="1">
            <a:off x="7038384" y="4092278"/>
            <a:ext cx="873057" cy="1"/>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D5A9A91C-94E0-4360-8AF1-29584B0D2A4F}"/>
              </a:ext>
            </a:extLst>
          </p:cNvPr>
          <p:cNvSpPr>
            <a:spLocks noChangeAspect="1"/>
          </p:cNvSpPr>
          <p:nvPr/>
        </p:nvSpPr>
        <p:spPr>
          <a:xfrm>
            <a:off x="3370393" y="4032494"/>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6" name="Oval 125">
            <a:extLst>
              <a:ext uri="{FF2B5EF4-FFF2-40B4-BE49-F238E27FC236}">
                <a16:creationId xmlns:a16="http://schemas.microsoft.com/office/drawing/2014/main" id="{29D31140-5F54-4125-A3BD-8160FD52B49F}"/>
              </a:ext>
            </a:extLst>
          </p:cNvPr>
          <p:cNvSpPr>
            <a:spLocks noChangeAspect="1"/>
          </p:cNvSpPr>
          <p:nvPr/>
        </p:nvSpPr>
        <p:spPr>
          <a:xfrm>
            <a:off x="8679653" y="4010166"/>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4125719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50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strVal val="#ppt_w*0.70"/>
                                          </p:val>
                                        </p:tav>
                                        <p:tav tm="100000">
                                          <p:val>
                                            <p:strVal val="#ppt_w"/>
                                          </p:val>
                                        </p:tav>
                                      </p:tavLst>
                                    </p:anim>
                                    <p:anim calcmode="lin" valueType="num">
                                      <p:cBhvr>
                                        <p:cTn id="8" dur="1000" fill="hold"/>
                                        <p:tgtEl>
                                          <p:spTgt spid="60"/>
                                        </p:tgtEl>
                                        <p:attrNameLst>
                                          <p:attrName>ppt_h</p:attrName>
                                        </p:attrNameLst>
                                      </p:cBhvr>
                                      <p:tavLst>
                                        <p:tav tm="0">
                                          <p:val>
                                            <p:strVal val="#ppt_h"/>
                                          </p:val>
                                        </p:tav>
                                        <p:tav tm="100000">
                                          <p:val>
                                            <p:strVal val="#ppt_h"/>
                                          </p:val>
                                        </p:tav>
                                      </p:tavLst>
                                    </p:anim>
                                    <p:animEffect transition="in" filter="fade">
                                      <p:cBhvr>
                                        <p:cTn id="9" dur="1000"/>
                                        <p:tgtEl>
                                          <p:spTgt spid="6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p:cTn id="12" dur="1000" fill="hold"/>
                                        <p:tgtEl>
                                          <p:spTgt spid="61"/>
                                        </p:tgtEl>
                                        <p:attrNameLst>
                                          <p:attrName>ppt_w</p:attrName>
                                        </p:attrNameLst>
                                      </p:cBhvr>
                                      <p:tavLst>
                                        <p:tav tm="0">
                                          <p:val>
                                            <p:strVal val="#ppt_w*0.70"/>
                                          </p:val>
                                        </p:tav>
                                        <p:tav tm="100000">
                                          <p:val>
                                            <p:strVal val="#ppt_w"/>
                                          </p:val>
                                        </p:tav>
                                      </p:tavLst>
                                    </p:anim>
                                    <p:anim calcmode="lin" valueType="num">
                                      <p:cBhvr>
                                        <p:cTn id="13" dur="1000" fill="hold"/>
                                        <p:tgtEl>
                                          <p:spTgt spid="61"/>
                                        </p:tgtEl>
                                        <p:attrNameLst>
                                          <p:attrName>ppt_h</p:attrName>
                                        </p:attrNameLst>
                                      </p:cBhvr>
                                      <p:tavLst>
                                        <p:tav tm="0">
                                          <p:val>
                                            <p:strVal val="#ppt_h"/>
                                          </p:val>
                                        </p:tav>
                                        <p:tav tm="100000">
                                          <p:val>
                                            <p:strVal val="#ppt_h"/>
                                          </p:val>
                                        </p:tav>
                                      </p:tavLst>
                                    </p:anim>
                                    <p:animEffect transition="in" filter="fade">
                                      <p:cBhvr>
                                        <p:cTn id="14" dur="1000"/>
                                        <p:tgtEl>
                                          <p:spTgt spid="61"/>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 calcmode="lin" valueType="num">
                                      <p:cBhvr>
                                        <p:cTn id="17" dur="1000" fill="hold"/>
                                        <p:tgtEl>
                                          <p:spTgt spid="69"/>
                                        </p:tgtEl>
                                        <p:attrNameLst>
                                          <p:attrName>ppt_w</p:attrName>
                                        </p:attrNameLst>
                                      </p:cBhvr>
                                      <p:tavLst>
                                        <p:tav tm="0">
                                          <p:val>
                                            <p:strVal val="#ppt_w*0.70"/>
                                          </p:val>
                                        </p:tav>
                                        <p:tav tm="100000">
                                          <p:val>
                                            <p:strVal val="#ppt_w"/>
                                          </p:val>
                                        </p:tav>
                                      </p:tavLst>
                                    </p:anim>
                                    <p:anim calcmode="lin" valueType="num">
                                      <p:cBhvr>
                                        <p:cTn id="18" dur="1000" fill="hold"/>
                                        <p:tgtEl>
                                          <p:spTgt spid="69"/>
                                        </p:tgtEl>
                                        <p:attrNameLst>
                                          <p:attrName>ppt_h</p:attrName>
                                        </p:attrNameLst>
                                      </p:cBhvr>
                                      <p:tavLst>
                                        <p:tav tm="0">
                                          <p:val>
                                            <p:strVal val="#ppt_h"/>
                                          </p:val>
                                        </p:tav>
                                        <p:tav tm="100000">
                                          <p:val>
                                            <p:strVal val="#ppt_h"/>
                                          </p:val>
                                        </p:tav>
                                      </p:tavLst>
                                    </p:anim>
                                    <p:animEffect transition="in" filter="fade">
                                      <p:cBhvr>
                                        <p:cTn id="19" dur="1000"/>
                                        <p:tgtEl>
                                          <p:spTgt spid="69"/>
                                        </p:tgtEl>
                                      </p:cBhvr>
                                    </p:animEffect>
                                  </p:childTnLst>
                                </p:cTn>
                              </p:par>
                              <p:par>
                                <p:cTn id="20" presetID="55" presetClass="entr" presetSubtype="0" fill="hold" grpId="0" nodeType="with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strVal val="#ppt_w*0.70"/>
                                          </p:val>
                                        </p:tav>
                                        <p:tav tm="100000">
                                          <p:val>
                                            <p:strVal val="#ppt_w"/>
                                          </p:val>
                                        </p:tav>
                                      </p:tavLst>
                                    </p:anim>
                                    <p:anim calcmode="lin" valueType="num">
                                      <p:cBhvr>
                                        <p:cTn id="23" dur="1000" fill="hold"/>
                                        <p:tgtEl>
                                          <p:spTgt spid="72"/>
                                        </p:tgtEl>
                                        <p:attrNameLst>
                                          <p:attrName>ppt_h</p:attrName>
                                        </p:attrNameLst>
                                      </p:cBhvr>
                                      <p:tavLst>
                                        <p:tav tm="0">
                                          <p:val>
                                            <p:strVal val="#ppt_h"/>
                                          </p:val>
                                        </p:tav>
                                        <p:tav tm="100000">
                                          <p:val>
                                            <p:strVal val="#ppt_h"/>
                                          </p:val>
                                        </p:tav>
                                      </p:tavLst>
                                    </p:anim>
                                    <p:animEffect transition="in" filter="fade">
                                      <p:cBhvr>
                                        <p:cTn id="24" dur="1000"/>
                                        <p:tgtEl>
                                          <p:spTgt spid="72"/>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anim calcmode="lin" valueType="num">
                                      <p:cBhvr>
                                        <p:cTn id="27" dur="1000" fill="hold"/>
                                        <p:tgtEl>
                                          <p:spTgt spid="73"/>
                                        </p:tgtEl>
                                        <p:attrNameLst>
                                          <p:attrName>ppt_w</p:attrName>
                                        </p:attrNameLst>
                                      </p:cBhvr>
                                      <p:tavLst>
                                        <p:tav tm="0">
                                          <p:val>
                                            <p:strVal val="#ppt_w*0.70"/>
                                          </p:val>
                                        </p:tav>
                                        <p:tav tm="100000">
                                          <p:val>
                                            <p:strVal val="#ppt_w"/>
                                          </p:val>
                                        </p:tav>
                                      </p:tavLst>
                                    </p:anim>
                                    <p:anim calcmode="lin" valueType="num">
                                      <p:cBhvr>
                                        <p:cTn id="28" dur="1000" fill="hold"/>
                                        <p:tgtEl>
                                          <p:spTgt spid="73"/>
                                        </p:tgtEl>
                                        <p:attrNameLst>
                                          <p:attrName>ppt_h</p:attrName>
                                        </p:attrNameLst>
                                      </p:cBhvr>
                                      <p:tavLst>
                                        <p:tav tm="0">
                                          <p:val>
                                            <p:strVal val="#ppt_h"/>
                                          </p:val>
                                        </p:tav>
                                        <p:tav tm="100000">
                                          <p:val>
                                            <p:strVal val="#ppt_h"/>
                                          </p:val>
                                        </p:tav>
                                      </p:tavLst>
                                    </p:anim>
                                    <p:animEffect transition="in" filter="fade">
                                      <p:cBhvr>
                                        <p:cTn id="29" dur="1000"/>
                                        <p:tgtEl>
                                          <p:spTgt spid="73"/>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74"/>
                                        </p:tgtEl>
                                        <p:attrNameLst>
                                          <p:attrName>style.visibility</p:attrName>
                                        </p:attrNameLst>
                                      </p:cBhvr>
                                      <p:to>
                                        <p:strVal val="visible"/>
                                      </p:to>
                                    </p:set>
                                    <p:anim calcmode="lin" valueType="num">
                                      <p:cBhvr>
                                        <p:cTn id="32" dur="1000" fill="hold"/>
                                        <p:tgtEl>
                                          <p:spTgt spid="74"/>
                                        </p:tgtEl>
                                        <p:attrNameLst>
                                          <p:attrName>ppt_w</p:attrName>
                                        </p:attrNameLst>
                                      </p:cBhvr>
                                      <p:tavLst>
                                        <p:tav tm="0">
                                          <p:val>
                                            <p:strVal val="#ppt_w*0.70"/>
                                          </p:val>
                                        </p:tav>
                                        <p:tav tm="100000">
                                          <p:val>
                                            <p:strVal val="#ppt_w"/>
                                          </p:val>
                                        </p:tav>
                                      </p:tavLst>
                                    </p:anim>
                                    <p:anim calcmode="lin" valueType="num">
                                      <p:cBhvr>
                                        <p:cTn id="33" dur="1000" fill="hold"/>
                                        <p:tgtEl>
                                          <p:spTgt spid="74"/>
                                        </p:tgtEl>
                                        <p:attrNameLst>
                                          <p:attrName>ppt_h</p:attrName>
                                        </p:attrNameLst>
                                      </p:cBhvr>
                                      <p:tavLst>
                                        <p:tav tm="0">
                                          <p:val>
                                            <p:strVal val="#ppt_h"/>
                                          </p:val>
                                        </p:tav>
                                        <p:tav tm="100000">
                                          <p:val>
                                            <p:strVal val="#ppt_h"/>
                                          </p:val>
                                        </p:tav>
                                      </p:tavLst>
                                    </p:anim>
                                    <p:animEffect transition="in" filter="fade">
                                      <p:cBhvr>
                                        <p:cTn id="34" dur="1000"/>
                                        <p:tgtEl>
                                          <p:spTgt spid="74"/>
                                        </p:tgtEl>
                                      </p:cBhvr>
                                    </p:animEffect>
                                  </p:childTnLst>
                                </p:cTn>
                              </p:par>
                              <p:par>
                                <p:cTn id="35" presetID="55" presetClass="entr" presetSubtype="0" fill="hold" grpId="0" nodeType="withEffect">
                                  <p:stCondLst>
                                    <p:cond delay="0"/>
                                  </p:stCondLst>
                                  <p:childTnLst>
                                    <p:set>
                                      <p:cBhvr>
                                        <p:cTn id="36" dur="1" fill="hold">
                                          <p:stCondLst>
                                            <p:cond delay="0"/>
                                          </p:stCondLst>
                                        </p:cTn>
                                        <p:tgtEl>
                                          <p:spTgt spid="75"/>
                                        </p:tgtEl>
                                        <p:attrNameLst>
                                          <p:attrName>style.visibility</p:attrName>
                                        </p:attrNameLst>
                                      </p:cBhvr>
                                      <p:to>
                                        <p:strVal val="visible"/>
                                      </p:to>
                                    </p:set>
                                    <p:anim calcmode="lin" valueType="num">
                                      <p:cBhvr>
                                        <p:cTn id="37" dur="1000" fill="hold"/>
                                        <p:tgtEl>
                                          <p:spTgt spid="75"/>
                                        </p:tgtEl>
                                        <p:attrNameLst>
                                          <p:attrName>ppt_w</p:attrName>
                                        </p:attrNameLst>
                                      </p:cBhvr>
                                      <p:tavLst>
                                        <p:tav tm="0">
                                          <p:val>
                                            <p:strVal val="#ppt_w*0.70"/>
                                          </p:val>
                                        </p:tav>
                                        <p:tav tm="100000">
                                          <p:val>
                                            <p:strVal val="#ppt_w"/>
                                          </p:val>
                                        </p:tav>
                                      </p:tavLst>
                                    </p:anim>
                                    <p:anim calcmode="lin" valueType="num">
                                      <p:cBhvr>
                                        <p:cTn id="38" dur="1000" fill="hold"/>
                                        <p:tgtEl>
                                          <p:spTgt spid="75"/>
                                        </p:tgtEl>
                                        <p:attrNameLst>
                                          <p:attrName>ppt_h</p:attrName>
                                        </p:attrNameLst>
                                      </p:cBhvr>
                                      <p:tavLst>
                                        <p:tav tm="0">
                                          <p:val>
                                            <p:strVal val="#ppt_h"/>
                                          </p:val>
                                        </p:tav>
                                        <p:tav tm="100000">
                                          <p:val>
                                            <p:strVal val="#ppt_h"/>
                                          </p:val>
                                        </p:tav>
                                      </p:tavLst>
                                    </p:anim>
                                    <p:animEffect transition="in" filter="fade">
                                      <p:cBhvr>
                                        <p:cTn id="39" dur="1000"/>
                                        <p:tgtEl>
                                          <p:spTgt spid="75"/>
                                        </p:tgtEl>
                                      </p:cBhvr>
                                    </p:animEffect>
                                  </p:childTnLst>
                                </p:cTn>
                              </p:par>
                              <p:par>
                                <p:cTn id="40" presetID="55" presetClass="entr" presetSubtype="0" fill="hold" grpId="0" nodeType="withEffect">
                                  <p:stCondLst>
                                    <p:cond delay="0"/>
                                  </p:stCondLst>
                                  <p:childTnLst>
                                    <p:set>
                                      <p:cBhvr>
                                        <p:cTn id="41" dur="1" fill="hold">
                                          <p:stCondLst>
                                            <p:cond delay="0"/>
                                          </p:stCondLst>
                                        </p:cTn>
                                        <p:tgtEl>
                                          <p:spTgt spid="77"/>
                                        </p:tgtEl>
                                        <p:attrNameLst>
                                          <p:attrName>style.visibility</p:attrName>
                                        </p:attrNameLst>
                                      </p:cBhvr>
                                      <p:to>
                                        <p:strVal val="visible"/>
                                      </p:to>
                                    </p:set>
                                    <p:anim calcmode="lin" valueType="num">
                                      <p:cBhvr>
                                        <p:cTn id="42" dur="1000" fill="hold"/>
                                        <p:tgtEl>
                                          <p:spTgt spid="77"/>
                                        </p:tgtEl>
                                        <p:attrNameLst>
                                          <p:attrName>ppt_w</p:attrName>
                                        </p:attrNameLst>
                                      </p:cBhvr>
                                      <p:tavLst>
                                        <p:tav tm="0">
                                          <p:val>
                                            <p:strVal val="#ppt_w*0.70"/>
                                          </p:val>
                                        </p:tav>
                                        <p:tav tm="100000">
                                          <p:val>
                                            <p:strVal val="#ppt_w"/>
                                          </p:val>
                                        </p:tav>
                                      </p:tavLst>
                                    </p:anim>
                                    <p:anim calcmode="lin" valueType="num">
                                      <p:cBhvr>
                                        <p:cTn id="43" dur="1000" fill="hold"/>
                                        <p:tgtEl>
                                          <p:spTgt spid="77"/>
                                        </p:tgtEl>
                                        <p:attrNameLst>
                                          <p:attrName>ppt_h</p:attrName>
                                        </p:attrNameLst>
                                      </p:cBhvr>
                                      <p:tavLst>
                                        <p:tav tm="0">
                                          <p:val>
                                            <p:strVal val="#ppt_h"/>
                                          </p:val>
                                        </p:tav>
                                        <p:tav tm="100000">
                                          <p:val>
                                            <p:strVal val="#ppt_h"/>
                                          </p:val>
                                        </p:tav>
                                      </p:tavLst>
                                    </p:anim>
                                    <p:animEffect transition="in" filter="fade">
                                      <p:cBhvr>
                                        <p:cTn id="44" dur="1000"/>
                                        <p:tgtEl>
                                          <p:spTgt spid="77"/>
                                        </p:tgtEl>
                                      </p:cBhvr>
                                    </p:animEffect>
                                  </p:childTnLst>
                                </p:cTn>
                              </p:par>
                              <p:par>
                                <p:cTn id="45" presetID="55"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anim calcmode="lin" valueType="num">
                                      <p:cBhvr>
                                        <p:cTn id="47" dur="1000" fill="hold"/>
                                        <p:tgtEl>
                                          <p:spTgt spid="57"/>
                                        </p:tgtEl>
                                        <p:attrNameLst>
                                          <p:attrName>ppt_w</p:attrName>
                                        </p:attrNameLst>
                                      </p:cBhvr>
                                      <p:tavLst>
                                        <p:tav tm="0">
                                          <p:val>
                                            <p:strVal val="#ppt_w*0.70"/>
                                          </p:val>
                                        </p:tav>
                                        <p:tav tm="100000">
                                          <p:val>
                                            <p:strVal val="#ppt_w"/>
                                          </p:val>
                                        </p:tav>
                                      </p:tavLst>
                                    </p:anim>
                                    <p:anim calcmode="lin" valueType="num">
                                      <p:cBhvr>
                                        <p:cTn id="48" dur="1000" fill="hold"/>
                                        <p:tgtEl>
                                          <p:spTgt spid="57"/>
                                        </p:tgtEl>
                                        <p:attrNameLst>
                                          <p:attrName>ppt_h</p:attrName>
                                        </p:attrNameLst>
                                      </p:cBhvr>
                                      <p:tavLst>
                                        <p:tav tm="0">
                                          <p:val>
                                            <p:strVal val="#ppt_h"/>
                                          </p:val>
                                        </p:tav>
                                        <p:tav tm="100000">
                                          <p:val>
                                            <p:strVal val="#ppt_h"/>
                                          </p:val>
                                        </p:tav>
                                      </p:tavLst>
                                    </p:anim>
                                    <p:animEffect transition="in" filter="fade">
                                      <p:cBhvr>
                                        <p:cTn id="49" dur="1000"/>
                                        <p:tgtEl>
                                          <p:spTgt spid="57"/>
                                        </p:tgtEl>
                                      </p:cBhvr>
                                    </p:animEffect>
                                  </p:childTnLst>
                                </p:cTn>
                              </p:par>
                              <p:par>
                                <p:cTn id="50" presetID="55" presetClass="entr" presetSubtype="0" fill="hold" grpId="0" nodeType="withEffect">
                                  <p:stCondLst>
                                    <p:cond delay="0"/>
                                  </p:stCondLst>
                                  <p:childTnLst>
                                    <p:set>
                                      <p:cBhvr>
                                        <p:cTn id="51" dur="1" fill="hold">
                                          <p:stCondLst>
                                            <p:cond delay="0"/>
                                          </p:stCondLst>
                                        </p:cTn>
                                        <p:tgtEl>
                                          <p:spTgt spid="65"/>
                                        </p:tgtEl>
                                        <p:attrNameLst>
                                          <p:attrName>style.visibility</p:attrName>
                                        </p:attrNameLst>
                                      </p:cBhvr>
                                      <p:to>
                                        <p:strVal val="visible"/>
                                      </p:to>
                                    </p:set>
                                    <p:anim calcmode="lin" valueType="num">
                                      <p:cBhvr>
                                        <p:cTn id="52" dur="1000" fill="hold"/>
                                        <p:tgtEl>
                                          <p:spTgt spid="65"/>
                                        </p:tgtEl>
                                        <p:attrNameLst>
                                          <p:attrName>ppt_w</p:attrName>
                                        </p:attrNameLst>
                                      </p:cBhvr>
                                      <p:tavLst>
                                        <p:tav tm="0">
                                          <p:val>
                                            <p:strVal val="#ppt_w*0.70"/>
                                          </p:val>
                                        </p:tav>
                                        <p:tav tm="100000">
                                          <p:val>
                                            <p:strVal val="#ppt_w"/>
                                          </p:val>
                                        </p:tav>
                                      </p:tavLst>
                                    </p:anim>
                                    <p:anim calcmode="lin" valueType="num">
                                      <p:cBhvr>
                                        <p:cTn id="53" dur="1000" fill="hold"/>
                                        <p:tgtEl>
                                          <p:spTgt spid="65"/>
                                        </p:tgtEl>
                                        <p:attrNameLst>
                                          <p:attrName>ppt_h</p:attrName>
                                        </p:attrNameLst>
                                      </p:cBhvr>
                                      <p:tavLst>
                                        <p:tav tm="0">
                                          <p:val>
                                            <p:strVal val="#ppt_h"/>
                                          </p:val>
                                        </p:tav>
                                        <p:tav tm="100000">
                                          <p:val>
                                            <p:strVal val="#ppt_h"/>
                                          </p:val>
                                        </p:tav>
                                      </p:tavLst>
                                    </p:anim>
                                    <p:animEffect transition="in" filter="fade">
                                      <p:cBhvr>
                                        <p:cTn id="54" dur="1000"/>
                                        <p:tgtEl>
                                          <p:spTgt spid="65"/>
                                        </p:tgtEl>
                                      </p:cBhvr>
                                    </p:animEffect>
                                  </p:childTnLst>
                                </p:cTn>
                              </p:par>
                              <p:par>
                                <p:cTn id="55" presetID="55" presetClass="entr" presetSubtype="0"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 calcmode="lin" valueType="num">
                                      <p:cBhvr>
                                        <p:cTn id="57" dur="1000" fill="hold"/>
                                        <p:tgtEl>
                                          <p:spTgt spid="66"/>
                                        </p:tgtEl>
                                        <p:attrNameLst>
                                          <p:attrName>ppt_w</p:attrName>
                                        </p:attrNameLst>
                                      </p:cBhvr>
                                      <p:tavLst>
                                        <p:tav tm="0">
                                          <p:val>
                                            <p:strVal val="#ppt_w*0.70"/>
                                          </p:val>
                                        </p:tav>
                                        <p:tav tm="100000">
                                          <p:val>
                                            <p:strVal val="#ppt_w"/>
                                          </p:val>
                                        </p:tav>
                                      </p:tavLst>
                                    </p:anim>
                                    <p:anim calcmode="lin" valueType="num">
                                      <p:cBhvr>
                                        <p:cTn id="58" dur="1000" fill="hold"/>
                                        <p:tgtEl>
                                          <p:spTgt spid="66"/>
                                        </p:tgtEl>
                                        <p:attrNameLst>
                                          <p:attrName>ppt_h</p:attrName>
                                        </p:attrNameLst>
                                      </p:cBhvr>
                                      <p:tavLst>
                                        <p:tav tm="0">
                                          <p:val>
                                            <p:strVal val="#ppt_h"/>
                                          </p:val>
                                        </p:tav>
                                        <p:tav tm="100000">
                                          <p:val>
                                            <p:strVal val="#ppt_h"/>
                                          </p:val>
                                        </p:tav>
                                      </p:tavLst>
                                    </p:anim>
                                    <p:animEffect transition="in" filter="fade">
                                      <p:cBhvr>
                                        <p:cTn id="59" dur="1000"/>
                                        <p:tgtEl>
                                          <p:spTgt spid="66"/>
                                        </p:tgtEl>
                                      </p:cBhvr>
                                    </p:animEffect>
                                  </p:childTnLst>
                                </p:cTn>
                              </p:par>
                              <p:par>
                                <p:cTn id="60" presetID="55" presetClass="entr" presetSubtype="0" fill="hold" grpId="0" nodeType="with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p:cTn id="62" dur="1000" fill="hold"/>
                                        <p:tgtEl>
                                          <p:spTgt spid="59"/>
                                        </p:tgtEl>
                                        <p:attrNameLst>
                                          <p:attrName>ppt_w</p:attrName>
                                        </p:attrNameLst>
                                      </p:cBhvr>
                                      <p:tavLst>
                                        <p:tav tm="0">
                                          <p:val>
                                            <p:strVal val="#ppt_w*0.70"/>
                                          </p:val>
                                        </p:tav>
                                        <p:tav tm="100000">
                                          <p:val>
                                            <p:strVal val="#ppt_w"/>
                                          </p:val>
                                        </p:tav>
                                      </p:tavLst>
                                    </p:anim>
                                    <p:anim calcmode="lin" valueType="num">
                                      <p:cBhvr>
                                        <p:cTn id="63" dur="1000" fill="hold"/>
                                        <p:tgtEl>
                                          <p:spTgt spid="59"/>
                                        </p:tgtEl>
                                        <p:attrNameLst>
                                          <p:attrName>ppt_h</p:attrName>
                                        </p:attrNameLst>
                                      </p:cBhvr>
                                      <p:tavLst>
                                        <p:tav tm="0">
                                          <p:val>
                                            <p:strVal val="#ppt_h"/>
                                          </p:val>
                                        </p:tav>
                                        <p:tav tm="100000">
                                          <p:val>
                                            <p:strVal val="#ppt_h"/>
                                          </p:val>
                                        </p:tav>
                                      </p:tavLst>
                                    </p:anim>
                                    <p:animEffect transition="in" filter="fade">
                                      <p:cBhvr>
                                        <p:cTn id="64"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9" grpId="0" animBg="1"/>
      <p:bldP spid="60" grpId="0" animBg="1"/>
      <p:bldP spid="61" grpId="0"/>
      <p:bldP spid="65" grpId="0" animBg="1"/>
      <p:bldP spid="66" grpId="0" animBg="1"/>
      <p:bldP spid="69" grpId="0" animBg="1"/>
      <p:bldP spid="72" grpId="0" animBg="1"/>
      <p:bldP spid="73" grpId="0" animBg="1"/>
      <p:bldP spid="74" grpId="0"/>
      <p:bldP spid="75" grpId="0"/>
      <p:bldP spid="7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59" name="Freeform 53">
            <a:extLst>
              <a:ext uri="{FF2B5EF4-FFF2-40B4-BE49-F238E27FC236}">
                <a16:creationId xmlns:a16="http://schemas.microsoft.com/office/drawing/2014/main" id="{13F5BD6C-D5C2-4E7C-8D6A-7BC2621A35E4}"/>
              </a:ext>
            </a:extLst>
          </p:cNvPr>
          <p:cNvSpPr/>
          <p:nvPr/>
        </p:nvSpPr>
        <p:spPr>
          <a:xfrm>
            <a:off x="2804523" y="2183784"/>
            <a:ext cx="6651365" cy="1778596"/>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78" name="Straight Connector 77"/>
          <p:cNvCxnSpPr>
            <a:cxnSpLocks/>
            <a:endCxn id="413701" idx="2"/>
          </p:cNvCxnSpPr>
          <p:nvPr/>
        </p:nvCxnSpPr>
        <p:spPr>
          <a:xfrm>
            <a:off x="5297414" y="2691577"/>
            <a:ext cx="797001" cy="6162289"/>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cxnSpLocks/>
            <a:endCxn id="413701" idx="2"/>
          </p:cNvCxnSpPr>
          <p:nvPr/>
        </p:nvCxnSpPr>
        <p:spPr>
          <a:xfrm>
            <a:off x="4237724" y="2699963"/>
            <a:ext cx="1856690" cy="6153902"/>
          </a:xfrm>
          <a:prstGeom prst="line">
            <a:avLst/>
          </a:prstGeom>
          <a:ln w="25400">
            <a:solidFill>
              <a:schemeClr val="tx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3725" name="Text Box 29"/>
          <p:cNvSpPr txBox="1">
            <a:spLocks noChangeArrowheads="1"/>
          </p:cNvSpPr>
          <p:nvPr/>
        </p:nvSpPr>
        <p:spPr bwMode="auto">
          <a:xfrm>
            <a:off x="5297413" y="1662301"/>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413706" name="Line 10"/>
          <p:cNvSpPr>
            <a:spLocks noChangeShapeType="1"/>
          </p:cNvSpPr>
          <p:nvPr/>
        </p:nvSpPr>
        <p:spPr bwMode="auto">
          <a:xfrm>
            <a:off x="6096000" y="2223477"/>
            <a:ext cx="0" cy="2103120"/>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“Non-intersecting” conformal map projection</a:t>
            </a:r>
          </a:p>
        </p:txBody>
      </p:sp>
      <p:sp>
        <p:nvSpPr>
          <p:cNvPr id="70" name="Line 6">
            <a:extLst>
              <a:ext uri="{FF2B5EF4-FFF2-40B4-BE49-F238E27FC236}">
                <a16:creationId xmlns:a16="http://schemas.microsoft.com/office/drawing/2014/main" id="{DB9B3741-DF33-48D9-B3A5-DD0F13C76051}"/>
              </a:ext>
            </a:extLst>
          </p:cNvPr>
          <p:cNvSpPr>
            <a:spLocks noChangeShapeType="1"/>
          </p:cNvSpPr>
          <p:nvPr/>
        </p:nvSpPr>
        <p:spPr bwMode="auto">
          <a:xfrm flipV="1">
            <a:off x="1703512" y="2691576"/>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71" name="Text Box 12">
                <a:extLst>
                  <a:ext uri="{FF2B5EF4-FFF2-40B4-BE49-F238E27FC236}">
                    <a16:creationId xmlns:a16="http://schemas.microsoft.com/office/drawing/2014/main" id="{63E3B856-8109-414A-BC30-9F419DD98015}"/>
                  </a:ext>
                </a:extLst>
              </p:cNvPr>
              <p:cNvSpPr txBox="1">
                <a:spLocks noChangeArrowheads="1"/>
              </p:cNvSpPr>
              <p:nvPr/>
            </p:nvSpPr>
            <p:spPr bwMode="auto">
              <a:xfrm>
                <a:off x="1634678" y="2340383"/>
                <a:ext cx="3107628" cy="74456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Non-intersecting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&gt; 1)</a:t>
                </a:r>
              </a:p>
            </p:txBody>
          </p:sp>
        </mc:Choice>
        <mc:Fallback xmlns="">
          <p:sp>
            <p:nvSpPr>
              <p:cNvPr id="71" name="Text Box 12">
                <a:extLst>
                  <a:ext uri="{FF2B5EF4-FFF2-40B4-BE49-F238E27FC236}">
                    <a16:creationId xmlns:a16="http://schemas.microsoft.com/office/drawing/2014/main" id="{63E3B856-8109-414A-BC30-9F419DD98015}"/>
                  </a:ext>
                </a:extLst>
              </p:cNvPr>
              <p:cNvSpPr txBox="1">
                <a:spLocks noRot="1" noChangeAspect="1" noMove="1" noResize="1" noEditPoints="1" noAdjustHandles="1" noChangeArrowheads="1" noChangeShapeType="1" noTextEdit="1"/>
              </p:cNvSpPr>
              <p:nvPr/>
            </p:nvSpPr>
            <p:spPr bwMode="auto">
              <a:xfrm>
                <a:off x="1634678" y="2340383"/>
                <a:ext cx="3107628" cy="744563"/>
              </a:xfrm>
              <a:prstGeom prst="rect">
                <a:avLst/>
              </a:prstGeom>
              <a:blipFill>
                <a:blip r:embed="rId2"/>
                <a:stretch>
                  <a:fillRect l="-980" t="-2459" b="-9016"/>
                </a:stretch>
              </a:blipFill>
              <a:ln w="9525">
                <a:noFill/>
                <a:miter lim="800000"/>
                <a:headEnd/>
                <a:tailEnd/>
              </a:ln>
              <a:effectLst/>
            </p:spPr>
            <p:txBody>
              <a:bodyPr/>
              <a:lstStyle/>
              <a:p>
                <a:r>
                  <a:rPr lang="en-US">
                    <a:noFill/>
                  </a:rPr>
                  <a:t> </a:t>
                </a:r>
              </a:p>
            </p:txBody>
          </p:sp>
        </mc:Fallback>
      </mc:AlternateContent>
      <p:cxnSp>
        <p:nvCxnSpPr>
          <p:cNvPr id="76" name="Straight Connector 75">
            <a:extLst>
              <a:ext uri="{FF2B5EF4-FFF2-40B4-BE49-F238E27FC236}">
                <a16:creationId xmlns:a16="http://schemas.microsoft.com/office/drawing/2014/main" id="{51D15EC1-E13B-4097-90E7-A198D0CED325}"/>
              </a:ext>
            </a:extLst>
          </p:cNvPr>
          <p:cNvCxnSpPr/>
          <p:nvPr/>
        </p:nvCxnSpPr>
        <p:spPr>
          <a:xfrm flipV="1">
            <a:off x="4206601" y="2683188"/>
            <a:ext cx="1097280" cy="2"/>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5" name="Text Box 12">
            <a:extLst>
              <a:ext uri="{FF2B5EF4-FFF2-40B4-BE49-F238E27FC236}">
                <a16:creationId xmlns:a16="http://schemas.microsoft.com/office/drawing/2014/main" id="{5DEE4A0F-65E7-4EA9-827D-E672385754C4}"/>
              </a:ext>
            </a:extLst>
          </p:cNvPr>
          <p:cNvSpPr txBox="1">
            <a:spLocks noChangeArrowheads="1"/>
          </p:cNvSpPr>
          <p:nvPr/>
        </p:nvSpPr>
        <p:spPr bwMode="auto">
          <a:xfrm>
            <a:off x="6345756" y="3770354"/>
            <a:ext cx="4169821" cy="1169551"/>
          </a:xfrm>
          <a:prstGeom prst="rect">
            <a:avLst/>
          </a:prstGeom>
          <a:solidFill>
            <a:schemeClr val="tx1"/>
          </a:solidFill>
          <a:ln w="9525">
            <a:solidFill>
              <a:srgbClr val="000000"/>
            </a:solidFill>
            <a:miter lim="800000"/>
            <a:headEnd/>
            <a:tailEnd/>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base" latinLnBrk="0" hangingPunct="1">
              <a:lnSpc>
                <a:spcPct val="100000"/>
              </a:lnSpc>
              <a:spcBef>
                <a:spcPts val="1200"/>
              </a:spcBef>
              <a:spcAft>
                <a:spcPct val="0"/>
              </a:spcAft>
              <a:buClrTx/>
              <a:buSzTx/>
              <a:buFontTx/>
              <a:buNone/>
              <a:tabLst/>
              <a:defRPr/>
            </a:pP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Purpose is to reduce linear distortion at “ground” (topographic surface).</a:t>
            </a:r>
          </a:p>
          <a:p>
            <a:pPr marL="0" marR="0" lvl="0" indent="0" algn="l" defTabSz="914400" rtl="0" eaLnBrk="1" fontAlgn="base" latinLnBrk="0" hangingPunct="1">
              <a:lnSpc>
                <a:spcPct val="100000"/>
              </a:lnSpc>
              <a:spcBef>
                <a:spcPts val="1200"/>
              </a:spcBef>
              <a:spcAft>
                <a:spcPct val="0"/>
              </a:spcAft>
              <a:buClrTx/>
              <a:buSzTx/>
              <a:buFontTx/>
              <a:buNone/>
              <a:tabLst/>
              <a:defRPr/>
            </a:pP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But distortion can vary considerably across area of interest.</a:t>
            </a:r>
          </a:p>
        </p:txBody>
      </p:sp>
      <p:sp>
        <p:nvSpPr>
          <p:cNvPr id="45" name="Oval 44">
            <a:extLst>
              <a:ext uri="{FF2B5EF4-FFF2-40B4-BE49-F238E27FC236}">
                <a16:creationId xmlns:a16="http://schemas.microsoft.com/office/drawing/2014/main" id="{F33B195B-CD59-449E-B2E3-1A787A3ED233}"/>
              </a:ext>
            </a:extLst>
          </p:cNvPr>
          <p:cNvSpPr>
            <a:spLocks noChangeAspect="1"/>
          </p:cNvSpPr>
          <p:nvPr/>
        </p:nvSpPr>
        <p:spPr>
          <a:xfrm>
            <a:off x="4672817" y="2622998"/>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6" name="Oval 45">
            <a:extLst>
              <a:ext uri="{FF2B5EF4-FFF2-40B4-BE49-F238E27FC236}">
                <a16:creationId xmlns:a16="http://schemas.microsoft.com/office/drawing/2014/main" id="{0ECFEA59-2A30-4A38-8A59-95C9CA349EA9}"/>
              </a:ext>
            </a:extLst>
          </p:cNvPr>
          <p:cNvSpPr>
            <a:spLocks noChangeAspect="1"/>
          </p:cNvSpPr>
          <p:nvPr/>
        </p:nvSpPr>
        <p:spPr>
          <a:xfrm>
            <a:off x="7797646" y="2622998"/>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7" name="Line 17">
            <a:extLst>
              <a:ext uri="{FF2B5EF4-FFF2-40B4-BE49-F238E27FC236}">
                <a16:creationId xmlns:a16="http://schemas.microsoft.com/office/drawing/2014/main" id="{D1014232-9A76-463E-94B2-2F9D5AB4D2ED}"/>
              </a:ext>
            </a:extLst>
          </p:cNvPr>
          <p:cNvSpPr>
            <a:spLocks noChangeShapeType="1"/>
          </p:cNvSpPr>
          <p:nvPr/>
        </p:nvSpPr>
        <p:spPr bwMode="auto">
          <a:xfrm>
            <a:off x="4473937" y="2216300"/>
            <a:ext cx="231554" cy="388079"/>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0" name="Text Box 14">
            <a:extLst>
              <a:ext uri="{FF2B5EF4-FFF2-40B4-BE49-F238E27FC236}">
                <a16:creationId xmlns:a16="http://schemas.microsoft.com/office/drawing/2014/main" id="{3163EE1E-7031-4B84-A02B-17E78D598B7E}"/>
              </a:ext>
            </a:extLst>
          </p:cNvPr>
          <p:cNvSpPr txBox="1">
            <a:spLocks noChangeArrowheads="1"/>
          </p:cNvSpPr>
          <p:nvPr/>
        </p:nvSpPr>
        <p:spPr bwMode="auto">
          <a:xfrm>
            <a:off x="3266945" y="1448383"/>
            <a:ext cx="2070978" cy="7848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ground distance </a:t>
            </a:r>
            <a:r>
              <a:rPr kumimoji="0" lang="en-US" sz="15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a point</a:t>
            </a:r>
          </a:p>
        </p:txBody>
      </p:sp>
      <p:sp>
        <p:nvSpPr>
          <p:cNvPr id="51" name="Text Box 14">
            <a:extLst>
              <a:ext uri="{FF2B5EF4-FFF2-40B4-BE49-F238E27FC236}">
                <a16:creationId xmlns:a16="http://schemas.microsoft.com/office/drawing/2014/main" id="{D9D37FF7-21B6-44F7-B01F-932B345C5A01}"/>
              </a:ext>
            </a:extLst>
          </p:cNvPr>
          <p:cNvSpPr txBox="1">
            <a:spLocks noChangeArrowheads="1"/>
          </p:cNvSpPr>
          <p:nvPr/>
        </p:nvSpPr>
        <p:spPr bwMode="auto">
          <a:xfrm>
            <a:off x="8275563" y="1741434"/>
            <a:ext cx="2070978" cy="784830"/>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ground distance </a:t>
            </a:r>
            <a:r>
              <a:rPr kumimoji="0" lang="en-US" sz="15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a point</a:t>
            </a:r>
          </a:p>
        </p:txBody>
      </p:sp>
      <p:sp>
        <p:nvSpPr>
          <p:cNvPr id="52" name="Line 17">
            <a:extLst>
              <a:ext uri="{FF2B5EF4-FFF2-40B4-BE49-F238E27FC236}">
                <a16:creationId xmlns:a16="http://schemas.microsoft.com/office/drawing/2014/main" id="{5536002B-9CE5-4D54-B7ED-5F4042EBACEA}"/>
              </a:ext>
            </a:extLst>
          </p:cNvPr>
          <p:cNvSpPr>
            <a:spLocks noChangeShapeType="1"/>
          </p:cNvSpPr>
          <p:nvPr/>
        </p:nvSpPr>
        <p:spPr bwMode="auto">
          <a:xfrm flipH="1">
            <a:off x="7913843" y="2249397"/>
            <a:ext cx="361721" cy="365034"/>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3" name="Text Box 14">
            <a:extLst>
              <a:ext uri="{FF2B5EF4-FFF2-40B4-BE49-F238E27FC236}">
                <a16:creationId xmlns:a16="http://schemas.microsoft.com/office/drawing/2014/main" id="{77DB72C0-9698-4659-B6BF-771E212C9EEE}"/>
              </a:ext>
            </a:extLst>
          </p:cNvPr>
          <p:cNvSpPr txBox="1">
            <a:spLocks noChangeArrowheads="1"/>
          </p:cNvSpPr>
          <p:nvPr/>
        </p:nvSpPr>
        <p:spPr bwMode="auto">
          <a:xfrm>
            <a:off x="2736114" y="2755196"/>
            <a:ext cx="2289791" cy="784830"/>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ground distance </a:t>
            </a:r>
            <a:r>
              <a:rPr kumimoji="0" lang="en-US" sz="15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over finite distance</a:t>
            </a:r>
          </a:p>
        </p:txBody>
      </p:sp>
      <p:sp>
        <p:nvSpPr>
          <p:cNvPr id="54" name="Text Box 12">
            <a:extLst>
              <a:ext uri="{FF2B5EF4-FFF2-40B4-BE49-F238E27FC236}">
                <a16:creationId xmlns:a16="http://schemas.microsoft.com/office/drawing/2014/main" id="{AF35440C-7D82-40F3-8A30-C4299A83B0A2}"/>
              </a:ext>
            </a:extLst>
          </p:cNvPr>
          <p:cNvSpPr txBox="1">
            <a:spLocks noChangeArrowheads="1"/>
          </p:cNvSpPr>
          <p:nvPr/>
        </p:nvSpPr>
        <p:spPr bwMode="auto">
          <a:xfrm>
            <a:off x="7002307" y="1171384"/>
            <a:ext cx="15906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Topographic surface</a:t>
            </a:r>
          </a:p>
        </p:txBody>
      </p:sp>
      <p:sp>
        <p:nvSpPr>
          <p:cNvPr id="56" name="Line 17">
            <a:extLst>
              <a:ext uri="{FF2B5EF4-FFF2-40B4-BE49-F238E27FC236}">
                <a16:creationId xmlns:a16="http://schemas.microsoft.com/office/drawing/2014/main" id="{0187B958-C445-42A0-9A45-127AE2448EAF}"/>
              </a:ext>
            </a:extLst>
          </p:cNvPr>
          <p:cNvSpPr>
            <a:spLocks noChangeShapeType="1"/>
          </p:cNvSpPr>
          <p:nvPr/>
        </p:nvSpPr>
        <p:spPr bwMode="auto">
          <a:xfrm flipH="1">
            <a:off x="7367962" y="1733769"/>
            <a:ext cx="275169" cy="641313"/>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Tree>
    <p:extLst>
      <p:ext uri="{BB962C8B-B14F-4D97-AF65-F5344CB8AC3E}">
        <p14:creationId xmlns:p14="http://schemas.microsoft.com/office/powerpoint/2010/main" val="24921366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wipe(down)">
                                      <p:cBhvr>
                                        <p:cTn id="19" dur="500"/>
                                        <p:tgtEl>
                                          <p:spTgt spid="78"/>
                                        </p:tgtEl>
                                      </p:cBhvr>
                                    </p:animEffect>
                                  </p:childTnLst>
                                </p:cTn>
                              </p:par>
                              <p:par>
                                <p:cTn id="20" presetID="22" presetClass="entr" presetSubtype="4" fill="hold" nodeType="with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wipe(down)">
                                      <p:cBhvr>
                                        <p:cTn id="22" dur="500"/>
                                        <p:tgtEl>
                                          <p:spTgt spid="84"/>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50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fade">
                                      <p:cBhvr>
                                        <p:cTn id="37" dur="500"/>
                                        <p:tgtEl>
                                          <p:spTgt spid="5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500"/>
                                        <p:tgtEl>
                                          <p:spTgt spid="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500"/>
                                        <p:tgtEl>
                                          <p:spTgt spid="4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500"/>
                                        <p:tgtEl>
                                          <p:spTgt spid="5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500"/>
                                        <p:tgtEl>
                                          <p:spTgt spid="51"/>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5" grpId="0" animBg="1"/>
      <p:bldP spid="45" grpId="0" animBg="1"/>
      <p:bldP spid="46" grpId="0" animBg="1"/>
      <p:bldP spid="47" grpId="0" animBg="1"/>
      <p:bldP spid="50" grpId="0"/>
      <p:bldP spid="51" grpId="0"/>
      <p:bldP spid="52" grpId="0" animBg="1"/>
      <p:bldP spid="53" grpId="0"/>
      <p:bldP spid="54" grpId="0"/>
      <p:bldP spid="56"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59" name="Freeform 53">
            <a:extLst>
              <a:ext uri="{FF2B5EF4-FFF2-40B4-BE49-F238E27FC236}">
                <a16:creationId xmlns:a16="http://schemas.microsoft.com/office/drawing/2014/main" id="{13F5BD6C-D5C2-4E7C-8D6A-7BC2621A35E4}"/>
              </a:ext>
            </a:extLst>
          </p:cNvPr>
          <p:cNvSpPr/>
          <p:nvPr/>
        </p:nvSpPr>
        <p:spPr>
          <a:xfrm>
            <a:off x="2804523" y="2183784"/>
            <a:ext cx="6651365" cy="1778596"/>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25" name="Text Box 29"/>
          <p:cNvSpPr txBox="1">
            <a:spLocks noChangeArrowheads="1"/>
          </p:cNvSpPr>
          <p:nvPr/>
        </p:nvSpPr>
        <p:spPr bwMode="auto">
          <a:xfrm>
            <a:off x="5297413" y="1662301"/>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413706" name="Line 10"/>
          <p:cNvSpPr>
            <a:spLocks noChangeShapeType="1"/>
          </p:cNvSpPr>
          <p:nvPr/>
        </p:nvSpPr>
        <p:spPr bwMode="auto">
          <a:xfrm>
            <a:off x="6096000" y="2223477"/>
            <a:ext cx="0" cy="2103120"/>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“Non-intersecting” conformal map projection</a:t>
            </a:r>
          </a:p>
        </p:txBody>
      </p:sp>
      <p:sp>
        <p:nvSpPr>
          <p:cNvPr id="70" name="Line 6">
            <a:extLst>
              <a:ext uri="{FF2B5EF4-FFF2-40B4-BE49-F238E27FC236}">
                <a16:creationId xmlns:a16="http://schemas.microsoft.com/office/drawing/2014/main" id="{DB9B3741-DF33-48D9-B3A5-DD0F13C76051}"/>
              </a:ext>
            </a:extLst>
          </p:cNvPr>
          <p:cNvSpPr>
            <a:spLocks noChangeShapeType="1"/>
          </p:cNvSpPr>
          <p:nvPr/>
        </p:nvSpPr>
        <p:spPr bwMode="auto">
          <a:xfrm flipV="1">
            <a:off x="1703512" y="2691576"/>
            <a:ext cx="8778240" cy="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71" name="Text Box 12">
                <a:extLst>
                  <a:ext uri="{FF2B5EF4-FFF2-40B4-BE49-F238E27FC236}">
                    <a16:creationId xmlns:a16="http://schemas.microsoft.com/office/drawing/2014/main" id="{63E3B856-8109-414A-BC30-9F419DD98015}"/>
                  </a:ext>
                </a:extLst>
              </p:cNvPr>
              <p:cNvSpPr txBox="1">
                <a:spLocks noChangeArrowheads="1"/>
              </p:cNvSpPr>
              <p:nvPr/>
            </p:nvSpPr>
            <p:spPr bwMode="auto">
              <a:xfrm>
                <a:off x="1634678" y="2340383"/>
                <a:ext cx="3107628" cy="74456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Non-intersecting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&gt; 1)</a:t>
                </a:r>
              </a:p>
            </p:txBody>
          </p:sp>
        </mc:Choice>
        <mc:Fallback xmlns="">
          <p:sp>
            <p:nvSpPr>
              <p:cNvPr id="71" name="Text Box 12">
                <a:extLst>
                  <a:ext uri="{FF2B5EF4-FFF2-40B4-BE49-F238E27FC236}">
                    <a16:creationId xmlns:a16="http://schemas.microsoft.com/office/drawing/2014/main" id="{63E3B856-8109-414A-BC30-9F419DD98015}"/>
                  </a:ext>
                </a:extLst>
              </p:cNvPr>
              <p:cNvSpPr txBox="1">
                <a:spLocks noRot="1" noChangeAspect="1" noMove="1" noResize="1" noEditPoints="1" noAdjustHandles="1" noChangeArrowheads="1" noChangeShapeType="1" noTextEdit="1"/>
              </p:cNvSpPr>
              <p:nvPr/>
            </p:nvSpPr>
            <p:spPr bwMode="auto">
              <a:xfrm>
                <a:off x="1634678" y="2340383"/>
                <a:ext cx="3107628" cy="744563"/>
              </a:xfrm>
              <a:prstGeom prst="rect">
                <a:avLst/>
              </a:prstGeom>
              <a:blipFill>
                <a:blip r:embed="rId2"/>
                <a:stretch>
                  <a:fillRect l="-980" t="-2459" b="-9016"/>
                </a:stretch>
              </a:blipFill>
              <a:ln w="9525">
                <a:noFill/>
                <a:miter lim="800000"/>
                <a:headEnd/>
                <a:tailEnd/>
              </a:ln>
              <a:effectLst/>
            </p:spPr>
            <p:txBody>
              <a:bodyPr/>
              <a:lstStyle/>
              <a:p>
                <a:r>
                  <a:rPr lang="en-US">
                    <a:noFill/>
                  </a:rPr>
                  <a:t> </a:t>
                </a:r>
              </a:p>
            </p:txBody>
          </p:sp>
        </mc:Fallback>
      </mc:AlternateContent>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54" name="Text Box 12">
            <a:extLst>
              <a:ext uri="{FF2B5EF4-FFF2-40B4-BE49-F238E27FC236}">
                <a16:creationId xmlns:a16="http://schemas.microsoft.com/office/drawing/2014/main" id="{AF35440C-7D82-40F3-8A30-C4299A83B0A2}"/>
              </a:ext>
            </a:extLst>
          </p:cNvPr>
          <p:cNvSpPr txBox="1">
            <a:spLocks noChangeArrowheads="1"/>
          </p:cNvSpPr>
          <p:nvPr/>
        </p:nvSpPr>
        <p:spPr bwMode="auto">
          <a:xfrm>
            <a:off x="7002307" y="1171384"/>
            <a:ext cx="15906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Topographic surface</a:t>
            </a:r>
          </a:p>
        </p:txBody>
      </p:sp>
      <p:sp>
        <p:nvSpPr>
          <p:cNvPr id="56" name="Line 17">
            <a:extLst>
              <a:ext uri="{FF2B5EF4-FFF2-40B4-BE49-F238E27FC236}">
                <a16:creationId xmlns:a16="http://schemas.microsoft.com/office/drawing/2014/main" id="{0187B958-C445-42A0-9A45-127AE2448EAF}"/>
              </a:ext>
            </a:extLst>
          </p:cNvPr>
          <p:cNvSpPr>
            <a:spLocks noChangeShapeType="1"/>
          </p:cNvSpPr>
          <p:nvPr/>
        </p:nvSpPr>
        <p:spPr bwMode="auto">
          <a:xfrm flipH="1">
            <a:off x="7367962" y="1733769"/>
            <a:ext cx="275169" cy="641313"/>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Tree>
    <p:extLst>
      <p:ext uri="{BB962C8B-B14F-4D97-AF65-F5344CB8AC3E}">
        <p14:creationId xmlns:p14="http://schemas.microsoft.com/office/powerpoint/2010/main" val="216425611"/>
      </p:ext>
    </p:extLst>
  </p:cSld>
  <p:clrMapOvr>
    <a:masterClrMapping/>
  </p:clrMapOvr>
  <p:transition spd="slow">
    <p:wipe/>
  </p:transition>
</p:sld>
</file>

<file path=ppt/slides/slide93.xml><?xml version="1.0" encoding="utf-8"?>
<p:sld xmlns:a="http://schemas.openxmlformats.org/drawingml/2006/main" xmlns:r="http://schemas.openxmlformats.org/officeDocument/2006/relationships" xmlns:p="http://schemas.openxmlformats.org/presentationml/2006/main">
  <p:cSld>
    <p:bg>
      <p:bgPr>
        <a:gradFill>
          <a:gsLst>
            <a:gs pos="99000">
              <a:schemeClr val="bg2">
                <a:lumMod val="50000"/>
              </a:schemeClr>
            </a:gs>
            <a:gs pos="87000">
              <a:schemeClr val="bg2">
                <a:lumMod val="20000"/>
                <a:lumOff val="80000"/>
              </a:schemeClr>
            </a:gs>
            <a:gs pos="80000">
              <a:schemeClr val="tx1"/>
            </a:gs>
          </a:gsLst>
          <a:lin ang="16200000" scaled="1"/>
        </a:gradFill>
        <a:effectLst/>
      </p:bgPr>
    </p:bg>
    <p:spTree>
      <p:nvGrpSpPr>
        <p:cNvPr id="1" name=""/>
        <p:cNvGrpSpPr/>
        <p:nvPr/>
      </p:nvGrpSpPr>
      <p:grpSpPr>
        <a:xfrm>
          <a:off x="0" y="0"/>
          <a:ext cx="0" cy="0"/>
          <a:chOff x="0" y="0"/>
          <a:chExt cx="0" cy="0"/>
        </a:xfrm>
      </p:grpSpPr>
      <p:sp>
        <p:nvSpPr>
          <p:cNvPr id="44" name="Freeform 53">
            <a:extLst>
              <a:ext uri="{FF2B5EF4-FFF2-40B4-BE49-F238E27FC236}">
                <a16:creationId xmlns:a16="http://schemas.microsoft.com/office/drawing/2014/main" id="{183A3D10-32F0-4E11-BC6B-B0F4FF288611}"/>
              </a:ext>
            </a:extLst>
          </p:cNvPr>
          <p:cNvSpPr/>
          <p:nvPr/>
        </p:nvSpPr>
        <p:spPr>
          <a:xfrm>
            <a:off x="2804523" y="2183784"/>
            <a:ext cx="6651365" cy="1778596"/>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 name="Arc 5"/>
          <p:cNvSpPr>
            <a:spLocks/>
          </p:cNvSpPr>
          <p:nvPr/>
        </p:nvSpPr>
        <p:spPr bwMode="auto">
          <a:xfrm rot="16200000" flipV="1">
            <a:off x="3352800" y="644989"/>
            <a:ext cx="5486400" cy="10972800"/>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solidFill>
            <a:schemeClr val="tx1"/>
          </a:solidFill>
          <a:ln w="25400">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13701" name="Arc 5"/>
          <p:cNvSpPr>
            <a:spLocks/>
          </p:cNvSpPr>
          <p:nvPr/>
        </p:nvSpPr>
        <p:spPr bwMode="auto">
          <a:xfrm rot="16200000" flipV="1">
            <a:off x="3351214" y="649625"/>
            <a:ext cx="5486400" cy="10969626"/>
          </a:xfrm>
          <a:custGeom>
            <a:avLst/>
            <a:gdLst>
              <a:gd name="G0" fmla="+- 94 0 0"/>
              <a:gd name="G1" fmla="+- 21600 0 0"/>
              <a:gd name="G2" fmla="+- 21600 0 0"/>
              <a:gd name="T0" fmla="*/ 94 w 21694"/>
              <a:gd name="T1" fmla="*/ 0 h 43200"/>
              <a:gd name="T2" fmla="*/ 0 w 21694"/>
              <a:gd name="T3" fmla="*/ 43200 h 43200"/>
              <a:gd name="T4" fmla="*/ 94 w 21694"/>
              <a:gd name="T5" fmla="*/ 21600 h 43200"/>
            </a:gdLst>
            <a:ahLst/>
            <a:cxnLst>
              <a:cxn ang="0">
                <a:pos x="T0" y="T1"/>
              </a:cxn>
              <a:cxn ang="0">
                <a:pos x="T2" y="T3"/>
              </a:cxn>
              <a:cxn ang="0">
                <a:pos x="T4" y="T5"/>
              </a:cxn>
            </a:cxnLst>
            <a:rect l="0" t="0" r="r" b="b"/>
            <a:pathLst>
              <a:path w="21694" h="43200" fill="none" extrusionOk="0">
                <a:moveTo>
                  <a:pt x="93" y="0"/>
                </a:moveTo>
                <a:cubicBezTo>
                  <a:pt x="12023" y="0"/>
                  <a:pt x="21694" y="9670"/>
                  <a:pt x="21694" y="21600"/>
                </a:cubicBezTo>
                <a:cubicBezTo>
                  <a:pt x="21694" y="33529"/>
                  <a:pt x="12023" y="43200"/>
                  <a:pt x="94" y="43200"/>
                </a:cubicBezTo>
                <a:cubicBezTo>
                  <a:pt x="62" y="43200"/>
                  <a:pt x="31" y="43199"/>
                  <a:pt x="0" y="43199"/>
                </a:cubicBezTo>
              </a:path>
              <a:path w="21694" h="43200" stroke="0" extrusionOk="0">
                <a:moveTo>
                  <a:pt x="93" y="0"/>
                </a:moveTo>
                <a:cubicBezTo>
                  <a:pt x="12023" y="0"/>
                  <a:pt x="21694" y="9670"/>
                  <a:pt x="21694" y="21600"/>
                </a:cubicBezTo>
                <a:cubicBezTo>
                  <a:pt x="21694" y="33529"/>
                  <a:pt x="12023" y="43200"/>
                  <a:pt x="94" y="43200"/>
                </a:cubicBezTo>
                <a:cubicBezTo>
                  <a:pt x="62" y="43200"/>
                  <a:pt x="31" y="43199"/>
                  <a:pt x="0" y="43199"/>
                </a:cubicBezTo>
                <a:lnTo>
                  <a:pt x="94" y="21600"/>
                </a:lnTo>
                <a:close/>
              </a:path>
            </a:pathLst>
          </a:custGeom>
          <a:gradFill flip="none" rotWithShape="1">
            <a:gsLst>
              <a:gs pos="0">
                <a:schemeClr val="bg1">
                  <a:lumMod val="20000"/>
                  <a:lumOff val="80000"/>
                  <a:alpha val="20000"/>
                </a:schemeClr>
              </a:gs>
              <a:gs pos="50000">
                <a:schemeClr val="bg1">
                  <a:lumMod val="60000"/>
                  <a:lumOff val="40000"/>
                  <a:alpha val="40000"/>
                </a:schemeClr>
              </a:gs>
              <a:gs pos="100000">
                <a:schemeClr val="bg1">
                  <a:lumMod val="75000"/>
                  <a:alpha val="60000"/>
                </a:schemeClr>
              </a:gs>
            </a:gsLst>
            <a:path path="circle">
              <a:fillToRect l="50000" t="50000" r="50000" b="50000"/>
            </a:path>
            <a:tileRect/>
          </a:gradFill>
          <a:ln w="25400">
            <a:solidFill>
              <a:srgbClr val="0099CC"/>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cxnSp>
        <p:nvCxnSpPr>
          <p:cNvPr id="78" name="Straight Connector 77"/>
          <p:cNvCxnSpPr>
            <a:cxnSpLocks/>
            <a:endCxn id="413701" idx="2"/>
          </p:cNvCxnSpPr>
          <p:nvPr/>
        </p:nvCxnSpPr>
        <p:spPr>
          <a:xfrm flipH="1">
            <a:off x="6094415" y="2154127"/>
            <a:ext cx="852015" cy="6699739"/>
          </a:xfrm>
          <a:prstGeom prst="line">
            <a:avLst/>
          </a:prstGeom>
          <a:ln w="25400">
            <a:solidFill>
              <a:schemeClr val="tx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cxnSpLocks/>
            <a:endCxn id="413701" idx="2"/>
          </p:cNvCxnSpPr>
          <p:nvPr/>
        </p:nvCxnSpPr>
        <p:spPr>
          <a:xfrm>
            <a:off x="3800806" y="3000759"/>
            <a:ext cx="2293609" cy="5853106"/>
          </a:xfrm>
          <a:prstGeom prst="line">
            <a:avLst/>
          </a:prstGeom>
          <a:ln w="25400">
            <a:solidFill>
              <a:schemeClr val="tx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3725" name="Text Box 29"/>
          <p:cNvSpPr txBox="1">
            <a:spLocks noChangeArrowheads="1"/>
          </p:cNvSpPr>
          <p:nvPr/>
        </p:nvSpPr>
        <p:spPr bwMode="auto">
          <a:xfrm>
            <a:off x="3454411" y="1532718"/>
            <a:ext cx="1600200"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Projection</a:t>
            </a:r>
            <a:b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b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axis</a:t>
            </a:r>
          </a:p>
        </p:txBody>
      </p:sp>
      <p:cxnSp>
        <p:nvCxnSpPr>
          <p:cNvPr id="36" name="Straight Connector 35"/>
          <p:cNvCxnSpPr>
            <a:stCxn id="413701" idx="1"/>
          </p:cNvCxnSpPr>
          <p:nvPr/>
        </p:nvCxnSpPr>
        <p:spPr>
          <a:xfrm>
            <a:off x="609602" y="8877638"/>
            <a:ext cx="10972799" cy="0"/>
          </a:xfrm>
          <a:prstGeom prst="line">
            <a:avLst/>
          </a:prstGeom>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524000" y="152636"/>
            <a:ext cx="91440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charset="0"/>
              </a:rPr>
              <a:t>Changing projection axis to reduce distortion variation</a:t>
            </a:r>
          </a:p>
        </p:txBody>
      </p:sp>
      <p:sp>
        <p:nvSpPr>
          <p:cNvPr id="70" name="Line 6">
            <a:extLst>
              <a:ext uri="{FF2B5EF4-FFF2-40B4-BE49-F238E27FC236}">
                <a16:creationId xmlns:a16="http://schemas.microsoft.com/office/drawing/2014/main" id="{DB9B3741-DF33-48D9-B3A5-DD0F13C76051}"/>
              </a:ext>
            </a:extLst>
          </p:cNvPr>
          <p:cNvSpPr>
            <a:spLocks noChangeShapeType="1"/>
          </p:cNvSpPr>
          <p:nvPr/>
        </p:nvSpPr>
        <p:spPr bwMode="auto">
          <a:xfrm flipV="1">
            <a:off x="1703514" y="1627997"/>
            <a:ext cx="7195977" cy="1887460"/>
          </a:xfrm>
          <a:prstGeom prst="line">
            <a:avLst/>
          </a:prstGeom>
          <a:noFill/>
          <a:ln w="63500">
            <a:solidFill>
              <a:srgbClr val="00B05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mc:AlternateContent xmlns:mc="http://schemas.openxmlformats.org/markup-compatibility/2006" xmlns:a14="http://schemas.microsoft.com/office/drawing/2010/main">
        <mc:Choice Requires="a14">
          <p:sp>
            <p:nvSpPr>
              <p:cNvPr id="71" name="Text Box 12">
                <a:extLst>
                  <a:ext uri="{FF2B5EF4-FFF2-40B4-BE49-F238E27FC236}">
                    <a16:creationId xmlns:a16="http://schemas.microsoft.com/office/drawing/2014/main" id="{63E3B856-8109-414A-BC30-9F419DD98015}"/>
                  </a:ext>
                </a:extLst>
              </p:cNvPr>
              <p:cNvSpPr txBox="1">
                <a:spLocks noChangeArrowheads="1"/>
              </p:cNvSpPr>
              <p:nvPr/>
            </p:nvSpPr>
            <p:spPr bwMode="auto">
              <a:xfrm rot="20719392">
                <a:off x="1634678" y="2755673"/>
                <a:ext cx="3107628" cy="74456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Non-intersecting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a:r>
                <a14:m>
                  <m:oMath xmlns:m="http://schemas.openxmlformats.org/officeDocument/2006/math">
                    <m:sSub>
                      <m:sSubPr>
                        <m:ctrlP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𝒌</m:t>
                        </m:r>
                      </m:e>
                      <m:sub>
                        <m:r>
                          <a:rPr kumimoji="0" lang="en-US" sz="1800" b="1" i="1" u="none" strike="noStrike" kern="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𝟎</m:t>
                        </m:r>
                      </m:sub>
                    </m:sSub>
                  </m:oMath>
                </a14:m>
                <a:r>
                  <a:rPr kumimoji="0" lang="en-US" sz="16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 &gt; 1)</a:t>
                </a:r>
              </a:p>
            </p:txBody>
          </p:sp>
        </mc:Choice>
        <mc:Fallback xmlns="">
          <p:sp>
            <p:nvSpPr>
              <p:cNvPr id="71" name="Text Box 12">
                <a:extLst>
                  <a:ext uri="{FF2B5EF4-FFF2-40B4-BE49-F238E27FC236}">
                    <a16:creationId xmlns:a16="http://schemas.microsoft.com/office/drawing/2014/main" id="{63E3B856-8109-414A-BC30-9F419DD98015}"/>
                  </a:ext>
                </a:extLst>
              </p:cNvPr>
              <p:cNvSpPr txBox="1">
                <a:spLocks noRot="1" noChangeAspect="1" noMove="1" noResize="1" noEditPoints="1" noAdjustHandles="1" noChangeArrowheads="1" noChangeShapeType="1" noTextEdit="1"/>
              </p:cNvSpPr>
              <p:nvPr/>
            </p:nvSpPr>
            <p:spPr bwMode="auto">
              <a:xfrm rot="20719392">
                <a:off x="1634678" y="2755673"/>
                <a:ext cx="3107628" cy="744563"/>
              </a:xfrm>
              <a:prstGeom prst="rect">
                <a:avLst/>
              </a:prstGeom>
              <a:blipFill>
                <a:blip r:embed="rId3"/>
                <a:stretch>
                  <a:fillRect l="-1143" b="-4839"/>
                </a:stretch>
              </a:blipFill>
              <a:ln w="9525">
                <a:noFill/>
                <a:miter lim="800000"/>
                <a:headEnd/>
                <a:tailEnd/>
              </a:ln>
              <a:effectLst/>
            </p:spPr>
            <p:txBody>
              <a:bodyPr/>
              <a:lstStyle/>
              <a:p>
                <a:r>
                  <a:rPr lang="en-US">
                    <a:noFill/>
                  </a:rPr>
                  <a:t> </a:t>
                </a:r>
              </a:p>
            </p:txBody>
          </p:sp>
        </mc:Fallback>
      </mc:AlternateContent>
      <p:sp>
        <p:nvSpPr>
          <p:cNvPr id="106" name="Text Box 12">
            <a:extLst>
              <a:ext uri="{FF2B5EF4-FFF2-40B4-BE49-F238E27FC236}">
                <a16:creationId xmlns:a16="http://schemas.microsoft.com/office/drawing/2014/main" id="{F77E6031-FCFE-48B8-98F8-938FD32748F0}"/>
              </a:ext>
            </a:extLst>
          </p:cNvPr>
          <p:cNvSpPr txBox="1">
            <a:spLocks noChangeArrowheads="1"/>
          </p:cNvSpPr>
          <p:nvPr/>
        </p:nvSpPr>
        <p:spPr bwMode="auto">
          <a:xfrm>
            <a:off x="2169951" y="4892498"/>
            <a:ext cx="1262301"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Ellipsoid surface</a:t>
            </a:r>
          </a:p>
        </p:txBody>
      </p:sp>
      <p:sp>
        <p:nvSpPr>
          <p:cNvPr id="107" name="Line 17">
            <a:extLst>
              <a:ext uri="{FF2B5EF4-FFF2-40B4-BE49-F238E27FC236}">
                <a16:creationId xmlns:a16="http://schemas.microsoft.com/office/drawing/2014/main" id="{7853DC7C-E9BE-4AFA-A6A1-9DDFDB127627}"/>
              </a:ext>
            </a:extLst>
          </p:cNvPr>
          <p:cNvSpPr>
            <a:spLocks noChangeShapeType="1"/>
          </p:cNvSpPr>
          <p:nvPr/>
        </p:nvSpPr>
        <p:spPr bwMode="auto">
          <a:xfrm flipH="1" flipV="1">
            <a:off x="2675620" y="4567367"/>
            <a:ext cx="120238" cy="322081"/>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46" name="Oval 45">
            <a:extLst>
              <a:ext uri="{FF2B5EF4-FFF2-40B4-BE49-F238E27FC236}">
                <a16:creationId xmlns:a16="http://schemas.microsoft.com/office/drawing/2014/main" id="{0ECFEA59-2A30-4A38-8A59-95C9CA349EA9}"/>
              </a:ext>
            </a:extLst>
          </p:cNvPr>
          <p:cNvSpPr>
            <a:spLocks noChangeAspect="1"/>
          </p:cNvSpPr>
          <p:nvPr/>
        </p:nvSpPr>
        <p:spPr>
          <a:xfrm>
            <a:off x="6713128" y="2115204"/>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6" name="Line 10">
            <a:extLst>
              <a:ext uri="{FF2B5EF4-FFF2-40B4-BE49-F238E27FC236}">
                <a16:creationId xmlns:a16="http://schemas.microsoft.com/office/drawing/2014/main" id="{8E9FC12D-841F-42EB-AB85-0F3B4C2F446C}"/>
              </a:ext>
            </a:extLst>
          </p:cNvPr>
          <p:cNvSpPr>
            <a:spLocks noChangeShapeType="1"/>
          </p:cNvSpPr>
          <p:nvPr/>
        </p:nvSpPr>
        <p:spPr bwMode="auto">
          <a:xfrm>
            <a:off x="4310740" y="2075732"/>
            <a:ext cx="1785260" cy="6801906"/>
          </a:xfrm>
          <a:prstGeom prst="line">
            <a:avLst/>
          </a:prstGeom>
          <a:noFill/>
          <a:ln w="31750">
            <a:solidFill>
              <a:srgbClr val="000000"/>
            </a:solidFill>
            <a:prstDash val="lgDashDot"/>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33" name="Oval 32">
            <a:extLst>
              <a:ext uri="{FF2B5EF4-FFF2-40B4-BE49-F238E27FC236}">
                <a16:creationId xmlns:a16="http://schemas.microsoft.com/office/drawing/2014/main" id="{60A6513C-2BA3-4312-B246-73653F71A496}"/>
              </a:ext>
            </a:extLst>
          </p:cNvPr>
          <p:cNvSpPr>
            <a:spLocks noChangeAspect="1"/>
          </p:cNvSpPr>
          <p:nvPr/>
        </p:nvSpPr>
        <p:spPr>
          <a:xfrm>
            <a:off x="6106723" y="2277652"/>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4" name="Oval 33">
            <a:extLst>
              <a:ext uri="{FF2B5EF4-FFF2-40B4-BE49-F238E27FC236}">
                <a16:creationId xmlns:a16="http://schemas.microsoft.com/office/drawing/2014/main" id="{B6693D70-DDFA-4481-A5E3-53FAA0A247EE}"/>
              </a:ext>
            </a:extLst>
          </p:cNvPr>
          <p:cNvSpPr>
            <a:spLocks noChangeAspect="1"/>
          </p:cNvSpPr>
          <p:nvPr/>
        </p:nvSpPr>
        <p:spPr>
          <a:xfrm>
            <a:off x="5713921" y="2375286"/>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 name="Oval 34">
            <a:extLst>
              <a:ext uri="{FF2B5EF4-FFF2-40B4-BE49-F238E27FC236}">
                <a16:creationId xmlns:a16="http://schemas.microsoft.com/office/drawing/2014/main" id="{B02D9EE1-EA78-403D-8431-0037ED43972E}"/>
              </a:ext>
            </a:extLst>
          </p:cNvPr>
          <p:cNvSpPr>
            <a:spLocks noChangeAspect="1"/>
          </p:cNvSpPr>
          <p:nvPr/>
        </p:nvSpPr>
        <p:spPr>
          <a:xfrm>
            <a:off x="5186333" y="2512470"/>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8" name="Oval 37">
            <a:extLst>
              <a:ext uri="{FF2B5EF4-FFF2-40B4-BE49-F238E27FC236}">
                <a16:creationId xmlns:a16="http://schemas.microsoft.com/office/drawing/2014/main" id="{5F538F02-1642-4367-8EFF-CF76FCAE92F7}"/>
              </a:ext>
            </a:extLst>
          </p:cNvPr>
          <p:cNvSpPr>
            <a:spLocks noChangeAspect="1"/>
          </p:cNvSpPr>
          <p:nvPr/>
        </p:nvSpPr>
        <p:spPr>
          <a:xfrm>
            <a:off x="4598661" y="2673050"/>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9" name="Oval 38">
            <a:extLst>
              <a:ext uri="{FF2B5EF4-FFF2-40B4-BE49-F238E27FC236}">
                <a16:creationId xmlns:a16="http://schemas.microsoft.com/office/drawing/2014/main" id="{C478E772-CC26-4349-A45C-7523FC9800F9}"/>
              </a:ext>
            </a:extLst>
          </p:cNvPr>
          <p:cNvSpPr>
            <a:spLocks noChangeAspect="1"/>
          </p:cNvSpPr>
          <p:nvPr/>
        </p:nvSpPr>
        <p:spPr>
          <a:xfrm>
            <a:off x="3850768" y="2863599"/>
            <a:ext cx="137160" cy="137160"/>
          </a:xfrm>
          <a:prstGeom prst="ellipse">
            <a:avLst/>
          </a:prstGeom>
          <a:solidFill>
            <a:srgbClr val="FFFF00"/>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2" name="Text Box 12">
            <a:extLst>
              <a:ext uri="{FF2B5EF4-FFF2-40B4-BE49-F238E27FC236}">
                <a16:creationId xmlns:a16="http://schemas.microsoft.com/office/drawing/2014/main" id="{389B2D5D-D597-4800-ACFF-D9DA48FA7EAA}"/>
              </a:ext>
            </a:extLst>
          </p:cNvPr>
          <p:cNvSpPr txBox="1">
            <a:spLocks noChangeArrowheads="1"/>
          </p:cNvSpPr>
          <p:nvPr/>
        </p:nvSpPr>
        <p:spPr bwMode="auto">
          <a:xfrm>
            <a:off x="7079901" y="2581050"/>
            <a:ext cx="520536" cy="52322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h</a:t>
            </a:r>
            <a:r>
              <a:rPr kumimoji="0" lang="en-US" sz="2800" b="1" i="1"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2</a:t>
            </a:r>
          </a:p>
        </p:txBody>
      </p:sp>
      <p:sp>
        <p:nvSpPr>
          <p:cNvPr id="48" name="Left Brace 47">
            <a:extLst>
              <a:ext uri="{FF2B5EF4-FFF2-40B4-BE49-F238E27FC236}">
                <a16:creationId xmlns:a16="http://schemas.microsoft.com/office/drawing/2014/main" id="{E7B05B9B-AA7D-44B2-937D-3254F7506B26}"/>
              </a:ext>
            </a:extLst>
          </p:cNvPr>
          <p:cNvSpPr/>
          <p:nvPr/>
        </p:nvSpPr>
        <p:spPr>
          <a:xfrm rot="11228406">
            <a:off x="6926962" y="2160444"/>
            <a:ext cx="182880" cy="1302052"/>
          </a:xfrm>
          <a:prstGeom prst="leftBrace">
            <a:avLst/>
          </a:prstGeom>
          <a:ln w="19050">
            <a:solidFill>
              <a:schemeClr val="accent4">
                <a:lumMod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endParaRPr>
          </a:p>
        </p:txBody>
      </p:sp>
      <p:sp>
        <p:nvSpPr>
          <p:cNvPr id="49" name="Text Box 12">
            <a:extLst>
              <a:ext uri="{FF2B5EF4-FFF2-40B4-BE49-F238E27FC236}">
                <a16:creationId xmlns:a16="http://schemas.microsoft.com/office/drawing/2014/main" id="{AC61DD79-0504-4C45-9594-FD65A541FB68}"/>
              </a:ext>
            </a:extLst>
          </p:cNvPr>
          <p:cNvSpPr txBox="1">
            <a:spLocks noChangeArrowheads="1"/>
          </p:cNvSpPr>
          <p:nvPr/>
        </p:nvSpPr>
        <p:spPr bwMode="auto">
          <a:xfrm>
            <a:off x="3280269" y="3276678"/>
            <a:ext cx="520536" cy="52322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h</a:t>
            </a:r>
            <a:r>
              <a:rPr kumimoji="0" lang="en-US" sz="2800" b="1" i="1"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1</a:t>
            </a:r>
          </a:p>
        </p:txBody>
      </p:sp>
      <p:sp>
        <p:nvSpPr>
          <p:cNvPr id="57" name="Left Brace 56">
            <a:extLst>
              <a:ext uri="{FF2B5EF4-FFF2-40B4-BE49-F238E27FC236}">
                <a16:creationId xmlns:a16="http://schemas.microsoft.com/office/drawing/2014/main" id="{BCC915FF-F100-4FF7-9164-FC473E710C7D}"/>
              </a:ext>
            </a:extLst>
          </p:cNvPr>
          <p:cNvSpPr/>
          <p:nvPr/>
        </p:nvSpPr>
        <p:spPr>
          <a:xfrm rot="20315972">
            <a:off x="3716220" y="3012824"/>
            <a:ext cx="182880" cy="840010"/>
          </a:xfrm>
          <a:prstGeom prst="leftBrace">
            <a:avLst/>
          </a:prstGeom>
          <a:ln w="19050">
            <a:solidFill>
              <a:schemeClr val="accent4">
                <a:lumMod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endParaRPr>
          </a:p>
        </p:txBody>
      </p:sp>
      <p:sp>
        <p:nvSpPr>
          <p:cNvPr id="59" name="Line 17">
            <a:extLst>
              <a:ext uri="{FF2B5EF4-FFF2-40B4-BE49-F238E27FC236}">
                <a16:creationId xmlns:a16="http://schemas.microsoft.com/office/drawing/2014/main" id="{DE38CFA6-3C86-446F-94AA-C61327E53FDA}"/>
              </a:ext>
            </a:extLst>
          </p:cNvPr>
          <p:cNvSpPr>
            <a:spLocks noChangeShapeType="1"/>
          </p:cNvSpPr>
          <p:nvPr/>
        </p:nvSpPr>
        <p:spPr bwMode="auto">
          <a:xfrm flipH="1">
            <a:off x="7367961" y="1741435"/>
            <a:ext cx="311984" cy="633646"/>
          </a:xfrm>
          <a:prstGeom prst="line">
            <a:avLst/>
          </a:prstGeom>
          <a:noFill/>
          <a:ln w="22225">
            <a:solidFill>
              <a:srgbClr val="000000"/>
            </a:solidFill>
            <a:round/>
            <a:headEnd/>
            <a:tailEnd type="stealth" w="lg" len="lg"/>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FFFFFF"/>
              </a:solidFill>
              <a:effectLst/>
              <a:uLnTx/>
              <a:uFillTx/>
              <a:latin typeface="Verdana" pitchFamily="34" charset="0"/>
              <a:ea typeface="ＭＳ Ｐゴシック" charset="0"/>
              <a:cs typeface="Arial" pitchFamily="34" charset="0"/>
            </a:endParaRPr>
          </a:p>
        </p:txBody>
      </p:sp>
      <p:sp>
        <p:nvSpPr>
          <p:cNvPr id="60" name="Text Box 14">
            <a:extLst>
              <a:ext uri="{FF2B5EF4-FFF2-40B4-BE49-F238E27FC236}">
                <a16:creationId xmlns:a16="http://schemas.microsoft.com/office/drawing/2014/main" id="{3A299BA2-74FD-4C18-A1DE-F28481C69BE1}"/>
              </a:ext>
            </a:extLst>
          </p:cNvPr>
          <p:cNvSpPr txBox="1">
            <a:spLocks noChangeArrowheads="1"/>
          </p:cNvSpPr>
          <p:nvPr/>
        </p:nvSpPr>
        <p:spPr bwMode="auto">
          <a:xfrm>
            <a:off x="4875451" y="1333701"/>
            <a:ext cx="2070978" cy="7848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Grid distance = ground distance </a:t>
            </a:r>
            <a:r>
              <a:rPr kumimoji="0" lang="en-US" sz="1500" b="1" i="1"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at many points</a:t>
            </a:r>
          </a:p>
        </p:txBody>
      </p:sp>
      <p:sp>
        <p:nvSpPr>
          <p:cNvPr id="61" name="Text Box 12">
            <a:extLst>
              <a:ext uri="{FF2B5EF4-FFF2-40B4-BE49-F238E27FC236}">
                <a16:creationId xmlns:a16="http://schemas.microsoft.com/office/drawing/2014/main" id="{E8B50B66-911E-40C7-A8B4-DAE306DD0BEF}"/>
              </a:ext>
            </a:extLst>
          </p:cNvPr>
          <p:cNvSpPr txBox="1">
            <a:spLocks noChangeArrowheads="1"/>
          </p:cNvSpPr>
          <p:nvPr/>
        </p:nvSpPr>
        <p:spPr bwMode="auto">
          <a:xfrm>
            <a:off x="6345756" y="3770353"/>
            <a:ext cx="4169821" cy="1708160"/>
          </a:xfrm>
          <a:prstGeom prst="rect">
            <a:avLst/>
          </a:prstGeom>
          <a:solidFill>
            <a:schemeClr val="tx1"/>
          </a:solidFill>
          <a:ln w="9525">
            <a:solidFill>
              <a:srgbClr val="000000"/>
            </a:solidFill>
            <a:miter lim="800000"/>
            <a:headEnd/>
            <a:tailEnd/>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base" latinLnBrk="0" hangingPunct="1">
              <a:lnSpc>
                <a:spcPct val="100000"/>
              </a:lnSpc>
              <a:spcBef>
                <a:spcPts val="1200"/>
              </a:spcBef>
              <a:spcAft>
                <a:spcPct val="0"/>
              </a:spcAft>
              <a:buClrTx/>
              <a:buSzTx/>
              <a:buFontTx/>
              <a:buNone/>
              <a:tabLst/>
              <a:defRPr/>
            </a:pP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Only way to reduce </a:t>
            </a:r>
            <a:r>
              <a:rPr kumimoji="0" lang="en-US" sz="1500" b="1" i="1"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variation</a:t>
            </a: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in distortion is to change projection axis location.</a:t>
            </a:r>
          </a:p>
          <a:p>
            <a:pPr marL="0" marR="0" lvl="0" indent="0" algn="l" defTabSz="914400" rtl="0" eaLnBrk="1" fontAlgn="base" latinLnBrk="0" hangingPunct="1">
              <a:lnSpc>
                <a:spcPct val="100000"/>
              </a:lnSpc>
              <a:spcBef>
                <a:spcPts val="1200"/>
              </a:spcBef>
              <a:spcAft>
                <a:spcPct val="0"/>
              </a:spcAft>
              <a:buClrTx/>
              <a:buSzTx/>
              <a:buFontTx/>
              <a:buNone/>
              <a:tabLst/>
              <a:defRPr/>
            </a:pP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IMPORANT:  For large areas, there is no single defining ellipsoid height, </a:t>
            </a:r>
            <a:r>
              <a:rPr kumimoji="0" lang="en-US" sz="2000" b="1" i="1" u="none" strike="noStrike" kern="1200" cap="none" spc="0" normalizeH="0" baseline="0" noProof="0" dirty="0">
                <a:ln>
                  <a:noFill/>
                </a:ln>
                <a:solidFill>
                  <a:srgbClr val="C00000"/>
                </a:solidFill>
                <a:effectLst/>
                <a:uLnTx/>
                <a:uFillTx/>
                <a:latin typeface="Times New Roman" panose="02020603050405020304" pitchFamily="18" charset="0"/>
                <a:ea typeface="ＭＳ Ｐゴシック" charset="0"/>
                <a:cs typeface="Times New Roman" panose="02020603050405020304" pitchFamily="18" charset="0"/>
              </a:rPr>
              <a:t>h</a:t>
            </a:r>
            <a:r>
              <a:rPr kumimoji="0" lang="en-US" sz="1500" b="1" i="0" u="none" strike="noStrike" kern="1200" cap="none" spc="0" normalizeH="0" baseline="0" noProof="0" dirty="0">
                <a:ln>
                  <a:noFill/>
                </a:ln>
                <a:solidFill>
                  <a:srgbClr val="C00000"/>
                </a:solidFill>
                <a:effectLst/>
                <a:uLnTx/>
                <a:uFillTx/>
                <a:latin typeface="Verdana" pitchFamily="34" charset="0"/>
                <a:ea typeface="ＭＳ Ｐゴシック" charset="0"/>
                <a:cs typeface="Arial" pitchFamily="34" charset="0"/>
              </a:rPr>
              <a:t>, for scaling the projection.</a:t>
            </a:r>
          </a:p>
        </p:txBody>
      </p:sp>
      <p:sp>
        <p:nvSpPr>
          <p:cNvPr id="62" name="Text Box 12">
            <a:extLst>
              <a:ext uri="{FF2B5EF4-FFF2-40B4-BE49-F238E27FC236}">
                <a16:creationId xmlns:a16="http://schemas.microsoft.com/office/drawing/2014/main" id="{121B9F3B-F585-469D-91CA-FCE612F3BFDD}"/>
              </a:ext>
            </a:extLst>
          </p:cNvPr>
          <p:cNvSpPr txBox="1">
            <a:spLocks noChangeArrowheads="1"/>
          </p:cNvSpPr>
          <p:nvPr/>
        </p:nvSpPr>
        <p:spPr bwMode="auto">
          <a:xfrm>
            <a:off x="8169698" y="2037021"/>
            <a:ext cx="2186260" cy="135421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Ellipsoid height of surface not constant: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h</a:t>
            </a:r>
            <a:r>
              <a:rPr kumimoji="0" lang="en-US" sz="2800" b="1" i="1"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1 </a:t>
            </a:r>
            <a:r>
              <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 h</a:t>
            </a:r>
            <a:r>
              <a:rPr kumimoji="0" lang="en-US" sz="2800" b="1" i="1" u="none" strike="noStrike" kern="1200" cap="none" spc="0" normalizeH="0" baseline="-2500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2</a:t>
            </a:r>
            <a:endPar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3" name="Text Box 12">
            <a:extLst>
              <a:ext uri="{FF2B5EF4-FFF2-40B4-BE49-F238E27FC236}">
                <a16:creationId xmlns:a16="http://schemas.microsoft.com/office/drawing/2014/main" id="{DDDB9465-3FE0-4A78-8BB7-EB21BEE5EE82}"/>
              </a:ext>
            </a:extLst>
          </p:cNvPr>
          <p:cNvSpPr txBox="1">
            <a:spLocks noChangeArrowheads="1"/>
          </p:cNvSpPr>
          <p:nvPr/>
        </p:nvSpPr>
        <p:spPr bwMode="auto">
          <a:xfrm>
            <a:off x="7002307" y="1171384"/>
            <a:ext cx="1590678" cy="55399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Verdana" pitchFamily="34" charset="0"/>
                <a:ea typeface="ＭＳ Ｐゴシック" charset="0"/>
                <a:cs typeface="Arial" pitchFamily="34" charset="0"/>
              </a:rPr>
              <a:t>Topographic surface</a:t>
            </a:r>
          </a:p>
        </p:txBody>
      </p:sp>
    </p:spTree>
    <p:extLst>
      <p:ext uri="{BB962C8B-B14F-4D97-AF65-F5344CB8AC3E}">
        <p14:creationId xmlns:p14="http://schemas.microsoft.com/office/powerpoint/2010/main" val="273028926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500"/>
                                        <p:tgtEl>
                                          <p:spTgt spid="4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wipe(down)">
                                      <p:cBhvr>
                                        <p:cTn id="30" dur="500"/>
                                        <p:tgtEl>
                                          <p:spTgt spid="84"/>
                                        </p:tgtEl>
                                      </p:cBhvr>
                                    </p:animEffect>
                                  </p:childTnLst>
                                </p:cTn>
                              </p:par>
                              <p:par>
                                <p:cTn id="31" presetID="22" presetClass="entr" presetSubtype="4" fill="hold" nodeType="with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down)">
                                      <p:cBhvr>
                                        <p:cTn id="33" dur="500"/>
                                        <p:tgtEl>
                                          <p:spTgt spid="78"/>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fade">
                                      <p:cBhvr>
                                        <p:cTn id="37" dur="500"/>
                                        <p:tgtEl>
                                          <p:spTgt spid="5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fade">
                                      <p:cBhvr>
                                        <p:cTn id="40" dur="500"/>
                                        <p:tgtEl>
                                          <p:spTgt spid="4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500"/>
                                        <p:tgtEl>
                                          <p:spTgt spid="4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fade">
                                      <p:cBhvr>
                                        <p:cTn id="50" dur="500"/>
                                        <p:tgtEl>
                                          <p:spTgt spid="62"/>
                                        </p:tgtEl>
                                      </p:cBhvr>
                                    </p:animEffect>
                                  </p:childTnLst>
                                </p:cTn>
                              </p:par>
                            </p:childTnLst>
                          </p:cTn>
                        </p:par>
                        <p:par>
                          <p:cTn id="51" fill="hold">
                            <p:stCondLst>
                              <p:cond delay="1500"/>
                            </p:stCondLst>
                            <p:childTnLst>
                              <p:par>
                                <p:cTn id="52" presetID="10" presetClass="entr" presetSubtype="0" fill="hold" grpId="0" nodeType="afterEffect">
                                  <p:stCondLst>
                                    <p:cond delay="100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3" grpId="0" animBg="1"/>
      <p:bldP spid="34" grpId="0" animBg="1"/>
      <p:bldP spid="35" grpId="0" animBg="1"/>
      <p:bldP spid="38" grpId="0" animBg="1"/>
      <p:bldP spid="39" grpId="0" animBg="1"/>
      <p:bldP spid="42" grpId="0"/>
      <p:bldP spid="48" grpId="0" animBg="1"/>
      <p:bldP spid="49" grpId="0"/>
      <p:bldP spid="57" grpId="0" animBg="1"/>
      <p:bldP spid="60" grpId="0"/>
      <p:bldP spid="61" grpId="0" animBg="1"/>
      <p:bldP spid="6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829143-C990-4523-B1D6-DCA28082B9D6}"/>
              </a:ext>
            </a:extLst>
          </p:cNvPr>
          <p:cNvSpPr>
            <a:spLocks noGrp="1"/>
          </p:cNvSpPr>
          <p:nvPr>
            <p:ph type="title" idx="4294967295"/>
          </p:nvPr>
        </p:nvSpPr>
        <p:spPr>
          <a:xfrm>
            <a:off x="0" y="0"/>
            <a:ext cx="12192000" cy="1056634"/>
          </a:xfrm>
        </p:spPr>
        <p:txBody>
          <a:bodyPr>
            <a:normAutofit fontScale="90000"/>
          </a:bodyPr>
          <a:lstStyle/>
          <a:p>
            <a:r>
              <a:rPr lang="en-US" dirty="0"/>
              <a:t>Consider North Carolina SPCS 83 Zone</a:t>
            </a:r>
          </a:p>
        </p:txBody>
      </p:sp>
      <p:grpSp>
        <p:nvGrpSpPr>
          <p:cNvPr id="26" name="Group 17">
            <a:extLst>
              <a:ext uri="{FF2B5EF4-FFF2-40B4-BE49-F238E27FC236}">
                <a16:creationId xmlns:a16="http://schemas.microsoft.com/office/drawing/2014/main" id="{72B752A9-1346-454C-B769-7C08AEE646A4}"/>
              </a:ext>
            </a:extLst>
          </p:cNvPr>
          <p:cNvGrpSpPr/>
          <p:nvPr/>
        </p:nvGrpSpPr>
        <p:grpSpPr>
          <a:xfrm>
            <a:off x="2442613" y="3185601"/>
            <a:ext cx="7315318" cy="7315200"/>
            <a:chOff x="142757" y="2924175"/>
            <a:chExt cx="7315318" cy="7315200"/>
          </a:xfrm>
        </p:grpSpPr>
        <p:sp>
          <p:nvSpPr>
            <p:cNvPr id="27" name="Oval 26">
              <a:extLst>
                <a:ext uri="{FF2B5EF4-FFF2-40B4-BE49-F238E27FC236}">
                  <a16:creationId xmlns:a16="http://schemas.microsoft.com/office/drawing/2014/main" id="{9BD59DA7-9462-41D0-9D55-A02E0FA213CD}"/>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28" name="Picture 3" descr="D:\GIS\General\Generic grids\Export\Globe_orthographic.png">
              <a:extLst>
                <a:ext uri="{FF2B5EF4-FFF2-40B4-BE49-F238E27FC236}">
                  <a16:creationId xmlns:a16="http://schemas.microsoft.com/office/drawing/2014/main" id="{51CA4907-EC7F-44EC-9496-77F140258BBF}"/>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29" name="Isosceles Triangle 28">
            <a:extLst>
              <a:ext uri="{FF2B5EF4-FFF2-40B4-BE49-F238E27FC236}">
                <a16:creationId xmlns:a16="http://schemas.microsoft.com/office/drawing/2014/main" id="{781C7DCC-D724-422C-BF5A-B9F15BE6D444}"/>
              </a:ext>
            </a:extLst>
          </p:cNvPr>
          <p:cNvSpPr/>
          <p:nvPr/>
        </p:nvSpPr>
        <p:spPr bwMode="auto">
          <a:xfrm>
            <a:off x="613872" y="1298993"/>
            <a:ext cx="10972800" cy="6675120"/>
          </a:xfrm>
          <a:prstGeom prst="triangle">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30" name="Straight Connector 29">
            <a:extLst>
              <a:ext uri="{FF2B5EF4-FFF2-40B4-BE49-F238E27FC236}">
                <a16:creationId xmlns:a16="http://schemas.microsoft.com/office/drawing/2014/main" id="{B27E924D-31A1-4548-B87B-668FFE748605}"/>
              </a:ext>
            </a:extLst>
          </p:cNvPr>
          <p:cNvCxnSpPr/>
          <p:nvPr/>
        </p:nvCxnSpPr>
        <p:spPr bwMode="auto">
          <a:xfrm flipH="1">
            <a:off x="3259075" y="4497032"/>
            <a:ext cx="5669280" cy="0"/>
          </a:xfrm>
          <a:prstGeom prst="line">
            <a:avLst/>
          </a:prstGeom>
          <a:noFill/>
          <a:ln w="50800" cap="flat" cmpd="sng" algn="ctr">
            <a:solidFill>
              <a:srgbClr val="FF0000"/>
            </a:solidFill>
            <a:prstDash val="dash"/>
            <a:round/>
            <a:headEnd type="none" w="med" len="med"/>
            <a:tailEnd type="none" w="med" len="med"/>
          </a:ln>
          <a:effectLst/>
        </p:spPr>
      </p:cxnSp>
      <p:sp>
        <p:nvSpPr>
          <p:cNvPr id="31" name="TextBox 30">
            <a:extLst>
              <a:ext uri="{FF2B5EF4-FFF2-40B4-BE49-F238E27FC236}">
                <a16:creationId xmlns:a16="http://schemas.microsoft.com/office/drawing/2014/main" id="{5DABD922-D549-4DEA-B704-0296E9045BB7}"/>
              </a:ext>
            </a:extLst>
          </p:cNvPr>
          <p:cNvSpPr txBox="1"/>
          <p:nvPr/>
        </p:nvSpPr>
        <p:spPr>
          <a:xfrm>
            <a:off x="3657018" y="416424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32" name="TextBox 31">
            <a:extLst>
              <a:ext uri="{FF2B5EF4-FFF2-40B4-BE49-F238E27FC236}">
                <a16:creationId xmlns:a16="http://schemas.microsoft.com/office/drawing/2014/main" id="{CBE3BD0F-C0BF-46B6-BD16-5A6F11653DB7}"/>
              </a:ext>
            </a:extLst>
          </p:cNvPr>
          <p:cNvSpPr txBox="1"/>
          <p:nvPr/>
        </p:nvSpPr>
        <p:spPr>
          <a:xfrm>
            <a:off x="5301591" y="2807323"/>
            <a:ext cx="1624695" cy="378279"/>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kern="0" dirty="0">
                <a:solidFill>
                  <a:prstClr val="black"/>
                </a:solidFill>
                <a:latin typeface="Arial"/>
                <a:ea typeface="ＭＳ Ｐゴシック"/>
                <a:cs typeface="Arial" charset="0"/>
              </a:rPr>
              <a:t>Ellipsoid</a:t>
            </a:r>
          </a:p>
        </p:txBody>
      </p:sp>
      <p:cxnSp>
        <p:nvCxnSpPr>
          <p:cNvPr id="33" name="Straight Connector 32">
            <a:extLst>
              <a:ext uri="{FF2B5EF4-FFF2-40B4-BE49-F238E27FC236}">
                <a16:creationId xmlns:a16="http://schemas.microsoft.com/office/drawing/2014/main" id="{E703AE7A-AC28-4209-95A0-A6A26F20070D}"/>
              </a:ext>
            </a:extLst>
          </p:cNvPr>
          <p:cNvCxnSpPr>
            <a:cxnSpLocks/>
          </p:cNvCxnSpPr>
          <p:nvPr/>
        </p:nvCxnSpPr>
        <p:spPr bwMode="auto">
          <a:xfrm flipH="1">
            <a:off x="2761870" y="5323201"/>
            <a:ext cx="6675120" cy="0"/>
          </a:xfrm>
          <a:prstGeom prst="line">
            <a:avLst/>
          </a:prstGeom>
          <a:noFill/>
          <a:ln w="50800" cap="flat" cmpd="sng" algn="ctr">
            <a:solidFill>
              <a:srgbClr val="FF0000"/>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BA6A90AB-8D1A-424C-BA38-3FAC6AFFC8E6}"/>
              </a:ext>
            </a:extLst>
          </p:cNvPr>
          <p:cNvCxnSpPr>
            <a:cxnSpLocks/>
          </p:cNvCxnSpPr>
          <p:nvPr/>
        </p:nvCxnSpPr>
        <p:spPr bwMode="auto">
          <a:xfrm flipH="1">
            <a:off x="3987385" y="3868186"/>
            <a:ext cx="4206240" cy="0"/>
          </a:xfrm>
          <a:prstGeom prst="line">
            <a:avLst/>
          </a:prstGeom>
          <a:noFill/>
          <a:ln w="50800" cap="flat" cmpd="sng" algn="ctr">
            <a:solidFill>
              <a:srgbClr val="FF0000"/>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41DDBCCD-F8AF-4EBD-AB22-10BA6CE6884B}"/>
              </a:ext>
            </a:extLst>
          </p:cNvPr>
          <p:cNvSpPr txBox="1"/>
          <p:nvPr/>
        </p:nvSpPr>
        <p:spPr>
          <a:xfrm>
            <a:off x="4157532" y="3536416"/>
            <a:ext cx="3870918"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North standard parallel</a:t>
            </a:r>
          </a:p>
        </p:txBody>
      </p:sp>
      <p:sp>
        <p:nvSpPr>
          <p:cNvPr id="36" name="TextBox 35">
            <a:extLst>
              <a:ext uri="{FF2B5EF4-FFF2-40B4-BE49-F238E27FC236}">
                <a16:creationId xmlns:a16="http://schemas.microsoft.com/office/drawing/2014/main" id="{7C45F4E6-0983-4118-AE55-F2B4CCA79A44}"/>
              </a:ext>
            </a:extLst>
          </p:cNvPr>
          <p:cNvSpPr txBox="1"/>
          <p:nvPr/>
        </p:nvSpPr>
        <p:spPr>
          <a:xfrm>
            <a:off x="3657018" y="4987453"/>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South standard parallel</a:t>
            </a:r>
          </a:p>
        </p:txBody>
      </p:sp>
      <p:sp>
        <p:nvSpPr>
          <p:cNvPr id="37" name="TextBox 36">
            <a:extLst>
              <a:ext uri="{FF2B5EF4-FFF2-40B4-BE49-F238E27FC236}">
                <a16:creationId xmlns:a16="http://schemas.microsoft.com/office/drawing/2014/main" id="{1596DD0C-F0DD-416C-8539-D0EFEFCAFF2F}"/>
              </a:ext>
            </a:extLst>
          </p:cNvPr>
          <p:cNvSpPr txBox="1"/>
          <p:nvPr/>
        </p:nvSpPr>
        <p:spPr>
          <a:xfrm>
            <a:off x="3657018" y="4517268"/>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sp>
        <p:nvSpPr>
          <p:cNvPr id="42" name="Text Box 12">
            <a:extLst>
              <a:ext uri="{FF2B5EF4-FFF2-40B4-BE49-F238E27FC236}">
                <a16:creationId xmlns:a16="http://schemas.microsoft.com/office/drawing/2014/main" id="{E189A284-03AA-415B-8C97-812D0C58EC28}"/>
              </a:ext>
            </a:extLst>
          </p:cNvPr>
          <p:cNvSpPr txBox="1">
            <a:spLocks noChangeArrowheads="1"/>
          </p:cNvSpPr>
          <p:nvPr/>
        </p:nvSpPr>
        <p:spPr bwMode="auto">
          <a:xfrm>
            <a:off x="1551708" y="4965077"/>
            <a:ext cx="1275482"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prstClr val="black"/>
                </a:solidFill>
                <a:latin typeface="Arial"/>
                <a:cs typeface="Arial" pitchFamily="34" charset="0"/>
              </a:rPr>
              <a:t>Scale = 1</a:t>
            </a:r>
          </a:p>
        </p:txBody>
      </p:sp>
      <p:sp>
        <p:nvSpPr>
          <p:cNvPr id="43" name="Text Box 12">
            <a:extLst>
              <a:ext uri="{FF2B5EF4-FFF2-40B4-BE49-F238E27FC236}">
                <a16:creationId xmlns:a16="http://schemas.microsoft.com/office/drawing/2014/main" id="{9EC4CE04-61D8-4D0C-8AEC-1C36143490EC}"/>
              </a:ext>
            </a:extLst>
          </p:cNvPr>
          <p:cNvSpPr txBox="1">
            <a:spLocks noChangeArrowheads="1"/>
          </p:cNvSpPr>
          <p:nvPr/>
        </p:nvSpPr>
        <p:spPr bwMode="auto">
          <a:xfrm>
            <a:off x="2651051" y="3557049"/>
            <a:ext cx="1298163"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prstClr val="black"/>
                </a:solidFill>
                <a:latin typeface="Arial"/>
                <a:cs typeface="Arial" pitchFamily="34" charset="0"/>
              </a:rPr>
              <a:t>Scale = 1</a:t>
            </a:r>
          </a:p>
        </p:txBody>
      </p:sp>
      <p:sp>
        <p:nvSpPr>
          <p:cNvPr id="45" name="Text Box 12">
            <a:extLst>
              <a:ext uri="{FF2B5EF4-FFF2-40B4-BE49-F238E27FC236}">
                <a16:creationId xmlns:a16="http://schemas.microsoft.com/office/drawing/2014/main" id="{99384675-EA95-4D95-90FF-E56862635B58}"/>
              </a:ext>
            </a:extLst>
          </p:cNvPr>
          <p:cNvSpPr txBox="1">
            <a:spLocks noChangeArrowheads="1"/>
          </p:cNvSpPr>
          <p:nvPr/>
        </p:nvSpPr>
        <p:spPr bwMode="auto">
          <a:xfrm>
            <a:off x="8801950" y="3485539"/>
            <a:ext cx="2077138" cy="707886"/>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a:t>
            </a:r>
            <a:br>
              <a:rPr lang="en-US" sz="2000" b="1" dirty="0">
                <a:solidFill>
                  <a:srgbClr val="C00000"/>
                </a:solidFill>
                <a:latin typeface="Arial"/>
                <a:cs typeface="Arial" pitchFamily="34" charset="0"/>
              </a:rPr>
            </a:br>
            <a:r>
              <a:rPr lang="en-US" sz="2000" b="1" dirty="0">
                <a:solidFill>
                  <a:srgbClr val="C00000"/>
                </a:solidFill>
                <a:latin typeface="Arial"/>
                <a:cs typeface="Arial" pitchFamily="34" charset="0"/>
              </a:rPr>
              <a:t>0.9998 7259…</a:t>
            </a:r>
          </a:p>
        </p:txBody>
      </p:sp>
      <p:sp>
        <p:nvSpPr>
          <p:cNvPr id="21" name="TextBox 20">
            <a:extLst>
              <a:ext uri="{FF2B5EF4-FFF2-40B4-BE49-F238E27FC236}">
                <a16:creationId xmlns:a16="http://schemas.microsoft.com/office/drawing/2014/main" id="{253534D6-7032-49FF-B24E-FC1463D6C06A}"/>
              </a:ext>
            </a:extLst>
          </p:cNvPr>
          <p:cNvSpPr txBox="1"/>
          <p:nvPr/>
        </p:nvSpPr>
        <p:spPr>
          <a:xfrm>
            <a:off x="135925" y="984191"/>
            <a:ext cx="5536982" cy="2215991"/>
          </a:xfrm>
          <a:prstGeom prst="rect">
            <a:avLst/>
          </a:prstGeom>
          <a:noFill/>
          <a:effectLst/>
        </p:spPr>
        <p:txBody>
          <a:bodyPr wrap="square" lIns="0" tIns="0" rIns="0" bIns="0" rtlCol="0">
            <a:spAutoFit/>
          </a:bodyPr>
          <a:lstStyle/>
          <a:p>
            <a:pPr defTabSz="914400" eaLnBrk="0" fontAlgn="auto" hangingPunct="0">
              <a:spcBef>
                <a:spcPts val="0"/>
              </a:spcBef>
              <a:spcAft>
                <a:spcPts val="0"/>
              </a:spcAft>
              <a:defRPr/>
            </a:pPr>
            <a:r>
              <a:rPr lang="en-US" b="1" kern="0" dirty="0">
                <a:solidFill>
                  <a:prstClr val="black"/>
                </a:solidFill>
                <a:latin typeface="Arial"/>
                <a:ea typeface="Verdana" panose="020B0604030504040204" pitchFamily="34" charset="0"/>
                <a:cs typeface="Verdana" panose="020B0604030504040204" pitchFamily="34" charset="0"/>
              </a:rPr>
              <a:t>Secant Lambert Conformal Conic projection, 2-parallel definition:</a:t>
            </a:r>
          </a:p>
          <a:p>
            <a:pPr defTabSz="914400" eaLnBrk="0" fontAlgn="auto" hangingPunct="0">
              <a:spcBef>
                <a:spcPts val="0"/>
              </a:spcBef>
              <a:spcAft>
                <a:spcPts val="0"/>
              </a:spcAft>
              <a:defRPr/>
            </a:pPr>
            <a:endParaRPr lang="en-US" b="1" kern="0" dirty="0">
              <a:solidFill>
                <a:prstClr val="black"/>
              </a:solidFill>
              <a:latin typeface="Arial"/>
              <a:ea typeface="Verdana" panose="020B0604030504040204" pitchFamily="34" charset="0"/>
              <a:cs typeface="Verdana" panose="020B0604030504040204" pitchFamily="34" charset="0"/>
            </a:endParaRPr>
          </a:p>
          <a:p>
            <a:pPr defTabSz="914400" eaLnBrk="0" fontAlgn="auto" hangingPunct="0">
              <a:spcBef>
                <a:spcPts val="0"/>
              </a:spcBef>
              <a:spcAft>
                <a:spcPts val="0"/>
              </a:spcAft>
              <a:defRPr/>
            </a:pPr>
            <a:r>
              <a:rPr lang="en-US" b="1" kern="0" dirty="0">
                <a:solidFill>
                  <a:prstClr val="black"/>
                </a:solidFill>
                <a:latin typeface="Arial"/>
                <a:ea typeface="Verdana" panose="020B0604030504040204" pitchFamily="34" charset="0"/>
                <a:cs typeface="Verdana" panose="020B0604030504040204" pitchFamily="34" charset="0"/>
              </a:rPr>
              <a:t>Standard parallels</a:t>
            </a:r>
          </a:p>
          <a:p>
            <a:pPr defTabSz="914400" eaLnBrk="0" fontAlgn="auto" hangingPunct="0">
              <a:spcBef>
                <a:spcPts val="0"/>
              </a:spcBef>
              <a:spcAft>
                <a:spcPts val="0"/>
              </a:spcAft>
              <a:defRPr/>
            </a:pPr>
            <a:r>
              <a:rPr lang="en-US" b="1" kern="0" dirty="0">
                <a:solidFill>
                  <a:prstClr val="black"/>
                </a:solidFill>
                <a:latin typeface="Arial"/>
                <a:ea typeface="Verdana" panose="020B0604030504040204" pitchFamily="34" charset="0"/>
                <a:cs typeface="Verdana" panose="020B0604030504040204" pitchFamily="34" charset="0"/>
              </a:rPr>
              <a:t>North = 36°10’N (exact)</a:t>
            </a:r>
          </a:p>
          <a:p>
            <a:pPr defTabSz="914400" eaLnBrk="0" fontAlgn="auto" hangingPunct="0">
              <a:spcBef>
                <a:spcPts val="0"/>
              </a:spcBef>
              <a:spcAft>
                <a:spcPts val="0"/>
              </a:spcAft>
              <a:defRPr/>
            </a:pPr>
            <a:r>
              <a:rPr lang="en-US" b="1" kern="0" dirty="0">
                <a:solidFill>
                  <a:prstClr val="black"/>
                </a:solidFill>
                <a:latin typeface="Arial"/>
                <a:ea typeface="Verdana" panose="020B0604030504040204" pitchFamily="34" charset="0"/>
                <a:cs typeface="Verdana" panose="020B0604030504040204" pitchFamily="34" charset="0"/>
              </a:rPr>
              <a:t>South = 34°20’N (exact)</a:t>
            </a:r>
          </a:p>
        </p:txBody>
      </p:sp>
      <p:sp>
        <p:nvSpPr>
          <p:cNvPr id="23" name="TextBox 22">
            <a:extLst>
              <a:ext uri="{FF2B5EF4-FFF2-40B4-BE49-F238E27FC236}">
                <a16:creationId xmlns:a16="http://schemas.microsoft.com/office/drawing/2014/main" id="{54F6FB06-6AB3-4ABC-94B9-22EE246FE435}"/>
              </a:ext>
            </a:extLst>
          </p:cNvPr>
          <p:cNvSpPr txBox="1"/>
          <p:nvPr/>
        </p:nvSpPr>
        <p:spPr>
          <a:xfrm>
            <a:off x="8169566" y="987534"/>
            <a:ext cx="4022434" cy="2339102"/>
          </a:xfrm>
          <a:prstGeom prst="rect">
            <a:avLst/>
          </a:prstGeom>
          <a:noFill/>
          <a:effectLst/>
        </p:spPr>
        <p:txBody>
          <a:bodyPr wrap="square" lIns="0" tIns="0" rIns="0" bIns="0" rtlCol="0">
            <a:spAutoFit/>
          </a:bodyPr>
          <a:lstStyle/>
          <a:p>
            <a:pPr defTabSz="914400" eaLnBrk="0" fontAlgn="auto" hangingPunct="0">
              <a:spcBef>
                <a:spcPts val="0"/>
              </a:spcBef>
              <a:spcAft>
                <a:spcPts val="0"/>
              </a:spcAft>
              <a:defRPr/>
            </a:pPr>
            <a:r>
              <a:rPr lang="en-US" b="1" kern="0" dirty="0">
                <a:solidFill>
                  <a:srgbClr val="C00000"/>
                </a:solidFill>
                <a:latin typeface="Arial"/>
                <a:ea typeface="Verdana" panose="020B0604030504040204" pitchFamily="34" charset="0"/>
                <a:cs typeface="Verdana" panose="020B0604030504040204" pitchFamily="34" charset="0"/>
              </a:rPr>
              <a:t>It </a:t>
            </a:r>
            <a:r>
              <a:rPr lang="en-US" b="1" kern="0" dirty="0" err="1">
                <a:solidFill>
                  <a:srgbClr val="C00000"/>
                </a:solidFill>
                <a:latin typeface="Arial"/>
                <a:ea typeface="Verdana" panose="020B0604030504040204" pitchFamily="34" charset="0"/>
                <a:cs typeface="Verdana" panose="020B0604030504040204" pitchFamily="34" charset="0"/>
              </a:rPr>
              <a:t>i</a:t>
            </a:r>
            <a:r>
              <a:rPr lang="en-US" b="1" kern="0" dirty="0">
                <a:solidFill>
                  <a:srgbClr val="C00000"/>
                </a:solidFill>
                <a:latin typeface="Arial"/>
                <a:ea typeface="Verdana" panose="020B0604030504040204" pitchFamily="34" charset="0"/>
                <a:cs typeface="Verdana" panose="020B0604030504040204" pitchFamily="34" charset="0"/>
              </a:rPr>
              <a:t>s EXACTLY the same as this 1-parallel definition:</a:t>
            </a:r>
          </a:p>
          <a:p>
            <a:pPr defTabSz="914400" eaLnBrk="0" fontAlgn="auto" hangingPunct="0">
              <a:spcBef>
                <a:spcPts val="0"/>
              </a:spcBef>
              <a:spcAft>
                <a:spcPts val="0"/>
              </a:spcAft>
              <a:defRPr/>
            </a:pPr>
            <a:endParaRPr lang="en-US" b="1" kern="0" dirty="0">
              <a:solidFill>
                <a:srgbClr val="C00000"/>
              </a:solidFill>
              <a:latin typeface="Arial"/>
              <a:ea typeface="Verdana" panose="020B0604030504040204" pitchFamily="34" charset="0"/>
              <a:cs typeface="Verdana" panose="020B0604030504040204" pitchFamily="34" charset="0"/>
            </a:endParaRPr>
          </a:p>
          <a:p>
            <a:pPr defTabSz="914400" eaLnBrk="0" fontAlgn="auto" hangingPunct="0">
              <a:spcBef>
                <a:spcPts val="0"/>
              </a:spcBef>
              <a:spcAft>
                <a:spcPts val="0"/>
              </a:spcAft>
              <a:defRPr/>
            </a:pPr>
            <a:r>
              <a:rPr lang="en-US" b="1" kern="0" dirty="0">
                <a:solidFill>
                  <a:srgbClr val="C00000"/>
                </a:solidFill>
                <a:latin typeface="Arial"/>
                <a:ea typeface="Verdana" panose="020B0604030504040204" pitchFamily="34" charset="0"/>
                <a:cs typeface="Verdana" panose="020B0604030504040204" pitchFamily="34" charset="0"/>
              </a:rPr>
              <a:t>Central </a:t>
            </a:r>
            <a:r>
              <a:rPr lang="en-US" b="1" kern="0" dirty="0" err="1">
                <a:solidFill>
                  <a:srgbClr val="C00000"/>
                </a:solidFill>
                <a:latin typeface="Arial"/>
                <a:ea typeface="Verdana" panose="020B0604030504040204" pitchFamily="34" charset="0"/>
                <a:cs typeface="Verdana" panose="020B0604030504040204" pitchFamily="34" charset="0"/>
              </a:rPr>
              <a:t>standard</a:t>
            </a:r>
            <a:r>
              <a:rPr lang="en-US" b="1" kern="0" dirty="0">
                <a:solidFill>
                  <a:srgbClr val="C00000"/>
                </a:solidFill>
                <a:latin typeface="Arial"/>
                <a:ea typeface="Verdana" panose="020B0604030504040204" pitchFamily="34" charset="0"/>
                <a:cs typeface="Verdana" panose="020B0604030504040204" pitchFamily="34" charset="0"/>
              </a:rPr>
              <a:t> parallel</a:t>
            </a:r>
          </a:p>
          <a:p>
            <a:pPr defTabSz="914400" eaLnBrk="0" fontAlgn="auto" hangingPunct="0">
              <a:spcBef>
                <a:spcPts val="0"/>
              </a:spcBef>
              <a:spcAft>
                <a:spcPts val="0"/>
              </a:spcAft>
              <a:defRPr/>
            </a:pPr>
            <a:r>
              <a:rPr lang="en-US" b="1" kern="0" dirty="0">
                <a:solidFill>
                  <a:srgbClr val="C00000"/>
                </a:solidFill>
                <a:latin typeface="Arial"/>
                <a:ea typeface="Verdana" panose="020B0604030504040204" pitchFamily="34" charset="0"/>
                <a:cs typeface="Verdana" panose="020B0604030504040204" pitchFamily="34" charset="0"/>
              </a:rPr>
              <a:t>35°15’06.33096…”N</a:t>
            </a:r>
          </a:p>
          <a:p>
            <a:pPr defTabSz="914400" eaLnBrk="0" fontAlgn="auto" hangingPunct="0">
              <a:spcBef>
                <a:spcPts val="0"/>
              </a:spcBef>
              <a:spcAft>
                <a:spcPts val="0"/>
              </a:spcAft>
              <a:defRPr/>
            </a:pPr>
            <a:r>
              <a:rPr lang="en-US" b="1" kern="0" dirty="0">
                <a:solidFill>
                  <a:srgbClr val="C00000"/>
                </a:solidFill>
                <a:latin typeface="Arial"/>
                <a:ea typeface="Verdana" panose="020B0604030504040204" pitchFamily="34" charset="0"/>
                <a:cs typeface="Verdana" panose="020B0604030504040204" pitchFamily="34" charset="0"/>
              </a:rPr>
              <a:t>Scale = 0.9998 7259…</a:t>
            </a:r>
          </a:p>
          <a:p>
            <a:pPr defTabSz="914400" eaLnBrk="0" fontAlgn="auto" hangingPunct="0">
              <a:spcBef>
                <a:spcPts val="0"/>
              </a:spcBef>
              <a:spcAft>
                <a:spcPts val="0"/>
              </a:spcAft>
              <a:defRPr/>
            </a:pPr>
            <a:endParaRPr lang="en-US" sz="800" b="1" kern="0" dirty="0">
              <a:solidFill>
                <a:srgbClr val="C00000"/>
              </a:solidFill>
              <a:latin typeface="Arial"/>
              <a:ea typeface="Verdana" panose="020B0604030504040204" pitchFamily="34" charset="0"/>
              <a:cs typeface="Verdana" panose="020B0604030504040204" pitchFamily="34" charset="0"/>
            </a:endParaRPr>
          </a:p>
        </p:txBody>
      </p:sp>
      <p:sp>
        <p:nvSpPr>
          <p:cNvPr id="24" name="TextBox 23">
            <a:extLst>
              <a:ext uri="{FF2B5EF4-FFF2-40B4-BE49-F238E27FC236}">
                <a16:creationId xmlns:a16="http://schemas.microsoft.com/office/drawing/2014/main" id="{5C6C0A9C-FD6A-433E-A27C-593000A08B2F}"/>
              </a:ext>
            </a:extLst>
          </p:cNvPr>
          <p:cNvSpPr txBox="1"/>
          <p:nvPr/>
        </p:nvSpPr>
        <p:spPr>
          <a:xfrm>
            <a:off x="3657018" y="5699316"/>
            <a:ext cx="4918511"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2000" b="1" kern="0" dirty="0">
                <a:solidFill>
                  <a:prstClr val="black"/>
                </a:solidFill>
                <a:latin typeface="Arial"/>
                <a:ea typeface="ＭＳ Ｐゴシック"/>
                <a:cs typeface="Arial" charset="0"/>
              </a:rPr>
              <a:t>An LCC projection is defined by its projection axis, which is ALWAYS the central standard parallel</a:t>
            </a:r>
          </a:p>
        </p:txBody>
      </p:sp>
      <p:sp>
        <p:nvSpPr>
          <p:cNvPr id="22" name="Freeform 53">
            <a:extLst>
              <a:ext uri="{FF2B5EF4-FFF2-40B4-BE49-F238E27FC236}">
                <a16:creationId xmlns:a16="http://schemas.microsoft.com/office/drawing/2014/main" id="{485D2719-8074-476E-9A9B-DB596C5478F8}"/>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Tree>
    <p:extLst>
      <p:ext uri="{BB962C8B-B14F-4D97-AF65-F5344CB8AC3E}">
        <p14:creationId xmlns:p14="http://schemas.microsoft.com/office/powerpoint/2010/main" val="820336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750"/>
                                        <p:tgtEl>
                                          <p:spTgt spid="29"/>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750"/>
                                        <p:tgtEl>
                                          <p:spTgt spid="3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750"/>
                                        <p:tgtEl>
                                          <p:spTgt spid="36"/>
                                        </p:tgtEl>
                                      </p:cBhvr>
                                    </p:animEffect>
                                  </p:childTnLst>
                                </p:cTn>
                              </p:par>
                              <p:par>
                                <p:cTn id="15" presetID="10" presetClass="entr" presetSubtype="0" fill="hold"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75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750"/>
                                        <p:tgtEl>
                                          <p:spTgt spid="3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animEffect transition="in" filter="fade">
                                      <p:cBhvr>
                                        <p:cTn id="25" dur="750"/>
                                        <p:tgtEl>
                                          <p:spTgt spid="21">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21">
                                            <p:txEl>
                                              <p:pRg st="2" end="2"/>
                                            </p:txEl>
                                          </p:spTgt>
                                        </p:tgtEl>
                                        <p:attrNameLst>
                                          <p:attrName>style.visibility</p:attrName>
                                        </p:attrNameLst>
                                      </p:cBhvr>
                                      <p:to>
                                        <p:strVal val="visible"/>
                                      </p:to>
                                    </p:set>
                                    <p:animEffect transition="in" filter="fade">
                                      <p:cBhvr>
                                        <p:cTn id="28" dur="750"/>
                                        <p:tgtEl>
                                          <p:spTgt spid="21">
                                            <p:txEl>
                                              <p:pRg st="2" end="2"/>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21">
                                            <p:txEl>
                                              <p:pRg st="3" end="3"/>
                                            </p:txEl>
                                          </p:spTgt>
                                        </p:tgtEl>
                                        <p:attrNameLst>
                                          <p:attrName>style.visibility</p:attrName>
                                        </p:attrNameLst>
                                      </p:cBhvr>
                                      <p:to>
                                        <p:strVal val="visible"/>
                                      </p:to>
                                    </p:set>
                                    <p:animEffect transition="in" filter="fade">
                                      <p:cBhvr>
                                        <p:cTn id="31" dur="750"/>
                                        <p:tgtEl>
                                          <p:spTgt spid="21">
                                            <p:txEl>
                                              <p:pRg st="3" end="3"/>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21">
                                            <p:txEl>
                                              <p:pRg st="4" end="4"/>
                                            </p:txEl>
                                          </p:spTgt>
                                        </p:tgtEl>
                                        <p:attrNameLst>
                                          <p:attrName>style.visibility</p:attrName>
                                        </p:attrNameLst>
                                      </p:cBhvr>
                                      <p:to>
                                        <p:strVal val="visible"/>
                                      </p:to>
                                    </p:set>
                                    <p:animEffect transition="in" filter="fade">
                                      <p:cBhvr>
                                        <p:cTn id="34" dur="750"/>
                                        <p:tgtEl>
                                          <p:spTgt spid="21">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750"/>
                                        <p:tgtEl>
                                          <p:spTgt spid="4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75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75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750"/>
                                        <p:tgtEl>
                                          <p:spTgt spid="3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fade">
                                      <p:cBhvr>
                                        <p:cTn id="53" dur="750"/>
                                        <p:tgtEl>
                                          <p:spTgt spid="3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23">
                                            <p:txEl>
                                              <p:pRg st="0" end="0"/>
                                            </p:txEl>
                                          </p:spTgt>
                                        </p:tgtEl>
                                        <p:attrNameLst>
                                          <p:attrName>style.visibility</p:attrName>
                                        </p:attrNameLst>
                                      </p:cBhvr>
                                      <p:to>
                                        <p:strVal val="visible"/>
                                      </p:to>
                                    </p:set>
                                    <p:animEffect transition="in" filter="fade">
                                      <p:cBhvr>
                                        <p:cTn id="58" dur="750"/>
                                        <p:tgtEl>
                                          <p:spTgt spid="23">
                                            <p:txEl>
                                              <p:pRg st="0" end="0"/>
                                            </p:txEl>
                                          </p:spTgt>
                                        </p:tgtEl>
                                      </p:cBhvr>
                                    </p:animEffect>
                                  </p:childTnLst>
                                </p:cTn>
                              </p:par>
                              <p:par>
                                <p:cTn id="59" presetID="10" presetClass="entr" presetSubtype="0" fill="hold" nodeType="withEffect">
                                  <p:stCondLst>
                                    <p:cond delay="0"/>
                                  </p:stCondLst>
                                  <p:childTnLst>
                                    <p:set>
                                      <p:cBhvr>
                                        <p:cTn id="60" dur="1" fill="hold">
                                          <p:stCondLst>
                                            <p:cond delay="0"/>
                                          </p:stCondLst>
                                        </p:cTn>
                                        <p:tgtEl>
                                          <p:spTgt spid="23">
                                            <p:txEl>
                                              <p:pRg st="2" end="2"/>
                                            </p:txEl>
                                          </p:spTgt>
                                        </p:tgtEl>
                                        <p:attrNameLst>
                                          <p:attrName>style.visibility</p:attrName>
                                        </p:attrNameLst>
                                      </p:cBhvr>
                                      <p:to>
                                        <p:strVal val="visible"/>
                                      </p:to>
                                    </p:set>
                                    <p:animEffect transition="in" filter="fade">
                                      <p:cBhvr>
                                        <p:cTn id="61" dur="750"/>
                                        <p:tgtEl>
                                          <p:spTgt spid="23">
                                            <p:txEl>
                                              <p:pRg st="2" end="2"/>
                                            </p:txEl>
                                          </p:spTgt>
                                        </p:tgtEl>
                                      </p:cBhvr>
                                    </p:animEffect>
                                  </p:childTnLst>
                                </p:cTn>
                              </p:par>
                              <p:par>
                                <p:cTn id="62" presetID="10" presetClass="entr" presetSubtype="0" fill="hold" nodeType="withEffect">
                                  <p:stCondLst>
                                    <p:cond delay="0"/>
                                  </p:stCondLst>
                                  <p:childTnLst>
                                    <p:set>
                                      <p:cBhvr>
                                        <p:cTn id="63" dur="1" fill="hold">
                                          <p:stCondLst>
                                            <p:cond delay="0"/>
                                          </p:stCondLst>
                                        </p:cTn>
                                        <p:tgtEl>
                                          <p:spTgt spid="23">
                                            <p:txEl>
                                              <p:pRg st="3" end="3"/>
                                            </p:txEl>
                                          </p:spTgt>
                                        </p:tgtEl>
                                        <p:attrNameLst>
                                          <p:attrName>style.visibility</p:attrName>
                                        </p:attrNameLst>
                                      </p:cBhvr>
                                      <p:to>
                                        <p:strVal val="visible"/>
                                      </p:to>
                                    </p:set>
                                    <p:animEffect transition="in" filter="fade">
                                      <p:cBhvr>
                                        <p:cTn id="64" dur="750"/>
                                        <p:tgtEl>
                                          <p:spTgt spid="23">
                                            <p:txEl>
                                              <p:pRg st="3" end="3"/>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23">
                                            <p:txEl>
                                              <p:pRg st="4" end="4"/>
                                            </p:txEl>
                                          </p:spTgt>
                                        </p:tgtEl>
                                        <p:attrNameLst>
                                          <p:attrName>style.visibility</p:attrName>
                                        </p:attrNameLst>
                                      </p:cBhvr>
                                      <p:to>
                                        <p:strVal val="visible"/>
                                      </p:to>
                                    </p:set>
                                    <p:animEffect transition="in" filter="fade">
                                      <p:cBhvr>
                                        <p:cTn id="69" dur="500"/>
                                        <p:tgtEl>
                                          <p:spTgt spid="23">
                                            <p:txEl>
                                              <p:pRg st="4" end="4"/>
                                            </p:txEl>
                                          </p:spTgt>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fade">
                                      <p:cBhvr>
                                        <p:cTn id="72" dur="750"/>
                                        <p:tgtEl>
                                          <p:spTgt spid="45"/>
                                        </p:tgtEl>
                                      </p:cBhvr>
                                    </p:animEffect>
                                  </p:childTnLst>
                                </p:cTn>
                              </p:par>
                            </p:childTnLst>
                          </p:cTn>
                        </p:par>
                        <p:par>
                          <p:cTn id="73" fill="hold">
                            <p:stCondLst>
                              <p:cond delay="750"/>
                            </p:stCondLst>
                            <p:childTnLst>
                              <p:par>
                                <p:cTn id="74" presetID="10" presetClass="entr" presetSubtype="0" fill="hold" grpId="0" nodeType="afterEffect">
                                  <p:stCondLst>
                                    <p:cond delay="1000"/>
                                  </p:stCondLst>
                                  <p:childTnLst>
                                    <p:set>
                                      <p:cBhvr>
                                        <p:cTn id="75" dur="1" fill="hold">
                                          <p:stCondLst>
                                            <p:cond delay="0"/>
                                          </p:stCondLst>
                                        </p:cTn>
                                        <p:tgtEl>
                                          <p:spTgt spid="24"/>
                                        </p:tgtEl>
                                        <p:attrNameLst>
                                          <p:attrName>style.visibility</p:attrName>
                                        </p:attrNameLst>
                                      </p:cBhvr>
                                      <p:to>
                                        <p:strVal val="visible"/>
                                      </p:to>
                                    </p:set>
                                    <p:animEffect transition="in" filter="fade">
                                      <p:cBhvr>
                                        <p:cTn id="76"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p:bldP spid="35" grpId="0"/>
      <p:bldP spid="36" grpId="0"/>
      <p:bldP spid="37" grpId="0"/>
      <p:bldP spid="42" grpId="0"/>
      <p:bldP spid="43" grpId="0"/>
      <p:bldP spid="45" grpId="0"/>
      <p:bldP spid="2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27F3-0FED-404F-8219-340BF105EF33}"/>
              </a:ext>
            </a:extLst>
          </p:cNvPr>
          <p:cNvSpPr>
            <a:spLocks noGrp="1"/>
          </p:cNvSpPr>
          <p:nvPr>
            <p:ph type="title" idx="4294967295"/>
          </p:nvPr>
        </p:nvSpPr>
        <p:spPr>
          <a:xfrm>
            <a:off x="0" y="-21764"/>
            <a:ext cx="12192000" cy="1320757"/>
          </a:xfrm>
        </p:spPr>
        <p:txBody>
          <a:bodyPr/>
          <a:lstStyle/>
          <a:p>
            <a:r>
              <a:rPr lang="en-US" dirty="0"/>
              <a:t>Secant Lambert Cone</a:t>
            </a:r>
          </a:p>
        </p:txBody>
      </p:sp>
      <p:grpSp>
        <p:nvGrpSpPr>
          <p:cNvPr id="4" name="Group 17">
            <a:extLst>
              <a:ext uri="{FF2B5EF4-FFF2-40B4-BE49-F238E27FC236}">
                <a16:creationId xmlns:a16="http://schemas.microsoft.com/office/drawing/2014/main" id="{01C8128A-F229-46E6-9C19-5DE621A8251D}"/>
              </a:ext>
            </a:extLst>
          </p:cNvPr>
          <p:cNvGrpSpPr/>
          <p:nvPr/>
        </p:nvGrpSpPr>
        <p:grpSpPr>
          <a:xfrm>
            <a:off x="2442613" y="3185601"/>
            <a:ext cx="7315318" cy="7315200"/>
            <a:chOff x="142757" y="2924175"/>
            <a:chExt cx="7315318" cy="7315200"/>
          </a:xfrm>
        </p:grpSpPr>
        <p:sp>
          <p:nvSpPr>
            <p:cNvPr id="5" name="Oval 4">
              <a:extLst>
                <a:ext uri="{FF2B5EF4-FFF2-40B4-BE49-F238E27FC236}">
                  <a16:creationId xmlns:a16="http://schemas.microsoft.com/office/drawing/2014/main" id="{1C8A5DB2-3548-4B0D-B991-40E435693FD2}"/>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6" name="Picture 3" descr="D:\GIS\General\Generic grids\Export\Globe_orthographic.png">
              <a:extLst>
                <a:ext uri="{FF2B5EF4-FFF2-40B4-BE49-F238E27FC236}">
                  <a16:creationId xmlns:a16="http://schemas.microsoft.com/office/drawing/2014/main" id="{51F40690-AD58-4D62-AECB-E549F882F6BF}"/>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7" name="Isosceles Triangle 6">
            <a:extLst>
              <a:ext uri="{FF2B5EF4-FFF2-40B4-BE49-F238E27FC236}">
                <a16:creationId xmlns:a16="http://schemas.microsoft.com/office/drawing/2014/main" id="{2AD99F03-E0E2-4EBD-9B98-14A02391EF9A}"/>
              </a:ext>
            </a:extLst>
          </p:cNvPr>
          <p:cNvSpPr/>
          <p:nvPr/>
        </p:nvSpPr>
        <p:spPr bwMode="auto">
          <a:xfrm>
            <a:off x="613872" y="1298993"/>
            <a:ext cx="10972800" cy="6675120"/>
          </a:xfrm>
          <a:prstGeom prst="triangle">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8" name="Straight Connector 7">
            <a:extLst>
              <a:ext uri="{FF2B5EF4-FFF2-40B4-BE49-F238E27FC236}">
                <a16:creationId xmlns:a16="http://schemas.microsoft.com/office/drawing/2014/main" id="{89B84C97-DA55-4D3D-A422-CF47D2A34032}"/>
              </a:ext>
            </a:extLst>
          </p:cNvPr>
          <p:cNvCxnSpPr/>
          <p:nvPr/>
        </p:nvCxnSpPr>
        <p:spPr bwMode="auto">
          <a:xfrm flipH="1">
            <a:off x="3259075" y="4497032"/>
            <a:ext cx="5669280" cy="0"/>
          </a:xfrm>
          <a:prstGeom prst="line">
            <a:avLst/>
          </a:prstGeom>
          <a:noFill/>
          <a:ln w="50800" cap="flat" cmpd="sng" algn="ctr">
            <a:solidFill>
              <a:srgbClr val="FF0000"/>
            </a:solidFill>
            <a:prstDash val="dash"/>
            <a:round/>
            <a:headEnd type="none" w="med" len="med"/>
            <a:tailEnd type="none" w="med" len="med"/>
          </a:ln>
          <a:effectLst/>
        </p:spPr>
      </p:cxnSp>
      <p:sp>
        <p:nvSpPr>
          <p:cNvPr id="9" name="TextBox 8">
            <a:extLst>
              <a:ext uri="{FF2B5EF4-FFF2-40B4-BE49-F238E27FC236}">
                <a16:creationId xmlns:a16="http://schemas.microsoft.com/office/drawing/2014/main" id="{6177340A-D72E-44E1-9C63-960CBB14B723}"/>
              </a:ext>
            </a:extLst>
          </p:cNvPr>
          <p:cNvSpPr txBox="1"/>
          <p:nvPr/>
        </p:nvSpPr>
        <p:spPr>
          <a:xfrm>
            <a:off x="3657018" y="416424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cxnSp>
        <p:nvCxnSpPr>
          <p:cNvPr id="11" name="Straight Connector 10">
            <a:extLst>
              <a:ext uri="{FF2B5EF4-FFF2-40B4-BE49-F238E27FC236}">
                <a16:creationId xmlns:a16="http://schemas.microsoft.com/office/drawing/2014/main" id="{7D75AD60-5D46-440B-A251-9673E353F818}"/>
              </a:ext>
            </a:extLst>
          </p:cNvPr>
          <p:cNvCxnSpPr>
            <a:cxnSpLocks/>
          </p:cNvCxnSpPr>
          <p:nvPr/>
        </p:nvCxnSpPr>
        <p:spPr bwMode="auto">
          <a:xfrm flipH="1">
            <a:off x="2761870" y="5323201"/>
            <a:ext cx="6675120" cy="0"/>
          </a:xfrm>
          <a:prstGeom prst="line">
            <a:avLst/>
          </a:prstGeom>
          <a:noFill/>
          <a:ln w="50800" cap="flat" cmpd="sng" algn="ctr">
            <a:solidFill>
              <a:srgbClr val="FF0000"/>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97FE2917-C30C-4A3D-8CD4-7041B5A04955}"/>
              </a:ext>
            </a:extLst>
          </p:cNvPr>
          <p:cNvCxnSpPr>
            <a:cxnSpLocks/>
          </p:cNvCxnSpPr>
          <p:nvPr/>
        </p:nvCxnSpPr>
        <p:spPr bwMode="auto">
          <a:xfrm flipH="1">
            <a:off x="3987385" y="3868186"/>
            <a:ext cx="4206240" cy="0"/>
          </a:xfrm>
          <a:prstGeom prst="line">
            <a:avLst/>
          </a:prstGeom>
          <a:noFill/>
          <a:ln w="50800" cap="flat" cmpd="sng" algn="ctr">
            <a:solidFill>
              <a:srgbClr val="FF0000"/>
            </a:solidFill>
            <a:prstDash val="solid"/>
            <a:round/>
            <a:headEnd type="none" w="med" len="med"/>
            <a:tailEnd type="none" w="med" len="med"/>
          </a:ln>
          <a:effectLst/>
        </p:spPr>
      </p:cxnSp>
      <p:sp>
        <p:nvSpPr>
          <p:cNvPr id="15" name="TextBox 14">
            <a:extLst>
              <a:ext uri="{FF2B5EF4-FFF2-40B4-BE49-F238E27FC236}">
                <a16:creationId xmlns:a16="http://schemas.microsoft.com/office/drawing/2014/main" id="{20AF852C-10A8-456B-87F9-476293C8A6D2}"/>
              </a:ext>
            </a:extLst>
          </p:cNvPr>
          <p:cNvSpPr txBox="1"/>
          <p:nvPr/>
        </p:nvSpPr>
        <p:spPr>
          <a:xfrm>
            <a:off x="3657018" y="4517268"/>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cxnSp>
        <p:nvCxnSpPr>
          <p:cNvPr id="24" name="Straight Connector 23">
            <a:extLst>
              <a:ext uri="{FF2B5EF4-FFF2-40B4-BE49-F238E27FC236}">
                <a16:creationId xmlns:a16="http://schemas.microsoft.com/office/drawing/2014/main" id="{82FB14FE-5D2D-4E96-829D-8E3E61A9DFD3}"/>
              </a:ext>
            </a:extLst>
          </p:cNvPr>
          <p:cNvCxnSpPr>
            <a:cxnSpLocks/>
          </p:cNvCxnSpPr>
          <p:nvPr/>
        </p:nvCxnSpPr>
        <p:spPr>
          <a:xfrm>
            <a:off x="6096000" y="1295401"/>
            <a:ext cx="0" cy="1890201"/>
          </a:xfrm>
          <a:prstGeom prst="line">
            <a:avLst/>
          </a:prstGeom>
        </p:spPr>
        <p:style>
          <a:lnRef idx="2">
            <a:schemeClr val="accent1"/>
          </a:lnRef>
          <a:fillRef idx="0">
            <a:schemeClr val="accent1"/>
          </a:fillRef>
          <a:effectRef idx="1">
            <a:schemeClr val="accent1"/>
          </a:effectRef>
          <a:fontRef idx="minor">
            <a:schemeClr val="tx1"/>
          </a:fontRef>
        </p:style>
      </p:cxnSp>
      <p:sp>
        <p:nvSpPr>
          <p:cNvPr id="27" name="Arc 26">
            <a:extLst>
              <a:ext uri="{FF2B5EF4-FFF2-40B4-BE49-F238E27FC236}">
                <a16:creationId xmlns:a16="http://schemas.microsoft.com/office/drawing/2014/main" id="{2B38820F-8A33-491B-B8B0-9523128DD2F6}"/>
              </a:ext>
            </a:extLst>
          </p:cNvPr>
          <p:cNvSpPr/>
          <p:nvPr/>
        </p:nvSpPr>
        <p:spPr>
          <a:xfrm>
            <a:off x="5490432" y="686157"/>
            <a:ext cx="1200146" cy="1232268"/>
          </a:xfrm>
          <a:prstGeom prst="arc">
            <a:avLst>
              <a:gd name="adj1" fmla="val 2902362"/>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 name="Rectangle 27">
            <a:extLst>
              <a:ext uri="{FF2B5EF4-FFF2-40B4-BE49-F238E27FC236}">
                <a16:creationId xmlns:a16="http://schemas.microsoft.com/office/drawing/2014/main" id="{A5D3C2BA-2199-4FCA-AD69-4150EC9E431E}"/>
              </a:ext>
            </a:extLst>
          </p:cNvPr>
          <p:cNvSpPr/>
          <p:nvPr/>
        </p:nvSpPr>
        <p:spPr>
          <a:xfrm>
            <a:off x="6590884" y="1476535"/>
            <a:ext cx="1859805"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35°15’06.33096</a:t>
            </a:r>
            <a:endParaRPr lang="en-US" dirty="0"/>
          </a:p>
        </p:txBody>
      </p:sp>
      <p:sp>
        <p:nvSpPr>
          <p:cNvPr id="29" name="Freeform 53">
            <a:extLst>
              <a:ext uri="{FF2B5EF4-FFF2-40B4-BE49-F238E27FC236}">
                <a16:creationId xmlns:a16="http://schemas.microsoft.com/office/drawing/2014/main" id="{1AE47EC4-FFBC-412E-AD79-FF45CC7A66D1}"/>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32" name="Text Box 12">
            <a:extLst>
              <a:ext uri="{FF2B5EF4-FFF2-40B4-BE49-F238E27FC236}">
                <a16:creationId xmlns:a16="http://schemas.microsoft.com/office/drawing/2014/main" id="{83176ECB-393E-42EB-94E9-08FB7F4EFFBC}"/>
              </a:ext>
            </a:extLst>
          </p:cNvPr>
          <p:cNvSpPr txBox="1">
            <a:spLocks noChangeArrowheads="1"/>
          </p:cNvSpPr>
          <p:nvPr/>
        </p:nvSpPr>
        <p:spPr bwMode="auto">
          <a:xfrm>
            <a:off x="8801950" y="3485539"/>
            <a:ext cx="2077138" cy="707886"/>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a:t>
            </a:r>
            <a:br>
              <a:rPr lang="en-US" sz="2000" b="1" dirty="0">
                <a:solidFill>
                  <a:srgbClr val="C00000"/>
                </a:solidFill>
                <a:latin typeface="Arial"/>
                <a:cs typeface="Arial" pitchFamily="34" charset="0"/>
              </a:rPr>
            </a:br>
            <a:r>
              <a:rPr lang="en-US" sz="2000" b="1" dirty="0">
                <a:solidFill>
                  <a:srgbClr val="C00000"/>
                </a:solidFill>
                <a:latin typeface="Arial"/>
                <a:cs typeface="Arial" pitchFamily="34" charset="0"/>
              </a:rPr>
              <a:t>0.9998 7259…</a:t>
            </a:r>
          </a:p>
        </p:txBody>
      </p:sp>
      <p:sp>
        <p:nvSpPr>
          <p:cNvPr id="33" name="TextBox 32">
            <a:extLst>
              <a:ext uri="{FF2B5EF4-FFF2-40B4-BE49-F238E27FC236}">
                <a16:creationId xmlns:a16="http://schemas.microsoft.com/office/drawing/2014/main" id="{C9A342DE-D3B6-4281-805D-1177907B5A0B}"/>
              </a:ext>
            </a:extLst>
          </p:cNvPr>
          <p:cNvSpPr txBox="1"/>
          <p:nvPr/>
        </p:nvSpPr>
        <p:spPr>
          <a:xfrm>
            <a:off x="7854388" y="2053751"/>
            <a:ext cx="3661929" cy="1077218"/>
          </a:xfrm>
          <a:prstGeom prst="rect">
            <a:avLst/>
          </a:prstGeom>
          <a:noFill/>
        </p:spPr>
        <p:txBody>
          <a:bodyPr wrap="square" rtlCol="0">
            <a:spAutoFit/>
          </a:bodyPr>
          <a:lstStyle/>
          <a:p>
            <a:r>
              <a:rPr lang="en-US" sz="3200" b="1" i="1" dirty="0">
                <a:latin typeface="Cambria" panose="02040503050406030204" pitchFamily="18" charset="0"/>
                <a:ea typeface="Cambria" panose="02040503050406030204" pitchFamily="18" charset="0"/>
              </a:rPr>
              <a:t>Not Fitting Terrain</a:t>
            </a:r>
          </a:p>
          <a:p>
            <a:r>
              <a:rPr lang="en-US" sz="3200" b="1" i="1" dirty="0">
                <a:latin typeface="Cambria" panose="02040503050406030204" pitchFamily="18" charset="0"/>
                <a:ea typeface="Cambria" panose="02040503050406030204" pitchFamily="18" charset="0"/>
              </a:rPr>
              <a:t>What Can We Do?</a:t>
            </a:r>
          </a:p>
        </p:txBody>
      </p:sp>
      <p:cxnSp>
        <p:nvCxnSpPr>
          <p:cNvPr id="35" name="Straight Connector 34">
            <a:extLst>
              <a:ext uri="{FF2B5EF4-FFF2-40B4-BE49-F238E27FC236}">
                <a16:creationId xmlns:a16="http://schemas.microsoft.com/office/drawing/2014/main" id="{A8B81029-CAF2-42D7-98A9-B0CBCA324E46}"/>
              </a:ext>
            </a:extLst>
          </p:cNvPr>
          <p:cNvCxnSpPr>
            <a:cxnSpLocks/>
          </p:cNvCxnSpPr>
          <p:nvPr/>
        </p:nvCxnSpPr>
        <p:spPr>
          <a:xfrm>
            <a:off x="4149167" y="2986375"/>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CD275AC0-731E-4BAF-9FAF-ECBD3B709735}"/>
              </a:ext>
            </a:extLst>
          </p:cNvPr>
          <p:cNvCxnSpPr>
            <a:cxnSpLocks/>
          </p:cNvCxnSpPr>
          <p:nvPr/>
        </p:nvCxnSpPr>
        <p:spPr>
          <a:xfrm>
            <a:off x="4624389" y="3185101"/>
            <a:ext cx="90817" cy="269032"/>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8DA2F671-C5F6-4F4D-9351-FDA3A78B1EC5}"/>
              </a:ext>
            </a:extLst>
          </p:cNvPr>
          <p:cNvCxnSpPr>
            <a:cxnSpLocks/>
          </p:cNvCxnSpPr>
          <p:nvPr/>
        </p:nvCxnSpPr>
        <p:spPr>
          <a:xfrm>
            <a:off x="3663011" y="3567130"/>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5BC96A01-FDC1-4749-94CF-D23152748DF0}"/>
              </a:ext>
            </a:extLst>
          </p:cNvPr>
          <p:cNvCxnSpPr>
            <a:cxnSpLocks/>
          </p:cNvCxnSpPr>
          <p:nvPr/>
        </p:nvCxnSpPr>
        <p:spPr>
          <a:xfrm>
            <a:off x="3100665" y="4240804"/>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61D980ED-1420-4A23-B068-BE2447A74719}"/>
              </a:ext>
            </a:extLst>
          </p:cNvPr>
          <p:cNvCxnSpPr>
            <a:cxnSpLocks/>
          </p:cNvCxnSpPr>
          <p:nvPr/>
        </p:nvCxnSpPr>
        <p:spPr>
          <a:xfrm>
            <a:off x="2442731" y="5040132"/>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17264FAB-99C4-41AC-A169-0EC6BED30658}"/>
              </a:ext>
            </a:extLst>
          </p:cNvPr>
          <p:cNvCxnSpPr>
            <a:cxnSpLocks/>
          </p:cNvCxnSpPr>
          <p:nvPr/>
        </p:nvCxnSpPr>
        <p:spPr>
          <a:xfrm>
            <a:off x="1965703" y="5644956"/>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E1FCDFA7-484D-44E1-80F8-2A37FD60CBA1}"/>
              </a:ext>
            </a:extLst>
          </p:cNvPr>
          <p:cNvCxnSpPr>
            <a:cxnSpLocks/>
          </p:cNvCxnSpPr>
          <p:nvPr/>
        </p:nvCxnSpPr>
        <p:spPr>
          <a:xfrm>
            <a:off x="3848101" y="3585642"/>
            <a:ext cx="150017" cy="254275"/>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4A82C510-4EC3-46CD-ACC3-09E577D95DA7}"/>
              </a:ext>
            </a:extLst>
          </p:cNvPr>
          <p:cNvCxnSpPr>
            <a:cxnSpLocks/>
          </p:cNvCxnSpPr>
          <p:nvPr/>
        </p:nvCxnSpPr>
        <p:spPr>
          <a:xfrm>
            <a:off x="3137126" y="4311909"/>
            <a:ext cx="186605" cy="171021"/>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5700D24C-6F37-41AC-8E1D-8B9BFDD8DC69}"/>
              </a:ext>
            </a:extLst>
          </p:cNvPr>
          <p:cNvCxnSpPr>
            <a:cxnSpLocks/>
          </p:cNvCxnSpPr>
          <p:nvPr/>
        </p:nvCxnSpPr>
        <p:spPr>
          <a:xfrm>
            <a:off x="2512219" y="5207795"/>
            <a:ext cx="249592" cy="115407"/>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DE64C280-2313-4D27-9F02-E4C9565E0478}"/>
              </a:ext>
            </a:extLst>
          </p:cNvPr>
          <p:cNvCxnSpPr>
            <a:cxnSpLocks/>
          </p:cNvCxnSpPr>
          <p:nvPr/>
        </p:nvCxnSpPr>
        <p:spPr>
          <a:xfrm>
            <a:off x="2252582" y="6029326"/>
            <a:ext cx="257257" cy="46631"/>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8878B50B-6E92-4751-AFD6-640E04C136A5}"/>
              </a:ext>
            </a:extLst>
          </p:cNvPr>
          <p:cNvSpPr txBox="1"/>
          <p:nvPr/>
        </p:nvSpPr>
        <p:spPr>
          <a:xfrm>
            <a:off x="107841" y="1419514"/>
            <a:ext cx="4669779" cy="1569660"/>
          </a:xfrm>
          <a:prstGeom prst="rect">
            <a:avLst/>
          </a:prstGeom>
          <a:noFill/>
        </p:spPr>
        <p:txBody>
          <a:bodyPr wrap="square" rtlCol="0">
            <a:spAutoFit/>
          </a:bodyPr>
          <a:lstStyle/>
          <a:p>
            <a:r>
              <a:rPr lang="en-US" dirty="0"/>
              <a:t>Note: Perpendicular Line to Cone (</a:t>
            </a:r>
            <a:r>
              <a:rPr lang="en-US" dirty="0">
                <a:solidFill>
                  <a:srgbClr val="0070C0"/>
                </a:solidFill>
              </a:rPr>
              <a:t>blue</a:t>
            </a:r>
            <a:r>
              <a:rPr lang="en-US" dirty="0"/>
              <a:t>) is also Perpendicular to ellipsoid (</a:t>
            </a:r>
            <a:r>
              <a:rPr lang="en-US" dirty="0">
                <a:solidFill>
                  <a:srgbClr val="FFC000"/>
                </a:solidFill>
              </a:rPr>
              <a:t>yellow</a:t>
            </a:r>
            <a:r>
              <a:rPr lang="en-US" dirty="0"/>
              <a:t>) at the Projection Axis</a:t>
            </a:r>
          </a:p>
        </p:txBody>
      </p:sp>
      <p:cxnSp>
        <p:nvCxnSpPr>
          <p:cNvPr id="16" name="Straight Arrow Connector 15">
            <a:extLst>
              <a:ext uri="{FF2B5EF4-FFF2-40B4-BE49-F238E27FC236}">
                <a16:creationId xmlns:a16="http://schemas.microsoft.com/office/drawing/2014/main" id="{78A399C0-755A-3CD5-BCAB-13F172F9D7D8}"/>
              </a:ext>
            </a:extLst>
          </p:cNvPr>
          <p:cNvCxnSpPr>
            <a:cxnSpLocks/>
          </p:cNvCxnSpPr>
          <p:nvPr/>
        </p:nvCxnSpPr>
        <p:spPr>
          <a:xfrm>
            <a:off x="2190528" y="3151626"/>
            <a:ext cx="649215" cy="705123"/>
          </a:xfrm>
          <a:prstGeom prst="straightConnector1">
            <a:avLst/>
          </a:prstGeom>
          <a:ln>
            <a:solidFill>
              <a:srgbClr val="FF0000"/>
            </a:solidFill>
            <a:tailEnd type="triangle" w="lg" len="lg"/>
          </a:ln>
        </p:spPr>
        <p:style>
          <a:lnRef idx="2">
            <a:schemeClr val="accent1"/>
          </a:lnRef>
          <a:fillRef idx="0">
            <a:schemeClr val="accent1"/>
          </a:fillRef>
          <a:effectRef idx="1">
            <a:schemeClr val="accent1"/>
          </a:effectRef>
          <a:fontRef idx="minor">
            <a:schemeClr val="tx1"/>
          </a:fontRef>
        </p:style>
      </p:cxnSp>
      <p:sp>
        <p:nvSpPr>
          <p:cNvPr id="18" name="Oval 17">
            <a:extLst>
              <a:ext uri="{FF2B5EF4-FFF2-40B4-BE49-F238E27FC236}">
                <a16:creationId xmlns:a16="http://schemas.microsoft.com/office/drawing/2014/main" id="{8120E032-8739-8879-24CB-9C19F328BC5A}"/>
              </a:ext>
            </a:extLst>
          </p:cNvPr>
          <p:cNvSpPr/>
          <p:nvPr/>
        </p:nvSpPr>
        <p:spPr>
          <a:xfrm>
            <a:off x="2604919" y="3955157"/>
            <a:ext cx="1382467" cy="917601"/>
          </a:xfrm>
          <a:prstGeom prst="ellipse">
            <a:avLst/>
          </a:prstGeom>
          <a:solidFill>
            <a:schemeClr val="accent1">
              <a:alpha val="8000"/>
            </a:schemeClr>
          </a:solidFill>
          <a:ln>
            <a:solidFill>
              <a:schemeClr val="accent1">
                <a:shade val="95000"/>
                <a:satMod val="10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1A08F08-8002-4051-9215-4F02E1BEE0DB}"/>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3427362690"/>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44EA76-1D81-4687-975C-4A09B92AC436}"/>
              </a:ext>
            </a:extLst>
          </p:cNvPr>
          <p:cNvSpPr>
            <a:spLocks noGrp="1"/>
          </p:cNvSpPr>
          <p:nvPr>
            <p:ph type="title" idx="4294967295"/>
          </p:nvPr>
        </p:nvSpPr>
        <p:spPr>
          <a:xfrm>
            <a:off x="0" y="0"/>
            <a:ext cx="12192000" cy="1021276"/>
          </a:xfrm>
        </p:spPr>
        <p:txBody>
          <a:bodyPr/>
          <a:lstStyle/>
          <a:p>
            <a:r>
              <a:rPr lang="en-US" dirty="0"/>
              <a:t>Tangent Lambert Cone</a:t>
            </a:r>
          </a:p>
        </p:txBody>
      </p:sp>
      <p:grpSp>
        <p:nvGrpSpPr>
          <p:cNvPr id="4" name="Group 17">
            <a:extLst>
              <a:ext uri="{FF2B5EF4-FFF2-40B4-BE49-F238E27FC236}">
                <a16:creationId xmlns:a16="http://schemas.microsoft.com/office/drawing/2014/main" id="{6913554B-0C0A-4CFC-8FE8-4DF5EA34891E}"/>
              </a:ext>
            </a:extLst>
          </p:cNvPr>
          <p:cNvGrpSpPr/>
          <p:nvPr/>
        </p:nvGrpSpPr>
        <p:grpSpPr>
          <a:xfrm>
            <a:off x="2442613" y="3185601"/>
            <a:ext cx="7315318" cy="7315200"/>
            <a:chOff x="142757" y="2924175"/>
            <a:chExt cx="7315318" cy="7315200"/>
          </a:xfrm>
        </p:grpSpPr>
        <p:sp>
          <p:nvSpPr>
            <p:cNvPr id="5" name="Oval 4">
              <a:extLst>
                <a:ext uri="{FF2B5EF4-FFF2-40B4-BE49-F238E27FC236}">
                  <a16:creationId xmlns:a16="http://schemas.microsoft.com/office/drawing/2014/main" id="{E12A70BD-9CFF-407B-AE8B-0B4A069FC5A2}"/>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6" name="Picture 3" descr="D:\GIS\General\Generic grids\Export\Globe_orthographic.png">
              <a:extLst>
                <a:ext uri="{FF2B5EF4-FFF2-40B4-BE49-F238E27FC236}">
                  <a16:creationId xmlns:a16="http://schemas.microsoft.com/office/drawing/2014/main" id="{2B414BE9-76E2-4739-A4B6-EB4052C31C2B}"/>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7" name="Isosceles Triangle 6">
            <a:extLst>
              <a:ext uri="{FF2B5EF4-FFF2-40B4-BE49-F238E27FC236}">
                <a16:creationId xmlns:a16="http://schemas.microsoft.com/office/drawing/2014/main" id="{88A0A82D-822C-45CE-9BE0-24FDF5DD8C43}"/>
              </a:ext>
            </a:extLst>
          </p:cNvPr>
          <p:cNvSpPr/>
          <p:nvPr/>
        </p:nvSpPr>
        <p:spPr bwMode="auto">
          <a:xfrm>
            <a:off x="613872" y="1052255"/>
            <a:ext cx="10972800" cy="6675120"/>
          </a:xfrm>
          <a:prstGeom prst="triangle">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8" name="Straight Connector 7">
            <a:extLst>
              <a:ext uri="{FF2B5EF4-FFF2-40B4-BE49-F238E27FC236}">
                <a16:creationId xmlns:a16="http://schemas.microsoft.com/office/drawing/2014/main" id="{A64EAEBA-2EE0-474E-B324-A37A0C44C68D}"/>
              </a:ext>
            </a:extLst>
          </p:cNvPr>
          <p:cNvCxnSpPr/>
          <p:nvPr/>
        </p:nvCxnSpPr>
        <p:spPr bwMode="auto">
          <a:xfrm flipH="1">
            <a:off x="3259075" y="4497032"/>
            <a:ext cx="5669280" cy="0"/>
          </a:xfrm>
          <a:prstGeom prst="line">
            <a:avLst/>
          </a:prstGeom>
          <a:noFill/>
          <a:ln w="50800" cap="flat" cmpd="sng" algn="ctr">
            <a:solidFill>
              <a:srgbClr val="FF0000"/>
            </a:solidFill>
            <a:prstDash val="dash"/>
            <a:round/>
            <a:headEnd type="none" w="med" len="med"/>
            <a:tailEnd type="none" w="med" len="med"/>
          </a:ln>
          <a:effectLst/>
        </p:spPr>
      </p:cxnSp>
      <p:sp>
        <p:nvSpPr>
          <p:cNvPr id="9" name="TextBox 8">
            <a:extLst>
              <a:ext uri="{FF2B5EF4-FFF2-40B4-BE49-F238E27FC236}">
                <a16:creationId xmlns:a16="http://schemas.microsoft.com/office/drawing/2014/main" id="{CBAF8CD6-A0DD-4414-A5A2-0650274688E8}"/>
              </a:ext>
            </a:extLst>
          </p:cNvPr>
          <p:cNvSpPr txBox="1"/>
          <p:nvPr/>
        </p:nvSpPr>
        <p:spPr>
          <a:xfrm>
            <a:off x="3657018" y="416424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12" name="TextBox 11">
            <a:extLst>
              <a:ext uri="{FF2B5EF4-FFF2-40B4-BE49-F238E27FC236}">
                <a16:creationId xmlns:a16="http://schemas.microsoft.com/office/drawing/2014/main" id="{8884435B-25E7-4AED-BA29-7A637FE19BB9}"/>
              </a:ext>
            </a:extLst>
          </p:cNvPr>
          <p:cNvSpPr txBox="1"/>
          <p:nvPr/>
        </p:nvSpPr>
        <p:spPr>
          <a:xfrm>
            <a:off x="3657018" y="4517268"/>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cxnSp>
        <p:nvCxnSpPr>
          <p:cNvPr id="14" name="Straight Connector 13">
            <a:extLst>
              <a:ext uri="{FF2B5EF4-FFF2-40B4-BE49-F238E27FC236}">
                <a16:creationId xmlns:a16="http://schemas.microsoft.com/office/drawing/2014/main" id="{C5F22A31-8818-4788-B41F-FCF2E64A8CFF}"/>
              </a:ext>
            </a:extLst>
          </p:cNvPr>
          <p:cNvCxnSpPr>
            <a:cxnSpLocks/>
          </p:cNvCxnSpPr>
          <p:nvPr/>
        </p:nvCxnSpPr>
        <p:spPr>
          <a:xfrm>
            <a:off x="6096000" y="1048663"/>
            <a:ext cx="0" cy="2136939"/>
          </a:xfrm>
          <a:prstGeom prst="line">
            <a:avLst/>
          </a:prstGeom>
        </p:spPr>
        <p:style>
          <a:lnRef idx="2">
            <a:schemeClr val="accent1"/>
          </a:lnRef>
          <a:fillRef idx="0">
            <a:schemeClr val="accent1"/>
          </a:fillRef>
          <a:effectRef idx="1">
            <a:schemeClr val="accent1"/>
          </a:effectRef>
          <a:fontRef idx="minor">
            <a:schemeClr val="tx1"/>
          </a:fontRef>
        </p:style>
      </p:cxnSp>
      <p:sp>
        <p:nvSpPr>
          <p:cNvPr id="15" name="Rectangle 14">
            <a:extLst>
              <a:ext uri="{FF2B5EF4-FFF2-40B4-BE49-F238E27FC236}">
                <a16:creationId xmlns:a16="http://schemas.microsoft.com/office/drawing/2014/main" id="{BD96402A-F4E6-4F51-B534-E54BBB01AE91}"/>
              </a:ext>
            </a:extLst>
          </p:cNvPr>
          <p:cNvSpPr/>
          <p:nvPr/>
        </p:nvSpPr>
        <p:spPr>
          <a:xfrm>
            <a:off x="6590884" y="1229797"/>
            <a:ext cx="1859805"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35°15’06.33096</a:t>
            </a:r>
            <a:endParaRPr lang="en-US" dirty="0"/>
          </a:p>
        </p:txBody>
      </p:sp>
      <p:sp>
        <p:nvSpPr>
          <p:cNvPr id="16" name="Arc 15">
            <a:extLst>
              <a:ext uri="{FF2B5EF4-FFF2-40B4-BE49-F238E27FC236}">
                <a16:creationId xmlns:a16="http://schemas.microsoft.com/office/drawing/2014/main" id="{756C5AD9-0E45-4668-A19C-69A944DBE591}"/>
              </a:ext>
            </a:extLst>
          </p:cNvPr>
          <p:cNvSpPr/>
          <p:nvPr/>
        </p:nvSpPr>
        <p:spPr>
          <a:xfrm>
            <a:off x="5490432" y="511989"/>
            <a:ext cx="1200146" cy="1232268"/>
          </a:xfrm>
          <a:prstGeom prst="arc">
            <a:avLst>
              <a:gd name="adj1" fmla="val 2902362"/>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Freeform 53">
            <a:extLst>
              <a:ext uri="{FF2B5EF4-FFF2-40B4-BE49-F238E27FC236}">
                <a16:creationId xmlns:a16="http://schemas.microsoft.com/office/drawing/2014/main" id="{D1E6267D-308B-42DC-ABD1-FD6257F62857}"/>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19" name="Text Box 12">
            <a:extLst>
              <a:ext uri="{FF2B5EF4-FFF2-40B4-BE49-F238E27FC236}">
                <a16:creationId xmlns:a16="http://schemas.microsoft.com/office/drawing/2014/main" id="{E576B2CE-A893-4A8D-A87D-66D616302C88}"/>
              </a:ext>
            </a:extLst>
          </p:cNvPr>
          <p:cNvSpPr txBox="1">
            <a:spLocks noChangeArrowheads="1"/>
          </p:cNvSpPr>
          <p:nvPr/>
        </p:nvSpPr>
        <p:spPr bwMode="auto">
          <a:xfrm>
            <a:off x="8801950" y="3819028"/>
            <a:ext cx="164507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a:t>
            </a:r>
          </a:p>
        </p:txBody>
      </p:sp>
      <p:sp>
        <p:nvSpPr>
          <p:cNvPr id="20" name="TextBox 19">
            <a:extLst>
              <a:ext uri="{FF2B5EF4-FFF2-40B4-BE49-F238E27FC236}">
                <a16:creationId xmlns:a16="http://schemas.microsoft.com/office/drawing/2014/main" id="{009C1D67-EF03-48F8-B285-E004C7C79318}"/>
              </a:ext>
            </a:extLst>
          </p:cNvPr>
          <p:cNvSpPr txBox="1"/>
          <p:nvPr/>
        </p:nvSpPr>
        <p:spPr>
          <a:xfrm>
            <a:off x="7880646" y="1880752"/>
            <a:ext cx="4311353" cy="1200329"/>
          </a:xfrm>
          <a:prstGeom prst="rect">
            <a:avLst/>
          </a:prstGeom>
          <a:noFill/>
        </p:spPr>
        <p:txBody>
          <a:bodyPr wrap="square" rtlCol="0">
            <a:spAutoFit/>
          </a:bodyPr>
          <a:lstStyle/>
          <a:p>
            <a:r>
              <a:rPr lang="en-US" dirty="0"/>
              <a:t>Move Cone Up </a:t>
            </a:r>
          </a:p>
          <a:p>
            <a:r>
              <a:rPr lang="en-US" dirty="0"/>
              <a:t>Same Projection Axis, Different scale factor</a:t>
            </a:r>
          </a:p>
        </p:txBody>
      </p:sp>
      <p:cxnSp>
        <p:nvCxnSpPr>
          <p:cNvPr id="22" name="Straight Arrow Connector 21">
            <a:extLst>
              <a:ext uri="{FF2B5EF4-FFF2-40B4-BE49-F238E27FC236}">
                <a16:creationId xmlns:a16="http://schemas.microsoft.com/office/drawing/2014/main" id="{024944B9-313C-4F67-85B4-8C530B76199B}"/>
              </a:ext>
            </a:extLst>
          </p:cNvPr>
          <p:cNvCxnSpPr/>
          <p:nvPr/>
        </p:nvCxnSpPr>
        <p:spPr>
          <a:xfrm flipV="1">
            <a:off x="7727950" y="2266950"/>
            <a:ext cx="0" cy="3619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5362145-6E0D-9874-F87A-095F912F6903}"/>
              </a:ext>
            </a:extLst>
          </p:cNvPr>
          <p:cNvCxnSpPr>
            <a:cxnSpLocks/>
          </p:cNvCxnSpPr>
          <p:nvPr/>
        </p:nvCxnSpPr>
        <p:spPr>
          <a:xfrm>
            <a:off x="3100665" y="4240804"/>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A9E8F251-385E-FD27-E50E-65FB0064D354}"/>
              </a:ext>
            </a:extLst>
          </p:cNvPr>
          <p:cNvCxnSpPr>
            <a:cxnSpLocks/>
          </p:cNvCxnSpPr>
          <p:nvPr/>
        </p:nvCxnSpPr>
        <p:spPr>
          <a:xfrm>
            <a:off x="3137126" y="4311909"/>
            <a:ext cx="186605" cy="171021"/>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sp>
        <p:nvSpPr>
          <p:cNvPr id="17" name="Oval 16">
            <a:extLst>
              <a:ext uri="{FF2B5EF4-FFF2-40B4-BE49-F238E27FC236}">
                <a16:creationId xmlns:a16="http://schemas.microsoft.com/office/drawing/2014/main" id="{3FF296E3-F49B-785B-CA1D-251958BEC292}"/>
              </a:ext>
            </a:extLst>
          </p:cNvPr>
          <p:cNvSpPr/>
          <p:nvPr/>
        </p:nvSpPr>
        <p:spPr>
          <a:xfrm>
            <a:off x="2604919" y="3955157"/>
            <a:ext cx="1382467" cy="917601"/>
          </a:xfrm>
          <a:prstGeom prst="ellipse">
            <a:avLst/>
          </a:prstGeom>
          <a:solidFill>
            <a:schemeClr val="accent1">
              <a:alpha val="8000"/>
            </a:schemeClr>
          </a:solidFill>
          <a:ln>
            <a:solidFill>
              <a:schemeClr val="accent1">
                <a:shade val="95000"/>
                <a:satMod val="10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82A43DC3-CF8C-4565-9F97-11FA0E7F5A37}"/>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3619403795"/>
      </p:ext>
    </p:extLst>
  </p:cSld>
  <p:clrMapOvr>
    <a:masterClrMapping/>
  </p:clrMapOvr>
  <mc:AlternateContent xmlns:mc="http://schemas.openxmlformats.org/markup-compatibility/2006" xmlns:p14="http://schemas.microsoft.com/office/powerpoint/2010/main">
    <mc:Choice Requires="p14">
      <p:transition spd="slow" p14:dur="1750">
        <p:wipe dir="u"/>
      </p:transition>
    </mc:Choice>
    <mc:Fallback xmlns="">
      <p:transition spd="slow">
        <p:wipe dir="u"/>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4978A4-1785-4E3D-A4BD-45BCB92703A7}"/>
              </a:ext>
            </a:extLst>
          </p:cNvPr>
          <p:cNvSpPr>
            <a:spLocks noGrp="1"/>
          </p:cNvSpPr>
          <p:nvPr>
            <p:ph type="title" idx="4294967295"/>
          </p:nvPr>
        </p:nvSpPr>
        <p:spPr>
          <a:xfrm>
            <a:off x="0" y="0"/>
            <a:ext cx="12192000" cy="785282"/>
          </a:xfrm>
        </p:spPr>
        <p:txBody>
          <a:bodyPr>
            <a:normAutofit fontScale="90000"/>
          </a:bodyPr>
          <a:lstStyle/>
          <a:p>
            <a:r>
              <a:rPr lang="en-US" dirty="0"/>
              <a:t>Non-Intersecting Lambert Cone</a:t>
            </a:r>
          </a:p>
        </p:txBody>
      </p:sp>
      <p:grpSp>
        <p:nvGrpSpPr>
          <p:cNvPr id="4" name="Group 17">
            <a:extLst>
              <a:ext uri="{FF2B5EF4-FFF2-40B4-BE49-F238E27FC236}">
                <a16:creationId xmlns:a16="http://schemas.microsoft.com/office/drawing/2014/main" id="{73E315B5-BC51-4907-92B5-BFEA680879E7}"/>
              </a:ext>
            </a:extLst>
          </p:cNvPr>
          <p:cNvGrpSpPr/>
          <p:nvPr/>
        </p:nvGrpSpPr>
        <p:grpSpPr>
          <a:xfrm>
            <a:off x="2442613" y="3185601"/>
            <a:ext cx="7315318" cy="7315200"/>
            <a:chOff x="142757" y="2924175"/>
            <a:chExt cx="7315318" cy="7315200"/>
          </a:xfrm>
        </p:grpSpPr>
        <p:sp>
          <p:nvSpPr>
            <p:cNvPr id="5" name="Oval 4">
              <a:extLst>
                <a:ext uri="{FF2B5EF4-FFF2-40B4-BE49-F238E27FC236}">
                  <a16:creationId xmlns:a16="http://schemas.microsoft.com/office/drawing/2014/main" id="{4037C8D4-8603-4F43-981F-9DB2CB591475}"/>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6" name="Picture 3" descr="D:\GIS\General\Generic grids\Export\Globe_orthographic.png">
              <a:extLst>
                <a:ext uri="{FF2B5EF4-FFF2-40B4-BE49-F238E27FC236}">
                  <a16:creationId xmlns:a16="http://schemas.microsoft.com/office/drawing/2014/main" id="{E319BB15-B395-4149-BC53-5A6F175D64B3}"/>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7" name="Isosceles Triangle 6">
            <a:extLst>
              <a:ext uri="{FF2B5EF4-FFF2-40B4-BE49-F238E27FC236}">
                <a16:creationId xmlns:a16="http://schemas.microsoft.com/office/drawing/2014/main" id="{06F29DCF-997C-4874-955F-9E9967367331}"/>
              </a:ext>
            </a:extLst>
          </p:cNvPr>
          <p:cNvSpPr/>
          <p:nvPr/>
        </p:nvSpPr>
        <p:spPr bwMode="auto">
          <a:xfrm>
            <a:off x="613872" y="805517"/>
            <a:ext cx="10972800" cy="6675120"/>
          </a:xfrm>
          <a:prstGeom prst="triangle">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8" name="Straight Connector 7">
            <a:extLst>
              <a:ext uri="{FF2B5EF4-FFF2-40B4-BE49-F238E27FC236}">
                <a16:creationId xmlns:a16="http://schemas.microsoft.com/office/drawing/2014/main" id="{2447DE35-0CEB-412F-AF47-4B7B637BD1D3}"/>
              </a:ext>
            </a:extLst>
          </p:cNvPr>
          <p:cNvCxnSpPr>
            <a:cxnSpLocks/>
          </p:cNvCxnSpPr>
          <p:nvPr/>
        </p:nvCxnSpPr>
        <p:spPr bwMode="auto">
          <a:xfrm flipH="1">
            <a:off x="3314701" y="4497032"/>
            <a:ext cx="5613655" cy="0"/>
          </a:xfrm>
          <a:prstGeom prst="line">
            <a:avLst/>
          </a:prstGeom>
          <a:noFill/>
          <a:ln w="50800" cap="flat" cmpd="sng" algn="ctr">
            <a:solidFill>
              <a:srgbClr val="FF0000"/>
            </a:solidFill>
            <a:prstDash val="dash"/>
            <a:round/>
            <a:headEnd type="none" w="med" len="med"/>
            <a:tailEnd type="none" w="med" len="med"/>
          </a:ln>
          <a:effectLst/>
        </p:spPr>
      </p:cxnSp>
      <p:sp>
        <p:nvSpPr>
          <p:cNvPr id="9" name="TextBox 8">
            <a:extLst>
              <a:ext uri="{FF2B5EF4-FFF2-40B4-BE49-F238E27FC236}">
                <a16:creationId xmlns:a16="http://schemas.microsoft.com/office/drawing/2014/main" id="{4D6F04DE-4D3C-4081-B0C4-7B3D69159812}"/>
              </a:ext>
            </a:extLst>
          </p:cNvPr>
          <p:cNvSpPr txBox="1"/>
          <p:nvPr/>
        </p:nvSpPr>
        <p:spPr>
          <a:xfrm>
            <a:off x="3657018" y="4164246"/>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12" name="TextBox 11">
            <a:extLst>
              <a:ext uri="{FF2B5EF4-FFF2-40B4-BE49-F238E27FC236}">
                <a16:creationId xmlns:a16="http://schemas.microsoft.com/office/drawing/2014/main" id="{49D05B97-0BBC-4399-9498-712CD7AEB9B5}"/>
              </a:ext>
            </a:extLst>
          </p:cNvPr>
          <p:cNvSpPr txBox="1"/>
          <p:nvPr/>
        </p:nvSpPr>
        <p:spPr>
          <a:xfrm>
            <a:off x="3657018" y="4517268"/>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cxnSp>
        <p:nvCxnSpPr>
          <p:cNvPr id="14" name="Straight Connector 13">
            <a:extLst>
              <a:ext uri="{FF2B5EF4-FFF2-40B4-BE49-F238E27FC236}">
                <a16:creationId xmlns:a16="http://schemas.microsoft.com/office/drawing/2014/main" id="{0C9E1D4D-F443-4484-8514-B35AFC4ACEC3}"/>
              </a:ext>
            </a:extLst>
          </p:cNvPr>
          <p:cNvCxnSpPr>
            <a:cxnSpLocks/>
          </p:cNvCxnSpPr>
          <p:nvPr/>
        </p:nvCxnSpPr>
        <p:spPr>
          <a:xfrm>
            <a:off x="6096000" y="801925"/>
            <a:ext cx="0" cy="2383677"/>
          </a:xfrm>
          <a:prstGeom prst="line">
            <a:avLst/>
          </a:prstGeom>
        </p:spPr>
        <p:style>
          <a:lnRef idx="2">
            <a:schemeClr val="accent1"/>
          </a:lnRef>
          <a:fillRef idx="0">
            <a:schemeClr val="accent1"/>
          </a:fillRef>
          <a:effectRef idx="1">
            <a:schemeClr val="accent1"/>
          </a:effectRef>
          <a:fontRef idx="minor">
            <a:schemeClr val="tx1"/>
          </a:fontRef>
        </p:style>
      </p:cxnSp>
      <p:sp>
        <p:nvSpPr>
          <p:cNvPr id="15" name="Rectangle 14">
            <a:extLst>
              <a:ext uri="{FF2B5EF4-FFF2-40B4-BE49-F238E27FC236}">
                <a16:creationId xmlns:a16="http://schemas.microsoft.com/office/drawing/2014/main" id="{1EEA5375-20D4-4417-ACE1-5439F0A7F24F}"/>
              </a:ext>
            </a:extLst>
          </p:cNvPr>
          <p:cNvSpPr/>
          <p:nvPr/>
        </p:nvSpPr>
        <p:spPr>
          <a:xfrm>
            <a:off x="6590884" y="983059"/>
            <a:ext cx="1859805"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35°15’06.33096</a:t>
            </a:r>
            <a:endParaRPr lang="en-US" dirty="0"/>
          </a:p>
        </p:txBody>
      </p:sp>
      <p:sp>
        <p:nvSpPr>
          <p:cNvPr id="16" name="Arc 15">
            <a:extLst>
              <a:ext uri="{FF2B5EF4-FFF2-40B4-BE49-F238E27FC236}">
                <a16:creationId xmlns:a16="http://schemas.microsoft.com/office/drawing/2014/main" id="{48EB5F8C-EB4D-4E17-9E1A-E04C0A6A87B7}"/>
              </a:ext>
            </a:extLst>
          </p:cNvPr>
          <p:cNvSpPr/>
          <p:nvPr/>
        </p:nvSpPr>
        <p:spPr>
          <a:xfrm>
            <a:off x="5490432" y="250732"/>
            <a:ext cx="1200146" cy="1232268"/>
          </a:xfrm>
          <a:prstGeom prst="arc">
            <a:avLst>
              <a:gd name="adj1" fmla="val 2902362"/>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Freeform 53">
            <a:extLst>
              <a:ext uri="{FF2B5EF4-FFF2-40B4-BE49-F238E27FC236}">
                <a16:creationId xmlns:a16="http://schemas.microsoft.com/office/drawing/2014/main" id="{3058596F-A4B7-4B50-B6D7-7E61BF4B6A04}"/>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22" name="Text Box 12">
            <a:extLst>
              <a:ext uri="{FF2B5EF4-FFF2-40B4-BE49-F238E27FC236}">
                <a16:creationId xmlns:a16="http://schemas.microsoft.com/office/drawing/2014/main" id="{3FC6624A-5145-43A1-82CF-0D91270E3210}"/>
              </a:ext>
            </a:extLst>
          </p:cNvPr>
          <p:cNvSpPr txBox="1">
            <a:spLocks noChangeArrowheads="1"/>
          </p:cNvSpPr>
          <p:nvPr/>
        </p:nvSpPr>
        <p:spPr bwMode="auto">
          <a:xfrm>
            <a:off x="8801950" y="3819028"/>
            <a:ext cx="186605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1.001</a:t>
            </a:r>
          </a:p>
        </p:txBody>
      </p:sp>
      <p:sp>
        <p:nvSpPr>
          <p:cNvPr id="23" name="TextBox 22">
            <a:extLst>
              <a:ext uri="{FF2B5EF4-FFF2-40B4-BE49-F238E27FC236}">
                <a16:creationId xmlns:a16="http://schemas.microsoft.com/office/drawing/2014/main" id="{DD903AEA-09A8-4DD5-A2CE-247403163A8A}"/>
              </a:ext>
            </a:extLst>
          </p:cNvPr>
          <p:cNvSpPr txBox="1"/>
          <p:nvPr/>
        </p:nvSpPr>
        <p:spPr>
          <a:xfrm>
            <a:off x="7880646" y="1645975"/>
            <a:ext cx="4401969" cy="1200329"/>
          </a:xfrm>
          <a:prstGeom prst="rect">
            <a:avLst/>
          </a:prstGeom>
          <a:noFill/>
        </p:spPr>
        <p:txBody>
          <a:bodyPr wrap="square" rtlCol="0">
            <a:spAutoFit/>
          </a:bodyPr>
          <a:lstStyle/>
          <a:p>
            <a:r>
              <a:rPr lang="en-US" dirty="0"/>
              <a:t>Move Cone Up Again</a:t>
            </a:r>
          </a:p>
          <a:p>
            <a:r>
              <a:rPr lang="en-US" dirty="0"/>
              <a:t>Same Projection Axis, Different scale factor</a:t>
            </a:r>
          </a:p>
        </p:txBody>
      </p:sp>
      <p:cxnSp>
        <p:nvCxnSpPr>
          <p:cNvPr id="24" name="Straight Arrow Connector 23">
            <a:extLst>
              <a:ext uri="{FF2B5EF4-FFF2-40B4-BE49-F238E27FC236}">
                <a16:creationId xmlns:a16="http://schemas.microsoft.com/office/drawing/2014/main" id="{E303C36D-A020-4230-B604-F7EC26AD0366}"/>
              </a:ext>
            </a:extLst>
          </p:cNvPr>
          <p:cNvCxnSpPr/>
          <p:nvPr/>
        </p:nvCxnSpPr>
        <p:spPr>
          <a:xfrm flipV="1">
            <a:off x="7727950" y="2078268"/>
            <a:ext cx="0" cy="3619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A366404-0297-E07C-8324-4BCBDDE6C1D1}"/>
              </a:ext>
            </a:extLst>
          </p:cNvPr>
          <p:cNvCxnSpPr>
            <a:cxnSpLocks/>
          </p:cNvCxnSpPr>
          <p:nvPr/>
        </p:nvCxnSpPr>
        <p:spPr>
          <a:xfrm>
            <a:off x="3100665" y="4240804"/>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6EC91EE-05E6-C7A2-D5D4-9D3619A2CBA3}"/>
              </a:ext>
            </a:extLst>
          </p:cNvPr>
          <p:cNvCxnSpPr>
            <a:cxnSpLocks/>
          </p:cNvCxnSpPr>
          <p:nvPr/>
        </p:nvCxnSpPr>
        <p:spPr>
          <a:xfrm>
            <a:off x="3137126" y="4311909"/>
            <a:ext cx="186605" cy="171021"/>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sp>
        <p:nvSpPr>
          <p:cNvPr id="20" name="Oval 19">
            <a:extLst>
              <a:ext uri="{FF2B5EF4-FFF2-40B4-BE49-F238E27FC236}">
                <a16:creationId xmlns:a16="http://schemas.microsoft.com/office/drawing/2014/main" id="{42377A75-B57C-9DA9-DC4E-986CEC99158D}"/>
              </a:ext>
            </a:extLst>
          </p:cNvPr>
          <p:cNvSpPr/>
          <p:nvPr/>
        </p:nvSpPr>
        <p:spPr>
          <a:xfrm>
            <a:off x="2604919" y="3955157"/>
            <a:ext cx="1382467" cy="917601"/>
          </a:xfrm>
          <a:prstGeom prst="ellipse">
            <a:avLst/>
          </a:prstGeom>
          <a:solidFill>
            <a:schemeClr val="accent1">
              <a:alpha val="8000"/>
            </a:schemeClr>
          </a:solidFill>
          <a:ln>
            <a:solidFill>
              <a:schemeClr val="accent1">
                <a:shade val="95000"/>
                <a:satMod val="10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4D35C305-450F-47A4-AEDD-118F42F2EB9F}"/>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3619494338"/>
      </p:ext>
    </p:extLst>
  </p:cSld>
  <p:clrMapOvr>
    <a:masterClrMapping/>
  </p:clrMapOvr>
  <mc:AlternateContent xmlns:mc="http://schemas.openxmlformats.org/markup-compatibility/2006" xmlns:p14="http://schemas.microsoft.com/office/powerpoint/2010/main">
    <mc:Choice Requires="p14">
      <p:transition spd="slow" p14:dur="1250">
        <p:wipe dir="u"/>
      </p:transition>
    </mc:Choice>
    <mc:Fallback xmlns="">
      <p:transition spd="slow">
        <p:wipe dir="u"/>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76186-3ABD-4458-B46C-B8258CD6434D}"/>
              </a:ext>
            </a:extLst>
          </p:cNvPr>
          <p:cNvSpPr>
            <a:spLocks noGrp="1"/>
          </p:cNvSpPr>
          <p:nvPr>
            <p:ph type="title" idx="4294967295"/>
          </p:nvPr>
        </p:nvSpPr>
        <p:spPr>
          <a:xfrm>
            <a:off x="0" y="0"/>
            <a:ext cx="12192000" cy="801925"/>
          </a:xfrm>
        </p:spPr>
        <p:txBody>
          <a:bodyPr>
            <a:normAutofit fontScale="90000"/>
          </a:bodyPr>
          <a:lstStyle/>
          <a:p>
            <a:r>
              <a:rPr lang="en-US" dirty="0"/>
              <a:t>Design to Fit Terrain 1</a:t>
            </a:r>
          </a:p>
        </p:txBody>
      </p:sp>
      <p:grpSp>
        <p:nvGrpSpPr>
          <p:cNvPr id="5" name="Group 17">
            <a:extLst>
              <a:ext uri="{FF2B5EF4-FFF2-40B4-BE49-F238E27FC236}">
                <a16:creationId xmlns:a16="http://schemas.microsoft.com/office/drawing/2014/main" id="{E147CF5C-CD9A-45DC-B707-43F55B50B35B}"/>
              </a:ext>
            </a:extLst>
          </p:cNvPr>
          <p:cNvGrpSpPr/>
          <p:nvPr/>
        </p:nvGrpSpPr>
        <p:grpSpPr>
          <a:xfrm>
            <a:off x="2442613" y="3185601"/>
            <a:ext cx="7315318" cy="7315200"/>
            <a:chOff x="142757" y="2924175"/>
            <a:chExt cx="7315318" cy="7315200"/>
          </a:xfrm>
        </p:grpSpPr>
        <p:sp>
          <p:nvSpPr>
            <p:cNvPr id="6" name="Oval 5">
              <a:extLst>
                <a:ext uri="{FF2B5EF4-FFF2-40B4-BE49-F238E27FC236}">
                  <a16:creationId xmlns:a16="http://schemas.microsoft.com/office/drawing/2014/main" id="{270B591C-9B3F-494B-9053-B800AFBCA114}"/>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7" name="Picture 3" descr="D:\GIS\General\Generic grids\Export\Globe_orthographic.png">
              <a:extLst>
                <a:ext uri="{FF2B5EF4-FFF2-40B4-BE49-F238E27FC236}">
                  <a16:creationId xmlns:a16="http://schemas.microsoft.com/office/drawing/2014/main" id="{8256AA93-5750-4F78-8C71-C87AB0A452E5}"/>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8" name="Isosceles Triangle 7">
            <a:extLst>
              <a:ext uri="{FF2B5EF4-FFF2-40B4-BE49-F238E27FC236}">
                <a16:creationId xmlns:a16="http://schemas.microsoft.com/office/drawing/2014/main" id="{FD694297-DB1B-4F75-8569-93070473F4F8}"/>
              </a:ext>
            </a:extLst>
          </p:cNvPr>
          <p:cNvSpPr/>
          <p:nvPr/>
        </p:nvSpPr>
        <p:spPr bwMode="auto">
          <a:xfrm>
            <a:off x="613872" y="805518"/>
            <a:ext cx="10972800" cy="6052483"/>
          </a:xfrm>
          <a:prstGeom prst="triangle">
            <a:avLst>
              <a:gd name="adj" fmla="val 50000"/>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9" name="Straight Connector 8">
            <a:extLst>
              <a:ext uri="{FF2B5EF4-FFF2-40B4-BE49-F238E27FC236}">
                <a16:creationId xmlns:a16="http://schemas.microsoft.com/office/drawing/2014/main" id="{49D63270-6E1A-48F0-9D80-474DF70D44AD}"/>
              </a:ext>
            </a:extLst>
          </p:cNvPr>
          <p:cNvCxnSpPr>
            <a:cxnSpLocks/>
          </p:cNvCxnSpPr>
          <p:nvPr/>
        </p:nvCxnSpPr>
        <p:spPr bwMode="auto">
          <a:xfrm flipH="1" flipV="1">
            <a:off x="3488643" y="4293836"/>
            <a:ext cx="5239657" cy="28484"/>
          </a:xfrm>
          <a:prstGeom prst="line">
            <a:avLst/>
          </a:prstGeom>
          <a:noFill/>
          <a:ln w="50800" cap="flat" cmpd="sng" algn="ctr">
            <a:solidFill>
              <a:srgbClr val="FF0000"/>
            </a:solidFill>
            <a:prstDash val="dash"/>
            <a:round/>
            <a:headEnd type="none" w="med" len="med"/>
            <a:tailEnd type="none" w="med" len="med"/>
          </a:ln>
          <a:effectLst/>
        </p:spPr>
      </p:cxnSp>
      <p:sp>
        <p:nvSpPr>
          <p:cNvPr id="10" name="TextBox 9">
            <a:extLst>
              <a:ext uri="{FF2B5EF4-FFF2-40B4-BE49-F238E27FC236}">
                <a16:creationId xmlns:a16="http://schemas.microsoft.com/office/drawing/2014/main" id="{B3749227-43A7-4248-91EB-52143867DCE4}"/>
              </a:ext>
            </a:extLst>
          </p:cNvPr>
          <p:cNvSpPr txBox="1"/>
          <p:nvPr/>
        </p:nvSpPr>
        <p:spPr>
          <a:xfrm>
            <a:off x="3657018" y="3961050"/>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11" name="TextBox 10">
            <a:extLst>
              <a:ext uri="{FF2B5EF4-FFF2-40B4-BE49-F238E27FC236}">
                <a16:creationId xmlns:a16="http://schemas.microsoft.com/office/drawing/2014/main" id="{F8D23DAE-1877-4618-9874-28E17BE74D66}"/>
              </a:ext>
            </a:extLst>
          </p:cNvPr>
          <p:cNvSpPr txBox="1"/>
          <p:nvPr/>
        </p:nvSpPr>
        <p:spPr>
          <a:xfrm>
            <a:off x="3657018" y="4314072"/>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cxnSp>
        <p:nvCxnSpPr>
          <p:cNvPr id="13" name="Straight Connector 12">
            <a:extLst>
              <a:ext uri="{FF2B5EF4-FFF2-40B4-BE49-F238E27FC236}">
                <a16:creationId xmlns:a16="http://schemas.microsoft.com/office/drawing/2014/main" id="{0BAAF7F9-84F0-4463-A62E-7D3878AB0CA8}"/>
              </a:ext>
            </a:extLst>
          </p:cNvPr>
          <p:cNvCxnSpPr>
            <a:cxnSpLocks/>
          </p:cNvCxnSpPr>
          <p:nvPr/>
        </p:nvCxnSpPr>
        <p:spPr>
          <a:xfrm>
            <a:off x="6096000" y="801925"/>
            <a:ext cx="0" cy="2383677"/>
          </a:xfrm>
          <a:prstGeom prst="line">
            <a:avLst/>
          </a:prstGeom>
        </p:spPr>
        <p:style>
          <a:lnRef idx="2">
            <a:schemeClr val="accent1"/>
          </a:lnRef>
          <a:fillRef idx="0">
            <a:schemeClr val="accent1"/>
          </a:fillRef>
          <a:effectRef idx="1">
            <a:schemeClr val="accent1"/>
          </a:effectRef>
          <a:fontRef idx="minor">
            <a:schemeClr val="tx1"/>
          </a:fontRef>
        </p:style>
      </p:cxnSp>
      <p:sp>
        <p:nvSpPr>
          <p:cNvPr id="15" name="Arc 14">
            <a:extLst>
              <a:ext uri="{FF2B5EF4-FFF2-40B4-BE49-F238E27FC236}">
                <a16:creationId xmlns:a16="http://schemas.microsoft.com/office/drawing/2014/main" id="{012CC3A6-AAAC-4C0E-90CB-3585F853F345}"/>
              </a:ext>
            </a:extLst>
          </p:cNvPr>
          <p:cNvSpPr/>
          <p:nvPr/>
        </p:nvSpPr>
        <p:spPr>
          <a:xfrm>
            <a:off x="5490432" y="250732"/>
            <a:ext cx="1200146" cy="1232268"/>
          </a:xfrm>
          <a:prstGeom prst="arc">
            <a:avLst>
              <a:gd name="adj1" fmla="val 2634509"/>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53">
            <a:extLst>
              <a:ext uri="{FF2B5EF4-FFF2-40B4-BE49-F238E27FC236}">
                <a16:creationId xmlns:a16="http://schemas.microsoft.com/office/drawing/2014/main" id="{64DB5121-1B90-4F1B-B827-14080D710B8C}"/>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18" name="TextBox 17">
            <a:extLst>
              <a:ext uri="{FF2B5EF4-FFF2-40B4-BE49-F238E27FC236}">
                <a16:creationId xmlns:a16="http://schemas.microsoft.com/office/drawing/2014/main" id="{FF1E0612-F661-4C97-9C25-2944625CBF2C}"/>
              </a:ext>
            </a:extLst>
          </p:cNvPr>
          <p:cNvSpPr txBox="1"/>
          <p:nvPr/>
        </p:nvSpPr>
        <p:spPr>
          <a:xfrm>
            <a:off x="8222268" y="2053750"/>
            <a:ext cx="3978276" cy="1200329"/>
          </a:xfrm>
          <a:prstGeom prst="rect">
            <a:avLst/>
          </a:prstGeom>
          <a:noFill/>
        </p:spPr>
        <p:txBody>
          <a:bodyPr wrap="square" rtlCol="0">
            <a:spAutoFit/>
          </a:bodyPr>
          <a:lstStyle/>
          <a:p>
            <a:r>
              <a:rPr lang="en-US" dirty="0"/>
              <a:t>Change Cone Angle</a:t>
            </a:r>
          </a:p>
          <a:p>
            <a:r>
              <a:rPr lang="en-US" dirty="0"/>
              <a:t>New Projection Axis, and Different scale factor</a:t>
            </a:r>
          </a:p>
        </p:txBody>
      </p:sp>
      <p:sp>
        <p:nvSpPr>
          <p:cNvPr id="19" name="Text Box 12">
            <a:extLst>
              <a:ext uri="{FF2B5EF4-FFF2-40B4-BE49-F238E27FC236}">
                <a16:creationId xmlns:a16="http://schemas.microsoft.com/office/drawing/2014/main" id="{D56359AA-3973-4B99-915C-06FA99C8BFB6}"/>
              </a:ext>
            </a:extLst>
          </p:cNvPr>
          <p:cNvSpPr txBox="1">
            <a:spLocks noChangeArrowheads="1"/>
          </p:cNvSpPr>
          <p:nvPr/>
        </p:nvSpPr>
        <p:spPr bwMode="auto">
          <a:xfrm>
            <a:off x="8801950" y="3819028"/>
            <a:ext cx="186605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1.010</a:t>
            </a:r>
          </a:p>
        </p:txBody>
      </p:sp>
      <p:cxnSp>
        <p:nvCxnSpPr>
          <p:cNvPr id="20" name="Straight Arrow Connector 19">
            <a:extLst>
              <a:ext uri="{FF2B5EF4-FFF2-40B4-BE49-F238E27FC236}">
                <a16:creationId xmlns:a16="http://schemas.microsoft.com/office/drawing/2014/main" id="{8B483670-CCE7-4CE7-A315-00477D32BD65}"/>
              </a:ext>
            </a:extLst>
          </p:cNvPr>
          <p:cNvCxnSpPr>
            <a:cxnSpLocks/>
          </p:cNvCxnSpPr>
          <p:nvPr/>
        </p:nvCxnSpPr>
        <p:spPr>
          <a:xfrm flipV="1">
            <a:off x="7719787" y="1905000"/>
            <a:ext cx="263071" cy="3619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22" name="Rectangle 21">
            <a:extLst>
              <a:ext uri="{FF2B5EF4-FFF2-40B4-BE49-F238E27FC236}">
                <a16:creationId xmlns:a16="http://schemas.microsoft.com/office/drawing/2014/main" id="{9A569930-02BB-4102-B4CD-F348D9D23F40}"/>
              </a:ext>
            </a:extLst>
          </p:cNvPr>
          <p:cNvSpPr/>
          <p:nvPr/>
        </p:nvSpPr>
        <p:spPr>
          <a:xfrm>
            <a:off x="6590884" y="983059"/>
            <a:ext cx="1263487"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36°00’00”</a:t>
            </a:r>
            <a:endParaRPr lang="en-US" dirty="0"/>
          </a:p>
        </p:txBody>
      </p:sp>
      <p:cxnSp>
        <p:nvCxnSpPr>
          <p:cNvPr id="26" name="Straight Connector 25">
            <a:extLst>
              <a:ext uri="{FF2B5EF4-FFF2-40B4-BE49-F238E27FC236}">
                <a16:creationId xmlns:a16="http://schemas.microsoft.com/office/drawing/2014/main" id="{AFBD515E-A9AF-4F03-B3C4-E54CC78F1DFD}"/>
              </a:ext>
            </a:extLst>
          </p:cNvPr>
          <p:cNvCxnSpPr>
            <a:cxnSpLocks/>
          </p:cNvCxnSpPr>
          <p:nvPr/>
        </p:nvCxnSpPr>
        <p:spPr>
          <a:xfrm>
            <a:off x="2870353" y="3691122"/>
            <a:ext cx="324374" cy="281273"/>
          </a:xfrm>
          <a:prstGeom prst="line">
            <a:avLst/>
          </a:prstGeom>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4D45B55-D74C-41B3-9722-0F690FECB618}"/>
              </a:ext>
            </a:extLst>
          </p:cNvPr>
          <p:cNvCxnSpPr>
            <a:cxnSpLocks/>
          </p:cNvCxnSpPr>
          <p:nvPr/>
        </p:nvCxnSpPr>
        <p:spPr>
          <a:xfrm>
            <a:off x="3263901" y="4041933"/>
            <a:ext cx="259997" cy="221934"/>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pic>
        <p:nvPicPr>
          <p:cNvPr id="33" name="Picture 32">
            <a:extLst>
              <a:ext uri="{FF2B5EF4-FFF2-40B4-BE49-F238E27FC236}">
                <a16:creationId xmlns:a16="http://schemas.microsoft.com/office/drawing/2014/main" id="{4F5C8841-AFE9-4284-B4D2-850E91925D0D}"/>
              </a:ext>
            </a:extLst>
          </p:cNvPr>
          <p:cNvPicPr>
            <a:picLocks/>
          </p:cNvPicPr>
          <p:nvPr/>
        </p:nvPicPr>
        <p:blipFill>
          <a:blip r:embed="rId3"/>
          <a:stretch>
            <a:fillRect/>
          </a:stretch>
        </p:blipFill>
        <p:spPr>
          <a:xfrm>
            <a:off x="7877369" y="936104"/>
            <a:ext cx="1761645" cy="1264867"/>
          </a:xfrm>
          <a:prstGeom prst="rect">
            <a:avLst/>
          </a:prstGeom>
        </p:spPr>
      </p:pic>
      <p:sp>
        <p:nvSpPr>
          <p:cNvPr id="23" name="TextBox 22">
            <a:extLst>
              <a:ext uri="{FF2B5EF4-FFF2-40B4-BE49-F238E27FC236}">
                <a16:creationId xmlns:a16="http://schemas.microsoft.com/office/drawing/2014/main" id="{BDC632E2-5CDF-47A3-8F67-18742C7A40EF}"/>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4050202045"/>
      </p:ext>
    </p:extLst>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76186-3ABD-4458-B46C-B8258CD6434D}"/>
              </a:ext>
            </a:extLst>
          </p:cNvPr>
          <p:cNvSpPr>
            <a:spLocks noGrp="1"/>
          </p:cNvSpPr>
          <p:nvPr>
            <p:ph type="title" idx="4294967295"/>
          </p:nvPr>
        </p:nvSpPr>
        <p:spPr>
          <a:xfrm>
            <a:off x="0" y="-23030"/>
            <a:ext cx="12192000" cy="824956"/>
          </a:xfrm>
        </p:spPr>
        <p:txBody>
          <a:bodyPr vert="horz" lIns="91440" tIns="45720" rIns="91440" bIns="45720" rtlCol="0" anchor="ctr">
            <a:normAutofit fontScale="90000"/>
          </a:bodyPr>
          <a:lstStyle/>
          <a:p>
            <a:r>
              <a:rPr lang="en-US" dirty="0"/>
              <a:t>Design to Fit Terrain 2</a:t>
            </a:r>
          </a:p>
        </p:txBody>
      </p:sp>
      <p:grpSp>
        <p:nvGrpSpPr>
          <p:cNvPr id="5" name="Group 17">
            <a:extLst>
              <a:ext uri="{FF2B5EF4-FFF2-40B4-BE49-F238E27FC236}">
                <a16:creationId xmlns:a16="http://schemas.microsoft.com/office/drawing/2014/main" id="{E147CF5C-CD9A-45DC-B707-43F55B50B35B}"/>
              </a:ext>
            </a:extLst>
          </p:cNvPr>
          <p:cNvGrpSpPr/>
          <p:nvPr/>
        </p:nvGrpSpPr>
        <p:grpSpPr>
          <a:xfrm>
            <a:off x="2442613" y="3185601"/>
            <a:ext cx="7315318" cy="7315200"/>
            <a:chOff x="142757" y="2924175"/>
            <a:chExt cx="7315318" cy="7315200"/>
          </a:xfrm>
        </p:grpSpPr>
        <p:sp>
          <p:nvSpPr>
            <p:cNvPr id="6" name="Oval 5">
              <a:extLst>
                <a:ext uri="{FF2B5EF4-FFF2-40B4-BE49-F238E27FC236}">
                  <a16:creationId xmlns:a16="http://schemas.microsoft.com/office/drawing/2014/main" id="{270B591C-9B3F-494B-9053-B800AFBCA114}"/>
                </a:ext>
              </a:extLst>
            </p:cNvPr>
            <p:cNvSpPr>
              <a:spLocks noChangeAspect="1"/>
            </p:cNvSpPr>
            <p:nvPr/>
          </p:nvSpPr>
          <p:spPr bwMode="auto">
            <a:xfrm>
              <a:off x="142875" y="2924175"/>
              <a:ext cx="7315200" cy="7315200"/>
            </a:xfrm>
            <a:prstGeom prst="ellipse">
              <a:avLst/>
            </a:prstGeom>
            <a:gradFill rotWithShape="1">
              <a:gsLst>
                <a:gs pos="0">
                  <a:srgbClr val="007AC2">
                    <a:lumMod val="50000"/>
                  </a:srgbClr>
                </a:gs>
                <a:gs pos="100000">
                  <a:srgbClr val="007AC2">
                    <a:lumMod val="40000"/>
                    <a:lumOff val="60000"/>
                  </a:srgbClr>
                </a:gs>
              </a:gsLst>
              <a:lin ang="19800000" scaled="0"/>
            </a:gradFill>
            <a:ln w="9525" cap="flat" cmpd="sng" algn="ctr">
              <a:solidFill>
                <a:srgbClr val="35AC46">
                  <a:shade val="95000"/>
                  <a:satMod val="105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pic>
          <p:nvPicPr>
            <p:cNvPr id="7" name="Picture 3" descr="D:\GIS\General\Generic grids\Export\Globe_orthographic.png">
              <a:extLst>
                <a:ext uri="{FF2B5EF4-FFF2-40B4-BE49-F238E27FC236}">
                  <a16:creationId xmlns:a16="http://schemas.microsoft.com/office/drawing/2014/main" id="{8256AA93-5750-4F78-8C71-C87AB0A452E5}"/>
                </a:ext>
              </a:extLst>
            </p:cNvPr>
            <p:cNvPicPr>
              <a:picLocks noChangeAspect="1" noChangeArrowheads="1"/>
            </p:cNvPicPr>
            <p:nvPr/>
          </p:nvPicPr>
          <p:blipFill>
            <a:blip r:embed="rId2" cstate="print"/>
            <a:srcRect t="74" b="74"/>
            <a:stretch>
              <a:fillRect/>
            </a:stretch>
          </p:blipFill>
          <p:spPr bwMode="auto">
            <a:xfrm>
              <a:off x="142757" y="2924175"/>
              <a:ext cx="7315318" cy="7315200"/>
            </a:xfrm>
            <a:prstGeom prst="rect">
              <a:avLst/>
            </a:prstGeom>
            <a:noFill/>
          </p:spPr>
        </p:pic>
      </p:grpSp>
      <p:sp>
        <p:nvSpPr>
          <p:cNvPr id="8" name="Isosceles Triangle 7">
            <a:extLst>
              <a:ext uri="{FF2B5EF4-FFF2-40B4-BE49-F238E27FC236}">
                <a16:creationId xmlns:a16="http://schemas.microsoft.com/office/drawing/2014/main" id="{FD694297-DB1B-4F75-8569-93070473F4F8}"/>
              </a:ext>
            </a:extLst>
          </p:cNvPr>
          <p:cNvSpPr/>
          <p:nvPr/>
        </p:nvSpPr>
        <p:spPr bwMode="auto">
          <a:xfrm>
            <a:off x="613872" y="805517"/>
            <a:ext cx="10972800" cy="5450140"/>
          </a:xfrm>
          <a:prstGeom prst="triangle">
            <a:avLst>
              <a:gd name="adj" fmla="val 50000"/>
            </a:avLst>
          </a:prstGeom>
          <a:gradFill rotWithShape="1">
            <a:gsLst>
              <a:gs pos="0">
                <a:srgbClr val="35AC46">
                  <a:tint val="100000"/>
                  <a:shade val="100000"/>
                  <a:satMod val="130000"/>
                  <a:alpha val="50000"/>
                </a:srgbClr>
              </a:gs>
              <a:gs pos="100000">
                <a:srgbClr val="35AC46">
                  <a:tint val="50000"/>
                  <a:shade val="100000"/>
                  <a:satMod val="350000"/>
                  <a:alpha val="20000"/>
                </a:srgbClr>
              </a:gs>
            </a:gsLst>
            <a:lin ang="0" scaled="0"/>
          </a:gradFill>
          <a:ln w="25400" cap="flat" cmpd="sng" algn="ctr">
            <a:solidFill>
              <a:srgbClr val="35AC46">
                <a:lumMod val="50000"/>
              </a:srgbClr>
            </a:solidFill>
            <a:prstDash val="solid"/>
            <a:headEnd type="none" w="med" len="med"/>
            <a:tailEnd type="none" w="med" len="med"/>
          </a:ln>
          <a:effectLst>
            <a:outerShdw blurRad="40000" dist="23000" dir="5400000" rotWithShape="0">
              <a:srgbClr val="000000">
                <a:alpha val="35000"/>
              </a:srgbClr>
            </a:outerShdw>
          </a:effectLst>
        </p:spPr>
        <p:txBody>
          <a:bodyPr vert="horz" wrap="none" lIns="91440" tIns="45720" rIns="91440" bIns="45720" numCol="1" rtlCol="0" anchor="ctr" anchorCtr="0" compatLnSpc="1">
            <a:prstTxWarp prst="textNoShape">
              <a:avLst/>
            </a:prstTxWarp>
          </a:bodyPr>
          <a:lstStyle/>
          <a:p>
            <a:pPr algn="ctr" defTabSz="914400" eaLnBrk="0" fontAlgn="auto" hangingPunct="0">
              <a:spcBef>
                <a:spcPts val="0"/>
              </a:spcBef>
              <a:spcAft>
                <a:spcPts val="0"/>
              </a:spcAft>
              <a:defRPr/>
            </a:pPr>
            <a:endParaRPr lang="en-US" sz="1400" b="1" kern="0" dirty="0">
              <a:solidFill>
                <a:srgbClr val="000000"/>
              </a:solidFill>
              <a:latin typeface="Arial"/>
              <a:ea typeface="ＭＳ Ｐゴシック"/>
            </a:endParaRPr>
          </a:p>
        </p:txBody>
      </p:sp>
      <p:cxnSp>
        <p:nvCxnSpPr>
          <p:cNvPr id="9" name="Straight Connector 8">
            <a:extLst>
              <a:ext uri="{FF2B5EF4-FFF2-40B4-BE49-F238E27FC236}">
                <a16:creationId xmlns:a16="http://schemas.microsoft.com/office/drawing/2014/main" id="{49D63270-6E1A-48F0-9D80-474DF70D44AD}"/>
              </a:ext>
            </a:extLst>
          </p:cNvPr>
          <p:cNvCxnSpPr>
            <a:cxnSpLocks/>
          </p:cNvCxnSpPr>
          <p:nvPr/>
        </p:nvCxnSpPr>
        <p:spPr bwMode="auto">
          <a:xfrm flipH="1" flipV="1">
            <a:off x="3784601" y="4018066"/>
            <a:ext cx="4648200" cy="20236"/>
          </a:xfrm>
          <a:prstGeom prst="line">
            <a:avLst/>
          </a:prstGeom>
          <a:noFill/>
          <a:ln w="50800" cap="flat" cmpd="sng" algn="ctr">
            <a:solidFill>
              <a:srgbClr val="FF0000"/>
            </a:solidFill>
            <a:prstDash val="dash"/>
            <a:round/>
            <a:headEnd type="none" w="med" len="med"/>
            <a:tailEnd type="none" w="med" len="med"/>
          </a:ln>
          <a:effectLst/>
        </p:spPr>
      </p:cxnSp>
      <p:sp>
        <p:nvSpPr>
          <p:cNvPr id="10" name="TextBox 9">
            <a:extLst>
              <a:ext uri="{FF2B5EF4-FFF2-40B4-BE49-F238E27FC236}">
                <a16:creationId xmlns:a16="http://schemas.microsoft.com/office/drawing/2014/main" id="{B3749227-43A7-4248-91EB-52143867DCE4}"/>
              </a:ext>
            </a:extLst>
          </p:cNvPr>
          <p:cNvSpPr txBox="1"/>
          <p:nvPr/>
        </p:nvSpPr>
        <p:spPr>
          <a:xfrm>
            <a:off x="3657018" y="3685280"/>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Central “standard” parallel</a:t>
            </a:r>
          </a:p>
        </p:txBody>
      </p:sp>
      <p:sp>
        <p:nvSpPr>
          <p:cNvPr id="11" name="TextBox 10">
            <a:extLst>
              <a:ext uri="{FF2B5EF4-FFF2-40B4-BE49-F238E27FC236}">
                <a16:creationId xmlns:a16="http://schemas.microsoft.com/office/drawing/2014/main" id="{F8D23DAE-1877-4618-9874-28E17BE74D66}"/>
              </a:ext>
            </a:extLst>
          </p:cNvPr>
          <p:cNvSpPr txBox="1"/>
          <p:nvPr/>
        </p:nvSpPr>
        <p:spPr>
          <a:xfrm>
            <a:off x="3657018" y="4038302"/>
            <a:ext cx="4918511" cy="361270"/>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b="1" i="1" kern="0" dirty="0">
                <a:solidFill>
                  <a:prstClr val="black"/>
                </a:solidFill>
                <a:latin typeface="Arial"/>
                <a:ea typeface="ＭＳ Ｐゴシック"/>
                <a:cs typeface="Arial" charset="0"/>
              </a:rPr>
              <a:t>(projection axis)</a:t>
            </a:r>
          </a:p>
        </p:txBody>
      </p:sp>
      <p:cxnSp>
        <p:nvCxnSpPr>
          <p:cNvPr id="13" name="Straight Connector 12">
            <a:extLst>
              <a:ext uri="{FF2B5EF4-FFF2-40B4-BE49-F238E27FC236}">
                <a16:creationId xmlns:a16="http://schemas.microsoft.com/office/drawing/2014/main" id="{0BAAF7F9-84F0-4463-A62E-7D3878AB0CA8}"/>
              </a:ext>
            </a:extLst>
          </p:cNvPr>
          <p:cNvCxnSpPr>
            <a:cxnSpLocks/>
          </p:cNvCxnSpPr>
          <p:nvPr/>
        </p:nvCxnSpPr>
        <p:spPr>
          <a:xfrm>
            <a:off x="6096000" y="801925"/>
            <a:ext cx="0" cy="2383677"/>
          </a:xfrm>
          <a:prstGeom prst="line">
            <a:avLst/>
          </a:prstGeom>
        </p:spPr>
        <p:style>
          <a:lnRef idx="2">
            <a:schemeClr val="accent1"/>
          </a:lnRef>
          <a:fillRef idx="0">
            <a:schemeClr val="accent1"/>
          </a:fillRef>
          <a:effectRef idx="1">
            <a:schemeClr val="accent1"/>
          </a:effectRef>
          <a:fontRef idx="minor">
            <a:schemeClr val="tx1"/>
          </a:fontRef>
        </p:style>
      </p:cxnSp>
      <p:sp>
        <p:nvSpPr>
          <p:cNvPr id="15" name="Arc 14">
            <a:extLst>
              <a:ext uri="{FF2B5EF4-FFF2-40B4-BE49-F238E27FC236}">
                <a16:creationId xmlns:a16="http://schemas.microsoft.com/office/drawing/2014/main" id="{012CC3A6-AAAC-4C0E-90CB-3585F853F345}"/>
              </a:ext>
            </a:extLst>
          </p:cNvPr>
          <p:cNvSpPr/>
          <p:nvPr/>
        </p:nvSpPr>
        <p:spPr>
          <a:xfrm>
            <a:off x="5490432" y="250732"/>
            <a:ext cx="1200146" cy="1232268"/>
          </a:xfrm>
          <a:prstGeom prst="arc">
            <a:avLst>
              <a:gd name="adj1" fmla="val 2517801"/>
              <a:gd name="adj2" fmla="val 5406151"/>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53">
            <a:extLst>
              <a:ext uri="{FF2B5EF4-FFF2-40B4-BE49-F238E27FC236}">
                <a16:creationId xmlns:a16="http://schemas.microsoft.com/office/drawing/2014/main" id="{64DB5121-1B90-4F1B-B827-14080D710B8C}"/>
              </a:ext>
            </a:extLst>
          </p:cNvPr>
          <p:cNvSpPr/>
          <p:nvPr/>
        </p:nvSpPr>
        <p:spPr>
          <a:xfrm rot="2866652">
            <a:off x="7616438" y="4158153"/>
            <a:ext cx="2434308" cy="373459"/>
          </a:xfrm>
          <a:custGeom>
            <a:avLst/>
            <a:gdLst>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49517 w 5021042"/>
              <a:gd name="connsiteY128" fmla="*/ 1981200 h 2143125"/>
              <a:gd name="connsiteX129" fmla="*/ 4230467 w 5021042"/>
              <a:gd name="connsiteY129" fmla="*/ 2009775 h 2143125"/>
              <a:gd name="connsiteX130" fmla="*/ 4220942 w 5021042"/>
              <a:gd name="connsiteY130" fmla="*/ 2038350 h 2143125"/>
              <a:gd name="connsiteX131" fmla="*/ 4154267 w 5021042"/>
              <a:gd name="connsiteY131" fmla="*/ 2114550 h 2143125"/>
              <a:gd name="connsiteX132" fmla="*/ 4106642 w 5021042"/>
              <a:gd name="connsiteY132" fmla="*/ 2124075 h 2143125"/>
              <a:gd name="connsiteX133" fmla="*/ 3906617 w 5021042"/>
              <a:gd name="connsiteY133" fmla="*/ 2143125 h 2143125"/>
              <a:gd name="connsiteX134" fmla="*/ 3458942 w 5021042"/>
              <a:gd name="connsiteY134" fmla="*/ 2124075 h 2143125"/>
              <a:gd name="connsiteX135" fmla="*/ 3344642 w 5021042"/>
              <a:gd name="connsiteY135" fmla="*/ 2095500 h 2143125"/>
              <a:gd name="connsiteX136" fmla="*/ 3297017 w 5021042"/>
              <a:gd name="connsiteY136" fmla="*/ 2085975 h 2143125"/>
              <a:gd name="connsiteX137" fmla="*/ 3068417 w 5021042"/>
              <a:gd name="connsiteY137" fmla="*/ 2095500 h 2143125"/>
              <a:gd name="connsiteX138" fmla="*/ 3030317 w 5021042"/>
              <a:gd name="connsiteY138" fmla="*/ 2105025 h 2143125"/>
              <a:gd name="connsiteX139" fmla="*/ 2925542 w 5021042"/>
              <a:gd name="connsiteY139" fmla="*/ 2114550 h 2143125"/>
              <a:gd name="connsiteX140" fmla="*/ 2858867 w 5021042"/>
              <a:gd name="connsiteY140" fmla="*/ 2124075 h 2143125"/>
              <a:gd name="connsiteX141" fmla="*/ 2011142 w 5021042"/>
              <a:gd name="connsiteY141" fmla="*/ 2114550 h 2143125"/>
              <a:gd name="connsiteX142" fmla="*/ 1887317 w 5021042"/>
              <a:gd name="connsiteY142" fmla="*/ 2095500 h 2143125"/>
              <a:gd name="connsiteX143" fmla="*/ 1639667 w 5021042"/>
              <a:gd name="connsiteY143" fmla="*/ 2085975 h 2143125"/>
              <a:gd name="connsiteX144" fmla="*/ 1553942 w 5021042"/>
              <a:gd name="connsiteY144" fmla="*/ 2076450 h 2143125"/>
              <a:gd name="connsiteX145" fmla="*/ 1525367 w 5021042"/>
              <a:gd name="connsiteY145" fmla="*/ 2066925 h 2143125"/>
              <a:gd name="connsiteX146" fmla="*/ 687167 w 5021042"/>
              <a:gd name="connsiteY146" fmla="*/ 2085975 h 2143125"/>
              <a:gd name="connsiteX147" fmla="*/ 620492 w 5021042"/>
              <a:gd name="connsiteY147" fmla="*/ 2076450 h 2143125"/>
              <a:gd name="connsiteX148" fmla="*/ 572867 w 5021042"/>
              <a:gd name="connsiteY148"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54292 w 5021042"/>
              <a:gd name="connsiteY124" fmla="*/ 1838325 h 2143125"/>
              <a:gd name="connsiteX125" fmla="*/ 4335242 w 5021042"/>
              <a:gd name="connsiteY125" fmla="*/ 1866900 h 2143125"/>
              <a:gd name="connsiteX126" fmla="*/ 4306667 w 5021042"/>
              <a:gd name="connsiteY126" fmla="*/ 1895475 h 2143125"/>
              <a:gd name="connsiteX127" fmla="*/ 4268567 w 5021042"/>
              <a:gd name="connsiteY127" fmla="*/ 1952625 h 2143125"/>
              <a:gd name="connsiteX128" fmla="*/ 4230467 w 5021042"/>
              <a:gd name="connsiteY128" fmla="*/ 2009775 h 2143125"/>
              <a:gd name="connsiteX129" fmla="*/ 4220942 w 5021042"/>
              <a:gd name="connsiteY129" fmla="*/ 2038350 h 2143125"/>
              <a:gd name="connsiteX130" fmla="*/ 4154267 w 5021042"/>
              <a:gd name="connsiteY130" fmla="*/ 2114550 h 2143125"/>
              <a:gd name="connsiteX131" fmla="*/ 4106642 w 5021042"/>
              <a:gd name="connsiteY131" fmla="*/ 2124075 h 2143125"/>
              <a:gd name="connsiteX132" fmla="*/ 3906617 w 5021042"/>
              <a:gd name="connsiteY132" fmla="*/ 2143125 h 2143125"/>
              <a:gd name="connsiteX133" fmla="*/ 3458942 w 5021042"/>
              <a:gd name="connsiteY133" fmla="*/ 2124075 h 2143125"/>
              <a:gd name="connsiteX134" fmla="*/ 3344642 w 5021042"/>
              <a:gd name="connsiteY134" fmla="*/ 2095500 h 2143125"/>
              <a:gd name="connsiteX135" fmla="*/ 3297017 w 5021042"/>
              <a:gd name="connsiteY135" fmla="*/ 2085975 h 2143125"/>
              <a:gd name="connsiteX136" fmla="*/ 3068417 w 5021042"/>
              <a:gd name="connsiteY136" fmla="*/ 2095500 h 2143125"/>
              <a:gd name="connsiteX137" fmla="*/ 3030317 w 5021042"/>
              <a:gd name="connsiteY137" fmla="*/ 2105025 h 2143125"/>
              <a:gd name="connsiteX138" fmla="*/ 2925542 w 5021042"/>
              <a:gd name="connsiteY138" fmla="*/ 2114550 h 2143125"/>
              <a:gd name="connsiteX139" fmla="*/ 2858867 w 5021042"/>
              <a:gd name="connsiteY139" fmla="*/ 2124075 h 2143125"/>
              <a:gd name="connsiteX140" fmla="*/ 2011142 w 5021042"/>
              <a:gd name="connsiteY140" fmla="*/ 2114550 h 2143125"/>
              <a:gd name="connsiteX141" fmla="*/ 1887317 w 5021042"/>
              <a:gd name="connsiteY141" fmla="*/ 2095500 h 2143125"/>
              <a:gd name="connsiteX142" fmla="*/ 1639667 w 5021042"/>
              <a:gd name="connsiteY142" fmla="*/ 2085975 h 2143125"/>
              <a:gd name="connsiteX143" fmla="*/ 1553942 w 5021042"/>
              <a:gd name="connsiteY143" fmla="*/ 2076450 h 2143125"/>
              <a:gd name="connsiteX144" fmla="*/ 1525367 w 5021042"/>
              <a:gd name="connsiteY144" fmla="*/ 2066925 h 2143125"/>
              <a:gd name="connsiteX145" fmla="*/ 687167 w 5021042"/>
              <a:gd name="connsiteY145" fmla="*/ 2085975 h 2143125"/>
              <a:gd name="connsiteX146" fmla="*/ 620492 w 5021042"/>
              <a:gd name="connsiteY146" fmla="*/ 2076450 h 2143125"/>
              <a:gd name="connsiteX147" fmla="*/ 572867 w 5021042"/>
              <a:gd name="connsiteY147"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0125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5021042"/>
              <a:gd name="connsiteY0" fmla="*/ 2095500 h 2143125"/>
              <a:gd name="connsiteX1" fmla="*/ 572867 w 5021042"/>
              <a:gd name="connsiteY1" fmla="*/ 2095500 h 2143125"/>
              <a:gd name="connsiteX2" fmla="*/ 544292 w 5021042"/>
              <a:gd name="connsiteY2" fmla="*/ 2019300 h 2143125"/>
              <a:gd name="connsiteX3" fmla="*/ 515717 w 5021042"/>
              <a:gd name="connsiteY3" fmla="*/ 1933575 h 2143125"/>
              <a:gd name="connsiteX4" fmla="*/ 506192 w 5021042"/>
              <a:gd name="connsiteY4" fmla="*/ 1905000 h 2143125"/>
              <a:gd name="connsiteX5" fmla="*/ 496667 w 5021042"/>
              <a:gd name="connsiteY5" fmla="*/ 1876425 h 2143125"/>
              <a:gd name="connsiteX6" fmla="*/ 429992 w 5021042"/>
              <a:gd name="connsiteY6" fmla="*/ 1790700 h 2143125"/>
              <a:gd name="connsiteX7" fmla="*/ 391892 w 5021042"/>
              <a:gd name="connsiteY7" fmla="*/ 1676400 h 2143125"/>
              <a:gd name="connsiteX8" fmla="*/ 382367 w 5021042"/>
              <a:gd name="connsiteY8" fmla="*/ 1647825 h 2143125"/>
              <a:gd name="connsiteX9" fmla="*/ 344267 w 5021042"/>
              <a:gd name="connsiteY9" fmla="*/ 1590675 h 2143125"/>
              <a:gd name="connsiteX10" fmla="*/ 325217 w 5021042"/>
              <a:gd name="connsiteY10" fmla="*/ 1533525 h 2143125"/>
              <a:gd name="connsiteX11" fmla="*/ 315692 w 5021042"/>
              <a:gd name="connsiteY11" fmla="*/ 1504950 h 2143125"/>
              <a:gd name="connsiteX12" fmla="*/ 239492 w 5021042"/>
              <a:gd name="connsiteY12" fmla="*/ 1390650 h 2143125"/>
              <a:gd name="connsiteX13" fmla="*/ 220442 w 5021042"/>
              <a:gd name="connsiteY13" fmla="*/ 1362075 h 2143125"/>
              <a:gd name="connsiteX14" fmla="*/ 210917 w 5021042"/>
              <a:gd name="connsiteY14" fmla="*/ 1333500 h 2143125"/>
              <a:gd name="connsiteX15" fmla="*/ 191867 w 5021042"/>
              <a:gd name="connsiteY15" fmla="*/ 1304925 h 2143125"/>
              <a:gd name="connsiteX16" fmla="*/ 172817 w 5021042"/>
              <a:gd name="connsiteY16" fmla="*/ 1247775 h 2143125"/>
              <a:gd name="connsiteX17" fmla="*/ 153767 w 5021042"/>
              <a:gd name="connsiteY17" fmla="*/ 1190625 h 2143125"/>
              <a:gd name="connsiteX18" fmla="*/ 144242 w 5021042"/>
              <a:gd name="connsiteY18" fmla="*/ 1162050 h 2143125"/>
              <a:gd name="connsiteX19" fmla="*/ 106142 w 5021042"/>
              <a:gd name="connsiteY19" fmla="*/ 1076325 h 2143125"/>
              <a:gd name="connsiteX20" fmla="*/ 96617 w 5021042"/>
              <a:gd name="connsiteY20" fmla="*/ 1047750 h 2143125"/>
              <a:gd name="connsiteX21" fmla="*/ 87092 w 5021042"/>
              <a:gd name="connsiteY21" fmla="*/ 1019175 h 2143125"/>
              <a:gd name="connsiteX22" fmla="*/ 58517 w 5021042"/>
              <a:gd name="connsiteY22" fmla="*/ 962025 h 2143125"/>
              <a:gd name="connsiteX23" fmla="*/ 39467 w 5021042"/>
              <a:gd name="connsiteY23" fmla="*/ 933450 h 2143125"/>
              <a:gd name="connsiteX24" fmla="*/ 10892 w 5021042"/>
              <a:gd name="connsiteY24" fmla="*/ 838200 h 2143125"/>
              <a:gd name="connsiteX25" fmla="*/ 1367 w 5021042"/>
              <a:gd name="connsiteY25" fmla="*/ 809625 h 2143125"/>
              <a:gd name="connsiteX26" fmla="*/ 68042 w 5021042"/>
              <a:gd name="connsiteY26" fmla="*/ 733425 h 2143125"/>
              <a:gd name="connsiteX27" fmla="*/ 96617 w 5021042"/>
              <a:gd name="connsiteY27" fmla="*/ 714375 h 2143125"/>
              <a:gd name="connsiteX28" fmla="*/ 125192 w 5021042"/>
              <a:gd name="connsiteY28" fmla="*/ 695325 h 2143125"/>
              <a:gd name="connsiteX29" fmla="*/ 172817 w 5021042"/>
              <a:gd name="connsiteY29" fmla="*/ 647700 h 2143125"/>
              <a:gd name="connsiteX30" fmla="*/ 201392 w 5021042"/>
              <a:gd name="connsiteY30" fmla="*/ 638175 h 2143125"/>
              <a:gd name="connsiteX31" fmla="*/ 258542 w 5021042"/>
              <a:gd name="connsiteY31" fmla="*/ 600075 h 2143125"/>
              <a:gd name="connsiteX32" fmla="*/ 315692 w 5021042"/>
              <a:gd name="connsiteY32" fmla="*/ 571500 h 2143125"/>
              <a:gd name="connsiteX33" fmla="*/ 344267 w 5021042"/>
              <a:gd name="connsiteY33" fmla="*/ 561975 h 2143125"/>
              <a:gd name="connsiteX34" fmla="*/ 401417 w 5021042"/>
              <a:gd name="connsiteY34" fmla="*/ 523875 h 2143125"/>
              <a:gd name="connsiteX35" fmla="*/ 429992 w 5021042"/>
              <a:gd name="connsiteY35" fmla="*/ 504825 h 2143125"/>
              <a:gd name="connsiteX36" fmla="*/ 458567 w 5021042"/>
              <a:gd name="connsiteY36" fmla="*/ 495300 h 2143125"/>
              <a:gd name="connsiteX37" fmla="*/ 487142 w 5021042"/>
              <a:gd name="connsiteY37" fmla="*/ 476250 h 2143125"/>
              <a:gd name="connsiteX38" fmla="*/ 544292 w 5021042"/>
              <a:gd name="connsiteY38" fmla="*/ 457200 h 2143125"/>
              <a:gd name="connsiteX39" fmla="*/ 649067 w 5021042"/>
              <a:gd name="connsiteY39" fmla="*/ 428625 h 2143125"/>
              <a:gd name="connsiteX40" fmla="*/ 830042 w 5021042"/>
              <a:gd name="connsiteY40" fmla="*/ 409575 h 2143125"/>
              <a:gd name="connsiteX41" fmla="*/ 925292 w 5021042"/>
              <a:gd name="connsiteY41" fmla="*/ 381000 h 2143125"/>
              <a:gd name="connsiteX42" fmla="*/ 953867 w 5021042"/>
              <a:gd name="connsiteY42" fmla="*/ 361950 h 2143125"/>
              <a:gd name="connsiteX43" fmla="*/ 1011017 w 5021042"/>
              <a:gd name="connsiteY43" fmla="*/ 342900 h 2143125"/>
              <a:gd name="connsiteX44" fmla="*/ 1096742 w 5021042"/>
              <a:gd name="connsiteY44" fmla="*/ 304800 h 2143125"/>
              <a:gd name="connsiteX45" fmla="*/ 1182467 w 5021042"/>
              <a:gd name="connsiteY45" fmla="*/ 285750 h 2143125"/>
              <a:gd name="connsiteX46" fmla="*/ 1220567 w 5021042"/>
              <a:gd name="connsiteY46" fmla="*/ 276225 h 2143125"/>
              <a:gd name="connsiteX47" fmla="*/ 1411067 w 5021042"/>
              <a:gd name="connsiteY47" fmla="*/ 266700 h 2143125"/>
              <a:gd name="connsiteX48" fmla="*/ 1458692 w 5021042"/>
              <a:gd name="connsiteY48" fmla="*/ 257175 h 2143125"/>
              <a:gd name="connsiteX49" fmla="*/ 1487267 w 5021042"/>
              <a:gd name="connsiteY49" fmla="*/ 247650 h 2143125"/>
              <a:gd name="connsiteX50" fmla="*/ 1544417 w 5021042"/>
              <a:gd name="connsiteY50" fmla="*/ 238125 h 2143125"/>
              <a:gd name="connsiteX51" fmla="*/ 1658717 w 5021042"/>
              <a:gd name="connsiteY51" fmla="*/ 247650 h 2143125"/>
              <a:gd name="connsiteX52" fmla="*/ 1868267 w 5021042"/>
              <a:gd name="connsiteY52" fmla="*/ 228600 h 2143125"/>
              <a:gd name="connsiteX53" fmla="*/ 1953992 w 5021042"/>
              <a:gd name="connsiteY53" fmla="*/ 200025 h 2143125"/>
              <a:gd name="connsiteX54" fmla="*/ 1982567 w 5021042"/>
              <a:gd name="connsiteY54" fmla="*/ 190500 h 2143125"/>
              <a:gd name="connsiteX55" fmla="*/ 2011142 w 5021042"/>
              <a:gd name="connsiteY55" fmla="*/ 171450 h 2143125"/>
              <a:gd name="connsiteX56" fmla="*/ 2068292 w 5021042"/>
              <a:gd name="connsiteY56" fmla="*/ 152400 h 2143125"/>
              <a:gd name="connsiteX57" fmla="*/ 2154017 w 5021042"/>
              <a:gd name="connsiteY57" fmla="*/ 114300 h 2143125"/>
              <a:gd name="connsiteX58" fmla="*/ 2496917 w 5021042"/>
              <a:gd name="connsiteY58" fmla="*/ 95250 h 2143125"/>
              <a:gd name="connsiteX59" fmla="*/ 2582642 w 5021042"/>
              <a:gd name="connsiteY59" fmla="*/ 66675 h 2143125"/>
              <a:gd name="connsiteX60" fmla="*/ 2611217 w 5021042"/>
              <a:gd name="connsiteY60" fmla="*/ 57150 h 2143125"/>
              <a:gd name="connsiteX61" fmla="*/ 2639792 w 5021042"/>
              <a:gd name="connsiteY61" fmla="*/ 38100 h 2143125"/>
              <a:gd name="connsiteX62" fmla="*/ 2696942 w 5021042"/>
              <a:gd name="connsiteY62" fmla="*/ 19050 h 2143125"/>
              <a:gd name="connsiteX63" fmla="*/ 2763617 w 5021042"/>
              <a:gd name="connsiteY63" fmla="*/ 0 h 2143125"/>
              <a:gd name="connsiteX64" fmla="*/ 2982692 w 5021042"/>
              <a:gd name="connsiteY64" fmla="*/ 9525 h 2143125"/>
              <a:gd name="connsiteX65" fmla="*/ 3039842 w 5021042"/>
              <a:gd name="connsiteY65" fmla="*/ 28575 h 2143125"/>
              <a:gd name="connsiteX66" fmla="*/ 3077942 w 5021042"/>
              <a:gd name="connsiteY66" fmla="*/ 38100 h 2143125"/>
              <a:gd name="connsiteX67" fmla="*/ 3135092 w 5021042"/>
              <a:gd name="connsiteY67" fmla="*/ 57150 h 2143125"/>
              <a:gd name="connsiteX68" fmla="*/ 3192242 w 5021042"/>
              <a:gd name="connsiteY68" fmla="*/ 76200 h 2143125"/>
              <a:gd name="connsiteX69" fmla="*/ 3220817 w 5021042"/>
              <a:gd name="connsiteY69" fmla="*/ 85725 h 2143125"/>
              <a:gd name="connsiteX70" fmla="*/ 3249392 w 5021042"/>
              <a:gd name="connsiteY70" fmla="*/ 95250 h 2143125"/>
              <a:gd name="connsiteX71" fmla="*/ 3363692 w 5021042"/>
              <a:gd name="connsiteY71" fmla="*/ 104775 h 2143125"/>
              <a:gd name="connsiteX72" fmla="*/ 3420842 w 5021042"/>
              <a:gd name="connsiteY72" fmla="*/ 133350 h 2143125"/>
              <a:gd name="connsiteX73" fmla="*/ 3449417 w 5021042"/>
              <a:gd name="connsiteY73" fmla="*/ 161925 h 2143125"/>
              <a:gd name="connsiteX74" fmla="*/ 3506567 w 5021042"/>
              <a:gd name="connsiteY74" fmla="*/ 200025 h 2143125"/>
              <a:gd name="connsiteX75" fmla="*/ 3535142 w 5021042"/>
              <a:gd name="connsiteY75" fmla="*/ 219075 h 2143125"/>
              <a:gd name="connsiteX76" fmla="*/ 3563717 w 5021042"/>
              <a:gd name="connsiteY76" fmla="*/ 247650 h 2143125"/>
              <a:gd name="connsiteX77" fmla="*/ 3620867 w 5021042"/>
              <a:gd name="connsiteY77" fmla="*/ 266700 h 2143125"/>
              <a:gd name="connsiteX78" fmla="*/ 3678017 w 5021042"/>
              <a:gd name="connsiteY78" fmla="*/ 295275 h 2143125"/>
              <a:gd name="connsiteX79" fmla="*/ 3706592 w 5021042"/>
              <a:gd name="connsiteY79" fmla="*/ 314325 h 2143125"/>
              <a:gd name="connsiteX80" fmla="*/ 3744692 w 5021042"/>
              <a:gd name="connsiteY80" fmla="*/ 323850 h 2143125"/>
              <a:gd name="connsiteX81" fmla="*/ 3887567 w 5021042"/>
              <a:gd name="connsiteY81" fmla="*/ 342900 h 2143125"/>
              <a:gd name="connsiteX82" fmla="*/ 3944717 w 5021042"/>
              <a:gd name="connsiteY82" fmla="*/ 361950 h 2143125"/>
              <a:gd name="connsiteX83" fmla="*/ 3973292 w 5021042"/>
              <a:gd name="connsiteY83" fmla="*/ 371475 h 2143125"/>
              <a:gd name="connsiteX84" fmla="*/ 4030442 w 5021042"/>
              <a:gd name="connsiteY84" fmla="*/ 419100 h 2143125"/>
              <a:gd name="connsiteX85" fmla="*/ 4087592 w 5021042"/>
              <a:gd name="connsiteY85" fmla="*/ 457200 h 2143125"/>
              <a:gd name="connsiteX86" fmla="*/ 4116167 w 5021042"/>
              <a:gd name="connsiteY86" fmla="*/ 476250 h 2143125"/>
              <a:gd name="connsiteX87" fmla="*/ 4173317 w 5021042"/>
              <a:gd name="connsiteY87" fmla="*/ 514350 h 2143125"/>
              <a:gd name="connsiteX88" fmla="*/ 4201892 w 5021042"/>
              <a:gd name="connsiteY88" fmla="*/ 533400 h 2143125"/>
              <a:gd name="connsiteX89" fmla="*/ 4230467 w 5021042"/>
              <a:gd name="connsiteY89" fmla="*/ 542925 h 2143125"/>
              <a:gd name="connsiteX90" fmla="*/ 4259042 w 5021042"/>
              <a:gd name="connsiteY90" fmla="*/ 571500 h 2143125"/>
              <a:gd name="connsiteX91" fmla="*/ 4316192 w 5021042"/>
              <a:gd name="connsiteY91" fmla="*/ 600075 h 2143125"/>
              <a:gd name="connsiteX92" fmla="*/ 4344767 w 5021042"/>
              <a:gd name="connsiteY92" fmla="*/ 628650 h 2143125"/>
              <a:gd name="connsiteX93" fmla="*/ 4373342 w 5021042"/>
              <a:gd name="connsiteY93" fmla="*/ 638175 h 2143125"/>
              <a:gd name="connsiteX94" fmla="*/ 4459067 w 5021042"/>
              <a:gd name="connsiteY94" fmla="*/ 695325 h 2143125"/>
              <a:gd name="connsiteX95" fmla="*/ 4487642 w 5021042"/>
              <a:gd name="connsiteY95" fmla="*/ 714375 h 2143125"/>
              <a:gd name="connsiteX96" fmla="*/ 4516217 w 5021042"/>
              <a:gd name="connsiteY96" fmla="*/ 733425 h 2143125"/>
              <a:gd name="connsiteX97" fmla="*/ 4601942 w 5021042"/>
              <a:gd name="connsiteY97" fmla="*/ 809625 h 2143125"/>
              <a:gd name="connsiteX98" fmla="*/ 4630517 w 5021042"/>
              <a:gd name="connsiteY98" fmla="*/ 819150 h 2143125"/>
              <a:gd name="connsiteX99" fmla="*/ 4687667 w 5021042"/>
              <a:gd name="connsiteY99" fmla="*/ 857250 h 2143125"/>
              <a:gd name="connsiteX100" fmla="*/ 4754342 w 5021042"/>
              <a:gd name="connsiteY100" fmla="*/ 876300 h 2143125"/>
              <a:gd name="connsiteX101" fmla="*/ 4782917 w 5021042"/>
              <a:gd name="connsiteY101" fmla="*/ 885825 h 2143125"/>
              <a:gd name="connsiteX102" fmla="*/ 4849592 w 5021042"/>
              <a:gd name="connsiteY102" fmla="*/ 904875 h 2143125"/>
              <a:gd name="connsiteX103" fmla="*/ 4878167 w 5021042"/>
              <a:gd name="connsiteY103" fmla="*/ 923925 h 2143125"/>
              <a:gd name="connsiteX104" fmla="*/ 4906742 w 5021042"/>
              <a:gd name="connsiteY104" fmla="*/ 933450 h 2143125"/>
              <a:gd name="connsiteX105" fmla="*/ 4963892 w 5021042"/>
              <a:gd name="connsiteY105" fmla="*/ 971550 h 2143125"/>
              <a:gd name="connsiteX106" fmla="*/ 4992467 w 5021042"/>
              <a:gd name="connsiteY106" fmla="*/ 990600 h 2143125"/>
              <a:gd name="connsiteX107" fmla="*/ 5021042 w 5021042"/>
              <a:gd name="connsiteY107" fmla="*/ 1008111 h 2143125"/>
              <a:gd name="connsiteX108" fmla="*/ 4935317 w 5021042"/>
              <a:gd name="connsiteY108" fmla="*/ 1076325 h 2143125"/>
              <a:gd name="connsiteX109" fmla="*/ 4906742 w 5021042"/>
              <a:gd name="connsiteY109" fmla="*/ 1104900 h 2143125"/>
              <a:gd name="connsiteX110" fmla="*/ 4859117 w 5021042"/>
              <a:gd name="connsiteY110" fmla="*/ 1152525 h 2143125"/>
              <a:gd name="connsiteX111" fmla="*/ 4821017 w 5021042"/>
              <a:gd name="connsiteY111" fmla="*/ 1209675 h 2143125"/>
              <a:gd name="connsiteX112" fmla="*/ 4801967 w 5021042"/>
              <a:gd name="connsiteY112" fmla="*/ 1238250 h 2143125"/>
              <a:gd name="connsiteX113" fmla="*/ 4773392 w 5021042"/>
              <a:gd name="connsiteY113" fmla="*/ 1266825 h 2143125"/>
              <a:gd name="connsiteX114" fmla="*/ 4725767 w 5021042"/>
              <a:gd name="connsiteY114" fmla="*/ 1352550 h 2143125"/>
              <a:gd name="connsiteX115" fmla="*/ 4678142 w 5021042"/>
              <a:gd name="connsiteY115" fmla="*/ 1409700 h 2143125"/>
              <a:gd name="connsiteX116" fmla="*/ 4630517 w 5021042"/>
              <a:gd name="connsiteY116" fmla="*/ 1495425 h 2143125"/>
              <a:gd name="connsiteX117" fmla="*/ 4601942 w 5021042"/>
              <a:gd name="connsiteY117" fmla="*/ 1514475 h 2143125"/>
              <a:gd name="connsiteX118" fmla="*/ 4535267 w 5021042"/>
              <a:gd name="connsiteY118" fmla="*/ 1590675 h 2143125"/>
              <a:gd name="connsiteX119" fmla="*/ 4497167 w 5021042"/>
              <a:gd name="connsiteY119" fmla="*/ 1647825 h 2143125"/>
              <a:gd name="connsiteX120" fmla="*/ 4478117 w 5021042"/>
              <a:gd name="connsiteY120" fmla="*/ 1676400 h 2143125"/>
              <a:gd name="connsiteX121" fmla="*/ 4449542 w 5021042"/>
              <a:gd name="connsiteY121" fmla="*/ 1704975 h 2143125"/>
              <a:gd name="connsiteX122" fmla="*/ 4401917 w 5021042"/>
              <a:gd name="connsiteY122" fmla="*/ 1762125 h 2143125"/>
              <a:gd name="connsiteX123" fmla="*/ 4363817 w 5021042"/>
              <a:gd name="connsiteY123" fmla="*/ 1809750 h 2143125"/>
              <a:gd name="connsiteX124" fmla="*/ 4335242 w 5021042"/>
              <a:gd name="connsiteY124" fmla="*/ 1866900 h 2143125"/>
              <a:gd name="connsiteX125" fmla="*/ 4306667 w 5021042"/>
              <a:gd name="connsiteY125" fmla="*/ 1895475 h 2143125"/>
              <a:gd name="connsiteX126" fmla="*/ 4268567 w 5021042"/>
              <a:gd name="connsiteY126" fmla="*/ 1952625 h 2143125"/>
              <a:gd name="connsiteX127" fmla="*/ 4230467 w 5021042"/>
              <a:gd name="connsiteY127" fmla="*/ 2009775 h 2143125"/>
              <a:gd name="connsiteX128" fmla="*/ 4220942 w 5021042"/>
              <a:gd name="connsiteY128" fmla="*/ 2038350 h 2143125"/>
              <a:gd name="connsiteX129" fmla="*/ 4154267 w 5021042"/>
              <a:gd name="connsiteY129" fmla="*/ 2114550 h 2143125"/>
              <a:gd name="connsiteX130" fmla="*/ 4106642 w 5021042"/>
              <a:gd name="connsiteY130" fmla="*/ 2124075 h 2143125"/>
              <a:gd name="connsiteX131" fmla="*/ 3906617 w 5021042"/>
              <a:gd name="connsiteY131" fmla="*/ 2143125 h 2143125"/>
              <a:gd name="connsiteX132" fmla="*/ 3458942 w 5021042"/>
              <a:gd name="connsiteY132" fmla="*/ 2124075 h 2143125"/>
              <a:gd name="connsiteX133" fmla="*/ 3344642 w 5021042"/>
              <a:gd name="connsiteY133" fmla="*/ 2095500 h 2143125"/>
              <a:gd name="connsiteX134" fmla="*/ 3297017 w 5021042"/>
              <a:gd name="connsiteY134" fmla="*/ 2085975 h 2143125"/>
              <a:gd name="connsiteX135" fmla="*/ 3068417 w 5021042"/>
              <a:gd name="connsiteY135" fmla="*/ 2095500 h 2143125"/>
              <a:gd name="connsiteX136" fmla="*/ 3030317 w 5021042"/>
              <a:gd name="connsiteY136" fmla="*/ 2105025 h 2143125"/>
              <a:gd name="connsiteX137" fmla="*/ 2925542 w 5021042"/>
              <a:gd name="connsiteY137" fmla="*/ 2114550 h 2143125"/>
              <a:gd name="connsiteX138" fmla="*/ 2858867 w 5021042"/>
              <a:gd name="connsiteY138" fmla="*/ 2124075 h 2143125"/>
              <a:gd name="connsiteX139" fmla="*/ 2011142 w 5021042"/>
              <a:gd name="connsiteY139" fmla="*/ 2114550 h 2143125"/>
              <a:gd name="connsiteX140" fmla="*/ 1887317 w 5021042"/>
              <a:gd name="connsiteY140" fmla="*/ 2095500 h 2143125"/>
              <a:gd name="connsiteX141" fmla="*/ 1639667 w 5021042"/>
              <a:gd name="connsiteY141" fmla="*/ 2085975 h 2143125"/>
              <a:gd name="connsiteX142" fmla="*/ 1553942 w 5021042"/>
              <a:gd name="connsiteY142" fmla="*/ 2076450 h 2143125"/>
              <a:gd name="connsiteX143" fmla="*/ 1525367 w 5021042"/>
              <a:gd name="connsiteY143" fmla="*/ 2066925 h 2143125"/>
              <a:gd name="connsiteX144" fmla="*/ 687167 w 5021042"/>
              <a:gd name="connsiteY144" fmla="*/ 2085975 h 2143125"/>
              <a:gd name="connsiteX145" fmla="*/ 620492 w 5021042"/>
              <a:gd name="connsiteY145" fmla="*/ 2076450 h 2143125"/>
              <a:gd name="connsiteX146" fmla="*/ 572867 w 5021042"/>
              <a:gd name="connsiteY14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990600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59117 w 4992467"/>
              <a:gd name="connsiteY109" fmla="*/ 1152525 h 2143125"/>
              <a:gd name="connsiteX110" fmla="*/ 4821017 w 4992467"/>
              <a:gd name="connsiteY110" fmla="*/ 1209675 h 2143125"/>
              <a:gd name="connsiteX111" fmla="*/ 4801967 w 4992467"/>
              <a:gd name="connsiteY111" fmla="*/ 1238250 h 2143125"/>
              <a:gd name="connsiteX112" fmla="*/ 4773392 w 4992467"/>
              <a:gd name="connsiteY112" fmla="*/ 1266825 h 2143125"/>
              <a:gd name="connsiteX113" fmla="*/ 4725767 w 4992467"/>
              <a:gd name="connsiteY113" fmla="*/ 1352550 h 2143125"/>
              <a:gd name="connsiteX114" fmla="*/ 4678142 w 4992467"/>
              <a:gd name="connsiteY114" fmla="*/ 1409700 h 2143125"/>
              <a:gd name="connsiteX115" fmla="*/ 4630517 w 4992467"/>
              <a:gd name="connsiteY115" fmla="*/ 1495425 h 2143125"/>
              <a:gd name="connsiteX116" fmla="*/ 4601942 w 4992467"/>
              <a:gd name="connsiteY116" fmla="*/ 1514475 h 2143125"/>
              <a:gd name="connsiteX117" fmla="*/ 4535267 w 4992467"/>
              <a:gd name="connsiteY117" fmla="*/ 1590675 h 2143125"/>
              <a:gd name="connsiteX118" fmla="*/ 4497167 w 4992467"/>
              <a:gd name="connsiteY118" fmla="*/ 1647825 h 2143125"/>
              <a:gd name="connsiteX119" fmla="*/ 4478117 w 4992467"/>
              <a:gd name="connsiteY119" fmla="*/ 1676400 h 2143125"/>
              <a:gd name="connsiteX120" fmla="*/ 4449542 w 4992467"/>
              <a:gd name="connsiteY120" fmla="*/ 1704975 h 2143125"/>
              <a:gd name="connsiteX121" fmla="*/ 4401917 w 4992467"/>
              <a:gd name="connsiteY121" fmla="*/ 1762125 h 2143125"/>
              <a:gd name="connsiteX122" fmla="*/ 4363817 w 4992467"/>
              <a:gd name="connsiteY122" fmla="*/ 1809750 h 2143125"/>
              <a:gd name="connsiteX123" fmla="*/ 4335242 w 4992467"/>
              <a:gd name="connsiteY123" fmla="*/ 1866900 h 2143125"/>
              <a:gd name="connsiteX124" fmla="*/ 4306667 w 4992467"/>
              <a:gd name="connsiteY124" fmla="*/ 1895475 h 2143125"/>
              <a:gd name="connsiteX125" fmla="*/ 4268567 w 4992467"/>
              <a:gd name="connsiteY125" fmla="*/ 1952625 h 2143125"/>
              <a:gd name="connsiteX126" fmla="*/ 4230467 w 4992467"/>
              <a:gd name="connsiteY126" fmla="*/ 2009775 h 2143125"/>
              <a:gd name="connsiteX127" fmla="*/ 4220942 w 4992467"/>
              <a:gd name="connsiteY127" fmla="*/ 2038350 h 2143125"/>
              <a:gd name="connsiteX128" fmla="*/ 4154267 w 4992467"/>
              <a:gd name="connsiteY128" fmla="*/ 2114550 h 2143125"/>
              <a:gd name="connsiteX129" fmla="*/ 4106642 w 4992467"/>
              <a:gd name="connsiteY129" fmla="*/ 2124075 h 2143125"/>
              <a:gd name="connsiteX130" fmla="*/ 3906617 w 4992467"/>
              <a:gd name="connsiteY130" fmla="*/ 2143125 h 2143125"/>
              <a:gd name="connsiteX131" fmla="*/ 3458942 w 4992467"/>
              <a:gd name="connsiteY131" fmla="*/ 2124075 h 2143125"/>
              <a:gd name="connsiteX132" fmla="*/ 3344642 w 4992467"/>
              <a:gd name="connsiteY132" fmla="*/ 2095500 h 2143125"/>
              <a:gd name="connsiteX133" fmla="*/ 3297017 w 4992467"/>
              <a:gd name="connsiteY133" fmla="*/ 2085975 h 2143125"/>
              <a:gd name="connsiteX134" fmla="*/ 3068417 w 4992467"/>
              <a:gd name="connsiteY134" fmla="*/ 2095500 h 2143125"/>
              <a:gd name="connsiteX135" fmla="*/ 3030317 w 4992467"/>
              <a:gd name="connsiteY135" fmla="*/ 2105025 h 2143125"/>
              <a:gd name="connsiteX136" fmla="*/ 2925542 w 4992467"/>
              <a:gd name="connsiteY136" fmla="*/ 2114550 h 2143125"/>
              <a:gd name="connsiteX137" fmla="*/ 2858867 w 4992467"/>
              <a:gd name="connsiteY137" fmla="*/ 2124075 h 2143125"/>
              <a:gd name="connsiteX138" fmla="*/ 2011142 w 4992467"/>
              <a:gd name="connsiteY138" fmla="*/ 2114550 h 2143125"/>
              <a:gd name="connsiteX139" fmla="*/ 1887317 w 4992467"/>
              <a:gd name="connsiteY139" fmla="*/ 2095500 h 2143125"/>
              <a:gd name="connsiteX140" fmla="*/ 1639667 w 4992467"/>
              <a:gd name="connsiteY140" fmla="*/ 2085975 h 2143125"/>
              <a:gd name="connsiteX141" fmla="*/ 1553942 w 4992467"/>
              <a:gd name="connsiteY141" fmla="*/ 2076450 h 2143125"/>
              <a:gd name="connsiteX142" fmla="*/ 1525367 w 4992467"/>
              <a:gd name="connsiteY142" fmla="*/ 2066925 h 2143125"/>
              <a:gd name="connsiteX143" fmla="*/ 687167 w 4992467"/>
              <a:gd name="connsiteY143" fmla="*/ 2085975 h 2143125"/>
              <a:gd name="connsiteX144" fmla="*/ 620492 w 4992467"/>
              <a:gd name="connsiteY144" fmla="*/ 2076450 h 2143125"/>
              <a:gd name="connsiteX145" fmla="*/ 572867 w 4992467"/>
              <a:gd name="connsiteY14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35317 w 4992467"/>
              <a:gd name="connsiteY107" fmla="*/ 1076325 h 2143125"/>
              <a:gd name="connsiteX108" fmla="*/ 4906742 w 4992467"/>
              <a:gd name="connsiteY108" fmla="*/ 1104900 h 2143125"/>
              <a:gd name="connsiteX109" fmla="*/ 4821017 w 4992467"/>
              <a:gd name="connsiteY109" fmla="*/ 1209675 h 2143125"/>
              <a:gd name="connsiteX110" fmla="*/ 4801967 w 4992467"/>
              <a:gd name="connsiteY110" fmla="*/ 1238250 h 2143125"/>
              <a:gd name="connsiteX111" fmla="*/ 4773392 w 4992467"/>
              <a:gd name="connsiteY111" fmla="*/ 1266825 h 2143125"/>
              <a:gd name="connsiteX112" fmla="*/ 4725767 w 4992467"/>
              <a:gd name="connsiteY112" fmla="*/ 1352550 h 2143125"/>
              <a:gd name="connsiteX113" fmla="*/ 4678142 w 4992467"/>
              <a:gd name="connsiteY113" fmla="*/ 1409700 h 2143125"/>
              <a:gd name="connsiteX114" fmla="*/ 4630517 w 4992467"/>
              <a:gd name="connsiteY114" fmla="*/ 1495425 h 2143125"/>
              <a:gd name="connsiteX115" fmla="*/ 4601942 w 4992467"/>
              <a:gd name="connsiteY115" fmla="*/ 1514475 h 2143125"/>
              <a:gd name="connsiteX116" fmla="*/ 4535267 w 4992467"/>
              <a:gd name="connsiteY116" fmla="*/ 1590675 h 2143125"/>
              <a:gd name="connsiteX117" fmla="*/ 4497167 w 4992467"/>
              <a:gd name="connsiteY117" fmla="*/ 1647825 h 2143125"/>
              <a:gd name="connsiteX118" fmla="*/ 4478117 w 4992467"/>
              <a:gd name="connsiteY118" fmla="*/ 1676400 h 2143125"/>
              <a:gd name="connsiteX119" fmla="*/ 4449542 w 4992467"/>
              <a:gd name="connsiteY119" fmla="*/ 1704975 h 2143125"/>
              <a:gd name="connsiteX120" fmla="*/ 4401917 w 4992467"/>
              <a:gd name="connsiteY120" fmla="*/ 1762125 h 2143125"/>
              <a:gd name="connsiteX121" fmla="*/ 4363817 w 4992467"/>
              <a:gd name="connsiteY121" fmla="*/ 1809750 h 2143125"/>
              <a:gd name="connsiteX122" fmla="*/ 4335242 w 4992467"/>
              <a:gd name="connsiteY122" fmla="*/ 1866900 h 2143125"/>
              <a:gd name="connsiteX123" fmla="*/ 4306667 w 4992467"/>
              <a:gd name="connsiteY123" fmla="*/ 1895475 h 2143125"/>
              <a:gd name="connsiteX124" fmla="*/ 4268567 w 4992467"/>
              <a:gd name="connsiteY124" fmla="*/ 1952625 h 2143125"/>
              <a:gd name="connsiteX125" fmla="*/ 4230467 w 4992467"/>
              <a:gd name="connsiteY125" fmla="*/ 2009775 h 2143125"/>
              <a:gd name="connsiteX126" fmla="*/ 4220942 w 4992467"/>
              <a:gd name="connsiteY126" fmla="*/ 2038350 h 2143125"/>
              <a:gd name="connsiteX127" fmla="*/ 4154267 w 4992467"/>
              <a:gd name="connsiteY127" fmla="*/ 2114550 h 2143125"/>
              <a:gd name="connsiteX128" fmla="*/ 4106642 w 4992467"/>
              <a:gd name="connsiteY128" fmla="*/ 2124075 h 2143125"/>
              <a:gd name="connsiteX129" fmla="*/ 3906617 w 4992467"/>
              <a:gd name="connsiteY129" fmla="*/ 2143125 h 2143125"/>
              <a:gd name="connsiteX130" fmla="*/ 3458942 w 4992467"/>
              <a:gd name="connsiteY130" fmla="*/ 2124075 h 2143125"/>
              <a:gd name="connsiteX131" fmla="*/ 3344642 w 4992467"/>
              <a:gd name="connsiteY131" fmla="*/ 2095500 h 2143125"/>
              <a:gd name="connsiteX132" fmla="*/ 3297017 w 4992467"/>
              <a:gd name="connsiteY132" fmla="*/ 2085975 h 2143125"/>
              <a:gd name="connsiteX133" fmla="*/ 3068417 w 4992467"/>
              <a:gd name="connsiteY133" fmla="*/ 2095500 h 2143125"/>
              <a:gd name="connsiteX134" fmla="*/ 3030317 w 4992467"/>
              <a:gd name="connsiteY134" fmla="*/ 2105025 h 2143125"/>
              <a:gd name="connsiteX135" fmla="*/ 2925542 w 4992467"/>
              <a:gd name="connsiteY135" fmla="*/ 2114550 h 2143125"/>
              <a:gd name="connsiteX136" fmla="*/ 2858867 w 4992467"/>
              <a:gd name="connsiteY136" fmla="*/ 2124075 h 2143125"/>
              <a:gd name="connsiteX137" fmla="*/ 2011142 w 4992467"/>
              <a:gd name="connsiteY137" fmla="*/ 2114550 h 2143125"/>
              <a:gd name="connsiteX138" fmla="*/ 1887317 w 4992467"/>
              <a:gd name="connsiteY138" fmla="*/ 2095500 h 2143125"/>
              <a:gd name="connsiteX139" fmla="*/ 1639667 w 4992467"/>
              <a:gd name="connsiteY139" fmla="*/ 2085975 h 2143125"/>
              <a:gd name="connsiteX140" fmla="*/ 1553942 w 4992467"/>
              <a:gd name="connsiteY140" fmla="*/ 2076450 h 2143125"/>
              <a:gd name="connsiteX141" fmla="*/ 1525367 w 4992467"/>
              <a:gd name="connsiteY141" fmla="*/ 2066925 h 2143125"/>
              <a:gd name="connsiteX142" fmla="*/ 687167 w 4992467"/>
              <a:gd name="connsiteY142" fmla="*/ 2085975 h 2143125"/>
              <a:gd name="connsiteX143" fmla="*/ 620492 w 4992467"/>
              <a:gd name="connsiteY143" fmla="*/ 2076450 h 2143125"/>
              <a:gd name="connsiteX144" fmla="*/ 572867 w 4992467"/>
              <a:gd name="connsiteY14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30517 w 4992467"/>
              <a:gd name="connsiteY113" fmla="*/ 1495425 h 2143125"/>
              <a:gd name="connsiteX114" fmla="*/ 4601942 w 4992467"/>
              <a:gd name="connsiteY114" fmla="*/ 1514475 h 2143125"/>
              <a:gd name="connsiteX115" fmla="*/ 4535267 w 4992467"/>
              <a:gd name="connsiteY115" fmla="*/ 1590675 h 2143125"/>
              <a:gd name="connsiteX116" fmla="*/ 4497167 w 4992467"/>
              <a:gd name="connsiteY116" fmla="*/ 1647825 h 2143125"/>
              <a:gd name="connsiteX117" fmla="*/ 4478117 w 4992467"/>
              <a:gd name="connsiteY117" fmla="*/ 1676400 h 2143125"/>
              <a:gd name="connsiteX118" fmla="*/ 4449542 w 4992467"/>
              <a:gd name="connsiteY118" fmla="*/ 1704975 h 2143125"/>
              <a:gd name="connsiteX119" fmla="*/ 4401917 w 4992467"/>
              <a:gd name="connsiteY119" fmla="*/ 1762125 h 2143125"/>
              <a:gd name="connsiteX120" fmla="*/ 4363817 w 4992467"/>
              <a:gd name="connsiteY120" fmla="*/ 1809750 h 2143125"/>
              <a:gd name="connsiteX121" fmla="*/ 4335242 w 4992467"/>
              <a:gd name="connsiteY121" fmla="*/ 1866900 h 2143125"/>
              <a:gd name="connsiteX122" fmla="*/ 4306667 w 4992467"/>
              <a:gd name="connsiteY122" fmla="*/ 1895475 h 2143125"/>
              <a:gd name="connsiteX123" fmla="*/ 4268567 w 4992467"/>
              <a:gd name="connsiteY123" fmla="*/ 1952625 h 2143125"/>
              <a:gd name="connsiteX124" fmla="*/ 4230467 w 4992467"/>
              <a:gd name="connsiteY124" fmla="*/ 2009775 h 2143125"/>
              <a:gd name="connsiteX125" fmla="*/ 4220942 w 4992467"/>
              <a:gd name="connsiteY125" fmla="*/ 2038350 h 2143125"/>
              <a:gd name="connsiteX126" fmla="*/ 4154267 w 4992467"/>
              <a:gd name="connsiteY126" fmla="*/ 2114550 h 2143125"/>
              <a:gd name="connsiteX127" fmla="*/ 4106642 w 4992467"/>
              <a:gd name="connsiteY127" fmla="*/ 2124075 h 2143125"/>
              <a:gd name="connsiteX128" fmla="*/ 3906617 w 4992467"/>
              <a:gd name="connsiteY128" fmla="*/ 2143125 h 2143125"/>
              <a:gd name="connsiteX129" fmla="*/ 3458942 w 4992467"/>
              <a:gd name="connsiteY129" fmla="*/ 2124075 h 2143125"/>
              <a:gd name="connsiteX130" fmla="*/ 3344642 w 4992467"/>
              <a:gd name="connsiteY130" fmla="*/ 2095500 h 2143125"/>
              <a:gd name="connsiteX131" fmla="*/ 3297017 w 4992467"/>
              <a:gd name="connsiteY131" fmla="*/ 2085975 h 2143125"/>
              <a:gd name="connsiteX132" fmla="*/ 3068417 w 4992467"/>
              <a:gd name="connsiteY132" fmla="*/ 2095500 h 2143125"/>
              <a:gd name="connsiteX133" fmla="*/ 3030317 w 4992467"/>
              <a:gd name="connsiteY133" fmla="*/ 2105025 h 2143125"/>
              <a:gd name="connsiteX134" fmla="*/ 2925542 w 4992467"/>
              <a:gd name="connsiteY134" fmla="*/ 2114550 h 2143125"/>
              <a:gd name="connsiteX135" fmla="*/ 2858867 w 4992467"/>
              <a:gd name="connsiteY135" fmla="*/ 2124075 h 2143125"/>
              <a:gd name="connsiteX136" fmla="*/ 2011142 w 4992467"/>
              <a:gd name="connsiteY136" fmla="*/ 2114550 h 2143125"/>
              <a:gd name="connsiteX137" fmla="*/ 1887317 w 4992467"/>
              <a:gd name="connsiteY137" fmla="*/ 2095500 h 2143125"/>
              <a:gd name="connsiteX138" fmla="*/ 1639667 w 4992467"/>
              <a:gd name="connsiteY138" fmla="*/ 2085975 h 2143125"/>
              <a:gd name="connsiteX139" fmla="*/ 1553942 w 4992467"/>
              <a:gd name="connsiteY139" fmla="*/ 2076450 h 2143125"/>
              <a:gd name="connsiteX140" fmla="*/ 1525367 w 4992467"/>
              <a:gd name="connsiteY140" fmla="*/ 2066925 h 2143125"/>
              <a:gd name="connsiteX141" fmla="*/ 687167 w 4992467"/>
              <a:gd name="connsiteY141" fmla="*/ 2085975 h 2143125"/>
              <a:gd name="connsiteX142" fmla="*/ 620492 w 4992467"/>
              <a:gd name="connsiteY142" fmla="*/ 2076450 h 2143125"/>
              <a:gd name="connsiteX143" fmla="*/ 572867 w 4992467"/>
              <a:gd name="connsiteY14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801967 w 4992467"/>
              <a:gd name="connsiteY109" fmla="*/ 1238250 h 2143125"/>
              <a:gd name="connsiteX110" fmla="*/ 4773392 w 4992467"/>
              <a:gd name="connsiteY110" fmla="*/ 1266825 h 2143125"/>
              <a:gd name="connsiteX111" fmla="*/ 4725767 w 4992467"/>
              <a:gd name="connsiteY111" fmla="*/ 1352550 h 2143125"/>
              <a:gd name="connsiteX112" fmla="*/ 4678142 w 4992467"/>
              <a:gd name="connsiteY112" fmla="*/ 1409700 h 2143125"/>
              <a:gd name="connsiteX113" fmla="*/ 4601942 w 4992467"/>
              <a:gd name="connsiteY113" fmla="*/ 1514475 h 2143125"/>
              <a:gd name="connsiteX114" fmla="*/ 4535267 w 4992467"/>
              <a:gd name="connsiteY114" fmla="*/ 1590675 h 2143125"/>
              <a:gd name="connsiteX115" fmla="*/ 4497167 w 4992467"/>
              <a:gd name="connsiteY115" fmla="*/ 1647825 h 2143125"/>
              <a:gd name="connsiteX116" fmla="*/ 4478117 w 4992467"/>
              <a:gd name="connsiteY116" fmla="*/ 1676400 h 2143125"/>
              <a:gd name="connsiteX117" fmla="*/ 4449542 w 4992467"/>
              <a:gd name="connsiteY117" fmla="*/ 1704975 h 2143125"/>
              <a:gd name="connsiteX118" fmla="*/ 4401917 w 4992467"/>
              <a:gd name="connsiteY118" fmla="*/ 1762125 h 2143125"/>
              <a:gd name="connsiteX119" fmla="*/ 4363817 w 4992467"/>
              <a:gd name="connsiteY119" fmla="*/ 1809750 h 2143125"/>
              <a:gd name="connsiteX120" fmla="*/ 4335242 w 4992467"/>
              <a:gd name="connsiteY120" fmla="*/ 1866900 h 2143125"/>
              <a:gd name="connsiteX121" fmla="*/ 4306667 w 4992467"/>
              <a:gd name="connsiteY121" fmla="*/ 1895475 h 2143125"/>
              <a:gd name="connsiteX122" fmla="*/ 4268567 w 4992467"/>
              <a:gd name="connsiteY122" fmla="*/ 1952625 h 2143125"/>
              <a:gd name="connsiteX123" fmla="*/ 4230467 w 4992467"/>
              <a:gd name="connsiteY123" fmla="*/ 2009775 h 2143125"/>
              <a:gd name="connsiteX124" fmla="*/ 4220942 w 4992467"/>
              <a:gd name="connsiteY124" fmla="*/ 2038350 h 2143125"/>
              <a:gd name="connsiteX125" fmla="*/ 4154267 w 4992467"/>
              <a:gd name="connsiteY125" fmla="*/ 2114550 h 2143125"/>
              <a:gd name="connsiteX126" fmla="*/ 4106642 w 4992467"/>
              <a:gd name="connsiteY126" fmla="*/ 2124075 h 2143125"/>
              <a:gd name="connsiteX127" fmla="*/ 3906617 w 4992467"/>
              <a:gd name="connsiteY127" fmla="*/ 2143125 h 2143125"/>
              <a:gd name="connsiteX128" fmla="*/ 3458942 w 4992467"/>
              <a:gd name="connsiteY128" fmla="*/ 2124075 h 2143125"/>
              <a:gd name="connsiteX129" fmla="*/ 3344642 w 4992467"/>
              <a:gd name="connsiteY129" fmla="*/ 2095500 h 2143125"/>
              <a:gd name="connsiteX130" fmla="*/ 3297017 w 4992467"/>
              <a:gd name="connsiteY130" fmla="*/ 2085975 h 2143125"/>
              <a:gd name="connsiteX131" fmla="*/ 3068417 w 4992467"/>
              <a:gd name="connsiteY131" fmla="*/ 2095500 h 2143125"/>
              <a:gd name="connsiteX132" fmla="*/ 3030317 w 4992467"/>
              <a:gd name="connsiteY132" fmla="*/ 2105025 h 2143125"/>
              <a:gd name="connsiteX133" fmla="*/ 2925542 w 4992467"/>
              <a:gd name="connsiteY133" fmla="*/ 2114550 h 2143125"/>
              <a:gd name="connsiteX134" fmla="*/ 2858867 w 4992467"/>
              <a:gd name="connsiteY134" fmla="*/ 2124075 h 2143125"/>
              <a:gd name="connsiteX135" fmla="*/ 2011142 w 4992467"/>
              <a:gd name="connsiteY135" fmla="*/ 2114550 h 2143125"/>
              <a:gd name="connsiteX136" fmla="*/ 1887317 w 4992467"/>
              <a:gd name="connsiteY136" fmla="*/ 2095500 h 2143125"/>
              <a:gd name="connsiteX137" fmla="*/ 1639667 w 4992467"/>
              <a:gd name="connsiteY137" fmla="*/ 2085975 h 2143125"/>
              <a:gd name="connsiteX138" fmla="*/ 1553942 w 4992467"/>
              <a:gd name="connsiteY138" fmla="*/ 2076450 h 2143125"/>
              <a:gd name="connsiteX139" fmla="*/ 1525367 w 4992467"/>
              <a:gd name="connsiteY139" fmla="*/ 2066925 h 2143125"/>
              <a:gd name="connsiteX140" fmla="*/ 687167 w 4992467"/>
              <a:gd name="connsiteY140" fmla="*/ 2085975 h 2143125"/>
              <a:gd name="connsiteX141" fmla="*/ 620492 w 4992467"/>
              <a:gd name="connsiteY141" fmla="*/ 2076450 h 2143125"/>
              <a:gd name="connsiteX142" fmla="*/ 572867 w 4992467"/>
              <a:gd name="connsiteY14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906742 w 4992467"/>
              <a:gd name="connsiteY107" fmla="*/ 1104900 h 2143125"/>
              <a:gd name="connsiteX108" fmla="*/ 4821017 w 4992467"/>
              <a:gd name="connsiteY108" fmla="*/ 1209675 h 2143125"/>
              <a:gd name="connsiteX109" fmla="*/ 4773392 w 4992467"/>
              <a:gd name="connsiteY109" fmla="*/ 1266825 h 2143125"/>
              <a:gd name="connsiteX110" fmla="*/ 4725767 w 4992467"/>
              <a:gd name="connsiteY110" fmla="*/ 1352550 h 2143125"/>
              <a:gd name="connsiteX111" fmla="*/ 4678142 w 4992467"/>
              <a:gd name="connsiteY111" fmla="*/ 1409700 h 2143125"/>
              <a:gd name="connsiteX112" fmla="*/ 4601942 w 4992467"/>
              <a:gd name="connsiteY112" fmla="*/ 1514475 h 2143125"/>
              <a:gd name="connsiteX113" fmla="*/ 4535267 w 4992467"/>
              <a:gd name="connsiteY113" fmla="*/ 1590675 h 2143125"/>
              <a:gd name="connsiteX114" fmla="*/ 4497167 w 4992467"/>
              <a:gd name="connsiteY114" fmla="*/ 1647825 h 2143125"/>
              <a:gd name="connsiteX115" fmla="*/ 4478117 w 4992467"/>
              <a:gd name="connsiteY115" fmla="*/ 1676400 h 2143125"/>
              <a:gd name="connsiteX116" fmla="*/ 4449542 w 4992467"/>
              <a:gd name="connsiteY116" fmla="*/ 1704975 h 2143125"/>
              <a:gd name="connsiteX117" fmla="*/ 4401917 w 4992467"/>
              <a:gd name="connsiteY117" fmla="*/ 1762125 h 2143125"/>
              <a:gd name="connsiteX118" fmla="*/ 4363817 w 4992467"/>
              <a:gd name="connsiteY118" fmla="*/ 1809750 h 2143125"/>
              <a:gd name="connsiteX119" fmla="*/ 4335242 w 4992467"/>
              <a:gd name="connsiteY119" fmla="*/ 1866900 h 2143125"/>
              <a:gd name="connsiteX120" fmla="*/ 4306667 w 4992467"/>
              <a:gd name="connsiteY120" fmla="*/ 1895475 h 2143125"/>
              <a:gd name="connsiteX121" fmla="*/ 4268567 w 4992467"/>
              <a:gd name="connsiteY121" fmla="*/ 1952625 h 2143125"/>
              <a:gd name="connsiteX122" fmla="*/ 4230467 w 4992467"/>
              <a:gd name="connsiteY122" fmla="*/ 2009775 h 2143125"/>
              <a:gd name="connsiteX123" fmla="*/ 4220942 w 4992467"/>
              <a:gd name="connsiteY123" fmla="*/ 2038350 h 2143125"/>
              <a:gd name="connsiteX124" fmla="*/ 4154267 w 4992467"/>
              <a:gd name="connsiteY124" fmla="*/ 2114550 h 2143125"/>
              <a:gd name="connsiteX125" fmla="*/ 4106642 w 4992467"/>
              <a:gd name="connsiteY125" fmla="*/ 2124075 h 2143125"/>
              <a:gd name="connsiteX126" fmla="*/ 3906617 w 4992467"/>
              <a:gd name="connsiteY126" fmla="*/ 2143125 h 2143125"/>
              <a:gd name="connsiteX127" fmla="*/ 3458942 w 4992467"/>
              <a:gd name="connsiteY127" fmla="*/ 2124075 h 2143125"/>
              <a:gd name="connsiteX128" fmla="*/ 3344642 w 4992467"/>
              <a:gd name="connsiteY128" fmla="*/ 2095500 h 2143125"/>
              <a:gd name="connsiteX129" fmla="*/ 3297017 w 4992467"/>
              <a:gd name="connsiteY129" fmla="*/ 2085975 h 2143125"/>
              <a:gd name="connsiteX130" fmla="*/ 3068417 w 4992467"/>
              <a:gd name="connsiteY130" fmla="*/ 2095500 h 2143125"/>
              <a:gd name="connsiteX131" fmla="*/ 3030317 w 4992467"/>
              <a:gd name="connsiteY131" fmla="*/ 2105025 h 2143125"/>
              <a:gd name="connsiteX132" fmla="*/ 2925542 w 4992467"/>
              <a:gd name="connsiteY132" fmla="*/ 2114550 h 2143125"/>
              <a:gd name="connsiteX133" fmla="*/ 2858867 w 4992467"/>
              <a:gd name="connsiteY133" fmla="*/ 2124075 h 2143125"/>
              <a:gd name="connsiteX134" fmla="*/ 2011142 w 4992467"/>
              <a:gd name="connsiteY134" fmla="*/ 2114550 h 2143125"/>
              <a:gd name="connsiteX135" fmla="*/ 1887317 w 4992467"/>
              <a:gd name="connsiteY135" fmla="*/ 2095500 h 2143125"/>
              <a:gd name="connsiteX136" fmla="*/ 1639667 w 4992467"/>
              <a:gd name="connsiteY136" fmla="*/ 2085975 h 2143125"/>
              <a:gd name="connsiteX137" fmla="*/ 1553942 w 4992467"/>
              <a:gd name="connsiteY137" fmla="*/ 2076450 h 2143125"/>
              <a:gd name="connsiteX138" fmla="*/ 1525367 w 4992467"/>
              <a:gd name="connsiteY138" fmla="*/ 2066925 h 2143125"/>
              <a:gd name="connsiteX139" fmla="*/ 687167 w 4992467"/>
              <a:gd name="connsiteY139" fmla="*/ 2085975 h 2143125"/>
              <a:gd name="connsiteX140" fmla="*/ 620492 w 4992467"/>
              <a:gd name="connsiteY140" fmla="*/ 2076450 h 2143125"/>
              <a:gd name="connsiteX141" fmla="*/ 572867 w 4992467"/>
              <a:gd name="connsiteY14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821017 w 4992467"/>
              <a:gd name="connsiteY107" fmla="*/ 1209675 h 2143125"/>
              <a:gd name="connsiteX108" fmla="*/ 4773392 w 4992467"/>
              <a:gd name="connsiteY108" fmla="*/ 1266825 h 2143125"/>
              <a:gd name="connsiteX109" fmla="*/ 4725767 w 4992467"/>
              <a:gd name="connsiteY109" fmla="*/ 1352550 h 2143125"/>
              <a:gd name="connsiteX110" fmla="*/ 4678142 w 4992467"/>
              <a:gd name="connsiteY110" fmla="*/ 1409700 h 2143125"/>
              <a:gd name="connsiteX111" fmla="*/ 4601942 w 4992467"/>
              <a:gd name="connsiteY111" fmla="*/ 1514475 h 2143125"/>
              <a:gd name="connsiteX112" fmla="*/ 4535267 w 4992467"/>
              <a:gd name="connsiteY112" fmla="*/ 1590675 h 2143125"/>
              <a:gd name="connsiteX113" fmla="*/ 4497167 w 4992467"/>
              <a:gd name="connsiteY113" fmla="*/ 1647825 h 2143125"/>
              <a:gd name="connsiteX114" fmla="*/ 4478117 w 4992467"/>
              <a:gd name="connsiteY114" fmla="*/ 1676400 h 2143125"/>
              <a:gd name="connsiteX115" fmla="*/ 4449542 w 4992467"/>
              <a:gd name="connsiteY115" fmla="*/ 1704975 h 2143125"/>
              <a:gd name="connsiteX116" fmla="*/ 4401917 w 4992467"/>
              <a:gd name="connsiteY116" fmla="*/ 1762125 h 2143125"/>
              <a:gd name="connsiteX117" fmla="*/ 4363817 w 4992467"/>
              <a:gd name="connsiteY117" fmla="*/ 1809750 h 2143125"/>
              <a:gd name="connsiteX118" fmla="*/ 4335242 w 4992467"/>
              <a:gd name="connsiteY118" fmla="*/ 1866900 h 2143125"/>
              <a:gd name="connsiteX119" fmla="*/ 4306667 w 4992467"/>
              <a:gd name="connsiteY119" fmla="*/ 1895475 h 2143125"/>
              <a:gd name="connsiteX120" fmla="*/ 4268567 w 4992467"/>
              <a:gd name="connsiteY120" fmla="*/ 1952625 h 2143125"/>
              <a:gd name="connsiteX121" fmla="*/ 4230467 w 4992467"/>
              <a:gd name="connsiteY121" fmla="*/ 2009775 h 2143125"/>
              <a:gd name="connsiteX122" fmla="*/ 4220942 w 4992467"/>
              <a:gd name="connsiteY122" fmla="*/ 2038350 h 2143125"/>
              <a:gd name="connsiteX123" fmla="*/ 4154267 w 4992467"/>
              <a:gd name="connsiteY123" fmla="*/ 2114550 h 2143125"/>
              <a:gd name="connsiteX124" fmla="*/ 4106642 w 4992467"/>
              <a:gd name="connsiteY124" fmla="*/ 2124075 h 2143125"/>
              <a:gd name="connsiteX125" fmla="*/ 3906617 w 4992467"/>
              <a:gd name="connsiteY125" fmla="*/ 2143125 h 2143125"/>
              <a:gd name="connsiteX126" fmla="*/ 3458942 w 4992467"/>
              <a:gd name="connsiteY126" fmla="*/ 2124075 h 2143125"/>
              <a:gd name="connsiteX127" fmla="*/ 3344642 w 4992467"/>
              <a:gd name="connsiteY127" fmla="*/ 2095500 h 2143125"/>
              <a:gd name="connsiteX128" fmla="*/ 3297017 w 4992467"/>
              <a:gd name="connsiteY128" fmla="*/ 2085975 h 2143125"/>
              <a:gd name="connsiteX129" fmla="*/ 3068417 w 4992467"/>
              <a:gd name="connsiteY129" fmla="*/ 2095500 h 2143125"/>
              <a:gd name="connsiteX130" fmla="*/ 3030317 w 4992467"/>
              <a:gd name="connsiteY130" fmla="*/ 2105025 h 2143125"/>
              <a:gd name="connsiteX131" fmla="*/ 2925542 w 4992467"/>
              <a:gd name="connsiteY131" fmla="*/ 2114550 h 2143125"/>
              <a:gd name="connsiteX132" fmla="*/ 2858867 w 4992467"/>
              <a:gd name="connsiteY132" fmla="*/ 2124075 h 2143125"/>
              <a:gd name="connsiteX133" fmla="*/ 2011142 w 4992467"/>
              <a:gd name="connsiteY133" fmla="*/ 2114550 h 2143125"/>
              <a:gd name="connsiteX134" fmla="*/ 1887317 w 4992467"/>
              <a:gd name="connsiteY134" fmla="*/ 2095500 h 2143125"/>
              <a:gd name="connsiteX135" fmla="*/ 1639667 w 4992467"/>
              <a:gd name="connsiteY135" fmla="*/ 2085975 h 2143125"/>
              <a:gd name="connsiteX136" fmla="*/ 1553942 w 4992467"/>
              <a:gd name="connsiteY136" fmla="*/ 2076450 h 2143125"/>
              <a:gd name="connsiteX137" fmla="*/ 1525367 w 4992467"/>
              <a:gd name="connsiteY137" fmla="*/ 2066925 h 2143125"/>
              <a:gd name="connsiteX138" fmla="*/ 687167 w 4992467"/>
              <a:gd name="connsiteY138" fmla="*/ 2085975 h 2143125"/>
              <a:gd name="connsiteX139" fmla="*/ 620492 w 4992467"/>
              <a:gd name="connsiteY139" fmla="*/ 2076450 h 2143125"/>
              <a:gd name="connsiteX140" fmla="*/ 572867 w 4992467"/>
              <a:gd name="connsiteY14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73392 w 4992467"/>
              <a:gd name="connsiteY107" fmla="*/ 1266825 h 2143125"/>
              <a:gd name="connsiteX108" fmla="*/ 4725767 w 4992467"/>
              <a:gd name="connsiteY108" fmla="*/ 1352550 h 2143125"/>
              <a:gd name="connsiteX109" fmla="*/ 4678142 w 4992467"/>
              <a:gd name="connsiteY109" fmla="*/ 1409700 h 2143125"/>
              <a:gd name="connsiteX110" fmla="*/ 4601942 w 4992467"/>
              <a:gd name="connsiteY110" fmla="*/ 1514475 h 2143125"/>
              <a:gd name="connsiteX111" fmla="*/ 4535267 w 4992467"/>
              <a:gd name="connsiteY111" fmla="*/ 1590675 h 2143125"/>
              <a:gd name="connsiteX112" fmla="*/ 4497167 w 4992467"/>
              <a:gd name="connsiteY112" fmla="*/ 1647825 h 2143125"/>
              <a:gd name="connsiteX113" fmla="*/ 4478117 w 4992467"/>
              <a:gd name="connsiteY113" fmla="*/ 1676400 h 2143125"/>
              <a:gd name="connsiteX114" fmla="*/ 4449542 w 4992467"/>
              <a:gd name="connsiteY114" fmla="*/ 1704975 h 2143125"/>
              <a:gd name="connsiteX115" fmla="*/ 4401917 w 4992467"/>
              <a:gd name="connsiteY115" fmla="*/ 1762125 h 2143125"/>
              <a:gd name="connsiteX116" fmla="*/ 4363817 w 4992467"/>
              <a:gd name="connsiteY116" fmla="*/ 1809750 h 2143125"/>
              <a:gd name="connsiteX117" fmla="*/ 4335242 w 4992467"/>
              <a:gd name="connsiteY117" fmla="*/ 1866900 h 2143125"/>
              <a:gd name="connsiteX118" fmla="*/ 4306667 w 4992467"/>
              <a:gd name="connsiteY118" fmla="*/ 1895475 h 2143125"/>
              <a:gd name="connsiteX119" fmla="*/ 4268567 w 4992467"/>
              <a:gd name="connsiteY119" fmla="*/ 1952625 h 2143125"/>
              <a:gd name="connsiteX120" fmla="*/ 4230467 w 4992467"/>
              <a:gd name="connsiteY120" fmla="*/ 2009775 h 2143125"/>
              <a:gd name="connsiteX121" fmla="*/ 4220942 w 4992467"/>
              <a:gd name="connsiteY121" fmla="*/ 2038350 h 2143125"/>
              <a:gd name="connsiteX122" fmla="*/ 4154267 w 4992467"/>
              <a:gd name="connsiteY122" fmla="*/ 2114550 h 2143125"/>
              <a:gd name="connsiteX123" fmla="*/ 4106642 w 4992467"/>
              <a:gd name="connsiteY123" fmla="*/ 2124075 h 2143125"/>
              <a:gd name="connsiteX124" fmla="*/ 3906617 w 4992467"/>
              <a:gd name="connsiteY124" fmla="*/ 2143125 h 2143125"/>
              <a:gd name="connsiteX125" fmla="*/ 3458942 w 4992467"/>
              <a:gd name="connsiteY125" fmla="*/ 2124075 h 2143125"/>
              <a:gd name="connsiteX126" fmla="*/ 3344642 w 4992467"/>
              <a:gd name="connsiteY126" fmla="*/ 2095500 h 2143125"/>
              <a:gd name="connsiteX127" fmla="*/ 3297017 w 4992467"/>
              <a:gd name="connsiteY127" fmla="*/ 2085975 h 2143125"/>
              <a:gd name="connsiteX128" fmla="*/ 3068417 w 4992467"/>
              <a:gd name="connsiteY128" fmla="*/ 2095500 h 2143125"/>
              <a:gd name="connsiteX129" fmla="*/ 3030317 w 4992467"/>
              <a:gd name="connsiteY129" fmla="*/ 2105025 h 2143125"/>
              <a:gd name="connsiteX130" fmla="*/ 2925542 w 4992467"/>
              <a:gd name="connsiteY130" fmla="*/ 2114550 h 2143125"/>
              <a:gd name="connsiteX131" fmla="*/ 2858867 w 4992467"/>
              <a:gd name="connsiteY131" fmla="*/ 2124075 h 2143125"/>
              <a:gd name="connsiteX132" fmla="*/ 2011142 w 4992467"/>
              <a:gd name="connsiteY132" fmla="*/ 2114550 h 2143125"/>
              <a:gd name="connsiteX133" fmla="*/ 1887317 w 4992467"/>
              <a:gd name="connsiteY133" fmla="*/ 2095500 h 2143125"/>
              <a:gd name="connsiteX134" fmla="*/ 1639667 w 4992467"/>
              <a:gd name="connsiteY134" fmla="*/ 2085975 h 2143125"/>
              <a:gd name="connsiteX135" fmla="*/ 1553942 w 4992467"/>
              <a:gd name="connsiteY135" fmla="*/ 2076450 h 2143125"/>
              <a:gd name="connsiteX136" fmla="*/ 1525367 w 4992467"/>
              <a:gd name="connsiteY136" fmla="*/ 2066925 h 2143125"/>
              <a:gd name="connsiteX137" fmla="*/ 687167 w 4992467"/>
              <a:gd name="connsiteY137" fmla="*/ 2085975 h 2143125"/>
              <a:gd name="connsiteX138" fmla="*/ 620492 w 4992467"/>
              <a:gd name="connsiteY138" fmla="*/ 2076450 h 2143125"/>
              <a:gd name="connsiteX139" fmla="*/ 572867 w 4992467"/>
              <a:gd name="connsiteY13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49542 w 4992467"/>
              <a:gd name="connsiteY113" fmla="*/ 1704975 h 2143125"/>
              <a:gd name="connsiteX114" fmla="*/ 4401917 w 4992467"/>
              <a:gd name="connsiteY114" fmla="*/ 1762125 h 2143125"/>
              <a:gd name="connsiteX115" fmla="*/ 4363817 w 4992467"/>
              <a:gd name="connsiteY115" fmla="*/ 1809750 h 2143125"/>
              <a:gd name="connsiteX116" fmla="*/ 4335242 w 4992467"/>
              <a:gd name="connsiteY116" fmla="*/ 1866900 h 2143125"/>
              <a:gd name="connsiteX117" fmla="*/ 4306667 w 4992467"/>
              <a:gd name="connsiteY117" fmla="*/ 1895475 h 2143125"/>
              <a:gd name="connsiteX118" fmla="*/ 4268567 w 4992467"/>
              <a:gd name="connsiteY118" fmla="*/ 1952625 h 2143125"/>
              <a:gd name="connsiteX119" fmla="*/ 4230467 w 4992467"/>
              <a:gd name="connsiteY119" fmla="*/ 2009775 h 2143125"/>
              <a:gd name="connsiteX120" fmla="*/ 4220942 w 4992467"/>
              <a:gd name="connsiteY120" fmla="*/ 2038350 h 2143125"/>
              <a:gd name="connsiteX121" fmla="*/ 4154267 w 4992467"/>
              <a:gd name="connsiteY121" fmla="*/ 2114550 h 2143125"/>
              <a:gd name="connsiteX122" fmla="*/ 4106642 w 4992467"/>
              <a:gd name="connsiteY122" fmla="*/ 2124075 h 2143125"/>
              <a:gd name="connsiteX123" fmla="*/ 3906617 w 4992467"/>
              <a:gd name="connsiteY123" fmla="*/ 2143125 h 2143125"/>
              <a:gd name="connsiteX124" fmla="*/ 3458942 w 4992467"/>
              <a:gd name="connsiteY124" fmla="*/ 2124075 h 2143125"/>
              <a:gd name="connsiteX125" fmla="*/ 3344642 w 4992467"/>
              <a:gd name="connsiteY125" fmla="*/ 2095500 h 2143125"/>
              <a:gd name="connsiteX126" fmla="*/ 3297017 w 4992467"/>
              <a:gd name="connsiteY126" fmla="*/ 2085975 h 2143125"/>
              <a:gd name="connsiteX127" fmla="*/ 3068417 w 4992467"/>
              <a:gd name="connsiteY127" fmla="*/ 2095500 h 2143125"/>
              <a:gd name="connsiteX128" fmla="*/ 3030317 w 4992467"/>
              <a:gd name="connsiteY128" fmla="*/ 2105025 h 2143125"/>
              <a:gd name="connsiteX129" fmla="*/ 2925542 w 4992467"/>
              <a:gd name="connsiteY129" fmla="*/ 2114550 h 2143125"/>
              <a:gd name="connsiteX130" fmla="*/ 2858867 w 4992467"/>
              <a:gd name="connsiteY130" fmla="*/ 2124075 h 2143125"/>
              <a:gd name="connsiteX131" fmla="*/ 2011142 w 4992467"/>
              <a:gd name="connsiteY131" fmla="*/ 2114550 h 2143125"/>
              <a:gd name="connsiteX132" fmla="*/ 1887317 w 4992467"/>
              <a:gd name="connsiteY132" fmla="*/ 2095500 h 2143125"/>
              <a:gd name="connsiteX133" fmla="*/ 1639667 w 4992467"/>
              <a:gd name="connsiteY133" fmla="*/ 2085975 h 2143125"/>
              <a:gd name="connsiteX134" fmla="*/ 1553942 w 4992467"/>
              <a:gd name="connsiteY134" fmla="*/ 2076450 h 2143125"/>
              <a:gd name="connsiteX135" fmla="*/ 1525367 w 4992467"/>
              <a:gd name="connsiteY135" fmla="*/ 2066925 h 2143125"/>
              <a:gd name="connsiteX136" fmla="*/ 687167 w 4992467"/>
              <a:gd name="connsiteY136" fmla="*/ 2085975 h 2143125"/>
              <a:gd name="connsiteX137" fmla="*/ 620492 w 4992467"/>
              <a:gd name="connsiteY137" fmla="*/ 2076450 h 2143125"/>
              <a:gd name="connsiteX138" fmla="*/ 572867 w 4992467"/>
              <a:gd name="connsiteY13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535267 w 4992467"/>
              <a:gd name="connsiteY110" fmla="*/ 1590675 h 2143125"/>
              <a:gd name="connsiteX111" fmla="*/ 4497167 w 4992467"/>
              <a:gd name="connsiteY111" fmla="*/ 1647825 h 2143125"/>
              <a:gd name="connsiteX112" fmla="*/ 4478117 w 4992467"/>
              <a:gd name="connsiteY112" fmla="*/ 1676400 h 2143125"/>
              <a:gd name="connsiteX113" fmla="*/ 4401917 w 4992467"/>
              <a:gd name="connsiteY113" fmla="*/ 1762125 h 2143125"/>
              <a:gd name="connsiteX114" fmla="*/ 4363817 w 4992467"/>
              <a:gd name="connsiteY114" fmla="*/ 1809750 h 2143125"/>
              <a:gd name="connsiteX115" fmla="*/ 4335242 w 4992467"/>
              <a:gd name="connsiteY115" fmla="*/ 1866900 h 2143125"/>
              <a:gd name="connsiteX116" fmla="*/ 4306667 w 4992467"/>
              <a:gd name="connsiteY116" fmla="*/ 1895475 h 2143125"/>
              <a:gd name="connsiteX117" fmla="*/ 4268567 w 4992467"/>
              <a:gd name="connsiteY117" fmla="*/ 1952625 h 2143125"/>
              <a:gd name="connsiteX118" fmla="*/ 4230467 w 4992467"/>
              <a:gd name="connsiteY118" fmla="*/ 2009775 h 2143125"/>
              <a:gd name="connsiteX119" fmla="*/ 4220942 w 4992467"/>
              <a:gd name="connsiteY119" fmla="*/ 2038350 h 2143125"/>
              <a:gd name="connsiteX120" fmla="*/ 4154267 w 4992467"/>
              <a:gd name="connsiteY120" fmla="*/ 2114550 h 2143125"/>
              <a:gd name="connsiteX121" fmla="*/ 4106642 w 4992467"/>
              <a:gd name="connsiteY121" fmla="*/ 2124075 h 2143125"/>
              <a:gd name="connsiteX122" fmla="*/ 3906617 w 4992467"/>
              <a:gd name="connsiteY122" fmla="*/ 2143125 h 2143125"/>
              <a:gd name="connsiteX123" fmla="*/ 3458942 w 4992467"/>
              <a:gd name="connsiteY123" fmla="*/ 2124075 h 2143125"/>
              <a:gd name="connsiteX124" fmla="*/ 3344642 w 4992467"/>
              <a:gd name="connsiteY124" fmla="*/ 2095500 h 2143125"/>
              <a:gd name="connsiteX125" fmla="*/ 3297017 w 4992467"/>
              <a:gd name="connsiteY125" fmla="*/ 2085975 h 2143125"/>
              <a:gd name="connsiteX126" fmla="*/ 3068417 w 4992467"/>
              <a:gd name="connsiteY126" fmla="*/ 2095500 h 2143125"/>
              <a:gd name="connsiteX127" fmla="*/ 3030317 w 4992467"/>
              <a:gd name="connsiteY127" fmla="*/ 2105025 h 2143125"/>
              <a:gd name="connsiteX128" fmla="*/ 2925542 w 4992467"/>
              <a:gd name="connsiteY128" fmla="*/ 2114550 h 2143125"/>
              <a:gd name="connsiteX129" fmla="*/ 2858867 w 4992467"/>
              <a:gd name="connsiteY129" fmla="*/ 2124075 h 2143125"/>
              <a:gd name="connsiteX130" fmla="*/ 2011142 w 4992467"/>
              <a:gd name="connsiteY130" fmla="*/ 2114550 h 2143125"/>
              <a:gd name="connsiteX131" fmla="*/ 1887317 w 4992467"/>
              <a:gd name="connsiteY131" fmla="*/ 2095500 h 2143125"/>
              <a:gd name="connsiteX132" fmla="*/ 1639667 w 4992467"/>
              <a:gd name="connsiteY132" fmla="*/ 2085975 h 2143125"/>
              <a:gd name="connsiteX133" fmla="*/ 1553942 w 4992467"/>
              <a:gd name="connsiteY133" fmla="*/ 2076450 h 2143125"/>
              <a:gd name="connsiteX134" fmla="*/ 1525367 w 4992467"/>
              <a:gd name="connsiteY134" fmla="*/ 2066925 h 2143125"/>
              <a:gd name="connsiteX135" fmla="*/ 687167 w 4992467"/>
              <a:gd name="connsiteY135" fmla="*/ 2085975 h 2143125"/>
              <a:gd name="connsiteX136" fmla="*/ 620492 w 4992467"/>
              <a:gd name="connsiteY136" fmla="*/ 2076450 h 2143125"/>
              <a:gd name="connsiteX137" fmla="*/ 572867 w 4992467"/>
              <a:gd name="connsiteY13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601942 w 4992467"/>
              <a:gd name="connsiteY109" fmla="*/ 1514475 h 2143125"/>
              <a:gd name="connsiteX110" fmla="*/ 4497167 w 4992467"/>
              <a:gd name="connsiteY110" fmla="*/ 1647825 h 2143125"/>
              <a:gd name="connsiteX111" fmla="*/ 4478117 w 4992467"/>
              <a:gd name="connsiteY111" fmla="*/ 1676400 h 2143125"/>
              <a:gd name="connsiteX112" fmla="*/ 4401917 w 4992467"/>
              <a:gd name="connsiteY112" fmla="*/ 1762125 h 2143125"/>
              <a:gd name="connsiteX113" fmla="*/ 4363817 w 4992467"/>
              <a:gd name="connsiteY113" fmla="*/ 1809750 h 2143125"/>
              <a:gd name="connsiteX114" fmla="*/ 4335242 w 4992467"/>
              <a:gd name="connsiteY114" fmla="*/ 1866900 h 2143125"/>
              <a:gd name="connsiteX115" fmla="*/ 4306667 w 4992467"/>
              <a:gd name="connsiteY115" fmla="*/ 1895475 h 2143125"/>
              <a:gd name="connsiteX116" fmla="*/ 4268567 w 4992467"/>
              <a:gd name="connsiteY116" fmla="*/ 1952625 h 2143125"/>
              <a:gd name="connsiteX117" fmla="*/ 4230467 w 4992467"/>
              <a:gd name="connsiteY117" fmla="*/ 2009775 h 2143125"/>
              <a:gd name="connsiteX118" fmla="*/ 4220942 w 4992467"/>
              <a:gd name="connsiteY118" fmla="*/ 2038350 h 2143125"/>
              <a:gd name="connsiteX119" fmla="*/ 4154267 w 4992467"/>
              <a:gd name="connsiteY119" fmla="*/ 2114550 h 2143125"/>
              <a:gd name="connsiteX120" fmla="*/ 4106642 w 4992467"/>
              <a:gd name="connsiteY120" fmla="*/ 2124075 h 2143125"/>
              <a:gd name="connsiteX121" fmla="*/ 3906617 w 4992467"/>
              <a:gd name="connsiteY121" fmla="*/ 2143125 h 2143125"/>
              <a:gd name="connsiteX122" fmla="*/ 3458942 w 4992467"/>
              <a:gd name="connsiteY122" fmla="*/ 2124075 h 2143125"/>
              <a:gd name="connsiteX123" fmla="*/ 3344642 w 4992467"/>
              <a:gd name="connsiteY123" fmla="*/ 2095500 h 2143125"/>
              <a:gd name="connsiteX124" fmla="*/ 3297017 w 4992467"/>
              <a:gd name="connsiteY124" fmla="*/ 2085975 h 2143125"/>
              <a:gd name="connsiteX125" fmla="*/ 3068417 w 4992467"/>
              <a:gd name="connsiteY125" fmla="*/ 2095500 h 2143125"/>
              <a:gd name="connsiteX126" fmla="*/ 3030317 w 4992467"/>
              <a:gd name="connsiteY126" fmla="*/ 2105025 h 2143125"/>
              <a:gd name="connsiteX127" fmla="*/ 2925542 w 4992467"/>
              <a:gd name="connsiteY127" fmla="*/ 2114550 h 2143125"/>
              <a:gd name="connsiteX128" fmla="*/ 2858867 w 4992467"/>
              <a:gd name="connsiteY128" fmla="*/ 2124075 h 2143125"/>
              <a:gd name="connsiteX129" fmla="*/ 2011142 w 4992467"/>
              <a:gd name="connsiteY129" fmla="*/ 2114550 h 2143125"/>
              <a:gd name="connsiteX130" fmla="*/ 1887317 w 4992467"/>
              <a:gd name="connsiteY130" fmla="*/ 2095500 h 2143125"/>
              <a:gd name="connsiteX131" fmla="*/ 1639667 w 4992467"/>
              <a:gd name="connsiteY131" fmla="*/ 2085975 h 2143125"/>
              <a:gd name="connsiteX132" fmla="*/ 1553942 w 4992467"/>
              <a:gd name="connsiteY132" fmla="*/ 2076450 h 2143125"/>
              <a:gd name="connsiteX133" fmla="*/ 1525367 w 4992467"/>
              <a:gd name="connsiteY133" fmla="*/ 2066925 h 2143125"/>
              <a:gd name="connsiteX134" fmla="*/ 687167 w 4992467"/>
              <a:gd name="connsiteY134" fmla="*/ 2085975 h 2143125"/>
              <a:gd name="connsiteX135" fmla="*/ 620492 w 4992467"/>
              <a:gd name="connsiteY135" fmla="*/ 2076450 h 2143125"/>
              <a:gd name="connsiteX136" fmla="*/ 572867 w 4992467"/>
              <a:gd name="connsiteY13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678142 w 4992467"/>
              <a:gd name="connsiteY108" fmla="*/ 1409700 h 2143125"/>
              <a:gd name="connsiteX109" fmla="*/ 4497167 w 4992467"/>
              <a:gd name="connsiteY109" fmla="*/ 1647825 h 2143125"/>
              <a:gd name="connsiteX110" fmla="*/ 4478117 w 4992467"/>
              <a:gd name="connsiteY110" fmla="*/ 1676400 h 2143125"/>
              <a:gd name="connsiteX111" fmla="*/ 4401917 w 4992467"/>
              <a:gd name="connsiteY111" fmla="*/ 1762125 h 2143125"/>
              <a:gd name="connsiteX112" fmla="*/ 4363817 w 4992467"/>
              <a:gd name="connsiteY112" fmla="*/ 1809750 h 2143125"/>
              <a:gd name="connsiteX113" fmla="*/ 4335242 w 4992467"/>
              <a:gd name="connsiteY113" fmla="*/ 1866900 h 2143125"/>
              <a:gd name="connsiteX114" fmla="*/ 4306667 w 4992467"/>
              <a:gd name="connsiteY114" fmla="*/ 1895475 h 2143125"/>
              <a:gd name="connsiteX115" fmla="*/ 4268567 w 4992467"/>
              <a:gd name="connsiteY115" fmla="*/ 1952625 h 2143125"/>
              <a:gd name="connsiteX116" fmla="*/ 4230467 w 4992467"/>
              <a:gd name="connsiteY116" fmla="*/ 2009775 h 2143125"/>
              <a:gd name="connsiteX117" fmla="*/ 4220942 w 4992467"/>
              <a:gd name="connsiteY117" fmla="*/ 2038350 h 2143125"/>
              <a:gd name="connsiteX118" fmla="*/ 4154267 w 4992467"/>
              <a:gd name="connsiteY118" fmla="*/ 2114550 h 2143125"/>
              <a:gd name="connsiteX119" fmla="*/ 4106642 w 4992467"/>
              <a:gd name="connsiteY119" fmla="*/ 2124075 h 2143125"/>
              <a:gd name="connsiteX120" fmla="*/ 3906617 w 4992467"/>
              <a:gd name="connsiteY120" fmla="*/ 2143125 h 2143125"/>
              <a:gd name="connsiteX121" fmla="*/ 3458942 w 4992467"/>
              <a:gd name="connsiteY121" fmla="*/ 2124075 h 2143125"/>
              <a:gd name="connsiteX122" fmla="*/ 3344642 w 4992467"/>
              <a:gd name="connsiteY122" fmla="*/ 2095500 h 2143125"/>
              <a:gd name="connsiteX123" fmla="*/ 3297017 w 4992467"/>
              <a:gd name="connsiteY123" fmla="*/ 2085975 h 2143125"/>
              <a:gd name="connsiteX124" fmla="*/ 3068417 w 4992467"/>
              <a:gd name="connsiteY124" fmla="*/ 2095500 h 2143125"/>
              <a:gd name="connsiteX125" fmla="*/ 3030317 w 4992467"/>
              <a:gd name="connsiteY125" fmla="*/ 2105025 h 2143125"/>
              <a:gd name="connsiteX126" fmla="*/ 2925542 w 4992467"/>
              <a:gd name="connsiteY126" fmla="*/ 2114550 h 2143125"/>
              <a:gd name="connsiteX127" fmla="*/ 2858867 w 4992467"/>
              <a:gd name="connsiteY127" fmla="*/ 2124075 h 2143125"/>
              <a:gd name="connsiteX128" fmla="*/ 2011142 w 4992467"/>
              <a:gd name="connsiteY128" fmla="*/ 2114550 h 2143125"/>
              <a:gd name="connsiteX129" fmla="*/ 1887317 w 4992467"/>
              <a:gd name="connsiteY129" fmla="*/ 2095500 h 2143125"/>
              <a:gd name="connsiteX130" fmla="*/ 1639667 w 4992467"/>
              <a:gd name="connsiteY130" fmla="*/ 2085975 h 2143125"/>
              <a:gd name="connsiteX131" fmla="*/ 1553942 w 4992467"/>
              <a:gd name="connsiteY131" fmla="*/ 2076450 h 2143125"/>
              <a:gd name="connsiteX132" fmla="*/ 1525367 w 4992467"/>
              <a:gd name="connsiteY132" fmla="*/ 2066925 h 2143125"/>
              <a:gd name="connsiteX133" fmla="*/ 687167 w 4992467"/>
              <a:gd name="connsiteY133" fmla="*/ 2085975 h 2143125"/>
              <a:gd name="connsiteX134" fmla="*/ 620492 w 4992467"/>
              <a:gd name="connsiteY134" fmla="*/ 2076450 h 2143125"/>
              <a:gd name="connsiteX135" fmla="*/ 572867 w 4992467"/>
              <a:gd name="connsiteY13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725767 w 4992467"/>
              <a:gd name="connsiteY107" fmla="*/ 1352550 h 2143125"/>
              <a:gd name="connsiteX108" fmla="*/ 4497167 w 4992467"/>
              <a:gd name="connsiteY108" fmla="*/ 1647825 h 2143125"/>
              <a:gd name="connsiteX109" fmla="*/ 4478117 w 4992467"/>
              <a:gd name="connsiteY109" fmla="*/ 1676400 h 2143125"/>
              <a:gd name="connsiteX110" fmla="*/ 4401917 w 4992467"/>
              <a:gd name="connsiteY110" fmla="*/ 1762125 h 2143125"/>
              <a:gd name="connsiteX111" fmla="*/ 4363817 w 4992467"/>
              <a:gd name="connsiteY111" fmla="*/ 1809750 h 2143125"/>
              <a:gd name="connsiteX112" fmla="*/ 4335242 w 4992467"/>
              <a:gd name="connsiteY112" fmla="*/ 1866900 h 2143125"/>
              <a:gd name="connsiteX113" fmla="*/ 4306667 w 4992467"/>
              <a:gd name="connsiteY113" fmla="*/ 1895475 h 2143125"/>
              <a:gd name="connsiteX114" fmla="*/ 4268567 w 4992467"/>
              <a:gd name="connsiteY114" fmla="*/ 1952625 h 2143125"/>
              <a:gd name="connsiteX115" fmla="*/ 4230467 w 4992467"/>
              <a:gd name="connsiteY115" fmla="*/ 2009775 h 2143125"/>
              <a:gd name="connsiteX116" fmla="*/ 4220942 w 4992467"/>
              <a:gd name="connsiteY116" fmla="*/ 2038350 h 2143125"/>
              <a:gd name="connsiteX117" fmla="*/ 4154267 w 4992467"/>
              <a:gd name="connsiteY117" fmla="*/ 2114550 h 2143125"/>
              <a:gd name="connsiteX118" fmla="*/ 4106642 w 4992467"/>
              <a:gd name="connsiteY118" fmla="*/ 2124075 h 2143125"/>
              <a:gd name="connsiteX119" fmla="*/ 3906617 w 4992467"/>
              <a:gd name="connsiteY119" fmla="*/ 2143125 h 2143125"/>
              <a:gd name="connsiteX120" fmla="*/ 3458942 w 4992467"/>
              <a:gd name="connsiteY120" fmla="*/ 2124075 h 2143125"/>
              <a:gd name="connsiteX121" fmla="*/ 3344642 w 4992467"/>
              <a:gd name="connsiteY121" fmla="*/ 2095500 h 2143125"/>
              <a:gd name="connsiteX122" fmla="*/ 3297017 w 4992467"/>
              <a:gd name="connsiteY122" fmla="*/ 2085975 h 2143125"/>
              <a:gd name="connsiteX123" fmla="*/ 3068417 w 4992467"/>
              <a:gd name="connsiteY123" fmla="*/ 2095500 h 2143125"/>
              <a:gd name="connsiteX124" fmla="*/ 3030317 w 4992467"/>
              <a:gd name="connsiteY124" fmla="*/ 2105025 h 2143125"/>
              <a:gd name="connsiteX125" fmla="*/ 2925542 w 4992467"/>
              <a:gd name="connsiteY125" fmla="*/ 2114550 h 2143125"/>
              <a:gd name="connsiteX126" fmla="*/ 2858867 w 4992467"/>
              <a:gd name="connsiteY126" fmla="*/ 2124075 h 2143125"/>
              <a:gd name="connsiteX127" fmla="*/ 2011142 w 4992467"/>
              <a:gd name="connsiteY127" fmla="*/ 2114550 h 2143125"/>
              <a:gd name="connsiteX128" fmla="*/ 1887317 w 4992467"/>
              <a:gd name="connsiteY128" fmla="*/ 2095500 h 2143125"/>
              <a:gd name="connsiteX129" fmla="*/ 1639667 w 4992467"/>
              <a:gd name="connsiteY129" fmla="*/ 2085975 h 2143125"/>
              <a:gd name="connsiteX130" fmla="*/ 1553942 w 4992467"/>
              <a:gd name="connsiteY130" fmla="*/ 2076450 h 2143125"/>
              <a:gd name="connsiteX131" fmla="*/ 1525367 w 4992467"/>
              <a:gd name="connsiteY131" fmla="*/ 2066925 h 2143125"/>
              <a:gd name="connsiteX132" fmla="*/ 687167 w 4992467"/>
              <a:gd name="connsiteY132" fmla="*/ 2085975 h 2143125"/>
              <a:gd name="connsiteX133" fmla="*/ 620492 w 4992467"/>
              <a:gd name="connsiteY133" fmla="*/ 2076450 h 2143125"/>
              <a:gd name="connsiteX134" fmla="*/ 572867 w 4992467"/>
              <a:gd name="connsiteY13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78117 w 4992467"/>
              <a:gd name="connsiteY108" fmla="*/ 1676400 h 2143125"/>
              <a:gd name="connsiteX109" fmla="*/ 4401917 w 4992467"/>
              <a:gd name="connsiteY109" fmla="*/ 1762125 h 2143125"/>
              <a:gd name="connsiteX110" fmla="*/ 4363817 w 4992467"/>
              <a:gd name="connsiteY110" fmla="*/ 1809750 h 2143125"/>
              <a:gd name="connsiteX111" fmla="*/ 4335242 w 4992467"/>
              <a:gd name="connsiteY111" fmla="*/ 1866900 h 2143125"/>
              <a:gd name="connsiteX112" fmla="*/ 4306667 w 4992467"/>
              <a:gd name="connsiteY112" fmla="*/ 1895475 h 2143125"/>
              <a:gd name="connsiteX113" fmla="*/ 4268567 w 4992467"/>
              <a:gd name="connsiteY113" fmla="*/ 1952625 h 2143125"/>
              <a:gd name="connsiteX114" fmla="*/ 4230467 w 4992467"/>
              <a:gd name="connsiteY114" fmla="*/ 2009775 h 2143125"/>
              <a:gd name="connsiteX115" fmla="*/ 4220942 w 4992467"/>
              <a:gd name="connsiteY115" fmla="*/ 2038350 h 2143125"/>
              <a:gd name="connsiteX116" fmla="*/ 4154267 w 4992467"/>
              <a:gd name="connsiteY116" fmla="*/ 2114550 h 2143125"/>
              <a:gd name="connsiteX117" fmla="*/ 4106642 w 4992467"/>
              <a:gd name="connsiteY117" fmla="*/ 2124075 h 2143125"/>
              <a:gd name="connsiteX118" fmla="*/ 3906617 w 4992467"/>
              <a:gd name="connsiteY118" fmla="*/ 2143125 h 2143125"/>
              <a:gd name="connsiteX119" fmla="*/ 3458942 w 4992467"/>
              <a:gd name="connsiteY119" fmla="*/ 2124075 h 2143125"/>
              <a:gd name="connsiteX120" fmla="*/ 3344642 w 4992467"/>
              <a:gd name="connsiteY120" fmla="*/ 2095500 h 2143125"/>
              <a:gd name="connsiteX121" fmla="*/ 3297017 w 4992467"/>
              <a:gd name="connsiteY121" fmla="*/ 2085975 h 2143125"/>
              <a:gd name="connsiteX122" fmla="*/ 3068417 w 4992467"/>
              <a:gd name="connsiteY122" fmla="*/ 2095500 h 2143125"/>
              <a:gd name="connsiteX123" fmla="*/ 3030317 w 4992467"/>
              <a:gd name="connsiteY123" fmla="*/ 2105025 h 2143125"/>
              <a:gd name="connsiteX124" fmla="*/ 2925542 w 4992467"/>
              <a:gd name="connsiteY124" fmla="*/ 2114550 h 2143125"/>
              <a:gd name="connsiteX125" fmla="*/ 2858867 w 4992467"/>
              <a:gd name="connsiteY125" fmla="*/ 2124075 h 2143125"/>
              <a:gd name="connsiteX126" fmla="*/ 2011142 w 4992467"/>
              <a:gd name="connsiteY126" fmla="*/ 2114550 h 2143125"/>
              <a:gd name="connsiteX127" fmla="*/ 1887317 w 4992467"/>
              <a:gd name="connsiteY127" fmla="*/ 2095500 h 2143125"/>
              <a:gd name="connsiteX128" fmla="*/ 1639667 w 4992467"/>
              <a:gd name="connsiteY128" fmla="*/ 2085975 h 2143125"/>
              <a:gd name="connsiteX129" fmla="*/ 1553942 w 4992467"/>
              <a:gd name="connsiteY129" fmla="*/ 2076450 h 2143125"/>
              <a:gd name="connsiteX130" fmla="*/ 1525367 w 4992467"/>
              <a:gd name="connsiteY130" fmla="*/ 2066925 h 2143125"/>
              <a:gd name="connsiteX131" fmla="*/ 687167 w 4992467"/>
              <a:gd name="connsiteY131" fmla="*/ 2085975 h 2143125"/>
              <a:gd name="connsiteX132" fmla="*/ 620492 w 4992467"/>
              <a:gd name="connsiteY132" fmla="*/ 2076450 h 2143125"/>
              <a:gd name="connsiteX133" fmla="*/ 572867 w 4992467"/>
              <a:gd name="connsiteY13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97167 w 4992467"/>
              <a:gd name="connsiteY107" fmla="*/ 1647825 h 2143125"/>
              <a:gd name="connsiteX108" fmla="*/ 4401917 w 4992467"/>
              <a:gd name="connsiteY108" fmla="*/ 1762125 h 2143125"/>
              <a:gd name="connsiteX109" fmla="*/ 4363817 w 4992467"/>
              <a:gd name="connsiteY109" fmla="*/ 1809750 h 2143125"/>
              <a:gd name="connsiteX110" fmla="*/ 4335242 w 4992467"/>
              <a:gd name="connsiteY110" fmla="*/ 1866900 h 2143125"/>
              <a:gd name="connsiteX111" fmla="*/ 4306667 w 4992467"/>
              <a:gd name="connsiteY111" fmla="*/ 1895475 h 2143125"/>
              <a:gd name="connsiteX112" fmla="*/ 4268567 w 4992467"/>
              <a:gd name="connsiteY112" fmla="*/ 1952625 h 2143125"/>
              <a:gd name="connsiteX113" fmla="*/ 4230467 w 4992467"/>
              <a:gd name="connsiteY113" fmla="*/ 2009775 h 2143125"/>
              <a:gd name="connsiteX114" fmla="*/ 4220942 w 4992467"/>
              <a:gd name="connsiteY114" fmla="*/ 2038350 h 2143125"/>
              <a:gd name="connsiteX115" fmla="*/ 4154267 w 4992467"/>
              <a:gd name="connsiteY115" fmla="*/ 2114550 h 2143125"/>
              <a:gd name="connsiteX116" fmla="*/ 4106642 w 4992467"/>
              <a:gd name="connsiteY116" fmla="*/ 2124075 h 2143125"/>
              <a:gd name="connsiteX117" fmla="*/ 3906617 w 4992467"/>
              <a:gd name="connsiteY117" fmla="*/ 2143125 h 2143125"/>
              <a:gd name="connsiteX118" fmla="*/ 3458942 w 4992467"/>
              <a:gd name="connsiteY118" fmla="*/ 2124075 h 2143125"/>
              <a:gd name="connsiteX119" fmla="*/ 3344642 w 4992467"/>
              <a:gd name="connsiteY119" fmla="*/ 2095500 h 2143125"/>
              <a:gd name="connsiteX120" fmla="*/ 3297017 w 4992467"/>
              <a:gd name="connsiteY120" fmla="*/ 2085975 h 2143125"/>
              <a:gd name="connsiteX121" fmla="*/ 3068417 w 4992467"/>
              <a:gd name="connsiteY121" fmla="*/ 2095500 h 2143125"/>
              <a:gd name="connsiteX122" fmla="*/ 3030317 w 4992467"/>
              <a:gd name="connsiteY122" fmla="*/ 2105025 h 2143125"/>
              <a:gd name="connsiteX123" fmla="*/ 2925542 w 4992467"/>
              <a:gd name="connsiteY123" fmla="*/ 2114550 h 2143125"/>
              <a:gd name="connsiteX124" fmla="*/ 2858867 w 4992467"/>
              <a:gd name="connsiteY124" fmla="*/ 2124075 h 2143125"/>
              <a:gd name="connsiteX125" fmla="*/ 2011142 w 4992467"/>
              <a:gd name="connsiteY125" fmla="*/ 2114550 h 2143125"/>
              <a:gd name="connsiteX126" fmla="*/ 1887317 w 4992467"/>
              <a:gd name="connsiteY126" fmla="*/ 2095500 h 2143125"/>
              <a:gd name="connsiteX127" fmla="*/ 1639667 w 4992467"/>
              <a:gd name="connsiteY127" fmla="*/ 2085975 h 2143125"/>
              <a:gd name="connsiteX128" fmla="*/ 1553942 w 4992467"/>
              <a:gd name="connsiteY128" fmla="*/ 2076450 h 2143125"/>
              <a:gd name="connsiteX129" fmla="*/ 1525367 w 4992467"/>
              <a:gd name="connsiteY129" fmla="*/ 2066925 h 2143125"/>
              <a:gd name="connsiteX130" fmla="*/ 687167 w 4992467"/>
              <a:gd name="connsiteY130" fmla="*/ 2085975 h 2143125"/>
              <a:gd name="connsiteX131" fmla="*/ 620492 w 4992467"/>
              <a:gd name="connsiteY131" fmla="*/ 2076450 h 2143125"/>
              <a:gd name="connsiteX132" fmla="*/ 572867 w 4992467"/>
              <a:gd name="connsiteY13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63817 w 4992467"/>
              <a:gd name="connsiteY108" fmla="*/ 1809750 h 2143125"/>
              <a:gd name="connsiteX109" fmla="*/ 4335242 w 4992467"/>
              <a:gd name="connsiteY109" fmla="*/ 1866900 h 2143125"/>
              <a:gd name="connsiteX110" fmla="*/ 4306667 w 4992467"/>
              <a:gd name="connsiteY110" fmla="*/ 1895475 h 2143125"/>
              <a:gd name="connsiteX111" fmla="*/ 4268567 w 4992467"/>
              <a:gd name="connsiteY111" fmla="*/ 1952625 h 2143125"/>
              <a:gd name="connsiteX112" fmla="*/ 4230467 w 4992467"/>
              <a:gd name="connsiteY112" fmla="*/ 2009775 h 2143125"/>
              <a:gd name="connsiteX113" fmla="*/ 4220942 w 4992467"/>
              <a:gd name="connsiteY113" fmla="*/ 2038350 h 2143125"/>
              <a:gd name="connsiteX114" fmla="*/ 4154267 w 4992467"/>
              <a:gd name="connsiteY114" fmla="*/ 2114550 h 2143125"/>
              <a:gd name="connsiteX115" fmla="*/ 4106642 w 4992467"/>
              <a:gd name="connsiteY115" fmla="*/ 2124075 h 2143125"/>
              <a:gd name="connsiteX116" fmla="*/ 3906617 w 4992467"/>
              <a:gd name="connsiteY116" fmla="*/ 2143125 h 2143125"/>
              <a:gd name="connsiteX117" fmla="*/ 3458942 w 4992467"/>
              <a:gd name="connsiteY117" fmla="*/ 2124075 h 2143125"/>
              <a:gd name="connsiteX118" fmla="*/ 3344642 w 4992467"/>
              <a:gd name="connsiteY118" fmla="*/ 2095500 h 2143125"/>
              <a:gd name="connsiteX119" fmla="*/ 3297017 w 4992467"/>
              <a:gd name="connsiteY119" fmla="*/ 2085975 h 2143125"/>
              <a:gd name="connsiteX120" fmla="*/ 3068417 w 4992467"/>
              <a:gd name="connsiteY120" fmla="*/ 2095500 h 2143125"/>
              <a:gd name="connsiteX121" fmla="*/ 3030317 w 4992467"/>
              <a:gd name="connsiteY121" fmla="*/ 2105025 h 2143125"/>
              <a:gd name="connsiteX122" fmla="*/ 2925542 w 4992467"/>
              <a:gd name="connsiteY122" fmla="*/ 2114550 h 2143125"/>
              <a:gd name="connsiteX123" fmla="*/ 2858867 w 4992467"/>
              <a:gd name="connsiteY123" fmla="*/ 2124075 h 2143125"/>
              <a:gd name="connsiteX124" fmla="*/ 2011142 w 4992467"/>
              <a:gd name="connsiteY124" fmla="*/ 2114550 h 2143125"/>
              <a:gd name="connsiteX125" fmla="*/ 1887317 w 4992467"/>
              <a:gd name="connsiteY125" fmla="*/ 2095500 h 2143125"/>
              <a:gd name="connsiteX126" fmla="*/ 1639667 w 4992467"/>
              <a:gd name="connsiteY126" fmla="*/ 2085975 h 2143125"/>
              <a:gd name="connsiteX127" fmla="*/ 1553942 w 4992467"/>
              <a:gd name="connsiteY127" fmla="*/ 2076450 h 2143125"/>
              <a:gd name="connsiteX128" fmla="*/ 1525367 w 4992467"/>
              <a:gd name="connsiteY128" fmla="*/ 2066925 h 2143125"/>
              <a:gd name="connsiteX129" fmla="*/ 687167 w 4992467"/>
              <a:gd name="connsiteY129" fmla="*/ 2085975 h 2143125"/>
              <a:gd name="connsiteX130" fmla="*/ 620492 w 4992467"/>
              <a:gd name="connsiteY130" fmla="*/ 2076450 h 2143125"/>
              <a:gd name="connsiteX131" fmla="*/ 572867 w 4992467"/>
              <a:gd name="connsiteY13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401917 w 4992467"/>
              <a:gd name="connsiteY107" fmla="*/ 1762125 h 2143125"/>
              <a:gd name="connsiteX108" fmla="*/ 4335242 w 4992467"/>
              <a:gd name="connsiteY108" fmla="*/ 1866900 h 2143125"/>
              <a:gd name="connsiteX109" fmla="*/ 4306667 w 4992467"/>
              <a:gd name="connsiteY109" fmla="*/ 1895475 h 2143125"/>
              <a:gd name="connsiteX110" fmla="*/ 4268567 w 4992467"/>
              <a:gd name="connsiteY110" fmla="*/ 1952625 h 2143125"/>
              <a:gd name="connsiteX111" fmla="*/ 4230467 w 4992467"/>
              <a:gd name="connsiteY111" fmla="*/ 2009775 h 2143125"/>
              <a:gd name="connsiteX112" fmla="*/ 4220942 w 4992467"/>
              <a:gd name="connsiteY112" fmla="*/ 2038350 h 2143125"/>
              <a:gd name="connsiteX113" fmla="*/ 4154267 w 4992467"/>
              <a:gd name="connsiteY113" fmla="*/ 2114550 h 2143125"/>
              <a:gd name="connsiteX114" fmla="*/ 4106642 w 4992467"/>
              <a:gd name="connsiteY114" fmla="*/ 2124075 h 2143125"/>
              <a:gd name="connsiteX115" fmla="*/ 3906617 w 4992467"/>
              <a:gd name="connsiteY115" fmla="*/ 2143125 h 2143125"/>
              <a:gd name="connsiteX116" fmla="*/ 3458942 w 4992467"/>
              <a:gd name="connsiteY116" fmla="*/ 2124075 h 2143125"/>
              <a:gd name="connsiteX117" fmla="*/ 3344642 w 4992467"/>
              <a:gd name="connsiteY117" fmla="*/ 2095500 h 2143125"/>
              <a:gd name="connsiteX118" fmla="*/ 3297017 w 4992467"/>
              <a:gd name="connsiteY118" fmla="*/ 2085975 h 2143125"/>
              <a:gd name="connsiteX119" fmla="*/ 3068417 w 4992467"/>
              <a:gd name="connsiteY119" fmla="*/ 2095500 h 2143125"/>
              <a:gd name="connsiteX120" fmla="*/ 3030317 w 4992467"/>
              <a:gd name="connsiteY120" fmla="*/ 2105025 h 2143125"/>
              <a:gd name="connsiteX121" fmla="*/ 2925542 w 4992467"/>
              <a:gd name="connsiteY121" fmla="*/ 2114550 h 2143125"/>
              <a:gd name="connsiteX122" fmla="*/ 2858867 w 4992467"/>
              <a:gd name="connsiteY122" fmla="*/ 2124075 h 2143125"/>
              <a:gd name="connsiteX123" fmla="*/ 2011142 w 4992467"/>
              <a:gd name="connsiteY123" fmla="*/ 2114550 h 2143125"/>
              <a:gd name="connsiteX124" fmla="*/ 1887317 w 4992467"/>
              <a:gd name="connsiteY124" fmla="*/ 2095500 h 2143125"/>
              <a:gd name="connsiteX125" fmla="*/ 1639667 w 4992467"/>
              <a:gd name="connsiteY125" fmla="*/ 2085975 h 2143125"/>
              <a:gd name="connsiteX126" fmla="*/ 1553942 w 4992467"/>
              <a:gd name="connsiteY126" fmla="*/ 2076450 h 2143125"/>
              <a:gd name="connsiteX127" fmla="*/ 1525367 w 4992467"/>
              <a:gd name="connsiteY127" fmla="*/ 2066925 h 2143125"/>
              <a:gd name="connsiteX128" fmla="*/ 687167 w 4992467"/>
              <a:gd name="connsiteY128" fmla="*/ 2085975 h 2143125"/>
              <a:gd name="connsiteX129" fmla="*/ 620492 w 4992467"/>
              <a:gd name="connsiteY129" fmla="*/ 2076450 h 2143125"/>
              <a:gd name="connsiteX130" fmla="*/ 572867 w 4992467"/>
              <a:gd name="connsiteY13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306667 w 4992467"/>
              <a:gd name="connsiteY108" fmla="*/ 1895475 h 2143125"/>
              <a:gd name="connsiteX109" fmla="*/ 4268567 w 4992467"/>
              <a:gd name="connsiteY109" fmla="*/ 1952625 h 2143125"/>
              <a:gd name="connsiteX110" fmla="*/ 4230467 w 4992467"/>
              <a:gd name="connsiteY110" fmla="*/ 2009775 h 2143125"/>
              <a:gd name="connsiteX111" fmla="*/ 4220942 w 4992467"/>
              <a:gd name="connsiteY111" fmla="*/ 2038350 h 2143125"/>
              <a:gd name="connsiteX112" fmla="*/ 4154267 w 4992467"/>
              <a:gd name="connsiteY112" fmla="*/ 2114550 h 2143125"/>
              <a:gd name="connsiteX113" fmla="*/ 4106642 w 4992467"/>
              <a:gd name="connsiteY113" fmla="*/ 2124075 h 2143125"/>
              <a:gd name="connsiteX114" fmla="*/ 3906617 w 4992467"/>
              <a:gd name="connsiteY114" fmla="*/ 2143125 h 2143125"/>
              <a:gd name="connsiteX115" fmla="*/ 3458942 w 4992467"/>
              <a:gd name="connsiteY115" fmla="*/ 2124075 h 2143125"/>
              <a:gd name="connsiteX116" fmla="*/ 3344642 w 4992467"/>
              <a:gd name="connsiteY116" fmla="*/ 2095500 h 2143125"/>
              <a:gd name="connsiteX117" fmla="*/ 3297017 w 4992467"/>
              <a:gd name="connsiteY117" fmla="*/ 2085975 h 2143125"/>
              <a:gd name="connsiteX118" fmla="*/ 3068417 w 4992467"/>
              <a:gd name="connsiteY118" fmla="*/ 2095500 h 2143125"/>
              <a:gd name="connsiteX119" fmla="*/ 3030317 w 4992467"/>
              <a:gd name="connsiteY119" fmla="*/ 2105025 h 2143125"/>
              <a:gd name="connsiteX120" fmla="*/ 2925542 w 4992467"/>
              <a:gd name="connsiteY120" fmla="*/ 2114550 h 2143125"/>
              <a:gd name="connsiteX121" fmla="*/ 2858867 w 4992467"/>
              <a:gd name="connsiteY121" fmla="*/ 2124075 h 2143125"/>
              <a:gd name="connsiteX122" fmla="*/ 2011142 w 4992467"/>
              <a:gd name="connsiteY122" fmla="*/ 2114550 h 2143125"/>
              <a:gd name="connsiteX123" fmla="*/ 1887317 w 4992467"/>
              <a:gd name="connsiteY123" fmla="*/ 2095500 h 2143125"/>
              <a:gd name="connsiteX124" fmla="*/ 1639667 w 4992467"/>
              <a:gd name="connsiteY124" fmla="*/ 2085975 h 2143125"/>
              <a:gd name="connsiteX125" fmla="*/ 1553942 w 4992467"/>
              <a:gd name="connsiteY125" fmla="*/ 2076450 h 2143125"/>
              <a:gd name="connsiteX126" fmla="*/ 1525367 w 4992467"/>
              <a:gd name="connsiteY126" fmla="*/ 2066925 h 2143125"/>
              <a:gd name="connsiteX127" fmla="*/ 687167 w 4992467"/>
              <a:gd name="connsiteY127" fmla="*/ 2085975 h 2143125"/>
              <a:gd name="connsiteX128" fmla="*/ 620492 w 4992467"/>
              <a:gd name="connsiteY128" fmla="*/ 2076450 h 2143125"/>
              <a:gd name="connsiteX129" fmla="*/ 572867 w 4992467"/>
              <a:gd name="connsiteY12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335242 w 4992467"/>
              <a:gd name="connsiteY107" fmla="*/ 1866900 h 2143125"/>
              <a:gd name="connsiteX108" fmla="*/ 4268567 w 4992467"/>
              <a:gd name="connsiteY108" fmla="*/ 1952625 h 2143125"/>
              <a:gd name="connsiteX109" fmla="*/ 4230467 w 4992467"/>
              <a:gd name="connsiteY109" fmla="*/ 2009775 h 2143125"/>
              <a:gd name="connsiteX110" fmla="*/ 4220942 w 4992467"/>
              <a:gd name="connsiteY110" fmla="*/ 2038350 h 2143125"/>
              <a:gd name="connsiteX111" fmla="*/ 4154267 w 4992467"/>
              <a:gd name="connsiteY111" fmla="*/ 2114550 h 2143125"/>
              <a:gd name="connsiteX112" fmla="*/ 4106642 w 4992467"/>
              <a:gd name="connsiteY112" fmla="*/ 2124075 h 2143125"/>
              <a:gd name="connsiteX113" fmla="*/ 3906617 w 4992467"/>
              <a:gd name="connsiteY113" fmla="*/ 2143125 h 2143125"/>
              <a:gd name="connsiteX114" fmla="*/ 3458942 w 4992467"/>
              <a:gd name="connsiteY114" fmla="*/ 2124075 h 2143125"/>
              <a:gd name="connsiteX115" fmla="*/ 3344642 w 4992467"/>
              <a:gd name="connsiteY115" fmla="*/ 2095500 h 2143125"/>
              <a:gd name="connsiteX116" fmla="*/ 3297017 w 4992467"/>
              <a:gd name="connsiteY116" fmla="*/ 2085975 h 2143125"/>
              <a:gd name="connsiteX117" fmla="*/ 3068417 w 4992467"/>
              <a:gd name="connsiteY117" fmla="*/ 2095500 h 2143125"/>
              <a:gd name="connsiteX118" fmla="*/ 3030317 w 4992467"/>
              <a:gd name="connsiteY118" fmla="*/ 2105025 h 2143125"/>
              <a:gd name="connsiteX119" fmla="*/ 2925542 w 4992467"/>
              <a:gd name="connsiteY119" fmla="*/ 2114550 h 2143125"/>
              <a:gd name="connsiteX120" fmla="*/ 2858867 w 4992467"/>
              <a:gd name="connsiteY120" fmla="*/ 2124075 h 2143125"/>
              <a:gd name="connsiteX121" fmla="*/ 2011142 w 4992467"/>
              <a:gd name="connsiteY121" fmla="*/ 2114550 h 2143125"/>
              <a:gd name="connsiteX122" fmla="*/ 1887317 w 4992467"/>
              <a:gd name="connsiteY122" fmla="*/ 2095500 h 2143125"/>
              <a:gd name="connsiteX123" fmla="*/ 1639667 w 4992467"/>
              <a:gd name="connsiteY123" fmla="*/ 2085975 h 2143125"/>
              <a:gd name="connsiteX124" fmla="*/ 1553942 w 4992467"/>
              <a:gd name="connsiteY124" fmla="*/ 2076450 h 2143125"/>
              <a:gd name="connsiteX125" fmla="*/ 1525367 w 4992467"/>
              <a:gd name="connsiteY125" fmla="*/ 2066925 h 2143125"/>
              <a:gd name="connsiteX126" fmla="*/ 687167 w 4992467"/>
              <a:gd name="connsiteY126" fmla="*/ 2085975 h 2143125"/>
              <a:gd name="connsiteX127" fmla="*/ 620492 w 4992467"/>
              <a:gd name="connsiteY127" fmla="*/ 2076450 h 2143125"/>
              <a:gd name="connsiteX128" fmla="*/ 572867 w 4992467"/>
              <a:gd name="connsiteY12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68567 w 4992467"/>
              <a:gd name="connsiteY107" fmla="*/ 1952625 h 2143125"/>
              <a:gd name="connsiteX108" fmla="*/ 4230467 w 4992467"/>
              <a:gd name="connsiteY108" fmla="*/ 2009775 h 2143125"/>
              <a:gd name="connsiteX109" fmla="*/ 4220942 w 4992467"/>
              <a:gd name="connsiteY109" fmla="*/ 2038350 h 2143125"/>
              <a:gd name="connsiteX110" fmla="*/ 4154267 w 4992467"/>
              <a:gd name="connsiteY110" fmla="*/ 2114550 h 2143125"/>
              <a:gd name="connsiteX111" fmla="*/ 4106642 w 4992467"/>
              <a:gd name="connsiteY111" fmla="*/ 2124075 h 2143125"/>
              <a:gd name="connsiteX112" fmla="*/ 3906617 w 4992467"/>
              <a:gd name="connsiteY112" fmla="*/ 2143125 h 2143125"/>
              <a:gd name="connsiteX113" fmla="*/ 3458942 w 4992467"/>
              <a:gd name="connsiteY113" fmla="*/ 2124075 h 2143125"/>
              <a:gd name="connsiteX114" fmla="*/ 3344642 w 4992467"/>
              <a:gd name="connsiteY114" fmla="*/ 2095500 h 2143125"/>
              <a:gd name="connsiteX115" fmla="*/ 3297017 w 4992467"/>
              <a:gd name="connsiteY115" fmla="*/ 2085975 h 2143125"/>
              <a:gd name="connsiteX116" fmla="*/ 3068417 w 4992467"/>
              <a:gd name="connsiteY116" fmla="*/ 2095500 h 2143125"/>
              <a:gd name="connsiteX117" fmla="*/ 3030317 w 4992467"/>
              <a:gd name="connsiteY117" fmla="*/ 2105025 h 2143125"/>
              <a:gd name="connsiteX118" fmla="*/ 2925542 w 4992467"/>
              <a:gd name="connsiteY118" fmla="*/ 2114550 h 2143125"/>
              <a:gd name="connsiteX119" fmla="*/ 2858867 w 4992467"/>
              <a:gd name="connsiteY119" fmla="*/ 2124075 h 2143125"/>
              <a:gd name="connsiteX120" fmla="*/ 2011142 w 4992467"/>
              <a:gd name="connsiteY120" fmla="*/ 2114550 h 2143125"/>
              <a:gd name="connsiteX121" fmla="*/ 1887317 w 4992467"/>
              <a:gd name="connsiteY121" fmla="*/ 2095500 h 2143125"/>
              <a:gd name="connsiteX122" fmla="*/ 1639667 w 4992467"/>
              <a:gd name="connsiteY122" fmla="*/ 2085975 h 2143125"/>
              <a:gd name="connsiteX123" fmla="*/ 1553942 w 4992467"/>
              <a:gd name="connsiteY123" fmla="*/ 2076450 h 2143125"/>
              <a:gd name="connsiteX124" fmla="*/ 1525367 w 4992467"/>
              <a:gd name="connsiteY124" fmla="*/ 2066925 h 2143125"/>
              <a:gd name="connsiteX125" fmla="*/ 687167 w 4992467"/>
              <a:gd name="connsiteY125" fmla="*/ 2085975 h 2143125"/>
              <a:gd name="connsiteX126" fmla="*/ 620492 w 4992467"/>
              <a:gd name="connsiteY126" fmla="*/ 2076450 h 2143125"/>
              <a:gd name="connsiteX127" fmla="*/ 572867 w 4992467"/>
              <a:gd name="connsiteY12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30467 w 4992467"/>
              <a:gd name="connsiteY107" fmla="*/ 2009775 h 2143125"/>
              <a:gd name="connsiteX108" fmla="*/ 4220942 w 4992467"/>
              <a:gd name="connsiteY108" fmla="*/ 2038350 h 2143125"/>
              <a:gd name="connsiteX109" fmla="*/ 4154267 w 4992467"/>
              <a:gd name="connsiteY109" fmla="*/ 2114550 h 2143125"/>
              <a:gd name="connsiteX110" fmla="*/ 4106642 w 4992467"/>
              <a:gd name="connsiteY110" fmla="*/ 2124075 h 2143125"/>
              <a:gd name="connsiteX111" fmla="*/ 3906617 w 4992467"/>
              <a:gd name="connsiteY111" fmla="*/ 2143125 h 2143125"/>
              <a:gd name="connsiteX112" fmla="*/ 3458942 w 4992467"/>
              <a:gd name="connsiteY112" fmla="*/ 2124075 h 2143125"/>
              <a:gd name="connsiteX113" fmla="*/ 3344642 w 4992467"/>
              <a:gd name="connsiteY113" fmla="*/ 2095500 h 2143125"/>
              <a:gd name="connsiteX114" fmla="*/ 3297017 w 4992467"/>
              <a:gd name="connsiteY114" fmla="*/ 2085975 h 2143125"/>
              <a:gd name="connsiteX115" fmla="*/ 3068417 w 4992467"/>
              <a:gd name="connsiteY115" fmla="*/ 2095500 h 2143125"/>
              <a:gd name="connsiteX116" fmla="*/ 3030317 w 4992467"/>
              <a:gd name="connsiteY116" fmla="*/ 2105025 h 2143125"/>
              <a:gd name="connsiteX117" fmla="*/ 2925542 w 4992467"/>
              <a:gd name="connsiteY117" fmla="*/ 2114550 h 2143125"/>
              <a:gd name="connsiteX118" fmla="*/ 2858867 w 4992467"/>
              <a:gd name="connsiteY118" fmla="*/ 2124075 h 2143125"/>
              <a:gd name="connsiteX119" fmla="*/ 2011142 w 4992467"/>
              <a:gd name="connsiteY119" fmla="*/ 2114550 h 2143125"/>
              <a:gd name="connsiteX120" fmla="*/ 1887317 w 4992467"/>
              <a:gd name="connsiteY120" fmla="*/ 2095500 h 2143125"/>
              <a:gd name="connsiteX121" fmla="*/ 1639667 w 4992467"/>
              <a:gd name="connsiteY121" fmla="*/ 2085975 h 2143125"/>
              <a:gd name="connsiteX122" fmla="*/ 1553942 w 4992467"/>
              <a:gd name="connsiteY122" fmla="*/ 2076450 h 2143125"/>
              <a:gd name="connsiteX123" fmla="*/ 1525367 w 4992467"/>
              <a:gd name="connsiteY123" fmla="*/ 2066925 h 2143125"/>
              <a:gd name="connsiteX124" fmla="*/ 687167 w 4992467"/>
              <a:gd name="connsiteY124" fmla="*/ 2085975 h 2143125"/>
              <a:gd name="connsiteX125" fmla="*/ 620492 w 4992467"/>
              <a:gd name="connsiteY125" fmla="*/ 2076450 h 2143125"/>
              <a:gd name="connsiteX126" fmla="*/ 572867 w 4992467"/>
              <a:gd name="connsiteY12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39467 w 4992467"/>
              <a:gd name="connsiteY23" fmla="*/ 933450 h 2143125"/>
              <a:gd name="connsiteX24" fmla="*/ 10892 w 4992467"/>
              <a:gd name="connsiteY24" fmla="*/ 838200 h 2143125"/>
              <a:gd name="connsiteX25" fmla="*/ 1367 w 4992467"/>
              <a:gd name="connsiteY25" fmla="*/ 809625 h 2143125"/>
              <a:gd name="connsiteX26" fmla="*/ 68042 w 4992467"/>
              <a:gd name="connsiteY26" fmla="*/ 733425 h 2143125"/>
              <a:gd name="connsiteX27" fmla="*/ 96617 w 4992467"/>
              <a:gd name="connsiteY27" fmla="*/ 714375 h 2143125"/>
              <a:gd name="connsiteX28" fmla="*/ 125192 w 4992467"/>
              <a:gd name="connsiteY28" fmla="*/ 695325 h 2143125"/>
              <a:gd name="connsiteX29" fmla="*/ 172817 w 4992467"/>
              <a:gd name="connsiteY29" fmla="*/ 647700 h 2143125"/>
              <a:gd name="connsiteX30" fmla="*/ 201392 w 4992467"/>
              <a:gd name="connsiteY30" fmla="*/ 638175 h 2143125"/>
              <a:gd name="connsiteX31" fmla="*/ 258542 w 4992467"/>
              <a:gd name="connsiteY31" fmla="*/ 600075 h 2143125"/>
              <a:gd name="connsiteX32" fmla="*/ 315692 w 4992467"/>
              <a:gd name="connsiteY32" fmla="*/ 571500 h 2143125"/>
              <a:gd name="connsiteX33" fmla="*/ 344267 w 4992467"/>
              <a:gd name="connsiteY33" fmla="*/ 561975 h 2143125"/>
              <a:gd name="connsiteX34" fmla="*/ 401417 w 4992467"/>
              <a:gd name="connsiteY34" fmla="*/ 523875 h 2143125"/>
              <a:gd name="connsiteX35" fmla="*/ 429992 w 4992467"/>
              <a:gd name="connsiteY35" fmla="*/ 504825 h 2143125"/>
              <a:gd name="connsiteX36" fmla="*/ 458567 w 4992467"/>
              <a:gd name="connsiteY36" fmla="*/ 495300 h 2143125"/>
              <a:gd name="connsiteX37" fmla="*/ 487142 w 4992467"/>
              <a:gd name="connsiteY37" fmla="*/ 476250 h 2143125"/>
              <a:gd name="connsiteX38" fmla="*/ 544292 w 4992467"/>
              <a:gd name="connsiteY38" fmla="*/ 457200 h 2143125"/>
              <a:gd name="connsiteX39" fmla="*/ 649067 w 4992467"/>
              <a:gd name="connsiteY39" fmla="*/ 428625 h 2143125"/>
              <a:gd name="connsiteX40" fmla="*/ 830042 w 4992467"/>
              <a:gd name="connsiteY40" fmla="*/ 409575 h 2143125"/>
              <a:gd name="connsiteX41" fmla="*/ 925292 w 4992467"/>
              <a:gd name="connsiteY41" fmla="*/ 381000 h 2143125"/>
              <a:gd name="connsiteX42" fmla="*/ 953867 w 4992467"/>
              <a:gd name="connsiteY42" fmla="*/ 361950 h 2143125"/>
              <a:gd name="connsiteX43" fmla="*/ 1011017 w 4992467"/>
              <a:gd name="connsiteY43" fmla="*/ 342900 h 2143125"/>
              <a:gd name="connsiteX44" fmla="*/ 1096742 w 4992467"/>
              <a:gd name="connsiteY44" fmla="*/ 304800 h 2143125"/>
              <a:gd name="connsiteX45" fmla="*/ 1182467 w 4992467"/>
              <a:gd name="connsiteY45" fmla="*/ 285750 h 2143125"/>
              <a:gd name="connsiteX46" fmla="*/ 1220567 w 4992467"/>
              <a:gd name="connsiteY46" fmla="*/ 276225 h 2143125"/>
              <a:gd name="connsiteX47" fmla="*/ 1411067 w 4992467"/>
              <a:gd name="connsiteY47" fmla="*/ 266700 h 2143125"/>
              <a:gd name="connsiteX48" fmla="*/ 1458692 w 4992467"/>
              <a:gd name="connsiteY48" fmla="*/ 257175 h 2143125"/>
              <a:gd name="connsiteX49" fmla="*/ 1487267 w 4992467"/>
              <a:gd name="connsiteY49" fmla="*/ 247650 h 2143125"/>
              <a:gd name="connsiteX50" fmla="*/ 1544417 w 4992467"/>
              <a:gd name="connsiteY50" fmla="*/ 238125 h 2143125"/>
              <a:gd name="connsiteX51" fmla="*/ 1658717 w 4992467"/>
              <a:gd name="connsiteY51" fmla="*/ 247650 h 2143125"/>
              <a:gd name="connsiteX52" fmla="*/ 1868267 w 4992467"/>
              <a:gd name="connsiteY52" fmla="*/ 228600 h 2143125"/>
              <a:gd name="connsiteX53" fmla="*/ 1953992 w 4992467"/>
              <a:gd name="connsiteY53" fmla="*/ 200025 h 2143125"/>
              <a:gd name="connsiteX54" fmla="*/ 1982567 w 4992467"/>
              <a:gd name="connsiteY54" fmla="*/ 190500 h 2143125"/>
              <a:gd name="connsiteX55" fmla="*/ 2011142 w 4992467"/>
              <a:gd name="connsiteY55" fmla="*/ 171450 h 2143125"/>
              <a:gd name="connsiteX56" fmla="*/ 2068292 w 4992467"/>
              <a:gd name="connsiteY56" fmla="*/ 152400 h 2143125"/>
              <a:gd name="connsiteX57" fmla="*/ 2154017 w 4992467"/>
              <a:gd name="connsiteY57" fmla="*/ 114300 h 2143125"/>
              <a:gd name="connsiteX58" fmla="*/ 2496917 w 4992467"/>
              <a:gd name="connsiteY58" fmla="*/ 95250 h 2143125"/>
              <a:gd name="connsiteX59" fmla="*/ 2582642 w 4992467"/>
              <a:gd name="connsiteY59" fmla="*/ 66675 h 2143125"/>
              <a:gd name="connsiteX60" fmla="*/ 2611217 w 4992467"/>
              <a:gd name="connsiteY60" fmla="*/ 57150 h 2143125"/>
              <a:gd name="connsiteX61" fmla="*/ 2639792 w 4992467"/>
              <a:gd name="connsiteY61" fmla="*/ 38100 h 2143125"/>
              <a:gd name="connsiteX62" fmla="*/ 2696942 w 4992467"/>
              <a:gd name="connsiteY62" fmla="*/ 19050 h 2143125"/>
              <a:gd name="connsiteX63" fmla="*/ 2763617 w 4992467"/>
              <a:gd name="connsiteY63" fmla="*/ 0 h 2143125"/>
              <a:gd name="connsiteX64" fmla="*/ 2982692 w 4992467"/>
              <a:gd name="connsiteY64" fmla="*/ 9525 h 2143125"/>
              <a:gd name="connsiteX65" fmla="*/ 3039842 w 4992467"/>
              <a:gd name="connsiteY65" fmla="*/ 28575 h 2143125"/>
              <a:gd name="connsiteX66" fmla="*/ 3077942 w 4992467"/>
              <a:gd name="connsiteY66" fmla="*/ 38100 h 2143125"/>
              <a:gd name="connsiteX67" fmla="*/ 3135092 w 4992467"/>
              <a:gd name="connsiteY67" fmla="*/ 57150 h 2143125"/>
              <a:gd name="connsiteX68" fmla="*/ 3192242 w 4992467"/>
              <a:gd name="connsiteY68" fmla="*/ 76200 h 2143125"/>
              <a:gd name="connsiteX69" fmla="*/ 3220817 w 4992467"/>
              <a:gd name="connsiteY69" fmla="*/ 85725 h 2143125"/>
              <a:gd name="connsiteX70" fmla="*/ 3249392 w 4992467"/>
              <a:gd name="connsiteY70" fmla="*/ 95250 h 2143125"/>
              <a:gd name="connsiteX71" fmla="*/ 3363692 w 4992467"/>
              <a:gd name="connsiteY71" fmla="*/ 104775 h 2143125"/>
              <a:gd name="connsiteX72" fmla="*/ 3420842 w 4992467"/>
              <a:gd name="connsiteY72" fmla="*/ 133350 h 2143125"/>
              <a:gd name="connsiteX73" fmla="*/ 3449417 w 4992467"/>
              <a:gd name="connsiteY73" fmla="*/ 161925 h 2143125"/>
              <a:gd name="connsiteX74" fmla="*/ 3506567 w 4992467"/>
              <a:gd name="connsiteY74" fmla="*/ 200025 h 2143125"/>
              <a:gd name="connsiteX75" fmla="*/ 3535142 w 4992467"/>
              <a:gd name="connsiteY75" fmla="*/ 219075 h 2143125"/>
              <a:gd name="connsiteX76" fmla="*/ 3563717 w 4992467"/>
              <a:gd name="connsiteY76" fmla="*/ 247650 h 2143125"/>
              <a:gd name="connsiteX77" fmla="*/ 3620867 w 4992467"/>
              <a:gd name="connsiteY77" fmla="*/ 266700 h 2143125"/>
              <a:gd name="connsiteX78" fmla="*/ 3678017 w 4992467"/>
              <a:gd name="connsiteY78" fmla="*/ 295275 h 2143125"/>
              <a:gd name="connsiteX79" fmla="*/ 3706592 w 4992467"/>
              <a:gd name="connsiteY79" fmla="*/ 314325 h 2143125"/>
              <a:gd name="connsiteX80" fmla="*/ 3744692 w 4992467"/>
              <a:gd name="connsiteY80" fmla="*/ 323850 h 2143125"/>
              <a:gd name="connsiteX81" fmla="*/ 3887567 w 4992467"/>
              <a:gd name="connsiteY81" fmla="*/ 342900 h 2143125"/>
              <a:gd name="connsiteX82" fmla="*/ 3944717 w 4992467"/>
              <a:gd name="connsiteY82" fmla="*/ 361950 h 2143125"/>
              <a:gd name="connsiteX83" fmla="*/ 3973292 w 4992467"/>
              <a:gd name="connsiteY83" fmla="*/ 371475 h 2143125"/>
              <a:gd name="connsiteX84" fmla="*/ 4030442 w 4992467"/>
              <a:gd name="connsiteY84" fmla="*/ 419100 h 2143125"/>
              <a:gd name="connsiteX85" fmla="*/ 4087592 w 4992467"/>
              <a:gd name="connsiteY85" fmla="*/ 457200 h 2143125"/>
              <a:gd name="connsiteX86" fmla="*/ 4116167 w 4992467"/>
              <a:gd name="connsiteY86" fmla="*/ 476250 h 2143125"/>
              <a:gd name="connsiteX87" fmla="*/ 4173317 w 4992467"/>
              <a:gd name="connsiteY87" fmla="*/ 514350 h 2143125"/>
              <a:gd name="connsiteX88" fmla="*/ 4201892 w 4992467"/>
              <a:gd name="connsiteY88" fmla="*/ 533400 h 2143125"/>
              <a:gd name="connsiteX89" fmla="*/ 4230467 w 4992467"/>
              <a:gd name="connsiteY89" fmla="*/ 542925 h 2143125"/>
              <a:gd name="connsiteX90" fmla="*/ 4259042 w 4992467"/>
              <a:gd name="connsiteY90" fmla="*/ 571500 h 2143125"/>
              <a:gd name="connsiteX91" fmla="*/ 4316192 w 4992467"/>
              <a:gd name="connsiteY91" fmla="*/ 600075 h 2143125"/>
              <a:gd name="connsiteX92" fmla="*/ 4344767 w 4992467"/>
              <a:gd name="connsiteY92" fmla="*/ 628650 h 2143125"/>
              <a:gd name="connsiteX93" fmla="*/ 4373342 w 4992467"/>
              <a:gd name="connsiteY93" fmla="*/ 638175 h 2143125"/>
              <a:gd name="connsiteX94" fmla="*/ 4459067 w 4992467"/>
              <a:gd name="connsiteY94" fmla="*/ 695325 h 2143125"/>
              <a:gd name="connsiteX95" fmla="*/ 4487642 w 4992467"/>
              <a:gd name="connsiteY95" fmla="*/ 714375 h 2143125"/>
              <a:gd name="connsiteX96" fmla="*/ 4516217 w 4992467"/>
              <a:gd name="connsiteY96" fmla="*/ 733425 h 2143125"/>
              <a:gd name="connsiteX97" fmla="*/ 4601942 w 4992467"/>
              <a:gd name="connsiteY97" fmla="*/ 809625 h 2143125"/>
              <a:gd name="connsiteX98" fmla="*/ 4630517 w 4992467"/>
              <a:gd name="connsiteY98" fmla="*/ 819150 h 2143125"/>
              <a:gd name="connsiteX99" fmla="*/ 4687667 w 4992467"/>
              <a:gd name="connsiteY99" fmla="*/ 857250 h 2143125"/>
              <a:gd name="connsiteX100" fmla="*/ 4754342 w 4992467"/>
              <a:gd name="connsiteY100" fmla="*/ 876300 h 2143125"/>
              <a:gd name="connsiteX101" fmla="*/ 4782917 w 4992467"/>
              <a:gd name="connsiteY101" fmla="*/ 885825 h 2143125"/>
              <a:gd name="connsiteX102" fmla="*/ 4849592 w 4992467"/>
              <a:gd name="connsiteY102" fmla="*/ 904875 h 2143125"/>
              <a:gd name="connsiteX103" fmla="*/ 4878167 w 4992467"/>
              <a:gd name="connsiteY103" fmla="*/ 923925 h 2143125"/>
              <a:gd name="connsiteX104" fmla="*/ 4906742 w 4992467"/>
              <a:gd name="connsiteY104" fmla="*/ 933450 h 2143125"/>
              <a:gd name="connsiteX105" fmla="*/ 4963892 w 4992467"/>
              <a:gd name="connsiteY105" fmla="*/ 971550 h 2143125"/>
              <a:gd name="connsiteX106" fmla="*/ 4992467 w 4992467"/>
              <a:gd name="connsiteY106" fmla="*/ 1008111 h 2143125"/>
              <a:gd name="connsiteX107" fmla="*/ 4220942 w 4992467"/>
              <a:gd name="connsiteY107" fmla="*/ 2038350 h 2143125"/>
              <a:gd name="connsiteX108" fmla="*/ 4154267 w 4992467"/>
              <a:gd name="connsiteY108" fmla="*/ 2114550 h 2143125"/>
              <a:gd name="connsiteX109" fmla="*/ 4106642 w 4992467"/>
              <a:gd name="connsiteY109" fmla="*/ 2124075 h 2143125"/>
              <a:gd name="connsiteX110" fmla="*/ 3906617 w 4992467"/>
              <a:gd name="connsiteY110" fmla="*/ 2143125 h 2143125"/>
              <a:gd name="connsiteX111" fmla="*/ 3458942 w 4992467"/>
              <a:gd name="connsiteY111" fmla="*/ 2124075 h 2143125"/>
              <a:gd name="connsiteX112" fmla="*/ 3344642 w 4992467"/>
              <a:gd name="connsiteY112" fmla="*/ 2095500 h 2143125"/>
              <a:gd name="connsiteX113" fmla="*/ 3297017 w 4992467"/>
              <a:gd name="connsiteY113" fmla="*/ 2085975 h 2143125"/>
              <a:gd name="connsiteX114" fmla="*/ 3068417 w 4992467"/>
              <a:gd name="connsiteY114" fmla="*/ 2095500 h 2143125"/>
              <a:gd name="connsiteX115" fmla="*/ 3030317 w 4992467"/>
              <a:gd name="connsiteY115" fmla="*/ 2105025 h 2143125"/>
              <a:gd name="connsiteX116" fmla="*/ 2925542 w 4992467"/>
              <a:gd name="connsiteY116" fmla="*/ 2114550 h 2143125"/>
              <a:gd name="connsiteX117" fmla="*/ 2858867 w 4992467"/>
              <a:gd name="connsiteY117" fmla="*/ 2124075 h 2143125"/>
              <a:gd name="connsiteX118" fmla="*/ 2011142 w 4992467"/>
              <a:gd name="connsiteY118" fmla="*/ 2114550 h 2143125"/>
              <a:gd name="connsiteX119" fmla="*/ 1887317 w 4992467"/>
              <a:gd name="connsiteY119" fmla="*/ 2095500 h 2143125"/>
              <a:gd name="connsiteX120" fmla="*/ 1639667 w 4992467"/>
              <a:gd name="connsiteY120" fmla="*/ 2085975 h 2143125"/>
              <a:gd name="connsiteX121" fmla="*/ 1553942 w 4992467"/>
              <a:gd name="connsiteY121" fmla="*/ 2076450 h 2143125"/>
              <a:gd name="connsiteX122" fmla="*/ 1525367 w 4992467"/>
              <a:gd name="connsiteY122" fmla="*/ 2066925 h 2143125"/>
              <a:gd name="connsiteX123" fmla="*/ 687167 w 4992467"/>
              <a:gd name="connsiteY123" fmla="*/ 2085975 h 2143125"/>
              <a:gd name="connsiteX124" fmla="*/ 620492 w 4992467"/>
              <a:gd name="connsiteY124" fmla="*/ 2076450 h 2143125"/>
              <a:gd name="connsiteX125" fmla="*/ 572867 w 4992467"/>
              <a:gd name="connsiteY12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58517 w 4992467"/>
              <a:gd name="connsiteY22" fmla="*/ 962025 h 2143125"/>
              <a:gd name="connsiteX23" fmla="*/ 10892 w 4992467"/>
              <a:gd name="connsiteY23" fmla="*/ 838200 h 2143125"/>
              <a:gd name="connsiteX24" fmla="*/ 1367 w 4992467"/>
              <a:gd name="connsiteY24" fmla="*/ 809625 h 2143125"/>
              <a:gd name="connsiteX25" fmla="*/ 68042 w 4992467"/>
              <a:gd name="connsiteY25" fmla="*/ 733425 h 2143125"/>
              <a:gd name="connsiteX26" fmla="*/ 96617 w 4992467"/>
              <a:gd name="connsiteY26" fmla="*/ 714375 h 2143125"/>
              <a:gd name="connsiteX27" fmla="*/ 125192 w 4992467"/>
              <a:gd name="connsiteY27" fmla="*/ 695325 h 2143125"/>
              <a:gd name="connsiteX28" fmla="*/ 172817 w 4992467"/>
              <a:gd name="connsiteY28" fmla="*/ 647700 h 2143125"/>
              <a:gd name="connsiteX29" fmla="*/ 201392 w 4992467"/>
              <a:gd name="connsiteY29" fmla="*/ 638175 h 2143125"/>
              <a:gd name="connsiteX30" fmla="*/ 258542 w 4992467"/>
              <a:gd name="connsiteY30" fmla="*/ 600075 h 2143125"/>
              <a:gd name="connsiteX31" fmla="*/ 315692 w 4992467"/>
              <a:gd name="connsiteY31" fmla="*/ 571500 h 2143125"/>
              <a:gd name="connsiteX32" fmla="*/ 344267 w 4992467"/>
              <a:gd name="connsiteY32" fmla="*/ 561975 h 2143125"/>
              <a:gd name="connsiteX33" fmla="*/ 401417 w 4992467"/>
              <a:gd name="connsiteY33" fmla="*/ 523875 h 2143125"/>
              <a:gd name="connsiteX34" fmla="*/ 429992 w 4992467"/>
              <a:gd name="connsiteY34" fmla="*/ 504825 h 2143125"/>
              <a:gd name="connsiteX35" fmla="*/ 458567 w 4992467"/>
              <a:gd name="connsiteY35" fmla="*/ 495300 h 2143125"/>
              <a:gd name="connsiteX36" fmla="*/ 487142 w 4992467"/>
              <a:gd name="connsiteY36" fmla="*/ 476250 h 2143125"/>
              <a:gd name="connsiteX37" fmla="*/ 544292 w 4992467"/>
              <a:gd name="connsiteY37" fmla="*/ 457200 h 2143125"/>
              <a:gd name="connsiteX38" fmla="*/ 649067 w 4992467"/>
              <a:gd name="connsiteY38" fmla="*/ 428625 h 2143125"/>
              <a:gd name="connsiteX39" fmla="*/ 830042 w 4992467"/>
              <a:gd name="connsiteY39" fmla="*/ 409575 h 2143125"/>
              <a:gd name="connsiteX40" fmla="*/ 925292 w 4992467"/>
              <a:gd name="connsiteY40" fmla="*/ 381000 h 2143125"/>
              <a:gd name="connsiteX41" fmla="*/ 953867 w 4992467"/>
              <a:gd name="connsiteY41" fmla="*/ 361950 h 2143125"/>
              <a:gd name="connsiteX42" fmla="*/ 1011017 w 4992467"/>
              <a:gd name="connsiteY42" fmla="*/ 342900 h 2143125"/>
              <a:gd name="connsiteX43" fmla="*/ 1096742 w 4992467"/>
              <a:gd name="connsiteY43" fmla="*/ 304800 h 2143125"/>
              <a:gd name="connsiteX44" fmla="*/ 1182467 w 4992467"/>
              <a:gd name="connsiteY44" fmla="*/ 285750 h 2143125"/>
              <a:gd name="connsiteX45" fmla="*/ 1220567 w 4992467"/>
              <a:gd name="connsiteY45" fmla="*/ 276225 h 2143125"/>
              <a:gd name="connsiteX46" fmla="*/ 1411067 w 4992467"/>
              <a:gd name="connsiteY46" fmla="*/ 266700 h 2143125"/>
              <a:gd name="connsiteX47" fmla="*/ 1458692 w 4992467"/>
              <a:gd name="connsiteY47" fmla="*/ 257175 h 2143125"/>
              <a:gd name="connsiteX48" fmla="*/ 1487267 w 4992467"/>
              <a:gd name="connsiteY48" fmla="*/ 247650 h 2143125"/>
              <a:gd name="connsiteX49" fmla="*/ 1544417 w 4992467"/>
              <a:gd name="connsiteY49" fmla="*/ 238125 h 2143125"/>
              <a:gd name="connsiteX50" fmla="*/ 1658717 w 4992467"/>
              <a:gd name="connsiteY50" fmla="*/ 247650 h 2143125"/>
              <a:gd name="connsiteX51" fmla="*/ 1868267 w 4992467"/>
              <a:gd name="connsiteY51" fmla="*/ 228600 h 2143125"/>
              <a:gd name="connsiteX52" fmla="*/ 1953992 w 4992467"/>
              <a:gd name="connsiteY52" fmla="*/ 200025 h 2143125"/>
              <a:gd name="connsiteX53" fmla="*/ 1982567 w 4992467"/>
              <a:gd name="connsiteY53" fmla="*/ 190500 h 2143125"/>
              <a:gd name="connsiteX54" fmla="*/ 2011142 w 4992467"/>
              <a:gd name="connsiteY54" fmla="*/ 171450 h 2143125"/>
              <a:gd name="connsiteX55" fmla="*/ 2068292 w 4992467"/>
              <a:gd name="connsiteY55" fmla="*/ 152400 h 2143125"/>
              <a:gd name="connsiteX56" fmla="*/ 2154017 w 4992467"/>
              <a:gd name="connsiteY56" fmla="*/ 114300 h 2143125"/>
              <a:gd name="connsiteX57" fmla="*/ 2496917 w 4992467"/>
              <a:gd name="connsiteY57" fmla="*/ 95250 h 2143125"/>
              <a:gd name="connsiteX58" fmla="*/ 2582642 w 4992467"/>
              <a:gd name="connsiteY58" fmla="*/ 66675 h 2143125"/>
              <a:gd name="connsiteX59" fmla="*/ 2611217 w 4992467"/>
              <a:gd name="connsiteY59" fmla="*/ 57150 h 2143125"/>
              <a:gd name="connsiteX60" fmla="*/ 2639792 w 4992467"/>
              <a:gd name="connsiteY60" fmla="*/ 38100 h 2143125"/>
              <a:gd name="connsiteX61" fmla="*/ 2696942 w 4992467"/>
              <a:gd name="connsiteY61" fmla="*/ 19050 h 2143125"/>
              <a:gd name="connsiteX62" fmla="*/ 2763617 w 4992467"/>
              <a:gd name="connsiteY62" fmla="*/ 0 h 2143125"/>
              <a:gd name="connsiteX63" fmla="*/ 2982692 w 4992467"/>
              <a:gd name="connsiteY63" fmla="*/ 9525 h 2143125"/>
              <a:gd name="connsiteX64" fmla="*/ 3039842 w 4992467"/>
              <a:gd name="connsiteY64" fmla="*/ 28575 h 2143125"/>
              <a:gd name="connsiteX65" fmla="*/ 3077942 w 4992467"/>
              <a:gd name="connsiteY65" fmla="*/ 38100 h 2143125"/>
              <a:gd name="connsiteX66" fmla="*/ 3135092 w 4992467"/>
              <a:gd name="connsiteY66" fmla="*/ 57150 h 2143125"/>
              <a:gd name="connsiteX67" fmla="*/ 3192242 w 4992467"/>
              <a:gd name="connsiteY67" fmla="*/ 76200 h 2143125"/>
              <a:gd name="connsiteX68" fmla="*/ 3220817 w 4992467"/>
              <a:gd name="connsiteY68" fmla="*/ 85725 h 2143125"/>
              <a:gd name="connsiteX69" fmla="*/ 3249392 w 4992467"/>
              <a:gd name="connsiteY69" fmla="*/ 95250 h 2143125"/>
              <a:gd name="connsiteX70" fmla="*/ 3363692 w 4992467"/>
              <a:gd name="connsiteY70" fmla="*/ 104775 h 2143125"/>
              <a:gd name="connsiteX71" fmla="*/ 3420842 w 4992467"/>
              <a:gd name="connsiteY71" fmla="*/ 133350 h 2143125"/>
              <a:gd name="connsiteX72" fmla="*/ 3449417 w 4992467"/>
              <a:gd name="connsiteY72" fmla="*/ 161925 h 2143125"/>
              <a:gd name="connsiteX73" fmla="*/ 3506567 w 4992467"/>
              <a:gd name="connsiteY73" fmla="*/ 200025 h 2143125"/>
              <a:gd name="connsiteX74" fmla="*/ 3535142 w 4992467"/>
              <a:gd name="connsiteY74" fmla="*/ 219075 h 2143125"/>
              <a:gd name="connsiteX75" fmla="*/ 3563717 w 4992467"/>
              <a:gd name="connsiteY75" fmla="*/ 247650 h 2143125"/>
              <a:gd name="connsiteX76" fmla="*/ 3620867 w 4992467"/>
              <a:gd name="connsiteY76" fmla="*/ 266700 h 2143125"/>
              <a:gd name="connsiteX77" fmla="*/ 3678017 w 4992467"/>
              <a:gd name="connsiteY77" fmla="*/ 295275 h 2143125"/>
              <a:gd name="connsiteX78" fmla="*/ 3706592 w 4992467"/>
              <a:gd name="connsiteY78" fmla="*/ 314325 h 2143125"/>
              <a:gd name="connsiteX79" fmla="*/ 3744692 w 4992467"/>
              <a:gd name="connsiteY79" fmla="*/ 323850 h 2143125"/>
              <a:gd name="connsiteX80" fmla="*/ 3887567 w 4992467"/>
              <a:gd name="connsiteY80" fmla="*/ 342900 h 2143125"/>
              <a:gd name="connsiteX81" fmla="*/ 3944717 w 4992467"/>
              <a:gd name="connsiteY81" fmla="*/ 361950 h 2143125"/>
              <a:gd name="connsiteX82" fmla="*/ 3973292 w 4992467"/>
              <a:gd name="connsiteY82" fmla="*/ 371475 h 2143125"/>
              <a:gd name="connsiteX83" fmla="*/ 4030442 w 4992467"/>
              <a:gd name="connsiteY83" fmla="*/ 419100 h 2143125"/>
              <a:gd name="connsiteX84" fmla="*/ 4087592 w 4992467"/>
              <a:gd name="connsiteY84" fmla="*/ 457200 h 2143125"/>
              <a:gd name="connsiteX85" fmla="*/ 4116167 w 4992467"/>
              <a:gd name="connsiteY85" fmla="*/ 476250 h 2143125"/>
              <a:gd name="connsiteX86" fmla="*/ 4173317 w 4992467"/>
              <a:gd name="connsiteY86" fmla="*/ 514350 h 2143125"/>
              <a:gd name="connsiteX87" fmla="*/ 4201892 w 4992467"/>
              <a:gd name="connsiteY87" fmla="*/ 533400 h 2143125"/>
              <a:gd name="connsiteX88" fmla="*/ 4230467 w 4992467"/>
              <a:gd name="connsiteY88" fmla="*/ 542925 h 2143125"/>
              <a:gd name="connsiteX89" fmla="*/ 4259042 w 4992467"/>
              <a:gd name="connsiteY89" fmla="*/ 571500 h 2143125"/>
              <a:gd name="connsiteX90" fmla="*/ 4316192 w 4992467"/>
              <a:gd name="connsiteY90" fmla="*/ 600075 h 2143125"/>
              <a:gd name="connsiteX91" fmla="*/ 4344767 w 4992467"/>
              <a:gd name="connsiteY91" fmla="*/ 628650 h 2143125"/>
              <a:gd name="connsiteX92" fmla="*/ 4373342 w 4992467"/>
              <a:gd name="connsiteY92" fmla="*/ 638175 h 2143125"/>
              <a:gd name="connsiteX93" fmla="*/ 4459067 w 4992467"/>
              <a:gd name="connsiteY93" fmla="*/ 695325 h 2143125"/>
              <a:gd name="connsiteX94" fmla="*/ 4487642 w 4992467"/>
              <a:gd name="connsiteY94" fmla="*/ 714375 h 2143125"/>
              <a:gd name="connsiteX95" fmla="*/ 4516217 w 4992467"/>
              <a:gd name="connsiteY95" fmla="*/ 733425 h 2143125"/>
              <a:gd name="connsiteX96" fmla="*/ 4601942 w 4992467"/>
              <a:gd name="connsiteY96" fmla="*/ 809625 h 2143125"/>
              <a:gd name="connsiteX97" fmla="*/ 4630517 w 4992467"/>
              <a:gd name="connsiteY97" fmla="*/ 819150 h 2143125"/>
              <a:gd name="connsiteX98" fmla="*/ 4687667 w 4992467"/>
              <a:gd name="connsiteY98" fmla="*/ 857250 h 2143125"/>
              <a:gd name="connsiteX99" fmla="*/ 4754342 w 4992467"/>
              <a:gd name="connsiteY99" fmla="*/ 876300 h 2143125"/>
              <a:gd name="connsiteX100" fmla="*/ 4782917 w 4992467"/>
              <a:gd name="connsiteY100" fmla="*/ 885825 h 2143125"/>
              <a:gd name="connsiteX101" fmla="*/ 4849592 w 4992467"/>
              <a:gd name="connsiteY101" fmla="*/ 904875 h 2143125"/>
              <a:gd name="connsiteX102" fmla="*/ 4878167 w 4992467"/>
              <a:gd name="connsiteY102" fmla="*/ 923925 h 2143125"/>
              <a:gd name="connsiteX103" fmla="*/ 4906742 w 4992467"/>
              <a:gd name="connsiteY103" fmla="*/ 933450 h 2143125"/>
              <a:gd name="connsiteX104" fmla="*/ 4963892 w 4992467"/>
              <a:gd name="connsiteY104" fmla="*/ 971550 h 2143125"/>
              <a:gd name="connsiteX105" fmla="*/ 4992467 w 4992467"/>
              <a:gd name="connsiteY105" fmla="*/ 1008111 h 2143125"/>
              <a:gd name="connsiteX106" fmla="*/ 4220942 w 4992467"/>
              <a:gd name="connsiteY106" fmla="*/ 2038350 h 2143125"/>
              <a:gd name="connsiteX107" fmla="*/ 4154267 w 4992467"/>
              <a:gd name="connsiteY107" fmla="*/ 2114550 h 2143125"/>
              <a:gd name="connsiteX108" fmla="*/ 4106642 w 4992467"/>
              <a:gd name="connsiteY108" fmla="*/ 2124075 h 2143125"/>
              <a:gd name="connsiteX109" fmla="*/ 3906617 w 4992467"/>
              <a:gd name="connsiteY109" fmla="*/ 2143125 h 2143125"/>
              <a:gd name="connsiteX110" fmla="*/ 3458942 w 4992467"/>
              <a:gd name="connsiteY110" fmla="*/ 2124075 h 2143125"/>
              <a:gd name="connsiteX111" fmla="*/ 3344642 w 4992467"/>
              <a:gd name="connsiteY111" fmla="*/ 2095500 h 2143125"/>
              <a:gd name="connsiteX112" fmla="*/ 3297017 w 4992467"/>
              <a:gd name="connsiteY112" fmla="*/ 2085975 h 2143125"/>
              <a:gd name="connsiteX113" fmla="*/ 3068417 w 4992467"/>
              <a:gd name="connsiteY113" fmla="*/ 2095500 h 2143125"/>
              <a:gd name="connsiteX114" fmla="*/ 3030317 w 4992467"/>
              <a:gd name="connsiteY114" fmla="*/ 2105025 h 2143125"/>
              <a:gd name="connsiteX115" fmla="*/ 2925542 w 4992467"/>
              <a:gd name="connsiteY115" fmla="*/ 2114550 h 2143125"/>
              <a:gd name="connsiteX116" fmla="*/ 2858867 w 4992467"/>
              <a:gd name="connsiteY116" fmla="*/ 2124075 h 2143125"/>
              <a:gd name="connsiteX117" fmla="*/ 2011142 w 4992467"/>
              <a:gd name="connsiteY117" fmla="*/ 2114550 h 2143125"/>
              <a:gd name="connsiteX118" fmla="*/ 1887317 w 4992467"/>
              <a:gd name="connsiteY118" fmla="*/ 2095500 h 2143125"/>
              <a:gd name="connsiteX119" fmla="*/ 1639667 w 4992467"/>
              <a:gd name="connsiteY119" fmla="*/ 2085975 h 2143125"/>
              <a:gd name="connsiteX120" fmla="*/ 1553942 w 4992467"/>
              <a:gd name="connsiteY120" fmla="*/ 2076450 h 2143125"/>
              <a:gd name="connsiteX121" fmla="*/ 1525367 w 4992467"/>
              <a:gd name="connsiteY121" fmla="*/ 2066925 h 2143125"/>
              <a:gd name="connsiteX122" fmla="*/ 687167 w 4992467"/>
              <a:gd name="connsiteY122" fmla="*/ 2085975 h 2143125"/>
              <a:gd name="connsiteX123" fmla="*/ 620492 w 4992467"/>
              <a:gd name="connsiteY123" fmla="*/ 2076450 h 2143125"/>
              <a:gd name="connsiteX124" fmla="*/ 572867 w 4992467"/>
              <a:gd name="connsiteY124" fmla="*/ 2095500 h 2143125"/>
              <a:gd name="connsiteX0" fmla="*/ 573088 w 4992688"/>
              <a:gd name="connsiteY0" fmla="*/ 2095500 h 2143125"/>
              <a:gd name="connsiteX1" fmla="*/ 573088 w 4992688"/>
              <a:gd name="connsiteY1" fmla="*/ 2095500 h 2143125"/>
              <a:gd name="connsiteX2" fmla="*/ 544513 w 4992688"/>
              <a:gd name="connsiteY2" fmla="*/ 2019300 h 2143125"/>
              <a:gd name="connsiteX3" fmla="*/ 515938 w 4992688"/>
              <a:gd name="connsiteY3" fmla="*/ 1933575 h 2143125"/>
              <a:gd name="connsiteX4" fmla="*/ 506413 w 4992688"/>
              <a:gd name="connsiteY4" fmla="*/ 1905000 h 2143125"/>
              <a:gd name="connsiteX5" fmla="*/ 496888 w 4992688"/>
              <a:gd name="connsiteY5" fmla="*/ 1876425 h 2143125"/>
              <a:gd name="connsiteX6" fmla="*/ 430213 w 4992688"/>
              <a:gd name="connsiteY6" fmla="*/ 1790700 h 2143125"/>
              <a:gd name="connsiteX7" fmla="*/ 392113 w 4992688"/>
              <a:gd name="connsiteY7" fmla="*/ 1676400 h 2143125"/>
              <a:gd name="connsiteX8" fmla="*/ 382588 w 4992688"/>
              <a:gd name="connsiteY8" fmla="*/ 1647825 h 2143125"/>
              <a:gd name="connsiteX9" fmla="*/ 344488 w 4992688"/>
              <a:gd name="connsiteY9" fmla="*/ 1590675 h 2143125"/>
              <a:gd name="connsiteX10" fmla="*/ 325438 w 4992688"/>
              <a:gd name="connsiteY10" fmla="*/ 1533525 h 2143125"/>
              <a:gd name="connsiteX11" fmla="*/ 315913 w 4992688"/>
              <a:gd name="connsiteY11" fmla="*/ 1504950 h 2143125"/>
              <a:gd name="connsiteX12" fmla="*/ 239713 w 4992688"/>
              <a:gd name="connsiteY12" fmla="*/ 1390650 h 2143125"/>
              <a:gd name="connsiteX13" fmla="*/ 220663 w 4992688"/>
              <a:gd name="connsiteY13" fmla="*/ 1362075 h 2143125"/>
              <a:gd name="connsiteX14" fmla="*/ 211138 w 4992688"/>
              <a:gd name="connsiteY14" fmla="*/ 1333500 h 2143125"/>
              <a:gd name="connsiteX15" fmla="*/ 192088 w 4992688"/>
              <a:gd name="connsiteY15" fmla="*/ 1304925 h 2143125"/>
              <a:gd name="connsiteX16" fmla="*/ 173038 w 4992688"/>
              <a:gd name="connsiteY16" fmla="*/ 1247775 h 2143125"/>
              <a:gd name="connsiteX17" fmla="*/ 153988 w 4992688"/>
              <a:gd name="connsiteY17" fmla="*/ 1190625 h 2143125"/>
              <a:gd name="connsiteX18" fmla="*/ 144463 w 4992688"/>
              <a:gd name="connsiteY18" fmla="*/ 1162050 h 2143125"/>
              <a:gd name="connsiteX19" fmla="*/ 106363 w 4992688"/>
              <a:gd name="connsiteY19" fmla="*/ 1076325 h 2143125"/>
              <a:gd name="connsiteX20" fmla="*/ 96838 w 4992688"/>
              <a:gd name="connsiteY20" fmla="*/ 1047750 h 2143125"/>
              <a:gd name="connsiteX21" fmla="*/ 87313 w 4992688"/>
              <a:gd name="connsiteY21" fmla="*/ 1019175 h 2143125"/>
              <a:gd name="connsiteX22" fmla="*/ 58738 w 4992688"/>
              <a:gd name="connsiteY22" fmla="*/ 962025 h 2143125"/>
              <a:gd name="connsiteX23" fmla="*/ 1588 w 4992688"/>
              <a:gd name="connsiteY23" fmla="*/ 809625 h 2143125"/>
              <a:gd name="connsiteX24" fmla="*/ 68263 w 4992688"/>
              <a:gd name="connsiteY24" fmla="*/ 733425 h 2143125"/>
              <a:gd name="connsiteX25" fmla="*/ 96838 w 4992688"/>
              <a:gd name="connsiteY25" fmla="*/ 714375 h 2143125"/>
              <a:gd name="connsiteX26" fmla="*/ 125413 w 4992688"/>
              <a:gd name="connsiteY26" fmla="*/ 695325 h 2143125"/>
              <a:gd name="connsiteX27" fmla="*/ 173038 w 4992688"/>
              <a:gd name="connsiteY27" fmla="*/ 647700 h 2143125"/>
              <a:gd name="connsiteX28" fmla="*/ 201613 w 4992688"/>
              <a:gd name="connsiteY28" fmla="*/ 638175 h 2143125"/>
              <a:gd name="connsiteX29" fmla="*/ 258763 w 4992688"/>
              <a:gd name="connsiteY29" fmla="*/ 600075 h 2143125"/>
              <a:gd name="connsiteX30" fmla="*/ 315913 w 4992688"/>
              <a:gd name="connsiteY30" fmla="*/ 571500 h 2143125"/>
              <a:gd name="connsiteX31" fmla="*/ 344488 w 4992688"/>
              <a:gd name="connsiteY31" fmla="*/ 561975 h 2143125"/>
              <a:gd name="connsiteX32" fmla="*/ 401638 w 4992688"/>
              <a:gd name="connsiteY32" fmla="*/ 523875 h 2143125"/>
              <a:gd name="connsiteX33" fmla="*/ 430213 w 4992688"/>
              <a:gd name="connsiteY33" fmla="*/ 504825 h 2143125"/>
              <a:gd name="connsiteX34" fmla="*/ 458788 w 4992688"/>
              <a:gd name="connsiteY34" fmla="*/ 495300 h 2143125"/>
              <a:gd name="connsiteX35" fmla="*/ 487363 w 4992688"/>
              <a:gd name="connsiteY35" fmla="*/ 476250 h 2143125"/>
              <a:gd name="connsiteX36" fmla="*/ 544513 w 4992688"/>
              <a:gd name="connsiteY36" fmla="*/ 457200 h 2143125"/>
              <a:gd name="connsiteX37" fmla="*/ 649288 w 4992688"/>
              <a:gd name="connsiteY37" fmla="*/ 428625 h 2143125"/>
              <a:gd name="connsiteX38" fmla="*/ 830263 w 4992688"/>
              <a:gd name="connsiteY38" fmla="*/ 409575 h 2143125"/>
              <a:gd name="connsiteX39" fmla="*/ 925513 w 4992688"/>
              <a:gd name="connsiteY39" fmla="*/ 381000 h 2143125"/>
              <a:gd name="connsiteX40" fmla="*/ 954088 w 4992688"/>
              <a:gd name="connsiteY40" fmla="*/ 361950 h 2143125"/>
              <a:gd name="connsiteX41" fmla="*/ 1011238 w 4992688"/>
              <a:gd name="connsiteY41" fmla="*/ 342900 h 2143125"/>
              <a:gd name="connsiteX42" fmla="*/ 1096963 w 4992688"/>
              <a:gd name="connsiteY42" fmla="*/ 304800 h 2143125"/>
              <a:gd name="connsiteX43" fmla="*/ 1182688 w 4992688"/>
              <a:gd name="connsiteY43" fmla="*/ 285750 h 2143125"/>
              <a:gd name="connsiteX44" fmla="*/ 1220788 w 4992688"/>
              <a:gd name="connsiteY44" fmla="*/ 276225 h 2143125"/>
              <a:gd name="connsiteX45" fmla="*/ 1411288 w 4992688"/>
              <a:gd name="connsiteY45" fmla="*/ 266700 h 2143125"/>
              <a:gd name="connsiteX46" fmla="*/ 1458913 w 4992688"/>
              <a:gd name="connsiteY46" fmla="*/ 257175 h 2143125"/>
              <a:gd name="connsiteX47" fmla="*/ 1487488 w 4992688"/>
              <a:gd name="connsiteY47" fmla="*/ 247650 h 2143125"/>
              <a:gd name="connsiteX48" fmla="*/ 1544638 w 4992688"/>
              <a:gd name="connsiteY48" fmla="*/ 238125 h 2143125"/>
              <a:gd name="connsiteX49" fmla="*/ 1658938 w 4992688"/>
              <a:gd name="connsiteY49" fmla="*/ 247650 h 2143125"/>
              <a:gd name="connsiteX50" fmla="*/ 1868488 w 4992688"/>
              <a:gd name="connsiteY50" fmla="*/ 228600 h 2143125"/>
              <a:gd name="connsiteX51" fmla="*/ 1954213 w 4992688"/>
              <a:gd name="connsiteY51" fmla="*/ 200025 h 2143125"/>
              <a:gd name="connsiteX52" fmla="*/ 1982788 w 4992688"/>
              <a:gd name="connsiteY52" fmla="*/ 190500 h 2143125"/>
              <a:gd name="connsiteX53" fmla="*/ 2011363 w 4992688"/>
              <a:gd name="connsiteY53" fmla="*/ 171450 h 2143125"/>
              <a:gd name="connsiteX54" fmla="*/ 2068513 w 4992688"/>
              <a:gd name="connsiteY54" fmla="*/ 152400 h 2143125"/>
              <a:gd name="connsiteX55" fmla="*/ 2154238 w 4992688"/>
              <a:gd name="connsiteY55" fmla="*/ 114300 h 2143125"/>
              <a:gd name="connsiteX56" fmla="*/ 2497138 w 4992688"/>
              <a:gd name="connsiteY56" fmla="*/ 95250 h 2143125"/>
              <a:gd name="connsiteX57" fmla="*/ 2582863 w 4992688"/>
              <a:gd name="connsiteY57" fmla="*/ 66675 h 2143125"/>
              <a:gd name="connsiteX58" fmla="*/ 2611438 w 4992688"/>
              <a:gd name="connsiteY58" fmla="*/ 57150 h 2143125"/>
              <a:gd name="connsiteX59" fmla="*/ 2640013 w 4992688"/>
              <a:gd name="connsiteY59" fmla="*/ 38100 h 2143125"/>
              <a:gd name="connsiteX60" fmla="*/ 2697163 w 4992688"/>
              <a:gd name="connsiteY60" fmla="*/ 19050 h 2143125"/>
              <a:gd name="connsiteX61" fmla="*/ 2763838 w 4992688"/>
              <a:gd name="connsiteY61" fmla="*/ 0 h 2143125"/>
              <a:gd name="connsiteX62" fmla="*/ 2982913 w 4992688"/>
              <a:gd name="connsiteY62" fmla="*/ 9525 h 2143125"/>
              <a:gd name="connsiteX63" fmla="*/ 3040063 w 4992688"/>
              <a:gd name="connsiteY63" fmla="*/ 28575 h 2143125"/>
              <a:gd name="connsiteX64" fmla="*/ 3078163 w 4992688"/>
              <a:gd name="connsiteY64" fmla="*/ 38100 h 2143125"/>
              <a:gd name="connsiteX65" fmla="*/ 3135313 w 4992688"/>
              <a:gd name="connsiteY65" fmla="*/ 57150 h 2143125"/>
              <a:gd name="connsiteX66" fmla="*/ 3192463 w 4992688"/>
              <a:gd name="connsiteY66" fmla="*/ 76200 h 2143125"/>
              <a:gd name="connsiteX67" fmla="*/ 3221038 w 4992688"/>
              <a:gd name="connsiteY67" fmla="*/ 85725 h 2143125"/>
              <a:gd name="connsiteX68" fmla="*/ 3249613 w 4992688"/>
              <a:gd name="connsiteY68" fmla="*/ 95250 h 2143125"/>
              <a:gd name="connsiteX69" fmla="*/ 3363913 w 4992688"/>
              <a:gd name="connsiteY69" fmla="*/ 104775 h 2143125"/>
              <a:gd name="connsiteX70" fmla="*/ 3421063 w 4992688"/>
              <a:gd name="connsiteY70" fmla="*/ 133350 h 2143125"/>
              <a:gd name="connsiteX71" fmla="*/ 3449638 w 4992688"/>
              <a:gd name="connsiteY71" fmla="*/ 161925 h 2143125"/>
              <a:gd name="connsiteX72" fmla="*/ 3506788 w 4992688"/>
              <a:gd name="connsiteY72" fmla="*/ 200025 h 2143125"/>
              <a:gd name="connsiteX73" fmla="*/ 3535363 w 4992688"/>
              <a:gd name="connsiteY73" fmla="*/ 219075 h 2143125"/>
              <a:gd name="connsiteX74" fmla="*/ 3563938 w 4992688"/>
              <a:gd name="connsiteY74" fmla="*/ 247650 h 2143125"/>
              <a:gd name="connsiteX75" fmla="*/ 3621088 w 4992688"/>
              <a:gd name="connsiteY75" fmla="*/ 266700 h 2143125"/>
              <a:gd name="connsiteX76" fmla="*/ 3678238 w 4992688"/>
              <a:gd name="connsiteY76" fmla="*/ 295275 h 2143125"/>
              <a:gd name="connsiteX77" fmla="*/ 3706813 w 4992688"/>
              <a:gd name="connsiteY77" fmla="*/ 314325 h 2143125"/>
              <a:gd name="connsiteX78" fmla="*/ 3744913 w 4992688"/>
              <a:gd name="connsiteY78" fmla="*/ 323850 h 2143125"/>
              <a:gd name="connsiteX79" fmla="*/ 3887788 w 4992688"/>
              <a:gd name="connsiteY79" fmla="*/ 342900 h 2143125"/>
              <a:gd name="connsiteX80" fmla="*/ 3944938 w 4992688"/>
              <a:gd name="connsiteY80" fmla="*/ 361950 h 2143125"/>
              <a:gd name="connsiteX81" fmla="*/ 3973513 w 4992688"/>
              <a:gd name="connsiteY81" fmla="*/ 371475 h 2143125"/>
              <a:gd name="connsiteX82" fmla="*/ 4030663 w 4992688"/>
              <a:gd name="connsiteY82" fmla="*/ 419100 h 2143125"/>
              <a:gd name="connsiteX83" fmla="*/ 4087813 w 4992688"/>
              <a:gd name="connsiteY83" fmla="*/ 457200 h 2143125"/>
              <a:gd name="connsiteX84" fmla="*/ 4116388 w 4992688"/>
              <a:gd name="connsiteY84" fmla="*/ 476250 h 2143125"/>
              <a:gd name="connsiteX85" fmla="*/ 4173538 w 4992688"/>
              <a:gd name="connsiteY85" fmla="*/ 514350 h 2143125"/>
              <a:gd name="connsiteX86" fmla="*/ 4202113 w 4992688"/>
              <a:gd name="connsiteY86" fmla="*/ 533400 h 2143125"/>
              <a:gd name="connsiteX87" fmla="*/ 4230688 w 4992688"/>
              <a:gd name="connsiteY87" fmla="*/ 542925 h 2143125"/>
              <a:gd name="connsiteX88" fmla="*/ 4259263 w 4992688"/>
              <a:gd name="connsiteY88" fmla="*/ 571500 h 2143125"/>
              <a:gd name="connsiteX89" fmla="*/ 4316413 w 4992688"/>
              <a:gd name="connsiteY89" fmla="*/ 600075 h 2143125"/>
              <a:gd name="connsiteX90" fmla="*/ 4344988 w 4992688"/>
              <a:gd name="connsiteY90" fmla="*/ 628650 h 2143125"/>
              <a:gd name="connsiteX91" fmla="*/ 4373563 w 4992688"/>
              <a:gd name="connsiteY91" fmla="*/ 638175 h 2143125"/>
              <a:gd name="connsiteX92" fmla="*/ 4459288 w 4992688"/>
              <a:gd name="connsiteY92" fmla="*/ 695325 h 2143125"/>
              <a:gd name="connsiteX93" fmla="*/ 4487863 w 4992688"/>
              <a:gd name="connsiteY93" fmla="*/ 714375 h 2143125"/>
              <a:gd name="connsiteX94" fmla="*/ 4516438 w 4992688"/>
              <a:gd name="connsiteY94" fmla="*/ 733425 h 2143125"/>
              <a:gd name="connsiteX95" fmla="*/ 4602163 w 4992688"/>
              <a:gd name="connsiteY95" fmla="*/ 809625 h 2143125"/>
              <a:gd name="connsiteX96" fmla="*/ 4630738 w 4992688"/>
              <a:gd name="connsiteY96" fmla="*/ 819150 h 2143125"/>
              <a:gd name="connsiteX97" fmla="*/ 4687888 w 4992688"/>
              <a:gd name="connsiteY97" fmla="*/ 857250 h 2143125"/>
              <a:gd name="connsiteX98" fmla="*/ 4754563 w 4992688"/>
              <a:gd name="connsiteY98" fmla="*/ 876300 h 2143125"/>
              <a:gd name="connsiteX99" fmla="*/ 4783138 w 4992688"/>
              <a:gd name="connsiteY99" fmla="*/ 885825 h 2143125"/>
              <a:gd name="connsiteX100" fmla="*/ 4849813 w 4992688"/>
              <a:gd name="connsiteY100" fmla="*/ 904875 h 2143125"/>
              <a:gd name="connsiteX101" fmla="*/ 4878388 w 4992688"/>
              <a:gd name="connsiteY101" fmla="*/ 923925 h 2143125"/>
              <a:gd name="connsiteX102" fmla="*/ 4906963 w 4992688"/>
              <a:gd name="connsiteY102" fmla="*/ 933450 h 2143125"/>
              <a:gd name="connsiteX103" fmla="*/ 4964113 w 4992688"/>
              <a:gd name="connsiteY103" fmla="*/ 971550 h 2143125"/>
              <a:gd name="connsiteX104" fmla="*/ 4992688 w 4992688"/>
              <a:gd name="connsiteY104" fmla="*/ 1008111 h 2143125"/>
              <a:gd name="connsiteX105" fmla="*/ 4221163 w 4992688"/>
              <a:gd name="connsiteY105" fmla="*/ 2038350 h 2143125"/>
              <a:gd name="connsiteX106" fmla="*/ 4154488 w 4992688"/>
              <a:gd name="connsiteY106" fmla="*/ 2114550 h 2143125"/>
              <a:gd name="connsiteX107" fmla="*/ 4106863 w 4992688"/>
              <a:gd name="connsiteY107" fmla="*/ 2124075 h 2143125"/>
              <a:gd name="connsiteX108" fmla="*/ 3906838 w 4992688"/>
              <a:gd name="connsiteY108" fmla="*/ 2143125 h 2143125"/>
              <a:gd name="connsiteX109" fmla="*/ 3459163 w 4992688"/>
              <a:gd name="connsiteY109" fmla="*/ 2124075 h 2143125"/>
              <a:gd name="connsiteX110" fmla="*/ 3344863 w 4992688"/>
              <a:gd name="connsiteY110" fmla="*/ 2095500 h 2143125"/>
              <a:gd name="connsiteX111" fmla="*/ 3297238 w 4992688"/>
              <a:gd name="connsiteY111" fmla="*/ 2085975 h 2143125"/>
              <a:gd name="connsiteX112" fmla="*/ 3068638 w 4992688"/>
              <a:gd name="connsiteY112" fmla="*/ 2095500 h 2143125"/>
              <a:gd name="connsiteX113" fmla="*/ 3030538 w 4992688"/>
              <a:gd name="connsiteY113" fmla="*/ 2105025 h 2143125"/>
              <a:gd name="connsiteX114" fmla="*/ 2925763 w 4992688"/>
              <a:gd name="connsiteY114" fmla="*/ 2114550 h 2143125"/>
              <a:gd name="connsiteX115" fmla="*/ 2859088 w 4992688"/>
              <a:gd name="connsiteY115" fmla="*/ 2124075 h 2143125"/>
              <a:gd name="connsiteX116" fmla="*/ 2011363 w 4992688"/>
              <a:gd name="connsiteY116" fmla="*/ 2114550 h 2143125"/>
              <a:gd name="connsiteX117" fmla="*/ 1887538 w 4992688"/>
              <a:gd name="connsiteY117" fmla="*/ 2095500 h 2143125"/>
              <a:gd name="connsiteX118" fmla="*/ 1639888 w 4992688"/>
              <a:gd name="connsiteY118" fmla="*/ 2085975 h 2143125"/>
              <a:gd name="connsiteX119" fmla="*/ 1554163 w 4992688"/>
              <a:gd name="connsiteY119" fmla="*/ 2076450 h 2143125"/>
              <a:gd name="connsiteX120" fmla="*/ 1525588 w 4992688"/>
              <a:gd name="connsiteY120" fmla="*/ 2066925 h 2143125"/>
              <a:gd name="connsiteX121" fmla="*/ 687388 w 4992688"/>
              <a:gd name="connsiteY121" fmla="*/ 2085975 h 2143125"/>
              <a:gd name="connsiteX122" fmla="*/ 620713 w 4992688"/>
              <a:gd name="connsiteY122" fmla="*/ 2076450 h 2143125"/>
              <a:gd name="connsiteX123" fmla="*/ 573088 w 4992688"/>
              <a:gd name="connsiteY12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06142 w 4992467"/>
              <a:gd name="connsiteY19" fmla="*/ 1076325 h 2143125"/>
              <a:gd name="connsiteX20" fmla="*/ 96617 w 4992467"/>
              <a:gd name="connsiteY20" fmla="*/ 1047750 h 2143125"/>
              <a:gd name="connsiteX21" fmla="*/ 87092 w 4992467"/>
              <a:gd name="connsiteY21" fmla="*/ 1019175 h 2143125"/>
              <a:gd name="connsiteX22" fmla="*/ 1367 w 4992467"/>
              <a:gd name="connsiteY22" fmla="*/ 809625 h 2143125"/>
              <a:gd name="connsiteX23" fmla="*/ 68042 w 4992467"/>
              <a:gd name="connsiteY23" fmla="*/ 733425 h 2143125"/>
              <a:gd name="connsiteX24" fmla="*/ 96617 w 4992467"/>
              <a:gd name="connsiteY24" fmla="*/ 714375 h 2143125"/>
              <a:gd name="connsiteX25" fmla="*/ 125192 w 4992467"/>
              <a:gd name="connsiteY25" fmla="*/ 695325 h 2143125"/>
              <a:gd name="connsiteX26" fmla="*/ 172817 w 4992467"/>
              <a:gd name="connsiteY26" fmla="*/ 647700 h 2143125"/>
              <a:gd name="connsiteX27" fmla="*/ 201392 w 4992467"/>
              <a:gd name="connsiteY27" fmla="*/ 638175 h 2143125"/>
              <a:gd name="connsiteX28" fmla="*/ 258542 w 4992467"/>
              <a:gd name="connsiteY28" fmla="*/ 600075 h 2143125"/>
              <a:gd name="connsiteX29" fmla="*/ 315692 w 4992467"/>
              <a:gd name="connsiteY29" fmla="*/ 571500 h 2143125"/>
              <a:gd name="connsiteX30" fmla="*/ 344267 w 4992467"/>
              <a:gd name="connsiteY30" fmla="*/ 561975 h 2143125"/>
              <a:gd name="connsiteX31" fmla="*/ 401417 w 4992467"/>
              <a:gd name="connsiteY31" fmla="*/ 523875 h 2143125"/>
              <a:gd name="connsiteX32" fmla="*/ 429992 w 4992467"/>
              <a:gd name="connsiteY32" fmla="*/ 504825 h 2143125"/>
              <a:gd name="connsiteX33" fmla="*/ 458567 w 4992467"/>
              <a:gd name="connsiteY33" fmla="*/ 495300 h 2143125"/>
              <a:gd name="connsiteX34" fmla="*/ 487142 w 4992467"/>
              <a:gd name="connsiteY34" fmla="*/ 476250 h 2143125"/>
              <a:gd name="connsiteX35" fmla="*/ 544292 w 4992467"/>
              <a:gd name="connsiteY35" fmla="*/ 457200 h 2143125"/>
              <a:gd name="connsiteX36" fmla="*/ 649067 w 4992467"/>
              <a:gd name="connsiteY36" fmla="*/ 428625 h 2143125"/>
              <a:gd name="connsiteX37" fmla="*/ 830042 w 4992467"/>
              <a:gd name="connsiteY37" fmla="*/ 409575 h 2143125"/>
              <a:gd name="connsiteX38" fmla="*/ 925292 w 4992467"/>
              <a:gd name="connsiteY38" fmla="*/ 381000 h 2143125"/>
              <a:gd name="connsiteX39" fmla="*/ 953867 w 4992467"/>
              <a:gd name="connsiteY39" fmla="*/ 361950 h 2143125"/>
              <a:gd name="connsiteX40" fmla="*/ 1011017 w 4992467"/>
              <a:gd name="connsiteY40" fmla="*/ 342900 h 2143125"/>
              <a:gd name="connsiteX41" fmla="*/ 1096742 w 4992467"/>
              <a:gd name="connsiteY41" fmla="*/ 304800 h 2143125"/>
              <a:gd name="connsiteX42" fmla="*/ 1182467 w 4992467"/>
              <a:gd name="connsiteY42" fmla="*/ 285750 h 2143125"/>
              <a:gd name="connsiteX43" fmla="*/ 1220567 w 4992467"/>
              <a:gd name="connsiteY43" fmla="*/ 276225 h 2143125"/>
              <a:gd name="connsiteX44" fmla="*/ 1411067 w 4992467"/>
              <a:gd name="connsiteY44" fmla="*/ 266700 h 2143125"/>
              <a:gd name="connsiteX45" fmla="*/ 1458692 w 4992467"/>
              <a:gd name="connsiteY45" fmla="*/ 257175 h 2143125"/>
              <a:gd name="connsiteX46" fmla="*/ 1487267 w 4992467"/>
              <a:gd name="connsiteY46" fmla="*/ 247650 h 2143125"/>
              <a:gd name="connsiteX47" fmla="*/ 1544417 w 4992467"/>
              <a:gd name="connsiteY47" fmla="*/ 238125 h 2143125"/>
              <a:gd name="connsiteX48" fmla="*/ 1658717 w 4992467"/>
              <a:gd name="connsiteY48" fmla="*/ 247650 h 2143125"/>
              <a:gd name="connsiteX49" fmla="*/ 1868267 w 4992467"/>
              <a:gd name="connsiteY49" fmla="*/ 228600 h 2143125"/>
              <a:gd name="connsiteX50" fmla="*/ 1953992 w 4992467"/>
              <a:gd name="connsiteY50" fmla="*/ 200025 h 2143125"/>
              <a:gd name="connsiteX51" fmla="*/ 1982567 w 4992467"/>
              <a:gd name="connsiteY51" fmla="*/ 190500 h 2143125"/>
              <a:gd name="connsiteX52" fmla="*/ 2011142 w 4992467"/>
              <a:gd name="connsiteY52" fmla="*/ 171450 h 2143125"/>
              <a:gd name="connsiteX53" fmla="*/ 2068292 w 4992467"/>
              <a:gd name="connsiteY53" fmla="*/ 152400 h 2143125"/>
              <a:gd name="connsiteX54" fmla="*/ 2154017 w 4992467"/>
              <a:gd name="connsiteY54" fmla="*/ 114300 h 2143125"/>
              <a:gd name="connsiteX55" fmla="*/ 2496917 w 4992467"/>
              <a:gd name="connsiteY55" fmla="*/ 95250 h 2143125"/>
              <a:gd name="connsiteX56" fmla="*/ 2582642 w 4992467"/>
              <a:gd name="connsiteY56" fmla="*/ 66675 h 2143125"/>
              <a:gd name="connsiteX57" fmla="*/ 2611217 w 4992467"/>
              <a:gd name="connsiteY57" fmla="*/ 57150 h 2143125"/>
              <a:gd name="connsiteX58" fmla="*/ 2639792 w 4992467"/>
              <a:gd name="connsiteY58" fmla="*/ 38100 h 2143125"/>
              <a:gd name="connsiteX59" fmla="*/ 2696942 w 4992467"/>
              <a:gd name="connsiteY59" fmla="*/ 19050 h 2143125"/>
              <a:gd name="connsiteX60" fmla="*/ 2763617 w 4992467"/>
              <a:gd name="connsiteY60" fmla="*/ 0 h 2143125"/>
              <a:gd name="connsiteX61" fmla="*/ 2982692 w 4992467"/>
              <a:gd name="connsiteY61" fmla="*/ 9525 h 2143125"/>
              <a:gd name="connsiteX62" fmla="*/ 3039842 w 4992467"/>
              <a:gd name="connsiteY62" fmla="*/ 28575 h 2143125"/>
              <a:gd name="connsiteX63" fmla="*/ 3077942 w 4992467"/>
              <a:gd name="connsiteY63" fmla="*/ 38100 h 2143125"/>
              <a:gd name="connsiteX64" fmla="*/ 3135092 w 4992467"/>
              <a:gd name="connsiteY64" fmla="*/ 57150 h 2143125"/>
              <a:gd name="connsiteX65" fmla="*/ 3192242 w 4992467"/>
              <a:gd name="connsiteY65" fmla="*/ 76200 h 2143125"/>
              <a:gd name="connsiteX66" fmla="*/ 3220817 w 4992467"/>
              <a:gd name="connsiteY66" fmla="*/ 85725 h 2143125"/>
              <a:gd name="connsiteX67" fmla="*/ 3249392 w 4992467"/>
              <a:gd name="connsiteY67" fmla="*/ 95250 h 2143125"/>
              <a:gd name="connsiteX68" fmla="*/ 3363692 w 4992467"/>
              <a:gd name="connsiteY68" fmla="*/ 104775 h 2143125"/>
              <a:gd name="connsiteX69" fmla="*/ 3420842 w 4992467"/>
              <a:gd name="connsiteY69" fmla="*/ 133350 h 2143125"/>
              <a:gd name="connsiteX70" fmla="*/ 3449417 w 4992467"/>
              <a:gd name="connsiteY70" fmla="*/ 161925 h 2143125"/>
              <a:gd name="connsiteX71" fmla="*/ 3506567 w 4992467"/>
              <a:gd name="connsiteY71" fmla="*/ 200025 h 2143125"/>
              <a:gd name="connsiteX72" fmla="*/ 3535142 w 4992467"/>
              <a:gd name="connsiteY72" fmla="*/ 219075 h 2143125"/>
              <a:gd name="connsiteX73" fmla="*/ 3563717 w 4992467"/>
              <a:gd name="connsiteY73" fmla="*/ 247650 h 2143125"/>
              <a:gd name="connsiteX74" fmla="*/ 3620867 w 4992467"/>
              <a:gd name="connsiteY74" fmla="*/ 266700 h 2143125"/>
              <a:gd name="connsiteX75" fmla="*/ 3678017 w 4992467"/>
              <a:gd name="connsiteY75" fmla="*/ 295275 h 2143125"/>
              <a:gd name="connsiteX76" fmla="*/ 3706592 w 4992467"/>
              <a:gd name="connsiteY76" fmla="*/ 314325 h 2143125"/>
              <a:gd name="connsiteX77" fmla="*/ 3744692 w 4992467"/>
              <a:gd name="connsiteY77" fmla="*/ 323850 h 2143125"/>
              <a:gd name="connsiteX78" fmla="*/ 3887567 w 4992467"/>
              <a:gd name="connsiteY78" fmla="*/ 342900 h 2143125"/>
              <a:gd name="connsiteX79" fmla="*/ 3944717 w 4992467"/>
              <a:gd name="connsiteY79" fmla="*/ 361950 h 2143125"/>
              <a:gd name="connsiteX80" fmla="*/ 3973292 w 4992467"/>
              <a:gd name="connsiteY80" fmla="*/ 371475 h 2143125"/>
              <a:gd name="connsiteX81" fmla="*/ 4030442 w 4992467"/>
              <a:gd name="connsiteY81" fmla="*/ 419100 h 2143125"/>
              <a:gd name="connsiteX82" fmla="*/ 4087592 w 4992467"/>
              <a:gd name="connsiteY82" fmla="*/ 457200 h 2143125"/>
              <a:gd name="connsiteX83" fmla="*/ 4116167 w 4992467"/>
              <a:gd name="connsiteY83" fmla="*/ 476250 h 2143125"/>
              <a:gd name="connsiteX84" fmla="*/ 4173317 w 4992467"/>
              <a:gd name="connsiteY84" fmla="*/ 514350 h 2143125"/>
              <a:gd name="connsiteX85" fmla="*/ 4201892 w 4992467"/>
              <a:gd name="connsiteY85" fmla="*/ 533400 h 2143125"/>
              <a:gd name="connsiteX86" fmla="*/ 4230467 w 4992467"/>
              <a:gd name="connsiteY86" fmla="*/ 542925 h 2143125"/>
              <a:gd name="connsiteX87" fmla="*/ 4259042 w 4992467"/>
              <a:gd name="connsiteY87" fmla="*/ 571500 h 2143125"/>
              <a:gd name="connsiteX88" fmla="*/ 4316192 w 4992467"/>
              <a:gd name="connsiteY88" fmla="*/ 600075 h 2143125"/>
              <a:gd name="connsiteX89" fmla="*/ 4344767 w 4992467"/>
              <a:gd name="connsiteY89" fmla="*/ 628650 h 2143125"/>
              <a:gd name="connsiteX90" fmla="*/ 4373342 w 4992467"/>
              <a:gd name="connsiteY90" fmla="*/ 638175 h 2143125"/>
              <a:gd name="connsiteX91" fmla="*/ 4459067 w 4992467"/>
              <a:gd name="connsiteY91" fmla="*/ 695325 h 2143125"/>
              <a:gd name="connsiteX92" fmla="*/ 4487642 w 4992467"/>
              <a:gd name="connsiteY92" fmla="*/ 714375 h 2143125"/>
              <a:gd name="connsiteX93" fmla="*/ 4516217 w 4992467"/>
              <a:gd name="connsiteY93" fmla="*/ 733425 h 2143125"/>
              <a:gd name="connsiteX94" fmla="*/ 4601942 w 4992467"/>
              <a:gd name="connsiteY94" fmla="*/ 809625 h 2143125"/>
              <a:gd name="connsiteX95" fmla="*/ 4630517 w 4992467"/>
              <a:gd name="connsiteY95" fmla="*/ 819150 h 2143125"/>
              <a:gd name="connsiteX96" fmla="*/ 4687667 w 4992467"/>
              <a:gd name="connsiteY96" fmla="*/ 857250 h 2143125"/>
              <a:gd name="connsiteX97" fmla="*/ 4754342 w 4992467"/>
              <a:gd name="connsiteY97" fmla="*/ 876300 h 2143125"/>
              <a:gd name="connsiteX98" fmla="*/ 4782917 w 4992467"/>
              <a:gd name="connsiteY98" fmla="*/ 885825 h 2143125"/>
              <a:gd name="connsiteX99" fmla="*/ 4849592 w 4992467"/>
              <a:gd name="connsiteY99" fmla="*/ 904875 h 2143125"/>
              <a:gd name="connsiteX100" fmla="*/ 4878167 w 4992467"/>
              <a:gd name="connsiteY100" fmla="*/ 923925 h 2143125"/>
              <a:gd name="connsiteX101" fmla="*/ 4906742 w 4992467"/>
              <a:gd name="connsiteY101" fmla="*/ 933450 h 2143125"/>
              <a:gd name="connsiteX102" fmla="*/ 4963892 w 4992467"/>
              <a:gd name="connsiteY102" fmla="*/ 971550 h 2143125"/>
              <a:gd name="connsiteX103" fmla="*/ 4992467 w 4992467"/>
              <a:gd name="connsiteY103" fmla="*/ 1008111 h 2143125"/>
              <a:gd name="connsiteX104" fmla="*/ 4220942 w 4992467"/>
              <a:gd name="connsiteY104" fmla="*/ 2038350 h 2143125"/>
              <a:gd name="connsiteX105" fmla="*/ 4154267 w 4992467"/>
              <a:gd name="connsiteY105" fmla="*/ 2114550 h 2143125"/>
              <a:gd name="connsiteX106" fmla="*/ 4106642 w 4992467"/>
              <a:gd name="connsiteY106" fmla="*/ 2124075 h 2143125"/>
              <a:gd name="connsiteX107" fmla="*/ 3906617 w 4992467"/>
              <a:gd name="connsiteY107" fmla="*/ 2143125 h 2143125"/>
              <a:gd name="connsiteX108" fmla="*/ 3458942 w 4992467"/>
              <a:gd name="connsiteY108" fmla="*/ 2124075 h 2143125"/>
              <a:gd name="connsiteX109" fmla="*/ 3344642 w 4992467"/>
              <a:gd name="connsiteY109" fmla="*/ 2095500 h 2143125"/>
              <a:gd name="connsiteX110" fmla="*/ 3297017 w 4992467"/>
              <a:gd name="connsiteY110" fmla="*/ 2085975 h 2143125"/>
              <a:gd name="connsiteX111" fmla="*/ 3068417 w 4992467"/>
              <a:gd name="connsiteY111" fmla="*/ 2095500 h 2143125"/>
              <a:gd name="connsiteX112" fmla="*/ 3030317 w 4992467"/>
              <a:gd name="connsiteY112" fmla="*/ 2105025 h 2143125"/>
              <a:gd name="connsiteX113" fmla="*/ 2925542 w 4992467"/>
              <a:gd name="connsiteY113" fmla="*/ 2114550 h 2143125"/>
              <a:gd name="connsiteX114" fmla="*/ 2858867 w 4992467"/>
              <a:gd name="connsiteY114" fmla="*/ 2124075 h 2143125"/>
              <a:gd name="connsiteX115" fmla="*/ 2011142 w 4992467"/>
              <a:gd name="connsiteY115" fmla="*/ 2114550 h 2143125"/>
              <a:gd name="connsiteX116" fmla="*/ 1887317 w 4992467"/>
              <a:gd name="connsiteY116" fmla="*/ 2095500 h 2143125"/>
              <a:gd name="connsiteX117" fmla="*/ 1639667 w 4992467"/>
              <a:gd name="connsiteY117" fmla="*/ 2085975 h 2143125"/>
              <a:gd name="connsiteX118" fmla="*/ 1553942 w 4992467"/>
              <a:gd name="connsiteY118" fmla="*/ 2076450 h 2143125"/>
              <a:gd name="connsiteX119" fmla="*/ 1525367 w 4992467"/>
              <a:gd name="connsiteY119" fmla="*/ 2066925 h 2143125"/>
              <a:gd name="connsiteX120" fmla="*/ 687167 w 4992467"/>
              <a:gd name="connsiteY120" fmla="*/ 2085975 h 2143125"/>
              <a:gd name="connsiteX121" fmla="*/ 620492 w 4992467"/>
              <a:gd name="connsiteY121" fmla="*/ 2076450 h 2143125"/>
              <a:gd name="connsiteX122" fmla="*/ 572867 w 4992467"/>
              <a:gd name="connsiteY12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96617 w 4992467"/>
              <a:gd name="connsiteY19" fmla="*/ 1047750 h 2143125"/>
              <a:gd name="connsiteX20" fmla="*/ 87092 w 4992467"/>
              <a:gd name="connsiteY20" fmla="*/ 1019175 h 2143125"/>
              <a:gd name="connsiteX21" fmla="*/ 1367 w 4992467"/>
              <a:gd name="connsiteY21" fmla="*/ 809625 h 2143125"/>
              <a:gd name="connsiteX22" fmla="*/ 68042 w 4992467"/>
              <a:gd name="connsiteY22" fmla="*/ 733425 h 2143125"/>
              <a:gd name="connsiteX23" fmla="*/ 96617 w 4992467"/>
              <a:gd name="connsiteY23" fmla="*/ 714375 h 2143125"/>
              <a:gd name="connsiteX24" fmla="*/ 125192 w 4992467"/>
              <a:gd name="connsiteY24" fmla="*/ 695325 h 2143125"/>
              <a:gd name="connsiteX25" fmla="*/ 172817 w 4992467"/>
              <a:gd name="connsiteY25" fmla="*/ 647700 h 2143125"/>
              <a:gd name="connsiteX26" fmla="*/ 201392 w 4992467"/>
              <a:gd name="connsiteY26" fmla="*/ 638175 h 2143125"/>
              <a:gd name="connsiteX27" fmla="*/ 258542 w 4992467"/>
              <a:gd name="connsiteY27" fmla="*/ 600075 h 2143125"/>
              <a:gd name="connsiteX28" fmla="*/ 315692 w 4992467"/>
              <a:gd name="connsiteY28" fmla="*/ 571500 h 2143125"/>
              <a:gd name="connsiteX29" fmla="*/ 344267 w 4992467"/>
              <a:gd name="connsiteY29" fmla="*/ 561975 h 2143125"/>
              <a:gd name="connsiteX30" fmla="*/ 401417 w 4992467"/>
              <a:gd name="connsiteY30" fmla="*/ 523875 h 2143125"/>
              <a:gd name="connsiteX31" fmla="*/ 429992 w 4992467"/>
              <a:gd name="connsiteY31" fmla="*/ 504825 h 2143125"/>
              <a:gd name="connsiteX32" fmla="*/ 458567 w 4992467"/>
              <a:gd name="connsiteY32" fmla="*/ 495300 h 2143125"/>
              <a:gd name="connsiteX33" fmla="*/ 487142 w 4992467"/>
              <a:gd name="connsiteY33" fmla="*/ 476250 h 2143125"/>
              <a:gd name="connsiteX34" fmla="*/ 544292 w 4992467"/>
              <a:gd name="connsiteY34" fmla="*/ 457200 h 2143125"/>
              <a:gd name="connsiteX35" fmla="*/ 649067 w 4992467"/>
              <a:gd name="connsiteY35" fmla="*/ 428625 h 2143125"/>
              <a:gd name="connsiteX36" fmla="*/ 830042 w 4992467"/>
              <a:gd name="connsiteY36" fmla="*/ 409575 h 2143125"/>
              <a:gd name="connsiteX37" fmla="*/ 925292 w 4992467"/>
              <a:gd name="connsiteY37" fmla="*/ 381000 h 2143125"/>
              <a:gd name="connsiteX38" fmla="*/ 953867 w 4992467"/>
              <a:gd name="connsiteY38" fmla="*/ 361950 h 2143125"/>
              <a:gd name="connsiteX39" fmla="*/ 1011017 w 4992467"/>
              <a:gd name="connsiteY39" fmla="*/ 342900 h 2143125"/>
              <a:gd name="connsiteX40" fmla="*/ 1096742 w 4992467"/>
              <a:gd name="connsiteY40" fmla="*/ 304800 h 2143125"/>
              <a:gd name="connsiteX41" fmla="*/ 1182467 w 4992467"/>
              <a:gd name="connsiteY41" fmla="*/ 285750 h 2143125"/>
              <a:gd name="connsiteX42" fmla="*/ 1220567 w 4992467"/>
              <a:gd name="connsiteY42" fmla="*/ 276225 h 2143125"/>
              <a:gd name="connsiteX43" fmla="*/ 1411067 w 4992467"/>
              <a:gd name="connsiteY43" fmla="*/ 266700 h 2143125"/>
              <a:gd name="connsiteX44" fmla="*/ 1458692 w 4992467"/>
              <a:gd name="connsiteY44" fmla="*/ 257175 h 2143125"/>
              <a:gd name="connsiteX45" fmla="*/ 1487267 w 4992467"/>
              <a:gd name="connsiteY45" fmla="*/ 247650 h 2143125"/>
              <a:gd name="connsiteX46" fmla="*/ 1544417 w 4992467"/>
              <a:gd name="connsiteY46" fmla="*/ 238125 h 2143125"/>
              <a:gd name="connsiteX47" fmla="*/ 1658717 w 4992467"/>
              <a:gd name="connsiteY47" fmla="*/ 247650 h 2143125"/>
              <a:gd name="connsiteX48" fmla="*/ 1868267 w 4992467"/>
              <a:gd name="connsiteY48" fmla="*/ 228600 h 2143125"/>
              <a:gd name="connsiteX49" fmla="*/ 1953992 w 4992467"/>
              <a:gd name="connsiteY49" fmla="*/ 200025 h 2143125"/>
              <a:gd name="connsiteX50" fmla="*/ 1982567 w 4992467"/>
              <a:gd name="connsiteY50" fmla="*/ 190500 h 2143125"/>
              <a:gd name="connsiteX51" fmla="*/ 2011142 w 4992467"/>
              <a:gd name="connsiteY51" fmla="*/ 171450 h 2143125"/>
              <a:gd name="connsiteX52" fmla="*/ 2068292 w 4992467"/>
              <a:gd name="connsiteY52" fmla="*/ 152400 h 2143125"/>
              <a:gd name="connsiteX53" fmla="*/ 2154017 w 4992467"/>
              <a:gd name="connsiteY53" fmla="*/ 114300 h 2143125"/>
              <a:gd name="connsiteX54" fmla="*/ 2496917 w 4992467"/>
              <a:gd name="connsiteY54" fmla="*/ 95250 h 2143125"/>
              <a:gd name="connsiteX55" fmla="*/ 2582642 w 4992467"/>
              <a:gd name="connsiteY55" fmla="*/ 66675 h 2143125"/>
              <a:gd name="connsiteX56" fmla="*/ 2611217 w 4992467"/>
              <a:gd name="connsiteY56" fmla="*/ 57150 h 2143125"/>
              <a:gd name="connsiteX57" fmla="*/ 2639792 w 4992467"/>
              <a:gd name="connsiteY57" fmla="*/ 38100 h 2143125"/>
              <a:gd name="connsiteX58" fmla="*/ 2696942 w 4992467"/>
              <a:gd name="connsiteY58" fmla="*/ 19050 h 2143125"/>
              <a:gd name="connsiteX59" fmla="*/ 2763617 w 4992467"/>
              <a:gd name="connsiteY59" fmla="*/ 0 h 2143125"/>
              <a:gd name="connsiteX60" fmla="*/ 2982692 w 4992467"/>
              <a:gd name="connsiteY60" fmla="*/ 9525 h 2143125"/>
              <a:gd name="connsiteX61" fmla="*/ 3039842 w 4992467"/>
              <a:gd name="connsiteY61" fmla="*/ 28575 h 2143125"/>
              <a:gd name="connsiteX62" fmla="*/ 3077942 w 4992467"/>
              <a:gd name="connsiteY62" fmla="*/ 38100 h 2143125"/>
              <a:gd name="connsiteX63" fmla="*/ 3135092 w 4992467"/>
              <a:gd name="connsiteY63" fmla="*/ 57150 h 2143125"/>
              <a:gd name="connsiteX64" fmla="*/ 3192242 w 4992467"/>
              <a:gd name="connsiteY64" fmla="*/ 76200 h 2143125"/>
              <a:gd name="connsiteX65" fmla="*/ 3220817 w 4992467"/>
              <a:gd name="connsiteY65" fmla="*/ 85725 h 2143125"/>
              <a:gd name="connsiteX66" fmla="*/ 3249392 w 4992467"/>
              <a:gd name="connsiteY66" fmla="*/ 95250 h 2143125"/>
              <a:gd name="connsiteX67" fmla="*/ 3363692 w 4992467"/>
              <a:gd name="connsiteY67" fmla="*/ 104775 h 2143125"/>
              <a:gd name="connsiteX68" fmla="*/ 3420842 w 4992467"/>
              <a:gd name="connsiteY68" fmla="*/ 133350 h 2143125"/>
              <a:gd name="connsiteX69" fmla="*/ 3449417 w 4992467"/>
              <a:gd name="connsiteY69" fmla="*/ 161925 h 2143125"/>
              <a:gd name="connsiteX70" fmla="*/ 3506567 w 4992467"/>
              <a:gd name="connsiteY70" fmla="*/ 200025 h 2143125"/>
              <a:gd name="connsiteX71" fmla="*/ 3535142 w 4992467"/>
              <a:gd name="connsiteY71" fmla="*/ 219075 h 2143125"/>
              <a:gd name="connsiteX72" fmla="*/ 3563717 w 4992467"/>
              <a:gd name="connsiteY72" fmla="*/ 247650 h 2143125"/>
              <a:gd name="connsiteX73" fmla="*/ 3620867 w 4992467"/>
              <a:gd name="connsiteY73" fmla="*/ 266700 h 2143125"/>
              <a:gd name="connsiteX74" fmla="*/ 3678017 w 4992467"/>
              <a:gd name="connsiteY74" fmla="*/ 295275 h 2143125"/>
              <a:gd name="connsiteX75" fmla="*/ 3706592 w 4992467"/>
              <a:gd name="connsiteY75" fmla="*/ 314325 h 2143125"/>
              <a:gd name="connsiteX76" fmla="*/ 3744692 w 4992467"/>
              <a:gd name="connsiteY76" fmla="*/ 323850 h 2143125"/>
              <a:gd name="connsiteX77" fmla="*/ 3887567 w 4992467"/>
              <a:gd name="connsiteY77" fmla="*/ 342900 h 2143125"/>
              <a:gd name="connsiteX78" fmla="*/ 3944717 w 4992467"/>
              <a:gd name="connsiteY78" fmla="*/ 361950 h 2143125"/>
              <a:gd name="connsiteX79" fmla="*/ 3973292 w 4992467"/>
              <a:gd name="connsiteY79" fmla="*/ 371475 h 2143125"/>
              <a:gd name="connsiteX80" fmla="*/ 4030442 w 4992467"/>
              <a:gd name="connsiteY80" fmla="*/ 419100 h 2143125"/>
              <a:gd name="connsiteX81" fmla="*/ 4087592 w 4992467"/>
              <a:gd name="connsiteY81" fmla="*/ 457200 h 2143125"/>
              <a:gd name="connsiteX82" fmla="*/ 4116167 w 4992467"/>
              <a:gd name="connsiteY82" fmla="*/ 476250 h 2143125"/>
              <a:gd name="connsiteX83" fmla="*/ 4173317 w 4992467"/>
              <a:gd name="connsiteY83" fmla="*/ 514350 h 2143125"/>
              <a:gd name="connsiteX84" fmla="*/ 4201892 w 4992467"/>
              <a:gd name="connsiteY84" fmla="*/ 533400 h 2143125"/>
              <a:gd name="connsiteX85" fmla="*/ 4230467 w 4992467"/>
              <a:gd name="connsiteY85" fmla="*/ 542925 h 2143125"/>
              <a:gd name="connsiteX86" fmla="*/ 4259042 w 4992467"/>
              <a:gd name="connsiteY86" fmla="*/ 571500 h 2143125"/>
              <a:gd name="connsiteX87" fmla="*/ 4316192 w 4992467"/>
              <a:gd name="connsiteY87" fmla="*/ 600075 h 2143125"/>
              <a:gd name="connsiteX88" fmla="*/ 4344767 w 4992467"/>
              <a:gd name="connsiteY88" fmla="*/ 628650 h 2143125"/>
              <a:gd name="connsiteX89" fmla="*/ 4373342 w 4992467"/>
              <a:gd name="connsiteY89" fmla="*/ 638175 h 2143125"/>
              <a:gd name="connsiteX90" fmla="*/ 4459067 w 4992467"/>
              <a:gd name="connsiteY90" fmla="*/ 695325 h 2143125"/>
              <a:gd name="connsiteX91" fmla="*/ 4487642 w 4992467"/>
              <a:gd name="connsiteY91" fmla="*/ 714375 h 2143125"/>
              <a:gd name="connsiteX92" fmla="*/ 4516217 w 4992467"/>
              <a:gd name="connsiteY92" fmla="*/ 733425 h 2143125"/>
              <a:gd name="connsiteX93" fmla="*/ 4601942 w 4992467"/>
              <a:gd name="connsiteY93" fmla="*/ 809625 h 2143125"/>
              <a:gd name="connsiteX94" fmla="*/ 4630517 w 4992467"/>
              <a:gd name="connsiteY94" fmla="*/ 819150 h 2143125"/>
              <a:gd name="connsiteX95" fmla="*/ 4687667 w 4992467"/>
              <a:gd name="connsiteY95" fmla="*/ 857250 h 2143125"/>
              <a:gd name="connsiteX96" fmla="*/ 4754342 w 4992467"/>
              <a:gd name="connsiteY96" fmla="*/ 876300 h 2143125"/>
              <a:gd name="connsiteX97" fmla="*/ 4782917 w 4992467"/>
              <a:gd name="connsiteY97" fmla="*/ 885825 h 2143125"/>
              <a:gd name="connsiteX98" fmla="*/ 4849592 w 4992467"/>
              <a:gd name="connsiteY98" fmla="*/ 904875 h 2143125"/>
              <a:gd name="connsiteX99" fmla="*/ 4878167 w 4992467"/>
              <a:gd name="connsiteY99" fmla="*/ 923925 h 2143125"/>
              <a:gd name="connsiteX100" fmla="*/ 4906742 w 4992467"/>
              <a:gd name="connsiteY100" fmla="*/ 933450 h 2143125"/>
              <a:gd name="connsiteX101" fmla="*/ 4963892 w 4992467"/>
              <a:gd name="connsiteY101" fmla="*/ 971550 h 2143125"/>
              <a:gd name="connsiteX102" fmla="*/ 4992467 w 4992467"/>
              <a:gd name="connsiteY102" fmla="*/ 1008111 h 2143125"/>
              <a:gd name="connsiteX103" fmla="*/ 4220942 w 4992467"/>
              <a:gd name="connsiteY103" fmla="*/ 2038350 h 2143125"/>
              <a:gd name="connsiteX104" fmla="*/ 4154267 w 4992467"/>
              <a:gd name="connsiteY104" fmla="*/ 2114550 h 2143125"/>
              <a:gd name="connsiteX105" fmla="*/ 4106642 w 4992467"/>
              <a:gd name="connsiteY105" fmla="*/ 2124075 h 2143125"/>
              <a:gd name="connsiteX106" fmla="*/ 3906617 w 4992467"/>
              <a:gd name="connsiteY106" fmla="*/ 2143125 h 2143125"/>
              <a:gd name="connsiteX107" fmla="*/ 3458942 w 4992467"/>
              <a:gd name="connsiteY107" fmla="*/ 2124075 h 2143125"/>
              <a:gd name="connsiteX108" fmla="*/ 3344642 w 4992467"/>
              <a:gd name="connsiteY108" fmla="*/ 2095500 h 2143125"/>
              <a:gd name="connsiteX109" fmla="*/ 3297017 w 4992467"/>
              <a:gd name="connsiteY109" fmla="*/ 2085975 h 2143125"/>
              <a:gd name="connsiteX110" fmla="*/ 3068417 w 4992467"/>
              <a:gd name="connsiteY110" fmla="*/ 2095500 h 2143125"/>
              <a:gd name="connsiteX111" fmla="*/ 3030317 w 4992467"/>
              <a:gd name="connsiteY111" fmla="*/ 2105025 h 2143125"/>
              <a:gd name="connsiteX112" fmla="*/ 2925542 w 4992467"/>
              <a:gd name="connsiteY112" fmla="*/ 2114550 h 2143125"/>
              <a:gd name="connsiteX113" fmla="*/ 2858867 w 4992467"/>
              <a:gd name="connsiteY113" fmla="*/ 2124075 h 2143125"/>
              <a:gd name="connsiteX114" fmla="*/ 2011142 w 4992467"/>
              <a:gd name="connsiteY114" fmla="*/ 2114550 h 2143125"/>
              <a:gd name="connsiteX115" fmla="*/ 1887317 w 4992467"/>
              <a:gd name="connsiteY115" fmla="*/ 2095500 h 2143125"/>
              <a:gd name="connsiteX116" fmla="*/ 1639667 w 4992467"/>
              <a:gd name="connsiteY116" fmla="*/ 2085975 h 2143125"/>
              <a:gd name="connsiteX117" fmla="*/ 1553942 w 4992467"/>
              <a:gd name="connsiteY117" fmla="*/ 2076450 h 2143125"/>
              <a:gd name="connsiteX118" fmla="*/ 1525367 w 4992467"/>
              <a:gd name="connsiteY118" fmla="*/ 2066925 h 2143125"/>
              <a:gd name="connsiteX119" fmla="*/ 687167 w 4992467"/>
              <a:gd name="connsiteY119" fmla="*/ 2085975 h 2143125"/>
              <a:gd name="connsiteX120" fmla="*/ 620492 w 4992467"/>
              <a:gd name="connsiteY120" fmla="*/ 2076450 h 2143125"/>
              <a:gd name="connsiteX121" fmla="*/ 572867 w 4992467"/>
              <a:gd name="connsiteY12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87092 w 4992467"/>
              <a:gd name="connsiteY19" fmla="*/ 1019175 h 2143125"/>
              <a:gd name="connsiteX20" fmla="*/ 1367 w 4992467"/>
              <a:gd name="connsiteY20" fmla="*/ 809625 h 2143125"/>
              <a:gd name="connsiteX21" fmla="*/ 68042 w 4992467"/>
              <a:gd name="connsiteY21" fmla="*/ 733425 h 2143125"/>
              <a:gd name="connsiteX22" fmla="*/ 96617 w 4992467"/>
              <a:gd name="connsiteY22" fmla="*/ 714375 h 2143125"/>
              <a:gd name="connsiteX23" fmla="*/ 125192 w 4992467"/>
              <a:gd name="connsiteY23" fmla="*/ 695325 h 2143125"/>
              <a:gd name="connsiteX24" fmla="*/ 172817 w 4992467"/>
              <a:gd name="connsiteY24" fmla="*/ 647700 h 2143125"/>
              <a:gd name="connsiteX25" fmla="*/ 201392 w 4992467"/>
              <a:gd name="connsiteY25" fmla="*/ 638175 h 2143125"/>
              <a:gd name="connsiteX26" fmla="*/ 258542 w 4992467"/>
              <a:gd name="connsiteY26" fmla="*/ 600075 h 2143125"/>
              <a:gd name="connsiteX27" fmla="*/ 315692 w 4992467"/>
              <a:gd name="connsiteY27" fmla="*/ 571500 h 2143125"/>
              <a:gd name="connsiteX28" fmla="*/ 344267 w 4992467"/>
              <a:gd name="connsiteY28" fmla="*/ 561975 h 2143125"/>
              <a:gd name="connsiteX29" fmla="*/ 401417 w 4992467"/>
              <a:gd name="connsiteY29" fmla="*/ 523875 h 2143125"/>
              <a:gd name="connsiteX30" fmla="*/ 429992 w 4992467"/>
              <a:gd name="connsiteY30" fmla="*/ 504825 h 2143125"/>
              <a:gd name="connsiteX31" fmla="*/ 458567 w 4992467"/>
              <a:gd name="connsiteY31" fmla="*/ 495300 h 2143125"/>
              <a:gd name="connsiteX32" fmla="*/ 487142 w 4992467"/>
              <a:gd name="connsiteY32" fmla="*/ 476250 h 2143125"/>
              <a:gd name="connsiteX33" fmla="*/ 544292 w 4992467"/>
              <a:gd name="connsiteY33" fmla="*/ 457200 h 2143125"/>
              <a:gd name="connsiteX34" fmla="*/ 649067 w 4992467"/>
              <a:gd name="connsiteY34" fmla="*/ 428625 h 2143125"/>
              <a:gd name="connsiteX35" fmla="*/ 830042 w 4992467"/>
              <a:gd name="connsiteY35" fmla="*/ 409575 h 2143125"/>
              <a:gd name="connsiteX36" fmla="*/ 925292 w 4992467"/>
              <a:gd name="connsiteY36" fmla="*/ 381000 h 2143125"/>
              <a:gd name="connsiteX37" fmla="*/ 953867 w 4992467"/>
              <a:gd name="connsiteY37" fmla="*/ 361950 h 2143125"/>
              <a:gd name="connsiteX38" fmla="*/ 1011017 w 4992467"/>
              <a:gd name="connsiteY38" fmla="*/ 342900 h 2143125"/>
              <a:gd name="connsiteX39" fmla="*/ 1096742 w 4992467"/>
              <a:gd name="connsiteY39" fmla="*/ 304800 h 2143125"/>
              <a:gd name="connsiteX40" fmla="*/ 1182467 w 4992467"/>
              <a:gd name="connsiteY40" fmla="*/ 285750 h 2143125"/>
              <a:gd name="connsiteX41" fmla="*/ 1220567 w 4992467"/>
              <a:gd name="connsiteY41" fmla="*/ 276225 h 2143125"/>
              <a:gd name="connsiteX42" fmla="*/ 1411067 w 4992467"/>
              <a:gd name="connsiteY42" fmla="*/ 266700 h 2143125"/>
              <a:gd name="connsiteX43" fmla="*/ 1458692 w 4992467"/>
              <a:gd name="connsiteY43" fmla="*/ 257175 h 2143125"/>
              <a:gd name="connsiteX44" fmla="*/ 1487267 w 4992467"/>
              <a:gd name="connsiteY44" fmla="*/ 247650 h 2143125"/>
              <a:gd name="connsiteX45" fmla="*/ 1544417 w 4992467"/>
              <a:gd name="connsiteY45" fmla="*/ 238125 h 2143125"/>
              <a:gd name="connsiteX46" fmla="*/ 1658717 w 4992467"/>
              <a:gd name="connsiteY46" fmla="*/ 247650 h 2143125"/>
              <a:gd name="connsiteX47" fmla="*/ 1868267 w 4992467"/>
              <a:gd name="connsiteY47" fmla="*/ 228600 h 2143125"/>
              <a:gd name="connsiteX48" fmla="*/ 1953992 w 4992467"/>
              <a:gd name="connsiteY48" fmla="*/ 200025 h 2143125"/>
              <a:gd name="connsiteX49" fmla="*/ 1982567 w 4992467"/>
              <a:gd name="connsiteY49" fmla="*/ 190500 h 2143125"/>
              <a:gd name="connsiteX50" fmla="*/ 2011142 w 4992467"/>
              <a:gd name="connsiteY50" fmla="*/ 171450 h 2143125"/>
              <a:gd name="connsiteX51" fmla="*/ 2068292 w 4992467"/>
              <a:gd name="connsiteY51" fmla="*/ 152400 h 2143125"/>
              <a:gd name="connsiteX52" fmla="*/ 2154017 w 4992467"/>
              <a:gd name="connsiteY52" fmla="*/ 114300 h 2143125"/>
              <a:gd name="connsiteX53" fmla="*/ 2496917 w 4992467"/>
              <a:gd name="connsiteY53" fmla="*/ 95250 h 2143125"/>
              <a:gd name="connsiteX54" fmla="*/ 2582642 w 4992467"/>
              <a:gd name="connsiteY54" fmla="*/ 66675 h 2143125"/>
              <a:gd name="connsiteX55" fmla="*/ 2611217 w 4992467"/>
              <a:gd name="connsiteY55" fmla="*/ 57150 h 2143125"/>
              <a:gd name="connsiteX56" fmla="*/ 2639792 w 4992467"/>
              <a:gd name="connsiteY56" fmla="*/ 38100 h 2143125"/>
              <a:gd name="connsiteX57" fmla="*/ 2696942 w 4992467"/>
              <a:gd name="connsiteY57" fmla="*/ 19050 h 2143125"/>
              <a:gd name="connsiteX58" fmla="*/ 2763617 w 4992467"/>
              <a:gd name="connsiteY58" fmla="*/ 0 h 2143125"/>
              <a:gd name="connsiteX59" fmla="*/ 2982692 w 4992467"/>
              <a:gd name="connsiteY59" fmla="*/ 9525 h 2143125"/>
              <a:gd name="connsiteX60" fmla="*/ 3039842 w 4992467"/>
              <a:gd name="connsiteY60" fmla="*/ 28575 h 2143125"/>
              <a:gd name="connsiteX61" fmla="*/ 3077942 w 4992467"/>
              <a:gd name="connsiteY61" fmla="*/ 38100 h 2143125"/>
              <a:gd name="connsiteX62" fmla="*/ 3135092 w 4992467"/>
              <a:gd name="connsiteY62" fmla="*/ 57150 h 2143125"/>
              <a:gd name="connsiteX63" fmla="*/ 3192242 w 4992467"/>
              <a:gd name="connsiteY63" fmla="*/ 76200 h 2143125"/>
              <a:gd name="connsiteX64" fmla="*/ 3220817 w 4992467"/>
              <a:gd name="connsiteY64" fmla="*/ 85725 h 2143125"/>
              <a:gd name="connsiteX65" fmla="*/ 3249392 w 4992467"/>
              <a:gd name="connsiteY65" fmla="*/ 95250 h 2143125"/>
              <a:gd name="connsiteX66" fmla="*/ 3363692 w 4992467"/>
              <a:gd name="connsiteY66" fmla="*/ 104775 h 2143125"/>
              <a:gd name="connsiteX67" fmla="*/ 3420842 w 4992467"/>
              <a:gd name="connsiteY67" fmla="*/ 133350 h 2143125"/>
              <a:gd name="connsiteX68" fmla="*/ 3449417 w 4992467"/>
              <a:gd name="connsiteY68" fmla="*/ 161925 h 2143125"/>
              <a:gd name="connsiteX69" fmla="*/ 3506567 w 4992467"/>
              <a:gd name="connsiteY69" fmla="*/ 200025 h 2143125"/>
              <a:gd name="connsiteX70" fmla="*/ 3535142 w 4992467"/>
              <a:gd name="connsiteY70" fmla="*/ 219075 h 2143125"/>
              <a:gd name="connsiteX71" fmla="*/ 3563717 w 4992467"/>
              <a:gd name="connsiteY71" fmla="*/ 247650 h 2143125"/>
              <a:gd name="connsiteX72" fmla="*/ 3620867 w 4992467"/>
              <a:gd name="connsiteY72" fmla="*/ 266700 h 2143125"/>
              <a:gd name="connsiteX73" fmla="*/ 3678017 w 4992467"/>
              <a:gd name="connsiteY73" fmla="*/ 295275 h 2143125"/>
              <a:gd name="connsiteX74" fmla="*/ 3706592 w 4992467"/>
              <a:gd name="connsiteY74" fmla="*/ 314325 h 2143125"/>
              <a:gd name="connsiteX75" fmla="*/ 3744692 w 4992467"/>
              <a:gd name="connsiteY75" fmla="*/ 323850 h 2143125"/>
              <a:gd name="connsiteX76" fmla="*/ 3887567 w 4992467"/>
              <a:gd name="connsiteY76" fmla="*/ 342900 h 2143125"/>
              <a:gd name="connsiteX77" fmla="*/ 3944717 w 4992467"/>
              <a:gd name="connsiteY77" fmla="*/ 361950 h 2143125"/>
              <a:gd name="connsiteX78" fmla="*/ 3973292 w 4992467"/>
              <a:gd name="connsiteY78" fmla="*/ 371475 h 2143125"/>
              <a:gd name="connsiteX79" fmla="*/ 4030442 w 4992467"/>
              <a:gd name="connsiteY79" fmla="*/ 419100 h 2143125"/>
              <a:gd name="connsiteX80" fmla="*/ 4087592 w 4992467"/>
              <a:gd name="connsiteY80" fmla="*/ 457200 h 2143125"/>
              <a:gd name="connsiteX81" fmla="*/ 4116167 w 4992467"/>
              <a:gd name="connsiteY81" fmla="*/ 476250 h 2143125"/>
              <a:gd name="connsiteX82" fmla="*/ 4173317 w 4992467"/>
              <a:gd name="connsiteY82" fmla="*/ 514350 h 2143125"/>
              <a:gd name="connsiteX83" fmla="*/ 4201892 w 4992467"/>
              <a:gd name="connsiteY83" fmla="*/ 533400 h 2143125"/>
              <a:gd name="connsiteX84" fmla="*/ 4230467 w 4992467"/>
              <a:gd name="connsiteY84" fmla="*/ 542925 h 2143125"/>
              <a:gd name="connsiteX85" fmla="*/ 4259042 w 4992467"/>
              <a:gd name="connsiteY85" fmla="*/ 571500 h 2143125"/>
              <a:gd name="connsiteX86" fmla="*/ 4316192 w 4992467"/>
              <a:gd name="connsiteY86" fmla="*/ 600075 h 2143125"/>
              <a:gd name="connsiteX87" fmla="*/ 4344767 w 4992467"/>
              <a:gd name="connsiteY87" fmla="*/ 628650 h 2143125"/>
              <a:gd name="connsiteX88" fmla="*/ 4373342 w 4992467"/>
              <a:gd name="connsiteY88" fmla="*/ 638175 h 2143125"/>
              <a:gd name="connsiteX89" fmla="*/ 4459067 w 4992467"/>
              <a:gd name="connsiteY89" fmla="*/ 695325 h 2143125"/>
              <a:gd name="connsiteX90" fmla="*/ 4487642 w 4992467"/>
              <a:gd name="connsiteY90" fmla="*/ 714375 h 2143125"/>
              <a:gd name="connsiteX91" fmla="*/ 4516217 w 4992467"/>
              <a:gd name="connsiteY91" fmla="*/ 733425 h 2143125"/>
              <a:gd name="connsiteX92" fmla="*/ 4601942 w 4992467"/>
              <a:gd name="connsiteY92" fmla="*/ 809625 h 2143125"/>
              <a:gd name="connsiteX93" fmla="*/ 4630517 w 4992467"/>
              <a:gd name="connsiteY93" fmla="*/ 819150 h 2143125"/>
              <a:gd name="connsiteX94" fmla="*/ 4687667 w 4992467"/>
              <a:gd name="connsiteY94" fmla="*/ 857250 h 2143125"/>
              <a:gd name="connsiteX95" fmla="*/ 4754342 w 4992467"/>
              <a:gd name="connsiteY95" fmla="*/ 876300 h 2143125"/>
              <a:gd name="connsiteX96" fmla="*/ 4782917 w 4992467"/>
              <a:gd name="connsiteY96" fmla="*/ 885825 h 2143125"/>
              <a:gd name="connsiteX97" fmla="*/ 4849592 w 4992467"/>
              <a:gd name="connsiteY97" fmla="*/ 904875 h 2143125"/>
              <a:gd name="connsiteX98" fmla="*/ 4878167 w 4992467"/>
              <a:gd name="connsiteY98" fmla="*/ 923925 h 2143125"/>
              <a:gd name="connsiteX99" fmla="*/ 4906742 w 4992467"/>
              <a:gd name="connsiteY99" fmla="*/ 933450 h 2143125"/>
              <a:gd name="connsiteX100" fmla="*/ 4963892 w 4992467"/>
              <a:gd name="connsiteY100" fmla="*/ 971550 h 2143125"/>
              <a:gd name="connsiteX101" fmla="*/ 4992467 w 4992467"/>
              <a:gd name="connsiteY101" fmla="*/ 1008111 h 2143125"/>
              <a:gd name="connsiteX102" fmla="*/ 4220942 w 4992467"/>
              <a:gd name="connsiteY102" fmla="*/ 2038350 h 2143125"/>
              <a:gd name="connsiteX103" fmla="*/ 4154267 w 4992467"/>
              <a:gd name="connsiteY103" fmla="*/ 2114550 h 2143125"/>
              <a:gd name="connsiteX104" fmla="*/ 4106642 w 4992467"/>
              <a:gd name="connsiteY104" fmla="*/ 2124075 h 2143125"/>
              <a:gd name="connsiteX105" fmla="*/ 3906617 w 4992467"/>
              <a:gd name="connsiteY105" fmla="*/ 2143125 h 2143125"/>
              <a:gd name="connsiteX106" fmla="*/ 3458942 w 4992467"/>
              <a:gd name="connsiteY106" fmla="*/ 2124075 h 2143125"/>
              <a:gd name="connsiteX107" fmla="*/ 3344642 w 4992467"/>
              <a:gd name="connsiteY107" fmla="*/ 2095500 h 2143125"/>
              <a:gd name="connsiteX108" fmla="*/ 3297017 w 4992467"/>
              <a:gd name="connsiteY108" fmla="*/ 2085975 h 2143125"/>
              <a:gd name="connsiteX109" fmla="*/ 3068417 w 4992467"/>
              <a:gd name="connsiteY109" fmla="*/ 2095500 h 2143125"/>
              <a:gd name="connsiteX110" fmla="*/ 3030317 w 4992467"/>
              <a:gd name="connsiteY110" fmla="*/ 2105025 h 2143125"/>
              <a:gd name="connsiteX111" fmla="*/ 2925542 w 4992467"/>
              <a:gd name="connsiteY111" fmla="*/ 2114550 h 2143125"/>
              <a:gd name="connsiteX112" fmla="*/ 2858867 w 4992467"/>
              <a:gd name="connsiteY112" fmla="*/ 2124075 h 2143125"/>
              <a:gd name="connsiteX113" fmla="*/ 2011142 w 4992467"/>
              <a:gd name="connsiteY113" fmla="*/ 2114550 h 2143125"/>
              <a:gd name="connsiteX114" fmla="*/ 1887317 w 4992467"/>
              <a:gd name="connsiteY114" fmla="*/ 2095500 h 2143125"/>
              <a:gd name="connsiteX115" fmla="*/ 1639667 w 4992467"/>
              <a:gd name="connsiteY115" fmla="*/ 2085975 h 2143125"/>
              <a:gd name="connsiteX116" fmla="*/ 1553942 w 4992467"/>
              <a:gd name="connsiteY116" fmla="*/ 2076450 h 2143125"/>
              <a:gd name="connsiteX117" fmla="*/ 1525367 w 4992467"/>
              <a:gd name="connsiteY117" fmla="*/ 2066925 h 2143125"/>
              <a:gd name="connsiteX118" fmla="*/ 687167 w 4992467"/>
              <a:gd name="connsiteY118" fmla="*/ 2085975 h 2143125"/>
              <a:gd name="connsiteX119" fmla="*/ 620492 w 4992467"/>
              <a:gd name="connsiteY119" fmla="*/ 2076450 h 2143125"/>
              <a:gd name="connsiteX120" fmla="*/ 572867 w 4992467"/>
              <a:gd name="connsiteY12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44242 w 4992467"/>
              <a:gd name="connsiteY18" fmla="*/ 1162050 h 2143125"/>
              <a:gd name="connsiteX19" fmla="*/ 1367 w 4992467"/>
              <a:gd name="connsiteY19" fmla="*/ 809625 h 2143125"/>
              <a:gd name="connsiteX20" fmla="*/ 68042 w 4992467"/>
              <a:gd name="connsiteY20" fmla="*/ 733425 h 2143125"/>
              <a:gd name="connsiteX21" fmla="*/ 96617 w 4992467"/>
              <a:gd name="connsiteY21" fmla="*/ 714375 h 2143125"/>
              <a:gd name="connsiteX22" fmla="*/ 125192 w 4992467"/>
              <a:gd name="connsiteY22" fmla="*/ 695325 h 2143125"/>
              <a:gd name="connsiteX23" fmla="*/ 172817 w 4992467"/>
              <a:gd name="connsiteY23" fmla="*/ 647700 h 2143125"/>
              <a:gd name="connsiteX24" fmla="*/ 201392 w 4992467"/>
              <a:gd name="connsiteY24" fmla="*/ 638175 h 2143125"/>
              <a:gd name="connsiteX25" fmla="*/ 258542 w 4992467"/>
              <a:gd name="connsiteY25" fmla="*/ 600075 h 2143125"/>
              <a:gd name="connsiteX26" fmla="*/ 315692 w 4992467"/>
              <a:gd name="connsiteY26" fmla="*/ 571500 h 2143125"/>
              <a:gd name="connsiteX27" fmla="*/ 344267 w 4992467"/>
              <a:gd name="connsiteY27" fmla="*/ 561975 h 2143125"/>
              <a:gd name="connsiteX28" fmla="*/ 401417 w 4992467"/>
              <a:gd name="connsiteY28" fmla="*/ 523875 h 2143125"/>
              <a:gd name="connsiteX29" fmla="*/ 429992 w 4992467"/>
              <a:gd name="connsiteY29" fmla="*/ 504825 h 2143125"/>
              <a:gd name="connsiteX30" fmla="*/ 458567 w 4992467"/>
              <a:gd name="connsiteY30" fmla="*/ 495300 h 2143125"/>
              <a:gd name="connsiteX31" fmla="*/ 487142 w 4992467"/>
              <a:gd name="connsiteY31" fmla="*/ 476250 h 2143125"/>
              <a:gd name="connsiteX32" fmla="*/ 544292 w 4992467"/>
              <a:gd name="connsiteY32" fmla="*/ 457200 h 2143125"/>
              <a:gd name="connsiteX33" fmla="*/ 649067 w 4992467"/>
              <a:gd name="connsiteY33" fmla="*/ 428625 h 2143125"/>
              <a:gd name="connsiteX34" fmla="*/ 830042 w 4992467"/>
              <a:gd name="connsiteY34" fmla="*/ 409575 h 2143125"/>
              <a:gd name="connsiteX35" fmla="*/ 925292 w 4992467"/>
              <a:gd name="connsiteY35" fmla="*/ 381000 h 2143125"/>
              <a:gd name="connsiteX36" fmla="*/ 953867 w 4992467"/>
              <a:gd name="connsiteY36" fmla="*/ 361950 h 2143125"/>
              <a:gd name="connsiteX37" fmla="*/ 1011017 w 4992467"/>
              <a:gd name="connsiteY37" fmla="*/ 342900 h 2143125"/>
              <a:gd name="connsiteX38" fmla="*/ 1096742 w 4992467"/>
              <a:gd name="connsiteY38" fmla="*/ 304800 h 2143125"/>
              <a:gd name="connsiteX39" fmla="*/ 1182467 w 4992467"/>
              <a:gd name="connsiteY39" fmla="*/ 285750 h 2143125"/>
              <a:gd name="connsiteX40" fmla="*/ 1220567 w 4992467"/>
              <a:gd name="connsiteY40" fmla="*/ 276225 h 2143125"/>
              <a:gd name="connsiteX41" fmla="*/ 1411067 w 4992467"/>
              <a:gd name="connsiteY41" fmla="*/ 266700 h 2143125"/>
              <a:gd name="connsiteX42" fmla="*/ 1458692 w 4992467"/>
              <a:gd name="connsiteY42" fmla="*/ 257175 h 2143125"/>
              <a:gd name="connsiteX43" fmla="*/ 1487267 w 4992467"/>
              <a:gd name="connsiteY43" fmla="*/ 247650 h 2143125"/>
              <a:gd name="connsiteX44" fmla="*/ 1544417 w 4992467"/>
              <a:gd name="connsiteY44" fmla="*/ 238125 h 2143125"/>
              <a:gd name="connsiteX45" fmla="*/ 1658717 w 4992467"/>
              <a:gd name="connsiteY45" fmla="*/ 247650 h 2143125"/>
              <a:gd name="connsiteX46" fmla="*/ 1868267 w 4992467"/>
              <a:gd name="connsiteY46" fmla="*/ 228600 h 2143125"/>
              <a:gd name="connsiteX47" fmla="*/ 1953992 w 4992467"/>
              <a:gd name="connsiteY47" fmla="*/ 200025 h 2143125"/>
              <a:gd name="connsiteX48" fmla="*/ 1982567 w 4992467"/>
              <a:gd name="connsiteY48" fmla="*/ 190500 h 2143125"/>
              <a:gd name="connsiteX49" fmla="*/ 2011142 w 4992467"/>
              <a:gd name="connsiteY49" fmla="*/ 171450 h 2143125"/>
              <a:gd name="connsiteX50" fmla="*/ 2068292 w 4992467"/>
              <a:gd name="connsiteY50" fmla="*/ 152400 h 2143125"/>
              <a:gd name="connsiteX51" fmla="*/ 2154017 w 4992467"/>
              <a:gd name="connsiteY51" fmla="*/ 114300 h 2143125"/>
              <a:gd name="connsiteX52" fmla="*/ 2496917 w 4992467"/>
              <a:gd name="connsiteY52" fmla="*/ 95250 h 2143125"/>
              <a:gd name="connsiteX53" fmla="*/ 2582642 w 4992467"/>
              <a:gd name="connsiteY53" fmla="*/ 66675 h 2143125"/>
              <a:gd name="connsiteX54" fmla="*/ 2611217 w 4992467"/>
              <a:gd name="connsiteY54" fmla="*/ 57150 h 2143125"/>
              <a:gd name="connsiteX55" fmla="*/ 2639792 w 4992467"/>
              <a:gd name="connsiteY55" fmla="*/ 38100 h 2143125"/>
              <a:gd name="connsiteX56" fmla="*/ 2696942 w 4992467"/>
              <a:gd name="connsiteY56" fmla="*/ 19050 h 2143125"/>
              <a:gd name="connsiteX57" fmla="*/ 2763617 w 4992467"/>
              <a:gd name="connsiteY57" fmla="*/ 0 h 2143125"/>
              <a:gd name="connsiteX58" fmla="*/ 2982692 w 4992467"/>
              <a:gd name="connsiteY58" fmla="*/ 9525 h 2143125"/>
              <a:gd name="connsiteX59" fmla="*/ 3039842 w 4992467"/>
              <a:gd name="connsiteY59" fmla="*/ 28575 h 2143125"/>
              <a:gd name="connsiteX60" fmla="*/ 3077942 w 4992467"/>
              <a:gd name="connsiteY60" fmla="*/ 38100 h 2143125"/>
              <a:gd name="connsiteX61" fmla="*/ 3135092 w 4992467"/>
              <a:gd name="connsiteY61" fmla="*/ 57150 h 2143125"/>
              <a:gd name="connsiteX62" fmla="*/ 3192242 w 4992467"/>
              <a:gd name="connsiteY62" fmla="*/ 76200 h 2143125"/>
              <a:gd name="connsiteX63" fmla="*/ 3220817 w 4992467"/>
              <a:gd name="connsiteY63" fmla="*/ 85725 h 2143125"/>
              <a:gd name="connsiteX64" fmla="*/ 3249392 w 4992467"/>
              <a:gd name="connsiteY64" fmla="*/ 95250 h 2143125"/>
              <a:gd name="connsiteX65" fmla="*/ 3363692 w 4992467"/>
              <a:gd name="connsiteY65" fmla="*/ 104775 h 2143125"/>
              <a:gd name="connsiteX66" fmla="*/ 3420842 w 4992467"/>
              <a:gd name="connsiteY66" fmla="*/ 133350 h 2143125"/>
              <a:gd name="connsiteX67" fmla="*/ 3449417 w 4992467"/>
              <a:gd name="connsiteY67" fmla="*/ 161925 h 2143125"/>
              <a:gd name="connsiteX68" fmla="*/ 3506567 w 4992467"/>
              <a:gd name="connsiteY68" fmla="*/ 200025 h 2143125"/>
              <a:gd name="connsiteX69" fmla="*/ 3535142 w 4992467"/>
              <a:gd name="connsiteY69" fmla="*/ 219075 h 2143125"/>
              <a:gd name="connsiteX70" fmla="*/ 3563717 w 4992467"/>
              <a:gd name="connsiteY70" fmla="*/ 247650 h 2143125"/>
              <a:gd name="connsiteX71" fmla="*/ 3620867 w 4992467"/>
              <a:gd name="connsiteY71" fmla="*/ 266700 h 2143125"/>
              <a:gd name="connsiteX72" fmla="*/ 3678017 w 4992467"/>
              <a:gd name="connsiteY72" fmla="*/ 295275 h 2143125"/>
              <a:gd name="connsiteX73" fmla="*/ 3706592 w 4992467"/>
              <a:gd name="connsiteY73" fmla="*/ 314325 h 2143125"/>
              <a:gd name="connsiteX74" fmla="*/ 3744692 w 4992467"/>
              <a:gd name="connsiteY74" fmla="*/ 323850 h 2143125"/>
              <a:gd name="connsiteX75" fmla="*/ 3887567 w 4992467"/>
              <a:gd name="connsiteY75" fmla="*/ 342900 h 2143125"/>
              <a:gd name="connsiteX76" fmla="*/ 3944717 w 4992467"/>
              <a:gd name="connsiteY76" fmla="*/ 361950 h 2143125"/>
              <a:gd name="connsiteX77" fmla="*/ 3973292 w 4992467"/>
              <a:gd name="connsiteY77" fmla="*/ 371475 h 2143125"/>
              <a:gd name="connsiteX78" fmla="*/ 4030442 w 4992467"/>
              <a:gd name="connsiteY78" fmla="*/ 419100 h 2143125"/>
              <a:gd name="connsiteX79" fmla="*/ 4087592 w 4992467"/>
              <a:gd name="connsiteY79" fmla="*/ 457200 h 2143125"/>
              <a:gd name="connsiteX80" fmla="*/ 4116167 w 4992467"/>
              <a:gd name="connsiteY80" fmla="*/ 476250 h 2143125"/>
              <a:gd name="connsiteX81" fmla="*/ 4173317 w 4992467"/>
              <a:gd name="connsiteY81" fmla="*/ 514350 h 2143125"/>
              <a:gd name="connsiteX82" fmla="*/ 4201892 w 4992467"/>
              <a:gd name="connsiteY82" fmla="*/ 533400 h 2143125"/>
              <a:gd name="connsiteX83" fmla="*/ 4230467 w 4992467"/>
              <a:gd name="connsiteY83" fmla="*/ 542925 h 2143125"/>
              <a:gd name="connsiteX84" fmla="*/ 4259042 w 4992467"/>
              <a:gd name="connsiteY84" fmla="*/ 571500 h 2143125"/>
              <a:gd name="connsiteX85" fmla="*/ 4316192 w 4992467"/>
              <a:gd name="connsiteY85" fmla="*/ 600075 h 2143125"/>
              <a:gd name="connsiteX86" fmla="*/ 4344767 w 4992467"/>
              <a:gd name="connsiteY86" fmla="*/ 628650 h 2143125"/>
              <a:gd name="connsiteX87" fmla="*/ 4373342 w 4992467"/>
              <a:gd name="connsiteY87" fmla="*/ 638175 h 2143125"/>
              <a:gd name="connsiteX88" fmla="*/ 4459067 w 4992467"/>
              <a:gd name="connsiteY88" fmla="*/ 695325 h 2143125"/>
              <a:gd name="connsiteX89" fmla="*/ 4487642 w 4992467"/>
              <a:gd name="connsiteY89" fmla="*/ 714375 h 2143125"/>
              <a:gd name="connsiteX90" fmla="*/ 4516217 w 4992467"/>
              <a:gd name="connsiteY90" fmla="*/ 733425 h 2143125"/>
              <a:gd name="connsiteX91" fmla="*/ 4601942 w 4992467"/>
              <a:gd name="connsiteY91" fmla="*/ 809625 h 2143125"/>
              <a:gd name="connsiteX92" fmla="*/ 4630517 w 4992467"/>
              <a:gd name="connsiteY92" fmla="*/ 819150 h 2143125"/>
              <a:gd name="connsiteX93" fmla="*/ 4687667 w 4992467"/>
              <a:gd name="connsiteY93" fmla="*/ 857250 h 2143125"/>
              <a:gd name="connsiteX94" fmla="*/ 4754342 w 4992467"/>
              <a:gd name="connsiteY94" fmla="*/ 876300 h 2143125"/>
              <a:gd name="connsiteX95" fmla="*/ 4782917 w 4992467"/>
              <a:gd name="connsiteY95" fmla="*/ 885825 h 2143125"/>
              <a:gd name="connsiteX96" fmla="*/ 4849592 w 4992467"/>
              <a:gd name="connsiteY96" fmla="*/ 904875 h 2143125"/>
              <a:gd name="connsiteX97" fmla="*/ 4878167 w 4992467"/>
              <a:gd name="connsiteY97" fmla="*/ 923925 h 2143125"/>
              <a:gd name="connsiteX98" fmla="*/ 4906742 w 4992467"/>
              <a:gd name="connsiteY98" fmla="*/ 933450 h 2143125"/>
              <a:gd name="connsiteX99" fmla="*/ 4963892 w 4992467"/>
              <a:gd name="connsiteY99" fmla="*/ 971550 h 2143125"/>
              <a:gd name="connsiteX100" fmla="*/ 4992467 w 4992467"/>
              <a:gd name="connsiteY100" fmla="*/ 1008111 h 2143125"/>
              <a:gd name="connsiteX101" fmla="*/ 4220942 w 4992467"/>
              <a:gd name="connsiteY101" fmla="*/ 2038350 h 2143125"/>
              <a:gd name="connsiteX102" fmla="*/ 4154267 w 4992467"/>
              <a:gd name="connsiteY102" fmla="*/ 2114550 h 2143125"/>
              <a:gd name="connsiteX103" fmla="*/ 4106642 w 4992467"/>
              <a:gd name="connsiteY103" fmla="*/ 2124075 h 2143125"/>
              <a:gd name="connsiteX104" fmla="*/ 3906617 w 4992467"/>
              <a:gd name="connsiteY104" fmla="*/ 2143125 h 2143125"/>
              <a:gd name="connsiteX105" fmla="*/ 3458942 w 4992467"/>
              <a:gd name="connsiteY105" fmla="*/ 2124075 h 2143125"/>
              <a:gd name="connsiteX106" fmla="*/ 3344642 w 4992467"/>
              <a:gd name="connsiteY106" fmla="*/ 2095500 h 2143125"/>
              <a:gd name="connsiteX107" fmla="*/ 3297017 w 4992467"/>
              <a:gd name="connsiteY107" fmla="*/ 2085975 h 2143125"/>
              <a:gd name="connsiteX108" fmla="*/ 3068417 w 4992467"/>
              <a:gd name="connsiteY108" fmla="*/ 2095500 h 2143125"/>
              <a:gd name="connsiteX109" fmla="*/ 3030317 w 4992467"/>
              <a:gd name="connsiteY109" fmla="*/ 2105025 h 2143125"/>
              <a:gd name="connsiteX110" fmla="*/ 2925542 w 4992467"/>
              <a:gd name="connsiteY110" fmla="*/ 2114550 h 2143125"/>
              <a:gd name="connsiteX111" fmla="*/ 2858867 w 4992467"/>
              <a:gd name="connsiteY111" fmla="*/ 2124075 h 2143125"/>
              <a:gd name="connsiteX112" fmla="*/ 2011142 w 4992467"/>
              <a:gd name="connsiteY112" fmla="*/ 2114550 h 2143125"/>
              <a:gd name="connsiteX113" fmla="*/ 1887317 w 4992467"/>
              <a:gd name="connsiteY113" fmla="*/ 2095500 h 2143125"/>
              <a:gd name="connsiteX114" fmla="*/ 1639667 w 4992467"/>
              <a:gd name="connsiteY114" fmla="*/ 2085975 h 2143125"/>
              <a:gd name="connsiteX115" fmla="*/ 1553942 w 4992467"/>
              <a:gd name="connsiteY115" fmla="*/ 2076450 h 2143125"/>
              <a:gd name="connsiteX116" fmla="*/ 1525367 w 4992467"/>
              <a:gd name="connsiteY116" fmla="*/ 2066925 h 2143125"/>
              <a:gd name="connsiteX117" fmla="*/ 687167 w 4992467"/>
              <a:gd name="connsiteY117" fmla="*/ 2085975 h 2143125"/>
              <a:gd name="connsiteX118" fmla="*/ 620492 w 4992467"/>
              <a:gd name="connsiteY118" fmla="*/ 2076450 h 2143125"/>
              <a:gd name="connsiteX119" fmla="*/ 572867 w 4992467"/>
              <a:gd name="connsiteY11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53767 w 4992467"/>
              <a:gd name="connsiteY17" fmla="*/ 1190625 h 2143125"/>
              <a:gd name="connsiteX18" fmla="*/ 1367 w 4992467"/>
              <a:gd name="connsiteY18" fmla="*/ 809625 h 2143125"/>
              <a:gd name="connsiteX19" fmla="*/ 68042 w 4992467"/>
              <a:gd name="connsiteY19" fmla="*/ 733425 h 2143125"/>
              <a:gd name="connsiteX20" fmla="*/ 96617 w 4992467"/>
              <a:gd name="connsiteY20" fmla="*/ 714375 h 2143125"/>
              <a:gd name="connsiteX21" fmla="*/ 125192 w 4992467"/>
              <a:gd name="connsiteY21" fmla="*/ 695325 h 2143125"/>
              <a:gd name="connsiteX22" fmla="*/ 172817 w 4992467"/>
              <a:gd name="connsiteY22" fmla="*/ 647700 h 2143125"/>
              <a:gd name="connsiteX23" fmla="*/ 201392 w 4992467"/>
              <a:gd name="connsiteY23" fmla="*/ 638175 h 2143125"/>
              <a:gd name="connsiteX24" fmla="*/ 258542 w 4992467"/>
              <a:gd name="connsiteY24" fmla="*/ 600075 h 2143125"/>
              <a:gd name="connsiteX25" fmla="*/ 315692 w 4992467"/>
              <a:gd name="connsiteY25" fmla="*/ 571500 h 2143125"/>
              <a:gd name="connsiteX26" fmla="*/ 344267 w 4992467"/>
              <a:gd name="connsiteY26" fmla="*/ 561975 h 2143125"/>
              <a:gd name="connsiteX27" fmla="*/ 401417 w 4992467"/>
              <a:gd name="connsiteY27" fmla="*/ 523875 h 2143125"/>
              <a:gd name="connsiteX28" fmla="*/ 429992 w 4992467"/>
              <a:gd name="connsiteY28" fmla="*/ 504825 h 2143125"/>
              <a:gd name="connsiteX29" fmla="*/ 458567 w 4992467"/>
              <a:gd name="connsiteY29" fmla="*/ 495300 h 2143125"/>
              <a:gd name="connsiteX30" fmla="*/ 487142 w 4992467"/>
              <a:gd name="connsiteY30" fmla="*/ 476250 h 2143125"/>
              <a:gd name="connsiteX31" fmla="*/ 544292 w 4992467"/>
              <a:gd name="connsiteY31" fmla="*/ 457200 h 2143125"/>
              <a:gd name="connsiteX32" fmla="*/ 649067 w 4992467"/>
              <a:gd name="connsiteY32" fmla="*/ 428625 h 2143125"/>
              <a:gd name="connsiteX33" fmla="*/ 830042 w 4992467"/>
              <a:gd name="connsiteY33" fmla="*/ 409575 h 2143125"/>
              <a:gd name="connsiteX34" fmla="*/ 925292 w 4992467"/>
              <a:gd name="connsiteY34" fmla="*/ 381000 h 2143125"/>
              <a:gd name="connsiteX35" fmla="*/ 953867 w 4992467"/>
              <a:gd name="connsiteY35" fmla="*/ 361950 h 2143125"/>
              <a:gd name="connsiteX36" fmla="*/ 1011017 w 4992467"/>
              <a:gd name="connsiteY36" fmla="*/ 342900 h 2143125"/>
              <a:gd name="connsiteX37" fmla="*/ 1096742 w 4992467"/>
              <a:gd name="connsiteY37" fmla="*/ 304800 h 2143125"/>
              <a:gd name="connsiteX38" fmla="*/ 1182467 w 4992467"/>
              <a:gd name="connsiteY38" fmla="*/ 285750 h 2143125"/>
              <a:gd name="connsiteX39" fmla="*/ 1220567 w 4992467"/>
              <a:gd name="connsiteY39" fmla="*/ 276225 h 2143125"/>
              <a:gd name="connsiteX40" fmla="*/ 1411067 w 4992467"/>
              <a:gd name="connsiteY40" fmla="*/ 266700 h 2143125"/>
              <a:gd name="connsiteX41" fmla="*/ 1458692 w 4992467"/>
              <a:gd name="connsiteY41" fmla="*/ 257175 h 2143125"/>
              <a:gd name="connsiteX42" fmla="*/ 1487267 w 4992467"/>
              <a:gd name="connsiteY42" fmla="*/ 247650 h 2143125"/>
              <a:gd name="connsiteX43" fmla="*/ 1544417 w 4992467"/>
              <a:gd name="connsiteY43" fmla="*/ 238125 h 2143125"/>
              <a:gd name="connsiteX44" fmla="*/ 1658717 w 4992467"/>
              <a:gd name="connsiteY44" fmla="*/ 247650 h 2143125"/>
              <a:gd name="connsiteX45" fmla="*/ 1868267 w 4992467"/>
              <a:gd name="connsiteY45" fmla="*/ 228600 h 2143125"/>
              <a:gd name="connsiteX46" fmla="*/ 1953992 w 4992467"/>
              <a:gd name="connsiteY46" fmla="*/ 200025 h 2143125"/>
              <a:gd name="connsiteX47" fmla="*/ 1982567 w 4992467"/>
              <a:gd name="connsiteY47" fmla="*/ 190500 h 2143125"/>
              <a:gd name="connsiteX48" fmla="*/ 2011142 w 4992467"/>
              <a:gd name="connsiteY48" fmla="*/ 171450 h 2143125"/>
              <a:gd name="connsiteX49" fmla="*/ 2068292 w 4992467"/>
              <a:gd name="connsiteY49" fmla="*/ 152400 h 2143125"/>
              <a:gd name="connsiteX50" fmla="*/ 2154017 w 4992467"/>
              <a:gd name="connsiteY50" fmla="*/ 114300 h 2143125"/>
              <a:gd name="connsiteX51" fmla="*/ 2496917 w 4992467"/>
              <a:gd name="connsiteY51" fmla="*/ 95250 h 2143125"/>
              <a:gd name="connsiteX52" fmla="*/ 2582642 w 4992467"/>
              <a:gd name="connsiteY52" fmla="*/ 66675 h 2143125"/>
              <a:gd name="connsiteX53" fmla="*/ 2611217 w 4992467"/>
              <a:gd name="connsiteY53" fmla="*/ 57150 h 2143125"/>
              <a:gd name="connsiteX54" fmla="*/ 2639792 w 4992467"/>
              <a:gd name="connsiteY54" fmla="*/ 38100 h 2143125"/>
              <a:gd name="connsiteX55" fmla="*/ 2696942 w 4992467"/>
              <a:gd name="connsiteY55" fmla="*/ 19050 h 2143125"/>
              <a:gd name="connsiteX56" fmla="*/ 2763617 w 4992467"/>
              <a:gd name="connsiteY56" fmla="*/ 0 h 2143125"/>
              <a:gd name="connsiteX57" fmla="*/ 2982692 w 4992467"/>
              <a:gd name="connsiteY57" fmla="*/ 9525 h 2143125"/>
              <a:gd name="connsiteX58" fmla="*/ 3039842 w 4992467"/>
              <a:gd name="connsiteY58" fmla="*/ 28575 h 2143125"/>
              <a:gd name="connsiteX59" fmla="*/ 3077942 w 4992467"/>
              <a:gd name="connsiteY59" fmla="*/ 38100 h 2143125"/>
              <a:gd name="connsiteX60" fmla="*/ 3135092 w 4992467"/>
              <a:gd name="connsiteY60" fmla="*/ 57150 h 2143125"/>
              <a:gd name="connsiteX61" fmla="*/ 3192242 w 4992467"/>
              <a:gd name="connsiteY61" fmla="*/ 76200 h 2143125"/>
              <a:gd name="connsiteX62" fmla="*/ 3220817 w 4992467"/>
              <a:gd name="connsiteY62" fmla="*/ 85725 h 2143125"/>
              <a:gd name="connsiteX63" fmla="*/ 3249392 w 4992467"/>
              <a:gd name="connsiteY63" fmla="*/ 95250 h 2143125"/>
              <a:gd name="connsiteX64" fmla="*/ 3363692 w 4992467"/>
              <a:gd name="connsiteY64" fmla="*/ 104775 h 2143125"/>
              <a:gd name="connsiteX65" fmla="*/ 3420842 w 4992467"/>
              <a:gd name="connsiteY65" fmla="*/ 133350 h 2143125"/>
              <a:gd name="connsiteX66" fmla="*/ 3449417 w 4992467"/>
              <a:gd name="connsiteY66" fmla="*/ 161925 h 2143125"/>
              <a:gd name="connsiteX67" fmla="*/ 3506567 w 4992467"/>
              <a:gd name="connsiteY67" fmla="*/ 200025 h 2143125"/>
              <a:gd name="connsiteX68" fmla="*/ 3535142 w 4992467"/>
              <a:gd name="connsiteY68" fmla="*/ 219075 h 2143125"/>
              <a:gd name="connsiteX69" fmla="*/ 3563717 w 4992467"/>
              <a:gd name="connsiteY69" fmla="*/ 247650 h 2143125"/>
              <a:gd name="connsiteX70" fmla="*/ 3620867 w 4992467"/>
              <a:gd name="connsiteY70" fmla="*/ 266700 h 2143125"/>
              <a:gd name="connsiteX71" fmla="*/ 3678017 w 4992467"/>
              <a:gd name="connsiteY71" fmla="*/ 295275 h 2143125"/>
              <a:gd name="connsiteX72" fmla="*/ 3706592 w 4992467"/>
              <a:gd name="connsiteY72" fmla="*/ 314325 h 2143125"/>
              <a:gd name="connsiteX73" fmla="*/ 3744692 w 4992467"/>
              <a:gd name="connsiteY73" fmla="*/ 323850 h 2143125"/>
              <a:gd name="connsiteX74" fmla="*/ 3887567 w 4992467"/>
              <a:gd name="connsiteY74" fmla="*/ 342900 h 2143125"/>
              <a:gd name="connsiteX75" fmla="*/ 3944717 w 4992467"/>
              <a:gd name="connsiteY75" fmla="*/ 361950 h 2143125"/>
              <a:gd name="connsiteX76" fmla="*/ 3973292 w 4992467"/>
              <a:gd name="connsiteY76" fmla="*/ 371475 h 2143125"/>
              <a:gd name="connsiteX77" fmla="*/ 4030442 w 4992467"/>
              <a:gd name="connsiteY77" fmla="*/ 419100 h 2143125"/>
              <a:gd name="connsiteX78" fmla="*/ 4087592 w 4992467"/>
              <a:gd name="connsiteY78" fmla="*/ 457200 h 2143125"/>
              <a:gd name="connsiteX79" fmla="*/ 4116167 w 4992467"/>
              <a:gd name="connsiteY79" fmla="*/ 476250 h 2143125"/>
              <a:gd name="connsiteX80" fmla="*/ 4173317 w 4992467"/>
              <a:gd name="connsiteY80" fmla="*/ 514350 h 2143125"/>
              <a:gd name="connsiteX81" fmla="*/ 4201892 w 4992467"/>
              <a:gd name="connsiteY81" fmla="*/ 533400 h 2143125"/>
              <a:gd name="connsiteX82" fmla="*/ 4230467 w 4992467"/>
              <a:gd name="connsiteY82" fmla="*/ 542925 h 2143125"/>
              <a:gd name="connsiteX83" fmla="*/ 4259042 w 4992467"/>
              <a:gd name="connsiteY83" fmla="*/ 571500 h 2143125"/>
              <a:gd name="connsiteX84" fmla="*/ 4316192 w 4992467"/>
              <a:gd name="connsiteY84" fmla="*/ 600075 h 2143125"/>
              <a:gd name="connsiteX85" fmla="*/ 4344767 w 4992467"/>
              <a:gd name="connsiteY85" fmla="*/ 628650 h 2143125"/>
              <a:gd name="connsiteX86" fmla="*/ 4373342 w 4992467"/>
              <a:gd name="connsiteY86" fmla="*/ 638175 h 2143125"/>
              <a:gd name="connsiteX87" fmla="*/ 4459067 w 4992467"/>
              <a:gd name="connsiteY87" fmla="*/ 695325 h 2143125"/>
              <a:gd name="connsiteX88" fmla="*/ 4487642 w 4992467"/>
              <a:gd name="connsiteY88" fmla="*/ 714375 h 2143125"/>
              <a:gd name="connsiteX89" fmla="*/ 4516217 w 4992467"/>
              <a:gd name="connsiteY89" fmla="*/ 733425 h 2143125"/>
              <a:gd name="connsiteX90" fmla="*/ 4601942 w 4992467"/>
              <a:gd name="connsiteY90" fmla="*/ 809625 h 2143125"/>
              <a:gd name="connsiteX91" fmla="*/ 4630517 w 4992467"/>
              <a:gd name="connsiteY91" fmla="*/ 819150 h 2143125"/>
              <a:gd name="connsiteX92" fmla="*/ 4687667 w 4992467"/>
              <a:gd name="connsiteY92" fmla="*/ 857250 h 2143125"/>
              <a:gd name="connsiteX93" fmla="*/ 4754342 w 4992467"/>
              <a:gd name="connsiteY93" fmla="*/ 876300 h 2143125"/>
              <a:gd name="connsiteX94" fmla="*/ 4782917 w 4992467"/>
              <a:gd name="connsiteY94" fmla="*/ 885825 h 2143125"/>
              <a:gd name="connsiteX95" fmla="*/ 4849592 w 4992467"/>
              <a:gd name="connsiteY95" fmla="*/ 904875 h 2143125"/>
              <a:gd name="connsiteX96" fmla="*/ 4878167 w 4992467"/>
              <a:gd name="connsiteY96" fmla="*/ 923925 h 2143125"/>
              <a:gd name="connsiteX97" fmla="*/ 4906742 w 4992467"/>
              <a:gd name="connsiteY97" fmla="*/ 933450 h 2143125"/>
              <a:gd name="connsiteX98" fmla="*/ 4963892 w 4992467"/>
              <a:gd name="connsiteY98" fmla="*/ 971550 h 2143125"/>
              <a:gd name="connsiteX99" fmla="*/ 4992467 w 4992467"/>
              <a:gd name="connsiteY99" fmla="*/ 1008111 h 2143125"/>
              <a:gd name="connsiteX100" fmla="*/ 4220942 w 4992467"/>
              <a:gd name="connsiteY100" fmla="*/ 2038350 h 2143125"/>
              <a:gd name="connsiteX101" fmla="*/ 4154267 w 4992467"/>
              <a:gd name="connsiteY101" fmla="*/ 2114550 h 2143125"/>
              <a:gd name="connsiteX102" fmla="*/ 4106642 w 4992467"/>
              <a:gd name="connsiteY102" fmla="*/ 2124075 h 2143125"/>
              <a:gd name="connsiteX103" fmla="*/ 3906617 w 4992467"/>
              <a:gd name="connsiteY103" fmla="*/ 2143125 h 2143125"/>
              <a:gd name="connsiteX104" fmla="*/ 3458942 w 4992467"/>
              <a:gd name="connsiteY104" fmla="*/ 2124075 h 2143125"/>
              <a:gd name="connsiteX105" fmla="*/ 3344642 w 4992467"/>
              <a:gd name="connsiteY105" fmla="*/ 2095500 h 2143125"/>
              <a:gd name="connsiteX106" fmla="*/ 3297017 w 4992467"/>
              <a:gd name="connsiteY106" fmla="*/ 2085975 h 2143125"/>
              <a:gd name="connsiteX107" fmla="*/ 3068417 w 4992467"/>
              <a:gd name="connsiteY107" fmla="*/ 2095500 h 2143125"/>
              <a:gd name="connsiteX108" fmla="*/ 3030317 w 4992467"/>
              <a:gd name="connsiteY108" fmla="*/ 2105025 h 2143125"/>
              <a:gd name="connsiteX109" fmla="*/ 2925542 w 4992467"/>
              <a:gd name="connsiteY109" fmla="*/ 2114550 h 2143125"/>
              <a:gd name="connsiteX110" fmla="*/ 2858867 w 4992467"/>
              <a:gd name="connsiteY110" fmla="*/ 2124075 h 2143125"/>
              <a:gd name="connsiteX111" fmla="*/ 2011142 w 4992467"/>
              <a:gd name="connsiteY111" fmla="*/ 2114550 h 2143125"/>
              <a:gd name="connsiteX112" fmla="*/ 1887317 w 4992467"/>
              <a:gd name="connsiteY112" fmla="*/ 2095500 h 2143125"/>
              <a:gd name="connsiteX113" fmla="*/ 1639667 w 4992467"/>
              <a:gd name="connsiteY113" fmla="*/ 2085975 h 2143125"/>
              <a:gd name="connsiteX114" fmla="*/ 1553942 w 4992467"/>
              <a:gd name="connsiteY114" fmla="*/ 2076450 h 2143125"/>
              <a:gd name="connsiteX115" fmla="*/ 1525367 w 4992467"/>
              <a:gd name="connsiteY115" fmla="*/ 2066925 h 2143125"/>
              <a:gd name="connsiteX116" fmla="*/ 687167 w 4992467"/>
              <a:gd name="connsiteY116" fmla="*/ 2085975 h 2143125"/>
              <a:gd name="connsiteX117" fmla="*/ 620492 w 4992467"/>
              <a:gd name="connsiteY117" fmla="*/ 2076450 h 2143125"/>
              <a:gd name="connsiteX118" fmla="*/ 572867 w 4992467"/>
              <a:gd name="connsiteY11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72817 w 4992467"/>
              <a:gd name="connsiteY16" fmla="*/ 1247775 h 2143125"/>
              <a:gd name="connsiteX17" fmla="*/ 1367 w 4992467"/>
              <a:gd name="connsiteY17" fmla="*/ 809625 h 2143125"/>
              <a:gd name="connsiteX18" fmla="*/ 68042 w 4992467"/>
              <a:gd name="connsiteY18" fmla="*/ 733425 h 2143125"/>
              <a:gd name="connsiteX19" fmla="*/ 96617 w 4992467"/>
              <a:gd name="connsiteY19" fmla="*/ 714375 h 2143125"/>
              <a:gd name="connsiteX20" fmla="*/ 125192 w 4992467"/>
              <a:gd name="connsiteY20" fmla="*/ 695325 h 2143125"/>
              <a:gd name="connsiteX21" fmla="*/ 172817 w 4992467"/>
              <a:gd name="connsiteY21" fmla="*/ 647700 h 2143125"/>
              <a:gd name="connsiteX22" fmla="*/ 201392 w 4992467"/>
              <a:gd name="connsiteY22" fmla="*/ 638175 h 2143125"/>
              <a:gd name="connsiteX23" fmla="*/ 258542 w 4992467"/>
              <a:gd name="connsiteY23" fmla="*/ 600075 h 2143125"/>
              <a:gd name="connsiteX24" fmla="*/ 315692 w 4992467"/>
              <a:gd name="connsiteY24" fmla="*/ 571500 h 2143125"/>
              <a:gd name="connsiteX25" fmla="*/ 344267 w 4992467"/>
              <a:gd name="connsiteY25" fmla="*/ 561975 h 2143125"/>
              <a:gd name="connsiteX26" fmla="*/ 401417 w 4992467"/>
              <a:gd name="connsiteY26" fmla="*/ 523875 h 2143125"/>
              <a:gd name="connsiteX27" fmla="*/ 429992 w 4992467"/>
              <a:gd name="connsiteY27" fmla="*/ 504825 h 2143125"/>
              <a:gd name="connsiteX28" fmla="*/ 458567 w 4992467"/>
              <a:gd name="connsiteY28" fmla="*/ 495300 h 2143125"/>
              <a:gd name="connsiteX29" fmla="*/ 487142 w 4992467"/>
              <a:gd name="connsiteY29" fmla="*/ 476250 h 2143125"/>
              <a:gd name="connsiteX30" fmla="*/ 544292 w 4992467"/>
              <a:gd name="connsiteY30" fmla="*/ 457200 h 2143125"/>
              <a:gd name="connsiteX31" fmla="*/ 649067 w 4992467"/>
              <a:gd name="connsiteY31" fmla="*/ 428625 h 2143125"/>
              <a:gd name="connsiteX32" fmla="*/ 830042 w 4992467"/>
              <a:gd name="connsiteY32" fmla="*/ 409575 h 2143125"/>
              <a:gd name="connsiteX33" fmla="*/ 925292 w 4992467"/>
              <a:gd name="connsiteY33" fmla="*/ 381000 h 2143125"/>
              <a:gd name="connsiteX34" fmla="*/ 953867 w 4992467"/>
              <a:gd name="connsiteY34" fmla="*/ 361950 h 2143125"/>
              <a:gd name="connsiteX35" fmla="*/ 1011017 w 4992467"/>
              <a:gd name="connsiteY35" fmla="*/ 342900 h 2143125"/>
              <a:gd name="connsiteX36" fmla="*/ 1096742 w 4992467"/>
              <a:gd name="connsiteY36" fmla="*/ 304800 h 2143125"/>
              <a:gd name="connsiteX37" fmla="*/ 1182467 w 4992467"/>
              <a:gd name="connsiteY37" fmla="*/ 285750 h 2143125"/>
              <a:gd name="connsiteX38" fmla="*/ 1220567 w 4992467"/>
              <a:gd name="connsiteY38" fmla="*/ 276225 h 2143125"/>
              <a:gd name="connsiteX39" fmla="*/ 1411067 w 4992467"/>
              <a:gd name="connsiteY39" fmla="*/ 266700 h 2143125"/>
              <a:gd name="connsiteX40" fmla="*/ 1458692 w 4992467"/>
              <a:gd name="connsiteY40" fmla="*/ 257175 h 2143125"/>
              <a:gd name="connsiteX41" fmla="*/ 1487267 w 4992467"/>
              <a:gd name="connsiteY41" fmla="*/ 247650 h 2143125"/>
              <a:gd name="connsiteX42" fmla="*/ 1544417 w 4992467"/>
              <a:gd name="connsiteY42" fmla="*/ 238125 h 2143125"/>
              <a:gd name="connsiteX43" fmla="*/ 1658717 w 4992467"/>
              <a:gd name="connsiteY43" fmla="*/ 247650 h 2143125"/>
              <a:gd name="connsiteX44" fmla="*/ 1868267 w 4992467"/>
              <a:gd name="connsiteY44" fmla="*/ 228600 h 2143125"/>
              <a:gd name="connsiteX45" fmla="*/ 1953992 w 4992467"/>
              <a:gd name="connsiteY45" fmla="*/ 200025 h 2143125"/>
              <a:gd name="connsiteX46" fmla="*/ 1982567 w 4992467"/>
              <a:gd name="connsiteY46" fmla="*/ 190500 h 2143125"/>
              <a:gd name="connsiteX47" fmla="*/ 2011142 w 4992467"/>
              <a:gd name="connsiteY47" fmla="*/ 171450 h 2143125"/>
              <a:gd name="connsiteX48" fmla="*/ 2068292 w 4992467"/>
              <a:gd name="connsiteY48" fmla="*/ 152400 h 2143125"/>
              <a:gd name="connsiteX49" fmla="*/ 2154017 w 4992467"/>
              <a:gd name="connsiteY49" fmla="*/ 114300 h 2143125"/>
              <a:gd name="connsiteX50" fmla="*/ 2496917 w 4992467"/>
              <a:gd name="connsiteY50" fmla="*/ 95250 h 2143125"/>
              <a:gd name="connsiteX51" fmla="*/ 2582642 w 4992467"/>
              <a:gd name="connsiteY51" fmla="*/ 66675 h 2143125"/>
              <a:gd name="connsiteX52" fmla="*/ 2611217 w 4992467"/>
              <a:gd name="connsiteY52" fmla="*/ 57150 h 2143125"/>
              <a:gd name="connsiteX53" fmla="*/ 2639792 w 4992467"/>
              <a:gd name="connsiteY53" fmla="*/ 38100 h 2143125"/>
              <a:gd name="connsiteX54" fmla="*/ 2696942 w 4992467"/>
              <a:gd name="connsiteY54" fmla="*/ 19050 h 2143125"/>
              <a:gd name="connsiteX55" fmla="*/ 2763617 w 4992467"/>
              <a:gd name="connsiteY55" fmla="*/ 0 h 2143125"/>
              <a:gd name="connsiteX56" fmla="*/ 2982692 w 4992467"/>
              <a:gd name="connsiteY56" fmla="*/ 9525 h 2143125"/>
              <a:gd name="connsiteX57" fmla="*/ 3039842 w 4992467"/>
              <a:gd name="connsiteY57" fmla="*/ 28575 h 2143125"/>
              <a:gd name="connsiteX58" fmla="*/ 3077942 w 4992467"/>
              <a:gd name="connsiteY58" fmla="*/ 38100 h 2143125"/>
              <a:gd name="connsiteX59" fmla="*/ 3135092 w 4992467"/>
              <a:gd name="connsiteY59" fmla="*/ 57150 h 2143125"/>
              <a:gd name="connsiteX60" fmla="*/ 3192242 w 4992467"/>
              <a:gd name="connsiteY60" fmla="*/ 76200 h 2143125"/>
              <a:gd name="connsiteX61" fmla="*/ 3220817 w 4992467"/>
              <a:gd name="connsiteY61" fmla="*/ 85725 h 2143125"/>
              <a:gd name="connsiteX62" fmla="*/ 3249392 w 4992467"/>
              <a:gd name="connsiteY62" fmla="*/ 95250 h 2143125"/>
              <a:gd name="connsiteX63" fmla="*/ 3363692 w 4992467"/>
              <a:gd name="connsiteY63" fmla="*/ 104775 h 2143125"/>
              <a:gd name="connsiteX64" fmla="*/ 3420842 w 4992467"/>
              <a:gd name="connsiteY64" fmla="*/ 133350 h 2143125"/>
              <a:gd name="connsiteX65" fmla="*/ 3449417 w 4992467"/>
              <a:gd name="connsiteY65" fmla="*/ 161925 h 2143125"/>
              <a:gd name="connsiteX66" fmla="*/ 3506567 w 4992467"/>
              <a:gd name="connsiteY66" fmla="*/ 200025 h 2143125"/>
              <a:gd name="connsiteX67" fmla="*/ 3535142 w 4992467"/>
              <a:gd name="connsiteY67" fmla="*/ 219075 h 2143125"/>
              <a:gd name="connsiteX68" fmla="*/ 3563717 w 4992467"/>
              <a:gd name="connsiteY68" fmla="*/ 247650 h 2143125"/>
              <a:gd name="connsiteX69" fmla="*/ 3620867 w 4992467"/>
              <a:gd name="connsiteY69" fmla="*/ 266700 h 2143125"/>
              <a:gd name="connsiteX70" fmla="*/ 3678017 w 4992467"/>
              <a:gd name="connsiteY70" fmla="*/ 295275 h 2143125"/>
              <a:gd name="connsiteX71" fmla="*/ 3706592 w 4992467"/>
              <a:gd name="connsiteY71" fmla="*/ 314325 h 2143125"/>
              <a:gd name="connsiteX72" fmla="*/ 3744692 w 4992467"/>
              <a:gd name="connsiteY72" fmla="*/ 323850 h 2143125"/>
              <a:gd name="connsiteX73" fmla="*/ 3887567 w 4992467"/>
              <a:gd name="connsiteY73" fmla="*/ 342900 h 2143125"/>
              <a:gd name="connsiteX74" fmla="*/ 3944717 w 4992467"/>
              <a:gd name="connsiteY74" fmla="*/ 361950 h 2143125"/>
              <a:gd name="connsiteX75" fmla="*/ 3973292 w 4992467"/>
              <a:gd name="connsiteY75" fmla="*/ 371475 h 2143125"/>
              <a:gd name="connsiteX76" fmla="*/ 4030442 w 4992467"/>
              <a:gd name="connsiteY76" fmla="*/ 419100 h 2143125"/>
              <a:gd name="connsiteX77" fmla="*/ 4087592 w 4992467"/>
              <a:gd name="connsiteY77" fmla="*/ 457200 h 2143125"/>
              <a:gd name="connsiteX78" fmla="*/ 4116167 w 4992467"/>
              <a:gd name="connsiteY78" fmla="*/ 476250 h 2143125"/>
              <a:gd name="connsiteX79" fmla="*/ 4173317 w 4992467"/>
              <a:gd name="connsiteY79" fmla="*/ 514350 h 2143125"/>
              <a:gd name="connsiteX80" fmla="*/ 4201892 w 4992467"/>
              <a:gd name="connsiteY80" fmla="*/ 533400 h 2143125"/>
              <a:gd name="connsiteX81" fmla="*/ 4230467 w 4992467"/>
              <a:gd name="connsiteY81" fmla="*/ 542925 h 2143125"/>
              <a:gd name="connsiteX82" fmla="*/ 4259042 w 4992467"/>
              <a:gd name="connsiteY82" fmla="*/ 571500 h 2143125"/>
              <a:gd name="connsiteX83" fmla="*/ 4316192 w 4992467"/>
              <a:gd name="connsiteY83" fmla="*/ 600075 h 2143125"/>
              <a:gd name="connsiteX84" fmla="*/ 4344767 w 4992467"/>
              <a:gd name="connsiteY84" fmla="*/ 628650 h 2143125"/>
              <a:gd name="connsiteX85" fmla="*/ 4373342 w 4992467"/>
              <a:gd name="connsiteY85" fmla="*/ 638175 h 2143125"/>
              <a:gd name="connsiteX86" fmla="*/ 4459067 w 4992467"/>
              <a:gd name="connsiteY86" fmla="*/ 695325 h 2143125"/>
              <a:gd name="connsiteX87" fmla="*/ 4487642 w 4992467"/>
              <a:gd name="connsiteY87" fmla="*/ 714375 h 2143125"/>
              <a:gd name="connsiteX88" fmla="*/ 4516217 w 4992467"/>
              <a:gd name="connsiteY88" fmla="*/ 733425 h 2143125"/>
              <a:gd name="connsiteX89" fmla="*/ 4601942 w 4992467"/>
              <a:gd name="connsiteY89" fmla="*/ 809625 h 2143125"/>
              <a:gd name="connsiteX90" fmla="*/ 4630517 w 4992467"/>
              <a:gd name="connsiteY90" fmla="*/ 819150 h 2143125"/>
              <a:gd name="connsiteX91" fmla="*/ 4687667 w 4992467"/>
              <a:gd name="connsiteY91" fmla="*/ 857250 h 2143125"/>
              <a:gd name="connsiteX92" fmla="*/ 4754342 w 4992467"/>
              <a:gd name="connsiteY92" fmla="*/ 876300 h 2143125"/>
              <a:gd name="connsiteX93" fmla="*/ 4782917 w 4992467"/>
              <a:gd name="connsiteY93" fmla="*/ 885825 h 2143125"/>
              <a:gd name="connsiteX94" fmla="*/ 4849592 w 4992467"/>
              <a:gd name="connsiteY94" fmla="*/ 904875 h 2143125"/>
              <a:gd name="connsiteX95" fmla="*/ 4878167 w 4992467"/>
              <a:gd name="connsiteY95" fmla="*/ 923925 h 2143125"/>
              <a:gd name="connsiteX96" fmla="*/ 4906742 w 4992467"/>
              <a:gd name="connsiteY96" fmla="*/ 933450 h 2143125"/>
              <a:gd name="connsiteX97" fmla="*/ 4963892 w 4992467"/>
              <a:gd name="connsiteY97" fmla="*/ 971550 h 2143125"/>
              <a:gd name="connsiteX98" fmla="*/ 4992467 w 4992467"/>
              <a:gd name="connsiteY98" fmla="*/ 1008111 h 2143125"/>
              <a:gd name="connsiteX99" fmla="*/ 4220942 w 4992467"/>
              <a:gd name="connsiteY99" fmla="*/ 2038350 h 2143125"/>
              <a:gd name="connsiteX100" fmla="*/ 4154267 w 4992467"/>
              <a:gd name="connsiteY100" fmla="*/ 2114550 h 2143125"/>
              <a:gd name="connsiteX101" fmla="*/ 4106642 w 4992467"/>
              <a:gd name="connsiteY101" fmla="*/ 2124075 h 2143125"/>
              <a:gd name="connsiteX102" fmla="*/ 3906617 w 4992467"/>
              <a:gd name="connsiteY102" fmla="*/ 2143125 h 2143125"/>
              <a:gd name="connsiteX103" fmla="*/ 3458942 w 4992467"/>
              <a:gd name="connsiteY103" fmla="*/ 2124075 h 2143125"/>
              <a:gd name="connsiteX104" fmla="*/ 3344642 w 4992467"/>
              <a:gd name="connsiteY104" fmla="*/ 2095500 h 2143125"/>
              <a:gd name="connsiteX105" fmla="*/ 3297017 w 4992467"/>
              <a:gd name="connsiteY105" fmla="*/ 2085975 h 2143125"/>
              <a:gd name="connsiteX106" fmla="*/ 3068417 w 4992467"/>
              <a:gd name="connsiteY106" fmla="*/ 2095500 h 2143125"/>
              <a:gd name="connsiteX107" fmla="*/ 3030317 w 4992467"/>
              <a:gd name="connsiteY107" fmla="*/ 2105025 h 2143125"/>
              <a:gd name="connsiteX108" fmla="*/ 2925542 w 4992467"/>
              <a:gd name="connsiteY108" fmla="*/ 2114550 h 2143125"/>
              <a:gd name="connsiteX109" fmla="*/ 2858867 w 4992467"/>
              <a:gd name="connsiteY109" fmla="*/ 2124075 h 2143125"/>
              <a:gd name="connsiteX110" fmla="*/ 2011142 w 4992467"/>
              <a:gd name="connsiteY110" fmla="*/ 2114550 h 2143125"/>
              <a:gd name="connsiteX111" fmla="*/ 1887317 w 4992467"/>
              <a:gd name="connsiteY111" fmla="*/ 2095500 h 2143125"/>
              <a:gd name="connsiteX112" fmla="*/ 1639667 w 4992467"/>
              <a:gd name="connsiteY112" fmla="*/ 2085975 h 2143125"/>
              <a:gd name="connsiteX113" fmla="*/ 1553942 w 4992467"/>
              <a:gd name="connsiteY113" fmla="*/ 2076450 h 2143125"/>
              <a:gd name="connsiteX114" fmla="*/ 1525367 w 4992467"/>
              <a:gd name="connsiteY114" fmla="*/ 2066925 h 2143125"/>
              <a:gd name="connsiteX115" fmla="*/ 687167 w 4992467"/>
              <a:gd name="connsiteY115" fmla="*/ 2085975 h 2143125"/>
              <a:gd name="connsiteX116" fmla="*/ 620492 w 4992467"/>
              <a:gd name="connsiteY116" fmla="*/ 2076450 h 2143125"/>
              <a:gd name="connsiteX117" fmla="*/ 572867 w 4992467"/>
              <a:gd name="connsiteY11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91867 w 4992467"/>
              <a:gd name="connsiteY15" fmla="*/ 1304925 h 2143125"/>
              <a:gd name="connsiteX16" fmla="*/ 1367 w 4992467"/>
              <a:gd name="connsiteY16" fmla="*/ 809625 h 2143125"/>
              <a:gd name="connsiteX17" fmla="*/ 68042 w 4992467"/>
              <a:gd name="connsiteY17" fmla="*/ 733425 h 2143125"/>
              <a:gd name="connsiteX18" fmla="*/ 96617 w 4992467"/>
              <a:gd name="connsiteY18" fmla="*/ 714375 h 2143125"/>
              <a:gd name="connsiteX19" fmla="*/ 125192 w 4992467"/>
              <a:gd name="connsiteY19" fmla="*/ 695325 h 2143125"/>
              <a:gd name="connsiteX20" fmla="*/ 172817 w 4992467"/>
              <a:gd name="connsiteY20" fmla="*/ 647700 h 2143125"/>
              <a:gd name="connsiteX21" fmla="*/ 201392 w 4992467"/>
              <a:gd name="connsiteY21" fmla="*/ 638175 h 2143125"/>
              <a:gd name="connsiteX22" fmla="*/ 258542 w 4992467"/>
              <a:gd name="connsiteY22" fmla="*/ 600075 h 2143125"/>
              <a:gd name="connsiteX23" fmla="*/ 315692 w 4992467"/>
              <a:gd name="connsiteY23" fmla="*/ 571500 h 2143125"/>
              <a:gd name="connsiteX24" fmla="*/ 344267 w 4992467"/>
              <a:gd name="connsiteY24" fmla="*/ 561975 h 2143125"/>
              <a:gd name="connsiteX25" fmla="*/ 401417 w 4992467"/>
              <a:gd name="connsiteY25" fmla="*/ 523875 h 2143125"/>
              <a:gd name="connsiteX26" fmla="*/ 429992 w 4992467"/>
              <a:gd name="connsiteY26" fmla="*/ 504825 h 2143125"/>
              <a:gd name="connsiteX27" fmla="*/ 458567 w 4992467"/>
              <a:gd name="connsiteY27" fmla="*/ 495300 h 2143125"/>
              <a:gd name="connsiteX28" fmla="*/ 487142 w 4992467"/>
              <a:gd name="connsiteY28" fmla="*/ 476250 h 2143125"/>
              <a:gd name="connsiteX29" fmla="*/ 544292 w 4992467"/>
              <a:gd name="connsiteY29" fmla="*/ 457200 h 2143125"/>
              <a:gd name="connsiteX30" fmla="*/ 649067 w 4992467"/>
              <a:gd name="connsiteY30" fmla="*/ 428625 h 2143125"/>
              <a:gd name="connsiteX31" fmla="*/ 830042 w 4992467"/>
              <a:gd name="connsiteY31" fmla="*/ 409575 h 2143125"/>
              <a:gd name="connsiteX32" fmla="*/ 925292 w 4992467"/>
              <a:gd name="connsiteY32" fmla="*/ 381000 h 2143125"/>
              <a:gd name="connsiteX33" fmla="*/ 953867 w 4992467"/>
              <a:gd name="connsiteY33" fmla="*/ 361950 h 2143125"/>
              <a:gd name="connsiteX34" fmla="*/ 1011017 w 4992467"/>
              <a:gd name="connsiteY34" fmla="*/ 342900 h 2143125"/>
              <a:gd name="connsiteX35" fmla="*/ 1096742 w 4992467"/>
              <a:gd name="connsiteY35" fmla="*/ 304800 h 2143125"/>
              <a:gd name="connsiteX36" fmla="*/ 1182467 w 4992467"/>
              <a:gd name="connsiteY36" fmla="*/ 285750 h 2143125"/>
              <a:gd name="connsiteX37" fmla="*/ 1220567 w 4992467"/>
              <a:gd name="connsiteY37" fmla="*/ 276225 h 2143125"/>
              <a:gd name="connsiteX38" fmla="*/ 1411067 w 4992467"/>
              <a:gd name="connsiteY38" fmla="*/ 266700 h 2143125"/>
              <a:gd name="connsiteX39" fmla="*/ 1458692 w 4992467"/>
              <a:gd name="connsiteY39" fmla="*/ 257175 h 2143125"/>
              <a:gd name="connsiteX40" fmla="*/ 1487267 w 4992467"/>
              <a:gd name="connsiteY40" fmla="*/ 247650 h 2143125"/>
              <a:gd name="connsiteX41" fmla="*/ 1544417 w 4992467"/>
              <a:gd name="connsiteY41" fmla="*/ 238125 h 2143125"/>
              <a:gd name="connsiteX42" fmla="*/ 1658717 w 4992467"/>
              <a:gd name="connsiteY42" fmla="*/ 247650 h 2143125"/>
              <a:gd name="connsiteX43" fmla="*/ 1868267 w 4992467"/>
              <a:gd name="connsiteY43" fmla="*/ 228600 h 2143125"/>
              <a:gd name="connsiteX44" fmla="*/ 1953992 w 4992467"/>
              <a:gd name="connsiteY44" fmla="*/ 200025 h 2143125"/>
              <a:gd name="connsiteX45" fmla="*/ 1982567 w 4992467"/>
              <a:gd name="connsiteY45" fmla="*/ 190500 h 2143125"/>
              <a:gd name="connsiteX46" fmla="*/ 2011142 w 4992467"/>
              <a:gd name="connsiteY46" fmla="*/ 171450 h 2143125"/>
              <a:gd name="connsiteX47" fmla="*/ 2068292 w 4992467"/>
              <a:gd name="connsiteY47" fmla="*/ 152400 h 2143125"/>
              <a:gd name="connsiteX48" fmla="*/ 2154017 w 4992467"/>
              <a:gd name="connsiteY48" fmla="*/ 114300 h 2143125"/>
              <a:gd name="connsiteX49" fmla="*/ 2496917 w 4992467"/>
              <a:gd name="connsiteY49" fmla="*/ 95250 h 2143125"/>
              <a:gd name="connsiteX50" fmla="*/ 2582642 w 4992467"/>
              <a:gd name="connsiteY50" fmla="*/ 66675 h 2143125"/>
              <a:gd name="connsiteX51" fmla="*/ 2611217 w 4992467"/>
              <a:gd name="connsiteY51" fmla="*/ 57150 h 2143125"/>
              <a:gd name="connsiteX52" fmla="*/ 2639792 w 4992467"/>
              <a:gd name="connsiteY52" fmla="*/ 38100 h 2143125"/>
              <a:gd name="connsiteX53" fmla="*/ 2696942 w 4992467"/>
              <a:gd name="connsiteY53" fmla="*/ 19050 h 2143125"/>
              <a:gd name="connsiteX54" fmla="*/ 2763617 w 4992467"/>
              <a:gd name="connsiteY54" fmla="*/ 0 h 2143125"/>
              <a:gd name="connsiteX55" fmla="*/ 2982692 w 4992467"/>
              <a:gd name="connsiteY55" fmla="*/ 9525 h 2143125"/>
              <a:gd name="connsiteX56" fmla="*/ 3039842 w 4992467"/>
              <a:gd name="connsiteY56" fmla="*/ 28575 h 2143125"/>
              <a:gd name="connsiteX57" fmla="*/ 3077942 w 4992467"/>
              <a:gd name="connsiteY57" fmla="*/ 38100 h 2143125"/>
              <a:gd name="connsiteX58" fmla="*/ 3135092 w 4992467"/>
              <a:gd name="connsiteY58" fmla="*/ 57150 h 2143125"/>
              <a:gd name="connsiteX59" fmla="*/ 3192242 w 4992467"/>
              <a:gd name="connsiteY59" fmla="*/ 76200 h 2143125"/>
              <a:gd name="connsiteX60" fmla="*/ 3220817 w 4992467"/>
              <a:gd name="connsiteY60" fmla="*/ 85725 h 2143125"/>
              <a:gd name="connsiteX61" fmla="*/ 3249392 w 4992467"/>
              <a:gd name="connsiteY61" fmla="*/ 95250 h 2143125"/>
              <a:gd name="connsiteX62" fmla="*/ 3363692 w 4992467"/>
              <a:gd name="connsiteY62" fmla="*/ 104775 h 2143125"/>
              <a:gd name="connsiteX63" fmla="*/ 3420842 w 4992467"/>
              <a:gd name="connsiteY63" fmla="*/ 133350 h 2143125"/>
              <a:gd name="connsiteX64" fmla="*/ 3449417 w 4992467"/>
              <a:gd name="connsiteY64" fmla="*/ 161925 h 2143125"/>
              <a:gd name="connsiteX65" fmla="*/ 3506567 w 4992467"/>
              <a:gd name="connsiteY65" fmla="*/ 200025 h 2143125"/>
              <a:gd name="connsiteX66" fmla="*/ 3535142 w 4992467"/>
              <a:gd name="connsiteY66" fmla="*/ 219075 h 2143125"/>
              <a:gd name="connsiteX67" fmla="*/ 3563717 w 4992467"/>
              <a:gd name="connsiteY67" fmla="*/ 247650 h 2143125"/>
              <a:gd name="connsiteX68" fmla="*/ 3620867 w 4992467"/>
              <a:gd name="connsiteY68" fmla="*/ 266700 h 2143125"/>
              <a:gd name="connsiteX69" fmla="*/ 3678017 w 4992467"/>
              <a:gd name="connsiteY69" fmla="*/ 295275 h 2143125"/>
              <a:gd name="connsiteX70" fmla="*/ 3706592 w 4992467"/>
              <a:gd name="connsiteY70" fmla="*/ 314325 h 2143125"/>
              <a:gd name="connsiteX71" fmla="*/ 3744692 w 4992467"/>
              <a:gd name="connsiteY71" fmla="*/ 323850 h 2143125"/>
              <a:gd name="connsiteX72" fmla="*/ 3887567 w 4992467"/>
              <a:gd name="connsiteY72" fmla="*/ 342900 h 2143125"/>
              <a:gd name="connsiteX73" fmla="*/ 3944717 w 4992467"/>
              <a:gd name="connsiteY73" fmla="*/ 361950 h 2143125"/>
              <a:gd name="connsiteX74" fmla="*/ 3973292 w 4992467"/>
              <a:gd name="connsiteY74" fmla="*/ 371475 h 2143125"/>
              <a:gd name="connsiteX75" fmla="*/ 4030442 w 4992467"/>
              <a:gd name="connsiteY75" fmla="*/ 419100 h 2143125"/>
              <a:gd name="connsiteX76" fmla="*/ 4087592 w 4992467"/>
              <a:gd name="connsiteY76" fmla="*/ 457200 h 2143125"/>
              <a:gd name="connsiteX77" fmla="*/ 4116167 w 4992467"/>
              <a:gd name="connsiteY77" fmla="*/ 476250 h 2143125"/>
              <a:gd name="connsiteX78" fmla="*/ 4173317 w 4992467"/>
              <a:gd name="connsiteY78" fmla="*/ 514350 h 2143125"/>
              <a:gd name="connsiteX79" fmla="*/ 4201892 w 4992467"/>
              <a:gd name="connsiteY79" fmla="*/ 533400 h 2143125"/>
              <a:gd name="connsiteX80" fmla="*/ 4230467 w 4992467"/>
              <a:gd name="connsiteY80" fmla="*/ 542925 h 2143125"/>
              <a:gd name="connsiteX81" fmla="*/ 4259042 w 4992467"/>
              <a:gd name="connsiteY81" fmla="*/ 571500 h 2143125"/>
              <a:gd name="connsiteX82" fmla="*/ 4316192 w 4992467"/>
              <a:gd name="connsiteY82" fmla="*/ 600075 h 2143125"/>
              <a:gd name="connsiteX83" fmla="*/ 4344767 w 4992467"/>
              <a:gd name="connsiteY83" fmla="*/ 628650 h 2143125"/>
              <a:gd name="connsiteX84" fmla="*/ 4373342 w 4992467"/>
              <a:gd name="connsiteY84" fmla="*/ 638175 h 2143125"/>
              <a:gd name="connsiteX85" fmla="*/ 4459067 w 4992467"/>
              <a:gd name="connsiteY85" fmla="*/ 695325 h 2143125"/>
              <a:gd name="connsiteX86" fmla="*/ 4487642 w 4992467"/>
              <a:gd name="connsiteY86" fmla="*/ 714375 h 2143125"/>
              <a:gd name="connsiteX87" fmla="*/ 4516217 w 4992467"/>
              <a:gd name="connsiteY87" fmla="*/ 733425 h 2143125"/>
              <a:gd name="connsiteX88" fmla="*/ 4601942 w 4992467"/>
              <a:gd name="connsiteY88" fmla="*/ 809625 h 2143125"/>
              <a:gd name="connsiteX89" fmla="*/ 4630517 w 4992467"/>
              <a:gd name="connsiteY89" fmla="*/ 819150 h 2143125"/>
              <a:gd name="connsiteX90" fmla="*/ 4687667 w 4992467"/>
              <a:gd name="connsiteY90" fmla="*/ 857250 h 2143125"/>
              <a:gd name="connsiteX91" fmla="*/ 4754342 w 4992467"/>
              <a:gd name="connsiteY91" fmla="*/ 876300 h 2143125"/>
              <a:gd name="connsiteX92" fmla="*/ 4782917 w 4992467"/>
              <a:gd name="connsiteY92" fmla="*/ 885825 h 2143125"/>
              <a:gd name="connsiteX93" fmla="*/ 4849592 w 4992467"/>
              <a:gd name="connsiteY93" fmla="*/ 904875 h 2143125"/>
              <a:gd name="connsiteX94" fmla="*/ 4878167 w 4992467"/>
              <a:gd name="connsiteY94" fmla="*/ 923925 h 2143125"/>
              <a:gd name="connsiteX95" fmla="*/ 4906742 w 4992467"/>
              <a:gd name="connsiteY95" fmla="*/ 933450 h 2143125"/>
              <a:gd name="connsiteX96" fmla="*/ 4963892 w 4992467"/>
              <a:gd name="connsiteY96" fmla="*/ 971550 h 2143125"/>
              <a:gd name="connsiteX97" fmla="*/ 4992467 w 4992467"/>
              <a:gd name="connsiteY97" fmla="*/ 1008111 h 2143125"/>
              <a:gd name="connsiteX98" fmla="*/ 4220942 w 4992467"/>
              <a:gd name="connsiteY98" fmla="*/ 2038350 h 2143125"/>
              <a:gd name="connsiteX99" fmla="*/ 4154267 w 4992467"/>
              <a:gd name="connsiteY99" fmla="*/ 2114550 h 2143125"/>
              <a:gd name="connsiteX100" fmla="*/ 4106642 w 4992467"/>
              <a:gd name="connsiteY100" fmla="*/ 2124075 h 2143125"/>
              <a:gd name="connsiteX101" fmla="*/ 3906617 w 4992467"/>
              <a:gd name="connsiteY101" fmla="*/ 2143125 h 2143125"/>
              <a:gd name="connsiteX102" fmla="*/ 3458942 w 4992467"/>
              <a:gd name="connsiteY102" fmla="*/ 2124075 h 2143125"/>
              <a:gd name="connsiteX103" fmla="*/ 3344642 w 4992467"/>
              <a:gd name="connsiteY103" fmla="*/ 2095500 h 2143125"/>
              <a:gd name="connsiteX104" fmla="*/ 3297017 w 4992467"/>
              <a:gd name="connsiteY104" fmla="*/ 2085975 h 2143125"/>
              <a:gd name="connsiteX105" fmla="*/ 3068417 w 4992467"/>
              <a:gd name="connsiteY105" fmla="*/ 2095500 h 2143125"/>
              <a:gd name="connsiteX106" fmla="*/ 3030317 w 4992467"/>
              <a:gd name="connsiteY106" fmla="*/ 2105025 h 2143125"/>
              <a:gd name="connsiteX107" fmla="*/ 2925542 w 4992467"/>
              <a:gd name="connsiteY107" fmla="*/ 2114550 h 2143125"/>
              <a:gd name="connsiteX108" fmla="*/ 2858867 w 4992467"/>
              <a:gd name="connsiteY108" fmla="*/ 2124075 h 2143125"/>
              <a:gd name="connsiteX109" fmla="*/ 2011142 w 4992467"/>
              <a:gd name="connsiteY109" fmla="*/ 2114550 h 2143125"/>
              <a:gd name="connsiteX110" fmla="*/ 1887317 w 4992467"/>
              <a:gd name="connsiteY110" fmla="*/ 2095500 h 2143125"/>
              <a:gd name="connsiteX111" fmla="*/ 1639667 w 4992467"/>
              <a:gd name="connsiteY111" fmla="*/ 2085975 h 2143125"/>
              <a:gd name="connsiteX112" fmla="*/ 1553942 w 4992467"/>
              <a:gd name="connsiteY112" fmla="*/ 2076450 h 2143125"/>
              <a:gd name="connsiteX113" fmla="*/ 1525367 w 4992467"/>
              <a:gd name="connsiteY113" fmla="*/ 2066925 h 2143125"/>
              <a:gd name="connsiteX114" fmla="*/ 687167 w 4992467"/>
              <a:gd name="connsiteY114" fmla="*/ 2085975 h 2143125"/>
              <a:gd name="connsiteX115" fmla="*/ 620492 w 4992467"/>
              <a:gd name="connsiteY115" fmla="*/ 2076450 h 2143125"/>
              <a:gd name="connsiteX116" fmla="*/ 572867 w 4992467"/>
              <a:gd name="connsiteY11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20442 w 4992467"/>
              <a:gd name="connsiteY13" fmla="*/ 1362075 h 2143125"/>
              <a:gd name="connsiteX14" fmla="*/ 210917 w 4992467"/>
              <a:gd name="connsiteY14" fmla="*/ 1333500 h 2143125"/>
              <a:gd name="connsiteX15" fmla="*/ 1367 w 4992467"/>
              <a:gd name="connsiteY15" fmla="*/ 809625 h 2143125"/>
              <a:gd name="connsiteX16" fmla="*/ 68042 w 4992467"/>
              <a:gd name="connsiteY16" fmla="*/ 733425 h 2143125"/>
              <a:gd name="connsiteX17" fmla="*/ 96617 w 4992467"/>
              <a:gd name="connsiteY17" fmla="*/ 714375 h 2143125"/>
              <a:gd name="connsiteX18" fmla="*/ 125192 w 4992467"/>
              <a:gd name="connsiteY18" fmla="*/ 695325 h 2143125"/>
              <a:gd name="connsiteX19" fmla="*/ 172817 w 4992467"/>
              <a:gd name="connsiteY19" fmla="*/ 647700 h 2143125"/>
              <a:gd name="connsiteX20" fmla="*/ 201392 w 4992467"/>
              <a:gd name="connsiteY20" fmla="*/ 638175 h 2143125"/>
              <a:gd name="connsiteX21" fmla="*/ 258542 w 4992467"/>
              <a:gd name="connsiteY21" fmla="*/ 600075 h 2143125"/>
              <a:gd name="connsiteX22" fmla="*/ 315692 w 4992467"/>
              <a:gd name="connsiteY22" fmla="*/ 571500 h 2143125"/>
              <a:gd name="connsiteX23" fmla="*/ 344267 w 4992467"/>
              <a:gd name="connsiteY23" fmla="*/ 561975 h 2143125"/>
              <a:gd name="connsiteX24" fmla="*/ 401417 w 4992467"/>
              <a:gd name="connsiteY24" fmla="*/ 523875 h 2143125"/>
              <a:gd name="connsiteX25" fmla="*/ 429992 w 4992467"/>
              <a:gd name="connsiteY25" fmla="*/ 504825 h 2143125"/>
              <a:gd name="connsiteX26" fmla="*/ 458567 w 4992467"/>
              <a:gd name="connsiteY26" fmla="*/ 495300 h 2143125"/>
              <a:gd name="connsiteX27" fmla="*/ 487142 w 4992467"/>
              <a:gd name="connsiteY27" fmla="*/ 476250 h 2143125"/>
              <a:gd name="connsiteX28" fmla="*/ 544292 w 4992467"/>
              <a:gd name="connsiteY28" fmla="*/ 457200 h 2143125"/>
              <a:gd name="connsiteX29" fmla="*/ 649067 w 4992467"/>
              <a:gd name="connsiteY29" fmla="*/ 428625 h 2143125"/>
              <a:gd name="connsiteX30" fmla="*/ 830042 w 4992467"/>
              <a:gd name="connsiteY30" fmla="*/ 409575 h 2143125"/>
              <a:gd name="connsiteX31" fmla="*/ 925292 w 4992467"/>
              <a:gd name="connsiteY31" fmla="*/ 381000 h 2143125"/>
              <a:gd name="connsiteX32" fmla="*/ 953867 w 4992467"/>
              <a:gd name="connsiteY32" fmla="*/ 361950 h 2143125"/>
              <a:gd name="connsiteX33" fmla="*/ 1011017 w 4992467"/>
              <a:gd name="connsiteY33" fmla="*/ 342900 h 2143125"/>
              <a:gd name="connsiteX34" fmla="*/ 1096742 w 4992467"/>
              <a:gd name="connsiteY34" fmla="*/ 304800 h 2143125"/>
              <a:gd name="connsiteX35" fmla="*/ 1182467 w 4992467"/>
              <a:gd name="connsiteY35" fmla="*/ 285750 h 2143125"/>
              <a:gd name="connsiteX36" fmla="*/ 1220567 w 4992467"/>
              <a:gd name="connsiteY36" fmla="*/ 276225 h 2143125"/>
              <a:gd name="connsiteX37" fmla="*/ 1411067 w 4992467"/>
              <a:gd name="connsiteY37" fmla="*/ 266700 h 2143125"/>
              <a:gd name="connsiteX38" fmla="*/ 1458692 w 4992467"/>
              <a:gd name="connsiteY38" fmla="*/ 257175 h 2143125"/>
              <a:gd name="connsiteX39" fmla="*/ 1487267 w 4992467"/>
              <a:gd name="connsiteY39" fmla="*/ 247650 h 2143125"/>
              <a:gd name="connsiteX40" fmla="*/ 1544417 w 4992467"/>
              <a:gd name="connsiteY40" fmla="*/ 238125 h 2143125"/>
              <a:gd name="connsiteX41" fmla="*/ 1658717 w 4992467"/>
              <a:gd name="connsiteY41" fmla="*/ 247650 h 2143125"/>
              <a:gd name="connsiteX42" fmla="*/ 1868267 w 4992467"/>
              <a:gd name="connsiteY42" fmla="*/ 228600 h 2143125"/>
              <a:gd name="connsiteX43" fmla="*/ 1953992 w 4992467"/>
              <a:gd name="connsiteY43" fmla="*/ 200025 h 2143125"/>
              <a:gd name="connsiteX44" fmla="*/ 1982567 w 4992467"/>
              <a:gd name="connsiteY44" fmla="*/ 190500 h 2143125"/>
              <a:gd name="connsiteX45" fmla="*/ 2011142 w 4992467"/>
              <a:gd name="connsiteY45" fmla="*/ 171450 h 2143125"/>
              <a:gd name="connsiteX46" fmla="*/ 2068292 w 4992467"/>
              <a:gd name="connsiteY46" fmla="*/ 152400 h 2143125"/>
              <a:gd name="connsiteX47" fmla="*/ 2154017 w 4992467"/>
              <a:gd name="connsiteY47" fmla="*/ 114300 h 2143125"/>
              <a:gd name="connsiteX48" fmla="*/ 2496917 w 4992467"/>
              <a:gd name="connsiteY48" fmla="*/ 95250 h 2143125"/>
              <a:gd name="connsiteX49" fmla="*/ 2582642 w 4992467"/>
              <a:gd name="connsiteY49" fmla="*/ 66675 h 2143125"/>
              <a:gd name="connsiteX50" fmla="*/ 2611217 w 4992467"/>
              <a:gd name="connsiteY50" fmla="*/ 57150 h 2143125"/>
              <a:gd name="connsiteX51" fmla="*/ 2639792 w 4992467"/>
              <a:gd name="connsiteY51" fmla="*/ 38100 h 2143125"/>
              <a:gd name="connsiteX52" fmla="*/ 2696942 w 4992467"/>
              <a:gd name="connsiteY52" fmla="*/ 19050 h 2143125"/>
              <a:gd name="connsiteX53" fmla="*/ 2763617 w 4992467"/>
              <a:gd name="connsiteY53" fmla="*/ 0 h 2143125"/>
              <a:gd name="connsiteX54" fmla="*/ 2982692 w 4992467"/>
              <a:gd name="connsiteY54" fmla="*/ 9525 h 2143125"/>
              <a:gd name="connsiteX55" fmla="*/ 3039842 w 4992467"/>
              <a:gd name="connsiteY55" fmla="*/ 28575 h 2143125"/>
              <a:gd name="connsiteX56" fmla="*/ 3077942 w 4992467"/>
              <a:gd name="connsiteY56" fmla="*/ 38100 h 2143125"/>
              <a:gd name="connsiteX57" fmla="*/ 3135092 w 4992467"/>
              <a:gd name="connsiteY57" fmla="*/ 57150 h 2143125"/>
              <a:gd name="connsiteX58" fmla="*/ 3192242 w 4992467"/>
              <a:gd name="connsiteY58" fmla="*/ 76200 h 2143125"/>
              <a:gd name="connsiteX59" fmla="*/ 3220817 w 4992467"/>
              <a:gd name="connsiteY59" fmla="*/ 85725 h 2143125"/>
              <a:gd name="connsiteX60" fmla="*/ 3249392 w 4992467"/>
              <a:gd name="connsiteY60" fmla="*/ 95250 h 2143125"/>
              <a:gd name="connsiteX61" fmla="*/ 3363692 w 4992467"/>
              <a:gd name="connsiteY61" fmla="*/ 104775 h 2143125"/>
              <a:gd name="connsiteX62" fmla="*/ 3420842 w 4992467"/>
              <a:gd name="connsiteY62" fmla="*/ 133350 h 2143125"/>
              <a:gd name="connsiteX63" fmla="*/ 3449417 w 4992467"/>
              <a:gd name="connsiteY63" fmla="*/ 161925 h 2143125"/>
              <a:gd name="connsiteX64" fmla="*/ 3506567 w 4992467"/>
              <a:gd name="connsiteY64" fmla="*/ 200025 h 2143125"/>
              <a:gd name="connsiteX65" fmla="*/ 3535142 w 4992467"/>
              <a:gd name="connsiteY65" fmla="*/ 219075 h 2143125"/>
              <a:gd name="connsiteX66" fmla="*/ 3563717 w 4992467"/>
              <a:gd name="connsiteY66" fmla="*/ 247650 h 2143125"/>
              <a:gd name="connsiteX67" fmla="*/ 3620867 w 4992467"/>
              <a:gd name="connsiteY67" fmla="*/ 266700 h 2143125"/>
              <a:gd name="connsiteX68" fmla="*/ 3678017 w 4992467"/>
              <a:gd name="connsiteY68" fmla="*/ 295275 h 2143125"/>
              <a:gd name="connsiteX69" fmla="*/ 3706592 w 4992467"/>
              <a:gd name="connsiteY69" fmla="*/ 314325 h 2143125"/>
              <a:gd name="connsiteX70" fmla="*/ 3744692 w 4992467"/>
              <a:gd name="connsiteY70" fmla="*/ 323850 h 2143125"/>
              <a:gd name="connsiteX71" fmla="*/ 3887567 w 4992467"/>
              <a:gd name="connsiteY71" fmla="*/ 342900 h 2143125"/>
              <a:gd name="connsiteX72" fmla="*/ 3944717 w 4992467"/>
              <a:gd name="connsiteY72" fmla="*/ 361950 h 2143125"/>
              <a:gd name="connsiteX73" fmla="*/ 3973292 w 4992467"/>
              <a:gd name="connsiteY73" fmla="*/ 371475 h 2143125"/>
              <a:gd name="connsiteX74" fmla="*/ 4030442 w 4992467"/>
              <a:gd name="connsiteY74" fmla="*/ 419100 h 2143125"/>
              <a:gd name="connsiteX75" fmla="*/ 4087592 w 4992467"/>
              <a:gd name="connsiteY75" fmla="*/ 457200 h 2143125"/>
              <a:gd name="connsiteX76" fmla="*/ 4116167 w 4992467"/>
              <a:gd name="connsiteY76" fmla="*/ 476250 h 2143125"/>
              <a:gd name="connsiteX77" fmla="*/ 4173317 w 4992467"/>
              <a:gd name="connsiteY77" fmla="*/ 514350 h 2143125"/>
              <a:gd name="connsiteX78" fmla="*/ 4201892 w 4992467"/>
              <a:gd name="connsiteY78" fmla="*/ 533400 h 2143125"/>
              <a:gd name="connsiteX79" fmla="*/ 4230467 w 4992467"/>
              <a:gd name="connsiteY79" fmla="*/ 542925 h 2143125"/>
              <a:gd name="connsiteX80" fmla="*/ 4259042 w 4992467"/>
              <a:gd name="connsiteY80" fmla="*/ 571500 h 2143125"/>
              <a:gd name="connsiteX81" fmla="*/ 4316192 w 4992467"/>
              <a:gd name="connsiteY81" fmla="*/ 600075 h 2143125"/>
              <a:gd name="connsiteX82" fmla="*/ 4344767 w 4992467"/>
              <a:gd name="connsiteY82" fmla="*/ 628650 h 2143125"/>
              <a:gd name="connsiteX83" fmla="*/ 4373342 w 4992467"/>
              <a:gd name="connsiteY83" fmla="*/ 638175 h 2143125"/>
              <a:gd name="connsiteX84" fmla="*/ 4459067 w 4992467"/>
              <a:gd name="connsiteY84" fmla="*/ 695325 h 2143125"/>
              <a:gd name="connsiteX85" fmla="*/ 4487642 w 4992467"/>
              <a:gd name="connsiteY85" fmla="*/ 714375 h 2143125"/>
              <a:gd name="connsiteX86" fmla="*/ 4516217 w 4992467"/>
              <a:gd name="connsiteY86" fmla="*/ 733425 h 2143125"/>
              <a:gd name="connsiteX87" fmla="*/ 4601942 w 4992467"/>
              <a:gd name="connsiteY87" fmla="*/ 809625 h 2143125"/>
              <a:gd name="connsiteX88" fmla="*/ 4630517 w 4992467"/>
              <a:gd name="connsiteY88" fmla="*/ 819150 h 2143125"/>
              <a:gd name="connsiteX89" fmla="*/ 4687667 w 4992467"/>
              <a:gd name="connsiteY89" fmla="*/ 857250 h 2143125"/>
              <a:gd name="connsiteX90" fmla="*/ 4754342 w 4992467"/>
              <a:gd name="connsiteY90" fmla="*/ 876300 h 2143125"/>
              <a:gd name="connsiteX91" fmla="*/ 4782917 w 4992467"/>
              <a:gd name="connsiteY91" fmla="*/ 885825 h 2143125"/>
              <a:gd name="connsiteX92" fmla="*/ 4849592 w 4992467"/>
              <a:gd name="connsiteY92" fmla="*/ 904875 h 2143125"/>
              <a:gd name="connsiteX93" fmla="*/ 4878167 w 4992467"/>
              <a:gd name="connsiteY93" fmla="*/ 923925 h 2143125"/>
              <a:gd name="connsiteX94" fmla="*/ 4906742 w 4992467"/>
              <a:gd name="connsiteY94" fmla="*/ 933450 h 2143125"/>
              <a:gd name="connsiteX95" fmla="*/ 4963892 w 4992467"/>
              <a:gd name="connsiteY95" fmla="*/ 971550 h 2143125"/>
              <a:gd name="connsiteX96" fmla="*/ 4992467 w 4992467"/>
              <a:gd name="connsiteY96" fmla="*/ 1008111 h 2143125"/>
              <a:gd name="connsiteX97" fmla="*/ 4220942 w 4992467"/>
              <a:gd name="connsiteY97" fmla="*/ 2038350 h 2143125"/>
              <a:gd name="connsiteX98" fmla="*/ 4154267 w 4992467"/>
              <a:gd name="connsiteY98" fmla="*/ 2114550 h 2143125"/>
              <a:gd name="connsiteX99" fmla="*/ 4106642 w 4992467"/>
              <a:gd name="connsiteY99" fmla="*/ 2124075 h 2143125"/>
              <a:gd name="connsiteX100" fmla="*/ 3906617 w 4992467"/>
              <a:gd name="connsiteY100" fmla="*/ 2143125 h 2143125"/>
              <a:gd name="connsiteX101" fmla="*/ 3458942 w 4992467"/>
              <a:gd name="connsiteY101" fmla="*/ 2124075 h 2143125"/>
              <a:gd name="connsiteX102" fmla="*/ 3344642 w 4992467"/>
              <a:gd name="connsiteY102" fmla="*/ 2095500 h 2143125"/>
              <a:gd name="connsiteX103" fmla="*/ 3297017 w 4992467"/>
              <a:gd name="connsiteY103" fmla="*/ 2085975 h 2143125"/>
              <a:gd name="connsiteX104" fmla="*/ 3068417 w 4992467"/>
              <a:gd name="connsiteY104" fmla="*/ 2095500 h 2143125"/>
              <a:gd name="connsiteX105" fmla="*/ 3030317 w 4992467"/>
              <a:gd name="connsiteY105" fmla="*/ 2105025 h 2143125"/>
              <a:gd name="connsiteX106" fmla="*/ 2925542 w 4992467"/>
              <a:gd name="connsiteY106" fmla="*/ 2114550 h 2143125"/>
              <a:gd name="connsiteX107" fmla="*/ 2858867 w 4992467"/>
              <a:gd name="connsiteY107" fmla="*/ 2124075 h 2143125"/>
              <a:gd name="connsiteX108" fmla="*/ 2011142 w 4992467"/>
              <a:gd name="connsiteY108" fmla="*/ 2114550 h 2143125"/>
              <a:gd name="connsiteX109" fmla="*/ 1887317 w 4992467"/>
              <a:gd name="connsiteY109" fmla="*/ 2095500 h 2143125"/>
              <a:gd name="connsiteX110" fmla="*/ 1639667 w 4992467"/>
              <a:gd name="connsiteY110" fmla="*/ 2085975 h 2143125"/>
              <a:gd name="connsiteX111" fmla="*/ 1553942 w 4992467"/>
              <a:gd name="connsiteY111" fmla="*/ 2076450 h 2143125"/>
              <a:gd name="connsiteX112" fmla="*/ 1525367 w 4992467"/>
              <a:gd name="connsiteY112" fmla="*/ 2066925 h 2143125"/>
              <a:gd name="connsiteX113" fmla="*/ 687167 w 4992467"/>
              <a:gd name="connsiteY113" fmla="*/ 2085975 h 2143125"/>
              <a:gd name="connsiteX114" fmla="*/ 620492 w 4992467"/>
              <a:gd name="connsiteY114" fmla="*/ 2076450 h 2143125"/>
              <a:gd name="connsiteX115" fmla="*/ 572867 w 4992467"/>
              <a:gd name="connsiteY11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210917 w 4992467"/>
              <a:gd name="connsiteY13" fmla="*/ 1333500 h 2143125"/>
              <a:gd name="connsiteX14" fmla="*/ 1367 w 4992467"/>
              <a:gd name="connsiteY14" fmla="*/ 809625 h 2143125"/>
              <a:gd name="connsiteX15" fmla="*/ 68042 w 4992467"/>
              <a:gd name="connsiteY15" fmla="*/ 733425 h 2143125"/>
              <a:gd name="connsiteX16" fmla="*/ 96617 w 4992467"/>
              <a:gd name="connsiteY16" fmla="*/ 714375 h 2143125"/>
              <a:gd name="connsiteX17" fmla="*/ 125192 w 4992467"/>
              <a:gd name="connsiteY17" fmla="*/ 695325 h 2143125"/>
              <a:gd name="connsiteX18" fmla="*/ 172817 w 4992467"/>
              <a:gd name="connsiteY18" fmla="*/ 647700 h 2143125"/>
              <a:gd name="connsiteX19" fmla="*/ 201392 w 4992467"/>
              <a:gd name="connsiteY19" fmla="*/ 638175 h 2143125"/>
              <a:gd name="connsiteX20" fmla="*/ 258542 w 4992467"/>
              <a:gd name="connsiteY20" fmla="*/ 600075 h 2143125"/>
              <a:gd name="connsiteX21" fmla="*/ 315692 w 4992467"/>
              <a:gd name="connsiteY21" fmla="*/ 571500 h 2143125"/>
              <a:gd name="connsiteX22" fmla="*/ 344267 w 4992467"/>
              <a:gd name="connsiteY22" fmla="*/ 561975 h 2143125"/>
              <a:gd name="connsiteX23" fmla="*/ 401417 w 4992467"/>
              <a:gd name="connsiteY23" fmla="*/ 523875 h 2143125"/>
              <a:gd name="connsiteX24" fmla="*/ 429992 w 4992467"/>
              <a:gd name="connsiteY24" fmla="*/ 504825 h 2143125"/>
              <a:gd name="connsiteX25" fmla="*/ 458567 w 4992467"/>
              <a:gd name="connsiteY25" fmla="*/ 495300 h 2143125"/>
              <a:gd name="connsiteX26" fmla="*/ 487142 w 4992467"/>
              <a:gd name="connsiteY26" fmla="*/ 476250 h 2143125"/>
              <a:gd name="connsiteX27" fmla="*/ 544292 w 4992467"/>
              <a:gd name="connsiteY27" fmla="*/ 457200 h 2143125"/>
              <a:gd name="connsiteX28" fmla="*/ 649067 w 4992467"/>
              <a:gd name="connsiteY28" fmla="*/ 428625 h 2143125"/>
              <a:gd name="connsiteX29" fmla="*/ 830042 w 4992467"/>
              <a:gd name="connsiteY29" fmla="*/ 409575 h 2143125"/>
              <a:gd name="connsiteX30" fmla="*/ 925292 w 4992467"/>
              <a:gd name="connsiteY30" fmla="*/ 381000 h 2143125"/>
              <a:gd name="connsiteX31" fmla="*/ 953867 w 4992467"/>
              <a:gd name="connsiteY31" fmla="*/ 361950 h 2143125"/>
              <a:gd name="connsiteX32" fmla="*/ 1011017 w 4992467"/>
              <a:gd name="connsiteY32" fmla="*/ 342900 h 2143125"/>
              <a:gd name="connsiteX33" fmla="*/ 1096742 w 4992467"/>
              <a:gd name="connsiteY33" fmla="*/ 304800 h 2143125"/>
              <a:gd name="connsiteX34" fmla="*/ 1182467 w 4992467"/>
              <a:gd name="connsiteY34" fmla="*/ 285750 h 2143125"/>
              <a:gd name="connsiteX35" fmla="*/ 1220567 w 4992467"/>
              <a:gd name="connsiteY35" fmla="*/ 276225 h 2143125"/>
              <a:gd name="connsiteX36" fmla="*/ 1411067 w 4992467"/>
              <a:gd name="connsiteY36" fmla="*/ 266700 h 2143125"/>
              <a:gd name="connsiteX37" fmla="*/ 1458692 w 4992467"/>
              <a:gd name="connsiteY37" fmla="*/ 257175 h 2143125"/>
              <a:gd name="connsiteX38" fmla="*/ 1487267 w 4992467"/>
              <a:gd name="connsiteY38" fmla="*/ 247650 h 2143125"/>
              <a:gd name="connsiteX39" fmla="*/ 1544417 w 4992467"/>
              <a:gd name="connsiteY39" fmla="*/ 238125 h 2143125"/>
              <a:gd name="connsiteX40" fmla="*/ 1658717 w 4992467"/>
              <a:gd name="connsiteY40" fmla="*/ 247650 h 2143125"/>
              <a:gd name="connsiteX41" fmla="*/ 1868267 w 4992467"/>
              <a:gd name="connsiteY41" fmla="*/ 228600 h 2143125"/>
              <a:gd name="connsiteX42" fmla="*/ 1953992 w 4992467"/>
              <a:gd name="connsiteY42" fmla="*/ 200025 h 2143125"/>
              <a:gd name="connsiteX43" fmla="*/ 1982567 w 4992467"/>
              <a:gd name="connsiteY43" fmla="*/ 190500 h 2143125"/>
              <a:gd name="connsiteX44" fmla="*/ 2011142 w 4992467"/>
              <a:gd name="connsiteY44" fmla="*/ 171450 h 2143125"/>
              <a:gd name="connsiteX45" fmla="*/ 2068292 w 4992467"/>
              <a:gd name="connsiteY45" fmla="*/ 152400 h 2143125"/>
              <a:gd name="connsiteX46" fmla="*/ 2154017 w 4992467"/>
              <a:gd name="connsiteY46" fmla="*/ 114300 h 2143125"/>
              <a:gd name="connsiteX47" fmla="*/ 2496917 w 4992467"/>
              <a:gd name="connsiteY47" fmla="*/ 95250 h 2143125"/>
              <a:gd name="connsiteX48" fmla="*/ 2582642 w 4992467"/>
              <a:gd name="connsiteY48" fmla="*/ 66675 h 2143125"/>
              <a:gd name="connsiteX49" fmla="*/ 2611217 w 4992467"/>
              <a:gd name="connsiteY49" fmla="*/ 57150 h 2143125"/>
              <a:gd name="connsiteX50" fmla="*/ 2639792 w 4992467"/>
              <a:gd name="connsiteY50" fmla="*/ 38100 h 2143125"/>
              <a:gd name="connsiteX51" fmla="*/ 2696942 w 4992467"/>
              <a:gd name="connsiteY51" fmla="*/ 19050 h 2143125"/>
              <a:gd name="connsiteX52" fmla="*/ 2763617 w 4992467"/>
              <a:gd name="connsiteY52" fmla="*/ 0 h 2143125"/>
              <a:gd name="connsiteX53" fmla="*/ 2982692 w 4992467"/>
              <a:gd name="connsiteY53" fmla="*/ 9525 h 2143125"/>
              <a:gd name="connsiteX54" fmla="*/ 3039842 w 4992467"/>
              <a:gd name="connsiteY54" fmla="*/ 28575 h 2143125"/>
              <a:gd name="connsiteX55" fmla="*/ 3077942 w 4992467"/>
              <a:gd name="connsiteY55" fmla="*/ 38100 h 2143125"/>
              <a:gd name="connsiteX56" fmla="*/ 3135092 w 4992467"/>
              <a:gd name="connsiteY56" fmla="*/ 57150 h 2143125"/>
              <a:gd name="connsiteX57" fmla="*/ 3192242 w 4992467"/>
              <a:gd name="connsiteY57" fmla="*/ 76200 h 2143125"/>
              <a:gd name="connsiteX58" fmla="*/ 3220817 w 4992467"/>
              <a:gd name="connsiteY58" fmla="*/ 85725 h 2143125"/>
              <a:gd name="connsiteX59" fmla="*/ 3249392 w 4992467"/>
              <a:gd name="connsiteY59" fmla="*/ 95250 h 2143125"/>
              <a:gd name="connsiteX60" fmla="*/ 3363692 w 4992467"/>
              <a:gd name="connsiteY60" fmla="*/ 104775 h 2143125"/>
              <a:gd name="connsiteX61" fmla="*/ 3420842 w 4992467"/>
              <a:gd name="connsiteY61" fmla="*/ 133350 h 2143125"/>
              <a:gd name="connsiteX62" fmla="*/ 3449417 w 4992467"/>
              <a:gd name="connsiteY62" fmla="*/ 161925 h 2143125"/>
              <a:gd name="connsiteX63" fmla="*/ 3506567 w 4992467"/>
              <a:gd name="connsiteY63" fmla="*/ 200025 h 2143125"/>
              <a:gd name="connsiteX64" fmla="*/ 3535142 w 4992467"/>
              <a:gd name="connsiteY64" fmla="*/ 219075 h 2143125"/>
              <a:gd name="connsiteX65" fmla="*/ 3563717 w 4992467"/>
              <a:gd name="connsiteY65" fmla="*/ 247650 h 2143125"/>
              <a:gd name="connsiteX66" fmla="*/ 3620867 w 4992467"/>
              <a:gd name="connsiteY66" fmla="*/ 266700 h 2143125"/>
              <a:gd name="connsiteX67" fmla="*/ 3678017 w 4992467"/>
              <a:gd name="connsiteY67" fmla="*/ 295275 h 2143125"/>
              <a:gd name="connsiteX68" fmla="*/ 3706592 w 4992467"/>
              <a:gd name="connsiteY68" fmla="*/ 314325 h 2143125"/>
              <a:gd name="connsiteX69" fmla="*/ 3744692 w 4992467"/>
              <a:gd name="connsiteY69" fmla="*/ 323850 h 2143125"/>
              <a:gd name="connsiteX70" fmla="*/ 3887567 w 4992467"/>
              <a:gd name="connsiteY70" fmla="*/ 342900 h 2143125"/>
              <a:gd name="connsiteX71" fmla="*/ 3944717 w 4992467"/>
              <a:gd name="connsiteY71" fmla="*/ 361950 h 2143125"/>
              <a:gd name="connsiteX72" fmla="*/ 3973292 w 4992467"/>
              <a:gd name="connsiteY72" fmla="*/ 371475 h 2143125"/>
              <a:gd name="connsiteX73" fmla="*/ 4030442 w 4992467"/>
              <a:gd name="connsiteY73" fmla="*/ 419100 h 2143125"/>
              <a:gd name="connsiteX74" fmla="*/ 4087592 w 4992467"/>
              <a:gd name="connsiteY74" fmla="*/ 457200 h 2143125"/>
              <a:gd name="connsiteX75" fmla="*/ 4116167 w 4992467"/>
              <a:gd name="connsiteY75" fmla="*/ 476250 h 2143125"/>
              <a:gd name="connsiteX76" fmla="*/ 4173317 w 4992467"/>
              <a:gd name="connsiteY76" fmla="*/ 514350 h 2143125"/>
              <a:gd name="connsiteX77" fmla="*/ 4201892 w 4992467"/>
              <a:gd name="connsiteY77" fmla="*/ 533400 h 2143125"/>
              <a:gd name="connsiteX78" fmla="*/ 4230467 w 4992467"/>
              <a:gd name="connsiteY78" fmla="*/ 542925 h 2143125"/>
              <a:gd name="connsiteX79" fmla="*/ 4259042 w 4992467"/>
              <a:gd name="connsiteY79" fmla="*/ 571500 h 2143125"/>
              <a:gd name="connsiteX80" fmla="*/ 4316192 w 4992467"/>
              <a:gd name="connsiteY80" fmla="*/ 600075 h 2143125"/>
              <a:gd name="connsiteX81" fmla="*/ 4344767 w 4992467"/>
              <a:gd name="connsiteY81" fmla="*/ 628650 h 2143125"/>
              <a:gd name="connsiteX82" fmla="*/ 4373342 w 4992467"/>
              <a:gd name="connsiteY82" fmla="*/ 638175 h 2143125"/>
              <a:gd name="connsiteX83" fmla="*/ 4459067 w 4992467"/>
              <a:gd name="connsiteY83" fmla="*/ 695325 h 2143125"/>
              <a:gd name="connsiteX84" fmla="*/ 4487642 w 4992467"/>
              <a:gd name="connsiteY84" fmla="*/ 714375 h 2143125"/>
              <a:gd name="connsiteX85" fmla="*/ 4516217 w 4992467"/>
              <a:gd name="connsiteY85" fmla="*/ 733425 h 2143125"/>
              <a:gd name="connsiteX86" fmla="*/ 4601942 w 4992467"/>
              <a:gd name="connsiteY86" fmla="*/ 809625 h 2143125"/>
              <a:gd name="connsiteX87" fmla="*/ 4630517 w 4992467"/>
              <a:gd name="connsiteY87" fmla="*/ 819150 h 2143125"/>
              <a:gd name="connsiteX88" fmla="*/ 4687667 w 4992467"/>
              <a:gd name="connsiteY88" fmla="*/ 857250 h 2143125"/>
              <a:gd name="connsiteX89" fmla="*/ 4754342 w 4992467"/>
              <a:gd name="connsiteY89" fmla="*/ 876300 h 2143125"/>
              <a:gd name="connsiteX90" fmla="*/ 4782917 w 4992467"/>
              <a:gd name="connsiteY90" fmla="*/ 885825 h 2143125"/>
              <a:gd name="connsiteX91" fmla="*/ 4849592 w 4992467"/>
              <a:gd name="connsiteY91" fmla="*/ 904875 h 2143125"/>
              <a:gd name="connsiteX92" fmla="*/ 4878167 w 4992467"/>
              <a:gd name="connsiteY92" fmla="*/ 923925 h 2143125"/>
              <a:gd name="connsiteX93" fmla="*/ 4906742 w 4992467"/>
              <a:gd name="connsiteY93" fmla="*/ 933450 h 2143125"/>
              <a:gd name="connsiteX94" fmla="*/ 4963892 w 4992467"/>
              <a:gd name="connsiteY94" fmla="*/ 971550 h 2143125"/>
              <a:gd name="connsiteX95" fmla="*/ 4992467 w 4992467"/>
              <a:gd name="connsiteY95" fmla="*/ 1008111 h 2143125"/>
              <a:gd name="connsiteX96" fmla="*/ 4220942 w 4992467"/>
              <a:gd name="connsiteY96" fmla="*/ 2038350 h 2143125"/>
              <a:gd name="connsiteX97" fmla="*/ 4154267 w 4992467"/>
              <a:gd name="connsiteY97" fmla="*/ 2114550 h 2143125"/>
              <a:gd name="connsiteX98" fmla="*/ 4106642 w 4992467"/>
              <a:gd name="connsiteY98" fmla="*/ 2124075 h 2143125"/>
              <a:gd name="connsiteX99" fmla="*/ 3906617 w 4992467"/>
              <a:gd name="connsiteY99" fmla="*/ 2143125 h 2143125"/>
              <a:gd name="connsiteX100" fmla="*/ 3458942 w 4992467"/>
              <a:gd name="connsiteY100" fmla="*/ 2124075 h 2143125"/>
              <a:gd name="connsiteX101" fmla="*/ 3344642 w 4992467"/>
              <a:gd name="connsiteY101" fmla="*/ 2095500 h 2143125"/>
              <a:gd name="connsiteX102" fmla="*/ 3297017 w 4992467"/>
              <a:gd name="connsiteY102" fmla="*/ 2085975 h 2143125"/>
              <a:gd name="connsiteX103" fmla="*/ 3068417 w 4992467"/>
              <a:gd name="connsiteY103" fmla="*/ 2095500 h 2143125"/>
              <a:gd name="connsiteX104" fmla="*/ 3030317 w 4992467"/>
              <a:gd name="connsiteY104" fmla="*/ 2105025 h 2143125"/>
              <a:gd name="connsiteX105" fmla="*/ 2925542 w 4992467"/>
              <a:gd name="connsiteY105" fmla="*/ 2114550 h 2143125"/>
              <a:gd name="connsiteX106" fmla="*/ 2858867 w 4992467"/>
              <a:gd name="connsiteY106" fmla="*/ 2124075 h 2143125"/>
              <a:gd name="connsiteX107" fmla="*/ 2011142 w 4992467"/>
              <a:gd name="connsiteY107" fmla="*/ 2114550 h 2143125"/>
              <a:gd name="connsiteX108" fmla="*/ 1887317 w 4992467"/>
              <a:gd name="connsiteY108" fmla="*/ 2095500 h 2143125"/>
              <a:gd name="connsiteX109" fmla="*/ 1639667 w 4992467"/>
              <a:gd name="connsiteY109" fmla="*/ 2085975 h 2143125"/>
              <a:gd name="connsiteX110" fmla="*/ 1553942 w 4992467"/>
              <a:gd name="connsiteY110" fmla="*/ 2076450 h 2143125"/>
              <a:gd name="connsiteX111" fmla="*/ 1525367 w 4992467"/>
              <a:gd name="connsiteY111" fmla="*/ 2066925 h 2143125"/>
              <a:gd name="connsiteX112" fmla="*/ 687167 w 4992467"/>
              <a:gd name="connsiteY112" fmla="*/ 2085975 h 2143125"/>
              <a:gd name="connsiteX113" fmla="*/ 620492 w 4992467"/>
              <a:gd name="connsiteY113" fmla="*/ 2076450 h 2143125"/>
              <a:gd name="connsiteX114" fmla="*/ 572867 w 4992467"/>
              <a:gd name="connsiteY11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239492 w 4992467"/>
              <a:gd name="connsiteY12" fmla="*/ 1390650 h 2143125"/>
              <a:gd name="connsiteX13" fmla="*/ 1367 w 4992467"/>
              <a:gd name="connsiteY13" fmla="*/ 809625 h 2143125"/>
              <a:gd name="connsiteX14" fmla="*/ 68042 w 4992467"/>
              <a:gd name="connsiteY14" fmla="*/ 733425 h 2143125"/>
              <a:gd name="connsiteX15" fmla="*/ 96617 w 4992467"/>
              <a:gd name="connsiteY15" fmla="*/ 714375 h 2143125"/>
              <a:gd name="connsiteX16" fmla="*/ 125192 w 4992467"/>
              <a:gd name="connsiteY16" fmla="*/ 695325 h 2143125"/>
              <a:gd name="connsiteX17" fmla="*/ 172817 w 4992467"/>
              <a:gd name="connsiteY17" fmla="*/ 647700 h 2143125"/>
              <a:gd name="connsiteX18" fmla="*/ 201392 w 4992467"/>
              <a:gd name="connsiteY18" fmla="*/ 638175 h 2143125"/>
              <a:gd name="connsiteX19" fmla="*/ 258542 w 4992467"/>
              <a:gd name="connsiteY19" fmla="*/ 600075 h 2143125"/>
              <a:gd name="connsiteX20" fmla="*/ 315692 w 4992467"/>
              <a:gd name="connsiteY20" fmla="*/ 571500 h 2143125"/>
              <a:gd name="connsiteX21" fmla="*/ 344267 w 4992467"/>
              <a:gd name="connsiteY21" fmla="*/ 561975 h 2143125"/>
              <a:gd name="connsiteX22" fmla="*/ 401417 w 4992467"/>
              <a:gd name="connsiteY22" fmla="*/ 523875 h 2143125"/>
              <a:gd name="connsiteX23" fmla="*/ 429992 w 4992467"/>
              <a:gd name="connsiteY23" fmla="*/ 504825 h 2143125"/>
              <a:gd name="connsiteX24" fmla="*/ 458567 w 4992467"/>
              <a:gd name="connsiteY24" fmla="*/ 495300 h 2143125"/>
              <a:gd name="connsiteX25" fmla="*/ 487142 w 4992467"/>
              <a:gd name="connsiteY25" fmla="*/ 476250 h 2143125"/>
              <a:gd name="connsiteX26" fmla="*/ 544292 w 4992467"/>
              <a:gd name="connsiteY26" fmla="*/ 457200 h 2143125"/>
              <a:gd name="connsiteX27" fmla="*/ 649067 w 4992467"/>
              <a:gd name="connsiteY27" fmla="*/ 428625 h 2143125"/>
              <a:gd name="connsiteX28" fmla="*/ 830042 w 4992467"/>
              <a:gd name="connsiteY28" fmla="*/ 409575 h 2143125"/>
              <a:gd name="connsiteX29" fmla="*/ 925292 w 4992467"/>
              <a:gd name="connsiteY29" fmla="*/ 381000 h 2143125"/>
              <a:gd name="connsiteX30" fmla="*/ 953867 w 4992467"/>
              <a:gd name="connsiteY30" fmla="*/ 361950 h 2143125"/>
              <a:gd name="connsiteX31" fmla="*/ 1011017 w 4992467"/>
              <a:gd name="connsiteY31" fmla="*/ 342900 h 2143125"/>
              <a:gd name="connsiteX32" fmla="*/ 1096742 w 4992467"/>
              <a:gd name="connsiteY32" fmla="*/ 304800 h 2143125"/>
              <a:gd name="connsiteX33" fmla="*/ 1182467 w 4992467"/>
              <a:gd name="connsiteY33" fmla="*/ 285750 h 2143125"/>
              <a:gd name="connsiteX34" fmla="*/ 1220567 w 4992467"/>
              <a:gd name="connsiteY34" fmla="*/ 276225 h 2143125"/>
              <a:gd name="connsiteX35" fmla="*/ 1411067 w 4992467"/>
              <a:gd name="connsiteY35" fmla="*/ 266700 h 2143125"/>
              <a:gd name="connsiteX36" fmla="*/ 1458692 w 4992467"/>
              <a:gd name="connsiteY36" fmla="*/ 257175 h 2143125"/>
              <a:gd name="connsiteX37" fmla="*/ 1487267 w 4992467"/>
              <a:gd name="connsiteY37" fmla="*/ 247650 h 2143125"/>
              <a:gd name="connsiteX38" fmla="*/ 1544417 w 4992467"/>
              <a:gd name="connsiteY38" fmla="*/ 238125 h 2143125"/>
              <a:gd name="connsiteX39" fmla="*/ 1658717 w 4992467"/>
              <a:gd name="connsiteY39" fmla="*/ 247650 h 2143125"/>
              <a:gd name="connsiteX40" fmla="*/ 1868267 w 4992467"/>
              <a:gd name="connsiteY40" fmla="*/ 228600 h 2143125"/>
              <a:gd name="connsiteX41" fmla="*/ 1953992 w 4992467"/>
              <a:gd name="connsiteY41" fmla="*/ 200025 h 2143125"/>
              <a:gd name="connsiteX42" fmla="*/ 1982567 w 4992467"/>
              <a:gd name="connsiteY42" fmla="*/ 190500 h 2143125"/>
              <a:gd name="connsiteX43" fmla="*/ 2011142 w 4992467"/>
              <a:gd name="connsiteY43" fmla="*/ 171450 h 2143125"/>
              <a:gd name="connsiteX44" fmla="*/ 2068292 w 4992467"/>
              <a:gd name="connsiteY44" fmla="*/ 152400 h 2143125"/>
              <a:gd name="connsiteX45" fmla="*/ 2154017 w 4992467"/>
              <a:gd name="connsiteY45" fmla="*/ 114300 h 2143125"/>
              <a:gd name="connsiteX46" fmla="*/ 2496917 w 4992467"/>
              <a:gd name="connsiteY46" fmla="*/ 95250 h 2143125"/>
              <a:gd name="connsiteX47" fmla="*/ 2582642 w 4992467"/>
              <a:gd name="connsiteY47" fmla="*/ 66675 h 2143125"/>
              <a:gd name="connsiteX48" fmla="*/ 2611217 w 4992467"/>
              <a:gd name="connsiteY48" fmla="*/ 57150 h 2143125"/>
              <a:gd name="connsiteX49" fmla="*/ 2639792 w 4992467"/>
              <a:gd name="connsiteY49" fmla="*/ 38100 h 2143125"/>
              <a:gd name="connsiteX50" fmla="*/ 2696942 w 4992467"/>
              <a:gd name="connsiteY50" fmla="*/ 19050 h 2143125"/>
              <a:gd name="connsiteX51" fmla="*/ 2763617 w 4992467"/>
              <a:gd name="connsiteY51" fmla="*/ 0 h 2143125"/>
              <a:gd name="connsiteX52" fmla="*/ 2982692 w 4992467"/>
              <a:gd name="connsiteY52" fmla="*/ 9525 h 2143125"/>
              <a:gd name="connsiteX53" fmla="*/ 3039842 w 4992467"/>
              <a:gd name="connsiteY53" fmla="*/ 28575 h 2143125"/>
              <a:gd name="connsiteX54" fmla="*/ 3077942 w 4992467"/>
              <a:gd name="connsiteY54" fmla="*/ 38100 h 2143125"/>
              <a:gd name="connsiteX55" fmla="*/ 3135092 w 4992467"/>
              <a:gd name="connsiteY55" fmla="*/ 57150 h 2143125"/>
              <a:gd name="connsiteX56" fmla="*/ 3192242 w 4992467"/>
              <a:gd name="connsiteY56" fmla="*/ 76200 h 2143125"/>
              <a:gd name="connsiteX57" fmla="*/ 3220817 w 4992467"/>
              <a:gd name="connsiteY57" fmla="*/ 85725 h 2143125"/>
              <a:gd name="connsiteX58" fmla="*/ 3249392 w 4992467"/>
              <a:gd name="connsiteY58" fmla="*/ 95250 h 2143125"/>
              <a:gd name="connsiteX59" fmla="*/ 3363692 w 4992467"/>
              <a:gd name="connsiteY59" fmla="*/ 104775 h 2143125"/>
              <a:gd name="connsiteX60" fmla="*/ 3420842 w 4992467"/>
              <a:gd name="connsiteY60" fmla="*/ 133350 h 2143125"/>
              <a:gd name="connsiteX61" fmla="*/ 3449417 w 4992467"/>
              <a:gd name="connsiteY61" fmla="*/ 161925 h 2143125"/>
              <a:gd name="connsiteX62" fmla="*/ 3506567 w 4992467"/>
              <a:gd name="connsiteY62" fmla="*/ 200025 h 2143125"/>
              <a:gd name="connsiteX63" fmla="*/ 3535142 w 4992467"/>
              <a:gd name="connsiteY63" fmla="*/ 219075 h 2143125"/>
              <a:gd name="connsiteX64" fmla="*/ 3563717 w 4992467"/>
              <a:gd name="connsiteY64" fmla="*/ 247650 h 2143125"/>
              <a:gd name="connsiteX65" fmla="*/ 3620867 w 4992467"/>
              <a:gd name="connsiteY65" fmla="*/ 266700 h 2143125"/>
              <a:gd name="connsiteX66" fmla="*/ 3678017 w 4992467"/>
              <a:gd name="connsiteY66" fmla="*/ 295275 h 2143125"/>
              <a:gd name="connsiteX67" fmla="*/ 3706592 w 4992467"/>
              <a:gd name="connsiteY67" fmla="*/ 314325 h 2143125"/>
              <a:gd name="connsiteX68" fmla="*/ 3744692 w 4992467"/>
              <a:gd name="connsiteY68" fmla="*/ 323850 h 2143125"/>
              <a:gd name="connsiteX69" fmla="*/ 3887567 w 4992467"/>
              <a:gd name="connsiteY69" fmla="*/ 342900 h 2143125"/>
              <a:gd name="connsiteX70" fmla="*/ 3944717 w 4992467"/>
              <a:gd name="connsiteY70" fmla="*/ 361950 h 2143125"/>
              <a:gd name="connsiteX71" fmla="*/ 3973292 w 4992467"/>
              <a:gd name="connsiteY71" fmla="*/ 371475 h 2143125"/>
              <a:gd name="connsiteX72" fmla="*/ 4030442 w 4992467"/>
              <a:gd name="connsiteY72" fmla="*/ 419100 h 2143125"/>
              <a:gd name="connsiteX73" fmla="*/ 4087592 w 4992467"/>
              <a:gd name="connsiteY73" fmla="*/ 457200 h 2143125"/>
              <a:gd name="connsiteX74" fmla="*/ 4116167 w 4992467"/>
              <a:gd name="connsiteY74" fmla="*/ 476250 h 2143125"/>
              <a:gd name="connsiteX75" fmla="*/ 4173317 w 4992467"/>
              <a:gd name="connsiteY75" fmla="*/ 514350 h 2143125"/>
              <a:gd name="connsiteX76" fmla="*/ 4201892 w 4992467"/>
              <a:gd name="connsiteY76" fmla="*/ 533400 h 2143125"/>
              <a:gd name="connsiteX77" fmla="*/ 4230467 w 4992467"/>
              <a:gd name="connsiteY77" fmla="*/ 542925 h 2143125"/>
              <a:gd name="connsiteX78" fmla="*/ 4259042 w 4992467"/>
              <a:gd name="connsiteY78" fmla="*/ 571500 h 2143125"/>
              <a:gd name="connsiteX79" fmla="*/ 4316192 w 4992467"/>
              <a:gd name="connsiteY79" fmla="*/ 600075 h 2143125"/>
              <a:gd name="connsiteX80" fmla="*/ 4344767 w 4992467"/>
              <a:gd name="connsiteY80" fmla="*/ 628650 h 2143125"/>
              <a:gd name="connsiteX81" fmla="*/ 4373342 w 4992467"/>
              <a:gd name="connsiteY81" fmla="*/ 638175 h 2143125"/>
              <a:gd name="connsiteX82" fmla="*/ 4459067 w 4992467"/>
              <a:gd name="connsiteY82" fmla="*/ 695325 h 2143125"/>
              <a:gd name="connsiteX83" fmla="*/ 4487642 w 4992467"/>
              <a:gd name="connsiteY83" fmla="*/ 714375 h 2143125"/>
              <a:gd name="connsiteX84" fmla="*/ 4516217 w 4992467"/>
              <a:gd name="connsiteY84" fmla="*/ 733425 h 2143125"/>
              <a:gd name="connsiteX85" fmla="*/ 4601942 w 4992467"/>
              <a:gd name="connsiteY85" fmla="*/ 809625 h 2143125"/>
              <a:gd name="connsiteX86" fmla="*/ 4630517 w 4992467"/>
              <a:gd name="connsiteY86" fmla="*/ 819150 h 2143125"/>
              <a:gd name="connsiteX87" fmla="*/ 4687667 w 4992467"/>
              <a:gd name="connsiteY87" fmla="*/ 857250 h 2143125"/>
              <a:gd name="connsiteX88" fmla="*/ 4754342 w 4992467"/>
              <a:gd name="connsiteY88" fmla="*/ 876300 h 2143125"/>
              <a:gd name="connsiteX89" fmla="*/ 4782917 w 4992467"/>
              <a:gd name="connsiteY89" fmla="*/ 885825 h 2143125"/>
              <a:gd name="connsiteX90" fmla="*/ 4849592 w 4992467"/>
              <a:gd name="connsiteY90" fmla="*/ 904875 h 2143125"/>
              <a:gd name="connsiteX91" fmla="*/ 4878167 w 4992467"/>
              <a:gd name="connsiteY91" fmla="*/ 923925 h 2143125"/>
              <a:gd name="connsiteX92" fmla="*/ 4906742 w 4992467"/>
              <a:gd name="connsiteY92" fmla="*/ 933450 h 2143125"/>
              <a:gd name="connsiteX93" fmla="*/ 4963892 w 4992467"/>
              <a:gd name="connsiteY93" fmla="*/ 971550 h 2143125"/>
              <a:gd name="connsiteX94" fmla="*/ 4992467 w 4992467"/>
              <a:gd name="connsiteY94" fmla="*/ 1008111 h 2143125"/>
              <a:gd name="connsiteX95" fmla="*/ 4220942 w 4992467"/>
              <a:gd name="connsiteY95" fmla="*/ 2038350 h 2143125"/>
              <a:gd name="connsiteX96" fmla="*/ 4154267 w 4992467"/>
              <a:gd name="connsiteY96" fmla="*/ 2114550 h 2143125"/>
              <a:gd name="connsiteX97" fmla="*/ 4106642 w 4992467"/>
              <a:gd name="connsiteY97" fmla="*/ 2124075 h 2143125"/>
              <a:gd name="connsiteX98" fmla="*/ 3906617 w 4992467"/>
              <a:gd name="connsiteY98" fmla="*/ 2143125 h 2143125"/>
              <a:gd name="connsiteX99" fmla="*/ 3458942 w 4992467"/>
              <a:gd name="connsiteY99" fmla="*/ 2124075 h 2143125"/>
              <a:gd name="connsiteX100" fmla="*/ 3344642 w 4992467"/>
              <a:gd name="connsiteY100" fmla="*/ 2095500 h 2143125"/>
              <a:gd name="connsiteX101" fmla="*/ 3297017 w 4992467"/>
              <a:gd name="connsiteY101" fmla="*/ 2085975 h 2143125"/>
              <a:gd name="connsiteX102" fmla="*/ 3068417 w 4992467"/>
              <a:gd name="connsiteY102" fmla="*/ 2095500 h 2143125"/>
              <a:gd name="connsiteX103" fmla="*/ 3030317 w 4992467"/>
              <a:gd name="connsiteY103" fmla="*/ 2105025 h 2143125"/>
              <a:gd name="connsiteX104" fmla="*/ 2925542 w 4992467"/>
              <a:gd name="connsiteY104" fmla="*/ 2114550 h 2143125"/>
              <a:gd name="connsiteX105" fmla="*/ 2858867 w 4992467"/>
              <a:gd name="connsiteY105" fmla="*/ 2124075 h 2143125"/>
              <a:gd name="connsiteX106" fmla="*/ 2011142 w 4992467"/>
              <a:gd name="connsiteY106" fmla="*/ 2114550 h 2143125"/>
              <a:gd name="connsiteX107" fmla="*/ 1887317 w 4992467"/>
              <a:gd name="connsiteY107" fmla="*/ 2095500 h 2143125"/>
              <a:gd name="connsiteX108" fmla="*/ 1639667 w 4992467"/>
              <a:gd name="connsiteY108" fmla="*/ 2085975 h 2143125"/>
              <a:gd name="connsiteX109" fmla="*/ 1553942 w 4992467"/>
              <a:gd name="connsiteY109" fmla="*/ 2076450 h 2143125"/>
              <a:gd name="connsiteX110" fmla="*/ 1525367 w 4992467"/>
              <a:gd name="connsiteY110" fmla="*/ 2066925 h 2143125"/>
              <a:gd name="connsiteX111" fmla="*/ 687167 w 4992467"/>
              <a:gd name="connsiteY111" fmla="*/ 2085975 h 2143125"/>
              <a:gd name="connsiteX112" fmla="*/ 620492 w 4992467"/>
              <a:gd name="connsiteY112" fmla="*/ 2076450 h 2143125"/>
              <a:gd name="connsiteX113" fmla="*/ 572867 w 4992467"/>
              <a:gd name="connsiteY113"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25217 w 4992467"/>
              <a:gd name="connsiteY10" fmla="*/ 1533525 h 2143125"/>
              <a:gd name="connsiteX11" fmla="*/ 315692 w 4992467"/>
              <a:gd name="connsiteY11" fmla="*/ 1504950 h 2143125"/>
              <a:gd name="connsiteX12" fmla="*/ 1367 w 4992467"/>
              <a:gd name="connsiteY12" fmla="*/ 809625 h 2143125"/>
              <a:gd name="connsiteX13" fmla="*/ 68042 w 4992467"/>
              <a:gd name="connsiteY13" fmla="*/ 733425 h 2143125"/>
              <a:gd name="connsiteX14" fmla="*/ 96617 w 4992467"/>
              <a:gd name="connsiteY14" fmla="*/ 714375 h 2143125"/>
              <a:gd name="connsiteX15" fmla="*/ 125192 w 4992467"/>
              <a:gd name="connsiteY15" fmla="*/ 695325 h 2143125"/>
              <a:gd name="connsiteX16" fmla="*/ 172817 w 4992467"/>
              <a:gd name="connsiteY16" fmla="*/ 647700 h 2143125"/>
              <a:gd name="connsiteX17" fmla="*/ 201392 w 4992467"/>
              <a:gd name="connsiteY17" fmla="*/ 638175 h 2143125"/>
              <a:gd name="connsiteX18" fmla="*/ 258542 w 4992467"/>
              <a:gd name="connsiteY18" fmla="*/ 600075 h 2143125"/>
              <a:gd name="connsiteX19" fmla="*/ 315692 w 4992467"/>
              <a:gd name="connsiteY19" fmla="*/ 571500 h 2143125"/>
              <a:gd name="connsiteX20" fmla="*/ 344267 w 4992467"/>
              <a:gd name="connsiteY20" fmla="*/ 561975 h 2143125"/>
              <a:gd name="connsiteX21" fmla="*/ 401417 w 4992467"/>
              <a:gd name="connsiteY21" fmla="*/ 523875 h 2143125"/>
              <a:gd name="connsiteX22" fmla="*/ 429992 w 4992467"/>
              <a:gd name="connsiteY22" fmla="*/ 504825 h 2143125"/>
              <a:gd name="connsiteX23" fmla="*/ 458567 w 4992467"/>
              <a:gd name="connsiteY23" fmla="*/ 495300 h 2143125"/>
              <a:gd name="connsiteX24" fmla="*/ 487142 w 4992467"/>
              <a:gd name="connsiteY24" fmla="*/ 476250 h 2143125"/>
              <a:gd name="connsiteX25" fmla="*/ 544292 w 4992467"/>
              <a:gd name="connsiteY25" fmla="*/ 457200 h 2143125"/>
              <a:gd name="connsiteX26" fmla="*/ 649067 w 4992467"/>
              <a:gd name="connsiteY26" fmla="*/ 428625 h 2143125"/>
              <a:gd name="connsiteX27" fmla="*/ 830042 w 4992467"/>
              <a:gd name="connsiteY27" fmla="*/ 409575 h 2143125"/>
              <a:gd name="connsiteX28" fmla="*/ 925292 w 4992467"/>
              <a:gd name="connsiteY28" fmla="*/ 381000 h 2143125"/>
              <a:gd name="connsiteX29" fmla="*/ 953867 w 4992467"/>
              <a:gd name="connsiteY29" fmla="*/ 361950 h 2143125"/>
              <a:gd name="connsiteX30" fmla="*/ 1011017 w 4992467"/>
              <a:gd name="connsiteY30" fmla="*/ 342900 h 2143125"/>
              <a:gd name="connsiteX31" fmla="*/ 1096742 w 4992467"/>
              <a:gd name="connsiteY31" fmla="*/ 304800 h 2143125"/>
              <a:gd name="connsiteX32" fmla="*/ 1182467 w 4992467"/>
              <a:gd name="connsiteY32" fmla="*/ 285750 h 2143125"/>
              <a:gd name="connsiteX33" fmla="*/ 1220567 w 4992467"/>
              <a:gd name="connsiteY33" fmla="*/ 276225 h 2143125"/>
              <a:gd name="connsiteX34" fmla="*/ 1411067 w 4992467"/>
              <a:gd name="connsiteY34" fmla="*/ 266700 h 2143125"/>
              <a:gd name="connsiteX35" fmla="*/ 1458692 w 4992467"/>
              <a:gd name="connsiteY35" fmla="*/ 257175 h 2143125"/>
              <a:gd name="connsiteX36" fmla="*/ 1487267 w 4992467"/>
              <a:gd name="connsiteY36" fmla="*/ 247650 h 2143125"/>
              <a:gd name="connsiteX37" fmla="*/ 1544417 w 4992467"/>
              <a:gd name="connsiteY37" fmla="*/ 238125 h 2143125"/>
              <a:gd name="connsiteX38" fmla="*/ 1658717 w 4992467"/>
              <a:gd name="connsiteY38" fmla="*/ 247650 h 2143125"/>
              <a:gd name="connsiteX39" fmla="*/ 1868267 w 4992467"/>
              <a:gd name="connsiteY39" fmla="*/ 228600 h 2143125"/>
              <a:gd name="connsiteX40" fmla="*/ 1953992 w 4992467"/>
              <a:gd name="connsiteY40" fmla="*/ 200025 h 2143125"/>
              <a:gd name="connsiteX41" fmla="*/ 1982567 w 4992467"/>
              <a:gd name="connsiteY41" fmla="*/ 190500 h 2143125"/>
              <a:gd name="connsiteX42" fmla="*/ 2011142 w 4992467"/>
              <a:gd name="connsiteY42" fmla="*/ 171450 h 2143125"/>
              <a:gd name="connsiteX43" fmla="*/ 2068292 w 4992467"/>
              <a:gd name="connsiteY43" fmla="*/ 152400 h 2143125"/>
              <a:gd name="connsiteX44" fmla="*/ 2154017 w 4992467"/>
              <a:gd name="connsiteY44" fmla="*/ 114300 h 2143125"/>
              <a:gd name="connsiteX45" fmla="*/ 2496917 w 4992467"/>
              <a:gd name="connsiteY45" fmla="*/ 95250 h 2143125"/>
              <a:gd name="connsiteX46" fmla="*/ 2582642 w 4992467"/>
              <a:gd name="connsiteY46" fmla="*/ 66675 h 2143125"/>
              <a:gd name="connsiteX47" fmla="*/ 2611217 w 4992467"/>
              <a:gd name="connsiteY47" fmla="*/ 57150 h 2143125"/>
              <a:gd name="connsiteX48" fmla="*/ 2639792 w 4992467"/>
              <a:gd name="connsiteY48" fmla="*/ 38100 h 2143125"/>
              <a:gd name="connsiteX49" fmla="*/ 2696942 w 4992467"/>
              <a:gd name="connsiteY49" fmla="*/ 19050 h 2143125"/>
              <a:gd name="connsiteX50" fmla="*/ 2763617 w 4992467"/>
              <a:gd name="connsiteY50" fmla="*/ 0 h 2143125"/>
              <a:gd name="connsiteX51" fmla="*/ 2982692 w 4992467"/>
              <a:gd name="connsiteY51" fmla="*/ 9525 h 2143125"/>
              <a:gd name="connsiteX52" fmla="*/ 3039842 w 4992467"/>
              <a:gd name="connsiteY52" fmla="*/ 28575 h 2143125"/>
              <a:gd name="connsiteX53" fmla="*/ 3077942 w 4992467"/>
              <a:gd name="connsiteY53" fmla="*/ 38100 h 2143125"/>
              <a:gd name="connsiteX54" fmla="*/ 3135092 w 4992467"/>
              <a:gd name="connsiteY54" fmla="*/ 57150 h 2143125"/>
              <a:gd name="connsiteX55" fmla="*/ 3192242 w 4992467"/>
              <a:gd name="connsiteY55" fmla="*/ 76200 h 2143125"/>
              <a:gd name="connsiteX56" fmla="*/ 3220817 w 4992467"/>
              <a:gd name="connsiteY56" fmla="*/ 85725 h 2143125"/>
              <a:gd name="connsiteX57" fmla="*/ 3249392 w 4992467"/>
              <a:gd name="connsiteY57" fmla="*/ 95250 h 2143125"/>
              <a:gd name="connsiteX58" fmla="*/ 3363692 w 4992467"/>
              <a:gd name="connsiteY58" fmla="*/ 104775 h 2143125"/>
              <a:gd name="connsiteX59" fmla="*/ 3420842 w 4992467"/>
              <a:gd name="connsiteY59" fmla="*/ 133350 h 2143125"/>
              <a:gd name="connsiteX60" fmla="*/ 3449417 w 4992467"/>
              <a:gd name="connsiteY60" fmla="*/ 161925 h 2143125"/>
              <a:gd name="connsiteX61" fmla="*/ 3506567 w 4992467"/>
              <a:gd name="connsiteY61" fmla="*/ 200025 h 2143125"/>
              <a:gd name="connsiteX62" fmla="*/ 3535142 w 4992467"/>
              <a:gd name="connsiteY62" fmla="*/ 219075 h 2143125"/>
              <a:gd name="connsiteX63" fmla="*/ 3563717 w 4992467"/>
              <a:gd name="connsiteY63" fmla="*/ 247650 h 2143125"/>
              <a:gd name="connsiteX64" fmla="*/ 3620867 w 4992467"/>
              <a:gd name="connsiteY64" fmla="*/ 266700 h 2143125"/>
              <a:gd name="connsiteX65" fmla="*/ 3678017 w 4992467"/>
              <a:gd name="connsiteY65" fmla="*/ 295275 h 2143125"/>
              <a:gd name="connsiteX66" fmla="*/ 3706592 w 4992467"/>
              <a:gd name="connsiteY66" fmla="*/ 314325 h 2143125"/>
              <a:gd name="connsiteX67" fmla="*/ 3744692 w 4992467"/>
              <a:gd name="connsiteY67" fmla="*/ 323850 h 2143125"/>
              <a:gd name="connsiteX68" fmla="*/ 3887567 w 4992467"/>
              <a:gd name="connsiteY68" fmla="*/ 342900 h 2143125"/>
              <a:gd name="connsiteX69" fmla="*/ 3944717 w 4992467"/>
              <a:gd name="connsiteY69" fmla="*/ 361950 h 2143125"/>
              <a:gd name="connsiteX70" fmla="*/ 3973292 w 4992467"/>
              <a:gd name="connsiteY70" fmla="*/ 371475 h 2143125"/>
              <a:gd name="connsiteX71" fmla="*/ 4030442 w 4992467"/>
              <a:gd name="connsiteY71" fmla="*/ 419100 h 2143125"/>
              <a:gd name="connsiteX72" fmla="*/ 4087592 w 4992467"/>
              <a:gd name="connsiteY72" fmla="*/ 457200 h 2143125"/>
              <a:gd name="connsiteX73" fmla="*/ 4116167 w 4992467"/>
              <a:gd name="connsiteY73" fmla="*/ 476250 h 2143125"/>
              <a:gd name="connsiteX74" fmla="*/ 4173317 w 4992467"/>
              <a:gd name="connsiteY74" fmla="*/ 514350 h 2143125"/>
              <a:gd name="connsiteX75" fmla="*/ 4201892 w 4992467"/>
              <a:gd name="connsiteY75" fmla="*/ 533400 h 2143125"/>
              <a:gd name="connsiteX76" fmla="*/ 4230467 w 4992467"/>
              <a:gd name="connsiteY76" fmla="*/ 542925 h 2143125"/>
              <a:gd name="connsiteX77" fmla="*/ 4259042 w 4992467"/>
              <a:gd name="connsiteY77" fmla="*/ 571500 h 2143125"/>
              <a:gd name="connsiteX78" fmla="*/ 4316192 w 4992467"/>
              <a:gd name="connsiteY78" fmla="*/ 600075 h 2143125"/>
              <a:gd name="connsiteX79" fmla="*/ 4344767 w 4992467"/>
              <a:gd name="connsiteY79" fmla="*/ 628650 h 2143125"/>
              <a:gd name="connsiteX80" fmla="*/ 4373342 w 4992467"/>
              <a:gd name="connsiteY80" fmla="*/ 638175 h 2143125"/>
              <a:gd name="connsiteX81" fmla="*/ 4459067 w 4992467"/>
              <a:gd name="connsiteY81" fmla="*/ 695325 h 2143125"/>
              <a:gd name="connsiteX82" fmla="*/ 4487642 w 4992467"/>
              <a:gd name="connsiteY82" fmla="*/ 714375 h 2143125"/>
              <a:gd name="connsiteX83" fmla="*/ 4516217 w 4992467"/>
              <a:gd name="connsiteY83" fmla="*/ 733425 h 2143125"/>
              <a:gd name="connsiteX84" fmla="*/ 4601942 w 4992467"/>
              <a:gd name="connsiteY84" fmla="*/ 809625 h 2143125"/>
              <a:gd name="connsiteX85" fmla="*/ 4630517 w 4992467"/>
              <a:gd name="connsiteY85" fmla="*/ 819150 h 2143125"/>
              <a:gd name="connsiteX86" fmla="*/ 4687667 w 4992467"/>
              <a:gd name="connsiteY86" fmla="*/ 857250 h 2143125"/>
              <a:gd name="connsiteX87" fmla="*/ 4754342 w 4992467"/>
              <a:gd name="connsiteY87" fmla="*/ 876300 h 2143125"/>
              <a:gd name="connsiteX88" fmla="*/ 4782917 w 4992467"/>
              <a:gd name="connsiteY88" fmla="*/ 885825 h 2143125"/>
              <a:gd name="connsiteX89" fmla="*/ 4849592 w 4992467"/>
              <a:gd name="connsiteY89" fmla="*/ 904875 h 2143125"/>
              <a:gd name="connsiteX90" fmla="*/ 4878167 w 4992467"/>
              <a:gd name="connsiteY90" fmla="*/ 923925 h 2143125"/>
              <a:gd name="connsiteX91" fmla="*/ 4906742 w 4992467"/>
              <a:gd name="connsiteY91" fmla="*/ 933450 h 2143125"/>
              <a:gd name="connsiteX92" fmla="*/ 4963892 w 4992467"/>
              <a:gd name="connsiteY92" fmla="*/ 971550 h 2143125"/>
              <a:gd name="connsiteX93" fmla="*/ 4992467 w 4992467"/>
              <a:gd name="connsiteY93" fmla="*/ 1008111 h 2143125"/>
              <a:gd name="connsiteX94" fmla="*/ 4220942 w 4992467"/>
              <a:gd name="connsiteY94" fmla="*/ 2038350 h 2143125"/>
              <a:gd name="connsiteX95" fmla="*/ 4154267 w 4992467"/>
              <a:gd name="connsiteY95" fmla="*/ 2114550 h 2143125"/>
              <a:gd name="connsiteX96" fmla="*/ 4106642 w 4992467"/>
              <a:gd name="connsiteY96" fmla="*/ 2124075 h 2143125"/>
              <a:gd name="connsiteX97" fmla="*/ 3906617 w 4992467"/>
              <a:gd name="connsiteY97" fmla="*/ 2143125 h 2143125"/>
              <a:gd name="connsiteX98" fmla="*/ 3458942 w 4992467"/>
              <a:gd name="connsiteY98" fmla="*/ 2124075 h 2143125"/>
              <a:gd name="connsiteX99" fmla="*/ 3344642 w 4992467"/>
              <a:gd name="connsiteY99" fmla="*/ 2095500 h 2143125"/>
              <a:gd name="connsiteX100" fmla="*/ 3297017 w 4992467"/>
              <a:gd name="connsiteY100" fmla="*/ 2085975 h 2143125"/>
              <a:gd name="connsiteX101" fmla="*/ 3068417 w 4992467"/>
              <a:gd name="connsiteY101" fmla="*/ 2095500 h 2143125"/>
              <a:gd name="connsiteX102" fmla="*/ 3030317 w 4992467"/>
              <a:gd name="connsiteY102" fmla="*/ 2105025 h 2143125"/>
              <a:gd name="connsiteX103" fmla="*/ 2925542 w 4992467"/>
              <a:gd name="connsiteY103" fmla="*/ 2114550 h 2143125"/>
              <a:gd name="connsiteX104" fmla="*/ 2858867 w 4992467"/>
              <a:gd name="connsiteY104" fmla="*/ 2124075 h 2143125"/>
              <a:gd name="connsiteX105" fmla="*/ 2011142 w 4992467"/>
              <a:gd name="connsiteY105" fmla="*/ 2114550 h 2143125"/>
              <a:gd name="connsiteX106" fmla="*/ 1887317 w 4992467"/>
              <a:gd name="connsiteY106" fmla="*/ 2095500 h 2143125"/>
              <a:gd name="connsiteX107" fmla="*/ 1639667 w 4992467"/>
              <a:gd name="connsiteY107" fmla="*/ 2085975 h 2143125"/>
              <a:gd name="connsiteX108" fmla="*/ 1553942 w 4992467"/>
              <a:gd name="connsiteY108" fmla="*/ 2076450 h 2143125"/>
              <a:gd name="connsiteX109" fmla="*/ 1525367 w 4992467"/>
              <a:gd name="connsiteY109" fmla="*/ 2066925 h 2143125"/>
              <a:gd name="connsiteX110" fmla="*/ 687167 w 4992467"/>
              <a:gd name="connsiteY110" fmla="*/ 2085975 h 2143125"/>
              <a:gd name="connsiteX111" fmla="*/ 620492 w 4992467"/>
              <a:gd name="connsiteY111" fmla="*/ 2076450 h 2143125"/>
              <a:gd name="connsiteX112" fmla="*/ 572867 w 4992467"/>
              <a:gd name="connsiteY112"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315692 w 4992467"/>
              <a:gd name="connsiteY10" fmla="*/ 1504950 h 2143125"/>
              <a:gd name="connsiteX11" fmla="*/ 1367 w 4992467"/>
              <a:gd name="connsiteY11" fmla="*/ 809625 h 2143125"/>
              <a:gd name="connsiteX12" fmla="*/ 68042 w 4992467"/>
              <a:gd name="connsiteY12" fmla="*/ 733425 h 2143125"/>
              <a:gd name="connsiteX13" fmla="*/ 96617 w 4992467"/>
              <a:gd name="connsiteY13" fmla="*/ 714375 h 2143125"/>
              <a:gd name="connsiteX14" fmla="*/ 125192 w 4992467"/>
              <a:gd name="connsiteY14" fmla="*/ 695325 h 2143125"/>
              <a:gd name="connsiteX15" fmla="*/ 172817 w 4992467"/>
              <a:gd name="connsiteY15" fmla="*/ 647700 h 2143125"/>
              <a:gd name="connsiteX16" fmla="*/ 201392 w 4992467"/>
              <a:gd name="connsiteY16" fmla="*/ 638175 h 2143125"/>
              <a:gd name="connsiteX17" fmla="*/ 258542 w 4992467"/>
              <a:gd name="connsiteY17" fmla="*/ 600075 h 2143125"/>
              <a:gd name="connsiteX18" fmla="*/ 315692 w 4992467"/>
              <a:gd name="connsiteY18" fmla="*/ 571500 h 2143125"/>
              <a:gd name="connsiteX19" fmla="*/ 344267 w 4992467"/>
              <a:gd name="connsiteY19" fmla="*/ 561975 h 2143125"/>
              <a:gd name="connsiteX20" fmla="*/ 401417 w 4992467"/>
              <a:gd name="connsiteY20" fmla="*/ 523875 h 2143125"/>
              <a:gd name="connsiteX21" fmla="*/ 429992 w 4992467"/>
              <a:gd name="connsiteY21" fmla="*/ 504825 h 2143125"/>
              <a:gd name="connsiteX22" fmla="*/ 458567 w 4992467"/>
              <a:gd name="connsiteY22" fmla="*/ 495300 h 2143125"/>
              <a:gd name="connsiteX23" fmla="*/ 487142 w 4992467"/>
              <a:gd name="connsiteY23" fmla="*/ 476250 h 2143125"/>
              <a:gd name="connsiteX24" fmla="*/ 544292 w 4992467"/>
              <a:gd name="connsiteY24" fmla="*/ 457200 h 2143125"/>
              <a:gd name="connsiteX25" fmla="*/ 649067 w 4992467"/>
              <a:gd name="connsiteY25" fmla="*/ 428625 h 2143125"/>
              <a:gd name="connsiteX26" fmla="*/ 830042 w 4992467"/>
              <a:gd name="connsiteY26" fmla="*/ 409575 h 2143125"/>
              <a:gd name="connsiteX27" fmla="*/ 925292 w 4992467"/>
              <a:gd name="connsiteY27" fmla="*/ 381000 h 2143125"/>
              <a:gd name="connsiteX28" fmla="*/ 953867 w 4992467"/>
              <a:gd name="connsiteY28" fmla="*/ 361950 h 2143125"/>
              <a:gd name="connsiteX29" fmla="*/ 1011017 w 4992467"/>
              <a:gd name="connsiteY29" fmla="*/ 342900 h 2143125"/>
              <a:gd name="connsiteX30" fmla="*/ 1096742 w 4992467"/>
              <a:gd name="connsiteY30" fmla="*/ 304800 h 2143125"/>
              <a:gd name="connsiteX31" fmla="*/ 1182467 w 4992467"/>
              <a:gd name="connsiteY31" fmla="*/ 285750 h 2143125"/>
              <a:gd name="connsiteX32" fmla="*/ 1220567 w 4992467"/>
              <a:gd name="connsiteY32" fmla="*/ 276225 h 2143125"/>
              <a:gd name="connsiteX33" fmla="*/ 1411067 w 4992467"/>
              <a:gd name="connsiteY33" fmla="*/ 266700 h 2143125"/>
              <a:gd name="connsiteX34" fmla="*/ 1458692 w 4992467"/>
              <a:gd name="connsiteY34" fmla="*/ 257175 h 2143125"/>
              <a:gd name="connsiteX35" fmla="*/ 1487267 w 4992467"/>
              <a:gd name="connsiteY35" fmla="*/ 247650 h 2143125"/>
              <a:gd name="connsiteX36" fmla="*/ 1544417 w 4992467"/>
              <a:gd name="connsiteY36" fmla="*/ 238125 h 2143125"/>
              <a:gd name="connsiteX37" fmla="*/ 1658717 w 4992467"/>
              <a:gd name="connsiteY37" fmla="*/ 247650 h 2143125"/>
              <a:gd name="connsiteX38" fmla="*/ 1868267 w 4992467"/>
              <a:gd name="connsiteY38" fmla="*/ 228600 h 2143125"/>
              <a:gd name="connsiteX39" fmla="*/ 1953992 w 4992467"/>
              <a:gd name="connsiteY39" fmla="*/ 200025 h 2143125"/>
              <a:gd name="connsiteX40" fmla="*/ 1982567 w 4992467"/>
              <a:gd name="connsiteY40" fmla="*/ 190500 h 2143125"/>
              <a:gd name="connsiteX41" fmla="*/ 2011142 w 4992467"/>
              <a:gd name="connsiteY41" fmla="*/ 171450 h 2143125"/>
              <a:gd name="connsiteX42" fmla="*/ 2068292 w 4992467"/>
              <a:gd name="connsiteY42" fmla="*/ 152400 h 2143125"/>
              <a:gd name="connsiteX43" fmla="*/ 2154017 w 4992467"/>
              <a:gd name="connsiteY43" fmla="*/ 114300 h 2143125"/>
              <a:gd name="connsiteX44" fmla="*/ 2496917 w 4992467"/>
              <a:gd name="connsiteY44" fmla="*/ 95250 h 2143125"/>
              <a:gd name="connsiteX45" fmla="*/ 2582642 w 4992467"/>
              <a:gd name="connsiteY45" fmla="*/ 66675 h 2143125"/>
              <a:gd name="connsiteX46" fmla="*/ 2611217 w 4992467"/>
              <a:gd name="connsiteY46" fmla="*/ 57150 h 2143125"/>
              <a:gd name="connsiteX47" fmla="*/ 2639792 w 4992467"/>
              <a:gd name="connsiteY47" fmla="*/ 38100 h 2143125"/>
              <a:gd name="connsiteX48" fmla="*/ 2696942 w 4992467"/>
              <a:gd name="connsiteY48" fmla="*/ 19050 h 2143125"/>
              <a:gd name="connsiteX49" fmla="*/ 2763617 w 4992467"/>
              <a:gd name="connsiteY49" fmla="*/ 0 h 2143125"/>
              <a:gd name="connsiteX50" fmla="*/ 2982692 w 4992467"/>
              <a:gd name="connsiteY50" fmla="*/ 9525 h 2143125"/>
              <a:gd name="connsiteX51" fmla="*/ 3039842 w 4992467"/>
              <a:gd name="connsiteY51" fmla="*/ 28575 h 2143125"/>
              <a:gd name="connsiteX52" fmla="*/ 3077942 w 4992467"/>
              <a:gd name="connsiteY52" fmla="*/ 38100 h 2143125"/>
              <a:gd name="connsiteX53" fmla="*/ 3135092 w 4992467"/>
              <a:gd name="connsiteY53" fmla="*/ 57150 h 2143125"/>
              <a:gd name="connsiteX54" fmla="*/ 3192242 w 4992467"/>
              <a:gd name="connsiteY54" fmla="*/ 76200 h 2143125"/>
              <a:gd name="connsiteX55" fmla="*/ 3220817 w 4992467"/>
              <a:gd name="connsiteY55" fmla="*/ 85725 h 2143125"/>
              <a:gd name="connsiteX56" fmla="*/ 3249392 w 4992467"/>
              <a:gd name="connsiteY56" fmla="*/ 95250 h 2143125"/>
              <a:gd name="connsiteX57" fmla="*/ 3363692 w 4992467"/>
              <a:gd name="connsiteY57" fmla="*/ 104775 h 2143125"/>
              <a:gd name="connsiteX58" fmla="*/ 3420842 w 4992467"/>
              <a:gd name="connsiteY58" fmla="*/ 133350 h 2143125"/>
              <a:gd name="connsiteX59" fmla="*/ 3449417 w 4992467"/>
              <a:gd name="connsiteY59" fmla="*/ 161925 h 2143125"/>
              <a:gd name="connsiteX60" fmla="*/ 3506567 w 4992467"/>
              <a:gd name="connsiteY60" fmla="*/ 200025 h 2143125"/>
              <a:gd name="connsiteX61" fmla="*/ 3535142 w 4992467"/>
              <a:gd name="connsiteY61" fmla="*/ 219075 h 2143125"/>
              <a:gd name="connsiteX62" fmla="*/ 3563717 w 4992467"/>
              <a:gd name="connsiteY62" fmla="*/ 247650 h 2143125"/>
              <a:gd name="connsiteX63" fmla="*/ 3620867 w 4992467"/>
              <a:gd name="connsiteY63" fmla="*/ 266700 h 2143125"/>
              <a:gd name="connsiteX64" fmla="*/ 3678017 w 4992467"/>
              <a:gd name="connsiteY64" fmla="*/ 295275 h 2143125"/>
              <a:gd name="connsiteX65" fmla="*/ 3706592 w 4992467"/>
              <a:gd name="connsiteY65" fmla="*/ 314325 h 2143125"/>
              <a:gd name="connsiteX66" fmla="*/ 3744692 w 4992467"/>
              <a:gd name="connsiteY66" fmla="*/ 323850 h 2143125"/>
              <a:gd name="connsiteX67" fmla="*/ 3887567 w 4992467"/>
              <a:gd name="connsiteY67" fmla="*/ 342900 h 2143125"/>
              <a:gd name="connsiteX68" fmla="*/ 3944717 w 4992467"/>
              <a:gd name="connsiteY68" fmla="*/ 361950 h 2143125"/>
              <a:gd name="connsiteX69" fmla="*/ 3973292 w 4992467"/>
              <a:gd name="connsiteY69" fmla="*/ 371475 h 2143125"/>
              <a:gd name="connsiteX70" fmla="*/ 4030442 w 4992467"/>
              <a:gd name="connsiteY70" fmla="*/ 419100 h 2143125"/>
              <a:gd name="connsiteX71" fmla="*/ 4087592 w 4992467"/>
              <a:gd name="connsiteY71" fmla="*/ 457200 h 2143125"/>
              <a:gd name="connsiteX72" fmla="*/ 4116167 w 4992467"/>
              <a:gd name="connsiteY72" fmla="*/ 476250 h 2143125"/>
              <a:gd name="connsiteX73" fmla="*/ 4173317 w 4992467"/>
              <a:gd name="connsiteY73" fmla="*/ 514350 h 2143125"/>
              <a:gd name="connsiteX74" fmla="*/ 4201892 w 4992467"/>
              <a:gd name="connsiteY74" fmla="*/ 533400 h 2143125"/>
              <a:gd name="connsiteX75" fmla="*/ 4230467 w 4992467"/>
              <a:gd name="connsiteY75" fmla="*/ 542925 h 2143125"/>
              <a:gd name="connsiteX76" fmla="*/ 4259042 w 4992467"/>
              <a:gd name="connsiteY76" fmla="*/ 571500 h 2143125"/>
              <a:gd name="connsiteX77" fmla="*/ 4316192 w 4992467"/>
              <a:gd name="connsiteY77" fmla="*/ 600075 h 2143125"/>
              <a:gd name="connsiteX78" fmla="*/ 4344767 w 4992467"/>
              <a:gd name="connsiteY78" fmla="*/ 628650 h 2143125"/>
              <a:gd name="connsiteX79" fmla="*/ 4373342 w 4992467"/>
              <a:gd name="connsiteY79" fmla="*/ 638175 h 2143125"/>
              <a:gd name="connsiteX80" fmla="*/ 4459067 w 4992467"/>
              <a:gd name="connsiteY80" fmla="*/ 695325 h 2143125"/>
              <a:gd name="connsiteX81" fmla="*/ 4487642 w 4992467"/>
              <a:gd name="connsiteY81" fmla="*/ 714375 h 2143125"/>
              <a:gd name="connsiteX82" fmla="*/ 4516217 w 4992467"/>
              <a:gd name="connsiteY82" fmla="*/ 733425 h 2143125"/>
              <a:gd name="connsiteX83" fmla="*/ 4601942 w 4992467"/>
              <a:gd name="connsiteY83" fmla="*/ 809625 h 2143125"/>
              <a:gd name="connsiteX84" fmla="*/ 4630517 w 4992467"/>
              <a:gd name="connsiteY84" fmla="*/ 819150 h 2143125"/>
              <a:gd name="connsiteX85" fmla="*/ 4687667 w 4992467"/>
              <a:gd name="connsiteY85" fmla="*/ 857250 h 2143125"/>
              <a:gd name="connsiteX86" fmla="*/ 4754342 w 4992467"/>
              <a:gd name="connsiteY86" fmla="*/ 876300 h 2143125"/>
              <a:gd name="connsiteX87" fmla="*/ 4782917 w 4992467"/>
              <a:gd name="connsiteY87" fmla="*/ 885825 h 2143125"/>
              <a:gd name="connsiteX88" fmla="*/ 4849592 w 4992467"/>
              <a:gd name="connsiteY88" fmla="*/ 904875 h 2143125"/>
              <a:gd name="connsiteX89" fmla="*/ 4878167 w 4992467"/>
              <a:gd name="connsiteY89" fmla="*/ 923925 h 2143125"/>
              <a:gd name="connsiteX90" fmla="*/ 4906742 w 4992467"/>
              <a:gd name="connsiteY90" fmla="*/ 933450 h 2143125"/>
              <a:gd name="connsiteX91" fmla="*/ 4963892 w 4992467"/>
              <a:gd name="connsiteY91" fmla="*/ 971550 h 2143125"/>
              <a:gd name="connsiteX92" fmla="*/ 4992467 w 4992467"/>
              <a:gd name="connsiteY92" fmla="*/ 1008111 h 2143125"/>
              <a:gd name="connsiteX93" fmla="*/ 4220942 w 4992467"/>
              <a:gd name="connsiteY93" fmla="*/ 2038350 h 2143125"/>
              <a:gd name="connsiteX94" fmla="*/ 4154267 w 4992467"/>
              <a:gd name="connsiteY94" fmla="*/ 2114550 h 2143125"/>
              <a:gd name="connsiteX95" fmla="*/ 4106642 w 4992467"/>
              <a:gd name="connsiteY95" fmla="*/ 2124075 h 2143125"/>
              <a:gd name="connsiteX96" fmla="*/ 3906617 w 4992467"/>
              <a:gd name="connsiteY96" fmla="*/ 2143125 h 2143125"/>
              <a:gd name="connsiteX97" fmla="*/ 3458942 w 4992467"/>
              <a:gd name="connsiteY97" fmla="*/ 2124075 h 2143125"/>
              <a:gd name="connsiteX98" fmla="*/ 3344642 w 4992467"/>
              <a:gd name="connsiteY98" fmla="*/ 2095500 h 2143125"/>
              <a:gd name="connsiteX99" fmla="*/ 3297017 w 4992467"/>
              <a:gd name="connsiteY99" fmla="*/ 2085975 h 2143125"/>
              <a:gd name="connsiteX100" fmla="*/ 3068417 w 4992467"/>
              <a:gd name="connsiteY100" fmla="*/ 2095500 h 2143125"/>
              <a:gd name="connsiteX101" fmla="*/ 3030317 w 4992467"/>
              <a:gd name="connsiteY101" fmla="*/ 2105025 h 2143125"/>
              <a:gd name="connsiteX102" fmla="*/ 2925542 w 4992467"/>
              <a:gd name="connsiteY102" fmla="*/ 2114550 h 2143125"/>
              <a:gd name="connsiteX103" fmla="*/ 2858867 w 4992467"/>
              <a:gd name="connsiteY103" fmla="*/ 2124075 h 2143125"/>
              <a:gd name="connsiteX104" fmla="*/ 2011142 w 4992467"/>
              <a:gd name="connsiteY104" fmla="*/ 2114550 h 2143125"/>
              <a:gd name="connsiteX105" fmla="*/ 1887317 w 4992467"/>
              <a:gd name="connsiteY105" fmla="*/ 2095500 h 2143125"/>
              <a:gd name="connsiteX106" fmla="*/ 1639667 w 4992467"/>
              <a:gd name="connsiteY106" fmla="*/ 2085975 h 2143125"/>
              <a:gd name="connsiteX107" fmla="*/ 1553942 w 4992467"/>
              <a:gd name="connsiteY107" fmla="*/ 2076450 h 2143125"/>
              <a:gd name="connsiteX108" fmla="*/ 1525367 w 4992467"/>
              <a:gd name="connsiteY108" fmla="*/ 2066925 h 2143125"/>
              <a:gd name="connsiteX109" fmla="*/ 687167 w 4992467"/>
              <a:gd name="connsiteY109" fmla="*/ 2085975 h 2143125"/>
              <a:gd name="connsiteX110" fmla="*/ 620492 w 4992467"/>
              <a:gd name="connsiteY110" fmla="*/ 2076450 h 2143125"/>
              <a:gd name="connsiteX111" fmla="*/ 572867 w 4992467"/>
              <a:gd name="connsiteY111"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344267 w 4992467"/>
              <a:gd name="connsiteY9" fmla="*/ 1590675 h 2143125"/>
              <a:gd name="connsiteX10" fmla="*/ 1367 w 4992467"/>
              <a:gd name="connsiteY10" fmla="*/ 809625 h 2143125"/>
              <a:gd name="connsiteX11" fmla="*/ 68042 w 4992467"/>
              <a:gd name="connsiteY11" fmla="*/ 733425 h 2143125"/>
              <a:gd name="connsiteX12" fmla="*/ 96617 w 4992467"/>
              <a:gd name="connsiteY12" fmla="*/ 714375 h 2143125"/>
              <a:gd name="connsiteX13" fmla="*/ 125192 w 4992467"/>
              <a:gd name="connsiteY13" fmla="*/ 695325 h 2143125"/>
              <a:gd name="connsiteX14" fmla="*/ 172817 w 4992467"/>
              <a:gd name="connsiteY14" fmla="*/ 647700 h 2143125"/>
              <a:gd name="connsiteX15" fmla="*/ 201392 w 4992467"/>
              <a:gd name="connsiteY15" fmla="*/ 638175 h 2143125"/>
              <a:gd name="connsiteX16" fmla="*/ 258542 w 4992467"/>
              <a:gd name="connsiteY16" fmla="*/ 600075 h 2143125"/>
              <a:gd name="connsiteX17" fmla="*/ 315692 w 4992467"/>
              <a:gd name="connsiteY17" fmla="*/ 571500 h 2143125"/>
              <a:gd name="connsiteX18" fmla="*/ 344267 w 4992467"/>
              <a:gd name="connsiteY18" fmla="*/ 561975 h 2143125"/>
              <a:gd name="connsiteX19" fmla="*/ 401417 w 4992467"/>
              <a:gd name="connsiteY19" fmla="*/ 523875 h 2143125"/>
              <a:gd name="connsiteX20" fmla="*/ 429992 w 4992467"/>
              <a:gd name="connsiteY20" fmla="*/ 504825 h 2143125"/>
              <a:gd name="connsiteX21" fmla="*/ 458567 w 4992467"/>
              <a:gd name="connsiteY21" fmla="*/ 495300 h 2143125"/>
              <a:gd name="connsiteX22" fmla="*/ 487142 w 4992467"/>
              <a:gd name="connsiteY22" fmla="*/ 476250 h 2143125"/>
              <a:gd name="connsiteX23" fmla="*/ 544292 w 4992467"/>
              <a:gd name="connsiteY23" fmla="*/ 457200 h 2143125"/>
              <a:gd name="connsiteX24" fmla="*/ 649067 w 4992467"/>
              <a:gd name="connsiteY24" fmla="*/ 428625 h 2143125"/>
              <a:gd name="connsiteX25" fmla="*/ 830042 w 4992467"/>
              <a:gd name="connsiteY25" fmla="*/ 409575 h 2143125"/>
              <a:gd name="connsiteX26" fmla="*/ 925292 w 4992467"/>
              <a:gd name="connsiteY26" fmla="*/ 381000 h 2143125"/>
              <a:gd name="connsiteX27" fmla="*/ 953867 w 4992467"/>
              <a:gd name="connsiteY27" fmla="*/ 361950 h 2143125"/>
              <a:gd name="connsiteX28" fmla="*/ 1011017 w 4992467"/>
              <a:gd name="connsiteY28" fmla="*/ 342900 h 2143125"/>
              <a:gd name="connsiteX29" fmla="*/ 1096742 w 4992467"/>
              <a:gd name="connsiteY29" fmla="*/ 304800 h 2143125"/>
              <a:gd name="connsiteX30" fmla="*/ 1182467 w 4992467"/>
              <a:gd name="connsiteY30" fmla="*/ 285750 h 2143125"/>
              <a:gd name="connsiteX31" fmla="*/ 1220567 w 4992467"/>
              <a:gd name="connsiteY31" fmla="*/ 276225 h 2143125"/>
              <a:gd name="connsiteX32" fmla="*/ 1411067 w 4992467"/>
              <a:gd name="connsiteY32" fmla="*/ 266700 h 2143125"/>
              <a:gd name="connsiteX33" fmla="*/ 1458692 w 4992467"/>
              <a:gd name="connsiteY33" fmla="*/ 257175 h 2143125"/>
              <a:gd name="connsiteX34" fmla="*/ 1487267 w 4992467"/>
              <a:gd name="connsiteY34" fmla="*/ 247650 h 2143125"/>
              <a:gd name="connsiteX35" fmla="*/ 1544417 w 4992467"/>
              <a:gd name="connsiteY35" fmla="*/ 238125 h 2143125"/>
              <a:gd name="connsiteX36" fmla="*/ 1658717 w 4992467"/>
              <a:gd name="connsiteY36" fmla="*/ 247650 h 2143125"/>
              <a:gd name="connsiteX37" fmla="*/ 1868267 w 4992467"/>
              <a:gd name="connsiteY37" fmla="*/ 228600 h 2143125"/>
              <a:gd name="connsiteX38" fmla="*/ 1953992 w 4992467"/>
              <a:gd name="connsiteY38" fmla="*/ 200025 h 2143125"/>
              <a:gd name="connsiteX39" fmla="*/ 1982567 w 4992467"/>
              <a:gd name="connsiteY39" fmla="*/ 190500 h 2143125"/>
              <a:gd name="connsiteX40" fmla="*/ 2011142 w 4992467"/>
              <a:gd name="connsiteY40" fmla="*/ 171450 h 2143125"/>
              <a:gd name="connsiteX41" fmla="*/ 2068292 w 4992467"/>
              <a:gd name="connsiteY41" fmla="*/ 152400 h 2143125"/>
              <a:gd name="connsiteX42" fmla="*/ 2154017 w 4992467"/>
              <a:gd name="connsiteY42" fmla="*/ 114300 h 2143125"/>
              <a:gd name="connsiteX43" fmla="*/ 2496917 w 4992467"/>
              <a:gd name="connsiteY43" fmla="*/ 95250 h 2143125"/>
              <a:gd name="connsiteX44" fmla="*/ 2582642 w 4992467"/>
              <a:gd name="connsiteY44" fmla="*/ 66675 h 2143125"/>
              <a:gd name="connsiteX45" fmla="*/ 2611217 w 4992467"/>
              <a:gd name="connsiteY45" fmla="*/ 57150 h 2143125"/>
              <a:gd name="connsiteX46" fmla="*/ 2639792 w 4992467"/>
              <a:gd name="connsiteY46" fmla="*/ 38100 h 2143125"/>
              <a:gd name="connsiteX47" fmla="*/ 2696942 w 4992467"/>
              <a:gd name="connsiteY47" fmla="*/ 19050 h 2143125"/>
              <a:gd name="connsiteX48" fmla="*/ 2763617 w 4992467"/>
              <a:gd name="connsiteY48" fmla="*/ 0 h 2143125"/>
              <a:gd name="connsiteX49" fmla="*/ 2982692 w 4992467"/>
              <a:gd name="connsiteY49" fmla="*/ 9525 h 2143125"/>
              <a:gd name="connsiteX50" fmla="*/ 3039842 w 4992467"/>
              <a:gd name="connsiteY50" fmla="*/ 28575 h 2143125"/>
              <a:gd name="connsiteX51" fmla="*/ 3077942 w 4992467"/>
              <a:gd name="connsiteY51" fmla="*/ 38100 h 2143125"/>
              <a:gd name="connsiteX52" fmla="*/ 3135092 w 4992467"/>
              <a:gd name="connsiteY52" fmla="*/ 57150 h 2143125"/>
              <a:gd name="connsiteX53" fmla="*/ 3192242 w 4992467"/>
              <a:gd name="connsiteY53" fmla="*/ 76200 h 2143125"/>
              <a:gd name="connsiteX54" fmla="*/ 3220817 w 4992467"/>
              <a:gd name="connsiteY54" fmla="*/ 85725 h 2143125"/>
              <a:gd name="connsiteX55" fmla="*/ 3249392 w 4992467"/>
              <a:gd name="connsiteY55" fmla="*/ 95250 h 2143125"/>
              <a:gd name="connsiteX56" fmla="*/ 3363692 w 4992467"/>
              <a:gd name="connsiteY56" fmla="*/ 104775 h 2143125"/>
              <a:gd name="connsiteX57" fmla="*/ 3420842 w 4992467"/>
              <a:gd name="connsiteY57" fmla="*/ 133350 h 2143125"/>
              <a:gd name="connsiteX58" fmla="*/ 3449417 w 4992467"/>
              <a:gd name="connsiteY58" fmla="*/ 161925 h 2143125"/>
              <a:gd name="connsiteX59" fmla="*/ 3506567 w 4992467"/>
              <a:gd name="connsiteY59" fmla="*/ 200025 h 2143125"/>
              <a:gd name="connsiteX60" fmla="*/ 3535142 w 4992467"/>
              <a:gd name="connsiteY60" fmla="*/ 219075 h 2143125"/>
              <a:gd name="connsiteX61" fmla="*/ 3563717 w 4992467"/>
              <a:gd name="connsiteY61" fmla="*/ 247650 h 2143125"/>
              <a:gd name="connsiteX62" fmla="*/ 3620867 w 4992467"/>
              <a:gd name="connsiteY62" fmla="*/ 266700 h 2143125"/>
              <a:gd name="connsiteX63" fmla="*/ 3678017 w 4992467"/>
              <a:gd name="connsiteY63" fmla="*/ 295275 h 2143125"/>
              <a:gd name="connsiteX64" fmla="*/ 3706592 w 4992467"/>
              <a:gd name="connsiteY64" fmla="*/ 314325 h 2143125"/>
              <a:gd name="connsiteX65" fmla="*/ 3744692 w 4992467"/>
              <a:gd name="connsiteY65" fmla="*/ 323850 h 2143125"/>
              <a:gd name="connsiteX66" fmla="*/ 3887567 w 4992467"/>
              <a:gd name="connsiteY66" fmla="*/ 342900 h 2143125"/>
              <a:gd name="connsiteX67" fmla="*/ 3944717 w 4992467"/>
              <a:gd name="connsiteY67" fmla="*/ 361950 h 2143125"/>
              <a:gd name="connsiteX68" fmla="*/ 3973292 w 4992467"/>
              <a:gd name="connsiteY68" fmla="*/ 371475 h 2143125"/>
              <a:gd name="connsiteX69" fmla="*/ 4030442 w 4992467"/>
              <a:gd name="connsiteY69" fmla="*/ 419100 h 2143125"/>
              <a:gd name="connsiteX70" fmla="*/ 4087592 w 4992467"/>
              <a:gd name="connsiteY70" fmla="*/ 457200 h 2143125"/>
              <a:gd name="connsiteX71" fmla="*/ 4116167 w 4992467"/>
              <a:gd name="connsiteY71" fmla="*/ 476250 h 2143125"/>
              <a:gd name="connsiteX72" fmla="*/ 4173317 w 4992467"/>
              <a:gd name="connsiteY72" fmla="*/ 514350 h 2143125"/>
              <a:gd name="connsiteX73" fmla="*/ 4201892 w 4992467"/>
              <a:gd name="connsiteY73" fmla="*/ 533400 h 2143125"/>
              <a:gd name="connsiteX74" fmla="*/ 4230467 w 4992467"/>
              <a:gd name="connsiteY74" fmla="*/ 542925 h 2143125"/>
              <a:gd name="connsiteX75" fmla="*/ 4259042 w 4992467"/>
              <a:gd name="connsiteY75" fmla="*/ 571500 h 2143125"/>
              <a:gd name="connsiteX76" fmla="*/ 4316192 w 4992467"/>
              <a:gd name="connsiteY76" fmla="*/ 600075 h 2143125"/>
              <a:gd name="connsiteX77" fmla="*/ 4344767 w 4992467"/>
              <a:gd name="connsiteY77" fmla="*/ 628650 h 2143125"/>
              <a:gd name="connsiteX78" fmla="*/ 4373342 w 4992467"/>
              <a:gd name="connsiteY78" fmla="*/ 638175 h 2143125"/>
              <a:gd name="connsiteX79" fmla="*/ 4459067 w 4992467"/>
              <a:gd name="connsiteY79" fmla="*/ 695325 h 2143125"/>
              <a:gd name="connsiteX80" fmla="*/ 4487642 w 4992467"/>
              <a:gd name="connsiteY80" fmla="*/ 714375 h 2143125"/>
              <a:gd name="connsiteX81" fmla="*/ 4516217 w 4992467"/>
              <a:gd name="connsiteY81" fmla="*/ 733425 h 2143125"/>
              <a:gd name="connsiteX82" fmla="*/ 4601942 w 4992467"/>
              <a:gd name="connsiteY82" fmla="*/ 809625 h 2143125"/>
              <a:gd name="connsiteX83" fmla="*/ 4630517 w 4992467"/>
              <a:gd name="connsiteY83" fmla="*/ 819150 h 2143125"/>
              <a:gd name="connsiteX84" fmla="*/ 4687667 w 4992467"/>
              <a:gd name="connsiteY84" fmla="*/ 857250 h 2143125"/>
              <a:gd name="connsiteX85" fmla="*/ 4754342 w 4992467"/>
              <a:gd name="connsiteY85" fmla="*/ 876300 h 2143125"/>
              <a:gd name="connsiteX86" fmla="*/ 4782917 w 4992467"/>
              <a:gd name="connsiteY86" fmla="*/ 885825 h 2143125"/>
              <a:gd name="connsiteX87" fmla="*/ 4849592 w 4992467"/>
              <a:gd name="connsiteY87" fmla="*/ 904875 h 2143125"/>
              <a:gd name="connsiteX88" fmla="*/ 4878167 w 4992467"/>
              <a:gd name="connsiteY88" fmla="*/ 923925 h 2143125"/>
              <a:gd name="connsiteX89" fmla="*/ 4906742 w 4992467"/>
              <a:gd name="connsiteY89" fmla="*/ 933450 h 2143125"/>
              <a:gd name="connsiteX90" fmla="*/ 4963892 w 4992467"/>
              <a:gd name="connsiteY90" fmla="*/ 971550 h 2143125"/>
              <a:gd name="connsiteX91" fmla="*/ 4992467 w 4992467"/>
              <a:gd name="connsiteY91" fmla="*/ 1008111 h 2143125"/>
              <a:gd name="connsiteX92" fmla="*/ 4220942 w 4992467"/>
              <a:gd name="connsiteY92" fmla="*/ 2038350 h 2143125"/>
              <a:gd name="connsiteX93" fmla="*/ 4154267 w 4992467"/>
              <a:gd name="connsiteY93" fmla="*/ 2114550 h 2143125"/>
              <a:gd name="connsiteX94" fmla="*/ 4106642 w 4992467"/>
              <a:gd name="connsiteY94" fmla="*/ 2124075 h 2143125"/>
              <a:gd name="connsiteX95" fmla="*/ 3906617 w 4992467"/>
              <a:gd name="connsiteY95" fmla="*/ 2143125 h 2143125"/>
              <a:gd name="connsiteX96" fmla="*/ 3458942 w 4992467"/>
              <a:gd name="connsiteY96" fmla="*/ 2124075 h 2143125"/>
              <a:gd name="connsiteX97" fmla="*/ 3344642 w 4992467"/>
              <a:gd name="connsiteY97" fmla="*/ 2095500 h 2143125"/>
              <a:gd name="connsiteX98" fmla="*/ 3297017 w 4992467"/>
              <a:gd name="connsiteY98" fmla="*/ 2085975 h 2143125"/>
              <a:gd name="connsiteX99" fmla="*/ 3068417 w 4992467"/>
              <a:gd name="connsiteY99" fmla="*/ 2095500 h 2143125"/>
              <a:gd name="connsiteX100" fmla="*/ 3030317 w 4992467"/>
              <a:gd name="connsiteY100" fmla="*/ 2105025 h 2143125"/>
              <a:gd name="connsiteX101" fmla="*/ 2925542 w 4992467"/>
              <a:gd name="connsiteY101" fmla="*/ 2114550 h 2143125"/>
              <a:gd name="connsiteX102" fmla="*/ 2858867 w 4992467"/>
              <a:gd name="connsiteY102" fmla="*/ 2124075 h 2143125"/>
              <a:gd name="connsiteX103" fmla="*/ 2011142 w 4992467"/>
              <a:gd name="connsiteY103" fmla="*/ 2114550 h 2143125"/>
              <a:gd name="connsiteX104" fmla="*/ 1887317 w 4992467"/>
              <a:gd name="connsiteY104" fmla="*/ 2095500 h 2143125"/>
              <a:gd name="connsiteX105" fmla="*/ 1639667 w 4992467"/>
              <a:gd name="connsiteY105" fmla="*/ 2085975 h 2143125"/>
              <a:gd name="connsiteX106" fmla="*/ 1553942 w 4992467"/>
              <a:gd name="connsiteY106" fmla="*/ 2076450 h 2143125"/>
              <a:gd name="connsiteX107" fmla="*/ 1525367 w 4992467"/>
              <a:gd name="connsiteY107" fmla="*/ 2066925 h 2143125"/>
              <a:gd name="connsiteX108" fmla="*/ 687167 w 4992467"/>
              <a:gd name="connsiteY108" fmla="*/ 2085975 h 2143125"/>
              <a:gd name="connsiteX109" fmla="*/ 620492 w 4992467"/>
              <a:gd name="connsiteY109" fmla="*/ 2076450 h 2143125"/>
              <a:gd name="connsiteX110" fmla="*/ 572867 w 4992467"/>
              <a:gd name="connsiteY110"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91892 w 4992467"/>
              <a:gd name="connsiteY7" fmla="*/ 1676400 h 2143125"/>
              <a:gd name="connsiteX8" fmla="*/ 382367 w 4992467"/>
              <a:gd name="connsiteY8" fmla="*/ 1647825 h 2143125"/>
              <a:gd name="connsiteX9" fmla="*/ 1367 w 4992467"/>
              <a:gd name="connsiteY9" fmla="*/ 809625 h 2143125"/>
              <a:gd name="connsiteX10" fmla="*/ 68042 w 4992467"/>
              <a:gd name="connsiteY10" fmla="*/ 733425 h 2143125"/>
              <a:gd name="connsiteX11" fmla="*/ 96617 w 4992467"/>
              <a:gd name="connsiteY11" fmla="*/ 714375 h 2143125"/>
              <a:gd name="connsiteX12" fmla="*/ 125192 w 4992467"/>
              <a:gd name="connsiteY12" fmla="*/ 695325 h 2143125"/>
              <a:gd name="connsiteX13" fmla="*/ 172817 w 4992467"/>
              <a:gd name="connsiteY13" fmla="*/ 647700 h 2143125"/>
              <a:gd name="connsiteX14" fmla="*/ 201392 w 4992467"/>
              <a:gd name="connsiteY14" fmla="*/ 638175 h 2143125"/>
              <a:gd name="connsiteX15" fmla="*/ 258542 w 4992467"/>
              <a:gd name="connsiteY15" fmla="*/ 600075 h 2143125"/>
              <a:gd name="connsiteX16" fmla="*/ 315692 w 4992467"/>
              <a:gd name="connsiteY16" fmla="*/ 571500 h 2143125"/>
              <a:gd name="connsiteX17" fmla="*/ 344267 w 4992467"/>
              <a:gd name="connsiteY17" fmla="*/ 561975 h 2143125"/>
              <a:gd name="connsiteX18" fmla="*/ 401417 w 4992467"/>
              <a:gd name="connsiteY18" fmla="*/ 523875 h 2143125"/>
              <a:gd name="connsiteX19" fmla="*/ 429992 w 4992467"/>
              <a:gd name="connsiteY19" fmla="*/ 504825 h 2143125"/>
              <a:gd name="connsiteX20" fmla="*/ 458567 w 4992467"/>
              <a:gd name="connsiteY20" fmla="*/ 495300 h 2143125"/>
              <a:gd name="connsiteX21" fmla="*/ 487142 w 4992467"/>
              <a:gd name="connsiteY21" fmla="*/ 476250 h 2143125"/>
              <a:gd name="connsiteX22" fmla="*/ 544292 w 4992467"/>
              <a:gd name="connsiteY22" fmla="*/ 457200 h 2143125"/>
              <a:gd name="connsiteX23" fmla="*/ 649067 w 4992467"/>
              <a:gd name="connsiteY23" fmla="*/ 428625 h 2143125"/>
              <a:gd name="connsiteX24" fmla="*/ 830042 w 4992467"/>
              <a:gd name="connsiteY24" fmla="*/ 409575 h 2143125"/>
              <a:gd name="connsiteX25" fmla="*/ 925292 w 4992467"/>
              <a:gd name="connsiteY25" fmla="*/ 381000 h 2143125"/>
              <a:gd name="connsiteX26" fmla="*/ 953867 w 4992467"/>
              <a:gd name="connsiteY26" fmla="*/ 361950 h 2143125"/>
              <a:gd name="connsiteX27" fmla="*/ 1011017 w 4992467"/>
              <a:gd name="connsiteY27" fmla="*/ 342900 h 2143125"/>
              <a:gd name="connsiteX28" fmla="*/ 1096742 w 4992467"/>
              <a:gd name="connsiteY28" fmla="*/ 304800 h 2143125"/>
              <a:gd name="connsiteX29" fmla="*/ 1182467 w 4992467"/>
              <a:gd name="connsiteY29" fmla="*/ 285750 h 2143125"/>
              <a:gd name="connsiteX30" fmla="*/ 1220567 w 4992467"/>
              <a:gd name="connsiteY30" fmla="*/ 276225 h 2143125"/>
              <a:gd name="connsiteX31" fmla="*/ 1411067 w 4992467"/>
              <a:gd name="connsiteY31" fmla="*/ 266700 h 2143125"/>
              <a:gd name="connsiteX32" fmla="*/ 1458692 w 4992467"/>
              <a:gd name="connsiteY32" fmla="*/ 257175 h 2143125"/>
              <a:gd name="connsiteX33" fmla="*/ 1487267 w 4992467"/>
              <a:gd name="connsiteY33" fmla="*/ 247650 h 2143125"/>
              <a:gd name="connsiteX34" fmla="*/ 1544417 w 4992467"/>
              <a:gd name="connsiteY34" fmla="*/ 238125 h 2143125"/>
              <a:gd name="connsiteX35" fmla="*/ 1658717 w 4992467"/>
              <a:gd name="connsiteY35" fmla="*/ 247650 h 2143125"/>
              <a:gd name="connsiteX36" fmla="*/ 1868267 w 4992467"/>
              <a:gd name="connsiteY36" fmla="*/ 228600 h 2143125"/>
              <a:gd name="connsiteX37" fmla="*/ 1953992 w 4992467"/>
              <a:gd name="connsiteY37" fmla="*/ 200025 h 2143125"/>
              <a:gd name="connsiteX38" fmla="*/ 1982567 w 4992467"/>
              <a:gd name="connsiteY38" fmla="*/ 190500 h 2143125"/>
              <a:gd name="connsiteX39" fmla="*/ 2011142 w 4992467"/>
              <a:gd name="connsiteY39" fmla="*/ 171450 h 2143125"/>
              <a:gd name="connsiteX40" fmla="*/ 2068292 w 4992467"/>
              <a:gd name="connsiteY40" fmla="*/ 152400 h 2143125"/>
              <a:gd name="connsiteX41" fmla="*/ 2154017 w 4992467"/>
              <a:gd name="connsiteY41" fmla="*/ 114300 h 2143125"/>
              <a:gd name="connsiteX42" fmla="*/ 2496917 w 4992467"/>
              <a:gd name="connsiteY42" fmla="*/ 95250 h 2143125"/>
              <a:gd name="connsiteX43" fmla="*/ 2582642 w 4992467"/>
              <a:gd name="connsiteY43" fmla="*/ 66675 h 2143125"/>
              <a:gd name="connsiteX44" fmla="*/ 2611217 w 4992467"/>
              <a:gd name="connsiteY44" fmla="*/ 57150 h 2143125"/>
              <a:gd name="connsiteX45" fmla="*/ 2639792 w 4992467"/>
              <a:gd name="connsiteY45" fmla="*/ 38100 h 2143125"/>
              <a:gd name="connsiteX46" fmla="*/ 2696942 w 4992467"/>
              <a:gd name="connsiteY46" fmla="*/ 19050 h 2143125"/>
              <a:gd name="connsiteX47" fmla="*/ 2763617 w 4992467"/>
              <a:gd name="connsiteY47" fmla="*/ 0 h 2143125"/>
              <a:gd name="connsiteX48" fmla="*/ 2982692 w 4992467"/>
              <a:gd name="connsiteY48" fmla="*/ 9525 h 2143125"/>
              <a:gd name="connsiteX49" fmla="*/ 3039842 w 4992467"/>
              <a:gd name="connsiteY49" fmla="*/ 28575 h 2143125"/>
              <a:gd name="connsiteX50" fmla="*/ 3077942 w 4992467"/>
              <a:gd name="connsiteY50" fmla="*/ 38100 h 2143125"/>
              <a:gd name="connsiteX51" fmla="*/ 3135092 w 4992467"/>
              <a:gd name="connsiteY51" fmla="*/ 57150 h 2143125"/>
              <a:gd name="connsiteX52" fmla="*/ 3192242 w 4992467"/>
              <a:gd name="connsiteY52" fmla="*/ 76200 h 2143125"/>
              <a:gd name="connsiteX53" fmla="*/ 3220817 w 4992467"/>
              <a:gd name="connsiteY53" fmla="*/ 85725 h 2143125"/>
              <a:gd name="connsiteX54" fmla="*/ 3249392 w 4992467"/>
              <a:gd name="connsiteY54" fmla="*/ 95250 h 2143125"/>
              <a:gd name="connsiteX55" fmla="*/ 3363692 w 4992467"/>
              <a:gd name="connsiteY55" fmla="*/ 104775 h 2143125"/>
              <a:gd name="connsiteX56" fmla="*/ 3420842 w 4992467"/>
              <a:gd name="connsiteY56" fmla="*/ 133350 h 2143125"/>
              <a:gd name="connsiteX57" fmla="*/ 3449417 w 4992467"/>
              <a:gd name="connsiteY57" fmla="*/ 161925 h 2143125"/>
              <a:gd name="connsiteX58" fmla="*/ 3506567 w 4992467"/>
              <a:gd name="connsiteY58" fmla="*/ 200025 h 2143125"/>
              <a:gd name="connsiteX59" fmla="*/ 3535142 w 4992467"/>
              <a:gd name="connsiteY59" fmla="*/ 219075 h 2143125"/>
              <a:gd name="connsiteX60" fmla="*/ 3563717 w 4992467"/>
              <a:gd name="connsiteY60" fmla="*/ 247650 h 2143125"/>
              <a:gd name="connsiteX61" fmla="*/ 3620867 w 4992467"/>
              <a:gd name="connsiteY61" fmla="*/ 266700 h 2143125"/>
              <a:gd name="connsiteX62" fmla="*/ 3678017 w 4992467"/>
              <a:gd name="connsiteY62" fmla="*/ 295275 h 2143125"/>
              <a:gd name="connsiteX63" fmla="*/ 3706592 w 4992467"/>
              <a:gd name="connsiteY63" fmla="*/ 314325 h 2143125"/>
              <a:gd name="connsiteX64" fmla="*/ 3744692 w 4992467"/>
              <a:gd name="connsiteY64" fmla="*/ 323850 h 2143125"/>
              <a:gd name="connsiteX65" fmla="*/ 3887567 w 4992467"/>
              <a:gd name="connsiteY65" fmla="*/ 342900 h 2143125"/>
              <a:gd name="connsiteX66" fmla="*/ 3944717 w 4992467"/>
              <a:gd name="connsiteY66" fmla="*/ 361950 h 2143125"/>
              <a:gd name="connsiteX67" fmla="*/ 3973292 w 4992467"/>
              <a:gd name="connsiteY67" fmla="*/ 371475 h 2143125"/>
              <a:gd name="connsiteX68" fmla="*/ 4030442 w 4992467"/>
              <a:gd name="connsiteY68" fmla="*/ 419100 h 2143125"/>
              <a:gd name="connsiteX69" fmla="*/ 4087592 w 4992467"/>
              <a:gd name="connsiteY69" fmla="*/ 457200 h 2143125"/>
              <a:gd name="connsiteX70" fmla="*/ 4116167 w 4992467"/>
              <a:gd name="connsiteY70" fmla="*/ 476250 h 2143125"/>
              <a:gd name="connsiteX71" fmla="*/ 4173317 w 4992467"/>
              <a:gd name="connsiteY71" fmla="*/ 514350 h 2143125"/>
              <a:gd name="connsiteX72" fmla="*/ 4201892 w 4992467"/>
              <a:gd name="connsiteY72" fmla="*/ 533400 h 2143125"/>
              <a:gd name="connsiteX73" fmla="*/ 4230467 w 4992467"/>
              <a:gd name="connsiteY73" fmla="*/ 542925 h 2143125"/>
              <a:gd name="connsiteX74" fmla="*/ 4259042 w 4992467"/>
              <a:gd name="connsiteY74" fmla="*/ 571500 h 2143125"/>
              <a:gd name="connsiteX75" fmla="*/ 4316192 w 4992467"/>
              <a:gd name="connsiteY75" fmla="*/ 600075 h 2143125"/>
              <a:gd name="connsiteX76" fmla="*/ 4344767 w 4992467"/>
              <a:gd name="connsiteY76" fmla="*/ 628650 h 2143125"/>
              <a:gd name="connsiteX77" fmla="*/ 4373342 w 4992467"/>
              <a:gd name="connsiteY77" fmla="*/ 638175 h 2143125"/>
              <a:gd name="connsiteX78" fmla="*/ 4459067 w 4992467"/>
              <a:gd name="connsiteY78" fmla="*/ 695325 h 2143125"/>
              <a:gd name="connsiteX79" fmla="*/ 4487642 w 4992467"/>
              <a:gd name="connsiteY79" fmla="*/ 714375 h 2143125"/>
              <a:gd name="connsiteX80" fmla="*/ 4516217 w 4992467"/>
              <a:gd name="connsiteY80" fmla="*/ 733425 h 2143125"/>
              <a:gd name="connsiteX81" fmla="*/ 4601942 w 4992467"/>
              <a:gd name="connsiteY81" fmla="*/ 809625 h 2143125"/>
              <a:gd name="connsiteX82" fmla="*/ 4630517 w 4992467"/>
              <a:gd name="connsiteY82" fmla="*/ 819150 h 2143125"/>
              <a:gd name="connsiteX83" fmla="*/ 4687667 w 4992467"/>
              <a:gd name="connsiteY83" fmla="*/ 857250 h 2143125"/>
              <a:gd name="connsiteX84" fmla="*/ 4754342 w 4992467"/>
              <a:gd name="connsiteY84" fmla="*/ 876300 h 2143125"/>
              <a:gd name="connsiteX85" fmla="*/ 4782917 w 4992467"/>
              <a:gd name="connsiteY85" fmla="*/ 885825 h 2143125"/>
              <a:gd name="connsiteX86" fmla="*/ 4849592 w 4992467"/>
              <a:gd name="connsiteY86" fmla="*/ 904875 h 2143125"/>
              <a:gd name="connsiteX87" fmla="*/ 4878167 w 4992467"/>
              <a:gd name="connsiteY87" fmla="*/ 923925 h 2143125"/>
              <a:gd name="connsiteX88" fmla="*/ 4906742 w 4992467"/>
              <a:gd name="connsiteY88" fmla="*/ 933450 h 2143125"/>
              <a:gd name="connsiteX89" fmla="*/ 4963892 w 4992467"/>
              <a:gd name="connsiteY89" fmla="*/ 971550 h 2143125"/>
              <a:gd name="connsiteX90" fmla="*/ 4992467 w 4992467"/>
              <a:gd name="connsiteY90" fmla="*/ 1008111 h 2143125"/>
              <a:gd name="connsiteX91" fmla="*/ 4220942 w 4992467"/>
              <a:gd name="connsiteY91" fmla="*/ 2038350 h 2143125"/>
              <a:gd name="connsiteX92" fmla="*/ 4154267 w 4992467"/>
              <a:gd name="connsiteY92" fmla="*/ 2114550 h 2143125"/>
              <a:gd name="connsiteX93" fmla="*/ 4106642 w 4992467"/>
              <a:gd name="connsiteY93" fmla="*/ 2124075 h 2143125"/>
              <a:gd name="connsiteX94" fmla="*/ 3906617 w 4992467"/>
              <a:gd name="connsiteY94" fmla="*/ 2143125 h 2143125"/>
              <a:gd name="connsiteX95" fmla="*/ 3458942 w 4992467"/>
              <a:gd name="connsiteY95" fmla="*/ 2124075 h 2143125"/>
              <a:gd name="connsiteX96" fmla="*/ 3344642 w 4992467"/>
              <a:gd name="connsiteY96" fmla="*/ 2095500 h 2143125"/>
              <a:gd name="connsiteX97" fmla="*/ 3297017 w 4992467"/>
              <a:gd name="connsiteY97" fmla="*/ 2085975 h 2143125"/>
              <a:gd name="connsiteX98" fmla="*/ 3068417 w 4992467"/>
              <a:gd name="connsiteY98" fmla="*/ 2095500 h 2143125"/>
              <a:gd name="connsiteX99" fmla="*/ 3030317 w 4992467"/>
              <a:gd name="connsiteY99" fmla="*/ 2105025 h 2143125"/>
              <a:gd name="connsiteX100" fmla="*/ 2925542 w 4992467"/>
              <a:gd name="connsiteY100" fmla="*/ 2114550 h 2143125"/>
              <a:gd name="connsiteX101" fmla="*/ 2858867 w 4992467"/>
              <a:gd name="connsiteY101" fmla="*/ 2124075 h 2143125"/>
              <a:gd name="connsiteX102" fmla="*/ 2011142 w 4992467"/>
              <a:gd name="connsiteY102" fmla="*/ 2114550 h 2143125"/>
              <a:gd name="connsiteX103" fmla="*/ 1887317 w 4992467"/>
              <a:gd name="connsiteY103" fmla="*/ 2095500 h 2143125"/>
              <a:gd name="connsiteX104" fmla="*/ 1639667 w 4992467"/>
              <a:gd name="connsiteY104" fmla="*/ 2085975 h 2143125"/>
              <a:gd name="connsiteX105" fmla="*/ 1553942 w 4992467"/>
              <a:gd name="connsiteY105" fmla="*/ 2076450 h 2143125"/>
              <a:gd name="connsiteX106" fmla="*/ 1525367 w 4992467"/>
              <a:gd name="connsiteY106" fmla="*/ 2066925 h 2143125"/>
              <a:gd name="connsiteX107" fmla="*/ 687167 w 4992467"/>
              <a:gd name="connsiteY107" fmla="*/ 2085975 h 2143125"/>
              <a:gd name="connsiteX108" fmla="*/ 620492 w 4992467"/>
              <a:gd name="connsiteY108" fmla="*/ 2076450 h 2143125"/>
              <a:gd name="connsiteX109" fmla="*/ 572867 w 4992467"/>
              <a:gd name="connsiteY109"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382367 w 4992467"/>
              <a:gd name="connsiteY7" fmla="*/ 1647825 h 2143125"/>
              <a:gd name="connsiteX8" fmla="*/ 1367 w 4992467"/>
              <a:gd name="connsiteY8" fmla="*/ 809625 h 2143125"/>
              <a:gd name="connsiteX9" fmla="*/ 68042 w 4992467"/>
              <a:gd name="connsiteY9" fmla="*/ 733425 h 2143125"/>
              <a:gd name="connsiteX10" fmla="*/ 96617 w 4992467"/>
              <a:gd name="connsiteY10" fmla="*/ 714375 h 2143125"/>
              <a:gd name="connsiteX11" fmla="*/ 125192 w 4992467"/>
              <a:gd name="connsiteY11" fmla="*/ 695325 h 2143125"/>
              <a:gd name="connsiteX12" fmla="*/ 172817 w 4992467"/>
              <a:gd name="connsiteY12" fmla="*/ 647700 h 2143125"/>
              <a:gd name="connsiteX13" fmla="*/ 201392 w 4992467"/>
              <a:gd name="connsiteY13" fmla="*/ 638175 h 2143125"/>
              <a:gd name="connsiteX14" fmla="*/ 258542 w 4992467"/>
              <a:gd name="connsiteY14" fmla="*/ 600075 h 2143125"/>
              <a:gd name="connsiteX15" fmla="*/ 315692 w 4992467"/>
              <a:gd name="connsiteY15" fmla="*/ 571500 h 2143125"/>
              <a:gd name="connsiteX16" fmla="*/ 344267 w 4992467"/>
              <a:gd name="connsiteY16" fmla="*/ 561975 h 2143125"/>
              <a:gd name="connsiteX17" fmla="*/ 401417 w 4992467"/>
              <a:gd name="connsiteY17" fmla="*/ 523875 h 2143125"/>
              <a:gd name="connsiteX18" fmla="*/ 429992 w 4992467"/>
              <a:gd name="connsiteY18" fmla="*/ 504825 h 2143125"/>
              <a:gd name="connsiteX19" fmla="*/ 458567 w 4992467"/>
              <a:gd name="connsiteY19" fmla="*/ 495300 h 2143125"/>
              <a:gd name="connsiteX20" fmla="*/ 487142 w 4992467"/>
              <a:gd name="connsiteY20" fmla="*/ 476250 h 2143125"/>
              <a:gd name="connsiteX21" fmla="*/ 544292 w 4992467"/>
              <a:gd name="connsiteY21" fmla="*/ 457200 h 2143125"/>
              <a:gd name="connsiteX22" fmla="*/ 649067 w 4992467"/>
              <a:gd name="connsiteY22" fmla="*/ 428625 h 2143125"/>
              <a:gd name="connsiteX23" fmla="*/ 830042 w 4992467"/>
              <a:gd name="connsiteY23" fmla="*/ 409575 h 2143125"/>
              <a:gd name="connsiteX24" fmla="*/ 925292 w 4992467"/>
              <a:gd name="connsiteY24" fmla="*/ 381000 h 2143125"/>
              <a:gd name="connsiteX25" fmla="*/ 953867 w 4992467"/>
              <a:gd name="connsiteY25" fmla="*/ 361950 h 2143125"/>
              <a:gd name="connsiteX26" fmla="*/ 1011017 w 4992467"/>
              <a:gd name="connsiteY26" fmla="*/ 342900 h 2143125"/>
              <a:gd name="connsiteX27" fmla="*/ 1096742 w 4992467"/>
              <a:gd name="connsiteY27" fmla="*/ 304800 h 2143125"/>
              <a:gd name="connsiteX28" fmla="*/ 1182467 w 4992467"/>
              <a:gd name="connsiteY28" fmla="*/ 285750 h 2143125"/>
              <a:gd name="connsiteX29" fmla="*/ 1220567 w 4992467"/>
              <a:gd name="connsiteY29" fmla="*/ 276225 h 2143125"/>
              <a:gd name="connsiteX30" fmla="*/ 1411067 w 4992467"/>
              <a:gd name="connsiteY30" fmla="*/ 266700 h 2143125"/>
              <a:gd name="connsiteX31" fmla="*/ 1458692 w 4992467"/>
              <a:gd name="connsiteY31" fmla="*/ 257175 h 2143125"/>
              <a:gd name="connsiteX32" fmla="*/ 1487267 w 4992467"/>
              <a:gd name="connsiteY32" fmla="*/ 247650 h 2143125"/>
              <a:gd name="connsiteX33" fmla="*/ 1544417 w 4992467"/>
              <a:gd name="connsiteY33" fmla="*/ 238125 h 2143125"/>
              <a:gd name="connsiteX34" fmla="*/ 1658717 w 4992467"/>
              <a:gd name="connsiteY34" fmla="*/ 247650 h 2143125"/>
              <a:gd name="connsiteX35" fmla="*/ 1868267 w 4992467"/>
              <a:gd name="connsiteY35" fmla="*/ 228600 h 2143125"/>
              <a:gd name="connsiteX36" fmla="*/ 1953992 w 4992467"/>
              <a:gd name="connsiteY36" fmla="*/ 200025 h 2143125"/>
              <a:gd name="connsiteX37" fmla="*/ 1982567 w 4992467"/>
              <a:gd name="connsiteY37" fmla="*/ 190500 h 2143125"/>
              <a:gd name="connsiteX38" fmla="*/ 2011142 w 4992467"/>
              <a:gd name="connsiteY38" fmla="*/ 171450 h 2143125"/>
              <a:gd name="connsiteX39" fmla="*/ 2068292 w 4992467"/>
              <a:gd name="connsiteY39" fmla="*/ 152400 h 2143125"/>
              <a:gd name="connsiteX40" fmla="*/ 2154017 w 4992467"/>
              <a:gd name="connsiteY40" fmla="*/ 114300 h 2143125"/>
              <a:gd name="connsiteX41" fmla="*/ 2496917 w 4992467"/>
              <a:gd name="connsiteY41" fmla="*/ 95250 h 2143125"/>
              <a:gd name="connsiteX42" fmla="*/ 2582642 w 4992467"/>
              <a:gd name="connsiteY42" fmla="*/ 66675 h 2143125"/>
              <a:gd name="connsiteX43" fmla="*/ 2611217 w 4992467"/>
              <a:gd name="connsiteY43" fmla="*/ 57150 h 2143125"/>
              <a:gd name="connsiteX44" fmla="*/ 2639792 w 4992467"/>
              <a:gd name="connsiteY44" fmla="*/ 38100 h 2143125"/>
              <a:gd name="connsiteX45" fmla="*/ 2696942 w 4992467"/>
              <a:gd name="connsiteY45" fmla="*/ 19050 h 2143125"/>
              <a:gd name="connsiteX46" fmla="*/ 2763617 w 4992467"/>
              <a:gd name="connsiteY46" fmla="*/ 0 h 2143125"/>
              <a:gd name="connsiteX47" fmla="*/ 2982692 w 4992467"/>
              <a:gd name="connsiteY47" fmla="*/ 9525 h 2143125"/>
              <a:gd name="connsiteX48" fmla="*/ 3039842 w 4992467"/>
              <a:gd name="connsiteY48" fmla="*/ 28575 h 2143125"/>
              <a:gd name="connsiteX49" fmla="*/ 3077942 w 4992467"/>
              <a:gd name="connsiteY49" fmla="*/ 38100 h 2143125"/>
              <a:gd name="connsiteX50" fmla="*/ 3135092 w 4992467"/>
              <a:gd name="connsiteY50" fmla="*/ 57150 h 2143125"/>
              <a:gd name="connsiteX51" fmla="*/ 3192242 w 4992467"/>
              <a:gd name="connsiteY51" fmla="*/ 76200 h 2143125"/>
              <a:gd name="connsiteX52" fmla="*/ 3220817 w 4992467"/>
              <a:gd name="connsiteY52" fmla="*/ 85725 h 2143125"/>
              <a:gd name="connsiteX53" fmla="*/ 3249392 w 4992467"/>
              <a:gd name="connsiteY53" fmla="*/ 95250 h 2143125"/>
              <a:gd name="connsiteX54" fmla="*/ 3363692 w 4992467"/>
              <a:gd name="connsiteY54" fmla="*/ 104775 h 2143125"/>
              <a:gd name="connsiteX55" fmla="*/ 3420842 w 4992467"/>
              <a:gd name="connsiteY55" fmla="*/ 133350 h 2143125"/>
              <a:gd name="connsiteX56" fmla="*/ 3449417 w 4992467"/>
              <a:gd name="connsiteY56" fmla="*/ 161925 h 2143125"/>
              <a:gd name="connsiteX57" fmla="*/ 3506567 w 4992467"/>
              <a:gd name="connsiteY57" fmla="*/ 200025 h 2143125"/>
              <a:gd name="connsiteX58" fmla="*/ 3535142 w 4992467"/>
              <a:gd name="connsiteY58" fmla="*/ 219075 h 2143125"/>
              <a:gd name="connsiteX59" fmla="*/ 3563717 w 4992467"/>
              <a:gd name="connsiteY59" fmla="*/ 247650 h 2143125"/>
              <a:gd name="connsiteX60" fmla="*/ 3620867 w 4992467"/>
              <a:gd name="connsiteY60" fmla="*/ 266700 h 2143125"/>
              <a:gd name="connsiteX61" fmla="*/ 3678017 w 4992467"/>
              <a:gd name="connsiteY61" fmla="*/ 295275 h 2143125"/>
              <a:gd name="connsiteX62" fmla="*/ 3706592 w 4992467"/>
              <a:gd name="connsiteY62" fmla="*/ 314325 h 2143125"/>
              <a:gd name="connsiteX63" fmla="*/ 3744692 w 4992467"/>
              <a:gd name="connsiteY63" fmla="*/ 323850 h 2143125"/>
              <a:gd name="connsiteX64" fmla="*/ 3887567 w 4992467"/>
              <a:gd name="connsiteY64" fmla="*/ 342900 h 2143125"/>
              <a:gd name="connsiteX65" fmla="*/ 3944717 w 4992467"/>
              <a:gd name="connsiteY65" fmla="*/ 361950 h 2143125"/>
              <a:gd name="connsiteX66" fmla="*/ 3973292 w 4992467"/>
              <a:gd name="connsiteY66" fmla="*/ 371475 h 2143125"/>
              <a:gd name="connsiteX67" fmla="*/ 4030442 w 4992467"/>
              <a:gd name="connsiteY67" fmla="*/ 419100 h 2143125"/>
              <a:gd name="connsiteX68" fmla="*/ 4087592 w 4992467"/>
              <a:gd name="connsiteY68" fmla="*/ 457200 h 2143125"/>
              <a:gd name="connsiteX69" fmla="*/ 4116167 w 4992467"/>
              <a:gd name="connsiteY69" fmla="*/ 476250 h 2143125"/>
              <a:gd name="connsiteX70" fmla="*/ 4173317 w 4992467"/>
              <a:gd name="connsiteY70" fmla="*/ 514350 h 2143125"/>
              <a:gd name="connsiteX71" fmla="*/ 4201892 w 4992467"/>
              <a:gd name="connsiteY71" fmla="*/ 533400 h 2143125"/>
              <a:gd name="connsiteX72" fmla="*/ 4230467 w 4992467"/>
              <a:gd name="connsiteY72" fmla="*/ 542925 h 2143125"/>
              <a:gd name="connsiteX73" fmla="*/ 4259042 w 4992467"/>
              <a:gd name="connsiteY73" fmla="*/ 571500 h 2143125"/>
              <a:gd name="connsiteX74" fmla="*/ 4316192 w 4992467"/>
              <a:gd name="connsiteY74" fmla="*/ 600075 h 2143125"/>
              <a:gd name="connsiteX75" fmla="*/ 4344767 w 4992467"/>
              <a:gd name="connsiteY75" fmla="*/ 628650 h 2143125"/>
              <a:gd name="connsiteX76" fmla="*/ 4373342 w 4992467"/>
              <a:gd name="connsiteY76" fmla="*/ 638175 h 2143125"/>
              <a:gd name="connsiteX77" fmla="*/ 4459067 w 4992467"/>
              <a:gd name="connsiteY77" fmla="*/ 695325 h 2143125"/>
              <a:gd name="connsiteX78" fmla="*/ 4487642 w 4992467"/>
              <a:gd name="connsiteY78" fmla="*/ 714375 h 2143125"/>
              <a:gd name="connsiteX79" fmla="*/ 4516217 w 4992467"/>
              <a:gd name="connsiteY79" fmla="*/ 733425 h 2143125"/>
              <a:gd name="connsiteX80" fmla="*/ 4601942 w 4992467"/>
              <a:gd name="connsiteY80" fmla="*/ 809625 h 2143125"/>
              <a:gd name="connsiteX81" fmla="*/ 4630517 w 4992467"/>
              <a:gd name="connsiteY81" fmla="*/ 819150 h 2143125"/>
              <a:gd name="connsiteX82" fmla="*/ 4687667 w 4992467"/>
              <a:gd name="connsiteY82" fmla="*/ 857250 h 2143125"/>
              <a:gd name="connsiteX83" fmla="*/ 4754342 w 4992467"/>
              <a:gd name="connsiteY83" fmla="*/ 876300 h 2143125"/>
              <a:gd name="connsiteX84" fmla="*/ 4782917 w 4992467"/>
              <a:gd name="connsiteY84" fmla="*/ 885825 h 2143125"/>
              <a:gd name="connsiteX85" fmla="*/ 4849592 w 4992467"/>
              <a:gd name="connsiteY85" fmla="*/ 904875 h 2143125"/>
              <a:gd name="connsiteX86" fmla="*/ 4878167 w 4992467"/>
              <a:gd name="connsiteY86" fmla="*/ 923925 h 2143125"/>
              <a:gd name="connsiteX87" fmla="*/ 4906742 w 4992467"/>
              <a:gd name="connsiteY87" fmla="*/ 933450 h 2143125"/>
              <a:gd name="connsiteX88" fmla="*/ 4963892 w 4992467"/>
              <a:gd name="connsiteY88" fmla="*/ 971550 h 2143125"/>
              <a:gd name="connsiteX89" fmla="*/ 4992467 w 4992467"/>
              <a:gd name="connsiteY89" fmla="*/ 1008111 h 2143125"/>
              <a:gd name="connsiteX90" fmla="*/ 4220942 w 4992467"/>
              <a:gd name="connsiteY90" fmla="*/ 2038350 h 2143125"/>
              <a:gd name="connsiteX91" fmla="*/ 4154267 w 4992467"/>
              <a:gd name="connsiteY91" fmla="*/ 2114550 h 2143125"/>
              <a:gd name="connsiteX92" fmla="*/ 4106642 w 4992467"/>
              <a:gd name="connsiteY92" fmla="*/ 2124075 h 2143125"/>
              <a:gd name="connsiteX93" fmla="*/ 3906617 w 4992467"/>
              <a:gd name="connsiteY93" fmla="*/ 2143125 h 2143125"/>
              <a:gd name="connsiteX94" fmla="*/ 3458942 w 4992467"/>
              <a:gd name="connsiteY94" fmla="*/ 2124075 h 2143125"/>
              <a:gd name="connsiteX95" fmla="*/ 3344642 w 4992467"/>
              <a:gd name="connsiteY95" fmla="*/ 2095500 h 2143125"/>
              <a:gd name="connsiteX96" fmla="*/ 3297017 w 4992467"/>
              <a:gd name="connsiteY96" fmla="*/ 2085975 h 2143125"/>
              <a:gd name="connsiteX97" fmla="*/ 3068417 w 4992467"/>
              <a:gd name="connsiteY97" fmla="*/ 2095500 h 2143125"/>
              <a:gd name="connsiteX98" fmla="*/ 3030317 w 4992467"/>
              <a:gd name="connsiteY98" fmla="*/ 2105025 h 2143125"/>
              <a:gd name="connsiteX99" fmla="*/ 2925542 w 4992467"/>
              <a:gd name="connsiteY99" fmla="*/ 2114550 h 2143125"/>
              <a:gd name="connsiteX100" fmla="*/ 2858867 w 4992467"/>
              <a:gd name="connsiteY100" fmla="*/ 2124075 h 2143125"/>
              <a:gd name="connsiteX101" fmla="*/ 2011142 w 4992467"/>
              <a:gd name="connsiteY101" fmla="*/ 2114550 h 2143125"/>
              <a:gd name="connsiteX102" fmla="*/ 1887317 w 4992467"/>
              <a:gd name="connsiteY102" fmla="*/ 2095500 h 2143125"/>
              <a:gd name="connsiteX103" fmla="*/ 1639667 w 4992467"/>
              <a:gd name="connsiteY103" fmla="*/ 2085975 h 2143125"/>
              <a:gd name="connsiteX104" fmla="*/ 1553942 w 4992467"/>
              <a:gd name="connsiteY104" fmla="*/ 2076450 h 2143125"/>
              <a:gd name="connsiteX105" fmla="*/ 1525367 w 4992467"/>
              <a:gd name="connsiteY105" fmla="*/ 2066925 h 2143125"/>
              <a:gd name="connsiteX106" fmla="*/ 687167 w 4992467"/>
              <a:gd name="connsiteY106" fmla="*/ 2085975 h 2143125"/>
              <a:gd name="connsiteX107" fmla="*/ 620492 w 4992467"/>
              <a:gd name="connsiteY107" fmla="*/ 2076450 h 2143125"/>
              <a:gd name="connsiteX108" fmla="*/ 572867 w 4992467"/>
              <a:gd name="connsiteY108"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429992 w 4992467"/>
              <a:gd name="connsiteY6" fmla="*/ 1790700 h 2143125"/>
              <a:gd name="connsiteX7" fmla="*/ 1367 w 4992467"/>
              <a:gd name="connsiteY7" fmla="*/ 809625 h 2143125"/>
              <a:gd name="connsiteX8" fmla="*/ 68042 w 4992467"/>
              <a:gd name="connsiteY8" fmla="*/ 733425 h 2143125"/>
              <a:gd name="connsiteX9" fmla="*/ 96617 w 4992467"/>
              <a:gd name="connsiteY9" fmla="*/ 714375 h 2143125"/>
              <a:gd name="connsiteX10" fmla="*/ 125192 w 4992467"/>
              <a:gd name="connsiteY10" fmla="*/ 695325 h 2143125"/>
              <a:gd name="connsiteX11" fmla="*/ 172817 w 4992467"/>
              <a:gd name="connsiteY11" fmla="*/ 647700 h 2143125"/>
              <a:gd name="connsiteX12" fmla="*/ 201392 w 4992467"/>
              <a:gd name="connsiteY12" fmla="*/ 638175 h 2143125"/>
              <a:gd name="connsiteX13" fmla="*/ 258542 w 4992467"/>
              <a:gd name="connsiteY13" fmla="*/ 600075 h 2143125"/>
              <a:gd name="connsiteX14" fmla="*/ 315692 w 4992467"/>
              <a:gd name="connsiteY14" fmla="*/ 571500 h 2143125"/>
              <a:gd name="connsiteX15" fmla="*/ 344267 w 4992467"/>
              <a:gd name="connsiteY15" fmla="*/ 561975 h 2143125"/>
              <a:gd name="connsiteX16" fmla="*/ 401417 w 4992467"/>
              <a:gd name="connsiteY16" fmla="*/ 523875 h 2143125"/>
              <a:gd name="connsiteX17" fmla="*/ 429992 w 4992467"/>
              <a:gd name="connsiteY17" fmla="*/ 504825 h 2143125"/>
              <a:gd name="connsiteX18" fmla="*/ 458567 w 4992467"/>
              <a:gd name="connsiteY18" fmla="*/ 495300 h 2143125"/>
              <a:gd name="connsiteX19" fmla="*/ 487142 w 4992467"/>
              <a:gd name="connsiteY19" fmla="*/ 476250 h 2143125"/>
              <a:gd name="connsiteX20" fmla="*/ 544292 w 4992467"/>
              <a:gd name="connsiteY20" fmla="*/ 457200 h 2143125"/>
              <a:gd name="connsiteX21" fmla="*/ 649067 w 4992467"/>
              <a:gd name="connsiteY21" fmla="*/ 428625 h 2143125"/>
              <a:gd name="connsiteX22" fmla="*/ 830042 w 4992467"/>
              <a:gd name="connsiteY22" fmla="*/ 409575 h 2143125"/>
              <a:gd name="connsiteX23" fmla="*/ 925292 w 4992467"/>
              <a:gd name="connsiteY23" fmla="*/ 381000 h 2143125"/>
              <a:gd name="connsiteX24" fmla="*/ 953867 w 4992467"/>
              <a:gd name="connsiteY24" fmla="*/ 361950 h 2143125"/>
              <a:gd name="connsiteX25" fmla="*/ 1011017 w 4992467"/>
              <a:gd name="connsiteY25" fmla="*/ 342900 h 2143125"/>
              <a:gd name="connsiteX26" fmla="*/ 1096742 w 4992467"/>
              <a:gd name="connsiteY26" fmla="*/ 304800 h 2143125"/>
              <a:gd name="connsiteX27" fmla="*/ 1182467 w 4992467"/>
              <a:gd name="connsiteY27" fmla="*/ 285750 h 2143125"/>
              <a:gd name="connsiteX28" fmla="*/ 1220567 w 4992467"/>
              <a:gd name="connsiteY28" fmla="*/ 276225 h 2143125"/>
              <a:gd name="connsiteX29" fmla="*/ 1411067 w 4992467"/>
              <a:gd name="connsiteY29" fmla="*/ 266700 h 2143125"/>
              <a:gd name="connsiteX30" fmla="*/ 1458692 w 4992467"/>
              <a:gd name="connsiteY30" fmla="*/ 257175 h 2143125"/>
              <a:gd name="connsiteX31" fmla="*/ 1487267 w 4992467"/>
              <a:gd name="connsiteY31" fmla="*/ 247650 h 2143125"/>
              <a:gd name="connsiteX32" fmla="*/ 1544417 w 4992467"/>
              <a:gd name="connsiteY32" fmla="*/ 238125 h 2143125"/>
              <a:gd name="connsiteX33" fmla="*/ 1658717 w 4992467"/>
              <a:gd name="connsiteY33" fmla="*/ 247650 h 2143125"/>
              <a:gd name="connsiteX34" fmla="*/ 1868267 w 4992467"/>
              <a:gd name="connsiteY34" fmla="*/ 228600 h 2143125"/>
              <a:gd name="connsiteX35" fmla="*/ 1953992 w 4992467"/>
              <a:gd name="connsiteY35" fmla="*/ 200025 h 2143125"/>
              <a:gd name="connsiteX36" fmla="*/ 1982567 w 4992467"/>
              <a:gd name="connsiteY36" fmla="*/ 190500 h 2143125"/>
              <a:gd name="connsiteX37" fmla="*/ 2011142 w 4992467"/>
              <a:gd name="connsiteY37" fmla="*/ 171450 h 2143125"/>
              <a:gd name="connsiteX38" fmla="*/ 2068292 w 4992467"/>
              <a:gd name="connsiteY38" fmla="*/ 152400 h 2143125"/>
              <a:gd name="connsiteX39" fmla="*/ 2154017 w 4992467"/>
              <a:gd name="connsiteY39" fmla="*/ 114300 h 2143125"/>
              <a:gd name="connsiteX40" fmla="*/ 2496917 w 4992467"/>
              <a:gd name="connsiteY40" fmla="*/ 95250 h 2143125"/>
              <a:gd name="connsiteX41" fmla="*/ 2582642 w 4992467"/>
              <a:gd name="connsiteY41" fmla="*/ 66675 h 2143125"/>
              <a:gd name="connsiteX42" fmla="*/ 2611217 w 4992467"/>
              <a:gd name="connsiteY42" fmla="*/ 57150 h 2143125"/>
              <a:gd name="connsiteX43" fmla="*/ 2639792 w 4992467"/>
              <a:gd name="connsiteY43" fmla="*/ 38100 h 2143125"/>
              <a:gd name="connsiteX44" fmla="*/ 2696942 w 4992467"/>
              <a:gd name="connsiteY44" fmla="*/ 19050 h 2143125"/>
              <a:gd name="connsiteX45" fmla="*/ 2763617 w 4992467"/>
              <a:gd name="connsiteY45" fmla="*/ 0 h 2143125"/>
              <a:gd name="connsiteX46" fmla="*/ 2982692 w 4992467"/>
              <a:gd name="connsiteY46" fmla="*/ 9525 h 2143125"/>
              <a:gd name="connsiteX47" fmla="*/ 3039842 w 4992467"/>
              <a:gd name="connsiteY47" fmla="*/ 28575 h 2143125"/>
              <a:gd name="connsiteX48" fmla="*/ 3077942 w 4992467"/>
              <a:gd name="connsiteY48" fmla="*/ 38100 h 2143125"/>
              <a:gd name="connsiteX49" fmla="*/ 3135092 w 4992467"/>
              <a:gd name="connsiteY49" fmla="*/ 57150 h 2143125"/>
              <a:gd name="connsiteX50" fmla="*/ 3192242 w 4992467"/>
              <a:gd name="connsiteY50" fmla="*/ 76200 h 2143125"/>
              <a:gd name="connsiteX51" fmla="*/ 3220817 w 4992467"/>
              <a:gd name="connsiteY51" fmla="*/ 85725 h 2143125"/>
              <a:gd name="connsiteX52" fmla="*/ 3249392 w 4992467"/>
              <a:gd name="connsiteY52" fmla="*/ 95250 h 2143125"/>
              <a:gd name="connsiteX53" fmla="*/ 3363692 w 4992467"/>
              <a:gd name="connsiteY53" fmla="*/ 104775 h 2143125"/>
              <a:gd name="connsiteX54" fmla="*/ 3420842 w 4992467"/>
              <a:gd name="connsiteY54" fmla="*/ 133350 h 2143125"/>
              <a:gd name="connsiteX55" fmla="*/ 3449417 w 4992467"/>
              <a:gd name="connsiteY55" fmla="*/ 161925 h 2143125"/>
              <a:gd name="connsiteX56" fmla="*/ 3506567 w 4992467"/>
              <a:gd name="connsiteY56" fmla="*/ 200025 h 2143125"/>
              <a:gd name="connsiteX57" fmla="*/ 3535142 w 4992467"/>
              <a:gd name="connsiteY57" fmla="*/ 219075 h 2143125"/>
              <a:gd name="connsiteX58" fmla="*/ 3563717 w 4992467"/>
              <a:gd name="connsiteY58" fmla="*/ 247650 h 2143125"/>
              <a:gd name="connsiteX59" fmla="*/ 3620867 w 4992467"/>
              <a:gd name="connsiteY59" fmla="*/ 266700 h 2143125"/>
              <a:gd name="connsiteX60" fmla="*/ 3678017 w 4992467"/>
              <a:gd name="connsiteY60" fmla="*/ 295275 h 2143125"/>
              <a:gd name="connsiteX61" fmla="*/ 3706592 w 4992467"/>
              <a:gd name="connsiteY61" fmla="*/ 314325 h 2143125"/>
              <a:gd name="connsiteX62" fmla="*/ 3744692 w 4992467"/>
              <a:gd name="connsiteY62" fmla="*/ 323850 h 2143125"/>
              <a:gd name="connsiteX63" fmla="*/ 3887567 w 4992467"/>
              <a:gd name="connsiteY63" fmla="*/ 342900 h 2143125"/>
              <a:gd name="connsiteX64" fmla="*/ 3944717 w 4992467"/>
              <a:gd name="connsiteY64" fmla="*/ 361950 h 2143125"/>
              <a:gd name="connsiteX65" fmla="*/ 3973292 w 4992467"/>
              <a:gd name="connsiteY65" fmla="*/ 371475 h 2143125"/>
              <a:gd name="connsiteX66" fmla="*/ 4030442 w 4992467"/>
              <a:gd name="connsiteY66" fmla="*/ 419100 h 2143125"/>
              <a:gd name="connsiteX67" fmla="*/ 4087592 w 4992467"/>
              <a:gd name="connsiteY67" fmla="*/ 457200 h 2143125"/>
              <a:gd name="connsiteX68" fmla="*/ 4116167 w 4992467"/>
              <a:gd name="connsiteY68" fmla="*/ 476250 h 2143125"/>
              <a:gd name="connsiteX69" fmla="*/ 4173317 w 4992467"/>
              <a:gd name="connsiteY69" fmla="*/ 514350 h 2143125"/>
              <a:gd name="connsiteX70" fmla="*/ 4201892 w 4992467"/>
              <a:gd name="connsiteY70" fmla="*/ 533400 h 2143125"/>
              <a:gd name="connsiteX71" fmla="*/ 4230467 w 4992467"/>
              <a:gd name="connsiteY71" fmla="*/ 542925 h 2143125"/>
              <a:gd name="connsiteX72" fmla="*/ 4259042 w 4992467"/>
              <a:gd name="connsiteY72" fmla="*/ 571500 h 2143125"/>
              <a:gd name="connsiteX73" fmla="*/ 4316192 w 4992467"/>
              <a:gd name="connsiteY73" fmla="*/ 600075 h 2143125"/>
              <a:gd name="connsiteX74" fmla="*/ 4344767 w 4992467"/>
              <a:gd name="connsiteY74" fmla="*/ 628650 h 2143125"/>
              <a:gd name="connsiteX75" fmla="*/ 4373342 w 4992467"/>
              <a:gd name="connsiteY75" fmla="*/ 638175 h 2143125"/>
              <a:gd name="connsiteX76" fmla="*/ 4459067 w 4992467"/>
              <a:gd name="connsiteY76" fmla="*/ 695325 h 2143125"/>
              <a:gd name="connsiteX77" fmla="*/ 4487642 w 4992467"/>
              <a:gd name="connsiteY77" fmla="*/ 714375 h 2143125"/>
              <a:gd name="connsiteX78" fmla="*/ 4516217 w 4992467"/>
              <a:gd name="connsiteY78" fmla="*/ 733425 h 2143125"/>
              <a:gd name="connsiteX79" fmla="*/ 4601942 w 4992467"/>
              <a:gd name="connsiteY79" fmla="*/ 809625 h 2143125"/>
              <a:gd name="connsiteX80" fmla="*/ 4630517 w 4992467"/>
              <a:gd name="connsiteY80" fmla="*/ 819150 h 2143125"/>
              <a:gd name="connsiteX81" fmla="*/ 4687667 w 4992467"/>
              <a:gd name="connsiteY81" fmla="*/ 857250 h 2143125"/>
              <a:gd name="connsiteX82" fmla="*/ 4754342 w 4992467"/>
              <a:gd name="connsiteY82" fmla="*/ 876300 h 2143125"/>
              <a:gd name="connsiteX83" fmla="*/ 4782917 w 4992467"/>
              <a:gd name="connsiteY83" fmla="*/ 885825 h 2143125"/>
              <a:gd name="connsiteX84" fmla="*/ 4849592 w 4992467"/>
              <a:gd name="connsiteY84" fmla="*/ 904875 h 2143125"/>
              <a:gd name="connsiteX85" fmla="*/ 4878167 w 4992467"/>
              <a:gd name="connsiteY85" fmla="*/ 923925 h 2143125"/>
              <a:gd name="connsiteX86" fmla="*/ 4906742 w 4992467"/>
              <a:gd name="connsiteY86" fmla="*/ 933450 h 2143125"/>
              <a:gd name="connsiteX87" fmla="*/ 4963892 w 4992467"/>
              <a:gd name="connsiteY87" fmla="*/ 971550 h 2143125"/>
              <a:gd name="connsiteX88" fmla="*/ 4992467 w 4992467"/>
              <a:gd name="connsiteY88" fmla="*/ 1008111 h 2143125"/>
              <a:gd name="connsiteX89" fmla="*/ 4220942 w 4992467"/>
              <a:gd name="connsiteY89" fmla="*/ 2038350 h 2143125"/>
              <a:gd name="connsiteX90" fmla="*/ 4154267 w 4992467"/>
              <a:gd name="connsiteY90" fmla="*/ 2114550 h 2143125"/>
              <a:gd name="connsiteX91" fmla="*/ 4106642 w 4992467"/>
              <a:gd name="connsiteY91" fmla="*/ 2124075 h 2143125"/>
              <a:gd name="connsiteX92" fmla="*/ 3906617 w 4992467"/>
              <a:gd name="connsiteY92" fmla="*/ 2143125 h 2143125"/>
              <a:gd name="connsiteX93" fmla="*/ 3458942 w 4992467"/>
              <a:gd name="connsiteY93" fmla="*/ 2124075 h 2143125"/>
              <a:gd name="connsiteX94" fmla="*/ 3344642 w 4992467"/>
              <a:gd name="connsiteY94" fmla="*/ 2095500 h 2143125"/>
              <a:gd name="connsiteX95" fmla="*/ 3297017 w 4992467"/>
              <a:gd name="connsiteY95" fmla="*/ 2085975 h 2143125"/>
              <a:gd name="connsiteX96" fmla="*/ 3068417 w 4992467"/>
              <a:gd name="connsiteY96" fmla="*/ 2095500 h 2143125"/>
              <a:gd name="connsiteX97" fmla="*/ 3030317 w 4992467"/>
              <a:gd name="connsiteY97" fmla="*/ 2105025 h 2143125"/>
              <a:gd name="connsiteX98" fmla="*/ 2925542 w 4992467"/>
              <a:gd name="connsiteY98" fmla="*/ 2114550 h 2143125"/>
              <a:gd name="connsiteX99" fmla="*/ 2858867 w 4992467"/>
              <a:gd name="connsiteY99" fmla="*/ 2124075 h 2143125"/>
              <a:gd name="connsiteX100" fmla="*/ 2011142 w 4992467"/>
              <a:gd name="connsiteY100" fmla="*/ 2114550 h 2143125"/>
              <a:gd name="connsiteX101" fmla="*/ 1887317 w 4992467"/>
              <a:gd name="connsiteY101" fmla="*/ 2095500 h 2143125"/>
              <a:gd name="connsiteX102" fmla="*/ 1639667 w 4992467"/>
              <a:gd name="connsiteY102" fmla="*/ 2085975 h 2143125"/>
              <a:gd name="connsiteX103" fmla="*/ 1553942 w 4992467"/>
              <a:gd name="connsiteY103" fmla="*/ 2076450 h 2143125"/>
              <a:gd name="connsiteX104" fmla="*/ 1525367 w 4992467"/>
              <a:gd name="connsiteY104" fmla="*/ 2066925 h 2143125"/>
              <a:gd name="connsiteX105" fmla="*/ 687167 w 4992467"/>
              <a:gd name="connsiteY105" fmla="*/ 2085975 h 2143125"/>
              <a:gd name="connsiteX106" fmla="*/ 620492 w 4992467"/>
              <a:gd name="connsiteY106" fmla="*/ 2076450 h 2143125"/>
              <a:gd name="connsiteX107" fmla="*/ 572867 w 4992467"/>
              <a:gd name="connsiteY107"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496667 w 4992467"/>
              <a:gd name="connsiteY5" fmla="*/ 1876425 h 2143125"/>
              <a:gd name="connsiteX6" fmla="*/ 1367 w 4992467"/>
              <a:gd name="connsiteY6" fmla="*/ 809625 h 2143125"/>
              <a:gd name="connsiteX7" fmla="*/ 68042 w 4992467"/>
              <a:gd name="connsiteY7" fmla="*/ 733425 h 2143125"/>
              <a:gd name="connsiteX8" fmla="*/ 96617 w 4992467"/>
              <a:gd name="connsiteY8" fmla="*/ 714375 h 2143125"/>
              <a:gd name="connsiteX9" fmla="*/ 125192 w 4992467"/>
              <a:gd name="connsiteY9" fmla="*/ 695325 h 2143125"/>
              <a:gd name="connsiteX10" fmla="*/ 172817 w 4992467"/>
              <a:gd name="connsiteY10" fmla="*/ 647700 h 2143125"/>
              <a:gd name="connsiteX11" fmla="*/ 201392 w 4992467"/>
              <a:gd name="connsiteY11" fmla="*/ 638175 h 2143125"/>
              <a:gd name="connsiteX12" fmla="*/ 258542 w 4992467"/>
              <a:gd name="connsiteY12" fmla="*/ 600075 h 2143125"/>
              <a:gd name="connsiteX13" fmla="*/ 315692 w 4992467"/>
              <a:gd name="connsiteY13" fmla="*/ 571500 h 2143125"/>
              <a:gd name="connsiteX14" fmla="*/ 344267 w 4992467"/>
              <a:gd name="connsiteY14" fmla="*/ 561975 h 2143125"/>
              <a:gd name="connsiteX15" fmla="*/ 401417 w 4992467"/>
              <a:gd name="connsiteY15" fmla="*/ 523875 h 2143125"/>
              <a:gd name="connsiteX16" fmla="*/ 429992 w 4992467"/>
              <a:gd name="connsiteY16" fmla="*/ 504825 h 2143125"/>
              <a:gd name="connsiteX17" fmla="*/ 458567 w 4992467"/>
              <a:gd name="connsiteY17" fmla="*/ 495300 h 2143125"/>
              <a:gd name="connsiteX18" fmla="*/ 487142 w 4992467"/>
              <a:gd name="connsiteY18" fmla="*/ 476250 h 2143125"/>
              <a:gd name="connsiteX19" fmla="*/ 544292 w 4992467"/>
              <a:gd name="connsiteY19" fmla="*/ 457200 h 2143125"/>
              <a:gd name="connsiteX20" fmla="*/ 649067 w 4992467"/>
              <a:gd name="connsiteY20" fmla="*/ 428625 h 2143125"/>
              <a:gd name="connsiteX21" fmla="*/ 830042 w 4992467"/>
              <a:gd name="connsiteY21" fmla="*/ 409575 h 2143125"/>
              <a:gd name="connsiteX22" fmla="*/ 925292 w 4992467"/>
              <a:gd name="connsiteY22" fmla="*/ 381000 h 2143125"/>
              <a:gd name="connsiteX23" fmla="*/ 953867 w 4992467"/>
              <a:gd name="connsiteY23" fmla="*/ 361950 h 2143125"/>
              <a:gd name="connsiteX24" fmla="*/ 1011017 w 4992467"/>
              <a:gd name="connsiteY24" fmla="*/ 342900 h 2143125"/>
              <a:gd name="connsiteX25" fmla="*/ 1096742 w 4992467"/>
              <a:gd name="connsiteY25" fmla="*/ 304800 h 2143125"/>
              <a:gd name="connsiteX26" fmla="*/ 1182467 w 4992467"/>
              <a:gd name="connsiteY26" fmla="*/ 285750 h 2143125"/>
              <a:gd name="connsiteX27" fmla="*/ 1220567 w 4992467"/>
              <a:gd name="connsiteY27" fmla="*/ 276225 h 2143125"/>
              <a:gd name="connsiteX28" fmla="*/ 1411067 w 4992467"/>
              <a:gd name="connsiteY28" fmla="*/ 266700 h 2143125"/>
              <a:gd name="connsiteX29" fmla="*/ 1458692 w 4992467"/>
              <a:gd name="connsiteY29" fmla="*/ 257175 h 2143125"/>
              <a:gd name="connsiteX30" fmla="*/ 1487267 w 4992467"/>
              <a:gd name="connsiteY30" fmla="*/ 247650 h 2143125"/>
              <a:gd name="connsiteX31" fmla="*/ 1544417 w 4992467"/>
              <a:gd name="connsiteY31" fmla="*/ 238125 h 2143125"/>
              <a:gd name="connsiteX32" fmla="*/ 1658717 w 4992467"/>
              <a:gd name="connsiteY32" fmla="*/ 247650 h 2143125"/>
              <a:gd name="connsiteX33" fmla="*/ 1868267 w 4992467"/>
              <a:gd name="connsiteY33" fmla="*/ 228600 h 2143125"/>
              <a:gd name="connsiteX34" fmla="*/ 1953992 w 4992467"/>
              <a:gd name="connsiteY34" fmla="*/ 200025 h 2143125"/>
              <a:gd name="connsiteX35" fmla="*/ 1982567 w 4992467"/>
              <a:gd name="connsiteY35" fmla="*/ 190500 h 2143125"/>
              <a:gd name="connsiteX36" fmla="*/ 2011142 w 4992467"/>
              <a:gd name="connsiteY36" fmla="*/ 171450 h 2143125"/>
              <a:gd name="connsiteX37" fmla="*/ 2068292 w 4992467"/>
              <a:gd name="connsiteY37" fmla="*/ 152400 h 2143125"/>
              <a:gd name="connsiteX38" fmla="*/ 2154017 w 4992467"/>
              <a:gd name="connsiteY38" fmla="*/ 114300 h 2143125"/>
              <a:gd name="connsiteX39" fmla="*/ 2496917 w 4992467"/>
              <a:gd name="connsiteY39" fmla="*/ 95250 h 2143125"/>
              <a:gd name="connsiteX40" fmla="*/ 2582642 w 4992467"/>
              <a:gd name="connsiteY40" fmla="*/ 66675 h 2143125"/>
              <a:gd name="connsiteX41" fmla="*/ 2611217 w 4992467"/>
              <a:gd name="connsiteY41" fmla="*/ 57150 h 2143125"/>
              <a:gd name="connsiteX42" fmla="*/ 2639792 w 4992467"/>
              <a:gd name="connsiteY42" fmla="*/ 38100 h 2143125"/>
              <a:gd name="connsiteX43" fmla="*/ 2696942 w 4992467"/>
              <a:gd name="connsiteY43" fmla="*/ 19050 h 2143125"/>
              <a:gd name="connsiteX44" fmla="*/ 2763617 w 4992467"/>
              <a:gd name="connsiteY44" fmla="*/ 0 h 2143125"/>
              <a:gd name="connsiteX45" fmla="*/ 2982692 w 4992467"/>
              <a:gd name="connsiteY45" fmla="*/ 9525 h 2143125"/>
              <a:gd name="connsiteX46" fmla="*/ 3039842 w 4992467"/>
              <a:gd name="connsiteY46" fmla="*/ 28575 h 2143125"/>
              <a:gd name="connsiteX47" fmla="*/ 3077942 w 4992467"/>
              <a:gd name="connsiteY47" fmla="*/ 38100 h 2143125"/>
              <a:gd name="connsiteX48" fmla="*/ 3135092 w 4992467"/>
              <a:gd name="connsiteY48" fmla="*/ 57150 h 2143125"/>
              <a:gd name="connsiteX49" fmla="*/ 3192242 w 4992467"/>
              <a:gd name="connsiteY49" fmla="*/ 76200 h 2143125"/>
              <a:gd name="connsiteX50" fmla="*/ 3220817 w 4992467"/>
              <a:gd name="connsiteY50" fmla="*/ 85725 h 2143125"/>
              <a:gd name="connsiteX51" fmla="*/ 3249392 w 4992467"/>
              <a:gd name="connsiteY51" fmla="*/ 95250 h 2143125"/>
              <a:gd name="connsiteX52" fmla="*/ 3363692 w 4992467"/>
              <a:gd name="connsiteY52" fmla="*/ 104775 h 2143125"/>
              <a:gd name="connsiteX53" fmla="*/ 3420842 w 4992467"/>
              <a:gd name="connsiteY53" fmla="*/ 133350 h 2143125"/>
              <a:gd name="connsiteX54" fmla="*/ 3449417 w 4992467"/>
              <a:gd name="connsiteY54" fmla="*/ 161925 h 2143125"/>
              <a:gd name="connsiteX55" fmla="*/ 3506567 w 4992467"/>
              <a:gd name="connsiteY55" fmla="*/ 200025 h 2143125"/>
              <a:gd name="connsiteX56" fmla="*/ 3535142 w 4992467"/>
              <a:gd name="connsiteY56" fmla="*/ 219075 h 2143125"/>
              <a:gd name="connsiteX57" fmla="*/ 3563717 w 4992467"/>
              <a:gd name="connsiteY57" fmla="*/ 247650 h 2143125"/>
              <a:gd name="connsiteX58" fmla="*/ 3620867 w 4992467"/>
              <a:gd name="connsiteY58" fmla="*/ 266700 h 2143125"/>
              <a:gd name="connsiteX59" fmla="*/ 3678017 w 4992467"/>
              <a:gd name="connsiteY59" fmla="*/ 295275 h 2143125"/>
              <a:gd name="connsiteX60" fmla="*/ 3706592 w 4992467"/>
              <a:gd name="connsiteY60" fmla="*/ 314325 h 2143125"/>
              <a:gd name="connsiteX61" fmla="*/ 3744692 w 4992467"/>
              <a:gd name="connsiteY61" fmla="*/ 323850 h 2143125"/>
              <a:gd name="connsiteX62" fmla="*/ 3887567 w 4992467"/>
              <a:gd name="connsiteY62" fmla="*/ 342900 h 2143125"/>
              <a:gd name="connsiteX63" fmla="*/ 3944717 w 4992467"/>
              <a:gd name="connsiteY63" fmla="*/ 361950 h 2143125"/>
              <a:gd name="connsiteX64" fmla="*/ 3973292 w 4992467"/>
              <a:gd name="connsiteY64" fmla="*/ 371475 h 2143125"/>
              <a:gd name="connsiteX65" fmla="*/ 4030442 w 4992467"/>
              <a:gd name="connsiteY65" fmla="*/ 419100 h 2143125"/>
              <a:gd name="connsiteX66" fmla="*/ 4087592 w 4992467"/>
              <a:gd name="connsiteY66" fmla="*/ 457200 h 2143125"/>
              <a:gd name="connsiteX67" fmla="*/ 4116167 w 4992467"/>
              <a:gd name="connsiteY67" fmla="*/ 476250 h 2143125"/>
              <a:gd name="connsiteX68" fmla="*/ 4173317 w 4992467"/>
              <a:gd name="connsiteY68" fmla="*/ 514350 h 2143125"/>
              <a:gd name="connsiteX69" fmla="*/ 4201892 w 4992467"/>
              <a:gd name="connsiteY69" fmla="*/ 533400 h 2143125"/>
              <a:gd name="connsiteX70" fmla="*/ 4230467 w 4992467"/>
              <a:gd name="connsiteY70" fmla="*/ 542925 h 2143125"/>
              <a:gd name="connsiteX71" fmla="*/ 4259042 w 4992467"/>
              <a:gd name="connsiteY71" fmla="*/ 571500 h 2143125"/>
              <a:gd name="connsiteX72" fmla="*/ 4316192 w 4992467"/>
              <a:gd name="connsiteY72" fmla="*/ 600075 h 2143125"/>
              <a:gd name="connsiteX73" fmla="*/ 4344767 w 4992467"/>
              <a:gd name="connsiteY73" fmla="*/ 628650 h 2143125"/>
              <a:gd name="connsiteX74" fmla="*/ 4373342 w 4992467"/>
              <a:gd name="connsiteY74" fmla="*/ 638175 h 2143125"/>
              <a:gd name="connsiteX75" fmla="*/ 4459067 w 4992467"/>
              <a:gd name="connsiteY75" fmla="*/ 695325 h 2143125"/>
              <a:gd name="connsiteX76" fmla="*/ 4487642 w 4992467"/>
              <a:gd name="connsiteY76" fmla="*/ 714375 h 2143125"/>
              <a:gd name="connsiteX77" fmla="*/ 4516217 w 4992467"/>
              <a:gd name="connsiteY77" fmla="*/ 733425 h 2143125"/>
              <a:gd name="connsiteX78" fmla="*/ 4601942 w 4992467"/>
              <a:gd name="connsiteY78" fmla="*/ 809625 h 2143125"/>
              <a:gd name="connsiteX79" fmla="*/ 4630517 w 4992467"/>
              <a:gd name="connsiteY79" fmla="*/ 819150 h 2143125"/>
              <a:gd name="connsiteX80" fmla="*/ 4687667 w 4992467"/>
              <a:gd name="connsiteY80" fmla="*/ 857250 h 2143125"/>
              <a:gd name="connsiteX81" fmla="*/ 4754342 w 4992467"/>
              <a:gd name="connsiteY81" fmla="*/ 876300 h 2143125"/>
              <a:gd name="connsiteX82" fmla="*/ 4782917 w 4992467"/>
              <a:gd name="connsiteY82" fmla="*/ 885825 h 2143125"/>
              <a:gd name="connsiteX83" fmla="*/ 4849592 w 4992467"/>
              <a:gd name="connsiteY83" fmla="*/ 904875 h 2143125"/>
              <a:gd name="connsiteX84" fmla="*/ 4878167 w 4992467"/>
              <a:gd name="connsiteY84" fmla="*/ 923925 h 2143125"/>
              <a:gd name="connsiteX85" fmla="*/ 4906742 w 4992467"/>
              <a:gd name="connsiteY85" fmla="*/ 933450 h 2143125"/>
              <a:gd name="connsiteX86" fmla="*/ 4963892 w 4992467"/>
              <a:gd name="connsiteY86" fmla="*/ 971550 h 2143125"/>
              <a:gd name="connsiteX87" fmla="*/ 4992467 w 4992467"/>
              <a:gd name="connsiteY87" fmla="*/ 1008111 h 2143125"/>
              <a:gd name="connsiteX88" fmla="*/ 4220942 w 4992467"/>
              <a:gd name="connsiteY88" fmla="*/ 2038350 h 2143125"/>
              <a:gd name="connsiteX89" fmla="*/ 4154267 w 4992467"/>
              <a:gd name="connsiteY89" fmla="*/ 2114550 h 2143125"/>
              <a:gd name="connsiteX90" fmla="*/ 4106642 w 4992467"/>
              <a:gd name="connsiteY90" fmla="*/ 2124075 h 2143125"/>
              <a:gd name="connsiteX91" fmla="*/ 3906617 w 4992467"/>
              <a:gd name="connsiteY91" fmla="*/ 2143125 h 2143125"/>
              <a:gd name="connsiteX92" fmla="*/ 3458942 w 4992467"/>
              <a:gd name="connsiteY92" fmla="*/ 2124075 h 2143125"/>
              <a:gd name="connsiteX93" fmla="*/ 3344642 w 4992467"/>
              <a:gd name="connsiteY93" fmla="*/ 2095500 h 2143125"/>
              <a:gd name="connsiteX94" fmla="*/ 3297017 w 4992467"/>
              <a:gd name="connsiteY94" fmla="*/ 2085975 h 2143125"/>
              <a:gd name="connsiteX95" fmla="*/ 3068417 w 4992467"/>
              <a:gd name="connsiteY95" fmla="*/ 2095500 h 2143125"/>
              <a:gd name="connsiteX96" fmla="*/ 3030317 w 4992467"/>
              <a:gd name="connsiteY96" fmla="*/ 2105025 h 2143125"/>
              <a:gd name="connsiteX97" fmla="*/ 2925542 w 4992467"/>
              <a:gd name="connsiteY97" fmla="*/ 2114550 h 2143125"/>
              <a:gd name="connsiteX98" fmla="*/ 2858867 w 4992467"/>
              <a:gd name="connsiteY98" fmla="*/ 2124075 h 2143125"/>
              <a:gd name="connsiteX99" fmla="*/ 2011142 w 4992467"/>
              <a:gd name="connsiteY99" fmla="*/ 2114550 h 2143125"/>
              <a:gd name="connsiteX100" fmla="*/ 1887317 w 4992467"/>
              <a:gd name="connsiteY100" fmla="*/ 2095500 h 2143125"/>
              <a:gd name="connsiteX101" fmla="*/ 1639667 w 4992467"/>
              <a:gd name="connsiteY101" fmla="*/ 2085975 h 2143125"/>
              <a:gd name="connsiteX102" fmla="*/ 1553942 w 4992467"/>
              <a:gd name="connsiteY102" fmla="*/ 2076450 h 2143125"/>
              <a:gd name="connsiteX103" fmla="*/ 1525367 w 4992467"/>
              <a:gd name="connsiteY103" fmla="*/ 2066925 h 2143125"/>
              <a:gd name="connsiteX104" fmla="*/ 687167 w 4992467"/>
              <a:gd name="connsiteY104" fmla="*/ 2085975 h 2143125"/>
              <a:gd name="connsiteX105" fmla="*/ 620492 w 4992467"/>
              <a:gd name="connsiteY105" fmla="*/ 2076450 h 2143125"/>
              <a:gd name="connsiteX106" fmla="*/ 572867 w 4992467"/>
              <a:gd name="connsiteY106"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506192 w 4992467"/>
              <a:gd name="connsiteY4" fmla="*/ 1905000 h 2143125"/>
              <a:gd name="connsiteX5" fmla="*/ 1367 w 4992467"/>
              <a:gd name="connsiteY5" fmla="*/ 809625 h 2143125"/>
              <a:gd name="connsiteX6" fmla="*/ 68042 w 4992467"/>
              <a:gd name="connsiteY6" fmla="*/ 733425 h 2143125"/>
              <a:gd name="connsiteX7" fmla="*/ 96617 w 4992467"/>
              <a:gd name="connsiteY7" fmla="*/ 714375 h 2143125"/>
              <a:gd name="connsiteX8" fmla="*/ 125192 w 4992467"/>
              <a:gd name="connsiteY8" fmla="*/ 695325 h 2143125"/>
              <a:gd name="connsiteX9" fmla="*/ 172817 w 4992467"/>
              <a:gd name="connsiteY9" fmla="*/ 647700 h 2143125"/>
              <a:gd name="connsiteX10" fmla="*/ 201392 w 4992467"/>
              <a:gd name="connsiteY10" fmla="*/ 638175 h 2143125"/>
              <a:gd name="connsiteX11" fmla="*/ 258542 w 4992467"/>
              <a:gd name="connsiteY11" fmla="*/ 600075 h 2143125"/>
              <a:gd name="connsiteX12" fmla="*/ 315692 w 4992467"/>
              <a:gd name="connsiteY12" fmla="*/ 571500 h 2143125"/>
              <a:gd name="connsiteX13" fmla="*/ 344267 w 4992467"/>
              <a:gd name="connsiteY13" fmla="*/ 561975 h 2143125"/>
              <a:gd name="connsiteX14" fmla="*/ 401417 w 4992467"/>
              <a:gd name="connsiteY14" fmla="*/ 523875 h 2143125"/>
              <a:gd name="connsiteX15" fmla="*/ 429992 w 4992467"/>
              <a:gd name="connsiteY15" fmla="*/ 504825 h 2143125"/>
              <a:gd name="connsiteX16" fmla="*/ 458567 w 4992467"/>
              <a:gd name="connsiteY16" fmla="*/ 495300 h 2143125"/>
              <a:gd name="connsiteX17" fmla="*/ 487142 w 4992467"/>
              <a:gd name="connsiteY17" fmla="*/ 476250 h 2143125"/>
              <a:gd name="connsiteX18" fmla="*/ 544292 w 4992467"/>
              <a:gd name="connsiteY18" fmla="*/ 457200 h 2143125"/>
              <a:gd name="connsiteX19" fmla="*/ 649067 w 4992467"/>
              <a:gd name="connsiteY19" fmla="*/ 428625 h 2143125"/>
              <a:gd name="connsiteX20" fmla="*/ 830042 w 4992467"/>
              <a:gd name="connsiteY20" fmla="*/ 409575 h 2143125"/>
              <a:gd name="connsiteX21" fmla="*/ 925292 w 4992467"/>
              <a:gd name="connsiteY21" fmla="*/ 381000 h 2143125"/>
              <a:gd name="connsiteX22" fmla="*/ 953867 w 4992467"/>
              <a:gd name="connsiteY22" fmla="*/ 361950 h 2143125"/>
              <a:gd name="connsiteX23" fmla="*/ 1011017 w 4992467"/>
              <a:gd name="connsiteY23" fmla="*/ 342900 h 2143125"/>
              <a:gd name="connsiteX24" fmla="*/ 1096742 w 4992467"/>
              <a:gd name="connsiteY24" fmla="*/ 304800 h 2143125"/>
              <a:gd name="connsiteX25" fmla="*/ 1182467 w 4992467"/>
              <a:gd name="connsiteY25" fmla="*/ 285750 h 2143125"/>
              <a:gd name="connsiteX26" fmla="*/ 1220567 w 4992467"/>
              <a:gd name="connsiteY26" fmla="*/ 276225 h 2143125"/>
              <a:gd name="connsiteX27" fmla="*/ 1411067 w 4992467"/>
              <a:gd name="connsiteY27" fmla="*/ 266700 h 2143125"/>
              <a:gd name="connsiteX28" fmla="*/ 1458692 w 4992467"/>
              <a:gd name="connsiteY28" fmla="*/ 257175 h 2143125"/>
              <a:gd name="connsiteX29" fmla="*/ 1487267 w 4992467"/>
              <a:gd name="connsiteY29" fmla="*/ 247650 h 2143125"/>
              <a:gd name="connsiteX30" fmla="*/ 1544417 w 4992467"/>
              <a:gd name="connsiteY30" fmla="*/ 238125 h 2143125"/>
              <a:gd name="connsiteX31" fmla="*/ 1658717 w 4992467"/>
              <a:gd name="connsiteY31" fmla="*/ 247650 h 2143125"/>
              <a:gd name="connsiteX32" fmla="*/ 1868267 w 4992467"/>
              <a:gd name="connsiteY32" fmla="*/ 228600 h 2143125"/>
              <a:gd name="connsiteX33" fmla="*/ 1953992 w 4992467"/>
              <a:gd name="connsiteY33" fmla="*/ 200025 h 2143125"/>
              <a:gd name="connsiteX34" fmla="*/ 1982567 w 4992467"/>
              <a:gd name="connsiteY34" fmla="*/ 190500 h 2143125"/>
              <a:gd name="connsiteX35" fmla="*/ 2011142 w 4992467"/>
              <a:gd name="connsiteY35" fmla="*/ 171450 h 2143125"/>
              <a:gd name="connsiteX36" fmla="*/ 2068292 w 4992467"/>
              <a:gd name="connsiteY36" fmla="*/ 152400 h 2143125"/>
              <a:gd name="connsiteX37" fmla="*/ 2154017 w 4992467"/>
              <a:gd name="connsiteY37" fmla="*/ 114300 h 2143125"/>
              <a:gd name="connsiteX38" fmla="*/ 2496917 w 4992467"/>
              <a:gd name="connsiteY38" fmla="*/ 95250 h 2143125"/>
              <a:gd name="connsiteX39" fmla="*/ 2582642 w 4992467"/>
              <a:gd name="connsiteY39" fmla="*/ 66675 h 2143125"/>
              <a:gd name="connsiteX40" fmla="*/ 2611217 w 4992467"/>
              <a:gd name="connsiteY40" fmla="*/ 57150 h 2143125"/>
              <a:gd name="connsiteX41" fmla="*/ 2639792 w 4992467"/>
              <a:gd name="connsiteY41" fmla="*/ 38100 h 2143125"/>
              <a:gd name="connsiteX42" fmla="*/ 2696942 w 4992467"/>
              <a:gd name="connsiteY42" fmla="*/ 19050 h 2143125"/>
              <a:gd name="connsiteX43" fmla="*/ 2763617 w 4992467"/>
              <a:gd name="connsiteY43" fmla="*/ 0 h 2143125"/>
              <a:gd name="connsiteX44" fmla="*/ 2982692 w 4992467"/>
              <a:gd name="connsiteY44" fmla="*/ 9525 h 2143125"/>
              <a:gd name="connsiteX45" fmla="*/ 3039842 w 4992467"/>
              <a:gd name="connsiteY45" fmla="*/ 28575 h 2143125"/>
              <a:gd name="connsiteX46" fmla="*/ 3077942 w 4992467"/>
              <a:gd name="connsiteY46" fmla="*/ 38100 h 2143125"/>
              <a:gd name="connsiteX47" fmla="*/ 3135092 w 4992467"/>
              <a:gd name="connsiteY47" fmla="*/ 57150 h 2143125"/>
              <a:gd name="connsiteX48" fmla="*/ 3192242 w 4992467"/>
              <a:gd name="connsiteY48" fmla="*/ 76200 h 2143125"/>
              <a:gd name="connsiteX49" fmla="*/ 3220817 w 4992467"/>
              <a:gd name="connsiteY49" fmla="*/ 85725 h 2143125"/>
              <a:gd name="connsiteX50" fmla="*/ 3249392 w 4992467"/>
              <a:gd name="connsiteY50" fmla="*/ 95250 h 2143125"/>
              <a:gd name="connsiteX51" fmla="*/ 3363692 w 4992467"/>
              <a:gd name="connsiteY51" fmla="*/ 104775 h 2143125"/>
              <a:gd name="connsiteX52" fmla="*/ 3420842 w 4992467"/>
              <a:gd name="connsiteY52" fmla="*/ 133350 h 2143125"/>
              <a:gd name="connsiteX53" fmla="*/ 3449417 w 4992467"/>
              <a:gd name="connsiteY53" fmla="*/ 161925 h 2143125"/>
              <a:gd name="connsiteX54" fmla="*/ 3506567 w 4992467"/>
              <a:gd name="connsiteY54" fmla="*/ 200025 h 2143125"/>
              <a:gd name="connsiteX55" fmla="*/ 3535142 w 4992467"/>
              <a:gd name="connsiteY55" fmla="*/ 219075 h 2143125"/>
              <a:gd name="connsiteX56" fmla="*/ 3563717 w 4992467"/>
              <a:gd name="connsiteY56" fmla="*/ 247650 h 2143125"/>
              <a:gd name="connsiteX57" fmla="*/ 3620867 w 4992467"/>
              <a:gd name="connsiteY57" fmla="*/ 266700 h 2143125"/>
              <a:gd name="connsiteX58" fmla="*/ 3678017 w 4992467"/>
              <a:gd name="connsiteY58" fmla="*/ 295275 h 2143125"/>
              <a:gd name="connsiteX59" fmla="*/ 3706592 w 4992467"/>
              <a:gd name="connsiteY59" fmla="*/ 314325 h 2143125"/>
              <a:gd name="connsiteX60" fmla="*/ 3744692 w 4992467"/>
              <a:gd name="connsiteY60" fmla="*/ 323850 h 2143125"/>
              <a:gd name="connsiteX61" fmla="*/ 3887567 w 4992467"/>
              <a:gd name="connsiteY61" fmla="*/ 342900 h 2143125"/>
              <a:gd name="connsiteX62" fmla="*/ 3944717 w 4992467"/>
              <a:gd name="connsiteY62" fmla="*/ 361950 h 2143125"/>
              <a:gd name="connsiteX63" fmla="*/ 3973292 w 4992467"/>
              <a:gd name="connsiteY63" fmla="*/ 371475 h 2143125"/>
              <a:gd name="connsiteX64" fmla="*/ 4030442 w 4992467"/>
              <a:gd name="connsiteY64" fmla="*/ 419100 h 2143125"/>
              <a:gd name="connsiteX65" fmla="*/ 4087592 w 4992467"/>
              <a:gd name="connsiteY65" fmla="*/ 457200 h 2143125"/>
              <a:gd name="connsiteX66" fmla="*/ 4116167 w 4992467"/>
              <a:gd name="connsiteY66" fmla="*/ 476250 h 2143125"/>
              <a:gd name="connsiteX67" fmla="*/ 4173317 w 4992467"/>
              <a:gd name="connsiteY67" fmla="*/ 514350 h 2143125"/>
              <a:gd name="connsiteX68" fmla="*/ 4201892 w 4992467"/>
              <a:gd name="connsiteY68" fmla="*/ 533400 h 2143125"/>
              <a:gd name="connsiteX69" fmla="*/ 4230467 w 4992467"/>
              <a:gd name="connsiteY69" fmla="*/ 542925 h 2143125"/>
              <a:gd name="connsiteX70" fmla="*/ 4259042 w 4992467"/>
              <a:gd name="connsiteY70" fmla="*/ 571500 h 2143125"/>
              <a:gd name="connsiteX71" fmla="*/ 4316192 w 4992467"/>
              <a:gd name="connsiteY71" fmla="*/ 600075 h 2143125"/>
              <a:gd name="connsiteX72" fmla="*/ 4344767 w 4992467"/>
              <a:gd name="connsiteY72" fmla="*/ 628650 h 2143125"/>
              <a:gd name="connsiteX73" fmla="*/ 4373342 w 4992467"/>
              <a:gd name="connsiteY73" fmla="*/ 638175 h 2143125"/>
              <a:gd name="connsiteX74" fmla="*/ 4459067 w 4992467"/>
              <a:gd name="connsiteY74" fmla="*/ 695325 h 2143125"/>
              <a:gd name="connsiteX75" fmla="*/ 4487642 w 4992467"/>
              <a:gd name="connsiteY75" fmla="*/ 714375 h 2143125"/>
              <a:gd name="connsiteX76" fmla="*/ 4516217 w 4992467"/>
              <a:gd name="connsiteY76" fmla="*/ 733425 h 2143125"/>
              <a:gd name="connsiteX77" fmla="*/ 4601942 w 4992467"/>
              <a:gd name="connsiteY77" fmla="*/ 809625 h 2143125"/>
              <a:gd name="connsiteX78" fmla="*/ 4630517 w 4992467"/>
              <a:gd name="connsiteY78" fmla="*/ 819150 h 2143125"/>
              <a:gd name="connsiteX79" fmla="*/ 4687667 w 4992467"/>
              <a:gd name="connsiteY79" fmla="*/ 857250 h 2143125"/>
              <a:gd name="connsiteX80" fmla="*/ 4754342 w 4992467"/>
              <a:gd name="connsiteY80" fmla="*/ 876300 h 2143125"/>
              <a:gd name="connsiteX81" fmla="*/ 4782917 w 4992467"/>
              <a:gd name="connsiteY81" fmla="*/ 885825 h 2143125"/>
              <a:gd name="connsiteX82" fmla="*/ 4849592 w 4992467"/>
              <a:gd name="connsiteY82" fmla="*/ 904875 h 2143125"/>
              <a:gd name="connsiteX83" fmla="*/ 4878167 w 4992467"/>
              <a:gd name="connsiteY83" fmla="*/ 923925 h 2143125"/>
              <a:gd name="connsiteX84" fmla="*/ 4906742 w 4992467"/>
              <a:gd name="connsiteY84" fmla="*/ 933450 h 2143125"/>
              <a:gd name="connsiteX85" fmla="*/ 4963892 w 4992467"/>
              <a:gd name="connsiteY85" fmla="*/ 971550 h 2143125"/>
              <a:gd name="connsiteX86" fmla="*/ 4992467 w 4992467"/>
              <a:gd name="connsiteY86" fmla="*/ 1008111 h 2143125"/>
              <a:gd name="connsiteX87" fmla="*/ 4220942 w 4992467"/>
              <a:gd name="connsiteY87" fmla="*/ 2038350 h 2143125"/>
              <a:gd name="connsiteX88" fmla="*/ 4154267 w 4992467"/>
              <a:gd name="connsiteY88" fmla="*/ 2114550 h 2143125"/>
              <a:gd name="connsiteX89" fmla="*/ 4106642 w 4992467"/>
              <a:gd name="connsiteY89" fmla="*/ 2124075 h 2143125"/>
              <a:gd name="connsiteX90" fmla="*/ 3906617 w 4992467"/>
              <a:gd name="connsiteY90" fmla="*/ 2143125 h 2143125"/>
              <a:gd name="connsiteX91" fmla="*/ 3458942 w 4992467"/>
              <a:gd name="connsiteY91" fmla="*/ 2124075 h 2143125"/>
              <a:gd name="connsiteX92" fmla="*/ 3344642 w 4992467"/>
              <a:gd name="connsiteY92" fmla="*/ 2095500 h 2143125"/>
              <a:gd name="connsiteX93" fmla="*/ 3297017 w 4992467"/>
              <a:gd name="connsiteY93" fmla="*/ 2085975 h 2143125"/>
              <a:gd name="connsiteX94" fmla="*/ 3068417 w 4992467"/>
              <a:gd name="connsiteY94" fmla="*/ 2095500 h 2143125"/>
              <a:gd name="connsiteX95" fmla="*/ 3030317 w 4992467"/>
              <a:gd name="connsiteY95" fmla="*/ 2105025 h 2143125"/>
              <a:gd name="connsiteX96" fmla="*/ 2925542 w 4992467"/>
              <a:gd name="connsiteY96" fmla="*/ 2114550 h 2143125"/>
              <a:gd name="connsiteX97" fmla="*/ 2858867 w 4992467"/>
              <a:gd name="connsiteY97" fmla="*/ 2124075 h 2143125"/>
              <a:gd name="connsiteX98" fmla="*/ 2011142 w 4992467"/>
              <a:gd name="connsiteY98" fmla="*/ 2114550 h 2143125"/>
              <a:gd name="connsiteX99" fmla="*/ 1887317 w 4992467"/>
              <a:gd name="connsiteY99" fmla="*/ 2095500 h 2143125"/>
              <a:gd name="connsiteX100" fmla="*/ 1639667 w 4992467"/>
              <a:gd name="connsiteY100" fmla="*/ 2085975 h 2143125"/>
              <a:gd name="connsiteX101" fmla="*/ 1553942 w 4992467"/>
              <a:gd name="connsiteY101" fmla="*/ 2076450 h 2143125"/>
              <a:gd name="connsiteX102" fmla="*/ 1525367 w 4992467"/>
              <a:gd name="connsiteY102" fmla="*/ 2066925 h 2143125"/>
              <a:gd name="connsiteX103" fmla="*/ 687167 w 4992467"/>
              <a:gd name="connsiteY103" fmla="*/ 2085975 h 2143125"/>
              <a:gd name="connsiteX104" fmla="*/ 620492 w 4992467"/>
              <a:gd name="connsiteY104" fmla="*/ 2076450 h 2143125"/>
              <a:gd name="connsiteX105" fmla="*/ 572867 w 4992467"/>
              <a:gd name="connsiteY105"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515717 w 4992467"/>
              <a:gd name="connsiteY3" fmla="*/ 1933575 h 2143125"/>
              <a:gd name="connsiteX4" fmla="*/ 1367 w 4992467"/>
              <a:gd name="connsiteY4" fmla="*/ 809625 h 2143125"/>
              <a:gd name="connsiteX5" fmla="*/ 68042 w 4992467"/>
              <a:gd name="connsiteY5" fmla="*/ 733425 h 2143125"/>
              <a:gd name="connsiteX6" fmla="*/ 96617 w 4992467"/>
              <a:gd name="connsiteY6" fmla="*/ 714375 h 2143125"/>
              <a:gd name="connsiteX7" fmla="*/ 125192 w 4992467"/>
              <a:gd name="connsiteY7" fmla="*/ 695325 h 2143125"/>
              <a:gd name="connsiteX8" fmla="*/ 172817 w 4992467"/>
              <a:gd name="connsiteY8" fmla="*/ 647700 h 2143125"/>
              <a:gd name="connsiteX9" fmla="*/ 201392 w 4992467"/>
              <a:gd name="connsiteY9" fmla="*/ 638175 h 2143125"/>
              <a:gd name="connsiteX10" fmla="*/ 258542 w 4992467"/>
              <a:gd name="connsiteY10" fmla="*/ 600075 h 2143125"/>
              <a:gd name="connsiteX11" fmla="*/ 315692 w 4992467"/>
              <a:gd name="connsiteY11" fmla="*/ 571500 h 2143125"/>
              <a:gd name="connsiteX12" fmla="*/ 344267 w 4992467"/>
              <a:gd name="connsiteY12" fmla="*/ 561975 h 2143125"/>
              <a:gd name="connsiteX13" fmla="*/ 401417 w 4992467"/>
              <a:gd name="connsiteY13" fmla="*/ 523875 h 2143125"/>
              <a:gd name="connsiteX14" fmla="*/ 429992 w 4992467"/>
              <a:gd name="connsiteY14" fmla="*/ 504825 h 2143125"/>
              <a:gd name="connsiteX15" fmla="*/ 458567 w 4992467"/>
              <a:gd name="connsiteY15" fmla="*/ 495300 h 2143125"/>
              <a:gd name="connsiteX16" fmla="*/ 487142 w 4992467"/>
              <a:gd name="connsiteY16" fmla="*/ 476250 h 2143125"/>
              <a:gd name="connsiteX17" fmla="*/ 544292 w 4992467"/>
              <a:gd name="connsiteY17" fmla="*/ 457200 h 2143125"/>
              <a:gd name="connsiteX18" fmla="*/ 649067 w 4992467"/>
              <a:gd name="connsiteY18" fmla="*/ 428625 h 2143125"/>
              <a:gd name="connsiteX19" fmla="*/ 830042 w 4992467"/>
              <a:gd name="connsiteY19" fmla="*/ 409575 h 2143125"/>
              <a:gd name="connsiteX20" fmla="*/ 925292 w 4992467"/>
              <a:gd name="connsiteY20" fmla="*/ 381000 h 2143125"/>
              <a:gd name="connsiteX21" fmla="*/ 953867 w 4992467"/>
              <a:gd name="connsiteY21" fmla="*/ 361950 h 2143125"/>
              <a:gd name="connsiteX22" fmla="*/ 1011017 w 4992467"/>
              <a:gd name="connsiteY22" fmla="*/ 342900 h 2143125"/>
              <a:gd name="connsiteX23" fmla="*/ 1096742 w 4992467"/>
              <a:gd name="connsiteY23" fmla="*/ 304800 h 2143125"/>
              <a:gd name="connsiteX24" fmla="*/ 1182467 w 4992467"/>
              <a:gd name="connsiteY24" fmla="*/ 285750 h 2143125"/>
              <a:gd name="connsiteX25" fmla="*/ 1220567 w 4992467"/>
              <a:gd name="connsiteY25" fmla="*/ 276225 h 2143125"/>
              <a:gd name="connsiteX26" fmla="*/ 1411067 w 4992467"/>
              <a:gd name="connsiteY26" fmla="*/ 266700 h 2143125"/>
              <a:gd name="connsiteX27" fmla="*/ 1458692 w 4992467"/>
              <a:gd name="connsiteY27" fmla="*/ 257175 h 2143125"/>
              <a:gd name="connsiteX28" fmla="*/ 1487267 w 4992467"/>
              <a:gd name="connsiteY28" fmla="*/ 247650 h 2143125"/>
              <a:gd name="connsiteX29" fmla="*/ 1544417 w 4992467"/>
              <a:gd name="connsiteY29" fmla="*/ 238125 h 2143125"/>
              <a:gd name="connsiteX30" fmla="*/ 1658717 w 4992467"/>
              <a:gd name="connsiteY30" fmla="*/ 247650 h 2143125"/>
              <a:gd name="connsiteX31" fmla="*/ 1868267 w 4992467"/>
              <a:gd name="connsiteY31" fmla="*/ 228600 h 2143125"/>
              <a:gd name="connsiteX32" fmla="*/ 1953992 w 4992467"/>
              <a:gd name="connsiteY32" fmla="*/ 200025 h 2143125"/>
              <a:gd name="connsiteX33" fmla="*/ 1982567 w 4992467"/>
              <a:gd name="connsiteY33" fmla="*/ 190500 h 2143125"/>
              <a:gd name="connsiteX34" fmla="*/ 2011142 w 4992467"/>
              <a:gd name="connsiteY34" fmla="*/ 171450 h 2143125"/>
              <a:gd name="connsiteX35" fmla="*/ 2068292 w 4992467"/>
              <a:gd name="connsiteY35" fmla="*/ 152400 h 2143125"/>
              <a:gd name="connsiteX36" fmla="*/ 2154017 w 4992467"/>
              <a:gd name="connsiteY36" fmla="*/ 114300 h 2143125"/>
              <a:gd name="connsiteX37" fmla="*/ 2496917 w 4992467"/>
              <a:gd name="connsiteY37" fmla="*/ 95250 h 2143125"/>
              <a:gd name="connsiteX38" fmla="*/ 2582642 w 4992467"/>
              <a:gd name="connsiteY38" fmla="*/ 66675 h 2143125"/>
              <a:gd name="connsiteX39" fmla="*/ 2611217 w 4992467"/>
              <a:gd name="connsiteY39" fmla="*/ 57150 h 2143125"/>
              <a:gd name="connsiteX40" fmla="*/ 2639792 w 4992467"/>
              <a:gd name="connsiteY40" fmla="*/ 38100 h 2143125"/>
              <a:gd name="connsiteX41" fmla="*/ 2696942 w 4992467"/>
              <a:gd name="connsiteY41" fmla="*/ 19050 h 2143125"/>
              <a:gd name="connsiteX42" fmla="*/ 2763617 w 4992467"/>
              <a:gd name="connsiteY42" fmla="*/ 0 h 2143125"/>
              <a:gd name="connsiteX43" fmla="*/ 2982692 w 4992467"/>
              <a:gd name="connsiteY43" fmla="*/ 9525 h 2143125"/>
              <a:gd name="connsiteX44" fmla="*/ 3039842 w 4992467"/>
              <a:gd name="connsiteY44" fmla="*/ 28575 h 2143125"/>
              <a:gd name="connsiteX45" fmla="*/ 3077942 w 4992467"/>
              <a:gd name="connsiteY45" fmla="*/ 38100 h 2143125"/>
              <a:gd name="connsiteX46" fmla="*/ 3135092 w 4992467"/>
              <a:gd name="connsiteY46" fmla="*/ 57150 h 2143125"/>
              <a:gd name="connsiteX47" fmla="*/ 3192242 w 4992467"/>
              <a:gd name="connsiteY47" fmla="*/ 76200 h 2143125"/>
              <a:gd name="connsiteX48" fmla="*/ 3220817 w 4992467"/>
              <a:gd name="connsiteY48" fmla="*/ 85725 h 2143125"/>
              <a:gd name="connsiteX49" fmla="*/ 3249392 w 4992467"/>
              <a:gd name="connsiteY49" fmla="*/ 95250 h 2143125"/>
              <a:gd name="connsiteX50" fmla="*/ 3363692 w 4992467"/>
              <a:gd name="connsiteY50" fmla="*/ 104775 h 2143125"/>
              <a:gd name="connsiteX51" fmla="*/ 3420842 w 4992467"/>
              <a:gd name="connsiteY51" fmla="*/ 133350 h 2143125"/>
              <a:gd name="connsiteX52" fmla="*/ 3449417 w 4992467"/>
              <a:gd name="connsiteY52" fmla="*/ 161925 h 2143125"/>
              <a:gd name="connsiteX53" fmla="*/ 3506567 w 4992467"/>
              <a:gd name="connsiteY53" fmla="*/ 200025 h 2143125"/>
              <a:gd name="connsiteX54" fmla="*/ 3535142 w 4992467"/>
              <a:gd name="connsiteY54" fmla="*/ 219075 h 2143125"/>
              <a:gd name="connsiteX55" fmla="*/ 3563717 w 4992467"/>
              <a:gd name="connsiteY55" fmla="*/ 247650 h 2143125"/>
              <a:gd name="connsiteX56" fmla="*/ 3620867 w 4992467"/>
              <a:gd name="connsiteY56" fmla="*/ 266700 h 2143125"/>
              <a:gd name="connsiteX57" fmla="*/ 3678017 w 4992467"/>
              <a:gd name="connsiteY57" fmla="*/ 295275 h 2143125"/>
              <a:gd name="connsiteX58" fmla="*/ 3706592 w 4992467"/>
              <a:gd name="connsiteY58" fmla="*/ 314325 h 2143125"/>
              <a:gd name="connsiteX59" fmla="*/ 3744692 w 4992467"/>
              <a:gd name="connsiteY59" fmla="*/ 323850 h 2143125"/>
              <a:gd name="connsiteX60" fmla="*/ 3887567 w 4992467"/>
              <a:gd name="connsiteY60" fmla="*/ 342900 h 2143125"/>
              <a:gd name="connsiteX61" fmla="*/ 3944717 w 4992467"/>
              <a:gd name="connsiteY61" fmla="*/ 361950 h 2143125"/>
              <a:gd name="connsiteX62" fmla="*/ 3973292 w 4992467"/>
              <a:gd name="connsiteY62" fmla="*/ 371475 h 2143125"/>
              <a:gd name="connsiteX63" fmla="*/ 4030442 w 4992467"/>
              <a:gd name="connsiteY63" fmla="*/ 419100 h 2143125"/>
              <a:gd name="connsiteX64" fmla="*/ 4087592 w 4992467"/>
              <a:gd name="connsiteY64" fmla="*/ 457200 h 2143125"/>
              <a:gd name="connsiteX65" fmla="*/ 4116167 w 4992467"/>
              <a:gd name="connsiteY65" fmla="*/ 476250 h 2143125"/>
              <a:gd name="connsiteX66" fmla="*/ 4173317 w 4992467"/>
              <a:gd name="connsiteY66" fmla="*/ 514350 h 2143125"/>
              <a:gd name="connsiteX67" fmla="*/ 4201892 w 4992467"/>
              <a:gd name="connsiteY67" fmla="*/ 533400 h 2143125"/>
              <a:gd name="connsiteX68" fmla="*/ 4230467 w 4992467"/>
              <a:gd name="connsiteY68" fmla="*/ 542925 h 2143125"/>
              <a:gd name="connsiteX69" fmla="*/ 4259042 w 4992467"/>
              <a:gd name="connsiteY69" fmla="*/ 571500 h 2143125"/>
              <a:gd name="connsiteX70" fmla="*/ 4316192 w 4992467"/>
              <a:gd name="connsiteY70" fmla="*/ 600075 h 2143125"/>
              <a:gd name="connsiteX71" fmla="*/ 4344767 w 4992467"/>
              <a:gd name="connsiteY71" fmla="*/ 628650 h 2143125"/>
              <a:gd name="connsiteX72" fmla="*/ 4373342 w 4992467"/>
              <a:gd name="connsiteY72" fmla="*/ 638175 h 2143125"/>
              <a:gd name="connsiteX73" fmla="*/ 4459067 w 4992467"/>
              <a:gd name="connsiteY73" fmla="*/ 695325 h 2143125"/>
              <a:gd name="connsiteX74" fmla="*/ 4487642 w 4992467"/>
              <a:gd name="connsiteY74" fmla="*/ 714375 h 2143125"/>
              <a:gd name="connsiteX75" fmla="*/ 4516217 w 4992467"/>
              <a:gd name="connsiteY75" fmla="*/ 733425 h 2143125"/>
              <a:gd name="connsiteX76" fmla="*/ 4601942 w 4992467"/>
              <a:gd name="connsiteY76" fmla="*/ 809625 h 2143125"/>
              <a:gd name="connsiteX77" fmla="*/ 4630517 w 4992467"/>
              <a:gd name="connsiteY77" fmla="*/ 819150 h 2143125"/>
              <a:gd name="connsiteX78" fmla="*/ 4687667 w 4992467"/>
              <a:gd name="connsiteY78" fmla="*/ 857250 h 2143125"/>
              <a:gd name="connsiteX79" fmla="*/ 4754342 w 4992467"/>
              <a:gd name="connsiteY79" fmla="*/ 876300 h 2143125"/>
              <a:gd name="connsiteX80" fmla="*/ 4782917 w 4992467"/>
              <a:gd name="connsiteY80" fmla="*/ 885825 h 2143125"/>
              <a:gd name="connsiteX81" fmla="*/ 4849592 w 4992467"/>
              <a:gd name="connsiteY81" fmla="*/ 904875 h 2143125"/>
              <a:gd name="connsiteX82" fmla="*/ 4878167 w 4992467"/>
              <a:gd name="connsiteY82" fmla="*/ 923925 h 2143125"/>
              <a:gd name="connsiteX83" fmla="*/ 4906742 w 4992467"/>
              <a:gd name="connsiteY83" fmla="*/ 933450 h 2143125"/>
              <a:gd name="connsiteX84" fmla="*/ 4963892 w 4992467"/>
              <a:gd name="connsiteY84" fmla="*/ 971550 h 2143125"/>
              <a:gd name="connsiteX85" fmla="*/ 4992467 w 4992467"/>
              <a:gd name="connsiteY85" fmla="*/ 1008111 h 2143125"/>
              <a:gd name="connsiteX86" fmla="*/ 4220942 w 4992467"/>
              <a:gd name="connsiteY86" fmla="*/ 2038350 h 2143125"/>
              <a:gd name="connsiteX87" fmla="*/ 4154267 w 4992467"/>
              <a:gd name="connsiteY87" fmla="*/ 2114550 h 2143125"/>
              <a:gd name="connsiteX88" fmla="*/ 4106642 w 4992467"/>
              <a:gd name="connsiteY88" fmla="*/ 2124075 h 2143125"/>
              <a:gd name="connsiteX89" fmla="*/ 3906617 w 4992467"/>
              <a:gd name="connsiteY89" fmla="*/ 2143125 h 2143125"/>
              <a:gd name="connsiteX90" fmla="*/ 3458942 w 4992467"/>
              <a:gd name="connsiteY90" fmla="*/ 2124075 h 2143125"/>
              <a:gd name="connsiteX91" fmla="*/ 3344642 w 4992467"/>
              <a:gd name="connsiteY91" fmla="*/ 2095500 h 2143125"/>
              <a:gd name="connsiteX92" fmla="*/ 3297017 w 4992467"/>
              <a:gd name="connsiteY92" fmla="*/ 2085975 h 2143125"/>
              <a:gd name="connsiteX93" fmla="*/ 3068417 w 4992467"/>
              <a:gd name="connsiteY93" fmla="*/ 2095500 h 2143125"/>
              <a:gd name="connsiteX94" fmla="*/ 3030317 w 4992467"/>
              <a:gd name="connsiteY94" fmla="*/ 2105025 h 2143125"/>
              <a:gd name="connsiteX95" fmla="*/ 2925542 w 4992467"/>
              <a:gd name="connsiteY95" fmla="*/ 2114550 h 2143125"/>
              <a:gd name="connsiteX96" fmla="*/ 2858867 w 4992467"/>
              <a:gd name="connsiteY96" fmla="*/ 2124075 h 2143125"/>
              <a:gd name="connsiteX97" fmla="*/ 2011142 w 4992467"/>
              <a:gd name="connsiteY97" fmla="*/ 2114550 h 2143125"/>
              <a:gd name="connsiteX98" fmla="*/ 1887317 w 4992467"/>
              <a:gd name="connsiteY98" fmla="*/ 2095500 h 2143125"/>
              <a:gd name="connsiteX99" fmla="*/ 1639667 w 4992467"/>
              <a:gd name="connsiteY99" fmla="*/ 2085975 h 2143125"/>
              <a:gd name="connsiteX100" fmla="*/ 1553942 w 4992467"/>
              <a:gd name="connsiteY100" fmla="*/ 2076450 h 2143125"/>
              <a:gd name="connsiteX101" fmla="*/ 1525367 w 4992467"/>
              <a:gd name="connsiteY101" fmla="*/ 2066925 h 2143125"/>
              <a:gd name="connsiteX102" fmla="*/ 687167 w 4992467"/>
              <a:gd name="connsiteY102" fmla="*/ 2085975 h 2143125"/>
              <a:gd name="connsiteX103" fmla="*/ 620492 w 4992467"/>
              <a:gd name="connsiteY103" fmla="*/ 2076450 h 2143125"/>
              <a:gd name="connsiteX104" fmla="*/ 572867 w 4992467"/>
              <a:gd name="connsiteY104" fmla="*/ 2095500 h 2143125"/>
              <a:gd name="connsiteX0" fmla="*/ 572867 w 4992467"/>
              <a:gd name="connsiteY0" fmla="*/ 2095500 h 2143125"/>
              <a:gd name="connsiteX1" fmla="*/ 572867 w 4992467"/>
              <a:gd name="connsiteY1" fmla="*/ 2095500 h 2143125"/>
              <a:gd name="connsiteX2" fmla="*/ 544292 w 4992467"/>
              <a:gd name="connsiteY2" fmla="*/ 2019300 h 2143125"/>
              <a:gd name="connsiteX3" fmla="*/ 1367 w 4992467"/>
              <a:gd name="connsiteY3" fmla="*/ 809625 h 2143125"/>
              <a:gd name="connsiteX4" fmla="*/ 68042 w 4992467"/>
              <a:gd name="connsiteY4" fmla="*/ 733425 h 2143125"/>
              <a:gd name="connsiteX5" fmla="*/ 96617 w 4992467"/>
              <a:gd name="connsiteY5" fmla="*/ 714375 h 2143125"/>
              <a:gd name="connsiteX6" fmla="*/ 125192 w 4992467"/>
              <a:gd name="connsiteY6" fmla="*/ 695325 h 2143125"/>
              <a:gd name="connsiteX7" fmla="*/ 172817 w 4992467"/>
              <a:gd name="connsiteY7" fmla="*/ 647700 h 2143125"/>
              <a:gd name="connsiteX8" fmla="*/ 201392 w 4992467"/>
              <a:gd name="connsiteY8" fmla="*/ 638175 h 2143125"/>
              <a:gd name="connsiteX9" fmla="*/ 258542 w 4992467"/>
              <a:gd name="connsiteY9" fmla="*/ 600075 h 2143125"/>
              <a:gd name="connsiteX10" fmla="*/ 315692 w 4992467"/>
              <a:gd name="connsiteY10" fmla="*/ 571500 h 2143125"/>
              <a:gd name="connsiteX11" fmla="*/ 344267 w 4992467"/>
              <a:gd name="connsiteY11" fmla="*/ 561975 h 2143125"/>
              <a:gd name="connsiteX12" fmla="*/ 401417 w 4992467"/>
              <a:gd name="connsiteY12" fmla="*/ 523875 h 2143125"/>
              <a:gd name="connsiteX13" fmla="*/ 429992 w 4992467"/>
              <a:gd name="connsiteY13" fmla="*/ 504825 h 2143125"/>
              <a:gd name="connsiteX14" fmla="*/ 458567 w 4992467"/>
              <a:gd name="connsiteY14" fmla="*/ 495300 h 2143125"/>
              <a:gd name="connsiteX15" fmla="*/ 487142 w 4992467"/>
              <a:gd name="connsiteY15" fmla="*/ 476250 h 2143125"/>
              <a:gd name="connsiteX16" fmla="*/ 544292 w 4992467"/>
              <a:gd name="connsiteY16" fmla="*/ 457200 h 2143125"/>
              <a:gd name="connsiteX17" fmla="*/ 649067 w 4992467"/>
              <a:gd name="connsiteY17" fmla="*/ 428625 h 2143125"/>
              <a:gd name="connsiteX18" fmla="*/ 830042 w 4992467"/>
              <a:gd name="connsiteY18" fmla="*/ 409575 h 2143125"/>
              <a:gd name="connsiteX19" fmla="*/ 925292 w 4992467"/>
              <a:gd name="connsiteY19" fmla="*/ 381000 h 2143125"/>
              <a:gd name="connsiteX20" fmla="*/ 953867 w 4992467"/>
              <a:gd name="connsiteY20" fmla="*/ 361950 h 2143125"/>
              <a:gd name="connsiteX21" fmla="*/ 1011017 w 4992467"/>
              <a:gd name="connsiteY21" fmla="*/ 342900 h 2143125"/>
              <a:gd name="connsiteX22" fmla="*/ 1096742 w 4992467"/>
              <a:gd name="connsiteY22" fmla="*/ 304800 h 2143125"/>
              <a:gd name="connsiteX23" fmla="*/ 1182467 w 4992467"/>
              <a:gd name="connsiteY23" fmla="*/ 285750 h 2143125"/>
              <a:gd name="connsiteX24" fmla="*/ 1220567 w 4992467"/>
              <a:gd name="connsiteY24" fmla="*/ 276225 h 2143125"/>
              <a:gd name="connsiteX25" fmla="*/ 1411067 w 4992467"/>
              <a:gd name="connsiteY25" fmla="*/ 266700 h 2143125"/>
              <a:gd name="connsiteX26" fmla="*/ 1458692 w 4992467"/>
              <a:gd name="connsiteY26" fmla="*/ 257175 h 2143125"/>
              <a:gd name="connsiteX27" fmla="*/ 1487267 w 4992467"/>
              <a:gd name="connsiteY27" fmla="*/ 247650 h 2143125"/>
              <a:gd name="connsiteX28" fmla="*/ 1544417 w 4992467"/>
              <a:gd name="connsiteY28" fmla="*/ 238125 h 2143125"/>
              <a:gd name="connsiteX29" fmla="*/ 1658717 w 4992467"/>
              <a:gd name="connsiteY29" fmla="*/ 247650 h 2143125"/>
              <a:gd name="connsiteX30" fmla="*/ 1868267 w 4992467"/>
              <a:gd name="connsiteY30" fmla="*/ 228600 h 2143125"/>
              <a:gd name="connsiteX31" fmla="*/ 1953992 w 4992467"/>
              <a:gd name="connsiteY31" fmla="*/ 200025 h 2143125"/>
              <a:gd name="connsiteX32" fmla="*/ 1982567 w 4992467"/>
              <a:gd name="connsiteY32" fmla="*/ 190500 h 2143125"/>
              <a:gd name="connsiteX33" fmla="*/ 2011142 w 4992467"/>
              <a:gd name="connsiteY33" fmla="*/ 171450 h 2143125"/>
              <a:gd name="connsiteX34" fmla="*/ 2068292 w 4992467"/>
              <a:gd name="connsiteY34" fmla="*/ 152400 h 2143125"/>
              <a:gd name="connsiteX35" fmla="*/ 2154017 w 4992467"/>
              <a:gd name="connsiteY35" fmla="*/ 114300 h 2143125"/>
              <a:gd name="connsiteX36" fmla="*/ 2496917 w 4992467"/>
              <a:gd name="connsiteY36" fmla="*/ 95250 h 2143125"/>
              <a:gd name="connsiteX37" fmla="*/ 2582642 w 4992467"/>
              <a:gd name="connsiteY37" fmla="*/ 66675 h 2143125"/>
              <a:gd name="connsiteX38" fmla="*/ 2611217 w 4992467"/>
              <a:gd name="connsiteY38" fmla="*/ 57150 h 2143125"/>
              <a:gd name="connsiteX39" fmla="*/ 2639792 w 4992467"/>
              <a:gd name="connsiteY39" fmla="*/ 38100 h 2143125"/>
              <a:gd name="connsiteX40" fmla="*/ 2696942 w 4992467"/>
              <a:gd name="connsiteY40" fmla="*/ 19050 h 2143125"/>
              <a:gd name="connsiteX41" fmla="*/ 2763617 w 4992467"/>
              <a:gd name="connsiteY41" fmla="*/ 0 h 2143125"/>
              <a:gd name="connsiteX42" fmla="*/ 2982692 w 4992467"/>
              <a:gd name="connsiteY42" fmla="*/ 9525 h 2143125"/>
              <a:gd name="connsiteX43" fmla="*/ 3039842 w 4992467"/>
              <a:gd name="connsiteY43" fmla="*/ 28575 h 2143125"/>
              <a:gd name="connsiteX44" fmla="*/ 3077942 w 4992467"/>
              <a:gd name="connsiteY44" fmla="*/ 38100 h 2143125"/>
              <a:gd name="connsiteX45" fmla="*/ 3135092 w 4992467"/>
              <a:gd name="connsiteY45" fmla="*/ 57150 h 2143125"/>
              <a:gd name="connsiteX46" fmla="*/ 3192242 w 4992467"/>
              <a:gd name="connsiteY46" fmla="*/ 76200 h 2143125"/>
              <a:gd name="connsiteX47" fmla="*/ 3220817 w 4992467"/>
              <a:gd name="connsiteY47" fmla="*/ 85725 h 2143125"/>
              <a:gd name="connsiteX48" fmla="*/ 3249392 w 4992467"/>
              <a:gd name="connsiteY48" fmla="*/ 95250 h 2143125"/>
              <a:gd name="connsiteX49" fmla="*/ 3363692 w 4992467"/>
              <a:gd name="connsiteY49" fmla="*/ 104775 h 2143125"/>
              <a:gd name="connsiteX50" fmla="*/ 3420842 w 4992467"/>
              <a:gd name="connsiteY50" fmla="*/ 133350 h 2143125"/>
              <a:gd name="connsiteX51" fmla="*/ 3449417 w 4992467"/>
              <a:gd name="connsiteY51" fmla="*/ 161925 h 2143125"/>
              <a:gd name="connsiteX52" fmla="*/ 3506567 w 4992467"/>
              <a:gd name="connsiteY52" fmla="*/ 200025 h 2143125"/>
              <a:gd name="connsiteX53" fmla="*/ 3535142 w 4992467"/>
              <a:gd name="connsiteY53" fmla="*/ 219075 h 2143125"/>
              <a:gd name="connsiteX54" fmla="*/ 3563717 w 4992467"/>
              <a:gd name="connsiteY54" fmla="*/ 247650 h 2143125"/>
              <a:gd name="connsiteX55" fmla="*/ 3620867 w 4992467"/>
              <a:gd name="connsiteY55" fmla="*/ 266700 h 2143125"/>
              <a:gd name="connsiteX56" fmla="*/ 3678017 w 4992467"/>
              <a:gd name="connsiteY56" fmla="*/ 295275 h 2143125"/>
              <a:gd name="connsiteX57" fmla="*/ 3706592 w 4992467"/>
              <a:gd name="connsiteY57" fmla="*/ 314325 h 2143125"/>
              <a:gd name="connsiteX58" fmla="*/ 3744692 w 4992467"/>
              <a:gd name="connsiteY58" fmla="*/ 323850 h 2143125"/>
              <a:gd name="connsiteX59" fmla="*/ 3887567 w 4992467"/>
              <a:gd name="connsiteY59" fmla="*/ 342900 h 2143125"/>
              <a:gd name="connsiteX60" fmla="*/ 3944717 w 4992467"/>
              <a:gd name="connsiteY60" fmla="*/ 361950 h 2143125"/>
              <a:gd name="connsiteX61" fmla="*/ 3973292 w 4992467"/>
              <a:gd name="connsiteY61" fmla="*/ 371475 h 2143125"/>
              <a:gd name="connsiteX62" fmla="*/ 4030442 w 4992467"/>
              <a:gd name="connsiteY62" fmla="*/ 419100 h 2143125"/>
              <a:gd name="connsiteX63" fmla="*/ 4087592 w 4992467"/>
              <a:gd name="connsiteY63" fmla="*/ 457200 h 2143125"/>
              <a:gd name="connsiteX64" fmla="*/ 4116167 w 4992467"/>
              <a:gd name="connsiteY64" fmla="*/ 476250 h 2143125"/>
              <a:gd name="connsiteX65" fmla="*/ 4173317 w 4992467"/>
              <a:gd name="connsiteY65" fmla="*/ 514350 h 2143125"/>
              <a:gd name="connsiteX66" fmla="*/ 4201892 w 4992467"/>
              <a:gd name="connsiteY66" fmla="*/ 533400 h 2143125"/>
              <a:gd name="connsiteX67" fmla="*/ 4230467 w 4992467"/>
              <a:gd name="connsiteY67" fmla="*/ 542925 h 2143125"/>
              <a:gd name="connsiteX68" fmla="*/ 4259042 w 4992467"/>
              <a:gd name="connsiteY68" fmla="*/ 571500 h 2143125"/>
              <a:gd name="connsiteX69" fmla="*/ 4316192 w 4992467"/>
              <a:gd name="connsiteY69" fmla="*/ 600075 h 2143125"/>
              <a:gd name="connsiteX70" fmla="*/ 4344767 w 4992467"/>
              <a:gd name="connsiteY70" fmla="*/ 628650 h 2143125"/>
              <a:gd name="connsiteX71" fmla="*/ 4373342 w 4992467"/>
              <a:gd name="connsiteY71" fmla="*/ 638175 h 2143125"/>
              <a:gd name="connsiteX72" fmla="*/ 4459067 w 4992467"/>
              <a:gd name="connsiteY72" fmla="*/ 695325 h 2143125"/>
              <a:gd name="connsiteX73" fmla="*/ 4487642 w 4992467"/>
              <a:gd name="connsiteY73" fmla="*/ 714375 h 2143125"/>
              <a:gd name="connsiteX74" fmla="*/ 4516217 w 4992467"/>
              <a:gd name="connsiteY74" fmla="*/ 733425 h 2143125"/>
              <a:gd name="connsiteX75" fmla="*/ 4601942 w 4992467"/>
              <a:gd name="connsiteY75" fmla="*/ 809625 h 2143125"/>
              <a:gd name="connsiteX76" fmla="*/ 4630517 w 4992467"/>
              <a:gd name="connsiteY76" fmla="*/ 819150 h 2143125"/>
              <a:gd name="connsiteX77" fmla="*/ 4687667 w 4992467"/>
              <a:gd name="connsiteY77" fmla="*/ 857250 h 2143125"/>
              <a:gd name="connsiteX78" fmla="*/ 4754342 w 4992467"/>
              <a:gd name="connsiteY78" fmla="*/ 876300 h 2143125"/>
              <a:gd name="connsiteX79" fmla="*/ 4782917 w 4992467"/>
              <a:gd name="connsiteY79" fmla="*/ 885825 h 2143125"/>
              <a:gd name="connsiteX80" fmla="*/ 4849592 w 4992467"/>
              <a:gd name="connsiteY80" fmla="*/ 904875 h 2143125"/>
              <a:gd name="connsiteX81" fmla="*/ 4878167 w 4992467"/>
              <a:gd name="connsiteY81" fmla="*/ 923925 h 2143125"/>
              <a:gd name="connsiteX82" fmla="*/ 4906742 w 4992467"/>
              <a:gd name="connsiteY82" fmla="*/ 933450 h 2143125"/>
              <a:gd name="connsiteX83" fmla="*/ 4963892 w 4992467"/>
              <a:gd name="connsiteY83" fmla="*/ 971550 h 2143125"/>
              <a:gd name="connsiteX84" fmla="*/ 4992467 w 4992467"/>
              <a:gd name="connsiteY84" fmla="*/ 1008111 h 2143125"/>
              <a:gd name="connsiteX85" fmla="*/ 4220942 w 4992467"/>
              <a:gd name="connsiteY85" fmla="*/ 2038350 h 2143125"/>
              <a:gd name="connsiteX86" fmla="*/ 4154267 w 4992467"/>
              <a:gd name="connsiteY86" fmla="*/ 2114550 h 2143125"/>
              <a:gd name="connsiteX87" fmla="*/ 4106642 w 4992467"/>
              <a:gd name="connsiteY87" fmla="*/ 2124075 h 2143125"/>
              <a:gd name="connsiteX88" fmla="*/ 3906617 w 4992467"/>
              <a:gd name="connsiteY88" fmla="*/ 2143125 h 2143125"/>
              <a:gd name="connsiteX89" fmla="*/ 3458942 w 4992467"/>
              <a:gd name="connsiteY89" fmla="*/ 2124075 h 2143125"/>
              <a:gd name="connsiteX90" fmla="*/ 3344642 w 4992467"/>
              <a:gd name="connsiteY90" fmla="*/ 2095500 h 2143125"/>
              <a:gd name="connsiteX91" fmla="*/ 3297017 w 4992467"/>
              <a:gd name="connsiteY91" fmla="*/ 2085975 h 2143125"/>
              <a:gd name="connsiteX92" fmla="*/ 3068417 w 4992467"/>
              <a:gd name="connsiteY92" fmla="*/ 2095500 h 2143125"/>
              <a:gd name="connsiteX93" fmla="*/ 3030317 w 4992467"/>
              <a:gd name="connsiteY93" fmla="*/ 2105025 h 2143125"/>
              <a:gd name="connsiteX94" fmla="*/ 2925542 w 4992467"/>
              <a:gd name="connsiteY94" fmla="*/ 2114550 h 2143125"/>
              <a:gd name="connsiteX95" fmla="*/ 2858867 w 4992467"/>
              <a:gd name="connsiteY95" fmla="*/ 2124075 h 2143125"/>
              <a:gd name="connsiteX96" fmla="*/ 2011142 w 4992467"/>
              <a:gd name="connsiteY96" fmla="*/ 2114550 h 2143125"/>
              <a:gd name="connsiteX97" fmla="*/ 1887317 w 4992467"/>
              <a:gd name="connsiteY97" fmla="*/ 2095500 h 2143125"/>
              <a:gd name="connsiteX98" fmla="*/ 1639667 w 4992467"/>
              <a:gd name="connsiteY98" fmla="*/ 2085975 h 2143125"/>
              <a:gd name="connsiteX99" fmla="*/ 1553942 w 4992467"/>
              <a:gd name="connsiteY99" fmla="*/ 2076450 h 2143125"/>
              <a:gd name="connsiteX100" fmla="*/ 1525367 w 4992467"/>
              <a:gd name="connsiteY100" fmla="*/ 2066925 h 2143125"/>
              <a:gd name="connsiteX101" fmla="*/ 687167 w 4992467"/>
              <a:gd name="connsiteY101" fmla="*/ 2085975 h 2143125"/>
              <a:gd name="connsiteX102" fmla="*/ 620492 w 4992467"/>
              <a:gd name="connsiteY102" fmla="*/ 2076450 h 2143125"/>
              <a:gd name="connsiteX103" fmla="*/ 572867 w 4992467"/>
              <a:gd name="connsiteY10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620492 w 4992467"/>
              <a:gd name="connsiteY101" fmla="*/ 2076450 h 2143125"/>
              <a:gd name="connsiteX102" fmla="*/ 572867 w 4992467"/>
              <a:gd name="connsiteY10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687167 w 4992467"/>
              <a:gd name="connsiteY100" fmla="*/ 2085975 h 2143125"/>
              <a:gd name="connsiteX101" fmla="*/ 572867 w 4992467"/>
              <a:gd name="connsiteY10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1525367 w 4992467"/>
              <a:gd name="connsiteY99" fmla="*/ 2066925 h 2143125"/>
              <a:gd name="connsiteX100" fmla="*/ 572867 w 4992467"/>
              <a:gd name="connsiteY10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1553942 w 4992467"/>
              <a:gd name="connsiteY98" fmla="*/ 2076450 h 2143125"/>
              <a:gd name="connsiteX99" fmla="*/ 572867 w 4992467"/>
              <a:gd name="connsiteY9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1639667 w 4992467"/>
              <a:gd name="connsiteY97" fmla="*/ 2085975 h 2143125"/>
              <a:gd name="connsiteX98" fmla="*/ 572867 w 4992467"/>
              <a:gd name="connsiteY98"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1887317 w 4992467"/>
              <a:gd name="connsiteY96" fmla="*/ 2095500 h 2143125"/>
              <a:gd name="connsiteX97" fmla="*/ 572867 w 4992467"/>
              <a:gd name="connsiteY97"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2011142 w 4992467"/>
              <a:gd name="connsiteY95" fmla="*/ 2114550 h 2143125"/>
              <a:gd name="connsiteX96" fmla="*/ 572867 w 4992467"/>
              <a:gd name="connsiteY96"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2858867 w 4992467"/>
              <a:gd name="connsiteY94" fmla="*/ 2124075 h 2143125"/>
              <a:gd name="connsiteX95" fmla="*/ 572867 w 4992467"/>
              <a:gd name="connsiteY95"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2925542 w 4992467"/>
              <a:gd name="connsiteY93" fmla="*/ 2114550 h 2143125"/>
              <a:gd name="connsiteX94" fmla="*/ 572867 w 4992467"/>
              <a:gd name="connsiteY94"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0317 w 4992467"/>
              <a:gd name="connsiteY92" fmla="*/ 21050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3032629 w 4992467"/>
              <a:gd name="connsiteY92" fmla="*/ 2143125 h 2143125"/>
              <a:gd name="connsiteX93" fmla="*/ 572867 w 4992467"/>
              <a:gd name="connsiteY93"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3068417 w 4992467"/>
              <a:gd name="connsiteY91" fmla="*/ 2095500 h 2143125"/>
              <a:gd name="connsiteX92" fmla="*/ 572867 w 4992467"/>
              <a:gd name="connsiteY92"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3297017 w 4992467"/>
              <a:gd name="connsiteY90" fmla="*/ 2085975 h 2143125"/>
              <a:gd name="connsiteX91" fmla="*/ 572867 w 4992467"/>
              <a:gd name="connsiteY91"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3344642 w 4992467"/>
              <a:gd name="connsiteY89" fmla="*/ 2095500 h 2143125"/>
              <a:gd name="connsiteX90" fmla="*/ 572867 w 4992467"/>
              <a:gd name="connsiteY90"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3458942 w 4992467"/>
              <a:gd name="connsiteY88" fmla="*/ 2124075 h 2143125"/>
              <a:gd name="connsiteX89" fmla="*/ 572867 w 4992467"/>
              <a:gd name="connsiteY89" fmla="*/ 2095500 h 2143125"/>
              <a:gd name="connsiteX0" fmla="*/ 572867 w 4992467"/>
              <a:gd name="connsiteY0" fmla="*/ 2095500 h 2143125"/>
              <a:gd name="connsiteX1" fmla="*/ 572867 w 4992467"/>
              <a:gd name="connsiteY1" fmla="*/ 2095500 h 2143125"/>
              <a:gd name="connsiteX2" fmla="*/ 1367 w 4992467"/>
              <a:gd name="connsiteY2" fmla="*/ 809625 h 2143125"/>
              <a:gd name="connsiteX3" fmla="*/ 68042 w 4992467"/>
              <a:gd name="connsiteY3" fmla="*/ 733425 h 2143125"/>
              <a:gd name="connsiteX4" fmla="*/ 96617 w 4992467"/>
              <a:gd name="connsiteY4" fmla="*/ 714375 h 2143125"/>
              <a:gd name="connsiteX5" fmla="*/ 125192 w 4992467"/>
              <a:gd name="connsiteY5" fmla="*/ 695325 h 2143125"/>
              <a:gd name="connsiteX6" fmla="*/ 172817 w 4992467"/>
              <a:gd name="connsiteY6" fmla="*/ 647700 h 2143125"/>
              <a:gd name="connsiteX7" fmla="*/ 201392 w 4992467"/>
              <a:gd name="connsiteY7" fmla="*/ 638175 h 2143125"/>
              <a:gd name="connsiteX8" fmla="*/ 258542 w 4992467"/>
              <a:gd name="connsiteY8" fmla="*/ 600075 h 2143125"/>
              <a:gd name="connsiteX9" fmla="*/ 315692 w 4992467"/>
              <a:gd name="connsiteY9" fmla="*/ 571500 h 2143125"/>
              <a:gd name="connsiteX10" fmla="*/ 344267 w 4992467"/>
              <a:gd name="connsiteY10" fmla="*/ 561975 h 2143125"/>
              <a:gd name="connsiteX11" fmla="*/ 401417 w 4992467"/>
              <a:gd name="connsiteY11" fmla="*/ 523875 h 2143125"/>
              <a:gd name="connsiteX12" fmla="*/ 429992 w 4992467"/>
              <a:gd name="connsiteY12" fmla="*/ 504825 h 2143125"/>
              <a:gd name="connsiteX13" fmla="*/ 458567 w 4992467"/>
              <a:gd name="connsiteY13" fmla="*/ 495300 h 2143125"/>
              <a:gd name="connsiteX14" fmla="*/ 487142 w 4992467"/>
              <a:gd name="connsiteY14" fmla="*/ 476250 h 2143125"/>
              <a:gd name="connsiteX15" fmla="*/ 544292 w 4992467"/>
              <a:gd name="connsiteY15" fmla="*/ 457200 h 2143125"/>
              <a:gd name="connsiteX16" fmla="*/ 649067 w 4992467"/>
              <a:gd name="connsiteY16" fmla="*/ 428625 h 2143125"/>
              <a:gd name="connsiteX17" fmla="*/ 830042 w 4992467"/>
              <a:gd name="connsiteY17" fmla="*/ 409575 h 2143125"/>
              <a:gd name="connsiteX18" fmla="*/ 925292 w 4992467"/>
              <a:gd name="connsiteY18" fmla="*/ 381000 h 2143125"/>
              <a:gd name="connsiteX19" fmla="*/ 953867 w 4992467"/>
              <a:gd name="connsiteY19" fmla="*/ 361950 h 2143125"/>
              <a:gd name="connsiteX20" fmla="*/ 1011017 w 4992467"/>
              <a:gd name="connsiteY20" fmla="*/ 342900 h 2143125"/>
              <a:gd name="connsiteX21" fmla="*/ 1096742 w 4992467"/>
              <a:gd name="connsiteY21" fmla="*/ 304800 h 2143125"/>
              <a:gd name="connsiteX22" fmla="*/ 1182467 w 4992467"/>
              <a:gd name="connsiteY22" fmla="*/ 285750 h 2143125"/>
              <a:gd name="connsiteX23" fmla="*/ 1220567 w 4992467"/>
              <a:gd name="connsiteY23" fmla="*/ 276225 h 2143125"/>
              <a:gd name="connsiteX24" fmla="*/ 1411067 w 4992467"/>
              <a:gd name="connsiteY24" fmla="*/ 266700 h 2143125"/>
              <a:gd name="connsiteX25" fmla="*/ 1458692 w 4992467"/>
              <a:gd name="connsiteY25" fmla="*/ 257175 h 2143125"/>
              <a:gd name="connsiteX26" fmla="*/ 1487267 w 4992467"/>
              <a:gd name="connsiteY26" fmla="*/ 247650 h 2143125"/>
              <a:gd name="connsiteX27" fmla="*/ 1544417 w 4992467"/>
              <a:gd name="connsiteY27" fmla="*/ 238125 h 2143125"/>
              <a:gd name="connsiteX28" fmla="*/ 1658717 w 4992467"/>
              <a:gd name="connsiteY28" fmla="*/ 247650 h 2143125"/>
              <a:gd name="connsiteX29" fmla="*/ 1868267 w 4992467"/>
              <a:gd name="connsiteY29" fmla="*/ 228600 h 2143125"/>
              <a:gd name="connsiteX30" fmla="*/ 1953992 w 4992467"/>
              <a:gd name="connsiteY30" fmla="*/ 200025 h 2143125"/>
              <a:gd name="connsiteX31" fmla="*/ 1982567 w 4992467"/>
              <a:gd name="connsiteY31" fmla="*/ 190500 h 2143125"/>
              <a:gd name="connsiteX32" fmla="*/ 2011142 w 4992467"/>
              <a:gd name="connsiteY32" fmla="*/ 171450 h 2143125"/>
              <a:gd name="connsiteX33" fmla="*/ 2068292 w 4992467"/>
              <a:gd name="connsiteY33" fmla="*/ 152400 h 2143125"/>
              <a:gd name="connsiteX34" fmla="*/ 2154017 w 4992467"/>
              <a:gd name="connsiteY34" fmla="*/ 114300 h 2143125"/>
              <a:gd name="connsiteX35" fmla="*/ 2496917 w 4992467"/>
              <a:gd name="connsiteY35" fmla="*/ 95250 h 2143125"/>
              <a:gd name="connsiteX36" fmla="*/ 2582642 w 4992467"/>
              <a:gd name="connsiteY36" fmla="*/ 66675 h 2143125"/>
              <a:gd name="connsiteX37" fmla="*/ 2611217 w 4992467"/>
              <a:gd name="connsiteY37" fmla="*/ 57150 h 2143125"/>
              <a:gd name="connsiteX38" fmla="*/ 2639792 w 4992467"/>
              <a:gd name="connsiteY38" fmla="*/ 38100 h 2143125"/>
              <a:gd name="connsiteX39" fmla="*/ 2696942 w 4992467"/>
              <a:gd name="connsiteY39" fmla="*/ 19050 h 2143125"/>
              <a:gd name="connsiteX40" fmla="*/ 2763617 w 4992467"/>
              <a:gd name="connsiteY40" fmla="*/ 0 h 2143125"/>
              <a:gd name="connsiteX41" fmla="*/ 2982692 w 4992467"/>
              <a:gd name="connsiteY41" fmla="*/ 9525 h 2143125"/>
              <a:gd name="connsiteX42" fmla="*/ 3039842 w 4992467"/>
              <a:gd name="connsiteY42" fmla="*/ 28575 h 2143125"/>
              <a:gd name="connsiteX43" fmla="*/ 3077942 w 4992467"/>
              <a:gd name="connsiteY43" fmla="*/ 38100 h 2143125"/>
              <a:gd name="connsiteX44" fmla="*/ 3135092 w 4992467"/>
              <a:gd name="connsiteY44" fmla="*/ 57150 h 2143125"/>
              <a:gd name="connsiteX45" fmla="*/ 3192242 w 4992467"/>
              <a:gd name="connsiteY45" fmla="*/ 76200 h 2143125"/>
              <a:gd name="connsiteX46" fmla="*/ 3220817 w 4992467"/>
              <a:gd name="connsiteY46" fmla="*/ 85725 h 2143125"/>
              <a:gd name="connsiteX47" fmla="*/ 3249392 w 4992467"/>
              <a:gd name="connsiteY47" fmla="*/ 95250 h 2143125"/>
              <a:gd name="connsiteX48" fmla="*/ 3363692 w 4992467"/>
              <a:gd name="connsiteY48" fmla="*/ 104775 h 2143125"/>
              <a:gd name="connsiteX49" fmla="*/ 3420842 w 4992467"/>
              <a:gd name="connsiteY49" fmla="*/ 133350 h 2143125"/>
              <a:gd name="connsiteX50" fmla="*/ 3449417 w 4992467"/>
              <a:gd name="connsiteY50" fmla="*/ 161925 h 2143125"/>
              <a:gd name="connsiteX51" fmla="*/ 3506567 w 4992467"/>
              <a:gd name="connsiteY51" fmla="*/ 200025 h 2143125"/>
              <a:gd name="connsiteX52" fmla="*/ 3535142 w 4992467"/>
              <a:gd name="connsiteY52" fmla="*/ 219075 h 2143125"/>
              <a:gd name="connsiteX53" fmla="*/ 3563717 w 4992467"/>
              <a:gd name="connsiteY53" fmla="*/ 247650 h 2143125"/>
              <a:gd name="connsiteX54" fmla="*/ 3620867 w 4992467"/>
              <a:gd name="connsiteY54" fmla="*/ 266700 h 2143125"/>
              <a:gd name="connsiteX55" fmla="*/ 3678017 w 4992467"/>
              <a:gd name="connsiteY55" fmla="*/ 295275 h 2143125"/>
              <a:gd name="connsiteX56" fmla="*/ 3706592 w 4992467"/>
              <a:gd name="connsiteY56" fmla="*/ 314325 h 2143125"/>
              <a:gd name="connsiteX57" fmla="*/ 3744692 w 4992467"/>
              <a:gd name="connsiteY57" fmla="*/ 323850 h 2143125"/>
              <a:gd name="connsiteX58" fmla="*/ 3887567 w 4992467"/>
              <a:gd name="connsiteY58" fmla="*/ 342900 h 2143125"/>
              <a:gd name="connsiteX59" fmla="*/ 3944717 w 4992467"/>
              <a:gd name="connsiteY59" fmla="*/ 361950 h 2143125"/>
              <a:gd name="connsiteX60" fmla="*/ 3973292 w 4992467"/>
              <a:gd name="connsiteY60" fmla="*/ 371475 h 2143125"/>
              <a:gd name="connsiteX61" fmla="*/ 4030442 w 4992467"/>
              <a:gd name="connsiteY61" fmla="*/ 419100 h 2143125"/>
              <a:gd name="connsiteX62" fmla="*/ 4087592 w 4992467"/>
              <a:gd name="connsiteY62" fmla="*/ 457200 h 2143125"/>
              <a:gd name="connsiteX63" fmla="*/ 4116167 w 4992467"/>
              <a:gd name="connsiteY63" fmla="*/ 476250 h 2143125"/>
              <a:gd name="connsiteX64" fmla="*/ 4173317 w 4992467"/>
              <a:gd name="connsiteY64" fmla="*/ 514350 h 2143125"/>
              <a:gd name="connsiteX65" fmla="*/ 4201892 w 4992467"/>
              <a:gd name="connsiteY65" fmla="*/ 533400 h 2143125"/>
              <a:gd name="connsiteX66" fmla="*/ 4230467 w 4992467"/>
              <a:gd name="connsiteY66" fmla="*/ 542925 h 2143125"/>
              <a:gd name="connsiteX67" fmla="*/ 4259042 w 4992467"/>
              <a:gd name="connsiteY67" fmla="*/ 571500 h 2143125"/>
              <a:gd name="connsiteX68" fmla="*/ 4316192 w 4992467"/>
              <a:gd name="connsiteY68" fmla="*/ 600075 h 2143125"/>
              <a:gd name="connsiteX69" fmla="*/ 4344767 w 4992467"/>
              <a:gd name="connsiteY69" fmla="*/ 628650 h 2143125"/>
              <a:gd name="connsiteX70" fmla="*/ 4373342 w 4992467"/>
              <a:gd name="connsiteY70" fmla="*/ 638175 h 2143125"/>
              <a:gd name="connsiteX71" fmla="*/ 4459067 w 4992467"/>
              <a:gd name="connsiteY71" fmla="*/ 695325 h 2143125"/>
              <a:gd name="connsiteX72" fmla="*/ 4487642 w 4992467"/>
              <a:gd name="connsiteY72" fmla="*/ 714375 h 2143125"/>
              <a:gd name="connsiteX73" fmla="*/ 4516217 w 4992467"/>
              <a:gd name="connsiteY73" fmla="*/ 733425 h 2143125"/>
              <a:gd name="connsiteX74" fmla="*/ 4601942 w 4992467"/>
              <a:gd name="connsiteY74" fmla="*/ 809625 h 2143125"/>
              <a:gd name="connsiteX75" fmla="*/ 4630517 w 4992467"/>
              <a:gd name="connsiteY75" fmla="*/ 819150 h 2143125"/>
              <a:gd name="connsiteX76" fmla="*/ 4687667 w 4992467"/>
              <a:gd name="connsiteY76" fmla="*/ 857250 h 2143125"/>
              <a:gd name="connsiteX77" fmla="*/ 4754342 w 4992467"/>
              <a:gd name="connsiteY77" fmla="*/ 876300 h 2143125"/>
              <a:gd name="connsiteX78" fmla="*/ 4782917 w 4992467"/>
              <a:gd name="connsiteY78" fmla="*/ 885825 h 2143125"/>
              <a:gd name="connsiteX79" fmla="*/ 4849592 w 4992467"/>
              <a:gd name="connsiteY79" fmla="*/ 904875 h 2143125"/>
              <a:gd name="connsiteX80" fmla="*/ 4878167 w 4992467"/>
              <a:gd name="connsiteY80" fmla="*/ 923925 h 2143125"/>
              <a:gd name="connsiteX81" fmla="*/ 4906742 w 4992467"/>
              <a:gd name="connsiteY81" fmla="*/ 933450 h 2143125"/>
              <a:gd name="connsiteX82" fmla="*/ 4963892 w 4992467"/>
              <a:gd name="connsiteY82" fmla="*/ 971550 h 2143125"/>
              <a:gd name="connsiteX83" fmla="*/ 4992467 w 4992467"/>
              <a:gd name="connsiteY83" fmla="*/ 1008111 h 2143125"/>
              <a:gd name="connsiteX84" fmla="*/ 4220942 w 4992467"/>
              <a:gd name="connsiteY84" fmla="*/ 2038350 h 2143125"/>
              <a:gd name="connsiteX85" fmla="*/ 4154267 w 4992467"/>
              <a:gd name="connsiteY85" fmla="*/ 2114550 h 2143125"/>
              <a:gd name="connsiteX86" fmla="*/ 4106642 w 4992467"/>
              <a:gd name="connsiteY86" fmla="*/ 2124075 h 2143125"/>
              <a:gd name="connsiteX87" fmla="*/ 3906617 w 4992467"/>
              <a:gd name="connsiteY87" fmla="*/ 2143125 h 2143125"/>
              <a:gd name="connsiteX88" fmla="*/ 572867 w 4992467"/>
              <a:gd name="connsiteY88" fmla="*/ 2095500 h 214312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4106642 w 4992467"/>
              <a:gd name="connsiteY86" fmla="*/ 2124075 h 2124075"/>
              <a:gd name="connsiteX87" fmla="*/ 572867 w 4992467"/>
              <a:gd name="connsiteY87"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220942 w 4992467"/>
              <a:gd name="connsiteY84" fmla="*/ 2038350 h 2124075"/>
              <a:gd name="connsiteX85" fmla="*/ 4154267 w 4992467"/>
              <a:gd name="connsiteY85" fmla="*/ 2114550 h 2124075"/>
              <a:gd name="connsiteX86" fmla="*/ 572867 w 4992467"/>
              <a:gd name="connsiteY86"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259042 w 4992467"/>
              <a:gd name="connsiteY67" fmla="*/ 571500 h 2124075"/>
              <a:gd name="connsiteX68" fmla="*/ 4316192 w 4992467"/>
              <a:gd name="connsiteY68" fmla="*/ 600075 h 2124075"/>
              <a:gd name="connsiteX69" fmla="*/ 4344767 w 4992467"/>
              <a:gd name="connsiteY69" fmla="*/ 628650 h 2124075"/>
              <a:gd name="connsiteX70" fmla="*/ 4373342 w 4992467"/>
              <a:gd name="connsiteY70" fmla="*/ 638175 h 2124075"/>
              <a:gd name="connsiteX71" fmla="*/ 4459067 w 4992467"/>
              <a:gd name="connsiteY71" fmla="*/ 695325 h 2124075"/>
              <a:gd name="connsiteX72" fmla="*/ 4487642 w 4992467"/>
              <a:gd name="connsiteY72" fmla="*/ 714375 h 2124075"/>
              <a:gd name="connsiteX73" fmla="*/ 4516217 w 4992467"/>
              <a:gd name="connsiteY73" fmla="*/ 733425 h 2124075"/>
              <a:gd name="connsiteX74" fmla="*/ 4601942 w 4992467"/>
              <a:gd name="connsiteY74" fmla="*/ 809625 h 2124075"/>
              <a:gd name="connsiteX75" fmla="*/ 4630517 w 4992467"/>
              <a:gd name="connsiteY75" fmla="*/ 819150 h 2124075"/>
              <a:gd name="connsiteX76" fmla="*/ 4687667 w 4992467"/>
              <a:gd name="connsiteY76" fmla="*/ 857250 h 2124075"/>
              <a:gd name="connsiteX77" fmla="*/ 4754342 w 4992467"/>
              <a:gd name="connsiteY77" fmla="*/ 876300 h 2124075"/>
              <a:gd name="connsiteX78" fmla="*/ 4782917 w 4992467"/>
              <a:gd name="connsiteY78" fmla="*/ 885825 h 2124075"/>
              <a:gd name="connsiteX79" fmla="*/ 4849592 w 4992467"/>
              <a:gd name="connsiteY79" fmla="*/ 904875 h 2124075"/>
              <a:gd name="connsiteX80" fmla="*/ 4878167 w 4992467"/>
              <a:gd name="connsiteY80" fmla="*/ 923925 h 2124075"/>
              <a:gd name="connsiteX81" fmla="*/ 4906742 w 4992467"/>
              <a:gd name="connsiteY81" fmla="*/ 933450 h 2124075"/>
              <a:gd name="connsiteX82" fmla="*/ 4963892 w 4992467"/>
              <a:gd name="connsiteY82" fmla="*/ 971550 h 2124075"/>
              <a:gd name="connsiteX83" fmla="*/ 4992467 w 4992467"/>
              <a:gd name="connsiteY83" fmla="*/ 1008111 h 2124075"/>
              <a:gd name="connsiteX84" fmla="*/ 4154267 w 4992467"/>
              <a:gd name="connsiteY84" fmla="*/ 2114550 h 2124075"/>
              <a:gd name="connsiteX85" fmla="*/ 572867 w 4992467"/>
              <a:gd name="connsiteY85" fmla="*/ 2095500 h 2124075"/>
              <a:gd name="connsiteX0" fmla="*/ 572867 w 4992467"/>
              <a:gd name="connsiteY0" fmla="*/ 2095500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572867 w 4992467"/>
              <a:gd name="connsiteY84" fmla="*/ 2095500 h 2124075"/>
              <a:gd name="connsiteX0" fmla="*/ 756071 w 4992467"/>
              <a:gd name="connsiteY0" fmla="*/ 1764196 h 2124075"/>
              <a:gd name="connsiteX1" fmla="*/ 572867 w 4992467"/>
              <a:gd name="connsiteY1" fmla="*/ 2095500 h 2124075"/>
              <a:gd name="connsiteX2" fmla="*/ 1367 w 4992467"/>
              <a:gd name="connsiteY2" fmla="*/ 809625 h 2124075"/>
              <a:gd name="connsiteX3" fmla="*/ 68042 w 4992467"/>
              <a:gd name="connsiteY3" fmla="*/ 733425 h 2124075"/>
              <a:gd name="connsiteX4" fmla="*/ 96617 w 4992467"/>
              <a:gd name="connsiteY4" fmla="*/ 714375 h 2124075"/>
              <a:gd name="connsiteX5" fmla="*/ 125192 w 4992467"/>
              <a:gd name="connsiteY5" fmla="*/ 695325 h 2124075"/>
              <a:gd name="connsiteX6" fmla="*/ 172817 w 4992467"/>
              <a:gd name="connsiteY6" fmla="*/ 647700 h 2124075"/>
              <a:gd name="connsiteX7" fmla="*/ 201392 w 4992467"/>
              <a:gd name="connsiteY7" fmla="*/ 638175 h 2124075"/>
              <a:gd name="connsiteX8" fmla="*/ 258542 w 4992467"/>
              <a:gd name="connsiteY8" fmla="*/ 600075 h 2124075"/>
              <a:gd name="connsiteX9" fmla="*/ 315692 w 4992467"/>
              <a:gd name="connsiteY9" fmla="*/ 571500 h 2124075"/>
              <a:gd name="connsiteX10" fmla="*/ 344267 w 4992467"/>
              <a:gd name="connsiteY10" fmla="*/ 561975 h 2124075"/>
              <a:gd name="connsiteX11" fmla="*/ 401417 w 4992467"/>
              <a:gd name="connsiteY11" fmla="*/ 523875 h 2124075"/>
              <a:gd name="connsiteX12" fmla="*/ 429992 w 4992467"/>
              <a:gd name="connsiteY12" fmla="*/ 504825 h 2124075"/>
              <a:gd name="connsiteX13" fmla="*/ 458567 w 4992467"/>
              <a:gd name="connsiteY13" fmla="*/ 495300 h 2124075"/>
              <a:gd name="connsiteX14" fmla="*/ 487142 w 4992467"/>
              <a:gd name="connsiteY14" fmla="*/ 476250 h 2124075"/>
              <a:gd name="connsiteX15" fmla="*/ 544292 w 4992467"/>
              <a:gd name="connsiteY15" fmla="*/ 457200 h 2124075"/>
              <a:gd name="connsiteX16" fmla="*/ 649067 w 4992467"/>
              <a:gd name="connsiteY16" fmla="*/ 428625 h 2124075"/>
              <a:gd name="connsiteX17" fmla="*/ 830042 w 4992467"/>
              <a:gd name="connsiteY17" fmla="*/ 409575 h 2124075"/>
              <a:gd name="connsiteX18" fmla="*/ 925292 w 4992467"/>
              <a:gd name="connsiteY18" fmla="*/ 381000 h 2124075"/>
              <a:gd name="connsiteX19" fmla="*/ 953867 w 4992467"/>
              <a:gd name="connsiteY19" fmla="*/ 361950 h 2124075"/>
              <a:gd name="connsiteX20" fmla="*/ 1011017 w 4992467"/>
              <a:gd name="connsiteY20" fmla="*/ 342900 h 2124075"/>
              <a:gd name="connsiteX21" fmla="*/ 1096742 w 4992467"/>
              <a:gd name="connsiteY21" fmla="*/ 304800 h 2124075"/>
              <a:gd name="connsiteX22" fmla="*/ 1182467 w 4992467"/>
              <a:gd name="connsiteY22" fmla="*/ 285750 h 2124075"/>
              <a:gd name="connsiteX23" fmla="*/ 1220567 w 4992467"/>
              <a:gd name="connsiteY23" fmla="*/ 276225 h 2124075"/>
              <a:gd name="connsiteX24" fmla="*/ 1411067 w 4992467"/>
              <a:gd name="connsiteY24" fmla="*/ 266700 h 2124075"/>
              <a:gd name="connsiteX25" fmla="*/ 1458692 w 4992467"/>
              <a:gd name="connsiteY25" fmla="*/ 257175 h 2124075"/>
              <a:gd name="connsiteX26" fmla="*/ 1487267 w 4992467"/>
              <a:gd name="connsiteY26" fmla="*/ 247650 h 2124075"/>
              <a:gd name="connsiteX27" fmla="*/ 1544417 w 4992467"/>
              <a:gd name="connsiteY27" fmla="*/ 238125 h 2124075"/>
              <a:gd name="connsiteX28" fmla="*/ 1658717 w 4992467"/>
              <a:gd name="connsiteY28" fmla="*/ 247650 h 2124075"/>
              <a:gd name="connsiteX29" fmla="*/ 1868267 w 4992467"/>
              <a:gd name="connsiteY29" fmla="*/ 228600 h 2124075"/>
              <a:gd name="connsiteX30" fmla="*/ 1953992 w 4992467"/>
              <a:gd name="connsiteY30" fmla="*/ 200025 h 2124075"/>
              <a:gd name="connsiteX31" fmla="*/ 1982567 w 4992467"/>
              <a:gd name="connsiteY31" fmla="*/ 190500 h 2124075"/>
              <a:gd name="connsiteX32" fmla="*/ 2011142 w 4992467"/>
              <a:gd name="connsiteY32" fmla="*/ 171450 h 2124075"/>
              <a:gd name="connsiteX33" fmla="*/ 2068292 w 4992467"/>
              <a:gd name="connsiteY33" fmla="*/ 152400 h 2124075"/>
              <a:gd name="connsiteX34" fmla="*/ 2154017 w 4992467"/>
              <a:gd name="connsiteY34" fmla="*/ 114300 h 2124075"/>
              <a:gd name="connsiteX35" fmla="*/ 2496917 w 4992467"/>
              <a:gd name="connsiteY35" fmla="*/ 95250 h 2124075"/>
              <a:gd name="connsiteX36" fmla="*/ 2582642 w 4992467"/>
              <a:gd name="connsiteY36" fmla="*/ 66675 h 2124075"/>
              <a:gd name="connsiteX37" fmla="*/ 2611217 w 4992467"/>
              <a:gd name="connsiteY37" fmla="*/ 57150 h 2124075"/>
              <a:gd name="connsiteX38" fmla="*/ 2639792 w 4992467"/>
              <a:gd name="connsiteY38" fmla="*/ 38100 h 2124075"/>
              <a:gd name="connsiteX39" fmla="*/ 2696942 w 4992467"/>
              <a:gd name="connsiteY39" fmla="*/ 19050 h 2124075"/>
              <a:gd name="connsiteX40" fmla="*/ 2763617 w 4992467"/>
              <a:gd name="connsiteY40" fmla="*/ 0 h 2124075"/>
              <a:gd name="connsiteX41" fmla="*/ 2982692 w 4992467"/>
              <a:gd name="connsiteY41" fmla="*/ 9525 h 2124075"/>
              <a:gd name="connsiteX42" fmla="*/ 3039842 w 4992467"/>
              <a:gd name="connsiteY42" fmla="*/ 28575 h 2124075"/>
              <a:gd name="connsiteX43" fmla="*/ 3077942 w 4992467"/>
              <a:gd name="connsiteY43" fmla="*/ 38100 h 2124075"/>
              <a:gd name="connsiteX44" fmla="*/ 3135092 w 4992467"/>
              <a:gd name="connsiteY44" fmla="*/ 57150 h 2124075"/>
              <a:gd name="connsiteX45" fmla="*/ 3192242 w 4992467"/>
              <a:gd name="connsiteY45" fmla="*/ 76200 h 2124075"/>
              <a:gd name="connsiteX46" fmla="*/ 3220817 w 4992467"/>
              <a:gd name="connsiteY46" fmla="*/ 85725 h 2124075"/>
              <a:gd name="connsiteX47" fmla="*/ 3249392 w 4992467"/>
              <a:gd name="connsiteY47" fmla="*/ 95250 h 2124075"/>
              <a:gd name="connsiteX48" fmla="*/ 3363692 w 4992467"/>
              <a:gd name="connsiteY48" fmla="*/ 104775 h 2124075"/>
              <a:gd name="connsiteX49" fmla="*/ 3420842 w 4992467"/>
              <a:gd name="connsiteY49" fmla="*/ 133350 h 2124075"/>
              <a:gd name="connsiteX50" fmla="*/ 3449417 w 4992467"/>
              <a:gd name="connsiteY50" fmla="*/ 161925 h 2124075"/>
              <a:gd name="connsiteX51" fmla="*/ 3506567 w 4992467"/>
              <a:gd name="connsiteY51" fmla="*/ 200025 h 2124075"/>
              <a:gd name="connsiteX52" fmla="*/ 3535142 w 4992467"/>
              <a:gd name="connsiteY52" fmla="*/ 219075 h 2124075"/>
              <a:gd name="connsiteX53" fmla="*/ 3563717 w 4992467"/>
              <a:gd name="connsiteY53" fmla="*/ 247650 h 2124075"/>
              <a:gd name="connsiteX54" fmla="*/ 3620867 w 4992467"/>
              <a:gd name="connsiteY54" fmla="*/ 266700 h 2124075"/>
              <a:gd name="connsiteX55" fmla="*/ 3678017 w 4992467"/>
              <a:gd name="connsiteY55" fmla="*/ 295275 h 2124075"/>
              <a:gd name="connsiteX56" fmla="*/ 3706592 w 4992467"/>
              <a:gd name="connsiteY56" fmla="*/ 314325 h 2124075"/>
              <a:gd name="connsiteX57" fmla="*/ 3744692 w 4992467"/>
              <a:gd name="connsiteY57" fmla="*/ 323850 h 2124075"/>
              <a:gd name="connsiteX58" fmla="*/ 3887567 w 4992467"/>
              <a:gd name="connsiteY58" fmla="*/ 342900 h 2124075"/>
              <a:gd name="connsiteX59" fmla="*/ 3944717 w 4992467"/>
              <a:gd name="connsiteY59" fmla="*/ 361950 h 2124075"/>
              <a:gd name="connsiteX60" fmla="*/ 3973292 w 4992467"/>
              <a:gd name="connsiteY60" fmla="*/ 371475 h 2124075"/>
              <a:gd name="connsiteX61" fmla="*/ 4030442 w 4992467"/>
              <a:gd name="connsiteY61" fmla="*/ 419100 h 2124075"/>
              <a:gd name="connsiteX62" fmla="*/ 4087592 w 4992467"/>
              <a:gd name="connsiteY62" fmla="*/ 457200 h 2124075"/>
              <a:gd name="connsiteX63" fmla="*/ 4116167 w 4992467"/>
              <a:gd name="connsiteY63" fmla="*/ 476250 h 2124075"/>
              <a:gd name="connsiteX64" fmla="*/ 4173317 w 4992467"/>
              <a:gd name="connsiteY64" fmla="*/ 514350 h 2124075"/>
              <a:gd name="connsiteX65" fmla="*/ 4201892 w 4992467"/>
              <a:gd name="connsiteY65" fmla="*/ 533400 h 2124075"/>
              <a:gd name="connsiteX66" fmla="*/ 4230467 w 4992467"/>
              <a:gd name="connsiteY66" fmla="*/ 542925 h 2124075"/>
              <a:gd name="connsiteX67" fmla="*/ 4316192 w 4992467"/>
              <a:gd name="connsiteY67" fmla="*/ 600075 h 2124075"/>
              <a:gd name="connsiteX68" fmla="*/ 4344767 w 4992467"/>
              <a:gd name="connsiteY68" fmla="*/ 628650 h 2124075"/>
              <a:gd name="connsiteX69" fmla="*/ 4373342 w 4992467"/>
              <a:gd name="connsiteY69" fmla="*/ 638175 h 2124075"/>
              <a:gd name="connsiteX70" fmla="*/ 4459067 w 4992467"/>
              <a:gd name="connsiteY70" fmla="*/ 695325 h 2124075"/>
              <a:gd name="connsiteX71" fmla="*/ 4487642 w 4992467"/>
              <a:gd name="connsiteY71" fmla="*/ 714375 h 2124075"/>
              <a:gd name="connsiteX72" fmla="*/ 4516217 w 4992467"/>
              <a:gd name="connsiteY72" fmla="*/ 733425 h 2124075"/>
              <a:gd name="connsiteX73" fmla="*/ 4601942 w 4992467"/>
              <a:gd name="connsiteY73" fmla="*/ 809625 h 2124075"/>
              <a:gd name="connsiteX74" fmla="*/ 4630517 w 4992467"/>
              <a:gd name="connsiteY74" fmla="*/ 819150 h 2124075"/>
              <a:gd name="connsiteX75" fmla="*/ 4687667 w 4992467"/>
              <a:gd name="connsiteY75" fmla="*/ 857250 h 2124075"/>
              <a:gd name="connsiteX76" fmla="*/ 4754342 w 4992467"/>
              <a:gd name="connsiteY76" fmla="*/ 876300 h 2124075"/>
              <a:gd name="connsiteX77" fmla="*/ 4782917 w 4992467"/>
              <a:gd name="connsiteY77" fmla="*/ 885825 h 2124075"/>
              <a:gd name="connsiteX78" fmla="*/ 4849592 w 4992467"/>
              <a:gd name="connsiteY78" fmla="*/ 904875 h 2124075"/>
              <a:gd name="connsiteX79" fmla="*/ 4878167 w 4992467"/>
              <a:gd name="connsiteY79" fmla="*/ 923925 h 2124075"/>
              <a:gd name="connsiteX80" fmla="*/ 4906742 w 4992467"/>
              <a:gd name="connsiteY80" fmla="*/ 933450 h 2124075"/>
              <a:gd name="connsiteX81" fmla="*/ 4963892 w 4992467"/>
              <a:gd name="connsiteY81" fmla="*/ 971550 h 2124075"/>
              <a:gd name="connsiteX82" fmla="*/ 4992467 w 4992467"/>
              <a:gd name="connsiteY82" fmla="*/ 1008111 h 2124075"/>
              <a:gd name="connsiteX83" fmla="*/ 4154267 w 4992467"/>
              <a:gd name="connsiteY83" fmla="*/ 2114550 h 2124075"/>
              <a:gd name="connsiteX84" fmla="*/ 756071 w 4992467"/>
              <a:gd name="connsiteY84" fmla="*/ 1764196 h 2124075"/>
              <a:gd name="connsiteX0" fmla="*/ 756071 w 4992467"/>
              <a:gd name="connsiteY0" fmla="*/ 1764196 h 2095500"/>
              <a:gd name="connsiteX1" fmla="*/ 572867 w 4992467"/>
              <a:gd name="connsiteY1" fmla="*/ 2095500 h 2095500"/>
              <a:gd name="connsiteX2" fmla="*/ 1367 w 4992467"/>
              <a:gd name="connsiteY2" fmla="*/ 809625 h 2095500"/>
              <a:gd name="connsiteX3" fmla="*/ 68042 w 4992467"/>
              <a:gd name="connsiteY3" fmla="*/ 733425 h 2095500"/>
              <a:gd name="connsiteX4" fmla="*/ 96617 w 4992467"/>
              <a:gd name="connsiteY4" fmla="*/ 714375 h 2095500"/>
              <a:gd name="connsiteX5" fmla="*/ 125192 w 4992467"/>
              <a:gd name="connsiteY5" fmla="*/ 695325 h 2095500"/>
              <a:gd name="connsiteX6" fmla="*/ 172817 w 4992467"/>
              <a:gd name="connsiteY6" fmla="*/ 647700 h 2095500"/>
              <a:gd name="connsiteX7" fmla="*/ 201392 w 4992467"/>
              <a:gd name="connsiteY7" fmla="*/ 638175 h 2095500"/>
              <a:gd name="connsiteX8" fmla="*/ 258542 w 4992467"/>
              <a:gd name="connsiteY8" fmla="*/ 600075 h 2095500"/>
              <a:gd name="connsiteX9" fmla="*/ 315692 w 4992467"/>
              <a:gd name="connsiteY9" fmla="*/ 571500 h 2095500"/>
              <a:gd name="connsiteX10" fmla="*/ 344267 w 4992467"/>
              <a:gd name="connsiteY10" fmla="*/ 561975 h 2095500"/>
              <a:gd name="connsiteX11" fmla="*/ 401417 w 4992467"/>
              <a:gd name="connsiteY11" fmla="*/ 523875 h 2095500"/>
              <a:gd name="connsiteX12" fmla="*/ 429992 w 4992467"/>
              <a:gd name="connsiteY12" fmla="*/ 504825 h 2095500"/>
              <a:gd name="connsiteX13" fmla="*/ 458567 w 4992467"/>
              <a:gd name="connsiteY13" fmla="*/ 495300 h 2095500"/>
              <a:gd name="connsiteX14" fmla="*/ 487142 w 4992467"/>
              <a:gd name="connsiteY14" fmla="*/ 476250 h 2095500"/>
              <a:gd name="connsiteX15" fmla="*/ 544292 w 4992467"/>
              <a:gd name="connsiteY15" fmla="*/ 457200 h 2095500"/>
              <a:gd name="connsiteX16" fmla="*/ 649067 w 4992467"/>
              <a:gd name="connsiteY16" fmla="*/ 428625 h 2095500"/>
              <a:gd name="connsiteX17" fmla="*/ 830042 w 4992467"/>
              <a:gd name="connsiteY17" fmla="*/ 409575 h 2095500"/>
              <a:gd name="connsiteX18" fmla="*/ 925292 w 4992467"/>
              <a:gd name="connsiteY18" fmla="*/ 381000 h 2095500"/>
              <a:gd name="connsiteX19" fmla="*/ 953867 w 4992467"/>
              <a:gd name="connsiteY19" fmla="*/ 361950 h 2095500"/>
              <a:gd name="connsiteX20" fmla="*/ 1011017 w 4992467"/>
              <a:gd name="connsiteY20" fmla="*/ 342900 h 2095500"/>
              <a:gd name="connsiteX21" fmla="*/ 1096742 w 4992467"/>
              <a:gd name="connsiteY21" fmla="*/ 304800 h 2095500"/>
              <a:gd name="connsiteX22" fmla="*/ 1182467 w 4992467"/>
              <a:gd name="connsiteY22" fmla="*/ 285750 h 2095500"/>
              <a:gd name="connsiteX23" fmla="*/ 1220567 w 4992467"/>
              <a:gd name="connsiteY23" fmla="*/ 276225 h 2095500"/>
              <a:gd name="connsiteX24" fmla="*/ 1411067 w 4992467"/>
              <a:gd name="connsiteY24" fmla="*/ 266700 h 2095500"/>
              <a:gd name="connsiteX25" fmla="*/ 1458692 w 4992467"/>
              <a:gd name="connsiteY25" fmla="*/ 257175 h 2095500"/>
              <a:gd name="connsiteX26" fmla="*/ 1487267 w 4992467"/>
              <a:gd name="connsiteY26" fmla="*/ 247650 h 2095500"/>
              <a:gd name="connsiteX27" fmla="*/ 1544417 w 4992467"/>
              <a:gd name="connsiteY27" fmla="*/ 238125 h 2095500"/>
              <a:gd name="connsiteX28" fmla="*/ 1658717 w 4992467"/>
              <a:gd name="connsiteY28" fmla="*/ 247650 h 2095500"/>
              <a:gd name="connsiteX29" fmla="*/ 1868267 w 4992467"/>
              <a:gd name="connsiteY29" fmla="*/ 228600 h 2095500"/>
              <a:gd name="connsiteX30" fmla="*/ 1953992 w 4992467"/>
              <a:gd name="connsiteY30" fmla="*/ 200025 h 2095500"/>
              <a:gd name="connsiteX31" fmla="*/ 1982567 w 4992467"/>
              <a:gd name="connsiteY31" fmla="*/ 190500 h 2095500"/>
              <a:gd name="connsiteX32" fmla="*/ 2011142 w 4992467"/>
              <a:gd name="connsiteY32" fmla="*/ 171450 h 2095500"/>
              <a:gd name="connsiteX33" fmla="*/ 2068292 w 4992467"/>
              <a:gd name="connsiteY33" fmla="*/ 152400 h 2095500"/>
              <a:gd name="connsiteX34" fmla="*/ 2154017 w 4992467"/>
              <a:gd name="connsiteY34" fmla="*/ 114300 h 2095500"/>
              <a:gd name="connsiteX35" fmla="*/ 2496917 w 4992467"/>
              <a:gd name="connsiteY35" fmla="*/ 95250 h 2095500"/>
              <a:gd name="connsiteX36" fmla="*/ 2582642 w 4992467"/>
              <a:gd name="connsiteY36" fmla="*/ 66675 h 2095500"/>
              <a:gd name="connsiteX37" fmla="*/ 2611217 w 4992467"/>
              <a:gd name="connsiteY37" fmla="*/ 57150 h 2095500"/>
              <a:gd name="connsiteX38" fmla="*/ 2639792 w 4992467"/>
              <a:gd name="connsiteY38" fmla="*/ 38100 h 2095500"/>
              <a:gd name="connsiteX39" fmla="*/ 2696942 w 4992467"/>
              <a:gd name="connsiteY39" fmla="*/ 19050 h 2095500"/>
              <a:gd name="connsiteX40" fmla="*/ 2763617 w 4992467"/>
              <a:gd name="connsiteY40" fmla="*/ 0 h 2095500"/>
              <a:gd name="connsiteX41" fmla="*/ 2982692 w 4992467"/>
              <a:gd name="connsiteY41" fmla="*/ 9525 h 2095500"/>
              <a:gd name="connsiteX42" fmla="*/ 3039842 w 4992467"/>
              <a:gd name="connsiteY42" fmla="*/ 28575 h 2095500"/>
              <a:gd name="connsiteX43" fmla="*/ 3077942 w 4992467"/>
              <a:gd name="connsiteY43" fmla="*/ 38100 h 2095500"/>
              <a:gd name="connsiteX44" fmla="*/ 3135092 w 4992467"/>
              <a:gd name="connsiteY44" fmla="*/ 57150 h 2095500"/>
              <a:gd name="connsiteX45" fmla="*/ 3192242 w 4992467"/>
              <a:gd name="connsiteY45" fmla="*/ 76200 h 2095500"/>
              <a:gd name="connsiteX46" fmla="*/ 3220817 w 4992467"/>
              <a:gd name="connsiteY46" fmla="*/ 85725 h 2095500"/>
              <a:gd name="connsiteX47" fmla="*/ 3249392 w 4992467"/>
              <a:gd name="connsiteY47" fmla="*/ 95250 h 2095500"/>
              <a:gd name="connsiteX48" fmla="*/ 3363692 w 4992467"/>
              <a:gd name="connsiteY48" fmla="*/ 104775 h 2095500"/>
              <a:gd name="connsiteX49" fmla="*/ 3420842 w 4992467"/>
              <a:gd name="connsiteY49" fmla="*/ 133350 h 2095500"/>
              <a:gd name="connsiteX50" fmla="*/ 3449417 w 4992467"/>
              <a:gd name="connsiteY50" fmla="*/ 161925 h 2095500"/>
              <a:gd name="connsiteX51" fmla="*/ 3506567 w 4992467"/>
              <a:gd name="connsiteY51" fmla="*/ 200025 h 2095500"/>
              <a:gd name="connsiteX52" fmla="*/ 3535142 w 4992467"/>
              <a:gd name="connsiteY52" fmla="*/ 219075 h 2095500"/>
              <a:gd name="connsiteX53" fmla="*/ 3563717 w 4992467"/>
              <a:gd name="connsiteY53" fmla="*/ 247650 h 2095500"/>
              <a:gd name="connsiteX54" fmla="*/ 3620867 w 4992467"/>
              <a:gd name="connsiteY54" fmla="*/ 266700 h 2095500"/>
              <a:gd name="connsiteX55" fmla="*/ 3678017 w 4992467"/>
              <a:gd name="connsiteY55" fmla="*/ 295275 h 2095500"/>
              <a:gd name="connsiteX56" fmla="*/ 3706592 w 4992467"/>
              <a:gd name="connsiteY56" fmla="*/ 314325 h 2095500"/>
              <a:gd name="connsiteX57" fmla="*/ 3744692 w 4992467"/>
              <a:gd name="connsiteY57" fmla="*/ 323850 h 2095500"/>
              <a:gd name="connsiteX58" fmla="*/ 3887567 w 4992467"/>
              <a:gd name="connsiteY58" fmla="*/ 342900 h 2095500"/>
              <a:gd name="connsiteX59" fmla="*/ 3944717 w 4992467"/>
              <a:gd name="connsiteY59" fmla="*/ 361950 h 2095500"/>
              <a:gd name="connsiteX60" fmla="*/ 3973292 w 4992467"/>
              <a:gd name="connsiteY60" fmla="*/ 371475 h 2095500"/>
              <a:gd name="connsiteX61" fmla="*/ 4030442 w 4992467"/>
              <a:gd name="connsiteY61" fmla="*/ 419100 h 2095500"/>
              <a:gd name="connsiteX62" fmla="*/ 4087592 w 4992467"/>
              <a:gd name="connsiteY62" fmla="*/ 457200 h 2095500"/>
              <a:gd name="connsiteX63" fmla="*/ 4116167 w 4992467"/>
              <a:gd name="connsiteY63" fmla="*/ 476250 h 2095500"/>
              <a:gd name="connsiteX64" fmla="*/ 4173317 w 4992467"/>
              <a:gd name="connsiteY64" fmla="*/ 514350 h 2095500"/>
              <a:gd name="connsiteX65" fmla="*/ 4201892 w 4992467"/>
              <a:gd name="connsiteY65" fmla="*/ 533400 h 2095500"/>
              <a:gd name="connsiteX66" fmla="*/ 4230467 w 4992467"/>
              <a:gd name="connsiteY66" fmla="*/ 542925 h 2095500"/>
              <a:gd name="connsiteX67" fmla="*/ 4316192 w 4992467"/>
              <a:gd name="connsiteY67" fmla="*/ 600075 h 2095500"/>
              <a:gd name="connsiteX68" fmla="*/ 4344767 w 4992467"/>
              <a:gd name="connsiteY68" fmla="*/ 628650 h 2095500"/>
              <a:gd name="connsiteX69" fmla="*/ 4373342 w 4992467"/>
              <a:gd name="connsiteY69" fmla="*/ 638175 h 2095500"/>
              <a:gd name="connsiteX70" fmla="*/ 4459067 w 4992467"/>
              <a:gd name="connsiteY70" fmla="*/ 695325 h 2095500"/>
              <a:gd name="connsiteX71" fmla="*/ 4487642 w 4992467"/>
              <a:gd name="connsiteY71" fmla="*/ 714375 h 2095500"/>
              <a:gd name="connsiteX72" fmla="*/ 4516217 w 4992467"/>
              <a:gd name="connsiteY72" fmla="*/ 733425 h 2095500"/>
              <a:gd name="connsiteX73" fmla="*/ 4601942 w 4992467"/>
              <a:gd name="connsiteY73" fmla="*/ 809625 h 2095500"/>
              <a:gd name="connsiteX74" fmla="*/ 4630517 w 4992467"/>
              <a:gd name="connsiteY74" fmla="*/ 819150 h 2095500"/>
              <a:gd name="connsiteX75" fmla="*/ 4687667 w 4992467"/>
              <a:gd name="connsiteY75" fmla="*/ 857250 h 2095500"/>
              <a:gd name="connsiteX76" fmla="*/ 4754342 w 4992467"/>
              <a:gd name="connsiteY76" fmla="*/ 876300 h 2095500"/>
              <a:gd name="connsiteX77" fmla="*/ 4782917 w 4992467"/>
              <a:gd name="connsiteY77" fmla="*/ 885825 h 2095500"/>
              <a:gd name="connsiteX78" fmla="*/ 4849592 w 4992467"/>
              <a:gd name="connsiteY78" fmla="*/ 904875 h 2095500"/>
              <a:gd name="connsiteX79" fmla="*/ 4878167 w 4992467"/>
              <a:gd name="connsiteY79" fmla="*/ 923925 h 2095500"/>
              <a:gd name="connsiteX80" fmla="*/ 4906742 w 4992467"/>
              <a:gd name="connsiteY80" fmla="*/ 933450 h 2095500"/>
              <a:gd name="connsiteX81" fmla="*/ 4963892 w 4992467"/>
              <a:gd name="connsiteY81" fmla="*/ 971550 h 2095500"/>
              <a:gd name="connsiteX82" fmla="*/ 4992467 w 4992467"/>
              <a:gd name="connsiteY82" fmla="*/ 1008111 h 2095500"/>
              <a:gd name="connsiteX83" fmla="*/ 4344929 w 4992467"/>
              <a:gd name="connsiteY83" fmla="*/ 1980218 h 2095500"/>
              <a:gd name="connsiteX84" fmla="*/ 756071 w 4992467"/>
              <a:gd name="connsiteY84" fmla="*/ 1764196 h 2095500"/>
              <a:gd name="connsiteX0" fmla="*/ 756071 w 4992467"/>
              <a:gd name="connsiteY0" fmla="*/ 1764196 h 1989743"/>
              <a:gd name="connsiteX1" fmla="*/ 1367 w 4992467"/>
              <a:gd name="connsiteY1" fmla="*/ 809625 h 1989743"/>
              <a:gd name="connsiteX2" fmla="*/ 68042 w 4992467"/>
              <a:gd name="connsiteY2" fmla="*/ 733425 h 1989743"/>
              <a:gd name="connsiteX3" fmla="*/ 96617 w 4992467"/>
              <a:gd name="connsiteY3" fmla="*/ 714375 h 1989743"/>
              <a:gd name="connsiteX4" fmla="*/ 125192 w 4992467"/>
              <a:gd name="connsiteY4" fmla="*/ 695325 h 1989743"/>
              <a:gd name="connsiteX5" fmla="*/ 172817 w 4992467"/>
              <a:gd name="connsiteY5" fmla="*/ 647700 h 1989743"/>
              <a:gd name="connsiteX6" fmla="*/ 201392 w 4992467"/>
              <a:gd name="connsiteY6" fmla="*/ 638175 h 1989743"/>
              <a:gd name="connsiteX7" fmla="*/ 258542 w 4992467"/>
              <a:gd name="connsiteY7" fmla="*/ 600075 h 1989743"/>
              <a:gd name="connsiteX8" fmla="*/ 315692 w 4992467"/>
              <a:gd name="connsiteY8" fmla="*/ 571500 h 1989743"/>
              <a:gd name="connsiteX9" fmla="*/ 344267 w 4992467"/>
              <a:gd name="connsiteY9" fmla="*/ 561975 h 1989743"/>
              <a:gd name="connsiteX10" fmla="*/ 401417 w 4992467"/>
              <a:gd name="connsiteY10" fmla="*/ 523875 h 1989743"/>
              <a:gd name="connsiteX11" fmla="*/ 429992 w 4992467"/>
              <a:gd name="connsiteY11" fmla="*/ 504825 h 1989743"/>
              <a:gd name="connsiteX12" fmla="*/ 458567 w 4992467"/>
              <a:gd name="connsiteY12" fmla="*/ 495300 h 1989743"/>
              <a:gd name="connsiteX13" fmla="*/ 487142 w 4992467"/>
              <a:gd name="connsiteY13" fmla="*/ 476250 h 1989743"/>
              <a:gd name="connsiteX14" fmla="*/ 544292 w 4992467"/>
              <a:gd name="connsiteY14" fmla="*/ 457200 h 1989743"/>
              <a:gd name="connsiteX15" fmla="*/ 649067 w 4992467"/>
              <a:gd name="connsiteY15" fmla="*/ 428625 h 1989743"/>
              <a:gd name="connsiteX16" fmla="*/ 830042 w 4992467"/>
              <a:gd name="connsiteY16" fmla="*/ 409575 h 1989743"/>
              <a:gd name="connsiteX17" fmla="*/ 925292 w 4992467"/>
              <a:gd name="connsiteY17" fmla="*/ 381000 h 1989743"/>
              <a:gd name="connsiteX18" fmla="*/ 953867 w 4992467"/>
              <a:gd name="connsiteY18" fmla="*/ 361950 h 1989743"/>
              <a:gd name="connsiteX19" fmla="*/ 1011017 w 4992467"/>
              <a:gd name="connsiteY19" fmla="*/ 342900 h 1989743"/>
              <a:gd name="connsiteX20" fmla="*/ 1096742 w 4992467"/>
              <a:gd name="connsiteY20" fmla="*/ 304800 h 1989743"/>
              <a:gd name="connsiteX21" fmla="*/ 1182467 w 4992467"/>
              <a:gd name="connsiteY21" fmla="*/ 285750 h 1989743"/>
              <a:gd name="connsiteX22" fmla="*/ 1220567 w 4992467"/>
              <a:gd name="connsiteY22" fmla="*/ 276225 h 1989743"/>
              <a:gd name="connsiteX23" fmla="*/ 1411067 w 4992467"/>
              <a:gd name="connsiteY23" fmla="*/ 266700 h 1989743"/>
              <a:gd name="connsiteX24" fmla="*/ 1458692 w 4992467"/>
              <a:gd name="connsiteY24" fmla="*/ 257175 h 1989743"/>
              <a:gd name="connsiteX25" fmla="*/ 1487267 w 4992467"/>
              <a:gd name="connsiteY25" fmla="*/ 247650 h 1989743"/>
              <a:gd name="connsiteX26" fmla="*/ 1544417 w 4992467"/>
              <a:gd name="connsiteY26" fmla="*/ 238125 h 1989743"/>
              <a:gd name="connsiteX27" fmla="*/ 1658717 w 4992467"/>
              <a:gd name="connsiteY27" fmla="*/ 247650 h 1989743"/>
              <a:gd name="connsiteX28" fmla="*/ 1868267 w 4992467"/>
              <a:gd name="connsiteY28" fmla="*/ 228600 h 1989743"/>
              <a:gd name="connsiteX29" fmla="*/ 1953992 w 4992467"/>
              <a:gd name="connsiteY29" fmla="*/ 200025 h 1989743"/>
              <a:gd name="connsiteX30" fmla="*/ 1982567 w 4992467"/>
              <a:gd name="connsiteY30" fmla="*/ 190500 h 1989743"/>
              <a:gd name="connsiteX31" fmla="*/ 2011142 w 4992467"/>
              <a:gd name="connsiteY31" fmla="*/ 171450 h 1989743"/>
              <a:gd name="connsiteX32" fmla="*/ 2068292 w 4992467"/>
              <a:gd name="connsiteY32" fmla="*/ 152400 h 1989743"/>
              <a:gd name="connsiteX33" fmla="*/ 2154017 w 4992467"/>
              <a:gd name="connsiteY33" fmla="*/ 114300 h 1989743"/>
              <a:gd name="connsiteX34" fmla="*/ 2496917 w 4992467"/>
              <a:gd name="connsiteY34" fmla="*/ 95250 h 1989743"/>
              <a:gd name="connsiteX35" fmla="*/ 2582642 w 4992467"/>
              <a:gd name="connsiteY35" fmla="*/ 66675 h 1989743"/>
              <a:gd name="connsiteX36" fmla="*/ 2611217 w 4992467"/>
              <a:gd name="connsiteY36" fmla="*/ 57150 h 1989743"/>
              <a:gd name="connsiteX37" fmla="*/ 2639792 w 4992467"/>
              <a:gd name="connsiteY37" fmla="*/ 38100 h 1989743"/>
              <a:gd name="connsiteX38" fmla="*/ 2696942 w 4992467"/>
              <a:gd name="connsiteY38" fmla="*/ 19050 h 1989743"/>
              <a:gd name="connsiteX39" fmla="*/ 2763617 w 4992467"/>
              <a:gd name="connsiteY39" fmla="*/ 0 h 1989743"/>
              <a:gd name="connsiteX40" fmla="*/ 2982692 w 4992467"/>
              <a:gd name="connsiteY40" fmla="*/ 9525 h 1989743"/>
              <a:gd name="connsiteX41" fmla="*/ 3039842 w 4992467"/>
              <a:gd name="connsiteY41" fmla="*/ 28575 h 1989743"/>
              <a:gd name="connsiteX42" fmla="*/ 3077942 w 4992467"/>
              <a:gd name="connsiteY42" fmla="*/ 38100 h 1989743"/>
              <a:gd name="connsiteX43" fmla="*/ 3135092 w 4992467"/>
              <a:gd name="connsiteY43" fmla="*/ 57150 h 1989743"/>
              <a:gd name="connsiteX44" fmla="*/ 3192242 w 4992467"/>
              <a:gd name="connsiteY44" fmla="*/ 76200 h 1989743"/>
              <a:gd name="connsiteX45" fmla="*/ 3220817 w 4992467"/>
              <a:gd name="connsiteY45" fmla="*/ 85725 h 1989743"/>
              <a:gd name="connsiteX46" fmla="*/ 3249392 w 4992467"/>
              <a:gd name="connsiteY46" fmla="*/ 95250 h 1989743"/>
              <a:gd name="connsiteX47" fmla="*/ 3363692 w 4992467"/>
              <a:gd name="connsiteY47" fmla="*/ 104775 h 1989743"/>
              <a:gd name="connsiteX48" fmla="*/ 3420842 w 4992467"/>
              <a:gd name="connsiteY48" fmla="*/ 133350 h 1989743"/>
              <a:gd name="connsiteX49" fmla="*/ 3449417 w 4992467"/>
              <a:gd name="connsiteY49" fmla="*/ 161925 h 1989743"/>
              <a:gd name="connsiteX50" fmla="*/ 3506567 w 4992467"/>
              <a:gd name="connsiteY50" fmla="*/ 200025 h 1989743"/>
              <a:gd name="connsiteX51" fmla="*/ 3535142 w 4992467"/>
              <a:gd name="connsiteY51" fmla="*/ 219075 h 1989743"/>
              <a:gd name="connsiteX52" fmla="*/ 3563717 w 4992467"/>
              <a:gd name="connsiteY52" fmla="*/ 247650 h 1989743"/>
              <a:gd name="connsiteX53" fmla="*/ 3620867 w 4992467"/>
              <a:gd name="connsiteY53" fmla="*/ 266700 h 1989743"/>
              <a:gd name="connsiteX54" fmla="*/ 3678017 w 4992467"/>
              <a:gd name="connsiteY54" fmla="*/ 295275 h 1989743"/>
              <a:gd name="connsiteX55" fmla="*/ 3706592 w 4992467"/>
              <a:gd name="connsiteY55" fmla="*/ 314325 h 1989743"/>
              <a:gd name="connsiteX56" fmla="*/ 3744692 w 4992467"/>
              <a:gd name="connsiteY56" fmla="*/ 323850 h 1989743"/>
              <a:gd name="connsiteX57" fmla="*/ 3887567 w 4992467"/>
              <a:gd name="connsiteY57" fmla="*/ 342900 h 1989743"/>
              <a:gd name="connsiteX58" fmla="*/ 3944717 w 4992467"/>
              <a:gd name="connsiteY58" fmla="*/ 361950 h 1989743"/>
              <a:gd name="connsiteX59" fmla="*/ 3973292 w 4992467"/>
              <a:gd name="connsiteY59" fmla="*/ 371475 h 1989743"/>
              <a:gd name="connsiteX60" fmla="*/ 4030442 w 4992467"/>
              <a:gd name="connsiteY60" fmla="*/ 419100 h 1989743"/>
              <a:gd name="connsiteX61" fmla="*/ 4087592 w 4992467"/>
              <a:gd name="connsiteY61" fmla="*/ 457200 h 1989743"/>
              <a:gd name="connsiteX62" fmla="*/ 4116167 w 4992467"/>
              <a:gd name="connsiteY62" fmla="*/ 476250 h 1989743"/>
              <a:gd name="connsiteX63" fmla="*/ 4173317 w 4992467"/>
              <a:gd name="connsiteY63" fmla="*/ 514350 h 1989743"/>
              <a:gd name="connsiteX64" fmla="*/ 4201892 w 4992467"/>
              <a:gd name="connsiteY64" fmla="*/ 533400 h 1989743"/>
              <a:gd name="connsiteX65" fmla="*/ 4230467 w 4992467"/>
              <a:gd name="connsiteY65" fmla="*/ 542925 h 1989743"/>
              <a:gd name="connsiteX66" fmla="*/ 4316192 w 4992467"/>
              <a:gd name="connsiteY66" fmla="*/ 600075 h 1989743"/>
              <a:gd name="connsiteX67" fmla="*/ 4344767 w 4992467"/>
              <a:gd name="connsiteY67" fmla="*/ 628650 h 1989743"/>
              <a:gd name="connsiteX68" fmla="*/ 4373342 w 4992467"/>
              <a:gd name="connsiteY68" fmla="*/ 638175 h 1989743"/>
              <a:gd name="connsiteX69" fmla="*/ 4459067 w 4992467"/>
              <a:gd name="connsiteY69" fmla="*/ 695325 h 1989743"/>
              <a:gd name="connsiteX70" fmla="*/ 4487642 w 4992467"/>
              <a:gd name="connsiteY70" fmla="*/ 714375 h 1989743"/>
              <a:gd name="connsiteX71" fmla="*/ 4516217 w 4992467"/>
              <a:gd name="connsiteY71" fmla="*/ 733425 h 1989743"/>
              <a:gd name="connsiteX72" fmla="*/ 4601942 w 4992467"/>
              <a:gd name="connsiteY72" fmla="*/ 809625 h 1989743"/>
              <a:gd name="connsiteX73" fmla="*/ 4630517 w 4992467"/>
              <a:gd name="connsiteY73" fmla="*/ 819150 h 1989743"/>
              <a:gd name="connsiteX74" fmla="*/ 4687667 w 4992467"/>
              <a:gd name="connsiteY74" fmla="*/ 857250 h 1989743"/>
              <a:gd name="connsiteX75" fmla="*/ 4754342 w 4992467"/>
              <a:gd name="connsiteY75" fmla="*/ 876300 h 1989743"/>
              <a:gd name="connsiteX76" fmla="*/ 4782917 w 4992467"/>
              <a:gd name="connsiteY76" fmla="*/ 885825 h 1989743"/>
              <a:gd name="connsiteX77" fmla="*/ 4849592 w 4992467"/>
              <a:gd name="connsiteY77" fmla="*/ 904875 h 1989743"/>
              <a:gd name="connsiteX78" fmla="*/ 4878167 w 4992467"/>
              <a:gd name="connsiteY78" fmla="*/ 923925 h 1989743"/>
              <a:gd name="connsiteX79" fmla="*/ 4906742 w 4992467"/>
              <a:gd name="connsiteY79" fmla="*/ 933450 h 1989743"/>
              <a:gd name="connsiteX80" fmla="*/ 4963892 w 4992467"/>
              <a:gd name="connsiteY80" fmla="*/ 971550 h 1989743"/>
              <a:gd name="connsiteX81" fmla="*/ 4992467 w 4992467"/>
              <a:gd name="connsiteY81" fmla="*/ 1008111 h 1989743"/>
              <a:gd name="connsiteX82" fmla="*/ 4344929 w 4992467"/>
              <a:gd name="connsiteY82" fmla="*/ 1980218 h 1989743"/>
              <a:gd name="connsiteX83" fmla="*/ 756071 w 4992467"/>
              <a:gd name="connsiteY83" fmla="*/ 1764196 h 1989743"/>
              <a:gd name="connsiteX0" fmla="*/ 756071 w 4992467"/>
              <a:gd name="connsiteY0" fmla="*/ 1764196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756071 w 4992467"/>
              <a:gd name="connsiteY83" fmla="*/ 1764196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344929 w 4992467"/>
              <a:gd name="connsiteY82" fmla="*/ 1836205 h 1836205"/>
              <a:gd name="connsiteX83" fmla="*/ 600513 w 4992467"/>
              <a:gd name="connsiteY83" fmla="*/ 1836205 h 1836205"/>
              <a:gd name="connsiteX0" fmla="*/ 600513 w 4992467"/>
              <a:gd name="connsiteY0" fmla="*/ 1836205 h 1836205"/>
              <a:gd name="connsiteX1" fmla="*/ 1367 w 4992467"/>
              <a:gd name="connsiteY1" fmla="*/ 809625 h 1836205"/>
              <a:gd name="connsiteX2" fmla="*/ 68042 w 4992467"/>
              <a:gd name="connsiteY2" fmla="*/ 733425 h 1836205"/>
              <a:gd name="connsiteX3" fmla="*/ 96617 w 4992467"/>
              <a:gd name="connsiteY3" fmla="*/ 714375 h 1836205"/>
              <a:gd name="connsiteX4" fmla="*/ 125192 w 4992467"/>
              <a:gd name="connsiteY4" fmla="*/ 695325 h 1836205"/>
              <a:gd name="connsiteX5" fmla="*/ 172817 w 4992467"/>
              <a:gd name="connsiteY5" fmla="*/ 647700 h 1836205"/>
              <a:gd name="connsiteX6" fmla="*/ 201392 w 4992467"/>
              <a:gd name="connsiteY6" fmla="*/ 638175 h 1836205"/>
              <a:gd name="connsiteX7" fmla="*/ 258542 w 4992467"/>
              <a:gd name="connsiteY7" fmla="*/ 600075 h 1836205"/>
              <a:gd name="connsiteX8" fmla="*/ 315692 w 4992467"/>
              <a:gd name="connsiteY8" fmla="*/ 571500 h 1836205"/>
              <a:gd name="connsiteX9" fmla="*/ 344267 w 4992467"/>
              <a:gd name="connsiteY9" fmla="*/ 561975 h 1836205"/>
              <a:gd name="connsiteX10" fmla="*/ 401417 w 4992467"/>
              <a:gd name="connsiteY10" fmla="*/ 523875 h 1836205"/>
              <a:gd name="connsiteX11" fmla="*/ 429992 w 4992467"/>
              <a:gd name="connsiteY11" fmla="*/ 504825 h 1836205"/>
              <a:gd name="connsiteX12" fmla="*/ 458567 w 4992467"/>
              <a:gd name="connsiteY12" fmla="*/ 495300 h 1836205"/>
              <a:gd name="connsiteX13" fmla="*/ 487142 w 4992467"/>
              <a:gd name="connsiteY13" fmla="*/ 476250 h 1836205"/>
              <a:gd name="connsiteX14" fmla="*/ 544292 w 4992467"/>
              <a:gd name="connsiteY14" fmla="*/ 457200 h 1836205"/>
              <a:gd name="connsiteX15" fmla="*/ 649067 w 4992467"/>
              <a:gd name="connsiteY15" fmla="*/ 428625 h 1836205"/>
              <a:gd name="connsiteX16" fmla="*/ 830042 w 4992467"/>
              <a:gd name="connsiteY16" fmla="*/ 409575 h 1836205"/>
              <a:gd name="connsiteX17" fmla="*/ 925292 w 4992467"/>
              <a:gd name="connsiteY17" fmla="*/ 381000 h 1836205"/>
              <a:gd name="connsiteX18" fmla="*/ 953867 w 4992467"/>
              <a:gd name="connsiteY18" fmla="*/ 361950 h 1836205"/>
              <a:gd name="connsiteX19" fmla="*/ 1011017 w 4992467"/>
              <a:gd name="connsiteY19" fmla="*/ 342900 h 1836205"/>
              <a:gd name="connsiteX20" fmla="*/ 1096742 w 4992467"/>
              <a:gd name="connsiteY20" fmla="*/ 304800 h 1836205"/>
              <a:gd name="connsiteX21" fmla="*/ 1182467 w 4992467"/>
              <a:gd name="connsiteY21" fmla="*/ 285750 h 1836205"/>
              <a:gd name="connsiteX22" fmla="*/ 1220567 w 4992467"/>
              <a:gd name="connsiteY22" fmla="*/ 276225 h 1836205"/>
              <a:gd name="connsiteX23" fmla="*/ 1411067 w 4992467"/>
              <a:gd name="connsiteY23" fmla="*/ 266700 h 1836205"/>
              <a:gd name="connsiteX24" fmla="*/ 1458692 w 4992467"/>
              <a:gd name="connsiteY24" fmla="*/ 257175 h 1836205"/>
              <a:gd name="connsiteX25" fmla="*/ 1487267 w 4992467"/>
              <a:gd name="connsiteY25" fmla="*/ 247650 h 1836205"/>
              <a:gd name="connsiteX26" fmla="*/ 1544417 w 4992467"/>
              <a:gd name="connsiteY26" fmla="*/ 238125 h 1836205"/>
              <a:gd name="connsiteX27" fmla="*/ 1658717 w 4992467"/>
              <a:gd name="connsiteY27" fmla="*/ 247650 h 1836205"/>
              <a:gd name="connsiteX28" fmla="*/ 1868267 w 4992467"/>
              <a:gd name="connsiteY28" fmla="*/ 228600 h 1836205"/>
              <a:gd name="connsiteX29" fmla="*/ 1953992 w 4992467"/>
              <a:gd name="connsiteY29" fmla="*/ 200025 h 1836205"/>
              <a:gd name="connsiteX30" fmla="*/ 1982567 w 4992467"/>
              <a:gd name="connsiteY30" fmla="*/ 190500 h 1836205"/>
              <a:gd name="connsiteX31" fmla="*/ 2011142 w 4992467"/>
              <a:gd name="connsiteY31" fmla="*/ 171450 h 1836205"/>
              <a:gd name="connsiteX32" fmla="*/ 2068292 w 4992467"/>
              <a:gd name="connsiteY32" fmla="*/ 152400 h 1836205"/>
              <a:gd name="connsiteX33" fmla="*/ 2154017 w 4992467"/>
              <a:gd name="connsiteY33" fmla="*/ 114300 h 1836205"/>
              <a:gd name="connsiteX34" fmla="*/ 2496917 w 4992467"/>
              <a:gd name="connsiteY34" fmla="*/ 95250 h 1836205"/>
              <a:gd name="connsiteX35" fmla="*/ 2582642 w 4992467"/>
              <a:gd name="connsiteY35" fmla="*/ 66675 h 1836205"/>
              <a:gd name="connsiteX36" fmla="*/ 2611217 w 4992467"/>
              <a:gd name="connsiteY36" fmla="*/ 57150 h 1836205"/>
              <a:gd name="connsiteX37" fmla="*/ 2639792 w 4992467"/>
              <a:gd name="connsiteY37" fmla="*/ 38100 h 1836205"/>
              <a:gd name="connsiteX38" fmla="*/ 2696942 w 4992467"/>
              <a:gd name="connsiteY38" fmla="*/ 19050 h 1836205"/>
              <a:gd name="connsiteX39" fmla="*/ 2763617 w 4992467"/>
              <a:gd name="connsiteY39" fmla="*/ 0 h 1836205"/>
              <a:gd name="connsiteX40" fmla="*/ 2982692 w 4992467"/>
              <a:gd name="connsiteY40" fmla="*/ 9525 h 1836205"/>
              <a:gd name="connsiteX41" fmla="*/ 3039842 w 4992467"/>
              <a:gd name="connsiteY41" fmla="*/ 28575 h 1836205"/>
              <a:gd name="connsiteX42" fmla="*/ 3077942 w 4992467"/>
              <a:gd name="connsiteY42" fmla="*/ 38100 h 1836205"/>
              <a:gd name="connsiteX43" fmla="*/ 3135092 w 4992467"/>
              <a:gd name="connsiteY43" fmla="*/ 57150 h 1836205"/>
              <a:gd name="connsiteX44" fmla="*/ 3192242 w 4992467"/>
              <a:gd name="connsiteY44" fmla="*/ 76200 h 1836205"/>
              <a:gd name="connsiteX45" fmla="*/ 3220817 w 4992467"/>
              <a:gd name="connsiteY45" fmla="*/ 85725 h 1836205"/>
              <a:gd name="connsiteX46" fmla="*/ 3249392 w 4992467"/>
              <a:gd name="connsiteY46" fmla="*/ 95250 h 1836205"/>
              <a:gd name="connsiteX47" fmla="*/ 3363692 w 4992467"/>
              <a:gd name="connsiteY47" fmla="*/ 104775 h 1836205"/>
              <a:gd name="connsiteX48" fmla="*/ 3420842 w 4992467"/>
              <a:gd name="connsiteY48" fmla="*/ 133350 h 1836205"/>
              <a:gd name="connsiteX49" fmla="*/ 3449417 w 4992467"/>
              <a:gd name="connsiteY49" fmla="*/ 161925 h 1836205"/>
              <a:gd name="connsiteX50" fmla="*/ 3506567 w 4992467"/>
              <a:gd name="connsiteY50" fmla="*/ 200025 h 1836205"/>
              <a:gd name="connsiteX51" fmla="*/ 3535142 w 4992467"/>
              <a:gd name="connsiteY51" fmla="*/ 219075 h 1836205"/>
              <a:gd name="connsiteX52" fmla="*/ 3563717 w 4992467"/>
              <a:gd name="connsiteY52" fmla="*/ 247650 h 1836205"/>
              <a:gd name="connsiteX53" fmla="*/ 3620867 w 4992467"/>
              <a:gd name="connsiteY53" fmla="*/ 266700 h 1836205"/>
              <a:gd name="connsiteX54" fmla="*/ 3678017 w 4992467"/>
              <a:gd name="connsiteY54" fmla="*/ 295275 h 1836205"/>
              <a:gd name="connsiteX55" fmla="*/ 3706592 w 4992467"/>
              <a:gd name="connsiteY55" fmla="*/ 314325 h 1836205"/>
              <a:gd name="connsiteX56" fmla="*/ 3744692 w 4992467"/>
              <a:gd name="connsiteY56" fmla="*/ 323850 h 1836205"/>
              <a:gd name="connsiteX57" fmla="*/ 3887567 w 4992467"/>
              <a:gd name="connsiteY57" fmla="*/ 342900 h 1836205"/>
              <a:gd name="connsiteX58" fmla="*/ 3944717 w 4992467"/>
              <a:gd name="connsiteY58" fmla="*/ 361950 h 1836205"/>
              <a:gd name="connsiteX59" fmla="*/ 3973292 w 4992467"/>
              <a:gd name="connsiteY59" fmla="*/ 371475 h 1836205"/>
              <a:gd name="connsiteX60" fmla="*/ 4030442 w 4992467"/>
              <a:gd name="connsiteY60" fmla="*/ 419100 h 1836205"/>
              <a:gd name="connsiteX61" fmla="*/ 4087592 w 4992467"/>
              <a:gd name="connsiteY61" fmla="*/ 457200 h 1836205"/>
              <a:gd name="connsiteX62" fmla="*/ 4116167 w 4992467"/>
              <a:gd name="connsiteY62" fmla="*/ 476250 h 1836205"/>
              <a:gd name="connsiteX63" fmla="*/ 4173317 w 4992467"/>
              <a:gd name="connsiteY63" fmla="*/ 514350 h 1836205"/>
              <a:gd name="connsiteX64" fmla="*/ 4201892 w 4992467"/>
              <a:gd name="connsiteY64" fmla="*/ 533400 h 1836205"/>
              <a:gd name="connsiteX65" fmla="*/ 4230467 w 4992467"/>
              <a:gd name="connsiteY65" fmla="*/ 542925 h 1836205"/>
              <a:gd name="connsiteX66" fmla="*/ 4316192 w 4992467"/>
              <a:gd name="connsiteY66" fmla="*/ 600075 h 1836205"/>
              <a:gd name="connsiteX67" fmla="*/ 4344767 w 4992467"/>
              <a:gd name="connsiteY67" fmla="*/ 628650 h 1836205"/>
              <a:gd name="connsiteX68" fmla="*/ 4373342 w 4992467"/>
              <a:gd name="connsiteY68" fmla="*/ 638175 h 1836205"/>
              <a:gd name="connsiteX69" fmla="*/ 4459067 w 4992467"/>
              <a:gd name="connsiteY69" fmla="*/ 695325 h 1836205"/>
              <a:gd name="connsiteX70" fmla="*/ 4487642 w 4992467"/>
              <a:gd name="connsiteY70" fmla="*/ 714375 h 1836205"/>
              <a:gd name="connsiteX71" fmla="*/ 4516217 w 4992467"/>
              <a:gd name="connsiteY71" fmla="*/ 733425 h 1836205"/>
              <a:gd name="connsiteX72" fmla="*/ 4601942 w 4992467"/>
              <a:gd name="connsiteY72" fmla="*/ 809625 h 1836205"/>
              <a:gd name="connsiteX73" fmla="*/ 4630517 w 4992467"/>
              <a:gd name="connsiteY73" fmla="*/ 819150 h 1836205"/>
              <a:gd name="connsiteX74" fmla="*/ 4687667 w 4992467"/>
              <a:gd name="connsiteY74" fmla="*/ 857250 h 1836205"/>
              <a:gd name="connsiteX75" fmla="*/ 4754342 w 4992467"/>
              <a:gd name="connsiteY75" fmla="*/ 876300 h 1836205"/>
              <a:gd name="connsiteX76" fmla="*/ 4782917 w 4992467"/>
              <a:gd name="connsiteY76" fmla="*/ 885825 h 1836205"/>
              <a:gd name="connsiteX77" fmla="*/ 4849592 w 4992467"/>
              <a:gd name="connsiteY77" fmla="*/ 904875 h 1836205"/>
              <a:gd name="connsiteX78" fmla="*/ 4878167 w 4992467"/>
              <a:gd name="connsiteY78" fmla="*/ 923925 h 1836205"/>
              <a:gd name="connsiteX79" fmla="*/ 4906742 w 4992467"/>
              <a:gd name="connsiteY79" fmla="*/ 933450 h 1836205"/>
              <a:gd name="connsiteX80" fmla="*/ 4963892 w 4992467"/>
              <a:gd name="connsiteY80" fmla="*/ 971550 h 1836205"/>
              <a:gd name="connsiteX81" fmla="*/ 4992467 w 4992467"/>
              <a:gd name="connsiteY81" fmla="*/ 1008111 h 1836205"/>
              <a:gd name="connsiteX82" fmla="*/ 4452941 w 4992467"/>
              <a:gd name="connsiteY82" fmla="*/ 1728193 h 1836205"/>
              <a:gd name="connsiteX83" fmla="*/ 600513 w 4992467"/>
              <a:gd name="connsiteY83" fmla="*/ 1836205 h 1836205"/>
              <a:gd name="connsiteX0" fmla="*/ 564509 w 4992467"/>
              <a:gd name="connsiteY0" fmla="*/ 1728193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564509 w 4992467"/>
              <a:gd name="connsiteY83" fmla="*/ 1728193 h 1728193"/>
              <a:gd name="connsiteX0" fmla="*/ 492501 w 4992467"/>
              <a:gd name="connsiteY0" fmla="*/ 1584177 h 1728193"/>
              <a:gd name="connsiteX1" fmla="*/ 1367 w 4992467"/>
              <a:gd name="connsiteY1" fmla="*/ 809625 h 1728193"/>
              <a:gd name="connsiteX2" fmla="*/ 68042 w 4992467"/>
              <a:gd name="connsiteY2" fmla="*/ 733425 h 1728193"/>
              <a:gd name="connsiteX3" fmla="*/ 96617 w 4992467"/>
              <a:gd name="connsiteY3" fmla="*/ 714375 h 1728193"/>
              <a:gd name="connsiteX4" fmla="*/ 125192 w 4992467"/>
              <a:gd name="connsiteY4" fmla="*/ 695325 h 1728193"/>
              <a:gd name="connsiteX5" fmla="*/ 172817 w 4992467"/>
              <a:gd name="connsiteY5" fmla="*/ 647700 h 1728193"/>
              <a:gd name="connsiteX6" fmla="*/ 201392 w 4992467"/>
              <a:gd name="connsiteY6" fmla="*/ 638175 h 1728193"/>
              <a:gd name="connsiteX7" fmla="*/ 258542 w 4992467"/>
              <a:gd name="connsiteY7" fmla="*/ 600075 h 1728193"/>
              <a:gd name="connsiteX8" fmla="*/ 315692 w 4992467"/>
              <a:gd name="connsiteY8" fmla="*/ 571500 h 1728193"/>
              <a:gd name="connsiteX9" fmla="*/ 344267 w 4992467"/>
              <a:gd name="connsiteY9" fmla="*/ 561975 h 1728193"/>
              <a:gd name="connsiteX10" fmla="*/ 401417 w 4992467"/>
              <a:gd name="connsiteY10" fmla="*/ 523875 h 1728193"/>
              <a:gd name="connsiteX11" fmla="*/ 429992 w 4992467"/>
              <a:gd name="connsiteY11" fmla="*/ 504825 h 1728193"/>
              <a:gd name="connsiteX12" fmla="*/ 458567 w 4992467"/>
              <a:gd name="connsiteY12" fmla="*/ 495300 h 1728193"/>
              <a:gd name="connsiteX13" fmla="*/ 487142 w 4992467"/>
              <a:gd name="connsiteY13" fmla="*/ 476250 h 1728193"/>
              <a:gd name="connsiteX14" fmla="*/ 544292 w 4992467"/>
              <a:gd name="connsiteY14" fmla="*/ 457200 h 1728193"/>
              <a:gd name="connsiteX15" fmla="*/ 649067 w 4992467"/>
              <a:gd name="connsiteY15" fmla="*/ 428625 h 1728193"/>
              <a:gd name="connsiteX16" fmla="*/ 830042 w 4992467"/>
              <a:gd name="connsiteY16" fmla="*/ 409575 h 1728193"/>
              <a:gd name="connsiteX17" fmla="*/ 925292 w 4992467"/>
              <a:gd name="connsiteY17" fmla="*/ 381000 h 1728193"/>
              <a:gd name="connsiteX18" fmla="*/ 953867 w 4992467"/>
              <a:gd name="connsiteY18" fmla="*/ 361950 h 1728193"/>
              <a:gd name="connsiteX19" fmla="*/ 1011017 w 4992467"/>
              <a:gd name="connsiteY19" fmla="*/ 342900 h 1728193"/>
              <a:gd name="connsiteX20" fmla="*/ 1096742 w 4992467"/>
              <a:gd name="connsiteY20" fmla="*/ 304800 h 1728193"/>
              <a:gd name="connsiteX21" fmla="*/ 1182467 w 4992467"/>
              <a:gd name="connsiteY21" fmla="*/ 285750 h 1728193"/>
              <a:gd name="connsiteX22" fmla="*/ 1220567 w 4992467"/>
              <a:gd name="connsiteY22" fmla="*/ 276225 h 1728193"/>
              <a:gd name="connsiteX23" fmla="*/ 1411067 w 4992467"/>
              <a:gd name="connsiteY23" fmla="*/ 266700 h 1728193"/>
              <a:gd name="connsiteX24" fmla="*/ 1458692 w 4992467"/>
              <a:gd name="connsiteY24" fmla="*/ 257175 h 1728193"/>
              <a:gd name="connsiteX25" fmla="*/ 1487267 w 4992467"/>
              <a:gd name="connsiteY25" fmla="*/ 247650 h 1728193"/>
              <a:gd name="connsiteX26" fmla="*/ 1544417 w 4992467"/>
              <a:gd name="connsiteY26" fmla="*/ 238125 h 1728193"/>
              <a:gd name="connsiteX27" fmla="*/ 1658717 w 4992467"/>
              <a:gd name="connsiteY27" fmla="*/ 247650 h 1728193"/>
              <a:gd name="connsiteX28" fmla="*/ 1868267 w 4992467"/>
              <a:gd name="connsiteY28" fmla="*/ 228600 h 1728193"/>
              <a:gd name="connsiteX29" fmla="*/ 1953992 w 4992467"/>
              <a:gd name="connsiteY29" fmla="*/ 200025 h 1728193"/>
              <a:gd name="connsiteX30" fmla="*/ 1982567 w 4992467"/>
              <a:gd name="connsiteY30" fmla="*/ 190500 h 1728193"/>
              <a:gd name="connsiteX31" fmla="*/ 2011142 w 4992467"/>
              <a:gd name="connsiteY31" fmla="*/ 171450 h 1728193"/>
              <a:gd name="connsiteX32" fmla="*/ 2068292 w 4992467"/>
              <a:gd name="connsiteY32" fmla="*/ 152400 h 1728193"/>
              <a:gd name="connsiteX33" fmla="*/ 2154017 w 4992467"/>
              <a:gd name="connsiteY33" fmla="*/ 114300 h 1728193"/>
              <a:gd name="connsiteX34" fmla="*/ 2496917 w 4992467"/>
              <a:gd name="connsiteY34" fmla="*/ 95250 h 1728193"/>
              <a:gd name="connsiteX35" fmla="*/ 2582642 w 4992467"/>
              <a:gd name="connsiteY35" fmla="*/ 66675 h 1728193"/>
              <a:gd name="connsiteX36" fmla="*/ 2611217 w 4992467"/>
              <a:gd name="connsiteY36" fmla="*/ 57150 h 1728193"/>
              <a:gd name="connsiteX37" fmla="*/ 2639792 w 4992467"/>
              <a:gd name="connsiteY37" fmla="*/ 38100 h 1728193"/>
              <a:gd name="connsiteX38" fmla="*/ 2696942 w 4992467"/>
              <a:gd name="connsiteY38" fmla="*/ 19050 h 1728193"/>
              <a:gd name="connsiteX39" fmla="*/ 2763617 w 4992467"/>
              <a:gd name="connsiteY39" fmla="*/ 0 h 1728193"/>
              <a:gd name="connsiteX40" fmla="*/ 2982692 w 4992467"/>
              <a:gd name="connsiteY40" fmla="*/ 9525 h 1728193"/>
              <a:gd name="connsiteX41" fmla="*/ 3039842 w 4992467"/>
              <a:gd name="connsiteY41" fmla="*/ 28575 h 1728193"/>
              <a:gd name="connsiteX42" fmla="*/ 3077942 w 4992467"/>
              <a:gd name="connsiteY42" fmla="*/ 38100 h 1728193"/>
              <a:gd name="connsiteX43" fmla="*/ 3135092 w 4992467"/>
              <a:gd name="connsiteY43" fmla="*/ 57150 h 1728193"/>
              <a:gd name="connsiteX44" fmla="*/ 3192242 w 4992467"/>
              <a:gd name="connsiteY44" fmla="*/ 76200 h 1728193"/>
              <a:gd name="connsiteX45" fmla="*/ 3220817 w 4992467"/>
              <a:gd name="connsiteY45" fmla="*/ 85725 h 1728193"/>
              <a:gd name="connsiteX46" fmla="*/ 3249392 w 4992467"/>
              <a:gd name="connsiteY46" fmla="*/ 95250 h 1728193"/>
              <a:gd name="connsiteX47" fmla="*/ 3363692 w 4992467"/>
              <a:gd name="connsiteY47" fmla="*/ 104775 h 1728193"/>
              <a:gd name="connsiteX48" fmla="*/ 3420842 w 4992467"/>
              <a:gd name="connsiteY48" fmla="*/ 133350 h 1728193"/>
              <a:gd name="connsiteX49" fmla="*/ 3449417 w 4992467"/>
              <a:gd name="connsiteY49" fmla="*/ 161925 h 1728193"/>
              <a:gd name="connsiteX50" fmla="*/ 3506567 w 4992467"/>
              <a:gd name="connsiteY50" fmla="*/ 200025 h 1728193"/>
              <a:gd name="connsiteX51" fmla="*/ 3535142 w 4992467"/>
              <a:gd name="connsiteY51" fmla="*/ 219075 h 1728193"/>
              <a:gd name="connsiteX52" fmla="*/ 3563717 w 4992467"/>
              <a:gd name="connsiteY52" fmla="*/ 247650 h 1728193"/>
              <a:gd name="connsiteX53" fmla="*/ 3620867 w 4992467"/>
              <a:gd name="connsiteY53" fmla="*/ 266700 h 1728193"/>
              <a:gd name="connsiteX54" fmla="*/ 3678017 w 4992467"/>
              <a:gd name="connsiteY54" fmla="*/ 295275 h 1728193"/>
              <a:gd name="connsiteX55" fmla="*/ 3706592 w 4992467"/>
              <a:gd name="connsiteY55" fmla="*/ 314325 h 1728193"/>
              <a:gd name="connsiteX56" fmla="*/ 3744692 w 4992467"/>
              <a:gd name="connsiteY56" fmla="*/ 323850 h 1728193"/>
              <a:gd name="connsiteX57" fmla="*/ 3887567 w 4992467"/>
              <a:gd name="connsiteY57" fmla="*/ 342900 h 1728193"/>
              <a:gd name="connsiteX58" fmla="*/ 3944717 w 4992467"/>
              <a:gd name="connsiteY58" fmla="*/ 361950 h 1728193"/>
              <a:gd name="connsiteX59" fmla="*/ 3973292 w 4992467"/>
              <a:gd name="connsiteY59" fmla="*/ 371475 h 1728193"/>
              <a:gd name="connsiteX60" fmla="*/ 4030442 w 4992467"/>
              <a:gd name="connsiteY60" fmla="*/ 419100 h 1728193"/>
              <a:gd name="connsiteX61" fmla="*/ 4087592 w 4992467"/>
              <a:gd name="connsiteY61" fmla="*/ 457200 h 1728193"/>
              <a:gd name="connsiteX62" fmla="*/ 4116167 w 4992467"/>
              <a:gd name="connsiteY62" fmla="*/ 476250 h 1728193"/>
              <a:gd name="connsiteX63" fmla="*/ 4173317 w 4992467"/>
              <a:gd name="connsiteY63" fmla="*/ 514350 h 1728193"/>
              <a:gd name="connsiteX64" fmla="*/ 4201892 w 4992467"/>
              <a:gd name="connsiteY64" fmla="*/ 533400 h 1728193"/>
              <a:gd name="connsiteX65" fmla="*/ 4230467 w 4992467"/>
              <a:gd name="connsiteY65" fmla="*/ 542925 h 1728193"/>
              <a:gd name="connsiteX66" fmla="*/ 4316192 w 4992467"/>
              <a:gd name="connsiteY66" fmla="*/ 600075 h 1728193"/>
              <a:gd name="connsiteX67" fmla="*/ 4344767 w 4992467"/>
              <a:gd name="connsiteY67" fmla="*/ 628650 h 1728193"/>
              <a:gd name="connsiteX68" fmla="*/ 4373342 w 4992467"/>
              <a:gd name="connsiteY68" fmla="*/ 638175 h 1728193"/>
              <a:gd name="connsiteX69" fmla="*/ 4459067 w 4992467"/>
              <a:gd name="connsiteY69" fmla="*/ 695325 h 1728193"/>
              <a:gd name="connsiteX70" fmla="*/ 4487642 w 4992467"/>
              <a:gd name="connsiteY70" fmla="*/ 714375 h 1728193"/>
              <a:gd name="connsiteX71" fmla="*/ 4516217 w 4992467"/>
              <a:gd name="connsiteY71" fmla="*/ 733425 h 1728193"/>
              <a:gd name="connsiteX72" fmla="*/ 4601942 w 4992467"/>
              <a:gd name="connsiteY72" fmla="*/ 809625 h 1728193"/>
              <a:gd name="connsiteX73" fmla="*/ 4630517 w 4992467"/>
              <a:gd name="connsiteY73" fmla="*/ 819150 h 1728193"/>
              <a:gd name="connsiteX74" fmla="*/ 4687667 w 4992467"/>
              <a:gd name="connsiteY74" fmla="*/ 857250 h 1728193"/>
              <a:gd name="connsiteX75" fmla="*/ 4754342 w 4992467"/>
              <a:gd name="connsiteY75" fmla="*/ 876300 h 1728193"/>
              <a:gd name="connsiteX76" fmla="*/ 4782917 w 4992467"/>
              <a:gd name="connsiteY76" fmla="*/ 885825 h 1728193"/>
              <a:gd name="connsiteX77" fmla="*/ 4849592 w 4992467"/>
              <a:gd name="connsiteY77" fmla="*/ 904875 h 1728193"/>
              <a:gd name="connsiteX78" fmla="*/ 4878167 w 4992467"/>
              <a:gd name="connsiteY78" fmla="*/ 923925 h 1728193"/>
              <a:gd name="connsiteX79" fmla="*/ 4906742 w 4992467"/>
              <a:gd name="connsiteY79" fmla="*/ 933450 h 1728193"/>
              <a:gd name="connsiteX80" fmla="*/ 4963892 w 4992467"/>
              <a:gd name="connsiteY80" fmla="*/ 971550 h 1728193"/>
              <a:gd name="connsiteX81" fmla="*/ 4992467 w 4992467"/>
              <a:gd name="connsiteY81" fmla="*/ 1008111 h 1728193"/>
              <a:gd name="connsiteX82" fmla="*/ 4452941 w 4992467"/>
              <a:gd name="connsiteY82" fmla="*/ 1728193 h 1728193"/>
              <a:gd name="connsiteX83" fmla="*/ 492501 w 4992467"/>
              <a:gd name="connsiteY83" fmla="*/ 1584177 h 1728193"/>
              <a:gd name="connsiteX0" fmla="*/ 492501 w 4992467"/>
              <a:gd name="connsiteY0" fmla="*/ 1584177 h 1584177"/>
              <a:gd name="connsiteX1" fmla="*/ 1367 w 4992467"/>
              <a:gd name="connsiteY1" fmla="*/ 809625 h 1584177"/>
              <a:gd name="connsiteX2" fmla="*/ 68042 w 4992467"/>
              <a:gd name="connsiteY2" fmla="*/ 733425 h 1584177"/>
              <a:gd name="connsiteX3" fmla="*/ 96617 w 4992467"/>
              <a:gd name="connsiteY3" fmla="*/ 714375 h 1584177"/>
              <a:gd name="connsiteX4" fmla="*/ 125192 w 4992467"/>
              <a:gd name="connsiteY4" fmla="*/ 695325 h 1584177"/>
              <a:gd name="connsiteX5" fmla="*/ 172817 w 4992467"/>
              <a:gd name="connsiteY5" fmla="*/ 647700 h 1584177"/>
              <a:gd name="connsiteX6" fmla="*/ 201392 w 4992467"/>
              <a:gd name="connsiteY6" fmla="*/ 638175 h 1584177"/>
              <a:gd name="connsiteX7" fmla="*/ 258542 w 4992467"/>
              <a:gd name="connsiteY7" fmla="*/ 600075 h 1584177"/>
              <a:gd name="connsiteX8" fmla="*/ 315692 w 4992467"/>
              <a:gd name="connsiteY8" fmla="*/ 571500 h 1584177"/>
              <a:gd name="connsiteX9" fmla="*/ 344267 w 4992467"/>
              <a:gd name="connsiteY9" fmla="*/ 561975 h 1584177"/>
              <a:gd name="connsiteX10" fmla="*/ 401417 w 4992467"/>
              <a:gd name="connsiteY10" fmla="*/ 523875 h 1584177"/>
              <a:gd name="connsiteX11" fmla="*/ 429992 w 4992467"/>
              <a:gd name="connsiteY11" fmla="*/ 504825 h 1584177"/>
              <a:gd name="connsiteX12" fmla="*/ 458567 w 4992467"/>
              <a:gd name="connsiteY12" fmla="*/ 495300 h 1584177"/>
              <a:gd name="connsiteX13" fmla="*/ 487142 w 4992467"/>
              <a:gd name="connsiteY13" fmla="*/ 476250 h 1584177"/>
              <a:gd name="connsiteX14" fmla="*/ 544292 w 4992467"/>
              <a:gd name="connsiteY14" fmla="*/ 457200 h 1584177"/>
              <a:gd name="connsiteX15" fmla="*/ 649067 w 4992467"/>
              <a:gd name="connsiteY15" fmla="*/ 428625 h 1584177"/>
              <a:gd name="connsiteX16" fmla="*/ 830042 w 4992467"/>
              <a:gd name="connsiteY16" fmla="*/ 409575 h 1584177"/>
              <a:gd name="connsiteX17" fmla="*/ 925292 w 4992467"/>
              <a:gd name="connsiteY17" fmla="*/ 381000 h 1584177"/>
              <a:gd name="connsiteX18" fmla="*/ 953867 w 4992467"/>
              <a:gd name="connsiteY18" fmla="*/ 361950 h 1584177"/>
              <a:gd name="connsiteX19" fmla="*/ 1011017 w 4992467"/>
              <a:gd name="connsiteY19" fmla="*/ 342900 h 1584177"/>
              <a:gd name="connsiteX20" fmla="*/ 1096742 w 4992467"/>
              <a:gd name="connsiteY20" fmla="*/ 304800 h 1584177"/>
              <a:gd name="connsiteX21" fmla="*/ 1182467 w 4992467"/>
              <a:gd name="connsiteY21" fmla="*/ 285750 h 1584177"/>
              <a:gd name="connsiteX22" fmla="*/ 1220567 w 4992467"/>
              <a:gd name="connsiteY22" fmla="*/ 276225 h 1584177"/>
              <a:gd name="connsiteX23" fmla="*/ 1411067 w 4992467"/>
              <a:gd name="connsiteY23" fmla="*/ 266700 h 1584177"/>
              <a:gd name="connsiteX24" fmla="*/ 1458692 w 4992467"/>
              <a:gd name="connsiteY24" fmla="*/ 257175 h 1584177"/>
              <a:gd name="connsiteX25" fmla="*/ 1487267 w 4992467"/>
              <a:gd name="connsiteY25" fmla="*/ 247650 h 1584177"/>
              <a:gd name="connsiteX26" fmla="*/ 1544417 w 4992467"/>
              <a:gd name="connsiteY26" fmla="*/ 238125 h 1584177"/>
              <a:gd name="connsiteX27" fmla="*/ 1658717 w 4992467"/>
              <a:gd name="connsiteY27" fmla="*/ 247650 h 1584177"/>
              <a:gd name="connsiteX28" fmla="*/ 1868267 w 4992467"/>
              <a:gd name="connsiteY28" fmla="*/ 228600 h 1584177"/>
              <a:gd name="connsiteX29" fmla="*/ 1953992 w 4992467"/>
              <a:gd name="connsiteY29" fmla="*/ 200025 h 1584177"/>
              <a:gd name="connsiteX30" fmla="*/ 1982567 w 4992467"/>
              <a:gd name="connsiteY30" fmla="*/ 190500 h 1584177"/>
              <a:gd name="connsiteX31" fmla="*/ 2011142 w 4992467"/>
              <a:gd name="connsiteY31" fmla="*/ 171450 h 1584177"/>
              <a:gd name="connsiteX32" fmla="*/ 2068292 w 4992467"/>
              <a:gd name="connsiteY32" fmla="*/ 152400 h 1584177"/>
              <a:gd name="connsiteX33" fmla="*/ 2154017 w 4992467"/>
              <a:gd name="connsiteY33" fmla="*/ 114300 h 1584177"/>
              <a:gd name="connsiteX34" fmla="*/ 2496917 w 4992467"/>
              <a:gd name="connsiteY34" fmla="*/ 95250 h 1584177"/>
              <a:gd name="connsiteX35" fmla="*/ 2582642 w 4992467"/>
              <a:gd name="connsiteY35" fmla="*/ 66675 h 1584177"/>
              <a:gd name="connsiteX36" fmla="*/ 2611217 w 4992467"/>
              <a:gd name="connsiteY36" fmla="*/ 57150 h 1584177"/>
              <a:gd name="connsiteX37" fmla="*/ 2639792 w 4992467"/>
              <a:gd name="connsiteY37" fmla="*/ 38100 h 1584177"/>
              <a:gd name="connsiteX38" fmla="*/ 2696942 w 4992467"/>
              <a:gd name="connsiteY38" fmla="*/ 19050 h 1584177"/>
              <a:gd name="connsiteX39" fmla="*/ 2763617 w 4992467"/>
              <a:gd name="connsiteY39" fmla="*/ 0 h 1584177"/>
              <a:gd name="connsiteX40" fmla="*/ 2982692 w 4992467"/>
              <a:gd name="connsiteY40" fmla="*/ 9525 h 1584177"/>
              <a:gd name="connsiteX41" fmla="*/ 3039842 w 4992467"/>
              <a:gd name="connsiteY41" fmla="*/ 28575 h 1584177"/>
              <a:gd name="connsiteX42" fmla="*/ 3077942 w 4992467"/>
              <a:gd name="connsiteY42" fmla="*/ 38100 h 1584177"/>
              <a:gd name="connsiteX43" fmla="*/ 3135092 w 4992467"/>
              <a:gd name="connsiteY43" fmla="*/ 57150 h 1584177"/>
              <a:gd name="connsiteX44" fmla="*/ 3192242 w 4992467"/>
              <a:gd name="connsiteY44" fmla="*/ 76200 h 1584177"/>
              <a:gd name="connsiteX45" fmla="*/ 3220817 w 4992467"/>
              <a:gd name="connsiteY45" fmla="*/ 85725 h 1584177"/>
              <a:gd name="connsiteX46" fmla="*/ 3249392 w 4992467"/>
              <a:gd name="connsiteY46" fmla="*/ 95250 h 1584177"/>
              <a:gd name="connsiteX47" fmla="*/ 3363692 w 4992467"/>
              <a:gd name="connsiteY47" fmla="*/ 104775 h 1584177"/>
              <a:gd name="connsiteX48" fmla="*/ 3420842 w 4992467"/>
              <a:gd name="connsiteY48" fmla="*/ 133350 h 1584177"/>
              <a:gd name="connsiteX49" fmla="*/ 3449417 w 4992467"/>
              <a:gd name="connsiteY49" fmla="*/ 161925 h 1584177"/>
              <a:gd name="connsiteX50" fmla="*/ 3506567 w 4992467"/>
              <a:gd name="connsiteY50" fmla="*/ 200025 h 1584177"/>
              <a:gd name="connsiteX51" fmla="*/ 3535142 w 4992467"/>
              <a:gd name="connsiteY51" fmla="*/ 219075 h 1584177"/>
              <a:gd name="connsiteX52" fmla="*/ 3563717 w 4992467"/>
              <a:gd name="connsiteY52" fmla="*/ 247650 h 1584177"/>
              <a:gd name="connsiteX53" fmla="*/ 3620867 w 4992467"/>
              <a:gd name="connsiteY53" fmla="*/ 266700 h 1584177"/>
              <a:gd name="connsiteX54" fmla="*/ 3678017 w 4992467"/>
              <a:gd name="connsiteY54" fmla="*/ 295275 h 1584177"/>
              <a:gd name="connsiteX55" fmla="*/ 3706592 w 4992467"/>
              <a:gd name="connsiteY55" fmla="*/ 314325 h 1584177"/>
              <a:gd name="connsiteX56" fmla="*/ 3744692 w 4992467"/>
              <a:gd name="connsiteY56" fmla="*/ 323850 h 1584177"/>
              <a:gd name="connsiteX57" fmla="*/ 3887567 w 4992467"/>
              <a:gd name="connsiteY57" fmla="*/ 342900 h 1584177"/>
              <a:gd name="connsiteX58" fmla="*/ 3944717 w 4992467"/>
              <a:gd name="connsiteY58" fmla="*/ 361950 h 1584177"/>
              <a:gd name="connsiteX59" fmla="*/ 3973292 w 4992467"/>
              <a:gd name="connsiteY59" fmla="*/ 371475 h 1584177"/>
              <a:gd name="connsiteX60" fmla="*/ 4030442 w 4992467"/>
              <a:gd name="connsiteY60" fmla="*/ 419100 h 1584177"/>
              <a:gd name="connsiteX61" fmla="*/ 4087592 w 4992467"/>
              <a:gd name="connsiteY61" fmla="*/ 457200 h 1584177"/>
              <a:gd name="connsiteX62" fmla="*/ 4116167 w 4992467"/>
              <a:gd name="connsiteY62" fmla="*/ 476250 h 1584177"/>
              <a:gd name="connsiteX63" fmla="*/ 4173317 w 4992467"/>
              <a:gd name="connsiteY63" fmla="*/ 514350 h 1584177"/>
              <a:gd name="connsiteX64" fmla="*/ 4201892 w 4992467"/>
              <a:gd name="connsiteY64" fmla="*/ 533400 h 1584177"/>
              <a:gd name="connsiteX65" fmla="*/ 4230467 w 4992467"/>
              <a:gd name="connsiteY65" fmla="*/ 542925 h 1584177"/>
              <a:gd name="connsiteX66" fmla="*/ 4316192 w 4992467"/>
              <a:gd name="connsiteY66" fmla="*/ 600075 h 1584177"/>
              <a:gd name="connsiteX67" fmla="*/ 4344767 w 4992467"/>
              <a:gd name="connsiteY67" fmla="*/ 628650 h 1584177"/>
              <a:gd name="connsiteX68" fmla="*/ 4373342 w 4992467"/>
              <a:gd name="connsiteY68" fmla="*/ 638175 h 1584177"/>
              <a:gd name="connsiteX69" fmla="*/ 4459067 w 4992467"/>
              <a:gd name="connsiteY69" fmla="*/ 695325 h 1584177"/>
              <a:gd name="connsiteX70" fmla="*/ 4487642 w 4992467"/>
              <a:gd name="connsiteY70" fmla="*/ 714375 h 1584177"/>
              <a:gd name="connsiteX71" fmla="*/ 4516217 w 4992467"/>
              <a:gd name="connsiteY71" fmla="*/ 733425 h 1584177"/>
              <a:gd name="connsiteX72" fmla="*/ 4601942 w 4992467"/>
              <a:gd name="connsiteY72" fmla="*/ 809625 h 1584177"/>
              <a:gd name="connsiteX73" fmla="*/ 4630517 w 4992467"/>
              <a:gd name="connsiteY73" fmla="*/ 819150 h 1584177"/>
              <a:gd name="connsiteX74" fmla="*/ 4687667 w 4992467"/>
              <a:gd name="connsiteY74" fmla="*/ 857250 h 1584177"/>
              <a:gd name="connsiteX75" fmla="*/ 4754342 w 4992467"/>
              <a:gd name="connsiteY75" fmla="*/ 876300 h 1584177"/>
              <a:gd name="connsiteX76" fmla="*/ 4782917 w 4992467"/>
              <a:gd name="connsiteY76" fmla="*/ 885825 h 1584177"/>
              <a:gd name="connsiteX77" fmla="*/ 4849592 w 4992467"/>
              <a:gd name="connsiteY77" fmla="*/ 904875 h 1584177"/>
              <a:gd name="connsiteX78" fmla="*/ 4878167 w 4992467"/>
              <a:gd name="connsiteY78" fmla="*/ 923925 h 1584177"/>
              <a:gd name="connsiteX79" fmla="*/ 4906742 w 4992467"/>
              <a:gd name="connsiteY79" fmla="*/ 933450 h 1584177"/>
              <a:gd name="connsiteX80" fmla="*/ 4963892 w 4992467"/>
              <a:gd name="connsiteY80" fmla="*/ 971550 h 1584177"/>
              <a:gd name="connsiteX81" fmla="*/ 4992467 w 4992467"/>
              <a:gd name="connsiteY81" fmla="*/ 1008111 h 1584177"/>
              <a:gd name="connsiteX82" fmla="*/ 4632961 w 4992467"/>
              <a:gd name="connsiteY82" fmla="*/ 1478781 h 1584177"/>
              <a:gd name="connsiteX83" fmla="*/ 492501 w 4992467"/>
              <a:gd name="connsiteY83" fmla="*/ 1584177 h 1584177"/>
              <a:gd name="connsiteX0" fmla="*/ 384489 w 4992467"/>
              <a:gd name="connsiteY0" fmla="*/ 1478781 h 1478781"/>
              <a:gd name="connsiteX1" fmla="*/ 1367 w 4992467"/>
              <a:gd name="connsiteY1" fmla="*/ 809625 h 1478781"/>
              <a:gd name="connsiteX2" fmla="*/ 68042 w 4992467"/>
              <a:gd name="connsiteY2" fmla="*/ 733425 h 1478781"/>
              <a:gd name="connsiteX3" fmla="*/ 96617 w 4992467"/>
              <a:gd name="connsiteY3" fmla="*/ 714375 h 1478781"/>
              <a:gd name="connsiteX4" fmla="*/ 125192 w 4992467"/>
              <a:gd name="connsiteY4" fmla="*/ 695325 h 1478781"/>
              <a:gd name="connsiteX5" fmla="*/ 172817 w 4992467"/>
              <a:gd name="connsiteY5" fmla="*/ 647700 h 1478781"/>
              <a:gd name="connsiteX6" fmla="*/ 201392 w 4992467"/>
              <a:gd name="connsiteY6" fmla="*/ 638175 h 1478781"/>
              <a:gd name="connsiteX7" fmla="*/ 258542 w 4992467"/>
              <a:gd name="connsiteY7" fmla="*/ 600075 h 1478781"/>
              <a:gd name="connsiteX8" fmla="*/ 315692 w 4992467"/>
              <a:gd name="connsiteY8" fmla="*/ 571500 h 1478781"/>
              <a:gd name="connsiteX9" fmla="*/ 344267 w 4992467"/>
              <a:gd name="connsiteY9" fmla="*/ 561975 h 1478781"/>
              <a:gd name="connsiteX10" fmla="*/ 401417 w 4992467"/>
              <a:gd name="connsiteY10" fmla="*/ 523875 h 1478781"/>
              <a:gd name="connsiteX11" fmla="*/ 429992 w 4992467"/>
              <a:gd name="connsiteY11" fmla="*/ 504825 h 1478781"/>
              <a:gd name="connsiteX12" fmla="*/ 458567 w 4992467"/>
              <a:gd name="connsiteY12" fmla="*/ 495300 h 1478781"/>
              <a:gd name="connsiteX13" fmla="*/ 487142 w 4992467"/>
              <a:gd name="connsiteY13" fmla="*/ 476250 h 1478781"/>
              <a:gd name="connsiteX14" fmla="*/ 544292 w 4992467"/>
              <a:gd name="connsiteY14" fmla="*/ 457200 h 1478781"/>
              <a:gd name="connsiteX15" fmla="*/ 649067 w 4992467"/>
              <a:gd name="connsiteY15" fmla="*/ 428625 h 1478781"/>
              <a:gd name="connsiteX16" fmla="*/ 830042 w 4992467"/>
              <a:gd name="connsiteY16" fmla="*/ 409575 h 1478781"/>
              <a:gd name="connsiteX17" fmla="*/ 925292 w 4992467"/>
              <a:gd name="connsiteY17" fmla="*/ 381000 h 1478781"/>
              <a:gd name="connsiteX18" fmla="*/ 953867 w 4992467"/>
              <a:gd name="connsiteY18" fmla="*/ 361950 h 1478781"/>
              <a:gd name="connsiteX19" fmla="*/ 1011017 w 4992467"/>
              <a:gd name="connsiteY19" fmla="*/ 342900 h 1478781"/>
              <a:gd name="connsiteX20" fmla="*/ 1096742 w 4992467"/>
              <a:gd name="connsiteY20" fmla="*/ 304800 h 1478781"/>
              <a:gd name="connsiteX21" fmla="*/ 1182467 w 4992467"/>
              <a:gd name="connsiteY21" fmla="*/ 285750 h 1478781"/>
              <a:gd name="connsiteX22" fmla="*/ 1220567 w 4992467"/>
              <a:gd name="connsiteY22" fmla="*/ 276225 h 1478781"/>
              <a:gd name="connsiteX23" fmla="*/ 1411067 w 4992467"/>
              <a:gd name="connsiteY23" fmla="*/ 266700 h 1478781"/>
              <a:gd name="connsiteX24" fmla="*/ 1458692 w 4992467"/>
              <a:gd name="connsiteY24" fmla="*/ 257175 h 1478781"/>
              <a:gd name="connsiteX25" fmla="*/ 1487267 w 4992467"/>
              <a:gd name="connsiteY25" fmla="*/ 247650 h 1478781"/>
              <a:gd name="connsiteX26" fmla="*/ 1544417 w 4992467"/>
              <a:gd name="connsiteY26" fmla="*/ 238125 h 1478781"/>
              <a:gd name="connsiteX27" fmla="*/ 1658717 w 4992467"/>
              <a:gd name="connsiteY27" fmla="*/ 247650 h 1478781"/>
              <a:gd name="connsiteX28" fmla="*/ 1868267 w 4992467"/>
              <a:gd name="connsiteY28" fmla="*/ 228600 h 1478781"/>
              <a:gd name="connsiteX29" fmla="*/ 1953992 w 4992467"/>
              <a:gd name="connsiteY29" fmla="*/ 200025 h 1478781"/>
              <a:gd name="connsiteX30" fmla="*/ 1982567 w 4992467"/>
              <a:gd name="connsiteY30" fmla="*/ 190500 h 1478781"/>
              <a:gd name="connsiteX31" fmla="*/ 2011142 w 4992467"/>
              <a:gd name="connsiteY31" fmla="*/ 171450 h 1478781"/>
              <a:gd name="connsiteX32" fmla="*/ 2068292 w 4992467"/>
              <a:gd name="connsiteY32" fmla="*/ 152400 h 1478781"/>
              <a:gd name="connsiteX33" fmla="*/ 2154017 w 4992467"/>
              <a:gd name="connsiteY33" fmla="*/ 114300 h 1478781"/>
              <a:gd name="connsiteX34" fmla="*/ 2496917 w 4992467"/>
              <a:gd name="connsiteY34" fmla="*/ 95250 h 1478781"/>
              <a:gd name="connsiteX35" fmla="*/ 2582642 w 4992467"/>
              <a:gd name="connsiteY35" fmla="*/ 66675 h 1478781"/>
              <a:gd name="connsiteX36" fmla="*/ 2611217 w 4992467"/>
              <a:gd name="connsiteY36" fmla="*/ 57150 h 1478781"/>
              <a:gd name="connsiteX37" fmla="*/ 2639792 w 4992467"/>
              <a:gd name="connsiteY37" fmla="*/ 38100 h 1478781"/>
              <a:gd name="connsiteX38" fmla="*/ 2696942 w 4992467"/>
              <a:gd name="connsiteY38" fmla="*/ 19050 h 1478781"/>
              <a:gd name="connsiteX39" fmla="*/ 2763617 w 4992467"/>
              <a:gd name="connsiteY39" fmla="*/ 0 h 1478781"/>
              <a:gd name="connsiteX40" fmla="*/ 2982692 w 4992467"/>
              <a:gd name="connsiteY40" fmla="*/ 9525 h 1478781"/>
              <a:gd name="connsiteX41" fmla="*/ 3039842 w 4992467"/>
              <a:gd name="connsiteY41" fmla="*/ 28575 h 1478781"/>
              <a:gd name="connsiteX42" fmla="*/ 3077942 w 4992467"/>
              <a:gd name="connsiteY42" fmla="*/ 38100 h 1478781"/>
              <a:gd name="connsiteX43" fmla="*/ 3135092 w 4992467"/>
              <a:gd name="connsiteY43" fmla="*/ 57150 h 1478781"/>
              <a:gd name="connsiteX44" fmla="*/ 3192242 w 4992467"/>
              <a:gd name="connsiteY44" fmla="*/ 76200 h 1478781"/>
              <a:gd name="connsiteX45" fmla="*/ 3220817 w 4992467"/>
              <a:gd name="connsiteY45" fmla="*/ 85725 h 1478781"/>
              <a:gd name="connsiteX46" fmla="*/ 3249392 w 4992467"/>
              <a:gd name="connsiteY46" fmla="*/ 95250 h 1478781"/>
              <a:gd name="connsiteX47" fmla="*/ 3363692 w 4992467"/>
              <a:gd name="connsiteY47" fmla="*/ 104775 h 1478781"/>
              <a:gd name="connsiteX48" fmla="*/ 3420842 w 4992467"/>
              <a:gd name="connsiteY48" fmla="*/ 133350 h 1478781"/>
              <a:gd name="connsiteX49" fmla="*/ 3449417 w 4992467"/>
              <a:gd name="connsiteY49" fmla="*/ 161925 h 1478781"/>
              <a:gd name="connsiteX50" fmla="*/ 3506567 w 4992467"/>
              <a:gd name="connsiteY50" fmla="*/ 200025 h 1478781"/>
              <a:gd name="connsiteX51" fmla="*/ 3535142 w 4992467"/>
              <a:gd name="connsiteY51" fmla="*/ 219075 h 1478781"/>
              <a:gd name="connsiteX52" fmla="*/ 3563717 w 4992467"/>
              <a:gd name="connsiteY52" fmla="*/ 247650 h 1478781"/>
              <a:gd name="connsiteX53" fmla="*/ 3620867 w 4992467"/>
              <a:gd name="connsiteY53" fmla="*/ 266700 h 1478781"/>
              <a:gd name="connsiteX54" fmla="*/ 3678017 w 4992467"/>
              <a:gd name="connsiteY54" fmla="*/ 295275 h 1478781"/>
              <a:gd name="connsiteX55" fmla="*/ 3706592 w 4992467"/>
              <a:gd name="connsiteY55" fmla="*/ 314325 h 1478781"/>
              <a:gd name="connsiteX56" fmla="*/ 3744692 w 4992467"/>
              <a:gd name="connsiteY56" fmla="*/ 323850 h 1478781"/>
              <a:gd name="connsiteX57" fmla="*/ 3887567 w 4992467"/>
              <a:gd name="connsiteY57" fmla="*/ 342900 h 1478781"/>
              <a:gd name="connsiteX58" fmla="*/ 3944717 w 4992467"/>
              <a:gd name="connsiteY58" fmla="*/ 361950 h 1478781"/>
              <a:gd name="connsiteX59" fmla="*/ 3973292 w 4992467"/>
              <a:gd name="connsiteY59" fmla="*/ 371475 h 1478781"/>
              <a:gd name="connsiteX60" fmla="*/ 4030442 w 4992467"/>
              <a:gd name="connsiteY60" fmla="*/ 419100 h 1478781"/>
              <a:gd name="connsiteX61" fmla="*/ 4087592 w 4992467"/>
              <a:gd name="connsiteY61" fmla="*/ 457200 h 1478781"/>
              <a:gd name="connsiteX62" fmla="*/ 4116167 w 4992467"/>
              <a:gd name="connsiteY62" fmla="*/ 476250 h 1478781"/>
              <a:gd name="connsiteX63" fmla="*/ 4173317 w 4992467"/>
              <a:gd name="connsiteY63" fmla="*/ 514350 h 1478781"/>
              <a:gd name="connsiteX64" fmla="*/ 4201892 w 4992467"/>
              <a:gd name="connsiteY64" fmla="*/ 533400 h 1478781"/>
              <a:gd name="connsiteX65" fmla="*/ 4230467 w 4992467"/>
              <a:gd name="connsiteY65" fmla="*/ 542925 h 1478781"/>
              <a:gd name="connsiteX66" fmla="*/ 4316192 w 4992467"/>
              <a:gd name="connsiteY66" fmla="*/ 600075 h 1478781"/>
              <a:gd name="connsiteX67" fmla="*/ 4344767 w 4992467"/>
              <a:gd name="connsiteY67" fmla="*/ 628650 h 1478781"/>
              <a:gd name="connsiteX68" fmla="*/ 4373342 w 4992467"/>
              <a:gd name="connsiteY68" fmla="*/ 638175 h 1478781"/>
              <a:gd name="connsiteX69" fmla="*/ 4459067 w 4992467"/>
              <a:gd name="connsiteY69" fmla="*/ 695325 h 1478781"/>
              <a:gd name="connsiteX70" fmla="*/ 4487642 w 4992467"/>
              <a:gd name="connsiteY70" fmla="*/ 714375 h 1478781"/>
              <a:gd name="connsiteX71" fmla="*/ 4516217 w 4992467"/>
              <a:gd name="connsiteY71" fmla="*/ 733425 h 1478781"/>
              <a:gd name="connsiteX72" fmla="*/ 4601942 w 4992467"/>
              <a:gd name="connsiteY72" fmla="*/ 809625 h 1478781"/>
              <a:gd name="connsiteX73" fmla="*/ 4630517 w 4992467"/>
              <a:gd name="connsiteY73" fmla="*/ 819150 h 1478781"/>
              <a:gd name="connsiteX74" fmla="*/ 4687667 w 4992467"/>
              <a:gd name="connsiteY74" fmla="*/ 857250 h 1478781"/>
              <a:gd name="connsiteX75" fmla="*/ 4754342 w 4992467"/>
              <a:gd name="connsiteY75" fmla="*/ 876300 h 1478781"/>
              <a:gd name="connsiteX76" fmla="*/ 4782917 w 4992467"/>
              <a:gd name="connsiteY76" fmla="*/ 885825 h 1478781"/>
              <a:gd name="connsiteX77" fmla="*/ 4849592 w 4992467"/>
              <a:gd name="connsiteY77" fmla="*/ 904875 h 1478781"/>
              <a:gd name="connsiteX78" fmla="*/ 4878167 w 4992467"/>
              <a:gd name="connsiteY78" fmla="*/ 923925 h 1478781"/>
              <a:gd name="connsiteX79" fmla="*/ 4906742 w 4992467"/>
              <a:gd name="connsiteY79" fmla="*/ 933450 h 1478781"/>
              <a:gd name="connsiteX80" fmla="*/ 4963892 w 4992467"/>
              <a:gd name="connsiteY80" fmla="*/ 971550 h 1478781"/>
              <a:gd name="connsiteX81" fmla="*/ 4992467 w 4992467"/>
              <a:gd name="connsiteY81" fmla="*/ 1008111 h 1478781"/>
              <a:gd name="connsiteX82" fmla="*/ 4632961 w 4992467"/>
              <a:gd name="connsiteY82" fmla="*/ 1478781 h 1478781"/>
              <a:gd name="connsiteX83" fmla="*/ 384489 w 4992467"/>
              <a:gd name="connsiteY83" fmla="*/ 1478781 h 1478781"/>
              <a:gd name="connsiteX0" fmla="*/ 445950 w 5053928"/>
              <a:gd name="connsiteY0" fmla="*/ 1478781 h 1478781"/>
              <a:gd name="connsiteX1" fmla="*/ 0 w 5053928"/>
              <a:gd name="connsiteY1" fmla="*/ 974725 h 1478781"/>
              <a:gd name="connsiteX2" fmla="*/ 129503 w 5053928"/>
              <a:gd name="connsiteY2" fmla="*/ 733425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8078 w 5053928"/>
              <a:gd name="connsiteY3" fmla="*/ 714375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053928"/>
              <a:gd name="connsiteY0" fmla="*/ 1478781 h 1478781"/>
              <a:gd name="connsiteX1" fmla="*/ 0 w 5053928"/>
              <a:gd name="connsiteY1" fmla="*/ 974725 h 1478781"/>
              <a:gd name="connsiteX2" fmla="*/ 85910 w 5053928"/>
              <a:gd name="connsiteY2" fmla="*/ 827134 h 1478781"/>
              <a:gd name="connsiteX3" fmla="*/ 157918 w 5053928"/>
              <a:gd name="connsiteY3" fmla="*/ 722697 h 1478781"/>
              <a:gd name="connsiteX4" fmla="*/ 186653 w 5053928"/>
              <a:gd name="connsiteY4" fmla="*/ 695325 h 1478781"/>
              <a:gd name="connsiteX5" fmla="*/ 234278 w 5053928"/>
              <a:gd name="connsiteY5" fmla="*/ 647700 h 1478781"/>
              <a:gd name="connsiteX6" fmla="*/ 262853 w 5053928"/>
              <a:gd name="connsiteY6" fmla="*/ 638175 h 1478781"/>
              <a:gd name="connsiteX7" fmla="*/ 320003 w 5053928"/>
              <a:gd name="connsiteY7" fmla="*/ 600075 h 1478781"/>
              <a:gd name="connsiteX8" fmla="*/ 377153 w 5053928"/>
              <a:gd name="connsiteY8" fmla="*/ 571500 h 1478781"/>
              <a:gd name="connsiteX9" fmla="*/ 405728 w 5053928"/>
              <a:gd name="connsiteY9" fmla="*/ 561975 h 1478781"/>
              <a:gd name="connsiteX10" fmla="*/ 462878 w 5053928"/>
              <a:gd name="connsiteY10" fmla="*/ 523875 h 1478781"/>
              <a:gd name="connsiteX11" fmla="*/ 491453 w 5053928"/>
              <a:gd name="connsiteY11" fmla="*/ 504825 h 1478781"/>
              <a:gd name="connsiteX12" fmla="*/ 520028 w 5053928"/>
              <a:gd name="connsiteY12" fmla="*/ 495300 h 1478781"/>
              <a:gd name="connsiteX13" fmla="*/ 548603 w 5053928"/>
              <a:gd name="connsiteY13" fmla="*/ 476250 h 1478781"/>
              <a:gd name="connsiteX14" fmla="*/ 605753 w 5053928"/>
              <a:gd name="connsiteY14" fmla="*/ 457200 h 1478781"/>
              <a:gd name="connsiteX15" fmla="*/ 710528 w 5053928"/>
              <a:gd name="connsiteY15" fmla="*/ 428625 h 1478781"/>
              <a:gd name="connsiteX16" fmla="*/ 891503 w 5053928"/>
              <a:gd name="connsiteY16" fmla="*/ 409575 h 1478781"/>
              <a:gd name="connsiteX17" fmla="*/ 986753 w 5053928"/>
              <a:gd name="connsiteY17" fmla="*/ 381000 h 1478781"/>
              <a:gd name="connsiteX18" fmla="*/ 1015328 w 5053928"/>
              <a:gd name="connsiteY18" fmla="*/ 361950 h 1478781"/>
              <a:gd name="connsiteX19" fmla="*/ 1072478 w 5053928"/>
              <a:gd name="connsiteY19" fmla="*/ 342900 h 1478781"/>
              <a:gd name="connsiteX20" fmla="*/ 1158203 w 5053928"/>
              <a:gd name="connsiteY20" fmla="*/ 304800 h 1478781"/>
              <a:gd name="connsiteX21" fmla="*/ 1243928 w 5053928"/>
              <a:gd name="connsiteY21" fmla="*/ 285750 h 1478781"/>
              <a:gd name="connsiteX22" fmla="*/ 1282028 w 5053928"/>
              <a:gd name="connsiteY22" fmla="*/ 276225 h 1478781"/>
              <a:gd name="connsiteX23" fmla="*/ 1472528 w 5053928"/>
              <a:gd name="connsiteY23" fmla="*/ 266700 h 1478781"/>
              <a:gd name="connsiteX24" fmla="*/ 1520153 w 5053928"/>
              <a:gd name="connsiteY24" fmla="*/ 257175 h 1478781"/>
              <a:gd name="connsiteX25" fmla="*/ 1548728 w 5053928"/>
              <a:gd name="connsiteY25" fmla="*/ 247650 h 1478781"/>
              <a:gd name="connsiteX26" fmla="*/ 1605878 w 5053928"/>
              <a:gd name="connsiteY26" fmla="*/ 238125 h 1478781"/>
              <a:gd name="connsiteX27" fmla="*/ 1720178 w 5053928"/>
              <a:gd name="connsiteY27" fmla="*/ 247650 h 1478781"/>
              <a:gd name="connsiteX28" fmla="*/ 1929728 w 5053928"/>
              <a:gd name="connsiteY28" fmla="*/ 228600 h 1478781"/>
              <a:gd name="connsiteX29" fmla="*/ 2015453 w 5053928"/>
              <a:gd name="connsiteY29" fmla="*/ 200025 h 1478781"/>
              <a:gd name="connsiteX30" fmla="*/ 2044028 w 5053928"/>
              <a:gd name="connsiteY30" fmla="*/ 190500 h 1478781"/>
              <a:gd name="connsiteX31" fmla="*/ 2072603 w 5053928"/>
              <a:gd name="connsiteY31" fmla="*/ 171450 h 1478781"/>
              <a:gd name="connsiteX32" fmla="*/ 2129753 w 5053928"/>
              <a:gd name="connsiteY32" fmla="*/ 152400 h 1478781"/>
              <a:gd name="connsiteX33" fmla="*/ 2215478 w 5053928"/>
              <a:gd name="connsiteY33" fmla="*/ 114300 h 1478781"/>
              <a:gd name="connsiteX34" fmla="*/ 2558378 w 5053928"/>
              <a:gd name="connsiteY34" fmla="*/ 95250 h 1478781"/>
              <a:gd name="connsiteX35" fmla="*/ 2644103 w 5053928"/>
              <a:gd name="connsiteY35" fmla="*/ 66675 h 1478781"/>
              <a:gd name="connsiteX36" fmla="*/ 2672678 w 5053928"/>
              <a:gd name="connsiteY36" fmla="*/ 57150 h 1478781"/>
              <a:gd name="connsiteX37" fmla="*/ 2701253 w 5053928"/>
              <a:gd name="connsiteY37" fmla="*/ 38100 h 1478781"/>
              <a:gd name="connsiteX38" fmla="*/ 2758403 w 5053928"/>
              <a:gd name="connsiteY38" fmla="*/ 19050 h 1478781"/>
              <a:gd name="connsiteX39" fmla="*/ 2825078 w 5053928"/>
              <a:gd name="connsiteY39" fmla="*/ 0 h 1478781"/>
              <a:gd name="connsiteX40" fmla="*/ 3044153 w 5053928"/>
              <a:gd name="connsiteY40" fmla="*/ 9525 h 1478781"/>
              <a:gd name="connsiteX41" fmla="*/ 3101303 w 5053928"/>
              <a:gd name="connsiteY41" fmla="*/ 28575 h 1478781"/>
              <a:gd name="connsiteX42" fmla="*/ 3139403 w 5053928"/>
              <a:gd name="connsiteY42" fmla="*/ 38100 h 1478781"/>
              <a:gd name="connsiteX43" fmla="*/ 3196553 w 5053928"/>
              <a:gd name="connsiteY43" fmla="*/ 57150 h 1478781"/>
              <a:gd name="connsiteX44" fmla="*/ 3253703 w 5053928"/>
              <a:gd name="connsiteY44" fmla="*/ 76200 h 1478781"/>
              <a:gd name="connsiteX45" fmla="*/ 3282278 w 5053928"/>
              <a:gd name="connsiteY45" fmla="*/ 85725 h 1478781"/>
              <a:gd name="connsiteX46" fmla="*/ 3310853 w 5053928"/>
              <a:gd name="connsiteY46" fmla="*/ 95250 h 1478781"/>
              <a:gd name="connsiteX47" fmla="*/ 3425153 w 5053928"/>
              <a:gd name="connsiteY47" fmla="*/ 104775 h 1478781"/>
              <a:gd name="connsiteX48" fmla="*/ 3482303 w 5053928"/>
              <a:gd name="connsiteY48" fmla="*/ 133350 h 1478781"/>
              <a:gd name="connsiteX49" fmla="*/ 3510878 w 5053928"/>
              <a:gd name="connsiteY49" fmla="*/ 161925 h 1478781"/>
              <a:gd name="connsiteX50" fmla="*/ 3568028 w 5053928"/>
              <a:gd name="connsiteY50" fmla="*/ 200025 h 1478781"/>
              <a:gd name="connsiteX51" fmla="*/ 3596603 w 5053928"/>
              <a:gd name="connsiteY51" fmla="*/ 219075 h 1478781"/>
              <a:gd name="connsiteX52" fmla="*/ 3625178 w 5053928"/>
              <a:gd name="connsiteY52" fmla="*/ 247650 h 1478781"/>
              <a:gd name="connsiteX53" fmla="*/ 3682328 w 5053928"/>
              <a:gd name="connsiteY53" fmla="*/ 266700 h 1478781"/>
              <a:gd name="connsiteX54" fmla="*/ 3739478 w 5053928"/>
              <a:gd name="connsiteY54" fmla="*/ 295275 h 1478781"/>
              <a:gd name="connsiteX55" fmla="*/ 3768053 w 5053928"/>
              <a:gd name="connsiteY55" fmla="*/ 314325 h 1478781"/>
              <a:gd name="connsiteX56" fmla="*/ 3806153 w 5053928"/>
              <a:gd name="connsiteY56" fmla="*/ 323850 h 1478781"/>
              <a:gd name="connsiteX57" fmla="*/ 3949028 w 5053928"/>
              <a:gd name="connsiteY57" fmla="*/ 342900 h 1478781"/>
              <a:gd name="connsiteX58" fmla="*/ 4006178 w 5053928"/>
              <a:gd name="connsiteY58" fmla="*/ 361950 h 1478781"/>
              <a:gd name="connsiteX59" fmla="*/ 4034753 w 5053928"/>
              <a:gd name="connsiteY59" fmla="*/ 371475 h 1478781"/>
              <a:gd name="connsiteX60" fmla="*/ 4091903 w 5053928"/>
              <a:gd name="connsiteY60" fmla="*/ 419100 h 1478781"/>
              <a:gd name="connsiteX61" fmla="*/ 4149053 w 5053928"/>
              <a:gd name="connsiteY61" fmla="*/ 457200 h 1478781"/>
              <a:gd name="connsiteX62" fmla="*/ 4177628 w 5053928"/>
              <a:gd name="connsiteY62" fmla="*/ 476250 h 1478781"/>
              <a:gd name="connsiteX63" fmla="*/ 4234778 w 5053928"/>
              <a:gd name="connsiteY63" fmla="*/ 514350 h 1478781"/>
              <a:gd name="connsiteX64" fmla="*/ 4263353 w 5053928"/>
              <a:gd name="connsiteY64" fmla="*/ 533400 h 1478781"/>
              <a:gd name="connsiteX65" fmla="*/ 4291928 w 5053928"/>
              <a:gd name="connsiteY65" fmla="*/ 542925 h 1478781"/>
              <a:gd name="connsiteX66" fmla="*/ 4377653 w 5053928"/>
              <a:gd name="connsiteY66" fmla="*/ 600075 h 1478781"/>
              <a:gd name="connsiteX67" fmla="*/ 4406228 w 5053928"/>
              <a:gd name="connsiteY67" fmla="*/ 628650 h 1478781"/>
              <a:gd name="connsiteX68" fmla="*/ 4434803 w 5053928"/>
              <a:gd name="connsiteY68" fmla="*/ 638175 h 1478781"/>
              <a:gd name="connsiteX69" fmla="*/ 4520528 w 5053928"/>
              <a:gd name="connsiteY69" fmla="*/ 695325 h 1478781"/>
              <a:gd name="connsiteX70" fmla="*/ 4549103 w 5053928"/>
              <a:gd name="connsiteY70" fmla="*/ 714375 h 1478781"/>
              <a:gd name="connsiteX71" fmla="*/ 4577678 w 5053928"/>
              <a:gd name="connsiteY71" fmla="*/ 733425 h 1478781"/>
              <a:gd name="connsiteX72" fmla="*/ 4663403 w 5053928"/>
              <a:gd name="connsiteY72" fmla="*/ 809625 h 1478781"/>
              <a:gd name="connsiteX73" fmla="*/ 4691978 w 5053928"/>
              <a:gd name="connsiteY73" fmla="*/ 819150 h 1478781"/>
              <a:gd name="connsiteX74" fmla="*/ 4749128 w 5053928"/>
              <a:gd name="connsiteY74" fmla="*/ 857250 h 1478781"/>
              <a:gd name="connsiteX75" fmla="*/ 4815803 w 5053928"/>
              <a:gd name="connsiteY75" fmla="*/ 876300 h 1478781"/>
              <a:gd name="connsiteX76" fmla="*/ 4844378 w 5053928"/>
              <a:gd name="connsiteY76" fmla="*/ 885825 h 1478781"/>
              <a:gd name="connsiteX77" fmla="*/ 4911053 w 5053928"/>
              <a:gd name="connsiteY77" fmla="*/ 904875 h 1478781"/>
              <a:gd name="connsiteX78" fmla="*/ 4939628 w 5053928"/>
              <a:gd name="connsiteY78" fmla="*/ 923925 h 1478781"/>
              <a:gd name="connsiteX79" fmla="*/ 4968203 w 5053928"/>
              <a:gd name="connsiteY79" fmla="*/ 933450 h 1478781"/>
              <a:gd name="connsiteX80" fmla="*/ 5025353 w 5053928"/>
              <a:gd name="connsiteY80" fmla="*/ 971550 h 1478781"/>
              <a:gd name="connsiteX81" fmla="*/ 5053928 w 5053928"/>
              <a:gd name="connsiteY81" fmla="*/ 1008111 h 1478781"/>
              <a:gd name="connsiteX82" fmla="*/ 4694422 w 5053928"/>
              <a:gd name="connsiteY82" fmla="*/ 1478781 h 1478781"/>
              <a:gd name="connsiteX83" fmla="*/ 445950 w 5053928"/>
              <a:gd name="connsiteY83" fmla="*/ 1478781 h 1478781"/>
              <a:gd name="connsiteX0" fmla="*/ 445950 w 5126470"/>
              <a:gd name="connsiteY0" fmla="*/ 1478781 h 1478781"/>
              <a:gd name="connsiteX1" fmla="*/ 0 w 5126470"/>
              <a:gd name="connsiteY1" fmla="*/ 974725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62412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0 w 5126470"/>
              <a:gd name="connsiteY2" fmla="*/ 827134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225959 w 5194511"/>
              <a:gd name="connsiteY3" fmla="*/ 722697 h 1478781"/>
              <a:gd name="connsiteX4" fmla="*/ 254694 w 5194511"/>
              <a:gd name="connsiteY4" fmla="*/ 695325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86653 w 5126470"/>
              <a:gd name="connsiteY4" fmla="*/ 695325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57918 w 5126470"/>
              <a:gd name="connsiteY3" fmla="*/ 722697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57918 w 5126470"/>
              <a:gd name="connsiteY4" fmla="*/ 827134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513991 w 5194511"/>
              <a:gd name="connsiteY0" fmla="*/ 1478781 h 1478781"/>
              <a:gd name="connsiteX1" fmla="*/ 68041 w 5194511"/>
              <a:gd name="connsiteY1" fmla="*/ 1082734 h 1478781"/>
              <a:gd name="connsiteX2" fmla="*/ 68042 w 5194511"/>
              <a:gd name="connsiteY2" fmla="*/ 1062412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513990 w 5194510"/>
              <a:gd name="connsiteY0" fmla="*/ 1478781 h 1478781"/>
              <a:gd name="connsiteX1" fmla="*/ 68040 w 5194510"/>
              <a:gd name="connsiteY1" fmla="*/ 1082734 h 1478781"/>
              <a:gd name="connsiteX2" fmla="*/ 68042 w 5194510"/>
              <a:gd name="connsiteY2" fmla="*/ 974725 h 1478781"/>
              <a:gd name="connsiteX3" fmla="*/ 189954 w 5194510"/>
              <a:gd name="connsiteY3" fmla="*/ 827135 h 1478781"/>
              <a:gd name="connsiteX4" fmla="*/ 261962 w 5194510"/>
              <a:gd name="connsiteY4" fmla="*/ 722697 h 1478781"/>
              <a:gd name="connsiteX5" fmla="*/ 302318 w 5194510"/>
              <a:gd name="connsiteY5" fmla="*/ 647700 h 1478781"/>
              <a:gd name="connsiteX6" fmla="*/ 330893 w 5194510"/>
              <a:gd name="connsiteY6" fmla="*/ 638175 h 1478781"/>
              <a:gd name="connsiteX7" fmla="*/ 388043 w 5194510"/>
              <a:gd name="connsiteY7" fmla="*/ 600075 h 1478781"/>
              <a:gd name="connsiteX8" fmla="*/ 445193 w 5194510"/>
              <a:gd name="connsiteY8" fmla="*/ 571500 h 1478781"/>
              <a:gd name="connsiteX9" fmla="*/ 473768 w 5194510"/>
              <a:gd name="connsiteY9" fmla="*/ 561975 h 1478781"/>
              <a:gd name="connsiteX10" fmla="*/ 530918 w 5194510"/>
              <a:gd name="connsiteY10" fmla="*/ 523875 h 1478781"/>
              <a:gd name="connsiteX11" fmla="*/ 559493 w 5194510"/>
              <a:gd name="connsiteY11" fmla="*/ 504825 h 1478781"/>
              <a:gd name="connsiteX12" fmla="*/ 588068 w 5194510"/>
              <a:gd name="connsiteY12" fmla="*/ 495300 h 1478781"/>
              <a:gd name="connsiteX13" fmla="*/ 616643 w 5194510"/>
              <a:gd name="connsiteY13" fmla="*/ 476250 h 1478781"/>
              <a:gd name="connsiteX14" fmla="*/ 673793 w 5194510"/>
              <a:gd name="connsiteY14" fmla="*/ 457200 h 1478781"/>
              <a:gd name="connsiteX15" fmla="*/ 778568 w 5194510"/>
              <a:gd name="connsiteY15" fmla="*/ 428625 h 1478781"/>
              <a:gd name="connsiteX16" fmla="*/ 959543 w 5194510"/>
              <a:gd name="connsiteY16" fmla="*/ 409575 h 1478781"/>
              <a:gd name="connsiteX17" fmla="*/ 1054793 w 5194510"/>
              <a:gd name="connsiteY17" fmla="*/ 381000 h 1478781"/>
              <a:gd name="connsiteX18" fmla="*/ 1083368 w 5194510"/>
              <a:gd name="connsiteY18" fmla="*/ 361950 h 1478781"/>
              <a:gd name="connsiteX19" fmla="*/ 1140518 w 5194510"/>
              <a:gd name="connsiteY19" fmla="*/ 342900 h 1478781"/>
              <a:gd name="connsiteX20" fmla="*/ 1226243 w 5194510"/>
              <a:gd name="connsiteY20" fmla="*/ 304800 h 1478781"/>
              <a:gd name="connsiteX21" fmla="*/ 1311968 w 5194510"/>
              <a:gd name="connsiteY21" fmla="*/ 285750 h 1478781"/>
              <a:gd name="connsiteX22" fmla="*/ 1350068 w 5194510"/>
              <a:gd name="connsiteY22" fmla="*/ 276225 h 1478781"/>
              <a:gd name="connsiteX23" fmla="*/ 1540568 w 5194510"/>
              <a:gd name="connsiteY23" fmla="*/ 266700 h 1478781"/>
              <a:gd name="connsiteX24" fmla="*/ 1588193 w 5194510"/>
              <a:gd name="connsiteY24" fmla="*/ 257175 h 1478781"/>
              <a:gd name="connsiteX25" fmla="*/ 1616768 w 5194510"/>
              <a:gd name="connsiteY25" fmla="*/ 247650 h 1478781"/>
              <a:gd name="connsiteX26" fmla="*/ 1673918 w 5194510"/>
              <a:gd name="connsiteY26" fmla="*/ 238125 h 1478781"/>
              <a:gd name="connsiteX27" fmla="*/ 1788218 w 5194510"/>
              <a:gd name="connsiteY27" fmla="*/ 247650 h 1478781"/>
              <a:gd name="connsiteX28" fmla="*/ 1997768 w 5194510"/>
              <a:gd name="connsiteY28" fmla="*/ 228600 h 1478781"/>
              <a:gd name="connsiteX29" fmla="*/ 2083493 w 5194510"/>
              <a:gd name="connsiteY29" fmla="*/ 200025 h 1478781"/>
              <a:gd name="connsiteX30" fmla="*/ 2112068 w 5194510"/>
              <a:gd name="connsiteY30" fmla="*/ 190500 h 1478781"/>
              <a:gd name="connsiteX31" fmla="*/ 2140643 w 5194510"/>
              <a:gd name="connsiteY31" fmla="*/ 171450 h 1478781"/>
              <a:gd name="connsiteX32" fmla="*/ 2197793 w 5194510"/>
              <a:gd name="connsiteY32" fmla="*/ 152400 h 1478781"/>
              <a:gd name="connsiteX33" fmla="*/ 2283518 w 5194510"/>
              <a:gd name="connsiteY33" fmla="*/ 114300 h 1478781"/>
              <a:gd name="connsiteX34" fmla="*/ 2626418 w 5194510"/>
              <a:gd name="connsiteY34" fmla="*/ 95250 h 1478781"/>
              <a:gd name="connsiteX35" fmla="*/ 2712143 w 5194510"/>
              <a:gd name="connsiteY35" fmla="*/ 66675 h 1478781"/>
              <a:gd name="connsiteX36" fmla="*/ 2740718 w 5194510"/>
              <a:gd name="connsiteY36" fmla="*/ 57150 h 1478781"/>
              <a:gd name="connsiteX37" fmla="*/ 2769293 w 5194510"/>
              <a:gd name="connsiteY37" fmla="*/ 38100 h 1478781"/>
              <a:gd name="connsiteX38" fmla="*/ 2826443 w 5194510"/>
              <a:gd name="connsiteY38" fmla="*/ 19050 h 1478781"/>
              <a:gd name="connsiteX39" fmla="*/ 2893118 w 5194510"/>
              <a:gd name="connsiteY39" fmla="*/ 0 h 1478781"/>
              <a:gd name="connsiteX40" fmla="*/ 3112193 w 5194510"/>
              <a:gd name="connsiteY40" fmla="*/ 9525 h 1478781"/>
              <a:gd name="connsiteX41" fmla="*/ 3169343 w 5194510"/>
              <a:gd name="connsiteY41" fmla="*/ 28575 h 1478781"/>
              <a:gd name="connsiteX42" fmla="*/ 3207443 w 5194510"/>
              <a:gd name="connsiteY42" fmla="*/ 38100 h 1478781"/>
              <a:gd name="connsiteX43" fmla="*/ 3264593 w 5194510"/>
              <a:gd name="connsiteY43" fmla="*/ 57150 h 1478781"/>
              <a:gd name="connsiteX44" fmla="*/ 3321743 w 5194510"/>
              <a:gd name="connsiteY44" fmla="*/ 76200 h 1478781"/>
              <a:gd name="connsiteX45" fmla="*/ 3350318 w 5194510"/>
              <a:gd name="connsiteY45" fmla="*/ 85725 h 1478781"/>
              <a:gd name="connsiteX46" fmla="*/ 3378893 w 5194510"/>
              <a:gd name="connsiteY46" fmla="*/ 95250 h 1478781"/>
              <a:gd name="connsiteX47" fmla="*/ 3493193 w 5194510"/>
              <a:gd name="connsiteY47" fmla="*/ 104775 h 1478781"/>
              <a:gd name="connsiteX48" fmla="*/ 3550343 w 5194510"/>
              <a:gd name="connsiteY48" fmla="*/ 133350 h 1478781"/>
              <a:gd name="connsiteX49" fmla="*/ 3578918 w 5194510"/>
              <a:gd name="connsiteY49" fmla="*/ 161925 h 1478781"/>
              <a:gd name="connsiteX50" fmla="*/ 3636068 w 5194510"/>
              <a:gd name="connsiteY50" fmla="*/ 200025 h 1478781"/>
              <a:gd name="connsiteX51" fmla="*/ 3664643 w 5194510"/>
              <a:gd name="connsiteY51" fmla="*/ 219075 h 1478781"/>
              <a:gd name="connsiteX52" fmla="*/ 3693218 w 5194510"/>
              <a:gd name="connsiteY52" fmla="*/ 247650 h 1478781"/>
              <a:gd name="connsiteX53" fmla="*/ 3750368 w 5194510"/>
              <a:gd name="connsiteY53" fmla="*/ 266700 h 1478781"/>
              <a:gd name="connsiteX54" fmla="*/ 3807518 w 5194510"/>
              <a:gd name="connsiteY54" fmla="*/ 295275 h 1478781"/>
              <a:gd name="connsiteX55" fmla="*/ 3836093 w 5194510"/>
              <a:gd name="connsiteY55" fmla="*/ 314325 h 1478781"/>
              <a:gd name="connsiteX56" fmla="*/ 3874193 w 5194510"/>
              <a:gd name="connsiteY56" fmla="*/ 323850 h 1478781"/>
              <a:gd name="connsiteX57" fmla="*/ 4017068 w 5194510"/>
              <a:gd name="connsiteY57" fmla="*/ 342900 h 1478781"/>
              <a:gd name="connsiteX58" fmla="*/ 4074218 w 5194510"/>
              <a:gd name="connsiteY58" fmla="*/ 361950 h 1478781"/>
              <a:gd name="connsiteX59" fmla="*/ 4102793 w 5194510"/>
              <a:gd name="connsiteY59" fmla="*/ 371475 h 1478781"/>
              <a:gd name="connsiteX60" fmla="*/ 4159943 w 5194510"/>
              <a:gd name="connsiteY60" fmla="*/ 419100 h 1478781"/>
              <a:gd name="connsiteX61" fmla="*/ 4217093 w 5194510"/>
              <a:gd name="connsiteY61" fmla="*/ 457200 h 1478781"/>
              <a:gd name="connsiteX62" fmla="*/ 4245668 w 5194510"/>
              <a:gd name="connsiteY62" fmla="*/ 476250 h 1478781"/>
              <a:gd name="connsiteX63" fmla="*/ 4302818 w 5194510"/>
              <a:gd name="connsiteY63" fmla="*/ 514350 h 1478781"/>
              <a:gd name="connsiteX64" fmla="*/ 4331393 w 5194510"/>
              <a:gd name="connsiteY64" fmla="*/ 533400 h 1478781"/>
              <a:gd name="connsiteX65" fmla="*/ 4359968 w 5194510"/>
              <a:gd name="connsiteY65" fmla="*/ 542925 h 1478781"/>
              <a:gd name="connsiteX66" fmla="*/ 4445693 w 5194510"/>
              <a:gd name="connsiteY66" fmla="*/ 600075 h 1478781"/>
              <a:gd name="connsiteX67" fmla="*/ 4474268 w 5194510"/>
              <a:gd name="connsiteY67" fmla="*/ 628650 h 1478781"/>
              <a:gd name="connsiteX68" fmla="*/ 4502843 w 5194510"/>
              <a:gd name="connsiteY68" fmla="*/ 638175 h 1478781"/>
              <a:gd name="connsiteX69" fmla="*/ 4588568 w 5194510"/>
              <a:gd name="connsiteY69" fmla="*/ 695325 h 1478781"/>
              <a:gd name="connsiteX70" fmla="*/ 4617143 w 5194510"/>
              <a:gd name="connsiteY70" fmla="*/ 714375 h 1478781"/>
              <a:gd name="connsiteX71" fmla="*/ 4645718 w 5194510"/>
              <a:gd name="connsiteY71" fmla="*/ 733425 h 1478781"/>
              <a:gd name="connsiteX72" fmla="*/ 4731443 w 5194510"/>
              <a:gd name="connsiteY72" fmla="*/ 809625 h 1478781"/>
              <a:gd name="connsiteX73" fmla="*/ 4760018 w 5194510"/>
              <a:gd name="connsiteY73" fmla="*/ 819150 h 1478781"/>
              <a:gd name="connsiteX74" fmla="*/ 4817168 w 5194510"/>
              <a:gd name="connsiteY74" fmla="*/ 857250 h 1478781"/>
              <a:gd name="connsiteX75" fmla="*/ 4883843 w 5194510"/>
              <a:gd name="connsiteY75" fmla="*/ 876300 h 1478781"/>
              <a:gd name="connsiteX76" fmla="*/ 4912418 w 5194510"/>
              <a:gd name="connsiteY76" fmla="*/ 885825 h 1478781"/>
              <a:gd name="connsiteX77" fmla="*/ 4979093 w 5194510"/>
              <a:gd name="connsiteY77" fmla="*/ 904875 h 1478781"/>
              <a:gd name="connsiteX78" fmla="*/ 5007668 w 5194510"/>
              <a:gd name="connsiteY78" fmla="*/ 923925 h 1478781"/>
              <a:gd name="connsiteX79" fmla="*/ 5036243 w 5194510"/>
              <a:gd name="connsiteY79" fmla="*/ 933450 h 1478781"/>
              <a:gd name="connsiteX80" fmla="*/ 5093393 w 5194510"/>
              <a:gd name="connsiteY80" fmla="*/ 971550 h 1478781"/>
              <a:gd name="connsiteX81" fmla="*/ 5194510 w 5194510"/>
              <a:gd name="connsiteY81" fmla="*/ 1082734 h 1478781"/>
              <a:gd name="connsiteX82" fmla="*/ 4762462 w 5194510"/>
              <a:gd name="connsiteY82" fmla="*/ 1478781 h 1478781"/>
              <a:gd name="connsiteX83" fmla="*/ 513990 w 5194510"/>
              <a:gd name="connsiteY83" fmla="*/ 1478781 h 1478781"/>
              <a:gd name="connsiteX0" fmla="*/ 513991 w 5194511"/>
              <a:gd name="connsiteY0" fmla="*/ 1478781 h 1478781"/>
              <a:gd name="connsiteX1" fmla="*/ 68041 w 5194511"/>
              <a:gd name="connsiteY1" fmla="*/ 1082734 h 1478781"/>
              <a:gd name="connsiteX2" fmla="*/ 68042 w 5194511"/>
              <a:gd name="connsiteY2" fmla="*/ 867457 h 1478781"/>
              <a:gd name="connsiteX3" fmla="*/ 189955 w 5194511"/>
              <a:gd name="connsiteY3" fmla="*/ 827135 h 1478781"/>
              <a:gd name="connsiteX4" fmla="*/ 261963 w 5194511"/>
              <a:gd name="connsiteY4" fmla="*/ 722697 h 1478781"/>
              <a:gd name="connsiteX5" fmla="*/ 302319 w 5194511"/>
              <a:gd name="connsiteY5" fmla="*/ 647700 h 1478781"/>
              <a:gd name="connsiteX6" fmla="*/ 330894 w 5194511"/>
              <a:gd name="connsiteY6" fmla="*/ 638175 h 1478781"/>
              <a:gd name="connsiteX7" fmla="*/ 388044 w 5194511"/>
              <a:gd name="connsiteY7" fmla="*/ 600075 h 1478781"/>
              <a:gd name="connsiteX8" fmla="*/ 445194 w 5194511"/>
              <a:gd name="connsiteY8" fmla="*/ 571500 h 1478781"/>
              <a:gd name="connsiteX9" fmla="*/ 473769 w 5194511"/>
              <a:gd name="connsiteY9" fmla="*/ 561975 h 1478781"/>
              <a:gd name="connsiteX10" fmla="*/ 530919 w 5194511"/>
              <a:gd name="connsiteY10" fmla="*/ 523875 h 1478781"/>
              <a:gd name="connsiteX11" fmla="*/ 559494 w 5194511"/>
              <a:gd name="connsiteY11" fmla="*/ 504825 h 1478781"/>
              <a:gd name="connsiteX12" fmla="*/ 588069 w 5194511"/>
              <a:gd name="connsiteY12" fmla="*/ 495300 h 1478781"/>
              <a:gd name="connsiteX13" fmla="*/ 616644 w 5194511"/>
              <a:gd name="connsiteY13" fmla="*/ 476250 h 1478781"/>
              <a:gd name="connsiteX14" fmla="*/ 673794 w 5194511"/>
              <a:gd name="connsiteY14" fmla="*/ 457200 h 1478781"/>
              <a:gd name="connsiteX15" fmla="*/ 778569 w 5194511"/>
              <a:gd name="connsiteY15" fmla="*/ 428625 h 1478781"/>
              <a:gd name="connsiteX16" fmla="*/ 959544 w 5194511"/>
              <a:gd name="connsiteY16" fmla="*/ 409575 h 1478781"/>
              <a:gd name="connsiteX17" fmla="*/ 1054794 w 5194511"/>
              <a:gd name="connsiteY17" fmla="*/ 381000 h 1478781"/>
              <a:gd name="connsiteX18" fmla="*/ 1083369 w 5194511"/>
              <a:gd name="connsiteY18" fmla="*/ 361950 h 1478781"/>
              <a:gd name="connsiteX19" fmla="*/ 1140519 w 5194511"/>
              <a:gd name="connsiteY19" fmla="*/ 342900 h 1478781"/>
              <a:gd name="connsiteX20" fmla="*/ 1226244 w 5194511"/>
              <a:gd name="connsiteY20" fmla="*/ 304800 h 1478781"/>
              <a:gd name="connsiteX21" fmla="*/ 1311969 w 5194511"/>
              <a:gd name="connsiteY21" fmla="*/ 285750 h 1478781"/>
              <a:gd name="connsiteX22" fmla="*/ 1350069 w 5194511"/>
              <a:gd name="connsiteY22" fmla="*/ 276225 h 1478781"/>
              <a:gd name="connsiteX23" fmla="*/ 1540569 w 5194511"/>
              <a:gd name="connsiteY23" fmla="*/ 266700 h 1478781"/>
              <a:gd name="connsiteX24" fmla="*/ 1588194 w 5194511"/>
              <a:gd name="connsiteY24" fmla="*/ 257175 h 1478781"/>
              <a:gd name="connsiteX25" fmla="*/ 1616769 w 5194511"/>
              <a:gd name="connsiteY25" fmla="*/ 247650 h 1478781"/>
              <a:gd name="connsiteX26" fmla="*/ 1673919 w 5194511"/>
              <a:gd name="connsiteY26" fmla="*/ 238125 h 1478781"/>
              <a:gd name="connsiteX27" fmla="*/ 1788219 w 5194511"/>
              <a:gd name="connsiteY27" fmla="*/ 247650 h 1478781"/>
              <a:gd name="connsiteX28" fmla="*/ 1997769 w 5194511"/>
              <a:gd name="connsiteY28" fmla="*/ 228600 h 1478781"/>
              <a:gd name="connsiteX29" fmla="*/ 2083494 w 5194511"/>
              <a:gd name="connsiteY29" fmla="*/ 200025 h 1478781"/>
              <a:gd name="connsiteX30" fmla="*/ 2112069 w 5194511"/>
              <a:gd name="connsiteY30" fmla="*/ 190500 h 1478781"/>
              <a:gd name="connsiteX31" fmla="*/ 2140644 w 5194511"/>
              <a:gd name="connsiteY31" fmla="*/ 171450 h 1478781"/>
              <a:gd name="connsiteX32" fmla="*/ 2197794 w 5194511"/>
              <a:gd name="connsiteY32" fmla="*/ 152400 h 1478781"/>
              <a:gd name="connsiteX33" fmla="*/ 2283519 w 5194511"/>
              <a:gd name="connsiteY33" fmla="*/ 114300 h 1478781"/>
              <a:gd name="connsiteX34" fmla="*/ 2626419 w 5194511"/>
              <a:gd name="connsiteY34" fmla="*/ 95250 h 1478781"/>
              <a:gd name="connsiteX35" fmla="*/ 2712144 w 5194511"/>
              <a:gd name="connsiteY35" fmla="*/ 66675 h 1478781"/>
              <a:gd name="connsiteX36" fmla="*/ 2740719 w 5194511"/>
              <a:gd name="connsiteY36" fmla="*/ 57150 h 1478781"/>
              <a:gd name="connsiteX37" fmla="*/ 2769294 w 5194511"/>
              <a:gd name="connsiteY37" fmla="*/ 38100 h 1478781"/>
              <a:gd name="connsiteX38" fmla="*/ 2826444 w 5194511"/>
              <a:gd name="connsiteY38" fmla="*/ 19050 h 1478781"/>
              <a:gd name="connsiteX39" fmla="*/ 2893119 w 5194511"/>
              <a:gd name="connsiteY39" fmla="*/ 0 h 1478781"/>
              <a:gd name="connsiteX40" fmla="*/ 3112194 w 5194511"/>
              <a:gd name="connsiteY40" fmla="*/ 9525 h 1478781"/>
              <a:gd name="connsiteX41" fmla="*/ 3169344 w 5194511"/>
              <a:gd name="connsiteY41" fmla="*/ 28575 h 1478781"/>
              <a:gd name="connsiteX42" fmla="*/ 3207444 w 5194511"/>
              <a:gd name="connsiteY42" fmla="*/ 38100 h 1478781"/>
              <a:gd name="connsiteX43" fmla="*/ 3264594 w 5194511"/>
              <a:gd name="connsiteY43" fmla="*/ 57150 h 1478781"/>
              <a:gd name="connsiteX44" fmla="*/ 3321744 w 5194511"/>
              <a:gd name="connsiteY44" fmla="*/ 76200 h 1478781"/>
              <a:gd name="connsiteX45" fmla="*/ 3350319 w 5194511"/>
              <a:gd name="connsiteY45" fmla="*/ 85725 h 1478781"/>
              <a:gd name="connsiteX46" fmla="*/ 3378894 w 5194511"/>
              <a:gd name="connsiteY46" fmla="*/ 95250 h 1478781"/>
              <a:gd name="connsiteX47" fmla="*/ 3493194 w 5194511"/>
              <a:gd name="connsiteY47" fmla="*/ 104775 h 1478781"/>
              <a:gd name="connsiteX48" fmla="*/ 3550344 w 5194511"/>
              <a:gd name="connsiteY48" fmla="*/ 133350 h 1478781"/>
              <a:gd name="connsiteX49" fmla="*/ 3578919 w 5194511"/>
              <a:gd name="connsiteY49" fmla="*/ 161925 h 1478781"/>
              <a:gd name="connsiteX50" fmla="*/ 3636069 w 5194511"/>
              <a:gd name="connsiteY50" fmla="*/ 200025 h 1478781"/>
              <a:gd name="connsiteX51" fmla="*/ 3664644 w 5194511"/>
              <a:gd name="connsiteY51" fmla="*/ 219075 h 1478781"/>
              <a:gd name="connsiteX52" fmla="*/ 3693219 w 5194511"/>
              <a:gd name="connsiteY52" fmla="*/ 247650 h 1478781"/>
              <a:gd name="connsiteX53" fmla="*/ 3750369 w 5194511"/>
              <a:gd name="connsiteY53" fmla="*/ 266700 h 1478781"/>
              <a:gd name="connsiteX54" fmla="*/ 3807519 w 5194511"/>
              <a:gd name="connsiteY54" fmla="*/ 295275 h 1478781"/>
              <a:gd name="connsiteX55" fmla="*/ 3836094 w 5194511"/>
              <a:gd name="connsiteY55" fmla="*/ 314325 h 1478781"/>
              <a:gd name="connsiteX56" fmla="*/ 3874194 w 5194511"/>
              <a:gd name="connsiteY56" fmla="*/ 323850 h 1478781"/>
              <a:gd name="connsiteX57" fmla="*/ 4017069 w 5194511"/>
              <a:gd name="connsiteY57" fmla="*/ 342900 h 1478781"/>
              <a:gd name="connsiteX58" fmla="*/ 4074219 w 5194511"/>
              <a:gd name="connsiteY58" fmla="*/ 361950 h 1478781"/>
              <a:gd name="connsiteX59" fmla="*/ 4102794 w 5194511"/>
              <a:gd name="connsiteY59" fmla="*/ 371475 h 1478781"/>
              <a:gd name="connsiteX60" fmla="*/ 4159944 w 5194511"/>
              <a:gd name="connsiteY60" fmla="*/ 419100 h 1478781"/>
              <a:gd name="connsiteX61" fmla="*/ 4217094 w 5194511"/>
              <a:gd name="connsiteY61" fmla="*/ 457200 h 1478781"/>
              <a:gd name="connsiteX62" fmla="*/ 4245669 w 5194511"/>
              <a:gd name="connsiteY62" fmla="*/ 476250 h 1478781"/>
              <a:gd name="connsiteX63" fmla="*/ 4302819 w 5194511"/>
              <a:gd name="connsiteY63" fmla="*/ 514350 h 1478781"/>
              <a:gd name="connsiteX64" fmla="*/ 4331394 w 5194511"/>
              <a:gd name="connsiteY64" fmla="*/ 533400 h 1478781"/>
              <a:gd name="connsiteX65" fmla="*/ 4359969 w 5194511"/>
              <a:gd name="connsiteY65" fmla="*/ 542925 h 1478781"/>
              <a:gd name="connsiteX66" fmla="*/ 4445694 w 5194511"/>
              <a:gd name="connsiteY66" fmla="*/ 600075 h 1478781"/>
              <a:gd name="connsiteX67" fmla="*/ 4474269 w 5194511"/>
              <a:gd name="connsiteY67" fmla="*/ 628650 h 1478781"/>
              <a:gd name="connsiteX68" fmla="*/ 4502844 w 5194511"/>
              <a:gd name="connsiteY68" fmla="*/ 638175 h 1478781"/>
              <a:gd name="connsiteX69" fmla="*/ 4588569 w 5194511"/>
              <a:gd name="connsiteY69" fmla="*/ 695325 h 1478781"/>
              <a:gd name="connsiteX70" fmla="*/ 4617144 w 5194511"/>
              <a:gd name="connsiteY70" fmla="*/ 714375 h 1478781"/>
              <a:gd name="connsiteX71" fmla="*/ 4645719 w 5194511"/>
              <a:gd name="connsiteY71" fmla="*/ 733425 h 1478781"/>
              <a:gd name="connsiteX72" fmla="*/ 4731444 w 5194511"/>
              <a:gd name="connsiteY72" fmla="*/ 809625 h 1478781"/>
              <a:gd name="connsiteX73" fmla="*/ 4760019 w 5194511"/>
              <a:gd name="connsiteY73" fmla="*/ 819150 h 1478781"/>
              <a:gd name="connsiteX74" fmla="*/ 4817169 w 5194511"/>
              <a:gd name="connsiteY74" fmla="*/ 857250 h 1478781"/>
              <a:gd name="connsiteX75" fmla="*/ 4883844 w 5194511"/>
              <a:gd name="connsiteY75" fmla="*/ 876300 h 1478781"/>
              <a:gd name="connsiteX76" fmla="*/ 4912419 w 5194511"/>
              <a:gd name="connsiteY76" fmla="*/ 885825 h 1478781"/>
              <a:gd name="connsiteX77" fmla="*/ 4979094 w 5194511"/>
              <a:gd name="connsiteY77" fmla="*/ 904875 h 1478781"/>
              <a:gd name="connsiteX78" fmla="*/ 5007669 w 5194511"/>
              <a:gd name="connsiteY78" fmla="*/ 923925 h 1478781"/>
              <a:gd name="connsiteX79" fmla="*/ 5036244 w 5194511"/>
              <a:gd name="connsiteY79" fmla="*/ 933450 h 1478781"/>
              <a:gd name="connsiteX80" fmla="*/ 5093394 w 5194511"/>
              <a:gd name="connsiteY80" fmla="*/ 971550 h 1478781"/>
              <a:gd name="connsiteX81" fmla="*/ 5194511 w 5194511"/>
              <a:gd name="connsiteY81" fmla="*/ 1082734 h 1478781"/>
              <a:gd name="connsiteX82" fmla="*/ 4762463 w 5194511"/>
              <a:gd name="connsiteY82" fmla="*/ 1478781 h 1478781"/>
              <a:gd name="connsiteX83" fmla="*/ 513991 w 5194511"/>
              <a:gd name="connsiteY83" fmla="*/ 1478781 h 1478781"/>
              <a:gd name="connsiteX0" fmla="*/ 445950 w 5126470"/>
              <a:gd name="connsiteY0" fmla="*/ 1478781 h 1478781"/>
              <a:gd name="connsiteX1" fmla="*/ 0 w 5126470"/>
              <a:gd name="connsiteY1" fmla="*/ 1082734 h 1478781"/>
              <a:gd name="connsiteX2" fmla="*/ 85911 w 5126470"/>
              <a:gd name="connsiteY2" fmla="*/ 938721 h 1478781"/>
              <a:gd name="connsiteX3" fmla="*/ 121914 w 5126470"/>
              <a:gd name="connsiteY3" fmla="*/ 827135 h 1478781"/>
              <a:gd name="connsiteX4" fmla="*/ 193922 w 5126470"/>
              <a:gd name="connsiteY4" fmla="*/ 722697 h 1478781"/>
              <a:gd name="connsiteX5" fmla="*/ 234278 w 5126470"/>
              <a:gd name="connsiteY5" fmla="*/ 647700 h 1478781"/>
              <a:gd name="connsiteX6" fmla="*/ 262853 w 5126470"/>
              <a:gd name="connsiteY6" fmla="*/ 638175 h 1478781"/>
              <a:gd name="connsiteX7" fmla="*/ 320003 w 5126470"/>
              <a:gd name="connsiteY7" fmla="*/ 600075 h 1478781"/>
              <a:gd name="connsiteX8" fmla="*/ 377153 w 5126470"/>
              <a:gd name="connsiteY8" fmla="*/ 571500 h 1478781"/>
              <a:gd name="connsiteX9" fmla="*/ 405728 w 5126470"/>
              <a:gd name="connsiteY9" fmla="*/ 561975 h 1478781"/>
              <a:gd name="connsiteX10" fmla="*/ 462878 w 5126470"/>
              <a:gd name="connsiteY10" fmla="*/ 523875 h 1478781"/>
              <a:gd name="connsiteX11" fmla="*/ 491453 w 5126470"/>
              <a:gd name="connsiteY11" fmla="*/ 504825 h 1478781"/>
              <a:gd name="connsiteX12" fmla="*/ 520028 w 5126470"/>
              <a:gd name="connsiteY12" fmla="*/ 495300 h 1478781"/>
              <a:gd name="connsiteX13" fmla="*/ 548603 w 5126470"/>
              <a:gd name="connsiteY13" fmla="*/ 476250 h 1478781"/>
              <a:gd name="connsiteX14" fmla="*/ 605753 w 5126470"/>
              <a:gd name="connsiteY14" fmla="*/ 457200 h 1478781"/>
              <a:gd name="connsiteX15" fmla="*/ 710528 w 5126470"/>
              <a:gd name="connsiteY15" fmla="*/ 428625 h 1478781"/>
              <a:gd name="connsiteX16" fmla="*/ 891503 w 5126470"/>
              <a:gd name="connsiteY16" fmla="*/ 409575 h 1478781"/>
              <a:gd name="connsiteX17" fmla="*/ 986753 w 5126470"/>
              <a:gd name="connsiteY17" fmla="*/ 381000 h 1478781"/>
              <a:gd name="connsiteX18" fmla="*/ 1015328 w 5126470"/>
              <a:gd name="connsiteY18" fmla="*/ 361950 h 1478781"/>
              <a:gd name="connsiteX19" fmla="*/ 1072478 w 5126470"/>
              <a:gd name="connsiteY19" fmla="*/ 342900 h 1478781"/>
              <a:gd name="connsiteX20" fmla="*/ 1158203 w 5126470"/>
              <a:gd name="connsiteY20" fmla="*/ 304800 h 1478781"/>
              <a:gd name="connsiteX21" fmla="*/ 1243928 w 5126470"/>
              <a:gd name="connsiteY21" fmla="*/ 285750 h 1478781"/>
              <a:gd name="connsiteX22" fmla="*/ 1282028 w 5126470"/>
              <a:gd name="connsiteY22" fmla="*/ 276225 h 1478781"/>
              <a:gd name="connsiteX23" fmla="*/ 1472528 w 5126470"/>
              <a:gd name="connsiteY23" fmla="*/ 266700 h 1478781"/>
              <a:gd name="connsiteX24" fmla="*/ 1520153 w 5126470"/>
              <a:gd name="connsiteY24" fmla="*/ 257175 h 1478781"/>
              <a:gd name="connsiteX25" fmla="*/ 1548728 w 5126470"/>
              <a:gd name="connsiteY25" fmla="*/ 247650 h 1478781"/>
              <a:gd name="connsiteX26" fmla="*/ 1605878 w 5126470"/>
              <a:gd name="connsiteY26" fmla="*/ 238125 h 1478781"/>
              <a:gd name="connsiteX27" fmla="*/ 1720178 w 5126470"/>
              <a:gd name="connsiteY27" fmla="*/ 247650 h 1478781"/>
              <a:gd name="connsiteX28" fmla="*/ 1929728 w 5126470"/>
              <a:gd name="connsiteY28" fmla="*/ 228600 h 1478781"/>
              <a:gd name="connsiteX29" fmla="*/ 2015453 w 5126470"/>
              <a:gd name="connsiteY29" fmla="*/ 200025 h 1478781"/>
              <a:gd name="connsiteX30" fmla="*/ 2044028 w 5126470"/>
              <a:gd name="connsiteY30" fmla="*/ 190500 h 1478781"/>
              <a:gd name="connsiteX31" fmla="*/ 2072603 w 5126470"/>
              <a:gd name="connsiteY31" fmla="*/ 171450 h 1478781"/>
              <a:gd name="connsiteX32" fmla="*/ 2129753 w 5126470"/>
              <a:gd name="connsiteY32" fmla="*/ 152400 h 1478781"/>
              <a:gd name="connsiteX33" fmla="*/ 2215478 w 5126470"/>
              <a:gd name="connsiteY33" fmla="*/ 114300 h 1478781"/>
              <a:gd name="connsiteX34" fmla="*/ 2558378 w 5126470"/>
              <a:gd name="connsiteY34" fmla="*/ 95250 h 1478781"/>
              <a:gd name="connsiteX35" fmla="*/ 2644103 w 5126470"/>
              <a:gd name="connsiteY35" fmla="*/ 66675 h 1478781"/>
              <a:gd name="connsiteX36" fmla="*/ 2672678 w 5126470"/>
              <a:gd name="connsiteY36" fmla="*/ 57150 h 1478781"/>
              <a:gd name="connsiteX37" fmla="*/ 2701253 w 5126470"/>
              <a:gd name="connsiteY37" fmla="*/ 38100 h 1478781"/>
              <a:gd name="connsiteX38" fmla="*/ 2758403 w 5126470"/>
              <a:gd name="connsiteY38" fmla="*/ 19050 h 1478781"/>
              <a:gd name="connsiteX39" fmla="*/ 2825078 w 5126470"/>
              <a:gd name="connsiteY39" fmla="*/ 0 h 1478781"/>
              <a:gd name="connsiteX40" fmla="*/ 3044153 w 5126470"/>
              <a:gd name="connsiteY40" fmla="*/ 9525 h 1478781"/>
              <a:gd name="connsiteX41" fmla="*/ 3101303 w 5126470"/>
              <a:gd name="connsiteY41" fmla="*/ 28575 h 1478781"/>
              <a:gd name="connsiteX42" fmla="*/ 3139403 w 5126470"/>
              <a:gd name="connsiteY42" fmla="*/ 38100 h 1478781"/>
              <a:gd name="connsiteX43" fmla="*/ 3196553 w 5126470"/>
              <a:gd name="connsiteY43" fmla="*/ 57150 h 1478781"/>
              <a:gd name="connsiteX44" fmla="*/ 3253703 w 5126470"/>
              <a:gd name="connsiteY44" fmla="*/ 76200 h 1478781"/>
              <a:gd name="connsiteX45" fmla="*/ 3282278 w 5126470"/>
              <a:gd name="connsiteY45" fmla="*/ 85725 h 1478781"/>
              <a:gd name="connsiteX46" fmla="*/ 3310853 w 5126470"/>
              <a:gd name="connsiteY46" fmla="*/ 95250 h 1478781"/>
              <a:gd name="connsiteX47" fmla="*/ 3425153 w 5126470"/>
              <a:gd name="connsiteY47" fmla="*/ 104775 h 1478781"/>
              <a:gd name="connsiteX48" fmla="*/ 3482303 w 5126470"/>
              <a:gd name="connsiteY48" fmla="*/ 133350 h 1478781"/>
              <a:gd name="connsiteX49" fmla="*/ 3510878 w 5126470"/>
              <a:gd name="connsiteY49" fmla="*/ 161925 h 1478781"/>
              <a:gd name="connsiteX50" fmla="*/ 3568028 w 5126470"/>
              <a:gd name="connsiteY50" fmla="*/ 200025 h 1478781"/>
              <a:gd name="connsiteX51" fmla="*/ 3596603 w 5126470"/>
              <a:gd name="connsiteY51" fmla="*/ 219075 h 1478781"/>
              <a:gd name="connsiteX52" fmla="*/ 3625178 w 5126470"/>
              <a:gd name="connsiteY52" fmla="*/ 247650 h 1478781"/>
              <a:gd name="connsiteX53" fmla="*/ 3682328 w 5126470"/>
              <a:gd name="connsiteY53" fmla="*/ 266700 h 1478781"/>
              <a:gd name="connsiteX54" fmla="*/ 3739478 w 5126470"/>
              <a:gd name="connsiteY54" fmla="*/ 295275 h 1478781"/>
              <a:gd name="connsiteX55" fmla="*/ 3768053 w 5126470"/>
              <a:gd name="connsiteY55" fmla="*/ 314325 h 1478781"/>
              <a:gd name="connsiteX56" fmla="*/ 3806153 w 5126470"/>
              <a:gd name="connsiteY56" fmla="*/ 323850 h 1478781"/>
              <a:gd name="connsiteX57" fmla="*/ 3949028 w 5126470"/>
              <a:gd name="connsiteY57" fmla="*/ 342900 h 1478781"/>
              <a:gd name="connsiteX58" fmla="*/ 4006178 w 5126470"/>
              <a:gd name="connsiteY58" fmla="*/ 361950 h 1478781"/>
              <a:gd name="connsiteX59" fmla="*/ 4034753 w 5126470"/>
              <a:gd name="connsiteY59" fmla="*/ 371475 h 1478781"/>
              <a:gd name="connsiteX60" fmla="*/ 4091903 w 5126470"/>
              <a:gd name="connsiteY60" fmla="*/ 419100 h 1478781"/>
              <a:gd name="connsiteX61" fmla="*/ 4149053 w 5126470"/>
              <a:gd name="connsiteY61" fmla="*/ 457200 h 1478781"/>
              <a:gd name="connsiteX62" fmla="*/ 4177628 w 5126470"/>
              <a:gd name="connsiteY62" fmla="*/ 476250 h 1478781"/>
              <a:gd name="connsiteX63" fmla="*/ 4234778 w 5126470"/>
              <a:gd name="connsiteY63" fmla="*/ 514350 h 1478781"/>
              <a:gd name="connsiteX64" fmla="*/ 4263353 w 5126470"/>
              <a:gd name="connsiteY64" fmla="*/ 533400 h 1478781"/>
              <a:gd name="connsiteX65" fmla="*/ 4291928 w 5126470"/>
              <a:gd name="connsiteY65" fmla="*/ 542925 h 1478781"/>
              <a:gd name="connsiteX66" fmla="*/ 4377653 w 5126470"/>
              <a:gd name="connsiteY66" fmla="*/ 600075 h 1478781"/>
              <a:gd name="connsiteX67" fmla="*/ 4406228 w 5126470"/>
              <a:gd name="connsiteY67" fmla="*/ 628650 h 1478781"/>
              <a:gd name="connsiteX68" fmla="*/ 4434803 w 5126470"/>
              <a:gd name="connsiteY68" fmla="*/ 638175 h 1478781"/>
              <a:gd name="connsiteX69" fmla="*/ 4520528 w 5126470"/>
              <a:gd name="connsiteY69" fmla="*/ 695325 h 1478781"/>
              <a:gd name="connsiteX70" fmla="*/ 4549103 w 5126470"/>
              <a:gd name="connsiteY70" fmla="*/ 714375 h 1478781"/>
              <a:gd name="connsiteX71" fmla="*/ 4577678 w 5126470"/>
              <a:gd name="connsiteY71" fmla="*/ 733425 h 1478781"/>
              <a:gd name="connsiteX72" fmla="*/ 4663403 w 5126470"/>
              <a:gd name="connsiteY72" fmla="*/ 809625 h 1478781"/>
              <a:gd name="connsiteX73" fmla="*/ 4691978 w 5126470"/>
              <a:gd name="connsiteY73" fmla="*/ 819150 h 1478781"/>
              <a:gd name="connsiteX74" fmla="*/ 4749128 w 5126470"/>
              <a:gd name="connsiteY74" fmla="*/ 857250 h 1478781"/>
              <a:gd name="connsiteX75" fmla="*/ 4815803 w 5126470"/>
              <a:gd name="connsiteY75" fmla="*/ 876300 h 1478781"/>
              <a:gd name="connsiteX76" fmla="*/ 4844378 w 5126470"/>
              <a:gd name="connsiteY76" fmla="*/ 885825 h 1478781"/>
              <a:gd name="connsiteX77" fmla="*/ 4911053 w 5126470"/>
              <a:gd name="connsiteY77" fmla="*/ 904875 h 1478781"/>
              <a:gd name="connsiteX78" fmla="*/ 4939628 w 5126470"/>
              <a:gd name="connsiteY78" fmla="*/ 923925 h 1478781"/>
              <a:gd name="connsiteX79" fmla="*/ 4968203 w 5126470"/>
              <a:gd name="connsiteY79" fmla="*/ 933450 h 1478781"/>
              <a:gd name="connsiteX80" fmla="*/ 5025353 w 5126470"/>
              <a:gd name="connsiteY80" fmla="*/ 971550 h 1478781"/>
              <a:gd name="connsiteX81" fmla="*/ 5126470 w 5126470"/>
              <a:gd name="connsiteY81" fmla="*/ 1082734 h 1478781"/>
              <a:gd name="connsiteX82" fmla="*/ 4694422 w 5126470"/>
              <a:gd name="connsiteY82" fmla="*/ 1478781 h 1478781"/>
              <a:gd name="connsiteX83" fmla="*/ 445950 w 5126470"/>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025353 w 5234482"/>
              <a:gd name="connsiteY80" fmla="*/ 97155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4968203 w 5234482"/>
              <a:gd name="connsiteY79" fmla="*/ 933450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03372 w 5234482"/>
              <a:gd name="connsiteY79" fmla="*/ 992065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26470 w 5234482"/>
              <a:gd name="connsiteY80" fmla="*/ 1082734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39628 w 5234482"/>
              <a:gd name="connsiteY78" fmla="*/ 923925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44402 w 5234482"/>
              <a:gd name="connsiteY79" fmla="*/ 1038957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3710 w 5234482"/>
              <a:gd name="connsiteY79" fmla="*/ 1079988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67501 w 5234482"/>
              <a:gd name="connsiteY80" fmla="*/ 1182380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45950 w 5234482"/>
              <a:gd name="connsiteY0" fmla="*/ 1478781 h 1478781"/>
              <a:gd name="connsiteX1" fmla="*/ 0 w 5234482"/>
              <a:gd name="connsiteY1" fmla="*/ 1082734 h 1478781"/>
              <a:gd name="connsiteX2" fmla="*/ 85911 w 5234482"/>
              <a:gd name="connsiteY2" fmla="*/ 938721 h 1478781"/>
              <a:gd name="connsiteX3" fmla="*/ 121914 w 5234482"/>
              <a:gd name="connsiteY3" fmla="*/ 827135 h 1478781"/>
              <a:gd name="connsiteX4" fmla="*/ 193922 w 5234482"/>
              <a:gd name="connsiteY4" fmla="*/ 722697 h 1478781"/>
              <a:gd name="connsiteX5" fmla="*/ 234278 w 5234482"/>
              <a:gd name="connsiteY5" fmla="*/ 647700 h 1478781"/>
              <a:gd name="connsiteX6" fmla="*/ 262853 w 5234482"/>
              <a:gd name="connsiteY6" fmla="*/ 638175 h 1478781"/>
              <a:gd name="connsiteX7" fmla="*/ 320003 w 5234482"/>
              <a:gd name="connsiteY7" fmla="*/ 600075 h 1478781"/>
              <a:gd name="connsiteX8" fmla="*/ 377153 w 5234482"/>
              <a:gd name="connsiteY8" fmla="*/ 571500 h 1478781"/>
              <a:gd name="connsiteX9" fmla="*/ 405728 w 5234482"/>
              <a:gd name="connsiteY9" fmla="*/ 561975 h 1478781"/>
              <a:gd name="connsiteX10" fmla="*/ 462878 w 5234482"/>
              <a:gd name="connsiteY10" fmla="*/ 523875 h 1478781"/>
              <a:gd name="connsiteX11" fmla="*/ 491453 w 5234482"/>
              <a:gd name="connsiteY11" fmla="*/ 504825 h 1478781"/>
              <a:gd name="connsiteX12" fmla="*/ 520028 w 5234482"/>
              <a:gd name="connsiteY12" fmla="*/ 495300 h 1478781"/>
              <a:gd name="connsiteX13" fmla="*/ 548603 w 5234482"/>
              <a:gd name="connsiteY13" fmla="*/ 476250 h 1478781"/>
              <a:gd name="connsiteX14" fmla="*/ 605753 w 5234482"/>
              <a:gd name="connsiteY14" fmla="*/ 457200 h 1478781"/>
              <a:gd name="connsiteX15" fmla="*/ 710528 w 5234482"/>
              <a:gd name="connsiteY15" fmla="*/ 428625 h 1478781"/>
              <a:gd name="connsiteX16" fmla="*/ 891503 w 5234482"/>
              <a:gd name="connsiteY16" fmla="*/ 409575 h 1478781"/>
              <a:gd name="connsiteX17" fmla="*/ 986753 w 5234482"/>
              <a:gd name="connsiteY17" fmla="*/ 381000 h 1478781"/>
              <a:gd name="connsiteX18" fmla="*/ 1015328 w 5234482"/>
              <a:gd name="connsiteY18" fmla="*/ 361950 h 1478781"/>
              <a:gd name="connsiteX19" fmla="*/ 1072478 w 5234482"/>
              <a:gd name="connsiteY19" fmla="*/ 342900 h 1478781"/>
              <a:gd name="connsiteX20" fmla="*/ 1158203 w 5234482"/>
              <a:gd name="connsiteY20" fmla="*/ 304800 h 1478781"/>
              <a:gd name="connsiteX21" fmla="*/ 1243928 w 5234482"/>
              <a:gd name="connsiteY21" fmla="*/ 285750 h 1478781"/>
              <a:gd name="connsiteX22" fmla="*/ 1282028 w 5234482"/>
              <a:gd name="connsiteY22" fmla="*/ 276225 h 1478781"/>
              <a:gd name="connsiteX23" fmla="*/ 1472528 w 5234482"/>
              <a:gd name="connsiteY23" fmla="*/ 266700 h 1478781"/>
              <a:gd name="connsiteX24" fmla="*/ 1520153 w 5234482"/>
              <a:gd name="connsiteY24" fmla="*/ 257175 h 1478781"/>
              <a:gd name="connsiteX25" fmla="*/ 1548728 w 5234482"/>
              <a:gd name="connsiteY25" fmla="*/ 247650 h 1478781"/>
              <a:gd name="connsiteX26" fmla="*/ 1605878 w 5234482"/>
              <a:gd name="connsiteY26" fmla="*/ 238125 h 1478781"/>
              <a:gd name="connsiteX27" fmla="*/ 1720178 w 5234482"/>
              <a:gd name="connsiteY27" fmla="*/ 247650 h 1478781"/>
              <a:gd name="connsiteX28" fmla="*/ 1929728 w 5234482"/>
              <a:gd name="connsiteY28" fmla="*/ 228600 h 1478781"/>
              <a:gd name="connsiteX29" fmla="*/ 2015453 w 5234482"/>
              <a:gd name="connsiteY29" fmla="*/ 200025 h 1478781"/>
              <a:gd name="connsiteX30" fmla="*/ 2044028 w 5234482"/>
              <a:gd name="connsiteY30" fmla="*/ 190500 h 1478781"/>
              <a:gd name="connsiteX31" fmla="*/ 2072603 w 5234482"/>
              <a:gd name="connsiteY31" fmla="*/ 171450 h 1478781"/>
              <a:gd name="connsiteX32" fmla="*/ 2129753 w 5234482"/>
              <a:gd name="connsiteY32" fmla="*/ 152400 h 1478781"/>
              <a:gd name="connsiteX33" fmla="*/ 2215478 w 5234482"/>
              <a:gd name="connsiteY33" fmla="*/ 114300 h 1478781"/>
              <a:gd name="connsiteX34" fmla="*/ 2558378 w 5234482"/>
              <a:gd name="connsiteY34" fmla="*/ 95250 h 1478781"/>
              <a:gd name="connsiteX35" fmla="*/ 2644103 w 5234482"/>
              <a:gd name="connsiteY35" fmla="*/ 66675 h 1478781"/>
              <a:gd name="connsiteX36" fmla="*/ 2672678 w 5234482"/>
              <a:gd name="connsiteY36" fmla="*/ 57150 h 1478781"/>
              <a:gd name="connsiteX37" fmla="*/ 2701253 w 5234482"/>
              <a:gd name="connsiteY37" fmla="*/ 38100 h 1478781"/>
              <a:gd name="connsiteX38" fmla="*/ 2758403 w 5234482"/>
              <a:gd name="connsiteY38" fmla="*/ 19050 h 1478781"/>
              <a:gd name="connsiteX39" fmla="*/ 2825078 w 5234482"/>
              <a:gd name="connsiteY39" fmla="*/ 0 h 1478781"/>
              <a:gd name="connsiteX40" fmla="*/ 3044153 w 5234482"/>
              <a:gd name="connsiteY40" fmla="*/ 9525 h 1478781"/>
              <a:gd name="connsiteX41" fmla="*/ 3101303 w 5234482"/>
              <a:gd name="connsiteY41" fmla="*/ 28575 h 1478781"/>
              <a:gd name="connsiteX42" fmla="*/ 3139403 w 5234482"/>
              <a:gd name="connsiteY42" fmla="*/ 38100 h 1478781"/>
              <a:gd name="connsiteX43" fmla="*/ 3196553 w 5234482"/>
              <a:gd name="connsiteY43" fmla="*/ 57150 h 1478781"/>
              <a:gd name="connsiteX44" fmla="*/ 3253703 w 5234482"/>
              <a:gd name="connsiteY44" fmla="*/ 76200 h 1478781"/>
              <a:gd name="connsiteX45" fmla="*/ 3282278 w 5234482"/>
              <a:gd name="connsiteY45" fmla="*/ 85725 h 1478781"/>
              <a:gd name="connsiteX46" fmla="*/ 3310853 w 5234482"/>
              <a:gd name="connsiteY46" fmla="*/ 95250 h 1478781"/>
              <a:gd name="connsiteX47" fmla="*/ 3425153 w 5234482"/>
              <a:gd name="connsiteY47" fmla="*/ 104775 h 1478781"/>
              <a:gd name="connsiteX48" fmla="*/ 3482303 w 5234482"/>
              <a:gd name="connsiteY48" fmla="*/ 133350 h 1478781"/>
              <a:gd name="connsiteX49" fmla="*/ 3510878 w 5234482"/>
              <a:gd name="connsiteY49" fmla="*/ 161925 h 1478781"/>
              <a:gd name="connsiteX50" fmla="*/ 3568028 w 5234482"/>
              <a:gd name="connsiteY50" fmla="*/ 200025 h 1478781"/>
              <a:gd name="connsiteX51" fmla="*/ 3596603 w 5234482"/>
              <a:gd name="connsiteY51" fmla="*/ 219075 h 1478781"/>
              <a:gd name="connsiteX52" fmla="*/ 3625178 w 5234482"/>
              <a:gd name="connsiteY52" fmla="*/ 247650 h 1478781"/>
              <a:gd name="connsiteX53" fmla="*/ 3682328 w 5234482"/>
              <a:gd name="connsiteY53" fmla="*/ 266700 h 1478781"/>
              <a:gd name="connsiteX54" fmla="*/ 3739478 w 5234482"/>
              <a:gd name="connsiteY54" fmla="*/ 295275 h 1478781"/>
              <a:gd name="connsiteX55" fmla="*/ 3768053 w 5234482"/>
              <a:gd name="connsiteY55" fmla="*/ 314325 h 1478781"/>
              <a:gd name="connsiteX56" fmla="*/ 3806153 w 5234482"/>
              <a:gd name="connsiteY56" fmla="*/ 323850 h 1478781"/>
              <a:gd name="connsiteX57" fmla="*/ 3949028 w 5234482"/>
              <a:gd name="connsiteY57" fmla="*/ 342900 h 1478781"/>
              <a:gd name="connsiteX58" fmla="*/ 4006178 w 5234482"/>
              <a:gd name="connsiteY58" fmla="*/ 361950 h 1478781"/>
              <a:gd name="connsiteX59" fmla="*/ 4034753 w 5234482"/>
              <a:gd name="connsiteY59" fmla="*/ 371475 h 1478781"/>
              <a:gd name="connsiteX60" fmla="*/ 4091903 w 5234482"/>
              <a:gd name="connsiteY60" fmla="*/ 419100 h 1478781"/>
              <a:gd name="connsiteX61" fmla="*/ 4149053 w 5234482"/>
              <a:gd name="connsiteY61" fmla="*/ 457200 h 1478781"/>
              <a:gd name="connsiteX62" fmla="*/ 4177628 w 5234482"/>
              <a:gd name="connsiteY62" fmla="*/ 476250 h 1478781"/>
              <a:gd name="connsiteX63" fmla="*/ 4234778 w 5234482"/>
              <a:gd name="connsiteY63" fmla="*/ 514350 h 1478781"/>
              <a:gd name="connsiteX64" fmla="*/ 4263353 w 5234482"/>
              <a:gd name="connsiteY64" fmla="*/ 533400 h 1478781"/>
              <a:gd name="connsiteX65" fmla="*/ 4291928 w 5234482"/>
              <a:gd name="connsiteY65" fmla="*/ 542925 h 1478781"/>
              <a:gd name="connsiteX66" fmla="*/ 4377653 w 5234482"/>
              <a:gd name="connsiteY66" fmla="*/ 600075 h 1478781"/>
              <a:gd name="connsiteX67" fmla="*/ 4406228 w 5234482"/>
              <a:gd name="connsiteY67" fmla="*/ 628650 h 1478781"/>
              <a:gd name="connsiteX68" fmla="*/ 4434803 w 5234482"/>
              <a:gd name="connsiteY68" fmla="*/ 638175 h 1478781"/>
              <a:gd name="connsiteX69" fmla="*/ 4520528 w 5234482"/>
              <a:gd name="connsiteY69" fmla="*/ 695325 h 1478781"/>
              <a:gd name="connsiteX70" fmla="*/ 4549103 w 5234482"/>
              <a:gd name="connsiteY70" fmla="*/ 714375 h 1478781"/>
              <a:gd name="connsiteX71" fmla="*/ 4577678 w 5234482"/>
              <a:gd name="connsiteY71" fmla="*/ 733425 h 1478781"/>
              <a:gd name="connsiteX72" fmla="*/ 4663403 w 5234482"/>
              <a:gd name="connsiteY72" fmla="*/ 809625 h 1478781"/>
              <a:gd name="connsiteX73" fmla="*/ 4691978 w 5234482"/>
              <a:gd name="connsiteY73" fmla="*/ 819150 h 1478781"/>
              <a:gd name="connsiteX74" fmla="*/ 4749128 w 5234482"/>
              <a:gd name="connsiteY74" fmla="*/ 857250 h 1478781"/>
              <a:gd name="connsiteX75" fmla="*/ 4815803 w 5234482"/>
              <a:gd name="connsiteY75" fmla="*/ 876300 h 1478781"/>
              <a:gd name="connsiteX76" fmla="*/ 4844378 w 5234482"/>
              <a:gd name="connsiteY76" fmla="*/ 885825 h 1478781"/>
              <a:gd name="connsiteX77" fmla="*/ 4911053 w 5234482"/>
              <a:gd name="connsiteY77" fmla="*/ 904875 h 1478781"/>
              <a:gd name="connsiteX78" fmla="*/ 4968936 w 5234482"/>
              <a:gd name="connsiteY78" fmla="*/ 976679 h 1478781"/>
              <a:gd name="connsiteX79" fmla="*/ 5079571 w 5234482"/>
              <a:gd name="connsiteY79" fmla="*/ 1044819 h 1478781"/>
              <a:gd name="connsiteX80" fmla="*/ 5196809 w 5234482"/>
              <a:gd name="connsiteY80" fmla="*/ 1153072 h 1478781"/>
              <a:gd name="connsiteX81" fmla="*/ 5234482 w 5234482"/>
              <a:gd name="connsiteY81" fmla="*/ 1262757 h 1478781"/>
              <a:gd name="connsiteX82" fmla="*/ 4694422 w 5234482"/>
              <a:gd name="connsiteY82" fmla="*/ 1478781 h 1478781"/>
              <a:gd name="connsiteX83" fmla="*/ 445950 w 5234482"/>
              <a:gd name="connsiteY83" fmla="*/ 1478781 h 1478781"/>
              <a:gd name="connsiteX0" fmla="*/ 492842 w 5281374"/>
              <a:gd name="connsiteY0" fmla="*/ 1478781 h 1478781"/>
              <a:gd name="connsiteX1" fmla="*/ 0 w 5281374"/>
              <a:gd name="connsiteY1" fmla="*/ 1088595 h 1478781"/>
              <a:gd name="connsiteX2" fmla="*/ 132803 w 5281374"/>
              <a:gd name="connsiteY2" fmla="*/ 938721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492842 w 5281374"/>
              <a:gd name="connsiteY0" fmla="*/ 1478781 h 1478781"/>
              <a:gd name="connsiteX1" fmla="*/ 0 w 5281374"/>
              <a:gd name="connsiteY1" fmla="*/ 1088595 h 1478781"/>
              <a:gd name="connsiteX2" fmla="*/ 103495 w 5281374"/>
              <a:gd name="connsiteY2" fmla="*/ 926998 h 1478781"/>
              <a:gd name="connsiteX3" fmla="*/ 168806 w 5281374"/>
              <a:gd name="connsiteY3" fmla="*/ 827135 h 1478781"/>
              <a:gd name="connsiteX4" fmla="*/ 240814 w 5281374"/>
              <a:gd name="connsiteY4" fmla="*/ 722697 h 1478781"/>
              <a:gd name="connsiteX5" fmla="*/ 281170 w 5281374"/>
              <a:gd name="connsiteY5" fmla="*/ 647700 h 1478781"/>
              <a:gd name="connsiteX6" fmla="*/ 309745 w 5281374"/>
              <a:gd name="connsiteY6" fmla="*/ 638175 h 1478781"/>
              <a:gd name="connsiteX7" fmla="*/ 366895 w 5281374"/>
              <a:gd name="connsiteY7" fmla="*/ 600075 h 1478781"/>
              <a:gd name="connsiteX8" fmla="*/ 424045 w 5281374"/>
              <a:gd name="connsiteY8" fmla="*/ 571500 h 1478781"/>
              <a:gd name="connsiteX9" fmla="*/ 452620 w 5281374"/>
              <a:gd name="connsiteY9" fmla="*/ 561975 h 1478781"/>
              <a:gd name="connsiteX10" fmla="*/ 509770 w 5281374"/>
              <a:gd name="connsiteY10" fmla="*/ 523875 h 1478781"/>
              <a:gd name="connsiteX11" fmla="*/ 538345 w 5281374"/>
              <a:gd name="connsiteY11" fmla="*/ 504825 h 1478781"/>
              <a:gd name="connsiteX12" fmla="*/ 566920 w 5281374"/>
              <a:gd name="connsiteY12" fmla="*/ 495300 h 1478781"/>
              <a:gd name="connsiteX13" fmla="*/ 595495 w 5281374"/>
              <a:gd name="connsiteY13" fmla="*/ 476250 h 1478781"/>
              <a:gd name="connsiteX14" fmla="*/ 652645 w 5281374"/>
              <a:gd name="connsiteY14" fmla="*/ 457200 h 1478781"/>
              <a:gd name="connsiteX15" fmla="*/ 757420 w 5281374"/>
              <a:gd name="connsiteY15" fmla="*/ 428625 h 1478781"/>
              <a:gd name="connsiteX16" fmla="*/ 938395 w 5281374"/>
              <a:gd name="connsiteY16" fmla="*/ 409575 h 1478781"/>
              <a:gd name="connsiteX17" fmla="*/ 1033645 w 5281374"/>
              <a:gd name="connsiteY17" fmla="*/ 381000 h 1478781"/>
              <a:gd name="connsiteX18" fmla="*/ 1062220 w 5281374"/>
              <a:gd name="connsiteY18" fmla="*/ 361950 h 1478781"/>
              <a:gd name="connsiteX19" fmla="*/ 1119370 w 5281374"/>
              <a:gd name="connsiteY19" fmla="*/ 342900 h 1478781"/>
              <a:gd name="connsiteX20" fmla="*/ 1205095 w 5281374"/>
              <a:gd name="connsiteY20" fmla="*/ 304800 h 1478781"/>
              <a:gd name="connsiteX21" fmla="*/ 1290820 w 5281374"/>
              <a:gd name="connsiteY21" fmla="*/ 285750 h 1478781"/>
              <a:gd name="connsiteX22" fmla="*/ 1328920 w 5281374"/>
              <a:gd name="connsiteY22" fmla="*/ 276225 h 1478781"/>
              <a:gd name="connsiteX23" fmla="*/ 1519420 w 5281374"/>
              <a:gd name="connsiteY23" fmla="*/ 266700 h 1478781"/>
              <a:gd name="connsiteX24" fmla="*/ 1567045 w 5281374"/>
              <a:gd name="connsiteY24" fmla="*/ 257175 h 1478781"/>
              <a:gd name="connsiteX25" fmla="*/ 1595620 w 5281374"/>
              <a:gd name="connsiteY25" fmla="*/ 247650 h 1478781"/>
              <a:gd name="connsiteX26" fmla="*/ 1652770 w 5281374"/>
              <a:gd name="connsiteY26" fmla="*/ 238125 h 1478781"/>
              <a:gd name="connsiteX27" fmla="*/ 1767070 w 5281374"/>
              <a:gd name="connsiteY27" fmla="*/ 247650 h 1478781"/>
              <a:gd name="connsiteX28" fmla="*/ 1976620 w 5281374"/>
              <a:gd name="connsiteY28" fmla="*/ 228600 h 1478781"/>
              <a:gd name="connsiteX29" fmla="*/ 2062345 w 5281374"/>
              <a:gd name="connsiteY29" fmla="*/ 200025 h 1478781"/>
              <a:gd name="connsiteX30" fmla="*/ 2090920 w 5281374"/>
              <a:gd name="connsiteY30" fmla="*/ 190500 h 1478781"/>
              <a:gd name="connsiteX31" fmla="*/ 2119495 w 5281374"/>
              <a:gd name="connsiteY31" fmla="*/ 171450 h 1478781"/>
              <a:gd name="connsiteX32" fmla="*/ 2176645 w 5281374"/>
              <a:gd name="connsiteY32" fmla="*/ 152400 h 1478781"/>
              <a:gd name="connsiteX33" fmla="*/ 2262370 w 5281374"/>
              <a:gd name="connsiteY33" fmla="*/ 114300 h 1478781"/>
              <a:gd name="connsiteX34" fmla="*/ 2605270 w 5281374"/>
              <a:gd name="connsiteY34" fmla="*/ 95250 h 1478781"/>
              <a:gd name="connsiteX35" fmla="*/ 2690995 w 5281374"/>
              <a:gd name="connsiteY35" fmla="*/ 66675 h 1478781"/>
              <a:gd name="connsiteX36" fmla="*/ 2719570 w 5281374"/>
              <a:gd name="connsiteY36" fmla="*/ 57150 h 1478781"/>
              <a:gd name="connsiteX37" fmla="*/ 2748145 w 5281374"/>
              <a:gd name="connsiteY37" fmla="*/ 38100 h 1478781"/>
              <a:gd name="connsiteX38" fmla="*/ 2805295 w 5281374"/>
              <a:gd name="connsiteY38" fmla="*/ 19050 h 1478781"/>
              <a:gd name="connsiteX39" fmla="*/ 2871970 w 5281374"/>
              <a:gd name="connsiteY39" fmla="*/ 0 h 1478781"/>
              <a:gd name="connsiteX40" fmla="*/ 3091045 w 5281374"/>
              <a:gd name="connsiteY40" fmla="*/ 9525 h 1478781"/>
              <a:gd name="connsiteX41" fmla="*/ 3148195 w 5281374"/>
              <a:gd name="connsiteY41" fmla="*/ 28575 h 1478781"/>
              <a:gd name="connsiteX42" fmla="*/ 3186295 w 5281374"/>
              <a:gd name="connsiteY42" fmla="*/ 38100 h 1478781"/>
              <a:gd name="connsiteX43" fmla="*/ 3243445 w 5281374"/>
              <a:gd name="connsiteY43" fmla="*/ 57150 h 1478781"/>
              <a:gd name="connsiteX44" fmla="*/ 3300595 w 5281374"/>
              <a:gd name="connsiteY44" fmla="*/ 76200 h 1478781"/>
              <a:gd name="connsiteX45" fmla="*/ 3329170 w 5281374"/>
              <a:gd name="connsiteY45" fmla="*/ 85725 h 1478781"/>
              <a:gd name="connsiteX46" fmla="*/ 3357745 w 5281374"/>
              <a:gd name="connsiteY46" fmla="*/ 95250 h 1478781"/>
              <a:gd name="connsiteX47" fmla="*/ 3472045 w 5281374"/>
              <a:gd name="connsiteY47" fmla="*/ 104775 h 1478781"/>
              <a:gd name="connsiteX48" fmla="*/ 3529195 w 5281374"/>
              <a:gd name="connsiteY48" fmla="*/ 133350 h 1478781"/>
              <a:gd name="connsiteX49" fmla="*/ 3557770 w 5281374"/>
              <a:gd name="connsiteY49" fmla="*/ 161925 h 1478781"/>
              <a:gd name="connsiteX50" fmla="*/ 3614920 w 5281374"/>
              <a:gd name="connsiteY50" fmla="*/ 200025 h 1478781"/>
              <a:gd name="connsiteX51" fmla="*/ 3643495 w 5281374"/>
              <a:gd name="connsiteY51" fmla="*/ 219075 h 1478781"/>
              <a:gd name="connsiteX52" fmla="*/ 3672070 w 5281374"/>
              <a:gd name="connsiteY52" fmla="*/ 247650 h 1478781"/>
              <a:gd name="connsiteX53" fmla="*/ 3729220 w 5281374"/>
              <a:gd name="connsiteY53" fmla="*/ 266700 h 1478781"/>
              <a:gd name="connsiteX54" fmla="*/ 3786370 w 5281374"/>
              <a:gd name="connsiteY54" fmla="*/ 295275 h 1478781"/>
              <a:gd name="connsiteX55" fmla="*/ 3814945 w 5281374"/>
              <a:gd name="connsiteY55" fmla="*/ 314325 h 1478781"/>
              <a:gd name="connsiteX56" fmla="*/ 3853045 w 5281374"/>
              <a:gd name="connsiteY56" fmla="*/ 323850 h 1478781"/>
              <a:gd name="connsiteX57" fmla="*/ 3995920 w 5281374"/>
              <a:gd name="connsiteY57" fmla="*/ 342900 h 1478781"/>
              <a:gd name="connsiteX58" fmla="*/ 4053070 w 5281374"/>
              <a:gd name="connsiteY58" fmla="*/ 361950 h 1478781"/>
              <a:gd name="connsiteX59" fmla="*/ 4081645 w 5281374"/>
              <a:gd name="connsiteY59" fmla="*/ 371475 h 1478781"/>
              <a:gd name="connsiteX60" fmla="*/ 4138795 w 5281374"/>
              <a:gd name="connsiteY60" fmla="*/ 419100 h 1478781"/>
              <a:gd name="connsiteX61" fmla="*/ 4195945 w 5281374"/>
              <a:gd name="connsiteY61" fmla="*/ 457200 h 1478781"/>
              <a:gd name="connsiteX62" fmla="*/ 4224520 w 5281374"/>
              <a:gd name="connsiteY62" fmla="*/ 476250 h 1478781"/>
              <a:gd name="connsiteX63" fmla="*/ 4281670 w 5281374"/>
              <a:gd name="connsiteY63" fmla="*/ 514350 h 1478781"/>
              <a:gd name="connsiteX64" fmla="*/ 4310245 w 5281374"/>
              <a:gd name="connsiteY64" fmla="*/ 533400 h 1478781"/>
              <a:gd name="connsiteX65" fmla="*/ 4338820 w 5281374"/>
              <a:gd name="connsiteY65" fmla="*/ 542925 h 1478781"/>
              <a:gd name="connsiteX66" fmla="*/ 4424545 w 5281374"/>
              <a:gd name="connsiteY66" fmla="*/ 600075 h 1478781"/>
              <a:gd name="connsiteX67" fmla="*/ 4453120 w 5281374"/>
              <a:gd name="connsiteY67" fmla="*/ 628650 h 1478781"/>
              <a:gd name="connsiteX68" fmla="*/ 4481695 w 5281374"/>
              <a:gd name="connsiteY68" fmla="*/ 638175 h 1478781"/>
              <a:gd name="connsiteX69" fmla="*/ 4567420 w 5281374"/>
              <a:gd name="connsiteY69" fmla="*/ 695325 h 1478781"/>
              <a:gd name="connsiteX70" fmla="*/ 4595995 w 5281374"/>
              <a:gd name="connsiteY70" fmla="*/ 714375 h 1478781"/>
              <a:gd name="connsiteX71" fmla="*/ 4624570 w 5281374"/>
              <a:gd name="connsiteY71" fmla="*/ 733425 h 1478781"/>
              <a:gd name="connsiteX72" fmla="*/ 4710295 w 5281374"/>
              <a:gd name="connsiteY72" fmla="*/ 809625 h 1478781"/>
              <a:gd name="connsiteX73" fmla="*/ 4738870 w 5281374"/>
              <a:gd name="connsiteY73" fmla="*/ 819150 h 1478781"/>
              <a:gd name="connsiteX74" fmla="*/ 4796020 w 5281374"/>
              <a:gd name="connsiteY74" fmla="*/ 857250 h 1478781"/>
              <a:gd name="connsiteX75" fmla="*/ 4862695 w 5281374"/>
              <a:gd name="connsiteY75" fmla="*/ 876300 h 1478781"/>
              <a:gd name="connsiteX76" fmla="*/ 4891270 w 5281374"/>
              <a:gd name="connsiteY76" fmla="*/ 885825 h 1478781"/>
              <a:gd name="connsiteX77" fmla="*/ 4957945 w 5281374"/>
              <a:gd name="connsiteY77" fmla="*/ 904875 h 1478781"/>
              <a:gd name="connsiteX78" fmla="*/ 5015828 w 5281374"/>
              <a:gd name="connsiteY78" fmla="*/ 976679 h 1478781"/>
              <a:gd name="connsiteX79" fmla="*/ 5126463 w 5281374"/>
              <a:gd name="connsiteY79" fmla="*/ 1044819 h 1478781"/>
              <a:gd name="connsiteX80" fmla="*/ 5243701 w 5281374"/>
              <a:gd name="connsiteY80" fmla="*/ 1153072 h 1478781"/>
              <a:gd name="connsiteX81" fmla="*/ 5281374 w 5281374"/>
              <a:gd name="connsiteY81" fmla="*/ 1262757 h 1478781"/>
              <a:gd name="connsiteX82" fmla="*/ 4741314 w 5281374"/>
              <a:gd name="connsiteY82" fmla="*/ 1478781 h 1478781"/>
              <a:gd name="connsiteX83" fmla="*/ 492842 w 5281374"/>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9417 w 5367949"/>
              <a:gd name="connsiteY0" fmla="*/ 1478781 h 1478781"/>
              <a:gd name="connsiteX1" fmla="*/ 0 w 5367949"/>
              <a:gd name="connsiteY1" fmla="*/ 1233071 h 1478781"/>
              <a:gd name="connsiteX2" fmla="*/ 190070 w 5367949"/>
              <a:gd name="connsiteY2" fmla="*/ 926998 h 1478781"/>
              <a:gd name="connsiteX3" fmla="*/ 255381 w 5367949"/>
              <a:gd name="connsiteY3" fmla="*/ 827135 h 1478781"/>
              <a:gd name="connsiteX4" fmla="*/ 327389 w 5367949"/>
              <a:gd name="connsiteY4" fmla="*/ 722697 h 1478781"/>
              <a:gd name="connsiteX5" fmla="*/ 367745 w 5367949"/>
              <a:gd name="connsiteY5" fmla="*/ 647700 h 1478781"/>
              <a:gd name="connsiteX6" fmla="*/ 396320 w 5367949"/>
              <a:gd name="connsiteY6" fmla="*/ 638175 h 1478781"/>
              <a:gd name="connsiteX7" fmla="*/ 453470 w 5367949"/>
              <a:gd name="connsiteY7" fmla="*/ 600075 h 1478781"/>
              <a:gd name="connsiteX8" fmla="*/ 510620 w 5367949"/>
              <a:gd name="connsiteY8" fmla="*/ 571500 h 1478781"/>
              <a:gd name="connsiteX9" fmla="*/ 539195 w 5367949"/>
              <a:gd name="connsiteY9" fmla="*/ 561975 h 1478781"/>
              <a:gd name="connsiteX10" fmla="*/ 596345 w 5367949"/>
              <a:gd name="connsiteY10" fmla="*/ 523875 h 1478781"/>
              <a:gd name="connsiteX11" fmla="*/ 624920 w 5367949"/>
              <a:gd name="connsiteY11" fmla="*/ 504825 h 1478781"/>
              <a:gd name="connsiteX12" fmla="*/ 653495 w 5367949"/>
              <a:gd name="connsiteY12" fmla="*/ 495300 h 1478781"/>
              <a:gd name="connsiteX13" fmla="*/ 682070 w 5367949"/>
              <a:gd name="connsiteY13" fmla="*/ 476250 h 1478781"/>
              <a:gd name="connsiteX14" fmla="*/ 739220 w 5367949"/>
              <a:gd name="connsiteY14" fmla="*/ 457200 h 1478781"/>
              <a:gd name="connsiteX15" fmla="*/ 843995 w 5367949"/>
              <a:gd name="connsiteY15" fmla="*/ 428625 h 1478781"/>
              <a:gd name="connsiteX16" fmla="*/ 1024970 w 5367949"/>
              <a:gd name="connsiteY16" fmla="*/ 409575 h 1478781"/>
              <a:gd name="connsiteX17" fmla="*/ 1120220 w 5367949"/>
              <a:gd name="connsiteY17" fmla="*/ 381000 h 1478781"/>
              <a:gd name="connsiteX18" fmla="*/ 1148795 w 5367949"/>
              <a:gd name="connsiteY18" fmla="*/ 361950 h 1478781"/>
              <a:gd name="connsiteX19" fmla="*/ 1205945 w 5367949"/>
              <a:gd name="connsiteY19" fmla="*/ 342900 h 1478781"/>
              <a:gd name="connsiteX20" fmla="*/ 1291670 w 5367949"/>
              <a:gd name="connsiteY20" fmla="*/ 304800 h 1478781"/>
              <a:gd name="connsiteX21" fmla="*/ 1377395 w 5367949"/>
              <a:gd name="connsiteY21" fmla="*/ 285750 h 1478781"/>
              <a:gd name="connsiteX22" fmla="*/ 1415495 w 5367949"/>
              <a:gd name="connsiteY22" fmla="*/ 276225 h 1478781"/>
              <a:gd name="connsiteX23" fmla="*/ 1605995 w 5367949"/>
              <a:gd name="connsiteY23" fmla="*/ 266700 h 1478781"/>
              <a:gd name="connsiteX24" fmla="*/ 1653620 w 5367949"/>
              <a:gd name="connsiteY24" fmla="*/ 257175 h 1478781"/>
              <a:gd name="connsiteX25" fmla="*/ 1682195 w 5367949"/>
              <a:gd name="connsiteY25" fmla="*/ 247650 h 1478781"/>
              <a:gd name="connsiteX26" fmla="*/ 1739345 w 5367949"/>
              <a:gd name="connsiteY26" fmla="*/ 238125 h 1478781"/>
              <a:gd name="connsiteX27" fmla="*/ 1853645 w 5367949"/>
              <a:gd name="connsiteY27" fmla="*/ 247650 h 1478781"/>
              <a:gd name="connsiteX28" fmla="*/ 2063195 w 5367949"/>
              <a:gd name="connsiteY28" fmla="*/ 228600 h 1478781"/>
              <a:gd name="connsiteX29" fmla="*/ 2148920 w 5367949"/>
              <a:gd name="connsiteY29" fmla="*/ 200025 h 1478781"/>
              <a:gd name="connsiteX30" fmla="*/ 2177495 w 5367949"/>
              <a:gd name="connsiteY30" fmla="*/ 190500 h 1478781"/>
              <a:gd name="connsiteX31" fmla="*/ 2206070 w 5367949"/>
              <a:gd name="connsiteY31" fmla="*/ 171450 h 1478781"/>
              <a:gd name="connsiteX32" fmla="*/ 2263220 w 5367949"/>
              <a:gd name="connsiteY32" fmla="*/ 152400 h 1478781"/>
              <a:gd name="connsiteX33" fmla="*/ 2348945 w 5367949"/>
              <a:gd name="connsiteY33" fmla="*/ 114300 h 1478781"/>
              <a:gd name="connsiteX34" fmla="*/ 2691845 w 5367949"/>
              <a:gd name="connsiteY34" fmla="*/ 95250 h 1478781"/>
              <a:gd name="connsiteX35" fmla="*/ 2777570 w 5367949"/>
              <a:gd name="connsiteY35" fmla="*/ 66675 h 1478781"/>
              <a:gd name="connsiteX36" fmla="*/ 2806145 w 5367949"/>
              <a:gd name="connsiteY36" fmla="*/ 57150 h 1478781"/>
              <a:gd name="connsiteX37" fmla="*/ 2834720 w 5367949"/>
              <a:gd name="connsiteY37" fmla="*/ 38100 h 1478781"/>
              <a:gd name="connsiteX38" fmla="*/ 2891870 w 5367949"/>
              <a:gd name="connsiteY38" fmla="*/ 19050 h 1478781"/>
              <a:gd name="connsiteX39" fmla="*/ 2958545 w 5367949"/>
              <a:gd name="connsiteY39" fmla="*/ 0 h 1478781"/>
              <a:gd name="connsiteX40" fmla="*/ 3177620 w 5367949"/>
              <a:gd name="connsiteY40" fmla="*/ 9525 h 1478781"/>
              <a:gd name="connsiteX41" fmla="*/ 3234770 w 5367949"/>
              <a:gd name="connsiteY41" fmla="*/ 28575 h 1478781"/>
              <a:gd name="connsiteX42" fmla="*/ 3272870 w 5367949"/>
              <a:gd name="connsiteY42" fmla="*/ 38100 h 1478781"/>
              <a:gd name="connsiteX43" fmla="*/ 3330020 w 5367949"/>
              <a:gd name="connsiteY43" fmla="*/ 57150 h 1478781"/>
              <a:gd name="connsiteX44" fmla="*/ 3387170 w 5367949"/>
              <a:gd name="connsiteY44" fmla="*/ 76200 h 1478781"/>
              <a:gd name="connsiteX45" fmla="*/ 3415745 w 5367949"/>
              <a:gd name="connsiteY45" fmla="*/ 85725 h 1478781"/>
              <a:gd name="connsiteX46" fmla="*/ 3444320 w 5367949"/>
              <a:gd name="connsiteY46" fmla="*/ 95250 h 1478781"/>
              <a:gd name="connsiteX47" fmla="*/ 3558620 w 5367949"/>
              <a:gd name="connsiteY47" fmla="*/ 104775 h 1478781"/>
              <a:gd name="connsiteX48" fmla="*/ 3615770 w 5367949"/>
              <a:gd name="connsiteY48" fmla="*/ 133350 h 1478781"/>
              <a:gd name="connsiteX49" fmla="*/ 3644345 w 5367949"/>
              <a:gd name="connsiteY49" fmla="*/ 161925 h 1478781"/>
              <a:gd name="connsiteX50" fmla="*/ 3701495 w 5367949"/>
              <a:gd name="connsiteY50" fmla="*/ 200025 h 1478781"/>
              <a:gd name="connsiteX51" fmla="*/ 3730070 w 5367949"/>
              <a:gd name="connsiteY51" fmla="*/ 219075 h 1478781"/>
              <a:gd name="connsiteX52" fmla="*/ 3758645 w 5367949"/>
              <a:gd name="connsiteY52" fmla="*/ 247650 h 1478781"/>
              <a:gd name="connsiteX53" fmla="*/ 3815795 w 5367949"/>
              <a:gd name="connsiteY53" fmla="*/ 266700 h 1478781"/>
              <a:gd name="connsiteX54" fmla="*/ 3872945 w 5367949"/>
              <a:gd name="connsiteY54" fmla="*/ 295275 h 1478781"/>
              <a:gd name="connsiteX55" fmla="*/ 3901520 w 5367949"/>
              <a:gd name="connsiteY55" fmla="*/ 314325 h 1478781"/>
              <a:gd name="connsiteX56" fmla="*/ 3939620 w 5367949"/>
              <a:gd name="connsiteY56" fmla="*/ 323850 h 1478781"/>
              <a:gd name="connsiteX57" fmla="*/ 4082495 w 5367949"/>
              <a:gd name="connsiteY57" fmla="*/ 342900 h 1478781"/>
              <a:gd name="connsiteX58" fmla="*/ 4139645 w 5367949"/>
              <a:gd name="connsiteY58" fmla="*/ 361950 h 1478781"/>
              <a:gd name="connsiteX59" fmla="*/ 4168220 w 5367949"/>
              <a:gd name="connsiteY59" fmla="*/ 371475 h 1478781"/>
              <a:gd name="connsiteX60" fmla="*/ 4225370 w 5367949"/>
              <a:gd name="connsiteY60" fmla="*/ 419100 h 1478781"/>
              <a:gd name="connsiteX61" fmla="*/ 4282520 w 5367949"/>
              <a:gd name="connsiteY61" fmla="*/ 457200 h 1478781"/>
              <a:gd name="connsiteX62" fmla="*/ 4311095 w 5367949"/>
              <a:gd name="connsiteY62" fmla="*/ 476250 h 1478781"/>
              <a:gd name="connsiteX63" fmla="*/ 4368245 w 5367949"/>
              <a:gd name="connsiteY63" fmla="*/ 514350 h 1478781"/>
              <a:gd name="connsiteX64" fmla="*/ 4396820 w 5367949"/>
              <a:gd name="connsiteY64" fmla="*/ 533400 h 1478781"/>
              <a:gd name="connsiteX65" fmla="*/ 4425395 w 5367949"/>
              <a:gd name="connsiteY65" fmla="*/ 542925 h 1478781"/>
              <a:gd name="connsiteX66" fmla="*/ 4511120 w 5367949"/>
              <a:gd name="connsiteY66" fmla="*/ 600075 h 1478781"/>
              <a:gd name="connsiteX67" fmla="*/ 4539695 w 5367949"/>
              <a:gd name="connsiteY67" fmla="*/ 628650 h 1478781"/>
              <a:gd name="connsiteX68" fmla="*/ 4568270 w 5367949"/>
              <a:gd name="connsiteY68" fmla="*/ 638175 h 1478781"/>
              <a:gd name="connsiteX69" fmla="*/ 4653995 w 5367949"/>
              <a:gd name="connsiteY69" fmla="*/ 695325 h 1478781"/>
              <a:gd name="connsiteX70" fmla="*/ 4682570 w 5367949"/>
              <a:gd name="connsiteY70" fmla="*/ 714375 h 1478781"/>
              <a:gd name="connsiteX71" fmla="*/ 4711145 w 5367949"/>
              <a:gd name="connsiteY71" fmla="*/ 733425 h 1478781"/>
              <a:gd name="connsiteX72" fmla="*/ 4796870 w 5367949"/>
              <a:gd name="connsiteY72" fmla="*/ 809625 h 1478781"/>
              <a:gd name="connsiteX73" fmla="*/ 4825445 w 5367949"/>
              <a:gd name="connsiteY73" fmla="*/ 819150 h 1478781"/>
              <a:gd name="connsiteX74" fmla="*/ 4882595 w 5367949"/>
              <a:gd name="connsiteY74" fmla="*/ 857250 h 1478781"/>
              <a:gd name="connsiteX75" fmla="*/ 4949270 w 5367949"/>
              <a:gd name="connsiteY75" fmla="*/ 876300 h 1478781"/>
              <a:gd name="connsiteX76" fmla="*/ 4977845 w 5367949"/>
              <a:gd name="connsiteY76" fmla="*/ 885825 h 1478781"/>
              <a:gd name="connsiteX77" fmla="*/ 5044520 w 5367949"/>
              <a:gd name="connsiteY77" fmla="*/ 904875 h 1478781"/>
              <a:gd name="connsiteX78" fmla="*/ 5102403 w 5367949"/>
              <a:gd name="connsiteY78" fmla="*/ 976679 h 1478781"/>
              <a:gd name="connsiteX79" fmla="*/ 5213038 w 5367949"/>
              <a:gd name="connsiteY79" fmla="*/ 1044819 h 1478781"/>
              <a:gd name="connsiteX80" fmla="*/ 5330276 w 5367949"/>
              <a:gd name="connsiteY80" fmla="*/ 1153072 h 1478781"/>
              <a:gd name="connsiteX81" fmla="*/ 5367949 w 5367949"/>
              <a:gd name="connsiteY81" fmla="*/ 1262757 h 1478781"/>
              <a:gd name="connsiteX82" fmla="*/ 4827889 w 5367949"/>
              <a:gd name="connsiteY82" fmla="*/ 1478781 h 1478781"/>
              <a:gd name="connsiteX83" fmla="*/ 579417 w 5367949"/>
              <a:gd name="connsiteY83" fmla="*/ 1478781 h 1478781"/>
              <a:gd name="connsiteX0" fmla="*/ 571547 w 5360079"/>
              <a:gd name="connsiteY0" fmla="*/ 1478781 h 1478781"/>
              <a:gd name="connsiteX1" fmla="*/ 0 w 5360079"/>
              <a:gd name="connsiteY1" fmla="*/ 1213006 h 1478781"/>
              <a:gd name="connsiteX2" fmla="*/ 182200 w 5360079"/>
              <a:gd name="connsiteY2" fmla="*/ 926998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71547 w 5360079"/>
              <a:gd name="connsiteY0" fmla="*/ 1478781 h 1478781"/>
              <a:gd name="connsiteX1" fmla="*/ 0 w 5360079"/>
              <a:gd name="connsiteY1" fmla="*/ 1213006 h 1478781"/>
              <a:gd name="connsiteX2" fmla="*/ 150718 w 5360079"/>
              <a:gd name="connsiteY2" fmla="*/ 963117 h 1478781"/>
              <a:gd name="connsiteX3" fmla="*/ 247511 w 5360079"/>
              <a:gd name="connsiteY3" fmla="*/ 827135 h 1478781"/>
              <a:gd name="connsiteX4" fmla="*/ 319519 w 5360079"/>
              <a:gd name="connsiteY4" fmla="*/ 722697 h 1478781"/>
              <a:gd name="connsiteX5" fmla="*/ 359875 w 5360079"/>
              <a:gd name="connsiteY5" fmla="*/ 647700 h 1478781"/>
              <a:gd name="connsiteX6" fmla="*/ 388450 w 5360079"/>
              <a:gd name="connsiteY6" fmla="*/ 638175 h 1478781"/>
              <a:gd name="connsiteX7" fmla="*/ 445600 w 5360079"/>
              <a:gd name="connsiteY7" fmla="*/ 600075 h 1478781"/>
              <a:gd name="connsiteX8" fmla="*/ 502750 w 5360079"/>
              <a:gd name="connsiteY8" fmla="*/ 571500 h 1478781"/>
              <a:gd name="connsiteX9" fmla="*/ 531325 w 5360079"/>
              <a:gd name="connsiteY9" fmla="*/ 561975 h 1478781"/>
              <a:gd name="connsiteX10" fmla="*/ 588475 w 5360079"/>
              <a:gd name="connsiteY10" fmla="*/ 523875 h 1478781"/>
              <a:gd name="connsiteX11" fmla="*/ 617050 w 5360079"/>
              <a:gd name="connsiteY11" fmla="*/ 504825 h 1478781"/>
              <a:gd name="connsiteX12" fmla="*/ 645625 w 5360079"/>
              <a:gd name="connsiteY12" fmla="*/ 495300 h 1478781"/>
              <a:gd name="connsiteX13" fmla="*/ 674200 w 5360079"/>
              <a:gd name="connsiteY13" fmla="*/ 476250 h 1478781"/>
              <a:gd name="connsiteX14" fmla="*/ 731350 w 5360079"/>
              <a:gd name="connsiteY14" fmla="*/ 457200 h 1478781"/>
              <a:gd name="connsiteX15" fmla="*/ 836125 w 5360079"/>
              <a:gd name="connsiteY15" fmla="*/ 428625 h 1478781"/>
              <a:gd name="connsiteX16" fmla="*/ 1017100 w 5360079"/>
              <a:gd name="connsiteY16" fmla="*/ 409575 h 1478781"/>
              <a:gd name="connsiteX17" fmla="*/ 1112350 w 5360079"/>
              <a:gd name="connsiteY17" fmla="*/ 381000 h 1478781"/>
              <a:gd name="connsiteX18" fmla="*/ 1140925 w 5360079"/>
              <a:gd name="connsiteY18" fmla="*/ 361950 h 1478781"/>
              <a:gd name="connsiteX19" fmla="*/ 1198075 w 5360079"/>
              <a:gd name="connsiteY19" fmla="*/ 342900 h 1478781"/>
              <a:gd name="connsiteX20" fmla="*/ 1283800 w 5360079"/>
              <a:gd name="connsiteY20" fmla="*/ 304800 h 1478781"/>
              <a:gd name="connsiteX21" fmla="*/ 1369525 w 5360079"/>
              <a:gd name="connsiteY21" fmla="*/ 285750 h 1478781"/>
              <a:gd name="connsiteX22" fmla="*/ 1407625 w 5360079"/>
              <a:gd name="connsiteY22" fmla="*/ 276225 h 1478781"/>
              <a:gd name="connsiteX23" fmla="*/ 1598125 w 5360079"/>
              <a:gd name="connsiteY23" fmla="*/ 266700 h 1478781"/>
              <a:gd name="connsiteX24" fmla="*/ 1645750 w 5360079"/>
              <a:gd name="connsiteY24" fmla="*/ 257175 h 1478781"/>
              <a:gd name="connsiteX25" fmla="*/ 1674325 w 5360079"/>
              <a:gd name="connsiteY25" fmla="*/ 247650 h 1478781"/>
              <a:gd name="connsiteX26" fmla="*/ 1731475 w 5360079"/>
              <a:gd name="connsiteY26" fmla="*/ 238125 h 1478781"/>
              <a:gd name="connsiteX27" fmla="*/ 1845775 w 5360079"/>
              <a:gd name="connsiteY27" fmla="*/ 247650 h 1478781"/>
              <a:gd name="connsiteX28" fmla="*/ 2055325 w 5360079"/>
              <a:gd name="connsiteY28" fmla="*/ 228600 h 1478781"/>
              <a:gd name="connsiteX29" fmla="*/ 2141050 w 5360079"/>
              <a:gd name="connsiteY29" fmla="*/ 200025 h 1478781"/>
              <a:gd name="connsiteX30" fmla="*/ 2169625 w 5360079"/>
              <a:gd name="connsiteY30" fmla="*/ 190500 h 1478781"/>
              <a:gd name="connsiteX31" fmla="*/ 2198200 w 5360079"/>
              <a:gd name="connsiteY31" fmla="*/ 171450 h 1478781"/>
              <a:gd name="connsiteX32" fmla="*/ 2255350 w 5360079"/>
              <a:gd name="connsiteY32" fmla="*/ 152400 h 1478781"/>
              <a:gd name="connsiteX33" fmla="*/ 2341075 w 5360079"/>
              <a:gd name="connsiteY33" fmla="*/ 114300 h 1478781"/>
              <a:gd name="connsiteX34" fmla="*/ 2683975 w 5360079"/>
              <a:gd name="connsiteY34" fmla="*/ 95250 h 1478781"/>
              <a:gd name="connsiteX35" fmla="*/ 2769700 w 5360079"/>
              <a:gd name="connsiteY35" fmla="*/ 66675 h 1478781"/>
              <a:gd name="connsiteX36" fmla="*/ 2798275 w 5360079"/>
              <a:gd name="connsiteY36" fmla="*/ 57150 h 1478781"/>
              <a:gd name="connsiteX37" fmla="*/ 2826850 w 5360079"/>
              <a:gd name="connsiteY37" fmla="*/ 38100 h 1478781"/>
              <a:gd name="connsiteX38" fmla="*/ 2884000 w 5360079"/>
              <a:gd name="connsiteY38" fmla="*/ 19050 h 1478781"/>
              <a:gd name="connsiteX39" fmla="*/ 2950675 w 5360079"/>
              <a:gd name="connsiteY39" fmla="*/ 0 h 1478781"/>
              <a:gd name="connsiteX40" fmla="*/ 3169750 w 5360079"/>
              <a:gd name="connsiteY40" fmla="*/ 9525 h 1478781"/>
              <a:gd name="connsiteX41" fmla="*/ 3226900 w 5360079"/>
              <a:gd name="connsiteY41" fmla="*/ 28575 h 1478781"/>
              <a:gd name="connsiteX42" fmla="*/ 3265000 w 5360079"/>
              <a:gd name="connsiteY42" fmla="*/ 38100 h 1478781"/>
              <a:gd name="connsiteX43" fmla="*/ 3322150 w 5360079"/>
              <a:gd name="connsiteY43" fmla="*/ 57150 h 1478781"/>
              <a:gd name="connsiteX44" fmla="*/ 3379300 w 5360079"/>
              <a:gd name="connsiteY44" fmla="*/ 76200 h 1478781"/>
              <a:gd name="connsiteX45" fmla="*/ 3407875 w 5360079"/>
              <a:gd name="connsiteY45" fmla="*/ 85725 h 1478781"/>
              <a:gd name="connsiteX46" fmla="*/ 3436450 w 5360079"/>
              <a:gd name="connsiteY46" fmla="*/ 95250 h 1478781"/>
              <a:gd name="connsiteX47" fmla="*/ 3550750 w 5360079"/>
              <a:gd name="connsiteY47" fmla="*/ 104775 h 1478781"/>
              <a:gd name="connsiteX48" fmla="*/ 3607900 w 5360079"/>
              <a:gd name="connsiteY48" fmla="*/ 133350 h 1478781"/>
              <a:gd name="connsiteX49" fmla="*/ 3636475 w 5360079"/>
              <a:gd name="connsiteY49" fmla="*/ 161925 h 1478781"/>
              <a:gd name="connsiteX50" fmla="*/ 3693625 w 5360079"/>
              <a:gd name="connsiteY50" fmla="*/ 200025 h 1478781"/>
              <a:gd name="connsiteX51" fmla="*/ 3722200 w 5360079"/>
              <a:gd name="connsiteY51" fmla="*/ 219075 h 1478781"/>
              <a:gd name="connsiteX52" fmla="*/ 3750775 w 5360079"/>
              <a:gd name="connsiteY52" fmla="*/ 247650 h 1478781"/>
              <a:gd name="connsiteX53" fmla="*/ 3807925 w 5360079"/>
              <a:gd name="connsiteY53" fmla="*/ 266700 h 1478781"/>
              <a:gd name="connsiteX54" fmla="*/ 3865075 w 5360079"/>
              <a:gd name="connsiteY54" fmla="*/ 295275 h 1478781"/>
              <a:gd name="connsiteX55" fmla="*/ 3893650 w 5360079"/>
              <a:gd name="connsiteY55" fmla="*/ 314325 h 1478781"/>
              <a:gd name="connsiteX56" fmla="*/ 3931750 w 5360079"/>
              <a:gd name="connsiteY56" fmla="*/ 323850 h 1478781"/>
              <a:gd name="connsiteX57" fmla="*/ 4074625 w 5360079"/>
              <a:gd name="connsiteY57" fmla="*/ 342900 h 1478781"/>
              <a:gd name="connsiteX58" fmla="*/ 4131775 w 5360079"/>
              <a:gd name="connsiteY58" fmla="*/ 361950 h 1478781"/>
              <a:gd name="connsiteX59" fmla="*/ 4160350 w 5360079"/>
              <a:gd name="connsiteY59" fmla="*/ 371475 h 1478781"/>
              <a:gd name="connsiteX60" fmla="*/ 4217500 w 5360079"/>
              <a:gd name="connsiteY60" fmla="*/ 419100 h 1478781"/>
              <a:gd name="connsiteX61" fmla="*/ 4274650 w 5360079"/>
              <a:gd name="connsiteY61" fmla="*/ 457200 h 1478781"/>
              <a:gd name="connsiteX62" fmla="*/ 4303225 w 5360079"/>
              <a:gd name="connsiteY62" fmla="*/ 476250 h 1478781"/>
              <a:gd name="connsiteX63" fmla="*/ 4360375 w 5360079"/>
              <a:gd name="connsiteY63" fmla="*/ 514350 h 1478781"/>
              <a:gd name="connsiteX64" fmla="*/ 4388950 w 5360079"/>
              <a:gd name="connsiteY64" fmla="*/ 533400 h 1478781"/>
              <a:gd name="connsiteX65" fmla="*/ 4417525 w 5360079"/>
              <a:gd name="connsiteY65" fmla="*/ 542925 h 1478781"/>
              <a:gd name="connsiteX66" fmla="*/ 4503250 w 5360079"/>
              <a:gd name="connsiteY66" fmla="*/ 600075 h 1478781"/>
              <a:gd name="connsiteX67" fmla="*/ 4531825 w 5360079"/>
              <a:gd name="connsiteY67" fmla="*/ 628650 h 1478781"/>
              <a:gd name="connsiteX68" fmla="*/ 4560400 w 5360079"/>
              <a:gd name="connsiteY68" fmla="*/ 638175 h 1478781"/>
              <a:gd name="connsiteX69" fmla="*/ 4646125 w 5360079"/>
              <a:gd name="connsiteY69" fmla="*/ 695325 h 1478781"/>
              <a:gd name="connsiteX70" fmla="*/ 4674700 w 5360079"/>
              <a:gd name="connsiteY70" fmla="*/ 714375 h 1478781"/>
              <a:gd name="connsiteX71" fmla="*/ 4703275 w 5360079"/>
              <a:gd name="connsiteY71" fmla="*/ 733425 h 1478781"/>
              <a:gd name="connsiteX72" fmla="*/ 4789000 w 5360079"/>
              <a:gd name="connsiteY72" fmla="*/ 809625 h 1478781"/>
              <a:gd name="connsiteX73" fmla="*/ 4817575 w 5360079"/>
              <a:gd name="connsiteY73" fmla="*/ 819150 h 1478781"/>
              <a:gd name="connsiteX74" fmla="*/ 4874725 w 5360079"/>
              <a:gd name="connsiteY74" fmla="*/ 857250 h 1478781"/>
              <a:gd name="connsiteX75" fmla="*/ 4941400 w 5360079"/>
              <a:gd name="connsiteY75" fmla="*/ 876300 h 1478781"/>
              <a:gd name="connsiteX76" fmla="*/ 4969975 w 5360079"/>
              <a:gd name="connsiteY76" fmla="*/ 885825 h 1478781"/>
              <a:gd name="connsiteX77" fmla="*/ 5036650 w 5360079"/>
              <a:gd name="connsiteY77" fmla="*/ 904875 h 1478781"/>
              <a:gd name="connsiteX78" fmla="*/ 5094533 w 5360079"/>
              <a:gd name="connsiteY78" fmla="*/ 976679 h 1478781"/>
              <a:gd name="connsiteX79" fmla="*/ 5205168 w 5360079"/>
              <a:gd name="connsiteY79" fmla="*/ 1044819 h 1478781"/>
              <a:gd name="connsiteX80" fmla="*/ 5322406 w 5360079"/>
              <a:gd name="connsiteY80" fmla="*/ 1153072 h 1478781"/>
              <a:gd name="connsiteX81" fmla="*/ 5360079 w 5360079"/>
              <a:gd name="connsiteY81" fmla="*/ 1262757 h 1478781"/>
              <a:gd name="connsiteX82" fmla="*/ 4820019 w 5360079"/>
              <a:gd name="connsiteY82" fmla="*/ 1478781 h 1478781"/>
              <a:gd name="connsiteX83" fmla="*/ 571547 w 5360079"/>
              <a:gd name="connsiteY83" fmla="*/ 1478781 h 1478781"/>
              <a:gd name="connsiteX0" fmla="*/ 599093 w 5387625"/>
              <a:gd name="connsiteY0" fmla="*/ 1478781 h 1478781"/>
              <a:gd name="connsiteX1" fmla="*/ 0 w 5387625"/>
              <a:gd name="connsiteY1" fmla="*/ 1273204 h 1478781"/>
              <a:gd name="connsiteX2" fmla="*/ 178264 w 5387625"/>
              <a:gd name="connsiteY2" fmla="*/ 963117 h 1478781"/>
              <a:gd name="connsiteX3" fmla="*/ 275057 w 5387625"/>
              <a:gd name="connsiteY3" fmla="*/ 827135 h 1478781"/>
              <a:gd name="connsiteX4" fmla="*/ 347065 w 5387625"/>
              <a:gd name="connsiteY4" fmla="*/ 722697 h 1478781"/>
              <a:gd name="connsiteX5" fmla="*/ 387421 w 5387625"/>
              <a:gd name="connsiteY5" fmla="*/ 647700 h 1478781"/>
              <a:gd name="connsiteX6" fmla="*/ 415996 w 5387625"/>
              <a:gd name="connsiteY6" fmla="*/ 638175 h 1478781"/>
              <a:gd name="connsiteX7" fmla="*/ 473146 w 5387625"/>
              <a:gd name="connsiteY7" fmla="*/ 600075 h 1478781"/>
              <a:gd name="connsiteX8" fmla="*/ 530296 w 5387625"/>
              <a:gd name="connsiteY8" fmla="*/ 571500 h 1478781"/>
              <a:gd name="connsiteX9" fmla="*/ 558871 w 5387625"/>
              <a:gd name="connsiteY9" fmla="*/ 561975 h 1478781"/>
              <a:gd name="connsiteX10" fmla="*/ 616021 w 5387625"/>
              <a:gd name="connsiteY10" fmla="*/ 523875 h 1478781"/>
              <a:gd name="connsiteX11" fmla="*/ 644596 w 5387625"/>
              <a:gd name="connsiteY11" fmla="*/ 504825 h 1478781"/>
              <a:gd name="connsiteX12" fmla="*/ 673171 w 5387625"/>
              <a:gd name="connsiteY12" fmla="*/ 495300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625671 w 5387625"/>
              <a:gd name="connsiteY23" fmla="*/ 266700 h 1478781"/>
              <a:gd name="connsiteX24" fmla="*/ 1673296 w 5387625"/>
              <a:gd name="connsiteY24" fmla="*/ 257175 h 1478781"/>
              <a:gd name="connsiteX25" fmla="*/ 1701871 w 5387625"/>
              <a:gd name="connsiteY25" fmla="*/ 247650 h 1478781"/>
              <a:gd name="connsiteX26" fmla="*/ 1759021 w 5387625"/>
              <a:gd name="connsiteY26" fmla="*/ 238125 h 1478781"/>
              <a:gd name="connsiteX27" fmla="*/ 1873321 w 5387625"/>
              <a:gd name="connsiteY27" fmla="*/ 247650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358421 w 5387625"/>
              <a:gd name="connsiteY1" fmla="*/ 1390506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73321 w 5387625"/>
              <a:gd name="connsiteY28" fmla="*/ 247650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59021 w 5387625"/>
              <a:gd name="connsiteY27" fmla="*/ 23812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701871 w 5387625"/>
              <a:gd name="connsiteY26" fmla="*/ 247650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673296 w 5387625"/>
              <a:gd name="connsiteY25" fmla="*/ 257175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625671 w 5387625"/>
              <a:gd name="connsiteY24" fmla="*/ 266700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19669 w 5387625"/>
              <a:gd name="connsiteY27" fmla="*/ 33845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78264 w 5387625"/>
              <a:gd name="connsiteY3" fmla="*/ 96311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46782 w 5387625"/>
              <a:gd name="connsiteY3" fmla="*/ 1039369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275057 w 5387625"/>
              <a:gd name="connsiteY4" fmla="*/ 827135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387421 w 5387625"/>
              <a:gd name="connsiteY6" fmla="*/ 647700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473146 w 5387625"/>
              <a:gd name="connsiteY8" fmla="*/ 600075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673171 w 5387625"/>
              <a:gd name="connsiteY13" fmla="*/ 495300 h 1478781"/>
              <a:gd name="connsiteX14" fmla="*/ 701746 w 5387625"/>
              <a:gd name="connsiteY14" fmla="*/ 476250 h 1478781"/>
              <a:gd name="connsiteX15" fmla="*/ 758896 w 5387625"/>
              <a:gd name="connsiteY15" fmla="*/ 457200 h 1478781"/>
              <a:gd name="connsiteX16" fmla="*/ 863671 w 5387625"/>
              <a:gd name="connsiteY16" fmla="*/ 428625 h 1478781"/>
              <a:gd name="connsiteX17" fmla="*/ 1044646 w 5387625"/>
              <a:gd name="connsiteY17" fmla="*/ 409575 h 1478781"/>
              <a:gd name="connsiteX18" fmla="*/ 1139896 w 5387625"/>
              <a:gd name="connsiteY18" fmla="*/ 381000 h 1478781"/>
              <a:gd name="connsiteX19" fmla="*/ 1168471 w 5387625"/>
              <a:gd name="connsiteY19" fmla="*/ 361950 h 1478781"/>
              <a:gd name="connsiteX20" fmla="*/ 1225621 w 5387625"/>
              <a:gd name="connsiteY20" fmla="*/ 342900 h 1478781"/>
              <a:gd name="connsiteX21" fmla="*/ 1311346 w 5387625"/>
              <a:gd name="connsiteY21" fmla="*/ 304800 h 1478781"/>
              <a:gd name="connsiteX22" fmla="*/ 1397071 w 5387625"/>
              <a:gd name="connsiteY22" fmla="*/ 285750 h 1478781"/>
              <a:gd name="connsiteX23" fmla="*/ 1435171 w 5387625"/>
              <a:gd name="connsiteY23" fmla="*/ 276225 h 1478781"/>
              <a:gd name="connsiteX24" fmla="*/ 1377752 w 5387625"/>
              <a:gd name="connsiteY24" fmla="*/ 423215 h 1478781"/>
              <a:gd name="connsiteX25" fmla="*/ 1472600 w 5387625"/>
              <a:gd name="connsiteY25" fmla="*/ 417704 h 1478781"/>
              <a:gd name="connsiteX26" fmla="*/ 1591685 w 5387625"/>
              <a:gd name="connsiteY26" fmla="*/ 380086 h 1478781"/>
              <a:gd name="connsiteX27" fmla="*/ 1723604 w 5387625"/>
              <a:gd name="connsiteY27" fmla="*/ 326415 h 1478781"/>
              <a:gd name="connsiteX28" fmla="*/ 1830033 w 5387625"/>
              <a:gd name="connsiteY28" fmla="*/ 295809 h 1478781"/>
              <a:gd name="connsiteX29" fmla="*/ 2082871 w 5387625"/>
              <a:gd name="connsiteY29" fmla="*/ 228600 h 1478781"/>
              <a:gd name="connsiteX30" fmla="*/ 2168596 w 5387625"/>
              <a:gd name="connsiteY30" fmla="*/ 200025 h 1478781"/>
              <a:gd name="connsiteX31" fmla="*/ 2197171 w 5387625"/>
              <a:gd name="connsiteY31" fmla="*/ 190500 h 1478781"/>
              <a:gd name="connsiteX32" fmla="*/ 2225746 w 5387625"/>
              <a:gd name="connsiteY32" fmla="*/ 171450 h 1478781"/>
              <a:gd name="connsiteX33" fmla="*/ 2282896 w 5387625"/>
              <a:gd name="connsiteY33" fmla="*/ 152400 h 1478781"/>
              <a:gd name="connsiteX34" fmla="*/ 2368621 w 5387625"/>
              <a:gd name="connsiteY34" fmla="*/ 114300 h 1478781"/>
              <a:gd name="connsiteX35" fmla="*/ 2711521 w 5387625"/>
              <a:gd name="connsiteY35" fmla="*/ 95250 h 1478781"/>
              <a:gd name="connsiteX36" fmla="*/ 2797246 w 5387625"/>
              <a:gd name="connsiteY36" fmla="*/ 66675 h 1478781"/>
              <a:gd name="connsiteX37" fmla="*/ 2825821 w 5387625"/>
              <a:gd name="connsiteY37" fmla="*/ 57150 h 1478781"/>
              <a:gd name="connsiteX38" fmla="*/ 2854396 w 5387625"/>
              <a:gd name="connsiteY38" fmla="*/ 38100 h 1478781"/>
              <a:gd name="connsiteX39" fmla="*/ 2911546 w 5387625"/>
              <a:gd name="connsiteY39" fmla="*/ 19050 h 1478781"/>
              <a:gd name="connsiteX40" fmla="*/ 2978221 w 5387625"/>
              <a:gd name="connsiteY40" fmla="*/ 0 h 1478781"/>
              <a:gd name="connsiteX41" fmla="*/ 3197296 w 5387625"/>
              <a:gd name="connsiteY41" fmla="*/ 9525 h 1478781"/>
              <a:gd name="connsiteX42" fmla="*/ 3254446 w 5387625"/>
              <a:gd name="connsiteY42" fmla="*/ 28575 h 1478781"/>
              <a:gd name="connsiteX43" fmla="*/ 3292546 w 5387625"/>
              <a:gd name="connsiteY43" fmla="*/ 38100 h 1478781"/>
              <a:gd name="connsiteX44" fmla="*/ 3349696 w 5387625"/>
              <a:gd name="connsiteY44" fmla="*/ 57150 h 1478781"/>
              <a:gd name="connsiteX45" fmla="*/ 3406846 w 5387625"/>
              <a:gd name="connsiteY45" fmla="*/ 76200 h 1478781"/>
              <a:gd name="connsiteX46" fmla="*/ 3435421 w 5387625"/>
              <a:gd name="connsiteY46" fmla="*/ 85725 h 1478781"/>
              <a:gd name="connsiteX47" fmla="*/ 3463996 w 5387625"/>
              <a:gd name="connsiteY47" fmla="*/ 95250 h 1478781"/>
              <a:gd name="connsiteX48" fmla="*/ 3578296 w 5387625"/>
              <a:gd name="connsiteY48" fmla="*/ 104775 h 1478781"/>
              <a:gd name="connsiteX49" fmla="*/ 3635446 w 5387625"/>
              <a:gd name="connsiteY49" fmla="*/ 133350 h 1478781"/>
              <a:gd name="connsiteX50" fmla="*/ 3664021 w 5387625"/>
              <a:gd name="connsiteY50" fmla="*/ 161925 h 1478781"/>
              <a:gd name="connsiteX51" fmla="*/ 3721171 w 5387625"/>
              <a:gd name="connsiteY51" fmla="*/ 200025 h 1478781"/>
              <a:gd name="connsiteX52" fmla="*/ 3749746 w 5387625"/>
              <a:gd name="connsiteY52" fmla="*/ 219075 h 1478781"/>
              <a:gd name="connsiteX53" fmla="*/ 3778321 w 5387625"/>
              <a:gd name="connsiteY53" fmla="*/ 247650 h 1478781"/>
              <a:gd name="connsiteX54" fmla="*/ 3835471 w 5387625"/>
              <a:gd name="connsiteY54" fmla="*/ 266700 h 1478781"/>
              <a:gd name="connsiteX55" fmla="*/ 3892621 w 5387625"/>
              <a:gd name="connsiteY55" fmla="*/ 295275 h 1478781"/>
              <a:gd name="connsiteX56" fmla="*/ 3921196 w 5387625"/>
              <a:gd name="connsiteY56" fmla="*/ 314325 h 1478781"/>
              <a:gd name="connsiteX57" fmla="*/ 3959296 w 5387625"/>
              <a:gd name="connsiteY57" fmla="*/ 323850 h 1478781"/>
              <a:gd name="connsiteX58" fmla="*/ 4102171 w 5387625"/>
              <a:gd name="connsiteY58" fmla="*/ 342900 h 1478781"/>
              <a:gd name="connsiteX59" fmla="*/ 4159321 w 5387625"/>
              <a:gd name="connsiteY59" fmla="*/ 361950 h 1478781"/>
              <a:gd name="connsiteX60" fmla="*/ 4187896 w 5387625"/>
              <a:gd name="connsiteY60" fmla="*/ 371475 h 1478781"/>
              <a:gd name="connsiteX61" fmla="*/ 4245046 w 5387625"/>
              <a:gd name="connsiteY61" fmla="*/ 419100 h 1478781"/>
              <a:gd name="connsiteX62" fmla="*/ 4302196 w 5387625"/>
              <a:gd name="connsiteY62" fmla="*/ 457200 h 1478781"/>
              <a:gd name="connsiteX63" fmla="*/ 4330771 w 5387625"/>
              <a:gd name="connsiteY63" fmla="*/ 476250 h 1478781"/>
              <a:gd name="connsiteX64" fmla="*/ 4387921 w 5387625"/>
              <a:gd name="connsiteY64" fmla="*/ 514350 h 1478781"/>
              <a:gd name="connsiteX65" fmla="*/ 4416496 w 5387625"/>
              <a:gd name="connsiteY65" fmla="*/ 533400 h 1478781"/>
              <a:gd name="connsiteX66" fmla="*/ 4445071 w 5387625"/>
              <a:gd name="connsiteY66" fmla="*/ 542925 h 1478781"/>
              <a:gd name="connsiteX67" fmla="*/ 4530796 w 5387625"/>
              <a:gd name="connsiteY67" fmla="*/ 600075 h 1478781"/>
              <a:gd name="connsiteX68" fmla="*/ 4559371 w 5387625"/>
              <a:gd name="connsiteY68" fmla="*/ 628650 h 1478781"/>
              <a:gd name="connsiteX69" fmla="*/ 4587946 w 5387625"/>
              <a:gd name="connsiteY69" fmla="*/ 638175 h 1478781"/>
              <a:gd name="connsiteX70" fmla="*/ 4673671 w 5387625"/>
              <a:gd name="connsiteY70" fmla="*/ 695325 h 1478781"/>
              <a:gd name="connsiteX71" fmla="*/ 4702246 w 5387625"/>
              <a:gd name="connsiteY71" fmla="*/ 714375 h 1478781"/>
              <a:gd name="connsiteX72" fmla="*/ 4730821 w 5387625"/>
              <a:gd name="connsiteY72" fmla="*/ 733425 h 1478781"/>
              <a:gd name="connsiteX73" fmla="*/ 4816546 w 5387625"/>
              <a:gd name="connsiteY73" fmla="*/ 809625 h 1478781"/>
              <a:gd name="connsiteX74" fmla="*/ 4845121 w 5387625"/>
              <a:gd name="connsiteY74" fmla="*/ 819150 h 1478781"/>
              <a:gd name="connsiteX75" fmla="*/ 4902271 w 5387625"/>
              <a:gd name="connsiteY75" fmla="*/ 857250 h 1478781"/>
              <a:gd name="connsiteX76" fmla="*/ 4968946 w 5387625"/>
              <a:gd name="connsiteY76" fmla="*/ 876300 h 1478781"/>
              <a:gd name="connsiteX77" fmla="*/ 4997521 w 5387625"/>
              <a:gd name="connsiteY77" fmla="*/ 885825 h 1478781"/>
              <a:gd name="connsiteX78" fmla="*/ 5064196 w 5387625"/>
              <a:gd name="connsiteY78" fmla="*/ 904875 h 1478781"/>
              <a:gd name="connsiteX79" fmla="*/ 5122079 w 5387625"/>
              <a:gd name="connsiteY79" fmla="*/ 976679 h 1478781"/>
              <a:gd name="connsiteX80" fmla="*/ 5232714 w 5387625"/>
              <a:gd name="connsiteY80" fmla="*/ 1044819 h 1478781"/>
              <a:gd name="connsiteX81" fmla="*/ 5349952 w 5387625"/>
              <a:gd name="connsiteY81" fmla="*/ 1153072 h 1478781"/>
              <a:gd name="connsiteX82" fmla="*/ 5387625 w 5387625"/>
              <a:gd name="connsiteY82" fmla="*/ 1262757 h 1478781"/>
              <a:gd name="connsiteX83" fmla="*/ 4847565 w 5387625"/>
              <a:gd name="connsiteY83" fmla="*/ 1478781 h 1478781"/>
              <a:gd name="connsiteX84" fmla="*/ 599093 w 5387625"/>
              <a:gd name="connsiteY84"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558871 w 5387625"/>
              <a:gd name="connsiteY10" fmla="*/ 561975 h 1478781"/>
              <a:gd name="connsiteX11" fmla="*/ 616021 w 5387625"/>
              <a:gd name="connsiteY11" fmla="*/ 523875 h 1478781"/>
              <a:gd name="connsiteX12" fmla="*/ 644596 w 5387625"/>
              <a:gd name="connsiteY12" fmla="*/ 504825 h 1478781"/>
              <a:gd name="connsiteX13" fmla="*/ 701746 w 5387625"/>
              <a:gd name="connsiteY13" fmla="*/ 476250 h 1478781"/>
              <a:gd name="connsiteX14" fmla="*/ 758896 w 5387625"/>
              <a:gd name="connsiteY14" fmla="*/ 457200 h 1478781"/>
              <a:gd name="connsiteX15" fmla="*/ 863671 w 5387625"/>
              <a:gd name="connsiteY15" fmla="*/ 428625 h 1478781"/>
              <a:gd name="connsiteX16" fmla="*/ 1044646 w 5387625"/>
              <a:gd name="connsiteY16" fmla="*/ 409575 h 1478781"/>
              <a:gd name="connsiteX17" fmla="*/ 1139896 w 5387625"/>
              <a:gd name="connsiteY17" fmla="*/ 381000 h 1478781"/>
              <a:gd name="connsiteX18" fmla="*/ 1168471 w 5387625"/>
              <a:gd name="connsiteY18" fmla="*/ 361950 h 1478781"/>
              <a:gd name="connsiteX19" fmla="*/ 1225621 w 5387625"/>
              <a:gd name="connsiteY19" fmla="*/ 342900 h 1478781"/>
              <a:gd name="connsiteX20" fmla="*/ 1311346 w 5387625"/>
              <a:gd name="connsiteY20" fmla="*/ 304800 h 1478781"/>
              <a:gd name="connsiteX21" fmla="*/ 1397071 w 5387625"/>
              <a:gd name="connsiteY21" fmla="*/ 285750 h 1478781"/>
              <a:gd name="connsiteX22" fmla="*/ 1435171 w 5387625"/>
              <a:gd name="connsiteY22" fmla="*/ 276225 h 1478781"/>
              <a:gd name="connsiteX23" fmla="*/ 1377752 w 5387625"/>
              <a:gd name="connsiteY23" fmla="*/ 423215 h 1478781"/>
              <a:gd name="connsiteX24" fmla="*/ 1472600 w 5387625"/>
              <a:gd name="connsiteY24" fmla="*/ 417704 h 1478781"/>
              <a:gd name="connsiteX25" fmla="*/ 1591685 w 5387625"/>
              <a:gd name="connsiteY25" fmla="*/ 380086 h 1478781"/>
              <a:gd name="connsiteX26" fmla="*/ 1723604 w 5387625"/>
              <a:gd name="connsiteY26" fmla="*/ 326415 h 1478781"/>
              <a:gd name="connsiteX27" fmla="*/ 1830033 w 5387625"/>
              <a:gd name="connsiteY27" fmla="*/ 295809 h 1478781"/>
              <a:gd name="connsiteX28" fmla="*/ 2082871 w 5387625"/>
              <a:gd name="connsiteY28" fmla="*/ 228600 h 1478781"/>
              <a:gd name="connsiteX29" fmla="*/ 2168596 w 5387625"/>
              <a:gd name="connsiteY29" fmla="*/ 200025 h 1478781"/>
              <a:gd name="connsiteX30" fmla="*/ 2197171 w 5387625"/>
              <a:gd name="connsiteY30" fmla="*/ 190500 h 1478781"/>
              <a:gd name="connsiteX31" fmla="*/ 2225746 w 5387625"/>
              <a:gd name="connsiteY31" fmla="*/ 171450 h 1478781"/>
              <a:gd name="connsiteX32" fmla="*/ 2282896 w 5387625"/>
              <a:gd name="connsiteY32" fmla="*/ 152400 h 1478781"/>
              <a:gd name="connsiteX33" fmla="*/ 2368621 w 5387625"/>
              <a:gd name="connsiteY33" fmla="*/ 114300 h 1478781"/>
              <a:gd name="connsiteX34" fmla="*/ 2711521 w 5387625"/>
              <a:gd name="connsiteY34" fmla="*/ 95250 h 1478781"/>
              <a:gd name="connsiteX35" fmla="*/ 2797246 w 5387625"/>
              <a:gd name="connsiteY35" fmla="*/ 66675 h 1478781"/>
              <a:gd name="connsiteX36" fmla="*/ 2825821 w 5387625"/>
              <a:gd name="connsiteY36" fmla="*/ 57150 h 1478781"/>
              <a:gd name="connsiteX37" fmla="*/ 2854396 w 5387625"/>
              <a:gd name="connsiteY37" fmla="*/ 38100 h 1478781"/>
              <a:gd name="connsiteX38" fmla="*/ 2911546 w 5387625"/>
              <a:gd name="connsiteY38" fmla="*/ 19050 h 1478781"/>
              <a:gd name="connsiteX39" fmla="*/ 2978221 w 5387625"/>
              <a:gd name="connsiteY39" fmla="*/ 0 h 1478781"/>
              <a:gd name="connsiteX40" fmla="*/ 3197296 w 5387625"/>
              <a:gd name="connsiteY40" fmla="*/ 9525 h 1478781"/>
              <a:gd name="connsiteX41" fmla="*/ 3254446 w 5387625"/>
              <a:gd name="connsiteY41" fmla="*/ 28575 h 1478781"/>
              <a:gd name="connsiteX42" fmla="*/ 3292546 w 5387625"/>
              <a:gd name="connsiteY42" fmla="*/ 38100 h 1478781"/>
              <a:gd name="connsiteX43" fmla="*/ 3349696 w 5387625"/>
              <a:gd name="connsiteY43" fmla="*/ 57150 h 1478781"/>
              <a:gd name="connsiteX44" fmla="*/ 3406846 w 5387625"/>
              <a:gd name="connsiteY44" fmla="*/ 76200 h 1478781"/>
              <a:gd name="connsiteX45" fmla="*/ 3435421 w 5387625"/>
              <a:gd name="connsiteY45" fmla="*/ 85725 h 1478781"/>
              <a:gd name="connsiteX46" fmla="*/ 3463996 w 5387625"/>
              <a:gd name="connsiteY46" fmla="*/ 95250 h 1478781"/>
              <a:gd name="connsiteX47" fmla="*/ 3578296 w 5387625"/>
              <a:gd name="connsiteY47" fmla="*/ 104775 h 1478781"/>
              <a:gd name="connsiteX48" fmla="*/ 3635446 w 5387625"/>
              <a:gd name="connsiteY48" fmla="*/ 133350 h 1478781"/>
              <a:gd name="connsiteX49" fmla="*/ 3664021 w 5387625"/>
              <a:gd name="connsiteY49" fmla="*/ 161925 h 1478781"/>
              <a:gd name="connsiteX50" fmla="*/ 3721171 w 5387625"/>
              <a:gd name="connsiteY50" fmla="*/ 200025 h 1478781"/>
              <a:gd name="connsiteX51" fmla="*/ 3749746 w 5387625"/>
              <a:gd name="connsiteY51" fmla="*/ 219075 h 1478781"/>
              <a:gd name="connsiteX52" fmla="*/ 3778321 w 5387625"/>
              <a:gd name="connsiteY52" fmla="*/ 247650 h 1478781"/>
              <a:gd name="connsiteX53" fmla="*/ 3835471 w 5387625"/>
              <a:gd name="connsiteY53" fmla="*/ 266700 h 1478781"/>
              <a:gd name="connsiteX54" fmla="*/ 3892621 w 5387625"/>
              <a:gd name="connsiteY54" fmla="*/ 295275 h 1478781"/>
              <a:gd name="connsiteX55" fmla="*/ 3921196 w 5387625"/>
              <a:gd name="connsiteY55" fmla="*/ 314325 h 1478781"/>
              <a:gd name="connsiteX56" fmla="*/ 3959296 w 5387625"/>
              <a:gd name="connsiteY56" fmla="*/ 323850 h 1478781"/>
              <a:gd name="connsiteX57" fmla="*/ 4102171 w 5387625"/>
              <a:gd name="connsiteY57" fmla="*/ 342900 h 1478781"/>
              <a:gd name="connsiteX58" fmla="*/ 4159321 w 5387625"/>
              <a:gd name="connsiteY58" fmla="*/ 361950 h 1478781"/>
              <a:gd name="connsiteX59" fmla="*/ 4187896 w 5387625"/>
              <a:gd name="connsiteY59" fmla="*/ 371475 h 1478781"/>
              <a:gd name="connsiteX60" fmla="*/ 4245046 w 5387625"/>
              <a:gd name="connsiteY60" fmla="*/ 419100 h 1478781"/>
              <a:gd name="connsiteX61" fmla="*/ 4302196 w 5387625"/>
              <a:gd name="connsiteY61" fmla="*/ 457200 h 1478781"/>
              <a:gd name="connsiteX62" fmla="*/ 4330771 w 5387625"/>
              <a:gd name="connsiteY62" fmla="*/ 476250 h 1478781"/>
              <a:gd name="connsiteX63" fmla="*/ 4387921 w 5387625"/>
              <a:gd name="connsiteY63" fmla="*/ 514350 h 1478781"/>
              <a:gd name="connsiteX64" fmla="*/ 4416496 w 5387625"/>
              <a:gd name="connsiteY64" fmla="*/ 533400 h 1478781"/>
              <a:gd name="connsiteX65" fmla="*/ 4445071 w 5387625"/>
              <a:gd name="connsiteY65" fmla="*/ 542925 h 1478781"/>
              <a:gd name="connsiteX66" fmla="*/ 4530796 w 5387625"/>
              <a:gd name="connsiteY66" fmla="*/ 600075 h 1478781"/>
              <a:gd name="connsiteX67" fmla="*/ 4559371 w 5387625"/>
              <a:gd name="connsiteY67" fmla="*/ 628650 h 1478781"/>
              <a:gd name="connsiteX68" fmla="*/ 4587946 w 5387625"/>
              <a:gd name="connsiteY68" fmla="*/ 638175 h 1478781"/>
              <a:gd name="connsiteX69" fmla="*/ 4673671 w 5387625"/>
              <a:gd name="connsiteY69" fmla="*/ 695325 h 1478781"/>
              <a:gd name="connsiteX70" fmla="*/ 4702246 w 5387625"/>
              <a:gd name="connsiteY70" fmla="*/ 714375 h 1478781"/>
              <a:gd name="connsiteX71" fmla="*/ 4730821 w 5387625"/>
              <a:gd name="connsiteY71" fmla="*/ 733425 h 1478781"/>
              <a:gd name="connsiteX72" fmla="*/ 4816546 w 5387625"/>
              <a:gd name="connsiteY72" fmla="*/ 809625 h 1478781"/>
              <a:gd name="connsiteX73" fmla="*/ 4845121 w 5387625"/>
              <a:gd name="connsiteY73" fmla="*/ 819150 h 1478781"/>
              <a:gd name="connsiteX74" fmla="*/ 4902271 w 5387625"/>
              <a:gd name="connsiteY74" fmla="*/ 857250 h 1478781"/>
              <a:gd name="connsiteX75" fmla="*/ 4968946 w 5387625"/>
              <a:gd name="connsiteY75" fmla="*/ 876300 h 1478781"/>
              <a:gd name="connsiteX76" fmla="*/ 4997521 w 5387625"/>
              <a:gd name="connsiteY76" fmla="*/ 885825 h 1478781"/>
              <a:gd name="connsiteX77" fmla="*/ 5064196 w 5387625"/>
              <a:gd name="connsiteY77" fmla="*/ 904875 h 1478781"/>
              <a:gd name="connsiteX78" fmla="*/ 5122079 w 5387625"/>
              <a:gd name="connsiteY78" fmla="*/ 976679 h 1478781"/>
              <a:gd name="connsiteX79" fmla="*/ 5232714 w 5387625"/>
              <a:gd name="connsiteY79" fmla="*/ 1044819 h 1478781"/>
              <a:gd name="connsiteX80" fmla="*/ 5349952 w 5387625"/>
              <a:gd name="connsiteY80" fmla="*/ 1153072 h 1478781"/>
              <a:gd name="connsiteX81" fmla="*/ 5387625 w 5387625"/>
              <a:gd name="connsiteY81" fmla="*/ 1262757 h 1478781"/>
              <a:gd name="connsiteX82" fmla="*/ 4847565 w 5387625"/>
              <a:gd name="connsiteY82" fmla="*/ 1478781 h 1478781"/>
              <a:gd name="connsiteX83" fmla="*/ 599093 w 5387625"/>
              <a:gd name="connsiteY83"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4669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248235 w 5387625"/>
              <a:gd name="connsiteY1" fmla="*/ 1334321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181336 w 5387625"/>
              <a:gd name="connsiteY1" fmla="*/ 1406559 h 1478781"/>
              <a:gd name="connsiteX2" fmla="*/ 0 w 5387625"/>
              <a:gd name="connsiteY2" fmla="*/ 1273204 h 1478781"/>
              <a:gd name="connsiteX3" fmla="*/ 111364 w 5387625"/>
              <a:gd name="connsiteY3" fmla="*/ 1099567 h 1478781"/>
              <a:gd name="connsiteX4" fmla="*/ 172741 w 5387625"/>
              <a:gd name="connsiteY4" fmla="*/ 923453 h 1478781"/>
              <a:gd name="connsiteX5" fmla="*/ 347065 w 5387625"/>
              <a:gd name="connsiteY5" fmla="*/ 722697 h 1478781"/>
              <a:gd name="connsiteX6" fmla="*/ 438578 w 5387625"/>
              <a:gd name="connsiteY6" fmla="*/ 703885 h 1478781"/>
              <a:gd name="connsiteX7" fmla="*/ 415996 w 5387625"/>
              <a:gd name="connsiteY7" fmla="*/ 638175 h 1478781"/>
              <a:gd name="connsiteX8" fmla="*/ 579398 w 5387625"/>
              <a:gd name="connsiteY8" fmla="*/ 648234 h 1478781"/>
              <a:gd name="connsiteX9" fmla="*/ 530296 w 5387625"/>
              <a:gd name="connsiteY9" fmla="*/ 571500 h 1478781"/>
              <a:gd name="connsiteX10" fmla="*/ 616021 w 5387625"/>
              <a:gd name="connsiteY10" fmla="*/ 523875 h 1478781"/>
              <a:gd name="connsiteX11" fmla="*/ 644596 w 5387625"/>
              <a:gd name="connsiteY11" fmla="*/ 504825 h 1478781"/>
              <a:gd name="connsiteX12" fmla="*/ 701746 w 5387625"/>
              <a:gd name="connsiteY12" fmla="*/ 476250 h 1478781"/>
              <a:gd name="connsiteX13" fmla="*/ 758896 w 5387625"/>
              <a:gd name="connsiteY13" fmla="*/ 457200 h 1478781"/>
              <a:gd name="connsiteX14" fmla="*/ 863671 w 5387625"/>
              <a:gd name="connsiteY14" fmla="*/ 428625 h 1478781"/>
              <a:gd name="connsiteX15" fmla="*/ 1044646 w 5387625"/>
              <a:gd name="connsiteY15" fmla="*/ 409575 h 1478781"/>
              <a:gd name="connsiteX16" fmla="*/ 1139896 w 5387625"/>
              <a:gd name="connsiteY16" fmla="*/ 381000 h 1478781"/>
              <a:gd name="connsiteX17" fmla="*/ 1168471 w 5387625"/>
              <a:gd name="connsiteY17" fmla="*/ 361950 h 1478781"/>
              <a:gd name="connsiteX18" fmla="*/ 1225621 w 5387625"/>
              <a:gd name="connsiteY18" fmla="*/ 342900 h 1478781"/>
              <a:gd name="connsiteX19" fmla="*/ 1311346 w 5387625"/>
              <a:gd name="connsiteY19" fmla="*/ 304800 h 1478781"/>
              <a:gd name="connsiteX20" fmla="*/ 1397071 w 5387625"/>
              <a:gd name="connsiteY20" fmla="*/ 285750 h 1478781"/>
              <a:gd name="connsiteX21" fmla="*/ 1435171 w 5387625"/>
              <a:gd name="connsiteY21" fmla="*/ 276225 h 1478781"/>
              <a:gd name="connsiteX22" fmla="*/ 1377752 w 5387625"/>
              <a:gd name="connsiteY22" fmla="*/ 423215 h 1478781"/>
              <a:gd name="connsiteX23" fmla="*/ 1472600 w 5387625"/>
              <a:gd name="connsiteY23" fmla="*/ 417704 h 1478781"/>
              <a:gd name="connsiteX24" fmla="*/ 1591685 w 5387625"/>
              <a:gd name="connsiteY24" fmla="*/ 380086 h 1478781"/>
              <a:gd name="connsiteX25" fmla="*/ 1723604 w 5387625"/>
              <a:gd name="connsiteY25" fmla="*/ 326415 h 1478781"/>
              <a:gd name="connsiteX26" fmla="*/ 1830033 w 5387625"/>
              <a:gd name="connsiteY26" fmla="*/ 295809 h 1478781"/>
              <a:gd name="connsiteX27" fmla="*/ 2082871 w 5387625"/>
              <a:gd name="connsiteY27" fmla="*/ 228600 h 1478781"/>
              <a:gd name="connsiteX28" fmla="*/ 2168596 w 5387625"/>
              <a:gd name="connsiteY28" fmla="*/ 200025 h 1478781"/>
              <a:gd name="connsiteX29" fmla="*/ 2197171 w 5387625"/>
              <a:gd name="connsiteY29" fmla="*/ 190500 h 1478781"/>
              <a:gd name="connsiteX30" fmla="*/ 2225746 w 5387625"/>
              <a:gd name="connsiteY30" fmla="*/ 171450 h 1478781"/>
              <a:gd name="connsiteX31" fmla="*/ 2282896 w 5387625"/>
              <a:gd name="connsiteY31" fmla="*/ 152400 h 1478781"/>
              <a:gd name="connsiteX32" fmla="*/ 2368621 w 5387625"/>
              <a:gd name="connsiteY32" fmla="*/ 114300 h 1478781"/>
              <a:gd name="connsiteX33" fmla="*/ 2711521 w 5387625"/>
              <a:gd name="connsiteY33" fmla="*/ 95250 h 1478781"/>
              <a:gd name="connsiteX34" fmla="*/ 2797246 w 5387625"/>
              <a:gd name="connsiteY34" fmla="*/ 66675 h 1478781"/>
              <a:gd name="connsiteX35" fmla="*/ 2825821 w 5387625"/>
              <a:gd name="connsiteY35" fmla="*/ 57150 h 1478781"/>
              <a:gd name="connsiteX36" fmla="*/ 2854396 w 5387625"/>
              <a:gd name="connsiteY36" fmla="*/ 38100 h 1478781"/>
              <a:gd name="connsiteX37" fmla="*/ 2911546 w 5387625"/>
              <a:gd name="connsiteY37" fmla="*/ 19050 h 1478781"/>
              <a:gd name="connsiteX38" fmla="*/ 2978221 w 5387625"/>
              <a:gd name="connsiteY38" fmla="*/ 0 h 1478781"/>
              <a:gd name="connsiteX39" fmla="*/ 3197296 w 5387625"/>
              <a:gd name="connsiteY39" fmla="*/ 9525 h 1478781"/>
              <a:gd name="connsiteX40" fmla="*/ 3254446 w 5387625"/>
              <a:gd name="connsiteY40" fmla="*/ 28575 h 1478781"/>
              <a:gd name="connsiteX41" fmla="*/ 3292546 w 5387625"/>
              <a:gd name="connsiteY41" fmla="*/ 38100 h 1478781"/>
              <a:gd name="connsiteX42" fmla="*/ 3349696 w 5387625"/>
              <a:gd name="connsiteY42" fmla="*/ 57150 h 1478781"/>
              <a:gd name="connsiteX43" fmla="*/ 3406846 w 5387625"/>
              <a:gd name="connsiteY43" fmla="*/ 76200 h 1478781"/>
              <a:gd name="connsiteX44" fmla="*/ 3435421 w 5387625"/>
              <a:gd name="connsiteY44" fmla="*/ 85725 h 1478781"/>
              <a:gd name="connsiteX45" fmla="*/ 3463996 w 5387625"/>
              <a:gd name="connsiteY45" fmla="*/ 95250 h 1478781"/>
              <a:gd name="connsiteX46" fmla="*/ 3578296 w 5387625"/>
              <a:gd name="connsiteY46" fmla="*/ 104775 h 1478781"/>
              <a:gd name="connsiteX47" fmla="*/ 3635446 w 5387625"/>
              <a:gd name="connsiteY47" fmla="*/ 133350 h 1478781"/>
              <a:gd name="connsiteX48" fmla="*/ 3664021 w 5387625"/>
              <a:gd name="connsiteY48" fmla="*/ 161925 h 1478781"/>
              <a:gd name="connsiteX49" fmla="*/ 3721171 w 5387625"/>
              <a:gd name="connsiteY49" fmla="*/ 200025 h 1478781"/>
              <a:gd name="connsiteX50" fmla="*/ 3749746 w 5387625"/>
              <a:gd name="connsiteY50" fmla="*/ 219075 h 1478781"/>
              <a:gd name="connsiteX51" fmla="*/ 3778321 w 5387625"/>
              <a:gd name="connsiteY51" fmla="*/ 247650 h 1478781"/>
              <a:gd name="connsiteX52" fmla="*/ 3835471 w 5387625"/>
              <a:gd name="connsiteY52" fmla="*/ 266700 h 1478781"/>
              <a:gd name="connsiteX53" fmla="*/ 3892621 w 5387625"/>
              <a:gd name="connsiteY53" fmla="*/ 295275 h 1478781"/>
              <a:gd name="connsiteX54" fmla="*/ 3921196 w 5387625"/>
              <a:gd name="connsiteY54" fmla="*/ 314325 h 1478781"/>
              <a:gd name="connsiteX55" fmla="*/ 3959296 w 5387625"/>
              <a:gd name="connsiteY55" fmla="*/ 323850 h 1478781"/>
              <a:gd name="connsiteX56" fmla="*/ 4102171 w 5387625"/>
              <a:gd name="connsiteY56" fmla="*/ 342900 h 1478781"/>
              <a:gd name="connsiteX57" fmla="*/ 4159321 w 5387625"/>
              <a:gd name="connsiteY57" fmla="*/ 361950 h 1478781"/>
              <a:gd name="connsiteX58" fmla="*/ 4187896 w 5387625"/>
              <a:gd name="connsiteY58" fmla="*/ 371475 h 1478781"/>
              <a:gd name="connsiteX59" fmla="*/ 4245046 w 5387625"/>
              <a:gd name="connsiteY59" fmla="*/ 419100 h 1478781"/>
              <a:gd name="connsiteX60" fmla="*/ 4302196 w 5387625"/>
              <a:gd name="connsiteY60" fmla="*/ 457200 h 1478781"/>
              <a:gd name="connsiteX61" fmla="*/ 4330771 w 5387625"/>
              <a:gd name="connsiteY61" fmla="*/ 476250 h 1478781"/>
              <a:gd name="connsiteX62" fmla="*/ 4387921 w 5387625"/>
              <a:gd name="connsiteY62" fmla="*/ 514350 h 1478781"/>
              <a:gd name="connsiteX63" fmla="*/ 4416496 w 5387625"/>
              <a:gd name="connsiteY63" fmla="*/ 533400 h 1478781"/>
              <a:gd name="connsiteX64" fmla="*/ 4445071 w 5387625"/>
              <a:gd name="connsiteY64" fmla="*/ 542925 h 1478781"/>
              <a:gd name="connsiteX65" fmla="*/ 4530796 w 5387625"/>
              <a:gd name="connsiteY65" fmla="*/ 600075 h 1478781"/>
              <a:gd name="connsiteX66" fmla="*/ 4559371 w 5387625"/>
              <a:gd name="connsiteY66" fmla="*/ 628650 h 1478781"/>
              <a:gd name="connsiteX67" fmla="*/ 4587946 w 5387625"/>
              <a:gd name="connsiteY67" fmla="*/ 638175 h 1478781"/>
              <a:gd name="connsiteX68" fmla="*/ 4673671 w 5387625"/>
              <a:gd name="connsiteY68" fmla="*/ 695325 h 1478781"/>
              <a:gd name="connsiteX69" fmla="*/ 4702246 w 5387625"/>
              <a:gd name="connsiteY69" fmla="*/ 714375 h 1478781"/>
              <a:gd name="connsiteX70" fmla="*/ 4730821 w 5387625"/>
              <a:gd name="connsiteY70" fmla="*/ 733425 h 1478781"/>
              <a:gd name="connsiteX71" fmla="*/ 4816546 w 5387625"/>
              <a:gd name="connsiteY71" fmla="*/ 809625 h 1478781"/>
              <a:gd name="connsiteX72" fmla="*/ 4845121 w 5387625"/>
              <a:gd name="connsiteY72" fmla="*/ 819150 h 1478781"/>
              <a:gd name="connsiteX73" fmla="*/ 4902271 w 5387625"/>
              <a:gd name="connsiteY73" fmla="*/ 857250 h 1478781"/>
              <a:gd name="connsiteX74" fmla="*/ 4968946 w 5387625"/>
              <a:gd name="connsiteY74" fmla="*/ 876300 h 1478781"/>
              <a:gd name="connsiteX75" fmla="*/ 4997521 w 5387625"/>
              <a:gd name="connsiteY75" fmla="*/ 885825 h 1478781"/>
              <a:gd name="connsiteX76" fmla="*/ 5064196 w 5387625"/>
              <a:gd name="connsiteY76" fmla="*/ 904875 h 1478781"/>
              <a:gd name="connsiteX77" fmla="*/ 5122079 w 5387625"/>
              <a:gd name="connsiteY77" fmla="*/ 976679 h 1478781"/>
              <a:gd name="connsiteX78" fmla="*/ 5232714 w 5387625"/>
              <a:gd name="connsiteY78" fmla="*/ 1044819 h 1478781"/>
              <a:gd name="connsiteX79" fmla="*/ 5349952 w 5387625"/>
              <a:gd name="connsiteY79" fmla="*/ 1153072 h 1478781"/>
              <a:gd name="connsiteX80" fmla="*/ 5387625 w 5387625"/>
              <a:gd name="connsiteY80" fmla="*/ 1262757 h 1478781"/>
              <a:gd name="connsiteX81" fmla="*/ 4847565 w 5387625"/>
              <a:gd name="connsiteY81" fmla="*/ 1478781 h 1478781"/>
              <a:gd name="connsiteX82" fmla="*/ 599093 w 5387625"/>
              <a:gd name="connsiteY82"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435171 w 5387625"/>
              <a:gd name="connsiteY20" fmla="*/ 276225 h 1478781"/>
              <a:gd name="connsiteX21" fmla="*/ 1377752 w 5387625"/>
              <a:gd name="connsiteY21" fmla="*/ 423215 h 1478781"/>
              <a:gd name="connsiteX22" fmla="*/ 1472600 w 5387625"/>
              <a:gd name="connsiteY22" fmla="*/ 417704 h 1478781"/>
              <a:gd name="connsiteX23" fmla="*/ 1591685 w 5387625"/>
              <a:gd name="connsiteY23" fmla="*/ 380086 h 1478781"/>
              <a:gd name="connsiteX24" fmla="*/ 1723604 w 5387625"/>
              <a:gd name="connsiteY24" fmla="*/ 326415 h 1478781"/>
              <a:gd name="connsiteX25" fmla="*/ 1830033 w 5387625"/>
              <a:gd name="connsiteY25" fmla="*/ 295809 h 1478781"/>
              <a:gd name="connsiteX26" fmla="*/ 2082871 w 5387625"/>
              <a:gd name="connsiteY26" fmla="*/ 228600 h 1478781"/>
              <a:gd name="connsiteX27" fmla="*/ 2168596 w 5387625"/>
              <a:gd name="connsiteY27" fmla="*/ 200025 h 1478781"/>
              <a:gd name="connsiteX28" fmla="*/ 2197171 w 5387625"/>
              <a:gd name="connsiteY28" fmla="*/ 190500 h 1478781"/>
              <a:gd name="connsiteX29" fmla="*/ 2225746 w 5387625"/>
              <a:gd name="connsiteY29" fmla="*/ 171450 h 1478781"/>
              <a:gd name="connsiteX30" fmla="*/ 2282896 w 5387625"/>
              <a:gd name="connsiteY30" fmla="*/ 152400 h 1478781"/>
              <a:gd name="connsiteX31" fmla="*/ 2368621 w 5387625"/>
              <a:gd name="connsiteY31" fmla="*/ 114300 h 1478781"/>
              <a:gd name="connsiteX32" fmla="*/ 2711521 w 5387625"/>
              <a:gd name="connsiteY32" fmla="*/ 95250 h 1478781"/>
              <a:gd name="connsiteX33" fmla="*/ 2797246 w 5387625"/>
              <a:gd name="connsiteY33" fmla="*/ 66675 h 1478781"/>
              <a:gd name="connsiteX34" fmla="*/ 2825821 w 5387625"/>
              <a:gd name="connsiteY34" fmla="*/ 57150 h 1478781"/>
              <a:gd name="connsiteX35" fmla="*/ 2854396 w 5387625"/>
              <a:gd name="connsiteY35" fmla="*/ 38100 h 1478781"/>
              <a:gd name="connsiteX36" fmla="*/ 2911546 w 5387625"/>
              <a:gd name="connsiteY36" fmla="*/ 19050 h 1478781"/>
              <a:gd name="connsiteX37" fmla="*/ 2978221 w 5387625"/>
              <a:gd name="connsiteY37" fmla="*/ 0 h 1478781"/>
              <a:gd name="connsiteX38" fmla="*/ 3197296 w 5387625"/>
              <a:gd name="connsiteY38" fmla="*/ 9525 h 1478781"/>
              <a:gd name="connsiteX39" fmla="*/ 3254446 w 5387625"/>
              <a:gd name="connsiteY39" fmla="*/ 28575 h 1478781"/>
              <a:gd name="connsiteX40" fmla="*/ 3292546 w 5387625"/>
              <a:gd name="connsiteY40" fmla="*/ 38100 h 1478781"/>
              <a:gd name="connsiteX41" fmla="*/ 3349696 w 5387625"/>
              <a:gd name="connsiteY41" fmla="*/ 57150 h 1478781"/>
              <a:gd name="connsiteX42" fmla="*/ 3406846 w 5387625"/>
              <a:gd name="connsiteY42" fmla="*/ 76200 h 1478781"/>
              <a:gd name="connsiteX43" fmla="*/ 3435421 w 5387625"/>
              <a:gd name="connsiteY43" fmla="*/ 85725 h 1478781"/>
              <a:gd name="connsiteX44" fmla="*/ 3463996 w 5387625"/>
              <a:gd name="connsiteY44" fmla="*/ 95250 h 1478781"/>
              <a:gd name="connsiteX45" fmla="*/ 3578296 w 5387625"/>
              <a:gd name="connsiteY45" fmla="*/ 104775 h 1478781"/>
              <a:gd name="connsiteX46" fmla="*/ 3635446 w 5387625"/>
              <a:gd name="connsiteY46" fmla="*/ 133350 h 1478781"/>
              <a:gd name="connsiteX47" fmla="*/ 3664021 w 5387625"/>
              <a:gd name="connsiteY47" fmla="*/ 161925 h 1478781"/>
              <a:gd name="connsiteX48" fmla="*/ 3721171 w 5387625"/>
              <a:gd name="connsiteY48" fmla="*/ 200025 h 1478781"/>
              <a:gd name="connsiteX49" fmla="*/ 3749746 w 5387625"/>
              <a:gd name="connsiteY49" fmla="*/ 219075 h 1478781"/>
              <a:gd name="connsiteX50" fmla="*/ 3778321 w 5387625"/>
              <a:gd name="connsiteY50" fmla="*/ 247650 h 1478781"/>
              <a:gd name="connsiteX51" fmla="*/ 3835471 w 5387625"/>
              <a:gd name="connsiteY51" fmla="*/ 266700 h 1478781"/>
              <a:gd name="connsiteX52" fmla="*/ 3892621 w 5387625"/>
              <a:gd name="connsiteY52" fmla="*/ 295275 h 1478781"/>
              <a:gd name="connsiteX53" fmla="*/ 3921196 w 5387625"/>
              <a:gd name="connsiteY53" fmla="*/ 314325 h 1478781"/>
              <a:gd name="connsiteX54" fmla="*/ 3959296 w 5387625"/>
              <a:gd name="connsiteY54" fmla="*/ 323850 h 1478781"/>
              <a:gd name="connsiteX55" fmla="*/ 4102171 w 5387625"/>
              <a:gd name="connsiteY55" fmla="*/ 342900 h 1478781"/>
              <a:gd name="connsiteX56" fmla="*/ 4159321 w 5387625"/>
              <a:gd name="connsiteY56" fmla="*/ 361950 h 1478781"/>
              <a:gd name="connsiteX57" fmla="*/ 4187896 w 5387625"/>
              <a:gd name="connsiteY57" fmla="*/ 371475 h 1478781"/>
              <a:gd name="connsiteX58" fmla="*/ 4245046 w 5387625"/>
              <a:gd name="connsiteY58" fmla="*/ 419100 h 1478781"/>
              <a:gd name="connsiteX59" fmla="*/ 4302196 w 5387625"/>
              <a:gd name="connsiteY59" fmla="*/ 457200 h 1478781"/>
              <a:gd name="connsiteX60" fmla="*/ 4330771 w 5387625"/>
              <a:gd name="connsiteY60" fmla="*/ 476250 h 1478781"/>
              <a:gd name="connsiteX61" fmla="*/ 4387921 w 5387625"/>
              <a:gd name="connsiteY61" fmla="*/ 514350 h 1478781"/>
              <a:gd name="connsiteX62" fmla="*/ 4416496 w 5387625"/>
              <a:gd name="connsiteY62" fmla="*/ 533400 h 1478781"/>
              <a:gd name="connsiteX63" fmla="*/ 4445071 w 5387625"/>
              <a:gd name="connsiteY63" fmla="*/ 542925 h 1478781"/>
              <a:gd name="connsiteX64" fmla="*/ 4530796 w 5387625"/>
              <a:gd name="connsiteY64" fmla="*/ 600075 h 1478781"/>
              <a:gd name="connsiteX65" fmla="*/ 4559371 w 5387625"/>
              <a:gd name="connsiteY65" fmla="*/ 628650 h 1478781"/>
              <a:gd name="connsiteX66" fmla="*/ 4587946 w 5387625"/>
              <a:gd name="connsiteY66" fmla="*/ 638175 h 1478781"/>
              <a:gd name="connsiteX67" fmla="*/ 4673671 w 5387625"/>
              <a:gd name="connsiteY67" fmla="*/ 695325 h 1478781"/>
              <a:gd name="connsiteX68" fmla="*/ 4702246 w 5387625"/>
              <a:gd name="connsiteY68" fmla="*/ 714375 h 1478781"/>
              <a:gd name="connsiteX69" fmla="*/ 4730821 w 5387625"/>
              <a:gd name="connsiteY69" fmla="*/ 733425 h 1478781"/>
              <a:gd name="connsiteX70" fmla="*/ 4816546 w 5387625"/>
              <a:gd name="connsiteY70" fmla="*/ 809625 h 1478781"/>
              <a:gd name="connsiteX71" fmla="*/ 4845121 w 5387625"/>
              <a:gd name="connsiteY71" fmla="*/ 819150 h 1478781"/>
              <a:gd name="connsiteX72" fmla="*/ 4902271 w 5387625"/>
              <a:gd name="connsiteY72" fmla="*/ 857250 h 1478781"/>
              <a:gd name="connsiteX73" fmla="*/ 4968946 w 5387625"/>
              <a:gd name="connsiteY73" fmla="*/ 876300 h 1478781"/>
              <a:gd name="connsiteX74" fmla="*/ 4997521 w 5387625"/>
              <a:gd name="connsiteY74" fmla="*/ 885825 h 1478781"/>
              <a:gd name="connsiteX75" fmla="*/ 5064196 w 5387625"/>
              <a:gd name="connsiteY75" fmla="*/ 904875 h 1478781"/>
              <a:gd name="connsiteX76" fmla="*/ 5122079 w 5387625"/>
              <a:gd name="connsiteY76" fmla="*/ 976679 h 1478781"/>
              <a:gd name="connsiteX77" fmla="*/ 5232714 w 5387625"/>
              <a:gd name="connsiteY77" fmla="*/ 1044819 h 1478781"/>
              <a:gd name="connsiteX78" fmla="*/ 5349952 w 5387625"/>
              <a:gd name="connsiteY78" fmla="*/ 1153072 h 1478781"/>
              <a:gd name="connsiteX79" fmla="*/ 5387625 w 5387625"/>
              <a:gd name="connsiteY79" fmla="*/ 1262757 h 1478781"/>
              <a:gd name="connsiteX80" fmla="*/ 4847565 w 5387625"/>
              <a:gd name="connsiteY80" fmla="*/ 1478781 h 1478781"/>
              <a:gd name="connsiteX81" fmla="*/ 599093 w 5387625"/>
              <a:gd name="connsiteY81"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97071 w 5387625"/>
              <a:gd name="connsiteY19" fmla="*/ 285750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311346 w 5387625"/>
              <a:gd name="connsiteY18" fmla="*/ 304800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225621 w 5387625"/>
              <a:gd name="connsiteY17" fmla="*/ 34290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168471 w 5387625"/>
              <a:gd name="connsiteY16" fmla="*/ 361950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1044646 w 5387625"/>
              <a:gd name="connsiteY14" fmla="*/ 409575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63671 w 5387625"/>
              <a:gd name="connsiteY13" fmla="*/ 428625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58896 w 5387625"/>
              <a:gd name="connsiteY12" fmla="*/ 45720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79398 w 5387625"/>
              <a:gd name="connsiteY7" fmla="*/ 648234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30296 w 5387625"/>
              <a:gd name="connsiteY8" fmla="*/ 571500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44596 w 5387625"/>
              <a:gd name="connsiteY10" fmla="*/ 504825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01746 w 5387625"/>
              <a:gd name="connsiteY11" fmla="*/ 476250 h 1478781"/>
              <a:gd name="connsiteX12" fmla="*/ 739221 w 5387625"/>
              <a:gd name="connsiteY12" fmla="*/ 569570 h 1478781"/>
              <a:gd name="connsiteX13" fmla="*/ 832189 w 5387625"/>
              <a:gd name="connsiteY13" fmla="*/ 585141 h 1478781"/>
              <a:gd name="connsiteX14" fmla="*/ 985618 w 5387625"/>
              <a:gd name="connsiteY14" fmla="*/ 525958 h 1478781"/>
              <a:gd name="connsiteX15" fmla="*/ 1139896 w 5387625"/>
              <a:gd name="connsiteY15" fmla="*/ 381000 h 1478781"/>
              <a:gd name="connsiteX16" fmla="*/ 1058285 w 5387625"/>
              <a:gd name="connsiteY16" fmla="*/ 474321 h 1478781"/>
              <a:gd name="connsiteX17" fmla="*/ 1142981 w 5387625"/>
              <a:gd name="connsiteY17" fmla="*/ 479350 h 1478781"/>
              <a:gd name="connsiteX18" fmla="*/ 1248383 w 5387625"/>
              <a:gd name="connsiteY18" fmla="*/ 437236 h 1478781"/>
              <a:gd name="connsiteX19" fmla="*/ 1314432 w 5387625"/>
              <a:gd name="connsiteY19" fmla="*/ 414173 h 1478781"/>
              <a:gd name="connsiteX20" fmla="*/ 1377752 w 5387625"/>
              <a:gd name="connsiteY20" fmla="*/ 423215 h 1478781"/>
              <a:gd name="connsiteX21" fmla="*/ 1472600 w 5387625"/>
              <a:gd name="connsiteY21" fmla="*/ 417704 h 1478781"/>
              <a:gd name="connsiteX22" fmla="*/ 1591685 w 5387625"/>
              <a:gd name="connsiteY22" fmla="*/ 380086 h 1478781"/>
              <a:gd name="connsiteX23" fmla="*/ 1723604 w 5387625"/>
              <a:gd name="connsiteY23" fmla="*/ 326415 h 1478781"/>
              <a:gd name="connsiteX24" fmla="*/ 1830033 w 5387625"/>
              <a:gd name="connsiteY24" fmla="*/ 295809 h 1478781"/>
              <a:gd name="connsiteX25" fmla="*/ 2082871 w 5387625"/>
              <a:gd name="connsiteY25" fmla="*/ 228600 h 1478781"/>
              <a:gd name="connsiteX26" fmla="*/ 2168596 w 5387625"/>
              <a:gd name="connsiteY26" fmla="*/ 200025 h 1478781"/>
              <a:gd name="connsiteX27" fmla="*/ 2197171 w 5387625"/>
              <a:gd name="connsiteY27" fmla="*/ 190500 h 1478781"/>
              <a:gd name="connsiteX28" fmla="*/ 2225746 w 5387625"/>
              <a:gd name="connsiteY28" fmla="*/ 171450 h 1478781"/>
              <a:gd name="connsiteX29" fmla="*/ 2282896 w 5387625"/>
              <a:gd name="connsiteY29" fmla="*/ 152400 h 1478781"/>
              <a:gd name="connsiteX30" fmla="*/ 2368621 w 5387625"/>
              <a:gd name="connsiteY30" fmla="*/ 114300 h 1478781"/>
              <a:gd name="connsiteX31" fmla="*/ 2711521 w 5387625"/>
              <a:gd name="connsiteY31" fmla="*/ 95250 h 1478781"/>
              <a:gd name="connsiteX32" fmla="*/ 2797246 w 5387625"/>
              <a:gd name="connsiteY32" fmla="*/ 66675 h 1478781"/>
              <a:gd name="connsiteX33" fmla="*/ 2825821 w 5387625"/>
              <a:gd name="connsiteY33" fmla="*/ 57150 h 1478781"/>
              <a:gd name="connsiteX34" fmla="*/ 2854396 w 5387625"/>
              <a:gd name="connsiteY34" fmla="*/ 38100 h 1478781"/>
              <a:gd name="connsiteX35" fmla="*/ 2911546 w 5387625"/>
              <a:gd name="connsiteY35" fmla="*/ 19050 h 1478781"/>
              <a:gd name="connsiteX36" fmla="*/ 2978221 w 5387625"/>
              <a:gd name="connsiteY36" fmla="*/ 0 h 1478781"/>
              <a:gd name="connsiteX37" fmla="*/ 3197296 w 5387625"/>
              <a:gd name="connsiteY37" fmla="*/ 9525 h 1478781"/>
              <a:gd name="connsiteX38" fmla="*/ 3254446 w 5387625"/>
              <a:gd name="connsiteY38" fmla="*/ 28575 h 1478781"/>
              <a:gd name="connsiteX39" fmla="*/ 3292546 w 5387625"/>
              <a:gd name="connsiteY39" fmla="*/ 38100 h 1478781"/>
              <a:gd name="connsiteX40" fmla="*/ 3349696 w 5387625"/>
              <a:gd name="connsiteY40" fmla="*/ 57150 h 1478781"/>
              <a:gd name="connsiteX41" fmla="*/ 3406846 w 5387625"/>
              <a:gd name="connsiteY41" fmla="*/ 76200 h 1478781"/>
              <a:gd name="connsiteX42" fmla="*/ 3435421 w 5387625"/>
              <a:gd name="connsiteY42" fmla="*/ 85725 h 1478781"/>
              <a:gd name="connsiteX43" fmla="*/ 3463996 w 5387625"/>
              <a:gd name="connsiteY43" fmla="*/ 95250 h 1478781"/>
              <a:gd name="connsiteX44" fmla="*/ 3578296 w 5387625"/>
              <a:gd name="connsiteY44" fmla="*/ 104775 h 1478781"/>
              <a:gd name="connsiteX45" fmla="*/ 3635446 w 5387625"/>
              <a:gd name="connsiteY45" fmla="*/ 133350 h 1478781"/>
              <a:gd name="connsiteX46" fmla="*/ 3664021 w 5387625"/>
              <a:gd name="connsiteY46" fmla="*/ 161925 h 1478781"/>
              <a:gd name="connsiteX47" fmla="*/ 3721171 w 5387625"/>
              <a:gd name="connsiteY47" fmla="*/ 200025 h 1478781"/>
              <a:gd name="connsiteX48" fmla="*/ 3749746 w 5387625"/>
              <a:gd name="connsiteY48" fmla="*/ 219075 h 1478781"/>
              <a:gd name="connsiteX49" fmla="*/ 3778321 w 5387625"/>
              <a:gd name="connsiteY49" fmla="*/ 247650 h 1478781"/>
              <a:gd name="connsiteX50" fmla="*/ 3835471 w 5387625"/>
              <a:gd name="connsiteY50" fmla="*/ 266700 h 1478781"/>
              <a:gd name="connsiteX51" fmla="*/ 3892621 w 5387625"/>
              <a:gd name="connsiteY51" fmla="*/ 295275 h 1478781"/>
              <a:gd name="connsiteX52" fmla="*/ 3921196 w 5387625"/>
              <a:gd name="connsiteY52" fmla="*/ 314325 h 1478781"/>
              <a:gd name="connsiteX53" fmla="*/ 3959296 w 5387625"/>
              <a:gd name="connsiteY53" fmla="*/ 323850 h 1478781"/>
              <a:gd name="connsiteX54" fmla="*/ 4102171 w 5387625"/>
              <a:gd name="connsiteY54" fmla="*/ 342900 h 1478781"/>
              <a:gd name="connsiteX55" fmla="*/ 4159321 w 5387625"/>
              <a:gd name="connsiteY55" fmla="*/ 361950 h 1478781"/>
              <a:gd name="connsiteX56" fmla="*/ 4187896 w 5387625"/>
              <a:gd name="connsiteY56" fmla="*/ 371475 h 1478781"/>
              <a:gd name="connsiteX57" fmla="*/ 4245046 w 5387625"/>
              <a:gd name="connsiteY57" fmla="*/ 419100 h 1478781"/>
              <a:gd name="connsiteX58" fmla="*/ 4302196 w 5387625"/>
              <a:gd name="connsiteY58" fmla="*/ 457200 h 1478781"/>
              <a:gd name="connsiteX59" fmla="*/ 4330771 w 5387625"/>
              <a:gd name="connsiteY59" fmla="*/ 476250 h 1478781"/>
              <a:gd name="connsiteX60" fmla="*/ 4387921 w 5387625"/>
              <a:gd name="connsiteY60" fmla="*/ 514350 h 1478781"/>
              <a:gd name="connsiteX61" fmla="*/ 4416496 w 5387625"/>
              <a:gd name="connsiteY61" fmla="*/ 533400 h 1478781"/>
              <a:gd name="connsiteX62" fmla="*/ 4445071 w 5387625"/>
              <a:gd name="connsiteY62" fmla="*/ 542925 h 1478781"/>
              <a:gd name="connsiteX63" fmla="*/ 4530796 w 5387625"/>
              <a:gd name="connsiteY63" fmla="*/ 600075 h 1478781"/>
              <a:gd name="connsiteX64" fmla="*/ 4559371 w 5387625"/>
              <a:gd name="connsiteY64" fmla="*/ 628650 h 1478781"/>
              <a:gd name="connsiteX65" fmla="*/ 4587946 w 5387625"/>
              <a:gd name="connsiteY65" fmla="*/ 638175 h 1478781"/>
              <a:gd name="connsiteX66" fmla="*/ 4673671 w 5387625"/>
              <a:gd name="connsiteY66" fmla="*/ 695325 h 1478781"/>
              <a:gd name="connsiteX67" fmla="*/ 4702246 w 5387625"/>
              <a:gd name="connsiteY67" fmla="*/ 714375 h 1478781"/>
              <a:gd name="connsiteX68" fmla="*/ 4730821 w 5387625"/>
              <a:gd name="connsiteY68" fmla="*/ 733425 h 1478781"/>
              <a:gd name="connsiteX69" fmla="*/ 4816546 w 5387625"/>
              <a:gd name="connsiteY69" fmla="*/ 809625 h 1478781"/>
              <a:gd name="connsiteX70" fmla="*/ 4845121 w 5387625"/>
              <a:gd name="connsiteY70" fmla="*/ 819150 h 1478781"/>
              <a:gd name="connsiteX71" fmla="*/ 4902271 w 5387625"/>
              <a:gd name="connsiteY71" fmla="*/ 857250 h 1478781"/>
              <a:gd name="connsiteX72" fmla="*/ 4968946 w 5387625"/>
              <a:gd name="connsiteY72" fmla="*/ 876300 h 1478781"/>
              <a:gd name="connsiteX73" fmla="*/ 4997521 w 5387625"/>
              <a:gd name="connsiteY73" fmla="*/ 885825 h 1478781"/>
              <a:gd name="connsiteX74" fmla="*/ 5064196 w 5387625"/>
              <a:gd name="connsiteY74" fmla="*/ 904875 h 1478781"/>
              <a:gd name="connsiteX75" fmla="*/ 5122079 w 5387625"/>
              <a:gd name="connsiteY75" fmla="*/ 976679 h 1478781"/>
              <a:gd name="connsiteX76" fmla="*/ 5232714 w 5387625"/>
              <a:gd name="connsiteY76" fmla="*/ 1044819 h 1478781"/>
              <a:gd name="connsiteX77" fmla="*/ 5349952 w 5387625"/>
              <a:gd name="connsiteY77" fmla="*/ 1153072 h 1478781"/>
              <a:gd name="connsiteX78" fmla="*/ 5387625 w 5387625"/>
              <a:gd name="connsiteY78" fmla="*/ 1262757 h 1478781"/>
              <a:gd name="connsiteX79" fmla="*/ 4847565 w 5387625"/>
              <a:gd name="connsiteY79" fmla="*/ 1478781 h 1478781"/>
              <a:gd name="connsiteX80" fmla="*/ 599093 w 5387625"/>
              <a:gd name="connsiteY80"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139896 w 5387625"/>
              <a:gd name="connsiteY14" fmla="*/ 381000 h 1478781"/>
              <a:gd name="connsiteX15" fmla="*/ 1058285 w 5387625"/>
              <a:gd name="connsiteY15" fmla="*/ 474321 h 1478781"/>
              <a:gd name="connsiteX16" fmla="*/ 1142981 w 5387625"/>
              <a:gd name="connsiteY16" fmla="*/ 479350 h 1478781"/>
              <a:gd name="connsiteX17" fmla="*/ 1248383 w 5387625"/>
              <a:gd name="connsiteY17" fmla="*/ 437236 h 1478781"/>
              <a:gd name="connsiteX18" fmla="*/ 1314432 w 5387625"/>
              <a:gd name="connsiteY18" fmla="*/ 414173 h 1478781"/>
              <a:gd name="connsiteX19" fmla="*/ 1377752 w 5387625"/>
              <a:gd name="connsiteY19" fmla="*/ 423215 h 1478781"/>
              <a:gd name="connsiteX20" fmla="*/ 1472600 w 5387625"/>
              <a:gd name="connsiteY20" fmla="*/ 417704 h 1478781"/>
              <a:gd name="connsiteX21" fmla="*/ 1591685 w 5387625"/>
              <a:gd name="connsiteY21" fmla="*/ 380086 h 1478781"/>
              <a:gd name="connsiteX22" fmla="*/ 1723604 w 5387625"/>
              <a:gd name="connsiteY22" fmla="*/ 326415 h 1478781"/>
              <a:gd name="connsiteX23" fmla="*/ 1830033 w 5387625"/>
              <a:gd name="connsiteY23" fmla="*/ 295809 h 1478781"/>
              <a:gd name="connsiteX24" fmla="*/ 2082871 w 5387625"/>
              <a:gd name="connsiteY24" fmla="*/ 228600 h 1478781"/>
              <a:gd name="connsiteX25" fmla="*/ 2168596 w 5387625"/>
              <a:gd name="connsiteY25" fmla="*/ 200025 h 1478781"/>
              <a:gd name="connsiteX26" fmla="*/ 2197171 w 5387625"/>
              <a:gd name="connsiteY26" fmla="*/ 190500 h 1478781"/>
              <a:gd name="connsiteX27" fmla="*/ 2225746 w 5387625"/>
              <a:gd name="connsiteY27" fmla="*/ 171450 h 1478781"/>
              <a:gd name="connsiteX28" fmla="*/ 2282896 w 5387625"/>
              <a:gd name="connsiteY28" fmla="*/ 152400 h 1478781"/>
              <a:gd name="connsiteX29" fmla="*/ 2368621 w 5387625"/>
              <a:gd name="connsiteY29" fmla="*/ 114300 h 1478781"/>
              <a:gd name="connsiteX30" fmla="*/ 2711521 w 5387625"/>
              <a:gd name="connsiteY30" fmla="*/ 95250 h 1478781"/>
              <a:gd name="connsiteX31" fmla="*/ 2797246 w 5387625"/>
              <a:gd name="connsiteY31" fmla="*/ 66675 h 1478781"/>
              <a:gd name="connsiteX32" fmla="*/ 2825821 w 5387625"/>
              <a:gd name="connsiteY32" fmla="*/ 57150 h 1478781"/>
              <a:gd name="connsiteX33" fmla="*/ 2854396 w 5387625"/>
              <a:gd name="connsiteY33" fmla="*/ 38100 h 1478781"/>
              <a:gd name="connsiteX34" fmla="*/ 2911546 w 5387625"/>
              <a:gd name="connsiteY34" fmla="*/ 19050 h 1478781"/>
              <a:gd name="connsiteX35" fmla="*/ 2978221 w 5387625"/>
              <a:gd name="connsiteY35" fmla="*/ 0 h 1478781"/>
              <a:gd name="connsiteX36" fmla="*/ 3197296 w 5387625"/>
              <a:gd name="connsiteY36" fmla="*/ 9525 h 1478781"/>
              <a:gd name="connsiteX37" fmla="*/ 3254446 w 5387625"/>
              <a:gd name="connsiteY37" fmla="*/ 28575 h 1478781"/>
              <a:gd name="connsiteX38" fmla="*/ 3292546 w 5387625"/>
              <a:gd name="connsiteY38" fmla="*/ 38100 h 1478781"/>
              <a:gd name="connsiteX39" fmla="*/ 3349696 w 5387625"/>
              <a:gd name="connsiteY39" fmla="*/ 57150 h 1478781"/>
              <a:gd name="connsiteX40" fmla="*/ 3406846 w 5387625"/>
              <a:gd name="connsiteY40" fmla="*/ 76200 h 1478781"/>
              <a:gd name="connsiteX41" fmla="*/ 3435421 w 5387625"/>
              <a:gd name="connsiteY41" fmla="*/ 85725 h 1478781"/>
              <a:gd name="connsiteX42" fmla="*/ 3463996 w 5387625"/>
              <a:gd name="connsiteY42" fmla="*/ 95250 h 1478781"/>
              <a:gd name="connsiteX43" fmla="*/ 3578296 w 5387625"/>
              <a:gd name="connsiteY43" fmla="*/ 104775 h 1478781"/>
              <a:gd name="connsiteX44" fmla="*/ 3635446 w 5387625"/>
              <a:gd name="connsiteY44" fmla="*/ 133350 h 1478781"/>
              <a:gd name="connsiteX45" fmla="*/ 3664021 w 5387625"/>
              <a:gd name="connsiteY45" fmla="*/ 161925 h 1478781"/>
              <a:gd name="connsiteX46" fmla="*/ 3721171 w 5387625"/>
              <a:gd name="connsiteY46" fmla="*/ 200025 h 1478781"/>
              <a:gd name="connsiteX47" fmla="*/ 3749746 w 5387625"/>
              <a:gd name="connsiteY47" fmla="*/ 219075 h 1478781"/>
              <a:gd name="connsiteX48" fmla="*/ 3778321 w 5387625"/>
              <a:gd name="connsiteY48" fmla="*/ 247650 h 1478781"/>
              <a:gd name="connsiteX49" fmla="*/ 3835471 w 5387625"/>
              <a:gd name="connsiteY49" fmla="*/ 266700 h 1478781"/>
              <a:gd name="connsiteX50" fmla="*/ 3892621 w 5387625"/>
              <a:gd name="connsiteY50" fmla="*/ 295275 h 1478781"/>
              <a:gd name="connsiteX51" fmla="*/ 3921196 w 5387625"/>
              <a:gd name="connsiteY51" fmla="*/ 314325 h 1478781"/>
              <a:gd name="connsiteX52" fmla="*/ 3959296 w 5387625"/>
              <a:gd name="connsiteY52" fmla="*/ 323850 h 1478781"/>
              <a:gd name="connsiteX53" fmla="*/ 4102171 w 5387625"/>
              <a:gd name="connsiteY53" fmla="*/ 342900 h 1478781"/>
              <a:gd name="connsiteX54" fmla="*/ 4159321 w 5387625"/>
              <a:gd name="connsiteY54" fmla="*/ 361950 h 1478781"/>
              <a:gd name="connsiteX55" fmla="*/ 4187896 w 5387625"/>
              <a:gd name="connsiteY55" fmla="*/ 371475 h 1478781"/>
              <a:gd name="connsiteX56" fmla="*/ 4245046 w 5387625"/>
              <a:gd name="connsiteY56" fmla="*/ 419100 h 1478781"/>
              <a:gd name="connsiteX57" fmla="*/ 4302196 w 5387625"/>
              <a:gd name="connsiteY57" fmla="*/ 457200 h 1478781"/>
              <a:gd name="connsiteX58" fmla="*/ 4330771 w 5387625"/>
              <a:gd name="connsiteY58" fmla="*/ 476250 h 1478781"/>
              <a:gd name="connsiteX59" fmla="*/ 4387921 w 5387625"/>
              <a:gd name="connsiteY59" fmla="*/ 514350 h 1478781"/>
              <a:gd name="connsiteX60" fmla="*/ 4416496 w 5387625"/>
              <a:gd name="connsiteY60" fmla="*/ 533400 h 1478781"/>
              <a:gd name="connsiteX61" fmla="*/ 4445071 w 5387625"/>
              <a:gd name="connsiteY61" fmla="*/ 542925 h 1478781"/>
              <a:gd name="connsiteX62" fmla="*/ 4530796 w 5387625"/>
              <a:gd name="connsiteY62" fmla="*/ 600075 h 1478781"/>
              <a:gd name="connsiteX63" fmla="*/ 4559371 w 5387625"/>
              <a:gd name="connsiteY63" fmla="*/ 628650 h 1478781"/>
              <a:gd name="connsiteX64" fmla="*/ 4587946 w 5387625"/>
              <a:gd name="connsiteY64" fmla="*/ 638175 h 1478781"/>
              <a:gd name="connsiteX65" fmla="*/ 4673671 w 5387625"/>
              <a:gd name="connsiteY65" fmla="*/ 695325 h 1478781"/>
              <a:gd name="connsiteX66" fmla="*/ 4702246 w 5387625"/>
              <a:gd name="connsiteY66" fmla="*/ 714375 h 1478781"/>
              <a:gd name="connsiteX67" fmla="*/ 4730821 w 5387625"/>
              <a:gd name="connsiteY67" fmla="*/ 733425 h 1478781"/>
              <a:gd name="connsiteX68" fmla="*/ 4816546 w 5387625"/>
              <a:gd name="connsiteY68" fmla="*/ 809625 h 1478781"/>
              <a:gd name="connsiteX69" fmla="*/ 4845121 w 5387625"/>
              <a:gd name="connsiteY69" fmla="*/ 819150 h 1478781"/>
              <a:gd name="connsiteX70" fmla="*/ 4902271 w 5387625"/>
              <a:gd name="connsiteY70" fmla="*/ 857250 h 1478781"/>
              <a:gd name="connsiteX71" fmla="*/ 4968946 w 5387625"/>
              <a:gd name="connsiteY71" fmla="*/ 876300 h 1478781"/>
              <a:gd name="connsiteX72" fmla="*/ 4997521 w 5387625"/>
              <a:gd name="connsiteY72" fmla="*/ 885825 h 1478781"/>
              <a:gd name="connsiteX73" fmla="*/ 5064196 w 5387625"/>
              <a:gd name="connsiteY73" fmla="*/ 904875 h 1478781"/>
              <a:gd name="connsiteX74" fmla="*/ 5122079 w 5387625"/>
              <a:gd name="connsiteY74" fmla="*/ 976679 h 1478781"/>
              <a:gd name="connsiteX75" fmla="*/ 5232714 w 5387625"/>
              <a:gd name="connsiteY75" fmla="*/ 1044819 h 1478781"/>
              <a:gd name="connsiteX76" fmla="*/ 5349952 w 5387625"/>
              <a:gd name="connsiteY76" fmla="*/ 1153072 h 1478781"/>
              <a:gd name="connsiteX77" fmla="*/ 5387625 w 5387625"/>
              <a:gd name="connsiteY77" fmla="*/ 1262757 h 1478781"/>
              <a:gd name="connsiteX78" fmla="*/ 4847565 w 5387625"/>
              <a:gd name="connsiteY78" fmla="*/ 1478781 h 1478781"/>
              <a:gd name="connsiteX79" fmla="*/ 599093 w 5387625"/>
              <a:gd name="connsiteY79"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2082871 w 5387625"/>
              <a:gd name="connsiteY23" fmla="*/ 228600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68596 w 5387625"/>
              <a:gd name="connsiteY24" fmla="*/ 200025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368621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82896 w 5387625"/>
              <a:gd name="connsiteY27" fmla="*/ 152400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79350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58285 w 5387625"/>
              <a:gd name="connsiteY14" fmla="*/ 474321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85618 w 5387625"/>
              <a:gd name="connsiteY13" fmla="*/ 525958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32189 w 5387625"/>
              <a:gd name="connsiteY12" fmla="*/ 58514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80013 w 5387625"/>
              <a:gd name="connsiteY10" fmla="*/ 581076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9221 w 5387625"/>
              <a:gd name="connsiteY11" fmla="*/ 569570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16021 w 5387625"/>
              <a:gd name="connsiteY9" fmla="*/ 523875 h 1478781"/>
              <a:gd name="connsiteX10" fmla="*/ 652467 w 5387625"/>
              <a:gd name="connsiteY10" fmla="*/ 749631 h 1478781"/>
              <a:gd name="connsiteX11" fmla="*/ 735286 w 5387625"/>
              <a:gd name="connsiteY11" fmla="*/ 669901 h 1478781"/>
              <a:gd name="connsiteX12" fmla="*/ 840060 w 5387625"/>
              <a:gd name="connsiteY12" fmla="*/ 685471 h 1478781"/>
              <a:gd name="connsiteX13" fmla="*/ 973812 w 5387625"/>
              <a:gd name="connsiteY13" fmla="*/ 578129 h 1478781"/>
              <a:gd name="connsiteX14" fmla="*/ 1066155 w 5387625"/>
              <a:gd name="connsiteY14" fmla="*/ 522480 h 1478781"/>
              <a:gd name="connsiteX15" fmla="*/ 1142981 w 5387625"/>
              <a:gd name="connsiteY15" fmla="*/ 499417 h 1478781"/>
              <a:gd name="connsiteX16" fmla="*/ 1248383 w 5387625"/>
              <a:gd name="connsiteY16" fmla="*/ 437236 h 1478781"/>
              <a:gd name="connsiteX17" fmla="*/ 1314432 w 5387625"/>
              <a:gd name="connsiteY17" fmla="*/ 414173 h 1478781"/>
              <a:gd name="connsiteX18" fmla="*/ 1377752 w 5387625"/>
              <a:gd name="connsiteY18" fmla="*/ 423215 h 1478781"/>
              <a:gd name="connsiteX19" fmla="*/ 1472600 w 5387625"/>
              <a:gd name="connsiteY19" fmla="*/ 417704 h 1478781"/>
              <a:gd name="connsiteX20" fmla="*/ 1591685 w 5387625"/>
              <a:gd name="connsiteY20" fmla="*/ 380086 h 1478781"/>
              <a:gd name="connsiteX21" fmla="*/ 1723604 w 5387625"/>
              <a:gd name="connsiteY21" fmla="*/ 326415 h 1478781"/>
              <a:gd name="connsiteX22" fmla="*/ 1830033 w 5387625"/>
              <a:gd name="connsiteY22" fmla="*/ 295809 h 1478781"/>
              <a:gd name="connsiteX23" fmla="*/ 1988426 w 5387625"/>
              <a:gd name="connsiteY23" fmla="*/ 260706 h 1478781"/>
              <a:gd name="connsiteX24" fmla="*/ 2137114 w 5387625"/>
              <a:gd name="connsiteY24" fmla="*/ 204039 h 1478781"/>
              <a:gd name="connsiteX25" fmla="*/ 2197171 w 5387625"/>
              <a:gd name="connsiteY25" fmla="*/ 190500 h 1478781"/>
              <a:gd name="connsiteX26" fmla="*/ 2225746 w 5387625"/>
              <a:gd name="connsiteY26" fmla="*/ 171450 h 1478781"/>
              <a:gd name="connsiteX27" fmla="*/ 2294702 w 5387625"/>
              <a:gd name="connsiteY27" fmla="*/ 144373 h 1478781"/>
              <a:gd name="connsiteX28" fmla="*/ 2451260 w 5387625"/>
              <a:gd name="connsiteY28" fmla="*/ 114300 h 1478781"/>
              <a:gd name="connsiteX29" fmla="*/ 2711521 w 5387625"/>
              <a:gd name="connsiteY29" fmla="*/ 95250 h 1478781"/>
              <a:gd name="connsiteX30" fmla="*/ 2797246 w 5387625"/>
              <a:gd name="connsiteY30" fmla="*/ 66675 h 1478781"/>
              <a:gd name="connsiteX31" fmla="*/ 2825821 w 5387625"/>
              <a:gd name="connsiteY31" fmla="*/ 57150 h 1478781"/>
              <a:gd name="connsiteX32" fmla="*/ 2854396 w 5387625"/>
              <a:gd name="connsiteY32" fmla="*/ 38100 h 1478781"/>
              <a:gd name="connsiteX33" fmla="*/ 2911546 w 5387625"/>
              <a:gd name="connsiteY33" fmla="*/ 19050 h 1478781"/>
              <a:gd name="connsiteX34" fmla="*/ 2978221 w 5387625"/>
              <a:gd name="connsiteY34" fmla="*/ 0 h 1478781"/>
              <a:gd name="connsiteX35" fmla="*/ 3197296 w 5387625"/>
              <a:gd name="connsiteY35" fmla="*/ 9525 h 1478781"/>
              <a:gd name="connsiteX36" fmla="*/ 3254446 w 5387625"/>
              <a:gd name="connsiteY36" fmla="*/ 28575 h 1478781"/>
              <a:gd name="connsiteX37" fmla="*/ 3292546 w 5387625"/>
              <a:gd name="connsiteY37" fmla="*/ 38100 h 1478781"/>
              <a:gd name="connsiteX38" fmla="*/ 3349696 w 5387625"/>
              <a:gd name="connsiteY38" fmla="*/ 57150 h 1478781"/>
              <a:gd name="connsiteX39" fmla="*/ 3406846 w 5387625"/>
              <a:gd name="connsiteY39" fmla="*/ 76200 h 1478781"/>
              <a:gd name="connsiteX40" fmla="*/ 3435421 w 5387625"/>
              <a:gd name="connsiteY40" fmla="*/ 85725 h 1478781"/>
              <a:gd name="connsiteX41" fmla="*/ 3463996 w 5387625"/>
              <a:gd name="connsiteY41" fmla="*/ 95250 h 1478781"/>
              <a:gd name="connsiteX42" fmla="*/ 3578296 w 5387625"/>
              <a:gd name="connsiteY42" fmla="*/ 104775 h 1478781"/>
              <a:gd name="connsiteX43" fmla="*/ 3635446 w 5387625"/>
              <a:gd name="connsiteY43" fmla="*/ 133350 h 1478781"/>
              <a:gd name="connsiteX44" fmla="*/ 3664021 w 5387625"/>
              <a:gd name="connsiteY44" fmla="*/ 161925 h 1478781"/>
              <a:gd name="connsiteX45" fmla="*/ 3721171 w 5387625"/>
              <a:gd name="connsiteY45" fmla="*/ 200025 h 1478781"/>
              <a:gd name="connsiteX46" fmla="*/ 3749746 w 5387625"/>
              <a:gd name="connsiteY46" fmla="*/ 219075 h 1478781"/>
              <a:gd name="connsiteX47" fmla="*/ 3778321 w 5387625"/>
              <a:gd name="connsiteY47" fmla="*/ 247650 h 1478781"/>
              <a:gd name="connsiteX48" fmla="*/ 3835471 w 5387625"/>
              <a:gd name="connsiteY48" fmla="*/ 266700 h 1478781"/>
              <a:gd name="connsiteX49" fmla="*/ 3892621 w 5387625"/>
              <a:gd name="connsiteY49" fmla="*/ 295275 h 1478781"/>
              <a:gd name="connsiteX50" fmla="*/ 3921196 w 5387625"/>
              <a:gd name="connsiteY50" fmla="*/ 314325 h 1478781"/>
              <a:gd name="connsiteX51" fmla="*/ 3959296 w 5387625"/>
              <a:gd name="connsiteY51" fmla="*/ 323850 h 1478781"/>
              <a:gd name="connsiteX52" fmla="*/ 4102171 w 5387625"/>
              <a:gd name="connsiteY52" fmla="*/ 342900 h 1478781"/>
              <a:gd name="connsiteX53" fmla="*/ 4159321 w 5387625"/>
              <a:gd name="connsiteY53" fmla="*/ 361950 h 1478781"/>
              <a:gd name="connsiteX54" fmla="*/ 4187896 w 5387625"/>
              <a:gd name="connsiteY54" fmla="*/ 371475 h 1478781"/>
              <a:gd name="connsiteX55" fmla="*/ 4245046 w 5387625"/>
              <a:gd name="connsiteY55" fmla="*/ 419100 h 1478781"/>
              <a:gd name="connsiteX56" fmla="*/ 4302196 w 5387625"/>
              <a:gd name="connsiteY56" fmla="*/ 457200 h 1478781"/>
              <a:gd name="connsiteX57" fmla="*/ 4330771 w 5387625"/>
              <a:gd name="connsiteY57" fmla="*/ 476250 h 1478781"/>
              <a:gd name="connsiteX58" fmla="*/ 4387921 w 5387625"/>
              <a:gd name="connsiteY58" fmla="*/ 514350 h 1478781"/>
              <a:gd name="connsiteX59" fmla="*/ 4416496 w 5387625"/>
              <a:gd name="connsiteY59" fmla="*/ 533400 h 1478781"/>
              <a:gd name="connsiteX60" fmla="*/ 4445071 w 5387625"/>
              <a:gd name="connsiteY60" fmla="*/ 542925 h 1478781"/>
              <a:gd name="connsiteX61" fmla="*/ 4530796 w 5387625"/>
              <a:gd name="connsiteY61" fmla="*/ 600075 h 1478781"/>
              <a:gd name="connsiteX62" fmla="*/ 4559371 w 5387625"/>
              <a:gd name="connsiteY62" fmla="*/ 628650 h 1478781"/>
              <a:gd name="connsiteX63" fmla="*/ 4587946 w 5387625"/>
              <a:gd name="connsiteY63" fmla="*/ 638175 h 1478781"/>
              <a:gd name="connsiteX64" fmla="*/ 4673671 w 5387625"/>
              <a:gd name="connsiteY64" fmla="*/ 695325 h 1478781"/>
              <a:gd name="connsiteX65" fmla="*/ 4702246 w 5387625"/>
              <a:gd name="connsiteY65" fmla="*/ 714375 h 1478781"/>
              <a:gd name="connsiteX66" fmla="*/ 4730821 w 5387625"/>
              <a:gd name="connsiteY66" fmla="*/ 733425 h 1478781"/>
              <a:gd name="connsiteX67" fmla="*/ 4816546 w 5387625"/>
              <a:gd name="connsiteY67" fmla="*/ 809625 h 1478781"/>
              <a:gd name="connsiteX68" fmla="*/ 4845121 w 5387625"/>
              <a:gd name="connsiteY68" fmla="*/ 819150 h 1478781"/>
              <a:gd name="connsiteX69" fmla="*/ 4902271 w 5387625"/>
              <a:gd name="connsiteY69" fmla="*/ 857250 h 1478781"/>
              <a:gd name="connsiteX70" fmla="*/ 4968946 w 5387625"/>
              <a:gd name="connsiteY70" fmla="*/ 876300 h 1478781"/>
              <a:gd name="connsiteX71" fmla="*/ 4997521 w 5387625"/>
              <a:gd name="connsiteY71" fmla="*/ 885825 h 1478781"/>
              <a:gd name="connsiteX72" fmla="*/ 5064196 w 5387625"/>
              <a:gd name="connsiteY72" fmla="*/ 904875 h 1478781"/>
              <a:gd name="connsiteX73" fmla="*/ 5122079 w 5387625"/>
              <a:gd name="connsiteY73" fmla="*/ 976679 h 1478781"/>
              <a:gd name="connsiteX74" fmla="*/ 5232714 w 5387625"/>
              <a:gd name="connsiteY74" fmla="*/ 1044819 h 1478781"/>
              <a:gd name="connsiteX75" fmla="*/ 5349952 w 5387625"/>
              <a:gd name="connsiteY75" fmla="*/ 1153072 h 1478781"/>
              <a:gd name="connsiteX76" fmla="*/ 5387625 w 5387625"/>
              <a:gd name="connsiteY76" fmla="*/ 1262757 h 1478781"/>
              <a:gd name="connsiteX77" fmla="*/ 4847565 w 5387625"/>
              <a:gd name="connsiteY77" fmla="*/ 1478781 h 1478781"/>
              <a:gd name="connsiteX78" fmla="*/ 599093 w 5387625"/>
              <a:gd name="connsiteY78"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605065 w 5387625"/>
              <a:gd name="connsiteY8" fmla="*/ 619659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599093 w 5387625"/>
              <a:gd name="connsiteY0" fmla="*/ 1478781 h 1478781"/>
              <a:gd name="connsiteX1" fmla="*/ 0 w 5387625"/>
              <a:gd name="connsiteY1" fmla="*/ 1273204 h 1478781"/>
              <a:gd name="connsiteX2" fmla="*/ 111364 w 5387625"/>
              <a:gd name="connsiteY2" fmla="*/ 1099567 h 1478781"/>
              <a:gd name="connsiteX3" fmla="*/ 172741 w 5387625"/>
              <a:gd name="connsiteY3" fmla="*/ 923453 h 1478781"/>
              <a:gd name="connsiteX4" fmla="*/ 347065 w 5387625"/>
              <a:gd name="connsiteY4" fmla="*/ 722697 h 1478781"/>
              <a:gd name="connsiteX5" fmla="*/ 438578 w 5387625"/>
              <a:gd name="connsiteY5" fmla="*/ 703885 h 1478781"/>
              <a:gd name="connsiteX6" fmla="*/ 415996 w 5387625"/>
              <a:gd name="connsiteY6" fmla="*/ 638175 h 1478781"/>
              <a:gd name="connsiteX7" fmla="*/ 528241 w 5387625"/>
              <a:gd name="connsiteY7" fmla="*/ 668299 h 1478781"/>
              <a:gd name="connsiteX8" fmla="*/ 577519 w 5387625"/>
              <a:gd name="connsiteY8" fmla="*/ 756108 h 1478781"/>
              <a:gd name="connsiteX9" fmla="*/ 652467 w 5387625"/>
              <a:gd name="connsiteY9" fmla="*/ 749631 h 1478781"/>
              <a:gd name="connsiteX10" fmla="*/ 735286 w 5387625"/>
              <a:gd name="connsiteY10" fmla="*/ 669901 h 1478781"/>
              <a:gd name="connsiteX11" fmla="*/ 840060 w 5387625"/>
              <a:gd name="connsiteY11" fmla="*/ 685471 h 1478781"/>
              <a:gd name="connsiteX12" fmla="*/ 973812 w 5387625"/>
              <a:gd name="connsiteY12" fmla="*/ 578129 h 1478781"/>
              <a:gd name="connsiteX13" fmla="*/ 1066155 w 5387625"/>
              <a:gd name="connsiteY13" fmla="*/ 522480 h 1478781"/>
              <a:gd name="connsiteX14" fmla="*/ 1142981 w 5387625"/>
              <a:gd name="connsiteY14" fmla="*/ 499417 h 1478781"/>
              <a:gd name="connsiteX15" fmla="*/ 1248383 w 5387625"/>
              <a:gd name="connsiteY15" fmla="*/ 437236 h 1478781"/>
              <a:gd name="connsiteX16" fmla="*/ 1314432 w 5387625"/>
              <a:gd name="connsiteY16" fmla="*/ 414173 h 1478781"/>
              <a:gd name="connsiteX17" fmla="*/ 1377752 w 5387625"/>
              <a:gd name="connsiteY17" fmla="*/ 423215 h 1478781"/>
              <a:gd name="connsiteX18" fmla="*/ 1472600 w 5387625"/>
              <a:gd name="connsiteY18" fmla="*/ 417704 h 1478781"/>
              <a:gd name="connsiteX19" fmla="*/ 1591685 w 5387625"/>
              <a:gd name="connsiteY19" fmla="*/ 380086 h 1478781"/>
              <a:gd name="connsiteX20" fmla="*/ 1723604 w 5387625"/>
              <a:gd name="connsiteY20" fmla="*/ 326415 h 1478781"/>
              <a:gd name="connsiteX21" fmla="*/ 1830033 w 5387625"/>
              <a:gd name="connsiteY21" fmla="*/ 295809 h 1478781"/>
              <a:gd name="connsiteX22" fmla="*/ 1988426 w 5387625"/>
              <a:gd name="connsiteY22" fmla="*/ 260706 h 1478781"/>
              <a:gd name="connsiteX23" fmla="*/ 2137114 w 5387625"/>
              <a:gd name="connsiteY23" fmla="*/ 204039 h 1478781"/>
              <a:gd name="connsiteX24" fmla="*/ 2197171 w 5387625"/>
              <a:gd name="connsiteY24" fmla="*/ 190500 h 1478781"/>
              <a:gd name="connsiteX25" fmla="*/ 2225746 w 5387625"/>
              <a:gd name="connsiteY25" fmla="*/ 171450 h 1478781"/>
              <a:gd name="connsiteX26" fmla="*/ 2294702 w 5387625"/>
              <a:gd name="connsiteY26" fmla="*/ 144373 h 1478781"/>
              <a:gd name="connsiteX27" fmla="*/ 2451260 w 5387625"/>
              <a:gd name="connsiteY27" fmla="*/ 114300 h 1478781"/>
              <a:gd name="connsiteX28" fmla="*/ 2711521 w 5387625"/>
              <a:gd name="connsiteY28" fmla="*/ 95250 h 1478781"/>
              <a:gd name="connsiteX29" fmla="*/ 2797246 w 5387625"/>
              <a:gd name="connsiteY29" fmla="*/ 66675 h 1478781"/>
              <a:gd name="connsiteX30" fmla="*/ 2825821 w 5387625"/>
              <a:gd name="connsiteY30" fmla="*/ 57150 h 1478781"/>
              <a:gd name="connsiteX31" fmla="*/ 2854396 w 5387625"/>
              <a:gd name="connsiteY31" fmla="*/ 38100 h 1478781"/>
              <a:gd name="connsiteX32" fmla="*/ 2911546 w 5387625"/>
              <a:gd name="connsiteY32" fmla="*/ 19050 h 1478781"/>
              <a:gd name="connsiteX33" fmla="*/ 2978221 w 5387625"/>
              <a:gd name="connsiteY33" fmla="*/ 0 h 1478781"/>
              <a:gd name="connsiteX34" fmla="*/ 3197296 w 5387625"/>
              <a:gd name="connsiteY34" fmla="*/ 9525 h 1478781"/>
              <a:gd name="connsiteX35" fmla="*/ 3254446 w 5387625"/>
              <a:gd name="connsiteY35" fmla="*/ 28575 h 1478781"/>
              <a:gd name="connsiteX36" fmla="*/ 3292546 w 5387625"/>
              <a:gd name="connsiteY36" fmla="*/ 38100 h 1478781"/>
              <a:gd name="connsiteX37" fmla="*/ 3349696 w 5387625"/>
              <a:gd name="connsiteY37" fmla="*/ 57150 h 1478781"/>
              <a:gd name="connsiteX38" fmla="*/ 3406846 w 5387625"/>
              <a:gd name="connsiteY38" fmla="*/ 76200 h 1478781"/>
              <a:gd name="connsiteX39" fmla="*/ 3435421 w 5387625"/>
              <a:gd name="connsiteY39" fmla="*/ 85725 h 1478781"/>
              <a:gd name="connsiteX40" fmla="*/ 3463996 w 5387625"/>
              <a:gd name="connsiteY40" fmla="*/ 95250 h 1478781"/>
              <a:gd name="connsiteX41" fmla="*/ 3578296 w 5387625"/>
              <a:gd name="connsiteY41" fmla="*/ 104775 h 1478781"/>
              <a:gd name="connsiteX42" fmla="*/ 3635446 w 5387625"/>
              <a:gd name="connsiteY42" fmla="*/ 133350 h 1478781"/>
              <a:gd name="connsiteX43" fmla="*/ 3664021 w 5387625"/>
              <a:gd name="connsiteY43" fmla="*/ 161925 h 1478781"/>
              <a:gd name="connsiteX44" fmla="*/ 3721171 w 5387625"/>
              <a:gd name="connsiteY44" fmla="*/ 200025 h 1478781"/>
              <a:gd name="connsiteX45" fmla="*/ 3749746 w 5387625"/>
              <a:gd name="connsiteY45" fmla="*/ 219075 h 1478781"/>
              <a:gd name="connsiteX46" fmla="*/ 3778321 w 5387625"/>
              <a:gd name="connsiteY46" fmla="*/ 247650 h 1478781"/>
              <a:gd name="connsiteX47" fmla="*/ 3835471 w 5387625"/>
              <a:gd name="connsiteY47" fmla="*/ 266700 h 1478781"/>
              <a:gd name="connsiteX48" fmla="*/ 3892621 w 5387625"/>
              <a:gd name="connsiteY48" fmla="*/ 295275 h 1478781"/>
              <a:gd name="connsiteX49" fmla="*/ 3921196 w 5387625"/>
              <a:gd name="connsiteY49" fmla="*/ 314325 h 1478781"/>
              <a:gd name="connsiteX50" fmla="*/ 3959296 w 5387625"/>
              <a:gd name="connsiteY50" fmla="*/ 323850 h 1478781"/>
              <a:gd name="connsiteX51" fmla="*/ 4102171 w 5387625"/>
              <a:gd name="connsiteY51" fmla="*/ 342900 h 1478781"/>
              <a:gd name="connsiteX52" fmla="*/ 4159321 w 5387625"/>
              <a:gd name="connsiteY52" fmla="*/ 361950 h 1478781"/>
              <a:gd name="connsiteX53" fmla="*/ 4187896 w 5387625"/>
              <a:gd name="connsiteY53" fmla="*/ 371475 h 1478781"/>
              <a:gd name="connsiteX54" fmla="*/ 4245046 w 5387625"/>
              <a:gd name="connsiteY54" fmla="*/ 419100 h 1478781"/>
              <a:gd name="connsiteX55" fmla="*/ 4302196 w 5387625"/>
              <a:gd name="connsiteY55" fmla="*/ 457200 h 1478781"/>
              <a:gd name="connsiteX56" fmla="*/ 4330771 w 5387625"/>
              <a:gd name="connsiteY56" fmla="*/ 476250 h 1478781"/>
              <a:gd name="connsiteX57" fmla="*/ 4387921 w 5387625"/>
              <a:gd name="connsiteY57" fmla="*/ 514350 h 1478781"/>
              <a:gd name="connsiteX58" fmla="*/ 4416496 w 5387625"/>
              <a:gd name="connsiteY58" fmla="*/ 533400 h 1478781"/>
              <a:gd name="connsiteX59" fmla="*/ 4445071 w 5387625"/>
              <a:gd name="connsiteY59" fmla="*/ 542925 h 1478781"/>
              <a:gd name="connsiteX60" fmla="*/ 4530796 w 5387625"/>
              <a:gd name="connsiteY60" fmla="*/ 600075 h 1478781"/>
              <a:gd name="connsiteX61" fmla="*/ 4559371 w 5387625"/>
              <a:gd name="connsiteY61" fmla="*/ 628650 h 1478781"/>
              <a:gd name="connsiteX62" fmla="*/ 4587946 w 5387625"/>
              <a:gd name="connsiteY62" fmla="*/ 638175 h 1478781"/>
              <a:gd name="connsiteX63" fmla="*/ 4673671 w 5387625"/>
              <a:gd name="connsiteY63" fmla="*/ 695325 h 1478781"/>
              <a:gd name="connsiteX64" fmla="*/ 4702246 w 5387625"/>
              <a:gd name="connsiteY64" fmla="*/ 714375 h 1478781"/>
              <a:gd name="connsiteX65" fmla="*/ 4730821 w 5387625"/>
              <a:gd name="connsiteY65" fmla="*/ 733425 h 1478781"/>
              <a:gd name="connsiteX66" fmla="*/ 4816546 w 5387625"/>
              <a:gd name="connsiteY66" fmla="*/ 809625 h 1478781"/>
              <a:gd name="connsiteX67" fmla="*/ 4845121 w 5387625"/>
              <a:gd name="connsiteY67" fmla="*/ 819150 h 1478781"/>
              <a:gd name="connsiteX68" fmla="*/ 4902271 w 5387625"/>
              <a:gd name="connsiteY68" fmla="*/ 857250 h 1478781"/>
              <a:gd name="connsiteX69" fmla="*/ 4968946 w 5387625"/>
              <a:gd name="connsiteY69" fmla="*/ 876300 h 1478781"/>
              <a:gd name="connsiteX70" fmla="*/ 4997521 w 5387625"/>
              <a:gd name="connsiteY70" fmla="*/ 885825 h 1478781"/>
              <a:gd name="connsiteX71" fmla="*/ 5064196 w 5387625"/>
              <a:gd name="connsiteY71" fmla="*/ 904875 h 1478781"/>
              <a:gd name="connsiteX72" fmla="*/ 5122079 w 5387625"/>
              <a:gd name="connsiteY72" fmla="*/ 976679 h 1478781"/>
              <a:gd name="connsiteX73" fmla="*/ 5232714 w 5387625"/>
              <a:gd name="connsiteY73" fmla="*/ 1044819 h 1478781"/>
              <a:gd name="connsiteX74" fmla="*/ 5349952 w 5387625"/>
              <a:gd name="connsiteY74" fmla="*/ 1153072 h 1478781"/>
              <a:gd name="connsiteX75" fmla="*/ 5387625 w 5387625"/>
              <a:gd name="connsiteY75" fmla="*/ 1262757 h 1478781"/>
              <a:gd name="connsiteX76" fmla="*/ 4847565 w 5387625"/>
              <a:gd name="connsiteY76" fmla="*/ 1478781 h 1478781"/>
              <a:gd name="connsiteX77" fmla="*/ 599093 w 5387625"/>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142846 w 5419107"/>
              <a:gd name="connsiteY2" fmla="*/ 1099567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923453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630575 w 5419107"/>
              <a:gd name="connsiteY0" fmla="*/ 1478781 h 1478781"/>
              <a:gd name="connsiteX1" fmla="*/ 0 w 5419107"/>
              <a:gd name="connsiteY1" fmla="*/ 1317349 h 1478781"/>
              <a:gd name="connsiteX2" fmla="*/ 83817 w 5419107"/>
              <a:gd name="connsiteY2" fmla="*/ 1143713 h 1478781"/>
              <a:gd name="connsiteX3" fmla="*/ 204223 w 5419107"/>
              <a:gd name="connsiteY3" fmla="*/ 1007731 h 1478781"/>
              <a:gd name="connsiteX4" fmla="*/ 378547 w 5419107"/>
              <a:gd name="connsiteY4" fmla="*/ 722697 h 1478781"/>
              <a:gd name="connsiteX5" fmla="*/ 470060 w 5419107"/>
              <a:gd name="connsiteY5" fmla="*/ 703885 h 1478781"/>
              <a:gd name="connsiteX6" fmla="*/ 447478 w 5419107"/>
              <a:gd name="connsiteY6" fmla="*/ 638175 h 1478781"/>
              <a:gd name="connsiteX7" fmla="*/ 559723 w 5419107"/>
              <a:gd name="connsiteY7" fmla="*/ 668299 h 1478781"/>
              <a:gd name="connsiteX8" fmla="*/ 609001 w 5419107"/>
              <a:gd name="connsiteY8" fmla="*/ 756108 h 1478781"/>
              <a:gd name="connsiteX9" fmla="*/ 683949 w 5419107"/>
              <a:gd name="connsiteY9" fmla="*/ 749631 h 1478781"/>
              <a:gd name="connsiteX10" fmla="*/ 766768 w 5419107"/>
              <a:gd name="connsiteY10" fmla="*/ 669901 h 1478781"/>
              <a:gd name="connsiteX11" fmla="*/ 871542 w 5419107"/>
              <a:gd name="connsiteY11" fmla="*/ 685471 h 1478781"/>
              <a:gd name="connsiteX12" fmla="*/ 1005294 w 5419107"/>
              <a:gd name="connsiteY12" fmla="*/ 578129 h 1478781"/>
              <a:gd name="connsiteX13" fmla="*/ 1097637 w 5419107"/>
              <a:gd name="connsiteY13" fmla="*/ 522480 h 1478781"/>
              <a:gd name="connsiteX14" fmla="*/ 1174463 w 5419107"/>
              <a:gd name="connsiteY14" fmla="*/ 499417 h 1478781"/>
              <a:gd name="connsiteX15" fmla="*/ 1279865 w 5419107"/>
              <a:gd name="connsiteY15" fmla="*/ 437236 h 1478781"/>
              <a:gd name="connsiteX16" fmla="*/ 1345914 w 5419107"/>
              <a:gd name="connsiteY16" fmla="*/ 414173 h 1478781"/>
              <a:gd name="connsiteX17" fmla="*/ 1409234 w 5419107"/>
              <a:gd name="connsiteY17" fmla="*/ 423215 h 1478781"/>
              <a:gd name="connsiteX18" fmla="*/ 1504082 w 5419107"/>
              <a:gd name="connsiteY18" fmla="*/ 417704 h 1478781"/>
              <a:gd name="connsiteX19" fmla="*/ 1623167 w 5419107"/>
              <a:gd name="connsiteY19" fmla="*/ 380086 h 1478781"/>
              <a:gd name="connsiteX20" fmla="*/ 1755086 w 5419107"/>
              <a:gd name="connsiteY20" fmla="*/ 326415 h 1478781"/>
              <a:gd name="connsiteX21" fmla="*/ 1861515 w 5419107"/>
              <a:gd name="connsiteY21" fmla="*/ 295809 h 1478781"/>
              <a:gd name="connsiteX22" fmla="*/ 2019908 w 5419107"/>
              <a:gd name="connsiteY22" fmla="*/ 260706 h 1478781"/>
              <a:gd name="connsiteX23" fmla="*/ 2168596 w 5419107"/>
              <a:gd name="connsiteY23" fmla="*/ 204039 h 1478781"/>
              <a:gd name="connsiteX24" fmla="*/ 2228653 w 5419107"/>
              <a:gd name="connsiteY24" fmla="*/ 190500 h 1478781"/>
              <a:gd name="connsiteX25" fmla="*/ 2257228 w 5419107"/>
              <a:gd name="connsiteY25" fmla="*/ 171450 h 1478781"/>
              <a:gd name="connsiteX26" fmla="*/ 2326184 w 5419107"/>
              <a:gd name="connsiteY26" fmla="*/ 144373 h 1478781"/>
              <a:gd name="connsiteX27" fmla="*/ 2482742 w 5419107"/>
              <a:gd name="connsiteY27" fmla="*/ 114300 h 1478781"/>
              <a:gd name="connsiteX28" fmla="*/ 2743003 w 5419107"/>
              <a:gd name="connsiteY28" fmla="*/ 95250 h 1478781"/>
              <a:gd name="connsiteX29" fmla="*/ 2828728 w 5419107"/>
              <a:gd name="connsiteY29" fmla="*/ 66675 h 1478781"/>
              <a:gd name="connsiteX30" fmla="*/ 2857303 w 5419107"/>
              <a:gd name="connsiteY30" fmla="*/ 57150 h 1478781"/>
              <a:gd name="connsiteX31" fmla="*/ 2885878 w 5419107"/>
              <a:gd name="connsiteY31" fmla="*/ 38100 h 1478781"/>
              <a:gd name="connsiteX32" fmla="*/ 2943028 w 5419107"/>
              <a:gd name="connsiteY32" fmla="*/ 19050 h 1478781"/>
              <a:gd name="connsiteX33" fmla="*/ 3009703 w 5419107"/>
              <a:gd name="connsiteY33" fmla="*/ 0 h 1478781"/>
              <a:gd name="connsiteX34" fmla="*/ 3228778 w 5419107"/>
              <a:gd name="connsiteY34" fmla="*/ 9525 h 1478781"/>
              <a:gd name="connsiteX35" fmla="*/ 3285928 w 5419107"/>
              <a:gd name="connsiteY35" fmla="*/ 28575 h 1478781"/>
              <a:gd name="connsiteX36" fmla="*/ 3324028 w 5419107"/>
              <a:gd name="connsiteY36" fmla="*/ 38100 h 1478781"/>
              <a:gd name="connsiteX37" fmla="*/ 3381178 w 5419107"/>
              <a:gd name="connsiteY37" fmla="*/ 57150 h 1478781"/>
              <a:gd name="connsiteX38" fmla="*/ 3438328 w 5419107"/>
              <a:gd name="connsiteY38" fmla="*/ 76200 h 1478781"/>
              <a:gd name="connsiteX39" fmla="*/ 3466903 w 5419107"/>
              <a:gd name="connsiteY39" fmla="*/ 85725 h 1478781"/>
              <a:gd name="connsiteX40" fmla="*/ 3495478 w 5419107"/>
              <a:gd name="connsiteY40" fmla="*/ 95250 h 1478781"/>
              <a:gd name="connsiteX41" fmla="*/ 3609778 w 5419107"/>
              <a:gd name="connsiteY41" fmla="*/ 104775 h 1478781"/>
              <a:gd name="connsiteX42" fmla="*/ 3666928 w 5419107"/>
              <a:gd name="connsiteY42" fmla="*/ 133350 h 1478781"/>
              <a:gd name="connsiteX43" fmla="*/ 3695503 w 5419107"/>
              <a:gd name="connsiteY43" fmla="*/ 161925 h 1478781"/>
              <a:gd name="connsiteX44" fmla="*/ 3752653 w 5419107"/>
              <a:gd name="connsiteY44" fmla="*/ 200025 h 1478781"/>
              <a:gd name="connsiteX45" fmla="*/ 3781228 w 5419107"/>
              <a:gd name="connsiteY45" fmla="*/ 219075 h 1478781"/>
              <a:gd name="connsiteX46" fmla="*/ 3809803 w 5419107"/>
              <a:gd name="connsiteY46" fmla="*/ 247650 h 1478781"/>
              <a:gd name="connsiteX47" fmla="*/ 3866953 w 5419107"/>
              <a:gd name="connsiteY47" fmla="*/ 266700 h 1478781"/>
              <a:gd name="connsiteX48" fmla="*/ 3924103 w 5419107"/>
              <a:gd name="connsiteY48" fmla="*/ 295275 h 1478781"/>
              <a:gd name="connsiteX49" fmla="*/ 3952678 w 5419107"/>
              <a:gd name="connsiteY49" fmla="*/ 314325 h 1478781"/>
              <a:gd name="connsiteX50" fmla="*/ 3990778 w 5419107"/>
              <a:gd name="connsiteY50" fmla="*/ 323850 h 1478781"/>
              <a:gd name="connsiteX51" fmla="*/ 4133653 w 5419107"/>
              <a:gd name="connsiteY51" fmla="*/ 342900 h 1478781"/>
              <a:gd name="connsiteX52" fmla="*/ 4190803 w 5419107"/>
              <a:gd name="connsiteY52" fmla="*/ 361950 h 1478781"/>
              <a:gd name="connsiteX53" fmla="*/ 4219378 w 5419107"/>
              <a:gd name="connsiteY53" fmla="*/ 371475 h 1478781"/>
              <a:gd name="connsiteX54" fmla="*/ 4276528 w 5419107"/>
              <a:gd name="connsiteY54" fmla="*/ 419100 h 1478781"/>
              <a:gd name="connsiteX55" fmla="*/ 4333678 w 5419107"/>
              <a:gd name="connsiteY55" fmla="*/ 457200 h 1478781"/>
              <a:gd name="connsiteX56" fmla="*/ 4362253 w 5419107"/>
              <a:gd name="connsiteY56" fmla="*/ 476250 h 1478781"/>
              <a:gd name="connsiteX57" fmla="*/ 4419403 w 5419107"/>
              <a:gd name="connsiteY57" fmla="*/ 514350 h 1478781"/>
              <a:gd name="connsiteX58" fmla="*/ 4447978 w 5419107"/>
              <a:gd name="connsiteY58" fmla="*/ 533400 h 1478781"/>
              <a:gd name="connsiteX59" fmla="*/ 4476553 w 5419107"/>
              <a:gd name="connsiteY59" fmla="*/ 542925 h 1478781"/>
              <a:gd name="connsiteX60" fmla="*/ 4562278 w 5419107"/>
              <a:gd name="connsiteY60" fmla="*/ 600075 h 1478781"/>
              <a:gd name="connsiteX61" fmla="*/ 4590853 w 5419107"/>
              <a:gd name="connsiteY61" fmla="*/ 628650 h 1478781"/>
              <a:gd name="connsiteX62" fmla="*/ 4619428 w 5419107"/>
              <a:gd name="connsiteY62" fmla="*/ 638175 h 1478781"/>
              <a:gd name="connsiteX63" fmla="*/ 4705153 w 5419107"/>
              <a:gd name="connsiteY63" fmla="*/ 695325 h 1478781"/>
              <a:gd name="connsiteX64" fmla="*/ 4733728 w 5419107"/>
              <a:gd name="connsiteY64" fmla="*/ 714375 h 1478781"/>
              <a:gd name="connsiteX65" fmla="*/ 4762303 w 5419107"/>
              <a:gd name="connsiteY65" fmla="*/ 733425 h 1478781"/>
              <a:gd name="connsiteX66" fmla="*/ 4848028 w 5419107"/>
              <a:gd name="connsiteY66" fmla="*/ 809625 h 1478781"/>
              <a:gd name="connsiteX67" fmla="*/ 4876603 w 5419107"/>
              <a:gd name="connsiteY67" fmla="*/ 819150 h 1478781"/>
              <a:gd name="connsiteX68" fmla="*/ 4933753 w 5419107"/>
              <a:gd name="connsiteY68" fmla="*/ 857250 h 1478781"/>
              <a:gd name="connsiteX69" fmla="*/ 5000428 w 5419107"/>
              <a:gd name="connsiteY69" fmla="*/ 876300 h 1478781"/>
              <a:gd name="connsiteX70" fmla="*/ 5029003 w 5419107"/>
              <a:gd name="connsiteY70" fmla="*/ 885825 h 1478781"/>
              <a:gd name="connsiteX71" fmla="*/ 5095678 w 5419107"/>
              <a:gd name="connsiteY71" fmla="*/ 904875 h 1478781"/>
              <a:gd name="connsiteX72" fmla="*/ 5153561 w 5419107"/>
              <a:gd name="connsiteY72" fmla="*/ 976679 h 1478781"/>
              <a:gd name="connsiteX73" fmla="*/ 5264196 w 5419107"/>
              <a:gd name="connsiteY73" fmla="*/ 1044819 h 1478781"/>
              <a:gd name="connsiteX74" fmla="*/ 5381434 w 5419107"/>
              <a:gd name="connsiteY74" fmla="*/ 1153072 h 1478781"/>
              <a:gd name="connsiteX75" fmla="*/ 5419107 w 5419107"/>
              <a:gd name="connsiteY75" fmla="*/ 1262757 h 1478781"/>
              <a:gd name="connsiteX76" fmla="*/ 4879047 w 5419107"/>
              <a:gd name="connsiteY76" fmla="*/ 1478781 h 1478781"/>
              <a:gd name="connsiteX77" fmla="*/ 630575 w 5419107"/>
              <a:gd name="connsiteY77" fmla="*/ 1478781 h 1478781"/>
              <a:gd name="connsiteX0" fmla="*/ 728955 w 5517487"/>
              <a:gd name="connsiteY0" fmla="*/ 1478781 h 1478781"/>
              <a:gd name="connsiteX1" fmla="*/ 0 w 5517487"/>
              <a:gd name="connsiteY1" fmla="*/ 1353467 h 1478781"/>
              <a:gd name="connsiteX2" fmla="*/ 182197 w 5517487"/>
              <a:gd name="connsiteY2" fmla="*/ 1143713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302603 w 5517487"/>
              <a:gd name="connsiteY3" fmla="*/ 1007731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76927 w 5517487"/>
              <a:gd name="connsiteY4" fmla="*/ 722697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68440 w 5517487"/>
              <a:gd name="connsiteY5" fmla="*/ 703885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457250 w 5517487"/>
              <a:gd name="connsiteY4" fmla="*/ 939411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71121 w 5517487"/>
              <a:gd name="connsiteY3" fmla="*/ 1051876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95987 w 5517487"/>
              <a:gd name="connsiteY5" fmla="*/ 836322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545858 w 5517487"/>
              <a:gd name="connsiteY6" fmla="*/ 638175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969922 w 5517487"/>
              <a:gd name="connsiteY11" fmla="*/ 685471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865148 w 5517487"/>
              <a:gd name="connsiteY10" fmla="*/ 669901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658103 w 5517487"/>
              <a:gd name="connsiteY7" fmla="*/ 668299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529089 w 5517487"/>
              <a:gd name="connsiteY5" fmla="*/ 908560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628498 w 5517487"/>
              <a:gd name="connsiteY6" fmla="*/ 842850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5325 w 5517487"/>
              <a:gd name="connsiteY7" fmla="*/ 864948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782329 w 5517487"/>
              <a:gd name="connsiteY9" fmla="*/ 749631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16307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28951 w 5517487"/>
              <a:gd name="connsiteY11" fmla="*/ 66941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707381 w 5517487"/>
              <a:gd name="connsiteY8" fmla="*/ 756108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9260 w 5517487"/>
              <a:gd name="connsiteY7" fmla="*/ 836855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886996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73996 w 5517487"/>
              <a:gd name="connsiteY5" fmla="*/ 944679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54935 w 5517487"/>
              <a:gd name="connsiteY4" fmla="*/ 1003623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19963 w 5517487"/>
              <a:gd name="connsiteY3" fmla="*/ 1083982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123170 w 5517487"/>
              <a:gd name="connsiteY2" fmla="*/ 1179831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701390 w 5517487"/>
              <a:gd name="connsiteY7" fmla="*/ 885013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49228 w 5517487"/>
              <a:gd name="connsiteY9" fmla="*/ 761670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43854 w 5517487"/>
              <a:gd name="connsiteY10" fmla="*/ 710034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4 w 5517487"/>
              <a:gd name="connsiteY12" fmla="*/ 57812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272843 w 5517487"/>
              <a:gd name="connsiteY14" fmla="*/ 499417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02462 w 5517487"/>
              <a:gd name="connsiteY18" fmla="*/ 417704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21547 w 5517487"/>
              <a:gd name="connsiteY19" fmla="*/ 380086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4294 w 5517487"/>
              <a:gd name="connsiteY16" fmla="*/ 414173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78245 w 5517487"/>
              <a:gd name="connsiteY15" fmla="*/ 437236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39742 w 5517487"/>
              <a:gd name="connsiteY14" fmla="*/ 49540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8288 w 5517487"/>
              <a:gd name="connsiteY22" fmla="*/ 260706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9895 w 5517487"/>
              <a:gd name="connsiteY21" fmla="*/ 295809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53466 w 5517487"/>
              <a:gd name="connsiteY20" fmla="*/ 326415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23215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0359 w 5517487"/>
              <a:gd name="connsiteY16" fmla="*/ 434240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90051 w 5517487"/>
              <a:gd name="connsiteY15" fmla="*/ 453289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6017 w 5517487"/>
              <a:gd name="connsiteY13" fmla="*/ 522480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9091 w 5517487"/>
              <a:gd name="connsiteY12" fmla="*/ 590169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35157 w 5517487"/>
              <a:gd name="connsiteY12" fmla="*/ 594182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98947 w 5517487"/>
              <a:gd name="connsiteY10" fmla="*/ 718061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5737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07614 w 5517487"/>
              <a:gd name="connsiteY17" fmla="*/ 43926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54306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8246 w 5517487"/>
              <a:gd name="connsiteY15" fmla="*/ 47736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308261 w 5517487"/>
              <a:gd name="connsiteY14" fmla="*/ 507443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37878 w 5517487"/>
              <a:gd name="connsiteY18" fmla="*/ 421718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3031 w 5517487"/>
              <a:gd name="connsiteY17" fmla="*/ 451308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46966 w 5517487"/>
              <a:gd name="connsiteY17" fmla="*/ 503479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70577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964099 w 5517487"/>
              <a:gd name="connsiteY17" fmla="*/ 523544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90253 w 5517487"/>
              <a:gd name="connsiteY17" fmla="*/ 455320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54837 w 5517487"/>
              <a:gd name="connsiteY17" fmla="*/ 431241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35160 w 5517487"/>
              <a:gd name="connsiteY17" fmla="*/ 45130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66976 w 5517487"/>
              <a:gd name="connsiteY23" fmla="*/ 20403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08158 w 5517487"/>
              <a:gd name="connsiteY3" fmla="*/ 1104047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91689 w 5517487"/>
              <a:gd name="connsiteY2" fmla="*/ 1199897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15583 w 5517487"/>
              <a:gd name="connsiteY4" fmla="*/ 1047769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46449 w 5517487"/>
              <a:gd name="connsiteY5" fmla="*/ 996850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593081 w 5517487"/>
              <a:gd name="connsiteY6" fmla="*/ 939168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697454 w 5517487"/>
              <a:gd name="connsiteY7" fmla="*/ 913106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801826 w 5517487"/>
              <a:gd name="connsiteY8" fmla="*/ 83235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880710 w 5517487"/>
              <a:gd name="connsiteY9" fmla="*/ 777723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963530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35704 w 5517487"/>
              <a:gd name="connsiteY3" fmla="*/ 113214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87753 w 5517487"/>
              <a:gd name="connsiteY2" fmla="*/ 1244043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071848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40995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40304 w 5517487"/>
              <a:gd name="connsiteY6" fmla="*/ 999367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780093 w 5517487"/>
              <a:gd name="connsiteY7" fmla="*/ 929159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00287 w 5517487"/>
              <a:gd name="connsiteY3" fmla="*/ 1168260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728955 w 5517487"/>
              <a:gd name="connsiteY0" fmla="*/ 1478781 h 1478781"/>
              <a:gd name="connsiteX1" fmla="*/ 0 w 5517487"/>
              <a:gd name="connsiteY1" fmla="*/ 1353467 h 1478781"/>
              <a:gd name="connsiteX2" fmla="*/ 48401 w 5517487"/>
              <a:gd name="connsiteY2" fmla="*/ 1260096 h 1478781"/>
              <a:gd name="connsiteX3" fmla="*/ 216028 w 5517487"/>
              <a:gd name="connsiteY3" fmla="*/ 1240498 h 1478781"/>
              <a:gd name="connsiteX4" fmla="*/ 339195 w 5517487"/>
              <a:gd name="connsiteY4" fmla="*/ 1115993 h 1478781"/>
              <a:gd name="connsiteX5" fmla="*/ 477931 w 5517487"/>
              <a:gd name="connsiteY5" fmla="*/ 1069088 h 1478781"/>
              <a:gd name="connsiteX6" fmla="*/ 636370 w 5517487"/>
              <a:gd name="connsiteY6" fmla="*/ 975288 h 1478781"/>
              <a:gd name="connsiteX7" fmla="*/ 803704 w 5517487"/>
              <a:gd name="connsiteY7" fmla="*/ 921133 h 1478781"/>
              <a:gd name="connsiteX8" fmla="*/ 912012 w 5517487"/>
              <a:gd name="connsiteY8" fmla="*/ 868479 h 1478781"/>
              <a:gd name="connsiteX9" fmla="*/ 1014507 w 5517487"/>
              <a:gd name="connsiteY9" fmla="*/ 801802 h 1478781"/>
              <a:gd name="connsiteX10" fmla="*/ 1089457 w 5517487"/>
              <a:gd name="connsiteY10" fmla="*/ 742140 h 1478781"/>
              <a:gd name="connsiteX11" fmla="*/ 1036821 w 5517487"/>
              <a:gd name="connsiteY11" fmla="*/ 669418 h 1478781"/>
              <a:gd name="connsiteX12" fmla="*/ 1103676 w 5517487"/>
              <a:gd name="connsiteY12" fmla="*/ 610235 h 1478781"/>
              <a:gd name="connsiteX13" fmla="*/ 1192082 w 5517487"/>
              <a:gd name="connsiteY13" fmla="*/ 562612 h 1478781"/>
              <a:gd name="connsiteX14" fmla="*/ 1292520 w 5517487"/>
              <a:gd name="connsiteY14" fmla="*/ 527509 h 1478781"/>
              <a:gd name="connsiteX15" fmla="*/ 1370375 w 5517487"/>
              <a:gd name="connsiteY15" fmla="*/ 489408 h 1478781"/>
              <a:gd name="connsiteX16" fmla="*/ 1448230 w 5517487"/>
              <a:gd name="connsiteY16" fmla="*/ 474372 h 1478781"/>
              <a:gd name="connsiteX17" fmla="*/ 1527290 w 5517487"/>
              <a:gd name="connsiteY17" fmla="*/ 439267 h 1478781"/>
              <a:gd name="connsiteX18" fmla="*/ 1641813 w 5517487"/>
              <a:gd name="connsiteY18" fmla="*/ 405666 h 1478781"/>
              <a:gd name="connsiteX19" fmla="*/ 1756964 w 5517487"/>
              <a:gd name="connsiteY19" fmla="*/ 376073 h 1478781"/>
              <a:gd name="connsiteX20" fmla="*/ 1837725 w 5517487"/>
              <a:gd name="connsiteY20" fmla="*/ 346480 h 1478781"/>
              <a:gd name="connsiteX21" fmla="*/ 1955960 w 5517487"/>
              <a:gd name="connsiteY21" fmla="*/ 311862 h 1478781"/>
              <a:gd name="connsiteX22" fmla="*/ 2110417 w 5517487"/>
              <a:gd name="connsiteY22" fmla="*/ 284785 h 1478781"/>
              <a:gd name="connsiteX23" fmla="*/ 2231558 w 5517487"/>
              <a:gd name="connsiteY23" fmla="*/ 216079 h 1478781"/>
              <a:gd name="connsiteX24" fmla="*/ 2327033 w 5517487"/>
              <a:gd name="connsiteY24" fmla="*/ 190500 h 1478781"/>
              <a:gd name="connsiteX25" fmla="*/ 2355608 w 5517487"/>
              <a:gd name="connsiteY25" fmla="*/ 171450 h 1478781"/>
              <a:gd name="connsiteX26" fmla="*/ 2424564 w 5517487"/>
              <a:gd name="connsiteY26" fmla="*/ 144373 h 1478781"/>
              <a:gd name="connsiteX27" fmla="*/ 2581122 w 5517487"/>
              <a:gd name="connsiteY27" fmla="*/ 114300 h 1478781"/>
              <a:gd name="connsiteX28" fmla="*/ 2841383 w 5517487"/>
              <a:gd name="connsiteY28" fmla="*/ 95250 h 1478781"/>
              <a:gd name="connsiteX29" fmla="*/ 2927108 w 5517487"/>
              <a:gd name="connsiteY29" fmla="*/ 66675 h 1478781"/>
              <a:gd name="connsiteX30" fmla="*/ 2955683 w 5517487"/>
              <a:gd name="connsiteY30" fmla="*/ 57150 h 1478781"/>
              <a:gd name="connsiteX31" fmla="*/ 2984258 w 5517487"/>
              <a:gd name="connsiteY31" fmla="*/ 38100 h 1478781"/>
              <a:gd name="connsiteX32" fmla="*/ 3041408 w 5517487"/>
              <a:gd name="connsiteY32" fmla="*/ 19050 h 1478781"/>
              <a:gd name="connsiteX33" fmla="*/ 3108083 w 5517487"/>
              <a:gd name="connsiteY33" fmla="*/ 0 h 1478781"/>
              <a:gd name="connsiteX34" fmla="*/ 3327158 w 5517487"/>
              <a:gd name="connsiteY34" fmla="*/ 9525 h 1478781"/>
              <a:gd name="connsiteX35" fmla="*/ 3384308 w 5517487"/>
              <a:gd name="connsiteY35" fmla="*/ 28575 h 1478781"/>
              <a:gd name="connsiteX36" fmla="*/ 3422408 w 5517487"/>
              <a:gd name="connsiteY36" fmla="*/ 38100 h 1478781"/>
              <a:gd name="connsiteX37" fmla="*/ 3479558 w 5517487"/>
              <a:gd name="connsiteY37" fmla="*/ 57150 h 1478781"/>
              <a:gd name="connsiteX38" fmla="*/ 3536708 w 5517487"/>
              <a:gd name="connsiteY38" fmla="*/ 76200 h 1478781"/>
              <a:gd name="connsiteX39" fmla="*/ 3565283 w 5517487"/>
              <a:gd name="connsiteY39" fmla="*/ 85725 h 1478781"/>
              <a:gd name="connsiteX40" fmla="*/ 3593858 w 5517487"/>
              <a:gd name="connsiteY40" fmla="*/ 95250 h 1478781"/>
              <a:gd name="connsiteX41" fmla="*/ 3708158 w 5517487"/>
              <a:gd name="connsiteY41" fmla="*/ 104775 h 1478781"/>
              <a:gd name="connsiteX42" fmla="*/ 3765308 w 5517487"/>
              <a:gd name="connsiteY42" fmla="*/ 133350 h 1478781"/>
              <a:gd name="connsiteX43" fmla="*/ 3793883 w 5517487"/>
              <a:gd name="connsiteY43" fmla="*/ 161925 h 1478781"/>
              <a:gd name="connsiteX44" fmla="*/ 3851033 w 5517487"/>
              <a:gd name="connsiteY44" fmla="*/ 200025 h 1478781"/>
              <a:gd name="connsiteX45" fmla="*/ 3879608 w 5517487"/>
              <a:gd name="connsiteY45" fmla="*/ 219075 h 1478781"/>
              <a:gd name="connsiteX46" fmla="*/ 3908183 w 5517487"/>
              <a:gd name="connsiteY46" fmla="*/ 247650 h 1478781"/>
              <a:gd name="connsiteX47" fmla="*/ 3965333 w 5517487"/>
              <a:gd name="connsiteY47" fmla="*/ 266700 h 1478781"/>
              <a:gd name="connsiteX48" fmla="*/ 4022483 w 5517487"/>
              <a:gd name="connsiteY48" fmla="*/ 295275 h 1478781"/>
              <a:gd name="connsiteX49" fmla="*/ 4051058 w 5517487"/>
              <a:gd name="connsiteY49" fmla="*/ 314325 h 1478781"/>
              <a:gd name="connsiteX50" fmla="*/ 4089158 w 5517487"/>
              <a:gd name="connsiteY50" fmla="*/ 323850 h 1478781"/>
              <a:gd name="connsiteX51" fmla="*/ 4232033 w 5517487"/>
              <a:gd name="connsiteY51" fmla="*/ 342900 h 1478781"/>
              <a:gd name="connsiteX52" fmla="*/ 4289183 w 5517487"/>
              <a:gd name="connsiteY52" fmla="*/ 361950 h 1478781"/>
              <a:gd name="connsiteX53" fmla="*/ 4317758 w 5517487"/>
              <a:gd name="connsiteY53" fmla="*/ 371475 h 1478781"/>
              <a:gd name="connsiteX54" fmla="*/ 4374908 w 5517487"/>
              <a:gd name="connsiteY54" fmla="*/ 419100 h 1478781"/>
              <a:gd name="connsiteX55" fmla="*/ 4432058 w 5517487"/>
              <a:gd name="connsiteY55" fmla="*/ 457200 h 1478781"/>
              <a:gd name="connsiteX56" fmla="*/ 4460633 w 5517487"/>
              <a:gd name="connsiteY56" fmla="*/ 476250 h 1478781"/>
              <a:gd name="connsiteX57" fmla="*/ 4517783 w 5517487"/>
              <a:gd name="connsiteY57" fmla="*/ 514350 h 1478781"/>
              <a:gd name="connsiteX58" fmla="*/ 4546358 w 5517487"/>
              <a:gd name="connsiteY58" fmla="*/ 533400 h 1478781"/>
              <a:gd name="connsiteX59" fmla="*/ 4574933 w 5517487"/>
              <a:gd name="connsiteY59" fmla="*/ 542925 h 1478781"/>
              <a:gd name="connsiteX60" fmla="*/ 4660658 w 5517487"/>
              <a:gd name="connsiteY60" fmla="*/ 600075 h 1478781"/>
              <a:gd name="connsiteX61" fmla="*/ 4689233 w 5517487"/>
              <a:gd name="connsiteY61" fmla="*/ 628650 h 1478781"/>
              <a:gd name="connsiteX62" fmla="*/ 4717808 w 5517487"/>
              <a:gd name="connsiteY62" fmla="*/ 638175 h 1478781"/>
              <a:gd name="connsiteX63" fmla="*/ 4803533 w 5517487"/>
              <a:gd name="connsiteY63" fmla="*/ 695325 h 1478781"/>
              <a:gd name="connsiteX64" fmla="*/ 4832108 w 5517487"/>
              <a:gd name="connsiteY64" fmla="*/ 714375 h 1478781"/>
              <a:gd name="connsiteX65" fmla="*/ 4860683 w 5517487"/>
              <a:gd name="connsiteY65" fmla="*/ 733425 h 1478781"/>
              <a:gd name="connsiteX66" fmla="*/ 4946408 w 5517487"/>
              <a:gd name="connsiteY66" fmla="*/ 809625 h 1478781"/>
              <a:gd name="connsiteX67" fmla="*/ 4974983 w 5517487"/>
              <a:gd name="connsiteY67" fmla="*/ 819150 h 1478781"/>
              <a:gd name="connsiteX68" fmla="*/ 5032133 w 5517487"/>
              <a:gd name="connsiteY68" fmla="*/ 857250 h 1478781"/>
              <a:gd name="connsiteX69" fmla="*/ 5098808 w 5517487"/>
              <a:gd name="connsiteY69" fmla="*/ 876300 h 1478781"/>
              <a:gd name="connsiteX70" fmla="*/ 5127383 w 5517487"/>
              <a:gd name="connsiteY70" fmla="*/ 885825 h 1478781"/>
              <a:gd name="connsiteX71" fmla="*/ 5194058 w 5517487"/>
              <a:gd name="connsiteY71" fmla="*/ 904875 h 1478781"/>
              <a:gd name="connsiteX72" fmla="*/ 5251941 w 5517487"/>
              <a:gd name="connsiteY72" fmla="*/ 976679 h 1478781"/>
              <a:gd name="connsiteX73" fmla="*/ 5362576 w 5517487"/>
              <a:gd name="connsiteY73" fmla="*/ 1044819 h 1478781"/>
              <a:gd name="connsiteX74" fmla="*/ 5479814 w 5517487"/>
              <a:gd name="connsiteY74" fmla="*/ 1153072 h 1478781"/>
              <a:gd name="connsiteX75" fmla="*/ 5517487 w 5517487"/>
              <a:gd name="connsiteY75" fmla="*/ 1262757 h 1478781"/>
              <a:gd name="connsiteX76" fmla="*/ 4977427 w 5517487"/>
              <a:gd name="connsiteY76" fmla="*/ 1478781 h 1478781"/>
              <a:gd name="connsiteX77" fmla="*/ 728955 w 5517487"/>
              <a:gd name="connsiteY77" fmla="*/ 1478781 h 1478781"/>
              <a:gd name="connsiteX0" fmla="*/ 694720 w 5483252"/>
              <a:gd name="connsiteY0" fmla="*/ 1478781 h 1478781"/>
              <a:gd name="connsiteX1" fmla="*/ 131044 w 5483252"/>
              <a:gd name="connsiteY1" fmla="*/ 1385573 h 1478781"/>
              <a:gd name="connsiteX2" fmla="*/ 14166 w 5483252"/>
              <a:gd name="connsiteY2" fmla="*/ 1260096 h 1478781"/>
              <a:gd name="connsiteX3" fmla="*/ 181793 w 5483252"/>
              <a:gd name="connsiteY3" fmla="*/ 1240498 h 1478781"/>
              <a:gd name="connsiteX4" fmla="*/ 304960 w 5483252"/>
              <a:gd name="connsiteY4" fmla="*/ 1115993 h 1478781"/>
              <a:gd name="connsiteX5" fmla="*/ 443696 w 5483252"/>
              <a:gd name="connsiteY5" fmla="*/ 1069088 h 1478781"/>
              <a:gd name="connsiteX6" fmla="*/ 602135 w 5483252"/>
              <a:gd name="connsiteY6" fmla="*/ 975288 h 1478781"/>
              <a:gd name="connsiteX7" fmla="*/ 769469 w 5483252"/>
              <a:gd name="connsiteY7" fmla="*/ 921133 h 1478781"/>
              <a:gd name="connsiteX8" fmla="*/ 877777 w 5483252"/>
              <a:gd name="connsiteY8" fmla="*/ 868479 h 1478781"/>
              <a:gd name="connsiteX9" fmla="*/ 980272 w 5483252"/>
              <a:gd name="connsiteY9" fmla="*/ 801802 h 1478781"/>
              <a:gd name="connsiteX10" fmla="*/ 1055222 w 5483252"/>
              <a:gd name="connsiteY10" fmla="*/ 742140 h 1478781"/>
              <a:gd name="connsiteX11" fmla="*/ 1002586 w 5483252"/>
              <a:gd name="connsiteY11" fmla="*/ 669418 h 1478781"/>
              <a:gd name="connsiteX12" fmla="*/ 1069441 w 5483252"/>
              <a:gd name="connsiteY12" fmla="*/ 610235 h 1478781"/>
              <a:gd name="connsiteX13" fmla="*/ 1157847 w 5483252"/>
              <a:gd name="connsiteY13" fmla="*/ 562612 h 1478781"/>
              <a:gd name="connsiteX14" fmla="*/ 1258285 w 5483252"/>
              <a:gd name="connsiteY14" fmla="*/ 527509 h 1478781"/>
              <a:gd name="connsiteX15" fmla="*/ 1336140 w 5483252"/>
              <a:gd name="connsiteY15" fmla="*/ 489408 h 1478781"/>
              <a:gd name="connsiteX16" fmla="*/ 1413995 w 5483252"/>
              <a:gd name="connsiteY16" fmla="*/ 474372 h 1478781"/>
              <a:gd name="connsiteX17" fmla="*/ 1493055 w 5483252"/>
              <a:gd name="connsiteY17" fmla="*/ 439267 h 1478781"/>
              <a:gd name="connsiteX18" fmla="*/ 1607578 w 5483252"/>
              <a:gd name="connsiteY18" fmla="*/ 405666 h 1478781"/>
              <a:gd name="connsiteX19" fmla="*/ 1722729 w 5483252"/>
              <a:gd name="connsiteY19" fmla="*/ 376073 h 1478781"/>
              <a:gd name="connsiteX20" fmla="*/ 1803490 w 5483252"/>
              <a:gd name="connsiteY20" fmla="*/ 346480 h 1478781"/>
              <a:gd name="connsiteX21" fmla="*/ 1921725 w 5483252"/>
              <a:gd name="connsiteY21" fmla="*/ 311862 h 1478781"/>
              <a:gd name="connsiteX22" fmla="*/ 2076182 w 5483252"/>
              <a:gd name="connsiteY22" fmla="*/ 284785 h 1478781"/>
              <a:gd name="connsiteX23" fmla="*/ 2197323 w 5483252"/>
              <a:gd name="connsiteY23" fmla="*/ 216079 h 1478781"/>
              <a:gd name="connsiteX24" fmla="*/ 2292798 w 5483252"/>
              <a:gd name="connsiteY24" fmla="*/ 190500 h 1478781"/>
              <a:gd name="connsiteX25" fmla="*/ 2321373 w 5483252"/>
              <a:gd name="connsiteY25" fmla="*/ 171450 h 1478781"/>
              <a:gd name="connsiteX26" fmla="*/ 2390329 w 5483252"/>
              <a:gd name="connsiteY26" fmla="*/ 144373 h 1478781"/>
              <a:gd name="connsiteX27" fmla="*/ 2546887 w 5483252"/>
              <a:gd name="connsiteY27" fmla="*/ 114300 h 1478781"/>
              <a:gd name="connsiteX28" fmla="*/ 2807148 w 5483252"/>
              <a:gd name="connsiteY28" fmla="*/ 95250 h 1478781"/>
              <a:gd name="connsiteX29" fmla="*/ 2892873 w 5483252"/>
              <a:gd name="connsiteY29" fmla="*/ 66675 h 1478781"/>
              <a:gd name="connsiteX30" fmla="*/ 2921448 w 5483252"/>
              <a:gd name="connsiteY30" fmla="*/ 57150 h 1478781"/>
              <a:gd name="connsiteX31" fmla="*/ 2950023 w 5483252"/>
              <a:gd name="connsiteY31" fmla="*/ 38100 h 1478781"/>
              <a:gd name="connsiteX32" fmla="*/ 3007173 w 5483252"/>
              <a:gd name="connsiteY32" fmla="*/ 19050 h 1478781"/>
              <a:gd name="connsiteX33" fmla="*/ 3073848 w 5483252"/>
              <a:gd name="connsiteY33" fmla="*/ 0 h 1478781"/>
              <a:gd name="connsiteX34" fmla="*/ 3292923 w 5483252"/>
              <a:gd name="connsiteY34" fmla="*/ 9525 h 1478781"/>
              <a:gd name="connsiteX35" fmla="*/ 3350073 w 5483252"/>
              <a:gd name="connsiteY35" fmla="*/ 28575 h 1478781"/>
              <a:gd name="connsiteX36" fmla="*/ 3388173 w 5483252"/>
              <a:gd name="connsiteY36" fmla="*/ 38100 h 1478781"/>
              <a:gd name="connsiteX37" fmla="*/ 3445323 w 5483252"/>
              <a:gd name="connsiteY37" fmla="*/ 57150 h 1478781"/>
              <a:gd name="connsiteX38" fmla="*/ 3502473 w 5483252"/>
              <a:gd name="connsiteY38" fmla="*/ 76200 h 1478781"/>
              <a:gd name="connsiteX39" fmla="*/ 3531048 w 5483252"/>
              <a:gd name="connsiteY39" fmla="*/ 85725 h 1478781"/>
              <a:gd name="connsiteX40" fmla="*/ 3559623 w 5483252"/>
              <a:gd name="connsiteY40" fmla="*/ 95250 h 1478781"/>
              <a:gd name="connsiteX41" fmla="*/ 3673923 w 5483252"/>
              <a:gd name="connsiteY41" fmla="*/ 104775 h 1478781"/>
              <a:gd name="connsiteX42" fmla="*/ 3731073 w 5483252"/>
              <a:gd name="connsiteY42" fmla="*/ 133350 h 1478781"/>
              <a:gd name="connsiteX43" fmla="*/ 3759648 w 5483252"/>
              <a:gd name="connsiteY43" fmla="*/ 161925 h 1478781"/>
              <a:gd name="connsiteX44" fmla="*/ 3816798 w 5483252"/>
              <a:gd name="connsiteY44" fmla="*/ 200025 h 1478781"/>
              <a:gd name="connsiteX45" fmla="*/ 3845373 w 5483252"/>
              <a:gd name="connsiteY45" fmla="*/ 219075 h 1478781"/>
              <a:gd name="connsiteX46" fmla="*/ 3873948 w 5483252"/>
              <a:gd name="connsiteY46" fmla="*/ 247650 h 1478781"/>
              <a:gd name="connsiteX47" fmla="*/ 3931098 w 5483252"/>
              <a:gd name="connsiteY47" fmla="*/ 266700 h 1478781"/>
              <a:gd name="connsiteX48" fmla="*/ 3988248 w 5483252"/>
              <a:gd name="connsiteY48" fmla="*/ 295275 h 1478781"/>
              <a:gd name="connsiteX49" fmla="*/ 4016823 w 5483252"/>
              <a:gd name="connsiteY49" fmla="*/ 314325 h 1478781"/>
              <a:gd name="connsiteX50" fmla="*/ 4054923 w 5483252"/>
              <a:gd name="connsiteY50" fmla="*/ 323850 h 1478781"/>
              <a:gd name="connsiteX51" fmla="*/ 4197798 w 5483252"/>
              <a:gd name="connsiteY51" fmla="*/ 342900 h 1478781"/>
              <a:gd name="connsiteX52" fmla="*/ 4254948 w 5483252"/>
              <a:gd name="connsiteY52" fmla="*/ 361950 h 1478781"/>
              <a:gd name="connsiteX53" fmla="*/ 4283523 w 5483252"/>
              <a:gd name="connsiteY53" fmla="*/ 371475 h 1478781"/>
              <a:gd name="connsiteX54" fmla="*/ 4340673 w 5483252"/>
              <a:gd name="connsiteY54" fmla="*/ 419100 h 1478781"/>
              <a:gd name="connsiteX55" fmla="*/ 4397823 w 5483252"/>
              <a:gd name="connsiteY55" fmla="*/ 457200 h 1478781"/>
              <a:gd name="connsiteX56" fmla="*/ 4426398 w 5483252"/>
              <a:gd name="connsiteY56" fmla="*/ 476250 h 1478781"/>
              <a:gd name="connsiteX57" fmla="*/ 4483548 w 5483252"/>
              <a:gd name="connsiteY57" fmla="*/ 514350 h 1478781"/>
              <a:gd name="connsiteX58" fmla="*/ 4512123 w 5483252"/>
              <a:gd name="connsiteY58" fmla="*/ 533400 h 1478781"/>
              <a:gd name="connsiteX59" fmla="*/ 4540698 w 5483252"/>
              <a:gd name="connsiteY59" fmla="*/ 542925 h 1478781"/>
              <a:gd name="connsiteX60" fmla="*/ 4626423 w 5483252"/>
              <a:gd name="connsiteY60" fmla="*/ 600075 h 1478781"/>
              <a:gd name="connsiteX61" fmla="*/ 4654998 w 5483252"/>
              <a:gd name="connsiteY61" fmla="*/ 628650 h 1478781"/>
              <a:gd name="connsiteX62" fmla="*/ 4683573 w 5483252"/>
              <a:gd name="connsiteY62" fmla="*/ 638175 h 1478781"/>
              <a:gd name="connsiteX63" fmla="*/ 4769298 w 5483252"/>
              <a:gd name="connsiteY63" fmla="*/ 695325 h 1478781"/>
              <a:gd name="connsiteX64" fmla="*/ 4797873 w 5483252"/>
              <a:gd name="connsiteY64" fmla="*/ 714375 h 1478781"/>
              <a:gd name="connsiteX65" fmla="*/ 4826448 w 5483252"/>
              <a:gd name="connsiteY65" fmla="*/ 733425 h 1478781"/>
              <a:gd name="connsiteX66" fmla="*/ 4912173 w 5483252"/>
              <a:gd name="connsiteY66" fmla="*/ 809625 h 1478781"/>
              <a:gd name="connsiteX67" fmla="*/ 4940748 w 5483252"/>
              <a:gd name="connsiteY67" fmla="*/ 819150 h 1478781"/>
              <a:gd name="connsiteX68" fmla="*/ 4997898 w 5483252"/>
              <a:gd name="connsiteY68" fmla="*/ 857250 h 1478781"/>
              <a:gd name="connsiteX69" fmla="*/ 5064573 w 5483252"/>
              <a:gd name="connsiteY69" fmla="*/ 876300 h 1478781"/>
              <a:gd name="connsiteX70" fmla="*/ 5093148 w 5483252"/>
              <a:gd name="connsiteY70" fmla="*/ 885825 h 1478781"/>
              <a:gd name="connsiteX71" fmla="*/ 5159823 w 5483252"/>
              <a:gd name="connsiteY71" fmla="*/ 904875 h 1478781"/>
              <a:gd name="connsiteX72" fmla="*/ 5217706 w 5483252"/>
              <a:gd name="connsiteY72" fmla="*/ 976679 h 1478781"/>
              <a:gd name="connsiteX73" fmla="*/ 5328341 w 5483252"/>
              <a:gd name="connsiteY73" fmla="*/ 1044819 h 1478781"/>
              <a:gd name="connsiteX74" fmla="*/ 5445579 w 5483252"/>
              <a:gd name="connsiteY74" fmla="*/ 1153072 h 1478781"/>
              <a:gd name="connsiteX75" fmla="*/ 5483252 w 5483252"/>
              <a:gd name="connsiteY75" fmla="*/ 1262757 h 1478781"/>
              <a:gd name="connsiteX76" fmla="*/ 4943192 w 5483252"/>
              <a:gd name="connsiteY76" fmla="*/ 1478781 h 1478781"/>
              <a:gd name="connsiteX77" fmla="*/ 694720 w 5483252"/>
              <a:gd name="connsiteY77" fmla="*/ 1478781 h 1478781"/>
              <a:gd name="connsiteX0" fmla="*/ 583875 w 5372407"/>
              <a:gd name="connsiteY0" fmla="*/ 1478781 h 1478781"/>
              <a:gd name="connsiteX1" fmla="*/ 20199 w 5372407"/>
              <a:gd name="connsiteY1" fmla="*/ 1385573 h 1478781"/>
              <a:gd name="connsiteX2" fmla="*/ 29248 w 5372407"/>
              <a:gd name="connsiteY2" fmla="*/ 1300228 h 1478781"/>
              <a:gd name="connsiteX3" fmla="*/ 70948 w 5372407"/>
              <a:gd name="connsiteY3" fmla="*/ 1240498 h 1478781"/>
              <a:gd name="connsiteX4" fmla="*/ 194115 w 5372407"/>
              <a:gd name="connsiteY4" fmla="*/ 1115993 h 1478781"/>
              <a:gd name="connsiteX5" fmla="*/ 332851 w 5372407"/>
              <a:gd name="connsiteY5" fmla="*/ 1069088 h 1478781"/>
              <a:gd name="connsiteX6" fmla="*/ 491290 w 5372407"/>
              <a:gd name="connsiteY6" fmla="*/ 975288 h 1478781"/>
              <a:gd name="connsiteX7" fmla="*/ 658624 w 5372407"/>
              <a:gd name="connsiteY7" fmla="*/ 921133 h 1478781"/>
              <a:gd name="connsiteX8" fmla="*/ 766932 w 5372407"/>
              <a:gd name="connsiteY8" fmla="*/ 868479 h 1478781"/>
              <a:gd name="connsiteX9" fmla="*/ 869427 w 5372407"/>
              <a:gd name="connsiteY9" fmla="*/ 801802 h 1478781"/>
              <a:gd name="connsiteX10" fmla="*/ 944377 w 5372407"/>
              <a:gd name="connsiteY10" fmla="*/ 742140 h 1478781"/>
              <a:gd name="connsiteX11" fmla="*/ 891741 w 5372407"/>
              <a:gd name="connsiteY11" fmla="*/ 669418 h 1478781"/>
              <a:gd name="connsiteX12" fmla="*/ 958596 w 5372407"/>
              <a:gd name="connsiteY12" fmla="*/ 610235 h 1478781"/>
              <a:gd name="connsiteX13" fmla="*/ 1047002 w 5372407"/>
              <a:gd name="connsiteY13" fmla="*/ 562612 h 1478781"/>
              <a:gd name="connsiteX14" fmla="*/ 1147440 w 5372407"/>
              <a:gd name="connsiteY14" fmla="*/ 527509 h 1478781"/>
              <a:gd name="connsiteX15" fmla="*/ 1225295 w 5372407"/>
              <a:gd name="connsiteY15" fmla="*/ 489408 h 1478781"/>
              <a:gd name="connsiteX16" fmla="*/ 1303150 w 5372407"/>
              <a:gd name="connsiteY16" fmla="*/ 474372 h 1478781"/>
              <a:gd name="connsiteX17" fmla="*/ 1382210 w 5372407"/>
              <a:gd name="connsiteY17" fmla="*/ 439267 h 1478781"/>
              <a:gd name="connsiteX18" fmla="*/ 1496733 w 5372407"/>
              <a:gd name="connsiteY18" fmla="*/ 405666 h 1478781"/>
              <a:gd name="connsiteX19" fmla="*/ 1611884 w 5372407"/>
              <a:gd name="connsiteY19" fmla="*/ 376073 h 1478781"/>
              <a:gd name="connsiteX20" fmla="*/ 1692645 w 5372407"/>
              <a:gd name="connsiteY20" fmla="*/ 346480 h 1478781"/>
              <a:gd name="connsiteX21" fmla="*/ 1810880 w 5372407"/>
              <a:gd name="connsiteY21" fmla="*/ 311862 h 1478781"/>
              <a:gd name="connsiteX22" fmla="*/ 1965337 w 5372407"/>
              <a:gd name="connsiteY22" fmla="*/ 284785 h 1478781"/>
              <a:gd name="connsiteX23" fmla="*/ 2086478 w 5372407"/>
              <a:gd name="connsiteY23" fmla="*/ 216079 h 1478781"/>
              <a:gd name="connsiteX24" fmla="*/ 2181953 w 5372407"/>
              <a:gd name="connsiteY24" fmla="*/ 190500 h 1478781"/>
              <a:gd name="connsiteX25" fmla="*/ 2210528 w 5372407"/>
              <a:gd name="connsiteY25" fmla="*/ 171450 h 1478781"/>
              <a:gd name="connsiteX26" fmla="*/ 2279484 w 5372407"/>
              <a:gd name="connsiteY26" fmla="*/ 144373 h 1478781"/>
              <a:gd name="connsiteX27" fmla="*/ 2436042 w 5372407"/>
              <a:gd name="connsiteY27" fmla="*/ 114300 h 1478781"/>
              <a:gd name="connsiteX28" fmla="*/ 2696303 w 5372407"/>
              <a:gd name="connsiteY28" fmla="*/ 95250 h 1478781"/>
              <a:gd name="connsiteX29" fmla="*/ 2782028 w 5372407"/>
              <a:gd name="connsiteY29" fmla="*/ 66675 h 1478781"/>
              <a:gd name="connsiteX30" fmla="*/ 2810603 w 5372407"/>
              <a:gd name="connsiteY30" fmla="*/ 57150 h 1478781"/>
              <a:gd name="connsiteX31" fmla="*/ 2839178 w 5372407"/>
              <a:gd name="connsiteY31" fmla="*/ 38100 h 1478781"/>
              <a:gd name="connsiteX32" fmla="*/ 2896328 w 5372407"/>
              <a:gd name="connsiteY32" fmla="*/ 19050 h 1478781"/>
              <a:gd name="connsiteX33" fmla="*/ 2963003 w 5372407"/>
              <a:gd name="connsiteY33" fmla="*/ 0 h 1478781"/>
              <a:gd name="connsiteX34" fmla="*/ 3182078 w 5372407"/>
              <a:gd name="connsiteY34" fmla="*/ 9525 h 1478781"/>
              <a:gd name="connsiteX35" fmla="*/ 3239228 w 5372407"/>
              <a:gd name="connsiteY35" fmla="*/ 28575 h 1478781"/>
              <a:gd name="connsiteX36" fmla="*/ 3277328 w 5372407"/>
              <a:gd name="connsiteY36" fmla="*/ 38100 h 1478781"/>
              <a:gd name="connsiteX37" fmla="*/ 3334478 w 5372407"/>
              <a:gd name="connsiteY37" fmla="*/ 57150 h 1478781"/>
              <a:gd name="connsiteX38" fmla="*/ 3391628 w 5372407"/>
              <a:gd name="connsiteY38" fmla="*/ 76200 h 1478781"/>
              <a:gd name="connsiteX39" fmla="*/ 3420203 w 5372407"/>
              <a:gd name="connsiteY39" fmla="*/ 85725 h 1478781"/>
              <a:gd name="connsiteX40" fmla="*/ 3448778 w 5372407"/>
              <a:gd name="connsiteY40" fmla="*/ 95250 h 1478781"/>
              <a:gd name="connsiteX41" fmla="*/ 3563078 w 5372407"/>
              <a:gd name="connsiteY41" fmla="*/ 104775 h 1478781"/>
              <a:gd name="connsiteX42" fmla="*/ 3620228 w 5372407"/>
              <a:gd name="connsiteY42" fmla="*/ 133350 h 1478781"/>
              <a:gd name="connsiteX43" fmla="*/ 3648803 w 5372407"/>
              <a:gd name="connsiteY43" fmla="*/ 161925 h 1478781"/>
              <a:gd name="connsiteX44" fmla="*/ 3705953 w 5372407"/>
              <a:gd name="connsiteY44" fmla="*/ 200025 h 1478781"/>
              <a:gd name="connsiteX45" fmla="*/ 3734528 w 5372407"/>
              <a:gd name="connsiteY45" fmla="*/ 219075 h 1478781"/>
              <a:gd name="connsiteX46" fmla="*/ 3763103 w 5372407"/>
              <a:gd name="connsiteY46" fmla="*/ 247650 h 1478781"/>
              <a:gd name="connsiteX47" fmla="*/ 3820253 w 5372407"/>
              <a:gd name="connsiteY47" fmla="*/ 266700 h 1478781"/>
              <a:gd name="connsiteX48" fmla="*/ 3877403 w 5372407"/>
              <a:gd name="connsiteY48" fmla="*/ 295275 h 1478781"/>
              <a:gd name="connsiteX49" fmla="*/ 3905978 w 5372407"/>
              <a:gd name="connsiteY49" fmla="*/ 314325 h 1478781"/>
              <a:gd name="connsiteX50" fmla="*/ 3944078 w 5372407"/>
              <a:gd name="connsiteY50" fmla="*/ 323850 h 1478781"/>
              <a:gd name="connsiteX51" fmla="*/ 4086953 w 5372407"/>
              <a:gd name="connsiteY51" fmla="*/ 342900 h 1478781"/>
              <a:gd name="connsiteX52" fmla="*/ 4144103 w 5372407"/>
              <a:gd name="connsiteY52" fmla="*/ 361950 h 1478781"/>
              <a:gd name="connsiteX53" fmla="*/ 4172678 w 5372407"/>
              <a:gd name="connsiteY53" fmla="*/ 371475 h 1478781"/>
              <a:gd name="connsiteX54" fmla="*/ 4229828 w 5372407"/>
              <a:gd name="connsiteY54" fmla="*/ 419100 h 1478781"/>
              <a:gd name="connsiteX55" fmla="*/ 4286978 w 5372407"/>
              <a:gd name="connsiteY55" fmla="*/ 457200 h 1478781"/>
              <a:gd name="connsiteX56" fmla="*/ 4315553 w 5372407"/>
              <a:gd name="connsiteY56" fmla="*/ 476250 h 1478781"/>
              <a:gd name="connsiteX57" fmla="*/ 4372703 w 5372407"/>
              <a:gd name="connsiteY57" fmla="*/ 514350 h 1478781"/>
              <a:gd name="connsiteX58" fmla="*/ 4401278 w 5372407"/>
              <a:gd name="connsiteY58" fmla="*/ 533400 h 1478781"/>
              <a:gd name="connsiteX59" fmla="*/ 4429853 w 5372407"/>
              <a:gd name="connsiteY59" fmla="*/ 542925 h 1478781"/>
              <a:gd name="connsiteX60" fmla="*/ 4515578 w 5372407"/>
              <a:gd name="connsiteY60" fmla="*/ 600075 h 1478781"/>
              <a:gd name="connsiteX61" fmla="*/ 4544153 w 5372407"/>
              <a:gd name="connsiteY61" fmla="*/ 628650 h 1478781"/>
              <a:gd name="connsiteX62" fmla="*/ 4572728 w 5372407"/>
              <a:gd name="connsiteY62" fmla="*/ 638175 h 1478781"/>
              <a:gd name="connsiteX63" fmla="*/ 4658453 w 5372407"/>
              <a:gd name="connsiteY63" fmla="*/ 695325 h 1478781"/>
              <a:gd name="connsiteX64" fmla="*/ 4687028 w 5372407"/>
              <a:gd name="connsiteY64" fmla="*/ 714375 h 1478781"/>
              <a:gd name="connsiteX65" fmla="*/ 4715603 w 5372407"/>
              <a:gd name="connsiteY65" fmla="*/ 733425 h 1478781"/>
              <a:gd name="connsiteX66" fmla="*/ 4801328 w 5372407"/>
              <a:gd name="connsiteY66" fmla="*/ 809625 h 1478781"/>
              <a:gd name="connsiteX67" fmla="*/ 4829903 w 5372407"/>
              <a:gd name="connsiteY67" fmla="*/ 819150 h 1478781"/>
              <a:gd name="connsiteX68" fmla="*/ 4887053 w 5372407"/>
              <a:gd name="connsiteY68" fmla="*/ 857250 h 1478781"/>
              <a:gd name="connsiteX69" fmla="*/ 4953728 w 5372407"/>
              <a:gd name="connsiteY69" fmla="*/ 876300 h 1478781"/>
              <a:gd name="connsiteX70" fmla="*/ 4982303 w 5372407"/>
              <a:gd name="connsiteY70" fmla="*/ 885825 h 1478781"/>
              <a:gd name="connsiteX71" fmla="*/ 5048978 w 5372407"/>
              <a:gd name="connsiteY71" fmla="*/ 904875 h 1478781"/>
              <a:gd name="connsiteX72" fmla="*/ 5106861 w 5372407"/>
              <a:gd name="connsiteY72" fmla="*/ 976679 h 1478781"/>
              <a:gd name="connsiteX73" fmla="*/ 5217496 w 5372407"/>
              <a:gd name="connsiteY73" fmla="*/ 1044819 h 1478781"/>
              <a:gd name="connsiteX74" fmla="*/ 5334734 w 5372407"/>
              <a:gd name="connsiteY74" fmla="*/ 1153072 h 1478781"/>
              <a:gd name="connsiteX75" fmla="*/ 5372407 w 5372407"/>
              <a:gd name="connsiteY75" fmla="*/ 1262757 h 1478781"/>
              <a:gd name="connsiteX76" fmla="*/ 4832347 w 5372407"/>
              <a:gd name="connsiteY76" fmla="*/ 1478781 h 1478781"/>
              <a:gd name="connsiteX77" fmla="*/ 583875 w 5372407"/>
              <a:gd name="connsiteY77" fmla="*/ 1478781 h 1478781"/>
              <a:gd name="connsiteX0" fmla="*/ 596111 w 5384643"/>
              <a:gd name="connsiteY0" fmla="*/ 1478781 h 1478781"/>
              <a:gd name="connsiteX1" fmla="*/ 32435 w 5384643"/>
              <a:gd name="connsiteY1" fmla="*/ 1385573 h 1478781"/>
              <a:gd name="connsiteX2" fmla="*/ 83184 w 5384643"/>
              <a:gd name="connsiteY2" fmla="*/ 1240498 h 1478781"/>
              <a:gd name="connsiteX3" fmla="*/ 206351 w 5384643"/>
              <a:gd name="connsiteY3" fmla="*/ 1115993 h 1478781"/>
              <a:gd name="connsiteX4" fmla="*/ 345087 w 5384643"/>
              <a:gd name="connsiteY4" fmla="*/ 1069088 h 1478781"/>
              <a:gd name="connsiteX5" fmla="*/ 503526 w 5384643"/>
              <a:gd name="connsiteY5" fmla="*/ 975288 h 1478781"/>
              <a:gd name="connsiteX6" fmla="*/ 670860 w 5384643"/>
              <a:gd name="connsiteY6" fmla="*/ 921133 h 1478781"/>
              <a:gd name="connsiteX7" fmla="*/ 779168 w 5384643"/>
              <a:gd name="connsiteY7" fmla="*/ 868479 h 1478781"/>
              <a:gd name="connsiteX8" fmla="*/ 881663 w 5384643"/>
              <a:gd name="connsiteY8" fmla="*/ 801802 h 1478781"/>
              <a:gd name="connsiteX9" fmla="*/ 956613 w 5384643"/>
              <a:gd name="connsiteY9" fmla="*/ 742140 h 1478781"/>
              <a:gd name="connsiteX10" fmla="*/ 903977 w 5384643"/>
              <a:gd name="connsiteY10" fmla="*/ 669418 h 1478781"/>
              <a:gd name="connsiteX11" fmla="*/ 970832 w 5384643"/>
              <a:gd name="connsiteY11" fmla="*/ 610235 h 1478781"/>
              <a:gd name="connsiteX12" fmla="*/ 1059238 w 5384643"/>
              <a:gd name="connsiteY12" fmla="*/ 562612 h 1478781"/>
              <a:gd name="connsiteX13" fmla="*/ 1159676 w 5384643"/>
              <a:gd name="connsiteY13" fmla="*/ 527509 h 1478781"/>
              <a:gd name="connsiteX14" fmla="*/ 1237531 w 5384643"/>
              <a:gd name="connsiteY14" fmla="*/ 489408 h 1478781"/>
              <a:gd name="connsiteX15" fmla="*/ 1315386 w 5384643"/>
              <a:gd name="connsiteY15" fmla="*/ 474372 h 1478781"/>
              <a:gd name="connsiteX16" fmla="*/ 1394446 w 5384643"/>
              <a:gd name="connsiteY16" fmla="*/ 439267 h 1478781"/>
              <a:gd name="connsiteX17" fmla="*/ 1508969 w 5384643"/>
              <a:gd name="connsiteY17" fmla="*/ 405666 h 1478781"/>
              <a:gd name="connsiteX18" fmla="*/ 1624120 w 5384643"/>
              <a:gd name="connsiteY18" fmla="*/ 376073 h 1478781"/>
              <a:gd name="connsiteX19" fmla="*/ 1704881 w 5384643"/>
              <a:gd name="connsiteY19" fmla="*/ 346480 h 1478781"/>
              <a:gd name="connsiteX20" fmla="*/ 1823116 w 5384643"/>
              <a:gd name="connsiteY20" fmla="*/ 311862 h 1478781"/>
              <a:gd name="connsiteX21" fmla="*/ 1977573 w 5384643"/>
              <a:gd name="connsiteY21" fmla="*/ 284785 h 1478781"/>
              <a:gd name="connsiteX22" fmla="*/ 2098714 w 5384643"/>
              <a:gd name="connsiteY22" fmla="*/ 216079 h 1478781"/>
              <a:gd name="connsiteX23" fmla="*/ 2194189 w 5384643"/>
              <a:gd name="connsiteY23" fmla="*/ 190500 h 1478781"/>
              <a:gd name="connsiteX24" fmla="*/ 2222764 w 5384643"/>
              <a:gd name="connsiteY24" fmla="*/ 171450 h 1478781"/>
              <a:gd name="connsiteX25" fmla="*/ 2291720 w 5384643"/>
              <a:gd name="connsiteY25" fmla="*/ 144373 h 1478781"/>
              <a:gd name="connsiteX26" fmla="*/ 2448278 w 5384643"/>
              <a:gd name="connsiteY26" fmla="*/ 114300 h 1478781"/>
              <a:gd name="connsiteX27" fmla="*/ 2708539 w 5384643"/>
              <a:gd name="connsiteY27" fmla="*/ 95250 h 1478781"/>
              <a:gd name="connsiteX28" fmla="*/ 2794264 w 5384643"/>
              <a:gd name="connsiteY28" fmla="*/ 66675 h 1478781"/>
              <a:gd name="connsiteX29" fmla="*/ 2822839 w 5384643"/>
              <a:gd name="connsiteY29" fmla="*/ 57150 h 1478781"/>
              <a:gd name="connsiteX30" fmla="*/ 2851414 w 5384643"/>
              <a:gd name="connsiteY30" fmla="*/ 38100 h 1478781"/>
              <a:gd name="connsiteX31" fmla="*/ 2908564 w 5384643"/>
              <a:gd name="connsiteY31" fmla="*/ 19050 h 1478781"/>
              <a:gd name="connsiteX32" fmla="*/ 2975239 w 5384643"/>
              <a:gd name="connsiteY32" fmla="*/ 0 h 1478781"/>
              <a:gd name="connsiteX33" fmla="*/ 3194314 w 5384643"/>
              <a:gd name="connsiteY33" fmla="*/ 9525 h 1478781"/>
              <a:gd name="connsiteX34" fmla="*/ 3251464 w 5384643"/>
              <a:gd name="connsiteY34" fmla="*/ 28575 h 1478781"/>
              <a:gd name="connsiteX35" fmla="*/ 3289564 w 5384643"/>
              <a:gd name="connsiteY35" fmla="*/ 38100 h 1478781"/>
              <a:gd name="connsiteX36" fmla="*/ 3346714 w 5384643"/>
              <a:gd name="connsiteY36" fmla="*/ 57150 h 1478781"/>
              <a:gd name="connsiteX37" fmla="*/ 3403864 w 5384643"/>
              <a:gd name="connsiteY37" fmla="*/ 76200 h 1478781"/>
              <a:gd name="connsiteX38" fmla="*/ 3432439 w 5384643"/>
              <a:gd name="connsiteY38" fmla="*/ 85725 h 1478781"/>
              <a:gd name="connsiteX39" fmla="*/ 3461014 w 5384643"/>
              <a:gd name="connsiteY39" fmla="*/ 95250 h 1478781"/>
              <a:gd name="connsiteX40" fmla="*/ 3575314 w 5384643"/>
              <a:gd name="connsiteY40" fmla="*/ 104775 h 1478781"/>
              <a:gd name="connsiteX41" fmla="*/ 3632464 w 5384643"/>
              <a:gd name="connsiteY41" fmla="*/ 133350 h 1478781"/>
              <a:gd name="connsiteX42" fmla="*/ 3661039 w 5384643"/>
              <a:gd name="connsiteY42" fmla="*/ 161925 h 1478781"/>
              <a:gd name="connsiteX43" fmla="*/ 3718189 w 5384643"/>
              <a:gd name="connsiteY43" fmla="*/ 200025 h 1478781"/>
              <a:gd name="connsiteX44" fmla="*/ 3746764 w 5384643"/>
              <a:gd name="connsiteY44" fmla="*/ 219075 h 1478781"/>
              <a:gd name="connsiteX45" fmla="*/ 3775339 w 5384643"/>
              <a:gd name="connsiteY45" fmla="*/ 247650 h 1478781"/>
              <a:gd name="connsiteX46" fmla="*/ 3832489 w 5384643"/>
              <a:gd name="connsiteY46" fmla="*/ 266700 h 1478781"/>
              <a:gd name="connsiteX47" fmla="*/ 3889639 w 5384643"/>
              <a:gd name="connsiteY47" fmla="*/ 295275 h 1478781"/>
              <a:gd name="connsiteX48" fmla="*/ 3918214 w 5384643"/>
              <a:gd name="connsiteY48" fmla="*/ 314325 h 1478781"/>
              <a:gd name="connsiteX49" fmla="*/ 3956314 w 5384643"/>
              <a:gd name="connsiteY49" fmla="*/ 323850 h 1478781"/>
              <a:gd name="connsiteX50" fmla="*/ 4099189 w 5384643"/>
              <a:gd name="connsiteY50" fmla="*/ 342900 h 1478781"/>
              <a:gd name="connsiteX51" fmla="*/ 4156339 w 5384643"/>
              <a:gd name="connsiteY51" fmla="*/ 361950 h 1478781"/>
              <a:gd name="connsiteX52" fmla="*/ 4184914 w 5384643"/>
              <a:gd name="connsiteY52" fmla="*/ 371475 h 1478781"/>
              <a:gd name="connsiteX53" fmla="*/ 4242064 w 5384643"/>
              <a:gd name="connsiteY53" fmla="*/ 419100 h 1478781"/>
              <a:gd name="connsiteX54" fmla="*/ 4299214 w 5384643"/>
              <a:gd name="connsiteY54" fmla="*/ 457200 h 1478781"/>
              <a:gd name="connsiteX55" fmla="*/ 4327789 w 5384643"/>
              <a:gd name="connsiteY55" fmla="*/ 476250 h 1478781"/>
              <a:gd name="connsiteX56" fmla="*/ 4384939 w 5384643"/>
              <a:gd name="connsiteY56" fmla="*/ 514350 h 1478781"/>
              <a:gd name="connsiteX57" fmla="*/ 4413514 w 5384643"/>
              <a:gd name="connsiteY57" fmla="*/ 533400 h 1478781"/>
              <a:gd name="connsiteX58" fmla="*/ 4442089 w 5384643"/>
              <a:gd name="connsiteY58" fmla="*/ 542925 h 1478781"/>
              <a:gd name="connsiteX59" fmla="*/ 4527814 w 5384643"/>
              <a:gd name="connsiteY59" fmla="*/ 600075 h 1478781"/>
              <a:gd name="connsiteX60" fmla="*/ 4556389 w 5384643"/>
              <a:gd name="connsiteY60" fmla="*/ 628650 h 1478781"/>
              <a:gd name="connsiteX61" fmla="*/ 4584964 w 5384643"/>
              <a:gd name="connsiteY61" fmla="*/ 638175 h 1478781"/>
              <a:gd name="connsiteX62" fmla="*/ 4670689 w 5384643"/>
              <a:gd name="connsiteY62" fmla="*/ 695325 h 1478781"/>
              <a:gd name="connsiteX63" fmla="*/ 4699264 w 5384643"/>
              <a:gd name="connsiteY63" fmla="*/ 714375 h 1478781"/>
              <a:gd name="connsiteX64" fmla="*/ 4727839 w 5384643"/>
              <a:gd name="connsiteY64" fmla="*/ 733425 h 1478781"/>
              <a:gd name="connsiteX65" fmla="*/ 4813564 w 5384643"/>
              <a:gd name="connsiteY65" fmla="*/ 809625 h 1478781"/>
              <a:gd name="connsiteX66" fmla="*/ 4842139 w 5384643"/>
              <a:gd name="connsiteY66" fmla="*/ 819150 h 1478781"/>
              <a:gd name="connsiteX67" fmla="*/ 4899289 w 5384643"/>
              <a:gd name="connsiteY67" fmla="*/ 857250 h 1478781"/>
              <a:gd name="connsiteX68" fmla="*/ 4965964 w 5384643"/>
              <a:gd name="connsiteY68" fmla="*/ 876300 h 1478781"/>
              <a:gd name="connsiteX69" fmla="*/ 4994539 w 5384643"/>
              <a:gd name="connsiteY69" fmla="*/ 885825 h 1478781"/>
              <a:gd name="connsiteX70" fmla="*/ 5061214 w 5384643"/>
              <a:gd name="connsiteY70" fmla="*/ 904875 h 1478781"/>
              <a:gd name="connsiteX71" fmla="*/ 5119097 w 5384643"/>
              <a:gd name="connsiteY71" fmla="*/ 976679 h 1478781"/>
              <a:gd name="connsiteX72" fmla="*/ 5229732 w 5384643"/>
              <a:gd name="connsiteY72" fmla="*/ 1044819 h 1478781"/>
              <a:gd name="connsiteX73" fmla="*/ 5346970 w 5384643"/>
              <a:gd name="connsiteY73" fmla="*/ 1153072 h 1478781"/>
              <a:gd name="connsiteX74" fmla="*/ 5384643 w 5384643"/>
              <a:gd name="connsiteY74" fmla="*/ 1262757 h 1478781"/>
              <a:gd name="connsiteX75" fmla="*/ 4844583 w 5384643"/>
              <a:gd name="connsiteY75" fmla="*/ 1478781 h 1478781"/>
              <a:gd name="connsiteX76" fmla="*/ 596111 w 53846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55611 w 5344143"/>
              <a:gd name="connsiteY0" fmla="*/ 1478781 h 1478781"/>
              <a:gd name="connsiteX1" fmla="*/ 43093 w 5344143"/>
              <a:gd name="connsiteY1" fmla="*/ 1409652 h 1478781"/>
              <a:gd name="connsiteX2" fmla="*/ 42684 w 5344143"/>
              <a:gd name="connsiteY2" fmla="*/ 1240498 h 1478781"/>
              <a:gd name="connsiteX3" fmla="*/ 165851 w 5344143"/>
              <a:gd name="connsiteY3" fmla="*/ 1115993 h 1478781"/>
              <a:gd name="connsiteX4" fmla="*/ 304587 w 5344143"/>
              <a:gd name="connsiteY4" fmla="*/ 1069088 h 1478781"/>
              <a:gd name="connsiteX5" fmla="*/ 463026 w 5344143"/>
              <a:gd name="connsiteY5" fmla="*/ 975288 h 1478781"/>
              <a:gd name="connsiteX6" fmla="*/ 630360 w 5344143"/>
              <a:gd name="connsiteY6" fmla="*/ 921133 h 1478781"/>
              <a:gd name="connsiteX7" fmla="*/ 738668 w 5344143"/>
              <a:gd name="connsiteY7" fmla="*/ 868479 h 1478781"/>
              <a:gd name="connsiteX8" fmla="*/ 841163 w 5344143"/>
              <a:gd name="connsiteY8" fmla="*/ 801802 h 1478781"/>
              <a:gd name="connsiteX9" fmla="*/ 916113 w 5344143"/>
              <a:gd name="connsiteY9" fmla="*/ 742140 h 1478781"/>
              <a:gd name="connsiteX10" fmla="*/ 863477 w 5344143"/>
              <a:gd name="connsiteY10" fmla="*/ 669418 h 1478781"/>
              <a:gd name="connsiteX11" fmla="*/ 930332 w 5344143"/>
              <a:gd name="connsiteY11" fmla="*/ 610235 h 1478781"/>
              <a:gd name="connsiteX12" fmla="*/ 1018738 w 5344143"/>
              <a:gd name="connsiteY12" fmla="*/ 562612 h 1478781"/>
              <a:gd name="connsiteX13" fmla="*/ 1119176 w 5344143"/>
              <a:gd name="connsiteY13" fmla="*/ 527509 h 1478781"/>
              <a:gd name="connsiteX14" fmla="*/ 1197031 w 5344143"/>
              <a:gd name="connsiteY14" fmla="*/ 489408 h 1478781"/>
              <a:gd name="connsiteX15" fmla="*/ 1274886 w 5344143"/>
              <a:gd name="connsiteY15" fmla="*/ 474372 h 1478781"/>
              <a:gd name="connsiteX16" fmla="*/ 1353946 w 5344143"/>
              <a:gd name="connsiteY16" fmla="*/ 439267 h 1478781"/>
              <a:gd name="connsiteX17" fmla="*/ 1468469 w 5344143"/>
              <a:gd name="connsiteY17" fmla="*/ 405666 h 1478781"/>
              <a:gd name="connsiteX18" fmla="*/ 1583620 w 5344143"/>
              <a:gd name="connsiteY18" fmla="*/ 376073 h 1478781"/>
              <a:gd name="connsiteX19" fmla="*/ 1664381 w 5344143"/>
              <a:gd name="connsiteY19" fmla="*/ 346480 h 1478781"/>
              <a:gd name="connsiteX20" fmla="*/ 1782616 w 5344143"/>
              <a:gd name="connsiteY20" fmla="*/ 311862 h 1478781"/>
              <a:gd name="connsiteX21" fmla="*/ 1937073 w 5344143"/>
              <a:gd name="connsiteY21" fmla="*/ 284785 h 1478781"/>
              <a:gd name="connsiteX22" fmla="*/ 2058214 w 5344143"/>
              <a:gd name="connsiteY22" fmla="*/ 216079 h 1478781"/>
              <a:gd name="connsiteX23" fmla="*/ 2153689 w 5344143"/>
              <a:gd name="connsiteY23" fmla="*/ 190500 h 1478781"/>
              <a:gd name="connsiteX24" fmla="*/ 2182264 w 5344143"/>
              <a:gd name="connsiteY24" fmla="*/ 171450 h 1478781"/>
              <a:gd name="connsiteX25" fmla="*/ 2251220 w 5344143"/>
              <a:gd name="connsiteY25" fmla="*/ 144373 h 1478781"/>
              <a:gd name="connsiteX26" fmla="*/ 2407778 w 5344143"/>
              <a:gd name="connsiteY26" fmla="*/ 114300 h 1478781"/>
              <a:gd name="connsiteX27" fmla="*/ 2668039 w 5344143"/>
              <a:gd name="connsiteY27" fmla="*/ 95250 h 1478781"/>
              <a:gd name="connsiteX28" fmla="*/ 2753764 w 5344143"/>
              <a:gd name="connsiteY28" fmla="*/ 66675 h 1478781"/>
              <a:gd name="connsiteX29" fmla="*/ 2782339 w 5344143"/>
              <a:gd name="connsiteY29" fmla="*/ 57150 h 1478781"/>
              <a:gd name="connsiteX30" fmla="*/ 2810914 w 5344143"/>
              <a:gd name="connsiteY30" fmla="*/ 38100 h 1478781"/>
              <a:gd name="connsiteX31" fmla="*/ 2868064 w 5344143"/>
              <a:gd name="connsiteY31" fmla="*/ 19050 h 1478781"/>
              <a:gd name="connsiteX32" fmla="*/ 2934739 w 5344143"/>
              <a:gd name="connsiteY32" fmla="*/ 0 h 1478781"/>
              <a:gd name="connsiteX33" fmla="*/ 3153814 w 5344143"/>
              <a:gd name="connsiteY33" fmla="*/ 9525 h 1478781"/>
              <a:gd name="connsiteX34" fmla="*/ 3210964 w 5344143"/>
              <a:gd name="connsiteY34" fmla="*/ 28575 h 1478781"/>
              <a:gd name="connsiteX35" fmla="*/ 3249064 w 5344143"/>
              <a:gd name="connsiteY35" fmla="*/ 38100 h 1478781"/>
              <a:gd name="connsiteX36" fmla="*/ 3306214 w 5344143"/>
              <a:gd name="connsiteY36" fmla="*/ 57150 h 1478781"/>
              <a:gd name="connsiteX37" fmla="*/ 3363364 w 5344143"/>
              <a:gd name="connsiteY37" fmla="*/ 76200 h 1478781"/>
              <a:gd name="connsiteX38" fmla="*/ 3391939 w 5344143"/>
              <a:gd name="connsiteY38" fmla="*/ 85725 h 1478781"/>
              <a:gd name="connsiteX39" fmla="*/ 3420514 w 5344143"/>
              <a:gd name="connsiteY39" fmla="*/ 95250 h 1478781"/>
              <a:gd name="connsiteX40" fmla="*/ 3534814 w 5344143"/>
              <a:gd name="connsiteY40" fmla="*/ 104775 h 1478781"/>
              <a:gd name="connsiteX41" fmla="*/ 3591964 w 5344143"/>
              <a:gd name="connsiteY41" fmla="*/ 133350 h 1478781"/>
              <a:gd name="connsiteX42" fmla="*/ 3620539 w 5344143"/>
              <a:gd name="connsiteY42" fmla="*/ 161925 h 1478781"/>
              <a:gd name="connsiteX43" fmla="*/ 3677689 w 5344143"/>
              <a:gd name="connsiteY43" fmla="*/ 200025 h 1478781"/>
              <a:gd name="connsiteX44" fmla="*/ 3706264 w 5344143"/>
              <a:gd name="connsiteY44" fmla="*/ 219075 h 1478781"/>
              <a:gd name="connsiteX45" fmla="*/ 3734839 w 5344143"/>
              <a:gd name="connsiteY45" fmla="*/ 247650 h 1478781"/>
              <a:gd name="connsiteX46" fmla="*/ 3791989 w 5344143"/>
              <a:gd name="connsiteY46" fmla="*/ 266700 h 1478781"/>
              <a:gd name="connsiteX47" fmla="*/ 3849139 w 5344143"/>
              <a:gd name="connsiteY47" fmla="*/ 295275 h 1478781"/>
              <a:gd name="connsiteX48" fmla="*/ 3877714 w 5344143"/>
              <a:gd name="connsiteY48" fmla="*/ 314325 h 1478781"/>
              <a:gd name="connsiteX49" fmla="*/ 3915814 w 5344143"/>
              <a:gd name="connsiteY49" fmla="*/ 323850 h 1478781"/>
              <a:gd name="connsiteX50" fmla="*/ 4058689 w 5344143"/>
              <a:gd name="connsiteY50" fmla="*/ 342900 h 1478781"/>
              <a:gd name="connsiteX51" fmla="*/ 4115839 w 5344143"/>
              <a:gd name="connsiteY51" fmla="*/ 361950 h 1478781"/>
              <a:gd name="connsiteX52" fmla="*/ 4144414 w 5344143"/>
              <a:gd name="connsiteY52" fmla="*/ 371475 h 1478781"/>
              <a:gd name="connsiteX53" fmla="*/ 4201564 w 5344143"/>
              <a:gd name="connsiteY53" fmla="*/ 419100 h 1478781"/>
              <a:gd name="connsiteX54" fmla="*/ 4258714 w 5344143"/>
              <a:gd name="connsiteY54" fmla="*/ 457200 h 1478781"/>
              <a:gd name="connsiteX55" fmla="*/ 4287289 w 5344143"/>
              <a:gd name="connsiteY55" fmla="*/ 476250 h 1478781"/>
              <a:gd name="connsiteX56" fmla="*/ 4344439 w 5344143"/>
              <a:gd name="connsiteY56" fmla="*/ 514350 h 1478781"/>
              <a:gd name="connsiteX57" fmla="*/ 4373014 w 5344143"/>
              <a:gd name="connsiteY57" fmla="*/ 533400 h 1478781"/>
              <a:gd name="connsiteX58" fmla="*/ 4401589 w 5344143"/>
              <a:gd name="connsiteY58" fmla="*/ 542925 h 1478781"/>
              <a:gd name="connsiteX59" fmla="*/ 4487314 w 5344143"/>
              <a:gd name="connsiteY59" fmla="*/ 600075 h 1478781"/>
              <a:gd name="connsiteX60" fmla="*/ 4515889 w 5344143"/>
              <a:gd name="connsiteY60" fmla="*/ 628650 h 1478781"/>
              <a:gd name="connsiteX61" fmla="*/ 4544464 w 5344143"/>
              <a:gd name="connsiteY61" fmla="*/ 638175 h 1478781"/>
              <a:gd name="connsiteX62" fmla="*/ 4630189 w 5344143"/>
              <a:gd name="connsiteY62" fmla="*/ 695325 h 1478781"/>
              <a:gd name="connsiteX63" fmla="*/ 4658764 w 5344143"/>
              <a:gd name="connsiteY63" fmla="*/ 714375 h 1478781"/>
              <a:gd name="connsiteX64" fmla="*/ 4687339 w 5344143"/>
              <a:gd name="connsiteY64" fmla="*/ 733425 h 1478781"/>
              <a:gd name="connsiteX65" fmla="*/ 4773064 w 5344143"/>
              <a:gd name="connsiteY65" fmla="*/ 809625 h 1478781"/>
              <a:gd name="connsiteX66" fmla="*/ 4801639 w 5344143"/>
              <a:gd name="connsiteY66" fmla="*/ 819150 h 1478781"/>
              <a:gd name="connsiteX67" fmla="*/ 4858789 w 5344143"/>
              <a:gd name="connsiteY67" fmla="*/ 857250 h 1478781"/>
              <a:gd name="connsiteX68" fmla="*/ 4925464 w 5344143"/>
              <a:gd name="connsiteY68" fmla="*/ 876300 h 1478781"/>
              <a:gd name="connsiteX69" fmla="*/ 4954039 w 5344143"/>
              <a:gd name="connsiteY69" fmla="*/ 885825 h 1478781"/>
              <a:gd name="connsiteX70" fmla="*/ 5020714 w 5344143"/>
              <a:gd name="connsiteY70" fmla="*/ 904875 h 1478781"/>
              <a:gd name="connsiteX71" fmla="*/ 5078597 w 5344143"/>
              <a:gd name="connsiteY71" fmla="*/ 976679 h 1478781"/>
              <a:gd name="connsiteX72" fmla="*/ 5189232 w 5344143"/>
              <a:gd name="connsiteY72" fmla="*/ 1044819 h 1478781"/>
              <a:gd name="connsiteX73" fmla="*/ 5306470 w 5344143"/>
              <a:gd name="connsiteY73" fmla="*/ 1153072 h 1478781"/>
              <a:gd name="connsiteX74" fmla="*/ 5344143 w 5344143"/>
              <a:gd name="connsiteY74" fmla="*/ 1262757 h 1478781"/>
              <a:gd name="connsiteX75" fmla="*/ 4804083 w 5344143"/>
              <a:gd name="connsiteY75" fmla="*/ 1478781 h 1478781"/>
              <a:gd name="connsiteX76" fmla="*/ 555611 w 5344143"/>
              <a:gd name="connsiteY76" fmla="*/ 1478781 h 1478781"/>
              <a:gd name="connsiteX0" fmla="*/ 561421 w 5349953"/>
              <a:gd name="connsiteY0" fmla="*/ 1478781 h 1478781"/>
              <a:gd name="connsiteX1" fmla="*/ 41032 w 5349953"/>
              <a:gd name="connsiteY1" fmla="*/ 1425705 h 1478781"/>
              <a:gd name="connsiteX2" fmla="*/ 48494 w 5349953"/>
              <a:gd name="connsiteY2" fmla="*/ 1240498 h 1478781"/>
              <a:gd name="connsiteX3" fmla="*/ 171661 w 5349953"/>
              <a:gd name="connsiteY3" fmla="*/ 1115993 h 1478781"/>
              <a:gd name="connsiteX4" fmla="*/ 310397 w 5349953"/>
              <a:gd name="connsiteY4" fmla="*/ 1069088 h 1478781"/>
              <a:gd name="connsiteX5" fmla="*/ 468836 w 5349953"/>
              <a:gd name="connsiteY5" fmla="*/ 975288 h 1478781"/>
              <a:gd name="connsiteX6" fmla="*/ 636170 w 5349953"/>
              <a:gd name="connsiteY6" fmla="*/ 921133 h 1478781"/>
              <a:gd name="connsiteX7" fmla="*/ 744478 w 5349953"/>
              <a:gd name="connsiteY7" fmla="*/ 868479 h 1478781"/>
              <a:gd name="connsiteX8" fmla="*/ 846973 w 5349953"/>
              <a:gd name="connsiteY8" fmla="*/ 801802 h 1478781"/>
              <a:gd name="connsiteX9" fmla="*/ 921923 w 5349953"/>
              <a:gd name="connsiteY9" fmla="*/ 742140 h 1478781"/>
              <a:gd name="connsiteX10" fmla="*/ 869287 w 5349953"/>
              <a:gd name="connsiteY10" fmla="*/ 669418 h 1478781"/>
              <a:gd name="connsiteX11" fmla="*/ 936142 w 5349953"/>
              <a:gd name="connsiteY11" fmla="*/ 610235 h 1478781"/>
              <a:gd name="connsiteX12" fmla="*/ 1024548 w 5349953"/>
              <a:gd name="connsiteY12" fmla="*/ 562612 h 1478781"/>
              <a:gd name="connsiteX13" fmla="*/ 1124986 w 5349953"/>
              <a:gd name="connsiteY13" fmla="*/ 527509 h 1478781"/>
              <a:gd name="connsiteX14" fmla="*/ 1202841 w 5349953"/>
              <a:gd name="connsiteY14" fmla="*/ 489408 h 1478781"/>
              <a:gd name="connsiteX15" fmla="*/ 1280696 w 5349953"/>
              <a:gd name="connsiteY15" fmla="*/ 474372 h 1478781"/>
              <a:gd name="connsiteX16" fmla="*/ 1359756 w 5349953"/>
              <a:gd name="connsiteY16" fmla="*/ 439267 h 1478781"/>
              <a:gd name="connsiteX17" fmla="*/ 1474279 w 5349953"/>
              <a:gd name="connsiteY17" fmla="*/ 405666 h 1478781"/>
              <a:gd name="connsiteX18" fmla="*/ 1589430 w 5349953"/>
              <a:gd name="connsiteY18" fmla="*/ 376073 h 1478781"/>
              <a:gd name="connsiteX19" fmla="*/ 1670191 w 5349953"/>
              <a:gd name="connsiteY19" fmla="*/ 346480 h 1478781"/>
              <a:gd name="connsiteX20" fmla="*/ 1788426 w 5349953"/>
              <a:gd name="connsiteY20" fmla="*/ 311862 h 1478781"/>
              <a:gd name="connsiteX21" fmla="*/ 1942883 w 5349953"/>
              <a:gd name="connsiteY21" fmla="*/ 284785 h 1478781"/>
              <a:gd name="connsiteX22" fmla="*/ 2064024 w 5349953"/>
              <a:gd name="connsiteY22" fmla="*/ 216079 h 1478781"/>
              <a:gd name="connsiteX23" fmla="*/ 2159499 w 5349953"/>
              <a:gd name="connsiteY23" fmla="*/ 190500 h 1478781"/>
              <a:gd name="connsiteX24" fmla="*/ 2188074 w 5349953"/>
              <a:gd name="connsiteY24" fmla="*/ 171450 h 1478781"/>
              <a:gd name="connsiteX25" fmla="*/ 2257030 w 5349953"/>
              <a:gd name="connsiteY25" fmla="*/ 144373 h 1478781"/>
              <a:gd name="connsiteX26" fmla="*/ 2413588 w 5349953"/>
              <a:gd name="connsiteY26" fmla="*/ 114300 h 1478781"/>
              <a:gd name="connsiteX27" fmla="*/ 2673849 w 5349953"/>
              <a:gd name="connsiteY27" fmla="*/ 95250 h 1478781"/>
              <a:gd name="connsiteX28" fmla="*/ 2759574 w 5349953"/>
              <a:gd name="connsiteY28" fmla="*/ 66675 h 1478781"/>
              <a:gd name="connsiteX29" fmla="*/ 2788149 w 5349953"/>
              <a:gd name="connsiteY29" fmla="*/ 57150 h 1478781"/>
              <a:gd name="connsiteX30" fmla="*/ 2816724 w 5349953"/>
              <a:gd name="connsiteY30" fmla="*/ 38100 h 1478781"/>
              <a:gd name="connsiteX31" fmla="*/ 2873874 w 5349953"/>
              <a:gd name="connsiteY31" fmla="*/ 19050 h 1478781"/>
              <a:gd name="connsiteX32" fmla="*/ 2940549 w 5349953"/>
              <a:gd name="connsiteY32" fmla="*/ 0 h 1478781"/>
              <a:gd name="connsiteX33" fmla="*/ 3159624 w 5349953"/>
              <a:gd name="connsiteY33" fmla="*/ 9525 h 1478781"/>
              <a:gd name="connsiteX34" fmla="*/ 3216774 w 5349953"/>
              <a:gd name="connsiteY34" fmla="*/ 28575 h 1478781"/>
              <a:gd name="connsiteX35" fmla="*/ 3254874 w 5349953"/>
              <a:gd name="connsiteY35" fmla="*/ 38100 h 1478781"/>
              <a:gd name="connsiteX36" fmla="*/ 3312024 w 5349953"/>
              <a:gd name="connsiteY36" fmla="*/ 57150 h 1478781"/>
              <a:gd name="connsiteX37" fmla="*/ 3369174 w 5349953"/>
              <a:gd name="connsiteY37" fmla="*/ 76200 h 1478781"/>
              <a:gd name="connsiteX38" fmla="*/ 3397749 w 5349953"/>
              <a:gd name="connsiteY38" fmla="*/ 85725 h 1478781"/>
              <a:gd name="connsiteX39" fmla="*/ 3426324 w 5349953"/>
              <a:gd name="connsiteY39" fmla="*/ 95250 h 1478781"/>
              <a:gd name="connsiteX40" fmla="*/ 3540624 w 5349953"/>
              <a:gd name="connsiteY40" fmla="*/ 104775 h 1478781"/>
              <a:gd name="connsiteX41" fmla="*/ 3597774 w 5349953"/>
              <a:gd name="connsiteY41" fmla="*/ 133350 h 1478781"/>
              <a:gd name="connsiteX42" fmla="*/ 3626349 w 5349953"/>
              <a:gd name="connsiteY42" fmla="*/ 161925 h 1478781"/>
              <a:gd name="connsiteX43" fmla="*/ 3683499 w 5349953"/>
              <a:gd name="connsiteY43" fmla="*/ 200025 h 1478781"/>
              <a:gd name="connsiteX44" fmla="*/ 3712074 w 5349953"/>
              <a:gd name="connsiteY44" fmla="*/ 219075 h 1478781"/>
              <a:gd name="connsiteX45" fmla="*/ 3740649 w 5349953"/>
              <a:gd name="connsiteY45" fmla="*/ 247650 h 1478781"/>
              <a:gd name="connsiteX46" fmla="*/ 3797799 w 5349953"/>
              <a:gd name="connsiteY46" fmla="*/ 266700 h 1478781"/>
              <a:gd name="connsiteX47" fmla="*/ 3854949 w 5349953"/>
              <a:gd name="connsiteY47" fmla="*/ 295275 h 1478781"/>
              <a:gd name="connsiteX48" fmla="*/ 3883524 w 5349953"/>
              <a:gd name="connsiteY48" fmla="*/ 314325 h 1478781"/>
              <a:gd name="connsiteX49" fmla="*/ 3921624 w 5349953"/>
              <a:gd name="connsiteY49" fmla="*/ 323850 h 1478781"/>
              <a:gd name="connsiteX50" fmla="*/ 4064499 w 5349953"/>
              <a:gd name="connsiteY50" fmla="*/ 342900 h 1478781"/>
              <a:gd name="connsiteX51" fmla="*/ 4121649 w 5349953"/>
              <a:gd name="connsiteY51" fmla="*/ 361950 h 1478781"/>
              <a:gd name="connsiteX52" fmla="*/ 4150224 w 5349953"/>
              <a:gd name="connsiteY52" fmla="*/ 371475 h 1478781"/>
              <a:gd name="connsiteX53" fmla="*/ 4207374 w 5349953"/>
              <a:gd name="connsiteY53" fmla="*/ 419100 h 1478781"/>
              <a:gd name="connsiteX54" fmla="*/ 4264524 w 5349953"/>
              <a:gd name="connsiteY54" fmla="*/ 457200 h 1478781"/>
              <a:gd name="connsiteX55" fmla="*/ 4293099 w 5349953"/>
              <a:gd name="connsiteY55" fmla="*/ 476250 h 1478781"/>
              <a:gd name="connsiteX56" fmla="*/ 4350249 w 5349953"/>
              <a:gd name="connsiteY56" fmla="*/ 514350 h 1478781"/>
              <a:gd name="connsiteX57" fmla="*/ 4378824 w 5349953"/>
              <a:gd name="connsiteY57" fmla="*/ 533400 h 1478781"/>
              <a:gd name="connsiteX58" fmla="*/ 4407399 w 5349953"/>
              <a:gd name="connsiteY58" fmla="*/ 542925 h 1478781"/>
              <a:gd name="connsiteX59" fmla="*/ 4493124 w 5349953"/>
              <a:gd name="connsiteY59" fmla="*/ 600075 h 1478781"/>
              <a:gd name="connsiteX60" fmla="*/ 4521699 w 5349953"/>
              <a:gd name="connsiteY60" fmla="*/ 628650 h 1478781"/>
              <a:gd name="connsiteX61" fmla="*/ 4550274 w 5349953"/>
              <a:gd name="connsiteY61" fmla="*/ 638175 h 1478781"/>
              <a:gd name="connsiteX62" fmla="*/ 4635999 w 5349953"/>
              <a:gd name="connsiteY62" fmla="*/ 695325 h 1478781"/>
              <a:gd name="connsiteX63" fmla="*/ 4664574 w 5349953"/>
              <a:gd name="connsiteY63" fmla="*/ 714375 h 1478781"/>
              <a:gd name="connsiteX64" fmla="*/ 4693149 w 5349953"/>
              <a:gd name="connsiteY64" fmla="*/ 733425 h 1478781"/>
              <a:gd name="connsiteX65" fmla="*/ 4778874 w 5349953"/>
              <a:gd name="connsiteY65" fmla="*/ 809625 h 1478781"/>
              <a:gd name="connsiteX66" fmla="*/ 4807449 w 5349953"/>
              <a:gd name="connsiteY66" fmla="*/ 819150 h 1478781"/>
              <a:gd name="connsiteX67" fmla="*/ 4864599 w 5349953"/>
              <a:gd name="connsiteY67" fmla="*/ 857250 h 1478781"/>
              <a:gd name="connsiteX68" fmla="*/ 4931274 w 5349953"/>
              <a:gd name="connsiteY68" fmla="*/ 876300 h 1478781"/>
              <a:gd name="connsiteX69" fmla="*/ 4959849 w 5349953"/>
              <a:gd name="connsiteY69" fmla="*/ 885825 h 1478781"/>
              <a:gd name="connsiteX70" fmla="*/ 5026524 w 5349953"/>
              <a:gd name="connsiteY70" fmla="*/ 904875 h 1478781"/>
              <a:gd name="connsiteX71" fmla="*/ 5084407 w 5349953"/>
              <a:gd name="connsiteY71" fmla="*/ 976679 h 1478781"/>
              <a:gd name="connsiteX72" fmla="*/ 5195042 w 5349953"/>
              <a:gd name="connsiteY72" fmla="*/ 1044819 h 1478781"/>
              <a:gd name="connsiteX73" fmla="*/ 5312280 w 5349953"/>
              <a:gd name="connsiteY73" fmla="*/ 1153072 h 1478781"/>
              <a:gd name="connsiteX74" fmla="*/ 5349953 w 5349953"/>
              <a:gd name="connsiteY74" fmla="*/ 1262757 h 1478781"/>
              <a:gd name="connsiteX75" fmla="*/ 4809893 w 5349953"/>
              <a:gd name="connsiteY75" fmla="*/ 1478781 h 1478781"/>
              <a:gd name="connsiteX76" fmla="*/ 561421 w 5349953"/>
              <a:gd name="connsiteY76" fmla="*/ 1478781 h 1478781"/>
              <a:gd name="connsiteX0" fmla="*/ 561745 w 5350277"/>
              <a:gd name="connsiteY0" fmla="*/ 1478781 h 1478781"/>
              <a:gd name="connsiteX1" fmla="*/ 41356 w 5350277"/>
              <a:gd name="connsiteY1" fmla="*/ 1425705 h 1478781"/>
              <a:gd name="connsiteX2" fmla="*/ 48818 w 5350277"/>
              <a:gd name="connsiteY2" fmla="*/ 1240498 h 1478781"/>
              <a:gd name="connsiteX3" fmla="*/ 179856 w 5350277"/>
              <a:gd name="connsiteY3" fmla="*/ 1164152 h 1478781"/>
              <a:gd name="connsiteX4" fmla="*/ 310721 w 5350277"/>
              <a:gd name="connsiteY4" fmla="*/ 1069088 h 1478781"/>
              <a:gd name="connsiteX5" fmla="*/ 469160 w 5350277"/>
              <a:gd name="connsiteY5" fmla="*/ 975288 h 1478781"/>
              <a:gd name="connsiteX6" fmla="*/ 636494 w 5350277"/>
              <a:gd name="connsiteY6" fmla="*/ 921133 h 1478781"/>
              <a:gd name="connsiteX7" fmla="*/ 744802 w 5350277"/>
              <a:gd name="connsiteY7" fmla="*/ 868479 h 1478781"/>
              <a:gd name="connsiteX8" fmla="*/ 847297 w 5350277"/>
              <a:gd name="connsiteY8" fmla="*/ 801802 h 1478781"/>
              <a:gd name="connsiteX9" fmla="*/ 922247 w 5350277"/>
              <a:gd name="connsiteY9" fmla="*/ 742140 h 1478781"/>
              <a:gd name="connsiteX10" fmla="*/ 869611 w 5350277"/>
              <a:gd name="connsiteY10" fmla="*/ 669418 h 1478781"/>
              <a:gd name="connsiteX11" fmla="*/ 936466 w 5350277"/>
              <a:gd name="connsiteY11" fmla="*/ 610235 h 1478781"/>
              <a:gd name="connsiteX12" fmla="*/ 1024872 w 5350277"/>
              <a:gd name="connsiteY12" fmla="*/ 562612 h 1478781"/>
              <a:gd name="connsiteX13" fmla="*/ 1125310 w 5350277"/>
              <a:gd name="connsiteY13" fmla="*/ 527509 h 1478781"/>
              <a:gd name="connsiteX14" fmla="*/ 1203165 w 5350277"/>
              <a:gd name="connsiteY14" fmla="*/ 489408 h 1478781"/>
              <a:gd name="connsiteX15" fmla="*/ 1281020 w 5350277"/>
              <a:gd name="connsiteY15" fmla="*/ 474372 h 1478781"/>
              <a:gd name="connsiteX16" fmla="*/ 1360080 w 5350277"/>
              <a:gd name="connsiteY16" fmla="*/ 439267 h 1478781"/>
              <a:gd name="connsiteX17" fmla="*/ 1474603 w 5350277"/>
              <a:gd name="connsiteY17" fmla="*/ 405666 h 1478781"/>
              <a:gd name="connsiteX18" fmla="*/ 1589754 w 5350277"/>
              <a:gd name="connsiteY18" fmla="*/ 376073 h 1478781"/>
              <a:gd name="connsiteX19" fmla="*/ 1670515 w 5350277"/>
              <a:gd name="connsiteY19" fmla="*/ 346480 h 1478781"/>
              <a:gd name="connsiteX20" fmla="*/ 1788750 w 5350277"/>
              <a:gd name="connsiteY20" fmla="*/ 311862 h 1478781"/>
              <a:gd name="connsiteX21" fmla="*/ 1943207 w 5350277"/>
              <a:gd name="connsiteY21" fmla="*/ 284785 h 1478781"/>
              <a:gd name="connsiteX22" fmla="*/ 2064348 w 5350277"/>
              <a:gd name="connsiteY22" fmla="*/ 216079 h 1478781"/>
              <a:gd name="connsiteX23" fmla="*/ 2159823 w 5350277"/>
              <a:gd name="connsiteY23" fmla="*/ 190500 h 1478781"/>
              <a:gd name="connsiteX24" fmla="*/ 2188398 w 5350277"/>
              <a:gd name="connsiteY24" fmla="*/ 171450 h 1478781"/>
              <a:gd name="connsiteX25" fmla="*/ 2257354 w 5350277"/>
              <a:gd name="connsiteY25" fmla="*/ 144373 h 1478781"/>
              <a:gd name="connsiteX26" fmla="*/ 2413912 w 5350277"/>
              <a:gd name="connsiteY26" fmla="*/ 114300 h 1478781"/>
              <a:gd name="connsiteX27" fmla="*/ 2674173 w 5350277"/>
              <a:gd name="connsiteY27" fmla="*/ 95250 h 1478781"/>
              <a:gd name="connsiteX28" fmla="*/ 2759898 w 5350277"/>
              <a:gd name="connsiteY28" fmla="*/ 66675 h 1478781"/>
              <a:gd name="connsiteX29" fmla="*/ 2788473 w 5350277"/>
              <a:gd name="connsiteY29" fmla="*/ 57150 h 1478781"/>
              <a:gd name="connsiteX30" fmla="*/ 2817048 w 5350277"/>
              <a:gd name="connsiteY30" fmla="*/ 38100 h 1478781"/>
              <a:gd name="connsiteX31" fmla="*/ 2874198 w 5350277"/>
              <a:gd name="connsiteY31" fmla="*/ 19050 h 1478781"/>
              <a:gd name="connsiteX32" fmla="*/ 2940873 w 5350277"/>
              <a:gd name="connsiteY32" fmla="*/ 0 h 1478781"/>
              <a:gd name="connsiteX33" fmla="*/ 3159948 w 5350277"/>
              <a:gd name="connsiteY33" fmla="*/ 9525 h 1478781"/>
              <a:gd name="connsiteX34" fmla="*/ 3217098 w 5350277"/>
              <a:gd name="connsiteY34" fmla="*/ 28575 h 1478781"/>
              <a:gd name="connsiteX35" fmla="*/ 3255198 w 5350277"/>
              <a:gd name="connsiteY35" fmla="*/ 38100 h 1478781"/>
              <a:gd name="connsiteX36" fmla="*/ 3312348 w 5350277"/>
              <a:gd name="connsiteY36" fmla="*/ 57150 h 1478781"/>
              <a:gd name="connsiteX37" fmla="*/ 3369498 w 5350277"/>
              <a:gd name="connsiteY37" fmla="*/ 76200 h 1478781"/>
              <a:gd name="connsiteX38" fmla="*/ 3398073 w 5350277"/>
              <a:gd name="connsiteY38" fmla="*/ 85725 h 1478781"/>
              <a:gd name="connsiteX39" fmla="*/ 3426648 w 5350277"/>
              <a:gd name="connsiteY39" fmla="*/ 95250 h 1478781"/>
              <a:gd name="connsiteX40" fmla="*/ 3540948 w 5350277"/>
              <a:gd name="connsiteY40" fmla="*/ 104775 h 1478781"/>
              <a:gd name="connsiteX41" fmla="*/ 3598098 w 5350277"/>
              <a:gd name="connsiteY41" fmla="*/ 133350 h 1478781"/>
              <a:gd name="connsiteX42" fmla="*/ 3626673 w 5350277"/>
              <a:gd name="connsiteY42" fmla="*/ 161925 h 1478781"/>
              <a:gd name="connsiteX43" fmla="*/ 3683823 w 5350277"/>
              <a:gd name="connsiteY43" fmla="*/ 200025 h 1478781"/>
              <a:gd name="connsiteX44" fmla="*/ 3712398 w 5350277"/>
              <a:gd name="connsiteY44" fmla="*/ 219075 h 1478781"/>
              <a:gd name="connsiteX45" fmla="*/ 3740973 w 5350277"/>
              <a:gd name="connsiteY45" fmla="*/ 247650 h 1478781"/>
              <a:gd name="connsiteX46" fmla="*/ 3798123 w 5350277"/>
              <a:gd name="connsiteY46" fmla="*/ 266700 h 1478781"/>
              <a:gd name="connsiteX47" fmla="*/ 3855273 w 5350277"/>
              <a:gd name="connsiteY47" fmla="*/ 295275 h 1478781"/>
              <a:gd name="connsiteX48" fmla="*/ 3883848 w 5350277"/>
              <a:gd name="connsiteY48" fmla="*/ 314325 h 1478781"/>
              <a:gd name="connsiteX49" fmla="*/ 3921948 w 5350277"/>
              <a:gd name="connsiteY49" fmla="*/ 323850 h 1478781"/>
              <a:gd name="connsiteX50" fmla="*/ 4064823 w 5350277"/>
              <a:gd name="connsiteY50" fmla="*/ 342900 h 1478781"/>
              <a:gd name="connsiteX51" fmla="*/ 4121973 w 5350277"/>
              <a:gd name="connsiteY51" fmla="*/ 361950 h 1478781"/>
              <a:gd name="connsiteX52" fmla="*/ 4150548 w 5350277"/>
              <a:gd name="connsiteY52" fmla="*/ 371475 h 1478781"/>
              <a:gd name="connsiteX53" fmla="*/ 4207698 w 5350277"/>
              <a:gd name="connsiteY53" fmla="*/ 419100 h 1478781"/>
              <a:gd name="connsiteX54" fmla="*/ 4264848 w 5350277"/>
              <a:gd name="connsiteY54" fmla="*/ 457200 h 1478781"/>
              <a:gd name="connsiteX55" fmla="*/ 4293423 w 5350277"/>
              <a:gd name="connsiteY55" fmla="*/ 476250 h 1478781"/>
              <a:gd name="connsiteX56" fmla="*/ 4350573 w 5350277"/>
              <a:gd name="connsiteY56" fmla="*/ 514350 h 1478781"/>
              <a:gd name="connsiteX57" fmla="*/ 4379148 w 5350277"/>
              <a:gd name="connsiteY57" fmla="*/ 533400 h 1478781"/>
              <a:gd name="connsiteX58" fmla="*/ 4407723 w 5350277"/>
              <a:gd name="connsiteY58" fmla="*/ 542925 h 1478781"/>
              <a:gd name="connsiteX59" fmla="*/ 4493448 w 5350277"/>
              <a:gd name="connsiteY59" fmla="*/ 600075 h 1478781"/>
              <a:gd name="connsiteX60" fmla="*/ 4522023 w 5350277"/>
              <a:gd name="connsiteY60" fmla="*/ 628650 h 1478781"/>
              <a:gd name="connsiteX61" fmla="*/ 4550598 w 5350277"/>
              <a:gd name="connsiteY61" fmla="*/ 638175 h 1478781"/>
              <a:gd name="connsiteX62" fmla="*/ 4636323 w 5350277"/>
              <a:gd name="connsiteY62" fmla="*/ 695325 h 1478781"/>
              <a:gd name="connsiteX63" fmla="*/ 4664898 w 5350277"/>
              <a:gd name="connsiteY63" fmla="*/ 714375 h 1478781"/>
              <a:gd name="connsiteX64" fmla="*/ 4693473 w 5350277"/>
              <a:gd name="connsiteY64" fmla="*/ 733425 h 1478781"/>
              <a:gd name="connsiteX65" fmla="*/ 4779198 w 5350277"/>
              <a:gd name="connsiteY65" fmla="*/ 809625 h 1478781"/>
              <a:gd name="connsiteX66" fmla="*/ 4807773 w 5350277"/>
              <a:gd name="connsiteY66" fmla="*/ 819150 h 1478781"/>
              <a:gd name="connsiteX67" fmla="*/ 4864923 w 5350277"/>
              <a:gd name="connsiteY67" fmla="*/ 857250 h 1478781"/>
              <a:gd name="connsiteX68" fmla="*/ 4931598 w 5350277"/>
              <a:gd name="connsiteY68" fmla="*/ 876300 h 1478781"/>
              <a:gd name="connsiteX69" fmla="*/ 4960173 w 5350277"/>
              <a:gd name="connsiteY69" fmla="*/ 885825 h 1478781"/>
              <a:gd name="connsiteX70" fmla="*/ 5026848 w 5350277"/>
              <a:gd name="connsiteY70" fmla="*/ 904875 h 1478781"/>
              <a:gd name="connsiteX71" fmla="*/ 5084731 w 5350277"/>
              <a:gd name="connsiteY71" fmla="*/ 976679 h 1478781"/>
              <a:gd name="connsiteX72" fmla="*/ 5195366 w 5350277"/>
              <a:gd name="connsiteY72" fmla="*/ 1044819 h 1478781"/>
              <a:gd name="connsiteX73" fmla="*/ 5312604 w 5350277"/>
              <a:gd name="connsiteY73" fmla="*/ 1153072 h 1478781"/>
              <a:gd name="connsiteX74" fmla="*/ 5350277 w 5350277"/>
              <a:gd name="connsiteY74" fmla="*/ 1262757 h 1478781"/>
              <a:gd name="connsiteX75" fmla="*/ 4810217 w 5350277"/>
              <a:gd name="connsiteY75" fmla="*/ 1478781 h 1478781"/>
              <a:gd name="connsiteX76" fmla="*/ 561745 w 5350277"/>
              <a:gd name="connsiteY76" fmla="*/ 1478781 h 1478781"/>
              <a:gd name="connsiteX0" fmla="*/ 557553 w 5346085"/>
              <a:gd name="connsiteY0" fmla="*/ 1478781 h 1478781"/>
              <a:gd name="connsiteX1" fmla="*/ 37164 w 5346085"/>
              <a:gd name="connsiteY1" fmla="*/ 1425705 h 1478781"/>
              <a:gd name="connsiteX2" fmla="*/ 60367 w 5346085"/>
              <a:gd name="connsiteY2" fmla="*/ 1284643 h 1478781"/>
              <a:gd name="connsiteX3" fmla="*/ 175664 w 5346085"/>
              <a:gd name="connsiteY3" fmla="*/ 1164152 h 1478781"/>
              <a:gd name="connsiteX4" fmla="*/ 306529 w 5346085"/>
              <a:gd name="connsiteY4" fmla="*/ 1069088 h 1478781"/>
              <a:gd name="connsiteX5" fmla="*/ 464968 w 5346085"/>
              <a:gd name="connsiteY5" fmla="*/ 975288 h 1478781"/>
              <a:gd name="connsiteX6" fmla="*/ 632302 w 5346085"/>
              <a:gd name="connsiteY6" fmla="*/ 921133 h 1478781"/>
              <a:gd name="connsiteX7" fmla="*/ 740610 w 5346085"/>
              <a:gd name="connsiteY7" fmla="*/ 868479 h 1478781"/>
              <a:gd name="connsiteX8" fmla="*/ 843105 w 5346085"/>
              <a:gd name="connsiteY8" fmla="*/ 801802 h 1478781"/>
              <a:gd name="connsiteX9" fmla="*/ 918055 w 5346085"/>
              <a:gd name="connsiteY9" fmla="*/ 742140 h 1478781"/>
              <a:gd name="connsiteX10" fmla="*/ 865419 w 5346085"/>
              <a:gd name="connsiteY10" fmla="*/ 669418 h 1478781"/>
              <a:gd name="connsiteX11" fmla="*/ 932274 w 5346085"/>
              <a:gd name="connsiteY11" fmla="*/ 610235 h 1478781"/>
              <a:gd name="connsiteX12" fmla="*/ 1020680 w 5346085"/>
              <a:gd name="connsiteY12" fmla="*/ 562612 h 1478781"/>
              <a:gd name="connsiteX13" fmla="*/ 1121118 w 5346085"/>
              <a:gd name="connsiteY13" fmla="*/ 527509 h 1478781"/>
              <a:gd name="connsiteX14" fmla="*/ 1198973 w 5346085"/>
              <a:gd name="connsiteY14" fmla="*/ 489408 h 1478781"/>
              <a:gd name="connsiteX15" fmla="*/ 1276828 w 5346085"/>
              <a:gd name="connsiteY15" fmla="*/ 474372 h 1478781"/>
              <a:gd name="connsiteX16" fmla="*/ 1355888 w 5346085"/>
              <a:gd name="connsiteY16" fmla="*/ 439267 h 1478781"/>
              <a:gd name="connsiteX17" fmla="*/ 1470411 w 5346085"/>
              <a:gd name="connsiteY17" fmla="*/ 405666 h 1478781"/>
              <a:gd name="connsiteX18" fmla="*/ 1585562 w 5346085"/>
              <a:gd name="connsiteY18" fmla="*/ 376073 h 1478781"/>
              <a:gd name="connsiteX19" fmla="*/ 1666323 w 5346085"/>
              <a:gd name="connsiteY19" fmla="*/ 346480 h 1478781"/>
              <a:gd name="connsiteX20" fmla="*/ 1784558 w 5346085"/>
              <a:gd name="connsiteY20" fmla="*/ 311862 h 1478781"/>
              <a:gd name="connsiteX21" fmla="*/ 1939015 w 5346085"/>
              <a:gd name="connsiteY21" fmla="*/ 284785 h 1478781"/>
              <a:gd name="connsiteX22" fmla="*/ 2060156 w 5346085"/>
              <a:gd name="connsiteY22" fmla="*/ 216079 h 1478781"/>
              <a:gd name="connsiteX23" fmla="*/ 2155631 w 5346085"/>
              <a:gd name="connsiteY23" fmla="*/ 190500 h 1478781"/>
              <a:gd name="connsiteX24" fmla="*/ 2184206 w 5346085"/>
              <a:gd name="connsiteY24" fmla="*/ 171450 h 1478781"/>
              <a:gd name="connsiteX25" fmla="*/ 2253162 w 5346085"/>
              <a:gd name="connsiteY25" fmla="*/ 144373 h 1478781"/>
              <a:gd name="connsiteX26" fmla="*/ 2409720 w 5346085"/>
              <a:gd name="connsiteY26" fmla="*/ 114300 h 1478781"/>
              <a:gd name="connsiteX27" fmla="*/ 2669981 w 5346085"/>
              <a:gd name="connsiteY27" fmla="*/ 95250 h 1478781"/>
              <a:gd name="connsiteX28" fmla="*/ 2755706 w 5346085"/>
              <a:gd name="connsiteY28" fmla="*/ 66675 h 1478781"/>
              <a:gd name="connsiteX29" fmla="*/ 2784281 w 5346085"/>
              <a:gd name="connsiteY29" fmla="*/ 57150 h 1478781"/>
              <a:gd name="connsiteX30" fmla="*/ 2812856 w 5346085"/>
              <a:gd name="connsiteY30" fmla="*/ 38100 h 1478781"/>
              <a:gd name="connsiteX31" fmla="*/ 2870006 w 5346085"/>
              <a:gd name="connsiteY31" fmla="*/ 19050 h 1478781"/>
              <a:gd name="connsiteX32" fmla="*/ 2936681 w 5346085"/>
              <a:gd name="connsiteY32" fmla="*/ 0 h 1478781"/>
              <a:gd name="connsiteX33" fmla="*/ 3155756 w 5346085"/>
              <a:gd name="connsiteY33" fmla="*/ 9525 h 1478781"/>
              <a:gd name="connsiteX34" fmla="*/ 3212906 w 5346085"/>
              <a:gd name="connsiteY34" fmla="*/ 28575 h 1478781"/>
              <a:gd name="connsiteX35" fmla="*/ 3251006 w 5346085"/>
              <a:gd name="connsiteY35" fmla="*/ 38100 h 1478781"/>
              <a:gd name="connsiteX36" fmla="*/ 3308156 w 5346085"/>
              <a:gd name="connsiteY36" fmla="*/ 57150 h 1478781"/>
              <a:gd name="connsiteX37" fmla="*/ 3365306 w 5346085"/>
              <a:gd name="connsiteY37" fmla="*/ 76200 h 1478781"/>
              <a:gd name="connsiteX38" fmla="*/ 3393881 w 5346085"/>
              <a:gd name="connsiteY38" fmla="*/ 85725 h 1478781"/>
              <a:gd name="connsiteX39" fmla="*/ 3422456 w 5346085"/>
              <a:gd name="connsiteY39" fmla="*/ 95250 h 1478781"/>
              <a:gd name="connsiteX40" fmla="*/ 3536756 w 5346085"/>
              <a:gd name="connsiteY40" fmla="*/ 104775 h 1478781"/>
              <a:gd name="connsiteX41" fmla="*/ 3593906 w 5346085"/>
              <a:gd name="connsiteY41" fmla="*/ 133350 h 1478781"/>
              <a:gd name="connsiteX42" fmla="*/ 3622481 w 5346085"/>
              <a:gd name="connsiteY42" fmla="*/ 161925 h 1478781"/>
              <a:gd name="connsiteX43" fmla="*/ 3679631 w 5346085"/>
              <a:gd name="connsiteY43" fmla="*/ 200025 h 1478781"/>
              <a:gd name="connsiteX44" fmla="*/ 3708206 w 5346085"/>
              <a:gd name="connsiteY44" fmla="*/ 219075 h 1478781"/>
              <a:gd name="connsiteX45" fmla="*/ 3736781 w 5346085"/>
              <a:gd name="connsiteY45" fmla="*/ 247650 h 1478781"/>
              <a:gd name="connsiteX46" fmla="*/ 3793931 w 5346085"/>
              <a:gd name="connsiteY46" fmla="*/ 266700 h 1478781"/>
              <a:gd name="connsiteX47" fmla="*/ 3851081 w 5346085"/>
              <a:gd name="connsiteY47" fmla="*/ 295275 h 1478781"/>
              <a:gd name="connsiteX48" fmla="*/ 3879656 w 5346085"/>
              <a:gd name="connsiteY48" fmla="*/ 314325 h 1478781"/>
              <a:gd name="connsiteX49" fmla="*/ 3917756 w 5346085"/>
              <a:gd name="connsiteY49" fmla="*/ 323850 h 1478781"/>
              <a:gd name="connsiteX50" fmla="*/ 4060631 w 5346085"/>
              <a:gd name="connsiteY50" fmla="*/ 342900 h 1478781"/>
              <a:gd name="connsiteX51" fmla="*/ 4117781 w 5346085"/>
              <a:gd name="connsiteY51" fmla="*/ 361950 h 1478781"/>
              <a:gd name="connsiteX52" fmla="*/ 4146356 w 5346085"/>
              <a:gd name="connsiteY52" fmla="*/ 371475 h 1478781"/>
              <a:gd name="connsiteX53" fmla="*/ 4203506 w 5346085"/>
              <a:gd name="connsiteY53" fmla="*/ 419100 h 1478781"/>
              <a:gd name="connsiteX54" fmla="*/ 4260656 w 5346085"/>
              <a:gd name="connsiteY54" fmla="*/ 457200 h 1478781"/>
              <a:gd name="connsiteX55" fmla="*/ 4289231 w 5346085"/>
              <a:gd name="connsiteY55" fmla="*/ 476250 h 1478781"/>
              <a:gd name="connsiteX56" fmla="*/ 4346381 w 5346085"/>
              <a:gd name="connsiteY56" fmla="*/ 514350 h 1478781"/>
              <a:gd name="connsiteX57" fmla="*/ 4374956 w 5346085"/>
              <a:gd name="connsiteY57" fmla="*/ 533400 h 1478781"/>
              <a:gd name="connsiteX58" fmla="*/ 4403531 w 5346085"/>
              <a:gd name="connsiteY58" fmla="*/ 542925 h 1478781"/>
              <a:gd name="connsiteX59" fmla="*/ 4489256 w 5346085"/>
              <a:gd name="connsiteY59" fmla="*/ 600075 h 1478781"/>
              <a:gd name="connsiteX60" fmla="*/ 4517831 w 5346085"/>
              <a:gd name="connsiteY60" fmla="*/ 628650 h 1478781"/>
              <a:gd name="connsiteX61" fmla="*/ 4546406 w 5346085"/>
              <a:gd name="connsiteY61" fmla="*/ 638175 h 1478781"/>
              <a:gd name="connsiteX62" fmla="*/ 4632131 w 5346085"/>
              <a:gd name="connsiteY62" fmla="*/ 695325 h 1478781"/>
              <a:gd name="connsiteX63" fmla="*/ 4660706 w 5346085"/>
              <a:gd name="connsiteY63" fmla="*/ 714375 h 1478781"/>
              <a:gd name="connsiteX64" fmla="*/ 4689281 w 5346085"/>
              <a:gd name="connsiteY64" fmla="*/ 733425 h 1478781"/>
              <a:gd name="connsiteX65" fmla="*/ 4775006 w 5346085"/>
              <a:gd name="connsiteY65" fmla="*/ 809625 h 1478781"/>
              <a:gd name="connsiteX66" fmla="*/ 4803581 w 5346085"/>
              <a:gd name="connsiteY66" fmla="*/ 819150 h 1478781"/>
              <a:gd name="connsiteX67" fmla="*/ 4860731 w 5346085"/>
              <a:gd name="connsiteY67" fmla="*/ 857250 h 1478781"/>
              <a:gd name="connsiteX68" fmla="*/ 4927406 w 5346085"/>
              <a:gd name="connsiteY68" fmla="*/ 876300 h 1478781"/>
              <a:gd name="connsiteX69" fmla="*/ 4955981 w 5346085"/>
              <a:gd name="connsiteY69" fmla="*/ 885825 h 1478781"/>
              <a:gd name="connsiteX70" fmla="*/ 5022656 w 5346085"/>
              <a:gd name="connsiteY70" fmla="*/ 904875 h 1478781"/>
              <a:gd name="connsiteX71" fmla="*/ 5080539 w 5346085"/>
              <a:gd name="connsiteY71" fmla="*/ 976679 h 1478781"/>
              <a:gd name="connsiteX72" fmla="*/ 5191174 w 5346085"/>
              <a:gd name="connsiteY72" fmla="*/ 1044819 h 1478781"/>
              <a:gd name="connsiteX73" fmla="*/ 5308412 w 5346085"/>
              <a:gd name="connsiteY73" fmla="*/ 1153072 h 1478781"/>
              <a:gd name="connsiteX74" fmla="*/ 5346085 w 5346085"/>
              <a:gd name="connsiteY74" fmla="*/ 1262757 h 1478781"/>
              <a:gd name="connsiteX75" fmla="*/ 4806025 w 5346085"/>
              <a:gd name="connsiteY75" fmla="*/ 1478781 h 1478781"/>
              <a:gd name="connsiteX76" fmla="*/ 557553 w 5346085"/>
              <a:gd name="connsiteY76" fmla="*/ 1478781 h 1478781"/>
              <a:gd name="connsiteX0" fmla="*/ 570581 w 5359113"/>
              <a:gd name="connsiteY0" fmla="*/ 1478781 h 1478781"/>
              <a:gd name="connsiteX1" fmla="*/ 50192 w 5359113"/>
              <a:gd name="connsiteY1" fmla="*/ 1425705 h 1478781"/>
              <a:gd name="connsiteX2" fmla="*/ 73395 w 5359113"/>
              <a:gd name="connsiteY2" fmla="*/ 1284643 h 1478781"/>
              <a:gd name="connsiteX3" fmla="*/ 188692 w 5359113"/>
              <a:gd name="connsiteY3" fmla="*/ 1164152 h 1478781"/>
              <a:gd name="connsiteX4" fmla="*/ 319557 w 5359113"/>
              <a:gd name="connsiteY4" fmla="*/ 1069088 h 1478781"/>
              <a:gd name="connsiteX5" fmla="*/ 477996 w 5359113"/>
              <a:gd name="connsiteY5" fmla="*/ 975288 h 1478781"/>
              <a:gd name="connsiteX6" fmla="*/ 645330 w 5359113"/>
              <a:gd name="connsiteY6" fmla="*/ 921133 h 1478781"/>
              <a:gd name="connsiteX7" fmla="*/ 753638 w 5359113"/>
              <a:gd name="connsiteY7" fmla="*/ 868479 h 1478781"/>
              <a:gd name="connsiteX8" fmla="*/ 856133 w 5359113"/>
              <a:gd name="connsiteY8" fmla="*/ 801802 h 1478781"/>
              <a:gd name="connsiteX9" fmla="*/ 931083 w 5359113"/>
              <a:gd name="connsiteY9" fmla="*/ 742140 h 1478781"/>
              <a:gd name="connsiteX10" fmla="*/ 878447 w 5359113"/>
              <a:gd name="connsiteY10" fmla="*/ 669418 h 1478781"/>
              <a:gd name="connsiteX11" fmla="*/ 945302 w 5359113"/>
              <a:gd name="connsiteY11" fmla="*/ 610235 h 1478781"/>
              <a:gd name="connsiteX12" fmla="*/ 1033708 w 5359113"/>
              <a:gd name="connsiteY12" fmla="*/ 562612 h 1478781"/>
              <a:gd name="connsiteX13" fmla="*/ 1134146 w 5359113"/>
              <a:gd name="connsiteY13" fmla="*/ 527509 h 1478781"/>
              <a:gd name="connsiteX14" fmla="*/ 1212001 w 5359113"/>
              <a:gd name="connsiteY14" fmla="*/ 489408 h 1478781"/>
              <a:gd name="connsiteX15" fmla="*/ 1289856 w 5359113"/>
              <a:gd name="connsiteY15" fmla="*/ 474372 h 1478781"/>
              <a:gd name="connsiteX16" fmla="*/ 1368916 w 5359113"/>
              <a:gd name="connsiteY16" fmla="*/ 439267 h 1478781"/>
              <a:gd name="connsiteX17" fmla="*/ 1483439 w 5359113"/>
              <a:gd name="connsiteY17" fmla="*/ 405666 h 1478781"/>
              <a:gd name="connsiteX18" fmla="*/ 1598590 w 5359113"/>
              <a:gd name="connsiteY18" fmla="*/ 376073 h 1478781"/>
              <a:gd name="connsiteX19" fmla="*/ 1679351 w 5359113"/>
              <a:gd name="connsiteY19" fmla="*/ 346480 h 1478781"/>
              <a:gd name="connsiteX20" fmla="*/ 1797586 w 5359113"/>
              <a:gd name="connsiteY20" fmla="*/ 311862 h 1478781"/>
              <a:gd name="connsiteX21" fmla="*/ 1952043 w 5359113"/>
              <a:gd name="connsiteY21" fmla="*/ 284785 h 1478781"/>
              <a:gd name="connsiteX22" fmla="*/ 2073184 w 5359113"/>
              <a:gd name="connsiteY22" fmla="*/ 216079 h 1478781"/>
              <a:gd name="connsiteX23" fmla="*/ 2168659 w 5359113"/>
              <a:gd name="connsiteY23" fmla="*/ 190500 h 1478781"/>
              <a:gd name="connsiteX24" fmla="*/ 2197234 w 5359113"/>
              <a:gd name="connsiteY24" fmla="*/ 171450 h 1478781"/>
              <a:gd name="connsiteX25" fmla="*/ 2266190 w 5359113"/>
              <a:gd name="connsiteY25" fmla="*/ 144373 h 1478781"/>
              <a:gd name="connsiteX26" fmla="*/ 2422748 w 5359113"/>
              <a:gd name="connsiteY26" fmla="*/ 114300 h 1478781"/>
              <a:gd name="connsiteX27" fmla="*/ 2683009 w 5359113"/>
              <a:gd name="connsiteY27" fmla="*/ 95250 h 1478781"/>
              <a:gd name="connsiteX28" fmla="*/ 2768734 w 5359113"/>
              <a:gd name="connsiteY28" fmla="*/ 66675 h 1478781"/>
              <a:gd name="connsiteX29" fmla="*/ 2797309 w 5359113"/>
              <a:gd name="connsiteY29" fmla="*/ 57150 h 1478781"/>
              <a:gd name="connsiteX30" fmla="*/ 2825884 w 5359113"/>
              <a:gd name="connsiteY30" fmla="*/ 38100 h 1478781"/>
              <a:gd name="connsiteX31" fmla="*/ 2883034 w 5359113"/>
              <a:gd name="connsiteY31" fmla="*/ 19050 h 1478781"/>
              <a:gd name="connsiteX32" fmla="*/ 2949709 w 5359113"/>
              <a:gd name="connsiteY32" fmla="*/ 0 h 1478781"/>
              <a:gd name="connsiteX33" fmla="*/ 3168784 w 5359113"/>
              <a:gd name="connsiteY33" fmla="*/ 9525 h 1478781"/>
              <a:gd name="connsiteX34" fmla="*/ 3225934 w 5359113"/>
              <a:gd name="connsiteY34" fmla="*/ 28575 h 1478781"/>
              <a:gd name="connsiteX35" fmla="*/ 3264034 w 5359113"/>
              <a:gd name="connsiteY35" fmla="*/ 38100 h 1478781"/>
              <a:gd name="connsiteX36" fmla="*/ 3321184 w 5359113"/>
              <a:gd name="connsiteY36" fmla="*/ 57150 h 1478781"/>
              <a:gd name="connsiteX37" fmla="*/ 3378334 w 5359113"/>
              <a:gd name="connsiteY37" fmla="*/ 76200 h 1478781"/>
              <a:gd name="connsiteX38" fmla="*/ 3406909 w 5359113"/>
              <a:gd name="connsiteY38" fmla="*/ 85725 h 1478781"/>
              <a:gd name="connsiteX39" fmla="*/ 3435484 w 5359113"/>
              <a:gd name="connsiteY39" fmla="*/ 95250 h 1478781"/>
              <a:gd name="connsiteX40" fmla="*/ 3549784 w 5359113"/>
              <a:gd name="connsiteY40" fmla="*/ 104775 h 1478781"/>
              <a:gd name="connsiteX41" fmla="*/ 3606934 w 5359113"/>
              <a:gd name="connsiteY41" fmla="*/ 133350 h 1478781"/>
              <a:gd name="connsiteX42" fmla="*/ 3635509 w 5359113"/>
              <a:gd name="connsiteY42" fmla="*/ 161925 h 1478781"/>
              <a:gd name="connsiteX43" fmla="*/ 3692659 w 5359113"/>
              <a:gd name="connsiteY43" fmla="*/ 200025 h 1478781"/>
              <a:gd name="connsiteX44" fmla="*/ 3721234 w 5359113"/>
              <a:gd name="connsiteY44" fmla="*/ 219075 h 1478781"/>
              <a:gd name="connsiteX45" fmla="*/ 3749809 w 5359113"/>
              <a:gd name="connsiteY45" fmla="*/ 247650 h 1478781"/>
              <a:gd name="connsiteX46" fmla="*/ 3806959 w 5359113"/>
              <a:gd name="connsiteY46" fmla="*/ 266700 h 1478781"/>
              <a:gd name="connsiteX47" fmla="*/ 3864109 w 5359113"/>
              <a:gd name="connsiteY47" fmla="*/ 295275 h 1478781"/>
              <a:gd name="connsiteX48" fmla="*/ 3892684 w 5359113"/>
              <a:gd name="connsiteY48" fmla="*/ 314325 h 1478781"/>
              <a:gd name="connsiteX49" fmla="*/ 3930784 w 5359113"/>
              <a:gd name="connsiteY49" fmla="*/ 323850 h 1478781"/>
              <a:gd name="connsiteX50" fmla="*/ 4073659 w 5359113"/>
              <a:gd name="connsiteY50" fmla="*/ 342900 h 1478781"/>
              <a:gd name="connsiteX51" fmla="*/ 4130809 w 5359113"/>
              <a:gd name="connsiteY51" fmla="*/ 361950 h 1478781"/>
              <a:gd name="connsiteX52" fmla="*/ 4159384 w 5359113"/>
              <a:gd name="connsiteY52" fmla="*/ 371475 h 1478781"/>
              <a:gd name="connsiteX53" fmla="*/ 4216534 w 5359113"/>
              <a:gd name="connsiteY53" fmla="*/ 419100 h 1478781"/>
              <a:gd name="connsiteX54" fmla="*/ 4273684 w 5359113"/>
              <a:gd name="connsiteY54" fmla="*/ 457200 h 1478781"/>
              <a:gd name="connsiteX55" fmla="*/ 4302259 w 5359113"/>
              <a:gd name="connsiteY55" fmla="*/ 476250 h 1478781"/>
              <a:gd name="connsiteX56" fmla="*/ 4359409 w 5359113"/>
              <a:gd name="connsiteY56" fmla="*/ 514350 h 1478781"/>
              <a:gd name="connsiteX57" fmla="*/ 4387984 w 5359113"/>
              <a:gd name="connsiteY57" fmla="*/ 533400 h 1478781"/>
              <a:gd name="connsiteX58" fmla="*/ 4416559 w 5359113"/>
              <a:gd name="connsiteY58" fmla="*/ 542925 h 1478781"/>
              <a:gd name="connsiteX59" fmla="*/ 4502284 w 5359113"/>
              <a:gd name="connsiteY59" fmla="*/ 600075 h 1478781"/>
              <a:gd name="connsiteX60" fmla="*/ 4530859 w 5359113"/>
              <a:gd name="connsiteY60" fmla="*/ 628650 h 1478781"/>
              <a:gd name="connsiteX61" fmla="*/ 4559434 w 5359113"/>
              <a:gd name="connsiteY61" fmla="*/ 638175 h 1478781"/>
              <a:gd name="connsiteX62" fmla="*/ 4645159 w 5359113"/>
              <a:gd name="connsiteY62" fmla="*/ 695325 h 1478781"/>
              <a:gd name="connsiteX63" fmla="*/ 4673734 w 5359113"/>
              <a:gd name="connsiteY63" fmla="*/ 714375 h 1478781"/>
              <a:gd name="connsiteX64" fmla="*/ 4702309 w 5359113"/>
              <a:gd name="connsiteY64" fmla="*/ 733425 h 1478781"/>
              <a:gd name="connsiteX65" fmla="*/ 4788034 w 5359113"/>
              <a:gd name="connsiteY65" fmla="*/ 809625 h 1478781"/>
              <a:gd name="connsiteX66" fmla="*/ 4816609 w 5359113"/>
              <a:gd name="connsiteY66" fmla="*/ 819150 h 1478781"/>
              <a:gd name="connsiteX67" fmla="*/ 4873759 w 5359113"/>
              <a:gd name="connsiteY67" fmla="*/ 857250 h 1478781"/>
              <a:gd name="connsiteX68" fmla="*/ 4940434 w 5359113"/>
              <a:gd name="connsiteY68" fmla="*/ 876300 h 1478781"/>
              <a:gd name="connsiteX69" fmla="*/ 4969009 w 5359113"/>
              <a:gd name="connsiteY69" fmla="*/ 885825 h 1478781"/>
              <a:gd name="connsiteX70" fmla="*/ 5035684 w 5359113"/>
              <a:gd name="connsiteY70" fmla="*/ 904875 h 1478781"/>
              <a:gd name="connsiteX71" fmla="*/ 5093567 w 5359113"/>
              <a:gd name="connsiteY71" fmla="*/ 976679 h 1478781"/>
              <a:gd name="connsiteX72" fmla="*/ 5204202 w 5359113"/>
              <a:gd name="connsiteY72" fmla="*/ 1044819 h 1478781"/>
              <a:gd name="connsiteX73" fmla="*/ 5321440 w 5359113"/>
              <a:gd name="connsiteY73" fmla="*/ 1153072 h 1478781"/>
              <a:gd name="connsiteX74" fmla="*/ 5359113 w 5359113"/>
              <a:gd name="connsiteY74" fmla="*/ 1262757 h 1478781"/>
              <a:gd name="connsiteX75" fmla="*/ 4819053 w 5359113"/>
              <a:gd name="connsiteY75" fmla="*/ 1478781 h 1478781"/>
              <a:gd name="connsiteX76" fmla="*/ 570581 w 5359113"/>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309112 w 5348668"/>
              <a:gd name="connsiteY4" fmla="*/ 1069088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467551 w 5348668"/>
              <a:gd name="connsiteY5" fmla="*/ 975288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60136 w 5348668"/>
              <a:gd name="connsiteY0" fmla="*/ 1478781 h 1478781"/>
              <a:gd name="connsiteX1" fmla="*/ 39747 w 5348668"/>
              <a:gd name="connsiteY1" fmla="*/ 1425705 h 1478781"/>
              <a:gd name="connsiteX2" fmla="*/ 62950 w 5348668"/>
              <a:gd name="connsiteY2" fmla="*/ 1284643 h 1478781"/>
              <a:gd name="connsiteX3" fmla="*/ 249081 w 5348668"/>
              <a:gd name="connsiteY3" fmla="*/ 1192245 h 1478781"/>
              <a:gd name="connsiteX4" fmla="*/ 411427 w 5348668"/>
              <a:gd name="connsiteY4" fmla="*/ 1101194 h 1478781"/>
              <a:gd name="connsiteX5" fmla="*/ 538385 w 5348668"/>
              <a:gd name="connsiteY5" fmla="*/ 1007394 h 1478781"/>
              <a:gd name="connsiteX6" fmla="*/ 634885 w 5348668"/>
              <a:gd name="connsiteY6" fmla="*/ 921133 h 1478781"/>
              <a:gd name="connsiteX7" fmla="*/ 743193 w 5348668"/>
              <a:gd name="connsiteY7" fmla="*/ 868479 h 1478781"/>
              <a:gd name="connsiteX8" fmla="*/ 845688 w 5348668"/>
              <a:gd name="connsiteY8" fmla="*/ 801802 h 1478781"/>
              <a:gd name="connsiteX9" fmla="*/ 920638 w 5348668"/>
              <a:gd name="connsiteY9" fmla="*/ 742140 h 1478781"/>
              <a:gd name="connsiteX10" fmla="*/ 868002 w 5348668"/>
              <a:gd name="connsiteY10" fmla="*/ 669418 h 1478781"/>
              <a:gd name="connsiteX11" fmla="*/ 934857 w 5348668"/>
              <a:gd name="connsiteY11" fmla="*/ 610235 h 1478781"/>
              <a:gd name="connsiteX12" fmla="*/ 1023263 w 5348668"/>
              <a:gd name="connsiteY12" fmla="*/ 562612 h 1478781"/>
              <a:gd name="connsiteX13" fmla="*/ 1123701 w 5348668"/>
              <a:gd name="connsiteY13" fmla="*/ 527509 h 1478781"/>
              <a:gd name="connsiteX14" fmla="*/ 1201556 w 5348668"/>
              <a:gd name="connsiteY14" fmla="*/ 489408 h 1478781"/>
              <a:gd name="connsiteX15" fmla="*/ 1279411 w 5348668"/>
              <a:gd name="connsiteY15" fmla="*/ 474372 h 1478781"/>
              <a:gd name="connsiteX16" fmla="*/ 1358471 w 5348668"/>
              <a:gd name="connsiteY16" fmla="*/ 439267 h 1478781"/>
              <a:gd name="connsiteX17" fmla="*/ 1472994 w 5348668"/>
              <a:gd name="connsiteY17" fmla="*/ 405666 h 1478781"/>
              <a:gd name="connsiteX18" fmla="*/ 1588145 w 5348668"/>
              <a:gd name="connsiteY18" fmla="*/ 376073 h 1478781"/>
              <a:gd name="connsiteX19" fmla="*/ 1668906 w 5348668"/>
              <a:gd name="connsiteY19" fmla="*/ 346480 h 1478781"/>
              <a:gd name="connsiteX20" fmla="*/ 1787141 w 5348668"/>
              <a:gd name="connsiteY20" fmla="*/ 311862 h 1478781"/>
              <a:gd name="connsiteX21" fmla="*/ 1941598 w 5348668"/>
              <a:gd name="connsiteY21" fmla="*/ 284785 h 1478781"/>
              <a:gd name="connsiteX22" fmla="*/ 2062739 w 5348668"/>
              <a:gd name="connsiteY22" fmla="*/ 216079 h 1478781"/>
              <a:gd name="connsiteX23" fmla="*/ 2158214 w 5348668"/>
              <a:gd name="connsiteY23" fmla="*/ 190500 h 1478781"/>
              <a:gd name="connsiteX24" fmla="*/ 2186789 w 5348668"/>
              <a:gd name="connsiteY24" fmla="*/ 171450 h 1478781"/>
              <a:gd name="connsiteX25" fmla="*/ 2255745 w 5348668"/>
              <a:gd name="connsiteY25" fmla="*/ 144373 h 1478781"/>
              <a:gd name="connsiteX26" fmla="*/ 2412303 w 5348668"/>
              <a:gd name="connsiteY26" fmla="*/ 114300 h 1478781"/>
              <a:gd name="connsiteX27" fmla="*/ 2672564 w 5348668"/>
              <a:gd name="connsiteY27" fmla="*/ 95250 h 1478781"/>
              <a:gd name="connsiteX28" fmla="*/ 2758289 w 5348668"/>
              <a:gd name="connsiteY28" fmla="*/ 66675 h 1478781"/>
              <a:gd name="connsiteX29" fmla="*/ 2786864 w 5348668"/>
              <a:gd name="connsiteY29" fmla="*/ 57150 h 1478781"/>
              <a:gd name="connsiteX30" fmla="*/ 2815439 w 5348668"/>
              <a:gd name="connsiteY30" fmla="*/ 38100 h 1478781"/>
              <a:gd name="connsiteX31" fmla="*/ 2872589 w 5348668"/>
              <a:gd name="connsiteY31" fmla="*/ 19050 h 1478781"/>
              <a:gd name="connsiteX32" fmla="*/ 2939264 w 5348668"/>
              <a:gd name="connsiteY32" fmla="*/ 0 h 1478781"/>
              <a:gd name="connsiteX33" fmla="*/ 3158339 w 5348668"/>
              <a:gd name="connsiteY33" fmla="*/ 9525 h 1478781"/>
              <a:gd name="connsiteX34" fmla="*/ 3215489 w 5348668"/>
              <a:gd name="connsiteY34" fmla="*/ 28575 h 1478781"/>
              <a:gd name="connsiteX35" fmla="*/ 3253589 w 5348668"/>
              <a:gd name="connsiteY35" fmla="*/ 38100 h 1478781"/>
              <a:gd name="connsiteX36" fmla="*/ 3310739 w 5348668"/>
              <a:gd name="connsiteY36" fmla="*/ 57150 h 1478781"/>
              <a:gd name="connsiteX37" fmla="*/ 3367889 w 5348668"/>
              <a:gd name="connsiteY37" fmla="*/ 76200 h 1478781"/>
              <a:gd name="connsiteX38" fmla="*/ 3396464 w 5348668"/>
              <a:gd name="connsiteY38" fmla="*/ 85725 h 1478781"/>
              <a:gd name="connsiteX39" fmla="*/ 3425039 w 5348668"/>
              <a:gd name="connsiteY39" fmla="*/ 95250 h 1478781"/>
              <a:gd name="connsiteX40" fmla="*/ 3539339 w 5348668"/>
              <a:gd name="connsiteY40" fmla="*/ 104775 h 1478781"/>
              <a:gd name="connsiteX41" fmla="*/ 3596489 w 5348668"/>
              <a:gd name="connsiteY41" fmla="*/ 133350 h 1478781"/>
              <a:gd name="connsiteX42" fmla="*/ 3625064 w 5348668"/>
              <a:gd name="connsiteY42" fmla="*/ 161925 h 1478781"/>
              <a:gd name="connsiteX43" fmla="*/ 3682214 w 5348668"/>
              <a:gd name="connsiteY43" fmla="*/ 200025 h 1478781"/>
              <a:gd name="connsiteX44" fmla="*/ 3710789 w 5348668"/>
              <a:gd name="connsiteY44" fmla="*/ 219075 h 1478781"/>
              <a:gd name="connsiteX45" fmla="*/ 3739364 w 5348668"/>
              <a:gd name="connsiteY45" fmla="*/ 247650 h 1478781"/>
              <a:gd name="connsiteX46" fmla="*/ 3796514 w 5348668"/>
              <a:gd name="connsiteY46" fmla="*/ 266700 h 1478781"/>
              <a:gd name="connsiteX47" fmla="*/ 3853664 w 5348668"/>
              <a:gd name="connsiteY47" fmla="*/ 295275 h 1478781"/>
              <a:gd name="connsiteX48" fmla="*/ 3882239 w 5348668"/>
              <a:gd name="connsiteY48" fmla="*/ 314325 h 1478781"/>
              <a:gd name="connsiteX49" fmla="*/ 3920339 w 5348668"/>
              <a:gd name="connsiteY49" fmla="*/ 323850 h 1478781"/>
              <a:gd name="connsiteX50" fmla="*/ 4063214 w 5348668"/>
              <a:gd name="connsiteY50" fmla="*/ 342900 h 1478781"/>
              <a:gd name="connsiteX51" fmla="*/ 4120364 w 5348668"/>
              <a:gd name="connsiteY51" fmla="*/ 361950 h 1478781"/>
              <a:gd name="connsiteX52" fmla="*/ 4148939 w 5348668"/>
              <a:gd name="connsiteY52" fmla="*/ 371475 h 1478781"/>
              <a:gd name="connsiteX53" fmla="*/ 4206089 w 5348668"/>
              <a:gd name="connsiteY53" fmla="*/ 419100 h 1478781"/>
              <a:gd name="connsiteX54" fmla="*/ 4263239 w 5348668"/>
              <a:gd name="connsiteY54" fmla="*/ 457200 h 1478781"/>
              <a:gd name="connsiteX55" fmla="*/ 4291814 w 5348668"/>
              <a:gd name="connsiteY55" fmla="*/ 476250 h 1478781"/>
              <a:gd name="connsiteX56" fmla="*/ 4348964 w 5348668"/>
              <a:gd name="connsiteY56" fmla="*/ 514350 h 1478781"/>
              <a:gd name="connsiteX57" fmla="*/ 4377539 w 5348668"/>
              <a:gd name="connsiteY57" fmla="*/ 533400 h 1478781"/>
              <a:gd name="connsiteX58" fmla="*/ 4406114 w 5348668"/>
              <a:gd name="connsiteY58" fmla="*/ 542925 h 1478781"/>
              <a:gd name="connsiteX59" fmla="*/ 4491839 w 5348668"/>
              <a:gd name="connsiteY59" fmla="*/ 600075 h 1478781"/>
              <a:gd name="connsiteX60" fmla="*/ 4520414 w 5348668"/>
              <a:gd name="connsiteY60" fmla="*/ 628650 h 1478781"/>
              <a:gd name="connsiteX61" fmla="*/ 4548989 w 5348668"/>
              <a:gd name="connsiteY61" fmla="*/ 638175 h 1478781"/>
              <a:gd name="connsiteX62" fmla="*/ 4634714 w 5348668"/>
              <a:gd name="connsiteY62" fmla="*/ 695325 h 1478781"/>
              <a:gd name="connsiteX63" fmla="*/ 4663289 w 5348668"/>
              <a:gd name="connsiteY63" fmla="*/ 714375 h 1478781"/>
              <a:gd name="connsiteX64" fmla="*/ 4691864 w 5348668"/>
              <a:gd name="connsiteY64" fmla="*/ 733425 h 1478781"/>
              <a:gd name="connsiteX65" fmla="*/ 4777589 w 5348668"/>
              <a:gd name="connsiteY65" fmla="*/ 809625 h 1478781"/>
              <a:gd name="connsiteX66" fmla="*/ 4806164 w 5348668"/>
              <a:gd name="connsiteY66" fmla="*/ 819150 h 1478781"/>
              <a:gd name="connsiteX67" fmla="*/ 4863314 w 5348668"/>
              <a:gd name="connsiteY67" fmla="*/ 857250 h 1478781"/>
              <a:gd name="connsiteX68" fmla="*/ 4929989 w 5348668"/>
              <a:gd name="connsiteY68" fmla="*/ 876300 h 1478781"/>
              <a:gd name="connsiteX69" fmla="*/ 4958564 w 5348668"/>
              <a:gd name="connsiteY69" fmla="*/ 885825 h 1478781"/>
              <a:gd name="connsiteX70" fmla="*/ 5025239 w 5348668"/>
              <a:gd name="connsiteY70" fmla="*/ 904875 h 1478781"/>
              <a:gd name="connsiteX71" fmla="*/ 5083122 w 5348668"/>
              <a:gd name="connsiteY71" fmla="*/ 976679 h 1478781"/>
              <a:gd name="connsiteX72" fmla="*/ 5193757 w 5348668"/>
              <a:gd name="connsiteY72" fmla="*/ 1044819 h 1478781"/>
              <a:gd name="connsiteX73" fmla="*/ 5310995 w 5348668"/>
              <a:gd name="connsiteY73" fmla="*/ 1153072 h 1478781"/>
              <a:gd name="connsiteX74" fmla="*/ 5348668 w 5348668"/>
              <a:gd name="connsiteY74" fmla="*/ 1262757 h 1478781"/>
              <a:gd name="connsiteX75" fmla="*/ 4808608 w 5348668"/>
              <a:gd name="connsiteY75" fmla="*/ 1478781 h 1478781"/>
              <a:gd name="connsiteX76" fmla="*/ 560136 w 5348668"/>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864147 w 5344813"/>
              <a:gd name="connsiteY10" fmla="*/ 669418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931002 w 5344813"/>
              <a:gd name="connsiteY11" fmla="*/ 610235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83286 w 5344813"/>
              <a:gd name="connsiteY20" fmla="*/ 311862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65051 w 5344813"/>
              <a:gd name="connsiteY19" fmla="*/ 346480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84290 w 5344813"/>
              <a:gd name="connsiteY18" fmla="*/ 376073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9139 w 5344813"/>
              <a:gd name="connsiteY17" fmla="*/ 405666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54616 w 5344813"/>
              <a:gd name="connsiteY16" fmla="*/ 439267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75556 w 5344813"/>
              <a:gd name="connsiteY15" fmla="*/ 474372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197701 w 5344813"/>
              <a:gd name="connsiteY14" fmla="*/ 489408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63180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019408 w 5344813"/>
              <a:gd name="connsiteY12" fmla="*/ 562612 h 1478781"/>
              <a:gd name="connsiteX13" fmla="*/ 1119846 w 5344813"/>
              <a:gd name="connsiteY13" fmla="*/ 527509 h 1478781"/>
              <a:gd name="connsiteX14" fmla="*/ 1237053 w 5344813"/>
              <a:gd name="connsiteY14" fmla="*/ 537566 h 1478781"/>
              <a:gd name="connsiteX15" fmla="*/ 1291297 w 5344813"/>
              <a:gd name="connsiteY15" fmla="*/ 514504 h 1478781"/>
              <a:gd name="connsiteX16" fmla="*/ 1370357 w 5344813"/>
              <a:gd name="connsiteY16" fmla="*/ 463346 h 1478781"/>
              <a:gd name="connsiteX17" fmla="*/ 1465203 w 5344813"/>
              <a:gd name="connsiteY17" fmla="*/ 461852 h 1478781"/>
              <a:gd name="connsiteX18" fmla="*/ 1552808 w 5344813"/>
              <a:gd name="connsiteY18" fmla="*/ 432259 h 1478781"/>
              <a:gd name="connsiteX19" fmla="*/ 1653246 w 5344813"/>
              <a:gd name="connsiteY19" fmla="*/ 410691 h 1478781"/>
              <a:gd name="connsiteX20" fmla="*/ 1799027 w 5344813"/>
              <a:gd name="connsiteY20" fmla="*/ 351994 h 1478781"/>
              <a:gd name="connsiteX21" fmla="*/ 1937743 w 5344813"/>
              <a:gd name="connsiteY21" fmla="*/ 284785 h 1478781"/>
              <a:gd name="connsiteX22" fmla="*/ 2058884 w 5344813"/>
              <a:gd name="connsiteY22" fmla="*/ 216079 h 1478781"/>
              <a:gd name="connsiteX23" fmla="*/ 2154359 w 5344813"/>
              <a:gd name="connsiteY23" fmla="*/ 190500 h 1478781"/>
              <a:gd name="connsiteX24" fmla="*/ 2182934 w 5344813"/>
              <a:gd name="connsiteY24" fmla="*/ 171450 h 1478781"/>
              <a:gd name="connsiteX25" fmla="*/ 2251890 w 5344813"/>
              <a:gd name="connsiteY25" fmla="*/ 144373 h 1478781"/>
              <a:gd name="connsiteX26" fmla="*/ 2408448 w 5344813"/>
              <a:gd name="connsiteY26" fmla="*/ 114300 h 1478781"/>
              <a:gd name="connsiteX27" fmla="*/ 2668709 w 5344813"/>
              <a:gd name="connsiteY27" fmla="*/ 95250 h 1478781"/>
              <a:gd name="connsiteX28" fmla="*/ 2754434 w 5344813"/>
              <a:gd name="connsiteY28" fmla="*/ 66675 h 1478781"/>
              <a:gd name="connsiteX29" fmla="*/ 2783009 w 5344813"/>
              <a:gd name="connsiteY29" fmla="*/ 57150 h 1478781"/>
              <a:gd name="connsiteX30" fmla="*/ 2811584 w 5344813"/>
              <a:gd name="connsiteY30" fmla="*/ 38100 h 1478781"/>
              <a:gd name="connsiteX31" fmla="*/ 2868734 w 5344813"/>
              <a:gd name="connsiteY31" fmla="*/ 19050 h 1478781"/>
              <a:gd name="connsiteX32" fmla="*/ 2935409 w 5344813"/>
              <a:gd name="connsiteY32" fmla="*/ 0 h 1478781"/>
              <a:gd name="connsiteX33" fmla="*/ 3154484 w 5344813"/>
              <a:gd name="connsiteY33" fmla="*/ 9525 h 1478781"/>
              <a:gd name="connsiteX34" fmla="*/ 3211634 w 5344813"/>
              <a:gd name="connsiteY34" fmla="*/ 28575 h 1478781"/>
              <a:gd name="connsiteX35" fmla="*/ 3249734 w 5344813"/>
              <a:gd name="connsiteY35" fmla="*/ 38100 h 1478781"/>
              <a:gd name="connsiteX36" fmla="*/ 3306884 w 5344813"/>
              <a:gd name="connsiteY36" fmla="*/ 57150 h 1478781"/>
              <a:gd name="connsiteX37" fmla="*/ 3364034 w 5344813"/>
              <a:gd name="connsiteY37" fmla="*/ 76200 h 1478781"/>
              <a:gd name="connsiteX38" fmla="*/ 3392609 w 5344813"/>
              <a:gd name="connsiteY38" fmla="*/ 85725 h 1478781"/>
              <a:gd name="connsiteX39" fmla="*/ 3421184 w 5344813"/>
              <a:gd name="connsiteY39" fmla="*/ 95250 h 1478781"/>
              <a:gd name="connsiteX40" fmla="*/ 3535484 w 5344813"/>
              <a:gd name="connsiteY40" fmla="*/ 104775 h 1478781"/>
              <a:gd name="connsiteX41" fmla="*/ 3592634 w 5344813"/>
              <a:gd name="connsiteY41" fmla="*/ 133350 h 1478781"/>
              <a:gd name="connsiteX42" fmla="*/ 3621209 w 5344813"/>
              <a:gd name="connsiteY42" fmla="*/ 161925 h 1478781"/>
              <a:gd name="connsiteX43" fmla="*/ 3678359 w 5344813"/>
              <a:gd name="connsiteY43" fmla="*/ 200025 h 1478781"/>
              <a:gd name="connsiteX44" fmla="*/ 3706934 w 5344813"/>
              <a:gd name="connsiteY44" fmla="*/ 219075 h 1478781"/>
              <a:gd name="connsiteX45" fmla="*/ 3735509 w 5344813"/>
              <a:gd name="connsiteY45" fmla="*/ 247650 h 1478781"/>
              <a:gd name="connsiteX46" fmla="*/ 3792659 w 5344813"/>
              <a:gd name="connsiteY46" fmla="*/ 266700 h 1478781"/>
              <a:gd name="connsiteX47" fmla="*/ 3849809 w 5344813"/>
              <a:gd name="connsiteY47" fmla="*/ 295275 h 1478781"/>
              <a:gd name="connsiteX48" fmla="*/ 3878384 w 5344813"/>
              <a:gd name="connsiteY48" fmla="*/ 314325 h 1478781"/>
              <a:gd name="connsiteX49" fmla="*/ 3916484 w 5344813"/>
              <a:gd name="connsiteY49" fmla="*/ 323850 h 1478781"/>
              <a:gd name="connsiteX50" fmla="*/ 4059359 w 5344813"/>
              <a:gd name="connsiteY50" fmla="*/ 342900 h 1478781"/>
              <a:gd name="connsiteX51" fmla="*/ 4116509 w 5344813"/>
              <a:gd name="connsiteY51" fmla="*/ 361950 h 1478781"/>
              <a:gd name="connsiteX52" fmla="*/ 4145084 w 5344813"/>
              <a:gd name="connsiteY52" fmla="*/ 371475 h 1478781"/>
              <a:gd name="connsiteX53" fmla="*/ 4202234 w 5344813"/>
              <a:gd name="connsiteY53" fmla="*/ 419100 h 1478781"/>
              <a:gd name="connsiteX54" fmla="*/ 4259384 w 5344813"/>
              <a:gd name="connsiteY54" fmla="*/ 457200 h 1478781"/>
              <a:gd name="connsiteX55" fmla="*/ 4287959 w 5344813"/>
              <a:gd name="connsiteY55" fmla="*/ 476250 h 1478781"/>
              <a:gd name="connsiteX56" fmla="*/ 4345109 w 5344813"/>
              <a:gd name="connsiteY56" fmla="*/ 514350 h 1478781"/>
              <a:gd name="connsiteX57" fmla="*/ 4373684 w 5344813"/>
              <a:gd name="connsiteY57" fmla="*/ 533400 h 1478781"/>
              <a:gd name="connsiteX58" fmla="*/ 4402259 w 5344813"/>
              <a:gd name="connsiteY58" fmla="*/ 542925 h 1478781"/>
              <a:gd name="connsiteX59" fmla="*/ 4487984 w 5344813"/>
              <a:gd name="connsiteY59" fmla="*/ 600075 h 1478781"/>
              <a:gd name="connsiteX60" fmla="*/ 4516559 w 5344813"/>
              <a:gd name="connsiteY60" fmla="*/ 628650 h 1478781"/>
              <a:gd name="connsiteX61" fmla="*/ 4545134 w 5344813"/>
              <a:gd name="connsiteY61" fmla="*/ 638175 h 1478781"/>
              <a:gd name="connsiteX62" fmla="*/ 4630859 w 5344813"/>
              <a:gd name="connsiteY62" fmla="*/ 695325 h 1478781"/>
              <a:gd name="connsiteX63" fmla="*/ 4659434 w 5344813"/>
              <a:gd name="connsiteY63" fmla="*/ 714375 h 1478781"/>
              <a:gd name="connsiteX64" fmla="*/ 4688009 w 5344813"/>
              <a:gd name="connsiteY64" fmla="*/ 733425 h 1478781"/>
              <a:gd name="connsiteX65" fmla="*/ 4773734 w 5344813"/>
              <a:gd name="connsiteY65" fmla="*/ 809625 h 1478781"/>
              <a:gd name="connsiteX66" fmla="*/ 4802309 w 5344813"/>
              <a:gd name="connsiteY66" fmla="*/ 819150 h 1478781"/>
              <a:gd name="connsiteX67" fmla="*/ 4859459 w 5344813"/>
              <a:gd name="connsiteY67" fmla="*/ 857250 h 1478781"/>
              <a:gd name="connsiteX68" fmla="*/ 4926134 w 5344813"/>
              <a:gd name="connsiteY68" fmla="*/ 876300 h 1478781"/>
              <a:gd name="connsiteX69" fmla="*/ 4954709 w 5344813"/>
              <a:gd name="connsiteY69" fmla="*/ 885825 h 1478781"/>
              <a:gd name="connsiteX70" fmla="*/ 5021384 w 5344813"/>
              <a:gd name="connsiteY70" fmla="*/ 904875 h 1478781"/>
              <a:gd name="connsiteX71" fmla="*/ 5079267 w 5344813"/>
              <a:gd name="connsiteY71" fmla="*/ 976679 h 1478781"/>
              <a:gd name="connsiteX72" fmla="*/ 5189902 w 5344813"/>
              <a:gd name="connsiteY72" fmla="*/ 1044819 h 1478781"/>
              <a:gd name="connsiteX73" fmla="*/ 5307140 w 5344813"/>
              <a:gd name="connsiteY73" fmla="*/ 1153072 h 1478781"/>
              <a:gd name="connsiteX74" fmla="*/ 5344813 w 5344813"/>
              <a:gd name="connsiteY74" fmla="*/ 1262757 h 1478781"/>
              <a:gd name="connsiteX75" fmla="*/ 4804753 w 5344813"/>
              <a:gd name="connsiteY75" fmla="*/ 1478781 h 1478781"/>
              <a:gd name="connsiteX76" fmla="*/ 556281 w 5344813"/>
              <a:gd name="connsiteY76"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119846 w 5344813"/>
              <a:gd name="connsiteY12" fmla="*/ 527509 h 1478781"/>
              <a:gd name="connsiteX13" fmla="*/ 1237053 w 5344813"/>
              <a:gd name="connsiteY13" fmla="*/ 537566 h 1478781"/>
              <a:gd name="connsiteX14" fmla="*/ 1291297 w 5344813"/>
              <a:gd name="connsiteY14" fmla="*/ 514504 h 1478781"/>
              <a:gd name="connsiteX15" fmla="*/ 1370357 w 5344813"/>
              <a:gd name="connsiteY15" fmla="*/ 463346 h 1478781"/>
              <a:gd name="connsiteX16" fmla="*/ 1465203 w 5344813"/>
              <a:gd name="connsiteY16" fmla="*/ 461852 h 1478781"/>
              <a:gd name="connsiteX17" fmla="*/ 1552808 w 5344813"/>
              <a:gd name="connsiteY17" fmla="*/ 432259 h 1478781"/>
              <a:gd name="connsiteX18" fmla="*/ 1653246 w 5344813"/>
              <a:gd name="connsiteY18" fmla="*/ 410691 h 1478781"/>
              <a:gd name="connsiteX19" fmla="*/ 1799027 w 5344813"/>
              <a:gd name="connsiteY19" fmla="*/ 351994 h 1478781"/>
              <a:gd name="connsiteX20" fmla="*/ 1937743 w 5344813"/>
              <a:gd name="connsiteY20" fmla="*/ 284785 h 1478781"/>
              <a:gd name="connsiteX21" fmla="*/ 2058884 w 5344813"/>
              <a:gd name="connsiteY21" fmla="*/ 216079 h 1478781"/>
              <a:gd name="connsiteX22" fmla="*/ 2154359 w 5344813"/>
              <a:gd name="connsiteY22" fmla="*/ 190500 h 1478781"/>
              <a:gd name="connsiteX23" fmla="*/ 2182934 w 5344813"/>
              <a:gd name="connsiteY23" fmla="*/ 171450 h 1478781"/>
              <a:gd name="connsiteX24" fmla="*/ 2251890 w 5344813"/>
              <a:gd name="connsiteY24" fmla="*/ 144373 h 1478781"/>
              <a:gd name="connsiteX25" fmla="*/ 2408448 w 5344813"/>
              <a:gd name="connsiteY25" fmla="*/ 114300 h 1478781"/>
              <a:gd name="connsiteX26" fmla="*/ 2668709 w 5344813"/>
              <a:gd name="connsiteY26" fmla="*/ 95250 h 1478781"/>
              <a:gd name="connsiteX27" fmla="*/ 2754434 w 5344813"/>
              <a:gd name="connsiteY27" fmla="*/ 66675 h 1478781"/>
              <a:gd name="connsiteX28" fmla="*/ 2783009 w 5344813"/>
              <a:gd name="connsiteY28" fmla="*/ 57150 h 1478781"/>
              <a:gd name="connsiteX29" fmla="*/ 2811584 w 5344813"/>
              <a:gd name="connsiteY29" fmla="*/ 38100 h 1478781"/>
              <a:gd name="connsiteX30" fmla="*/ 2868734 w 5344813"/>
              <a:gd name="connsiteY30" fmla="*/ 19050 h 1478781"/>
              <a:gd name="connsiteX31" fmla="*/ 2935409 w 5344813"/>
              <a:gd name="connsiteY31" fmla="*/ 0 h 1478781"/>
              <a:gd name="connsiteX32" fmla="*/ 3154484 w 5344813"/>
              <a:gd name="connsiteY32" fmla="*/ 9525 h 1478781"/>
              <a:gd name="connsiteX33" fmla="*/ 3211634 w 5344813"/>
              <a:gd name="connsiteY33" fmla="*/ 28575 h 1478781"/>
              <a:gd name="connsiteX34" fmla="*/ 3249734 w 5344813"/>
              <a:gd name="connsiteY34" fmla="*/ 38100 h 1478781"/>
              <a:gd name="connsiteX35" fmla="*/ 3306884 w 5344813"/>
              <a:gd name="connsiteY35" fmla="*/ 57150 h 1478781"/>
              <a:gd name="connsiteX36" fmla="*/ 3364034 w 5344813"/>
              <a:gd name="connsiteY36" fmla="*/ 76200 h 1478781"/>
              <a:gd name="connsiteX37" fmla="*/ 3392609 w 5344813"/>
              <a:gd name="connsiteY37" fmla="*/ 85725 h 1478781"/>
              <a:gd name="connsiteX38" fmla="*/ 3421184 w 5344813"/>
              <a:gd name="connsiteY38" fmla="*/ 95250 h 1478781"/>
              <a:gd name="connsiteX39" fmla="*/ 3535484 w 5344813"/>
              <a:gd name="connsiteY39" fmla="*/ 104775 h 1478781"/>
              <a:gd name="connsiteX40" fmla="*/ 3592634 w 5344813"/>
              <a:gd name="connsiteY40" fmla="*/ 133350 h 1478781"/>
              <a:gd name="connsiteX41" fmla="*/ 3621209 w 5344813"/>
              <a:gd name="connsiteY41" fmla="*/ 161925 h 1478781"/>
              <a:gd name="connsiteX42" fmla="*/ 3678359 w 5344813"/>
              <a:gd name="connsiteY42" fmla="*/ 200025 h 1478781"/>
              <a:gd name="connsiteX43" fmla="*/ 3706934 w 5344813"/>
              <a:gd name="connsiteY43" fmla="*/ 219075 h 1478781"/>
              <a:gd name="connsiteX44" fmla="*/ 3735509 w 5344813"/>
              <a:gd name="connsiteY44" fmla="*/ 247650 h 1478781"/>
              <a:gd name="connsiteX45" fmla="*/ 3792659 w 5344813"/>
              <a:gd name="connsiteY45" fmla="*/ 266700 h 1478781"/>
              <a:gd name="connsiteX46" fmla="*/ 3849809 w 5344813"/>
              <a:gd name="connsiteY46" fmla="*/ 295275 h 1478781"/>
              <a:gd name="connsiteX47" fmla="*/ 3878384 w 5344813"/>
              <a:gd name="connsiteY47" fmla="*/ 314325 h 1478781"/>
              <a:gd name="connsiteX48" fmla="*/ 3916484 w 5344813"/>
              <a:gd name="connsiteY48" fmla="*/ 323850 h 1478781"/>
              <a:gd name="connsiteX49" fmla="*/ 4059359 w 5344813"/>
              <a:gd name="connsiteY49" fmla="*/ 342900 h 1478781"/>
              <a:gd name="connsiteX50" fmla="*/ 4116509 w 5344813"/>
              <a:gd name="connsiteY50" fmla="*/ 361950 h 1478781"/>
              <a:gd name="connsiteX51" fmla="*/ 4145084 w 5344813"/>
              <a:gd name="connsiteY51" fmla="*/ 371475 h 1478781"/>
              <a:gd name="connsiteX52" fmla="*/ 4202234 w 5344813"/>
              <a:gd name="connsiteY52" fmla="*/ 419100 h 1478781"/>
              <a:gd name="connsiteX53" fmla="*/ 4259384 w 5344813"/>
              <a:gd name="connsiteY53" fmla="*/ 457200 h 1478781"/>
              <a:gd name="connsiteX54" fmla="*/ 4287959 w 5344813"/>
              <a:gd name="connsiteY54" fmla="*/ 476250 h 1478781"/>
              <a:gd name="connsiteX55" fmla="*/ 4345109 w 5344813"/>
              <a:gd name="connsiteY55" fmla="*/ 514350 h 1478781"/>
              <a:gd name="connsiteX56" fmla="*/ 4373684 w 5344813"/>
              <a:gd name="connsiteY56" fmla="*/ 533400 h 1478781"/>
              <a:gd name="connsiteX57" fmla="*/ 4402259 w 5344813"/>
              <a:gd name="connsiteY57" fmla="*/ 542925 h 1478781"/>
              <a:gd name="connsiteX58" fmla="*/ 4487984 w 5344813"/>
              <a:gd name="connsiteY58" fmla="*/ 600075 h 1478781"/>
              <a:gd name="connsiteX59" fmla="*/ 4516559 w 5344813"/>
              <a:gd name="connsiteY59" fmla="*/ 628650 h 1478781"/>
              <a:gd name="connsiteX60" fmla="*/ 4545134 w 5344813"/>
              <a:gd name="connsiteY60" fmla="*/ 638175 h 1478781"/>
              <a:gd name="connsiteX61" fmla="*/ 4630859 w 5344813"/>
              <a:gd name="connsiteY61" fmla="*/ 695325 h 1478781"/>
              <a:gd name="connsiteX62" fmla="*/ 4659434 w 5344813"/>
              <a:gd name="connsiteY62" fmla="*/ 714375 h 1478781"/>
              <a:gd name="connsiteX63" fmla="*/ 4688009 w 5344813"/>
              <a:gd name="connsiteY63" fmla="*/ 733425 h 1478781"/>
              <a:gd name="connsiteX64" fmla="*/ 4773734 w 5344813"/>
              <a:gd name="connsiteY64" fmla="*/ 809625 h 1478781"/>
              <a:gd name="connsiteX65" fmla="*/ 4802309 w 5344813"/>
              <a:gd name="connsiteY65" fmla="*/ 819150 h 1478781"/>
              <a:gd name="connsiteX66" fmla="*/ 4859459 w 5344813"/>
              <a:gd name="connsiteY66" fmla="*/ 857250 h 1478781"/>
              <a:gd name="connsiteX67" fmla="*/ 4926134 w 5344813"/>
              <a:gd name="connsiteY67" fmla="*/ 876300 h 1478781"/>
              <a:gd name="connsiteX68" fmla="*/ 4954709 w 5344813"/>
              <a:gd name="connsiteY68" fmla="*/ 885825 h 1478781"/>
              <a:gd name="connsiteX69" fmla="*/ 5021384 w 5344813"/>
              <a:gd name="connsiteY69" fmla="*/ 904875 h 1478781"/>
              <a:gd name="connsiteX70" fmla="*/ 5079267 w 5344813"/>
              <a:gd name="connsiteY70" fmla="*/ 976679 h 1478781"/>
              <a:gd name="connsiteX71" fmla="*/ 5189902 w 5344813"/>
              <a:gd name="connsiteY71" fmla="*/ 1044819 h 1478781"/>
              <a:gd name="connsiteX72" fmla="*/ 5307140 w 5344813"/>
              <a:gd name="connsiteY72" fmla="*/ 1153072 h 1478781"/>
              <a:gd name="connsiteX73" fmla="*/ 5344813 w 5344813"/>
              <a:gd name="connsiteY73" fmla="*/ 1262757 h 1478781"/>
              <a:gd name="connsiteX74" fmla="*/ 4804753 w 5344813"/>
              <a:gd name="connsiteY74" fmla="*/ 1478781 h 1478781"/>
              <a:gd name="connsiteX75" fmla="*/ 556281 w 5344813"/>
              <a:gd name="connsiteY75"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63346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37053 w 5344813"/>
              <a:gd name="connsiteY12" fmla="*/ 537566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5203 w 5344813"/>
              <a:gd name="connsiteY15" fmla="*/ 461852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43504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56281 w 5344813"/>
              <a:gd name="connsiteY0" fmla="*/ 1478781 h 1478781"/>
              <a:gd name="connsiteX1" fmla="*/ 35892 w 5344813"/>
              <a:gd name="connsiteY1" fmla="*/ 1425705 h 1478781"/>
              <a:gd name="connsiteX2" fmla="*/ 74836 w 5344813"/>
              <a:gd name="connsiteY2" fmla="*/ 1300696 h 1478781"/>
              <a:gd name="connsiteX3" fmla="*/ 245226 w 5344813"/>
              <a:gd name="connsiteY3" fmla="*/ 1192245 h 1478781"/>
              <a:gd name="connsiteX4" fmla="*/ 407572 w 5344813"/>
              <a:gd name="connsiteY4" fmla="*/ 1101194 h 1478781"/>
              <a:gd name="connsiteX5" fmla="*/ 534530 w 5344813"/>
              <a:gd name="connsiteY5" fmla="*/ 1007394 h 1478781"/>
              <a:gd name="connsiteX6" fmla="*/ 631030 w 5344813"/>
              <a:gd name="connsiteY6" fmla="*/ 921133 h 1478781"/>
              <a:gd name="connsiteX7" fmla="*/ 739338 w 5344813"/>
              <a:gd name="connsiteY7" fmla="*/ 868479 h 1478781"/>
              <a:gd name="connsiteX8" fmla="*/ 841833 w 5344813"/>
              <a:gd name="connsiteY8" fmla="*/ 801802 h 1478781"/>
              <a:gd name="connsiteX9" fmla="*/ 916783 w 5344813"/>
              <a:gd name="connsiteY9" fmla="*/ 742140 h 1478781"/>
              <a:gd name="connsiteX10" fmla="*/ 1009749 w 5344813"/>
              <a:gd name="connsiteY10" fmla="*/ 701524 h 1478781"/>
              <a:gd name="connsiteX11" fmla="*/ 1104152 w 5344813"/>
              <a:gd name="connsiteY11" fmla="*/ 618261 h 1478781"/>
              <a:gd name="connsiteX12" fmla="*/ 1221312 w 5344813"/>
              <a:gd name="connsiteY12" fmla="*/ 545593 h 1478781"/>
              <a:gd name="connsiteX13" fmla="*/ 1291297 w 5344813"/>
              <a:gd name="connsiteY13" fmla="*/ 514504 h 1478781"/>
              <a:gd name="connsiteX14" fmla="*/ 1370357 w 5344813"/>
              <a:gd name="connsiteY14" fmla="*/ 479399 h 1478781"/>
              <a:gd name="connsiteX15" fmla="*/ 1469139 w 5344813"/>
              <a:gd name="connsiteY15" fmla="*/ 441787 h 1478781"/>
              <a:gd name="connsiteX16" fmla="*/ 1552808 w 5344813"/>
              <a:gd name="connsiteY16" fmla="*/ 432259 h 1478781"/>
              <a:gd name="connsiteX17" fmla="*/ 1653246 w 5344813"/>
              <a:gd name="connsiteY17" fmla="*/ 410691 h 1478781"/>
              <a:gd name="connsiteX18" fmla="*/ 1799027 w 5344813"/>
              <a:gd name="connsiteY18" fmla="*/ 351994 h 1478781"/>
              <a:gd name="connsiteX19" fmla="*/ 1937743 w 5344813"/>
              <a:gd name="connsiteY19" fmla="*/ 284785 h 1478781"/>
              <a:gd name="connsiteX20" fmla="*/ 2058884 w 5344813"/>
              <a:gd name="connsiteY20" fmla="*/ 216079 h 1478781"/>
              <a:gd name="connsiteX21" fmla="*/ 2154359 w 5344813"/>
              <a:gd name="connsiteY21" fmla="*/ 190500 h 1478781"/>
              <a:gd name="connsiteX22" fmla="*/ 2182934 w 5344813"/>
              <a:gd name="connsiteY22" fmla="*/ 171450 h 1478781"/>
              <a:gd name="connsiteX23" fmla="*/ 2251890 w 5344813"/>
              <a:gd name="connsiteY23" fmla="*/ 144373 h 1478781"/>
              <a:gd name="connsiteX24" fmla="*/ 2408448 w 5344813"/>
              <a:gd name="connsiteY24" fmla="*/ 114300 h 1478781"/>
              <a:gd name="connsiteX25" fmla="*/ 2668709 w 5344813"/>
              <a:gd name="connsiteY25" fmla="*/ 95250 h 1478781"/>
              <a:gd name="connsiteX26" fmla="*/ 2754434 w 5344813"/>
              <a:gd name="connsiteY26" fmla="*/ 66675 h 1478781"/>
              <a:gd name="connsiteX27" fmla="*/ 2783009 w 5344813"/>
              <a:gd name="connsiteY27" fmla="*/ 57150 h 1478781"/>
              <a:gd name="connsiteX28" fmla="*/ 2811584 w 5344813"/>
              <a:gd name="connsiteY28" fmla="*/ 38100 h 1478781"/>
              <a:gd name="connsiteX29" fmla="*/ 2868734 w 5344813"/>
              <a:gd name="connsiteY29" fmla="*/ 19050 h 1478781"/>
              <a:gd name="connsiteX30" fmla="*/ 2935409 w 5344813"/>
              <a:gd name="connsiteY30" fmla="*/ 0 h 1478781"/>
              <a:gd name="connsiteX31" fmla="*/ 3154484 w 5344813"/>
              <a:gd name="connsiteY31" fmla="*/ 9525 h 1478781"/>
              <a:gd name="connsiteX32" fmla="*/ 3211634 w 5344813"/>
              <a:gd name="connsiteY32" fmla="*/ 28575 h 1478781"/>
              <a:gd name="connsiteX33" fmla="*/ 3249734 w 5344813"/>
              <a:gd name="connsiteY33" fmla="*/ 38100 h 1478781"/>
              <a:gd name="connsiteX34" fmla="*/ 3306884 w 5344813"/>
              <a:gd name="connsiteY34" fmla="*/ 57150 h 1478781"/>
              <a:gd name="connsiteX35" fmla="*/ 3364034 w 5344813"/>
              <a:gd name="connsiteY35" fmla="*/ 76200 h 1478781"/>
              <a:gd name="connsiteX36" fmla="*/ 3392609 w 5344813"/>
              <a:gd name="connsiteY36" fmla="*/ 85725 h 1478781"/>
              <a:gd name="connsiteX37" fmla="*/ 3421184 w 5344813"/>
              <a:gd name="connsiteY37" fmla="*/ 95250 h 1478781"/>
              <a:gd name="connsiteX38" fmla="*/ 3535484 w 5344813"/>
              <a:gd name="connsiteY38" fmla="*/ 104775 h 1478781"/>
              <a:gd name="connsiteX39" fmla="*/ 3592634 w 5344813"/>
              <a:gd name="connsiteY39" fmla="*/ 133350 h 1478781"/>
              <a:gd name="connsiteX40" fmla="*/ 3621209 w 5344813"/>
              <a:gd name="connsiteY40" fmla="*/ 161925 h 1478781"/>
              <a:gd name="connsiteX41" fmla="*/ 3678359 w 5344813"/>
              <a:gd name="connsiteY41" fmla="*/ 200025 h 1478781"/>
              <a:gd name="connsiteX42" fmla="*/ 3706934 w 5344813"/>
              <a:gd name="connsiteY42" fmla="*/ 219075 h 1478781"/>
              <a:gd name="connsiteX43" fmla="*/ 3735509 w 5344813"/>
              <a:gd name="connsiteY43" fmla="*/ 247650 h 1478781"/>
              <a:gd name="connsiteX44" fmla="*/ 3792659 w 5344813"/>
              <a:gd name="connsiteY44" fmla="*/ 266700 h 1478781"/>
              <a:gd name="connsiteX45" fmla="*/ 3849809 w 5344813"/>
              <a:gd name="connsiteY45" fmla="*/ 295275 h 1478781"/>
              <a:gd name="connsiteX46" fmla="*/ 3878384 w 5344813"/>
              <a:gd name="connsiteY46" fmla="*/ 314325 h 1478781"/>
              <a:gd name="connsiteX47" fmla="*/ 3916484 w 5344813"/>
              <a:gd name="connsiteY47" fmla="*/ 323850 h 1478781"/>
              <a:gd name="connsiteX48" fmla="*/ 4059359 w 5344813"/>
              <a:gd name="connsiteY48" fmla="*/ 342900 h 1478781"/>
              <a:gd name="connsiteX49" fmla="*/ 4116509 w 5344813"/>
              <a:gd name="connsiteY49" fmla="*/ 361950 h 1478781"/>
              <a:gd name="connsiteX50" fmla="*/ 4145084 w 5344813"/>
              <a:gd name="connsiteY50" fmla="*/ 371475 h 1478781"/>
              <a:gd name="connsiteX51" fmla="*/ 4202234 w 5344813"/>
              <a:gd name="connsiteY51" fmla="*/ 419100 h 1478781"/>
              <a:gd name="connsiteX52" fmla="*/ 4259384 w 5344813"/>
              <a:gd name="connsiteY52" fmla="*/ 457200 h 1478781"/>
              <a:gd name="connsiteX53" fmla="*/ 4287959 w 5344813"/>
              <a:gd name="connsiteY53" fmla="*/ 476250 h 1478781"/>
              <a:gd name="connsiteX54" fmla="*/ 4345109 w 5344813"/>
              <a:gd name="connsiteY54" fmla="*/ 514350 h 1478781"/>
              <a:gd name="connsiteX55" fmla="*/ 4373684 w 5344813"/>
              <a:gd name="connsiteY55" fmla="*/ 533400 h 1478781"/>
              <a:gd name="connsiteX56" fmla="*/ 4402259 w 5344813"/>
              <a:gd name="connsiteY56" fmla="*/ 542925 h 1478781"/>
              <a:gd name="connsiteX57" fmla="*/ 4487984 w 5344813"/>
              <a:gd name="connsiteY57" fmla="*/ 600075 h 1478781"/>
              <a:gd name="connsiteX58" fmla="*/ 4516559 w 5344813"/>
              <a:gd name="connsiteY58" fmla="*/ 628650 h 1478781"/>
              <a:gd name="connsiteX59" fmla="*/ 4545134 w 5344813"/>
              <a:gd name="connsiteY59" fmla="*/ 638175 h 1478781"/>
              <a:gd name="connsiteX60" fmla="*/ 4630859 w 5344813"/>
              <a:gd name="connsiteY60" fmla="*/ 695325 h 1478781"/>
              <a:gd name="connsiteX61" fmla="*/ 4659434 w 5344813"/>
              <a:gd name="connsiteY61" fmla="*/ 714375 h 1478781"/>
              <a:gd name="connsiteX62" fmla="*/ 4688009 w 5344813"/>
              <a:gd name="connsiteY62" fmla="*/ 733425 h 1478781"/>
              <a:gd name="connsiteX63" fmla="*/ 4773734 w 5344813"/>
              <a:gd name="connsiteY63" fmla="*/ 809625 h 1478781"/>
              <a:gd name="connsiteX64" fmla="*/ 4802309 w 5344813"/>
              <a:gd name="connsiteY64" fmla="*/ 819150 h 1478781"/>
              <a:gd name="connsiteX65" fmla="*/ 4859459 w 5344813"/>
              <a:gd name="connsiteY65" fmla="*/ 857250 h 1478781"/>
              <a:gd name="connsiteX66" fmla="*/ 4926134 w 5344813"/>
              <a:gd name="connsiteY66" fmla="*/ 876300 h 1478781"/>
              <a:gd name="connsiteX67" fmla="*/ 4954709 w 5344813"/>
              <a:gd name="connsiteY67" fmla="*/ 885825 h 1478781"/>
              <a:gd name="connsiteX68" fmla="*/ 5021384 w 5344813"/>
              <a:gd name="connsiteY68" fmla="*/ 904875 h 1478781"/>
              <a:gd name="connsiteX69" fmla="*/ 5079267 w 5344813"/>
              <a:gd name="connsiteY69" fmla="*/ 976679 h 1478781"/>
              <a:gd name="connsiteX70" fmla="*/ 5189902 w 5344813"/>
              <a:gd name="connsiteY70" fmla="*/ 1044819 h 1478781"/>
              <a:gd name="connsiteX71" fmla="*/ 5307140 w 5344813"/>
              <a:gd name="connsiteY71" fmla="*/ 1153072 h 1478781"/>
              <a:gd name="connsiteX72" fmla="*/ 5344813 w 5344813"/>
              <a:gd name="connsiteY72" fmla="*/ 1262757 h 1478781"/>
              <a:gd name="connsiteX73" fmla="*/ 4804753 w 5344813"/>
              <a:gd name="connsiteY73" fmla="*/ 1478781 h 1478781"/>
              <a:gd name="connsiteX74" fmla="*/ 556281 w 5344813"/>
              <a:gd name="connsiteY74" fmla="*/ 1478781 h 1478781"/>
              <a:gd name="connsiteX0" fmla="*/ 580414 w 5368946"/>
              <a:gd name="connsiteY0" fmla="*/ 1478781 h 1478781"/>
              <a:gd name="connsiteX1" fmla="*/ 60025 w 5368946"/>
              <a:gd name="connsiteY1" fmla="*/ 1425705 h 1478781"/>
              <a:gd name="connsiteX2" fmla="*/ 30376 w 5368946"/>
              <a:gd name="connsiteY2" fmla="*/ 1305175 h 1478781"/>
              <a:gd name="connsiteX3" fmla="*/ 269359 w 5368946"/>
              <a:gd name="connsiteY3" fmla="*/ 1192245 h 1478781"/>
              <a:gd name="connsiteX4" fmla="*/ 431705 w 5368946"/>
              <a:gd name="connsiteY4" fmla="*/ 1101194 h 1478781"/>
              <a:gd name="connsiteX5" fmla="*/ 558663 w 5368946"/>
              <a:gd name="connsiteY5" fmla="*/ 1007394 h 1478781"/>
              <a:gd name="connsiteX6" fmla="*/ 655163 w 5368946"/>
              <a:gd name="connsiteY6" fmla="*/ 921133 h 1478781"/>
              <a:gd name="connsiteX7" fmla="*/ 763471 w 5368946"/>
              <a:gd name="connsiteY7" fmla="*/ 868479 h 1478781"/>
              <a:gd name="connsiteX8" fmla="*/ 865966 w 5368946"/>
              <a:gd name="connsiteY8" fmla="*/ 801802 h 1478781"/>
              <a:gd name="connsiteX9" fmla="*/ 940916 w 5368946"/>
              <a:gd name="connsiteY9" fmla="*/ 742140 h 1478781"/>
              <a:gd name="connsiteX10" fmla="*/ 1033882 w 5368946"/>
              <a:gd name="connsiteY10" fmla="*/ 701524 h 1478781"/>
              <a:gd name="connsiteX11" fmla="*/ 1128285 w 5368946"/>
              <a:gd name="connsiteY11" fmla="*/ 618261 h 1478781"/>
              <a:gd name="connsiteX12" fmla="*/ 1245445 w 5368946"/>
              <a:gd name="connsiteY12" fmla="*/ 545593 h 1478781"/>
              <a:gd name="connsiteX13" fmla="*/ 1315430 w 5368946"/>
              <a:gd name="connsiteY13" fmla="*/ 514504 h 1478781"/>
              <a:gd name="connsiteX14" fmla="*/ 1394490 w 5368946"/>
              <a:gd name="connsiteY14" fmla="*/ 479399 h 1478781"/>
              <a:gd name="connsiteX15" fmla="*/ 1493272 w 5368946"/>
              <a:gd name="connsiteY15" fmla="*/ 441787 h 1478781"/>
              <a:gd name="connsiteX16" fmla="*/ 1576941 w 5368946"/>
              <a:gd name="connsiteY16" fmla="*/ 432259 h 1478781"/>
              <a:gd name="connsiteX17" fmla="*/ 1677379 w 5368946"/>
              <a:gd name="connsiteY17" fmla="*/ 410691 h 1478781"/>
              <a:gd name="connsiteX18" fmla="*/ 1823160 w 5368946"/>
              <a:gd name="connsiteY18" fmla="*/ 351994 h 1478781"/>
              <a:gd name="connsiteX19" fmla="*/ 1961876 w 5368946"/>
              <a:gd name="connsiteY19" fmla="*/ 284785 h 1478781"/>
              <a:gd name="connsiteX20" fmla="*/ 2083017 w 5368946"/>
              <a:gd name="connsiteY20" fmla="*/ 216079 h 1478781"/>
              <a:gd name="connsiteX21" fmla="*/ 2178492 w 5368946"/>
              <a:gd name="connsiteY21" fmla="*/ 190500 h 1478781"/>
              <a:gd name="connsiteX22" fmla="*/ 2207067 w 5368946"/>
              <a:gd name="connsiteY22" fmla="*/ 171450 h 1478781"/>
              <a:gd name="connsiteX23" fmla="*/ 2276023 w 5368946"/>
              <a:gd name="connsiteY23" fmla="*/ 144373 h 1478781"/>
              <a:gd name="connsiteX24" fmla="*/ 2432581 w 5368946"/>
              <a:gd name="connsiteY24" fmla="*/ 114300 h 1478781"/>
              <a:gd name="connsiteX25" fmla="*/ 2692842 w 5368946"/>
              <a:gd name="connsiteY25" fmla="*/ 95250 h 1478781"/>
              <a:gd name="connsiteX26" fmla="*/ 2778567 w 5368946"/>
              <a:gd name="connsiteY26" fmla="*/ 66675 h 1478781"/>
              <a:gd name="connsiteX27" fmla="*/ 2807142 w 5368946"/>
              <a:gd name="connsiteY27" fmla="*/ 57150 h 1478781"/>
              <a:gd name="connsiteX28" fmla="*/ 2835717 w 5368946"/>
              <a:gd name="connsiteY28" fmla="*/ 38100 h 1478781"/>
              <a:gd name="connsiteX29" fmla="*/ 2892867 w 5368946"/>
              <a:gd name="connsiteY29" fmla="*/ 19050 h 1478781"/>
              <a:gd name="connsiteX30" fmla="*/ 2959542 w 5368946"/>
              <a:gd name="connsiteY30" fmla="*/ 0 h 1478781"/>
              <a:gd name="connsiteX31" fmla="*/ 3178617 w 5368946"/>
              <a:gd name="connsiteY31" fmla="*/ 9525 h 1478781"/>
              <a:gd name="connsiteX32" fmla="*/ 3235767 w 5368946"/>
              <a:gd name="connsiteY32" fmla="*/ 28575 h 1478781"/>
              <a:gd name="connsiteX33" fmla="*/ 3273867 w 5368946"/>
              <a:gd name="connsiteY33" fmla="*/ 38100 h 1478781"/>
              <a:gd name="connsiteX34" fmla="*/ 3331017 w 5368946"/>
              <a:gd name="connsiteY34" fmla="*/ 57150 h 1478781"/>
              <a:gd name="connsiteX35" fmla="*/ 3388167 w 5368946"/>
              <a:gd name="connsiteY35" fmla="*/ 76200 h 1478781"/>
              <a:gd name="connsiteX36" fmla="*/ 3416742 w 5368946"/>
              <a:gd name="connsiteY36" fmla="*/ 85725 h 1478781"/>
              <a:gd name="connsiteX37" fmla="*/ 3445317 w 5368946"/>
              <a:gd name="connsiteY37" fmla="*/ 95250 h 1478781"/>
              <a:gd name="connsiteX38" fmla="*/ 3559617 w 5368946"/>
              <a:gd name="connsiteY38" fmla="*/ 104775 h 1478781"/>
              <a:gd name="connsiteX39" fmla="*/ 3616767 w 5368946"/>
              <a:gd name="connsiteY39" fmla="*/ 133350 h 1478781"/>
              <a:gd name="connsiteX40" fmla="*/ 3645342 w 5368946"/>
              <a:gd name="connsiteY40" fmla="*/ 161925 h 1478781"/>
              <a:gd name="connsiteX41" fmla="*/ 3702492 w 5368946"/>
              <a:gd name="connsiteY41" fmla="*/ 200025 h 1478781"/>
              <a:gd name="connsiteX42" fmla="*/ 3731067 w 5368946"/>
              <a:gd name="connsiteY42" fmla="*/ 219075 h 1478781"/>
              <a:gd name="connsiteX43" fmla="*/ 3759642 w 5368946"/>
              <a:gd name="connsiteY43" fmla="*/ 247650 h 1478781"/>
              <a:gd name="connsiteX44" fmla="*/ 3816792 w 5368946"/>
              <a:gd name="connsiteY44" fmla="*/ 266700 h 1478781"/>
              <a:gd name="connsiteX45" fmla="*/ 3873942 w 5368946"/>
              <a:gd name="connsiteY45" fmla="*/ 295275 h 1478781"/>
              <a:gd name="connsiteX46" fmla="*/ 3902517 w 5368946"/>
              <a:gd name="connsiteY46" fmla="*/ 314325 h 1478781"/>
              <a:gd name="connsiteX47" fmla="*/ 3940617 w 5368946"/>
              <a:gd name="connsiteY47" fmla="*/ 323850 h 1478781"/>
              <a:gd name="connsiteX48" fmla="*/ 4083492 w 5368946"/>
              <a:gd name="connsiteY48" fmla="*/ 342900 h 1478781"/>
              <a:gd name="connsiteX49" fmla="*/ 4140642 w 5368946"/>
              <a:gd name="connsiteY49" fmla="*/ 361950 h 1478781"/>
              <a:gd name="connsiteX50" fmla="*/ 4169217 w 5368946"/>
              <a:gd name="connsiteY50" fmla="*/ 371475 h 1478781"/>
              <a:gd name="connsiteX51" fmla="*/ 4226367 w 5368946"/>
              <a:gd name="connsiteY51" fmla="*/ 419100 h 1478781"/>
              <a:gd name="connsiteX52" fmla="*/ 4283517 w 5368946"/>
              <a:gd name="connsiteY52" fmla="*/ 457200 h 1478781"/>
              <a:gd name="connsiteX53" fmla="*/ 4312092 w 5368946"/>
              <a:gd name="connsiteY53" fmla="*/ 476250 h 1478781"/>
              <a:gd name="connsiteX54" fmla="*/ 4369242 w 5368946"/>
              <a:gd name="connsiteY54" fmla="*/ 514350 h 1478781"/>
              <a:gd name="connsiteX55" fmla="*/ 4397817 w 5368946"/>
              <a:gd name="connsiteY55" fmla="*/ 533400 h 1478781"/>
              <a:gd name="connsiteX56" fmla="*/ 4426392 w 5368946"/>
              <a:gd name="connsiteY56" fmla="*/ 542925 h 1478781"/>
              <a:gd name="connsiteX57" fmla="*/ 4512117 w 5368946"/>
              <a:gd name="connsiteY57" fmla="*/ 600075 h 1478781"/>
              <a:gd name="connsiteX58" fmla="*/ 4540692 w 5368946"/>
              <a:gd name="connsiteY58" fmla="*/ 628650 h 1478781"/>
              <a:gd name="connsiteX59" fmla="*/ 4569267 w 5368946"/>
              <a:gd name="connsiteY59" fmla="*/ 638175 h 1478781"/>
              <a:gd name="connsiteX60" fmla="*/ 4654992 w 5368946"/>
              <a:gd name="connsiteY60" fmla="*/ 695325 h 1478781"/>
              <a:gd name="connsiteX61" fmla="*/ 4683567 w 5368946"/>
              <a:gd name="connsiteY61" fmla="*/ 714375 h 1478781"/>
              <a:gd name="connsiteX62" fmla="*/ 4712142 w 5368946"/>
              <a:gd name="connsiteY62" fmla="*/ 733425 h 1478781"/>
              <a:gd name="connsiteX63" fmla="*/ 4797867 w 5368946"/>
              <a:gd name="connsiteY63" fmla="*/ 809625 h 1478781"/>
              <a:gd name="connsiteX64" fmla="*/ 4826442 w 5368946"/>
              <a:gd name="connsiteY64" fmla="*/ 819150 h 1478781"/>
              <a:gd name="connsiteX65" fmla="*/ 4883592 w 5368946"/>
              <a:gd name="connsiteY65" fmla="*/ 857250 h 1478781"/>
              <a:gd name="connsiteX66" fmla="*/ 4950267 w 5368946"/>
              <a:gd name="connsiteY66" fmla="*/ 876300 h 1478781"/>
              <a:gd name="connsiteX67" fmla="*/ 4978842 w 5368946"/>
              <a:gd name="connsiteY67" fmla="*/ 885825 h 1478781"/>
              <a:gd name="connsiteX68" fmla="*/ 5045517 w 5368946"/>
              <a:gd name="connsiteY68" fmla="*/ 904875 h 1478781"/>
              <a:gd name="connsiteX69" fmla="*/ 5103400 w 5368946"/>
              <a:gd name="connsiteY69" fmla="*/ 976679 h 1478781"/>
              <a:gd name="connsiteX70" fmla="*/ 5214035 w 5368946"/>
              <a:gd name="connsiteY70" fmla="*/ 1044819 h 1478781"/>
              <a:gd name="connsiteX71" fmla="*/ 5331273 w 5368946"/>
              <a:gd name="connsiteY71" fmla="*/ 1153072 h 1478781"/>
              <a:gd name="connsiteX72" fmla="*/ 5368946 w 5368946"/>
              <a:gd name="connsiteY72" fmla="*/ 1262757 h 1478781"/>
              <a:gd name="connsiteX73" fmla="*/ 4828886 w 5368946"/>
              <a:gd name="connsiteY73" fmla="*/ 1478781 h 1478781"/>
              <a:gd name="connsiteX74" fmla="*/ 580414 w 5368946"/>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26054 w 5363295"/>
              <a:gd name="connsiteY4" fmla="*/ 1101194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426930 w 5363295"/>
              <a:gd name="connsiteY24" fmla="*/ 11430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70372 w 5363295"/>
              <a:gd name="connsiteY23" fmla="*/ 14437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71450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77366 w 5363295"/>
              <a:gd name="connsiteY20" fmla="*/ 216079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72841 w 5363295"/>
              <a:gd name="connsiteY21" fmla="*/ 19050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51643 w 5363295"/>
              <a:gd name="connsiteY20" fmla="*/ 24295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56225 w 5363295"/>
              <a:gd name="connsiteY19" fmla="*/ 284785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817509 w 5363295"/>
              <a:gd name="connsiteY18" fmla="*/ 35199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71728 w 5363295"/>
              <a:gd name="connsiteY17" fmla="*/ 410691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71290 w 5363295"/>
              <a:gd name="connsiteY16" fmla="*/ 432259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50293 w 5363295"/>
              <a:gd name="connsiteY17" fmla="*/ 39277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58429 w 5363295"/>
              <a:gd name="connsiteY16" fmla="*/ 414340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87621 w 5363295"/>
              <a:gd name="connsiteY15" fmla="*/ 44178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88839 w 5363295"/>
              <a:gd name="connsiteY14" fmla="*/ 479399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66185 w 5363295"/>
              <a:gd name="connsiteY15" fmla="*/ 446266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309779 w 5363295"/>
              <a:gd name="connsiteY13" fmla="*/ 51450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239794 w 5363295"/>
              <a:gd name="connsiteY12" fmla="*/ 54559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22634 w 5363295"/>
              <a:gd name="connsiteY11" fmla="*/ 618261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28231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8781 h 1478781"/>
              <a:gd name="connsiteX1" fmla="*/ 54374 w 5363295"/>
              <a:gd name="connsiteY1" fmla="*/ 1425705 h 1478781"/>
              <a:gd name="connsiteX2" fmla="*/ 24725 w 5363295"/>
              <a:gd name="connsiteY2" fmla="*/ 1305175 h 1478781"/>
              <a:gd name="connsiteX3" fmla="*/ 173680 w 5363295"/>
              <a:gd name="connsiteY3" fmla="*/ 1169846 h 1478781"/>
              <a:gd name="connsiteX4" fmla="*/ 400331 w 5363295"/>
              <a:gd name="connsiteY4" fmla="*/ 1074315 h 1478781"/>
              <a:gd name="connsiteX5" fmla="*/ 553012 w 5363295"/>
              <a:gd name="connsiteY5" fmla="*/ 1007394 h 1478781"/>
              <a:gd name="connsiteX6" fmla="*/ 649512 w 5363295"/>
              <a:gd name="connsiteY6" fmla="*/ 921133 h 1478781"/>
              <a:gd name="connsiteX7" fmla="*/ 757820 w 5363295"/>
              <a:gd name="connsiteY7" fmla="*/ 868479 h 1478781"/>
              <a:gd name="connsiteX8" fmla="*/ 860315 w 5363295"/>
              <a:gd name="connsiteY8" fmla="*/ 801802 h 1478781"/>
              <a:gd name="connsiteX9" fmla="*/ 935265 w 5363295"/>
              <a:gd name="connsiteY9" fmla="*/ 742140 h 1478781"/>
              <a:gd name="connsiteX10" fmla="*/ 1006796 w 5363295"/>
              <a:gd name="connsiteY10" fmla="*/ 701524 h 1478781"/>
              <a:gd name="connsiteX11" fmla="*/ 1101199 w 5363295"/>
              <a:gd name="connsiteY11" fmla="*/ 622740 h 1478781"/>
              <a:gd name="connsiteX12" fmla="*/ 1196924 w 5363295"/>
              <a:gd name="connsiteY12" fmla="*/ 550073 h 1478781"/>
              <a:gd name="connsiteX13" fmla="*/ 1284056 w 5363295"/>
              <a:gd name="connsiteY13" fmla="*/ 505544 h 1478781"/>
              <a:gd name="connsiteX14" fmla="*/ 1375979 w 5363295"/>
              <a:gd name="connsiteY14" fmla="*/ 461480 h 1478781"/>
              <a:gd name="connsiteX15" fmla="*/ 1457610 w 5363295"/>
              <a:gd name="connsiteY15" fmla="*/ 432827 h 1478781"/>
              <a:gd name="connsiteX16" fmla="*/ 1549855 w 5363295"/>
              <a:gd name="connsiteY16" fmla="*/ 405381 h 1478781"/>
              <a:gd name="connsiteX17" fmla="*/ 1637432 w 5363295"/>
              <a:gd name="connsiteY17" fmla="*/ 383812 h 1478781"/>
              <a:gd name="connsiteX18" fmla="*/ 1796074 w 5363295"/>
              <a:gd name="connsiteY18" fmla="*/ 360954 h 1478781"/>
              <a:gd name="connsiteX19" fmla="*/ 1947651 w 5363295"/>
              <a:gd name="connsiteY19" fmla="*/ 316144 h 1478781"/>
              <a:gd name="connsiteX20" fmla="*/ 2047357 w 5363295"/>
              <a:gd name="connsiteY20" fmla="*/ 278798 h 1478781"/>
              <a:gd name="connsiteX21" fmla="*/ 2151406 w 5363295"/>
              <a:gd name="connsiteY21" fmla="*/ 203940 h 1478781"/>
              <a:gd name="connsiteX22" fmla="*/ 2201416 w 5363295"/>
              <a:gd name="connsiteY22" fmla="*/ 189369 h 1478781"/>
              <a:gd name="connsiteX23" fmla="*/ 2261798 w 5363295"/>
              <a:gd name="connsiteY23" fmla="*/ 171253 h 1478781"/>
              <a:gd name="connsiteX24" fmla="*/ 2396920 w 5363295"/>
              <a:gd name="connsiteY24" fmla="*/ 141180 h 1478781"/>
              <a:gd name="connsiteX25" fmla="*/ 2687191 w 5363295"/>
              <a:gd name="connsiteY25" fmla="*/ 95250 h 1478781"/>
              <a:gd name="connsiteX26" fmla="*/ 2772916 w 5363295"/>
              <a:gd name="connsiteY26" fmla="*/ 66675 h 1478781"/>
              <a:gd name="connsiteX27" fmla="*/ 2801491 w 5363295"/>
              <a:gd name="connsiteY27" fmla="*/ 57150 h 1478781"/>
              <a:gd name="connsiteX28" fmla="*/ 2830066 w 5363295"/>
              <a:gd name="connsiteY28" fmla="*/ 38100 h 1478781"/>
              <a:gd name="connsiteX29" fmla="*/ 2887216 w 5363295"/>
              <a:gd name="connsiteY29" fmla="*/ 19050 h 1478781"/>
              <a:gd name="connsiteX30" fmla="*/ 2953891 w 5363295"/>
              <a:gd name="connsiteY30" fmla="*/ 0 h 1478781"/>
              <a:gd name="connsiteX31" fmla="*/ 3172966 w 5363295"/>
              <a:gd name="connsiteY31" fmla="*/ 9525 h 1478781"/>
              <a:gd name="connsiteX32" fmla="*/ 3230116 w 5363295"/>
              <a:gd name="connsiteY32" fmla="*/ 28575 h 1478781"/>
              <a:gd name="connsiteX33" fmla="*/ 3268216 w 5363295"/>
              <a:gd name="connsiteY33" fmla="*/ 38100 h 1478781"/>
              <a:gd name="connsiteX34" fmla="*/ 3325366 w 5363295"/>
              <a:gd name="connsiteY34" fmla="*/ 57150 h 1478781"/>
              <a:gd name="connsiteX35" fmla="*/ 3382516 w 5363295"/>
              <a:gd name="connsiteY35" fmla="*/ 76200 h 1478781"/>
              <a:gd name="connsiteX36" fmla="*/ 3411091 w 5363295"/>
              <a:gd name="connsiteY36" fmla="*/ 85725 h 1478781"/>
              <a:gd name="connsiteX37" fmla="*/ 3439666 w 5363295"/>
              <a:gd name="connsiteY37" fmla="*/ 95250 h 1478781"/>
              <a:gd name="connsiteX38" fmla="*/ 3553966 w 5363295"/>
              <a:gd name="connsiteY38" fmla="*/ 104775 h 1478781"/>
              <a:gd name="connsiteX39" fmla="*/ 3611116 w 5363295"/>
              <a:gd name="connsiteY39" fmla="*/ 133350 h 1478781"/>
              <a:gd name="connsiteX40" fmla="*/ 3639691 w 5363295"/>
              <a:gd name="connsiteY40" fmla="*/ 161925 h 1478781"/>
              <a:gd name="connsiteX41" fmla="*/ 3696841 w 5363295"/>
              <a:gd name="connsiteY41" fmla="*/ 200025 h 1478781"/>
              <a:gd name="connsiteX42" fmla="*/ 3725416 w 5363295"/>
              <a:gd name="connsiteY42" fmla="*/ 219075 h 1478781"/>
              <a:gd name="connsiteX43" fmla="*/ 3753991 w 5363295"/>
              <a:gd name="connsiteY43" fmla="*/ 247650 h 1478781"/>
              <a:gd name="connsiteX44" fmla="*/ 3811141 w 5363295"/>
              <a:gd name="connsiteY44" fmla="*/ 266700 h 1478781"/>
              <a:gd name="connsiteX45" fmla="*/ 3868291 w 5363295"/>
              <a:gd name="connsiteY45" fmla="*/ 295275 h 1478781"/>
              <a:gd name="connsiteX46" fmla="*/ 3896866 w 5363295"/>
              <a:gd name="connsiteY46" fmla="*/ 314325 h 1478781"/>
              <a:gd name="connsiteX47" fmla="*/ 3934966 w 5363295"/>
              <a:gd name="connsiteY47" fmla="*/ 323850 h 1478781"/>
              <a:gd name="connsiteX48" fmla="*/ 4077841 w 5363295"/>
              <a:gd name="connsiteY48" fmla="*/ 342900 h 1478781"/>
              <a:gd name="connsiteX49" fmla="*/ 4134991 w 5363295"/>
              <a:gd name="connsiteY49" fmla="*/ 361950 h 1478781"/>
              <a:gd name="connsiteX50" fmla="*/ 4163566 w 5363295"/>
              <a:gd name="connsiteY50" fmla="*/ 371475 h 1478781"/>
              <a:gd name="connsiteX51" fmla="*/ 4220716 w 5363295"/>
              <a:gd name="connsiteY51" fmla="*/ 419100 h 1478781"/>
              <a:gd name="connsiteX52" fmla="*/ 4277866 w 5363295"/>
              <a:gd name="connsiteY52" fmla="*/ 457200 h 1478781"/>
              <a:gd name="connsiteX53" fmla="*/ 4306441 w 5363295"/>
              <a:gd name="connsiteY53" fmla="*/ 476250 h 1478781"/>
              <a:gd name="connsiteX54" fmla="*/ 4363591 w 5363295"/>
              <a:gd name="connsiteY54" fmla="*/ 514350 h 1478781"/>
              <a:gd name="connsiteX55" fmla="*/ 4392166 w 5363295"/>
              <a:gd name="connsiteY55" fmla="*/ 533400 h 1478781"/>
              <a:gd name="connsiteX56" fmla="*/ 4420741 w 5363295"/>
              <a:gd name="connsiteY56" fmla="*/ 542925 h 1478781"/>
              <a:gd name="connsiteX57" fmla="*/ 4506466 w 5363295"/>
              <a:gd name="connsiteY57" fmla="*/ 600075 h 1478781"/>
              <a:gd name="connsiteX58" fmla="*/ 4535041 w 5363295"/>
              <a:gd name="connsiteY58" fmla="*/ 628650 h 1478781"/>
              <a:gd name="connsiteX59" fmla="*/ 4563616 w 5363295"/>
              <a:gd name="connsiteY59" fmla="*/ 638175 h 1478781"/>
              <a:gd name="connsiteX60" fmla="*/ 4649341 w 5363295"/>
              <a:gd name="connsiteY60" fmla="*/ 695325 h 1478781"/>
              <a:gd name="connsiteX61" fmla="*/ 4677916 w 5363295"/>
              <a:gd name="connsiteY61" fmla="*/ 714375 h 1478781"/>
              <a:gd name="connsiteX62" fmla="*/ 4706491 w 5363295"/>
              <a:gd name="connsiteY62" fmla="*/ 733425 h 1478781"/>
              <a:gd name="connsiteX63" fmla="*/ 4792216 w 5363295"/>
              <a:gd name="connsiteY63" fmla="*/ 809625 h 1478781"/>
              <a:gd name="connsiteX64" fmla="*/ 4820791 w 5363295"/>
              <a:gd name="connsiteY64" fmla="*/ 819150 h 1478781"/>
              <a:gd name="connsiteX65" fmla="*/ 4877941 w 5363295"/>
              <a:gd name="connsiteY65" fmla="*/ 857250 h 1478781"/>
              <a:gd name="connsiteX66" fmla="*/ 4944616 w 5363295"/>
              <a:gd name="connsiteY66" fmla="*/ 876300 h 1478781"/>
              <a:gd name="connsiteX67" fmla="*/ 4973191 w 5363295"/>
              <a:gd name="connsiteY67" fmla="*/ 885825 h 1478781"/>
              <a:gd name="connsiteX68" fmla="*/ 5039866 w 5363295"/>
              <a:gd name="connsiteY68" fmla="*/ 904875 h 1478781"/>
              <a:gd name="connsiteX69" fmla="*/ 5097749 w 5363295"/>
              <a:gd name="connsiteY69" fmla="*/ 976679 h 1478781"/>
              <a:gd name="connsiteX70" fmla="*/ 5208384 w 5363295"/>
              <a:gd name="connsiteY70" fmla="*/ 1044819 h 1478781"/>
              <a:gd name="connsiteX71" fmla="*/ 5325622 w 5363295"/>
              <a:gd name="connsiteY71" fmla="*/ 1153072 h 1478781"/>
              <a:gd name="connsiteX72" fmla="*/ 5363295 w 5363295"/>
              <a:gd name="connsiteY72" fmla="*/ 1262757 h 1478781"/>
              <a:gd name="connsiteX73" fmla="*/ 4823235 w 5363295"/>
              <a:gd name="connsiteY73" fmla="*/ 1478781 h 1478781"/>
              <a:gd name="connsiteX74" fmla="*/ 574763 w 5363295"/>
              <a:gd name="connsiteY74" fmla="*/ 1478781 h 1478781"/>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887216 w 5363295"/>
              <a:gd name="connsiteY29" fmla="*/ 15398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68216 w 5363295"/>
              <a:gd name="connsiteY33" fmla="*/ 34448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20716 w 5363295"/>
              <a:gd name="connsiteY51" fmla="*/ 415448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77866 w 5363295"/>
              <a:gd name="connsiteY52" fmla="*/ 453548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06441 w 5363295"/>
              <a:gd name="connsiteY53" fmla="*/ 472598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363591 w 5363295"/>
              <a:gd name="connsiteY54" fmla="*/ 510698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63566 w 5363295"/>
              <a:gd name="connsiteY50" fmla="*/ 367823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392166 w 5363295"/>
              <a:gd name="connsiteY55" fmla="*/ 529748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97006 w 5363295"/>
              <a:gd name="connsiteY55" fmla="*/ 526096 h 1475129"/>
              <a:gd name="connsiteX56" fmla="*/ 4420741 w 5363295"/>
              <a:gd name="connsiteY56" fmla="*/ 539273 h 1475129"/>
              <a:gd name="connsiteX57" fmla="*/ 4506466 w 5363295"/>
              <a:gd name="connsiteY57" fmla="*/ 596423 h 1475129"/>
              <a:gd name="connsiteX58" fmla="*/ 4535041 w 5363295"/>
              <a:gd name="connsiteY58" fmla="*/ 624998 h 1475129"/>
              <a:gd name="connsiteX59" fmla="*/ 4563616 w 5363295"/>
              <a:gd name="connsiteY59" fmla="*/ 634523 h 1475129"/>
              <a:gd name="connsiteX60" fmla="*/ 4649341 w 5363295"/>
              <a:gd name="connsiteY60" fmla="*/ 691673 h 1475129"/>
              <a:gd name="connsiteX61" fmla="*/ 4677916 w 5363295"/>
              <a:gd name="connsiteY61" fmla="*/ 710723 h 1475129"/>
              <a:gd name="connsiteX62" fmla="*/ 4706491 w 5363295"/>
              <a:gd name="connsiteY62" fmla="*/ 729773 h 1475129"/>
              <a:gd name="connsiteX63" fmla="*/ 4792216 w 5363295"/>
              <a:gd name="connsiteY63" fmla="*/ 805973 h 1475129"/>
              <a:gd name="connsiteX64" fmla="*/ 4820791 w 5363295"/>
              <a:gd name="connsiteY64" fmla="*/ 815498 h 1475129"/>
              <a:gd name="connsiteX65" fmla="*/ 4877941 w 5363295"/>
              <a:gd name="connsiteY65" fmla="*/ 853598 h 1475129"/>
              <a:gd name="connsiteX66" fmla="*/ 4944616 w 5363295"/>
              <a:gd name="connsiteY66" fmla="*/ 872648 h 1475129"/>
              <a:gd name="connsiteX67" fmla="*/ 4973191 w 5363295"/>
              <a:gd name="connsiteY67" fmla="*/ 882173 h 1475129"/>
              <a:gd name="connsiteX68" fmla="*/ 5039866 w 5363295"/>
              <a:gd name="connsiteY68" fmla="*/ 901223 h 1475129"/>
              <a:gd name="connsiteX69" fmla="*/ 5097749 w 5363295"/>
              <a:gd name="connsiteY69" fmla="*/ 973027 h 1475129"/>
              <a:gd name="connsiteX70" fmla="*/ 5208384 w 5363295"/>
              <a:gd name="connsiteY70" fmla="*/ 1041167 h 1475129"/>
              <a:gd name="connsiteX71" fmla="*/ 5325622 w 5363295"/>
              <a:gd name="connsiteY71" fmla="*/ 1149420 h 1475129"/>
              <a:gd name="connsiteX72" fmla="*/ 5363295 w 5363295"/>
              <a:gd name="connsiteY72" fmla="*/ 1259105 h 1475129"/>
              <a:gd name="connsiteX73" fmla="*/ 4823235 w 5363295"/>
              <a:gd name="connsiteY73" fmla="*/ 1475129 h 1475129"/>
              <a:gd name="connsiteX74" fmla="*/ 574763 w 5363295"/>
              <a:gd name="connsiteY74"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420741 w 5363295"/>
              <a:gd name="connsiteY55" fmla="*/ 539273 h 1475129"/>
              <a:gd name="connsiteX56" fmla="*/ 4506466 w 5363295"/>
              <a:gd name="connsiteY56" fmla="*/ 596423 h 1475129"/>
              <a:gd name="connsiteX57" fmla="*/ 4535041 w 5363295"/>
              <a:gd name="connsiteY57" fmla="*/ 624998 h 1475129"/>
              <a:gd name="connsiteX58" fmla="*/ 4563616 w 5363295"/>
              <a:gd name="connsiteY58" fmla="*/ 634523 h 1475129"/>
              <a:gd name="connsiteX59" fmla="*/ 4649341 w 5363295"/>
              <a:gd name="connsiteY59" fmla="*/ 691673 h 1475129"/>
              <a:gd name="connsiteX60" fmla="*/ 4677916 w 5363295"/>
              <a:gd name="connsiteY60" fmla="*/ 710723 h 1475129"/>
              <a:gd name="connsiteX61" fmla="*/ 4706491 w 5363295"/>
              <a:gd name="connsiteY61" fmla="*/ 729773 h 1475129"/>
              <a:gd name="connsiteX62" fmla="*/ 4792216 w 5363295"/>
              <a:gd name="connsiteY62" fmla="*/ 805973 h 1475129"/>
              <a:gd name="connsiteX63" fmla="*/ 4820791 w 5363295"/>
              <a:gd name="connsiteY63" fmla="*/ 815498 h 1475129"/>
              <a:gd name="connsiteX64" fmla="*/ 4877941 w 5363295"/>
              <a:gd name="connsiteY64" fmla="*/ 853598 h 1475129"/>
              <a:gd name="connsiteX65" fmla="*/ 4944616 w 5363295"/>
              <a:gd name="connsiteY65" fmla="*/ 872648 h 1475129"/>
              <a:gd name="connsiteX66" fmla="*/ 4973191 w 5363295"/>
              <a:gd name="connsiteY66" fmla="*/ 882173 h 1475129"/>
              <a:gd name="connsiteX67" fmla="*/ 5039866 w 5363295"/>
              <a:gd name="connsiteY67" fmla="*/ 901223 h 1475129"/>
              <a:gd name="connsiteX68" fmla="*/ 5097749 w 5363295"/>
              <a:gd name="connsiteY68" fmla="*/ 973027 h 1475129"/>
              <a:gd name="connsiteX69" fmla="*/ 5208384 w 5363295"/>
              <a:gd name="connsiteY69" fmla="*/ 1041167 h 1475129"/>
              <a:gd name="connsiteX70" fmla="*/ 5325622 w 5363295"/>
              <a:gd name="connsiteY70" fmla="*/ 1149420 h 1475129"/>
              <a:gd name="connsiteX71" fmla="*/ 5363295 w 5363295"/>
              <a:gd name="connsiteY71" fmla="*/ 1259105 h 1475129"/>
              <a:gd name="connsiteX72" fmla="*/ 4823235 w 5363295"/>
              <a:gd name="connsiteY72" fmla="*/ 1475129 h 1475129"/>
              <a:gd name="connsiteX73" fmla="*/ 574763 w 5363295"/>
              <a:gd name="connsiteY73"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753991 w 5363295"/>
              <a:gd name="connsiteY43" fmla="*/ 243998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11141 w 5363295"/>
              <a:gd name="connsiteY44" fmla="*/ 263048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896866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39666 w 5363295"/>
              <a:gd name="connsiteY37" fmla="*/ 91598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75129 h 1475129"/>
              <a:gd name="connsiteX1" fmla="*/ 54374 w 5363295"/>
              <a:gd name="connsiteY1" fmla="*/ 1422053 h 1475129"/>
              <a:gd name="connsiteX2" fmla="*/ 24725 w 5363295"/>
              <a:gd name="connsiteY2" fmla="*/ 1301523 h 1475129"/>
              <a:gd name="connsiteX3" fmla="*/ 173680 w 5363295"/>
              <a:gd name="connsiteY3" fmla="*/ 1166194 h 1475129"/>
              <a:gd name="connsiteX4" fmla="*/ 400331 w 5363295"/>
              <a:gd name="connsiteY4" fmla="*/ 1070663 h 1475129"/>
              <a:gd name="connsiteX5" fmla="*/ 553012 w 5363295"/>
              <a:gd name="connsiteY5" fmla="*/ 1003742 h 1475129"/>
              <a:gd name="connsiteX6" fmla="*/ 649512 w 5363295"/>
              <a:gd name="connsiteY6" fmla="*/ 917481 h 1475129"/>
              <a:gd name="connsiteX7" fmla="*/ 757820 w 5363295"/>
              <a:gd name="connsiteY7" fmla="*/ 864827 h 1475129"/>
              <a:gd name="connsiteX8" fmla="*/ 860315 w 5363295"/>
              <a:gd name="connsiteY8" fmla="*/ 798150 h 1475129"/>
              <a:gd name="connsiteX9" fmla="*/ 935265 w 5363295"/>
              <a:gd name="connsiteY9" fmla="*/ 738488 h 1475129"/>
              <a:gd name="connsiteX10" fmla="*/ 1006796 w 5363295"/>
              <a:gd name="connsiteY10" fmla="*/ 697872 h 1475129"/>
              <a:gd name="connsiteX11" fmla="*/ 1101199 w 5363295"/>
              <a:gd name="connsiteY11" fmla="*/ 619088 h 1475129"/>
              <a:gd name="connsiteX12" fmla="*/ 1196924 w 5363295"/>
              <a:gd name="connsiteY12" fmla="*/ 546421 h 1475129"/>
              <a:gd name="connsiteX13" fmla="*/ 1284056 w 5363295"/>
              <a:gd name="connsiteY13" fmla="*/ 501892 h 1475129"/>
              <a:gd name="connsiteX14" fmla="*/ 1375979 w 5363295"/>
              <a:gd name="connsiteY14" fmla="*/ 457828 h 1475129"/>
              <a:gd name="connsiteX15" fmla="*/ 1457610 w 5363295"/>
              <a:gd name="connsiteY15" fmla="*/ 429175 h 1475129"/>
              <a:gd name="connsiteX16" fmla="*/ 1549855 w 5363295"/>
              <a:gd name="connsiteY16" fmla="*/ 401729 h 1475129"/>
              <a:gd name="connsiteX17" fmla="*/ 1637432 w 5363295"/>
              <a:gd name="connsiteY17" fmla="*/ 380160 h 1475129"/>
              <a:gd name="connsiteX18" fmla="*/ 1796074 w 5363295"/>
              <a:gd name="connsiteY18" fmla="*/ 357302 h 1475129"/>
              <a:gd name="connsiteX19" fmla="*/ 1947651 w 5363295"/>
              <a:gd name="connsiteY19" fmla="*/ 312492 h 1475129"/>
              <a:gd name="connsiteX20" fmla="*/ 2047357 w 5363295"/>
              <a:gd name="connsiteY20" fmla="*/ 275146 h 1475129"/>
              <a:gd name="connsiteX21" fmla="*/ 2151406 w 5363295"/>
              <a:gd name="connsiteY21" fmla="*/ 200288 h 1475129"/>
              <a:gd name="connsiteX22" fmla="*/ 2201416 w 5363295"/>
              <a:gd name="connsiteY22" fmla="*/ 185717 h 1475129"/>
              <a:gd name="connsiteX23" fmla="*/ 2261798 w 5363295"/>
              <a:gd name="connsiteY23" fmla="*/ 167601 h 1475129"/>
              <a:gd name="connsiteX24" fmla="*/ 2396920 w 5363295"/>
              <a:gd name="connsiteY24" fmla="*/ 137528 h 1475129"/>
              <a:gd name="connsiteX25" fmla="*/ 2687191 w 5363295"/>
              <a:gd name="connsiteY25" fmla="*/ 91598 h 1475129"/>
              <a:gd name="connsiteX26" fmla="*/ 2772916 w 5363295"/>
              <a:gd name="connsiteY26" fmla="*/ 63023 h 1475129"/>
              <a:gd name="connsiteX27" fmla="*/ 2801491 w 5363295"/>
              <a:gd name="connsiteY27" fmla="*/ 53498 h 1475129"/>
              <a:gd name="connsiteX28" fmla="*/ 2830066 w 5363295"/>
              <a:gd name="connsiteY28" fmla="*/ 34448 h 1475129"/>
              <a:gd name="connsiteX29" fmla="*/ 2915173 w 5363295"/>
              <a:gd name="connsiteY29" fmla="*/ 19050 h 1475129"/>
              <a:gd name="connsiteX30" fmla="*/ 3030774 w 5363295"/>
              <a:gd name="connsiteY30" fmla="*/ 0 h 1475129"/>
              <a:gd name="connsiteX31" fmla="*/ 3172966 w 5363295"/>
              <a:gd name="connsiteY31" fmla="*/ 5873 h 1475129"/>
              <a:gd name="connsiteX32" fmla="*/ 3230116 w 5363295"/>
              <a:gd name="connsiteY32" fmla="*/ 24923 h 1475129"/>
              <a:gd name="connsiteX33" fmla="*/ 3296173 w 5363295"/>
              <a:gd name="connsiteY33" fmla="*/ 27144 h 1475129"/>
              <a:gd name="connsiteX34" fmla="*/ 3325366 w 5363295"/>
              <a:gd name="connsiteY34" fmla="*/ 53498 h 1475129"/>
              <a:gd name="connsiteX35" fmla="*/ 3382516 w 5363295"/>
              <a:gd name="connsiteY35" fmla="*/ 72548 h 1475129"/>
              <a:gd name="connsiteX36" fmla="*/ 3411091 w 5363295"/>
              <a:gd name="connsiteY36" fmla="*/ 82073 h 1475129"/>
              <a:gd name="connsiteX37" fmla="*/ 3478109 w 5363295"/>
              <a:gd name="connsiteY37" fmla="*/ 73339 h 1475129"/>
              <a:gd name="connsiteX38" fmla="*/ 3553966 w 5363295"/>
              <a:gd name="connsiteY38" fmla="*/ 101123 h 1475129"/>
              <a:gd name="connsiteX39" fmla="*/ 3611116 w 5363295"/>
              <a:gd name="connsiteY39" fmla="*/ 129698 h 1475129"/>
              <a:gd name="connsiteX40" fmla="*/ 3639691 w 5363295"/>
              <a:gd name="connsiteY40" fmla="*/ 158273 h 1475129"/>
              <a:gd name="connsiteX41" fmla="*/ 3696841 w 5363295"/>
              <a:gd name="connsiteY41" fmla="*/ 196373 h 1475129"/>
              <a:gd name="connsiteX42" fmla="*/ 3725416 w 5363295"/>
              <a:gd name="connsiteY42" fmla="*/ 215423 h 1475129"/>
              <a:gd name="connsiteX43" fmla="*/ 3802917 w 5363295"/>
              <a:gd name="connsiteY43" fmla="*/ 218435 h 1475129"/>
              <a:gd name="connsiteX44" fmla="*/ 3849583 w 5363295"/>
              <a:gd name="connsiteY44" fmla="*/ 266701 h 1475129"/>
              <a:gd name="connsiteX45" fmla="*/ 3868291 w 5363295"/>
              <a:gd name="connsiteY45" fmla="*/ 291623 h 1475129"/>
              <a:gd name="connsiteX46" fmla="*/ 3942297 w 5363295"/>
              <a:gd name="connsiteY46" fmla="*/ 310673 h 1475129"/>
              <a:gd name="connsiteX47" fmla="*/ 3934966 w 5363295"/>
              <a:gd name="connsiteY47" fmla="*/ 320198 h 1475129"/>
              <a:gd name="connsiteX48" fmla="*/ 4077841 w 5363295"/>
              <a:gd name="connsiteY48" fmla="*/ 339248 h 1475129"/>
              <a:gd name="connsiteX49" fmla="*/ 4134991 w 5363295"/>
              <a:gd name="connsiteY49" fmla="*/ 358298 h 1475129"/>
              <a:gd name="connsiteX50" fmla="*/ 4121630 w 5363295"/>
              <a:gd name="connsiteY50" fmla="*/ 404341 h 1475129"/>
              <a:gd name="connsiteX51" fmla="*/ 4234695 w 5363295"/>
              <a:gd name="connsiteY51" fmla="*/ 466575 h 1475129"/>
              <a:gd name="connsiteX52" fmla="*/ 4281361 w 5363295"/>
              <a:gd name="connsiteY52" fmla="*/ 501021 h 1475129"/>
              <a:gd name="connsiteX53" fmla="*/ 4344883 w 5363295"/>
              <a:gd name="connsiteY53" fmla="*/ 534679 h 1475129"/>
              <a:gd name="connsiteX54" fmla="*/ 4423001 w 5363295"/>
              <a:gd name="connsiteY54" fmla="*/ 583735 h 1475129"/>
              <a:gd name="connsiteX55" fmla="*/ 4506466 w 5363295"/>
              <a:gd name="connsiteY55" fmla="*/ 596423 h 1475129"/>
              <a:gd name="connsiteX56" fmla="*/ 4535041 w 5363295"/>
              <a:gd name="connsiteY56" fmla="*/ 624998 h 1475129"/>
              <a:gd name="connsiteX57" fmla="*/ 4563616 w 5363295"/>
              <a:gd name="connsiteY57" fmla="*/ 634523 h 1475129"/>
              <a:gd name="connsiteX58" fmla="*/ 4649341 w 5363295"/>
              <a:gd name="connsiteY58" fmla="*/ 691673 h 1475129"/>
              <a:gd name="connsiteX59" fmla="*/ 4677916 w 5363295"/>
              <a:gd name="connsiteY59" fmla="*/ 710723 h 1475129"/>
              <a:gd name="connsiteX60" fmla="*/ 4706491 w 5363295"/>
              <a:gd name="connsiteY60" fmla="*/ 729773 h 1475129"/>
              <a:gd name="connsiteX61" fmla="*/ 4792216 w 5363295"/>
              <a:gd name="connsiteY61" fmla="*/ 805973 h 1475129"/>
              <a:gd name="connsiteX62" fmla="*/ 4820791 w 5363295"/>
              <a:gd name="connsiteY62" fmla="*/ 815498 h 1475129"/>
              <a:gd name="connsiteX63" fmla="*/ 4877941 w 5363295"/>
              <a:gd name="connsiteY63" fmla="*/ 853598 h 1475129"/>
              <a:gd name="connsiteX64" fmla="*/ 4944616 w 5363295"/>
              <a:gd name="connsiteY64" fmla="*/ 872648 h 1475129"/>
              <a:gd name="connsiteX65" fmla="*/ 4973191 w 5363295"/>
              <a:gd name="connsiteY65" fmla="*/ 882173 h 1475129"/>
              <a:gd name="connsiteX66" fmla="*/ 5039866 w 5363295"/>
              <a:gd name="connsiteY66" fmla="*/ 901223 h 1475129"/>
              <a:gd name="connsiteX67" fmla="*/ 5097749 w 5363295"/>
              <a:gd name="connsiteY67" fmla="*/ 973027 h 1475129"/>
              <a:gd name="connsiteX68" fmla="*/ 5208384 w 5363295"/>
              <a:gd name="connsiteY68" fmla="*/ 1041167 h 1475129"/>
              <a:gd name="connsiteX69" fmla="*/ 5325622 w 5363295"/>
              <a:gd name="connsiteY69" fmla="*/ 1149420 h 1475129"/>
              <a:gd name="connsiteX70" fmla="*/ 5363295 w 5363295"/>
              <a:gd name="connsiteY70" fmla="*/ 1259105 h 1475129"/>
              <a:gd name="connsiteX71" fmla="*/ 4823235 w 5363295"/>
              <a:gd name="connsiteY71" fmla="*/ 1475129 h 1475129"/>
              <a:gd name="connsiteX72" fmla="*/ 574763 w 5363295"/>
              <a:gd name="connsiteY72" fmla="*/ 1475129 h 1475129"/>
              <a:gd name="connsiteX0" fmla="*/ 574763 w 5363295"/>
              <a:gd name="connsiteY0" fmla="*/ 1491663 h 1491663"/>
              <a:gd name="connsiteX1" fmla="*/ 54374 w 5363295"/>
              <a:gd name="connsiteY1" fmla="*/ 1438587 h 1491663"/>
              <a:gd name="connsiteX2" fmla="*/ 24725 w 5363295"/>
              <a:gd name="connsiteY2" fmla="*/ 1318057 h 1491663"/>
              <a:gd name="connsiteX3" fmla="*/ 173680 w 5363295"/>
              <a:gd name="connsiteY3" fmla="*/ 1182728 h 1491663"/>
              <a:gd name="connsiteX4" fmla="*/ 400331 w 5363295"/>
              <a:gd name="connsiteY4" fmla="*/ 1087197 h 1491663"/>
              <a:gd name="connsiteX5" fmla="*/ 553012 w 5363295"/>
              <a:gd name="connsiteY5" fmla="*/ 1020276 h 1491663"/>
              <a:gd name="connsiteX6" fmla="*/ 649512 w 5363295"/>
              <a:gd name="connsiteY6" fmla="*/ 934015 h 1491663"/>
              <a:gd name="connsiteX7" fmla="*/ 757820 w 5363295"/>
              <a:gd name="connsiteY7" fmla="*/ 881361 h 1491663"/>
              <a:gd name="connsiteX8" fmla="*/ 860315 w 5363295"/>
              <a:gd name="connsiteY8" fmla="*/ 814684 h 1491663"/>
              <a:gd name="connsiteX9" fmla="*/ 935265 w 5363295"/>
              <a:gd name="connsiteY9" fmla="*/ 755022 h 1491663"/>
              <a:gd name="connsiteX10" fmla="*/ 1006796 w 5363295"/>
              <a:gd name="connsiteY10" fmla="*/ 714406 h 1491663"/>
              <a:gd name="connsiteX11" fmla="*/ 1101199 w 5363295"/>
              <a:gd name="connsiteY11" fmla="*/ 635622 h 1491663"/>
              <a:gd name="connsiteX12" fmla="*/ 1196924 w 5363295"/>
              <a:gd name="connsiteY12" fmla="*/ 562955 h 1491663"/>
              <a:gd name="connsiteX13" fmla="*/ 1284056 w 5363295"/>
              <a:gd name="connsiteY13" fmla="*/ 518426 h 1491663"/>
              <a:gd name="connsiteX14" fmla="*/ 1375979 w 5363295"/>
              <a:gd name="connsiteY14" fmla="*/ 474362 h 1491663"/>
              <a:gd name="connsiteX15" fmla="*/ 1457610 w 5363295"/>
              <a:gd name="connsiteY15" fmla="*/ 445709 h 1491663"/>
              <a:gd name="connsiteX16" fmla="*/ 1549855 w 5363295"/>
              <a:gd name="connsiteY16" fmla="*/ 418263 h 1491663"/>
              <a:gd name="connsiteX17" fmla="*/ 1637432 w 5363295"/>
              <a:gd name="connsiteY17" fmla="*/ 396694 h 1491663"/>
              <a:gd name="connsiteX18" fmla="*/ 1796074 w 5363295"/>
              <a:gd name="connsiteY18" fmla="*/ 373836 h 1491663"/>
              <a:gd name="connsiteX19" fmla="*/ 1947651 w 5363295"/>
              <a:gd name="connsiteY19" fmla="*/ 329026 h 1491663"/>
              <a:gd name="connsiteX20" fmla="*/ 2047357 w 5363295"/>
              <a:gd name="connsiteY20" fmla="*/ 291680 h 1491663"/>
              <a:gd name="connsiteX21" fmla="*/ 2151406 w 5363295"/>
              <a:gd name="connsiteY21" fmla="*/ 216822 h 1491663"/>
              <a:gd name="connsiteX22" fmla="*/ 2201416 w 5363295"/>
              <a:gd name="connsiteY22" fmla="*/ 202251 h 1491663"/>
              <a:gd name="connsiteX23" fmla="*/ 2261798 w 5363295"/>
              <a:gd name="connsiteY23" fmla="*/ 184135 h 1491663"/>
              <a:gd name="connsiteX24" fmla="*/ 2396920 w 5363295"/>
              <a:gd name="connsiteY24" fmla="*/ 154062 h 1491663"/>
              <a:gd name="connsiteX25" fmla="*/ 2687191 w 5363295"/>
              <a:gd name="connsiteY25" fmla="*/ 108132 h 1491663"/>
              <a:gd name="connsiteX26" fmla="*/ 2772916 w 5363295"/>
              <a:gd name="connsiteY26" fmla="*/ 79557 h 1491663"/>
              <a:gd name="connsiteX27" fmla="*/ 2801491 w 5363295"/>
              <a:gd name="connsiteY27" fmla="*/ 70032 h 1491663"/>
              <a:gd name="connsiteX28" fmla="*/ 2830066 w 5363295"/>
              <a:gd name="connsiteY28" fmla="*/ 50982 h 1491663"/>
              <a:gd name="connsiteX29" fmla="*/ 2915173 w 5363295"/>
              <a:gd name="connsiteY29" fmla="*/ 35584 h 1491663"/>
              <a:gd name="connsiteX30" fmla="*/ 3030774 w 5363295"/>
              <a:gd name="connsiteY30" fmla="*/ 16534 h 1491663"/>
              <a:gd name="connsiteX31" fmla="*/ 3277807 w 5363295"/>
              <a:gd name="connsiteY31" fmla="*/ 496 h 1491663"/>
              <a:gd name="connsiteX32" fmla="*/ 3230116 w 5363295"/>
              <a:gd name="connsiteY32" fmla="*/ 41457 h 1491663"/>
              <a:gd name="connsiteX33" fmla="*/ 3296173 w 5363295"/>
              <a:gd name="connsiteY33" fmla="*/ 43678 h 1491663"/>
              <a:gd name="connsiteX34" fmla="*/ 3325366 w 5363295"/>
              <a:gd name="connsiteY34" fmla="*/ 70032 h 1491663"/>
              <a:gd name="connsiteX35" fmla="*/ 3382516 w 5363295"/>
              <a:gd name="connsiteY35" fmla="*/ 89082 h 1491663"/>
              <a:gd name="connsiteX36" fmla="*/ 3411091 w 5363295"/>
              <a:gd name="connsiteY36" fmla="*/ 98607 h 1491663"/>
              <a:gd name="connsiteX37" fmla="*/ 3478109 w 5363295"/>
              <a:gd name="connsiteY37" fmla="*/ 89873 h 1491663"/>
              <a:gd name="connsiteX38" fmla="*/ 3553966 w 5363295"/>
              <a:gd name="connsiteY38" fmla="*/ 117657 h 1491663"/>
              <a:gd name="connsiteX39" fmla="*/ 3611116 w 5363295"/>
              <a:gd name="connsiteY39" fmla="*/ 146232 h 1491663"/>
              <a:gd name="connsiteX40" fmla="*/ 3639691 w 5363295"/>
              <a:gd name="connsiteY40" fmla="*/ 174807 h 1491663"/>
              <a:gd name="connsiteX41" fmla="*/ 3696841 w 5363295"/>
              <a:gd name="connsiteY41" fmla="*/ 212907 h 1491663"/>
              <a:gd name="connsiteX42" fmla="*/ 3725416 w 5363295"/>
              <a:gd name="connsiteY42" fmla="*/ 231957 h 1491663"/>
              <a:gd name="connsiteX43" fmla="*/ 3802917 w 5363295"/>
              <a:gd name="connsiteY43" fmla="*/ 234969 h 1491663"/>
              <a:gd name="connsiteX44" fmla="*/ 3849583 w 5363295"/>
              <a:gd name="connsiteY44" fmla="*/ 283235 h 1491663"/>
              <a:gd name="connsiteX45" fmla="*/ 3868291 w 5363295"/>
              <a:gd name="connsiteY45" fmla="*/ 308157 h 1491663"/>
              <a:gd name="connsiteX46" fmla="*/ 3942297 w 5363295"/>
              <a:gd name="connsiteY46" fmla="*/ 327207 h 1491663"/>
              <a:gd name="connsiteX47" fmla="*/ 3934966 w 5363295"/>
              <a:gd name="connsiteY47" fmla="*/ 336732 h 1491663"/>
              <a:gd name="connsiteX48" fmla="*/ 4077841 w 5363295"/>
              <a:gd name="connsiteY48" fmla="*/ 355782 h 1491663"/>
              <a:gd name="connsiteX49" fmla="*/ 4134991 w 5363295"/>
              <a:gd name="connsiteY49" fmla="*/ 374832 h 1491663"/>
              <a:gd name="connsiteX50" fmla="*/ 4121630 w 5363295"/>
              <a:gd name="connsiteY50" fmla="*/ 420875 h 1491663"/>
              <a:gd name="connsiteX51" fmla="*/ 4234695 w 5363295"/>
              <a:gd name="connsiteY51" fmla="*/ 483109 h 1491663"/>
              <a:gd name="connsiteX52" fmla="*/ 4281361 w 5363295"/>
              <a:gd name="connsiteY52" fmla="*/ 517555 h 1491663"/>
              <a:gd name="connsiteX53" fmla="*/ 4344883 w 5363295"/>
              <a:gd name="connsiteY53" fmla="*/ 551213 h 1491663"/>
              <a:gd name="connsiteX54" fmla="*/ 4423001 w 5363295"/>
              <a:gd name="connsiteY54" fmla="*/ 600269 h 1491663"/>
              <a:gd name="connsiteX55" fmla="*/ 4506466 w 5363295"/>
              <a:gd name="connsiteY55" fmla="*/ 612957 h 1491663"/>
              <a:gd name="connsiteX56" fmla="*/ 4535041 w 5363295"/>
              <a:gd name="connsiteY56" fmla="*/ 641532 h 1491663"/>
              <a:gd name="connsiteX57" fmla="*/ 4563616 w 5363295"/>
              <a:gd name="connsiteY57" fmla="*/ 651057 h 1491663"/>
              <a:gd name="connsiteX58" fmla="*/ 4649341 w 5363295"/>
              <a:gd name="connsiteY58" fmla="*/ 708207 h 1491663"/>
              <a:gd name="connsiteX59" fmla="*/ 4677916 w 5363295"/>
              <a:gd name="connsiteY59" fmla="*/ 727257 h 1491663"/>
              <a:gd name="connsiteX60" fmla="*/ 4706491 w 5363295"/>
              <a:gd name="connsiteY60" fmla="*/ 746307 h 1491663"/>
              <a:gd name="connsiteX61" fmla="*/ 4792216 w 5363295"/>
              <a:gd name="connsiteY61" fmla="*/ 822507 h 1491663"/>
              <a:gd name="connsiteX62" fmla="*/ 4820791 w 5363295"/>
              <a:gd name="connsiteY62" fmla="*/ 832032 h 1491663"/>
              <a:gd name="connsiteX63" fmla="*/ 4877941 w 5363295"/>
              <a:gd name="connsiteY63" fmla="*/ 870132 h 1491663"/>
              <a:gd name="connsiteX64" fmla="*/ 4944616 w 5363295"/>
              <a:gd name="connsiteY64" fmla="*/ 889182 h 1491663"/>
              <a:gd name="connsiteX65" fmla="*/ 4973191 w 5363295"/>
              <a:gd name="connsiteY65" fmla="*/ 898707 h 1491663"/>
              <a:gd name="connsiteX66" fmla="*/ 5039866 w 5363295"/>
              <a:gd name="connsiteY66" fmla="*/ 917757 h 1491663"/>
              <a:gd name="connsiteX67" fmla="*/ 5097749 w 5363295"/>
              <a:gd name="connsiteY67" fmla="*/ 989561 h 1491663"/>
              <a:gd name="connsiteX68" fmla="*/ 5208384 w 5363295"/>
              <a:gd name="connsiteY68" fmla="*/ 1057701 h 1491663"/>
              <a:gd name="connsiteX69" fmla="*/ 5325622 w 5363295"/>
              <a:gd name="connsiteY69" fmla="*/ 1165954 h 1491663"/>
              <a:gd name="connsiteX70" fmla="*/ 5363295 w 5363295"/>
              <a:gd name="connsiteY70" fmla="*/ 1275639 h 1491663"/>
              <a:gd name="connsiteX71" fmla="*/ 4823235 w 5363295"/>
              <a:gd name="connsiteY71" fmla="*/ 1491663 h 1491663"/>
              <a:gd name="connsiteX72" fmla="*/ 574763 w 5363295"/>
              <a:gd name="connsiteY72" fmla="*/ 1491663 h 1491663"/>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296173 w 5363295"/>
              <a:gd name="connsiteY33" fmla="*/ 43452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25366 w 5363295"/>
              <a:gd name="connsiteY34" fmla="*/ 69806 h 1491437"/>
              <a:gd name="connsiteX35" fmla="*/ 3382516 w 5363295"/>
              <a:gd name="connsiteY35" fmla="*/ 88856 h 1491437"/>
              <a:gd name="connsiteX36" fmla="*/ 3411091 w 5363295"/>
              <a:gd name="connsiteY36" fmla="*/ 98381 h 1491437"/>
              <a:gd name="connsiteX37" fmla="*/ 3478109 w 5363295"/>
              <a:gd name="connsiteY37" fmla="*/ 89647 h 1491437"/>
              <a:gd name="connsiteX38" fmla="*/ 3553966 w 5363295"/>
              <a:gd name="connsiteY38" fmla="*/ 117431 h 1491437"/>
              <a:gd name="connsiteX39" fmla="*/ 3611116 w 5363295"/>
              <a:gd name="connsiteY39" fmla="*/ 146006 h 1491437"/>
              <a:gd name="connsiteX40" fmla="*/ 3639691 w 5363295"/>
              <a:gd name="connsiteY40" fmla="*/ 174581 h 1491437"/>
              <a:gd name="connsiteX41" fmla="*/ 3696841 w 5363295"/>
              <a:gd name="connsiteY41" fmla="*/ 212681 h 1491437"/>
              <a:gd name="connsiteX42" fmla="*/ 3725416 w 5363295"/>
              <a:gd name="connsiteY42" fmla="*/ 231731 h 1491437"/>
              <a:gd name="connsiteX43" fmla="*/ 3802917 w 5363295"/>
              <a:gd name="connsiteY43" fmla="*/ 234743 h 1491437"/>
              <a:gd name="connsiteX44" fmla="*/ 3849583 w 5363295"/>
              <a:gd name="connsiteY44" fmla="*/ 283009 h 1491437"/>
              <a:gd name="connsiteX45" fmla="*/ 3868291 w 5363295"/>
              <a:gd name="connsiteY45" fmla="*/ 307931 h 1491437"/>
              <a:gd name="connsiteX46" fmla="*/ 3942297 w 5363295"/>
              <a:gd name="connsiteY46" fmla="*/ 326981 h 1491437"/>
              <a:gd name="connsiteX47" fmla="*/ 3934966 w 5363295"/>
              <a:gd name="connsiteY47" fmla="*/ 336506 h 1491437"/>
              <a:gd name="connsiteX48" fmla="*/ 4077841 w 5363295"/>
              <a:gd name="connsiteY48" fmla="*/ 355556 h 1491437"/>
              <a:gd name="connsiteX49" fmla="*/ 4134991 w 5363295"/>
              <a:gd name="connsiteY49" fmla="*/ 374606 h 1491437"/>
              <a:gd name="connsiteX50" fmla="*/ 4121630 w 5363295"/>
              <a:gd name="connsiteY50" fmla="*/ 420649 h 1491437"/>
              <a:gd name="connsiteX51" fmla="*/ 4234695 w 5363295"/>
              <a:gd name="connsiteY51" fmla="*/ 482883 h 1491437"/>
              <a:gd name="connsiteX52" fmla="*/ 4281361 w 5363295"/>
              <a:gd name="connsiteY52" fmla="*/ 517329 h 1491437"/>
              <a:gd name="connsiteX53" fmla="*/ 4344883 w 5363295"/>
              <a:gd name="connsiteY53" fmla="*/ 550987 h 1491437"/>
              <a:gd name="connsiteX54" fmla="*/ 4423001 w 5363295"/>
              <a:gd name="connsiteY54" fmla="*/ 600043 h 1491437"/>
              <a:gd name="connsiteX55" fmla="*/ 4506466 w 5363295"/>
              <a:gd name="connsiteY55" fmla="*/ 612731 h 1491437"/>
              <a:gd name="connsiteX56" fmla="*/ 4535041 w 5363295"/>
              <a:gd name="connsiteY56" fmla="*/ 641306 h 1491437"/>
              <a:gd name="connsiteX57" fmla="*/ 4563616 w 5363295"/>
              <a:gd name="connsiteY57" fmla="*/ 650831 h 1491437"/>
              <a:gd name="connsiteX58" fmla="*/ 4649341 w 5363295"/>
              <a:gd name="connsiteY58" fmla="*/ 707981 h 1491437"/>
              <a:gd name="connsiteX59" fmla="*/ 4677916 w 5363295"/>
              <a:gd name="connsiteY59" fmla="*/ 727031 h 1491437"/>
              <a:gd name="connsiteX60" fmla="*/ 4706491 w 5363295"/>
              <a:gd name="connsiteY60" fmla="*/ 746081 h 1491437"/>
              <a:gd name="connsiteX61" fmla="*/ 4792216 w 5363295"/>
              <a:gd name="connsiteY61" fmla="*/ 822281 h 1491437"/>
              <a:gd name="connsiteX62" fmla="*/ 4820791 w 5363295"/>
              <a:gd name="connsiteY62" fmla="*/ 831806 h 1491437"/>
              <a:gd name="connsiteX63" fmla="*/ 4877941 w 5363295"/>
              <a:gd name="connsiteY63" fmla="*/ 869906 h 1491437"/>
              <a:gd name="connsiteX64" fmla="*/ 4944616 w 5363295"/>
              <a:gd name="connsiteY64" fmla="*/ 888956 h 1491437"/>
              <a:gd name="connsiteX65" fmla="*/ 4973191 w 5363295"/>
              <a:gd name="connsiteY65" fmla="*/ 898481 h 1491437"/>
              <a:gd name="connsiteX66" fmla="*/ 5039866 w 5363295"/>
              <a:gd name="connsiteY66" fmla="*/ 917531 h 1491437"/>
              <a:gd name="connsiteX67" fmla="*/ 5097749 w 5363295"/>
              <a:gd name="connsiteY67" fmla="*/ 989335 h 1491437"/>
              <a:gd name="connsiteX68" fmla="*/ 5208384 w 5363295"/>
              <a:gd name="connsiteY68" fmla="*/ 1057475 h 1491437"/>
              <a:gd name="connsiteX69" fmla="*/ 5325622 w 5363295"/>
              <a:gd name="connsiteY69" fmla="*/ 1165728 h 1491437"/>
              <a:gd name="connsiteX70" fmla="*/ 5363295 w 5363295"/>
              <a:gd name="connsiteY70" fmla="*/ 1275413 h 1491437"/>
              <a:gd name="connsiteX71" fmla="*/ 4823235 w 5363295"/>
              <a:gd name="connsiteY71" fmla="*/ 1491437 h 1491437"/>
              <a:gd name="connsiteX72" fmla="*/ 574763 w 5363295"/>
              <a:gd name="connsiteY72"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382516 w 5363295"/>
              <a:gd name="connsiteY34" fmla="*/ 88856 h 1491437"/>
              <a:gd name="connsiteX35" fmla="*/ 3411091 w 5363295"/>
              <a:gd name="connsiteY35" fmla="*/ 98381 h 1491437"/>
              <a:gd name="connsiteX36" fmla="*/ 3478109 w 5363295"/>
              <a:gd name="connsiteY36" fmla="*/ 89647 h 1491437"/>
              <a:gd name="connsiteX37" fmla="*/ 3553966 w 5363295"/>
              <a:gd name="connsiteY37" fmla="*/ 117431 h 1491437"/>
              <a:gd name="connsiteX38" fmla="*/ 3611116 w 5363295"/>
              <a:gd name="connsiteY38" fmla="*/ 146006 h 1491437"/>
              <a:gd name="connsiteX39" fmla="*/ 3639691 w 5363295"/>
              <a:gd name="connsiteY39" fmla="*/ 174581 h 1491437"/>
              <a:gd name="connsiteX40" fmla="*/ 3696841 w 5363295"/>
              <a:gd name="connsiteY40" fmla="*/ 212681 h 1491437"/>
              <a:gd name="connsiteX41" fmla="*/ 3725416 w 5363295"/>
              <a:gd name="connsiteY41" fmla="*/ 231731 h 1491437"/>
              <a:gd name="connsiteX42" fmla="*/ 3802917 w 5363295"/>
              <a:gd name="connsiteY42" fmla="*/ 234743 h 1491437"/>
              <a:gd name="connsiteX43" fmla="*/ 3849583 w 5363295"/>
              <a:gd name="connsiteY43" fmla="*/ 283009 h 1491437"/>
              <a:gd name="connsiteX44" fmla="*/ 3868291 w 5363295"/>
              <a:gd name="connsiteY44" fmla="*/ 307931 h 1491437"/>
              <a:gd name="connsiteX45" fmla="*/ 3942297 w 5363295"/>
              <a:gd name="connsiteY45" fmla="*/ 326981 h 1491437"/>
              <a:gd name="connsiteX46" fmla="*/ 3934966 w 5363295"/>
              <a:gd name="connsiteY46" fmla="*/ 336506 h 1491437"/>
              <a:gd name="connsiteX47" fmla="*/ 4077841 w 5363295"/>
              <a:gd name="connsiteY47" fmla="*/ 355556 h 1491437"/>
              <a:gd name="connsiteX48" fmla="*/ 4134991 w 5363295"/>
              <a:gd name="connsiteY48" fmla="*/ 374606 h 1491437"/>
              <a:gd name="connsiteX49" fmla="*/ 4121630 w 5363295"/>
              <a:gd name="connsiteY49" fmla="*/ 420649 h 1491437"/>
              <a:gd name="connsiteX50" fmla="*/ 4234695 w 5363295"/>
              <a:gd name="connsiteY50" fmla="*/ 482883 h 1491437"/>
              <a:gd name="connsiteX51" fmla="*/ 4281361 w 5363295"/>
              <a:gd name="connsiteY51" fmla="*/ 517329 h 1491437"/>
              <a:gd name="connsiteX52" fmla="*/ 4344883 w 5363295"/>
              <a:gd name="connsiteY52" fmla="*/ 550987 h 1491437"/>
              <a:gd name="connsiteX53" fmla="*/ 4423001 w 5363295"/>
              <a:gd name="connsiteY53" fmla="*/ 600043 h 1491437"/>
              <a:gd name="connsiteX54" fmla="*/ 4506466 w 5363295"/>
              <a:gd name="connsiteY54" fmla="*/ 612731 h 1491437"/>
              <a:gd name="connsiteX55" fmla="*/ 4535041 w 5363295"/>
              <a:gd name="connsiteY55" fmla="*/ 641306 h 1491437"/>
              <a:gd name="connsiteX56" fmla="*/ 4563616 w 5363295"/>
              <a:gd name="connsiteY56" fmla="*/ 650831 h 1491437"/>
              <a:gd name="connsiteX57" fmla="*/ 4649341 w 5363295"/>
              <a:gd name="connsiteY57" fmla="*/ 707981 h 1491437"/>
              <a:gd name="connsiteX58" fmla="*/ 4677916 w 5363295"/>
              <a:gd name="connsiteY58" fmla="*/ 727031 h 1491437"/>
              <a:gd name="connsiteX59" fmla="*/ 4706491 w 5363295"/>
              <a:gd name="connsiteY59" fmla="*/ 746081 h 1491437"/>
              <a:gd name="connsiteX60" fmla="*/ 4792216 w 5363295"/>
              <a:gd name="connsiteY60" fmla="*/ 822281 h 1491437"/>
              <a:gd name="connsiteX61" fmla="*/ 4820791 w 5363295"/>
              <a:gd name="connsiteY61" fmla="*/ 831806 h 1491437"/>
              <a:gd name="connsiteX62" fmla="*/ 4877941 w 5363295"/>
              <a:gd name="connsiteY62" fmla="*/ 869906 h 1491437"/>
              <a:gd name="connsiteX63" fmla="*/ 4944616 w 5363295"/>
              <a:gd name="connsiteY63" fmla="*/ 888956 h 1491437"/>
              <a:gd name="connsiteX64" fmla="*/ 4973191 w 5363295"/>
              <a:gd name="connsiteY64" fmla="*/ 898481 h 1491437"/>
              <a:gd name="connsiteX65" fmla="*/ 5039866 w 5363295"/>
              <a:gd name="connsiteY65" fmla="*/ 917531 h 1491437"/>
              <a:gd name="connsiteX66" fmla="*/ 5097749 w 5363295"/>
              <a:gd name="connsiteY66" fmla="*/ 989335 h 1491437"/>
              <a:gd name="connsiteX67" fmla="*/ 5208384 w 5363295"/>
              <a:gd name="connsiteY67" fmla="*/ 1057475 h 1491437"/>
              <a:gd name="connsiteX68" fmla="*/ 5325622 w 5363295"/>
              <a:gd name="connsiteY68" fmla="*/ 1165728 h 1491437"/>
              <a:gd name="connsiteX69" fmla="*/ 5363295 w 5363295"/>
              <a:gd name="connsiteY69" fmla="*/ 1275413 h 1491437"/>
              <a:gd name="connsiteX70" fmla="*/ 4823235 w 5363295"/>
              <a:gd name="connsiteY70" fmla="*/ 1491437 h 1491437"/>
              <a:gd name="connsiteX71" fmla="*/ 574763 w 5363295"/>
              <a:gd name="connsiteY71"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11091 w 5363295"/>
              <a:gd name="connsiteY34" fmla="*/ 98381 h 1491437"/>
              <a:gd name="connsiteX35" fmla="*/ 3478109 w 5363295"/>
              <a:gd name="connsiteY35" fmla="*/ 89647 h 1491437"/>
              <a:gd name="connsiteX36" fmla="*/ 3553966 w 5363295"/>
              <a:gd name="connsiteY36" fmla="*/ 117431 h 1491437"/>
              <a:gd name="connsiteX37" fmla="*/ 3611116 w 5363295"/>
              <a:gd name="connsiteY37" fmla="*/ 146006 h 1491437"/>
              <a:gd name="connsiteX38" fmla="*/ 3639691 w 5363295"/>
              <a:gd name="connsiteY38" fmla="*/ 174581 h 1491437"/>
              <a:gd name="connsiteX39" fmla="*/ 3696841 w 5363295"/>
              <a:gd name="connsiteY39" fmla="*/ 212681 h 1491437"/>
              <a:gd name="connsiteX40" fmla="*/ 3725416 w 5363295"/>
              <a:gd name="connsiteY40" fmla="*/ 231731 h 1491437"/>
              <a:gd name="connsiteX41" fmla="*/ 3802917 w 5363295"/>
              <a:gd name="connsiteY41" fmla="*/ 234743 h 1491437"/>
              <a:gd name="connsiteX42" fmla="*/ 3849583 w 5363295"/>
              <a:gd name="connsiteY42" fmla="*/ 283009 h 1491437"/>
              <a:gd name="connsiteX43" fmla="*/ 3868291 w 5363295"/>
              <a:gd name="connsiteY43" fmla="*/ 307931 h 1491437"/>
              <a:gd name="connsiteX44" fmla="*/ 3942297 w 5363295"/>
              <a:gd name="connsiteY44" fmla="*/ 326981 h 1491437"/>
              <a:gd name="connsiteX45" fmla="*/ 3934966 w 5363295"/>
              <a:gd name="connsiteY45" fmla="*/ 336506 h 1491437"/>
              <a:gd name="connsiteX46" fmla="*/ 4077841 w 5363295"/>
              <a:gd name="connsiteY46" fmla="*/ 355556 h 1491437"/>
              <a:gd name="connsiteX47" fmla="*/ 4134991 w 5363295"/>
              <a:gd name="connsiteY47" fmla="*/ 374606 h 1491437"/>
              <a:gd name="connsiteX48" fmla="*/ 4121630 w 5363295"/>
              <a:gd name="connsiteY48" fmla="*/ 420649 h 1491437"/>
              <a:gd name="connsiteX49" fmla="*/ 4234695 w 5363295"/>
              <a:gd name="connsiteY49" fmla="*/ 482883 h 1491437"/>
              <a:gd name="connsiteX50" fmla="*/ 4281361 w 5363295"/>
              <a:gd name="connsiteY50" fmla="*/ 517329 h 1491437"/>
              <a:gd name="connsiteX51" fmla="*/ 4344883 w 5363295"/>
              <a:gd name="connsiteY51" fmla="*/ 550987 h 1491437"/>
              <a:gd name="connsiteX52" fmla="*/ 4423001 w 5363295"/>
              <a:gd name="connsiteY52" fmla="*/ 600043 h 1491437"/>
              <a:gd name="connsiteX53" fmla="*/ 4506466 w 5363295"/>
              <a:gd name="connsiteY53" fmla="*/ 612731 h 1491437"/>
              <a:gd name="connsiteX54" fmla="*/ 4535041 w 5363295"/>
              <a:gd name="connsiteY54" fmla="*/ 641306 h 1491437"/>
              <a:gd name="connsiteX55" fmla="*/ 4563616 w 5363295"/>
              <a:gd name="connsiteY55" fmla="*/ 650831 h 1491437"/>
              <a:gd name="connsiteX56" fmla="*/ 4649341 w 5363295"/>
              <a:gd name="connsiteY56" fmla="*/ 707981 h 1491437"/>
              <a:gd name="connsiteX57" fmla="*/ 4677916 w 5363295"/>
              <a:gd name="connsiteY57" fmla="*/ 727031 h 1491437"/>
              <a:gd name="connsiteX58" fmla="*/ 4706491 w 5363295"/>
              <a:gd name="connsiteY58" fmla="*/ 746081 h 1491437"/>
              <a:gd name="connsiteX59" fmla="*/ 4792216 w 5363295"/>
              <a:gd name="connsiteY59" fmla="*/ 822281 h 1491437"/>
              <a:gd name="connsiteX60" fmla="*/ 4820791 w 5363295"/>
              <a:gd name="connsiteY60" fmla="*/ 831806 h 1491437"/>
              <a:gd name="connsiteX61" fmla="*/ 4877941 w 5363295"/>
              <a:gd name="connsiteY61" fmla="*/ 869906 h 1491437"/>
              <a:gd name="connsiteX62" fmla="*/ 4944616 w 5363295"/>
              <a:gd name="connsiteY62" fmla="*/ 888956 h 1491437"/>
              <a:gd name="connsiteX63" fmla="*/ 4973191 w 5363295"/>
              <a:gd name="connsiteY63" fmla="*/ 898481 h 1491437"/>
              <a:gd name="connsiteX64" fmla="*/ 5039866 w 5363295"/>
              <a:gd name="connsiteY64" fmla="*/ 917531 h 1491437"/>
              <a:gd name="connsiteX65" fmla="*/ 5097749 w 5363295"/>
              <a:gd name="connsiteY65" fmla="*/ 989335 h 1491437"/>
              <a:gd name="connsiteX66" fmla="*/ 5208384 w 5363295"/>
              <a:gd name="connsiteY66" fmla="*/ 1057475 h 1491437"/>
              <a:gd name="connsiteX67" fmla="*/ 5325622 w 5363295"/>
              <a:gd name="connsiteY67" fmla="*/ 1165728 h 1491437"/>
              <a:gd name="connsiteX68" fmla="*/ 5363295 w 5363295"/>
              <a:gd name="connsiteY68" fmla="*/ 1275413 h 1491437"/>
              <a:gd name="connsiteX69" fmla="*/ 4823235 w 5363295"/>
              <a:gd name="connsiteY69" fmla="*/ 1491437 h 1491437"/>
              <a:gd name="connsiteX70" fmla="*/ 574763 w 5363295"/>
              <a:gd name="connsiteY70"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478109 w 5363295"/>
              <a:gd name="connsiteY34" fmla="*/ 89647 h 1491437"/>
              <a:gd name="connsiteX35" fmla="*/ 3553966 w 5363295"/>
              <a:gd name="connsiteY35" fmla="*/ 117431 h 1491437"/>
              <a:gd name="connsiteX36" fmla="*/ 3611116 w 5363295"/>
              <a:gd name="connsiteY36" fmla="*/ 146006 h 1491437"/>
              <a:gd name="connsiteX37" fmla="*/ 3639691 w 5363295"/>
              <a:gd name="connsiteY37" fmla="*/ 174581 h 1491437"/>
              <a:gd name="connsiteX38" fmla="*/ 3696841 w 5363295"/>
              <a:gd name="connsiteY38" fmla="*/ 212681 h 1491437"/>
              <a:gd name="connsiteX39" fmla="*/ 3725416 w 5363295"/>
              <a:gd name="connsiteY39" fmla="*/ 231731 h 1491437"/>
              <a:gd name="connsiteX40" fmla="*/ 3802917 w 5363295"/>
              <a:gd name="connsiteY40" fmla="*/ 234743 h 1491437"/>
              <a:gd name="connsiteX41" fmla="*/ 3849583 w 5363295"/>
              <a:gd name="connsiteY41" fmla="*/ 283009 h 1491437"/>
              <a:gd name="connsiteX42" fmla="*/ 3868291 w 5363295"/>
              <a:gd name="connsiteY42" fmla="*/ 307931 h 1491437"/>
              <a:gd name="connsiteX43" fmla="*/ 3942297 w 5363295"/>
              <a:gd name="connsiteY43" fmla="*/ 326981 h 1491437"/>
              <a:gd name="connsiteX44" fmla="*/ 3934966 w 5363295"/>
              <a:gd name="connsiteY44" fmla="*/ 336506 h 1491437"/>
              <a:gd name="connsiteX45" fmla="*/ 4077841 w 5363295"/>
              <a:gd name="connsiteY45" fmla="*/ 355556 h 1491437"/>
              <a:gd name="connsiteX46" fmla="*/ 4134991 w 5363295"/>
              <a:gd name="connsiteY46" fmla="*/ 374606 h 1491437"/>
              <a:gd name="connsiteX47" fmla="*/ 4121630 w 5363295"/>
              <a:gd name="connsiteY47" fmla="*/ 420649 h 1491437"/>
              <a:gd name="connsiteX48" fmla="*/ 4234695 w 5363295"/>
              <a:gd name="connsiteY48" fmla="*/ 482883 h 1491437"/>
              <a:gd name="connsiteX49" fmla="*/ 4281361 w 5363295"/>
              <a:gd name="connsiteY49" fmla="*/ 517329 h 1491437"/>
              <a:gd name="connsiteX50" fmla="*/ 4344883 w 5363295"/>
              <a:gd name="connsiteY50" fmla="*/ 550987 h 1491437"/>
              <a:gd name="connsiteX51" fmla="*/ 4423001 w 5363295"/>
              <a:gd name="connsiteY51" fmla="*/ 600043 h 1491437"/>
              <a:gd name="connsiteX52" fmla="*/ 4506466 w 5363295"/>
              <a:gd name="connsiteY52" fmla="*/ 612731 h 1491437"/>
              <a:gd name="connsiteX53" fmla="*/ 4535041 w 5363295"/>
              <a:gd name="connsiteY53" fmla="*/ 641306 h 1491437"/>
              <a:gd name="connsiteX54" fmla="*/ 4563616 w 5363295"/>
              <a:gd name="connsiteY54" fmla="*/ 650831 h 1491437"/>
              <a:gd name="connsiteX55" fmla="*/ 4649341 w 5363295"/>
              <a:gd name="connsiteY55" fmla="*/ 707981 h 1491437"/>
              <a:gd name="connsiteX56" fmla="*/ 4677916 w 5363295"/>
              <a:gd name="connsiteY56" fmla="*/ 727031 h 1491437"/>
              <a:gd name="connsiteX57" fmla="*/ 4706491 w 5363295"/>
              <a:gd name="connsiteY57" fmla="*/ 746081 h 1491437"/>
              <a:gd name="connsiteX58" fmla="*/ 4792216 w 5363295"/>
              <a:gd name="connsiteY58" fmla="*/ 822281 h 1491437"/>
              <a:gd name="connsiteX59" fmla="*/ 4820791 w 5363295"/>
              <a:gd name="connsiteY59" fmla="*/ 831806 h 1491437"/>
              <a:gd name="connsiteX60" fmla="*/ 4877941 w 5363295"/>
              <a:gd name="connsiteY60" fmla="*/ 869906 h 1491437"/>
              <a:gd name="connsiteX61" fmla="*/ 4944616 w 5363295"/>
              <a:gd name="connsiteY61" fmla="*/ 888956 h 1491437"/>
              <a:gd name="connsiteX62" fmla="*/ 4973191 w 5363295"/>
              <a:gd name="connsiteY62" fmla="*/ 898481 h 1491437"/>
              <a:gd name="connsiteX63" fmla="*/ 5039866 w 5363295"/>
              <a:gd name="connsiteY63" fmla="*/ 917531 h 1491437"/>
              <a:gd name="connsiteX64" fmla="*/ 5097749 w 5363295"/>
              <a:gd name="connsiteY64" fmla="*/ 989335 h 1491437"/>
              <a:gd name="connsiteX65" fmla="*/ 5208384 w 5363295"/>
              <a:gd name="connsiteY65" fmla="*/ 1057475 h 1491437"/>
              <a:gd name="connsiteX66" fmla="*/ 5325622 w 5363295"/>
              <a:gd name="connsiteY66" fmla="*/ 1165728 h 1491437"/>
              <a:gd name="connsiteX67" fmla="*/ 5363295 w 5363295"/>
              <a:gd name="connsiteY67" fmla="*/ 1275413 h 1491437"/>
              <a:gd name="connsiteX68" fmla="*/ 4823235 w 5363295"/>
              <a:gd name="connsiteY68" fmla="*/ 1491437 h 1491437"/>
              <a:gd name="connsiteX69" fmla="*/ 574763 w 5363295"/>
              <a:gd name="connsiteY69"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11116 w 5363295"/>
              <a:gd name="connsiteY35" fmla="*/ 146006 h 1491437"/>
              <a:gd name="connsiteX36" fmla="*/ 3639691 w 5363295"/>
              <a:gd name="connsiteY36" fmla="*/ 174581 h 1491437"/>
              <a:gd name="connsiteX37" fmla="*/ 3696841 w 5363295"/>
              <a:gd name="connsiteY37" fmla="*/ 212681 h 1491437"/>
              <a:gd name="connsiteX38" fmla="*/ 3725416 w 5363295"/>
              <a:gd name="connsiteY38" fmla="*/ 231731 h 1491437"/>
              <a:gd name="connsiteX39" fmla="*/ 3802917 w 5363295"/>
              <a:gd name="connsiteY39" fmla="*/ 234743 h 1491437"/>
              <a:gd name="connsiteX40" fmla="*/ 3849583 w 5363295"/>
              <a:gd name="connsiteY40" fmla="*/ 283009 h 1491437"/>
              <a:gd name="connsiteX41" fmla="*/ 3868291 w 5363295"/>
              <a:gd name="connsiteY41" fmla="*/ 307931 h 1491437"/>
              <a:gd name="connsiteX42" fmla="*/ 3942297 w 5363295"/>
              <a:gd name="connsiteY42" fmla="*/ 326981 h 1491437"/>
              <a:gd name="connsiteX43" fmla="*/ 3934966 w 5363295"/>
              <a:gd name="connsiteY43" fmla="*/ 336506 h 1491437"/>
              <a:gd name="connsiteX44" fmla="*/ 4077841 w 5363295"/>
              <a:gd name="connsiteY44" fmla="*/ 355556 h 1491437"/>
              <a:gd name="connsiteX45" fmla="*/ 4134991 w 5363295"/>
              <a:gd name="connsiteY45" fmla="*/ 374606 h 1491437"/>
              <a:gd name="connsiteX46" fmla="*/ 4121630 w 5363295"/>
              <a:gd name="connsiteY46" fmla="*/ 420649 h 1491437"/>
              <a:gd name="connsiteX47" fmla="*/ 4234695 w 5363295"/>
              <a:gd name="connsiteY47" fmla="*/ 482883 h 1491437"/>
              <a:gd name="connsiteX48" fmla="*/ 4281361 w 5363295"/>
              <a:gd name="connsiteY48" fmla="*/ 517329 h 1491437"/>
              <a:gd name="connsiteX49" fmla="*/ 4344883 w 5363295"/>
              <a:gd name="connsiteY49" fmla="*/ 550987 h 1491437"/>
              <a:gd name="connsiteX50" fmla="*/ 4423001 w 5363295"/>
              <a:gd name="connsiteY50" fmla="*/ 600043 h 1491437"/>
              <a:gd name="connsiteX51" fmla="*/ 4506466 w 5363295"/>
              <a:gd name="connsiteY51" fmla="*/ 612731 h 1491437"/>
              <a:gd name="connsiteX52" fmla="*/ 4535041 w 5363295"/>
              <a:gd name="connsiteY52" fmla="*/ 641306 h 1491437"/>
              <a:gd name="connsiteX53" fmla="*/ 4563616 w 5363295"/>
              <a:gd name="connsiteY53" fmla="*/ 650831 h 1491437"/>
              <a:gd name="connsiteX54" fmla="*/ 4649341 w 5363295"/>
              <a:gd name="connsiteY54" fmla="*/ 707981 h 1491437"/>
              <a:gd name="connsiteX55" fmla="*/ 4677916 w 5363295"/>
              <a:gd name="connsiteY55" fmla="*/ 727031 h 1491437"/>
              <a:gd name="connsiteX56" fmla="*/ 4706491 w 5363295"/>
              <a:gd name="connsiteY56" fmla="*/ 746081 h 1491437"/>
              <a:gd name="connsiteX57" fmla="*/ 4792216 w 5363295"/>
              <a:gd name="connsiteY57" fmla="*/ 822281 h 1491437"/>
              <a:gd name="connsiteX58" fmla="*/ 4820791 w 5363295"/>
              <a:gd name="connsiteY58" fmla="*/ 831806 h 1491437"/>
              <a:gd name="connsiteX59" fmla="*/ 4877941 w 5363295"/>
              <a:gd name="connsiteY59" fmla="*/ 869906 h 1491437"/>
              <a:gd name="connsiteX60" fmla="*/ 4944616 w 5363295"/>
              <a:gd name="connsiteY60" fmla="*/ 888956 h 1491437"/>
              <a:gd name="connsiteX61" fmla="*/ 4973191 w 5363295"/>
              <a:gd name="connsiteY61" fmla="*/ 898481 h 1491437"/>
              <a:gd name="connsiteX62" fmla="*/ 5039866 w 5363295"/>
              <a:gd name="connsiteY62" fmla="*/ 917531 h 1491437"/>
              <a:gd name="connsiteX63" fmla="*/ 5097749 w 5363295"/>
              <a:gd name="connsiteY63" fmla="*/ 989335 h 1491437"/>
              <a:gd name="connsiteX64" fmla="*/ 5208384 w 5363295"/>
              <a:gd name="connsiteY64" fmla="*/ 1057475 h 1491437"/>
              <a:gd name="connsiteX65" fmla="*/ 5325622 w 5363295"/>
              <a:gd name="connsiteY65" fmla="*/ 1165728 h 1491437"/>
              <a:gd name="connsiteX66" fmla="*/ 5363295 w 5363295"/>
              <a:gd name="connsiteY66" fmla="*/ 1275413 h 1491437"/>
              <a:gd name="connsiteX67" fmla="*/ 4823235 w 5363295"/>
              <a:gd name="connsiteY67" fmla="*/ 1491437 h 1491437"/>
              <a:gd name="connsiteX68" fmla="*/ 574763 w 5363295"/>
              <a:gd name="connsiteY68"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696841 w 5363295"/>
              <a:gd name="connsiteY36" fmla="*/ 212681 h 1491437"/>
              <a:gd name="connsiteX37" fmla="*/ 3725416 w 5363295"/>
              <a:gd name="connsiteY37" fmla="*/ 231731 h 1491437"/>
              <a:gd name="connsiteX38" fmla="*/ 3802917 w 5363295"/>
              <a:gd name="connsiteY38" fmla="*/ 234743 h 1491437"/>
              <a:gd name="connsiteX39" fmla="*/ 3849583 w 5363295"/>
              <a:gd name="connsiteY39" fmla="*/ 283009 h 1491437"/>
              <a:gd name="connsiteX40" fmla="*/ 3868291 w 5363295"/>
              <a:gd name="connsiteY40" fmla="*/ 307931 h 1491437"/>
              <a:gd name="connsiteX41" fmla="*/ 3942297 w 5363295"/>
              <a:gd name="connsiteY41" fmla="*/ 326981 h 1491437"/>
              <a:gd name="connsiteX42" fmla="*/ 3934966 w 5363295"/>
              <a:gd name="connsiteY42" fmla="*/ 336506 h 1491437"/>
              <a:gd name="connsiteX43" fmla="*/ 4077841 w 5363295"/>
              <a:gd name="connsiteY43" fmla="*/ 355556 h 1491437"/>
              <a:gd name="connsiteX44" fmla="*/ 4134991 w 5363295"/>
              <a:gd name="connsiteY44" fmla="*/ 374606 h 1491437"/>
              <a:gd name="connsiteX45" fmla="*/ 4121630 w 5363295"/>
              <a:gd name="connsiteY45" fmla="*/ 420649 h 1491437"/>
              <a:gd name="connsiteX46" fmla="*/ 4234695 w 5363295"/>
              <a:gd name="connsiteY46" fmla="*/ 482883 h 1491437"/>
              <a:gd name="connsiteX47" fmla="*/ 4281361 w 5363295"/>
              <a:gd name="connsiteY47" fmla="*/ 517329 h 1491437"/>
              <a:gd name="connsiteX48" fmla="*/ 4344883 w 5363295"/>
              <a:gd name="connsiteY48" fmla="*/ 550987 h 1491437"/>
              <a:gd name="connsiteX49" fmla="*/ 4423001 w 5363295"/>
              <a:gd name="connsiteY49" fmla="*/ 600043 h 1491437"/>
              <a:gd name="connsiteX50" fmla="*/ 4506466 w 5363295"/>
              <a:gd name="connsiteY50" fmla="*/ 612731 h 1491437"/>
              <a:gd name="connsiteX51" fmla="*/ 4535041 w 5363295"/>
              <a:gd name="connsiteY51" fmla="*/ 641306 h 1491437"/>
              <a:gd name="connsiteX52" fmla="*/ 4563616 w 5363295"/>
              <a:gd name="connsiteY52" fmla="*/ 650831 h 1491437"/>
              <a:gd name="connsiteX53" fmla="*/ 4649341 w 5363295"/>
              <a:gd name="connsiteY53" fmla="*/ 707981 h 1491437"/>
              <a:gd name="connsiteX54" fmla="*/ 4677916 w 5363295"/>
              <a:gd name="connsiteY54" fmla="*/ 727031 h 1491437"/>
              <a:gd name="connsiteX55" fmla="*/ 4706491 w 5363295"/>
              <a:gd name="connsiteY55" fmla="*/ 746081 h 1491437"/>
              <a:gd name="connsiteX56" fmla="*/ 4792216 w 5363295"/>
              <a:gd name="connsiteY56" fmla="*/ 822281 h 1491437"/>
              <a:gd name="connsiteX57" fmla="*/ 4820791 w 5363295"/>
              <a:gd name="connsiteY57" fmla="*/ 831806 h 1491437"/>
              <a:gd name="connsiteX58" fmla="*/ 4877941 w 5363295"/>
              <a:gd name="connsiteY58" fmla="*/ 869906 h 1491437"/>
              <a:gd name="connsiteX59" fmla="*/ 4944616 w 5363295"/>
              <a:gd name="connsiteY59" fmla="*/ 888956 h 1491437"/>
              <a:gd name="connsiteX60" fmla="*/ 4973191 w 5363295"/>
              <a:gd name="connsiteY60" fmla="*/ 898481 h 1491437"/>
              <a:gd name="connsiteX61" fmla="*/ 5039866 w 5363295"/>
              <a:gd name="connsiteY61" fmla="*/ 917531 h 1491437"/>
              <a:gd name="connsiteX62" fmla="*/ 5097749 w 5363295"/>
              <a:gd name="connsiteY62" fmla="*/ 989335 h 1491437"/>
              <a:gd name="connsiteX63" fmla="*/ 5208384 w 5363295"/>
              <a:gd name="connsiteY63" fmla="*/ 1057475 h 1491437"/>
              <a:gd name="connsiteX64" fmla="*/ 5325622 w 5363295"/>
              <a:gd name="connsiteY64" fmla="*/ 1165728 h 1491437"/>
              <a:gd name="connsiteX65" fmla="*/ 5363295 w 5363295"/>
              <a:gd name="connsiteY65" fmla="*/ 1275413 h 1491437"/>
              <a:gd name="connsiteX66" fmla="*/ 4823235 w 5363295"/>
              <a:gd name="connsiteY66" fmla="*/ 1491437 h 1491437"/>
              <a:gd name="connsiteX67" fmla="*/ 574763 w 5363295"/>
              <a:gd name="connsiteY67"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3934966 w 5363295"/>
              <a:gd name="connsiteY41" fmla="*/ 336506 h 1491437"/>
              <a:gd name="connsiteX42" fmla="*/ 4077841 w 5363295"/>
              <a:gd name="connsiteY42" fmla="*/ 355556 h 1491437"/>
              <a:gd name="connsiteX43" fmla="*/ 4134991 w 5363295"/>
              <a:gd name="connsiteY43" fmla="*/ 374606 h 1491437"/>
              <a:gd name="connsiteX44" fmla="*/ 4121630 w 5363295"/>
              <a:gd name="connsiteY44" fmla="*/ 420649 h 1491437"/>
              <a:gd name="connsiteX45" fmla="*/ 4234695 w 5363295"/>
              <a:gd name="connsiteY45" fmla="*/ 482883 h 1491437"/>
              <a:gd name="connsiteX46" fmla="*/ 4281361 w 5363295"/>
              <a:gd name="connsiteY46" fmla="*/ 517329 h 1491437"/>
              <a:gd name="connsiteX47" fmla="*/ 4344883 w 5363295"/>
              <a:gd name="connsiteY47" fmla="*/ 550987 h 1491437"/>
              <a:gd name="connsiteX48" fmla="*/ 4423001 w 5363295"/>
              <a:gd name="connsiteY48" fmla="*/ 600043 h 1491437"/>
              <a:gd name="connsiteX49" fmla="*/ 4506466 w 5363295"/>
              <a:gd name="connsiteY49" fmla="*/ 612731 h 1491437"/>
              <a:gd name="connsiteX50" fmla="*/ 4535041 w 5363295"/>
              <a:gd name="connsiteY50" fmla="*/ 641306 h 1491437"/>
              <a:gd name="connsiteX51" fmla="*/ 4563616 w 5363295"/>
              <a:gd name="connsiteY51" fmla="*/ 650831 h 1491437"/>
              <a:gd name="connsiteX52" fmla="*/ 4649341 w 5363295"/>
              <a:gd name="connsiteY52" fmla="*/ 707981 h 1491437"/>
              <a:gd name="connsiteX53" fmla="*/ 4677916 w 5363295"/>
              <a:gd name="connsiteY53" fmla="*/ 727031 h 1491437"/>
              <a:gd name="connsiteX54" fmla="*/ 4706491 w 5363295"/>
              <a:gd name="connsiteY54" fmla="*/ 746081 h 1491437"/>
              <a:gd name="connsiteX55" fmla="*/ 4792216 w 5363295"/>
              <a:gd name="connsiteY55" fmla="*/ 822281 h 1491437"/>
              <a:gd name="connsiteX56" fmla="*/ 4820791 w 5363295"/>
              <a:gd name="connsiteY56" fmla="*/ 831806 h 1491437"/>
              <a:gd name="connsiteX57" fmla="*/ 4877941 w 5363295"/>
              <a:gd name="connsiteY57" fmla="*/ 869906 h 1491437"/>
              <a:gd name="connsiteX58" fmla="*/ 4944616 w 5363295"/>
              <a:gd name="connsiteY58" fmla="*/ 888956 h 1491437"/>
              <a:gd name="connsiteX59" fmla="*/ 4973191 w 5363295"/>
              <a:gd name="connsiteY59" fmla="*/ 898481 h 1491437"/>
              <a:gd name="connsiteX60" fmla="*/ 5039866 w 5363295"/>
              <a:gd name="connsiteY60" fmla="*/ 917531 h 1491437"/>
              <a:gd name="connsiteX61" fmla="*/ 5097749 w 5363295"/>
              <a:gd name="connsiteY61" fmla="*/ 989335 h 1491437"/>
              <a:gd name="connsiteX62" fmla="*/ 5208384 w 5363295"/>
              <a:gd name="connsiteY62" fmla="*/ 1057475 h 1491437"/>
              <a:gd name="connsiteX63" fmla="*/ 5325622 w 5363295"/>
              <a:gd name="connsiteY63" fmla="*/ 1165728 h 1491437"/>
              <a:gd name="connsiteX64" fmla="*/ 5363295 w 5363295"/>
              <a:gd name="connsiteY64" fmla="*/ 1275413 h 1491437"/>
              <a:gd name="connsiteX65" fmla="*/ 4823235 w 5363295"/>
              <a:gd name="connsiteY65" fmla="*/ 1491437 h 1491437"/>
              <a:gd name="connsiteX66" fmla="*/ 574763 w 5363295"/>
              <a:gd name="connsiteY66"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868291 w 5363295"/>
              <a:gd name="connsiteY39" fmla="*/ 307931 h 1491437"/>
              <a:gd name="connsiteX40" fmla="*/ 3942297 w 5363295"/>
              <a:gd name="connsiteY40" fmla="*/ 326981 h 1491437"/>
              <a:gd name="connsiteX41" fmla="*/ 4077841 w 5363295"/>
              <a:gd name="connsiteY41" fmla="*/ 355556 h 1491437"/>
              <a:gd name="connsiteX42" fmla="*/ 4134991 w 5363295"/>
              <a:gd name="connsiteY42" fmla="*/ 374606 h 1491437"/>
              <a:gd name="connsiteX43" fmla="*/ 4121630 w 5363295"/>
              <a:gd name="connsiteY43" fmla="*/ 420649 h 1491437"/>
              <a:gd name="connsiteX44" fmla="*/ 4234695 w 5363295"/>
              <a:gd name="connsiteY44" fmla="*/ 482883 h 1491437"/>
              <a:gd name="connsiteX45" fmla="*/ 4281361 w 5363295"/>
              <a:gd name="connsiteY45" fmla="*/ 517329 h 1491437"/>
              <a:gd name="connsiteX46" fmla="*/ 4344883 w 5363295"/>
              <a:gd name="connsiteY46" fmla="*/ 550987 h 1491437"/>
              <a:gd name="connsiteX47" fmla="*/ 4423001 w 5363295"/>
              <a:gd name="connsiteY47" fmla="*/ 600043 h 1491437"/>
              <a:gd name="connsiteX48" fmla="*/ 4506466 w 5363295"/>
              <a:gd name="connsiteY48" fmla="*/ 612731 h 1491437"/>
              <a:gd name="connsiteX49" fmla="*/ 4535041 w 5363295"/>
              <a:gd name="connsiteY49" fmla="*/ 641306 h 1491437"/>
              <a:gd name="connsiteX50" fmla="*/ 4563616 w 5363295"/>
              <a:gd name="connsiteY50" fmla="*/ 650831 h 1491437"/>
              <a:gd name="connsiteX51" fmla="*/ 4649341 w 5363295"/>
              <a:gd name="connsiteY51" fmla="*/ 707981 h 1491437"/>
              <a:gd name="connsiteX52" fmla="*/ 4677916 w 5363295"/>
              <a:gd name="connsiteY52" fmla="*/ 727031 h 1491437"/>
              <a:gd name="connsiteX53" fmla="*/ 4706491 w 5363295"/>
              <a:gd name="connsiteY53" fmla="*/ 746081 h 1491437"/>
              <a:gd name="connsiteX54" fmla="*/ 4792216 w 5363295"/>
              <a:gd name="connsiteY54" fmla="*/ 822281 h 1491437"/>
              <a:gd name="connsiteX55" fmla="*/ 4820791 w 5363295"/>
              <a:gd name="connsiteY55" fmla="*/ 831806 h 1491437"/>
              <a:gd name="connsiteX56" fmla="*/ 4877941 w 5363295"/>
              <a:gd name="connsiteY56" fmla="*/ 869906 h 1491437"/>
              <a:gd name="connsiteX57" fmla="*/ 4944616 w 5363295"/>
              <a:gd name="connsiteY57" fmla="*/ 888956 h 1491437"/>
              <a:gd name="connsiteX58" fmla="*/ 4973191 w 5363295"/>
              <a:gd name="connsiteY58" fmla="*/ 898481 h 1491437"/>
              <a:gd name="connsiteX59" fmla="*/ 5039866 w 5363295"/>
              <a:gd name="connsiteY59" fmla="*/ 917531 h 1491437"/>
              <a:gd name="connsiteX60" fmla="*/ 5097749 w 5363295"/>
              <a:gd name="connsiteY60" fmla="*/ 989335 h 1491437"/>
              <a:gd name="connsiteX61" fmla="*/ 5208384 w 5363295"/>
              <a:gd name="connsiteY61" fmla="*/ 1057475 h 1491437"/>
              <a:gd name="connsiteX62" fmla="*/ 5325622 w 5363295"/>
              <a:gd name="connsiteY62" fmla="*/ 1165728 h 1491437"/>
              <a:gd name="connsiteX63" fmla="*/ 5363295 w 5363295"/>
              <a:gd name="connsiteY63" fmla="*/ 1275413 h 1491437"/>
              <a:gd name="connsiteX64" fmla="*/ 4823235 w 5363295"/>
              <a:gd name="connsiteY64" fmla="*/ 1491437 h 1491437"/>
              <a:gd name="connsiteX65" fmla="*/ 574763 w 5363295"/>
              <a:gd name="connsiteY65"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849583 w 5363295"/>
              <a:gd name="connsiteY38" fmla="*/ 283009 h 1491437"/>
              <a:gd name="connsiteX39" fmla="*/ 3942297 w 5363295"/>
              <a:gd name="connsiteY39" fmla="*/ 326981 h 1491437"/>
              <a:gd name="connsiteX40" fmla="*/ 4077841 w 5363295"/>
              <a:gd name="connsiteY40" fmla="*/ 355556 h 1491437"/>
              <a:gd name="connsiteX41" fmla="*/ 4134991 w 5363295"/>
              <a:gd name="connsiteY41" fmla="*/ 374606 h 1491437"/>
              <a:gd name="connsiteX42" fmla="*/ 4121630 w 5363295"/>
              <a:gd name="connsiteY42" fmla="*/ 420649 h 1491437"/>
              <a:gd name="connsiteX43" fmla="*/ 4234695 w 5363295"/>
              <a:gd name="connsiteY43" fmla="*/ 482883 h 1491437"/>
              <a:gd name="connsiteX44" fmla="*/ 4281361 w 5363295"/>
              <a:gd name="connsiteY44" fmla="*/ 517329 h 1491437"/>
              <a:gd name="connsiteX45" fmla="*/ 4344883 w 5363295"/>
              <a:gd name="connsiteY45" fmla="*/ 550987 h 1491437"/>
              <a:gd name="connsiteX46" fmla="*/ 4423001 w 5363295"/>
              <a:gd name="connsiteY46" fmla="*/ 600043 h 1491437"/>
              <a:gd name="connsiteX47" fmla="*/ 4506466 w 5363295"/>
              <a:gd name="connsiteY47" fmla="*/ 612731 h 1491437"/>
              <a:gd name="connsiteX48" fmla="*/ 4535041 w 5363295"/>
              <a:gd name="connsiteY48" fmla="*/ 641306 h 1491437"/>
              <a:gd name="connsiteX49" fmla="*/ 4563616 w 5363295"/>
              <a:gd name="connsiteY49" fmla="*/ 650831 h 1491437"/>
              <a:gd name="connsiteX50" fmla="*/ 4649341 w 5363295"/>
              <a:gd name="connsiteY50" fmla="*/ 707981 h 1491437"/>
              <a:gd name="connsiteX51" fmla="*/ 4677916 w 5363295"/>
              <a:gd name="connsiteY51" fmla="*/ 727031 h 1491437"/>
              <a:gd name="connsiteX52" fmla="*/ 4706491 w 5363295"/>
              <a:gd name="connsiteY52" fmla="*/ 746081 h 1491437"/>
              <a:gd name="connsiteX53" fmla="*/ 4792216 w 5363295"/>
              <a:gd name="connsiteY53" fmla="*/ 822281 h 1491437"/>
              <a:gd name="connsiteX54" fmla="*/ 4820791 w 5363295"/>
              <a:gd name="connsiteY54" fmla="*/ 831806 h 1491437"/>
              <a:gd name="connsiteX55" fmla="*/ 4877941 w 5363295"/>
              <a:gd name="connsiteY55" fmla="*/ 869906 h 1491437"/>
              <a:gd name="connsiteX56" fmla="*/ 4944616 w 5363295"/>
              <a:gd name="connsiteY56" fmla="*/ 888956 h 1491437"/>
              <a:gd name="connsiteX57" fmla="*/ 4973191 w 5363295"/>
              <a:gd name="connsiteY57" fmla="*/ 898481 h 1491437"/>
              <a:gd name="connsiteX58" fmla="*/ 5039866 w 5363295"/>
              <a:gd name="connsiteY58" fmla="*/ 917531 h 1491437"/>
              <a:gd name="connsiteX59" fmla="*/ 5097749 w 5363295"/>
              <a:gd name="connsiteY59" fmla="*/ 989335 h 1491437"/>
              <a:gd name="connsiteX60" fmla="*/ 5208384 w 5363295"/>
              <a:gd name="connsiteY60" fmla="*/ 1057475 h 1491437"/>
              <a:gd name="connsiteX61" fmla="*/ 5325622 w 5363295"/>
              <a:gd name="connsiteY61" fmla="*/ 1165728 h 1491437"/>
              <a:gd name="connsiteX62" fmla="*/ 5363295 w 5363295"/>
              <a:gd name="connsiteY62" fmla="*/ 1275413 h 1491437"/>
              <a:gd name="connsiteX63" fmla="*/ 4823235 w 5363295"/>
              <a:gd name="connsiteY63" fmla="*/ 1491437 h 1491437"/>
              <a:gd name="connsiteX64" fmla="*/ 574763 w 5363295"/>
              <a:gd name="connsiteY64" fmla="*/ 1491437 h 1491437"/>
              <a:gd name="connsiteX0" fmla="*/ 574763 w 5363295"/>
              <a:gd name="connsiteY0" fmla="*/ 1491437 h 1491437"/>
              <a:gd name="connsiteX1" fmla="*/ 54374 w 5363295"/>
              <a:gd name="connsiteY1" fmla="*/ 1438361 h 1491437"/>
              <a:gd name="connsiteX2" fmla="*/ 24725 w 5363295"/>
              <a:gd name="connsiteY2" fmla="*/ 1317831 h 1491437"/>
              <a:gd name="connsiteX3" fmla="*/ 173680 w 5363295"/>
              <a:gd name="connsiteY3" fmla="*/ 1182502 h 1491437"/>
              <a:gd name="connsiteX4" fmla="*/ 400331 w 5363295"/>
              <a:gd name="connsiteY4" fmla="*/ 1086971 h 1491437"/>
              <a:gd name="connsiteX5" fmla="*/ 553012 w 5363295"/>
              <a:gd name="connsiteY5" fmla="*/ 1020050 h 1491437"/>
              <a:gd name="connsiteX6" fmla="*/ 649512 w 5363295"/>
              <a:gd name="connsiteY6" fmla="*/ 933789 h 1491437"/>
              <a:gd name="connsiteX7" fmla="*/ 757820 w 5363295"/>
              <a:gd name="connsiteY7" fmla="*/ 881135 h 1491437"/>
              <a:gd name="connsiteX8" fmla="*/ 860315 w 5363295"/>
              <a:gd name="connsiteY8" fmla="*/ 814458 h 1491437"/>
              <a:gd name="connsiteX9" fmla="*/ 935265 w 5363295"/>
              <a:gd name="connsiteY9" fmla="*/ 754796 h 1491437"/>
              <a:gd name="connsiteX10" fmla="*/ 1006796 w 5363295"/>
              <a:gd name="connsiteY10" fmla="*/ 714180 h 1491437"/>
              <a:gd name="connsiteX11" fmla="*/ 1101199 w 5363295"/>
              <a:gd name="connsiteY11" fmla="*/ 635396 h 1491437"/>
              <a:gd name="connsiteX12" fmla="*/ 1196924 w 5363295"/>
              <a:gd name="connsiteY12" fmla="*/ 562729 h 1491437"/>
              <a:gd name="connsiteX13" fmla="*/ 1284056 w 5363295"/>
              <a:gd name="connsiteY13" fmla="*/ 518200 h 1491437"/>
              <a:gd name="connsiteX14" fmla="*/ 1375979 w 5363295"/>
              <a:gd name="connsiteY14" fmla="*/ 474136 h 1491437"/>
              <a:gd name="connsiteX15" fmla="*/ 1457610 w 5363295"/>
              <a:gd name="connsiteY15" fmla="*/ 445483 h 1491437"/>
              <a:gd name="connsiteX16" fmla="*/ 1549855 w 5363295"/>
              <a:gd name="connsiteY16" fmla="*/ 418037 h 1491437"/>
              <a:gd name="connsiteX17" fmla="*/ 1637432 w 5363295"/>
              <a:gd name="connsiteY17" fmla="*/ 396468 h 1491437"/>
              <a:gd name="connsiteX18" fmla="*/ 1796074 w 5363295"/>
              <a:gd name="connsiteY18" fmla="*/ 373610 h 1491437"/>
              <a:gd name="connsiteX19" fmla="*/ 1947651 w 5363295"/>
              <a:gd name="connsiteY19" fmla="*/ 328800 h 1491437"/>
              <a:gd name="connsiteX20" fmla="*/ 2047357 w 5363295"/>
              <a:gd name="connsiteY20" fmla="*/ 291454 h 1491437"/>
              <a:gd name="connsiteX21" fmla="*/ 2151406 w 5363295"/>
              <a:gd name="connsiteY21" fmla="*/ 216596 h 1491437"/>
              <a:gd name="connsiteX22" fmla="*/ 2201416 w 5363295"/>
              <a:gd name="connsiteY22" fmla="*/ 202025 h 1491437"/>
              <a:gd name="connsiteX23" fmla="*/ 2261798 w 5363295"/>
              <a:gd name="connsiteY23" fmla="*/ 183909 h 1491437"/>
              <a:gd name="connsiteX24" fmla="*/ 2396920 w 5363295"/>
              <a:gd name="connsiteY24" fmla="*/ 153836 h 1491437"/>
              <a:gd name="connsiteX25" fmla="*/ 2687191 w 5363295"/>
              <a:gd name="connsiteY25" fmla="*/ 107906 h 1491437"/>
              <a:gd name="connsiteX26" fmla="*/ 2772916 w 5363295"/>
              <a:gd name="connsiteY26" fmla="*/ 79331 h 1491437"/>
              <a:gd name="connsiteX27" fmla="*/ 2801491 w 5363295"/>
              <a:gd name="connsiteY27" fmla="*/ 69806 h 1491437"/>
              <a:gd name="connsiteX28" fmla="*/ 2830066 w 5363295"/>
              <a:gd name="connsiteY28" fmla="*/ 50756 h 1491437"/>
              <a:gd name="connsiteX29" fmla="*/ 2915173 w 5363295"/>
              <a:gd name="connsiteY29" fmla="*/ 35358 h 1491437"/>
              <a:gd name="connsiteX30" fmla="*/ 3030774 w 5363295"/>
              <a:gd name="connsiteY30" fmla="*/ 16308 h 1491437"/>
              <a:gd name="connsiteX31" fmla="*/ 3277807 w 5363295"/>
              <a:gd name="connsiteY31" fmla="*/ 270 h 1491437"/>
              <a:gd name="connsiteX32" fmla="*/ 3376893 w 5363295"/>
              <a:gd name="connsiteY32" fmla="*/ 33927 h 1491437"/>
              <a:gd name="connsiteX33" fmla="*/ 3474403 w 5363295"/>
              <a:gd name="connsiteY33" fmla="*/ 54408 h 1491437"/>
              <a:gd name="connsiteX34" fmla="*/ 3553966 w 5363295"/>
              <a:gd name="connsiteY34" fmla="*/ 117431 h 1491437"/>
              <a:gd name="connsiteX35" fmla="*/ 3639691 w 5363295"/>
              <a:gd name="connsiteY35" fmla="*/ 174581 h 1491437"/>
              <a:gd name="connsiteX36" fmla="*/ 3725416 w 5363295"/>
              <a:gd name="connsiteY36" fmla="*/ 231731 h 1491437"/>
              <a:gd name="connsiteX37" fmla="*/ 3802917 w 5363295"/>
              <a:gd name="connsiteY37" fmla="*/ 234743 h 1491437"/>
              <a:gd name="connsiteX38" fmla="*/ 3942297 w 5363295"/>
              <a:gd name="connsiteY38" fmla="*/ 326981 h 1491437"/>
              <a:gd name="connsiteX39" fmla="*/ 4077841 w 5363295"/>
              <a:gd name="connsiteY39" fmla="*/ 355556 h 1491437"/>
              <a:gd name="connsiteX40" fmla="*/ 4134991 w 5363295"/>
              <a:gd name="connsiteY40" fmla="*/ 374606 h 1491437"/>
              <a:gd name="connsiteX41" fmla="*/ 4121630 w 5363295"/>
              <a:gd name="connsiteY41" fmla="*/ 420649 h 1491437"/>
              <a:gd name="connsiteX42" fmla="*/ 4234695 w 5363295"/>
              <a:gd name="connsiteY42" fmla="*/ 482883 h 1491437"/>
              <a:gd name="connsiteX43" fmla="*/ 4281361 w 5363295"/>
              <a:gd name="connsiteY43" fmla="*/ 517329 h 1491437"/>
              <a:gd name="connsiteX44" fmla="*/ 4344883 w 5363295"/>
              <a:gd name="connsiteY44" fmla="*/ 550987 h 1491437"/>
              <a:gd name="connsiteX45" fmla="*/ 4423001 w 5363295"/>
              <a:gd name="connsiteY45" fmla="*/ 600043 h 1491437"/>
              <a:gd name="connsiteX46" fmla="*/ 4506466 w 5363295"/>
              <a:gd name="connsiteY46" fmla="*/ 612731 h 1491437"/>
              <a:gd name="connsiteX47" fmla="*/ 4535041 w 5363295"/>
              <a:gd name="connsiteY47" fmla="*/ 641306 h 1491437"/>
              <a:gd name="connsiteX48" fmla="*/ 4563616 w 5363295"/>
              <a:gd name="connsiteY48" fmla="*/ 650831 h 1491437"/>
              <a:gd name="connsiteX49" fmla="*/ 4649341 w 5363295"/>
              <a:gd name="connsiteY49" fmla="*/ 707981 h 1491437"/>
              <a:gd name="connsiteX50" fmla="*/ 4677916 w 5363295"/>
              <a:gd name="connsiteY50" fmla="*/ 727031 h 1491437"/>
              <a:gd name="connsiteX51" fmla="*/ 4706491 w 5363295"/>
              <a:gd name="connsiteY51" fmla="*/ 746081 h 1491437"/>
              <a:gd name="connsiteX52" fmla="*/ 4792216 w 5363295"/>
              <a:gd name="connsiteY52" fmla="*/ 822281 h 1491437"/>
              <a:gd name="connsiteX53" fmla="*/ 4820791 w 5363295"/>
              <a:gd name="connsiteY53" fmla="*/ 831806 h 1491437"/>
              <a:gd name="connsiteX54" fmla="*/ 4877941 w 5363295"/>
              <a:gd name="connsiteY54" fmla="*/ 869906 h 1491437"/>
              <a:gd name="connsiteX55" fmla="*/ 4944616 w 5363295"/>
              <a:gd name="connsiteY55" fmla="*/ 888956 h 1491437"/>
              <a:gd name="connsiteX56" fmla="*/ 4973191 w 5363295"/>
              <a:gd name="connsiteY56" fmla="*/ 898481 h 1491437"/>
              <a:gd name="connsiteX57" fmla="*/ 5039866 w 5363295"/>
              <a:gd name="connsiteY57" fmla="*/ 917531 h 1491437"/>
              <a:gd name="connsiteX58" fmla="*/ 5097749 w 5363295"/>
              <a:gd name="connsiteY58" fmla="*/ 989335 h 1491437"/>
              <a:gd name="connsiteX59" fmla="*/ 5208384 w 5363295"/>
              <a:gd name="connsiteY59" fmla="*/ 1057475 h 1491437"/>
              <a:gd name="connsiteX60" fmla="*/ 5325622 w 5363295"/>
              <a:gd name="connsiteY60" fmla="*/ 1165728 h 1491437"/>
              <a:gd name="connsiteX61" fmla="*/ 5363295 w 5363295"/>
              <a:gd name="connsiteY61" fmla="*/ 1275413 h 1491437"/>
              <a:gd name="connsiteX62" fmla="*/ 4823235 w 5363295"/>
              <a:gd name="connsiteY62" fmla="*/ 1491437 h 1491437"/>
              <a:gd name="connsiteX63" fmla="*/ 574763 w 5363295"/>
              <a:gd name="connsiteY63" fmla="*/ 1491437 h 1491437"/>
              <a:gd name="connsiteX0" fmla="*/ 574763 w 5363295"/>
              <a:gd name="connsiteY0" fmla="*/ 1491607 h 1491607"/>
              <a:gd name="connsiteX1" fmla="*/ 54374 w 5363295"/>
              <a:gd name="connsiteY1" fmla="*/ 1438531 h 1491607"/>
              <a:gd name="connsiteX2" fmla="*/ 24725 w 5363295"/>
              <a:gd name="connsiteY2" fmla="*/ 1318001 h 1491607"/>
              <a:gd name="connsiteX3" fmla="*/ 173680 w 5363295"/>
              <a:gd name="connsiteY3" fmla="*/ 1182672 h 1491607"/>
              <a:gd name="connsiteX4" fmla="*/ 400331 w 5363295"/>
              <a:gd name="connsiteY4" fmla="*/ 1087141 h 1491607"/>
              <a:gd name="connsiteX5" fmla="*/ 553012 w 5363295"/>
              <a:gd name="connsiteY5" fmla="*/ 1020220 h 1491607"/>
              <a:gd name="connsiteX6" fmla="*/ 649512 w 5363295"/>
              <a:gd name="connsiteY6" fmla="*/ 933959 h 1491607"/>
              <a:gd name="connsiteX7" fmla="*/ 757820 w 5363295"/>
              <a:gd name="connsiteY7" fmla="*/ 881305 h 1491607"/>
              <a:gd name="connsiteX8" fmla="*/ 860315 w 5363295"/>
              <a:gd name="connsiteY8" fmla="*/ 814628 h 1491607"/>
              <a:gd name="connsiteX9" fmla="*/ 935265 w 5363295"/>
              <a:gd name="connsiteY9" fmla="*/ 754966 h 1491607"/>
              <a:gd name="connsiteX10" fmla="*/ 1006796 w 5363295"/>
              <a:gd name="connsiteY10" fmla="*/ 714350 h 1491607"/>
              <a:gd name="connsiteX11" fmla="*/ 1101199 w 5363295"/>
              <a:gd name="connsiteY11" fmla="*/ 635566 h 1491607"/>
              <a:gd name="connsiteX12" fmla="*/ 1196924 w 5363295"/>
              <a:gd name="connsiteY12" fmla="*/ 562899 h 1491607"/>
              <a:gd name="connsiteX13" fmla="*/ 1284056 w 5363295"/>
              <a:gd name="connsiteY13" fmla="*/ 518370 h 1491607"/>
              <a:gd name="connsiteX14" fmla="*/ 1375979 w 5363295"/>
              <a:gd name="connsiteY14" fmla="*/ 474306 h 1491607"/>
              <a:gd name="connsiteX15" fmla="*/ 1457610 w 5363295"/>
              <a:gd name="connsiteY15" fmla="*/ 445653 h 1491607"/>
              <a:gd name="connsiteX16" fmla="*/ 1549855 w 5363295"/>
              <a:gd name="connsiteY16" fmla="*/ 418207 h 1491607"/>
              <a:gd name="connsiteX17" fmla="*/ 1637432 w 5363295"/>
              <a:gd name="connsiteY17" fmla="*/ 396638 h 1491607"/>
              <a:gd name="connsiteX18" fmla="*/ 1796074 w 5363295"/>
              <a:gd name="connsiteY18" fmla="*/ 373780 h 1491607"/>
              <a:gd name="connsiteX19" fmla="*/ 1947651 w 5363295"/>
              <a:gd name="connsiteY19" fmla="*/ 328970 h 1491607"/>
              <a:gd name="connsiteX20" fmla="*/ 2047357 w 5363295"/>
              <a:gd name="connsiteY20" fmla="*/ 291624 h 1491607"/>
              <a:gd name="connsiteX21" fmla="*/ 2151406 w 5363295"/>
              <a:gd name="connsiteY21" fmla="*/ 216766 h 1491607"/>
              <a:gd name="connsiteX22" fmla="*/ 2201416 w 5363295"/>
              <a:gd name="connsiteY22" fmla="*/ 202195 h 1491607"/>
              <a:gd name="connsiteX23" fmla="*/ 2261798 w 5363295"/>
              <a:gd name="connsiteY23" fmla="*/ 184079 h 1491607"/>
              <a:gd name="connsiteX24" fmla="*/ 2396920 w 5363295"/>
              <a:gd name="connsiteY24" fmla="*/ 154006 h 1491607"/>
              <a:gd name="connsiteX25" fmla="*/ 2687191 w 5363295"/>
              <a:gd name="connsiteY25" fmla="*/ 108076 h 1491607"/>
              <a:gd name="connsiteX26" fmla="*/ 2772916 w 5363295"/>
              <a:gd name="connsiteY26" fmla="*/ 79501 h 1491607"/>
              <a:gd name="connsiteX27" fmla="*/ 2801491 w 5363295"/>
              <a:gd name="connsiteY27" fmla="*/ 69976 h 1491607"/>
              <a:gd name="connsiteX28" fmla="*/ 2830066 w 5363295"/>
              <a:gd name="connsiteY28" fmla="*/ 50926 h 1491607"/>
              <a:gd name="connsiteX29" fmla="*/ 2915173 w 5363295"/>
              <a:gd name="connsiteY29" fmla="*/ 35528 h 1491607"/>
              <a:gd name="connsiteX30" fmla="*/ 3069216 w 5363295"/>
              <a:gd name="connsiteY30" fmla="*/ 12826 h 1491607"/>
              <a:gd name="connsiteX31" fmla="*/ 3277807 w 5363295"/>
              <a:gd name="connsiteY31" fmla="*/ 440 h 1491607"/>
              <a:gd name="connsiteX32" fmla="*/ 3376893 w 5363295"/>
              <a:gd name="connsiteY32" fmla="*/ 34097 h 1491607"/>
              <a:gd name="connsiteX33" fmla="*/ 3474403 w 5363295"/>
              <a:gd name="connsiteY33" fmla="*/ 54578 h 1491607"/>
              <a:gd name="connsiteX34" fmla="*/ 3553966 w 5363295"/>
              <a:gd name="connsiteY34" fmla="*/ 117601 h 1491607"/>
              <a:gd name="connsiteX35" fmla="*/ 3639691 w 5363295"/>
              <a:gd name="connsiteY35" fmla="*/ 174751 h 1491607"/>
              <a:gd name="connsiteX36" fmla="*/ 3725416 w 5363295"/>
              <a:gd name="connsiteY36" fmla="*/ 231901 h 1491607"/>
              <a:gd name="connsiteX37" fmla="*/ 3802917 w 5363295"/>
              <a:gd name="connsiteY37" fmla="*/ 234913 h 1491607"/>
              <a:gd name="connsiteX38" fmla="*/ 3942297 w 5363295"/>
              <a:gd name="connsiteY38" fmla="*/ 327151 h 1491607"/>
              <a:gd name="connsiteX39" fmla="*/ 4077841 w 5363295"/>
              <a:gd name="connsiteY39" fmla="*/ 355726 h 1491607"/>
              <a:gd name="connsiteX40" fmla="*/ 4134991 w 5363295"/>
              <a:gd name="connsiteY40" fmla="*/ 374776 h 1491607"/>
              <a:gd name="connsiteX41" fmla="*/ 4121630 w 5363295"/>
              <a:gd name="connsiteY41" fmla="*/ 420819 h 1491607"/>
              <a:gd name="connsiteX42" fmla="*/ 4234695 w 5363295"/>
              <a:gd name="connsiteY42" fmla="*/ 483053 h 1491607"/>
              <a:gd name="connsiteX43" fmla="*/ 4281361 w 5363295"/>
              <a:gd name="connsiteY43" fmla="*/ 517499 h 1491607"/>
              <a:gd name="connsiteX44" fmla="*/ 4344883 w 5363295"/>
              <a:gd name="connsiteY44" fmla="*/ 551157 h 1491607"/>
              <a:gd name="connsiteX45" fmla="*/ 4423001 w 5363295"/>
              <a:gd name="connsiteY45" fmla="*/ 600213 h 1491607"/>
              <a:gd name="connsiteX46" fmla="*/ 4506466 w 5363295"/>
              <a:gd name="connsiteY46" fmla="*/ 612901 h 1491607"/>
              <a:gd name="connsiteX47" fmla="*/ 4535041 w 5363295"/>
              <a:gd name="connsiteY47" fmla="*/ 641476 h 1491607"/>
              <a:gd name="connsiteX48" fmla="*/ 4563616 w 5363295"/>
              <a:gd name="connsiteY48" fmla="*/ 651001 h 1491607"/>
              <a:gd name="connsiteX49" fmla="*/ 4649341 w 5363295"/>
              <a:gd name="connsiteY49" fmla="*/ 708151 h 1491607"/>
              <a:gd name="connsiteX50" fmla="*/ 4677916 w 5363295"/>
              <a:gd name="connsiteY50" fmla="*/ 727201 h 1491607"/>
              <a:gd name="connsiteX51" fmla="*/ 4706491 w 5363295"/>
              <a:gd name="connsiteY51" fmla="*/ 746251 h 1491607"/>
              <a:gd name="connsiteX52" fmla="*/ 4792216 w 5363295"/>
              <a:gd name="connsiteY52" fmla="*/ 822451 h 1491607"/>
              <a:gd name="connsiteX53" fmla="*/ 4820791 w 5363295"/>
              <a:gd name="connsiteY53" fmla="*/ 831976 h 1491607"/>
              <a:gd name="connsiteX54" fmla="*/ 4877941 w 5363295"/>
              <a:gd name="connsiteY54" fmla="*/ 870076 h 1491607"/>
              <a:gd name="connsiteX55" fmla="*/ 4944616 w 5363295"/>
              <a:gd name="connsiteY55" fmla="*/ 889126 h 1491607"/>
              <a:gd name="connsiteX56" fmla="*/ 4973191 w 5363295"/>
              <a:gd name="connsiteY56" fmla="*/ 898651 h 1491607"/>
              <a:gd name="connsiteX57" fmla="*/ 5039866 w 5363295"/>
              <a:gd name="connsiteY57" fmla="*/ 917701 h 1491607"/>
              <a:gd name="connsiteX58" fmla="*/ 5097749 w 5363295"/>
              <a:gd name="connsiteY58" fmla="*/ 989505 h 1491607"/>
              <a:gd name="connsiteX59" fmla="*/ 5208384 w 5363295"/>
              <a:gd name="connsiteY59" fmla="*/ 1057645 h 1491607"/>
              <a:gd name="connsiteX60" fmla="*/ 5325622 w 5363295"/>
              <a:gd name="connsiteY60" fmla="*/ 1165898 h 1491607"/>
              <a:gd name="connsiteX61" fmla="*/ 5363295 w 5363295"/>
              <a:gd name="connsiteY61" fmla="*/ 1275583 h 1491607"/>
              <a:gd name="connsiteX62" fmla="*/ 4823235 w 5363295"/>
              <a:gd name="connsiteY62" fmla="*/ 1491607 h 1491607"/>
              <a:gd name="connsiteX63" fmla="*/ 574763 w 5363295"/>
              <a:gd name="connsiteY63" fmla="*/ 1491607 h 1491607"/>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28011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34695 w 5363295"/>
              <a:gd name="connsiteY42" fmla="*/ 49024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44883 w 5363295"/>
              <a:gd name="connsiteY44" fmla="*/ 558349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23001 w 5363295"/>
              <a:gd name="connsiteY45" fmla="*/ 607405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2009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281361 w 5363295"/>
              <a:gd name="connsiteY43" fmla="*/ 524691 h 1498799"/>
              <a:gd name="connsiteX44" fmla="*/ 4393809 w 5363295"/>
              <a:gd name="connsiteY44" fmla="*/ 624082 h 1498799"/>
              <a:gd name="connsiteX45" fmla="*/ 4454453 w 5363295"/>
              <a:gd name="connsiteY45" fmla="*/ 625664 h 1498799"/>
              <a:gd name="connsiteX46" fmla="*/ 4506466 w 5363295"/>
              <a:gd name="connsiteY46" fmla="*/ 638353 h 1498799"/>
              <a:gd name="connsiteX47" fmla="*/ 4535041 w 5363295"/>
              <a:gd name="connsiteY47" fmla="*/ 648668 h 1498799"/>
              <a:gd name="connsiteX48" fmla="*/ 4563616 w 5363295"/>
              <a:gd name="connsiteY48" fmla="*/ 658193 h 1498799"/>
              <a:gd name="connsiteX49" fmla="*/ 4649341 w 5363295"/>
              <a:gd name="connsiteY49" fmla="*/ 715343 h 1498799"/>
              <a:gd name="connsiteX50" fmla="*/ 4677916 w 5363295"/>
              <a:gd name="connsiteY50" fmla="*/ 734393 h 1498799"/>
              <a:gd name="connsiteX51" fmla="*/ 4706491 w 5363295"/>
              <a:gd name="connsiteY51" fmla="*/ 753443 h 1498799"/>
              <a:gd name="connsiteX52" fmla="*/ 4792216 w 5363295"/>
              <a:gd name="connsiteY52" fmla="*/ 829643 h 1498799"/>
              <a:gd name="connsiteX53" fmla="*/ 4820791 w 5363295"/>
              <a:gd name="connsiteY53" fmla="*/ 839168 h 1498799"/>
              <a:gd name="connsiteX54" fmla="*/ 4877941 w 5363295"/>
              <a:gd name="connsiteY54" fmla="*/ 877268 h 1498799"/>
              <a:gd name="connsiteX55" fmla="*/ 4944616 w 5363295"/>
              <a:gd name="connsiteY55" fmla="*/ 896318 h 1498799"/>
              <a:gd name="connsiteX56" fmla="*/ 4973191 w 5363295"/>
              <a:gd name="connsiteY56" fmla="*/ 905843 h 1498799"/>
              <a:gd name="connsiteX57" fmla="*/ 5039866 w 5363295"/>
              <a:gd name="connsiteY57" fmla="*/ 924893 h 1498799"/>
              <a:gd name="connsiteX58" fmla="*/ 5097749 w 5363295"/>
              <a:gd name="connsiteY58" fmla="*/ 996697 h 1498799"/>
              <a:gd name="connsiteX59" fmla="*/ 5208384 w 5363295"/>
              <a:gd name="connsiteY59" fmla="*/ 1064837 h 1498799"/>
              <a:gd name="connsiteX60" fmla="*/ 5325622 w 5363295"/>
              <a:gd name="connsiteY60" fmla="*/ 1173090 h 1498799"/>
              <a:gd name="connsiteX61" fmla="*/ 5363295 w 5363295"/>
              <a:gd name="connsiteY61" fmla="*/ 1282775 h 1498799"/>
              <a:gd name="connsiteX62" fmla="*/ 4823235 w 5363295"/>
              <a:gd name="connsiteY62" fmla="*/ 1498799 h 1498799"/>
              <a:gd name="connsiteX63" fmla="*/ 574763 w 5363295"/>
              <a:gd name="connsiteY63"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134991 w 5363295"/>
              <a:gd name="connsiteY40" fmla="*/ 38196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4077841 w 5363295"/>
              <a:gd name="connsiteY39" fmla="*/ 362918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942297 w 5363295"/>
              <a:gd name="connsiteY38" fmla="*/ 334343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63616 w 5363295"/>
              <a:gd name="connsiteY47" fmla="*/ 658193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6466 w 5363295"/>
              <a:gd name="connsiteY45" fmla="*/ 638353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454453 w 5363295"/>
              <a:gd name="connsiteY44" fmla="*/ 625664 h 1498799"/>
              <a:gd name="connsiteX45" fmla="*/ 4509960 w 5363295"/>
              <a:gd name="connsiteY45" fmla="*/ 663916 h 1498799"/>
              <a:gd name="connsiteX46" fmla="*/ 4535041 w 5363295"/>
              <a:gd name="connsiteY46" fmla="*/ 648668 h 1498799"/>
              <a:gd name="connsiteX47" fmla="*/ 4574101 w 5363295"/>
              <a:gd name="connsiteY47" fmla="*/ 702015 h 1498799"/>
              <a:gd name="connsiteX48" fmla="*/ 4649341 w 5363295"/>
              <a:gd name="connsiteY48" fmla="*/ 715343 h 1498799"/>
              <a:gd name="connsiteX49" fmla="*/ 4677916 w 5363295"/>
              <a:gd name="connsiteY49" fmla="*/ 734393 h 1498799"/>
              <a:gd name="connsiteX50" fmla="*/ 4706491 w 5363295"/>
              <a:gd name="connsiteY50" fmla="*/ 753443 h 1498799"/>
              <a:gd name="connsiteX51" fmla="*/ 4792216 w 5363295"/>
              <a:gd name="connsiteY51" fmla="*/ 829643 h 1498799"/>
              <a:gd name="connsiteX52" fmla="*/ 4820791 w 5363295"/>
              <a:gd name="connsiteY52" fmla="*/ 839168 h 1498799"/>
              <a:gd name="connsiteX53" fmla="*/ 4877941 w 5363295"/>
              <a:gd name="connsiteY53" fmla="*/ 877268 h 1498799"/>
              <a:gd name="connsiteX54" fmla="*/ 4944616 w 5363295"/>
              <a:gd name="connsiteY54" fmla="*/ 896318 h 1498799"/>
              <a:gd name="connsiteX55" fmla="*/ 4973191 w 5363295"/>
              <a:gd name="connsiteY55" fmla="*/ 905843 h 1498799"/>
              <a:gd name="connsiteX56" fmla="*/ 5039866 w 5363295"/>
              <a:gd name="connsiteY56" fmla="*/ 924893 h 1498799"/>
              <a:gd name="connsiteX57" fmla="*/ 5097749 w 5363295"/>
              <a:gd name="connsiteY57" fmla="*/ 996697 h 1498799"/>
              <a:gd name="connsiteX58" fmla="*/ 5208384 w 5363295"/>
              <a:gd name="connsiteY58" fmla="*/ 1064837 h 1498799"/>
              <a:gd name="connsiteX59" fmla="*/ 5325622 w 5363295"/>
              <a:gd name="connsiteY59" fmla="*/ 1173090 h 1498799"/>
              <a:gd name="connsiteX60" fmla="*/ 5363295 w 5363295"/>
              <a:gd name="connsiteY60" fmla="*/ 1282775 h 1498799"/>
              <a:gd name="connsiteX61" fmla="*/ 4823235 w 5363295"/>
              <a:gd name="connsiteY61" fmla="*/ 1498799 h 1498799"/>
              <a:gd name="connsiteX62" fmla="*/ 574763 w 5363295"/>
              <a:gd name="connsiteY62"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35041 w 5363295"/>
              <a:gd name="connsiteY45" fmla="*/ 648668 h 1498799"/>
              <a:gd name="connsiteX46" fmla="*/ 4574101 w 5363295"/>
              <a:gd name="connsiteY46" fmla="*/ 702015 h 1498799"/>
              <a:gd name="connsiteX47" fmla="*/ 4649341 w 5363295"/>
              <a:gd name="connsiteY47" fmla="*/ 715343 h 1498799"/>
              <a:gd name="connsiteX48" fmla="*/ 4677916 w 5363295"/>
              <a:gd name="connsiteY48" fmla="*/ 734393 h 1498799"/>
              <a:gd name="connsiteX49" fmla="*/ 4706491 w 5363295"/>
              <a:gd name="connsiteY49" fmla="*/ 753443 h 1498799"/>
              <a:gd name="connsiteX50" fmla="*/ 4792216 w 5363295"/>
              <a:gd name="connsiteY50" fmla="*/ 829643 h 1498799"/>
              <a:gd name="connsiteX51" fmla="*/ 4820791 w 5363295"/>
              <a:gd name="connsiteY51" fmla="*/ 839168 h 1498799"/>
              <a:gd name="connsiteX52" fmla="*/ 4877941 w 5363295"/>
              <a:gd name="connsiteY52" fmla="*/ 877268 h 1498799"/>
              <a:gd name="connsiteX53" fmla="*/ 4944616 w 5363295"/>
              <a:gd name="connsiteY53" fmla="*/ 896318 h 1498799"/>
              <a:gd name="connsiteX54" fmla="*/ 4973191 w 5363295"/>
              <a:gd name="connsiteY54" fmla="*/ 905843 h 1498799"/>
              <a:gd name="connsiteX55" fmla="*/ 5039866 w 5363295"/>
              <a:gd name="connsiteY55" fmla="*/ 924893 h 1498799"/>
              <a:gd name="connsiteX56" fmla="*/ 5097749 w 5363295"/>
              <a:gd name="connsiteY56" fmla="*/ 996697 h 1498799"/>
              <a:gd name="connsiteX57" fmla="*/ 5208384 w 5363295"/>
              <a:gd name="connsiteY57" fmla="*/ 1064837 h 1498799"/>
              <a:gd name="connsiteX58" fmla="*/ 5325622 w 5363295"/>
              <a:gd name="connsiteY58" fmla="*/ 1173090 h 1498799"/>
              <a:gd name="connsiteX59" fmla="*/ 5363295 w 5363295"/>
              <a:gd name="connsiteY59" fmla="*/ 1282775 h 1498799"/>
              <a:gd name="connsiteX60" fmla="*/ 4823235 w 5363295"/>
              <a:gd name="connsiteY60" fmla="*/ 1498799 h 1498799"/>
              <a:gd name="connsiteX61" fmla="*/ 574763 w 5363295"/>
              <a:gd name="connsiteY61"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69643 w 5363295"/>
              <a:gd name="connsiteY42" fmla="*/ 570585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21630 w 5363295"/>
              <a:gd name="connsiteY41" fmla="*/ 490093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16171 w 5363295"/>
              <a:gd name="connsiteY40" fmla="*/ 422138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48538 w 5363295"/>
              <a:gd name="connsiteY39" fmla="*/ 366570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25416 w 5363295"/>
              <a:gd name="connsiteY36" fmla="*/ 23909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39691 w 5363295"/>
              <a:gd name="connsiteY35" fmla="*/ 181943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124793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74403 w 5363295"/>
              <a:gd name="connsiteY33" fmla="*/ 61770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799 h 1498799"/>
              <a:gd name="connsiteX1" fmla="*/ 54374 w 5363295"/>
              <a:gd name="connsiteY1" fmla="*/ 1445723 h 1498799"/>
              <a:gd name="connsiteX2" fmla="*/ 24725 w 5363295"/>
              <a:gd name="connsiteY2" fmla="*/ 1325193 h 1498799"/>
              <a:gd name="connsiteX3" fmla="*/ 173680 w 5363295"/>
              <a:gd name="connsiteY3" fmla="*/ 1189864 h 1498799"/>
              <a:gd name="connsiteX4" fmla="*/ 400331 w 5363295"/>
              <a:gd name="connsiteY4" fmla="*/ 1094333 h 1498799"/>
              <a:gd name="connsiteX5" fmla="*/ 553012 w 5363295"/>
              <a:gd name="connsiteY5" fmla="*/ 1027412 h 1498799"/>
              <a:gd name="connsiteX6" fmla="*/ 649512 w 5363295"/>
              <a:gd name="connsiteY6" fmla="*/ 941151 h 1498799"/>
              <a:gd name="connsiteX7" fmla="*/ 757820 w 5363295"/>
              <a:gd name="connsiteY7" fmla="*/ 888497 h 1498799"/>
              <a:gd name="connsiteX8" fmla="*/ 860315 w 5363295"/>
              <a:gd name="connsiteY8" fmla="*/ 821820 h 1498799"/>
              <a:gd name="connsiteX9" fmla="*/ 935265 w 5363295"/>
              <a:gd name="connsiteY9" fmla="*/ 762158 h 1498799"/>
              <a:gd name="connsiteX10" fmla="*/ 1006796 w 5363295"/>
              <a:gd name="connsiteY10" fmla="*/ 721542 h 1498799"/>
              <a:gd name="connsiteX11" fmla="*/ 1101199 w 5363295"/>
              <a:gd name="connsiteY11" fmla="*/ 642758 h 1498799"/>
              <a:gd name="connsiteX12" fmla="*/ 1196924 w 5363295"/>
              <a:gd name="connsiteY12" fmla="*/ 570091 h 1498799"/>
              <a:gd name="connsiteX13" fmla="*/ 1284056 w 5363295"/>
              <a:gd name="connsiteY13" fmla="*/ 525562 h 1498799"/>
              <a:gd name="connsiteX14" fmla="*/ 1375979 w 5363295"/>
              <a:gd name="connsiteY14" fmla="*/ 481498 h 1498799"/>
              <a:gd name="connsiteX15" fmla="*/ 1457610 w 5363295"/>
              <a:gd name="connsiteY15" fmla="*/ 452845 h 1498799"/>
              <a:gd name="connsiteX16" fmla="*/ 1549855 w 5363295"/>
              <a:gd name="connsiteY16" fmla="*/ 425399 h 1498799"/>
              <a:gd name="connsiteX17" fmla="*/ 1637432 w 5363295"/>
              <a:gd name="connsiteY17" fmla="*/ 403830 h 1498799"/>
              <a:gd name="connsiteX18" fmla="*/ 1796074 w 5363295"/>
              <a:gd name="connsiteY18" fmla="*/ 380972 h 1498799"/>
              <a:gd name="connsiteX19" fmla="*/ 1947651 w 5363295"/>
              <a:gd name="connsiteY19" fmla="*/ 336162 h 1498799"/>
              <a:gd name="connsiteX20" fmla="*/ 2047357 w 5363295"/>
              <a:gd name="connsiteY20" fmla="*/ 298816 h 1498799"/>
              <a:gd name="connsiteX21" fmla="*/ 2151406 w 5363295"/>
              <a:gd name="connsiteY21" fmla="*/ 223958 h 1498799"/>
              <a:gd name="connsiteX22" fmla="*/ 2201416 w 5363295"/>
              <a:gd name="connsiteY22" fmla="*/ 209387 h 1498799"/>
              <a:gd name="connsiteX23" fmla="*/ 2261798 w 5363295"/>
              <a:gd name="connsiteY23" fmla="*/ 191271 h 1498799"/>
              <a:gd name="connsiteX24" fmla="*/ 2396920 w 5363295"/>
              <a:gd name="connsiteY24" fmla="*/ 161198 h 1498799"/>
              <a:gd name="connsiteX25" fmla="*/ 2687191 w 5363295"/>
              <a:gd name="connsiteY25" fmla="*/ 115268 h 1498799"/>
              <a:gd name="connsiteX26" fmla="*/ 2772916 w 5363295"/>
              <a:gd name="connsiteY26" fmla="*/ 86693 h 1498799"/>
              <a:gd name="connsiteX27" fmla="*/ 2801491 w 5363295"/>
              <a:gd name="connsiteY27" fmla="*/ 77168 h 1498799"/>
              <a:gd name="connsiteX28" fmla="*/ 2830066 w 5363295"/>
              <a:gd name="connsiteY28" fmla="*/ 58118 h 1498799"/>
              <a:gd name="connsiteX29" fmla="*/ 2915173 w 5363295"/>
              <a:gd name="connsiteY29" fmla="*/ 42720 h 1498799"/>
              <a:gd name="connsiteX30" fmla="*/ 3069216 w 5363295"/>
              <a:gd name="connsiteY30" fmla="*/ 20018 h 1498799"/>
              <a:gd name="connsiteX31" fmla="*/ 3337217 w 5363295"/>
              <a:gd name="connsiteY31" fmla="*/ 328 h 1498799"/>
              <a:gd name="connsiteX32" fmla="*/ 3376893 w 5363295"/>
              <a:gd name="connsiteY32" fmla="*/ 41289 h 1498799"/>
              <a:gd name="connsiteX33" fmla="*/ 3484888 w 5363295"/>
              <a:gd name="connsiteY33" fmla="*/ 36208 h 1498799"/>
              <a:gd name="connsiteX34" fmla="*/ 3553966 w 5363295"/>
              <a:gd name="connsiteY34" fmla="*/ 99230 h 1498799"/>
              <a:gd name="connsiteX35" fmla="*/ 3643186 w 5363295"/>
              <a:gd name="connsiteY35" fmla="*/ 138121 h 1498799"/>
              <a:gd name="connsiteX36" fmla="*/ 3739395 w 5363295"/>
              <a:gd name="connsiteY36" fmla="*/ 198923 h 1498799"/>
              <a:gd name="connsiteX37" fmla="*/ 3802917 w 5363295"/>
              <a:gd name="connsiteY37" fmla="*/ 242105 h 1498799"/>
              <a:gd name="connsiteX38" fmla="*/ 3854930 w 5363295"/>
              <a:gd name="connsiteY38" fmla="*/ 305129 h 1498799"/>
              <a:gd name="connsiteX39" fmla="*/ 3938054 w 5363295"/>
              <a:gd name="connsiteY39" fmla="*/ 351962 h 1498799"/>
              <a:gd name="connsiteX40" fmla="*/ 4026655 w 5363295"/>
              <a:gd name="connsiteY40" fmla="*/ 407531 h 1498799"/>
              <a:gd name="connsiteX41" fmla="*/ 4135609 w 5363295"/>
              <a:gd name="connsiteY41" fmla="*/ 482789 h 1498799"/>
              <a:gd name="connsiteX42" fmla="*/ 4283623 w 5363295"/>
              <a:gd name="connsiteY42" fmla="*/ 563280 h 1498799"/>
              <a:gd name="connsiteX43" fmla="*/ 4393809 w 5363295"/>
              <a:gd name="connsiteY43" fmla="*/ 624082 h 1498799"/>
              <a:gd name="connsiteX44" fmla="*/ 4509960 w 5363295"/>
              <a:gd name="connsiteY44" fmla="*/ 663916 h 1498799"/>
              <a:gd name="connsiteX45" fmla="*/ 4574101 w 5363295"/>
              <a:gd name="connsiteY45" fmla="*/ 702015 h 1498799"/>
              <a:gd name="connsiteX46" fmla="*/ 4649341 w 5363295"/>
              <a:gd name="connsiteY46" fmla="*/ 715343 h 1498799"/>
              <a:gd name="connsiteX47" fmla="*/ 4677916 w 5363295"/>
              <a:gd name="connsiteY47" fmla="*/ 734393 h 1498799"/>
              <a:gd name="connsiteX48" fmla="*/ 4706491 w 5363295"/>
              <a:gd name="connsiteY48" fmla="*/ 753443 h 1498799"/>
              <a:gd name="connsiteX49" fmla="*/ 4792216 w 5363295"/>
              <a:gd name="connsiteY49" fmla="*/ 829643 h 1498799"/>
              <a:gd name="connsiteX50" fmla="*/ 4820791 w 5363295"/>
              <a:gd name="connsiteY50" fmla="*/ 839168 h 1498799"/>
              <a:gd name="connsiteX51" fmla="*/ 4877941 w 5363295"/>
              <a:gd name="connsiteY51" fmla="*/ 877268 h 1498799"/>
              <a:gd name="connsiteX52" fmla="*/ 4944616 w 5363295"/>
              <a:gd name="connsiteY52" fmla="*/ 896318 h 1498799"/>
              <a:gd name="connsiteX53" fmla="*/ 4973191 w 5363295"/>
              <a:gd name="connsiteY53" fmla="*/ 905843 h 1498799"/>
              <a:gd name="connsiteX54" fmla="*/ 5039866 w 5363295"/>
              <a:gd name="connsiteY54" fmla="*/ 924893 h 1498799"/>
              <a:gd name="connsiteX55" fmla="*/ 5097749 w 5363295"/>
              <a:gd name="connsiteY55" fmla="*/ 996697 h 1498799"/>
              <a:gd name="connsiteX56" fmla="*/ 5208384 w 5363295"/>
              <a:gd name="connsiteY56" fmla="*/ 1064837 h 1498799"/>
              <a:gd name="connsiteX57" fmla="*/ 5325622 w 5363295"/>
              <a:gd name="connsiteY57" fmla="*/ 1173090 h 1498799"/>
              <a:gd name="connsiteX58" fmla="*/ 5363295 w 5363295"/>
              <a:gd name="connsiteY58" fmla="*/ 1282775 h 1498799"/>
              <a:gd name="connsiteX59" fmla="*/ 4823235 w 5363295"/>
              <a:gd name="connsiteY59" fmla="*/ 1498799 h 1498799"/>
              <a:gd name="connsiteX60" fmla="*/ 574763 w 5363295"/>
              <a:gd name="connsiteY60" fmla="*/ 1498799 h 1498799"/>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83623 w 5363295"/>
              <a:gd name="connsiteY42" fmla="*/ 563114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393809 w 5363295"/>
              <a:gd name="connsiteY43" fmla="*/ 623916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35609 w 5363295"/>
              <a:gd name="connsiteY41" fmla="*/ 482623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26655 w 5363295"/>
              <a:gd name="connsiteY40" fmla="*/ 407365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87191 w 5363295"/>
              <a:gd name="connsiteY25" fmla="*/ 115102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396920 w 5363295"/>
              <a:gd name="connsiteY24" fmla="*/ 161032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666223 w 5363295"/>
              <a:gd name="connsiteY25" fmla="*/ 151620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519235 w 5363295"/>
              <a:gd name="connsiteY24" fmla="*/ 208506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801491 w 5363295"/>
              <a:gd name="connsiteY27" fmla="*/ 77002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30066 w 5363295"/>
              <a:gd name="connsiteY28" fmla="*/ 57952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15173 w 5363295"/>
              <a:gd name="connsiteY29" fmla="*/ 42554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633 h 1498633"/>
              <a:gd name="connsiteX1" fmla="*/ 54374 w 5363295"/>
              <a:gd name="connsiteY1" fmla="*/ 1445557 h 1498633"/>
              <a:gd name="connsiteX2" fmla="*/ 24725 w 5363295"/>
              <a:gd name="connsiteY2" fmla="*/ 1325027 h 1498633"/>
              <a:gd name="connsiteX3" fmla="*/ 173680 w 5363295"/>
              <a:gd name="connsiteY3" fmla="*/ 1189698 h 1498633"/>
              <a:gd name="connsiteX4" fmla="*/ 400331 w 5363295"/>
              <a:gd name="connsiteY4" fmla="*/ 1094167 h 1498633"/>
              <a:gd name="connsiteX5" fmla="*/ 553012 w 5363295"/>
              <a:gd name="connsiteY5" fmla="*/ 1027246 h 1498633"/>
              <a:gd name="connsiteX6" fmla="*/ 649512 w 5363295"/>
              <a:gd name="connsiteY6" fmla="*/ 940985 h 1498633"/>
              <a:gd name="connsiteX7" fmla="*/ 757820 w 5363295"/>
              <a:gd name="connsiteY7" fmla="*/ 888331 h 1498633"/>
              <a:gd name="connsiteX8" fmla="*/ 860315 w 5363295"/>
              <a:gd name="connsiteY8" fmla="*/ 821654 h 1498633"/>
              <a:gd name="connsiteX9" fmla="*/ 935265 w 5363295"/>
              <a:gd name="connsiteY9" fmla="*/ 761992 h 1498633"/>
              <a:gd name="connsiteX10" fmla="*/ 1006796 w 5363295"/>
              <a:gd name="connsiteY10" fmla="*/ 721376 h 1498633"/>
              <a:gd name="connsiteX11" fmla="*/ 1101199 w 5363295"/>
              <a:gd name="connsiteY11" fmla="*/ 642592 h 1498633"/>
              <a:gd name="connsiteX12" fmla="*/ 1196924 w 5363295"/>
              <a:gd name="connsiteY12" fmla="*/ 569925 h 1498633"/>
              <a:gd name="connsiteX13" fmla="*/ 1284056 w 5363295"/>
              <a:gd name="connsiteY13" fmla="*/ 525396 h 1498633"/>
              <a:gd name="connsiteX14" fmla="*/ 1375979 w 5363295"/>
              <a:gd name="connsiteY14" fmla="*/ 481332 h 1498633"/>
              <a:gd name="connsiteX15" fmla="*/ 1457610 w 5363295"/>
              <a:gd name="connsiteY15" fmla="*/ 452679 h 1498633"/>
              <a:gd name="connsiteX16" fmla="*/ 1549855 w 5363295"/>
              <a:gd name="connsiteY16" fmla="*/ 425233 h 1498633"/>
              <a:gd name="connsiteX17" fmla="*/ 1637432 w 5363295"/>
              <a:gd name="connsiteY17" fmla="*/ 403664 h 1498633"/>
              <a:gd name="connsiteX18" fmla="*/ 1796074 w 5363295"/>
              <a:gd name="connsiteY18" fmla="*/ 380806 h 1498633"/>
              <a:gd name="connsiteX19" fmla="*/ 1947651 w 5363295"/>
              <a:gd name="connsiteY19" fmla="*/ 335996 h 1498633"/>
              <a:gd name="connsiteX20" fmla="*/ 2047357 w 5363295"/>
              <a:gd name="connsiteY20" fmla="*/ 298650 h 1498633"/>
              <a:gd name="connsiteX21" fmla="*/ 2151406 w 5363295"/>
              <a:gd name="connsiteY21" fmla="*/ 223792 h 1498633"/>
              <a:gd name="connsiteX22" fmla="*/ 2201416 w 5363295"/>
              <a:gd name="connsiteY22" fmla="*/ 209221 h 1498633"/>
              <a:gd name="connsiteX23" fmla="*/ 2261798 w 5363295"/>
              <a:gd name="connsiteY23" fmla="*/ 191105 h 1498633"/>
              <a:gd name="connsiteX24" fmla="*/ 2491277 w 5363295"/>
              <a:gd name="connsiteY24" fmla="*/ 204855 h 1498633"/>
              <a:gd name="connsiteX25" fmla="*/ 2704664 w 5363295"/>
              <a:gd name="connsiteY25" fmla="*/ 166228 h 1498633"/>
              <a:gd name="connsiteX26" fmla="*/ 2772916 w 5363295"/>
              <a:gd name="connsiteY26" fmla="*/ 86527 h 1498633"/>
              <a:gd name="connsiteX27" fmla="*/ 2797997 w 5363295"/>
              <a:gd name="connsiteY27" fmla="*/ 102565 h 1498633"/>
              <a:gd name="connsiteX28" fmla="*/ 2854529 w 5363295"/>
              <a:gd name="connsiteY28" fmla="*/ 54301 h 1498633"/>
              <a:gd name="connsiteX29" fmla="*/ 2939637 w 5363295"/>
              <a:gd name="connsiteY29" fmla="*/ 31598 h 1498633"/>
              <a:gd name="connsiteX30" fmla="*/ 3069216 w 5363295"/>
              <a:gd name="connsiteY30" fmla="*/ 19852 h 1498633"/>
              <a:gd name="connsiteX31" fmla="*/ 3337217 w 5363295"/>
              <a:gd name="connsiteY31" fmla="*/ 162 h 1498633"/>
              <a:gd name="connsiteX32" fmla="*/ 3404851 w 5363295"/>
              <a:gd name="connsiteY32" fmla="*/ 11909 h 1498633"/>
              <a:gd name="connsiteX33" fmla="*/ 3484888 w 5363295"/>
              <a:gd name="connsiteY33" fmla="*/ 36042 h 1498633"/>
              <a:gd name="connsiteX34" fmla="*/ 3553966 w 5363295"/>
              <a:gd name="connsiteY34" fmla="*/ 99064 h 1498633"/>
              <a:gd name="connsiteX35" fmla="*/ 3643186 w 5363295"/>
              <a:gd name="connsiteY35" fmla="*/ 137955 h 1498633"/>
              <a:gd name="connsiteX36" fmla="*/ 3739395 w 5363295"/>
              <a:gd name="connsiteY36" fmla="*/ 198757 h 1498633"/>
              <a:gd name="connsiteX37" fmla="*/ 3802917 w 5363295"/>
              <a:gd name="connsiteY37" fmla="*/ 241939 h 1498633"/>
              <a:gd name="connsiteX38" fmla="*/ 3854930 w 5363295"/>
              <a:gd name="connsiteY38" fmla="*/ 304963 h 1498633"/>
              <a:gd name="connsiteX39" fmla="*/ 3938054 w 5363295"/>
              <a:gd name="connsiteY39" fmla="*/ 351796 h 1498633"/>
              <a:gd name="connsiteX40" fmla="*/ 4054613 w 5363295"/>
              <a:gd name="connsiteY40" fmla="*/ 400062 h 1498633"/>
              <a:gd name="connsiteX41" fmla="*/ 4156578 w 5363295"/>
              <a:gd name="connsiteY41" fmla="*/ 475319 h 1498633"/>
              <a:gd name="connsiteX42" fmla="*/ 4290612 w 5363295"/>
              <a:gd name="connsiteY42" fmla="*/ 555811 h 1498633"/>
              <a:gd name="connsiteX43" fmla="*/ 4407788 w 5363295"/>
              <a:gd name="connsiteY43" fmla="*/ 609309 h 1498633"/>
              <a:gd name="connsiteX44" fmla="*/ 4509960 w 5363295"/>
              <a:gd name="connsiteY44" fmla="*/ 663750 h 1498633"/>
              <a:gd name="connsiteX45" fmla="*/ 4574101 w 5363295"/>
              <a:gd name="connsiteY45" fmla="*/ 701849 h 1498633"/>
              <a:gd name="connsiteX46" fmla="*/ 4649341 w 5363295"/>
              <a:gd name="connsiteY46" fmla="*/ 715177 h 1498633"/>
              <a:gd name="connsiteX47" fmla="*/ 4677916 w 5363295"/>
              <a:gd name="connsiteY47" fmla="*/ 734227 h 1498633"/>
              <a:gd name="connsiteX48" fmla="*/ 4706491 w 5363295"/>
              <a:gd name="connsiteY48" fmla="*/ 753277 h 1498633"/>
              <a:gd name="connsiteX49" fmla="*/ 4792216 w 5363295"/>
              <a:gd name="connsiteY49" fmla="*/ 829477 h 1498633"/>
              <a:gd name="connsiteX50" fmla="*/ 4820791 w 5363295"/>
              <a:gd name="connsiteY50" fmla="*/ 839002 h 1498633"/>
              <a:gd name="connsiteX51" fmla="*/ 4877941 w 5363295"/>
              <a:gd name="connsiteY51" fmla="*/ 877102 h 1498633"/>
              <a:gd name="connsiteX52" fmla="*/ 4944616 w 5363295"/>
              <a:gd name="connsiteY52" fmla="*/ 896152 h 1498633"/>
              <a:gd name="connsiteX53" fmla="*/ 4973191 w 5363295"/>
              <a:gd name="connsiteY53" fmla="*/ 905677 h 1498633"/>
              <a:gd name="connsiteX54" fmla="*/ 5039866 w 5363295"/>
              <a:gd name="connsiteY54" fmla="*/ 924727 h 1498633"/>
              <a:gd name="connsiteX55" fmla="*/ 5097749 w 5363295"/>
              <a:gd name="connsiteY55" fmla="*/ 996531 h 1498633"/>
              <a:gd name="connsiteX56" fmla="*/ 5208384 w 5363295"/>
              <a:gd name="connsiteY56" fmla="*/ 1064671 h 1498633"/>
              <a:gd name="connsiteX57" fmla="*/ 5325622 w 5363295"/>
              <a:gd name="connsiteY57" fmla="*/ 1172924 h 1498633"/>
              <a:gd name="connsiteX58" fmla="*/ 5363295 w 5363295"/>
              <a:gd name="connsiteY58" fmla="*/ 1282609 h 1498633"/>
              <a:gd name="connsiteX59" fmla="*/ 4823235 w 5363295"/>
              <a:gd name="connsiteY59" fmla="*/ 1498633 h 1498633"/>
              <a:gd name="connsiteX60" fmla="*/ 574763 w 5363295"/>
              <a:gd name="connsiteY60" fmla="*/ 1498633 h 1498633"/>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797997 w 5363295"/>
              <a:gd name="connsiteY27" fmla="*/ 10270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72916 w 5363295"/>
              <a:gd name="connsiteY26" fmla="*/ 86666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704664 w 5363295"/>
              <a:gd name="connsiteY25" fmla="*/ 166367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91277 w 5363295"/>
              <a:gd name="connsiteY24" fmla="*/ 204994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73212 w 5363295"/>
              <a:gd name="connsiteY25" fmla="*/ 199234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11976 w 5363295"/>
              <a:gd name="connsiteY27" fmla="*/ 69838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261798 w 5363295"/>
              <a:gd name="connsiteY23" fmla="*/ 19124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51406 w 5363295"/>
              <a:gd name="connsiteY21" fmla="*/ 223931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2047357 w 5363295"/>
              <a:gd name="connsiteY20" fmla="*/ 298789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23449 w 5363295"/>
              <a:gd name="connsiteY21" fmla="*/ 220279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47651 w 5363295"/>
              <a:gd name="connsiteY19" fmla="*/ 336135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96074 w 5363295"/>
              <a:gd name="connsiteY18" fmla="*/ 380945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37432 w 5363295"/>
              <a:gd name="connsiteY17" fmla="*/ 40380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549855 w 5363295"/>
              <a:gd name="connsiteY16" fmla="*/ 425372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101199 w 5363295"/>
              <a:gd name="connsiteY11" fmla="*/ 642731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935265 w 5363295"/>
              <a:gd name="connsiteY9" fmla="*/ 762131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1006796 w 5363295"/>
              <a:gd name="connsiteY10" fmla="*/ 721515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60315 w 5363295"/>
              <a:gd name="connsiteY8" fmla="*/ 821793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757820 w 5363295"/>
              <a:gd name="connsiteY7" fmla="*/ 888470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49512 w 5363295"/>
              <a:gd name="connsiteY6" fmla="*/ 941124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814883 w 5363295"/>
              <a:gd name="connsiteY8" fmla="*/ 79988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773087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961364 w 5363295"/>
              <a:gd name="connsiteY10" fmla="*/ 710559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034800 w 5363295"/>
              <a:gd name="connsiteY11" fmla="*/ 639079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284056 w 5363295"/>
              <a:gd name="connsiteY13" fmla="*/ 525535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12970 w 5363295"/>
              <a:gd name="connsiteY17" fmla="*/ 447625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61896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52244 w 5363295"/>
              <a:gd name="connsiteY25" fmla="*/ 195582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116459 w 5363295"/>
              <a:gd name="connsiteY21" fmla="*/ 227583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196924 w 5363295"/>
              <a:gd name="connsiteY12" fmla="*/ 570064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493939 w 5363295"/>
              <a:gd name="connsiteY16" fmla="*/ 469194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7610 w 5363295"/>
              <a:gd name="connsiteY15" fmla="*/ 452818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96823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1024269 w 5363295"/>
              <a:gd name="connsiteY10" fmla="*/ 575441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39640 w 5363295"/>
              <a:gd name="connsiteY11" fmla="*/ 514916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73189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58382 w 5363295"/>
              <a:gd name="connsiteY9" fmla="*/ 663531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755474 w 5363295"/>
              <a:gd name="connsiteY8" fmla="*/ 75971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687926 w 5363295"/>
              <a:gd name="connsiteY7" fmla="*/ 855604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400331 w 5363295"/>
              <a:gd name="connsiteY4" fmla="*/ 1094306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553012 w 5363295"/>
              <a:gd name="connsiteY5" fmla="*/ 1027385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618060 w 5363295"/>
              <a:gd name="connsiteY6" fmla="*/ 937472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86580 w 5363295"/>
              <a:gd name="connsiteY7" fmla="*/ 88116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89076 w 5363295"/>
              <a:gd name="connsiteY8" fmla="*/ 796230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802467 w 5363295"/>
              <a:gd name="connsiteY9" fmla="*/ 685442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4763 w 5363295"/>
              <a:gd name="connsiteY0" fmla="*/ 1498772 h 1498772"/>
              <a:gd name="connsiteX1" fmla="*/ 54374 w 5363295"/>
              <a:gd name="connsiteY1" fmla="*/ 1445696 h 1498772"/>
              <a:gd name="connsiteX2" fmla="*/ 24725 w 5363295"/>
              <a:gd name="connsiteY2" fmla="*/ 1325166 h 1498772"/>
              <a:gd name="connsiteX3" fmla="*/ 173680 w 5363295"/>
              <a:gd name="connsiteY3" fmla="*/ 1189837 h 1498772"/>
              <a:gd name="connsiteX4" fmla="*/ 257048 w 5363295"/>
              <a:gd name="connsiteY4" fmla="*/ 1101609 h 1498772"/>
              <a:gd name="connsiteX5" fmla="*/ 364298 w 5363295"/>
              <a:gd name="connsiteY5" fmla="*/ 1016429 h 1498772"/>
              <a:gd name="connsiteX6" fmla="*/ 460799 w 5363295"/>
              <a:gd name="connsiteY6" fmla="*/ 948428 h 1498772"/>
              <a:gd name="connsiteX7" fmla="*/ 541149 w 5363295"/>
              <a:gd name="connsiteY7" fmla="*/ 862906 h 1498772"/>
              <a:gd name="connsiteX8" fmla="*/ 629667 w 5363295"/>
              <a:gd name="connsiteY8" fmla="*/ 781622 h 1498772"/>
              <a:gd name="connsiteX9" fmla="*/ 791983 w 5363295"/>
              <a:gd name="connsiteY9" fmla="*/ 678138 h 1498772"/>
              <a:gd name="connsiteX10" fmla="*/ 989322 w 5363295"/>
              <a:gd name="connsiteY10" fmla="*/ 579093 h 1498772"/>
              <a:gd name="connsiteX11" fmla="*/ 1118672 w 5363295"/>
              <a:gd name="connsiteY11" fmla="*/ 518568 h 1498772"/>
              <a:gd name="connsiteX12" fmla="*/ 1221388 w 5363295"/>
              <a:gd name="connsiteY12" fmla="*/ 507983 h 1498772"/>
              <a:gd name="connsiteX13" fmla="*/ 1301530 w 5363295"/>
              <a:gd name="connsiteY13" fmla="*/ 489017 h 1498772"/>
              <a:gd name="connsiteX14" fmla="*/ 1375979 w 5363295"/>
              <a:gd name="connsiteY14" fmla="*/ 481471 h 1498772"/>
              <a:gd name="connsiteX15" fmla="*/ 1450621 w 5363295"/>
              <a:gd name="connsiteY15" fmla="*/ 471077 h 1498772"/>
              <a:gd name="connsiteX16" fmla="*/ 1539370 w 5363295"/>
              <a:gd name="connsiteY16" fmla="*/ 472847 h 1498772"/>
              <a:gd name="connsiteX17" fmla="*/ 1647918 w 5363295"/>
              <a:gd name="connsiteY17" fmla="*/ 462233 h 1498772"/>
              <a:gd name="connsiteX18" fmla="*/ 1778601 w 5363295"/>
              <a:gd name="connsiteY18" fmla="*/ 428419 h 1498772"/>
              <a:gd name="connsiteX19" fmla="*/ 1930178 w 5363295"/>
              <a:gd name="connsiteY19" fmla="*/ 369002 h 1498772"/>
              <a:gd name="connsiteX20" fmla="*/ 1994937 w 5363295"/>
              <a:gd name="connsiteY20" fmla="*/ 309745 h 1498772"/>
              <a:gd name="connsiteX21" fmla="*/ 2098986 w 5363295"/>
              <a:gd name="connsiteY21" fmla="*/ 245842 h 1498772"/>
              <a:gd name="connsiteX22" fmla="*/ 2201416 w 5363295"/>
              <a:gd name="connsiteY22" fmla="*/ 209360 h 1498772"/>
              <a:gd name="connsiteX23" fmla="*/ 2303735 w 5363295"/>
              <a:gd name="connsiteY23" fmla="*/ 209504 h 1498772"/>
              <a:gd name="connsiteX24" fmla="*/ 2484288 w 5363295"/>
              <a:gd name="connsiteY24" fmla="*/ 219601 h 1498772"/>
              <a:gd name="connsiteX25" fmla="*/ 2641760 w 5363295"/>
              <a:gd name="connsiteY25" fmla="*/ 184627 h 1498772"/>
              <a:gd name="connsiteX26" fmla="*/ 2755443 w 5363295"/>
              <a:gd name="connsiteY26" fmla="*/ 108577 h 1498772"/>
              <a:gd name="connsiteX27" fmla="*/ 2804987 w 5363295"/>
              <a:gd name="connsiteY27" fmla="*/ 80794 h 1498772"/>
              <a:gd name="connsiteX28" fmla="*/ 2854529 w 5363295"/>
              <a:gd name="connsiteY28" fmla="*/ 54440 h 1498772"/>
              <a:gd name="connsiteX29" fmla="*/ 2939637 w 5363295"/>
              <a:gd name="connsiteY29" fmla="*/ 31737 h 1498772"/>
              <a:gd name="connsiteX30" fmla="*/ 3118142 w 5363295"/>
              <a:gd name="connsiteY30" fmla="*/ 1732 h 1498772"/>
              <a:gd name="connsiteX31" fmla="*/ 3337217 w 5363295"/>
              <a:gd name="connsiteY31" fmla="*/ 301 h 1498772"/>
              <a:gd name="connsiteX32" fmla="*/ 3404851 w 5363295"/>
              <a:gd name="connsiteY32" fmla="*/ 12048 h 1498772"/>
              <a:gd name="connsiteX33" fmla="*/ 3484888 w 5363295"/>
              <a:gd name="connsiteY33" fmla="*/ 36181 h 1498772"/>
              <a:gd name="connsiteX34" fmla="*/ 3553966 w 5363295"/>
              <a:gd name="connsiteY34" fmla="*/ 99203 h 1498772"/>
              <a:gd name="connsiteX35" fmla="*/ 3643186 w 5363295"/>
              <a:gd name="connsiteY35" fmla="*/ 138094 h 1498772"/>
              <a:gd name="connsiteX36" fmla="*/ 3739395 w 5363295"/>
              <a:gd name="connsiteY36" fmla="*/ 198896 h 1498772"/>
              <a:gd name="connsiteX37" fmla="*/ 3802917 w 5363295"/>
              <a:gd name="connsiteY37" fmla="*/ 242078 h 1498772"/>
              <a:gd name="connsiteX38" fmla="*/ 3854930 w 5363295"/>
              <a:gd name="connsiteY38" fmla="*/ 305102 h 1498772"/>
              <a:gd name="connsiteX39" fmla="*/ 3938054 w 5363295"/>
              <a:gd name="connsiteY39" fmla="*/ 351935 h 1498772"/>
              <a:gd name="connsiteX40" fmla="*/ 4054613 w 5363295"/>
              <a:gd name="connsiteY40" fmla="*/ 400201 h 1498772"/>
              <a:gd name="connsiteX41" fmla="*/ 4156578 w 5363295"/>
              <a:gd name="connsiteY41" fmla="*/ 475458 h 1498772"/>
              <a:gd name="connsiteX42" fmla="*/ 4290612 w 5363295"/>
              <a:gd name="connsiteY42" fmla="*/ 555950 h 1498772"/>
              <a:gd name="connsiteX43" fmla="*/ 4407788 w 5363295"/>
              <a:gd name="connsiteY43" fmla="*/ 609448 h 1498772"/>
              <a:gd name="connsiteX44" fmla="*/ 4509960 w 5363295"/>
              <a:gd name="connsiteY44" fmla="*/ 663889 h 1498772"/>
              <a:gd name="connsiteX45" fmla="*/ 4574101 w 5363295"/>
              <a:gd name="connsiteY45" fmla="*/ 701988 h 1498772"/>
              <a:gd name="connsiteX46" fmla="*/ 4649341 w 5363295"/>
              <a:gd name="connsiteY46" fmla="*/ 715316 h 1498772"/>
              <a:gd name="connsiteX47" fmla="*/ 4677916 w 5363295"/>
              <a:gd name="connsiteY47" fmla="*/ 734366 h 1498772"/>
              <a:gd name="connsiteX48" fmla="*/ 4706491 w 5363295"/>
              <a:gd name="connsiteY48" fmla="*/ 753416 h 1498772"/>
              <a:gd name="connsiteX49" fmla="*/ 4792216 w 5363295"/>
              <a:gd name="connsiteY49" fmla="*/ 829616 h 1498772"/>
              <a:gd name="connsiteX50" fmla="*/ 4820791 w 5363295"/>
              <a:gd name="connsiteY50" fmla="*/ 839141 h 1498772"/>
              <a:gd name="connsiteX51" fmla="*/ 4877941 w 5363295"/>
              <a:gd name="connsiteY51" fmla="*/ 877241 h 1498772"/>
              <a:gd name="connsiteX52" fmla="*/ 4944616 w 5363295"/>
              <a:gd name="connsiteY52" fmla="*/ 896291 h 1498772"/>
              <a:gd name="connsiteX53" fmla="*/ 4973191 w 5363295"/>
              <a:gd name="connsiteY53" fmla="*/ 905816 h 1498772"/>
              <a:gd name="connsiteX54" fmla="*/ 5039866 w 5363295"/>
              <a:gd name="connsiteY54" fmla="*/ 924866 h 1498772"/>
              <a:gd name="connsiteX55" fmla="*/ 5097749 w 5363295"/>
              <a:gd name="connsiteY55" fmla="*/ 996670 h 1498772"/>
              <a:gd name="connsiteX56" fmla="*/ 5208384 w 5363295"/>
              <a:gd name="connsiteY56" fmla="*/ 1064810 h 1498772"/>
              <a:gd name="connsiteX57" fmla="*/ 5325622 w 5363295"/>
              <a:gd name="connsiteY57" fmla="*/ 1173063 h 1498772"/>
              <a:gd name="connsiteX58" fmla="*/ 5363295 w 5363295"/>
              <a:gd name="connsiteY58" fmla="*/ 1282748 h 1498772"/>
              <a:gd name="connsiteX59" fmla="*/ 4823235 w 5363295"/>
              <a:gd name="connsiteY59" fmla="*/ 1498772 h 1498772"/>
              <a:gd name="connsiteX60" fmla="*/ 574763 w 5363295"/>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39819 w 5363719"/>
              <a:gd name="connsiteY36" fmla="*/ 198896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55354 w 5363719"/>
              <a:gd name="connsiteY38" fmla="*/ 305102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54390 w 5363719"/>
              <a:gd name="connsiteY34" fmla="*/ 99203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43610 w 5363719"/>
              <a:gd name="connsiteY35" fmla="*/ 138094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68369 w 5363719"/>
              <a:gd name="connsiteY34" fmla="*/ 77292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 name="connsiteX0" fmla="*/ 575187 w 5363719"/>
              <a:gd name="connsiteY0" fmla="*/ 1498772 h 1498772"/>
              <a:gd name="connsiteX1" fmla="*/ 54798 w 5363719"/>
              <a:gd name="connsiteY1" fmla="*/ 1445696 h 1498772"/>
              <a:gd name="connsiteX2" fmla="*/ 25149 w 5363719"/>
              <a:gd name="connsiteY2" fmla="*/ 1325166 h 1498772"/>
              <a:gd name="connsiteX3" fmla="*/ 181093 w 5363719"/>
              <a:gd name="connsiteY3" fmla="*/ 1186185 h 1498772"/>
              <a:gd name="connsiteX4" fmla="*/ 257472 w 5363719"/>
              <a:gd name="connsiteY4" fmla="*/ 1101609 h 1498772"/>
              <a:gd name="connsiteX5" fmla="*/ 364722 w 5363719"/>
              <a:gd name="connsiteY5" fmla="*/ 1016429 h 1498772"/>
              <a:gd name="connsiteX6" fmla="*/ 461223 w 5363719"/>
              <a:gd name="connsiteY6" fmla="*/ 948428 h 1498772"/>
              <a:gd name="connsiteX7" fmla="*/ 541573 w 5363719"/>
              <a:gd name="connsiteY7" fmla="*/ 862906 h 1498772"/>
              <a:gd name="connsiteX8" fmla="*/ 630091 w 5363719"/>
              <a:gd name="connsiteY8" fmla="*/ 781622 h 1498772"/>
              <a:gd name="connsiteX9" fmla="*/ 792407 w 5363719"/>
              <a:gd name="connsiteY9" fmla="*/ 678138 h 1498772"/>
              <a:gd name="connsiteX10" fmla="*/ 989746 w 5363719"/>
              <a:gd name="connsiteY10" fmla="*/ 579093 h 1498772"/>
              <a:gd name="connsiteX11" fmla="*/ 1119096 w 5363719"/>
              <a:gd name="connsiteY11" fmla="*/ 518568 h 1498772"/>
              <a:gd name="connsiteX12" fmla="*/ 1221812 w 5363719"/>
              <a:gd name="connsiteY12" fmla="*/ 507983 h 1498772"/>
              <a:gd name="connsiteX13" fmla="*/ 1301954 w 5363719"/>
              <a:gd name="connsiteY13" fmla="*/ 489017 h 1498772"/>
              <a:gd name="connsiteX14" fmla="*/ 1376403 w 5363719"/>
              <a:gd name="connsiteY14" fmla="*/ 481471 h 1498772"/>
              <a:gd name="connsiteX15" fmla="*/ 1451045 w 5363719"/>
              <a:gd name="connsiteY15" fmla="*/ 471077 h 1498772"/>
              <a:gd name="connsiteX16" fmla="*/ 1539794 w 5363719"/>
              <a:gd name="connsiteY16" fmla="*/ 472847 h 1498772"/>
              <a:gd name="connsiteX17" fmla="*/ 1648342 w 5363719"/>
              <a:gd name="connsiteY17" fmla="*/ 462233 h 1498772"/>
              <a:gd name="connsiteX18" fmla="*/ 1779025 w 5363719"/>
              <a:gd name="connsiteY18" fmla="*/ 428419 h 1498772"/>
              <a:gd name="connsiteX19" fmla="*/ 1930602 w 5363719"/>
              <a:gd name="connsiteY19" fmla="*/ 369002 h 1498772"/>
              <a:gd name="connsiteX20" fmla="*/ 1995361 w 5363719"/>
              <a:gd name="connsiteY20" fmla="*/ 309745 h 1498772"/>
              <a:gd name="connsiteX21" fmla="*/ 2099410 w 5363719"/>
              <a:gd name="connsiteY21" fmla="*/ 245842 h 1498772"/>
              <a:gd name="connsiteX22" fmla="*/ 2201840 w 5363719"/>
              <a:gd name="connsiteY22" fmla="*/ 209360 h 1498772"/>
              <a:gd name="connsiteX23" fmla="*/ 2304159 w 5363719"/>
              <a:gd name="connsiteY23" fmla="*/ 209504 h 1498772"/>
              <a:gd name="connsiteX24" fmla="*/ 2484712 w 5363719"/>
              <a:gd name="connsiteY24" fmla="*/ 219601 h 1498772"/>
              <a:gd name="connsiteX25" fmla="*/ 2642184 w 5363719"/>
              <a:gd name="connsiteY25" fmla="*/ 184627 h 1498772"/>
              <a:gd name="connsiteX26" fmla="*/ 2755867 w 5363719"/>
              <a:gd name="connsiteY26" fmla="*/ 108577 h 1498772"/>
              <a:gd name="connsiteX27" fmla="*/ 2805411 w 5363719"/>
              <a:gd name="connsiteY27" fmla="*/ 80794 h 1498772"/>
              <a:gd name="connsiteX28" fmla="*/ 2854953 w 5363719"/>
              <a:gd name="connsiteY28" fmla="*/ 54440 h 1498772"/>
              <a:gd name="connsiteX29" fmla="*/ 2940061 w 5363719"/>
              <a:gd name="connsiteY29" fmla="*/ 31737 h 1498772"/>
              <a:gd name="connsiteX30" fmla="*/ 3118566 w 5363719"/>
              <a:gd name="connsiteY30" fmla="*/ 1732 h 1498772"/>
              <a:gd name="connsiteX31" fmla="*/ 3337641 w 5363719"/>
              <a:gd name="connsiteY31" fmla="*/ 301 h 1498772"/>
              <a:gd name="connsiteX32" fmla="*/ 3405275 w 5363719"/>
              <a:gd name="connsiteY32" fmla="*/ 12048 h 1498772"/>
              <a:gd name="connsiteX33" fmla="*/ 3485312 w 5363719"/>
              <a:gd name="connsiteY33" fmla="*/ 36181 h 1498772"/>
              <a:gd name="connsiteX34" fmla="*/ 3571864 w 5363719"/>
              <a:gd name="connsiteY34" fmla="*/ 69988 h 1498772"/>
              <a:gd name="connsiteX35" fmla="*/ 3668074 w 5363719"/>
              <a:gd name="connsiteY35" fmla="*/ 127138 h 1498772"/>
              <a:gd name="connsiteX36" fmla="*/ 3750303 w 5363719"/>
              <a:gd name="connsiteY36" fmla="*/ 191592 h 1498772"/>
              <a:gd name="connsiteX37" fmla="*/ 3803341 w 5363719"/>
              <a:gd name="connsiteY37" fmla="*/ 242078 h 1498772"/>
              <a:gd name="connsiteX38" fmla="*/ 3869333 w 5363719"/>
              <a:gd name="connsiteY38" fmla="*/ 301450 h 1498772"/>
              <a:gd name="connsiteX39" fmla="*/ 3938478 w 5363719"/>
              <a:gd name="connsiteY39" fmla="*/ 351935 h 1498772"/>
              <a:gd name="connsiteX40" fmla="*/ 4055037 w 5363719"/>
              <a:gd name="connsiteY40" fmla="*/ 400201 h 1498772"/>
              <a:gd name="connsiteX41" fmla="*/ 4157002 w 5363719"/>
              <a:gd name="connsiteY41" fmla="*/ 475458 h 1498772"/>
              <a:gd name="connsiteX42" fmla="*/ 4291036 w 5363719"/>
              <a:gd name="connsiteY42" fmla="*/ 555950 h 1498772"/>
              <a:gd name="connsiteX43" fmla="*/ 4408212 w 5363719"/>
              <a:gd name="connsiteY43" fmla="*/ 609448 h 1498772"/>
              <a:gd name="connsiteX44" fmla="*/ 4510384 w 5363719"/>
              <a:gd name="connsiteY44" fmla="*/ 663889 h 1498772"/>
              <a:gd name="connsiteX45" fmla="*/ 4574525 w 5363719"/>
              <a:gd name="connsiteY45" fmla="*/ 701988 h 1498772"/>
              <a:gd name="connsiteX46" fmla="*/ 4649765 w 5363719"/>
              <a:gd name="connsiteY46" fmla="*/ 715316 h 1498772"/>
              <a:gd name="connsiteX47" fmla="*/ 4678340 w 5363719"/>
              <a:gd name="connsiteY47" fmla="*/ 734366 h 1498772"/>
              <a:gd name="connsiteX48" fmla="*/ 4706915 w 5363719"/>
              <a:gd name="connsiteY48" fmla="*/ 753416 h 1498772"/>
              <a:gd name="connsiteX49" fmla="*/ 4792640 w 5363719"/>
              <a:gd name="connsiteY49" fmla="*/ 829616 h 1498772"/>
              <a:gd name="connsiteX50" fmla="*/ 4821215 w 5363719"/>
              <a:gd name="connsiteY50" fmla="*/ 839141 h 1498772"/>
              <a:gd name="connsiteX51" fmla="*/ 4878365 w 5363719"/>
              <a:gd name="connsiteY51" fmla="*/ 877241 h 1498772"/>
              <a:gd name="connsiteX52" fmla="*/ 4945040 w 5363719"/>
              <a:gd name="connsiteY52" fmla="*/ 896291 h 1498772"/>
              <a:gd name="connsiteX53" fmla="*/ 4973615 w 5363719"/>
              <a:gd name="connsiteY53" fmla="*/ 905816 h 1498772"/>
              <a:gd name="connsiteX54" fmla="*/ 5040290 w 5363719"/>
              <a:gd name="connsiteY54" fmla="*/ 924866 h 1498772"/>
              <a:gd name="connsiteX55" fmla="*/ 5098173 w 5363719"/>
              <a:gd name="connsiteY55" fmla="*/ 996670 h 1498772"/>
              <a:gd name="connsiteX56" fmla="*/ 5208808 w 5363719"/>
              <a:gd name="connsiteY56" fmla="*/ 1064810 h 1498772"/>
              <a:gd name="connsiteX57" fmla="*/ 5326046 w 5363719"/>
              <a:gd name="connsiteY57" fmla="*/ 1173063 h 1498772"/>
              <a:gd name="connsiteX58" fmla="*/ 5363719 w 5363719"/>
              <a:gd name="connsiteY58" fmla="*/ 1282748 h 1498772"/>
              <a:gd name="connsiteX59" fmla="*/ 4823659 w 5363719"/>
              <a:gd name="connsiteY59" fmla="*/ 1498772 h 1498772"/>
              <a:gd name="connsiteX60" fmla="*/ 575187 w 5363719"/>
              <a:gd name="connsiteY60" fmla="*/ 1498772 h 149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3719" h="1498772">
                <a:moveTo>
                  <a:pt x="575187" y="1498772"/>
                </a:moveTo>
                <a:cubicBezTo>
                  <a:pt x="-83202" y="1452469"/>
                  <a:pt x="140022" y="1472778"/>
                  <a:pt x="54798" y="1445696"/>
                </a:cubicBezTo>
                <a:cubicBezTo>
                  <a:pt x="-30690" y="1405982"/>
                  <a:pt x="4100" y="1368418"/>
                  <a:pt x="25149" y="1325166"/>
                </a:cubicBezTo>
                <a:cubicBezTo>
                  <a:pt x="46198" y="1281914"/>
                  <a:pt x="134790" y="1218322"/>
                  <a:pt x="181093" y="1186185"/>
                </a:cubicBezTo>
                <a:cubicBezTo>
                  <a:pt x="200143" y="1157610"/>
                  <a:pt x="226867" y="1129902"/>
                  <a:pt x="257472" y="1101609"/>
                </a:cubicBezTo>
                <a:cubicBezTo>
                  <a:pt x="288077" y="1073316"/>
                  <a:pt x="330764" y="1041959"/>
                  <a:pt x="364722" y="1016429"/>
                </a:cubicBezTo>
                <a:cubicBezTo>
                  <a:pt x="398680" y="990899"/>
                  <a:pt x="431748" y="974015"/>
                  <a:pt x="461223" y="948428"/>
                </a:cubicBezTo>
                <a:cubicBezTo>
                  <a:pt x="490698" y="922841"/>
                  <a:pt x="513428" y="890707"/>
                  <a:pt x="541573" y="862906"/>
                </a:cubicBezTo>
                <a:cubicBezTo>
                  <a:pt x="569718" y="835105"/>
                  <a:pt x="588285" y="812417"/>
                  <a:pt x="630091" y="781622"/>
                </a:cubicBezTo>
                <a:cubicBezTo>
                  <a:pt x="671897" y="750827"/>
                  <a:pt x="732465" y="711893"/>
                  <a:pt x="792407" y="678138"/>
                </a:cubicBezTo>
                <a:cubicBezTo>
                  <a:pt x="852350" y="644383"/>
                  <a:pt x="935298" y="605688"/>
                  <a:pt x="989746" y="579093"/>
                </a:cubicBezTo>
                <a:cubicBezTo>
                  <a:pt x="1044194" y="552498"/>
                  <a:pt x="1080418" y="530420"/>
                  <a:pt x="1119096" y="518568"/>
                </a:cubicBezTo>
                <a:cubicBezTo>
                  <a:pt x="1157774" y="506716"/>
                  <a:pt x="1191336" y="512908"/>
                  <a:pt x="1221812" y="507983"/>
                </a:cubicBezTo>
                <a:cubicBezTo>
                  <a:pt x="1252288" y="503058"/>
                  <a:pt x="1276189" y="493436"/>
                  <a:pt x="1301954" y="489017"/>
                </a:cubicBezTo>
                <a:cubicBezTo>
                  <a:pt x="1327719" y="484598"/>
                  <a:pt x="1351555" y="484461"/>
                  <a:pt x="1376403" y="481471"/>
                </a:cubicBezTo>
                <a:cubicBezTo>
                  <a:pt x="1401251" y="478481"/>
                  <a:pt x="1423813" y="472514"/>
                  <a:pt x="1451045" y="471077"/>
                </a:cubicBezTo>
                <a:cubicBezTo>
                  <a:pt x="1478277" y="469640"/>
                  <a:pt x="1506911" y="474321"/>
                  <a:pt x="1539794" y="472847"/>
                </a:cubicBezTo>
                <a:cubicBezTo>
                  <a:pt x="1572677" y="471373"/>
                  <a:pt x="1629292" y="465408"/>
                  <a:pt x="1648342" y="462233"/>
                </a:cubicBezTo>
                <a:cubicBezTo>
                  <a:pt x="1686442" y="465408"/>
                  <a:pt x="1731982" y="443957"/>
                  <a:pt x="1779025" y="428419"/>
                </a:cubicBezTo>
                <a:cubicBezTo>
                  <a:pt x="1826068" y="412881"/>
                  <a:pt x="1860393" y="390065"/>
                  <a:pt x="1930602" y="369002"/>
                </a:cubicBezTo>
                <a:lnTo>
                  <a:pt x="1995361" y="309745"/>
                </a:lnTo>
                <a:cubicBezTo>
                  <a:pt x="2004886" y="306570"/>
                  <a:pt x="2064997" y="262573"/>
                  <a:pt x="2099410" y="245842"/>
                </a:cubicBezTo>
                <a:cubicBezTo>
                  <a:pt x="2133823" y="229111"/>
                  <a:pt x="2167715" y="215416"/>
                  <a:pt x="2201840" y="209360"/>
                </a:cubicBezTo>
                <a:cubicBezTo>
                  <a:pt x="2235965" y="203304"/>
                  <a:pt x="2257014" y="207797"/>
                  <a:pt x="2304159" y="209504"/>
                </a:cubicBezTo>
                <a:cubicBezTo>
                  <a:pt x="2351304" y="211211"/>
                  <a:pt x="2428375" y="223747"/>
                  <a:pt x="2484712" y="219601"/>
                </a:cubicBezTo>
                <a:cubicBezTo>
                  <a:pt x="2541049" y="215455"/>
                  <a:pt x="2576444" y="198868"/>
                  <a:pt x="2642184" y="184627"/>
                </a:cubicBezTo>
                <a:lnTo>
                  <a:pt x="2755867" y="108577"/>
                </a:lnTo>
                <a:cubicBezTo>
                  <a:pt x="2765392" y="105402"/>
                  <a:pt x="2788897" y="89817"/>
                  <a:pt x="2805411" y="80794"/>
                </a:cubicBezTo>
                <a:cubicBezTo>
                  <a:pt x="2821925" y="71771"/>
                  <a:pt x="2832511" y="62616"/>
                  <a:pt x="2854953" y="54440"/>
                </a:cubicBezTo>
                <a:cubicBezTo>
                  <a:pt x="2877395" y="46264"/>
                  <a:pt x="2896126" y="40522"/>
                  <a:pt x="2940061" y="31737"/>
                </a:cubicBezTo>
                <a:cubicBezTo>
                  <a:pt x="2983996" y="22952"/>
                  <a:pt x="3070726" y="13692"/>
                  <a:pt x="3118566" y="1732"/>
                </a:cubicBezTo>
                <a:cubicBezTo>
                  <a:pt x="3191591" y="4907"/>
                  <a:pt x="3289856" y="-1418"/>
                  <a:pt x="3337641" y="301"/>
                </a:cubicBezTo>
                <a:cubicBezTo>
                  <a:pt x="3385426" y="2020"/>
                  <a:pt x="3380663" y="6068"/>
                  <a:pt x="3405275" y="12048"/>
                </a:cubicBezTo>
                <a:cubicBezTo>
                  <a:pt x="3429887" y="18028"/>
                  <a:pt x="3457547" y="26524"/>
                  <a:pt x="3485312" y="36181"/>
                </a:cubicBezTo>
                <a:cubicBezTo>
                  <a:pt x="3513077" y="45838"/>
                  <a:pt x="3549079" y="54722"/>
                  <a:pt x="3571864" y="69988"/>
                </a:cubicBezTo>
                <a:cubicBezTo>
                  <a:pt x="3599412" y="90017"/>
                  <a:pt x="3638334" y="106871"/>
                  <a:pt x="3668074" y="127138"/>
                </a:cubicBezTo>
                <a:cubicBezTo>
                  <a:pt x="3697814" y="147405"/>
                  <a:pt x="3727759" y="172435"/>
                  <a:pt x="3750303" y="191592"/>
                </a:cubicBezTo>
                <a:cubicBezTo>
                  <a:pt x="3772847" y="210749"/>
                  <a:pt x="3783503" y="223768"/>
                  <a:pt x="3803341" y="242078"/>
                </a:cubicBezTo>
                <a:cubicBezTo>
                  <a:pt x="3823179" y="260388"/>
                  <a:pt x="3846810" y="283141"/>
                  <a:pt x="3869333" y="301450"/>
                </a:cubicBezTo>
                <a:cubicBezTo>
                  <a:pt x="3891856" y="319759"/>
                  <a:pt x="3906362" y="343998"/>
                  <a:pt x="3938478" y="351935"/>
                </a:cubicBezTo>
                <a:lnTo>
                  <a:pt x="4055037" y="400201"/>
                </a:lnTo>
                <a:cubicBezTo>
                  <a:pt x="4064562" y="403376"/>
                  <a:pt x="4117669" y="449500"/>
                  <a:pt x="4157002" y="475458"/>
                </a:cubicBezTo>
                <a:cubicBezTo>
                  <a:pt x="4196335" y="501416"/>
                  <a:pt x="4249168" y="533618"/>
                  <a:pt x="4291036" y="555950"/>
                </a:cubicBezTo>
                <a:cubicBezTo>
                  <a:pt x="4332904" y="578282"/>
                  <a:pt x="4377410" y="600268"/>
                  <a:pt x="4408212" y="609448"/>
                </a:cubicBezTo>
                <a:lnTo>
                  <a:pt x="4510384" y="663889"/>
                </a:lnTo>
                <a:cubicBezTo>
                  <a:pt x="4540433" y="676878"/>
                  <a:pt x="4551295" y="693417"/>
                  <a:pt x="4574525" y="701988"/>
                </a:cubicBezTo>
                <a:lnTo>
                  <a:pt x="4649765" y="715316"/>
                </a:lnTo>
                <a:lnTo>
                  <a:pt x="4678340" y="734366"/>
                </a:lnTo>
                <a:cubicBezTo>
                  <a:pt x="4687865" y="740716"/>
                  <a:pt x="4698820" y="745321"/>
                  <a:pt x="4706915" y="753416"/>
                </a:cubicBezTo>
                <a:cubicBezTo>
                  <a:pt x="4732159" y="778660"/>
                  <a:pt x="4758646" y="812619"/>
                  <a:pt x="4792640" y="829616"/>
                </a:cubicBezTo>
                <a:cubicBezTo>
                  <a:pt x="4801620" y="834106"/>
                  <a:pt x="4812438" y="834265"/>
                  <a:pt x="4821215" y="839141"/>
                </a:cubicBezTo>
                <a:cubicBezTo>
                  <a:pt x="4841229" y="850260"/>
                  <a:pt x="4856645" y="870001"/>
                  <a:pt x="4878365" y="877241"/>
                </a:cubicBezTo>
                <a:cubicBezTo>
                  <a:pt x="4946878" y="900079"/>
                  <a:pt x="4861319" y="872371"/>
                  <a:pt x="4945040" y="896291"/>
                </a:cubicBezTo>
                <a:cubicBezTo>
                  <a:pt x="4954694" y="899049"/>
                  <a:pt x="4963961" y="903058"/>
                  <a:pt x="4973615" y="905816"/>
                </a:cubicBezTo>
                <a:cubicBezTo>
                  <a:pt x="4987857" y="909885"/>
                  <a:pt x="5025065" y="917253"/>
                  <a:pt x="5040290" y="924866"/>
                </a:cubicBezTo>
                <a:cubicBezTo>
                  <a:pt x="5050529" y="929986"/>
                  <a:pt x="5087934" y="991550"/>
                  <a:pt x="5098173" y="996670"/>
                </a:cubicBezTo>
                <a:cubicBezTo>
                  <a:pt x="5107153" y="1001160"/>
                  <a:pt x="5200031" y="1059934"/>
                  <a:pt x="5208808" y="1064810"/>
                </a:cubicBezTo>
                <a:cubicBezTo>
                  <a:pt x="5228822" y="1075929"/>
                  <a:pt x="5306996" y="1160363"/>
                  <a:pt x="5326046" y="1173063"/>
                </a:cubicBezTo>
                <a:cubicBezTo>
                  <a:pt x="5335571" y="1179413"/>
                  <a:pt x="5352859" y="1279128"/>
                  <a:pt x="5363719" y="1282748"/>
                </a:cubicBezTo>
                <a:lnTo>
                  <a:pt x="4823659" y="1498772"/>
                </a:lnTo>
                <a:lnTo>
                  <a:pt x="575187" y="1498772"/>
                </a:lnTo>
                <a:close/>
              </a:path>
            </a:pathLst>
          </a:custGeom>
          <a:gradFill flip="none" rotWithShape="1">
            <a:gsLst>
              <a:gs pos="0">
                <a:srgbClr val="D6B19C">
                  <a:alpha val="0"/>
                </a:srgbClr>
              </a:gs>
              <a:gs pos="40000">
                <a:srgbClr val="D49E6C">
                  <a:alpha val="20000"/>
                </a:srgbClr>
              </a:gs>
              <a:gs pos="70000">
                <a:srgbClr val="A65528">
                  <a:alpha val="40000"/>
                </a:srgbClr>
              </a:gs>
              <a:gs pos="100000">
                <a:srgbClr val="663012">
                  <a:alpha val="70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defRPr/>
            </a:pPr>
            <a:endParaRPr lang="en-US" sz="1500" b="1" dirty="0">
              <a:solidFill>
                <a:srgbClr val="FFFFFF"/>
              </a:solidFill>
              <a:latin typeface="Calibri"/>
            </a:endParaRPr>
          </a:p>
        </p:txBody>
      </p:sp>
      <p:sp>
        <p:nvSpPr>
          <p:cNvPr id="18" name="Text Box 12">
            <a:extLst>
              <a:ext uri="{FF2B5EF4-FFF2-40B4-BE49-F238E27FC236}">
                <a16:creationId xmlns:a16="http://schemas.microsoft.com/office/drawing/2014/main" id="{01DBA0C9-7712-4C1A-9CC1-35382751B4CD}"/>
              </a:ext>
            </a:extLst>
          </p:cNvPr>
          <p:cNvSpPr txBox="1">
            <a:spLocks noChangeArrowheads="1"/>
          </p:cNvSpPr>
          <p:nvPr/>
        </p:nvSpPr>
        <p:spPr bwMode="auto">
          <a:xfrm>
            <a:off x="8801950" y="3819028"/>
            <a:ext cx="1866050" cy="400110"/>
          </a:xfrm>
          <a:prstGeom prst="rect">
            <a:avLst/>
          </a:prstGeom>
          <a:noFill/>
          <a:ln w="9525">
            <a:noFill/>
            <a:miter lim="800000"/>
            <a:headEnd/>
            <a:tailEnd/>
          </a:ln>
          <a:effectLst/>
        </p:spPr>
        <p:txBody>
          <a:bodyPr wrap="square">
            <a:spAutoFit/>
          </a:bodyPr>
          <a:lstStyle/>
          <a:p>
            <a:pPr defTabSz="914400">
              <a:spcBef>
                <a:spcPct val="50000"/>
              </a:spcBef>
              <a:defRPr/>
            </a:pPr>
            <a:r>
              <a:rPr lang="en-US" sz="2000" b="1" dirty="0">
                <a:solidFill>
                  <a:srgbClr val="C00000"/>
                </a:solidFill>
                <a:latin typeface="Arial"/>
                <a:cs typeface="Arial" pitchFamily="34" charset="0"/>
              </a:rPr>
              <a:t>Scale = 1.020</a:t>
            </a:r>
          </a:p>
        </p:txBody>
      </p:sp>
      <p:sp>
        <p:nvSpPr>
          <p:cNvPr id="19" name="TextBox 18">
            <a:extLst>
              <a:ext uri="{FF2B5EF4-FFF2-40B4-BE49-F238E27FC236}">
                <a16:creationId xmlns:a16="http://schemas.microsoft.com/office/drawing/2014/main" id="{3F142B63-CA4F-4C1F-97B5-A589B47D4227}"/>
              </a:ext>
            </a:extLst>
          </p:cNvPr>
          <p:cNvSpPr txBox="1"/>
          <p:nvPr/>
        </p:nvSpPr>
        <p:spPr>
          <a:xfrm>
            <a:off x="8340811" y="1905466"/>
            <a:ext cx="3859732" cy="1200329"/>
          </a:xfrm>
          <a:prstGeom prst="rect">
            <a:avLst/>
          </a:prstGeom>
          <a:noFill/>
        </p:spPr>
        <p:txBody>
          <a:bodyPr wrap="square" rtlCol="0">
            <a:spAutoFit/>
          </a:bodyPr>
          <a:lstStyle/>
          <a:p>
            <a:r>
              <a:rPr lang="en-US" dirty="0"/>
              <a:t>Change Cone Angle Again</a:t>
            </a:r>
          </a:p>
          <a:p>
            <a:r>
              <a:rPr lang="en-US" dirty="0"/>
              <a:t>New Projection Axis, and  Different scale factor</a:t>
            </a:r>
          </a:p>
        </p:txBody>
      </p:sp>
      <p:cxnSp>
        <p:nvCxnSpPr>
          <p:cNvPr id="20" name="Straight Arrow Connector 19">
            <a:extLst>
              <a:ext uri="{FF2B5EF4-FFF2-40B4-BE49-F238E27FC236}">
                <a16:creationId xmlns:a16="http://schemas.microsoft.com/office/drawing/2014/main" id="{2989218E-3286-4E8A-B0C8-0E32306932A9}"/>
              </a:ext>
            </a:extLst>
          </p:cNvPr>
          <p:cNvCxnSpPr>
            <a:cxnSpLocks/>
          </p:cNvCxnSpPr>
          <p:nvPr/>
        </p:nvCxnSpPr>
        <p:spPr>
          <a:xfrm flipV="1">
            <a:off x="7719787" y="1785258"/>
            <a:ext cx="263071" cy="48169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22" name="Rectangle 21">
            <a:extLst>
              <a:ext uri="{FF2B5EF4-FFF2-40B4-BE49-F238E27FC236}">
                <a16:creationId xmlns:a16="http://schemas.microsoft.com/office/drawing/2014/main" id="{9CC7C9EE-884F-4630-AB8D-2143CE15584D}"/>
              </a:ext>
            </a:extLst>
          </p:cNvPr>
          <p:cNvSpPr/>
          <p:nvPr/>
        </p:nvSpPr>
        <p:spPr>
          <a:xfrm>
            <a:off x="6590884" y="983059"/>
            <a:ext cx="1269899" cy="369332"/>
          </a:xfrm>
          <a:prstGeom prst="rect">
            <a:avLst/>
          </a:prstGeom>
        </p:spPr>
        <p:txBody>
          <a:bodyPr wrap="none">
            <a:spAutoFit/>
          </a:bodyPr>
          <a:lstStyle/>
          <a:p>
            <a:r>
              <a:rPr lang="en-US" b="1" kern="0" dirty="0">
                <a:solidFill>
                  <a:srgbClr val="C00000"/>
                </a:solidFill>
                <a:latin typeface="Arial"/>
                <a:ea typeface="Verdana" panose="020B0604030504040204" pitchFamily="34" charset="0"/>
                <a:cs typeface="Verdana" panose="020B0604030504040204" pitchFamily="34" charset="0"/>
              </a:rPr>
              <a:t>37°00’00”</a:t>
            </a:r>
            <a:endParaRPr lang="en-US" dirty="0"/>
          </a:p>
        </p:txBody>
      </p:sp>
      <p:cxnSp>
        <p:nvCxnSpPr>
          <p:cNvPr id="23" name="Straight Connector 22">
            <a:extLst>
              <a:ext uri="{FF2B5EF4-FFF2-40B4-BE49-F238E27FC236}">
                <a16:creationId xmlns:a16="http://schemas.microsoft.com/office/drawing/2014/main" id="{65830B39-047C-4F6C-B947-5441ED300EDF}"/>
              </a:ext>
            </a:extLst>
          </p:cNvPr>
          <p:cNvCxnSpPr>
            <a:cxnSpLocks/>
          </p:cNvCxnSpPr>
          <p:nvPr/>
        </p:nvCxnSpPr>
        <p:spPr>
          <a:xfrm>
            <a:off x="3060074" y="3185602"/>
            <a:ext cx="294863" cy="322055"/>
          </a:xfrm>
          <a:prstGeom prst="line">
            <a:avLst/>
          </a:prstGeom>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8E2302FC-5398-4939-8CC8-F69021489FE6}"/>
              </a:ext>
            </a:extLst>
          </p:cNvPr>
          <p:cNvCxnSpPr>
            <a:cxnSpLocks/>
          </p:cNvCxnSpPr>
          <p:nvPr/>
        </p:nvCxnSpPr>
        <p:spPr>
          <a:xfrm>
            <a:off x="3597997" y="3788994"/>
            <a:ext cx="186605" cy="219457"/>
          </a:xfrm>
          <a:prstGeom prst="line">
            <a:avLst/>
          </a:prstGeom>
          <a:ln>
            <a:solidFill>
              <a:srgbClr val="FFC000"/>
            </a:solidFill>
          </a:ln>
        </p:spPr>
        <p:style>
          <a:lnRef idx="2">
            <a:schemeClr val="accent1"/>
          </a:lnRef>
          <a:fillRef idx="0">
            <a:schemeClr val="accent1"/>
          </a:fillRef>
          <a:effectRef idx="1">
            <a:schemeClr val="accent1"/>
          </a:effectRef>
          <a:fontRef idx="minor">
            <a:schemeClr val="tx1"/>
          </a:fontRef>
        </p:style>
      </p:cxnSp>
      <p:pic>
        <p:nvPicPr>
          <p:cNvPr id="25" name="Picture 24">
            <a:extLst>
              <a:ext uri="{FF2B5EF4-FFF2-40B4-BE49-F238E27FC236}">
                <a16:creationId xmlns:a16="http://schemas.microsoft.com/office/drawing/2014/main" id="{65456DD1-CA39-4042-B19F-38C729DC80EB}"/>
              </a:ext>
            </a:extLst>
          </p:cNvPr>
          <p:cNvPicPr>
            <a:picLocks/>
          </p:cNvPicPr>
          <p:nvPr/>
        </p:nvPicPr>
        <p:blipFill>
          <a:blip r:embed="rId3"/>
          <a:stretch>
            <a:fillRect/>
          </a:stretch>
        </p:blipFill>
        <p:spPr>
          <a:xfrm>
            <a:off x="7982857" y="936104"/>
            <a:ext cx="1656157" cy="1082197"/>
          </a:xfrm>
          <a:prstGeom prst="rect">
            <a:avLst/>
          </a:prstGeom>
        </p:spPr>
      </p:pic>
      <p:sp>
        <p:nvSpPr>
          <p:cNvPr id="26" name="TextBox 25">
            <a:extLst>
              <a:ext uri="{FF2B5EF4-FFF2-40B4-BE49-F238E27FC236}">
                <a16:creationId xmlns:a16="http://schemas.microsoft.com/office/drawing/2014/main" id="{5FF9A8DD-B4CE-4AA4-8206-38FF1E16D6A3}"/>
              </a:ext>
            </a:extLst>
          </p:cNvPr>
          <p:cNvSpPr txBox="1"/>
          <p:nvPr/>
        </p:nvSpPr>
        <p:spPr>
          <a:xfrm>
            <a:off x="613872" y="5699316"/>
            <a:ext cx="10972800" cy="959426"/>
          </a:xfrm>
          <a:prstGeom prst="rect">
            <a:avLst/>
          </a:prstGeom>
          <a:noFill/>
          <a:effectLst/>
        </p:spPr>
        <p:txBody>
          <a:bodyPr wrap="square" lIns="0" tIns="0" rIns="0" bIns="0" rtlCol="0">
            <a:noAutofit/>
          </a:bodyPr>
          <a:lstStyle/>
          <a:p>
            <a:pPr algn="ctr" defTabSz="914400" eaLnBrk="0" fontAlgn="auto" hangingPunct="0">
              <a:spcBef>
                <a:spcPts val="0"/>
              </a:spcBef>
              <a:spcAft>
                <a:spcPts val="0"/>
              </a:spcAft>
              <a:defRPr/>
            </a:pPr>
            <a:r>
              <a:rPr lang="en-US" sz="3200" b="1" kern="0" dirty="0">
                <a:solidFill>
                  <a:prstClr val="black"/>
                </a:solidFill>
                <a:latin typeface="Arial"/>
                <a:ea typeface="ＭＳ Ｐゴシック"/>
                <a:cs typeface="Arial" charset="0"/>
              </a:rPr>
              <a:t>An LCC projection is defined by its projection axis, which is ALWAYS the central standard parallel</a:t>
            </a:r>
          </a:p>
        </p:txBody>
      </p:sp>
    </p:spTree>
    <p:extLst>
      <p:ext uri="{BB962C8B-B14F-4D97-AF65-F5344CB8AC3E}">
        <p14:creationId xmlns:p14="http://schemas.microsoft.com/office/powerpoint/2010/main" val="1437537404"/>
      </p:ext>
    </p:extLst>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79"/>
</p:tagLst>
</file>

<file path=ppt/tags/tag10.xml><?xml version="1.0" encoding="utf-8"?>
<p:tagLst xmlns:a="http://schemas.openxmlformats.org/drawingml/2006/main" xmlns:r="http://schemas.openxmlformats.org/officeDocument/2006/relationships" xmlns:p="http://schemas.openxmlformats.org/presentationml/2006/main">
  <p:tag name="TIMING" val="|2.9|8.3"/>
</p:tagLst>
</file>

<file path=ppt/tags/tag2.xml><?xml version="1.0" encoding="utf-8"?>
<p:tagLst xmlns:a="http://schemas.openxmlformats.org/drawingml/2006/main" xmlns:r="http://schemas.openxmlformats.org/officeDocument/2006/relationships" xmlns:p="http://schemas.openxmlformats.org/presentationml/2006/main">
  <p:tag name="TIMING" val="|79"/>
</p:tagLst>
</file>

<file path=ppt/tags/tag3.xml><?xml version="1.0" encoding="utf-8"?>
<p:tagLst xmlns:a="http://schemas.openxmlformats.org/drawingml/2006/main" xmlns:r="http://schemas.openxmlformats.org/officeDocument/2006/relationships" xmlns:p="http://schemas.openxmlformats.org/presentationml/2006/main">
  <p:tag name="TIMING" val="|79"/>
</p:tagLst>
</file>

<file path=ppt/tags/tag4.xml><?xml version="1.0" encoding="utf-8"?>
<p:tagLst xmlns:a="http://schemas.openxmlformats.org/drawingml/2006/main" xmlns:r="http://schemas.openxmlformats.org/officeDocument/2006/relationships" xmlns:p="http://schemas.openxmlformats.org/presentationml/2006/main">
  <p:tag name="TIMING" val="|79"/>
</p:tagLst>
</file>

<file path=ppt/tags/tag5.xml><?xml version="1.0" encoding="utf-8"?>
<p:tagLst xmlns:a="http://schemas.openxmlformats.org/drawingml/2006/main" xmlns:r="http://schemas.openxmlformats.org/officeDocument/2006/relationships" xmlns:p="http://schemas.openxmlformats.org/presentationml/2006/main">
  <p:tag name="TIMING" val="|79"/>
</p:tagLst>
</file>

<file path=ppt/tags/tag6.xml><?xml version="1.0" encoding="utf-8"?>
<p:tagLst xmlns:a="http://schemas.openxmlformats.org/drawingml/2006/main" xmlns:r="http://schemas.openxmlformats.org/officeDocument/2006/relationships" xmlns:p="http://schemas.openxmlformats.org/presentationml/2006/main">
  <p:tag name="TIMING" val="|0.6"/>
</p:tagLst>
</file>

<file path=ppt/tags/tag7.xml><?xml version="1.0" encoding="utf-8"?>
<p:tagLst xmlns:a="http://schemas.openxmlformats.org/drawingml/2006/main" xmlns:r="http://schemas.openxmlformats.org/officeDocument/2006/relationships" xmlns:p="http://schemas.openxmlformats.org/presentationml/2006/main">
  <p:tag name="TIMING" val="|1.5|10.3|2.4|7.8|4.3"/>
</p:tagLst>
</file>

<file path=ppt/tags/tag8.xml><?xml version="1.0" encoding="utf-8"?>
<p:tagLst xmlns:a="http://schemas.openxmlformats.org/drawingml/2006/main" xmlns:r="http://schemas.openxmlformats.org/officeDocument/2006/relationships" xmlns:p="http://schemas.openxmlformats.org/presentationml/2006/main">
  <p:tag name="TIMING" val="|1.3|7.4|1.2|2.5|5.6|5.2|3.5|2"/>
</p:tagLst>
</file>

<file path=ppt/tags/tag9.xml><?xml version="1.0" encoding="utf-8"?>
<p:tagLst xmlns:a="http://schemas.openxmlformats.org/drawingml/2006/main" xmlns:r="http://schemas.openxmlformats.org/officeDocument/2006/relationships" xmlns:p="http://schemas.openxmlformats.org/presentationml/2006/main">
  <p:tag name="TIMING" val="|1.9|5.3|1.7|9.9|5.3|4.8|3.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JJ_NGS_background_16by9.potx" id="{08D3D576-62C5-40EF-A34C-01BB8D99BB50}" vid="{9154FC06-C987-4466-8504-8FCA3D11CF06}"/>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JJ_NGS_background_16by9</Template>
  <TotalTime>4334</TotalTime>
  <Words>9248</Words>
  <Application>Microsoft Office PowerPoint</Application>
  <PresentationFormat>Widescreen</PresentationFormat>
  <Paragraphs>1432</Paragraphs>
  <Slides>160</Slides>
  <Notes>97</Notes>
  <HiddenSlides>1</HiddenSlides>
  <MMClips>0</MMClips>
  <ScaleCrop>false</ScaleCrop>
  <HeadingPairs>
    <vt:vector size="6" baseType="variant">
      <vt:variant>
        <vt:lpstr>Fonts Used</vt:lpstr>
      </vt:variant>
      <vt:variant>
        <vt:i4>15</vt:i4>
      </vt:variant>
      <vt:variant>
        <vt:lpstr>Theme</vt:lpstr>
      </vt:variant>
      <vt:variant>
        <vt:i4>4</vt:i4>
      </vt:variant>
      <vt:variant>
        <vt:lpstr>Slide Titles</vt:lpstr>
      </vt:variant>
      <vt:variant>
        <vt:i4>160</vt:i4>
      </vt:variant>
    </vt:vector>
  </HeadingPairs>
  <TitlesOfParts>
    <vt:vector size="179" baseType="lpstr">
      <vt:lpstr>ＭＳ Ｐゴシック</vt:lpstr>
      <vt:lpstr>Arial</vt:lpstr>
      <vt:lpstr>Arial Black</vt:lpstr>
      <vt:lpstr>Calibri</vt:lpstr>
      <vt:lpstr>Cambria</vt:lpstr>
      <vt:lpstr>Cambria Math</vt:lpstr>
      <vt:lpstr>Helvetica Neue</vt:lpstr>
      <vt:lpstr>League Spartan</vt:lpstr>
      <vt:lpstr>Open Sans</vt:lpstr>
      <vt:lpstr>Rage Italic</vt:lpstr>
      <vt:lpstr>Roboto Bold</vt:lpstr>
      <vt:lpstr>Tahoma</vt:lpstr>
      <vt:lpstr>Times New Roman</vt:lpstr>
      <vt:lpstr>Verdana</vt:lpstr>
      <vt:lpstr>Wingdings</vt:lpstr>
      <vt:lpstr>Office Theme</vt:lpstr>
      <vt:lpstr>1_Office Theme</vt:lpstr>
      <vt:lpstr>1_Globe</vt:lpstr>
      <vt:lpstr>2_Office Theme</vt:lpstr>
      <vt:lpstr>Geodesy Review with discussion of NATRF2022 &amp; SPCS2022</vt:lpstr>
      <vt:lpstr>Organizational Structure</vt:lpstr>
      <vt:lpstr>Organizational Structure</vt:lpstr>
      <vt:lpstr>PowerPoint Presentation</vt:lpstr>
      <vt:lpstr>Let’s start with some alphabet soup</vt:lpstr>
      <vt:lpstr>NGS Mission</vt:lpstr>
      <vt:lpstr>Yes, we are delayed.</vt:lpstr>
      <vt:lpstr>Delayed Release of the Modernized NSRS</vt:lpstr>
      <vt:lpstr>Modernizing the NSRS</vt:lpstr>
      <vt:lpstr>NGS Mission</vt:lpstr>
      <vt:lpstr>NOAA CORS Network (NCN)</vt:lpstr>
      <vt:lpstr>CORS Networks</vt:lpstr>
      <vt:lpstr>IGS Network</vt:lpstr>
      <vt:lpstr>NOAA CORS Network (NCN) in PA</vt:lpstr>
      <vt:lpstr>KeyNetGPS CORS Network</vt:lpstr>
      <vt:lpstr>NOAA CORS Network (NCN) in PA</vt:lpstr>
      <vt:lpstr>KeyNetGPS CORS Network</vt:lpstr>
      <vt:lpstr>NOAA CORS Network (NCN)</vt:lpstr>
      <vt:lpstr>Passive Control</vt:lpstr>
      <vt:lpstr>PowerPoint Presentation</vt:lpstr>
      <vt:lpstr>PowerPoint Presentation</vt:lpstr>
      <vt:lpstr>PowerPoint Presentation</vt:lpstr>
      <vt:lpstr>PowerPoint Presentation</vt:lpstr>
      <vt:lpstr>PowerPoint Presentation</vt:lpstr>
      <vt:lpstr>Active Control</vt:lpstr>
      <vt:lpstr>CORS</vt:lpstr>
      <vt:lpstr>PowerPoint Presentation</vt:lpstr>
      <vt:lpstr>PowerPoint Presentation</vt:lpstr>
      <vt:lpstr>PowerPoint Presentation</vt:lpstr>
      <vt:lpstr>Active vs. Passive Control</vt:lpstr>
      <vt:lpstr>PowerPoint Presentation</vt:lpstr>
      <vt:lpstr>Datum Defined</vt:lpstr>
      <vt:lpstr>PowerPoint Presentation</vt:lpstr>
      <vt:lpstr>PowerPoint Presentation</vt:lpstr>
      <vt:lpstr>PowerPoint Presentation</vt:lpstr>
      <vt:lpstr>Reference System</vt:lpstr>
      <vt:lpstr>ITRF vs NAD83</vt:lpstr>
      <vt:lpstr>Different Center of Mass point</vt:lpstr>
      <vt:lpstr>Update Center of Mass point of NAD83</vt:lpstr>
      <vt:lpstr>PowerPoint Presentation</vt:lpstr>
      <vt:lpstr>PowerPoint Presentation</vt:lpstr>
      <vt:lpstr>Four TRFs for Modernized NSRS</vt:lpstr>
      <vt:lpstr>Plate Rotation visualized</vt:lpstr>
      <vt:lpstr>Four TRFs for Modernized NSRS</vt:lpstr>
      <vt:lpstr>PowerPoint Presentation</vt:lpstr>
      <vt:lpstr>PowerPoint Presentation</vt:lpstr>
      <vt:lpstr>PowerPoint Presentation</vt:lpstr>
      <vt:lpstr>Plate-Fixed NSRS TRFs</vt:lpstr>
      <vt:lpstr>PowerPoint Presentation</vt:lpstr>
      <vt:lpstr>Plate-Fixed</vt:lpstr>
      <vt:lpstr>PowerPoint Presentation</vt:lpstr>
      <vt:lpstr>Decades of continuously logged GPS data from the NOAA CORS Network (NCN).</vt:lpstr>
      <vt:lpstr>PowerPoint Presentation</vt:lpstr>
      <vt:lpstr>Continuously Operating Reference Station</vt:lpstr>
      <vt:lpstr>PowerPoint Presentation</vt:lpstr>
      <vt:lpstr>Plate-Fixed</vt:lpstr>
      <vt:lpstr>Plate-Fixed</vt:lpstr>
      <vt:lpstr>PowerPoint Presentation</vt:lpstr>
      <vt:lpstr>PowerPoint Presentation</vt:lpstr>
      <vt:lpstr>PowerPoint Presentation</vt:lpstr>
      <vt:lpstr>What is a Reference Epoch?</vt:lpstr>
      <vt:lpstr>Complete NAD83 Nomenclature</vt:lpstr>
      <vt:lpstr>PowerPoint Presentation</vt:lpstr>
      <vt:lpstr>What is a Survey Epoch?</vt:lpstr>
      <vt:lpstr>Complete ITRF Nomenclature</vt:lpstr>
      <vt:lpstr>Epochs in Current NSRS</vt:lpstr>
      <vt:lpstr>Epochs in Modernized NSRS</vt:lpstr>
      <vt:lpstr>4D alignment – Epochs</vt:lpstr>
      <vt:lpstr>PowerPoint Presentation</vt:lpstr>
      <vt:lpstr>NCAT</vt:lpstr>
      <vt:lpstr>NGS Coordinate Conversion And Transformation Tool (NCAT)</vt:lpstr>
      <vt:lpstr>PowerPoint Presentation</vt:lpstr>
      <vt:lpstr>PowerPoint Presentation</vt:lpstr>
      <vt:lpstr>PowerPoint Presentation</vt:lpstr>
      <vt:lpstr>PowerPoint Presentation</vt:lpstr>
      <vt:lpstr>PowerPoint Presentation</vt:lpstr>
      <vt:lpstr>NCAT source code is on GitHub</vt:lpstr>
      <vt:lpstr>PowerPoint Presentation</vt:lpstr>
      <vt:lpstr>PowerPoint Presentation</vt:lpstr>
      <vt:lpstr>PowerPoint Presentation</vt:lpstr>
      <vt:lpstr>What’s the difference?</vt:lpstr>
      <vt:lpstr>PowerPoint Presentation</vt:lpstr>
      <vt:lpstr>PowerPoint Presentation</vt:lpstr>
      <vt:lpstr>New Lat/Long = New XY</vt:lpstr>
      <vt:lpstr>A “flat” Earth for the future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Consider North Carolina SPCS 83 Zone</vt:lpstr>
      <vt:lpstr>Secant Lambert Cone</vt:lpstr>
      <vt:lpstr>Tangent Lambert Cone</vt:lpstr>
      <vt:lpstr>Non-Intersecting Lambert Cone</vt:lpstr>
      <vt:lpstr>Design to Fit Terrain 1</vt:lpstr>
      <vt:lpstr>Design to Fit Terrain 2</vt:lpstr>
      <vt:lpstr>Design to Fit Terrain 3</vt:lpstr>
      <vt:lpstr>Design to Fit Terrain 4</vt:lpstr>
      <vt:lpstr>PowerPoint Presentation</vt:lpstr>
      <vt:lpstr>Linear distortion magnitudes ppm = parts per million (mm/km)</vt:lpstr>
      <vt:lpstr>PowerPoint Presentation</vt:lpstr>
      <vt:lpstr>PowerPoint Presentation</vt:lpstr>
      <vt:lpstr>PowerPoint Presentation</vt:lpstr>
      <vt:lpstr>PowerPoint Presentation</vt:lpstr>
      <vt:lpstr>Stakeholders Involved in PA SPCS2022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Linear distortion magnitudes ppm = parts per million (mm/km)</vt:lpstr>
      <vt:lpstr>Linear distortion magnitudes ppm = parts per million (mm/km)</vt:lpstr>
      <vt:lpstr>PowerPoint Presentation</vt:lpstr>
      <vt:lpstr>PowerPoint Presentation</vt:lpstr>
      <vt:lpstr>PowerPoint Presentation</vt:lpstr>
      <vt:lpstr>PowerPoint Presentation</vt:lpstr>
      <vt:lpstr>PowerPoint Presentation</vt:lpstr>
      <vt:lpstr>PowerPoint Presentation</vt:lpstr>
      <vt:lpstr>SPCS2022 Zone Layers in PA</vt:lpstr>
      <vt:lpstr>Which is best?</vt:lpstr>
      <vt:lpstr>SPCS2022 Zone Layers and LDPs</vt:lpstr>
      <vt:lpstr>Pennsylvania Coordinate System Law</vt:lpstr>
      <vt:lpstr>Pennsylvania Coordinate System Law</vt:lpstr>
      <vt:lpstr>PowerPoint Presentation</vt:lpstr>
      <vt:lpstr>SPCS2022 linear distortion (prelim)</vt:lpstr>
      <vt:lpstr>PowerPoint Presentation</vt:lpstr>
      <vt:lpstr>SPCS2022 Zone Layers and LDPs</vt:lpstr>
      <vt:lpstr>Zone Layers</vt:lpstr>
      <vt:lpstr>Zone Layers</vt:lpstr>
      <vt:lpstr>PowerPoint Presentation</vt:lpstr>
      <vt:lpstr>PowerPoint Presentation</vt:lpstr>
      <vt:lpstr>SPCS2022 linear distortion (prelim)</vt:lpstr>
      <vt:lpstr>PowerPoint Presentation</vt:lpstr>
      <vt:lpstr>PowerPoint Presentation</vt:lpstr>
      <vt:lpstr>What should you be doing now?</vt:lpstr>
      <vt:lpstr>PowerPoint Presentation</vt:lpstr>
      <vt:lpstr>NGS Products and Services</vt:lpstr>
      <vt:lpstr>PowerPoint Presentation</vt:lpstr>
      <vt:lpstr>Wait… how do I get to the NGS Beta site?</vt:lpstr>
      <vt:lpstr>PowerPoint Presentation</vt:lpstr>
      <vt:lpstr>Federal Geospatial Data Committee (FGDC)</vt:lpstr>
      <vt:lpstr>PowerPoint Presentation</vt:lpstr>
      <vt:lpstr>FGCS Member Agencies</vt:lpstr>
      <vt:lpstr>Preparing</vt:lpstr>
      <vt:lpstr>Preparing</vt:lpstr>
      <vt:lpstr>Preparing</vt:lpstr>
      <vt:lpstr>Remember…</vt:lpstr>
      <vt:lpstr>Additional Resources</vt:lpstr>
      <vt:lpstr>PowerPoint Presentation</vt:lpstr>
      <vt:lpstr>PowerPoint Presentation</vt:lpstr>
      <vt:lpstr>PowerPoint Presentation</vt:lpstr>
      <vt:lpstr>PowerPoint Presentation</vt:lpstr>
      <vt:lpstr>PowerPoint Presentation</vt:lpstr>
    </vt:vector>
  </TitlesOfParts>
  <Company>Simmons + Associates Graphic Design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Deep Dive into  Geodetic Surveying</dc:title>
  <dc:creator>Jeff Jalbrzikowski</dc:creator>
  <cp:lastModifiedBy>Jeff Jalbrzikowski</cp:lastModifiedBy>
  <cp:revision>86</cp:revision>
  <dcterms:created xsi:type="dcterms:W3CDTF">2024-10-01T03:27:46Z</dcterms:created>
  <dcterms:modified xsi:type="dcterms:W3CDTF">2025-01-17T19:21:45Z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51665002</vt:lpwstr>
  </property>
  <property fmtid="{D5CDD505-2E9C-101B-9397-08002B2CF9AE}" pid="3" name="NXPowerLiteSettings">
    <vt:lpwstr>F70005D002A000</vt:lpwstr>
  </property>
  <property fmtid="{D5CDD505-2E9C-101B-9397-08002B2CF9AE}" pid="4" name="NXPowerLiteVersion">
    <vt:lpwstr>D10.3.1</vt:lpwstr>
  </property>
</Properties>
</file>