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85"/>
  </p:notesMasterIdLst>
  <p:sldIdLst>
    <p:sldId id="257" r:id="rId3"/>
    <p:sldId id="2502" r:id="rId4"/>
    <p:sldId id="2503" r:id="rId5"/>
    <p:sldId id="2408" r:id="rId6"/>
    <p:sldId id="260" r:id="rId7"/>
    <p:sldId id="2389" r:id="rId8"/>
    <p:sldId id="1939" r:id="rId9"/>
    <p:sldId id="1988" r:id="rId10"/>
    <p:sldId id="277" r:id="rId11"/>
    <p:sldId id="1397" r:id="rId12"/>
    <p:sldId id="266" r:id="rId13"/>
    <p:sldId id="268" r:id="rId14"/>
    <p:sldId id="269" r:id="rId15"/>
    <p:sldId id="270" r:id="rId16"/>
    <p:sldId id="2505" r:id="rId17"/>
    <p:sldId id="2506" r:id="rId18"/>
    <p:sldId id="2507" r:id="rId19"/>
    <p:sldId id="2508" r:id="rId20"/>
    <p:sldId id="2509" r:id="rId21"/>
    <p:sldId id="2510" r:id="rId22"/>
    <p:sldId id="2386" r:id="rId23"/>
    <p:sldId id="2399" r:id="rId24"/>
    <p:sldId id="2400" r:id="rId25"/>
    <p:sldId id="429" r:id="rId26"/>
    <p:sldId id="430" r:id="rId27"/>
    <p:sldId id="431" r:id="rId28"/>
    <p:sldId id="432" r:id="rId29"/>
    <p:sldId id="2394" r:id="rId30"/>
    <p:sldId id="2395" r:id="rId31"/>
    <p:sldId id="299" r:id="rId32"/>
    <p:sldId id="272" r:id="rId33"/>
    <p:sldId id="2410" r:id="rId34"/>
    <p:sldId id="2412" r:id="rId35"/>
    <p:sldId id="2413" r:id="rId36"/>
    <p:sldId id="2404" r:id="rId37"/>
    <p:sldId id="2462" r:id="rId38"/>
    <p:sldId id="273" r:id="rId39"/>
    <p:sldId id="413" r:id="rId40"/>
    <p:sldId id="1224" r:id="rId41"/>
    <p:sldId id="2465" r:id="rId42"/>
    <p:sldId id="2496" r:id="rId43"/>
    <p:sldId id="275" r:id="rId44"/>
    <p:sldId id="2497" r:id="rId45"/>
    <p:sldId id="2498" r:id="rId46"/>
    <p:sldId id="2495" r:id="rId47"/>
    <p:sldId id="2490" r:id="rId48"/>
    <p:sldId id="2493" r:id="rId49"/>
    <p:sldId id="2494" r:id="rId50"/>
    <p:sldId id="2491" r:id="rId51"/>
    <p:sldId id="2512" r:id="rId52"/>
    <p:sldId id="2409" r:id="rId53"/>
    <p:sldId id="2492" r:id="rId54"/>
    <p:sldId id="2513" r:id="rId55"/>
    <p:sldId id="2501" r:id="rId56"/>
    <p:sldId id="261" r:id="rId57"/>
    <p:sldId id="1367" r:id="rId58"/>
    <p:sldId id="1368" r:id="rId59"/>
    <p:sldId id="2471" r:id="rId60"/>
    <p:sldId id="2472" r:id="rId61"/>
    <p:sldId id="2514" r:id="rId62"/>
    <p:sldId id="2418" r:id="rId63"/>
    <p:sldId id="2499" r:id="rId64"/>
    <p:sldId id="2500" r:id="rId65"/>
    <p:sldId id="262" r:id="rId66"/>
    <p:sldId id="2419" r:id="rId67"/>
    <p:sldId id="2515" r:id="rId68"/>
    <p:sldId id="2516" r:id="rId69"/>
    <p:sldId id="263" r:id="rId70"/>
    <p:sldId id="2504" r:id="rId71"/>
    <p:sldId id="2517" r:id="rId72"/>
    <p:sldId id="267" r:id="rId73"/>
    <p:sldId id="2518" r:id="rId74"/>
    <p:sldId id="2464" r:id="rId75"/>
    <p:sldId id="2466" r:id="rId76"/>
    <p:sldId id="2467" r:id="rId77"/>
    <p:sldId id="2468" r:id="rId78"/>
    <p:sldId id="2469" r:id="rId79"/>
    <p:sldId id="2476" r:id="rId80"/>
    <p:sldId id="855" r:id="rId81"/>
    <p:sldId id="2479" r:id="rId82"/>
    <p:sldId id="258" r:id="rId83"/>
    <p:sldId id="259" r:id="rId84"/>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104" userDrawn="1">
          <p15:clr>
            <a:srgbClr val="A4A3A4"/>
          </p15:clr>
        </p15:guide>
        <p15:guide id="4" pos="576" userDrawn="1">
          <p15:clr>
            <a:srgbClr val="A4A3A4"/>
          </p15:clr>
        </p15:guide>
        <p15:guide id="5" orient="horz" pos="656" userDrawn="1">
          <p15:clr>
            <a:srgbClr val="A4A3A4"/>
          </p15:clr>
        </p15:guide>
        <p15:guide id="6" orient="horz" pos="36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988" autoAdjust="0"/>
    <p:restoredTop sz="60297" autoAdjust="0"/>
  </p:normalViewPr>
  <p:slideViewPr>
    <p:cSldViewPr snapToGrid="0" snapToObjects="1">
      <p:cViewPr varScale="1">
        <p:scale>
          <a:sx n="69" d="100"/>
          <a:sy n="69" d="100"/>
        </p:scale>
        <p:origin x="149" y="58"/>
      </p:cViewPr>
      <p:guideLst>
        <p:guide orient="horz" pos="2160"/>
        <p:guide pos="3840"/>
        <p:guide pos="7104"/>
        <p:guide pos="576"/>
        <p:guide orient="horz" pos="656"/>
        <p:guide orient="horz" pos="3696"/>
      </p:guideLst>
    </p:cSldViewPr>
  </p:slideViewPr>
  <p:notesTextViewPr>
    <p:cViewPr>
      <p:scale>
        <a:sx n="3" d="2"/>
        <a:sy n="3" d="2"/>
      </p:scale>
      <p:origin x="0" y="0"/>
    </p:cViewPr>
  </p:notesTextViewPr>
  <p:sorterViewPr>
    <p:cViewPr varScale="1">
      <p:scale>
        <a:sx n="1" d="1"/>
        <a:sy n="1" d="1"/>
      </p:scale>
      <p:origin x="0" y="-1801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618CB5-095A-482C-A694-A1B7A471FED7}" type="datetimeFigureOut">
              <a:rPr lang="en-US" smtClean="0"/>
              <a:t>01/17/2025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E29FB0-8150-449D-AB8E-6FB22E8315DD}" type="slidenum">
              <a:rPr lang="en-US" smtClean="0"/>
              <a:t>‹#›</a:t>
            </a:fld>
            <a:endParaRPr lang="en-US"/>
          </a:p>
        </p:txBody>
      </p:sp>
    </p:spTree>
    <p:extLst>
      <p:ext uri="{BB962C8B-B14F-4D97-AF65-F5344CB8AC3E}">
        <p14:creationId xmlns:p14="http://schemas.microsoft.com/office/powerpoint/2010/main" val="370904791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-We are</a:t>
            </a:r>
            <a:r>
              <a:rPr lang="en-US" baseline="0" dirty="0"/>
              <a:t> the Federal Government’s oldest scientific agency.</a:t>
            </a:r>
          </a:p>
          <a:p>
            <a:r>
              <a:rPr lang="en-US" baseline="0" dirty="0"/>
              <a:t>-part of the Executive Branch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-I know it can seem kind of strange that NGS is part of the NOS, but the origins of NGS lie with the C&amp;GS.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-we are a “Program Office” of the NOS</a:t>
            </a:r>
          </a:p>
          <a:p>
            <a:r>
              <a:rPr lang="en-US" baseline="0" dirty="0"/>
              <a:t>Survey of the Coast – 1807</a:t>
            </a:r>
          </a:p>
          <a:p>
            <a:r>
              <a:rPr lang="en-US" baseline="0" dirty="0"/>
              <a:t>Coast Survey – 1836</a:t>
            </a:r>
          </a:p>
          <a:p>
            <a:r>
              <a:rPr lang="en-US" baseline="0" dirty="0"/>
              <a:t>Coast and Geodetic Survey – 1878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NGS since 1970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17517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CGSIC is an entity of the US </a:t>
            </a:r>
            <a:r>
              <a:rPr lang="en-US" dirty="0" err="1"/>
              <a:t>Dept</a:t>
            </a:r>
            <a:r>
              <a:rPr lang="en-US" baseline="0" dirty="0"/>
              <a:t> of Transportation.</a:t>
            </a:r>
          </a:p>
          <a:p>
            <a:r>
              <a:rPr lang="en-US" baseline="0" dirty="0"/>
              <a:t>Ephemeris is a table that lists the coordinates/positions of celestial objects (natural/</a:t>
            </a:r>
            <a:r>
              <a:rPr lang="en-US" baseline="0" dirty="0" err="1"/>
              <a:t>anthro</a:t>
            </a:r>
            <a:r>
              <a:rPr lang="en-US" baseline="0" dirty="0"/>
              <a:t>) during a given time period.</a:t>
            </a:r>
          </a:p>
          <a:p>
            <a:r>
              <a:rPr lang="en-US" baseline="0" dirty="0"/>
              <a:t>The ephemerides (plural term) are the backbone of GNSS-based positioning; precise ephemerides lead to accurate positions.</a:t>
            </a:r>
          </a:p>
          <a:p>
            <a:endParaRPr lang="en-US" baseline="0" dirty="0"/>
          </a:p>
          <a:p>
            <a:r>
              <a:rPr lang="en-US" baseline="0" dirty="0"/>
              <a:t>*but if you get an OPUS error message about orbit availability, this is your issue that you’ve got satellite data but nothing to process it against.</a:t>
            </a:r>
          </a:p>
        </p:txBody>
      </p:sp>
      <p:sp>
        <p:nvSpPr>
          <p:cNvPr id="4" name="Slide Number Placeholder 3"/>
          <p:cNvSpPr>
            <a:spLocks noGrp="1"/>
          </p:cNvSpPr>
          <p:nvPr>
            <p:ph type="sldNum" sz="quarter" idx="10"/>
          </p:nvPr>
        </p:nvSpPr>
        <p:spPr/>
        <p:txBody>
          <a:bodyPr/>
          <a:lstStyle/>
          <a:p>
            <a:pPr defTabSz="483306" fontAlgn="base">
              <a:spcBef>
                <a:spcPct val="0"/>
              </a:spcBef>
              <a:spcAft>
                <a:spcPct val="0"/>
              </a:spcAft>
              <a:defRPr/>
            </a:pPr>
            <a:fld id="{5BB99B5A-D3DB-4354-AA55-43E94BB02C0B}" type="slidenum">
              <a:rPr lang="en-US" sz="1400">
                <a:solidFill>
                  <a:prstClr val="black"/>
                </a:solidFill>
                <a:latin typeface="Calibri" pitchFamily="34" charset="0"/>
                <a:ea typeface="ＭＳ Ｐゴシック" pitchFamily="34" charset="-128"/>
              </a:rPr>
              <a:pPr defTabSz="483306" fontAlgn="base">
                <a:spcBef>
                  <a:spcPct val="0"/>
                </a:spcBef>
                <a:spcAft>
                  <a:spcPct val="0"/>
                </a:spcAft>
                <a:defRPr/>
              </a:pPr>
              <a:t>13</a:t>
            </a:fld>
            <a:endParaRPr lang="en-US" sz="1400">
              <a:solidFill>
                <a:prstClr val="black"/>
              </a:solidFill>
              <a:latin typeface="Calibri" pitchFamily="34" charset="0"/>
              <a:ea typeface="ＭＳ Ｐゴシック" pitchFamily="34" charset="-128"/>
            </a:endParaRPr>
          </a:p>
        </p:txBody>
      </p:sp>
      <p:sp>
        <p:nvSpPr>
          <p:cNvPr id="5" name="Header Placeholder 4"/>
          <p:cNvSpPr>
            <a:spLocks noGrp="1"/>
          </p:cNvSpPr>
          <p:nvPr>
            <p:ph type="hdr" sz="quarter" idx="11"/>
          </p:nvPr>
        </p:nvSpPr>
        <p:spPr/>
        <p:txBody>
          <a:bodyPr/>
          <a:lstStyle/>
          <a:p>
            <a:r>
              <a:rPr lang="en-US"/>
              <a:t>NGS Overview, New Point Types and Opus Updates</a:t>
            </a:r>
          </a:p>
        </p:txBody>
      </p:sp>
      <p:sp>
        <p:nvSpPr>
          <p:cNvPr id="6" name="Date Placeholder 5"/>
          <p:cNvSpPr>
            <a:spLocks noGrp="1"/>
          </p:cNvSpPr>
          <p:nvPr>
            <p:ph type="dt" idx="12"/>
          </p:nvPr>
        </p:nvSpPr>
        <p:spPr/>
        <p:txBody>
          <a:bodyPr/>
          <a:lstStyle/>
          <a:p>
            <a:r>
              <a:rPr lang="en-US"/>
              <a:t>06/26/2020</a:t>
            </a:r>
          </a:p>
        </p:txBody>
      </p:sp>
    </p:spTree>
    <p:extLst>
      <p:ext uri="{BB962C8B-B14F-4D97-AF65-F5344CB8AC3E}">
        <p14:creationId xmlns:p14="http://schemas.microsoft.com/office/powerpoint/2010/main" val="2188729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a:t>
            </a:r>
            <a:r>
              <a:rPr lang="en-US" baseline="0" dirty="0"/>
              <a:t> an example .sp3 file</a:t>
            </a:r>
            <a:endParaRPr lang="en-US" dirty="0"/>
          </a:p>
          <a:p>
            <a:r>
              <a:rPr lang="en-US" dirty="0"/>
              <a:t>-There’s our GPS Week near</a:t>
            </a:r>
            <a:r>
              <a:rPr lang="en-US" baseline="0" dirty="0"/>
              <a:t> the top, number 2038.</a:t>
            </a:r>
          </a:p>
          <a:p>
            <a:r>
              <a:rPr lang="en-US" baseline="0" dirty="0"/>
              <a:t>-See the SV numbers? Just like a RINEX file you’ll see G## for GPS </a:t>
            </a:r>
            <a:r>
              <a:rPr lang="en-US" baseline="0" dirty="0" err="1"/>
              <a:t>sats</a:t>
            </a:r>
            <a:r>
              <a:rPr lang="en-US" baseline="0" dirty="0"/>
              <a:t>.</a:t>
            </a:r>
          </a:p>
          <a:p>
            <a:r>
              <a:rPr lang="en-US" baseline="0" dirty="0"/>
              <a:t>-R## for Russian, and whatever else I can’t recall.</a:t>
            </a:r>
          </a:p>
          <a:p>
            <a:r>
              <a:rPr lang="en-US" baseline="0" dirty="0"/>
              <a:t>-On down you can see this is a Rapid Orbit file, satisfactory for most work.</a:t>
            </a:r>
          </a:p>
          <a:p>
            <a:r>
              <a:rPr lang="en-US" baseline="0" dirty="0"/>
              <a:t>-Then there’s the date/time stamp followed by the positional records.</a:t>
            </a:r>
          </a:p>
          <a:p>
            <a:r>
              <a:rPr lang="en-US" baseline="0" dirty="0"/>
              <a:t>-There’s a set of those positions logged every 15 minutes, as opposed to every 15 seconds of land-based receiver logging.</a:t>
            </a:r>
          </a:p>
          <a:p>
            <a:endParaRPr lang="en-US" baseline="0" dirty="0"/>
          </a:p>
        </p:txBody>
      </p:sp>
      <p:sp>
        <p:nvSpPr>
          <p:cNvPr id="4" name="Slide Number Placeholder 3"/>
          <p:cNvSpPr>
            <a:spLocks noGrp="1"/>
          </p:cNvSpPr>
          <p:nvPr>
            <p:ph type="sldNum" sz="quarter" idx="10"/>
          </p:nvPr>
        </p:nvSpPr>
        <p:spPr/>
        <p:txBody>
          <a:bodyPr/>
          <a:lstStyle/>
          <a:p>
            <a:pPr defTabSz="483306" fontAlgn="base">
              <a:spcBef>
                <a:spcPct val="0"/>
              </a:spcBef>
              <a:spcAft>
                <a:spcPct val="0"/>
              </a:spcAft>
              <a:defRPr/>
            </a:pPr>
            <a:fld id="{5BB99B5A-D3DB-4354-AA55-43E94BB02C0B}" type="slidenum">
              <a:rPr lang="en-US" sz="1400">
                <a:solidFill>
                  <a:prstClr val="black"/>
                </a:solidFill>
                <a:latin typeface="Calibri" pitchFamily="34" charset="0"/>
                <a:ea typeface="ＭＳ Ｐゴシック" pitchFamily="34" charset="-128"/>
              </a:rPr>
              <a:pPr defTabSz="483306" fontAlgn="base">
                <a:spcBef>
                  <a:spcPct val="0"/>
                </a:spcBef>
                <a:spcAft>
                  <a:spcPct val="0"/>
                </a:spcAft>
                <a:defRPr/>
              </a:pPr>
              <a:t>14</a:t>
            </a:fld>
            <a:endParaRPr lang="en-US" sz="1400">
              <a:solidFill>
                <a:prstClr val="black"/>
              </a:solidFill>
              <a:latin typeface="Calibri" pitchFamily="34" charset="0"/>
              <a:ea typeface="ＭＳ Ｐゴシック" pitchFamily="34" charset="-128"/>
            </a:endParaRPr>
          </a:p>
        </p:txBody>
      </p:sp>
      <p:sp>
        <p:nvSpPr>
          <p:cNvPr id="5" name="Header Placeholder 4"/>
          <p:cNvSpPr>
            <a:spLocks noGrp="1"/>
          </p:cNvSpPr>
          <p:nvPr>
            <p:ph type="hdr" sz="quarter" idx="11"/>
          </p:nvPr>
        </p:nvSpPr>
        <p:spPr/>
        <p:txBody>
          <a:bodyPr/>
          <a:lstStyle/>
          <a:p>
            <a:r>
              <a:rPr lang="en-US"/>
              <a:t>NGS Overview, New Point Types and Opus Updates</a:t>
            </a:r>
          </a:p>
        </p:txBody>
      </p:sp>
      <p:sp>
        <p:nvSpPr>
          <p:cNvPr id="6" name="Date Placeholder 5"/>
          <p:cNvSpPr>
            <a:spLocks noGrp="1"/>
          </p:cNvSpPr>
          <p:nvPr>
            <p:ph type="dt" idx="12"/>
          </p:nvPr>
        </p:nvSpPr>
        <p:spPr/>
        <p:txBody>
          <a:bodyPr/>
          <a:lstStyle/>
          <a:p>
            <a:r>
              <a:rPr lang="en-US"/>
              <a:t>06/26/2020</a:t>
            </a:r>
          </a:p>
        </p:txBody>
      </p:sp>
    </p:spTree>
    <p:extLst>
      <p:ext uri="{BB962C8B-B14F-4D97-AF65-F5344CB8AC3E}">
        <p14:creationId xmlns:p14="http://schemas.microsoft.com/office/powerpoint/2010/main" val="3967733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506663" y="554038"/>
            <a:ext cx="4903787" cy="2759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935">
              <a:defRPr>
                <a:solidFill>
                  <a:schemeClr val="tx1"/>
                </a:solidFill>
                <a:latin typeface="Calibri" panose="020F0502020204030204" pitchFamily="34" charset="0"/>
              </a:defRPr>
            </a:lvl1pPr>
            <a:lvl2pPr marL="770270" indent="-295354" defTabSz="964935">
              <a:defRPr>
                <a:solidFill>
                  <a:schemeClr val="tx1"/>
                </a:solidFill>
                <a:latin typeface="Calibri" panose="020F0502020204030204" pitchFamily="34" charset="0"/>
              </a:defRPr>
            </a:lvl2pPr>
            <a:lvl3pPr marL="1186450" indent="-236619" defTabSz="964935">
              <a:defRPr>
                <a:solidFill>
                  <a:schemeClr val="tx1"/>
                </a:solidFill>
                <a:latin typeface="Calibri" panose="020F0502020204030204" pitchFamily="34" charset="0"/>
              </a:defRPr>
            </a:lvl3pPr>
            <a:lvl4pPr marL="1661365" indent="-236619" defTabSz="964935">
              <a:defRPr>
                <a:solidFill>
                  <a:schemeClr val="tx1"/>
                </a:solidFill>
                <a:latin typeface="Calibri" panose="020F0502020204030204" pitchFamily="34" charset="0"/>
              </a:defRPr>
            </a:lvl4pPr>
            <a:lvl5pPr marL="2136281" indent="-236619" defTabSz="964935">
              <a:defRPr>
                <a:solidFill>
                  <a:schemeClr val="tx1"/>
                </a:solidFill>
                <a:latin typeface="Calibri" panose="020F0502020204030204" pitchFamily="34" charset="0"/>
              </a:defRPr>
            </a:lvl5pPr>
            <a:lvl6pPr marL="2619587" indent="-236619" defTabSz="964935" fontAlgn="base">
              <a:spcBef>
                <a:spcPct val="0"/>
              </a:spcBef>
              <a:spcAft>
                <a:spcPct val="0"/>
              </a:spcAft>
              <a:defRPr>
                <a:solidFill>
                  <a:schemeClr val="tx1"/>
                </a:solidFill>
                <a:latin typeface="Calibri" panose="020F0502020204030204" pitchFamily="34" charset="0"/>
              </a:defRPr>
            </a:lvl6pPr>
            <a:lvl7pPr marL="3102893" indent="-236619" defTabSz="964935" fontAlgn="base">
              <a:spcBef>
                <a:spcPct val="0"/>
              </a:spcBef>
              <a:spcAft>
                <a:spcPct val="0"/>
              </a:spcAft>
              <a:defRPr>
                <a:solidFill>
                  <a:schemeClr val="tx1"/>
                </a:solidFill>
                <a:latin typeface="Calibri" panose="020F0502020204030204" pitchFamily="34" charset="0"/>
              </a:defRPr>
            </a:lvl7pPr>
            <a:lvl8pPr marL="3586199" indent="-236619" defTabSz="964935" fontAlgn="base">
              <a:spcBef>
                <a:spcPct val="0"/>
              </a:spcBef>
              <a:spcAft>
                <a:spcPct val="0"/>
              </a:spcAft>
              <a:defRPr>
                <a:solidFill>
                  <a:schemeClr val="tx1"/>
                </a:solidFill>
                <a:latin typeface="Calibri" panose="020F0502020204030204" pitchFamily="34" charset="0"/>
              </a:defRPr>
            </a:lvl8pPr>
            <a:lvl9pPr marL="4069505" indent="-236619" defTabSz="964935"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7D198DFF-37DE-4FAA-9E29-95275F2A0D3E}" type="slidenum">
              <a:rPr lang="en-US" altLang="en-US" sz="1400">
                <a:solidFill>
                  <a:srgbClr val="000000"/>
                </a:solidFill>
                <a:latin typeface="Arial" panose="020B0604020202020204" pitchFamily="34" charset="0"/>
                <a:ea typeface="ＭＳ Ｐゴシック" panose="020B0600070205080204" pitchFamily="34" charset="-128"/>
              </a:rPr>
              <a:pPr fontAlgn="base">
                <a:spcBef>
                  <a:spcPct val="0"/>
                </a:spcBef>
                <a:spcAft>
                  <a:spcPct val="0"/>
                </a:spcAft>
                <a:defRPr/>
              </a:pPr>
              <a:t>15</a:t>
            </a:fld>
            <a:endParaRPr lang="en-US" altLang="en-US" sz="1400">
              <a:solidFill>
                <a:srgbClr val="000000"/>
              </a:solidFill>
              <a:latin typeface="Arial" panose="020B0604020202020204" pitchFamily="34" charset="0"/>
              <a:ea typeface="ＭＳ Ｐゴシック" panose="020B0600070205080204" pitchFamily="34" charset="-128"/>
            </a:endParaRPr>
          </a:p>
        </p:txBody>
      </p:sp>
      <p:sp>
        <p:nvSpPr>
          <p:cNvPr id="2" name="Header Placeholder 1"/>
          <p:cNvSpPr>
            <a:spLocks noGrp="1"/>
          </p:cNvSpPr>
          <p:nvPr>
            <p:ph type="hdr" sz="quarter" idx="10"/>
          </p:nvPr>
        </p:nvSpPr>
        <p:spPr/>
        <p:txBody>
          <a:bodyPr/>
          <a:lstStyle/>
          <a:p>
            <a:r>
              <a:rPr lang="en-US"/>
              <a:t>NGS Overview, New Point Types and Opus Updates</a:t>
            </a:r>
          </a:p>
        </p:txBody>
      </p:sp>
      <p:sp>
        <p:nvSpPr>
          <p:cNvPr id="3" name="Date Placeholder 2"/>
          <p:cNvSpPr>
            <a:spLocks noGrp="1"/>
          </p:cNvSpPr>
          <p:nvPr>
            <p:ph type="dt" idx="11"/>
          </p:nvPr>
        </p:nvSpPr>
        <p:spPr/>
        <p:txBody>
          <a:bodyPr/>
          <a:lstStyle/>
          <a:p>
            <a:r>
              <a:rPr lang="en-US"/>
              <a:t>06/26/2020</a:t>
            </a:r>
          </a:p>
        </p:txBody>
      </p:sp>
    </p:spTree>
    <p:extLst>
      <p:ext uri="{BB962C8B-B14F-4D97-AF65-F5344CB8AC3E}">
        <p14:creationId xmlns:p14="http://schemas.microsoft.com/office/powerpoint/2010/main" val="2548231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935" eaLnBrk="0" hangingPunct="0">
              <a:defRPr>
                <a:solidFill>
                  <a:schemeClr val="tx1"/>
                </a:solidFill>
                <a:latin typeface="Calibri" panose="020F0502020204030204" pitchFamily="34" charset="0"/>
                <a:cs typeface="Arial" panose="020B0604020202020204" pitchFamily="34" charset="0"/>
              </a:defRPr>
            </a:lvl1pPr>
            <a:lvl2pPr marL="770270" indent="-295354" defTabSz="964935" eaLnBrk="0" hangingPunct="0">
              <a:defRPr>
                <a:solidFill>
                  <a:schemeClr val="tx1"/>
                </a:solidFill>
                <a:latin typeface="Calibri" panose="020F0502020204030204" pitchFamily="34" charset="0"/>
                <a:cs typeface="Arial" panose="020B0604020202020204" pitchFamily="34" charset="0"/>
              </a:defRPr>
            </a:lvl2pPr>
            <a:lvl3pPr marL="1186450" indent="-236619" defTabSz="964935" eaLnBrk="0" hangingPunct="0">
              <a:defRPr>
                <a:solidFill>
                  <a:schemeClr val="tx1"/>
                </a:solidFill>
                <a:latin typeface="Calibri" panose="020F0502020204030204" pitchFamily="34" charset="0"/>
                <a:cs typeface="Arial" panose="020B0604020202020204" pitchFamily="34" charset="0"/>
              </a:defRPr>
            </a:lvl3pPr>
            <a:lvl4pPr marL="1661365" indent="-236619" defTabSz="964935" eaLnBrk="0" hangingPunct="0">
              <a:defRPr>
                <a:solidFill>
                  <a:schemeClr val="tx1"/>
                </a:solidFill>
                <a:latin typeface="Calibri" panose="020F0502020204030204" pitchFamily="34" charset="0"/>
                <a:cs typeface="Arial" panose="020B0604020202020204" pitchFamily="34" charset="0"/>
              </a:defRPr>
            </a:lvl4pPr>
            <a:lvl5pPr marL="2136281" indent="-236619" defTabSz="964935" eaLnBrk="0" hangingPunct="0">
              <a:defRPr>
                <a:solidFill>
                  <a:schemeClr val="tx1"/>
                </a:solidFill>
                <a:latin typeface="Calibri" panose="020F0502020204030204" pitchFamily="34" charset="0"/>
                <a:cs typeface="Arial" panose="020B0604020202020204" pitchFamily="34" charset="0"/>
              </a:defRPr>
            </a:lvl5pPr>
            <a:lvl6pPr marL="2619587" indent="-236619" defTabSz="96493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02893" indent="-236619" defTabSz="96493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86199" indent="-236619" defTabSz="96493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69505" indent="-236619" defTabSz="96493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defRPr/>
            </a:pPr>
            <a:fld id="{92FAF5C0-36E2-4EA1-8339-41C33C357364}" type="slidenum">
              <a:rPr lang="en-US" altLang="en-US" sz="1400">
                <a:solidFill>
                  <a:srgbClr val="000000"/>
                </a:solidFill>
                <a:latin typeface="Arial" panose="020B0604020202020204" pitchFamily="34" charset="0"/>
                <a:ea typeface="ＭＳ Ｐゴシック" panose="020B0600070205080204" pitchFamily="34" charset="-128"/>
              </a:rPr>
              <a:pPr eaLnBrk="1" fontAlgn="base" hangingPunct="1">
                <a:spcBef>
                  <a:spcPct val="0"/>
                </a:spcBef>
                <a:spcAft>
                  <a:spcPct val="0"/>
                </a:spcAft>
                <a:defRPr/>
              </a:pPr>
              <a:t>16</a:t>
            </a:fld>
            <a:endParaRPr lang="en-US" altLang="en-US" sz="1400">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506663" y="554038"/>
            <a:ext cx="4903787" cy="2759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-the arm is for absolute GNSS antenna</a:t>
            </a:r>
            <a:r>
              <a:rPr lang="en-US" altLang="en-US" baseline="0" dirty="0">
                <a:latin typeface="Arial" panose="020B0604020202020204" pitchFamily="34" charset="0"/>
                <a:ea typeface="ＭＳ Ｐゴシック" panose="020B0600070205080204" pitchFamily="34" charset="-128"/>
              </a:rPr>
              <a:t> calibrations, the IGS standard</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-3D centering of the physical center within 0.2mm</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-it’s not yet operational, we’re currently pending IGS approval/acceptance</a:t>
            </a:r>
          </a:p>
          <a:p>
            <a:pPr defTabSz="966612" fontAlgn="base">
              <a:spcBef>
                <a:spcPct val="0"/>
              </a:spcBef>
              <a:spcAft>
                <a:spcPct val="0"/>
              </a:spcAft>
              <a:defRPr/>
            </a:pPr>
            <a:r>
              <a:rPr lang="en-US" altLang="en-US" baseline="0" dirty="0">
                <a:latin typeface="Arial" panose="020B0604020202020204" pitchFamily="34" charset="0"/>
                <a:ea typeface="ＭＳ Ｐゴシック" panose="020B0600070205080204" pitchFamily="34" charset="-128"/>
              </a:rPr>
              <a:t>-what’s being done here?  we’re creating a 3D “map” or model of the antenna’s characteristics: where the different signals are received and how that varies, or what’s known as…</a:t>
            </a:r>
          </a:p>
          <a:p>
            <a:pPr defTabSz="966612" fontAlgn="base">
              <a:spcBef>
                <a:spcPct val="0"/>
              </a:spcBef>
              <a:spcAft>
                <a:spcPct val="0"/>
              </a:spcAft>
              <a:defRPr/>
            </a:pPr>
            <a:r>
              <a:rPr lang="en-US" altLang="en-US" baseline="0" dirty="0">
                <a:latin typeface="Arial" panose="020B0604020202020204" pitchFamily="34" charset="0"/>
                <a:ea typeface="ＭＳ Ｐゴシック" panose="020B0600070205080204" pitchFamily="34" charset="-128"/>
              </a:rPr>
              <a:t>-Phase Center Offset</a:t>
            </a:r>
          </a:p>
          <a:p>
            <a:pPr defTabSz="966612" fontAlgn="base">
              <a:spcBef>
                <a:spcPct val="0"/>
              </a:spcBef>
              <a:spcAft>
                <a:spcPct val="0"/>
              </a:spcAft>
              <a:defRPr/>
            </a:pPr>
            <a:r>
              <a:rPr lang="en-US" altLang="en-US" baseline="0" dirty="0">
                <a:latin typeface="Arial" panose="020B0604020202020204" pitchFamily="34" charset="0"/>
                <a:ea typeface="ＭＳ Ｐゴシック" panose="020B0600070205080204" pitchFamily="34" charset="-128"/>
              </a:rPr>
              <a:t>-and Phase Center Variation</a:t>
            </a:r>
          </a:p>
          <a:p>
            <a:pPr eaLnBrk="1" hangingPunct="1">
              <a:spcBef>
                <a:spcPct val="0"/>
              </a:spcBef>
            </a:pPr>
            <a:endParaRPr lang="en-US" altLang="en-US" baseline="0" dirty="0">
              <a:latin typeface="Arial" panose="020B0604020202020204" pitchFamily="34" charset="0"/>
              <a:ea typeface="ＭＳ Ｐゴシック" panose="020B0600070205080204" pitchFamily="34" charset="-128"/>
            </a:endParaRPr>
          </a:p>
        </p:txBody>
      </p:sp>
      <p:sp>
        <p:nvSpPr>
          <p:cNvPr id="2" name="Header Placeholder 1"/>
          <p:cNvSpPr>
            <a:spLocks noGrp="1"/>
          </p:cNvSpPr>
          <p:nvPr>
            <p:ph type="hdr" sz="quarter" idx="10"/>
          </p:nvPr>
        </p:nvSpPr>
        <p:spPr/>
        <p:txBody>
          <a:bodyPr/>
          <a:lstStyle/>
          <a:p>
            <a:r>
              <a:rPr lang="en-US"/>
              <a:t>NGS Overview, New Point Types and Opus Updates</a:t>
            </a:r>
          </a:p>
        </p:txBody>
      </p:sp>
      <p:sp>
        <p:nvSpPr>
          <p:cNvPr id="3" name="Date Placeholder 2"/>
          <p:cNvSpPr>
            <a:spLocks noGrp="1"/>
          </p:cNvSpPr>
          <p:nvPr>
            <p:ph type="dt" idx="11"/>
          </p:nvPr>
        </p:nvSpPr>
        <p:spPr/>
        <p:txBody>
          <a:bodyPr/>
          <a:lstStyle/>
          <a:p>
            <a:r>
              <a:rPr lang="en-US"/>
              <a:t>06/26/2020</a:t>
            </a:r>
          </a:p>
        </p:txBody>
      </p:sp>
    </p:spTree>
    <p:extLst>
      <p:ext uri="{BB962C8B-B14F-4D97-AF65-F5344CB8AC3E}">
        <p14:creationId xmlns:p14="http://schemas.microsoft.com/office/powerpoint/2010/main" val="240468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935" eaLnBrk="0" hangingPunct="0">
              <a:defRPr>
                <a:solidFill>
                  <a:schemeClr val="tx1"/>
                </a:solidFill>
                <a:latin typeface="Calibri" panose="020F0502020204030204" pitchFamily="34" charset="0"/>
                <a:cs typeface="Arial" panose="020B0604020202020204" pitchFamily="34" charset="0"/>
              </a:defRPr>
            </a:lvl1pPr>
            <a:lvl2pPr marL="770270" indent="-295354" defTabSz="964935" eaLnBrk="0" hangingPunct="0">
              <a:defRPr>
                <a:solidFill>
                  <a:schemeClr val="tx1"/>
                </a:solidFill>
                <a:latin typeface="Calibri" panose="020F0502020204030204" pitchFamily="34" charset="0"/>
                <a:cs typeface="Arial" panose="020B0604020202020204" pitchFamily="34" charset="0"/>
              </a:defRPr>
            </a:lvl2pPr>
            <a:lvl3pPr marL="1186450" indent="-236619" defTabSz="964935" eaLnBrk="0" hangingPunct="0">
              <a:defRPr>
                <a:solidFill>
                  <a:schemeClr val="tx1"/>
                </a:solidFill>
                <a:latin typeface="Calibri" panose="020F0502020204030204" pitchFamily="34" charset="0"/>
                <a:cs typeface="Arial" panose="020B0604020202020204" pitchFamily="34" charset="0"/>
              </a:defRPr>
            </a:lvl3pPr>
            <a:lvl4pPr marL="1661365" indent="-236619" defTabSz="964935" eaLnBrk="0" hangingPunct="0">
              <a:defRPr>
                <a:solidFill>
                  <a:schemeClr val="tx1"/>
                </a:solidFill>
                <a:latin typeface="Calibri" panose="020F0502020204030204" pitchFamily="34" charset="0"/>
                <a:cs typeface="Arial" panose="020B0604020202020204" pitchFamily="34" charset="0"/>
              </a:defRPr>
            </a:lvl4pPr>
            <a:lvl5pPr marL="2136281" indent="-236619" defTabSz="964935" eaLnBrk="0" hangingPunct="0">
              <a:defRPr>
                <a:solidFill>
                  <a:schemeClr val="tx1"/>
                </a:solidFill>
                <a:latin typeface="Calibri" panose="020F0502020204030204" pitchFamily="34" charset="0"/>
                <a:cs typeface="Arial" panose="020B0604020202020204" pitchFamily="34" charset="0"/>
              </a:defRPr>
            </a:lvl5pPr>
            <a:lvl6pPr marL="2619587" indent="-236619" defTabSz="96493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02893" indent="-236619" defTabSz="96493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86199" indent="-236619" defTabSz="96493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69505" indent="-236619" defTabSz="96493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defRPr/>
            </a:pPr>
            <a:fld id="{92FAF5C0-36E2-4EA1-8339-41C33C357364}" type="slidenum">
              <a:rPr lang="en-US" altLang="en-US" sz="1400">
                <a:solidFill>
                  <a:srgbClr val="000000"/>
                </a:solidFill>
                <a:latin typeface="Arial" panose="020B0604020202020204" pitchFamily="34" charset="0"/>
                <a:ea typeface="ＭＳ Ｐゴシック" panose="020B0600070205080204" pitchFamily="34" charset="-128"/>
              </a:rPr>
              <a:pPr eaLnBrk="1" fontAlgn="base" hangingPunct="1">
                <a:spcBef>
                  <a:spcPct val="0"/>
                </a:spcBef>
                <a:spcAft>
                  <a:spcPct val="0"/>
                </a:spcAft>
                <a:defRPr/>
              </a:pPr>
              <a:t>17</a:t>
            </a:fld>
            <a:endParaRPr lang="en-US" altLang="en-US" sz="1400">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506663" y="554038"/>
            <a:ext cx="4903787" cy="2759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aseline="0" dirty="0">
                <a:latin typeface="Arial" panose="020B0604020202020204" pitchFamily="34" charset="0"/>
                <a:ea typeface="ＭＳ Ｐゴシック" panose="020B0600070205080204" pitchFamily="34" charset="-128"/>
              </a:rPr>
              <a:t>-so let’s talk about Phase Center Offset</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ENU values of that red line, which is 3 dimensional, is different per antenna model</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-this diagram is an oversimplification of the</a:t>
            </a:r>
          </a:p>
          <a:p>
            <a:pPr eaLnBrk="1" hangingPunct="1">
              <a:spcBef>
                <a:spcPct val="0"/>
              </a:spcBef>
            </a:pPr>
            <a:endParaRPr lang="en-US" altLang="en-US" baseline="0" dirty="0">
              <a:latin typeface="Arial" panose="020B0604020202020204" pitchFamily="34" charset="0"/>
              <a:ea typeface="ＭＳ Ｐゴシック" panose="020B0600070205080204" pitchFamily="34" charset="-128"/>
            </a:endParaRPr>
          </a:p>
          <a:p>
            <a:pPr>
              <a:buClr>
                <a:schemeClr val="tx1"/>
              </a:buClr>
            </a:pPr>
            <a:r>
              <a:rPr lang="en-US" b="1" dirty="0">
                <a:solidFill>
                  <a:srgbClr val="F6AB16"/>
                </a:solidFill>
                <a:latin typeface="Cambria" panose="02040503050406030204" pitchFamily="18" charset="0"/>
                <a:ea typeface="Cambria" panose="02040503050406030204" pitchFamily="18" charset="0"/>
              </a:rPr>
              <a:t>Orange dot </a:t>
            </a:r>
            <a:r>
              <a:rPr lang="en-US" dirty="0">
                <a:latin typeface="Cambria" panose="02040503050406030204" pitchFamily="18" charset="0"/>
                <a:ea typeface="Cambria" panose="02040503050406030204" pitchFamily="18" charset="0"/>
              </a:rPr>
              <a:t>= mean point of signal reception</a:t>
            </a:r>
          </a:p>
          <a:p>
            <a:pPr>
              <a:buClr>
                <a:schemeClr val="tx1"/>
              </a:buClr>
            </a:pPr>
            <a:r>
              <a:rPr lang="en-US" b="1" dirty="0">
                <a:solidFill>
                  <a:srgbClr val="00B0F0"/>
                </a:solidFill>
                <a:latin typeface="Cambria" panose="02040503050406030204" pitchFamily="18" charset="0"/>
                <a:ea typeface="Cambria" panose="02040503050406030204" pitchFamily="18" charset="0"/>
              </a:rPr>
              <a:t>Blue dot </a:t>
            </a:r>
            <a:r>
              <a:rPr lang="en-US" dirty="0">
                <a:latin typeface="Cambria" panose="02040503050406030204" pitchFamily="18" charset="0"/>
                <a:ea typeface="Cambria" panose="02040503050406030204" pitchFamily="18" charset="0"/>
              </a:rPr>
              <a:t>= Antenna Reference Point (ARP)</a:t>
            </a:r>
          </a:p>
          <a:p>
            <a:pPr>
              <a:buClr>
                <a:schemeClr val="tx1"/>
              </a:buClr>
            </a:pPr>
            <a:r>
              <a:rPr lang="en-US" b="1" dirty="0">
                <a:solidFill>
                  <a:srgbClr val="FF0000"/>
                </a:solidFill>
                <a:latin typeface="Cambria" panose="02040503050406030204" pitchFamily="18" charset="0"/>
                <a:ea typeface="Cambria" panose="02040503050406030204" pitchFamily="18" charset="0"/>
              </a:rPr>
              <a:t>Red line </a:t>
            </a:r>
            <a:r>
              <a:rPr lang="en-US" dirty="0">
                <a:latin typeface="Cambria" panose="02040503050406030204" pitchFamily="18" charset="0"/>
                <a:ea typeface="Cambria" panose="02040503050406030204" pitchFamily="18" charset="0"/>
              </a:rPr>
              <a:t>= Phase Center Offset (PCO)</a:t>
            </a:r>
          </a:p>
          <a:p>
            <a:pPr eaLnBrk="1" hangingPunct="1">
              <a:spcBef>
                <a:spcPct val="0"/>
              </a:spcBef>
            </a:pPr>
            <a:endParaRPr lang="en-US" altLang="en-US" baseline="0" dirty="0">
              <a:latin typeface="Arial" panose="020B0604020202020204" pitchFamily="34" charset="0"/>
              <a:ea typeface="ＭＳ Ｐゴシック" panose="020B0600070205080204" pitchFamily="34" charset="-128"/>
            </a:endParaRPr>
          </a:p>
        </p:txBody>
      </p:sp>
      <p:sp>
        <p:nvSpPr>
          <p:cNvPr id="2" name="Header Placeholder 1"/>
          <p:cNvSpPr>
            <a:spLocks noGrp="1"/>
          </p:cNvSpPr>
          <p:nvPr>
            <p:ph type="hdr" sz="quarter" idx="10"/>
          </p:nvPr>
        </p:nvSpPr>
        <p:spPr/>
        <p:txBody>
          <a:bodyPr/>
          <a:lstStyle/>
          <a:p>
            <a:r>
              <a:rPr lang="en-US"/>
              <a:t>NGS Overview, New Point Types and Opus Updates</a:t>
            </a:r>
          </a:p>
        </p:txBody>
      </p:sp>
      <p:sp>
        <p:nvSpPr>
          <p:cNvPr id="3" name="Date Placeholder 2"/>
          <p:cNvSpPr>
            <a:spLocks noGrp="1"/>
          </p:cNvSpPr>
          <p:nvPr>
            <p:ph type="dt" idx="11"/>
          </p:nvPr>
        </p:nvSpPr>
        <p:spPr/>
        <p:txBody>
          <a:bodyPr/>
          <a:lstStyle/>
          <a:p>
            <a:r>
              <a:rPr lang="en-US"/>
              <a:t>06/26/2020</a:t>
            </a:r>
          </a:p>
        </p:txBody>
      </p:sp>
    </p:spTree>
    <p:extLst>
      <p:ext uri="{BB962C8B-B14F-4D97-AF65-F5344CB8AC3E}">
        <p14:creationId xmlns:p14="http://schemas.microsoft.com/office/powerpoint/2010/main" val="1715055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935" eaLnBrk="0" hangingPunct="0">
              <a:defRPr>
                <a:solidFill>
                  <a:schemeClr val="tx1"/>
                </a:solidFill>
                <a:latin typeface="Calibri" panose="020F0502020204030204" pitchFamily="34" charset="0"/>
                <a:cs typeface="Arial" panose="020B0604020202020204" pitchFamily="34" charset="0"/>
              </a:defRPr>
            </a:lvl1pPr>
            <a:lvl2pPr marL="770270" indent="-295354" defTabSz="964935" eaLnBrk="0" hangingPunct="0">
              <a:defRPr>
                <a:solidFill>
                  <a:schemeClr val="tx1"/>
                </a:solidFill>
                <a:latin typeface="Calibri" panose="020F0502020204030204" pitchFamily="34" charset="0"/>
                <a:cs typeface="Arial" panose="020B0604020202020204" pitchFamily="34" charset="0"/>
              </a:defRPr>
            </a:lvl2pPr>
            <a:lvl3pPr marL="1186450" indent="-236619" defTabSz="964935" eaLnBrk="0" hangingPunct="0">
              <a:defRPr>
                <a:solidFill>
                  <a:schemeClr val="tx1"/>
                </a:solidFill>
                <a:latin typeface="Calibri" panose="020F0502020204030204" pitchFamily="34" charset="0"/>
                <a:cs typeface="Arial" panose="020B0604020202020204" pitchFamily="34" charset="0"/>
              </a:defRPr>
            </a:lvl3pPr>
            <a:lvl4pPr marL="1661365" indent="-236619" defTabSz="964935" eaLnBrk="0" hangingPunct="0">
              <a:defRPr>
                <a:solidFill>
                  <a:schemeClr val="tx1"/>
                </a:solidFill>
                <a:latin typeface="Calibri" panose="020F0502020204030204" pitchFamily="34" charset="0"/>
                <a:cs typeface="Arial" panose="020B0604020202020204" pitchFamily="34" charset="0"/>
              </a:defRPr>
            </a:lvl4pPr>
            <a:lvl5pPr marL="2136281" indent="-236619" defTabSz="964935" eaLnBrk="0" hangingPunct="0">
              <a:defRPr>
                <a:solidFill>
                  <a:schemeClr val="tx1"/>
                </a:solidFill>
                <a:latin typeface="Calibri" panose="020F0502020204030204" pitchFamily="34" charset="0"/>
                <a:cs typeface="Arial" panose="020B0604020202020204" pitchFamily="34" charset="0"/>
              </a:defRPr>
            </a:lvl5pPr>
            <a:lvl6pPr marL="2619587" indent="-236619" defTabSz="96493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02893" indent="-236619" defTabSz="96493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86199" indent="-236619" defTabSz="96493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69505" indent="-236619" defTabSz="96493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defRPr/>
            </a:pPr>
            <a:fld id="{92FAF5C0-36E2-4EA1-8339-41C33C357364}" type="slidenum">
              <a:rPr lang="en-US" altLang="en-US" sz="1400">
                <a:solidFill>
                  <a:srgbClr val="000000"/>
                </a:solidFill>
                <a:latin typeface="Arial" panose="020B0604020202020204" pitchFamily="34" charset="0"/>
                <a:ea typeface="ＭＳ Ｐゴシック" panose="020B0600070205080204" pitchFamily="34" charset="-128"/>
              </a:rPr>
              <a:pPr eaLnBrk="1" fontAlgn="base" hangingPunct="1">
                <a:spcBef>
                  <a:spcPct val="0"/>
                </a:spcBef>
                <a:spcAft>
                  <a:spcPct val="0"/>
                </a:spcAft>
                <a:defRPr/>
              </a:pPr>
              <a:t>18</a:t>
            </a:fld>
            <a:endParaRPr lang="en-US" altLang="en-US" sz="1400">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506663" y="554038"/>
            <a:ext cx="4903787" cy="2759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aseline="0" dirty="0">
                <a:latin typeface="Arial" panose="020B0604020202020204" pitchFamily="34" charset="0"/>
                <a:ea typeface="ＭＳ Ｐゴシック" panose="020B0600070205080204" pitchFamily="34" charset="-128"/>
              </a:rPr>
              <a:t>-this why it is important to select the correct antenna when using OPUS</a:t>
            </a:r>
          </a:p>
          <a:p>
            <a:pPr eaLnBrk="1" hangingPunct="1">
              <a:spcBef>
                <a:spcPct val="0"/>
              </a:spcBef>
            </a:pPr>
            <a:r>
              <a:rPr lang="en-US" altLang="en-US" b="0" baseline="0" dirty="0">
                <a:latin typeface="Arial" panose="020B0604020202020204" pitchFamily="34" charset="0"/>
                <a:ea typeface="ＭＳ Ｐゴシック" panose="020B0600070205080204" pitchFamily="34" charset="-128"/>
              </a:rPr>
              <a:t>-</a:t>
            </a:r>
            <a:r>
              <a:rPr lang="en-US" b="0" i="0" dirty="0">
                <a:solidFill>
                  <a:srgbClr val="000000"/>
                </a:solidFill>
                <a:effectLst/>
                <a:latin typeface="arial" panose="020B0604020202020204" pitchFamily="34" charset="0"/>
              </a:rPr>
              <a:t>Choosing an incorrect antenna may result in a height error as large as 80 cm and a horizontal error up to 1 cm</a:t>
            </a:r>
            <a:endParaRPr lang="en-US" altLang="en-US" b="0" baseline="0" dirty="0">
              <a:latin typeface="Arial" panose="020B0604020202020204" pitchFamily="34" charset="0"/>
              <a:ea typeface="ＭＳ Ｐゴシック" panose="020B0600070205080204" pitchFamily="34" charset="-128"/>
            </a:endParaRPr>
          </a:p>
        </p:txBody>
      </p:sp>
      <p:sp>
        <p:nvSpPr>
          <p:cNvPr id="2" name="Header Placeholder 1"/>
          <p:cNvSpPr>
            <a:spLocks noGrp="1"/>
          </p:cNvSpPr>
          <p:nvPr>
            <p:ph type="hdr" sz="quarter" idx="10"/>
          </p:nvPr>
        </p:nvSpPr>
        <p:spPr/>
        <p:txBody>
          <a:bodyPr/>
          <a:lstStyle/>
          <a:p>
            <a:r>
              <a:rPr lang="en-US"/>
              <a:t>NGS Overview, New Point Types and Opus Updates</a:t>
            </a:r>
          </a:p>
        </p:txBody>
      </p:sp>
      <p:sp>
        <p:nvSpPr>
          <p:cNvPr id="3" name="Date Placeholder 2"/>
          <p:cNvSpPr>
            <a:spLocks noGrp="1"/>
          </p:cNvSpPr>
          <p:nvPr>
            <p:ph type="dt" idx="11"/>
          </p:nvPr>
        </p:nvSpPr>
        <p:spPr/>
        <p:txBody>
          <a:bodyPr/>
          <a:lstStyle/>
          <a:p>
            <a:r>
              <a:rPr lang="en-US"/>
              <a:t>06/26/2020</a:t>
            </a:r>
          </a:p>
        </p:txBody>
      </p:sp>
    </p:spTree>
    <p:extLst>
      <p:ext uri="{BB962C8B-B14F-4D97-AF65-F5344CB8AC3E}">
        <p14:creationId xmlns:p14="http://schemas.microsoft.com/office/powerpoint/2010/main" val="76087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935" eaLnBrk="0" hangingPunct="0">
              <a:defRPr>
                <a:solidFill>
                  <a:schemeClr val="tx1"/>
                </a:solidFill>
                <a:latin typeface="Calibri" panose="020F0502020204030204" pitchFamily="34" charset="0"/>
                <a:cs typeface="Arial" panose="020B0604020202020204" pitchFamily="34" charset="0"/>
              </a:defRPr>
            </a:lvl1pPr>
            <a:lvl2pPr marL="770270" indent="-295354" defTabSz="964935" eaLnBrk="0" hangingPunct="0">
              <a:defRPr>
                <a:solidFill>
                  <a:schemeClr val="tx1"/>
                </a:solidFill>
                <a:latin typeface="Calibri" panose="020F0502020204030204" pitchFamily="34" charset="0"/>
                <a:cs typeface="Arial" panose="020B0604020202020204" pitchFamily="34" charset="0"/>
              </a:defRPr>
            </a:lvl2pPr>
            <a:lvl3pPr marL="1186450" indent="-236619" defTabSz="964935" eaLnBrk="0" hangingPunct="0">
              <a:defRPr>
                <a:solidFill>
                  <a:schemeClr val="tx1"/>
                </a:solidFill>
                <a:latin typeface="Calibri" panose="020F0502020204030204" pitchFamily="34" charset="0"/>
                <a:cs typeface="Arial" panose="020B0604020202020204" pitchFamily="34" charset="0"/>
              </a:defRPr>
            </a:lvl3pPr>
            <a:lvl4pPr marL="1661365" indent="-236619" defTabSz="964935" eaLnBrk="0" hangingPunct="0">
              <a:defRPr>
                <a:solidFill>
                  <a:schemeClr val="tx1"/>
                </a:solidFill>
                <a:latin typeface="Calibri" panose="020F0502020204030204" pitchFamily="34" charset="0"/>
                <a:cs typeface="Arial" panose="020B0604020202020204" pitchFamily="34" charset="0"/>
              </a:defRPr>
            </a:lvl4pPr>
            <a:lvl5pPr marL="2136281" indent="-236619" defTabSz="964935" eaLnBrk="0" hangingPunct="0">
              <a:defRPr>
                <a:solidFill>
                  <a:schemeClr val="tx1"/>
                </a:solidFill>
                <a:latin typeface="Calibri" panose="020F0502020204030204" pitchFamily="34" charset="0"/>
                <a:cs typeface="Arial" panose="020B0604020202020204" pitchFamily="34" charset="0"/>
              </a:defRPr>
            </a:lvl5pPr>
            <a:lvl6pPr marL="2619587" indent="-236619" defTabSz="96493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02893" indent="-236619" defTabSz="96493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86199" indent="-236619" defTabSz="96493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69505" indent="-236619" defTabSz="96493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defRPr/>
            </a:pPr>
            <a:fld id="{92FAF5C0-36E2-4EA1-8339-41C33C357364}" type="slidenum">
              <a:rPr lang="en-US" altLang="en-US" sz="1400">
                <a:solidFill>
                  <a:srgbClr val="000000"/>
                </a:solidFill>
                <a:latin typeface="Arial" panose="020B0604020202020204" pitchFamily="34" charset="0"/>
                <a:ea typeface="ＭＳ Ｐゴシック" panose="020B0600070205080204" pitchFamily="34" charset="-128"/>
              </a:rPr>
              <a:pPr eaLnBrk="1" fontAlgn="base" hangingPunct="1">
                <a:spcBef>
                  <a:spcPct val="0"/>
                </a:spcBef>
                <a:spcAft>
                  <a:spcPct val="0"/>
                </a:spcAft>
                <a:defRPr/>
              </a:pPr>
              <a:t>19</a:t>
            </a:fld>
            <a:endParaRPr lang="en-US" altLang="en-US" sz="1400">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506663" y="554038"/>
            <a:ext cx="4903787" cy="2759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aseline="0" dirty="0">
                <a:latin typeface="Arial" panose="020B0604020202020204" pitchFamily="34" charset="0"/>
                <a:ea typeface="ＭＳ Ｐゴシック" panose="020B0600070205080204" pitchFamily="34" charset="-128"/>
              </a:rPr>
              <a:t>-if you want to look up this info in detail, go to our ANTCAL page</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-pretty easy to find, the whole list is there, along with ASCII text of the entire dataset of calibrations</a:t>
            </a:r>
          </a:p>
        </p:txBody>
      </p:sp>
      <p:sp>
        <p:nvSpPr>
          <p:cNvPr id="2" name="Header Placeholder 1"/>
          <p:cNvSpPr>
            <a:spLocks noGrp="1"/>
          </p:cNvSpPr>
          <p:nvPr>
            <p:ph type="hdr" sz="quarter" idx="10"/>
          </p:nvPr>
        </p:nvSpPr>
        <p:spPr/>
        <p:txBody>
          <a:bodyPr/>
          <a:lstStyle/>
          <a:p>
            <a:r>
              <a:rPr lang="en-US"/>
              <a:t>NGS Overview, New Point Types and Opus Updates</a:t>
            </a:r>
          </a:p>
        </p:txBody>
      </p:sp>
      <p:sp>
        <p:nvSpPr>
          <p:cNvPr id="3" name="Date Placeholder 2"/>
          <p:cNvSpPr>
            <a:spLocks noGrp="1"/>
          </p:cNvSpPr>
          <p:nvPr>
            <p:ph type="dt" idx="11"/>
          </p:nvPr>
        </p:nvSpPr>
        <p:spPr/>
        <p:txBody>
          <a:bodyPr/>
          <a:lstStyle/>
          <a:p>
            <a:r>
              <a:rPr lang="en-US"/>
              <a:t>06/26/2020</a:t>
            </a:r>
          </a:p>
        </p:txBody>
      </p:sp>
    </p:spTree>
    <p:extLst>
      <p:ext uri="{BB962C8B-B14F-4D97-AF65-F5344CB8AC3E}">
        <p14:creationId xmlns:p14="http://schemas.microsoft.com/office/powerpoint/2010/main" val="2757404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935" eaLnBrk="0" hangingPunct="0">
              <a:defRPr>
                <a:solidFill>
                  <a:schemeClr val="tx1"/>
                </a:solidFill>
                <a:latin typeface="Calibri" panose="020F0502020204030204" pitchFamily="34" charset="0"/>
                <a:cs typeface="Arial" panose="020B0604020202020204" pitchFamily="34" charset="0"/>
              </a:defRPr>
            </a:lvl1pPr>
            <a:lvl2pPr marL="770270" indent="-295354" defTabSz="964935" eaLnBrk="0" hangingPunct="0">
              <a:defRPr>
                <a:solidFill>
                  <a:schemeClr val="tx1"/>
                </a:solidFill>
                <a:latin typeface="Calibri" panose="020F0502020204030204" pitchFamily="34" charset="0"/>
                <a:cs typeface="Arial" panose="020B0604020202020204" pitchFamily="34" charset="0"/>
              </a:defRPr>
            </a:lvl2pPr>
            <a:lvl3pPr marL="1186450" indent="-236619" defTabSz="964935" eaLnBrk="0" hangingPunct="0">
              <a:defRPr>
                <a:solidFill>
                  <a:schemeClr val="tx1"/>
                </a:solidFill>
                <a:latin typeface="Calibri" panose="020F0502020204030204" pitchFamily="34" charset="0"/>
                <a:cs typeface="Arial" panose="020B0604020202020204" pitchFamily="34" charset="0"/>
              </a:defRPr>
            </a:lvl3pPr>
            <a:lvl4pPr marL="1661365" indent="-236619" defTabSz="964935" eaLnBrk="0" hangingPunct="0">
              <a:defRPr>
                <a:solidFill>
                  <a:schemeClr val="tx1"/>
                </a:solidFill>
                <a:latin typeface="Calibri" panose="020F0502020204030204" pitchFamily="34" charset="0"/>
                <a:cs typeface="Arial" panose="020B0604020202020204" pitchFamily="34" charset="0"/>
              </a:defRPr>
            </a:lvl4pPr>
            <a:lvl5pPr marL="2136281" indent="-236619" defTabSz="964935" eaLnBrk="0" hangingPunct="0">
              <a:defRPr>
                <a:solidFill>
                  <a:schemeClr val="tx1"/>
                </a:solidFill>
                <a:latin typeface="Calibri" panose="020F0502020204030204" pitchFamily="34" charset="0"/>
                <a:cs typeface="Arial" panose="020B0604020202020204" pitchFamily="34" charset="0"/>
              </a:defRPr>
            </a:lvl5pPr>
            <a:lvl6pPr marL="2619587" indent="-236619" defTabSz="96493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02893" indent="-236619" defTabSz="96493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86199" indent="-236619" defTabSz="96493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69505" indent="-236619" defTabSz="96493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defRPr/>
            </a:pPr>
            <a:fld id="{92FAF5C0-36E2-4EA1-8339-41C33C357364}" type="slidenum">
              <a:rPr lang="en-US" altLang="en-US" sz="1400">
                <a:solidFill>
                  <a:srgbClr val="000000"/>
                </a:solidFill>
                <a:latin typeface="Arial" panose="020B0604020202020204" pitchFamily="34" charset="0"/>
                <a:ea typeface="ＭＳ Ｐゴシック" panose="020B0600070205080204" pitchFamily="34" charset="-128"/>
              </a:rPr>
              <a:pPr eaLnBrk="1" fontAlgn="base" hangingPunct="1">
                <a:spcBef>
                  <a:spcPct val="0"/>
                </a:spcBef>
                <a:spcAft>
                  <a:spcPct val="0"/>
                </a:spcAft>
                <a:defRPr/>
              </a:pPr>
              <a:t>20</a:t>
            </a:fld>
            <a:endParaRPr lang="en-US" altLang="en-US" sz="1400">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506663" y="554038"/>
            <a:ext cx="4903787" cy="2759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aseline="0" dirty="0">
              <a:latin typeface="Arial" panose="020B0604020202020204" pitchFamily="34" charset="0"/>
              <a:ea typeface="ＭＳ Ｐゴシック" panose="020B0600070205080204" pitchFamily="34" charset="-128"/>
            </a:endParaRPr>
          </a:p>
        </p:txBody>
      </p:sp>
      <p:sp>
        <p:nvSpPr>
          <p:cNvPr id="2" name="Header Placeholder 1"/>
          <p:cNvSpPr>
            <a:spLocks noGrp="1"/>
          </p:cNvSpPr>
          <p:nvPr>
            <p:ph type="hdr" sz="quarter" idx="10"/>
          </p:nvPr>
        </p:nvSpPr>
        <p:spPr/>
        <p:txBody>
          <a:bodyPr/>
          <a:lstStyle/>
          <a:p>
            <a:r>
              <a:rPr lang="en-US"/>
              <a:t>NGS Overview, New Point Types and Opus Updates</a:t>
            </a:r>
          </a:p>
        </p:txBody>
      </p:sp>
      <p:sp>
        <p:nvSpPr>
          <p:cNvPr id="3" name="Date Placeholder 2"/>
          <p:cNvSpPr>
            <a:spLocks noGrp="1"/>
          </p:cNvSpPr>
          <p:nvPr>
            <p:ph type="dt" idx="11"/>
          </p:nvPr>
        </p:nvSpPr>
        <p:spPr/>
        <p:txBody>
          <a:bodyPr/>
          <a:lstStyle/>
          <a:p>
            <a:r>
              <a:rPr lang="en-US"/>
              <a:t>06/26/2020</a:t>
            </a:r>
          </a:p>
        </p:txBody>
      </p:sp>
    </p:spTree>
    <p:extLst>
      <p:ext uri="{BB962C8B-B14F-4D97-AF65-F5344CB8AC3E}">
        <p14:creationId xmlns:p14="http://schemas.microsoft.com/office/powerpoint/2010/main" val="972227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always transparent, could be white or grey, </a:t>
            </a:r>
            <a:r>
              <a:rPr lang="en-US" dirty="0" err="1"/>
              <a:t>etc</a:t>
            </a:r>
            <a:endParaRPr lang="en-US" dirty="0"/>
          </a:p>
        </p:txBody>
      </p:sp>
      <p:sp>
        <p:nvSpPr>
          <p:cNvPr id="4" name="Slide Number Placeholder 3"/>
          <p:cNvSpPr>
            <a:spLocks noGrp="1"/>
          </p:cNvSpPr>
          <p:nvPr>
            <p:ph type="sldNum" sz="quarter" idx="5"/>
          </p:nvPr>
        </p:nvSpPr>
        <p:spPr/>
        <p:txBody>
          <a:bodyPr/>
          <a:lstStyle/>
          <a:p>
            <a:fld id="{6EB078A9-D5B4-403C-98DE-C30E59A89069}" type="slidenum">
              <a:rPr lang="en-US" smtClean="0"/>
              <a:t>22</a:t>
            </a:fld>
            <a:endParaRPr lang="en-US"/>
          </a:p>
        </p:txBody>
      </p:sp>
    </p:spTree>
    <p:extLst>
      <p:ext uri="{BB962C8B-B14F-4D97-AF65-F5344CB8AC3E}">
        <p14:creationId xmlns:p14="http://schemas.microsoft.com/office/powerpoint/2010/main" val="3150943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top</a:t>
            </a:r>
            <a:r>
              <a:rPr lang="en-US" baseline="0" dirty="0"/>
              <a:t> on the Solution report is the name of the file as uploaded.</a:t>
            </a:r>
          </a:p>
          <a:p>
            <a:endParaRPr lang="en-US" baseline="0" dirty="0"/>
          </a:p>
          <a:p>
            <a:r>
              <a:rPr lang="en-US" baseline="0" dirty="0"/>
              <a:t>But then you get your OPUS Solution and some of you may have noticed this new but similar file name down below your email address</a:t>
            </a:r>
          </a:p>
          <a:p>
            <a:endParaRPr lang="en-US" dirty="0"/>
          </a:p>
        </p:txBody>
      </p:sp>
      <p:sp>
        <p:nvSpPr>
          <p:cNvPr id="4" name="Header Placeholder 3"/>
          <p:cNvSpPr>
            <a:spLocks noGrp="1"/>
          </p:cNvSpPr>
          <p:nvPr>
            <p:ph type="hdr" sz="quarter" idx="10"/>
          </p:nvPr>
        </p:nvSpPr>
        <p:spPr/>
        <p:txBody>
          <a:bodyPr/>
          <a:lstStyle/>
          <a:p>
            <a:pPr>
              <a:defRPr/>
            </a:pPr>
            <a:r>
              <a:rPr lang="en-US"/>
              <a:t>OPUS Projects Manager Training</a:t>
            </a:r>
            <a:endParaRPr lang="en-US" dirty="0"/>
          </a:p>
        </p:txBody>
      </p:sp>
      <p:sp>
        <p:nvSpPr>
          <p:cNvPr id="5" name="Date Placeholder 4"/>
          <p:cNvSpPr>
            <a:spLocks noGrp="1"/>
          </p:cNvSpPr>
          <p:nvPr>
            <p:ph type="dt" idx="11"/>
          </p:nvPr>
        </p:nvSpPr>
        <p:spPr/>
        <p:txBody>
          <a:bodyPr/>
          <a:lstStyle/>
          <a:p>
            <a:pPr>
              <a:defRPr/>
            </a:pPr>
            <a:r>
              <a:rPr lang="en-US"/>
              <a:t>2013-08-07</a:t>
            </a:r>
            <a:endParaRPr lang="en-US" dirty="0"/>
          </a:p>
        </p:txBody>
      </p:sp>
      <p:sp>
        <p:nvSpPr>
          <p:cNvPr id="6" name="Footer Placeholder 5"/>
          <p:cNvSpPr>
            <a:spLocks noGrp="1"/>
          </p:cNvSpPr>
          <p:nvPr>
            <p:ph type="ftr" sz="quarter" idx="12"/>
          </p:nvPr>
        </p:nvSpPr>
        <p:spPr/>
        <p:txBody>
          <a:bodyPr/>
          <a:lstStyle/>
          <a:p>
            <a:pPr>
              <a:defRPr/>
            </a:pPr>
            <a:r>
              <a:rPr lang="en-US"/>
              <a:t>Introduction</a:t>
            </a:r>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24</a:t>
            </a:fld>
            <a:endParaRPr lang="en-US"/>
          </a:p>
        </p:txBody>
      </p:sp>
    </p:spTree>
    <p:extLst>
      <p:ext uri="{BB962C8B-B14F-4D97-AF65-F5344CB8AC3E}">
        <p14:creationId xmlns:p14="http://schemas.microsoft.com/office/powerpoint/2010/main" val="1770439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-as you can read my slide,</a:t>
            </a:r>
            <a:r>
              <a:rPr lang="en-US" baseline="0" dirty="0"/>
              <a:t> I like to point that out because over my 2 years at NGS I’ve seen and heard this misunderstanding quite a bit</a:t>
            </a:r>
          </a:p>
          <a:p>
            <a:r>
              <a:rPr lang="en-US" baseline="0" dirty="0"/>
              <a:t>-don’t worry! it doesn’t offend us! and we do work closely with USGS, but we are separate agencies within totally different departments of the federal government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124449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-AAAA is ideally the user’s 4 character</a:t>
            </a:r>
            <a:r>
              <a:rPr lang="en-US" baseline="0" dirty="0"/>
              <a:t> ID, but that’s something that NOT all hardware writes automatically,</a:t>
            </a:r>
          </a:p>
          <a:p>
            <a:r>
              <a:rPr lang="en-US" baseline="0" dirty="0"/>
              <a:t>-for example, Trimble equipment writes the last 4 characters of the receiver serial number, has nothing to do with the mark ID</a:t>
            </a:r>
          </a:p>
          <a:p>
            <a:endParaRPr lang="en-US" baseline="0" dirty="0"/>
          </a:p>
          <a:p>
            <a:r>
              <a:rPr lang="en-US" baseline="0" dirty="0"/>
              <a:t>-DDD is the day of year, or Julian day as some say, of the starting day</a:t>
            </a:r>
          </a:p>
          <a:p>
            <a:endParaRPr lang="en-US" baseline="0" dirty="0"/>
          </a:p>
          <a:p>
            <a:r>
              <a:rPr lang="en-US" baseline="0" dirty="0"/>
              <a:t>-B is a letter that represents the starting hour of the data collection, more on that next slide</a:t>
            </a:r>
          </a:p>
          <a:p>
            <a:endParaRPr lang="en-US" baseline="0" dirty="0"/>
          </a:p>
          <a:p>
            <a:r>
              <a:rPr lang="en-US" baseline="0" dirty="0"/>
              <a:t>-YY is the two digit year of the data collection</a:t>
            </a:r>
          </a:p>
          <a:p>
            <a:endParaRPr lang="en-US" baseline="0" dirty="0"/>
          </a:p>
          <a:p>
            <a:r>
              <a:rPr lang="en-US" baseline="0" dirty="0"/>
              <a:t>-the letter “o” is for RINEX Observation file.</a:t>
            </a:r>
          </a:p>
          <a:p>
            <a:r>
              <a:rPr lang="en-US" baseline="0" dirty="0"/>
              <a:t>-there are also Navigation N files, Meteorological M files, and like 6 others</a:t>
            </a:r>
            <a:endParaRPr lang="en-US" dirty="0"/>
          </a:p>
        </p:txBody>
      </p:sp>
      <p:sp>
        <p:nvSpPr>
          <p:cNvPr id="4" name="Header Placeholder 3"/>
          <p:cNvSpPr>
            <a:spLocks noGrp="1"/>
          </p:cNvSpPr>
          <p:nvPr>
            <p:ph type="hdr" sz="quarter" idx="10"/>
          </p:nvPr>
        </p:nvSpPr>
        <p:spPr/>
        <p:txBody>
          <a:bodyPr/>
          <a:lstStyle/>
          <a:p>
            <a:pPr>
              <a:defRPr/>
            </a:pPr>
            <a:r>
              <a:rPr lang="en-US"/>
              <a:t>OPUS Projects Manager Training</a:t>
            </a:r>
            <a:endParaRPr lang="en-US" dirty="0"/>
          </a:p>
        </p:txBody>
      </p:sp>
      <p:sp>
        <p:nvSpPr>
          <p:cNvPr id="5" name="Date Placeholder 4"/>
          <p:cNvSpPr>
            <a:spLocks noGrp="1"/>
          </p:cNvSpPr>
          <p:nvPr>
            <p:ph type="dt" idx="11"/>
          </p:nvPr>
        </p:nvSpPr>
        <p:spPr/>
        <p:txBody>
          <a:bodyPr/>
          <a:lstStyle/>
          <a:p>
            <a:pPr>
              <a:defRPr/>
            </a:pPr>
            <a:r>
              <a:rPr lang="en-US"/>
              <a:t>2013-08-07</a:t>
            </a:r>
            <a:endParaRPr lang="en-US" dirty="0"/>
          </a:p>
        </p:txBody>
      </p:sp>
      <p:sp>
        <p:nvSpPr>
          <p:cNvPr id="6" name="Footer Placeholder 5"/>
          <p:cNvSpPr>
            <a:spLocks noGrp="1"/>
          </p:cNvSpPr>
          <p:nvPr>
            <p:ph type="ftr" sz="quarter" idx="12"/>
          </p:nvPr>
        </p:nvSpPr>
        <p:spPr/>
        <p:txBody>
          <a:bodyPr/>
          <a:lstStyle/>
          <a:p>
            <a:pPr>
              <a:defRPr/>
            </a:pPr>
            <a:r>
              <a:rPr lang="en-US"/>
              <a:t>Introduction</a:t>
            </a:r>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26</a:t>
            </a:fld>
            <a:endParaRPr lang="en-US"/>
          </a:p>
        </p:txBody>
      </p:sp>
    </p:spTree>
    <p:extLst>
      <p:ext uri="{BB962C8B-B14F-4D97-AF65-F5344CB8AC3E}">
        <p14:creationId xmlns:p14="http://schemas.microsoft.com/office/powerpoint/2010/main" val="8676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OPUS Projects Manager Training</a:t>
            </a:r>
            <a:endParaRPr lang="en-US" dirty="0"/>
          </a:p>
        </p:txBody>
      </p:sp>
      <p:sp>
        <p:nvSpPr>
          <p:cNvPr id="5" name="Date Placeholder 4"/>
          <p:cNvSpPr>
            <a:spLocks noGrp="1"/>
          </p:cNvSpPr>
          <p:nvPr>
            <p:ph type="dt" idx="11"/>
          </p:nvPr>
        </p:nvSpPr>
        <p:spPr/>
        <p:txBody>
          <a:bodyPr/>
          <a:lstStyle/>
          <a:p>
            <a:pPr>
              <a:defRPr/>
            </a:pPr>
            <a:r>
              <a:rPr lang="en-US"/>
              <a:t>2013-08-07</a:t>
            </a:r>
            <a:endParaRPr lang="en-US" dirty="0"/>
          </a:p>
        </p:txBody>
      </p:sp>
      <p:sp>
        <p:nvSpPr>
          <p:cNvPr id="6" name="Footer Placeholder 5"/>
          <p:cNvSpPr>
            <a:spLocks noGrp="1"/>
          </p:cNvSpPr>
          <p:nvPr>
            <p:ph type="ftr" sz="quarter" idx="12"/>
          </p:nvPr>
        </p:nvSpPr>
        <p:spPr/>
        <p:txBody>
          <a:bodyPr/>
          <a:lstStyle/>
          <a:p>
            <a:pPr>
              <a:defRPr/>
            </a:pPr>
            <a:r>
              <a:rPr lang="en-US"/>
              <a:t>Introduction</a:t>
            </a:r>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27</a:t>
            </a:fld>
            <a:endParaRPr lang="en-US"/>
          </a:p>
        </p:txBody>
      </p:sp>
    </p:spTree>
    <p:extLst>
      <p:ext uri="{BB962C8B-B14F-4D97-AF65-F5344CB8AC3E}">
        <p14:creationId xmlns:p14="http://schemas.microsoft.com/office/powerpoint/2010/main" val="3130203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DCBBEAC-3CAF-4680-A04E-67CF90CEDD82}" type="slidenum">
              <a:rPr kumimoji="0" lang="en-US" altLang="en-US" sz="13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altLang="en-US" sz="13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7680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en-US" altLang="en-US" dirty="0">
                <a:latin typeface="Arial" charset="0"/>
              </a:rPr>
              <a:t>OPUS-RS or Rapid Static performs two calculations.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dirty="0">
                <a:latin typeface="Arial" charset="0"/>
              </a:rPr>
              <a:t>1</a:t>
            </a:r>
            <a:r>
              <a:rPr lang="en-US" altLang="en-US" baseline="30000" dirty="0">
                <a:latin typeface="Arial" charset="0"/>
              </a:rPr>
              <a:t>st</a:t>
            </a:r>
            <a:r>
              <a:rPr lang="en-US" altLang="en-US" baseline="0" dirty="0">
                <a:latin typeface="Arial" charset="0"/>
              </a:rPr>
              <a:t> </a:t>
            </a:r>
            <a:r>
              <a:rPr lang="en-US" altLang="en-US" dirty="0">
                <a:latin typeface="Arial" charset="0"/>
              </a:rPr>
              <a:t>-</a:t>
            </a:r>
            <a:r>
              <a:rPr lang="en-US" altLang="en-US" baseline="0" dirty="0">
                <a:latin typeface="Arial" charset="0"/>
              </a:rPr>
              <a:t> </a:t>
            </a:r>
            <a:r>
              <a:rPr lang="en-US" altLang="en-US" sz="1200" dirty="0">
                <a:latin typeface="Arial" charset="0"/>
              </a:rPr>
              <a:t>creates an atmospheric delay model from surrounding CORS data (white circle)</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b="0" dirty="0">
                <a:latin typeface="Arial" charset="0"/>
              </a:rPr>
              <a:t>2</a:t>
            </a:r>
            <a:r>
              <a:rPr lang="en-US" altLang="en-US" b="0" baseline="30000" dirty="0">
                <a:latin typeface="Arial" charset="0"/>
              </a:rPr>
              <a:t>nd</a:t>
            </a:r>
            <a:r>
              <a:rPr lang="en-US" altLang="en-US" b="0" dirty="0">
                <a:latin typeface="Arial" charset="0"/>
              </a:rPr>
              <a:t> - </a:t>
            </a:r>
            <a:r>
              <a:rPr lang="en-US" altLang="en-US" sz="1200" dirty="0">
                <a:latin typeface="Arial" charset="0"/>
              </a:rPr>
              <a:t>Your position is determined via a differential GPS static solution</a:t>
            </a:r>
          </a:p>
        </p:txBody>
      </p:sp>
    </p:spTree>
    <p:extLst>
      <p:ext uri="{BB962C8B-B14F-4D97-AF65-F5344CB8AC3E}">
        <p14:creationId xmlns:p14="http://schemas.microsoft.com/office/powerpoint/2010/main" val="495597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9FE69AA-37D3-40B2-A431-F031AC89A3FB}" type="slidenum">
              <a:rPr kumimoji="0" lang="en-US" altLang="en-US" sz="13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altLang="en-US" sz="13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7577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solidFill>
                  <a:prstClr val="black"/>
                </a:solidFill>
                <a:latin typeface="Cambria" panose="02040503050406030204" pitchFamily="18" charset="0"/>
                <a:ea typeface="Cambria" panose="02040503050406030204" pitchFamily="18" charset="0"/>
              </a:rPr>
              <a:t>-OPUS Static takes the best 3 of 5 baselines and provides you their peak-to-peak average </a:t>
            </a:r>
          </a:p>
          <a:p>
            <a:pPr marL="0" lvl="1" indent="0" defTabSz="457189">
              <a:spcBef>
                <a:spcPts val="0"/>
              </a:spcBef>
              <a:spcAft>
                <a:spcPts val="300"/>
              </a:spcAft>
              <a:buNone/>
            </a:pPr>
            <a:r>
              <a:rPr lang="en-US" dirty="0">
                <a:solidFill>
                  <a:prstClr val="black"/>
                </a:solidFill>
                <a:latin typeface="Cambria" panose="02040503050406030204" pitchFamily="18" charset="0"/>
                <a:ea typeface="Cambria" panose="02040503050406030204" pitchFamily="18" charset="0"/>
              </a:rPr>
              <a:t>-1.2 million solutions delivered in 2021, compared to in 2011 when we first broke the 200,000 solutions milestone</a:t>
            </a:r>
          </a:p>
          <a:p>
            <a:pPr marL="0" lvl="1" indent="0" defTabSz="457189">
              <a:spcBef>
                <a:spcPts val="0"/>
              </a:spcBef>
              <a:spcAft>
                <a:spcPts val="300"/>
              </a:spcAft>
              <a:buNone/>
            </a:pPr>
            <a:r>
              <a:rPr lang="en-US" b="1" dirty="0">
                <a:solidFill>
                  <a:prstClr val="black"/>
                </a:solidFill>
                <a:latin typeface="Cambria" panose="02040503050406030204" pitchFamily="18" charset="0"/>
                <a:ea typeface="Cambria" panose="02040503050406030204" pitchFamily="18" charset="0"/>
              </a:rPr>
              <a:t>CLICK</a:t>
            </a:r>
            <a:r>
              <a:rPr lang="en-US" dirty="0">
                <a:solidFill>
                  <a:prstClr val="black"/>
                </a:solidFill>
                <a:latin typeface="Cambria" panose="02040503050406030204" pitchFamily="18" charset="0"/>
                <a:ea typeface="Cambria" panose="02040503050406030204" pitchFamily="18" charset="0"/>
              </a:rPr>
              <a:t> FOR SECOND NUMBER</a:t>
            </a:r>
          </a:p>
        </p:txBody>
      </p:sp>
    </p:spTree>
    <p:extLst>
      <p:ext uri="{BB962C8B-B14F-4D97-AF65-F5344CB8AC3E}">
        <p14:creationId xmlns:p14="http://schemas.microsoft.com/office/powerpoint/2010/main" val="1232563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9FE69AA-37D3-40B2-A431-F031AC89A3FB}" type="slidenum">
              <a:rPr kumimoji="0" lang="en-US" altLang="en-US" sz="13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altLang="en-US" sz="13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7577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latin typeface="Arial" charset="0"/>
            </a:endParaRPr>
          </a:p>
        </p:txBody>
      </p:sp>
    </p:spTree>
    <p:extLst>
      <p:ext uri="{BB962C8B-B14F-4D97-AF65-F5344CB8AC3E}">
        <p14:creationId xmlns:p14="http://schemas.microsoft.com/office/powerpoint/2010/main" val="4170486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5813" indent="-227013">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4DF1773-BDF8-4D95-92F3-04AE35AB7412}"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66563" name="Rectangle 2"/>
          <p:cNvSpPr>
            <a:spLocks noGrp="1" noRot="1" noChangeAspect="1" noChangeArrowheads="1" noTextEdit="1"/>
          </p:cNvSpPr>
          <p:nvPr>
            <p:ph type="sldImg"/>
          </p:nvPr>
        </p:nvSpPr>
        <p:spPr>
          <a:xfrm>
            <a:off x="381000" y="685800"/>
            <a:ext cx="6096000" cy="3429000"/>
          </a:xfrm>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14400">
              <a:spcBef>
                <a:spcPct val="0"/>
              </a:spcBef>
              <a:buFontTx/>
              <a:buNone/>
            </a:pPr>
            <a:r>
              <a:rPr lang="en-US" altLang="en-US" sz="2400" dirty="0">
                <a:solidFill>
                  <a:srgbClr val="FFFFFF"/>
                </a:solidFill>
                <a:ea typeface="+mn-ea"/>
                <a:cs typeface="Arial" pitchFamily="34" charset="0"/>
              </a:rPr>
              <a:t>Ties your observations together via multi-baseline processing and least squares adjustment</a:t>
            </a:r>
          </a:p>
          <a:p>
            <a:pPr eaLnBrk="1" hangingPunct="1">
              <a:spcBef>
                <a:spcPct val="0"/>
              </a:spcBef>
            </a:pPr>
            <a:endParaRPr lang="en-US" altLang="en-US" dirty="0">
              <a:latin typeface="Arial" pitchFamily="34" charset="0"/>
            </a:endParaRPr>
          </a:p>
        </p:txBody>
      </p:sp>
    </p:spTree>
    <p:extLst>
      <p:ext uri="{BB962C8B-B14F-4D97-AF65-F5344CB8AC3E}">
        <p14:creationId xmlns:p14="http://schemas.microsoft.com/office/powerpoint/2010/main" val="1860897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question many of you may be asking yourself, why OPUS Projects?</a:t>
            </a:r>
          </a:p>
          <a:p>
            <a:r>
              <a:rPr lang="en-US" dirty="0"/>
              <a:t>-biggest reason up-front is that it is one path to GPSonBM</a:t>
            </a:r>
          </a:p>
        </p:txBody>
      </p:sp>
      <p:sp>
        <p:nvSpPr>
          <p:cNvPr id="4" name="Slide Number Placeholder 3"/>
          <p:cNvSpPr>
            <a:spLocks noGrp="1"/>
          </p:cNvSpPr>
          <p:nvPr>
            <p:ph type="sldNum" sz="quarter" idx="5"/>
          </p:nvPr>
        </p:nvSpPr>
        <p:spPr/>
        <p:txBody>
          <a:bodyPr/>
          <a:lstStyle/>
          <a:p>
            <a:fld id="{123EC7C2-2797-4141-BEE3-A4E0AD397BA7}" type="slidenum">
              <a:rPr lang="en-US" smtClean="0"/>
              <a:t>32</a:t>
            </a:fld>
            <a:endParaRPr lang="en-US"/>
          </a:p>
        </p:txBody>
      </p:sp>
    </p:spTree>
    <p:extLst>
      <p:ext uri="{BB962C8B-B14F-4D97-AF65-F5344CB8AC3E}">
        <p14:creationId xmlns:p14="http://schemas.microsoft.com/office/powerpoint/2010/main" val="1526643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gn="l" eaLnBrk="1" hangingPunct="1">
              <a:buNone/>
            </a:pPr>
            <a:r>
              <a:rPr lang="en-US" dirty="0">
                <a:solidFill>
                  <a:prstClr val="black"/>
                </a:solidFill>
                <a:latin typeface="Cambria" panose="02040503050406030204" pitchFamily="18" charset="0"/>
                <a:ea typeface="Cambria" panose="02040503050406030204" pitchFamily="18" charset="0"/>
              </a:rPr>
              <a:t>-OPUS Static takes the best 3 of 5 baselines, sequentially processed, and provides you their peak-to-peak average </a:t>
            </a:r>
          </a:p>
          <a:p>
            <a:pPr marL="0" indent="0" algn="l" eaLnBrk="1" hangingPunct="1">
              <a:buNone/>
            </a:pPr>
            <a:endParaRPr lang="en-US" dirty="0">
              <a:solidFill>
                <a:prstClr val="black"/>
              </a:solidFill>
              <a:latin typeface="Cambria" panose="02040503050406030204" pitchFamily="18" charset="0"/>
              <a:ea typeface="Cambria" panose="02040503050406030204" pitchFamily="18" charset="0"/>
            </a:endParaRPr>
          </a:p>
          <a:p>
            <a:pPr marL="0" indent="0" algn="l" eaLnBrk="1" hangingPunct="1">
              <a:buNone/>
            </a:pPr>
            <a:r>
              <a:rPr lang="en-US" i="1" dirty="0" err="1">
                <a:solidFill>
                  <a:prstClr val="black"/>
                </a:solidFill>
                <a:latin typeface="Cambria" panose="02040503050406030204" pitchFamily="18" charset="0"/>
                <a:ea typeface="Cambria" panose="02040503050406030204" pitchFamily="18" charset="0"/>
              </a:rPr>
              <a:t>sidenote</a:t>
            </a:r>
            <a:endParaRPr lang="en-US" i="1" dirty="0">
              <a:solidFill>
                <a:prstClr val="black"/>
              </a:solidFill>
              <a:latin typeface="Cambria" panose="02040503050406030204" pitchFamily="18" charset="0"/>
              <a:ea typeface="Cambria" panose="02040503050406030204" pitchFamily="18" charset="0"/>
            </a:endParaRPr>
          </a:p>
          <a:p>
            <a:pPr marL="0" lvl="1" indent="0" defTabSz="457189">
              <a:spcBef>
                <a:spcPts val="0"/>
              </a:spcBef>
              <a:spcAft>
                <a:spcPts val="300"/>
              </a:spcAft>
              <a:buNone/>
            </a:pPr>
            <a:r>
              <a:rPr lang="en-US" dirty="0">
                <a:solidFill>
                  <a:prstClr val="black"/>
                </a:solidFill>
                <a:latin typeface="Cambria" panose="02040503050406030204" pitchFamily="18" charset="0"/>
                <a:ea typeface="Cambria" panose="02040503050406030204" pitchFamily="18" charset="0"/>
              </a:rPr>
              <a:t>-we delivered over 1.2 million solutions in 2021, compared to in 2011 when we first broke the 200,000 solutions milestone</a:t>
            </a:r>
          </a:p>
        </p:txBody>
      </p:sp>
    </p:spTree>
    <p:extLst>
      <p:ext uri="{BB962C8B-B14F-4D97-AF65-F5344CB8AC3E}">
        <p14:creationId xmlns:p14="http://schemas.microsoft.com/office/powerpoint/2010/main" val="1103195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Point being… there is no correlation, or tie, between marks processed by OPUS Static</a:t>
            </a:r>
            <a:endParaRPr dirty="0"/>
          </a:p>
        </p:txBody>
      </p:sp>
    </p:spTree>
    <p:extLst>
      <p:ext uri="{BB962C8B-B14F-4D97-AF65-F5344CB8AC3E}">
        <p14:creationId xmlns:p14="http://schemas.microsoft.com/office/powerpoint/2010/main" val="2151993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1370638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6</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311400" y="527050"/>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NGS develops and maintains the National Spatial Reference System, a national coordinate system that provides the foundation for transportation, navigation, land record systems, mapping and charting efforts, and a multitude of scientific and engineering applications</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CLICK</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You’ve all seen this or some similar graphic I’m sure.  That bottom layer… that’s our baby, the NSRS.</a:t>
            </a:r>
          </a:p>
        </p:txBody>
      </p:sp>
    </p:spTree>
    <p:extLst>
      <p:ext uri="{BB962C8B-B14F-4D97-AF65-F5344CB8AC3E}">
        <p14:creationId xmlns:p14="http://schemas.microsoft.com/office/powerpoint/2010/main" val="35945005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2311400" y="527050"/>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-planned rollout date of Jan 2020.  </a:t>
            </a:r>
          </a:p>
          <a:p>
            <a:r>
              <a:rPr lang="en-US" altLang="en-US" dirty="0"/>
              <a:t>-I said</a:t>
            </a:r>
            <a:r>
              <a:rPr lang="en-US" altLang="en-US" baseline="0" dirty="0"/>
              <a:t> RTN vectors a lot there, so really important to keep in mind that to do any of this, you will need to be logging your vectors!</a:t>
            </a:r>
          </a:p>
          <a:p>
            <a:r>
              <a:rPr lang="en-US" altLang="en-US" baseline="0" dirty="0"/>
              <a:t>-if you’re using the ODOT network, or the KYCORS, and all you’re doing id </a:t>
            </a:r>
            <a:endParaRPr lang="en-US" alt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D592BE9-A839-43A0-8DF4-CE3E762D15C6}" type="slidenum">
              <a:rPr kumimoji="0" lang="en-US" altLang="en-US" sz="13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altLang="en-US" sz="13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010168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We also have the matter of single baseline processing and session processing.</a:t>
            </a:r>
          </a:p>
          <a:p>
            <a:endParaRPr lang="en-US" altLang="en-US" dirty="0"/>
          </a:p>
          <a:p>
            <a:r>
              <a:rPr lang="en-US" altLang="en-US" dirty="0"/>
              <a:t>Presented here are the variance-covariance matrices for the two baseline observations we looked at earlier. Single baseline processing with commercial software like Trimble Business Center and Leica Geo Office ignore the correlations between the two baseline observations. In principle, survey networks developed with single baseline processing are never entirely correct because they neglect these correlations.</a:t>
            </a:r>
          </a:p>
          <a:p>
            <a:endParaRPr lang="en-US" altLang="en-US" dirty="0"/>
          </a:p>
          <a:p>
            <a:r>
              <a:rPr lang="en-US" altLang="en-US" dirty="0"/>
              <a:t>Past studies that have resembled the NGS58 method developed networks with single baseline processing engines.</a:t>
            </a:r>
          </a:p>
          <a:p>
            <a:endParaRPr lang="en-US" altLang="en-US" dirty="0"/>
          </a:p>
          <a:p>
            <a:r>
              <a:rPr lang="en-US" altLang="en-US" dirty="0"/>
              <a:t>Alternatively, session processing engines like PAGES in OPUS-Projects maintain the correlations and give results that are more correct, in principle.</a:t>
            </a:r>
          </a:p>
          <a:p>
            <a:endParaRPr lang="en-US" altLang="en-US"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4063" indent="-288925">
              <a:defRPr>
                <a:solidFill>
                  <a:schemeClr val="tx1"/>
                </a:solidFill>
                <a:latin typeface="Arial" panose="020B0604020202020204" pitchFamily="34" charset="0"/>
                <a:cs typeface="Arial" panose="020B0604020202020204" pitchFamily="34" charset="0"/>
              </a:defRPr>
            </a:lvl2pPr>
            <a:lvl3pPr marL="1160463" indent="-231775">
              <a:defRPr>
                <a:solidFill>
                  <a:schemeClr val="tx1"/>
                </a:solidFill>
                <a:latin typeface="Arial" panose="020B0604020202020204" pitchFamily="34" charset="0"/>
                <a:cs typeface="Arial" panose="020B0604020202020204" pitchFamily="34" charset="0"/>
              </a:defRPr>
            </a:lvl3pPr>
            <a:lvl4pPr marL="1625600" indent="-231775">
              <a:defRPr>
                <a:solidFill>
                  <a:schemeClr val="tx1"/>
                </a:solidFill>
                <a:latin typeface="Arial" panose="020B0604020202020204" pitchFamily="34" charset="0"/>
                <a:cs typeface="Arial" panose="020B0604020202020204" pitchFamily="34" charset="0"/>
              </a:defRPr>
            </a:lvl4pPr>
            <a:lvl5pPr marL="2090738" indent="-231775">
              <a:defRPr>
                <a:solidFill>
                  <a:schemeClr val="tx1"/>
                </a:solidFill>
                <a:latin typeface="Arial" panose="020B0604020202020204" pitchFamily="34" charset="0"/>
                <a:cs typeface="Arial" panose="020B0604020202020204" pitchFamily="34" charset="0"/>
              </a:defRPr>
            </a:lvl5pPr>
            <a:lvl6pPr marL="2547938"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138"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2338"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9538"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C96E51C2-33A8-4FB0-8ABE-73771C4C0B3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609585" rtl="0" eaLnBrk="1" fontAlgn="auto" latinLnBrk="0" hangingPunct="1">
                <a:lnSpc>
                  <a:spcPct val="100000"/>
                </a:lnSpc>
                <a:spcBef>
                  <a:spcPts val="0"/>
                </a:spcBef>
                <a:spcAft>
                  <a:spcPts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4941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47</a:t>
            </a:fld>
            <a:endParaRPr lang="en-US"/>
          </a:p>
        </p:txBody>
      </p:sp>
    </p:spTree>
    <p:extLst>
      <p:ext uri="{BB962C8B-B14F-4D97-AF65-F5344CB8AC3E}">
        <p14:creationId xmlns:p14="http://schemas.microsoft.com/office/powerpoint/2010/main" val="34532120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3EC7C2-2797-4141-BEE3-A4E0AD397B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804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3EC7C2-2797-4141-BEE3-A4E0AD397B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51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-Please note that this information here </a:t>
            </a:r>
            <a:r>
              <a:rPr lang="en-US" i="1" dirty="0"/>
              <a:t>can only reflect what we know</a:t>
            </a:r>
            <a:r>
              <a:rPr lang="en-US" dirty="0"/>
              <a:t>.  If you are a developer working on incorporating GVX into your software… reach out to us!  We would be happy to assist you, just as we have assisted some of our other commercial partners named here.</a:t>
            </a:r>
          </a:p>
          <a:p>
            <a:endParaRPr lang="en-US" dirty="0"/>
          </a:p>
          <a:p>
            <a:r>
              <a:rPr lang="en-US" dirty="0"/>
              <a:t>-What would make us happiest is if the list got so long we couldn’t fit in on this slide.</a:t>
            </a:r>
          </a:p>
          <a:p>
            <a:endParaRPr lang="en-US" dirty="0"/>
          </a:p>
          <a:p>
            <a:r>
              <a:rPr lang="en-US" dirty="0"/>
              <a:t>-Oh, and hey, you customers out there… express your desire for GVX to your suppliers/dealers or Support team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3EC7C2-2797-4141-BEE3-A4E0AD397B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840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-What makes the difference is that d</a:t>
            </a:r>
            <a:r>
              <a:rPr lang="en-US" dirty="0"/>
              <a:t>epending on which network station(s) were used in your survey, you will encounter one </a:t>
            </a:r>
            <a:r>
              <a:rPr lang="en-US" b="1" i="1" dirty="0"/>
              <a:t>or more </a:t>
            </a:r>
            <a:r>
              <a:rPr lang="en-US" dirty="0"/>
              <a:t>of these scenarios.</a:t>
            </a:r>
          </a:p>
          <a:p>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3EC7C2-2797-4141-BEE3-A4E0AD397B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1751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3EC7C2-2797-4141-BEE3-A4E0AD397B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5975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Some of you may be thinking though… what does this even mean that the CORS are not in the NCN?</a:t>
            </a:r>
          </a:p>
          <a:p>
            <a:r>
              <a:rPr lang="en-US" dirty="0"/>
              <a:t>Let’s look at the example of the WVDOT’s Real Time Network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3EC7C2-2797-4141-BEE3-A4E0AD397B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629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56</a:t>
            </a:fld>
            <a:endParaRPr lang="en-US"/>
          </a:p>
        </p:txBody>
      </p:sp>
    </p:spTree>
    <p:extLst>
      <p:ext uri="{BB962C8B-B14F-4D97-AF65-F5344CB8AC3E}">
        <p14:creationId xmlns:p14="http://schemas.microsoft.com/office/powerpoint/2010/main" val="209955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So remember, today’s presentation is not JUST about new </a:t>
            </a:r>
            <a:r>
              <a:rPr lang="en-US" dirty="0" err="1"/>
              <a:t>datums</a:t>
            </a:r>
            <a:r>
              <a:rPr lang="en-US" dirty="0"/>
              <a:t>, it is about</a:t>
            </a:r>
            <a:r>
              <a:rPr lang="en-US" baseline="0" dirty="0"/>
              <a:t> modernizing the NSRS as a whole.</a:t>
            </a:r>
          </a:p>
          <a:p>
            <a:endParaRPr lang="en-US" baseline="0" dirty="0"/>
          </a:p>
          <a:p>
            <a:r>
              <a:rPr lang="en-US" baseline="0" dirty="0"/>
              <a:t>You don’t know what the NSRS is?  Stay tuned, we’ll get there as we go along.</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ea typeface="ＭＳ Ｐゴシック" pitchFamily="34" charset="-128"/>
              <a:cs typeface="+mn-cs"/>
            </a:endParaRPr>
          </a:p>
        </p:txBody>
      </p:sp>
    </p:spTree>
    <p:extLst>
      <p:ext uri="{BB962C8B-B14F-4D97-AF65-F5344CB8AC3E}">
        <p14:creationId xmlns:p14="http://schemas.microsoft.com/office/powerpoint/2010/main" val="19909984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57</a:t>
            </a:fld>
            <a:endParaRPr lang="en-US"/>
          </a:p>
        </p:txBody>
      </p:sp>
    </p:spTree>
    <p:extLst>
      <p:ext uri="{BB962C8B-B14F-4D97-AF65-F5344CB8AC3E}">
        <p14:creationId xmlns:p14="http://schemas.microsoft.com/office/powerpoint/2010/main" val="13732388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58</a:t>
            </a:fld>
            <a:endParaRPr lang="en-US"/>
          </a:p>
        </p:txBody>
      </p:sp>
    </p:spTree>
    <p:extLst>
      <p:ext uri="{BB962C8B-B14F-4D97-AF65-F5344CB8AC3E}">
        <p14:creationId xmlns:p14="http://schemas.microsoft.com/office/powerpoint/2010/main" val="424061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59</a:t>
            </a:fld>
            <a:endParaRPr lang="en-US"/>
          </a:p>
        </p:txBody>
      </p:sp>
    </p:spTree>
    <p:extLst>
      <p:ext uri="{BB962C8B-B14F-4D97-AF65-F5344CB8AC3E}">
        <p14:creationId xmlns:p14="http://schemas.microsoft.com/office/powerpoint/2010/main" val="32345692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Now we’re looking here not at the WVDOT but the Kentucky Transportation Cabinet network.</a:t>
            </a:r>
          </a:p>
          <a:p>
            <a:r>
              <a:rPr lang="en-US" dirty="0"/>
              <a:t>This is their web interface, and if I wanted to download some non-NCN CORS data from their network, I’d go into the Reference Data Shop.</a:t>
            </a:r>
          </a:p>
          <a:p>
            <a:r>
              <a:rPr lang="en-US" dirty="0"/>
              <a:t>For many of the networks, you’ll see both a CORS and a VRS option.  </a:t>
            </a:r>
          </a:p>
          <a:p>
            <a:r>
              <a:rPr lang="en-US" dirty="0"/>
              <a:t>What you want is the CORS data, and the interface will walk thru the rest of the options, you’ll be asked which station(s) you want data from, for date(s), observation interval (</a:t>
            </a:r>
            <a:r>
              <a:rPr lang="en-US" i="1" dirty="0"/>
              <a:t>HINT… 30 seconds for OPUS!</a:t>
            </a:r>
            <a:r>
              <a:rPr lang="en-U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3EC7C2-2797-4141-BEE3-A4E0AD397B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7472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3EC7C2-2797-4141-BEE3-A4E0AD397B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7421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Educational videos and online tutorials – </a:t>
            </a:r>
          </a:p>
          <a:p>
            <a:r>
              <a:rPr lang="en-US" dirty="0">
                <a:latin typeface="Arial" panose="020B0604020202020204" pitchFamily="34" charset="0"/>
                <a:cs typeface="Arial" panose="020B0604020202020204" pitchFamily="34" charset="0"/>
              </a:rPr>
              <a:t>Our library of lessons and videos are great resources, and will reinforce a lot of information we covered today. </a:t>
            </a:r>
          </a:p>
          <a:p>
            <a:pPr marL="231115" indent="-231115">
              <a:buFont typeface="+mj-lt"/>
              <a:buAutoNum type="arabicPeriod"/>
            </a:pPr>
            <a:r>
              <a:rPr lang="en-US" dirty="0">
                <a:latin typeface="Arial" panose="020B0604020202020204" pitchFamily="34" charset="0"/>
                <a:cs typeface="Arial" panose="020B0604020202020204" pitchFamily="34" charset="0"/>
              </a:rPr>
              <a:t>The videos are just 3-5 minutes long.</a:t>
            </a:r>
          </a:p>
          <a:p>
            <a:pPr marL="231115" indent="-231115">
              <a:buFont typeface="+mj-lt"/>
              <a:buAutoNum type="arabicPeriod"/>
            </a:pPr>
            <a:r>
              <a:rPr lang="en-US" dirty="0">
                <a:latin typeface="Arial" panose="020B0604020202020204" pitchFamily="34" charset="0"/>
                <a:cs typeface="Arial" panose="020B0604020202020204" pitchFamily="34" charset="0"/>
              </a:rPr>
              <a:t>the lesson is a deeper dive but still only takes an hour.</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79</a:t>
            </a:fld>
            <a:endParaRPr lang="en-US" altLang="en-US"/>
          </a:p>
        </p:txBody>
      </p:sp>
    </p:spTree>
    <p:extLst>
      <p:ext uri="{BB962C8B-B14F-4D97-AF65-F5344CB8AC3E}">
        <p14:creationId xmlns:p14="http://schemas.microsoft.com/office/powerpoint/2010/main" val="2385141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506663" y="554038"/>
            <a:ext cx="4903787" cy="2759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935">
              <a:defRPr>
                <a:solidFill>
                  <a:schemeClr val="tx1"/>
                </a:solidFill>
                <a:latin typeface="Calibri" panose="020F0502020204030204" pitchFamily="34" charset="0"/>
              </a:defRPr>
            </a:lvl1pPr>
            <a:lvl2pPr marL="770270" indent="-295354" defTabSz="964935">
              <a:defRPr>
                <a:solidFill>
                  <a:schemeClr val="tx1"/>
                </a:solidFill>
                <a:latin typeface="Calibri" panose="020F0502020204030204" pitchFamily="34" charset="0"/>
              </a:defRPr>
            </a:lvl2pPr>
            <a:lvl3pPr marL="1186450" indent="-236619" defTabSz="964935">
              <a:defRPr>
                <a:solidFill>
                  <a:schemeClr val="tx1"/>
                </a:solidFill>
                <a:latin typeface="Calibri" panose="020F0502020204030204" pitchFamily="34" charset="0"/>
              </a:defRPr>
            </a:lvl3pPr>
            <a:lvl4pPr marL="1661365" indent="-236619" defTabSz="964935">
              <a:defRPr>
                <a:solidFill>
                  <a:schemeClr val="tx1"/>
                </a:solidFill>
                <a:latin typeface="Calibri" panose="020F0502020204030204" pitchFamily="34" charset="0"/>
              </a:defRPr>
            </a:lvl4pPr>
            <a:lvl5pPr marL="2136281" indent="-236619" defTabSz="964935">
              <a:defRPr>
                <a:solidFill>
                  <a:schemeClr val="tx1"/>
                </a:solidFill>
                <a:latin typeface="Calibri" panose="020F0502020204030204" pitchFamily="34" charset="0"/>
              </a:defRPr>
            </a:lvl5pPr>
            <a:lvl6pPr marL="2619587" indent="-236619" defTabSz="964935" fontAlgn="base">
              <a:spcBef>
                <a:spcPct val="0"/>
              </a:spcBef>
              <a:spcAft>
                <a:spcPct val="0"/>
              </a:spcAft>
              <a:defRPr>
                <a:solidFill>
                  <a:schemeClr val="tx1"/>
                </a:solidFill>
                <a:latin typeface="Calibri" panose="020F0502020204030204" pitchFamily="34" charset="0"/>
              </a:defRPr>
            </a:lvl6pPr>
            <a:lvl7pPr marL="3102893" indent="-236619" defTabSz="964935" fontAlgn="base">
              <a:spcBef>
                <a:spcPct val="0"/>
              </a:spcBef>
              <a:spcAft>
                <a:spcPct val="0"/>
              </a:spcAft>
              <a:defRPr>
                <a:solidFill>
                  <a:schemeClr val="tx1"/>
                </a:solidFill>
                <a:latin typeface="Calibri" panose="020F0502020204030204" pitchFamily="34" charset="0"/>
              </a:defRPr>
            </a:lvl7pPr>
            <a:lvl8pPr marL="3586199" indent="-236619" defTabSz="964935" fontAlgn="base">
              <a:spcBef>
                <a:spcPct val="0"/>
              </a:spcBef>
              <a:spcAft>
                <a:spcPct val="0"/>
              </a:spcAft>
              <a:defRPr>
                <a:solidFill>
                  <a:schemeClr val="tx1"/>
                </a:solidFill>
                <a:latin typeface="Calibri" panose="020F0502020204030204" pitchFamily="34" charset="0"/>
              </a:defRPr>
            </a:lvl8pPr>
            <a:lvl9pPr marL="4069505" indent="-236619" defTabSz="964935" fontAlgn="base">
              <a:spcBef>
                <a:spcPct val="0"/>
              </a:spcBef>
              <a:spcAft>
                <a:spcPct val="0"/>
              </a:spcAft>
              <a:defRPr>
                <a:solidFill>
                  <a:schemeClr val="tx1"/>
                </a:solidFill>
                <a:latin typeface="Calibri" panose="020F0502020204030204" pitchFamily="34" charset="0"/>
              </a:defRPr>
            </a:lvl9pPr>
          </a:lstStyle>
          <a:p>
            <a:pPr marL="0" marR="0" lvl="0" indent="0" algn="r" defTabSz="964935" rtl="0" eaLnBrk="1" fontAlgn="base" latinLnBrk="0" hangingPunct="1">
              <a:lnSpc>
                <a:spcPct val="100000"/>
              </a:lnSpc>
              <a:spcBef>
                <a:spcPct val="0"/>
              </a:spcBef>
              <a:spcAft>
                <a:spcPct val="0"/>
              </a:spcAft>
              <a:buClrTx/>
              <a:buSzTx/>
              <a:buFontTx/>
              <a:buNone/>
              <a:tabLst/>
              <a:defRPr/>
            </a:pPr>
            <a:fld id="{7D198DFF-37DE-4FAA-9E29-95275F2A0D3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4935" rtl="0" eaLnBrk="1" fontAlgn="base" latinLnBrk="0" hangingPunct="1">
                <a:lnSpc>
                  <a:spcPct val="100000"/>
                </a:lnSpc>
                <a:spcBef>
                  <a:spcPct val="0"/>
                </a:spcBef>
                <a:spcAft>
                  <a:spcPct val="0"/>
                </a:spcAft>
                <a:buClrTx/>
                <a:buSzTx/>
                <a:buFontTx/>
                <a:buNone/>
                <a:tabLst/>
                <a:defRPr/>
              </a:pPr>
              <a:t>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 name="Header Placeholder 1"/>
          <p:cNvSpPr>
            <a:spLocks noGrp="1"/>
          </p:cNvSpPr>
          <p:nvPr>
            <p:ph type="hd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3" name="Date Placeholder 2"/>
          <p:cNvSpPr>
            <a:spLocks noGrp="1"/>
          </p:cNvSpPr>
          <p:nvPr>
            <p:ph type="dt"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3076679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Follow up thought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it or not, we know that the vast majority of our users are obtaining NSRS coordinates via OPUS</a:t>
            </a:r>
          </a:p>
          <a:p>
            <a:r>
              <a:rPr lang="en-US" dirty="0"/>
              <a:t>-while that is our plan for the future </a:t>
            </a:r>
            <a:r>
              <a:rPr lang="en-US"/>
              <a:t>of primary access, </a:t>
            </a:r>
            <a:r>
              <a:rPr lang="en-US" dirty="0"/>
              <a:t>modernized NSRS, as of now the official form of access (specifically to NAVD88) truly is to “touch brass” as they say </a:t>
            </a:r>
            <a:r>
              <a:rPr lang="en-US" dirty="0">
                <a:sym typeface="Wingdings" panose="05000000000000000000" pitchFamily="2" charset="2"/>
              </a:rPr>
              <a:t> meaning occupy a benchmark</a:t>
            </a:r>
            <a:endParaRPr lang="en-US" dirty="0"/>
          </a:p>
        </p:txBody>
      </p:sp>
      <p:sp>
        <p:nvSpPr>
          <p:cNvPr id="4" name="Slide Number Placeholder 3"/>
          <p:cNvSpPr>
            <a:spLocks noGrp="1"/>
          </p:cNvSpPr>
          <p:nvPr>
            <p:ph type="sldNum" sz="quarter" idx="5"/>
          </p:nvPr>
        </p:nvSpPr>
        <p:spPr/>
        <p:txBody>
          <a:bodyPr/>
          <a:lstStyle/>
          <a:p>
            <a:fld id="{123EC7C2-2797-4141-BEE3-A4E0AD397BA7}" type="slidenum">
              <a:rPr lang="en-US" smtClean="0"/>
              <a:t>9</a:t>
            </a:fld>
            <a:endParaRPr lang="en-US"/>
          </a:p>
        </p:txBody>
      </p:sp>
    </p:spTree>
    <p:extLst>
      <p:ext uri="{BB962C8B-B14F-4D97-AF65-F5344CB8AC3E}">
        <p14:creationId xmlns:p14="http://schemas.microsoft.com/office/powerpoint/2010/main" val="374983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baseline="0" dirty="0"/>
              <a:t>https://geodesy.noaa.gov/OPUS-cgi/OPUS-Projects/OpusProjects.prl?action=manage_project&amp;project_keyword=nap025a&amp;manager_keyword=nap025a</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080603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472842-96AF-4C55-85CA-7A0BA5BEFF11}" type="slidenum">
              <a:rPr lang="en-US" smtClean="0"/>
              <a:t>11</a:t>
            </a:fld>
            <a:endParaRPr lang="en-US"/>
          </a:p>
        </p:txBody>
      </p:sp>
      <p:sp>
        <p:nvSpPr>
          <p:cNvPr id="5" name="Header Placeholder 4"/>
          <p:cNvSpPr>
            <a:spLocks noGrp="1"/>
          </p:cNvSpPr>
          <p:nvPr>
            <p:ph type="hdr" sz="quarter" idx="11"/>
          </p:nvPr>
        </p:nvSpPr>
        <p:spPr/>
        <p:txBody>
          <a:bodyPr/>
          <a:lstStyle/>
          <a:p>
            <a:r>
              <a:rPr lang="en-US"/>
              <a:t>NGS Overview, New Point Types and Opus Updates</a:t>
            </a:r>
          </a:p>
        </p:txBody>
      </p:sp>
      <p:sp>
        <p:nvSpPr>
          <p:cNvPr id="6" name="Date Placeholder 5"/>
          <p:cNvSpPr>
            <a:spLocks noGrp="1"/>
          </p:cNvSpPr>
          <p:nvPr>
            <p:ph type="dt" idx="12"/>
          </p:nvPr>
        </p:nvSpPr>
        <p:spPr/>
        <p:txBody>
          <a:bodyPr/>
          <a:lstStyle/>
          <a:p>
            <a:r>
              <a:rPr lang="en-US"/>
              <a:t>06/26/2020</a:t>
            </a:r>
          </a:p>
        </p:txBody>
      </p:sp>
    </p:spTree>
    <p:extLst>
      <p:ext uri="{BB962C8B-B14F-4D97-AF65-F5344CB8AC3E}">
        <p14:creationId xmlns:p14="http://schemas.microsoft.com/office/powerpoint/2010/main" val="431083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506663" y="554038"/>
            <a:ext cx="4903787" cy="2759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935">
              <a:defRPr>
                <a:solidFill>
                  <a:schemeClr val="tx1"/>
                </a:solidFill>
                <a:latin typeface="Calibri" panose="020F0502020204030204" pitchFamily="34" charset="0"/>
              </a:defRPr>
            </a:lvl1pPr>
            <a:lvl2pPr marL="770270" indent="-295354" defTabSz="964935">
              <a:defRPr>
                <a:solidFill>
                  <a:schemeClr val="tx1"/>
                </a:solidFill>
                <a:latin typeface="Calibri" panose="020F0502020204030204" pitchFamily="34" charset="0"/>
              </a:defRPr>
            </a:lvl2pPr>
            <a:lvl3pPr marL="1186450" indent="-236619" defTabSz="964935">
              <a:defRPr>
                <a:solidFill>
                  <a:schemeClr val="tx1"/>
                </a:solidFill>
                <a:latin typeface="Calibri" panose="020F0502020204030204" pitchFamily="34" charset="0"/>
              </a:defRPr>
            </a:lvl3pPr>
            <a:lvl4pPr marL="1661365" indent="-236619" defTabSz="964935">
              <a:defRPr>
                <a:solidFill>
                  <a:schemeClr val="tx1"/>
                </a:solidFill>
                <a:latin typeface="Calibri" panose="020F0502020204030204" pitchFamily="34" charset="0"/>
              </a:defRPr>
            </a:lvl4pPr>
            <a:lvl5pPr marL="2136281" indent="-236619" defTabSz="964935">
              <a:defRPr>
                <a:solidFill>
                  <a:schemeClr val="tx1"/>
                </a:solidFill>
                <a:latin typeface="Calibri" panose="020F0502020204030204" pitchFamily="34" charset="0"/>
              </a:defRPr>
            </a:lvl5pPr>
            <a:lvl6pPr marL="2619587" indent="-236619" defTabSz="964935" fontAlgn="base">
              <a:spcBef>
                <a:spcPct val="0"/>
              </a:spcBef>
              <a:spcAft>
                <a:spcPct val="0"/>
              </a:spcAft>
              <a:defRPr>
                <a:solidFill>
                  <a:schemeClr val="tx1"/>
                </a:solidFill>
                <a:latin typeface="Calibri" panose="020F0502020204030204" pitchFamily="34" charset="0"/>
              </a:defRPr>
            </a:lvl6pPr>
            <a:lvl7pPr marL="3102893" indent="-236619" defTabSz="964935" fontAlgn="base">
              <a:spcBef>
                <a:spcPct val="0"/>
              </a:spcBef>
              <a:spcAft>
                <a:spcPct val="0"/>
              </a:spcAft>
              <a:defRPr>
                <a:solidFill>
                  <a:schemeClr val="tx1"/>
                </a:solidFill>
                <a:latin typeface="Calibri" panose="020F0502020204030204" pitchFamily="34" charset="0"/>
              </a:defRPr>
            </a:lvl7pPr>
            <a:lvl8pPr marL="3586199" indent="-236619" defTabSz="964935" fontAlgn="base">
              <a:spcBef>
                <a:spcPct val="0"/>
              </a:spcBef>
              <a:spcAft>
                <a:spcPct val="0"/>
              </a:spcAft>
              <a:defRPr>
                <a:solidFill>
                  <a:schemeClr val="tx1"/>
                </a:solidFill>
                <a:latin typeface="Calibri" panose="020F0502020204030204" pitchFamily="34" charset="0"/>
              </a:defRPr>
            </a:lvl8pPr>
            <a:lvl9pPr marL="4069505" indent="-236619" defTabSz="964935"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7D198DFF-37DE-4FAA-9E29-95275F2A0D3E}" type="slidenum">
              <a:rPr lang="en-US" altLang="en-US" sz="1400">
                <a:solidFill>
                  <a:srgbClr val="000000"/>
                </a:solidFill>
                <a:latin typeface="Arial" panose="020B0604020202020204" pitchFamily="34" charset="0"/>
                <a:ea typeface="ＭＳ Ｐゴシック" panose="020B0600070205080204" pitchFamily="34" charset="-128"/>
              </a:rPr>
              <a:pPr fontAlgn="base">
                <a:spcBef>
                  <a:spcPct val="0"/>
                </a:spcBef>
                <a:spcAft>
                  <a:spcPct val="0"/>
                </a:spcAft>
                <a:defRPr/>
              </a:pPr>
              <a:t>12</a:t>
            </a:fld>
            <a:endParaRPr lang="en-US" altLang="en-US" sz="1400">
              <a:solidFill>
                <a:srgbClr val="000000"/>
              </a:solidFill>
              <a:latin typeface="Arial" panose="020B0604020202020204" pitchFamily="34" charset="0"/>
              <a:ea typeface="ＭＳ Ｐゴシック" panose="020B0600070205080204" pitchFamily="34" charset="-128"/>
            </a:endParaRPr>
          </a:p>
        </p:txBody>
      </p:sp>
      <p:sp>
        <p:nvSpPr>
          <p:cNvPr id="2" name="Header Placeholder 1"/>
          <p:cNvSpPr>
            <a:spLocks noGrp="1"/>
          </p:cNvSpPr>
          <p:nvPr>
            <p:ph type="hdr" sz="quarter" idx="10"/>
          </p:nvPr>
        </p:nvSpPr>
        <p:spPr/>
        <p:txBody>
          <a:bodyPr/>
          <a:lstStyle/>
          <a:p>
            <a:r>
              <a:rPr lang="en-US"/>
              <a:t>NGS Overview, New Point Types and Opus Updates</a:t>
            </a:r>
          </a:p>
        </p:txBody>
      </p:sp>
      <p:sp>
        <p:nvSpPr>
          <p:cNvPr id="3" name="Date Placeholder 2"/>
          <p:cNvSpPr>
            <a:spLocks noGrp="1"/>
          </p:cNvSpPr>
          <p:nvPr>
            <p:ph type="dt" idx="11"/>
          </p:nvPr>
        </p:nvSpPr>
        <p:spPr/>
        <p:txBody>
          <a:bodyPr/>
          <a:lstStyle/>
          <a:p>
            <a:r>
              <a:rPr lang="en-US"/>
              <a:t>06/26/2020</a:t>
            </a:r>
          </a:p>
        </p:txBody>
      </p:sp>
    </p:spTree>
    <p:extLst>
      <p:ext uri="{BB962C8B-B14F-4D97-AF65-F5344CB8AC3E}">
        <p14:creationId xmlns:p14="http://schemas.microsoft.com/office/powerpoint/2010/main" val="3889092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0" y="6492875"/>
            <a:ext cx="2844800" cy="365125"/>
          </a:xfrm>
        </p:spPr>
        <p:txBody>
          <a:bodyPr/>
          <a:lstStyle/>
          <a:p>
            <a:fld id="{F016A468-B10C-E94D-B4AE-FD48B5E66BC0}" type="datetimeFigureOut">
              <a:rPr lang="en-US" smtClean="0"/>
              <a:t>01/17/2025</a:t>
            </a:fld>
            <a:endParaRPr lang="en-US"/>
          </a:p>
        </p:txBody>
      </p:sp>
      <p:sp>
        <p:nvSpPr>
          <p:cNvPr id="5" name="Footer Placeholder 4"/>
          <p:cNvSpPr>
            <a:spLocks noGrp="1"/>
          </p:cNvSpPr>
          <p:nvPr>
            <p:ph type="ftr" sz="quarter" idx="11"/>
          </p:nvPr>
        </p:nvSpPr>
        <p:spPr>
          <a:xfrm>
            <a:off x="4165600" y="6492875"/>
            <a:ext cx="3860800" cy="365125"/>
          </a:xfrm>
        </p:spPr>
        <p:txBody>
          <a:bodyPr/>
          <a:lstStyle/>
          <a:p>
            <a:endParaRPr lang="en-US"/>
          </a:p>
        </p:txBody>
      </p:sp>
      <p:sp>
        <p:nvSpPr>
          <p:cNvPr id="6" name="Slide Number Placeholder 5"/>
          <p:cNvSpPr>
            <a:spLocks noGrp="1"/>
          </p:cNvSpPr>
          <p:nvPr>
            <p:ph type="sldNum" sz="quarter" idx="12"/>
          </p:nvPr>
        </p:nvSpPr>
        <p:spPr>
          <a:xfrm>
            <a:off x="9347200" y="6492875"/>
            <a:ext cx="2844800" cy="365125"/>
          </a:xfrm>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01/17/2025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 Slide 1 image" userDrawn="1">
  <p:cSld name="Image Slide 1 image">
    <p:bg>
      <p:bgPr>
        <a:solidFill>
          <a:schemeClr val="lt2"/>
        </a:solidFill>
        <a:effectLst/>
      </p:bgPr>
    </p:bg>
    <p:spTree>
      <p:nvGrpSpPr>
        <p:cNvPr id="1" name="Shape 186"/>
        <p:cNvGrpSpPr/>
        <p:nvPr/>
      </p:nvGrpSpPr>
      <p:grpSpPr>
        <a:xfrm>
          <a:off x="0" y="0"/>
          <a:ext cx="0" cy="0"/>
          <a:chOff x="0" y="0"/>
          <a:chExt cx="0" cy="0"/>
        </a:xfrm>
      </p:grpSpPr>
    </p:spTree>
    <p:extLst>
      <p:ext uri="{BB962C8B-B14F-4D97-AF65-F5344CB8AC3E}">
        <p14:creationId xmlns:p14="http://schemas.microsoft.com/office/powerpoint/2010/main" val="1170406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2374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9732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646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5535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6663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5978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2435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026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2463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9839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189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01/17/2025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01/17/2025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01/17/2025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01/17/2025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01/17/2025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GRAPHIC">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397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01/17/2025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0" y="6481677"/>
            <a:ext cx="2844800" cy="365125"/>
          </a:xfrm>
          <a:prstGeom prst="rect">
            <a:avLst/>
          </a:prstGeom>
        </p:spPr>
        <p:txBody>
          <a:bodyPr vert="horz" lIns="91440" tIns="45720" rIns="91440" bIns="45720" rtlCol="0" anchor="ctr"/>
          <a:lstStyle>
            <a:lvl1pPr algn="l">
              <a:defRPr sz="1600">
                <a:solidFill>
                  <a:schemeClr val="tx1"/>
                </a:solidFill>
                <a:latin typeface="Cambria" panose="02040503050406030204" pitchFamily="18" charset="0"/>
                <a:ea typeface="Cambria" panose="02040503050406030204" pitchFamily="18" charset="0"/>
              </a:defRPr>
            </a:lvl1pPr>
          </a:lstStyle>
          <a:p>
            <a:fld id="{F016A468-B10C-E94D-B4AE-FD48B5E66BC0}" type="datetimeFigureOut">
              <a:rPr lang="en-US" smtClean="0"/>
              <a:pPr/>
              <a:t>01/17/2025</a:t>
            </a:fld>
            <a:endParaRPr lang="en-US" dirty="0"/>
          </a:p>
        </p:txBody>
      </p:sp>
      <p:sp>
        <p:nvSpPr>
          <p:cNvPr id="5" name="Footer Placeholder 4"/>
          <p:cNvSpPr>
            <a:spLocks noGrp="1"/>
          </p:cNvSpPr>
          <p:nvPr>
            <p:ph type="ftr" sz="quarter" idx="3"/>
          </p:nvPr>
        </p:nvSpPr>
        <p:spPr>
          <a:xfrm>
            <a:off x="4165600" y="6492874"/>
            <a:ext cx="3860800" cy="365125"/>
          </a:xfrm>
          <a:prstGeom prst="rect">
            <a:avLst/>
          </a:prstGeom>
        </p:spPr>
        <p:txBody>
          <a:bodyPr vert="horz" lIns="91440" tIns="45720" rIns="91440" bIns="45720" rtlCol="0" anchor="ctr"/>
          <a:lstStyle>
            <a:lvl1pPr algn="ctr">
              <a:defRPr sz="1600">
                <a:solidFill>
                  <a:schemeClr val="tx1"/>
                </a:solidFill>
                <a:latin typeface="Cambria" panose="02040503050406030204" pitchFamily="18" charset="0"/>
                <a:ea typeface="Cambria" panose="02040503050406030204" pitchFamily="18" charset="0"/>
              </a:defRPr>
            </a:lvl1pPr>
          </a:lstStyle>
          <a:p>
            <a:endParaRPr lang="en-US" dirty="0"/>
          </a:p>
        </p:txBody>
      </p:sp>
      <p:sp>
        <p:nvSpPr>
          <p:cNvPr id="6" name="Slide Number Placeholder 5"/>
          <p:cNvSpPr>
            <a:spLocks noGrp="1"/>
          </p:cNvSpPr>
          <p:nvPr>
            <p:ph type="sldNum" sz="quarter" idx="4"/>
          </p:nvPr>
        </p:nvSpPr>
        <p:spPr>
          <a:xfrm>
            <a:off x="9347200" y="6492875"/>
            <a:ext cx="2844800" cy="365125"/>
          </a:xfrm>
          <a:prstGeom prst="rect">
            <a:avLst/>
          </a:prstGeom>
        </p:spPr>
        <p:txBody>
          <a:bodyPr vert="horz" lIns="91440" tIns="45720" rIns="91440" bIns="45720" rtlCol="0" anchor="ctr"/>
          <a:lstStyle>
            <a:lvl1pPr algn="r">
              <a:defRPr sz="1600">
                <a:solidFill>
                  <a:schemeClr val="tx1"/>
                </a:solidFill>
                <a:latin typeface="Cambria" panose="02040503050406030204" pitchFamily="18" charset="0"/>
                <a:ea typeface="Cambria" panose="02040503050406030204" pitchFamily="18" charset="0"/>
              </a:defRPr>
            </a:lvl1pPr>
          </a:lstStyle>
          <a:p>
            <a:fld id="{D3D538F9-49A3-B84F-B36B-A7030CDE5D5B}" type="slidenum">
              <a:rPr lang="en-US" smtClean="0"/>
              <a:pPr/>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1" r:id="rId13"/>
  </p:sldLayoutIdLst>
  <p:txStyles>
    <p:titleStyle>
      <a:lvl1pPr algn="ctr" defTabSz="609585" rtl="0" eaLnBrk="1" latinLnBrk="0" hangingPunct="1">
        <a:spcBef>
          <a:spcPct val="0"/>
        </a:spcBef>
        <a:buNone/>
        <a:defRPr sz="5867" kern="1200">
          <a:solidFill>
            <a:schemeClr val="tx1"/>
          </a:solidFill>
          <a:latin typeface="Cambria" panose="02040503050406030204" pitchFamily="18" charset="0"/>
          <a:ea typeface="Cambria" panose="02040503050406030204" pitchFamily="18" charset="0"/>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Cambria" panose="02040503050406030204" pitchFamily="18" charset="0"/>
          <a:ea typeface="Cambria" panose="02040503050406030204" pitchFamily="18" charset="0"/>
          <a:cs typeface="+mn-cs"/>
        </a:defRPr>
      </a:lvl1pPr>
      <a:lvl2pPr marL="990575" indent="-380990" algn="l" defTabSz="609585" rtl="0" eaLnBrk="1" latinLnBrk="0" hangingPunct="1">
        <a:spcBef>
          <a:spcPct val="20000"/>
        </a:spcBef>
        <a:buFont typeface="Arial"/>
        <a:buChar char="–"/>
        <a:defRPr sz="3733" kern="1200">
          <a:solidFill>
            <a:schemeClr val="tx1"/>
          </a:solidFill>
          <a:latin typeface="Cambria" panose="02040503050406030204" pitchFamily="18" charset="0"/>
          <a:ea typeface="Cambria" panose="02040503050406030204" pitchFamily="18" charset="0"/>
          <a:cs typeface="+mn-cs"/>
        </a:defRPr>
      </a:lvl2pPr>
      <a:lvl3pPr marL="1523962" indent="-304792" algn="l" defTabSz="609585" rtl="0" eaLnBrk="1" latinLnBrk="0" hangingPunct="1">
        <a:spcBef>
          <a:spcPct val="20000"/>
        </a:spcBef>
        <a:buFont typeface="Arial"/>
        <a:buChar char="•"/>
        <a:defRPr sz="3200" kern="1200">
          <a:solidFill>
            <a:schemeClr val="tx1"/>
          </a:solidFill>
          <a:latin typeface="Cambria" panose="02040503050406030204" pitchFamily="18" charset="0"/>
          <a:ea typeface="Cambria" panose="02040503050406030204" pitchFamily="18" charset="0"/>
          <a:cs typeface="+mn-cs"/>
        </a:defRPr>
      </a:lvl3pPr>
      <a:lvl4pPr marL="2133547" indent="-304792" algn="l" defTabSz="609585" rtl="0" eaLnBrk="1" latinLnBrk="0" hangingPunct="1">
        <a:spcBef>
          <a:spcPct val="20000"/>
        </a:spcBef>
        <a:buFont typeface="Arial"/>
        <a:buChar char="–"/>
        <a:defRPr sz="2667" kern="1200">
          <a:solidFill>
            <a:schemeClr val="tx1"/>
          </a:solidFill>
          <a:latin typeface="Cambria" panose="02040503050406030204" pitchFamily="18" charset="0"/>
          <a:ea typeface="Cambria" panose="02040503050406030204" pitchFamily="18" charset="0"/>
          <a:cs typeface="+mn-cs"/>
        </a:defRPr>
      </a:lvl4pPr>
      <a:lvl5pPr marL="2743131" indent="-304792" algn="l" defTabSz="609585" rtl="0" eaLnBrk="1" latinLnBrk="0" hangingPunct="1">
        <a:spcBef>
          <a:spcPct val="20000"/>
        </a:spcBef>
        <a:buFont typeface="Arial"/>
        <a:buChar char="»"/>
        <a:defRPr sz="2667" kern="1200">
          <a:solidFill>
            <a:schemeClr val="tx1"/>
          </a:solidFill>
          <a:latin typeface="Cambria" panose="02040503050406030204" pitchFamily="18" charset="0"/>
          <a:ea typeface="Cambria" panose="02040503050406030204" pitchFamily="18"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01/17/2025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4734986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18" Type="http://schemas.openxmlformats.org/officeDocument/2006/relationships/image" Target="../media/image28.jfif"/><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notesSlide" Target="../notesSlides/notesSlide9.xml"/><Relationship Id="rId16"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5" Type="http://schemas.openxmlformats.org/officeDocument/2006/relationships/image" Target="../media/image25.jpeg"/><Relationship Id="rId10" Type="http://schemas.openxmlformats.org/officeDocument/2006/relationships/image" Target="../media/image20.png"/><Relationship Id="rId19" Type="http://schemas.openxmlformats.org/officeDocument/2006/relationships/image" Target="../media/image29.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ngs.noaa.gov/CORS/Gpscal.shtml"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18" Type="http://schemas.openxmlformats.org/officeDocument/2006/relationships/image" Target="../media/image28.jfif"/><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notesSlide" Target="../notesSlides/notesSlide12.xml"/><Relationship Id="rId16"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5" Type="http://schemas.openxmlformats.org/officeDocument/2006/relationships/image" Target="../media/image25.jpeg"/><Relationship Id="rId10" Type="http://schemas.openxmlformats.org/officeDocument/2006/relationships/image" Target="../media/image20.png"/><Relationship Id="rId19" Type="http://schemas.openxmlformats.org/officeDocument/2006/relationships/image" Target="../media/image29.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ngdc.noaa.gov/geomag-web/" TargetMode="Externa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ataservices.gfz-potsdam.de/panmetaworks/showshort.php?id=escidoc:1577894" TargetMode="External"/><Relationship Id="rId2" Type="http://schemas.openxmlformats.org/officeDocument/2006/relationships/hyperlink" Target="https://www.unavco.org/software/data-processing/teqc/teqc.htm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4.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2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ngs.noaa.gov/data/formats/GVX/index.shtml" TargetMode="Externa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20.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82.xml.rels><?xml version="1.0" encoding="UTF-8" standalone="yes"?>
<Relationships xmlns="http://schemas.openxmlformats.org/package/2006/relationships"><Relationship Id="rId3" Type="http://schemas.openxmlformats.org/officeDocument/2006/relationships/hyperlink" Target="https://www.ngs.noaa.gov/ADVISORS/" TargetMode="External"/><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81F2AE08-6BDE-4BF0-A9DA-569A06265BF4}"/>
              </a:ext>
            </a:extLst>
          </p:cNvPr>
          <p:cNvSpPr>
            <a:spLocks noGrp="1"/>
          </p:cNvSpPr>
          <p:nvPr>
            <p:ph type="ctrTitle"/>
          </p:nvPr>
        </p:nvSpPr>
        <p:spPr>
          <a:xfrm>
            <a:off x="1666755" y="1288778"/>
            <a:ext cx="10525245" cy="1823068"/>
          </a:xfrm>
        </p:spPr>
        <p:txBody>
          <a:bodyPr anchor="t">
            <a:normAutofit/>
          </a:bodyPr>
          <a:lstStyle/>
          <a:p>
            <a:r>
              <a:rPr lang="en-US" dirty="0"/>
              <a:t>Using OPUS and OPUS Projects</a:t>
            </a:r>
          </a:p>
        </p:txBody>
      </p:sp>
      <p:sp>
        <p:nvSpPr>
          <p:cNvPr id="15" name="Event">
            <a:extLst>
              <a:ext uri="{FF2B5EF4-FFF2-40B4-BE49-F238E27FC236}">
                <a16:creationId xmlns:a16="http://schemas.microsoft.com/office/drawing/2014/main" id="{7A4A8595-C901-4916-B243-6D2AD16E6431}"/>
              </a:ext>
            </a:extLst>
          </p:cNvPr>
          <p:cNvSpPr>
            <a:spLocks noGrp="1"/>
          </p:cNvSpPr>
          <p:nvPr>
            <p:ph type="subTitle" idx="1"/>
          </p:nvPr>
        </p:nvSpPr>
        <p:spPr>
          <a:xfrm>
            <a:off x="-1" y="3111846"/>
            <a:ext cx="12192000" cy="1084233"/>
          </a:xfrm>
        </p:spPr>
        <p:txBody>
          <a:bodyPr anchor="ctr">
            <a:normAutofit/>
          </a:bodyPr>
          <a:lstStyle/>
          <a:p>
            <a:pPr>
              <a:spcBef>
                <a:spcPts val="0"/>
              </a:spcBef>
            </a:pPr>
            <a:r>
              <a:rPr lang="en-US" sz="2400" i="1" dirty="0">
                <a:solidFill>
                  <a:schemeClr val="tx1"/>
                </a:solidFill>
              </a:rPr>
              <a:t>PSLS Annual Conference</a:t>
            </a:r>
          </a:p>
          <a:p>
            <a:pPr>
              <a:spcBef>
                <a:spcPts val="0"/>
              </a:spcBef>
            </a:pPr>
            <a:r>
              <a:rPr lang="en-US" sz="2400" i="1" dirty="0">
                <a:solidFill>
                  <a:schemeClr val="tx1"/>
                </a:solidFill>
              </a:rPr>
              <a:t>January 2025</a:t>
            </a:r>
          </a:p>
        </p:txBody>
      </p:sp>
      <p:sp>
        <p:nvSpPr>
          <p:cNvPr id="16" name="Name POC">
            <a:extLst>
              <a:ext uri="{FF2B5EF4-FFF2-40B4-BE49-F238E27FC236}">
                <a16:creationId xmlns:a16="http://schemas.microsoft.com/office/drawing/2014/main" id="{F6137DED-D925-4B47-B611-ADB0471AF7DD}"/>
              </a:ext>
            </a:extLst>
          </p:cNvPr>
          <p:cNvSpPr txBox="1">
            <a:spLocks noChangeArrowheads="1"/>
          </p:cNvSpPr>
          <p:nvPr/>
        </p:nvSpPr>
        <p:spPr bwMode="auto">
          <a:xfrm>
            <a:off x="1" y="4196080"/>
            <a:ext cx="12191999" cy="266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3200" b="1" dirty="0">
                <a:latin typeface="Cambria" panose="02040503050406030204" pitchFamily="18" charset="0"/>
                <a:ea typeface="Cambria" panose="02040503050406030204" pitchFamily="18" charset="0"/>
              </a:rPr>
              <a:t>Jeff Jalbrzikowski, P.S., GISP, CFS</a:t>
            </a:r>
          </a:p>
          <a:p>
            <a:pPr algn="ctr"/>
            <a:r>
              <a:rPr lang="en-GB" sz="3200" b="1" dirty="0">
                <a:latin typeface="Cambria" panose="02040503050406030204" pitchFamily="18" charset="0"/>
                <a:ea typeface="Cambria" panose="02040503050406030204" pitchFamily="18" charset="0"/>
              </a:rPr>
              <a:t>Appalachian Regional Geodetic Advisor</a:t>
            </a:r>
          </a:p>
          <a:p>
            <a:pPr algn="ctr">
              <a:spcBef>
                <a:spcPts val="2400"/>
              </a:spcBef>
            </a:pPr>
            <a:r>
              <a:rPr lang="en-GB" sz="3200" b="1" dirty="0">
                <a:latin typeface="Cambria" panose="02040503050406030204" pitchFamily="18" charset="0"/>
                <a:ea typeface="Cambria" panose="02040503050406030204" pitchFamily="18" charset="0"/>
              </a:rPr>
              <a:t>jeff.jalbrzikowski@noaa.gov</a:t>
            </a:r>
          </a:p>
          <a:p>
            <a:pPr algn="ctr"/>
            <a:r>
              <a:rPr lang="en-GB" sz="3200" b="1" dirty="0">
                <a:latin typeface="Cambria" panose="02040503050406030204" pitchFamily="18" charset="0"/>
                <a:ea typeface="Cambria" panose="02040503050406030204" pitchFamily="18" charset="0"/>
              </a:rPr>
              <a:t>240-988-5486</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47825" y="364866"/>
            <a:ext cx="8915400" cy="805079"/>
          </a:xfrm>
        </p:spPr>
        <p:txBody>
          <a:bodyPr>
            <a:normAutofit fontScale="90000"/>
          </a:bodyPr>
          <a:lstStyle/>
          <a:p>
            <a:r>
              <a:rPr lang="en-US" sz="5000" dirty="0"/>
              <a:t>Online Positioning User Service</a:t>
            </a:r>
          </a:p>
        </p:txBody>
      </p:sp>
      <p:sp>
        <p:nvSpPr>
          <p:cNvPr id="2" name="Content Placeholder 1"/>
          <p:cNvSpPr>
            <a:spLocks noGrp="1"/>
          </p:cNvSpPr>
          <p:nvPr>
            <p:ph idx="1"/>
          </p:nvPr>
        </p:nvSpPr>
        <p:spPr>
          <a:xfrm>
            <a:off x="635000" y="1018281"/>
            <a:ext cx="11252200" cy="5361905"/>
          </a:xfrm>
        </p:spPr>
        <p:txBody>
          <a:bodyPr>
            <a:noAutofit/>
          </a:bodyPr>
          <a:lstStyle/>
          <a:p>
            <a:pPr marL="1138210" lvl="3">
              <a:spcBef>
                <a:spcPts val="0"/>
              </a:spcBef>
              <a:spcAft>
                <a:spcPts val="300"/>
              </a:spcAft>
            </a:pPr>
            <a:r>
              <a:rPr lang="en-US" sz="2400" dirty="0"/>
              <a:t>dual frequency receiver</a:t>
            </a:r>
          </a:p>
          <a:p>
            <a:pPr marL="1138210" lvl="3">
              <a:spcBef>
                <a:spcPts val="0"/>
              </a:spcBef>
              <a:spcAft>
                <a:spcPts val="300"/>
              </a:spcAft>
            </a:pPr>
            <a:r>
              <a:rPr lang="en-US" sz="2400" dirty="0"/>
              <a:t>static observations (via RINEX </a:t>
            </a:r>
            <a:r>
              <a:rPr lang="en-US" sz="2400" dirty="0">
                <a:sym typeface="Wingdings" panose="05000000000000000000" pitchFamily="2" charset="2"/>
              </a:rPr>
              <a:t> ABCD123x</a:t>
            </a:r>
            <a:r>
              <a:rPr lang="en-US" sz="2400" dirty="0"/>
              <a:t>.24o)</a:t>
            </a:r>
          </a:p>
          <a:p>
            <a:pPr marL="1138210" lvl="3">
              <a:spcBef>
                <a:spcPts val="0"/>
              </a:spcBef>
              <a:spcAft>
                <a:spcPts val="300"/>
              </a:spcAft>
            </a:pPr>
            <a:r>
              <a:rPr lang="en-US" sz="2400" dirty="0"/>
              <a:t>30 seconds epoch/logging rate aka recording interval</a:t>
            </a:r>
          </a:p>
          <a:p>
            <a:pPr marL="457189" lvl="1" indent="0">
              <a:spcBef>
                <a:spcPts val="1800"/>
              </a:spcBef>
              <a:spcAft>
                <a:spcPts val="300"/>
              </a:spcAft>
              <a:buNone/>
            </a:pPr>
            <a:r>
              <a:rPr lang="en-US" dirty="0">
                <a:ea typeface="Cambria" panose="02040503050406030204" pitchFamily="18" charset="0"/>
              </a:rPr>
              <a:t>OPUS Rapid Static (OPUS-RS)</a:t>
            </a:r>
          </a:p>
          <a:p>
            <a:pPr marL="1138210" lvl="3">
              <a:spcBef>
                <a:spcPts val="0"/>
              </a:spcBef>
              <a:spcAft>
                <a:spcPts val="300"/>
              </a:spcAft>
            </a:pPr>
            <a:r>
              <a:rPr lang="en-US" sz="2400" dirty="0"/>
              <a:t>15 minutes to 2 hours of GPS data</a:t>
            </a:r>
          </a:p>
          <a:p>
            <a:pPr marL="457189" lvl="1" indent="0">
              <a:spcBef>
                <a:spcPts val="1800"/>
              </a:spcBef>
              <a:spcAft>
                <a:spcPts val="300"/>
              </a:spcAft>
              <a:buNone/>
            </a:pPr>
            <a:r>
              <a:rPr lang="en-US" dirty="0">
                <a:latin typeface="Cambria" panose="02040503050406030204" pitchFamily="18" charset="0"/>
                <a:ea typeface="Cambria" panose="02040503050406030204" pitchFamily="18" charset="0"/>
              </a:rPr>
              <a:t>OPUS Static (OPUS-S)</a:t>
            </a:r>
          </a:p>
          <a:p>
            <a:pPr marL="1138210" lvl="3">
              <a:spcBef>
                <a:spcPts val="0"/>
              </a:spcBef>
              <a:spcAft>
                <a:spcPts val="300"/>
              </a:spcAft>
            </a:pPr>
            <a:r>
              <a:rPr lang="en-US" sz="2400" dirty="0"/>
              <a:t>same requirements as above</a:t>
            </a:r>
          </a:p>
          <a:p>
            <a:pPr marL="1138210" lvl="3">
              <a:spcBef>
                <a:spcPts val="0"/>
              </a:spcBef>
              <a:spcAft>
                <a:spcPts val="300"/>
              </a:spcAft>
            </a:pPr>
            <a:r>
              <a:rPr lang="en-US" sz="2400" dirty="0"/>
              <a:t>2 to 48 hours of GPS data</a:t>
            </a:r>
          </a:p>
          <a:p>
            <a:pPr marL="457189" lvl="1" indent="0">
              <a:spcBef>
                <a:spcPts val="1800"/>
              </a:spcBef>
              <a:spcAft>
                <a:spcPts val="300"/>
              </a:spcAft>
              <a:buNone/>
            </a:pPr>
            <a:r>
              <a:rPr lang="en-US" dirty="0">
                <a:latin typeface="Cambria" panose="02040503050406030204" pitchFamily="18" charset="0"/>
                <a:ea typeface="Cambria" panose="02040503050406030204" pitchFamily="18" charset="0"/>
              </a:rPr>
              <a:t>OPUS Projects (OP)</a:t>
            </a:r>
          </a:p>
          <a:p>
            <a:pPr marL="1138210" lvl="3">
              <a:spcBef>
                <a:spcPts val="0"/>
              </a:spcBef>
              <a:spcAft>
                <a:spcPts val="300"/>
              </a:spcAft>
            </a:pPr>
            <a:r>
              <a:rPr lang="en-US" sz="2400" dirty="0"/>
              <a:t>adds session processing and network adjustment</a:t>
            </a:r>
          </a:p>
          <a:p>
            <a:pPr marL="1138210" lvl="3">
              <a:spcBef>
                <a:spcPts val="0"/>
              </a:spcBef>
              <a:spcAft>
                <a:spcPts val="300"/>
              </a:spcAft>
            </a:pPr>
            <a:r>
              <a:rPr lang="en-US" sz="2400" dirty="0"/>
              <a:t>training by NGS currently required (~12 hours)</a:t>
            </a:r>
          </a:p>
        </p:txBody>
      </p:sp>
      <p:sp>
        <p:nvSpPr>
          <p:cNvPr id="4" name="Curved Right Arrow 3"/>
          <p:cNvSpPr/>
          <p:nvPr/>
        </p:nvSpPr>
        <p:spPr>
          <a:xfrm>
            <a:off x="546809" y="4067753"/>
            <a:ext cx="533400" cy="1684020"/>
          </a:xfrm>
          <a:prstGeom prst="curvedRigh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sp>
        <p:nvSpPr>
          <p:cNvPr id="5" name="TextBox 4">
            <a:extLst>
              <a:ext uri="{FF2B5EF4-FFF2-40B4-BE49-F238E27FC236}">
                <a16:creationId xmlns:a16="http://schemas.microsoft.com/office/drawing/2014/main" id="{4B636586-A3E1-4D16-B105-1D7D4289F262}"/>
              </a:ext>
            </a:extLst>
          </p:cNvPr>
          <p:cNvSpPr txBox="1"/>
          <p:nvPr/>
        </p:nvSpPr>
        <p:spPr>
          <a:xfrm>
            <a:off x="7337536" y="3735093"/>
            <a:ext cx="4549664" cy="1651671"/>
          </a:xfrm>
          <a:prstGeom prst="rect">
            <a:avLst/>
          </a:prstGeom>
          <a:noFill/>
        </p:spPr>
        <p:txBody>
          <a:bodyPr wrap="square" rtlCol="0">
            <a:spAutoFit/>
          </a:bodyPr>
          <a:lstStyle/>
          <a:p>
            <a:r>
              <a:rPr lang="en-US" sz="3733" dirty="0">
                <a:latin typeface="Cambria" panose="02040503050406030204" pitchFamily="18" charset="0"/>
                <a:ea typeface="Cambria" panose="02040503050406030204" pitchFamily="18" charset="0"/>
                <a:sym typeface="Wingdings" panose="05000000000000000000" pitchFamily="2" charset="2"/>
              </a:rPr>
              <a:t>Also </a:t>
            </a:r>
            <a:r>
              <a:rPr lang="en-US" sz="3733" b="1" dirty="0">
                <a:latin typeface="Cambria" panose="02040503050406030204" pitchFamily="18" charset="0"/>
                <a:ea typeface="Cambria" panose="02040503050406030204" pitchFamily="18" charset="0"/>
                <a:sym typeface="Wingdings" panose="05000000000000000000" pitchFamily="2" charset="2"/>
              </a:rPr>
              <a:t>Beta</a:t>
            </a:r>
            <a:r>
              <a:rPr lang="en-US" sz="3733" dirty="0">
                <a:latin typeface="Cambria" panose="02040503050406030204" pitchFamily="18" charset="0"/>
                <a:ea typeface="Cambria" panose="02040503050406030204" pitchFamily="18" charset="0"/>
                <a:sym typeface="Wingdings" panose="05000000000000000000" pitchFamily="2" charset="2"/>
              </a:rPr>
              <a:t> OPUS-S</a:t>
            </a:r>
          </a:p>
          <a:p>
            <a:pPr marL="380990" indent="-380990">
              <a:buFont typeface="Arial" panose="020B0604020202020204" pitchFamily="34" charset="0"/>
              <a:buChar char="•"/>
            </a:pPr>
            <a:r>
              <a:rPr lang="en-US" sz="3200" dirty="0">
                <a:latin typeface="Cambria" panose="02040503050406030204" pitchFamily="18" charset="0"/>
                <a:ea typeface="Cambria" panose="02040503050406030204" pitchFamily="18" charset="0"/>
                <a:sym typeface="Wingdings" panose="05000000000000000000" pitchFamily="2" charset="2"/>
              </a:rPr>
              <a:t>Multi-constellation</a:t>
            </a:r>
          </a:p>
          <a:p>
            <a:pPr marL="380990" indent="-380990">
              <a:buFont typeface="Arial" panose="020B0604020202020204" pitchFamily="34" charset="0"/>
              <a:buChar char="•"/>
            </a:pPr>
            <a:r>
              <a:rPr lang="en-US" sz="3200" dirty="0">
                <a:latin typeface="Cambria" panose="02040503050406030204" pitchFamily="18" charset="0"/>
                <a:ea typeface="Cambria" panose="02040503050406030204" pitchFamily="18" charset="0"/>
                <a:sym typeface="Wingdings" panose="05000000000000000000" pitchFamily="2" charset="2"/>
              </a:rPr>
              <a:t>More CORS checking</a:t>
            </a:r>
          </a:p>
        </p:txBody>
      </p:sp>
    </p:spTree>
    <p:extLst>
      <p:ext uri="{BB962C8B-B14F-4D97-AF65-F5344CB8AC3E}">
        <p14:creationId xmlns:p14="http://schemas.microsoft.com/office/powerpoint/2010/main" val="417788846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9238" y="1228309"/>
            <a:ext cx="6931152" cy="5775960"/>
          </a:xfrm>
          <a:prstGeom prst="rect">
            <a:avLst/>
          </a:prstGeom>
          <a:effectLst/>
        </p:spPr>
      </p:pic>
      <p:grpSp>
        <p:nvGrpSpPr>
          <p:cNvPr id="7" name="Group 6"/>
          <p:cNvGrpSpPr/>
          <p:nvPr/>
        </p:nvGrpSpPr>
        <p:grpSpPr>
          <a:xfrm>
            <a:off x="3990084" y="1850819"/>
            <a:ext cx="4255875" cy="3558437"/>
            <a:chOff x="2466083" y="1850818"/>
            <a:chExt cx="4255875" cy="3558437"/>
          </a:xfrm>
        </p:grpSpPr>
        <p:cxnSp>
          <p:nvCxnSpPr>
            <p:cNvPr id="14" name="Straight Connector 13"/>
            <p:cNvCxnSpPr/>
            <p:nvPr/>
          </p:nvCxnSpPr>
          <p:spPr>
            <a:xfrm>
              <a:off x="4575867" y="1850818"/>
              <a:ext cx="0" cy="1595336"/>
            </a:xfrm>
            <a:prstGeom prst="line">
              <a:avLst/>
            </a:prstGeom>
            <a:ln w="165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204443" y="4650498"/>
              <a:ext cx="1517515" cy="758757"/>
            </a:xfrm>
            <a:prstGeom prst="line">
              <a:avLst/>
            </a:prstGeom>
            <a:ln w="762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466083" y="4650498"/>
              <a:ext cx="1517515" cy="758757"/>
            </a:xfrm>
            <a:prstGeom prst="line">
              <a:avLst/>
            </a:prstGeom>
            <a:ln w="762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6" name="Title 2"/>
          <p:cNvSpPr>
            <a:spLocks noGrp="1"/>
          </p:cNvSpPr>
          <p:nvPr>
            <p:ph type="title"/>
          </p:nvPr>
        </p:nvSpPr>
        <p:spPr>
          <a:xfrm>
            <a:off x="1524000" y="364866"/>
            <a:ext cx="9144000" cy="805079"/>
          </a:xfrm>
          <a:effectLst/>
        </p:spPr>
        <p:txBody>
          <a:bodyPr>
            <a:normAutofit fontScale="90000"/>
          </a:bodyPr>
          <a:lstStyle/>
          <a:p>
            <a:r>
              <a:rPr lang="en-US" sz="5000" dirty="0">
                <a:latin typeface="Cambria" panose="02040503050406030204" pitchFamily="18" charset="0"/>
                <a:ea typeface="Cambria" panose="02040503050406030204" pitchFamily="18" charset="0"/>
              </a:rPr>
              <a:t>OPUS processes @ 30s intervals</a:t>
            </a:r>
          </a:p>
        </p:txBody>
      </p:sp>
      <p:cxnSp>
        <p:nvCxnSpPr>
          <p:cNvPr id="8" name="Straight Connector 7"/>
          <p:cNvCxnSpPr/>
          <p:nvPr/>
        </p:nvCxnSpPr>
        <p:spPr>
          <a:xfrm>
            <a:off x="6096000" y="1828800"/>
            <a:ext cx="0" cy="1595336"/>
          </a:xfrm>
          <a:prstGeom prst="line">
            <a:avLst/>
          </a:prstGeom>
          <a:ln w="762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112213" y="5016230"/>
            <a:ext cx="0" cy="1595336"/>
          </a:xfrm>
          <a:prstGeom prst="line">
            <a:avLst/>
          </a:prstGeom>
          <a:ln w="762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79228" y="6121530"/>
            <a:ext cx="0" cy="457200"/>
          </a:xfrm>
          <a:prstGeom prst="line">
            <a:avLst/>
          </a:prstGeom>
          <a:ln w="7620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bwMode="auto">
          <a:xfrm>
            <a:off x="1841635" y="6092796"/>
            <a:ext cx="1001027" cy="461665"/>
          </a:xfrm>
          <a:prstGeom prst="rect">
            <a:avLst/>
          </a:prstGeom>
          <a:noFill/>
          <a:ln w="9525">
            <a:noFill/>
            <a:miter lim="800000"/>
            <a:headEnd/>
            <a:tailEnd/>
          </a:ln>
        </p:spPr>
        <p:txBody>
          <a:bodyPr wrap="square" rtlCol="0">
            <a:spAutoFit/>
          </a:bodyPr>
          <a:lstStyle/>
          <a:p>
            <a:r>
              <a:rPr lang="en-US" sz="2400" dirty="0">
                <a:latin typeface="Cambria" panose="02040503050406030204" pitchFamily="18" charset="0"/>
                <a:ea typeface="Cambria" panose="02040503050406030204" pitchFamily="18" charset="0"/>
              </a:rPr>
              <a:t>= 30s</a:t>
            </a:r>
          </a:p>
        </p:txBody>
      </p:sp>
      <p:cxnSp>
        <p:nvCxnSpPr>
          <p:cNvPr id="17" name="Straight Connector 16"/>
          <p:cNvCxnSpPr/>
          <p:nvPr/>
        </p:nvCxnSpPr>
        <p:spPr>
          <a:xfrm>
            <a:off x="9320351" y="6121530"/>
            <a:ext cx="0" cy="457200"/>
          </a:xfrm>
          <a:prstGeom prst="line">
            <a:avLst/>
          </a:prstGeom>
          <a:ln w="762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bwMode="auto">
          <a:xfrm>
            <a:off x="9382758" y="6092796"/>
            <a:ext cx="1001027" cy="461665"/>
          </a:xfrm>
          <a:prstGeom prst="rect">
            <a:avLst/>
          </a:prstGeom>
          <a:noFill/>
          <a:ln w="9525">
            <a:noFill/>
            <a:miter lim="800000"/>
            <a:headEnd/>
            <a:tailEnd/>
          </a:ln>
        </p:spPr>
        <p:txBody>
          <a:bodyPr wrap="square" rtlCol="0">
            <a:spAutoFit/>
          </a:bodyPr>
          <a:lstStyle/>
          <a:p>
            <a:r>
              <a:rPr lang="en-US" sz="2400" dirty="0">
                <a:latin typeface="Cambria" panose="02040503050406030204" pitchFamily="18" charset="0"/>
                <a:ea typeface="Cambria" panose="02040503050406030204" pitchFamily="18" charset="0"/>
              </a:rPr>
              <a:t>= 20s</a:t>
            </a:r>
          </a:p>
        </p:txBody>
      </p:sp>
    </p:spTree>
    <p:extLst>
      <p:ext uri="{BB962C8B-B14F-4D97-AF65-F5344CB8AC3E}">
        <p14:creationId xmlns:p14="http://schemas.microsoft.com/office/powerpoint/2010/main" val="30411503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7624200" y="2929427"/>
            <a:ext cx="1367401" cy="1200371"/>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alibri"/>
            </a:endParaRPr>
          </a:p>
        </p:txBody>
      </p:sp>
      <p:sp>
        <p:nvSpPr>
          <p:cNvPr id="17411" name="TextBox 3"/>
          <p:cNvSpPr txBox="1">
            <a:spLocks noChangeArrowheads="1"/>
          </p:cNvSpPr>
          <p:nvPr/>
        </p:nvSpPr>
        <p:spPr bwMode="auto">
          <a:xfrm>
            <a:off x="3226274"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4771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4619306"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7747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7518477"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3052443"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3235800"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3103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6117112"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4607393"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6093300"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5978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3064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6014717" y="3005655"/>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6082522" y="3034230"/>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latin typeface="Calibri"/>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4664550"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3229492"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r>
              <a:rPr lang="en-US" altLang="en-US" sz="1800" dirty="0">
                <a:solidFill>
                  <a:srgbClr val="C00000"/>
                </a:solidFill>
                <a:latin typeface="Arial Black" panose="020B0A04020102020204" pitchFamily="34" charset="0"/>
              </a:rPr>
              <a:t>NGS Products and Services</a:t>
            </a:r>
          </a:p>
        </p:txBody>
      </p:sp>
      <p:sp>
        <p:nvSpPr>
          <p:cNvPr id="4" name="Title 3"/>
          <p:cNvSpPr>
            <a:spLocks noGrp="1"/>
          </p:cNvSpPr>
          <p:nvPr>
            <p:ph type="title"/>
          </p:nvPr>
        </p:nvSpPr>
        <p:spPr>
          <a:xfrm>
            <a:off x="1981200" y="217489"/>
            <a:ext cx="8229600" cy="877489"/>
          </a:xfrm>
        </p:spPr>
        <p:txBody>
          <a:bodyPr>
            <a:normAutofit fontScale="90000"/>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7668489" y="4234635"/>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alibri"/>
            </a:endParaRPr>
          </a:p>
        </p:txBody>
      </p:sp>
      <p:pic>
        <p:nvPicPr>
          <p:cNvPr id="3" name="Picture 2"/>
          <p:cNvPicPr>
            <a:picLocks noChangeAspect="1"/>
          </p:cNvPicPr>
          <p:nvPr/>
        </p:nvPicPr>
        <p:blipFill rotWithShape="1">
          <a:blip r:embed="rId14" cstate="print">
            <a:extLst>
              <a:ext uri="{28A0092B-C50C-407E-A947-70E740481C1C}">
                <a14:useLocalDpi xmlns:a14="http://schemas.microsoft.com/office/drawing/2010/main" val="0"/>
              </a:ext>
            </a:extLst>
          </a:blip>
          <a:srcRect t="437"/>
          <a:stretch/>
        </p:blipFill>
        <p:spPr>
          <a:xfrm>
            <a:off x="7741312" y="4268109"/>
            <a:ext cx="1052815" cy="902024"/>
          </a:xfrm>
          <a:prstGeom prst="rect">
            <a:avLst/>
          </a:prstGeom>
        </p:spPr>
      </p:pic>
      <p:grpSp>
        <p:nvGrpSpPr>
          <p:cNvPr id="62" name="Group 46"/>
          <p:cNvGrpSpPr>
            <a:grpSpLocks/>
          </p:cNvGrpSpPr>
          <p:nvPr/>
        </p:nvGrpSpPr>
        <p:grpSpPr bwMode="auto">
          <a:xfrm>
            <a:off x="7496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3178646"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alibri"/>
            </a:endParaRP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29491" y="5664646"/>
            <a:ext cx="1218362" cy="769085"/>
          </a:xfrm>
          <a:prstGeom prst="rect">
            <a:avLst/>
          </a:prstGeom>
        </p:spPr>
      </p:pic>
      <p:grpSp>
        <p:nvGrpSpPr>
          <p:cNvPr id="70" name="Group 38"/>
          <p:cNvGrpSpPr>
            <a:grpSpLocks/>
          </p:cNvGrpSpPr>
          <p:nvPr/>
        </p:nvGrpSpPr>
        <p:grpSpPr bwMode="auto">
          <a:xfrm>
            <a:off x="3132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3188563"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alibri"/>
            </a:endParaRPr>
          </a:p>
        </p:txBody>
      </p:sp>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26274" y="4294892"/>
            <a:ext cx="1234513" cy="697238"/>
          </a:xfrm>
          <a:prstGeom prst="rect">
            <a:avLst/>
          </a:prstGeom>
        </p:spPr>
      </p:pic>
      <p:sp>
        <p:nvSpPr>
          <p:cNvPr id="75" name="Rounded Rectangle 74"/>
          <p:cNvSpPr/>
          <p:nvPr/>
        </p:nvSpPr>
        <p:spPr>
          <a:xfrm>
            <a:off x="4608394"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alibri"/>
            </a:endParaRPr>
          </a:p>
        </p:txBody>
      </p:sp>
      <p:pic>
        <p:nvPicPr>
          <p:cNvPr id="10" name="Picture 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64550" y="5712121"/>
            <a:ext cx="1170611" cy="674137"/>
          </a:xfrm>
          <a:prstGeom prst="rect">
            <a:avLst/>
          </a:prstGeom>
        </p:spPr>
      </p:pic>
      <p:sp>
        <p:nvSpPr>
          <p:cNvPr id="76" name="Rectangle 75"/>
          <p:cNvSpPr/>
          <p:nvPr/>
        </p:nvSpPr>
        <p:spPr bwMode="auto">
          <a:xfrm>
            <a:off x="4579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6059340" y="5604174"/>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alibri"/>
            </a:endParaRPr>
          </a:p>
        </p:txBody>
      </p:sp>
      <p:pic>
        <p:nvPicPr>
          <p:cNvPr id="11" name="Picture 1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58484" y="5671104"/>
            <a:ext cx="1057251" cy="791918"/>
          </a:xfrm>
          <a:prstGeom prst="rect">
            <a:avLst/>
          </a:prstGeom>
        </p:spPr>
      </p:pic>
      <p:sp>
        <p:nvSpPr>
          <p:cNvPr id="79" name="Rectangle 78"/>
          <p:cNvSpPr/>
          <p:nvPr/>
        </p:nvSpPr>
        <p:spPr bwMode="auto">
          <a:xfrm>
            <a:off x="6013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7589288" y="5622889"/>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alibri"/>
            </a:endParaRPr>
          </a:p>
        </p:txBody>
      </p:sp>
      <p:pic>
        <p:nvPicPr>
          <p:cNvPr id="14" name="Picture 13"/>
          <p:cNvPicPr>
            <a:picLocks noChangeAspect="1"/>
          </p:cNvPicPr>
          <p:nvPr/>
        </p:nvPicPr>
        <p:blipFill rotWithShape="1">
          <a:blip r:embed="rId19" cstate="print">
            <a:extLst>
              <a:ext uri="{28A0092B-C50C-407E-A947-70E740481C1C}">
                <a14:useLocalDpi xmlns:a14="http://schemas.microsoft.com/office/drawing/2010/main" val="0"/>
              </a:ext>
            </a:extLst>
          </a:blip>
          <a:srcRect r="14" b="117"/>
          <a:stretch/>
        </p:blipFill>
        <p:spPr>
          <a:xfrm>
            <a:off x="7693010" y="5641449"/>
            <a:ext cx="1103486" cy="851228"/>
          </a:xfrm>
          <a:prstGeom prst="rect">
            <a:avLst/>
          </a:prstGeom>
        </p:spPr>
      </p:pic>
      <p:sp>
        <p:nvSpPr>
          <p:cNvPr id="82" name="Rectangle 81"/>
          <p:cNvSpPr/>
          <p:nvPr/>
        </p:nvSpPr>
        <p:spPr bwMode="auto">
          <a:xfrm>
            <a:off x="7558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117576678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Cambria" panose="02040503050406030204" pitchFamily="18" charset="0"/>
                <a:ea typeface="Cambria" panose="02040503050406030204" pitchFamily="18" charset="0"/>
              </a:rPr>
              <a:t>GPS Orbit Data aka Ephemerides</a:t>
            </a:r>
          </a:p>
        </p:txBody>
      </p:sp>
      <p:sp>
        <p:nvSpPr>
          <p:cNvPr id="2" name="Content Placeholder 1"/>
          <p:cNvSpPr>
            <a:spLocks noGrp="1"/>
          </p:cNvSpPr>
          <p:nvPr>
            <p:ph idx="1"/>
          </p:nvPr>
        </p:nvSpPr>
        <p:spPr>
          <a:xfrm>
            <a:off x="155863" y="1328605"/>
            <a:ext cx="11897591" cy="5198945"/>
          </a:xfrm>
        </p:spPr>
        <p:txBody>
          <a:bodyPr>
            <a:noAutofit/>
          </a:bodyPr>
          <a:lstStyle/>
          <a:p>
            <a:r>
              <a:rPr lang="en-US" sz="3600" dirty="0">
                <a:latin typeface="Cambria" panose="02040503050406030204" pitchFamily="18" charset="0"/>
                <a:ea typeface="Cambria" panose="02040503050406030204" pitchFamily="18" charset="0"/>
              </a:rPr>
              <a:t>NGS orbit analysis and computation is performed together with, and as a component of, the International GNSS Service (IGS)</a:t>
            </a:r>
          </a:p>
          <a:p>
            <a:pPr lvl="1"/>
            <a:r>
              <a:rPr lang="en-US" sz="2000" dirty="0">
                <a:latin typeface="Cambria" panose="02040503050406030204" pitchFamily="18" charset="0"/>
                <a:ea typeface="Cambria" panose="02040503050406030204" pitchFamily="18" charset="0"/>
              </a:rPr>
              <a:t>IGS coordinates the collection of satellite tracking data</a:t>
            </a:r>
          </a:p>
          <a:p>
            <a:pPr lvl="1"/>
            <a:r>
              <a:rPr lang="en-US" sz="2000" dirty="0">
                <a:latin typeface="Cambria" panose="02040503050406030204" pitchFamily="18" charset="0"/>
                <a:ea typeface="Cambria" panose="02040503050406030204" pitchFamily="18" charset="0"/>
              </a:rPr>
              <a:t>these orbits are what give us post-processed accuracy</a:t>
            </a:r>
          </a:p>
          <a:p>
            <a:pPr>
              <a:spcBef>
                <a:spcPts val="3600"/>
              </a:spcBef>
            </a:pPr>
            <a:r>
              <a:rPr lang="en-US" sz="3600" dirty="0">
                <a:latin typeface="Cambria" panose="02040503050406030204" pitchFamily="18" charset="0"/>
                <a:ea typeface="Cambria" panose="02040503050406030204" pitchFamily="18" charset="0"/>
              </a:rPr>
              <a:t>Designated with this responsibility by the Civil GPS Service Interface Committee (CGSIC)</a:t>
            </a:r>
          </a:p>
          <a:p>
            <a:pPr>
              <a:spcBef>
                <a:spcPts val="3600"/>
              </a:spcBef>
            </a:pPr>
            <a:r>
              <a:rPr lang="en-US" sz="3600" dirty="0">
                <a:latin typeface="Cambria" panose="02040503050406030204" pitchFamily="18" charset="0"/>
                <a:ea typeface="Cambria" panose="02040503050406030204" pitchFamily="18" charset="0"/>
              </a:rPr>
              <a:t>If you’re using OPUS, it’s all behind-the-curtain!</a:t>
            </a:r>
          </a:p>
        </p:txBody>
      </p:sp>
      <p:pic>
        <p:nvPicPr>
          <p:cNvPr id="4" name="Picture 2" descr="Image result for like">
            <a:extLst>
              <a:ext uri="{FF2B5EF4-FFF2-40B4-BE49-F238E27FC236}">
                <a16:creationId xmlns:a16="http://schemas.microsoft.com/office/drawing/2014/main" id="{67EE86E9-6291-4D0A-9E5C-9CB1F0A0F957}"/>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0541" y="6128692"/>
            <a:ext cx="718185" cy="614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38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par>
                          <p:cTn id="8" fill="hold">
                            <p:stCondLst>
                              <p:cond delay="500"/>
                            </p:stCondLst>
                            <p:childTnLst>
                              <p:par>
                                <p:cTn id="9" presetID="2" presetClass="entr" presetSubtype="4" accel="100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bwMode="auto">
          <a:xfrm>
            <a:off x="1524001" y="6527550"/>
            <a:ext cx="2044021" cy="307777"/>
          </a:xfrm>
          <a:prstGeom prst="rect">
            <a:avLst/>
          </a:prstGeom>
          <a:noFill/>
          <a:ln w="9525">
            <a:noFill/>
            <a:miter lim="800000"/>
            <a:headEnd/>
            <a:tailEnd/>
          </a:ln>
        </p:spPr>
        <p:txBody>
          <a:bodyPr wrap="none" rtlCol="0">
            <a:spAutoFit/>
          </a:bodyPr>
          <a:lstStyle/>
          <a:p>
            <a:pPr defTabSz="457200" fontAlgn="base">
              <a:spcBef>
                <a:spcPct val="0"/>
              </a:spcBef>
              <a:spcAft>
                <a:spcPct val="0"/>
              </a:spcAft>
              <a:defRPr/>
            </a:pPr>
            <a:r>
              <a:rPr lang="en-US" sz="1400" dirty="0">
                <a:solidFill>
                  <a:prstClr val="black"/>
                </a:solidFill>
                <a:latin typeface="Calibri" pitchFamily="34" charset="0"/>
                <a:ea typeface="ＭＳ Ｐゴシック" pitchFamily="34" charset="-128"/>
                <a:hlinkClick r:id="rId3"/>
              </a:rPr>
              <a:t>Link to NGS GPS Calendar</a:t>
            </a:r>
            <a:endParaRPr lang="en-US" sz="1400" dirty="0">
              <a:solidFill>
                <a:prstClr val="black"/>
              </a:solidFill>
              <a:latin typeface="Calibri" pitchFamily="34" charset="0"/>
              <a:ea typeface="ＭＳ Ｐゴシック" pitchFamily="34" charset="-128"/>
            </a:endParaRPr>
          </a:p>
        </p:txBody>
      </p:sp>
      <p:pic>
        <p:nvPicPr>
          <p:cNvPr id="6" name="Content Placeholder 5"/>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b="4"/>
          <a:stretch/>
        </p:blipFill>
        <p:spPr>
          <a:xfrm>
            <a:off x="3518043" y="3175"/>
            <a:ext cx="7094537" cy="6818313"/>
          </a:xfrm>
          <a:ln w="38100">
            <a:solidFill>
              <a:schemeClr val="bg1">
                <a:lumMod val="65000"/>
              </a:schemeClr>
            </a:solidFill>
          </a:ln>
        </p:spPr>
      </p:pic>
      <p:sp>
        <p:nvSpPr>
          <p:cNvPr id="2" name="TextBox 1"/>
          <p:cNvSpPr txBox="1"/>
          <p:nvPr/>
        </p:nvSpPr>
        <p:spPr bwMode="auto">
          <a:xfrm>
            <a:off x="1600200" y="657225"/>
            <a:ext cx="1891621" cy="3416320"/>
          </a:xfrm>
          <a:prstGeom prst="rect">
            <a:avLst/>
          </a:prstGeom>
          <a:noFill/>
          <a:ln w="9525">
            <a:noFill/>
            <a:miter lim="800000"/>
            <a:headEnd/>
            <a:tailEnd/>
          </a:ln>
        </p:spPr>
        <p:txBody>
          <a:bodyPr wrap="square" rtlCol="0">
            <a:spAutoFit/>
          </a:bodyPr>
          <a:lstStyle/>
          <a:p>
            <a:pPr defTabSz="457200" fontAlgn="base">
              <a:spcBef>
                <a:spcPct val="0"/>
              </a:spcBef>
              <a:spcAft>
                <a:spcPct val="0"/>
              </a:spcAft>
              <a:defRPr/>
            </a:pPr>
            <a:r>
              <a:rPr lang="en-US" sz="3600" dirty="0">
                <a:solidFill>
                  <a:prstClr val="black"/>
                </a:solidFill>
                <a:latin typeface="Cambria" panose="02040503050406030204" pitchFamily="18" charset="0"/>
                <a:ea typeface="Cambria" panose="02040503050406030204" pitchFamily="18" charset="0"/>
              </a:rPr>
              <a:t>.sp3 file</a:t>
            </a:r>
          </a:p>
          <a:p>
            <a:pPr defTabSz="457200" fontAlgn="base">
              <a:spcBef>
                <a:spcPct val="0"/>
              </a:spcBef>
              <a:spcAft>
                <a:spcPct val="0"/>
              </a:spcAft>
              <a:defRPr/>
            </a:pPr>
            <a:endParaRPr lang="en-US" sz="3600" dirty="0">
              <a:solidFill>
                <a:prstClr val="black"/>
              </a:solidFill>
              <a:latin typeface="Cambria" panose="02040503050406030204" pitchFamily="18" charset="0"/>
              <a:ea typeface="Cambria" panose="02040503050406030204" pitchFamily="18" charset="0"/>
            </a:endParaRPr>
          </a:p>
          <a:p>
            <a:pPr defTabSz="457200" fontAlgn="base">
              <a:spcBef>
                <a:spcPct val="0"/>
              </a:spcBef>
              <a:spcAft>
                <a:spcPct val="0"/>
              </a:spcAft>
              <a:defRPr/>
            </a:pPr>
            <a:endParaRPr lang="en-US" sz="3600" dirty="0">
              <a:solidFill>
                <a:prstClr val="black"/>
              </a:solidFill>
              <a:latin typeface="Cambria" panose="02040503050406030204" pitchFamily="18" charset="0"/>
              <a:ea typeface="Cambria" panose="02040503050406030204" pitchFamily="18" charset="0"/>
            </a:endParaRPr>
          </a:p>
          <a:p>
            <a:pPr defTabSz="457200" fontAlgn="base">
              <a:spcBef>
                <a:spcPct val="0"/>
              </a:spcBef>
              <a:spcAft>
                <a:spcPct val="0"/>
              </a:spcAft>
              <a:defRPr/>
            </a:pPr>
            <a:r>
              <a:rPr lang="en-US" sz="3600" dirty="0" err="1">
                <a:solidFill>
                  <a:prstClr val="black"/>
                </a:solidFill>
                <a:latin typeface="Cambria" panose="02040503050406030204" pitchFamily="18" charset="0"/>
                <a:ea typeface="Cambria" panose="02040503050406030204" pitchFamily="18" charset="0"/>
              </a:rPr>
              <a:t>Sattelite</a:t>
            </a:r>
            <a:endParaRPr lang="en-US" sz="3600" dirty="0">
              <a:solidFill>
                <a:prstClr val="black"/>
              </a:solidFill>
              <a:latin typeface="Cambria" panose="02040503050406030204" pitchFamily="18" charset="0"/>
              <a:ea typeface="Cambria" panose="02040503050406030204" pitchFamily="18" charset="0"/>
            </a:endParaRPr>
          </a:p>
          <a:p>
            <a:pPr defTabSz="457200" fontAlgn="base">
              <a:spcBef>
                <a:spcPct val="0"/>
              </a:spcBef>
              <a:spcAft>
                <a:spcPct val="0"/>
              </a:spcAft>
              <a:defRPr/>
            </a:pPr>
            <a:r>
              <a:rPr lang="en-US" sz="3600" dirty="0">
                <a:solidFill>
                  <a:prstClr val="black"/>
                </a:solidFill>
                <a:latin typeface="Cambria" panose="02040503050406030204" pitchFamily="18" charset="0"/>
                <a:ea typeface="Cambria" panose="02040503050406030204" pitchFamily="18" charset="0"/>
              </a:rPr>
              <a:t>Orbit Data</a:t>
            </a:r>
          </a:p>
        </p:txBody>
      </p:sp>
    </p:spTree>
    <p:extLst>
      <p:ext uri="{BB962C8B-B14F-4D97-AF65-F5344CB8AC3E}">
        <p14:creationId xmlns:p14="http://schemas.microsoft.com/office/powerpoint/2010/main" val="3262895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7494665" y="4129798"/>
            <a:ext cx="1544575" cy="1428040"/>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alibri"/>
            </a:endParaRPr>
          </a:p>
        </p:txBody>
      </p:sp>
      <p:sp>
        <p:nvSpPr>
          <p:cNvPr id="17411" name="TextBox 3"/>
          <p:cNvSpPr txBox="1">
            <a:spLocks noChangeArrowheads="1"/>
          </p:cNvSpPr>
          <p:nvPr/>
        </p:nvSpPr>
        <p:spPr bwMode="auto">
          <a:xfrm>
            <a:off x="3226274"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4771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4619306"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7747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7518477"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3052443"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3235800"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3103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6117112"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4607393"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6093300"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5978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3064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6014717" y="3005655"/>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6082522" y="3034230"/>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latin typeface="Calibri"/>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4664550"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3229492"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defTabSz="457200" eaLnBrk="1" fontAlgn="base" hangingPunct="1">
              <a:spcBef>
                <a:spcPct val="0"/>
              </a:spcBef>
              <a:spcAft>
                <a:spcPct val="0"/>
              </a:spcAft>
              <a:buNone/>
              <a:defRPr/>
            </a:pPr>
            <a:r>
              <a:rPr lang="en-US" altLang="en-US" sz="1800" dirty="0">
                <a:solidFill>
                  <a:srgbClr val="C00000"/>
                </a:solidFill>
                <a:latin typeface="Arial Black" panose="020B0A04020102020204" pitchFamily="34" charset="0"/>
              </a:rPr>
              <a:t>NGS Products and Services</a:t>
            </a:r>
          </a:p>
        </p:txBody>
      </p:sp>
      <p:sp>
        <p:nvSpPr>
          <p:cNvPr id="4" name="Title 3"/>
          <p:cNvSpPr>
            <a:spLocks noGrp="1"/>
          </p:cNvSpPr>
          <p:nvPr>
            <p:ph type="title"/>
          </p:nvPr>
        </p:nvSpPr>
        <p:spPr>
          <a:xfrm>
            <a:off x="1981200" y="217489"/>
            <a:ext cx="8229600" cy="877489"/>
          </a:xfrm>
        </p:spPr>
        <p:txBody>
          <a:bodyPr>
            <a:normAutofit fontScale="90000"/>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7668489" y="4234635"/>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alibri"/>
            </a:endParaRPr>
          </a:p>
        </p:txBody>
      </p:sp>
      <p:pic>
        <p:nvPicPr>
          <p:cNvPr id="3" name="Picture 2"/>
          <p:cNvPicPr>
            <a:picLocks noChangeAspect="1"/>
          </p:cNvPicPr>
          <p:nvPr/>
        </p:nvPicPr>
        <p:blipFill rotWithShape="1">
          <a:blip r:embed="rId14" cstate="print">
            <a:extLst>
              <a:ext uri="{28A0092B-C50C-407E-A947-70E740481C1C}">
                <a14:useLocalDpi xmlns:a14="http://schemas.microsoft.com/office/drawing/2010/main" val="0"/>
              </a:ext>
            </a:extLst>
          </a:blip>
          <a:srcRect t="437"/>
          <a:stretch/>
        </p:blipFill>
        <p:spPr>
          <a:xfrm>
            <a:off x="7741312" y="4268109"/>
            <a:ext cx="1052815" cy="902024"/>
          </a:xfrm>
          <a:prstGeom prst="rect">
            <a:avLst/>
          </a:prstGeom>
        </p:spPr>
      </p:pic>
      <p:grpSp>
        <p:nvGrpSpPr>
          <p:cNvPr id="62" name="Group 46"/>
          <p:cNvGrpSpPr>
            <a:grpSpLocks/>
          </p:cNvGrpSpPr>
          <p:nvPr/>
        </p:nvGrpSpPr>
        <p:grpSpPr bwMode="auto">
          <a:xfrm>
            <a:off x="7496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3178646"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alibri"/>
            </a:endParaRP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29491" y="5664646"/>
            <a:ext cx="1218362" cy="769085"/>
          </a:xfrm>
          <a:prstGeom prst="rect">
            <a:avLst/>
          </a:prstGeom>
        </p:spPr>
      </p:pic>
      <p:grpSp>
        <p:nvGrpSpPr>
          <p:cNvPr id="70" name="Group 38"/>
          <p:cNvGrpSpPr>
            <a:grpSpLocks/>
          </p:cNvGrpSpPr>
          <p:nvPr/>
        </p:nvGrpSpPr>
        <p:grpSpPr bwMode="auto">
          <a:xfrm>
            <a:off x="3132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3188563"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alibri"/>
            </a:endParaRPr>
          </a:p>
        </p:txBody>
      </p:sp>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26274" y="4294892"/>
            <a:ext cx="1234513" cy="697238"/>
          </a:xfrm>
          <a:prstGeom prst="rect">
            <a:avLst/>
          </a:prstGeom>
        </p:spPr>
      </p:pic>
      <p:sp>
        <p:nvSpPr>
          <p:cNvPr id="75" name="Rounded Rectangle 74"/>
          <p:cNvSpPr/>
          <p:nvPr/>
        </p:nvSpPr>
        <p:spPr>
          <a:xfrm>
            <a:off x="4608394"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alibri"/>
            </a:endParaRPr>
          </a:p>
        </p:txBody>
      </p:sp>
      <p:pic>
        <p:nvPicPr>
          <p:cNvPr id="10" name="Picture 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64550" y="5712121"/>
            <a:ext cx="1170611" cy="674137"/>
          </a:xfrm>
          <a:prstGeom prst="rect">
            <a:avLst/>
          </a:prstGeom>
        </p:spPr>
      </p:pic>
      <p:sp>
        <p:nvSpPr>
          <p:cNvPr id="76" name="Rectangle 75"/>
          <p:cNvSpPr/>
          <p:nvPr/>
        </p:nvSpPr>
        <p:spPr bwMode="auto">
          <a:xfrm>
            <a:off x="4579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6059340" y="5604174"/>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alibri"/>
            </a:endParaRPr>
          </a:p>
        </p:txBody>
      </p:sp>
      <p:pic>
        <p:nvPicPr>
          <p:cNvPr id="11" name="Picture 1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58484" y="5671104"/>
            <a:ext cx="1057251" cy="791918"/>
          </a:xfrm>
          <a:prstGeom prst="rect">
            <a:avLst/>
          </a:prstGeom>
        </p:spPr>
      </p:pic>
      <p:sp>
        <p:nvSpPr>
          <p:cNvPr id="79" name="Rectangle 78"/>
          <p:cNvSpPr/>
          <p:nvPr/>
        </p:nvSpPr>
        <p:spPr bwMode="auto">
          <a:xfrm>
            <a:off x="6013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7589288" y="5622889"/>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alibri"/>
            </a:endParaRPr>
          </a:p>
        </p:txBody>
      </p:sp>
      <p:pic>
        <p:nvPicPr>
          <p:cNvPr id="14" name="Picture 13"/>
          <p:cNvPicPr>
            <a:picLocks noChangeAspect="1"/>
          </p:cNvPicPr>
          <p:nvPr/>
        </p:nvPicPr>
        <p:blipFill rotWithShape="1">
          <a:blip r:embed="rId19" cstate="print">
            <a:extLst>
              <a:ext uri="{28A0092B-C50C-407E-A947-70E740481C1C}">
                <a14:useLocalDpi xmlns:a14="http://schemas.microsoft.com/office/drawing/2010/main" val="0"/>
              </a:ext>
            </a:extLst>
          </a:blip>
          <a:srcRect r="14" b="117"/>
          <a:stretch/>
        </p:blipFill>
        <p:spPr>
          <a:xfrm>
            <a:off x="7693010" y="5641449"/>
            <a:ext cx="1103486" cy="851228"/>
          </a:xfrm>
          <a:prstGeom prst="rect">
            <a:avLst/>
          </a:prstGeom>
        </p:spPr>
      </p:pic>
      <p:sp>
        <p:nvSpPr>
          <p:cNvPr id="82" name="Rectangle 81"/>
          <p:cNvSpPr/>
          <p:nvPr/>
        </p:nvSpPr>
        <p:spPr bwMode="auto">
          <a:xfrm>
            <a:off x="7558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fontAlgn="base">
              <a:lnSpc>
                <a:spcPct val="90000"/>
              </a:lnSpc>
              <a:spcBef>
                <a:spcPct val="0"/>
              </a:spcBef>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350288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1B68C6-4265-4B77-B70E-7129245B5F0D}"/>
              </a:ext>
            </a:extLst>
          </p:cNvPr>
          <p:cNvSpPr txBox="1"/>
          <p:nvPr/>
        </p:nvSpPr>
        <p:spPr bwMode="auto">
          <a:xfrm>
            <a:off x="149086" y="586409"/>
            <a:ext cx="7275443" cy="5863144"/>
          </a:xfrm>
          <a:prstGeom prst="rect">
            <a:avLst/>
          </a:prstGeom>
          <a:noFill/>
          <a:ln w="9525">
            <a:noFill/>
            <a:miter lim="800000"/>
            <a:headEnd/>
            <a:tailEnd/>
          </a:ln>
        </p:spPr>
        <p:txBody>
          <a:bodyPr wrap="square" rtlCol="0">
            <a:spAutoFit/>
          </a:bodyPr>
          <a:lstStyle/>
          <a:p>
            <a:pPr algn="ctr">
              <a:spcAft>
                <a:spcPts val="1200"/>
              </a:spcAft>
            </a:pPr>
            <a:r>
              <a:rPr lang="en-US" sz="3200" b="1" dirty="0">
                <a:latin typeface="Cambria" panose="02040503050406030204" pitchFamily="18" charset="0"/>
                <a:ea typeface="Cambria" panose="02040503050406030204" pitchFamily="18" charset="0"/>
              </a:rPr>
              <a:t>GNSS Antenna Calibration at NGS TTC</a:t>
            </a:r>
          </a:p>
          <a:p>
            <a:pPr marL="342900" indent="-342900">
              <a:spcAft>
                <a:spcPts val="600"/>
              </a:spcAft>
              <a:buFont typeface="Arial" panose="020B0604020202020204" pitchFamily="34" charset="0"/>
              <a:buChar char="•"/>
            </a:pPr>
            <a:r>
              <a:rPr lang="en-US" sz="2400" dirty="0">
                <a:latin typeface="Cambria" panose="02040503050406030204" pitchFamily="18" charset="0"/>
                <a:ea typeface="Cambria" panose="02040503050406030204" pitchFamily="18" charset="0"/>
              </a:rPr>
              <a:t>For manufacturers or distributors</a:t>
            </a:r>
          </a:p>
          <a:p>
            <a:pPr marL="342900" indent="-342900">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Sample of 3 to 5 antennas are provided to NGS</a:t>
            </a:r>
          </a:p>
          <a:p>
            <a:pPr marL="800100" lvl="1" indent="-342900">
              <a:buFont typeface="Arial" panose="020B0604020202020204" pitchFamily="34" charset="0"/>
              <a:buChar char="•"/>
            </a:pPr>
            <a:r>
              <a:rPr lang="en-US" sz="2400" dirty="0">
                <a:latin typeface="Cambria" panose="02040503050406030204" pitchFamily="18" charset="0"/>
                <a:ea typeface="Cambria" panose="02040503050406030204" pitchFamily="18" charset="0"/>
              </a:rPr>
              <a:t>Sales-ready models</a:t>
            </a:r>
          </a:p>
          <a:p>
            <a:pPr marL="800100" lvl="1" indent="-342900">
              <a:spcAft>
                <a:spcPts val="600"/>
              </a:spcAft>
              <a:buFont typeface="Arial" panose="020B0604020202020204" pitchFamily="34" charset="0"/>
              <a:buChar char="•"/>
            </a:pPr>
            <a:r>
              <a:rPr lang="en-US" sz="2400" dirty="0">
                <a:latin typeface="Cambria" panose="02040503050406030204" pitchFamily="18" charset="0"/>
                <a:ea typeface="Cambria" panose="02040503050406030204" pitchFamily="18" charset="0"/>
              </a:rPr>
              <a:t>Not prototypes</a:t>
            </a:r>
          </a:p>
          <a:p>
            <a:pPr marL="342900" indent="-342900">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CAD drawings of antenna</a:t>
            </a:r>
          </a:p>
          <a:p>
            <a:pPr marL="800100" lvl="1" indent="-342900">
              <a:spcAft>
                <a:spcPts val="600"/>
              </a:spcAft>
              <a:buFont typeface="Arial" panose="020B0604020202020204" pitchFamily="34" charset="0"/>
              <a:buChar char="•"/>
            </a:pPr>
            <a:r>
              <a:rPr lang="en-US" sz="2400" dirty="0">
                <a:latin typeface="Cambria" panose="02040503050406030204" pitchFamily="18" charset="0"/>
                <a:ea typeface="Cambria" panose="02040503050406030204" pitchFamily="18" charset="0"/>
              </a:rPr>
              <a:t>NGS uses to identify ARP and NRP</a:t>
            </a:r>
          </a:p>
          <a:p>
            <a:pPr marL="342900" indent="-342900">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Agree that NGS will publish results on the web</a:t>
            </a:r>
          </a:p>
          <a:p>
            <a:pPr marL="800100" lvl="1" indent="-342900">
              <a:spcAft>
                <a:spcPts val="600"/>
              </a:spcAft>
              <a:buFont typeface="Arial" panose="020B0604020202020204" pitchFamily="34" charset="0"/>
              <a:buChar char="•"/>
            </a:pPr>
            <a:r>
              <a:rPr lang="en-US" sz="2400" dirty="0">
                <a:latin typeface="Cambria" panose="02040503050406030204" pitchFamily="18" charset="0"/>
                <a:ea typeface="Cambria" panose="02040503050406030204" pitchFamily="18" charset="0"/>
              </a:rPr>
              <a:t>Antenna shows up in OPUS drop-down</a:t>
            </a:r>
          </a:p>
          <a:p>
            <a:pPr marL="342900" indent="-342900">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Best efforts made, but if the calibrations result in poor statistics </a:t>
            </a:r>
            <a:r>
              <a:rPr lang="en-US" sz="2400" dirty="0">
                <a:latin typeface="Cambria" panose="02040503050406030204" pitchFamily="18" charset="0"/>
                <a:ea typeface="Cambria" panose="02040503050406030204" pitchFamily="18" charset="0"/>
                <a:sym typeface="Wingdings" panose="05000000000000000000" pitchFamily="2" charset="2"/>
              </a:rPr>
              <a:t> no published model</a:t>
            </a:r>
          </a:p>
          <a:p>
            <a:pPr marL="800100" lvl="1" indent="-342900">
              <a:spcAft>
                <a:spcPts val="600"/>
              </a:spcAft>
              <a:buFont typeface="Arial" panose="020B0604020202020204" pitchFamily="34" charset="0"/>
              <a:buChar char="•"/>
            </a:pPr>
            <a:r>
              <a:rPr lang="en-US" sz="2400" dirty="0">
                <a:latin typeface="Cambria" panose="02040503050406030204" pitchFamily="18" charset="0"/>
                <a:ea typeface="Cambria" panose="02040503050406030204" pitchFamily="18" charset="0"/>
                <a:sym typeface="Wingdings" panose="05000000000000000000" pitchFamily="2" charset="2"/>
              </a:rPr>
              <a:t>Antenna </a:t>
            </a:r>
            <a:r>
              <a:rPr lang="en-US" sz="2400" b="1" dirty="0">
                <a:latin typeface="Cambria" panose="02040503050406030204" pitchFamily="18" charset="0"/>
                <a:ea typeface="Cambria" panose="02040503050406030204" pitchFamily="18" charset="0"/>
                <a:sym typeface="Wingdings" panose="05000000000000000000" pitchFamily="2" charset="2"/>
              </a:rPr>
              <a:t>not</a:t>
            </a:r>
            <a:r>
              <a:rPr lang="en-US" sz="2400" dirty="0">
                <a:latin typeface="Cambria" panose="02040503050406030204" pitchFamily="18" charset="0"/>
                <a:ea typeface="Cambria" panose="02040503050406030204" pitchFamily="18" charset="0"/>
                <a:sym typeface="Wingdings" panose="05000000000000000000" pitchFamily="2" charset="2"/>
              </a:rPr>
              <a:t> an option in OPUS</a:t>
            </a:r>
            <a:endParaRPr lang="en-US" sz="24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endParaRPr lang="en-US" sz="2400" dirty="0">
              <a:latin typeface="Cambria" panose="02040503050406030204" pitchFamily="18" charset="0"/>
              <a:ea typeface="Cambria" panose="02040503050406030204" pitchFamily="18" charset="0"/>
            </a:endParaRPr>
          </a:p>
        </p:txBody>
      </p:sp>
      <p:pic>
        <p:nvPicPr>
          <p:cNvPr id="9" name="Content Placeholder 8">
            <a:extLst>
              <a:ext uri="{FF2B5EF4-FFF2-40B4-BE49-F238E27FC236}">
                <a16:creationId xmlns:a16="http://schemas.microsoft.com/office/drawing/2014/main" id="{F683B67B-79B0-E16F-B2B6-B251F580F123}"/>
              </a:ext>
            </a:extLst>
          </p:cNvPr>
          <p:cNvPicPr>
            <a:picLocks noGrp="1" noChangeAspect="1"/>
          </p:cNvPicPr>
          <p:nvPr>
            <p:ph idx="1"/>
          </p:nvPr>
        </p:nvPicPr>
        <p:blipFill>
          <a:blip r:embed="rId3"/>
          <a:stretch>
            <a:fillRect/>
          </a:stretch>
        </p:blipFill>
        <p:spPr>
          <a:xfrm>
            <a:off x="7796894" y="0"/>
            <a:ext cx="3858285" cy="6859174"/>
          </a:xfrm>
        </p:spPr>
      </p:pic>
    </p:spTree>
    <p:extLst>
      <p:ext uri="{BB962C8B-B14F-4D97-AF65-F5344CB8AC3E}">
        <p14:creationId xmlns:p14="http://schemas.microsoft.com/office/powerpoint/2010/main" val="242416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84690-AE1E-4CEA-82CC-1A1F6D4CFD55}"/>
              </a:ext>
            </a:extLst>
          </p:cNvPr>
          <p:cNvPicPr>
            <a:picLocks noChangeAspect="1"/>
          </p:cNvPicPr>
          <p:nvPr/>
        </p:nvPicPr>
        <p:blipFill rotWithShape="1">
          <a:blip r:embed="rId3">
            <a:extLst>
              <a:ext uri="{28A0092B-C50C-407E-A947-70E740481C1C}">
                <a14:useLocalDpi xmlns:a14="http://schemas.microsoft.com/office/drawing/2010/main" val="0"/>
              </a:ext>
            </a:extLst>
          </a:blip>
          <a:srcRect t="21458" b="8388"/>
          <a:stretch/>
        </p:blipFill>
        <p:spPr>
          <a:xfrm>
            <a:off x="1973481" y="3264065"/>
            <a:ext cx="7620000" cy="3561626"/>
          </a:xfrm>
          <a:prstGeom prst="rect">
            <a:avLst/>
          </a:prstGeom>
        </p:spPr>
      </p:pic>
      <p:sp>
        <p:nvSpPr>
          <p:cNvPr id="3" name="Title 2"/>
          <p:cNvSpPr>
            <a:spLocks noGrp="1"/>
          </p:cNvSpPr>
          <p:nvPr>
            <p:ph type="title" idx="4294967295"/>
          </p:nvPr>
        </p:nvSpPr>
        <p:spPr>
          <a:xfrm>
            <a:off x="0" y="90488"/>
            <a:ext cx="12192000" cy="950912"/>
          </a:xfrm>
        </p:spPr>
        <p:txBody>
          <a:bodyPr/>
          <a:lstStyle/>
          <a:p>
            <a:r>
              <a:rPr lang="en-US" sz="4200" dirty="0">
                <a:latin typeface="Cambria" panose="02040503050406030204" pitchFamily="18" charset="0"/>
                <a:ea typeface="Cambria" panose="02040503050406030204" pitchFamily="18" charset="0"/>
              </a:rPr>
              <a:t>Antenna Calibration – Phase Center Offset</a:t>
            </a:r>
          </a:p>
        </p:txBody>
      </p:sp>
      <p:sp>
        <p:nvSpPr>
          <p:cNvPr id="4" name="Content Placeholder 3"/>
          <p:cNvSpPr>
            <a:spLocks noGrp="1"/>
          </p:cNvSpPr>
          <p:nvPr>
            <p:ph idx="4294967295"/>
          </p:nvPr>
        </p:nvSpPr>
        <p:spPr>
          <a:xfrm>
            <a:off x="1612106" y="1041400"/>
            <a:ext cx="8967788" cy="2541588"/>
          </a:xfrm>
        </p:spPr>
        <p:txBody>
          <a:bodyPr>
            <a:normAutofit fontScale="85000" lnSpcReduction="10000"/>
          </a:bodyPr>
          <a:lstStyle/>
          <a:p>
            <a:pPr>
              <a:buClr>
                <a:schemeClr val="tx1"/>
              </a:buClr>
            </a:pPr>
            <a:r>
              <a:rPr lang="en-US" b="1" dirty="0">
                <a:solidFill>
                  <a:srgbClr val="F6AB16"/>
                </a:solidFill>
                <a:latin typeface="Cambria" panose="02040503050406030204" pitchFamily="18" charset="0"/>
                <a:ea typeface="Cambria" panose="02040503050406030204" pitchFamily="18" charset="0"/>
              </a:rPr>
              <a:t>Orange dot </a:t>
            </a:r>
            <a:r>
              <a:rPr lang="en-US" dirty="0">
                <a:latin typeface="Cambria" panose="02040503050406030204" pitchFamily="18" charset="0"/>
                <a:ea typeface="Cambria" panose="02040503050406030204" pitchFamily="18" charset="0"/>
              </a:rPr>
              <a:t>= Antenna Phase Center (APC)</a:t>
            </a:r>
          </a:p>
          <a:p>
            <a:pPr>
              <a:buClr>
                <a:schemeClr val="tx1"/>
              </a:buClr>
            </a:pPr>
            <a:r>
              <a:rPr lang="en-US" b="1" dirty="0">
                <a:solidFill>
                  <a:srgbClr val="00B0F0"/>
                </a:solidFill>
                <a:latin typeface="Cambria" panose="02040503050406030204" pitchFamily="18" charset="0"/>
                <a:ea typeface="Cambria" panose="02040503050406030204" pitchFamily="18" charset="0"/>
              </a:rPr>
              <a:t>Blue dot </a:t>
            </a:r>
            <a:r>
              <a:rPr lang="en-US" dirty="0">
                <a:latin typeface="Cambria" panose="02040503050406030204" pitchFamily="18" charset="0"/>
                <a:ea typeface="Cambria" panose="02040503050406030204" pitchFamily="18" charset="0"/>
              </a:rPr>
              <a:t>= Antenna Reference Point (ARP)</a:t>
            </a:r>
          </a:p>
          <a:p>
            <a:pPr>
              <a:buClr>
                <a:schemeClr val="tx1"/>
              </a:buClr>
            </a:pPr>
            <a:r>
              <a:rPr lang="en-US" b="1" dirty="0">
                <a:solidFill>
                  <a:srgbClr val="FF0000"/>
                </a:solidFill>
                <a:latin typeface="Cambria" panose="02040503050406030204" pitchFamily="18" charset="0"/>
                <a:ea typeface="Cambria" panose="02040503050406030204" pitchFamily="18" charset="0"/>
              </a:rPr>
              <a:t>Red line </a:t>
            </a:r>
            <a:r>
              <a:rPr lang="en-US" dirty="0">
                <a:latin typeface="Cambria" panose="02040503050406030204" pitchFamily="18" charset="0"/>
                <a:ea typeface="Cambria" panose="02040503050406030204" pitchFamily="18" charset="0"/>
              </a:rPr>
              <a:t>= Phase Center Offset (PCO)</a:t>
            </a:r>
          </a:p>
        </p:txBody>
      </p:sp>
      <p:sp>
        <p:nvSpPr>
          <p:cNvPr id="7" name="object 9"/>
          <p:cNvSpPr/>
          <p:nvPr/>
        </p:nvSpPr>
        <p:spPr>
          <a:xfrm>
            <a:off x="5218659" y="3129832"/>
            <a:ext cx="408723" cy="406996"/>
          </a:xfrm>
          <a:prstGeom prst="flowChartConnector">
            <a:avLst/>
          </a:prstGeom>
          <a:solidFill>
            <a:srgbClr val="F6AB16"/>
          </a:solidFill>
          <a:ln>
            <a:solidFill>
              <a:schemeClr val="tx1"/>
            </a:solidFill>
          </a:ln>
        </p:spPr>
        <p:txBody>
          <a:bodyPr wrap="square" lIns="0" tIns="0" rIns="0" bIns="0" rtlCol="0"/>
          <a:lstStyle/>
          <a:p>
            <a:pPr defTabSz="457200" fontAlgn="base">
              <a:spcBef>
                <a:spcPct val="0"/>
              </a:spcBef>
              <a:spcAft>
                <a:spcPct val="0"/>
              </a:spcAft>
              <a:defRPr/>
            </a:pPr>
            <a:endParaRPr>
              <a:solidFill>
                <a:prstClr val="black"/>
              </a:solidFill>
              <a:latin typeface="Calibri" pitchFamily="34" charset="0"/>
              <a:ea typeface="ＭＳ Ｐゴシック" pitchFamily="34" charset="-128"/>
            </a:endParaRPr>
          </a:p>
        </p:txBody>
      </p:sp>
      <p:sp>
        <p:nvSpPr>
          <p:cNvPr id="9" name="object 9"/>
          <p:cNvSpPr/>
          <p:nvPr/>
        </p:nvSpPr>
        <p:spPr>
          <a:xfrm>
            <a:off x="5891638" y="5748299"/>
            <a:ext cx="408723" cy="406996"/>
          </a:xfrm>
          <a:prstGeom prst="flowChartConnector">
            <a:avLst/>
          </a:prstGeom>
          <a:solidFill>
            <a:srgbClr val="00B0F0"/>
          </a:solidFill>
          <a:ln>
            <a:solidFill>
              <a:schemeClr val="tx1"/>
            </a:solidFill>
          </a:ln>
        </p:spPr>
        <p:txBody>
          <a:bodyPr wrap="square" lIns="0" tIns="0" rIns="0" bIns="0" rtlCol="0"/>
          <a:lstStyle/>
          <a:p>
            <a:pPr defTabSz="457200" fontAlgn="base">
              <a:spcBef>
                <a:spcPct val="0"/>
              </a:spcBef>
              <a:spcAft>
                <a:spcPct val="0"/>
              </a:spcAft>
              <a:defRPr/>
            </a:pPr>
            <a:endParaRPr>
              <a:solidFill>
                <a:prstClr val="black"/>
              </a:solidFill>
              <a:latin typeface="Calibri" pitchFamily="34" charset="0"/>
              <a:ea typeface="ＭＳ Ｐゴシック" pitchFamily="34" charset="-128"/>
            </a:endParaRPr>
          </a:p>
        </p:txBody>
      </p:sp>
      <p:cxnSp>
        <p:nvCxnSpPr>
          <p:cNvPr id="11" name="Straight Connector 10"/>
          <p:cNvCxnSpPr>
            <a:cxnSpLocks/>
          </p:cNvCxnSpPr>
          <p:nvPr/>
        </p:nvCxnSpPr>
        <p:spPr>
          <a:xfrm>
            <a:off x="5423020" y="3333330"/>
            <a:ext cx="672979" cy="2618467"/>
          </a:xfrm>
          <a:prstGeom prst="line">
            <a:avLst/>
          </a:prstGeom>
          <a:ln w="79375">
            <a:solidFill>
              <a:srgbClr val="FF0000"/>
            </a:solidFill>
            <a:head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559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274638"/>
            <a:ext cx="9144000" cy="1143000"/>
          </a:xfrm>
        </p:spPr>
        <p:txBody>
          <a:bodyPr/>
          <a:lstStyle/>
          <a:p>
            <a:r>
              <a:rPr lang="en-US" sz="4200" dirty="0">
                <a:latin typeface="Cambria" panose="02040503050406030204" pitchFamily="18" charset="0"/>
                <a:ea typeface="Cambria" panose="02040503050406030204" pitchFamily="18" charset="0"/>
              </a:rPr>
              <a:t>Phase Center Offset</a:t>
            </a:r>
          </a:p>
        </p:txBody>
      </p:sp>
      <p:sp>
        <p:nvSpPr>
          <p:cNvPr id="4" name="Content Placeholder 3"/>
          <p:cNvSpPr>
            <a:spLocks noGrp="1"/>
          </p:cNvSpPr>
          <p:nvPr>
            <p:ph idx="1"/>
          </p:nvPr>
        </p:nvSpPr>
        <p:spPr>
          <a:xfrm>
            <a:off x="173620" y="1278667"/>
            <a:ext cx="11887200" cy="1792607"/>
          </a:xfrm>
        </p:spPr>
        <p:txBody>
          <a:bodyPr>
            <a:normAutofit fontScale="92500" lnSpcReduction="10000"/>
          </a:bodyPr>
          <a:lstStyle/>
          <a:p>
            <a:pPr>
              <a:buClr>
                <a:schemeClr val="tx1"/>
              </a:buClr>
            </a:pPr>
            <a:r>
              <a:rPr lang="en-US" dirty="0">
                <a:latin typeface="Cambria" panose="02040503050406030204" pitchFamily="18" charset="0"/>
                <a:ea typeface="Cambria" panose="02040503050406030204" pitchFamily="18" charset="0"/>
              </a:rPr>
              <a:t>The PCO is one reason it is important to select the correct antenna for OPUS upload </a:t>
            </a:r>
            <a:r>
              <a:rPr lang="en-US" dirty="0">
                <a:latin typeface="Cambria" panose="02040503050406030204" pitchFamily="18" charset="0"/>
                <a:ea typeface="Cambria" panose="02040503050406030204" pitchFamily="18" charset="0"/>
                <a:sym typeface="Wingdings" panose="05000000000000000000" pitchFamily="2" charset="2"/>
              </a:rPr>
              <a:t> can cause height and XY error</a:t>
            </a:r>
            <a:endParaRPr lang="en-US"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93"/>
          <a:stretch/>
        </p:blipFill>
        <p:spPr>
          <a:xfrm>
            <a:off x="3886202" y="2421667"/>
            <a:ext cx="7848600" cy="4429077"/>
          </a:xfrm>
          <a:prstGeom prst="rect">
            <a:avLst/>
          </a:prstGeom>
          <a:ln w="25400">
            <a:solidFill>
              <a:schemeClr val="tx1"/>
            </a:solidFill>
          </a:ln>
        </p:spPr>
      </p:pic>
      <p:grpSp>
        <p:nvGrpSpPr>
          <p:cNvPr id="5" name="Group 4"/>
          <p:cNvGrpSpPr/>
          <p:nvPr/>
        </p:nvGrpSpPr>
        <p:grpSpPr>
          <a:xfrm>
            <a:off x="3917745" y="4541919"/>
            <a:ext cx="1832486" cy="1328899"/>
            <a:chOff x="792480" y="4937207"/>
            <a:chExt cx="1832486" cy="1328899"/>
          </a:xfrm>
        </p:grpSpPr>
        <p:sp>
          <p:nvSpPr>
            <p:cNvPr id="6" name="Right Arrow 5"/>
            <p:cNvSpPr/>
            <p:nvPr/>
          </p:nvSpPr>
          <p:spPr>
            <a:xfrm>
              <a:off x="792480" y="4937207"/>
              <a:ext cx="1832486" cy="1328899"/>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endParaRPr lang="en-US">
                <a:solidFill>
                  <a:prstClr val="white"/>
                </a:solidFill>
                <a:latin typeface="Calibri"/>
              </a:endParaRPr>
            </a:p>
          </p:txBody>
        </p:sp>
        <p:sp>
          <p:nvSpPr>
            <p:cNvPr id="7" name="TextBox 6"/>
            <p:cNvSpPr txBox="1"/>
            <p:nvPr/>
          </p:nvSpPr>
          <p:spPr bwMode="auto">
            <a:xfrm>
              <a:off x="870861" y="5216935"/>
              <a:ext cx="1463040" cy="769441"/>
            </a:xfrm>
            <a:prstGeom prst="rect">
              <a:avLst/>
            </a:prstGeom>
            <a:noFill/>
            <a:ln w="9525">
              <a:noFill/>
              <a:miter lim="800000"/>
              <a:headEnd/>
              <a:tailEnd/>
            </a:ln>
          </p:spPr>
          <p:txBody>
            <a:bodyPr wrap="square" rtlCol="0">
              <a:spAutoFit/>
            </a:bodyPr>
            <a:lstStyle/>
            <a:p>
              <a:pPr defTabSz="457200" fontAlgn="base">
                <a:spcBef>
                  <a:spcPct val="0"/>
                </a:spcBef>
                <a:spcAft>
                  <a:spcPct val="0"/>
                </a:spcAft>
                <a:defRPr/>
              </a:pPr>
              <a:r>
                <a:rPr lang="en-US" sz="2200" dirty="0">
                  <a:solidFill>
                    <a:prstClr val="black"/>
                  </a:solidFill>
                  <a:latin typeface="Calibri" pitchFamily="34" charset="0"/>
                  <a:ea typeface="ＭＳ Ｐゴシック" pitchFamily="34" charset="-128"/>
                </a:rPr>
                <a:t>choose</a:t>
              </a:r>
            </a:p>
            <a:p>
              <a:pPr defTabSz="457200" fontAlgn="base">
                <a:spcBef>
                  <a:spcPct val="0"/>
                </a:spcBef>
                <a:spcAft>
                  <a:spcPct val="0"/>
                </a:spcAft>
                <a:defRPr/>
              </a:pPr>
              <a:r>
                <a:rPr lang="en-US" sz="2200" dirty="0">
                  <a:solidFill>
                    <a:prstClr val="black"/>
                  </a:solidFill>
                  <a:latin typeface="Calibri" pitchFamily="34" charset="0"/>
                  <a:ea typeface="ＭＳ Ｐゴシック" pitchFamily="34" charset="-128"/>
                </a:rPr>
                <a:t>carefully!</a:t>
              </a:r>
            </a:p>
          </p:txBody>
        </p:sp>
      </p:grpSp>
      <p:sp>
        <p:nvSpPr>
          <p:cNvPr id="8" name="TextBox 7"/>
          <p:cNvSpPr txBox="1"/>
          <p:nvPr/>
        </p:nvSpPr>
        <p:spPr bwMode="auto">
          <a:xfrm>
            <a:off x="0" y="6275232"/>
            <a:ext cx="12192000" cy="584775"/>
          </a:xfrm>
          <a:prstGeom prst="rect">
            <a:avLst/>
          </a:prstGeom>
          <a:solidFill>
            <a:srgbClr val="92D050"/>
          </a:solidFill>
          <a:ln w="9525">
            <a:noFill/>
            <a:miter lim="800000"/>
            <a:headEnd/>
            <a:tailEnd/>
          </a:ln>
        </p:spPr>
        <p:txBody>
          <a:bodyPr wrap="square" rtlCol="0">
            <a:spAutoFit/>
          </a:bodyPr>
          <a:lstStyle/>
          <a:p>
            <a:pPr algn="ctr" defTabSz="457200"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if you have questions… drop a line to a Regional Geodetic  Advisor</a:t>
            </a:r>
          </a:p>
        </p:txBody>
      </p:sp>
    </p:spTree>
    <p:extLst>
      <p:ext uri="{BB962C8B-B14F-4D97-AF65-F5344CB8AC3E}">
        <p14:creationId xmlns:p14="http://schemas.microsoft.com/office/powerpoint/2010/main" val="328036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4" fill="hold" grpId="0" nodeType="afterEffect">
                                  <p:stCondLst>
                                    <p:cond delay="15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14" r="59"/>
          <a:stretch/>
        </p:blipFill>
        <p:spPr>
          <a:xfrm>
            <a:off x="1524000" y="0"/>
            <a:ext cx="9144000" cy="6863634"/>
          </a:xfrm>
          <a:prstGeom prst="rect">
            <a:avLst/>
          </a:prstGeom>
        </p:spPr>
      </p:pic>
      <p:sp>
        <p:nvSpPr>
          <p:cNvPr id="12" name="Oval 11"/>
          <p:cNvSpPr/>
          <p:nvPr/>
        </p:nvSpPr>
        <p:spPr>
          <a:xfrm>
            <a:off x="4194629" y="783771"/>
            <a:ext cx="3367314" cy="508001"/>
          </a:xfrm>
          <a:prstGeom prst="ellipse">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alibri"/>
            </a:endParaRPr>
          </a:p>
        </p:txBody>
      </p:sp>
    </p:spTree>
    <p:extLst>
      <p:ext uri="{BB962C8B-B14F-4D97-AF65-F5344CB8AC3E}">
        <p14:creationId xmlns:p14="http://schemas.microsoft.com/office/powerpoint/2010/main" val="292664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860094"/>
            <a:ext cx="8229600" cy="4026631"/>
          </a:xfrm>
        </p:spPr>
        <p:txBody>
          <a:bodyPr>
            <a:normAutofit fontScale="85000" lnSpcReduction="20000"/>
          </a:bodyPr>
          <a:lstStyle/>
          <a:p>
            <a:pPr marL="0" indent="0">
              <a:buNone/>
            </a:pPr>
            <a:r>
              <a:rPr lang="en-US" dirty="0">
                <a:latin typeface="Cambria" panose="02040503050406030204" pitchFamily="18" charset="0"/>
                <a:ea typeface="Cambria" panose="02040503050406030204" pitchFamily="18" charset="0"/>
              </a:rPr>
              <a:t> </a:t>
            </a:r>
          </a:p>
          <a:p>
            <a:pPr marL="457189"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457189" lvl="1" indent="0">
              <a:buNone/>
            </a:pPr>
            <a:r>
              <a:rPr lang="en-US" dirty="0">
                <a:latin typeface="Cambria" panose="02040503050406030204" pitchFamily="18" charset="0"/>
                <a:ea typeface="Cambria" panose="02040503050406030204" pitchFamily="18" charset="0"/>
              </a:rPr>
              <a:t>					(~47,000 employees)</a:t>
            </a:r>
          </a:p>
          <a:p>
            <a:pPr marL="457189" lvl="1" indent="0">
              <a:buNone/>
            </a:pPr>
            <a:r>
              <a:rPr lang="en-US" dirty="0">
                <a:latin typeface="Cambria" panose="02040503050406030204" pitchFamily="18" charset="0"/>
                <a:ea typeface="Cambria" panose="02040503050406030204" pitchFamily="18" charset="0"/>
              </a:rPr>
              <a:t>			</a:t>
            </a:r>
          </a:p>
          <a:p>
            <a:pPr marL="457189" lvl="1" indent="0">
              <a:buNone/>
            </a:pPr>
            <a:r>
              <a:rPr lang="en-US" dirty="0">
                <a:latin typeface="Cambria" panose="02040503050406030204" pitchFamily="18" charset="0"/>
                <a:ea typeface="Cambria" panose="02040503050406030204" pitchFamily="18" charset="0"/>
              </a:rPr>
              <a:t>			-National Oceanic and Atmospheric 						Administration (NOAA)</a:t>
            </a:r>
          </a:p>
          <a:p>
            <a:pPr marL="457189" lvl="1" indent="0">
              <a:buNone/>
            </a:pPr>
            <a:r>
              <a:rPr lang="en-US" dirty="0">
                <a:latin typeface="Cambria" panose="02040503050406030204" pitchFamily="18" charset="0"/>
                <a:ea typeface="Cambria" panose="02040503050406030204" pitchFamily="18" charset="0"/>
              </a:rPr>
              <a:t>					</a:t>
            </a:r>
          </a:p>
          <a:p>
            <a:pPr marL="457189" lvl="1" indent="0">
              <a:buNone/>
            </a:pPr>
            <a:r>
              <a:rPr lang="en-US" dirty="0">
                <a:latin typeface="Cambria" panose="02040503050406030204" pitchFamily="18" charset="0"/>
                <a:ea typeface="Cambria" panose="02040503050406030204" pitchFamily="18" charset="0"/>
              </a:rPr>
              <a:t>			-National Ocean Service (NOS)</a:t>
            </a:r>
          </a:p>
        </p:txBody>
      </p:sp>
      <p:sp>
        <p:nvSpPr>
          <p:cNvPr id="3" name="Title 2"/>
          <p:cNvSpPr>
            <a:spLocks noGrp="1"/>
          </p:cNvSpPr>
          <p:nvPr>
            <p:ph type="title"/>
          </p:nvPr>
        </p:nvSpPr>
        <p:spPr>
          <a:xfrm>
            <a:off x="1981200" y="160337"/>
            <a:ext cx="8229600" cy="1143000"/>
          </a:xfrm>
        </p:spPr>
        <p:txBody>
          <a:bodyPr>
            <a:normAutofit/>
          </a:bodyPr>
          <a:lstStyle/>
          <a:p>
            <a:r>
              <a:rPr lang="en-US" sz="5333" dirty="0"/>
              <a:t>Organizational Structure</a:t>
            </a:r>
          </a:p>
        </p:txBody>
      </p:sp>
      <p:pic>
        <p:nvPicPr>
          <p:cNvPr id="4" name="DoC logo"/>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2836" y="1386457"/>
            <a:ext cx="997792" cy="997792"/>
          </a:xfrm>
          <a:prstGeom prst="rect">
            <a:avLst/>
          </a:prstGeom>
          <a:noFill/>
          <a:ln>
            <a:noFill/>
          </a:ln>
        </p:spPr>
      </p:pic>
      <p:pic>
        <p:nvPicPr>
          <p:cNvPr id="5" name="NOAA logo"/>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03878" y="2843650"/>
            <a:ext cx="1135711" cy="1135711"/>
          </a:xfrm>
          <a:prstGeom prst="rect">
            <a:avLst/>
          </a:prstGeom>
          <a:noFill/>
          <a:ln>
            <a:noFill/>
          </a:ln>
        </p:spPr>
      </p:pic>
      <p:pic>
        <p:nvPicPr>
          <p:cNvPr id="6" name="NGS logo"/>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41311" y="5272873"/>
            <a:ext cx="1258635" cy="1265665"/>
          </a:xfrm>
          <a:prstGeom prst="rect">
            <a:avLst/>
          </a:prstGeom>
        </p:spPr>
      </p:pic>
      <p:cxnSp>
        <p:nvCxnSpPr>
          <p:cNvPr id="11" name="Straight Arrow Connector 10"/>
          <p:cNvCxnSpPr/>
          <p:nvPr/>
        </p:nvCxnSpPr>
        <p:spPr>
          <a:xfrm>
            <a:off x="6096000" y="2368852"/>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096000" y="3713968"/>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106275" y="4780654"/>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1981200" y="4939674"/>
            <a:ext cx="8229600" cy="165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lvl="1" indent="0" defTabSz="457189">
              <a:buNone/>
              <a:defRPr/>
            </a:pPr>
            <a:endParaRPr lang="en-US" dirty="0">
              <a:solidFill>
                <a:prstClr val="black"/>
              </a:solidFill>
              <a:latin typeface="Cambria" panose="02040503050406030204" pitchFamily="18" charset="0"/>
              <a:ea typeface="Cambria" panose="02040503050406030204" pitchFamily="18" charset="0"/>
            </a:endParaRPr>
          </a:p>
          <a:p>
            <a:pPr marL="457189" lvl="1" indent="0" defTabSz="457189">
              <a:buNone/>
              <a:defRPr/>
            </a:pPr>
            <a:r>
              <a:rPr lang="en-US" dirty="0">
                <a:solidFill>
                  <a:prstClr val="black"/>
                </a:solidFill>
                <a:latin typeface="Cambria" panose="02040503050406030204" pitchFamily="18" charset="0"/>
                <a:ea typeface="Cambria" panose="02040503050406030204" pitchFamily="18" charset="0"/>
              </a:rPr>
              <a:t>				-National Geodetic Survey (NGS)</a:t>
            </a:r>
          </a:p>
          <a:p>
            <a:pPr marL="457189" lvl="1" indent="0" defTabSz="457189">
              <a:buNone/>
              <a:defRPr/>
            </a:pPr>
            <a:r>
              <a:rPr lang="en-US" dirty="0">
                <a:solidFill>
                  <a:prstClr val="black"/>
                </a:solidFill>
                <a:latin typeface="Cambria" panose="02040503050406030204" pitchFamily="18" charset="0"/>
                <a:ea typeface="Cambria" panose="02040503050406030204" pitchFamily="18" charset="0"/>
              </a:rPr>
              <a:t>						(~175 employees)</a:t>
            </a:r>
          </a:p>
          <a:p>
            <a:pPr marL="457189" lvl="1" indent="0" defTabSz="457189">
              <a:buNone/>
              <a:defRPr/>
            </a:pPr>
            <a:endParaRPr lang="en-US"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849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8" t="23" r="15"/>
          <a:stretch/>
        </p:blipFill>
        <p:spPr>
          <a:xfrm>
            <a:off x="0" y="0"/>
            <a:ext cx="9120335" cy="5447899"/>
          </a:xfrm>
          <a:prstGeom prst="rect">
            <a:avLst/>
          </a:prstGeom>
        </p:spPr>
      </p:pic>
      <p:sp>
        <p:nvSpPr>
          <p:cNvPr id="12" name="Oval 11"/>
          <p:cNvSpPr/>
          <p:nvPr/>
        </p:nvSpPr>
        <p:spPr>
          <a:xfrm>
            <a:off x="7615696" y="2581978"/>
            <a:ext cx="1448999" cy="847022"/>
          </a:xfrm>
          <a:prstGeom prst="ellipse">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alibri"/>
            </a:endParaRPr>
          </a:p>
        </p:txBody>
      </p:sp>
      <p:sp>
        <p:nvSpPr>
          <p:cNvPr id="2" name="TextBox 1"/>
          <p:cNvSpPr txBox="1"/>
          <p:nvPr/>
        </p:nvSpPr>
        <p:spPr bwMode="auto">
          <a:xfrm>
            <a:off x="1610627" y="5688532"/>
            <a:ext cx="10489824" cy="954107"/>
          </a:xfrm>
          <a:prstGeom prst="rect">
            <a:avLst/>
          </a:prstGeom>
          <a:noFill/>
          <a:ln w="9525">
            <a:noFill/>
            <a:miter lim="800000"/>
            <a:headEnd/>
            <a:tailEnd/>
          </a:ln>
        </p:spPr>
        <p:txBody>
          <a:bodyPr wrap="square" rtlCol="0">
            <a:spAutoFit/>
          </a:bodyPr>
          <a:lstStyle/>
          <a:p>
            <a:pPr marL="342900" indent="-342900">
              <a:buFont typeface="Arial" panose="020B0604020202020204" pitchFamily="34" charset="0"/>
              <a:buChar char="•"/>
            </a:pPr>
            <a:r>
              <a:rPr lang="en-US" sz="3200" dirty="0">
                <a:latin typeface="Cambria" panose="02040503050406030204" pitchFamily="18" charset="0"/>
                <a:ea typeface="Cambria" panose="02040503050406030204" pitchFamily="18" charset="0"/>
              </a:rPr>
              <a:t>ARP and NRP are found on the right side of table</a:t>
            </a:r>
          </a:p>
          <a:p>
            <a:pPr marL="800100" lvl="1" indent="-342900">
              <a:buFont typeface="Arial" panose="020B0604020202020204" pitchFamily="34" charset="0"/>
              <a:buChar char="•"/>
            </a:pPr>
            <a:r>
              <a:rPr lang="en-US" sz="2400" dirty="0">
                <a:latin typeface="Cambria" panose="02040503050406030204" pitchFamily="18" charset="0"/>
                <a:ea typeface="Cambria" panose="02040503050406030204" pitchFamily="18" charset="0"/>
              </a:rPr>
              <a:t>hover over for explanation of acronym, or click header link to full list</a:t>
            </a:r>
          </a:p>
        </p:txBody>
      </p:sp>
      <p:pic>
        <p:nvPicPr>
          <p:cNvPr id="5" name="Picture 4">
            <a:extLst>
              <a:ext uri="{FF2B5EF4-FFF2-40B4-BE49-F238E27FC236}">
                <a16:creationId xmlns:a16="http://schemas.microsoft.com/office/drawing/2014/main" id="{DA32D739-A289-4357-9A4F-7837AC7EF72B}"/>
              </a:ext>
            </a:extLst>
          </p:cNvPr>
          <p:cNvPicPr>
            <a:picLocks noChangeAspect="1"/>
          </p:cNvPicPr>
          <p:nvPr/>
        </p:nvPicPr>
        <p:blipFill rotWithShape="1">
          <a:blip r:embed="rId3">
            <a:extLst>
              <a:ext uri="{28A0092B-C50C-407E-A947-70E740481C1C}">
                <a14:useLocalDpi xmlns:a14="http://schemas.microsoft.com/office/drawing/2010/main" val="0"/>
              </a:ext>
            </a:extLst>
          </a:blip>
          <a:srcRect l="85386" t="47892" r="15" b="31156"/>
          <a:stretch/>
        </p:blipFill>
        <p:spPr>
          <a:xfrm>
            <a:off x="9201360" y="296539"/>
            <a:ext cx="2899091" cy="2485285"/>
          </a:xfrm>
          <a:prstGeom prst="rect">
            <a:avLst/>
          </a:prstGeom>
          <a:noFill/>
          <a:ln w="38100">
            <a:solidFill>
              <a:schemeClr val="bg1">
                <a:lumMod val="65000"/>
              </a:schemeClr>
            </a:solidFill>
          </a:ln>
        </p:spPr>
      </p:pic>
    </p:spTree>
    <p:extLst>
      <p:ext uri="{BB962C8B-B14F-4D97-AF65-F5344CB8AC3E}">
        <p14:creationId xmlns:p14="http://schemas.microsoft.com/office/powerpoint/2010/main" val="218934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12D951-2D42-4EAA-AFB7-62B4FC059D44}"/>
              </a:ext>
            </a:extLst>
          </p:cNvPr>
          <p:cNvSpPr>
            <a:spLocks noGrp="1"/>
          </p:cNvSpPr>
          <p:nvPr>
            <p:ph idx="1"/>
          </p:nvPr>
        </p:nvSpPr>
        <p:spPr>
          <a:xfrm>
            <a:off x="355158" y="1228353"/>
            <a:ext cx="6005885" cy="4525963"/>
          </a:xfrm>
        </p:spPr>
        <p:txBody>
          <a:bodyPr>
            <a:normAutofit fontScale="77500" lnSpcReduction="20000"/>
          </a:bodyPr>
          <a:lstStyle/>
          <a:p>
            <a:pPr marL="0" indent="0" algn="ctr">
              <a:buNone/>
            </a:pPr>
            <a:r>
              <a:rPr lang="en-US" dirty="0">
                <a:latin typeface="+mj-lt"/>
              </a:rPr>
              <a:t>Finding North</a:t>
            </a:r>
          </a:p>
          <a:p>
            <a:r>
              <a:rPr lang="en-US" dirty="0">
                <a:latin typeface="+mj-lt"/>
              </a:rPr>
              <a:t>True = Geodetic = Geographic</a:t>
            </a:r>
          </a:p>
          <a:p>
            <a:r>
              <a:rPr lang="en-US" dirty="0">
                <a:latin typeface="+mj-lt"/>
                <a:hlinkClick r:id="rId2"/>
              </a:rPr>
              <a:t>NOAA Magnetic Declination</a:t>
            </a:r>
            <a:endParaRPr lang="en-US" dirty="0">
              <a:latin typeface="+mj-lt"/>
            </a:endParaRPr>
          </a:p>
          <a:p>
            <a:pPr lvl="1"/>
            <a:r>
              <a:rPr lang="en-US" dirty="0">
                <a:latin typeface="+mj-lt"/>
              </a:rPr>
              <a:t>To work, you have to allow permissions/access to sensors</a:t>
            </a:r>
          </a:p>
          <a:p>
            <a:pPr lvl="1"/>
            <a:r>
              <a:rPr lang="en-US" dirty="0">
                <a:latin typeface="+mj-lt"/>
              </a:rPr>
              <a:t>Declination based on your GNSS location</a:t>
            </a:r>
          </a:p>
          <a:p>
            <a:pPr lvl="1"/>
            <a:r>
              <a:rPr lang="en-US" dirty="0">
                <a:latin typeface="+mj-lt"/>
              </a:rPr>
              <a:t>Two North arrows</a:t>
            </a:r>
          </a:p>
          <a:p>
            <a:pPr lvl="2"/>
            <a:r>
              <a:rPr lang="en-US" b="1" dirty="0">
                <a:solidFill>
                  <a:srgbClr val="14913B"/>
                </a:solidFill>
                <a:latin typeface="+mj-lt"/>
              </a:rPr>
              <a:t>N</a:t>
            </a:r>
            <a:r>
              <a:rPr lang="en-US" dirty="0">
                <a:latin typeface="+mj-lt"/>
              </a:rPr>
              <a:t> </a:t>
            </a:r>
            <a:r>
              <a:rPr lang="en-US" dirty="0">
                <a:latin typeface="+mj-lt"/>
                <a:sym typeface="Wingdings" panose="05000000000000000000" pitchFamily="2" charset="2"/>
              </a:rPr>
              <a:t> True North</a:t>
            </a:r>
          </a:p>
          <a:p>
            <a:pPr lvl="2"/>
            <a:r>
              <a:rPr lang="en-US" b="1" dirty="0">
                <a:solidFill>
                  <a:srgbClr val="F58203"/>
                </a:solidFill>
                <a:latin typeface="+mj-lt"/>
                <a:sym typeface="Wingdings" panose="05000000000000000000" pitchFamily="2" charset="2"/>
              </a:rPr>
              <a:t>M</a:t>
            </a:r>
            <a:r>
              <a:rPr lang="en-US" dirty="0">
                <a:latin typeface="+mj-lt"/>
                <a:sym typeface="Wingdings" panose="05000000000000000000" pitchFamily="2" charset="2"/>
              </a:rPr>
              <a:t>  Magnetic North</a:t>
            </a:r>
            <a:endParaRPr lang="en-US" dirty="0">
              <a:latin typeface="+mj-lt"/>
            </a:endParaRPr>
          </a:p>
          <a:p>
            <a:pPr lvl="1"/>
            <a:endParaRPr lang="en-US" dirty="0">
              <a:latin typeface="+mj-lt"/>
            </a:endParaRPr>
          </a:p>
        </p:txBody>
      </p:sp>
      <p:sp>
        <p:nvSpPr>
          <p:cNvPr id="3" name="Title 2">
            <a:extLst>
              <a:ext uri="{FF2B5EF4-FFF2-40B4-BE49-F238E27FC236}">
                <a16:creationId xmlns:a16="http://schemas.microsoft.com/office/drawing/2014/main" id="{0FA24130-4687-4151-BD87-5273A910F9BF}"/>
              </a:ext>
            </a:extLst>
          </p:cNvPr>
          <p:cNvSpPr>
            <a:spLocks noGrp="1"/>
          </p:cNvSpPr>
          <p:nvPr>
            <p:ph type="title"/>
          </p:nvPr>
        </p:nvSpPr>
        <p:spPr/>
        <p:txBody>
          <a:bodyPr/>
          <a:lstStyle/>
          <a:p>
            <a:r>
              <a:rPr lang="en-US" dirty="0">
                <a:latin typeface="+mj-lt"/>
              </a:rPr>
              <a:t>NRP – North Reference Point</a:t>
            </a:r>
          </a:p>
        </p:txBody>
      </p:sp>
      <p:pic>
        <p:nvPicPr>
          <p:cNvPr id="1026" name="Picture 2" descr="https://geodesy.noaa.gov/sitemsgs/OPUS/about/images/ant_hgt_BBBK23.png">
            <a:extLst>
              <a:ext uri="{FF2B5EF4-FFF2-40B4-BE49-F238E27FC236}">
                <a16:creationId xmlns:a16="http://schemas.microsoft.com/office/drawing/2014/main" id="{F03C5707-4CA2-43AD-86CB-D18B9ECAC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1859" y="1228353"/>
            <a:ext cx="5400141" cy="56296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F716281-0E62-4C21-A489-0C6C37CD36CC}"/>
              </a:ext>
            </a:extLst>
          </p:cNvPr>
          <p:cNvPicPr>
            <a:picLocks noChangeAspect="1"/>
          </p:cNvPicPr>
          <p:nvPr/>
        </p:nvPicPr>
        <p:blipFill rotWithShape="1">
          <a:blip r:embed="rId4">
            <a:extLst>
              <a:ext uri="{28A0092B-C50C-407E-A947-70E740481C1C}">
                <a14:useLocalDpi xmlns:a14="http://schemas.microsoft.com/office/drawing/2010/main" val="0"/>
              </a:ext>
            </a:extLst>
          </a:blip>
          <a:srcRect b="63"/>
          <a:stretch/>
        </p:blipFill>
        <p:spPr>
          <a:xfrm>
            <a:off x="7985879" y="1254728"/>
            <a:ext cx="3012099" cy="5576895"/>
          </a:xfrm>
          <a:prstGeom prst="rect">
            <a:avLst/>
          </a:prstGeom>
        </p:spPr>
      </p:pic>
      <p:pic>
        <p:nvPicPr>
          <p:cNvPr id="8" name="Picture 7">
            <a:extLst>
              <a:ext uri="{FF2B5EF4-FFF2-40B4-BE49-F238E27FC236}">
                <a16:creationId xmlns:a16="http://schemas.microsoft.com/office/drawing/2014/main" id="{3AF54A85-E6FF-4606-9F62-CFDEC9C2BB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705" y="1228352"/>
            <a:ext cx="6441746" cy="5153397"/>
          </a:xfrm>
          <a:prstGeom prst="rect">
            <a:avLst/>
          </a:prstGeom>
        </p:spPr>
      </p:pic>
    </p:spTree>
    <p:extLst>
      <p:ext uri="{BB962C8B-B14F-4D97-AF65-F5344CB8AC3E}">
        <p14:creationId xmlns:p14="http://schemas.microsoft.com/office/powerpoint/2010/main" val="60128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A24130-4687-4151-BD87-5273A910F9BF}"/>
              </a:ext>
            </a:extLst>
          </p:cNvPr>
          <p:cNvSpPr>
            <a:spLocks noGrp="1"/>
          </p:cNvSpPr>
          <p:nvPr>
            <p:ph type="title"/>
          </p:nvPr>
        </p:nvSpPr>
        <p:spPr>
          <a:xfrm>
            <a:off x="0" y="274639"/>
            <a:ext cx="12192000" cy="1143000"/>
          </a:xfrm>
        </p:spPr>
        <p:txBody>
          <a:bodyPr>
            <a:normAutofit fontScale="90000"/>
          </a:bodyPr>
          <a:lstStyle/>
          <a:p>
            <a:r>
              <a:rPr lang="en-US" b="1" dirty="0" err="1">
                <a:latin typeface="+mj-lt"/>
              </a:rPr>
              <a:t>Radome</a:t>
            </a:r>
            <a:r>
              <a:rPr lang="en-US" b="1" dirty="0">
                <a:latin typeface="+mj-lt"/>
              </a:rPr>
              <a:t> Code</a:t>
            </a:r>
            <a:r>
              <a:rPr lang="en-US" dirty="0">
                <a:latin typeface="+mj-lt"/>
              </a:rPr>
              <a:t> in OPUS antenna selection</a:t>
            </a:r>
          </a:p>
        </p:txBody>
      </p:sp>
      <p:pic>
        <p:nvPicPr>
          <p:cNvPr id="10" name="Picture 9">
            <a:extLst>
              <a:ext uri="{FF2B5EF4-FFF2-40B4-BE49-F238E27FC236}">
                <a16:creationId xmlns:a16="http://schemas.microsoft.com/office/drawing/2014/main" id="{2A75E3C4-5046-4CD0-B48C-98A85B9CB623}"/>
              </a:ext>
            </a:extLst>
          </p:cNvPr>
          <p:cNvPicPr>
            <a:picLocks noChangeAspect="1"/>
          </p:cNvPicPr>
          <p:nvPr/>
        </p:nvPicPr>
        <p:blipFill rotWithShape="1">
          <a:blip r:embed="rId3">
            <a:extLst>
              <a:ext uri="{28A0092B-C50C-407E-A947-70E740481C1C}">
                <a14:useLocalDpi xmlns:a14="http://schemas.microsoft.com/office/drawing/2010/main" val="0"/>
              </a:ext>
            </a:extLst>
          </a:blip>
          <a:srcRect b="27"/>
          <a:stretch/>
        </p:blipFill>
        <p:spPr>
          <a:xfrm>
            <a:off x="6790200" y="1322388"/>
            <a:ext cx="4822934" cy="5440362"/>
          </a:xfrm>
          <a:prstGeom prst="rect">
            <a:avLst/>
          </a:prstGeom>
        </p:spPr>
      </p:pic>
      <p:pic>
        <p:nvPicPr>
          <p:cNvPr id="15" name="Picture 14">
            <a:extLst>
              <a:ext uri="{FF2B5EF4-FFF2-40B4-BE49-F238E27FC236}">
                <a16:creationId xmlns:a16="http://schemas.microsoft.com/office/drawing/2014/main" id="{875603CC-6A73-4785-BFCE-A432D2F24EC4}"/>
              </a:ext>
            </a:extLst>
          </p:cNvPr>
          <p:cNvPicPr>
            <a:picLocks noChangeAspect="1"/>
          </p:cNvPicPr>
          <p:nvPr/>
        </p:nvPicPr>
        <p:blipFill rotWithShape="1">
          <a:blip r:embed="rId4">
            <a:extLst>
              <a:ext uri="{28A0092B-C50C-407E-A947-70E740481C1C}">
                <a14:useLocalDpi xmlns:a14="http://schemas.microsoft.com/office/drawing/2010/main" val="0"/>
              </a:ext>
            </a:extLst>
          </a:blip>
          <a:srcRect l="120" t="39" r="119"/>
          <a:stretch/>
        </p:blipFill>
        <p:spPr>
          <a:xfrm>
            <a:off x="775296" y="2468881"/>
            <a:ext cx="3971926" cy="3951288"/>
          </a:xfrm>
          <a:prstGeom prst="rect">
            <a:avLst/>
          </a:prstGeom>
        </p:spPr>
      </p:pic>
      <p:cxnSp>
        <p:nvCxnSpPr>
          <p:cNvPr id="18" name="Straight Arrow Connector 17">
            <a:extLst>
              <a:ext uri="{FF2B5EF4-FFF2-40B4-BE49-F238E27FC236}">
                <a16:creationId xmlns:a16="http://schemas.microsoft.com/office/drawing/2014/main" id="{70E6376C-CCA3-4E7B-A8D3-6C0664528465}"/>
              </a:ext>
            </a:extLst>
          </p:cNvPr>
          <p:cNvCxnSpPr>
            <a:cxnSpLocks/>
          </p:cNvCxnSpPr>
          <p:nvPr/>
        </p:nvCxnSpPr>
        <p:spPr>
          <a:xfrm flipH="1">
            <a:off x="8946686" y="1583998"/>
            <a:ext cx="1918735" cy="1227464"/>
          </a:xfrm>
          <a:prstGeom prst="straightConnector1">
            <a:avLst/>
          </a:prstGeom>
          <a:ln w="41275">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F81B2F30-93A1-4F4F-8ACE-D77EAB96CFF7}"/>
              </a:ext>
            </a:extLst>
          </p:cNvPr>
          <p:cNvSpPr txBox="1"/>
          <p:nvPr/>
        </p:nvSpPr>
        <p:spPr bwMode="auto">
          <a:xfrm>
            <a:off x="1644365" y="5896949"/>
            <a:ext cx="2422195" cy="523220"/>
          </a:xfrm>
          <a:prstGeom prst="rect">
            <a:avLst/>
          </a:prstGeom>
          <a:solidFill>
            <a:schemeClr val="bg1"/>
          </a:solidFill>
          <a:ln w="9525">
            <a:noFill/>
            <a:miter lim="800000"/>
            <a:headEnd/>
            <a:tailEnd/>
          </a:ln>
        </p:spPr>
        <p:txBody>
          <a:bodyPr wrap="square" rtlCol="0">
            <a:spAutoFit/>
          </a:bodyPr>
          <a:lstStyle/>
          <a:p>
            <a:r>
              <a:rPr lang="en-US" sz="2800" dirty="0"/>
              <a:t>Choke Ring(s)</a:t>
            </a:r>
            <a:endParaRPr lang="en-US" sz="2400" dirty="0"/>
          </a:p>
        </p:txBody>
      </p:sp>
      <p:sp>
        <p:nvSpPr>
          <p:cNvPr id="23" name="TextBox 22">
            <a:extLst>
              <a:ext uri="{FF2B5EF4-FFF2-40B4-BE49-F238E27FC236}">
                <a16:creationId xmlns:a16="http://schemas.microsoft.com/office/drawing/2014/main" id="{2DE8D591-E1D7-4253-8B9A-447605202404}"/>
              </a:ext>
            </a:extLst>
          </p:cNvPr>
          <p:cNvSpPr txBox="1"/>
          <p:nvPr/>
        </p:nvSpPr>
        <p:spPr bwMode="auto">
          <a:xfrm>
            <a:off x="2142135" y="1634487"/>
            <a:ext cx="1075397" cy="523220"/>
          </a:xfrm>
          <a:prstGeom prst="rect">
            <a:avLst/>
          </a:prstGeom>
          <a:solidFill>
            <a:schemeClr val="bg1"/>
          </a:solidFill>
          <a:ln w="38100">
            <a:solidFill>
              <a:schemeClr val="tx1"/>
            </a:solidFill>
            <a:miter lim="800000"/>
            <a:headEnd/>
            <a:tailEnd/>
          </a:ln>
        </p:spPr>
        <p:txBody>
          <a:bodyPr wrap="square" rtlCol="0">
            <a:spAutoFit/>
          </a:bodyPr>
          <a:lstStyle/>
          <a:p>
            <a:pPr algn="ctr"/>
            <a:r>
              <a:rPr lang="en-US" sz="2800" b="1" dirty="0">
                <a:latin typeface="Courier New" panose="02070309020205020404" pitchFamily="49" charset="0"/>
                <a:cs typeface="Courier New" panose="02070309020205020404" pitchFamily="49" charset="0"/>
              </a:rPr>
              <a:t>NONE</a:t>
            </a:r>
            <a:endParaRPr lang="en-US" sz="2400" b="1" dirty="0">
              <a:latin typeface="Courier New" panose="02070309020205020404" pitchFamily="49" charset="0"/>
              <a:cs typeface="Courier New" panose="02070309020205020404" pitchFamily="49" charset="0"/>
            </a:endParaRPr>
          </a:p>
        </p:txBody>
      </p:sp>
      <p:sp>
        <p:nvSpPr>
          <p:cNvPr id="16" name="TextBox 15">
            <a:extLst>
              <a:ext uri="{FF2B5EF4-FFF2-40B4-BE49-F238E27FC236}">
                <a16:creationId xmlns:a16="http://schemas.microsoft.com/office/drawing/2014/main" id="{1CB3C21F-5C83-44BC-B8F0-1FFC4D58B3DC}"/>
              </a:ext>
            </a:extLst>
          </p:cNvPr>
          <p:cNvSpPr txBox="1"/>
          <p:nvPr/>
        </p:nvSpPr>
        <p:spPr bwMode="auto">
          <a:xfrm>
            <a:off x="9914709" y="1322388"/>
            <a:ext cx="1698425" cy="523220"/>
          </a:xfrm>
          <a:prstGeom prst="rect">
            <a:avLst/>
          </a:prstGeom>
          <a:solidFill>
            <a:schemeClr val="bg1"/>
          </a:solidFill>
          <a:ln w="38100">
            <a:solidFill>
              <a:schemeClr val="tx1"/>
            </a:solidFill>
            <a:miter lim="800000"/>
            <a:headEnd/>
            <a:tailEnd/>
          </a:ln>
        </p:spPr>
        <p:txBody>
          <a:bodyPr wrap="square" rtlCol="0">
            <a:spAutoFit/>
          </a:bodyPr>
          <a:lstStyle>
            <a:defPPr>
              <a:defRPr lang="en-US"/>
            </a:defPPr>
            <a:lvl1pPr algn="ctr">
              <a:defRPr sz="2800"/>
            </a:lvl1pPr>
          </a:lstStyle>
          <a:p>
            <a:r>
              <a:rPr lang="en-US" dirty="0" err="1"/>
              <a:t>Radome</a:t>
            </a:r>
            <a:endParaRPr lang="en-US" dirty="0"/>
          </a:p>
        </p:txBody>
      </p:sp>
      <p:cxnSp>
        <p:nvCxnSpPr>
          <p:cNvPr id="6" name="Straight Connector 5">
            <a:extLst>
              <a:ext uri="{FF2B5EF4-FFF2-40B4-BE49-F238E27FC236}">
                <a16:creationId xmlns:a16="http://schemas.microsoft.com/office/drawing/2014/main" id="{C1ED86EF-B6F6-4428-9CF6-A76C19252498}"/>
              </a:ext>
            </a:extLst>
          </p:cNvPr>
          <p:cNvCxnSpPr>
            <a:cxnSpLocks/>
          </p:cNvCxnSpPr>
          <p:nvPr/>
        </p:nvCxnSpPr>
        <p:spPr>
          <a:xfrm>
            <a:off x="6096000" y="1182848"/>
            <a:ext cx="0" cy="5519956"/>
          </a:xfrm>
          <a:prstGeom prst="line">
            <a:avLst/>
          </a:prstGeom>
          <a:ln w="762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911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A24130-4687-4151-BD87-5273A910F9BF}"/>
              </a:ext>
            </a:extLst>
          </p:cNvPr>
          <p:cNvSpPr>
            <a:spLocks noGrp="1"/>
          </p:cNvSpPr>
          <p:nvPr>
            <p:ph type="title"/>
          </p:nvPr>
        </p:nvSpPr>
        <p:spPr/>
        <p:txBody>
          <a:bodyPr/>
          <a:lstStyle/>
          <a:p>
            <a:r>
              <a:rPr lang="en-US" dirty="0">
                <a:latin typeface="+mj-lt"/>
              </a:rPr>
              <a:t>More Examples of Antennas</a:t>
            </a:r>
          </a:p>
        </p:txBody>
      </p:sp>
      <p:pic>
        <p:nvPicPr>
          <p:cNvPr id="4" name="Picture 3">
            <a:extLst>
              <a:ext uri="{FF2B5EF4-FFF2-40B4-BE49-F238E27FC236}">
                <a16:creationId xmlns:a16="http://schemas.microsoft.com/office/drawing/2014/main" id="{7670AEF4-F06B-4A71-B8E9-11766E63AAAF}"/>
              </a:ext>
            </a:extLst>
          </p:cNvPr>
          <p:cNvPicPr>
            <a:picLocks noChangeAspect="1"/>
          </p:cNvPicPr>
          <p:nvPr/>
        </p:nvPicPr>
        <p:blipFill rotWithShape="1">
          <a:blip r:embed="rId2">
            <a:extLst>
              <a:ext uri="{28A0092B-C50C-407E-A947-70E740481C1C}">
                <a14:useLocalDpi xmlns:a14="http://schemas.microsoft.com/office/drawing/2010/main" val="0"/>
              </a:ext>
            </a:extLst>
          </a:blip>
          <a:srcRect t="3" b="132"/>
          <a:stretch/>
        </p:blipFill>
        <p:spPr>
          <a:xfrm>
            <a:off x="7038975" y="2925949"/>
            <a:ext cx="4635829" cy="3657413"/>
          </a:xfrm>
          <a:prstGeom prst="rect">
            <a:avLst/>
          </a:prstGeom>
        </p:spPr>
      </p:pic>
      <p:sp>
        <p:nvSpPr>
          <p:cNvPr id="16" name="TextBox 15">
            <a:extLst>
              <a:ext uri="{FF2B5EF4-FFF2-40B4-BE49-F238E27FC236}">
                <a16:creationId xmlns:a16="http://schemas.microsoft.com/office/drawing/2014/main" id="{1CB3C21F-5C83-44BC-B8F0-1FFC4D58B3DC}"/>
              </a:ext>
            </a:extLst>
          </p:cNvPr>
          <p:cNvSpPr txBox="1"/>
          <p:nvPr/>
        </p:nvSpPr>
        <p:spPr bwMode="auto">
          <a:xfrm>
            <a:off x="7923376" y="2970323"/>
            <a:ext cx="2867025" cy="523220"/>
          </a:xfrm>
          <a:prstGeom prst="rect">
            <a:avLst/>
          </a:prstGeom>
          <a:noFill/>
          <a:ln w="9525">
            <a:noFill/>
            <a:miter lim="800000"/>
            <a:headEnd/>
            <a:tailEnd/>
          </a:ln>
        </p:spPr>
        <p:txBody>
          <a:bodyPr wrap="square" rtlCol="0">
            <a:spAutoFit/>
          </a:bodyPr>
          <a:lstStyle/>
          <a:p>
            <a:pPr algn="ctr"/>
            <a:r>
              <a:rPr lang="en-US" sz="2800" dirty="0"/>
              <a:t>3D Choke Ring</a:t>
            </a:r>
            <a:endParaRPr lang="en-US" sz="2400" dirty="0"/>
          </a:p>
        </p:txBody>
      </p:sp>
      <p:pic>
        <p:nvPicPr>
          <p:cNvPr id="6" name="Picture 5">
            <a:extLst>
              <a:ext uri="{FF2B5EF4-FFF2-40B4-BE49-F238E27FC236}">
                <a16:creationId xmlns:a16="http://schemas.microsoft.com/office/drawing/2014/main" id="{31BC8424-BD19-4A08-8B86-88BFF0A6DB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1517967"/>
            <a:ext cx="5922121" cy="4983173"/>
          </a:xfrm>
          <a:prstGeom prst="rect">
            <a:avLst/>
          </a:prstGeom>
        </p:spPr>
      </p:pic>
      <p:sp>
        <p:nvSpPr>
          <p:cNvPr id="12" name="TextBox 11">
            <a:extLst>
              <a:ext uri="{FF2B5EF4-FFF2-40B4-BE49-F238E27FC236}">
                <a16:creationId xmlns:a16="http://schemas.microsoft.com/office/drawing/2014/main" id="{59BF09E9-D14C-459A-A06E-E9C32A267B27}"/>
              </a:ext>
            </a:extLst>
          </p:cNvPr>
          <p:cNvSpPr txBox="1"/>
          <p:nvPr/>
        </p:nvSpPr>
        <p:spPr bwMode="auto">
          <a:xfrm>
            <a:off x="217843" y="894418"/>
            <a:ext cx="1434788" cy="523220"/>
          </a:xfrm>
          <a:prstGeom prst="rect">
            <a:avLst/>
          </a:prstGeom>
          <a:solidFill>
            <a:schemeClr val="bg1"/>
          </a:solidFill>
          <a:ln w="38100">
            <a:solidFill>
              <a:srgbClr val="F79646"/>
            </a:solidFill>
            <a:miter lim="800000"/>
            <a:headEnd/>
            <a:tailEnd/>
          </a:ln>
        </p:spPr>
        <p:txBody>
          <a:bodyPr wrap="square" rtlCol="0">
            <a:spAutoFit/>
          </a:bodyPr>
          <a:lstStyle/>
          <a:p>
            <a:pPr algn="ctr"/>
            <a:r>
              <a:rPr lang="en-US" sz="2800" b="1" dirty="0">
                <a:latin typeface="Courier New" panose="02070309020205020404" pitchFamily="49" charset="0"/>
                <a:cs typeface="Courier New" panose="02070309020205020404" pitchFamily="49" charset="0"/>
              </a:rPr>
              <a:t>SCIGN</a:t>
            </a:r>
          </a:p>
        </p:txBody>
      </p:sp>
      <p:cxnSp>
        <p:nvCxnSpPr>
          <p:cNvPr id="13" name="Straight Arrow Connector 12">
            <a:extLst>
              <a:ext uri="{FF2B5EF4-FFF2-40B4-BE49-F238E27FC236}">
                <a16:creationId xmlns:a16="http://schemas.microsoft.com/office/drawing/2014/main" id="{0DAB01EE-38A8-4DF7-BDF1-C7794356675E}"/>
              </a:ext>
            </a:extLst>
          </p:cNvPr>
          <p:cNvCxnSpPr>
            <a:cxnSpLocks/>
            <a:stCxn id="12" idx="2"/>
          </p:cNvCxnSpPr>
          <p:nvPr/>
        </p:nvCxnSpPr>
        <p:spPr>
          <a:xfrm>
            <a:off x="935237" y="1417638"/>
            <a:ext cx="778030" cy="1411623"/>
          </a:xfrm>
          <a:prstGeom prst="straightConnector1">
            <a:avLst/>
          </a:prstGeom>
          <a:ln w="571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1" name="TextBox 20">
            <a:extLst>
              <a:ext uri="{FF2B5EF4-FFF2-40B4-BE49-F238E27FC236}">
                <a16:creationId xmlns:a16="http://schemas.microsoft.com/office/drawing/2014/main" id="{F81B2F30-93A1-4F4F-8ACE-D77EAB96CFF7}"/>
              </a:ext>
            </a:extLst>
          </p:cNvPr>
          <p:cNvSpPr txBox="1"/>
          <p:nvPr/>
        </p:nvSpPr>
        <p:spPr bwMode="auto">
          <a:xfrm>
            <a:off x="95250" y="6239530"/>
            <a:ext cx="5922121" cy="461665"/>
          </a:xfrm>
          <a:prstGeom prst="rect">
            <a:avLst/>
          </a:prstGeom>
          <a:solidFill>
            <a:schemeClr val="bg1"/>
          </a:solidFill>
          <a:ln w="9525">
            <a:noFill/>
            <a:miter lim="800000"/>
            <a:headEnd/>
            <a:tailEnd/>
          </a:ln>
        </p:spPr>
        <p:txBody>
          <a:bodyPr wrap="square" rtlCol="0">
            <a:spAutoFit/>
          </a:bodyPr>
          <a:lstStyle/>
          <a:p>
            <a:r>
              <a:rPr lang="en-US" dirty="0"/>
              <a:t>vertical dipoles on convex ground plane</a:t>
            </a:r>
            <a:endParaRPr lang="en-US" sz="2000" dirty="0"/>
          </a:p>
        </p:txBody>
      </p:sp>
      <p:sp>
        <p:nvSpPr>
          <p:cNvPr id="11" name="TextBox 10">
            <a:extLst>
              <a:ext uri="{FF2B5EF4-FFF2-40B4-BE49-F238E27FC236}">
                <a16:creationId xmlns:a16="http://schemas.microsoft.com/office/drawing/2014/main" id="{D81E0F7E-0C56-4ECC-9FFF-0743B2B78E49}"/>
              </a:ext>
            </a:extLst>
          </p:cNvPr>
          <p:cNvSpPr txBox="1"/>
          <p:nvPr/>
        </p:nvSpPr>
        <p:spPr bwMode="auto">
          <a:xfrm>
            <a:off x="8819189" y="2050959"/>
            <a:ext cx="1075397" cy="523220"/>
          </a:xfrm>
          <a:prstGeom prst="rect">
            <a:avLst/>
          </a:prstGeom>
          <a:solidFill>
            <a:schemeClr val="bg1"/>
          </a:solidFill>
          <a:ln w="38100">
            <a:solidFill>
              <a:schemeClr val="tx1"/>
            </a:solidFill>
            <a:miter lim="800000"/>
            <a:headEnd/>
            <a:tailEnd/>
          </a:ln>
        </p:spPr>
        <p:txBody>
          <a:bodyPr wrap="square" rtlCol="0">
            <a:spAutoFit/>
          </a:bodyPr>
          <a:lstStyle/>
          <a:p>
            <a:pPr algn="ctr"/>
            <a:r>
              <a:rPr lang="en-US" sz="2800" b="1" dirty="0">
                <a:latin typeface="Courier New" panose="02070309020205020404" pitchFamily="49" charset="0"/>
                <a:cs typeface="Courier New" panose="02070309020205020404" pitchFamily="49" charset="0"/>
              </a:rPr>
              <a:t>NONE</a:t>
            </a:r>
            <a:endParaRPr lang="en-US" sz="2400" b="1" dirty="0">
              <a:latin typeface="Courier New" panose="02070309020205020404" pitchFamily="49" charset="0"/>
              <a:cs typeface="Courier New" panose="02070309020205020404" pitchFamily="49" charset="0"/>
            </a:endParaRPr>
          </a:p>
        </p:txBody>
      </p:sp>
      <p:cxnSp>
        <p:nvCxnSpPr>
          <p:cNvPr id="14" name="Straight Connector 13">
            <a:extLst>
              <a:ext uri="{FF2B5EF4-FFF2-40B4-BE49-F238E27FC236}">
                <a16:creationId xmlns:a16="http://schemas.microsoft.com/office/drawing/2014/main" id="{75936F90-215E-41CF-B825-1CA6B6E3DCC2}"/>
              </a:ext>
            </a:extLst>
          </p:cNvPr>
          <p:cNvCxnSpPr>
            <a:cxnSpLocks/>
          </p:cNvCxnSpPr>
          <p:nvPr/>
        </p:nvCxnSpPr>
        <p:spPr>
          <a:xfrm>
            <a:off x="6563141" y="1182848"/>
            <a:ext cx="0" cy="5519956"/>
          </a:xfrm>
          <a:prstGeom prst="line">
            <a:avLst/>
          </a:prstGeom>
          <a:ln w="762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329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1D43DF-8EAD-4F04-835D-8CA909752E6F}"/>
              </a:ext>
            </a:extLst>
          </p:cNvPr>
          <p:cNvPicPr>
            <a:picLocks noChangeAspect="1"/>
          </p:cNvPicPr>
          <p:nvPr/>
        </p:nvPicPr>
        <p:blipFill rotWithShape="1">
          <a:blip r:embed="rId3"/>
          <a:srcRect t="175" b="170"/>
          <a:stretch/>
        </p:blipFill>
        <p:spPr>
          <a:xfrm>
            <a:off x="1724501" y="1155659"/>
            <a:ext cx="8742999" cy="5702342"/>
          </a:xfrm>
          <a:prstGeom prst="rect">
            <a:avLst/>
          </a:prstGeom>
        </p:spPr>
      </p:pic>
      <p:sp>
        <p:nvSpPr>
          <p:cNvPr id="2" name="Title 1"/>
          <p:cNvSpPr>
            <a:spLocks noGrp="1"/>
          </p:cNvSpPr>
          <p:nvPr>
            <p:ph type="title"/>
          </p:nvPr>
        </p:nvSpPr>
        <p:spPr/>
        <p:txBody>
          <a:bodyPr/>
          <a:lstStyle/>
          <a:p>
            <a:pPr algn="ctr"/>
            <a:r>
              <a:rPr lang="en-US" dirty="0">
                <a:latin typeface="Cambria" panose="02040503050406030204" pitchFamily="18" charset="0"/>
                <a:ea typeface="Cambria" panose="02040503050406030204" pitchFamily="18" charset="0"/>
              </a:rPr>
              <a:t>RINEX file naming in OPUS</a:t>
            </a:r>
          </a:p>
        </p:txBody>
      </p:sp>
      <p:sp>
        <p:nvSpPr>
          <p:cNvPr id="8" name="Oval 7"/>
          <p:cNvSpPr/>
          <p:nvPr/>
        </p:nvSpPr>
        <p:spPr>
          <a:xfrm>
            <a:off x="2369820" y="1165544"/>
            <a:ext cx="1637976" cy="6712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011845" y="4105073"/>
            <a:ext cx="1637976" cy="5642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45833" y="-285909"/>
            <a:ext cx="1867689" cy="7725192"/>
          </a:xfrm>
          <a:prstGeom prst="rect">
            <a:avLst/>
          </a:prstGeom>
          <a:noFill/>
        </p:spPr>
        <p:txBody>
          <a:bodyPr wrap="square" rtlCol="0">
            <a:spAutoFit/>
          </a:bodyPr>
          <a:lstStyle/>
          <a:p>
            <a:r>
              <a:rPr lang="en-US" sz="49600" dirty="0">
                <a:latin typeface="Ebrima" panose="02000000000000000000" pitchFamily="2" charset="0"/>
                <a:ea typeface="Ebrima" panose="02000000000000000000" pitchFamily="2" charset="0"/>
                <a:cs typeface="Ebrima" panose="02000000000000000000" pitchFamily="2" charset="0"/>
              </a:rPr>
              <a:t>?</a:t>
            </a:r>
          </a:p>
        </p:txBody>
      </p:sp>
    </p:spTree>
    <p:extLst>
      <p:ext uri="{BB962C8B-B14F-4D97-AF65-F5344CB8AC3E}">
        <p14:creationId xmlns:p14="http://schemas.microsoft.com/office/powerpoint/2010/main" val="34539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mbria" panose="02040503050406030204" pitchFamily="18" charset="0"/>
                <a:ea typeface="Cambria" panose="02040503050406030204" pitchFamily="18" charset="0"/>
              </a:rPr>
              <a:t>RINEX Naming … What gives?</a:t>
            </a:r>
          </a:p>
        </p:txBody>
      </p:sp>
      <p:sp>
        <p:nvSpPr>
          <p:cNvPr id="3" name="Content Placeholder 2"/>
          <p:cNvSpPr>
            <a:spLocks noGrp="1"/>
          </p:cNvSpPr>
          <p:nvPr>
            <p:ph idx="1"/>
          </p:nvPr>
        </p:nvSpPr>
        <p:spPr>
          <a:xfrm>
            <a:off x="123825" y="1600205"/>
            <a:ext cx="11925299" cy="4983157"/>
          </a:xfrm>
        </p:spPr>
        <p:txBody>
          <a:bodyPr>
            <a:normAutofit fontScale="85000" lnSpcReduction="20000"/>
          </a:bodyPr>
          <a:lstStyle/>
          <a:p>
            <a:r>
              <a:rPr lang="en-US" dirty="0">
                <a:latin typeface="Cambria" panose="02040503050406030204" pitchFamily="18" charset="0"/>
                <a:ea typeface="Cambria" panose="02040503050406030204" pitchFamily="18" charset="0"/>
              </a:rPr>
              <a:t>OPUS accepts </a:t>
            </a:r>
            <a:r>
              <a:rPr lang="en-US" b="1" i="1" dirty="0">
                <a:latin typeface="Cambria" panose="02040503050406030204" pitchFamily="18" charset="0"/>
                <a:ea typeface="Cambria" panose="02040503050406030204" pitchFamily="18" charset="0"/>
              </a:rPr>
              <a:t>many</a:t>
            </a:r>
            <a:r>
              <a:rPr lang="en-US" dirty="0">
                <a:latin typeface="Cambria" panose="02040503050406030204" pitchFamily="18" charset="0"/>
                <a:ea typeface="Cambria" panose="02040503050406030204" pitchFamily="18" charset="0"/>
              </a:rPr>
              <a:t> upload formats</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but </a:t>
            </a:r>
            <a:r>
              <a:rPr lang="en-US" b="1" dirty="0">
                <a:latin typeface="Cambria" panose="02040503050406030204" pitchFamily="18" charset="0"/>
                <a:ea typeface="Cambria" panose="02040503050406030204" pitchFamily="18" charset="0"/>
              </a:rPr>
              <a:t>all of them are converted to RINEX</a:t>
            </a:r>
            <a:r>
              <a:rPr lang="en-US" dirty="0">
                <a:latin typeface="Cambria" panose="02040503050406030204" pitchFamily="18" charset="0"/>
                <a:ea typeface="Cambria" panose="02040503050406030204" pitchFamily="18" charset="0"/>
              </a:rPr>
              <a:t> after you upload</a:t>
            </a:r>
          </a:p>
          <a:p>
            <a:pPr lvl="1"/>
            <a:r>
              <a:rPr lang="en-US" dirty="0">
                <a:latin typeface="Cambria" panose="02040503050406030204" pitchFamily="18" charset="0"/>
                <a:ea typeface="Cambria" panose="02040503050406030204" pitchFamily="18" charset="0"/>
              </a:rPr>
              <a:t>OPUS servers currently use</a:t>
            </a:r>
          </a:p>
          <a:p>
            <a:pPr lvl="2"/>
            <a:r>
              <a:rPr lang="en-US" dirty="0">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hlinkClick r:id="rId2"/>
              </a:rPr>
              <a:t>UNAVCO’s TEQC</a:t>
            </a:r>
            <a:r>
              <a:rPr lang="en-US" dirty="0">
                <a:latin typeface="Cambria" panose="02040503050406030204" pitchFamily="18" charset="0"/>
                <a:ea typeface="Cambria" panose="02040503050406030204" pitchFamily="18" charset="0"/>
              </a:rPr>
              <a:t> and </a:t>
            </a:r>
            <a:r>
              <a:rPr lang="en-US" dirty="0">
                <a:latin typeface="Cambria" panose="02040503050406030204" pitchFamily="18" charset="0"/>
                <a:ea typeface="Cambria" panose="02040503050406030204" pitchFamily="18" charset="0"/>
                <a:hlinkClick r:id="rId3"/>
              </a:rPr>
              <a:t>German Research Centre for Geoscience’s GFZRNX</a:t>
            </a:r>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when your file is converted to RINEX, it is given a new file name using the recommended naming convention of the RTCM RINEX v2.11 standard</a:t>
            </a:r>
          </a:p>
          <a:p>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953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2192000" cy="1143000"/>
          </a:xfrm>
        </p:spPr>
        <p:txBody>
          <a:bodyPr/>
          <a:lstStyle/>
          <a:p>
            <a:pPr algn="ctr"/>
            <a:r>
              <a:rPr lang="en-US" dirty="0">
                <a:latin typeface="Cambria" panose="02040503050406030204" pitchFamily="18" charset="0"/>
                <a:ea typeface="Cambria" panose="02040503050406030204" pitchFamily="18" charset="0"/>
              </a:rPr>
              <a:t>OPUS RINEX naming convention</a:t>
            </a:r>
          </a:p>
        </p:txBody>
      </p:sp>
      <p:sp>
        <p:nvSpPr>
          <p:cNvPr id="3" name="Content Placeholder 2"/>
          <p:cNvSpPr>
            <a:spLocks noGrp="1"/>
          </p:cNvSpPr>
          <p:nvPr>
            <p:ph idx="4294967295"/>
          </p:nvPr>
        </p:nvSpPr>
        <p:spPr>
          <a:xfrm>
            <a:off x="509588" y="1417638"/>
            <a:ext cx="11172825" cy="5222875"/>
          </a:xfrm>
        </p:spPr>
        <p:txBody>
          <a:bodyPr>
            <a:normAutofit lnSpcReduction="10000"/>
          </a:bodyPr>
          <a:lstStyle/>
          <a:p>
            <a:pPr marL="0" indent="0">
              <a:spcBef>
                <a:spcPts val="0"/>
              </a:spcBef>
              <a:spcAft>
                <a:spcPts val="1200"/>
              </a:spcAft>
              <a:buNone/>
            </a:pPr>
            <a:r>
              <a:rPr lang="en-US" sz="5400" b="1" dirty="0" err="1">
                <a:solidFill>
                  <a:srgbClr val="00B050"/>
                </a:solidFill>
                <a:latin typeface="Cambria" panose="02040503050406030204" pitchFamily="18" charset="0"/>
                <a:ea typeface="Cambria" panose="02040503050406030204" pitchFamily="18" charset="0"/>
              </a:rPr>
              <a:t>AAAA</a:t>
            </a:r>
            <a:r>
              <a:rPr lang="en-US" sz="5400" b="1" dirty="0" err="1">
                <a:solidFill>
                  <a:srgbClr val="00B0F0"/>
                </a:solidFill>
                <a:latin typeface="Cambria" panose="02040503050406030204" pitchFamily="18" charset="0"/>
                <a:ea typeface="Cambria" panose="02040503050406030204" pitchFamily="18" charset="0"/>
              </a:rPr>
              <a:t>DDD</a:t>
            </a:r>
            <a:r>
              <a:rPr lang="en-US" sz="5400" b="1" dirty="0" err="1">
                <a:solidFill>
                  <a:srgbClr val="7030A0"/>
                </a:solidFill>
                <a:latin typeface="Cambria" panose="02040503050406030204" pitchFamily="18" charset="0"/>
                <a:ea typeface="Cambria" panose="02040503050406030204" pitchFamily="18" charset="0"/>
              </a:rPr>
              <a:t>B</a:t>
            </a:r>
            <a:r>
              <a:rPr lang="en-US" sz="5400" b="1" dirty="0" err="1">
                <a:latin typeface="Cambria" panose="02040503050406030204" pitchFamily="18" charset="0"/>
                <a:ea typeface="Cambria" panose="02040503050406030204" pitchFamily="18" charset="0"/>
              </a:rPr>
              <a:t>.</a:t>
            </a:r>
            <a:r>
              <a:rPr lang="en-US" sz="5400" b="1" dirty="0" err="1">
                <a:solidFill>
                  <a:srgbClr val="FF0000"/>
                </a:solidFill>
                <a:latin typeface="Cambria" panose="02040503050406030204" pitchFamily="18" charset="0"/>
                <a:ea typeface="Cambria" panose="02040503050406030204" pitchFamily="18" charset="0"/>
              </a:rPr>
              <a:t>YY</a:t>
            </a:r>
            <a:r>
              <a:rPr lang="en-US" sz="5400" b="1" dirty="0" err="1">
                <a:latin typeface="Cambria" panose="02040503050406030204" pitchFamily="18" charset="0"/>
                <a:ea typeface="Cambria" panose="02040503050406030204" pitchFamily="18" charset="0"/>
              </a:rPr>
              <a:t>o</a:t>
            </a:r>
            <a:endParaRPr lang="en-US" sz="5400" b="1" dirty="0">
              <a:latin typeface="Cambria" panose="02040503050406030204" pitchFamily="18" charset="0"/>
              <a:ea typeface="Cambria" panose="02040503050406030204" pitchFamily="18" charset="0"/>
            </a:endParaRPr>
          </a:p>
          <a:p>
            <a:pPr marL="228600" lvl="1" indent="0">
              <a:buClr>
                <a:schemeClr val="tx1">
                  <a:lumMod val="95000"/>
                  <a:lumOff val="5000"/>
                </a:schemeClr>
              </a:buClr>
            </a:pPr>
            <a:r>
              <a:rPr lang="en-US" sz="3200" b="1" dirty="0">
                <a:solidFill>
                  <a:srgbClr val="00B050"/>
                </a:solidFill>
                <a:latin typeface="Cambria" panose="02040503050406030204" pitchFamily="18" charset="0"/>
                <a:ea typeface="Cambria" panose="02040503050406030204" pitchFamily="18" charset="0"/>
              </a:rPr>
              <a:t> AAAA</a:t>
            </a:r>
            <a:r>
              <a:rPr lang="en-US" sz="3200" dirty="0">
                <a:latin typeface="Cambria" panose="02040503050406030204" pitchFamily="18" charset="0"/>
                <a:ea typeface="Cambria" panose="02040503050406030204" pitchFamily="18" charset="0"/>
              </a:rPr>
              <a:t> = your chosen four character “Mark ID”</a:t>
            </a:r>
          </a:p>
          <a:p>
            <a:pPr marL="228600" lvl="1" indent="0">
              <a:buClr>
                <a:schemeClr val="tx1">
                  <a:lumMod val="95000"/>
                  <a:lumOff val="5000"/>
                </a:schemeClr>
              </a:buClr>
            </a:pPr>
            <a:r>
              <a:rPr lang="en-US" sz="3200" b="1" dirty="0">
                <a:solidFill>
                  <a:srgbClr val="00B0F0"/>
                </a:solidFill>
                <a:latin typeface="Cambria" panose="02040503050406030204" pitchFamily="18" charset="0"/>
                <a:ea typeface="Cambria" panose="02040503050406030204" pitchFamily="18" charset="0"/>
              </a:rPr>
              <a:t> DDD</a:t>
            </a:r>
            <a:r>
              <a:rPr lang="en-US" sz="3200" dirty="0">
                <a:latin typeface="Cambria" panose="02040503050406030204" pitchFamily="18" charset="0"/>
                <a:ea typeface="Cambria" panose="02040503050406030204" pitchFamily="18" charset="0"/>
              </a:rPr>
              <a:t> = day-of-year of the starting day</a:t>
            </a:r>
          </a:p>
          <a:p>
            <a:pPr marL="228600" lvl="1" indent="0">
              <a:buClr>
                <a:schemeClr val="tx1">
                  <a:lumMod val="95000"/>
                  <a:lumOff val="5000"/>
                </a:schemeClr>
              </a:buClr>
            </a:pPr>
            <a:r>
              <a:rPr lang="en-US" sz="3200" b="1" dirty="0">
                <a:solidFill>
                  <a:srgbClr val="7030A0"/>
                </a:solidFill>
                <a:latin typeface="Cambria" panose="02040503050406030204" pitchFamily="18" charset="0"/>
                <a:ea typeface="Cambria" panose="02040503050406030204" pitchFamily="18" charset="0"/>
              </a:rPr>
              <a:t> B</a:t>
            </a:r>
            <a:r>
              <a:rPr lang="en-US" sz="3200" dirty="0">
                <a:latin typeface="Cambria" panose="02040503050406030204" pitchFamily="18" charset="0"/>
                <a:ea typeface="Cambria" panose="02040503050406030204" pitchFamily="18" charset="0"/>
              </a:rPr>
              <a:t> = letter representing the starting hour of the data</a:t>
            </a:r>
          </a:p>
          <a:p>
            <a:pPr marL="228600" lvl="1" indent="0">
              <a:buClr>
                <a:schemeClr val="tx1">
                  <a:lumMod val="95000"/>
                  <a:lumOff val="5000"/>
                </a:schemeClr>
              </a:buClr>
            </a:pPr>
            <a:r>
              <a:rPr lang="en-US" sz="3200" b="1" dirty="0">
                <a:solidFill>
                  <a:srgbClr val="FF0000"/>
                </a:solidFill>
                <a:latin typeface="Cambria" panose="02040503050406030204" pitchFamily="18" charset="0"/>
                <a:ea typeface="Cambria" panose="02040503050406030204" pitchFamily="18" charset="0"/>
              </a:rPr>
              <a:t> YY</a:t>
            </a:r>
            <a:r>
              <a:rPr lang="en-US" sz="3200" dirty="0">
                <a:latin typeface="Cambria" panose="02040503050406030204" pitchFamily="18" charset="0"/>
                <a:ea typeface="Cambria" panose="02040503050406030204" pitchFamily="18" charset="0"/>
              </a:rPr>
              <a:t> = the two digit year</a:t>
            </a:r>
          </a:p>
          <a:p>
            <a:pPr marL="228600" lvl="1" indent="0">
              <a:buClr>
                <a:schemeClr val="tx1">
                  <a:lumMod val="95000"/>
                  <a:lumOff val="5000"/>
                </a:schemeClr>
              </a:buClr>
            </a:pPr>
            <a:r>
              <a:rPr lang="en-US" sz="3200" b="1" dirty="0">
                <a:latin typeface="Cambria" panose="02040503050406030204" pitchFamily="18" charset="0"/>
                <a:ea typeface="Cambria" panose="02040503050406030204" pitchFamily="18" charset="0"/>
              </a:rPr>
              <a:t> o</a:t>
            </a:r>
            <a:r>
              <a:rPr lang="en-US" sz="3200" dirty="0">
                <a:latin typeface="Cambria" panose="02040503050406030204" pitchFamily="18" charset="0"/>
                <a:ea typeface="Cambria" panose="02040503050406030204" pitchFamily="18" charset="0"/>
              </a:rPr>
              <a:t> = the RINEX standard for “observation” data</a:t>
            </a:r>
          </a:p>
          <a:p>
            <a:pPr marL="228600" lvl="1" indent="0">
              <a:buClr>
                <a:schemeClr val="tx1">
                  <a:lumMod val="95000"/>
                  <a:lumOff val="5000"/>
                </a:schemeClr>
              </a:buClr>
            </a:pPr>
            <a:endParaRPr lang="en-US" sz="3200" dirty="0">
              <a:latin typeface="Cambria" panose="02040503050406030204" pitchFamily="18" charset="0"/>
              <a:ea typeface="Cambria" panose="02040503050406030204" pitchFamily="18" charset="0"/>
            </a:endParaRPr>
          </a:p>
          <a:p>
            <a:pPr marL="228600" lvl="1" indent="0" algn="r">
              <a:buClr>
                <a:schemeClr val="tx1">
                  <a:lumMod val="95000"/>
                  <a:lumOff val="5000"/>
                </a:schemeClr>
              </a:buClr>
              <a:buNone/>
            </a:pPr>
            <a:r>
              <a:rPr lang="en-US" dirty="0">
                <a:latin typeface="Cambria" panose="02040503050406030204" pitchFamily="18" charset="0"/>
                <a:ea typeface="Cambria" panose="02040503050406030204" pitchFamily="18" charset="0"/>
              </a:rPr>
              <a:t>*All times/days in GPS Time (UTC)</a:t>
            </a:r>
          </a:p>
        </p:txBody>
      </p:sp>
    </p:spTree>
    <p:extLst>
      <p:ext uri="{BB962C8B-B14F-4D97-AF65-F5344CB8AC3E}">
        <p14:creationId xmlns:p14="http://schemas.microsoft.com/office/powerpoint/2010/main" val="252756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467975" cy="1143000"/>
          </a:xfrm>
        </p:spPr>
        <p:txBody>
          <a:bodyPr/>
          <a:lstStyle/>
          <a:p>
            <a:pPr algn="ctr"/>
            <a:r>
              <a:rPr lang="en-US" dirty="0">
                <a:latin typeface="Cambria" panose="02040503050406030204" pitchFamily="18" charset="0"/>
                <a:ea typeface="Cambria" panose="02040503050406030204" pitchFamily="18" charset="0"/>
              </a:rPr>
              <a:t>OPUS RINEX naming convention</a:t>
            </a:r>
          </a:p>
        </p:txBody>
      </p:sp>
      <p:sp>
        <p:nvSpPr>
          <p:cNvPr id="3" name="Content Placeholder 2"/>
          <p:cNvSpPr>
            <a:spLocks noGrp="1"/>
          </p:cNvSpPr>
          <p:nvPr>
            <p:ph idx="4294967295"/>
          </p:nvPr>
        </p:nvSpPr>
        <p:spPr>
          <a:xfrm>
            <a:off x="325892" y="1428750"/>
            <a:ext cx="10086975" cy="4525963"/>
          </a:xfrm>
        </p:spPr>
        <p:txBody>
          <a:bodyPr/>
          <a:lstStyle/>
          <a:p>
            <a:pPr marL="0" indent="0">
              <a:spcBef>
                <a:spcPts val="0"/>
              </a:spcBef>
              <a:spcAft>
                <a:spcPts val="1200"/>
              </a:spcAft>
              <a:buNone/>
            </a:pPr>
            <a:r>
              <a:rPr lang="en-US" sz="5400" b="1" dirty="0" err="1">
                <a:solidFill>
                  <a:srgbClr val="00B050"/>
                </a:solidFill>
                <a:latin typeface="Cambria" panose="02040503050406030204" pitchFamily="18" charset="0"/>
                <a:ea typeface="Cambria" panose="02040503050406030204" pitchFamily="18" charset="0"/>
              </a:rPr>
              <a:t>AAAA</a:t>
            </a:r>
            <a:r>
              <a:rPr lang="en-US" sz="5400" b="1" dirty="0" err="1">
                <a:solidFill>
                  <a:srgbClr val="00B0F0"/>
                </a:solidFill>
                <a:latin typeface="Cambria" panose="02040503050406030204" pitchFamily="18" charset="0"/>
                <a:ea typeface="Cambria" panose="02040503050406030204" pitchFamily="18" charset="0"/>
              </a:rPr>
              <a:t>DDD</a:t>
            </a:r>
            <a:r>
              <a:rPr lang="en-US" sz="5400" b="1" dirty="0" err="1">
                <a:solidFill>
                  <a:srgbClr val="7030A0"/>
                </a:solidFill>
                <a:latin typeface="Cambria" panose="02040503050406030204" pitchFamily="18" charset="0"/>
                <a:ea typeface="Cambria" panose="02040503050406030204" pitchFamily="18" charset="0"/>
              </a:rPr>
              <a:t>B</a:t>
            </a:r>
            <a:r>
              <a:rPr lang="en-US" sz="5400" b="1" dirty="0" err="1">
                <a:latin typeface="Cambria" panose="02040503050406030204" pitchFamily="18" charset="0"/>
                <a:ea typeface="Cambria" panose="02040503050406030204" pitchFamily="18" charset="0"/>
              </a:rPr>
              <a:t>.</a:t>
            </a:r>
            <a:r>
              <a:rPr lang="en-US" sz="5400" b="1" dirty="0" err="1">
                <a:solidFill>
                  <a:srgbClr val="FF0000"/>
                </a:solidFill>
                <a:latin typeface="Cambria" panose="02040503050406030204" pitchFamily="18" charset="0"/>
                <a:ea typeface="Cambria" panose="02040503050406030204" pitchFamily="18" charset="0"/>
              </a:rPr>
              <a:t>YY</a:t>
            </a:r>
            <a:r>
              <a:rPr lang="en-US" sz="5400" b="1" dirty="0" err="1">
                <a:latin typeface="Cambria" panose="02040503050406030204" pitchFamily="18" charset="0"/>
                <a:ea typeface="Cambria" panose="02040503050406030204" pitchFamily="18" charset="0"/>
              </a:rPr>
              <a:t>o</a:t>
            </a:r>
            <a:endParaRPr lang="en-US" sz="5400" b="1" dirty="0">
              <a:latin typeface="Cambria" panose="02040503050406030204" pitchFamily="18" charset="0"/>
              <a:ea typeface="Cambria" panose="02040503050406030204" pitchFamily="18" charset="0"/>
            </a:endParaRPr>
          </a:p>
          <a:p>
            <a:pPr marL="228600" lvl="1" indent="0">
              <a:buClr>
                <a:schemeClr val="tx1">
                  <a:lumMod val="95000"/>
                  <a:lumOff val="5000"/>
                </a:schemeClr>
              </a:buClr>
            </a:pPr>
            <a:r>
              <a:rPr lang="en-US" sz="3200" b="1" dirty="0">
                <a:solidFill>
                  <a:srgbClr val="7030A0"/>
                </a:solidFill>
                <a:latin typeface="Cambria" panose="02040503050406030204" pitchFamily="18" charset="0"/>
                <a:ea typeface="Cambria" panose="02040503050406030204" pitchFamily="18" charset="0"/>
              </a:rPr>
              <a:t> B</a:t>
            </a:r>
            <a:r>
              <a:rPr lang="en-US" sz="3200" dirty="0">
                <a:latin typeface="Cambria" panose="02040503050406030204" pitchFamily="18" charset="0"/>
                <a:ea typeface="Cambria" panose="02040503050406030204" pitchFamily="18" charset="0"/>
              </a:rPr>
              <a:t> is a letter representing the starting hour of the data </a:t>
            </a:r>
          </a:p>
          <a:p>
            <a:pPr marL="228600" lvl="1" indent="0">
              <a:buClr>
                <a:schemeClr val="tx1">
                  <a:lumMod val="95000"/>
                  <a:lumOff val="5000"/>
                </a:schemeClr>
              </a:buClr>
            </a:pPr>
            <a:r>
              <a:rPr lang="en-US" sz="3200" dirty="0">
                <a:latin typeface="Cambria" panose="02040503050406030204" pitchFamily="18" charset="0"/>
                <a:ea typeface="Cambria" panose="02040503050406030204" pitchFamily="18" charset="0"/>
              </a:rPr>
              <a:t> 00 = a, 01 = b, 02 = c, ..., 23 = x</a:t>
            </a:r>
          </a:p>
          <a:p>
            <a:pPr marL="228600" lvl="1" indent="0">
              <a:spcBef>
                <a:spcPts val="1200"/>
              </a:spcBef>
              <a:buClr>
                <a:schemeClr val="tx1">
                  <a:lumMod val="95000"/>
                  <a:lumOff val="5000"/>
                </a:schemeClr>
              </a:buClr>
            </a:pPr>
            <a:r>
              <a:rPr lang="en-US" sz="3200" dirty="0">
                <a:latin typeface="Cambria" panose="02040503050406030204" pitchFamily="18" charset="0"/>
                <a:ea typeface="Cambria" panose="02040503050406030204" pitchFamily="18" charset="0"/>
              </a:rPr>
              <a:t> special case is a 24 </a:t>
            </a:r>
            <a:r>
              <a:rPr lang="en-US" sz="3200" dirty="0" err="1">
                <a:latin typeface="Cambria" panose="02040503050406030204" pitchFamily="18" charset="0"/>
                <a:ea typeface="Cambria" panose="02040503050406030204" pitchFamily="18" charset="0"/>
              </a:rPr>
              <a:t>hr</a:t>
            </a:r>
            <a:r>
              <a:rPr lang="en-US" sz="3200" dirty="0">
                <a:latin typeface="Cambria" panose="02040503050406030204" pitchFamily="18" charset="0"/>
                <a:ea typeface="Cambria" panose="02040503050406030204" pitchFamily="18" charset="0"/>
              </a:rPr>
              <a:t> data set, in that case the letter is replaced with a zero (0)</a:t>
            </a:r>
          </a:p>
          <a:p>
            <a:pPr marL="628650" lvl="2" indent="0">
              <a:spcBef>
                <a:spcPts val="1200"/>
              </a:spcBef>
              <a:buClr>
                <a:schemeClr val="tx1">
                  <a:lumMod val="95000"/>
                  <a:lumOff val="5000"/>
                </a:schemeClr>
              </a:buClr>
            </a:pPr>
            <a:r>
              <a:rPr lang="en-US" dirty="0">
                <a:latin typeface="Cambria" panose="02040503050406030204" pitchFamily="18" charset="0"/>
                <a:ea typeface="Cambria" panose="02040503050406030204" pitchFamily="18" charset="0"/>
              </a:rPr>
              <a:t>you may have seen this in NCN data download</a:t>
            </a:r>
          </a:p>
        </p:txBody>
      </p:sp>
      <p:graphicFrame>
        <p:nvGraphicFramePr>
          <p:cNvPr id="6" name="Table 5"/>
          <p:cNvGraphicFramePr>
            <a:graphicFrameLocks noGrp="1"/>
          </p:cNvGraphicFramePr>
          <p:nvPr/>
        </p:nvGraphicFramePr>
        <p:xfrm>
          <a:off x="10467975" y="0"/>
          <a:ext cx="1724025" cy="6858009"/>
        </p:xfrm>
        <a:graphic>
          <a:graphicData uri="http://schemas.openxmlformats.org/drawingml/2006/table">
            <a:tbl>
              <a:tblPr>
                <a:tableStyleId>{5C22544A-7EE6-4342-B048-85BDC9FD1C3A}</a:tableStyleId>
              </a:tblPr>
              <a:tblGrid>
                <a:gridCol w="783647">
                  <a:extLst>
                    <a:ext uri="{9D8B030D-6E8A-4147-A177-3AD203B41FA5}">
                      <a16:colId xmlns:a16="http://schemas.microsoft.com/office/drawing/2014/main" val="2255327100"/>
                    </a:ext>
                  </a:extLst>
                </a:gridCol>
                <a:gridCol w="940378">
                  <a:extLst>
                    <a:ext uri="{9D8B030D-6E8A-4147-A177-3AD203B41FA5}">
                      <a16:colId xmlns:a16="http://schemas.microsoft.com/office/drawing/2014/main" val="2565743387"/>
                    </a:ext>
                  </a:extLst>
                </a:gridCol>
              </a:tblGrid>
              <a:tr h="517785">
                <a:tc>
                  <a:txBody>
                    <a:bodyPr/>
                    <a:lstStyle/>
                    <a:p>
                      <a:pPr algn="ctr" fontAlgn="b"/>
                      <a:r>
                        <a:rPr lang="en-US" sz="1600" u="none" strike="noStrike" dirty="0">
                          <a:effectLst/>
                        </a:rPr>
                        <a:t>Start Time</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RINEX Hour</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794570998"/>
                  </a:ext>
                </a:extLst>
              </a:tr>
              <a:tr h="264176">
                <a:tc>
                  <a:txBody>
                    <a:bodyPr/>
                    <a:lstStyle/>
                    <a:p>
                      <a:pPr algn="ctr" fontAlgn="b"/>
                      <a:r>
                        <a:rPr lang="en-US" sz="1600" u="none" strike="noStrike" dirty="0">
                          <a:effectLst/>
                        </a:rPr>
                        <a:t>00:00</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a</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2956385709"/>
                  </a:ext>
                </a:extLst>
              </a:tr>
              <a:tr h="264176">
                <a:tc>
                  <a:txBody>
                    <a:bodyPr/>
                    <a:lstStyle/>
                    <a:p>
                      <a:pPr algn="ctr" fontAlgn="b"/>
                      <a:r>
                        <a:rPr lang="en-US" sz="1600" u="none" strike="noStrike">
                          <a:effectLst/>
                        </a:rPr>
                        <a:t>01:00</a:t>
                      </a:r>
                      <a:endParaRPr lang="en-US" sz="1600" b="0" i="0" u="none" strike="noStrike">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b</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3148391915"/>
                  </a:ext>
                </a:extLst>
              </a:tr>
              <a:tr h="264176">
                <a:tc>
                  <a:txBody>
                    <a:bodyPr/>
                    <a:lstStyle/>
                    <a:p>
                      <a:pPr algn="ctr" fontAlgn="b"/>
                      <a:r>
                        <a:rPr lang="en-US" sz="1600" u="none" strike="noStrike">
                          <a:effectLst/>
                        </a:rPr>
                        <a:t>02:00</a:t>
                      </a:r>
                      <a:endParaRPr lang="en-US" sz="1600" b="0" i="0" u="none" strike="noStrike">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c</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7337281"/>
                  </a:ext>
                </a:extLst>
              </a:tr>
              <a:tr h="264176">
                <a:tc>
                  <a:txBody>
                    <a:bodyPr/>
                    <a:lstStyle/>
                    <a:p>
                      <a:pPr algn="ctr" fontAlgn="b"/>
                      <a:r>
                        <a:rPr lang="en-US" sz="1600" u="none" strike="noStrike" dirty="0">
                          <a:effectLst/>
                        </a:rPr>
                        <a:t>03:00</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d</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590723813"/>
                  </a:ext>
                </a:extLst>
              </a:tr>
              <a:tr h="264176">
                <a:tc>
                  <a:txBody>
                    <a:bodyPr/>
                    <a:lstStyle/>
                    <a:p>
                      <a:pPr algn="ctr" fontAlgn="b"/>
                      <a:r>
                        <a:rPr lang="en-US" sz="1600" u="none" strike="noStrike" dirty="0">
                          <a:effectLst/>
                        </a:rPr>
                        <a:t>04:00</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e</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1132539133"/>
                  </a:ext>
                </a:extLst>
              </a:tr>
              <a:tr h="264176">
                <a:tc>
                  <a:txBody>
                    <a:bodyPr/>
                    <a:lstStyle/>
                    <a:p>
                      <a:pPr algn="ctr" fontAlgn="b"/>
                      <a:r>
                        <a:rPr lang="en-US" sz="1600" u="none" strike="noStrike">
                          <a:effectLst/>
                        </a:rPr>
                        <a:t>05:00</a:t>
                      </a:r>
                      <a:endParaRPr lang="en-US" sz="1600" b="0" i="0" u="none" strike="noStrike">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f</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2156871896"/>
                  </a:ext>
                </a:extLst>
              </a:tr>
              <a:tr h="264176">
                <a:tc>
                  <a:txBody>
                    <a:bodyPr/>
                    <a:lstStyle/>
                    <a:p>
                      <a:pPr algn="ctr" fontAlgn="b"/>
                      <a:r>
                        <a:rPr lang="en-US" sz="1600" u="none" strike="noStrike">
                          <a:effectLst/>
                        </a:rPr>
                        <a:t>06:00</a:t>
                      </a:r>
                      <a:endParaRPr lang="en-US" sz="1600" b="0" i="0" u="none" strike="noStrike">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g</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911320384"/>
                  </a:ext>
                </a:extLst>
              </a:tr>
              <a:tr h="264176">
                <a:tc>
                  <a:txBody>
                    <a:bodyPr/>
                    <a:lstStyle/>
                    <a:p>
                      <a:pPr algn="ctr" fontAlgn="b"/>
                      <a:r>
                        <a:rPr lang="en-US" sz="1600" u="none" strike="noStrike">
                          <a:effectLst/>
                        </a:rPr>
                        <a:t>07:00</a:t>
                      </a:r>
                      <a:endParaRPr lang="en-US" sz="1600" b="0" i="0" u="none" strike="noStrike">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h</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4151389692"/>
                  </a:ext>
                </a:extLst>
              </a:tr>
              <a:tr h="264176">
                <a:tc>
                  <a:txBody>
                    <a:bodyPr/>
                    <a:lstStyle/>
                    <a:p>
                      <a:pPr algn="ctr" fontAlgn="b"/>
                      <a:r>
                        <a:rPr lang="en-US" sz="1600" u="none" strike="noStrike">
                          <a:effectLst/>
                        </a:rPr>
                        <a:t>08:00</a:t>
                      </a:r>
                      <a:endParaRPr lang="en-US" sz="1600" b="0" i="0" u="none" strike="noStrike">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err="1">
                          <a:effectLst/>
                        </a:rPr>
                        <a:t>i</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1787567770"/>
                  </a:ext>
                </a:extLst>
              </a:tr>
              <a:tr h="264176">
                <a:tc>
                  <a:txBody>
                    <a:bodyPr/>
                    <a:lstStyle/>
                    <a:p>
                      <a:pPr algn="ctr" fontAlgn="b"/>
                      <a:r>
                        <a:rPr lang="en-US" sz="1600" u="none" strike="noStrike">
                          <a:effectLst/>
                        </a:rPr>
                        <a:t>09:00</a:t>
                      </a:r>
                      <a:endParaRPr lang="en-US" sz="1600" b="0" i="0" u="none" strike="noStrike">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j</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557416628"/>
                  </a:ext>
                </a:extLst>
              </a:tr>
              <a:tr h="264176">
                <a:tc>
                  <a:txBody>
                    <a:bodyPr/>
                    <a:lstStyle/>
                    <a:p>
                      <a:pPr algn="ctr" fontAlgn="b"/>
                      <a:r>
                        <a:rPr lang="en-US" sz="1600" u="none" strike="noStrike">
                          <a:effectLst/>
                        </a:rPr>
                        <a:t>10:00</a:t>
                      </a:r>
                      <a:endParaRPr lang="en-US" sz="1600" b="0" i="0" u="none" strike="noStrike">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k</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2280230095"/>
                  </a:ext>
                </a:extLst>
              </a:tr>
              <a:tr h="264176">
                <a:tc>
                  <a:txBody>
                    <a:bodyPr/>
                    <a:lstStyle/>
                    <a:p>
                      <a:pPr algn="ctr" fontAlgn="b"/>
                      <a:r>
                        <a:rPr lang="en-US" sz="1600" u="none" strike="noStrike">
                          <a:effectLst/>
                        </a:rPr>
                        <a:t>11:00</a:t>
                      </a:r>
                      <a:endParaRPr lang="en-US" sz="1600" b="0" i="0" u="none" strike="noStrike">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l</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385010805"/>
                  </a:ext>
                </a:extLst>
              </a:tr>
              <a:tr h="264176">
                <a:tc>
                  <a:txBody>
                    <a:bodyPr/>
                    <a:lstStyle/>
                    <a:p>
                      <a:pPr algn="ctr" fontAlgn="b"/>
                      <a:r>
                        <a:rPr lang="en-US" sz="1600" u="none" strike="noStrike">
                          <a:effectLst/>
                        </a:rPr>
                        <a:t>12:00</a:t>
                      </a:r>
                      <a:endParaRPr lang="en-US" sz="1600" b="0" i="0" u="none" strike="noStrike">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m</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3761596477"/>
                  </a:ext>
                </a:extLst>
              </a:tr>
              <a:tr h="264176">
                <a:tc>
                  <a:txBody>
                    <a:bodyPr/>
                    <a:lstStyle/>
                    <a:p>
                      <a:pPr algn="ctr" fontAlgn="b"/>
                      <a:r>
                        <a:rPr lang="en-US" sz="1600" u="none" strike="noStrike">
                          <a:effectLst/>
                        </a:rPr>
                        <a:t>13:00</a:t>
                      </a:r>
                      <a:endParaRPr lang="en-US" sz="1600" b="0" i="0" u="none" strike="noStrike">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n</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3409346292"/>
                  </a:ext>
                </a:extLst>
              </a:tr>
              <a:tr h="264176">
                <a:tc>
                  <a:txBody>
                    <a:bodyPr/>
                    <a:lstStyle/>
                    <a:p>
                      <a:pPr algn="ctr" fontAlgn="b"/>
                      <a:r>
                        <a:rPr lang="en-US" sz="1600" u="none" strike="noStrike">
                          <a:effectLst/>
                        </a:rPr>
                        <a:t>14:00</a:t>
                      </a:r>
                      <a:endParaRPr lang="en-US" sz="1600" b="0" i="0" u="none" strike="noStrike">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o</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832400564"/>
                  </a:ext>
                </a:extLst>
              </a:tr>
              <a:tr h="264176">
                <a:tc>
                  <a:txBody>
                    <a:bodyPr/>
                    <a:lstStyle/>
                    <a:p>
                      <a:pPr algn="ctr" fontAlgn="b"/>
                      <a:r>
                        <a:rPr lang="en-US" sz="1600" u="none" strike="noStrike">
                          <a:effectLst/>
                        </a:rPr>
                        <a:t>15:00</a:t>
                      </a:r>
                      <a:endParaRPr lang="en-US" sz="1600" b="0" i="0" u="none" strike="noStrike">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p</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3236007658"/>
                  </a:ext>
                </a:extLst>
              </a:tr>
              <a:tr h="264176">
                <a:tc>
                  <a:txBody>
                    <a:bodyPr/>
                    <a:lstStyle/>
                    <a:p>
                      <a:pPr algn="ctr" fontAlgn="b"/>
                      <a:r>
                        <a:rPr lang="en-US" sz="1600" u="none" strike="noStrike" dirty="0">
                          <a:effectLst/>
                        </a:rPr>
                        <a:t>16:00</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q</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2280967246"/>
                  </a:ext>
                </a:extLst>
              </a:tr>
              <a:tr h="264176">
                <a:tc>
                  <a:txBody>
                    <a:bodyPr/>
                    <a:lstStyle/>
                    <a:p>
                      <a:pPr algn="ctr" fontAlgn="b"/>
                      <a:r>
                        <a:rPr lang="en-US" sz="1600" u="none" strike="noStrike">
                          <a:effectLst/>
                        </a:rPr>
                        <a:t>17:00</a:t>
                      </a:r>
                      <a:endParaRPr lang="en-US" sz="1600" b="0" i="0" u="none" strike="noStrike">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r</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3957402480"/>
                  </a:ext>
                </a:extLst>
              </a:tr>
              <a:tr h="264176">
                <a:tc>
                  <a:txBody>
                    <a:bodyPr/>
                    <a:lstStyle/>
                    <a:p>
                      <a:pPr algn="ctr" fontAlgn="b"/>
                      <a:r>
                        <a:rPr lang="en-US" sz="1600" u="none" strike="noStrike">
                          <a:effectLst/>
                        </a:rPr>
                        <a:t>18:00</a:t>
                      </a:r>
                      <a:endParaRPr lang="en-US" sz="1600" b="0" i="0" u="none" strike="noStrike">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s</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2169812574"/>
                  </a:ext>
                </a:extLst>
              </a:tr>
              <a:tr h="264176">
                <a:tc>
                  <a:txBody>
                    <a:bodyPr/>
                    <a:lstStyle/>
                    <a:p>
                      <a:pPr algn="ctr" fontAlgn="b"/>
                      <a:r>
                        <a:rPr lang="en-US" sz="1600" u="none" strike="noStrike">
                          <a:effectLst/>
                        </a:rPr>
                        <a:t>19:00</a:t>
                      </a:r>
                      <a:endParaRPr lang="en-US" sz="1600" b="0" i="0" u="none" strike="noStrike">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t</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1500038401"/>
                  </a:ext>
                </a:extLst>
              </a:tr>
              <a:tr h="264176">
                <a:tc>
                  <a:txBody>
                    <a:bodyPr/>
                    <a:lstStyle/>
                    <a:p>
                      <a:pPr algn="ctr" fontAlgn="b"/>
                      <a:r>
                        <a:rPr lang="en-US" sz="1600" u="none" strike="noStrike">
                          <a:effectLst/>
                        </a:rPr>
                        <a:t>20:00</a:t>
                      </a:r>
                      <a:endParaRPr lang="en-US" sz="1600" b="0" i="0" u="none" strike="noStrike">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u</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913864571"/>
                  </a:ext>
                </a:extLst>
              </a:tr>
              <a:tr h="264176">
                <a:tc>
                  <a:txBody>
                    <a:bodyPr/>
                    <a:lstStyle/>
                    <a:p>
                      <a:pPr algn="ctr" fontAlgn="b"/>
                      <a:r>
                        <a:rPr lang="en-US" sz="1600" u="none" strike="noStrike">
                          <a:effectLst/>
                        </a:rPr>
                        <a:t>21:00</a:t>
                      </a:r>
                      <a:endParaRPr lang="en-US" sz="1600" b="0" i="0" u="none" strike="noStrike">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v</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941879739"/>
                  </a:ext>
                </a:extLst>
              </a:tr>
              <a:tr h="264176">
                <a:tc>
                  <a:txBody>
                    <a:bodyPr/>
                    <a:lstStyle/>
                    <a:p>
                      <a:pPr algn="ctr" fontAlgn="b"/>
                      <a:r>
                        <a:rPr lang="en-US" sz="1600" u="none" strike="noStrike">
                          <a:effectLst/>
                        </a:rPr>
                        <a:t>22:00</a:t>
                      </a:r>
                      <a:endParaRPr lang="en-US" sz="1600" b="0" i="0" u="none" strike="noStrike">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w</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3716711473"/>
                  </a:ext>
                </a:extLst>
              </a:tr>
              <a:tr h="264176">
                <a:tc>
                  <a:txBody>
                    <a:bodyPr/>
                    <a:lstStyle/>
                    <a:p>
                      <a:pPr algn="ctr" fontAlgn="b"/>
                      <a:r>
                        <a:rPr lang="en-US" sz="1600" u="none" strike="noStrike">
                          <a:effectLst/>
                        </a:rPr>
                        <a:t>23:00</a:t>
                      </a:r>
                      <a:endParaRPr lang="en-US" sz="1600" b="0" i="0" u="none" strike="noStrike">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pPr algn="ctr" fontAlgn="b"/>
                      <a:r>
                        <a:rPr lang="en-US" sz="1600" u="none" strike="noStrike" dirty="0">
                          <a:effectLst/>
                        </a:rPr>
                        <a:t>x</a:t>
                      </a:r>
                      <a:endParaRPr lang="en-US" sz="1600" b="0" i="0" u="none" strike="noStrike" dirty="0">
                        <a:solidFill>
                          <a:srgbClr val="000000"/>
                        </a:solidFill>
                        <a:effectLst/>
                        <a:latin typeface="Calibri" panose="020F0502020204030204" pitchFamily="34" charset="0"/>
                      </a:endParaRPr>
                    </a:p>
                  </a:txBody>
                  <a:tcPr marL="7610" marR="7610" marT="76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3231615630"/>
                  </a:ext>
                </a:extLst>
              </a:tr>
            </a:tbl>
          </a:graphicData>
        </a:graphic>
      </p:graphicFrame>
    </p:spTree>
    <p:extLst>
      <p:ext uri="{BB962C8B-B14F-4D97-AF65-F5344CB8AC3E}">
        <p14:creationId xmlns:p14="http://schemas.microsoft.com/office/powerpoint/2010/main" val="139329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Cj0434738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7" r="814" b="951"/>
          <a:stretch>
            <a:fillRect/>
          </a:stretch>
        </p:blipFill>
        <p:spPr>
          <a:xfrm>
            <a:off x="0" y="2239968"/>
            <a:ext cx="12192000" cy="4618037"/>
          </a:xfrm>
        </p:spPr>
      </p:pic>
      <p:sp>
        <p:nvSpPr>
          <p:cNvPr id="61443" name="AutoShape 3"/>
          <p:cNvSpPr>
            <a:spLocks noChangeArrowheads="1"/>
          </p:cNvSpPr>
          <p:nvPr/>
        </p:nvSpPr>
        <p:spPr bwMode="auto">
          <a:xfrm rot="1035962">
            <a:off x="6257925" y="3914782"/>
            <a:ext cx="522288" cy="195263"/>
          </a:xfrm>
          <a:prstGeom prst="triangle">
            <a:avLst>
              <a:gd name="adj" fmla="val 76056"/>
            </a:avLst>
          </a:prstGeom>
          <a:solidFill>
            <a:srgbClr val="FFFF00"/>
          </a:solidFill>
          <a:ln w="9525">
            <a:solidFill>
              <a:srgbClr val="339966"/>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457189" eaLnBrk="1" fontAlgn="base" hangingPunct="1">
              <a:spcBef>
                <a:spcPct val="0"/>
              </a:spcBef>
              <a:spcAft>
                <a:spcPct val="0"/>
              </a:spcAft>
              <a:buNone/>
              <a:defRPr/>
            </a:pPr>
            <a:endParaRPr lang="en-US" altLang="en-US" sz="1800">
              <a:solidFill>
                <a:srgbClr val="000000"/>
              </a:solidFill>
              <a:latin typeface="Arial" charset="0"/>
              <a:ea typeface="ＭＳ Ｐゴシック" pitchFamily="34" charset="-128"/>
            </a:endParaRPr>
          </a:p>
        </p:txBody>
      </p:sp>
      <p:sp>
        <p:nvSpPr>
          <p:cNvPr id="80900" name="Line 4"/>
          <p:cNvSpPr>
            <a:spLocks noChangeShapeType="1"/>
          </p:cNvSpPr>
          <p:nvPr/>
        </p:nvSpPr>
        <p:spPr bwMode="auto">
          <a:xfrm flipH="1" flipV="1">
            <a:off x="6562726" y="4056065"/>
            <a:ext cx="1263651" cy="96043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05" name="Line 9"/>
          <p:cNvSpPr>
            <a:spLocks noChangeShapeType="1"/>
          </p:cNvSpPr>
          <p:nvPr/>
        </p:nvSpPr>
        <p:spPr bwMode="auto">
          <a:xfrm>
            <a:off x="5767392" y="2443165"/>
            <a:ext cx="803275" cy="1568451"/>
          </a:xfrm>
          <a:prstGeom prst="line">
            <a:avLst/>
          </a:prstGeom>
          <a:noFill/>
          <a:ln w="31750" cap="rnd">
            <a:solidFill>
              <a:srgbClr val="CCFFCC"/>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24" name="Oval 28"/>
          <p:cNvSpPr>
            <a:spLocks noChangeArrowheads="1"/>
          </p:cNvSpPr>
          <p:nvPr/>
        </p:nvSpPr>
        <p:spPr bwMode="auto">
          <a:xfrm>
            <a:off x="2852072" y="3379438"/>
            <a:ext cx="6613525" cy="2513012"/>
          </a:xfrm>
          <a:prstGeom prst="ellipse">
            <a:avLst/>
          </a:prstGeom>
          <a:noFill/>
          <a:ln w="47625">
            <a:solidFill>
              <a:srgbClr val="CCFF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457189" eaLnBrk="1" fontAlgn="base" hangingPunct="1">
              <a:spcBef>
                <a:spcPct val="0"/>
              </a:spcBef>
              <a:spcAft>
                <a:spcPct val="0"/>
              </a:spcAft>
              <a:buNone/>
              <a:defRPr/>
            </a:pPr>
            <a:endParaRPr lang="en-US" altLang="en-US" sz="1800">
              <a:solidFill>
                <a:srgbClr val="000000"/>
              </a:solidFill>
              <a:latin typeface="Arial" charset="0"/>
              <a:ea typeface="ＭＳ Ｐゴシック" pitchFamily="34" charset="-128"/>
            </a:endParaRPr>
          </a:p>
        </p:txBody>
      </p:sp>
      <p:pic>
        <p:nvPicPr>
          <p:cNvPr id="80925" name="Picture 29"/>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505953" y="1153482"/>
            <a:ext cx="3066141" cy="1981775"/>
          </a:xfrm>
          <a:prstGeom prst="rect">
            <a:avLst/>
          </a:prstGeom>
          <a:solidFill>
            <a:schemeClr val="bg1"/>
          </a:solidFill>
          <a:ln>
            <a:noFill/>
          </a:ln>
        </p:spPr>
      </p:pic>
      <p:sp>
        <p:nvSpPr>
          <p:cNvPr id="80926" name="Line 30"/>
          <p:cNvSpPr>
            <a:spLocks noChangeShapeType="1"/>
          </p:cNvSpPr>
          <p:nvPr/>
        </p:nvSpPr>
        <p:spPr bwMode="auto">
          <a:xfrm flipH="1" flipV="1">
            <a:off x="6559553" y="4052888"/>
            <a:ext cx="1231900" cy="584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27" name="Line 31"/>
          <p:cNvSpPr>
            <a:spLocks noChangeShapeType="1"/>
          </p:cNvSpPr>
          <p:nvPr/>
        </p:nvSpPr>
        <p:spPr bwMode="auto">
          <a:xfrm flipH="1">
            <a:off x="6615115" y="3892553"/>
            <a:ext cx="1638300" cy="15081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28" name="Line 32"/>
          <p:cNvSpPr>
            <a:spLocks noChangeShapeType="1"/>
          </p:cNvSpPr>
          <p:nvPr/>
        </p:nvSpPr>
        <p:spPr bwMode="auto">
          <a:xfrm flipH="1">
            <a:off x="6586544" y="3644900"/>
            <a:ext cx="954087" cy="3698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29" name="Line 33"/>
          <p:cNvSpPr>
            <a:spLocks noChangeShapeType="1"/>
          </p:cNvSpPr>
          <p:nvPr/>
        </p:nvSpPr>
        <p:spPr bwMode="auto">
          <a:xfrm>
            <a:off x="5227641" y="3609978"/>
            <a:ext cx="1308100" cy="4111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30" name="Line 34"/>
          <p:cNvSpPr>
            <a:spLocks noChangeShapeType="1"/>
          </p:cNvSpPr>
          <p:nvPr/>
        </p:nvSpPr>
        <p:spPr bwMode="auto">
          <a:xfrm flipV="1">
            <a:off x="3263903" y="4049717"/>
            <a:ext cx="3308351" cy="7715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31" name="Line 35"/>
          <p:cNvSpPr>
            <a:spLocks noChangeShapeType="1"/>
          </p:cNvSpPr>
          <p:nvPr/>
        </p:nvSpPr>
        <p:spPr bwMode="auto">
          <a:xfrm flipV="1">
            <a:off x="5630864" y="4040195"/>
            <a:ext cx="900112" cy="36353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32" name="Line 36"/>
          <p:cNvSpPr>
            <a:spLocks noChangeShapeType="1"/>
          </p:cNvSpPr>
          <p:nvPr/>
        </p:nvSpPr>
        <p:spPr bwMode="auto">
          <a:xfrm flipV="1">
            <a:off x="5186368" y="4052893"/>
            <a:ext cx="1341437" cy="10763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33" name="Line 37"/>
          <p:cNvSpPr>
            <a:spLocks noChangeShapeType="1"/>
          </p:cNvSpPr>
          <p:nvPr/>
        </p:nvSpPr>
        <p:spPr bwMode="auto">
          <a:xfrm flipH="1" flipV="1">
            <a:off x="6540506" y="4041778"/>
            <a:ext cx="47625" cy="15652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35" name="Line 39"/>
          <p:cNvSpPr>
            <a:spLocks noChangeShapeType="1"/>
          </p:cNvSpPr>
          <p:nvPr/>
        </p:nvSpPr>
        <p:spPr bwMode="auto">
          <a:xfrm flipV="1">
            <a:off x="3278189" y="3622679"/>
            <a:ext cx="1960563" cy="116363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36" name="Line 40"/>
          <p:cNvSpPr>
            <a:spLocks noChangeShapeType="1"/>
          </p:cNvSpPr>
          <p:nvPr/>
        </p:nvSpPr>
        <p:spPr bwMode="auto">
          <a:xfrm>
            <a:off x="3251205" y="4808541"/>
            <a:ext cx="1935163" cy="3143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37" name="Line 41"/>
          <p:cNvSpPr>
            <a:spLocks noChangeShapeType="1"/>
          </p:cNvSpPr>
          <p:nvPr/>
        </p:nvSpPr>
        <p:spPr bwMode="auto">
          <a:xfrm>
            <a:off x="5162554" y="5143507"/>
            <a:ext cx="1438275" cy="4683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38" name="Line 42"/>
          <p:cNvSpPr>
            <a:spLocks noChangeShapeType="1"/>
          </p:cNvSpPr>
          <p:nvPr/>
        </p:nvSpPr>
        <p:spPr bwMode="auto">
          <a:xfrm flipV="1">
            <a:off x="5186366" y="4411670"/>
            <a:ext cx="449263" cy="7397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39" name="Line 43"/>
          <p:cNvSpPr>
            <a:spLocks noChangeShapeType="1"/>
          </p:cNvSpPr>
          <p:nvPr/>
        </p:nvSpPr>
        <p:spPr bwMode="auto">
          <a:xfrm flipH="1" flipV="1">
            <a:off x="5268913" y="3611563"/>
            <a:ext cx="341312" cy="812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40" name="Line 44"/>
          <p:cNvSpPr>
            <a:spLocks noChangeShapeType="1"/>
          </p:cNvSpPr>
          <p:nvPr/>
        </p:nvSpPr>
        <p:spPr bwMode="auto">
          <a:xfrm flipH="1" flipV="1">
            <a:off x="5251454" y="3619505"/>
            <a:ext cx="2276475" cy="3016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41" name="Line 45"/>
          <p:cNvSpPr>
            <a:spLocks noChangeShapeType="1"/>
          </p:cNvSpPr>
          <p:nvPr/>
        </p:nvSpPr>
        <p:spPr bwMode="auto">
          <a:xfrm flipV="1">
            <a:off x="7773993" y="3905250"/>
            <a:ext cx="466725" cy="78105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42" name="Line 46"/>
          <p:cNvSpPr>
            <a:spLocks noChangeShapeType="1"/>
          </p:cNvSpPr>
          <p:nvPr/>
        </p:nvSpPr>
        <p:spPr bwMode="auto">
          <a:xfrm flipV="1">
            <a:off x="6581779" y="4991102"/>
            <a:ext cx="1241425" cy="61753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43" name="Line 47"/>
          <p:cNvSpPr>
            <a:spLocks noChangeShapeType="1"/>
          </p:cNvSpPr>
          <p:nvPr/>
        </p:nvSpPr>
        <p:spPr bwMode="auto">
          <a:xfrm flipH="1" flipV="1">
            <a:off x="7799393" y="4664077"/>
            <a:ext cx="15875" cy="33178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44" name="Line 48"/>
          <p:cNvSpPr>
            <a:spLocks noChangeShapeType="1"/>
          </p:cNvSpPr>
          <p:nvPr/>
        </p:nvSpPr>
        <p:spPr bwMode="auto">
          <a:xfrm flipV="1">
            <a:off x="6564318" y="3644900"/>
            <a:ext cx="973137" cy="1955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45" name="Line 49"/>
          <p:cNvSpPr>
            <a:spLocks noChangeShapeType="1"/>
          </p:cNvSpPr>
          <p:nvPr/>
        </p:nvSpPr>
        <p:spPr bwMode="auto">
          <a:xfrm flipH="1" flipV="1">
            <a:off x="5627691" y="4403732"/>
            <a:ext cx="946151" cy="11969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46" name="Line 50"/>
          <p:cNvSpPr>
            <a:spLocks noChangeShapeType="1"/>
          </p:cNvSpPr>
          <p:nvPr/>
        </p:nvSpPr>
        <p:spPr bwMode="auto">
          <a:xfrm flipH="1">
            <a:off x="5637217" y="3894142"/>
            <a:ext cx="2586037" cy="50958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47" name="Line 51"/>
          <p:cNvSpPr>
            <a:spLocks noChangeShapeType="1"/>
          </p:cNvSpPr>
          <p:nvPr/>
        </p:nvSpPr>
        <p:spPr bwMode="auto">
          <a:xfrm>
            <a:off x="5635628" y="4398967"/>
            <a:ext cx="2179639" cy="60166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48" name="Line 52"/>
          <p:cNvSpPr>
            <a:spLocks noChangeShapeType="1"/>
          </p:cNvSpPr>
          <p:nvPr/>
        </p:nvSpPr>
        <p:spPr bwMode="auto">
          <a:xfrm flipH="1" flipV="1">
            <a:off x="7521579" y="3652841"/>
            <a:ext cx="692151" cy="24923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49" name="Line 53"/>
          <p:cNvSpPr>
            <a:spLocks noChangeShapeType="1"/>
          </p:cNvSpPr>
          <p:nvPr/>
        </p:nvSpPr>
        <p:spPr bwMode="auto">
          <a:xfrm>
            <a:off x="7553329" y="3648077"/>
            <a:ext cx="238125" cy="10001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01" name="AutoShape 5"/>
          <p:cNvSpPr>
            <a:spLocks noChangeArrowheads="1"/>
          </p:cNvSpPr>
          <p:nvPr/>
        </p:nvSpPr>
        <p:spPr bwMode="auto">
          <a:xfrm rot="19908062">
            <a:off x="2940051" y="4665668"/>
            <a:ext cx="623888" cy="274637"/>
          </a:xfrm>
          <a:prstGeom prst="star5">
            <a:avLst/>
          </a:prstGeom>
          <a:solidFill>
            <a:schemeClr val="tx1"/>
          </a:solidFill>
          <a:ln w="9525">
            <a:solidFill>
              <a:srgbClr val="FF0000"/>
            </a:solidFill>
            <a:miter lim="800000"/>
            <a:headEnd/>
            <a:tailEnd/>
          </a:ln>
          <a:effectLst/>
        </p:spPr>
        <p:txBody>
          <a:bodyPr wrap="none" anchor="ctr"/>
          <a:lstStyle/>
          <a:p>
            <a:pPr defTabSz="457189" fontAlgn="base">
              <a:spcBef>
                <a:spcPct val="0"/>
              </a:spcBef>
              <a:spcAft>
                <a:spcPct val="0"/>
              </a:spcAft>
              <a:defRPr/>
            </a:pPr>
            <a:endParaRPr lang="en-US">
              <a:solidFill>
                <a:srgbClr val="000000"/>
              </a:solidFill>
              <a:latin typeface="Arial" charset="0"/>
              <a:ea typeface="ＭＳ Ｐゴシック" charset="0"/>
              <a:cs typeface="Arial" pitchFamily="34" charset="0"/>
            </a:endParaRPr>
          </a:p>
        </p:txBody>
      </p:sp>
      <p:sp>
        <p:nvSpPr>
          <p:cNvPr id="80902" name="AutoShape 6"/>
          <p:cNvSpPr>
            <a:spLocks noChangeArrowheads="1"/>
          </p:cNvSpPr>
          <p:nvPr/>
        </p:nvSpPr>
        <p:spPr bwMode="auto">
          <a:xfrm rot="1342443">
            <a:off x="7507295" y="4816479"/>
            <a:ext cx="623887" cy="376239"/>
          </a:xfrm>
          <a:prstGeom prst="star5">
            <a:avLst/>
          </a:prstGeom>
          <a:solidFill>
            <a:schemeClr val="tx1"/>
          </a:solidFill>
          <a:ln w="9525">
            <a:solidFill>
              <a:srgbClr val="FF0000"/>
            </a:solidFill>
            <a:miter lim="800000"/>
            <a:headEnd/>
            <a:tailEnd/>
          </a:ln>
          <a:effectLst/>
        </p:spPr>
        <p:txBody>
          <a:bodyPr wrap="none" anchor="ctr"/>
          <a:lstStyle/>
          <a:p>
            <a:pPr defTabSz="457189" fontAlgn="base">
              <a:spcBef>
                <a:spcPct val="0"/>
              </a:spcBef>
              <a:spcAft>
                <a:spcPct val="0"/>
              </a:spcAft>
              <a:defRPr/>
            </a:pPr>
            <a:endParaRPr lang="en-US">
              <a:solidFill>
                <a:srgbClr val="000000"/>
              </a:solidFill>
              <a:latin typeface="Arial" charset="0"/>
              <a:ea typeface="ＭＳ Ｐゴシック" charset="0"/>
              <a:cs typeface="Arial" pitchFamily="34" charset="0"/>
            </a:endParaRPr>
          </a:p>
        </p:txBody>
      </p:sp>
      <p:sp>
        <p:nvSpPr>
          <p:cNvPr id="80903" name="AutoShape 7"/>
          <p:cNvSpPr>
            <a:spLocks noChangeArrowheads="1"/>
          </p:cNvSpPr>
          <p:nvPr/>
        </p:nvSpPr>
        <p:spPr bwMode="auto">
          <a:xfrm rot="1097357">
            <a:off x="7920044" y="3824295"/>
            <a:ext cx="623887" cy="174625"/>
          </a:xfrm>
          <a:prstGeom prst="star5">
            <a:avLst/>
          </a:prstGeom>
          <a:solidFill>
            <a:schemeClr val="tx1"/>
          </a:solidFill>
          <a:ln w="9525">
            <a:solidFill>
              <a:srgbClr val="FF0000"/>
            </a:solidFill>
            <a:miter lim="800000"/>
            <a:headEnd/>
            <a:tailEnd/>
          </a:ln>
          <a:effectLst/>
        </p:spPr>
        <p:txBody>
          <a:bodyPr wrap="none" anchor="ctr"/>
          <a:lstStyle/>
          <a:p>
            <a:pPr defTabSz="457189" fontAlgn="base">
              <a:spcBef>
                <a:spcPct val="0"/>
              </a:spcBef>
              <a:spcAft>
                <a:spcPct val="0"/>
              </a:spcAft>
              <a:defRPr/>
            </a:pPr>
            <a:endParaRPr lang="en-US">
              <a:solidFill>
                <a:srgbClr val="000000"/>
              </a:solidFill>
              <a:latin typeface="Arial" charset="0"/>
              <a:ea typeface="ＭＳ Ｐゴシック" charset="0"/>
              <a:cs typeface="Arial" pitchFamily="34" charset="0"/>
            </a:endParaRPr>
          </a:p>
        </p:txBody>
      </p:sp>
      <p:sp>
        <p:nvSpPr>
          <p:cNvPr id="80910" name="AutoShape 14"/>
          <p:cNvSpPr>
            <a:spLocks noChangeArrowheads="1"/>
          </p:cNvSpPr>
          <p:nvPr/>
        </p:nvSpPr>
        <p:spPr bwMode="auto">
          <a:xfrm rot="825589">
            <a:off x="7485070" y="4524375"/>
            <a:ext cx="623887" cy="279400"/>
          </a:xfrm>
          <a:prstGeom prst="star5">
            <a:avLst/>
          </a:prstGeom>
          <a:solidFill>
            <a:schemeClr val="tx1"/>
          </a:solidFill>
          <a:ln w="9525">
            <a:solidFill>
              <a:srgbClr val="FF0000"/>
            </a:solidFill>
            <a:miter lim="800000"/>
            <a:headEnd/>
            <a:tailEnd/>
          </a:ln>
          <a:effectLst/>
        </p:spPr>
        <p:txBody>
          <a:bodyPr wrap="none" anchor="ctr"/>
          <a:lstStyle/>
          <a:p>
            <a:pPr defTabSz="457189" fontAlgn="base">
              <a:spcBef>
                <a:spcPct val="0"/>
              </a:spcBef>
              <a:spcAft>
                <a:spcPct val="0"/>
              </a:spcAft>
              <a:defRPr/>
            </a:pPr>
            <a:endParaRPr lang="en-US">
              <a:solidFill>
                <a:srgbClr val="000000"/>
              </a:solidFill>
              <a:latin typeface="Arial" charset="0"/>
              <a:ea typeface="ＭＳ Ｐゴシック" charset="0"/>
              <a:cs typeface="Arial" pitchFamily="34" charset="0"/>
            </a:endParaRPr>
          </a:p>
        </p:txBody>
      </p:sp>
      <p:sp>
        <p:nvSpPr>
          <p:cNvPr id="80911" name="AutoShape 15"/>
          <p:cNvSpPr>
            <a:spLocks noChangeArrowheads="1"/>
          </p:cNvSpPr>
          <p:nvPr/>
        </p:nvSpPr>
        <p:spPr bwMode="auto">
          <a:xfrm rot="354089">
            <a:off x="7229476" y="3586167"/>
            <a:ext cx="623888" cy="144463"/>
          </a:xfrm>
          <a:prstGeom prst="star5">
            <a:avLst/>
          </a:prstGeom>
          <a:solidFill>
            <a:schemeClr val="tx1"/>
          </a:solidFill>
          <a:ln w="9525">
            <a:solidFill>
              <a:srgbClr val="FF0000"/>
            </a:solidFill>
            <a:miter lim="800000"/>
            <a:headEnd/>
            <a:tailEnd/>
          </a:ln>
          <a:effectLst/>
        </p:spPr>
        <p:txBody>
          <a:bodyPr wrap="none" anchor="ctr"/>
          <a:lstStyle/>
          <a:p>
            <a:pPr defTabSz="457189" fontAlgn="base">
              <a:spcBef>
                <a:spcPct val="0"/>
              </a:spcBef>
              <a:spcAft>
                <a:spcPct val="0"/>
              </a:spcAft>
              <a:defRPr/>
            </a:pPr>
            <a:endParaRPr lang="en-US">
              <a:solidFill>
                <a:srgbClr val="000000"/>
              </a:solidFill>
              <a:latin typeface="Arial" charset="0"/>
              <a:ea typeface="ＭＳ Ｐゴシック" charset="0"/>
              <a:cs typeface="Arial" pitchFamily="34" charset="0"/>
            </a:endParaRPr>
          </a:p>
        </p:txBody>
      </p:sp>
      <p:sp>
        <p:nvSpPr>
          <p:cNvPr id="80912" name="AutoShape 16"/>
          <p:cNvSpPr>
            <a:spLocks noChangeArrowheads="1"/>
          </p:cNvSpPr>
          <p:nvPr/>
        </p:nvSpPr>
        <p:spPr bwMode="auto">
          <a:xfrm rot="21398126">
            <a:off x="5316544" y="4240217"/>
            <a:ext cx="623887" cy="339725"/>
          </a:xfrm>
          <a:prstGeom prst="star5">
            <a:avLst/>
          </a:prstGeom>
          <a:solidFill>
            <a:schemeClr val="tx1"/>
          </a:solidFill>
          <a:ln w="9525">
            <a:solidFill>
              <a:srgbClr val="FF0000"/>
            </a:solidFill>
            <a:miter lim="800000"/>
            <a:headEnd/>
            <a:tailEnd/>
          </a:ln>
          <a:effectLst/>
        </p:spPr>
        <p:txBody>
          <a:bodyPr wrap="none" anchor="ctr"/>
          <a:lstStyle/>
          <a:p>
            <a:pPr defTabSz="457189" fontAlgn="base">
              <a:spcBef>
                <a:spcPct val="0"/>
              </a:spcBef>
              <a:spcAft>
                <a:spcPct val="0"/>
              </a:spcAft>
              <a:defRPr/>
            </a:pPr>
            <a:endParaRPr lang="en-US">
              <a:solidFill>
                <a:srgbClr val="000000"/>
              </a:solidFill>
              <a:latin typeface="Arial" charset="0"/>
              <a:ea typeface="ＭＳ Ｐゴシック" charset="0"/>
              <a:cs typeface="Arial" pitchFamily="34" charset="0"/>
            </a:endParaRPr>
          </a:p>
        </p:txBody>
      </p:sp>
      <p:sp>
        <p:nvSpPr>
          <p:cNvPr id="80913" name="AutoShape 17"/>
          <p:cNvSpPr>
            <a:spLocks noChangeArrowheads="1"/>
          </p:cNvSpPr>
          <p:nvPr/>
        </p:nvSpPr>
        <p:spPr bwMode="auto">
          <a:xfrm rot="21466737">
            <a:off x="4933951" y="3549658"/>
            <a:ext cx="623888" cy="155575"/>
          </a:xfrm>
          <a:prstGeom prst="star5">
            <a:avLst/>
          </a:prstGeom>
          <a:solidFill>
            <a:schemeClr val="tx1"/>
          </a:solidFill>
          <a:ln w="9525">
            <a:solidFill>
              <a:srgbClr val="FF0000"/>
            </a:solidFill>
            <a:miter lim="800000"/>
            <a:headEnd/>
            <a:tailEnd/>
          </a:ln>
          <a:effectLst/>
        </p:spPr>
        <p:txBody>
          <a:bodyPr wrap="none" anchor="ctr"/>
          <a:lstStyle/>
          <a:p>
            <a:pPr defTabSz="457189" fontAlgn="base">
              <a:spcBef>
                <a:spcPct val="0"/>
              </a:spcBef>
              <a:spcAft>
                <a:spcPct val="0"/>
              </a:spcAft>
              <a:defRPr/>
            </a:pPr>
            <a:endParaRPr lang="en-US">
              <a:solidFill>
                <a:srgbClr val="000000"/>
              </a:solidFill>
              <a:latin typeface="Arial" charset="0"/>
              <a:ea typeface="ＭＳ Ｐゴシック" charset="0"/>
              <a:cs typeface="Arial" pitchFamily="34" charset="0"/>
            </a:endParaRPr>
          </a:p>
        </p:txBody>
      </p:sp>
      <p:sp>
        <p:nvSpPr>
          <p:cNvPr id="80914" name="AutoShape 18"/>
          <p:cNvSpPr>
            <a:spLocks noChangeArrowheads="1"/>
          </p:cNvSpPr>
          <p:nvPr/>
        </p:nvSpPr>
        <p:spPr bwMode="auto">
          <a:xfrm rot="278583">
            <a:off x="6265870" y="5389566"/>
            <a:ext cx="623887" cy="433387"/>
          </a:xfrm>
          <a:prstGeom prst="star5">
            <a:avLst/>
          </a:prstGeom>
          <a:solidFill>
            <a:schemeClr val="tx1"/>
          </a:solidFill>
          <a:ln w="9525">
            <a:solidFill>
              <a:srgbClr val="FF0000"/>
            </a:solidFill>
            <a:miter lim="800000"/>
            <a:headEnd/>
            <a:tailEnd/>
          </a:ln>
          <a:effectLst/>
        </p:spPr>
        <p:txBody>
          <a:bodyPr wrap="none" anchor="ctr"/>
          <a:lstStyle/>
          <a:p>
            <a:pPr defTabSz="457189" fontAlgn="base">
              <a:spcBef>
                <a:spcPct val="0"/>
              </a:spcBef>
              <a:spcAft>
                <a:spcPct val="0"/>
              </a:spcAft>
              <a:defRPr/>
            </a:pPr>
            <a:endParaRPr lang="en-US">
              <a:solidFill>
                <a:srgbClr val="000000"/>
              </a:solidFill>
              <a:latin typeface="Arial" charset="0"/>
              <a:ea typeface="ＭＳ Ｐゴシック" charset="0"/>
              <a:cs typeface="Arial" pitchFamily="34" charset="0"/>
            </a:endParaRPr>
          </a:p>
        </p:txBody>
      </p:sp>
      <p:sp>
        <p:nvSpPr>
          <p:cNvPr id="80915" name="AutoShape 19"/>
          <p:cNvSpPr>
            <a:spLocks noChangeArrowheads="1"/>
          </p:cNvSpPr>
          <p:nvPr/>
        </p:nvSpPr>
        <p:spPr bwMode="auto">
          <a:xfrm rot="21039266">
            <a:off x="4856170" y="4919668"/>
            <a:ext cx="623887" cy="415925"/>
          </a:xfrm>
          <a:prstGeom prst="star5">
            <a:avLst/>
          </a:prstGeom>
          <a:solidFill>
            <a:schemeClr val="tx1"/>
          </a:solidFill>
          <a:ln w="9525">
            <a:solidFill>
              <a:srgbClr val="FF0000"/>
            </a:solidFill>
            <a:miter lim="800000"/>
            <a:headEnd/>
            <a:tailEnd/>
          </a:ln>
          <a:effectLst/>
        </p:spPr>
        <p:txBody>
          <a:bodyPr wrap="none" anchor="ctr"/>
          <a:lstStyle/>
          <a:p>
            <a:pPr defTabSz="457189" fontAlgn="base">
              <a:spcBef>
                <a:spcPct val="0"/>
              </a:spcBef>
              <a:spcAft>
                <a:spcPct val="0"/>
              </a:spcAft>
              <a:defRPr/>
            </a:pPr>
            <a:endParaRPr lang="en-US">
              <a:solidFill>
                <a:srgbClr val="000000"/>
              </a:solidFill>
              <a:latin typeface="Arial" charset="0"/>
              <a:ea typeface="ＭＳ Ｐゴシック" charset="0"/>
              <a:cs typeface="Arial" pitchFamily="34" charset="0"/>
            </a:endParaRPr>
          </a:p>
        </p:txBody>
      </p:sp>
      <p:sp>
        <p:nvSpPr>
          <p:cNvPr id="80904" name="Line 8"/>
          <p:cNvSpPr>
            <a:spLocks noChangeShapeType="1"/>
          </p:cNvSpPr>
          <p:nvPr/>
        </p:nvSpPr>
        <p:spPr bwMode="auto">
          <a:xfrm flipH="1">
            <a:off x="3259140" y="2446342"/>
            <a:ext cx="2508251" cy="2354263"/>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06" name="Line 10"/>
          <p:cNvSpPr>
            <a:spLocks noChangeShapeType="1"/>
          </p:cNvSpPr>
          <p:nvPr/>
        </p:nvSpPr>
        <p:spPr bwMode="auto">
          <a:xfrm>
            <a:off x="5761045" y="2446341"/>
            <a:ext cx="2460625" cy="1460500"/>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16" name="Line 20"/>
          <p:cNvSpPr>
            <a:spLocks noChangeShapeType="1"/>
          </p:cNvSpPr>
          <p:nvPr/>
        </p:nvSpPr>
        <p:spPr bwMode="auto">
          <a:xfrm flipH="1">
            <a:off x="5632452" y="2444751"/>
            <a:ext cx="133351" cy="1944688"/>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17" name="Line 21"/>
          <p:cNvSpPr>
            <a:spLocks noChangeShapeType="1"/>
          </p:cNvSpPr>
          <p:nvPr/>
        </p:nvSpPr>
        <p:spPr bwMode="auto">
          <a:xfrm flipH="1">
            <a:off x="5221290" y="2443166"/>
            <a:ext cx="531812" cy="1184275"/>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18" name="Line 22"/>
          <p:cNvSpPr>
            <a:spLocks noChangeShapeType="1"/>
          </p:cNvSpPr>
          <p:nvPr/>
        </p:nvSpPr>
        <p:spPr bwMode="auto">
          <a:xfrm>
            <a:off x="5762628" y="2439995"/>
            <a:ext cx="1758951" cy="1201737"/>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19" name="Line 23"/>
          <p:cNvSpPr>
            <a:spLocks noChangeShapeType="1"/>
          </p:cNvSpPr>
          <p:nvPr/>
        </p:nvSpPr>
        <p:spPr bwMode="auto">
          <a:xfrm>
            <a:off x="5762629" y="2443169"/>
            <a:ext cx="2041525" cy="2206625"/>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20" name="Line 24"/>
          <p:cNvSpPr>
            <a:spLocks noChangeShapeType="1"/>
          </p:cNvSpPr>
          <p:nvPr/>
        </p:nvSpPr>
        <p:spPr bwMode="auto">
          <a:xfrm>
            <a:off x="5765804" y="2444753"/>
            <a:ext cx="811213" cy="3159125"/>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21" name="Line 25"/>
          <p:cNvSpPr>
            <a:spLocks noChangeShapeType="1"/>
          </p:cNvSpPr>
          <p:nvPr/>
        </p:nvSpPr>
        <p:spPr bwMode="auto">
          <a:xfrm flipH="1">
            <a:off x="5186368" y="2443163"/>
            <a:ext cx="573087" cy="2667000"/>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0922" name="Line 26"/>
          <p:cNvSpPr>
            <a:spLocks noChangeShapeType="1"/>
          </p:cNvSpPr>
          <p:nvPr/>
        </p:nvSpPr>
        <p:spPr bwMode="auto">
          <a:xfrm>
            <a:off x="5761044" y="2443168"/>
            <a:ext cx="2071687" cy="2560637"/>
          </a:xfrm>
          <a:prstGeom prst="line">
            <a:avLst/>
          </a:prstGeom>
          <a:noFill/>
          <a:ln w="381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pic>
        <p:nvPicPr>
          <p:cNvPr id="80934" name="Picture 38" descr="MCj0434857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42227">
            <a:off x="-1028830" y="2763048"/>
            <a:ext cx="827088"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AutoShape 5"/>
          <p:cNvSpPr>
            <a:spLocks noChangeArrowheads="1"/>
          </p:cNvSpPr>
          <p:nvPr/>
        </p:nvSpPr>
        <p:spPr bwMode="auto">
          <a:xfrm rot="19324793">
            <a:off x="3092451" y="5527679"/>
            <a:ext cx="623888" cy="274639"/>
          </a:xfrm>
          <a:prstGeom prst="star5">
            <a:avLst/>
          </a:prstGeom>
          <a:solidFill>
            <a:schemeClr val="accent5"/>
          </a:solidFill>
          <a:ln w="9525">
            <a:solidFill>
              <a:srgbClr val="FF0000"/>
            </a:solidFill>
            <a:miter lim="800000"/>
            <a:headEnd/>
            <a:tailEnd/>
          </a:ln>
          <a:effectLst/>
        </p:spPr>
        <p:txBody>
          <a:bodyPr wrap="none" anchor="ctr"/>
          <a:lstStyle/>
          <a:p>
            <a:pPr defTabSz="457189" fontAlgn="base">
              <a:spcBef>
                <a:spcPct val="0"/>
              </a:spcBef>
              <a:spcAft>
                <a:spcPct val="0"/>
              </a:spcAft>
              <a:defRPr/>
            </a:pPr>
            <a:endParaRPr lang="en-US">
              <a:solidFill>
                <a:srgbClr val="000000"/>
              </a:solidFill>
              <a:latin typeface="Arial" charset="0"/>
              <a:ea typeface="ＭＳ Ｐゴシック" charset="0"/>
              <a:cs typeface="Arial" pitchFamily="34" charset="0"/>
            </a:endParaRPr>
          </a:p>
        </p:txBody>
      </p:sp>
      <p:sp>
        <p:nvSpPr>
          <p:cNvPr id="55" name="AutoShape 5"/>
          <p:cNvSpPr>
            <a:spLocks noChangeArrowheads="1"/>
          </p:cNvSpPr>
          <p:nvPr/>
        </p:nvSpPr>
        <p:spPr bwMode="auto">
          <a:xfrm rot="767916">
            <a:off x="7888292" y="6005521"/>
            <a:ext cx="623887" cy="454025"/>
          </a:xfrm>
          <a:prstGeom prst="star5">
            <a:avLst/>
          </a:prstGeom>
          <a:solidFill>
            <a:schemeClr val="accent5"/>
          </a:solidFill>
          <a:ln w="9525">
            <a:solidFill>
              <a:srgbClr val="FF0000"/>
            </a:solidFill>
            <a:miter lim="800000"/>
            <a:headEnd/>
            <a:tailEnd/>
          </a:ln>
          <a:effectLst/>
        </p:spPr>
        <p:txBody>
          <a:bodyPr wrap="none" anchor="ctr"/>
          <a:lstStyle/>
          <a:p>
            <a:pPr defTabSz="457189" fontAlgn="base">
              <a:spcBef>
                <a:spcPct val="0"/>
              </a:spcBef>
              <a:spcAft>
                <a:spcPct val="0"/>
              </a:spcAft>
              <a:defRPr/>
            </a:pPr>
            <a:endParaRPr lang="en-US">
              <a:solidFill>
                <a:srgbClr val="000000"/>
              </a:solidFill>
              <a:latin typeface="Arial" charset="0"/>
              <a:ea typeface="ＭＳ Ｐゴシック" charset="0"/>
              <a:cs typeface="Arial" pitchFamily="34" charset="0"/>
            </a:endParaRPr>
          </a:p>
        </p:txBody>
      </p:sp>
      <p:sp>
        <p:nvSpPr>
          <p:cNvPr id="56" name="Title 2"/>
          <p:cNvSpPr>
            <a:spLocks noGrp="1"/>
          </p:cNvSpPr>
          <p:nvPr>
            <p:ph type="title"/>
          </p:nvPr>
        </p:nvSpPr>
        <p:spPr>
          <a:xfrm>
            <a:off x="1524000" y="364868"/>
            <a:ext cx="9144000" cy="805079"/>
          </a:xfrm>
        </p:spPr>
        <p:txBody>
          <a:bodyPr>
            <a:normAutofit fontScale="90000"/>
          </a:bodyPr>
          <a:lstStyle/>
          <a:p>
            <a:r>
              <a:rPr lang="en-US" sz="5000" dirty="0">
                <a:latin typeface="Cambria" panose="02040503050406030204" pitchFamily="18" charset="0"/>
                <a:ea typeface="Cambria" panose="02040503050406030204" pitchFamily="18" charset="0"/>
              </a:rPr>
              <a:t>OPUS-RS – 15 min to 2 hours</a:t>
            </a:r>
          </a:p>
        </p:txBody>
      </p:sp>
      <p:sp>
        <p:nvSpPr>
          <p:cNvPr id="57" name="Content Placeholder 1"/>
          <p:cNvSpPr txBox="1">
            <a:spLocks/>
          </p:cNvSpPr>
          <p:nvPr/>
        </p:nvSpPr>
        <p:spPr bwMode="auto">
          <a:xfrm>
            <a:off x="1949199" y="1177881"/>
            <a:ext cx="5460847" cy="102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defTabSz="457189">
              <a:spcBef>
                <a:spcPts val="0"/>
              </a:spcBef>
              <a:spcAft>
                <a:spcPts val="300"/>
              </a:spcAft>
              <a:buNone/>
              <a:defRPr/>
            </a:pPr>
            <a:r>
              <a:rPr lang="en-US" dirty="0">
                <a:solidFill>
                  <a:prstClr val="black"/>
                </a:solidFill>
                <a:latin typeface="Cambria" panose="02040503050406030204" pitchFamily="18" charset="0"/>
                <a:ea typeface="Cambria" panose="02040503050406030204" pitchFamily="18" charset="0"/>
              </a:rPr>
              <a:t>-</a:t>
            </a:r>
            <a:r>
              <a:rPr lang="en-US" sz="2600" dirty="0">
                <a:solidFill>
                  <a:prstClr val="black"/>
                </a:solidFill>
                <a:latin typeface="Cambria" panose="02040503050406030204" pitchFamily="18" charset="0"/>
                <a:ea typeface="Cambria" panose="02040503050406030204" pitchFamily="18" charset="0"/>
              </a:rPr>
              <a:t>Atmospheric model</a:t>
            </a:r>
          </a:p>
          <a:p>
            <a:pPr marL="0" lvl="1" indent="0" defTabSz="457189">
              <a:spcBef>
                <a:spcPts val="0"/>
              </a:spcBef>
              <a:spcAft>
                <a:spcPts val="300"/>
              </a:spcAft>
              <a:buNone/>
              <a:defRPr/>
            </a:pPr>
            <a:r>
              <a:rPr lang="en-US" sz="2600" dirty="0">
                <a:solidFill>
                  <a:prstClr val="black"/>
                </a:solidFill>
                <a:latin typeface="Cambria" panose="02040503050406030204" pitchFamily="18" charset="0"/>
                <a:ea typeface="Cambria" panose="02040503050406030204" pitchFamily="18" charset="0"/>
              </a:rPr>
              <a:t>-Delivered 179,000 solutions in 2021</a:t>
            </a:r>
          </a:p>
        </p:txBody>
      </p:sp>
      <p:sp>
        <p:nvSpPr>
          <p:cNvPr id="58" name="TextBox 57">
            <a:extLst>
              <a:ext uri="{FF2B5EF4-FFF2-40B4-BE49-F238E27FC236}">
                <a16:creationId xmlns:a16="http://schemas.microsoft.com/office/drawing/2014/main" id="{B8459F33-0F30-4325-8DB9-DB50F909237E}"/>
              </a:ext>
            </a:extLst>
          </p:cNvPr>
          <p:cNvSpPr txBox="1"/>
          <p:nvPr/>
        </p:nvSpPr>
        <p:spPr bwMode="auto">
          <a:xfrm>
            <a:off x="1797498" y="4319372"/>
            <a:ext cx="8608246" cy="646331"/>
          </a:xfrm>
          <a:prstGeom prst="rect">
            <a:avLst/>
          </a:prstGeom>
          <a:solidFill>
            <a:schemeClr val="accent6">
              <a:lumMod val="60000"/>
              <a:lumOff val="40000"/>
            </a:schemeClr>
          </a:solidFill>
          <a:ln w="9525">
            <a:noFill/>
            <a:miter lim="800000"/>
            <a:headEnd/>
            <a:tailEnd/>
          </a:ln>
          <a:effectLst>
            <a:glow rad="228600">
              <a:srgbClr val="FAC090"/>
            </a:glow>
          </a:effectLst>
        </p:spPr>
        <p:txBody>
          <a:bodyPr wrap="square" rtlCol="0">
            <a:spAutoFit/>
          </a:bodyPr>
          <a:lstStyle/>
          <a:p>
            <a:pPr algn="ctr">
              <a:defRPr/>
            </a:pPr>
            <a:r>
              <a:rPr lang="en-US" sz="3600" b="1" i="1" u="sng" dirty="0">
                <a:solidFill>
                  <a:prstClr val="black"/>
                </a:solidFill>
                <a:latin typeface="Calibri"/>
                <a:ea typeface="ＭＳ Ｐゴシック" pitchFamily="34" charset="-128"/>
              </a:rPr>
              <a:t>Not</a:t>
            </a:r>
            <a:r>
              <a:rPr lang="en-US" sz="3600" dirty="0">
                <a:solidFill>
                  <a:prstClr val="black"/>
                </a:solidFill>
                <a:latin typeface="Calibri"/>
                <a:ea typeface="ＭＳ Ｐゴシック" pitchFamily="34" charset="-128"/>
              </a:rPr>
              <a:t> integrated with OPUS Projects</a:t>
            </a:r>
            <a:endParaRPr lang="en-US" sz="3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764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afterEffect">
                                  <p:stCondLst>
                                    <p:cond delay="500"/>
                                  </p:stCondLst>
                                  <p:childTnLst>
                                    <p:animMotion origin="layout" path="M 0.5224 -0.12824 L 0.37847 -0.12338 C 0.34861 -0.12315 0.30434 -0.11528 0.25886 -0.10371 C 0.20712 -0.09005 0.16632 -0.0757 0.1382 -0.06134 L 0.0033 0.00555 " pathEditMode="fixed" rAng="20940000" ptsTypes="AAAAA">
                                      <p:cBhvr>
                                        <p:cTn id="6" dur="2000" spd="-100000" fill="hold"/>
                                        <p:tgtEl>
                                          <p:spTgt spid="80934"/>
                                        </p:tgtEl>
                                        <p:attrNameLst>
                                          <p:attrName>ppt_x</p:attrName>
                                          <p:attrName>ppt_y</p:attrName>
                                        </p:attrNameLst>
                                      </p:cBhvr>
                                      <p:rCtr x="-26267" y="4606"/>
                                    </p:animMotion>
                                  </p:childTnLst>
                                </p:cTn>
                              </p:par>
                            </p:childTnLst>
                          </p:cTn>
                        </p:par>
                        <p:par>
                          <p:cTn id="7" fill="hold">
                            <p:stCondLst>
                              <p:cond delay="2500"/>
                            </p:stCondLst>
                            <p:childTnLst>
                              <p:par>
                                <p:cTn id="8" presetID="20" presetClass="entr" presetSubtype="0" fill="hold" grpId="0" nodeType="afterEffect">
                                  <p:stCondLst>
                                    <p:cond delay="0"/>
                                  </p:stCondLst>
                                  <p:childTnLst>
                                    <p:set>
                                      <p:cBhvr>
                                        <p:cTn id="9" dur="1" fill="hold">
                                          <p:stCondLst>
                                            <p:cond delay="0"/>
                                          </p:stCondLst>
                                        </p:cTn>
                                        <p:tgtEl>
                                          <p:spTgt spid="80924"/>
                                        </p:tgtEl>
                                        <p:attrNameLst>
                                          <p:attrName>style.visibility</p:attrName>
                                        </p:attrNameLst>
                                      </p:cBhvr>
                                      <p:to>
                                        <p:strVal val="visible"/>
                                      </p:to>
                                    </p:set>
                                    <p:animEffect transition="in" filter="wedge">
                                      <p:cBhvr>
                                        <p:cTn id="10" dur="500"/>
                                        <p:tgtEl>
                                          <p:spTgt spid="80924"/>
                                        </p:tgtEl>
                                      </p:cBhvr>
                                    </p:animEffect>
                                  </p:childTnLst>
                                </p:cTn>
                              </p:par>
                            </p:childTnLst>
                          </p:cTn>
                        </p:par>
                        <p:par>
                          <p:cTn id="11" fill="hold">
                            <p:stCondLst>
                              <p:cond delay="3000"/>
                            </p:stCondLst>
                            <p:childTnLst>
                              <p:par>
                                <p:cTn id="12" presetID="22" presetClass="entr" presetSubtype="1" fill="hold" grpId="0" nodeType="afterEffect">
                                  <p:stCondLst>
                                    <p:cond delay="0"/>
                                  </p:stCondLst>
                                  <p:childTnLst>
                                    <p:set>
                                      <p:cBhvr>
                                        <p:cTn id="13" dur="1" fill="hold">
                                          <p:stCondLst>
                                            <p:cond delay="0"/>
                                          </p:stCondLst>
                                        </p:cTn>
                                        <p:tgtEl>
                                          <p:spTgt spid="80904"/>
                                        </p:tgtEl>
                                        <p:attrNameLst>
                                          <p:attrName>style.visibility</p:attrName>
                                        </p:attrNameLst>
                                      </p:cBhvr>
                                      <p:to>
                                        <p:strVal val="visible"/>
                                      </p:to>
                                    </p:set>
                                    <p:animEffect transition="in" filter="wipe(up)">
                                      <p:cBhvr>
                                        <p:cTn id="14" dur="500"/>
                                        <p:tgtEl>
                                          <p:spTgt spid="80904"/>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0917"/>
                                        </p:tgtEl>
                                        <p:attrNameLst>
                                          <p:attrName>style.visibility</p:attrName>
                                        </p:attrNameLst>
                                      </p:cBhvr>
                                      <p:to>
                                        <p:strVal val="visible"/>
                                      </p:to>
                                    </p:set>
                                    <p:animEffect transition="in" filter="wipe(up)">
                                      <p:cBhvr>
                                        <p:cTn id="17" dur="500"/>
                                        <p:tgtEl>
                                          <p:spTgt spid="8091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0921"/>
                                        </p:tgtEl>
                                        <p:attrNameLst>
                                          <p:attrName>style.visibility</p:attrName>
                                        </p:attrNameLst>
                                      </p:cBhvr>
                                      <p:to>
                                        <p:strVal val="visible"/>
                                      </p:to>
                                    </p:set>
                                    <p:animEffect transition="in" filter="wipe(up)">
                                      <p:cBhvr>
                                        <p:cTn id="20" dur="500"/>
                                        <p:tgtEl>
                                          <p:spTgt spid="8092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80916"/>
                                        </p:tgtEl>
                                        <p:attrNameLst>
                                          <p:attrName>style.visibility</p:attrName>
                                        </p:attrNameLst>
                                      </p:cBhvr>
                                      <p:to>
                                        <p:strVal val="visible"/>
                                      </p:to>
                                    </p:set>
                                    <p:animEffect transition="in" filter="wipe(up)">
                                      <p:cBhvr>
                                        <p:cTn id="23" dur="500"/>
                                        <p:tgtEl>
                                          <p:spTgt spid="8091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80920"/>
                                        </p:tgtEl>
                                        <p:attrNameLst>
                                          <p:attrName>style.visibility</p:attrName>
                                        </p:attrNameLst>
                                      </p:cBhvr>
                                      <p:to>
                                        <p:strVal val="visible"/>
                                      </p:to>
                                    </p:set>
                                    <p:animEffect transition="in" filter="wipe(up)">
                                      <p:cBhvr>
                                        <p:cTn id="26" dur="500"/>
                                        <p:tgtEl>
                                          <p:spTgt spid="8092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80922"/>
                                        </p:tgtEl>
                                        <p:attrNameLst>
                                          <p:attrName>style.visibility</p:attrName>
                                        </p:attrNameLst>
                                      </p:cBhvr>
                                      <p:to>
                                        <p:strVal val="visible"/>
                                      </p:to>
                                    </p:set>
                                    <p:animEffect transition="in" filter="wipe(up)">
                                      <p:cBhvr>
                                        <p:cTn id="29" dur="500"/>
                                        <p:tgtEl>
                                          <p:spTgt spid="80922"/>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80919"/>
                                        </p:tgtEl>
                                        <p:attrNameLst>
                                          <p:attrName>style.visibility</p:attrName>
                                        </p:attrNameLst>
                                      </p:cBhvr>
                                      <p:to>
                                        <p:strVal val="visible"/>
                                      </p:to>
                                    </p:set>
                                    <p:animEffect transition="in" filter="wipe(up)">
                                      <p:cBhvr>
                                        <p:cTn id="32" dur="500"/>
                                        <p:tgtEl>
                                          <p:spTgt spid="80919"/>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80918"/>
                                        </p:tgtEl>
                                        <p:attrNameLst>
                                          <p:attrName>style.visibility</p:attrName>
                                        </p:attrNameLst>
                                      </p:cBhvr>
                                      <p:to>
                                        <p:strVal val="visible"/>
                                      </p:to>
                                    </p:set>
                                    <p:animEffect transition="in" filter="wipe(up)">
                                      <p:cBhvr>
                                        <p:cTn id="35" dur="500"/>
                                        <p:tgtEl>
                                          <p:spTgt spid="80918"/>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80906"/>
                                        </p:tgtEl>
                                        <p:attrNameLst>
                                          <p:attrName>style.visibility</p:attrName>
                                        </p:attrNameLst>
                                      </p:cBhvr>
                                      <p:to>
                                        <p:strVal val="visible"/>
                                      </p:to>
                                    </p:set>
                                    <p:animEffect transition="in" filter="wipe(up)">
                                      <p:cBhvr>
                                        <p:cTn id="38" dur="500"/>
                                        <p:tgtEl>
                                          <p:spTgt spid="80906"/>
                                        </p:tgtEl>
                                      </p:cBhvr>
                                    </p:animEffect>
                                  </p:childTnLst>
                                </p:cTn>
                              </p:par>
                            </p:childTnLst>
                          </p:cTn>
                        </p:par>
                        <p:par>
                          <p:cTn id="39" fill="hold" nodeType="afterGroup">
                            <p:stCondLst>
                              <p:cond delay="3500"/>
                            </p:stCondLst>
                            <p:childTnLst>
                              <p:par>
                                <p:cTn id="40" presetID="1" presetClass="entr" presetSubtype="0" fill="hold" grpId="0" nodeType="afterEffect">
                                  <p:stCondLst>
                                    <p:cond delay="0"/>
                                  </p:stCondLst>
                                  <p:childTnLst>
                                    <p:set>
                                      <p:cBhvr>
                                        <p:cTn id="41" dur="1" fill="hold">
                                          <p:stCondLst>
                                            <p:cond delay="0"/>
                                          </p:stCondLst>
                                        </p:cTn>
                                        <p:tgtEl>
                                          <p:spTgt spid="8093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80936"/>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80937"/>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80938"/>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809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80940"/>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80941"/>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80942"/>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80943"/>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8094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80945"/>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8094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80947"/>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80948"/>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80949"/>
                                        </p:tgtEl>
                                        <p:attrNameLst>
                                          <p:attrName>style.visibility</p:attrName>
                                        </p:attrNameLst>
                                      </p:cBhvr>
                                      <p:to>
                                        <p:strVal val="visible"/>
                                      </p:to>
                                    </p:set>
                                  </p:childTnLst>
                                </p:cTn>
                              </p:par>
                            </p:childTnLst>
                          </p:cTn>
                        </p:par>
                        <p:par>
                          <p:cTn id="70" fill="hold" nodeType="afterGroup">
                            <p:stCondLst>
                              <p:cond delay="3500"/>
                            </p:stCondLst>
                            <p:childTnLst>
                              <p:par>
                                <p:cTn id="71" presetID="10" presetClass="entr" presetSubtype="0" fill="hold" nodeType="afterEffect">
                                  <p:stCondLst>
                                    <p:cond delay="0"/>
                                  </p:stCondLst>
                                  <p:childTnLst>
                                    <p:set>
                                      <p:cBhvr>
                                        <p:cTn id="72" dur="1" fill="hold">
                                          <p:stCondLst>
                                            <p:cond delay="0"/>
                                          </p:stCondLst>
                                        </p:cTn>
                                        <p:tgtEl>
                                          <p:spTgt spid="80925"/>
                                        </p:tgtEl>
                                        <p:attrNameLst>
                                          <p:attrName>style.visibility</p:attrName>
                                        </p:attrNameLst>
                                      </p:cBhvr>
                                      <p:to>
                                        <p:strVal val="visible"/>
                                      </p:to>
                                    </p:set>
                                    <p:animEffect transition="in" filter="fade">
                                      <p:cBhvr>
                                        <p:cTn id="73" dur="500"/>
                                        <p:tgtEl>
                                          <p:spTgt spid="80925"/>
                                        </p:tgtEl>
                                      </p:cBhvr>
                                    </p:animEffect>
                                  </p:childTnLst>
                                </p:cTn>
                              </p:par>
                            </p:childTnLst>
                          </p:cTn>
                        </p:par>
                        <p:par>
                          <p:cTn id="74" fill="hold" nodeType="withGroup">
                            <p:stCondLst>
                              <p:cond delay="4000"/>
                            </p:stCondLst>
                            <p:childTnLst>
                              <p:par>
                                <p:cTn id="75" presetID="22" presetClass="entr" presetSubtype="1" fill="hold" grpId="0" nodeType="afterEffect">
                                  <p:stCondLst>
                                    <p:cond delay="0"/>
                                  </p:stCondLst>
                                  <p:childTnLst>
                                    <p:set>
                                      <p:cBhvr>
                                        <p:cTn id="76" dur="1" fill="hold">
                                          <p:stCondLst>
                                            <p:cond delay="0"/>
                                          </p:stCondLst>
                                        </p:cTn>
                                        <p:tgtEl>
                                          <p:spTgt spid="80905"/>
                                        </p:tgtEl>
                                        <p:attrNameLst>
                                          <p:attrName>style.visibility</p:attrName>
                                        </p:attrNameLst>
                                      </p:cBhvr>
                                      <p:to>
                                        <p:strVal val="visible"/>
                                      </p:to>
                                    </p:set>
                                    <p:animEffect transition="in" filter="wipe(up)">
                                      <p:cBhvr>
                                        <p:cTn id="77" dur="500"/>
                                        <p:tgtEl>
                                          <p:spTgt spid="80905"/>
                                        </p:tgtEl>
                                      </p:cBhvr>
                                    </p:animEffect>
                                  </p:childTnLst>
                                </p:cTn>
                              </p:par>
                              <p:par>
                                <p:cTn id="78" presetID="22" presetClass="entr" presetSubtype="2" fill="hold" grpId="0" nodeType="withEffect">
                                  <p:stCondLst>
                                    <p:cond delay="0"/>
                                  </p:stCondLst>
                                  <p:childTnLst>
                                    <p:set>
                                      <p:cBhvr>
                                        <p:cTn id="79" dur="1" fill="hold">
                                          <p:stCondLst>
                                            <p:cond delay="0"/>
                                          </p:stCondLst>
                                        </p:cTn>
                                        <p:tgtEl>
                                          <p:spTgt spid="80900"/>
                                        </p:tgtEl>
                                        <p:attrNameLst>
                                          <p:attrName>style.visibility</p:attrName>
                                        </p:attrNameLst>
                                      </p:cBhvr>
                                      <p:to>
                                        <p:strVal val="visible"/>
                                      </p:to>
                                    </p:set>
                                    <p:animEffect transition="in" filter="wipe(right)">
                                      <p:cBhvr>
                                        <p:cTn id="80" dur="500"/>
                                        <p:tgtEl>
                                          <p:spTgt spid="80900"/>
                                        </p:tgtEl>
                                      </p:cBhvr>
                                    </p:animEffect>
                                  </p:childTnLst>
                                </p:cTn>
                              </p:par>
                              <p:par>
                                <p:cTn id="81" presetID="22" presetClass="entr" presetSubtype="2" fill="hold" grpId="0" nodeType="withEffect">
                                  <p:stCondLst>
                                    <p:cond delay="0"/>
                                  </p:stCondLst>
                                  <p:childTnLst>
                                    <p:set>
                                      <p:cBhvr>
                                        <p:cTn id="82" dur="1" fill="hold">
                                          <p:stCondLst>
                                            <p:cond delay="0"/>
                                          </p:stCondLst>
                                        </p:cTn>
                                        <p:tgtEl>
                                          <p:spTgt spid="80926"/>
                                        </p:tgtEl>
                                        <p:attrNameLst>
                                          <p:attrName>style.visibility</p:attrName>
                                        </p:attrNameLst>
                                      </p:cBhvr>
                                      <p:to>
                                        <p:strVal val="visible"/>
                                      </p:to>
                                    </p:set>
                                    <p:animEffect transition="in" filter="wipe(right)">
                                      <p:cBhvr>
                                        <p:cTn id="83" dur="500"/>
                                        <p:tgtEl>
                                          <p:spTgt spid="80926"/>
                                        </p:tgtEl>
                                      </p:cBhvr>
                                    </p:animEffect>
                                  </p:childTnLst>
                                </p:cTn>
                              </p:par>
                              <p:par>
                                <p:cTn id="84" presetID="22" presetClass="entr" presetSubtype="2" fill="hold" grpId="0" nodeType="withEffect">
                                  <p:stCondLst>
                                    <p:cond delay="0"/>
                                  </p:stCondLst>
                                  <p:childTnLst>
                                    <p:set>
                                      <p:cBhvr>
                                        <p:cTn id="85" dur="1" fill="hold">
                                          <p:stCondLst>
                                            <p:cond delay="0"/>
                                          </p:stCondLst>
                                        </p:cTn>
                                        <p:tgtEl>
                                          <p:spTgt spid="80927"/>
                                        </p:tgtEl>
                                        <p:attrNameLst>
                                          <p:attrName>style.visibility</p:attrName>
                                        </p:attrNameLst>
                                      </p:cBhvr>
                                      <p:to>
                                        <p:strVal val="visible"/>
                                      </p:to>
                                    </p:set>
                                    <p:animEffect transition="in" filter="wipe(right)">
                                      <p:cBhvr>
                                        <p:cTn id="86" dur="500"/>
                                        <p:tgtEl>
                                          <p:spTgt spid="80927"/>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80928"/>
                                        </p:tgtEl>
                                        <p:attrNameLst>
                                          <p:attrName>style.visibility</p:attrName>
                                        </p:attrNameLst>
                                      </p:cBhvr>
                                      <p:to>
                                        <p:strVal val="visible"/>
                                      </p:to>
                                    </p:set>
                                    <p:animEffect transition="in" filter="wipe(right)">
                                      <p:cBhvr>
                                        <p:cTn id="89" dur="500"/>
                                        <p:tgtEl>
                                          <p:spTgt spid="80928"/>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80929"/>
                                        </p:tgtEl>
                                        <p:attrNameLst>
                                          <p:attrName>style.visibility</p:attrName>
                                        </p:attrNameLst>
                                      </p:cBhvr>
                                      <p:to>
                                        <p:strVal val="visible"/>
                                      </p:to>
                                    </p:set>
                                    <p:animEffect transition="in" filter="wipe(left)">
                                      <p:cBhvr>
                                        <p:cTn id="92" dur="500"/>
                                        <p:tgtEl>
                                          <p:spTgt spid="80929"/>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80930"/>
                                        </p:tgtEl>
                                        <p:attrNameLst>
                                          <p:attrName>style.visibility</p:attrName>
                                        </p:attrNameLst>
                                      </p:cBhvr>
                                      <p:to>
                                        <p:strVal val="visible"/>
                                      </p:to>
                                    </p:set>
                                    <p:animEffect transition="in" filter="wipe(left)">
                                      <p:cBhvr>
                                        <p:cTn id="95" dur="500"/>
                                        <p:tgtEl>
                                          <p:spTgt spid="80930"/>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80931"/>
                                        </p:tgtEl>
                                        <p:attrNameLst>
                                          <p:attrName>style.visibility</p:attrName>
                                        </p:attrNameLst>
                                      </p:cBhvr>
                                      <p:to>
                                        <p:strVal val="visible"/>
                                      </p:to>
                                    </p:set>
                                    <p:animEffect transition="in" filter="wipe(down)">
                                      <p:cBhvr>
                                        <p:cTn id="98" dur="500"/>
                                        <p:tgtEl>
                                          <p:spTgt spid="80931"/>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80932"/>
                                        </p:tgtEl>
                                        <p:attrNameLst>
                                          <p:attrName>style.visibility</p:attrName>
                                        </p:attrNameLst>
                                      </p:cBhvr>
                                      <p:to>
                                        <p:strVal val="visible"/>
                                      </p:to>
                                    </p:set>
                                    <p:animEffect transition="in" filter="wipe(left)">
                                      <p:cBhvr>
                                        <p:cTn id="101" dur="500"/>
                                        <p:tgtEl>
                                          <p:spTgt spid="80932"/>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80933"/>
                                        </p:tgtEl>
                                        <p:attrNameLst>
                                          <p:attrName>style.visibility</p:attrName>
                                        </p:attrNameLst>
                                      </p:cBhvr>
                                      <p:to>
                                        <p:strVal val="visible"/>
                                      </p:to>
                                    </p:set>
                                    <p:animEffect transition="in" filter="wipe(down)">
                                      <p:cBhvr>
                                        <p:cTn id="104" dur="500"/>
                                        <p:tgtEl>
                                          <p:spTgt spid="80933"/>
                                        </p:tgtEl>
                                      </p:cBhvr>
                                    </p:animEffect>
                                  </p:childTnLst>
                                </p:cTn>
                              </p:par>
                            </p:childTnLst>
                          </p:cTn>
                        </p:par>
                        <p:par>
                          <p:cTn id="105" fill="hold">
                            <p:stCondLst>
                              <p:cond delay="4500"/>
                            </p:stCondLst>
                            <p:childTnLst>
                              <p:par>
                                <p:cTn id="106" presetID="10" presetClass="entr" presetSubtype="0" fill="hold" grpId="0" nodeType="afterEffect">
                                  <p:stCondLst>
                                    <p:cond delay="0"/>
                                  </p:stCondLst>
                                  <p:childTnLst>
                                    <p:set>
                                      <p:cBhvr>
                                        <p:cTn id="107" dur="1" fill="hold">
                                          <p:stCondLst>
                                            <p:cond delay="0"/>
                                          </p:stCondLst>
                                        </p:cTn>
                                        <p:tgtEl>
                                          <p:spTgt spid="58"/>
                                        </p:tgtEl>
                                        <p:attrNameLst>
                                          <p:attrName>style.visibility</p:attrName>
                                        </p:attrNameLst>
                                      </p:cBhvr>
                                      <p:to>
                                        <p:strVal val="visible"/>
                                      </p:to>
                                    </p:set>
                                    <p:animEffect transition="in" filter="fade">
                                      <p:cBhvr>
                                        <p:cTn id="10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animBg="1"/>
      <p:bldP spid="80905" grpId="0" animBg="1"/>
      <p:bldP spid="80924" grpId="0" animBg="1"/>
      <p:bldP spid="80926" grpId="0" animBg="1"/>
      <p:bldP spid="80927" grpId="0" animBg="1"/>
      <p:bldP spid="80928" grpId="0" animBg="1"/>
      <p:bldP spid="80929" grpId="0" animBg="1"/>
      <p:bldP spid="80930" grpId="0" animBg="1"/>
      <p:bldP spid="80931" grpId="0" animBg="1"/>
      <p:bldP spid="80932" grpId="0" animBg="1"/>
      <p:bldP spid="80933" grpId="0" animBg="1"/>
      <p:bldP spid="80935" grpId="0" animBg="1"/>
      <p:bldP spid="80936" grpId="0" animBg="1"/>
      <p:bldP spid="80937" grpId="0" animBg="1"/>
      <p:bldP spid="80938" grpId="0" animBg="1"/>
      <p:bldP spid="80939" grpId="0" animBg="1"/>
      <p:bldP spid="80940" grpId="0" animBg="1"/>
      <p:bldP spid="80941" grpId="0" animBg="1"/>
      <p:bldP spid="80942" grpId="0" animBg="1"/>
      <p:bldP spid="80943" grpId="0" animBg="1"/>
      <p:bldP spid="80944" grpId="0" animBg="1"/>
      <p:bldP spid="80945" grpId="0" animBg="1"/>
      <p:bldP spid="80946" grpId="0" animBg="1"/>
      <p:bldP spid="80947" grpId="0" animBg="1"/>
      <p:bldP spid="80948" grpId="0" animBg="1"/>
      <p:bldP spid="80949" grpId="0" animBg="1"/>
      <p:bldP spid="80904" grpId="0" animBg="1"/>
      <p:bldP spid="80906" grpId="0" animBg="1"/>
      <p:bldP spid="80916" grpId="0" animBg="1"/>
      <p:bldP spid="80917" grpId="0" animBg="1"/>
      <p:bldP spid="80918" grpId="0" animBg="1"/>
      <p:bldP spid="80919" grpId="0" animBg="1"/>
      <p:bldP spid="80920" grpId="0" animBg="1"/>
      <p:bldP spid="80921" grpId="0" animBg="1"/>
      <p:bldP spid="80922" grpId="0" animBg="1"/>
      <p:bldP spid="5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p:cNvSpPr>
            <a:spLocks noGrp="1"/>
          </p:cNvSpPr>
          <p:nvPr>
            <p:ph type="title"/>
          </p:nvPr>
        </p:nvSpPr>
        <p:spPr>
          <a:xfrm>
            <a:off x="1524000" y="364868"/>
            <a:ext cx="9144000" cy="805079"/>
          </a:xfrm>
        </p:spPr>
        <p:txBody>
          <a:bodyPr>
            <a:normAutofit fontScale="90000"/>
          </a:bodyPr>
          <a:lstStyle/>
          <a:p>
            <a:r>
              <a:rPr lang="en-US" sz="5000" dirty="0">
                <a:latin typeface="Cambria" panose="02040503050406030204" pitchFamily="18" charset="0"/>
                <a:ea typeface="Cambria" panose="02040503050406030204" pitchFamily="18" charset="0"/>
              </a:rPr>
              <a:t>OPUS-S – 2 to 48 hours</a:t>
            </a:r>
          </a:p>
        </p:txBody>
      </p:sp>
      <p:sp>
        <p:nvSpPr>
          <p:cNvPr id="37" name="Content Placeholder 1"/>
          <p:cNvSpPr txBox="1">
            <a:spLocks/>
          </p:cNvSpPr>
          <p:nvPr/>
        </p:nvSpPr>
        <p:spPr bwMode="auto">
          <a:xfrm>
            <a:off x="4686301" y="1177880"/>
            <a:ext cx="6572249" cy="178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defTabSz="457189">
              <a:spcBef>
                <a:spcPts val="0"/>
              </a:spcBef>
              <a:spcAft>
                <a:spcPts val="300"/>
              </a:spcAft>
              <a:buNone/>
              <a:defRPr/>
            </a:pPr>
            <a:r>
              <a:rPr lang="en-US" dirty="0">
                <a:solidFill>
                  <a:prstClr val="black"/>
                </a:solidFill>
                <a:latin typeface="Cambria" panose="02040503050406030204" pitchFamily="18" charset="0"/>
                <a:ea typeface="Cambria" panose="02040503050406030204" pitchFamily="18" charset="0"/>
              </a:rPr>
              <a:t>-Best 3 of 5 baselines</a:t>
            </a:r>
          </a:p>
          <a:p>
            <a:pPr marL="0" lvl="1" indent="0" defTabSz="457189">
              <a:spcBef>
                <a:spcPts val="0"/>
              </a:spcBef>
              <a:spcAft>
                <a:spcPts val="300"/>
              </a:spcAft>
              <a:buNone/>
              <a:defRPr/>
            </a:pPr>
            <a:r>
              <a:rPr lang="en-US" dirty="0">
                <a:solidFill>
                  <a:prstClr val="black"/>
                </a:solidFill>
                <a:latin typeface="Cambria" panose="02040503050406030204" pitchFamily="18" charset="0"/>
                <a:ea typeface="Cambria" panose="02040503050406030204" pitchFamily="18" charset="0"/>
              </a:rPr>
              <a:t>-Delivered 1,268,000 solutions in 2021</a:t>
            </a:r>
          </a:p>
          <a:p>
            <a:pPr marL="0" lvl="1" indent="0" defTabSz="457189">
              <a:spcBef>
                <a:spcPts val="0"/>
              </a:spcBef>
              <a:spcAft>
                <a:spcPts val="300"/>
              </a:spcAft>
              <a:buNone/>
              <a:defRPr/>
            </a:pPr>
            <a:r>
              <a:rPr lang="en-US" dirty="0">
                <a:solidFill>
                  <a:prstClr val="black"/>
                </a:solidFill>
                <a:latin typeface="Cambria" panose="02040503050406030204" pitchFamily="18" charset="0"/>
                <a:ea typeface="Cambria" panose="02040503050406030204" pitchFamily="18" charset="0"/>
              </a:rPr>
              <a:t>			       </a:t>
            </a:r>
            <a:r>
              <a:rPr lang="en-US" dirty="0">
                <a:solidFill>
                  <a:prstClr val="black">
                    <a:lumMod val="65000"/>
                    <a:lumOff val="35000"/>
                  </a:prstClr>
                </a:solidFill>
                <a:latin typeface="Cambria" panose="02040503050406030204" pitchFamily="18" charset="0"/>
                <a:ea typeface="Cambria" panose="02040503050406030204" pitchFamily="18" charset="0"/>
              </a:rPr>
              <a:t>206,000 solutions in 2011</a:t>
            </a:r>
          </a:p>
        </p:txBody>
      </p:sp>
      <p:pic>
        <p:nvPicPr>
          <p:cNvPr id="35" name="Picture 20" descr="MCj0434738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7" r="814" b="951"/>
          <a:stretch>
            <a:fillRect/>
          </a:stretch>
        </p:blipFill>
        <p:spPr>
          <a:xfrm>
            <a:off x="1524000" y="2239968"/>
            <a:ext cx="9144000" cy="4618037"/>
          </a:xfrm>
          <a:noFill/>
        </p:spPr>
      </p:pic>
      <p:pic>
        <p:nvPicPr>
          <p:cNvPr id="38" name="Picture 20" descr="MCj04347380000[1]"/>
          <p:cNvPicPr>
            <a:picLocks noChangeAspect="1" noChangeArrowheads="1"/>
          </p:cNvPicPr>
          <p:nvPr/>
        </p:nvPicPr>
        <p:blipFill>
          <a:blip r:embed="rId3">
            <a:extLst>
              <a:ext uri="{28A0092B-C50C-407E-A947-70E740481C1C}">
                <a14:useLocalDpi xmlns:a14="http://schemas.microsoft.com/office/drawing/2010/main" val="0"/>
              </a:ext>
            </a:extLst>
          </a:blip>
          <a:srcRect l="147" r="814" b="951"/>
          <a:stretch>
            <a:fillRect/>
          </a:stretch>
        </p:blipFill>
        <p:spPr bwMode="auto">
          <a:xfrm>
            <a:off x="0" y="2239968"/>
            <a:ext cx="12192000" cy="461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rc 38"/>
          <p:cNvSpPr/>
          <p:nvPr/>
        </p:nvSpPr>
        <p:spPr>
          <a:xfrm>
            <a:off x="822327" y="3108329"/>
            <a:ext cx="10642600" cy="6588125"/>
          </a:xfrm>
          <a:prstGeom prst="arc">
            <a:avLst>
              <a:gd name="adj1" fmla="val 11829667"/>
              <a:gd name="adj2" fmla="val 20473190"/>
            </a:avLst>
          </a:prstGeom>
          <a:ln w="177800">
            <a:solidFill>
              <a:srgbClr val="C2E9FA">
                <a:alpha val="51000"/>
              </a:srgbClr>
            </a:solidFill>
          </a:ln>
        </p:spPr>
        <p:style>
          <a:lnRef idx="1">
            <a:schemeClr val="accent1"/>
          </a:lnRef>
          <a:fillRef idx="0">
            <a:schemeClr val="accent1"/>
          </a:fillRef>
          <a:effectRef idx="0">
            <a:schemeClr val="accent1"/>
          </a:effectRef>
          <a:fontRef idx="minor">
            <a:schemeClr val="tx1"/>
          </a:fontRef>
        </p:style>
        <p:txBody>
          <a:bodyPr anchor="ctr"/>
          <a:lstStyle/>
          <a:p>
            <a:pPr algn="ctr" defTabSz="457189" fontAlgn="base">
              <a:spcBef>
                <a:spcPct val="0"/>
              </a:spcBef>
              <a:spcAft>
                <a:spcPct val="0"/>
              </a:spcAft>
              <a:defRPr/>
            </a:pPr>
            <a:endParaRPr lang="en-US">
              <a:solidFill>
                <a:srgbClr val="000000"/>
              </a:solidFill>
              <a:latin typeface="Calibri"/>
            </a:endParaRPr>
          </a:p>
        </p:txBody>
      </p:sp>
      <p:sp>
        <p:nvSpPr>
          <p:cNvPr id="40" name="AutoShape 5"/>
          <p:cNvSpPr>
            <a:spLocks noChangeArrowheads="1"/>
          </p:cNvSpPr>
          <p:nvPr/>
        </p:nvSpPr>
        <p:spPr bwMode="auto">
          <a:xfrm rot="767916">
            <a:off x="7454903" y="3359154"/>
            <a:ext cx="339725" cy="117475"/>
          </a:xfrm>
          <a:prstGeom prst="star5">
            <a:avLst/>
          </a:prstGeom>
          <a:solidFill>
            <a:schemeClr val="tx1"/>
          </a:solidFill>
          <a:ln w="9525">
            <a:solidFill>
              <a:srgbClr val="A27B00"/>
            </a:solidFill>
            <a:miter lim="800000"/>
            <a:headEnd/>
            <a:tailEnd/>
          </a:ln>
          <a:effectLst/>
        </p:spPr>
        <p:txBody>
          <a:bodyPr wrap="none" anchor="ctr"/>
          <a:lstStyle/>
          <a:p>
            <a:pPr defTabSz="457189"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1" name="AutoShape 3"/>
          <p:cNvSpPr>
            <a:spLocks noChangeArrowheads="1"/>
          </p:cNvSpPr>
          <p:nvPr/>
        </p:nvSpPr>
        <p:spPr bwMode="auto">
          <a:xfrm rot="1035962">
            <a:off x="6257925" y="3914782"/>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defTabSz="457189" eaLnBrk="1" fontAlgn="base" hangingPunct="1">
              <a:spcBef>
                <a:spcPct val="0"/>
              </a:spcBef>
              <a:spcAft>
                <a:spcPct val="0"/>
              </a:spcAft>
              <a:buNone/>
              <a:defRPr/>
            </a:pPr>
            <a:endParaRPr lang="en-US" altLang="en-US" sz="1800">
              <a:solidFill>
                <a:srgbClr val="000000"/>
              </a:solidFill>
              <a:latin typeface="Arial" charset="0"/>
            </a:endParaRPr>
          </a:p>
        </p:txBody>
      </p:sp>
      <p:sp>
        <p:nvSpPr>
          <p:cNvPr id="42" name="Line 4"/>
          <p:cNvSpPr>
            <a:spLocks noChangeShapeType="1"/>
          </p:cNvSpPr>
          <p:nvPr/>
        </p:nvSpPr>
        <p:spPr bwMode="auto">
          <a:xfrm flipV="1">
            <a:off x="3327404" y="4041777"/>
            <a:ext cx="3221039" cy="744539"/>
          </a:xfrm>
          <a:prstGeom prst="line">
            <a:avLst/>
          </a:prstGeom>
          <a:noFill/>
          <a:ln w="158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43" name="Line 5"/>
          <p:cNvSpPr>
            <a:spLocks noChangeShapeType="1"/>
          </p:cNvSpPr>
          <p:nvPr/>
        </p:nvSpPr>
        <p:spPr bwMode="auto">
          <a:xfrm flipH="1">
            <a:off x="6564315" y="3887795"/>
            <a:ext cx="1674812" cy="149225"/>
          </a:xfrm>
          <a:prstGeom prst="line">
            <a:avLst/>
          </a:prstGeom>
          <a:noFill/>
          <a:ln w="15875">
            <a:solidFill>
              <a:srgbClr val="7030A0"/>
            </a:solidFill>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44" name="Line 6"/>
          <p:cNvSpPr>
            <a:spLocks noChangeShapeType="1"/>
          </p:cNvSpPr>
          <p:nvPr/>
        </p:nvSpPr>
        <p:spPr bwMode="auto">
          <a:xfrm flipH="1" flipV="1">
            <a:off x="6562726" y="4056065"/>
            <a:ext cx="1263651" cy="960437"/>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45" name="AutoShape 7"/>
          <p:cNvSpPr>
            <a:spLocks noChangeArrowheads="1"/>
          </p:cNvSpPr>
          <p:nvPr/>
        </p:nvSpPr>
        <p:spPr bwMode="auto">
          <a:xfrm rot="19908062">
            <a:off x="2940051" y="4665668"/>
            <a:ext cx="623888" cy="274637"/>
          </a:xfrm>
          <a:prstGeom prst="star5">
            <a:avLst/>
          </a:prstGeom>
          <a:solidFill>
            <a:schemeClr val="tx1"/>
          </a:solidFill>
          <a:ln w="9525">
            <a:solidFill>
              <a:srgbClr val="C00000"/>
            </a:solidFill>
            <a:miter lim="800000"/>
            <a:headEnd/>
            <a:tailEnd/>
          </a:ln>
          <a:effectLst/>
        </p:spPr>
        <p:txBody>
          <a:bodyPr wrap="none" anchor="ctr"/>
          <a:lstStyle/>
          <a:p>
            <a:pPr defTabSz="457189"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6" name="AutoShape 8"/>
          <p:cNvSpPr>
            <a:spLocks noChangeArrowheads="1"/>
          </p:cNvSpPr>
          <p:nvPr/>
        </p:nvSpPr>
        <p:spPr bwMode="auto">
          <a:xfrm rot="798520">
            <a:off x="7507295" y="4816479"/>
            <a:ext cx="623887" cy="376239"/>
          </a:xfrm>
          <a:prstGeom prst="star5">
            <a:avLst/>
          </a:prstGeom>
          <a:solidFill>
            <a:schemeClr val="tx1"/>
          </a:solidFill>
          <a:ln w="9525">
            <a:solidFill>
              <a:srgbClr val="008000"/>
            </a:solidFill>
            <a:miter lim="800000"/>
            <a:headEnd/>
            <a:tailEnd/>
          </a:ln>
          <a:effectLst/>
        </p:spPr>
        <p:txBody>
          <a:bodyPr wrap="none" anchor="ctr"/>
          <a:lstStyle/>
          <a:p>
            <a:pPr defTabSz="457189"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7" name="AutoShape 9"/>
          <p:cNvSpPr>
            <a:spLocks noChangeArrowheads="1"/>
          </p:cNvSpPr>
          <p:nvPr/>
        </p:nvSpPr>
        <p:spPr bwMode="auto">
          <a:xfrm rot="1097357">
            <a:off x="7920044" y="3824295"/>
            <a:ext cx="623887" cy="174625"/>
          </a:xfrm>
          <a:prstGeom prst="star5">
            <a:avLst/>
          </a:prstGeom>
          <a:solidFill>
            <a:schemeClr val="tx1"/>
          </a:solidFill>
          <a:ln w="9525">
            <a:solidFill>
              <a:srgbClr val="7030A0"/>
            </a:solidFill>
            <a:miter lim="800000"/>
            <a:headEnd/>
            <a:tailEnd/>
          </a:ln>
          <a:effectLst/>
        </p:spPr>
        <p:txBody>
          <a:bodyPr wrap="none" anchor="ctr"/>
          <a:lstStyle/>
          <a:p>
            <a:pPr defTabSz="457189"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8" name="Line 10"/>
          <p:cNvSpPr>
            <a:spLocks noChangeShapeType="1"/>
          </p:cNvSpPr>
          <p:nvPr/>
        </p:nvSpPr>
        <p:spPr bwMode="auto">
          <a:xfrm flipH="1">
            <a:off x="3259141" y="2460630"/>
            <a:ext cx="2513012" cy="2339975"/>
          </a:xfrm>
          <a:prstGeom prst="line">
            <a:avLst/>
          </a:prstGeom>
          <a:noFill/>
          <a:ln w="34925" cap="rnd">
            <a:solidFill>
              <a:srgbClr val="C0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49" name="Line 11"/>
          <p:cNvSpPr>
            <a:spLocks noChangeShapeType="1"/>
          </p:cNvSpPr>
          <p:nvPr/>
        </p:nvSpPr>
        <p:spPr bwMode="auto">
          <a:xfrm>
            <a:off x="5757864" y="2438405"/>
            <a:ext cx="812800" cy="1573213"/>
          </a:xfrm>
          <a:prstGeom prst="line">
            <a:avLst/>
          </a:prstGeom>
          <a:noFill/>
          <a:ln w="31750" cap="rnd">
            <a:solidFill>
              <a:srgbClr val="C0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50" name="Line 12"/>
          <p:cNvSpPr>
            <a:spLocks noChangeShapeType="1"/>
          </p:cNvSpPr>
          <p:nvPr/>
        </p:nvSpPr>
        <p:spPr bwMode="auto">
          <a:xfrm>
            <a:off x="5761044" y="2443168"/>
            <a:ext cx="2071687" cy="2560637"/>
          </a:xfrm>
          <a:prstGeom prst="line">
            <a:avLst/>
          </a:prstGeom>
          <a:noFill/>
          <a:ln w="38100" cap="rnd">
            <a:solidFill>
              <a:srgbClr val="008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51" name="Line 13"/>
          <p:cNvSpPr>
            <a:spLocks noChangeShapeType="1"/>
          </p:cNvSpPr>
          <p:nvPr/>
        </p:nvSpPr>
        <p:spPr bwMode="auto">
          <a:xfrm>
            <a:off x="5753105" y="2446341"/>
            <a:ext cx="2468563" cy="1460500"/>
          </a:xfrm>
          <a:prstGeom prst="line">
            <a:avLst/>
          </a:prstGeom>
          <a:noFill/>
          <a:ln w="34925" cap="rnd">
            <a:solidFill>
              <a:srgbClr val="7030A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52" name="Text Box 14"/>
          <p:cNvSpPr txBox="1">
            <a:spLocks noChangeArrowheads="1"/>
          </p:cNvSpPr>
          <p:nvPr/>
        </p:nvSpPr>
        <p:spPr bwMode="auto">
          <a:xfrm rot="20820000">
            <a:off x="3536946" y="4328907"/>
            <a:ext cx="1117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defTabSz="457189" eaLnBrk="1" fontAlgn="base" hangingPunct="1">
              <a:spcBef>
                <a:spcPct val="0"/>
              </a:spcBef>
              <a:spcAft>
                <a:spcPct val="0"/>
              </a:spcAft>
              <a:buNone/>
              <a:defRPr/>
            </a:pPr>
            <a:r>
              <a:rPr lang="en-US" altLang="en-US" sz="1600" dirty="0">
                <a:solidFill>
                  <a:srgbClr val="C00000"/>
                </a:solidFill>
                <a:latin typeface="Arial" charset="0"/>
              </a:rPr>
              <a:t>baseline 1</a:t>
            </a:r>
          </a:p>
        </p:txBody>
      </p:sp>
      <p:sp>
        <p:nvSpPr>
          <p:cNvPr id="53" name="Text Box 15"/>
          <p:cNvSpPr txBox="1">
            <a:spLocks noChangeArrowheads="1"/>
          </p:cNvSpPr>
          <p:nvPr/>
        </p:nvSpPr>
        <p:spPr bwMode="auto">
          <a:xfrm rot="2310538">
            <a:off x="6578603" y="4243186"/>
            <a:ext cx="12763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defTabSz="457189" eaLnBrk="1" fontAlgn="base" hangingPunct="1">
              <a:spcBef>
                <a:spcPct val="0"/>
              </a:spcBef>
              <a:spcAft>
                <a:spcPct val="0"/>
              </a:spcAft>
              <a:buNone/>
              <a:defRPr/>
            </a:pPr>
            <a:r>
              <a:rPr lang="en-US" altLang="en-US" sz="1600" dirty="0">
                <a:solidFill>
                  <a:srgbClr val="008000"/>
                </a:solidFill>
                <a:latin typeface="Arial" charset="0"/>
              </a:rPr>
              <a:t>baseline 3</a:t>
            </a:r>
          </a:p>
        </p:txBody>
      </p:sp>
      <p:sp>
        <p:nvSpPr>
          <p:cNvPr id="54" name="Text Box 16"/>
          <p:cNvSpPr txBox="1">
            <a:spLocks noChangeArrowheads="1"/>
          </p:cNvSpPr>
          <p:nvPr/>
        </p:nvSpPr>
        <p:spPr bwMode="auto">
          <a:xfrm rot="21300000">
            <a:off x="6941116" y="3698979"/>
            <a:ext cx="10005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defTabSz="457189" eaLnBrk="1" fontAlgn="base" hangingPunct="1">
              <a:spcBef>
                <a:spcPct val="0"/>
              </a:spcBef>
              <a:spcAft>
                <a:spcPct val="0"/>
              </a:spcAft>
              <a:buNone/>
              <a:defRPr/>
            </a:pPr>
            <a:r>
              <a:rPr lang="en-US" altLang="en-US" sz="1400">
                <a:solidFill>
                  <a:srgbClr val="7030A0"/>
                </a:solidFill>
                <a:latin typeface="Arial" charset="0"/>
              </a:rPr>
              <a:t>baseline 4</a:t>
            </a:r>
          </a:p>
        </p:txBody>
      </p:sp>
      <p:sp>
        <p:nvSpPr>
          <p:cNvPr id="55" name="Line 4"/>
          <p:cNvSpPr>
            <a:spLocks noChangeShapeType="1"/>
          </p:cNvSpPr>
          <p:nvPr/>
        </p:nvSpPr>
        <p:spPr bwMode="auto">
          <a:xfrm flipV="1">
            <a:off x="3405192" y="4105280"/>
            <a:ext cx="3114675" cy="1558925"/>
          </a:xfrm>
          <a:prstGeom prst="line">
            <a:avLst/>
          </a:prstGeom>
          <a:noFill/>
          <a:ln w="1905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56" name="Text Box 14"/>
          <p:cNvSpPr txBox="1">
            <a:spLocks noChangeArrowheads="1"/>
          </p:cNvSpPr>
          <p:nvPr/>
        </p:nvSpPr>
        <p:spPr bwMode="auto">
          <a:xfrm rot="19883534">
            <a:off x="3515514" y="5295693"/>
            <a:ext cx="1117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defTabSz="457189" eaLnBrk="1" fontAlgn="base" hangingPunct="1">
              <a:spcBef>
                <a:spcPct val="0"/>
              </a:spcBef>
              <a:spcAft>
                <a:spcPct val="0"/>
              </a:spcAft>
              <a:buNone/>
              <a:defRPr/>
            </a:pPr>
            <a:r>
              <a:rPr lang="en-US" altLang="en-US" sz="1600">
                <a:solidFill>
                  <a:srgbClr val="0E1E20"/>
                </a:solidFill>
                <a:latin typeface="Arial" charset="0"/>
              </a:rPr>
              <a:t>baseline 2</a:t>
            </a:r>
          </a:p>
        </p:txBody>
      </p:sp>
      <p:sp>
        <p:nvSpPr>
          <p:cNvPr id="82" name="Line 6"/>
          <p:cNvSpPr>
            <a:spLocks noChangeShapeType="1"/>
          </p:cNvSpPr>
          <p:nvPr/>
        </p:nvSpPr>
        <p:spPr bwMode="auto">
          <a:xfrm flipH="1">
            <a:off x="6570670" y="3392492"/>
            <a:ext cx="1030287" cy="649287"/>
          </a:xfrm>
          <a:prstGeom prst="line">
            <a:avLst/>
          </a:prstGeom>
          <a:noFill/>
          <a:ln w="12700">
            <a:solidFill>
              <a:srgbClr val="A27B00"/>
            </a:solidFill>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3" name="Text Box 15"/>
          <p:cNvSpPr txBox="1">
            <a:spLocks noChangeArrowheads="1"/>
          </p:cNvSpPr>
          <p:nvPr/>
        </p:nvSpPr>
        <p:spPr bwMode="auto">
          <a:xfrm rot="19860734">
            <a:off x="6608314" y="3486561"/>
            <a:ext cx="881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defTabSz="457189" eaLnBrk="1" fontAlgn="base" hangingPunct="1">
              <a:spcBef>
                <a:spcPct val="0"/>
              </a:spcBef>
              <a:spcAft>
                <a:spcPct val="0"/>
              </a:spcAft>
              <a:buNone/>
              <a:defRPr/>
            </a:pPr>
            <a:r>
              <a:rPr lang="en-US" altLang="en-US" sz="1200" dirty="0">
                <a:solidFill>
                  <a:srgbClr val="A27B00"/>
                </a:solidFill>
                <a:latin typeface="Arial" charset="0"/>
              </a:rPr>
              <a:t>baseline 5</a:t>
            </a:r>
          </a:p>
        </p:txBody>
      </p:sp>
      <p:sp>
        <p:nvSpPr>
          <p:cNvPr id="84" name="AutoShape 5"/>
          <p:cNvSpPr>
            <a:spLocks noChangeArrowheads="1"/>
          </p:cNvSpPr>
          <p:nvPr/>
        </p:nvSpPr>
        <p:spPr bwMode="auto">
          <a:xfrm rot="19324793">
            <a:off x="3092451" y="5527679"/>
            <a:ext cx="623888" cy="274639"/>
          </a:xfrm>
          <a:prstGeom prst="star5">
            <a:avLst/>
          </a:prstGeom>
          <a:solidFill>
            <a:schemeClr val="tx1"/>
          </a:solidFill>
          <a:ln w="9525">
            <a:solidFill>
              <a:schemeClr val="tx1"/>
            </a:solidFill>
            <a:miter lim="800000"/>
            <a:headEnd/>
            <a:tailEnd/>
          </a:ln>
          <a:effectLst/>
        </p:spPr>
        <p:txBody>
          <a:bodyPr wrap="none" anchor="ctr"/>
          <a:lstStyle/>
          <a:p>
            <a:pPr defTabSz="457189"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85" name="Line 12"/>
          <p:cNvSpPr>
            <a:spLocks noChangeShapeType="1"/>
          </p:cNvSpPr>
          <p:nvPr/>
        </p:nvSpPr>
        <p:spPr bwMode="auto">
          <a:xfrm flipH="1">
            <a:off x="3405190" y="2460630"/>
            <a:ext cx="2355851" cy="3205163"/>
          </a:xfrm>
          <a:prstGeom prst="line">
            <a:avLst/>
          </a:prstGeom>
          <a:noFill/>
          <a:ln w="38100" cap="rnd">
            <a:solidFill>
              <a:srgbClr val="0000FF"/>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6" name="Line 12"/>
          <p:cNvSpPr>
            <a:spLocks noChangeShapeType="1"/>
          </p:cNvSpPr>
          <p:nvPr/>
        </p:nvSpPr>
        <p:spPr bwMode="auto">
          <a:xfrm>
            <a:off x="5772151" y="2460632"/>
            <a:ext cx="1828800" cy="931863"/>
          </a:xfrm>
          <a:prstGeom prst="line">
            <a:avLst/>
          </a:prstGeom>
          <a:noFill/>
          <a:ln w="25400" cap="rnd">
            <a:solidFill>
              <a:srgbClr val="A27B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7" name="Line 11"/>
          <p:cNvSpPr>
            <a:spLocks noChangeShapeType="1"/>
          </p:cNvSpPr>
          <p:nvPr/>
        </p:nvSpPr>
        <p:spPr bwMode="auto">
          <a:xfrm>
            <a:off x="5740400" y="2413005"/>
            <a:ext cx="812800" cy="1573213"/>
          </a:xfrm>
          <a:prstGeom prst="line">
            <a:avLst/>
          </a:prstGeom>
          <a:noFill/>
          <a:ln w="31750" cap="rnd">
            <a:solidFill>
              <a:srgbClr val="008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88" name="Line 11"/>
          <p:cNvSpPr>
            <a:spLocks noChangeShapeType="1"/>
          </p:cNvSpPr>
          <p:nvPr/>
        </p:nvSpPr>
        <p:spPr bwMode="auto">
          <a:xfrm>
            <a:off x="5724525" y="2405065"/>
            <a:ext cx="812800" cy="1573212"/>
          </a:xfrm>
          <a:prstGeom prst="line">
            <a:avLst/>
          </a:prstGeom>
          <a:noFill/>
          <a:ln w="31750" cap="rnd">
            <a:solidFill>
              <a:schemeClr val="accent6">
                <a:lumMod val="75000"/>
              </a:schemeClr>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Arial" charset="0"/>
              <a:ea typeface="ＭＳ Ｐゴシック" charset="0"/>
              <a:cs typeface="ＭＳ Ｐゴシック" charset="0"/>
            </a:endParaRPr>
          </a:p>
        </p:txBody>
      </p:sp>
      <p:sp>
        <p:nvSpPr>
          <p:cNvPr id="89" name="Line 11"/>
          <p:cNvSpPr>
            <a:spLocks noChangeShapeType="1"/>
          </p:cNvSpPr>
          <p:nvPr/>
        </p:nvSpPr>
        <p:spPr bwMode="auto">
          <a:xfrm>
            <a:off x="5732463" y="2438405"/>
            <a:ext cx="812800" cy="1573213"/>
          </a:xfrm>
          <a:prstGeom prst="line">
            <a:avLst/>
          </a:prstGeom>
          <a:noFill/>
          <a:ln w="31750" cap="rnd">
            <a:solidFill>
              <a:srgbClr val="A27B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90" name="Line 11"/>
          <p:cNvSpPr>
            <a:spLocks noChangeShapeType="1"/>
          </p:cNvSpPr>
          <p:nvPr/>
        </p:nvSpPr>
        <p:spPr bwMode="auto">
          <a:xfrm>
            <a:off x="5799139" y="2493965"/>
            <a:ext cx="812800" cy="1573212"/>
          </a:xfrm>
          <a:prstGeom prst="line">
            <a:avLst/>
          </a:prstGeom>
          <a:noFill/>
          <a:ln w="31750" cap="rnd">
            <a:solidFill>
              <a:srgbClr val="008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pic>
        <p:nvPicPr>
          <p:cNvPr id="91" name="satellite" descr="MCj0434857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2227">
            <a:off x="5255106" y="1877169"/>
            <a:ext cx="82708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718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2000"/>
                                        <p:tgtEl>
                                          <p:spTgt spid="4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up)">
                                      <p:cBhvr>
                                        <p:cTn id="10" dur="2000"/>
                                        <p:tgtEl>
                                          <p:spTgt spid="4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2000"/>
                                        <p:tgtEl>
                                          <p:spTgt spid="4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ipe(left)">
                                      <p:cBhvr>
                                        <p:cTn id="16" dur="2000"/>
                                        <p:tgtEl>
                                          <p:spTgt spid="5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wipe(up)">
                                      <p:cBhvr>
                                        <p:cTn id="19" dur="2000"/>
                                        <p:tgtEl>
                                          <p:spTgt spid="85"/>
                                        </p:tgtEl>
                                      </p:cBhvr>
                                    </p:animEffect>
                                  </p:childTnLst>
                                </p:cTn>
                              </p:par>
                              <p:par>
                                <p:cTn id="20" presetID="22" presetClass="entr" presetSubtype="1" fill="hold"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wipe(up)">
                                      <p:cBhvr>
                                        <p:cTn id="22" dur="2000"/>
                                        <p:tgtEl>
                                          <p:spTgt spid="8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left)">
                                      <p:cBhvr>
                                        <p:cTn id="25" dur="2000"/>
                                        <p:tgtEl>
                                          <p:spTgt spid="5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2000"/>
                                        <p:tgtEl>
                                          <p:spTgt spid="56"/>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up)">
                                      <p:cBhvr>
                                        <p:cTn id="31" dur="2000"/>
                                        <p:tgtEl>
                                          <p:spTgt spid="50"/>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90"/>
                                        </p:tgtEl>
                                        <p:attrNameLst>
                                          <p:attrName>style.visibility</p:attrName>
                                        </p:attrNameLst>
                                      </p:cBhvr>
                                      <p:to>
                                        <p:strVal val="visible"/>
                                      </p:to>
                                    </p:set>
                                    <p:animEffect transition="in" filter="wipe(up)">
                                      <p:cBhvr>
                                        <p:cTn id="34" dur="2000"/>
                                        <p:tgtEl>
                                          <p:spTgt spid="9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down)">
                                      <p:cBhvr>
                                        <p:cTn id="37" dur="2000"/>
                                        <p:tgtEl>
                                          <p:spTgt spid="4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ipe(down)">
                                      <p:cBhvr>
                                        <p:cTn id="40" dur="2000"/>
                                        <p:tgtEl>
                                          <p:spTgt spid="5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ipe(up)">
                                      <p:cBhvr>
                                        <p:cTn id="43" dur="2000"/>
                                        <p:tgtEl>
                                          <p:spTgt spid="5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wipe(up)">
                                      <p:cBhvr>
                                        <p:cTn id="46" dur="2000"/>
                                        <p:tgtEl>
                                          <p:spTgt spid="87"/>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right)">
                                      <p:cBhvr>
                                        <p:cTn id="49" dur="2000"/>
                                        <p:tgtEl>
                                          <p:spTgt spid="43"/>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right)">
                                      <p:cBhvr>
                                        <p:cTn id="52" dur="2000"/>
                                        <p:tgtEl>
                                          <p:spTgt spid="54"/>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wipe(up)">
                                      <p:cBhvr>
                                        <p:cTn id="55" dur="2000"/>
                                        <p:tgtEl>
                                          <p:spTgt spid="8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wipe(up)">
                                      <p:cBhvr>
                                        <p:cTn id="58" dur="2000"/>
                                        <p:tgtEl>
                                          <p:spTgt spid="89"/>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82"/>
                                        </p:tgtEl>
                                        <p:attrNameLst>
                                          <p:attrName>style.visibility</p:attrName>
                                        </p:attrNameLst>
                                      </p:cBhvr>
                                      <p:to>
                                        <p:strVal val="visible"/>
                                      </p:to>
                                    </p:set>
                                    <p:animEffect transition="in" filter="wipe(right)">
                                      <p:cBhvr>
                                        <p:cTn id="61" dur="2000"/>
                                        <p:tgtEl>
                                          <p:spTgt spid="82"/>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83"/>
                                        </p:tgtEl>
                                        <p:attrNameLst>
                                          <p:attrName>style.visibility</p:attrName>
                                        </p:attrNameLst>
                                      </p:cBhvr>
                                      <p:to>
                                        <p:strVal val="visible"/>
                                      </p:to>
                                    </p:set>
                                    <p:animEffect transition="in" filter="wipe(right)">
                                      <p:cBhvr>
                                        <p:cTn id="64" dur="2000"/>
                                        <p:tgtEl>
                                          <p:spTgt spid="83"/>
                                        </p:tgtEl>
                                      </p:cBhvr>
                                    </p:animEffect>
                                  </p:childTnLst>
                                </p:cTn>
                              </p:par>
                            </p:childTnLst>
                          </p:cTn>
                        </p:par>
                        <p:par>
                          <p:cTn id="65" fill="hold">
                            <p:stCondLst>
                              <p:cond delay="2000"/>
                            </p:stCondLst>
                            <p:childTnLst>
                              <p:par>
                                <p:cTn id="66" presetID="10" presetClass="exit" presetSubtype="0" fill="hold" grpId="1" nodeType="afterEffect">
                                  <p:stCondLst>
                                    <p:cond delay="1000"/>
                                  </p:stCondLst>
                                  <p:childTnLst>
                                    <p:animEffect transition="out" filter="fade">
                                      <p:cBhvr>
                                        <p:cTn id="67" dur="500"/>
                                        <p:tgtEl>
                                          <p:spTgt spid="85"/>
                                        </p:tgtEl>
                                      </p:cBhvr>
                                    </p:animEffect>
                                    <p:set>
                                      <p:cBhvr>
                                        <p:cTn id="68" dur="1" fill="hold">
                                          <p:stCondLst>
                                            <p:cond delay="499"/>
                                          </p:stCondLst>
                                        </p:cTn>
                                        <p:tgtEl>
                                          <p:spTgt spid="85"/>
                                        </p:tgtEl>
                                        <p:attrNameLst>
                                          <p:attrName>style.visibility</p:attrName>
                                        </p:attrNameLst>
                                      </p:cBhvr>
                                      <p:to>
                                        <p:strVal val="hidden"/>
                                      </p:to>
                                    </p:set>
                                  </p:childTnLst>
                                </p:cTn>
                              </p:par>
                              <p:par>
                                <p:cTn id="69" presetID="10" presetClass="exit" presetSubtype="0" fill="hold" grpId="1" nodeType="withEffect">
                                  <p:stCondLst>
                                    <p:cond delay="1000"/>
                                  </p:stCondLst>
                                  <p:childTnLst>
                                    <p:animEffect transition="out" filter="fade">
                                      <p:cBhvr>
                                        <p:cTn id="70" dur="500"/>
                                        <p:tgtEl>
                                          <p:spTgt spid="55"/>
                                        </p:tgtEl>
                                      </p:cBhvr>
                                    </p:animEffect>
                                    <p:set>
                                      <p:cBhvr>
                                        <p:cTn id="71" dur="1" fill="hold">
                                          <p:stCondLst>
                                            <p:cond delay="499"/>
                                          </p:stCondLst>
                                        </p:cTn>
                                        <p:tgtEl>
                                          <p:spTgt spid="55"/>
                                        </p:tgtEl>
                                        <p:attrNameLst>
                                          <p:attrName>style.visibility</p:attrName>
                                        </p:attrNameLst>
                                      </p:cBhvr>
                                      <p:to>
                                        <p:strVal val="hidden"/>
                                      </p:to>
                                    </p:set>
                                  </p:childTnLst>
                                </p:cTn>
                              </p:par>
                              <p:par>
                                <p:cTn id="72" presetID="10" presetClass="exit" presetSubtype="0" fill="hold" grpId="1" nodeType="withEffect">
                                  <p:stCondLst>
                                    <p:cond delay="1000"/>
                                  </p:stCondLst>
                                  <p:childTnLst>
                                    <p:animEffect transition="out" filter="fade">
                                      <p:cBhvr>
                                        <p:cTn id="73" dur="500"/>
                                        <p:tgtEl>
                                          <p:spTgt spid="56"/>
                                        </p:tgtEl>
                                      </p:cBhvr>
                                    </p:animEffect>
                                    <p:set>
                                      <p:cBhvr>
                                        <p:cTn id="74" dur="1" fill="hold">
                                          <p:stCondLst>
                                            <p:cond delay="499"/>
                                          </p:stCondLst>
                                        </p:cTn>
                                        <p:tgtEl>
                                          <p:spTgt spid="56"/>
                                        </p:tgtEl>
                                        <p:attrNameLst>
                                          <p:attrName>style.visibility</p:attrName>
                                        </p:attrNameLst>
                                      </p:cBhvr>
                                      <p:to>
                                        <p:strVal val="hidden"/>
                                      </p:to>
                                    </p:set>
                                  </p:childTnLst>
                                </p:cTn>
                              </p:par>
                              <p:par>
                                <p:cTn id="75" presetID="10" presetClass="exit" presetSubtype="0" fill="hold" grpId="1" nodeType="withEffect">
                                  <p:stCondLst>
                                    <p:cond delay="1000"/>
                                  </p:stCondLst>
                                  <p:childTnLst>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cTn>
                              </p:par>
                              <p:par>
                                <p:cTn id="78" presetID="10" presetClass="exit" presetSubtype="0" fill="hold" grpId="1" nodeType="withEffect">
                                  <p:stCondLst>
                                    <p:cond delay="1000"/>
                                  </p:stCondLst>
                                  <p:childTnLst>
                                    <p:animEffect transition="out" filter="fade">
                                      <p:cBhvr>
                                        <p:cTn id="79" dur="500"/>
                                        <p:tgtEl>
                                          <p:spTgt spid="43"/>
                                        </p:tgtEl>
                                      </p:cBhvr>
                                    </p:animEffect>
                                    <p:set>
                                      <p:cBhvr>
                                        <p:cTn id="80" dur="1" fill="hold">
                                          <p:stCondLst>
                                            <p:cond delay="499"/>
                                          </p:stCondLst>
                                        </p:cTn>
                                        <p:tgtEl>
                                          <p:spTgt spid="43"/>
                                        </p:tgtEl>
                                        <p:attrNameLst>
                                          <p:attrName>style.visibility</p:attrName>
                                        </p:attrNameLst>
                                      </p:cBhvr>
                                      <p:to>
                                        <p:strVal val="hidden"/>
                                      </p:to>
                                    </p:set>
                                  </p:childTnLst>
                                </p:cTn>
                              </p:par>
                              <p:par>
                                <p:cTn id="81" presetID="10" presetClass="exit" presetSubtype="0" fill="hold" grpId="1" nodeType="withEffect">
                                  <p:stCondLst>
                                    <p:cond delay="1000"/>
                                  </p:stCondLst>
                                  <p:childTnLst>
                                    <p:animEffect transition="out" filter="fade">
                                      <p:cBhvr>
                                        <p:cTn id="82" dur="500"/>
                                        <p:tgtEl>
                                          <p:spTgt spid="54"/>
                                        </p:tgtEl>
                                      </p:cBhvr>
                                    </p:animEffect>
                                    <p:set>
                                      <p:cBhvr>
                                        <p:cTn id="83" dur="1" fill="hold">
                                          <p:stCondLst>
                                            <p:cond delay="499"/>
                                          </p:stCondLst>
                                        </p:cTn>
                                        <p:tgtEl>
                                          <p:spTgt spid="5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49"/>
                                        </p:tgtEl>
                                      </p:cBhvr>
                                    </p:animEffect>
                                    <p:set>
                                      <p:cBhvr>
                                        <p:cTn id="86" dur="1" fill="hold">
                                          <p:stCondLst>
                                            <p:cond delay="499"/>
                                          </p:stCondLst>
                                        </p:cTn>
                                        <p:tgtEl>
                                          <p:spTgt spid="49"/>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48"/>
                                        </p:tgtEl>
                                      </p:cBhvr>
                                    </p:animEffect>
                                    <p:set>
                                      <p:cBhvr>
                                        <p:cTn id="89" dur="1" fill="hold">
                                          <p:stCondLst>
                                            <p:cond delay="499"/>
                                          </p:stCondLst>
                                        </p:cTn>
                                        <p:tgtEl>
                                          <p:spTgt spid="48"/>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85"/>
                                        </p:tgtEl>
                                      </p:cBhvr>
                                    </p:animEffect>
                                    <p:set>
                                      <p:cBhvr>
                                        <p:cTn id="92" dur="1" fill="hold">
                                          <p:stCondLst>
                                            <p:cond delay="499"/>
                                          </p:stCondLst>
                                        </p:cTn>
                                        <p:tgtEl>
                                          <p:spTgt spid="85"/>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500"/>
                                        <p:tgtEl>
                                          <p:spTgt spid="88"/>
                                        </p:tgtEl>
                                      </p:cBhvr>
                                    </p:animEffect>
                                    <p:set>
                                      <p:cBhvr>
                                        <p:cTn id="95" dur="1" fill="hold">
                                          <p:stCondLst>
                                            <p:cond delay="499"/>
                                          </p:stCondLst>
                                        </p:cTn>
                                        <p:tgtEl>
                                          <p:spTgt spid="88"/>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56"/>
                                        </p:tgtEl>
                                      </p:cBhvr>
                                    </p:animEffect>
                                    <p:set>
                                      <p:cBhvr>
                                        <p:cTn id="101" dur="1" fill="hold">
                                          <p:stCondLst>
                                            <p:cond delay="499"/>
                                          </p:stCondLst>
                                        </p:cTn>
                                        <p:tgtEl>
                                          <p:spTgt spid="56"/>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50"/>
                                        </p:tgtEl>
                                      </p:cBhvr>
                                    </p:animEffect>
                                    <p:set>
                                      <p:cBhvr>
                                        <p:cTn id="104" dur="1" fill="hold">
                                          <p:stCondLst>
                                            <p:cond delay="499"/>
                                          </p:stCondLst>
                                        </p:cTn>
                                        <p:tgtEl>
                                          <p:spTgt spid="50"/>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90"/>
                                        </p:tgtEl>
                                      </p:cBhvr>
                                    </p:animEffect>
                                    <p:set>
                                      <p:cBhvr>
                                        <p:cTn id="107" dur="1" fill="hold">
                                          <p:stCondLst>
                                            <p:cond delay="499"/>
                                          </p:stCondLst>
                                        </p:cTn>
                                        <p:tgtEl>
                                          <p:spTgt spid="90"/>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51"/>
                                        </p:tgtEl>
                                      </p:cBhvr>
                                    </p:animEffect>
                                    <p:set>
                                      <p:cBhvr>
                                        <p:cTn id="110" dur="1" fill="hold">
                                          <p:stCondLst>
                                            <p:cond delay="499"/>
                                          </p:stCondLst>
                                        </p:cTn>
                                        <p:tgtEl>
                                          <p:spTgt spid="51"/>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87"/>
                                        </p:tgtEl>
                                      </p:cBhvr>
                                    </p:animEffect>
                                    <p:set>
                                      <p:cBhvr>
                                        <p:cTn id="113" dur="1" fill="hold">
                                          <p:stCondLst>
                                            <p:cond delay="499"/>
                                          </p:stCondLst>
                                        </p:cTn>
                                        <p:tgtEl>
                                          <p:spTgt spid="87"/>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43"/>
                                        </p:tgtEl>
                                      </p:cBhvr>
                                    </p:animEffect>
                                    <p:set>
                                      <p:cBhvr>
                                        <p:cTn id="116" dur="1" fill="hold">
                                          <p:stCondLst>
                                            <p:cond delay="499"/>
                                          </p:stCondLst>
                                        </p:cTn>
                                        <p:tgtEl>
                                          <p:spTgt spid="43"/>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54"/>
                                        </p:tgtEl>
                                      </p:cBhvr>
                                    </p:animEffect>
                                    <p:set>
                                      <p:cBhvr>
                                        <p:cTn id="119" dur="1" fill="hold">
                                          <p:stCondLst>
                                            <p:cond delay="499"/>
                                          </p:stCondLst>
                                        </p:cTn>
                                        <p:tgtEl>
                                          <p:spTgt spid="54"/>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86"/>
                                        </p:tgtEl>
                                      </p:cBhvr>
                                    </p:animEffect>
                                    <p:set>
                                      <p:cBhvr>
                                        <p:cTn id="122" dur="1" fill="hold">
                                          <p:stCondLst>
                                            <p:cond delay="499"/>
                                          </p:stCondLst>
                                        </p:cTn>
                                        <p:tgtEl>
                                          <p:spTgt spid="86"/>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89"/>
                                        </p:tgtEl>
                                      </p:cBhvr>
                                    </p:animEffect>
                                    <p:set>
                                      <p:cBhvr>
                                        <p:cTn id="125" dur="1" fill="hold">
                                          <p:stCondLst>
                                            <p:cond delay="499"/>
                                          </p:stCondLst>
                                        </p:cTn>
                                        <p:tgtEl>
                                          <p:spTgt spid="89"/>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91"/>
                                        </p:tgtEl>
                                      </p:cBhvr>
                                    </p:animEffect>
                                    <p:set>
                                      <p:cBhvr>
                                        <p:cTn id="128" dur="1" fill="hold">
                                          <p:stCondLst>
                                            <p:cond delay="499"/>
                                          </p:stCondLst>
                                        </p:cTn>
                                        <p:tgtEl>
                                          <p:spTgt spid="91"/>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 presetClass="entr" presetSubtype="2" fill="hold" nodeType="clickEffect">
                                  <p:stCondLst>
                                    <p:cond delay="0"/>
                                  </p:stCondLst>
                                  <p:childTnLst>
                                    <p:set>
                                      <p:cBhvr>
                                        <p:cTn id="132" dur="1" fill="hold">
                                          <p:stCondLst>
                                            <p:cond delay="0"/>
                                          </p:stCondLst>
                                        </p:cTn>
                                        <p:tgtEl>
                                          <p:spTgt spid="37">
                                            <p:txEl>
                                              <p:pRg st="2" end="2"/>
                                            </p:txEl>
                                          </p:spTgt>
                                        </p:tgtEl>
                                        <p:attrNameLst>
                                          <p:attrName>style.visibility</p:attrName>
                                        </p:attrNameLst>
                                      </p:cBhvr>
                                      <p:to>
                                        <p:strVal val="visible"/>
                                      </p:to>
                                    </p:set>
                                    <p:anim calcmode="lin" valueType="num">
                                      <p:cBhvr additive="base">
                                        <p:cTn id="133" dur="500" fill="hold"/>
                                        <p:tgtEl>
                                          <p:spTgt spid="37">
                                            <p:txEl>
                                              <p:pRg st="2" end="2"/>
                                            </p:txEl>
                                          </p:spTgt>
                                        </p:tgtEl>
                                        <p:attrNameLst>
                                          <p:attrName>ppt_x</p:attrName>
                                        </p:attrNameLst>
                                      </p:cBhvr>
                                      <p:tavLst>
                                        <p:tav tm="0">
                                          <p:val>
                                            <p:strVal val="1+#ppt_w/2"/>
                                          </p:val>
                                        </p:tav>
                                        <p:tav tm="100000">
                                          <p:val>
                                            <p:strVal val="#ppt_x"/>
                                          </p:val>
                                        </p:tav>
                                      </p:tavLst>
                                    </p:anim>
                                    <p:anim calcmode="lin" valueType="num">
                                      <p:cBhvr additive="base">
                                        <p:cTn id="134" dur="500" fill="hold"/>
                                        <p:tgtEl>
                                          <p:spTgt spid="3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3" grpId="1" animBg="1"/>
      <p:bldP spid="43" grpId="2" animBg="1"/>
      <p:bldP spid="44" grpId="0" animBg="1"/>
      <p:bldP spid="48" grpId="0" animBg="1"/>
      <p:bldP spid="48" grpId="1" animBg="1"/>
      <p:bldP spid="49" grpId="0" animBg="1"/>
      <p:bldP spid="49" grpId="1" animBg="1"/>
      <p:bldP spid="50" grpId="0" animBg="1"/>
      <p:bldP spid="50" grpId="1" animBg="1"/>
      <p:bldP spid="51" grpId="0" animBg="1"/>
      <p:bldP spid="51" grpId="1" animBg="1"/>
      <p:bldP spid="51" grpId="2" animBg="1"/>
      <p:bldP spid="52" grpId="0"/>
      <p:bldP spid="53" grpId="0"/>
      <p:bldP spid="54" grpId="0"/>
      <p:bldP spid="54" grpId="1"/>
      <p:bldP spid="54" grpId="2"/>
      <p:bldP spid="55" grpId="0" animBg="1"/>
      <p:bldP spid="55" grpId="1" animBg="1"/>
      <p:bldP spid="55" grpId="2" animBg="1"/>
      <p:bldP spid="56" grpId="0"/>
      <p:bldP spid="56" grpId="1"/>
      <p:bldP spid="56" grpId="2"/>
      <p:bldP spid="82" grpId="0" animBg="1"/>
      <p:bldP spid="83" grpId="0"/>
      <p:bldP spid="85" grpId="0" animBg="1"/>
      <p:bldP spid="85" grpId="1" animBg="1"/>
      <p:bldP spid="85" grpId="2" animBg="1"/>
      <p:bldP spid="86" grpId="0" animBg="1"/>
      <p:bldP spid="86" grpId="1" animBg="1"/>
      <p:bldP spid="87" grpId="0" animBg="1"/>
      <p:bldP spid="87" grpId="1" animBg="1"/>
      <p:bldP spid="88" grpId="0" animBg="1"/>
      <p:bldP spid="89" grpId="0" animBg="1"/>
      <p:bldP spid="89" grpId="1" animBg="1"/>
      <p:bldP spid="90" grpId="0" animBg="1"/>
      <p:bldP spid="9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860093"/>
            <a:ext cx="8229600" cy="4026631"/>
          </a:xfrm>
        </p:spPr>
        <p:txBody>
          <a:bodyPr>
            <a:normAutofit fontScale="85000" lnSpcReduction="20000"/>
          </a:bodyPr>
          <a:lstStyle/>
          <a:p>
            <a:pPr marL="0" indent="0">
              <a:buNone/>
            </a:pPr>
            <a:r>
              <a:rPr lang="en-US" dirty="0">
                <a:latin typeface="Cambria" panose="02040503050406030204" pitchFamily="18" charset="0"/>
                <a:ea typeface="Cambria" panose="02040503050406030204" pitchFamily="18" charset="0"/>
              </a:rPr>
              <a:t> </a:t>
            </a:r>
          </a:p>
          <a:p>
            <a:pPr marL="457189"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457189" lvl="1" indent="0">
              <a:buNone/>
            </a:pPr>
            <a:r>
              <a:rPr lang="en-US" dirty="0">
                <a:latin typeface="Cambria" panose="02040503050406030204" pitchFamily="18" charset="0"/>
                <a:ea typeface="Cambria" panose="02040503050406030204" pitchFamily="18" charset="0"/>
              </a:rPr>
              <a:t>					(~47,000 employees)</a:t>
            </a:r>
          </a:p>
          <a:p>
            <a:pPr marL="457189" lvl="1" indent="0">
              <a:buNone/>
            </a:pPr>
            <a:r>
              <a:rPr lang="en-US" dirty="0">
                <a:latin typeface="Cambria" panose="02040503050406030204" pitchFamily="18" charset="0"/>
                <a:ea typeface="Cambria" panose="02040503050406030204" pitchFamily="18" charset="0"/>
              </a:rPr>
              <a:t>			</a:t>
            </a:r>
          </a:p>
          <a:p>
            <a:pPr marL="457189" lvl="1" indent="0">
              <a:buNone/>
            </a:pPr>
            <a:r>
              <a:rPr lang="en-US" dirty="0">
                <a:latin typeface="Cambria" panose="02040503050406030204" pitchFamily="18" charset="0"/>
                <a:ea typeface="Cambria" panose="02040503050406030204" pitchFamily="18" charset="0"/>
              </a:rPr>
              <a:t>			-National Oceanic and Atmospheric 						Administration (NOAA)</a:t>
            </a:r>
          </a:p>
          <a:p>
            <a:pPr marL="457189" lvl="1" indent="0">
              <a:buNone/>
            </a:pPr>
            <a:r>
              <a:rPr lang="en-US" dirty="0">
                <a:latin typeface="Cambria" panose="02040503050406030204" pitchFamily="18" charset="0"/>
                <a:ea typeface="Cambria" panose="02040503050406030204" pitchFamily="18" charset="0"/>
              </a:rPr>
              <a:t>					</a:t>
            </a:r>
          </a:p>
          <a:p>
            <a:pPr marL="457189" lvl="1" indent="0">
              <a:buNone/>
            </a:pPr>
            <a:r>
              <a:rPr lang="en-US" dirty="0">
                <a:latin typeface="Cambria" panose="02040503050406030204" pitchFamily="18" charset="0"/>
                <a:ea typeface="Cambria" panose="02040503050406030204" pitchFamily="18" charset="0"/>
              </a:rPr>
              <a:t>			-National Ocean Service (NOS)</a:t>
            </a:r>
          </a:p>
        </p:txBody>
      </p:sp>
      <p:sp>
        <p:nvSpPr>
          <p:cNvPr id="3" name="organizational structure"/>
          <p:cNvSpPr>
            <a:spLocks noGrp="1"/>
          </p:cNvSpPr>
          <p:nvPr>
            <p:ph type="title"/>
          </p:nvPr>
        </p:nvSpPr>
        <p:spPr>
          <a:xfrm>
            <a:off x="1981200" y="160337"/>
            <a:ext cx="8229600" cy="1143000"/>
          </a:xfrm>
        </p:spPr>
        <p:txBody>
          <a:bodyPr>
            <a:normAutofit/>
          </a:bodyPr>
          <a:lstStyle/>
          <a:p>
            <a:r>
              <a:rPr lang="en-US" sz="5333" dirty="0"/>
              <a:t>Organizational Structure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2836" y="1386455"/>
            <a:ext cx="997792" cy="997792"/>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03878" y="2843647"/>
            <a:ext cx="1135711" cy="1135711"/>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41311" y="5272872"/>
            <a:ext cx="1258635" cy="1265665"/>
          </a:xfrm>
          <a:prstGeom prst="rect">
            <a:avLst/>
          </a:prstGeom>
        </p:spPr>
      </p:pic>
      <p:cxnSp>
        <p:nvCxnSpPr>
          <p:cNvPr id="11" name="Straight Arrow Connector 10"/>
          <p:cNvCxnSpPr/>
          <p:nvPr/>
        </p:nvCxnSpPr>
        <p:spPr>
          <a:xfrm>
            <a:off x="6096000" y="2370920"/>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096000" y="3710228"/>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106275" y="4781411"/>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1981200" y="4939672"/>
            <a:ext cx="8229600" cy="165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lvl="1" indent="0" defTabSz="457189">
              <a:buNone/>
              <a:defRPr/>
            </a:pPr>
            <a:endParaRPr lang="en-US" dirty="0">
              <a:solidFill>
                <a:prstClr val="black"/>
              </a:solidFill>
              <a:latin typeface="Cambria" panose="02040503050406030204" pitchFamily="18" charset="0"/>
              <a:ea typeface="Cambria" panose="02040503050406030204" pitchFamily="18" charset="0"/>
            </a:endParaRPr>
          </a:p>
          <a:p>
            <a:pPr marL="457189" lvl="1" indent="0" defTabSz="457189">
              <a:buNone/>
              <a:defRPr/>
            </a:pPr>
            <a:r>
              <a:rPr lang="en-US" dirty="0">
                <a:solidFill>
                  <a:prstClr val="black"/>
                </a:solidFill>
                <a:latin typeface="Cambria" panose="02040503050406030204" pitchFamily="18" charset="0"/>
                <a:ea typeface="Cambria" panose="02040503050406030204" pitchFamily="18" charset="0"/>
              </a:rPr>
              <a:t>				-National Geodetic Survey (NGS)</a:t>
            </a:r>
          </a:p>
          <a:p>
            <a:pPr marL="457189" lvl="1" indent="0" defTabSz="457189">
              <a:buNone/>
              <a:defRPr/>
            </a:pPr>
            <a:r>
              <a:rPr lang="en-US" dirty="0">
                <a:solidFill>
                  <a:prstClr val="black"/>
                </a:solidFill>
                <a:latin typeface="Cambria" panose="02040503050406030204" pitchFamily="18" charset="0"/>
                <a:ea typeface="Cambria" panose="02040503050406030204" pitchFamily="18" charset="0"/>
              </a:rPr>
              <a:t>						(~175 employees)</a:t>
            </a:r>
          </a:p>
          <a:p>
            <a:pPr marL="457189" lvl="1" indent="0" defTabSz="457189">
              <a:buNone/>
              <a:defRPr/>
            </a:pPr>
            <a:endParaRPr lang="en-US" dirty="0">
              <a:solidFill>
                <a:prstClr val="black"/>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43452" y="1393731"/>
            <a:ext cx="1038629" cy="103468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01703" y="5375351"/>
            <a:ext cx="2522125" cy="1008851"/>
          </a:xfrm>
          <a:prstGeom prst="rect">
            <a:avLst/>
          </a:prstGeom>
        </p:spPr>
      </p:pic>
      <p:cxnSp>
        <p:nvCxnSpPr>
          <p:cNvPr id="13" name="Straight Arrow Connector 12"/>
          <p:cNvCxnSpPr/>
          <p:nvPr/>
        </p:nvCxnSpPr>
        <p:spPr>
          <a:xfrm>
            <a:off x="6562764" y="2575457"/>
            <a:ext cx="0" cy="269741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not equal"/>
          <p:cNvSpPr txBox="1"/>
          <p:nvPr/>
        </p:nvSpPr>
        <p:spPr bwMode="auto">
          <a:xfrm>
            <a:off x="4527627" y="5255617"/>
            <a:ext cx="1145628" cy="1107996"/>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6600" dirty="0">
                <a:solidFill>
                  <a:prstClr val="black"/>
                </a:solidFill>
                <a:latin typeface="Calibri" pitchFamily="34" charset="0"/>
                <a:ea typeface="ＭＳ Ｐゴシック" pitchFamily="34" charset="-128"/>
              </a:rPr>
              <a:t>≠</a:t>
            </a:r>
          </a:p>
        </p:txBody>
      </p:sp>
      <p:sp>
        <p:nvSpPr>
          <p:cNvPr id="17" name="we're not usgs"/>
          <p:cNvSpPr txBox="1">
            <a:spLocks/>
          </p:cNvSpPr>
          <p:nvPr/>
        </p:nvSpPr>
        <p:spPr bwMode="auto">
          <a:xfrm>
            <a:off x="1991475" y="17655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5333" dirty="0">
                <a:solidFill>
                  <a:prstClr val="black"/>
                </a:solidFill>
                <a:latin typeface="Cambria" panose="02040503050406030204" pitchFamily="18" charset="0"/>
                <a:ea typeface="Cambria" panose="02040503050406030204" pitchFamily="18" charset="0"/>
              </a:rPr>
              <a:t>We’re not USGS, we’re NGS</a:t>
            </a:r>
          </a:p>
        </p:txBody>
      </p:sp>
    </p:spTree>
    <p:extLst>
      <p:ext uri="{BB962C8B-B14F-4D97-AF65-F5344CB8AC3E}">
        <p14:creationId xmlns:p14="http://schemas.microsoft.com/office/powerpoint/2010/main" val="341100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50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grpId="0" nodeType="withEffect">
                                  <p:stCondLst>
                                    <p:cond delay="500"/>
                                  </p:stCondLst>
                                  <p:childTnLst>
                                    <p:animEffect transition="out" filter="fade">
                                      <p:cBhvr>
                                        <p:cTn id="12" dur="500"/>
                                        <p:tgtEl>
                                          <p:spTgt spid="2">
                                            <p:txEl>
                                              <p:pRg st="0" end="0"/>
                                            </p:txEl>
                                          </p:spTgt>
                                        </p:tgtEl>
                                      </p:cBhvr>
                                    </p:animEffect>
                                    <p:set>
                                      <p:cBhvr>
                                        <p:cTn id="13" dur="1" fill="hold">
                                          <p:stCondLst>
                                            <p:cond delay="499"/>
                                          </p:stCondLst>
                                        </p:cTn>
                                        <p:tgtEl>
                                          <p:spTgt spid="2">
                                            <p:txEl>
                                              <p:pRg st="0" end="0"/>
                                            </p:txEl>
                                          </p:spTgt>
                                        </p:tgtEl>
                                        <p:attrNameLst>
                                          <p:attrName>style.visibility</p:attrName>
                                        </p:attrNameLst>
                                      </p:cBhvr>
                                      <p:to>
                                        <p:strVal val="hidden"/>
                                      </p:to>
                                    </p:set>
                                  </p:childTnLst>
                                </p:cTn>
                              </p:par>
                              <p:par>
                                <p:cTn id="14" presetID="10" presetClass="exit" presetSubtype="0" fill="hold" grpId="0" nodeType="withEffect">
                                  <p:stCondLst>
                                    <p:cond delay="500"/>
                                  </p:stCondLst>
                                  <p:childTnLst>
                                    <p:animEffect transition="out" filter="fade">
                                      <p:cBhvr>
                                        <p:cTn id="15" dur="500"/>
                                        <p:tgtEl>
                                          <p:spTgt spid="2">
                                            <p:txEl>
                                              <p:pRg st="1" end="1"/>
                                            </p:txEl>
                                          </p:spTgt>
                                        </p:tgtEl>
                                      </p:cBhvr>
                                    </p:animEffect>
                                    <p:set>
                                      <p:cBhvr>
                                        <p:cTn id="16" dur="1" fill="hold">
                                          <p:stCondLst>
                                            <p:cond delay="499"/>
                                          </p:stCondLst>
                                        </p:cTn>
                                        <p:tgtEl>
                                          <p:spTgt spid="2">
                                            <p:txEl>
                                              <p:pRg st="1" end="1"/>
                                            </p:txEl>
                                          </p:spTgt>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500"/>
                                        <p:tgtEl>
                                          <p:spTgt spid="2">
                                            <p:txEl>
                                              <p:pRg st="2" end="2"/>
                                            </p:txEl>
                                          </p:spTgt>
                                        </p:tgtEl>
                                      </p:cBhvr>
                                    </p:animEffect>
                                    <p:set>
                                      <p:cBhvr>
                                        <p:cTn id="19" dur="1" fill="hold">
                                          <p:stCondLst>
                                            <p:cond delay="499"/>
                                          </p:stCondLst>
                                        </p:cTn>
                                        <p:tgtEl>
                                          <p:spTgt spid="2">
                                            <p:txEl>
                                              <p:pRg st="2" end="2"/>
                                            </p:txEl>
                                          </p:spTgt>
                                        </p:tgtEl>
                                        <p:attrNameLst>
                                          <p:attrName>style.visibility</p:attrName>
                                        </p:attrNameLst>
                                      </p:cBhvr>
                                      <p:to>
                                        <p:strVal val="hidden"/>
                                      </p:to>
                                    </p:set>
                                  </p:childTnLst>
                                </p:cTn>
                              </p:par>
                              <p:par>
                                <p:cTn id="20" presetID="10" presetClass="exit" presetSubtype="0" fill="hold" grpId="0" nodeType="withEffect">
                                  <p:stCondLst>
                                    <p:cond delay="500"/>
                                  </p:stCondLst>
                                  <p:childTnLst>
                                    <p:animEffect transition="out" filter="fade">
                                      <p:cBhvr>
                                        <p:cTn id="21" dur="500"/>
                                        <p:tgtEl>
                                          <p:spTgt spid="2">
                                            <p:txEl>
                                              <p:pRg st="3" end="3"/>
                                            </p:txEl>
                                          </p:spTgt>
                                        </p:tgtEl>
                                      </p:cBhvr>
                                    </p:animEffect>
                                    <p:set>
                                      <p:cBhvr>
                                        <p:cTn id="22" dur="1" fill="hold">
                                          <p:stCondLst>
                                            <p:cond delay="499"/>
                                          </p:stCondLst>
                                        </p:cTn>
                                        <p:tgtEl>
                                          <p:spTgt spid="2">
                                            <p:txEl>
                                              <p:pRg st="3" end="3"/>
                                            </p:txEl>
                                          </p:spTgt>
                                        </p:tgtEl>
                                        <p:attrNameLst>
                                          <p:attrName>style.visibility</p:attrName>
                                        </p:attrNameLst>
                                      </p:cBhvr>
                                      <p:to>
                                        <p:strVal val="hidden"/>
                                      </p:to>
                                    </p:set>
                                  </p:childTnLst>
                                </p:cTn>
                              </p:par>
                              <p:par>
                                <p:cTn id="23" presetID="10" presetClass="exit" presetSubtype="0" fill="hold" grpId="0" nodeType="withEffect">
                                  <p:stCondLst>
                                    <p:cond delay="500"/>
                                  </p:stCondLst>
                                  <p:childTnLst>
                                    <p:animEffect transition="out" filter="fade">
                                      <p:cBhvr>
                                        <p:cTn id="24" dur="500"/>
                                        <p:tgtEl>
                                          <p:spTgt spid="2">
                                            <p:txEl>
                                              <p:pRg st="4" end="4"/>
                                            </p:txEl>
                                          </p:spTgt>
                                        </p:tgtEl>
                                      </p:cBhvr>
                                    </p:animEffect>
                                    <p:set>
                                      <p:cBhvr>
                                        <p:cTn id="25" dur="1" fill="hold">
                                          <p:stCondLst>
                                            <p:cond delay="499"/>
                                          </p:stCondLst>
                                        </p:cTn>
                                        <p:tgtEl>
                                          <p:spTgt spid="2">
                                            <p:txEl>
                                              <p:pRg st="4" end="4"/>
                                            </p:txEl>
                                          </p:spTgt>
                                        </p:tgtEl>
                                        <p:attrNameLst>
                                          <p:attrName>style.visibility</p:attrName>
                                        </p:attrNameLst>
                                      </p:cBhvr>
                                      <p:to>
                                        <p:strVal val="hidden"/>
                                      </p:to>
                                    </p:set>
                                  </p:childTnLst>
                                </p:cTn>
                              </p:par>
                              <p:par>
                                <p:cTn id="26" presetID="10" presetClass="exit" presetSubtype="0" fill="hold" grpId="0" nodeType="withEffect">
                                  <p:stCondLst>
                                    <p:cond delay="500"/>
                                  </p:stCondLst>
                                  <p:childTnLst>
                                    <p:animEffect transition="out" filter="fade">
                                      <p:cBhvr>
                                        <p:cTn id="27" dur="500"/>
                                        <p:tgtEl>
                                          <p:spTgt spid="2">
                                            <p:txEl>
                                              <p:pRg st="5" end="5"/>
                                            </p:txEl>
                                          </p:spTgt>
                                        </p:tgtEl>
                                      </p:cBhvr>
                                    </p:animEffect>
                                    <p:set>
                                      <p:cBhvr>
                                        <p:cTn id="28" dur="1" fill="hold">
                                          <p:stCondLst>
                                            <p:cond delay="499"/>
                                          </p:stCondLst>
                                        </p:cTn>
                                        <p:tgtEl>
                                          <p:spTgt spid="2">
                                            <p:txEl>
                                              <p:pRg st="5" end="5"/>
                                            </p:txEl>
                                          </p:spTgt>
                                        </p:tgtEl>
                                        <p:attrNameLst>
                                          <p:attrName>style.visibility</p:attrName>
                                        </p:attrNameLst>
                                      </p:cBhvr>
                                      <p:to>
                                        <p:strVal val="hidden"/>
                                      </p:to>
                                    </p:set>
                                  </p:childTnLst>
                                </p:cTn>
                              </p:par>
                              <p:par>
                                <p:cTn id="29" presetID="10" presetClass="exit" presetSubtype="0" fill="hold" grpId="0" nodeType="withEffect">
                                  <p:stCondLst>
                                    <p:cond delay="500"/>
                                  </p:stCondLst>
                                  <p:childTnLst>
                                    <p:animEffect transition="out" filter="fade">
                                      <p:cBhvr>
                                        <p:cTn id="30" dur="500"/>
                                        <p:tgtEl>
                                          <p:spTgt spid="2">
                                            <p:txEl>
                                              <p:pRg st="6" end="6"/>
                                            </p:txEl>
                                          </p:spTgt>
                                        </p:tgtEl>
                                      </p:cBhvr>
                                    </p:animEffect>
                                    <p:set>
                                      <p:cBhvr>
                                        <p:cTn id="31" dur="1" fill="hold">
                                          <p:stCondLst>
                                            <p:cond delay="499"/>
                                          </p:stCondLst>
                                        </p:cTn>
                                        <p:tgtEl>
                                          <p:spTgt spid="2">
                                            <p:txEl>
                                              <p:pRg st="6" end="6"/>
                                            </p:txEl>
                                          </p:spTgt>
                                        </p:tgtEl>
                                        <p:attrNameLst>
                                          <p:attrName>style.visibility</p:attrName>
                                        </p:attrNameLst>
                                      </p:cBhvr>
                                      <p:to>
                                        <p:strVal val="hidden"/>
                                      </p:to>
                                    </p:set>
                                  </p:childTnLst>
                                </p:cTn>
                              </p:par>
                              <p:par>
                                <p:cTn id="32" presetID="10" presetClass="exit" presetSubtype="0" fill="hold" grpId="0" nodeType="withEffect">
                                  <p:stCondLst>
                                    <p:cond delay="50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xit" presetSubtype="0" fill="hold" nodeType="withEffect">
                                  <p:stCondLst>
                                    <p:cond delay="50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50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par>
                          <p:cTn id="41" fill="hold">
                            <p:stCondLst>
                              <p:cond delay="1000"/>
                            </p:stCondLst>
                            <p:childTnLst>
                              <p:par>
                                <p:cTn id="42" presetID="2" presetClass="entr" presetSubtype="2" fill="hold" nodeType="afterEffect">
                                  <p:stCondLst>
                                    <p:cond delay="100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1+#ppt_w/2"/>
                                          </p:val>
                                        </p:tav>
                                        <p:tav tm="100000">
                                          <p:val>
                                            <p:strVal val="#ppt_x"/>
                                          </p:val>
                                        </p:tav>
                                      </p:tavLst>
                                    </p:anim>
                                    <p:anim calcmode="lin" valueType="num">
                                      <p:cBhvr additive="base">
                                        <p:cTn id="45" dur="500" fill="hold"/>
                                        <p:tgtEl>
                                          <p:spTgt spid="7"/>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100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100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1+#ppt_w/2"/>
                                          </p:val>
                                        </p:tav>
                                        <p:tav tm="100000">
                                          <p:val>
                                            <p:strVal val="#ppt_x"/>
                                          </p:val>
                                        </p:tav>
                                      </p:tavLst>
                                    </p:anim>
                                    <p:anim calcmode="lin" valueType="num">
                                      <p:cBhvr additive="base">
                                        <p:cTn id="53" dur="500" fill="hold"/>
                                        <p:tgtEl>
                                          <p:spTgt spid="8"/>
                                        </p:tgtEl>
                                        <p:attrNameLst>
                                          <p:attrName>ppt_y</p:attrName>
                                        </p:attrNameLst>
                                      </p:cBhvr>
                                      <p:tavLst>
                                        <p:tav tm="0">
                                          <p:val>
                                            <p:strVal val="#ppt_y"/>
                                          </p:val>
                                        </p:tav>
                                        <p:tav tm="100000">
                                          <p:val>
                                            <p:strVal val="#ppt_y"/>
                                          </p:val>
                                        </p:tav>
                                      </p:tavLst>
                                    </p:anim>
                                  </p:childTnLst>
                                </p:cTn>
                              </p:par>
                              <p:par>
                                <p:cTn id="54" presetID="2" presetClass="entr" presetSubtype="4" fill="hold" grpId="0" nodeType="withEffect">
                                  <p:stCondLst>
                                    <p:cond delay="100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par>
                                <p:cTn id="58" presetID="2" presetClass="entr" presetSubtype="1" fill="hold" grpId="0" nodeType="withEffect">
                                  <p:stCondLst>
                                    <p:cond delay="100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6" grpId="0"/>
      <p:bldP spid="10"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0" descr="MCj0434738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7" r="814" b="951"/>
          <a:stretch>
            <a:fillRect/>
          </a:stretch>
        </p:blipFill>
        <p:spPr>
          <a:xfrm>
            <a:off x="0" y="2239968"/>
            <a:ext cx="12192000" cy="4618037"/>
          </a:xfrm>
          <a:noFill/>
        </p:spPr>
      </p:pic>
      <p:sp>
        <p:nvSpPr>
          <p:cNvPr id="32" name="Arc 31"/>
          <p:cNvSpPr/>
          <p:nvPr/>
        </p:nvSpPr>
        <p:spPr>
          <a:xfrm>
            <a:off x="822327" y="3108329"/>
            <a:ext cx="10642600" cy="6588125"/>
          </a:xfrm>
          <a:prstGeom prst="arc">
            <a:avLst>
              <a:gd name="adj1" fmla="val 11829667"/>
              <a:gd name="adj2" fmla="val 20473190"/>
            </a:avLst>
          </a:prstGeom>
          <a:ln w="177800">
            <a:solidFill>
              <a:srgbClr val="C2E9FA">
                <a:alpha val="51000"/>
              </a:srgbClr>
            </a:solidFill>
          </a:ln>
        </p:spPr>
        <p:style>
          <a:lnRef idx="1">
            <a:schemeClr val="accent1"/>
          </a:lnRef>
          <a:fillRef idx="0">
            <a:schemeClr val="accent1"/>
          </a:fillRef>
          <a:effectRef idx="0">
            <a:schemeClr val="accent1"/>
          </a:effectRef>
          <a:fontRef idx="minor">
            <a:schemeClr val="tx1"/>
          </a:fontRef>
        </p:style>
        <p:txBody>
          <a:bodyPr anchor="ctr"/>
          <a:lstStyle/>
          <a:p>
            <a:pPr algn="ctr" defTabSz="457189" fontAlgn="base">
              <a:spcBef>
                <a:spcPct val="0"/>
              </a:spcBef>
              <a:spcAft>
                <a:spcPct val="0"/>
              </a:spcAft>
              <a:defRPr/>
            </a:pPr>
            <a:endParaRPr lang="en-US">
              <a:solidFill>
                <a:srgbClr val="000000"/>
              </a:solidFill>
              <a:latin typeface="Calibri"/>
            </a:endParaRPr>
          </a:p>
        </p:txBody>
      </p:sp>
      <p:sp>
        <p:nvSpPr>
          <p:cNvPr id="33" name="AutoShape 5"/>
          <p:cNvSpPr>
            <a:spLocks noChangeArrowheads="1"/>
          </p:cNvSpPr>
          <p:nvPr/>
        </p:nvSpPr>
        <p:spPr bwMode="auto">
          <a:xfrm rot="767916">
            <a:off x="7454903" y="3359154"/>
            <a:ext cx="339725" cy="117475"/>
          </a:xfrm>
          <a:prstGeom prst="star5">
            <a:avLst/>
          </a:prstGeom>
          <a:solidFill>
            <a:schemeClr val="tx1"/>
          </a:solidFill>
          <a:ln w="9525">
            <a:solidFill>
              <a:srgbClr val="A27B00"/>
            </a:solidFill>
            <a:miter lim="800000"/>
            <a:headEnd/>
            <a:tailEnd/>
          </a:ln>
          <a:effectLst/>
        </p:spPr>
        <p:txBody>
          <a:bodyPr wrap="none" anchor="ctr"/>
          <a:lstStyle/>
          <a:p>
            <a:pPr defTabSz="457189"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5305" name="AutoShape 3"/>
          <p:cNvSpPr>
            <a:spLocks noChangeArrowheads="1"/>
          </p:cNvSpPr>
          <p:nvPr/>
        </p:nvSpPr>
        <p:spPr bwMode="auto">
          <a:xfrm rot="1035962">
            <a:off x="6257925" y="3914782"/>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defTabSz="457189" eaLnBrk="1" fontAlgn="base" hangingPunct="1">
              <a:spcBef>
                <a:spcPct val="0"/>
              </a:spcBef>
              <a:spcAft>
                <a:spcPct val="0"/>
              </a:spcAft>
              <a:buNone/>
              <a:defRPr/>
            </a:pPr>
            <a:endParaRPr lang="en-US" altLang="en-US" sz="1800">
              <a:solidFill>
                <a:srgbClr val="000000"/>
              </a:solidFill>
              <a:latin typeface="Arial" charset="0"/>
            </a:endParaRPr>
          </a:p>
        </p:txBody>
      </p:sp>
      <p:sp>
        <p:nvSpPr>
          <p:cNvPr id="57" name="Line 4"/>
          <p:cNvSpPr>
            <a:spLocks noChangeShapeType="1"/>
          </p:cNvSpPr>
          <p:nvPr/>
        </p:nvSpPr>
        <p:spPr bwMode="auto">
          <a:xfrm flipV="1">
            <a:off x="3327404" y="4041777"/>
            <a:ext cx="3221039" cy="744539"/>
          </a:xfrm>
          <a:prstGeom prst="line">
            <a:avLst/>
          </a:prstGeom>
          <a:noFill/>
          <a:ln w="158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59" name="Line 6"/>
          <p:cNvSpPr>
            <a:spLocks noChangeShapeType="1"/>
          </p:cNvSpPr>
          <p:nvPr/>
        </p:nvSpPr>
        <p:spPr bwMode="auto">
          <a:xfrm flipH="1" flipV="1">
            <a:off x="6562726" y="4056065"/>
            <a:ext cx="1263651" cy="960437"/>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60" name="AutoShape 7"/>
          <p:cNvSpPr>
            <a:spLocks noChangeArrowheads="1"/>
          </p:cNvSpPr>
          <p:nvPr/>
        </p:nvSpPr>
        <p:spPr bwMode="auto">
          <a:xfrm rot="19908062">
            <a:off x="2940051" y="4665668"/>
            <a:ext cx="623888" cy="274637"/>
          </a:xfrm>
          <a:prstGeom prst="star5">
            <a:avLst/>
          </a:prstGeom>
          <a:solidFill>
            <a:schemeClr val="tx1"/>
          </a:solidFill>
          <a:ln w="9525">
            <a:solidFill>
              <a:srgbClr val="C00000"/>
            </a:solidFill>
            <a:miter lim="800000"/>
            <a:headEnd/>
            <a:tailEnd/>
          </a:ln>
          <a:effectLst/>
        </p:spPr>
        <p:txBody>
          <a:bodyPr wrap="none" anchor="ctr"/>
          <a:lstStyle/>
          <a:p>
            <a:pPr defTabSz="457189"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1" name="AutoShape 8"/>
          <p:cNvSpPr>
            <a:spLocks noChangeArrowheads="1"/>
          </p:cNvSpPr>
          <p:nvPr/>
        </p:nvSpPr>
        <p:spPr bwMode="auto">
          <a:xfrm rot="798520">
            <a:off x="7507295" y="4816479"/>
            <a:ext cx="623887" cy="376239"/>
          </a:xfrm>
          <a:prstGeom prst="star5">
            <a:avLst/>
          </a:prstGeom>
          <a:solidFill>
            <a:schemeClr val="tx1"/>
          </a:solidFill>
          <a:ln w="9525">
            <a:solidFill>
              <a:srgbClr val="008000"/>
            </a:solidFill>
            <a:miter lim="800000"/>
            <a:headEnd/>
            <a:tailEnd/>
          </a:ln>
          <a:effectLst/>
        </p:spPr>
        <p:txBody>
          <a:bodyPr wrap="none" anchor="ctr"/>
          <a:lstStyle/>
          <a:p>
            <a:pPr defTabSz="457189"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2" name="AutoShape 9"/>
          <p:cNvSpPr>
            <a:spLocks noChangeArrowheads="1"/>
          </p:cNvSpPr>
          <p:nvPr/>
        </p:nvSpPr>
        <p:spPr bwMode="auto">
          <a:xfrm rot="1097357">
            <a:off x="7920044" y="3824295"/>
            <a:ext cx="623887" cy="174625"/>
          </a:xfrm>
          <a:prstGeom prst="star5">
            <a:avLst/>
          </a:prstGeom>
          <a:solidFill>
            <a:schemeClr val="tx1"/>
          </a:solidFill>
          <a:ln w="9525">
            <a:solidFill>
              <a:srgbClr val="7030A0"/>
            </a:solidFill>
            <a:miter lim="800000"/>
            <a:headEnd/>
            <a:tailEnd/>
          </a:ln>
          <a:effectLst/>
        </p:spPr>
        <p:txBody>
          <a:bodyPr wrap="none" anchor="ctr"/>
          <a:lstStyle/>
          <a:p>
            <a:pPr defTabSz="457189"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7" name="Text Box 14"/>
          <p:cNvSpPr txBox="1">
            <a:spLocks noChangeArrowheads="1"/>
          </p:cNvSpPr>
          <p:nvPr/>
        </p:nvSpPr>
        <p:spPr bwMode="auto">
          <a:xfrm rot="20820000">
            <a:off x="3536946" y="4328907"/>
            <a:ext cx="1117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defTabSz="457189" eaLnBrk="1" fontAlgn="base" hangingPunct="1">
              <a:spcBef>
                <a:spcPct val="0"/>
              </a:spcBef>
              <a:spcAft>
                <a:spcPct val="0"/>
              </a:spcAft>
              <a:buNone/>
              <a:defRPr/>
            </a:pPr>
            <a:r>
              <a:rPr lang="en-US" altLang="en-US" sz="1600" dirty="0">
                <a:solidFill>
                  <a:srgbClr val="C00000"/>
                </a:solidFill>
                <a:latin typeface="Arial" charset="0"/>
              </a:rPr>
              <a:t>baseline 1</a:t>
            </a:r>
          </a:p>
        </p:txBody>
      </p:sp>
      <p:sp>
        <p:nvSpPr>
          <p:cNvPr id="68" name="Text Box 15"/>
          <p:cNvSpPr txBox="1">
            <a:spLocks noChangeArrowheads="1"/>
          </p:cNvSpPr>
          <p:nvPr/>
        </p:nvSpPr>
        <p:spPr bwMode="auto">
          <a:xfrm rot="2310538">
            <a:off x="6578603" y="4243186"/>
            <a:ext cx="12763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defTabSz="457189" eaLnBrk="1" fontAlgn="base" hangingPunct="1">
              <a:spcBef>
                <a:spcPct val="0"/>
              </a:spcBef>
              <a:spcAft>
                <a:spcPct val="0"/>
              </a:spcAft>
              <a:buNone/>
              <a:defRPr/>
            </a:pPr>
            <a:r>
              <a:rPr lang="en-US" altLang="en-US" sz="1600" dirty="0">
                <a:solidFill>
                  <a:srgbClr val="008000"/>
                </a:solidFill>
                <a:latin typeface="Arial" charset="0"/>
              </a:rPr>
              <a:t>baseline 3</a:t>
            </a:r>
          </a:p>
        </p:txBody>
      </p:sp>
      <p:sp>
        <p:nvSpPr>
          <p:cNvPr id="72" name="Line 6"/>
          <p:cNvSpPr>
            <a:spLocks noChangeShapeType="1"/>
          </p:cNvSpPr>
          <p:nvPr/>
        </p:nvSpPr>
        <p:spPr bwMode="auto">
          <a:xfrm flipH="1">
            <a:off x="6570670" y="3392492"/>
            <a:ext cx="1030287" cy="649287"/>
          </a:xfrm>
          <a:prstGeom prst="line">
            <a:avLst/>
          </a:prstGeom>
          <a:noFill/>
          <a:ln w="12700">
            <a:solidFill>
              <a:srgbClr val="A27B00"/>
            </a:solidFill>
            <a:round/>
            <a:headEnd/>
            <a:tailEnd type="triangle" w="med" len="med"/>
          </a:ln>
          <a:extLst>
            <a:ext uri="{909E8E84-426E-40DD-AFC4-6F175D3DCCD1}">
              <a14:hiddenFill xmlns:a14="http://schemas.microsoft.com/office/drawing/2010/main">
                <a:noFill/>
              </a14:hiddenFill>
            </a:ext>
          </a:extLst>
        </p:spPr>
        <p:txBody>
          <a:bodyPr/>
          <a:lstStyle/>
          <a:p>
            <a:pPr defTabSz="457189" fontAlgn="base">
              <a:spcBef>
                <a:spcPct val="0"/>
              </a:spcBef>
              <a:spcAft>
                <a:spcPct val="0"/>
              </a:spcAft>
              <a:defRPr/>
            </a:pPr>
            <a:endParaRPr lang="en-US">
              <a:solidFill>
                <a:prstClr val="black"/>
              </a:solidFill>
              <a:latin typeface="Calibri" pitchFamily="34" charset="0"/>
              <a:ea typeface="ＭＳ Ｐゴシック" pitchFamily="34" charset="-128"/>
            </a:endParaRPr>
          </a:p>
        </p:txBody>
      </p:sp>
      <p:sp>
        <p:nvSpPr>
          <p:cNvPr id="73" name="Text Box 15"/>
          <p:cNvSpPr txBox="1">
            <a:spLocks noChangeArrowheads="1"/>
          </p:cNvSpPr>
          <p:nvPr/>
        </p:nvSpPr>
        <p:spPr bwMode="auto">
          <a:xfrm rot="19860734">
            <a:off x="6608314" y="3486561"/>
            <a:ext cx="881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defTabSz="457189" eaLnBrk="1" fontAlgn="base" hangingPunct="1">
              <a:spcBef>
                <a:spcPct val="0"/>
              </a:spcBef>
              <a:spcAft>
                <a:spcPct val="0"/>
              </a:spcAft>
              <a:buNone/>
              <a:defRPr/>
            </a:pPr>
            <a:r>
              <a:rPr lang="en-US" altLang="en-US" sz="1200" dirty="0">
                <a:solidFill>
                  <a:srgbClr val="A27B00"/>
                </a:solidFill>
                <a:latin typeface="Arial" charset="0"/>
              </a:rPr>
              <a:t>baseline 5</a:t>
            </a:r>
          </a:p>
        </p:txBody>
      </p:sp>
      <p:sp>
        <p:nvSpPr>
          <p:cNvPr id="74" name="AutoShape 5"/>
          <p:cNvSpPr>
            <a:spLocks noChangeArrowheads="1"/>
          </p:cNvSpPr>
          <p:nvPr/>
        </p:nvSpPr>
        <p:spPr bwMode="auto">
          <a:xfrm rot="19324793">
            <a:off x="3092451" y="5527679"/>
            <a:ext cx="623888" cy="274639"/>
          </a:xfrm>
          <a:prstGeom prst="star5">
            <a:avLst/>
          </a:prstGeom>
          <a:solidFill>
            <a:schemeClr val="tx1"/>
          </a:solidFill>
          <a:ln w="9525">
            <a:solidFill>
              <a:schemeClr val="tx1"/>
            </a:solidFill>
            <a:miter lim="800000"/>
            <a:headEnd/>
            <a:tailEnd/>
          </a:ln>
          <a:effectLst/>
        </p:spPr>
        <p:txBody>
          <a:bodyPr wrap="none" anchor="ctr"/>
          <a:lstStyle/>
          <a:p>
            <a:pPr defTabSz="457189"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6" name="Title 2"/>
          <p:cNvSpPr>
            <a:spLocks noGrp="1"/>
          </p:cNvSpPr>
          <p:nvPr>
            <p:ph type="title"/>
          </p:nvPr>
        </p:nvSpPr>
        <p:spPr>
          <a:xfrm>
            <a:off x="1524000" y="364868"/>
            <a:ext cx="9144000" cy="805079"/>
          </a:xfrm>
        </p:spPr>
        <p:txBody>
          <a:bodyPr>
            <a:normAutofit fontScale="90000"/>
          </a:bodyPr>
          <a:lstStyle/>
          <a:p>
            <a:r>
              <a:rPr lang="en-US" sz="5000" dirty="0">
                <a:latin typeface="Cambria" panose="02040503050406030204" pitchFamily="18" charset="0"/>
                <a:ea typeface="Cambria" panose="02040503050406030204" pitchFamily="18" charset="0"/>
              </a:rPr>
              <a:t>OPUS Share – </a:t>
            </a:r>
            <a:r>
              <a:rPr lang="en-US" sz="5000" b="1" dirty="0">
                <a:latin typeface="Cambria" panose="02040503050406030204" pitchFamily="18" charset="0"/>
                <a:ea typeface="Cambria" panose="02040503050406030204" pitchFamily="18" charset="0"/>
              </a:rPr>
              <a:t>4</a:t>
            </a:r>
            <a:r>
              <a:rPr lang="en-US" sz="5000" dirty="0">
                <a:latin typeface="Cambria" panose="02040503050406030204" pitchFamily="18" charset="0"/>
                <a:ea typeface="Cambria" panose="02040503050406030204" pitchFamily="18" charset="0"/>
              </a:rPr>
              <a:t> to 48 hours</a:t>
            </a:r>
          </a:p>
        </p:txBody>
      </p:sp>
      <p:sp>
        <p:nvSpPr>
          <p:cNvPr id="37" name="Content Placeholder 1"/>
          <p:cNvSpPr txBox="1">
            <a:spLocks/>
          </p:cNvSpPr>
          <p:nvPr/>
        </p:nvSpPr>
        <p:spPr bwMode="auto">
          <a:xfrm>
            <a:off x="6797425" y="1177881"/>
            <a:ext cx="3870576" cy="147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6910" lvl="1" indent="-306910" defTabSz="457189">
              <a:spcBef>
                <a:spcPts val="0"/>
              </a:spcBef>
              <a:spcAft>
                <a:spcPts val="300"/>
              </a:spcAft>
              <a:defRPr/>
            </a:pPr>
            <a:r>
              <a:rPr lang="en-US" dirty="0">
                <a:solidFill>
                  <a:prstClr val="black"/>
                </a:solidFill>
                <a:latin typeface="Cambria" panose="02040503050406030204" pitchFamily="18" charset="0"/>
                <a:ea typeface="Cambria" panose="02040503050406030204" pitchFamily="18" charset="0"/>
              </a:rPr>
              <a:t>Based on OPUS-S</a:t>
            </a:r>
          </a:p>
          <a:p>
            <a:pPr marL="306910" lvl="1" indent="-306910" defTabSz="457189">
              <a:spcBef>
                <a:spcPts val="0"/>
              </a:spcBef>
              <a:spcAft>
                <a:spcPts val="300"/>
              </a:spcAft>
              <a:defRPr/>
            </a:pPr>
            <a:r>
              <a:rPr lang="en-US" dirty="0">
                <a:solidFill>
                  <a:prstClr val="black"/>
                </a:solidFill>
                <a:latin typeface="Cambria" panose="02040503050406030204" pitchFamily="18" charset="0"/>
                <a:ea typeface="Cambria" panose="02040503050406030204" pitchFamily="18" charset="0"/>
              </a:rPr>
              <a:t>2 photos</a:t>
            </a:r>
          </a:p>
          <a:p>
            <a:pPr marL="306910" lvl="1" indent="-306910" defTabSz="457189">
              <a:spcBef>
                <a:spcPts val="0"/>
              </a:spcBef>
              <a:spcAft>
                <a:spcPts val="300"/>
              </a:spcAft>
              <a:defRPr/>
            </a:pPr>
            <a:r>
              <a:rPr lang="en-US" dirty="0">
                <a:solidFill>
                  <a:prstClr val="black"/>
                </a:solidFill>
                <a:latin typeface="Cambria" panose="02040503050406030204" pitchFamily="18" charset="0"/>
                <a:ea typeface="Cambria" panose="02040503050406030204" pitchFamily="18" charset="0"/>
              </a:rPr>
              <a:t>Brief description</a:t>
            </a:r>
          </a:p>
          <a:p>
            <a:pPr marL="0" lvl="1" indent="0" defTabSz="457189">
              <a:spcBef>
                <a:spcPts val="0"/>
              </a:spcBef>
              <a:spcAft>
                <a:spcPts val="300"/>
              </a:spcAft>
              <a:buNone/>
              <a:defRPr/>
            </a:pPr>
            <a:endParaRPr lang="en-US" dirty="0">
              <a:solidFill>
                <a:prstClr val="black"/>
              </a:solidFill>
              <a:latin typeface="Cambria" panose="02040503050406030204" pitchFamily="18" charset="0"/>
              <a:ea typeface="Cambria" panose="02040503050406030204" pitchFamily="18" charset="0"/>
            </a:endParaRPr>
          </a:p>
        </p:txBody>
      </p:sp>
      <p:pic>
        <p:nvPicPr>
          <p:cNvPr id="3" name="OPUS datashee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43" y="1199443"/>
            <a:ext cx="4889187" cy="5594234"/>
          </a:xfrm>
          <a:prstGeom prst="rect">
            <a:avLst/>
          </a:prstGeom>
          <a:ln w="31750">
            <a:solidFill>
              <a:schemeClr val="bg1">
                <a:lumMod val="75000"/>
              </a:schemeClr>
            </a:solidFill>
          </a:ln>
        </p:spPr>
      </p:pic>
      <p:grpSp>
        <p:nvGrpSpPr>
          <p:cNvPr id="5" name="Group 4">
            <a:extLst>
              <a:ext uri="{FF2B5EF4-FFF2-40B4-BE49-F238E27FC236}">
                <a16:creationId xmlns:a16="http://schemas.microsoft.com/office/drawing/2014/main" id="{716E0E62-250F-4231-B425-7FEE1FB9A6F5}"/>
              </a:ext>
            </a:extLst>
          </p:cNvPr>
          <p:cNvGrpSpPr/>
          <p:nvPr/>
        </p:nvGrpSpPr>
        <p:grpSpPr>
          <a:xfrm>
            <a:off x="7171356" y="3109152"/>
            <a:ext cx="2906375" cy="3154710"/>
            <a:chOff x="5647355" y="3109152"/>
            <a:chExt cx="2906375" cy="3154710"/>
          </a:xfrm>
        </p:grpSpPr>
        <p:pic>
          <p:nvPicPr>
            <p:cNvPr id="40" name="Picture 39">
              <a:extLst>
                <a:ext uri="{FF2B5EF4-FFF2-40B4-BE49-F238E27FC236}">
                  <a16:creationId xmlns:a16="http://schemas.microsoft.com/office/drawing/2014/main" id="{6B318CF5-9CF0-42BB-BFDE-AEAB58815E85}"/>
                </a:ext>
              </a:extLst>
            </p:cNvPr>
            <p:cNvPicPr>
              <a:picLocks noChangeAspect="1"/>
            </p:cNvPicPr>
            <p:nvPr/>
          </p:nvPicPr>
          <p:blipFill>
            <a:blip r:embed="rId5"/>
            <a:stretch>
              <a:fillRect/>
            </a:stretch>
          </p:blipFill>
          <p:spPr>
            <a:xfrm rot="805283">
              <a:off x="5647355" y="3128202"/>
              <a:ext cx="2906375" cy="3071455"/>
            </a:xfrm>
            <a:prstGeom prst="rect">
              <a:avLst/>
            </a:prstGeom>
            <a:ln w="31750">
              <a:solidFill>
                <a:schemeClr val="bg1">
                  <a:lumMod val="75000"/>
                </a:schemeClr>
              </a:solidFill>
            </a:ln>
          </p:spPr>
        </p:pic>
        <p:sp>
          <p:nvSpPr>
            <p:cNvPr id="4" name="TextBox 3">
              <a:extLst>
                <a:ext uri="{FF2B5EF4-FFF2-40B4-BE49-F238E27FC236}">
                  <a16:creationId xmlns:a16="http://schemas.microsoft.com/office/drawing/2014/main" id="{F6D6A6E8-0D8D-4BD0-9F2C-4671ABAE8282}"/>
                </a:ext>
              </a:extLst>
            </p:cNvPr>
            <p:cNvSpPr txBox="1"/>
            <p:nvPr/>
          </p:nvSpPr>
          <p:spPr bwMode="auto">
            <a:xfrm rot="741968">
              <a:off x="6457001" y="3109152"/>
              <a:ext cx="1187170" cy="3154710"/>
            </a:xfrm>
            <a:prstGeom prst="rect">
              <a:avLst/>
            </a:prstGeom>
            <a:noFill/>
            <a:ln w="9525">
              <a:noFill/>
              <a:miter lim="800000"/>
              <a:headEnd/>
              <a:tailEnd/>
            </a:ln>
          </p:spPr>
          <p:txBody>
            <a:bodyPr wrap="square" rtlCol="0">
              <a:spAutoFit/>
            </a:bodyPr>
            <a:lstStyle/>
            <a:p>
              <a:pPr>
                <a:defRPr/>
              </a:pPr>
              <a:r>
                <a:rPr lang="en-US" sz="19900" dirty="0">
                  <a:solidFill>
                    <a:prstClr val="black"/>
                  </a:solidFill>
                  <a:latin typeface="Calibri"/>
                  <a:ea typeface="ＭＳ Ｐゴシック" pitchFamily="34" charset="-128"/>
                </a:rPr>
                <a:t>?</a:t>
              </a:r>
            </a:p>
          </p:txBody>
        </p:sp>
      </p:grpSp>
      <p:sp>
        <p:nvSpPr>
          <p:cNvPr id="2" name="TextBox 1">
            <a:extLst>
              <a:ext uri="{FF2B5EF4-FFF2-40B4-BE49-F238E27FC236}">
                <a16:creationId xmlns:a16="http://schemas.microsoft.com/office/drawing/2014/main" id="{F92FDA95-3885-4B15-94AF-18920ED2BAA7}"/>
              </a:ext>
            </a:extLst>
          </p:cNvPr>
          <p:cNvSpPr txBox="1"/>
          <p:nvPr/>
        </p:nvSpPr>
        <p:spPr bwMode="auto">
          <a:xfrm>
            <a:off x="1797498" y="4319372"/>
            <a:ext cx="8608246" cy="769441"/>
          </a:xfrm>
          <a:prstGeom prst="rect">
            <a:avLst/>
          </a:prstGeom>
          <a:solidFill>
            <a:schemeClr val="accent6">
              <a:lumMod val="60000"/>
              <a:lumOff val="40000"/>
            </a:schemeClr>
          </a:solidFill>
          <a:ln w="9525">
            <a:noFill/>
            <a:miter lim="800000"/>
            <a:headEnd/>
            <a:tailEnd/>
          </a:ln>
          <a:effectLst>
            <a:glow rad="228600">
              <a:srgbClr val="FAC090"/>
            </a:glow>
          </a:effectLst>
        </p:spPr>
        <p:txBody>
          <a:bodyPr wrap="square" rtlCol="0">
            <a:spAutoFit/>
          </a:bodyPr>
          <a:lstStyle/>
          <a:p>
            <a:pPr algn="ctr">
              <a:defRPr/>
            </a:pPr>
            <a:r>
              <a:rPr lang="en-US" sz="3600" dirty="0">
                <a:solidFill>
                  <a:prstClr val="black"/>
                </a:solidFill>
                <a:latin typeface="Calibri"/>
                <a:ea typeface="ＭＳ Ｐゴシック" pitchFamily="34" charset="-128"/>
              </a:rPr>
              <a:t>Shared Solution </a:t>
            </a:r>
            <a:r>
              <a:rPr lang="en-US" sz="4400" b="1" dirty="0">
                <a:solidFill>
                  <a:prstClr val="black"/>
                </a:solidFill>
                <a:latin typeface="Calibri"/>
                <a:ea typeface="ＭＳ Ｐゴシック" pitchFamily="34" charset="-128"/>
              </a:rPr>
              <a:t>≠</a:t>
            </a:r>
            <a:r>
              <a:rPr lang="en-US" sz="3200" dirty="0">
                <a:solidFill>
                  <a:prstClr val="black"/>
                </a:solidFill>
                <a:latin typeface="Calibri"/>
                <a:ea typeface="ＭＳ Ｐゴシック" pitchFamily="34" charset="-128"/>
              </a:rPr>
              <a:t> </a:t>
            </a:r>
            <a:r>
              <a:rPr lang="en-US" sz="3600" dirty="0">
                <a:solidFill>
                  <a:prstClr val="black"/>
                </a:solidFill>
                <a:latin typeface="Calibri"/>
                <a:ea typeface="ＭＳ Ｐゴシック" pitchFamily="34" charset="-128"/>
              </a:rPr>
              <a:t>Datasheet</a:t>
            </a:r>
            <a:endParaRPr lang="en-US" sz="3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41523881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nodeType="clickEffect">
                                  <p:stCondLst>
                                    <p:cond delay="0"/>
                                  </p:stCondLst>
                                  <p:childTnLst>
                                    <p:animEffect transition="out" filter="randombar(horizontal)">
                                      <p:cBhvr>
                                        <p:cTn id="23" dur="2000"/>
                                        <p:tgtEl>
                                          <p:spTgt spid="5"/>
                                        </p:tgtEl>
                                      </p:cBhvr>
                                    </p:animEffect>
                                    <p:set>
                                      <p:cBhvr>
                                        <p:cTn id="24" dur="1" fill="hold">
                                          <p:stCondLst>
                                            <p:cond delay="1999"/>
                                          </p:stCondLst>
                                        </p:cTn>
                                        <p:tgtEl>
                                          <p:spTgt spid="5"/>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globe" descr="MCj0434738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7" r="814" b="951"/>
          <a:stretch>
            <a:fillRect/>
          </a:stretch>
        </p:blipFill>
        <p:spPr>
          <a:xfrm>
            <a:off x="0" y="2239968"/>
            <a:ext cx="12192000" cy="4618037"/>
          </a:xfrm>
          <a:noFill/>
        </p:spPr>
      </p:pic>
      <p:sp>
        <p:nvSpPr>
          <p:cNvPr id="24" name="Line 8"/>
          <p:cNvSpPr>
            <a:spLocks noChangeShapeType="1"/>
          </p:cNvSpPr>
          <p:nvPr/>
        </p:nvSpPr>
        <p:spPr bwMode="auto">
          <a:xfrm flipH="1" flipV="1">
            <a:off x="3234267" y="4800779"/>
            <a:ext cx="4551553" cy="233205"/>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defTabSz="914377" fontAlgn="base">
              <a:spcBef>
                <a:spcPct val="0"/>
              </a:spcBef>
              <a:spcAft>
                <a:spcPct val="0"/>
              </a:spcAft>
              <a:defRPr/>
            </a:pPr>
            <a:endParaRPr lang="en-US">
              <a:solidFill>
                <a:srgbClr val="000000"/>
              </a:solidFill>
              <a:latin typeface="Arial" charset="0"/>
              <a:ea typeface="ＭＳ Ｐゴシック" pitchFamily="34" charset="-128"/>
              <a:cs typeface="Arial" pitchFamily="34" charset="0"/>
            </a:endParaRPr>
          </a:p>
        </p:txBody>
      </p:sp>
      <p:sp>
        <p:nvSpPr>
          <p:cNvPr id="23" name="Line 7"/>
          <p:cNvSpPr>
            <a:spLocks noChangeShapeType="1"/>
          </p:cNvSpPr>
          <p:nvPr/>
        </p:nvSpPr>
        <p:spPr bwMode="auto">
          <a:xfrm flipV="1">
            <a:off x="7785819" y="3886290"/>
            <a:ext cx="437689" cy="1119723"/>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defTabSz="914377" fontAlgn="base">
              <a:spcBef>
                <a:spcPct val="0"/>
              </a:spcBef>
              <a:spcAft>
                <a:spcPct val="0"/>
              </a:spcAft>
              <a:defRPr/>
            </a:pPr>
            <a:endParaRPr lang="en-US">
              <a:solidFill>
                <a:srgbClr val="000000"/>
              </a:solidFill>
              <a:latin typeface="Arial" charset="0"/>
              <a:ea typeface="ＭＳ Ｐゴシック" pitchFamily="34" charset="-128"/>
              <a:cs typeface="Arial" pitchFamily="34" charset="0"/>
            </a:endParaRPr>
          </a:p>
        </p:txBody>
      </p:sp>
      <p:sp>
        <p:nvSpPr>
          <p:cNvPr id="20" name="Line 6"/>
          <p:cNvSpPr>
            <a:spLocks noChangeShapeType="1"/>
          </p:cNvSpPr>
          <p:nvPr/>
        </p:nvSpPr>
        <p:spPr bwMode="auto">
          <a:xfrm flipH="1" flipV="1">
            <a:off x="5250300" y="3962579"/>
            <a:ext cx="2505701" cy="1013273"/>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defTabSz="914377" fontAlgn="base">
              <a:spcBef>
                <a:spcPct val="0"/>
              </a:spcBef>
              <a:spcAft>
                <a:spcPct val="0"/>
              </a:spcAft>
              <a:defRPr/>
            </a:pPr>
            <a:endParaRPr lang="en-US">
              <a:solidFill>
                <a:srgbClr val="000000"/>
              </a:solidFill>
              <a:latin typeface="Arial" charset="0"/>
              <a:ea typeface="ＭＳ Ｐゴシック" pitchFamily="34" charset="-128"/>
              <a:cs typeface="Arial" pitchFamily="34" charset="0"/>
            </a:endParaRPr>
          </a:p>
        </p:txBody>
      </p:sp>
      <p:sp>
        <p:nvSpPr>
          <p:cNvPr id="84997" name="Line 5"/>
          <p:cNvSpPr>
            <a:spLocks noChangeShapeType="1"/>
          </p:cNvSpPr>
          <p:nvPr/>
        </p:nvSpPr>
        <p:spPr bwMode="auto">
          <a:xfrm flipH="1" flipV="1">
            <a:off x="6672263" y="3810003"/>
            <a:ext cx="1113556" cy="1181101"/>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defTabSz="914377" fontAlgn="base">
              <a:spcBef>
                <a:spcPct val="0"/>
              </a:spcBef>
              <a:spcAft>
                <a:spcPct val="0"/>
              </a:spcAft>
              <a:defRPr/>
            </a:pPr>
            <a:endParaRPr lang="en-US">
              <a:solidFill>
                <a:srgbClr val="000000"/>
              </a:solidFill>
              <a:latin typeface="Arial" charset="0"/>
              <a:ea typeface="ＭＳ Ｐゴシック" pitchFamily="34" charset="-128"/>
              <a:cs typeface="Arial" pitchFamily="34" charset="0"/>
            </a:endParaRPr>
          </a:p>
        </p:txBody>
      </p:sp>
      <p:sp>
        <p:nvSpPr>
          <p:cNvPr id="84996" name="Line 4"/>
          <p:cNvSpPr>
            <a:spLocks noChangeShapeType="1"/>
          </p:cNvSpPr>
          <p:nvPr/>
        </p:nvSpPr>
        <p:spPr bwMode="auto">
          <a:xfrm flipH="1" flipV="1">
            <a:off x="5688018" y="4413255"/>
            <a:ext cx="2097803" cy="577848"/>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defTabSz="914377" fontAlgn="base">
              <a:spcBef>
                <a:spcPct val="0"/>
              </a:spcBef>
              <a:spcAft>
                <a:spcPct val="0"/>
              </a:spcAft>
              <a:defRPr/>
            </a:pPr>
            <a:endParaRPr lang="en-US">
              <a:solidFill>
                <a:srgbClr val="000000"/>
              </a:solidFill>
              <a:latin typeface="Arial" charset="0"/>
              <a:ea typeface="ＭＳ Ｐゴシック" pitchFamily="34" charset="-128"/>
              <a:cs typeface="Arial" pitchFamily="34" charset="0"/>
            </a:endParaRPr>
          </a:p>
        </p:txBody>
      </p:sp>
      <p:sp>
        <p:nvSpPr>
          <p:cNvPr id="84998" name="Line 3"/>
          <p:cNvSpPr>
            <a:spLocks noChangeShapeType="1"/>
          </p:cNvSpPr>
          <p:nvPr/>
        </p:nvSpPr>
        <p:spPr bwMode="auto">
          <a:xfrm flipH="1" flipV="1">
            <a:off x="7518404" y="4495891"/>
            <a:ext cx="267416" cy="495213"/>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defTabSz="914377" fontAlgn="base">
              <a:spcBef>
                <a:spcPct val="0"/>
              </a:spcBef>
              <a:spcAft>
                <a:spcPct val="0"/>
              </a:spcAft>
              <a:defRPr/>
            </a:pPr>
            <a:endParaRPr lang="en-US">
              <a:solidFill>
                <a:srgbClr val="000000"/>
              </a:solidFill>
              <a:latin typeface="Arial" charset="0"/>
              <a:ea typeface="ＭＳ Ｐゴシック" pitchFamily="34" charset="-128"/>
              <a:cs typeface="Arial" pitchFamily="34" charset="0"/>
            </a:endParaRPr>
          </a:p>
        </p:txBody>
      </p:sp>
      <p:sp>
        <p:nvSpPr>
          <p:cNvPr id="17" name="Line 2"/>
          <p:cNvSpPr>
            <a:spLocks noChangeShapeType="1"/>
          </p:cNvSpPr>
          <p:nvPr/>
        </p:nvSpPr>
        <p:spPr bwMode="auto">
          <a:xfrm flipH="1" flipV="1">
            <a:off x="6747932" y="4383095"/>
            <a:ext cx="1024216" cy="608009"/>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defTabSz="914377" fontAlgn="base">
              <a:spcBef>
                <a:spcPct val="0"/>
              </a:spcBef>
              <a:spcAft>
                <a:spcPct val="0"/>
              </a:spcAft>
              <a:defRPr/>
            </a:pPr>
            <a:endParaRPr lang="en-US">
              <a:solidFill>
                <a:srgbClr val="000000"/>
              </a:solidFill>
              <a:latin typeface="Arial" charset="0"/>
              <a:ea typeface="ＭＳ Ｐゴシック" pitchFamily="34" charset="-128"/>
              <a:cs typeface="Arial" pitchFamily="34" charset="0"/>
            </a:endParaRPr>
          </a:p>
        </p:txBody>
      </p:sp>
      <p:sp>
        <p:nvSpPr>
          <p:cNvPr id="18" name="Line 1"/>
          <p:cNvSpPr>
            <a:spLocks noChangeShapeType="1"/>
          </p:cNvSpPr>
          <p:nvPr/>
        </p:nvSpPr>
        <p:spPr bwMode="auto">
          <a:xfrm flipH="1" flipV="1">
            <a:off x="6587068" y="4055533"/>
            <a:ext cx="1168933" cy="935571"/>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defTabSz="914377" fontAlgn="base">
              <a:spcBef>
                <a:spcPct val="0"/>
              </a:spcBef>
              <a:spcAft>
                <a:spcPct val="0"/>
              </a:spcAft>
              <a:defRPr/>
            </a:pPr>
            <a:endParaRPr lang="en-US">
              <a:solidFill>
                <a:srgbClr val="000000"/>
              </a:solidFill>
              <a:latin typeface="Arial" charset="0"/>
              <a:ea typeface="ＭＳ Ｐゴシック" pitchFamily="34" charset="-128"/>
              <a:cs typeface="Arial" pitchFamily="34" charset="0"/>
            </a:endParaRPr>
          </a:p>
        </p:txBody>
      </p:sp>
      <p:sp>
        <p:nvSpPr>
          <p:cNvPr id="85001" name="star"/>
          <p:cNvSpPr>
            <a:spLocks noChangeArrowheads="1"/>
          </p:cNvSpPr>
          <p:nvPr/>
        </p:nvSpPr>
        <p:spPr bwMode="auto">
          <a:xfrm rot="1097357">
            <a:off x="7920044" y="3824295"/>
            <a:ext cx="623887" cy="174625"/>
          </a:xfrm>
          <a:prstGeom prst="star5">
            <a:avLst/>
          </a:prstGeom>
          <a:solidFill>
            <a:schemeClr val="tx1"/>
          </a:soli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a:solidFill>
                <a:srgbClr val="000000"/>
              </a:solidFill>
              <a:latin typeface="Arial"/>
              <a:ea typeface="ＭＳ Ｐゴシック" pitchFamily="34" charset="-128"/>
              <a:cs typeface="Arial" pitchFamily="34" charset="0"/>
            </a:endParaRPr>
          </a:p>
        </p:txBody>
      </p:sp>
      <p:sp>
        <p:nvSpPr>
          <p:cNvPr id="85000" name="star"/>
          <p:cNvSpPr>
            <a:spLocks noChangeArrowheads="1"/>
          </p:cNvSpPr>
          <p:nvPr/>
        </p:nvSpPr>
        <p:spPr bwMode="auto">
          <a:xfrm rot="21290207">
            <a:off x="7507294" y="4816478"/>
            <a:ext cx="623887" cy="376239"/>
          </a:xfrm>
          <a:prstGeom prst="star5">
            <a:avLst/>
          </a:prstGeom>
          <a:solidFill>
            <a:schemeClr val="tx1"/>
          </a:soli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a:solidFill>
                <a:srgbClr val="000000"/>
              </a:solidFill>
              <a:latin typeface="Arial"/>
              <a:ea typeface="ＭＳ Ｐゴシック" pitchFamily="34" charset="-128"/>
              <a:cs typeface="Arial" pitchFamily="34" charset="0"/>
            </a:endParaRPr>
          </a:p>
        </p:txBody>
      </p:sp>
      <p:sp>
        <p:nvSpPr>
          <p:cNvPr id="84999" name="star"/>
          <p:cNvSpPr>
            <a:spLocks noChangeArrowheads="1"/>
          </p:cNvSpPr>
          <p:nvPr/>
        </p:nvSpPr>
        <p:spPr bwMode="auto">
          <a:xfrm rot="-1691938">
            <a:off x="2940051" y="4665668"/>
            <a:ext cx="623888" cy="274637"/>
          </a:xfrm>
          <a:prstGeom prst="star5">
            <a:avLst/>
          </a:prstGeom>
          <a:solidFill>
            <a:schemeClr val="tx1"/>
          </a:soli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a:solidFill>
                <a:srgbClr val="000000"/>
              </a:solidFill>
              <a:latin typeface="Arial"/>
              <a:ea typeface="ＭＳ Ｐゴシック" pitchFamily="34" charset="-128"/>
              <a:cs typeface="Arial" pitchFamily="34" charset="0"/>
            </a:endParaRPr>
          </a:p>
        </p:txBody>
      </p:sp>
      <p:sp>
        <p:nvSpPr>
          <p:cNvPr id="19" name="star"/>
          <p:cNvSpPr>
            <a:spLocks noChangeArrowheads="1"/>
          </p:cNvSpPr>
          <p:nvPr/>
        </p:nvSpPr>
        <p:spPr bwMode="auto">
          <a:xfrm rot="20648362">
            <a:off x="4892613" y="3783731"/>
            <a:ext cx="584893" cy="272641"/>
          </a:xfrm>
          <a:prstGeom prst="star5">
            <a:avLst/>
          </a:prstGeom>
          <a:solidFill>
            <a:schemeClr val="tx1"/>
          </a:soli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a:solidFill>
                <a:srgbClr val="000000"/>
              </a:solidFill>
              <a:latin typeface="Arial"/>
              <a:ea typeface="ＭＳ Ｐゴシック" pitchFamily="34" charset="-128"/>
              <a:cs typeface="Arial" pitchFamily="34" charset="0"/>
            </a:endParaRPr>
          </a:p>
        </p:txBody>
      </p:sp>
      <p:sp>
        <p:nvSpPr>
          <p:cNvPr id="65540" name="tri5"/>
          <p:cNvSpPr>
            <a:spLocks noChangeArrowheads="1"/>
          </p:cNvSpPr>
          <p:nvPr/>
        </p:nvSpPr>
        <p:spPr bwMode="auto">
          <a:xfrm rot="1035962">
            <a:off x="6257925" y="3914782"/>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377" fontAlgn="base">
              <a:spcBef>
                <a:spcPct val="0"/>
              </a:spcBef>
              <a:spcAft>
                <a:spcPct val="0"/>
              </a:spcAft>
              <a:buNone/>
              <a:defRPr/>
            </a:pPr>
            <a:endParaRPr lang="en-US" altLang="en-US" sz="1800">
              <a:solidFill>
                <a:srgbClr val="000000"/>
              </a:solidFill>
              <a:ea typeface="ＭＳ Ｐゴシック" pitchFamily="34" charset="-128"/>
              <a:cs typeface="Arial" pitchFamily="34" charset="0"/>
            </a:endParaRPr>
          </a:p>
        </p:txBody>
      </p:sp>
      <p:sp>
        <p:nvSpPr>
          <p:cNvPr id="34" name="tri4"/>
          <p:cNvSpPr>
            <a:spLocks noChangeArrowheads="1"/>
          </p:cNvSpPr>
          <p:nvPr/>
        </p:nvSpPr>
        <p:spPr bwMode="auto">
          <a:xfrm rot="1035962">
            <a:off x="6410325" y="4227518"/>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377" fontAlgn="base">
              <a:spcBef>
                <a:spcPct val="0"/>
              </a:spcBef>
              <a:spcAft>
                <a:spcPct val="0"/>
              </a:spcAft>
              <a:buNone/>
              <a:defRPr/>
            </a:pPr>
            <a:endParaRPr lang="en-US" altLang="en-US" sz="1800">
              <a:solidFill>
                <a:srgbClr val="000000"/>
              </a:solidFill>
              <a:ea typeface="ＭＳ Ｐゴシック" pitchFamily="34" charset="-128"/>
              <a:cs typeface="Arial" pitchFamily="34" charset="0"/>
            </a:endParaRPr>
          </a:p>
        </p:txBody>
      </p:sp>
      <p:sp>
        <p:nvSpPr>
          <p:cNvPr id="35" name="tri3"/>
          <p:cNvSpPr>
            <a:spLocks noChangeArrowheads="1"/>
          </p:cNvSpPr>
          <p:nvPr/>
        </p:nvSpPr>
        <p:spPr bwMode="auto">
          <a:xfrm rot="1035962">
            <a:off x="5427670" y="4303718"/>
            <a:ext cx="522287"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377" fontAlgn="base">
              <a:spcBef>
                <a:spcPct val="0"/>
              </a:spcBef>
              <a:spcAft>
                <a:spcPct val="0"/>
              </a:spcAft>
              <a:buNone/>
              <a:defRPr/>
            </a:pPr>
            <a:endParaRPr lang="en-US" altLang="en-US" sz="1800">
              <a:solidFill>
                <a:srgbClr val="000000"/>
              </a:solidFill>
              <a:ea typeface="ＭＳ Ｐゴシック" pitchFamily="34" charset="-128"/>
              <a:cs typeface="Arial" pitchFamily="34" charset="0"/>
            </a:endParaRPr>
          </a:p>
        </p:txBody>
      </p:sp>
      <p:sp>
        <p:nvSpPr>
          <p:cNvPr id="36" name="tri2"/>
          <p:cNvSpPr>
            <a:spLocks noChangeArrowheads="1"/>
          </p:cNvSpPr>
          <p:nvPr/>
        </p:nvSpPr>
        <p:spPr bwMode="auto">
          <a:xfrm rot="1035962">
            <a:off x="6410325" y="3617918"/>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377" fontAlgn="base">
              <a:spcBef>
                <a:spcPct val="0"/>
              </a:spcBef>
              <a:spcAft>
                <a:spcPct val="0"/>
              </a:spcAft>
              <a:buNone/>
              <a:defRPr/>
            </a:pPr>
            <a:endParaRPr lang="en-US" altLang="en-US" sz="1800">
              <a:solidFill>
                <a:srgbClr val="000000"/>
              </a:solidFill>
              <a:ea typeface="ＭＳ Ｐゴシック" pitchFamily="34" charset="-128"/>
              <a:cs typeface="Arial" pitchFamily="34" charset="0"/>
            </a:endParaRPr>
          </a:p>
        </p:txBody>
      </p:sp>
      <p:sp>
        <p:nvSpPr>
          <p:cNvPr id="37" name="tri1"/>
          <p:cNvSpPr>
            <a:spLocks noChangeArrowheads="1"/>
          </p:cNvSpPr>
          <p:nvPr/>
        </p:nvSpPr>
        <p:spPr bwMode="auto">
          <a:xfrm rot="1035962">
            <a:off x="7232651" y="4379918"/>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377" fontAlgn="base">
              <a:spcBef>
                <a:spcPct val="0"/>
              </a:spcBef>
              <a:spcAft>
                <a:spcPct val="0"/>
              </a:spcAft>
              <a:buNone/>
              <a:defRPr/>
            </a:pPr>
            <a:endParaRPr lang="en-US" altLang="en-US" sz="1800">
              <a:solidFill>
                <a:srgbClr val="000000"/>
              </a:solidFill>
              <a:ea typeface="ＭＳ Ｐゴシック" pitchFamily="34" charset="-128"/>
              <a:cs typeface="Arial" pitchFamily="34" charset="0"/>
            </a:endParaRPr>
          </a:p>
        </p:txBody>
      </p:sp>
      <p:sp>
        <p:nvSpPr>
          <p:cNvPr id="21" name="Title 2"/>
          <p:cNvSpPr>
            <a:spLocks noGrp="1"/>
          </p:cNvSpPr>
          <p:nvPr>
            <p:ph type="title"/>
          </p:nvPr>
        </p:nvSpPr>
        <p:spPr>
          <a:xfrm>
            <a:off x="1524000" y="364868"/>
            <a:ext cx="9144000" cy="805079"/>
          </a:xfrm>
        </p:spPr>
        <p:txBody>
          <a:bodyPr>
            <a:normAutofit fontScale="90000"/>
          </a:bodyPr>
          <a:lstStyle/>
          <a:p>
            <a:r>
              <a:rPr lang="en-US" sz="5000" dirty="0">
                <a:latin typeface="Cambria" panose="02040503050406030204" pitchFamily="18" charset="0"/>
                <a:ea typeface="Cambria" panose="02040503050406030204" pitchFamily="18" charset="0"/>
              </a:rPr>
              <a:t>OPUS Projects – 2 to 48 hours</a:t>
            </a:r>
          </a:p>
        </p:txBody>
      </p:sp>
      <p:sp>
        <p:nvSpPr>
          <p:cNvPr id="25" name="Content Placeholder 1">
            <a:extLst>
              <a:ext uri="{FF2B5EF4-FFF2-40B4-BE49-F238E27FC236}">
                <a16:creationId xmlns:a16="http://schemas.microsoft.com/office/drawing/2014/main" id="{1C27DA4A-7F50-4BB4-9DA2-4C800C0A067E}"/>
              </a:ext>
            </a:extLst>
          </p:cNvPr>
          <p:cNvSpPr txBox="1">
            <a:spLocks/>
          </p:cNvSpPr>
          <p:nvPr/>
        </p:nvSpPr>
        <p:spPr bwMode="auto">
          <a:xfrm>
            <a:off x="6797425" y="1177881"/>
            <a:ext cx="3870576" cy="147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6910" lvl="1" indent="-306910" defTabSz="457189">
              <a:spcBef>
                <a:spcPts val="0"/>
              </a:spcBef>
              <a:spcAft>
                <a:spcPts val="300"/>
              </a:spcAft>
              <a:defRPr/>
            </a:pPr>
            <a:r>
              <a:rPr lang="en-US" dirty="0">
                <a:solidFill>
                  <a:prstClr val="black"/>
                </a:solidFill>
                <a:latin typeface="Cambria" panose="02040503050406030204" pitchFamily="18" charset="0"/>
                <a:ea typeface="Cambria" panose="02040503050406030204" pitchFamily="18" charset="0"/>
              </a:rPr>
              <a:t>Based on OPUS-S</a:t>
            </a:r>
          </a:p>
          <a:p>
            <a:pPr marL="306910" lvl="1" indent="-306910" defTabSz="457189">
              <a:spcBef>
                <a:spcPts val="0"/>
              </a:spcBef>
              <a:spcAft>
                <a:spcPts val="300"/>
              </a:spcAft>
              <a:defRPr/>
            </a:pPr>
            <a:r>
              <a:rPr lang="en-US" dirty="0">
                <a:solidFill>
                  <a:prstClr val="black"/>
                </a:solidFill>
                <a:latin typeface="Cambria" panose="02040503050406030204" pitchFamily="18" charset="0"/>
                <a:ea typeface="Cambria" panose="02040503050406030204" pitchFamily="18" charset="0"/>
              </a:rPr>
              <a:t>Control </a:t>
            </a:r>
            <a:r>
              <a:rPr lang="en-US" b="1" dirty="0">
                <a:solidFill>
                  <a:prstClr val="black"/>
                </a:solidFill>
                <a:latin typeface="Cambria" panose="02040503050406030204" pitchFamily="18" charset="0"/>
                <a:ea typeface="Cambria" panose="02040503050406030204" pitchFamily="18" charset="0"/>
              </a:rPr>
              <a:t>network</a:t>
            </a:r>
          </a:p>
          <a:p>
            <a:pPr marL="584630" lvl="2" indent="-342900" defTabSz="457189">
              <a:spcBef>
                <a:spcPts val="0"/>
              </a:spcBef>
              <a:spcAft>
                <a:spcPts val="300"/>
              </a:spcAft>
              <a:buFont typeface="Wingdings" panose="05000000000000000000" pitchFamily="2" charset="2"/>
              <a:buChar char="Ø"/>
              <a:defRPr/>
            </a:pPr>
            <a:r>
              <a:rPr lang="en-US" dirty="0">
                <a:solidFill>
                  <a:prstClr val="black"/>
                </a:solidFill>
                <a:latin typeface="Cambria" panose="02040503050406030204" pitchFamily="18" charset="0"/>
                <a:ea typeface="Cambria" panose="02040503050406030204" pitchFamily="18" charset="0"/>
              </a:rPr>
              <a:t>Solutions tied together</a:t>
            </a:r>
          </a:p>
          <a:p>
            <a:pPr marL="306910" lvl="1" indent="-306910" defTabSz="457189">
              <a:spcBef>
                <a:spcPts val="0"/>
              </a:spcBef>
              <a:spcAft>
                <a:spcPts val="300"/>
              </a:spcAft>
              <a:defRPr/>
            </a:pPr>
            <a:endParaRPr lang="en-US" dirty="0">
              <a:solidFill>
                <a:prstClr val="black"/>
              </a:solidFill>
              <a:latin typeface="Cambria" panose="02040503050406030204" pitchFamily="18" charset="0"/>
              <a:ea typeface="Cambria" panose="02040503050406030204" pitchFamily="18" charset="0"/>
            </a:endParaRPr>
          </a:p>
          <a:p>
            <a:pPr marL="0" lvl="1" indent="0" defTabSz="457189">
              <a:spcBef>
                <a:spcPts val="0"/>
              </a:spcBef>
              <a:spcAft>
                <a:spcPts val="300"/>
              </a:spcAft>
              <a:buNone/>
              <a:defRPr/>
            </a:pPr>
            <a:endParaRPr lang="en-US" dirty="0">
              <a:solidFill>
                <a:prstClr val="black"/>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E6529043-FA4D-407E-895C-7654F89B606E}"/>
              </a:ext>
            </a:extLst>
          </p:cNvPr>
          <p:cNvPicPr>
            <a:picLocks noChangeAspect="1"/>
          </p:cNvPicPr>
          <p:nvPr/>
        </p:nvPicPr>
        <p:blipFill>
          <a:blip r:embed="rId4"/>
          <a:stretch>
            <a:fillRect/>
          </a:stretch>
        </p:blipFill>
        <p:spPr>
          <a:xfrm>
            <a:off x="422818" y="1177880"/>
            <a:ext cx="4032083" cy="4261100"/>
          </a:xfrm>
          <a:prstGeom prst="rect">
            <a:avLst/>
          </a:prstGeom>
          <a:ln w="31750">
            <a:solidFill>
              <a:schemeClr val="bg1">
                <a:lumMod val="75000"/>
              </a:schemeClr>
            </a:solidFill>
          </a:ln>
        </p:spPr>
      </p:pic>
      <p:pic>
        <p:nvPicPr>
          <p:cNvPr id="5" name="Picture 4">
            <a:extLst>
              <a:ext uri="{FF2B5EF4-FFF2-40B4-BE49-F238E27FC236}">
                <a16:creationId xmlns:a16="http://schemas.microsoft.com/office/drawing/2014/main" id="{97DDA57F-8A5E-4F2C-8A6C-5B0DB79397C2}"/>
              </a:ext>
            </a:extLst>
          </p:cNvPr>
          <p:cNvPicPr>
            <a:picLocks noChangeAspect="1"/>
          </p:cNvPicPr>
          <p:nvPr/>
        </p:nvPicPr>
        <p:blipFill>
          <a:blip r:embed="rId5"/>
          <a:stretch>
            <a:fillRect/>
          </a:stretch>
        </p:blipFill>
        <p:spPr>
          <a:xfrm>
            <a:off x="1797749" y="2184190"/>
            <a:ext cx="4032084" cy="4261101"/>
          </a:xfrm>
          <a:prstGeom prst="rect">
            <a:avLst/>
          </a:prstGeom>
          <a:ln w="31750">
            <a:solidFill>
              <a:schemeClr val="bg1">
                <a:lumMod val="75000"/>
              </a:schemeClr>
            </a:solidFill>
          </a:ln>
        </p:spPr>
      </p:pic>
      <p:pic>
        <p:nvPicPr>
          <p:cNvPr id="4" name="Picture 3">
            <a:extLst>
              <a:ext uri="{FF2B5EF4-FFF2-40B4-BE49-F238E27FC236}">
                <a16:creationId xmlns:a16="http://schemas.microsoft.com/office/drawing/2014/main" id="{DE89565B-2710-40EC-BF8C-DF8188E655C0}"/>
              </a:ext>
            </a:extLst>
          </p:cNvPr>
          <p:cNvPicPr>
            <a:picLocks noChangeAspect="1"/>
          </p:cNvPicPr>
          <p:nvPr/>
        </p:nvPicPr>
        <p:blipFill>
          <a:blip r:embed="rId6"/>
          <a:stretch>
            <a:fillRect/>
          </a:stretch>
        </p:blipFill>
        <p:spPr>
          <a:xfrm>
            <a:off x="3176400" y="3171612"/>
            <a:ext cx="4032083" cy="4261100"/>
          </a:xfrm>
          <a:prstGeom prst="rect">
            <a:avLst/>
          </a:prstGeom>
          <a:ln w="31750">
            <a:solidFill>
              <a:schemeClr val="bg1">
                <a:lumMod val="75000"/>
              </a:schemeClr>
            </a:solidFill>
          </a:ln>
        </p:spPr>
      </p:pic>
      <p:pic>
        <p:nvPicPr>
          <p:cNvPr id="27" name="thumbs up" descr="Image result for like">
            <a:extLst>
              <a:ext uri="{FF2B5EF4-FFF2-40B4-BE49-F238E27FC236}">
                <a16:creationId xmlns:a16="http://schemas.microsoft.com/office/drawing/2014/main" id="{DD8DE02F-B632-494D-8C49-54DA7592BD7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245079" y="2713772"/>
            <a:ext cx="2050834" cy="1755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67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grpId="0" nodeType="after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80">
                                          <p:stCondLst>
                                            <p:cond delay="0"/>
                                          </p:stCondLst>
                                        </p:cTn>
                                        <p:tgtEl>
                                          <p:spTgt spid="35"/>
                                        </p:tgtEl>
                                      </p:cBhvr>
                                    </p:animEffect>
                                    <p:anim calcmode="lin" valueType="num">
                                      <p:cBhvr>
                                        <p:cTn id="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3" dur="26">
                                          <p:stCondLst>
                                            <p:cond delay="650"/>
                                          </p:stCondLst>
                                        </p:cTn>
                                        <p:tgtEl>
                                          <p:spTgt spid="35"/>
                                        </p:tgtEl>
                                      </p:cBhvr>
                                      <p:to x="100000" y="60000"/>
                                    </p:animScale>
                                    <p:animScale>
                                      <p:cBhvr>
                                        <p:cTn id="14" dur="166" decel="50000">
                                          <p:stCondLst>
                                            <p:cond delay="676"/>
                                          </p:stCondLst>
                                        </p:cTn>
                                        <p:tgtEl>
                                          <p:spTgt spid="35"/>
                                        </p:tgtEl>
                                      </p:cBhvr>
                                      <p:to x="100000" y="100000"/>
                                    </p:animScale>
                                    <p:animScale>
                                      <p:cBhvr>
                                        <p:cTn id="15" dur="26">
                                          <p:stCondLst>
                                            <p:cond delay="1312"/>
                                          </p:stCondLst>
                                        </p:cTn>
                                        <p:tgtEl>
                                          <p:spTgt spid="35"/>
                                        </p:tgtEl>
                                      </p:cBhvr>
                                      <p:to x="100000" y="80000"/>
                                    </p:animScale>
                                    <p:animScale>
                                      <p:cBhvr>
                                        <p:cTn id="16" dur="166" decel="50000">
                                          <p:stCondLst>
                                            <p:cond delay="1338"/>
                                          </p:stCondLst>
                                        </p:cTn>
                                        <p:tgtEl>
                                          <p:spTgt spid="35"/>
                                        </p:tgtEl>
                                      </p:cBhvr>
                                      <p:to x="100000" y="100000"/>
                                    </p:animScale>
                                    <p:animScale>
                                      <p:cBhvr>
                                        <p:cTn id="17" dur="26">
                                          <p:stCondLst>
                                            <p:cond delay="1642"/>
                                          </p:stCondLst>
                                        </p:cTn>
                                        <p:tgtEl>
                                          <p:spTgt spid="35"/>
                                        </p:tgtEl>
                                      </p:cBhvr>
                                      <p:to x="100000" y="90000"/>
                                    </p:animScale>
                                    <p:animScale>
                                      <p:cBhvr>
                                        <p:cTn id="18" dur="166" decel="50000">
                                          <p:stCondLst>
                                            <p:cond delay="1668"/>
                                          </p:stCondLst>
                                        </p:cTn>
                                        <p:tgtEl>
                                          <p:spTgt spid="35"/>
                                        </p:tgtEl>
                                      </p:cBhvr>
                                      <p:to x="100000" y="100000"/>
                                    </p:animScale>
                                    <p:animScale>
                                      <p:cBhvr>
                                        <p:cTn id="19" dur="26">
                                          <p:stCondLst>
                                            <p:cond delay="1808"/>
                                          </p:stCondLst>
                                        </p:cTn>
                                        <p:tgtEl>
                                          <p:spTgt spid="35"/>
                                        </p:tgtEl>
                                      </p:cBhvr>
                                      <p:to x="100000" y="95000"/>
                                    </p:animScale>
                                    <p:animScale>
                                      <p:cBhvr>
                                        <p:cTn id="20" dur="166" decel="50000">
                                          <p:stCondLst>
                                            <p:cond delay="1834"/>
                                          </p:stCondLst>
                                        </p:cTn>
                                        <p:tgtEl>
                                          <p:spTgt spid="35"/>
                                        </p:tgtEl>
                                      </p:cBhvr>
                                      <p:to x="100000" y="100000"/>
                                    </p:animScale>
                                  </p:childTnLst>
                                </p:cTn>
                              </p:par>
                              <p:par>
                                <p:cTn id="21" presetID="26" presetClass="entr" presetSubtype="0" fill="hold" grpId="0" nodeType="withEffect">
                                  <p:stCondLst>
                                    <p:cond delay="50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80">
                                          <p:stCondLst>
                                            <p:cond delay="0"/>
                                          </p:stCondLst>
                                        </p:cTn>
                                        <p:tgtEl>
                                          <p:spTgt spid="36"/>
                                        </p:tgtEl>
                                      </p:cBhvr>
                                    </p:animEffect>
                                    <p:anim calcmode="lin" valueType="num">
                                      <p:cBhvr>
                                        <p:cTn id="24"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29" dur="26">
                                          <p:stCondLst>
                                            <p:cond delay="650"/>
                                          </p:stCondLst>
                                        </p:cTn>
                                        <p:tgtEl>
                                          <p:spTgt spid="36"/>
                                        </p:tgtEl>
                                      </p:cBhvr>
                                      <p:to x="100000" y="60000"/>
                                    </p:animScale>
                                    <p:animScale>
                                      <p:cBhvr>
                                        <p:cTn id="30" dur="166" decel="50000">
                                          <p:stCondLst>
                                            <p:cond delay="676"/>
                                          </p:stCondLst>
                                        </p:cTn>
                                        <p:tgtEl>
                                          <p:spTgt spid="36"/>
                                        </p:tgtEl>
                                      </p:cBhvr>
                                      <p:to x="100000" y="100000"/>
                                    </p:animScale>
                                    <p:animScale>
                                      <p:cBhvr>
                                        <p:cTn id="31" dur="26">
                                          <p:stCondLst>
                                            <p:cond delay="1312"/>
                                          </p:stCondLst>
                                        </p:cTn>
                                        <p:tgtEl>
                                          <p:spTgt spid="36"/>
                                        </p:tgtEl>
                                      </p:cBhvr>
                                      <p:to x="100000" y="80000"/>
                                    </p:animScale>
                                    <p:animScale>
                                      <p:cBhvr>
                                        <p:cTn id="32" dur="166" decel="50000">
                                          <p:stCondLst>
                                            <p:cond delay="1338"/>
                                          </p:stCondLst>
                                        </p:cTn>
                                        <p:tgtEl>
                                          <p:spTgt spid="36"/>
                                        </p:tgtEl>
                                      </p:cBhvr>
                                      <p:to x="100000" y="100000"/>
                                    </p:animScale>
                                    <p:animScale>
                                      <p:cBhvr>
                                        <p:cTn id="33" dur="26">
                                          <p:stCondLst>
                                            <p:cond delay="1642"/>
                                          </p:stCondLst>
                                        </p:cTn>
                                        <p:tgtEl>
                                          <p:spTgt spid="36"/>
                                        </p:tgtEl>
                                      </p:cBhvr>
                                      <p:to x="100000" y="90000"/>
                                    </p:animScale>
                                    <p:animScale>
                                      <p:cBhvr>
                                        <p:cTn id="34" dur="166" decel="50000">
                                          <p:stCondLst>
                                            <p:cond delay="1668"/>
                                          </p:stCondLst>
                                        </p:cTn>
                                        <p:tgtEl>
                                          <p:spTgt spid="36"/>
                                        </p:tgtEl>
                                      </p:cBhvr>
                                      <p:to x="100000" y="100000"/>
                                    </p:animScale>
                                    <p:animScale>
                                      <p:cBhvr>
                                        <p:cTn id="35" dur="26">
                                          <p:stCondLst>
                                            <p:cond delay="1808"/>
                                          </p:stCondLst>
                                        </p:cTn>
                                        <p:tgtEl>
                                          <p:spTgt spid="36"/>
                                        </p:tgtEl>
                                      </p:cBhvr>
                                      <p:to x="100000" y="95000"/>
                                    </p:animScale>
                                    <p:animScale>
                                      <p:cBhvr>
                                        <p:cTn id="36" dur="166" decel="50000">
                                          <p:stCondLst>
                                            <p:cond delay="1834"/>
                                          </p:stCondLst>
                                        </p:cTn>
                                        <p:tgtEl>
                                          <p:spTgt spid="36"/>
                                        </p:tgtEl>
                                      </p:cBhvr>
                                      <p:to x="100000" y="100000"/>
                                    </p:animScale>
                                  </p:childTnLst>
                                </p:cTn>
                              </p:par>
                              <p:par>
                                <p:cTn id="37" presetID="26" presetClass="entr" presetSubtype="0" fill="hold" grpId="0" nodeType="withEffect">
                                  <p:stCondLst>
                                    <p:cond delay="20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580">
                                          <p:stCondLst>
                                            <p:cond delay="0"/>
                                          </p:stCondLst>
                                        </p:cTn>
                                        <p:tgtEl>
                                          <p:spTgt spid="34"/>
                                        </p:tgtEl>
                                      </p:cBhvr>
                                    </p:animEffect>
                                    <p:anim calcmode="lin" valueType="num">
                                      <p:cBhvr>
                                        <p:cTn id="4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5" dur="26">
                                          <p:stCondLst>
                                            <p:cond delay="650"/>
                                          </p:stCondLst>
                                        </p:cTn>
                                        <p:tgtEl>
                                          <p:spTgt spid="34"/>
                                        </p:tgtEl>
                                      </p:cBhvr>
                                      <p:to x="100000" y="60000"/>
                                    </p:animScale>
                                    <p:animScale>
                                      <p:cBhvr>
                                        <p:cTn id="46" dur="166" decel="50000">
                                          <p:stCondLst>
                                            <p:cond delay="676"/>
                                          </p:stCondLst>
                                        </p:cTn>
                                        <p:tgtEl>
                                          <p:spTgt spid="34"/>
                                        </p:tgtEl>
                                      </p:cBhvr>
                                      <p:to x="100000" y="100000"/>
                                    </p:animScale>
                                    <p:animScale>
                                      <p:cBhvr>
                                        <p:cTn id="47" dur="26">
                                          <p:stCondLst>
                                            <p:cond delay="1312"/>
                                          </p:stCondLst>
                                        </p:cTn>
                                        <p:tgtEl>
                                          <p:spTgt spid="34"/>
                                        </p:tgtEl>
                                      </p:cBhvr>
                                      <p:to x="100000" y="80000"/>
                                    </p:animScale>
                                    <p:animScale>
                                      <p:cBhvr>
                                        <p:cTn id="48" dur="166" decel="50000">
                                          <p:stCondLst>
                                            <p:cond delay="1338"/>
                                          </p:stCondLst>
                                        </p:cTn>
                                        <p:tgtEl>
                                          <p:spTgt spid="34"/>
                                        </p:tgtEl>
                                      </p:cBhvr>
                                      <p:to x="100000" y="100000"/>
                                    </p:animScale>
                                    <p:animScale>
                                      <p:cBhvr>
                                        <p:cTn id="49" dur="26">
                                          <p:stCondLst>
                                            <p:cond delay="1642"/>
                                          </p:stCondLst>
                                        </p:cTn>
                                        <p:tgtEl>
                                          <p:spTgt spid="34"/>
                                        </p:tgtEl>
                                      </p:cBhvr>
                                      <p:to x="100000" y="90000"/>
                                    </p:animScale>
                                    <p:animScale>
                                      <p:cBhvr>
                                        <p:cTn id="50" dur="166" decel="50000">
                                          <p:stCondLst>
                                            <p:cond delay="1668"/>
                                          </p:stCondLst>
                                        </p:cTn>
                                        <p:tgtEl>
                                          <p:spTgt spid="34"/>
                                        </p:tgtEl>
                                      </p:cBhvr>
                                      <p:to x="100000" y="100000"/>
                                    </p:animScale>
                                    <p:animScale>
                                      <p:cBhvr>
                                        <p:cTn id="51" dur="26">
                                          <p:stCondLst>
                                            <p:cond delay="1808"/>
                                          </p:stCondLst>
                                        </p:cTn>
                                        <p:tgtEl>
                                          <p:spTgt spid="34"/>
                                        </p:tgtEl>
                                      </p:cBhvr>
                                      <p:to x="100000" y="95000"/>
                                    </p:animScale>
                                    <p:animScale>
                                      <p:cBhvr>
                                        <p:cTn id="52" dur="166" decel="50000">
                                          <p:stCondLst>
                                            <p:cond delay="1834"/>
                                          </p:stCondLst>
                                        </p:cTn>
                                        <p:tgtEl>
                                          <p:spTgt spid="34"/>
                                        </p:tgtEl>
                                      </p:cBhvr>
                                      <p:to x="100000" y="100000"/>
                                    </p:animScale>
                                  </p:childTnLst>
                                </p:cTn>
                              </p:par>
                              <p:par>
                                <p:cTn id="53" presetID="26" presetClass="entr" presetSubtype="0" fill="hold" grpId="0" nodeType="withEffect">
                                  <p:stCondLst>
                                    <p:cond delay="700"/>
                                  </p:stCondLst>
                                  <p:childTnLst>
                                    <p:set>
                                      <p:cBhvr>
                                        <p:cTn id="54" dur="1" fill="hold">
                                          <p:stCondLst>
                                            <p:cond delay="0"/>
                                          </p:stCondLst>
                                        </p:cTn>
                                        <p:tgtEl>
                                          <p:spTgt spid="37"/>
                                        </p:tgtEl>
                                        <p:attrNameLst>
                                          <p:attrName>style.visibility</p:attrName>
                                        </p:attrNameLst>
                                      </p:cBhvr>
                                      <p:to>
                                        <p:strVal val="visible"/>
                                      </p:to>
                                    </p:set>
                                    <p:animEffect transition="in" filter="wipe(down)">
                                      <p:cBhvr>
                                        <p:cTn id="55" dur="580">
                                          <p:stCondLst>
                                            <p:cond delay="0"/>
                                          </p:stCondLst>
                                        </p:cTn>
                                        <p:tgtEl>
                                          <p:spTgt spid="37"/>
                                        </p:tgtEl>
                                      </p:cBhvr>
                                    </p:animEffect>
                                    <p:anim calcmode="lin" valueType="num">
                                      <p:cBhvr>
                                        <p:cTn id="56"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61" dur="26">
                                          <p:stCondLst>
                                            <p:cond delay="650"/>
                                          </p:stCondLst>
                                        </p:cTn>
                                        <p:tgtEl>
                                          <p:spTgt spid="37"/>
                                        </p:tgtEl>
                                      </p:cBhvr>
                                      <p:to x="100000" y="60000"/>
                                    </p:animScale>
                                    <p:animScale>
                                      <p:cBhvr>
                                        <p:cTn id="62" dur="166" decel="50000">
                                          <p:stCondLst>
                                            <p:cond delay="676"/>
                                          </p:stCondLst>
                                        </p:cTn>
                                        <p:tgtEl>
                                          <p:spTgt spid="37"/>
                                        </p:tgtEl>
                                      </p:cBhvr>
                                      <p:to x="100000" y="100000"/>
                                    </p:animScale>
                                    <p:animScale>
                                      <p:cBhvr>
                                        <p:cTn id="63" dur="26">
                                          <p:stCondLst>
                                            <p:cond delay="1312"/>
                                          </p:stCondLst>
                                        </p:cTn>
                                        <p:tgtEl>
                                          <p:spTgt spid="37"/>
                                        </p:tgtEl>
                                      </p:cBhvr>
                                      <p:to x="100000" y="80000"/>
                                    </p:animScale>
                                    <p:animScale>
                                      <p:cBhvr>
                                        <p:cTn id="64" dur="166" decel="50000">
                                          <p:stCondLst>
                                            <p:cond delay="1338"/>
                                          </p:stCondLst>
                                        </p:cTn>
                                        <p:tgtEl>
                                          <p:spTgt spid="37"/>
                                        </p:tgtEl>
                                      </p:cBhvr>
                                      <p:to x="100000" y="100000"/>
                                    </p:animScale>
                                    <p:animScale>
                                      <p:cBhvr>
                                        <p:cTn id="65" dur="26">
                                          <p:stCondLst>
                                            <p:cond delay="1642"/>
                                          </p:stCondLst>
                                        </p:cTn>
                                        <p:tgtEl>
                                          <p:spTgt spid="37"/>
                                        </p:tgtEl>
                                      </p:cBhvr>
                                      <p:to x="100000" y="90000"/>
                                    </p:animScale>
                                    <p:animScale>
                                      <p:cBhvr>
                                        <p:cTn id="66" dur="166" decel="50000">
                                          <p:stCondLst>
                                            <p:cond delay="1668"/>
                                          </p:stCondLst>
                                        </p:cTn>
                                        <p:tgtEl>
                                          <p:spTgt spid="37"/>
                                        </p:tgtEl>
                                      </p:cBhvr>
                                      <p:to x="100000" y="100000"/>
                                    </p:animScale>
                                    <p:animScale>
                                      <p:cBhvr>
                                        <p:cTn id="67" dur="26">
                                          <p:stCondLst>
                                            <p:cond delay="1808"/>
                                          </p:stCondLst>
                                        </p:cTn>
                                        <p:tgtEl>
                                          <p:spTgt spid="37"/>
                                        </p:tgtEl>
                                      </p:cBhvr>
                                      <p:to x="100000" y="95000"/>
                                    </p:animScale>
                                    <p:animScale>
                                      <p:cBhvr>
                                        <p:cTn id="68" dur="166" decel="50000">
                                          <p:stCondLst>
                                            <p:cond delay="1834"/>
                                          </p:stCondLst>
                                        </p:cTn>
                                        <p:tgtEl>
                                          <p:spTgt spid="37"/>
                                        </p:tgtEl>
                                      </p:cBhvr>
                                      <p:to x="100000" y="100000"/>
                                    </p:animScale>
                                  </p:childTnLst>
                                </p:cTn>
                              </p:par>
                              <p:par>
                                <p:cTn id="69" presetID="26" presetClass="entr" presetSubtype="0" fill="hold" grpId="0" nodeType="withEffect">
                                  <p:stCondLst>
                                    <p:cond delay="350"/>
                                  </p:stCondLst>
                                  <p:childTnLst>
                                    <p:set>
                                      <p:cBhvr>
                                        <p:cTn id="70" dur="1" fill="hold">
                                          <p:stCondLst>
                                            <p:cond delay="0"/>
                                          </p:stCondLst>
                                        </p:cTn>
                                        <p:tgtEl>
                                          <p:spTgt spid="65540"/>
                                        </p:tgtEl>
                                        <p:attrNameLst>
                                          <p:attrName>style.visibility</p:attrName>
                                        </p:attrNameLst>
                                      </p:cBhvr>
                                      <p:to>
                                        <p:strVal val="visible"/>
                                      </p:to>
                                    </p:set>
                                    <p:animEffect transition="in" filter="wipe(down)">
                                      <p:cBhvr>
                                        <p:cTn id="71" dur="580">
                                          <p:stCondLst>
                                            <p:cond delay="0"/>
                                          </p:stCondLst>
                                        </p:cTn>
                                        <p:tgtEl>
                                          <p:spTgt spid="65540"/>
                                        </p:tgtEl>
                                      </p:cBhvr>
                                    </p:animEffect>
                                    <p:anim calcmode="lin" valueType="num">
                                      <p:cBhvr>
                                        <p:cTn id="72" dur="1822" tmFilter="0,0; 0.14,0.36; 0.43,0.73; 0.71,0.91; 1.0,1.0">
                                          <p:stCondLst>
                                            <p:cond delay="0"/>
                                          </p:stCondLst>
                                        </p:cTn>
                                        <p:tgtEl>
                                          <p:spTgt spid="6554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6554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6554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6554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65540"/>
                                        </p:tgtEl>
                                        <p:attrNameLst>
                                          <p:attrName>ppt_y</p:attrName>
                                        </p:attrNameLst>
                                      </p:cBhvr>
                                      <p:tavLst>
                                        <p:tav tm="0" fmla="#ppt_y-sin(pi*$)/81">
                                          <p:val>
                                            <p:fltVal val="0"/>
                                          </p:val>
                                        </p:tav>
                                        <p:tav tm="100000">
                                          <p:val>
                                            <p:fltVal val="1"/>
                                          </p:val>
                                        </p:tav>
                                      </p:tavLst>
                                    </p:anim>
                                    <p:animScale>
                                      <p:cBhvr>
                                        <p:cTn id="77" dur="26">
                                          <p:stCondLst>
                                            <p:cond delay="650"/>
                                          </p:stCondLst>
                                        </p:cTn>
                                        <p:tgtEl>
                                          <p:spTgt spid="65540"/>
                                        </p:tgtEl>
                                      </p:cBhvr>
                                      <p:to x="100000" y="60000"/>
                                    </p:animScale>
                                    <p:animScale>
                                      <p:cBhvr>
                                        <p:cTn id="78" dur="166" decel="50000">
                                          <p:stCondLst>
                                            <p:cond delay="676"/>
                                          </p:stCondLst>
                                        </p:cTn>
                                        <p:tgtEl>
                                          <p:spTgt spid="65540"/>
                                        </p:tgtEl>
                                      </p:cBhvr>
                                      <p:to x="100000" y="100000"/>
                                    </p:animScale>
                                    <p:animScale>
                                      <p:cBhvr>
                                        <p:cTn id="79" dur="26">
                                          <p:stCondLst>
                                            <p:cond delay="1312"/>
                                          </p:stCondLst>
                                        </p:cTn>
                                        <p:tgtEl>
                                          <p:spTgt spid="65540"/>
                                        </p:tgtEl>
                                      </p:cBhvr>
                                      <p:to x="100000" y="80000"/>
                                    </p:animScale>
                                    <p:animScale>
                                      <p:cBhvr>
                                        <p:cTn id="80" dur="166" decel="50000">
                                          <p:stCondLst>
                                            <p:cond delay="1338"/>
                                          </p:stCondLst>
                                        </p:cTn>
                                        <p:tgtEl>
                                          <p:spTgt spid="65540"/>
                                        </p:tgtEl>
                                      </p:cBhvr>
                                      <p:to x="100000" y="100000"/>
                                    </p:animScale>
                                    <p:animScale>
                                      <p:cBhvr>
                                        <p:cTn id="81" dur="26">
                                          <p:stCondLst>
                                            <p:cond delay="1642"/>
                                          </p:stCondLst>
                                        </p:cTn>
                                        <p:tgtEl>
                                          <p:spTgt spid="65540"/>
                                        </p:tgtEl>
                                      </p:cBhvr>
                                      <p:to x="100000" y="90000"/>
                                    </p:animScale>
                                    <p:animScale>
                                      <p:cBhvr>
                                        <p:cTn id="82" dur="166" decel="50000">
                                          <p:stCondLst>
                                            <p:cond delay="1668"/>
                                          </p:stCondLst>
                                        </p:cTn>
                                        <p:tgtEl>
                                          <p:spTgt spid="65540"/>
                                        </p:tgtEl>
                                      </p:cBhvr>
                                      <p:to x="100000" y="100000"/>
                                    </p:animScale>
                                    <p:animScale>
                                      <p:cBhvr>
                                        <p:cTn id="83" dur="26">
                                          <p:stCondLst>
                                            <p:cond delay="1808"/>
                                          </p:stCondLst>
                                        </p:cTn>
                                        <p:tgtEl>
                                          <p:spTgt spid="65540"/>
                                        </p:tgtEl>
                                      </p:cBhvr>
                                      <p:to x="100000" y="95000"/>
                                    </p:animScale>
                                    <p:animScale>
                                      <p:cBhvr>
                                        <p:cTn id="84" dur="166" decel="50000">
                                          <p:stCondLst>
                                            <p:cond delay="1834"/>
                                          </p:stCondLst>
                                        </p:cTn>
                                        <p:tgtEl>
                                          <p:spTgt spid="65540"/>
                                        </p:tgtEl>
                                      </p:cBhvr>
                                      <p:to x="100000" y="100000"/>
                                    </p:animScale>
                                  </p:childTnLst>
                                </p:cTn>
                              </p:par>
                            </p:childTnLst>
                          </p:cTn>
                        </p:par>
                        <p:par>
                          <p:cTn id="85" fill="hold">
                            <p:stCondLst>
                              <p:cond delay="2700"/>
                            </p:stCondLst>
                            <p:childTnLst>
                              <p:par>
                                <p:cTn id="86" presetID="22" presetClass="entr" presetSubtype="2" fill="hold" grpId="0"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right)">
                                      <p:cBhvr>
                                        <p:cTn id="88" dur="500"/>
                                        <p:tgtEl>
                                          <p:spTgt spid="18"/>
                                        </p:tgtEl>
                                      </p:cBhvr>
                                    </p:animEffect>
                                  </p:childTnLst>
                                </p:cTn>
                              </p:par>
                              <p:par>
                                <p:cTn id="89" presetID="22" presetClass="entr" presetSubtype="2" fill="hold" grpId="0" nodeType="withEffect">
                                  <p:stCondLst>
                                    <p:cond delay="0"/>
                                  </p:stCondLst>
                                  <p:childTnLst>
                                    <p:set>
                                      <p:cBhvr>
                                        <p:cTn id="90" dur="1" fill="hold">
                                          <p:stCondLst>
                                            <p:cond delay="0"/>
                                          </p:stCondLst>
                                        </p:cTn>
                                        <p:tgtEl>
                                          <p:spTgt spid="84997"/>
                                        </p:tgtEl>
                                        <p:attrNameLst>
                                          <p:attrName>style.visibility</p:attrName>
                                        </p:attrNameLst>
                                      </p:cBhvr>
                                      <p:to>
                                        <p:strVal val="visible"/>
                                      </p:to>
                                    </p:set>
                                    <p:animEffect transition="in" filter="wipe(right)">
                                      <p:cBhvr>
                                        <p:cTn id="91" dur="500"/>
                                        <p:tgtEl>
                                          <p:spTgt spid="84997"/>
                                        </p:tgtEl>
                                      </p:cBhvr>
                                    </p:animEffect>
                                  </p:childTnLst>
                                </p:cTn>
                              </p:par>
                              <p:par>
                                <p:cTn id="92" presetID="22" presetClass="entr" presetSubtype="2" fill="hold" grpId="0" nodeType="withEffect">
                                  <p:stCondLst>
                                    <p:cond delay="0"/>
                                  </p:stCondLst>
                                  <p:childTnLst>
                                    <p:set>
                                      <p:cBhvr>
                                        <p:cTn id="93" dur="1" fill="hold">
                                          <p:stCondLst>
                                            <p:cond delay="0"/>
                                          </p:stCondLst>
                                        </p:cTn>
                                        <p:tgtEl>
                                          <p:spTgt spid="84998"/>
                                        </p:tgtEl>
                                        <p:attrNameLst>
                                          <p:attrName>style.visibility</p:attrName>
                                        </p:attrNameLst>
                                      </p:cBhvr>
                                      <p:to>
                                        <p:strVal val="visible"/>
                                      </p:to>
                                    </p:set>
                                    <p:animEffect transition="in" filter="wipe(right)">
                                      <p:cBhvr>
                                        <p:cTn id="94" dur="500"/>
                                        <p:tgtEl>
                                          <p:spTgt spid="84998"/>
                                        </p:tgtEl>
                                      </p:cBhvr>
                                    </p:animEffect>
                                  </p:childTnLst>
                                </p:cTn>
                              </p:par>
                              <p:par>
                                <p:cTn id="95" presetID="22" presetClass="entr" presetSubtype="2" fill="hold" grpId="0" nodeType="with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wipe(right)">
                                      <p:cBhvr>
                                        <p:cTn id="97" dur="500"/>
                                        <p:tgtEl>
                                          <p:spTgt spid="17"/>
                                        </p:tgtEl>
                                      </p:cBhvr>
                                    </p:animEffect>
                                  </p:childTnLst>
                                </p:cTn>
                              </p:par>
                              <p:par>
                                <p:cTn id="98" presetID="22" presetClass="entr" presetSubtype="2" fill="hold" grpId="0" nodeType="withEffect">
                                  <p:stCondLst>
                                    <p:cond delay="0"/>
                                  </p:stCondLst>
                                  <p:childTnLst>
                                    <p:set>
                                      <p:cBhvr>
                                        <p:cTn id="99" dur="1" fill="hold">
                                          <p:stCondLst>
                                            <p:cond delay="0"/>
                                          </p:stCondLst>
                                        </p:cTn>
                                        <p:tgtEl>
                                          <p:spTgt spid="84996"/>
                                        </p:tgtEl>
                                        <p:attrNameLst>
                                          <p:attrName>style.visibility</p:attrName>
                                        </p:attrNameLst>
                                      </p:cBhvr>
                                      <p:to>
                                        <p:strVal val="visible"/>
                                      </p:to>
                                    </p:set>
                                    <p:animEffect transition="in" filter="wipe(right)">
                                      <p:cBhvr>
                                        <p:cTn id="100" dur="500"/>
                                        <p:tgtEl>
                                          <p:spTgt spid="84996"/>
                                        </p:tgtEl>
                                      </p:cBhvr>
                                    </p:animEffect>
                                  </p:childTnLst>
                                </p:cTn>
                              </p:par>
                              <p:par>
                                <p:cTn id="101" presetID="22" presetClass="entr" presetSubtype="2" fill="hold" grpId="0" nodeType="with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wipe(right)">
                                      <p:cBhvr>
                                        <p:cTn id="103" dur="500"/>
                                        <p:tgtEl>
                                          <p:spTgt spid="20"/>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wipe(left)">
                                      <p:cBhvr>
                                        <p:cTn id="106" dur="500"/>
                                        <p:tgtEl>
                                          <p:spTgt spid="23"/>
                                        </p:tgtEl>
                                      </p:cBhvr>
                                    </p:animEffect>
                                  </p:childTnLst>
                                </p:cTn>
                              </p:par>
                              <p:par>
                                <p:cTn id="107" presetID="22" presetClass="entr" presetSubtype="2" fill="hold" grpId="0" nodeType="with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wipe(right)">
                                      <p:cBhvr>
                                        <p:cTn id="109" dur="500"/>
                                        <p:tgtEl>
                                          <p:spTgt spid="24"/>
                                        </p:tgtEl>
                                      </p:cBhvr>
                                    </p:animEffect>
                                  </p:childTnLst>
                                </p:cTn>
                              </p:par>
                            </p:childTnLst>
                          </p:cTn>
                        </p:par>
                        <p:par>
                          <p:cTn id="110" fill="hold">
                            <p:stCondLst>
                              <p:cond delay="3200"/>
                            </p:stCondLst>
                            <p:childTnLst>
                              <p:par>
                                <p:cTn id="111" presetID="10" presetClass="entr" presetSubtype="0" fill="hold" nodeType="afterEffect">
                                  <p:stCondLst>
                                    <p:cond delay="0"/>
                                  </p:stCondLst>
                                  <p:childTnLst>
                                    <p:set>
                                      <p:cBhvr>
                                        <p:cTn id="112" dur="1" fill="hold">
                                          <p:stCondLst>
                                            <p:cond delay="0"/>
                                          </p:stCondLst>
                                        </p:cTn>
                                        <p:tgtEl>
                                          <p:spTgt spid="25">
                                            <p:txEl>
                                              <p:pRg st="2" end="2"/>
                                            </p:txEl>
                                          </p:spTgt>
                                        </p:tgtEl>
                                        <p:attrNameLst>
                                          <p:attrName>style.visibility</p:attrName>
                                        </p:attrNameLst>
                                      </p:cBhvr>
                                      <p:to>
                                        <p:strVal val="visible"/>
                                      </p:to>
                                    </p:set>
                                    <p:animEffect transition="in" filter="fade">
                                      <p:cBhvr>
                                        <p:cTn id="113" dur="500"/>
                                        <p:tgtEl>
                                          <p:spTgt spid="25">
                                            <p:txEl>
                                              <p:pRg st="2" end="2"/>
                                            </p:txEl>
                                          </p:spTgt>
                                        </p:tgtEl>
                                      </p:cBhvr>
                                    </p:animEffect>
                                  </p:childTnLst>
                                </p:cTn>
                              </p:par>
                            </p:childTnLst>
                          </p:cTn>
                        </p:par>
                        <p:par>
                          <p:cTn id="114" fill="hold">
                            <p:stCondLst>
                              <p:cond delay="3700"/>
                            </p:stCondLst>
                            <p:childTnLst>
                              <p:par>
                                <p:cTn id="115" presetID="2" presetClass="entr" presetSubtype="8" fill="hold" nodeType="afterEffect">
                                  <p:stCondLst>
                                    <p:cond delay="0"/>
                                  </p:stCondLst>
                                  <p:childTnLst>
                                    <p:set>
                                      <p:cBhvr>
                                        <p:cTn id="116" dur="1" fill="hold">
                                          <p:stCondLst>
                                            <p:cond delay="0"/>
                                          </p:stCondLst>
                                        </p:cTn>
                                        <p:tgtEl>
                                          <p:spTgt spid="2"/>
                                        </p:tgtEl>
                                        <p:attrNameLst>
                                          <p:attrName>style.visibility</p:attrName>
                                        </p:attrNameLst>
                                      </p:cBhvr>
                                      <p:to>
                                        <p:strVal val="visible"/>
                                      </p:to>
                                    </p:set>
                                    <p:anim calcmode="lin" valueType="num">
                                      <p:cBhvr additive="base">
                                        <p:cTn id="117" dur="500" fill="hold"/>
                                        <p:tgtEl>
                                          <p:spTgt spid="2"/>
                                        </p:tgtEl>
                                        <p:attrNameLst>
                                          <p:attrName>ppt_x</p:attrName>
                                        </p:attrNameLst>
                                      </p:cBhvr>
                                      <p:tavLst>
                                        <p:tav tm="0">
                                          <p:val>
                                            <p:strVal val="0-#ppt_w/2"/>
                                          </p:val>
                                        </p:tav>
                                        <p:tav tm="100000">
                                          <p:val>
                                            <p:strVal val="#ppt_x"/>
                                          </p:val>
                                        </p:tav>
                                      </p:tavLst>
                                    </p:anim>
                                    <p:anim calcmode="lin" valueType="num">
                                      <p:cBhvr additive="base">
                                        <p:cTn id="118" dur="500" fill="hold"/>
                                        <p:tgtEl>
                                          <p:spTgt spid="2"/>
                                        </p:tgtEl>
                                        <p:attrNameLst>
                                          <p:attrName>ppt_y</p:attrName>
                                        </p:attrNameLst>
                                      </p:cBhvr>
                                      <p:tavLst>
                                        <p:tav tm="0">
                                          <p:val>
                                            <p:strVal val="#ppt_y"/>
                                          </p:val>
                                        </p:tav>
                                        <p:tav tm="100000">
                                          <p:val>
                                            <p:strVal val="#ppt_y"/>
                                          </p:val>
                                        </p:tav>
                                      </p:tavLst>
                                    </p:anim>
                                  </p:childTnLst>
                                </p:cTn>
                              </p:par>
                            </p:childTnLst>
                          </p:cTn>
                        </p:par>
                        <p:par>
                          <p:cTn id="119" fill="hold">
                            <p:stCondLst>
                              <p:cond delay="4200"/>
                            </p:stCondLst>
                            <p:childTnLst>
                              <p:par>
                                <p:cTn id="120" presetID="10" presetClass="entr" presetSubtype="0" fill="hold" nodeType="afterEffect">
                                  <p:stCondLst>
                                    <p:cond delay="1000"/>
                                  </p:stCondLst>
                                  <p:childTnLst>
                                    <p:set>
                                      <p:cBhvr>
                                        <p:cTn id="121" dur="1" fill="hold">
                                          <p:stCondLst>
                                            <p:cond delay="0"/>
                                          </p:stCondLst>
                                        </p:cTn>
                                        <p:tgtEl>
                                          <p:spTgt spid="5"/>
                                        </p:tgtEl>
                                        <p:attrNameLst>
                                          <p:attrName>style.visibility</p:attrName>
                                        </p:attrNameLst>
                                      </p:cBhvr>
                                      <p:to>
                                        <p:strVal val="visible"/>
                                      </p:to>
                                    </p:set>
                                    <p:animEffect transition="in" filter="fade">
                                      <p:cBhvr>
                                        <p:cTn id="122" dur="500"/>
                                        <p:tgtEl>
                                          <p:spTgt spid="5"/>
                                        </p:tgtEl>
                                      </p:cBhvr>
                                    </p:animEffect>
                                  </p:childTnLst>
                                </p:cTn>
                              </p:par>
                            </p:childTnLst>
                          </p:cTn>
                        </p:par>
                        <p:par>
                          <p:cTn id="123" fill="hold">
                            <p:stCondLst>
                              <p:cond delay="5700"/>
                            </p:stCondLst>
                            <p:childTnLst>
                              <p:par>
                                <p:cTn id="124" presetID="42" presetClass="entr" presetSubtype="0" fill="hold" nodeType="afterEffect">
                                  <p:stCondLst>
                                    <p:cond delay="1000"/>
                                  </p:stCondLst>
                                  <p:childTnLst>
                                    <p:set>
                                      <p:cBhvr>
                                        <p:cTn id="125" dur="1" fill="hold">
                                          <p:stCondLst>
                                            <p:cond delay="0"/>
                                          </p:stCondLst>
                                        </p:cTn>
                                        <p:tgtEl>
                                          <p:spTgt spid="4"/>
                                        </p:tgtEl>
                                        <p:attrNameLst>
                                          <p:attrName>style.visibility</p:attrName>
                                        </p:attrNameLst>
                                      </p:cBhvr>
                                      <p:to>
                                        <p:strVal val="visible"/>
                                      </p:to>
                                    </p:set>
                                    <p:animEffect transition="in" filter="fade">
                                      <p:cBhvr>
                                        <p:cTn id="126" dur="1000"/>
                                        <p:tgtEl>
                                          <p:spTgt spid="4"/>
                                        </p:tgtEl>
                                      </p:cBhvr>
                                    </p:animEffect>
                                    <p:anim calcmode="lin" valueType="num">
                                      <p:cBhvr>
                                        <p:cTn id="127" dur="1000" fill="hold"/>
                                        <p:tgtEl>
                                          <p:spTgt spid="4"/>
                                        </p:tgtEl>
                                        <p:attrNameLst>
                                          <p:attrName>ppt_x</p:attrName>
                                        </p:attrNameLst>
                                      </p:cBhvr>
                                      <p:tavLst>
                                        <p:tav tm="0">
                                          <p:val>
                                            <p:strVal val="#ppt_x"/>
                                          </p:val>
                                        </p:tav>
                                        <p:tav tm="100000">
                                          <p:val>
                                            <p:strVal val="#ppt_x"/>
                                          </p:val>
                                        </p:tav>
                                      </p:tavLst>
                                    </p:anim>
                                    <p:anim calcmode="lin" valueType="num">
                                      <p:cBhvr>
                                        <p:cTn id="1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2" accel="100000" fill="hold" nodeType="clickEffect">
                                  <p:stCondLst>
                                    <p:cond delay="1000"/>
                                  </p:stCondLst>
                                  <p:childTnLst>
                                    <p:set>
                                      <p:cBhvr>
                                        <p:cTn id="132" dur="1" fill="hold">
                                          <p:stCondLst>
                                            <p:cond delay="0"/>
                                          </p:stCondLst>
                                        </p:cTn>
                                        <p:tgtEl>
                                          <p:spTgt spid="27"/>
                                        </p:tgtEl>
                                        <p:attrNameLst>
                                          <p:attrName>style.visibility</p:attrName>
                                        </p:attrNameLst>
                                      </p:cBhvr>
                                      <p:to>
                                        <p:strVal val="visible"/>
                                      </p:to>
                                    </p:set>
                                    <p:anim calcmode="lin" valueType="num">
                                      <p:cBhvr additive="base">
                                        <p:cTn id="133" dur="500" fill="hold"/>
                                        <p:tgtEl>
                                          <p:spTgt spid="27"/>
                                        </p:tgtEl>
                                        <p:attrNameLst>
                                          <p:attrName>ppt_x</p:attrName>
                                        </p:attrNameLst>
                                      </p:cBhvr>
                                      <p:tavLst>
                                        <p:tav tm="0">
                                          <p:val>
                                            <p:strVal val="1+#ppt_w/2"/>
                                          </p:val>
                                        </p:tav>
                                        <p:tav tm="100000">
                                          <p:val>
                                            <p:strVal val="#ppt_x"/>
                                          </p:val>
                                        </p:tav>
                                      </p:tavLst>
                                    </p:anim>
                                    <p:anim calcmode="lin" valueType="num">
                                      <p:cBhvr additive="base">
                                        <p:cTn id="134"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P spid="20" grpId="0" animBg="1"/>
      <p:bldP spid="84997" grpId="0" animBg="1"/>
      <p:bldP spid="84996" grpId="0" animBg="1"/>
      <p:bldP spid="84998" grpId="0" animBg="1"/>
      <p:bldP spid="17" grpId="0" animBg="1"/>
      <p:bldP spid="18" grpId="0" animBg="1"/>
      <p:bldP spid="65540" grpId="0" animBg="1"/>
      <p:bldP spid="34" grpId="0" animBg="1"/>
      <p:bldP spid="35" grpId="0" animBg="1"/>
      <p:bldP spid="36" grpId="0" animBg="1"/>
      <p:bldP spid="3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lh5.googleusercontent.com/DLH56RhqKyBc4ANulIckifGbZ6M398ESfBg9G2iag5afqxIeiMl13EOSdAMaz9JKz5uA_TbZgQZ29Jedb8idRviLLQhLUlpOXAWehXpp7wduRyZrCdt7kq1Ysr3MLe38csg-HqkvumvdoYh9b39Ptb2Q06mvD_vgABDmDJ8v1tyyUiVLfD55cKPXyYEI">
            <a:extLst>
              <a:ext uri="{FF2B5EF4-FFF2-40B4-BE49-F238E27FC236}">
                <a16:creationId xmlns:a16="http://schemas.microsoft.com/office/drawing/2014/main" id="{E7C934F3-6123-417D-890E-1F34B8FA441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46047" y="9519"/>
            <a:ext cx="7699917" cy="6848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4228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a16="http://schemas.microsoft.com/office/drawing/2014/main" xmlns:a14="http://schemas.microsoft.com/office/drawing/2010/main">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88" name="Title 2">
            <a:extLst>
              <a:ext uri="{FF2B5EF4-FFF2-40B4-BE49-F238E27FC236}">
                <a16:creationId xmlns:a16="http://schemas.microsoft.com/office/drawing/2014/main" id="{9C1EE1EA-605A-468D-82D8-0CC902B703B9}"/>
              </a:ext>
            </a:extLst>
          </p:cNvPr>
          <p:cNvSpPr txBox="1">
            <a:spLocks/>
          </p:cNvSpPr>
          <p:nvPr/>
        </p:nvSpPr>
        <p:spPr bwMode="auto">
          <a:xfrm>
            <a:off x="1281912" y="320818"/>
            <a:ext cx="9762067" cy="53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Arial" panose="020B0604020202020204" pitchFamily="34"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6pPr>
            <a:lvl7pPr marL="9144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7pPr>
            <a:lvl8pPr marL="13716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8pPr>
            <a:lvl9pPr marL="18288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9pPr>
          </a:lstStyle>
          <a:p>
            <a:pPr defTabSz="609585">
              <a:defRPr/>
            </a:pPr>
            <a:r>
              <a:rPr lang="en-US" sz="4800" b="1" dirty="0">
                <a:solidFill>
                  <a:srgbClr val="003054"/>
                </a:solidFill>
                <a:latin typeface="Cambria" panose="02040503050406030204" pitchFamily="18" charset="0"/>
                <a:ea typeface="Cambria" panose="02040503050406030204" pitchFamily="18" charset="0"/>
                <a:cs typeface="Open Sans" panose="020B0606030504020204" pitchFamily="34" charset="0"/>
                <a:sym typeface="Arial"/>
              </a:rPr>
              <a:t>OPUS Static (OPUS-S)</a:t>
            </a:r>
          </a:p>
        </p:txBody>
      </p:sp>
      <p:sp>
        <p:nvSpPr>
          <p:cNvPr id="89" name="text">
            <a:extLst>
              <a:ext uri="{FF2B5EF4-FFF2-40B4-BE49-F238E27FC236}">
                <a16:creationId xmlns:a16="http://schemas.microsoft.com/office/drawing/2014/main" id="{35D5A22D-65BF-4022-A3CA-E77E88C54CFC}"/>
              </a:ext>
            </a:extLst>
          </p:cNvPr>
          <p:cNvSpPr txBox="1">
            <a:spLocks/>
          </p:cNvSpPr>
          <p:nvPr/>
        </p:nvSpPr>
        <p:spPr bwMode="auto">
          <a:xfrm>
            <a:off x="147360" y="967048"/>
            <a:ext cx="7246656" cy="171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Arial" panose="020B0604020202020204" pitchFamily="34"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Arial" panose="020B0604020202020204" pitchFamily="34"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Arial" panose="020B0604020202020204" pitchFamily="34"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Arial" panose="020B0604020202020204" pitchFamily="34"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Arial" panose="020B0604020202020204" pitchFamily="34"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0990" lvl="1" defTabSz="304815">
              <a:spcBef>
                <a:spcPts val="0"/>
              </a:spcBef>
              <a:spcAft>
                <a:spcPts val="200"/>
              </a:spcAft>
              <a:defRPr/>
            </a:pPr>
            <a:r>
              <a:rPr lang="en-US" sz="2667"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2 to 48 hours</a:t>
            </a:r>
          </a:p>
          <a:p>
            <a:pPr marL="380990" lvl="1" defTabSz="304815">
              <a:spcBef>
                <a:spcPts val="0"/>
              </a:spcBef>
              <a:spcAft>
                <a:spcPts val="200"/>
              </a:spcAft>
              <a:defRPr/>
            </a:pPr>
            <a:r>
              <a:rPr lang="en-US" sz="2667"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Best 3 of 5 baselines</a:t>
            </a:r>
          </a:p>
          <a:p>
            <a:pPr marL="380990" lvl="1" defTabSz="304815">
              <a:spcBef>
                <a:spcPts val="0"/>
              </a:spcBef>
              <a:spcAft>
                <a:spcPts val="200"/>
              </a:spcAft>
              <a:defRPr/>
            </a:pPr>
            <a:r>
              <a:rPr lang="en-US" sz="2667"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Sequentially processed</a:t>
            </a:r>
          </a:p>
          <a:p>
            <a:pPr marL="380990" lvl="1" defTabSz="304815">
              <a:spcBef>
                <a:spcPts val="0"/>
              </a:spcBef>
              <a:spcAft>
                <a:spcPts val="200"/>
              </a:spcAft>
              <a:defRPr/>
            </a:pPr>
            <a:r>
              <a:rPr lang="en-US" sz="24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Reports your peak-to-peak (P2P) average position</a:t>
            </a:r>
          </a:p>
        </p:txBody>
      </p:sp>
      <p:cxnSp>
        <p:nvCxnSpPr>
          <p:cNvPr id="112" name="baseline1">
            <a:extLst>
              <a:ext uri="{FF2B5EF4-FFF2-40B4-BE49-F238E27FC236}">
                <a16:creationId xmlns:a16="http://schemas.microsoft.com/office/drawing/2014/main" id="{73609D0E-F41A-46C1-9671-18FDEA6B419B}"/>
              </a:ext>
            </a:extLst>
          </p:cNvPr>
          <p:cNvCxnSpPr>
            <a:cxnSpLocks/>
            <a:stCxn id="129" idx="6"/>
            <a:endCxn id="118" idx="2"/>
          </p:cNvCxnSpPr>
          <p:nvPr/>
        </p:nvCxnSpPr>
        <p:spPr>
          <a:xfrm>
            <a:off x="6427363" y="2936098"/>
            <a:ext cx="1662445" cy="702647"/>
          </a:xfrm>
          <a:prstGeom prst="line">
            <a:avLst/>
          </a:prstGeom>
          <a:noFill/>
          <a:ln w="76200" cap="sq">
            <a:solidFill>
              <a:srgbClr val="0000FF"/>
            </a:solidFill>
            <a:round/>
            <a:headEnd/>
            <a:tailEnd/>
          </a:ln>
          <a:extLst>
            <a:ext uri="{909E8E84-426E-40DD-AFC4-6F175D3DCCD1}">
              <a14:hiddenFill xmlns:a14="http://schemas.microsoft.com/office/drawing/2010/main">
                <a:noFill/>
              </a14:hiddenFill>
            </a:ext>
          </a:extLst>
        </p:spPr>
      </p:cxnSp>
      <p:cxnSp>
        <p:nvCxnSpPr>
          <p:cNvPr id="113" name="baseline2">
            <a:extLst>
              <a:ext uri="{FF2B5EF4-FFF2-40B4-BE49-F238E27FC236}">
                <a16:creationId xmlns:a16="http://schemas.microsoft.com/office/drawing/2014/main" id="{E819B6E3-F386-453A-83C8-6098A1D8246A}"/>
              </a:ext>
            </a:extLst>
          </p:cNvPr>
          <p:cNvCxnSpPr>
            <a:cxnSpLocks/>
            <a:stCxn id="120" idx="4"/>
            <a:endCxn id="118" idx="0"/>
          </p:cNvCxnSpPr>
          <p:nvPr/>
        </p:nvCxnSpPr>
        <p:spPr>
          <a:xfrm>
            <a:off x="7988055" y="2228715"/>
            <a:ext cx="197904" cy="1313875"/>
          </a:xfrm>
          <a:prstGeom prst="line">
            <a:avLst/>
          </a:prstGeom>
          <a:noFill/>
          <a:ln w="76200" cap="sq">
            <a:solidFill>
              <a:srgbClr val="FFC000"/>
            </a:solidFill>
            <a:round/>
            <a:headEnd/>
            <a:tailEnd/>
          </a:ln>
          <a:extLst>
            <a:ext uri="{909E8E84-426E-40DD-AFC4-6F175D3DCCD1}">
              <a14:hiddenFill xmlns:a14="http://schemas.microsoft.com/office/drawing/2010/main">
                <a:noFill/>
              </a14:hiddenFill>
            </a:ext>
          </a:extLst>
        </p:spPr>
      </p:cxnSp>
      <p:cxnSp>
        <p:nvCxnSpPr>
          <p:cNvPr id="114" name="baseline3">
            <a:extLst>
              <a:ext uri="{FF2B5EF4-FFF2-40B4-BE49-F238E27FC236}">
                <a16:creationId xmlns:a16="http://schemas.microsoft.com/office/drawing/2014/main" id="{4D526FF3-7D4B-4987-8E83-E10AF7AC28E2}"/>
              </a:ext>
            </a:extLst>
          </p:cNvPr>
          <p:cNvCxnSpPr>
            <a:cxnSpLocks/>
            <a:stCxn id="132" idx="3"/>
            <a:endCxn id="118" idx="7"/>
          </p:cNvCxnSpPr>
          <p:nvPr/>
        </p:nvCxnSpPr>
        <p:spPr>
          <a:xfrm flipH="1">
            <a:off x="8253951" y="2897372"/>
            <a:ext cx="1663637" cy="673379"/>
          </a:xfrm>
          <a:prstGeom prst="line">
            <a:avLst/>
          </a:prstGeom>
          <a:noFill/>
          <a:ln w="76200" cap="sq">
            <a:solidFill>
              <a:srgbClr val="92D050"/>
            </a:solidFill>
            <a:round/>
            <a:headEnd/>
            <a:tailEnd/>
          </a:ln>
          <a:extLst>
            <a:ext uri="{909E8E84-426E-40DD-AFC4-6F175D3DCCD1}">
              <a14:hiddenFill xmlns:a14="http://schemas.microsoft.com/office/drawing/2010/main">
                <a:noFill/>
              </a14:hiddenFill>
            </a:ext>
          </a:extLst>
        </p:spPr>
      </p:cxnSp>
      <p:cxnSp>
        <p:nvCxnSpPr>
          <p:cNvPr id="116" name="baseline4">
            <a:extLst>
              <a:ext uri="{FF2B5EF4-FFF2-40B4-BE49-F238E27FC236}">
                <a16:creationId xmlns:a16="http://schemas.microsoft.com/office/drawing/2014/main" id="{B6E5E662-9A89-4757-AA19-B96FCDF7F03B}"/>
              </a:ext>
            </a:extLst>
          </p:cNvPr>
          <p:cNvCxnSpPr>
            <a:cxnSpLocks/>
            <a:stCxn id="123" idx="1"/>
            <a:endCxn id="118" idx="5"/>
          </p:cNvCxnSpPr>
          <p:nvPr/>
        </p:nvCxnSpPr>
        <p:spPr>
          <a:xfrm flipH="1" flipV="1">
            <a:off x="8253952" y="3706731"/>
            <a:ext cx="1560515" cy="1732181"/>
          </a:xfrm>
          <a:prstGeom prst="line">
            <a:avLst/>
          </a:prstGeom>
          <a:noFill/>
          <a:ln w="76200" cap="sq">
            <a:solidFill>
              <a:schemeClr val="tx1"/>
            </a:solidFill>
            <a:round/>
            <a:headEnd/>
            <a:tailEnd/>
          </a:ln>
          <a:extLst>
            <a:ext uri="{909E8E84-426E-40DD-AFC4-6F175D3DCCD1}">
              <a14:hiddenFill xmlns:a14="http://schemas.microsoft.com/office/drawing/2010/main">
                <a:noFill/>
              </a14:hiddenFill>
            </a:ext>
          </a:extLst>
        </p:spPr>
      </p:cxnSp>
      <p:cxnSp>
        <p:nvCxnSpPr>
          <p:cNvPr id="117" name="baseline5">
            <a:extLst>
              <a:ext uri="{FF2B5EF4-FFF2-40B4-BE49-F238E27FC236}">
                <a16:creationId xmlns:a16="http://schemas.microsoft.com/office/drawing/2014/main" id="{404E200F-2835-4DE0-85F1-8D59B6ECE9FE}"/>
              </a:ext>
            </a:extLst>
          </p:cNvPr>
          <p:cNvCxnSpPr>
            <a:cxnSpLocks/>
            <a:stCxn id="126" idx="7"/>
            <a:endCxn id="118" idx="3"/>
          </p:cNvCxnSpPr>
          <p:nvPr/>
        </p:nvCxnSpPr>
        <p:spPr>
          <a:xfrm flipV="1">
            <a:off x="7438229" y="3706732"/>
            <a:ext cx="679745" cy="1825667"/>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grpSp>
        <p:nvGrpSpPr>
          <p:cNvPr id="119" name="Group 118">
            <a:extLst>
              <a:ext uri="{FF2B5EF4-FFF2-40B4-BE49-F238E27FC236}">
                <a16:creationId xmlns:a16="http://schemas.microsoft.com/office/drawing/2014/main" id="{244CF431-8207-4AA2-A2D9-B57766B2614D}"/>
              </a:ext>
            </a:extLst>
          </p:cNvPr>
          <p:cNvGrpSpPr>
            <a:grpSpLocks noChangeAspect="1"/>
          </p:cNvGrpSpPr>
          <p:nvPr/>
        </p:nvGrpSpPr>
        <p:grpSpPr>
          <a:xfrm>
            <a:off x="7855848" y="1964296"/>
            <a:ext cx="264419" cy="264419"/>
            <a:chOff x="8189735" y="2209800"/>
            <a:chExt cx="762000" cy="762000"/>
          </a:xfrm>
        </p:grpSpPr>
        <p:sp>
          <p:nvSpPr>
            <p:cNvPr id="120" name="Oval 119">
              <a:extLst>
                <a:ext uri="{FF2B5EF4-FFF2-40B4-BE49-F238E27FC236}">
                  <a16:creationId xmlns:a16="http://schemas.microsoft.com/office/drawing/2014/main" id="{A28737D3-4139-4219-AA4F-AEACF575D7EE}"/>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21" name="Isosceles Triangle 120">
              <a:extLst>
                <a:ext uri="{FF2B5EF4-FFF2-40B4-BE49-F238E27FC236}">
                  <a16:creationId xmlns:a16="http://schemas.microsoft.com/office/drawing/2014/main" id="{4BAC38E3-9D36-4053-B553-5CEA52F59EC0}"/>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22" name="Group 121">
            <a:extLst>
              <a:ext uri="{FF2B5EF4-FFF2-40B4-BE49-F238E27FC236}">
                <a16:creationId xmlns:a16="http://schemas.microsoft.com/office/drawing/2014/main" id="{8DB0B720-CB73-4AB4-88F4-C5A2A23D3CC3}"/>
              </a:ext>
            </a:extLst>
          </p:cNvPr>
          <p:cNvGrpSpPr>
            <a:grpSpLocks noChangeAspect="1"/>
          </p:cNvGrpSpPr>
          <p:nvPr/>
        </p:nvGrpSpPr>
        <p:grpSpPr>
          <a:xfrm>
            <a:off x="9775743" y="5400188"/>
            <a:ext cx="264419" cy="264419"/>
            <a:chOff x="8189735" y="2209800"/>
            <a:chExt cx="762000" cy="762000"/>
          </a:xfrm>
        </p:grpSpPr>
        <p:sp>
          <p:nvSpPr>
            <p:cNvPr id="123" name="Oval 122">
              <a:extLst>
                <a:ext uri="{FF2B5EF4-FFF2-40B4-BE49-F238E27FC236}">
                  <a16:creationId xmlns:a16="http://schemas.microsoft.com/office/drawing/2014/main" id="{95CC8ED7-40A5-4F0C-A1B7-205B976F422B}"/>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24" name="Isosceles Triangle 123">
              <a:extLst>
                <a:ext uri="{FF2B5EF4-FFF2-40B4-BE49-F238E27FC236}">
                  <a16:creationId xmlns:a16="http://schemas.microsoft.com/office/drawing/2014/main" id="{E58A895C-9F57-43A6-9331-C3796776BAD2}"/>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25" name="Group 124">
            <a:extLst>
              <a:ext uri="{FF2B5EF4-FFF2-40B4-BE49-F238E27FC236}">
                <a16:creationId xmlns:a16="http://schemas.microsoft.com/office/drawing/2014/main" id="{3C81BB80-4069-4339-9341-105171526DDA}"/>
              </a:ext>
            </a:extLst>
          </p:cNvPr>
          <p:cNvGrpSpPr>
            <a:grpSpLocks noChangeAspect="1"/>
          </p:cNvGrpSpPr>
          <p:nvPr/>
        </p:nvGrpSpPr>
        <p:grpSpPr>
          <a:xfrm>
            <a:off x="7212532" y="5493675"/>
            <a:ext cx="264419" cy="264419"/>
            <a:chOff x="8189735" y="2209800"/>
            <a:chExt cx="762000" cy="762000"/>
          </a:xfrm>
        </p:grpSpPr>
        <p:sp>
          <p:nvSpPr>
            <p:cNvPr id="126" name="Oval 125">
              <a:extLst>
                <a:ext uri="{FF2B5EF4-FFF2-40B4-BE49-F238E27FC236}">
                  <a16:creationId xmlns:a16="http://schemas.microsoft.com/office/drawing/2014/main" id="{32125782-8895-4AA5-BF94-C9D3F301AF4F}"/>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defRPr/>
              </a:pPr>
              <a:endParaRPr lang="en-US" sz="2133">
                <a:solidFill>
                  <a:srgbClr val="003054"/>
                </a:solidFill>
                <a:latin typeface="Calibri"/>
                <a:sym typeface="Arial"/>
              </a:endParaRPr>
            </a:p>
          </p:txBody>
        </p:sp>
        <p:sp>
          <p:nvSpPr>
            <p:cNvPr id="127" name="Isosceles Triangle 126">
              <a:extLst>
                <a:ext uri="{FF2B5EF4-FFF2-40B4-BE49-F238E27FC236}">
                  <a16:creationId xmlns:a16="http://schemas.microsoft.com/office/drawing/2014/main" id="{E1407A39-945B-4EF5-9E11-F8B8B6E44AE4}"/>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defRPr/>
              </a:pPr>
              <a:endParaRPr lang="en-US" sz="2133">
                <a:solidFill>
                  <a:srgbClr val="003054"/>
                </a:solidFill>
                <a:latin typeface="Calibri"/>
                <a:sym typeface="Arial"/>
              </a:endParaRPr>
            </a:p>
          </p:txBody>
        </p:sp>
      </p:grpSp>
      <p:grpSp>
        <p:nvGrpSpPr>
          <p:cNvPr id="128" name="Group 127">
            <a:extLst>
              <a:ext uri="{FF2B5EF4-FFF2-40B4-BE49-F238E27FC236}">
                <a16:creationId xmlns:a16="http://schemas.microsoft.com/office/drawing/2014/main" id="{4E84A47A-5DE7-416D-A0F1-16FDD987431A}"/>
              </a:ext>
            </a:extLst>
          </p:cNvPr>
          <p:cNvGrpSpPr>
            <a:grpSpLocks noChangeAspect="1"/>
          </p:cNvGrpSpPr>
          <p:nvPr/>
        </p:nvGrpSpPr>
        <p:grpSpPr>
          <a:xfrm>
            <a:off x="6162944" y="2803887"/>
            <a:ext cx="264419" cy="264419"/>
            <a:chOff x="8189735" y="2209800"/>
            <a:chExt cx="762000" cy="762000"/>
          </a:xfrm>
        </p:grpSpPr>
        <p:sp>
          <p:nvSpPr>
            <p:cNvPr id="129" name="Oval 128">
              <a:extLst>
                <a:ext uri="{FF2B5EF4-FFF2-40B4-BE49-F238E27FC236}">
                  <a16:creationId xmlns:a16="http://schemas.microsoft.com/office/drawing/2014/main" id="{A36B4BD8-32A9-412F-8C95-E39182E14E8F}"/>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30" name="Isosceles Triangle 129">
              <a:extLst>
                <a:ext uri="{FF2B5EF4-FFF2-40B4-BE49-F238E27FC236}">
                  <a16:creationId xmlns:a16="http://schemas.microsoft.com/office/drawing/2014/main" id="{2FE7CA19-7ECD-46B0-ABF3-8D1B40674CA1}"/>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31" name="Group 130">
            <a:extLst>
              <a:ext uri="{FF2B5EF4-FFF2-40B4-BE49-F238E27FC236}">
                <a16:creationId xmlns:a16="http://schemas.microsoft.com/office/drawing/2014/main" id="{20F4D852-EBE5-4539-AD75-A6C5129B3DEF}"/>
              </a:ext>
            </a:extLst>
          </p:cNvPr>
          <p:cNvGrpSpPr>
            <a:grpSpLocks noChangeAspect="1"/>
          </p:cNvGrpSpPr>
          <p:nvPr/>
        </p:nvGrpSpPr>
        <p:grpSpPr>
          <a:xfrm>
            <a:off x="9878864" y="2671676"/>
            <a:ext cx="264419" cy="264419"/>
            <a:chOff x="8189735" y="2209800"/>
            <a:chExt cx="762000" cy="762000"/>
          </a:xfrm>
        </p:grpSpPr>
        <p:sp>
          <p:nvSpPr>
            <p:cNvPr id="132" name="Oval 131">
              <a:extLst>
                <a:ext uri="{FF2B5EF4-FFF2-40B4-BE49-F238E27FC236}">
                  <a16:creationId xmlns:a16="http://schemas.microsoft.com/office/drawing/2014/main" id="{240C0EB1-DC94-4CF7-AD98-E18C9D8CC516}"/>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33" name="Isosceles Triangle 132">
              <a:extLst>
                <a:ext uri="{FF2B5EF4-FFF2-40B4-BE49-F238E27FC236}">
                  <a16:creationId xmlns:a16="http://schemas.microsoft.com/office/drawing/2014/main" id="{C07BC056-1EB8-4FE7-81CD-399B8E9232FE}"/>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sp>
        <p:nvSpPr>
          <p:cNvPr id="115" name="OPUS name">
            <a:extLst>
              <a:ext uri="{FF2B5EF4-FFF2-40B4-BE49-F238E27FC236}">
                <a16:creationId xmlns:a16="http://schemas.microsoft.com/office/drawing/2014/main" id="{98419B32-5F03-4D49-95DD-B9AF3A725BAC}"/>
              </a:ext>
            </a:extLst>
          </p:cNvPr>
          <p:cNvSpPr txBox="1"/>
          <p:nvPr/>
        </p:nvSpPr>
        <p:spPr>
          <a:xfrm>
            <a:off x="8314390" y="3505064"/>
            <a:ext cx="716863" cy="379656"/>
          </a:xfrm>
          <a:prstGeom prst="rect">
            <a:avLst/>
          </a:prstGeom>
          <a:noFill/>
          <a:ln>
            <a:noFill/>
          </a:ln>
        </p:spPr>
        <p:txBody>
          <a:bodyPr wrap="none">
            <a:spAutoFit/>
          </a:bodyPr>
          <a:lstStyle/>
          <a:p>
            <a:pPr defTabSz="304815" fontAlgn="base">
              <a:spcBef>
                <a:spcPct val="0"/>
              </a:spcBef>
              <a:spcAft>
                <a:spcPct val="0"/>
              </a:spcAft>
              <a:defRPr/>
            </a:pPr>
            <a:r>
              <a:rPr lang="en-US" sz="1867" dirty="0">
                <a:solidFill>
                  <a:srgbClr val="003054"/>
                </a:solidFill>
                <a:latin typeface="Cambria" panose="02040503050406030204" pitchFamily="18" charset="0"/>
                <a:ea typeface="Cambria" panose="02040503050406030204" pitchFamily="18" charset="0"/>
                <a:cs typeface="Arial"/>
                <a:sym typeface="Arial"/>
              </a:rPr>
              <a:t>5001</a:t>
            </a:r>
            <a:endParaRPr lang="en-US" sz="1600" dirty="0">
              <a:solidFill>
                <a:srgbClr val="003054"/>
              </a:solidFill>
              <a:latin typeface="Cambria" panose="02040503050406030204" pitchFamily="18" charset="0"/>
              <a:ea typeface="Cambria" panose="02040503050406030204" pitchFamily="18" charset="0"/>
              <a:cs typeface="Arial"/>
              <a:sym typeface="Arial"/>
            </a:endParaRPr>
          </a:p>
        </p:txBody>
      </p:sp>
      <p:sp>
        <p:nvSpPr>
          <p:cNvPr id="134" name="legend text">
            <a:extLst>
              <a:ext uri="{FF2B5EF4-FFF2-40B4-BE49-F238E27FC236}">
                <a16:creationId xmlns:a16="http://schemas.microsoft.com/office/drawing/2014/main" id="{D2C1CA97-1528-494F-8038-E09D7C7B6312}"/>
              </a:ext>
            </a:extLst>
          </p:cNvPr>
          <p:cNvSpPr txBox="1"/>
          <p:nvPr/>
        </p:nvSpPr>
        <p:spPr>
          <a:xfrm>
            <a:off x="4578147" y="6389047"/>
            <a:ext cx="1773212" cy="379656"/>
          </a:xfrm>
          <a:prstGeom prst="rect">
            <a:avLst/>
          </a:prstGeom>
          <a:noFill/>
        </p:spPr>
        <p:txBody>
          <a:bodyPr wrap="square" rtlCol="0">
            <a:spAutoFit/>
          </a:bodyPr>
          <a:lstStyle/>
          <a:p>
            <a:pPr defTabSz="304815" fontAlgn="base">
              <a:spcBef>
                <a:spcPct val="0"/>
              </a:spcBef>
              <a:spcAft>
                <a:spcPct val="0"/>
              </a:spcAft>
              <a:defRPr/>
            </a:pPr>
            <a:r>
              <a:rPr lang="en-US" sz="1867" dirty="0">
                <a:solidFill>
                  <a:srgbClr val="000000"/>
                </a:solidFill>
                <a:latin typeface="Cambria" panose="02040503050406030204" pitchFamily="18" charset="0"/>
                <a:ea typeface="Cambria" panose="02040503050406030204" pitchFamily="18" charset="0"/>
                <a:cs typeface="Arial"/>
                <a:sym typeface="Arial"/>
              </a:rPr>
              <a:t>OPUS Solution</a:t>
            </a:r>
            <a:endParaRPr lang="en-US" sz="2133" dirty="0">
              <a:solidFill>
                <a:srgbClr val="000000"/>
              </a:solidFill>
              <a:latin typeface="Cambria" panose="02040503050406030204" pitchFamily="18" charset="0"/>
              <a:ea typeface="Cambria" panose="02040503050406030204" pitchFamily="18" charset="0"/>
              <a:cs typeface="Arial"/>
              <a:sym typeface="Arial"/>
            </a:endParaRPr>
          </a:p>
        </p:txBody>
      </p:sp>
      <p:sp>
        <p:nvSpPr>
          <p:cNvPr id="139" name="legend text">
            <a:extLst>
              <a:ext uri="{FF2B5EF4-FFF2-40B4-BE49-F238E27FC236}">
                <a16:creationId xmlns:a16="http://schemas.microsoft.com/office/drawing/2014/main" id="{A3FC9927-AC0D-4062-8A65-44B5D6329F72}"/>
              </a:ext>
            </a:extLst>
          </p:cNvPr>
          <p:cNvSpPr txBox="1"/>
          <p:nvPr/>
        </p:nvSpPr>
        <p:spPr>
          <a:xfrm>
            <a:off x="4579102" y="6067688"/>
            <a:ext cx="739177" cy="379656"/>
          </a:xfrm>
          <a:prstGeom prst="rect">
            <a:avLst/>
          </a:prstGeom>
          <a:noFill/>
        </p:spPr>
        <p:txBody>
          <a:bodyPr wrap="none" rtlCol="0">
            <a:spAutoFit/>
          </a:bodyPr>
          <a:lstStyle/>
          <a:p>
            <a:pPr defTabSz="304815" fontAlgn="base">
              <a:spcBef>
                <a:spcPct val="0"/>
              </a:spcBef>
              <a:spcAft>
                <a:spcPct val="0"/>
              </a:spcAft>
              <a:defRPr/>
            </a:pPr>
            <a:r>
              <a:rPr lang="en-US" sz="1867" dirty="0">
                <a:solidFill>
                  <a:srgbClr val="000000"/>
                </a:solidFill>
                <a:latin typeface="Cambria" panose="02040503050406030204" pitchFamily="18" charset="0"/>
                <a:ea typeface="Cambria" panose="02040503050406030204" pitchFamily="18" charset="0"/>
                <a:cs typeface="Arial"/>
                <a:sym typeface="Arial"/>
              </a:rPr>
              <a:t>CORS</a:t>
            </a:r>
          </a:p>
        </p:txBody>
      </p:sp>
      <p:cxnSp>
        <p:nvCxnSpPr>
          <p:cNvPr id="140" name="baseline1">
            <a:extLst>
              <a:ext uri="{FF2B5EF4-FFF2-40B4-BE49-F238E27FC236}">
                <a16:creationId xmlns:a16="http://schemas.microsoft.com/office/drawing/2014/main" id="{60BCD041-6E0C-434B-B90E-1C6BE255D73E}"/>
              </a:ext>
            </a:extLst>
          </p:cNvPr>
          <p:cNvCxnSpPr>
            <a:cxnSpLocks/>
            <a:stCxn id="55" idx="5"/>
            <a:endCxn id="161" idx="2"/>
          </p:cNvCxnSpPr>
          <p:nvPr/>
        </p:nvCxnSpPr>
        <p:spPr>
          <a:xfrm>
            <a:off x="2728674" y="3219744"/>
            <a:ext cx="651583" cy="764441"/>
          </a:xfrm>
          <a:prstGeom prst="line">
            <a:avLst/>
          </a:prstGeom>
          <a:noFill/>
          <a:ln w="76200" cap="sq">
            <a:solidFill>
              <a:srgbClr val="00B0F0"/>
            </a:solidFill>
            <a:round/>
            <a:headEnd/>
            <a:tailEnd/>
          </a:ln>
          <a:extLst>
            <a:ext uri="{909E8E84-426E-40DD-AFC4-6F175D3DCCD1}">
              <a14:hiddenFill xmlns:a14="http://schemas.microsoft.com/office/drawing/2010/main">
                <a:noFill/>
              </a14:hiddenFill>
            </a:ext>
          </a:extLst>
        </p:spPr>
      </p:cxnSp>
      <p:cxnSp>
        <p:nvCxnSpPr>
          <p:cNvPr id="142" name="baseline3">
            <a:extLst>
              <a:ext uri="{FF2B5EF4-FFF2-40B4-BE49-F238E27FC236}">
                <a16:creationId xmlns:a16="http://schemas.microsoft.com/office/drawing/2014/main" id="{CF90FC83-F342-4024-84EE-20FC5AAA6360}"/>
              </a:ext>
            </a:extLst>
          </p:cNvPr>
          <p:cNvCxnSpPr>
            <a:cxnSpLocks/>
            <a:stCxn id="158" idx="1"/>
            <a:endCxn id="161" idx="5"/>
          </p:cNvCxnSpPr>
          <p:nvPr/>
        </p:nvCxnSpPr>
        <p:spPr>
          <a:xfrm flipH="1" flipV="1">
            <a:off x="3544396" y="4052167"/>
            <a:ext cx="3706859" cy="1480896"/>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cxnSp>
        <p:nvCxnSpPr>
          <p:cNvPr id="144" name="baseline5">
            <a:extLst>
              <a:ext uri="{FF2B5EF4-FFF2-40B4-BE49-F238E27FC236}">
                <a16:creationId xmlns:a16="http://schemas.microsoft.com/office/drawing/2014/main" id="{0C731F3B-824D-4F0B-BF26-A855AC07F11E}"/>
              </a:ext>
            </a:extLst>
          </p:cNvPr>
          <p:cNvCxnSpPr>
            <a:cxnSpLocks/>
            <a:stCxn id="152" idx="7"/>
            <a:endCxn id="161" idx="3"/>
          </p:cNvCxnSpPr>
          <p:nvPr/>
        </p:nvCxnSpPr>
        <p:spPr>
          <a:xfrm flipV="1">
            <a:off x="2728677" y="4052172"/>
            <a:ext cx="679745" cy="1825667"/>
          </a:xfrm>
          <a:prstGeom prst="line">
            <a:avLst/>
          </a:prstGeom>
          <a:noFill/>
          <a:ln w="76200" cap="sq">
            <a:solidFill>
              <a:srgbClr val="7030A0"/>
            </a:solidFill>
            <a:round/>
            <a:headEnd/>
            <a:tailEnd/>
          </a:ln>
          <a:extLst>
            <a:ext uri="{909E8E84-426E-40DD-AFC4-6F175D3DCCD1}">
              <a14:hiddenFill xmlns:a14="http://schemas.microsoft.com/office/drawing/2010/main">
                <a:noFill/>
              </a14:hiddenFill>
            </a:ext>
          </a:extLst>
        </p:spPr>
      </p:cxnSp>
      <p:grpSp>
        <p:nvGrpSpPr>
          <p:cNvPr id="151" name="Group 150">
            <a:extLst>
              <a:ext uri="{FF2B5EF4-FFF2-40B4-BE49-F238E27FC236}">
                <a16:creationId xmlns:a16="http://schemas.microsoft.com/office/drawing/2014/main" id="{CBA01078-62B0-4EB3-BDE3-C0FB265893CE}"/>
              </a:ext>
            </a:extLst>
          </p:cNvPr>
          <p:cNvGrpSpPr>
            <a:grpSpLocks noChangeAspect="1"/>
          </p:cNvGrpSpPr>
          <p:nvPr/>
        </p:nvGrpSpPr>
        <p:grpSpPr>
          <a:xfrm>
            <a:off x="2502979" y="5839116"/>
            <a:ext cx="264419" cy="264419"/>
            <a:chOff x="8189735" y="2209800"/>
            <a:chExt cx="762000" cy="762000"/>
          </a:xfrm>
        </p:grpSpPr>
        <p:sp>
          <p:nvSpPr>
            <p:cNvPr id="152" name="Oval 151">
              <a:extLst>
                <a:ext uri="{FF2B5EF4-FFF2-40B4-BE49-F238E27FC236}">
                  <a16:creationId xmlns:a16="http://schemas.microsoft.com/office/drawing/2014/main" id="{F06005A0-9A7F-499C-852A-B2F14F0EE792}"/>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53" name="Isosceles Triangle 152">
              <a:extLst>
                <a:ext uri="{FF2B5EF4-FFF2-40B4-BE49-F238E27FC236}">
                  <a16:creationId xmlns:a16="http://schemas.microsoft.com/office/drawing/2014/main" id="{ADB1C4B4-F230-4B57-8AED-09F3D7677309}"/>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57" name="Group 156">
            <a:extLst>
              <a:ext uri="{FF2B5EF4-FFF2-40B4-BE49-F238E27FC236}">
                <a16:creationId xmlns:a16="http://schemas.microsoft.com/office/drawing/2014/main" id="{FB900C21-6951-4262-B85A-C654149A69B5}"/>
              </a:ext>
            </a:extLst>
          </p:cNvPr>
          <p:cNvGrpSpPr>
            <a:grpSpLocks noChangeAspect="1"/>
          </p:cNvGrpSpPr>
          <p:nvPr/>
        </p:nvGrpSpPr>
        <p:grpSpPr>
          <a:xfrm>
            <a:off x="7212532" y="5494344"/>
            <a:ext cx="264419" cy="264419"/>
            <a:chOff x="8189735" y="2209800"/>
            <a:chExt cx="762000" cy="762000"/>
          </a:xfrm>
        </p:grpSpPr>
        <p:sp>
          <p:nvSpPr>
            <p:cNvPr id="158" name="Oval 157">
              <a:extLst>
                <a:ext uri="{FF2B5EF4-FFF2-40B4-BE49-F238E27FC236}">
                  <a16:creationId xmlns:a16="http://schemas.microsoft.com/office/drawing/2014/main" id="{078740E6-4580-4B4B-98C7-876AF30C46B1}"/>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59" name="Isosceles Triangle 158">
              <a:extLst>
                <a:ext uri="{FF2B5EF4-FFF2-40B4-BE49-F238E27FC236}">
                  <a16:creationId xmlns:a16="http://schemas.microsoft.com/office/drawing/2014/main" id="{D5956D56-C075-4587-A138-F5FD48E5941D}"/>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sp>
        <p:nvSpPr>
          <p:cNvPr id="160" name="OPUS name">
            <a:extLst>
              <a:ext uri="{FF2B5EF4-FFF2-40B4-BE49-F238E27FC236}">
                <a16:creationId xmlns:a16="http://schemas.microsoft.com/office/drawing/2014/main" id="{9BA9F6D4-5F25-4010-B75C-A4115DCB933C}"/>
              </a:ext>
            </a:extLst>
          </p:cNvPr>
          <p:cNvSpPr txBox="1"/>
          <p:nvPr/>
        </p:nvSpPr>
        <p:spPr>
          <a:xfrm>
            <a:off x="2665536" y="3916816"/>
            <a:ext cx="716863" cy="379656"/>
          </a:xfrm>
          <a:prstGeom prst="rect">
            <a:avLst/>
          </a:prstGeom>
          <a:noFill/>
          <a:ln>
            <a:noFill/>
          </a:ln>
        </p:spPr>
        <p:txBody>
          <a:bodyPr wrap="none">
            <a:spAutoFit/>
          </a:bodyPr>
          <a:lstStyle/>
          <a:p>
            <a:pPr defTabSz="304815" fontAlgn="base">
              <a:spcBef>
                <a:spcPct val="0"/>
              </a:spcBef>
              <a:spcAft>
                <a:spcPct val="0"/>
              </a:spcAft>
              <a:defRPr/>
            </a:pPr>
            <a:r>
              <a:rPr lang="en-US" sz="1867" dirty="0">
                <a:solidFill>
                  <a:srgbClr val="003054"/>
                </a:solidFill>
                <a:latin typeface="Cambria" panose="02040503050406030204" pitchFamily="18" charset="0"/>
                <a:ea typeface="Cambria" panose="02040503050406030204" pitchFamily="18" charset="0"/>
                <a:cs typeface="Arial"/>
                <a:sym typeface="Arial"/>
              </a:rPr>
              <a:t>5002</a:t>
            </a:r>
            <a:endParaRPr lang="en-US" sz="1600" dirty="0">
              <a:solidFill>
                <a:srgbClr val="003054"/>
              </a:solidFill>
              <a:latin typeface="Cambria" panose="02040503050406030204" pitchFamily="18" charset="0"/>
              <a:ea typeface="Cambria" panose="02040503050406030204" pitchFamily="18" charset="0"/>
              <a:cs typeface="Arial"/>
              <a:sym typeface="Arial"/>
            </a:endParaRPr>
          </a:p>
        </p:txBody>
      </p:sp>
      <p:cxnSp>
        <p:nvCxnSpPr>
          <p:cNvPr id="162" name="baseline3">
            <a:extLst>
              <a:ext uri="{FF2B5EF4-FFF2-40B4-BE49-F238E27FC236}">
                <a16:creationId xmlns:a16="http://schemas.microsoft.com/office/drawing/2014/main" id="{02FB685A-2F90-45E2-8A8B-A646135021E7}"/>
              </a:ext>
            </a:extLst>
          </p:cNvPr>
          <p:cNvCxnSpPr>
            <a:cxnSpLocks/>
            <a:stCxn id="118" idx="2"/>
            <a:endCxn id="161" idx="6"/>
          </p:cNvCxnSpPr>
          <p:nvPr/>
        </p:nvCxnSpPr>
        <p:spPr>
          <a:xfrm flipH="1">
            <a:off x="3572561" y="3638745"/>
            <a:ext cx="4517249" cy="345441"/>
          </a:xfrm>
          <a:prstGeom prst="line">
            <a:avLst/>
          </a:prstGeom>
          <a:noFill/>
          <a:ln w="76200" cap="sq">
            <a:solidFill>
              <a:schemeClr val="bg1">
                <a:lumMod val="50000"/>
              </a:schemeClr>
            </a:solidFill>
            <a:prstDash val="sysDot"/>
            <a:round/>
            <a:headEnd/>
            <a:tailEnd/>
          </a:ln>
          <a:extLst>
            <a:ext uri="{909E8E84-426E-40DD-AFC4-6F175D3DCCD1}">
              <a14:hiddenFill xmlns:a14="http://schemas.microsoft.com/office/drawing/2010/main">
                <a:noFill/>
              </a14:hiddenFill>
            </a:ext>
          </a:extLst>
        </p:spPr>
      </p:cxnSp>
      <p:sp>
        <p:nvSpPr>
          <p:cNvPr id="161" name="OPUS solution">
            <a:extLst>
              <a:ext uri="{FF2B5EF4-FFF2-40B4-BE49-F238E27FC236}">
                <a16:creationId xmlns:a16="http://schemas.microsoft.com/office/drawing/2014/main" id="{E339044F-9A9A-40D6-8093-8EA059886984}"/>
              </a:ext>
            </a:extLst>
          </p:cNvPr>
          <p:cNvSpPr>
            <a:spLocks noChangeAspect="1"/>
          </p:cNvSpPr>
          <p:nvPr/>
        </p:nvSpPr>
        <p:spPr bwMode="auto">
          <a:xfrm>
            <a:off x="3380257" y="3888033"/>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defRPr/>
            </a:pPr>
            <a:endParaRPr lang="en-US" sz="2133">
              <a:solidFill>
                <a:srgbClr val="003054"/>
              </a:solidFill>
              <a:latin typeface="Calibri"/>
              <a:sym typeface="Arial"/>
            </a:endParaRPr>
          </a:p>
        </p:txBody>
      </p:sp>
      <p:sp>
        <p:nvSpPr>
          <p:cNvPr id="118" name="OPUS solution">
            <a:extLst>
              <a:ext uri="{FF2B5EF4-FFF2-40B4-BE49-F238E27FC236}">
                <a16:creationId xmlns:a16="http://schemas.microsoft.com/office/drawing/2014/main" id="{92CBF154-DD75-49DD-BB1B-FF1A34A7667D}"/>
              </a:ext>
            </a:extLst>
          </p:cNvPr>
          <p:cNvSpPr>
            <a:spLocks noChangeAspect="1"/>
          </p:cNvSpPr>
          <p:nvPr/>
        </p:nvSpPr>
        <p:spPr bwMode="auto">
          <a:xfrm>
            <a:off x="8089813" y="3542592"/>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defRPr/>
            </a:pPr>
            <a:endParaRPr lang="en-US" sz="2133">
              <a:solidFill>
                <a:srgbClr val="003054"/>
              </a:solidFill>
              <a:latin typeface="Calibri"/>
              <a:sym typeface="Arial"/>
            </a:endParaRPr>
          </a:p>
        </p:txBody>
      </p:sp>
      <p:grpSp>
        <p:nvGrpSpPr>
          <p:cNvPr id="54" name="Group 53">
            <a:extLst>
              <a:ext uri="{FF2B5EF4-FFF2-40B4-BE49-F238E27FC236}">
                <a16:creationId xmlns:a16="http://schemas.microsoft.com/office/drawing/2014/main" id="{E52F2F44-DA69-4800-B9A2-09A21A7BC0DA}"/>
              </a:ext>
            </a:extLst>
          </p:cNvPr>
          <p:cNvGrpSpPr>
            <a:grpSpLocks noChangeAspect="1"/>
          </p:cNvGrpSpPr>
          <p:nvPr/>
        </p:nvGrpSpPr>
        <p:grpSpPr>
          <a:xfrm>
            <a:off x="2502979" y="2994044"/>
            <a:ext cx="264419" cy="264419"/>
            <a:chOff x="8189735" y="2209800"/>
            <a:chExt cx="762000" cy="762000"/>
          </a:xfrm>
        </p:grpSpPr>
        <p:sp>
          <p:nvSpPr>
            <p:cNvPr id="55" name="Oval 54">
              <a:extLst>
                <a:ext uri="{FF2B5EF4-FFF2-40B4-BE49-F238E27FC236}">
                  <a16:creationId xmlns:a16="http://schemas.microsoft.com/office/drawing/2014/main" id="{7337D9D1-60F6-415C-AAD8-07F90D230E25}"/>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defRPr/>
              </a:pPr>
              <a:endParaRPr lang="en-US" sz="2133">
                <a:solidFill>
                  <a:srgbClr val="003054"/>
                </a:solidFill>
                <a:latin typeface="Calibri"/>
                <a:sym typeface="Arial"/>
              </a:endParaRPr>
            </a:p>
          </p:txBody>
        </p:sp>
        <p:sp>
          <p:nvSpPr>
            <p:cNvPr id="56" name="Isosceles Triangle 55">
              <a:extLst>
                <a:ext uri="{FF2B5EF4-FFF2-40B4-BE49-F238E27FC236}">
                  <a16:creationId xmlns:a16="http://schemas.microsoft.com/office/drawing/2014/main" id="{EE44A955-65E8-4E1D-ABB1-70BFA35714F8}"/>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defRPr/>
              </a:pPr>
              <a:endParaRPr lang="en-US" sz="2133" dirty="0">
                <a:solidFill>
                  <a:srgbClr val="003054"/>
                </a:solidFill>
                <a:latin typeface="Calibri"/>
                <a:sym typeface="Arial"/>
              </a:endParaRPr>
            </a:p>
          </p:txBody>
        </p:sp>
      </p:grpSp>
      <p:grpSp>
        <p:nvGrpSpPr>
          <p:cNvPr id="50" name="Group 49">
            <a:extLst>
              <a:ext uri="{FF2B5EF4-FFF2-40B4-BE49-F238E27FC236}">
                <a16:creationId xmlns:a16="http://schemas.microsoft.com/office/drawing/2014/main" id="{6FCE97C9-AFE2-48A2-8984-B6459B208107}"/>
              </a:ext>
            </a:extLst>
          </p:cNvPr>
          <p:cNvGrpSpPr>
            <a:grpSpLocks noChangeAspect="1"/>
          </p:cNvGrpSpPr>
          <p:nvPr/>
        </p:nvGrpSpPr>
        <p:grpSpPr>
          <a:xfrm>
            <a:off x="4354208" y="6142513"/>
            <a:ext cx="264419" cy="264419"/>
            <a:chOff x="8189735" y="2209800"/>
            <a:chExt cx="762000" cy="762000"/>
          </a:xfrm>
        </p:grpSpPr>
        <p:sp>
          <p:nvSpPr>
            <p:cNvPr id="51" name="Oval 50">
              <a:extLst>
                <a:ext uri="{FF2B5EF4-FFF2-40B4-BE49-F238E27FC236}">
                  <a16:creationId xmlns:a16="http://schemas.microsoft.com/office/drawing/2014/main" id="{02EE42FF-E04A-41D9-B01F-501CC8E5BF92}"/>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52" name="Isosceles Triangle 51">
              <a:extLst>
                <a:ext uri="{FF2B5EF4-FFF2-40B4-BE49-F238E27FC236}">
                  <a16:creationId xmlns:a16="http://schemas.microsoft.com/office/drawing/2014/main" id="{286EAD36-1E6F-481C-899D-F6F10B016840}"/>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sp>
        <p:nvSpPr>
          <p:cNvPr id="53" name="OPUS solution">
            <a:extLst>
              <a:ext uri="{FF2B5EF4-FFF2-40B4-BE49-F238E27FC236}">
                <a16:creationId xmlns:a16="http://schemas.microsoft.com/office/drawing/2014/main" id="{391CA1F5-AC38-484C-BFFA-D93503A31F1D}"/>
              </a:ext>
            </a:extLst>
          </p:cNvPr>
          <p:cNvSpPr>
            <a:spLocks noChangeAspect="1"/>
          </p:cNvSpPr>
          <p:nvPr/>
        </p:nvSpPr>
        <p:spPr bwMode="auto">
          <a:xfrm>
            <a:off x="4386797" y="6497884"/>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defRPr/>
            </a:pPr>
            <a:endParaRPr lang="en-US" sz="2133">
              <a:solidFill>
                <a:srgbClr val="003054"/>
              </a:solidFill>
              <a:latin typeface="Calibri"/>
              <a:sym typeface="Arial"/>
            </a:endParaRPr>
          </a:p>
        </p:txBody>
      </p:sp>
    </p:spTree>
    <p:extLst>
      <p:ext uri="{BB962C8B-B14F-4D97-AF65-F5344CB8AC3E}">
        <p14:creationId xmlns:p14="http://schemas.microsoft.com/office/powerpoint/2010/main" val="2046424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xmlns:a16="http://schemas.microsoft.com/office/drawing/2014/main" xmlns:a14="http://schemas.microsoft.com/office/drawing/2010/main" xmlns:p14="http://schemas.microsoft.com/office/powerpoint/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89">
                                            <p:txEl>
                                              <p:pRg st="1" end="1"/>
                                            </p:txEl>
                                          </p:spTgt>
                                        </p:tgtEl>
                                        <p:attrNameLst>
                                          <p:attrName>style.fontWeight</p:attrName>
                                        </p:attrNameLst>
                                      </p:cBhvr>
                                      <p:to>
                                        <p:strVal val="bold"/>
                                      </p:to>
                                    </p:set>
                                  </p:childTnLst>
                                </p:cTn>
                              </p:par>
                              <p:par>
                                <p:cTn id="7" presetID="10" presetClass="entr" presetSubtype="0" fill="hold" nodeType="withEffect">
                                  <p:stCondLst>
                                    <p:cond delay="0"/>
                                  </p:stCondLst>
                                  <p:childTnLst>
                                    <p:set>
                                      <p:cBhvr>
                                        <p:cTn id="8" dur="1" fill="hold">
                                          <p:stCondLst>
                                            <p:cond delay="0"/>
                                          </p:stCondLst>
                                        </p:cTn>
                                        <p:tgtEl>
                                          <p:spTgt spid="125"/>
                                        </p:tgtEl>
                                        <p:attrNameLst>
                                          <p:attrName>style.visibility</p:attrName>
                                        </p:attrNameLst>
                                      </p:cBhvr>
                                      <p:to>
                                        <p:strVal val="visible"/>
                                      </p:to>
                                    </p:set>
                                    <p:animEffect transition="in" filter="fade">
                                      <p:cBhvr>
                                        <p:cTn id="9" dur="500"/>
                                        <p:tgtEl>
                                          <p:spTgt spid="12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wipe(left)">
                                      <p:cBhvr>
                                        <p:cTn id="13" dur="1000"/>
                                        <p:tgtEl>
                                          <p:spTgt spid="112"/>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wipe(up)">
                                      <p:cBhvr>
                                        <p:cTn id="17" dur="1000"/>
                                        <p:tgtEl>
                                          <p:spTgt spid="113"/>
                                        </p:tgtEl>
                                      </p:cBhvr>
                                    </p:animEffect>
                                  </p:childTnLst>
                                </p:cTn>
                              </p:par>
                            </p:childTnLst>
                          </p:cTn>
                        </p:par>
                        <p:par>
                          <p:cTn id="18" fill="hold">
                            <p:stCondLst>
                              <p:cond delay="2500"/>
                            </p:stCondLst>
                            <p:childTnLst>
                              <p:par>
                                <p:cTn id="19" presetID="22" presetClass="entr" presetSubtype="2" fill="hold" nodeType="after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wipe(right)">
                                      <p:cBhvr>
                                        <p:cTn id="21" dur="1000"/>
                                        <p:tgtEl>
                                          <p:spTgt spid="114"/>
                                        </p:tgtEl>
                                      </p:cBhvr>
                                    </p:animEffect>
                                  </p:childTnLst>
                                </p:cTn>
                              </p:par>
                            </p:childTnLst>
                          </p:cTn>
                        </p:par>
                        <p:par>
                          <p:cTn id="22" fill="hold">
                            <p:stCondLst>
                              <p:cond delay="3500"/>
                            </p:stCondLst>
                            <p:childTnLst>
                              <p:par>
                                <p:cTn id="23" presetID="22" presetClass="entr" presetSubtype="4" fill="hold" nodeType="after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wipe(down)">
                                      <p:cBhvr>
                                        <p:cTn id="25" dur="1000"/>
                                        <p:tgtEl>
                                          <p:spTgt spid="116"/>
                                        </p:tgtEl>
                                      </p:cBhvr>
                                    </p:animEffect>
                                  </p:childTnLst>
                                </p:cTn>
                              </p:par>
                            </p:childTnLst>
                          </p:cTn>
                        </p:par>
                        <p:par>
                          <p:cTn id="26" fill="hold">
                            <p:stCondLst>
                              <p:cond delay="4500"/>
                            </p:stCondLst>
                            <p:childTnLst>
                              <p:par>
                                <p:cTn id="27" presetID="22" presetClass="entr" presetSubtype="4" fill="hold" nodeType="afterEffect">
                                  <p:stCondLst>
                                    <p:cond delay="0"/>
                                  </p:stCondLst>
                                  <p:childTnLst>
                                    <p:set>
                                      <p:cBhvr>
                                        <p:cTn id="28" dur="1" fill="hold">
                                          <p:stCondLst>
                                            <p:cond delay="0"/>
                                          </p:stCondLst>
                                        </p:cTn>
                                        <p:tgtEl>
                                          <p:spTgt spid="117"/>
                                        </p:tgtEl>
                                        <p:attrNameLst>
                                          <p:attrName>style.visibility</p:attrName>
                                        </p:attrNameLst>
                                      </p:cBhvr>
                                      <p:to>
                                        <p:strVal val="visible"/>
                                      </p:to>
                                    </p:set>
                                    <p:animEffect transition="in" filter="wipe(down)">
                                      <p:cBhvr>
                                        <p:cTn id="29" dur="1000"/>
                                        <p:tgtEl>
                                          <p:spTgt spid="117"/>
                                        </p:tgtEl>
                                      </p:cBhvr>
                                    </p:animEffect>
                                  </p:childTnLst>
                                </p:cTn>
                              </p:par>
                            </p:childTnLst>
                          </p:cTn>
                        </p:par>
                        <p:par>
                          <p:cTn id="30" fill="hold">
                            <p:stCondLst>
                              <p:cond delay="5500"/>
                            </p:stCondLst>
                            <p:childTnLst>
                              <p:par>
                                <p:cTn id="31" presetID="14" presetClass="exit" presetSubtype="10" fill="hold" nodeType="afterEffect">
                                  <p:stCondLst>
                                    <p:cond delay="0"/>
                                  </p:stCondLst>
                                  <p:childTnLst>
                                    <p:animEffect transition="out" filter="randombar(horizontal)">
                                      <p:cBhvr>
                                        <p:cTn id="32" dur="500"/>
                                        <p:tgtEl>
                                          <p:spTgt spid="112"/>
                                        </p:tgtEl>
                                      </p:cBhvr>
                                    </p:animEffect>
                                    <p:set>
                                      <p:cBhvr>
                                        <p:cTn id="33" dur="1" fill="hold">
                                          <p:stCondLst>
                                            <p:cond delay="499"/>
                                          </p:stCondLst>
                                        </p:cTn>
                                        <p:tgtEl>
                                          <p:spTgt spid="112"/>
                                        </p:tgtEl>
                                        <p:attrNameLst>
                                          <p:attrName>style.visibility</p:attrName>
                                        </p:attrNameLst>
                                      </p:cBhvr>
                                      <p:to>
                                        <p:strVal val="hidden"/>
                                      </p:to>
                                    </p:set>
                                  </p:childTnLst>
                                </p:cTn>
                              </p:par>
                              <p:par>
                                <p:cTn id="34" presetID="14" presetClass="exit" presetSubtype="10" fill="hold" nodeType="withEffect">
                                  <p:stCondLst>
                                    <p:cond delay="0"/>
                                  </p:stCondLst>
                                  <p:childTnLst>
                                    <p:animEffect transition="out" filter="randombar(horizontal)">
                                      <p:cBhvr>
                                        <p:cTn id="35" dur="500"/>
                                        <p:tgtEl>
                                          <p:spTgt spid="114"/>
                                        </p:tgtEl>
                                      </p:cBhvr>
                                    </p:animEffect>
                                    <p:set>
                                      <p:cBhvr>
                                        <p:cTn id="36" dur="1" fill="hold">
                                          <p:stCondLst>
                                            <p:cond delay="499"/>
                                          </p:stCondLst>
                                        </p:cTn>
                                        <p:tgtEl>
                                          <p:spTgt spid="11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18"/>
                                        </p:tgtEl>
                                        <p:attrNameLst>
                                          <p:attrName>style.visibility</p:attrName>
                                        </p:attrNameLst>
                                      </p:cBhvr>
                                      <p:to>
                                        <p:strVal val="visible"/>
                                      </p:to>
                                    </p:set>
                                    <p:anim calcmode="lin" valueType="num">
                                      <p:cBhvr>
                                        <p:cTn id="41" dur="1000" fill="hold"/>
                                        <p:tgtEl>
                                          <p:spTgt spid="118"/>
                                        </p:tgtEl>
                                        <p:attrNameLst>
                                          <p:attrName>ppt_w</p:attrName>
                                        </p:attrNameLst>
                                      </p:cBhvr>
                                      <p:tavLst>
                                        <p:tav tm="0">
                                          <p:val>
                                            <p:fltVal val="0"/>
                                          </p:val>
                                        </p:tav>
                                        <p:tav tm="100000">
                                          <p:val>
                                            <p:strVal val="#ppt_w"/>
                                          </p:val>
                                        </p:tav>
                                      </p:tavLst>
                                    </p:anim>
                                    <p:anim calcmode="lin" valueType="num">
                                      <p:cBhvr>
                                        <p:cTn id="42" dur="1000" fill="hold"/>
                                        <p:tgtEl>
                                          <p:spTgt spid="118"/>
                                        </p:tgtEl>
                                        <p:attrNameLst>
                                          <p:attrName>ppt_h</p:attrName>
                                        </p:attrNameLst>
                                      </p:cBhvr>
                                      <p:tavLst>
                                        <p:tav tm="0">
                                          <p:val>
                                            <p:fltVal val="0"/>
                                          </p:val>
                                        </p:tav>
                                        <p:tav tm="100000">
                                          <p:val>
                                            <p:strVal val="#ppt_h"/>
                                          </p:val>
                                        </p:tav>
                                      </p:tavLst>
                                    </p:anim>
                                    <p:anim calcmode="lin" valueType="num">
                                      <p:cBhvr>
                                        <p:cTn id="43" dur="1000" fill="hold"/>
                                        <p:tgtEl>
                                          <p:spTgt spid="118"/>
                                        </p:tgtEl>
                                        <p:attrNameLst>
                                          <p:attrName>style.rotation</p:attrName>
                                        </p:attrNameLst>
                                      </p:cBhvr>
                                      <p:tavLst>
                                        <p:tav tm="0">
                                          <p:val>
                                            <p:fltVal val="90"/>
                                          </p:val>
                                        </p:tav>
                                        <p:tav tm="100000">
                                          <p:val>
                                            <p:fltVal val="0"/>
                                          </p:val>
                                        </p:tav>
                                      </p:tavLst>
                                    </p:anim>
                                    <p:animEffect transition="in" filter="fade">
                                      <p:cBhvr>
                                        <p:cTn id="44" dur="1000"/>
                                        <p:tgtEl>
                                          <p:spTgt spid="1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5"/>
                                        </p:tgtEl>
                                        <p:attrNameLst>
                                          <p:attrName>style.visibility</p:attrName>
                                        </p:attrNameLst>
                                      </p:cBhvr>
                                      <p:to>
                                        <p:strVal val="visible"/>
                                      </p:to>
                                    </p:set>
                                    <p:animEffect transition="in" filter="fade">
                                      <p:cBhvr>
                                        <p:cTn id="49" dur="500"/>
                                        <p:tgtEl>
                                          <p:spTgt spid="115"/>
                                        </p:tgtEl>
                                      </p:cBhvr>
                                    </p:animEffect>
                                  </p:childTnLst>
                                </p:cTn>
                              </p:par>
                              <p:par>
                                <p:cTn id="50" presetID="10" presetClass="entr" presetSubtype="0" fill="hold" nodeType="withEffect">
                                  <p:stCondLst>
                                    <p:cond delay="0"/>
                                  </p:stCondLst>
                                  <p:childTnLst>
                                    <p:set>
                                      <p:cBhvr>
                                        <p:cTn id="51" dur="1" fill="hold">
                                          <p:stCondLst>
                                            <p:cond delay="0"/>
                                          </p:stCondLst>
                                        </p:cTn>
                                        <p:tgtEl>
                                          <p:spTgt spid="140"/>
                                        </p:tgtEl>
                                        <p:attrNameLst>
                                          <p:attrName>style.visibility</p:attrName>
                                        </p:attrNameLst>
                                      </p:cBhvr>
                                      <p:to>
                                        <p:strVal val="visible"/>
                                      </p:to>
                                    </p:set>
                                    <p:animEffect transition="in" filter="fade">
                                      <p:cBhvr>
                                        <p:cTn id="52" dur="500"/>
                                        <p:tgtEl>
                                          <p:spTgt spid="140"/>
                                        </p:tgtEl>
                                      </p:cBhvr>
                                    </p:animEffect>
                                  </p:childTnLst>
                                </p:cTn>
                              </p:par>
                              <p:par>
                                <p:cTn id="53" presetID="10" presetClass="entr" presetSubtype="0" fill="hold" nodeType="withEffect">
                                  <p:stCondLst>
                                    <p:cond delay="0"/>
                                  </p:stCondLst>
                                  <p:childTnLst>
                                    <p:set>
                                      <p:cBhvr>
                                        <p:cTn id="54" dur="1" fill="hold">
                                          <p:stCondLst>
                                            <p:cond delay="0"/>
                                          </p:stCondLst>
                                        </p:cTn>
                                        <p:tgtEl>
                                          <p:spTgt spid="142"/>
                                        </p:tgtEl>
                                        <p:attrNameLst>
                                          <p:attrName>style.visibility</p:attrName>
                                        </p:attrNameLst>
                                      </p:cBhvr>
                                      <p:to>
                                        <p:strVal val="visible"/>
                                      </p:to>
                                    </p:set>
                                    <p:animEffect transition="in" filter="fade">
                                      <p:cBhvr>
                                        <p:cTn id="55" dur="500"/>
                                        <p:tgtEl>
                                          <p:spTgt spid="142"/>
                                        </p:tgtEl>
                                      </p:cBhvr>
                                    </p:animEffect>
                                  </p:childTnLst>
                                </p:cTn>
                              </p:par>
                              <p:par>
                                <p:cTn id="56" presetID="10" presetClass="entr" presetSubtype="0" fill="hold" nodeType="withEffect">
                                  <p:stCondLst>
                                    <p:cond delay="0"/>
                                  </p:stCondLst>
                                  <p:childTnLst>
                                    <p:set>
                                      <p:cBhvr>
                                        <p:cTn id="57" dur="1" fill="hold">
                                          <p:stCondLst>
                                            <p:cond delay="0"/>
                                          </p:stCondLst>
                                        </p:cTn>
                                        <p:tgtEl>
                                          <p:spTgt spid="144"/>
                                        </p:tgtEl>
                                        <p:attrNameLst>
                                          <p:attrName>style.visibility</p:attrName>
                                        </p:attrNameLst>
                                      </p:cBhvr>
                                      <p:to>
                                        <p:strVal val="visible"/>
                                      </p:to>
                                    </p:set>
                                    <p:animEffect transition="in" filter="fade">
                                      <p:cBhvr>
                                        <p:cTn id="58" dur="500"/>
                                        <p:tgtEl>
                                          <p:spTgt spid="14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61"/>
                                        </p:tgtEl>
                                        <p:attrNameLst>
                                          <p:attrName>style.visibility</p:attrName>
                                        </p:attrNameLst>
                                      </p:cBhvr>
                                      <p:to>
                                        <p:strVal val="visible"/>
                                      </p:to>
                                    </p:set>
                                    <p:animEffect transition="in" filter="fade">
                                      <p:cBhvr>
                                        <p:cTn id="61" dur="500"/>
                                        <p:tgtEl>
                                          <p:spTgt spid="16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60"/>
                                        </p:tgtEl>
                                        <p:attrNameLst>
                                          <p:attrName>style.visibility</p:attrName>
                                        </p:attrNameLst>
                                      </p:cBhvr>
                                      <p:to>
                                        <p:strVal val="visible"/>
                                      </p:to>
                                    </p:set>
                                    <p:animEffect transition="in" filter="fade">
                                      <p:cBhvr>
                                        <p:cTn id="64" dur="500"/>
                                        <p:tgtEl>
                                          <p:spTgt spid="160"/>
                                        </p:tgtEl>
                                      </p:cBhvr>
                                    </p:animEffect>
                                  </p:childTnLst>
                                </p:cTn>
                              </p:par>
                              <p:par>
                                <p:cTn id="65" presetID="10" presetClass="entr" presetSubtype="0" fill="hold" nodeType="withEffect">
                                  <p:stCondLst>
                                    <p:cond delay="0"/>
                                  </p:stCondLst>
                                  <p:childTnLst>
                                    <p:set>
                                      <p:cBhvr>
                                        <p:cTn id="66" dur="1" fill="hold">
                                          <p:stCondLst>
                                            <p:cond delay="0"/>
                                          </p:stCondLst>
                                        </p:cTn>
                                        <p:tgtEl>
                                          <p:spTgt spid="162"/>
                                        </p:tgtEl>
                                        <p:attrNameLst>
                                          <p:attrName>style.visibility</p:attrName>
                                        </p:attrNameLst>
                                      </p:cBhvr>
                                      <p:to>
                                        <p:strVal val="visible"/>
                                      </p:to>
                                    </p:set>
                                    <p:animEffect transition="in" filter="fade">
                                      <p:cBhvr>
                                        <p:cTn id="67" dur="500"/>
                                        <p:tgtEl>
                                          <p:spTgt spid="16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60" grpId="0"/>
      <p:bldP spid="161" grpId="0" animBg="1"/>
      <p:bldP spid="118" grpId="0" animBg="1"/>
      <p:bldP spid="5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88" name="Title 2">
            <a:extLst>
              <a:ext uri="{FF2B5EF4-FFF2-40B4-BE49-F238E27FC236}">
                <a16:creationId xmlns:a16="http://schemas.microsoft.com/office/drawing/2014/main" id="{9C1EE1EA-605A-468D-82D8-0CC902B703B9}"/>
              </a:ext>
            </a:extLst>
          </p:cNvPr>
          <p:cNvSpPr txBox="1">
            <a:spLocks/>
          </p:cNvSpPr>
          <p:nvPr/>
        </p:nvSpPr>
        <p:spPr bwMode="auto">
          <a:xfrm>
            <a:off x="1281912" y="320818"/>
            <a:ext cx="9762067" cy="53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Arial" panose="020B0604020202020204" pitchFamily="34"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6pPr>
            <a:lvl7pPr marL="9144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7pPr>
            <a:lvl8pPr marL="13716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8pPr>
            <a:lvl9pPr marL="18288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9pPr>
          </a:lstStyle>
          <a:p>
            <a:pPr lvl="0">
              <a:defRPr/>
            </a:pPr>
            <a:r>
              <a:rPr lang="en-US" sz="4800" b="1" dirty="0">
                <a:solidFill>
                  <a:srgbClr val="003054"/>
                </a:solidFill>
                <a:latin typeface="Cambria" panose="02040503050406030204" pitchFamily="18" charset="0"/>
                <a:ea typeface="Cambria" panose="02040503050406030204" pitchFamily="18" charset="0"/>
                <a:cs typeface="Open Sans" panose="020B0606030504020204" pitchFamily="34" charset="0"/>
                <a:sym typeface="Arial"/>
              </a:rPr>
              <a:t>OPUS Static (OPUS-S)</a:t>
            </a:r>
          </a:p>
        </p:txBody>
      </p:sp>
      <p:sp>
        <p:nvSpPr>
          <p:cNvPr id="89" name="text">
            <a:extLst>
              <a:ext uri="{FF2B5EF4-FFF2-40B4-BE49-F238E27FC236}">
                <a16:creationId xmlns:a16="http://schemas.microsoft.com/office/drawing/2014/main" id="{35D5A22D-65BF-4022-A3CA-E77E88C54CFC}"/>
              </a:ext>
            </a:extLst>
          </p:cNvPr>
          <p:cNvSpPr txBox="1">
            <a:spLocks/>
          </p:cNvSpPr>
          <p:nvPr/>
        </p:nvSpPr>
        <p:spPr bwMode="auto">
          <a:xfrm>
            <a:off x="93015" y="1008253"/>
            <a:ext cx="7634403" cy="206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Arial" panose="020B0604020202020204" pitchFamily="34"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Arial" panose="020B0604020202020204" pitchFamily="34"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Arial" panose="020B0604020202020204" pitchFamily="34"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Arial" panose="020B0604020202020204" pitchFamily="34"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Arial" panose="020B0604020202020204" pitchFamily="34"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6910" lvl="1" indent="-306910" defTabSz="304815">
              <a:spcBef>
                <a:spcPts val="0"/>
              </a:spcBef>
              <a:spcAft>
                <a:spcPts val="200"/>
              </a:spcAft>
              <a:defRPr/>
            </a:pPr>
            <a:r>
              <a:rPr lang="en-US" sz="24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No correlation between your observed marks</a:t>
            </a:r>
          </a:p>
          <a:p>
            <a:pPr marL="380990" lvl="1" indent="150280" defTabSz="304815">
              <a:spcBef>
                <a:spcPts val="0"/>
              </a:spcBef>
              <a:spcAft>
                <a:spcPts val="200"/>
              </a:spcAft>
              <a:defRPr/>
            </a:pPr>
            <a:r>
              <a:rPr lang="en-US" sz="24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	</a:t>
            </a:r>
            <a:r>
              <a:rPr lang="en-US" sz="2400" dirty="0">
                <a:solidFill>
                  <a:prstClr val="black"/>
                </a:solidFill>
                <a:latin typeface="Cambria" panose="02040503050406030204" pitchFamily="18" charset="0"/>
                <a:ea typeface="Cambria" panose="02040503050406030204" pitchFamily="18" charset="0"/>
                <a:cs typeface="Open Sans" panose="020B0606030504020204" pitchFamily="34" charset="0"/>
                <a:sym typeface="Wingdings" panose="05000000000000000000" pitchFamily="2" charset="2"/>
              </a:rPr>
              <a:t>Low Relative Accuracy</a:t>
            </a:r>
          </a:p>
          <a:p>
            <a:pPr marL="306910" lvl="1" indent="-306910" defTabSz="304815">
              <a:spcBef>
                <a:spcPts val="0"/>
              </a:spcBef>
              <a:spcAft>
                <a:spcPts val="200"/>
              </a:spcAft>
              <a:defRPr/>
            </a:pPr>
            <a:r>
              <a:rPr lang="en-US" sz="24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Even if … collected simultaneously</a:t>
            </a:r>
          </a:p>
          <a:p>
            <a:pPr marL="0" lvl="1" indent="0" defTabSz="304815">
              <a:spcBef>
                <a:spcPts val="0"/>
              </a:spcBef>
              <a:spcAft>
                <a:spcPts val="200"/>
              </a:spcAft>
              <a:buNone/>
              <a:defRPr/>
            </a:pPr>
            <a:r>
              <a:rPr lang="en-US" sz="24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			     … and submitted to OPUS simultaneously</a:t>
            </a:r>
          </a:p>
          <a:p>
            <a:pPr marL="306910" lvl="1" indent="-306910" defTabSz="304815">
              <a:spcBef>
                <a:spcPts val="0"/>
              </a:spcBef>
              <a:spcAft>
                <a:spcPts val="200"/>
              </a:spcAft>
              <a:defRPr/>
            </a:pPr>
            <a:r>
              <a:rPr lang="en-US" sz="24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OPUS-S = independent solutions</a:t>
            </a:r>
          </a:p>
          <a:p>
            <a:pPr marL="0" lvl="1" indent="0" defTabSz="304815">
              <a:spcBef>
                <a:spcPts val="0"/>
              </a:spcBef>
              <a:spcAft>
                <a:spcPts val="200"/>
              </a:spcAft>
              <a:buNone/>
              <a:defRPr/>
            </a:pPr>
            <a:endParaRPr lang="en-US" sz="2133"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endParaRPr>
          </a:p>
        </p:txBody>
      </p:sp>
      <p:cxnSp>
        <p:nvCxnSpPr>
          <p:cNvPr id="113" name="baseline2">
            <a:extLst>
              <a:ext uri="{FF2B5EF4-FFF2-40B4-BE49-F238E27FC236}">
                <a16:creationId xmlns:a16="http://schemas.microsoft.com/office/drawing/2014/main" id="{E819B6E3-F386-453A-83C8-6098A1D8246A}"/>
              </a:ext>
            </a:extLst>
          </p:cNvPr>
          <p:cNvCxnSpPr>
            <a:cxnSpLocks/>
            <a:stCxn id="120" idx="4"/>
            <a:endCxn id="118" idx="0"/>
          </p:cNvCxnSpPr>
          <p:nvPr/>
        </p:nvCxnSpPr>
        <p:spPr>
          <a:xfrm>
            <a:off x="7988055" y="2228715"/>
            <a:ext cx="197904" cy="1313875"/>
          </a:xfrm>
          <a:prstGeom prst="line">
            <a:avLst/>
          </a:prstGeom>
          <a:noFill/>
          <a:ln w="76200" cap="sq">
            <a:solidFill>
              <a:srgbClr val="FFC000"/>
            </a:solidFill>
            <a:round/>
            <a:headEnd/>
            <a:tailEnd/>
          </a:ln>
          <a:extLst>
            <a:ext uri="{909E8E84-426E-40DD-AFC4-6F175D3DCCD1}">
              <a14:hiddenFill xmlns:a14="http://schemas.microsoft.com/office/drawing/2010/main">
                <a:noFill/>
              </a14:hiddenFill>
            </a:ext>
          </a:extLst>
        </p:spPr>
      </p:cxnSp>
      <p:cxnSp>
        <p:nvCxnSpPr>
          <p:cNvPr id="116" name="baseline4">
            <a:extLst>
              <a:ext uri="{FF2B5EF4-FFF2-40B4-BE49-F238E27FC236}">
                <a16:creationId xmlns:a16="http://schemas.microsoft.com/office/drawing/2014/main" id="{B6E5E662-9A89-4757-AA19-B96FCDF7F03B}"/>
              </a:ext>
            </a:extLst>
          </p:cNvPr>
          <p:cNvCxnSpPr>
            <a:cxnSpLocks/>
            <a:stCxn id="123" idx="1"/>
            <a:endCxn id="118" idx="5"/>
          </p:cNvCxnSpPr>
          <p:nvPr/>
        </p:nvCxnSpPr>
        <p:spPr>
          <a:xfrm flipH="1" flipV="1">
            <a:off x="8253952" y="3706731"/>
            <a:ext cx="1560515" cy="1732181"/>
          </a:xfrm>
          <a:prstGeom prst="line">
            <a:avLst/>
          </a:prstGeom>
          <a:noFill/>
          <a:ln w="76200" cap="sq">
            <a:solidFill>
              <a:schemeClr val="tx1"/>
            </a:solidFill>
            <a:round/>
            <a:headEnd/>
            <a:tailEnd/>
          </a:ln>
          <a:extLst>
            <a:ext uri="{909E8E84-426E-40DD-AFC4-6F175D3DCCD1}">
              <a14:hiddenFill xmlns:a14="http://schemas.microsoft.com/office/drawing/2010/main">
                <a:noFill/>
              </a14:hiddenFill>
            </a:ext>
          </a:extLst>
        </p:spPr>
      </p:cxnSp>
      <p:cxnSp>
        <p:nvCxnSpPr>
          <p:cNvPr id="117" name="baseline5">
            <a:extLst>
              <a:ext uri="{FF2B5EF4-FFF2-40B4-BE49-F238E27FC236}">
                <a16:creationId xmlns:a16="http://schemas.microsoft.com/office/drawing/2014/main" id="{404E200F-2835-4DE0-85F1-8D59B6ECE9FE}"/>
              </a:ext>
            </a:extLst>
          </p:cNvPr>
          <p:cNvCxnSpPr>
            <a:cxnSpLocks/>
            <a:stCxn id="126" idx="7"/>
            <a:endCxn id="118" idx="3"/>
          </p:cNvCxnSpPr>
          <p:nvPr/>
        </p:nvCxnSpPr>
        <p:spPr>
          <a:xfrm flipV="1">
            <a:off x="7438229" y="3706732"/>
            <a:ext cx="679745" cy="1825667"/>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grpSp>
        <p:nvGrpSpPr>
          <p:cNvPr id="119" name="Group 118">
            <a:extLst>
              <a:ext uri="{FF2B5EF4-FFF2-40B4-BE49-F238E27FC236}">
                <a16:creationId xmlns:a16="http://schemas.microsoft.com/office/drawing/2014/main" id="{244CF431-8207-4AA2-A2D9-B57766B2614D}"/>
              </a:ext>
            </a:extLst>
          </p:cNvPr>
          <p:cNvGrpSpPr>
            <a:grpSpLocks noChangeAspect="1"/>
          </p:cNvGrpSpPr>
          <p:nvPr/>
        </p:nvGrpSpPr>
        <p:grpSpPr>
          <a:xfrm>
            <a:off x="7855848" y="1964296"/>
            <a:ext cx="264419" cy="264419"/>
            <a:chOff x="8189735" y="2209800"/>
            <a:chExt cx="762000" cy="762000"/>
          </a:xfrm>
        </p:grpSpPr>
        <p:sp>
          <p:nvSpPr>
            <p:cNvPr id="120" name="Oval 119">
              <a:extLst>
                <a:ext uri="{FF2B5EF4-FFF2-40B4-BE49-F238E27FC236}">
                  <a16:creationId xmlns:a16="http://schemas.microsoft.com/office/drawing/2014/main" id="{A28737D3-4139-4219-AA4F-AEACF575D7EE}"/>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21" name="Isosceles Triangle 120">
              <a:extLst>
                <a:ext uri="{FF2B5EF4-FFF2-40B4-BE49-F238E27FC236}">
                  <a16:creationId xmlns:a16="http://schemas.microsoft.com/office/drawing/2014/main" id="{4BAC38E3-9D36-4053-B553-5CEA52F59EC0}"/>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22" name="Group 121">
            <a:extLst>
              <a:ext uri="{FF2B5EF4-FFF2-40B4-BE49-F238E27FC236}">
                <a16:creationId xmlns:a16="http://schemas.microsoft.com/office/drawing/2014/main" id="{8DB0B720-CB73-4AB4-88F4-C5A2A23D3CC3}"/>
              </a:ext>
            </a:extLst>
          </p:cNvPr>
          <p:cNvGrpSpPr>
            <a:grpSpLocks noChangeAspect="1"/>
          </p:cNvGrpSpPr>
          <p:nvPr/>
        </p:nvGrpSpPr>
        <p:grpSpPr>
          <a:xfrm>
            <a:off x="9775743" y="5400188"/>
            <a:ext cx="264419" cy="264419"/>
            <a:chOff x="8189735" y="2209800"/>
            <a:chExt cx="762000" cy="762000"/>
          </a:xfrm>
        </p:grpSpPr>
        <p:sp>
          <p:nvSpPr>
            <p:cNvPr id="123" name="Oval 122">
              <a:extLst>
                <a:ext uri="{FF2B5EF4-FFF2-40B4-BE49-F238E27FC236}">
                  <a16:creationId xmlns:a16="http://schemas.microsoft.com/office/drawing/2014/main" id="{95CC8ED7-40A5-4F0C-A1B7-205B976F422B}"/>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24" name="Isosceles Triangle 123">
              <a:extLst>
                <a:ext uri="{FF2B5EF4-FFF2-40B4-BE49-F238E27FC236}">
                  <a16:creationId xmlns:a16="http://schemas.microsoft.com/office/drawing/2014/main" id="{E58A895C-9F57-43A6-9331-C3796776BAD2}"/>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25" name="Group 124">
            <a:extLst>
              <a:ext uri="{FF2B5EF4-FFF2-40B4-BE49-F238E27FC236}">
                <a16:creationId xmlns:a16="http://schemas.microsoft.com/office/drawing/2014/main" id="{3C81BB80-4069-4339-9341-105171526DDA}"/>
              </a:ext>
            </a:extLst>
          </p:cNvPr>
          <p:cNvGrpSpPr>
            <a:grpSpLocks noChangeAspect="1"/>
          </p:cNvGrpSpPr>
          <p:nvPr/>
        </p:nvGrpSpPr>
        <p:grpSpPr>
          <a:xfrm>
            <a:off x="7212532" y="5493675"/>
            <a:ext cx="264419" cy="264419"/>
            <a:chOff x="8189735" y="2209800"/>
            <a:chExt cx="762000" cy="762000"/>
          </a:xfrm>
        </p:grpSpPr>
        <p:sp>
          <p:nvSpPr>
            <p:cNvPr id="126" name="Oval 125">
              <a:extLst>
                <a:ext uri="{FF2B5EF4-FFF2-40B4-BE49-F238E27FC236}">
                  <a16:creationId xmlns:a16="http://schemas.microsoft.com/office/drawing/2014/main" id="{32125782-8895-4AA5-BF94-C9D3F301AF4F}"/>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defRPr/>
              </a:pPr>
              <a:endParaRPr lang="en-US" sz="2133">
                <a:solidFill>
                  <a:srgbClr val="003054"/>
                </a:solidFill>
                <a:latin typeface="Calibri"/>
                <a:sym typeface="Arial"/>
              </a:endParaRPr>
            </a:p>
          </p:txBody>
        </p:sp>
        <p:sp>
          <p:nvSpPr>
            <p:cNvPr id="127" name="Isosceles Triangle 126">
              <a:extLst>
                <a:ext uri="{FF2B5EF4-FFF2-40B4-BE49-F238E27FC236}">
                  <a16:creationId xmlns:a16="http://schemas.microsoft.com/office/drawing/2014/main" id="{E1407A39-945B-4EF5-9E11-F8B8B6E44AE4}"/>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defRPr/>
              </a:pPr>
              <a:endParaRPr lang="en-US" sz="2133">
                <a:solidFill>
                  <a:srgbClr val="003054"/>
                </a:solidFill>
                <a:latin typeface="Calibri"/>
                <a:sym typeface="Arial"/>
              </a:endParaRPr>
            </a:p>
          </p:txBody>
        </p:sp>
      </p:grpSp>
      <p:sp>
        <p:nvSpPr>
          <p:cNvPr id="115" name="OPUS name">
            <a:extLst>
              <a:ext uri="{FF2B5EF4-FFF2-40B4-BE49-F238E27FC236}">
                <a16:creationId xmlns:a16="http://schemas.microsoft.com/office/drawing/2014/main" id="{98419B32-5F03-4D49-95DD-B9AF3A725BAC}"/>
              </a:ext>
            </a:extLst>
          </p:cNvPr>
          <p:cNvSpPr txBox="1"/>
          <p:nvPr/>
        </p:nvSpPr>
        <p:spPr>
          <a:xfrm>
            <a:off x="8314390" y="3505064"/>
            <a:ext cx="716863" cy="379656"/>
          </a:xfrm>
          <a:prstGeom prst="rect">
            <a:avLst/>
          </a:prstGeom>
          <a:noFill/>
          <a:ln>
            <a:noFill/>
          </a:ln>
        </p:spPr>
        <p:txBody>
          <a:bodyPr wrap="none">
            <a:spAutoFit/>
          </a:bodyPr>
          <a:lstStyle/>
          <a:p>
            <a:pPr defTabSz="304815" fontAlgn="base">
              <a:spcBef>
                <a:spcPct val="0"/>
              </a:spcBef>
              <a:spcAft>
                <a:spcPct val="0"/>
              </a:spcAft>
              <a:defRPr/>
            </a:pPr>
            <a:r>
              <a:rPr lang="en-US" sz="1867" dirty="0">
                <a:solidFill>
                  <a:srgbClr val="003054"/>
                </a:solidFill>
                <a:latin typeface="Cambria" panose="02040503050406030204" pitchFamily="18" charset="0"/>
                <a:ea typeface="Cambria" panose="02040503050406030204" pitchFamily="18" charset="0"/>
                <a:cs typeface="Arial"/>
                <a:sym typeface="Arial"/>
              </a:rPr>
              <a:t>5001</a:t>
            </a:r>
            <a:endParaRPr lang="en-US" sz="1600" dirty="0">
              <a:solidFill>
                <a:srgbClr val="003054"/>
              </a:solidFill>
              <a:latin typeface="Cambria" panose="02040503050406030204" pitchFamily="18" charset="0"/>
              <a:ea typeface="Cambria" panose="02040503050406030204" pitchFamily="18" charset="0"/>
              <a:cs typeface="Arial"/>
              <a:sym typeface="Arial"/>
            </a:endParaRPr>
          </a:p>
        </p:txBody>
      </p:sp>
      <p:sp>
        <p:nvSpPr>
          <p:cNvPr id="134" name="legend text">
            <a:extLst>
              <a:ext uri="{FF2B5EF4-FFF2-40B4-BE49-F238E27FC236}">
                <a16:creationId xmlns:a16="http://schemas.microsoft.com/office/drawing/2014/main" id="{D2C1CA97-1528-494F-8038-E09D7C7B6312}"/>
              </a:ext>
            </a:extLst>
          </p:cNvPr>
          <p:cNvSpPr txBox="1"/>
          <p:nvPr/>
        </p:nvSpPr>
        <p:spPr>
          <a:xfrm>
            <a:off x="4578147" y="6389047"/>
            <a:ext cx="1773212" cy="379656"/>
          </a:xfrm>
          <a:prstGeom prst="rect">
            <a:avLst/>
          </a:prstGeom>
          <a:noFill/>
        </p:spPr>
        <p:txBody>
          <a:bodyPr wrap="square" rtlCol="0">
            <a:spAutoFit/>
          </a:bodyPr>
          <a:lstStyle/>
          <a:p>
            <a:pPr defTabSz="304815" fontAlgn="base">
              <a:spcBef>
                <a:spcPct val="0"/>
              </a:spcBef>
              <a:spcAft>
                <a:spcPct val="0"/>
              </a:spcAft>
              <a:defRPr/>
            </a:pPr>
            <a:r>
              <a:rPr lang="en-US" sz="1867" dirty="0">
                <a:solidFill>
                  <a:srgbClr val="000000"/>
                </a:solidFill>
                <a:latin typeface="Cambria" panose="02040503050406030204" pitchFamily="18" charset="0"/>
                <a:ea typeface="Cambria" panose="02040503050406030204" pitchFamily="18" charset="0"/>
                <a:cs typeface="Arial"/>
                <a:sym typeface="Arial"/>
              </a:rPr>
              <a:t>OPUS Solution</a:t>
            </a:r>
            <a:endParaRPr lang="en-US" sz="2133" dirty="0">
              <a:solidFill>
                <a:srgbClr val="000000"/>
              </a:solidFill>
              <a:latin typeface="Cambria" panose="02040503050406030204" pitchFamily="18" charset="0"/>
              <a:ea typeface="Cambria" panose="02040503050406030204" pitchFamily="18" charset="0"/>
              <a:cs typeface="Arial"/>
              <a:sym typeface="Arial"/>
            </a:endParaRPr>
          </a:p>
        </p:txBody>
      </p:sp>
      <p:sp>
        <p:nvSpPr>
          <p:cNvPr id="139" name="legend text">
            <a:extLst>
              <a:ext uri="{FF2B5EF4-FFF2-40B4-BE49-F238E27FC236}">
                <a16:creationId xmlns:a16="http://schemas.microsoft.com/office/drawing/2014/main" id="{A3FC9927-AC0D-4062-8A65-44B5D6329F72}"/>
              </a:ext>
            </a:extLst>
          </p:cNvPr>
          <p:cNvSpPr txBox="1"/>
          <p:nvPr/>
        </p:nvSpPr>
        <p:spPr>
          <a:xfrm>
            <a:off x="4579102" y="6067688"/>
            <a:ext cx="739177" cy="379656"/>
          </a:xfrm>
          <a:prstGeom prst="rect">
            <a:avLst/>
          </a:prstGeom>
          <a:noFill/>
        </p:spPr>
        <p:txBody>
          <a:bodyPr wrap="none" rtlCol="0">
            <a:spAutoFit/>
          </a:bodyPr>
          <a:lstStyle/>
          <a:p>
            <a:pPr defTabSz="304815" fontAlgn="base">
              <a:spcBef>
                <a:spcPct val="0"/>
              </a:spcBef>
              <a:spcAft>
                <a:spcPct val="0"/>
              </a:spcAft>
              <a:defRPr/>
            </a:pPr>
            <a:r>
              <a:rPr lang="en-US" sz="1867" dirty="0">
                <a:solidFill>
                  <a:srgbClr val="000000"/>
                </a:solidFill>
                <a:latin typeface="Cambria" panose="02040503050406030204" pitchFamily="18" charset="0"/>
                <a:ea typeface="Cambria" panose="02040503050406030204" pitchFamily="18" charset="0"/>
                <a:cs typeface="Arial"/>
                <a:sym typeface="Arial"/>
              </a:rPr>
              <a:t>CORS</a:t>
            </a:r>
          </a:p>
        </p:txBody>
      </p:sp>
      <p:cxnSp>
        <p:nvCxnSpPr>
          <p:cNvPr id="140" name="baseline1">
            <a:extLst>
              <a:ext uri="{FF2B5EF4-FFF2-40B4-BE49-F238E27FC236}">
                <a16:creationId xmlns:a16="http://schemas.microsoft.com/office/drawing/2014/main" id="{60BCD041-6E0C-434B-B90E-1C6BE255D73E}"/>
              </a:ext>
            </a:extLst>
          </p:cNvPr>
          <p:cNvCxnSpPr>
            <a:cxnSpLocks/>
            <a:stCxn id="42" idx="5"/>
            <a:endCxn id="161" idx="2"/>
          </p:cNvCxnSpPr>
          <p:nvPr/>
        </p:nvCxnSpPr>
        <p:spPr>
          <a:xfrm>
            <a:off x="2728674" y="3219744"/>
            <a:ext cx="651583" cy="764441"/>
          </a:xfrm>
          <a:prstGeom prst="line">
            <a:avLst/>
          </a:prstGeom>
          <a:noFill/>
          <a:ln w="76200" cap="sq">
            <a:solidFill>
              <a:srgbClr val="00B0F0"/>
            </a:solidFill>
            <a:round/>
            <a:headEnd/>
            <a:tailEnd/>
          </a:ln>
          <a:extLst>
            <a:ext uri="{909E8E84-426E-40DD-AFC4-6F175D3DCCD1}">
              <a14:hiddenFill xmlns:a14="http://schemas.microsoft.com/office/drawing/2010/main">
                <a:noFill/>
              </a14:hiddenFill>
            </a:ext>
          </a:extLst>
        </p:spPr>
      </p:cxnSp>
      <p:cxnSp>
        <p:nvCxnSpPr>
          <p:cNvPr id="142" name="baseline3">
            <a:extLst>
              <a:ext uri="{FF2B5EF4-FFF2-40B4-BE49-F238E27FC236}">
                <a16:creationId xmlns:a16="http://schemas.microsoft.com/office/drawing/2014/main" id="{CF90FC83-F342-4024-84EE-20FC5AAA6360}"/>
              </a:ext>
            </a:extLst>
          </p:cNvPr>
          <p:cNvCxnSpPr>
            <a:cxnSpLocks/>
            <a:stCxn id="158" idx="1"/>
            <a:endCxn id="161" idx="5"/>
          </p:cNvCxnSpPr>
          <p:nvPr/>
        </p:nvCxnSpPr>
        <p:spPr>
          <a:xfrm flipH="1" flipV="1">
            <a:off x="3544396" y="4052167"/>
            <a:ext cx="3706859" cy="1480896"/>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cxnSp>
        <p:nvCxnSpPr>
          <p:cNvPr id="144" name="baseline5">
            <a:extLst>
              <a:ext uri="{FF2B5EF4-FFF2-40B4-BE49-F238E27FC236}">
                <a16:creationId xmlns:a16="http://schemas.microsoft.com/office/drawing/2014/main" id="{0C731F3B-824D-4F0B-BF26-A855AC07F11E}"/>
              </a:ext>
            </a:extLst>
          </p:cNvPr>
          <p:cNvCxnSpPr>
            <a:cxnSpLocks/>
            <a:stCxn id="152" idx="7"/>
            <a:endCxn id="161" idx="3"/>
          </p:cNvCxnSpPr>
          <p:nvPr/>
        </p:nvCxnSpPr>
        <p:spPr>
          <a:xfrm flipV="1">
            <a:off x="2728677" y="4052172"/>
            <a:ext cx="679745" cy="1825667"/>
          </a:xfrm>
          <a:prstGeom prst="line">
            <a:avLst/>
          </a:prstGeom>
          <a:noFill/>
          <a:ln w="76200" cap="sq">
            <a:solidFill>
              <a:srgbClr val="7030A0"/>
            </a:solidFill>
            <a:round/>
            <a:headEnd/>
            <a:tailEnd/>
          </a:ln>
          <a:extLst>
            <a:ext uri="{909E8E84-426E-40DD-AFC4-6F175D3DCCD1}">
              <a14:hiddenFill xmlns:a14="http://schemas.microsoft.com/office/drawing/2010/main">
                <a:noFill/>
              </a14:hiddenFill>
            </a:ext>
          </a:extLst>
        </p:spPr>
      </p:cxnSp>
      <p:grpSp>
        <p:nvGrpSpPr>
          <p:cNvPr id="151" name="Group 150">
            <a:extLst>
              <a:ext uri="{FF2B5EF4-FFF2-40B4-BE49-F238E27FC236}">
                <a16:creationId xmlns:a16="http://schemas.microsoft.com/office/drawing/2014/main" id="{CBA01078-62B0-4EB3-BDE3-C0FB265893CE}"/>
              </a:ext>
            </a:extLst>
          </p:cNvPr>
          <p:cNvGrpSpPr>
            <a:grpSpLocks noChangeAspect="1"/>
          </p:cNvGrpSpPr>
          <p:nvPr/>
        </p:nvGrpSpPr>
        <p:grpSpPr>
          <a:xfrm>
            <a:off x="2502979" y="5839116"/>
            <a:ext cx="264419" cy="264419"/>
            <a:chOff x="8189735" y="2209800"/>
            <a:chExt cx="762000" cy="762000"/>
          </a:xfrm>
        </p:grpSpPr>
        <p:sp>
          <p:nvSpPr>
            <p:cNvPr id="152" name="Oval 151">
              <a:extLst>
                <a:ext uri="{FF2B5EF4-FFF2-40B4-BE49-F238E27FC236}">
                  <a16:creationId xmlns:a16="http://schemas.microsoft.com/office/drawing/2014/main" id="{F06005A0-9A7F-499C-852A-B2F14F0EE792}"/>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53" name="Isosceles Triangle 152">
              <a:extLst>
                <a:ext uri="{FF2B5EF4-FFF2-40B4-BE49-F238E27FC236}">
                  <a16:creationId xmlns:a16="http://schemas.microsoft.com/office/drawing/2014/main" id="{ADB1C4B4-F230-4B57-8AED-09F3D7677309}"/>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57" name="Group 156">
            <a:extLst>
              <a:ext uri="{FF2B5EF4-FFF2-40B4-BE49-F238E27FC236}">
                <a16:creationId xmlns:a16="http://schemas.microsoft.com/office/drawing/2014/main" id="{FB900C21-6951-4262-B85A-C654149A69B5}"/>
              </a:ext>
            </a:extLst>
          </p:cNvPr>
          <p:cNvGrpSpPr>
            <a:grpSpLocks noChangeAspect="1"/>
          </p:cNvGrpSpPr>
          <p:nvPr/>
        </p:nvGrpSpPr>
        <p:grpSpPr>
          <a:xfrm>
            <a:off x="7212532" y="5494344"/>
            <a:ext cx="264419" cy="264419"/>
            <a:chOff x="8189735" y="2209800"/>
            <a:chExt cx="762000" cy="762000"/>
          </a:xfrm>
        </p:grpSpPr>
        <p:sp>
          <p:nvSpPr>
            <p:cNvPr id="158" name="Oval 157">
              <a:extLst>
                <a:ext uri="{FF2B5EF4-FFF2-40B4-BE49-F238E27FC236}">
                  <a16:creationId xmlns:a16="http://schemas.microsoft.com/office/drawing/2014/main" id="{078740E6-4580-4B4B-98C7-876AF30C46B1}"/>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59" name="Isosceles Triangle 158">
              <a:extLst>
                <a:ext uri="{FF2B5EF4-FFF2-40B4-BE49-F238E27FC236}">
                  <a16:creationId xmlns:a16="http://schemas.microsoft.com/office/drawing/2014/main" id="{D5956D56-C075-4587-A138-F5FD48E5941D}"/>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sp>
        <p:nvSpPr>
          <p:cNvPr id="160" name="OPUS name">
            <a:extLst>
              <a:ext uri="{FF2B5EF4-FFF2-40B4-BE49-F238E27FC236}">
                <a16:creationId xmlns:a16="http://schemas.microsoft.com/office/drawing/2014/main" id="{9BA9F6D4-5F25-4010-B75C-A4115DCB933C}"/>
              </a:ext>
            </a:extLst>
          </p:cNvPr>
          <p:cNvSpPr txBox="1"/>
          <p:nvPr/>
        </p:nvSpPr>
        <p:spPr>
          <a:xfrm>
            <a:off x="2665536" y="3916816"/>
            <a:ext cx="716863" cy="379656"/>
          </a:xfrm>
          <a:prstGeom prst="rect">
            <a:avLst/>
          </a:prstGeom>
          <a:noFill/>
          <a:ln>
            <a:noFill/>
          </a:ln>
        </p:spPr>
        <p:txBody>
          <a:bodyPr wrap="none">
            <a:spAutoFit/>
          </a:bodyPr>
          <a:lstStyle/>
          <a:p>
            <a:pPr defTabSz="304815" fontAlgn="base">
              <a:spcBef>
                <a:spcPct val="0"/>
              </a:spcBef>
              <a:spcAft>
                <a:spcPct val="0"/>
              </a:spcAft>
              <a:defRPr/>
            </a:pPr>
            <a:r>
              <a:rPr lang="en-US" sz="1867" dirty="0">
                <a:solidFill>
                  <a:srgbClr val="003054"/>
                </a:solidFill>
                <a:latin typeface="Cambria" panose="02040503050406030204" pitchFamily="18" charset="0"/>
                <a:ea typeface="Cambria" panose="02040503050406030204" pitchFamily="18" charset="0"/>
                <a:cs typeface="Arial"/>
                <a:sym typeface="Arial"/>
              </a:rPr>
              <a:t>5002</a:t>
            </a:r>
            <a:endParaRPr lang="en-US" sz="1600" dirty="0">
              <a:solidFill>
                <a:srgbClr val="003054"/>
              </a:solidFill>
              <a:latin typeface="Cambria" panose="02040503050406030204" pitchFamily="18" charset="0"/>
              <a:ea typeface="Cambria" panose="02040503050406030204" pitchFamily="18" charset="0"/>
              <a:cs typeface="Arial"/>
              <a:sym typeface="Arial"/>
            </a:endParaRPr>
          </a:p>
        </p:txBody>
      </p:sp>
      <p:cxnSp>
        <p:nvCxnSpPr>
          <p:cNvPr id="162" name="baseline3">
            <a:extLst>
              <a:ext uri="{FF2B5EF4-FFF2-40B4-BE49-F238E27FC236}">
                <a16:creationId xmlns:a16="http://schemas.microsoft.com/office/drawing/2014/main" id="{02FB685A-2F90-45E2-8A8B-A646135021E7}"/>
              </a:ext>
            </a:extLst>
          </p:cNvPr>
          <p:cNvCxnSpPr>
            <a:cxnSpLocks/>
            <a:stCxn id="118" idx="2"/>
            <a:endCxn id="161" idx="6"/>
          </p:cNvCxnSpPr>
          <p:nvPr/>
        </p:nvCxnSpPr>
        <p:spPr>
          <a:xfrm flipH="1">
            <a:off x="3572561" y="3638745"/>
            <a:ext cx="4517249" cy="345441"/>
          </a:xfrm>
          <a:prstGeom prst="line">
            <a:avLst/>
          </a:prstGeom>
          <a:noFill/>
          <a:ln w="76200" cap="sq">
            <a:solidFill>
              <a:schemeClr val="bg1">
                <a:lumMod val="50000"/>
              </a:schemeClr>
            </a:solidFill>
            <a:prstDash val="sysDot"/>
            <a:round/>
            <a:headEnd/>
            <a:tailEnd/>
          </a:ln>
          <a:extLst>
            <a:ext uri="{909E8E84-426E-40DD-AFC4-6F175D3DCCD1}">
              <a14:hiddenFill xmlns:a14="http://schemas.microsoft.com/office/drawing/2010/main">
                <a:noFill/>
              </a14:hiddenFill>
            </a:ext>
          </a:extLst>
        </p:spPr>
      </p:cxnSp>
      <p:sp>
        <p:nvSpPr>
          <p:cNvPr id="161" name="OPUS solution">
            <a:extLst>
              <a:ext uri="{FF2B5EF4-FFF2-40B4-BE49-F238E27FC236}">
                <a16:creationId xmlns:a16="http://schemas.microsoft.com/office/drawing/2014/main" id="{E339044F-9A9A-40D6-8093-8EA059886984}"/>
              </a:ext>
            </a:extLst>
          </p:cNvPr>
          <p:cNvSpPr>
            <a:spLocks noChangeAspect="1"/>
          </p:cNvSpPr>
          <p:nvPr/>
        </p:nvSpPr>
        <p:spPr bwMode="auto">
          <a:xfrm>
            <a:off x="3380257" y="3888033"/>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endParaRPr lang="en-US" sz="2133">
              <a:solidFill>
                <a:srgbClr val="003054"/>
              </a:solidFill>
              <a:latin typeface="Calibri"/>
              <a:sym typeface="Arial"/>
            </a:endParaRPr>
          </a:p>
        </p:txBody>
      </p:sp>
      <p:sp>
        <p:nvSpPr>
          <p:cNvPr id="118" name="OPUS solution">
            <a:extLst>
              <a:ext uri="{FF2B5EF4-FFF2-40B4-BE49-F238E27FC236}">
                <a16:creationId xmlns:a16="http://schemas.microsoft.com/office/drawing/2014/main" id="{92CBF154-DD75-49DD-BB1B-FF1A34A7667D}"/>
              </a:ext>
            </a:extLst>
          </p:cNvPr>
          <p:cNvSpPr>
            <a:spLocks noChangeAspect="1"/>
          </p:cNvSpPr>
          <p:nvPr/>
        </p:nvSpPr>
        <p:spPr bwMode="auto">
          <a:xfrm>
            <a:off x="8089813" y="3542592"/>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endParaRPr lang="en-US" sz="2133">
              <a:solidFill>
                <a:srgbClr val="003054"/>
              </a:solidFill>
              <a:latin typeface="Calibri"/>
              <a:sym typeface="Arial"/>
            </a:endParaRPr>
          </a:p>
        </p:txBody>
      </p:sp>
      <p:pic>
        <p:nvPicPr>
          <p:cNvPr id="3" name="Graphic 2" descr="Question mark">
            <a:extLst>
              <a:ext uri="{FF2B5EF4-FFF2-40B4-BE49-F238E27FC236}">
                <a16:creationId xmlns:a16="http://schemas.microsoft.com/office/drawing/2014/main" id="{AB5BC241-5116-4A29-82E1-E6A28BE0D9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81387" y="2777884"/>
            <a:ext cx="1065936" cy="1065936"/>
          </a:xfrm>
          <a:prstGeom prst="rect">
            <a:avLst/>
          </a:prstGeom>
        </p:spPr>
      </p:pic>
      <p:grpSp>
        <p:nvGrpSpPr>
          <p:cNvPr id="41" name="Group 40">
            <a:extLst>
              <a:ext uri="{FF2B5EF4-FFF2-40B4-BE49-F238E27FC236}">
                <a16:creationId xmlns:a16="http://schemas.microsoft.com/office/drawing/2014/main" id="{526AE383-585B-4729-B5BE-579E8A7A9507}"/>
              </a:ext>
            </a:extLst>
          </p:cNvPr>
          <p:cNvGrpSpPr>
            <a:grpSpLocks noChangeAspect="1"/>
          </p:cNvGrpSpPr>
          <p:nvPr/>
        </p:nvGrpSpPr>
        <p:grpSpPr>
          <a:xfrm>
            <a:off x="2502979" y="2994044"/>
            <a:ext cx="264419" cy="264419"/>
            <a:chOff x="8189735" y="2209800"/>
            <a:chExt cx="762000" cy="762000"/>
          </a:xfrm>
        </p:grpSpPr>
        <p:sp>
          <p:nvSpPr>
            <p:cNvPr id="42" name="Oval 41">
              <a:extLst>
                <a:ext uri="{FF2B5EF4-FFF2-40B4-BE49-F238E27FC236}">
                  <a16:creationId xmlns:a16="http://schemas.microsoft.com/office/drawing/2014/main" id="{92AFE5D4-52EC-46B6-9118-EA01FD4E490F}"/>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43" name="Isosceles Triangle 42">
              <a:extLst>
                <a:ext uri="{FF2B5EF4-FFF2-40B4-BE49-F238E27FC236}">
                  <a16:creationId xmlns:a16="http://schemas.microsoft.com/office/drawing/2014/main" id="{3F114231-6EFB-4DB4-86E0-8E248890BCE6}"/>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45" name="Group 44">
            <a:extLst>
              <a:ext uri="{FF2B5EF4-FFF2-40B4-BE49-F238E27FC236}">
                <a16:creationId xmlns:a16="http://schemas.microsoft.com/office/drawing/2014/main" id="{5002002C-6468-4D5F-99A1-58ACB745A700}"/>
              </a:ext>
            </a:extLst>
          </p:cNvPr>
          <p:cNvGrpSpPr>
            <a:grpSpLocks noChangeAspect="1"/>
          </p:cNvGrpSpPr>
          <p:nvPr/>
        </p:nvGrpSpPr>
        <p:grpSpPr>
          <a:xfrm>
            <a:off x="6162944" y="2803887"/>
            <a:ext cx="264419" cy="264419"/>
            <a:chOff x="8189735" y="2209800"/>
            <a:chExt cx="762000" cy="762000"/>
          </a:xfrm>
        </p:grpSpPr>
        <p:sp>
          <p:nvSpPr>
            <p:cNvPr id="46" name="Oval 45">
              <a:extLst>
                <a:ext uri="{FF2B5EF4-FFF2-40B4-BE49-F238E27FC236}">
                  <a16:creationId xmlns:a16="http://schemas.microsoft.com/office/drawing/2014/main" id="{AC783D32-C99F-448C-894F-B2684A06B0A5}"/>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47" name="Isosceles Triangle 46">
              <a:extLst>
                <a:ext uri="{FF2B5EF4-FFF2-40B4-BE49-F238E27FC236}">
                  <a16:creationId xmlns:a16="http://schemas.microsoft.com/office/drawing/2014/main" id="{E34F0A92-6B7C-413A-93ED-8D38B5AC0445}"/>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48" name="Group 47">
            <a:extLst>
              <a:ext uri="{FF2B5EF4-FFF2-40B4-BE49-F238E27FC236}">
                <a16:creationId xmlns:a16="http://schemas.microsoft.com/office/drawing/2014/main" id="{8D3CABC5-94F1-4BAE-8DBE-593AAE104BAD}"/>
              </a:ext>
            </a:extLst>
          </p:cNvPr>
          <p:cNvGrpSpPr>
            <a:grpSpLocks noChangeAspect="1"/>
          </p:cNvGrpSpPr>
          <p:nvPr/>
        </p:nvGrpSpPr>
        <p:grpSpPr>
          <a:xfrm>
            <a:off x="9878864" y="2671676"/>
            <a:ext cx="264419" cy="264419"/>
            <a:chOff x="8189735" y="2209800"/>
            <a:chExt cx="762000" cy="762000"/>
          </a:xfrm>
        </p:grpSpPr>
        <p:sp>
          <p:nvSpPr>
            <p:cNvPr id="49" name="Oval 48">
              <a:extLst>
                <a:ext uri="{FF2B5EF4-FFF2-40B4-BE49-F238E27FC236}">
                  <a16:creationId xmlns:a16="http://schemas.microsoft.com/office/drawing/2014/main" id="{61626D04-04F8-4E3B-B53E-C69B762AC1AD}"/>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50" name="Isosceles Triangle 49">
              <a:extLst>
                <a:ext uri="{FF2B5EF4-FFF2-40B4-BE49-F238E27FC236}">
                  <a16:creationId xmlns:a16="http://schemas.microsoft.com/office/drawing/2014/main" id="{AE3673EC-F5E4-485F-B45E-C7B1C6A42EBB}"/>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51" name="Group 50">
            <a:extLst>
              <a:ext uri="{FF2B5EF4-FFF2-40B4-BE49-F238E27FC236}">
                <a16:creationId xmlns:a16="http://schemas.microsoft.com/office/drawing/2014/main" id="{36BFE2B2-A6A8-4AAB-8CB2-3C029A8D1A2C}"/>
              </a:ext>
            </a:extLst>
          </p:cNvPr>
          <p:cNvGrpSpPr>
            <a:grpSpLocks noChangeAspect="1"/>
          </p:cNvGrpSpPr>
          <p:nvPr/>
        </p:nvGrpSpPr>
        <p:grpSpPr>
          <a:xfrm>
            <a:off x="4354208" y="6142513"/>
            <a:ext cx="264419" cy="264419"/>
            <a:chOff x="8189735" y="2209800"/>
            <a:chExt cx="762000" cy="762000"/>
          </a:xfrm>
        </p:grpSpPr>
        <p:sp>
          <p:nvSpPr>
            <p:cNvPr id="52" name="Oval 51">
              <a:extLst>
                <a:ext uri="{FF2B5EF4-FFF2-40B4-BE49-F238E27FC236}">
                  <a16:creationId xmlns:a16="http://schemas.microsoft.com/office/drawing/2014/main" id="{4274D3C1-B32F-49ED-8EC1-25D0F59B45A7}"/>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53" name="Isosceles Triangle 52">
              <a:extLst>
                <a:ext uri="{FF2B5EF4-FFF2-40B4-BE49-F238E27FC236}">
                  <a16:creationId xmlns:a16="http://schemas.microsoft.com/office/drawing/2014/main" id="{296D4CCF-5505-4341-A8B1-A8B5198E6937}"/>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sp>
        <p:nvSpPr>
          <p:cNvPr id="54" name="OPUS solution">
            <a:extLst>
              <a:ext uri="{FF2B5EF4-FFF2-40B4-BE49-F238E27FC236}">
                <a16:creationId xmlns:a16="http://schemas.microsoft.com/office/drawing/2014/main" id="{805E1924-36F1-4ACC-92AE-CDF69DE7113C}"/>
              </a:ext>
            </a:extLst>
          </p:cNvPr>
          <p:cNvSpPr>
            <a:spLocks noChangeAspect="1"/>
          </p:cNvSpPr>
          <p:nvPr/>
        </p:nvSpPr>
        <p:spPr bwMode="auto">
          <a:xfrm>
            <a:off x="4386797" y="6497884"/>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endParaRPr lang="en-US" sz="2133">
              <a:solidFill>
                <a:srgbClr val="003054"/>
              </a:solidFill>
              <a:latin typeface="Calibri"/>
              <a:sym typeface="Arial"/>
            </a:endParaRPr>
          </a:p>
        </p:txBody>
      </p:sp>
    </p:spTree>
    <p:extLst>
      <p:ext uri="{BB962C8B-B14F-4D97-AF65-F5344CB8AC3E}">
        <p14:creationId xmlns:p14="http://schemas.microsoft.com/office/powerpoint/2010/main" val="240700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barn(inVertical)">
                                      <p:cBhvr>
                                        <p:cTn id="7" dur="750"/>
                                        <p:tgtEl>
                                          <p:spTgt spid="162"/>
                                        </p:tgtEl>
                                      </p:cBhvr>
                                    </p:animEffect>
                                  </p:childTnLst>
                                </p:cTn>
                              </p:par>
                            </p:childTnLst>
                          </p:cTn>
                        </p:par>
                        <p:par>
                          <p:cTn id="8" fill="hold">
                            <p:stCondLst>
                              <p:cond delay="750"/>
                            </p:stCondLst>
                            <p:childTnLst>
                              <p:par>
                                <p:cTn id="9" presetID="3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par>
                          <p:cTn id="15" fill="hold">
                            <p:stCondLst>
                              <p:cond delay="1750"/>
                            </p:stCondLst>
                            <p:childTnLst>
                              <p:par>
                                <p:cTn id="16" presetID="35" presetClass="emph" presetSubtype="0" repeatCount="indefinite" fill="hold" nodeType="afterEffect">
                                  <p:stCondLst>
                                    <p:cond delay="0"/>
                                  </p:stCondLst>
                                  <p:endCondLst>
                                    <p:cond evt="onNext" delay="0">
                                      <p:tgtEl>
                                        <p:sldTgt/>
                                      </p:tgtEl>
                                    </p:cond>
                                  </p:endCondLst>
                                  <p:childTnLst>
                                    <p:anim calcmode="discrete" valueType="str">
                                      <p:cBhvr>
                                        <p:cTn id="17" dur="1000" fill="hold"/>
                                        <p:tgtEl>
                                          <p:spTgt spid="162"/>
                                        </p:tgtEl>
                                        <p:attrNameLst>
                                          <p:attrName>style.visibility</p:attrName>
                                        </p:attrNameLst>
                                      </p:cBhvr>
                                      <p:tavLst>
                                        <p:tav tm="0">
                                          <p:val>
                                            <p:strVal val="hidden"/>
                                          </p:val>
                                        </p:tav>
                                        <p:tav tm="50000">
                                          <p:val>
                                            <p:strVal val="visible"/>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C7AA517C-A4DC-481D-B496-AF01E31937EF}"/>
              </a:ext>
            </a:extLst>
          </p:cNvPr>
          <p:cNvCxnSpPr>
            <a:cxnSpLocks/>
            <a:stCxn id="71" idx="7"/>
            <a:endCxn id="161" idx="2"/>
          </p:cNvCxnSpPr>
          <p:nvPr/>
        </p:nvCxnSpPr>
        <p:spPr>
          <a:xfrm flipV="1">
            <a:off x="1545052" y="3984182"/>
            <a:ext cx="1835203" cy="697639"/>
          </a:xfrm>
          <a:prstGeom prst="line">
            <a:avLst/>
          </a:prstGeom>
          <a:ln w="66675" cap="rnd">
            <a:solidFill>
              <a:srgbClr val="00CE00"/>
            </a:solidFill>
            <a:prstDash val="solid"/>
            <a:round/>
            <a:tailEnd type="none" w="sm" len="me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sp>
        <p:nvSpPr>
          <p:cNvPr id="88" name="Title 2">
            <a:extLst>
              <a:ext uri="{FF2B5EF4-FFF2-40B4-BE49-F238E27FC236}">
                <a16:creationId xmlns:a16="http://schemas.microsoft.com/office/drawing/2014/main" id="{9C1EE1EA-605A-468D-82D8-0CC902B703B9}"/>
              </a:ext>
            </a:extLst>
          </p:cNvPr>
          <p:cNvSpPr txBox="1">
            <a:spLocks/>
          </p:cNvSpPr>
          <p:nvPr/>
        </p:nvSpPr>
        <p:spPr bwMode="auto">
          <a:xfrm>
            <a:off x="1281912" y="320818"/>
            <a:ext cx="9762067" cy="53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Arial" panose="020B0604020202020204" pitchFamily="34"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6pPr>
            <a:lvl7pPr marL="9144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7pPr>
            <a:lvl8pPr marL="13716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8pPr>
            <a:lvl9pPr marL="18288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9pPr>
          </a:lstStyle>
          <a:p>
            <a:pPr defTabSz="609585">
              <a:defRPr/>
            </a:pPr>
            <a:r>
              <a:rPr lang="en-US" sz="4800" b="1" dirty="0">
                <a:solidFill>
                  <a:srgbClr val="003054"/>
                </a:solidFill>
                <a:latin typeface="Cambria" panose="02040503050406030204" pitchFamily="18" charset="0"/>
                <a:ea typeface="Cambria" panose="02040503050406030204" pitchFamily="18" charset="0"/>
                <a:cs typeface="Open Sans" panose="020B0606030504020204" pitchFamily="34" charset="0"/>
                <a:sym typeface="Arial"/>
              </a:rPr>
              <a:t>OPUS Projects (OP)</a:t>
            </a:r>
          </a:p>
        </p:txBody>
      </p:sp>
      <p:sp>
        <p:nvSpPr>
          <p:cNvPr id="89" name="text">
            <a:extLst>
              <a:ext uri="{FF2B5EF4-FFF2-40B4-BE49-F238E27FC236}">
                <a16:creationId xmlns:a16="http://schemas.microsoft.com/office/drawing/2014/main" id="{35D5A22D-65BF-4022-A3CA-E77E88C54CFC}"/>
              </a:ext>
            </a:extLst>
          </p:cNvPr>
          <p:cNvSpPr txBox="1">
            <a:spLocks/>
          </p:cNvSpPr>
          <p:nvPr/>
        </p:nvSpPr>
        <p:spPr bwMode="auto">
          <a:xfrm>
            <a:off x="93015" y="1008253"/>
            <a:ext cx="7583675" cy="206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Arial" panose="020B0604020202020204" pitchFamily="34"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Arial" panose="020B0604020202020204" pitchFamily="34"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Arial" panose="020B0604020202020204" pitchFamily="34"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Arial" panose="020B0604020202020204" pitchFamily="34"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Arial" panose="020B0604020202020204" pitchFamily="34"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0990" lvl="1" defTabSz="304815">
              <a:spcBef>
                <a:spcPts val="0"/>
              </a:spcBef>
              <a:spcAft>
                <a:spcPts val="200"/>
              </a:spcAft>
              <a:defRPr/>
            </a:pPr>
            <a:r>
              <a:rPr lang="en-US" sz="24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Simultaneous processing of your observed marks</a:t>
            </a:r>
          </a:p>
          <a:p>
            <a:pPr marL="306910" lvl="1" indent="224361" defTabSz="304815">
              <a:spcBef>
                <a:spcPts val="0"/>
              </a:spcBef>
              <a:spcAft>
                <a:spcPts val="200"/>
              </a:spcAft>
              <a:defRPr/>
            </a:pPr>
            <a:r>
              <a:rPr lang="en-US" sz="2133" dirty="0">
                <a:solidFill>
                  <a:prstClr val="black"/>
                </a:solidFill>
                <a:latin typeface="Cambria" panose="02040503050406030204" pitchFamily="18" charset="0"/>
                <a:ea typeface="Cambria" panose="02040503050406030204" pitchFamily="18" charset="0"/>
                <a:cs typeface="Open Sans" panose="020B0606030504020204" pitchFamily="34" charset="0"/>
                <a:sym typeface="Wingdings" panose="05000000000000000000" pitchFamily="2" charset="2"/>
              </a:rPr>
              <a:t>Improved Relative Accuracy</a:t>
            </a:r>
          </a:p>
          <a:p>
            <a:pPr marL="380990" lvl="1" defTabSz="304815">
              <a:spcBef>
                <a:spcPts val="0"/>
              </a:spcBef>
              <a:spcAft>
                <a:spcPts val="200"/>
              </a:spcAft>
              <a:defRPr/>
            </a:pPr>
            <a:r>
              <a:rPr lang="en-US" sz="24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Requires more field prep and office processing effort</a:t>
            </a:r>
          </a:p>
          <a:p>
            <a:pPr marL="380990" lvl="1" defTabSz="304815">
              <a:spcBef>
                <a:spcPts val="0"/>
              </a:spcBef>
              <a:spcAft>
                <a:spcPts val="200"/>
              </a:spcAft>
              <a:defRPr/>
            </a:pPr>
            <a:r>
              <a:rPr lang="en-US" sz="24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OP = true network solutions</a:t>
            </a:r>
          </a:p>
          <a:p>
            <a:pPr marL="380990" lvl="1" defTabSz="304815">
              <a:spcBef>
                <a:spcPts val="0"/>
              </a:spcBef>
              <a:spcAft>
                <a:spcPts val="200"/>
              </a:spcAft>
              <a:defRPr/>
            </a:pPr>
            <a:r>
              <a:rPr lang="en-US" sz="24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And of course, </a:t>
            </a:r>
            <a:r>
              <a:rPr lang="en-US" sz="2400" b="1" i="1"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least squares adjustment</a:t>
            </a:r>
          </a:p>
          <a:p>
            <a:pPr marL="0" lvl="1" indent="0" defTabSz="304815">
              <a:spcBef>
                <a:spcPts val="0"/>
              </a:spcBef>
              <a:spcAft>
                <a:spcPts val="200"/>
              </a:spcAft>
              <a:buNone/>
              <a:defRPr/>
            </a:pPr>
            <a:endParaRPr lang="en-US" sz="2133"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endParaRPr>
          </a:p>
        </p:txBody>
      </p:sp>
      <p:cxnSp>
        <p:nvCxnSpPr>
          <p:cNvPr id="113" name="baseline2">
            <a:extLst>
              <a:ext uri="{FF2B5EF4-FFF2-40B4-BE49-F238E27FC236}">
                <a16:creationId xmlns:a16="http://schemas.microsoft.com/office/drawing/2014/main" id="{E819B6E3-F386-453A-83C8-6098A1D8246A}"/>
              </a:ext>
            </a:extLst>
          </p:cNvPr>
          <p:cNvCxnSpPr>
            <a:cxnSpLocks/>
            <a:stCxn id="120" idx="4"/>
            <a:endCxn id="159" idx="0"/>
          </p:cNvCxnSpPr>
          <p:nvPr/>
        </p:nvCxnSpPr>
        <p:spPr>
          <a:xfrm flipH="1">
            <a:off x="7344743" y="2228709"/>
            <a:ext cx="643317" cy="3276648"/>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cxnSp>
        <p:nvCxnSpPr>
          <p:cNvPr id="117" name="baseline5">
            <a:extLst>
              <a:ext uri="{FF2B5EF4-FFF2-40B4-BE49-F238E27FC236}">
                <a16:creationId xmlns:a16="http://schemas.microsoft.com/office/drawing/2014/main" id="{404E200F-2835-4DE0-85F1-8D59B6ECE9FE}"/>
              </a:ext>
            </a:extLst>
          </p:cNvPr>
          <p:cNvCxnSpPr>
            <a:cxnSpLocks/>
            <a:stCxn id="126" idx="7"/>
            <a:endCxn id="118" idx="3"/>
          </p:cNvCxnSpPr>
          <p:nvPr/>
        </p:nvCxnSpPr>
        <p:spPr>
          <a:xfrm flipV="1">
            <a:off x="7438229" y="3706732"/>
            <a:ext cx="679745" cy="1825667"/>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grpSp>
        <p:nvGrpSpPr>
          <p:cNvPr id="119" name="Group 118">
            <a:extLst>
              <a:ext uri="{FF2B5EF4-FFF2-40B4-BE49-F238E27FC236}">
                <a16:creationId xmlns:a16="http://schemas.microsoft.com/office/drawing/2014/main" id="{244CF431-8207-4AA2-A2D9-B57766B2614D}"/>
              </a:ext>
            </a:extLst>
          </p:cNvPr>
          <p:cNvGrpSpPr>
            <a:grpSpLocks noChangeAspect="1"/>
          </p:cNvGrpSpPr>
          <p:nvPr/>
        </p:nvGrpSpPr>
        <p:grpSpPr>
          <a:xfrm>
            <a:off x="7855848" y="1964296"/>
            <a:ext cx="264419" cy="264419"/>
            <a:chOff x="8189735" y="2209800"/>
            <a:chExt cx="762000" cy="762000"/>
          </a:xfrm>
        </p:grpSpPr>
        <p:sp>
          <p:nvSpPr>
            <p:cNvPr id="120" name="Oval 119">
              <a:extLst>
                <a:ext uri="{FF2B5EF4-FFF2-40B4-BE49-F238E27FC236}">
                  <a16:creationId xmlns:a16="http://schemas.microsoft.com/office/drawing/2014/main" id="{A28737D3-4139-4219-AA4F-AEACF575D7EE}"/>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21" name="Isosceles Triangle 120">
              <a:extLst>
                <a:ext uri="{FF2B5EF4-FFF2-40B4-BE49-F238E27FC236}">
                  <a16:creationId xmlns:a16="http://schemas.microsoft.com/office/drawing/2014/main" id="{4BAC38E3-9D36-4053-B553-5CEA52F59EC0}"/>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22" name="Group 121">
            <a:extLst>
              <a:ext uri="{FF2B5EF4-FFF2-40B4-BE49-F238E27FC236}">
                <a16:creationId xmlns:a16="http://schemas.microsoft.com/office/drawing/2014/main" id="{8DB0B720-CB73-4AB4-88F4-C5A2A23D3CC3}"/>
              </a:ext>
            </a:extLst>
          </p:cNvPr>
          <p:cNvGrpSpPr>
            <a:grpSpLocks noChangeAspect="1"/>
          </p:cNvGrpSpPr>
          <p:nvPr/>
        </p:nvGrpSpPr>
        <p:grpSpPr>
          <a:xfrm>
            <a:off x="9775743" y="5400188"/>
            <a:ext cx="264419" cy="264419"/>
            <a:chOff x="8189735" y="2209800"/>
            <a:chExt cx="762000" cy="762000"/>
          </a:xfrm>
        </p:grpSpPr>
        <p:sp>
          <p:nvSpPr>
            <p:cNvPr id="123" name="Oval 122">
              <a:extLst>
                <a:ext uri="{FF2B5EF4-FFF2-40B4-BE49-F238E27FC236}">
                  <a16:creationId xmlns:a16="http://schemas.microsoft.com/office/drawing/2014/main" id="{95CC8ED7-40A5-4F0C-A1B7-205B976F422B}"/>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24" name="Isosceles Triangle 123">
              <a:extLst>
                <a:ext uri="{FF2B5EF4-FFF2-40B4-BE49-F238E27FC236}">
                  <a16:creationId xmlns:a16="http://schemas.microsoft.com/office/drawing/2014/main" id="{E58A895C-9F57-43A6-9331-C3796776BAD2}"/>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25" name="Group 124">
            <a:extLst>
              <a:ext uri="{FF2B5EF4-FFF2-40B4-BE49-F238E27FC236}">
                <a16:creationId xmlns:a16="http://schemas.microsoft.com/office/drawing/2014/main" id="{3C81BB80-4069-4339-9341-105171526DDA}"/>
              </a:ext>
            </a:extLst>
          </p:cNvPr>
          <p:cNvGrpSpPr>
            <a:grpSpLocks noChangeAspect="1"/>
          </p:cNvGrpSpPr>
          <p:nvPr/>
        </p:nvGrpSpPr>
        <p:grpSpPr>
          <a:xfrm>
            <a:off x="7212532" y="5493675"/>
            <a:ext cx="264419" cy="264419"/>
            <a:chOff x="8189735" y="2209800"/>
            <a:chExt cx="762000" cy="762000"/>
          </a:xfrm>
        </p:grpSpPr>
        <p:sp>
          <p:nvSpPr>
            <p:cNvPr id="126" name="Oval 125">
              <a:extLst>
                <a:ext uri="{FF2B5EF4-FFF2-40B4-BE49-F238E27FC236}">
                  <a16:creationId xmlns:a16="http://schemas.microsoft.com/office/drawing/2014/main" id="{32125782-8895-4AA5-BF94-C9D3F301AF4F}"/>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defRPr/>
              </a:pPr>
              <a:endParaRPr lang="en-US" sz="2133">
                <a:solidFill>
                  <a:srgbClr val="003054"/>
                </a:solidFill>
                <a:latin typeface="Calibri"/>
                <a:sym typeface="Arial"/>
              </a:endParaRPr>
            </a:p>
          </p:txBody>
        </p:sp>
        <p:sp>
          <p:nvSpPr>
            <p:cNvPr id="127" name="Isosceles Triangle 126">
              <a:extLst>
                <a:ext uri="{FF2B5EF4-FFF2-40B4-BE49-F238E27FC236}">
                  <a16:creationId xmlns:a16="http://schemas.microsoft.com/office/drawing/2014/main" id="{E1407A39-945B-4EF5-9E11-F8B8B6E44AE4}"/>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defRPr/>
              </a:pPr>
              <a:endParaRPr lang="en-US" sz="2133">
                <a:solidFill>
                  <a:srgbClr val="003054"/>
                </a:solidFill>
                <a:latin typeface="Calibri"/>
                <a:sym typeface="Arial"/>
              </a:endParaRPr>
            </a:p>
          </p:txBody>
        </p:sp>
      </p:grpSp>
      <p:sp>
        <p:nvSpPr>
          <p:cNvPr id="115" name="OPUS name">
            <a:extLst>
              <a:ext uri="{FF2B5EF4-FFF2-40B4-BE49-F238E27FC236}">
                <a16:creationId xmlns:a16="http://schemas.microsoft.com/office/drawing/2014/main" id="{98419B32-5F03-4D49-95DD-B9AF3A725BAC}"/>
              </a:ext>
            </a:extLst>
          </p:cNvPr>
          <p:cNvSpPr txBox="1"/>
          <p:nvPr/>
        </p:nvSpPr>
        <p:spPr>
          <a:xfrm>
            <a:off x="8314390" y="3505064"/>
            <a:ext cx="716863" cy="379656"/>
          </a:xfrm>
          <a:prstGeom prst="rect">
            <a:avLst/>
          </a:prstGeom>
          <a:noFill/>
          <a:ln>
            <a:noFill/>
          </a:ln>
        </p:spPr>
        <p:txBody>
          <a:bodyPr wrap="none">
            <a:spAutoFit/>
          </a:bodyPr>
          <a:lstStyle/>
          <a:p>
            <a:pPr defTabSz="304815" fontAlgn="base">
              <a:spcBef>
                <a:spcPct val="0"/>
              </a:spcBef>
              <a:spcAft>
                <a:spcPct val="0"/>
              </a:spcAft>
              <a:defRPr/>
            </a:pPr>
            <a:r>
              <a:rPr lang="en-US" sz="1867" dirty="0">
                <a:solidFill>
                  <a:srgbClr val="003054"/>
                </a:solidFill>
                <a:latin typeface="Cambria" panose="02040503050406030204" pitchFamily="18" charset="0"/>
                <a:ea typeface="Cambria" panose="02040503050406030204" pitchFamily="18" charset="0"/>
                <a:cs typeface="Arial"/>
                <a:sym typeface="Arial"/>
              </a:rPr>
              <a:t>5001</a:t>
            </a:r>
            <a:endParaRPr lang="en-US" sz="1600" dirty="0">
              <a:solidFill>
                <a:srgbClr val="003054"/>
              </a:solidFill>
              <a:latin typeface="Cambria" panose="02040503050406030204" pitchFamily="18" charset="0"/>
              <a:ea typeface="Cambria" panose="02040503050406030204" pitchFamily="18" charset="0"/>
              <a:cs typeface="Arial"/>
              <a:sym typeface="Arial"/>
            </a:endParaRPr>
          </a:p>
        </p:txBody>
      </p:sp>
      <p:sp>
        <p:nvSpPr>
          <p:cNvPr id="134" name="legend text">
            <a:extLst>
              <a:ext uri="{FF2B5EF4-FFF2-40B4-BE49-F238E27FC236}">
                <a16:creationId xmlns:a16="http://schemas.microsoft.com/office/drawing/2014/main" id="{D2C1CA97-1528-494F-8038-E09D7C7B6312}"/>
              </a:ext>
            </a:extLst>
          </p:cNvPr>
          <p:cNvSpPr txBox="1"/>
          <p:nvPr/>
        </p:nvSpPr>
        <p:spPr>
          <a:xfrm>
            <a:off x="4578147" y="6389047"/>
            <a:ext cx="1773212" cy="379656"/>
          </a:xfrm>
          <a:prstGeom prst="rect">
            <a:avLst/>
          </a:prstGeom>
          <a:noFill/>
        </p:spPr>
        <p:txBody>
          <a:bodyPr wrap="square" rtlCol="0">
            <a:spAutoFit/>
          </a:bodyPr>
          <a:lstStyle/>
          <a:p>
            <a:pPr defTabSz="304815" fontAlgn="base">
              <a:spcBef>
                <a:spcPct val="0"/>
              </a:spcBef>
              <a:spcAft>
                <a:spcPct val="0"/>
              </a:spcAft>
              <a:defRPr/>
            </a:pPr>
            <a:r>
              <a:rPr lang="en-US" sz="1867" dirty="0">
                <a:solidFill>
                  <a:srgbClr val="000000"/>
                </a:solidFill>
                <a:latin typeface="Cambria" panose="02040503050406030204" pitchFamily="18" charset="0"/>
                <a:ea typeface="Cambria" panose="02040503050406030204" pitchFamily="18" charset="0"/>
                <a:cs typeface="Arial"/>
                <a:sym typeface="Arial"/>
              </a:rPr>
              <a:t>OPUS Solution</a:t>
            </a:r>
            <a:endParaRPr lang="en-US" sz="2133" dirty="0">
              <a:solidFill>
                <a:srgbClr val="000000"/>
              </a:solidFill>
              <a:latin typeface="Cambria" panose="02040503050406030204" pitchFamily="18" charset="0"/>
              <a:ea typeface="Cambria" panose="02040503050406030204" pitchFamily="18" charset="0"/>
              <a:cs typeface="Arial"/>
              <a:sym typeface="Arial"/>
            </a:endParaRPr>
          </a:p>
        </p:txBody>
      </p:sp>
      <p:sp>
        <p:nvSpPr>
          <p:cNvPr id="139" name="legend text">
            <a:extLst>
              <a:ext uri="{FF2B5EF4-FFF2-40B4-BE49-F238E27FC236}">
                <a16:creationId xmlns:a16="http://schemas.microsoft.com/office/drawing/2014/main" id="{A3FC9927-AC0D-4062-8A65-44B5D6329F72}"/>
              </a:ext>
            </a:extLst>
          </p:cNvPr>
          <p:cNvSpPr txBox="1"/>
          <p:nvPr/>
        </p:nvSpPr>
        <p:spPr>
          <a:xfrm>
            <a:off x="4579102" y="6067688"/>
            <a:ext cx="739177" cy="379656"/>
          </a:xfrm>
          <a:prstGeom prst="rect">
            <a:avLst/>
          </a:prstGeom>
          <a:noFill/>
        </p:spPr>
        <p:txBody>
          <a:bodyPr wrap="none" rtlCol="0">
            <a:spAutoFit/>
          </a:bodyPr>
          <a:lstStyle/>
          <a:p>
            <a:pPr defTabSz="304815" fontAlgn="base">
              <a:spcBef>
                <a:spcPct val="0"/>
              </a:spcBef>
              <a:spcAft>
                <a:spcPct val="0"/>
              </a:spcAft>
              <a:defRPr/>
            </a:pPr>
            <a:r>
              <a:rPr lang="en-US" sz="1867" dirty="0">
                <a:solidFill>
                  <a:srgbClr val="000000"/>
                </a:solidFill>
                <a:latin typeface="Cambria" panose="02040503050406030204" pitchFamily="18" charset="0"/>
                <a:ea typeface="Cambria" panose="02040503050406030204" pitchFamily="18" charset="0"/>
                <a:cs typeface="Arial"/>
                <a:sym typeface="Arial"/>
              </a:rPr>
              <a:t>CORS</a:t>
            </a:r>
          </a:p>
        </p:txBody>
      </p:sp>
      <p:cxnSp>
        <p:nvCxnSpPr>
          <p:cNvPr id="140" name="baseline1">
            <a:extLst>
              <a:ext uri="{FF2B5EF4-FFF2-40B4-BE49-F238E27FC236}">
                <a16:creationId xmlns:a16="http://schemas.microsoft.com/office/drawing/2014/main" id="{60BCD041-6E0C-434B-B90E-1C6BE255D73E}"/>
              </a:ext>
            </a:extLst>
          </p:cNvPr>
          <p:cNvCxnSpPr>
            <a:cxnSpLocks/>
            <a:stCxn id="155" idx="6"/>
            <a:endCxn id="158" idx="1"/>
          </p:cNvCxnSpPr>
          <p:nvPr/>
        </p:nvCxnSpPr>
        <p:spPr>
          <a:xfrm>
            <a:off x="2767396" y="3126255"/>
            <a:ext cx="4483859" cy="2406813"/>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cxnSp>
        <p:nvCxnSpPr>
          <p:cNvPr id="142" name="baseline3">
            <a:extLst>
              <a:ext uri="{FF2B5EF4-FFF2-40B4-BE49-F238E27FC236}">
                <a16:creationId xmlns:a16="http://schemas.microsoft.com/office/drawing/2014/main" id="{CF90FC83-F342-4024-84EE-20FC5AAA6360}"/>
              </a:ext>
            </a:extLst>
          </p:cNvPr>
          <p:cNvCxnSpPr>
            <a:cxnSpLocks/>
            <a:stCxn id="158" idx="1"/>
            <a:endCxn id="161" idx="5"/>
          </p:cNvCxnSpPr>
          <p:nvPr/>
        </p:nvCxnSpPr>
        <p:spPr>
          <a:xfrm flipH="1" flipV="1">
            <a:off x="3544396" y="4052167"/>
            <a:ext cx="3706859" cy="1480896"/>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cxnSp>
        <p:nvCxnSpPr>
          <p:cNvPr id="144" name="baseline5">
            <a:extLst>
              <a:ext uri="{FF2B5EF4-FFF2-40B4-BE49-F238E27FC236}">
                <a16:creationId xmlns:a16="http://schemas.microsoft.com/office/drawing/2014/main" id="{0C731F3B-824D-4F0B-BF26-A855AC07F11E}"/>
              </a:ext>
            </a:extLst>
          </p:cNvPr>
          <p:cNvCxnSpPr>
            <a:cxnSpLocks/>
            <a:stCxn id="152" idx="7"/>
            <a:endCxn id="158" idx="2"/>
          </p:cNvCxnSpPr>
          <p:nvPr/>
        </p:nvCxnSpPr>
        <p:spPr>
          <a:xfrm flipV="1">
            <a:off x="2728672" y="5626555"/>
            <a:ext cx="4483859" cy="251285"/>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grpSp>
        <p:nvGrpSpPr>
          <p:cNvPr id="151" name="Group 150">
            <a:extLst>
              <a:ext uri="{FF2B5EF4-FFF2-40B4-BE49-F238E27FC236}">
                <a16:creationId xmlns:a16="http://schemas.microsoft.com/office/drawing/2014/main" id="{CBA01078-62B0-4EB3-BDE3-C0FB265893CE}"/>
              </a:ext>
            </a:extLst>
          </p:cNvPr>
          <p:cNvGrpSpPr>
            <a:grpSpLocks noChangeAspect="1"/>
          </p:cNvGrpSpPr>
          <p:nvPr/>
        </p:nvGrpSpPr>
        <p:grpSpPr>
          <a:xfrm>
            <a:off x="2502979" y="5839116"/>
            <a:ext cx="264419" cy="264419"/>
            <a:chOff x="8189735" y="2209800"/>
            <a:chExt cx="762000" cy="762000"/>
          </a:xfrm>
        </p:grpSpPr>
        <p:sp>
          <p:nvSpPr>
            <p:cNvPr id="152" name="Oval 151">
              <a:extLst>
                <a:ext uri="{FF2B5EF4-FFF2-40B4-BE49-F238E27FC236}">
                  <a16:creationId xmlns:a16="http://schemas.microsoft.com/office/drawing/2014/main" id="{F06005A0-9A7F-499C-852A-B2F14F0EE792}"/>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53" name="Isosceles Triangle 152">
              <a:extLst>
                <a:ext uri="{FF2B5EF4-FFF2-40B4-BE49-F238E27FC236}">
                  <a16:creationId xmlns:a16="http://schemas.microsoft.com/office/drawing/2014/main" id="{ADB1C4B4-F230-4B57-8AED-09F3D7677309}"/>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54" name="Group 153">
            <a:extLst>
              <a:ext uri="{FF2B5EF4-FFF2-40B4-BE49-F238E27FC236}">
                <a16:creationId xmlns:a16="http://schemas.microsoft.com/office/drawing/2014/main" id="{E5A8EF83-B35C-459A-9017-04C7A71F488C}"/>
              </a:ext>
            </a:extLst>
          </p:cNvPr>
          <p:cNvGrpSpPr>
            <a:grpSpLocks noChangeAspect="1"/>
          </p:cNvGrpSpPr>
          <p:nvPr/>
        </p:nvGrpSpPr>
        <p:grpSpPr>
          <a:xfrm>
            <a:off x="2502979" y="2994044"/>
            <a:ext cx="264419" cy="264419"/>
            <a:chOff x="8189735" y="2209800"/>
            <a:chExt cx="762000" cy="762000"/>
          </a:xfrm>
        </p:grpSpPr>
        <p:sp>
          <p:nvSpPr>
            <p:cNvPr id="155" name="Oval 154">
              <a:extLst>
                <a:ext uri="{FF2B5EF4-FFF2-40B4-BE49-F238E27FC236}">
                  <a16:creationId xmlns:a16="http://schemas.microsoft.com/office/drawing/2014/main" id="{0B2968B6-7CC8-48CA-AF17-CAACC1C6D0BA}"/>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56" name="Isosceles Triangle 155">
              <a:extLst>
                <a:ext uri="{FF2B5EF4-FFF2-40B4-BE49-F238E27FC236}">
                  <a16:creationId xmlns:a16="http://schemas.microsoft.com/office/drawing/2014/main" id="{6CCA7A4E-1971-43F6-80B2-30FE7DD94CBE}"/>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sp>
        <p:nvSpPr>
          <p:cNvPr id="160" name="OPUS name">
            <a:extLst>
              <a:ext uri="{FF2B5EF4-FFF2-40B4-BE49-F238E27FC236}">
                <a16:creationId xmlns:a16="http://schemas.microsoft.com/office/drawing/2014/main" id="{9BA9F6D4-5F25-4010-B75C-A4115DCB933C}"/>
              </a:ext>
            </a:extLst>
          </p:cNvPr>
          <p:cNvSpPr txBox="1"/>
          <p:nvPr/>
        </p:nvSpPr>
        <p:spPr>
          <a:xfrm>
            <a:off x="2665536" y="3916816"/>
            <a:ext cx="716863" cy="379656"/>
          </a:xfrm>
          <a:prstGeom prst="rect">
            <a:avLst/>
          </a:prstGeom>
          <a:noFill/>
          <a:ln>
            <a:noFill/>
          </a:ln>
        </p:spPr>
        <p:txBody>
          <a:bodyPr wrap="none">
            <a:spAutoFit/>
          </a:bodyPr>
          <a:lstStyle/>
          <a:p>
            <a:pPr defTabSz="304815" fontAlgn="base">
              <a:spcBef>
                <a:spcPct val="0"/>
              </a:spcBef>
              <a:spcAft>
                <a:spcPct val="0"/>
              </a:spcAft>
              <a:defRPr/>
            </a:pPr>
            <a:r>
              <a:rPr lang="en-US" sz="1867" dirty="0">
                <a:solidFill>
                  <a:srgbClr val="003054"/>
                </a:solidFill>
                <a:latin typeface="Cambria" panose="02040503050406030204" pitchFamily="18" charset="0"/>
                <a:ea typeface="Cambria" panose="02040503050406030204" pitchFamily="18" charset="0"/>
                <a:cs typeface="Arial"/>
                <a:sym typeface="Arial"/>
              </a:rPr>
              <a:t>5002</a:t>
            </a:r>
            <a:endParaRPr lang="en-US" sz="1600" dirty="0">
              <a:solidFill>
                <a:srgbClr val="003054"/>
              </a:solidFill>
              <a:latin typeface="Cambria" panose="02040503050406030204" pitchFamily="18" charset="0"/>
              <a:ea typeface="Cambria" panose="02040503050406030204" pitchFamily="18" charset="0"/>
              <a:cs typeface="Arial"/>
              <a:sym typeface="Arial"/>
            </a:endParaRPr>
          </a:p>
        </p:txBody>
      </p:sp>
      <p:grpSp>
        <p:nvGrpSpPr>
          <p:cNvPr id="49" name="Group 48">
            <a:extLst>
              <a:ext uri="{FF2B5EF4-FFF2-40B4-BE49-F238E27FC236}">
                <a16:creationId xmlns:a16="http://schemas.microsoft.com/office/drawing/2014/main" id="{E026A491-D37F-4445-9CCA-6C61EE69F792}"/>
              </a:ext>
            </a:extLst>
          </p:cNvPr>
          <p:cNvGrpSpPr>
            <a:grpSpLocks noChangeAspect="1"/>
          </p:cNvGrpSpPr>
          <p:nvPr/>
        </p:nvGrpSpPr>
        <p:grpSpPr>
          <a:xfrm>
            <a:off x="6162944" y="2803887"/>
            <a:ext cx="264419" cy="264419"/>
            <a:chOff x="8189735" y="2209800"/>
            <a:chExt cx="762000" cy="762000"/>
          </a:xfrm>
        </p:grpSpPr>
        <p:sp>
          <p:nvSpPr>
            <p:cNvPr id="50" name="Oval 49">
              <a:extLst>
                <a:ext uri="{FF2B5EF4-FFF2-40B4-BE49-F238E27FC236}">
                  <a16:creationId xmlns:a16="http://schemas.microsoft.com/office/drawing/2014/main" id="{BE5CE2A1-6BAD-4EBF-8B2D-C652D1AA4420}"/>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51" name="Isosceles Triangle 50">
              <a:extLst>
                <a:ext uri="{FF2B5EF4-FFF2-40B4-BE49-F238E27FC236}">
                  <a16:creationId xmlns:a16="http://schemas.microsoft.com/office/drawing/2014/main" id="{653009C6-1893-4593-9495-3B10E2712BB3}"/>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52" name="Group 51">
            <a:extLst>
              <a:ext uri="{FF2B5EF4-FFF2-40B4-BE49-F238E27FC236}">
                <a16:creationId xmlns:a16="http://schemas.microsoft.com/office/drawing/2014/main" id="{93F397E7-7002-4161-8B26-AA8CF2EE0F65}"/>
              </a:ext>
            </a:extLst>
          </p:cNvPr>
          <p:cNvGrpSpPr>
            <a:grpSpLocks noChangeAspect="1"/>
          </p:cNvGrpSpPr>
          <p:nvPr/>
        </p:nvGrpSpPr>
        <p:grpSpPr>
          <a:xfrm>
            <a:off x="9878864" y="2671676"/>
            <a:ext cx="264419" cy="264419"/>
            <a:chOff x="8189735" y="2209800"/>
            <a:chExt cx="762000" cy="762000"/>
          </a:xfrm>
        </p:grpSpPr>
        <p:sp>
          <p:nvSpPr>
            <p:cNvPr id="53" name="Oval 52">
              <a:extLst>
                <a:ext uri="{FF2B5EF4-FFF2-40B4-BE49-F238E27FC236}">
                  <a16:creationId xmlns:a16="http://schemas.microsoft.com/office/drawing/2014/main" id="{2B66CC30-424F-4DDA-8299-0D1CA36AB7C0}"/>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54" name="Isosceles Triangle 53">
              <a:extLst>
                <a:ext uri="{FF2B5EF4-FFF2-40B4-BE49-F238E27FC236}">
                  <a16:creationId xmlns:a16="http://schemas.microsoft.com/office/drawing/2014/main" id="{94BF744A-BBC1-4045-B602-0B2C7D638BDB}"/>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6" name="Group 15">
            <a:extLst>
              <a:ext uri="{FF2B5EF4-FFF2-40B4-BE49-F238E27FC236}">
                <a16:creationId xmlns:a16="http://schemas.microsoft.com/office/drawing/2014/main" id="{D8404A24-AF0D-4873-8859-6ACF4E223A04}"/>
              </a:ext>
            </a:extLst>
          </p:cNvPr>
          <p:cNvGrpSpPr/>
          <p:nvPr/>
        </p:nvGrpSpPr>
        <p:grpSpPr>
          <a:xfrm>
            <a:off x="7476954" y="1288027"/>
            <a:ext cx="4386711" cy="4338525"/>
            <a:chOff x="11215420" y="1932036"/>
            <a:chExt cx="6580066" cy="6507788"/>
          </a:xfrm>
        </p:grpSpPr>
        <p:cxnSp>
          <p:nvCxnSpPr>
            <p:cNvPr id="116" name="baseline4">
              <a:extLst>
                <a:ext uri="{FF2B5EF4-FFF2-40B4-BE49-F238E27FC236}">
                  <a16:creationId xmlns:a16="http://schemas.microsoft.com/office/drawing/2014/main" id="{B6E5E662-9A89-4757-AA19-B96FCDF7F03B}"/>
                </a:ext>
              </a:extLst>
            </p:cNvPr>
            <p:cNvCxnSpPr>
              <a:cxnSpLocks/>
              <a:stCxn id="57" idx="2"/>
              <a:endCxn id="158" idx="6"/>
            </p:cNvCxnSpPr>
            <p:nvPr/>
          </p:nvCxnSpPr>
          <p:spPr>
            <a:xfrm flipH="1">
              <a:off x="11215420" y="1932036"/>
              <a:ext cx="6580066" cy="6507788"/>
            </a:xfrm>
            <a:prstGeom prst="line">
              <a:avLst/>
            </a:prstGeom>
            <a:noFill/>
            <a:ln w="76200" cap="rnd">
              <a:solidFill>
                <a:srgbClr val="FF0000"/>
              </a:solidFill>
              <a:prstDash val="solid"/>
              <a:round/>
              <a:headEnd/>
              <a:tailEnd/>
            </a:ln>
            <a:extLst>
              <a:ext uri="{909E8E84-426E-40DD-AFC4-6F175D3DCCD1}">
                <a14:hiddenFill xmlns:a14="http://schemas.microsoft.com/office/drawing/2010/main">
                  <a:noFill/>
                </a14:hiddenFill>
              </a:ext>
            </a:extLst>
          </p:spPr>
        </p:cxnSp>
        <p:cxnSp>
          <p:nvCxnSpPr>
            <p:cNvPr id="64" name="Connector: Curved 63">
              <a:extLst>
                <a:ext uri="{FF2B5EF4-FFF2-40B4-BE49-F238E27FC236}">
                  <a16:creationId xmlns:a16="http://schemas.microsoft.com/office/drawing/2014/main" id="{10DCF17F-25D3-473D-AB9E-CD18E9C6D0D6}"/>
                </a:ext>
              </a:extLst>
            </p:cNvPr>
            <p:cNvCxnSpPr>
              <a:cxnSpLocks/>
            </p:cNvCxnSpPr>
            <p:nvPr/>
          </p:nvCxnSpPr>
          <p:spPr>
            <a:xfrm>
              <a:off x="16299988" y="2433852"/>
              <a:ext cx="1011541" cy="814681"/>
            </a:xfrm>
            <a:prstGeom prst="curvedConnector3">
              <a:avLst/>
            </a:prstGeom>
            <a:ln w="190500" cmpd="sng">
              <a:solidFill>
                <a:srgbClr val="F1F1F6"/>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CEC60F52-78BF-4AFB-8A8B-BD2C1BA5335A}"/>
                </a:ext>
              </a:extLst>
            </p:cNvPr>
            <p:cNvCxnSpPr>
              <a:cxnSpLocks/>
            </p:cNvCxnSpPr>
            <p:nvPr/>
          </p:nvCxnSpPr>
          <p:spPr>
            <a:xfrm>
              <a:off x="16299989" y="2433853"/>
              <a:ext cx="1011541" cy="814681"/>
            </a:xfrm>
            <a:prstGeom prst="curvedConnector3">
              <a:avLst/>
            </a:prstGeom>
            <a:ln w="190500" cmpd="dbl">
              <a:solidFill>
                <a:schemeClr val="bg1">
                  <a:lumMod val="50000"/>
                </a:schemeClr>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grpSp>
      <p:sp>
        <p:nvSpPr>
          <p:cNvPr id="65" name="OPUS name">
            <a:extLst>
              <a:ext uri="{FF2B5EF4-FFF2-40B4-BE49-F238E27FC236}">
                <a16:creationId xmlns:a16="http://schemas.microsoft.com/office/drawing/2014/main" id="{6675E0D9-98F1-431A-92A5-879EA14ED625}"/>
              </a:ext>
            </a:extLst>
          </p:cNvPr>
          <p:cNvSpPr txBox="1"/>
          <p:nvPr/>
        </p:nvSpPr>
        <p:spPr>
          <a:xfrm>
            <a:off x="10323416" y="956585"/>
            <a:ext cx="1532664" cy="584775"/>
          </a:xfrm>
          <a:prstGeom prst="rect">
            <a:avLst/>
          </a:prstGeom>
          <a:noFill/>
          <a:ln>
            <a:noFill/>
          </a:ln>
        </p:spPr>
        <p:txBody>
          <a:bodyPr wrap="none">
            <a:spAutoFit/>
          </a:bodyPr>
          <a:lstStyle/>
          <a:p>
            <a:pPr defTabSz="304815" fontAlgn="base">
              <a:spcBef>
                <a:spcPct val="0"/>
              </a:spcBef>
              <a:spcAft>
                <a:spcPct val="0"/>
              </a:spcAft>
              <a:defRPr/>
            </a:pPr>
            <a:r>
              <a:rPr lang="en-US" sz="1867" dirty="0">
                <a:solidFill>
                  <a:srgbClr val="003054"/>
                </a:solidFill>
                <a:latin typeface="Cambria" panose="02040503050406030204" pitchFamily="18" charset="0"/>
                <a:ea typeface="Cambria" panose="02040503050406030204" pitchFamily="18" charset="0"/>
                <a:cs typeface="Arial"/>
                <a:sym typeface="Arial"/>
              </a:rPr>
              <a:t>Distant CORS</a:t>
            </a:r>
          </a:p>
          <a:p>
            <a:pPr defTabSz="304815" fontAlgn="base">
              <a:spcBef>
                <a:spcPct val="0"/>
              </a:spcBef>
              <a:spcAft>
                <a:spcPct val="0"/>
              </a:spcAft>
              <a:defRPr/>
            </a:pPr>
            <a:r>
              <a:rPr lang="en-US" sz="1333" dirty="0">
                <a:solidFill>
                  <a:srgbClr val="003054"/>
                </a:solidFill>
                <a:latin typeface="Cambria" panose="02040503050406030204" pitchFamily="18" charset="0"/>
                <a:ea typeface="Cambria" panose="02040503050406030204" pitchFamily="18" charset="0"/>
                <a:cs typeface="Arial"/>
                <a:sym typeface="Arial"/>
              </a:rPr>
              <a:t>~375-800 km</a:t>
            </a:r>
            <a:endParaRPr lang="en-US" sz="1200" dirty="0">
              <a:solidFill>
                <a:srgbClr val="003054"/>
              </a:solidFill>
              <a:latin typeface="Cambria" panose="02040503050406030204" pitchFamily="18" charset="0"/>
              <a:ea typeface="Cambria" panose="02040503050406030204" pitchFamily="18" charset="0"/>
              <a:cs typeface="Arial"/>
              <a:sym typeface="Arial"/>
            </a:endParaRPr>
          </a:p>
        </p:txBody>
      </p:sp>
      <p:grpSp>
        <p:nvGrpSpPr>
          <p:cNvPr id="55" name="Group 54">
            <a:extLst>
              <a:ext uri="{FF2B5EF4-FFF2-40B4-BE49-F238E27FC236}">
                <a16:creationId xmlns:a16="http://schemas.microsoft.com/office/drawing/2014/main" id="{A6D57122-EAD8-458F-93DC-EE3ADABBDD02}"/>
              </a:ext>
            </a:extLst>
          </p:cNvPr>
          <p:cNvGrpSpPr>
            <a:grpSpLocks noChangeAspect="1"/>
          </p:cNvGrpSpPr>
          <p:nvPr/>
        </p:nvGrpSpPr>
        <p:grpSpPr>
          <a:xfrm>
            <a:off x="11834576" y="1086628"/>
            <a:ext cx="264419" cy="264419"/>
            <a:chOff x="8189735" y="2209800"/>
            <a:chExt cx="762000" cy="762000"/>
          </a:xfrm>
        </p:grpSpPr>
        <p:sp>
          <p:nvSpPr>
            <p:cNvPr id="56" name="Oval 55">
              <a:extLst>
                <a:ext uri="{FF2B5EF4-FFF2-40B4-BE49-F238E27FC236}">
                  <a16:creationId xmlns:a16="http://schemas.microsoft.com/office/drawing/2014/main" id="{714BEB97-3ACD-4BA7-8A6F-B3E00078906F}"/>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57" name="Isosceles Triangle 56">
              <a:extLst>
                <a:ext uri="{FF2B5EF4-FFF2-40B4-BE49-F238E27FC236}">
                  <a16:creationId xmlns:a16="http://schemas.microsoft.com/office/drawing/2014/main" id="{5A2A667A-9024-44F2-B46B-196C2E773375}"/>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sp>
        <p:nvSpPr>
          <p:cNvPr id="70" name="OPUS name">
            <a:extLst>
              <a:ext uri="{FF2B5EF4-FFF2-40B4-BE49-F238E27FC236}">
                <a16:creationId xmlns:a16="http://schemas.microsoft.com/office/drawing/2014/main" id="{20CD91C9-4D27-430C-ABE6-C721EFC7E874}"/>
              </a:ext>
            </a:extLst>
          </p:cNvPr>
          <p:cNvSpPr txBox="1"/>
          <p:nvPr/>
        </p:nvSpPr>
        <p:spPr>
          <a:xfrm>
            <a:off x="728002" y="4727988"/>
            <a:ext cx="716863" cy="379656"/>
          </a:xfrm>
          <a:prstGeom prst="rect">
            <a:avLst/>
          </a:prstGeom>
          <a:noFill/>
          <a:ln>
            <a:noFill/>
          </a:ln>
        </p:spPr>
        <p:txBody>
          <a:bodyPr wrap="none">
            <a:spAutoFit/>
          </a:bodyPr>
          <a:lstStyle/>
          <a:p>
            <a:pPr defTabSz="304815" fontAlgn="base">
              <a:spcBef>
                <a:spcPct val="0"/>
              </a:spcBef>
              <a:spcAft>
                <a:spcPct val="0"/>
              </a:spcAft>
              <a:defRPr/>
            </a:pPr>
            <a:r>
              <a:rPr lang="en-US" sz="1867" dirty="0">
                <a:solidFill>
                  <a:srgbClr val="003054"/>
                </a:solidFill>
                <a:latin typeface="Cambria" panose="02040503050406030204" pitchFamily="18" charset="0"/>
                <a:ea typeface="Cambria" panose="02040503050406030204" pitchFamily="18" charset="0"/>
                <a:cs typeface="Arial"/>
                <a:sym typeface="Arial"/>
              </a:rPr>
              <a:t>5004</a:t>
            </a:r>
            <a:endParaRPr lang="en-US" sz="1600" dirty="0">
              <a:solidFill>
                <a:srgbClr val="003054"/>
              </a:solidFill>
              <a:latin typeface="Cambria" panose="02040503050406030204" pitchFamily="18" charset="0"/>
              <a:ea typeface="Cambria" panose="02040503050406030204" pitchFamily="18" charset="0"/>
              <a:cs typeface="Arial"/>
              <a:sym typeface="Arial"/>
            </a:endParaRPr>
          </a:p>
        </p:txBody>
      </p:sp>
      <p:cxnSp>
        <p:nvCxnSpPr>
          <p:cNvPr id="73" name="baseline3">
            <a:extLst>
              <a:ext uri="{FF2B5EF4-FFF2-40B4-BE49-F238E27FC236}">
                <a16:creationId xmlns:a16="http://schemas.microsoft.com/office/drawing/2014/main" id="{31859321-1109-4545-8B5D-7B41DC18A808}"/>
              </a:ext>
            </a:extLst>
          </p:cNvPr>
          <p:cNvCxnSpPr>
            <a:cxnSpLocks/>
            <a:stCxn id="158" idx="2"/>
            <a:endCxn id="71" idx="6"/>
          </p:cNvCxnSpPr>
          <p:nvPr/>
        </p:nvCxnSpPr>
        <p:spPr>
          <a:xfrm flipH="1" flipV="1">
            <a:off x="1573215" y="4749814"/>
            <a:ext cx="5639317" cy="876743"/>
          </a:xfrm>
          <a:prstGeom prst="line">
            <a:avLst/>
          </a:prstGeom>
          <a:noFill/>
          <a:ln w="76200" cap="sq">
            <a:solidFill>
              <a:srgbClr val="0070C0"/>
            </a:solidFill>
            <a:round/>
            <a:headEnd/>
            <a:tailEnd/>
          </a:ln>
          <a:extLst>
            <a:ext uri="{909E8E84-426E-40DD-AFC4-6F175D3DCCD1}">
              <a14:hiddenFill xmlns:a14="http://schemas.microsoft.com/office/drawing/2010/main">
                <a:noFill/>
              </a14:hiddenFill>
            </a:ext>
          </a:extLst>
        </p:spPr>
      </p:cxnSp>
      <p:cxnSp>
        <p:nvCxnSpPr>
          <p:cNvPr id="78" name="baseline3">
            <a:extLst>
              <a:ext uri="{FF2B5EF4-FFF2-40B4-BE49-F238E27FC236}">
                <a16:creationId xmlns:a16="http://schemas.microsoft.com/office/drawing/2014/main" id="{1BBB6976-656E-42AF-9047-1149BF968BE9}"/>
              </a:ext>
            </a:extLst>
          </p:cNvPr>
          <p:cNvCxnSpPr>
            <a:cxnSpLocks/>
            <a:stCxn id="158" idx="1"/>
            <a:endCxn id="72" idx="5"/>
          </p:cNvCxnSpPr>
          <p:nvPr/>
        </p:nvCxnSpPr>
        <p:spPr>
          <a:xfrm flipH="1" flipV="1">
            <a:off x="6254609" y="4472359"/>
            <a:ext cx="996649" cy="1060709"/>
          </a:xfrm>
          <a:prstGeom prst="line">
            <a:avLst/>
          </a:prstGeom>
          <a:noFill/>
          <a:ln w="76200" cap="sq">
            <a:solidFill>
              <a:srgbClr val="0070C0"/>
            </a:solidFill>
            <a:round/>
            <a:headEnd/>
            <a:tailEnd/>
          </a:ln>
          <a:extLst>
            <a:ext uri="{909E8E84-426E-40DD-AFC4-6F175D3DCCD1}">
              <a14:hiddenFill xmlns:a14="http://schemas.microsoft.com/office/drawing/2010/main">
                <a:noFill/>
              </a14:hiddenFill>
            </a:ext>
          </a:extLst>
        </p:spPr>
      </p:cxnSp>
      <p:grpSp>
        <p:nvGrpSpPr>
          <p:cNvPr id="157" name="Group 156">
            <a:extLst>
              <a:ext uri="{FF2B5EF4-FFF2-40B4-BE49-F238E27FC236}">
                <a16:creationId xmlns:a16="http://schemas.microsoft.com/office/drawing/2014/main" id="{FB900C21-6951-4262-B85A-C654149A69B5}"/>
              </a:ext>
            </a:extLst>
          </p:cNvPr>
          <p:cNvGrpSpPr>
            <a:grpSpLocks noChangeAspect="1"/>
          </p:cNvGrpSpPr>
          <p:nvPr/>
        </p:nvGrpSpPr>
        <p:grpSpPr>
          <a:xfrm>
            <a:off x="7212532" y="5494344"/>
            <a:ext cx="264419" cy="264419"/>
            <a:chOff x="8189735" y="2209800"/>
            <a:chExt cx="762000" cy="762000"/>
          </a:xfrm>
        </p:grpSpPr>
        <p:sp>
          <p:nvSpPr>
            <p:cNvPr id="158" name="Oval 157">
              <a:extLst>
                <a:ext uri="{FF2B5EF4-FFF2-40B4-BE49-F238E27FC236}">
                  <a16:creationId xmlns:a16="http://schemas.microsoft.com/office/drawing/2014/main" id="{078740E6-4580-4B4B-98C7-876AF30C46B1}"/>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59" name="Isosceles Triangle 158">
              <a:extLst>
                <a:ext uri="{FF2B5EF4-FFF2-40B4-BE49-F238E27FC236}">
                  <a16:creationId xmlns:a16="http://schemas.microsoft.com/office/drawing/2014/main" id="{D5956D56-C075-4587-A138-F5FD48E5941D}"/>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cxnSp>
        <p:nvCxnSpPr>
          <p:cNvPr id="85" name="Straight Connector 84">
            <a:extLst>
              <a:ext uri="{FF2B5EF4-FFF2-40B4-BE49-F238E27FC236}">
                <a16:creationId xmlns:a16="http://schemas.microsoft.com/office/drawing/2014/main" id="{6905B9F0-262D-49F9-8A8B-EA80739C680C}"/>
              </a:ext>
            </a:extLst>
          </p:cNvPr>
          <p:cNvCxnSpPr>
            <a:cxnSpLocks/>
            <a:stCxn id="72" idx="2"/>
            <a:endCxn id="161" idx="6"/>
          </p:cNvCxnSpPr>
          <p:nvPr/>
        </p:nvCxnSpPr>
        <p:spPr>
          <a:xfrm flipH="1" flipV="1">
            <a:off x="3572556" y="3984184"/>
            <a:ext cx="2517904" cy="420187"/>
          </a:xfrm>
          <a:prstGeom prst="line">
            <a:avLst/>
          </a:prstGeom>
          <a:ln w="66675" cap="rnd">
            <a:solidFill>
              <a:srgbClr val="00CE00"/>
            </a:solidFill>
            <a:prstDash val="solid"/>
            <a:round/>
            <a:tailEnd type="none" w="sm" len="me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69E1444-4C60-4900-87B1-3BFF0A48C3E5}"/>
              </a:ext>
            </a:extLst>
          </p:cNvPr>
          <p:cNvCxnSpPr>
            <a:cxnSpLocks/>
            <a:stCxn id="72" idx="6"/>
            <a:endCxn id="118" idx="2"/>
          </p:cNvCxnSpPr>
          <p:nvPr/>
        </p:nvCxnSpPr>
        <p:spPr>
          <a:xfrm flipV="1">
            <a:off x="6282772" y="3638739"/>
            <a:ext cx="1807041" cy="765628"/>
          </a:xfrm>
          <a:prstGeom prst="line">
            <a:avLst/>
          </a:prstGeom>
          <a:ln w="66675" cap="rnd">
            <a:solidFill>
              <a:srgbClr val="00CE00"/>
            </a:solidFill>
            <a:prstDash val="solid"/>
            <a:round/>
            <a:tailEnd type="none" w="sm" len="me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sp>
        <p:nvSpPr>
          <p:cNvPr id="161" name="OPUS solution">
            <a:extLst>
              <a:ext uri="{FF2B5EF4-FFF2-40B4-BE49-F238E27FC236}">
                <a16:creationId xmlns:a16="http://schemas.microsoft.com/office/drawing/2014/main" id="{E339044F-9A9A-40D6-8093-8EA059886984}"/>
              </a:ext>
            </a:extLst>
          </p:cNvPr>
          <p:cNvSpPr>
            <a:spLocks noChangeAspect="1"/>
          </p:cNvSpPr>
          <p:nvPr/>
        </p:nvSpPr>
        <p:spPr bwMode="auto">
          <a:xfrm>
            <a:off x="3380257" y="3888033"/>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endParaRPr lang="en-US" sz="2133">
              <a:solidFill>
                <a:srgbClr val="003054"/>
              </a:solidFill>
              <a:latin typeface="Calibri"/>
              <a:sym typeface="Arial"/>
            </a:endParaRPr>
          </a:p>
        </p:txBody>
      </p:sp>
      <p:sp>
        <p:nvSpPr>
          <p:cNvPr id="118" name="OPUS solution">
            <a:extLst>
              <a:ext uri="{FF2B5EF4-FFF2-40B4-BE49-F238E27FC236}">
                <a16:creationId xmlns:a16="http://schemas.microsoft.com/office/drawing/2014/main" id="{92CBF154-DD75-49DD-BB1B-FF1A34A7667D}"/>
              </a:ext>
            </a:extLst>
          </p:cNvPr>
          <p:cNvSpPr>
            <a:spLocks noChangeAspect="1"/>
          </p:cNvSpPr>
          <p:nvPr/>
        </p:nvSpPr>
        <p:spPr bwMode="auto">
          <a:xfrm>
            <a:off x="8089813" y="3542592"/>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endParaRPr lang="en-US" sz="2133">
              <a:solidFill>
                <a:srgbClr val="003054"/>
              </a:solidFill>
              <a:latin typeface="Calibri"/>
              <a:sym typeface="Arial"/>
            </a:endParaRPr>
          </a:p>
        </p:txBody>
      </p:sp>
      <p:sp>
        <p:nvSpPr>
          <p:cNvPr id="71" name="OPUS solution">
            <a:extLst>
              <a:ext uri="{FF2B5EF4-FFF2-40B4-BE49-F238E27FC236}">
                <a16:creationId xmlns:a16="http://schemas.microsoft.com/office/drawing/2014/main" id="{D54B42E5-A192-45C1-A4E0-B1901A67B70F}"/>
              </a:ext>
            </a:extLst>
          </p:cNvPr>
          <p:cNvSpPr>
            <a:spLocks noChangeAspect="1"/>
          </p:cNvSpPr>
          <p:nvPr/>
        </p:nvSpPr>
        <p:spPr bwMode="auto">
          <a:xfrm>
            <a:off x="1380913" y="4653661"/>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endParaRPr lang="en-US" sz="2133">
              <a:solidFill>
                <a:srgbClr val="003054"/>
              </a:solidFill>
              <a:latin typeface="Calibri"/>
              <a:sym typeface="Arial"/>
            </a:endParaRPr>
          </a:p>
        </p:txBody>
      </p:sp>
      <p:sp>
        <p:nvSpPr>
          <p:cNvPr id="72" name="OPUS solution">
            <a:extLst>
              <a:ext uri="{FF2B5EF4-FFF2-40B4-BE49-F238E27FC236}">
                <a16:creationId xmlns:a16="http://schemas.microsoft.com/office/drawing/2014/main" id="{4EB68FDB-1038-4DB6-B4CD-DDB5CBC5B4AB}"/>
              </a:ext>
            </a:extLst>
          </p:cNvPr>
          <p:cNvSpPr>
            <a:spLocks noChangeAspect="1"/>
          </p:cNvSpPr>
          <p:nvPr/>
        </p:nvSpPr>
        <p:spPr bwMode="auto">
          <a:xfrm>
            <a:off x="6090465" y="4308220"/>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endParaRPr lang="en-US" sz="2133">
              <a:solidFill>
                <a:srgbClr val="003054"/>
              </a:solidFill>
              <a:latin typeface="Calibri"/>
              <a:sym typeface="Arial"/>
            </a:endParaRPr>
          </a:p>
        </p:txBody>
      </p:sp>
      <p:sp>
        <p:nvSpPr>
          <p:cNvPr id="69" name="OPUS name">
            <a:extLst>
              <a:ext uri="{FF2B5EF4-FFF2-40B4-BE49-F238E27FC236}">
                <a16:creationId xmlns:a16="http://schemas.microsoft.com/office/drawing/2014/main" id="{963785F8-F44C-43FD-AD5B-2EC12DC65AB5}"/>
              </a:ext>
            </a:extLst>
          </p:cNvPr>
          <p:cNvSpPr txBox="1"/>
          <p:nvPr/>
        </p:nvSpPr>
        <p:spPr>
          <a:xfrm>
            <a:off x="5442838" y="4120052"/>
            <a:ext cx="716863" cy="379656"/>
          </a:xfrm>
          <a:prstGeom prst="rect">
            <a:avLst/>
          </a:prstGeom>
          <a:noFill/>
          <a:ln>
            <a:noFill/>
          </a:ln>
        </p:spPr>
        <p:txBody>
          <a:bodyPr wrap="none">
            <a:spAutoFit/>
          </a:bodyPr>
          <a:lstStyle/>
          <a:p>
            <a:pPr defTabSz="304815" fontAlgn="base">
              <a:spcBef>
                <a:spcPct val="0"/>
              </a:spcBef>
              <a:spcAft>
                <a:spcPct val="0"/>
              </a:spcAft>
              <a:defRPr/>
            </a:pPr>
            <a:r>
              <a:rPr lang="en-US" sz="1867" dirty="0">
                <a:solidFill>
                  <a:srgbClr val="003054"/>
                </a:solidFill>
                <a:latin typeface="Cambria" panose="02040503050406030204" pitchFamily="18" charset="0"/>
                <a:ea typeface="Cambria" panose="02040503050406030204" pitchFamily="18" charset="0"/>
                <a:cs typeface="Arial"/>
                <a:sym typeface="Arial"/>
              </a:rPr>
              <a:t>5003</a:t>
            </a:r>
            <a:endParaRPr lang="en-US" sz="1600" dirty="0">
              <a:solidFill>
                <a:srgbClr val="003054"/>
              </a:solidFill>
              <a:latin typeface="Cambria" panose="02040503050406030204" pitchFamily="18" charset="0"/>
              <a:ea typeface="Cambria" panose="02040503050406030204" pitchFamily="18" charset="0"/>
              <a:cs typeface="Arial"/>
              <a:sym typeface="Arial"/>
            </a:endParaRPr>
          </a:p>
        </p:txBody>
      </p:sp>
      <p:grpSp>
        <p:nvGrpSpPr>
          <p:cNvPr id="60" name="Group 59">
            <a:extLst>
              <a:ext uri="{FF2B5EF4-FFF2-40B4-BE49-F238E27FC236}">
                <a16:creationId xmlns:a16="http://schemas.microsoft.com/office/drawing/2014/main" id="{A2C209E1-C6AD-40E6-8192-1FDDC54B134A}"/>
              </a:ext>
            </a:extLst>
          </p:cNvPr>
          <p:cNvGrpSpPr>
            <a:grpSpLocks noChangeAspect="1"/>
          </p:cNvGrpSpPr>
          <p:nvPr/>
        </p:nvGrpSpPr>
        <p:grpSpPr>
          <a:xfrm>
            <a:off x="4354208" y="6142513"/>
            <a:ext cx="264419" cy="264419"/>
            <a:chOff x="8189735" y="2209800"/>
            <a:chExt cx="762000" cy="762000"/>
          </a:xfrm>
        </p:grpSpPr>
        <p:sp>
          <p:nvSpPr>
            <p:cNvPr id="61" name="Oval 60">
              <a:extLst>
                <a:ext uri="{FF2B5EF4-FFF2-40B4-BE49-F238E27FC236}">
                  <a16:creationId xmlns:a16="http://schemas.microsoft.com/office/drawing/2014/main" id="{9ACF5EA5-8E72-4740-AC02-4E2ACF16E500}"/>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62" name="Isosceles Triangle 61">
              <a:extLst>
                <a:ext uri="{FF2B5EF4-FFF2-40B4-BE49-F238E27FC236}">
                  <a16:creationId xmlns:a16="http://schemas.microsoft.com/office/drawing/2014/main" id="{168BBD57-17F0-479B-88A6-C8E852AD47F4}"/>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sp>
        <p:nvSpPr>
          <p:cNvPr id="63" name="OPUS solution">
            <a:extLst>
              <a:ext uri="{FF2B5EF4-FFF2-40B4-BE49-F238E27FC236}">
                <a16:creationId xmlns:a16="http://schemas.microsoft.com/office/drawing/2014/main" id="{73441BE9-4820-430D-8CA1-FACE2433877C}"/>
              </a:ext>
            </a:extLst>
          </p:cNvPr>
          <p:cNvSpPr>
            <a:spLocks noChangeAspect="1"/>
          </p:cNvSpPr>
          <p:nvPr/>
        </p:nvSpPr>
        <p:spPr bwMode="auto">
          <a:xfrm>
            <a:off x="4386797" y="6497884"/>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defRPr/>
            </a:pPr>
            <a:endParaRPr lang="en-US" sz="2133">
              <a:solidFill>
                <a:srgbClr val="003054"/>
              </a:solidFill>
              <a:latin typeface="Calibri"/>
              <a:sym typeface="Arial"/>
            </a:endParaRPr>
          </a:p>
        </p:txBody>
      </p:sp>
    </p:spTree>
    <p:extLst>
      <p:ext uri="{BB962C8B-B14F-4D97-AF65-F5344CB8AC3E}">
        <p14:creationId xmlns:p14="http://schemas.microsoft.com/office/powerpoint/2010/main" val="377381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fade">
                                      <p:cBhvr>
                                        <p:cTn id="18" dur="500"/>
                                        <p:tgtEl>
                                          <p:spTgt spid="7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500"/>
                                        <p:tgtEl>
                                          <p:spTgt spid="6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fade">
                                      <p:cBhvr>
                                        <p:cTn id="24" dur="500"/>
                                        <p:tgtEl>
                                          <p:spTgt spid="7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500"/>
                                        <p:tgtEl>
                                          <p:spTgt spid="72"/>
                                        </p:tgtEl>
                                      </p:cBhvr>
                                    </p:animEffect>
                                  </p:childTnLst>
                                </p:cTn>
                              </p:par>
                            </p:childTnLst>
                          </p:cTn>
                        </p:par>
                        <p:par>
                          <p:cTn id="28" fill="hold">
                            <p:stCondLst>
                              <p:cond delay="500"/>
                            </p:stCondLst>
                            <p:childTnLst>
                              <p:par>
                                <p:cTn id="29" presetID="22" presetClass="entr" presetSubtype="2" fill="hold" nodeType="after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wipe(right)">
                                      <p:cBhvr>
                                        <p:cTn id="31" dur="500"/>
                                        <p:tgtEl>
                                          <p:spTgt spid="73"/>
                                        </p:tgtEl>
                                      </p:cBhvr>
                                    </p:animEffect>
                                  </p:childTnLst>
                                </p:cTn>
                              </p:par>
                              <p:par>
                                <p:cTn id="32" presetID="22" presetClass="entr" presetSubtype="2" fill="hold" nodeType="with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wipe(right)">
                                      <p:cBhvr>
                                        <p:cTn id="34" dur="500"/>
                                        <p:tgtEl>
                                          <p:spTgt spid="7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9">
                                            <p:txEl>
                                              <p:pRg st="4" end="4"/>
                                            </p:txEl>
                                          </p:spTgt>
                                        </p:tgtEl>
                                        <p:attrNameLst>
                                          <p:attrName>style.visibility</p:attrName>
                                        </p:attrNameLst>
                                      </p:cBhvr>
                                      <p:to>
                                        <p:strVal val="visible"/>
                                      </p:to>
                                    </p:set>
                                    <p:animEffect transition="in" filter="wipe(left)">
                                      <p:cBhvr>
                                        <p:cTn id="39" dur="500"/>
                                        <p:tgtEl>
                                          <p:spTgt spid="89">
                                            <p:txEl>
                                              <p:pRg st="4" end="4"/>
                                            </p:txEl>
                                          </p:spTgt>
                                        </p:tgtEl>
                                      </p:cBhvr>
                                    </p:animEffect>
                                  </p:childTnLst>
                                </p:cTn>
                              </p:par>
                            </p:childTnLst>
                          </p:cTn>
                        </p:par>
                        <p:par>
                          <p:cTn id="40" fill="hold">
                            <p:stCondLst>
                              <p:cond delay="500"/>
                            </p:stCondLst>
                            <p:childTnLst>
                              <p:par>
                                <p:cTn id="41" presetID="16" presetClass="entr" presetSubtype="21"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par>
                                <p:cTn id="44" presetID="16" presetClass="entr" presetSubtype="21" fill="hold" nodeType="with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barn(inVertical)">
                                      <p:cBhvr>
                                        <p:cTn id="46" dur="500"/>
                                        <p:tgtEl>
                                          <p:spTgt spid="85"/>
                                        </p:tgtEl>
                                      </p:cBhvr>
                                    </p:animEffect>
                                  </p:childTnLst>
                                </p:cTn>
                              </p:par>
                              <p:par>
                                <p:cTn id="47" presetID="16" presetClass="entr" presetSubtype="21" fill="hold" nodeType="withEffect">
                                  <p:stCondLst>
                                    <p:cond delay="0"/>
                                  </p:stCondLst>
                                  <p:childTnLst>
                                    <p:set>
                                      <p:cBhvr>
                                        <p:cTn id="48" dur="1" fill="hold">
                                          <p:stCondLst>
                                            <p:cond delay="0"/>
                                          </p:stCondLst>
                                        </p:cTn>
                                        <p:tgtEl>
                                          <p:spTgt spid="90"/>
                                        </p:tgtEl>
                                        <p:attrNameLst>
                                          <p:attrName>style.visibility</p:attrName>
                                        </p:attrNameLst>
                                      </p:cBhvr>
                                      <p:to>
                                        <p:strVal val="visible"/>
                                      </p:to>
                                    </p:set>
                                    <p:animEffect transition="in" filter="barn(inVertical)">
                                      <p:cBhvr>
                                        <p:cTn id="49" dur="500"/>
                                        <p:tgtEl>
                                          <p:spTgt spid="9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70" grpId="0"/>
      <p:bldP spid="71" grpId="0" animBg="1"/>
      <p:bldP spid="72" grpId="0" animBg="1"/>
      <p:bldP spid="69" grpId="0"/>
      <p:bldP spid="6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00F386D7-C9A1-4950-9AEF-A7ED7ED5AC85}"/>
              </a:ext>
            </a:extLst>
          </p:cNvPr>
          <p:cNvGraphicFramePr>
            <a:graphicFrameLocks noGrp="1"/>
          </p:cNvGraphicFramePr>
          <p:nvPr>
            <p:ph idx="1"/>
          </p:nvPr>
        </p:nvGraphicFramePr>
        <p:xfrm>
          <a:off x="609600" y="1453137"/>
          <a:ext cx="10972799" cy="4092072"/>
        </p:xfrm>
        <a:graphic>
          <a:graphicData uri="http://schemas.openxmlformats.org/drawingml/2006/table">
            <a:tbl>
              <a:tblPr firstRow="1" bandRow="1">
                <a:tableStyleId>{21E4AEA4-8DFA-4A89-87EB-49C32662AFE0}</a:tableStyleId>
              </a:tblPr>
              <a:tblGrid>
                <a:gridCol w="2241917">
                  <a:extLst>
                    <a:ext uri="{9D8B030D-6E8A-4147-A177-3AD203B41FA5}">
                      <a16:colId xmlns:a16="http://schemas.microsoft.com/office/drawing/2014/main" val="2006460299"/>
                    </a:ext>
                  </a:extLst>
                </a:gridCol>
                <a:gridCol w="2670149">
                  <a:extLst>
                    <a:ext uri="{9D8B030D-6E8A-4147-A177-3AD203B41FA5}">
                      <a16:colId xmlns:a16="http://schemas.microsoft.com/office/drawing/2014/main" val="981147893"/>
                    </a:ext>
                  </a:extLst>
                </a:gridCol>
                <a:gridCol w="3103417">
                  <a:extLst>
                    <a:ext uri="{9D8B030D-6E8A-4147-A177-3AD203B41FA5}">
                      <a16:colId xmlns:a16="http://schemas.microsoft.com/office/drawing/2014/main" val="933821154"/>
                    </a:ext>
                  </a:extLst>
                </a:gridCol>
                <a:gridCol w="2957316">
                  <a:extLst>
                    <a:ext uri="{9D8B030D-6E8A-4147-A177-3AD203B41FA5}">
                      <a16:colId xmlns:a16="http://schemas.microsoft.com/office/drawing/2014/main" val="2234004974"/>
                    </a:ext>
                  </a:extLst>
                </a:gridCol>
              </a:tblGrid>
              <a:tr h="96134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900" dirty="0">
                        <a:latin typeface="+mj-lt"/>
                      </a:endParaRPr>
                    </a:p>
                  </a:txBody>
                  <a:tcPr marL="60960" marR="60960" marT="30480" marB="3048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700" dirty="0">
                          <a:latin typeface="+mj-lt"/>
                        </a:rPr>
                        <a:t>OPUS Shared</a:t>
                      </a:r>
                    </a:p>
                  </a:txBody>
                  <a:tcPr marL="60960" marR="60960" marT="30480" marB="30480"/>
                </a:tc>
                <a:tc>
                  <a:txBody>
                    <a:bodyPr/>
                    <a:lstStyle/>
                    <a:p>
                      <a:pPr algn="ctr"/>
                      <a:r>
                        <a:rPr lang="en-US" sz="2700" dirty="0">
                          <a:latin typeface="+mj-lt"/>
                        </a:rPr>
                        <a:t>OPUS Projects</a:t>
                      </a:r>
                    </a:p>
                    <a:p>
                      <a:pPr algn="ctr"/>
                      <a:r>
                        <a:rPr lang="en-US" sz="2700" dirty="0">
                          <a:latin typeface="+mj-lt"/>
                        </a:rPr>
                        <a:t>(RINEX)</a:t>
                      </a:r>
                    </a:p>
                  </a:txBody>
                  <a:tcPr marL="60960" marR="60960" marT="30480" marB="3048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700" dirty="0">
                          <a:latin typeface="+mj-lt"/>
                        </a:rPr>
                        <a:t>OPUS Projects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700" dirty="0">
                          <a:latin typeface="+mj-lt"/>
                        </a:rPr>
                        <a:t>(GVX)</a:t>
                      </a:r>
                    </a:p>
                  </a:txBody>
                  <a:tcPr marL="60960" marR="60960" marT="30480" marB="30480"/>
                </a:tc>
                <a:extLst>
                  <a:ext uri="{0D108BD9-81ED-4DB2-BD59-A6C34878D82A}">
                    <a16:rowId xmlns:a16="http://schemas.microsoft.com/office/drawing/2014/main" val="313045139"/>
                  </a:ext>
                </a:extLst>
              </a:tr>
              <a:tr h="881052">
                <a:tc>
                  <a:txBody>
                    <a:bodyPr/>
                    <a:lstStyle/>
                    <a:p>
                      <a:pPr algn="ctr"/>
                      <a:r>
                        <a:rPr lang="en-US" sz="2400" b="1" dirty="0">
                          <a:latin typeface="+mj-lt"/>
                        </a:rPr>
                        <a:t>Minimum Occupations</a:t>
                      </a:r>
                    </a:p>
                  </a:txBody>
                  <a:tcPr marL="60960" marR="60960" marT="30480" marB="30480" anchor="ctr"/>
                </a:tc>
                <a:tc>
                  <a:txBody>
                    <a:bodyPr/>
                    <a:lstStyle/>
                    <a:p>
                      <a:pPr algn="ctr"/>
                      <a:r>
                        <a:rPr lang="en-US" sz="2100" dirty="0">
                          <a:latin typeface="+mj-lt"/>
                        </a:rPr>
                        <a:t>4 hours</a:t>
                      </a:r>
                    </a:p>
                    <a:p>
                      <a:pPr algn="ctr"/>
                      <a:r>
                        <a:rPr lang="en-US" sz="2100" dirty="0">
                          <a:latin typeface="+mj-lt"/>
                        </a:rPr>
                        <a:t>At least 1, maybe 2*</a:t>
                      </a:r>
                    </a:p>
                  </a:txBody>
                  <a:tcPr marL="60960" marR="60960" marT="30480" marB="30480" anchor="ctr"/>
                </a:tc>
                <a:tc>
                  <a:txBody>
                    <a:bodyPr/>
                    <a:lstStyle/>
                    <a:p>
                      <a:pPr algn="ctr"/>
                      <a:r>
                        <a:rPr lang="en-US" sz="2100" dirty="0">
                          <a:latin typeface="+mj-lt"/>
                        </a:rPr>
                        <a:t>2 hours</a:t>
                      </a:r>
                    </a:p>
                    <a:p>
                      <a:pPr algn="ctr"/>
                      <a:r>
                        <a:rPr lang="en-US" sz="2100" dirty="0">
                          <a:latin typeface="+mj-lt"/>
                        </a:rPr>
                        <a:t>At least 2</a:t>
                      </a:r>
                    </a:p>
                  </a:txBody>
                  <a:tcPr marL="60960" marR="60960" marT="30480" marB="30480" anchor="ctr"/>
                </a:tc>
                <a:tc>
                  <a:txBody>
                    <a:bodyPr/>
                    <a:lstStyle/>
                    <a:p>
                      <a:pPr algn="ctr"/>
                      <a:r>
                        <a:rPr lang="en-US" sz="2100" dirty="0">
                          <a:latin typeface="+mj-lt"/>
                        </a:rPr>
                        <a:t>5 minutes</a:t>
                      </a:r>
                    </a:p>
                    <a:p>
                      <a:pPr algn="ctr"/>
                      <a:r>
                        <a:rPr lang="en-US" sz="2100" dirty="0">
                          <a:latin typeface="+mj-lt"/>
                        </a:rPr>
                        <a:t>At least 3</a:t>
                      </a:r>
                    </a:p>
                  </a:txBody>
                  <a:tcPr marL="60960" marR="60960" marT="30480" marB="30480" anchor="ctr"/>
                </a:tc>
                <a:extLst>
                  <a:ext uri="{0D108BD9-81ED-4DB2-BD59-A6C34878D82A}">
                    <a16:rowId xmlns:a16="http://schemas.microsoft.com/office/drawing/2014/main" val="3060021914"/>
                  </a:ext>
                </a:extLst>
              </a:tr>
              <a:tr h="807799">
                <a:tc>
                  <a:txBody>
                    <a:bodyPr/>
                    <a:lstStyle/>
                    <a:p>
                      <a:pPr algn="ctr"/>
                      <a:r>
                        <a:rPr lang="en-US" sz="2400" b="1" dirty="0">
                          <a:latin typeface="+mj-lt"/>
                        </a:rPr>
                        <a:t>Processing</a:t>
                      </a:r>
                    </a:p>
                  </a:txBody>
                  <a:tcPr marL="60960" marR="60960" marT="30480" marB="30480" anchor="ctr"/>
                </a:tc>
                <a:tc>
                  <a:txBody>
                    <a:bodyPr/>
                    <a:lstStyle/>
                    <a:p>
                      <a:pPr algn="ctr"/>
                      <a:r>
                        <a:rPr lang="en-US" sz="2100" dirty="0">
                          <a:latin typeface="+mj-lt"/>
                        </a:rPr>
                        <a:t>OPUS-S</a:t>
                      </a:r>
                    </a:p>
                    <a:p>
                      <a:pPr algn="ctr"/>
                      <a:r>
                        <a:rPr lang="en-US" sz="2100" dirty="0">
                          <a:latin typeface="+mj-lt"/>
                        </a:rPr>
                        <a:t>(sequential)</a:t>
                      </a:r>
                    </a:p>
                  </a:txBody>
                  <a:tcPr marL="60960" marR="60960" marT="30480" marB="30480" anchor="ctr"/>
                </a:tc>
                <a:tc>
                  <a:txBody>
                    <a:bodyPr/>
                    <a:lstStyle/>
                    <a:p>
                      <a:pPr algn="ctr"/>
                      <a:r>
                        <a:rPr lang="en-US" sz="2100" dirty="0">
                          <a:latin typeface="+mj-lt"/>
                        </a:rPr>
                        <a:t>PAGES</a:t>
                      </a:r>
                    </a:p>
                    <a:p>
                      <a:pPr algn="ctr"/>
                      <a:r>
                        <a:rPr lang="en-US" sz="2100" dirty="0">
                          <a:latin typeface="+mj-lt"/>
                        </a:rPr>
                        <a:t>(simultaneous)</a:t>
                      </a:r>
                    </a:p>
                  </a:txBody>
                  <a:tcPr marL="60960" marR="60960" marT="30480" marB="30480" anchor="ctr"/>
                </a:tc>
                <a:tc>
                  <a:txBody>
                    <a:bodyPr/>
                    <a:lstStyle/>
                    <a:p>
                      <a:pPr algn="ctr"/>
                      <a:r>
                        <a:rPr lang="en-US" sz="2100" dirty="0">
                          <a:latin typeface="+mj-lt"/>
                        </a:rPr>
                        <a:t>Real Time</a:t>
                      </a:r>
                    </a:p>
                    <a:p>
                      <a:pPr algn="ctr"/>
                      <a:r>
                        <a:rPr lang="en-US" sz="2100" dirty="0">
                          <a:latin typeface="+mj-lt"/>
                        </a:rPr>
                        <a:t>(RTN/NRTK)</a:t>
                      </a:r>
                    </a:p>
                  </a:txBody>
                  <a:tcPr marL="60960" marR="60960" marT="30480" marB="30480" anchor="ctr"/>
                </a:tc>
                <a:extLst>
                  <a:ext uri="{0D108BD9-81ED-4DB2-BD59-A6C34878D82A}">
                    <a16:rowId xmlns:a16="http://schemas.microsoft.com/office/drawing/2014/main" val="650301564"/>
                  </a:ext>
                </a:extLst>
              </a:tr>
              <a:tr h="634079">
                <a:tc>
                  <a:txBody>
                    <a:bodyPr/>
                    <a:lstStyle/>
                    <a:p>
                      <a:pPr algn="ctr"/>
                      <a:r>
                        <a:rPr lang="en-US" sz="2400" b="1" dirty="0">
                          <a:latin typeface="+mj-lt"/>
                        </a:rPr>
                        <a:t>Adjustment</a:t>
                      </a:r>
                    </a:p>
                  </a:txBody>
                  <a:tcPr marL="60960" marR="60960" marT="30480" marB="30480" anchor="ctr"/>
                </a:tc>
                <a:tc>
                  <a:txBody>
                    <a:bodyPr/>
                    <a:lstStyle/>
                    <a:p>
                      <a:pPr algn="ctr"/>
                      <a:r>
                        <a:rPr lang="en-US" sz="2100" dirty="0">
                          <a:latin typeface="+mj-lt"/>
                        </a:rPr>
                        <a:t>None</a:t>
                      </a:r>
                    </a:p>
                  </a:txBody>
                  <a:tcPr marL="60960" marR="60960" marT="30480" marB="30480" anchor="ctr"/>
                </a:tc>
                <a:tc>
                  <a:txBody>
                    <a:bodyPr/>
                    <a:lstStyle/>
                    <a:p>
                      <a:pPr algn="ctr"/>
                      <a:r>
                        <a:rPr lang="en-US" sz="2100" dirty="0">
                          <a:latin typeface="+mj-lt"/>
                        </a:rPr>
                        <a:t>Least Squares Network</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100" dirty="0">
                          <a:latin typeface="+mj-lt"/>
                        </a:rPr>
                        <a:t>Least Squares Network</a:t>
                      </a:r>
                    </a:p>
                  </a:txBody>
                  <a:tcPr marL="60960" marR="60960" marT="30480" marB="30480" anchor="ctr"/>
                </a:tc>
                <a:extLst>
                  <a:ext uri="{0D108BD9-81ED-4DB2-BD59-A6C34878D82A}">
                    <a16:rowId xmlns:a16="http://schemas.microsoft.com/office/drawing/2014/main" val="2445670978"/>
                  </a:ext>
                </a:extLst>
              </a:tr>
              <a:tr h="807799">
                <a:tc>
                  <a:txBody>
                    <a:bodyPr/>
                    <a:lstStyle/>
                    <a:p>
                      <a:pPr algn="ctr"/>
                      <a:r>
                        <a:rPr lang="en-US" sz="2400" b="1" dirty="0">
                          <a:latin typeface="+mj-lt"/>
                        </a:rPr>
                        <a:t>Metadata</a:t>
                      </a:r>
                    </a:p>
                  </a:txBody>
                  <a:tcPr marL="60960" marR="60960" marT="30480" marB="30480" anchor="ctr"/>
                </a:tc>
                <a:tc>
                  <a:txBody>
                    <a:bodyPr/>
                    <a:lstStyle/>
                    <a:p>
                      <a:pPr algn="ctr"/>
                      <a:r>
                        <a:rPr lang="en-US" sz="2100" dirty="0">
                          <a:latin typeface="+mj-lt"/>
                        </a:rPr>
                        <a:t>2 photos</a:t>
                      </a:r>
                    </a:p>
                    <a:p>
                      <a:pPr algn="ctr"/>
                      <a:r>
                        <a:rPr lang="en-US" sz="2100" dirty="0">
                          <a:latin typeface="+mj-lt"/>
                        </a:rPr>
                        <a:t>Brief Description</a:t>
                      </a:r>
                    </a:p>
                  </a:txBody>
                  <a:tcPr marL="60960" marR="60960" marT="30480" marB="30480" anchor="ctr"/>
                </a:tc>
                <a:tc>
                  <a:txBody>
                    <a:bodyPr/>
                    <a:lstStyle/>
                    <a:p>
                      <a:pPr algn="ctr"/>
                      <a:r>
                        <a:rPr lang="en-US" sz="2100" dirty="0">
                          <a:latin typeface="+mj-lt"/>
                        </a:rPr>
                        <a:t>3 photos, WinDesc files,</a:t>
                      </a:r>
                    </a:p>
                    <a:p>
                      <a:pPr algn="ctr"/>
                      <a:r>
                        <a:rPr lang="en-US" sz="2100" dirty="0">
                          <a:latin typeface="+mj-lt"/>
                        </a:rPr>
                        <a:t>Logs, &amp; Report</a:t>
                      </a:r>
                    </a:p>
                  </a:txBody>
                  <a:tcPr marL="60960" marR="60960" marT="30480" marB="30480" anchor="ctr"/>
                </a:tc>
                <a:tc>
                  <a:txBody>
                    <a:bodyPr/>
                    <a:lstStyle/>
                    <a:p>
                      <a:pPr algn="ctr"/>
                      <a:r>
                        <a:rPr lang="en-US" sz="2100" dirty="0">
                          <a:latin typeface="+mj-lt"/>
                        </a:rPr>
                        <a:t>3 photos, WinDesc files,</a:t>
                      </a:r>
                    </a:p>
                    <a:p>
                      <a:pPr algn="ctr"/>
                      <a:r>
                        <a:rPr lang="en-US" sz="2100" dirty="0">
                          <a:latin typeface="+mj-lt"/>
                        </a:rPr>
                        <a:t>Logs, &amp; Report</a:t>
                      </a:r>
                    </a:p>
                  </a:txBody>
                  <a:tcPr marL="60960" marR="60960" marT="30480" marB="30480" anchor="ctr"/>
                </a:tc>
                <a:extLst>
                  <a:ext uri="{0D108BD9-81ED-4DB2-BD59-A6C34878D82A}">
                    <a16:rowId xmlns:a16="http://schemas.microsoft.com/office/drawing/2014/main" val="1259129272"/>
                  </a:ext>
                </a:extLst>
              </a:tr>
            </a:tbl>
          </a:graphicData>
        </a:graphic>
      </p:graphicFrame>
      <p:sp>
        <p:nvSpPr>
          <p:cNvPr id="5" name="Slide Number Placeholder 4">
            <a:extLst>
              <a:ext uri="{FF2B5EF4-FFF2-40B4-BE49-F238E27FC236}">
                <a16:creationId xmlns:a16="http://schemas.microsoft.com/office/drawing/2014/main" id="{E1511C41-4976-4C8D-8A3C-963E0CF5C792}"/>
              </a:ext>
            </a:extLst>
          </p:cNvPr>
          <p:cNvSpPr>
            <a:spLocks noGrp="1"/>
          </p:cNvSpPr>
          <p:nvPr>
            <p:ph type="sldNum" sz="quarter" idx="12"/>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Cambria" panose="02040503050406030204" pitchFamily="18" charset="0"/>
                <a:ea typeface="Cambria" panose="02040503050406030204" pitchFamily="18"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D538F9-49A3-B84F-B36B-A7030CDE5D5B}" type="slidenum">
              <a:rPr lang="en-US" smtClean="0"/>
              <a:pPr/>
              <a:t>36</a:t>
            </a:fld>
            <a:endParaRPr lang="en-US"/>
          </a:p>
        </p:txBody>
      </p:sp>
      <p:pic>
        <p:nvPicPr>
          <p:cNvPr id="7" name="OPUS shared">
            <a:extLst>
              <a:ext uri="{FF2B5EF4-FFF2-40B4-BE49-F238E27FC236}">
                <a16:creationId xmlns:a16="http://schemas.microsoft.com/office/drawing/2014/main" id="{D22E484A-654C-4FE4-8BC5-1F2545CFF3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97" y="1960543"/>
            <a:ext cx="4281977" cy="4899461"/>
          </a:xfrm>
          <a:prstGeom prst="rect">
            <a:avLst/>
          </a:prstGeom>
          <a:ln w="31750">
            <a:solidFill>
              <a:schemeClr val="bg1">
                <a:lumMod val="75000"/>
              </a:schemeClr>
            </a:solidFill>
          </a:ln>
        </p:spPr>
      </p:pic>
      <p:pic>
        <p:nvPicPr>
          <p:cNvPr id="8" name="datasheet1">
            <a:extLst>
              <a:ext uri="{FF2B5EF4-FFF2-40B4-BE49-F238E27FC236}">
                <a16:creationId xmlns:a16="http://schemas.microsoft.com/office/drawing/2014/main" id="{7ED13A3B-4371-4C04-8E29-5B5492F2BB4E}"/>
              </a:ext>
            </a:extLst>
          </p:cNvPr>
          <p:cNvPicPr>
            <a:picLocks noChangeAspect="1"/>
          </p:cNvPicPr>
          <p:nvPr/>
        </p:nvPicPr>
        <p:blipFill>
          <a:blip r:embed="rId3"/>
          <a:stretch>
            <a:fillRect/>
          </a:stretch>
        </p:blipFill>
        <p:spPr>
          <a:xfrm>
            <a:off x="5638350" y="2383428"/>
            <a:ext cx="3714005" cy="3924955"/>
          </a:xfrm>
          <a:prstGeom prst="rect">
            <a:avLst/>
          </a:prstGeom>
          <a:ln w="31750">
            <a:solidFill>
              <a:schemeClr val="bg1">
                <a:lumMod val="75000"/>
              </a:schemeClr>
            </a:solidFill>
          </a:ln>
        </p:spPr>
      </p:pic>
      <p:pic>
        <p:nvPicPr>
          <p:cNvPr id="9" name="datasheet2">
            <a:extLst>
              <a:ext uri="{FF2B5EF4-FFF2-40B4-BE49-F238E27FC236}">
                <a16:creationId xmlns:a16="http://schemas.microsoft.com/office/drawing/2014/main" id="{24DE7948-1973-42D2-B45B-31AFFB04D570}"/>
              </a:ext>
            </a:extLst>
          </p:cNvPr>
          <p:cNvPicPr>
            <a:picLocks noChangeAspect="1"/>
          </p:cNvPicPr>
          <p:nvPr/>
        </p:nvPicPr>
        <p:blipFill>
          <a:blip r:embed="rId4"/>
          <a:stretch>
            <a:fillRect/>
          </a:stretch>
        </p:blipFill>
        <p:spPr>
          <a:xfrm>
            <a:off x="6509955" y="3966355"/>
            <a:ext cx="3714005" cy="3924955"/>
          </a:xfrm>
          <a:prstGeom prst="rect">
            <a:avLst/>
          </a:prstGeom>
          <a:ln w="31750">
            <a:solidFill>
              <a:schemeClr val="bg1">
                <a:lumMod val="75000"/>
              </a:schemeClr>
            </a:solidFill>
          </a:ln>
        </p:spPr>
      </p:pic>
      <p:pic>
        <p:nvPicPr>
          <p:cNvPr id="10" name="datasheet3">
            <a:extLst>
              <a:ext uri="{FF2B5EF4-FFF2-40B4-BE49-F238E27FC236}">
                <a16:creationId xmlns:a16="http://schemas.microsoft.com/office/drawing/2014/main" id="{616F8AE2-8332-4998-8DC1-4E17DF40D4B6}"/>
              </a:ext>
            </a:extLst>
          </p:cNvPr>
          <p:cNvPicPr>
            <a:picLocks noChangeAspect="1"/>
          </p:cNvPicPr>
          <p:nvPr/>
        </p:nvPicPr>
        <p:blipFill>
          <a:blip r:embed="rId5"/>
          <a:stretch>
            <a:fillRect/>
          </a:stretch>
        </p:blipFill>
        <p:spPr>
          <a:xfrm>
            <a:off x="8372571" y="2626724"/>
            <a:ext cx="3714005" cy="3924955"/>
          </a:xfrm>
          <a:prstGeom prst="rect">
            <a:avLst/>
          </a:prstGeom>
          <a:ln w="31750">
            <a:solidFill>
              <a:schemeClr val="bg1">
                <a:lumMod val="75000"/>
              </a:schemeClr>
            </a:solidFill>
          </a:ln>
        </p:spPr>
      </p:pic>
      <p:sp>
        <p:nvSpPr>
          <p:cNvPr id="3" name="TextBox 2">
            <a:extLst>
              <a:ext uri="{FF2B5EF4-FFF2-40B4-BE49-F238E27FC236}">
                <a16:creationId xmlns:a16="http://schemas.microsoft.com/office/drawing/2014/main" id="{D588F099-C1B4-4A35-8F21-5390A7136BD0}"/>
              </a:ext>
            </a:extLst>
          </p:cNvPr>
          <p:cNvSpPr txBox="1"/>
          <p:nvPr/>
        </p:nvSpPr>
        <p:spPr>
          <a:xfrm>
            <a:off x="609600" y="5588154"/>
            <a:ext cx="8379581" cy="338554"/>
          </a:xfrm>
          <a:prstGeom prst="rect">
            <a:avLst/>
          </a:prstGeom>
          <a:noFill/>
        </p:spPr>
        <p:txBody>
          <a:bodyPr wrap="square" rtlCol="0">
            <a:spAutoFit/>
          </a:bodyPr>
          <a:lstStyle/>
          <a:p>
            <a:r>
              <a:rPr lang="en-US" sz="1600" dirty="0">
                <a:latin typeface="+mj-lt"/>
              </a:rPr>
              <a:t>*Need 2 or more GPS datasets in our database, existing data holdings count toward that.</a:t>
            </a:r>
          </a:p>
        </p:txBody>
      </p:sp>
      <p:sp>
        <p:nvSpPr>
          <p:cNvPr id="13" name="Title 15">
            <a:extLst>
              <a:ext uri="{FF2B5EF4-FFF2-40B4-BE49-F238E27FC236}">
                <a16:creationId xmlns:a16="http://schemas.microsoft.com/office/drawing/2014/main" id="{4F6F18F9-E373-420D-A78B-795AEEEC96F2}"/>
              </a:ext>
            </a:extLst>
          </p:cNvPr>
          <p:cNvSpPr txBox="1">
            <a:spLocks/>
          </p:cNvSpPr>
          <p:nvPr/>
        </p:nvSpPr>
        <p:spPr>
          <a:xfrm>
            <a:off x="0" y="274639"/>
            <a:ext cx="12192000" cy="1143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OPUS Shared vs. OPUS Projects</a:t>
            </a:r>
          </a:p>
        </p:txBody>
      </p:sp>
    </p:spTree>
    <p:extLst>
      <p:ext uri="{BB962C8B-B14F-4D97-AF65-F5344CB8AC3E}">
        <p14:creationId xmlns:p14="http://schemas.microsoft.com/office/powerpoint/2010/main" val="423449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p:txBody>
          <a:bodyPr/>
          <a:lstStyle/>
          <a:p>
            <a:r>
              <a:rPr lang="en-US" sz="5400" dirty="0">
                <a:latin typeface="Cambria" panose="02040503050406030204" pitchFamily="18" charset="0"/>
                <a:ea typeface="Cambria" panose="02040503050406030204" pitchFamily="18" charset="0"/>
              </a:rPr>
              <a:t>OPUS Projects</a:t>
            </a:r>
          </a:p>
        </p:txBody>
      </p:sp>
      <p:sp>
        <p:nvSpPr>
          <p:cNvPr id="16" name="Content Placeholder 15"/>
          <p:cNvSpPr>
            <a:spLocks noGrp="1"/>
          </p:cNvSpPr>
          <p:nvPr>
            <p:ph idx="1"/>
          </p:nvPr>
        </p:nvSpPr>
        <p:spPr>
          <a:xfrm>
            <a:off x="609599" y="1315170"/>
            <a:ext cx="10972799" cy="5440363"/>
          </a:xfrm>
        </p:spPr>
        <p:txBody>
          <a:bodyPr/>
          <a:lstStyle/>
          <a:p>
            <a:pPr>
              <a:defRPr/>
            </a:pPr>
            <a:r>
              <a:rPr lang="en-US" sz="2800" dirty="0">
                <a:latin typeface="Cambria" panose="02040503050406030204" pitchFamily="18" charset="0"/>
                <a:ea typeface="Cambria" panose="02040503050406030204" pitchFamily="18" charset="0"/>
              </a:rPr>
              <a:t>Web-based, nothing to download</a:t>
            </a:r>
          </a:p>
          <a:p>
            <a:pPr>
              <a:defRPr/>
            </a:pPr>
            <a:r>
              <a:rPr lang="en-US" sz="2800" dirty="0">
                <a:latin typeface="Cambria" panose="02040503050406030204" pitchFamily="18" charset="0"/>
                <a:ea typeface="Cambria" panose="02040503050406030204" pitchFamily="18" charset="0"/>
              </a:rPr>
              <a:t>Visualize/map your OPUS Solutions</a:t>
            </a:r>
          </a:p>
          <a:p>
            <a:pPr>
              <a:defRPr/>
            </a:pPr>
            <a:r>
              <a:rPr lang="en-US" sz="2800" dirty="0">
                <a:latin typeface="Cambria" panose="02040503050406030204" pitchFamily="18" charset="0"/>
                <a:ea typeface="Cambria" panose="02040503050406030204" pitchFamily="18" charset="0"/>
              </a:rPr>
              <a:t>Process multiple marks and multiple occupations</a:t>
            </a:r>
          </a:p>
          <a:p>
            <a:pPr lvl="1">
              <a:defRPr/>
            </a:pPr>
            <a:r>
              <a:rPr lang="en-US" sz="2400" dirty="0">
                <a:latin typeface="Cambria" panose="02040503050406030204" pitchFamily="18" charset="0"/>
                <a:ea typeface="Cambria" panose="02040503050406030204" pitchFamily="18" charset="0"/>
              </a:rPr>
              <a:t>Or simply repeat occupations of a single mark</a:t>
            </a:r>
          </a:p>
          <a:p>
            <a:pPr marL="3175" indent="-3175">
              <a:spcBef>
                <a:spcPts val="1800"/>
              </a:spcBef>
              <a:buNone/>
              <a:defRPr/>
            </a:pPr>
            <a:r>
              <a:rPr lang="en-US" sz="2800" b="1" dirty="0">
                <a:latin typeface="Cambria" panose="02040503050406030204" pitchFamily="18" charset="0"/>
                <a:ea typeface="Cambria" panose="02040503050406030204" pitchFamily="18" charset="0"/>
              </a:rPr>
              <a:t>Advantages include:</a:t>
            </a:r>
          </a:p>
          <a:p>
            <a:pPr marL="285744" indent="-285744">
              <a:defRPr/>
            </a:pPr>
            <a:r>
              <a:rPr lang="en-US" sz="2800" dirty="0">
                <a:latin typeface="Cambria" panose="02040503050406030204" pitchFamily="18" charset="0"/>
                <a:ea typeface="Cambria" panose="02040503050406030204" pitchFamily="18" charset="0"/>
              </a:rPr>
              <a:t>Data uploading through OPUS</a:t>
            </a:r>
          </a:p>
          <a:p>
            <a:pPr marL="285744" indent="-285744">
              <a:defRPr/>
            </a:pPr>
            <a:r>
              <a:rPr lang="en-US" sz="2800" dirty="0">
                <a:latin typeface="Cambria" panose="02040503050406030204" pitchFamily="18" charset="0"/>
                <a:ea typeface="Cambria" panose="02040503050406030204" pitchFamily="18" charset="0"/>
              </a:rPr>
              <a:t>More ability to select CORS used for processing</a:t>
            </a:r>
          </a:p>
          <a:p>
            <a:pPr marL="285744" indent="-285744">
              <a:defRPr/>
            </a:pPr>
            <a:r>
              <a:rPr lang="en-US" sz="2800" dirty="0">
                <a:latin typeface="Cambria" panose="02040503050406030204" pitchFamily="18" charset="0"/>
                <a:ea typeface="Cambria" panose="02040503050406030204" pitchFamily="18" charset="0"/>
              </a:rPr>
              <a:t>Process using PAGES… without intricacies of PAGES</a:t>
            </a:r>
          </a:p>
          <a:p>
            <a:pPr marL="285744" indent="-285744">
              <a:defRPr/>
            </a:pPr>
            <a:r>
              <a:rPr lang="en-US" sz="2800" dirty="0">
                <a:latin typeface="Cambria" panose="02040503050406030204" pitchFamily="18" charset="0"/>
                <a:ea typeface="Cambria" panose="02040503050406030204" pitchFamily="18" charset="0"/>
              </a:rPr>
              <a:t>Support for submission to NGS</a:t>
            </a:r>
          </a:p>
        </p:txBody>
      </p:sp>
    </p:spTree>
    <p:extLst>
      <p:ext uri="{BB962C8B-B14F-4D97-AF65-F5344CB8AC3E}">
        <p14:creationId xmlns:p14="http://schemas.microsoft.com/office/powerpoint/2010/main" val="386046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66;p29"/>
          <p:cNvSpPr txBox="1">
            <a:spLocks noChangeAspect="1"/>
          </p:cNvSpPr>
          <p:nvPr/>
        </p:nvSpPr>
        <p:spPr>
          <a:xfrm>
            <a:off x="1608299" y="1465710"/>
            <a:ext cx="8975400" cy="4777703"/>
          </a:xfrm>
          <a:prstGeom prst="rect">
            <a:avLst/>
          </a:prstGeom>
          <a:solidFill>
            <a:schemeClr val="bg1"/>
          </a:solidFill>
          <a:ln>
            <a:noFill/>
          </a:ln>
        </p:spPr>
        <p:txBody>
          <a:bodyPr spcFirstLastPara="1" wrap="square" lIns="91425" tIns="45700" rIns="91425" bIns="45700" anchor="t" anchorCtr="0">
            <a:noAutofit/>
          </a:bodyPr>
          <a:lstStyle/>
          <a:p>
            <a:pPr>
              <a:buClr>
                <a:srgbClr val="000000"/>
              </a:buClr>
              <a:defRPr/>
            </a:pPr>
            <a:r>
              <a:rPr lang="en-US" sz="1400" kern="0" dirty="0">
                <a:solidFill>
                  <a:srgbClr val="000000"/>
                </a:solidFill>
                <a:latin typeface="Courier New" panose="02070309020205020404" pitchFamily="49" charset="0"/>
                <a:ea typeface="Source Code Pro"/>
                <a:cs typeface="Courier New" panose="02070309020205020404" pitchFamily="49" charset="0"/>
                <a:sym typeface="Source Code Pro"/>
              </a:rPr>
              <a:t>000010*AA*HZTLOBS NGS   NATIONAL GEODETIC SURVEY                        20130114</a:t>
            </a:r>
            <a:endParaRPr sz="1400" kern="0" dirty="0">
              <a:solidFill>
                <a:srgbClr val="000000"/>
              </a:solidFill>
              <a:latin typeface="Courier New" panose="02070309020205020404" pitchFamily="49" charset="0"/>
              <a:ea typeface="Source Code Pro"/>
              <a:cs typeface="Courier New" panose="02070309020205020404" pitchFamily="49" charset="0"/>
              <a:sym typeface="Source Code Pro"/>
            </a:endParaRPr>
          </a:p>
          <a:p>
            <a:pPr>
              <a:buClr>
                <a:srgbClr val="000000"/>
              </a:buClr>
              <a:defRPr/>
            </a:pPr>
            <a:r>
              <a:rPr lang="en-US" sz="1400" kern="0" dirty="0">
                <a:solidFill>
                  <a:srgbClr val="000000"/>
                </a:solidFill>
                <a:latin typeface="Courier New" panose="02070309020205020404" pitchFamily="49" charset="0"/>
                <a:ea typeface="Source Code Pro"/>
                <a:cs typeface="Courier New" panose="02070309020205020404" pitchFamily="49" charset="0"/>
                <a:sym typeface="Source Code Pro"/>
              </a:rPr>
              <a:t>000020*10*BOUNDARY MON STRICKLAND NC SC HEIGHT MODERNIZATION 2013 (OP: gps2912f)</a:t>
            </a:r>
            <a:endParaRPr sz="1400" kern="0" dirty="0">
              <a:solidFill>
                <a:srgbClr val="000000"/>
              </a:solidFill>
              <a:latin typeface="Courier New" panose="02070309020205020404" pitchFamily="49" charset="0"/>
              <a:ea typeface="Source Code Pro"/>
              <a:cs typeface="Courier New" panose="02070309020205020404" pitchFamily="49" charset="0"/>
              <a:sym typeface="Source Code Pro"/>
            </a:endParaRPr>
          </a:p>
          <a:p>
            <a:pPr>
              <a:buClr>
                <a:srgbClr val="000000"/>
              </a:buClr>
              <a:defRPr/>
            </a:pPr>
            <a:r>
              <a:rPr lang="en-US" sz="1400" kern="0" dirty="0">
                <a:solidFill>
                  <a:srgbClr val="000000"/>
                </a:solidFill>
                <a:latin typeface="Courier New" panose="02070309020205020404" pitchFamily="49" charset="0"/>
                <a:ea typeface="Source Code Pro"/>
                <a:cs typeface="Courier New" panose="02070309020205020404" pitchFamily="49" charset="0"/>
                <a:sym typeface="Source Code Pro"/>
              </a:rPr>
              <a:t>000030*12*201301201301MS MARK SCHENEWERK                                   4NCAA</a:t>
            </a:r>
            <a:endParaRPr sz="1400" kern="0" dirty="0">
              <a:solidFill>
                <a:srgbClr val="000000"/>
              </a:solidFill>
              <a:latin typeface="Courier New" panose="02070309020205020404" pitchFamily="49" charset="0"/>
              <a:ea typeface="Source Code Pro"/>
              <a:cs typeface="Courier New" panose="02070309020205020404" pitchFamily="49" charset="0"/>
              <a:sym typeface="Source Code Pro"/>
            </a:endParaRPr>
          </a:p>
          <a:p>
            <a:pPr>
              <a:buClr>
                <a:srgbClr val="000000"/>
              </a:buClr>
              <a:defRPr/>
            </a:pPr>
            <a:r>
              <a:rPr lang="en-US" sz="1400" kern="0" dirty="0">
                <a:solidFill>
                  <a:srgbClr val="000000"/>
                </a:solidFill>
                <a:latin typeface="Courier New" panose="02070309020205020404" pitchFamily="49" charset="0"/>
                <a:ea typeface="Source Code Pro"/>
                <a:cs typeface="Courier New" panose="02070309020205020404" pitchFamily="49" charset="0"/>
                <a:sym typeface="Source Code Pro"/>
              </a:rPr>
              <a:t>000040*13*NAD 83(2011)            GRS 80          63781370002982572221</a:t>
            </a:r>
            <a:endParaRPr sz="1400" kern="0" dirty="0">
              <a:solidFill>
                <a:srgbClr val="000000"/>
              </a:solidFill>
              <a:latin typeface="Courier New" panose="02070309020205020404" pitchFamily="49" charset="0"/>
              <a:ea typeface="Source Code Pro"/>
              <a:cs typeface="Courier New" panose="02070309020205020404" pitchFamily="49" charset="0"/>
              <a:sym typeface="Source Code Pro"/>
            </a:endParaRPr>
          </a:p>
          <a:p>
            <a:pPr>
              <a:buClr>
                <a:srgbClr val="000000"/>
              </a:buClr>
              <a:defRPr/>
            </a:pPr>
            <a:r>
              <a:rPr lang="en-US" sz="1400" kern="0" dirty="0">
                <a:solidFill>
                  <a:srgbClr val="000000"/>
                </a:solidFill>
                <a:latin typeface="Courier New" panose="02070309020205020404" pitchFamily="49" charset="0"/>
                <a:ea typeface="Source Code Pro"/>
                <a:cs typeface="Courier New" panose="02070309020205020404" pitchFamily="49" charset="0"/>
                <a:sym typeface="Source Code Pro"/>
              </a:rPr>
              <a:t>000050*25*0001R0143ABLUFMS 004  003</a:t>
            </a:r>
            <a:endParaRPr sz="1400" kern="0" dirty="0">
              <a:solidFill>
                <a:srgbClr val="000000"/>
              </a:solidFill>
              <a:latin typeface="Courier New" panose="02070309020205020404" pitchFamily="49" charset="0"/>
              <a:ea typeface="Source Code Pro"/>
              <a:cs typeface="Courier New" panose="02070309020205020404" pitchFamily="49" charset="0"/>
              <a:sym typeface="Source Code Pro"/>
            </a:endParaRPr>
          </a:p>
          <a:p>
            <a:pPr>
              <a:buClr>
                <a:srgbClr val="000000"/>
              </a:buClr>
              <a:defRPr/>
            </a:pPr>
            <a:r>
              <a:rPr lang="en-US" sz="1400" kern="0" dirty="0">
                <a:solidFill>
                  <a:srgbClr val="000000"/>
                </a:solidFill>
                <a:latin typeface="Courier New" panose="02070309020205020404" pitchFamily="49" charset="0"/>
                <a:ea typeface="Source Code Pro"/>
                <a:cs typeface="Courier New" panose="02070309020205020404" pitchFamily="49" charset="0"/>
                <a:sym typeface="Source Code Pro"/>
              </a:rPr>
              <a:t>000060*26*BB 0143A -&gt; OP 2013-014-A</a:t>
            </a:r>
            <a:endParaRPr sz="1400" kern="0" dirty="0">
              <a:solidFill>
                <a:srgbClr val="000000"/>
              </a:solidFill>
              <a:latin typeface="Courier New" panose="02070309020205020404" pitchFamily="49" charset="0"/>
              <a:ea typeface="Source Code Pro"/>
              <a:cs typeface="Courier New" panose="02070309020205020404" pitchFamily="49" charset="0"/>
              <a:sym typeface="Source Code Pro"/>
            </a:endParaRPr>
          </a:p>
          <a:p>
            <a:pPr>
              <a:buClr>
                <a:srgbClr val="000000"/>
              </a:buClr>
              <a:defRPr/>
            </a:pPr>
            <a:r>
              <a:rPr lang="en-US" sz="1400" kern="0" dirty="0">
                <a:solidFill>
                  <a:srgbClr val="000000"/>
                </a:solidFill>
                <a:latin typeface="Courier New" panose="02070309020205020404" pitchFamily="49" charset="0"/>
                <a:ea typeface="Source Code Pro"/>
                <a:cs typeface="Courier New" panose="02070309020205020404" pitchFamily="49" charset="0"/>
                <a:sym typeface="Source Code Pro"/>
              </a:rPr>
              <a:t>000070*27*00011301141641                                2000</a:t>
            </a:r>
            <a:endParaRPr sz="1400" kern="0" dirty="0">
              <a:solidFill>
                <a:srgbClr val="000000"/>
              </a:solidFill>
              <a:latin typeface="Courier New" panose="02070309020205020404" pitchFamily="49" charset="0"/>
              <a:ea typeface="Source Code Pro"/>
              <a:cs typeface="Courier New" panose="02070309020205020404" pitchFamily="49" charset="0"/>
              <a:sym typeface="Source Code Pro"/>
            </a:endParaRPr>
          </a:p>
          <a:p>
            <a:pPr>
              <a:buClr>
                <a:srgbClr val="000000"/>
              </a:buClr>
              <a:defRPr/>
            </a:pPr>
            <a:r>
              <a:rPr lang="en-US" sz="1400" kern="0" dirty="0">
                <a:solidFill>
                  <a:srgbClr val="000000"/>
                </a:solidFill>
                <a:latin typeface="Courier New" panose="02070309020205020404" pitchFamily="49" charset="0"/>
                <a:ea typeface="Source Code Pro"/>
                <a:cs typeface="Courier New" panose="02070309020205020404" pitchFamily="49" charset="0"/>
                <a:sym typeface="Source Code Pro"/>
              </a:rPr>
              <a:t>000080*27*00011301142001                                2000</a:t>
            </a:r>
            <a:endParaRPr sz="1400" kern="0" dirty="0">
              <a:solidFill>
                <a:srgbClr val="000000"/>
              </a:solidFill>
              <a:latin typeface="Courier New" panose="02070309020205020404" pitchFamily="49" charset="0"/>
              <a:ea typeface="Source Code Pro"/>
              <a:cs typeface="Courier New" panose="02070309020205020404" pitchFamily="49" charset="0"/>
              <a:sym typeface="Source Code Pro"/>
            </a:endParaRPr>
          </a:p>
          <a:p>
            <a:pPr algn="ctr">
              <a:buClr>
                <a:srgbClr val="000000"/>
              </a:buClr>
              <a:defRPr/>
            </a:pPr>
            <a:r>
              <a:rPr lang="en-US" sz="1400" b="1" kern="0" dirty="0">
                <a:solidFill>
                  <a:srgbClr val="000000"/>
                </a:solidFill>
                <a:latin typeface="Courier New" panose="02070309020205020404" pitchFamily="49" charset="0"/>
                <a:ea typeface="Source Code Pro"/>
                <a:cs typeface="Courier New" panose="02070309020205020404" pitchFamily="49" charset="0"/>
                <a:sym typeface="Source Code Pro"/>
              </a:rPr>
              <a:t>⋮</a:t>
            </a:r>
            <a:endParaRPr sz="1400" b="1" kern="0" dirty="0">
              <a:solidFill>
                <a:srgbClr val="000000"/>
              </a:solidFill>
              <a:latin typeface="Courier New" panose="02070309020205020404" pitchFamily="49" charset="0"/>
              <a:ea typeface="Source Code Pro"/>
              <a:cs typeface="Courier New" panose="02070309020205020404" pitchFamily="49" charset="0"/>
              <a:sym typeface="Source Code Pro"/>
            </a:endParaRPr>
          </a:p>
          <a:p>
            <a:pPr>
              <a:buClr>
                <a:srgbClr val="000000"/>
              </a:buClr>
              <a:defRPr/>
            </a:pPr>
            <a:r>
              <a:rPr lang="en-US" sz="1400" kern="0" dirty="0">
                <a:solidFill>
                  <a:srgbClr val="000000"/>
                </a:solidFill>
                <a:latin typeface="Courier New" panose="02070309020205020404" pitchFamily="49" charset="0"/>
                <a:ea typeface="Source Code Pro"/>
                <a:cs typeface="Courier New" panose="02070309020205020404" pitchFamily="49" charset="0"/>
                <a:sym typeface="Source Code Pro"/>
              </a:rPr>
              <a:t>001900*70*007055      Trimble </a:t>
            </a:r>
            <a:r>
              <a:rPr lang="en-US" sz="1400" kern="0" dirty="0" err="1">
                <a:solidFill>
                  <a:srgbClr val="000000"/>
                </a:solidFill>
                <a:latin typeface="Courier New" panose="02070309020205020404" pitchFamily="49" charset="0"/>
                <a:ea typeface="Source Code Pro"/>
                <a:cs typeface="Courier New" panose="02070309020205020404" pitchFamily="49" charset="0"/>
                <a:sym typeface="Source Code Pro"/>
              </a:rPr>
              <a:t>NavigationDUAL</a:t>
            </a:r>
            <a:r>
              <a:rPr lang="en-US" sz="1400" kern="0" dirty="0">
                <a:solidFill>
                  <a:srgbClr val="000000"/>
                </a:solidFill>
                <a:latin typeface="Courier New" panose="02070309020205020404" pitchFamily="49" charset="0"/>
                <a:ea typeface="Source Code Pro"/>
                <a:cs typeface="Courier New" panose="02070309020205020404" pitchFamily="49" charset="0"/>
                <a:sym typeface="Source Code Pro"/>
              </a:rPr>
              <a:t> CARRIER PHASE PPSNETR5   4742K10896</a:t>
            </a:r>
            <a:endParaRPr sz="1400" kern="0" dirty="0">
              <a:solidFill>
                <a:srgbClr val="000000"/>
              </a:solidFill>
              <a:latin typeface="Courier New" panose="02070309020205020404" pitchFamily="49" charset="0"/>
              <a:ea typeface="Source Code Pro"/>
              <a:cs typeface="Courier New" panose="02070309020205020404" pitchFamily="49" charset="0"/>
              <a:sym typeface="Source Code Pro"/>
            </a:endParaRPr>
          </a:p>
          <a:p>
            <a:pPr>
              <a:buClr>
                <a:srgbClr val="000000"/>
              </a:buClr>
              <a:defRPr/>
            </a:pPr>
            <a:r>
              <a:rPr lang="en-US" sz="1400" kern="0" dirty="0">
                <a:solidFill>
                  <a:srgbClr val="000000"/>
                </a:solidFill>
                <a:latin typeface="Courier New" panose="02070309020205020404" pitchFamily="49" charset="0"/>
                <a:ea typeface="Source Code Pro"/>
                <a:cs typeface="Courier New" panose="02070309020205020404" pitchFamily="49" charset="0"/>
                <a:sym typeface="Source Code Pro"/>
              </a:rPr>
              <a:t>001910*70*008055      Trimble </a:t>
            </a:r>
            <a:r>
              <a:rPr lang="en-US" sz="1400" kern="0" dirty="0" err="1">
                <a:solidFill>
                  <a:srgbClr val="000000"/>
                </a:solidFill>
                <a:latin typeface="Courier New" panose="02070309020205020404" pitchFamily="49" charset="0"/>
                <a:ea typeface="Source Code Pro"/>
                <a:cs typeface="Courier New" panose="02070309020205020404" pitchFamily="49" charset="0"/>
                <a:sym typeface="Source Code Pro"/>
              </a:rPr>
              <a:t>NavigationDUAL</a:t>
            </a:r>
            <a:r>
              <a:rPr lang="en-US" sz="1400" kern="0" dirty="0">
                <a:solidFill>
                  <a:srgbClr val="000000"/>
                </a:solidFill>
                <a:latin typeface="Courier New" panose="02070309020205020404" pitchFamily="49" charset="0"/>
                <a:ea typeface="Source Code Pro"/>
                <a:cs typeface="Courier New" panose="02070309020205020404" pitchFamily="49" charset="0"/>
                <a:sym typeface="Source Code Pro"/>
              </a:rPr>
              <a:t> CARRIER PHASE PPSNETR5   4744K11096</a:t>
            </a:r>
            <a:endParaRPr sz="1400" kern="0" dirty="0">
              <a:solidFill>
                <a:srgbClr val="000000"/>
              </a:solidFill>
              <a:latin typeface="Courier New" panose="02070309020205020404" pitchFamily="49" charset="0"/>
              <a:ea typeface="Source Code Pro"/>
              <a:cs typeface="Courier New" panose="02070309020205020404" pitchFamily="49" charset="0"/>
              <a:sym typeface="Source Code Pro"/>
            </a:endParaRPr>
          </a:p>
          <a:p>
            <a:pPr>
              <a:buClr>
                <a:srgbClr val="000000"/>
              </a:buClr>
              <a:defRPr/>
            </a:pPr>
            <a:r>
              <a:rPr lang="en-US" sz="1400" kern="0" dirty="0">
                <a:solidFill>
                  <a:srgbClr val="000000"/>
                </a:solidFill>
                <a:latin typeface="Courier New" panose="02070309020205020404" pitchFamily="49" charset="0"/>
                <a:ea typeface="Source Code Pro"/>
                <a:cs typeface="Courier New" panose="02070309020205020404" pitchFamily="49" charset="0"/>
                <a:sym typeface="Source Code Pro"/>
              </a:rPr>
              <a:t>001920*70*009055      Trimble </a:t>
            </a:r>
            <a:r>
              <a:rPr lang="en-US" sz="1400" kern="0" dirty="0" err="1">
                <a:solidFill>
                  <a:srgbClr val="000000"/>
                </a:solidFill>
                <a:latin typeface="Courier New" panose="02070309020205020404" pitchFamily="49" charset="0"/>
                <a:ea typeface="Source Code Pro"/>
                <a:cs typeface="Courier New" panose="02070309020205020404" pitchFamily="49" charset="0"/>
                <a:sym typeface="Source Code Pro"/>
              </a:rPr>
              <a:t>NavigationDUAL</a:t>
            </a:r>
            <a:r>
              <a:rPr lang="en-US" sz="1400" kern="0" dirty="0">
                <a:solidFill>
                  <a:srgbClr val="000000"/>
                </a:solidFill>
                <a:latin typeface="Courier New" panose="02070309020205020404" pitchFamily="49" charset="0"/>
                <a:ea typeface="Source Code Pro"/>
                <a:cs typeface="Courier New" panose="02070309020205020404" pitchFamily="49" charset="0"/>
                <a:sym typeface="Source Code Pro"/>
              </a:rPr>
              <a:t> CARRIER PHASE PPSNETR5   4829K57356</a:t>
            </a:r>
            <a:endParaRPr sz="1400" kern="0" dirty="0">
              <a:solidFill>
                <a:srgbClr val="000000"/>
              </a:solidFill>
              <a:latin typeface="Courier New" panose="02070309020205020404" pitchFamily="49" charset="0"/>
              <a:ea typeface="Source Code Pro"/>
              <a:cs typeface="Courier New" panose="02070309020205020404" pitchFamily="49" charset="0"/>
              <a:sym typeface="Source Code Pro"/>
            </a:endParaRPr>
          </a:p>
          <a:p>
            <a:pPr>
              <a:buClr>
                <a:srgbClr val="000000"/>
              </a:buClr>
              <a:defRPr/>
            </a:pPr>
            <a:r>
              <a:rPr lang="en-US" sz="1400" kern="0" dirty="0">
                <a:solidFill>
                  <a:srgbClr val="000000"/>
                </a:solidFill>
                <a:latin typeface="Courier New" panose="02070309020205020404" pitchFamily="49" charset="0"/>
                <a:ea typeface="Source Code Pro"/>
                <a:cs typeface="Courier New" panose="02070309020205020404" pitchFamily="49" charset="0"/>
                <a:sym typeface="Source Code Pro"/>
              </a:rPr>
              <a:t>001930*72*001   AOAD/M_T        NONE        KW5-0201</a:t>
            </a:r>
            <a:endParaRPr sz="1400" kern="0" dirty="0">
              <a:solidFill>
                <a:srgbClr val="000000"/>
              </a:solidFill>
              <a:latin typeface="Courier New" panose="02070309020205020404" pitchFamily="49" charset="0"/>
              <a:ea typeface="Source Code Pro"/>
              <a:cs typeface="Courier New" panose="02070309020205020404" pitchFamily="49" charset="0"/>
              <a:sym typeface="Source Code Pro"/>
            </a:endParaRPr>
          </a:p>
          <a:p>
            <a:pPr>
              <a:buClr>
                <a:srgbClr val="000000"/>
              </a:buClr>
              <a:defRPr/>
            </a:pPr>
            <a:r>
              <a:rPr lang="en-US" sz="1400" kern="0" dirty="0">
                <a:solidFill>
                  <a:srgbClr val="000000"/>
                </a:solidFill>
                <a:latin typeface="Courier New" panose="02070309020205020404" pitchFamily="49" charset="0"/>
                <a:ea typeface="Source Code Pro"/>
                <a:cs typeface="Courier New" panose="02070309020205020404" pitchFamily="49" charset="0"/>
                <a:sym typeface="Source Code Pro"/>
              </a:rPr>
              <a:t>001940*72*010   TRM57971.00     NONE        30973141</a:t>
            </a:r>
            <a:endParaRPr sz="1400" kern="0" dirty="0">
              <a:solidFill>
                <a:srgbClr val="000000"/>
              </a:solidFill>
              <a:latin typeface="Courier New" panose="02070309020205020404" pitchFamily="49" charset="0"/>
              <a:ea typeface="Source Code Pro"/>
              <a:cs typeface="Courier New" panose="02070309020205020404" pitchFamily="49" charset="0"/>
              <a:sym typeface="Source Code Pro"/>
            </a:endParaRPr>
          </a:p>
          <a:p>
            <a:pPr>
              <a:buClr>
                <a:srgbClr val="000000"/>
              </a:buClr>
              <a:defRPr/>
            </a:pPr>
            <a:r>
              <a:rPr lang="en-US" sz="1400" kern="0" dirty="0">
                <a:solidFill>
                  <a:srgbClr val="000000"/>
                </a:solidFill>
                <a:latin typeface="Courier New" panose="02070309020205020404" pitchFamily="49" charset="0"/>
                <a:ea typeface="Source Code Pro"/>
                <a:cs typeface="Courier New" panose="02070309020205020404" pitchFamily="49" charset="0"/>
                <a:sym typeface="Source Code Pro"/>
              </a:rPr>
              <a:t>001950*72*011   TRM57971.00     NONE        30976660</a:t>
            </a:r>
            <a:endParaRPr sz="1400" kern="0" dirty="0">
              <a:solidFill>
                <a:srgbClr val="000000"/>
              </a:solidFill>
              <a:latin typeface="Courier New" panose="02070309020205020404" pitchFamily="49" charset="0"/>
              <a:ea typeface="Source Code Pro"/>
              <a:cs typeface="Courier New" panose="02070309020205020404" pitchFamily="49" charset="0"/>
              <a:sym typeface="Source Code Pro"/>
            </a:endParaRPr>
          </a:p>
          <a:p>
            <a:pPr algn="ctr">
              <a:buClr>
                <a:srgbClr val="000000"/>
              </a:buClr>
              <a:defRPr/>
            </a:pPr>
            <a:r>
              <a:rPr lang="en-US" sz="1400" b="1" kern="0" dirty="0">
                <a:solidFill>
                  <a:srgbClr val="000000"/>
                </a:solidFill>
                <a:latin typeface="Courier New" panose="02070309020205020404" pitchFamily="49" charset="0"/>
                <a:ea typeface="Source Code Pro"/>
                <a:cs typeface="Courier New" panose="02070309020205020404" pitchFamily="49" charset="0"/>
                <a:sym typeface="Source Code Pro"/>
              </a:rPr>
              <a:t>⋮</a:t>
            </a:r>
            <a:endParaRPr sz="1400" b="1" kern="0" dirty="0">
              <a:solidFill>
                <a:srgbClr val="000000"/>
              </a:solidFill>
              <a:latin typeface="Courier New" panose="02070309020205020404" pitchFamily="49" charset="0"/>
              <a:ea typeface="Source Code Pro"/>
              <a:cs typeface="Courier New" panose="02070309020205020404" pitchFamily="49" charset="0"/>
              <a:sym typeface="Source Code Pro"/>
            </a:endParaRPr>
          </a:p>
          <a:p>
            <a:pPr>
              <a:buClr>
                <a:srgbClr val="000000"/>
              </a:buClr>
              <a:defRPr/>
            </a:pPr>
            <a:r>
              <a:rPr lang="en-US" sz="1400" kern="0" dirty="0">
                <a:solidFill>
                  <a:srgbClr val="000000"/>
                </a:solidFill>
                <a:latin typeface="Courier New" panose="02070309020205020404" pitchFamily="49" charset="0"/>
                <a:ea typeface="Source Code Pro"/>
                <a:cs typeface="Courier New" panose="02070309020205020404" pitchFamily="49" charset="0"/>
                <a:sym typeface="Source Code Pro"/>
              </a:rPr>
              <a:t>002040*80*0001BLUFF                         34173468578N079034455052W       NC</a:t>
            </a:r>
            <a:endParaRPr sz="1400" kern="0" dirty="0">
              <a:solidFill>
                <a:srgbClr val="000000"/>
              </a:solidFill>
              <a:latin typeface="Courier New" panose="02070309020205020404" pitchFamily="49" charset="0"/>
              <a:ea typeface="Source Code Pro"/>
              <a:cs typeface="Courier New" panose="02070309020205020404" pitchFamily="49" charset="0"/>
              <a:sym typeface="Source Code Pro"/>
            </a:endParaRPr>
          </a:p>
          <a:p>
            <a:pPr>
              <a:buClr>
                <a:srgbClr val="000000"/>
              </a:buClr>
              <a:defRPr/>
            </a:pPr>
            <a:r>
              <a:rPr lang="en-US" sz="1400" kern="0" dirty="0">
                <a:solidFill>
                  <a:srgbClr val="000000"/>
                </a:solidFill>
                <a:latin typeface="Courier New" panose="02070309020205020404" pitchFamily="49" charset="0"/>
                <a:ea typeface="Source Code Pro"/>
                <a:cs typeface="Courier New" panose="02070309020205020404" pitchFamily="49" charset="0"/>
                <a:sym typeface="Source Code Pro"/>
              </a:rPr>
              <a:t>002050*86*0001    20756G  N88       -338086   -13052A  ANAD_83(2011)</a:t>
            </a:r>
            <a:endParaRPr sz="1400" kern="0" dirty="0">
              <a:solidFill>
                <a:srgbClr val="000000"/>
              </a:solidFill>
              <a:latin typeface="Courier New" panose="02070309020205020404" pitchFamily="49" charset="0"/>
              <a:ea typeface="Source Code Pro"/>
              <a:cs typeface="Courier New" panose="02070309020205020404" pitchFamily="49" charset="0"/>
              <a:sym typeface="Source Code Pro"/>
            </a:endParaRPr>
          </a:p>
          <a:p>
            <a:pPr>
              <a:buClr>
                <a:srgbClr val="000000"/>
              </a:buClr>
              <a:buSzPts val="1100"/>
              <a:defRPr/>
            </a:pPr>
            <a:r>
              <a:rPr lang="en-US" sz="1400" kern="0" dirty="0">
                <a:solidFill>
                  <a:srgbClr val="000000"/>
                </a:solidFill>
                <a:latin typeface="Courier New" panose="02070309020205020404" pitchFamily="49" charset="0"/>
                <a:ea typeface="Source Code Pro"/>
                <a:cs typeface="Courier New" panose="02070309020205020404" pitchFamily="49" charset="0"/>
                <a:sym typeface="Source Code Pro"/>
              </a:rPr>
              <a:t>002060*80*0002BOUNDARY MON STRICKLAND NC SC 34173269930N079034661580W       NC</a:t>
            </a:r>
            <a:endParaRPr sz="1400" kern="0" dirty="0">
              <a:solidFill>
                <a:srgbClr val="000000"/>
              </a:solidFill>
              <a:latin typeface="Courier New" panose="02070309020205020404" pitchFamily="49" charset="0"/>
              <a:ea typeface="Source Code Pro"/>
              <a:cs typeface="Courier New" panose="02070309020205020404" pitchFamily="49" charset="0"/>
              <a:sym typeface="Source Code Pro"/>
            </a:endParaRPr>
          </a:p>
          <a:p>
            <a:pPr>
              <a:buClr>
                <a:srgbClr val="000000"/>
              </a:buClr>
              <a:buSzPts val="1100"/>
              <a:defRPr/>
            </a:pPr>
            <a:r>
              <a:rPr lang="en-US" sz="1400" kern="0" dirty="0">
                <a:solidFill>
                  <a:srgbClr val="000000"/>
                </a:solidFill>
                <a:latin typeface="Courier New" panose="02070309020205020404" pitchFamily="49" charset="0"/>
                <a:ea typeface="Source Code Pro"/>
                <a:cs typeface="Courier New" panose="02070309020205020404" pitchFamily="49" charset="0"/>
                <a:sym typeface="Source Code Pro"/>
              </a:rPr>
              <a:t>002070*86*0002    20728G  N88       -338076   -13071A  ANAD_83(2011)</a:t>
            </a:r>
            <a:endParaRPr sz="1400" kern="0" dirty="0">
              <a:solidFill>
                <a:srgbClr val="000000"/>
              </a:solidFill>
              <a:latin typeface="Courier New" panose="02070309020205020404" pitchFamily="49" charset="0"/>
              <a:ea typeface="Source Code Pro"/>
              <a:cs typeface="Courier New" panose="02070309020205020404" pitchFamily="49" charset="0"/>
              <a:sym typeface="Source Code Pro"/>
            </a:endParaRPr>
          </a:p>
          <a:p>
            <a:pPr>
              <a:buClr>
                <a:srgbClr val="000000"/>
              </a:buClr>
              <a:defRPr/>
            </a:pPr>
            <a:r>
              <a:rPr lang="en-US" sz="1400" kern="0" dirty="0">
                <a:solidFill>
                  <a:srgbClr val="000000"/>
                </a:solidFill>
                <a:latin typeface="Courier New" panose="02070309020205020404" pitchFamily="49" charset="0"/>
                <a:ea typeface="Source Code Pro"/>
                <a:cs typeface="Courier New" panose="02070309020205020404" pitchFamily="49" charset="0"/>
                <a:sym typeface="Source Code Pro"/>
              </a:rPr>
              <a:t>002080*80*0004GUY                           34164773356N078595524668W       NC</a:t>
            </a:r>
            <a:endParaRPr sz="1400" kern="0" dirty="0">
              <a:solidFill>
                <a:srgbClr val="000000"/>
              </a:solidFill>
              <a:latin typeface="Courier New" panose="02070309020205020404" pitchFamily="49" charset="0"/>
              <a:ea typeface="Source Code Pro"/>
              <a:cs typeface="Courier New" panose="02070309020205020404" pitchFamily="49" charset="0"/>
              <a:sym typeface="Source Code Pro"/>
            </a:endParaRPr>
          </a:p>
          <a:p>
            <a:pPr algn="ctr">
              <a:buClr>
                <a:srgbClr val="000000"/>
              </a:buClr>
              <a:buSzPts val="1100"/>
              <a:defRPr/>
            </a:pPr>
            <a:r>
              <a:rPr lang="en-US" sz="1400" b="1" kern="0" dirty="0">
                <a:solidFill>
                  <a:srgbClr val="000000"/>
                </a:solidFill>
                <a:latin typeface="Courier New" panose="02070309020205020404" pitchFamily="49" charset="0"/>
                <a:ea typeface="Source Code Pro"/>
                <a:cs typeface="Courier New" panose="02070309020205020404" pitchFamily="49" charset="0"/>
                <a:sym typeface="Source Code Pro"/>
              </a:rPr>
              <a:t>⋮</a:t>
            </a:r>
            <a:endParaRPr sz="1400" kern="0" dirty="0">
              <a:solidFill>
                <a:srgbClr val="000000"/>
              </a:solidFill>
              <a:latin typeface="Courier New" panose="02070309020205020404" pitchFamily="49" charset="0"/>
              <a:ea typeface="Source Code Pro"/>
              <a:cs typeface="Courier New" panose="02070309020205020404" pitchFamily="49" charset="0"/>
              <a:sym typeface="Source Code Pro"/>
            </a:endParaRPr>
          </a:p>
          <a:p>
            <a:pPr>
              <a:buClr>
                <a:srgbClr val="000000"/>
              </a:buClr>
              <a:defRPr/>
            </a:pPr>
            <a:endParaRPr sz="1400" kern="0" dirty="0">
              <a:solidFill>
                <a:srgbClr val="000000"/>
              </a:solidFill>
              <a:latin typeface="Source Code Pro"/>
              <a:ea typeface="Source Code Pro"/>
              <a:cs typeface="Source Code Pro"/>
              <a:sym typeface="Source Code Pro"/>
            </a:endParaRPr>
          </a:p>
          <a:p>
            <a:pPr>
              <a:buClr>
                <a:srgbClr val="000000"/>
              </a:buClr>
              <a:buSzPts val="1100"/>
              <a:defRPr/>
            </a:pPr>
            <a:endParaRPr sz="3200" kern="0" dirty="0">
              <a:solidFill>
                <a:srgbClr val="000000"/>
              </a:solidFill>
              <a:latin typeface="Times New Roman"/>
              <a:ea typeface="Times New Roman"/>
              <a:cs typeface="Times New Roman"/>
              <a:sym typeface="Times New Roman"/>
            </a:endParaRPr>
          </a:p>
          <a:p>
            <a:pPr>
              <a:buClr>
                <a:srgbClr val="000000"/>
              </a:buClr>
              <a:defRPr/>
            </a:pPr>
            <a:endParaRPr sz="3200" kern="0" dirty="0">
              <a:solidFill>
                <a:srgbClr val="000000"/>
              </a:solidFill>
              <a:latin typeface="Times New Roman"/>
              <a:ea typeface="Times New Roman"/>
              <a:cs typeface="Times New Roman"/>
              <a:sym typeface="Times New Roman"/>
            </a:endParaRPr>
          </a:p>
        </p:txBody>
      </p:sp>
      <p:sp>
        <p:nvSpPr>
          <p:cNvPr id="6" name="Google Shape;262;p29"/>
          <p:cNvSpPr txBox="1"/>
          <p:nvPr/>
        </p:nvSpPr>
        <p:spPr>
          <a:xfrm>
            <a:off x="1524001" y="812346"/>
            <a:ext cx="9143999" cy="644979"/>
          </a:xfrm>
          <a:prstGeom prst="rect">
            <a:avLst/>
          </a:prstGeom>
          <a:noFill/>
          <a:ln>
            <a:noFill/>
          </a:ln>
        </p:spPr>
        <p:txBody>
          <a:bodyPr spcFirstLastPara="1" wrap="square" lIns="91425" tIns="45700" rIns="91425" bIns="45700" anchor="t" anchorCtr="0">
            <a:noAutofit/>
          </a:bodyPr>
          <a:lstStyle/>
          <a:p>
            <a:pPr algn="ctr" defTabSz="609585">
              <a:buClr>
                <a:prstClr val="black"/>
              </a:buClr>
              <a:buSzPts val="1100"/>
              <a:defRPr/>
            </a:pPr>
            <a:r>
              <a:rPr lang="en-US" sz="3600" dirty="0">
                <a:solidFill>
                  <a:prstClr val="black"/>
                </a:solidFill>
                <a:latin typeface="Cambria" panose="02040503050406030204" pitchFamily="18" charset="0"/>
                <a:ea typeface="Cambria" panose="02040503050406030204" pitchFamily="18" charset="0"/>
                <a:cs typeface="Times New Roman"/>
                <a:sym typeface="Times New Roman"/>
              </a:rPr>
              <a:t>Example of </a:t>
            </a:r>
            <a:r>
              <a:rPr lang="en-US" sz="3600" b="1" dirty="0">
                <a:solidFill>
                  <a:prstClr val="black"/>
                </a:solidFill>
                <a:latin typeface="Cambria" panose="02040503050406030204" pitchFamily="18" charset="0"/>
                <a:ea typeface="Cambria" panose="02040503050406030204" pitchFamily="18" charset="0"/>
                <a:cs typeface="Times New Roman"/>
                <a:sym typeface="Times New Roman"/>
              </a:rPr>
              <a:t>PAGES</a:t>
            </a:r>
            <a:r>
              <a:rPr lang="en-US" sz="3600" dirty="0">
                <a:solidFill>
                  <a:prstClr val="black"/>
                </a:solidFill>
                <a:latin typeface="Cambria" panose="02040503050406030204" pitchFamily="18" charset="0"/>
                <a:ea typeface="Cambria" panose="02040503050406030204" pitchFamily="18" charset="0"/>
                <a:cs typeface="Times New Roman"/>
                <a:sym typeface="Times New Roman"/>
              </a:rPr>
              <a:t> output: the b-file</a:t>
            </a:r>
            <a:endParaRPr sz="3600" dirty="0">
              <a:solidFill>
                <a:prstClr val="black"/>
              </a:solidFill>
              <a:latin typeface="Times New Roman"/>
              <a:ea typeface="Times New Roman"/>
              <a:cs typeface="Times New Roman"/>
              <a:sym typeface="Times New Roman"/>
            </a:endParaRPr>
          </a:p>
        </p:txBody>
      </p:sp>
      <p:sp>
        <p:nvSpPr>
          <p:cNvPr id="7" name="Google Shape;262;p29"/>
          <p:cNvSpPr txBox="1"/>
          <p:nvPr/>
        </p:nvSpPr>
        <p:spPr>
          <a:xfrm>
            <a:off x="1692601" y="6243413"/>
            <a:ext cx="8975400" cy="562426"/>
          </a:xfrm>
          <a:prstGeom prst="rect">
            <a:avLst/>
          </a:prstGeom>
          <a:noFill/>
          <a:ln>
            <a:noFill/>
          </a:ln>
        </p:spPr>
        <p:txBody>
          <a:bodyPr spcFirstLastPara="1" wrap="square" lIns="91425" tIns="45700" rIns="91425" bIns="45700" anchor="t" anchorCtr="0">
            <a:noAutofit/>
          </a:bodyPr>
          <a:lstStyle/>
          <a:p>
            <a:pPr algn="r" defTabSz="609585">
              <a:buClr>
                <a:prstClr val="black"/>
              </a:buClr>
              <a:buSzPts val="1100"/>
              <a:defRPr/>
            </a:pPr>
            <a:r>
              <a:rPr lang="en-US" sz="2800" i="1" dirty="0">
                <a:solidFill>
                  <a:prstClr val="black"/>
                </a:solidFill>
                <a:latin typeface="Cambria" panose="02040503050406030204" pitchFamily="18" charset="0"/>
                <a:ea typeface="Cambria" panose="02040503050406030204" pitchFamily="18" charset="0"/>
                <a:cs typeface="Times New Roman"/>
                <a:sym typeface="Times New Roman"/>
              </a:rPr>
              <a:t>…so yes, OPUS Projects is a big jump into the 21</a:t>
            </a:r>
            <a:r>
              <a:rPr lang="en-US" sz="2800" i="1" baseline="30000" dirty="0">
                <a:solidFill>
                  <a:prstClr val="black"/>
                </a:solidFill>
                <a:latin typeface="Cambria" panose="02040503050406030204" pitchFamily="18" charset="0"/>
                <a:ea typeface="Cambria" panose="02040503050406030204" pitchFamily="18" charset="0"/>
                <a:cs typeface="Times New Roman"/>
                <a:sym typeface="Times New Roman"/>
              </a:rPr>
              <a:t>st</a:t>
            </a:r>
            <a:r>
              <a:rPr lang="en-US" sz="2800" i="1" dirty="0">
                <a:solidFill>
                  <a:prstClr val="black"/>
                </a:solidFill>
                <a:latin typeface="Cambria" panose="02040503050406030204" pitchFamily="18" charset="0"/>
                <a:ea typeface="Cambria" panose="02040503050406030204" pitchFamily="18" charset="0"/>
                <a:cs typeface="Times New Roman"/>
                <a:sym typeface="Times New Roman"/>
              </a:rPr>
              <a:t> century!</a:t>
            </a:r>
            <a:endParaRPr sz="2000" dirty="0">
              <a:solidFill>
                <a:prstClr val="black"/>
              </a:solidFill>
              <a:latin typeface="Times New Roman"/>
              <a:ea typeface="Times New Roman"/>
              <a:cs typeface="Times New Roman"/>
              <a:sym typeface="Times New Roman"/>
            </a:endParaRPr>
          </a:p>
        </p:txBody>
      </p:sp>
      <p:sp>
        <p:nvSpPr>
          <p:cNvPr id="8" name="Google Shape;262;p29">
            <a:extLst>
              <a:ext uri="{FF2B5EF4-FFF2-40B4-BE49-F238E27FC236}">
                <a16:creationId xmlns:a16="http://schemas.microsoft.com/office/drawing/2014/main" id="{13DEED02-180B-4EBF-BC4B-3C7DA81CFF06}"/>
              </a:ext>
            </a:extLst>
          </p:cNvPr>
          <p:cNvSpPr txBox="1"/>
          <p:nvPr/>
        </p:nvSpPr>
        <p:spPr>
          <a:xfrm>
            <a:off x="0" y="55549"/>
            <a:ext cx="12191999" cy="562426"/>
          </a:xfrm>
          <a:prstGeom prst="rect">
            <a:avLst/>
          </a:prstGeom>
          <a:noFill/>
          <a:ln>
            <a:noFill/>
          </a:ln>
        </p:spPr>
        <p:txBody>
          <a:bodyPr spcFirstLastPara="1" wrap="square" lIns="91425" tIns="45700" rIns="91425" bIns="45700" anchor="t" anchorCtr="0">
            <a:noAutofit/>
          </a:bodyPr>
          <a:lstStyle/>
          <a:p>
            <a:pPr algn="ctr" defTabSz="609585">
              <a:buClr>
                <a:prstClr val="black"/>
              </a:buClr>
              <a:buSzPts val="1100"/>
              <a:defRPr/>
            </a:pP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P</a:t>
            </a:r>
            <a:r>
              <a:rPr lang="en-US" sz="4000" dirty="0">
                <a:solidFill>
                  <a:prstClr val="black"/>
                </a:solidFill>
                <a:latin typeface="Cambria" panose="02040503050406030204" pitchFamily="18" charset="0"/>
                <a:ea typeface="Cambria" panose="02040503050406030204" pitchFamily="18" charset="0"/>
                <a:cs typeface="Times New Roman"/>
                <a:sym typeface="Times New Roman"/>
              </a:rPr>
              <a:t>recision </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A</a:t>
            </a:r>
            <a:r>
              <a:rPr lang="en-US" sz="4000" dirty="0">
                <a:solidFill>
                  <a:prstClr val="black"/>
                </a:solidFill>
                <a:latin typeface="Cambria" panose="02040503050406030204" pitchFamily="18" charset="0"/>
                <a:ea typeface="Cambria" panose="02040503050406030204" pitchFamily="18" charset="0"/>
                <a:cs typeface="Times New Roman"/>
                <a:sym typeface="Times New Roman"/>
              </a:rPr>
              <a:t>djustment of </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G</a:t>
            </a:r>
            <a:r>
              <a:rPr lang="en-US" sz="4000" dirty="0">
                <a:solidFill>
                  <a:prstClr val="black"/>
                </a:solidFill>
                <a:latin typeface="Cambria" panose="02040503050406030204" pitchFamily="18" charset="0"/>
                <a:ea typeface="Cambria" panose="02040503050406030204" pitchFamily="18" charset="0"/>
                <a:cs typeface="Times New Roman"/>
                <a:sym typeface="Times New Roman"/>
              </a:rPr>
              <a:t>PS </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E</a:t>
            </a:r>
            <a:r>
              <a:rPr lang="en-US" sz="4000" dirty="0" err="1">
                <a:solidFill>
                  <a:prstClr val="black"/>
                </a:solidFill>
                <a:latin typeface="Cambria" panose="02040503050406030204" pitchFamily="18" charset="0"/>
                <a:ea typeface="Cambria" panose="02040503050406030204" pitchFamily="18" charset="0"/>
                <a:cs typeface="Times New Roman"/>
                <a:sym typeface="Times New Roman"/>
              </a:rPr>
              <a:t>phemeride</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S</a:t>
            </a:r>
            <a:endParaRPr sz="3200" b="1" dirty="0">
              <a:solidFill>
                <a:prstClr val="black"/>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93657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0" y="342857"/>
            <a:ext cx="1219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defRPr/>
            </a:pPr>
            <a:r>
              <a:rPr lang="en-US" altLang="en-US" sz="4800" dirty="0">
                <a:solidFill>
                  <a:prstClr val="black"/>
                </a:solidFill>
                <a:latin typeface="Cambria" panose="02040503050406030204" pitchFamily="18" charset="0"/>
                <a:ea typeface="Cambria" panose="02040503050406030204" pitchFamily="18" charset="0"/>
              </a:rPr>
              <a:t>OPUS Projects</a:t>
            </a:r>
          </a:p>
        </p:txBody>
      </p:sp>
      <p:sp>
        <p:nvSpPr>
          <p:cNvPr id="8" name="Title 1"/>
          <p:cNvSpPr>
            <a:spLocks noGrp="1"/>
          </p:cNvSpPr>
          <p:nvPr>
            <p:ph type="title"/>
          </p:nvPr>
        </p:nvSpPr>
        <p:spPr>
          <a:xfrm>
            <a:off x="-1" y="1028656"/>
            <a:ext cx="12191999" cy="639763"/>
          </a:xfrm>
        </p:spPr>
        <p:txBody>
          <a:bodyPr>
            <a:normAutofit/>
          </a:bodyPr>
          <a:lstStyle/>
          <a:p>
            <a:pPr eaLnBrk="1" hangingPunct="1">
              <a:defRPr/>
            </a:pPr>
            <a:r>
              <a:rPr lang="en-US" altLang="en-US" sz="3200" i="1" dirty="0">
                <a:latin typeface="Cambria" panose="02040503050406030204" pitchFamily="18" charset="0"/>
                <a:ea typeface="Cambria" panose="02040503050406030204" pitchFamily="18" charset="0"/>
              </a:rPr>
              <a:t>“What’s the benefit?”</a:t>
            </a:r>
            <a:endParaRPr lang="en-US" altLang="en-US" sz="3200" dirty="0">
              <a:latin typeface="Cambria" panose="02040503050406030204" pitchFamily="18" charset="0"/>
              <a:ea typeface="Cambria" panose="02040503050406030204" pitchFamily="18" charset="0"/>
            </a:endParaRPr>
          </a:p>
        </p:txBody>
      </p:sp>
      <p:sp>
        <p:nvSpPr>
          <p:cNvPr id="5" name="Text Placeholder 4">
            <a:extLst>
              <a:ext uri="{FF2B5EF4-FFF2-40B4-BE49-F238E27FC236}">
                <a16:creationId xmlns:a16="http://schemas.microsoft.com/office/drawing/2014/main" id="{4D8CDCF4-CD35-432A-9745-93160D69F07B}"/>
              </a:ext>
            </a:extLst>
          </p:cNvPr>
          <p:cNvSpPr>
            <a:spLocks noGrp="1"/>
          </p:cNvSpPr>
          <p:nvPr>
            <p:ph type="body" idx="1"/>
          </p:nvPr>
        </p:nvSpPr>
        <p:spPr>
          <a:xfrm>
            <a:off x="162046" y="1535113"/>
            <a:ext cx="5834471" cy="639762"/>
          </a:xfrm>
        </p:spPr>
        <p:txBody>
          <a:bodyPr>
            <a:normAutofit lnSpcReduction="10000"/>
          </a:bodyPr>
          <a:lstStyle/>
          <a:p>
            <a:pPr algn="ctr"/>
            <a:r>
              <a:rPr lang="en-US" altLang="en-US" sz="3600" dirty="0">
                <a:latin typeface="Cambria" panose="02040503050406030204" pitchFamily="18" charset="0"/>
                <a:ea typeface="Cambria" panose="02040503050406030204" pitchFamily="18" charset="0"/>
              </a:rPr>
              <a:t>OPUS Static</a:t>
            </a:r>
            <a:endParaRPr lang="en-US" sz="2800" dirty="0"/>
          </a:p>
        </p:txBody>
      </p:sp>
      <p:sp>
        <p:nvSpPr>
          <p:cNvPr id="6" name="Content Placeholder 2"/>
          <p:cNvSpPr>
            <a:spLocks noGrp="1"/>
          </p:cNvSpPr>
          <p:nvPr>
            <p:ph sz="half" idx="2"/>
          </p:nvPr>
        </p:nvSpPr>
        <p:spPr>
          <a:xfrm>
            <a:off x="162046" y="2174875"/>
            <a:ext cx="5834471" cy="4340268"/>
          </a:xfrm>
        </p:spPr>
        <p:txBody>
          <a:bodyPr/>
          <a:lstStyle/>
          <a:p>
            <a:r>
              <a:rPr lang="en-US" altLang="en-US" sz="3000" dirty="0">
                <a:latin typeface="Cambria" panose="02040503050406030204" pitchFamily="18" charset="0"/>
                <a:ea typeface="Cambria" panose="02040503050406030204" pitchFamily="18" charset="0"/>
              </a:rPr>
              <a:t>Good absolute accuracy</a:t>
            </a:r>
          </a:p>
          <a:p>
            <a:pPr lvl="1"/>
            <a:r>
              <a:rPr lang="en-US" altLang="en-US" sz="2600" dirty="0">
                <a:latin typeface="Cambria" panose="02040503050406030204" pitchFamily="18" charset="0"/>
                <a:ea typeface="Cambria" panose="02040503050406030204" pitchFamily="18" charset="0"/>
              </a:rPr>
              <a:t>NSRS/macro-level</a:t>
            </a:r>
          </a:p>
          <a:p>
            <a:r>
              <a:rPr lang="en-US" altLang="en-US" sz="3000" dirty="0">
                <a:latin typeface="Cambria" panose="02040503050406030204" pitchFamily="18" charset="0"/>
                <a:ea typeface="Cambria" panose="02040503050406030204" pitchFamily="18" charset="0"/>
              </a:rPr>
              <a:t>Low relative accuracy</a:t>
            </a:r>
          </a:p>
          <a:p>
            <a:pPr lvl="1"/>
            <a:r>
              <a:rPr lang="en-US" altLang="en-US" sz="2600" dirty="0">
                <a:latin typeface="Cambria" panose="02040503050406030204" pitchFamily="18" charset="0"/>
                <a:ea typeface="Cambria" panose="02040503050406030204" pitchFamily="18" charset="0"/>
              </a:rPr>
              <a:t>Site/micro-level</a:t>
            </a:r>
          </a:p>
          <a:p>
            <a:r>
              <a:rPr lang="en-US" altLang="en-US" sz="3000" dirty="0">
                <a:latin typeface="Cambria" panose="02040503050406030204" pitchFamily="18" charset="0"/>
                <a:ea typeface="Cambria" panose="02040503050406030204" pitchFamily="18" charset="0"/>
              </a:rPr>
              <a:t>Upload 1 file</a:t>
            </a:r>
          </a:p>
          <a:p>
            <a:pPr lvl="1"/>
            <a:r>
              <a:rPr lang="en-US" altLang="en-US" sz="2600" dirty="0">
                <a:latin typeface="Cambria" panose="02040503050406030204" pitchFamily="18" charset="0"/>
                <a:ea typeface="Cambria" panose="02040503050406030204" pitchFamily="18" charset="0"/>
              </a:rPr>
              <a:t>Get results</a:t>
            </a:r>
          </a:p>
          <a:p>
            <a:r>
              <a:rPr lang="en-US" altLang="en-US" sz="3000" dirty="0">
                <a:latin typeface="Cambria" panose="02040503050406030204" pitchFamily="18" charset="0"/>
                <a:ea typeface="Cambria" panose="02040503050406030204" pitchFamily="18" charset="0"/>
              </a:rPr>
              <a:t>Share with a few clicks</a:t>
            </a:r>
          </a:p>
          <a:p>
            <a:pPr lvl="1"/>
            <a:r>
              <a:rPr lang="en-US" altLang="en-US" sz="2600" dirty="0">
                <a:latin typeface="Cambria" panose="02040503050406030204" pitchFamily="18" charset="0"/>
                <a:ea typeface="Cambria" panose="02040503050406030204" pitchFamily="18" charset="0"/>
              </a:rPr>
              <a:t>OPUS Shared Solution</a:t>
            </a:r>
          </a:p>
        </p:txBody>
      </p:sp>
      <p:sp>
        <p:nvSpPr>
          <p:cNvPr id="9" name="Text Placeholder 8">
            <a:extLst>
              <a:ext uri="{FF2B5EF4-FFF2-40B4-BE49-F238E27FC236}">
                <a16:creationId xmlns:a16="http://schemas.microsoft.com/office/drawing/2014/main" id="{61DCB621-5674-4E78-930E-F3D8C6351AF3}"/>
              </a:ext>
            </a:extLst>
          </p:cNvPr>
          <p:cNvSpPr>
            <a:spLocks noGrp="1"/>
          </p:cNvSpPr>
          <p:nvPr>
            <p:ph type="body" sz="quarter" idx="3"/>
          </p:nvPr>
        </p:nvSpPr>
        <p:spPr>
          <a:xfrm>
            <a:off x="6193370" y="1535113"/>
            <a:ext cx="5834471" cy="639762"/>
          </a:xfrm>
        </p:spPr>
        <p:txBody>
          <a:bodyPr>
            <a:normAutofit lnSpcReduction="10000"/>
          </a:bodyPr>
          <a:lstStyle/>
          <a:p>
            <a:pPr algn="ctr"/>
            <a:r>
              <a:rPr lang="en-US" altLang="en-US" sz="3600" dirty="0">
                <a:latin typeface="Cambria" panose="02040503050406030204" pitchFamily="18" charset="0"/>
                <a:ea typeface="Cambria" panose="02040503050406030204" pitchFamily="18" charset="0"/>
              </a:rPr>
              <a:t>OPUS Projects</a:t>
            </a:r>
            <a:endParaRPr lang="en-US" sz="3600" dirty="0">
              <a:latin typeface="Cambria" panose="02040503050406030204" pitchFamily="18" charset="0"/>
              <a:ea typeface="Cambria" panose="02040503050406030204" pitchFamily="18" charset="0"/>
            </a:endParaRPr>
          </a:p>
        </p:txBody>
      </p:sp>
      <p:sp>
        <p:nvSpPr>
          <p:cNvPr id="10" name="Content Placeholder 9">
            <a:extLst>
              <a:ext uri="{FF2B5EF4-FFF2-40B4-BE49-F238E27FC236}">
                <a16:creationId xmlns:a16="http://schemas.microsoft.com/office/drawing/2014/main" id="{375BBCA8-0CFE-465D-8EE1-C78484BBCCA6}"/>
              </a:ext>
            </a:extLst>
          </p:cNvPr>
          <p:cNvSpPr>
            <a:spLocks noGrp="1"/>
          </p:cNvSpPr>
          <p:nvPr>
            <p:ph sz="quarter" idx="4"/>
          </p:nvPr>
        </p:nvSpPr>
        <p:spPr>
          <a:xfrm>
            <a:off x="6193370" y="2174875"/>
            <a:ext cx="5834471" cy="4340268"/>
          </a:xfrm>
        </p:spPr>
        <p:txBody>
          <a:bodyPr/>
          <a:lstStyle/>
          <a:p>
            <a:r>
              <a:rPr lang="en-US" altLang="en-US" sz="3000" dirty="0">
                <a:latin typeface="Cambria" panose="02040503050406030204" pitchFamily="18" charset="0"/>
                <a:ea typeface="Cambria" panose="02040503050406030204" pitchFamily="18" charset="0"/>
              </a:rPr>
              <a:t>Great absolute accuracy</a:t>
            </a:r>
          </a:p>
          <a:p>
            <a:pPr lvl="1"/>
            <a:r>
              <a:rPr lang="en-US" altLang="en-US" sz="2600" dirty="0">
                <a:latin typeface="Cambria" panose="02040503050406030204" pitchFamily="18" charset="0"/>
                <a:ea typeface="Cambria" panose="02040503050406030204" pitchFamily="18" charset="0"/>
              </a:rPr>
              <a:t>NSRS/macro-level</a:t>
            </a:r>
          </a:p>
          <a:p>
            <a:r>
              <a:rPr lang="en-US" altLang="en-US" sz="3000" dirty="0">
                <a:latin typeface="Cambria" panose="02040503050406030204" pitchFamily="18" charset="0"/>
                <a:ea typeface="Cambria" panose="02040503050406030204" pitchFamily="18" charset="0"/>
              </a:rPr>
              <a:t>High relative accuracy</a:t>
            </a:r>
          </a:p>
          <a:p>
            <a:pPr lvl="1"/>
            <a:r>
              <a:rPr lang="en-US" altLang="en-US" sz="2600" dirty="0">
                <a:latin typeface="Cambria" panose="02040503050406030204" pitchFamily="18" charset="0"/>
                <a:ea typeface="Cambria" panose="02040503050406030204" pitchFamily="18" charset="0"/>
              </a:rPr>
              <a:t>Site/micro-level</a:t>
            </a:r>
          </a:p>
          <a:p>
            <a:r>
              <a:rPr lang="en-US" altLang="en-US" sz="3000" dirty="0">
                <a:latin typeface="Cambria" panose="02040503050406030204" pitchFamily="18" charset="0"/>
                <a:ea typeface="Cambria" panose="02040503050406030204" pitchFamily="18" charset="0"/>
              </a:rPr>
              <a:t>Upload files</a:t>
            </a:r>
          </a:p>
          <a:p>
            <a:pPr lvl="1"/>
            <a:r>
              <a:rPr lang="en-US" altLang="en-US" sz="2600" dirty="0">
                <a:latin typeface="Cambria" panose="02040503050406030204" pitchFamily="18" charset="0"/>
                <a:ea typeface="Cambria" panose="02040503050406030204" pitchFamily="18" charset="0"/>
              </a:rPr>
              <a:t>QC, least squares adjust</a:t>
            </a:r>
          </a:p>
          <a:p>
            <a:r>
              <a:rPr lang="en-US" altLang="en-US" sz="3000" dirty="0">
                <a:latin typeface="Cambria" panose="02040503050406030204" pitchFamily="18" charset="0"/>
                <a:ea typeface="Cambria" panose="02040503050406030204" pitchFamily="18" charset="0"/>
              </a:rPr>
              <a:t>Submit to NGS with a few clicks</a:t>
            </a:r>
          </a:p>
          <a:p>
            <a:pPr lvl="1"/>
            <a:r>
              <a:rPr lang="en-US" altLang="en-US" sz="2600" dirty="0" err="1">
                <a:latin typeface="Cambria" panose="02040503050406030204" pitchFamily="18" charset="0"/>
                <a:ea typeface="Cambria" panose="02040503050406030204" pitchFamily="18" charset="0"/>
              </a:rPr>
              <a:t>NGSIDB</a:t>
            </a:r>
            <a:r>
              <a:rPr lang="en-US" altLang="en-US" sz="2600" dirty="0" err="1">
                <a:latin typeface="Cambria" panose="02040503050406030204" pitchFamily="18" charset="0"/>
                <a:ea typeface="Cambria" panose="02040503050406030204" pitchFamily="18" charset="0"/>
                <a:sym typeface="Wingdings" panose="05000000000000000000" pitchFamily="2" charset="2"/>
              </a:rPr>
              <a:t></a:t>
            </a:r>
            <a:r>
              <a:rPr lang="en-US" altLang="en-US" sz="2600" dirty="0" err="1">
                <a:latin typeface="Cambria" panose="02040503050406030204" pitchFamily="18" charset="0"/>
                <a:ea typeface="Cambria" panose="02040503050406030204" pitchFamily="18" charset="0"/>
              </a:rPr>
              <a:t>Datasheets</a:t>
            </a:r>
            <a:endParaRPr lang="en-US" altLang="en-US" sz="2600" dirty="0">
              <a:latin typeface="Cambria" panose="02040503050406030204" pitchFamily="18" charset="0"/>
              <a:ea typeface="Cambria" panose="02040503050406030204" pitchFamily="18" charset="0"/>
            </a:endParaRPr>
          </a:p>
          <a:p>
            <a:endParaRPr lang="en-US" dirty="0"/>
          </a:p>
        </p:txBody>
      </p:sp>
    </p:spTree>
    <p:extLst>
      <p:ext uri="{BB962C8B-B14F-4D97-AF65-F5344CB8AC3E}">
        <p14:creationId xmlns:p14="http://schemas.microsoft.com/office/powerpoint/2010/main" val="77121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90DD82-AE8D-4152-91AC-5AD0C687FCAB}"/>
              </a:ext>
            </a:extLst>
          </p:cNvPr>
          <p:cNvSpPr>
            <a:spLocks noGrp="1"/>
          </p:cNvSpPr>
          <p:nvPr>
            <p:ph idx="1"/>
          </p:nvPr>
        </p:nvSpPr>
        <p:spPr>
          <a:xfrm>
            <a:off x="177799" y="990601"/>
            <a:ext cx="11874500" cy="4525963"/>
          </a:xfrm>
        </p:spPr>
        <p:txBody>
          <a:bodyPr>
            <a:normAutofit/>
          </a:bodyPr>
          <a:lstStyle/>
          <a:p>
            <a:pPr marL="0" indent="0" algn="ctr">
              <a:buNone/>
            </a:pPr>
            <a:r>
              <a:rPr lang="en-US" dirty="0">
                <a:latin typeface="Cambria" panose="02040503050406030204" pitchFamily="18" charset="0"/>
                <a:ea typeface="Cambria" panose="02040503050406030204" pitchFamily="18" charset="0"/>
              </a:rPr>
              <a:t>Any references to any commercially available hardware or software do not constitute an endorsement or a disapproval of any manufacturers, developers, dealers, or suppliers.</a:t>
            </a:r>
          </a:p>
          <a:p>
            <a:pPr marL="0" indent="0" algn="ctr">
              <a:buNone/>
            </a:pPr>
            <a:endParaRPr lang="en-US" dirty="0">
              <a:latin typeface="Cambria" panose="02040503050406030204" pitchFamily="18" charset="0"/>
              <a:ea typeface="Cambria" panose="02040503050406030204" pitchFamily="18" charset="0"/>
            </a:endParaRPr>
          </a:p>
          <a:p>
            <a:pPr marL="0" indent="0" algn="ctr">
              <a:buNone/>
            </a:pPr>
            <a:r>
              <a:rPr lang="en-US" dirty="0">
                <a:latin typeface="Cambria" panose="02040503050406030204" pitchFamily="18" charset="0"/>
                <a:ea typeface="Cambria" panose="02040503050406030204" pitchFamily="18" charset="0"/>
              </a:rPr>
              <a:t>Thanks.</a:t>
            </a:r>
            <a:endParaRPr lang="en-US" dirty="0"/>
          </a:p>
        </p:txBody>
      </p:sp>
      <p:sp>
        <p:nvSpPr>
          <p:cNvPr id="5" name="Slide Number Placeholder 4">
            <a:extLst>
              <a:ext uri="{FF2B5EF4-FFF2-40B4-BE49-F238E27FC236}">
                <a16:creationId xmlns:a16="http://schemas.microsoft.com/office/drawing/2014/main" id="{00CCFEB1-09C2-411F-904E-D61871912F0E}"/>
              </a:ext>
            </a:extLst>
          </p:cNvPr>
          <p:cNvSpPr>
            <a:spLocks noGrp="1"/>
          </p:cNvSpPr>
          <p:nvPr>
            <p:ph type="sldNum" sz="quarter" idx="12"/>
          </p:nvPr>
        </p:nvSpPr>
        <p:spPr/>
        <p:txBody>
          <a:bodyPr/>
          <a:lstStyle/>
          <a:p>
            <a:fld id="{D3D538F9-49A3-B84F-B36B-A7030CDE5D5B}" type="slidenum">
              <a:rPr lang="en-US" smtClean="0"/>
              <a:t>4</a:t>
            </a:fld>
            <a:endParaRPr lang="en-US"/>
          </a:p>
        </p:txBody>
      </p:sp>
    </p:spTree>
    <p:extLst>
      <p:ext uri="{BB962C8B-B14F-4D97-AF65-F5344CB8AC3E}">
        <p14:creationId xmlns:p14="http://schemas.microsoft.com/office/powerpoint/2010/main" val="294697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B869FDFB-D97E-4C61-BDEB-55A6A10C3051}"/>
              </a:ext>
            </a:extLst>
          </p:cNvPr>
          <p:cNvSpPr/>
          <p:nvPr/>
        </p:nvSpPr>
        <p:spPr>
          <a:xfrm>
            <a:off x="7807570" y="3886200"/>
            <a:ext cx="4119824" cy="1215166"/>
          </a:xfrm>
          <a:prstGeom prst="roundRect">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spcBef>
                <a:spcPct val="0"/>
              </a:spcBef>
            </a:pPr>
            <a:endParaRPr lang="en-US">
              <a:solidFill>
                <a:srgbClr val="999999"/>
              </a:solidFill>
              <a:latin typeface="Arial" panose="020B0604020202020204" pitchFamily="34" charset="0"/>
              <a:ea typeface="MS PGothic" panose="020B0600070205080204" pitchFamily="34" charset="-128"/>
              <a:cs typeface="Calibri" panose="020F0502020204030204" pitchFamily="34" charset="0"/>
            </a:endParaRPr>
          </a:p>
        </p:txBody>
      </p:sp>
      <p:sp>
        <p:nvSpPr>
          <p:cNvPr id="5" name="Rectangle: Rounded Corners 4">
            <a:extLst>
              <a:ext uri="{FF2B5EF4-FFF2-40B4-BE49-F238E27FC236}">
                <a16:creationId xmlns:a16="http://schemas.microsoft.com/office/drawing/2014/main" id="{F60E8F01-53E3-47FF-80EE-46EA8332A2FC}"/>
              </a:ext>
            </a:extLst>
          </p:cNvPr>
          <p:cNvSpPr/>
          <p:nvPr/>
        </p:nvSpPr>
        <p:spPr>
          <a:xfrm>
            <a:off x="8230185" y="1173480"/>
            <a:ext cx="3321736" cy="1142996"/>
          </a:xfrm>
          <a:prstGeom prst="roundRect">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spcBef>
                <a:spcPct val="0"/>
              </a:spcBef>
            </a:pPr>
            <a:endParaRPr lang="en-US">
              <a:solidFill>
                <a:srgbClr val="999999"/>
              </a:solidFill>
              <a:latin typeface="Arial" panose="020B0604020202020204" pitchFamily="34" charset="0"/>
              <a:ea typeface="MS PGothic" panose="020B0600070205080204" pitchFamily="34" charset="-128"/>
              <a:cs typeface="Calibri" panose="020F0502020204030204" pitchFamily="34" charset="0"/>
            </a:endParaRPr>
          </a:p>
        </p:txBody>
      </p:sp>
      <mc:AlternateContent xmlns:mc="http://schemas.openxmlformats.org/markup-compatibility/2006" xmlns:a14="http://schemas.microsoft.com/office/drawing/2010/main">
        <mc:Choice Requires="a14">
          <p:sp>
            <p:nvSpPr>
              <p:cNvPr id="49162" name="Object 7"/>
              <p:cNvSpPr txBox="1"/>
              <p:nvPr/>
            </p:nvSpPr>
            <p:spPr bwMode="auto">
              <a:xfrm>
                <a:off x="172040" y="1012720"/>
                <a:ext cx="13234341" cy="3048005"/>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sSub>
                        <m:sSubPr>
                          <m:ctrlPr>
                            <a:rPr lang="en-US" sz="2200" i="1" smtClean="0">
                              <a:solidFill>
                                <a:srgbClr val="000000"/>
                              </a:solidFill>
                              <a:latin typeface="Cambria Math" panose="02040503050406030204" pitchFamily="18" charset="0"/>
                            </a:rPr>
                          </m:ctrlPr>
                        </m:sSubPr>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m:t>
                              </m:r>
                            </m:e>
                            <m:sub>
                              <m:r>
                                <a:rPr lang="en-US" sz="2200" i="1">
                                  <a:solidFill>
                                    <a:srgbClr val="000000"/>
                                  </a:solidFill>
                                  <a:latin typeface="Cambria Math" panose="02040503050406030204" pitchFamily="18" charset="0"/>
                                </a:rPr>
                                <m:t>(</m:t>
                              </m:r>
                              <m:r>
                                <m:rPr>
                                  <m:sty m:val="p"/>
                                </m:rPr>
                                <a:rPr lang="en-US" sz="2200" i="1">
                                  <a:solidFill>
                                    <a:srgbClr val="000000"/>
                                  </a:solidFill>
                                  <a:latin typeface="Cambria Math" panose="02040503050406030204" pitchFamily="18" charset="0"/>
                                </a:rPr>
                                <m:t>Δ</m:t>
                              </m:r>
                              <m:r>
                                <a:rPr lang="en-US" sz="2200" i="1">
                                  <a:solidFill>
                                    <a:srgbClr val="000000"/>
                                  </a:solidFill>
                                  <a:latin typeface="Cambria Math" panose="02040503050406030204" pitchFamily="18" charset="0"/>
                                </a:rPr>
                                <m:t>𝑋</m:t>
                              </m:r>
                              <m:r>
                                <a:rPr lang="en-US" sz="2200" i="1">
                                  <a:solidFill>
                                    <a:srgbClr val="000000"/>
                                  </a:solidFill>
                                  <a:latin typeface="Cambria Math" panose="02040503050406030204" pitchFamily="18" charset="0"/>
                                </a:rPr>
                                <m:t>,</m:t>
                              </m:r>
                              <m:r>
                                <m:rPr>
                                  <m:sty m:val="p"/>
                                </m:rPr>
                                <a:rPr lang="en-US" sz="2200" i="1">
                                  <a:solidFill>
                                    <a:srgbClr val="000000"/>
                                  </a:solidFill>
                                  <a:latin typeface="Cambria Math" panose="02040503050406030204" pitchFamily="18" charset="0"/>
                                </a:rPr>
                                <m:t>Δ</m:t>
                              </m:r>
                              <m:r>
                                <a:rPr lang="en-US" sz="2200" i="1">
                                  <a:solidFill>
                                    <a:srgbClr val="000000"/>
                                  </a:solidFill>
                                  <a:latin typeface="Cambria Math" panose="02040503050406030204" pitchFamily="18" charset="0"/>
                                </a:rPr>
                                <m:t>𝑌</m:t>
                              </m:r>
                              <m:r>
                                <a:rPr lang="en-US" sz="2200" i="1">
                                  <a:solidFill>
                                    <a:srgbClr val="000000"/>
                                  </a:solidFill>
                                  <a:latin typeface="Cambria Math" panose="02040503050406030204" pitchFamily="18" charset="0"/>
                                </a:rPr>
                                <m:t>,</m:t>
                              </m:r>
                              <m:r>
                                <m:rPr>
                                  <m:sty m:val="p"/>
                                </m:rPr>
                                <a:rPr lang="en-US" sz="2200" i="1">
                                  <a:solidFill>
                                    <a:srgbClr val="000000"/>
                                  </a:solidFill>
                                  <a:latin typeface="Cambria Math" panose="02040503050406030204" pitchFamily="18" charset="0"/>
                                </a:rPr>
                                <m:t>Δ</m:t>
                              </m:r>
                              <m:r>
                                <a:rPr lang="en-US" sz="2200" i="1">
                                  <a:solidFill>
                                    <a:srgbClr val="000000"/>
                                  </a:solidFill>
                                  <a:latin typeface="Cambria Math" panose="02040503050406030204" pitchFamily="18" charset="0"/>
                                </a:rPr>
                                <m:t>𝑍</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m:t>
                                  </m:r>
                                </m:e>
                                <m:sub>
                                  <m:r>
                                    <a:rPr lang="en-US" sz="2200" i="1">
                                      <a:solidFill>
                                        <a:srgbClr val="000000"/>
                                      </a:solidFill>
                                      <a:latin typeface="Cambria Math" panose="02040503050406030204" pitchFamily="18" charset="0"/>
                                    </a:rPr>
                                    <m:t>12</m:t>
                                  </m:r>
                                </m:sub>
                              </m:sSub>
                              <m:r>
                                <a:rPr lang="en-US" sz="2200" i="1">
                                  <a:solidFill>
                                    <a:srgbClr val="000000"/>
                                  </a:solidFill>
                                  <a:latin typeface="Cambria Math" panose="02040503050406030204" pitchFamily="18" charset="0"/>
                                </a:rPr>
                                <m:t>,</m:t>
                              </m:r>
                            </m:sub>
                          </m:sSub>
                        </m:e>
                        <m:sub>
                          <m:r>
                            <a:rPr lang="en-US" sz="2200" i="1">
                              <a:solidFill>
                                <a:srgbClr val="000000"/>
                              </a:solidFill>
                              <a:latin typeface="Cambria Math" panose="02040503050406030204" pitchFamily="18" charset="0"/>
                            </a:rPr>
                            <m:t>(</m:t>
                          </m:r>
                          <m:r>
                            <m:rPr>
                              <m:sty m:val="p"/>
                            </m:rPr>
                            <a:rPr lang="en-US" sz="2200" i="1">
                              <a:solidFill>
                                <a:srgbClr val="000000"/>
                              </a:solidFill>
                              <a:latin typeface="Cambria Math" panose="02040503050406030204" pitchFamily="18" charset="0"/>
                            </a:rPr>
                            <m:t>Δ</m:t>
                          </m:r>
                          <m:r>
                            <a:rPr lang="en-US" sz="2200" i="1">
                              <a:solidFill>
                                <a:srgbClr val="000000"/>
                              </a:solidFill>
                              <a:latin typeface="Cambria Math" panose="02040503050406030204" pitchFamily="18" charset="0"/>
                            </a:rPr>
                            <m:t>𝑋</m:t>
                          </m:r>
                          <m:r>
                            <a:rPr lang="en-US" sz="2200" i="1">
                              <a:solidFill>
                                <a:srgbClr val="000000"/>
                              </a:solidFill>
                              <a:latin typeface="Cambria Math" panose="02040503050406030204" pitchFamily="18" charset="0"/>
                            </a:rPr>
                            <m:t>,</m:t>
                          </m:r>
                          <m:r>
                            <m:rPr>
                              <m:sty m:val="p"/>
                            </m:rPr>
                            <a:rPr lang="en-US" sz="2200" i="1">
                              <a:solidFill>
                                <a:srgbClr val="000000"/>
                              </a:solidFill>
                              <a:latin typeface="Cambria Math" panose="02040503050406030204" pitchFamily="18" charset="0"/>
                            </a:rPr>
                            <m:t>Δ</m:t>
                          </m:r>
                          <m:r>
                            <a:rPr lang="en-US" sz="2200" i="1">
                              <a:solidFill>
                                <a:srgbClr val="000000"/>
                              </a:solidFill>
                              <a:latin typeface="Cambria Math" panose="02040503050406030204" pitchFamily="18" charset="0"/>
                            </a:rPr>
                            <m:t>𝑌</m:t>
                          </m:r>
                          <m:r>
                            <a:rPr lang="en-US" sz="2200" i="1">
                              <a:solidFill>
                                <a:srgbClr val="000000"/>
                              </a:solidFill>
                              <a:latin typeface="Cambria Math" panose="02040503050406030204" pitchFamily="18" charset="0"/>
                            </a:rPr>
                            <m:t>,</m:t>
                          </m:r>
                          <m:r>
                            <m:rPr>
                              <m:sty m:val="p"/>
                            </m:rPr>
                            <a:rPr lang="en-US" sz="2200" i="1">
                              <a:solidFill>
                                <a:srgbClr val="000000"/>
                              </a:solidFill>
                              <a:latin typeface="Cambria Math" panose="02040503050406030204" pitchFamily="18" charset="0"/>
                            </a:rPr>
                            <m:t>Δ</m:t>
                          </m:r>
                          <m:r>
                            <a:rPr lang="en-US" sz="2200" i="1">
                              <a:solidFill>
                                <a:srgbClr val="000000"/>
                              </a:solidFill>
                              <a:latin typeface="Cambria Math" panose="02040503050406030204" pitchFamily="18" charset="0"/>
                            </a:rPr>
                            <m:t>𝑍</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m:t>
                              </m:r>
                            </m:e>
                            <m:sub>
                              <m:r>
                                <a:rPr lang="en-US" sz="2200" i="1">
                                  <a:solidFill>
                                    <a:srgbClr val="000000"/>
                                  </a:solidFill>
                                  <a:latin typeface="Cambria Math" panose="02040503050406030204" pitchFamily="18" charset="0"/>
                                </a:rPr>
                                <m:t>13</m:t>
                              </m:r>
                            </m:sub>
                          </m:sSub>
                        </m:sub>
                      </m:sSub>
                      <m:r>
                        <a:rPr lang="en-US" sz="2200" i="1">
                          <a:solidFill>
                            <a:srgbClr val="000000"/>
                          </a:solidFill>
                          <a:latin typeface="Cambria Math" panose="02040503050406030204" pitchFamily="18" charset="0"/>
                        </a:rPr>
                        <m:t>=</m:t>
                      </m:r>
                      <m:d>
                        <m:dPr>
                          <m:begChr m:val="["/>
                          <m:endChr m:val="]"/>
                          <m:ctrlPr>
                            <a:rPr lang="en-US" sz="2200" i="1">
                              <a:solidFill>
                                <a:srgbClr val="000000"/>
                              </a:solidFill>
                              <a:latin typeface="Cambria Math" panose="02040503050406030204" pitchFamily="18" charset="0"/>
                            </a:rPr>
                          </m:ctrlPr>
                        </m:dPr>
                        <m:e>
                          <m:m>
                            <m:mPr>
                              <m:plcHide m:val="on"/>
                              <m:mcs>
                                <m:mc>
                                  <m:mcPr>
                                    <m:count m:val="2"/>
                                    <m:mcJc m:val="center"/>
                                  </m:mcPr>
                                </m:mc>
                              </m:mcs>
                              <m:ctrlPr>
                                <a:rPr lang="en-US" sz="2200" i="1">
                                  <a:solidFill>
                                    <a:srgbClr val="000000"/>
                                  </a:solidFill>
                                  <a:latin typeface="Cambria Math" panose="02040503050406030204" pitchFamily="18" charset="0"/>
                                </a:rPr>
                              </m:ctrlPr>
                            </m:mPr>
                            <m:mr>
                              <m:e>
                                <m:d>
                                  <m:dPr>
                                    <m:begChr m:val="["/>
                                    <m:endChr m:val="]"/>
                                    <m:ctrlPr>
                                      <a:rPr lang="en-US" sz="2200" i="1">
                                        <a:solidFill>
                                          <a:srgbClr val="000000"/>
                                        </a:solidFill>
                                        <a:latin typeface="Cambria Math" panose="02040503050406030204" pitchFamily="18" charset="0"/>
                                      </a:rPr>
                                    </m:ctrlPr>
                                  </m:dPr>
                                  <m:e>
                                    <m:m>
                                      <m:mPr>
                                        <m:mcs>
                                          <m:mc>
                                            <m:mcPr>
                                              <m:count m:val="3"/>
                                              <m:mcJc m:val="center"/>
                                            </m:mcPr>
                                          </m:mc>
                                        </m:mcs>
                                        <m:ctrlPr>
                                          <a:rPr lang="en-US" sz="2200" i="1">
                                            <a:solidFill>
                                              <a:srgbClr val="000000"/>
                                            </a:solidFill>
                                            <a:latin typeface="Cambria Math" panose="02040503050406030204" pitchFamily="18" charset="0"/>
                                          </a:rPr>
                                        </m:ctrlPr>
                                      </m:mPr>
                                      <m:mr>
                                        <m:e>
                                          <m:sSubSup>
                                            <m:sSubSupPr>
                                              <m:ctrlPr>
                                                <a:rPr lang="en-US" sz="2200" i="1">
                                                  <a:solidFill>
                                                    <a:srgbClr val="000000"/>
                                                  </a:solidFill>
                                                  <a:latin typeface="Cambria Math" panose="02040503050406030204" pitchFamily="18" charset="0"/>
                                                </a:rPr>
                                              </m:ctrlPr>
                                            </m:sSubSup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12</m:t>
                                                  </m:r>
                                                </m:sub>
                                              </m:sSub>
                                            </m:sub>
                                            <m:sup>
                                              <m:r>
                                                <a:rPr lang="en-US" sz="2200" i="1">
                                                  <a:solidFill>
                                                    <a:srgbClr val="000000"/>
                                                  </a:solidFill>
                                                  <a:latin typeface="Cambria Math" panose="02040503050406030204" pitchFamily="18" charset="0"/>
                                                </a:rPr>
                                                <m:t>2</m:t>
                                              </m:r>
                                            </m:sup>
                                          </m:sSubSup>
                                        </m:e>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12</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12</m:t>
                                                  </m:r>
                                                </m:sub>
                                              </m:sSub>
                                            </m:sub>
                                          </m:sSub>
                                        </m:e>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12</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12</m:t>
                                                  </m:r>
                                                </m:sub>
                                              </m:sSub>
                                            </m:sub>
                                          </m:sSub>
                                        </m:e>
                                      </m:mr>
                                      <m:mr>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12</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12</m:t>
                                                  </m:r>
                                                </m:sub>
                                              </m:sSub>
                                            </m:sub>
                                          </m:sSub>
                                        </m:e>
                                        <m:e>
                                          <m:sSubSup>
                                            <m:sSubSupPr>
                                              <m:ctrlPr>
                                                <a:rPr lang="en-US" sz="2200" i="1">
                                                  <a:solidFill>
                                                    <a:srgbClr val="000000"/>
                                                  </a:solidFill>
                                                  <a:latin typeface="Cambria Math" panose="02040503050406030204" pitchFamily="18" charset="0"/>
                                                </a:rPr>
                                              </m:ctrlPr>
                                            </m:sSubSup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12</m:t>
                                                  </m:r>
                                                </m:sub>
                                              </m:sSub>
                                            </m:sub>
                                            <m:sup>
                                              <m:r>
                                                <a:rPr lang="en-US" sz="2200" i="1">
                                                  <a:solidFill>
                                                    <a:srgbClr val="000000"/>
                                                  </a:solidFill>
                                                  <a:latin typeface="Cambria Math" panose="02040503050406030204" pitchFamily="18" charset="0"/>
                                                </a:rPr>
                                                <m:t>2</m:t>
                                              </m:r>
                                            </m:sup>
                                          </m:sSubSup>
                                        </m:e>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12</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12</m:t>
                                                  </m:r>
                                                </m:sub>
                                              </m:sSub>
                                            </m:sub>
                                          </m:sSub>
                                        </m:e>
                                      </m:mr>
                                      <m:mr>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12</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12</m:t>
                                                  </m:r>
                                                </m:sub>
                                              </m:sSub>
                                            </m:sub>
                                          </m:sSub>
                                        </m:e>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12</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12</m:t>
                                                  </m:r>
                                                </m:sub>
                                              </m:sSub>
                                            </m:sub>
                                          </m:sSub>
                                        </m:e>
                                        <m:e>
                                          <m:sSubSup>
                                            <m:sSubSupPr>
                                              <m:ctrlPr>
                                                <a:rPr lang="en-US" sz="2200" i="1">
                                                  <a:solidFill>
                                                    <a:srgbClr val="000000"/>
                                                  </a:solidFill>
                                                  <a:latin typeface="Cambria Math" panose="02040503050406030204" pitchFamily="18" charset="0"/>
                                                </a:rPr>
                                              </m:ctrlPr>
                                            </m:sSubSup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12</m:t>
                                                  </m:r>
                                                </m:sub>
                                              </m:sSub>
                                            </m:sub>
                                            <m:sup>
                                              <m:r>
                                                <a:rPr lang="en-US" sz="2200" i="1">
                                                  <a:solidFill>
                                                    <a:srgbClr val="000000"/>
                                                  </a:solidFill>
                                                  <a:latin typeface="Cambria Math" panose="02040503050406030204" pitchFamily="18" charset="0"/>
                                                </a:rPr>
                                                <m:t>2</m:t>
                                              </m:r>
                                            </m:sup>
                                          </m:sSubSup>
                                        </m:e>
                                      </m:mr>
                                    </m:m>
                                  </m:e>
                                </m:d>
                              </m:e>
                              <m:e>
                                <m:d>
                                  <m:dPr>
                                    <m:begChr m:val="["/>
                                    <m:endChr m:val="]"/>
                                    <m:ctrlPr>
                                      <a:rPr lang="en-US" sz="2200" i="1">
                                        <a:solidFill>
                                          <a:srgbClr val="000000"/>
                                        </a:solidFill>
                                        <a:latin typeface="Cambria Math" panose="02040503050406030204" pitchFamily="18" charset="0"/>
                                      </a:rPr>
                                    </m:ctrlPr>
                                  </m:dPr>
                                  <m:e>
                                    <m:m>
                                      <m:mPr>
                                        <m:plcHide m:val="on"/>
                                        <m:mcs>
                                          <m:mc>
                                            <m:mcPr>
                                              <m:count m:val="3"/>
                                              <m:mcJc m:val="center"/>
                                            </m:mcPr>
                                          </m:mc>
                                        </m:mcs>
                                        <m:ctrlPr>
                                          <a:rPr lang="en-US" sz="2200" i="1">
                                            <a:solidFill>
                                              <a:srgbClr val="000000"/>
                                            </a:solidFill>
                                            <a:latin typeface="Cambria Math" panose="02040503050406030204" pitchFamily="18" charset="0"/>
                                          </a:rPr>
                                        </m:ctrlPr>
                                      </m:mPr>
                                      <m:mr>
                                        <m:e>
                                          <m:r>
                                            <m:rPr>
                                              <m:nor/>
                                            </m:rPr>
                                            <a:rPr lang="en-US" sz="2200" i="0">
                                              <a:solidFill>
                                                <a:srgbClr val="000000"/>
                                              </a:solidFill>
                                              <a:latin typeface="Cambria Math" panose="02040503050406030204" pitchFamily="18" charset="0"/>
                                            </a:rPr>
                                            <m:t>     0     </m:t>
                                          </m:r>
                                        </m:e>
                                        <m:e>
                                          <m:r>
                                            <m:rPr>
                                              <m:nor/>
                                            </m:rPr>
                                            <a:rPr lang="en-US" sz="2200" i="0">
                                              <a:solidFill>
                                                <a:srgbClr val="000000"/>
                                              </a:solidFill>
                                              <a:latin typeface="Cambria Math" panose="02040503050406030204" pitchFamily="18" charset="0"/>
                                            </a:rPr>
                                            <m:t>     0     </m:t>
                                          </m:r>
                                        </m:e>
                                        <m:e>
                                          <m:r>
                                            <m:rPr>
                                              <m:nor/>
                                            </m:rPr>
                                            <a:rPr lang="en-US" sz="2200" i="0">
                                              <a:solidFill>
                                                <a:srgbClr val="000000"/>
                                              </a:solidFill>
                                              <a:latin typeface="Cambria Math" panose="02040503050406030204" pitchFamily="18" charset="0"/>
                                            </a:rPr>
                                            <m:t>     0      </m:t>
                                          </m:r>
                                        </m:e>
                                      </m:mr>
                                      <m:mr>
                                        <m:e>
                                          <m:r>
                                            <a:rPr lang="en-US" sz="2200" i="0">
                                              <a:solidFill>
                                                <a:srgbClr val="000000"/>
                                              </a:solidFill>
                                              <a:latin typeface="Cambria Math" panose="02040503050406030204" pitchFamily="18" charset="0"/>
                                            </a:rPr>
                                            <m:t>0</m:t>
                                          </m:r>
                                        </m:e>
                                        <m:e>
                                          <m:r>
                                            <a:rPr lang="en-US" sz="2200" i="0">
                                              <a:solidFill>
                                                <a:srgbClr val="000000"/>
                                              </a:solidFill>
                                              <a:latin typeface="Cambria Math" panose="02040503050406030204" pitchFamily="18" charset="0"/>
                                            </a:rPr>
                                            <m:t>0</m:t>
                                          </m:r>
                                        </m:e>
                                        <m:e>
                                          <m:r>
                                            <m:rPr>
                                              <m:nor/>
                                            </m:rPr>
                                            <a:rPr lang="en-US" sz="2200" i="0">
                                              <a:solidFill>
                                                <a:srgbClr val="000000"/>
                                              </a:solidFill>
                                              <a:latin typeface="Cambria Math" panose="02040503050406030204" pitchFamily="18" charset="0"/>
                                            </a:rPr>
                                            <m:t>0 </m:t>
                                          </m:r>
                                        </m:e>
                                      </m:mr>
                                      <m:mr>
                                        <m:e>
                                          <m:r>
                                            <a:rPr lang="en-US" sz="2200" i="0">
                                              <a:solidFill>
                                                <a:srgbClr val="000000"/>
                                              </a:solidFill>
                                              <a:latin typeface="Cambria Math" panose="02040503050406030204" pitchFamily="18" charset="0"/>
                                            </a:rPr>
                                            <m:t>0</m:t>
                                          </m:r>
                                        </m:e>
                                        <m:e>
                                          <m:r>
                                            <a:rPr lang="en-US" sz="2200" i="0">
                                              <a:solidFill>
                                                <a:srgbClr val="000000"/>
                                              </a:solidFill>
                                              <a:latin typeface="Cambria Math" panose="02040503050406030204" pitchFamily="18" charset="0"/>
                                            </a:rPr>
                                            <m:t>0</m:t>
                                          </m:r>
                                        </m:e>
                                        <m:e>
                                          <m:r>
                                            <m:rPr>
                                              <m:nor/>
                                            </m:rPr>
                                            <a:rPr lang="en-US" sz="2200" i="0">
                                              <a:solidFill>
                                                <a:srgbClr val="000000"/>
                                              </a:solidFill>
                                              <a:latin typeface="Cambria Math" panose="02040503050406030204" pitchFamily="18" charset="0"/>
                                            </a:rPr>
                                            <m:t>0 </m:t>
                                          </m:r>
                                        </m:e>
                                      </m:mr>
                                    </m:m>
                                  </m:e>
                                </m:d>
                              </m:e>
                            </m:mr>
                            <m:mr>
                              <m:e>
                                <m:r>
                                  <m:rPr>
                                    <m:nor/>
                                  </m:rPr>
                                  <a:rPr lang="en-US" sz="2200" i="0">
                                    <a:solidFill>
                                      <a:srgbClr val="000000"/>
                                    </a:solidFill>
                                    <a:latin typeface="Cambria Math" panose="02040503050406030204" pitchFamily="18" charset="0"/>
                                  </a:rPr>
                                  <m:t>sym</m:t>
                                </m:r>
                                <m:r>
                                  <m:rPr>
                                    <m:nor/>
                                  </m:rPr>
                                  <a:rPr lang="en-US" sz="2200" i="0">
                                    <a:solidFill>
                                      <a:srgbClr val="000000"/>
                                    </a:solidFill>
                                    <a:latin typeface="Cambria Math" panose="02040503050406030204" pitchFamily="18" charset="0"/>
                                  </a:rPr>
                                  <m:t>.</m:t>
                                </m:r>
                              </m:e>
                              <m:e>
                                <m:d>
                                  <m:dPr>
                                    <m:begChr m:val="["/>
                                    <m:endChr m:val="]"/>
                                    <m:ctrlPr>
                                      <a:rPr lang="en-US" sz="2200" i="1">
                                        <a:solidFill>
                                          <a:srgbClr val="000000"/>
                                        </a:solidFill>
                                        <a:latin typeface="Cambria Math" panose="02040503050406030204" pitchFamily="18" charset="0"/>
                                      </a:rPr>
                                    </m:ctrlPr>
                                  </m:dPr>
                                  <m:e>
                                    <m:m>
                                      <m:mPr>
                                        <m:mcs>
                                          <m:mc>
                                            <m:mcPr>
                                              <m:count m:val="3"/>
                                              <m:mcJc m:val="center"/>
                                            </m:mcPr>
                                          </m:mc>
                                        </m:mcs>
                                        <m:ctrlPr>
                                          <a:rPr lang="en-US" sz="2200" i="1" smtClean="0">
                                            <a:solidFill>
                                              <a:srgbClr val="000000"/>
                                            </a:solidFill>
                                            <a:latin typeface="Cambria Math" panose="02040503050406030204" pitchFamily="18" charset="0"/>
                                          </a:rPr>
                                        </m:ctrlPr>
                                      </m:mPr>
                                      <m:mr>
                                        <m:e>
                                          <m:sSubSup>
                                            <m:sSubSupPr>
                                              <m:ctrlPr>
                                                <a:rPr lang="en-US" sz="2200" i="1">
                                                  <a:solidFill>
                                                    <a:srgbClr val="000000"/>
                                                  </a:solidFill>
                                                  <a:latin typeface="Cambria Math" panose="02040503050406030204" pitchFamily="18" charset="0"/>
                                                </a:rPr>
                                              </m:ctrlPr>
                                            </m:sSubSup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13</m:t>
                                                  </m:r>
                                                </m:sub>
                                              </m:sSub>
                                            </m:sub>
                                            <m:sup>
                                              <m:r>
                                                <a:rPr lang="en-US" sz="2200" i="1">
                                                  <a:solidFill>
                                                    <a:srgbClr val="000000"/>
                                                  </a:solidFill>
                                                  <a:latin typeface="Cambria Math" panose="02040503050406030204" pitchFamily="18" charset="0"/>
                                                </a:rPr>
                                                <m:t>2</m:t>
                                              </m:r>
                                            </m:sup>
                                          </m:sSubSup>
                                        </m:e>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13</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13</m:t>
                                                  </m:r>
                                                </m:sub>
                                              </m:sSub>
                                            </m:sub>
                                          </m:sSub>
                                        </m:e>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13</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13</m:t>
                                                  </m:r>
                                                </m:sub>
                                              </m:sSub>
                                            </m:sub>
                                          </m:sSub>
                                        </m:e>
                                      </m:mr>
                                      <m:mr>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m:t>
                                                  </m:r>
                                                  <m:r>
                                                    <a:rPr lang="en-US" sz="2200" b="0" i="1" smtClean="0">
                                                      <a:solidFill>
                                                        <a:srgbClr val="000000"/>
                                                      </a:solidFill>
                                                      <a:latin typeface="Cambria Math" panose="02040503050406030204" pitchFamily="18" charset="0"/>
                                                    </a:rPr>
                                                    <m:t>3</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m:t>
                                                  </m:r>
                                                  <m:r>
                                                    <a:rPr lang="en-US" sz="2200" b="0" i="1" smtClean="0">
                                                      <a:solidFill>
                                                        <a:srgbClr val="000000"/>
                                                      </a:solidFill>
                                                      <a:latin typeface="Cambria Math" panose="02040503050406030204" pitchFamily="18" charset="0"/>
                                                    </a:rPr>
                                                    <m:t>3</m:t>
                                                  </m:r>
                                                </m:sub>
                                              </m:sSub>
                                            </m:sub>
                                          </m:sSub>
                                        </m:e>
                                        <m:e>
                                          <m:sSubSup>
                                            <m:sSubSupPr>
                                              <m:ctrlPr>
                                                <a:rPr lang="en-US" sz="2200" i="1">
                                                  <a:solidFill>
                                                    <a:srgbClr val="000000"/>
                                                  </a:solidFill>
                                                  <a:latin typeface="Cambria Math" panose="02040503050406030204" pitchFamily="18" charset="0"/>
                                                </a:rPr>
                                              </m:ctrlPr>
                                            </m:sSubSup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13</m:t>
                                                  </m:r>
                                                </m:sub>
                                              </m:sSub>
                                            </m:sub>
                                            <m:sup>
                                              <m:r>
                                                <a:rPr lang="en-US" sz="2200" i="1">
                                                  <a:solidFill>
                                                    <a:srgbClr val="000000"/>
                                                  </a:solidFill>
                                                  <a:latin typeface="Cambria Math" panose="02040503050406030204" pitchFamily="18" charset="0"/>
                                                </a:rPr>
                                                <m:t>2</m:t>
                                              </m:r>
                                            </m:sup>
                                          </m:sSubSup>
                                        </m:e>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13</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13</m:t>
                                                  </m:r>
                                                </m:sub>
                                              </m:sSub>
                                            </m:sub>
                                          </m:sSub>
                                        </m:e>
                                      </m:mr>
                                      <m:mr>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m:t>
                                                  </m:r>
                                                  <m:r>
                                                    <a:rPr lang="en-US" sz="2200" b="0" i="1" smtClean="0">
                                                      <a:solidFill>
                                                        <a:srgbClr val="000000"/>
                                                      </a:solidFill>
                                                      <a:latin typeface="Cambria Math" panose="02040503050406030204" pitchFamily="18" charset="0"/>
                                                    </a:rPr>
                                                    <m:t>3</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m:t>
                                                  </m:r>
                                                  <m:r>
                                                    <a:rPr lang="en-US" sz="2200" b="0" i="1" smtClean="0">
                                                      <a:solidFill>
                                                        <a:srgbClr val="000000"/>
                                                      </a:solidFill>
                                                      <a:latin typeface="Cambria Math" panose="02040503050406030204" pitchFamily="18" charset="0"/>
                                                    </a:rPr>
                                                    <m:t>3</m:t>
                                                  </m:r>
                                                </m:sub>
                                              </m:sSub>
                                            </m:sub>
                                          </m:sSub>
                                        </m:e>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m:t>
                                                  </m:r>
                                                  <m:r>
                                                    <a:rPr lang="en-US" sz="2200" b="0" i="1" smtClean="0">
                                                      <a:solidFill>
                                                        <a:srgbClr val="000000"/>
                                                      </a:solidFill>
                                                      <a:latin typeface="Cambria Math" panose="02040503050406030204" pitchFamily="18" charset="0"/>
                                                    </a:rPr>
                                                    <m:t>3</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m:t>
                                                  </m:r>
                                                  <m:r>
                                                    <a:rPr lang="en-US" sz="2200" b="0" i="1" smtClean="0">
                                                      <a:solidFill>
                                                        <a:srgbClr val="000000"/>
                                                      </a:solidFill>
                                                      <a:latin typeface="Cambria Math" panose="02040503050406030204" pitchFamily="18" charset="0"/>
                                                    </a:rPr>
                                                    <m:t>3</m:t>
                                                  </m:r>
                                                </m:sub>
                                              </m:sSub>
                                            </m:sub>
                                          </m:sSub>
                                        </m:e>
                                        <m:e>
                                          <m:sSubSup>
                                            <m:sSubSupPr>
                                              <m:ctrlPr>
                                                <a:rPr lang="en-US" sz="2200" i="1">
                                                  <a:solidFill>
                                                    <a:srgbClr val="000000"/>
                                                  </a:solidFill>
                                                  <a:latin typeface="Cambria Math" panose="02040503050406030204" pitchFamily="18" charset="0"/>
                                                </a:rPr>
                                              </m:ctrlPr>
                                            </m:sSubSup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13</m:t>
                                                  </m:r>
                                                </m:sub>
                                              </m:sSub>
                                            </m:sub>
                                            <m:sup>
                                              <m:r>
                                                <a:rPr lang="en-US" sz="2200" i="1">
                                                  <a:solidFill>
                                                    <a:srgbClr val="000000"/>
                                                  </a:solidFill>
                                                  <a:latin typeface="Cambria Math" panose="02040503050406030204" pitchFamily="18" charset="0"/>
                                                </a:rPr>
                                                <m:t>2</m:t>
                                              </m:r>
                                            </m:sup>
                                          </m:sSubSup>
                                        </m:e>
                                      </m:mr>
                                    </m:m>
                                  </m:e>
                                </m:d>
                              </m:e>
                            </m:mr>
                          </m:m>
                        </m:e>
                      </m:d>
                    </m:oMath>
                  </m:oMathPara>
                </a14:m>
                <a:endParaRPr lang="en-US" sz="2200" dirty="0"/>
              </a:p>
            </p:txBody>
          </p:sp>
        </mc:Choice>
        <mc:Fallback xmlns="">
          <p:sp>
            <p:nvSpPr>
              <p:cNvPr id="49162" name="Object 7"/>
              <p:cNvSpPr txBox="1">
                <a:spLocks noRot="1" noChangeAspect="1" noMove="1" noResize="1" noEditPoints="1" noAdjustHandles="1" noChangeArrowheads="1" noChangeShapeType="1" noTextEdit="1"/>
              </p:cNvSpPr>
              <p:nvPr/>
            </p:nvSpPr>
            <p:spPr bwMode="auto">
              <a:xfrm>
                <a:off x="172040" y="1012720"/>
                <a:ext cx="13234341" cy="3048005"/>
              </a:xfrm>
              <a:prstGeom prst="rect">
                <a:avLst/>
              </a:prstGeom>
              <a:blipFill>
                <a:blip r:embed="rId3"/>
                <a:stretch>
                  <a:fillRect/>
                </a:stretch>
              </a:blipFill>
              <a:ln>
                <a:noFill/>
              </a:ln>
            </p:spPr>
            <p:txBody>
              <a:bodyPr/>
              <a:lstStyle/>
              <a:p>
                <a:r>
                  <a:rPr lang="en-US">
                    <a:noFill/>
                  </a:rPr>
                  <a:t> </a:t>
                </a:r>
              </a:p>
            </p:txBody>
          </p:sp>
        </mc:Fallback>
      </mc:AlternateContent>
      <p:sp>
        <p:nvSpPr>
          <p:cNvPr id="49157" name="Title 1"/>
          <p:cNvSpPr>
            <a:spLocks noGrp="1"/>
          </p:cNvSpPr>
          <p:nvPr>
            <p:ph type="title" idx="4294967295"/>
          </p:nvPr>
        </p:nvSpPr>
        <p:spPr>
          <a:xfrm>
            <a:off x="2336801" y="26291"/>
            <a:ext cx="7518399" cy="1002142"/>
          </a:xfrm>
        </p:spPr>
        <p:txBody>
          <a:bodyPr>
            <a:normAutofit fontScale="90000"/>
          </a:bodyPr>
          <a:lstStyle/>
          <a:p>
            <a:r>
              <a:rPr lang="en-US" altLang="en-US" sz="3200" dirty="0">
                <a:latin typeface="Cambria" panose="02040503050406030204" pitchFamily="18" charset="0"/>
                <a:ea typeface="Cambria" panose="02040503050406030204" pitchFamily="18" charset="0"/>
              </a:rPr>
              <a:t>Two Types of GNSS Baseline Processing </a:t>
            </a:r>
            <a:br>
              <a:rPr lang="en-US" altLang="en-US" sz="3200" dirty="0">
                <a:latin typeface="Cambria" panose="02040503050406030204" pitchFamily="18" charset="0"/>
                <a:ea typeface="Cambria" panose="02040503050406030204" pitchFamily="18" charset="0"/>
              </a:rPr>
            </a:br>
            <a:r>
              <a:rPr lang="en-US" altLang="en-US" sz="3100" dirty="0">
                <a:latin typeface="Cambria" panose="02040503050406030204" pitchFamily="18" charset="0"/>
                <a:ea typeface="Cambria" panose="02040503050406030204" pitchFamily="18" charset="0"/>
              </a:rPr>
              <a:t>Variance-Covariance Matrices</a:t>
            </a:r>
            <a:endParaRPr lang="en-US" altLang="en-US" sz="3200" dirty="0">
              <a:latin typeface="Cambria" panose="02040503050406030204" pitchFamily="18" charset="0"/>
              <a:ea typeface="Cambria" panose="02040503050406030204" pitchFamily="18" charset="0"/>
            </a:endParaRPr>
          </a:p>
        </p:txBody>
      </p:sp>
      <p:sp>
        <p:nvSpPr>
          <p:cNvPr id="9" name="Content Placeholder 2"/>
          <p:cNvSpPr>
            <a:spLocks noGrp="1"/>
          </p:cNvSpPr>
          <p:nvPr>
            <p:ph idx="4294967295"/>
          </p:nvPr>
        </p:nvSpPr>
        <p:spPr>
          <a:xfrm>
            <a:off x="0" y="2783577"/>
            <a:ext cx="3383280" cy="1003454"/>
          </a:xfrm>
        </p:spPr>
        <p:txBody>
          <a:bodyPr/>
          <a:lstStyle/>
          <a:p>
            <a:pPr marL="0" indent="0" algn="ctr">
              <a:spcBef>
                <a:spcPts val="0"/>
              </a:spcBef>
              <a:buNone/>
              <a:defRPr/>
            </a:pPr>
            <a:r>
              <a:rPr lang="en-US" sz="2800" b="1" dirty="0">
                <a:solidFill>
                  <a:srgbClr val="000000"/>
                </a:solidFill>
                <a:latin typeface="Times" panose="02020603050405020304" pitchFamily="18" charset="0"/>
                <a:cs typeface="Times" panose="02020603050405020304" pitchFamily="18" charset="0"/>
              </a:rPr>
              <a:t>Sequential </a:t>
            </a:r>
          </a:p>
          <a:p>
            <a:pPr marL="0" indent="0" algn="ctr">
              <a:spcBef>
                <a:spcPts val="0"/>
              </a:spcBef>
              <a:buNone/>
              <a:defRPr/>
            </a:pPr>
            <a:r>
              <a:rPr sz="1800" i="1" dirty="0">
                <a:solidFill>
                  <a:schemeClr val="tx2">
                    <a:lumMod val="75000"/>
                  </a:schemeClr>
                </a:solidFill>
              </a:rPr>
              <a:t>Commercial </a:t>
            </a:r>
            <a:r>
              <a:rPr lang="en-US" sz="1800" i="1" dirty="0">
                <a:solidFill>
                  <a:schemeClr val="tx2">
                    <a:lumMod val="75000"/>
                  </a:schemeClr>
                </a:solidFill>
              </a:rPr>
              <a:t>S</a:t>
            </a:r>
            <a:r>
              <a:rPr sz="1800" i="1" dirty="0">
                <a:solidFill>
                  <a:schemeClr val="tx2">
                    <a:lumMod val="75000"/>
                  </a:schemeClr>
                </a:solidFill>
              </a:rPr>
              <a:t>oftware</a:t>
            </a:r>
          </a:p>
        </p:txBody>
      </p:sp>
      <p:sp>
        <p:nvSpPr>
          <p:cNvPr id="49159" name="Rectangle 2"/>
          <p:cNvSpPr>
            <a:spLocks noChangeArrowheads="1"/>
          </p:cNvSpPr>
          <p:nvPr/>
        </p:nvSpPr>
        <p:spPr bwMode="auto">
          <a:xfrm>
            <a:off x="2938466" y="16250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defTabSz="609585">
              <a:spcBef>
                <a:spcPct val="0"/>
              </a:spcBef>
              <a:buNone/>
              <a:defRPr/>
            </a:pPr>
            <a:endParaRPr lang="en-US" altLang="en-US" sz="1800">
              <a:solidFill>
                <a:prstClr val="black"/>
              </a:solidFill>
              <a:latin typeface="Palatino"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9160" name="Object 5"/>
              <p:cNvSpPr txBox="1"/>
              <p:nvPr/>
            </p:nvSpPr>
            <p:spPr bwMode="auto">
              <a:xfrm>
                <a:off x="172041" y="3797609"/>
                <a:ext cx="13371500" cy="2664151"/>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sSub>
                        <m:sSubPr>
                          <m:ctrlPr>
                            <a:rPr lang="en-US" sz="2200" i="1" smtClean="0">
                              <a:solidFill>
                                <a:srgbClr val="000000"/>
                              </a:solidFill>
                              <a:latin typeface="Cambria Math" panose="02040503050406030204" pitchFamily="18" charset="0"/>
                            </a:rPr>
                          </m:ctrlPr>
                        </m:sSubPr>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m:t>
                              </m:r>
                            </m:e>
                            <m:sub>
                              <m:r>
                                <a:rPr lang="en-US" sz="2200" i="1">
                                  <a:solidFill>
                                    <a:srgbClr val="000000"/>
                                  </a:solidFill>
                                  <a:latin typeface="Cambria Math" panose="02040503050406030204" pitchFamily="18" charset="0"/>
                                </a:rPr>
                                <m:t>(</m:t>
                              </m:r>
                              <m:r>
                                <m:rPr>
                                  <m:sty m:val="p"/>
                                </m:rPr>
                                <a:rPr lang="en-US" sz="2200" i="1">
                                  <a:solidFill>
                                    <a:srgbClr val="000000"/>
                                  </a:solidFill>
                                  <a:latin typeface="Cambria Math" panose="02040503050406030204" pitchFamily="18" charset="0"/>
                                </a:rPr>
                                <m:t>Δ</m:t>
                              </m:r>
                              <m:r>
                                <a:rPr lang="en-US" sz="2200" i="1">
                                  <a:solidFill>
                                    <a:srgbClr val="000000"/>
                                  </a:solidFill>
                                  <a:latin typeface="Cambria Math" panose="02040503050406030204" pitchFamily="18" charset="0"/>
                                </a:rPr>
                                <m:t>𝑋</m:t>
                              </m:r>
                              <m:r>
                                <a:rPr lang="en-US" sz="2200" i="1">
                                  <a:solidFill>
                                    <a:srgbClr val="000000"/>
                                  </a:solidFill>
                                  <a:latin typeface="Cambria Math" panose="02040503050406030204" pitchFamily="18" charset="0"/>
                                </a:rPr>
                                <m:t>,</m:t>
                              </m:r>
                              <m:r>
                                <m:rPr>
                                  <m:sty m:val="p"/>
                                </m:rPr>
                                <a:rPr lang="en-US" sz="2200" i="1">
                                  <a:solidFill>
                                    <a:srgbClr val="000000"/>
                                  </a:solidFill>
                                  <a:latin typeface="Cambria Math" panose="02040503050406030204" pitchFamily="18" charset="0"/>
                                </a:rPr>
                                <m:t>Δ</m:t>
                              </m:r>
                              <m:r>
                                <a:rPr lang="en-US" sz="2200" i="1">
                                  <a:solidFill>
                                    <a:srgbClr val="000000"/>
                                  </a:solidFill>
                                  <a:latin typeface="Cambria Math" panose="02040503050406030204" pitchFamily="18" charset="0"/>
                                </a:rPr>
                                <m:t>𝑌</m:t>
                              </m:r>
                              <m:r>
                                <a:rPr lang="en-US" sz="2200" i="1">
                                  <a:solidFill>
                                    <a:srgbClr val="000000"/>
                                  </a:solidFill>
                                  <a:latin typeface="Cambria Math" panose="02040503050406030204" pitchFamily="18" charset="0"/>
                                </a:rPr>
                                <m:t>,</m:t>
                              </m:r>
                              <m:r>
                                <m:rPr>
                                  <m:sty m:val="p"/>
                                </m:rPr>
                                <a:rPr lang="en-US" sz="2200" i="1">
                                  <a:solidFill>
                                    <a:srgbClr val="000000"/>
                                  </a:solidFill>
                                  <a:latin typeface="Cambria Math" panose="02040503050406030204" pitchFamily="18" charset="0"/>
                                </a:rPr>
                                <m:t>Δ</m:t>
                              </m:r>
                              <m:r>
                                <a:rPr lang="en-US" sz="2200" i="1">
                                  <a:solidFill>
                                    <a:srgbClr val="000000"/>
                                  </a:solidFill>
                                  <a:latin typeface="Cambria Math" panose="02040503050406030204" pitchFamily="18" charset="0"/>
                                </a:rPr>
                                <m:t>𝑍</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m:t>
                                  </m:r>
                                </m:e>
                                <m:sub>
                                  <m:r>
                                    <a:rPr lang="en-US" sz="2200" i="1">
                                      <a:solidFill>
                                        <a:srgbClr val="000000"/>
                                      </a:solidFill>
                                      <a:latin typeface="Cambria Math" panose="02040503050406030204" pitchFamily="18" charset="0"/>
                                    </a:rPr>
                                    <m:t>12</m:t>
                                  </m:r>
                                </m:sub>
                              </m:sSub>
                              <m:r>
                                <a:rPr lang="en-US" sz="2200" i="1">
                                  <a:solidFill>
                                    <a:srgbClr val="000000"/>
                                  </a:solidFill>
                                  <a:latin typeface="Cambria Math" panose="02040503050406030204" pitchFamily="18" charset="0"/>
                                </a:rPr>
                                <m:t>,</m:t>
                              </m:r>
                            </m:sub>
                          </m:sSub>
                        </m:e>
                        <m:sub>
                          <m:r>
                            <a:rPr lang="en-US" sz="2200" i="1">
                              <a:solidFill>
                                <a:srgbClr val="000000"/>
                              </a:solidFill>
                              <a:latin typeface="Cambria Math" panose="02040503050406030204" pitchFamily="18" charset="0"/>
                            </a:rPr>
                            <m:t>(</m:t>
                          </m:r>
                          <m:r>
                            <m:rPr>
                              <m:sty m:val="p"/>
                            </m:rPr>
                            <a:rPr lang="en-US" sz="2200" i="1">
                              <a:solidFill>
                                <a:srgbClr val="000000"/>
                              </a:solidFill>
                              <a:latin typeface="Cambria Math" panose="02040503050406030204" pitchFamily="18" charset="0"/>
                            </a:rPr>
                            <m:t>Δ</m:t>
                          </m:r>
                          <m:r>
                            <a:rPr lang="en-US" sz="2200" i="1">
                              <a:solidFill>
                                <a:srgbClr val="000000"/>
                              </a:solidFill>
                              <a:latin typeface="Cambria Math" panose="02040503050406030204" pitchFamily="18" charset="0"/>
                            </a:rPr>
                            <m:t>𝑋</m:t>
                          </m:r>
                          <m:r>
                            <a:rPr lang="en-US" sz="2200" i="1">
                              <a:solidFill>
                                <a:srgbClr val="000000"/>
                              </a:solidFill>
                              <a:latin typeface="Cambria Math" panose="02040503050406030204" pitchFamily="18" charset="0"/>
                            </a:rPr>
                            <m:t>,</m:t>
                          </m:r>
                          <m:r>
                            <m:rPr>
                              <m:sty m:val="p"/>
                            </m:rPr>
                            <a:rPr lang="en-US" sz="2200" i="1">
                              <a:solidFill>
                                <a:srgbClr val="000000"/>
                              </a:solidFill>
                              <a:latin typeface="Cambria Math" panose="02040503050406030204" pitchFamily="18" charset="0"/>
                            </a:rPr>
                            <m:t>Δ</m:t>
                          </m:r>
                          <m:r>
                            <a:rPr lang="en-US" sz="2200" i="1">
                              <a:solidFill>
                                <a:srgbClr val="000000"/>
                              </a:solidFill>
                              <a:latin typeface="Cambria Math" panose="02040503050406030204" pitchFamily="18" charset="0"/>
                            </a:rPr>
                            <m:t>𝑌</m:t>
                          </m:r>
                          <m:r>
                            <a:rPr lang="en-US" sz="2200" i="1">
                              <a:solidFill>
                                <a:srgbClr val="000000"/>
                              </a:solidFill>
                              <a:latin typeface="Cambria Math" panose="02040503050406030204" pitchFamily="18" charset="0"/>
                            </a:rPr>
                            <m:t>,</m:t>
                          </m:r>
                          <m:r>
                            <m:rPr>
                              <m:sty m:val="p"/>
                            </m:rPr>
                            <a:rPr lang="en-US" sz="2200" i="1">
                              <a:solidFill>
                                <a:srgbClr val="000000"/>
                              </a:solidFill>
                              <a:latin typeface="Cambria Math" panose="02040503050406030204" pitchFamily="18" charset="0"/>
                            </a:rPr>
                            <m:t>Δ</m:t>
                          </m:r>
                          <m:r>
                            <a:rPr lang="en-US" sz="2200" i="1">
                              <a:solidFill>
                                <a:srgbClr val="000000"/>
                              </a:solidFill>
                              <a:latin typeface="Cambria Math" panose="02040503050406030204" pitchFamily="18" charset="0"/>
                            </a:rPr>
                            <m:t>𝑍</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m:t>
                              </m:r>
                            </m:e>
                            <m:sub>
                              <m:r>
                                <a:rPr lang="en-US" sz="2200" i="1">
                                  <a:solidFill>
                                    <a:srgbClr val="000000"/>
                                  </a:solidFill>
                                  <a:latin typeface="Cambria Math" panose="02040503050406030204" pitchFamily="18" charset="0"/>
                                </a:rPr>
                                <m:t>13</m:t>
                              </m:r>
                            </m:sub>
                          </m:sSub>
                        </m:sub>
                      </m:sSub>
                      <m:r>
                        <a:rPr lang="en-US" sz="2200" i="1">
                          <a:solidFill>
                            <a:srgbClr val="000000"/>
                          </a:solidFill>
                          <a:latin typeface="Cambria Math" panose="02040503050406030204" pitchFamily="18" charset="0"/>
                        </a:rPr>
                        <m:t>=</m:t>
                      </m:r>
                      <m:d>
                        <m:dPr>
                          <m:begChr m:val="["/>
                          <m:endChr m:val="]"/>
                          <m:ctrlPr>
                            <a:rPr lang="en-US" sz="2200" i="1">
                              <a:solidFill>
                                <a:srgbClr val="000000"/>
                              </a:solidFill>
                              <a:latin typeface="Cambria Math" panose="02040503050406030204" pitchFamily="18" charset="0"/>
                            </a:rPr>
                          </m:ctrlPr>
                        </m:dPr>
                        <m:e>
                          <m:m>
                            <m:mPr>
                              <m:plcHide m:val="on"/>
                              <m:mcs>
                                <m:mc>
                                  <m:mcPr>
                                    <m:count m:val="2"/>
                                    <m:mcJc m:val="center"/>
                                  </m:mcPr>
                                </m:mc>
                              </m:mcs>
                              <m:ctrlPr>
                                <a:rPr lang="en-US" sz="2200" i="1">
                                  <a:solidFill>
                                    <a:srgbClr val="000000"/>
                                  </a:solidFill>
                                  <a:latin typeface="Cambria Math" panose="02040503050406030204" pitchFamily="18" charset="0"/>
                                </a:rPr>
                              </m:ctrlPr>
                            </m:mPr>
                            <m:mr>
                              <m:e>
                                <m:d>
                                  <m:dPr>
                                    <m:begChr m:val="["/>
                                    <m:endChr m:val="]"/>
                                    <m:ctrlPr>
                                      <a:rPr lang="en-US" sz="2200" i="1">
                                        <a:solidFill>
                                          <a:srgbClr val="000000"/>
                                        </a:solidFill>
                                        <a:latin typeface="Cambria Math" panose="02040503050406030204" pitchFamily="18" charset="0"/>
                                      </a:rPr>
                                    </m:ctrlPr>
                                  </m:dPr>
                                  <m:e>
                                    <m:m>
                                      <m:mPr>
                                        <m:mcs>
                                          <m:mc>
                                            <m:mcPr>
                                              <m:count m:val="3"/>
                                              <m:mcJc m:val="center"/>
                                            </m:mcPr>
                                          </m:mc>
                                        </m:mcs>
                                        <m:ctrlPr>
                                          <a:rPr lang="en-US" sz="2200" i="1">
                                            <a:solidFill>
                                              <a:srgbClr val="000000"/>
                                            </a:solidFill>
                                            <a:latin typeface="Cambria Math" panose="02040503050406030204" pitchFamily="18" charset="0"/>
                                          </a:rPr>
                                        </m:ctrlPr>
                                      </m:mPr>
                                      <m:mr>
                                        <m:e>
                                          <m:sSubSup>
                                            <m:sSubSupPr>
                                              <m:ctrlPr>
                                                <a:rPr lang="en-US" sz="2200" i="1">
                                                  <a:solidFill>
                                                    <a:srgbClr val="000000"/>
                                                  </a:solidFill>
                                                  <a:latin typeface="Cambria Math" panose="02040503050406030204" pitchFamily="18" charset="0"/>
                                                </a:rPr>
                                              </m:ctrlPr>
                                            </m:sSubSup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12</m:t>
                                                  </m:r>
                                                </m:sub>
                                              </m:sSub>
                                            </m:sub>
                                            <m:sup>
                                              <m:r>
                                                <a:rPr lang="en-US" sz="2200" i="1">
                                                  <a:solidFill>
                                                    <a:srgbClr val="000000"/>
                                                  </a:solidFill>
                                                  <a:latin typeface="Cambria Math" panose="02040503050406030204" pitchFamily="18" charset="0"/>
                                                </a:rPr>
                                                <m:t>2</m:t>
                                              </m:r>
                                            </m:sup>
                                          </m:sSubSup>
                                        </m:e>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12</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12</m:t>
                                                  </m:r>
                                                </m:sub>
                                              </m:sSub>
                                            </m:sub>
                                          </m:sSub>
                                        </m:e>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12</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12</m:t>
                                                  </m:r>
                                                </m:sub>
                                              </m:sSub>
                                            </m:sub>
                                          </m:sSub>
                                        </m:e>
                                      </m:mr>
                                      <m:mr>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12</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12</m:t>
                                                  </m:r>
                                                </m:sub>
                                              </m:sSub>
                                            </m:sub>
                                          </m:sSub>
                                        </m:e>
                                        <m:e>
                                          <m:sSubSup>
                                            <m:sSubSupPr>
                                              <m:ctrlPr>
                                                <a:rPr lang="en-US" sz="2200" i="1">
                                                  <a:solidFill>
                                                    <a:srgbClr val="000000"/>
                                                  </a:solidFill>
                                                  <a:latin typeface="Cambria Math" panose="02040503050406030204" pitchFamily="18" charset="0"/>
                                                </a:rPr>
                                              </m:ctrlPr>
                                            </m:sSubSup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12</m:t>
                                                  </m:r>
                                                </m:sub>
                                              </m:sSub>
                                            </m:sub>
                                            <m:sup>
                                              <m:r>
                                                <a:rPr lang="en-US" sz="2200" i="1">
                                                  <a:solidFill>
                                                    <a:srgbClr val="000000"/>
                                                  </a:solidFill>
                                                  <a:latin typeface="Cambria Math" panose="02040503050406030204" pitchFamily="18" charset="0"/>
                                                </a:rPr>
                                                <m:t>2</m:t>
                                              </m:r>
                                            </m:sup>
                                          </m:sSubSup>
                                        </m:e>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12</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12</m:t>
                                                  </m:r>
                                                </m:sub>
                                              </m:sSub>
                                            </m:sub>
                                          </m:sSub>
                                        </m:e>
                                      </m:mr>
                                      <m:mr>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12</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12</m:t>
                                                  </m:r>
                                                </m:sub>
                                              </m:sSub>
                                            </m:sub>
                                          </m:sSub>
                                        </m:e>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12</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12</m:t>
                                                  </m:r>
                                                </m:sub>
                                              </m:sSub>
                                            </m:sub>
                                          </m:sSub>
                                        </m:e>
                                        <m:e>
                                          <m:sSubSup>
                                            <m:sSubSupPr>
                                              <m:ctrlPr>
                                                <a:rPr lang="en-US" sz="2200" i="1">
                                                  <a:solidFill>
                                                    <a:srgbClr val="000000"/>
                                                  </a:solidFill>
                                                  <a:latin typeface="Cambria Math" panose="02040503050406030204" pitchFamily="18" charset="0"/>
                                                </a:rPr>
                                              </m:ctrlPr>
                                            </m:sSubSup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12</m:t>
                                                  </m:r>
                                                </m:sub>
                                              </m:sSub>
                                            </m:sub>
                                            <m:sup>
                                              <m:r>
                                                <a:rPr lang="en-US" sz="2200" i="1">
                                                  <a:solidFill>
                                                    <a:srgbClr val="000000"/>
                                                  </a:solidFill>
                                                  <a:latin typeface="Cambria Math" panose="02040503050406030204" pitchFamily="18" charset="0"/>
                                                </a:rPr>
                                                <m:t>2</m:t>
                                              </m:r>
                                            </m:sup>
                                          </m:sSubSup>
                                        </m:e>
                                      </m:mr>
                                    </m:m>
                                  </m:e>
                                </m:d>
                              </m:e>
                              <m:e>
                                <m:d>
                                  <m:dPr>
                                    <m:begChr m:val="["/>
                                    <m:endChr m:val="]"/>
                                    <m:ctrlPr>
                                      <a:rPr lang="en-US" sz="2200" i="1">
                                        <a:solidFill>
                                          <a:srgbClr val="000000"/>
                                        </a:solidFill>
                                        <a:latin typeface="Cambria Math" panose="02040503050406030204" pitchFamily="18" charset="0"/>
                                      </a:rPr>
                                    </m:ctrlPr>
                                  </m:dPr>
                                  <m:e>
                                    <m:m>
                                      <m:mPr>
                                        <m:plcHide m:val="on"/>
                                        <m:mcs>
                                          <m:mc>
                                            <m:mcPr>
                                              <m:count m:val="3"/>
                                              <m:mcJc m:val="center"/>
                                            </m:mcPr>
                                          </m:mc>
                                        </m:mcs>
                                        <m:ctrlPr>
                                          <a:rPr lang="en-US" sz="2200" i="1">
                                            <a:solidFill>
                                              <a:srgbClr val="000000"/>
                                            </a:solidFill>
                                            <a:latin typeface="Cambria Math" panose="02040503050406030204" pitchFamily="18" charset="0"/>
                                          </a:rPr>
                                        </m:ctrlPr>
                                      </m:mPr>
                                      <m:mr>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12</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13</m:t>
                                                  </m:r>
                                                </m:sub>
                                              </m:sSub>
                                            </m:sub>
                                          </m:sSub>
                                        </m:e>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12</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13</m:t>
                                                  </m:r>
                                                </m:sub>
                                              </m:sSub>
                                            </m:sub>
                                          </m:sSub>
                                        </m:e>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12</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13</m:t>
                                                  </m:r>
                                                </m:sub>
                                              </m:sSub>
                                            </m:sub>
                                          </m:sSub>
                                        </m:e>
                                      </m:mr>
                                      <m:mr>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12</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13</m:t>
                                                  </m:r>
                                                </m:sub>
                                              </m:sSub>
                                            </m:sub>
                                          </m:sSub>
                                        </m:e>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12</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13</m:t>
                                                  </m:r>
                                                </m:sub>
                                              </m:sSub>
                                            </m:sub>
                                          </m:sSub>
                                        </m:e>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12</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13</m:t>
                                                  </m:r>
                                                </m:sub>
                                              </m:sSub>
                                            </m:sub>
                                          </m:sSub>
                                        </m:e>
                                      </m:mr>
                                      <m:mr>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12</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13</m:t>
                                                  </m:r>
                                                </m:sub>
                                              </m:sSub>
                                            </m:sub>
                                          </m:sSub>
                                        </m:e>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12</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13</m:t>
                                                  </m:r>
                                                </m:sub>
                                              </m:sSub>
                                            </m:sub>
                                          </m:sSub>
                                        </m:e>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12</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13</m:t>
                                                  </m:r>
                                                </m:sub>
                                              </m:sSub>
                                            </m:sub>
                                          </m:sSub>
                                        </m:e>
                                      </m:mr>
                                    </m:m>
                                  </m:e>
                                </m:d>
                              </m:e>
                            </m:mr>
                            <m:mr>
                              <m:e>
                                <m:r>
                                  <m:rPr>
                                    <m:nor/>
                                  </m:rPr>
                                  <a:rPr lang="en-US" sz="2200" i="0">
                                    <a:solidFill>
                                      <a:srgbClr val="000000"/>
                                    </a:solidFill>
                                    <a:latin typeface="Cambria Math" panose="02040503050406030204" pitchFamily="18" charset="0"/>
                                  </a:rPr>
                                  <m:t>sym</m:t>
                                </m:r>
                                <m:r>
                                  <m:rPr>
                                    <m:nor/>
                                  </m:rPr>
                                  <a:rPr lang="en-US" sz="2200" i="0">
                                    <a:solidFill>
                                      <a:srgbClr val="000000"/>
                                    </a:solidFill>
                                    <a:latin typeface="Cambria Math" panose="02040503050406030204" pitchFamily="18" charset="0"/>
                                  </a:rPr>
                                  <m:t>.</m:t>
                                </m:r>
                              </m:e>
                              <m:e>
                                <m:d>
                                  <m:dPr>
                                    <m:begChr m:val="["/>
                                    <m:endChr m:val="]"/>
                                    <m:ctrlPr>
                                      <a:rPr lang="en-US" sz="2200" i="1">
                                        <a:solidFill>
                                          <a:srgbClr val="000000"/>
                                        </a:solidFill>
                                        <a:latin typeface="Cambria Math" panose="02040503050406030204" pitchFamily="18" charset="0"/>
                                      </a:rPr>
                                    </m:ctrlPr>
                                  </m:dPr>
                                  <m:e>
                                    <m:m>
                                      <m:mPr>
                                        <m:mcs>
                                          <m:mc>
                                            <m:mcPr>
                                              <m:count m:val="3"/>
                                              <m:mcJc m:val="center"/>
                                            </m:mcPr>
                                          </m:mc>
                                        </m:mcs>
                                        <m:ctrlPr>
                                          <a:rPr lang="en-US" sz="2200" i="1">
                                            <a:solidFill>
                                              <a:srgbClr val="000000"/>
                                            </a:solidFill>
                                            <a:latin typeface="Cambria Math" panose="02040503050406030204" pitchFamily="18" charset="0"/>
                                          </a:rPr>
                                        </m:ctrlPr>
                                      </m:mPr>
                                      <m:mr>
                                        <m:e>
                                          <m:sSubSup>
                                            <m:sSubSupPr>
                                              <m:ctrlPr>
                                                <a:rPr lang="en-US" sz="2200" i="1">
                                                  <a:solidFill>
                                                    <a:srgbClr val="000000"/>
                                                  </a:solidFill>
                                                  <a:latin typeface="Cambria Math" panose="02040503050406030204" pitchFamily="18" charset="0"/>
                                                </a:rPr>
                                              </m:ctrlPr>
                                            </m:sSubSup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13</m:t>
                                                  </m:r>
                                                </m:sub>
                                              </m:sSub>
                                            </m:sub>
                                            <m:sup>
                                              <m:r>
                                                <a:rPr lang="en-US" sz="2200" i="1">
                                                  <a:solidFill>
                                                    <a:srgbClr val="000000"/>
                                                  </a:solidFill>
                                                  <a:latin typeface="Cambria Math" panose="02040503050406030204" pitchFamily="18" charset="0"/>
                                                </a:rPr>
                                                <m:t>2</m:t>
                                              </m:r>
                                            </m:sup>
                                          </m:sSubSup>
                                        </m:e>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13</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13</m:t>
                                                  </m:r>
                                                </m:sub>
                                              </m:sSub>
                                            </m:sub>
                                          </m:sSub>
                                        </m:e>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13</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13</m:t>
                                                  </m:r>
                                                </m:sub>
                                              </m:sSub>
                                            </m:sub>
                                          </m:sSub>
                                        </m:e>
                                      </m:mr>
                                      <m:mr>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13</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13</m:t>
                                                  </m:r>
                                                </m:sub>
                                              </m:sSub>
                                            </m:sub>
                                          </m:sSub>
                                        </m:e>
                                        <m:e>
                                          <m:sSubSup>
                                            <m:sSubSupPr>
                                              <m:ctrlPr>
                                                <a:rPr lang="en-US" sz="2200" i="1">
                                                  <a:solidFill>
                                                    <a:srgbClr val="000000"/>
                                                  </a:solidFill>
                                                  <a:latin typeface="Cambria Math" panose="02040503050406030204" pitchFamily="18" charset="0"/>
                                                </a:rPr>
                                              </m:ctrlPr>
                                            </m:sSubSup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13</m:t>
                                                  </m:r>
                                                </m:sub>
                                              </m:sSub>
                                            </m:sub>
                                            <m:sup>
                                              <m:r>
                                                <a:rPr lang="en-US" sz="2200" i="1">
                                                  <a:solidFill>
                                                    <a:srgbClr val="000000"/>
                                                  </a:solidFill>
                                                  <a:latin typeface="Cambria Math" panose="02040503050406030204" pitchFamily="18" charset="0"/>
                                                </a:rPr>
                                                <m:t>2</m:t>
                                              </m:r>
                                            </m:sup>
                                          </m:sSubSup>
                                        </m:e>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13</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13</m:t>
                                                  </m:r>
                                                </m:sub>
                                              </m:sSub>
                                            </m:sub>
                                          </m:sSub>
                                        </m:e>
                                      </m:mr>
                                      <m:mr>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𝑋</m:t>
                                                  </m:r>
                                                </m:e>
                                                <m:sub>
                                                  <m:r>
                                                    <a:rPr lang="en-US" sz="2200" i="1">
                                                      <a:solidFill>
                                                        <a:srgbClr val="000000"/>
                                                      </a:solidFill>
                                                      <a:latin typeface="Cambria Math" panose="02040503050406030204" pitchFamily="18" charset="0"/>
                                                    </a:rPr>
                                                    <m:t>13</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13</m:t>
                                                  </m:r>
                                                </m:sub>
                                              </m:sSub>
                                            </m:sub>
                                          </m:sSub>
                                        </m:e>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𝑌</m:t>
                                                  </m:r>
                                                </m:e>
                                                <m:sub>
                                                  <m:r>
                                                    <a:rPr lang="en-US" sz="2200" i="1">
                                                      <a:solidFill>
                                                        <a:srgbClr val="000000"/>
                                                      </a:solidFill>
                                                      <a:latin typeface="Cambria Math" panose="02040503050406030204" pitchFamily="18" charset="0"/>
                                                    </a:rPr>
                                                    <m:t>13</m:t>
                                                  </m:r>
                                                </m:sub>
                                              </m:s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13</m:t>
                                                  </m:r>
                                                </m:sub>
                                              </m:sSub>
                                            </m:sub>
                                          </m:sSub>
                                        </m:e>
                                        <m:e>
                                          <m:sSubSup>
                                            <m:sSubSupPr>
                                              <m:ctrlPr>
                                                <a:rPr lang="en-US" sz="2200" i="1">
                                                  <a:solidFill>
                                                    <a:srgbClr val="000000"/>
                                                  </a:solidFill>
                                                  <a:latin typeface="Cambria Math" panose="02040503050406030204" pitchFamily="18" charset="0"/>
                                                </a:rPr>
                                              </m:ctrlPr>
                                            </m:sSubSupPr>
                                            <m:e>
                                              <m:r>
                                                <a:rPr lang="en-US" sz="2200" i="1">
                                                  <a:solidFill>
                                                    <a:srgbClr val="000000"/>
                                                  </a:solidFill>
                                                  <a:latin typeface="Cambria Math" panose="02040503050406030204" pitchFamily="18" charset="0"/>
                                                </a:rPr>
                                                <m:t>𝜎</m:t>
                                              </m:r>
                                            </m:e>
                                            <m:sub>
                                              <m:r>
                                                <m:rPr>
                                                  <m:sty m:val="p"/>
                                                </m:rPr>
                                                <a:rPr lang="en-US" sz="2200" i="1">
                                                  <a:solidFill>
                                                    <a:srgbClr val="000000"/>
                                                  </a:solidFill>
                                                  <a:latin typeface="Cambria Math" panose="02040503050406030204" pitchFamily="18" charset="0"/>
                                                </a:rPr>
                                                <m:t>Δ</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𝑍</m:t>
                                                  </m:r>
                                                </m:e>
                                                <m:sub>
                                                  <m:r>
                                                    <a:rPr lang="en-US" sz="2200" i="1">
                                                      <a:solidFill>
                                                        <a:srgbClr val="000000"/>
                                                      </a:solidFill>
                                                      <a:latin typeface="Cambria Math" panose="02040503050406030204" pitchFamily="18" charset="0"/>
                                                    </a:rPr>
                                                    <m:t>13</m:t>
                                                  </m:r>
                                                </m:sub>
                                              </m:sSub>
                                            </m:sub>
                                            <m:sup>
                                              <m:r>
                                                <a:rPr lang="en-US" sz="2200" i="1">
                                                  <a:solidFill>
                                                    <a:srgbClr val="000000"/>
                                                  </a:solidFill>
                                                  <a:latin typeface="Cambria Math" panose="02040503050406030204" pitchFamily="18" charset="0"/>
                                                </a:rPr>
                                                <m:t>2</m:t>
                                              </m:r>
                                            </m:sup>
                                          </m:sSubSup>
                                        </m:e>
                                      </m:mr>
                                    </m:m>
                                  </m:e>
                                </m:d>
                              </m:e>
                            </m:mr>
                          </m:m>
                        </m:e>
                      </m:d>
                    </m:oMath>
                  </m:oMathPara>
                </a14:m>
                <a:endParaRPr lang="en-US" sz="2200" dirty="0"/>
              </a:p>
            </p:txBody>
          </p:sp>
        </mc:Choice>
        <mc:Fallback xmlns="">
          <p:sp>
            <p:nvSpPr>
              <p:cNvPr id="49160" name="Object 5"/>
              <p:cNvSpPr txBox="1">
                <a:spLocks noRot="1" noChangeAspect="1" noMove="1" noResize="1" noEditPoints="1" noAdjustHandles="1" noChangeArrowheads="1" noChangeShapeType="1" noTextEdit="1"/>
              </p:cNvSpPr>
              <p:nvPr/>
            </p:nvSpPr>
            <p:spPr bwMode="auto">
              <a:xfrm>
                <a:off x="172041" y="3797609"/>
                <a:ext cx="13371500" cy="2664151"/>
              </a:xfrm>
              <a:prstGeom prst="rect">
                <a:avLst/>
              </a:prstGeom>
              <a:blipFill>
                <a:blip r:embed="rId4"/>
                <a:stretch>
                  <a:fillRect/>
                </a:stretch>
              </a:blipFill>
              <a:ln>
                <a:noFill/>
              </a:ln>
            </p:spPr>
            <p:txBody>
              <a:bodyPr/>
              <a:lstStyle/>
              <a:p>
                <a:r>
                  <a:rPr lang="en-US">
                    <a:noFill/>
                  </a:rPr>
                  <a:t> </a:t>
                </a:r>
              </a:p>
            </p:txBody>
          </p:sp>
        </mc:Fallback>
      </mc:AlternateContent>
      <p:sp>
        <p:nvSpPr>
          <p:cNvPr id="35851" name="Content Placeholder 2"/>
          <p:cNvSpPr txBox="1">
            <a:spLocks/>
          </p:cNvSpPr>
          <p:nvPr/>
        </p:nvSpPr>
        <p:spPr bwMode="auto">
          <a:xfrm>
            <a:off x="0" y="5831581"/>
            <a:ext cx="3657600" cy="1026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a:spcBef>
                <a:spcPct val="20000"/>
              </a:spcBef>
              <a:defRPr sz="2000">
                <a:solidFill>
                  <a:srgbClr val="000000"/>
                </a:solidFill>
                <a:latin typeface="Times New Roman" panose="02020603050405020304" pitchFamily="18" charset="0"/>
                <a:ea typeface="MS PGothic" panose="020B0600070205080204" pitchFamily="34" charset="-128"/>
                <a:cs typeface="Calibri" panose="020F0502020204030204" pitchFamily="34" charset="0"/>
              </a:defRPr>
            </a:lvl1pPr>
            <a:lvl2pPr marL="685800" indent="-228600">
              <a:spcBef>
                <a:spcPct val="20000"/>
              </a:spcBef>
              <a:buFont typeface="Arial" panose="020B0604020202020204" pitchFamily="34" charset="0"/>
              <a:buChar char="•"/>
              <a:defRPr sz="1600">
                <a:solidFill>
                  <a:srgbClr val="000000"/>
                </a:solidFill>
                <a:latin typeface="Times New Roman" panose="02020603050405020304" pitchFamily="18" charset="0"/>
                <a:ea typeface="MS PGothic" panose="020B0600070205080204" pitchFamily="34" charset="-128"/>
                <a:cs typeface="Verdana" panose="020B0604030504040204" pitchFamily="34" charset="0"/>
              </a:defRPr>
            </a:lvl2pPr>
            <a:lvl3pPr marL="687388" indent="-228600">
              <a:spcBef>
                <a:spcPct val="20000"/>
              </a:spcBef>
              <a:buChar char="•"/>
              <a:defRPr sz="1600">
                <a:solidFill>
                  <a:srgbClr val="000000"/>
                </a:solidFill>
                <a:latin typeface="Times New Roman" panose="02020603050405020304" pitchFamily="18" charset="0"/>
                <a:ea typeface="Verdana" panose="020B0604030504040204" pitchFamily="34" charset="0"/>
                <a:cs typeface="Verdana" panose="020B0604030504040204" pitchFamily="34" charset="0"/>
              </a:defRPr>
            </a:lvl3pPr>
            <a:lvl4pPr marL="1143000" indent="-228600">
              <a:spcBef>
                <a:spcPct val="20000"/>
              </a:spcBef>
              <a:buFont typeface="Arial" panose="020B0604020202020204" pitchFamily="34" charset="0"/>
              <a:buChar char="•"/>
              <a:defRPr sz="1600">
                <a:solidFill>
                  <a:srgbClr val="000000"/>
                </a:solidFill>
                <a:latin typeface="Times New Roman" panose="02020603050405020304" pitchFamily="18" charset="0"/>
                <a:ea typeface="Verdana" panose="020B0604030504040204" pitchFamily="34" charset="0"/>
                <a:cs typeface="Verdana" panose="020B0604030504040204" pitchFamily="34" charset="0"/>
              </a:defRPr>
            </a:lvl4pPr>
            <a:lvl5pPr marL="1371600" indent="-228600">
              <a:spcBef>
                <a:spcPct val="20000"/>
              </a:spcBef>
              <a:buFont typeface="Arial" panose="020B0604020202020204" pitchFamily="34" charset="0"/>
              <a:defRPr sz="1600">
                <a:solidFill>
                  <a:srgbClr val="000000"/>
                </a:solidFill>
                <a:latin typeface="Times New Roman" panose="02020603050405020304" pitchFamily="18" charset="0"/>
                <a:ea typeface="Verdana" panose="020B0604030504040204" pitchFamily="34" charset="0"/>
                <a:cs typeface="Verdana" panose="020B0604030504040204" pitchFamily="34" charset="0"/>
              </a:defRPr>
            </a:lvl5pPr>
            <a:lvl6pPr marL="1828800" indent="-228600" eaLnBrk="0" fontAlgn="base" hangingPunct="0">
              <a:spcBef>
                <a:spcPct val="20000"/>
              </a:spcBef>
              <a:spcAft>
                <a:spcPct val="0"/>
              </a:spcAft>
              <a:buFont typeface="Arial" panose="020B0604020202020204" pitchFamily="34" charset="0"/>
              <a:defRPr sz="1600">
                <a:solidFill>
                  <a:srgbClr val="000000"/>
                </a:solidFill>
                <a:latin typeface="Times New Roman" panose="02020603050405020304" pitchFamily="18" charset="0"/>
                <a:ea typeface="Verdana" panose="020B0604030504040204" pitchFamily="34" charset="0"/>
                <a:cs typeface="Verdana" panose="020B0604030504040204" pitchFamily="34" charset="0"/>
              </a:defRPr>
            </a:lvl6pPr>
            <a:lvl7pPr marL="2286000" indent="-228600" eaLnBrk="0" fontAlgn="base" hangingPunct="0">
              <a:spcBef>
                <a:spcPct val="20000"/>
              </a:spcBef>
              <a:spcAft>
                <a:spcPct val="0"/>
              </a:spcAft>
              <a:buFont typeface="Arial" panose="020B0604020202020204" pitchFamily="34" charset="0"/>
              <a:defRPr sz="1600">
                <a:solidFill>
                  <a:srgbClr val="000000"/>
                </a:solidFill>
                <a:latin typeface="Times New Roman" panose="02020603050405020304" pitchFamily="18" charset="0"/>
                <a:ea typeface="Verdana" panose="020B0604030504040204" pitchFamily="34" charset="0"/>
                <a:cs typeface="Verdana" panose="020B0604030504040204" pitchFamily="34" charset="0"/>
              </a:defRPr>
            </a:lvl7pPr>
            <a:lvl8pPr marL="2743200" indent="-228600" eaLnBrk="0" fontAlgn="base" hangingPunct="0">
              <a:spcBef>
                <a:spcPct val="20000"/>
              </a:spcBef>
              <a:spcAft>
                <a:spcPct val="0"/>
              </a:spcAft>
              <a:buFont typeface="Arial" panose="020B0604020202020204" pitchFamily="34" charset="0"/>
              <a:defRPr sz="1600">
                <a:solidFill>
                  <a:srgbClr val="000000"/>
                </a:solidFill>
                <a:latin typeface="Times New Roman" panose="02020603050405020304" pitchFamily="18" charset="0"/>
                <a:ea typeface="Verdana" panose="020B0604030504040204" pitchFamily="34" charset="0"/>
                <a:cs typeface="Verdana" panose="020B0604030504040204" pitchFamily="34" charset="0"/>
              </a:defRPr>
            </a:lvl8pPr>
            <a:lvl9pPr marL="3200400" indent="-228600" eaLnBrk="0" fontAlgn="base" hangingPunct="0">
              <a:spcBef>
                <a:spcPct val="20000"/>
              </a:spcBef>
              <a:spcAft>
                <a:spcPct val="0"/>
              </a:spcAft>
              <a:buFont typeface="Arial" panose="020B0604020202020204" pitchFamily="34" charset="0"/>
              <a:defRPr sz="1600">
                <a:solidFill>
                  <a:srgbClr val="000000"/>
                </a:solidFill>
                <a:latin typeface="Times New Roman" panose="02020603050405020304" pitchFamily="18" charset="0"/>
                <a:ea typeface="Verdana" panose="020B0604030504040204" pitchFamily="34" charset="0"/>
                <a:cs typeface="Verdana" panose="020B0604030504040204" pitchFamily="34" charset="0"/>
              </a:defRPr>
            </a:lvl9pPr>
          </a:lstStyle>
          <a:p>
            <a:pPr marL="0" algn="ctr" defTabSz="609585">
              <a:defRPr/>
            </a:pPr>
            <a:r>
              <a:rPr lang="en-US" altLang="en-US" sz="2800" b="1" dirty="0">
                <a:latin typeface="Times" panose="02020603050405020304" pitchFamily="18" charset="0"/>
                <a:ea typeface="Cambria" panose="02040503050406030204" pitchFamily="18" charset="0"/>
                <a:cs typeface="Times" panose="02020603050405020304" pitchFamily="18" charset="0"/>
              </a:rPr>
              <a:t>Simultaneous/Session</a:t>
            </a:r>
          </a:p>
          <a:p>
            <a:pPr marL="0" algn="ctr">
              <a:spcBef>
                <a:spcPts val="0"/>
              </a:spcBef>
              <a:defRPr/>
            </a:pPr>
            <a:r>
              <a:rPr lang="en-US" altLang="en-US" sz="1800" i="1" dirty="0">
                <a:solidFill>
                  <a:schemeClr val="tx2">
                    <a:lumMod val="75000"/>
                  </a:schemeClr>
                </a:solidFill>
                <a:latin typeface="Cambria" panose="02040503050406030204" pitchFamily="18" charset="0"/>
                <a:ea typeface="Cambria" panose="02040503050406030204" pitchFamily="18" charset="0"/>
                <a:cs typeface="+mn-cs"/>
              </a:rPr>
              <a:t>PAGES software</a:t>
            </a:r>
          </a:p>
        </p:txBody>
      </p:sp>
      <p:pic>
        <p:nvPicPr>
          <p:cNvPr id="4916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6931"/>
            <a:ext cx="2524125"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33184E27-D7A6-4C24-954B-5D212132402F}"/>
              </a:ext>
            </a:extLst>
          </p:cNvPr>
          <p:cNvCxnSpPr>
            <a:cxnSpLocks/>
          </p:cNvCxnSpPr>
          <p:nvPr/>
        </p:nvCxnSpPr>
        <p:spPr>
          <a:xfrm flipH="1">
            <a:off x="0" y="3787031"/>
            <a:ext cx="12192000" cy="0"/>
          </a:xfrm>
          <a:prstGeom prst="line">
            <a:avLst/>
          </a:prstGeom>
          <a:ln w="38100"/>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30602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70B20-A9FF-4985-8745-199131D16C2E}"/>
              </a:ext>
            </a:extLst>
          </p:cNvPr>
          <p:cNvSpPr>
            <a:spLocks noGrp="1"/>
          </p:cNvSpPr>
          <p:nvPr>
            <p:ph type="title"/>
          </p:nvPr>
        </p:nvSpPr>
        <p:spPr/>
        <p:txBody>
          <a:bodyPr/>
          <a:lstStyle/>
          <a:p>
            <a:r>
              <a:rPr lang="en-US" dirty="0"/>
              <a:t>SRTK – Single-base RTK</a:t>
            </a:r>
          </a:p>
        </p:txBody>
      </p:sp>
      <p:sp>
        <p:nvSpPr>
          <p:cNvPr id="3" name="Content Placeholder 2">
            <a:extLst>
              <a:ext uri="{FF2B5EF4-FFF2-40B4-BE49-F238E27FC236}">
                <a16:creationId xmlns:a16="http://schemas.microsoft.com/office/drawing/2014/main" id="{9653DE1D-B3B1-42E3-A648-E6A88FEF3D45}"/>
              </a:ext>
            </a:extLst>
          </p:cNvPr>
          <p:cNvSpPr>
            <a:spLocks noGrp="1"/>
          </p:cNvSpPr>
          <p:nvPr>
            <p:ph idx="1"/>
          </p:nvPr>
        </p:nvSpPr>
        <p:spPr/>
        <p:txBody>
          <a:bodyPr>
            <a:normAutofit/>
          </a:bodyPr>
          <a:lstStyle/>
          <a:p>
            <a:r>
              <a:rPr lang="en-US" dirty="0"/>
              <a:t>aka RTK</a:t>
            </a:r>
          </a:p>
          <a:p>
            <a:r>
              <a:rPr lang="en-US" dirty="0"/>
              <a:t>Base sending corrections to Rover</a:t>
            </a:r>
          </a:p>
          <a:p>
            <a:pPr lvl="1"/>
            <a:r>
              <a:rPr lang="en-US" dirty="0"/>
              <a:t>Radio broadcasting corrections</a:t>
            </a:r>
          </a:p>
          <a:p>
            <a:pPr lvl="1"/>
            <a:r>
              <a:rPr lang="en-US" dirty="0"/>
              <a:t>Cell modem sending corrections</a:t>
            </a:r>
          </a:p>
          <a:p>
            <a:r>
              <a:rPr lang="en-US" dirty="0"/>
              <a:t>In context of today’s talk, your must be logging data at your Base (to tie it to NCN)</a:t>
            </a:r>
          </a:p>
        </p:txBody>
      </p:sp>
      <p:sp>
        <p:nvSpPr>
          <p:cNvPr id="4" name="Date Placeholder 3">
            <a:extLst>
              <a:ext uri="{FF2B5EF4-FFF2-40B4-BE49-F238E27FC236}">
                <a16:creationId xmlns:a16="http://schemas.microsoft.com/office/drawing/2014/main" id="{2443DBC8-D4D7-4597-A436-147258EE7377}"/>
              </a:ext>
            </a:extLst>
          </p:cNvPr>
          <p:cNvSpPr>
            <a:spLocks noGrp="1"/>
          </p:cNvSpPr>
          <p:nvPr>
            <p:ph type="dt" sz="half" idx="10"/>
          </p:nvPr>
        </p:nvSpPr>
        <p:spPr/>
        <p:txBody>
          <a:bodyPr/>
          <a:lstStyle/>
          <a:p>
            <a:fld id="{3F0F2CE0-CFD7-4363-B3D1-67A89B50B84D}" type="datetime5">
              <a:rPr lang="en-US" smtClean="0"/>
              <a:t>17-Jan-25</a:t>
            </a:fld>
            <a:endParaRPr lang="en-US"/>
          </a:p>
        </p:txBody>
      </p:sp>
      <p:sp>
        <p:nvSpPr>
          <p:cNvPr id="5" name="Slide Number Placeholder 4">
            <a:extLst>
              <a:ext uri="{FF2B5EF4-FFF2-40B4-BE49-F238E27FC236}">
                <a16:creationId xmlns:a16="http://schemas.microsoft.com/office/drawing/2014/main" id="{337D3939-ED17-4A50-A3E3-A9F82D6FBE29}"/>
              </a:ext>
            </a:extLst>
          </p:cNvPr>
          <p:cNvSpPr>
            <a:spLocks noGrp="1"/>
          </p:cNvSpPr>
          <p:nvPr>
            <p:ph type="sldNum" sz="quarter" idx="12"/>
          </p:nvPr>
        </p:nvSpPr>
        <p:spPr/>
        <p:txBody>
          <a:bodyPr/>
          <a:lstStyle/>
          <a:p>
            <a:fld id="{D3D538F9-49A3-B84F-B36B-A7030CDE5D5B}" type="slidenum">
              <a:rPr lang="en-US" smtClean="0"/>
              <a:t>41</a:t>
            </a:fld>
            <a:endParaRPr lang="en-US"/>
          </a:p>
        </p:txBody>
      </p:sp>
    </p:spTree>
    <p:extLst>
      <p:ext uri="{BB962C8B-B14F-4D97-AF65-F5344CB8AC3E}">
        <p14:creationId xmlns:p14="http://schemas.microsoft.com/office/powerpoint/2010/main" val="221691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0D96D-AB54-40F0-BD39-25A189FC88AB}"/>
              </a:ext>
            </a:extLst>
          </p:cNvPr>
          <p:cNvSpPr>
            <a:spLocks noGrp="1"/>
          </p:cNvSpPr>
          <p:nvPr>
            <p:ph type="title"/>
          </p:nvPr>
        </p:nvSpPr>
        <p:spPr/>
        <p:txBody>
          <a:bodyPr/>
          <a:lstStyle/>
          <a:p>
            <a:r>
              <a:rPr lang="en-US" dirty="0"/>
              <a:t>NRTK – Network RTK</a:t>
            </a:r>
          </a:p>
        </p:txBody>
      </p:sp>
      <p:sp>
        <p:nvSpPr>
          <p:cNvPr id="3" name="Content Placeholder 2">
            <a:extLst>
              <a:ext uri="{FF2B5EF4-FFF2-40B4-BE49-F238E27FC236}">
                <a16:creationId xmlns:a16="http://schemas.microsoft.com/office/drawing/2014/main" id="{4AC88130-BC6E-4DD7-80DA-B263FACF7BF6}"/>
              </a:ext>
            </a:extLst>
          </p:cNvPr>
          <p:cNvSpPr>
            <a:spLocks noGrp="1"/>
          </p:cNvSpPr>
          <p:nvPr>
            <p:ph idx="1"/>
          </p:nvPr>
        </p:nvSpPr>
        <p:spPr>
          <a:xfrm>
            <a:off x="609600" y="1433709"/>
            <a:ext cx="10972800" cy="4525963"/>
          </a:xfrm>
        </p:spPr>
        <p:txBody>
          <a:bodyPr/>
          <a:lstStyle/>
          <a:p>
            <a:r>
              <a:rPr lang="en-US" sz="3200" dirty="0"/>
              <a:t>aka RTN - Real Time Network</a:t>
            </a:r>
          </a:p>
          <a:p>
            <a:r>
              <a:rPr lang="en-US" sz="3200" dirty="0"/>
              <a:t>A group of CORS that collect data and send it to server(s), which then deliver corrections to users</a:t>
            </a:r>
          </a:p>
          <a:p>
            <a:r>
              <a:rPr lang="en-US" sz="3200" dirty="0"/>
              <a:t>Different principles, but all are NRTK methods:</a:t>
            </a:r>
          </a:p>
          <a:p>
            <a:pPr lvl="1"/>
            <a:r>
              <a:rPr lang="en-US" sz="2667" b="1" dirty="0"/>
              <a:t>VRS</a:t>
            </a:r>
            <a:r>
              <a:rPr lang="en-US" sz="2667" dirty="0"/>
              <a:t> - Virtual Reference Station</a:t>
            </a:r>
          </a:p>
          <a:p>
            <a:pPr lvl="1"/>
            <a:r>
              <a:rPr lang="en-US" sz="2667" b="1" dirty="0"/>
              <a:t>MAC</a:t>
            </a:r>
            <a:r>
              <a:rPr lang="en-US" sz="2667" dirty="0"/>
              <a:t> - Master-Auxiliary Concept (2 types of corrections possible)</a:t>
            </a:r>
          </a:p>
          <a:p>
            <a:pPr lvl="2"/>
            <a:r>
              <a:rPr lang="en-US" sz="2133" dirty="0"/>
              <a:t>MAX – Master-Auxiliary Corrections</a:t>
            </a:r>
          </a:p>
          <a:p>
            <a:pPr lvl="2"/>
            <a:r>
              <a:rPr lang="en-US" sz="2133" dirty="0" err="1"/>
              <a:t>i</a:t>
            </a:r>
            <a:r>
              <a:rPr lang="en-US" sz="2133" dirty="0"/>
              <a:t>-MAX - Individualized Master-Auxiliary Corrections</a:t>
            </a:r>
          </a:p>
          <a:p>
            <a:pPr lvl="1"/>
            <a:r>
              <a:rPr lang="en-US" sz="2667" b="1" dirty="0"/>
              <a:t>FKP</a:t>
            </a:r>
            <a:r>
              <a:rPr lang="en-US" sz="2667" dirty="0"/>
              <a:t> - </a:t>
            </a:r>
            <a:r>
              <a:rPr lang="en-US" sz="2667" dirty="0" err="1"/>
              <a:t>Flächen</a:t>
            </a:r>
            <a:r>
              <a:rPr lang="en-US" sz="2667" dirty="0"/>
              <a:t> </a:t>
            </a:r>
            <a:r>
              <a:rPr lang="en-US" sz="2667" dirty="0" err="1"/>
              <a:t>Korrektur</a:t>
            </a:r>
            <a:r>
              <a:rPr lang="en-US" sz="2667" dirty="0"/>
              <a:t> Parameter</a:t>
            </a:r>
          </a:p>
          <a:p>
            <a:endParaRPr lang="en-US" dirty="0"/>
          </a:p>
        </p:txBody>
      </p:sp>
      <p:sp>
        <p:nvSpPr>
          <p:cNvPr id="5" name="Slide Number Placeholder 4">
            <a:extLst>
              <a:ext uri="{FF2B5EF4-FFF2-40B4-BE49-F238E27FC236}">
                <a16:creationId xmlns:a16="http://schemas.microsoft.com/office/drawing/2014/main" id="{929AEB65-8389-4946-95BF-215501CF5C50}"/>
              </a:ext>
            </a:extLst>
          </p:cNvPr>
          <p:cNvSpPr>
            <a:spLocks noGrp="1"/>
          </p:cNvSpPr>
          <p:nvPr>
            <p:ph type="sldNum" sz="quarter" idx="12"/>
          </p:nvPr>
        </p:nvSpPr>
        <p:spPr/>
        <p:txBody>
          <a:bodyPr/>
          <a:lstStyle/>
          <a:p>
            <a:fld id="{D3D538F9-49A3-B84F-B36B-A7030CDE5D5B}" type="slidenum">
              <a:rPr lang="en-US" smtClean="0"/>
              <a:t>42</a:t>
            </a:fld>
            <a:endParaRPr lang="en-US"/>
          </a:p>
        </p:txBody>
      </p:sp>
      <p:sp>
        <p:nvSpPr>
          <p:cNvPr id="4" name="Date Placeholder 3">
            <a:extLst>
              <a:ext uri="{FF2B5EF4-FFF2-40B4-BE49-F238E27FC236}">
                <a16:creationId xmlns:a16="http://schemas.microsoft.com/office/drawing/2014/main" id="{686C2809-ED5B-4A28-BD55-39EC8686288D}"/>
              </a:ext>
            </a:extLst>
          </p:cNvPr>
          <p:cNvSpPr>
            <a:spLocks noGrp="1"/>
          </p:cNvSpPr>
          <p:nvPr>
            <p:ph type="dt" sz="half" idx="10"/>
          </p:nvPr>
        </p:nvSpPr>
        <p:spPr/>
        <p:txBody>
          <a:bodyPr/>
          <a:lstStyle/>
          <a:p>
            <a:fld id="{4F3059CB-29F0-406A-8F0A-2AFFE8AAA475}" type="datetime5">
              <a:rPr lang="en-US" smtClean="0"/>
              <a:t>17-Jan-25</a:t>
            </a:fld>
            <a:endParaRPr lang="en-US"/>
          </a:p>
        </p:txBody>
      </p:sp>
    </p:spTree>
    <p:extLst>
      <p:ext uri="{BB962C8B-B14F-4D97-AF65-F5344CB8AC3E}">
        <p14:creationId xmlns:p14="http://schemas.microsoft.com/office/powerpoint/2010/main" val="263505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255AE-6FFB-4A13-8D9C-E3E518FD448E}"/>
              </a:ext>
            </a:extLst>
          </p:cNvPr>
          <p:cNvSpPr>
            <a:spLocks noGrp="1"/>
          </p:cNvSpPr>
          <p:nvPr>
            <p:ph type="title"/>
          </p:nvPr>
        </p:nvSpPr>
        <p:spPr/>
        <p:txBody>
          <a:bodyPr/>
          <a:lstStyle/>
          <a:p>
            <a:r>
              <a:rPr lang="en-US" dirty="0"/>
              <a:t>RINEX file format</a:t>
            </a:r>
          </a:p>
        </p:txBody>
      </p:sp>
      <p:sp>
        <p:nvSpPr>
          <p:cNvPr id="3" name="Content Placeholder 2">
            <a:extLst>
              <a:ext uri="{FF2B5EF4-FFF2-40B4-BE49-F238E27FC236}">
                <a16:creationId xmlns:a16="http://schemas.microsoft.com/office/drawing/2014/main" id="{DDF30611-A237-444E-B12E-666BCC85C455}"/>
              </a:ext>
            </a:extLst>
          </p:cNvPr>
          <p:cNvSpPr>
            <a:spLocks noGrp="1"/>
          </p:cNvSpPr>
          <p:nvPr>
            <p:ph idx="1"/>
          </p:nvPr>
        </p:nvSpPr>
        <p:spPr>
          <a:xfrm>
            <a:off x="609600" y="1600201"/>
            <a:ext cx="10972800" cy="5101541"/>
          </a:xfrm>
        </p:spPr>
        <p:txBody>
          <a:bodyPr>
            <a:normAutofit lnSpcReduction="10000"/>
          </a:bodyPr>
          <a:lstStyle/>
          <a:p>
            <a:r>
              <a:rPr lang="en-US" dirty="0"/>
              <a:t>Receiver </a:t>
            </a:r>
            <a:r>
              <a:rPr lang="en-US" dirty="0" err="1"/>
              <a:t>INdependent</a:t>
            </a:r>
            <a:r>
              <a:rPr lang="en-US" dirty="0"/>
              <a:t> </a:t>
            </a:r>
            <a:r>
              <a:rPr lang="en-US" dirty="0" err="1"/>
              <a:t>EXchange</a:t>
            </a:r>
            <a:endParaRPr lang="en-US" dirty="0"/>
          </a:p>
          <a:p>
            <a:r>
              <a:rPr lang="en-US" dirty="0"/>
              <a:t>We are concerned with the Observation data</a:t>
            </a:r>
          </a:p>
          <a:p>
            <a:pPr lvl="1"/>
            <a:r>
              <a:rPr lang="en-US" dirty="0"/>
              <a:t>Some day “O-file” (because extension is .</a:t>
            </a:r>
            <a:r>
              <a:rPr lang="en-US" dirty="0" err="1"/>
              <a:t>YY</a:t>
            </a:r>
            <a:r>
              <a:rPr lang="en-US" b="1" dirty="0" err="1"/>
              <a:t>o</a:t>
            </a:r>
            <a:r>
              <a:rPr lang="en-US" dirty="0"/>
              <a:t>)</a:t>
            </a:r>
          </a:p>
          <a:p>
            <a:pPr lvl="2"/>
            <a:r>
              <a:rPr lang="en-US" dirty="0"/>
              <a:t>mark254q.24o</a:t>
            </a:r>
          </a:p>
          <a:p>
            <a:pPr lvl="1"/>
            <a:r>
              <a:rPr lang="en-US" dirty="0"/>
              <a:t>Some tools use the extension “.</a:t>
            </a:r>
            <a:r>
              <a:rPr lang="en-US" dirty="0" err="1"/>
              <a:t>obs</a:t>
            </a:r>
            <a:r>
              <a:rPr lang="en-US" dirty="0"/>
              <a:t>”</a:t>
            </a:r>
          </a:p>
          <a:p>
            <a:r>
              <a:rPr lang="en-US" dirty="0"/>
              <a:t>This is what OPUS processes</a:t>
            </a:r>
          </a:p>
          <a:p>
            <a:pPr lvl="1"/>
            <a:r>
              <a:rPr lang="en-US" dirty="0"/>
              <a:t>OPUS currently accepts other formats</a:t>
            </a:r>
          </a:p>
          <a:p>
            <a:pPr lvl="2"/>
            <a:r>
              <a:rPr lang="en-US" dirty="0"/>
              <a:t>Future versions of OPUS will be RINEX only</a:t>
            </a:r>
          </a:p>
          <a:p>
            <a:pPr lvl="2"/>
            <a:endParaRPr lang="en-US" dirty="0"/>
          </a:p>
        </p:txBody>
      </p:sp>
      <p:sp>
        <p:nvSpPr>
          <p:cNvPr id="4" name="Date Placeholder 3">
            <a:extLst>
              <a:ext uri="{FF2B5EF4-FFF2-40B4-BE49-F238E27FC236}">
                <a16:creationId xmlns:a16="http://schemas.microsoft.com/office/drawing/2014/main" id="{0E686E2E-6681-4A9D-9017-3E008ECE6A2A}"/>
              </a:ext>
            </a:extLst>
          </p:cNvPr>
          <p:cNvSpPr>
            <a:spLocks noGrp="1"/>
          </p:cNvSpPr>
          <p:nvPr>
            <p:ph type="dt" sz="half" idx="10"/>
          </p:nvPr>
        </p:nvSpPr>
        <p:spPr/>
        <p:txBody>
          <a:bodyPr/>
          <a:lstStyle/>
          <a:p>
            <a:fld id="{3F0F2CE0-CFD7-4363-B3D1-67A89B50B84D}" type="datetime5">
              <a:rPr lang="en-US" smtClean="0"/>
              <a:t>17-Jan-25</a:t>
            </a:fld>
            <a:endParaRPr lang="en-US"/>
          </a:p>
        </p:txBody>
      </p:sp>
      <p:sp>
        <p:nvSpPr>
          <p:cNvPr id="5" name="Slide Number Placeholder 4">
            <a:extLst>
              <a:ext uri="{FF2B5EF4-FFF2-40B4-BE49-F238E27FC236}">
                <a16:creationId xmlns:a16="http://schemas.microsoft.com/office/drawing/2014/main" id="{39290467-1C22-4CDF-BD47-ACD0B5EB0C65}"/>
              </a:ext>
            </a:extLst>
          </p:cNvPr>
          <p:cNvSpPr>
            <a:spLocks noGrp="1"/>
          </p:cNvSpPr>
          <p:nvPr>
            <p:ph type="sldNum" sz="quarter" idx="12"/>
          </p:nvPr>
        </p:nvSpPr>
        <p:spPr/>
        <p:txBody>
          <a:bodyPr/>
          <a:lstStyle/>
          <a:p>
            <a:fld id="{D3D538F9-49A3-B84F-B36B-A7030CDE5D5B}" type="slidenum">
              <a:rPr lang="en-US" smtClean="0"/>
              <a:t>43</a:t>
            </a:fld>
            <a:endParaRPr lang="en-US"/>
          </a:p>
        </p:txBody>
      </p:sp>
    </p:spTree>
    <p:extLst>
      <p:ext uri="{BB962C8B-B14F-4D97-AF65-F5344CB8AC3E}">
        <p14:creationId xmlns:p14="http://schemas.microsoft.com/office/powerpoint/2010/main" val="357573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255AE-6FFB-4A13-8D9C-E3E518FD448E}"/>
              </a:ext>
            </a:extLst>
          </p:cNvPr>
          <p:cNvSpPr>
            <a:spLocks noGrp="1"/>
          </p:cNvSpPr>
          <p:nvPr>
            <p:ph type="title"/>
          </p:nvPr>
        </p:nvSpPr>
        <p:spPr/>
        <p:txBody>
          <a:bodyPr/>
          <a:lstStyle/>
          <a:p>
            <a:r>
              <a:rPr lang="en-US" dirty="0"/>
              <a:t>RINEX file format</a:t>
            </a:r>
          </a:p>
        </p:txBody>
      </p:sp>
      <p:sp>
        <p:nvSpPr>
          <p:cNvPr id="3" name="Content Placeholder 2">
            <a:extLst>
              <a:ext uri="{FF2B5EF4-FFF2-40B4-BE49-F238E27FC236}">
                <a16:creationId xmlns:a16="http://schemas.microsoft.com/office/drawing/2014/main" id="{DDF30611-A237-444E-B12E-666BCC85C455}"/>
              </a:ext>
            </a:extLst>
          </p:cNvPr>
          <p:cNvSpPr>
            <a:spLocks noGrp="1"/>
          </p:cNvSpPr>
          <p:nvPr>
            <p:ph idx="1"/>
          </p:nvPr>
        </p:nvSpPr>
        <p:spPr>
          <a:xfrm>
            <a:off x="609600" y="1600201"/>
            <a:ext cx="10972800" cy="5101541"/>
          </a:xfrm>
        </p:spPr>
        <p:txBody>
          <a:bodyPr>
            <a:normAutofit/>
          </a:bodyPr>
          <a:lstStyle/>
          <a:p>
            <a:r>
              <a:rPr lang="en-US" dirty="0"/>
              <a:t>“</a:t>
            </a:r>
            <a:r>
              <a:rPr lang="en-US" i="1" dirty="0"/>
              <a:t>Now Jeff, I upload .</a:t>
            </a:r>
            <a:r>
              <a:rPr lang="en-US" i="1" dirty="0" err="1"/>
              <a:t>tps</a:t>
            </a:r>
            <a:r>
              <a:rPr lang="en-US" i="1" dirty="0"/>
              <a:t> files all the time…</a:t>
            </a:r>
            <a:r>
              <a:rPr lang="en-US" dirty="0"/>
              <a:t>”</a:t>
            </a:r>
          </a:p>
          <a:p>
            <a:r>
              <a:rPr lang="en-US" dirty="0"/>
              <a:t>Yes, there are other file types you can upload</a:t>
            </a:r>
          </a:p>
          <a:p>
            <a:pPr lvl="1"/>
            <a:r>
              <a:rPr lang="en-US" dirty="0"/>
              <a:t>Translated to RINEX v2.11 by OPUS servers</a:t>
            </a:r>
          </a:p>
          <a:p>
            <a:pPr lvl="2"/>
            <a:r>
              <a:rPr lang="en-US" dirty="0"/>
              <a:t>TEQC + GFZRNX + custom coding</a:t>
            </a:r>
          </a:p>
          <a:p>
            <a:r>
              <a:rPr lang="en-US" dirty="0"/>
              <a:t>For smoothest OPUS experience, use the equipment brand’s RINEX converter</a:t>
            </a:r>
          </a:p>
          <a:p>
            <a:pPr lvl="1"/>
            <a:r>
              <a:rPr lang="en-US" sz="3200" dirty="0"/>
              <a:t>TPS2RIN; </a:t>
            </a:r>
            <a:r>
              <a:rPr lang="en-US" sz="3200" dirty="0" err="1"/>
              <a:t>ConvertToRINEX</a:t>
            </a:r>
            <a:r>
              <a:rPr lang="en-US" sz="3200" dirty="0"/>
              <a:t>; </a:t>
            </a:r>
            <a:r>
              <a:rPr lang="en-US" sz="3200" dirty="0" err="1"/>
              <a:t>iGx</a:t>
            </a:r>
            <a:r>
              <a:rPr lang="en-US" sz="3200" dirty="0"/>
              <a:t> Download; mdb2rinex</a:t>
            </a:r>
          </a:p>
          <a:p>
            <a:pPr lvl="2"/>
            <a:endParaRPr lang="en-US" dirty="0"/>
          </a:p>
        </p:txBody>
      </p:sp>
      <p:sp>
        <p:nvSpPr>
          <p:cNvPr id="4" name="Date Placeholder 3">
            <a:extLst>
              <a:ext uri="{FF2B5EF4-FFF2-40B4-BE49-F238E27FC236}">
                <a16:creationId xmlns:a16="http://schemas.microsoft.com/office/drawing/2014/main" id="{0E686E2E-6681-4A9D-9017-3E008ECE6A2A}"/>
              </a:ext>
            </a:extLst>
          </p:cNvPr>
          <p:cNvSpPr>
            <a:spLocks noGrp="1"/>
          </p:cNvSpPr>
          <p:nvPr>
            <p:ph type="dt" sz="half" idx="10"/>
          </p:nvPr>
        </p:nvSpPr>
        <p:spPr/>
        <p:txBody>
          <a:bodyPr/>
          <a:lstStyle/>
          <a:p>
            <a:fld id="{3F0F2CE0-CFD7-4363-B3D1-67A89B50B84D}" type="datetime5">
              <a:rPr lang="en-US" smtClean="0"/>
              <a:t>17-Jan-25</a:t>
            </a:fld>
            <a:endParaRPr lang="en-US"/>
          </a:p>
        </p:txBody>
      </p:sp>
      <p:sp>
        <p:nvSpPr>
          <p:cNvPr id="5" name="Slide Number Placeholder 4">
            <a:extLst>
              <a:ext uri="{FF2B5EF4-FFF2-40B4-BE49-F238E27FC236}">
                <a16:creationId xmlns:a16="http://schemas.microsoft.com/office/drawing/2014/main" id="{39290467-1C22-4CDF-BD47-ACD0B5EB0C65}"/>
              </a:ext>
            </a:extLst>
          </p:cNvPr>
          <p:cNvSpPr>
            <a:spLocks noGrp="1"/>
          </p:cNvSpPr>
          <p:nvPr>
            <p:ph type="sldNum" sz="quarter" idx="12"/>
          </p:nvPr>
        </p:nvSpPr>
        <p:spPr/>
        <p:txBody>
          <a:bodyPr/>
          <a:lstStyle/>
          <a:p>
            <a:fld id="{D3D538F9-49A3-B84F-B36B-A7030CDE5D5B}" type="slidenum">
              <a:rPr lang="en-US" smtClean="0"/>
              <a:t>44</a:t>
            </a:fld>
            <a:endParaRPr lang="en-US"/>
          </a:p>
        </p:txBody>
      </p:sp>
    </p:spTree>
    <p:extLst>
      <p:ext uri="{BB962C8B-B14F-4D97-AF65-F5344CB8AC3E}">
        <p14:creationId xmlns:p14="http://schemas.microsoft.com/office/powerpoint/2010/main" val="3558327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030D3-6851-47FB-BCEC-2C656B8D9EE4}"/>
              </a:ext>
            </a:extLst>
          </p:cNvPr>
          <p:cNvSpPr>
            <a:spLocks noGrp="1"/>
          </p:cNvSpPr>
          <p:nvPr>
            <p:ph type="title"/>
          </p:nvPr>
        </p:nvSpPr>
        <p:spPr/>
        <p:txBody>
          <a:bodyPr/>
          <a:lstStyle/>
          <a:p>
            <a:r>
              <a:rPr lang="en-US" dirty="0"/>
              <a:t>Why design a new file format?</a:t>
            </a:r>
          </a:p>
        </p:txBody>
      </p:sp>
      <p:sp>
        <p:nvSpPr>
          <p:cNvPr id="3" name="Content Placeholder 2">
            <a:extLst>
              <a:ext uri="{FF2B5EF4-FFF2-40B4-BE49-F238E27FC236}">
                <a16:creationId xmlns:a16="http://schemas.microsoft.com/office/drawing/2014/main" id="{F8513AEA-AFD4-40FF-9202-139AD31EA14C}"/>
              </a:ext>
            </a:extLst>
          </p:cNvPr>
          <p:cNvSpPr>
            <a:spLocks noGrp="1"/>
          </p:cNvSpPr>
          <p:nvPr>
            <p:ph idx="1"/>
          </p:nvPr>
        </p:nvSpPr>
        <p:spPr/>
        <p:txBody>
          <a:bodyPr/>
          <a:lstStyle/>
          <a:p>
            <a:r>
              <a:rPr lang="en-US" dirty="0"/>
              <a:t>Users have spoken</a:t>
            </a:r>
          </a:p>
          <a:p>
            <a:pPr lvl="1"/>
            <a:r>
              <a:rPr lang="en-US" dirty="0"/>
              <a:t>You want to be able to submit RT-GNSS data</a:t>
            </a:r>
          </a:p>
          <a:p>
            <a:r>
              <a:rPr lang="en-US" dirty="0"/>
              <a:t>NGS has researched</a:t>
            </a:r>
          </a:p>
          <a:p>
            <a:pPr lvl="1"/>
            <a:r>
              <a:rPr lang="en-US" dirty="0"/>
              <a:t>We want to be able to ingest RT-GNSS data</a:t>
            </a:r>
          </a:p>
          <a:p>
            <a:pPr lvl="1"/>
            <a:endParaRPr lang="en-US" dirty="0"/>
          </a:p>
          <a:p>
            <a:r>
              <a:rPr lang="en-US" dirty="0"/>
              <a:t>No existing format fit the requirements…</a:t>
            </a:r>
          </a:p>
        </p:txBody>
      </p:sp>
      <p:sp>
        <p:nvSpPr>
          <p:cNvPr id="4" name="Date Placeholder 3">
            <a:extLst>
              <a:ext uri="{FF2B5EF4-FFF2-40B4-BE49-F238E27FC236}">
                <a16:creationId xmlns:a16="http://schemas.microsoft.com/office/drawing/2014/main" id="{1EBD30C4-ABA3-46F1-B44B-EDA863AE0602}"/>
              </a:ext>
            </a:extLst>
          </p:cNvPr>
          <p:cNvSpPr>
            <a:spLocks noGrp="1"/>
          </p:cNvSpPr>
          <p:nvPr>
            <p:ph type="dt" sz="half" idx="10"/>
          </p:nvPr>
        </p:nvSpPr>
        <p:spPr/>
        <p:txBody>
          <a:bodyPr/>
          <a:lstStyle/>
          <a:p>
            <a:fld id="{3F0F2CE0-CFD7-4363-B3D1-67A89B50B84D}" type="datetime5">
              <a:rPr lang="en-US" smtClean="0"/>
              <a:t>17-Jan-25</a:t>
            </a:fld>
            <a:endParaRPr lang="en-US"/>
          </a:p>
        </p:txBody>
      </p:sp>
      <p:sp>
        <p:nvSpPr>
          <p:cNvPr id="5" name="Slide Number Placeholder 4">
            <a:extLst>
              <a:ext uri="{FF2B5EF4-FFF2-40B4-BE49-F238E27FC236}">
                <a16:creationId xmlns:a16="http://schemas.microsoft.com/office/drawing/2014/main" id="{CA28D701-171F-4F0C-91E4-D6DB8EB85C56}"/>
              </a:ext>
            </a:extLst>
          </p:cNvPr>
          <p:cNvSpPr>
            <a:spLocks noGrp="1"/>
          </p:cNvSpPr>
          <p:nvPr>
            <p:ph type="sldNum" sz="quarter" idx="12"/>
          </p:nvPr>
        </p:nvSpPr>
        <p:spPr/>
        <p:txBody>
          <a:bodyPr/>
          <a:lstStyle/>
          <a:p>
            <a:fld id="{D3D538F9-49A3-B84F-B36B-A7030CDE5D5B}" type="slidenum">
              <a:rPr lang="en-US" smtClean="0"/>
              <a:t>45</a:t>
            </a:fld>
            <a:endParaRPr lang="en-US"/>
          </a:p>
        </p:txBody>
      </p:sp>
    </p:spTree>
    <p:extLst>
      <p:ext uri="{BB962C8B-B14F-4D97-AF65-F5344CB8AC3E}">
        <p14:creationId xmlns:p14="http://schemas.microsoft.com/office/powerpoint/2010/main" val="2804171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0654-50E8-4A2A-B33F-8329CBAB4AC4}"/>
              </a:ext>
            </a:extLst>
          </p:cNvPr>
          <p:cNvSpPr>
            <a:spLocks noGrp="1"/>
          </p:cNvSpPr>
          <p:nvPr>
            <p:ph type="title"/>
          </p:nvPr>
        </p:nvSpPr>
        <p:spPr/>
        <p:txBody>
          <a:bodyPr>
            <a:normAutofit/>
          </a:bodyPr>
          <a:lstStyle/>
          <a:p>
            <a:r>
              <a:rPr lang="en-US" b="1" dirty="0"/>
              <a:t>G</a:t>
            </a:r>
            <a:r>
              <a:rPr lang="en-US" dirty="0"/>
              <a:t>NSS </a:t>
            </a:r>
            <a:r>
              <a:rPr lang="en-US" b="1" dirty="0"/>
              <a:t>V</a:t>
            </a:r>
            <a:r>
              <a:rPr lang="en-US" dirty="0"/>
              <a:t>ector </a:t>
            </a:r>
            <a:r>
              <a:rPr lang="en-US" dirty="0" err="1"/>
              <a:t>e</a:t>
            </a:r>
            <a:r>
              <a:rPr lang="en-US" b="1" dirty="0" err="1"/>
              <a:t>X</a:t>
            </a:r>
            <a:r>
              <a:rPr lang="en-US" dirty="0" err="1"/>
              <a:t>change</a:t>
            </a:r>
            <a:r>
              <a:rPr lang="en-US" dirty="0"/>
              <a:t> (GVX)</a:t>
            </a:r>
          </a:p>
        </p:txBody>
      </p:sp>
      <p:sp>
        <p:nvSpPr>
          <p:cNvPr id="3" name="Content Placeholder 2">
            <a:extLst>
              <a:ext uri="{FF2B5EF4-FFF2-40B4-BE49-F238E27FC236}">
                <a16:creationId xmlns:a16="http://schemas.microsoft.com/office/drawing/2014/main" id="{D9A6AC89-8298-4083-A953-57CBAB242CE7}"/>
              </a:ext>
            </a:extLst>
          </p:cNvPr>
          <p:cNvSpPr>
            <a:spLocks noGrp="1"/>
          </p:cNvSpPr>
          <p:nvPr>
            <p:ph idx="1"/>
          </p:nvPr>
        </p:nvSpPr>
        <p:spPr>
          <a:xfrm>
            <a:off x="609600" y="1417642"/>
            <a:ext cx="10972800" cy="4542033"/>
          </a:xfrm>
        </p:spPr>
        <p:txBody>
          <a:bodyPr>
            <a:noAutofit/>
          </a:bodyPr>
          <a:lstStyle/>
          <a:p>
            <a:pPr marL="0" indent="0" algn="ctr">
              <a:buNone/>
            </a:pPr>
            <a:r>
              <a:rPr lang="en-US" sz="2400" dirty="0">
                <a:cs typeface="Open Sans" panose="020B0606030504020204" pitchFamily="34" charset="0"/>
                <a:hlinkClick r:id="rId2"/>
              </a:rPr>
              <a:t>Hyperlink to GVX Info Page</a:t>
            </a:r>
            <a:endParaRPr lang="en-US" sz="2400" dirty="0">
              <a:cs typeface="Open Sans" panose="020B0606030504020204" pitchFamily="34" charset="0"/>
            </a:endParaRPr>
          </a:p>
          <a:p>
            <a:r>
              <a:rPr lang="en-US" sz="2667" dirty="0">
                <a:cs typeface="Open Sans" panose="020B0606030504020204" pitchFamily="34" charset="0"/>
              </a:rPr>
              <a:t>Detailed documentation, Schema, and Example File available</a:t>
            </a:r>
          </a:p>
          <a:p>
            <a:r>
              <a:rPr lang="en-US" sz="2667" dirty="0">
                <a:cs typeface="Open Sans" panose="020B0606030504020204" pitchFamily="34" charset="0"/>
              </a:rPr>
              <a:t>Any major search engine: “</a:t>
            </a:r>
            <a:r>
              <a:rPr lang="en-US" sz="2667" dirty="0" err="1">
                <a:cs typeface="Open Sans" panose="020B0606030504020204" pitchFamily="34" charset="0"/>
              </a:rPr>
              <a:t>ngs</a:t>
            </a:r>
            <a:r>
              <a:rPr lang="en-US" sz="2667" dirty="0">
                <a:cs typeface="Open Sans" panose="020B0606030504020204" pitchFamily="34" charset="0"/>
              </a:rPr>
              <a:t> </a:t>
            </a:r>
            <a:r>
              <a:rPr lang="en-US" sz="2667" dirty="0" err="1">
                <a:cs typeface="Open Sans" panose="020B0606030504020204" pitchFamily="34" charset="0"/>
              </a:rPr>
              <a:t>gvx</a:t>
            </a:r>
            <a:r>
              <a:rPr lang="en-US" sz="2667" dirty="0">
                <a:cs typeface="Open Sans" panose="020B0606030504020204" pitchFamily="34" charset="0"/>
              </a:rPr>
              <a:t> file format”</a:t>
            </a:r>
          </a:p>
          <a:p>
            <a:r>
              <a:rPr lang="en-US" sz="2667" dirty="0">
                <a:cs typeface="Open Sans" panose="020B0606030504020204" pitchFamily="34" charset="0"/>
              </a:rPr>
              <a:t>Open standard for anyone to use or integrate</a:t>
            </a:r>
          </a:p>
          <a:p>
            <a:pPr marL="0" indent="0" algn="ctr">
              <a:buNone/>
            </a:pPr>
            <a:r>
              <a:rPr lang="en-US" sz="4133" b="1" dirty="0">
                <a:cs typeface="Open Sans" panose="020B0606030504020204" pitchFamily="34" charset="0"/>
              </a:rPr>
              <a:t>GVX is sort of like… RINEX for RTK/RTN data</a:t>
            </a:r>
          </a:p>
          <a:p>
            <a:endParaRPr lang="en-US" sz="2667" dirty="0">
              <a:cs typeface="Open Sans" panose="020B0606030504020204" pitchFamily="34" charset="0"/>
            </a:endParaRPr>
          </a:p>
        </p:txBody>
      </p:sp>
      <p:sp>
        <p:nvSpPr>
          <p:cNvPr id="4" name="Date Placeholder 3">
            <a:extLst>
              <a:ext uri="{FF2B5EF4-FFF2-40B4-BE49-F238E27FC236}">
                <a16:creationId xmlns:a16="http://schemas.microsoft.com/office/drawing/2014/main" id="{CCA6A20C-13FB-4FD3-9615-D2978FCCA97B}"/>
              </a:ext>
            </a:extLst>
          </p:cNvPr>
          <p:cNvSpPr>
            <a:spLocks noGrp="1"/>
          </p:cNvSpPr>
          <p:nvPr>
            <p:ph type="dt" sz="half" idx="10"/>
          </p:nvPr>
        </p:nvSpPr>
        <p:spPr/>
        <p:txBody>
          <a:bodyPr/>
          <a:lstStyle/>
          <a:p>
            <a:pPr>
              <a:defRPr/>
            </a:pPr>
            <a:fld id="{DF7ADF90-3A7F-482F-B3D5-886C8B72C371}" type="datetime5">
              <a:rPr lang="en-US" smtClean="0">
                <a:solidFill>
                  <a:prstClr val="black">
                    <a:tint val="75000"/>
                  </a:prstClr>
                </a:solidFill>
                <a:latin typeface="Cambria" panose="02040503050406030204"/>
                <a:ea typeface="+mn-ea"/>
              </a:rPr>
              <a:t>17-Jan-25</a:t>
            </a:fld>
            <a:endParaRPr lang="en-US">
              <a:solidFill>
                <a:prstClr val="black">
                  <a:tint val="75000"/>
                </a:prstClr>
              </a:solidFill>
              <a:latin typeface="Cambria" panose="02040503050406030204"/>
              <a:ea typeface="+mn-ea"/>
            </a:endParaRPr>
          </a:p>
        </p:txBody>
      </p:sp>
      <p:sp>
        <p:nvSpPr>
          <p:cNvPr id="6" name="Slide Number Placeholder 5">
            <a:extLst>
              <a:ext uri="{FF2B5EF4-FFF2-40B4-BE49-F238E27FC236}">
                <a16:creationId xmlns:a16="http://schemas.microsoft.com/office/drawing/2014/main" id="{ABF2A1EE-B4A2-497E-B9D2-BA7335035219}"/>
              </a:ext>
            </a:extLst>
          </p:cNvPr>
          <p:cNvSpPr>
            <a:spLocks noGrp="1"/>
          </p:cNvSpPr>
          <p:nvPr>
            <p:ph type="sldNum" sz="quarter" idx="12"/>
          </p:nvPr>
        </p:nvSpPr>
        <p:spPr/>
        <p:txBody>
          <a:bodyPr/>
          <a:lstStyle/>
          <a:p>
            <a:pPr>
              <a:defRPr/>
            </a:pPr>
            <a:fld id="{D3D538F9-49A3-B84F-B36B-A7030CDE5D5B}" type="slidenum">
              <a:rPr lang="en-US">
                <a:solidFill>
                  <a:prstClr val="black">
                    <a:tint val="75000"/>
                  </a:prstClr>
                </a:solidFill>
                <a:latin typeface="Calibri" panose="020F0502020204030204"/>
                <a:ea typeface="+mn-ea"/>
              </a:rPr>
              <a:pPr>
                <a:defRPr/>
              </a:pPr>
              <a:t>46</a:t>
            </a:fld>
            <a:endParaRPr lang="en-US">
              <a:solidFill>
                <a:prstClr val="black">
                  <a:tint val="75000"/>
                </a:prstClr>
              </a:solidFill>
              <a:latin typeface="Calibri" panose="020F0502020204030204"/>
              <a:ea typeface="+mn-ea"/>
            </a:endParaRPr>
          </a:p>
        </p:txBody>
      </p:sp>
      <p:pic>
        <p:nvPicPr>
          <p:cNvPr id="8" name="FIG paper" descr="C:\Users\JEFF~1.JAL\AppData\Local\Temp\1\SNAGHTML14ca860a.PNG">
            <a:extLst>
              <a:ext uri="{FF2B5EF4-FFF2-40B4-BE49-F238E27FC236}">
                <a16:creationId xmlns:a16="http://schemas.microsoft.com/office/drawing/2014/main" id="{5A3AFEF2-73B3-4E93-9627-093A8F886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85" y="5386109"/>
            <a:ext cx="4065817" cy="1386937"/>
          </a:xfrm>
          <a:prstGeom prst="rect">
            <a:avLst/>
          </a:prstGeom>
          <a:solidFill>
            <a:schemeClr val="lt2"/>
          </a:solidFill>
          <a:ln w="38100">
            <a:solidFill>
              <a:schemeClr val="bg1">
                <a:lumMod val="75000"/>
              </a:schemeClr>
            </a:solidFill>
          </a:ln>
        </p:spPr>
      </p:pic>
      <p:pic>
        <p:nvPicPr>
          <p:cNvPr id="9" name="GVX homepage">
            <a:extLst>
              <a:ext uri="{FF2B5EF4-FFF2-40B4-BE49-F238E27FC236}">
                <a16:creationId xmlns:a16="http://schemas.microsoft.com/office/drawing/2014/main" id="{4DCA50BD-7DEF-4FAD-96AF-E8F5B73D99C0}"/>
              </a:ext>
            </a:extLst>
          </p:cNvPr>
          <p:cNvPicPr>
            <a:picLocks noChangeAspect="1"/>
          </p:cNvPicPr>
          <p:nvPr/>
        </p:nvPicPr>
        <p:blipFill rotWithShape="1">
          <a:blip r:embed="rId4"/>
          <a:srcRect t="132" b="53"/>
          <a:stretch/>
        </p:blipFill>
        <p:spPr>
          <a:xfrm>
            <a:off x="2851165" y="4369201"/>
            <a:ext cx="4414396" cy="1386937"/>
          </a:xfrm>
          <a:prstGeom prst="rect">
            <a:avLst/>
          </a:prstGeom>
          <a:solidFill>
            <a:schemeClr val="lt2"/>
          </a:solidFill>
          <a:ln w="38100">
            <a:solidFill>
              <a:schemeClr val="bg1">
                <a:lumMod val="75000"/>
              </a:schemeClr>
            </a:solidFill>
          </a:ln>
        </p:spPr>
      </p:pic>
      <p:pic>
        <p:nvPicPr>
          <p:cNvPr id="10" name="2020 May webinar">
            <a:extLst>
              <a:ext uri="{FF2B5EF4-FFF2-40B4-BE49-F238E27FC236}">
                <a16:creationId xmlns:a16="http://schemas.microsoft.com/office/drawing/2014/main" id="{609B9E6D-61C7-4FC5-9169-3FDA239C0EFC}"/>
              </a:ext>
            </a:extLst>
          </p:cNvPr>
          <p:cNvPicPr>
            <a:picLocks noChangeAspect="1"/>
          </p:cNvPicPr>
          <p:nvPr/>
        </p:nvPicPr>
        <p:blipFill>
          <a:blip r:embed="rId5"/>
          <a:stretch>
            <a:fillRect/>
          </a:stretch>
        </p:blipFill>
        <p:spPr>
          <a:xfrm>
            <a:off x="5766513" y="5668466"/>
            <a:ext cx="4038303" cy="1104580"/>
          </a:xfrm>
          <a:prstGeom prst="rect">
            <a:avLst/>
          </a:prstGeom>
          <a:solidFill>
            <a:schemeClr val="lt2"/>
          </a:solidFill>
          <a:ln w="38100">
            <a:solidFill>
              <a:schemeClr val="bg1">
                <a:lumMod val="75000"/>
              </a:schemeClr>
            </a:solidFill>
          </a:ln>
        </p:spPr>
      </p:pic>
      <p:pic>
        <p:nvPicPr>
          <p:cNvPr id="11" name="2022 March webinar">
            <a:extLst>
              <a:ext uri="{FF2B5EF4-FFF2-40B4-BE49-F238E27FC236}">
                <a16:creationId xmlns:a16="http://schemas.microsoft.com/office/drawing/2014/main" id="{177905FB-9F1A-421A-A10F-82860867414E}"/>
              </a:ext>
            </a:extLst>
          </p:cNvPr>
          <p:cNvPicPr>
            <a:picLocks noChangeAspect="1"/>
          </p:cNvPicPr>
          <p:nvPr/>
        </p:nvPicPr>
        <p:blipFill>
          <a:blip r:embed="rId6"/>
          <a:stretch>
            <a:fillRect/>
          </a:stretch>
        </p:blipFill>
        <p:spPr>
          <a:xfrm>
            <a:off x="7744005" y="4458252"/>
            <a:ext cx="4337247" cy="1216049"/>
          </a:xfrm>
          <a:prstGeom prst="rect">
            <a:avLst/>
          </a:prstGeom>
          <a:solidFill>
            <a:schemeClr val="lt2"/>
          </a:solidFill>
          <a:ln w="38100">
            <a:solidFill>
              <a:schemeClr val="bg1">
                <a:lumMod val="75000"/>
              </a:schemeClr>
            </a:solidFill>
          </a:ln>
        </p:spPr>
      </p:pic>
      <p:sp>
        <p:nvSpPr>
          <p:cNvPr id="13" name="TextBox 12">
            <a:extLst>
              <a:ext uri="{FF2B5EF4-FFF2-40B4-BE49-F238E27FC236}">
                <a16:creationId xmlns:a16="http://schemas.microsoft.com/office/drawing/2014/main" id="{14B059A2-F201-4ED4-A7EB-2B330E410270}"/>
              </a:ext>
            </a:extLst>
          </p:cNvPr>
          <p:cNvSpPr txBox="1"/>
          <p:nvPr/>
        </p:nvSpPr>
        <p:spPr>
          <a:xfrm>
            <a:off x="945505" y="4470403"/>
            <a:ext cx="1864191" cy="864140"/>
          </a:xfrm>
          <a:prstGeom prst="rect">
            <a:avLst/>
          </a:prstGeom>
          <a:noFill/>
        </p:spPr>
        <p:txBody>
          <a:bodyPr wrap="square" rtlCol="0">
            <a:noAutofit/>
          </a:bodyPr>
          <a:lstStyle/>
          <a:p>
            <a:pPr>
              <a:defRPr/>
            </a:pPr>
            <a:r>
              <a:rPr lang="en-US" i="1" dirty="0">
                <a:solidFill>
                  <a:prstClr val="black"/>
                </a:solidFill>
                <a:latin typeface="Cambria" panose="02040503050406030204"/>
              </a:rPr>
              <a:t>GVX details?</a:t>
            </a:r>
          </a:p>
          <a:p>
            <a:pPr>
              <a:defRPr/>
            </a:pPr>
            <a:r>
              <a:rPr lang="en-US" i="1" dirty="0">
                <a:solidFill>
                  <a:prstClr val="black"/>
                </a:solidFill>
                <a:latin typeface="Cambria" panose="02040503050406030204"/>
              </a:rPr>
              <a:t>Check out:</a:t>
            </a:r>
          </a:p>
        </p:txBody>
      </p:sp>
    </p:spTree>
    <p:extLst>
      <p:ext uri="{BB962C8B-B14F-4D97-AF65-F5344CB8AC3E}">
        <p14:creationId xmlns:p14="http://schemas.microsoft.com/office/powerpoint/2010/main" val="320157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100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wipe(left)">
                                      <p:cBhvr>
                                        <p:cTn id="13" dur="500"/>
                                        <p:tgtEl>
                                          <p:spTgt spid="13">
                                            <p:txEl>
                                              <p:pRg st="0" end="0"/>
                                            </p:txEl>
                                          </p:spTgt>
                                        </p:tgtEl>
                                      </p:cBhvr>
                                    </p:animEffect>
                                  </p:childTnLst>
                                </p:cTn>
                              </p:par>
                            </p:childTnLst>
                          </p:cTn>
                        </p:par>
                        <p:par>
                          <p:cTn id="14" fill="hold">
                            <p:stCondLst>
                              <p:cond delay="2500"/>
                            </p:stCondLst>
                            <p:childTnLst>
                              <p:par>
                                <p:cTn id="15" presetID="22" presetClass="entr" presetSubtype="8" fill="hold" nodeType="after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left)">
                                      <p:cBhvr>
                                        <p:cTn id="17" dur="500"/>
                                        <p:tgtEl>
                                          <p:spTgt spid="13">
                                            <p:txEl>
                                              <p:pRg st="1" end="1"/>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35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45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GIS\NGS\NA2011\All_NA2011_no_downweight\Export\Primary+Secondary+Both_NA2011_2012-04-02.jpg">
            <a:extLst>
              <a:ext uri="{FF2B5EF4-FFF2-40B4-BE49-F238E27FC236}">
                <a16:creationId xmlns:a16="http://schemas.microsoft.com/office/drawing/2014/main" id="{6A046024-9349-4DBC-BE10-B178E561A34A}"/>
              </a:ext>
            </a:extLst>
          </p:cNvPr>
          <p:cNvPicPr>
            <a:picLocks noChangeAspect="1" noChangeArrowheads="1"/>
          </p:cNvPicPr>
          <p:nvPr/>
        </p:nvPicPr>
        <p:blipFill>
          <a:blip r:embed="rId3"/>
          <a:srcRect/>
          <a:stretch>
            <a:fillRect/>
          </a:stretch>
        </p:blipFill>
        <p:spPr bwMode="auto">
          <a:xfrm>
            <a:off x="181337" y="0"/>
            <a:ext cx="9144000" cy="6858000"/>
          </a:xfrm>
          <a:prstGeom prst="rect">
            <a:avLst/>
          </a:prstGeom>
          <a:noFill/>
        </p:spPr>
      </p:pic>
      <p:sp>
        <p:nvSpPr>
          <p:cNvPr id="3" name="TextBox 2">
            <a:extLst>
              <a:ext uri="{FF2B5EF4-FFF2-40B4-BE49-F238E27FC236}">
                <a16:creationId xmlns:a16="http://schemas.microsoft.com/office/drawing/2014/main" id="{8062FFBC-CDAE-45E7-A562-2928A4883D40}"/>
              </a:ext>
            </a:extLst>
          </p:cNvPr>
          <p:cNvSpPr txBox="1"/>
          <p:nvPr/>
        </p:nvSpPr>
        <p:spPr>
          <a:xfrm>
            <a:off x="8079131" y="4109012"/>
            <a:ext cx="4035706" cy="954107"/>
          </a:xfrm>
          <a:prstGeom prst="rect">
            <a:avLst/>
          </a:prstGeom>
          <a:solidFill>
            <a:schemeClr val="accent6">
              <a:lumMod val="40000"/>
              <a:lumOff val="60000"/>
            </a:schemeClr>
          </a:solidFill>
          <a:effectLst>
            <a:softEdge rad="63500"/>
          </a:effectLst>
        </p:spPr>
        <p:txBody>
          <a:bodyPr wrap="square" rtlCol="0">
            <a:spAutoFit/>
          </a:bodyPr>
          <a:lstStyle/>
          <a:p>
            <a:pPr algn="ctr"/>
            <a:r>
              <a:rPr lang="en-US" sz="2800" b="1" dirty="0">
                <a:latin typeface="Cambria" panose="02040503050406030204" pitchFamily="18" charset="0"/>
                <a:ea typeface="Cambria" panose="02040503050406030204" pitchFamily="18" charset="0"/>
              </a:rPr>
              <a:t>What </a:t>
            </a:r>
            <a:r>
              <a:rPr lang="en-US" sz="2800" b="1" u="sng" dirty="0">
                <a:latin typeface="Cambria" panose="02040503050406030204" pitchFamily="18" charset="0"/>
                <a:ea typeface="Cambria" panose="02040503050406030204" pitchFamily="18" charset="0"/>
              </a:rPr>
              <a:t>you</a:t>
            </a:r>
            <a:r>
              <a:rPr lang="en-US" sz="2800" b="1" dirty="0">
                <a:latin typeface="Cambria" panose="02040503050406030204" pitchFamily="18" charset="0"/>
                <a:ea typeface="Cambria" panose="02040503050406030204" pitchFamily="18" charset="0"/>
              </a:rPr>
              <a:t> see in a map of NSRS control…</a:t>
            </a:r>
          </a:p>
        </p:txBody>
      </p:sp>
    </p:spTree>
    <p:extLst>
      <p:ext uri="{BB962C8B-B14F-4D97-AF65-F5344CB8AC3E}">
        <p14:creationId xmlns:p14="http://schemas.microsoft.com/office/powerpoint/2010/main" val="212257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GIS\NGS\NA2011\All_NA2011_no_downweight\Export\Vectors_primary_secondary_ALL_NA2011_2012-04-02.jpg">
            <a:extLst>
              <a:ext uri="{FF2B5EF4-FFF2-40B4-BE49-F238E27FC236}">
                <a16:creationId xmlns:a16="http://schemas.microsoft.com/office/drawing/2014/main" id="{428B30A2-824D-40D0-9FD9-356D405E38A7}"/>
              </a:ext>
            </a:extLst>
          </p:cNvPr>
          <p:cNvPicPr>
            <a:picLocks noChangeAspect="1" noChangeArrowheads="1"/>
          </p:cNvPicPr>
          <p:nvPr/>
        </p:nvPicPr>
        <p:blipFill>
          <a:blip r:embed="rId2"/>
          <a:srcRect/>
          <a:stretch>
            <a:fillRect/>
          </a:stretch>
        </p:blipFill>
        <p:spPr bwMode="auto">
          <a:xfrm>
            <a:off x="181337" y="0"/>
            <a:ext cx="9144000" cy="6858000"/>
          </a:xfrm>
          <a:prstGeom prst="rect">
            <a:avLst/>
          </a:prstGeom>
          <a:noFill/>
        </p:spPr>
      </p:pic>
      <p:sp>
        <p:nvSpPr>
          <p:cNvPr id="5" name="TextBox 4">
            <a:extLst>
              <a:ext uri="{FF2B5EF4-FFF2-40B4-BE49-F238E27FC236}">
                <a16:creationId xmlns:a16="http://schemas.microsoft.com/office/drawing/2014/main" id="{D4B5C5D6-14B9-4A36-A502-60243B6247FF}"/>
              </a:ext>
            </a:extLst>
          </p:cNvPr>
          <p:cNvSpPr txBox="1"/>
          <p:nvPr/>
        </p:nvSpPr>
        <p:spPr>
          <a:xfrm>
            <a:off x="8079131" y="4120587"/>
            <a:ext cx="4035706" cy="954107"/>
          </a:xfrm>
          <a:prstGeom prst="rect">
            <a:avLst/>
          </a:prstGeom>
          <a:solidFill>
            <a:schemeClr val="accent6">
              <a:lumMod val="40000"/>
              <a:lumOff val="60000"/>
            </a:schemeClr>
          </a:solidFill>
          <a:effectLst>
            <a:softEdge rad="63500"/>
          </a:effectLst>
        </p:spPr>
        <p:txBody>
          <a:bodyPr wrap="square" rtlCol="0">
            <a:spAutoFit/>
          </a:bodyPr>
          <a:lstStyle/>
          <a:p>
            <a:pPr algn="ctr"/>
            <a:r>
              <a:rPr lang="en-US" sz="2800" b="1" dirty="0">
                <a:latin typeface="Cambria" panose="02040503050406030204" pitchFamily="18" charset="0"/>
                <a:ea typeface="Cambria" panose="02040503050406030204" pitchFamily="18" charset="0"/>
              </a:rPr>
              <a:t>What </a:t>
            </a:r>
            <a:r>
              <a:rPr lang="en-US" sz="2800" b="1" u="sng" dirty="0">
                <a:latin typeface="Cambria" panose="02040503050406030204" pitchFamily="18" charset="0"/>
                <a:ea typeface="Cambria" panose="02040503050406030204" pitchFamily="18" charset="0"/>
              </a:rPr>
              <a:t>we</a:t>
            </a:r>
            <a:r>
              <a:rPr lang="en-US" sz="2800" b="1" dirty="0">
                <a:latin typeface="Cambria" panose="02040503050406030204" pitchFamily="18" charset="0"/>
                <a:ea typeface="Cambria" panose="02040503050406030204" pitchFamily="18" charset="0"/>
              </a:rPr>
              <a:t> see in a map of NSRS control…</a:t>
            </a:r>
          </a:p>
        </p:txBody>
      </p:sp>
    </p:spTree>
    <p:extLst>
      <p:ext uri="{BB962C8B-B14F-4D97-AF65-F5344CB8AC3E}">
        <p14:creationId xmlns:p14="http://schemas.microsoft.com/office/powerpoint/2010/main" val="285145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7A0A1-FB69-49C7-9803-F885179E58B9}"/>
              </a:ext>
            </a:extLst>
          </p:cNvPr>
          <p:cNvSpPr>
            <a:spLocks noGrp="1"/>
          </p:cNvSpPr>
          <p:nvPr>
            <p:ph type="title"/>
          </p:nvPr>
        </p:nvSpPr>
        <p:spPr/>
        <p:txBody>
          <a:bodyPr>
            <a:normAutofit/>
          </a:bodyPr>
          <a:lstStyle/>
          <a:p>
            <a:r>
              <a:rPr lang="en-US" dirty="0"/>
              <a:t>GVX ≈ RINEX for RTK/RTN data</a:t>
            </a:r>
          </a:p>
        </p:txBody>
      </p:sp>
      <p:sp>
        <p:nvSpPr>
          <p:cNvPr id="3" name="Text Placeholder 2">
            <a:extLst>
              <a:ext uri="{FF2B5EF4-FFF2-40B4-BE49-F238E27FC236}">
                <a16:creationId xmlns:a16="http://schemas.microsoft.com/office/drawing/2014/main" id="{0CE2FA01-D215-4F4C-8ADD-EC8ED181B012}"/>
              </a:ext>
            </a:extLst>
          </p:cNvPr>
          <p:cNvSpPr>
            <a:spLocks noGrp="1"/>
          </p:cNvSpPr>
          <p:nvPr>
            <p:ph type="body" idx="1"/>
          </p:nvPr>
        </p:nvSpPr>
        <p:spPr>
          <a:xfrm>
            <a:off x="609599" y="1174570"/>
            <a:ext cx="5386917" cy="639763"/>
          </a:xfrm>
        </p:spPr>
        <p:txBody>
          <a:bodyPr>
            <a:noAutofit/>
          </a:bodyPr>
          <a:lstStyle/>
          <a:p>
            <a:pPr algn="ctr"/>
            <a:r>
              <a:rPr lang="en-US" sz="3733" dirty="0"/>
              <a:t>RINEX</a:t>
            </a:r>
          </a:p>
        </p:txBody>
      </p:sp>
      <p:sp>
        <p:nvSpPr>
          <p:cNvPr id="5" name="Text Placeholder 4">
            <a:extLst>
              <a:ext uri="{FF2B5EF4-FFF2-40B4-BE49-F238E27FC236}">
                <a16:creationId xmlns:a16="http://schemas.microsoft.com/office/drawing/2014/main" id="{567F70D6-5357-4FDF-A2C3-530ACBEC1193}"/>
              </a:ext>
            </a:extLst>
          </p:cNvPr>
          <p:cNvSpPr>
            <a:spLocks noGrp="1"/>
          </p:cNvSpPr>
          <p:nvPr>
            <p:ph type="body" sz="quarter" idx="3"/>
          </p:nvPr>
        </p:nvSpPr>
        <p:spPr>
          <a:xfrm>
            <a:off x="6193370" y="1174570"/>
            <a:ext cx="5389033" cy="639763"/>
          </a:xfrm>
        </p:spPr>
        <p:txBody>
          <a:bodyPr>
            <a:noAutofit/>
          </a:bodyPr>
          <a:lstStyle/>
          <a:p>
            <a:pPr algn="ctr"/>
            <a:r>
              <a:rPr lang="en-US" sz="3733" dirty="0"/>
              <a:t>GVX</a:t>
            </a:r>
          </a:p>
        </p:txBody>
      </p:sp>
      <p:sp>
        <p:nvSpPr>
          <p:cNvPr id="7" name="Date Placeholder 6">
            <a:extLst>
              <a:ext uri="{FF2B5EF4-FFF2-40B4-BE49-F238E27FC236}">
                <a16:creationId xmlns:a16="http://schemas.microsoft.com/office/drawing/2014/main" id="{F48D82C2-226B-4F33-B910-E5F13997EE86}"/>
              </a:ext>
            </a:extLst>
          </p:cNvPr>
          <p:cNvSpPr>
            <a:spLocks noGrp="1"/>
          </p:cNvSpPr>
          <p:nvPr>
            <p:ph type="dt" sz="half" idx="10"/>
          </p:nvPr>
        </p:nvSpPr>
        <p:spPr/>
        <p:txBody>
          <a:bodyPr/>
          <a:lstStyle/>
          <a:p>
            <a:pPr>
              <a:defRPr/>
            </a:pPr>
            <a:fld id="{9D70C619-45AE-4E25-9789-904C9F4C593A}" type="datetime5">
              <a:rPr lang="en-US" smtClean="0">
                <a:solidFill>
                  <a:prstClr val="black">
                    <a:tint val="75000"/>
                  </a:prstClr>
                </a:solidFill>
                <a:latin typeface="Cambria" panose="02040503050406030204"/>
                <a:ea typeface="+mn-ea"/>
              </a:rPr>
              <a:t>17-Jan-25</a:t>
            </a:fld>
            <a:endParaRPr lang="en-US">
              <a:solidFill>
                <a:prstClr val="black">
                  <a:tint val="75000"/>
                </a:prstClr>
              </a:solidFill>
              <a:latin typeface="Cambria" panose="02040503050406030204"/>
              <a:ea typeface="+mn-ea"/>
            </a:endParaRPr>
          </a:p>
        </p:txBody>
      </p:sp>
      <p:sp>
        <p:nvSpPr>
          <p:cNvPr id="9" name="Slide Number Placeholder 8">
            <a:extLst>
              <a:ext uri="{FF2B5EF4-FFF2-40B4-BE49-F238E27FC236}">
                <a16:creationId xmlns:a16="http://schemas.microsoft.com/office/drawing/2014/main" id="{C500D495-9CE8-49AD-9DFF-A6F6D4571074}"/>
              </a:ext>
            </a:extLst>
          </p:cNvPr>
          <p:cNvSpPr>
            <a:spLocks noGrp="1"/>
          </p:cNvSpPr>
          <p:nvPr>
            <p:ph type="sldNum" sz="quarter" idx="12"/>
          </p:nvPr>
        </p:nvSpPr>
        <p:spPr/>
        <p:txBody>
          <a:bodyPr/>
          <a:lstStyle/>
          <a:p>
            <a:pPr>
              <a:defRPr/>
            </a:pPr>
            <a:fld id="{D3D538F9-49A3-B84F-B36B-A7030CDE5D5B}" type="slidenum">
              <a:rPr lang="en-US">
                <a:solidFill>
                  <a:prstClr val="black">
                    <a:tint val="75000"/>
                  </a:prstClr>
                </a:solidFill>
                <a:latin typeface="Calibri" panose="020F0502020204030204"/>
                <a:ea typeface="+mn-ea"/>
              </a:rPr>
              <a:pPr>
                <a:defRPr/>
              </a:pPr>
              <a:t>49</a:t>
            </a:fld>
            <a:endParaRPr lang="en-US">
              <a:solidFill>
                <a:prstClr val="black">
                  <a:tint val="75000"/>
                </a:prstClr>
              </a:solidFill>
              <a:latin typeface="Calibri" panose="020F0502020204030204"/>
              <a:ea typeface="+mn-ea"/>
            </a:endParaRPr>
          </a:p>
        </p:txBody>
      </p:sp>
      <p:cxnSp>
        <p:nvCxnSpPr>
          <p:cNvPr id="11" name="Straight Connector 10">
            <a:extLst>
              <a:ext uri="{FF2B5EF4-FFF2-40B4-BE49-F238E27FC236}">
                <a16:creationId xmlns:a16="http://schemas.microsoft.com/office/drawing/2014/main" id="{1C4A7ECC-CC30-47CA-B12E-5467D9016F20}"/>
              </a:ext>
            </a:extLst>
          </p:cNvPr>
          <p:cNvCxnSpPr>
            <a:cxnSpLocks/>
          </p:cNvCxnSpPr>
          <p:nvPr/>
        </p:nvCxnSpPr>
        <p:spPr>
          <a:xfrm>
            <a:off x="5984793" y="1417639"/>
            <a:ext cx="11723" cy="5252792"/>
          </a:xfrm>
          <a:prstGeom prst="line">
            <a:avLst/>
          </a:prstGeom>
          <a:ln w="38100"/>
        </p:spPr>
        <p:style>
          <a:lnRef idx="2">
            <a:schemeClr val="accent6"/>
          </a:lnRef>
          <a:fillRef idx="0">
            <a:schemeClr val="accent6"/>
          </a:fillRef>
          <a:effectRef idx="1">
            <a:schemeClr val="accent6"/>
          </a:effectRef>
          <a:fontRef idx="minor">
            <a:schemeClr val="tx1"/>
          </a:fontRef>
        </p:style>
      </p:cxnSp>
      <p:pic>
        <p:nvPicPr>
          <p:cNvPr id="15" name="Picture 14">
            <a:extLst>
              <a:ext uri="{FF2B5EF4-FFF2-40B4-BE49-F238E27FC236}">
                <a16:creationId xmlns:a16="http://schemas.microsoft.com/office/drawing/2014/main" id="{9204F14B-9163-4BA3-84FE-09DBBA0D5A74}"/>
              </a:ext>
            </a:extLst>
          </p:cNvPr>
          <p:cNvPicPr>
            <a:picLocks noChangeAspect="1"/>
          </p:cNvPicPr>
          <p:nvPr/>
        </p:nvPicPr>
        <p:blipFill>
          <a:blip r:embed="rId3"/>
          <a:stretch>
            <a:fillRect/>
          </a:stretch>
        </p:blipFill>
        <p:spPr>
          <a:xfrm>
            <a:off x="110870" y="1783852"/>
            <a:ext cx="5768509" cy="9404418"/>
          </a:xfrm>
          <a:prstGeom prst="rect">
            <a:avLst/>
          </a:prstGeom>
        </p:spPr>
      </p:pic>
      <p:pic>
        <p:nvPicPr>
          <p:cNvPr id="17" name="Picture 16">
            <a:extLst>
              <a:ext uri="{FF2B5EF4-FFF2-40B4-BE49-F238E27FC236}">
                <a16:creationId xmlns:a16="http://schemas.microsoft.com/office/drawing/2014/main" id="{C49A6DE9-9C2D-458B-997D-CAE780AC8CA6}"/>
              </a:ext>
            </a:extLst>
          </p:cNvPr>
          <p:cNvPicPr>
            <a:picLocks noChangeAspect="1"/>
          </p:cNvPicPr>
          <p:nvPr/>
        </p:nvPicPr>
        <p:blipFill>
          <a:blip r:embed="rId4"/>
          <a:stretch>
            <a:fillRect/>
          </a:stretch>
        </p:blipFill>
        <p:spPr>
          <a:xfrm>
            <a:off x="6135775" y="1783852"/>
            <a:ext cx="5953222" cy="7695428"/>
          </a:xfrm>
          <a:prstGeom prst="rect">
            <a:avLst/>
          </a:prstGeom>
        </p:spPr>
      </p:pic>
    </p:spTree>
    <p:extLst>
      <p:ext uri="{BB962C8B-B14F-4D97-AF65-F5344CB8AC3E}">
        <p14:creationId xmlns:p14="http://schemas.microsoft.com/office/powerpoint/2010/main" val="182480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04268-0F35-4DBA-B579-E05EB7B08AD4}"/>
              </a:ext>
            </a:extLst>
          </p:cNvPr>
          <p:cNvSpPr>
            <a:spLocks noGrp="1"/>
          </p:cNvSpPr>
          <p:nvPr>
            <p:ph type="title"/>
          </p:nvPr>
        </p:nvSpPr>
        <p:spPr/>
        <p:txBody>
          <a:bodyPr>
            <a:normAutofit fontScale="90000"/>
          </a:bodyPr>
          <a:lstStyle/>
          <a:p>
            <a:r>
              <a:rPr lang="en-US" dirty="0"/>
              <a:t>Let’s start with some alphabet soup</a:t>
            </a:r>
          </a:p>
        </p:txBody>
      </p:sp>
      <p:pic>
        <p:nvPicPr>
          <p:cNvPr id="9" name="Content Placeholder 8">
            <a:extLst>
              <a:ext uri="{FF2B5EF4-FFF2-40B4-BE49-F238E27FC236}">
                <a16:creationId xmlns:a16="http://schemas.microsoft.com/office/drawing/2014/main" id="{7A692DEC-7251-42A3-8F5A-2849CE9ACA33}"/>
              </a:ext>
            </a:extLst>
          </p:cNvPr>
          <p:cNvPicPr>
            <a:picLocks noGrp="1" noChangeAspect="1"/>
          </p:cNvPicPr>
          <p:nvPr>
            <p:ph idx="1"/>
          </p:nvPr>
        </p:nvPicPr>
        <p:blipFill rotWithShape="1">
          <a:blip r:embed="rId2"/>
          <a:srcRect t="65" b="99"/>
          <a:stretch/>
        </p:blipFill>
        <p:spPr>
          <a:xfrm>
            <a:off x="1624559" y="1287192"/>
            <a:ext cx="8942883" cy="5438728"/>
          </a:xfrm>
          <a:prstGeom prst="rect">
            <a:avLst/>
          </a:prstGeom>
          <a:effectLst>
            <a:softEdge rad="292100"/>
          </a:effectLst>
        </p:spPr>
      </p:pic>
    </p:spTree>
    <p:extLst>
      <p:ext uri="{BB962C8B-B14F-4D97-AF65-F5344CB8AC3E}">
        <p14:creationId xmlns:p14="http://schemas.microsoft.com/office/powerpoint/2010/main" val="5711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7A0A1-FB69-49C7-9803-F885179E58B9}"/>
              </a:ext>
            </a:extLst>
          </p:cNvPr>
          <p:cNvSpPr>
            <a:spLocks noGrp="1"/>
          </p:cNvSpPr>
          <p:nvPr>
            <p:ph type="title"/>
          </p:nvPr>
        </p:nvSpPr>
        <p:spPr/>
        <p:txBody>
          <a:bodyPr>
            <a:normAutofit/>
          </a:bodyPr>
          <a:lstStyle/>
          <a:p>
            <a:r>
              <a:rPr lang="en-US" dirty="0"/>
              <a:t>GVX ≈ RINEX for RTK/RTN data</a:t>
            </a:r>
          </a:p>
        </p:txBody>
      </p:sp>
      <p:sp>
        <p:nvSpPr>
          <p:cNvPr id="3" name="Text Placeholder 2">
            <a:extLst>
              <a:ext uri="{FF2B5EF4-FFF2-40B4-BE49-F238E27FC236}">
                <a16:creationId xmlns:a16="http://schemas.microsoft.com/office/drawing/2014/main" id="{0CE2FA01-D215-4F4C-8ADD-EC8ED181B012}"/>
              </a:ext>
            </a:extLst>
          </p:cNvPr>
          <p:cNvSpPr>
            <a:spLocks noGrp="1"/>
          </p:cNvSpPr>
          <p:nvPr>
            <p:ph type="body" idx="1"/>
          </p:nvPr>
        </p:nvSpPr>
        <p:spPr>
          <a:xfrm>
            <a:off x="609599" y="1417639"/>
            <a:ext cx="5386917" cy="639763"/>
          </a:xfrm>
        </p:spPr>
        <p:txBody>
          <a:bodyPr>
            <a:noAutofit/>
          </a:bodyPr>
          <a:lstStyle/>
          <a:p>
            <a:pPr algn="ctr"/>
            <a:r>
              <a:rPr lang="en-US" sz="3733" dirty="0"/>
              <a:t>RINEX</a:t>
            </a:r>
          </a:p>
        </p:txBody>
      </p:sp>
      <p:sp>
        <p:nvSpPr>
          <p:cNvPr id="4" name="Content Placeholder 3">
            <a:extLst>
              <a:ext uri="{FF2B5EF4-FFF2-40B4-BE49-F238E27FC236}">
                <a16:creationId xmlns:a16="http://schemas.microsoft.com/office/drawing/2014/main" id="{825AB0B0-DEAB-481F-99B0-D8AD78C6C59C}"/>
              </a:ext>
            </a:extLst>
          </p:cNvPr>
          <p:cNvSpPr>
            <a:spLocks noGrp="1"/>
          </p:cNvSpPr>
          <p:nvPr>
            <p:ph sz="half" idx="2"/>
          </p:nvPr>
        </p:nvSpPr>
        <p:spPr>
          <a:xfrm>
            <a:off x="609599" y="2057402"/>
            <a:ext cx="5386917" cy="4298951"/>
          </a:xfrm>
        </p:spPr>
        <p:txBody>
          <a:bodyPr>
            <a:noAutofit/>
          </a:bodyPr>
          <a:lstStyle/>
          <a:p>
            <a:pPr marL="0" indent="0">
              <a:buNone/>
            </a:pPr>
            <a:r>
              <a:rPr lang="en-US" sz="2400" b="1" u="sng" dirty="0"/>
              <a:t>Un</a:t>
            </a:r>
            <a:r>
              <a:rPr lang="en-US" sz="2400" dirty="0"/>
              <a:t>corrected </a:t>
            </a:r>
            <a:r>
              <a:rPr lang="en-US" sz="2400" b="1" dirty="0"/>
              <a:t>Observations</a:t>
            </a:r>
          </a:p>
          <a:p>
            <a:pPr marL="232828" indent="-150280">
              <a:spcBef>
                <a:spcPts val="0"/>
              </a:spcBef>
            </a:pPr>
            <a:r>
              <a:rPr lang="en-US" sz="1867" dirty="0"/>
              <a:t>That’s why we post-process them</a:t>
            </a:r>
          </a:p>
          <a:p>
            <a:pPr marL="0" indent="0">
              <a:spcBef>
                <a:spcPts val="800"/>
              </a:spcBef>
              <a:buNone/>
            </a:pPr>
            <a:r>
              <a:rPr lang="en-US" sz="2400" dirty="0"/>
              <a:t>Static Observations</a:t>
            </a:r>
          </a:p>
          <a:p>
            <a:pPr marL="232828" indent="-150280">
              <a:spcBef>
                <a:spcPts val="0"/>
              </a:spcBef>
            </a:pPr>
            <a:r>
              <a:rPr lang="en-US" sz="1867" dirty="0"/>
              <a:t>One observation per file</a:t>
            </a:r>
          </a:p>
          <a:p>
            <a:pPr marL="0" indent="0">
              <a:spcBef>
                <a:spcPts val="800"/>
              </a:spcBef>
              <a:buNone/>
            </a:pPr>
            <a:r>
              <a:rPr lang="en-US" sz="2400" dirty="0"/>
              <a:t>Proprietary Format </a:t>
            </a:r>
            <a:r>
              <a:rPr lang="en-US" sz="2400" dirty="0">
                <a:sym typeface="Wingdings" panose="05000000000000000000" pitchFamily="2" charset="2"/>
              </a:rPr>
              <a:t> Open Standard</a:t>
            </a:r>
            <a:endParaRPr lang="en-US" sz="2400" dirty="0"/>
          </a:p>
          <a:p>
            <a:pPr marL="232828" indent="-150280">
              <a:spcBef>
                <a:spcPts val="0"/>
              </a:spcBef>
            </a:pPr>
            <a:r>
              <a:rPr lang="en-US" sz="1867" dirty="0"/>
              <a:t>Export RINEX using your COTS software</a:t>
            </a:r>
          </a:p>
          <a:p>
            <a:pPr marL="0" indent="0">
              <a:spcBef>
                <a:spcPts val="800"/>
              </a:spcBef>
              <a:buNone/>
            </a:pPr>
            <a:r>
              <a:rPr lang="en-US" sz="2400" dirty="0"/>
              <a:t>Metadata</a:t>
            </a:r>
          </a:p>
          <a:p>
            <a:pPr marL="232828" indent="-150280">
              <a:spcBef>
                <a:spcPts val="0"/>
              </a:spcBef>
            </a:pPr>
            <a:r>
              <a:rPr lang="en-US" sz="1867" dirty="0"/>
              <a:t>Antenna, Rx, HI, Point Name, Start Time, SVs at each epoch</a:t>
            </a:r>
          </a:p>
          <a:p>
            <a:pPr marL="0" indent="0">
              <a:spcBef>
                <a:spcPts val="800"/>
              </a:spcBef>
              <a:buNone/>
            </a:pPr>
            <a:r>
              <a:rPr lang="en-US" sz="2400" dirty="0"/>
              <a:t>Based on ASCII Text File Format</a:t>
            </a:r>
          </a:p>
          <a:p>
            <a:pPr marL="232828" indent="-150280">
              <a:spcBef>
                <a:spcPts val="0"/>
              </a:spcBef>
            </a:pPr>
            <a:r>
              <a:rPr lang="en-US" sz="1867" dirty="0"/>
              <a:t>Longtime industry standard</a:t>
            </a:r>
          </a:p>
          <a:p>
            <a:pPr marL="766214" lvl="1" indent="-150280">
              <a:spcBef>
                <a:spcPts val="0"/>
              </a:spcBef>
            </a:pPr>
            <a:r>
              <a:rPr lang="en-US" sz="1600" dirty="0"/>
              <a:t>Way too many to list!</a:t>
            </a:r>
          </a:p>
          <a:p>
            <a:endParaRPr lang="en-US" sz="2133" dirty="0"/>
          </a:p>
        </p:txBody>
      </p:sp>
      <p:sp>
        <p:nvSpPr>
          <p:cNvPr id="5" name="Text Placeholder 4">
            <a:extLst>
              <a:ext uri="{FF2B5EF4-FFF2-40B4-BE49-F238E27FC236}">
                <a16:creationId xmlns:a16="http://schemas.microsoft.com/office/drawing/2014/main" id="{567F70D6-5357-4FDF-A2C3-530ACBEC1193}"/>
              </a:ext>
            </a:extLst>
          </p:cNvPr>
          <p:cNvSpPr>
            <a:spLocks noGrp="1"/>
          </p:cNvSpPr>
          <p:nvPr>
            <p:ph type="body" sz="quarter" idx="3"/>
          </p:nvPr>
        </p:nvSpPr>
        <p:spPr>
          <a:xfrm>
            <a:off x="6193370" y="1417639"/>
            <a:ext cx="5389033" cy="639763"/>
          </a:xfrm>
        </p:spPr>
        <p:txBody>
          <a:bodyPr>
            <a:noAutofit/>
          </a:bodyPr>
          <a:lstStyle/>
          <a:p>
            <a:pPr algn="ctr"/>
            <a:r>
              <a:rPr lang="en-US" sz="3733" dirty="0"/>
              <a:t>GVX</a:t>
            </a:r>
          </a:p>
        </p:txBody>
      </p:sp>
      <p:sp>
        <p:nvSpPr>
          <p:cNvPr id="6" name="Content Placeholder 5">
            <a:extLst>
              <a:ext uri="{FF2B5EF4-FFF2-40B4-BE49-F238E27FC236}">
                <a16:creationId xmlns:a16="http://schemas.microsoft.com/office/drawing/2014/main" id="{0026090F-A6E0-4C31-8EE0-949944482F89}"/>
              </a:ext>
            </a:extLst>
          </p:cNvPr>
          <p:cNvSpPr>
            <a:spLocks noGrp="1"/>
          </p:cNvSpPr>
          <p:nvPr>
            <p:ph sz="quarter" idx="4"/>
          </p:nvPr>
        </p:nvSpPr>
        <p:spPr>
          <a:xfrm>
            <a:off x="6193370" y="2057402"/>
            <a:ext cx="5389033" cy="4298951"/>
          </a:xfrm>
        </p:spPr>
        <p:txBody>
          <a:bodyPr>
            <a:normAutofit/>
          </a:bodyPr>
          <a:lstStyle/>
          <a:p>
            <a:pPr marL="0" indent="0">
              <a:spcBef>
                <a:spcPts val="800"/>
              </a:spcBef>
              <a:buNone/>
            </a:pPr>
            <a:r>
              <a:rPr lang="en-US" sz="2400" dirty="0"/>
              <a:t>Corrected/Processed </a:t>
            </a:r>
            <a:r>
              <a:rPr lang="en-US" sz="2400" b="1" dirty="0"/>
              <a:t>Positions</a:t>
            </a:r>
          </a:p>
          <a:p>
            <a:pPr marL="232828" indent="-150280">
              <a:spcBef>
                <a:spcPts val="0"/>
              </a:spcBef>
            </a:pPr>
            <a:r>
              <a:rPr lang="en-US" sz="1867" i="1" dirty="0">
                <a:solidFill>
                  <a:prstClr val="black"/>
                </a:solidFill>
              </a:rPr>
              <a:t>And</a:t>
            </a:r>
            <a:r>
              <a:rPr lang="en-US" sz="1867" dirty="0">
                <a:solidFill>
                  <a:prstClr val="black"/>
                </a:solidFill>
              </a:rPr>
              <a:t> the Vectors used to create them</a:t>
            </a:r>
          </a:p>
          <a:p>
            <a:pPr marL="0" indent="0">
              <a:spcBef>
                <a:spcPts val="800"/>
              </a:spcBef>
              <a:buNone/>
            </a:pPr>
            <a:r>
              <a:rPr lang="nl-NL" sz="2400" dirty="0"/>
              <a:t>RTN, RTK, PP Static, even PPK</a:t>
            </a:r>
          </a:p>
          <a:p>
            <a:pPr marL="232828" indent="-150280">
              <a:spcBef>
                <a:spcPts val="0"/>
              </a:spcBef>
            </a:pPr>
            <a:r>
              <a:rPr lang="en-US" sz="1867" dirty="0">
                <a:solidFill>
                  <a:prstClr val="black"/>
                </a:solidFill>
              </a:rPr>
              <a:t>Many observations, any mix of above</a:t>
            </a:r>
          </a:p>
          <a:p>
            <a:pPr marL="0" indent="0">
              <a:spcBef>
                <a:spcPts val="800"/>
              </a:spcBef>
              <a:buNone/>
            </a:pPr>
            <a:r>
              <a:rPr lang="en-US" sz="2400" dirty="0"/>
              <a:t>Proprietary Format </a:t>
            </a:r>
            <a:r>
              <a:rPr lang="en-US" sz="2400" dirty="0">
                <a:sym typeface="Wingdings" panose="05000000000000000000" pitchFamily="2" charset="2"/>
              </a:rPr>
              <a:t> Open Standard</a:t>
            </a:r>
            <a:endParaRPr lang="en-US" sz="2400" dirty="0"/>
          </a:p>
          <a:p>
            <a:pPr marL="232828" indent="-150280">
              <a:spcBef>
                <a:spcPts val="0"/>
              </a:spcBef>
            </a:pPr>
            <a:r>
              <a:rPr lang="en-US" sz="1867" dirty="0">
                <a:solidFill>
                  <a:prstClr val="black"/>
                </a:solidFill>
              </a:rPr>
              <a:t>Export GVX using your COTS software</a:t>
            </a:r>
          </a:p>
          <a:p>
            <a:pPr marL="0" indent="0">
              <a:spcBef>
                <a:spcPts val="800"/>
              </a:spcBef>
              <a:buNone/>
            </a:pPr>
            <a:r>
              <a:rPr lang="en-US" sz="2400" dirty="0"/>
              <a:t>Metadata - same as RINEX, </a:t>
            </a:r>
            <a:r>
              <a:rPr lang="en-US" sz="2400" i="1" dirty="0"/>
              <a:t>plus…</a:t>
            </a:r>
          </a:p>
          <a:p>
            <a:pPr marL="232828" indent="-150280">
              <a:spcBef>
                <a:spcPts val="0"/>
              </a:spcBef>
            </a:pPr>
            <a:r>
              <a:rPr lang="en-US" sz="1867" dirty="0">
                <a:solidFill>
                  <a:prstClr val="black"/>
                </a:solidFill>
              </a:rPr>
              <a:t>Project Info, Solution Types, PDOP, Mount Points, Correlation Matrices, QC data</a:t>
            </a:r>
          </a:p>
          <a:p>
            <a:pPr marL="0" indent="0">
              <a:spcBef>
                <a:spcPts val="800"/>
              </a:spcBef>
              <a:buNone/>
            </a:pPr>
            <a:r>
              <a:rPr lang="en-US" sz="2400" dirty="0"/>
              <a:t>Based on XML File Format</a:t>
            </a:r>
          </a:p>
          <a:p>
            <a:pPr marL="232828" indent="-150280">
              <a:spcBef>
                <a:spcPts val="0"/>
              </a:spcBef>
            </a:pPr>
            <a:r>
              <a:rPr lang="en-US" sz="1867" dirty="0">
                <a:solidFill>
                  <a:prstClr val="black"/>
                </a:solidFill>
              </a:rPr>
              <a:t>Longtime industry standard</a:t>
            </a:r>
          </a:p>
          <a:p>
            <a:pPr marL="766214" lvl="1" indent="-150280">
              <a:spcBef>
                <a:spcPts val="0"/>
              </a:spcBef>
            </a:pPr>
            <a:r>
              <a:rPr lang="en-US" sz="1600" dirty="0">
                <a:solidFill>
                  <a:prstClr val="black"/>
                </a:solidFill>
              </a:rPr>
              <a:t>e.g. </a:t>
            </a:r>
            <a:r>
              <a:rPr lang="en-US" sz="1600" dirty="0" err="1">
                <a:solidFill>
                  <a:prstClr val="black"/>
                </a:solidFill>
              </a:rPr>
              <a:t>LandXML</a:t>
            </a:r>
            <a:r>
              <a:rPr lang="en-US" sz="1600" dirty="0">
                <a:solidFill>
                  <a:prstClr val="black"/>
                </a:solidFill>
              </a:rPr>
              <a:t>, JXL, MAXML, KML/KMZ</a:t>
            </a:r>
          </a:p>
          <a:p>
            <a:pPr lvl="0"/>
            <a:endParaRPr lang="en-US" sz="2133" dirty="0">
              <a:solidFill>
                <a:prstClr val="black"/>
              </a:solidFill>
            </a:endParaRPr>
          </a:p>
          <a:p>
            <a:endParaRPr lang="en-US" dirty="0"/>
          </a:p>
        </p:txBody>
      </p:sp>
      <p:sp>
        <p:nvSpPr>
          <p:cNvPr id="7" name="Date Placeholder 6">
            <a:extLst>
              <a:ext uri="{FF2B5EF4-FFF2-40B4-BE49-F238E27FC236}">
                <a16:creationId xmlns:a16="http://schemas.microsoft.com/office/drawing/2014/main" id="{F48D82C2-226B-4F33-B910-E5F13997EE86}"/>
              </a:ext>
            </a:extLst>
          </p:cNvPr>
          <p:cNvSpPr>
            <a:spLocks noGrp="1"/>
          </p:cNvSpPr>
          <p:nvPr>
            <p:ph type="dt" sz="half" idx="10"/>
          </p:nvPr>
        </p:nvSpPr>
        <p:spPr/>
        <p:txBody>
          <a:bodyPr/>
          <a:lstStyle/>
          <a:p>
            <a:pPr>
              <a:defRPr/>
            </a:pPr>
            <a:fld id="{9D70C619-45AE-4E25-9789-904C9F4C593A}" type="datetime5">
              <a:rPr lang="en-US" smtClean="0">
                <a:solidFill>
                  <a:prstClr val="black">
                    <a:tint val="75000"/>
                  </a:prstClr>
                </a:solidFill>
                <a:latin typeface="Cambria" panose="02040503050406030204"/>
                <a:ea typeface="+mn-ea"/>
              </a:rPr>
              <a:t>17-Jan-25</a:t>
            </a:fld>
            <a:endParaRPr lang="en-US">
              <a:solidFill>
                <a:prstClr val="black">
                  <a:tint val="75000"/>
                </a:prstClr>
              </a:solidFill>
              <a:latin typeface="Cambria" panose="02040503050406030204"/>
              <a:ea typeface="+mn-ea"/>
            </a:endParaRPr>
          </a:p>
        </p:txBody>
      </p:sp>
      <p:sp>
        <p:nvSpPr>
          <p:cNvPr id="9" name="Slide Number Placeholder 8">
            <a:extLst>
              <a:ext uri="{FF2B5EF4-FFF2-40B4-BE49-F238E27FC236}">
                <a16:creationId xmlns:a16="http://schemas.microsoft.com/office/drawing/2014/main" id="{C500D495-9CE8-49AD-9DFF-A6F6D4571074}"/>
              </a:ext>
            </a:extLst>
          </p:cNvPr>
          <p:cNvSpPr>
            <a:spLocks noGrp="1"/>
          </p:cNvSpPr>
          <p:nvPr>
            <p:ph type="sldNum" sz="quarter" idx="12"/>
          </p:nvPr>
        </p:nvSpPr>
        <p:spPr/>
        <p:txBody>
          <a:bodyPr/>
          <a:lstStyle/>
          <a:p>
            <a:pPr>
              <a:defRPr/>
            </a:pPr>
            <a:fld id="{D3D538F9-49A3-B84F-B36B-A7030CDE5D5B}" type="slidenum">
              <a:rPr lang="en-US">
                <a:solidFill>
                  <a:prstClr val="black">
                    <a:tint val="75000"/>
                  </a:prstClr>
                </a:solidFill>
                <a:latin typeface="Calibri" panose="020F0502020204030204"/>
                <a:ea typeface="+mn-ea"/>
              </a:rPr>
              <a:pPr>
                <a:defRPr/>
              </a:pPr>
              <a:t>50</a:t>
            </a:fld>
            <a:endParaRPr lang="en-US">
              <a:solidFill>
                <a:prstClr val="black">
                  <a:tint val="75000"/>
                </a:prstClr>
              </a:solidFill>
              <a:latin typeface="Calibri" panose="020F0502020204030204"/>
              <a:ea typeface="+mn-ea"/>
            </a:endParaRPr>
          </a:p>
        </p:txBody>
      </p:sp>
      <p:cxnSp>
        <p:nvCxnSpPr>
          <p:cNvPr id="11" name="Straight Connector 10">
            <a:extLst>
              <a:ext uri="{FF2B5EF4-FFF2-40B4-BE49-F238E27FC236}">
                <a16:creationId xmlns:a16="http://schemas.microsoft.com/office/drawing/2014/main" id="{1C4A7ECC-CC30-47CA-B12E-5467D9016F20}"/>
              </a:ext>
            </a:extLst>
          </p:cNvPr>
          <p:cNvCxnSpPr>
            <a:cxnSpLocks/>
          </p:cNvCxnSpPr>
          <p:nvPr/>
        </p:nvCxnSpPr>
        <p:spPr>
          <a:xfrm>
            <a:off x="5984793" y="1417639"/>
            <a:ext cx="11723" cy="5252792"/>
          </a:xfrm>
          <a:prstGeom prst="line">
            <a:avLst/>
          </a:prstGeom>
          <a:ln w="38100"/>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65758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500"/>
                                        <p:tgtEl>
                                          <p:spTgt spid="6">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fade">
                                      <p:cBhvr>
                                        <p:cTn id="34" dur="500"/>
                                        <p:tgtEl>
                                          <p:spTgt spid="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500"/>
                                        <p:tgtEl>
                                          <p:spTgt spid="4">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500"/>
                                        <p:tgtEl>
                                          <p:spTgt spid="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500"/>
                                        <p:tgtEl>
                                          <p:spTgt spid="6">
                                            <p:txEl>
                                              <p:pRg st="4" end="4"/>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6">
                                            <p:txEl>
                                              <p:pRg st="5" end="5"/>
                                            </p:txEl>
                                          </p:spTgt>
                                        </p:tgtEl>
                                        <p:attrNameLst>
                                          <p:attrName>style.visibility</p:attrName>
                                        </p:attrNameLst>
                                      </p:cBhvr>
                                      <p:to>
                                        <p:strVal val="visible"/>
                                      </p:to>
                                    </p:set>
                                    <p:animEffect transition="in" filter="fade">
                                      <p:cBhvr>
                                        <p:cTn id="50" dur="500"/>
                                        <p:tgtEl>
                                          <p:spTgt spid="6">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Effect transition="in" filter="fade">
                                      <p:cBhvr>
                                        <p:cTn id="55" dur="500"/>
                                        <p:tgtEl>
                                          <p:spTgt spid="4">
                                            <p:txEl>
                                              <p:pRg st="6" end="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4">
                                            <p:txEl>
                                              <p:pRg st="7" end="7"/>
                                            </p:txEl>
                                          </p:spTgt>
                                        </p:tgtEl>
                                        <p:attrNameLst>
                                          <p:attrName>style.visibility</p:attrName>
                                        </p:attrNameLst>
                                      </p:cBhvr>
                                      <p:to>
                                        <p:strVal val="visible"/>
                                      </p:to>
                                    </p:set>
                                    <p:animEffect transition="in" filter="fade">
                                      <p:cBhvr>
                                        <p:cTn id="58" dur="500"/>
                                        <p:tgtEl>
                                          <p:spTgt spid="4">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
                                            <p:txEl>
                                              <p:pRg st="6" end="6"/>
                                            </p:txEl>
                                          </p:spTgt>
                                        </p:tgtEl>
                                        <p:attrNameLst>
                                          <p:attrName>style.visibility</p:attrName>
                                        </p:attrNameLst>
                                      </p:cBhvr>
                                      <p:to>
                                        <p:strVal val="visible"/>
                                      </p:to>
                                    </p:set>
                                    <p:animEffect transition="in" filter="fade">
                                      <p:cBhvr>
                                        <p:cTn id="63" dur="500"/>
                                        <p:tgtEl>
                                          <p:spTgt spid="6">
                                            <p:txEl>
                                              <p:pRg st="6" end="6"/>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6">
                                            <p:txEl>
                                              <p:pRg st="7" end="7"/>
                                            </p:txEl>
                                          </p:spTgt>
                                        </p:tgtEl>
                                        <p:attrNameLst>
                                          <p:attrName>style.visibility</p:attrName>
                                        </p:attrNameLst>
                                      </p:cBhvr>
                                      <p:to>
                                        <p:strVal val="visible"/>
                                      </p:to>
                                    </p:set>
                                    <p:animEffect transition="in" filter="fade">
                                      <p:cBhvr>
                                        <p:cTn id="66" dur="500"/>
                                        <p:tgtEl>
                                          <p:spTgt spid="6">
                                            <p:txEl>
                                              <p:pRg st="7" end="7"/>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
                                            <p:txEl>
                                              <p:pRg st="8" end="8"/>
                                            </p:txEl>
                                          </p:spTgt>
                                        </p:tgtEl>
                                        <p:attrNameLst>
                                          <p:attrName>style.visibility</p:attrName>
                                        </p:attrNameLst>
                                      </p:cBhvr>
                                      <p:to>
                                        <p:strVal val="visible"/>
                                      </p:to>
                                    </p:set>
                                    <p:animEffect transition="in" filter="fade">
                                      <p:cBhvr>
                                        <p:cTn id="71" dur="500"/>
                                        <p:tgtEl>
                                          <p:spTgt spid="4">
                                            <p:txEl>
                                              <p:pRg st="8" end="8"/>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4">
                                            <p:txEl>
                                              <p:pRg st="9" end="9"/>
                                            </p:txEl>
                                          </p:spTgt>
                                        </p:tgtEl>
                                        <p:attrNameLst>
                                          <p:attrName>style.visibility</p:attrName>
                                        </p:attrNameLst>
                                      </p:cBhvr>
                                      <p:to>
                                        <p:strVal val="visible"/>
                                      </p:to>
                                    </p:set>
                                    <p:animEffect transition="in" filter="fade">
                                      <p:cBhvr>
                                        <p:cTn id="74" dur="500"/>
                                        <p:tgtEl>
                                          <p:spTgt spid="4">
                                            <p:txEl>
                                              <p:pRg st="9" end="9"/>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4">
                                            <p:txEl>
                                              <p:pRg st="10" end="10"/>
                                            </p:txEl>
                                          </p:spTgt>
                                        </p:tgtEl>
                                        <p:attrNameLst>
                                          <p:attrName>style.visibility</p:attrName>
                                        </p:attrNameLst>
                                      </p:cBhvr>
                                      <p:to>
                                        <p:strVal val="visible"/>
                                      </p:to>
                                    </p:set>
                                    <p:animEffect transition="in" filter="fade">
                                      <p:cBhvr>
                                        <p:cTn id="77" dur="500"/>
                                        <p:tgtEl>
                                          <p:spTgt spid="4">
                                            <p:txEl>
                                              <p:pRg st="10" end="1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
                                            <p:txEl>
                                              <p:pRg st="8" end="8"/>
                                            </p:txEl>
                                          </p:spTgt>
                                        </p:tgtEl>
                                        <p:attrNameLst>
                                          <p:attrName>style.visibility</p:attrName>
                                        </p:attrNameLst>
                                      </p:cBhvr>
                                      <p:to>
                                        <p:strVal val="visible"/>
                                      </p:to>
                                    </p:set>
                                    <p:animEffect transition="in" filter="fade">
                                      <p:cBhvr>
                                        <p:cTn id="82" dur="500"/>
                                        <p:tgtEl>
                                          <p:spTgt spid="6">
                                            <p:txEl>
                                              <p:pRg st="8" end="8"/>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6">
                                            <p:txEl>
                                              <p:pRg st="9" end="9"/>
                                            </p:txEl>
                                          </p:spTgt>
                                        </p:tgtEl>
                                        <p:attrNameLst>
                                          <p:attrName>style.visibility</p:attrName>
                                        </p:attrNameLst>
                                      </p:cBhvr>
                                      <p:to>
                                        <p:strVal val="visible"/>
                                      </p:to>
                                    </p:set>
                                    <p:animEffect transition="in" filter="fade">
                                      <p:cBhvr>
                                        <p:cTn id="85" dur="500"/>
                                        <p:tgtEl>
                                          <p:spTgt spid="6">
                                            <p:txEl>
                                              <p:pRg st="9" end="9"/>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6">
                                            <p:txEl>
                                              <p:pRg st="10" end="10"/>
                                            </p:txEl>
                                          </p:spTgt>
                                        </p:tgtEl>
                                        <p:attrNameLst>
                                          <p:attrName>style.visibility</p:attrName>
                                        </p:attrNameLst>
                                      </p:cBhvr>
                                      <p:to>
                                        <p:strVal val="visible"/>
                                      </p:to>
                                    </p:set>
                                    <p:animEffect transition="in" filter="fade">
                                      <p:cBhvr>
                                        <p:cTn id="88"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A5502B8-40E1-42FA-8C6B-92FDC171B68C}"/>
              </a:ext>
            </a:extLst>
          </p:cNvPr>
          <p:cNvSpPr>
            <a:spLocks noGrp="1"/>
          </p:cNvSpPr>
          <p:nvPr>
            <p:ph type="title"/>
          </p:nvPr>
        </p:nvSpPr>
        <p:spPr>
          <a:xfrm>
            <a:off x="-5037" y="315279"/>
            <a:ext cx="12197039" cy="1143000"/>
          </a:xfrm>
        </p:spPr>
        <p:txBody>
          <a:bodyPr/>
          <a:lstStyle/>
          <a:p>
            <a:r>
              <a:rPr lang="en-US" dirty="0"/>
              <a:t>How can I get my data into GVX?</a:t>
            </a:r>
          </a:p>
        </p:txBody>
      </p:sp>
      <p:sp>
        <p:nvSpPr>
          <p:cNvPr id="7" name="Date Placeholder 6">
            <a:extLst>
              <a:ext uri="{FF2B5EF4-FFF2-40B4-BE49-F238E27FC236}">
                <a16:creationId xmlns:a16="http://schemas.microsoft.com/office/drawing/2014/main" id="{C207097C-D52A-42F7-9802-5E39B5721E48}"/>
              </a:ext>
            </a:extLst>
          </p:cNvPr>
          <p:cNvSpPr>
            <a:spLocks noGrp="1"/>
          </p:cNvSpPr>
          <p:nvPr>
            <p:ph type="dt" sz="half" idx="10"/>
          </p:nvPr>
        </p:nvSpPr>
        <p:spPr/>
        <p:txBody>
          <a:bodyPr/>
          <a:lstStyle/>
          <a:p>
            <a:pPr>
              <a:defRPr/>
            </a:pPr>
            <a:fld id="{934FD2F8-071A-4B3F-ACCC-8583E931F862}" type="datetime5">
              <a:rPr lang="en-US" smtClean="0">
                <a:solidFill>
                  <a:prstClr val="black">
                    <a:tint val="75000"/>
                  </a:prstClr>
                </a:solidFill>
                <a:latin typeface="Cambria" panose="02040503050406030204"/>
                <a:ea typeface="+mn-ea"/>
              </a:rPr>
              <a:t>17-Jan-25</a:t>
            </a:fld>
            <a:endParaRPr lang="en-US">
              <a:solidFill>
                <a:prstClr val="black">
                  <a:tint val="75000"/>
                </a:prstClr>
              </a:solidFill>
              <a:latin typeface="Cambria" panose="02040503050406030204"/>
              <a:ea typeface="+mn-ea"/>
            </a:endParaRPr>
          </a:p>
        </p:txBody>
      </p:sp>
      <p:sp>
        <p:nvSpPr>
          <p:cNvPr id="8" name="Slide Number Placeholder 7">
            <a:extLst>
              <a:ext uri="{FF2B5EF4-FFF2-40B4-BE49-F238E27FC236}">
                <a16:creationId xmlns:a16="http://schemas.microsoft.com/office/drawing/2014/main" id="{7C0E275E-CA70-4B44-AD91-38B7B3955892}"/>
              </a:ext>
            </a:extLst>
          </p:cNvPr>
          <p:cNvSpPr>
            <a:spLocks noGrp="1"/>
          </p:cNvSpPr>
          <p:nvPr>
            <p:ph type="sldNum" sz="quarter" idx="12"/>
          </p:nvPr>
        </p:nvSpPr>
        <p:spPr/>
        <p:txBody>
          <a:bodyPr/>
          <a:lstStyle/>
          <a:p>
            <a:pPr>
              <a:defRPr/>
            </a:pPr>
            <a:fld id="{D3D538F9-49A3-B84F-B36B-A7030CDE5D5B}" type="slidenum">
              <a:rPr lang="en-US">
                <a:solidFill>
                  <a:prstClr val="black">
                    <a:tint val="75000"/>
                  </a:prstClr>
                </a:solidFill>
                <a:latin typeface="Calibri" panose="020F0502020204030204"/>
                <a:ea typeface="+mn-ea"/>
              </a:rPr>
              <a:pPr>
                <a:defRPr/>
              </a:pPr>
              <a:t>51</a:t>
            </a:fld>
            <a:endParaRPr lang="en-US">
              <a:solidFill>
                <a:prstClr val="black">
                  <a:tint val="75000"/>
                </a:prstClr>
              </a:solidFill>
              <a:latin typeface="Calibri" panose="020F0502020204030204"/>
              <a:ea typeface="+mn-ea"/>
            </a:endParaRPr>
          </a:p>
        </p:txBody>
      </p:sp>
      <p:sp>
        <p:nvSpPr>
          <p:cNvPr id="10" name="main text">
            <a:extLst>
              <a:ext uri="{FF2B5EF4-FFF2-40B4-BE49-F238E27FC236}">
                <a16:creationId xmlns:a16="http://schemas.microsoft.com/office/drawing/2014/main" id="{0740CCE9-BC68-42D7-9C80-548D5FCC8DD1}"/>
              </a:ext>
            </a:extLst>
          </p:cNvPr>
          <p:cNvSpPr txBox="1"/>
          <p:nvPr/>
        </p:nvSpPr>
        <p:spPr>
          <a:xfrm>
            <a:off x="322435" y="1458280"/>
            <a:ext cx="11587436" cy="5084443"/>
          </a:xfrm>
          <a:prstGeom prst="rect">
            <a:avLst/>
          </a:prstGeom>
          <a:noFill/>
        </p:spPr>
        <p:txBody>
          <a:bodyPr wrap="square" rtlCol="0">
            <a:noAutofit/>
          </a:bodyPr>
          <a:lstStyle/>
          <a:p>
            <a:pPr marL="228594" indent="-228594" eaLnBrk="0" hangingPunct="0">
              <a:spcBef>
                <a:spcPct val="20000"/>
              </a:spcBef>
              <a:buFont typeface="Arial"/>
              <a:buChar char="•"/>
              <a:defRPr/>
            </a:pPr>
            <a:r>
              <a:rPr lang="en-US" dirty="0">
                <a:solidFill>
                  <a:prstClr val="black"/>
                </a:solidFill>
                <a:latin typeface="Cambria" panose="02040503050406030204" pitchFamily="18" charset="0"/>
                <a:ea typeface="Cambria" panose="02040503050406030204" pitchFamily="18" charset="0"/>
                <a:cs typeface="Times New Roman" pitchFamily="18" charset="0"/>
              </a:rPr>
              <a:t>Carlson</a:t>
            </a:r>
          </a:p>
          <a:p>
            <a:pPr marL="228594" indent="-228594" eaLnBrk="0" hangingPunct="0">
              <a:spcBef>
                <a:spcPct val="20000"/>
              </a:spcBef>
              <a:buFont typeface="Arial"/>
              <a:buChar char="•"/>
              <a:defRPr/>
            </a:pPr>
            <a:r>
              <a:rPr lang="en-US" dirty="0" err="1">
                <a:solidFill>
                  <a:prstClr val="black"/>
                </a:solidFill>
                <a:latin typeface="Cambria" panose="02040503050406030204" pitchFamily="18" charset="0"/>
                <a:ea typeface="Cambria" panose="02040503050406030204" pitchFamily="18" charset="0"/>
                <a:cs typeface="Times New Roman" pitchFamily="18" charset="0"/>
              </a:rPr>
              <a:t>Emlid</a:t>
            </a:r>
            <a:endParaRPr lang="en-US" dirty="0">
              <a:solidFill>
                <a:prstClr val="black"/>
              </a:solidFill>
              <a:latin typeface="Cambria" panose="02040503050406030204" pitchFamily="18" charset="0"/>
              <a:ea typeface="Cambria" panose="02040503050406030204" pitchFamily="18" charset="0"/>
              <a:cs typeface="Times New Roman" pitchFamily="18" charset="0"/>
            </a:endParaRPr>
          </a:p>
          <a:p>
            <a:pPr marL="228594" indent="-228594" eaLnBrk="0" hangingPunct="0">
              <a:spcBef>
                <a:spcPct val="20000"/>
              </a:spcBef>
              <a:buFont typeface="Arial"/>
              <a:buChar char="•"/>
              <a:defRPr/>
            </a:pPr>
            <a:r>
              <a:rPr lang="en-US" dirty="0" err="1">
                <a:solidFill>
                  <a:prstClr val="black"/>
                </a:solidFill>
                <a:latin typeface="Cambria" panose="02040503050406030204" pitchFamily="18" charset="0"/>
                <a:ea typeface="Cambria" panose="02040503050406030204" pitchFamily="18" charset="0"/>
                <a:cs typeface="Times New Roman" pitchFamily="18" charset="0"/>
              </a:rPr>
              <a:t>iGage</a:t>
            </a:r>
            <a:endParaRPr lang="en-US" dirty="0">
              <a:solidFill>
                <a:prstClr val="black"/>
              </a:solidFill>
              <a:latin typeface="Cambria" panose="02040503050406030204" pitchFamily="18" charset="0"/>
              <a:ea typeface="Cambria" panose="02040503050406030204" pitchFamily="18" charset="0"/>
              <a:cs typeface="Times New Roman" pitchFamily="18" charset="0"/>
            </a:endParaRPr>
          </a:p>
          <a:p>
            <a:pPr marL="228594" indent="-228594" eaLnBrk="0" hangingPunct="0">
              <a:spcBef>
                <a:spcPct val="20000"/>
              </a:spcBef>
              <a:buFont typeface="Arial"/>
              <a:buChar char="•"/>
              <a:defRPr/>
            </a:pPr>
            <a:r>
              <a:rPr lang="en-US" dirty="0">
                <a:solidFill>
                  <a:prstClr val="black"/>
                </a:solidFill>
                <a:latin typeface="Cambria" panose="02040503050406030204" pitchFamily="18" charset="0"/>
                <a:ea typeface="Cambria" panose="02040503050406030204" pitchFamily="18" charset="0"/>
                <a:cs typeface="Times New Roman" pitchFamily="18" charset="0"/>
              </a:rPr>
              <a:t>JAVAD (J-field)</a:t>
            </a:r>
          </a:p>
          <a:p>
            <a:pPr marL="228594" indent="-228594" eaLnBrk="0" hangingPunct="0">
              <a:spcBef>
                <a:spcPct val="20000"/>
              </a:spcBef>
              <a:buFont typeface="Arial"/>
              <a:buChar char="•"/>
              <a:defRPr/>
            </a:pPr>
            <a:r>
              <a:rPr lang="en-US" dirty="0">
                <a:solidFill>
                  <a:prstClr val="black"/>
                </a:solidFill>
                <a:latin typeface="Cambria" panose="02040503050406030204" pitchFamily="18" charset="0"/>
                <a:ea typeface="Cambria" panose="02040503050406030204" pitchFamily="18" charset="0"/>
                <a:cs typeface="Times New Roman" pitchFamily="18" charset="0"/>
              </a:rPr>
              <a:t>Leica (Infinity)</a:t>
            </a:r>
          </a:p>
          <a:p>
            <a:pPr marL="228594" indent="-228594" eaLnBrk="0" hangingPunct="0">
              <a:spcBef>
                <a:spcPct val="20000"/>
              </a:spcBef>
              <a:buFont typeface="Arial"/>
              <a:buChar char="•"/>
              <a:defRPr/>
            </a:pPr>
            <a:r>
              <a:rPr lang="en-US" dirty="0">
                <a:solidFill>
                  <a:prstClr val="black"/>
                </a:solidFill>
                <a:latin typeface="Cambria" panose="02040503050406030204" pitchFamily="18" charset="0"/>
                <a:ea typeface="Cambria" panose="02040503050406030204" pitchFamily="18" charset="0"/>
                <a:cs typeface="Times New Roman" pitchFamily="18" charset="0"/>
              </a:rPr>
              <a:t>Topcon (MAGNET Field &amp; Office)</a:t>
            </a:r>
          </a:p>
          <a:p>
            <a:pPr marL="228594" indent="-228594" eaLnBrk="0" hangingPunct="0">
              <a:spcBef>
                <a:spcPct val="20000"/>
              </a:spcBef>
              <a:buFont typeface="Arial"/>
              <a:buChar char="•"/>
              <a:defRPr/>
            </a:pPr>
            <a:r>
              <a:rPr lang="en-US" dirty="0">
                <a:solidFill>
                  <a:prstClr val="black"/>
                </a:solidFill>
                <a:latin typeface="Cambria" panose="02040503050406030204" pitchFamily="18" charset="0"/>
                <a:ea typeface="Cambria" panose="02040503050406030204" pitchFamily="18" charset="0"/>
                <a:cs typeface="Times New Roman" pitchFamily="18" charset="0"/>
              </a:rPr>
              <a:t>Trimble (TBC &amp; Access)</a:t>
            </a:r>
          </a:p>
          <a:p>
            <a:pPr eaLnBrk="0" hangingPunct="0">
              <a:spcBef>
                <a:spcPct val="20000"/>
              </a:spcBef>
              <a:defRPr/>
            </a:pPr>
            <a:endParaRPr lang="en-US" dirty="0">
              <a:solidFill>
                <a:prstClr val="black"/>
              </a:solidFill>
              <a:latin typeface="Cambria" panose="02040503050406030204" pitchFamily="18" charset="0"/>
              <a:ea typeface="Cambria" panose="02040503050406030204" pitchFamily="18" charset="0"/>
              <a:cs typeface="Times New Roman" pitchFamily="18" charset="0"/>
            </a:endParaRPr>
          </a:p>
          <a:p>
            <a:pPr marL="228594" indent="-228594" eaLnBrk="0" hangingPunct="0">
              <a:spcBef>
                <a:spcPct val="20000"/>
              </a:spcBef>
              <a:buFont typeface="Arial"/>
              <a:buChar char="•"/>
              <a:defRPr/>
            </a:pPr>
            <a:endParaRPr lang="en-US" dirty="0">
              <a:solidFill>
                <a:prstClr val="black"/>
              </a:solidFill>
              <a:latin typeface="Cambria" panose="02040503050406030204" pitchFamily="18" charset="0"/>
              <a:ea typeface="Cambria" panose="02040503050406030204" pitchFamily="18" charset="0"/>
              <a:cs typeface="Times New Roman" pitchFamily="18" charset="0"/>
            </a:endParaRPr>
          </a:p>
        </p:txBody>
      </p:sp>
      <p:pic>
        <p:nvPicPr>
          <p:cNvPr id="11" name="trimble" descr="Image result for trimble logo">
            <a:extLst>
              <a:ext uri="{FF2B5EF4-FFF2-40B4-BE49-F238E27FC236}">
                <a16:creationId xmlns:a16="http://schemas.microsoft.com/office/drawing/2014/main" id="{67DA834D-E979-4F37-BA85-AAC8D938EFE8}"/>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b="31915"/>
          <a:stretch/>
        </p:blipFill>
        <p:spPr bwMode="auto">
          <a:xfrm>
            <a:off x="6550681" y="3075335"/>
            <a:ext cx="1872700" cy="662348"/>
          </a:xfrm>
          <a:prstGeom prst="rect">
            <a:avLst/>
          </a:prstGeom>
          <a:noFill/>
          <a:extLst>
            <a:ext uri="{909E8E84-426E-40DD-AFC4-6F175D3DCCD1}">
              <a14:hiddenFill xmlns:a14="http://schemas.microsoft.com/office/drawing/2010/main">
                <a:solidFill>
                  <a:srgbClr val="FFFFFF"/>
                </a:solidFill>
              </a14:hiddenFill>
            </a:ext>
          </a:extLst>
        </p:spPr>
      </p:pic>
      <p:pic>
        <p:nvPicPr>
          <p:cNvPr id="12" name="topcon" descr="Image result for topcon logo">
            <a:extLst>
              <a:ext uri="{FF2B5EF4-FFF2-40B4-BE49-F238E27FC236}">
                <a16:creationId xmlns:a16="http://schemas.microsoft.com/office/drawing/2014/main" id="{B16072DA-222B-4989-ABB3-D23BD4C382C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745816" y="2721437"/>
            <a:ext cx="1202719" cy="1023313"/>
          </a:xfrm>
          <a:prstGeom prst="rect">
            <a:avLst/>
          </a:prstGeom>
          <a:noFill/>
          <a:extLst>
            <a:ext uri="{909E8E84-426E-40DD-AFC4-6F175D3DCCD1}">
              <a14:hiddenFill xmlns:a14="http://schemas.microsoft.com/office/drawing/2010/main">
                <a:solidFill>
                  <a:srgbClr val="FFFFFF"/>
                </a:solidFill>
              </a14:hiddenFill>
            </a:ext>
          </a:extLst>
        </p:spPr>
      </p:pic>
      <p:pic>
        <p:nvPicPr>
          <p:cNvPr id="13" name="leica" descr="Image result for leica geosystems logo">
            <a:extLst>
              <a:ext uri="{FF2B5EF4-FFF2-40B4-BE49-F238E27FC236}">
                <a16:creationId xmlns:a16="http://schemas.microsoft.com/office/drawing/2014/main" id="{348D1474-5218-42A0-AB2E-2985E962A73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138773" y="2932565"/>
            <a:ext cx="1574328" cy="1023313"/>
          </a:xfrm>
          <a:prstGeom prst="rect">
            <a:avLst/>
          </a:prstGeom>
          <a:noFill/>
          <a:extLst>
            <a:ext uri="{909E8E84-426E-40DD-AFC4-6F175D3DCCD1}">
              <a14:hiddenFill xmlns:a14="http://schemas.microsoft.com/office/drawing/2010/main">
                <a:solidFill>
                  <a:srgbClr val="FFFFFF"/>
                </a:solidFill>
              </a14:hiddenFill>
            </a:ext>
          </a:extLst>
        </p:spPr>
      </p:pic>
      <p:pic>
        <p:nvPicPr>
          <p:cNvPr id="14" name="igage" descr="Image result for igage gnss logo">
            <a:extLst>
              <a:ext uri="{FF2B5EF4-FFF2-40B4-BE49-F238E27FC236}">
                <a16:creationId xmlns:a16="http://schemas.microsoft.com/office/drawing/2014/main" id="{A474BADF-56DF-4D60-9A5B-1D95B3C9629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83525" y="2920945"/>
            <a:ext cx="1801707" cy="806028"/>
          </a:xfrm>
          <a:prstGeom prst="rect">
            <a:avLst/>
          </a:prstGeom>
          <a:noFill/>
          <a:extLst>
            <a:ext uri="{909E8E84-426E-40DD-AFC4-6F175D3DCCD1}">
              <a14:hiddenFill xmlns:a14="http://schemas.microsoft.com/office/drawing/2010/main">
                <a:solidFill>
                  <a:srgbClr val="FFFFFF"/>
                </a:solidFill>
              </a14:hiddenFill>
            </a:ext>
          </a:extLst>
        </p:spPr>
      </p:pic>
      <p:pic>
        <p:nvPicPr>
          <p:cNvPr id="15" name="javad" descr="Image result for javad gnss logo">
            <a:extLst>
              <a:ext uri="{FF2B5EF4-FFF2-40B4-BE49-F238E27FC236}">
                <a16:creationId xmlns:a16="http://schemas.microsoft.com/office/drawing/2014/main" id="{F8D0ABBA-5A13-424F-93A8-C80D1B6B8E79}"/>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873" b="596"/>
          <a:stretch/>
        </p:blipFill>
        <p:spPr bwMode="auto">
          <a:xfrm>
            <a:off x="8470764" y="4886353"/>
            <a:ext cx="2255601" cy="55089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D67A032-9AC9-4B90-B704-263EBCDAC375}"/>
              </a:ext>
            </a:extLst>
          </p:cNvPr>
          <p:cNvSpPr txBox="1"/>
          <p:nvPr/>
        </p:nvSpPr>
        <p:spPr bwMode="auto">
          <a:xfrm>
            <a:off x="2716815" y="1587148"/>
            <a:ext cx="8658035" cy="913199"/>
          </a:xfrm>
          <a:prstGeom prst="rect">
            <a:avLst/>
          </a:prstGeom>
          <a:noFill/>
          <a:ln w="9525">
            <a:noFill/>
            <a:miter lim="800000"/>
            <a:headEnd/>
            <a:tailEnd/>
          </a:ln>
        </p:spPr>
        <p:txBody>
          <a:bodyPr wrap="square" rtlCol="0">
            <a:spAutoFit/>
          </a:bodyPr>
          <a:lstStyle/>
          <a:p>
            <a:pPr algn="ctr">
              <a:defRPr/>
            </a:pPr>
            <a:r>
              <a:rPr lang="en-US" sz="2667" i="1" dirty="0">
                <a:solidFill>
                  <a:prstClr val="black"/>
                </a:solidFill>
                <a:latin typeface="Cambria" panose="02040503050406030204" pitchFamily="18" charset="0"/>
                <a:ea typeface="Cambria" panose="02040503050406030204" pitchFamily="18" charset="0"/>
              </a:rPr>
              <a:t>These are the companies we are aware of who have implemented GVX or have said that they are working on it.</a:t>
            </a:r>
          </a:p>
        </p:txBody>
      </p:sp>
      <p:pic>
        <p:nvPicPr>
          <p:cNvPr id="2050" name="Picture 2" descr="https://static.wixstatic.com/media/b9bdd5_59f02afd99cb476dbf85ca36a9b95c29~mv2.jpg/v1/fill/w_454,h_104,al_c,lg_1,q_80,enc_auto/Logo%20EMLID.jpg">
            <a:extLst>
              <a:ext uri="{FF2B5EF4-FFF2-40B4-BE49-F238E27FC236}">
                <a16:creationId xmlns:a16="http://schemas.microsoft.com/office/drawing/2014/main" id="{00DB9264-2CD6-4717-BB6F-A4C7AE4ED9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11520" y="4015632"/>
            <a:ext cx="2328844" cy="5334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tatic.opendesign.com/files/upload/member-showcases/logo/carlson-logo.png">
            <a:extLst>
              <a:ext uri="{FF2B5EF4-FFF2-40B4-BE49-F238E27FC236}">
                <a16:creationId xmlns:a16="http://schemas.microsoft.com/office/drawing/2014/main" id="{EB0DB964-C2FC-4AD3-9EF0-D3CA0FB7FA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2831" y="4224664"/>
            <a:ext cx="2844801" cy="7010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BB4E2AB-CD10-4576-A3B0-5781EDB15774}"/>
              </a:ext>
            </a:extLst>
          </p:cNvPr>
          <p:cNvSpPr txBox="1"/>
          <p:nvPr/>
        </p:nvSpPr>
        <p:spPr bwMode="auto">
          <a:xfrm>
            <a:off x="-5037" y="5415295"/>
            <a:ext cx="12192000" cy="913199"/>
          </a:xfrm>
          <a:prstGeom prst="rect">
            <a:avLst/>
          </a:prstGeom>
          <a:noFill/>
          <a:ln w="9525">
            <a:noFill/>
            <a:miter lim="800000"/>
            <a:headEnd/>
            <a:tailEnd/>
          </a:ln>
        </p:spPr>
        <p:txBody>
          <a:bodyPr wrap="square" rtlCol="0">
            <a:spAutoFit/>
          </a:bodyPr>
          <a:lstStyle/>
          <a:p>
            <a:pPr algn="ctr">
              <a:defRPr/>
            </a:pPr>
            <a:r>
              <a:rPr lang="en-US" sz="2667" i="1" dirty="0">
                <a:solidFill>
                  <a:prstClr val="black"/>
                </a:solidFill>
                <a:latin typeface="Cambria" panose="02040503050406030204" pitchFamily="18" charset="0"/>
                <a:ea typeface="Cambria" panose="02040503050406030204" pitchFamily="18" charset="0"/>
              </a:rPr>
              <a:t>Please reach out to your tech support POCs if you want GVX.</a:t>
            </a:r>
          </a:p>
          <a:p>
            <a:pPr algn="ctr">
              <a:defRPr/>
            </a:pPr>
            <a:r>
              <a:rPr lang="en-US" sz="2667" i="1" dirty="0">
                <a:solidFill>
                  <a:prstClr val="black"/>
                </a:solidFill>
                <a:latin typeface="Cambria" panose="02040503050406030204" pitchFamily="18" charset="0"/>
                <a:ea typeface="Cambria" panose="02040503050406030204" pitchFamily="18" charset="0"/>
              </a:rPr>
              <a:t>NGS will work with any company that reaches out with questions.</a:t>
            </a:r>
          </a:p>
        </p:txBody>
      </p:sp>
    </p:spTree>
    <p:extLst>
      <p:ext uri="{BB962C8B-B14F-4D97-AF65-F5344CB8AC3E}">
        <p14:creationId xmlns:p14="http://schemas.microsoft.com/office/powerpoint/2010/main" val="125638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F3371-A1EE-445D-957B-D332368F886D}"/>
              </a:ext>
            </a:extLst>
          </p:cNvPr>
          <p:cNvSpPr>
            <a:spLocks noGrp="1"/>
          </p:cNvSpPr>
          <p:nvPr>
            <p:ph type="title"/>
          </p:nvPr>
        </p:nvSpPr>
        <p:spPr/>
        <p:txBody>
          <a:bodyPr>
            <a:normAutofit/>
          </a:bodyPr>
          <a:lstStyle/>
          <a:p>
            <a:r>
              <a:rPr lang="en-US" dirty="0"/>
              <a:t>GVX Scenarios in OPUS Projects</a:t>
            </a:r>
          </a:p>
        </p:txBody>
      </p:sp>
      <p:sp>
        <p:nvSpPr>
          <p:cNvPr id="3" name="Content Placeholder 2">
            <a:extLst>
              <a:ext uri="{FF2B5EF4-FFF2-40B4-BE49-F238E27FC236}">
                <a16:creationId xmlns:a16="http://schemas.microsoft.com/office/drawing/2014/main" id="{2D6FE393-6469-4E42-A6EA-F12551C7816B}"/>
              </a:ext>
            </a:extLst>
          </p:cNvPr>
          <p:cNvSpPr>
            <a:spLocks noGrp="1"/>
          </p:cNvSpPr>
          <p:nvPr>
            <p:ph idx="1"/>
          </p:nvPr>
        </p:nvSpPr>
        <p:spPr>
          <a:xfrm>
            <a:off x="609600" y="1433711"/>
            <a:ext cx="10972800" cy="5004876"/>
          </a:xfrm>
        </p:spPr>
        <p:txBody>
          <a:bodyPr>
            <a:normAutofit/>
          </a:bodyPr>
          <a:lstStyle/>
          <a:p>
            <a:pPr marL="609585" indent="-609585">
              <a:buFont typeface="+mj-lt"/>
              <a:buAutoNum type="arabicParenR"/>
            </a:pPr>
            <a:r>
              <a:rPr lang="en-US" sz="3200" dirty="0"/>
              <a:t>CORS + RTN</a:t>
            </a:r>
          </a:p>
          <a:p>
            <a:pPr marL="1219170" lvl="1" indent="-609585">
              <a:buFont typeface="+mj-lt"/>
              <a:buAutoNum type="alphaLcParenR"/>
            </a:pPr>
            <a:r>
              <a:rPr lang="en-US" sz="2667" dirty="0"/>
              <a:t>CORS are </a:t>
            </a:r>
            <a:r>
              <a:rPr lang="en-US" sz="2667" u="sng" dirty="0"/>
              <a:t>not</a:t>
            </a:r>
            <a:r>
              <a:rPr lang="en-US" sz="2667" dirty="0"/>
              <a:t> in NCN</a:t>
            </a:r>
          </a:p>
          <a:p>
            <a:pPr marL="1219170" lvl="1" indent="-609585">
              <a:buFont typeface="+mj-lt"/>
              <a:buAutoNum type="alphaLcParenR"/>
            </a:pPr>
            <a:r>
              <a:rPr lang="en-US" sz="2667" dirty="0"/>
              <a:t>CORS are </a:t>
            </a:r>
            <a:r>
              <a:rPr lang="en-US" sz="2667" u="sng" dirty="0"/>
              <a:t>not</a:t>
            </a:r>
            <a:r>
              <a:rPr lang="en-US" sz="2667" dirty="0"/>
              <a:t> in NCN but are in IDB (have PID/Datasheet)</a:t>
            </a:r>
          </a:p>
          <a:p>
            <a:pPr marL="1219170" lvl="1" indent="-609585">
              <a:buFont typeface="+mj-lt"/>
              <a:buAutoNum type="alphaLcParenR"/>
            </a:pPr>
            <a:r>
              <a:rPr lang="en-US" sz="2667" dirty="0"/>
              <a:t>CORS are in NCN</a:t>
            </a:r>
          </a:p>
          <a:p>
            <a:pPr marL="609585" indent="-609585">
              <a:buFont typeface="+mj-lt"/>
              <a:buAutoNum type="arabicParenR"/>
            </a:pPr>
            <a:r>
              <a:rPr lang="en-US" sz="3200" dirty="0"/>
              <a:t>Static Base + RTK</a:t>
            </a:r>
          </a:p>
          <a:p>
            <a:pPr lvl="1"/>
            <a:r>
              <a:rPr lang="en-US" sz="2667" dirty="0"/>
              <a:t>Base (positioned via OPUS) sending RTK corrections to rover</a:t>
            </a:r>
          </a:p>
          <a:p>
            <a:pPr marL="609585" indent="-609585">
              <a:buFont typeface="+mj-lt"/>
              <a:buAutoNum type="arabicParenR"/>
            </a:pPr>
            <a:r>
              <a:rPr lang="en-US" sz="3200" dirty="0"/>
              <a:t>Static Post-Processed</a:t>
            </a:r>
          </a:p>
          <a:p>
            <a:pPr lvl="1"/>
            <a:r>
              <a:rPr lang="en-US" sz="2667" dirty="0">
                <a:sym typeface="Wingdings" panose="05000000000000000000" pitchFamily="2" charset="2"/>
              </a:rPr>
              <a:t>Corrected positions determined with your software</a:t>
            </a:r>
          </a:p>
          <a:p>
            <a:pPr lvl="1"/>
            <a:r>
              <a:rPr lang="en-US" sz="2667" dirty="0">
                <a:sym typeface="Wingdings" panose="05000000000000000000" pitchFamily="2" charset="2"/>
              </a:rPr>
              <a:t>Results (vectors and points) exported to GVX</a:t>
            </a:r>
            <a:endParaRPr lang="en-US" sz="2667" dirty="0"/>
          </a:p>
        </p:txBody>
      </p:sp>
      <p:sp>
        <p:nvSpPr>
          <p:cNvPr id="4" name="Date Placeholder 3">
            <a:extLst>
              <a:ext uri="{FF2B5EF4-FFF2-40B4-BE49-F238E27FC236}">
                <a16:creationId xmlns:a16="http://schemas.microsoft.com/office/drawing/2014/main" id="{3B17FE91-DDDD-4E04-8F83-F00113325481}"/>
              </a:ext>
            </a:extLst>
          </p:cNvPr>
          <p:cNvSpPr>
            <a:spLocks noGrp="1"/>
          </p:cNvSpPr>
          <p:nvPr>
            <p:ph type="dt" sz="half" idx="10"/>
          </p:nvPr>
        </p:nvSpPr>
        <p:spPr/>
        <p:txBody>
          <a:bodyPr/>
          <a:lstStyle/>
          <a:p>
            <a:pPr>
              <a:defRPr/>
            </a:pPr>
            <a:fld id="{5FA34429-0431-42C9-8C2D-0AEA58D0C457}" type="datetime5">
              <a:rPr lang="en-US" smtClean="0">
                <a:solidFill>
                  <a:prstClr val="black">
                    <a:tint val="75000"/>
                  </a:prstClr>
                </a:solidFill>
                <a:latin typeface="Cambria" panose="02040503050406030204"/>
                <a:ea typeface="+mn-ea"/>
              </a:rPr>
              <a:t>17-Jan-25</a:t>
            </a:fld>
            <a:endParaRPr lang="en-US">
              <a:solidFill>
                <a:prstClr val="black">
                  <a:tint val="75000"/>
                </a:prstClr>
              </a:solidFill>
              <a:latin typeface="Cambria" panose="02040503050406030204"/>
              <a:ea typeface="+mn-ea"/>
            </a:endParaRPr>
          </a:p>
        </p:txBody>
      </p:sp>
      <p:sp>
        <p:nvSpPr>
          <p:cNvPr id="6" name="Slide Number Placeholder 5">
            <a:extLst>
              <a:ext uri="{FF2B5EF4-FFF2-40B4-BE49-F238E27FC236}">
                <a16:creationId xmlns:a16="http://schemas.microsoft.com/office/drawing/2014/main" id="{5A05624E-4789-4EF9-93C4-1672E5D7A7D4}"/>
              </a:ext>
            </a:extLst>
          </p:cNvPr>
          <p:cNvSpPr>
            <a:spLocks noGrp="1"/>
          </p:cNvSpPr>
          <p:nvPr>
            <p:ph type="sldNum" sz="quarter" idx="12"/>
          </p:nvPr>
        </p:nvSpPr>
        <p:spPr/>
        <p:txBody>
          <a:bodyPr/>
          <a:lstStyle/>
          <a:p>
            <a:pPr>
              <a:defRPr/>
            </a:pPr>
            <a:fld id="{D3D538F9-49A3-B84F-B36B-A7030CDE5D5B}" type="slidenum">
              <a:rPr lang="en-US">
                <a:solidFill>
                  <a:prstClr val="black">
                    <a:tint val="75000"/>
                  </a:prstClr>
                </a:solidFill>
                <a:latin typeface="Calibri" panose="020F0502020204030204"/>
                <a:ea typeface="+mn-ea"/>
              </a:rPr>
              <a:pPr>
                <a:defRPr/>
              </a:pPr>
              <a:t>52</a:t>
            </a:fld>
            <a:endParaRPr lang="en-US">
              <a:solidFill>
                <a:prstClr val="black">
                  <a:tint val="75000"/>
                </a:prstClr>
              </a:solidFill>
              <a:latin typeface="Calibri" panose="020F0502020204030204"/>
              <a:ea typeface="+mn-ea"/>
            </a:endParaRPr>
          </a:p>
        </p:txBody>
      </p:sp>
      <p:sp>
        <p:nvSpPr>
          <p:cNvPr id="13" name="TextBox 12">
            <a:extLst>
              <a:ext uri="{FF2B5EF4-FFF2-40B4-BE49-F238E27FC236}">
                <a16:creationId xmlns:a16="http://schemas.microsoft.com/office/drawing/2014/main" id="{A0B40EC2-0FF4-42C3-B391-B1D7727259DB}"/>
              </a:ext>
            </a:extLst>
          </p:cNvPr>
          <p:cNvSpPr txBox="1"/>
          <p:nvPr/>
        </p:nvSpPr>
        <p:spPr>
          <a:xfrm>
            <a:off x="3883473" y="1450329"/>
            <a:ext cx="8076780" cy="502766"/>
          </a:xfrm>
          <a:prstGeom prst="rect">
            <a:avLst/>
          </a:prstGeom>
          <a:noFill/>
        </p:spPr>
        <p:txBody>
          <a:bodyPr wrap="square" rtlCol="0">
            <a:spAutoFit/>
          </a:bodyPr>
          <a:lstStyle/>
          <a:p>
            <a:pPr>
              <a:defRPr/>
            </a:pPr>
            <a:r>
              <a:rPr lang="en-US" sz="2667" i="1" dirty="0">
                <a:solidFill>
                  <a:prstClr val="black"/>
                </a:solidFill>
                <a:latin typeface="Cambria" panose="02040503050406030204"/>
              </a:rPr>
              <a:t>Any network method is compatible (e.g. VRS, MAC, FKP)</a:t>
            </a:r>
            <a:endParaRPr lang="en-US" sz="2667" i="1" dirty="0">
              <a:solidFill>
                <a:prstClr val="black"/>
              </a:solidFill>
              <a:latin typeface="Calibri" panose="020F0502020204030204"/>
            </a:endParaRPr>
          </a:p>
        </p:txBody>
      </p:sp>
    </p:spTree>
    <p:extLst>
      <p:ext uri="{BB962C8B-B14F-4D97-AF65-F5344CB8AC3E}">
        <p14:creationId xmlns:p14="http://schemas.microsoft.com/office/powerpoint/2010/main" val="202203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xit" presetSubtype="2" fill="hold" nodeType="clickEffect">
                                  <p:stCondLst>
                                    <p:cond delay="0"/>
                                  </p:stCondLst>
                                  <p:childTnLst>
                                    <p:animEffect transition="out" filter="wipe(right)">
                                      <p:cBhvr>
                                        <p:cTn id="39" dur="500"/>
                                        <p:tgtEl>
                                          <p:spTgt spid="3">
                                            <p:txEl>
                                              <p:pRg st="6" end="6"/>
                                            </p:txEl>
                                          </p:spTgt>
                                        </p:tgtEl>
                                      </p:cBhvr>
                                    </p:animEffect>
                                    <p:set>
                                      <p:cBhvr>
                                        <p:cTn id="40" dur="1" fill="hold">
                                          <p:stCondLst>
                                            <p:cond delay="499"/>
                                          </p:stCondLst>
                                        </p:cTn>
                                        <p:tgtEl>
                                          <p:spTgt spid="3">
                                            <p:txEl>
                                              <p:pRg st="6" end="6"/>
                                            </p:txEl>
                                          </p:spTgt>
                                        </p:tgtEl>
                                        <p:attrNameLst>
                                          <p:attrName>style.visibility</p:attrName>
                                        </p:attrNameLst>
                                      </p:cBhvr>
                                      <p:to>
                                        <p:strVal val="hidden"/>
                                      </p:to>
                                    </p:set>
                                  </p:childTnLst>
                                </p:cTn>
                              </p:par>
                              <p:par>
                                <p:cTn id="41" presetID="22" presetClass="exit" presetSubtype="2" fill="hold" nodeType="withEffect">
                                  <p:stCondLst>
                                    <p:cond delay="0"/>
                                  </p:stCondLst>
                                  <p:childTnLst>
                                    <p:animEffect transition="out" filter="wipe(right)">
                                      <p:cBhvr>
                                        <p:cTn id="42" dur="500"/>
                                        <p:tgtEl>
                                          <p:spTgt spid="3">
                                            <p:txEl>
                                              <p:pRg st="7" end="7"/>
                                            </p:txEl>
                                          </p:spTgt>
                                        </p:tgtEl>
                                      </p:cBhvr>
                                    </p:animEffect>
                                    <p:set>
                                      <p:cBhvr>
                                        <p:cTn id="43" dur="1" fill="hold">
                                          <p:stCondLst>
                                            <p:cond delay="499"/>
                                          </p:stCondLst>
                                        </p:cTn>
                                        <p:tgtEl>
                                          <p:spTgt spid="3">
                                            <p:txEl>
                                              <p:pRg st="7" end="7"/>
                                            </p:txEl>
                                          </p:spTgt>
                                        </p:tgtEl>
                                        <p:attrNameLst>
                                          <p:attrName>style.visibility</p:attrName>
                                        </p:attrNameLst>
                                      </p:cBhvr>
                                      <p:to>
                                        <p:strVal val="hidden"/>
                                      </p:to>
                                    </p:set>
                                  </p:childTnLst>
                                </p:cTn>
                              </p:par>
                              <p:par>
                                <p:cTn id="44" presetID="22" presetClass="exit" presetSubtype="2" fill="hold" nodeType="withEffect">
                                  <p:stCondLst>
                                    <p:cond delay="0"/>
                                  </p:stCondLst>
                                  <p:childTnLst>
                                    <p:animEffect transition="out" filter="wipe(right)">
                                      <p:cBhvr>
                                        <p:cTn id="45" dur="500"/>
                                        <p:tgtEl>
                                          <p:spTgt spid="3">
                                            <p:txEl>
                                              <p:pRg st="8" end="8"/>
                                            </p:txEl>
                                          </p:spTgt>
                                        </p:tgtEl>
                                      </p:cBhvr>
                                    </p:animEffect>
                                    <p:set>
                                      <p:cBhvr>
                                        <p:cTn id="46" dur="1" fill="hold">
                                          <p:stCondLst>
                                            <p:cond delay="499"/>
                                          </p:stCondLst>
                                        </p:cTn>
                                        <p:tgtEl>
                                          <p:spTgt spid="3">
                                            <p:txEl>
                                              <p:pRg st="8" end="8"/>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F3371-A1EE-445D-957B-D332368F886D}"/>
              </a:ext>
            </a:extLst>
          </p:cNvPr>
          <p:cNvSpPr>
            <a:spLocks noGrp="1"/>
          </p:cNvSpPr>
          <p:nvPr>
            <p:ph type="title"/>
          </p:nvPr>
        </p:nvSpPr>
        <p:spPr/>
        <p:txBody>
          <a:bodyPr>
            <a:normAutofit/>
          </a:bodyPr>
          <a:lstStyle/>
          <a:p>
            <a:r>
              <a:rPr lang="en-US" dirty="0"/>
              <a:t>GVX Scenarios in OPUS Projects</a:t>
            </a:r>
          </a:p>
        </p:txBody>
      </p:sp>
      <p:sp>
        <p:nvSpPr>
          <p:cNvPr id="4" name="Date Placeholder 3">
            <a:extLst>
              <a:ext uri="{FF2B5EF4-FFF2-40B4-BE49-F238E27FC236}">
                <a16:creationId xmlns:a16="http://schemas.microsoft.com/office/drawing/2014/main" id="{3B17FE91-DDDD-4E04-8F83-F00113325481}"/>
              </a:ext>
            </a:extLst>
          </p:cNvPr>
          <p:cNvSpPr>
            <a:spLocks noGrp="1"/>
          </p:cNvSpPr>
          <p:nvPr>
            <p:ph type="dt" sz="half" idx="10"/>
          </p:nvPr>
        </p:nvSpPr>
        <p:spPr/>
        <p:txBody>
          <a:bodyPr/>
          <a:lstStyle/>
          <a:p>
            <a:pPr>
              <a:defRPr/>
            </a:pPr>
            <a:fld id="{5FA34429-0431-42C9-8C2D-0AEA58D0C457}" type="datetime5">
              <a:rPr lang="en-US" smtClean="0">
                <a:solidFill>
                  <a:prstClr val="black">
                    <a:tint val="75000"/>
                  </a:prstClr>
                </a:solidFill>
                <a:latin typeface="Cambria" panose="02040503050406030204"/>
                <a:ea typeface="+mn-ea"/>
              </a:rPr>
              <a:t>17-Jan-25</a:t>
            </a:fld>
            <a:endParaRPr lang="en-US">
              <a:solidFill>
                <a:prstClr val="black">
                  <a:tint val="75000"/>
                </a:prstClr>
              </a:solidFill>
              <a:latin typeface="Cambria" panose="02040503050406030204"/>
              <a:ea typeface="+mn-ea"/>
            </a:endParaRPr>
          </a:p>
        </p:txBody>
      </p:sp>
      <p:sp>
        <p:nvSpPr>
          <p:cNvPr id="6" name="Slide Number Placeholder 5">
            <a:extLst>
              <a:ext uri="{FF2B5EF4-FFF2-40B4-BE49-F238E27FC236}">
                <a16:creationId xmlns:a16="http://schemas.microsoft.com/office/drawing/2014/main" id="{5A05624E-4789-4EF9-93C4-1672E5D7A7D4}"/>
              </a:ext>
            </a:extLst>
          </p:cNvPr>
          <p:cNvSpPr>
            <a:spLocks noGrp="1"/>
          </p:cNvSpPr>
          <p:nvPr>
            <p:ph type="sldNum" sz="quarter" idx="12"/>
          </p:nvPr>
        </p:nvSpPr>
        <p:spPr/>
        <p:txBody>
          <a:bodyPr/>
          <a:lstStyle/>
          <a:p>
            <a:pPr>
              <a:defRPr/>
            </a:pPr>
            <a:fld id="{D3D538F9-49A3-B84F-B36B-A7030CDE5D5B}" type="slidenum">
              <a:rPr lang="en-US">
                <a:solidFill>
                  <a:prstClr val="black">
                    <a:tint val="75000"/>
                  </a:prstClr>
                </a:solidFill>
                <a:latin typeface="Calibri" panose="020F0502020204030204"/>
                <a:ea typeface="+mn-ea"/>
              </a:rPr>
              <a:pPr>
                <a:defRPr/>
              </a:pPr>
              <a:t>53</a:t>
            </a:fld>
            <a:endParaRPr lang="en-US">
              <a:solidFill>
                <a:prstClr val="black">
                  <a:tint val="75000"/>
                </a:prstClr>
              </a:solidFill>
              <a:latin typeface="Calibri" panose="020F0502020204030204"/>
              <a:ea typeface="+mn-ea"/>
            </a:endParaRPr>
          </a:p>
        </p:txBody>
      </p:sp>
      <p:sp>
        <p:nvSpPr>
          <p:cNvPr id="5" name="Rectangle: Rounded Corners 4">
            <a:extLst>
              <a:ext uri="{FF2B5EF4-FFF2-40B4-BE49-F238E27FC236}">
                <a16:creationId xmlns:a16="http://schemas.microsoft.com/office/drawing/2014/main" id="{743B7F5A-3F9E-4ADB-B4FD-AA3EBB9E8C85}"/>
              </a:ext>
            </a:extLst>
          </p:cNvPr>
          <p:cNvSpPr/>
          <p:nvPr/>
        </p:nvSpPr>
        <p:spPr>
          <a:xfrm>
            <a:off x="609600" y="1638196"/>
            <a:ext cx="10972800" cy="2862264"/>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spcAft>
                <a:spcPts val="400"/>
              </a:spcAft>
              <a:defRPr/>
            </a:pPr>
            <a:r>
              <a:rPr lang="en-US" sz="3733" i="1" dirty="0">
                <a:solidFill>
                  <a:prstClr val="black"/>
                </a:solidFill>
                <a:latin typeface="Calibri" panose="020F0502020204030204"/>
              </a:rPr>
              <a:t>What’s the difference?</a:t>
            </a:r>
            <a:endParaRPr lang="en-US" sz="3733" dirty="0">
              <a:solidFill>
                <a:prstClr val="black"/>
              </a:solidFill>
              <a:latin typeface="Calibri" panose="020F0502020204030204"/>
            </a:endParaRPr>
          </a:p>
          <a:p>
            <a:pPr>
              <a:spcAft>
                <a:spcPts val="1600"/>
              </a:spcAft>
              <a:defRPr/>
            </a:pPr>
            <a:r>
              <a:rPr lang="en-US" sz="3200" dirty="0">
                <a:solidFill>
                  <a:prstClr val="black"/>
                </a:solidFill>
                <a:latin typeface="Calibri" panose="020F0502020204030204"/>
              </a:rPr>
              <a:t>Your workflows in OPUS Projects.</a:t>
            </a:r>
          </a:p>
          <a:p>
            <a:pPr algn="ctr">
              <a:spcAft>
                <a:spcPts val="400"/>
              </a:spcAft>
              <a:defRPr/>
            </a:pPr>
            <a:r>
              <a:rPr lang="en-US" sz="3733" i="1" dirty="0">
                <a:solidFill>
                  <a:prstClr val="black"/>
                </a:solidFill>
                <a:latin typeface="Calibri" panose="020F0502020204030204"/>
              </a:rPr>
              <a:t>What’s the same?</a:t>
            </a:r>
          </a:p>
          <a:p>
            <a:pPr>
              <a:spcAft>
                <a:spcPts val="1600"/>
              </a:spcAft>
              <a:defRPr/>
            </a:pPr>
            <a:r>
              <a:rPr lang="en-US" sz="3200" dirty="0">
                <a:solidFill>
                  <a:prstClr val="black"/>
                </a:solidFill>
                <a:latin typeface="Calibri" panose="020F0502020204030204"/>
              </a:rPr>
              <a:t>Your workflows in the field. </a:t>
            </a:r>
          </a:p>
        </p:txBody>
      </p:sp>
    </p:spTree>
    <p:extLst>
      <p:ext uri="{BB962C8B-B14F-4D97-AF65-F5344CB8AC3E}">
        <p14:creationId xmlns:p14="http://schemas.microsoft.com/office/powerpoint/2010/main" val="77397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3998C7-8FD7-46ED-BAD0-DE275BB01EEF}"/>
              </a:ext>
            </a:extLst>
          </p:cNvPr>
          <p:cNvSpPr>
            <a:spLocks noGrp="1"/>
          </p:cNvSpPr>
          <p:nvPr>
            <p:ph type="dt" sz="half" idx="10"/>
          </p:nvPr>
        </p:nvSpPr>
        <p:spPr/>
        <p:txBody>
          <a:bodyPr/>
          <a:lstStyle/>
          <a:p>
            <a:fld id="{FF162112-E77E-4D53-B833-0AA227D9D4F9}" type="datetime5">
              <a:rPr lang="en-US" smtClean="0"/>
              <a:t>17-Jan-25</a:t>
            </a:fld>
            <a:endParaRPr lang="en-US"/>
          </a:p>
        </p:txBody>
      </p:sp>
      <p:sp>
        <p:nvSpPr>
          <p:cNvPr id="3" name="Slide Number Placeholder 2">
            <a:extLst>
              <a:ext uri="{FF2B5EF4-FFF2-40B4-BE49-F238E27FC236}">
                <a16:creationId xmlns:a16="http://schemas.microsoft.com/office/drawing/2014/main" id="{CA630816-F362-44DF-A725-CB3634C46081}"/>
              </a:ext>
            </a:extLst>
          </p:cNvPr>
          <p:cNvSpPr>
            <a:spLocks noGrp="1"/>
          </p:cNvSpPr>
          <p:nvPr>
            <p:ph type="sldNum" sz="quarter" idx="12"/>
          </p:nvPr>
        </p:nvSpPr>
        <p:spPr/>
        <p:txBody>
          <a:bodyPr/>
          <a:lstStyle/>
          <a:p>
            <a:fld id="{D3D538F9-49A3-B84F-B36B-A7030CDE5D5B}" type="slidenum">
              <a:rPr lang="en-US" smtClean="0"/>
              <a:t>54</a:t>
            </a:fld>
            <a:endParaRPr lang="en-US"/>
          </a:p>
        </p:txBody>
      </p:sp>
      <p:pic>
        <p:nvPicPr>
          <p:cNvPr id="5" name="Picture 4">
            <a:extLst>
              <a:ext uri="{FF2B5EF4-FFF2-40B4-BE49-F238E27FC236}">
                <a16:creationId xmlns:a16="http://schemas.microsoft.com/office/drawing/2014/main" id="{1857BA41-5813-4398-A101-E1676B501020}"/>
              </a:ext>
            </a:extLst>
          </p:cNvPr>
          <p:cNvPicPr>
            <a:picLocks noChangeAspect="1"/>
          </p:cNvPicPr>
          <p:nvPr/>
        </p:nvPicPr>
        <p:blipFill>
          <a:blip r:embed="rId2"/>
          <a:stretch>
            <a:fillRect/>
          </a:stretch>
        </p:blipFill>
        <p:spPr>
          <a:xfrm>
            <a:off x="3434866" y="2706562"/>
            <a:ext cx="5322269" cy="1444877"/>
          </a:xfrm>
          <a:prstGeom prst="rect">
            <a:avLst/>
          </a:prstGeom>
        </p:spPr>
      </p:pic>
    </p:spTree>
    <p:extLst>
      <p:ext uri="{BB962C8B-B14F-4D97-AF65-F5344CB8AC3E}">
        <p14:creationId xmlns:p14="http://schemas.microsoft.com/office/powerpoint/2010/main" val="13125177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E63FE83-9431-4217-B460-89CCE4B29E1E}"/>
              </a:ext>
            </a:extLst>
          </p:cNvPr>
          <p:cNvSpPr>
            <a:spLocks noGrp="1"/>
          </p:cNvSpPr>
          <p:nvPr>
            <p:ph type="title"/>
          </p:nvPr>
        </p:nvSpPr>
        <p:spPr>
          <a:xfrm>
            <a:off x="609604" y="505811"/>
            <a:ext cx="5168401" cy="1162051"/>
          </a:xfrm>
        </p:spPr>
        <p:txBody>
          <a:bodyPr>
            <a:noAutofit/>
          </a:bodyPr>
          <a:lstStyle/>
          <a:p>
            <a:r>
              <a:rPr lang="en-US" sz="3200" b="0" dirty="0"/>
              <a:t>1) </a:t>
            </a:r>
            <a:r>
              <a:rPr lang="en-US" sz="3733" dirty="0"/>
              <a:t>CORS + RTN</a:t>
            </a:r>
            <a:br>
              <a:rPr lang="en-US" sz="3200" b="0" dirty="0"/>
            </a:br>
            <a:r>
              <a:rPr lang="en-US" sz="3200" b="0" dirty="0"/>
              <a:t>     a) </a:t>
            </a:r>
            <a:r>
              <a:rPr lang="en-US" sz="3200" dirty="0"/>
              <a:t>CORS are </a:t>
            </a:r>
            <a:r>
              <a:rPr lang="en-US" sz="3200" u="sng" dirty="0"/>
              <a:t>not</a:t>
            </a:r>
            <a:r>
              <a:rPr lang="en-US" sz="3200" dirty="0"/>
              <a:t> in NCN</a:t>
            </a:r>
          </a:p>
        </p:txBody>
      </p:sp>
      <p:sp>
        <p:nvSpPr>
          <p:cNvPr id="4" name="Date Placeholder 3">
            <a:extLst>
              <a:ext uri="{FF2B5EF4-FFF2-40B4-BE49-F238E27FC236}">
                <a16:creationId xmlns:a16="http://schemas.microsoft.com/office/drawing/2014/main" id="{AEFBAF82-867E-4647-AEF5-434FFCD5C0A8}"/>
              </a:ext>
            </a:extLst>
          </p:cNvPr>
          <p:cNvSpPr>
            <a:spLocks noGrp="1"/>
          </p:cNvSpPr>
          <p:nvPr>
            <p:ph type="dt" sz="half" idx="10"/>
          </p:nvPr>
        </p:nvSpPr>
        <p:spPr/>
        <p:txBody>
          <a:bodyPr/>
          <a:lstStyle/>
          <a:p>
            <a:pPr>
              <a:defRPr/>
            </a:pPr>
            <a:fld id="{B3D4D86F-08D7-4200-988C-7918D8D8D742}" type="datetime5">
              <a:rPr lang="en-US" smtClean="0">
                <a:solidFill>
                  <a:prstClr val="black">
                    <a:tint val="75000"/>
                  </a:prstClr>
                </a:solidFill>
                <a:latin typeface="Cambria" panose="02040503050406030204"/>
                <a:ea typeface="+mn-ea"/>
              </a:rPr>
              <a:t>17-Jan-25</a:t>
            </a:fld>
            <a:endParaRPr lang="en-US">
              <a:solidFill>
                <a:prstClr val="black">
                  <a:tint val="75000"/>
                </a:prstClr>
              </a:solidFill>
              <a:latin typeface="Cambria" panose="02040503050406030204"/>
              <a:ea typeface="+mn-ea"/>
            </a:endParaRPr>
          </a:p>
        </p:txBody>
      </p:sp>
      <p:sp>
        <p:nvSpPr>
          <p:cNvPr id="6" name="Slide Number Placeholder 5">
            <a:extLst>
              <a:ext uri="{FF2B5EF4-FFF2-40B4-BE49-F238E27FC236}">
                <a16:creationId xmlns:a16="http://schemas.microsoft.com/office/drawing/2014/main" id="{16600D95-A807-4BEF-81CF-4E19C67337D8}"/>
              </a:ext>
            </a:extLst>
          </p:cNvPr>
          <p:cNvSpPr>
            <a:spLocks noGrp="1"/>
          </p:cNvSpPr>
          <p:nvPr>
            <p:ph type="sldNum" sz="quarter" idx="12"/>
          </p:nvPr>
        </p:nvSpPr>
        <p:spPr/>
        <p:txBody>
          <a:bodyPr/>
          <a:lstStyle/>
          <a:p>
            <a:pPr>
              <a:defRPr/>
            </a:pPr>
            <a:fld id="{D3D538F9-49A3-B84F-B36B-A7030CDE5D5B}" type="slidenum">
              <a:rPr lang="en-US">
                <a:solidFill>
                  <a:prstClr val="black">
                    <a:tint val="75000"/>
                  </a:prstClr>
                </a:solidFill>
                <a:latin typeface="Calibri" panose="020F0502020204030204"/>
                <a:ea typeface="+mn-ea"/>
              </a:rPr>
              <a:pPr>
                <a:defRPr/>
              </a:pPr>
              <a:t>55</a:t>
            </a:fld>
            <a:endParaRPr lang="en-US">
              <a:solidFill>
                <a:prstClr val="black">
                  <a:tint val="75000"/>
                </a:prstClr>
              </a:solidFill>
              <a:latin typeface="Calibri" panose="020F0502020204030204"/>
              <a:ea typeface="+mn-ea"/>
            </a:endParaRPr>
          </a:p>
        </p:txBody>
      </p:sp>
      <p:sp>
        <p:nvSpPr>
          <p:cNvPr id="12" name="Text Placeholder 8">
            <a:extLst>
              <a:ext uri="{FF2B5EF4-FFF2-40B4-BE49-F238E27FC236}">
                <a16:creationId xmlns:a16="http://schemas.microsoft.com/office/drawing/2014/main" id="{B26A61AC-2F85-4EF1-91E6-BCA25F46D4B0}"/>
              </a:ext>
            </a:extLst>
          </p:cNvPr>
          <p:cNvSpPr>
            <a:spLocks noGrp="1"/>
          </p:cNvSpPr>
          <p:nvPr>
            <p:ph type="body" sz="half" idx="2"/>
          </p:nvPr>
        </p:nvSpPr>
        <p:spPr>
          <a:xfrm>
            <a:off x="609603" y="1843915"/>
            <a:ext cx="6461999" cy="4782379"/>
          </a:xfrm>
        </p:spPr>
        <p:txBody>
          <a:bodyPr>
            <a:noAutofit/>
          </a:bodyPr>
          <a:lstStyle/>
          <a:p>
            <a:pPr marL="302676" indent="-302676">
              <a:spcBef>
                <a:spcPts val="800"/>
              </a:spcBef>
              <a:buFont typeface="+mj-lt"/>
              <a:buAutoNum type="arabicPeriod"/>
            </a:pPr>
            <a:r>
              <a:rPr lang="en-US" sz="2400" dirty="0">
                <a:solidFill>
                  <a:prstClr val="black"/>
                </a:solidFill>
              </a:rPr>
              <a:t>Collect field data with Rover(s)</a:t>
            </a:r>
          </a:p>
          <a:p>
            <a:pPr marL="302676" indent="-302676">
              <a:spcBef>
                <a:spcPts val="800"/>
              </a:spcBef>
              <a:buFont typeface="+mj-lt"/>
              <a:buAutoNum type="arabicPeriod"/>
            </a:pPr>
            <a:r>
              <a:rPr lang="en-US" sz="2400" dirty="0">
                <a:solidFill>
                  <a:prstClr val="black"/>
                </a:solidFill>
              </a:rPr>
              <a:t>Download non-NCN CORS data</a:t>
            </a:r>
          </a:p>
          <a:p>
            <a:pPr marL="613818" lvl="1" indent="-230712">
              <a:buFont typeface="Cambria" panose="02040503050406030204" pitchFamily="18" charset="0"/>
              <a:buChar char="‒"/>
            </a:pPr>
            <a:r>
              <a:rPr lang="en-US" sz="2133" dirty="0">
                <a:solidFill>
                  <a:prstClr val="black"/>
                </a:solidFill>
              </a:rPr>
              <a:t>From your network provider</a:t>
            </a:r>
          </a:p>
          <a:p>
            <a:pPr marL="302676" indent="-302676">
              <a:spcBef>
                <a:spcPts val="800"/>
              </a:spcBef>
              <a:buFont typeface="+mj-lt"/>
              <a:buAutoNum type="arabicPeriod"/>
            </a:pPr>
            <a:r>
              <a:rPr lang="en-US" sz="2400" dirty="0">
                <a:solidFill>
                  <a:prstClr val="black"/>
                </a:solidFill>
              </a:rPr>
              <a:t>Upload WinDesc files</a:t>
            </a:r>
          </a:p>
          <a:p>
            <a:pPr marL="302676" indent="-302676">
              <a:spcBef>
                <a:spcPts val="800"/>
              </a:spcBef>
              <a:buFont typeface="+mj-lt"/>
              <a:buAutoNum type="arabicPeriod"/>
            </a:pPr>
            <a:r>
              <a:rPr lang="en-US" sz="2400" dirty="0">
                <a:solidFill>
                  <a:prstClr val="black"/>
                </a:solidFill>
              </a:rPr>
              <a:t>Upload non-NCN CORS data to OPUS Projects</a:t>
            </a:r>
          </a:p>
          <a:p>
            <a:pPr marL="613818" lvl="1" indent="-230712">
              <a:buFont typeface="Cambria" panose="02040503050406030204" pitchFamily="18" charset="0"/>
              <a:buChar char="‒"/>
            </a:pPr>
            <a:r>
              <a:rPr lang="en-US" sz="2133" dirty="0">
                <a:solidFill>
                  <a:prstClr val="black"/>
                </a:solidFill>
              </a:rPr>
              <a:t>Using OPUS Static and Project ID</a:t>
            </a:r>
          </a:p>
          <a:p>
            <a:pPr marL="302676" indent="-302676">
              <a:spcBef>
                <a:spcPts val="800"/>
              </a:spcBef>
              <a:buFont typeface="+mj-lt"/>
              <a:buAutoNum type="arabicPeriod"/>
            </a:pPr>
            <a:r>
              <a:rPr lang="en-US" sz="2400" dirty="0">
                <a:solidFill>
                  <a:prstClr val="black"/>
                </a:solidFill>
              </a:rPr>
              <a:t>Create GVX in your software and upload it</a:t>
            </a:r>
            <a:endParaRPr lang="en-US" sz="2133" dirty="0">
              <a:solidFill>
                <a:prstClr val="black"/>
              </a:solidFill>
            </a:endParaRPr>
          </a:p>
          <a:p>
            <a:pPr marL="311143" indent="-311143">
              <a:spcBef>
                <a:spcPts val="800"/>
              </a:spcBef>
              <a:buFont typeface="+mj-lt"/>
              <a:buAutoNum type="arabicPeriod"/>
            </a:pPr>
            <a:r>
              <a:rPr lang="en-US" sz="2400" dirty="0">
                <a:solidFill>
                  <a:prstClr val="black"/>
                </a:solidFill>
              </a:rPr>
              <a:t>Session Processing</a:t>
            </a:r>
          </a:p>
          <a:p>
            <a:pPr marL="842412" lvl="1" indent="-232828">
              <a:spcBef>
                <a:spcPts val="400"/>
              </a:spcBef>
              <a:buFont typeface="Cambria" panose="02040503050406030204" pitchFamily="18" charset="0"/>
              <a:buChar char="‒"/>
            </a:pPr>
            <a:r>
              <a:rPr lang="en-US" sz="2133" dirty="0">
                <a:solidFill>
                  <a:prstClr val="black"/>
                </a:solidFill>
              </a:rPr>
              <a:t>Aligns your CORS (RTN Base) to NCN</a:t>
            </a:r>
          </a:p>
          <a:p>
            <a:pPr marL="311143" indent="-311143">
              <a:spcBef>
                <a:spcPts val="800"/>
              </a:spcBef>
              <a:buFont typeface="+mj-lt"/>
              <a:buAutoNum type="arabicPeriod"/>
            </a:pPr>
            <a:r>
              <a:rPr lang="en-US" sz="2400" dirty="0">
                <a:solidFill>
                  <a:prstClr val="black"/>
                </a:solidFill>
              </a:rPr>
              <a:t>Network Adjustment</a:t>
            </a:r>
          </a:p>
          <a:p>
            <a:pPr marL="842412" lvl="1" indent="-232828">
              <a:spcBef>
                <a:spcPts val="400"/>
              </a:spcBef>
              <a:buFont typeface="Cambria" panose="02040503050406030204" pitchFamily="18" charset="0"/>
              <a:buChar char="‒"/>
            </a:pPr>
            <a:r>
              <a:rPr lang="en-US" sz="2133" dirty="0">
                <a:solidFill>
                  <a:prstClr val="black"/>
                </a:solidFill>
              </a:rPr>
              <a:t>Constrain to NCN CORS</a:t>
            </a:r>
          </a:p>
        </p:txBody>
      </p:sp>
      <p:cxnSp>
        <p:nvCxnSpPr>
          <p:cNvPr id="49" name="session">
            <a:extLst>
              <a:ext uri="{FF2B5EF4-FFF2-40B4-BE49-F238E27FC236}">
                <a16:creationId xmlns:a16="http://schemas.microsoft.com/office/drawing/2014/main" id="{C8360B37-8583-47D7-BFE8-6F41D8DF8F90}"/>
              </a:ext>
            </a:extLst>
          </p:cNvPr>
          <p:cNvCxnSpPr>
            <a:cxnSpLocks/>
            <a:stCxn id="55" idx="4"/>
            <a:endCxn id="67" idx="0"/>
          </p:cNvCxnSpPr>
          <p:nvPr/>
        </p:nvCxnSpPr>
        <p:spPr>
          <a:xfrm>
            <a:off x="6654380" y="1915865"/>
            <a:ext cx="1481381" cy="3798655"/>
          </a:xfrm>
          <a:prstGeom prst="straightConnector1">
            <a:avLst/>
          </a:prstGeom>
          <a:ln w="66675" cap="rnd">
            <a:solidFill>
              <a:srgbClr val="0000CD"/>
            </a:solidFill>
            <a:prstDash val="solid"/>
            <a:round/>
            <a:tailEnd type="none" w="sm" len="med"/>
          </a:ln>
        </p:spPr>
        <p:style>
          <a:lnRef idx="1">
            <a:schemeClr val="accent1"/>
          </a:lnRef>
          <a:fillRef idx="0">
            <a:schemeClr val="accent1"/>
          </a:fillRef>
          <a:effectRef idx="0">
            <a:schemeClr val="accent1"/>
          </a:effectRef>
          <a:fontRef idx="minor">
            <a:schemeClr val="tx1"/>
          </a:fontRef>
        </p:style>
      </p:cxnSp>
      <p:grpSp>
        <p:nvGrpSpPr>
          <p:cNvPr id="54" name="CORS meet">
            <a:extLst>
              <a:ext uri="{FF2B5EF4-FFF2-40B4-BE49-F238E27FC236}">
                <a16:creationId xmlns:a16="http://schemas.microsoft.com/office/drawing/2014/main" id="{A03B2FEB-1F00-411D-A5CA-9FDC56F830FA}"/>
              </a:ext>
            </a:extLst>
          </p:cNvPr>
          <p:cNvGrpSpPr>
            <a:grpSpLocks noChangeAspect="1"/>
          </p:cNvGrpSpPr>
          <p:nvPr/>
        </p:nvGrpSpPr>
        <p:grpSpPr>
          <a:xfrm>
            <a:off x="6414002" y="1435104"/>
            <a:ext cx="480761" cy="480761"/>
            <a:chOff x="8189735" y="2209800"/>
            <a:chExt cx="762000" cy="762000"/>
          </a:xfrm>
        </p:grpSpPr>
        <p:sp>
          <p:nvSpPr>
            <p:cNvPr id="55" name="Oval 54">
              <a:extLst>
                <a:ext uri="{FF2B5EF4-FFF2-40B4-BE49-F238E27FC236}">
                  <a16:creationId xmlns:a16="http://schemas.microsoft.com/office/drawing/2014/main" id="{3C32ED1C-52BE-4B3B-B7C8-36E404BFF995}"/>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a:solidFill>
                  <a:prstClr val="black"/>
                </a:solidFill>
                <a:latin typeface="Calibri"/>
              </a:endParaRPr>
            </a:p>
          </p:txBody>
        </p:sp>
        <p:sp>
          <p:nvSpPr>
            <p:cNvPr id="56" name="Isosceles Triangle 55">
              <a:extLst>
                <a:ext uri="{FF2B5EF4-FFF2-40B4-BE49-F238E27FC236}">
                  <a16:creationId xmlns:a16="http://schemas.microsoft.com/office/drawing/2014/main" id="{C8467BDB-A8F3-44AB-8641-4FDE9DBBB673}"/>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grpSp>
      <p:cxnSp>
        <p:nvCxnSpPr>
          <p:cNvPr id="57" name="session">
            <a:extLst>
              <a:ext uri="{FF2B5EF4-FFF2-40B4-BE49-F238E27FC236}">
                <a16:creationId xmlns:a16="http://schemas.microsoft.com/office/drawing/2014/main" id="{E291CD18-E129-4611-9817-E15B657C8BD7}"/>
              </a:ext>
            </a:extLst>
          </p:cNvPr>
          <p:cNvCxnSpPr>
            <a:cxnSpLocks/>
            <a:stCxn id="73" idx="4"/>
            <a:endCxn id="67" idx="7"/>
          </p:cNvCxnSpPr>
          <p:nvPr/>
        </p:nvCxnSpPr>
        <p:spPr>
          <a:xfrm flipH="1">
            <a:off x="8305739" y="3488396"/>
            <a:ext cx="190596" cy="2296529"/>
          </a:xfrm>
          <a:prstGeom prst="straightConnector1">
            <a:avLst/>
          </a:prstGeom>
          <a:ln w="66675" cap="rnd">
            <a:solidFill>
              <a:srgbClr val="0000CD"/>
            </a:solidFill>
            <a:prstDash val="solid"/>
            <a:round/>
            <a:tailEnd type="none" w="sm" len="med"/>
          </a:ln>
        </p:spPr>
        <p:style>
          <a:lnRef idx="1">
            <a:schemeClr val="accent1"/>
          </a:lnRef>
          <a:fillRef idx="0">
            <a:schemeClr val="accent1"/>
          </a:fillRef>
          <a:effectRef idx="0">
            <a:schemeClr val="accent1"/>
          </a:effectRef>
          <a:fontRef idx="minor">
            <a:schemeClr val="tx1"/>
          </a:fontRef>
        </p:style>
      </p:cxnSp>
      <p:cxnSp>
        <p:nvCxnSpPr>
          <p:cNvPr id="58" name="session">
            <a:extLst>
              <a:ext uri="{FF2B5EF4-FFF2-40B4-BE49-F238E27FC236}">
                <a16:creationId xmlns:a16="http://schemas.microsoft.com/office/drawing/2014/main" id="{47B865F8-AB3D-4D34-AAD1-7B4002184CFA}"/>
              </a:ext>
            </a:extLst>
          </p:cNvPr>
          <p:cNvCxnSpPr>
            <a:cxnSpLocks/>
            <a:stCxn id="70" idx="2"/>
            <a:endCxn id="67" idx="6"/>
          </p:cNvCxnSpPr>
          <p:nvPr/>
        </p:nvCxnSpPr>
        <p:spPr>
          <a:xfrm flipH="1" flipV="1">
            <a:off x="8376141" y="5954898"/>
            <a:ext cx="2101360" cy="268989"/>
          </a:xfrm>
          <a:prstGeom prst="straightConnector1">
            <a:avLst/>
          </a:prstGeom>
          <a:ln w="66675" cap="rnd">
            <a:solidFill>
              <a:srgbClr val="0000CD"/>
            </a:solidFill>
            <a:prstDash val="solid"/>
            <a:round/>
            <a:tailEnd type="none" w="sm" len="med"/>
          </a:ln>
        </p:spPr>
        <p:style>
          <a:lnRef idx="1">
            <a:schemeClr val="accent1"/>
          </a:lnRef>
          <a:fillRef idx="0">
            <a:schemeClr val="accent1"/>
          </a:fillRef>
          <a:effectRef idx="0">
            <a:schemeClr val="accent1"/>
          </a:effectRef>
          <a:fontRef idx="minor">
            <a:schemeClr val="tx1"/>
          </a:fontRef>
        </p:style>
      </p:cxnSp>
      <p:cxnSp>
        <p:nvCxnSpPr>
          <p:cNvPr id="59" name="session">
            <a:extLst>
              <a:ext uri="{FF2B5EF4-FFF2-40B4-BE49-F238E27FC236}">
                <a16:creationId xmlns:a16="http://schemas.microsoft.com/office/drawing/2014/main" id="{37593961-98E2-4396-95A2-8E2B31060C10}"/>
              </a:ext>
            </a:extLst>
          </p:cNvPr>
          <p:cNvCxnSpPr>
            <a:cxnSpLocks/>
            <a:stCxn id="61" idx="2"/>
            <a:endCxn id="67" idx="7"/>
          </p:cNvCxnSpPr>
          <p:nvPr/>
        </p:nvCxnSpPr>
        <p:spPr>
          <a:xfrm flipH="1">
            <a:off x="8305736" y="5178532"/>
            <a:ext cx="872112" cy="606393"/>
          </a:xfrm>
          <a:prstGeom prst="straightConnector1">
            <a:avLst/>
          </a:prstGeom>
          <a:ln w="66675" cap="rnd">
            <a:solidFill>
              <a:srgbClr val="0000CD"/>
            </a:solidFill>
            <a:prstDash val="solid"/>
            <a:round/>
            <a:tailEnd type="none" w="sm" len="med"/>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9EC6112E-E06F-46CA-87C9-BDD5BC62906C}"/>
              </a:ext>
            </a:extLst>
          </p:cNvPr>
          <p:cNvGrpSpPr/>
          <p:nvPr/>
        </p:nvGrpSpPr>
        <p:grpSpPr>
          <a:xfrm flipV="1">
            <a:off x="6621272" y="2210629"/>
            <a:ext cx="727245" cy="480761"/>
            <a:chOff x="16299988" y="2433852"/>
            <a:chExt cx="1011542" cy="814682"/>
          </a:xfrm>
        </p:grpSpPr>
        <p:cxnSp>
          <p:nvCxnSpPr>
            <p:cNvPr id="64" name="Connector: Curved 63">
              <a:extLst>
                <a:ext uri="{FF2B5EF4-FFF2-40B4-BE49-F238E27FC236}">
                  <a16:creationId xmlns:a16="http://schemas.microsoft.com/office/drawing/2014/main" id="{471F826C-5B28-40D9-8456-C06C4C26BA31}"/>
                </a:ext>
              </a:extLst>
            </p:cNvPr>
            <p:cNvCxnSpPr>
              <a:cxnSpLocks/>
            </p:cNvCxnSpPr>
            <p:nvPr/>
          </p:nvCxnSpPr>
          <p:spPr>
            <a:xfrm>
              <a:off x="16299988" y="2433852"/>
              <a:ext cx="1011541" cy="814681"/>
            </a:xfrm>
            <a:prstGeom prst="curvedConnector3">
              <a:avLst/>
            </a:prstGeom>
            <a:ln w="190500" cmpd="sng">
              <a:solidFill>
                <a:srgbClr val="F1F1F6"/>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cxnSp>
          <p:nvCxnSpPr>
            <p:cNvPr id="65" name="Connector: Curved 64">
              <a:extLst>
                <a:ext uri="{FF2B5EF4-FFF2-40B4-BE49-F238E27FC236}">
                  <a16:creationId xmlns:a16="http://schemas.microsoft.com/office/drawing/2014/main" id="{CDC88FB9-7AA3-496C-A212-B34BAD6C1F44}"/>
                </a:ext>
              </a:extLst>
            </p:cNvPr>
            <p:cNvCxnSpPr>
              <a:cxnSpLocks/>
            </p:cNvCxnSpPr>
            <p:nvPr/>
          </p:nvCxnSpPr>
          <p:spPr>
            <a:xfrm>
              <a:off x="16299989" y="2433853"/>
              <a:ext cx="1011541" cy="814681"/>
            </a:xfrm>
            <a:prstGeom prst="curvedConnector3">
              <a:avLst/>
            </a:prstGeom>
            <a:ln w="190500" cmpd="dbl">
              <a:solidFill>
                <a:schemeClr val="bg1">
                  <a:lumMod val="50000"/>
                </a:schemeClr>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grpSp>
      <p:grpSp>
        <p:nvGrpSpPr>
          <p:cNvPr id="66" name="CORS meet">
            <a:extLst>
              <a:ext uri="{FF2B5EF4-FFF2-40B4-BE49-F238E27FC236}">
                <a16:creationId xmlns:a16="http://schemas.microsoft.com/office/drawing/2014/main" id="{570AF634-175F-4214-A8DD-A549D0028E49}"/>
              </a:ext>
            </a:extLst>
          </p:cNvPr>
          <p:cNvGrpSpPr>
            <a:grpSpLocks noChangeAspect="1"/>
          </p:cNvGrpSpPr>
          <p:nvPr/>
        </p:nvGrpSpPr>
        <p:grpSpPr>
          <a:xfrm>
            <a:off x="7895384" y="5714520"/>
            <a:ext cx="480761" cy="480761"/>
            <a:chOff x="8189735" y="2209800"/>
            <a:chExt cx="762000" cy="762000"/>
          </a:xfrm>
        </p:grpSpPr>
        <p:sp>
          <p:nvSpPr>
            <p:cNvPr id="67" name="Oval 66">
              <a:extLst>
                <a:ext uri="{FF2B5EF4-FFF2-40B4-BE49-F238E27FC236}">
                  <a16:creationId xmlns:a16="http://schemas.microsoft.com/office/drawing/2014/main" id="{BBB69E3E-464B-4DF4-B021-7334A5C344B5}"/>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a:solidFill>
                  <a:prstClr val="black"/>
                </a:solidFill>
                <a:latin typeface="Calibri"/>
              </a:endParaRPr>
            </a:p>
          </p:txBody>
        </p:sp>
        <p:sp>
          <p:nvSpPr>
            <p:cNvPr id="68" name="Isosceles Triangle 67">
              <a:extLst>
                <a:ext uri="{FF2B5EF4-FFF2-40B4-BE49-F238E27FC236}">
                  <a16:creationId xmlns:a16="http://schemas.microsoft.com/office/drawing/2014/main" id="{592C0AD1-AE8C-49B9-86B6-789DC30B8313}"/>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grpSp>
      <p:grpSp>
        <p:nvGrpSpPr>
          <p:cNvPr id="69" name="CORS meet">
            <a:extLst>
              <a:ext uri="{FF2B5EF4-FFF2-40B4-BE49-F238E27FC236}">
                <a16:creationId xmlns:a16="http://schemas.microsoft.com/office/drawing/2014/main" id="{77059E02-F458-4F5D-8D9A-5E36A73468CA}"/>
              </a:ext>
            </a:extLst>
          </p:cNvPr>
          <p:cNvGrpSpPr>
            <a:grpSpLocks noChangeAspect="1"/>
          </p:cNvGrpSpPr>
          <p:nvPr/>
        </p:nvGrpSpPr>
        <p:grpSpPr>
          <a:xfrm>
            <a:off x="10477505" y="5983509"/>
            <a:ext cx="480761" cy="480761"/>
            <a:chOff x="8189735" y="2209800"/>
            <a:chExt cx="762000" cy="762000"/>
          </a:xfrm>
        </p:grpSpPr>
        <p:sp>
          <p:nvSpPr>
            <p:cNvPr id="70" name="Oval 69">
              <a:extLst>
                <a:ext uri="{FF2B5EF4-FFF2-40B4-BE49-F238E27FC236}">
                  <a16:creationId xmlns:a16="http://schemas.microsoft.com/office/drawing/2014/main" id="{03BDAFD5-9CF8-4D78-822D-0760CC60DF4F}"/>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a:solidFill>
                  <a:prstClr val="black"/>
                </a:solidFill>
                <a:latin typeface="Calibri"/>
              </a:endParaRPr>
            </a:p>
          </p:txBody>
        </p:sp>
        <p:sp>
          <p:nvSpPr>
            <p:cNvPr id="71" name="Isosceles Triangle 70">
              <a:extLst>
                <a:ext uri="{FF2B5EF4-FFF2-40B4-BE49-F238E27FC236}">
                  <a16:creationId xmlns:a16="http://schemas.microsoft.com/office/drawing/2014/main" id="{9A5FBD89-2911-4870-A5AE-E68E67D3FB6A}"/>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grpSp>
      <p:grpSp>
        <p:nvGrpSpPr>
          <p:cNvPr id="72" name="CORS meet">
            <a:extLst>
              <a:ext uri="{FF2B5EF4-FFF2-40B4-BE49-F238E27FC236}">
                <a16:creationId xmlns:a16="http://schemas.microsoft.com/office/drawing/2014/main" id="{645875C9-6FA8-4909-8A89-1F2038567D0F}"/>
              </a:ext>
            </a:extLst>
          </p:cNvPr>
          <p:cNvGrpSpPr>
            <a:grpSpLocks noChangeAspect="1"/>
          </p:cNvGrpSpPr>
          <p:nvPr/>
        </p:nvGrpSpPr>
        <p:grpSpPr>
          <a:xfrm>
            <a:off x="8255954" y="3007634"/>
            <a:ext cx="480761" cy="480761"/>
            <a:chOff x="8189735" y="2209800"/>
            <a:chExt cx="762000" cy="762000"/>
          </a:xfrm>
        </p:grpSpPr>
        <p:sp>
          <p:nvSpPr>
            <p:cNvPr id="73" name="Oval 72">
              <a:extLst>
                <a:ext uri="{FF2B5EF4-FFF2-40B4-BE49-F238E27FC236}">
                  <a16:creationId xmlns:a16="http://schemas.microsoft.com/office/drawing/2014/main" id="{B9A7B796-34C6-43B5-B94E-BF4004D468D1}"/>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a:solidFill>
                  <a:prstClr val="black"/>
                </a:solidFill>
                <a:latin typeface="Calibri"/>
              </a:endParaRPr>
            </a:p>
          </p:txBody>
        </p:sp>
        <p:sp>
          <p:nvSpPr>
            <p:cNvPr id="74" name="Isosceles Triangle 73">
              <a:extLst>
                <a:ext uri="{FF2B5EF4-FFF2-40B4-BE49-F238E27FC236}">
                  <a16:creationId xmlns:a16="http://schemas.microsoft.com/office/drawing/2014/main" id="{26B5A48C-5F94-43FF-AD99-13981E3CBBD5}"/>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grpSp>
      <p:sp>
        <p:nvSpPr>
          <p:cNvPr id="83" name="RINEX meet">
            <a:extLst>
              <a:ext uri="{FF2B5EF4-FFF2-40B4-BE49-F238E27FC236}">
                <a16:creationId xmlns:a16="http://schemas.microsoft.com/office/drawing/2014/main" id="{B3BFE284-D44C-4BA0-AB72-F7064E857AE2}"/>
              </a:ext>
            </a:extLst>
          </p:cNvPr>
          <p:cNvSpPr>
            <a:spLocks noChangeAspect="1"/>
          </p:cNvSpPr>
          <p:nvPr/>
        </p:nvSpPr>
        <p:spPr>
          <a:xfrm>
            <a:off x="9173118" y="4935336"/>
            <a:ext cx="480761" cy="480761"/>
          </a:xfrm>
          <a:prstGeom prst="ellipse">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a:solidFill>
                <a:prstClr val="black"/>
              </a:solidFill>
              <a:latin typeface="Calibri"/>
            </a:endParaRPr>
          </a:p>
        </p:txBody>
      </p:sp>
      <p:grpSp>
        <p:nvGrpSpPr>
          <p:cNvPr id="82" name="Group 81">
            <a:extLst>
              <a:ext uri="{FF2B5EF4-FFF2-40B4-BE49-F238E27FC236}">
                <a16:creationId xmlns:a16="http://schemas.microsoft.com/office/drawing/2014/main" id="{1DFE5B57-8A34-414C-8749-6F8E1D8BE5C7}"/>
              </a:ext>
            </a:extLst>
          </p:cNvPr>
          <p:cNvGrpSpPr/>
          <p:nvPr/>
        </p:nvGrpSpPr>
        <p:grpSpPr>
          <a:xfrm>
            <a:off x="9177848" y="2487337"/>
            <a:ext cx="2372317" cy="2931571"/>
            <a:chOff x="6883386" y="1865503"/>
            <a:chExt cx="1779238" cy="2198678"/>
          </a:xfrm>
        </p:grpSpPr>
        <p:cxnSp>
          <p:nvCxnSpPr>
            <p:cNvPr id="45" name="GVX - RTN/RTK">
              <a:extLst>
                <a:ext uri="{FF2B5EF4-FFF2-40B4-BE49-F238E27FC236}">
                  <a16:creationId xmlns:a16="http://schemas.microsoft.com/office/drawing/2014/main" id="{A189F495-B17D-45DC-937C-DF900C75E6BA}"/>
                </a:ext>
              </a:extLst>
            </p:cNvPr>
            <p:cNvCxnSpPr>
              <a:cxnSpLocks/>
              <a:endCxn id="52" idx="2"/>
            </p:cNvCxnSpPr>
            <p:nvPr/>
          </p:nvCxnSpPr>
          <p:spPr>
            <a:xfrm flipV="1">
              <a:off x="7191819" y="2401849"/>
              <a:ext cx="52804" cy="1357740"/>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cxnSp>
          <p:nvCxnSpPr>
            <p:cNvPr id="46" name="GVX - RTN/RTK">
              <a:extLst>
                <a:ext uri="{FF2B5EF4-FFF2-40B4-BE49-F238E27FC236}">
                  <a16:creationId xmlns:a16="http://schemas.microsoft.com/office/drawing/2014/main" id="{5A739C3E-CAC2-46D8-BCC2-AD5CCBA27C73}"/>
                </a:ext>
              </a:extLst>
            </p:cNvPr>
            <p:cNvCxnSpPr>
              <a:cxnSpLocks/>
              <a:endCxn id="53" idx="2"/>
            </p:cNvCxnSpPr>
            <p:nvPr/>
          </p:nvCxnSpPr>
          <p:spPr>
            <a:xfrm flipV="1">
              <a:off x="7191819" y="2158863"/>
              <a:ext cx="709636" cy="1600726"/>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cxnSp>
          <p:nvCxnSpPr>
            <p:cNvPr id="47" name="GVX - RTN/RTK">
              <a:extLst>
                <a:ext uri="{FF2B5EF4-FFF2-40B4-BE49-F238E27FC236}">
                  <a16:creationId xmlns:a16="http://schemas.microsoft.com/office/drawing/2014/main" id="{1F7B8061-8CC2-42C6-B06D-14BBFEA501D0}"/>
                </a:ext>
              </a:extLst>
            </p:cNvPr>
            <p:cNvCxnSpPr>
              <a:cxnSpLocks/>
              <a:endCxn id="51" idx="2"/>
            </p:cNvCxnSpPr>
            <p:nvPr/>
          </p:nvCxnSpPr>
          <p:spPr>
            <a:xfrm flipV="1">
              <a:off x="7191819" y="3054317"/>
              <a:ext cx="749325" cy="705272"/>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cxnSp>
          <p:nvCxnSpPr>
            <p:cNvPr id="48" name="GVX - RTN/RTK">
              <a:extLst>
                <a:ext uri="{FF2B5EF4-FFF2-40B4-BE49-F238E27FC236}">
                  <a16:creationId xmlns:a16="http://schemas.microsoft.com/office/drawing/2014/main" id="{0CA527B1-E563-4C9F-A100-3F81858F60FD}"/>
                </a:ext>
              </a:extLst>
            </p:cNvPr>
            <p:cNvCxnSpPr>
              <a:cxnSpLocks/>
              <a:endCxn id="50" idx="1"/>
            </p:cNvCxnSpPr>
            <p:nvPr/>
          </p:nvCxnSpPr>
          <p:spPr>
            <a:xfrm flipV="1">
              <a:off x="7191819" y="3146600"/>
              <a:ext cx="1177445" cy="612989"/>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sp>
          <p:nvSpPr>
            <p:cNvPr id="50" name="GVX meet">
              <a:extLst>
                <a:ext uri="{FF2B5EF4-FFF2-40B4-BE49-F238E27FC236}">
                  <a16:creationId xmlns:a16="http://schemas.microsoft.com/office/drawing/2014/main" id="{CA1BEC7B-FBE5-4293-8714-1CC3013CDF0A}"/>
                </a:ext>
              </a:extLst>
            </p:cNvPr>
            <p:cNvSpPr>
              <a:spLocks noChangeAspect="1"/>
            </p:cNvSpPr>
            <p:nvPr/>
          </p:nvSpPr>
          <p:spPr>
            <a:xfrm>
              <a:off x="8369264" y="2999920"/>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sp>
          <p:nvSpPr>
            <p:cNvPr id="51" name="GVX meet">
              <a:extLst>
                <a:ext uri="{FF2B5EF4-FFF2-40B4-BE49-F238E27FC236}">
                  <a16:creationId xmlns:a16="http://schemas.microsoft.com/office/drawing/2014/main" id="{818D49E2-EF4D-4652-B4AC-2E83811E90D6}"/>
                </a:ext>
              </a:extLst>
            </p:cNvPr>
            <p:cNvSpPr>
              <a:spLocks noChangeAspect="1"/>
            </p:cNvSpPr>
            <p:nvPr/>
          </p:nvSpPr>
          <p:spPr>
            <a:xfrm>
              <a:off x="7794464" y="2760957"/>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sp>
          <p:nvSpPr>
            <p:cNvPr id="52" name="GVX meet">
              <a:extLst>
                <a:ext uri="{FF2B5EF4-FFF2-40B4-BE49-F238E27FC236}">
                  <a16:creationId xmlns:a16="http://schemas.microsoft.com/office/drawing/2014/main" id="{07179544-77B9-439B-A57D-6AD73CAF71A0}"/>
                </a:ext>
              </a:extLst>
            </p:cNvPr>
            <p:cNvSpPr>
              <a:spLocks noChangeAspect="1"/>
            </p:cNvSpPr>
            <p:nvPr/>
          </p:nvSpPr>
          <p:spPr>
            <a:xfrm>
              <a:off x="7097943" y="2108489"/>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sp>
          <p:nvSpPr>
            <p:cNvPr id="53" name="GVX meet">
              <a:extLst>
                <a:ext uri="{FF2B5EF4-FFF2-40B4-BE49-F238E27FC236}">
                  <a16:creationId xmlns:a16="http://schemas.microsoft.com/office/drawing/2014/main" id="{BFB28D31-C0F5-4DE1-B0A6-0056CB13EEED}"/>
                </a:ext>
              </a:extLst>
            </p:cNvPr>
            <p:cNvSpPr>
              <a:spLocks noChangeAspect="1"/>
            </p:cNvSpPr>
            <p:nvPr/>
          </p:nvSpPr>
          <p:spPr>
            <a:xfrm>
              <a:off x="7754775" y="1865503"/>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grpSp>
          <p:nvGrpSpPr>
            <p:cNvPr id="60" name="RINEX+GVX meet">
              <a:extLst>
                <a:ext uri="{FF2B5EF4-FFF2-40B4-BE49-F238E27FC236}">
                  <a16:creationId xmlns:a16="http://schemas.microsoft.com/office/drawing/2014/main" id="{B5D99C3F-476F-47C0-AF7E-EE20385D86B9}"/>
                </a:ext>
              </a:extLst>
            </p:cNvPr>
            <p:cNvGrpSpPr>
              <a:grpSpLocks noChangeAspect="1"/>
            </p:cNvGrpSpPr>
            <p:nvPr/>
          </p:nvGrpSpPr>
          <p:grpSpPr>
            <a:xfrm>
              <a:off x="6883386" y="3703610"/>
              <a:ext cx="360571" cy="360571"/>
              <a:chOff x="6508495" y="3073095"/>
              <a:chExt cx="360571" cy="360571"/>
            </a:xfrm>
          </p:grpSpPr>
          <p:sp>
            <p:nvSpPr>
              <p:cNvPr id="61" name="Oval 60">
                <a:extLst>
                  <a:ext uri="{FF2B5EF4-FFF2-40B4-BE49-F238E27FC236}">
                    <a16:creationId xmlns:a16="http://schemas.microsoft.com/office/drawing/2014/main" id="{13CF79DA-E61A-4EAE-81A4-094605D43641}"/>
                  </a:ext>
                </a:extLst>
              </p:cNvPr>
              <p:cNvSpPr>
                <a:spLocks noChangeAspect="1"/>
              </p:cNvSpPr>
              <p:nvPr/>
            </p:nvSpPr>
            <p:spPr>
              <a:xfrm>
                <a:off x="6508495" y="3073095"/>
                <a:ext cx="360571" cy="360571"/>
              </a:xfrm>
              <a:prstGeom prst="ellipse">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a:solidFill>
                    <a:prstClr val="black"/>
                  </a:solidFill>
                  <a:latin typeface="Calibri"/>
                </a:endParaRPr>
              </a:p>
            </p:txBody>
          </p:sp>
          <p:sp>
            <p:nvSpPr>
              <p:cNvPr id="62" name="Diamond 61">
                <a:extLst>
                  <a:ext uri="{FF2B5EF4-FFF2-40B4-BE49-F238E27FC236}">
                    <a16:creationId xmlns:a16="http://schemas.microsoft.com/office/drawing/2014/main" id="{7EB0A9FD-0D84-49C7-9A0B-AAE9505DC2DF}"/>
                  </a:ext>
                </a:extLst>
              </p:cNvPr>
              <p:cNvSpPr>
                <a:spLocks noChangeAspect="1"/>
              </p:cNvSpPr>
              <p:nvPr/>
            </p:nvSpPr>
            <p:spPr>
              <a:xfrm>
                <a:off x="6542876" y="3106579"/>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a:solidFill>
                    <a:prstClr val="black"/>
                  </a:solidFill>
                  <a:latin typeface="Calibri"/>
                </a:endParaRPr>
              </a:p>
            </p:txBody>
          </p:sp>
        </p:grpSp>
      </p:grpSp>
    </p:spTree>
    <p:extLst>
      <p:ext uri="{BB962C8B-B14F-4D97-AF65-F5344CB8AC3E}">
        <p14:creationId xmlns:p14="http://schemas.microsoft.com/office/powerpoint/2010/main" val="42363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par>
                                <p:cTn id="11" presetID="10"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fade">
                                      <p:cBhvr>
                                        <p:cTn id="18" dur="1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0"/>
            <a:ext cx="9144000" cy="897467"/>
          </a:xfrm>
        </p:spPr>
        <p:txBody>
          <a:bodyPr/>
          <a:lstStyle/>
          <a:p>
            <a:r>
              <a:rPr lang="en-US" sz="4600" b="1" dirty="0"/>
              <a:t>NOAA CORS Network (NCN) in PA</a:t>
            </a:r>
          </a:p>
        </p:txBody>
      </p:sp>
      <p:pic>
        <p:nvPicPr>
          <p:cNvPr id="3" name="Picture 2">
            <a:extLst>
              <a:ext uri="{FF2B5EF4-FFF2-40B4-BE49-F238E27FC236}">
                <a16:creationId xmlns:a16="http://schemas.microsoft.com/office/drawing/2014/main" id="{885806FB-4A6F-4697-8418-B73A08255D6A}"/>
              </a:ext>
            </a:extLst>
          </p:cNvPr>
          <p:cNvPicPr>
            <a:picLocks noChangeAspect="1"/>
          </p:cNvPicPr>
          <p:nvPr/>
        </p:nvPicPr>
        <p:blipFill rotWithShape="1">
          <a:blip r:embed="rId3"/>
          <a:srcRect l="20"/>
          <a:stretch/>
        </p:blipFill>
        <p:spPr>
          <a:xfrm>
            <a:off x="1524001" y="988773"/>
            <a:ext cx="9133483" cy="5869227"/>
          </a:xfrm>
          <a:prstGeom prst="rect">
            <a:avLst/>
          </a:prstGeom>
        </p:spPr>
      </p:pic>
      <p:sp>
        <p:nvSpPr>
          <p:cNvPr id="9" name="Oval 8">
            <a:extLst>
              <a:ext uri="{FF2B5EF4-FFF2-40B4-BE49-F238E27FC236}">
                <a16:creationId xmlns:a16="http://schemas.microsoft.com/office/drawing/2014/main" id="{BC652142-5BC6-41AF-B355-683CAC5A9D3D}"/>
              </a:ext>
            </a:extLst>
          </p:cNvPr>
          <p:cNvSpPr/>
          <p:nvPr/>
        </p:nvSpPr>
        <p:spPr>
          <a:xfrm>
            <a:off x="2917277" y="2821099"/>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B0EBC7BD-01A7-4713-918A-12758C10669B}"/>
              </a:ext>
            </a:extLst>
          </p:cNvPr>
          <p:cNvSpPr/>
          <p:nvPr/>
        </p:nvSpPr>
        <p:spPr>
          <a:xfrm>
            <a:off x="2190837" y="3496739"/>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F04642FA-29F2-4D83-A998-341BCABB9C90}"/>
              </a:ext>
            </a:extLst>
          </p:cNvPr>
          <p:cNvSpPr/>
          <p:nvPr/>
        </p:nvSpPr>
        <p:spPr>
          <a:xfrm>
            <a:off x="3191597" y="3429001"/>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12" name="Oval 11">
            <a:extLst>
              <a:ext uri="{FF2B5EF4-FFF2-40B4-BE49-F238E27FC236}">
                <a16:creationId xmlns:a16="http://schemas.microsoft.com/office/drawing/2014/main" id="{68F12CA0-EF74-4E2E-9FC1-9844B6AD36D7}"/>
              </a:ext>
            </a:extLst>
          </p:cNvPr>
          <p:cNvSpPr/>
          <p:nvPr/>
        </p:nvSpPr>
        <p:spPr>
          <a:xfrm>
            <a:off x="4954357" y="2626361"/>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78AF8E6C-9E0B-42AE-907C-6D21AD429907}"/>
              </a:ext>
            </a:extLst>
          </p:cNvPr>
          <p:cNvSpPr/>
          <p:nvPr/>
        </p:nvSpPr>
        <p:spPr>
          <a:xfrm>
            <a:off x="3826597" y="3901709"/>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14" name="Oval 13">
            <a:extLst>
              <a:ext uri="{FF2B5EF4-FFF2-40B4-BE49-F238E27FC236}">
                <a16:creationId xmlns:a16="http://schemas.microsoft.com/office/drawing/2014/main" id="{7CD594DA-5E47-4831-BFDA-2152159EB56A}"/>
              </a:ext>
            </a:extLst>
          </p:cNvPr>
          <p:cNvSpPr/>
          <p:nvPr/>
        </p:nvSpPr>
        <p:spPr>
          <a:xfrm>
            <a:off x="6186757" y="3407593"/>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15" name="Oval 14">
            <a:extLst>
              <a:ext uri="{FF2B5EF4-FFF2-40B4-BE49-F238E27FC236}">
                <a16:creationId xmlns:a16="http://schemas.microsoft.com/office/drawing/2014/main" id="{01EDAD9B-60F3-454F-B70D-6FBBEFBEDD78}"/>
              </a:ext>
            </a:extLst>
          </p:cNvPr>
          <p:cNvSpPr/>
          <p:nvPr/>
        </p:nvSpPr>
        <p:spPr>
          <a:xfrm>
            <a:off x="6872736" y="2583696"/>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16" name="Oval 15">
            <a:extLst>
              <a:ext uri="{FF2B5EF4-FFF2-40B4-BE49-F238E27FC236}">
                <a16:creationId xmlns:a16="http://schemas.microsoft.com/office/drawing/2014/main" id="{498DC222-5955-4CB8-99BA-16B626A44E43}"/>
              </a:ext>
            </a:extLst>
          </p:cNvPr>
          <p:cNvSpPr/>
          <p:nvPr/>
        </p:nvSpPr>
        <p:spPr>
          <a:xfrm>
            <a:off x="7431536" y="3374377"/>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17" name="Oval 16">
            <a:extLst>
              <a:ext uri="{FF2B5EF4-FFF2-40B4-BE49-F238E27FC236}">
                <a16:creationId xmlns:a16="http://schemas.microsoft.com/office/drawing/2014/main" id="{E90AE8FD-4F5A-46EF-A4EB-32AACC6BFEE2}"/>
              </a:ext>
            </a:extLst>
          </p:cNvPr>
          <p:cNvSpPr/>
          <p:nvPr/>
        </p:nvSpPr>
        <p:spPr>
          <a:xfrm>
            <a:off x="3072896" y="5024799"/>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18" name="Oval 17">
            <a:extLst>
              <a:ext uri="{FF2B5EF4-FFF2-40B4-BE49-F238E27FC236}">
                <a16:creationId xmlns:a16="http://schemas.microsoft.com/office/drawing/2014/main" id="{6CF6BF36-AF26-41FA-B265-DA28CD748CC2}"/>
              </a:ext>
            </a:extLst>
          </p:cNvPr>
          <p:cNvSpPr/>
          <p:nvPr/>
        </p:nvSpPr>
        <p:spPr>
          <a:xfrm>
            <a:off x="3503517" y="4501351"/>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19" name="Oval 18">
            <a:extLst>
              <a:ext uri="{FF2B5EF4-FFF2-40B4-BE49-F238E27FC236}">
                <a16:creationId xmlns:a16="http://schemas.microsoft.com/office/drawing/2014/main" id="{CD1F4937-67C0-4FFC-ADCA-67DD645D3F89}"/>
              </a:ext>
            </a:extLst>
          </p:cNvPr>
          <p:cNvSpPr/>
          <p:nvPr/>
        </p:nvSpPr>
        <p:spPr>
          <a:xfrm>
            <a:off x="7247477" y="4452896"/>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20" name="Oval 19">
            <a:extLst>
              <a:ext uri="{FF2B5EF4-FFF2-40B4-BE49-F238E27FC236}">
                <a16:creationId xmlns:a16="http://schemas.microsoft.com/office/drawing/2014/main" id="{09EDD0F0-8EC0-45D5-BE81-EC4797BC1700}"/>
              </a:ext>
            </a:extLst>
          </p:cNvPr>
          <p:cNvSpPr/>
          <p:nvPr/>
        </p:nvSpPr>
        <p:spPr>
          <a:xfrm>
            <a:off x="2860893" y="5631825"/>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21" name="Oval 20">
            <a:extLst>
              <a:ext uri="{FF2B5EF4-FFF2-40B4-BE49-F238E27FC236}">
                <a16:creationId xmlns:a16="http://schemas.microsoft.com/office/drawing/2014/main" id="{C959027C-B114-4F6B-A102-60448646F167}"/>
              </a:ext>
            </a:extLst>
          </p:cNvPr>
          <p:cNvSpPr/>
          <p:nvPr/>
        </p:nvSpPr>
        <p:spPr>
          <a:xfrm>
            <a:off x="5002117" y="5568151"/>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297FF788-96A2-4B75-8202-3DD9F2668604}"/>
              </a:ext>
            </a:extLst>
          </p:cNvPr>
          <p:cNvSpPr/>
          <p:nvPr/>
        </p:nvSpPr>
        <p:spPr>
          <a:xfrm>
            <a:off x="5378037" y="5575057"/>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23" name="Oval 22">
            <a:extLst>
              <a:ext uri="{FF2B5EF4-FFF2-40B4-BE49-F238E27FC236}">
                <a16:creationId xmlns:a16="http://schemas.microsoft.com/office/drawing/2014/main" id="{29641701-DD8C-4290-999F-A9BCB3D6B5BB}"/>
              </a:ext>
            </a:extLst>
          </p:cNvPr>
          <p:cNvSpPr/>
          <p:nvPr/>
        </p:nvSpPr>
        <p:spPr>
          <a:xfrm>
            <a:off x="6547971" y="5535269"/>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24" name="Oval 23">
            <a:extLst>
              <a:ext uri="{FF2B5EF4-FFF2-40B4-BE49-F238E27FC236}">
                <a16:creationId xmlns:a16="http://schemas.microsoft.com/office/drawing/2014/main" id="{50B726C7-3C49-4EC2-9048-17759C3525C8}"/>
              </a:ext>
            </a:extLst>
          </p:cNvPr>
          <p:cNvSpPr/>
          <p:nvPr/>
        </p:nvSpPr>
        <p:spPr>
          <a:xfrm>
            <a:off x="7599203" y="5512236"/>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25" name="Oval 24">
            <a:extLst>
              <a:ext uri="{FF2B5EF4-FFF2-40B4-BE49-F238E27FC236}">
                <a16:creationId xmlns:a16="http://schemas.microsoft.com/office/drawing/2014/main" id="{A193ADDB-2254-45F7-89FD-9394B0464F0A}"/>
              </a:ext>
            </a:extLst>
          </p:cNvPr>
          <p:cNvSpPr/>
          <p:nvPr/>
        </p:nvSpPr>
        <p:spPr>
          <a:xfrm>
            <a:off x="8463157" y="5452216"/>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26" name="Oval 25">
            <a:extLst>
              <a:ext uri="{FF2B5EF4-FFF2-40B4-BE49-F238E27FC236}">
                <a16:creationId xmlns:a16="http://schemas.microsoft.com/office/drawing/2014/main" id="{E3114C3D-7537-4095-B770-30C17D04824A}"/>
              </a:ext>
            </a:extLst>
          </p:cNvPr>
          <p:cNvSpPr/>
          <p:nvPr/>
        </p:nvSpPr>
        <p:spPr>
          <a:xfrm>
            <a:off x="8625717" y="5169231"/>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27" name="Oval 26">
            <a:extLst>
              <a:ext uri="{FF2B5EF4-FFF2-40B4-BE49-F238E27FC236}">
                <a16:creationId xmlns:a16="http://schemas.microsoft.com/office/drawing/2014/main" id="{F3F3A710-50CF-4C10-B4CD-023ACAFF013C}"/>
              </a:ext>
            </a:extLst>
          </p:cNvPr>
          <p:cNvSpPr/>
          <p:nvPr/>
        </p:nvSpPr>
        <p:spPr>
          <a:xfrm>
            <a:off x="8344456" y="3887845"/>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28" name="Oval 27">
            <a:extLst>
              <a:ext uri="{FF2B5EF4-FFF2-40B4-BE49-F238E27FC236}">
                <a16:creationId xmlns:a16="http://schemas.microsoft.com/office/drawing/2014/main" id="{122DE9D6-F9E9-4663-9A60-7B9C5E0C9AC4}"/>
              </a:ext>
            </a:extLst>
          </p:cNvPr>
          <p:cNvSpPr/>
          <p:nvPr/>
        </p:nvSpPr>
        <p:spPr>
          <a:xfrm>
            <a:off x="8581859" y="4155739"/>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36968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0DC25-DC71-46D8-8B24-21F1F769CB37}"/>
              </a:ext>
            </a:extLst>
          </p:cNvPr>
          <p:cNvPicPr>
            <a:picLocks noChangeAspect="1"/>
          </p:cNvPicPr>
          <p:nvPr/>
        </p:nvPicPr>
        <p:blipFill rotWithShape="1">
          <a:blip r:embed="rId3"/>
          <a:srcRect l="93" t="83" r="41" b="153"/>
          <a:stretch/>
        </p:blipFill>
        <p:spPr>
          <a:xfrm>
            <a:off x="1521096" y="704797"/>
            <a:ext cx="9144000" cy="6153203"/>
          </a:xfrm>
          <a:prstGeom prst="rect">
            <a:avLst/>
          </a:prstGeom>
        </p:spPr>
      </p:pic>
      <p:sp>
        <p:nvSpPr>
          <p:cNvPr id="6" name="Title 1"/>
          <p:cNvSpPr>
            <a:spLocks noGrp="1"/>
          </p:cNvSpPr>
          <p:nvPr>
            <p:ph type="title" idx="4294967295"/>
          </p:nvPr>
        </p:nvSpPr>
        <p:spPr>
          <a:xfrm>
            <a:off x="1524000" y="-245533"/>
            <a:ext cx="9144000" cy="1143000"/>
          </a:xfrm>
        </p:spPr>
        <p:txBody>
          <a:bodyPr/>
          <a:lstStyle/>
          <a:p>
            <a:r>
              <a:rPr lang="en-US" sz="4800" b="1" dirty="0" err="1"/>
              <a:t>KeyNetGPS</a:t>
            </a:r>
            <a:r>
              <a:rPr lang="en-US" sz="4800" b="1" dirty="0"/>
              <a:t> CORS Network</a:t>
            </a:r>
          </a:p>
        </p:txBody>
      </p:sp>
      <p:sp>
        <p:nvSpPr>
          <p:cNvPr id="5" name="Freeform: Shape 4">
            <a:extLst>
              <a:ext uri="{FF2B5EF4-FFF2-40B4-BE49-F238E27FC236}">
                <a16:creationId xmlns:a16="http://schemas.microsoft.com/office/drawing/2014/main" id="{32065714-0A58-43AC-9F2C-DD6982A844D2}"/>
              </a:ext>
            </a:extLst>
          </p:cNvPr>
          <p:cNvSpPr/>
          <p:nvPr/>
        </p:nvSpPr>
        <p:spPr>
          <a:xfrm>
            <a:off x="1959856" y="3785419"/>
            <a:ext cx="1589589" cy="1998581"/>
          </a:xfrm>
          <a:custGeom>
            <a:avLst/>
            <a:gdLst>
              <a:gd name="connsiteX0" fmla="*/ 744015 w 1589589"/>
              <a:gd name="connsiteY0" fmla="*/ 68826 h 1998581"/>
              <a:gd name="connsiteX1" fmla="*/ 744015 w 1589589"/>
              <a:gd name="connsiteY1" fmla="*/ 68826 h 1998581"/>
              <a:gd name="connsiteX2" fmla="*/ 370389 w 1589589"/>
              <a:gd name="connsiteY2" fmla="*/ 88490 h 1998581"/>
              <a:gd name="connsiteX3" fmla="*/ 301563 w 1589589"/>
              <a:gd name="connsiteY3" fmla="*/ 108155 h 1998581"/>
              <a:gd name="connsiteX4" fmla="*/ 242570 w 1589589"/>
              <a:gd name="connsiteY4" fmla="*/ 117987 h 1998581"/>
              <a:gd name="connsiteX5" fmla="*/ 134415 w 1589589"/>
              <a:gd name="connsiteY5" fmla="*/ 167148 h 1998581"/>
              <a:gd name="connsiteX6" fmla="*/ 45925 w 1589589"/>
              <a:gd name="connsiteY6" fmla="*/ 206477 h 1998581"/>
              <a:gd name="connsiteX7" fmla="*/ 16428 w 1589589"/>
              <a:gd name="connsiteY7" fmla="*/ 235974 h 1998581"/>
              <a:gd name="connsiteX8" fmla="*/ 16428 w 1589589"/>
              <a:gd name="connsiteY8" fmla="*/ 471948 h 1998581"/>
              <a:gd name="connsiteX9" fmla="*/ 55757 w 1589589"/>
              <a:gd name="connsiteY9" fmla="*/ 570271 h 1998581"/>
              <a:gd name="connsiteX10" fmla="*/ 75421 w 1589589"/>
              <a:gd name="connsiteY10" fmla="*/ 599768 h 1998581"/>
              <a:gd name="connsiteX11" fmla="*/ 95086 w 1589589"/>
              <a:gd name="connsiteY11" fmla="*/ 639097 h 1998581"/>
              <a:gd name="connsiteX12" fmla="*/ 124583 w 1589589"/>
              <a:gd name="connsiteY12" fmla="*/ 737419 h 1998581"/>
              <a:gd name="connsiteX13" fmla="*/ 144247 w 1589589"/>
              <a:gd name="connsiteY13" fmla="*/ 943897 h 1998581"/>
              <a:gd name="connsiteX14" fmla="*/ 154079 w 1589589"/>
              <a:gd name="connsiteY14" fmla="*/ 973393 h 1998581"/>
              <a:gd name="connsiteX15" fmla="*/ 163912 w 1589589"/>
              <a:gd name="connsiteY15" fmla="*/ 1101213 h 1998581"/>
              <a:gd name="connsiteX16" fmla="*/ 193408 w 1589589"/>
              <a:gd name="connsiteY16" fmla="*/ 1160206 h 1998581"/>
              <a:gd name="connsiteX17" fmla="*/ 213073 w 1589589"/>
              <a:gd name="connsiteY17" fmla="*/ 1219200 h 1998581"/>
              <a:gd name="connsiteX18" fmla="*/ 232737 w 1589589"/>
              <a:gd name="connsiteY18" fmla="*/ 1278193 h 1998581"/>
              <a:gd name="connsiteX19" fmla="*/ 242570 w 1589589"/>
              <a:gd name="connsiteY19" fmla="*/ 1307690 h 1998581"/>
              <a:gd name="connsiteX20" fmla="*/ 262234 w 1589589"/>
              <a:gd name="connsiteY20" fmla="*/ 1337187 h 1998581"/>
              <a:gd name="connsiteX21" fmla="*/ 272066 w 1589589"/>
              <a:gd name="connsiteY21" fmla="*/ 1376516 h 1998581"/>
              <a:gd name="connsiteX22" fmla="*/ 281899 w 1589589"/>
              <a:gd name="connsiteY22" fmla="*/ 1425677 h 1998581"/>
              <a:gd name="connsiteX23" fmla="*/ 291731 w 1589589"/>
              <a:gd name="connsiteY23" fmla="*/ 1455174 h 1998581"/>
              <a:gd name="connsiteX24" fmla="*/ 311396 w 1589589"/>
              <a:gd name="connsiteY24" fmla="*/ 1533832 h 1998581"/>
              <a:gd name="connsiteX25" fmla="*/ 311396 w 1589589"/>
              <a:gd name="connsiteY25" fmla="*/ 1533832 h 1998581"/>
              <a:gd name="connsiteX26" fmla="*/ 340892 w 1589589"/>
              <a:gd name="connsiteY26" fmla="*/ 1641987 h 1998581"/>
              <a:gd name="connsiteX27" fmla="*/ 350725 w 1589589"/>
              <a:gd name="connsiteY27" fmla="*/ 1671484 h 1998581"/>
              <a:gd name="connsiteX28" fmla="*/ 360557 w 1589589"/>
              <a:gd name="connsiteY28" fmla="*/ 1700980 h 1998581"/>
              <a:gd name="connsiteX29" fmla="*/ 399886 w 1589589"/>
              <a:gd name="connsiteY29" fmla="*/ 1759974 h 1998581"/>
              <a:gd name="connsiteX30" fmla="*/ 439215 w 1589589"/>
              <a:gd name="connsiteY30" fmla="*/ 1818968 h 1998581"/>
              <a:gd name="connsiteX31" fmla="*/ 458879 w 1589589"/>
              <a:gd name="connsiteY31" fmla="*/ 1848464 h 1998581"/>
              <a:gd name="connsiteX32" fmla="*/ 488376 w 1589589"/>
              <a:gd name="connsiteY32" fmla="*/ 1887793 h 1998581"/>
              <a:gd name="connsiteX33" fmla="*/ 527705 w 1589589"/>
              <a:gd name="connsiteY33" fmla="*/ 1946787 h 1998581"/>
              <a:gd name="connsiteX34" fmla="*/ 586699 w 1589589"/>
              <a:gd name="connsiteY34" fmla="*/ 1966451 h 1998581"/>
              <a:gd name="connsiteX35" fmla="*/ 704686 w 1589589"/>
              <a:gd name="connsiteY35" fmla="*/ 1986116 h 1998581"/>
              <a:gd name="connsiteX36" fmla="*/ 911163 w 1589589"/>
              <a:gd name="connsiteY36" fmla="*/ 1946787 h 1998581"/>
              <a:gd name="connsiteX37" fmla="*/ 920996 w 1589589"/>
              <a:gd name="connsiteY37" fmla="*/ 1877961 h 1998581"/>
              <a:gd name="connsiteX38" fmla="*/ 930828 w 1589589"/>
              <a:gd name="connsiteY38" fmla="*/ 1848464 h 1998581"/>
              <a:gd name="connsiteX39" fmla="*/ 940660 w 1589589"/>
              <a:gd name="connsiteY39" fmla="*/ 1691148 h 1998581"/>
              <a:gd name="connsiteX40" fmla="*/ 960325 w 1589589"/>
              <a:gd name="connsiteY40" fmla="*/ 1592826 h 1998581"/>
              <a:gd name="connsiteX41" fmla="*/ 970157 w 1589589"/>
              <a:gd name="connsiteY41" fmla="*/ 1445342 h 1998581"/>
              <a:gd name="connsiteX42" fmla="*/ 989821 w 1589589"/>
              <a:gd name="connsiteY42" fmla="*/ 1386348 h 1998581"/>
              <a:gd name="connsiteX43" fmla="*/ 999654 w 1589589"/>
              <a:gd name="connsiteY43" fmla="*/ 1238864 h 1998581"/>
              <a:gd name="connsiteX44" fmla="*/ 1029150 w 1589589"/>
              <a:gd name="connsiteY44" fmla="*/ 1140542 h 1998581"/>
              <a:gd name="connsiteX45" fmla="*/ 1048815 w 1589589"/>
              <a:gd name="connsiteY45" fmla="*/ 1071716 h 1998581"/>
              <a:gd name="connsiteX46" fmla="*/ 1058647 w 1589589"/>
              <a:gd name="connsiteY46" fmla="*/ 1042219 h 1998581"/>
              <a:gd name="connsiteX47" fmla="*/ 1127473 w 1589589"/>
              <a:gd name="connsiteY47" fmla="*/ 953729 h 1998581"/>
              <a:gd name="connsiteX48" fmla="*/ 1137305 w 1589589"/>
              <a:gd name="connsiteY48" fmla="*/ 914400 h 1998581"/>
              <a:gd name="connsiteX49" fmla="*/ 1147137 w 1589589"/>
              <a:gd name="connsiteY49" fmla="*/ 884903 h 1998581"/>
              <a:gd name="connsiteX50" fmla="*/ 1196299 w 1589589"/>
              <a:gd name="connsiteY50" fmla="*/ 747251 h 1998581"/>
              <a:gd name="connsiteX51" fmla="*/ 1225796 w 1589589"/>
              <a:gd name="connsiteY51" fmla="*/ 737419 h 1998581"/>
              <a:gd name="connsiteX52" fmla="*/ 1284789 w 1589589"/>
              <a:gd name="connsiteY52" fmla="*/ 678426 h 1998581"/>
              <a:gd name="connsiteX53" fmla="*/ 1314286 w 1589589"/>
              <a:gd name="connsiteY53" fmla="*/ 648929 h 1998581"/>
              <a:gd name="connsiteX54" fmla="*/ 1343783 w 1589589"/>
              <a:gd name="connsiteY54" fmla="*/ 639097 h 1998581"/>
              <a:gd name="connsiteX55" fmla="*/ 1432273 w 1589589"/>
              <a:gd name="connsiteY55" fmla="*/ 560439 h 1998581"/>
              <a:gd name="connsiteX56" fmla="*/ 1451937 w 1589589"/>
              <a:gd name="connsiteY56" fmla="*/ 530942 h 1998581"/>
              <a:gd name="connsiteX57" fmla="*/ 1501099 w 1589589"/>
              <a:gd name="connsiteY57" fmla="*/ 481780 h 1998581"/>
              <a:gd name="connsiteX58" fmla="*/ 1510931 w 1589589"/>
              <a:gd name="connsiteY58" fmla="*/ 452284 h 1998581"/>
              <a:gd name="connsiteX59" fmla="*/ 1550260 w 1589589"/>
              <a:gd name="connsiteY59" fmla="*/ 393290 h 1998581"/>
              <a:gd name="connsiteX60" fmla="*/ 1560092 w 1589589"/>
              <a:gd name="connsiteY60" fmla="*/ 304800 h 1998581"/>
              <a:gd name="connsiteX61" fmla="*/ 1579757 w 1589589"/>
              <a:gd name="connsiteY61" fmla="*/ 245806 h 1998581"/>
              <a:gd name="connsiteX62" fmla="*/ 1589589 w 1589589"/>
              <a:gd name="connsiteY62" fmla="*/ 216309 h 1998581"/>
              <a:gd name="connsiteX63" fmla="*/ 1579757 w 1589589"/>
              <a:gd name="connsiteY63" fmla="*/ 88490 h 1998581"/>
              <a:gd name="connsiteX64" fmla="*/ 1550260 w 1589589"/>
              <a:gd name="connsiteY64" fmla="*/ 78658 h 1998581"/>
              <a:gd name="connsiteX65" fmla="*/ 1520763 w 1589589"/>
              <a:gd name="connsiteY65" fmla="*/ 58993 h 1998581"/>
              <a:gd name="connsiteX66" fmla="*/ 1412608 w 1589589"/>
              <a:gd name="connsiteY66" fmla="*/ 39329 h 1998581"/>
              <a:gd name="connsiteX67" fmla="*/ 1206131 w 1589589"/>
              <a:gd name="connsiteY67" fmla="*/ 19664 h 1998581"/>
              <a:gd name="connsiteX68" fmla="*/ 1147137 w 1589589"/>
              <a:gd name="connsiteY68" fmla="*/ 9832 h 1998581"/>
              <a:gd name="connsiteX69" fmla="*/ 1078312 w 1589589"/>
              <a:gd name="connsiteY69" fmla="*/ 0 h 1998581"/>
              <a:gd name="connsiteX70" fmla="*/ 822673 w 1589589"/>
              <a:gd name="connsiteY70" fmla="*/ 9832 h 1998581"/>
              <a:gd name="connsiteX71" fmla="*/ 812841 w 1589589"/>
              <a:gd name="connsiteY71" fmla="*/ 39329 h 1998581"/>
              <a:gd name="connsiteX72" fmla="*/ 744015 w 1589589"/>
              <a:gd name="connsiteY72" fmla="*/ 68826 h 199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89589" h="1998581">
                <a:moveTo>
                  <a:pt x="744015" y="68826"/>
                </a:moveTo>
                <a:lnTo>
                  <a:pt x="744015" y="68826"/>
                </a:lnTo>
                <a:cubicBezTo>
                  <a:pt x="653961" y="72161"/>
                  <a:pt x="480231" y="73845"/>
                  <a:pt x="370389" y="88490"/>
                </a:cubicBezTo>
                <a:cubicBezTo>
                  <a:pt x="316844" y="95629"/>
                  <a:pt x="347071" y="98042"/>
                  <a:pt x="301563" y="108155"/>
                </a:cubicBezTo>
                <a:cubicBezTo>
                  <a:pt x="282102" y="112480"/>
                  <a:pt x="262031" y="113662"/>
                  <a:pt x="242570" y="117987"/>
                </a:cubicBezTo>
                <a:cubicBezTo>
                  <a:pt x="195936" y="128350"/>
                  <a:pt x="192155" y="147901"/>
                  <a:pt x="134415" y="167148"/>
                </a:cubicBezTo>
                <a:cubicBezTo>
                  <a:pt x="91543" y="181439"/>
                  <a:pt x="77087" y="180509"/>
                  <a:pt x="45925" y="206477"/>
                </a:cubicBezTo>
                <a:cubicBezTo>
                  <a:pt x="35243" y="215379"/>
                  <a:pt x="26260" y="226142"/>
                  <a:pt x="16428" y="235974"/>
                </a:cubicBezTo>
                <a:cubicBezTo>
                  <a:pt x="-7386" y="331231"/>
                  <a:pt x="-3480" y="299411"/>
                  <a:pt x="16428" y="471948"/>
                </a:cubicBezTo>
                <a:cubicBezTo>
                  <a:pt x="19341" y="497194"/>
                  <a:pt x="41944" y="546098"/>
                  <a:pt x="55757" y="570271"/>
                </a:cubicBezTo>
                <a:cubicBezTo>
                  <a:pt x="61620" y="580531"/>
                  <a:pt x="69558" y="589508"/>
                  <a:pt x="75421" y="599768"/>
                </a:cubicBezTo>
                <a:cubicBezTo>
                  <a:pt x="82693" y="612494"/>
                  <a:pt x="89642" y="625488"/>
                  <a:pt x="95086" y="639097"/>
                </a:cubicBezTo>
                <a:cubicBezTo>
                  <a:pt x="111042" y="678986"/>
                  <a:pt x="114926" y="698793"/>
                  <a:pt x="124583" y="737419"/>
                </a:cubicBezTo>
                <a:cubicBezTo>
                  <a:pt x="128860" y="797293"/>
                  <a:pt x="131540" y="880362"/>
                  <a:pt x="144247" y="943897"/>
                </a:cubicBezTo>
                <a:cubicBezTo>
                  <a:pt x="146279" y="954060"/>
                  <a:pt x="150802" y="963561"/>
                  <a:pt x="154079" y="973393"/>
                </a:cubicBezTo>
                <a:cubicBezTo>
                  <a:pt x="157357" y="1016000"/>
                  <a:pt x="158612" y="1058810"/>
                  <a:pt x="163912" y="1101213"/>
                </a:cubicBezTo>
                <a:cubicBezTo>
                  <a:pt x="168589" y="1138628"/>
                  <a:pt x="178134" y="1125839"/>
                  <a:pt x="193408" y="1160206"/>
                </a:cubicBezTo>
                <a:cubicBezTo>
                  <a:pt x="201827" y="1179148"/>
                  <a:pt x="206518" y="1199535"/>
                  <a:pt x="213073" y="1219200"/>
                </a:cubicBezTo>
                <a:lnTo>
                  <a:pt x="232737" y="1278193"/>
                </a:lnTo>
                <a:cubicBezTo>
                  <a:pt x="236015" y="1288025"/>
                  <a:pt x="236821" y="1299066"/>
                  <a:pt x="242570" y="1307690"/>
                </a:cubicBezTo>
                <a:lnTo>
                  <a:pt x="262234" y="1337187"/>
                </a:lnTo>
                <a:cubicBezTo>
                  <a:pt x="265511" y="1350297"/>
                  <a:pt x="269135" y="1363325"/>
                  <a:pt x="272066" y="1376516"/>
                </a:cubicBezTo>
                <a:cubicBezTo>
                  <a:pt x="275691" y="1392830"/>
                  <a:pt x="277846" y="1409464"/>
                  <a:pt x="281899" y="1425677"/>
                </a:cubicBezTo>
                <a:cubicBezTo>
                  <a:pt x="284413" y="1435732"/>
                  <a:pt x="289004" y="1445175"/>
                  <a:pt x="291731" y="1455174"/>
                </a:cubicBezTo>
                <a:cubicBezTo>
                  <a:pt x="298842" y="1481248"/>
                  <a:pt x="304841" y="1507613"/>
                  <a:pt x="311396" y="1533832"/>
                </a:cubicBezTo>
                <a:lnTo>
                  <a:pt x="311396" y="1533832"/>
                </a:lnTo>
                <a:cubicBezTo>
                  <a:pt x="325292" y="1603314"/>
                  <a:pt x="315945" y="1567145"/>
                  <a:pt x="340892" y="1641987"/>
                </a:cubicBezTo>
                <a:lnTo>
                  <a:pt x="350725" y="1671484"/>
                </a:lnTo>
                <a:cubicBezTo>
                  <a:pt x="354002" y="1681316"/>
                  <a:pt x="354808" y="1692357"/>
                  <a:pt x="360557" y="1700980"/>
                </a:cubicBezTo>
                <a:lnTo>
                  <a:pt x="399886" y="1759974"/>
                </a:lnTo>
                <a:cubicBezTo>
                  <a:pt x="417165" y="1811811"/>
                  <a:pt x="398298" y="1769868"/>
                  <a:pt x="439215" y="1818968"/>
                </a:cubicBezTo>
                <a:cubicBezTo>
                  <a:pt x="446780" y="1828046"/>
                  <a:pt x="452011" y="1838848"/>
                  <a:pt x="458879" y="1848464"/>
                </a:cubicBezTo>
                <a:cubicBezTo>
                  <a:pt x="468404" y="1861799"/>
                  <a:pt x="478979" y="1874368"/>
                  <a:pt x="488376" y="1887793"/>
                </a:cubicBezTo>
                <a:cubicBezTo>
                  <a:pt x="501929" y="1907155"/>
                  <a:pt x="505284" y="1939314"/>
                  <a:pt x="527705" y="1946787"/>
                </a:cubicBezTo>
                <a:cubicBezTo>
                  <a:pt x="547370" y="1953342"/>
                  <a:pt x="566373" y="1962386"/>
                  <a:pt x="586699" y="1966451"/>
                </a:cubicBezTo>
                <a:cubicBezTo>
                  <a:pt x="658585" y="1980829"/>
                  <a:pt x="619316" y="1973921"/>
                  <a:pt x="704686" y="1986116"/>
                </a:cubicBezTo>
                <a:cubicBezTo>
                  <a:pt x="833434" y="1979679"/>
                  <a:pt x="892934" y="2037929"/>
                  <a:pt x="911163" y="1946787"/>
                </a:cubicBezTo>
                <a:cubicBezTo>
                  <a:pt x="915708" y="1924062"/>
                  <a:pt x="916451" y="1900686"/>
                  <a:pt x="920996" y="1877961"/>
                </a:cubicBezTo>
                <a:cubicBezTo>
                  <a:pt x="923029" y="1867798"/>
                  <a:pt x="927551" y="1858296"/>
                  <a:pt x="930828" y="1848464"/>
                </a:cubicBezTo>
                <a:cubicBezTo>
                  <a:pt x="934105" y="1796025"/>
                  <a:pt x="934637" y="1743343"/>
                  <a:pt x="940660" y="1691148"/>
                </a:cubicBezTo>
                <a:cubicBezTo>
                  <a:pt x="944491" y="1657945"/>
                  <a:pt x="960325" y="1592826"/>
                  <a:pt x="960325" y="1592826"/>
                </a:cubicBezTo>
                <a:cubicBezTo>
                  <a:pt x="963602" y="1543665"/>
                  <a:pt x="963189" y="1494117"/>
                  <a:pt x="970157" y="1445342"/>
                </a:cubicBezTo>
                <a:cubicBezTo>
                  <a:pt x="973088" y="1424822"/>
                  <a:pt x="989821" y="1386348"/>
                  <a:pt x="989821" y="1386348"/>
                </a:cubicBezTo>
                <a:cubicBezTo>
                  <a:pt x="993099" y="1337187"/>
                  <a:pt x="994496" y="1287864"/>
                  <a:pt x="999654" y="1238864"/>
                </a:cubicBezTo>
                <a:cubicBezTo>
                  <a:pt x="1001940" y="1217146"/>
                  <a:pt x="1024499" y="1154496"/>
                  <a:pt x="1029150" y="1140542"/>
                </a:cubicBezTo>
                <a:cubicBezTo>
                  <a:pt x="1052728" y="1069810"/>
                  <a:pt x="1024121" y="1158148"/>
                  <a:pt x="1048815" y="1071716"/>
                </a:cubicBezTo>
                <a:cubicBezTo>
                  <a:pt x="1051662" y="1061751"/>
                  <a:pt x="1053614" y="1051279"/>
                  <a:pt x="1058647" y="1042219"/>
                </a:cubicBezTo>
                <a:cubicBezTo>
                  <a:pt x="1088047" y="989298"/>
                  <a:pt x="1091644" y="989558"/>
                  <a:pt x="1127473" y="953729"/>
                </a:cubicBezTo>
                <a:cubicBezTo>
                  <a:pt x="1130750" y="940619"/>
                  <a:pt x="1133593" y="927393"/>
                  <a:pt x="1137305" y="914400"/>
                </a:cubicBezTo>
                <a:cubicBezTo>
                  <a:pt x="1140152" y="904435"/>
                  <a:pt x="1145283" y="895100"/>
                  <a:pt x="1147137" y="884903"/>
                </a:cubicBezTo>
                <a:cubicBezTo>
                  <a:pt x="1152447" y="855697"/>
                  <a:pt x="1148980" y="763023"/>
                  <a:pt x="1196299" y="747251"/>
                </a:cubicBezTo>
                <a:lnTo>
                  <a:pt x="1225796" y="737419"/>
                </a:lnTo>
                <a:lnTo>
                  <a:pt x="1284789" y="678426"/>
                </a:lnTo>
                <a:cubicBezTo>
                  <a:pt x="1294621" y="668594"/>
                  <a:pt x="1301094" y="653326"/>
                  <a:pt x="1314286" y="648929"/>
                </a:cubicBezTo>
                <a:lnTo>
                  <a:pt x="1343783" y="639097"/>
                </a:lnTo>
                <a:cubicBezTo>
                  <a:pt x="1411132" y="571747"/>
                  <a:pt x="1379637" y="595529"/>
                  <a:pt x="1432273" y="560439"/>
                </a:cubicBezTo>
                <a:cubicBezTo>
                  <a:pt x="1438828" y="550607"/>
                  <a:pt x="1443581" y="539298"/>
                  <a:pt x="1451937" y="530942"/>
                </a:cubicBezTo>
                <a:cubicBezTo>
                  <a:pt x="1517489" y="465389"/>
                  <a:pt x="1448656" y="560443"/>
                  <a:pt x="1501099" y="481780"/>
                </a:cubicBezTo>
                <a:cubicBezTo>
                  <a:pt x="1504376" y="471948"/>
                  <a:pt x="1505898" y="461344"/>
                  <a:pt x="1510931" y="452284"/>
                </a:cubicBezTo>
                <a:cubicBezTo>
                  <a:pt x="1522409" y="431624"/>
                  <a:pt x="1550260" y="393290"/>
                  <a:pt x="1550260" y="393290"/>
                </a:cubicBezTo>
                <a:cubicBezTo>
                  <a:pt x="1553537" y="363793"/>
                  <a:pt x="1554272" y="333902"/>
                  <a:pt x="1560092" y="304800"/>
                </a:cubicBezTo>
                <a:cubicBezTo>
                  <a:pt x="1564157" y="284474"/>
                  <a:pt x="1573202" y="265471"/>
                  <a:pt x="1579757" y="245806"/>
                </a:cubicBezTo>
                <a:lnTo>
                  <a:pt x="1589589" y="216309"/>
                </a:lnTo>
                <a:cubicBezTo>
                  <a:pt x="1586312" y="173703"/>
                  <a:pt x="1591496" y="129578"/>
                  <a:pt x="1579757" y="88490"/>
                </a:cubicBezTo>
                <a:cubicBezTo>
                  <a:pt x="1576910" y="78525"/>
                  <a:pt x="1559530" y="83293"/>
                  <a:pt x="1550260" y="78658"/>
                </a:cubicBezTo>
                <a:cubicBezTo>
                  <a:pt x="1539691" y="73373"/>
                  <a:pt x="1531332" y="64278"/>
                  <a:pt x="1520763" y="58993"/>
                </a:cubicBezTo>
                <a:cubicBezTo>
                  <a:pt x="1490451" y="43837"/>
                  <a:pt x="1439719" y="42718"/>
                  <a:pt x="1412608" y="39329"/>
                </a:cubicBezTo>
                <a:cubicBezTo>
                  <a:pt x="1323409" y="9596"/>
                  <a:pt x="1414273" y="37010"/>
                  <a:pt x="1206131" y="19664"/>
                </a:cubicBezTo>
                <a:cubicBezTo>
                  <a:pt x="1186264" y="18008"/>
                  <a:pt x="1166841" y="12863"/>
                  <a:pt x="1147137" y="9832"/>
                </a:cubicBezTo>
                <a:cubicBezTo>
                  <a:pt x="1124232" y="6308"/>
                  <a:pt x="1101254" y="3277"/>
                  <a:pt x="1078312" y="0"/>
                </a:cubicBezTo>
                <a:cubicBezTo>
                  <a:pt x="993099" y="3277"/>
                  <a:pt x="907028" y="-2665"/>
                  <a:pt x="822673" y="9832"/>
                </a:cubicBezTo>
                <a:cubicBezTo>
                  <a:pt x="812421" y="11351"/>
                  <a:pt x="820170" y="32000"/>
                  <a:pt x="812841" y="39329"/>
                </a:cubicBezTo>
                <a:cubicBezTo>
                  <a:pt x="805512" y="46658"/>
                  <a:pt x="755486" y="63910"/>
                  <a:pt x="744015" y="68826"/>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7"/>
          </a:p>
        </p:txBody>
      </p:sp>
      <p:sp>
        <p:nvSpPr>
          <p:cNvPr id="32" name="Freeform: Shape 31">
            <a:extLst>
              <a:ext uri="{FF2B5EF4-FFF2-40B4-BE49-F238E27FC236}">
                <a16:creationId xmlns:a16="http://schemas.microsoft.com/office/drawing/2014/main" id="{18AE31E8-05C5-4CC0-BF80-6A67CBC94846}"/>
              </a:ext>
            </a:extLst>
          </p:cNvPr>
          <p:cNvSpPr/>
          <p:nvPr/>
        </p:nvSpPr>
        <p:spPr>
          <a:xfrm>
            <a:off x="1689935" y="1730477"/>
            <a:ext cx="1712027" cy="1486107"/>
          </a:xfrm>
          <a:custGeom>
            <a:avLst/>
            <a:gdLst>
              <a:gd name="connsiteX0" fmla="*/ 355176 w 1712027"/>
              <a:gd name="connsiteY0" fmla="*/ 1484671 h 1486107"/>
              <a:gd name="connsiteX1" fmla="*/ 355176 w 1712027"/>
              <a:gd name="connsiteY1" fmla="*/ 1484671 h 1486107"/>
              <a:gd name="connsiteX2" fmla="*/ 433834 w 1712027"/>
              <a:gd name="connsiteY2" fmla="*/ 1415846 h 1486107"/>
              <a:gd name="connsiteX3" fmla="*/ 463331 w 1712027"/>
              <a:gd name="connsiteY3" fmla="*/ 1376517 h 1486107"/>
              <a:gd name="connsiteX4" fmla="*/ 492827 w 1712027"/>
              <a:gd name="connsiteY4" fmla="*/ 1356852 h 1486107"/>
              <a:gd name="connsiteX5" fmla="*/ 522324 w 1712027"/>
              <a:gd name="connsiteY5" fmla="*/ 1327355 h 1486107"/>
              <a:gd name="connsiteX6" fmla="*/ 610814 w 1712027"/>
              <a:gd name="connsiteY6" fmla="*/ 1258529 h 1486107"/>
              <a:gd name="connsiteX7" fmla="*/ 650143 w 1712027"/>
              <a:gd name="connsiteY7" fmla="*/ 1229033 h 1486107"/>
              <a:gd name="connsiteX8" fmla="*/ 679640 w 1712027"/>
              <a:gd name="connsiteY8" fmla="*/ 1209368 h 1486107"/>
              <a:gd name="connsiteX9" fmla="*/ 728801 w 1712027"/>
              <a:gd name="connsiteY9" fmla="*/ 1170039 h 1486107"/>
              <a:gd name="connsiteX10" fmla="*/ 758298 w 1712027"/>
              <a:gd name="connsiteY10" fmla="*/ 1140542 h 1486107"/>
              <a:gd name="connsiteX11" fmla="*/ 797627 w 1712027"/>
              <a:gd name="connsiteY11" fmla="*/ 1120878 h 1486107"/>
              <a:gd name="connsiteX12" fmla="*/ 836956 w 1712027"/>
              <a:gd name="connsiteY12" fmla="*/ 1091381 h 1486107"/>
              <a:gd name="connsiteX13" fmla="*/ 915614 w 1712027"/>
              <a:gd name="connsiteY13" fmla="*/ 1042220 h 1486107"/>
              <a:gd name="connsiteX14" fmla="*/ 945111 w 1712027"/>
              <a:gd name="connsiteY14" fmla="*/ 1022555 h 1486107"/>
              <a:gd name="connsiteX15" fmla="*/ 984440 w 1712027"/>
              <a:gd name="connsiteY15" fmla="*/ 993058 h 1486107"/>
              <a:gd name="connsiteX16" fmla="*/ 1023769 w 1712027"/>
              <a:gd name="connsiteY16" fmla="*/ 983226 h 1486107"/>
              <a:gd name="connsiteX17" fmla="*/ 1043434 w 1712027"/>
              <a:gd name="connsiteY17" fmla="*/ 953729 h 1486107"/>
              <a:gd name="connsiteX18" fmla="*/ 1102427 w 1712027"/>
              <a:gd name="connsiteY18" fmla="*/ 914400 h 1486107"/>
              <a:gd name="connsiteX19" fmla="*/ 1122092 w 1712027"/>
              <a:gd name="connsiteY19" fmla="*/ 884904 h 1486107"/>
              <a:gd name="connsiteX20" fmla="*/ 1181085 w 1712027"/>
              <a:gd name="connsiteY20" fmla="*/ 865239 h 1486107"/>
              <a:gd name="connsiteX21" fmla="*/ 1220414 w 1712027"/>
              <a:gd name="connsiteY21" fmla="*/ 835742 h 1486107"/>
              <a:gd name="connsiteX22" fmla="*/ 1299072 w 1712027"/>
              <a:gd name="connsiteY22" fmla="*/ 786581 h 1486107"/>
              <a:gd name="connsiteX23" fmla="*/ 1318737 w 1712027"/>
              <a:gd name="connsiteY23" fmla="*/ 757084 h 1486107"/>
              <a:gd name="connsiteX24" fmla="*/ 1377731 w 1712027"/>
              <a:gd name="connsiteY24" fmla="*/ 717755 h 1486107"/>
              <a:gd name="connsiteX25" fmla="*/ 1407227 w 1712027"/>
              <a:gd name="connsiteY25" fmla="*/ 688258 h 1486107"/>
              <a:gd name="connsiteX26" fmla="*/ 1426892 w 1712027"/>
              <a:gd name="connsiteY26" fmla="*/ 658762 h 1486107"/>
              <a:gd name="connsiteX27" fmla="*/ 1456389 w 1712027"/>
              <a:gd name="connsiteY27" fmla="*/ 648929 h 1486107"/>
              <a:gd name="connsiteX28" fmla="*/ 1515382 w 1712027"/>
              <a:gd name="connsiteY28" fmla="*/ 609600 h 1486107"/>
              <a:gd name="connsiteX29" fmla="*/ 1574376 w 1712027"/>
              <a:gd name="connsiteY29" fmla="*/ 570271 h 1486107"/>
              <a:gd name="connsiteX30" fmla="*/ 1603872 w 1712027"/>
              <a:gd name="connsiteY30" fmla="*/ 540775 h 1486107"/>
              <a:gd name="connsiteX31" fmla="*/ 1613705 w 1712027"/>
              <a:gd name="connsiteY31" fmla="*/ 511278 h 1486107"/>
              <a:gd name="connsiteX32" fmla="*/ 1653034 w 1712027"/>
              <a:gd name="connsiteY32" fmla="*/ 452284 h 1486107"/>
              <a:gd name="connsiteX33" fmla="*/ 1692363 w 1712027"/>
              <a:gd name="connsiteY33" fmla="*/ 314633 h 1486107"/>
              <a:gd name="connsiteX34" fmla="*/ 1702195 w 1712027"/>
              <a:gd name="connsiteY34" fmla="*/ 285136 h 1486107"/>
              <a:gd name="connsiteX35" fmla="*/ 1712027 w 1712027"/>
              <a:gd name="connsiteY35" fmla="*/ 255639 h 1486107"/>
              <a:gd name="connsiteX36" fmla="*/ 1702195 w 1712027"/>
              <a:gd name="connsiteY36" fmla="*/ 176981 h 1486107"/>
              <a:gd name="connsiteX37" fmla="*/ 1672698 w 1712027"/>
              <a:gd name="connsiteY37" fmla="*/ 147484 h 1486107"/>
              <a:gd name="connsiteX38" fmla="*/ 1623537 w 1712027"/>
              <a:gd name="connsiteY38" fmla="*/ 108155 h 1486107"/>
              <a:gd name="connsiteX39" fmla="*/ 1603872 w 1712027"/>
              <a:gd name="connsiteY39" fmla="*/ 78658 h 1486107"/>
              <a:gd name="connsiteX40" fmla="*/ 1544879 w 1712027"/>
              <a:gd name="connsiteY40" fmla="*/ 58994 h 1486107"/>
              <a:gd name="connsiteX41" fmla="*/ 1485885 w 1712027"/>
              <a:gd name="connsiteY41" fmla="*/ 19665 h 1486107"/>
              <a:gd name="connsiteX42" fmla="*/ 1328569 w 1712027"/>
              <a:gd name="connsiteY42" fmla="*/ 0 h 1486107"/>
              <a:gd name="connsiteX43" fmla="*/ 728801 w 1712027"/>
              <a:gd name="connsiteY43" fmla="*/ 9833 h 1486107"/>
              <a:gd name="connsiteX44" fmla="*/ 581318 w 1712027"/>
              <a:gd name="connsiteY44" fmla="*/ 29497 h 1486107"/>
              <a:gd name="connsiteX45" fmla="*/ 551821 w 1712027"/>
              <a:gd name="connsiteY45" fmla="*/ 49162 h 1486107"/>
              <a:gd name="connsiteX46" fmla="*/ 473163 w 1712027"/>
              <a:gd name="connsiteY46" fmla="*/ 78658 h 1486107"/>
              <a:gd name="connsiteX47" fmla="*/ 384672 w 1712027"/>
              <a:gd name="connsiteY47" fmla="*/ 147484 h 1486107"/>
              <a:gd name="connsiteX48" fmla="*/ 355176 w 1712027"/>
              <a:gd name="connsiteY48" fmla="*/ 167149 h 1486107"/>
              <a:gd name="connsiteX49" fmla="*/ 335511 w 1712027"/>
              <a:gd name="connsiteY49" fmla="*/ 196646 h 1486107"/>
              <a:gd name="connsiteX50" fmla="*/ 266685 w 1712027"/>
              <a:gd name="connsiteY50" fmla="*/ 235975 h 1486107"/>
              <a:gd name="connsiteX51" fmla="*/ 227356 w 1712027"/>
              <a:gd name="connsiteY51" fmla="*/ 304800 h 1486107"/>
              <a:gd name="connsiteX52" fmla="*/ 178195 w 1712027"/>
              <a:gd name="connsiteY52" fmla="*/ 353962 h 1486107"/>
              <a:gd name="connsiteX53" fmla="*/ 148698 w 1712027"/>
              <a:gd name="connsiteY53" fmla="*/ 422788 h 1486107"/>
              <a:gd name="connsiteX54" fmla="*/ 99537 w 1712027"/>
              <a:gd name="connsiteY54" fmla="*/ 491613 h 1486107"/>
              <a:gd name="connsiteX55" fmla="*/ 60208 w 1712027"/>
              <a:gd name="connsiteY55" fmla="*/ 589936 h 1486107"/>
              <a:gd name="connsiteX56" fmla="*/ 30711 w 1712027"/>
              <a:gd name="connsiteY56" fmla="*/ 668594 h 1486107"/>
              <a:gd name="connsiteX57" fmla="*/ 11047 w 1712027"/>
              <a:gd name="connsiteY57" fmla="*/ 747252 h 1486107"/>
              <a:gd name="connsiteX58" fmla="*/ 1214 w 1712027"/>
              <a:gd name="connsiteY58" fmla="*/ 786581 h 1486107"/>
              <a:gd name="connsiteX59" fmla="*/ 40543 w 1712027"/>
              <a:gd name="connsiteY59" fmla="*/ 1032388 h 1486107"/>
              <a:gd name="connsiteX60" fmla="*/ 70040 w 1712027"/>
              <a:gd name="connsiteY60" fmla="*/ 1061884 h 1486107"/>
              <a:gd name="connsiteX61" fmla="*/ 89705 w 1712027"/>
              <a:gd name="connsiteY61" fmla="*/ 1101213 h 1486107"/>
              <a:gd name="connsiteX62" fmla="*/ 119201 w 1712027"/>
              <a:gd name="connsiteY62" fmla="*/ 1120878 h 1486107"/>
              <a:gd name="connsiteX63" fmla="*/ 158531 w 1712027"/>
              <a:gd name="connsiteY63" fmla="*/ 1170039 h 1486107"/>
              <a:gd name="connsiteX64" fmla="*/ 207692 w 1712027"/>
              <a:gd name="connsiteY64" fmla="*/ 1238865 h 1486107"/>
              <a:gd name="connsiteX65" fmla="*/ 247021 w 1712027"/>
              <a:gd name="connsiteY65" fmla="*/ 1297858 h 1486107"/>
              <a:gd name="connsiteX66" fmla="*/ 306014 w 1712027"/>
              <a:gd name="connsiteY66" fmla="*/ 1337188 h 1486107"/>
              <a:gd name="connsiteX67" fmla="*/ 335511 w 1712027"/>
              <a:gd name="connsiteY67" fmla="*/ 1366684 h 1486107"/>
              <a:gd name="connsiteX68" fmla="*/ 394505 w 1712027"/>
              <a:gd name="connsiteY68" fmla="*/ 1376517 h 1486107"/>
              <a:gd name="connsiteX69" fmla="*/ 453498 w 1712027"/>
              <a:gd name="connsiteY69" fmla="*/ 1396181 h 1486107"/>
              <a:gd name="connsiteX70" fmla="*/ 384672 w 1712027"/>
              <a:gd name="connsiteY70" fmla="*/ 1484671 h 1486107"/>
              <a:gd name="connsiteX71" fmla="*/ 355176 w 1712027"/>
              <a:gd name="connsiteY71" fmla="*/ 1484671 h 148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712027" h="1486107">
                <a:moveTo>
                  <a:pt x="355176" y="1484671"/>
                </a:moveTo>
                <a:lnTo>
                  <a:pt x="355176" y="1484671"/>
                </a:lnTo>
                <a:cubicBezTo>
                  <a:pt x="381395" y="1461729"/>
                  <a:pt x="409199" y="1440481"/>
                  <a:pt x="433834" y="1415846"/>
                </a:cubicBezTo>
                <a:cubicBezTo>
                  <a:pt x="445422" y="1404259"/>
                  <a:pt x="451744" y="1388105"/>
                  <a:pt x="463331" y="1376517"/>
                </a:cubicBezTo>
                <a:cubicBezTo>
                  <a:pt x="471687" y="1368161"/>
                  <a:pt x="483749" y="1364417"/>
                  <a:pt x="492827" y="1356852"/>
                </a:cubicBezTo>
                <a:cubicBezTo>
                  <a:pt x="503509" y="1347950"/>
                  <a:pt x="511642" y="1336257"/>
                  <a:pt x="522324" y="1327355"/>
                </a:cubicBezTo>
                <a:cubicBezTo>
                  <a:pt x="551031" y="1303432"/>
                  <a:pt x="581195" y="1281313"/>
                  <a:pt x="610814" y="1258529"/>
                </a:cubicBezTo>
                <a:cubicBezTo>
                  <a:pt x="623803" y="1248538"/>
                  <a:pt x="636508" y="1238123"/>
                  <a:pt x="650143" y="1229033"/>
                </a:cubicBezTo>
                <a:cubicBezTo>
                  <a:pt x="659975" y="1222478"/>
                  <a:pt x="670186" y="1216458"/>
                  <a:pt x="679640" y="1209368"/>
                </a:cubicBezTo>
                <a:cubicBezTo>
                  <a:pt x="696428" y="1196777"/>
                  <a:pt x="713008" y="1183858"/>
                  <a:pt x="728801" y="1170039"/>
                </a:cubicBezTo>
                <a:cubicBezTo>
                  <a:pt x="739266" y="1160882"/>
                  <a:pt x="746983" y="1148624"/>
                  <a:pt x="758298" y="1140542"/>
                </a:cubicBezTo>
                <a:cubicBezTo>
                  <a:pt x="770225" y="1132023"/>
                  <a:pt x="785198" y="1128646"/>
                  <a:pt x="797627" y="1120878"/>
                </a:cubicBezTo>
                <a:cubicBezTo>
                  <a:pt x="811523" y="1112193"/>
                  <a:pt x="823321" y="1100471"/>
                  <a:pt x="836956" y="1091381"/>
                </a:cubicBezTo>
                <a:cubicBezTo>
                  <a:pt x="862682" y="1074230"/>
                  <a:pt x="889888" y="1059371"/>
                  <a:pt x="915614" y="1042220"/>
                </a:cubicBezTo>
                <a:cubicBezTo>
                  <a:pt x="925446" y="1035665"/>
                  <a:pt x="935495" y="1029424"/>
                  <a:pt x="945111" y="1022555"/>
                </a:cubicBezTo>
                <a:cubicBezTo>
                  <a:pt x="958446" y="1013030"/>
                  <a:pt x="969783" y="1000387"/>
                  <a:pt x="984440" y="993058"/>
                </a:cubicBezTo>
                <a:cubicBezTo>
                  <a:pt x="996526" y="987015"/>
                  <a:pt x="1010659" y="986503"/>
                  <a:pt x="1023769" y="983226"/>
                </a:cubicBezTo>
                <a:cubicBezTo>
                  <a:pt x="1030324" y="973394"/>
                  <a:pt x="1034541" y="961511"/>
                  <a:pt x="1043434" y="953729"/>
                </a:cubicBezTo>
                <a:cubicBezTo>
                  <a:pt x="1061220" y="938166"/>
                  <a:pt x="1102427" y="914400"/>
                  <a:pt x="1102427" y="914400"/>
                </a:cubicBezTo>
                <a:cubicBezTo>
                  <a:pt x="1108982" y="904568"/>
                  <a:pt x="1112071" y="891167"/>
                  <a:pt x="1122092" y="884904"/>
                </a:cubicBezTo>
                <a:cubicBezTo>
                  <a:pt x="1139669" y="873918"/>
                  <a:pt x="1181085" y="865239"/>
                  <a:pt x="1181085" y="865239"/>
                </a:cubicBezTo>
                <a:cubicBezTo>
                  <a:pt x="1194195" y="855407"/>
                  <a:pt x="1206518" y="844427"/>
                  <a:pt x="1220414" y="835742"/>
                </a:cubicBezTo>
                <a:cubicBezTo>
                  <a:pt x="1261955" y="809779"/>
                  <a:pt x="1261932" y="823721"/>
                  <a:pt x="1299072" y="786581"/>
                </a:cubicBezTo>
                <a:cubicBezTo>
                  <a:pt x="1307428" y="778225"/>
                  <a:pt x="1309844" y="764866"/>
                  <a:pt x="1318737" y="757084"/>
                </a:cubicBezTo>
                <a:cubicBezTo>
                  <a:pt x="1336523" y="741521"/>
                  <a:pt x="1361020" y="734467"/>
                  <a:pt x="1377731" y="717755"/>
                </a:cubicBezTo>
                <a:cubicBezTo>
                  <a:pt x="1387563" y="707923"/>
                  <a:pt x="1398325" y="698940"/>
                  <a:pt x="1407227" y="688258"/>
                </a:cubicBezTo>
                <a:cubicBezTo>
                  <a:pt x="1414792" y="679180"/>
                  <a:pt x="1417665" y="666144"/>
                  <a:pt x="1426892" y="658762"/>
                </a:cubicBezTo>
                <a:cubicBezTo>
                  <a:pt x="1434985" y="652288"/>
                  <a:pt x="1447329" y="653962"/>
                  <a:pt x="1456389" y="648929"/>
                </a:cubicBezTo>
                <a:cubicBezTo>
                  <a:pt x="1477048" y="637451"/>
                  <a:pt x="1495718" y="622710"/>
                  <a:pt x="1515382" y="609600"/>
                </a:cubicBezTo>
                <a:cubicBezTo>
                  <a:pt x="1515387" y="609597"/>
                  <a:pt x="1574372" y="570275"/>
                  <a:pt x="1574376" y="570271"/>
                </a:cubicBezTo>
                <a:lnTo>
                  <a:pt x="1603872" y="540775"/>
                </a:lnTo>
                <a:cubicBezTo>
                  <a:pt x="1607150" y="530943"/>
                  <a:pt x="1608672" y="520338"/>
                  <a:pt x="1613705" y="511278"/>
                </a:cubicBezTo>
                <a:cubicBezTo>
                  <a:pt x="1625183" y="490618"/>
                  <a:pt x="1653034" y="452284"/>
                  <a:pt x="1653034" y="452284"/>
                </a:cubicBezTo>
                <a:cubicBezTo>
                  <a:pt x="1677728" y="353507"/>
                  <a:pt x="1664149" y="399273"/>
                  <a:pt x="1692363" y="314633"/>
                </a:cubicBezTo>
                <a:lnTo>
                  <a:pt x="1702195" y="285136"/>
                </a:lnTo>
                <a:lnTo>
                  <a:pt x="1712027" y="255639"/>
                </a:lnTo>
                <a:cubicBezTo>
                  <a:pt x="1708750" y="229420"/>
                  <a:pt x="1711225" y="201814"/>
                  <a:pt x="1702195" y="176981"/>
                </a:cubicBezTo>
                <a:cubicBezTo>
                  <a:pt x="1697443" y="163913"/>
                  <a:pt x="1681600" y="158166"/>
                  <a:pt x="1672698" y="147484"/>
                </a:cubicBezTo>
                <a:cubicBezTo>
                  <a:pt x="1638488" y="106432"/>
                  <a:pt x="1671960" y="124297"/>
                  <a:pt x="1623537" y="108155"/>
                </a:cubicBezTo>
                <a:cubicBezTo>
                  <a:pt x="1616982" y="98323"/>
                  <a:pt x="1613893" y="84921"/>
                  <a:pt x="1603872" y="78658"/>
                </a:cubicBezTo>
                <a:cubicBezTo>
                  <a:pt x="1586295" y="67672"/>
                  <a:pt x="1544879" y="58994"/>
                  <a:pt x="1544879" y="58994"/>
                </a:cubicBezTo>
                <a:cubicBezTo>
                  <a:pt x="1525214" y="45884"/>
                  <a:pt x="1509336" y="22597"/>
                  <a:pt x="1485885" y="19665"/>
                </a:cubicBezTo>
                <a:lnTo>
                  <a:pt x="1328569" y="0"/>
                </a:lnTo>
                <a:lnTo>
                  <a:pt x="728801" y="9833"/>
                </a:lnTo>
                <a:cubicBezTo>
                  <a:pt x="623945" y="12706"/>
                  <a:pt x="642093" y="9239"/>
                  <a:pt x="581318" y="29497"/>
                </a:cubicBezTo>
                <a:cubicBezTo>
                  <a:pt x="571486" y="36052"/>
                  <a:pt x="562683" y="44507"/>
                  <a:pt x="551821" y="49162"/>
                </a:cubicBezTo>
                <a:cubicBezTo>
                  <a:pt x="496580" y="72837"/>
                  <a:pt x="526414" y="41792"/>
                  <a:pt x="473163" y="78658"/>
                </a:cubicBezTo>
                <a:cubicBezTo>
                  <a:pt x="442439" y="99928"/>
                  <a:pt x="415764" y="126755"/>
                  <a:pt x="384672" y="147484"/>
                </a:cubicBezTo>
                <a:lnTo>
                  <a:pt x="355176" y="167149"/>
                </a:lnTo>
                <a:cubicBezTo>
                  <a:pt x="348621" y="176981"/>
                  <a:pt x="343867" y="188290"/>
                  <a:pt x="335511" y="196646"/>
                </a:cubicBezTo>
                <a:cubicBezTo>
                  <a:pt x="321615" y="210541"/>
                  <a:pt x="282105" y="228265"/>
                  <a:pt x="266685" y="235975"/>
                </a:cubicBezTo>
                <a:cubicBezTo>
                  <a:pt x="253575" y="258917"/>
                  <a:pt x="243210" y="283661"/>
                  <a:pt x="227356" y="304800"/>
                </a:cubicBezTo>
                <a:cubicBezTo>
                  <a:pt x="213451" y="323340"/>
                  <a:pt x="191050" y="334679"/>
                  <a:pt x="178195" y="353962"/>
                </a:cubicBezTo>
                <a:cubicBezTo>
                  <a:pt x="164350" y="374730"/>
                  <a:pt x="161082" y="401117"/>
                  <a:pt x="148698" y="422788"/>
                </a:cubicBezTo>
                <a:cubicBezTo>
                  <a:pt x="134710" y="447266"/>
                  <a:pt x="113525" y="467135"/>
                  <a:pt x="99537" y="491613"/>
                </a:cubicBezTo>
                <a:cubicBezTo>
                  <a:pt x="71798" y="540156"/>
                  <a:pt x="75508" y="549137"/>
                  <a:pt x="60208" y="589936"/>
                </a:cubicBezTo>
                <a:cubicBezTo>
                  <a:pt x="50270" y="616437"/>
                  <a:pt x="38152" y="641310"/>
                  <a:pt x="30711" y="668594"/>
                </a:cubicBezTo>
                <a:cubicBezTo>
                  <a:pt x="23600" y="694668"/>
                  <a:pt x="17602" y="721033"/>
                  <a:pt x="11047" y="747252"/>
                </a:cubicBezTo>
                <a:lnTo>
                  <a:pt x="1214" y="786581"/>
                </a:lnTo>
                <a:cubicBezTo>
                  <a:pt x="8121" y="924708"/>
                  <a:pt x="-21589" y="949545"/>
                  <a:pt x="40543" y="1032388"/>
                </a:cubicBezTo>
                <a:cubicBezTo>
                  <a:pt x="48886" y="1043512"/>
                  <a:pt x="60208" y="1052052"/>
                  <a:pt x="70040" y="1061884"/>
                </a:cubicBezTo>
                <a:cubicBezTo>
                  <a:pt x="76595" y="1074994"/>
                  <a:pt x="80322" y="1089953"/>
                  <a:pt x="89705" y="1101213"/>
                </a:cubicBezTo>
                <a:cubicBezTo>
                  <a:pt x="97270" y="1110291"/>
                  <a:pt x="111819" y="1111651"/>
                  <a:pt x="119201" y="1120878"/>
                </a:cubicBezTo>
                <a:cubicBezTo>
                  <a:pt x="173473" y="1188719"/>
                  <a:pt x="74004" y="1113689"/>
                  <a:pt x="158531" y="1170039"/>
                </a:cubicBezTo>
                <a:cubicBezTo>
                  <a:pt x="222431" y="1265892"/>
                  <a:pt x="122366" y="1116971"/>
                  <a:pt x="207692" y="1238865"/>
                </a:cubicBezTo>
                <a:cubicBezTo>
                  <a:pt x="221245" y="1258226"/>
                  <a:pt x="227357" y="1284748"/>
                  <a:pt x="247021" y="1297858"/>
                </a:cubicBezTo>
                <a:cubicBezTo>
                  <a:pt x="266685" y="1310968"/>
                  <a:pt x="289302" y="1320477"/>
                  <a:pt x="306014" y="1337188"/>
                </a:cubicBezTo>
                <a:cubicBezTo>
                  <a:pt x="315846" y="1347020"/>
                  <a:pt x="322805" y="1361037"/>
                  <a:pt x="335511" y="1366684"/>
                </a:cubicBezTo>
                <a:cubicBezTo>
                  <a:pt x="353729" y="1374781"/>
                  <a:pt x="375164" y="1371682"/>
                  <a:pt x="394505" y="1376517"/>
                </a:cubicBezTo>
                <a:cubicBezTo>
                  <a:pt x="414614" y="1381544"/>
                  <a:pt x="453498" y="1396181"/>
                  <a:pt x="453498" y="1396181"/>
                </a:cubicBezTo>
                <a:cubicBezTo>
                  <a:pt x="384437" y="1442222"/>
                  <a:pt x="396427" y="1414144"/>
                  <a:pt x="384672" y="1484671"/>
                </a:cubicBezTo>
                <a:cubicBezTo>
                  <a:pt x="384133" y="1487904"/>
                  <a:pt x="360092" y="1484671"/>
                  <a:pt x="355176" y="14846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7"/>
          </a:p>
        </p:txBody>
      </p:sp>
      <p:sp>
        <p:nvSpPr>
          <p:cNvPr id="34" name="Freeform: Shape 33">
            <a:extLst>
              <a:ext uri="{FF2B5EF4-FFF2-40B4-BE49-F238E27FC236}">
                <a16:creationId xmlns:a16="http://schemas.microsoft.com/office/drawing/2014/main" id="{2996B193-D992-4855-AE1C-94F626A7CB36}"/>
              </a:ext>
            </a:extLst>
          </p:cNvPr>
          <p:cNvSpPr/>
          <p:nvPr/>
        </p:nvSpPr>
        <p:spPr>
          <a:xfrm>
            <a:off x="3274143" y="2015614"/>
            <a:ext cx="3608439" cy="3401961"/>
          </a:xfrm>
          <a:custGeom>
            <a:avLst/>
            <a:gdLst>
              <a:gd name="connsiteX0" fmla="*/ 2792361 w 3608439"/>
              <a:gd name="connsiteY0" fmla="*/ 3401961 h 3401961"/>
              <a:gd name="connsiteX1" fmla="*/ 2792361 w 3608439"/>
              <a:gd name="connsiteY1" fmla="*/ 3401961 h 3401961"/>
              <a:gd name="connsiteX2" fmla="*/ 2880852 w 3608439"/>
              <a:gd name="connsiteY2" fmla="*/ 3392129 h 3401961"/>
              <a:gd name="connsiteX3" fmla="*/ 2910348 w 3608439"/>
              <a:gd name="connsiteY3" fmla="*/ 3382297 h 3401961"/>
              <a:gd name="connsiteX4" fmla="*/ 3038168 w 3608439"/>
              <a:gd name="connsiteY4" fmla="*/ 3372464 h 3401961"/>
              <a:gd name="connsiteX5" fmla="*/ 3215148 w 3608439"/>
              <a:gd name="connsiteY5" fmla="*/ 3342968 h 3401961"/>
              <a:gd name="connsiteX6" fmla="*/ 3303639 w 3608439"/>
              <a:gd name="connsiteY6" fmla="*/ 3313471 h 3401961"/>
              <a:gd name="connsiteX7" fmla="*/ 3333135 w 3608439"/>
              <a:gd name="connsiteY7" fmla="*/ 3303639 h 3401961"/>
              <a:gd name="connsiteX8" fmla="*/ 3392129 w 3608439"/>
              <a:gd name="connsiteY8" fmla="*/ 3293806 h 3401961"/>
              <a:gd name="connsiteX9" fmla="*/ 3451123 w 3608439"/>
              <a:gd name="connsiteY9" fmla="*/ 3274142 h 3401961"/>
              <a:gd name="connsiteX10" fmla="*/ 3510116 w 3608439"/>
              <a:gd name="connsiteY10" fmla="*/ 3234813 h 3401961"/>
              <a:gd name="connsiteX11" fmla="*/ 3559277 w 3608439"/>
              <a:gd name="connsiteY11" fmla="*/ 3185652 h 3401961"/>
              <a:gd name="connsiteX12" fmla="*/ 3569110 w 3608439"/>
              <a:gd name="connsiteY12" fmla="*/ 3116826 h 3401961"/>
              <a:gd name="connsiteX13" fmla="*/ 3588774 w 3608439"/>
              <a:gd name="connsiteY13" fmla="*/ 3028335 h 3401961"/>
              <a:gd name="connsiteX14" fmla="*/ 3608439 w 3608439"/>
              <a:gd name="connsiteY14" fmla="*/ 2949677 h 3401961"/>
              <a:gd name="connsiteX15" fmla="*/ 3598606 w 3608439"/>
              <a:gd name="connsiteY15" fmla="*/ 2674374 h 3401961"/>
              <a:gd name="connsiteX16" fmla="*/ 3578942 w 3608439"/>
              <a:gd name="connsiteY16" fmla="*/ 2644877 h 3401961"/>
              <a:gd name="connsiteX17" fmla="*/ 3569110 w 3608439"/>
              <a:gd name="connsiteY17" fmla="*/ 2615381 h 3401961"/>
              <a:gd name="connsiteX18" fmla="*/ 3529781 w 3608439"/>
              <a:gd name="connsiteY18" fmla="*/ 2585884 h 3401961"/>
              <a:gd name="connsiteX19" fmla="*/ 3500284 w 3608439"/>
              <a:gd name="connsiteY19" fmla="*/ 2556387 h 3401961"/>
              <a:gd name="connsiteX20" fmla="*/ 3411793 w 3608439"/>
              <a:gd name="connsiteY20" fmla="*/ 2507226 h 3401961"/>
              <a:gd name="connsiteX21" fmla="*/ 3352800 w 3608439"/>
              <a:gd name="connsiteY21" fmla="*/ 2467897 h 3401961"/>
              <a:gd name="connsiteX22" fmla="*/ 3274142 w 3608439"/>
              <a:gd name="connsiteY22" fmla="*/ 2438400 h 3401961"/>
              <a:gd name="connsiteX23" fmla="*/ 3244645 w 3608439"/>
              <a:gd name="connsiteY23" fmla="*/ 2408903 h 3401961"/>
              <a:gd name="connsiteX24" fmla="*/ 3205316 w 3608439"/>
              <a:gd name="connsiteY24" fmla="*/ 2379406 h 3401961"/>
              <a:gd name="connsiteX25" fmla="*/ 3175819 w 3608439"/>
              <a:gd name="connsiteY25" fmla="*/ 2359742 h 3401961"/>
              <a:gd name="connsiteX26" fmla="*/ 3116826 w 3608439"/>
              <a:gd name="connsiteY26" fmla="*/ 2310581 h 3401961"/>
              <a:gd name="connsiteX27" fmla="*/ 3057832 w 3608439"/>
              <a:gd name="connsiteY27" fmla="*/ 2251587 h 3401961"/>
              <a:gd name="connsiteX28" fmla="*/ 2949677 w 3608439"/>
              <a:gd name="connsiteY28" fmla="*/ 2163097 h 3401961"/>
              <a:gd name="connsiteX29" fmla="*/ 2871019 w 3608439"/>
              <a:gd name="connsiteY29" fmla="*/ 2094271 h 3401961"/>
              <a:gd name="connsiteX30" fmla="*/ 2841523 w 3608439"/>
              <a:gd name="connsiteY30" fmla="*/ 2064774 h 3401961"/>
              <a:gd name="connsiteX31" fmla="*/ 2812026 w 3608439"/>
              <a:gd name="connsiteY31" fmla="*/ 2045110 h 3401961"/>
              <a:gd name="connsiteX32" fmla="*/ 2772697 w 3608439"/>
              <a:gd name="connsiteY32" fmla="*/ 2015613 h 3401961"/>
              <a:gd name="connsiteX33" fmla="*/ 2694039 w 3608439"/>
              <a:gd name="connsiteY33" fmla="*/ 1956619 h 3401961"/>
              <a:gd name="connsiteX34" fmla="*/ 2684206 w 3608439"/>
              <a:gd name="connsiteY34" fmla="*/ 1927122 h 3401961"/>
              <a:gd name="connsiteX35" fmla="*/ 2654710 w 3608439"/>
              <a:gd name="connsiteY35" fmla="*/ 1897626 h 3401961"/>
              <a:gd name="connsiteX36" fmla="*/ 2635045 w 3608439"/>
              <a:gd name="connsiteY36" fmla="*/ 1868129 h 3401961"/>
              <a:gd name="connsiteX37" fmla="*/ 2625213 w 3608439"/>
              <a:gd name="connsiteY37" fmla="*/ 1818968 h 3401961"/>
              <a:gd name="connsiteX38" fmla="*/ 2605548 w 3608439"/>
              <a:gd name="connsiteY38" fmla="*/ 1789471 h 3401961"/>
              <a:gd name="connsiteX39" fmla="*/ 2576052 w 3608439"/>
              <a:gd name="connsiteY39" fmla="*/ 1730477 h 3401961"/>
              <a:gd name="connsiteX40" fmla="*/ 2566219 w 3608439"/>
              <a:gd name="connsiteY40" fmla="*/ 1681316 h 3401961"/>
              <a:gd name="connsiteX41" fmla="*/ 2517058 w 3608439"/>
              <a:gd name="connsiteY41" fmla="*/ 1602658 h 3401961"/>
              <a:gd name="connsiteX42" fmla="*/ 2487561 w 3608439"/>
              <a:gd name="connsiteY42" fmla="*/ 1573161 h 3401961"/>
              <a:gd name="connsiteX43" fmla="*/ 2448232 w 3608439"/>
              <a:gd name="connsiteY43" fmla="*/ 1524000 h 3401961"/>
              <a:gd name="connsiteX44" fmla="*/ 2399071 w 3608439"/>
              <a:gd name="connsiteY44" fmla="*/ 1445342 h 3401961"/>
              <a:gd name="connsiteX45" fmla="*/ 2379406 w 3608439"/>
              <a:gd name="connsiteY45" fmla="*/ 1415845 h 3401961"/>
              <a:gd name="connsiteX46" fmla="*/ 2320413 w 3608439"/>
              <a:gd name="connsiteY46" fmla="*/ 1356852 h 3401961"/>
              <a:gd name="connsiteX47" fmla="*/ 2281084 w 3608439"/>
              <a:gd name="connsiteY47" fmla="*/ 1297858 h 3401961"/>
              <a:gd name="connsiteX48" fmla="*/ 2261419 w 3608439"/>
              <a:gd name="connsiteY48" fmla="*/ 1268361 h 3401961"/>
              <a:gd name="connsiteX49" fmla="*/ 2202426 w 3608439"/>
              <a:gd name="connsiteY49" fmla="*/ 1209368 h 3401961"/>
              <a:gd name="connsiteX50" fmla="*/ 2172929 w 3608439"/>
              <a:gd name="connsiteY50" fmla="*/ 1179871 h 3401961"/>
              <a:gd name="connsiteX51" fmla="*/ 2104103 w 3608439"/>
              <a:gd name="connsiteY51" fmla="*/ 1150374 h 3401961"/>
              <a:gd name="connsiteX52" fmla="*/ 2074606 w 3608439"/>
              <a:gd name="connsiteY52" fmla="*/ 1120877 h 3401961"/>
              <a:gd name="connsiteX53" fmla="*/ 2025445 w 3608439"/>
              <a:gd name="connsiteY53" fmla="*/ 1101213 h 3401961"/>
              <a:gd name="connsiteX54" fmla="*/ 1986116 w 3608439"/>
              <a:gd name="connsiteY54" fmla="*/ 1081548 h 3401961"/>
              <a:gd name="connsiteX55" fmla="*/ 1956619 w 3608439"/>
              <a:gd name="connsiteY55" fmla="*/ 1061884 h 3401961"/>
              <a:gd name="connsiteX56" fmla="*/ 1877961 w 3608439"/>
              <a:gd name="connsiteY56" fmla="*/ 1042219 h 3401961"/>
              <a:gd name="connsiteX57" fmla="*/ 1818968 w 3608439"/>
              <a:gd name="connsiteY57" fmla="*/ 1022555 h 3401961"/>
              <a:gd name="connsiteX58" fmla="*/ 1720645 w 3608439"/>
              <a:gd name="connsiteY58" fmla="*/ 993058 h 3401961"/>
              <a:gd name="connsiteX59" fmla="*/ 1691148 w 3608439"/>
              <a:gd name="connsiteY59" fmla="*/ 983226 h 3401961"/>
              <a:gd name="connsiteX60" fmla="*/ 1651819 w 3608439"/>
              <a:gd name="connsiteY60" fmla="*/ 963561 h 3401961"/>
              <a:gd name="connsiteX61" fmla="*/ 1573161 w 3608439"/>
              <a:gd name="connsiteY61" fmla="*/ 943897 h 3401961"/>
              <a:gd name="connsiteX62" fmla="*/ 1543664 w 3608439"/>
              <a:gd name="connsiteY62" fmla="*/ 934064 h 3401961"/>
              <a:gd name="connsiteX63" fmla="*/ 1474839 w 3608439"/>
              <a:gd name="connsiteY63" fmla="*/ 914400 h 3401961"/>
              <a:gd name="connsiteX64" fmla="*/ 1415845 w 3608439"/>
              <a:gd name="connsiteY64" fmla="*/ 865239 h 3401961"/>
              <a:gd name="connsiteX65" fmla="*/ 1386348 w 3608439"/>
              <a:gd name="connsiteY65" fmla="*/ 845574 h 3401961"/>
              <a:gd name="connsiteX66" fmla="*/ 1366684 w 3608439"/>
              <a:gd name="connsiteY66" fmla="*/ 816077 h 3401961"/>
              <a:gd name="connsiteX67" fmla="*/ 1337187 w 3608439"/>
              <a:gd name="connsiteY67" fmla="*/ 796413 h 3401961"/>
              <a:gd name="connsiteX68" fmla="*/ 1297858 w 3608439"/>
              <a:gd name="connsiteY68" fmla="*/ 737419 h 3401961"/>
              <a:gd name="connsiteX69" fmla="*/ 1268361 w 3608439"/>
              <a:gd name="connsiteY69" fmla="*/ 707922 h 3401961"/>
              <a:gd name="connsiteX70" fmla="*/ 1258529 w 3608439"/>
              <a:gd name="connsiteY70" fmla="*/ 678426 h 3401961"/>
              <a:gd name="connsiteX71" fmla="*/ 1199535 w 3608439"/>
              <a:gd name="connsiteY71" fmla="*/ 589935 h 3401961"/>
              <a:gd name="connsiteX72" fmla="*/ 1179871 w 3608439"/>
              <a:gd name="connsiteY72" fmla="*/ 560439 h 3401961"/>
              <a:gd name="connsiteX73" fmla="*/ 1160206 w 3608439"/>
              <a:gd name="connsiteY73" fmla="*/ 530942 h 3401961"/>
              <a:gd name="connsiteX74" fmla="*/ 1150374 w 3608439"/>
              <a:gd name="connsiteY74" fmla="*/ 501445 h 3401961"/>
              <a:gd name="connsiteX75" fmla="*/ 1111045 w 3608439"/>
              <a:gd name="connsiteY75" fmla="*/ 442452 h 3401961"/>
              <a:gd name="connsiteX76" fmla="*/ 1101213 w 3608439"/>
              <a:gd name="connsiteY76" fmla="*/ 412955 h 3401961"/>
              <a:gd name="connsiteX77" fmla="*/ 1081548 w 3608439"/>
              <a:gd name="connsiteY77" fmla="*/ 373626 h 3401961"/>
              <a:gd name="connsiteX78" fmla="*/ 1052052 w 3608439"/>
              <a:gd name="connsiteY78" fmla="*/ 304800 h 3401961"/>
              <a:gd name="connsiteX79" fmla="*/ 1022555 w 3608439"/>
              <a:gd name="connsiteY79" fmla="*/ 226142 h 3401961"/>
              <a:gd name="connsiteX80" fmla="*/ 993058 w 3608439"/>
              <a:gd name="connsiteY80" fmla="*/ 167148 h 3401961"/>
              <a:gd name="connsiteX81" fmla="*/ 963561 w 3608439"/>
              <a:gd name="connsiteY81" fmla="*/ 147484 h 3401961"/>
              <a:gd name="connsiteX82" fmla="*/ 914400 w 3608439"/>
              <a:gd name="connsiteY82" fmla="*/ 98322 h 3401961"/>
              <a:gd name="connsiteX83" fmla="*/ 884903 w 3608439"/>
              <a:gd name="connsiteY83" fmla="*/ 68826 h 3401961"/>
              <a:gd name="connsiteX84" fmla="*/ 825910 w 3608439"/>
              <a:gd name="connsiteY84" fmla="*/ 39329 h 3401961"/>
              <a:gd name="connsiteX85" fmla="*/ 796413 w 3608439"/>
              <a:gd name="connsiteY85" fmla="*/ 19664 h 3401961"/>
              <a:gd name="connsiteX86" fmla="*/ 717755 w 3608439"/>
              <a:gd name="connsiteY86" fmla="*/ 0 h 3401961"/>
              <a:gd name="connsiteX87" fmla="*/ 629264 w 3608439"/>
              <a:gd name="connsiteY87" fmla="*/ 9832 h 3401961"/>
              <a:gd name="connsiteX88" fmla="*/ 501445 w 3608439"/>
              <a:gd name="connsiteY88" fmla="*/ 49161 h 3401961"/>
              <a:gd name="connsiteX89" fmla="*/ 462116 w 3608439"/>
              <a:gd name="connsiteY89" fmla="*/ 68826 h 3401961"/>
              <a:gd name="connsiteX90" fmla="*/ 393290 w 3608439"/>
              <a:gd name="connsiteY90" fmla="*/ 88490 h 3401961"/>
              <a:gd name="connsiteX91" fmla="*/ 353961 w 3608439"/>
              <a:gd name="connsiteY91" fmla="*/ 108155 h 3401961"/>
              <a:gd name="connsiteX92" fmla="*/ 324464 w 3608439"/>
              <a:gd name="connsiteY92" fmla="*/ 137652 h 3401961"/>
              <a:gd name="connsiteX93" fmla="*/ 265471 w 3608439"/>
              <a:gd name="connsiteY93" fmla="*/ 167148 h 3401961"/>
              <a:gd name="connsiteX94" fmla="*/ 206477 w 3608439"/>
              <a:gd name="connsiteY94" fmla="*/ 216310 h 3401961"/>
              <a:gd name="connsiteX95" fmla="*/ 157316 w 3608439"/>
              <a:gd name="connsiteY95" fmla="*/ 265471 h 3401961"/>
              <a:gd name="connsiteX96" fmla="*/ 88490 w 3608439"/>
              <a:gd name="connsiteY96" fmla="*/ 344129 h 3401961"/>
              <a:gd name="connsiteX97" fmla="*/ 68826 w 3608439"/>
              <a:gd name="connsiteY97" fmla="*/ 373626 h 3401961"/>
              <a:gd name="connsiteX98" fmla="*/ 58993 w 3608439"/>
              <a:gd name="connsiteY98" fmla="*/ 403122 h 3401961"/>
              <a:gd name="connsiteX99" fmla="*/ 39329 w 3608439"/>
              <a:gd name="connsiteY99" fmla="*/ 432619 h 3401961"/>
              <a:gd name="connsiteX100" fmla="*/ 19664 w 3608439"/>
              <a:gd name="connsiteY100" fmla="*/ 511277 h 3401961"/>
              <a:gd name="connsiteX101" fmla="*/ 0 w 3608439"/>
              <a:gd name="connsiteY101" fmla="*/ 540774 h 3401961"/>
              <a:gd name="connsiteX102" fmla="*/ 9832 w 3608439"/>
              <a:gd name="connsiteY102" fmla="*/ 865239 h 3401961"/>
              <a:gd name="connsiteX103" fmla="*/ 29497 w 3608439"/>
              <a:gd name="connsiteY103" fmla="*/ 953729 h 3401961"/>
              <a:gd name="connsiteX104" fmla="*/ 58993 w 3608439"/>
              <a:gd name="connsiteY104" fmla="*/ 1002890 h 3401961"/>
              <a:gd name="connsiteX105" fmla="*/ 127819 w 3608439"/>
              <a:gd name="connsiteY105" fmla="*/ 1111045 h 3401961"/>
              <a:gd name="connsiteX106" fmla="*/ 176981 w 3608439"/>
              <a:gd name="connsiteY106" fmla="*/ 1140542 h 3401961"/>
              <a:gd name="connsiteX107" fmla="*/ 216310 w 3608439"/>
              <a:gd name="connsiteY107" fmla="*/ 1179871 h 3401961"/>
              <a:gd name="connsiteX108" fmla="*/ 294968 w 3608439"/>
              <a:gd name="connsiteY108" fmla="*/ 1219200 h 3401961"/>
              <a:gd name="connsiteX109" fmla="*/ 383458 w 3608439"/>
              <a:gd name="connsiteY109" fmla="*/ 1258529 h 3401961"/>
              <a:gd name="connsiteX110" fmla="*/ 550606 w 3608439"/>
              <a:gd name="connsiteY110" fmla="*/ 1307690 h 3401961"/>
              <a:gd name="connsiteX111" fmla="*/ 599768 w 3608439"/>
              <a:gd name="connsiteY111" fmla="*/ 1327355 h 3401961"/>
              <a:gd name="connsiteX112" fmla="*/ 639097 w 3608439"/>
              <a:gd name="connsiteY112" fmla="*/ 1337187 h 3401961"/>
              <a:gd name="connsiteX113" fmla="*/ 668593 w 3608439"/>
              <a:gd name="connsiteY113" fmla="*/ 1347019 h 3401961"/>
              <a:gd name="connsiteX114" fmla="*/ 747252 w 3608439"/>
              <a:gd name="connsiteY114" fmla="*/ 1376516 h 3401961"/>
              <a:gd name="connsiteX115" fmla="*/ 855406 w 3608439"/>
              <a:gd name="connsiteY115" fmla="*/ 1435510 h 3401961"/>
              <a:gd name="connsiteX116" fmla="*/ 875071 w 3608439"/>
              <a:gd name="connsiteY116" fmla="*/ 1465006 h 3401961"/>
              <a:gd name="connsiteX117" fmla="*/ 934064 w 3608439"/>
              <a:gd name="connsiteY117" fmla="*/ 1543664 h 3401961"/>
              <a:gd name="connsiteX118" fmla="*/ 1002890 w 3608439"/>
              <a:gd name="connsiteY118" fmla="*/ 1641987 h 3401961"/>
              <a:gd name="connsiteX119" fmla="*/ 1022555 w 3608439"/>
              <a:gd name="connsiteY119" fmla="*/ 1671484 h 3401961"/>
              <a:gd name="connsiteX120" fmla="*/ 1042219 w 3608439"/>
              <a:gd name="connsiteY120" fmla="*/ 1720645 h 3401961"/>
              <a:gd name="connsiteX121" fmla="*/ 1081548 w 3608439"/>
              <a:gd name="connsiteY121" fmla="*/ 1779639 h 3401961"/>
              <a:gd name="connsiteX122" fmla="*/ 1130710 w 3608439"/>
              <a:gd name="connsiteY122" fmla="*/ 1858297 h 3401961"/>
              <a:gd name="connsiteX123" fmla="*/ 1179871 w 3608439"/>
              <a:gd name="connsiteY123" fmla="*/ 1936955 h 3401961"/>
              <a:gd name="connsiteX124" fmla="*/ 1199535 w 3608439"/>
              <a:gd name="connsiteY124" fmla="*/ 1976284 h 3401961"/>
              <a:gd name="connsiteX125" fmla="*/ 1258529 w 3608439"/>
              <a:gd name="connsiteY125" fmla="*/ 2054942 h 3401961"/>
              <a:gd name="connsiteX126" fmla="*/ 1278193 w 3608439"/>
              <a:gd name="connsiteY126" fmla="*/ 2084439 h 3401961"/>
              <a:gd name="connsiteX127" fmla="*/ 1288026 w 3608439"/>
              <a:gd name="connsiteY127" fmla="*/ 2113935 h 3401961"/>
              <a:gd name="connsiteX128" fmla="*/ 1317523 w 3608439"/>
              <a:gd name="connsiteY128" fmla="*/ 2133600 h 3401961"/>
              <a:gd name="connsiteX129" fmla="*/ 1366684 w 3608439"/>
              <a:gd name="connsiteY129" fmla="*/ 2202426 h 3401961"/>
              <a:gd name="connsiteX130" fmla="*/ 1455174 w 3608439"/>
              <a:gd name="connsiteY130" fmla="*/ 2300748 h 3401961"/>
              <a:gd name="connsiteX131" fmla="*/ 1504335 w 3608439"/>
              <a:gd name="connsiteY131" fmla="*/ 2330245 h 3401961"/>
              <a:gd name="connsiteX132" fmla="*/ 1602658 w 3608439"/>
              <a:gd name="connsiteY132" fmla="*/ 2399071 h 3401961"/>
              <a:gd name="connsiteX133" fmla="*/ 1691148 w 3608439"/>
              <a:gd name="connsiteY133" fmla="*/ 2467897 h 3401961"/>
              <a:gd name="connsiteX134" fmla="*/ 1848464 w 3608439"/>
              <a:gd name="connsiteY134" fmla="*/ 2556387 h 3401961"/>
              <a:gd name="connsiteX135" fmla="*/ 1877961 w 3608439"/>
              <a:gd name="connsiteY135" fmla="*/ 2576052 h 3401961"/>
              <a:gd name="connsiteX136" fmla="*/ 1956619 w 3608439"/>
              <a:gd name="connsiteY136" fmla="*/ 2635045 h 3401961"/>
              <a:gd name="connsiteX137" fmla="*/ 2025445 w 3608439"/>
              <a:gd name="connsiteY137" fmla="*/ 2684206 h 3401961"/>
              <a:gd name="connsiteX138" fmla="*/ 2074606 w 3608439"/>
              <a:gd name="connsiteY138" fmla="*/ 2723535 h 3401961"/>
              <a:gd name="connsiteX139" fmla="*/ 2104103 w 3608439"/>
              <a:gd name="connsiteY139" fmla="*/ 2753032 h 3401961"/>
              <a:gd name="connsiteX140" fmla="*/ 2153264 w 3608439"/>
              <a:gd name="connsiteY140" fmla="*/ 2782529 h 3401961"/>
              <a:gd name="connsiteX141" fmla="*/ 2192593 w 3608439"/>
              <a:gd name="connsiteY141" fmla="*/ 2812026 h 3401961"/>
              <a:gd name="connsiteX142" fmla="*/ 2222090 w 3608439"/>
              <a:gd name="connsiteY142" fmla="*/ 2831690 h 3401961"/>
              <a:gd name="connsiteX143" fmla="*/ 2261419 w 3608439"/>
              <a:gd name="connsiteY143" fmla="*/ 2861187 h 3401961"/>
              <a:gd name="connsiteX144" fmla="*/ 2300748 w 3608439"/>
              <a:gd name="connsiteY144" fmla="*/ 2880852 h 3401961"/>
              <a:gd name="connsiteX145" fmla="*/ 2379406 w 3608439"/>
              <a:gd name="connsiteY145" fmla="*/ 2910348 h 3401961"/>
              <a:gd name="connsiteX146" fmla="*/ 2448232 w 3608439"/>
              <a:gd name="connsiteY146" fmla="*/ 2939845 h 3401961"/>
              <a:gd name="connsiteX147" fmla="*/ 2507226 w 3608439"/>
              <a:gd name="connsiteY147" fmla="*/ 2979174 h 3401961"/>
              <a:gd name="connsiteX148" fmla="*/ 2546555 w 3608439"/>
              <a:gd name="connsiteY148" fmla="*/ 2998839 h 3401961"/>
              <a:gd name="connsiteX149" fmla="*/ 2605548 w 3608439"/>
              <a:gd name="connsiteY149" fmla="*/ 3057832 h 3401961"/>
              <a:gd name="connsiteX150" fmla="*/ 2635045 w 3608439"/>
              <a:gd name="connsiteY150" fmla="*/ 3077497 h 3401961"/>
              <a:gd name="connsiteX151" fmla="*/ 2654710 w 3608439"/>
              <a:gd name="connsiteY151" fmla="*/ 3106993 h 3401961"/>
              <a:gd name="connsiteX152" fmla="*/ 2694039 w 3608439"/>
              <a:gd name="connsiteY152" fmla="*/ 3185652 h 3401961"/>
              <a:gd name="connsiteX153" fmla="*/ 2713703 w 3608439"/>
              <a:gd name="connsiteY153" fmla="*/ 3215148 h 3401961"/>
              <a:gd name="connsiteX154" fmla="*/ 2743200 w 3608439"/>
              <a:gd name="connsiteY154" fmla="*/ 3234813 h 3401961"/>
              <a:gd name="connsiteX155" fmla="*/ 2782529 w 3608439"/>
              <a:gd name="connsiteY155" fmla="*/ 3303639 h 3401961"/>
              <a:gd name="connsiteX156" fmla="*/ 2812026 w 3608439"/>
              <a:gd name="connsiteY156" fmla="*/ 3313471 h 3401961"/>
              <a:gd name="connsiteX157" fmla="*/ 2792361 w 3608439"/>
              <a:gd name="connsiteY157" fmla="*/ 3401961 h 340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3608439" h="3401961">
                <a:moveTo>
                  <a:pt x="2792361" y="3401961"/>
                </a:moveTo>
                <a:lnTo>
                  <a:pt x="2792361" y="3401961"/>
                </a:lnTo>
                <a:cubicBezTo>
                  <a:pt x="2821858" y="3398684"/>
                  <a:pt x="2851577" y="3397008"/>
                  <a:pt x="2880852" y="3392129"/>
                </a:cubicBezTo>
                <a:cubicBezTo>
                  <a:pt x="2891075" y="3390425"/>
                  <a:pt x="2900064" y="3383583"/>
                  <a:pt x="2910348" y="3382297"/>
                </a:cubicBezTo>
                <a:cubicBezTo>
                  <a:pt x="2952751" y="3376997"/>
                  <a:pt x="2995561" y="3375742"/>
                  <a:pt x="3038168" y="3372464"/>
                </a:cubicBezTo>
                <a:cubicBezTo>
                  <a:pt x="3134601" y="3340320"/>
                  <a:pt x="3076505" y="3354521"/>
                  <a:pt x="3215148" y="3342968"/>
                </a:cubicBezTo>
                <a:lnTo>
                  <a:pt x="3303639" y="3313471"/>
                </a:lnTo>
                <a:cubicBezTo>
                  <a:pt x="3313471" y="3310194"/>
                  <a:pt x="3322912" y="3305343"/>
                  <a:pt x="3333135" y="3303639"/>
                </a:cubicBezTo>
                <a:cubicBezTo>
                  <a:pt x="3352800" y="3300361"/>
                  <a:pt x="3372788" y="3298641"/>
                  <a:pt x="3392129" y="3293806"/>
                </a:cubicBezTo>
                <a:cubicBezTo>
                  <a:pt x="3412238" y="3288779"/>
                  <a:pt x="3451123" y="3274142"/>
                  <a:pt x="3451123" y="3274142"/>
                </a:cubicBezTo>
                <a:cubicBezTo>
                  <a:pt x="3470787" y="3261032"/>
                  <a:pt x="3497006" y="3254477"/>
                  <a:pt x="3510116" y="3234813"/>
                </a:cubicBezTo>
                <a:cubicBezTo>
                  <a:pt x="3536336" y="3195484"/>
                  <a:pt x="3519949" y="3211871"/>
                  <a:pt x="3559277" y="3185652"/>
                </a:cubicBezTo>
                <a:cubicBezTo>
                  <a:pt x="3562555" y="3162710"/>
                  <a:pt x="3565300" y="3139686"/>
                  <a:pt x="3569110" y="3116826"/>
                </a:cubicBezTo>
                <a:cubicBezTo>
                  <a:pt x="3578997" y="3057506"/>
                  <a:pt x="3576987" y="3081376"/>
                  <a:pt x="3588774" y="3028335"/>
                </a:cubicBezTo>
                <a:cubicBezTo>
                  <a:pt x="3604593" y="2957150"/>
                  <a:pt x="3590869" y="3002384"/>
                  <a:pt x="3608439" y="2949677"/>
                </a:cubicBezTo>
                <a:cubicBezTo>
                  <a:pt x="3605161" y="2857909"/>
                  <a:pt x="3607451" y="2765773"/>
                  <a:pt x="3598606" y="2674374"/>
                </a:cubicBezTo>
                <a:cubicBezTo>
                  <a:pt x="3597468" y="2662612"/>
                  <a:pt x="3584227" y="2655446"/>
                  <a:pt x="3578942" y="2644877"/>
                </a:cubicBezTo>
                <a:cubicBezTo>
                  <a:pt x="3574307" y="2635607"/>
                  <a:pt x="3575745" y="2623343"/>
                  <a:pt x="3569110" y="2615381"/>
                </a:cubicBezTo>
                <a:cubicBezTo>
                  <a:pt x="3558619" y="2602792"/>
                  <a:pt x="3542223" y="2596549"/>
                  <a:pt x="3529781" y="2585884"/>
                </a:cubicBezTo>
                <a:cubicBezTo>
                  <a:pt x="3519224" y="2576835"/>
                  <a:pt x="3511260" y="2564924"/>
                  <a:pt x="3500284" y="2556387"/>
                </a:cubicBezTo>
                <a:cubicBezTo>
                  <a:pt x="3449571" y="2516944"/>
                  <a:pt x="3456298" y="2522061"/>
                  <a:pt x="3411793" y="2507226"/>
                </a:cubicBezTo>
                <a:cubicBezTo>
                  <a:pt x="3392129" y="2494116"/>
                  <a:pt x="3375728" y="2473629"/>
                  <a:pt x="3352800" y="2467897"/>
                </a:cubicBezTo>
                <a:cubicBezTo>
                  <a:pt x="3299252" y="2454509"/>
                  <a:pt x="3325558" y="2464107"/>
                  <a:pt x="3274142" y="2438400"/>
                </a:cubicBezTo>
                <a:cubicBezTo>
                  <a:pt x="3264310" y="2428568"/>
                  <a:pt x="3255202" y="2417952"/>
                  <a:pt x="3244645" y="2408903"/>
                </a:cubicBezTo>
                <a:cubicBezTo>
                  <a:pt x="3232203" y="2398238"/>
                  <a:pt x="3218651" y="2388931"/>
                  <a:pt x="3205316" y="2379406"/>
                </a:cubicBezTo>
                <a:cubicBezTo>
                  <a:pt x="3195700" y="2372538"/>
                  <a:pt x="3184897" y="2367307"/>
                  <a:pt x="3175819" y="2359742"/>
                </a:cubicBezTo>
                <a:cubicBezTo>
                  <a:pt x="3100114" y="2296655"/>
                  <a:pt x="3190062" y="2359403"/>
                  <a:pt x="3116826" y="2310581"/>
                </a:cubicBezTo>
                <a:cubicBezTo>
                  <a:pt x="3079276" y="2254256"/>
                  <a:pt x="3118812" y="2306469"/>
                  <a:pt x="3057832" y="2251587"/>
                </a:cubicBezTo>
                <a:cubicBezTo>
                  <a:pt x="2961159" y="2164580"/>
                  <a:pt x="3039293" y="2216865"/>
                  <a:pt x="2949677" y="2163097"/>
                </a:cubicBezTo>
                <a:cubicBezTo>
                  <a:pt x="2894776" y="2089894"/>
                  <a:pt x="2950488" y="2153873"/>
                  <a:pt x="2871019" y="2094271"/>
                </a:cubicBezTo>
                <a:cubicBezTo>
                  <a:pt x="2859895" y="2085928"/>
                  <a:pt x="2852205" y="2073676"/>
                  <a:pt x="2841523" y="2064774"/>
                </a:cubicBezTo>
                <a:cubicBezTo>
                  <a:pt x="2832445" y="2057209"/>
                  <a:pt x="2821642" y="2051978"/>
                  <a:pt x="2812026" y="2045110"/>
                </a:cubicBezTo>
                <a:cubicBezTo>
                  <a:pt x="2798691" y="2035585"/>
                  <a:pt x="2785139" y="2026278"/>
                  <a:pt x="2772697" y="2015613"/>
                </a:cubicBezTo>
                <a:cubicBezTo>
                  <a:pt x="2705793" y="1958266"/>
                  <a:pt x="2787963" y="2012974"/>
                  <a:pt x="2694039" y="1956619"/>
                </a:cubicBezTo>
                <a:cubicBezTo>
                  <a:pt x="2690761" y="1946787"/>
                  <a:pt x="2689955" y="1935746"/>
                  <a:pt x="2684206" y="1927122"/>
                </a:cubicBezTo>
                <a:cubicBezTo>
                  <a:pt x="2676493" y="1915553"/>
                  <a:pt x="2663611" y="1908308"/>
                  <a:pt x="2654710" y="1897626"/>
                </a:cubicBezTo>
                <a:cubicBezTo>
                  <a:pt x="2647145" y="1888548"/>
                  <a:pt x="2641600" y="1877961"/>
                  <a:pt x="2635045" y="1868129"/>
                </a:cubicBezTo>
                <a:cubicBezTo>
                  <a:pt x="2631768" y="1851742"/>
                  <a:pt x="2631081" y="1834615"/>
                  <a:pt x="2625213" y="1818968"/>
                </a:cubicBezTo>
                <a:cubicBezTo>
                  <a:pt x="2621064" y="1807903"/>
                  <a:pt x="2610833" y="1800040"/>
                  <a:pt x="2605548" y="1789471"/>
                </a:cubicBezTo>
                <a:cubicBezTo>
                  <a:pt x="2564836" y="1708048"/>
                  <a:pt x="2632412" y="1815020"/>
                  <a:pt x="2576052" y="1730477"/>
                </a:cubicBezTo>
                <a:cubicBezTo>
                  <a:pt x="2572774" y="1714090"/>
                  <a:pt x="2571504" y="1697170"/>
                  <a:pt x="2566219" y="1681316"/>
                </a:cubicBezTo>
                <a:cubicBezTo>
                  <a:pt x="2557062" y="1653846"/>
                  <a:pt x="2535408" y="1624067"/>
                  <a:pt x="2517058" y="1602658"/>
                </a:cubicBezTo>
                <a:cubicBezTo>
                  <a:pt x="2508009" y="1592101"/>
                  <a:pt x="2496718" y="1583626"/>
                  <a:pt x="2487561" y="1573161"/>
                </a:cubicBezTo>
                <a:cubicBezTo>
                  <a:pt x="2473742" y="1557368"/>
                  <a:pt x="2460823" y="1540789"/>
                  <a:pt x="2448232" y="1524000"/>
                </a:cubicBezTo>
                <a:cubicBezTo>
                  <a:pt x="2431389" y="1501543"/>
                  <a:pt x="2412942" y="1467535"/>
                  <a:pt x="2399071" y="1445342"/>
                </a:cubicBezTo>
                <a:cubicBezTo>
                  <a:pt x="2392808" y="1435321"/>
                  <a:pt x="2387257" y="1424677"/>
                  <a:pt x="2379406" y="1415845"/>
                </a:cubicBezTo>
                <a:cubicBezTo>
                  <a:pt x="2360930" y="1395060"/>
                  <a:pt x="2335839" y="1379991"/>
                  <a:pt x="2320413" y="1356852"/>
                </a:cubicBezTo>
                <a:lnTo>
                  <a:pt x="2281084" y="1297858"/>
                </a:lnTo>
                <a:cubicBezTo>
                  <a:pt x="2274529" y="1288026"/>
                  <a:pt x="2269775" y="1276717"/>
                  <a:pt x="2261419" y="1268361"/>
                </a:cubicBezTo>
                <a:lnTo>
                  <a:pt x="2202426" y="1209368"/>
                </a:lnTo>
                <a:cubicBezTo>
                  <a:pt x="2192594" y="1199536"/>
                  <a:pt x="2185366" y="1186090"/>
                  <a:pt x="2172929" y="1179871"/>
                </a:cubicBezTo>
                <a:cubicBezTo>
                  <a:pt x="2124330" y="1155571"/>
                  <a:pt x="2147505" y="1164841"/>
                  <a:pt x="2104103" y="1150374"/>
                </a:cubicBezTo>
                <a:cubicBezTo>
                  <a:pt x="2094271" y="1140542"/>
                  <a:pt x="2086397" y="1128247"/>
                  <a:pt x="2074606" y="1120877"/>
                </a:cubicBezTo>
                <a:cubicBezTo>
                  <a:pt x="2059639" y="1111523"/>
                  <a:pt x="2041573" y="1108381"/>
                  <a:pt x="2025445" y="1101213"/>
                </a:cubicBezTo>
                <a:cubicBezTo>
                  <a:pt x="2012051" y="1095260"/>
                  <a:pt x="1998842" y="1088820"/>
                  <a:pt x="1986116" y="1081548"/>
                </a:cubicBezTo>
                <a:cubicBezTo>
                  <a:pt x="1975856" y="1075685"/>
                  <a:pt x="1967724" y="1065922"/>
                  <a:pt x="1956619" y="1061884"/>
                </a:cubicBezTo>
                <a:cubicBezTo>
                  <a:pt x="1931220" y="1052648"/>
                  <a:pt x="1903600" y="1050765"/>
                  <a:pt x="1877961" y="1042219"/>
                </a:cubicBezTo>
                <a:cubicBezTo>
                  <a:pt x="1858297" y="1035664"/>
                  <a:pt x="1839077" y="1027583"/>
                  <a:pt x="1818968" y="1022555"/>
                </a:cubicBezTo>
                <a:cubicBezTo>
                  <a:pt x="1759530" y="1007694"/>
                  <a:pt x="1792459" y="1016995"/>
                  <a:pt x="1720645" y="993058"/>
                </a:cubicBezTo>
                <a:cubicBezTo>
                  <a:pt x="1710813" y="989781"/>
                  <a:pt x="1700418" y="987861"/>
                  <a:pt x="1691148" y="983226"/>
                </a:cubicBezTo>
                <a:cubicBezTo>
                  <a:pt x="1678038" y="976671"/>
                  <a:pt x="1665724" y="968196"/>
                  <a:pt x="1651819" y="963561"/>
                </a:cubicBezTo>
                <a:cubicBezTo>
                  <a:pt x="1626180" y="955015"/>
                  <a:pt x="1598800" y="952444"/>
                  <a:pt x="1573161" y="943897"/>
                </a:cubicBezTo>
                <a:cubicBezTo>
                  <a:pt x="1563329" y="940619"/>
                  <a:pt x="1553629" y="936911"/>
                  <a:pt x="1543664" y="934064"/>
                </a:cubicBezTo>
                <a:cubicBezTo>
                  <a:pt x="1457225" y="909367"/>
                  <a:pt x="1545574" y="937978"/>
                  <a:pt x="1474839" y="914400"/>
                </a:cubicBezTo>
                <a:cubicBezTo>
                  <a:pt x="1401603" y="865575"/>
                  <a:pt x="1491551" y="928327"/>
                  <a:pt x="1415845" y="865239"/>
                </a:cubicBezTo>
                <a:cubicBezTo>
                  <a:pt x="1406767" y="857674"/>
                  <a:pt x="1396180" y="852129"/>
                  <a:pt x="1386348" y="845574"/>
                </a:cubicBezTo>
                <a:cubicBezTo>
                  <a:pt x="1379793" y="835742"/>
                  <a:pt x="1375040" y="824433"/>
                  <a:pt x="1366684" y="816077"/>
                </a:cubicBezTo>
                <a:cubicBezTo>
                  <a:pt x="1358328" y="807721"/>
                  <a:pt x="1344968" y="805306"/>
                  <a:pt x="1337187" y="796413"/>
                </a:cubicBezTo>
                <a:cubicBezTo>
                  <a:pt x="1321624" y="778627"/>
                  <a:pt x="1314570" y="754131"/>
                  <a:pt x="1297858" y="737419"/>
                </a:cubicBezTo>
                <a:lnTo>
                  <a:pt x="1268361" y="707922"/>
                </a:lnTo>
                <a:cubicBezTo>
                  <a:pt x="1265084" y="698090"/>
                  <a:pt x="1263562" y="687486"/>
                  <a:pt x="1258529" y="678426"/>
                </a:cubicBezTo>
                <a:cubicBezTo>
                  <a:pt x="1258522" y="678414"/>
                  <a:pt x="1209371" y="604689"/>
                  <a:pt x="1199535" y="589935"/>
                </a:cubicBezTo>
                <a:lnTo>
                  <a:pt x="1179871" y="560439"/>
                </a:lnTo>
                <a:lnTo>
                  <a:pt x="1160206" y="530942"/>
                </a:lnTo>
                <a:cubicBezTo>
                  <a:pt x="1156929" y="521110"/>
                  <a:pt x="1155407" y="510505"/>
                  <a:pt x="1150374" y="501445"/>
                </a:cubicBezTo>
                <a:cubicBezTo>
                  <a:pt x="1138897" y="480785"/>
                  <a:pt x="1111045" y="442452"/>
                  <a:pt x="1111045" y="442452"/>
                </a:cubicBezTo>
                <a:cubicBezTo>
                  <a:pt x="1107768" y="432620"/>
                  <a:pt x="1105296" y="422481"/>
                  <a:pt x="1101213" y="412955"/>
                </a:cubicBezTo>
                <a:cubicBezTo>
                  <a:pt x="1095439" y="399483"/>
                  <a:pt x="1086694" y="387350"/>
                  <a:pt x="1081548" y="373626"/>
                </a:cubicBezTo>
                <a:cubicBezTo>
                  <a:pt x="1054336" y="301061"/>
                  <a:pt x="1091904" y="364580"/>
                  <a:pt x="1052052" y="304800"/>
                </a:cubicBezTo>
                <a:cubicBezTo>
                  <a:pt x="1033922" y="232287"/>
                  <a:pt x="1053405" y="298127"/>
                  <a:pt x="1022555" y="226142"/>
                </a:cubicBezTo>
                <a:cubicBezTo>
                  <a:pt x="1010560" y="198152"/>
                  <a:pt x="1016678" y="190767"/>
                  <a:pt x="993058" y="167148"/>
                </a:cubicBezTo>
                <a:cubicBezTo>
                  <a:pt x="984702" y="158792"/>
                  <a:pt x="973393" y="154039"/>
                  <a:pt x="963561" y="147484"/>
                </a:cubicBezTo>
                <a:cubicBezTo>
                  <a:pt x="927512" y="93409"/>
                  <a:pt x="963559" y="139287"/>
                  <a:pt x="914400" y="98322"/>
                </a:cubicBezTo>
                <a:cubicBezTo>
                  <a:pt x="903718" y="89420"/>
                  <a:pt x="895585" y="77728"/>
                  <a:pt x="884903" y="68826"/>
                </a:cubicBezTo>
                <a:cubicBezTo>
                  <a:pt x="859488" y="47647"/>
                  <a:pt x="855474" y="49184"/>
                  <a:pt x="825910" y="39329"/>
                </a:cubicBezTo>
                <a:cubicBezTo>
                  <a:pt x="816078" y="32774"/>
                  <a:pt x="807519" y="23702"/>
                  <a:pt x="796413" y="19664"/>
                </a:cubicBezTo>
                <a:cubicBezTo>
                  <a:pt x="771014" y="10428"/>
                  <a:pt x="717755" y="0"/>
                  <a:pt x="717755" y="0"/>
                </a:cubicBezTo>
                <a:cubicBezTo>
                  <a:pt x="688258" y="3277"/>
                  <a:pt x="658434" y="4363"/>
                  <a:pt x="629264" y="9832"/>
                </a:cubicBezTo>
                <a:cubicBezTo>
                  <a:pt x="618523" y="11846"/>
                  <a:pt x="515299" y="42234"/>
                  <a:pt x="501445" y="49161"/>
                </a:cubicBezTo>
                <a:cubicBezTo>
                  <a:pt x="488335" y="55716"/>
                  <a:pt x="475588" y="63052"/>
                  <a:pt x="462116" y="68826"/>
                </a:cubicBezTo>
                <a:cubicBezTo>
                  <a:pt x="442370" y="77288"/>
                  <a:pt x="413245" y="83501"/>
                  <a:pt x="393290" y="88490"/>
                </a:cubicBezTo>
                <a:cubicBezTo>
                  <a:pt x="380180" y="95045"/>
                  <a:pt x="365888" y="99636"/>
                  <a:pt x="353961" y="108155"/>
                </a:cubicBezTo>
                <a:cubicBezTo>
                  <a:pt x="342646" y="116237"/>
                  <a:pt x="336034" y="129939"/>
                  <a:pt x="324464" y="137652"/>
                </a:cubicBezTo>
                <a:cubicBezTo>
                  <a:pt x="235774" y="196779"/>
                  <a:pt x="358303" y="89789"/>
                  <a:pt x="265471" y="167148"/>
                </a:cubicBezTo>
                <a:cubicBezTo>
                  <a:pt x="189757" y="230242"/>
                  <a:pt x="279719" y="167481"/>
                  <a:pt x="206477" y="216310"/>
                </a:cubicBezTo>
                <a:cubicBezTo>
                  <a:pt x="170426" y="270386"/>
                  <a:pt x="206477" y="224503"/>
                  <a:pt x="157316" y="265471"/>
                </a:cubicBezTo>
                <a:cubicBezTo>
                  <a:pt x="133061" y="285683"/>
                  <a:pt x="106198" y="320518"/>
                  <a:pt x="88490" y="344129"/>
                </a:cubicBezTo>
                <a:cubicBezTo>
                  <a:pt x="81400" y="353583"/>
                  <a:pt x="74111" y="363057"/>
                  <a:pt x="68826" y="373626"/>
                </a:cubicBezTo>
                <a:cubicBezTo>
                  <a:pt x="64191" y="382896"/>
                  <a:pt x="63628" y="393852"/>
                  <a:pt x="58993" y="403122"/>
                </a:cubicBezTo>
                <a:cubicBezTo>
                  <a:pt x="53708" y="413691"/>
                  <a:pt x="44614" y="422050"/>
                  <a:pt x="39329" y="432619"/>
                </a:cubicBezTo>
                <a:cubicBezTo>
                  <a:pt x="21136" y="469007"/>
                  <a:pt x="36491" y="466406"/>
                  <a:pt x="19664" y="511277"/>
                </a:cubicBezTo>
                <a:cubicBezTo>
                  <a:pt x="15515" y="522341"/>
                  <a:pt x="6555" y="530942"/>
                  <a:pt x="0" y="540774"/>
                </a:cubicBezTo>
                <a:cubicBezTo>
                  <a:pt x="3277" y="648929"/>
                  <a:pt x="4145" y="757184"/>
                  <a:pt x="9832" y="865239"/>
                </a:cubicBezTo>
                <a:cubicBezTo>
                  <a:pt x="10087" y="870093"/>
                  <a:pt x="25497" y="944730"/>
                  <a:pt x="29497" y="953729"/>
                </a:cubicBezTo>
                <a:cubicBezTo>
                  <a:pt x="37258" y="971192"/>
                  <a:pt x="50447" y="985797"/>
                  <a:pt x="58993" y="1002890"/>
                </a:cubicBezTo>
                <a:cubicBezTo>
                  <a:pt x="82812" y="1050529"/>
                  <a:pt x="51155" y="1065047"/>
                  <a:pt x="127819" y="1111045"/>
                </a:cubicBezTo>
                <a:cubicBezTo>
                  <a:pt x="144206" y="1120877"/>
                  <a:pt x="161896" y="1128809"/>
                  <a:pt x="176981" y="1140542"/>
                </a:cubicBezTo>
                <a:cubicBezTo>
                  <a:pt x="191616" y="1151924"/>
                  <a:pt x="200884" y="1169587"/>
                  <a:pt x="216310" y="1179871"/>
                </a:cubicBezTo>
                <a:cubicBezTo>
                  <a:pt x="240701" y="1196132"/>
                  <a:pt x="268180" y="1207294"/>
                  <a:pt x="294968" y="1219200"/>
                </a:cubicBezTo>
                <a:cubicBezTo>
                  <a:pt x="324465" y="1232310"/>
                  <a:pt x="353294" y="1247038"/>
                  <a:pt x="383458" y="1258529"/>
                </a:cubicBezTo>
                <a:cubicBezTo>
                  <a:pt x="482078" y="1296099"/>
                  <a:pt x="474991" y="1292567"/>
                  <a:pt x="550606" y="1307690"/>
                </a:cubicBezTo>
                <a:cubicBezTo>
                  <a:pt x="566993" y="1314245"/>
                  <a:pt x="583024" y="1321774"/>
                  <a:pt x="599768" y="1327355"/>
                </a:cubicBezTo>
                <a:cubicBezTo>
                  <a:pt x="612588" y="1331628"/>
                  <a:pt x="626104" y="1333475"/>
                  <a:pt x="639097" y="1337187"/>
                </a:cubicBezTo>
                <a:cubicBezTo>
                  <a:pt x="649062" y="1340034"/>
                  <a:pt x="658761" y="1343742"/>
                  <a:pt x="668593" y="1347019"/>
                </a:cubicBezTo>
                <a:cubicBezTo>
                  <a:pt x="740111" y="1394698"/>
                  <a:pt x="646740" y="1337858"/>
                  <a:pt x="747252" y="1376516"/>
                </a:cubicBezTo>
                <a:cubicBezTo>
                  <a:pt x="799981" y="1396796"/>
                  <a:pt x="816232" y="1409393"/>
                  <a:pt x="855406" y="1435510"/>
                </a:cubicBezTo>
                <a:cubicBezTo>
                  <a:pt x="861961" y="1445342"/>
                  <a:pt x="868121" y="1455449"/>
                  <a:pt x="875071" y="1465006"/>
                </a:cubicBezTo>
                <a:cubicBezTo>
                  <a:pt x="894348" y="1491512"/>
                  <a:pt x="915269" y="1516814"/>
                  <a:pt x="934064" y="1543664"/>
                </a:cubicBezTo>
                <a:lnTo>
                  <a:pt x="1002890" y="1641987"/>
                </a:lnTo>
                <a:cubicBezTo>
                  <a:pt x="1009616" y="1651703"/>
                  <a:pt x="1018166" y="1660512"/>
                  <a:pt x="1022555" y="1671484"/>
                </a:cubicBezTo>
                <a:cubicBezTo>
                  <a:pt x="1029110" y="1687871"/>
                  <a:pt x="1033768" y="1705151"/>
                  <a:pt x="1042219" y="1720645"/>
                </a:cubicBezTo>
                <a:cubicBezTo>
                  <a:pt x="1053536" y="1741393"/>
                  <a:pt x="1074074" y="1757218"/>
                  <a:pt x="1081548" y="1779639"/>
                </a:cubicBezTo>
                <a:cubicBezTo>
                  <a:pt x="1098018" y="1829044"/>
                  <a:pt x="1084907" y="1801042"/>
                  <a:pt x="1130710" y="1858297"/>
                </a:cubicBezTo>
                <a:cubicBezTo>
                  <a:pt x="1174913" y="1968806"/>
                  <a:pt x="1122630" y="1856817"/>
                  <a:pt x="1179871" y="1936955"/>
                </a:cubicBezTo>
                <a:cubicBezTo>
                  <a:pt x="1188390" y="1948882"/>
                  <a:pt x="1191405" y="1964089"/>
                  <a:pt x="1199535" y="1976284"/>
                </a:cubicBezTo>
                <a:cubicBezTo>
                  <a:pt x="1217715" y="2003554"/>
                  <a:pt x="1240350" y="2027672"/>
                  <a:pt x="1258529" y="2054942"/>
                </a:cubicBezTo>
                <a:cubicBezTo>
                  <a:pt x="1265084" y="2064774"/>
                  <a:pt x="1272908" y="2073870"/>
                  <a:pt x="1278193" y="2084439"/>
                </a:cubicBezTo>
                <a:cubicBezTo>
                  <a:pt x="1282828" y="2093709"/>
                  <a:pt x="1281552" y="2105842"/>
                  <a:pt x="1288026" y="2113935"/>
                </a:cubicBezTo>
                <a:cubicBezTo>
                  <a:pt x="1295408" y="2123162"/>
                  <a:pt x="1307691" y="2127045"/>
                  <a:pt x="1317523" y="2133600"/>
                </a:cubicBezTo>
                <a:cubicBezTo>
                  <a:pt x="1351808" y="2202171"/>
                  <a:pt x="1318852" y="2146622"/>
                  <a:pt x="1366684" y="2202426"/>
                </a:cubicBezTo>
                <a:cubicBezTo>
                  <a:pt x="1397092" y="2237902"/>
                  <a:pt x="1411364" y="2274462"/>
                  <a:pt x="1455174" y="2300748"/>
                </a:cubicBezTo>
                <a:lnTo>
                  <a:pt x="1504335" y="2330245"/>
                </a:lnTo>
                <a:cubicBezTo>
                  <a:pt x="1554096" y="2404885"/>
                  <a:pt x="1479110" y="2302978"/>
                  <a:pt x="1602658" y="2399071"/>
                </a:cubicBezTo>
                <a:cubicBezTo>
                  <a:pt x="1632155" y="2422013"/>
                  <a:pt x="1657725" y="2451186"/>
                  <a:pt x="1691148" y="2467897"/>
                </a:cubicBezTo>
                <a:cubicBezTo>
                  <a:pt x="1750174" y="2497409"/>
                  <a:pt x="1783138" y="2512836"/>
                  <a:pt x="1848464" y="2556387"/>
                </a:cubicBezTo>
                <a:cubicBezTo>
                  <a:pt x="1858296" y="2562942"/>
                  <a:pt x="1868404" y="2569102"/>
                  <a:pt x="1877961" y="2576052"/>
                </a:cubicBezTo>
                <a:cubicBezTo>
                  <a:pt x="1904467" y="2595329"/>
                  <a:pt x="1929349" y="2616865"/>
                  <a:pt x="1956619" y="2635045"/>
                </a:cubicBezTo>
                <a:cubicBezTo>
                  <a:pt x="1999751" y="2663800"/>
                  <a:pt x="1976662" y="2647620"/>
                  <a:pt x="2025445" y="2684206"/>
                </a:cubicBezTo>
                <a:cubicBezTo>
                  <a:pt x="2069426" y="2750176"/>
                  <a:pt x="2017616" y="2685541"/>
                  <a:pt x="2074606" y="2723535"/>
                </a:cubicBezTo>
                <a:cubicBezTo>
                  <a:pt x="2086176" y="2731248"/>
                  <a:pt x="2092979" y="2744689"/>
                  <a:pt x="2104103" y="2753032"/>
                </a:cubicBezTo>
                <a:cubicBezTo>
                  <a:pt x="2119391" y="2764498"/>
                  <a:pt x="2137363" y="2771928"/>
                  <a:pt x="2153264" y="2782529"/>
                </a:cubicBezTo>
                <a:cubicBezTo>
                  <a:pt x="2166899" y="2791619"/>
                  <a:pt x="2179258" y="2802501"/>
                  <a:pt x="2192593" y="2812026"/>
                </a:cubicBezTo>
                <a:cubicBezTo>
                  <a:pt x="2202209" y="2818894"/>
                  <a:pt x="2212474" y="2824822"/>
                  <a:pt x="2222090" y="2831690"/>
                </a:cubicBezTo>
                <a:cubicBezTo>
                  <a:pt x="2235425" y="2841215"/>
                  <a:pt x="2247523" y="2852502"/>
                  <a:pt x="2261419" y="2861187"/>
                </a:cubicBezTo>
                <a:cubicBezTo>
                  <a:pt x="2273848" y="2868955"/>
                  <a:pt x="2287354" y="2874899"/>
                  <a:pt x="2300748" y="2880852"/>
                </a:cubicBezTo>
                <a:cubicBezTo>
                  <a:pt x="2336011" y="2896524"/>
                  <a:pt x="2346978" y="2899539"/>
                  <a:pt x="2379406" y="2910348"/>
                </a:cubicBezTo>
                <a:cubicBezTo>
                  <a:pt x="2486767" y="2981924"/>
                  <a:pt x="2321256" y="2876358"/>
                  <a:pt x="2448232" y="2939845"/>
                </a:cubicBezTo>
                <a:cubicBezTo>
                  <a:pt x="2469371" y="2950414"/>
                  <a:pt x="2486087" y="2968604"/>
                  <a:pt x="2507226" y="2979174"/>
                </a:cubicBezTo>
                <a:cubicBezTo>
                  <a:pt x="2520336" y="2985729"/>
                  <a:pt x="2535110" y="2989683"/>
                  <a:pt x="2546555" y="2998839"/>
                </a:cubicBezTo>
                <a:cubicBezTo>
                  <a:pt x="2568271" y="3016212"/>
                  <a:pt x="2582409" y="3042406"/>
                  <a:pt x="2605548" y="3057832"/>
                </a:cubicBezTo>
                <a:lnTo>
                  <a:pt x="2635045" y="3077497"/>
                </a:lnTo>
                <a:cubicBezTo>
                  <a:pt x="2641600" y="3087329"/>
                  <a:pt x="2649051" y="3096619"/>
                  <a:pt x="2654710" y="3106993"/>
                </a:cubicBezTo>
                <a:cubicBezTo>
                  <a:pt x="2668747" y="3132728"/>
                  <a:pt x="2677778" y="3161261"/>
                  <a:pt x="2694039" y="3185652"/>
                </a:cubicBezTo>
                <a:cubicBezTo>
                  <a:pt x="2700594" y="3195484"/>
                  <a:pt x="2705347" y="3206792"/>
                  <a:pt x="2713703" y="3215148"/>
                </a:cubicBezTo>
                <a:cubicBezTo>
                  <a:pt x="2722059" y="3223504"/>
                  <a:pt x="2733368" y="3228258"/>
                  <a:pt x="2743200" y="3234813"/>
                </a:cubicBezTo>
                <a:cubicBezTo>
                  <a:pt x="2748040" y="3244492"/>
                  <a:pt x="2770946" y="3294373"/>
                  <a:pt x="2782529" y="3303639"/>
                </a:cubicBezTo>
                <a:cubicBezTo>
                  <a:pt x="2790622" y="3310113"/>
                  <a:pt x="2802194" y="3310194"/>
                  <a:pt x="2812026" y="3313471"/>
                </a:cubicBezTo>
                <a:cubicBezTo>
                  <a:pt x="2824967" y="3352295"/>
                  <a:pt x="2795638" y="3387213"/>
                  <a:pt x="2792361" y="340196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7"/>
          </a:p>
        </p:txBody>
      </p:sp>
    </p:spTree>
    <p:extLst>
      <p:ext uri="{BB962C8B-B14F-4D97-AF65-F5344CB8AC3E}">
        <p14:creationId xmlns:p14="http://schemas.microsoft.com/office/powerpoint/2010/main" val="403264148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heel(1)">
                                      <p:cBhvr>
                                        <p:cTn id="11" dur="2000"/>
                                        <p:tgtEl>
                                          <p:spTgt spid="32"/>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heel(1)">
                                      <p:cBhvr>
                                        <p:cTn id="15"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animBg="1"/>
      <p:bldP spid="3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0"/>
            <a:ext cx="9144000" cy="897467"/>
          </a:xfrm>
        </p:spPr>
        <p:txBody>
          <a:bodyPr/>
          <a:lstStyle/>
          <a:p>
            <a:r>
              <a:rPr lang="en-US" sz="4600" b="1" dirty="0"/>
              <a:t>NOAA CORS Network (NCN) in PA</a:t>
            </a:r>
          </a:p>
        </p:txBody>
      </p:sp>
      <p:pic>
        <p:nvPicPr>
          <p:cNvPr id="3" name="Picture 2">
            <a:extLst>
              <a:ext uri="{FF2B5EF4-FFF2-40B4-BE49-F238E27FC236}">
                <a16:creationId xmlns:a16="http://schemas.microsoft.com/office/drawing/2014/main" id="{885806FB-4A6F-4697-8418-B73A08255D6A}"/>
              </a:ext>
            </a:extLst>
          </p:cNvPr>
          <p:cNvPicPr>
            <a:picLocks noChangeAspect="1"/>
          </p:cNvPicPr>
          <p:nvPr/>
        </p:nvPicPr>
        <p:blipFill rotWithShape="1">
          <a:blip r:embed="rId3"/>
          <a:srcRect l="20"/>
          <a:stretch/>
        </p:blipFill>
        <p:spPr>
          <a:xfrm>
            <a:off x="1524001" y="988773"/>
            <a:ext cx="9133483" cy="5869227"/>
          </a:xfrm>
          <a:prstGeom prst="rect">
            <a:avLst/>
          </a:prstGeom>
        </p:spPr>
      </p:pic>
      <p:sp>
        <p:nvSpPr>
          <p:cNvPr id="9" name="Oval 8">
            <a:extLst>
              <a:ext uri="{FF2B5EF4-FFF2-40B4-BE49-F238E27FC236}">
                <a16:creationId xmlns:a16="http://schemas.microsoft.com/office/drawing/2014/main" id="{BC652142-5BC6-41AF-B355-683CAC5A9D3D}"/>
              </a:ext>
            </a:extLst>
          </p:cNvPr>
          <p:cNvSpPr/>
          <p:nvPr/>
        </p:nvSpPr>
        <p:spPr>
          <a:xfrm>
            <a:off x="2917277" y="2821099"/>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B0EBC7BD-01A7-4713-918A-12758C10669B}"/>
              </a:ext>
            </a:extLst>
          </p:cNvPr>
          <p:cNvSpPr/>
          <p:nvPr/>
        </p:nvSpPr>
        <p:spPr>
          <a:xfrm>
            <a:off x="2190837" y="3496739"/>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F04642FA-29F2-4D83-A998-341BCABB9C90}"/>
              </a:ext>
            </a:extLst>
          </p:cNvPr>
          <p:cNvSpPr/>
          <p:nvPr/>
        </p:nvSpPr>
        <p:spPr>
          <a:xfrm>
            <a:off x="3191597" y="3429001"/>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12" name="Oval 11">
            <a:extLst>
              <a:ext uri="{FF2B5EF4-FFF2-40B4-BE49-F238E27FC236}">
                <a16:creationId xmlns:a16="http://schemas.microsoft.com/office/drawing/2014/main" id="{68F12CA0-EF74-4E2E-9FC1-9844B6AD36D7}"/>
              </a:ext>
            </a:extLst>
          </p:cNvPr>
          <p:cNvSpPr/>
          <p:nvPr/>
        </p:nvSpPr>
        <p:spPr>
          <a:xfrm>
            <a:off x="4954357" y="2626361"/>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78AF8E6C-9E0B-42AE-907C-6D21AD429907}"/>
              </a:ext>
            </a:extLst>
          </p:cNvPr>
          <p:cNvSpPr/>
          <p:nvPr/>
        </p:nvSpPr>
        <p:spPr>
          <a:xfrm>
            <a:off x="3826597" y="3901709"/>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14" name="Oval 13">
            <a:extLst>
              <a:ext uri="{FF2B5EF4-FFF2-40B4-BE49-F238E27FC236}">
                <a16:creationId xmlns:a16="http://schemas.microsoft.com/office/drawing/2014/main" id="{7CD594DA-5E47-4831-BFDA-2152159EB56A}"/>
              </a:ext>
            </a:extLst>
          </p:cNvPr>
          <p:cNvSpPr/>
          <p:nvPr/>
        </p:nvSpPr>
        <p:spPr>
          <a:xfrm>
            <a:off x="6186757" y="3407593"/>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15" name="Oval 14">
            <a:extLst>
              <a:ext uri="{FF2B5EF4-FFF2-40B4-BE49-F238E27FC236}">
                <a16:creationId xmlns:a16="http://schemas.microsoft.com/office/drawing/2014/main" id="{01EDAD9B-60F3-454F-B70D-6FBBEFBEDD78}"/>
              </a:ext>
            </a:extLst>
          </p:cNvPr>
          <p:cNvSpPr/>
          <p:nvPr/>
        </p:nvSpPr>
        <p:spPr>
          <a:xfrm>
            <a:off x="6872736" y="2583696"/>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16" name="Oval 15">
            <a:extLst>
              <a:ext uri="{FF2B5EF4-FFF2-40B4-BE49-F238E27FC236}">
                <a16:creationId xmlns:a16="http://schemas.microsoft.com/office/drawing/2014/main" id="{498DC222-5955-4CB8-99BA-16B626A44E43}"/>
              </a:ext>
            </a:extLst>
          </p:cNvPr>
          <p:cNvSpPr/>
          <p:nvPr/>
        </p:nvSpPr>
        <p:spPr>
          <a:xfrm>
            <a:off x="7431536" y="3374377"/>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17" name="Oval 16">
            <a:extLst>
              <a:ext uri="{FF2B5EF4-FFF2-40B4-BE49-F238E27FC236}">
                <a16:creationId xmlns:a16="http://schemas.microsoft.com/office/drawing/2014/main" id="{E90AE8FD-4F5A-46EF-A4EB-32AACC6BFEE2}"/>
              </a:ext>
            </a:extLst>
          </p:cNvPr>
          <p:cNvSpPr/>
          <p:nvPr/>
        </p:nvSpPr>
        <p:spPr>
          <a:xfrm>
            <a:off x="3072896" y="5024799"/>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18" name="Oval 17">
            <a:extLst>
              <a:ext uri="{FF2B5EF4-FFF2-40B4-BE49-F238E27FC236}">
                <a16:creationId xmlns:a16="http://schemas.microsoft.com/office/drawing/2014/main" id="{6CF6BF36-AF26-41FA-B265-DA28CD748CC2}"/>
              </a:ext>
            </a:extLst>
          </p:cNvPr>
          <p:cNvSpPr/>
          <p:nvPr/>
        </p:nvSpPr>
        <p:spPr>
          <a:xfrm>
            <a:off x="3503517" y="4501351"/>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19" name="Oval 18">
            <a:extLst>
              <a:ext uri="{FF2B5EF4-FFF2-40B4-BE49-F238E27FC236}">
                <a16:creationId xmlns:a16="http://schemas.microsoft.com/office/drawing/2014/main" id="{CD1F4937-67C0-4FFC-ADCA-67DD645D3F89}"/>
              </a:ext>
            </a:extLst>
          </p:cNvPr>
          <p:cNvSpPr/>
          <p:nvPr/>
        </p:nvSpPr>
        <p:spPr>
          <a:xfrm>
            <a:off x="7247477" y="4452896"/>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20" name="Oval 19">
            <a:extLst>
              <a:ext uri="{FF2B5EF4-FFF2-40B4-BE49-F238E27FC236}">
                <a16:creationId xmlns:a16="http://schemas.microsoft.com/office/drawing/2014/main" id="{09EDD0F0-8EC0-45D5-BE81-EC4797BC1700}"/>
              </a:ext>
            </a:extLst>
          </p:cNvPr>
          <p:cNvSpPr/>
          <p:nvPr/>
        </p:nvSpPr>
        <p:spPr>
          <a:xfrm>
            <a:off x="2860893" y="5631825"/>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21" name="Oval 20">
            <a:extLst>
              <a:ext uri="{FF2B5EF4-FFF2-40B4-BE49-F238E27FC236}">
                <a16:creationId xmlns:a16="http://schemas.microsoft.com/office/drawing/2014/main" id="{C959027C-B114-4F6B-A102-60448646F167}"/>
              </a:ext>
            </a:extLst>
          </p:cNvPr>
          <p:cNvSpPr/>
          <p:nvPr/>
        </p:nvSpPr>
        <p:spPr>
          <a:xfrm>
            <a:off x="5002117" y="5568151"/>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297FF788-96A2-4B75-8202-3DD9F2668604}"/>
              </a:ext>
            </a:extLst>
          </p:cNvPr>
          <p:cNvSpPr/>
          <p:nvPr/>
        </p:nvSpPr>
        <p:spPr>
          <a:xfrm>
            <a:off x="5378037" y="5575057"/>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23" name="Oval 22">
            <a:extLst>
              <a:ext uri="{FF2B5EF4-FFF2-40B4-BE49-F238E27FC236}">
                <a16:creationId xmlns:a16="http://schemas.microsoft.com/office/drawing/2014/main" id="{29641701-DD8C-4290-999F-A9BCB3D6B5BB}"/>
              </a:ext>
            </a:extLst>
          </p:cNvPr>
          <p:cNvSpPr/>
          <p:nvPr/>
        </p:nvSpPr>
        <p:spPr>
          <a:xfrm>
            <a:off x="6547971" y="5535269"/>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24" name="Oval 23">
            <a:extLst>
              <a:ext uri="{FF2B5EF4-FFF2-40B4-BE49-F238E27FC236}">
                <a16:creationId xmlns:a16="http://schemas.microsoft.com/office/drawing/2014/main" id="{50B726C7-3C49-4EC2-9048-17759C3525C8}"/>
              </a:ext>
            </a:extLst>
          </p:cNvPr>
          <p:cNvSpPr/>
          <p:nvPr/>
        </p:nvSpPr>
        <p:spPr>
          <a:xfrm>
            <a:off x="7599203" y="5512236"/>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25" name="Oval 24">
            <a:extLst>
              <a:ext uri="{FF2B5EF4-FFF2-40B4-BE49-F238E27FC236}">
                <a16:creationId xmlns:a16="http://schemas.microsoft.com/office/drawing/2014/main" id="{A193ADDB-2254-45F7-89FD-9394B0464F0A}"/>
              </a:ext>
            </a:extLst>
          </p:cNvPr>
          <p:cNvSpPr/>
          <p:nvPr/>
        </p:nvSpPr>
        <p:spPr>
          <a:xfrm>
            <a:off x="8463157" y="5452216"/>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26" name="Oval 25">
            <a:extLst>
              <a:ext uri="{FF2B5EF4-FFF2-40B4-BE49-F238E27FC236}">
                <a16:creationId xmlns:a16="http://schemas.microsoft.com/office/drawing/2014/main" id="{E3114C3D-7537-4095-B770-30C17D04824A}"/>
              </a:ext>
            </a:extLst>
          </p:cNvPr>
          <p:cNvSpPr/>
          <p:nvPr/>
        </p:nvSpPr>
        <p:spPr>
          <a:xfrm>
            <a:off x="8625717" y="5169231"/>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27" name="Oval 26">
            <a:extLst>
              <a:ext uri="{FF2B5EF4-FFF2-40B4-BE49-F238E27FC236}">
                <a16:creationId xmlns:a16="http://schemas.microsoft.com/office/drawing/2014/main" id="{F3F3A710-50CF-4C10-B4CD-023ACAFF013C}"/>
              </a:ext>
            </a:extLst>
          </p:cNvPr>
          <p:cNvSpPr/>
          <p:nvPr/>
        </p:nvSpPr>
        <p:spPr>
          <a:xfrm>
            <a:off x="8344456" y="3887845"/>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
        <p:nvSpPr>
          <p:cNvPr id="28" name="Oval 27">
            <a:extLst>
              <a:ext uri="{FF2B5EF4-FFF2-40B4-BE49-F238E27FC236}">
                <a16:creationId xmlns:a16="http://schemas.microsoft.com/office/drawing/2014/main" id="{122DE9D6-F9E9-4663-9A60-7B9C5E0C9AC4}"/>
              </a:ext>
            </a:extLst>
          </p:cNvPr>
          <p:cNvSpPr/>
          <p:nvPr/>
        </p:nvSpPr>
        <p:spPr>
          <a:xfrm>
            <a:off x="8581859" y="4155739"/>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12103857"/>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0DC25-DC71-46D8-8B24-21F1F769CB37}"/>
              </a:ext>
            </a:extLst>
          </p:cNvPr>
          <p:cNvPicPr>
            <a:picLocks noChangeAspect="1"/>
          </p:cNvPicPr>
          <p:nvPr/>
        </p:nvPicPr>
        <p:blipFill rotWithShape="1">
          <a:blip r:embed="rId3"/>
          <a:srcRect l="93" t="83" r="41" b="153"/>
          <a:stretch/>
        </p:blipFill>
        <p:spPr>
          <a:xfrm>
            <a:off x="1521096" y="704797"/>
            <a:ext cx="9144000" cy="6153203"/>
          </a:xfrm>
          <a:prstGeom prst="rect">
            <a:avLst/>
          </a:prstGeom>
        </p:spPr>
      </p:pic>
      <p:sp>
        <p:nvSpPr>
          <p:cNvPr id="6" name="Title 1"/>
          <p:cNvSpPr>
            <a:spLocks noGrp="1"/>
          </p:cNvSpPr>
          <p:nvPr>
            <p:ph type="title" idx="4294967295"/>
          </p:nvPr>
        </p:nvSpPr>
        <p:spPr>
          <a:xfrm>
            <a:off x="1524000" y="-245533"/>
            <a:ext cx="9144000" cy="1143000"/>
          </a:xfrm>
        </p:spPr>
        <p:txBody>
          <a:bodyPr/>
          <a:lstStyle/>
          <a:p>
            <a:r>
              <a:rPr lang="en-US" sz="4800" b="1" dirty="0" err="1"/>
              <a:t>KeyNetGPS</a:t>
            </a:r>
            <a:r>
              <a:rPr lang="en-US" sz="4800" b="1" dirty="0"/>
              <a:t> CORS Network</a:t>
            </a:r>
          </a:p>
        </p:txBody>
      </p:sp>
      <p:sp>
        <p:nvSpPr>
          <p:cNvPr id="5" name="Freeform: Shape 4">
            <a:extLst>
              <a:ext uri="{FF2B5EF4-FFF2-40B4-BE49-F238E27FC236}">
                <a16:creationId xmlns:a16="http://schemas.microsoft.com/office/drawing/2014/main" id="{32065714-0A58-43AC-9F2C-DD6982A844D2}"/>
              </a:ext>
            </a:extLst>
          </p:cNvPr>
          <p:cNvSpPr/>
          <p:nvPr/>
        </p:nvSpPr>
        <p:spPr>
          <a:xfrm>
            <a:off x="1959856" y="3785419"/>
            <a:ext cx="1589589" cy="1998581"/>
          </a:xfrm>
          <a:custGeom>
            <a:avLst/>
            <a:gdLst>
              <a:gd name="connsiteX0" fmla="*/ 744015 w 1589589"/>
              <a:gd name="connsiteY0" fmla="*/ 68826 h 1998581"/>
              <a:gd name="connsiteX1" fmla="*/ 744015 w 1589589"/>
              <a:gd name="connsiteY1" fmla="*/ 68826 h 1998581"/>
              <a:gd name="connsiteX2" fmla="*/ 370389 w 1589589"/>
              <a:gd name="connsiteY2" fmla="*/ 88490 h 1998581"/>
              <a:gd name="connsiteX3" fmla="*/ 301563 w 1589589"/>
              <a:gd name="connsiteY3" fmla="*/ 108155 h 1998581"/>
              <a:gd name="connsiteX4" fmla="*/ 242570 w 1589589"/>
              <a:gd name="connsiteY4" fmla="*/ 117987 h 1998581"/>
              <a:gd name="connsiteX5" fmla="*/ 134415 w 1589589"/>
              <a:gd name="connsiteY5" fmla="*/ 167148 h 1998581"/>
              <a:gd name="connsiteX6" fmla="*/ 45925 w 1589589"/>
              <a:gd name="connsiteY6" fmla="*/ 206477 h 1998581"/>
              <a:gd name="connsiteX7" fmla="*/ 16428 w 1589589"/>
              <a:gd name="connsiteY7" fmla="*/ 235974 h 1998581"/>
              <a:gd name="connsiteX8" fmla="*/ 16428 w 1589589"/>
              <a:gd name="connsiteY8" fmla="*/ 471948 h 1998581"/>
              <a:gd name="connsiteX9" fmla="*/ 55757 w 1589589"/>
              <a:gd name="connsiteY9" fmla="*/ 570271 h 1998581"/>
              <a:gd name="connsiteX10" fmla="*/ 75421 w 1589589"/>
              <a:gd name="connsiteY10" fmla="*/ 599768 h 1998581"/>
              <a:gd name="connsiteX11" fmla="*/ 95086 w 1589589"/>
              <a:gd name="connsiteY11" fmla="*/ 639097 h 1998581"/>
              <a:gd name="connsiteX12" fmla="*/ 124583 w 1589589"/>
              <a:gd name="connsiteY12" fmla="*/ 737419 h 1998581"/>
              <a:gd name="connsiteX13" fmla="*/ 144247 w 1589589"/>
              <a:gd name="connsiteY13" fmla="*/ 943897 h 1998581"/>
              <a:gd name="connsiteX14" fmla="*/ 154079 w 1589589"/>
              <a:gd name="connsiteY14" fmla="*/ 973393 h 1998581"/>
              <a:gd name="connsiteX15" fmla="*/ 163912 w 1589589"/>
              <a:gd name="connsiteY15" fmla="*/ 1101213 h 1998581"/>
              <a:gd name="connsiteX16" fmla="*/ 193408 w 1589589"/>
              <a:gd name="connsiteY16" fmla="*/ 1160206 h 1998581"/>
              <a:gd name="connsiteX17" fmla="*/ 213073 w 1589589"/>
              <a:gd name="connsiteY17" fmla="*/ 1219200 h 1998581"/>
              <a:gd name="connsiteX18" fmla="*/ 232737 w 1589589"/>
              <a:gd name="connsiteY18" fmla="*/ 1278193 h 1998581"/>
              <a:gd name="connsiteX19" fmla="*/ 242570 w 1589589"/>
              <a:gd name="connsiteY19" fmla="*/ 1307690 h 1998581"/>
              <a:gd name="connsiteX20" fmla="*/ 262234 w 1589589"/>
              <a:gd name="connsiteY20" fmla="*/ 1337187 h 1998581"/>
              <a:gd name="connsiteX21" fmla="*/ 272066 w 1589589"/>
              <a:gd name="connsiteY21" fmla="*/ 1376516 h 1998581"/>
              <a:gd name="connsiteX22" fmla="*/ 281899 w 1589589"/>
              <a:gd name="connsiteY22" fmla="*/ 1425677 h 1998581"/>
              <a:gd name="connsiteX23" fmla="*/ 291731 w 1589589"/>
              <a:gd name="connsiteY23" fmla="*/ 1455174 h 1998581"/>
              <a:gd name="connsiteX24" fmla="*/ 311396 w 1589589"/>
              <a:gd name="connsiteY24" fmla="*/ 1533832 h 1998581"/>
              <a:gd name="connsiteX25" fmla="*/ 311396 w 1589589"/>
              <a:gd name="connsiteY25" fmla="*/ 1533832 h 1998581"/>
              <a:gd name="connsiteX26" fmla="*/ 340892 w 1589589"/>
              <a:gd name="connsiteY26" fmla="*/ 1641987 h 1998581"/>
              <a:gd name="connsiteX27" fmla="*/ 350725 w 1589589"/>
              <a:gd name="connsiteY27" fmla="*/ 1671484 h 1998581"/>
              <a:gd name="connsiteX28" fmla="*/ 360557 w 1589589"/>
              <a:gd name="connsiteY28" fmla="*/ 1700980 h 1998581"/>
              <a:gd name="connsiteX29" fmla="*/ 399886 w 1589589"/>
              <a:gd name="connsiteY29" fmla="*/ 1759974 h 1998581"/>
              <a:gd name="connsiteX30" fmla="*/ 439215 w 1589589"/>
              <a:gd name="connsiteY30" fmla="*/ 1818968 h 1998581"/>
              <a:gd name="connsiteX31" fmla="*/ 458879 w 1589589"/>
              <a:gd name="connsiteY31" fmla="*/ 1848464 h 1998581"/>
              <a:gd name="connsiteX32" fmla="*/ 488376 w 1589589"/>
              <a:gd name="connsiteY32" fmla="*/ 1887793 h 1998581"/>
              <a:gd name="connsiteX33" fmla="*/ 527705 w 1589589"/>
              <a:gd name="connsiteY33" fmla="*/ 1946787 h 1998581"/>
              <a:gd name="connsiteX34" fmla="*/ 586699 w 1589589"/>
              <a:gd name="connsiteY34" fmla="*/ 1966451 h 1998581"/>
              <a:gd name="connsiteX35" fmla="*/ 704686 w 1589589"/>
              <a:gd name="connsiteY35" fmla="*/ 1986116 h 1998581"/>
              <a:gd name="connsiteX36" fmla="*/ 911163 w 1589589"/>
              <a:gd name="connsiteY36" fmla="*/ 1946787 h 1998581"/>
              <a:gd name="connsiteX37" fmla="*/ 920996 w 1589589"/>
              <a:gd name="connsiteY37" fmla="*/ 1877961 h 1998581"/>
              <a:gd name="connsiteX38" fmla="*/ 930828 w 1589589"/>
              <a:gd name="connsiteY38" fmla="*/ 1848464 h 1998581"/>
              <a:gd name="connsiteX39" fmla="*/ 940660 w 1589589"/>
              <a:gd name="connsiteY39" fmla="*/ 1691148 h 1998581"/>
              <a:gd name="connsiteX40" fmla="*/ 960325 w 1589589"/>
              <a:gd name="connsiteY40" fmla="*/ 1592826 h 1998581"/>
              <a:gd name="connsiteX41" fmla="*/ 970157 w 1589589"/>
              <a:gd name="connsiteY41" fmla="*/ 1445342 h 1998581"/>
              <a:gd name="connsiteX42" fmla="*/ 989821 w 1589589"/>
              <a:gd name="connsiteY42" fmla="*/ 1386348 h 1998581"/>
              <a:gd name="connsiteX43" fmla="*/ 999654 w 1589589"/>
              <a:gd name="connsiteY43" fmla="*/ 1238864 h 1998581"/>
              <a:gd name="connsiteX44" fmla="*/ 1029150 w 1589589"/>
              <a:gd name="connsiteY44" fmla="*/ 1140542 h 1998581"/>
              <a:gd name="connsiteX45" fmla="*/ 1048815 w 1589589"/>
              <a:gd name="connsiteY45" fmla="*/ 1071716 h 1998581"/>
              <a:gd name="connsiteX46" fmla="*/ 1058647 w 1589589"/>
              <a:gd name="connsiteY46" fmla="*/ 1042219 h 1998581"/>
              <a:gd name="connsiteX47" fmla="*/ 1127473 w 1589589"/>
              <a:gd name="connsiteY47" fmla="*/ 953729 h 1998581"/>
              <a:gd name="connsiteX48" fmla="*/ 1137305 w 1589589"/>
              <a:gd name="connsiteY48" fmla="*/ 914400 h 1998581"/>
              <a:gd name="connsiteX49" fmla="*/ 1147137 w 1589589"/>
              <a:gd name="connsiteY49" fmla="*/ 884903 h 1998581"/>
              <a:gd name="connsiteX50" fmla="*/ 1196299 w 1589589"/>
              <a:gd name="connsiteY50" fmla="*/ 747251 h 1998581"/>
              <a:gd name="connsiteX51" fmla="*/ 1225796 w 1589589"/>
              <a:gd name="connsiteY51" fmla="*/ 737419 h 1998581"/>
              <a:gd name="connsiteX52" fmla="*/ 1284789 w 1589589"/>
              <a:gd name="connsiteY52" fmla="*/ 678426 h 1998581"/>
              <a:gd name="connsiteX53" fmla="*/ 1314286 w 1589589"/>
              <a:gd name="connsiteY53" fmla="*/ 648929 h 1998581"/>
              <a:gd name="connsiteX54" fmla="*/ 1343783 w 1589589"/>
              <a:gd name="connsiteY54" fmla="*/ 639097 h 1998581"/>
              <a:gd name="connsiteX55" fmla="*/ 1432273 w 1589589"/>
              <a:gd name="connsiteY55" fmla="*/ 560439 h 1998581"/>
              <a:gd name="connsiteX56" fmla="*/ 1451937 w 1589589"/>
              <a:gd name="connsiteY56" fmla="*/ 530942 h 1998581"/>
              <a:gd name="connsiteX57" fmla="*/ 1501099 w 1589589"/>
              <a:gd name="connsiteY57" fmla="*/ 481780 h 1998581"/>
              <a:gd name="connsiteX58" fmla="*/ 1510931 w 1589589"/>
              <a:gd name="connsiteY58" fmla="*/ 452284 h 1998581"/>
              <a:gd name="connsiteX59" fmla="*/ 1550260 w 1589589"/>
              <a:gd name="connsiteY59" fmla="*/ 393290 h 1998581"/>
              <a:gd name="connsiteX60" fmla="*/ 1560092 w 1589589"/>
              <a:gd name="connsiteY60" fmla="*/ 304800 h 1998581"/>
              <a:gd name="connsiteX61" fmla="*/ 1579757 w 1589589"/>
              <a:gd name="connsiteY61" fmla="*/ 245806 h 1998581"/>
              <a:gd name="connsiteX62" fmla="*/ 1589589 w 1589589"/>
              <a:gd name="connsiteY62" fmla="*/ 216309 h 1998581"/>
              <a:gd name="connsiteX63" fmla="*/ 1579757 w 1589589"/>
              <a:gd name="connsiteY63" fmla="*/ 88490 h 1998581"/>
              <a:gd name="connsiteX64" fmla="*/ 1550260 w 1589589"/>
              <a:gd name="connsiteY64" fmla="*/ 78658 h 1998581"/>
              <a:gd name="connsiteX65" fmla="*/ 1520763 w 1589589"/>
              <a:gd name="connsiteY65" fmla="*/ 58993 h 1998581"/>
              <a:gd name="connsiteX66" fmla="*/ 1412608 w 1589589"/>
              <a:gd name="connsiteY66" fmla="*/ 39329 h 1998581"/>
              <a:gd name="connsiteX67" fmla="*/ 1206131 w 1589589"/>
              <a:gd name="connsiteY67" fmla="*/ 19664 h 1998581"/>
              <a:gd name="connsiteX68" fmla="*/ 1147137 w 1589589"/>
              <a:gd name="connsiteY68" fmla="*/ 9832 h 1998581"/>
              <a:gd name="connsiteX69" fmla="*/ 1078312 w 1589589"/>
              <a:gd name="connsiteY69" fmla="*/ 0 h 1998581"/>
              <a:gd name="connsiteX70" fmla="*/ 822673 w 1589589"/>
              <a:gd name="connsiteY70" fmla="*/ 9832 h 1998581"/>
              <a:gd name="connsiteX71" fmla="*/ 812841 w 1589589"/>
              <a:gd name="connsiteY71" fmla="*/ 39329 h 1998581"/>
              <a:gd name="connsiteX72" fmla="*/ 744015 w 1589589"/>
              <a:gd name="connsiteY72" fmla="*/ 68826 h 199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89589" h="1998581">
                <a:moveTo>
                  <a:pt x="744015" y="68826"/>
                </a:moveTo>
                <a:lnTo>
                  <a:pt x="744015" y="68826"/>
                </a:lnTo>
                <a:cubicBezTo>
                  <a:pt x="653961" y="72161"/>
                  <a:pt x="480231" y="73845"/>
                  <a:pt x="370389" y="88490"/>
                </a:cubicBezTo>
                <a:cubicBezTo>
                  <a:pt x="316844" y="95629"/>
                  <a:pt x="347071" y="98042"/>
                  <a:pt x="301563" y="108155"/>
                </a:cubicBezTo>
                <a:cubicBezTo>
                  <a:pt x="282102" y="112480"/>
                  <a:pt x="262031" y="113662"/>
                  <a:pt x="242570" y="117987"/>
                </a:cubicBezTo>
                <a:cubicBezTo>
                  <a:pt x="195936" y="128350"/>
                  <a:pt x="192155" y="147901"/>
                  <a:pt x="134415" y="167148"/>
                </a:cubicBezTo>
                <a:cubicBezTo>
                  <a:pt x="91543" y="181439"/>
                  <a:pt x="77087" y="180509"/>
                  <a:pt x="45925" y="206477"/>
                </a:cubicBezTo>
                <a:cubicBezTo>
                  <a:pt x="35243" y="215379"/>
                  <a:pt x="26260" y="226142"/>
                  <a:pt x="16428" y="235974"/>
                </a:cubicBezTo>
                <a:cubicBezTo>
                  <a:pt x="-7386" y="331231"/>
                  <a:pt x="-3480" y="299411"/>
                  <a:pt x="16428" y="471948"/>
                </a:cubicBezTo>
                <a:cubicBezTo>
                  <a:pt x="19341" y="497194"/>
                  <a:pt x="41944" y="546098"/>
                  <a:pt x="55757" y="570271"/>
                </a:cubicBezTo>
                <a:cubicBezTo>
                  <a:pt x="61620" y="580531"/>
                  <a:pt x="69558" y="589508"/>
                  <a:pt x="75421" y="599768"/>
                </a:cubicBezTo>
                <a:cubicBezTo>
                  <a:pt x="82693" y="612494"/>
                  <a:pt x="89642" y="625488"/>
                  <a:pt x="95086" y="639097"/>
                </a:cubicBezTo>
                <a:cubicBezTo>
                  <a:pt x="111042" y="678986"/>
                  <a:pt x="114926" y="698793"/>
                  <a:pt x="124583" y="737419"/>
                </a:cubicBezTo>
                <a:cubicBezTo>
                  <a:pt x="128860" y="797293"/>
                  <a:pt x="131540" y="880362"/>
                  <a:pt x="144247" y="943897"/>
                </a:cubicBezTo>
                <a:cubicBezTo>
                  <a:pt x="146279" y="954060"/>
                  <a:pt x="150802" y="963561"/>
                  <a:pt x="154079" y="973393"/>
                </a:cubicBezTo>
                <a:cubicBezTo>
                  <a:pt x="157357" y="1016000"/>
                  <a:pt x="158612" y="1058810"/>
                  <a:pt x="163912" y="1101213"/>
                </a:cubicBezTo>
                <a:cubicBezTo>
                  <a:pt x="168589" y="1138628"/>
                  <a:pt x="178134" y="1125839"/>
                  <a:pt x="193408" y="1160206"/>
                </a:cubicBezTo>
                <a:cubicBezTo>
                  <a:pt x="201827" y="1179148"/>
                  <a:pt x="206518" y="1199535"/>
                  <a:pt x="213073" y="1219200"/>
                </a:cubicBezTo>
                <a:lnTo>
                  <a:pt x="232737" y="1278193"/>
                </a:lnTo>
                <a:cubicBezTo>
                  <a:pt x="236015" y="1288025"/>
                  <a:pt x="236821" y="1299066"/>
                  <a:pt x="242570" y="1307690"/>
                </a:cubicBezTo>
                <a:lnTo>
                  <a:pt x="262234" y="1337187"/>
                </a:lnTo>
                <a:cubicBezTo>
                  <a:pt x="265511" y="1350297"/>
                  <a:pt x="269135" y="1363325"/>
                  <a:pt x="272066" y="1376516"/>
                </a:cubicBezTo>
                <a:cubicBezTo>
                  <a:pt x="275691" y="1392830"/>
                  <a:pt x="277846" y="1409464"/>
                  <a:pt x="281899" y="1425677"/>
                </a:cubicBezTo>
                <a:cubicBezTo>
                  <a:pt x="284413" y="1435732"/>
                  <a:pt x="289004" y="1445175"/>
                  <a:pt x="291731" y="1455174"/>
                </a:cubicBezTo>
                <a:cubicBezTo>
                  <a:pt x="298842" y="1481248"/>
                  <a:pt x="304841" y="1507613"/>
                  <a:pt x="311396" y="1533832"/>
                </a:cubicBezTo>
                <a:lnTo>
                  <a:pt x="311396" y="1533832"/>
                </a:lnTo>
                <a:cubicBezTo>
                  <a:pt x="325292" y="1603314"/>
                  <a:pt x="315945" y="1567145"/>
                  <a:pt x="340892" y="1641987"/>
                </a:cubicBezTo>
                <a:lnTo>
                  <a:pt x="350725" y="1671484"/>
                </a:lnTo>
                <a:cubicBezTo>
                  <a:pt x="354002" y="1681316"/>
                  <a:pt x="354808" y="1692357"/>
                  <a:pt x="360557" y="1700980"/>
                </a:cubicBezTo>
                <a:lnTo>
                  <a:pt x="399886" y="1759974"/>
                </a:lnTo>
                <a:cubicBezTo>
                  <a:pt x="417165" y="1811811"/>
                  <a:pt x="398298" y="1769868"/>
                  <a:pt x="439215" y="1818968"/>
                </a:cubicBezTo>
                <a:cubicBezTo>
                  <a:pt x="446780" y="1828046"/>
                  <a:pt x="452011" y="1838848"/>
                  <a:pt x="458879" y="1848464"/>
                </a:cubicBezTo>
                <a:cubicBezTo>
                  <a:pt x="468404" y="1861799"/>
                  <a:pt x="478979" y="1874368"/>
                  <a:pt x="488376" y="1887793"/>
                </a:cubicBezTo>
                <a:cubicBezTo>
                  <a:pt x="501929" y="1907155"/>
                  <a:pt x="505284" y="1939314"/>
                  <a:pt x="527705" y="1946787"/>
                </a:cubicBezTo>
                <a:cubicBezTo>
                  <a:pt x="547370" y="1953342"/>
                  <a:pt x="566373" y="1962386"/>
                  <a:pt x="586699" y="1966451"/>
                </a:cubicBezTo>
                <a:cubicBezTo>
                  <a:pt x="658585" y="1980829"/>
                  <a:pt x="619316" y="1973921"/>
                  <a:pt x="704686" y="1986116"/>
                </a:cubicBezTo>
                <a:cubicBezTo>
                  <a:pt x="833434" y="1979679"/>
                  <a:pt x="892934" y="2037929"/>
                  <a:pt x="911163" y="1946787"/>
                </a:cubicBezTo>
                <a:cubicBezTo>
                  <a:pt x="915708" y="1924062"/>
                  <a:pt x="916451" y="1900686"/>
                  <a:pt x="920996" y="1877961"/>
                </a:cubicBezTo>
                <a:cubicBezTo>
                  <a:pt x="923029" y="1867798"/>
                  <a:pt x="927551" y="1858296"/>
                  <a:pt x="930828" y="1848464"/>
                </a:cubicBezTo>
                <a:cubicBezTo>
                  <a:pt x="934105" y="1796025"/>
                  <a:pt x="934637" y="1743343"/>
                  <a:pt x="940660" y="1691148"/>
                </a:cubicBezTo>
                <a:cubicBezTo>
                  <a:pt x="944491" y="1657945"/>
                  <a:pt x="960325" y="1592826"/>
                  <a:pt x="960325" y="1592826"/>
                </a:cubicBezTo>
                <a:cubicBezTo>
                  <a:pt x="963602" y="1543665"/>
                  <a:pt x="963189" y="1494117"/>
                  <a:pt x="970157" y="1445342"/>
                </a:cubicBezTo>
                <a:cubicBezTo>
                  <a:pt x="973088" y="1424822"/>
                  <a:pt x="989821" y="1386348"/>
                  <a:pt x="989821" y="1386348"/>
                </a:cubicBezTo>
                <a:cubicBezTo>
                  <a:pt x="993099" y="1337187"/>
                  <a:pt x="994496" y="1287864"/>
                  <a:pt x="999654" y="1238864"/>
                </a:cubicBezTo>
                <a:cubicBezTo>
                  <a:pt x="1001940" y="1217146"/>
                  <a:pt x="1024499" y="1154496"/>
                  <a:pt x="1029150" y="1140542"/>
                </a:cubicBezTo>
                <a:cubicBezTo>
                  <a:pt x="1052728" y="1069810"/>
                  <a:pt x="1024121" y="1158148"/>
                  <a:pt x="1048815" y="1071716"/>
                </a:cubicBezTo>
                <a:cubicBezTo>
                  <a:pt x="1051662" y="1061751"/>
                  <a:pt x="1053614" y="1051279"/>
                  <a:pt x="1058647" y="1042219"/>
                </a:cubicBezTo>
                <a:cubicBezTo>
                  <a:pt x="1088047" y="989298"/>
                  <a:pt x="1091644" y="989558"/>
                  <a:pt x="1127473" y="953729"/>
                </a:cubicBezTo>
                <a:cubicBezTo>
                  <a:pt x="1130750" y="940619"/>
                  <a:pt x="1133593" y="927393"/>
                  <a:pt x="1137305" y="914400"/>
                </a:cubicBezTo>
                <a:cubicBezTo>
                  <a:pt x="1140152" y="904435"/>
                  <a:pt x="1145283" y="895100"/>
                  <a:pt x="1147137" y="884903"/>
                </a:cubicBezTo>
                <a:cubicBezTo>
                  <a:pt x="1152447" y="855697"/>
                  <a:pt x="1148980" y="763023"/>
                  <a:pt x="1196299" y="747251"/>
                </a:cubicBezTo>
                <a:lnTo>
                  <a:pt x="1225796" y="737419"/>
                </a:lnTo>
                <a:lnTo>
                  <a:pt x="1284789" y="678426"/>
                </a:lnTo>
                <a:cubicBezTo>
                  <a:pt x="1294621" y="668594"/>
                  <a:pt x="1301094" y="653326"/>
                  <a:pt x="1314286" y="648929"/>
                </a:cubicBezTo>
                <a:lnTo>
                  <a:pt x="1343783" y="639097"/>
                </a:lnTo>
                <a:cubicBezTo>
                  <a:pt x="1411132" y="571747"/>
                  <a:pt x="1379637" y="595529"/>
                  <a:pt x="1432273" y="560439"/>
                </a:cubicBezTo>
                <a:cubicBezTo>
                  <a:pt x="1438828" y="550607"/>
                  <a:pt x="1443581" y="539298"/>
                  <a:pt x="1451937" y="530942"/>
                </a:cubicBezTo>
                <a:cubicBezTo>
                  <a:pt x="1517489" y="465389"/>
                  <a:pt x="1448656" y="560443"/>
                  <a:pt x="1501099" y="481780"/>
                </a:cubicBezTo>
                <a:cubicBezTo>
                  <a:pt x="1504376" y="471948"/>
                  <a:pt x="1505898" y="461344"/>
                  <a:pt x="1510931" y="452284"/>
                </a:cubicBezTo>
                <a:cubicBezTo>
                  <a:pt x="1522409" y="431624"/>
                  <a:pt x="1550260" y="393290"/>
                  <a:pt x="1550260" y="393290"/>
                </a:cubicBezTo>
                <a:cubicBezTo>
                  <a:pt x="1553537" y="363793"/>
                  <a:pt x="1554272" y="333902"/>
                  <a:pt x="1560092" y="304800"/>
                </a:cubicBezTo>
                <a:cubicBezTo>
                  <a:pt x="1564157" y="284474"/>
                  <a:pt x="1573202" y="265471"/>
                  <a:pt x="1579757" y="245806"/>
                </a:cubicBezTo>
                <a:lnTo>
                  <a:pt x="1589589" y="216309"/>
                </a:lnTo>
                <a:cubicBezTo>
                  <a:pt x="1586312" y="173703"/>
                  <a:pt x="1591496" y="129578"/>
                  <a:pt x="1579757" y="88490"/>
                </a:cubicBezTo>
                <a:cubicBezTo>
                  <a:pt x="1576910" y="78525"/>
                  <a:pt x="1559530" y="83293"/>
                  <a:pt x="1550260" y="78658"/>
                </a:cubicBezTo>
                <a:cubicBezTo>
                  <a:pt x="1539691" y="73373"/>
                  <a:pt x="1531332" y="64278"/>
                  <a:pt x="1520763" y="58993"/>
                </a:cubicBezTo>
                <a:cubicBezTo>
                  <a:pt x="1490451" y="43837"/>
                  <a:pt x="1439719" y="42718"/>
                  <a:pt x="1412608" y="39329"/>
                </a:cubicBezTo>
                <a:cubicBezTo>
                  <a:pt x="1323409" y="9596"/>
                  <a:pt x="1414273" y="37010"/>
                  <a:pt x="1206131" y="19664"/>
                </a:cubicBezTo>
                <a:cubicBezTo>
                  <a:pt x="1186264" y="18008"/>
                  <a:pt x="1166841" y="12863"/>
                  <a:pt x="1147137" y="9832"/>
                </a:cubicBezTo>
                <a:cubicBezTo>
                  <a:pt x="1124232" y="6308"/>
                  <a:pt x="1101254" y="3277"/>
                  <a:pt x="1078312" y="0"/>
                </a:cubicBezTo>
                <a:cubicBezTo>
                  <a:pt x="993099" y="3277"/>
                  <a:pt x="907028" y="-2665"/>
                  <a:pt x="822673" y="9832"/>
                </a:cubicBezTo>
                <a:cubicBezTo>
                  <a:pt x="812421" y="11351"/>
                  <a:pt x="820170" y="32000"/>
                  <a:pt x="812841" y="39329"/>
                </a:cubicBezTo>
                <a:cubicBezTo>
                  <a:pt x="805512" y="46658"/>
                  <a:pt x="755486" y="63910"/>
                  <a:pt x="744015" y="68826"/>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7"/>
          </a:p>
        </p:txBody>
      </p:sp>
      <p:sp>
        <p:nvSpPr>
          <p:cNvPr id="32" name="Freeform: Shape 31">
            <a:extLst>
              <a:ext uri="{FF2B5EF4-FFF2-40B4-BE49-F238E27FC236}">
                <a16:creationId xmlns:a16="http://schemas.microsoft.com/office/drawing/2014/main" id="{18AE31E8-05C5-4CC0-BF80-6A67CBC94846}"/>
              </a:ext>
            </a:extLst>
          </p:cNvPr>
          <p:cNvSpPr/>
          <p:nvPr/>
        </p:nvSpPr>
        <p:spPr>
          <a:xfrm>
            <a:off x="1689935" y="1730477"/>
            <a:ext cx="1712027" cy="1486107"/>
          </a:xfrm>
          <a:custGeom>
            <a:avLst/>
            <a:gdLst>
              <a:gd name="connsiteX0" fmla="*/ 355176 w 1712027"/>
              <a:gd name="connsiteY0" fmla="*/ 1484671 h 1486107"/>
              <a:gd name="connsiteX1" fmla="*/ 355176 w 1712027"/>
              <a:gd name="connsiteY1" fmla="*/ 1484671 h 1486107"/>
              <a:gd name="connsiteX2" fmla="*/ 433834 w 1712027"/>
              <a:gd name="connsiteY2" fmla="*/ 1415846 h 1486107"/>
              <a:gd name="connsiteX3" fmla="*/ 463331 w 1712027"/>
              <a:gd name="connsiteY3" fmla="*/ 1376517 h 1486107"/>
              <a:gd name="connsiteX4" fmla="*/ 492827 w 1712027"/>
              <a:gd name="connsiteY4" fmla="*/ 1356852 h 1486107"/>
              <a:gd name="connsiteX5" fmla="*/ 522324 w 1712027"/>
              <a:gd name="connsiteY5" fmla="*/ 1327355 h 1486107"/>
              <a:gd name="connsiteX6" fmla="*/ 610814 w 1712027"/>
              <a:gd name="connsiteY6" fmla="*/ 1258529 h 1486107"/>
              <a:gd name="connsiteX7" fmla="*/ 650143 w 1712027"/>
              <a:gd name="connsiteY7" fmla="*/ 1229033 h 1486107"/>
              <a:gd name="connsiteX8" fmla="*/ 679640 w 1712027"/>
              <a:gd name="connsiteY8" fmla="*/ 1209368 h 1486107"/>
              <a:gd name="connsiteX9" fmla="*/ 728801 w 1712027"/>
              <a:gd name="connsiteY9" fmla="*/ 1170039 h 1486107"/>
              <a:gd name="connsiteX10" fmla="*/ 758298 w 1712027"/>
              <a:gd name="connsiteY10" fmla="*/ 1140542 h 1486107"/>
              <a:gd name="connsiteX11" fmla="*/ 797627 w 1712027"/>
              <a:gd name="connsiteY11" fmla="*/ 1120878 h 1486107"/>
              <a:gd name="connsiteX12" fmla="*/ 836956 w 1712027"/>
              <a:gd name="connsiteY12" fmla="*/ 1091381 h 1486107"/>
              <a:gd name="connsiteX13" fmla="*/ 915614 w 1712027"/>
              <a:gd name="connsiteY13" fmla="*/ 1042220 h 1486107"/>
              <a:gd name="connsiteX14" fmla="*/ 945111 w 1712027"/>
              <a:gd name="connsiteY14" fmla="*/ 1022555 h 1486107"/>
              <a:gd name="connsiteX15" fmla="*/ 984440 w 1712027"/>
              <a:gd name="connsiteY15" fmla="*/ 993058 h 1486107"/>
              <a:gd name="connsiteX16" fmla="*/ 1023769 w 1712027"/>
              <a:gd name="connsiteY16" fmla="*/ 983226 h 1486107"/>
              <a:gd name="connsiteX17" fmla="*/ 1043434 w 1712027"/>
              <a:gd name="connsiteY17" fmla="*/ 953729 h 1486107"/>
              <a:gd name="connsiteX18" fmla="*/ 1102427 w 1712027"/>
              <a:gd name="connsiteY18" fmla="*/ 914400 h 1486107"/>
              <a:gd name="connsiteX19" fmla="*/ 1122092 w 1712027"/>
              <a:gd name="connsiteY19" fmla="*/ 884904 h 1486107"/>
              <a:gd name="connsiteX20" fmla="*/ 1181085 w 1712027"/>
              <a:gd name="connsiteY20" fmla="*/ 865239 h 1486107"/>
              <a:gd name="connsiteX21" fmla="*/ 1220414 w 1712027"/>
              <a:gd name="connsiteY21" fmla="*/ 835742 h 1486107"/>
              <a:gd name="connsiteX22" fmla="*/ 1299072 w 1712027"/>
              <a:gd name="connsiteY22" fmla="*/ 786581 h 1486107"/>
              <a:gd name="connsiteX23" fmla="*/ 1318737 w 1712027"/>
              <a:gd name="connsiteY23" fmla="*/ 757084 h 1486107"/>
              <a:gd name="connsiteX24" fmla="*/ 1377731 w 1712027"/>
              <a:gd name="connsiteY24" fmla="*/ 717755 h 1486107"/>
              <a:gd name="connsiteX25" fmla="*/ 1407227 w 1712027"/>
              <a:gd name="connsiteY25" fmla="*/ 688258 h 1486107"/>
              <a:gd name="connsiteX26" fmla="*/ 1426892 w 1712027"/>
              <a:gd name="connsiteY26" fmla="*/ 658762 h 1486107"/>
              <a:gd name="connsiteX27" fmla="*/ 1456389 w 1712027"/>
              <a:gd name="connsiteY27" fmla="*/ 648929 h 1486107"/>
              <a:gd name="connsiteX28" fmla="*/ 1515382 w 1712027"/>
              <a:gd name="connsiteY28" fmla="*/ 609600 h 1486107"/>
              <a:gd name="connsiteX29" fmla="*/ 1574376 w 1712027"/>
              <a:gd name="connsiteY29" fmla="*/ 570271 h 1486107"/>
              <a:gd name="connsiteX30" fmla="*/ 1603872 w 1712027"/>
              <a:gd name="connsiteY30" fmla="*/ 540775 h 1486107"/>
              <a:gd name="connsiteX31" fmla="*/ 1613705 w 1712027"/>
              <a:gd name="connsiteY31" fmla="*/ 511278 h 1486107"/>
              <a:gd name="connsiteX32" fmla="*/ 1653034 w 1712027"/>
              <a:gd name="connsiteY32" fmla="*/ 452284 h 1486107"/>
              <a:gd name="connsiteX33" fmla="*/ 1692363 w 1712027"/>
              <a:gd name="connsiteY33" fmla="*/ 314633 h 1486107"/>
              <a:gd name="connsiteX34" fmla="*/ 1702195 w 1712027"/>
              <a:gd name="connsiteY34" fmla="*/ 285136 h 1486107"/>
              <a:gd name="connsiteX35" fmla="*/ 1712027 w 1712027"/>
              <a:gd name="connsiteY35" fmla="*/ 255639 h 1486107"/>
              <a:gd name="connsiteX36" fmla="*/ 1702195 w 1712027"/>
              <a:gd name="connsiteY36" fmla="*/ 176981 h 1486107"/>
              <a:gd name="connsiteX37" fmla="*/ 1672698 w 1712027"/>
              <a:gd name="connsiteY37" fmla="*/ 147484 h 1486107"/>
              <a:gd name="connsiteX38" fmla="*/ 1623537 w 1712027"/>
              <a:gd name="connsiteY38" fmla="*/ 108155 h 1486107"/>
              <a:gd name="connsiteX39" fmla="*/ 1603872 w 1712027"/>
              <a:gd name="connsiteY39" fmla="*/ 78658 h 1486107"/>
              <a:gd name="connsiteX40" fmla="*/ 1544879 w 1712027"/>
              <a:gd name="connsiteY40" fmla="*/ 58994 h 1486107"/>
              <a:gd name="connsiteX41" fmla="*/ 1485885 w 1712027"/>
              <a:gd name="connsiteY41" fmla="*/ 19665 h 1486107"/>
              <a:gd name="connsiteX42" fmla="*/ 1328569 w 1712027"/>
              <a:gd name="connsiteY42" fmla="*/ 0 h 1486107"/>
              <a:gd name="connsiteX43" fmla="*/ 728801 w 1712027"/>
              <a:gd name="connsiteY43" fmla="*/ 9833 h 1486107"/>
              <a:gd name="connsiteX44" fmla="*/ 581318 w 1712027"/>
              <a:gd name="connsiteY44" fmla="*/ 29497 h 1486107"/>
              <a:gd name="connsiteX45" fmla="*/ 551821 w 1712027"/>
              <a:gd name="connsiteY45" fmla="*/ 49162 h 1486107"/>
              <a:gd name="connsiteX46" fmla="*/ 473163 w 1712027"/>
              <a:gd name="connsiteY46" fmla="*/ 78658 h 1486107"/>
              <a:gd name="connsiteX47" fmla="*/ 384672 w 1712027"/>
              <a:gd name="connsiteY47" fmla="*/ 147484 h 1486107"/>
              <a:gd name="connsiteX48" fmla="*/ 355176 w 1712027"/>
              <a:gd name="connsiteY48" fmla="*/ 167149 h 1486107"/>
              <a:gd name="connsiteX49" fmla="*/ 335511 w 1712027"/>
              <a:gd name="connsiteY49" fmla="*/ 196646 h 1486107"/>
              <a:gd name="connsiteX50" fmla="*/ 266685 w 1712027"/>
              <a:gd name="connsiteY50" fmla="*/ 235975 h 1486107"/>
              <a:gd name="connsiteX51" fmla="*/ 227356 w 1712027"/>
              <a:gd name="connsiteY51" fmla="*/ 304800 h 1486107"/>
              <a:gd name="connsiteX52" fmla="*/ 178195 w 1712027"/>
              <a:gd name="connsiteY52" fmla="*/ 353962 h 1486107"/>
              <a:gd name="connsiteX53" fmla="*/ 148698 w 1712027"/>
              <a:gd name="connsiteY53" fmla="*/ 422788 h 1486107"/>
              <a:gd name="connsiteX54" fmla="*/ 99537 w 1712027"/>
              <a:gd name="connsiteY54" fmla="*/ 491613 h 1486107"/>
              <a:gd name="connsiteX55" fmla="*/ 60208 w 1712027"/>
              <a:gd name="connsiteY55" fmla="*/ 589936 h 1486107"/>
              <a:gd name="connsiteX56" fmla="*/ 30711 w 1712027"/>
              <a:gd name="connsiteY56" fmla="*/ 668594 h 1486107"/>
              <a:gd name="connsiteX57" fmla="*/ 11047 w 1712027"/>
              <a:gd name="connsiteY57" fmla="*/ 747252 h 1486107"/>
              <a:gd name="connsiteX58" fmla="*/ 1214 w 1712027"/>
              <a:gd name="connsiteY58" fmla="*/ 786581 h 1486107"/>
              <a:gd name="connsiteX59" fmla="*/ 40543 w 1712027"/>
              <a:gd name="connsiteY59" fmla="*/ 1032388 h 1486107"/>
              <a:gd name="connsiteX60" fmla="*/ 70040 w 1712027"/>
              <a:gd name="connsiteY60" fmla="*/ 1061884 h 1486107"/>
              <a:gd name="connsiteX61" fmla="*/ 89705 w 1712027"/>
              <a:gd name="connsiteY61" fmla="*/ 1101213 h 1486107"/>
              <a:gd name="connsiteX62" fmla="*/ 119201 w 1712027"/>
              <a:gd name="connsiteY62" fmla="*/ 1120878 h 1486107"/>
              <a:gd name="connsiteX63" fmla="*/ 158531 w 1712027"/>
              <a:gd name="connsiteY63" fmla="*/ 1170039 h 1486107"/>
              <a:gd name="connsiteX64" fmla="*/ 207692 w 1712027"/>
              <a:gd name="connsiteY64" fmla="*/ 1238865 h 1486107"/>
              <a:gd name="connsiteX65" fmla="*/ 247021 w 1712027"/>
              <a:gd name="connsiteY65" fmla="*/ 1297858 h 1486107"/>
              <a:gd name="connsiteX66" fmla="*/ 306014 w 1712027"/>
              <a:gd name="connsiteY66" fmla="*/ 1337188 h 1486107"/>
              <a:gd name="connsiteX67" fmla="*/ 335511 w 1712027"/>
              <a:gd name="connsiteY67" fmla="*/ 1366684 h 1486107"/>
              <a:gd name="connsiteX68" fmla="*/ 394505 w 1712027"/>
              <a:gd name="connsiteY68" fmla="*/ 1376517 h 1486107"/>
              <a:gd name="connsiteX69" fmla="*/ 453498 w 1712027"/>
              <a:gd name="connsiteY69" fmla="*/ 1396181 h 1486107"/>
              <a:gd name="connsiteX70" fmla="*/ 384672 w 1712027"/>
              <a:gd name="connsiteY70" fmla="*/ 1484671 h 1486107"/>
              <a:gd name="connsiteX71" fmla="*/ 355176 w 1712027"/>
              <a:gd name="connsiteY71" fmla="*/ 1484671 h 148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712027" h="1486107">
                <a:moveTo>
                  <a:pt x="355176" y="1484671"/>
                </a:moveTo>
                <a:lnTo>
                  <a:pt x="355176" y="1484671"/>
                </a:lnTo>
                <a:cubicBezTo>
                  <a:pt x="381395" y="1461729"/>
                  <a:pt x="409199" y="1440481"/>
                  <a:pt x="433834" y="1415846"/>
                </a:cubicBezTo>
                <a:cubicBezTo>
                  <a:pt x="445422" y="1404259"/>
                  <a:pt x="451744" y="1388105"/>
                  <a:pt x="463331" y="1376517"/>
                </a:cubicBezTo>
                <a:cubicBezTo>
                  <a:pt x="471687" y="1368161"/>
                  <a:pt x="483749" y="1364417"/>
                  <a:pt x="492827" y="1356852"/>
                </a:cubicBezTo>
                <a:cubicBezTo>
                  <a:pt x="503509" y="1347950"/>
                  <a:pt x="511642" y="1336257"/>
                  <a:pt x="522324" y="1327355"/>
                </a:cubicBezTo>
                <a:cubicBezTo>
                  <a:pt x="551031" y="1303432"/>
                  <a:pt x="581195" y="1281313"/>
                  <a:pt x="610814" y="1258529"/>
                </a:cubicBezTo>
                <a:cubicBezTo>
                  <a:pt x="623803" y="1248538"/>
                  <a:pt x="636508" y="1238123"/>
                  <a:pt x="650143" y="1229033"/>
                </a:cubicBezTo>
                <a:cubicBezTo>
                  <a:pt x="659975" y="1222478"/>
                  <a:pt x="670186" y="1216458"/>
                  <a:pt x="679640" y="1209368"/>
                </a:cubicBezTo>
                <a:cubicBezTo>
                  <a:pt x="696428" y="1196777"/>
                  <a:pt x="713008" y="1183858"/>
                  <a:pt x="728801" y="1170039"/>
                </a:cubicBezTo>
                <a:cubicBezTo>
                  <a:pt x="739266" y="1160882"/>
                  <a:pt x="746983" y="1148624"/>
                  <a:pt x="758298" y="1140542"/>
                </a:cubicBezTo>
                <a:cubicBezTo>
                  <a:pt x="770225" y="1132023"/>
                  <a:pt x="785198" y="1128646"/>
                  <a:pt x="797627" y="1120878"/>
                </a:cubicBezTo>
                <a:cubicBezTo>
                  <a:pt x="811523" y="1112193"/>
                  <a:pt x="823321" y="1100471"/>
                  <a:pt x="836956" y="1091381"/>
                </a:cubicBezTo>
                <a:cubicBezTo>
                  <a:pt x="862682" y="1074230"/>
                  <a:pt x="889888" y="1059371"/>
                  <a:pt x="915614" y="1042220"/>
                </a:cubicBezTo>
                <a:cubicBezTo>
                  <a:pt x="925446" y="1035665"/>
                  <a:pt x="935495" y="1029424"/>
                  <a:pt x="945111" y="1022555"/>
                </a:cubicBezTo>
                <a:cubicBezTo>
                  <a:pt x="958446" y="1013030"/>
                  <a:pt x="969783" y="1000387"/>
                  <a:pt x="984440" y="993058"/>
                </a:cubicBezTo>
                <a:cubicBezTo>
                  <a:pt x="996526" y="987015"/>
                  <a:pt x="1010659" y="986503"/>
                  <a:pt x="1023769" y="983226"/>
                </a:cubicBezTo>
                <a:cubicBezTo>
                  <a:pt x="1030324" y="973394"/>
                  <a:pt x="1034541" y="961511"/>
                  <a:pt x="1043434" y="953729"/>
                </a:cubicBezTo>
                <a:cubicBezTo>
                  <a:pt x="1061220" y="938166"/>
                  <a:pt x="1102427" y="914400"/>
                  <a:pt x="1102427" y="914400"/>
                </a:cubicBezTo>
                <a:cubicBezTo>
                  <a:pt x="1108982" y="904568"/>
                  <a:pt x="1112071" y="891167"/>
                  <a:pt x="1122092" y="884904"/>
                </a:cubicBezTo>
                <a:cubicBezTo>
                  <a:pt x="1139669" y="873918"/>
                  <a:pt x="1181085" y="865239"/>
                  <a:pt x="1181085" y="865239"/>
                </a:cubicBezTo>
                <a:cubicBezTo>
                  <a:pt x="1194195" y="855407"/>
                  <a:pt x="1206518" y="844427"/>
                  <a:pt x="1220414" y="835742"/>
                </a:cubicBezTo>
                <a:cubicBezTo>
                  <a:pt x="1261955" y="809779"/>
                  <a:pt x="1261932" y="823721"/>
                  <a:pt x="1299072" y="786581"/>
                </a:cubicBezTo>
                <a:cubicBezTo>
                  <a:pt x="1307428" y="778225"/>
                  <a:pt x="1309844" y="764866"/>
                  <a:pt x="1318737" y="757084"/>
                </a:cubicBezTo>
                <a:cubicBezTo>
                  <a:pt x="1336523" y="741521"/>
                  <a:pt x="1361020" y="734467"/>
                  <a:pt x="1377731" y="717755"/>
                </a:cubicBezTo>
                <a:cubicBezTo>
                  <a:pt x="1387563" y="707923"/>
                  <a:pt x="1398325" y="698940"/>
                  <a:pt x="1407227" y="688258"/>
                </a:cubicBezTo>
                <a:cubicBezTo>
                  <a:pt x="1414792" y="679180"/>
                  <a:pt x="1417665" y="666144"/>
                  <a:pt x="1426892" y="658762"/>
                </a:cubicBezTo>
                <a:cubicBezTo>
                  <a:pt x="1434985" y="652288"/>
                  <a:pt x="1447329" y="653962"/>
                  <a:pt x="1456389" y="648929"/>
                </a:cubicBezTo>
                <a:cubicBezTo>
                  <a:pt x="1477048" y="637451"/>
                  <a:pt x="1495718" y="622710"/>
                  <a:pt x="1515382" y="609600"/>
                </a:cubicBezTo>
                <a:cubicBezTo>
                  <a:pt x="1515387" y="609597"/>
                  <a:pt x="1574372" y="570275"/>
                  <a:pt x="1574376" y="570271"/>
                </a:cubicBezTo>
                <a:lnTo>
                  <a:pt x="1603872" y="540775"/>
                </a:lnTo>
                <a:cubicBezTo>
                  <a:pt x="1607150" y="530943"/>
                  <a:pt x="1608672" y="520338"/>
                  <a:pt x="1613705" y="511278"/>
                </a:cubicBezTo>
                <a:cubicBezTo>
                  <a:pt x="1625183" y="490618"/>
                  <a:pt x="1653034" y="452284"/>
                  <a:pt x="1653034" y="452284"/>
                </a:cubicBezTo>
                <a:cubicBezTo>
                  <a:pt x="1677728" y="353507"/>
                  <a:pt x="1664149" y="399273"/>
                  <a:pt x="1692363" y="314633"/>
                </a:cubicBezTo>
                <a:lnTo>
                  <a:pt x="1702195" y="285136"/>
                </a:lnTo>
                <a:lnTo>
                  <a:pt x="1712027" y="255639"/>
                </a:lnTo>
                <a:cubicBezTo>
                  <a:pt x="1708750" y="229420"/>
                  <a:pt x="1711225" y="201814"/>
                  <a:pt x="1702195" y="176981"/>
                </a:cubicBezTo>
                <a:cubicBezTo>
                  <a:pt x="1697443" y="163913"/>
                  <a:pt x="1681600" y="158166"/>
                  <a:pt x="1672698" y="147484"/>
                </a:cubicBezTo>
                <a:cubicBezTo>
                  <a:pt x="1638488" y="106432"/>
                  <a:pt x="1671960" y="124297"/>
                  <a:pt x="1623537" y="108155"/>
                </a:cubicBezTo>
                <a:cubicBezTo>
                  <a:pt x="1616982" y="98323"/>
                  <a:pt x="1613893" y="84921"/>
                  <a:pt x="1603872" y="78658"/>
                </a:cubicBezTo>
                <a:cubicBezTo>
                  <a:pt x="1586295" y="67672"/>
                  <a:pt x="1544879" y="58994"/>
                  <a:pt x="1544879" y="58994"/>
                </a:cubicBezTo>
                <a:cubicBezTo>
                  <a:pt x="1525214" y="45884"/>
                  <a:pt x="1509336" y="22597"/>
                  <a:pt x="1485885" y="19665"/>
                </a:cubicBezTo>
                <a:lnTo>
                  <a:pt x="1328569" y="0"/>
                </a:lnTo>
                <a:lnTo>
                  <a:pt x="728801" y="9833"/>
                </a:lnTo>
                <a:cubicBezTo>
                  <a:pt x="623945" y="12706"/>
                  <a:pt x="642093" y="9239"/>
                  <a:pt x="581318" y="29497"/>
                </a:cubicBezTo>
                <a:cubicBezTo>
                  <a:pt x="571486" y="36052"/>
                  <a:pt x="562683" y="44507"/>
                  <a:pt x="551821" y="49162"/>
                </a:cubicBezTo>
                <a:cubicBezTo>
                  <a:pt x="496580" y="72837"/>
                  <a:pt x="526414" y="41792"/>
                  <a:pt x="473163" y="78658"/>
                </a:cubicBezTo>
                <a:cubicBezTo>
                  <a:pt x="442439" y="99928"/>
                  <a:pt x="415764" y="126755"/>
                  <a:pt x="384672" y="147484"/>
                </a:cubicBezTo>
                <a:lnTo>
                  <a:pt x="355176" y="167149"/>
                </a:lnTo>
                <a:cubicBezTo>
                  <a:pt x="348621" y="176981"/>
                  <a:pt x="343867" y="188290"/>
                  <a:pt x="335511" y="196646"/>
                </a:cubicBezTo>
                <a:cubicBezTo>
                  <a:pt x="321615" y="210541"/>
                  <a:pt x="282105" y="228265"/>
                  <a:pt x="266685" y="235975"/>
                </a:cubicBezTo>
                <a:cubicBezTo>
                  <a:pt x="253575" y="258917"/>
                  <a:pt x="243210" y="283661"/>
                  <a:pt x="227356" y="304800"/>
                </a:cubicBezTo>
                <a:cubicBezTo>
                  <a:pt x="213451" y="323340"/>
                  <a:pt x="191050" y="334679"/>
                  <a:pt x="178195" y="353962"/>
                </a:cubicBezTo>
                <a:cubicBezTo>
                  <a:pt x="164350" y="374730"/>
                  <a:pt x="161082" y="401117"/>
                  <a:pt x="148698" y="422788"/>
                </a:cubicBezTo>
                <a:cubicBezTo>
                  <a:pt x="134710" y="447266"/>
                  <a:pt x="113525" y="467135"/>
                  <a:pt x="99537" y="491613"/>
                </a:cubicBezTo>
                <a:cubicBezTo>
                  <a:pt x="71798" y="540156"/>
                  <a:pt x="75508" y="549137"/>
                  <a:pt x="60208" y="589936"/>
                </a:cubicBezTo>
                <a:cubicBezTo>
                  <a:pt x="50270" y="616437"/>
                  <a:pt x="38152" y="641310"/>
                  <a:pt x="30711" y="668594"/>
                </a:cubicBezTo>
                <a:cubicBezTo>
                  <a:pt x="23600" y="694668"/>
                  <a:pt x="17602" y="721033"/>
                  <a:pt x="11047" y="747252"/>
                </a:cubicBezTo>
                <a:lnTo>
                  <a:pt x="1214" y="786581"/>
                </a:lnTo>
                <a:cubicBezTo>
                  <a:pt x="8121" y="924708"/>
                  <a:pt x="-21589" y="949545"/>
                  <a:pt x="40543" y="1032388"/>
                </a:cubicBezTo>
                <a:cubicBezTo>
                  <a:pt x="48886" y="1043512"/>
                  <a:pt x="60208" y="1052052"/>
                  <a:pt x="70040" y="1061884"/>
                </a:cubicBezTo>
                <a:cubicBezTo>
                  <a:pt x="76595" y="1074994"/>
                  <a:pt x="80322" y="1089953"/>
                  <a:pt x="89705" y="1101213"/>
                </a:cubicBezTo>
                <a:cubicBezTo>
                  <a:pt x="97270" y="1110291"/>
                  <a:pt x="111819" y="1111651"/>
                  <a:pt x="119201" y="1120878"/>
                </a:cubicBezTo>
                <a:cubicBezTo>
                  <a:pt x="173473" y="1188719"/>
                  <a:pt x="74004" y="1113689"/>
                  <a:pt x="158531" y="1170039"/>
                </a:cubicBezTo>
                <a:cubicBezTo>
                  <a:pt x="222431" y="1265892"/>
                  <a:pt x="122366" y="1116971"/>
                  <a:pt x="207692" y="1238865"/>
                </a:cubicBezTo>
                <a:cubicBezTo>
                  <a:pt x="221245" y="1258226"/>
                  <a:pt x="227357" y="1284748"/>
                  <a:pt x="247021" y="1297858"/>
                </a:cubicBezTo>
                <a:cubicBezTo>
                  <a:pt x="266685" y="1310968"/>
                  <a:pt x="289302" y="1320477"/>
                  <a:pt x="306014" y="1337188"/>
                </a:cubicBezTo>
                <a:cubicBezTo>
                  <a:pt x="315846" y="1347020"/>
                  <a:pt x="322805" y="1361037"/>
                  <a:pt x="335511" y="1366684"/>
                </a:cubicBezTo>
                <a:cubicBezTo>
                  <a:pt x="353729" y="1374781"/>
                  <a:pt x="375164" y="1371682"/>
                  <a:pt x="394505" y="1376517"/>
                </a:cubicBezTo>
                <a:cubicBezTo>
                  <a:pt x="414614" y="1381544"/>
                  <a:pt x="453498" y="1396181"/>
                  <a:pt x="453498" y="1396181"/>
                </a:cubicBezTo>
                <a:cubicBezTo>
                  <a:pt x="384437" y="1442222"/>
                  <a:pt x="396427" y="1414144"/>
                  <a:pt x="384672" y="1484671"/>
                </a:cubicBezTo>
                <a:cubicBezTo>
                  <a:pt x="384133" y="1487904"/>
                  <a:pt x="360092" y="1484671"/>
                  <a:pt x="355176" y="14846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7"/>
          </a:p>
        </p:txBody>
      </p:sp>
      <p:sp>
        <p:nvSpPr>
          <p:cNvPr id="34" name="Freeform: Shape 33">
            <a:extLst>
              <a:ext uri="{FF2B5EF4-FFF2-40B4-BE49-F238E27FC236}">
                <a16:creationId xmlns:a16="http://schemas.microsoft.com/office/drawing/2014/main" id="{2996B193-D992-4855-AE1C-94F626A7CB36}"/>
              </a:ext>
            </a:extLst>
          </p:cNvPr>
          <p:cNvSpPr/>
          <p:nvPr/>
        </p:nvSpPr>
        <p:spPr>
          <a:xfrm>
            <a:off x="3274143" y="2015614"/>
            <a:ext cx="3608439" cy="3401961"/>
          </a:xfrm>
          <a:custGeom>
            <a:avLst/>
            <a:gdLst>
              <a:gd name="connsiteX0" fmla="*/ 2792361 w 3608439"/>
              <a:gd name="connsiteY0" fmla="*/ 3401961 h 3401961"/>
              <a:gd name="connsiteX1" fmla="*/ 2792361 w 3608439"/>
              <a:gd name="connsiteY1" fmla="*/ 3401961 h 3401961"/>
              <a:gd name="connsiteX2" fmla="*/ 2880852 w 3608439"/>
              <a:gd name="connsiteY2" fmla="*/ 3392129 h 3401961"/>
              <a:gd name="connsiteX3" fmla="*/ 2910348 w 3608439"/>
              <a:gd name="connsiteY3" fmla="*/ 3382297 h 3401961"/>
              <a:gd name="connsiteX4" fmla="*/ 3038168 w 3608439"/>
              <a:gd name="connsiteY4" fmla="*/ 3372464 h 3401961"/>
              <a:gd name="connsiteX5" fmla="*/ 3215148 w 3608439"/>
              <a:gd name="connsiteY5" fmla="*/ 3342968 h 3401961"/>
              <a:gd name="connsiteX6" fmla="*/ 3303639 w 3608439"/>
              <a:gd name="connsiteY6" fmla="*/ 3313471 h 3401961"/>
              <a:gd name="connsiteX7" fmla="*/ 3333135 w 3608439"/>
              <a:gd name="connsiteY7" fmla="*/ 3303639 h 3401961"/>
              <a:gd name="connsiteX8" fmla="*/ 3392129 w 3608439"/>
              <a:gd name="connsiteY8" fmla="*/ 3293806 h 3401961"/>
              <a:gd name="connsiteX9" fmla="*/ 3451123 w 3608439"/>
              <a:gd name="connsiteY9" fmla="*/ 3274142 h 3401961"/>
              <a:gd name="connsiteX10" fmla="*/ 3510116 w 3608439"/>
              <a:gd name="connsiteY10" fmla="*/ 3234813 h 3401961"/>
              <a:gd name="connsiteX11" fmla="*/ 3559277 w 3608439"/>
              <a:gd name="connsiteY11" fmla="*/ 3185652 h 3401961"/>
              <a:gd name="connsiteX12" fmla="*/ 3569110 w 3608439"/>
              <a:gd name="connsiteY12" fmla="*/ 3116826 h 3401961"/>
              <a:gd name="connsiteX13" fmla="*/ 3588774 w 3608439"/>
              <a:gd name="connsiteY13" fmla="*/ 3028335 h 3401961"/>
              <a:gd name="connsiteX14" fmla="*/ 3608439 w 3608439"/>
              <a:gd name="connsiteY14" fmla="*/ 2949677 h 3401961"/>
              <a:gd name="connsiteX15" fmla="*/ 3598606 w 3608439"/>
              <a:gd name="connsiteY15" fmla="*/ 2674374 h 3401961"/>
              <a:gd name="connsiteX16" fmla="*/ 3578942 w 3608439"/>
              <a:gd name="connsiteY16" fmla="*/ 2644877 h 3401961"/>
              <a:gd name="connsiteX17" fmla="*/ 3569110 w 3608439"/>
              <a:gd name="connsiteY17" fmla="*/ 2615381 h 3401961"/>
              <a:gd name="connsiteX18" fmla="*/ 3529781 w 3608439"/>
              <a:gd name="connsiteY18" fmla="*/ 2585884 h 3401961"/>
              <a:gd name="connsiteX19" fmla="*/ 3500284 w 3608439"/>
              <a:gd name="connsiteY19" fmla="*/ 2556387 h 3401961"/>
              <a:gd name="connsiteX20" fmla="*/ 3411793 w 3608439"/>
              <a:gd name="connsiteY20" fmla="*/ 2507226 h 3401961"/>
              <a:gd name="connsiteX21" fmla="*/ 3352800 w 3608439"/>
              <a:gd name="connsiteY21" fmla="*/ 2467897 h 3401961"/>
              <a:gd name="connsiteX22" fmla="*/ 3274142 w 3608439"/>
              <a:gd name="connsiteY22" fmla="*/ 2438400 h 3401961"/>
              <a:gd name="connsiteX23" fmla="*/ 3244645 w 3608439"/>
              <a:gd name="connsiteY23" fmla="*/ 2408903 h 3401961"/>
              <a:gd name="connsiteX24" fmla="*/ 3205316 w 3608439"/>
              <a:gd name="connsiteY24" fmla="*/ 2379406 h 3401961"/>
              <a:gd name="connsiteX25" fmla="*/ 3175819 w 3608439"/>
              <a:gd name="connsiteY25" fmla="*/ 2359742 h 3401961"/>
              <a:gd name="connsiteX26" fmla="*/ 3116826 w 3608439"/>
              <a:gd name="connsiteY26" fmla="*/ 2310581 h 3401961"/>
              <a:gd name="connsiteX27" fmla="*/ 3057832 w 3608439"/>
              <a:gd name="connsiteY27" fmla="*/ 2251587 h 3401961"/>
              <a:gd name="connsiteX28" fmla="*/ 2949677 w 3608439"/>
              <a:gd name="connsiteY28" fmla="*/ 2163097 h 3401961"/>
              <a:gd name="connsiteX29" fmla="*/ 2871019 w 3608439"/>
              <a:gd name="connsiteY29" fmla="*/ 2094271 h 3401961"/>
              <a:gd name="connsiteX30" fmla="*/ 2841523 w 3608439"/>
              <a:gd name="connsiteY30" fmla="*/ 2064774 h 3401961"/>
              <a:gd name="connsiteX31" fmla="*/ 2812026 w 3608439"/>
              <a:gd name="connsiteY31" fmla="*/ 2045110 h 3401961"/>
              <a:gd name="connsiteX32" fmla="*/ 2772697 w 3608439"/>
              <a:gd name="connsiteY32" fmla="*/ 2015613 h 3401961"/>
              <a:gd name="connsiteX33" fmla="*/ 2694039 w 3608439"/>
              <a:gd name="connsiteY33" fmla="*/ 1956619 h 3401961"/>
              <a:gd name="connsiteX34" fmla="*/ 2684206 w 3608439"/>
              <a:gd name="connsiteY34" fmla="*/ 1927122 h 3401961"/>
              <a:gd name="connsiteX35" fmla="*/ 2654710 w 3608439"/>
              <a:gd name="connsiteY35" fmla="*/ 1897626 h 3401961"/>
              <a:gd name="connsiteX36" fmla="*/ 2635045 w 3608439"/>
              <a:gd name="connsiteY36" fmla="*/ 1868129 h 3401961"/>
              <a:gd name="connsiteX37" fmla="*/ 2625213 w 3608439"/>
              <a:gd name="connsiteY37" fmla="*/ 1818968 h 3401961"/>
              <a:gd name="connsiteX38" fmla="*/ 2605548 w 3608439"/>
              <a:gd name="connsiteY38" fmla="*/ 1789471 h 3401961"/>
              <a:gd name="connsiteX39" fmla="*/ 2576052 w 3608439"/>
              <a:gd name="connsiteY39" fmla="*/ 1730477 h 3401961"/>
              <a:gd name="connsiteX40" fmla="*/ 2566219 w 3608439"/>
              <a:gd name="connsiteY40" fmla="*/ 1681316 h 3401961"/>
              <a:gd name="connsiteX41" fmla="*/ 2517058 w 3608439"/>
              <a:gd name="connsiteY41" fmla="*/ 1602658 h 3401961"/>
              <a:gd name="connsiteX42" fmla="*/ 2487561 w 3608439"/>
              <a:gd name="connsiteY42" fmla="*/ 1573161 h 3401961"/>
              <a:gd name="connsiteX43" fmla="*/ 2448232 w 3608439"/>
              <a:gd name="connsiteY43" fmla="*/ 1524000 h 3401961"/>
              <a:gd name="connsiteX44" fmla="*/ 2399071 w 3608439"/>
              <a:gd name="connsiteY44" fmla="*/ 1445342 h 3401961"/>
              <a:gd name="connsiteX45" fmla="*/ 2379406 w 3608439"/>
              <a:gd name="connsiteY45" fmla="*/ 1415845 h 3401961"/>
              <a:gd name="connsiteX46" fmla="*/ 2320413 w 3608439"/>
              <a:gd name="connsiteY46" fmla="*/ 1356852 h 3401961"/>
              <a:gd name="connsiteX47" fmla="*/ 2281084 w 3608439"/>
              <a:gd name="connsiteY47" fmla="*/ 1297858 h 3401961"/>
              <a:gd name="connsiteX48" fmla="*/ 2261419 w 3608439"/>
              <a:gd name="connsiteY48" fmla="*/ 1268361 h 3401961"/>
              <a:gd name="connsiteX49" fmla="*/ 2202426 w 3608439"/>
              <a:gd name="connsiteY49" fmla="*/ 1209368 h 3401961"/>
              <a:gd name="connsiteX50" fmla="*/ 2172929 w 3608439"/>
              <a:gd name="connsiteY50" fmla="*/ 1179871 h 3401961"/>
              <a:gd name="connsiteX51" fmla="*/ 2104103 w 3608439"/>
              <a:gd name="connsiteY51" fmla="*/ 1150374 h 3401961"/>
              <a:gd name="connsiteX52" fmla="*/ 2074606 w 3608439"/>
              <a:gd name="connsiteY52" fmla="*/ 1120877 h 3401961"/>
              <a:gd name="connsiteX53" fmla="*/ 2025445 w 3608439"/>
              <a:gd name="connsiteY53" fmla="*/ 1101213 h 3401961"/>
              <a:gd name="connsiteX54" fmla="*/ 1986116 w 3608439"/>
              <a:gd name="connsiteY54" fmla="*/ 1081548 h 3401961"/>
              <a:gd name="connsiteX55" fmla="*/ 1956619 w 3608439"/>
              <a:gd name="connsiteY55" fmla="*/ 1061884 h 3401961"/>
              <a:gd name="connsiteX56" fmla="*/ 1877961 w 3608439"/>
              <a:gd name="connsiteY56" fmla="*/ 1042219 h 3401961"/>
              <a:gd name="connsiteX57" fmla="*/ 1818968 w 3608439"/>
              <a:gd name="connsiteY57" fmla="*/ 1022555 h 3401961"/>
              <a:gd name="connsiteX58" fmla="*/ 1720645 w 3608439"/>
              <a:gd name="connsiteY58" fmla="*/ 993058 h 3401961"/>
              <a:gd name="connsiteX59" fmla="*/ 1691148 w 3608439"/>
              <a:gd name="connsiteY59" fmla="*/ 983226 h 3401961"/>
              <a:gd name="connsiteX60" fmla="*/ 1651819 w 3608439"/>
              <a:gd name="connsiteY60" fmla="*/ 963561 h 3401961"/>
              <a:gd name="connsiteX61" fmla="*/ 1573161 w 3608439"/>
              <a:gd name="connsiteY61" fmla="*/ 943897 h 3401961"/>
              <a:gd name="connsiteX62" fmla="*/ 1543664 w 3608439"/>
              <a:gd name="connsiteY62" fmla="*/ 934064 h 3401961"/>
              <a:gd name="connsiteX63" fmla="*/ 1474839 w 3608439"/>
              <a:gd name="connsiteY63" fmla="*/ 914400 h 3401961"/>
              <a:gd name="connsiteX64" fmla="*/ 1415845 w 3608439"/>
              <a:gd name="connsiteY64" fmla="*/ 865239 h 3401961"/>
              <a:gd name="connsiteX65" fmla="*/ 1386348 w 3608439"/>
              <a:gd name="connsiteY65" fmla="*/ 845574 h 3401961"/>
              <a:gd name="connsiteX66" fmla="*/ 1366684 w 3608439"/>
              <a:gd name="connsiteY66" fmla="*/ 816077 h 3401961"/>
              <a:gd name="connsiteX67" fmla="*/ 1337187 w 3608439"/>
              <a:gd name="connsiteY67" fmla="*/ 796413 h 3401961"/>
              <a:gd name="connsiteX68" fmla="*/ 1297858 w 3608439"/>
              <a:gd name="connsiteY68" fmla="*/ 737419 h 3401961"/>
              <a:gd name="connsiteX69" fmla="*/ 1268361 w 3608439"/>
              <a:gd name="connsiteY69" fmla="*/ 707922 h 3401961"/>
              <a:gd name="connsiteX70" fmla="*/ 1258529 w 3608439"/>
              <a:gd name="connsiteY70" fmla="*/ 678426 h 3401961"/>
              <a:gd name="connsiteX71" fmla="*/ 1199535 w 3608439"/>
              <a:gd name="connsiteY71" fmla="*/ 589935 h 3401961"/>
              <a:gd name="connsiteX72" fmla="*/ 1179871 w 3608439"/>
              <a:gd name="connsiteY72" fmla="*/ 560439 h 3401961"/>
              <a:gd name="connsiteX73" fmla="*/ 1160206 w 3608439"/>
              <a:gd name="connsiteY73" fmla="*/ 530942 h 3401961"/>
              <a:gd name="connsiteX74" fmla="*/ 1150374 w 3608439"/>
              <a:gd name="connsiteY74" fmla="*/ 501445 h 3401961"/>
              <a:gd name="connsiteX75" fmla="*/ 1111045 w 3608439"/>
              <a:gd name="connsiteY75" fmla="*/ 442452 h 3401961"/>
              <a:gd name="connsiteX76" fmla="*/ 1101213 w 3608439"/>
              <a:gd name="connsiteY76" fmla="*/ 412955 h 3401961"/>
              <a:gd name="connsiteX77" fmla="*/ 1081548 w 3608439"/>
              <a:gd name="connsiteY77" fmla="*/ 373626 h 3401961"/>
              <a:gd name="connsiteX78" fmla="*/ 1052052 w 3608439"/>
              <a:gd name="connsiteY78" fmla="*/ 304800 h 3401961"/>
              <a:gd name="connsiteX79" fmla="*/ 1022555 w 3608439"/>
              <a:gd name="connsiteY79" fmla="*/ 226142 h 3401961"/>
              <a:gd name="connsiteX80" fmla="*/ 993058 w 3608439"/>
              <a:gd name="connsiteY80" fmla="*/ 167148 h 3401961"/>
              <a:gd name="connsiteX81" fmla="*/ 963561 w 3608439"/>
              <a:gd name="connsiteY81" fmla="*/ 147484 h 3401961"/>
              <a:gd name="connsiteX82" fmla="*/ 914400 w 3608439"/>
              <a:gd name="connsiteY82" fmla="*/ 98322 h 3401961"/>
              <a:gd name="connsiteX83" fmla="*/ 884903 w 3608439"/>
              <a:gd name="connsiteY83" fmla="*/ 68826 h 3401961"/>
              <a:gd name="connsiteX84" fmla="*/ 825910 w 3608439"/>
              <a:gd name="connsiteY84" fmla="*/ 39329 h 3401961"/>
              <a:gd name="connsiteX85" fmla="*/ 796413 w 3608439"/>
              <a:gd name="connsiteY85" fmla="*/ 19664 h 3401961"/>
              <a:gd name="connsiteX86" fmla="*/ 717755 w 3608439"/>
              <a:gd name="connsiteY86" fmla="*/ 0 h 3401961"/>
              <a:gd name="connsiteX87" fmla="*/ 629264 w 3608439"/>
              <a:gd name="connsiteY87" fmla="*/ 9832 h 3401961"/>
              <a:gd name="connsiteX88" fmla="*/ 501445 w 3608439"/>
              <a:gd name="connsiteY88" fmla="*/ 49161 h 3401961"/>
              <a:gd name="connsiteX89" fmla="*/ 462116 w 3608439"/>
              <a:gd name="connsiteY89" fmla="*/ 68826 h 3401961"/>
              <a:gd name="connsiteX90" fmla="*/ 393290 w 3608439"/>
              <a:gd name="connsiteY90" fmla="*/ 88490 h 3401961"/>
              <a:gd name="connsiteX91" fmla="*/ 353961 w 3608439"/>
              <a:gd name="connsiteY91" fmla="*/ 108155 h 3401961"/>
              <a:gd name="connsiteX92" fmla="*/ 324464 w 3608439"/>
              <a:gd name="connsiteY92" fmla="*/ 137652 h 3401961"/>
              <a:gd name="connsiteX93" fmla="*/ 265471 w 3608439"/>
              <a:gd name="connsiteY93" fmla="*/ 167148 h 3401961"/>
              <a:gd name="connsiteX94" fmla="*/ 206477 w 3608439"/>
              <a:gd name="connsiteY94" fmla="*/ 216310 h 3401961"/>
              <a:gd name="connsiteX95" fmla="*/ 157316 w 3608439"/>
              <a:gd name="connsiteY95" fmla="*/ 265471 h 3401961"/>
              <a:gd name="connsiteX96" fmla="*/ 88490 w 3608439"/>
              <a:gd name="connsiteY96" fmla="*/ 344129 h 3401961"/>
              <a:gd name="connsiteX97" fmla="*/ 68826 w 3608439"/>
              <a:gd name="connsiteY97" fmla="*/ 373626 h 3401961"/>
              <a:gd name="connsiteX98" fmla="*/ 58993 w 3608439"/>
              <a:gd name="connsiteY98" fmla="*/ 403122 h 3401961"/>
              <a:gd name="connsiteX99" fmla="*/ 39329 w 3608439"/>
              <a:gd name="connsiteY99" fmla="*/ 432619 h 3401961"/>
              <a:gd name="connsiteX100" fmla="*/ 19664 w 3608439"/>
              <a:gd name="connsiteY100" fmla="*/ 511277 h 3401961"/>
              <a:gd name="connsiteX101" fmla="*/ 0 w 3608439"/>
              <a:gd name="connsiteY101" fmla="*/ 540774 h 3401961"/>
              <a:gd name="connsiteX102" fmla="*/ 9832 w 3608439"/>
              <a:gd name="connsiteY102" fmla="*/ 865239 h 3401961"/>
              <a:gd name="connsiteX103" fmla="*/ 29497 w 3608439"/>
              <a:gd name="connsiteY103" fmla="*/ 953729 h 3401961"/>
              <a:gd name="connsiteX104" fmla="*/ 58993 w 3608439"/>
              <a:gd name="connsiteY104" fmla="*/ 1002890 h 3401961"/>
              <a:gd name="connsiteX105" fmla="*/ 127819 w 3608439"/>
              <a:gd name="connsiteY105" fmla="*/ 1111045 h 3401961"/>
              <a:gd name="connsiteX106" fmla="*/ 176981 w 3608439"/>
              <a:gd name="connsiteY106" fmla="*/ 1140542 h 3401961"/>
              <a:gd name="connsiteX107" fmla="*/ 216310 w 3608439"/>
              <a:gd name="connsiteY107" fmla="*/ 1179871 h 3401961"/>
              <a:gd name="connsiteX108" fmla="*/ 294968 w 3608439"/>
              <a:gd name="connsiteY108" fmla="*/ 1219200 h 3401961"/>
              <a:gd name="connsiteX109" fmla="*/ 383458 w 3608439"/>
              <a:gd name="connsiteY109" fmla="*/ 1258529 h 3401961"/>
              <a:gd name="connsiteX110" fmla="*/ 550606 w 3608439"/>
              <a:gd name="connsiteY110" fmla="*/ 1307690 h 3401961"/>
              <a:gd name="connsiteX111" fmla="*/ 599768 w 3608439"/>
              <a:gd name="connsiteY111" fmla="*/ 1327355 h 3401961"/>
              <a:gd name="connsiteX112" fmla="*/ 639097 w 3608439"/>
              <a:gd name="connsiteY112" fmla="*/ 1337187 h 3401961"/>
              <a:gd name="connsiteX113" fmla="*/ 668593 w 3608439"/>
              <a:gd name="connsiteY113" fmla="*/ 1347019 h 3401961"/>
              <a:gd name="connsiteX114" fmla="*/ 747252 w 3608439"/>
              <a:gd name="connsiteY114" fmla="*/ 1376516 h 3401961"/>
              <a:gd name="connsiteX115" fmla="*/ 855406 w 3608439"/>
              <a:gd name="connsiteY115" fmla="*/ 1435510 h 3401961"/>
              <a:gd name="connsiteX116" fmla="*/ 875071 w 3608439"/>
              <a:gd name="connsiteY116" fmla="*/ 1465006 h 3401961"/>
              <a:gd name="connsiteX117" fmla="*/ 934064 w 3608439"/>
              <a:gd name="connsiteY117" fmla="*/ 1543664 h 3401961"/>
              <a:gd name="connsiteX118" fmla="*/ 1002890 w 3608439"/>
              <a:gd name="connsiteY118" fmla="*/ 1641987 h 3401961"/>
              <a:gd name="connsiteX119" fmla="*/ 1022555 w 3608439"/>
              <a:gd name="connsiteY119" fmla="*/ 1671484 h 3401961"/>
              <a:gd name="connsiteX120" fmla="*/ 1042219 w 3608439"/>
              <a:gd name="connsiteY120" fmla="*/ 1720645 h 3401961"/>
              <a:gd name="connsiteX121" fmla="*/ 1081548 w 3608439"/>
              <a:gd name="connsiteY121" fmla="*/ 1779639 h 3401961"/>
              <a:gd name="connsiteX122" fmla="*/ 1130710 w 3608439"/>
              <a:gd name="connsiteY122" fmla="*/ 1858297 h 3401961"/>
              <a:gd name="connsiteX123" fmla="*/ 1179871 w 3608439"/>
              <a:gd name="connsiteY123" fmla="*/ 1936955 h 3401961"/>
              <a:gd name="connsiteX124" fmla="*/ 1199535 w 3608439"/>
              <a:gd name="connsiteY124" fmla="*/ 1976284 h 3401961"/>
              <a:gd name="connsiteX125" fmla="*/ 1258529 w 3608439"/>
              <a:gd name="connsiteY125" fmla="*/ 2054942 h 3401961"/>
              <a:gd name="connsiteX126" fmla="*/ 1278193 w 3608439"/>
              <a:gd name="connsiteY126" fmla="*/ 2084439 h 3401961"/>
              <a:gd name="connsiteX127" fmla="*/ 1288026 w 3608439"/>
              <a:gd name="connsiteY127" fmla="*/ 2113935 h 3401961"/>
              <a:gd name="connsiteX128" fmla="*/ 1317523 w 3608439"/>
              <a:gd name="connsiteY128" fmla="*/ 2133600 h 3401961"/>
              <a:gd name="connsiteX129" fmla="*/ 1366684 w 3608439"/>
              <a:gd name="connsiteY129" fmla="*/ 2202426 h 3401961"/>
              <a:gd name="connsiteX130" fmla="*/ 1455174 w 3608439"/>
              <a:gd name="connsiteY130" fmla="*/ 2300748 h 3401961"/>
              <a:gd name="connsiteX131" fmla="*/ 1504335 w 3608439"/>
              <a:gd name="connsiteY131" fmla="*/ 2330245 h 3401961"/>
              <a:gd name="connsiteX132" fmla="*/ 1602658 w 3608439"/>
              <a:gd name="connsiteY132" fmla="*/ 2399071 h 3401961"/>
              <a:gd name="connsiteX133" fmla="*/ 1691148 w 3608439"/>
              <a:gd name="connsiteY133" fmla="*/ 2467897 h 3401961"/>
              <a:gd name="connsiteX134" fmla="*/ 1848464 w 3608439"/>
              <a:gd name="connsiteY134" fmla="*/ 2556387 h 3401961"/>
              <a:gd name="connsiteX135" fmla="*/ 1877961 w 3608439"/>
              <a:gd name="connsiteY135" fmla="*/ 2576052 h 3401961"/>
              <a:gd name="connsiteX136" fmla="*/ 1956619 w 3608439"/>
              <a:gd name="connsiteY136" fmla="*/ 2635045 h 3401961"/>
              <a:gd name="connsiteX137" fmla="*/ 2025445 w 3608439"/>
              <a:gd name="connsiteY137" fmla="*/ 2684206 h 3401961"/>
              <a:gd name="connsiteX138" fmla="*/ 2074606 w 3608439"/>
              <a:gd name="connsiteY138" fmla="*/ 2723535 h 3401961"/>
              <a:gd name="connsiteX139" fmla="*/ 2104103 w 3608439"/>
              <a:gd name="connsiteY139" fmla="*/ 2753032 h 3401961"/>
              <a:gd name="connsiteX140" fmla="*/ 2153264 w 3608439"/>
              <a:gd name="connsiteY140" fmla="*/ 2782529 h 3401961"/>
              <a:gd name="connsiteX141" fmla="*/ 2192593 w 3608439"/>
              <a:gd name="connsiteY141" fmla="*/ 2812026 h 3401961"/>
              <a:gd name="connsiteX142" fmla="*/ 2222090 w 3608439"/>
              <a:gd name="connsiteY142" fmla="*/ 2831690 h 3401961"/>
              <a:gd name="connsiteX143" fmla="*/ 2261419 w 3608439"/>
              <a:gd name="connsiteY143" fmla="*/ 2861187 h 3401961"/>
              <a:gd name="connsiteX144" fmla="*/ 2300748 w 3608439"/>
              <a:gd name="connsiteY144" fmla="*/ 2880852 h 3401961"/>
              <a:gd name="connsiteX145" fmla="*/ 2379406 w 3608439"/>
              <a:gd name="connsiteY145" fmla="*/ 2910348 h 3401961"/>
              <a:gd name="connsiteX146" fmla="*/ 2448232 w 3608439"/>
              <a:gd name="connsiteY146" fmla="*/ 2939845 h 3401961"/>
              <a:gd name="connsiteX147" fmla="*/ 2507226 w 3608439"/>
              <a:gd name="connsiteY147" fmla="*/ 2979174 h 3401961"/>
              <a:gd name="connsiteX148" fmla="*/ 2546555 w 3608439"/>
              <a:gd name="connsiteY148" fmla="*/ 2998839 h 3401961"/>
              <a:gd name="connsiteX149" fmla="*/ 2605548 w 3608439"/>
              <a:gd name="connsiteY149" fmla="*/ 3057832 h 3401961"/>
              <a:gd name="connsiteX150" fmla="*/ 2635045 w 3608439"/>
              <a:gd name="connsiteY150" fmla="*/ 3077497 h 3401961"/>
              <a:gd name="connsiteX151" fmla="*/ 2654710 w 3608439"/>
              <a:gd name="connsiteY151" fmla="*/ 3106993 h 3401961"/>
              <a:gd name="connsiteX152" fmla="*/ 2694039 w 3608439"/>
              <a:gd name="connsiteY152" fmla="*/ 3185652 h 3401961"/>
              <a:gd name="connsiteX153" fmla="*/ 2713703 w 3608439"/>
              <a:gd name="connsiteY153" fmla="*/ 3215148 h 3401961"/>
              <a:gd name="connsiteX154" fmla="*/ 2743200 w 3608439"/>
              <a:gd name="connsiteY154" fmla="*/ 3234813 h 3401961"/>
              <a:gd name="connsiteX155" fmla="*/ 2782529 w 3608439"/>
              <a:gd name="connsiteY155" fmla="*/ 3303639 h 3401961"/>
              <a:gd name="connsiteX156" fmla="*/ 2812026 w 3608439"/>
              <a:gd name="connsiteY156" fmla="*/ 3313471 h 3401961"/>
              <a:gd name="connsiteX157" fmla="*/ 2792361 w 3608439"/>
              <a:gd name="connsiteY157" fmla="*/ 3401961 h 340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3608439" h="3401961">
                <a:moveTo>
                  <a:pt x="2792361" y="3401961"/>
                </a:moveTo>
                <a:lnTo>
                  <a:pt x="2792361" y="3401961"/>
                </a:lnTo>
                <a:cubicBezTo>
                  <a:pt x="2821858" y="3398684"/>
                  <a:pt x="2851577" y="3397008"/>
                  <a:pt x="2880852" y="3392129"/>
                </a:cubicBezTo>
                <a:cubicBezTo>
                  <a:pt x="2891075" y="3390425"/>
                  <a:pt x="2900064" y="3383583"/>
                  <a:pt x="2910348" y="3382297"/>
                </a:cubicBezTo>
                <a:cubicBezTo>
                  <a:pt x="2952751" y="3376997"/>
                  <a:pt x="2995561" y="3375742"/>
                  <a:pt x="3038168" y="3372464"/>
                </a:cubicBezTo>
                <a:cubicBezTo>
                  <a:pt x="3134601" y="3340320"/>
                  <a:pt x="3076505" y="3354521"/>
                  <a:pt x="3215148" y="3342968"/>
                </a:cubicBezTo>
                <a:lnTo>
                  <a:pt x="3303639" y="3313471"/>
                </a:lnTo>
                <a:cubicBezTo>
                  <a:pt x="3313471" y="3310194"/>
                  <a:pt x="3322912" y="3305343"/>
                  <a:pt x="3333135" y="3303639"/>
                </a:cubicBezTo>
                <a:cubicBezTo>
                  <a:pt x="3352800" y="3300361"/>
                  <a:pt x="3372788" y="3298641"/>
                  <a:pt x="3392129" y="3293806"/>
                </a:cubicBezTo>
                <a:cubicBezTo>
                  <a:pt x="3412238" y="3288779"/>
                  <a:pt x="3451123" y="3274142"/>
                  <a:pt x="3451123" y="3274142"/>
                </a:cubicBezTo>
                <a:cubicBezTo>
                  <a:pt x="3470787" y="3261032"/>
                  <a:pt x="3497006" y="3254477"/>
                  <a:pt x="3510116" y="3234813"/>
                </a:cubicBezTo>
                <a:cubicBezTo>
                  <a:pt x="3536336" y="3195484"/>
                  <a:pt x="3519949" y="3211871"/>
                  <a:pt x="3559277" y="3185652"/>
                </a:cubicBezTo>
                <a:cubicBezTo>
                  <a:pt x="3562555" y="3162710"/>
                  <a:pt x="3565300" y="3139686"/>
                  <a:pt x="3569110" y="3116826"/>
                </a:cubicBezTo>
                <a:cubicBezTo>
                  <a:pt x="3578997" y="3057506"/>
                  <a:pt x="3576987" y="3081376"/>
                  <a:pt x="3588774" y="3028335"/>
                </a:cubicBezTo>
                <a:cubicBezTo>
                  <a:pt x="3604593" y="2957150"/>
                  <a:pt x="3590869" y="3002384"/>
                  <a:pt x="3608439" y="2949677"/>
                </a:cubicBezTo>
                <a:cubicBezTo>
                  <a:pt x="3605161" y="2857909"/>
                  <a:pt x="3607451" y="2765773"/>
                  <a:pt x="3598606" y="2674374"/>
                </a:cubicBezTo>
                <a:cubicBezTo>
                  <a:pt x="3597468" y="2662612"/>
                  <a:pt x="3584227" y="2655446"/>
                  <a:pt x="3578942" y="2644877"/>
                </a:cubicBezTo>
                <a:cubicBezTo>
                  <a:pt x="3574307" y="2635607"/>
                  <a:pt x="3575745" y="2623343"/>
                  <a:pt x="3569110" y="2615381"/>
                </a:cubicBezTo>
                <a:cubicBezTo>
                  <a:pt x="3558619" y="2602792"/>
                  <a:pt x="3542223" y="2596549"/>
                  <a:pt x="3529781" y="2585884"/>
                </a:cubicBezTo>
                <a:cubicBezTo>
                  <a:pt x="3519224" y="2576835"/>
                  <a:pt x="3511260" y="2564924"/>
                  <a:pt x="3500284" y="2556387"/>
                </a:cubicBezTo>
                <a:cubicBezTo>
                  <a:pt x="3449571" y="2516944"/>
                  <a:pt x="3456298" y="2522061"/>
                  <a:pt x="3411793" y="2507226"/>
                </a:cubicBezTo>
                <a:cubicBezTo>
                  <a:pt x="3392129" y="2494116"/>
                  <a:pt x="3375728" y="2473629"/>
                  <a:pt x="3352800" y="2467897"/>
                </a:cubicBezTo>
                <a:cubicBezTo>
                  <a:pt x="3299252" y="2454509"/>
                  <a:pt x="3325558" y="2464107"/>
                  <a:pt x="3274142" y="2438400"/>
                </a:cubicBezTo>
                <a:cubicBezTo>
                  <a:pt x="3264310" y="2428568"/>
                  <a:pt x="3255202" y="2417952"/>
                  <a:pt x="3244645" y="2408903"/>
                </a:cubicBezTo>
                <a:cubicBezTo>
                  <a:pt x="3232203" y="2398238"/>
                  <a:pt x="3218651" y="2388931"/>
                  <a:pt x="3205316" y="2379406"/>
                </a:cubicBezTo>
                <a:cubicBezTo>
                  <a:pt x="3195700" y="2372538"/>
                  <a:pt x="3184897" y="2367307"/>
                  <a:pt x="3175819" y="2359742"/>
                </a:cubicBezTo>
                <a:cubicBezTo>
                  <a:pt x="3100114" y="2296655"/>
                  <a:pt x="3190062" y="2359403"/>
                  <a:pt x="3116826" y="2310581"/>
                </a:cubicBezTo>
                <a:cubicBezTo>
                  <a:pt x="3079276" y="2254256"/>
                  <a:pt x="3118812" y="2306469"/>
                  <a:pt x="3057832" y="2251587"/>
                </a:cubicBezTo>
                <a:cubicBezTo>
                  <a:pt x="2961159" y="2164580"/>
                  <a:pt x="3039293" y="2216865"/>
                  <a:pt x="2949677" y="2163097"/>
                </a:cubicBezTo>
                <a:cubicBezTo>
                  <a:pt x="2894776" y="2089894"/>
                  <a:pt x="2950488" y="2153873"/>
                  <a:pt x="2871019" y="2094271"/>
                </a:cubicBezTo>
                <a:cubicBezTo>
                  <a:pt x="2859895" y="2085928"/>
                  <a:pt x="2852205" y="2073676"/>
                  <a:pt x="2841523" y="2064774"/>
                </a:cubicBezTo>
                <a:cubicBezTo>
                  <a:pt x="2832445" y="2057209"/>
                  <a:pt x="2821642" y="2051978"/>
                  <a:pt x="2812026" y="2045110"/>
                </a:cubicBezTo>
                <a:cubicBezTo>
                  <a:pt x="2798691" y="2035585"/>
                  <a:pt x="2785139" y="2026278"/>
                  <a:pt x="2772697" y="2015613"/>
                </a:cubicBezTo>
                <a:cubicBezTo>
                  <a:pt x="2705793" y="1958266"/>
                  <a:pt x="2787963" y="2012974"/>
                  <a:pt x="2694039" y="1956619"/>
                </a:cubicBezTo>
                <a:cubicBezTo>
                  <a:pt x="2690761" y="1946787"/>
                  <a:pt x="2689955" y="1935746"/>
                  <a:pt x="2684206" y="1927122"/>
                </a:cubicBezTo>
                <a:cubicBezTo>
                  <a:pt x="2676493" y="1915553"/>
                  <a:pt x="2663611" y="1908308"/>
                  <a:pt x="2654710" y="1897626"/>
                </a:cubicBezTo>
                <a:cubicBezTo>
                  <a:pt x="2647145" y="1888548"/>
                  <a:pt x="2641600" y="1877961"/>
                  <a:pt x="2635045" y="1868129"/>
                </a:cubicBezTo>
                <a:cubicBezTo>
                  <a:pt x="2631768" y="1851742"/>
                  <a:pt x="2631081" y="1834615"/>
                  <a:pt x="2625213" y="1818968"/>
                </a:cubicBezTo>
                <a:cubicBezTo>
                  <a:pt x="2621064" y="1807903"/>
                  <a:pt x="2610833" y="1800040"/>
                  <a:pt x="2605548" y="1789471"/>
                </a:cubicBezTo>
                <a:cubicBezTo>
                  <a:pt x="2564836" y="1708048"/>
                  <a:pt x="2632412" y="1815020"/>
                  <a:pt x="2576052" y="1730477"/>
                </a:cubicBezTo>
                <a:cubicBezTo>
                  <a:pt x="2572774" y="1714090"/>
                  <a:pt x="2571504" y="1697170"/>
                  <a:pt x="2566219" y="1681316"/>
                </a:cubicBezTo>
                <a:cubicBezTo>
                  <a:pt x="2557062" y="1653846"/>
                  <a:pt x="2535408" y="1624067"/>
                  <a:pt x="2517058" y="1602658"/>
                </a:cubicBezTo>
                <a:cubicBezTo>
                  <a:pt x="2508009" y="1592101"/>
                  <a:pt x="2496718" y="1583626"/>
                  <a:pt x="2487561" y="1573161"/>
                </a:cubicBezTo>
                <a:cubicBezTo>
                  <a:pt x="2473742" y="1557368"/>
                  <a:pt x="2460823" y="1540789"/>
                  <a:pt x="2448232" y="1524000"/>
                </a:cubicBezTo>
                <a:cubicBezTo>
                  <a:pt x="2431389" y="1501543"/>
                  <a:pt x="2412942" y="1467535"/>
                  <a:pt x="2399071" y="1445342"/>
                </a:cubicBezTo>
                <a:cubicBezTo>
                  <a:pt x="2392808" y="1435321"/>
                  <a:pt x="2387257" y="1424677"/>
                  <a:pt x="2379406" y="1415845"/>
                </a:cubicBezTo>
                <a:cubicBezTo>
                  <a:pt x="2360930" y="1395060"/>
                  <a:pt x="2335839" y="1379991"/>
                  <a:pt x="2320413" y="1356852"/>
                </a:cubicBezTo>
                <a:lnTo>
                  <a:pt x="2281084" y="1297858"/>
                </a:lnTo>
                <a:cubicBezTo>
                  <a:pt x="2274529" y="1288026"/>
                  <a:pt x="2269775" y="1276717"/>
                  <a:pt x="2261419" y="1268361"/>
                </a:cubicBezTo>
                <a:lnTo>
                  <a:pt x="2202426" y="1209368"/>
                </a:lnTo>
                <a:cubicBezTo>
                  <a:pt x="2192594" y="1199536"/>
                  <a:pt x="2185366" y="1186090"/>
                  <a:pt x="2172929" y="1179871"/>
                </a:cubicBezTo>
                <a:cubicBezTo>
                  <a:pt x="2124330" y="1155571"/>
                  <a:pt x="2147505" y="1164841"/>
                  <a:pt x="2104103" y="1150374"/>
                </a:cubicBezTo>
                <a:cubicBezTo>
                  <a:pt x="2094271" y="1140542"/>
                  <a:pt x="2086397" y="1128247"/>
                  <a:pt x="2074606" y="1120877"/>
                </a:cubicBezTo>
                <a:cubicBezTo>
                  <a:pt x="2059639" y="1111523"/>
                  <a:pt x="2041573" y="1108381"/>
                  <a:pt x="2025445" y="1101213"/>
                </a:cubicBezTo>
                <a:cubicBezTo>
                  <a:pt x="2012051" y="1095260"/>
                  <a:pt x="1998842" y="1088820"/>
                  <a:pt x="1986116" y="1081548"/>
                </a:cubicBezTo>
                <a:cubicBezTo>
                  <a:pt x="1975856" y="1075685"/>
                  <a:pt x="1967724" y="1065922"/>
                  <a:pt x="1956619" y="1061884"/>
                </a:cubicBezTo>
                <a:cubicBezTo>
                  <a:pt x="1931220" y="1052648"/>
                  <a:pt x="1903600" y="1050765"/>
                  <a:pt x="1877961" y="1042219"/>
                </a:cubicBezTo>
                <a:cubicBezTo>
                  <a:pt x="1858297" y="1035664"/>
                  <a:pt x="1839077" y="1027583"/>
                  <a:pt x="1818968" y="1022555"/>
                </a:cubicBezTo>
                <a:cubicBezTo>
                  <a:pt x="1759530" y="1007694"/>
                  <a:pt x="1792459" y="1016995"/>
                  <a:pt x="1720645" y="993058"/>
                </a:cubicBezTo>
                <a:cubicBezTo>
                  <a:pt x="1710813" y="989781"/>
                  <a:pt x="1700418" y="987861"/>
                  <a:pt x="1691148" y="983226"/>
                </a:cubicBezTo>
                <a:cubicBezTo>
                  <a:pt x="1678038" y="976671"/>
                  <a:pt x="1665724" y="968196"/>
                  <a:pt x="1651819" y="963561"/>
                </a:cubicBezTo>
                <a:cubicBezTo>
                  <a:pt x="1626180" y="955015"/>
                  <a:pt x="1598800" y="952444"/>
                  <a:pt x="1573161" y="943897"/>
                </a:cubicBezTo>
                <a:cubicBezTo>
                  <a:pt x="1563329" y="940619"/>
                  <a:pt x="1553629" y="936911"/>
                  <a:pt x="1543664" y="934064"/>
                </a:cubicBezTo>
                <a:cubicBezTo>
                  <a:pt x="1457225" y="909367"/>
                  <a:pt x="1545574" y="937978"/>
                  <a:pt x="1474839" y="914400"/>
                </a:cubicBezTo>
                <a:cubicBezTo>
                  <a:pt x="1401603" y="865575"/>
                  <a:pt x="1491551" y="928327"/>
                  <a:pt x="1415845" y="865239"/>
                </a:cubicBezTo>
                <a:cubicBezTo>
                  <a:pt x="1406767" y="857674"/>
                  <a:pt x="1396180" y="852129"/>
                  <a:pt x="1386348" y="845574"/>
                </a:cubicBezTo>
                <a:cubicBezTo>
                  <a:pt x="1379793" y="835742"/>
                  <a:pt x="1375040" y="824433"/>
                  <a:pt x="1366684" y="816077"/>
                </a:cubicBezTo>
                <a:cubicBezTo>
                  <a:pt x="1358328" y="807721"/>
                  <a:pt x="1344968" y="805306"/>
                  <a:pt x="1337187" y="796413"/>
                </a:cubicBezTo>
                <a:cubicBezTo>
                  <a:pt x="1321624" y="778627"/>
                  <a:pt x="1314570" y="754131"/>
                  <a:pt x="1297858" y="737419"/>
                </a:cubicBezTo>
                <a:lnTo>
                  <a:pt x="1268361" y="707922"/>
                </a:lnTo>
                <a:cubicBezTo>
                  <a:pt x="1265084" y="698090"/>
                  <a:pt x="1263562" y="687486"/>
                  <a:pt x="1258529" y="678426"/>
                </a:cubicBezTo>
                <a:cubicBezTo>
                  <a:pt x="1258522" y="678414"/>
                  <a:pt x="1209371" y="604689"/>
                  <a:pt x="1199535" y="589935"/>
                </a:cubicBezTo>
                <a:lnTo>
                  <a:pt x="1179871" y="560439"/>
                </a:lnTo>
                <a:lnTo>
                  <a:pt x="1160206" y="530942"/>
                </a:lnTo>
                <a:cubicBezTo>
                  <a:pt x="1156929" y="521110"/>
                  <a:pt x="1155407" y="510505"/>
                  <a:pt x="1150374" y="501445"/>
                </a:cubicBezTo>
                <a:cubicBezTo>
                  <a:pt x="1138897" y="480785"/>
                  <a:pt x="1111045" y="442452"/>
                  <a:pt x="1111045" y="442452"/>
                </a:cubicBezTo>
                <a:cubicBezTo>
                  <a:pt x="1107768" y="432620"/>
                  <a:pt x="1105296" y="422481"/>
                  <a:pt x="1101213" y="412955"/>
                </a:cubicBezTo>
                <a:cubicBezTo>
                  <a:pt x="1095439" y="399483"/>
                  <a:pt x="1086694" y="387350"/>
                  <a:pt x="1081548" y="373626"/>
                </a:cubicBezTo>
                <a:cubicBezTo>
                  <a:pt x="1054336" y="301061"/>
                  <a:pt x="1091904" y="364580"/>
                  <a:pt x="1052052" y="304800"/>
                </a:cubicBezTo>
                <a:cubicBezTo>
                  <a:pt x="1033922" y="232287"/>
                  <a:pt x="1053405" y="298127"/>
                  <a:pt x="1022555" y="226142"/>
                </a:cubicBezTo>
                <a:cubicBezTo>
                  <a:pt x="1010560" y="198152"/>
                  <a:pt x="1016678" y="190767"/>
                  <a:pt x="993058" y="167148"/>
                </a:cubicBezTo>
                <a:cubicBezTo>
                  <a:pt x="984702" y="158792"/>
                  <a:pt x="973393" y="154039"/>
                  <a:pt x="963561" y="147484"/>
                </a:cubicBezTo>
                <a:cubicBezTo>
                  <a:pt x="927512" y="93409"/>
                  <a:pt x="963559" y="139287"/>
                  <a:pt x="914400" y="98322"/>
                </a:cubicBezTo>
                <a:cubicBezTo>
                  <a:pt x="903718" y="89420"/>
                  <a:pt x="895585" y="77728"/>
                  <a:pt x="884903" y="68826"/>
                </a:cubicBezTo>
                <a:cubicBezTo>
                  <a:pt x="859488" y="47647"/>
                  <a:pt x="855474" y="49184"/>
                  <a:pt x="825910" y="39329"/>
                </a:cubicBezTo>
                <a:cubicBezTo>
                  <a:pt x="816078" y="32774"/>
                  <a:pt x="807519" y="23702"/>
                  <a:pt x="796413" y="19664"/>
                </a:cubicBezTo>
                <a:cubicBezTo>
                  <a:pt x="771014" y="10428"/>
                  <a:pt x="717755" y="0"/>
                  <a:pt x="717755" y="0"/>
                </a:cubicBezTo>
                <a:cubicBezTo>
                  <a:pt x="688258" y="3277"/>
                  <a:pt x="658434" y="4363"/>
                  <a:pt x="629264" y="9832"/>
                </a:cubicBezTo>
                <a:cubicBezTo>
                  <a:pt x="618523" y="11846"/>
                  <a:pt x="515299" y="42234"/>
                  <a:pt x="501445" y="49161"/>
                </a:cubicBezTo>
                <a:cubicBezTo>
                  <a:pt x="488335" y="55716"/>
                  <a:pt x="475588" y="63052"/>
                  <a:pt x="462116" y="68826"/>
                </a:cubicBezTo>
                <a:cubicBezTo>
                  <a:pt x="442370" y="77288"/>
                  <a:pt x="413245" y="83501"/>
                  <a:pt x="393290" y="88490"/>
                </a:cubicBezTo>
                <a:cubicBezTo>
                  <a:pt x="380180" y="95045"/>
                  <a:pt x="365888" y="99636"/>
                  <a:pt x="353961" y="108155"/>
                </a:cubicBezTo>
                <a:cubicBezTo>
                  <a:pt x="342646" y="116237"/>
                  <a:pt x="336034" y="129939"/>
                  <a:pt x="324464" y="137652"/>
                </a:cubicBezTo>
                <a:cubicBezTo>
                  <a:pt x="235774" y="196779"/>
                  <a:pt x="358303" y="89789"/>
                  <a:pt x="265471" y="167148"/>
                </a:cubicBezTo>
                <a:cubicBezTo>
                  <a:pt x="189757" y="230242"/>
                  <a:pt x="279719" y="167481"/>
                  <a:pt x="206477" y="216310"/>
                </a:cubicBezTo>
                <a:cubicBezTo>
                  <a:pt x="170426" y="270386"/>
                  <a:pt x="206477" y="224503"/>
                  <a:pt x="157316" y="265471"/>
                </a:cubicBezTo>
                <a:cubicBezTo>
                  <a:pt x="133061" y="285683"/>
                  <a:pt x="106198" y="320518"/>
                  <a:pt x="88490" y="344129"/>
                </a:cubicBezTo>
                <a:cubicBezTo>
                  <a:pt x="81400" y="353583"/>
                  <a:pt x="74111" y="363057"/>
                  <a:pt x="68826" y="373626"/>
                </a:cubicBezTo>
                <a:cubicBezTo>
                  <a:pt x="64191" y="382896"/>
                  <a:pt x="63628" y="393852"/>
                  <a:pt x="58993" y="403122"/>
                </a:cubicBezTo>
                <a:cubicBezTo>
                  <a:pt x="53708" y="413691"/>
                  <a:pt x="44614" y="422050"/>
                  <a:pt x="39329" y="432619"/>
                </a:cubicBezTo>
                <a:cubicBezTo>
                  <a:pt x="21136" y="469007"/>
                  <a:pt x="36491" y="466406"/>
                  <a:pt x="19664" y="511277"/>
                </a:cubicBezTo>
                <a:cubicBezTo>
                  <a:pt x="15515" y="522341"/>
                  <a:pt x="6555" y="530942"/>
                  <a:pt x="0" y="540774"/>
                </a:cubicBezTo>
                <a:cubicBezTo>
                  <a:pt x="3277" y="648929"/>
                  <a:pt x="4145" y="757184"/>
                  <a:pt x="9832" y="865239"/>
                </a:cubicBezTo>
                <a:cubicBezTo>
                  <a:pt x="10087" y="870093"/>
                  <a:pt x="25497" y="944730"/>
                  <a:pt x="29497" y="953729"/>
                </a:cubicBezTo>
                <a:cubicBezTo>
                  <a:pt x="37258" y="971192"/>
                  <a:pt x="50447" y="985797"/>
                  <a:pt x="58993" y="1002890"/>
                </a:cubicBezTo>
                <a:cubicBezTo>
                  <a:pt x="82812" y="1050529"/>
                  <a:pt x="51155" y="1065047"/>
                  <a:pt x="127819" y="1111045"/>
                </a:cubicBezTo>
                <a:cubicBezTo>
                  <a:pt x="144206" y="1120877"/>
                  <a:pt x="161896" y="1128809"/>
                  <a:pt x="176981" y="1140542"/>
                </a:cubicBezTo>
                <a:cubicBezTo>
                  <a:pt x="191616" y="1151924"/>
                  <a:pt x="200884" y="1169587"/>
                  <a:pt x="216310" y="1179871"/>
                </a:cubicBezTo>
                <a:cubicBezTo>
                  <a:pt x="240701" y="1196132"/>
                  <a:pt x="268180" y="1207294"/>
                  <a:pt x="294968" y="1219200"/>
                </a:cubicBezTo>
                <a:cubicBezTo>
                  <a:pt x="324465" y="1232310"/>
                  <a:pt x="353294" y="1247038"/>
                  <a:pt x="383458" y="1258529"/>
                </a:cubicBezTo>
                <a:cubicBezTo>
                  <a:pt x="482078" y="1296099"/>
                  <a:pt x="474991" y="1292567"/>
                  <a:pt x="550606" y="1307690"/>
                </a:cubicBezTo>
                <a:cubicBezTo>
                  <a:pt x="566993" y="1314245"/>
                  <a:pt x="583024" y="1321774"/>
                  <a:pt x="599768" y="1327355"/>
                </a:cubicBezTo>
                <a:cubicBezTo>
                  <a:pt x="612588" y="1331628"/>
                  <a:pt x="626104" y="1333475"/>
                  <a:pt x="639097" y="1337187"/>
                </a:cubicBezTo>
                <a:cubicBezTo>
                  <a:pt x="649062" y="1340034"/>
                  <a:pt x="658761" y="1343742"/>
                  <a:pt x="668593" y="1347019"/>
                </a:cubicBezTo>
                <a:cubicBezTo>
                  <a:pt x="740111" y="1394698"/>
                  <a:pt x="646740" y="1337858"/>
                  <a:pt x="747252" y="1376516"/>
                </a:cubicBezTo>
                <a:cubicBezTo>
                  <a:pt x="799981" y="1396796"/>
                  <a:pt x="816232" y="1409393"/>
                  <a:pt x="855406" y="1435510"/>
                </a:cubicBezTo>
                <a:cubicBezTo>
                  <a:pt x="861961" y="1445342"/>
                  <a:pt x="868121" y="1455449"/>
                  <a:pt x="875071" y="1465006"/>
                </a:cubicBezTo>
                <a:cubicBezTo>
                  <a:pt x="894348" y="1491512"/>
                  <a:pt x="915269" y="1516814"/>
                  <a:pt x="934064" y="1543664"/>
                </a:cubicBezTo>
                <a:lnTo>
                  <a:pt x="1002890" y="1641987"/>
                </a:lnTo>
                <a:cubicBezTo>
                  <a:pt x="1009616" y="1651703"/>
                  <a:pt x="1018166" y="1660512"/>
                  <a:pt x="1022555" y="1671484"/>
                </a:cubicBezTo>
                <a:cubicBezTo>
                  <a:pt x="1029110" y="1687871"/>
                  <a:pt x="1033768" y="1705151"/>
                  <a:pt x="1042219" y="1720645"/>
                </a:cubicBezTo>
                <a:cubicBezTo>
                  <a:pt x="1053536" y="1741393"/>
                  <a:pt x="1074074" y="1757218"/>
                  <a:pt x="1081548" y="1779639"/>
                </a:cubicBezTo>
                <a:cubicBezTo>
                  <a:pt x="1098018" y="1829044"/>
                  <a:pt x="1084907" y="1801042"/>
                  <a:pt x="1130710" y="1858297"/>
                </a:cubicBezTo>
                <a:cubicBezTo>
                  <a:pt x="1174913" y="1968806"/>
                  <a:pt x="1122630" y="1856817"/>
                  <a:pt x="1179871" y="1936955"/>
                </a:cubicBezTo>
                <a:cubicBezTo>
                  <a:pt x="1188390" y="1948882"/>
                  <a:pt x="1191405" y="1964089"/>
                  <a:pt x="1199535" y="1976284"/>
                </a:cubicBezTo>
                <a:cubicBezTo>
                  <a:pt x="1217715" y="2003554"/>
                  <a:pt x="1240350" y="2027672"/>
                  <a:pt x="1258529" y="2054942"/>
                </a:cubicBezTo>
                <a:cubicBezTo>
                  <a:pt x="1265084" y="2064774"/>
                  <a:pt x="1272908" y="2073870"/>
                  <a:pt x="1278193" y="2084439"/>
                </a:cubicBezTo>
                <a:cubicBezTo>
                  <a:pt x="1282828" y="2093709"/>
                  <a:pt x="1281552" y="2105842"/>
                  <a:pt x="1288026" y="2113935"/>
                </a:cubicBezTo>
                <a:cubicBezTo>
                  <a:pt x="1295408" y="2123162"/>
                  <a:pt x="1307691" y="2127045"/>
                  <a:pt x="1317523" y="2133600"/>
                </a:cubicBezTo>
                <a:cubicBezTo>
                  <a:pt x="1351808" y="2202171"/>
                  <a:pt x="1318852" y="2146622"/>
                  <a:pt x="1366684" y="2202426"/>
                </a:cubicBezTo>
                <a:cubicBezTo>
                  <a:pt x="1397092" y="2237902"/>
                  <a:pt x="1411364" y="2274462"/>
                  <a:pt x="1455174" y="2300748"/>
                </a:cubicBezTo>
                <a:lnTo>
                  <a:pt x="1504335" y="2330245"/>
                </a:lnTo>
                <a:cubicBezTo>
                  <a:pt x="1554096" y="2404885"/>
                  <a:pt x="1479110" y="2302978"/>
                  <a:pt x="1602658" y="2399071"/>
                </a:cubicBezTo>
                <a:cubicBezTo>
                  <a:pt x="1632155" y="2422013"/>
                  <a:pt x="1657725" y="2451186"/>
                  <a:pt x="1691148" y="2467897"/>
                </a:cubicBezTo>
                <a:cubicBezTo>
                  <a:pt x="1750174" y="2497409"/>
                  <a:pt x="1783138" y="2512836"/>
                  <a:pt x="1848464" y="2556387"/>
                </a:cubicBezTo>
                <a:cubicBezTo>
                  <a:pt x="1858296" y="2562942"/>
                  <a:pt x="1868404" y="2569102"/>
                  <a:pt x="1877961" y="2576052"/>
                </a:cubicBezTo>
                <a:cubicBezTo>
                  <a:pt x="1904467" y="2595329"/>
                  <a:pt x="1929349" y="2616865"/>
                  <a:pt x="1956619" y="2635045"/>
                </a:cubicBezTo>
                <a:cubicBezTo>
                  <a:pt x="1999751" y="2663800"/>
                  <a:pt x="1976662" y="2647620"/>
                  <a:pt x="2025445" y="2684206"/>
                </a:cubicBezTo>
                <a:cubicBezTo>
                  <a:pt x="2069426" y="2750176"/>
                  <a:pt x="2017616" y="2685541"/>
                  <a:pt x="2074606" y="2723535"/>
                </a:cubicBezTo>
                <a:cubicBezTo>
                  <a:pt x="2086176" y="2731248"/>
                  <a:pt x="2092979" y="2744689"/>
                  <a:pt x="2104103" y="2753032"/>
                </a:cubicBezTo>
                <a:cubicBezTo>
                  <a:pt x="2119391" y="2764498"/>
                  <a:pt x="2137363" y="2771928"/>
                  <a:pt x="2153264" y="2782529"/>
                </a:cubicBezTo>
                <a:cubicBezTo>
                  <a:pt x="2166899" y="2791619"/>
                  <a:pt x="2179258" y="2802501"/>
                  <a:pt x="2192593" y="2812026"/>
                </a:cubicBezTo>
                <a:cubicBezTo>
                  <a:pt x="2202209" y="2818894"/>
                  <a:pt x="2212474" y="2824822"/>
                  <a:pt x="2222090" y="2831690"/>
                </a:cubicBezTo>
                <a:cubicBezTo>
                  <a:pt x="2235425" y="2841215"/>
                  <a:pt x="2247523" y="2852502"/>
                  <a:pt x="2261419" y="2861187"/>
                </a:cubicBezTo>
                <a:cubicBezTo>
                  <a:pt x="2273848" y="2868955"/>
                  <a:pt x="2287354" y="2874899"/>
                  <a:pt x="2300748" y="2880852"/>
                </a:cubicBezTo>
                <a:cubicBezTo>
                  <a:pt x="2336011" y="2896524"/>
                  <a:pt x="2346978" y="2899539"/>
                  <a:pt x="2379406" y="2910348"/>
                </a:cubicBezTo>
                <a:cubicBezTo>
                  <a:pt x="2486767" y="2981924"/>
                  <a:pt x="2321256" y="2876358"/>
                  <a:pt x="2448232" y="2939845"/>
                </a:cubicBezTo>
                <a:cubicBezTo>
                  <a:pt x="2469371" y="2950414"/>
                  <a:pt x="2486087" y="2968604"/>
                  <a:pt x="2507226" y="2979174"/>
                </a:cubicBezTo>
                <a:cubicBezTo>
                  <a:pt x="2520336" y="2985729"/>
                  <a:pt x="2535110" y="2989683"/>
                  <a:pt x="2546555" y="2998839"/>
                </a:cubicBezTo>
                <a:cubicBezTo>
                  <a:pt x="2568271" y="3016212"/>
                  <a:pt x="2582409" y="3042406"/>
                  <a:pt x="2605548" y="3057832"/>
                </a:cubicBezTo>
                <a:lnTo>
                  <a:pt x="2635045" y="3077497"/>
                </a:lnTo>
                <a:cubicBezTo>
                  <a:pt x="2641600" y="3087329"/>
                  <a:pt x="2649051" y="3096619"/>
                  <a:pt x="2654710" y="3106993"/>
                </a:cubicBezTo>
                <a:cubicBezTo>
                  <a:pt x="2668747" y="3132728"/>
                  <a:pt x="2677778" y="3161261"/>
                  <a:pt x="2694039" y="3185652"/>
                </a:cubicBezTo>
                <a:cubicBezTo>
                  <a:pt x="2700594" y="3195484"/>
                  <a:pt x="2705347" y="3206792"/>
                  <a:pt x="2713703" y="3215148"/>
                </a:cubicBezTo>
                <a:cubicBezTo>
                  <a:pt x="2722059" y="3223504"/>
                  <a:pt x="2733368" y="3228258"/>
                  <a:pt x="2743200" y="3234813"/>
                </a:cubicBezTo>
                <a:cubicBezTo>
                  <a:pt x="2748040" y="3244492"/>
                  <a:pt x="2770946" y="3294373"/>
                  <a:pt x="2782529" y="3303639"/>
                </a:cubicBezTo>
                <a:cubicBezTo>
                  <a:pt x="2790622" y="3310113"/>
                  <a:pt x="2802194" y="3310194"/>
                  <a:pt x="2812026" y="3313471"/>
                </a:cubicBezTo>
                <a:cubicBezTo>
                  <a:pt x="2824967" y="3352295"/>
                  <a:pt x="2795638" y="3387213"/>
                  <a:pt x="2792361" y="340196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7"/>
          </a:p>
        </p:txBody>
      </p:sp>
      <p:sp>
        <p:nvSpPr>
          <p:cNvPr id="8" name="Speech Bubble: Rectangle with Corners Rounded 7">
            <a:extLst>
              <a:ext uri="{FF2B5EF4-FFF2-40B4-BE49-F238E27FC236}">
                <a16:creationId xmlns:a16="http://schemas.microsoft.com/office/drawing/2014/main" id="{28358667-7411-48E5-828C-A1DD511EC4A1}"/>
              </a:ext>
            </a:extLst>
          </p:cNvPr>
          <p:cNvSpPr/>
          <p:nvPr/>
        </p:nvSpPr>
        <p:spPr>
          <a:xfrm>
            <a:off x="5869173" y="977743"/>
            <a:ext cx="2660828" cy="640080"/>
          </a:xfrm>
          <a:prstGeom prst="wedgeRoundRectCallout">
            <a:avLst>
              <a:gd name="adj1" fmla="val -109297"/>
              <a:gd name="adj2" fmla="val 171902"/>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667" b="1" dirty="0">
                <a:solidFill>
                  <a:srgbClr val="1C1C1C"/>
                </a:solidFill>
                <a:latin typeface="Cambria" panose="02040503050406030204" pitchFamily="18" charset="0"/>
                <a:ea typeface="Cambria" panose="02040503050406030204" pitchFamily="18" charset="0"/>
              </a:rPr>
              <a:t>non-NCN CORS</a:t>
            </a:r>
          </a:p>
        </p:txBody>
      </p:sp>
    </p:spTree>
    <p:extLst>
      <p:ext uri="{BB962C8B-B14F-4D97-AF65-F5344CB8AC3E}">
        <p14:creationId xmlns:p14="http://schemas.microsoft.com/office/powerpoint/2010/main" val="228861524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down)">
                                      <p:cBhvr>
                                        <p:cTn id="7" dur="500"/>
                                        <p:tgtEl>
                                          <p:spTgt spid="8">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mph" presetSubtype="0" repeatCount="3000" fill="hold" nodeType="clickEffect">
                                  <p:stCondLst>
                                    <p:cond delay="0"/>
                                  </p:stCondLst>
                                  <p:childTnLst>
                                    <p:animEffect transition="out" filter="fade">
                                      <p:cBhvr>
                                        <p:cTn id="15" dur="750" tmFilter="0, 0; .2, .5; .8, .5; 1, 0"/>
                                        <p:tgtEl>
                                          <p:spTgt spid="8">
                                            <p:txEl>
                                              <p:pRg st="0" end="0"/>
                                            </p:txEl>
                                          </p:spTgt>
                                        </p:tgtEl>
                                      </p:cBhvr>
                                    </p:animEffect>
                                    <p:animScale>
                                      <p:cBhvr>
                                        <p:cTn id="16" dur="375" autoRev="1" fill="hold"/>
                                        <p:tgtEl>
                                          <p:spTgt spid="8">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418897" y="410693"/>
            <a:ext cx="7465332" cy="914400"/>
          </a:xfrm>
        </p:spPr>
        <p:txBody>
          <a:bodyPr>
            <a:noAutofit/>
          </a:bodyPr>
          <a:lstStyle/>
          <a:p>
            <a:pPr eaLnBrk="1" hangingPunct="1"/>
            <a:r>
              <a:rPr lang="en-US" altLang="en-US" sz="5333" dirty="0">
                <a:ea typeface="Tahoma" panose="020B0604030504040204" pitchFamily="34" charset="0"/>
                <a:cs typeface="Tahoma" panose="020B0604030504040204" pitchFamily="34" charset="0"/>
              </a:rPr>
              <a:t>NGS Mission</a:t>
            </a:r>
          </a:p>
        </p:txBody>
      </p:sp>
      <p:sp>
        <p:nvSpPr>
          <p:cNvPr id="16387" name="Rectangle 3"/>
          <p:cNvSpPr>
            <a:spLocks noGrp="1" noChangeArrowheads="1"/>
          </p:cNvSpPr>
          <p:nvPr>
            <p:ph idx="1"/>
          </p:nvPr>
        </p:nvSpPr>
        <p:spPr>
          <a:xfrm>
            <a:off x="639031" y="1527465"/>
            <a:ext cx="10981208" cy="4468091"/>
          </a:xfrm>
        </p:spPr>
        <p:txBody>
          <a:bodyPr>
            <a:normAutofit/>
          </a:bodyPr>
          <a:lstStyle/>
          <a:p>
            <a:pPr marL="0" indent="0" algn="ctr">
              <a:buNone/>
              <a:tabLst>
                <a:tab pos="0" algn="l"/>
              </a:tabLst>
            </a:pPr>
            <a:r>
              <a:rPr lang="en-US" altLang="zh-CN" dirty="0">
                <a:ea typeface="ＭＳ Ｐゴシック" panose="020B0600070205080204" pitchFamily="34" charset="-128"/>
                <a:cs typeface="Arial" panose="020B0604020202020204" pitchFamily="34" charset="0"/>
              </a:rPr>
              <a:t>To define, maintain and provide access to the </a:t>
            </a:r>
            <a:r>
              <a:rPr lang="en-US" altLang="zh-CN" b="1" dirty="0">
                <a:solidFill>
                  <a:srgbClr val="C00000"/>
                </a:solidFill>
                <a:ea typeface="ＭＳ Ｐゴシック" panose="020B0600070205080204" pitchFamily="34" charset="-128"/>
                <a:cs typeface="Arial" panose="020B0604020202020204" pitchFamily="34" charset="0"/>
              </a:rPr>
              <a:t>National Spatial Reference System (NSRS) </a:t>
            </a:r>
            <a:r>
              <a:rPr lang="en-US" altLang="zh-CN" dirty="0">
                <a:solidFill>
                  <a:schemeClr val="bg1">
                    <a:lumMod val="65000"/>
                  </a:schemeClr>
                </a:solidFill>
                <a:ea typeface="ＭＳ Ｐゴシック" panose="020B0600070205080204" pitchFamily="34" charset="-128"/>
                <a:cs typeface="Arial" panose="020B0604020202020204" pitchFamily="34" charset="0"/>
              </a:rPr>
              <a:t>to meet our Nation’s economic, social, and environmental needs.</a:t>
            </a:r>
            <a:r>
              <a:rPr lang="en-US" altLang="zh-CN" dirty="0">
                <a:ea typeface="ＭＳ Ｐゴシック" panose="020B0600070205080204" pitchFamily="34" charset="-128"/>
                <a:cs typeface="Arial" panose="020B0604020202020204" pitchFamily="34" charset="0"/>
              </a:rPr>
              <a:t> </a:t>
            </a:r>
          </a:p>
        </p:txBody>
      </p:sp>
      <p:pic>
        <p:nvPicPr>
          <p:cNvPr id="4" name="Picture 2" descr="12-layers">
            <a:extLst>
              <a:ext uri="{FF2B5EF4-FFF2-40B4-BE49-F238E27FC236}">
                <a16:creationId xmlns:a16="http://schemas.microsoft.com/office/drawing/2014/main" id="{2A3367CF-4BCA-46BC-82FC-BF947D353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497" y="1959305"/>
            <a:ext cx="28575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CD3946BA-581C-47A7-AAF1-5FD08586017F}"/>
              </a:ext>
            </a:extLst>
          </p:cNvPr>
          <p:cNvSpPr/>
          <p:nvPr/>
        </p:nvSpPr>
        <p:spPr>
          <a:xfrm>
            <a:off x="3050506" y="5330536"/>
            <a:ext cx="1470991" cy="904461"/>
          </a:xfrm>
          <a:prstGeom prst="rightArrow">
            <a:avLst/>
          </a:prstGeom>
          <a:ln w="15875">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dirty="0">
                <a:solidFill>
                  <a:srgbClr val="C00000"/>
                </a:solidFill>
                <a:latin typeface="Cambria" panose="02040503050406030204" pitchFamily="18" charset="0"/>
                <a:ea typeface="Cambria" panose="02040503050406030204" pitchFamily="18" charset="0"/>
              </a:rPr>
              <a:t>NSRS</a:t>
            </a:r>
          </a:p>
        </p:txBody>
      </p:sp>
    </p:spTree>
    <p:extLst>
      <p:ext uri="{BB962C8B-B14F-4D97-AF65-F5344CB8AC3E}">
        <p14:creationId xmlns:p14="http://schemas.microsoft.com/office/powerpoint/2010/main" val="127337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387">
                                            <p:txEl>
                                              <p:pRg st="0" end="0"/>
                                            </p:txEl>
                                          </p:spTgt>
                                        </p:tgtEl>
                                      </p:cBhvr>
                                    </p:animEffect>
                                    <p:set>
                                      <p:cBhvr>
                                        <p:cTn id="7" dur="1" fill="hold">
                                          <p:stCondLst>
                                            <p:cond delay="499"/>
                                          </p:stCondLst>
                                        </p:cTn>
                                        <p:tgtEl>
                                          <p:spTgt spid="16387">
                                            <p:txEl>
                                              <p:pRg st="0" end="0"/>
                                            </p:txEl>
                                          </p:spTgt>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500"/>
                            </p:stCondLst>
                            <p:childTnLst>
                              <p:par>
                                <p:cTn id="16" presetID="26" presetClass="emph" presetSubtype="0" repeatCount="2000" fill="hold" grpId="1" nodeType="afterEffect">
                                  <p:stCondLst>
                                    <p:cond delay="0"/>
                                  </p:stCondLst>
                                  <p:childTnLst>
                                    <p:animEffect transition="out" filter="fade">
                                      <p:cBhvr>
                                        <p:cTn id="17" dur="500" tmFilter="0, 0; .2, .5; .8, .5; 1, 0"/>
                                        <p:tgtEl>
                                          <p:spTgt spid="2"/>
                                        </p:tgtEl>
                                      </p:cBhvr>
                                    </p:animEffect>
                                    <p:animScale>
                                      <p:cBhvr>
                                        <p:cTn id="18" dur="250" autoRev="1" fill="hold"/>
                                        <p:tgtEl>
                                          <p:spTgt spid="2"/>
                                        </p:tgtEl>
                                      </p:cBhvr>
                                      <p:by x="105000" y="105000"/>
                                    </p:animScale>
                                  </p:childTnLst>
                                </p:cTn>
                              </p:par>
                            </p:childTnLst>
                          </p:cTn>
                        </p:par>
                        <p:par>
                          <p:cTn id="19" fill="hold">
                            <p:stCondLst>
                              <p:cond delay="2500"/>
                            </p:stCondLst>
                            <p:childTnLst>
                              <p:par>
                                <p:cTn id="20" presetID="26" presetClass="emph" presetSubtype="0" repeatCount="2000" fill="hold" grpId="2" nodeType="afterEffect">
                                  <p:stCondLst>
                                    <p:cond delay="2500"/>
                                  </p:stCondLst>
                                  <p:childTnLst>
                                    <p:animEffect transition="out" filter="fade">
                                      <p:cBhvr>
                                        <p:cTn id="21" dur="1000" tmFilter="0, 0; .2, .5; .8, .5; 1, 0"/>
                                        <p:tgtEl>
                                          <p:spTgt spid="2"/>
                                        </p:tgtEl>
                                      </p:cBhvr>
                                    </p:animEffect>
                                    <p:animScale>
                                      <p:cBhvr>
                                        <p:cTn id="22"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2" grpId="0" animBg="1"/>
      <p:bldP spid="2" grpId="1" animBg="1"/>
      <p:bldP spid="2" grpId="2"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FBAF82-867E-4647-AEF5-434FFCD5C0A8}"/>
              </a:ext>
            </a:extLst>
          </p:cNvPr>
          <p:cNvSpPr>
            <a:spLocks noGrp="1"/>
          </p:cNvSpPr>
          <p:nvPr>
            <p:ph type="dt" sz="half" idx="10"/>
          </p:nvPr>
        </p:nvSpPr>
        <p:spPr/>
        <p:txBody>
          <a:bodyPr/>
          <a:lstStyle/>
          <a:p>
            <a:pPr>
              <a:defRPr/>
            </a:pPr>
            <a:fld id="{1CBFD264-9E5C-4555-A20E-0909510E337F}" type="datetime5">
              <a:rPr lang="en-US" smtClean="0">
                <a:solidFill>
                  <a:prstClr val="black">
                    <a:tint val="75000"/>
                  </a:prstClr>
                </a:solidFill>
                <a:latin typeface="Cambria" panose="02040503050406030204"/>
                <a:ea typeface="+mn-ea"/>
              </a:rPr>
              <a:t>17-Jan-25</a:t>
            </a:fld>
            <a:endParaRPr lang="en-US">
              <a:solidFill>
                <a:prstClr val="black">
                  <a:tint val="75000"/>
                </a:prstClr>
              </a:solidFill>
              <a:latin typeface="Cambria" panose="02040503050406030204"/>
              <a:ea typeface="+mn-ea"/>
            </a:endParaRPr>
          </a:p>
        </p:txBody>
      </p:sp>
      <p:sp>
        <p:nvSpPr>
          <p:cNvPr id="6" name="Slide Number Placeholder 5">
            <a:extLst>
              <a:ext uri="{FF2B5EF4-FFF2-40B4-BE49-F238E27FC236}">
                <a16:creationId xmlns:a16="http://schemas.microsoft.com/office/drawing/2014/main" id="{16600D95-A807-4BEF-81CF-4E19C67337D8}"/>
              </a:ext>
            </a:extLst>
          </p:cNvPr>
          <p:cNvSpPr>
            <a:spLocks noGrp="1"/>
          </p:cNvSpPr>
          <p:nvPr>
            <p:ph type="sldNum" sz="quarter" idx="12"/>
          </p:nvPr>
        </p:nvSpPr>
        <p:spPr/>
        <p:txBody>
          <a:bodyPr/>
          <a:lstStyle/>
          <a:p>
            <a:pPr>
              <a:defRPr/>
            </a:pPr>
            <a:fld id="{D3D538F9-49A3-B84F-B36B-A7030CDE5D5B}" type="slidenum">
              <a:rPr lang="en-US">
                <a:solidFill>
                  <a:prstClr val="black">
                    <a:tint val="75000"/>
                  </a:prstClr>
                </a:solidFill>
                <a:latin typeface="Calibri" panose="020F0502020204030204"/>
                <a:ea typeface="+mn-ea"/>
              </a:rPr>
              <a:pPr>
                <a:defRPr/>
              </a:pPr>
              <a:t>60</a:t>
            </a:fld>
            <a:endParaRPr lang="en-US">
              <a:solidFill>
                <a:prstClr val="black">
                  <a:tint val="75000"/>
                </a:prstClr>
              </a:solidFill>
              <a:latin typeface="Calibri" panose="020F0502020204030204"/>
              <a:ea typeface="+mn-ea"/>
            </a:endParaRPr>
          </a:p>
        </p:txBody>
      </p:sp>
      <p:sp>
        <p:nvSpPr>
          <p:cNvPr id="12" name="Text Placeholder 8">
            <a:extLst>
              <a:ext uri="{FF2B5EF4-FFF2-40B4-BE49-F238E27FC236}">
                <a16:creationId xmlns:a16="http://schemas.microsoft.com/office/drawing/2014/main" id="{B26A61AC-2F85-4EF1-91E6-BCA25F46D4B0}"/>
              </a:ext>
            </a:extLst>
          </p:cNvPr>
          <p:cNvSpPr>
            <a:spLocks noGrp="1"/>
          </p:cNvSpPr>
          <p:nvPr>
            <p:ph type="body" sz="half" idx="2"/>
          </p:nvPr>
        </p:nvSpPr>
        <p:spPr>
          <a:xfrm>
            <a:off x="609603" y="2407923"/>
            <a:ext cx="10972799" cy="3718244"/>
          </a:xfrm>
        </p:spPr>
        <p:txBody>
          <a:bodyPr>
            <a:noAutofit/>
          </a:bodyPr>
          <a:lstStyle/>
          <a:p>
            <a:pPr marL="304792" indent="-304792">
              <a:buFont typeface="Arial" panose="020B0604020202020204" pitchFamily="34" charset="0"/>
              <a:buChar char="•"/>
            </a:pPr>
            <a:r>
              <a:rPr lang="en-US" sz="2667" dirty="0"/>
              <a:t>Network users typically have access to non-NCN CORS data</a:t>
            </a:r>
          </a:p>
          <a:p>
            <a:pPr marL="1066773" lvl="1" indent="-256111">
              <a:buFont typeface="Arial" panose="020B0604020202020204" pitchFamily="34" charset="0"/>
              <a:buChar char="•"/>
            </a:pPr>
            <a:r>
              <a:rPr lang="en-US" sz="2400" dirty="0"/>
              <a:t>Sometimes called the “Reference Data Shop”</a:t>
            </a:r>
          </a:p>
          <a:p>
            <a:pPr marL="304792" indent="-304792">
              <a:spcBef>
                <a:spcPts val="1600"/>
              </a:spcBef>
              <a:buFont typeface="Arial" panose="020B0604020202020204" pitchFamily="34" charset="0"/>
              <a:buChar char="•"/>
            </a:pPr>
            <a:r>
              <a:rPr lang="en-US" sz="2667" dirty="0"/>
              <a:t>Some network providers do not provide long-term user access</a:t>
            </a:r>
          </a:p>
          <a:p>
            <a:pPr marL="1066773" lvl="1" indent="-256111">
              <a:buFont typeface="Arial" panose="020B0604020202020204" pitchFamily="34" charset="0"/>
              <a:buChar char="•"/>
            </a:pPr>
            <a:r>
              <a:rPr lang="en-US" sz="2400" dirty="0">
                <a:sym typeface="Wingdings" panose="05000000000000000000" pitchFamily="2" charset="2"/>
              </a:rPr>
              <a:t>Anywhere from just </a:t>
            </a:r>
            <a:r>
              <a:rPr lang="en-US" sz="2400" dirty="0"/>
              <a:t>45 days to 365 days</a:t>
            </a:r>
          </a:p>
          <a:p>
            <a:pPr marL="304792" indent="-304792">
              <a:spcBef>
                <a:spcPts val="1600"/>
              </a:spcBef>
              <a:buFont typeface="Arial" panose="020B0604020202020204" pitchFamily="34" charset="0"/>
              <a:buChar char="•"/>
            </a:pPr>
            <a:r>
              <a:rPr lang="en-US" sz="2667" dirty="0"/>
              <a:t>Investigate this during Project Planning</a:t>
            </a:r>
          </a:p>
          <a:p>
            <a:pPr marL="1066773" lvl="1" indent="-256111">
              <a:buFont typeface="Arial" panose="020B0604020202020204" pitchFamily="34" charset="0"/>
              <a:buChar char="•"/>
            </a:pPr>
            <a:r>
              <a:rPr lang="en-US" sz="2400" dirty="0"/>
              <a:t>If non-NCN CORS data is not available…</a:t>
            </a:r>
          </a:p>
          <a:p>
            <a:pPr marL="1801238" lvl="2" indent="-380990">
              <a:buFont typeface="Cambria" panose="02040503050406030204" pitchFamily="18" charset="0"/>
              <a:buChar char="‒"/>
            </a:pPr>
            <a:r>
              <a:rPr lang="en-US" sz="2133" dirty="0"/>
              <a:t>NGS </a:t>
            </a:r>
            <a:r>
              <a:rPr lang="en-US" sz="2133" b="1" dirty="0"/>
              <a:t>cannot</a:t>
            </a:r>
            <a:r>
              <a:rPr lang="en-US" sz="2133" dirty="0"/>
              <a:t> help with that</a:t>
            </a:r>
          </a:p>
          <a:p>
            <a:pPr marL="1801238" lvl="2" indent="-380990">
              <a:buFont typeface="Cambria" panose="02040503050406030204" pitchFamily="18" charset="0"/>
              <a:buChar char="‒"/>
            </a:pPr>
            <a:r>
              <a:rPr lang="en-US" sz="2133" dirty="0"/>
              <a:t>Contact </a:t>
            </a:r>
            <a:r>
              <a:rPr lang="en-US" sz="2133" i="1" dirty="0"/>
              <a:t>your n</a:t>
            </a:r>
            <a:r>
              <a:rPr lang="en-US" sz="2133" i="1" dirty="0">
                <a:sym typeface="Wingdings" panose="05000000000000000000" pitchFamily="2" charset="2"/>
              </a:rPr>
              <a:t>etwork provider</a:t>
            </a:r>
            <a:r>
              <a:rPr lang="en-US" sz="2133" dirty="0">
                <a:sym typeface="Wingdings" panose="05000000000000000000" pitchFamily="2" charset="2"/>
              </a:rPr>
              <a:t> for possible access to </a:t>
            </a:r>
            <a:r>
              <a:rPr lang="en-US" sz="2133" i="1" dirty="0">
                <a:sym typeface="Wingdings" panose="05000000000000000000" pitchFamily="2" charset="2"/>
              </a:rPr>
              <a:t>their archived</a:t>
            </a:r>
            <a:r>
              <a:rPr lang="en-US" sz="2133" dirty="0">
                <a:sym typeface="Wingdings" panose="05000000000000000000" pitchFamily="2" charset="2"/>
              </a:rPr>
              <a:t> data</a:t>
            </a:r>
            <a:endParaRPr lang="en-US" sz="2133" dirty="0">
              <a:solidFill>
                <a:prstClr val="black"/>
              </a:solidFill>
            </a:endParaRPr>
          </a:p>
        </p:txBody>
      </p:sp>
      <p:sp>
        <p:nvSpPr>
          <p:cNvPr id="8" name="Text Placeholder 8">
            <a:extLst>
              <a:ext uri="{FF2B5EF4-FFF2-40B4-BE49-F238E27FC236}">
                <a16:creationId xmlns:a16="http://schemas.microsoft.com/office/drawing/2014/main" id="{97D718E7-882D-42F7-9B04-6D9EA36E2609}"/>
              </a:ext>
            </a:extLst>
          </p:cNvPr>
          <p:cNvSpPr txBox="1">
            <a:spLocks/>
          </p:cNvSpPr>
          <p:nvPr/>
        </p:nvSpPr>
        <p:spPr>
          <a:xfrm>
            <a:off x="610285" y="2990207"/>
            <a:ext cx="4157132" cy="878965"/>
          </a:xfrm>
          <a:prstGeom prst="rect">
            <a:avLst/>
          </a:prstGeom>
        </p:spPr>
        <p:txBody>
          <a:bodyPr vert="horz" lIns="121920" tIns="60960" rIns="121920" bIns="60960" rtlCol="0">
            <a:normAutofit/>
          </a:bodyPr>
          <a:lstStyle>
            <a:lvl1pPr marL="0" indent="0" algn="l" defTabSz="457200" rtl="0" eaLnBrk="1" latinLnBrk="0" hangingPunct="1">
              <a:spcBef>
                <a:spcPct val="20000"/>
              </a:spcBef>
              <a:buFont typeface="Arial"/>
              <a:buNone/>
              <a:defRPr sz="1400" kern="1200">
                <a:solidFill>
                  <a:schemeClr val="tx1"/>
                </a:solidFill>
                <a:latin typeface="+mj-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j-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j-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j-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j-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304792" indent="-304792" defTabSz="609585">
              <a:spcBef>
                <a:spcPts val="800"/>
              </a:spcBef>
              <a:buFont typeface="+mj-lt"/>
              <a:buAutoNum type="arabicPeriod" startAt="3"/>
              <a:defRPr/>
            </a:pPr>
            <a:r>
              <a:rPr lang="en-US" sz="2133" dirty="0">
                <a:solidFill>
                  <a:prstClr val="black"/>
                </a:solidFill>
                <a:latin typeface="Cambria" panose="02040503050406030204"/>
              </a:rPr>
              <a:t>Download non-NCN CORS data</a:t>
            </a:r>
          </a:p>
          <a:p>
            <a:pPr marL="613818" lvl="1" indent="-230712" defTabSz="609585">
              <a:buFont typeface="Cambria" panose="02040503050406030204" pitchFamily="18" charset="0"/>
              <a:buChar char="‒"/>
              <a:defRPr/>
            </a:pPr>
            <a:r>
              <a:rPr lang="en-US" sz="1600" dirty="0">
                <a:solidFill>
                  <a:prstClr val="black"/>
                </a:solidFill>
                <a:latin typeface="Cambria" panose="02040503050406030204"/>
              </a:rPr>
              <a:t>From your network provider</a:t>
            </a:r>
          </a:p>
        </p:txBody>
      </p:sp>
      <p:sp>
        <p:nvSpPr>
          <p:cNvPr id="9" name="Title 6">
            <a:extLst>
              <a:ext uri="{FF2B5EF4-FFF2-40B4-BE49-F238E27FC236}">
                <a16:creationId xmlns:a16="http://schemas.microsoft.com/office/drawing/2014/main" id="{CF42C050-2830-4422-8423-24D90C6B304D}"/>
              </a:ext>
            </a:extLst>
          </p:cNvPr>
          <p:cNvSpPr txBox="1">
            <a:spLocks/>
          </p:cNvSpPr>
          <p:nvPr/>
        </p:nvSpPr>
        <p:spPr>
          <a:xfrm>
            <a:off x="609604" y="505811"/>
            <a:ext cx="5168401" cy="1162051"/>
          </a:xfrm>
          <a:prstGeom prst="rect">
            <a:avLst/>
          </a:prstGeom>
        </p:spPr>
        <p:txBody>
          <a:bodyPr vert="horz" lIns="121920" tIns="60960" rIns="121920" bIns="60960" rtlCol="0" anchor="b">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pPr defTabSz="609585">
              <a:defRPr/>
            </a:pPr>
            <a:r>
              <a:rPr lang="en-US" sz="3200" b="0" dirty="0">
                <a:solidFill>
                  <a:prstClr val="black"/>
                </a:solidFill>
                <a:latin typeface="Cambria" panose="02040503050406030204"/>
              </a:rPr>
              <a:t>1) </a:t>
            </a:r>
            <a:r>
              <a:rPr lang="en-US" sz="3733" dirty="0">
                <a:solidFill>
                  <a:prstClr val="black"/>
                </a:solidFill>
                <a:latin typeface="Cambria" panose="02040503050406030204"/>
              </a:rPr>
              <a:t>CORS + RTN</a:t>
            </a:r>
            <a:br>
              <a:rPr lang="en-US" sz="3200" b="0" dirty="0">
                <a:solidFill>
                  <a:prstClr val="black"/>
                </a:solidFill>
                <a:latin typeface="Cambria" panose="02040503050406030204"/>
              </a:rPr>
            </a:br>
            <a:r>
              <a:rPr lang="en-US" sz="3200" b="0" dirty="0">
                <a:solidFill>
                  <a:prstClr val="black"/>
                </a:solidFill>
                <a:latin typeface="Cambria" panose="02040503050406030204"/>
              </a:rPr>
              <a:t>     a) </a:t>
            </a:r>
            <a:r>
              <a:rPr lang="en-US" sz="3200" dirty="0">
                <a:solidFill>
                  <a:prstClr val="black"/>
                </a:solidFill>
                <a:latin typeface="Cambria" panose="02040503050406030204"/>
              </a:rPr>
              <a:t>CORS are </a:t>
            </a:r>
            <a:r>
              <a:rPr lang="en-US" sz="3200" u="sng" dirty="0">
                <a:solidFill>
                  <a:prstClr val="black"/>
                </a:solidFill>
                <a:latin typeface="Cambria" panose="02040503050406030204"/>
              </a:rPr>
              <a:t>not</a:t>
            </a:r>
            <a:r>
              <a:rPr lang="en-US" sz="3200" dirty="0">
                <a:solidFill>
                  <a:prstClr val="black"/>
                </a:solidFill>
                <a:latin typeface="Cambria" panose="02040503050406030204"/>
              </a:rPr>
              <a:t> in NCN</a:t>
            </a:r>
          </a:p>
        </p:txBody>
      </p:sp>
    </p:spTree>
    <p:extLst>
      <p:ext uri="{BB962C8B-B14F-4D97-AF65-F5344CB8AC3E}">
        <p14:creationId xmlns:p14="http://schemas.microsoft.com/office/powerpoint/2010/main" val="50729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500"/>
                                  </p:stCondLst>
                                  <p:childTnLst>
                                    <p:animMotion origin="layout" path="M 3.88889E-6 0 L 3.88889E-6 -0.19228 " pathEditMode="fixed" rAng="0" ptsTypes="AA">
                                      <p:cBhvr>
                                        <p:cTn id="6" dur="2000" fill="hold"/>
                                        <p:tgtEl>
                                          <p:spTgt spid="8"/>
                                        </p:tgtEl>
                                        <p:attrNameLst>
                                          <p:attrName>ppt_x</p:attrName>
                                          <p:attrName>ppt_y</p:attrName>
                                        </p:attrNameLst>
                                      </p:cBhvr>
                                      <p:rCtr x="0" y="-9630"/>
                                    </p:animMotion>
                                  </p:childTnLst>
                                </p:cTn>
                              </p:par>
                            </p:childTnLst>
                          </p:cTn>
                        </p:par>
                        <p:par>
                          <p:cTn id="7" fill="hold">
                            <p:stCondLst>
                              <p:cond delay="2500"/>
                            </p:stCondLst>
                            <p:childTnLst>
                              <p:par>
                                <p:cTn id="8" presetID="10"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FBAF82-867E-4647-AEF5-434FFCD5C0A8}"/>
              </a:ext>
            </a:extLst>
          </p:cNvPr>
          <p:cNvSpPr>
            <a:spLocks noGrp="1"/>
          </p:cNvSpPr>
          <p:nvPr>
            <p:ph type="dt" sz="half" idx="10"/>
          </p:nvPr>
        </p:nvSpPr>
        <p:spPr/>
        <p:txBody>
          <a:bodyPr/>
          <a:lstStyle/>
          <a:p>
            <a:pPr>
              <a:defRPr/>
            </a:pPr>
            <a:fld id="{D9BB107E-F789-4A1D-811B-CE61BA0DF3F5}" type="datetime5">
              <a:rPr lang="en-US" smtClean="0">
                <a:solidFill>
                  <a:prstClr val="black">
                    <a:tint val="75000"/>
                  </a:prstClr>
                </a:solidFill>
                <a:latin typeface="Cambria" panose="02040503050406030204"/>
                <a:ea typeface="+mn-ea"/>
              </a:rPr>
              <a:t>17-Jan-25</a:t>
            </a:fld>
            <a:endParaRPr lang="en-US">
              <a:solidFill>
                <a:prstClr val="black">
                  <a:tint val="75000"/>
                </a:prstClr>
              </a:solidFill>
              <a:latin typeface="Cambria" panose="02040503050406030204"/>
              <a:ea typeface="+mn-ea"/>
            </a:endParaRPr>
          </a:p>
        </p:txBody>
      </p:sp>
      <p:sp>
        <p:nvSpPr>
          <p:cNvPr id="6" name="Slide Number Placeholder 5">
            <a:extLst>
              <a:ext uri="{FF2B5EF4-FFF2-40B4-BE49-F238E27FC236}">
                <a16:creationId xmlns:a16="http://schemas.microsoft.com/office/drawing/2014/main" id="{16600D95-A807-4BEF-81CF-4E19C67337D8}"/>
              </a:ext>
            </a:extLst>
          </p:cNvPr>
          <p:cNvSpPr>
            <a:spLocks noGrp="1"/>
          </p:cNvSpPr>
          <p:nvPr>
            <p:ph type="sldNum" sz="quarter" idx="12"/>
          </p:nvPr>
        </p:nvSpPr>
        <p:spPr/>
        <p:txBody>
          <a:bodyPr/>
          <a:lstStyle/>
          <a:p>
            <a:pPr>
              <a:defRPr/>
            </a:pPr>
            <a:fld id="{D3D538F9-49A3-B84F-B36B-A7030CDE5D5B}" type="slidenum">
              <a:rPr lang="en-US">
                <a:solidFill>
                  <a:prstClr val="black">
                    <a:tint val="75000"/>
                  </a:prstClr>
                </a:solidFill>
                <a:latin typeface="Calibri" panose="020F0502020204030204"/>
                <a:ea typeface="+mn-ea"/>
              </a:rPr>
              <a:pPr>
                <a:defRPr/>
              </a:pPr>
              <a:t>61</a:t>
            </a:fld>
            <a:endParaRPr lang="en-US">
              <a:solidFill>
                <a:prstClr val="black">
                  <a:tint val="75000"/>
                </a:prstClr>
              </a:solidFill>
              <a:latin typeface="Calibri" panose="020F0502020204030204"/>
              <a:ea typeface="+mn-ea"/>
            </a:endParaRPr>
          </a:p>
        </p:txBody>
      </p:sp>
      <p:sp>
        <p:nvSpPr>
          <p:cNvPr id="9" name="Title 6">
            <a:extLst>
              <a:ext uri="{FF2B5EF4-FFF2-40B4-BE49-F238E27FC236}">
                <a16:creationId xmlns:a16="http://schemas.microsoft.com/office/drawing/2014/main" id="{CF42C050-2830-4422-8423-24D90C6B304D}"/>
              </a:ext>
            </a:extLst>
          </p:cNvPr>
          <p:cNvSpPr txBox="1">
            <a:spLocks/>
          </p:cNvSpPr>
          <p:nvPr/>
        </p:nvSpPr>
        <p:spPr>
          <a:xfrm>
            <a:off x="609604" y="505811"/>
            <a:ext cx="5168401" cy="1162051"/>
          </a:xfrm>
          <a:prstGeom prst="rect">
            <a:avLst/>
          </a:prstGeom>
        </p:spPr>
        <p:txBody>
          <a:bodyPr vert="horz" lIns="121920" tIns="60960" rIns="121920" bIns="60960" rtlCol="0" anchor="b">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pPr defTabSz="609585">
              <a:defRPr/>
            </a:pPr>
            <a:r>
              <a:rPr lang="en-US" sz="3200" b="0" dirty="0">
                <a:solidFill>
                  <a:prstClr val="black"/>
                </a:solidFill>
                <a:latin typeface="Cambria" panose="02040503050406030204"/>
              </a:rPr>
              <a:t>1) </a:t>
            </a:r>
            <a:r>
              <a:rPr lang="en-US" sz="3733" dirty="0">
                <a:solidFill>
                  <a:prstClr val="black"/>
                </a:solidFill>
                <a:latin typeface="Cambria" panose="02040503050406030204"/>
              </a:rPr>
              <a:t>CORS + RTN</a:t>
            </a:r>
            <a:br>
              <a:rPr lang="en-US" sz="3200" b="0" dirty="0">
                <a:solidFill>
                  <a:prstClr val="black"/>
                </a:solidFill>
                <a:latin typeface="Cambria" panose="02040503050406030204"/>
              </a:rPr>
            </a:br>
            <a:r>
              <a:rPr lang="en-US" sz="3200" b="0" dirty="0">
                <a:solidFill>
                  <a:prstClr val="black"/>
                </a:solidFill>
                <a:latin typeface="Cambria" panose="02040503050406030204"/>
              </a:rPr>
              <a:t>     a) </a:t>
            </a:r>
            <a:r>
              <a:rPr lang="en-US" sz="3200" dirty="0">
                <a:solidFill>
                  <a:prstClr val="black"/>
                </a:solidFill>
                <a:latin typeface="Cambria" panose="02040503050406030204"/>
              </a:rPr>
              <a:t>CORS are </a:t>
            </a:r>
            <a:r>
              <a:rPr lang="en-US" sz="3200" u="sng" dirty="0">
                <a:solidFill>
                  <a:prstClr val="black"/>
                </a:solidFill>
                <a:latin typeface="Cambria" panose="02040503050406030204"/>
              </a:rPr>
              <a:t>not</a:t>
            </a:r>
            <a:r>
              <a:rPr lang="en-US" sz="3200" dirty="0">
                <a:solidFill>
                  <a:prstClr val="black"/>
                </a:solidFill>
                <a:latin typeface="Cambria" panose="02040503050406030204"/>
              </a:rPr>
              <a:t> in NCN</a:t>
            </a:r>
          </a:p>
        </p:txBody>
      </p:sp>
      <p:pic>
        <p:nvPicPr>
          <p:cNvPr id="10" name="Picture 9">
            <a:extLst>
              <a:ext uri="{FF2B5EF4-FFF2-40B4-BE49-F238E27FC236}">
                <a16:creationId xmlns:a16="http://schemas.microsoft.com/office/drawing/2014/main" id="{1CFB94FB-DDA4-48A3-BBD3-4656E8DE6F5F}"/>
              </a:ext>
            </a:extLst>
          </p:cNvPr>
          <p:cNvPicPr>
            <a:picLocks noChangeAspect="1"/>
          </p:cNvPicPr>
          <p:nvPr/>
        </p:nvPicPr>
        <p:blipFill rotWithShape="1">
          <a:blip r:embed="rId3"/>
          <a:srcRect t="-34" b="130"/>
          <a:stretch/>
        </p:blipFill>
        <p:spPr>
          <a:xfrm>
            <a:off x="1211376" y="1700866"/>
            <a:ext cx="10071611" cy="4792012"/>
          </a:xfrm>
          <a:prstGeom prst="rect">
            <a:avLst/>
          </a:prstGeom>
          <a:ln w="38100">
            <a:solidFill>
              <a:schemeClr val="bg1">
                <a:lumMod val="65000"/>
              </a:schemeClr>
            </a:solidFill>
          </a:ln>
        </p:spPr>
      </p:pic>
      <p:sp>
        <p:nvSpPr>
          <p:cNvPr id="11" name="Rectangle: Rounded Corners 10">
            <a:extLst>
              <a:ext uri="{FF2B5EF4-FFF2-40B4-BE49-F238E27FC236}">
                <a16:creationId xmlns:a16="http://schemas.microsoft.com/office/drawing/2014/main" id="{4104A4CF-F458-4816-A25A-DE37A92768EE}"/>
              </a:ext>
            </a:extLst>
          </p:cNvPr>
          <p:cNvSpPr/>
          <p:nvPr/>
        </p:nvSpPr>
        <p:spPr>
          <a:xfrm>
            <a:off x="1587129" y="5889771"/>
            <a:ext cx="2421947" cy="420627"/>
          </a:xfrm>
          <a:prstGeom prst="roundRect">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40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D6283375-D364-428C-AF67-049DCB4D4536}"/>
              </a:ext>
            </a:extLst>
          </p:cNvPr>
          <p:cNvSpPr/>
          <p:nvPr/>
        </p:nvSpPr>
        <p:spPr>
          <a:xfrm>
            <a:off x="5461032" y="4736511"/>
            <a:ext cx="4476211" cy="420627"/>
          </a:xfrm>
          <a:prstGeom prst="roundRect">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400">
              <a:solidFill>
                <a:prstClr val="white"/>
              </a:solidFill>
              <a:latin typeface="Calibri" panose="020F0502020204030204"/>
            </a:endParaRPr>
          </a:p>
        </p:txBody>
      </p:sp>
      <p:pic>
        <p:nvPicPr>
          <p:cNvPr id="12" name="Picture 11">
            <a:extLst>
              <a:ext uri="{FF2B5EF4-FFF2-40B4-BE49-F238E27FC236}">
                <a16:creationId xmlns:a16="http://schemas.microsoft.com/office/drawing/2014/main" id="{8583A218-92C0-47A7-9251-4BDD6AEB83B2}"/>
              </a:ext>
            </a:extLst>
          </p:cNvPr>
          <p:cNvPicPr>
            <a:picLocks noChangeAspect="1"/>
          </p:cNvPicPr>
          <p:nvPr/>
        </p:nvPicPr>
        <p:blipFill rotWithShape="1">
          <a:blip r:embed="rId4"/>
          <a:srcRect l="80" t="134" r="79" b="110"/>
          <a:stretch/>
        </p:blipFill>
        <p:spPr>
          <a:xfrm>
            <a:off x="1211379" y="1700862"/>
            <a:ext cx="8524904" cy="4811408"/>
          </a:xfrm>
          <a:prstGeom prst="rect">
            <a:avLst/>
          </a:prstGeom>
          <a:ln w="38100">
            <a:solidFill>
              <a:schemeClr val="bg1">
                <a:lumMod val="65000"/>
              </a:schemeClr>
            </a:solidFill>
          </a:ln>
        </p:spPr>
      </p:pic>
      <p:sp>
        <p:nvSpPr>
          <p:cNvPr id="14" name="Rectangle: Rounded Corners 13">
            <a:extLst>
              <a:ext uri="{FF2B5EF4-FFF2-40B4-BE49-F238E27FC236}">
                <a16:creationId xmlns:a16="http://schemas.microsoft.com/office/drawing/2014/main" id="{23DE3562-D75D-40F9-A383-5248353F9B15}"/>
              </a:ext>
            </a:extLst>
          </p:cNvPr>
          <p:cNvSpPr/>
          <p:nvPr/>
        </p:nvSpPr>
        <p:spPr>
          <a:xfrm>
            <a:off x="1270198" y="4904619"/>
            <a:ext cx="2844800" cy="555840"/>
          </a:xfrm>
          <a:prstGeom prst="roundRect">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400">
              <a:solidFill>
                <a:prstClr val="white"/>
              </a:solidFill>
              <a:latin typeface="Calibri" panose="020F0502020204030204"/>
            </a:endParaRPr>
          </a:p>
        </p:txBody>
      </p:sp>
    </p:spTree>
    <p:extLst>
      <p:ext uri="{BB962C8B-B14F-4D97-AF65-F5344CB8AC3E}">
        <p14:creationId xmlns:p14="http://schemas.microsoft.com/office/powerpoint/2010/main" val="220057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3)">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3)">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xit" presetSubtype="0" fill="hold" nodeType="with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par>
                          <p:cTn id="24" fill="hold">
                            <p:stCondLst>
                              <p:cond delay="500"/>
                            </p:stCondLst>
                            <p:childTnLst>
                              <p:par>
                                <p:cTn id="25" presetID="21" presetClass="entr" presetSubtype="3"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3)">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3" grpId="1" animBg="1"/>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FBAF82-867E-4647-AEF5-434FFCD5C0A8}"/>
              </a:ext>
            </a:extLst>
          </p:cNvPr>
          <p:cNvSpPr>
            <a:spLocks noGrp="1"/>
          </p:cNvSpPr>
          <p:nvPr>
            <p:ph type="dt" sz="half" idx="10"/>
          </p:nvPr>
        </p:nvSpPr>
        <p:spPr/>
        <p:txBody>
          <a:bodyPr/>
          <a:lstStyle/>
          <a:p>
            <a:pPr>
              <a:defRPr/>
            </a:pPr>
            <a:fld id="{D9BB107E-F789-4A1D-811B-CE61BA0DF3F5}" type="datetime5">
              <a:rPr lang="en-US" smtClean="0">
                <a:solidFill>
                  <a:prstClr val="black">
                    <a:tint val="75000"/>
                  </a:prstClr>
                </a:solidFill>
                <a:latin typeface="Cambria" panose="02040503050406030204"/>
                <a:ea typeface="+mn-ea"/>
              </a:rPr>
              <a:t>17-Jan-25</a:t>
            </a:fld>
            <a:endParaRPr lang="en-US">
              <a:solidFill>
                <a:prstClr val="black">
                  <a:tint val="75000"/>
                </a:prstClr>
              </a:solidFill>
              <a:latin typeface="Cambria" panose="02040503050406030204"/>
              <a:ea typeface="+mn-ea"/>
            </a:endParaRPr>
          </a:p>
        </p:txBody>
      </p:sp>
      <p:sp>
        <p:nvSpPr>
          <p:cNvPr id="6" name="Slide Number Placeholder 5">
            <a:extLst>
              <a:ext uri="{FF2B5EF4-FFF2-40B4-BE49-F238E27FC236}">
                <a16:creationId xmlns:a16="http://schemas.microsoft.com/office/drawing/2014/main" id="{16600D95-A807-4BEF-81CF-4E19C67337D8}"/>
              </a:ext>
            </a:extLst>
          </p:cNvPr>
          <p:cNvSpPr>
            <a:spLocks noGrp="1"/>
          </p:cNvSpPr>
          <p:nvPr>
            <p:ph type="sldNum" sz="quarter" idx="12"/>
          </p:nvPr>
        </p:nvSpPr>
        <p:spPr/>
        <p:txBody>
          <a:bodyPr/>
          <a:lstStyle/>
          <a:p>
            <a:pPr>
              <a:defRPr/>
            </a:pPr>
            <a:fld id="{D3D538F9-49A3-B84F-B36B-A7030CDE5D5B}" type="slidenum">
              <a:rPr lang="en-US">
                <a:solidFill>
                  <a:prstClr val="black">
                    <a:tint val="75000"/>
                  </a:prstClr>
                </a:solidFill>
                <a:latin typeface="Calibri" panose="020F0502020204030204"/>
                <a:ea typeface="+mn-ea"/>
              </a:rPr>
              <a:pPr>
                <a:defRPr/>
              </a:pPr>
              <a:t>62</a:t>
            </a:fld>
            <a:endParaRPr lang="en-US">
              <a:solidFill>
                <a:prstClr val="black">
                  <a:tint val="75000"/>
                </a:prstClr>
              </a:solidFill>
              <a:latin typeface="Calibri" panose="020F0502020204030204"/>
              <a:ea typeface="+mn-ea"/>
            </a:endParaRPr>
          </a:p>
        </p:txBody>
      </p:sp>
      <p:sp>
        <p:nvSpPr>
          <p:cNvPr id="9" name="Title 6">
            <a:extLst>
              <a:ext uri="{FF2B5EF4-FFF2-40B4-BE49-F238E27FC236}">
                <a16:creationId xmlns:a16="http://schemas.microsoft.com/office/drawing/2014/main" id="{CF42C050-2830-4422-8423-24D90C6B304D}"/>
              </a:ext>
            </a:extLst>
          </p:cNvPr>
          <p:cNvSpPr txBox="1">
            <a:spLocks/>
          </p:cNvSpPr>
          <p:nvPr/>
        </p:nvSpPr>
        <p:spPr>
          <a:xfrm>
            <a:off x="609604" y="505811"/>
            <a:ext cx="5168401" cy="1162051"/>
          </a:xfrm>
          <a:prstGeom prst="rect">
            <a:avLst/>
          </a:prstGeom>
        </p:spPr>
        <p:txBody>
          <a:bodyPr vert="horz" lIns="121920" tIns="60960" rIns="121920" bIns="60960" rtlCol="0" anchor="b">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pPr defTabSz="609585">
              <a:defRPr/>
            </a:pPr>
            <a:r>
              <a:rPr lang="en-US" sz="3200" b="0" dirty="0">
                <a:solidFill>
                  <a:prstClr val="black"/>
                </a:solidFill>
                <a:latin typeface="Cambria" panose="02040503050406030204"/>
              </a:rPr>
              <a:t>1) </a:t>
            </a:r>
            <a:r>
              <a:rPr lang="en-US" sz="3733" dirty="0">
                <a:solidFill>
                  <a:prstClr val="black"/>
                </a:solidFill>
                <a:latin typeface="Cambria" panose="02040503050406030204"/>
              </a:rPr>
              <a:t>CORS + RTN</a:t>
            </a:r>
            <a:br>
              <a:rPr lang="en-US" sz="3200" b="0" dirty="0">
                <a:solidFill>
                  <a:prstClr val="black"/>
                </a:solidFill>
                <a:latin typeface="Cambria" panose="02040503050406030204"/>
              </a:rPr>
            </a:br>
            <a:r>
              <a:rPr lang="en-US" sz="3200" b="0" dirty="0">
                <a:solidFill>
                  <a:prstClr val="black"/>
                </a:solidFill>
                <a:latin typeface="Cambria" panose="02040503050406030204"/>
              </a:rPr>
              <a:t>     a) </a:t>
            </a:r>
            <a:r>
              <a:rPr lang="en-US" sz="3200" dirty="0">
                <a:solidFill>
                  <a:prstClr val="black"/>
                </a:solidFill>
                <a:latin typeface="Cambria" panose="02040503050406030204"/>
              </a:rPr>
              <a:t>CORS are </a:t>
            </a:r>
            <a:r>
              <a:rPr lang="en-US" sz="3200" u="sng" dirty="0">
                <a:solidFill>
                  <a:prstClr val="black"/>
                </a:solidFill>
                <a:latin typeface="Cambria" panose="02040503050406030204"/>
              </a:rPr>
              <a:t>not</a:t>
            </a:r>
            <a:r>
              <a:rPr lang="en-US" sz="3200" dirty="0">
                <a:solidFill>
                  <a:prstClr val="black"/>
                </a:solidFill>
                <a:latin typeface="Cambria" panose="02040503050406030204"/>
              </a:rPr>
              <a:t> in NCN</a:t>
            </a:r>
          </a:p>
        </p:txBody>
      </p:sp>
      <p:sp>
        <p:nvSpPr>
          <p:cNvPr id="15" name="Text Placeholder 8">
            <a:extLst>
              <a:ext uri="{FF2B5EF4-FFF2-40B4-BE49-F238E27FC236}">
                <a16:creationId xmlns:a16="http://schemas.microsoft.com/office/drawing/2014/main" id="{B1339B5C-9EEA-418F-BF51-8AA4AC1CF6A1}"/>
              </a:ext>
            </a:extLst>
          </p:cNvPr>
          <p:cNvSpPr>
            <a:spLocks noGrp="1"/>
          </p:cNvSpPr>
          <p:nvPr>
            <p:ph type="body" sz="half" idx="2"/>
          </p:nvPr>
        </p:nvSpPr>
        <p:spPr>
          <a:xfrm>
            <a:off x="609603" y="2407923"/>
            <a:ext cx="10972799" cy="3718244"/>
          </a:xfrm>
        </p:spPr>
        <p:txBody>
          <a:bodyPr>
            <a:noAutofit/>
          </a:bodyPr>
          <a:lstStyle/>
          <a:p>
            <a:r>
              <a:rPr lang="en-US" sz="2667" i="1" dirty="0"/>
              <a:t>Think of this as…</a:t>
            </a:r>
          </a:p>
          <a:p>
            <a:r>
              <a:rPr lang="en-US" sz="2667" dirty="0">
                <a:solidFill>
                  <a:prstClr val="black"/>
                </a:solidFill>
              </a:rPr>
              <a:t>Your GVX will have the CORS-Rover vectors, but non-NCN CORS.</a:t>
            </a:r>
            <a:endParaRPr lang="en-US" sz="2133" dirty="0">
              <a:solidFill>
                <a:prstClr val="black"/>
              </a:solidFill>
            </a:endParaRPr>
          </a:p>
          <a:p>
            <a:r>
              <a:rPr lang="en-US" sz="2667" dirty="0"/>
              <a:t>You are tying to the NCN by way of a CORS-CORS vector via OPUS Static.</a:t>
            </a:r>
          </a:p>
        </p:txBody>
      </p:sp>
    </p:spTree>
    <p:extLst>
      <p:ext uri="{BB962C8B-B14F-4D97-AF65-F5344CB8AC3E}">
        <p14:creationId xmlns:p14="http://schemas.microsoft.com/office/powerpoint/2010/main" val="288044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2CA936D-C6BB-4DD4-9A79-0D7F221C495E}"/>
              </a:ext>
            </a:extLst>
          </p:cNvPr>
          <p:cNvSpPr>
            <a:spLocks noGrp="1"/>
          </p:cNvSpPr>
          <p:nvPr>
            <p:ph type="dt" sz="half" idx="10"/>
          </p:nvPr>
        </p:nvSpPr>
        <p:spPr/>
        <p:txBody>
          <a:bodyPr/>
          <a:lstStyle/>
          <a:p>
            <a:fld id="{BDF99EBE-1D99-4820-90B5-C08EB2785337}" type="datetime5">
              <a:rPr lang="en-US" smtClean="0"/>
              <a:t>17-Jan-25</a:t>
            </a:fld>
            <a:endParaRPr lang="en-US"/>
          </a:p>
        </p:txBody>
      </p:sp>
      <p:sp>
        <p:nvSpPr>
          <p:cNvPr id="4" name="Slide Number Placeholder 3">
            <a:extLst>
              <a:ext uri="{FF2B5EF4-FFF2-40B4-BE49-F238E27FC236}">
                <a16:creationId xmlns:a16="http://schemas.microsoft.com/office/drawing/2014/main" id="{BD6587FF-AD62-45B9-AADB-477EA0CC6812}"/>
              </a:ext>
            </a:extLst>
          </p:cNvPr>
          <p:cNvSpPr>
            <a:spLocks noGrp="1"/>
          </p:cNvSpPr>
          <p:nvPr>
            <p:ph type="sldNum" sz="quarter" idx="12"/>
          </p:nvPr>
        </p:nvSpPr>
        <p:spPr/>
        <p:txBody>
          <a:bodyPr/>
          <a:lstStyle/>
          <a:p>
            <a:fld id="{D3D538F9-49A3-B84F-B36B-A7030CDE5D5B}" type="slidenum">
              <a:rPr lang="en-US" smtClean="0"/>
              <a:t>63</a:t>
            </a:fld>
            <a:endParaRPr lang="en-US"/>
          </a:p>
        </p:txBody>
      </p:sp>
      <p:pic>
        <p:nvPicPr>
          <p:cNvPr id="10" name="Picture 9">
            <a:extLst>
              <a:ext uri="{FF2B5EF4-FFF2-40B4-BE49-F238E27FC236}">
                <a16:creationId xmlns:a16="http://schemas.microsoft.com/office/drawing/2014/main" id="{7A14F954-EDF6-4297-B5B9-7F7D122EDCC2}"/>
              </a:ext>
            </a:extLst>
          </p:cNvPr>
          <p:cNvPicPr>
            <a:picLocks noChangeAspect="1"/>
          </p:cNvPicPr>
          <p:nvPr/>
        </p:nvPicPr>
        <p:blipFill>
          <a:blip r:embed="rId2"/>
          <a:stretch>
            <a:fillRect/>
          </a:stretch>
        </p:blipFill>
        <p:spPr>
          <a:xfrm>
            <a:off x="221995" y="2694369"/>
            <a:ext cx="11748010" cy="1469263"/>
          </a:xfrm>
          <a:prstGeom prst="rect">
            <a:avLst/>
          </a:prstGeom>
        </p:spPr>
      </p:pic>
    </p:spTree>
    <p:extLst>
      <p:ext uri="{BB962C8B-B14F-4D97-AF65-F5344CB8AC3E}">
        <p14:creationId xmlns:p14="http://schemas.microsoft.com/office/powerpoint/2010/main" val="19577626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FBAF82-867E-4647-AEF5-434FFCD5C0A8}"/>
              </a:ext>
            </a:extLst>
          </p:cNvPr>
          <p:cNvSpPr>
            <a:spLocks noGrp="1"/>
          </p:cNvSpPr>
          <p:nvPr>
            <p:ph type="dt" sz="half" idx="10"/>
          </p:nvPr>
        </p:nvSpPr>
        <p:spPr/>
        <p:txBody>
          <a:bodyPr/>
          <a:lstStyle/>
          <a:p>
            <a:pPr>
              <a:defRPr/>
            </a:pPr>
            <a:fld id="{4BA06C06-A391-4289-8571-E133A4034A69}" type="datetime5">
              <a:rPr lang="en-US" smtClean="0">
                <a:solidFill>
                  <a:prstClr val="black">
                    <a:tint val="75000"/>
                  </a:prstClr>
                </a:solidFill>
                <a:latin typeface="Cambria" panose="02040503050406030204"/>
                <a:ea typeface="+mn-ea"/>
              </a:rPr>
              <a:t>17-Jan-25</a:t>
            </a:fld>
            <a:endParaRPr lang="en-US">
              <a:solidFill>
                <a:prstClr val="black">
                  <a:tint val="75000"/>
                </a:prstClr>
              </a:solidFill>
              <a:latin typeface="Cambria" panose="02040503050406030204"/>
              <a:ea typeface="+mn-ea"/>
            </a:endParaRPr>
          </a:p>
        </p:txBody>
      </p:sp>
      <p:sp>
        <p:nvSpPr>
          <p:cNvPr id="6" name="Slide Number Placeholder 5">
            <a:extLst>
              <a:ext uri="{FF2B5EF4-FFF2-40B4-BE49-F238E27FC236}">
                <a16:creationId xmlns:a16="http://schemas.microsoft.com/office/drawing/2014/main" id="{16600D95-A807-4BEF-81CF-4E19C67337D8}"/>
              </a:ext>
            </a:extLst>
          </p:cNvPr>
          <p:cNvSpPr>
            <a:spLocks noGrp="1"/>
          </p:cNvSpPr>
          <p:nvPr>
            <p:ph type="sldNum" sz="quarter" idx="12"/>
          </p:nvPr>
        </p:nvSpPr>
        <p:spPr/>
        <p:txBody>
          <a:bodyPr/>
          <a:lstStyle/>
          <a:p>
            <a:pPr>
              <a:defRPr/>
            </a:pPr>
            <a:fld id="{D3D538F9-49A3-B84F-B36B-A7030CDE5D5B}" type="slidenum">
              <a:rPr lang="en-US">
                <a:solidFill>
                  <a:prstClr val="black">
                    <a:tint val="75000"/>
                  </a:prstClr>
                </a:solidFill>
                <a:latin typeface="Calibri" panose="020F0502020204030204"/>
                <a:ea typeface="+mn-ea"/>
              </a:rPr>
              <a:pPr>
                <a:defRPr/>
              </a:pPr>
              <a:t>64</a:t>
            </a:fld>
            <a:endParaRPr lang="en-US">
              <a:solidFill>
                <a:prstClr val="black">
                  <a:tint val="75000"/>
                </a:prstClr>
              </a:solidFill>
              <a:latin typeface="Calibri" panose="020F0502020204030204"/>
              <a:ea typeface="+mn-ea"/>
            </a:endParaRPr>
          </a:p>
        </p:txBody>
      </p:sp>
      <p:cxnSp>
        <p:nvCxnSpPr>
          <p:cNvPr id="71" name="session">
            <a:extLst>
              <a:ext uri="{FF2B5EF4-FFF2-40B4-BE49-F238E27FC236}">
                <a16:creationId xmlns:a16="http://schemas.microsoft.com/office/drawing/2014/main" id="{C43DD99D-5218-4643-A676-14F1F7211884}"/>
              </a:ext>
            </a:extLst>
          </p:cNvPr>
          <p:cNvCxnSpPr>
            <a:cxnSpLocks/>
            <a:stCxn id="73" idx="4"/>
            <a:endCxn id="82" idx="0"/>
          </p:cNvCxnSpPr>
          <p:nvPr/>
        </p:nvCxnSpPr>
        <p:spPr>
          <a:xfrm>
            <a:off x="6654380" y="1915865"/>
            <a:ext cx="1481381" cy="3798655"/>
          </a:xfrm>
          <a:prstGeom prst="straightConnector1">
            <a:avLst/>
          </a:prstGeom>
          <a:ln w="66675" cap="rnd">
            <a:solidFill>
              <a:srgbClr val="0000CD"/>
            </a:solidFill>
            <a:prstDash val="solid"/>
            <a:round/>
            <a:tailEnd type="none" w="sm" len="med"/>
          </a:ln>
        </p:spPr>
        <p:style>
          <a:lnRef idx="1">
            <a:schemeClr val="accent1"/>
          </a:lnRef>
          <a:fillRef idx="0">
            <a:schemeClr val="accent1"/>
          </a:fillRef>
          <a:effectRef idx="0">
            <a:schemeClr val="accent1"/>
          </a:effectRef>
          <a:fontRef idx="minor">
            <a:schemeClr val="tx1"/>
          </a:fontRef>
        </p:style>
      </p:cxnSp>
      <p:grpSp>
        <p:nvGrpSpPr>
          <p:cNvPr id="72" name="CORS meet">
            <a:extLst>
              <a:ext uri="{FF2B5EF4-FFF2-40B4-BE49-F238E27FC236}">
                <a16:creationId xmlns:a16="http://schemas.microsoft.com/office/drawing/2014/main" id="{B946E6D6-58F8-41B5-AC0F-BBEF5F35F487}"/>
              </a:ext>
            </a:extLst>
          </p:cNvPr>
          <p:cNvGrpSpPr>
            <a:grpSpLocks noChangeAspect="1"/>
          </p:cNvGrpSpPr>
          <p:nvPr/>
        </p:nvGrpSpPr>
        <p:grpSpPr>
          <a:xfrm>
            <a:off x="6414002" y="1435104"/>
            <a:ext cx="480761" cy="480761"/>
            <a:chOff x="8189735" y="2209800"/>
            <a:chExt cx="762000" cy="762000"/>
          </a:xfrm>
        </p:grpSpPr>
        <p:sp>
          <p:nvSpPr>
            <p:cNvPr id="73" name="Oval 72">
              <a:extLst>
                <a:ext uri="{FF2B5EF4-FFF2-40B4-BE49-F238E27FC236}">
                  <a16:creationId xmlns:a16="http://schemas.microsoft.com/office/drawing/2014/main" id="{DBCE58AD-9BCF-489A-8C61-7DD8CB4FA372}"/>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a:solidFill>
                  <a:prstClr val="black"/>
                </a:solidFill>
                <a:latin typeface="Calibri"/>
              </a:endParaRPr>
            </a:p>
          </p:txBody>
        </p:sp>
        <p:sp>
          <p:nvSpPr>
            <p:cNvPr id="74" name="Isosceles Triangle 73">
              <a:extLst>
                <a:ext uri="{FF2B5EF4-FFF2-40B4-BE49-F238E27FC236}">
                  <a16:creationId xmlns:a16="http://schemas.microsoft.com/office/drawing/2014/main" id="{4AFC9072-8BA4-41C7-A580-AF183695A0FA}"/>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grpSp>
      <p:cxnSp>
        <p:nvCxnSpPr>
          <p:cNvPr id="75" name="session">
            <a:extLst>
              <a:ext uri="{FF2B5EF4-FFF2-40B4-BE49-F238E27FC236}">
                <a16:creationId xmlns:a16="http://schemas.microsoft.com/office/drawing/2014/main" id="{37A08002-671B-41EE-829E-19AC905D391F}"/>
              </a:ext>
            </a:extLst>
          </p:cNvPr>
          <p:cNvCxnSpPr>
            <a:cxnSpLocks/>
            <a:stCxn id="88" idx="4"/>
            <a:endCxn id="82" idx="7"/>
          </p:cNvCxnSpPr>
          <p:nvPr/>
        </p:nvCxnSpPr>
        <p:spPr>
          <a:xfrm flipH="1">
            <a:off x="8305739" y="3488396"/>
            <a:ext cx="190596" cy="2296529"/>
          </a:xfrm>
          <a:prstGeom prst="straightConnector1">
            <a:avLst/>
          </a:prstGeom>
          <a:ln w="66675" cap="rnd">
            <a:solidFill>
              <a:srgbClr val="0000CD"/>
            </a:solidFill>
            <a:prstDash val="solid"/>
            <a:round/>
            <a:tailEnd type="none" w="sm" len="med"/>
          </a:ln>
        </p:spPr>
        <p:style>
          <a:lnRef idx="1">
            <a:schemeClr val="accent1"/>
          </a:lnRef>
          <a:fillRef idx="0">
            <a:schemeClr val="accent1"/>
          </a:fillRef>
          <a:effectRef idx="0">
            <a:schemeClr val="accent1"/>
          </a:effectRef>
          <a:fontRef idx="minor">
            <a:schemeClr val="tx1"/>
          </a:fontRef>
        </p:style>
      </p:cxnSp>
      <p:cxnSp>
        <p:nvCxnSpPr>
          <p:cNvPr id="76" name="session">
            <a:extLst>
              <a:ext uri="{FF2B5EF4-FFF2-40B4-BE49-F238E27FC236}">
                <a16:creationId xmlns:a16="http://schemas.microsoft.com/office/drawing/2014/main" id="{A2EB9721-FB9D-437B-8167-4B9D9E837338}"/>
              </a:ext>
            </a:extLst>
          </p:cNvPr>
          <p:cNvCxnSpPr>
            <a:cxnSpLocks/>
            <a:stCxn id="85" idx="2"/>
            <a:endCxn id="82" idx="6"/>
          </p:cNvCxnSpPr>
          <p:nvPr/>
        </p:nvCxnSpPr>
        <p:spPr>
          <a:xfrm flipH="1" flipV="1">
            <a:off x="8376141" y="5954898"/>
            <a:ext cx="2101360" cy="268989"/>
          </a:xfrm>
          <a:prstGeom prst="straightConnector1">
            <a:avLst/>
          </a:prstGeom>
          <a:ln w="66675" cap="rnd">
            <a:solidFill>
              <a:srgbClr val="0000CD"/>
            </a:solidFill>
            <a:prstDash val="solid"/>
            <a:round/>
            <a:tailEnd type="none" w="sm" len="med"/>
          </a:ln>
        </p:spPr>
        <p:style>
          <a:lnRef idx="1">
            <a:schemeClr val="accent1"/>
          </a:lnRef>
          <a:fillRef idx="0">
            <a:schemeClr val="accent1"/>
          </a:fillRef>
          <a:effectRef idx="0">
            <a:schemeClr val="accent1"/>
          </a:effectRef>
          <a:fontRef idx="minor">
            <a:schemeClr val="tx1"/>
          </a:fontRef>
        </p:style>
      </p:cxnSp>
      <p:cxnSp>
        <p:nvCxnSpPr>
          <p:cNvPr id="77" name="session">
            <a:extLst>
              <a:ext uri="{FF2B5EF4-FFF2-40B4-BE49-F238E27FC236}">
                <a16:creationId xmlns:a16="http://schemas.microsoft.com/office/drawing/2014/main" id="{C5E6501E-C6FF-46F2-95A1-966D67D06103}"/>
              </a:ext>
            </a:extLst>
          </p:cNvPr>
          <p:cNvCxnSpPr>
            <a:cxnSpLocks/>
            <a:stCxn id="101" idx="2"/>
            <a:endCxn id="82" idx="7"/>
          </p:cNvCxnSpPr>
          <p:nvPr/>
        </p:nvCxnSpPr>
        <p:spPr>
          <a:xfrm flipH="1">
            <a:off x="8305736" y="5178532"/>
            <a:ext cx="872112" cy="606393"/>
          </a:xfrm>
          <a:prstGeom prst="straightConnector1">
            <a:avLst/>
          </a:prstGeom>
          <a:ln w="66675" cap="rnd">
            <a:solidFill>
              <a:srgbClr val="0000CD"/>
            </a:solidFill>
            <a:prstDash val="solid"/>
            <a:round/>
            <a:tailEnd type="none" w="sm" len="med"/>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BB482E03-B965-4CEA-BFAE-FF201191ABBD}"/>
              </a:ext>
            </a:extLst>
          </p:cNvPr>
          <p:cNvGrpSpPr/>
          <p:nvPr/>
        </p:nvGrpSpPr>
        <p:grpSpPr>
          <a:xfrm flipV="1">
            <a:off x="6621272" y="2210629"/>
            <a:ext cx="727245" cy="480761"/>
            <a:chOff x="16299988" y="2433852"/>
            <a:chExt cx="1011542" cy="814682"/>
          </a:xfrm>
        </p:grpSpPr>
        <p:cxnSp>
          <p:nvCxnSpPr>
            <p:cNvPr id="79" name="Connector: Curved 78">
              <a:extLst>
                <a:ext uri="{FF2B5EF4-FFF2-40B4-BE49-F238E27FC236}">
                  <a16:creationId xmlns:a16="http://schemas.microsoft.com/office/drawing/2014/main" id="{C82E46F9-52E4-428B-ACAF-4107B487F276}"/>
                </a:ext>
              </a:extLst>
            </p:cNvPr>
            <p:cNvCxnSpPr>
              <a:cxnSpLocks/>
            </p:cNvCxnSpPr>
            <p:nvPr/>
          </p:nvCxnSpPr>
          <p:spPr>
            <a:xfrm>
              <a:off x="16299988" y="2433852"/>
              <a:ext cx="1011541" cy="814681"/>
            </a:xfrm>
            <a:prstGeom prst="curvedConnector3">
              <a:avLst/>
            </a:prstGeom>
            <a:ln w="190500" cmpd="sng">
              <a:solidFill>
                <a:srgbClr val="F1F1F6"/>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cxnSp>
          <p:nvCxnSpPr>
            <p:cNvPr id="80" name="Connector: Curved 79">
              <a:extLst>
                <a:ext uri="{FF2B5EF4-FFF2-40B4-BE49-F238E27FC236}">
                  <a16:creationId xmlns:a16="http://schemas.microsoft.com/office/drawing/2014/main" id="{FD9B8B6B-2C45-4599-8DC0-AC32B3D43CEB}"/>
                </a:ext>
              </a:extLst>
            </p:cNvPr>
            <p:cNvCxnSpPr>
              <a:cxnSpLocks/>
            </p:cNvCxnSpPr>
            <p:nvPr/>
          </p:nvCxnSpPr>
          <p:spPr>
            <a:xfrm>
              <a:off x="16299989" y="2433853"/>
              <a:ext cx="1011541" cy="814681"/>
            </a:xfrm>
            <a:prstGeom prst="curvedConnector3">
              <a:avLst/>
            </a:prstGeom>
            <a:ln w="190500" cmpd="dbl">
              <a:solidFill>
                <a:schemeClr val="bg1">
                  <a:lumMod val="50000"/>
                </a:schemeClr>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grpSp>
      <p:grpSp>
        <p:nvGrpSpPr>
          <p:cNvPr id="81" name="CORS meet">
            <a:extLst>
              <a:ext uri="{FF2B5EF4-FFF2-40B4-BE49-F238E27FC236}">
                <a16:creationId xmlns:a16="http://schemas.microsoft.com/office/drawing/2014/main" id="{7B1F591C-5770-4F71-9643-D790A1A43E5D}"/>
              </a:ext>
            </a:extLst>
          </p:cNvPr>
          <p:cNvGrpSpPr>
            <a:grpSpLocks noChangeAspect="1"/>
          </p:cNvGrpSpPr>
          <p:nvPr/>
        </p:nvGrpSpPr>
        <p:grpSpPr>
          <a:xfrm>
            <a:off x="7895384" y="5714520"/>
            <a:ext cx="480761" cy="480761"/>
            <a:chOff x="8189735" y="2209800"/>
            <a:chExt cx="762000" cy="762000"/>
          </a:xfrm>
        </p:grpSpPr>
        <p:sp>
          <p:nvSpPr>
            <p:cNvPr id="82" name="Oval 81">
              <a:extLst>
                <a:ext uri="{FF2B5EF4-FFF2-40B4-BE49-F238E27FC236}">
                  <a16:creationId xmlns:a16="http://schemas.microsoft.com/office/drawing/2014/main" id="{29433F69-09FC-4B54-83CD-8C9FBF96568A}"/>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a:solidFill>
                  <a:prstClr val="black"/>
                </a:solidFill>
                <a:latin typeface="Calibri"/>
              </a:endParaRPr>
            </a:p>
          </p:txBody>
        </p:sp>
        <p:sp>
          <p:nvSpPr>
            <p:cNvPr id="83" name="Isosceles Triangle 82">
              <a:extLst>
                <a:ext uri="{FF2B5EF4-FFF2-40B4-BE49-F238E27FC236}">
                  <a16:creationId xmlns:a16="http://schemas.microsoft.com/office/drawing/2014/main" id="{9B1434B0-01C5-4DBB-87FB-3C664AA76032}"/>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grpSp>
      <p:grpSp>
        <p:nvGrpSpPr>
          <p:cNvPr id="84" name="CORS meet">
            <a:extLst>
              <a:ext uri="{FF2B5EF4-FFF2-40B4-BE49-F238E27FC236}">
                <a16:creationId xmlns:a16="http://schemas.microsoft.com/office/drawing/2014/main" id="{E5A48071-05DB-4A6A-88D1-0AD4061B806F}"/>
              </a:ext>
            </a:extLst>
          </p:cNvPr>
          <p:cNvGrpSpPr>
            <a:grpSpLocks noChangeAspect="1"/>
          </p:cNvGrpSpPr>
          <p:nvPr/>
        </p:nvGrpSpPr>
        <p:grpSpPr>
          <a:xfrm>
            <a:off x="10477505" y="5983509"/>
            <a:ext cx="480761" cy="480761"/>
            <a:chOff x="8189735" y="2209800"/>
            <a:chExt cx="762000" cy="762000"/>
          </a:xfrm>
        </p:grpSpPr>
        <p:sp>
          <p:nvSpPr>
            <p:cNvPr id="85" name="Oval 84">
              <a:extLst>
                <a:ext uri="{FF2B5EF4-FFF2-40B4-BE49-F238E27FC236}">
                  <a16:creationId xmlns:a16="http://schemas.microsoft.com/office/drawing/2014/main" id="{F3674818-F4B1-4FF1-AF4C-D03EF3EB41D2}"/>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a:solidFill>
                  <a:prstClr val="black"/>
                </a:solidFill>
                <a:latin typeface="Calibri"/>
              </a:endParaRPr>
            </a:p>
          </p:txBody>
        </p:sp>
        <p:sp>
          <p:nvSpPr>
            <p:cNvPr id="86" name="Isosceles Triangle 85">
              <a:extLst>
                <a:ext uri="{FF2B5EF4-FFF2-40B4-BE49-F238E27FC236}">
                  <a16:creationId xmlns:a16="http://schemas.microsoft.com/office/drawing/2014/main" id="{6D67BBF7-5E7F-4DEC-855D-D075BFA457AC}"/>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grpSp>
      <p:grpSp>
        <p:nvGrpSpPr>
          <p:cNvPr id="87" name="CORS meet">
            <a:extLst>
              <a:ext uri="{FF2B5EF4-FFF2-40B4-BE49-F238E27FC236}">
                <a16:creationId xmlns:a16="http://schemas.microsoft.com/office/drawing/2014/main" id="{9BCE88AC-106D-4B8A-8A6C-C445E1C60D17}"/>
              </a:ext>
            </a:extLst>
          </p:cNvPr>
          <p:cNvGrpSpPr>
            <a:grpSpLocks noChangeAspect="1"/>
          </p:cNvGrpSpPr>
          <p:nvPr/>
        </p:nvGrpSpPr>
        <p:grpSpPr>
          <a:xfrm>
            <a:off x="8255954" y="3007634"/>
            <a:ext cx="480761" cy="480761"/>
            <a:chOff x="8189735" y="2209800"/>
            <a:chExt cx="762000" cy="762000"/>
          </a:xfrm>
        </p:grpSpPr>
        <p:sp>
          <p:nvSpPr>
            <p:cNvPr id="88" name="Oval 87">
              <a:extLst>
                <a:ext uri="{FF2B5EF4-FFF2-40B4-BE49-F238E27FC236}">
                  <a16:creationId xmlns:a16="http://schemas.microsoft.com/office/drawing/2014/main" id="{E68C2309-033D-4B4C-849D-B2E26B727989}"/>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a:solidFill>
                  <a:prstClr val="black"/>
                </a:solidFill>
                <a:latin typeface="Calibri"/>
              </a:endParaRPr>
            </a:p>
          </p:txBody>
        </p:sp>
        <p:sp>
          <p:nvSpPr>
            <p:cNvPr id="89" name="Isosceles Triangle 88">
              <a:extLst>
                <a:ext uri="{FF2B5EF4-FFF2-40B4-BE49-F238E27FC236}">
                  <a16:creationId xmlns:a16="http://schemas.microsoft.com/office/drawing/2014/main" id="{883A3BDF-775E-4470-BAA2-1BF3261E71AC}"/>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grpSp>
      <p:sp>
        <p:nvSpPr>
          <p:cNvPr id="90" name="RINEX meet">
            <a:extLst>
              <a:ext uri="{FF2B5EF4-FFF2-40B4-BE49-F238E27FC236}">
                <a16:creationId xmlns:a16="http://schemas.microsoft.com/office/drawing/2014/main" id="{648B1090-1EF7-4654-816C-F39BFE1B19AC}"/>
              </a:ext>
            </a:extLst>
          </p:cNvPr>
          <p:cNvSpPr>
            <a:spLocks noChangeAspect="1"/>
          </p:cNvSpPr>
          <p:nvPr/>
        </p:nvSpPr>
        <p:spPr>
          <a:xfrm>
            <a:off x="9173118" y="4935336"/>
            <a:ext cx="480761" cy="480761"/>
          </a:xfrm>
          <a:prstGeom prst="ellipse">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a:solidFill>
                <a:prstClr val="black"/>
              </a:solidFill>
              <a:latin typeface="Calibri"/>
            </a:endParaRPr>
          </a:p>
        </p:txBody>
      </p:sp>
      <p:grpSp>
        <p:nvGrpSpPr>
          <p:cNvPr id="91" name="Group 90">
            <a:extLst>
              <a:ext uri="{FF2B5EF4-FFF2-40B4-BE49-F238E27FC236}">
                <a16:creationId xmlns:a16="http://schemas.microsoft.com/office/drawing/2014/main" id="{47BD0EC5-42C4-4337-8980-78C7B0A3A224}"/>
              </a:ext>
            </a:extLst>
          </p:cNvPr>
          <p:cNvGrpSpPr/>
          <p:nvPr/>
        </p:nvGrpSpPr>
        <p:grpSpPr>
          <a:xfrm>
            <a:off x="9177848" y="2487337"/>
            <a:ext cx="2372317" cy="2931571"/>
            <a:chOff x="6883386" y="1865503"/>
            <a:chExt cx="1779238" cy="2198678"/>
          </a:xfrm>
        </p:grpSpPr>
        <p:cxnSp>
          <p:nvCxnSpPr>
            <p:cNvPr id="92" name="GVX - RTN/RTK">
              <a:extLst>
                <a:ext uri="{FF2B5EF4-FFF2-40B4-BE49-F238E27FC236}">
                  <a16:creationId xmlns:a16="http://schemas.microsoft.com/office/drawing/2014/main" id="{1D753E48-16E5-4743-96EB-0B0D3327827E}"/>
                </a:ext>
              </a:extLst>
            </p:cNvPr>
            <p:cNvCxnSpPr>
              <a:cxnSpLocks/>
              <a:endCxn id="98" idx="2"/>
            </p:cNvCxnSpPr>
            <p:nvPr/>
          </p:nvCxnSpPr>
          <p:spPr>
            <a:xfrm flipV="1">
              <a:off x="7191819" y="2401849"/>
              <a:ext cx="52804" cy="1357740"/>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cxnSp>
          <p:nvCxnSpPr>
            <p:cNvPr id="93" name="GVX - RTN/RTK">
              <a:extLst>
                <a:ext uri="{FF2B5EF4-FFF2-40B4-BE49-F238E27FC236}">
                  <a16:creationId xmlns:a16="http://schemas.microsoft.com/office/drawing/2014/main" id="{D0919F5F-FF86-4158-A3F7-491E4120DCEC}"/>
                </a:ext>
              </a:extLst>
            </p:cNvPr>
            <p:cNvCxnSpPr>
              <a:cxnSpLocks/>
              <a:endCxn id="99" idx="2"/>
            </p:cNvCxnSpPr>
            <p:nvPr/>
          </p:nvCxnSpPr>
          <p:spPr>
            <a:xfrm flipV="1">
              <a:off x="7191819" y="2158863"/>
              <a:ext cx="709636" cy="1600726"/>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cxnSp>
          <p:nvCxnSpPr>
            <p:cNvPr id="94" name="GVX - RTN/RTK">
              <a:extLst>
                <a:ext uri="{FF2B5EF4-FFF2-40B4-BE49-F238E27FC236}">
                  <a16:creationId xmlns:a16="http://schemas.microsoft.com/office/drawing/2014/main" id="{4C21B657-2955-4DDF-8301-7E69405A75E0}"/>
                </a:ext>
              </a:extLst>
            </p:cNvPr>
            <p:cNvCxnSpPr>
              <a:cxnSpLocks/>
              <a:endCxn id="97" idx="2"/>
            </p:cNvCxnSpPr>
            <p:nvPr/>
          </p:nvCxnSpPr>
          <p:spPr>
            <a:xfrm flipV="1">
              <a:off x="7191819" y="3054317"/>
              <a:ext cx="749325" cy="705272"/>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cxnSp>
          <p:nvCxnSpPr>
            <p:cNvPr id="95" name="GVX - RTN/RTK">
              <a:extLst>
                <a:ext uri="{FF2B5EF4-FFF2-40B4-BE49-F238E27FC236}">
                  <a16:creationId xmlns:a16="http://schemas.microsoft.com/office/drawing/2014/main" id="{6FB8B32F-533C-4248-A06D-84B798AC7946}"/>
                </a:ext>
              </a:extLst>
            </p:cNvPr>
            <p:cNvCxnSpPr>
              <a:cxnSpLocks/>
              <a:endCxn id="96" idx="1"/>
            </p:cNvCxnSpPr>
            <p:nvPr/>
          </p:nvCxnSpPr>
          <p:spPr>
            <a:xfrm flipV="1">
              <a:off x="7191819" y="3146600"/>
              <a:ext cx="1177445" cy="612989"/>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sp>
          <p:nvSpPr>
            <p:cNvPr id="96" name="GVX meet">
              <a:extLst>
                <a:ext uri="{FF2B5EF4-FFF2-40B4-BE49-F238E27FC236}">
                  <a16:creationId xmlns:a16="http://schemas.microsoft.com/office/drawing/2014/main" id="{71559676-4799-474B-91EE-325602032D17}"/>
                </a:ext>
              </a:extLst>
            </p:cNvPr>
            <p:cNvSpPr>
              <a:spLocks noChangeAspect="1"/>
            </p:cNvSpPr>
            <p:nvPr/>
          </p:nvSpPr>
          <p:spPr>
            <a:xfrm>
              <a:off x="8369264" y="2999920"/>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sp>
          <p:nvSpPr>
            <p:cNvPr id="97" name="GVX meet">
              <a:extLst>
                <a:ext uri="{FF2B5EF4-FFF2-40B4-BE49-F238E27FC236}">
                  <a16:creationId xmlns:a16="http://schemas.microsoft.com/office/drawing/2014/main" id="{B815E243-DCF7-4168-9F2C-879EBD3E675C}"/>
                </a:ext>
              </a:extLst>
            </p:cNvPr>
            <p:cNvSpPr>
              <a:spLocks noChangeAspect="1"/>
            </p:cNvSpPr>
            <p:nvPr/>
          </p:nvSpPr>
          <p:spPr>
            <a:xfrm>
              <a:off x="7794464" y="2760957"/>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sp>
          <p:nvSpPr>
            <p:cNvPr id="98" name="GVX meet">
              <a:extLst>
                <a:ext uri="{FF2B5EF4-FFF2-40B4-BE49-F238E27FC236}">
                  <a16:creationId xmlns:a16="http://schemas.microsoft.com/office/drawing/2014/main" id="{6CDAB389-0268-4A0B-848F-DC8893E14BC5}"/>
                </a:ext>
              </a:extLst>
            </p:cNvPr>
            <p:cNvSpPr>
              <a:spLocks noChangeAspect="1"/>
            </p:cNvSpPr>
            <p:nvPr/>
          </p:nvSpPr>
          <p:spPr>
            <a:xfrm>
              <a:off x="7097943" y="2108489"/>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sp>
          <p:nvSpPr>
            <p:cNvPr id="99" name="GVX meet">
              <a:extLst>
                <a:ext uri="{FF2B5EF4-FFF2-40B4-BE49-F238E27FC236}">
                  <a16:creationId xmlns:a16="http://schemas.microsoft.com/office/drawing/2014/main" id="{E182C5DF-32CB-4451-B4FE-4F4C310E2E79}"/>
                </a:ext>
              </a:extLst>
            </p:cNvPr>
            <p:cNvSpPr>
              <a:spLocks noChangeAspect="1"/>
            </p:cNvSpPr>
            <p:nvPr/>
          </p:nvSpPr>
          <p:spPr>
            <a:xfrm>
              <a:off x="7754775" y="1865503"/>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grpSp>
          <p:nvGrpSpPr>
            <p:cNvPr id="100" name="RINEX+GVX meet">
              <a:extLst>
                <a:ext uri="{FF2B5EF4-FFF2-40B4-BE49-F238E27FC236}">
                  <a16:creationId xmlns:a16="http://schemas.microsoft.com/office/drawing/2014/main" id="{C2529FFC-1D43-454E-B9B8-B9C833896C6E}"/>
                </a:ext>
              </a:extLst>
            </p:cNvPr>
            <p:cNvGrpSpPr>
              <a:grpSpLocks noChangeAspect="1"/>
            </p:cNvGrpSpPr>
            <p:nvPr/>
          </p:nvGrpSpPr>
          <p:grpSpPr>
            <a:xfrm>
              <a:off x="6883386" y="3703610"/>
              <a:ext cx="360571" cy="360571"/>
              <a:chOff x="6508495" y="3073095"/>
              <a:chExt cx="360571" cy="360571"/>
            </a:xfrm>
          </p:grpSpPr>
          <p:sp>
            <p:nvSpPr>
              <p:cNvPr id="101" name="Oval 100">
                <a:extLst>
                  <a:ext uri="{FF2B5EF4-FFF2-40B4-BE49-F238E27FC236}">
                    <a16:creationId xmlns:a16="http://schemas.microsoft.com/office/drawing/2014/main" id="{100A02D8-F2F1-47B8-A3C3-12BE48E183DC}"/>
                  </a:ext>
                </a:extLst>
              </p:cNvPr>
              <p:cNvSpPr>
                <a:spLocks noChangeAspect="1"/>
              </p:cNvSpPr>
              <p:nvPr/>
            </p:nvSpPr>
            <p:spPr>
              <a:xfrm>
                <a:off x="6508495" y="3073095"/>
                <a:ext cx="360571" cy="360571"/>
              </a:xfrm>
              <a:prstGeom prst="ellipse">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a:solidFill>
                    <a:prstClr val="black"/>
                  </a:solidFill>
                  <a:latin typeface="Calibri"/>
                </a:endParaRPr>
              </a:p>
            </p:txBody>
          </p:sp>
          <p:sp>
            <p:nvSpPr>
              <p:cNvPr id="102" name="Diamond 101">
                <a:extLst>
                  <a:ext uri="{FF2B5EF4-FFF2-40B4-BE49-F238E27FC236}">
                    <a16:creationId xmlns:a16="http://schemas.microsoft.com/office/drawing/2014/main" id="{B0C39094-A3B9-4DA6-915B-130F04D5D649}"/>
                  </a:ext>
                </a:extLst>
              </p:cNvPr>
              <p:cNvSpPr>
                <a:spLocks noChangeAspect="1"/>
              </p:cNvSpPr>
              <p:nvPr/>
            </p:nvSpPr>
            <p:spPr>
              <a:xfrm>
                <a:off x="6542876" y="3106579"/>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a:solidFill>
                    <a:prstClr val="black"/>
                  </a:solidFill>
                  <a:latin typeface="Calibri"/>
                </a:endParaRPr>
              </a:p>
            </p:txBody>
          </p:sp>
        </p:grpSp>
      </p:grpSp>
      <p:sp>
        <p:nvSpPr>
          <p:cNvPr id="7" name="Title 6">
            <a:extLst>
              <a:ext uri="{FF2B5EF4-FFF2-40B4-BE49-F238E27FC236}">
                <a16:creationId xmlns:a16="http://schemas.microsoft.com/office/drawing/2014/main" id="{CE63FE83-9431-4217-B460-89CCE4B29E1E}"/>
              </a:ext>
            </a:extLst>
          </p:cNvPr>
          <p:cNvSpPr>
            <a:spLocks noGrp="1"/>
          </p:cNvSpPr>
          <p:nvPr>
            <p:ph type="title"/>
          </p:nvPr>
        </p:nvSpPr>
        <p:spPr>
          <a:xfrm>
            <a:off x="609600" y="222669"/>
            <a:ext cx="11582400" cy="1271667"/>
          </a:xfrm>
        </p:spPr>
        <p:txBody>
          <a:bodyPr>
            <a:noAutofit/>
          </a:bodyPr>
          <a:lstStyle/>
          <a:p>
            <a:r>
              <a:rPr lang="en-US" b="0" dirty="0"/>
              <a:t>1) </a:t>
            </a:r>
            <a:r>
              <a:rPr lang="en-US" sz="3733" dirty="0"/>
              <a:t>CORS + RTN</a:t>
            </a:r>
            <a:br>
              <a:rPr lang="en-US" b="0" dirty="0"/>
            </a:br>
            <a:r>
              <a:rPr lang="en-US" b="0" dirty="0"/>
              <a:t>     b) </a:t>
            </a:r>
            <a:r>
              <a:rPr lang="en-US" sz="3200" dirty="0"/>
              <a:t>CORS are </a:t>
            </a:r>
            <a:r>
              <a:rPr lang="en-US" sz="3200" u="sng" dirty="0"/>
              <a:t>not</a:t>
            </a:r>
            <a:r>
              <a:rPr lang="en-US" sz="3200" dirty="0"/>
              <a:t> in NCN </a:t>
            </a:r>
            <a:r>
              <a:rPr lang="en-US" sz="3200" i="1" dirty="0"/>
              <a:t>but</a:t>
            </a:r>
            <a:r>
              <a:rPr lang="en-US" sz="3200" dirty="0"/>
              <a:t> have Datasheet/PID (are in IDB)</a:t>
            </a:r>
            <a:endParaRPr lang="en-US" dirty="0"/>
          </a:p>
        </p:txBody>
      </p:sp>
      <p:sp>
        <p:nvSpPr>
          <p:cNvPr id="43" name="Text Placeholder 8">
            <a:extLst>
              <a:ext uri="{FF2B5EF4-FFF2-40B4-BE49-F238E27FC236}">
                <a16:creationId xmlns:a16="http://schemas.microsoft.com/office/drawing/2014/main" id="{AD1AE267-25FC-4139-ACBC-FD1DB0D42EC7}"/>
              </a:ext>
            </a:extLst>
          </p:cNvPr>
          <p:cNvSpPr txBox="1">
            <a:spLocks/>
          </p:cNvSpPr>
          <p:nvPr/>
        </p:nvSpPr>
        <p:spPr>
          <a:xfrm>
            <a:off x="203338" y="1608704"/>
            <a:ext cx="8292996" cy="4782379"/>
          </a:xfrm>
          <a:prstGeom prst="rect">
            <a:avLst/>
          </a:prstGeom>
        </p:spPr>
        <p:txBody>
          <a:bodyPr vert="horz" lIns="121920" tIns="60960" rIns="121920" bIns="60960" rtlCol="0">
            <a:noAutofit/>
          </a:bodyPr>
          <a:lstStyle>
            <a:lvl1pPr marL="0" indent="0" algn="l" defTabSz="457200" rtl="0" eaLnBrk="1" latinLnBrk="0" hangingPunct="1">
              <a:spcBef>
                <a:spcPct val="20000"/>
              </a:spcBef>
              <a:buFont typeface="Arial"/>
              <a:buNone/>
              <a:defRPr sz="1400" kern="1200">
                <a:solidFill>
                  <a:schemeClr val="tx1"/>
                </a:solidFill>
                <a:latin typeface="+mj-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j-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j-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j-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j-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302676" indent="-302676" defTabSz="609585">
              <a:spcBef>
                <a:spcPts val="800"/>
              </a:spcBef>
              <a:buFont typeface="+mj-lt"/>
              <a:buAutoNum type="arabicPeriod"/>
              <a:defRPr/>
            </a:pPr>
            <a:r>
              <a:rPr lang="en-US" sz="2400" dirty="0">
                <a:solidFill>
                  <a:prstClr val="black"/>
                </a:solidFill>
                <a:latin typeface="Cambria" panose="02040503050406030204"/>
              </a:rPr>
              <a:t>Collect field data with Rover(s)</a:t>
            </a:r>
          </a:p>
          <a:p>
            <a:pPr marL="302676" indent="-302676" defTabSz="609585">
              <a:spcBef>
                <a:spcPts val="800"/>
              </a:spcBef>
              <a:buFont typeface="+mj-lt"/>
              <a:buAutoNum type="arabicPeriod"/>
              <a:defRPr/>
            </a:pPr>
            <a:r>
              <a:rPr lang="en-US" sz="2400" dirty="0">
                <a:solidFill>
                  <a:prstClr val="black"/>
                </a:solidFill>
                <a:latin typeface="Cambria" panose="02040503050406030204"/>
              </a:rPr>
              <a:t>Download non-NCN CORS data</a:t>
            </a:r>
          </a:p>
          <a:p>
            <a:pPr marL="613818" lvl="1" indent="-230712" defTabSz="609585">
              <a:buFont typeface="Cambria" panose="02040503050406030204" pitchFamily="18" charset="0"/>
              <a:buChar char="‒"/>
              <a:defRPr/>
            </a:pPr>
            <a:r>
              <a:rPr lang="en-US" sz="2133" dirty="0">
                <a:solidFill>
                  <a:prstClr val="black"/>
                </a:solidFill>
                <a:latin typeface="Cambria" panose="02040503050406030204"/>
              </a:rPr>
              <a:t>From your network provider</a:t>
            </a:r>
          </a:p>
          <a:p>
            <a:pPr marL="302676" indent="-302676" defTabSz="609585">
              <a:spcBef>
                <a:spcPts val="800"/>
              </a:spcBef>
              <a:buFont typeface="+mj-lt"/>
              <a:buAutoNum type="arabicPeriod"/>
              <a:defRPr/>
            </a:pPr>
            <a:r>
              <a:rPr lang="en-US" sz="2400" dirty="0">
                <a:solidFill>
                  <a:prstClr val="black"/>
                </a:solidFill>
                <a:latin typeface="Cambria" panose="02040503050406030204"/>
              </a:rPr>
              <a:t>Upload WinDesc files</a:t>
            </a:r>
          </a:p>
          <a:p>
            <a:pPr marL="302676" indent="-302676" defTabSz="609585">
              <a:spcBef>
                <a:spcPts val="800"/>
              </a:spcBef>
              <a:buFont typeface="+mj-lt"/>
              <a:buAutoNum type="arabicPeriod"/>
              <a:defRPr/>
            </a:pPr>
            <a:r>
              <a:rPr lang="en-US" sz="2400" dirty="0">
                <a:solidFill>
                  <a:prstClr val="black"/>
                </a:solidFill>
                <a:latin typeface="Cambria" panose="02040503050406030204"/>
              </a:rPr>
              <a:t>Upload non-NCN CORS data to OPUS Projects</a:t>
            </a:r>
          </a:p>
          <a:p>
            <a:pPr marL="613818" lvl="1" indent="-230712" defTabSz="609585">
              <a:buFont typeface="Cambria" panose="02040503050406030204" pitchFamily="18" charset="0"/>
              <a:buChar char="‒"/>
              <a:defRPr/>
            </a:pPr>
            <a:r>
              <a:rPr lang="en-US" sz="2133" dirty="0">
                <a:solidFill>
                  <a:prstClr val="black"/>
                </a:solidFill>
                <a:latin typeface="Cambria" panose="02040503050406030204"/>
              </a:rPr>
              <a:t>Using OPUS Static and Project ID</a:t>
            </a:r>
          </a:p>
          <a:p>
            <a:pPr marL="302676" indent="-302676" defTabSz="609585">
              <a:spcBef>
                <a:spcPts val="800"/>
              </a:spcBef>
              <a:buFont typeface="+mj-lt"/>
              <a:buAutoNum type="arabicPeriod"/>
              <a:defRPr/>
            </a:pPr>
            <a:r>
              <a:rPr lang="en-US" sz="2400" dirty="0">
                <a:solidFill>
                  <a:prstClr val="black"/>
                </a:solidFill>
                <a:latin typeface="Cambria" panose="02040503050406030204"/>
              </a:rPr>
              <a:t>Create GVX in your software and upload it</a:t>
            </a:r>
          </a:p>
          <a:p>
            <a:pPr marL="311143" indent="-311143" defTabSz="609585">
              <a:spcBef>
                <a:spcPts val="800"/>
              </a:spcBef>
              <a:buFont typeface="+mj-lt"/>
              <a:buAutoNum type="arabicPeriod"/>
              <a:defRPr/>
            </a:pPr>
            <a:r>
              <a:rPr lang="en-US" sz="2400" dirty="0">
                <a:solidFill>
                  <a:prstClr val="black"/>
                </a:solidFill>
                <a:latin typeface="Cambria" panose="02040503050406030204"/>
              </a:rPr>
              <a:t>Session Processing</a:t>
            </a:r>
          </a:p>
          <a:p>
            <a:pPr marL="842412" lvl="1" indent="-232828" defTabSz="609585">
              <a:spcBef>
                <a:spcPts val="400"/>
              </a:spcBef>
              <a:buFont typeface="Cambria" panose="02040503050406030204" pitchFamily="18" charset="0"/>
              <a:buChar char="‒"/>
              <a:defRPr/>
            </a:pPr>
            <a:r>
              <a:rPr lang="en-US" sz="2400" dirty="0">
                <a:solidFill>
                  <a:prstClr val="black"/>
                </a:solidFill>
                <a:latin typeface="Cambria" panose="02040503050406030204"/>
              </a:rPr>
              <a:t>Aligns your CORS (RTN Base) to NCN</a:t>
            </a:r>
          </a:p>
          <a:p>
            <a:pPr marL="311143" indent="-311143" defTabSz="609585">
              <a:spcBef>
                <a:spcPts val="800"/>
              </a:spcBef>
              <a:buFont typeface="+mj-lt"/>
              <a:buAutoNum type="arabicPeriod"/>
              <a:defRPr/>
            </a:pPr>
            <a:r>
              <a:rPr lang="en-US" sz="2400" dirty="0">
                <a:solidFill>
                  <a:prstClr val="black"/>
                </a:solidFill>
                <a:latin typeface="Cambria" panose="02040503050406030204"/>
              </a:rPr>
              <a:t>Network Adjustment</a:t>
            </a:r>
          </a:p>
          <a:p>
            <a:pPr marL="842412" lvl="1" indent="-232828" defTabSz="609585">
              <a:spcBef>
                <a:spcPts val="400"/>
              </a:spcBef>
              <a:buFont typeface="Cambria" panose="02040503050406030204" pitchFamily="18" charset="0"/>
              <a:buChar char="‒"/>
              <a:defRPr/>
            </a:pPr>
            <a:r>
              <a:rPr lang="en-US" sz="2400" dirty="0">
                <a:solidFill>
                  <a:prstClr val="black"/>
                </a:solidFill>
                <a:latin typeface="Cambria" panose="02040503050406030204"/>
              </a:rPr>
              <a:t>Select Constraints (NCN or non-NCN CORS Datasheet)</a:t>
            </a:r>
          </a:p>
        </p:txBody>
      </p:sp>
    </p:spTree>
    <p:extLst>
      <p:ext uri="{BB962C8B-B14F-4D97-AF65-F5344CB8AC3E}">
        <p14:creationId xmlns:p14="http://schemas.microsoft.com/office/powerpoint/2010/main" val="133153311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par>
                                <p:cTn id="11" presetID="10"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fade">
                                      <p:cBhvr>
                                        <p:cTn id="18"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942AD-CA90-404D-BC3C-B3065A20B099}"/>
              </a:ext>
            </a:extLst>
          </p:cNvPr>
          <p:cNvPicPr>
            <a:picLocks noChangeAspect="1"/>
          </p:cNvPicPr>
          <p:nvPr/>
        </p:nvPicPr>
        <p:blipFill rotWithShape="1">
          <a:blip r:embed="rId2"/>
          <a:srcRect l="63"/>
          <a:stretch/>
        </p:blipFill>
        <p:spPr>
          <a:xfrm>
            <a:off x="3227630" y="4805057"/>
            <a:ext cx="8832798" cy="2211731"/>
          </a:xfrm>
          <a:prstGeom prst="rect">
            <a:avLst/>
          </a:prstGeom>
        </p:spPr>
      </p:pic>
      <p:pic>
        <p:nvPicPr>
          <p:cNvPr id="4" name="Picture 3">
            <a:extLst>
              <a:ext uri="{FF2B5EF4-FFF2-40B4-BE49-F238E27FC236}">
                <a16:creationId xmlns:a16="http://schemas.microsoft.com/office/drawing/2014/main" id="{51EE9B85-34B9-4AE7-AD8B-26062AD1523E}"/>
              </a:ext>
            </a:extLst>
          </p:cNvPr>
          <p:cNvPicPr>
            <a:picLocks noChangeAspect="1"/>
          </p:cNvPicPr>
          <p:nvPr/>
        </p:nvPicPr>
        <p:blipFill rotWithShape="1">
          <a:blip r:embed="rId3"/>
          <a:srcRect l="48" t="160" r="74" b="238"/>
          <a:stretch/>
        </p:blipFill>
        <p:spPr>
          <a:xfrm>
            <a:off x="209189" y="1348569"/>
            <a:ext cx="11321824" cy="3921740"/>
          </a:xfrm>
          <a:prstGeom prst="rect">
            <a:avLst/>
          </a:prstGeom>
        </p:spPr>
      </p:pic>
      <p:sp>
        <p:nvSpPr>
          <p:cNvPr id="5" name="Date Placeholder 4">
            <a:extLst>
              <a:ext uri="{FF2B5EF4-FFF2-40B4-BE49-F238E27FC236}">
                <a16:creationId xmlns:a16="http://schemas.microsoft.com/office/drawing/2014/main" id="{587DBE06-8AFE-4EED-8BD9-00F761F6AB34}"/>
              </a:ext>
            </a:extLst>
          </p:cNvPr>
          <p:cNvSpPr>
            <a:spLocks noGrp="1"/>
          </p:cNvSpPr>
          <p:nvPr>
            <p:ph type="dt" sz="half" idx="4294967295"/>
          </p:nvPr>
        </p:nvSpPr>
        <p:spPr>
          <a:xfrm>
            <a:off x="0" y="6491821"/>
            <a:ext cx="2844800" cy="366183"/>
          </a:xfrm>
        </p:spPr>
        <p:txBody>
          <a:bodyPr/>
          <a:lstStyle/>
          <a:p>
            <a:pPr>
              <a:defRPr/>
            </a:pPr>
            <a:fld id="{D6B8DD91-E0B3-424A-A7A1-2CE09AD98A8B}" type="datetime5">
              <a:rPr lang="en-US" smtClean="0">
                <a:solidFill>
                  <a:prstClr val="black">
                    <a:tint val="75000"/>
                  </a:prstClr>
                </a:solidFill>
                <a:latin typeface="Cambria" panose="02040503050406030204"/>
                <a:ea typeface="+mn-ea"/>
              </a:rPr>
              <a:t>17-Jan-25</a:t>
            </a:fld>
            <a:endParaRPr lang="en-US">
              <a:solidFill>
                <a:prstClr val="black">
                  <a:tint val="75000"/>
                </a:prstClr>
              </a:solidFill>
              <a:latin typeface="Cambria" panose="02040503050406030204"/>
              <a:ea typeface="+mn-ea"/>
            </a:endParaRPr>
          </a:p>
        </p:txBody>
      </p:sp>
      <p:sp>
        <p:nvSpPr>
          <p:cNvPr id="6" name="Slide Number Placeholder 5">
            <a:extLst>
              <a:ext uri="{FF2B5EF4-FFF2-40B4-BE49-F238E27FC236}">
                <a16:creationId xmlns:a16="http://schemas.microsoft.com/office/drawing/2014/main" id="{DABBE0C0-A62D-4F70-B2F4-0E22EB8DA1B6}"/>
              </a:ext>
            </a:extLst>
          </p:cNvPr>
          <p:cNvSpPr>
            <a:spLocks noGrp="1"/>
          </p:cNvSpPr>
          <p:nvPr>
            <p:ph type="sldNum" sz="quarter" idx="4294967295"/>
          </p:nvPr>
        </p:nvSpPr>
        <p:spPr>
          <a:xfrm>
            <a:off x="9347200" y="6491821"/>
            <a:ext cx="2844800" cy="366183"/>
          </a:xfrm>
        </p:spPr>
        <p:txBody>
          <a:bodyPr/>
          <a:lstStyle/>
          <a:p>
            <a:pPr>
              <a:defRPr/>
            </a:pPr>
            <a:fld id="{D3D538F9-49A3-B84F-B36B-A7030CDE5D5B}" type="slidenum">
              <a:rPr lang="en-US">
                <a:solidFill>
                  <a:prstClr val="black">
                    <a:tint val="75000"/>
                  </a:prstClr>
                </a:solidFill>
                <a:latin typeface="Calibri" panose="020F0502020204030204"/>
                <a:ea typeface="+mn-ea"/>
              </a:rPr>
              <a:pPr>
                <a:defRPr/>
              </a:pPr>
              <a:t>65</a:t>
            </a:fld>
            <a:endParaRPr lang="en-US">
              <a:solidFill>
                <a:prstClr val="black">
                  <a:tint val="75000"/>
                </a:prstClr>
              </a:solidFill>
              <a:latin typeface="Calibri" panose="020F0502020204030204"/>
              <a:ea typeface="+mn-ea"/>
            </a:endParaRPr>
          </a:p>
        </p:txBody>
      </p:sp>
      <p:sp>
        <p:nvSpPr>
          <p:cNvPr id="14" name="TextBox 13">
            <a:extLst>
              <a:ext uri="{FF2B5EF4-FFF2-40B4-BE49-F238E27FC236}">
                <a16:creationId xmlns:a16="http://schemas.microsoft.com/office/drawing/2014/main" id="{485D7298-956F-4644-99C9-1CCF8B3172DD}"/>
              </a:ext>
            </a:extLst>
          </p:cNvPr>
          <p:cNvSpPr txBox="1"/>
          <p:nvPr/>
        </p:nvSpPr>
        <p:spPr>
          <a:xfrm>
            <a:off x="609600" y="219457"/>
            <a:ext cx="11568853" cy="1159228"/>
          </a:xfrm>
          <a:prstGeom prst="rect">
            <a:avLst/>
          </a:prstGeom>
          <a:noFill/>
        </p:spPr>
        <p:txBody>
          <a:bodyPr wrap="square" rtlCol="0">
            <a:spAutoFit/>
          </a:bodyPr>
          <a:lstStyle/>
          <a:p>
            <a:pPr>
              <a:defRPr/>
            </a:pPr>
            <a:r>
              <a:rPr lang="en-US" sz="2667" dirty="0">
                <a:solidFill>
                  <a:prstClr val="black"/>
                </a:solidFill>
                <a:latin typeface="Cambria" panose="02040503050406030204"/>
              </a:rPr>
              <a:t>1) </a:t>
            </a:r>
            <a:r>
              <a:rPr lang="en-US" sz="3733" b="1" dirty="0">
                <a:solidFill>
                  <a:prstClr val="black"/>
                </a:solidFill>
                <a:latin typeface="Cambria" panose="02040503050406030204"/>
              </a:rPr>
              <a:t>CORS + RTN</a:t>
            </a:r>
            <a:br>
              <a:rPr lang="en-US" sz="2667" dirty="0">
                <a:solidFill>
                  <a:prstClr val="black"/>
                </a:solidFill>
                <a:latin typeface="Cambria" panose="02040503050406030204"/>
              </a:rPr>
            </a:br>
            <a:r>
              <a:rPr lang="en-US" sz="2667" dirty="0">
                <a:solidFill>
                  <a:prstClr val="black"/>
                </a:solidFill>
                <a:latin typeface="Cambria" panose="02040503050406030204"/>
              </a:rPr>
              <a:t>     b) </a:t>
            </a:r>
            <a:r>
              <a:rPr lang="en-US" sz="3200" b="1" dirty="0">
                <a:solidFill>
                  <a:prstClr val="black"/>
                </a:solidFill>
                <a:latin typeface="Cambria" panose="02040503050406030204"/>
              </a:rPr>
              <a:t>CORS are </a:t>
            </a:r>
            <a:r>
              <a:rPr lang="en-US" sz="3200" b="1" u="sng" dirty="0">
                <a:solidFill>
                  <a:prstClr val="black"/>
                </a:solidFill>
                <a:latin typeface="Cambria" panose="02040503050406030204"/>
              </a:rPr>
              <a:t>not</a:t>
            </a:r>
            <a:r>
              <a:rPr lang="en-US" sz="3200" b="1" dirty="0">
                <a:solidFill>
                  <a:prstClr val="black"/>
                </a:solidFill>
                <a:latin typeface="Cambria" panose="02040503050406030204"/>
              </a:rPr>
              <a:t> in NCN </a:t>
            </a:r>
            <a:r>
              <a:rPr lang="en-US" sz="3200" b="1" i="1" dirty="0">
                <a:solidFill>
                  <a:prstClr val="black"/>
                </a:solidFill>
                <a:latin typeface="Cambria" panose="02040503050406030204"/>
              </a:rPr>
              <a:t>but</a:t>
            </a:r>
            <a:r>
              <a:rPr lang="en-US" sz="3200" b="1" dirty="0">
                <a:solidFill>
                  <a:prstClr val="black"/>
                </a:solidFill>
                <a:latin typeface="Cambria" panose="02040503050406030204"/>
              </a:rPr>
              <a:t> have Datasheet/PID (are in IDB)</a:t>
            </a:r>
            <a:endParaRPr lang="en-US" dirty="0">
              <a:solidFill>
                <a:prstClr val="black"/>
              </a:solidFill>
              <a:latin typeface="Calibri" panose="020F0502020204030204"/>
            </a:endParaRPr>
          </a:p>
        </p:txBody>
      </p:sp>
      <p:sp>
        <p:nvSpPr>
          <p:cNvPr id="17" name="Rectangle: Rounded Corners 16">
            <a:extLst>
              <a:ext uri="{FF2B5EF4-FFF2-40B4-BE49-F238E27FC236}">
                <a16:creationId xmlns:a16="http://schemas.microsoft.com/office/drawing/2014/main" id="{8B10971D-1D89-467A-995C-63F7286B1827}"/>
              </a:ext>
            </a:extLst>
          </p:cNvPr>
          <p:cNvSpPr/>
          <p:nvPr/>
        </p:nvSpPr>
        <p:spPr>
          <a:xfrm>
            <a:off x="5733772" y="1517174"/>
            <a:ext cx="1571412" cy="423781"/>
          </a:xfrm>
          <a:prstGeom prst="roundRect">
            <a:avLst/>
          </a:prstGeom>
          <a:noFill/>
          <a:ln w="76200">
            <a:solidFill>
              <a:srgbClr val="42E7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400">
              <a:solidFill>
                <a:prstClr val="white"/>
              </a:solidFill>
              <a:latin typeface="Calibri" panose="020F0502020204030204"/>
            </a:endParaRPr>
          </a:p>
        </p:txBody>
      </p:sp>
      <p:sp>
        <p:nvSpPr>
          <p:cNvPr id="18" name="Rectangle: Rounded Corners 17">
            <a:extLst>
              <a:ext uri="{FF2B5EF4-FFF2-40B4-BE49-F238E27FC236}">
                <a16:creationId xmlns:a16="http://schemas.microsoft.com/office/drawing/2014/main" id="{E9369F32-4453-4821-AA82-2697E093331E}"/>
              </a:ext>
            </a:extLst>
          </p:cNvPr>
          <p:cNvSpPr/>
          <p:nvPr/>
        </p:nvSpPr>
        <p:spPr>
          <a:xfrm>
            <a:off x="3191210" y="5621957"/>
            <a:ext cx="5204109" cy="451116"/>
          </a:xfrm>
          <a:prstGeom prst="roundRect">
            <a:avLst/>
          </a:prstGeom>
          <a:noFill/>
          <a:ln w="76200">
            <a:solidFill>
              <a:srgbClr val="42E7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400">
              <a:solidFill>
                <a:prstClr val="white"/>
              </a:solidFill>
              <a:latin typeface="Calibri" panose="020F0502020204030204"/>
            </a:endParaRPr>
          </a:p>
        </p:txBody>
      </p:sp>
      <p:sp>
        <p:nvSpPr>
          <p:cNvPr id="19" name="Rectangle: Rounded Corners 18">
            <a:extLst>
              <a:ext uri="{FF2B5EF4-FFF2-40B4-BE49-F238E27FC236}">
                <a16:creationId xmlns:a16="http://schemas.microsoft.com/office/drawing/2014/main" id="{6FCD35CA-25D0-4836-A42E-28E3EE0D637E}"/>
              </a:ext>
            </a:extLst>
          </p:cNvPr>
          <p:cNvSpPr/>
          <p:nvPr/>
        </p:nvSpPr>
        <p:spPr>
          <a:xfrm>
            <a:off x="745292" y="1517174"/>
            <a:ext cx="5185769" cy="2082676"/>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defRPr/>
            </a:pPr>
            <a:r>
              <a:rPr lang="en-US" sz="2667" i="1" dirty="0">
                <a:solidFill>
                  <a:srgbClr val="1C1C1C"/>
                </a:solidFill>
                <a:latin typeface="Cambria" panose="02040503050406030204"/>
              </a:rPr>
              <a:t>What does that look like?</a:t>
            </a:r>
          </a:p>
          <a:p>
            <a:pPr algn="ctr">
              <a:defRPr/>
            </a:pPr>
            <a:r>
              <a:rPr lang="en-US" sz="2667" i="1" dirty="0">
                <a:solidFill>
                  <a:srgbClr val="1C1C1C"/>
                </a:solidFill>
                <a:latin typeface="Cambria" panose="02040503050406030204"/>
              </a:rPr>
              <a:t>How do I know?</a:t>
            </a:r>
          </a:p>
          <a:p>
            <a:pPr algn="ctr">
              <a:spcBef>
                <a:spcPts val="1600"/>
              </a:spcBef>
              <a:defRPr/>
            </a:pPr>
            <a:r>
              <a:rPr lang="en-US" sz="2667" b="1" dirty="0">
                <a:solidFill>
                  <a:srgbClr val="1C1C1C"/>
                </a:solidFill>
                <a:latin typeface="Cambria" panose="02040503050406030204"/>
              </a:rPr>
              <a:t>Consult the NGS Map </a:t>
            </a:r>
          </a:p>
          <a:p>
            <a:pPr algn="ctr">
              <a:defRPr/>
            </a:pPr>
            <a:r>
              <a:rPr lang="en-US" sz="2667" b="1" dirty="0">
                <a:solidFill>
                  <a:srgbClr val="1C1C1C"/>
                </a:solidFill>
                <a:latin typeface="Cambria" panose="02040503050406030204"/>
              </a:rPr>
              <a:t>and Datasheet</a:t>
            </a:r>
          </a:p>
        </p:txBody>
      </p:sp>
      <p:sp>
        <p:nvSpPr>
          <p:cNvPr id="20" name="Rectangle: Rounded Corners 19">
            <a:extLst>
              <a:ext uri="{FF2B5EF4-FFF2-40B4-BE49-F238E27FC236}">
                <a16:creationId xmlns:a16="http://schemas.microsoft.com/office/drawing/2014/main" id="{7325085C-030A-48EC-AACA-A550319511F7}"/>
              </a:ext>
            </a:extLst>
          </p:cNvPr>
          <p:cNvSpPr/>
          <p:nvPr/>
        </p:nvSpPr>
        <p:spPr>
          <a:xfrm>
            <a:off x="8783884" y="1382091"/>
            <a:ext cx="3276544" cy="54834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defRPr/>
            </a:pPr>
            <a:r>
              <a:rPr lang="en-US" sz="2133" dirty="0">
                <a:solidFill>
                  <a:prstClr val="black"/>
                </a:solidFill>
                <a:latin typeface="Calibri" panose="020F0502020204030204"/>
              </a:rPr>
              <a:t>IDB = </a:t>
            </a:r>
            <a:r>
              <a:rPr lang="en-US" sz="2133" dirty="0" err="1">
                <a:solidFill>
                  <a:prstClr val="black"/>
                </a:solidFill>
                <a:latin typeface="Calibri" panose="020F0502020204030204"/>
              </a:rPr>
              <a:t>Intergrated</a:t>
            </a:r>
            <a:r>
              <a:rPr lang="en-US" sz="2133" dirty="0">
                <a:solidFill>
                  <a:prstClr val="black"/>
                </a:solidFill>
                <a:latin typeface="Calibri" panose="020F0502020204030204"/>
              </a:rPr>
              <a:t> </a:t>
            </a:r>
            <a:r>
              <a:rPr lang="en-US" sz="2133" dirty="0" err="1">
                <a:solidFill>
                  <a:prstClr val="black"/>
                </a:solidFill>
                <a:latin typeface="Calibri" panose="020F0502020204030204"/>
              </a:rPr>
              <a:t>DataBase</a:t>
            </a:r>
            <a:endParaRPr lang="en-US" b="1" dirty="0">
              <a:solidFill>
                <a:prstClr val="black"/>
              </a:solidFill>
              <a:latin typeface="Calibri" panose="020F0502020204030204"/>
            </a:endParaRPr>
          </a:p>
        </p:txBody>
      </p:sp>
    </p:spTree>
    <p:extLst>
      <p:ext uri="{BB962C8B-B14F-4D97-AF65-F5344CB8AC3E}">
        <p14:creationId xmlns:p14="http://schemas.microsoft.com/office/powerpoint/2010/main" val="302307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xit" presetSubtype="0" fill="hold" grpId="0" nodeType="with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FBAF82-867E-4647-AEF5-434FFCD5C0A8}"/>
              </a:ext>
            </a:extLst>
          </p:cNvPr>
          <p:cNvSpPr>
            <a:spLocks noGrp="1"/>
          </p:cNvSpPr>
          <p:nvPr>
            <p:ph type="dt" sz="half" idx="10"/>
          </p:nvPr>
        </p:nvSpPr>
        <p:spPr/>
        <p:txBody>
          <a:bodyPr/>
          <a:lstStyle/>
          <a:p>
            <a:pPr>
              <a:defRPr/>
            </a:pPr>
            <a:fld id="{4BA06C06-A391-4289-8571-E133A4034A69}" type="datetime5">
              <a:rPr lang="en-US" smtClean="0">
                <a:solidFill>
                  <a:prstClr val="black">
                    <a:tint val="75000"/>
                  </a:prstClr>
                </a:solidFill>
                <a:latin typeface="Cambria" panose="02040503050406030204"/>
                <a:ea typeface="+mn-ea"/>
              </a:rPr>
              <a:t>17-Jan-25</a:t>
            </a:fld>
            <a:endParaRPr lang="en-US">
              <a:solidFill>
                <a:prstClr val="black">
                  <a:tint val="75000"/>
                </a:prstClr>
              </a:solidFill>
              <a:latin typeface="Cambria" panose="02040503050406030204"/>
              <a:ea typeface="+mn-ea"/>
            </a:endParaRPr>
          </a:p>
        </p:txBody>
      </p:sp>
      <p:sp>
        <p:nvSpPr>
          <p:cNvPr id="6" name="Slide Number Placeholder 5">
            <a:extLst>
              <a:ext uri="{FF2B5EF4-FFF2-40B4-BE49-F238E27FC236}">
                <a16:creationId xmlns:a16="http://schemas.microsoft.com/office/drawing/2014/main" id="{16600D95-A807-4BEF-81CF-4E19C67337D8}"/>
              </a:ext>
            </a:extLst>
          </p:cNvPr>
          <p:cNvSpPr>
            <a:spLocks noGrp="1"/>
          </p:cNvSpPr>
          <p:nvPr>
            <p:ph type="sldNum" sz="quarter" idx="12"/>
          </p:nvPr>
        </p:nvSpPr>
        <p:spPr/>
        <p:txBody>
          <a:bodyPr/>
          <a:lstStyle/>
          <a:p>
            <a:pPr>
              <a:defRPr/>
            </a:pPr>
            <a:fld id="{D3D538F9-49A3-B84F-B36B-A7030CDE5D5B}" type="slidenum">
              <a:rPr lang="en-US">
                <a:solidFill>
                  <a:prstClr val="black">
                    <a:tint val="75000"/>
                  </a:prstClr>
                </a:solidFill>
                <a:latin typeface="Calibri" panose="020F0502020204030204"/>
                <a:ea typeface="+mn-ea"/>
              </a:rPr>
              <a:pPr>
                <a:defRPr/>
              </a:pPr>
              <a:t>66</a:t>
            </a:fld>
            <a:endParaRPr lang="en-US">
              <a:solidFill>
                <a:prstClr val="black">
                  <a:tint val="75000"/>
                </a:prstClr>
              </a:solidFill>
              <a:latin typeface="Calibri" panose="020F0502020204030204"/>
              <a:ea typeface="+mn-ea"/>
            </a:endParaRPr>
          </a:p>
        </p:txBody>
      </p:sp>
      <p:sp>
        <p:nvSpPr>
          <p:cNvPr id="7" name="Title 6">
            <a:extLst>
              <a:ext uri="{FF2B5EF4-FFF2-40B4-BE49-F238E27FC236}">
                <a16:creationId xmlns:a16="http://schemas.microsoft.com/office/drawing/2014/main" id="{CE63FE83-9431-4217-B460-89CCE4B29E1E}"/>
              </a:ext>
            </a:extLst>
          </p:cNvPr>
          <p:cNvSpPr>
            <a:spLocks noGrp="1"/>
          </p:cNvSpPr>
          <p:nvPr>
            <p:ph type="title"/>
          </p:nvPr>
        </p:nvSpPr>
        <p:spPr>
          <a:xfrm>
            <a:off x="609600" y="222669"/>
            <a:ext cx="11582400" cy="1271667"/>
          </a:xfrm>
        </p:spPr>
        <p:txBody>
          <a:bodyPr>
            <a:noAutofit/>
          </a:bodyPr>
          <a:lstStyle/>
          <a:p>
            <a:r>
              <a:rPr lang="en-US" b="0" dirty="0"/>
              <a:t>1) </a:t>
            </a:r>
            <a:r>
              <a:rPr lang="en-US" sz="3733" dirty="0"/>
              <a:t>CORS + RTN</a:t>
            </a:r>
            <a:br>
              <a:rPr lang="en-US" b="0" dirty="0"/>
            </a:br>
            <a:r>
              <a:rPr lang="en-US" b="0" dirty="0"/>
              <a:t>     b) </a:t>
            </a:r>
            <a:r>
              <a:rPr lang="en-US" sz="3200" dirty="0"/>
              <a:t>CORS are </a:t>
            </a:r>
            <a:r>
              <a:rPr lang="en-US" sz="3200" u="sng" dirty="0"/>
              <a:t>not</a:t>
            </a:r>
            <a:r>
              <a:rPr lang="en-US" sz="3200" dirty="0"/>
              <a:t> in NCN </a:t>
            </a:r>
            <a:r>
              <a:rPr lang="en-US" sz="3200" i="1" dirty="0"/>
              <a:t>but</a:t>
            </a:r>
            <a:r>
              <a:rPr lang="en-US" sz="3200" dirty="0"/>
              <a:t> have Datasheet/PID (are in IDB)</a:t>
            </a:r>
            <a:endParaRPr lang="en-US" dirty="0"/>
          </a:p>
        </p:txBody>
      </p:sp>
      <p:sp>
        <p:nvSpPr>
          <p:cNvPr id="38" name="Text Placeholder 8">
            <a:extLst>
              <a:ext uri="{FF2B5EF4-FFF2-40B4-BE49-F238E27FC236}">
                <a16:creationId xmlns:a16="http://schemas.microsoft.com/office/drawing/2014/main" id="{CA0E5A92-20F7-4452-BD55-4DB8C9BA83D4}"/>
              </a:ext>
            </a:extLst>
          </p:cNvPr>
          <p:cNvSpPr>
            <a:spLocks noGrp="1"/>
          </p:cNvSpPr>
          <p:nvPr>
            <p:ph type="body" sz="half" idx="2"/>
          </p:nvPr>
        </p:nvSpPr>
        <p:spPr>
          <a:xfrm>
            <a:off x="609603" y="2407923"/>
            <a:ext cx="10972799" cy="3718244"/>
          </a:xfrm>
        </p:spPr>
        <p:txBody>
          <a:bodyPr>
            <a:noAutofit/>
          </a:bodyPr>
          <a:lstStyle/>
          <a:p>
            <a:r>
              <a:rPr lang="en-US" sz="2667" i="1" dirty="0"/>
              <a:t>Think of this as…</a:t>
            </a:r>
          </a:p>
          <a:p>
            <a:r>
              <a:rPr lang="en-US" sz="2667" dirty="0">
                <a:solidFill>
                  <a:prstClr val="black"/>
                </a:solidFill>
              </a:rPr>
              <a:t>Same as previous, but with convenient NSRS constraints available.</a:t>
            </a:r>
            <a:endParaRPr lang="en-US" sz="2667" dirty="0"/>
          </a:p>
        </p:txBody>
      </p:sp>
    </p:spTree>
    <p:extLst>
      <p:ext uri="{BB962C8B-B14F-4D97-AF65-F5344CB8AC3E}">
        <p14:creationId xmlns:p14="http://schemas.microsoft.com/office/powerpoint/2010/main" val="163078914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154906-3FE0-4F59-9963-D652CB0E0886}"/>
              </a:ext>
            </a:extLst>
          </p:cNvPr>
          <p:cNvSpPr>
            <a:spLocks noGrp="1"/>
          </p:cNvSpPr>
          <p:nvPr>
            <p:ph type="dt" sz="half" idx="10"/>
          </p:nvPr>
        </p:nvSpPr>
        <p:spPr/>
        <p:txBody>
          <a:bodyPr/>
          <a:lstStyle/>
          <a:p>
            <a:fld id="{FF162112-E77E-4D53-B833-0AA227D9D4F9}" type="datetime5">
              <a:rPr lang="en-US" smtClean="0"/>
              <a:t>17-Jan-25</a:t>
            </a:fld>
            <a:endParaRPr lang="en-US"/>
          </a:p>
        </p:txBody>
      </p:sp>
      <p:sp>
        <p:nvSpPr>
          <p:cNvPr id="3" name="Slide Number Placeholder 2">
            <a:extLst>
              <a:ext uri="{FF2B5EF4-FFF2-40B4-BE49-F238E27FC236}">
                <a16:creationId xmlns:a16="http://schemas.microsoft.com/office/drawing/2014/main" id="{7156960C-ED42-4A63-B131-E71F9F0B0FFF}"/>
              </a:ext>
            </a:extLst>
          </p:cNvPr>
          <p:cNvSpPr>
            <a:spLocks noGrp="1"/>
          </p:cNvSpPr>
          <p:nvPr>
            <p:ph type="sldNum" sz="quarter" idx="12"/>
          </p:nvPr>
        </p:nvSpPr>
        <p:spPr/>
        <p:txBody>
          <a:bodyPr/>
          <a:lstStyle/>
          <a:p>
            <a:fld id="{D3D538F9-49A3-B84F-B36B-A7030CDE5D5B}" type="slidenum">
              <a:rPr lang="en-US" smtClean="0"/>
              <a:t>67</a:t>
            </a:fld>
            <a:endParaRPr lang="en-US"/>
          </a:p>
        </p:txBody>
      </p:sp>
      <p:pic>
        <p:nvPicPr>
          <p:cNvPr id="5" name="Picture 4">
            <a:extLst>
              <a:ext uri="{FF2B5EF4-FFF2-40B4-BE49-F238E27FC236}">
                <a16:creationId xmlns:a16="http://schemas.microsoft.com/office/drawing/2014/main" id="{C38BF660-7DCB-4D52-B0BD-34BBC79CE437}"/>
              </a:ext>
            </a:extLst>
          </p:cNvPr>
          <p:cNvPicPr>
            <a:picLocks noChangeAspect="1"/>
          </p:cNvPicPr>
          <p:nvPr/>
        </p:nvPicPr>
        <p:blipFill>
          <a:blip r:embed="rId2"/>
          <a:stretch>
            <a:fillRect/>
          </a:stretch>
        </p:blipFill>
        <p:spPr>
          <a:xfrm>
            <a:off x="3450107" y="2703513"/>
            <a:ext cx="5291787" cy="1450974"/>
          </a:xfrm>
          <a:prstGeom prst="rect">
            <a:avLst/>
          </a:prstGeom>
        </p:spPr>
      </p:pic>
    </p:spTree>
    <p:extLst>
      <p:ext uri="{BB962C8B-B14F-4D97-AF65-F5344CB8AC3E}">
        <p14:creationId xmlns:p14="http://schemas.microsoft.com/office/powerpoint/2010/main" val="32420335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FBAF82-867E-4647-AEF5-434FFCD5C0A8}"/>
              </a:ext>
            </a:extLst>
          </p:cNvPr>
          <p:cNvSpPr>
            <a:spLocks noGrp="1"/>
          </p:cNvSpPr>
          <p:nvPr>
            <p:ph type="dt" sz="half" idx="10"/>
          </p:nvPr>
        </p:nvSpPr>
        <p:spPr/>
        <p:txBody>
          <a:bodyPr/>
          <a:lstStyle/>
          <a:p>
            <a:pPr>
              <a:defRPr/>
            </a:pPr>
            <a:fld id="{8EF49343-163D-4726-A15B-CC35B7FC88A0}" type="datetime5">
              <a:rPr lang="en-US" smtClean="0">
                <a:solidFill>
                  <a:prstClr val="black">
                    <a:tint val="75000"/>
                  </a:prstClr>
                </a:solidFill>
                <a:latin typeface="Cambria" panose="02040503050406030204"/>
                <a:ea typeface="+mn-ea"/>
              </a:rPr>
              <a:t>17-Jan-25</a:t>
            </a:fld>
            <a:endParaRPr lang="en-US">
              <a:solidFill>
                <a:prstClr val="black">
                  <a:tint val="75000"/>
                </a:prstClr>
              </a:solidFill>
              <a:latin typeface="Cambria" panose="02040503050406030204"/>
              <a:ea typeface="+mn-ea"/>
            </a:endParaRPr>
          </a:p>
        </p:txBody>
      </p:sp>
      <p:sp>
        <p:nvSpPr>
          <p:cNvPr id="6" name="Slide Number Placeholder 5">
            <a:extLst>
              <a:ext uri="{FF2B5EF4-FFF2-40B4-BE49-F238E27FC236}">
                <a16:creationId xmlns:a16="http://schemas.microsoft.com/office/drawing/2014/main" id="{16600D95-A807-4BEF-81CF-4E19C67337D8}"/>
              </a:ext>
            </a:extLst>
          </p:cNvPr>
          <p:cNvSpPr>
            <a:spLocks noGrp="1"/>
          </p:cNvSpPr>
          <p:nvPr>
            <p:ph type="sldNum" sz="quarter" idx="12"/>
          </p:nvPr>
        </p:nvSpPr>
        <p:spPr/>
        <p:txBody>
          <a:bodyPr/>
          <a:lstStyle/>
          <a:p>
            <a:pPr>
              <a:defRPr/>
            </a:pPr>
            <a:fld id="{D3D538F9-49A3-B84F-B36B-A7030CDE5D5B}" type="slidenum">
              <a:rPr lang="en-US">
                <a:solidFill>
                  <a:prstClr val="black">
                    <a:tint val="75000"/>
                  </a:prstClr>
                </a:solidFill>
                <a:latin typeface="Calibri" panose="020F0502020204030204"/>
                <a:ea typeface="+mn-ea"/>
              </a:rPr>
              <a:pPr>
                <a:defRPr/>
              </a:pPr>
              <a:t>68</a:t>
            </a:fld>
            <a:endParaRPr lang="en-US">
              <a:solidFill>
                <a:prstClr val="black">
                  <a:tint val="75000"/>
                </a:prstClr>
              </a:solidFill>
              <a:latin typeface="Calibri" panose="020F0502020204030204"/>
              <a:ea typeface="+mn-ea"/>
            </a:endParaRPr>
          </a:p>
        </p:txBody>
      </p:sp>
      <p:sp>
        <p:nvSpPr>
          <p:cNvPr id="10" name="Text Placeholder 8">
            <a:extLst>
              <a:ext uri="{FF2B5EF4-FFF2-40B4-BE49-F238E27FC236}">
                <a16:creationId xmlns:a16="http://schemas.microsoft.com/office/drawing/2014/main" id="{22667414-AD24-46D6-AFC6-591A87EE7AB5}"/>
              </a:ext>
            </a:extLst>
          </p:cNvPr>
          <p:cNvSpPr>
            <a:spLocks noGrp="1"/>
          </p:cNvSpPr>
          <p:nvPr>
            <p:ph type="body" sz="half" idx="2"/>
          </p:nvPr>
        </p:nvSpPr>
        <p:spPr>
          <a:xfrm>
            <a:off x="609603" y="1843918"/>
            <a:ext cx="6512559" cy="4282249"/>
          </a:xfrm>
        </p:spPr>
        <p:txBody>
          <a:bodyPr>
            <a:noAutofit/>
          </a:bodyPr>
          <a:lstStyle/>
          <a:p>
            <a:pPr marL="302676" indent="-302676">
              <a:spcBef>
                <a:spcPts val="800"/>
              </a:spcBef>
              <a:buFont typeface="+mj-lt"/>
              <a:buAutoNum type="arabicPeriod"/>
            </a:pPr>
            <a:r>
              <a:rPr lang="en-US" sz="2400" dirty="0">
                <a:solidFill>
                  <a:prstClr val="black"/>
                </a:solidFill>
              </a:rPr>
              <a:t>Collect field data with Rover(s)</a:t>
            </a:r>
          </a:p>
          <a:p>
            <a:pPr marL="302676" indent="-302676">
              <a:spcBef>
                <a:spcPts val="800"/>
              </a:spcBef>
              <a:buFont typeface="+mj-lt"/>
              <a:buAutoNum type="arabicPeriod"/>
            </a:pPr>
            <a:r>
              <a:rPr lang="en-US" sz="2400" dirty="0">
                <a:solidFill>
                  <a:prstClr val="black"/>
                </a:solidFill>
              </a:rPr>
              <a:t>Create GVX in your software</a:t>
            </a:r>
          </a:p>
          <a:p>
            <a:pPr marL="613818" lvl="1" indent="-230712">
              <a:buFont typeface="Cambria" panose="02040503050406030204" pitchFamily="18" charset="0"/>
              <a:buChar char="‒"/>
            </a:pPr>
            <a:r>
              <a:rPr lang="en-US" sz="2133" dirty="0">
                <a:solidFill>
                  <a:prstClr val="black"/>
                </a:solidFill>
              </a:rPr>
              <a:t>Using your field or office software</a:t>
            </a:r>
          </a:p>
          <a:p>
            <a:pPr marL="302676" indent="-302676">
              <a:spcBef>
                <a:spcPts val="800"/>
              </a:spcBef>
              <a:buFont typeface="+mj-lt"/>
              <a:buAutoNum type="arabicPeriod"/>
            </a:pPr>
            <a:r>
              <a:rPr lang="en-US" sz="2400" dirty="0">
                <a:solidFill>
                  <a:prstClr val="black"/>
                </a:solidFill>
              </a:rPr>
              <a:t>Upload WinDesc files</a:t>
            </a:r>
          </a:p>
          <a:p>
            <a:pPr marL="302676" indent="-302676">
              <a:spcBef>
                <a:spcPts val="800"/>
              </a:spcBef>
              <a:buFont typeface="+mj-lt"/>
              <a:buAutoNum type="arabicPeriod"/>
            </a:pPr>
            <a:r>
              <a:rPr lang="en-US" sz="2400" dirty="0">
                <a:solidFill>
                  <a:prstClr val="black"/>
                </a:solidFill>
              </a:rPr>
              <a:t>Upload GVX to OPUS Projects</a:t>
            </a:r>
          </a:p>
          <a:p>
            <a:pPr marL="613818" lvl="1" indent="-230712">
              <a:buFont typeface="Cambria" panose="02040503050406030204" pitchFamily="18" charset="0"/>
              <a:buChar char="‒"/>
            </a:pPr>
            <a:r>
              <a:rPr lang="en-US" sz="2133" dirty="0">
                <a:solidFill>
                  <a:prstClr val="black"/>
                </a:solidFill>
              </a:rPr>
              <a:t>Vectors are automatically linked to NCN CORS</a:t>
            </a:r>
          </a:p>
          <a:p>
            <a:pPr marL="302676" indent="-302676">
              <a:spcBef>
                <a:spcPts val="800"/>
              </a:spcBef>
              <a:buFont typeface="+mj-lt"/>
              <a:buAutoNum type="arabicPeriod"/>
            </a:pPr>
            <a:r>
              <a:rPr lang="en-US" sz="2400" dirty="0">
                <a:solidFill>
                  <a:prstClr val="black"/>
                </a:solidFill>
              </a:rPr>
              <a:t>Network Adjustment</a:t>
            </a:r>
          </a:p>
          <a:p>
            <a:pPr marL="609585" lvl="2" indent="-230712">
              <a:buFont typeface="Cambria" panose="02040503050406030204" pitchFamily="18" charset="0"/>
              <a:buChar char="‒"/>
            </a:pPr>
            <a:r>
              <a:rPr lang="en-US" sz="2133" dirty="0">
                <a:solidFill>
                  <a:prstClr val="black"/>
                </a:solidFill>
              </a:rPr>
              <a:t>Constrain NCN CORS</a:t>
            </a:r>
          </a:p>
        </p:txBody>
      </p:sp>
      <p:cxnSp>
        <p:nvCxnSpPr>
          <p:cNvPr id="49" name="GVX - RTN/RTK">
            <a:extLst>
              <a:ext uri="{FF2B5EF4-FFF2-40B4-BE49-F238E27FC236}">
                <a16:creationId xmlns:a16="http://schemas.microsoft.com/office/drawing/2014/main" id="{84BB379D-A468-455B-B741-F33A1600FA88}"/>
              </a:ext>
            </a:extLst>
          </p:cNvPr>
          <p:cNvCxnSpPr>
            <a:cxnSpLocks/>
            <a:endCxn id="55" idx="2"/>
          </p:cNvCxnSpPr>
          <p:nvPr/>
        </p:nvCxnSpPr>
        <p:spPr>
          <a:xfrm flipV="1">
            <a:off x="9589092" y="3202465"/>
            <a:ext cx="70405" cy="1810320"/>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cxnSp>
        <p:nvCxnSpPr>
          <p:cNvPr id="50" name="GVX - RTN/RTK">
            <a:extLst>
              <a:ext uri="{FF2B5EF4-FFF2-40B4-BE49-F238E27FC236}">
                <a16:creationId xmlns:a16="http://schemas.microsoft.com/office/drawing/2014/main" id="{262A4307-4D32-4046-8535-B4E1C0975004}"/>
              </a:ext>
            </a:extLst>
          </p:cNvPr>
          <p:cNvCxnSpPr>
            <a:cxnSpLocks/>
            <a:endCxn id="56" idx="2"/>
          </p:cNvCxnSpPr>
          <p:nvPr/>
        </p:nvCxnSpPr>
        <p:spPr>
          <a:xfrm flipV="1">
            <a:off x="9589092" y="2878484"/>
            <a:ext cx="946181" cy="2134301"/>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cxnSp>
        <p:nvCxnSpPr>
          <p:cNvPr id="51" name="GVX - RTN/RTK">
            <a:extLst>
              <a:ext uri="{FF2B5EF4-FFF2-40B4-BE49-F238E27FC236}">
                <a16:creationId xmlns:a16="http://schemas.microsoft.com/office/drawing/2014/main" id="{A98B6980-22FB-4B82-A3D0-D70A8BA3EBDE}"/>
              </a:ext>
            </a:extLst>
          </p:cNvPr>
          <p:cNvCxnSpPr>
            <a:cxnSpLocks/>
            <a:endCxn id="54" idx="2"/>
          </p:cNvCxnSpPr>
          <p:nvPr/>
        </p:nvCxnSpPr>
        <p:spPr>
          <a:xfrm flipV="1">
            <a:off x="9589095" y="4072423"/>
            <a:ext cx="999100" cy="940363"/>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cxnSp>
        <p:nvCxnSpPr>
          <p:cNvPr id="52" name="GVX - RTN/RTK">
            <a:extLst>
              <a:ext uri="{FF2B5EF4-FFF2-40B4-BE49-F238E27FC236}">
                <a16:creationId xmlns:a16="http://schemas.microsoft.com/office/drawing/2014/main" id="{B08D462F-B348-4A78-B583-C1D18D793111}"/>
              </a:ext>
            </a:extLst>
          </p:cNvPr>
          <p:cNvCxnSpPr>
            <a:cxnSpLocks/>
            <a:endCxn id="53" idx="1"/>
          </p:cNvCxnSpPr>
          <p:nvPr/>
        </p:nvCxnSpPr>
        <p:spPr>
          <a:xfrm flipV="1">
            <a:off x="9589095" y="4195470"/>
            <a:ext cx="1569927" cy="817319"/>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sp>
        <p:nvSpPr>
          <p:cNvPr id="53" name="GVX meet">
            <a:extLst>
              <a:ext uri="{FF2B5EF4-FFF2-40B4-BE49-F238E27FC236}">
                <a16:creationId xmlns:a16="http://schemas.microsoft.com/office/drawing/2014/main" id="{1225A60A-7FD6-4518-A118-1E8B065A3C7A}"/>
              </a:ext>
            </a:extLst>
          </p:cNvPr>
          <p:cNvSpPr>
            <a:spLocks noChangeAspect="1"/>
          </p:cNvSpPr>
          <p:nvPr/>
        </p:nvSpPr>
        <p:spPr>
          <a:xfrm>
            <a:off x="12683019" y="3999893"/>
            <a:ext cx="391147" cy="391147"/>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sp>
        <p:nvSpPr>
          <p:cNvPr id="54" name="GVX meet">
            <a:extLst>
              <a:ext uri="{FF2B5EF4-FFF2-40B4-BE49-F238E27FC236}">
                <a16:creationId xmlns:a16="http://schemas.microsoft.com/office/drawing/2014/main" id="{9B030C32-1B75-4179-AB3F-EAAA8355EA71}"/>
              </a:ext>
            </a:extLst>
          </p:cNvPr>
          <p:cNvSpPr>
            <a:spLocks noChangeAspect="1"/>
          </p:cNvSpPr>
          <p:nvPr/>
        </p:nvSpPr>
        <p:spPr>
          <a:xfrm>
            <a:off x="10392619" y="3681276"/>
            <a:ext cx="391147" cy="391147"/>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sp>
        <p:nvSpPr>
          <p:cNvPr id="55" name="GVX meet">
            <a:extLst>
              <a:ext uri="{FF2B5EF4-FFF2-40B4-BE49-F238E27FC236}">
                <a16:creationId xmlns:a16="http://schemas.microsoft.com/office/drawing/2014/main" id="{A20EE5F2-6D7B-4C25-AC08-F8C58684DC1A}"/>
              </a:ext>
            </a:extLst>
          </p:cNvPr>
          <p:cNvSpPr>
            <a:spLocks noChangeAspect="1"/>
          </p:cNvSpPr>
          <p:nvPr/>
        </p:nvSpPr>
        <p:spPr>
          <a:xfrm>
            <a:off x="9463924" y="2811319"/>
            <a:ext cx="391147" cy="391147"/>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sp>
        <p:nvSpPr>
          <p:cNvPr id="56" name="GVX meet">
            <a:extLst>
              <a:ext uri="{FF2B5EF4-FFF2-40B4-BE49-F238E27FC236}">
                <a16:creationId xmlns:a16="http://schemas.microsoft.com/office/drawing/2014/main" id="{A4101845-E7D8-41D8-A6E3-B36D0D309D4B}"/>
              </a:ext>
            </a:extLst>
          </p:cNvPr>
          <p:cNvSpPr>
            <a:spLocks noChangeAspect="1"/>
          </p:cNvSpPr>
          <p:nvPr/>
        </p:nvSpPr>
        <p:spPr>
          <a:xfrm>
            <a:off x="10339700" y="2487337"/>
            <a:ext cx="391147" cy="391147"/>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grpSp>
        <p:nvGrpSpPr>
          <p:cNvPr id="11" name="CORS meet">
            <a:extLst>
              <a:ext uri="{FF2B5EF4-FFF2-40B4-BE49-F238E27FC236}">
                <a16:creationId xmlns:a16="http://schemas.microsoft.com/office/drawing/2014/main" id="{C748F203-EE62-4C82-AA79-4FB27231A14C}"/>
              </a:ext>
            </a:extLst>
          </p:cNvPr>
          <p:cNvGrpSpPr>
            <a:grpSpLocks noChangeAspect="1"/>
          </p:cNvGrpSpPr>
          <p:nvPr/>
        </p:nvGrpSpPr>
        <p:grpSpPr>
          <a:xfrm>
            <a:off x="9178740" y="4938150"/>
            <a:ext cx="480761" cy="480761"/>
            <a:chOff x="8189735" y="2209800"/>
            <a:chExt cx="762000" cy="762000"/>
          </a:xfrm>
        </p:grpSpPr>
        <p:sp>
          <p:nvSpPr>
            <p:cNvPr id="12" name="Oval 11">
              <a:extLst>
                <a:ext uri="{FF2B5EF4-FFF2-40B4-BE49-F238E27FC236}">
                  <a16:creationId xmlns:a16="http://schemas.microsoft.com/office/drawing/2014/main" id="{E363EAE4-53A5-492A-A79A-D2A1013C54C8}"/>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a:solidFill>
                  <a:prstClr val="black"/>
                </a:solidFill>
                <a:latin typeface="Calibri"/>
              </a:endParaRPr>
            </a:p>
          </p:txBody>
        </p:sp>
        <p:sp>
          <p:nvSpPr>
            <p:cNvPr id="13" name="Isosceles Triangle 12">
              <a:extLst>
                <a:ext uri="{FF2B5EF4-FFF2-40B4-BE49-F238E27FC236}">
                  <a16:creationId xmlns:a16="http://schemas.microsoft.com/office/drawing/2014/main" id="{32B0EFC2-C485-4BF1-B41C-831139F23802}"/>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a:solidFill>
                  <a:prstClr val="black"/>
                </a:solidFill>
                <a:latin typeface="Calibri"/>
              </a:endParaRPr>
            </a:p>
          </p:txBody>
        </p:sp>
      </p:grpSp>
      <p:sp>
        <p:nvSpPr>
          <p:cNvPr id="17" name="Title 6">
            <a:extLst>
              <a:ext uri="{FF2B5EF4-FFF2-40B4-BE49-F238E27FC236}">
                <a16:creationId xmlns:a16="http://schemas.microsoft.com/office/drawing/2014/main" id="{B3C7AAD9-7A41-4CEB-94FD-8875A32B48B2}"/>
              </a:ext>
            </a:extLst>
          </p:cNvPr>
          <p:cNvSpPr txBox="1">
            <a:spLocks/>
          </p:cNvSpPr>
          <p:nvPr/>
        </p:nvSpPr>
        <p:spPr>
          <a:xfrm>
            <a:off x="609604" y="505811"/>
            <a:ext cx="5168401" cy="1162051"/>
          </a:xfrm>
          <a:prstGeom prst="rect">
            <a:avLst/>
          </a:prstGeom>
        </p:spPr>
        <p:txBody>
          <a:bodyPr vert="horz" lIns="121920" tIns="60960" rIns="121920" bIns="60960" rtlCol="0" anchor="b">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pPr defTabSz="609585">
              <a:defRPr/>
            </a:pPr>
            <a:r>
              <a:rPr lang="en-US" sz="3200" b="0" dirty="0">
                <a:solidFill>
                  <a:prstClr val="black"/>
                </a:solidFill>
                <a:latin typeface="Cambria" panose="02040503050406030204"/>
              </a:rPr>
              <a:t>1) </a:t>
            </a:r>
            <a:r>
              <a:rPr lang="en-US" sz="3733" dirty="0">
                <a:solidFill>
                  <a:prstClr val="black"/>
                </a:solidFill>
                <a:latin typeface="Cambria" panose="02040503050406030204"/>
              </a:rPr>
              <a:t>CORS + RTN</a:t>
            </a:r>
            <a:br>
              <a:rPr lang="en-US" sz="3200" b="0" dirty="0">
                <a:solidFill>
                  <a:prstClr val="black"/>
                </a:solidFill>
                <a:latin typeface="Cambria" panose="02040503050406030204"/>
              </a:rPr>
            </a:br>
            <a:r>
              <a:rPr lang="en-US" sz="3200" b="0" dirty="0">
                <a:solidFill>
                  <a:prstClr val="black"/>
                </a:solidFill>
                <a:latin typeface="Cambria" panose="02040503050406030204"/>
              </a:rPr>
              <a:t>     a) </a:t>
            </a:r>
            <a:r>
              <a:rPr lang="en-US" sz="3200" dirty="0">
                <a:solidFill>
                  <a:prstClr val="black"/>
                </a:solidFill>
                <a:latin typeface="Cambria" panose="02040503050406030204"/>
              </a:rPr>
              <a:t>CORS are in NCN</a:t>
            </a:r>
          </a:p>
        </p:txBody>
      </p:sp>
    </p:spTree>
    <p:extLst>
      <p:ext uri="{BB962C8B-B14F-4D97-AF65-F5344CB8AC3E}">
        <p14:creationId xmlns:p14="http://schemas.microsoft.com/office/powerpoint/2010/main" val="317520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FBAF82-867E-4647-AEF5-434FFCD5C0A8}"/>
              </a:ext>
            </a:extLst>
          </p:cNvPr>
          <p:cNvSpPr>
            <a:spLocks noGrp="1"/>
          </p:cNvSpPr>
          <p:nvPr>
            <p:ph type="dt" sz="half" idx="10"/>
          </p:nvPr>
        </p:nvSpPr>
        <p:spPr/>
        <p:txBody>
          <a:bodyPr/>
          <a:lstStyle/>
          <a:p>
            <a:pPr>
              <a:defRPr/>
            </a:pPr>
            <a:fld id="{8EF49343-163D-4726-A15B-CC35B7FC88A0}" type="datetime5">
              <a:rPr lang="en-US" smtClean="0">
                <a:solidFill>
                  <a:prstClr val="black">
                    <a:tint val="75000"/>
                  </a:prstClr>
                </a:solidFill>
                <a:latin typeface="Cambria" panose="02040503050406030204"/>
                <a:ea typeface="+mn-ea"/>
              </a:rPr>
              <a:t>17-Jan-25</a:t>
            </a:fld>
            <a:endParaRPr lang="en-US">
              <a:solidFill>
                <a:prstClr val="black">
                  <a:tint val="75000"/>
                </a:prstClr>
              </a:solidFill>
              <a:latin typeface="Cambria" panose="02040503050406030204"/>
              <a:ea typeface="+mn-ea"/>
            </a:endParaRPr>
          </a:p>
        </p:txBody>
      </p:sp>
      <p:sp>
        <p:nvSpPr>
          <p:cNvPr id="6" name="Slide Number Placeholder 5">
            <a:extLst>
              <a:ext uri="{FF2B5EF4-FFF2-40B4-BE49-F238E27FC236}">
                <a16:creationId xmlns:a16="http://schemas.microsoft.com/office/drawing/2014/main" id="{16600D95-A807-4BEF-81CF-4E19C67337D8}"/>
              </a:ext>
            </a:extLst>
          </p:cNvPr>
          <p:cNvSpPr>
            <a:spLocks noGrp="1"/>
          </p:cNvSpPr>
          <p:nvPr>
            <p:ph type="sldNum" sz="quarter" idx="12"/>
          </p:nvPr>
        </p:nvSpPr>
        <p:spPr/>
        <p:txBody>
          <a:bodyPr/>
          <a:lstStyle/>
          <a:p>
            <a:pPr>
              <a:defRPr/>
            </a:pPr>
            <a:fld id="{D3D538F9-49A3-B84F-B36B-A7030CDE5D5B}" type="slidenum">
              <a:rPr lang="en-US">
                <a:solidFill>
                  <a:prstClr val="black">
                    <a:tint val="75000"/>
                  </a:prstClr>
                </a:solidFill>
                <a:latin typeface="Calibri" panose="020F0502020204030204"/>
                <a:ea typeface="+mn-ea"/>
              </a:rPr>
              <a:pPr>
                <a:defRPr/>
              </a:pPr>
              <a:t>69</a:t>
            </a:fld>
            <a:endParaRPr lang="en-US">
              <a:solidFill>
                <a:prstClr val="black">
                  <a:tint val="75000"/>
                </a:prstClr>
              </a:solidFill>
              <a:latin typeface="Calibri" panose="020F0502020204030204"/>
              <a:ea typeface="+mn-ea"/>
            </a:endParaRPr>
          </a:p>
        </p:txBody>
      </p:sp>
      <p:sp>
        <p:nvSpPr>
          <p:cNvPr id="53" name="GVX meet">
            <a:extLst>
              <a:ext uri="{FF2B5EF4-FFF2-40B4-BE49-F238E27FC236}">
                <a16:creationId xmlns:a16="http://schemas.microsoft.com/office/drawing/2014/main" id="{1225A60A-7FD6-4518-A118-1E8B065A3C7A}"/>
              </a:ext>
            </a:extLst>
          </p:cNvPr>
          <p:cNvSpPr>
            <a:spLocks noChangeAspect="1"/>
          </p:cNvSpPr>
          <p:nvPr/>
        </p:nvSpPr>
        <p:spPr>
          <a:xfrm>
            <a:off x="12683019" y="3999893"/>
            <a:ext cx="391147" cy="391147"/>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sp>
        <p:nvSpPr>
          <p:cNvPr id="17" name="Title 6">
            <a:extLst>
              <a:ext uri="{FF2B5EF4-FFF2-40B4-BE49-F238E27FC236}">
                <a16:creationId xmlns:a16="http://schemas.microsoft.com/office/drawing/2014/main" id="{B3C7AAD9-7A41-4CEB-94FD-8875A32B48B2}"/>
              </a:ext>
            </a:extLst>
          </p:cNvPr>
          <p:cNvSpPr txBox="1">
            <a:spLocks/>
          </p:cNvSpPr>
          <p:nvPr/>
        </p:nvSpPr>
        <p:spPr>
          <a:xfrm>
            <a:off x="609604" y="505811"/>
            <a:ext cx="5168401" cy="1162051"/>
          </a:xfrm>
          <a:prstGeom prst="rect">
            <a:avLst/>
          </a:prstGeom>
        </p:spPr>
        <p:txBody>
          <a:bodyPr vert="horz" lIns="121920" tIns="60960" rIns="121920" bIns="60960" rtlCol="0" anchor="b">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pPr defTabSz="609585">
              <a:defRPr/>
            </a:pPr>
            <a:r>
              <a:rPr lang="en-US" sz="3200" b="0" dirty="0">
                <a:solidFill>
                  <a:prstClr val="black"/>
                </a:solidFill>
                <a:latin typeface="Cambria" panose="02040503050406030204"/>
              </a:rPr>
              <a:t>1) </a:t>
            </a:r>
            <a:r>
              <a:rPr lang="en-US" sz="3733" dirty="0">
                <a:solidFill>
                  <a:prstClr val="black"/>
                </a:solidFill>
                <a:latin typeface="Cambria" panose="02040503050406030204"/>
              </a:rPr>
              <a:t>CORS + RTN</a:t>
            </a:r>
            <a:br>
              <a:rPr lang="en-US" sz="3200" b="0" dirty="0">
                <a:solidFill>
                  <a:prstClr val="black"/>
                </a:solidFill>
                <a:latin typeface="Cambria" panose="02040503050406030204"/>
              </a:rPr>
            </a:br>
            <a:r>
              <a:rPr lang="en-US" sz="3200" b="0" dirty="0">
                <a:solidFill>
                  <a:prstClr val="black"/>
                </a:solidFill>
                <a:latin typeface="Cambria" panose="02040503050406030204"/>
              </a:rPr>
              <a:t>     a) </a:t>
            </a:r>
            <a:r>
              <a:rPr lang="en-US" sz="3200" dirty="0">
                <a:solidFill>
                  <a:prstClr val="black"/>
                </a:solidFill>
                <a:latin typeface="Cambria" panose="02040503050406030204"/>
              </a:rPr>
              <a:t>CORS are in NCN</a:t>
            </a:r>
          </a:p>
        </p:txBody>
      </p:sp>
      <p:sp>
        <p:nvSpPr>
          <p:cNvPr id="19" name="Text Placeholder 8">
            <a:extLst>
              <a:ext uri="{FF2B5EF4-FFF2-40B4-BE49-F238E27FC236}">
                <a16:creationId xmlns:a16="http://schemas.microsoft.com/office/drawing/2014/main" id="{6A340D35-6E2D-4D50-A307-4813DF678D2D}"/>
              </a:ext>
            </a:extLst>
          </p:cNvPr>
          <p:cNvSpPr>
            <a:spLocks noGrp="1"/>
          </p:cNvSpPr>
          <p:nvPr>
            <p:ph type="body" sz="half" idx="2"/>
          </p:nvPr>
        </p:nvSpPr>
        <p:spPr>
          <a:xfrm>
            <a:off x="609603" y="2407923"/>
            <a:ext cx="10972799" cy="3718244"/>
          </a:xfrm>
        </p:spPr>
        <p:txBody>
          <a:bodyPr>
            <a:noAutofit/>
          </a:bodyPr>
          <a:lstStyle/>
          <a:p>
            <a:r>
              <a:rPr lang="en-US" sz="2667" i="1" dirty="0"/>
              <a:t>Think of this as…</a:t>
            </a:r>
          </a:p>
          <a:p>
            <a:r>
              <a:rPr lang="en-US" sz="2667" dirty="0">
                <a:solidFill>
                  <a:prstClr val="black"/>
                </a:solidFill>
              </a:rPr>
              <a:t>Direct tie to the NSRS via active control.</a:t>
            </a:r>
          </a:p>
          <a:p>
            <a:r>
              <a:rPr lang="en-US" sz="2667" dirty="0">
                <a:solidFill>
                  <a:prstClr val="black"/>
                </a:solidFill>
              </a:rPr>
              <a:t>No need to perform post-processing, only any Network Adjustments.</a:t>
            </a:r>
            <a:endParaRPr lang="en-US" sz="2667" dirty="0"/>
          </a:p>
        </p:txBody>
      </p:sp>
    </p:spTree>
    <p:extLst>
      <p:ext uri="{BB962C8B-B14F-4D97-AF65-F5344CB8AC3E}">
        <p14:creationId xmlns:p14="http://schemas.microsoft.com/office/powerpoint/2010/main" val="364169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 just new datums"/>
          <p:cNvSpPr txBox="1">
            <a:spLocks noGrp="1"/>
          </p:cNvSpPr>
          <p:nvPr>
            <p:ph type="title"/>
          </p:nvPr>
        </p:nvSpPr>
        <p:spPr>
          <a:xfrm>
            <a:off x="1524002" y="3875047"/>
            <a:ext cx="914399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i="1" spc="-40" dirty="0">
                <a:cs typeface="Calibri"/>
              </a:rPr>
              <a:t>Yes, we are delayed.</a:t>
            </a:r>
            <a:endParaRPr sz="4800" i="1" dirty="0">
              <a:cs typeface="Calibri"/>
            </a:endParaRPr>
          </a:p>
        </p:txBody>
      </p:sp>
      <p:sp>
        <p:nvSpPr>
          <p:cNvPr id="3" name="nsrs modernization"/>
          <p:cNvSpPr txBox="1"/>
          <p:nvPr/>
        </p:nvSpPr>
        <p:spPr>
          <a:xfrm>
            <a:off x="1524001" y="2439432"/>
            <a:ext cx="9144000" cy="1186649"/>
          </a:xfrm>
          <a:prstGeom prst="rect">
            <a:avLst/>
          </a:prstGeom>
        </p:spPr>
        <p:txBody>
          <a:bodyPr vert="horz" wrap="square" lIns="0" tIns="16933" rIns="0" bIns="0" rtlCol="0">
            <a:spAutoFit/>
          </a:bodyPr>
          <a:lstStyle/>
          <a:p>
            <a:pPr marL="0" lvl="1" algn="ctr" defTabSz="457189" fontAlgn="base">
              <a:spcBef>
                <a:spcPts val="133"/>
              </a:spcBef>
              <a:spcAft>
                <a:spcPct val="0"/>
              </a:spcAft>
              <a:defRPr/>
            </a:pPr>
            <a:r>
              <a:rPr lang="en-US" sz="7600" spc="-7" dirty="0">
                <a:solidFill>
                  <a:prstClr val="black"/>
                </a:solidFill>
                <a:latin typeface="Cambria" panose="02040503050406030204" pitchFamily="18" charset="0"/>
                <a:ea typeface="ＭＳ Ｐゴシック" pitchFamily="34" charset="-128"/>
                <a:cs typeface="Calibri"/>
              </a:rPr>
              <a:t>NSRS Modernization</a:t>
            </a:r>
          </a:p>
        </p:txBody>
      </p:sp>
    </p:spTree>
    <p:extLst>
      <p:ext uri="{BB962C8B-B14F-4D97-AF65-F5344CB8AC3E}">
        <p14:creationId xmlns:p14="http://schemas.microsoft.com/office/powerpoint/2010/main" val="123764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CCE6AA4-9CF2-4E93-86CC-D3F5AC23981A}"/>
              </a:ext>
            </a:extLst>
          </p:cNvPr>
          <p:cNvSpPr>
            <a:spLocks noGrp="1"/>
          </p:cNvSpPr>
          <p:nvPr>
            <p:ph type="title"/>
          </p:nvPr>
        </p:nvSpPr>
        <p:spPr>
          <a:xfrm>
            <a:off x="609597" y="274639"/>
            <a:ext cx="10972800" cy="1143000"/>
          </a:xfrm>
        </p:spPr>
        <p:txBody>
          <a:bodyPr/>
          <a:lstStyle/>
          <a:p>
            <a:r>
              <a:rPr lang="en-US" dirty="0"/>
              <a:t>CORS + RTN</a:t>
            </a:r>
          </a:p>
        </p:txBody>
      </p:sp>
      <p:sp>
        <p:nvSpPr>
          <p:cNvPr id="10" name="Text Placeholder 9">
            <a:extLst>
              <a:ext uri="{FF2B5EF4-FFF2-40B4-BE49-F238E27FC236}">
                <a16:creationId xmlns:a16="http://schemas.microsoft.com/office/drawing/2014/main" id="{57FCD1B0-365E-4308-AC8C-EE84241A6FF5}"/>
              </a:ext>
            </a:extLst>
          </p:cNvPr>
          <p:cNvSpPr>
            <a:spLocks noGrp="1"/>
          </p:cNvSpPr>
          <p:nvPr>
            <p:ph type="body" idx="1"/>
          </p:nvPr>
        </p:nvSpPr>
        <p:spPr>
          <a:xfrm>
            <a:off x="609597" y="1218061"/>
            <a:ext cx="10972800" cy="639763"/>
          </a:xfrm>
        </p:spPr>
        <p:txBody>
          <a:bodyPr>
            <a:noAutofit/>
          </a:bodyPr>
          <a:lstStyle/>
          <a:p>
            <a:pPr algn="ctr"/>
            <a:r>
              <a:rPr lang="en-US" sz="3467" dirty="0"/>
              <a:t>Regardless of CORS used, whether NCN or non-NCN…</a:t>
            </a:r>
          </a:p>
        </p:txBody>
      </p:sp>
      <p:sp>
        <p:nvSpPr>
          <p:cNvPr id="11" name="Content Placeholder 10">
            <a:extLst>
              <a:ext uri="{FF2B5EF4-FFF2-40B4-BE49-F238E27FC236}">
                <a16:creationId xmlns:a16="http://schemas.microsoft.com/office/drawing/2014/main" id="{47C507A7-048B-40C6-B29C-30A4BF849F5F}"/>
              </a:ext>
            </a:extLst>
          </p:cNvPr>
          <p:cNvSpPr>
            <a:spLocks noGrp="1"/>
          </p:cNvSpPr>
          <p:nvPr>
            <p:ph sz="half" idx="2"/>
          </p:nvPr>
        </p:nvSpPr>
        <p:spPr>
          <a:xfrm>
            <a:off x="609600" y="1857824"/>
            <a:ext cx="10972801" cy="3951288"/>
          </a:xfrm>
        </p:spPr>
        <p:txBody>
          <a:bodyPr>
            <a:noAutofit/>
          </a:bodyPr>
          <a:lstStyle/>
          <a:p>
            <a:pPr>
              <a:spcBef>
                <a:spcPts val="1600"/>
              </a:spcBef>
              <a:buFont typeface="Arial" panose="020B0604020202020204" pitchFamily="34" charset="0"/>
              <a:buChar char="•"/>
            </a:pPr>
            <a:r>
              <a:rPr lang="en-US" dirty="0">
                <a:latin typeface="Cambria" panose="02040503050406030204" pitchFamily="18" charset="0"/>
                <a:ea typeface="Cambria" panose="02040503050406030204" pitchFamily="18" charset="0"/>
              </a:rPr>
              <a:t>If RTN uses </a:t>
            </a:r>
            <a:r>
              <a:rPr lang="en-US" dirty="0"/>
              <a:t>Trimble</a:t>
            </a:r>
            <a:r>
              <a:rPr lang="en-US" baseline="30000" dirty="0"/>
              <a:t>®</a:t>
            </a:r>
            <a:r>
              <a:rPr lang="en-US" dirty="0"/>
              <a:t> VRS™</a:t>
            </a:r>
            <a:r>
              <a:rPr lang="en-US" dirty="0">
                <a:latin typeface="Cambria" panose="02040503050406030204" pitchFamily="18" charset="0"/>
                <a:ea typeface="Cambria" panose="02040503050406030204" pitchFamily="18" charset="0"/>
              </a:rPr>
              <a:t> method, </a:t>
            </a:r>
            <a:r>
              <a:rPr lang="en-US" b="1" dirty="0">
                <a:latin typeface="Cambria" panose="02040503050406030204" pitchFamily="18" charset="0"/>
                <a:ea typeface="Cambria" panose="02040503050406030204" pitchFamily="18" charset="0"/>
              </a:rPr>
              <a:t>you must log vectors</a:t>
            </a:r>
          </a:p>
          <a:p>
            <a:pPr marL="1269948" lvl="1" indent="-457189">
              <a:spcBef>
                <a:spcPts val="0"/>
              </a:spcBef>
              <a:buFont typeface="Cambria" panose="02040503050406030204" pitchFamily="18" charset="0"/>
              <a:buChar char="‒"/>
            </a:pPr>
            <a:r>
              <a:rPr lang="en-US" dirty="0">
                <a:latin typeface="Cambria" panose="02040503050406030204" pitchFamily="18" charset="0"/>
                <a:ea typeface="Cambria" panose="02040503050406030204" pitchFamily="18" charset="0"/>
              </a:rPr>
              <a:t>VRS = Virtual Reference Station</a:t>
            </a:r>
          </a:p>
          <a:p>
            <a:pPr>
              <a:spcBef>
                <a:spcPts val="1600"/>
              </a:spcBef>
              <a:buFont typeface="Arial" panose="020B0604020202020204" pitchFamily="34" charset="0"/>
              <a:buChar char="•"/>
            </a:pPr>
            <a:r>
              <a:rPr lang="en-US" dirty="0">
                <a:latin typeface="Cambria" panose="02040503050406030204" pitchFamily="18" charset="0"/>
                <a:ea typeface="Cambria" panose="02040503050406030204" pitchFamily="18" charset="0"/>
              </a:rPr>
              <a:t>For GVX to work in OP, vectors </a:t>
            </a:r>
            <a:r>
              <a:rPr lang="en-US" b="1" dirty="0">
                <a:latin typeface="Cambria" panose="02040503050406030204" pitchFamily="18" charset="0"/>
                <a:ea typeface="Cambria" panose="02040503050406030204" pitchFamily="18" charset="0"/>
              </a:rPr>
              <a:t>must</a:t>
            </a:r>
            <a:r>
              <a:rPr lang="en-US" dirty="0">
                <a:latin typeface="Cambria" panose="02040503050406030204" pitchFamily="18" charset="0"/>
                <a:ea typeface="Cambria" panose="02040503050406030204" pitchFamily="18" charset="0"/>
              </a:rPr>
              <a:t> be tied to a PRS/PBS</a:t>
            </a:r>
          </a:p>
          <a:p>
            <a:pPr marL="1269948" lvl="1" indent="-457189">
              <a:spcBef>
                <a:spcPts val="0"/>
              </a:spcBef>
              <a:buFont typeface="Cambria" panose="02040503050406030204" pitchFamily="18" charset="0"/>
              <a:buChar char="‒"/>
            </a:pPr>
            <a:r>
              <a:rPr lang="en-US" dirty="0">
                <a:latin typeface="Cambria" panose="02040503050406030204" pitchFamily="18" charset="0"/>
                <a:ea typeface="Cambria" panose="02040503050406030204" pitchFamily="18" charset="0"/>
              </a:rPr>
              <a:t>PRS = Physical Reference Station</a:t>
            </a:r>
          </a:p>
          <a:p>
            <a:pPr marL="1269948" lvl="1" indent="-457189">
              <a:spcBef>
                <a:spcPts val="0"/>
              </a:spcBef>
              <a:buFont typeface="Cambria" panose="02040503050406030204" pitchFamily="18" charset="0"/>
              <a:buChar char="‒"/>
            </a:pPr>
            <a:r>
              <a:rPr lang="en-US" dirty="0">
                <a:latin typeface="Cambria" panose="02040503050406030204" pitchFamily="18" charset="0"/>
                <a:ea typeface="Cambria" panose="02040503050406030204" pitchFamily="18" charset="0"/>
              </a:rPr>
              <a:t>PBS = Physical Base Station</a:t>
            </a:r>
          </a:p>
          <a:p>
            <a:pPr>
              <a:spcBef>
                <a:spcPts val="1600"/>
              </a:spcBef>
              <a:buFont typeface="Arial" panose="020B0604020202020204" pitchFamily="34" charset="0"/>
              <a:buChar char="•"/>
            </a:pPr>
            <a:r>
              <a:rPr lang="en-US" dirty="0">
                <a:latin typeface="Cambria" panose="02040503050406030204" pitchFamily="18" charset="0"/>
                <a:ea typeface="Cambria" panose="02040503050406030204" pitchFamily="18" charset="0"/>
              </a:rPr>
              <a:t>Should not be a concern for MAC or FKP methods</a:t>
            </a:r>
          </a:p>
          <a:p>
            <a:pPr marL="1269948" lvl="1" indent="-457189">
              <a:spcBef>
                <a:spcPts val="0"/>
              </a:spcBef>
              <a:buFont typeface="Cambria" panose="02040503050406030204" pitchFamily="18" charset="0"/>
              <a:buChar char="‒"/>
            </a:pPr>
            <a:r>
              <a:rPr lang="en-US" dirty="0">
                <a:latin typeface="Cambria" panose="02040503050406030204" pitchFamily="18" charset="0"/>
                <a:ea typeface="Cambria" panose="02040503050406030204" pitchFamily="18" charset="0"/>
              </a:rPr>
              <a:t>Vectors will be tied to PRS/PBS by default</a:t>
            </a:r>
          </a:p>
          <a:p>
            <a:pPr marL="0" indent="0" algn="ctr">
              <a:spcBef>
                <a:spcPts val="2400"/>
              </a:spcBef>
              <a:buNone/>
            </a:pPr>
            <a:r>
              <a:rPr lang="en-US" i="1" dirty="0">
                <a:latin typeface="Cambria" panose="02040503050406030204" pitchFamily="18" charset="0"/>
                <a:ea typeface="Cambria" panose="02040503050406030204" pitchFamily="18" charset="0"/>
              </a:rPr>
              <a:t>No vectors = No GVX = No OPUS Projects</a:t>
            </a:r>
          </a:p>
          <a:p>
            <a:endParaRPr lang="en-US" sz="2400" dirty="0"/>
          </a:p>
        </p:txBody>
      </p:sp>
      <p:sp>
        <p:nvSpPr>
          <p:cNvPr id="5" name="Date Placeholder 4">
            <a:extLst>
              <a:ext uri="{FF2B5EF4-FFF2-40B4-BE49-F238E27FC236}">
                <a16:creationId xmlns:a16="http://schemas.microsoft.com/office/drawing/2014/main" id="{ADE17B0C-D560-45F8-869F-CB35A5A2A2C7}"/>
              </a:ext>
            </a:extLst>
          </p:cNvPr>
          <p:cNvSpPr>
            <a:spLocks noGrp="1"/>
          </p:cNvSpPr>
          <p:nvPr>
            <p:ph type="dt" sz="half" idx="10"/>
          </p:nvPr>
        </p:nvSpPr>
        <p:spPr/>
        <p:txBody>
          <a:bodyPr/>
          <a:lstStyle/>
          <a:p>
            <a:pPr>
              <a:defRPr/>
            </a:pPr>
            <a:fld id="{3959C45C-A995-4C9E-9D18-5D0EFDAD934B}" type="datetime5">
              <a:rPr lang="en-US" smtClean="0">
                <a:solidFill>
                  <a:prstClr val="black">
                    <a:tint val="75000"/>
                  </a:prstClr>
                </a:solidFill>
                <a:latin typeface="Cambria" panose="02040503050406030204"/>
                <a:ea typeface="+mn-ea"/>
              </a:rPr>
              <a:t>17-Jan-25</a:t>
            </a:fld>
            <a:endParaRPr lang="en-US" dirty="0">
              <a:solidFill>
                <a:prstClr val="black">
                  <a:tint val="75000"/>
                </a:prstClr>
              </a:solidFill>
              <a:latin typeface="Cambria" panose="02040503050406030204"/>
              <a:ea typeface="+mn-ea"/>
            </a:endParaRPr>
          </a:p>
        </p:txBody>
      </p:sp>
      <p:sp>
        <p:nvSpPr>
          <p:cNvPr id="7" name="Slide Number Placeholder 6">
            <a:extLst>
              <a:ext uri="{FF2B5EF4-FFF2-40B4-BE49-F238E27FC236}">
                <a16:creationId xmlns:a16="http://schemas.microsoft.com/office/drawing/2014/main" id="{F2D630DC-8A46-49E0-ADF5-5C6FF427D243}"/>
              </a:ext>
            </a:extLst>
          </p:cNvPr>
          <p:cNvSpPr>
            <a:spLocks noGrp="1"/>
          </p:cNvSpPr>
          <p:nvPr>
            <p:ph type="sldNum" sz="quarter" idx="12"/>
          </p:nvPr>
        </p:nvSpPr>
        <p:spPr/>
        <p:txBody>
          <a:bodyPr/>
          <a:lstStyle/>
          <a:p>
            <a:pPr>
              <a:defRPr/>
            </a:pPr>
            <a:fld id="{D3D538F9-49A3-B84F-B36B-A7030CDE5D5B}" type="slidenum">
              <a:rPr lang="en-US">
                <a:solidFill>
                  <a:prstClr val="black">
                    <a:tint val="75000"/>
                  </a:prstClr>
                </a:solidFill>
                <a:latin typeface="Calibri" panose="020F0502020204030204"/>
                <a:ea typeface="+mn-ea"/>
              </a:rPr>
              <a:pPr>
                <a:defRPr/>
              </a:pPr>
              <a:t>70</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20365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7" end="7"/>
                                            </p:txEl>
                                          </p:spTgt>
                                        </p:tgtEl>
                                        <p:attrNameLst>
                                          <p:attrName>style.visibility</p:attrName>
                                        </p:attrNameLst>
                                      </p:cBhvr>
                                      <p:to>
                                        <p:strVal val="visible"/>
                                      </p:to>
                                    </p:set>
                                    <p:animEffect transition="in" filter="wipe(left)">
                                      <p:cBhvr>
                                        <p:cTn id="7" dur="1000"/>
                                        <p:tgtEl>
                                          <p:spTgt spid="11">
                                            <p:txEl>
                                              <p:pRg st="7" end="7"/>
                                            </p:txEl>
                                          </p:spTgt>
                                        </p:tgtEl>
                                      </p:cBhvr>
                                    </p:animEffect>
                                  </p:childTnLst>
                                </p:cTn>
                              </p:par>
                            </p:childTnLst>
                          </p:cTn>
                        </p:par>
                        <p:par>
                          <p:cTn id="8" fill="hold">
                            <p:stCondLst>
                              <p:cond delay="1000"/>
                            </p:stCondLst>
                            <p:childTnLst>
                              <p:par>
                                <p:cTn id="9" presetID="26" presetClass="emph" presetSubtype="0" repeatCount="indefinite" fill="hold" nodeType="afterEffect">
                                  <p:stCondLst>
                                    <p:cond delay="0"/>
                                  </p:stCondLst>
                                  <p:childTnLst>
                                    <p:animEffect transition="out" filter="fade">
                                      <p:cBhvr>
                                        <p:cTn id="10" dur="1000" tmFilter="0, 0; .2, .5; .8, .5; 1, 0"/>
                                        <p:tgtEl>
                                          <p:spTgt spid="11">
                                            <p:txEl>
                                              <p:pRg st="7" end="7"/>
                                            </p:txEl>
                                          </p:spTgt>
                                        </p:tgtEl>
                                      </p:cBhvr>
                                    </p:animEffect>
                                    <p:animScale>
                                      <p:cBhvr>
                                        <p:cTn id="11" dur="500" autoRev="1" fill="hold"/>
                                        <p:tgtEl>
                                          <p:spTgt spid="11">
                                            <p:txEl>
                                              <p:pRg st="7" end="7"/>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CCE6AA4-9CF2-4E93-86CC-D3F5AC23981A}"/>
              </a:ext>
            </a:extLst>
          </p:cNvPr>
          <p:cNvSpPr>
            <a:spLocks noGrp="1"/>
          </p:cNvSpPr>
          <p:nvPr>
            <p:ph type="title"/>
          </p:nvPr>
        </p:nvSpPr>
        <p:spPr>
          <a:xfrm>
            <a:off x="609597" y="274639"/>
            <a:ext cx="10972800" cy="1143000"/>
          </a:xfrm>
        </p:spPr>
        <p:txBody>
          <a:bodyPr/>
          <a:lstStyle/>
          <a:p>
            <a:r>
              <a:rPr lang="en-US" dirty="0"/>
              <a:t>CORS + RTN</a:t>
            </a:r>
          </a:p>
        </p:txBody>
      </p:sp>
      <p:sp>
        <p:nvSpPr>
          <p:cNvPr id="10" name="Text Placeholder 9">
            <a:extLst>
              <a:ext uri="{FF2B5EF4-FFF2-40B4-BE49-F238E27FC236}">
                <a16:creationId xmlns:a16="http://schemas.microsoft.com/office/drawing/2014/main" id="{57FCD1B0-365E-4308-AC8C-EE84241A6FF5}"/>
              </a:ext>
            </a:extLst>
          </p:cNvPr>
          <p:cNvSpPr>
            <a:spLocks noGrp="1"/>
          </p:cNvSpPr>
          <p:nvPr>
            <p:ph type="body" idx="1"/>
          </p:nvPr>
        </p:nvSpPr>
        <p:spPr>
          <a:xfrm>
            <a:off x="609597" y="1218061"/>
            <a:ext cx="10972800" cy="639763"/>
          </a:xfrm>
        </p:spPr>
        <p:txBody>
          <a:bodyPr>
            <a:noAutofit/>
          </a:bodyPr>
          <a:lstStyle/>
          <a:p>
            <a:pPr algn="ctr"/>
            <a:r>
              <a:rPr lang="en-US" sz="3467" dirty="0"/>
              <a:t>Regardless of CORS used, whether NCN or non-NCN…</a:t>
            </a:r>
          </a:p>
        </p:txBody>
      </p:sp>
      <p:sp>
        <p:nvSpPr>
          <p:cNvPr id="11" name="Content Placeholder 10">
            <a:extLst>
              <a:ext uri="{FF2B5EF4-FFF2-40B4-BE49-F238E27FC236}">
                <a16:creationId xmlns:a16="http://schemas.microsoft.com/office/drawing/2014/main" id="{47C507A7-048B-40C6-B29C-30A4BF849F5F}"/>
              </a:ext>
            </a:extLst>
          </p:cNvPr>
          <p:cNvSpPr>
            <a:spLocks noGrp="1"/>
          </p:cNvSpPr>
          <p:nvPr>
            <p:ph sz="half" idx="2"/>
          </p:nvPr>
        </p:nvSpPr>
        <p:spPr>
          <a:xfrm>
            <a:off x="609600" y="1857824"/>
            <a:ext cx="10972801" cy="3951288"/>
          </a:xfrm>
        </p:spPr>
        <p:txBody>
          <a:bodyPr>
            <a:noAutofit/>
          </a:bodyPr>
          <a:lstStyle/>
          <a:p>
            <a:pPr>
              <a:spcBef>
                <a:spcPts val="1600"/>
              </a:spcBef>
              <a:buFont typeface="Arial" panose="020B0604020202020204" pitchFamily="34" charset="0"/>
              <a:buChar char="•"/>
            </a:pPr>
            <a:r>
              <a:rPr lang="en-US" dirty="0">
                <a:latin typeface="Cambria" panose="02040503050406030204" pitchFamily="18" charset="0"/>
                <a:ea typeface="Cambria" panose="02040503050406030204" pitchFamily="18" charset="0"/>
              </a:rPr>
              <a:t>If RTN uses </a:t>
            </a:r>
            <a:r>
              <a:rPr lang="en-US" dirty="0"/>
              <a:t>Trimble</a:t>
            </a:r>
            <a:r>
              <a:rPr lang="en-US" baseline="30000" dirty="0"/>
              <a:t>®</a:t>
            </a:r>
            <a:r>
              <a:rPr lang="en-US" dirty="0"/>
              <a:t> VRS™</a:t>
            </a:r>
            <a:r>
              <a:rPr lang="en-US" dirty="0">
                <a:latin typeface="Cambria" panose="02040503050406030204" pitchFamily="18" charset="0"/>
                <a:ea typeface="Cambria" panose="02040503050406030204" pitchFamily="18" charset="0"/>
              </a:rPr>
              <a:t> method, </a:t>
            </a:r>
            <a:r>
              <a:rPr lang="en-US" b="1" dirty="0">
                <a:latin typeface="Cambria" panose="02040503050406030204" pitchFamily="18" charset="0"/>
                <a:ea typeface="Cambria" panose="02040503050406030204" pitchFamily="18" charset="0"/>
              </a:rPr>
              <a:t>you must log vectors</a:t>
            </a:r>
          </a:p>
        </p:txBody>
      </p:sp>
      <p:sp>
        <p:nvSpPr>
          <p:cNvPr id="5" name="Date Placeholder 4">
            <a:extLst>
              <a:ext uri="{FF2B5EF4-FFF2-40B4-BE49-F238E27FC236}">
                <a16:creationId xmlns:a16="http://schemas.microsoft.com/office/drawing/2014/main" id="{ADE17B0C-D560-45F8-869F-CB35A5A2A2C7}"/>
              </a:ext>
            </a:extLst>
          </p:cNvPr>
          <p:cNvSpPr>
            <a:spLocks noGrp="1"/>
          </p:cNvSpPr>
          <p:nvPr>
            <p:ph type="dt" sz="half" idx="10"/>
          </p:nvPr>
        </p:nvSpPr>
        <p:spPr/>
        <p:txBody>
          <a:bodyPr/>
          <a:lstStyle/>
          <a:p>
            <a:pPr>
              <a:defRPr/>
            </a:pPr>
            <a:fld id="{1F7D2F9F-A30A-4CA9-9045-8D3B5556B952}" type="datetime5">
              <a:rPr lang="en-US" smtClean="0">
                <a:solidFill>
                  <a:prstClr val="black">
                    <a:tint val="75000"/>
                  </a:prstClr>
                </a:solidFill>
                <a:latin typeface="Cambria" panose="02040503050406030204"/>
                <a:ea typeface="+mn-ea"/>
              </a:rPr>
              <a:t>17-Jan-25</a:t>
            </a:fld>
            <a:endParaRPr lang="en-US" dirty="0">
              <a:solidFill>
                <a:prstClr val="black">
                  <a:tint val="75000"/>
                </a:prstClr>
              </a:solidFill>
              <a:latin typeface="Cambria" panose="02040503050406030204"/>
              <a:ea typeface="+mn-ea"/>
            </a:endParaRPr>
          </a:p>
        </p:txBody>
      </p:sp>
      <p:sp>
        <p:nvSpPr>
          <p:cNvPr id="7" name="Slide Number Placeholder 6">
            <a:extLst>
              <a:ext uri="{FF2B5EF4-FFF2-40B4-BE49-F238E27FC236}">
                <a16:creationId xmlns:a16="http://schemas.microsoft.com/office/drawing/2014/main" id="{F2D630DC-8A46-49E0-ADF5-5C6FF427D243}"/>
              </a:ext>
            </a:extLst>
          </p:cNvPr>
          <p:cNvSpPr>
            <a:spLocks noGrp="1"/>
          </p:cNvSpPr>
          <p:nvPr>
            <p:ph type="sldNum" sz="quarter" idx="12"/>
          </p:nvPr>
        </p:nvSpPr>
        <p:spPr/>
        <p:txBody>
          <a:bodyPr/>
          <a:lstStyle/>
          <a:p>
            <a:pPr>
              <a:defRPr/>
            </a:pPr>
            <a:fld id="{D3D538F9-49A3-B84F-B36B-A7030CDE5D5B}" type="slidenum">
              <a:rPr lang="en-US">
                <a:solidFill>
                  <a:prstClr val="black">
                    <a:tint val="75000"/>
                  </a:prstClr>
                </a:solidFill>
                <a:latin typeface="Calibri" panose="020F0502020204030204"/>
                <a:ea typeface="+mn-ea"/>
              </a:rPr>
              <a:pPr>
                <a:defRPr/>
              </a:pPr>
              <a:t>71</a:t>
            </a:fld>
            <a:endParaRPr lang="en-US">
              <a:solidFill>
                <a:prstClr val="black">
                  <a:tint val="75000"/>
                </a:prstClr>
              </a:solidFill>
              <a:latin typeface="Calibri" panose="020F0502020204030204"/>
              <a:ea typeface="+mn-ea"/>
            </a:endParaRPr>
          </a:p>
        </p:txBody>
      </p:sp>
      <p:pic>
        <p:nvPicPr>
          <p:cNvPr id="12" name="Picture 11">
            <a:extLst>
              <a:ext uri="{FF2B5EF4-FFF2-40B4-BE49-F238E27FC236}">
                <a16:creationId xmlns:a16="http://schemas.microsoft.com/office/drawing/2014/main" id="{AFCFBD5C-A494-46E7-BA21-3AB9BD819757}"/>
              </a:ext>
            </a:extLst>
          </p:cNvPr>
          <p:cNvPicPr>
            <a:picLocks noChangeAspect="1"/>
          </p:cNvPicPr>
          <p:nvPr/>
        </p:nvPicPr>
        <p:blipFill rotWithShape="1">
          <a:blip r:embed="rId2"/>
          <a:srcRect t="29" r="65" b="141"/>
          <a:stretch/>
        </p:blipFill>
        <p:spPr>
          <a:xfrm>
            <a:off x="1714499" y="2461037"/>
            <a:ext cx="8763003" cy="4042001"/>
          </a:xfrm>
          <a:prstGeom prst="rect">
            <a:avLst/>
          </a:prstGeom>
          <a:ln w="28575">
            <a:solidFill>
              <a:schemeClr val="bg1">
                <a:lumMod val="50000"/>
              </a:schemeClr>
            </a:solidFill>
          </a:ln>
        </p:spPr>
      </p:pic>
      <p:cxnSp>
        <p:nvCxnSpPr>
          <p:cNvPr id="22" name="Connector: Curved 21">
            <a:extLst>
              <a:ext uri="{FF2B5EF4-FFF2-40B4-BE49-F238E27FC236}">
                <a16:creationId xmlns:a16="http://schemas.microsoft.com/office/drawing/2014/main" id="{7B460F81-C4B9-4219-A132-1DA6990FBC90}"/>
              </a:ext>
            </a:extLst>
          </p:cNvPr>
          <p:cNvCxnSpPr>
            <a:cxnSpLocks/>
            <a:stCxn id="21" idx="1"/>
          </p:cNvCxnSpPr>
          <p:nvPr/>
        </p:nvCxnSpPr>
        <p:spPr>
          <a:xfrm rot="10800000" flipH="1">
            <a:off x="6478889" y="3274265"/>
            <a:ext cx="695648" cy="1477392"/>
          </a:xfrm>
          <a:prstGeom prst="curvedConnector4">
            <a:avLst>
              <a:gd name="adj1" fmla="val -108905"/>
              <a:gd name="adj2" fmla="val 99345"/>
            </a:avLst>
          </a:prstGeom>
          <a:solidFill>
            <a:srgbClr val="FBAD26"/>
          </a:solidFill>
          <a:ln w="76200" cap="flat" cmpd="sng" algn="ctr">
            <a:solidFill>
              <a:srgbClr val="FBAD26"/>
            </a:solidFill>
            <a:prstDash val="solid"/>
            <a:tailEnd type="stealth"/>
          </a:ln>
          <a:effectLst/>
        </p:spPr>
      </p:cxnSp>
      <p:cxnSp>
        <p:nvCxnSpPr>
          <p:cNvPr id="23" name="Connector: Curved 22">
            <a:extLst>
              <a:ext uri="{FF2B5EF4-FFF2-40B4-BE49-F238E27FC236}">
                <a16:creationId xmlns:a16="http://schemas.microsoft.com/office/drawing/2014/main" id="{0D094C28-F1AF-44D8-B38D-6C2BDC7D660A}"/>
              </a:ext>
            </a:extLst>
          </p:cNvPr>
          <p:cNvCxnSpPr>
            <a:cxnSpLocks/>
            <a:stCxn id="21" idx="2"/>
          </p:cNvCxnSpPr>
          <p:nvPr/>
        </p:nvCxnSpPr>
        <p:spPr>
          <a:xfrm rot="5400000">
            <a:off x="6877359" y="3836111"/>
            <a:ext cx="594357" cy="4071520"/>
          </a:xfrm>
          <a:prstGeom prst="curvedConnector2">
            <a:avLst/>
          </a:prstGeom>
          <a:solidFill>
            <a:srgbClr val="FBAD26"/>
          </a:solidFill>
          <a:ln w="76200" cap="flat" cmpd="sng" algn="ctr">
            <a:solidFill>
              <a:srgbClr val="FBAD26"/>
            </a:solidFill>
            <a:prstDash val="solid"/>
            <a:tailEnd type="stealth"/>
          </a:ln>
          <a:effectLst/>
        </p:spPr>
      </p:cxnSp>
      <p:sp>
        <p:nvSpPr>
          <p:cNvPr id="21" name="Rectangle: Rounded Corners 20">
            <a:extLst>
              <a:ext uri="{FF2B5EF4-FFF2-40B4-BE49-F238E27FC236}">
                <a16:creationId xmlns:a16="http://schemas.microsoft.com/office/drawing/2014/main" id="{53911CBF-51C7-4AFA-B396-9C75AE8C07B0}"/>
              </a:ext>
            </a:extLst>
          </p:cNvPr>
          <p:cNvSpPr/>
          <p:nvPr/>
        </p:nvSpPr>
        <p:spPr>
          <a:xfrm>
            <a:off x="6478893" y="3928625"/>
            <a:ext cx="5462815" cy="1646071"/>
          </a:xfrm>
          <a:prstGeom prst="roundRect">
            <a:avLst/>
          </a:prstGeom>
          <a:solidFill>
            <a:srgbClr val="FBAD26"/>
          </a:solidFill>
          <a:ln w="25400" cap="flat" cmpd="sng" algn="ctr">
            <a:solidFill>
              <a:srgbClr val="FBAD26">
                <a:shade val="50000"/>
              </a:srgbClr>
            </a:solidFill>
            <a:prstDash val="solid"/>
          </a:ln>
          <a:effectLst/>
        </p:spPr>
        <p:txBody>
          <a:bodyPr rtlCol="0" anchor="ctr"/>
          <a:lstStyle/>
          <a:p>
            <a:pPr algn="ctr" defTabSz="1219170">
              <a:buClr>
                <a:srgbClr val="000000"/>
              </a:buClr>
              <a:defRPr/>
            </a:pPr>
            <a:r>
              <a:rPr lang="en-US" sz="3200" kern="0" dirty="0">
                <a:solidFill>
                  <a:srgbClr val="003054"/>
                </a:solidFill>
                <a:latin typeface="Arial"/>
                <a:sym typeface="Arial"/>
              </a:rPr>
              <a:t>GNSS </a:t>
            </a:r>
            <a:r>
              <a:rPr lang="en-US" sz="3200" b="1" kern="0" dirty="0">
                <a:solidFill>
                  <a:srgbClr val="003054"/>
                </a:solidFill>
                <a:latin typeface="Arial"/>
                <a:sym typeface="Arial"/>
              </a:rPr>
              <a:t>Vector</a:t>
            </a:r>
            <a:r>
              <a:rPr lang="en-US" sz="3200" kern="0" dirty="0">
                <a:solidFill>
                  <a:srgbClr val="003054"/>
                </a:solidFill>
                <a:latin typeface="Arial"/>
                <a:sym typeface="Arial"/>
              </a:rPr>
              <a:t> </a:t>
            </a:r>
            <a:r>
              <a:rPr lang="en-US" sz="3200" kern="0" dirty="0" err="1">
                <a:solidFill>
                  <a:srgbClr val="003054"/>
                </a:solidFill>
                <a:latin typeface="Arial"/>
                <a:sym typeface="Arial"/>
              </a:rPr>
              <a:t>eXchange</a:t>
            </a:r>
            <a:r>
              <a:rPr lang="en-US" sz="3200" kern="0" dirty="0">
                <a:solidFill>
                  <a:srgbClr val="003054"/>
                </a:solidFill>
                <a:latin typeface="Arial"/>
                <a:sym typeface="Arial"/>
              </a:rPr>
              <a:t> with VRS means you </a:t>
            </a:r>
            <a:r>
              <a:rPr lang="en-US" sz="3200" i="1" kern="0" dirty="0">
                <a:solidFill>
                  <a:srgbClr val="003054"/>
                </a:solidFill>
                <a:latin typeface="Arial"/>
                <a:sym typeface="Arial"/>
              </a:rPr>
              <a:t>must:</a:t>
            </a:r>
            <a:r>
              <a:rPr lang="en-US" sz="3200" kern="0" dirty="0">
                <a:solidFill>
                  <a:srgbClr val="003054"/>
                </a:solidFill>
                <a:latin typeface="Arial"/>
                <a:sym typeface="Arial"/>
              </a:rPr>
              <a:t> </a:t>
            </a:r>
          </a:p>
          <a:p>
            <a:pPr algn="ctr" defTabSz="1219170">
              <a:buClr>
                <a:srgbClr val="000000"/>
              </a:buClr>
              <a:defRPr/>
            </a:pPr>
            <a:r>
              <a:rPr lang="en-US" sz="3200" kern="0" dirty="0">
                <a:solidFill>
                  <a:srgbClr val="003054"/>
                </a:solidFill>
                <a:latin typeface="Arial"/>
                <a:sym typeface="Arial"/>
              </a:rPr>
              <a:t>Store points as Vectors</a:t>
            </a:r>
          </a:p>
        </p:txBody>
      </p:sp>
    </p:spTree>
    <p:extLst>
      <p:ext uri="{BB962C8B-B14F-4D97-AF65-F5344CB8AC3E}">
        <p14:creationId xmlns:p14="http://schemas.microsoft.com/office/powerpoint/2010/main" val="66240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2000" fill="hold" nodeType="clickEffect">
                                  <p:stCondLst>
                                    <p:cond delay="0"/>
                                  </p:stCondLst>
                                  <p:childTnLst>
                                    <p:animEffect transition="out" filter="fade">
                                      <p:cBhvr>
                                        <p:cTn id="6" dur="500" tmFilter="0, 0; .2, .5; .8, .5; 1, 0"/>
                                        <p:tgtEl>
                                          <p:spTgt spid="21">
                                            <p:txEl>
                                              <p:pRg st="1" end="1"/>
                                            </p:txEl>
                                          </p:spTgt>
                                        </p:tgtEl>
                                      </p:cBhvr>
                                    </p:animEffect>
                                    <p:animScale>
                                      <p:cBhvr>
                                        <p:cTn id="7" dur="250" autoRev="1" fill="hold"/>
                                        <p:tgtEl>
                                          <p:spTgt spid="21">
                                            <p:txEl>
                                              <p:pRg st="1" end="1"/>
                                            </p:txEl>
                                          </p:spTgt>
                                        </p:tgtEl>
                                      </p:cBhvr>
                                      <p:by x="105000" y="105000"/>
                                    </p:animScale>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par>
                                <p:cTn id="12" presetID="22" presetClass="entr" presetSubtype="1"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up)">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21">
                                            <p:txEl>
                                              <p:pRg st="1" end="1"/>
                                            </p:txEl>
                                          </p:spTgt>
                                        </p:tgtEl>
                                      </p:cBhvr>
                                    </p:animEffect>
                                    <p:animScale>
                                      <p:cBhvr>
                                        <p:cTn id="19" dur="250" autoRev="1" fill="hold"/>
                                        <p:tgtEl>
                                          <p:spTgt spid="21">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FBAF82-867E-4647-AEF5-434FFCD5C0A8}"/>
              </a:ext>
            </a:extLst>
          </p:cNvPr>
          <p:cNvSpPr>
            <a:spLocks noGrp="1"/>
          </p:cNvSpPr>
          <p:nvPr>
            <p:ph type="dt" sz="half" idx="10"/>
          </p:nvPr>
        </p:nvSpPr>
        <p:spPr/>
        <p:txBody>
          <a:bodyPr/>
          <a:lstStyle/>
          <a:p>
            <a:pPr>
              <a:defRPr/>
            </a:pPr>
            <a:fld id="{4BA06C06-A391-4289-8571-E133A4034A69}" type="datetime5">
              <a:rPr lang="en-US" smtClean="0">
                <a:solidFill>
                  <a:prstClr val="black">
                    <a:tint val="75000"/>
                  </a:prstClr>
                </a:solidFill>
                <a:latin typeface="Cambria" panose="02040503050406030204"/>
                <a:ea typeface="+mn-ea"/>
              </a:rPr>
              <a:t>17-Jan-25</a:t>
            </a:fld>
            <a:endParaRPr lang="en-US">
              <a:solidFill>
                <a:prstClr val="black">
                  <a:tint val="75000"/>
                </a:prstClr>
              </a:solidFill>
              <a:latin typeface="Cambria" panose="02040503050406030204"/>
              <a:ea typeface="+mn-ea"/>
            </a:endParaRPr>
          </a:p>
        </p:txBody>
      </p:sp>
      <p:sp>
        <p:nvSpPr>
          <p:cNvPr id="6" name="Slide Number Placeholder 5">
            <a:extLst>
              <a:ext uri="{FF2B5EF4-FFF2-40B4-BE49-F238E27FC236}">
                <a16:creationId xmlns:a16="http://schemas.microsoft.com/office/drawing/2014/main" id="{16600D95-A807-4BEF-81CF-4E19C67337D8}"/>
              </a:ext>
            </a:extLst>
          </p:cNvPr>
          <p:cNvSpPr>
            <a:spLocks noGrp="1"/>
          </p:cNvSpPr>
          <p:nvPr>
            <p:ph type="sldNum" sz="quarter" idx="12"/>
          </p:nvPr>
        </p:nvSpPr>
        <p:spPr/>
        <p:txBody>
          <a:bodyPr/>
          <a:lstStyle/>
          <a:p>
            <a:pPr>
              <a:defRPr/>
            </a:pPr>
            <a:fld id="{D3D538F9-49A3-B84F-B36B-A7030CDE5D5B}" type="slidenum">
              <a:rPr lang="en-US">
                <a:solidFill>
                  <a:prstClr val="black">
                    <a:tint val="75000"/>
                  </a:prstClr>
                </a:solidFill>
                <a:latin typeface="Calibri" panose="020F0502020204030204"/>
                <a:ea typeface="+mn-ea"/>
              </a:rPr>
              <a:pPr>
                <a:defRPr/>
              </a:pPr>
              <a:t>72</a:t>
            </a:fld>
            <a:endParaRPr lang="en-US">
              <a:solidFill>
                <a:prstClr val="black">
                  <a:tint val="75000"/>
                </a:prstClr>
              </a:solidFill>
              <a:latin typeface="Calibri" panose="020F0502020204030204"/>
              <a:ea typeface="+mn-ea"/>
            </a:endParaRPr>
          </a:p>
        </p:txBody>
      </p:sp>
      <p:cxnSp>
        <p:nvCxnSpPr>
          <p:cNvPr id="71" name="session">
            <a:extLst>
              <a:ext uri="{FF2B5EF4-FFF2-40B4-BE49-F238E27FC236}">
                <a16:creationId xmlns:a16="http://schemas.microsoft.com/office/drawing/2014/main" id="{C43DD99D-5218-4643-A676-14F1F7211884}"/>
              </a:ext>
            </a:extLst>
          </p:cNvPr>
          <p:cNvCxnSpPr>
            <a:cxnSpLocks/>
            <a:stCxn id="73" idx="4"/>
            <a:endCxn id="82" idx="0"/>
          </p:cNvCxnSpPr>
          <p:nvPr/>
        </p:nvCxnSpPr>
        <p:spPr>
          <a:xfrm>
            <a:off x="6654380" y="1915865"/>
            <a:ext cx="1481381" cy="3798655"/>
          </a:xfrm>
          <a:prstGeom prst="straightConnector1">
            <a:avLst/>
          </a:prstGeom>
          <a:ln w="66675" cap="rnd">
            <a:solidFill>
              <a:srgbClr val="0000CD"/>
            </a:solidFill>
            <a:prstDash val="solid"/>
            <a:round/>
            <a:tailEnd type="none" w="sm" len="med"/>
          </a:ln>
        </p:spPr>
        <p:style>
          <a:lnRef idx="1">
            <a:schemeClr val="accent1"/>
          </a:lnRef>
          <a:fillRef idx="0">
            <a:schemeClr val="accent1"/>
          </a:fillRef>
          <a:effectRef idx="0">
            <a:schemeClr val="accent1"/>
          </a:effectRef>
          <a:fontRef idx="minor">
            <a:schemeClr val="tx1"/>
          </a:fontRef>
        </p:style>
      </p:cxnSp>
      <p:grpSp>
        <p:nvGrpSpPr>
          <p:cNvPr id="72" name="CORS meet">
            <a:extLst>
              <a:ext uri="{FF2B5EF4-FFF2-40B4-BE49-F238E27FC236}">
                <a16:creationId xmlns:a16="http://schemas.microsoft.com/office/drawing/2014/main" id="{B946E6D6-58F8-41B5-AC0F-BBEF5F35F487}"/>
              </a:ext>
            </a:extLst>
          </p:cNvPr>
          <p:cNvGrpSpPr>
            <a:grpSpLocks noChangeAspect="1"/>
          </p:cNvGrpSpPr>
          <p:nvPr/>
        </p:nvGrpSpPr>
        <p:grpSpPr>
          <a:xfrm>
            <a:off x="6414002" y="1435104"/>
            <a:ext cx="480761" cy="480761"/>
            <a:chOff x="8189735" y="2209800"/>
            <a:chExt cx="762000" cy="762000"/>
          </a:xfrm>
        </p:grpSpPr>
        <p:sp>
          <p:nvSpPr>
            <p:cNvPr id="73" name="Oval 72">
              <a:extLst>
                <a:ext uri="{FF2B5EF4-FFF2-40B4-BE49-F238E27FC236}">
                  <a16:creationId xmlns:a16="http://schemas.microsoft.com/office/drawing/2014/main" id="{DBCE58AD-9BCF-489A-8C61-7DD8CB4FA372}"/>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a:solidFill>
                  <a:prstClr val="black"/>
                </a:solidFill>
                <a:latin typeface="Calibri"/>
              </a:endParaRPr>
            </a:p>
          </p:txBody>
        </p:sp>
        <p:sp>
          <p:nvSpPr>
            <p:cNvPr id="74" name="Isosceles Triangle 73">
              <a:extLst>
                <a:ext uri="{FF2B5EF4-FFF2-40B4-BE49-F238E27FC236}">
                  <a16:creationId xmlns:a16="http://schemas.microsoft.com/office/drawing/2014/main" id="{4AFC9072-8BA4-41C7-A580-AF183695A0FA}"/>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grpSp>
      <p:cxnSp>
        <p:nvCxnSpPr>
          <p:cNvPr id="75" name="session">
            <a:extLst>
              <a:ext uri="{FF2B5EF4-FFF2-40B4-BE49-F238E27FC236}">
                <a16:creationId xmlns:a16="http://schemas.microsoft.com/office/drawing/2014/main" id="{37A08002-671B-41EE-829E-19AC905D391F}"/>
              </a:ext>
            </a:extLst>
          </p:cNvPr>
          <p:cNvCxnSpPr>
            <a:cxnSpLocks/>
            <a:stCxn id="88" idx="4"/>
            <a:endCxn id="82" idx="7"/>
          </p:cNvCxnSpPr>
          <p:nvPr/>
        </p:nvCxnSpPr>
        <p:spPr>
          <a:xfrm flipH="1">
            <a:off x="8305739" y="3488396"/>
            <a:ext cx="190596" cy="2296529"/>
          </a:xfrm>
          <a:prstGeom prst="straightConnector1">
            <a:avLst/>
          </a:prstGeom>
          <a:ln w="66675" cap="rnd">
            <a:solidFill>
              <a:srgbClr val="0000CD"/>
            </a:solidFill>
            <a:prstDash val="solid"/>
            <a:round/>
            <a:tailEnd type="none" w="sm" len="med"/>
          </a:ln>
        </p:spPr>
        <p:style>
          <a:lnRef idx="1">
            <a:schemeClr val="accent1"/>
          </a:lnRef>
          <a:fillRef idx="0">
            <a:schemeClr val="accent1"/>
          </a:fillRef>
          <a:effectRef idx="0">
            <a:schemeClr val="accent1"/>
          </a:effectRef>
          <a:fontRef idx="minor">
            <a:schemeClr val="tx1"/>
          </a:fontRef>
        </p:style>
      </p:cxnSp>
      <p:cxnSp>
        <p:nvCxnSpPr>
          <p:cNvPr id="76" name="session">
            <a:extLst>
              <a:ext uri="{FF2B5EF4-FFF2-40B4-BE49-F238E27FC236}">
                <a16:creationId xmlns:a16="http://schemas.microsoft.com/office/drawing/2014/main" id="{A2EB9721-FB9D-437B-8167-4B9D9E837338}"/>
              </a:ext>
            </a:extLst>
          </p:cNvPr>
          <p:cNvCxnSpPr>
            <a:cxnSpLocks/>
            <a:stCxn id="85" idx="2"/>
            <a:endCxn id="82" idx="6"/>
          </p:cNvCxnSpPr>
          <p:nvPr/>
        </p:nvCxnSpPr>
        <p:spPr>
          <a:xfrm flipH="1" flipV="1">
            <a:off x="8376141" y="5954898"/>
            <a:ext cx="2101360" cy="268989"/>
          </a:xfrm>
          <a:prstGeom prst="straightConnector1">
            <a:avLst/>
          </a:prstGeom>
          <a:ln w="66675" cap="rnd">
            <a:solidFill>
              <a:srgbClr val="0000CD"/>
            </a:solidFill>
            <a:prstDash val="solid"/>
            <a:round/>
            <a:tailEnd type="none" w="sm" len="med"/>
          </a:ln>
        </p:spPr>
        <p:style>
          <a:lnRef idx="1">
            <a:schemeClr val="accent1"/>
          </a:lnRef>
          <a:fillRef idx="0">
            <a:schemeClr val="accent1"/>
          </a:fillRef>
          <a:effectRef idx="0">
            <a:schemeClr val="accent1"/>
          </a:effectRef>
          <a:fontRef idx="minor">
            <a:schemeClr val="tx1"/>
          </a:fontRef>
        </p:style>
      </p:cxnSp>
      <p:cxnSp>
        <p:nvCxnSpPr>
          <p:cNvPr id="77" name="session">
            <a:extLst>
              <a:ext uri="{FF2B5EF4-FFF2-40B4-BE49-F238E27FC236}">
                <a16:creationId xmlns:a16="http://schemas.microsoft.com/office/drawing/2014/main" id="{C5E6501E-C6FF-46F2-95A1-966D67D06103}"/>
              </a:ext>
            </a:extLst>
          </p:cNvPr>
          <p:cNvCxnSpPr>
            <a:cxnSpLocks/>
            <a:stCxn id="101" idx="2"/>
            <a:endCxn id="82" idx="7"/>
          </p:cNvCxnSpPr>
          <p:nvPr/>
        </p:nvCxnSpPr>
        <p:spPr>
          <a:xfrm flipH="1">
            <a:off x="8305736" y="5178532"/>
            <a:ext cx="872112" cy="606393"/>
          </a:xfrm>
          <a:prstGeom prst="straightConnector1">
            <a:avLst/>
          </a:prstGeom>
          <a:ln w="66675" cap="rnd">
            <a:solidFill>
              <a:srgbClr val="0000CD"/>
            </a:solidFill>
            <a:prstDash val="solid"/>
            <a:round/>
            <a:tailEnd type="none" w="sm" len="med"/>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BB482E03-B965-4CEA-BFAE-FF201191ABBD}"/>
              </a:ext>
            </a:extLst>
          </p:cNvPr>
          <p:cNvGrpSpPr/>
          <p:nvPr/>
        </p:nvGrpSpPr>
        <p:grpSpPr>
          <a:xfrm flipV="1">
            <a:off x="6621272" y="2210629"/>
            <a:ext cx="727245" cy="480761"/>
            <a:chOff x="16299988" y="2433852"/>
            <a:chExt cx="1011542" cy="814682"/>
          </a:xfrm>
        </p:grpSpPr>
        <p:cxnSp>
          <p:nvCxnSpPr>
            <p:cNvPr id="79" name="Connector: Curved 78">
              <a:extLst>
                <a:ext uri="{FF2B5EF4-FFF2-40B4-BE49-F238E27FC236}">
                  <a16:creationId xmlns:a16="http://schemas.microsoft.com/office/drawing/2014/main" id="{C82E46F9-52E4-428B-ACAF-4107B487F276}"/>
                </a:ext>
              </a:extLst>
            </p:cNvPr>
            <p:cNvCxnSpPr>
              <a:cxnSpLocks/>
            </p:cNvCxnSpPr>
            <p:nvPr/>
          </p:nvCxnSpPr>
          <p:spPr>
            <a:xfrm>
              <a:off x="16299988" y="2433852"/>
              <a:ext cx="1011541" cy="814681"/>
            </a:xfrm>
            <a:prstGeom prst="curvedConnector3">
              <a:avLst/>
            </a:prstGeom>
            <a:ln w="190500" cmpd="sng">
              <a:solidFill>
                <a:srgbClr val="F1F1F6"/>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cxnSp>
          <p:nvCxnSpPr>
            <p:cNvPr id="80" name="Connector: Curved 79">
              <a:extLst>
                <a:ext uri="{FF2B5EF4-FFF2-40B4-BE49-F238E27FC236}">
                  <a16:creationId xmlns:a16="http://schemas.microsoft.com/office/drawing/2014/main" id="{FD9B8B6B-2C45-4599-8DC0-AC32B3D43CEB}"/>
                </a:ext>
              </a:extLst>
            </p:cNvPr>
            <p:cNvCxnSpPr>
              <a:cxnSpLocks/>
            </p:cNvCxnSpPr>
            <p:nvPr/>
          </p:nvCxnSpPr>
          <p:spPr>
            <a:xfrm>
              <a:off x="16299989" y="2433853"/>
              <a:ext cx="1011541" cy="814681"/>
            </a:xfrm>
            <a:prstGeom prst="curvedConnector3">
              <a:avLst/>
            </a:prstGeom>
            <a:ln w="190500" cmpd="dbl">
              <a:solidFill>
                <a:schemeClr val="bg1">
                  <a:lumMod val="50000"/>
                </a:schemeClr>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grpSp>
      <p:grpSp>
        <p:nvGrpSpPr>
          <p:cNvPr id="81" name="CORS meet">
            <a:extLst>
              <a:ext uri="{FF2B5EF4-FFF2-40B4-BE49-F238E27FC236}">
                <a16:creationId xmlns:a16="http://schemas.microsoft.com/office/drawing/2014/main" id="{7B1F591C-5770-4F71-9643-D790A1A43E5D}"/>
              </a:ext>
            </a:extLst>
          </p:cNvPr>
          <p:cNvGrpSpPr>
            <a:grpSpLocks noChangeAspect="1"/>
          </p:cNvGrpSpPr>
          <p:nvPr/>
        </p:nvGrpSpPr>
        <p:grpSpPr>
          <a:xfrm>
            <a:off x="7895384" y="5714520"/>
            <a:ext cx="480761" cy="480761"/>
            <a:chOff x="8189735" y="2209800"/>
            <a:chExt cx="762000" cy="762000"/>
          </a:xfrm>
        </p:grpSpPr>
        <p:sp>
          <p:nvSpPr>
            <p:cNvPr id="82" name="Oval 81">
              <a:extLst>
                <a:ext uri="{FF2B5EF4-FFF2-40B4-BE49-F238E27FC236}">
                  <a16:creationId xmlns:a16="http://schemas.microsoft.com/office/drawing/2014/main" id="{29433F69-09FC-4B54-83CD-8C9FBF96568A}"/>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a:solidFill>
                  <a:prstClr val="black"/>
                </a:solidFill>
                <a:latin typeface="Calibri"/>
              </a:endParaRPr>
            </a:p>
          </p:txBody>
        </p:sp>
        <p:sp>
          <p:nvSpPr>
            <p:cNvPr id="83" name="Isosceles Triangle 82">
              <a:extLst>
                <a:ext uri="{FF2B5EF4-FFF2-40B4-BE49-F238E27FC236}">
                  <a16:creationId xmlns:a16="http://schemas.microsoft.com/office/drawing/2014/main" id="{9B1434B0-01C5-4DBB-87FB-3C664AA76032}"/>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grpSp>
      <p:grpSp>
        <p:nvGrpSpPr>
          <p:cNvPr id="84" name="CORS meet">
            <a:extLst>
              <a:ext uri="{FF2B5EF4-FFF2-40B4-BE49-F238E27FC236}">
                <a16:creationId xmlns:a16="http://schemas.microsoft.com/office/drawing/2014/main" id="{E5A48071-05DB-4A6A-88D1-0AD4061B806F}"/>
              </a:ext>
            </a:extLst>
          </p:cNvPr>
          <p:cNvGrpSpPr>
            <a:grpSpLocks noChangeAspect="1"/>
          </p:cNvGrpSpPr>
          <p:nvPr/>
        </p:nvGrpSpPr>
        <p:grpSpPr>
          <a:xfrm>
            <a:off x="10477505" y="5983509"/>
            <a:ext cx="480761" cy="480761"/>
            <a:chOff x="8189735" y="2209800"/>
            <a:chExt cx="762000" cy="762000"/>
          </a:xfrm>
        </p:grpSpPr>
        <p:sp>
          <p:nvSpPr>
            <p:cNvPr id="85" name="Oval 84">
              <a:extLst>
                <a:ext uri="{FF2B5EF4-FFF2-40B4-BE49-F238E27FC236}">
                  <a16:creationId xmlns:a16="http://schemas.microsoft.com/office/drawing/2014/main" id="{F3674818-F4B1-4FF1-AF4C-D03EF3EB41D2}"/>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a:solidFill>
                  <a:prstClr val="black"/>
                </a:solidFill>
                <a:latin typeface="Calibri"/>
              </a:endParaRPr>
            </a:p>
          </p:txBody>
        </p:sp>
        <p:sp>
          <p:nvSpPr>
            <p:cNvPr id="86" name="Isosceles Triangle 85">
              <a:extLst>
                <a:ext uri="{FF2B5EF4-FFF2-40B4-BE49-F238E27FC236}">
                  <a16:creationId xmlns:a16="http://schemas.microsoft.com/office/drawing/2014/main" id="{6D67BBF7-5E7F-4DEC-855D-D075BFA457AC}"/>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grpSp>
      <p:grpSp>
        <p:nvGrpSpPr>
          <p:cNvPr id="87" name="CORS meet">
            <a:extLst>
              <a:ext uri="{FF2B5EF4-FFF2-40B4-BE49-F238E27FC236}">
                <a16:creationId xmlns:a16="http://schemas.microsoft.com/office/drawing/2014/main" id="{9BCE88AC-106D-4B8A-8A6C-C445E1C60D17}"/>
              </a:ext>
            </a:extLst>
          </p:cNvPr>
          <p:cNvGrpSpPr>
            <a:grpSpLocks noChangeAspect="1"/>
          </p:cNvGrpSpPr>
          <p:nvPr/>
        </p:nvGrpSpPr>
        <p:grpSpPr>
          <a:xfrm>
            <a:off x="8255954" y="3007634"/>
            <a:ext cx="480761" cy="480761"/>
            <a:chOff x="8189735" y="2209800"/>
            <a:chExt cx="762000" cy="762000"/>
          </a:xfrm>
        </p:grpSpPr>
        <p:sp>
          <p:nvSpPr>
            <p:cNvPr id="88" name="Oval 87">
              <a:extLst>
                <a:ext uri="{FF2B5EF4-FFF2-40B4-BE49-F238E27FC236}">
                  <a16:creationId xmlns:a16="http://schemas.microsoft.com/office/drawing/2014/main" id="{E68C2309-033D-4B4C-849D-B2E26B727989}"/>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a:solidFill>
                  <a:prstClr val="black"/>
                </a:solidFill>
                <a:latin typeface="Calibri"/>
              </a:endParaRPr>
            </a:p>
          </p:txBody>
        </p:sp>
        <p:sp>
          <p:nvSpPr>
            <p:cNvPr id="89" name="Isosceles Triangle 88">
              <a:extLst>
                <a:ext uri="{FF2B5EF4-FFF2-40B4-BE49-F238E27FC236}">
                  <a16:creationId xmlns:a16="http://schemas.microsoft.com/office/drawing/2014/main" id="{883A3BDF-775E-4470-BAA2-1BF3261E71AC}"/>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grpSp>
      <p:sp>
        <p:nvSpPr>
          <p:cNvPr id="90" name="RINEX meet">
            <a:extLst>
              <a:ext uri="{FF2B5EF4-FFF2-40B4-BE49-F238E27FC236}">
                <a16:creationId xmlns:a16="http://schemas.microsoft.com/office/drawing/2014/main" id="{648B1090-1EF7-4654-816C-F39BFE1B19AC}"/>
              </a:ext>
            </a:extLst>
          </p:cNvPr>
          <p:cNvSpPr>
            <a:spLocks noChangeAspect="1"/>
          </p:cNvSpPr>
          <p:nvPr/>
        </p:nvSpPr>
        <p:spPr>
          <a:xfrm>
            <a:off x="9173118" y="4935336"/>
            <a:ext cx="480761" cy="480761"/>
          </a:xfrm>
          <a:prstGeom prst="ellipse">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a:solidFill>
                <a:prstClr val="black"/>
              </a:solidFill>
              <a:latin typeface="Calibri"/>
            </a:endParaRPr>
          </a:p>
        </p:txBody>
      </p:sp>
      <p:grpSp>
        <p:nvGrpSpPr>
          <p:cNvPr id="91" name="Group 90">
            <a:extLst>
              <a:ext uri="{FF2B5EF4-FFF2-40B4-BE49-F238E27FC236}">
                <a16:creationId xmlns:a16="http://schemas.microsoft.com/office/drawing/2014/main" id="{47BD0EC5-42C4-4337-8980-78C7B0A3A224}"/>
              </a:ext>
            </a:extLst>
          </p:cNvPr>
          <p:cNvGrpSpPr/>
          <p:nvPr/>
        </p:nvGrpSpPr>
        <p:grpSpPr>
          <a:xfrm>
            <a:off x="9177848" y="2487337"/>
            <a:ext cx="2372317" cy="2931571"/>
            <a:chOff x="6883386" y="1865503"/>
            <a:chExt cx="1779238" cy="2198678"/>
          </a:xfrm>
        </p:grpSpPr>
        <p:cxnSp>
          <p:nvCxnSpPr>
            <p:cNvPr id="92" name="GVX - RTN/RTK">
              <a:extLst>
                <a:ext uri="{FF2B5EF4-FFF2-40B4-BE49-F238E27FC236}">
                  <a16:creationId xmlns:a16="http://schemas.microsoft.com/office/drawing/2014/main" id="{1D753E48-16E5-4743-96EB-0B0D3327827E}"/>
                </a:ext>
              </a:extLst>
            </p:cNvPr>
            <p:cNvCxnSpPr>
              <a:cxnSpLocks/>
              <a:endCxn id="98" idx="2"/>
            </p:cNvCxnSpPr>
            <p:nvPr/>
          </p:nvCxnSpPr>
          <p:spPr>
            <a:xfrm flipV="1">
              <a:off x="7191819" y="2401849"/>
              <a:ext cx="52804" cy="1357740"/>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cxnSp>
          <p:nvCxnSpPr>
            <p:cNvPr id="93" name="GVX - RTN/RTK">
              <a:extLst>
                <a:ext uri="{FF2B5EF4-FFF2-40B4-BE49-F238E27FC236}">
                  <a16:creationId xmlns:a16="http://schemas.microsoft.com/office/drawing/2014/main" id="{D0919F5F-FF86-4158-A3F7-491E4120DCEC}"/>
                </a:ext>
              </a:extLst>
            </p:cNvPr>
            <p:cNvCxnSpPr>
              <a:cxnSpLocks/>
              <a:endCxn id="99" idx="2"/>
            </p:cNvCxnSpPr>
            <p:nvPr/>
          </p:nvCxnSpPr>
          <p:spPr>
            <a:xfrm flipV="1">
              <a:off x="7191819" y="2158863"/>
              <a:ext cx="709636" cy="1600726"/>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cxnSp>
          <p:nvCxnSpPr>
            <p:cNvPr id="94" name="GVX - RTN/RTK">
              <a:extLst>
                <a:ext uri="{FF2B5EF4-FFF2-40B4-BE49-F238E27FC236}">
                  <a16:creationId xmlns:a16="http://schemas.microsoft.com/office/drawing/2014/main" id="{4C21B657-2955-4DDF-8301-7E69405A75E0}"/>
                </a:ext>
              </a:extLst>
            </p:cNvPr>
            <p:cNvCxnSpPr>
              <a:cxnSpLocks/>
              <a:endCxn id="97" idx="2"/>
            </p:cNvCxnSpPr>
            <p:nvPr/>
          </p:nvCxnSpPr>
          <p:spPr>
            <a:xfrm flipV="1">
              <a:off x="7191819" y="3054317"/>
              <a:ext cx="749325" cy="705272"/>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cxnSp>
          <p:nvCxnSpPr>
            <p:cNvPr id="95" name="GVX - RTN/RTK">
              <a:extLst>
                <a:ext uri="{FF2B5EF4-FFF2-40B4-BE49-F238E27FC236}">
                  <a16:creationId xmlns:a16="http://schemas.microsoft.com/office/drawing/2014/main" id="{6FB8B32F-533C-4248-A06D-84B798AC7946}"/>
                </a:ext>
              </a:extLst>
            </p:cNvPr>
            <p:cNvCxnSpPr>
              <a:cxnSpLocks/>
              <a:endCxn id="96" idx="1"/>
            </p:cNvCxnSpPr>
            <p:nvPr/>
          </p:nvCxnSpPr>
          <p:spPr>
            <a:xfrm flipV="1">
              <a:off x="7191819" y="3146600"/>
              <a:ext cx="1177445" cy="612989"/>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sp>
          <p:nvSpPr>
            <p:cNvPr id="96" name="GVX meet">
              <a:extLst>
                <a:ext uri="{FF2B5EF4-FFF2-40B4-BE49-F238E27FC236}">
                  <a16:creationId xmlns:a16="http://schemas.microsoft.com/office/drawing/2014/main" id="{71559676-4799-474B-91EE-325602032D17}"/>
                </a:ext>
              </a:extLst>
            </p:cNvPr>
            <p:cNvSpPr>
              <a:spLocks noChangeAspect="1"/>
            </p:cNvSpPr>
            <p:nvPr/>
          </p:nvSpPr>
          <p:spPr>
            <a:xfrm>
              <a:off x="8369264" y="2999920"/>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sp>
          <p:nvSpPr>
            <p:cNvPr id="97" name="GVX meet">
              <a:extLst>
                <a:ext uri="{FF2B5EF4-FFF2-40B4-BE49-F238E27FC236}">
                  <a16:creationId xmlns:a16="http://schemas.microsoft.com/office/drawing/2014/main" id="{B815E243-DCF7-4168-9F2C-879EBD3E675C}"/>
                </a:ext>
              </a:extLst>
            </p:cNvPr>
            <p:cNvSpPr>
              <a:spLocks noChangeAspect="1"/>
            </p:cNvSpPr>
            <p:nvPr/>
          </p:nvSpPr>
          <p:spPr>
            <a:xfrm>
              <a:off x="7794464" y="2760957"/>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sp>
          <p:nvSpPr>
            <p:cNvPr id="98" name="GVX meet">
              <a:extLst>
                <a:ext uri="{FF2B5EF4-FFF2-40B4-BE49-F238E27FC236}">
                  <a16:creationId xmlns:a16="http://schemas.microsoft.com/office/drawing/2014/main" id="{6CDAB389-0268-4A0B-848F-DC8893E14BC5}"/>
                </a:ext>
              </a:extLst>
            </p:cNvPr>
            <p:cNvSpPr>
              <a:spLocks noChangeAspect="1"/>
            </p:cNvSpPr>
            <p:nvPr/>
          </p:nvSpPr>
          <p:spPr>
            <a:xfrm>
              <a:off x="7097943" y="2108489"/>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sp>
          <p:nvSpPr>
            <p:cNvPr id="99" name="GVX meet">
              <a:extLst>
                <a:ext uri="{FF2B5EF4-FFF2-40B4-BE49-F238E27FC236}">
                  <a16:creationId xmlns:a16="http://schemas.microsoft.com/office/drawing/2014/main" id="{E182C5DF-32CB-4451-B4FE-4F4C310E2E79}"/>
                </a:ext>
              </a:extLst>
            </p:cNvPr>
            <p:cNvSpPr>
              <a:spLocks noChangeAspect="1"/>
            </p:cNvSpPr>
            <p:nvPr/>
          </p:nvSpPr>
          <p:spPr>
            <a:xfrm>
              <a:off x="7754775" y="1865503"/>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dirty="0">
                <a:solidFill>
                  <a:prstClr val="black"/>
                </a:solidFill>
                <a:latin typeface="Calibri"/>
              </a:endParaRPr>
            </a:p>
          </p:txBody>
        </p:sp>
        <p:grpSp>
          <p:nvGrpSpPr>
            <p:cNvPr id="100" name="RINEX+GVX meet">
              <a:extLst>
                <a:ext uri="{FF2B5EF4-FFF2-40B4-BE49-F238E27FC236}">
                  <a16:creationId xmlns:a16="http://schemas.microsoft.com/office/drawing/2014/main" id="{C2529FFC-1D43-454E-B9B8-B9C833896C6E}"/>
                </a:ext>
              </a:extLst>
            </p:cNvPr>
            <p:cNvGrpSpPr>
              <a:grpSpLocks noChangeAspect="1"/>
            </p:cNvGrpSpPr>
            <p:nvPr/>
          </p:nvGrpSpPr>
          <p:grpSpPr>
            <a:xfrm>
              <a:off x="6883386" y="3703610"/>
              <a:ext cx="360571" cy="360571"/>
              <a:chOff x="6508495" y="3073095"/>
              <a:chExt cx="360571" cy="360571"/>
            </a:xfrm>
          </p:grpSpPr>
          <p:sp>
            <p:nvSpPr>
              <p:cNvPr id="101" name="Oval 100">
                <a:extLst>
                  <a:ext uri="{FF2B5EF4-FFF2-40B4-BE49-F238E27FC236}">
                    <a16:creationId xmlns:a16="http://schemas.microsoft.com/office/drawing/2014/main" id="{100A02D8-F2F1-47B8-A3C3-12BE48E183DC}"/>
                  </a:ext>
                </a:extLst>
              </p:cNvPr>
              <p:cNvSpPr>
                <a:spLocks noChangeAspect="1"/>
              </p:cNvSpPr>
              <p:nvPr/>
            </p:nvSpPr>
            <p:spPr>
              <a:xfrm>
                <a:off x="6508495" y="3073095"/>
                <a:ext cx="360571" cy="360571"/>
              </a:xfrm>
              <a:prstGeom prst="ellipse">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a:solidFill>
                    <a:prstClr val="black"/>
                  </a:solidFill>
                  <a:latin typeface="Calibri"/>
                </a:endParaRPr>
              </a:p>
            </p:txBody>
          </p:sp>
          <p:sp>
            <p:nvSpPr>
              <p:cNvPr id="102" name="Diamond 101">
                <a:extLst>
                  <a:ext uri="{FF2B5EF4-FFF2-40B4-BE49-F238E27FC236}">
                    <a16:creationId xmlns:a16="http://schemas.microsoft.com/office/drawing/2014/main" id="{B0C39094-A3B9-4DA6-915B-130F04D5D649}"/>
                  </a:ext>
                </a:extLst>
              </p:cNvPr>
              <p:cNvSpPr>
                <a:spLocks noChangeAspect="1"/>
              </p:cNvSpPr>
              <p:nvPr/>
            </p:nvSpPr>
            <p:spPr>
              <a:xfrm>
                <a:off x="6542876" y="3106579"/>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endParaRPr lang="en-US" sz="4267">
                  <a:solidFill>
                    <a:prstClr val="black"/>
                  </a:solidFill>
                  <a:latin typeface="Calibri"/>
                </a:endParaRPr>
              </a:p>
            </p:txBody>
          </p:sp>
        </p:grpSp>
      </p:grpSp>
      <p:sp>
        <p:nvSpPr>
          <p:cNvPr id="7" name="Title 6">
            <a:extLst>
              <a:ext uri="{FF2B5EF4-FFF2-40B4-BE49-F238E27FC236}">
                <a16:creationId xmlns:a16="http://schemas.microsoft.com/office/drawing/2014/main" id="{CE63FE83-9431-4217-B460-89CCE4B29E1E}"/>
              </a:ext>
            </a:extLst>
          </p:cNvPr>
          <p:cNvSpPr>
            <a:spLocks noGrp="1"/>
          </p:cNvSpPr>
          <p:nvPr>
            <p:ph type="title"/>
          </p:nvPr>
        </p:nvSpPr>
        <p:spPr>
          <a:xfrm>
            <a:off x="609600" y="222669"/>
            <a:ext cx="11582400" cy="1271667"/>
          </a:xfrm>
        </p:spPr>
        <p:txBody>
          <a:bodyPr>
            <a:noAutofit/>
          </a:bodyPr>
          <a:lstStyle/>
          <a:p>
            <a:r>
              <a:rPr lang="en-US" b="0" dirty="0"/>
              <a:t>2) </a:t>
            </a:r>
            <a:r>
              <a:rPr lang="en-US" sz="3733" dirty="0"/>
              <a:t>Static Base + RTK</a:t>
            </a:r>
            <a:br>
              <a:rPr lang="en-US" b="0" dirty="0"/>
            </a:br>
            <a:r>
              <a:rPr lang="en-US" b="0" dirty="0"/>
              <a:t>     - </a:t>
            </a:r>
            <a:r>
              <a:rPr lang="en-US" sz="3200" dirty="0"/>
              <a:t>Base (positioned via OPUS) sending corrections to Rover</a:t>
            </a:r>
            <a:endParaRPr lang="en-US" dirty="0"/>
          </a:p>
        </p:txBody>
      </p:sp>
      <p:sp>
        <p:nvSpPr>
          <p:cNvPr id="43" name="Text Placeholder 8">
            <a:extLst>
              <a:ext uri="{FF2B5EF4-FFF2-40B4-BE49-F238E27FC236}">
                <a16:creationId xmlns:a16="http://schemas.microsoft.com/office/drawing/2014/main" id="{AD1AE267-25FC-4139-ACBC-FD1DB0D42EC7}"/>
              </a:ext>
            </a:extLst>
          </p:cNvPr>
          <p:cNvSpPr txBox="1">
            <a:spLocks/>
          </p:cNvSpPr>
          <p:nvPr/>
        </p:nvSpPr>
        <p:spPr>
          <a:xfrm>
            <a:off x="203338" y="1608704"/>
            <a:ext cx="8292996" cy="4782379"/>
          </a:xfrm>
          <a:prstGeom prst="rect">
            <a:avLst/>
          </a:prstGeom>
        </p:spPr>
        <p:txBody>
          <a:bodyPr vert="horz" lIns="121920" tIns="60960" rIns="121920" bIns="60960" rtlCol="0">
            <a:noAutofit/>
          </a:bodyPr>
          <a:lstStyle>
            <a:lvl1pPr marL="0" indent="0" algn="l" defTabSz="457200" rtl="0" eaLnBrk="1" latinLnBrk="0" hangingPunct="1">
              <a:spcBef>
                <a:spcPct val="20000"/>
              </a:spcBef>
              <a:buFont typeface="Arial"/>
              <a:buNone/>
              <a:defRPr sz="1400" kern="1200">
                <a:solidFill>
                  <a:schemeClr val="tx1"/>
                </a:solidFill>
                <a:latin typeface="+mj-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j-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j-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j-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j-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302676" indent="-302676" defTabSz="609585">
              <a:spcBef>
                <a:spcPts val="800"/>
              </a:spcBef>
              <a:buFont typeface="+mj-lt"/>
              <a:buAutoNum type="arabicPeriod"/>
              <a:defRPr/>
            </a:pPr>
            <a:r>
              <a:rPr lang="en-US" sz="2400" dirty="0">
                <a:solidFill>
                  <a:prstClr val="black"/>
                </a:solidFill>
                <a:latin typeface="Cambria" panose="02040503050406030204"/>
              </a:rPr>
              <a:t>Setup Base</a:t>
            </a:r>
          </a:p>
          <a:p>
            <a:pPr marL="613818" lvl="1" indent="-230712" defTabSz="609585">
              <a:buFont typeface="Cambria" panose="02040503050406030204" pitchFamily="18" charset="0"/>
              <a:buChar char="‒"/>
              <a:defRPr/>
            </a:pPr>
            <a:r>
              <a:rPr lang="en-US" sz="2133" i="1" dirty="0">
                <a:solidFill>
                  <a:prstClr val="black"/>
                </a:solidFill>
                <a:latin typeface="Cambria" panose="02040503050406030204"/>
              </a:rPr>
              <a:t>Must</a:t>
            </a:r>
            <a:r>
              <a:rPr lang="en-US" sz="2133" dirty="0">
                <a:solidFill>
                  <a:prstClr val="black"/>
                </a:solidFill>
                <a:latin typeface="Cambria" panose="02040503050406030204"/>
              </a:rPr>
              <a:t> log data during all Rover occupations</a:t>
            </a:r>
          </a:p>
          <a:p>
            <a:pPr marL="302676" indent="-302676" defTabSz="609585">
              <a:spcBef>
                <a:spcPts val="800"/>
              </a:spcBef>
              <a:buFont typeface="+mj-lt"/>
              <a:buAutoNum type="arabicPeriod"/>
              <a:defRPr/>
            </a:pPr>
            <a:r>
              <a:rPr lang="en-US" sz="2400" dirty="0">
                <a:solidFill>
                  <a:prstClr val="black"/>
                </a:solidFill>
                <a:latin typeface="Cambria" panose="02040503050406030204"/>
              </a:rPr>
              <a:t>Collect field data with Rover(s)</a:t>
            </a:r>
          </a:p>
          <a:p>
            <a:pPr marL="302676" indent="-302676" defTabSz="609585">
              <a:spcBef>
                <a:spcPts val="800"/>
              </a:spcBef>
              <a:buFont typeface="+mj-lt"/>
              <a:buAutoNum type="arabicPeriod"/>
              <a:defRPr/>
            </a:pPr>
            <a:r>
              <a:rPr lang="en-US" sz="2400" dirty="0">
                <a:solidFill>
                  <a:prstClr val="black"/>
                </a:solidFill>
                <a:latin typeface="Cambria" panose="02040503050406030204"/>
              </a:rPr>
              <a:t>Upload WinDesc files</a:t>
            </a:r>
          </a:p>
          <a:p>
            <a:pPr marL="302676" indent="-302676" defTabSz="609585">
              <a:spcBef>
                <a:spcPts val="800"/>
              </a:spcBef>
              <a:buFont typeface="+mj-lt"/>
              <a:buAutoNum type="arabicPeriod"/>
              <a:defRPr/>
            </a:pPr>
            <a:r>
              <a:rPr lang="en-US" sz="2400" dirty="0">
                <a:solidFill>
                  <a:prstClr val="black"/>
                </a:solidFill>
                <a:latin typeface="Cambria" panose="02040503050406030204"/>
              </a:rPr>
              <a:t>Upload Base data to OPUS Projects</a:t>
            </a:r>
          </a:p>
          <a:p>
            <a:pPr marL="613818" lvl="1" indent="-230712" defTabSz="609585">
              <a:buFont typeface="Cambria" panose="02040503050406030204" pitchFamily="18" charset="0"/>
              <a:buChar char="‒"/>
              <a:defRPr/>
            </a:pPr>
            <a:r>
              <a:rPr lang="en-US" sz="2133" dirty="0">
                <a:solidFill>
                  <a:prstClr val="black"/>
                </a:solidFill>
                <a:latin typeface="Cambria" panose="02040503050406030204"/>
              </a:rPr>
              <a:t>Using OPUS Static and Project ID</a:t>
            </a:r>
          </a:p>
          <a:p>
            <a:pPr marL="302676" indent="-302676" defTabSz="609585">
              <a:spcBef>
                <a:spcPts val="800"/>
              </a:spcBef>
              <a:buFont typeface="+mj-lt"/>
              <a:buAutoNum type="arabicPeriod"/>
              <a:defRPr/>
            </a:pPr>
            <a:r>
              <a:rPr lang="en-US" sz="2400" dirty="0">
                <a:solidFill>
                  <a:prstClr val="black"/>
                </a:solidFill>
                <a:latin typeface="Cambria" panose="02040503050406030204"/>
              </a:rPr>
              <a:t>Create GVX in your software and upload it</a:t>
            </a:r>
          </a:p>
          <a:p>
            <a:pPr marL="311143" indent="-311143" defTabSz="609585">
              <a:spcBef>
                <a:spcPts val="800"/>
              </a:spcBef>
              <a:buFont typeface="+mj-lt"/>
              <a:buAutoNum type="arabicPeriod"/>
              <a:defRPr/>
            </a:pPr>
            <a:r>
              <a:rPr lang="en-US" sz="2400" dirty="0">
                <a:solidFill>
                  <a:prstClr val="black"/>
                </a:solidFill>
                <a:latin typeface="Cambria" panose="02040503050406030204"/>
              </a:rPr>
              <a:t>Session Processing</a:t>
            </a:r>
          </a:p>
          <a:p>
            <a:pPr marL="842412" lvl="1" indent="-232828" defTabSz="609585">
              <a:spcBef>
                <a:spcPts val="400"/>
              </a:spcBef>
              <a:buFont typeface="Cambria" panose="02040503050406030204" pitchFamily="18" charset="0"/>
              <a:buChar char="‒"/>
              <a:defRPr/>
            </a:pPr>
            <a:r>
              <a:rPr lang="en-US" sz="2400" dirty="0">
                <a:solidFill>
                  <a:prstClr val="black"/>
                </a:solidFill>
                <a:latin typeface="Cambria" panose="02040503050406030204"/>
              </a:rPr>
              <a:t>Aligns your Base to NCN</a:t>
            </a:r>
          </a:p>
          <a:p>
            <a:pPr marL="311143" indent="-311143" defTabSz="609585">
              <a:spcBef>
                <a:spcPts val="800"/>
              </a:spcBef>
              <a:buFont typeface="+mj-lt"/>
              <a:buAutoNum type="arabicPeriod"/>
              <a:defRPr/>
            </a:pPr>
            <a:r>
              <a:rPr lang="en-US" sz="2400" dirty="0">
                <a:solidFill>
                  <a:prstClr val="black"/>
                </a:solidFill>
                <a:latin typeface="Cambria" panose="02040503050406030204"/>
              </a:rPr>
              <a:t>Network Adjustment</a:t>
            </a:r>
          </a:p>
          <a:p>
            <a:pPr marL="842412" lvl="1" indent="-232828" defTabSz="609585">
              <a:spcBef>
                <a:spcPts val="400"/>
              </a:spcBef>
              <a:buFont typeface="Cambria" panose="02040503050406030204" pitchFamily="18" charset="0"/>
              <a:buChar char="‒"/>
              <a:defRPr/>
            </a:pPr>
            <a:r>
              <a:rPr lang="en-US" sz="2400" dirty="0">
                <a:solidFill>
                  <a:prstClr val="black"/>
                </a:solidFill>
                <a:latin typeface="Cambria" panose="02040503050406030204"/>
              </a:rPr>
              <a:t>Constrain to NCN CORS</a:t>
            </a:r>
          </a:p>
        </p:txBody>
      </p:sp>
    </p:spTree>
    <p:extLst>
      <p:ext uri="{BB962C8B-B14F-4D97-AF65-F5344CB8AC3E}">
        <p14:creationId xmlns:p14="http://schemas.microsoft.com/office/powerpoint/2010/main" val="174198834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par>
                                <p:cTn id="11" presetID="10"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fade">
                                      <p:cBhvr>
                                        <p:cTn id="18"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F9366-1A32-42F1-B3BD-C48066F180AD}"/>
              </a:ext>
            </a:extLst>
          </p:cNvPr>
          <p:cNvSpPr>
            <a:spLocks noGrp="1"/>
          </p:cNvSpPr>
          <p:nvPr>
            <p:ph type="title"/>
          </p:nvPr>
        </p:nvSpPr>
        <p:spPr/>
        <p:txBody>
          <a:bodyPr/>
          <a:lstStyle/>
          <a:p>
            <a:r>
              <a:rPr lang="en-US" dirty="0"/>
              <a:t>Future of OPUS</a:t>
            </a:r>
          </a:p>
        </p:txBody>
      </p:sp>
      <p:sp>
        <p:nvSpPr>
          <p:cNvPr id="3" name="Content Placeholder 2">
            <a:extLst>
              <a:ext uri="{FF2B5EF4-FFF2-40B4-BE49-F238E27FC236}">
                <a16:creationId xmlns:a16="http://schemas.microsoft.com/office/drawing/2014/main" id="{C91B25C4-48A4-4E7C-A7DF-1F4A067847FC}"/>
              </a:ext>
            </a:extLst>
          </p:cNvPr>
          <p:cNvSpPr>
            <a:spLocks noGrp="1"/>
          </p:cNvSpPr>
          <p:nvPr>
            <p:ph idx="1"/>
          </p:nvPr>
        </p:nvSpPr>
        <p:spPr>
          <a:xfrm>
            <a:off x="609600" y="1417639"/>
            <a:ext cx="10972800" cy="5013306"/>
          </a:xfrm>
        </p:spPr>
        <p:txBody>
          <a:bodyPr>
            <a:noAutofit/>
          </a:bodyPr>
          <a:lstStyle/>
          <a:p>
            <a:pPr rtl="0" fontAlgn="base">
              <a:lnSpc>
                <a:spcPct val="150000"/>
              </a:lnSpc>
              <a:spcBef>
                <a:spcPts val="0"/>
              </a:spcBef>
              <a:buFont typeface="Arial" panose="020B0604020202020204" pitchFamily="34" charset="0"/>
              <a:buChar char="•"/>
            </a:pPr>
            <a:r>
              <a:rPr lang="en-US" sz="2800" b="0" i="0" u="none" strike="noStrike" dirty="0">
                <a:solidFill>
                  <a:srgbClr val="595959"/>
                </a:solidFill>
                <a:effectLst/>
              </a:rPr>
              <a:t>Removal of OPUS-Share and OPUS-RS</a:t>
            </a:r>
          </a:p>
          <a:p>
            <a:pPr fontAlgn="base">
              <a:lnSpc>
                <a:spcPct val="150000"/>
              </a:lnSpc>
              <a:spcBef>
                <a:spcPts val="0"/>
              </a:spcBef>
              <a:buFont typeface="Arial" panose="020B0604020202020204" pitchFamily="34" charset="0"/>
              <a:buChar char="•"/>
            </a:pPr>
            <a:r>
              <a:rPr lang="en-US" sz="2800" b="0" i="0" u="none" strike="noStrike" dirty="0">
                <a:solidFill>
                  <a:srgbClr val="595959"/>
                </a:solidFill>
                <a:effectLst/>
              </a:rPr>
              <a:t>RINEX-only upload</a:t>
            </a:r>
          </a:p>
          <a:p>
            <a:pPr rtl="0" fontAlgn="base">
              <a:lnSpc>
                <a:spcPct val="150000"/>
              </a:lnSpc>
              <a:spcBef>
                <a:spcPts val="0"/>
              </a:spcBef>
              <a:buFont typeface="Arial" panose="020B0604020202020204" pitchFamily="34" charset="0"/>
              <a:buChar char="•"/>
            </a:pPr>
            <a:r>
              <a:rPr lang="en-US" sz="2800" b="0" i="0" u="none" strike="noStrike" dirty="0">
                <a:solidFill>
                  <a:srgbClr val="595959"/>
                </a:solidFill>
                <a:effectLst/>
              </a:rPr>
              <a:t>Multi-GNSS processing (M-PAGES)</a:t>
            </a:r>
          </a:p>
          <a:p>
            <a:pPr rtl="0" fontAlgn="base">
              <a:lnSpc>
                <a:spcPct val="150000"/>
              </a:lnSpc>
              <a:spcBef>
                <a:spcPts val="0"/>
              </a:spcBef>
              <a:buFont typeface="Arial" panose="020B0604020202020204" pitchFamily="34" charset="0"/>
              <a:buChar char="•"/>
            </a:pPr>
            <a:r>
              <a:rPr lang="en-US" sz="2800" b="0" i="0" u="none" strike="noStrike" dirty="0">
                <a:solidFill>
                  <a:srgbClr val="595959"/>
                </a:solidFill>
                <a:effectLst/>
              </a:rPr>
              <a:t>9-character CORS IDs</a:t>
            </a:r>
          </a:p>
          <a:p>
            <a:pPr fontAlgn="base">
              <a:lnSpc>
                <a:spcPct val="150000"/>
              </a:lnSpc>
              <a:spcBef>
                <a:spcPts val="0"/>
              </a:spcBef>
              <a:buFont typeface="Arial" panose="020B0604020202020204" pitchFamily="34" charset="0"/>
              <a:buChar char="•"/>
            </a:pPr>
            <a:r>
              <a:rPr lang="en-US" sz="2800" b="0" i="0" u="none" strike="noStrike" dirty="0">
                <a:solidFill>
                  <a:srgbClr val="595959"/>
                </a:solidFill>
                <a:effectLst/>
              </a:rPr>
              <a:t>Updated CORS Selector </a:t>
            </a:r>
          </a:p>
          <a:p>
            <a:pPr marL="0" indent="0" rtl="0" fontAlgn="base">
              <a:lnSpc>
                <a:spcPct val="150000"/>
              </a:lnSpc>
              <a:spcBef>
                <a:spcPts val="0"/>
              </a:spcBef>
              <a:buNone/>
            </a:pPr>
            <a:endParaRPr lang="en-US" sz="2800" b="0" i="0" u="none" strike="noStrike" dirty="0">
              <a:solidFill>
                <a:srgbClr val="595959"/>
              </a:solidFill>
              <a:effectLst/>
            </a:endParaRPr>
          </a:p>
        </p:txBody>
      </p:sp>
    </p:spTree>
    <p:extLst>
      <p:ext uri="{BB962C8B-B14F-4D97-AF65-F5344CB8AC3E}">
        <p14:creationId xmlns:p14="http://schemas.microsoft.com/office/powerpoint/2010/main" val="28806940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F9366-1A32-42F1-B3BD-C48066F180AD}"/>
              </a:ext>
            </a:extLst>
          </p:cNvPr>
          <p:cNvSpPr>
            <a:spLocks noGrp="1"/>
          </p:cNvSpPr>
          <p:nvPr>
            <p:ph type="title"/>
          </p:nvPr>
        </p:nvSpPr>
        <p:spPr/>
        <p:txBody>
          <a:bodyPr/>
          <a:lstStyle/>
          <a:p>
            <a:r>
              <a:rPr lang="en-US" dirty="0"/>
              <a:t>Future of OPUS-Static</a:t>
            </a:r>
          </a:p>
        </p:txBody>
      </p:sp>
      <p:sp>
        <p:nvSpPr>
          <p:cNvPr id="3" name="Content Placeholder 2">
            <a:extLst>
              <a:ext uri="{FF2B5EF4-FFF2-40B4-BE49-F238E27FC236}">
                <a16:creationId xmlns:a16="http://schemas.microsoft.com/office/drawing/2014/main" id="{C91B25C4-48A4-4E7C-A7DF-1F4A067847FC}"/>
              </a:ext>
            </a:extLst>
          </p:cNvPr>
          <p:cNvSpPr>
            <a:spLocks noGrp="1"/>
          </p:cNvSpPr>
          <p:nvPr>
            <p:ph idx="1"/>
          </p:nvPr>
        </p:nvSpPr>
        <p:spPr>
          <a:xfrm>
            <a:off x="609600" y="1327206"/>
            <a:ext cx="10972800" cy="5013306"/>
          </a:xfrm>
        </p:spPr>
        <p:txBody>
          <a:bodyPr>
            <a:noAutofit/>
          </a:bodyPr>
          <a:lstStyle/>
          <a:p>
            <a:pPr fontAlgn="base">
              <a:lnSpc>
                <a:spcPct val="150000"/>
              </a:lnSpc>
              <a:spcBef>
                <a:spcPts val="0"/>
              </a:spcBef>
              <a:buFont typeface="Arial" panose="020B0604020202020204" pitchFamily="34" charset="0"/>
              <a:buChar char="•"/>
            </a:pPr>
            <a:r>
              <a:rPr lang="en-US" sz="2800" dirty="0">
                <a:solidFill>
                  <a:srgbClr val="595959"/>
                </a:solidFill>
              </a:rPr>
              <a:t>15 min to 48 hours of data* </a:t>
            </a:r>
          </a:p>
          <a:p>
            <a:pPr lvl="1" fontAlgn="base">
              <a:spcBef>
                <a:spcPts val="0"/>
              </a:spcBef>
              <a:buFont typeface="Arial" panose="020B0604020202020204" pitchFamily="34" charset="0"/>
              <a:buChar char="•"/>
            </a:pPr>
            <a:r>
              <a:rPr lang="en-US" sz="2266" dirty="0">
                <a:solidFill>
                  <a:srgbClr val="595959"/>
                </a:solidFill>
              </a:rPr>
              <a:t>Any files &lt;1 hour will get a disclaimer on the Solution Report</a:t>
            </a:r>
            <a:endParaRPr lang="en-US" sz="2266" b="0" i="0" u="none" strike="noStrike" dirty="0">
              <a:solidFill>
                <a:srgbClr val="595959"/>
              </a:solidFill>
              <a:effectLst/>
            </a:endParaRPr>
          </a:p>
          <a:p>
            <a:pPr rtl="0" fontAlgn="base">
              <a:lnSpc>
                <a:spcPct val="150000"/>
              </a:lnSpc>
              <a:spcBef>
                <a:spcPts val="0"/>
              </a:spcBef>
              <a:buFont typeface="Arial" panose="020B0604020202020204" pitchFamily="34" charset="0"/>
              <a:buChar char="•"/>
            </a:pPr>
            <a:r>
              <a:rPr lang="en-US" sz="2800" b="0" i="0" u="none" strike="noStrike" dirty="0">
                <a:solidFill>
                  <a:srgbClr val="595959"/>
                </a:solidFill>
                <a:effectLst/>
              </a:rPr>
              <a:t>Simultaneous/Session </a:t>
            </a:r>
            <a:r>
              <a:rPr lang="en-US" sz="2800" dirty="0">
                <a:solidFill>
                  <a:srgbClr val="595959"/>
                </a:solidFill>
              </a:rPr>
              <a:t>B</a:t>
            </a:r>
            <a:r>
              <a:rPr lang="en-US" sz="2800" b="0" i="0" u="none" strike="noStrike" dirty="0">
                <a:solidFill>
                  <a:srgbClr val="595959"/>
                </a:solidFill>
                <a:effectLst/>
              </a:rPr>
              <a:t>aseline Processing</a:t>
            </a:r>
          </a:p>
          <a:p>
            <a:pPr lvl="1" fontAlgn="base">
              <a:spcBef>
                <a:spcPts val="0"/>
              </a:spcBef>
              <a:buFont typeface="Arial" panose="020B0604020202020204" pitchFamily="34" charset="0"/>
              <a:buChar char="•"/>
            </a:pPr>
            <a:r>
              <a:rPr lang="en-US" sz="2266" dirty="0">
                <a:solidFill>
                  <a:srgbClr val="595959"/>
                </a:solidFill>
              </a:rPr>
              <a:t>Yes, in OPUS-S not just in OP</a:t>
            </a:r>
          </a:p>
          <a:p>
            <a:pPr rtl="0" fontAlgn="base">
              <a:lnSpc>
                <a:spcPct val="150000"/>
              </a:lnSpc>
              <a:spcBef>
                <a:spcPts val="0"/>
              </a:spcBef>
              <a:buFont typeface="Arial" panose="020B0604020202020204" pitchFamily="34" charset="0"/>
              <a:buChar char="•"/>
            </a:pPr>
            <a:r>
              <a:rPr lang="en-US" sz="2800" dirty="0">
                <a:solidFill>
                  <a:srgbClr val="595959"/>
                </a:solidFill>
              </a:rPr>
              <a:t>New frames: ITRF2020, </a:t>
            </a:r>
            <a:r>
              <a:rPr lang="en-US" sz="2800" b="0" i="0" u="none" strike="noStrike" dirty="0">
                <a:solidFill>
                  <a:srgbClr val="595959"/>
                </a:solidFill>
                <a:effectLst/>
              </a:rPr>
              <a:t>NSRS TRFs (NATRF2022), SPCS2022</a:t>
            </a:r>
          </a:p>
          <a:p>
            <a:pPr rtl="0" fontAlgn="base">
              <a:lnSpc>
                <a:spcPct val="150000"/>
              </a:lnSpc>
              <a:spcBef>
                <a:spcPts val="0"/>
              </a:spcBef>
              <a:buFont typeface="Arial" panose="020B0604020202020204" pitchFamily="34" charset="0"/>
              <a:buChar char="•"/>
            </a:pPr>
            <a:r>
              <a:rPr lang="en-US" sz="2800" b="0" i="0" u="none" strike="noStrike" dirty="0">
                <a:solidFill>
                  <a:srgbClr val="595959"/>
                </a:solidFill>
                <a:effectLst/>
              </a:rPr>
              <a:t>New vertical datum: NAPGD2022</a:t>
            </a:r>
          </a:p>
          <a:p>
            <a:pPr lvl="1" fontAlgn="base">
              <a:spcBef>
                <a:spcPts val="0"/>
              </a:spcBef>
              <a:buFont typeface="Arial" panose="020B0604020202020204" pitchFamily="34" charset="0"/>
              <a:buChar char="•"/>
            </a:pPr>
            <a:r>
              <a:rPr lang="en-US" sz="2400" b="0" i="0" u="none" strike="noStrike" dirty="0">
                <a:solidFill>
                  <a:srgbClr val="595959"/>
                </a:solidFill>
                <a:effectLst/>
              </a:rPr>
              <a:t>Based on GEOID2022</a:t>
            </a:r>
            <a:endParaRPr lang="en-US" sz="2266" b="0" i="0" u="none" strike="noStrike" dirty="0">
              <a:solidFill>
                <a:srgbClr val="595959"/>
              </a:solidFill>
              <a:effectLst/>
            </a:endParaRPr>
          </a:p>
        </p:txBody>
      </p:sp>
    </p:spTree>
    <p:extLst>
      <p:ext uri="{BB962C8B-B14F-4D97-AF65-F5344CB8AC3E}">
        <p14:creationId xmlns:p14="http://schemas.microsoft.com/office/powerpoint/2010/main" val="2045007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8132-3C2C-4B3E-9CD9-23D616EA86AB}"/>
              </a:ext>
            </a:extLst>
          </p:cNvPr>
          <p:cNvSpPr>
            <a:spLocks noGrp="1"/>
          </p:cNvSpPr>
          <p:nvPr>
            <p:ph type="title"/>
          </p:nvPr>
        </p:nvSpPr>
        <p:spPr/>
        <p:txBody>
          <a:bodyPr/>
          <a:lstStyle/>
          <a:p>
            <a:r>
              <a:rPr lang="en-US" dirty="0"/>
              <a:t>Future of CORS Selector</a:t>
            </a:r>
          </a:p>
        </p:txBody>
      </p:sp>
      <p:sp>
        <p:nvSpPr>
          <p:cNvPr id="3" name="Content Placeholder 2">
            <a:extLst>
              <a:ext uri="{FF2B5EF4-FFF2-40B4-BE49-F238E27FC236}">
                <a16:creationId xmlns:a16="http://schemas.microsoft.com/office/drawing/2014/main" id="{3ADAC46E-0892-4381-94FA-27663C0200E6}"/>
              </a:ext>
            </a:extLst>
          </p:cNvPr>
          <p:cNvSpPr>
            <a:spLocks noGrp="1"/>
          </p:cNvSpPr>
          <p:nvPr>
            <p:ph idx="1"/>
          </p:nvPr>
        </p:nvSpPr>
        <p:spPr>
          <a:xfrm>
            <a:off x="160773" y="1600201"/>
            <a:ext cx="11877151" cy="4983160"/>
          </a:xfrm>
        </p:spPr>
        <p:txBody>
          <a:bodyPr>
            <a:noAutofit/>
          </a:bodyPr>
          <a:lstStyle/>
          <a:p>
            <a:pPr rtl="0" fontAlgn="base">
              <a:spcBef>
                <a:spcPts val="0"/>
              </a:spcBef>
              <a:spcAft>
                <a:spcPts val="0"/>
              </a:spcAft>
              <a:buFont typeface="Arial" panose="020B0604020202020204" pitchFamily="34" charset="0"/>
              <a:buChar char="•"/>
            </a:pPr>
            <a:r>
              <a:rPr lang="en-US" sz="3200" b="0" i="0" u="none" strike="noStrike" dirty="0">
                <a:effectLst/>
              </a:rPr>
              <a:t>OPUS CORS Selector “grades” CORS on the following criteria:</a:t>
            </a:r>
          </a:p>
          <a:p>
            <a:pPr lvl="1" fontAlgn="base">
              <a:spcBef>
                <a:spcPts val="0"/>
              </a:spcBef>
              <a:buFont typeface="Arial" panose="020B0604020202020204" pitchFamily="34" charset="0"/>
              <a:buChar char="•"/>
            </a:pPr>
            <a:r>
              <a:rPr lang="en-US" sz="2800" b="0" i="0" u="none" strike="noStrike" dirty="0">
                <a:effectLst/>
              </a:rPr>
              <a:t>CORS Metrics (Horizontal and Vertical scores)</a:t>
            </a:r>
          </a:p>
          <a:p>
            <a:pPr lvl="2" fontAlgn="base">
              <a:spcBef>
                <a:spcPts val="0"/>
              </a:spcBef>
              <a:spcAft>
                <a:spcPts val="600"/>
              </a:spcAft>
              <a:buFont typeface="Arial" panose="020B0604020202020204" pitchFamily="34" charset="0"/>
              <a:buChar char="•"/>
            </a:pPr>
            <a:r>
              <a:rPr lang="en-US" sz="2000" b="0" i="0" u="none" strike="noStrike" dirty="0">
                <a:effectLst/>
              </a:rPr>
              <a:t>Higher score for more “stable” CORS</a:t>
            </a:r>
          </a:p>
          <a:p>
            <a:pPr lvl="1" fontAlgn="base">
              <a:spcBef>
                <a:spcPts val="0"/>
              </a:spcBef>
              <a:buFont typeface="Arial" panose="020B0604020202020204" pitchFamily="34" charset="0"/>
              <a:buChar char="•"/>
            </a:pPr>
            <a:r>
              <a:rPr lang="en-US" sz="2800" dirty="0"/>
              <a:t>Distance from user mark </a:t>
            </a:r>
          </a:p>
          <a:p>
            <a:pPr lvl="2" fontAlgn="base">
              <a:spcBef>
                <a:spcPts val="0"/>
              </a:spcBef>
              <a:spcAft>
                <a:spcPts val="600"/>
              </a:spcAft>
              <a:buFont typeface="Arial" panose="020B0604020202020204" pitchFamily="34" charset="0"/>
              <a:buChar char="•"/>
            </a:pPr>
            <a:r>
              <a:rPr lang="en-US" sz="2000" b="0" i="0" u="none" strike="noStrike" dirty="0">
                <a:effectLst/>
              </a:rPr>
              <a:t>Higher score for CORS within 250 km </a:t>
            </a:r>
          </a:p>
          <a:p>
            <a:pPr lvl="1" fontAlgn="base">
              <a:spcBef>
                <a:spcPts val="0"/>
              </a:spcBef>
              <a:buFont typeface="Arial" panose="020B0604020202020204" pitchFamily="34" charset="0"/>
              <a:buChar char="•"/>
            </a:pPr>
            <a:r>
              <a:rPr lang="en-US" sz="2800" dirty="0"/>
              <a:t>Data availability</a:t>
            </a:r>
          </a:p>
          <a:p>
            <a:pPr lvl="2" fontAlgn="base">
              <a:spcBef>
                <a:spcPts val="0"/>
              </a:spcBef>
              <a:spcAft>
                <a:spcPts val="600"/>
              </a:spcAft>
              <a:buFont typeface="Arial" panose="020B0604020202020204" pitchFamily="34" charset="0"/>
              <a:buChar char="•"/>
            </a:pPr>
            <a:r>
              <a:rPr lang="en-US" sz="2000" dirty="0"/>
              <a:t>Higher score for stations with reliable data </a:t>
            </a:r>
          </a:p>
          <a:p>
            <a:pPr lvl="1" fontAlgn="base">
              <a:spcBef>
                <a:spcPts val="0"/>
              </a:spcBef>
              <a:buFont typeface="Arial" panose="020B0604020202020204" pitchFamily="34" charset="0"/>
              <a:buChar char="•"/>
            </a:pPr>
            <a:r>
              <a:rPr lang="en-US" sz="2800" b="0" i="0" u="none" strike="noStrike" dirty="0">
                <a:effectLst/>
              </a:rPr>
              <a:t>User requested constellations</a:t>
            </a:r>
          </a:p>
          <a:p>
            <a:pPr lvl="2" fontAlgn="base">
              <a:spcBef>
                <a:spcPts val="0"/>
              </a:spcBef>
              <a:spcAft>
                <a:spcPts val="600"/>
              </a:spcAft>
              <a:buFont typeface="Arial" panose="020B0604020202020204" pitchFamily="34" charset="0"/>
              <a:buChar char="•"/>
            </a:pPr>
            <a:r>
              <a:rPr lang="en-US" sz="2000" b="0" i="0" u="none" strike="noStrike" dirty="0">
                <a:effectLst/>
              </a:rPr>
              <a:t>Higher score for more requested constellations </a:t>
            </a:r>
          </a:p>
          <a:p>
            <a:pPr fontAlgn="base">
              <a:spcBef>
                <a:spcPts val="0"/>
              </a:spcBef>
              <a:buFont typeface="Arial" panose="020B0604020202020204" pitchFamily="34" charset="0"/>
              <a:buChar char="•"/>
            </a:pPr>
            <a:r>
              <a:rPr lang="en-US" sz="3200" dirty="0"/>
              <a:t>Also based on quadrant</a:t>
            </a:r>
          </a:p>
          <a:p>
            <a:pPr fontAlgn="base">
              <a:spcBef>
                <a:spcPts val="0"/>
              </a:spcBef>
              <a:buFont typeface="Arial" panose="020B0604020202020204" pitchFamily="34" charset="0"/>
              <a:buChar char="•"/>
            </a:pPr>
            <a:r>
              <a:rPr lang="en-US" sz="3200" b="0" i="0" u="none" strike="noStrike" dirty="0">
                <a:effectLst/>
              </a:rPr>
              <a:t>User selected CORS should automatically be included* </a:t>
            </a:r>
          </a:p>
        </p:txBody>
      </p:sp>
    </p:spTree>
    <p:extLst>
      <p:ext uri="{BB962C8B-B14F-4D97-AF65-F5344CB8AC3E}">
        <p14:creationId xmlns:p14="http://schemas.microsoft.com/office/powerpoint/2010/main" val="28448307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F7546-BAC2-42C6-AE0B-A8E5CB3CE495}"/>
              </a:ext>
            </a:extLst>
          </p:cNvPr>
          <p:cNvSpPr>
            <a:spLocks noGrp="1"/>
          </p:cNvSpPr>
          <p:nvPr>
            <p:ph type="title"/>
          </p:nvPr>
        </p:nvSpPr>
        <p:spPr/>
        <p:txBody>
          <a:bodyPr/>
          <a:lstStyle/>
          <a:p>
            <a:r>
              <a:rPr lang="en-US" dirty="0"/>
              <a:t>Future of OPUS Projects</a:t>
            </a:r>
          </a:p>
        </p:txBody>
      </p:sp>
      <p:sp>
        <p:nvSpPr>
          <p:cNvPr id="3" name="Content Placeholder 2">
            <a:extLst>
              <a:ext uri="{FF2B5EF4-FFF2-40B4-BE49-F238E27FC236}">
                <a16:creationId xmlns:a16="http://schemas.microsoft.com/office/drawing/2014/main" id="{61CC7875-F33D-49CC-9311-F1E814E33ED8}"/>
              </a:ext>
            </a:extLst>
          </p:cNvPr>
          <p:cNvSpPr>
            <a:spLocks noGrp="1"/>
          </p:cNvSpPr>
          <p:nvPr>
            <p:ph idx="1"/>
          </p:nvPr>
        </p:nvSpPr>
        <p:spPr>
          <a:xfrm>
            <a:off x="609600" y="1600201"/>
            <a:ext cx="10972800" cy="4983160"/>
          </a:xfrm>
        </p:spPr>
        <p:txBody>
          <a:bodyPr>
            <a:noAutofit/>
          </a:bodyPr>
          <a:lstStyle/>
          <a:p>
            <a:r>
              <a:rPr lang="en-US" sz="3600" dirty="0"/>
              <a:t>Submitting to NGS:</a:t>
            </a:r>
          </a:p>
          <a:p>
            <a:pPr lvl="1"/>
            <a:r>
              <a:rPr lang="en-US" sz="3200" dirty="0"/>
              <a:t>No requirement for Survey Project Proposal</a:t>
            </a:r>
          </a:p>
          <a:p>
            <a:pPr lvl="1"/>
            <a:r>
              <a:rPr lang="en-US" sz="3200" dirty="0"/>
              <a:t>Removal of </a:t>
            </a:r>
            <a:r>
              <a:rPr lang="en-US" sz="3200" dirty="0" err="1"/>
              <a:t>WinDesc</a:t>
            </a:r>
            <a:r>
              <a:rPr lang="en-US" sz="3200" dirty="0"/>
              <a:t> file requirement </a:t>
            </a:r>
          </a:p>
          <a:p>
            <a:r>
              <a:rPr lang="en-US" sz="3600" dirty="0"/>
              <a:t>Single tracking number for all projects</a:t>
            </a:r>
          </a:p>
          <a:p>
            <a:pPr lvl="1"/>
            <a:r>
              <a:rPr lang="en-US" sz="3200" dirty="0"/>
              <a:t>NGS Survey Project Number</a:t>
            </a:r>
          </a:p>
          <a:p>
            <a:r>
              <a:rPr lang="en-US" sz="3600" dirty="0"/>
              <a:t>Distant/</a:t>
            </a:r>
            <a:r>
              <a:rPr lang="en-US" sz="3600" dirty="0" err="1"/>
              <a:t>Tropo</a:t>
            </a:r>
            <a:r>
              <a:rPr lang="en-US" sz="3600" dirty="0"/>
              <a:t> CORS selection automated </a:t>
            </a:r>
          </a:p>
          <a:p>
            <a:r>
              <a:rPr lang="en-US" sz="3600" dirty="0"/>
              <a:t>Updated CORS Selector</a:t>
            </a:r>
          </a:p>
          <a:p>
            <a:r>
              <a:rPr lang="en-US" sz="3600" dirty="0"/>
              <a:t>9-character CORS IDs </a:t>
            </a:r>
          </a:p>
          <a:p>
            <a:endParaRPr lang="en-US" sz="3600" dirty="0"/>
          </a:p>
        </p:txBody>
      </p:sp>
    </p:spTree>
    <p:extLst>
      <p:ext uri="{BB962C8B-B14F-4D97-AF65-F5344CB8AC3E}">
        <p14:creationId xmlns:p14="http://schemas.microsoft.com/office/powerpoint/2010/main" val="71433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F7546-BAC2-42C6-AE0B-A8E5CB3CE495}"/>
              </a:ext>
            </a:extLst>
          </p:cNvPr>
          <p:cNvSpPr>
            <a:spLocks noGrp="1"/>
          </p:cNvSpPr>
          <p:nvPr>
            <p:ph type="title"/>
          </p:nvPr>
        </p:nvSpPr>
        <p:spPr/>
        <p:txBody>
          <a:bodyPr/>
          <a:lstStyle/>
          <a:p>
            <a:r>
              <a:rPr lang="en-US" dirty="0"/>
              <a:t>Future of OPUS Projects</a:t>
            </a:r>
          </a:p>
        </p:txBody>
      </p:sp>
      <p:sp>
        <p:nvSpPr>
          <p:cNvPr id="3" name="Content Placeholder 2">
            <a:extLst>
              <a:ext uri="{FF2B5EF4-FFF2-40B4-BE49-F238E27FC236}">
                <a16:creationId xmlns:a16="http://schemas.microsoft.com/office/drawing/2014/main" id="{61CC7875-F33D-49CC-9311-F1E814E33ED8}"/>
              </a:ext>
            </a:extLst>
          </p:cNvPr>
          <p:cNvSpPr>
            <a:spLocks noGrp="1"/>
          </p:cNvSpPr>
          <p:nvPr>
            <p:ph idx="1"/>
          </p:nvPr>
        </p:nvSpPr>
        <p:spPr>
          <a:xfrm>
            <a:off x="170822" y="1600201"/>
            <a:ext cx="11877152" cy="4983160"/>
          </a:xfrm>
        </p:spPr>
        <p:txBody>
          <a:bodyPr>
            <a:noAutofit/>
          </a:bodyPr>
          <a:lstStyle/>
          <a:p>
            <a:r>
              <a:rPr lang="en-US" sz="3200" dirty="0"/>
              <a:t>GPS-only</a:t>
            </a:r>
          </a:p>
          <a:p>
            <a:pPr lvl="1"/>
            <a:r>
              <a:rPr lang="en-US" sz="2666" dirty="0"/>
              <a:t>Will </a:t>
            </a:r>
            <a:r>
              <a:rPr lang="en-US" sz="2666" i="1" dirty="0"/>
              <a:t>not</a:t>
            </a:r>
            <a:r>
              <a:rPr lang="en-US" sz="2666" dirty="0"/>
              <a:t> use M-PAGES until after NSRS finalized (FGCS vote)</a:t>
            </a:r>
          </a:p>
          <a:p>
            <a:r>
              <a:rPr lang="en-US" sz="3200" dirty="0"/>
              <a:t>Removal of GPSCOM</a:t>
            </a:r>
          </a:p>
          <a:p>
            <a:r>
              <a:rPr lang="en-US" sz="3200" dirty="0"/>
              <a:t>HTDP to be replaced by SPROCCET</a:t>
            </a:r>
          </a:p>
          <a:p>
            <a:r>
              <a:rPr lang="en-US" sz="3200" dirty="0"/>
              <a:t>ADJUST to be replaced by LASER</a:t>
            </a:r>
          </a:p>
          <a:p>
            <a:pPr lvl="1"/>
            <a:r>
              <a:rPr lang="en-US" sz="2666" dirty="0"/>
              <a:t>Still 2 sets of network adjustments</a:t>
            </a:r>
          </a:p>
          <a:p>
            <a:r>
              <a:rPr lang="en-US" sz="3200" dirty="0"/>
              <a:t>New datasheets via the DDS</a:t>
            </a:r>
          </a:p>
          <a:p>
            <a:r>
              <a:rPr lang="en-US" sz="3200" dirty="0"/>
              <a:t>Results in specific frame (epoch) will vary by adjustment </a:t>
            </a:r>
          </a:p>
        </p:txBody>
      </p:sp>
    </p:spTree>
    <p:extLst>
      <p:ext uri="{BB962C8B-B14F-4D97-AF65-F5344CB8AC3E}">
        <p14:creationId xmlns:p14="http://schemas.microsoft.com/office/powerpoint/2010/main" val="41050818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BD32-5933-27FC-5B25-277BFDD9C7D0}"/>
              </a:ext>
            </a:extLst>
          </p:cNvPr>
          <p:cNvSpPr>
            <a:spLocks noGrp="1"/>
          </p:cNvSpPr>
          <p:nvPr>
            <p:ph type="title"/>
          </p:nvPr>
        </p:nvSpPr>
        <p:spPr>
          <a:xfrm>
            <a:off x="609600" y="2857500"/>
            <a:ext cx="10972800" cy="1143000"/>
          </a:xfrm>
        </p:spPr>
        <p:txBody>
          <a:bodyPr/>
          <a:lstStyle/>
          <a:p>
            <a:r>
              <a:rPr lang="en-US" dirty="0"/>
              <a:t>Additional Resources</a:t>
            </a:r>
          </a:p>
        </p:txBody>
      </p:sp>
    </p:spTree>
    <p:extLst>
      <p:ext uri="{BB962C8B-B14F-4D97-AF65-F5344CB8AC3E}">
        <p14:creationId xmlns:p14="http://schemas.microsoft.com/office/powerpoint/2010/main" val="413294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023856" y="5007969"/>
            <a:ext cx="4547891" cy="1587172"/>
            <a:chOff x="4403571" y="5339913"/>
            <a:chExt cx="4586432" cy="1514582"/>
          </a:xfrm>
        </p:grpSpPr>
        <p:sp>
          <p:nvSpPr>
            <p:cNvPr id="12" name="Rectangle 11"/>
            <p:cNvSpPr/>
            <p:nvPr/>
          </p:nvSpPr>
          <p:spPr>
            <a:xfrm>
              <a:off x="4403571" y="5339913"/>
              <a:ext cx="4586432" cy="1399549"/>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p:cNvSpPr txBox="1"/>
            <p:nvPr/>
          </p:nvSpPr>
          <p:spPr>
            <a:xfrm>
              <a:off x="4719081" y="5658267"/>
              <a:ext cx="1647191" cy="881101"/>
            </a:xfrm>
            <a:prstGeom prst="rect">
              <a:avLst/>
            </a:prstGeom>
            <a:noFill/>
          </p:spPr>
          <p:txBody>
            <a:bodyPr wrap="square" rtlCol="0">
              <a:spAutoFit/>
            </a:bodyPr>
            <a:lstStyle/>
            <a:p>
              <a:pPr algn="ctr"/>
              <a:r>
                <a:rPr lang="en-US" sz="1800" b="1" dirty="0">
                  <a:solidFill>
                    <a:srgbClr val="781D22"/>
                  </a:solidFill>
                </a:rPr>
                <a:t>Educational Videos</a:t>
              </a:r>
            </a:p>
            <a:p>
              <a:pPr algn="ctr"/>
              <a:r>
                <a:rPr lang="en-US" sz="1800" b="1" dirty="0">
                  <a:solidFill>
                    <a:srgbClr val="781D22"/>
                  </a:solidFill>
                </a:rPr>
                <a:t>&lt;5 minutes</a:t>
              </a:r>
            </a:p>
          </p:txBody>
        </p:sp>
        <p:sp>
          <p:nvSpPr>
            <p:cNvPr id="9" name="TextBox 8"/>
            <p:cNvSpPr txBox="1"/>
            <p:nvPr/>
          </p:nvSpPr>
          <p:spPr>
            <a:xfrm>
              <a:off x="6608810" y="5709063"/>
              <a:ext cx="2291135" cy="1145432"/>
            </a:xfrm>
            <a:prstGeom prst="rect">
              <a:avLst/>
            </a:prstGeom>
            <a:noFill/>
          </p:spPr>
          <p:txBody>
            <a:bodyPr wrap="square" rtlCol="0">
              <a:spAutoFit/>
            </a:bodyPr>
            <a:lstStyle/>
            <a:p>
              <a:pPr algn="ctr"/>
              <a:r>
                <a:rPr lang="en-US" sz="1800" b="1" dirty="0">
                  <a:solidFill>
                    <a:srgbClr val="781D22"/>
                  </a:solidFill>
                </a:rPr>
                <a:t>Online Lesson </a:t>
              </a:r>
            </a:p>
            <a:p>
              <a:pPr algn="ctr"/>
              <a:r>
                <a:rPr lang="en-US" sz="1800" b="1" dirty="0">
                  <a:solidFill>
                    <a:srgbClr val="781D22"/>
                  </a:solidFill>
                </a:rPr>
                <a:t>(via </a:t>
              </a:r>
              <a:r>
                <a:rPr lang="en-US" sz="1800" b="1" dirty="0" err="1">
                  <a:solidFill>
                    <a:srgbClr val="781D22"/>
                  </a:solidFill>
                </a:rPr>
                <a:t>MetEd</a:t>
              </a:r>
              <a:r>
                <a:rPr lang="en-US" sz="1800" b="1" dirty="0">
                  <a:solidFill>
                    <a:srgbClr val="781D22"/>
                  </a:solidFill>
                </a:rPr>
                <a:t>/COMET)</a:t>
              </a:r>
            </a:p>
            <a:p>
              <a:pPr algn="ctr"/>
              <a:r>
                <a:rPr lang="en-US" sz="1800" b="1" dirty="0">
                  <a:solidFill>
                    <a:srgbClr val="781D22"/>
                  </a:solidFill>
                </a:rPr>
                <a:t>~1 hour</a:t>
              </a:r>
            </a:p>
          </p:txBody>
        </p:sp>
      </p:grpSp>
      <p:sp>
        <p:nvSpPr>
          <p:cNvPr id="13" name="Title 1"/>
          <p:cNvSpPr txBox="1">
            <a:spLocks/>
          </p:cNvSpPr>
          <p:nvPr/>
        </p:nvSpPr>
        <p:spPr>
          <a:xfrm>
            <a:off x="1524000" y="6371268"/>
            <a:ext cx="9144000" cy="456197"/>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2800" dirty="0">
                <a:latin typeface="Cambria" panose="02040503050406030204" pitchFamily="18" charset="0"/>
                <a:ea typeface="Cambria" panose="02040503050406030204" pitchFamily="18" charset="0"/>
                <a:cs typeface="Arial" pitchFamily="34" charset="0"/>
              </a:rPr>
              <a:t>NGS homepage: </a:t>
            </a:r>
            <a:r>
              <a:rPr lang="en-US" altLang="en-US" sz="2800" b="1" dirty="0">
                <a:latin typeface="Cambria" panose="02040503050406030204" pitchFamily="18" charset="0"/>
                <a:ea typeface="Cambria" panose="02040503050406030204" pitchFamily="18" charset="0"/>
                <a:cs typeface="Arial" pitchFamily="34" charset="0"/>
              </a:rPr>
              <a:t>geodesy.noaa.gov </a:t>
            </a:r>
          </a:p>
        </p:txBody>
      </p:sp>
      <p:cxnSp>
        <p:nvCxnSpPr>
          <p:cNvPr id="5" name="Straight Arrow Connector 4"/>
          <p:cNvCxnSpPr/>
          <p:nvPr/>
        </p:nvCxnSpPr>
        <p:spPr>
          <a:xfrm flipH="1" flipV="1">
            <a:off x="6037668" y="5835429"/>
            <a:ext cx="459693" cy="3311"/>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0"/>
          </p:cNvCxnSpPr>
          <p:nvPr/>
        </p:nvCxnSpPr>
        <p:spPr>
          <a:xfrm flipH="1" flipV="1">
            <a:off x="9335457" y="5045825"/>
            <a:ext cx="11048" cy="348986"/>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6514869" y="5359113"/>
            <a:ext cx="1316331"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Rounded Rectangle 16"/>
          <p:cNvSpPr/>
          <p:nvPr/>
        </p:nvSpPr>
        <p:spPr>
          <a:xfrm>
            <a:off x="8290240" y="5391606"/>
            <a:ext cx="2082485"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AAEA598D-89C4-4855-B4EA-5D9995385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695"/>
            <a:ext cx="9144000" cy="6522720"/>
          </a:xfrm>
          <a:prstGeom prst="rect">
            <a:avLst/>
          </a:prstGeom>
        </p:spPr>
      </p:pic>
    </p:spTree>
    <p:extLst>
      <p:ext uri="{BB962C8B-B14F-4D97-AF65-F5344CB8AC3E}">
        <p14:creationId xmlns:p14="http://schemas.microsoft.com/office/powerpoint/2010/main" val="240723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heel(2)">
                                      <p:cBhvr>
                                        <p:cTn id="7" dur="2000"/>
                                        <p:tgtEl>
                                          <p:spTgt spid="14"/>
                                        </p:tgtEl>
                                      </p:cBhvr>
                                    </p:animEffect>
                                  </p:childTnLst>
                                </p:cTn>
                              </p:par>
                            </p:childTnLst>
                          </p:cTn>
                        </p:par>
                        <p:par>
                          <p:cTn id="8" fill="hold">
                            <p:stCondLst>
                              <p:cond delay="3000"/>
                            </p:stCondLst>
                            <p:childTnLst>
                              <p:par>
                                <p:cTn id="9" presetID="21" presetClass="entr" presetSubtype="2" fill="hold" grpId="0" nodeType="afterEffect">
                                  <p:stCondLst>
                                    <p:cond delay="800"/>
                                  </p:stCondLst>
                                  <p:childTnLst>
                                    <p:set>
                                      <p:cBhvr>
                                        <p:cTn id="10" dur="1" fill="hold">
                                          <p:stCondLst>
                                            <p:cond delay="0"/>
                                          </p:stCondLst>
                                        </p:cTn>
                                        <p:tgtEl>
                                          <p:spTgt spid="17"/>
                                        </p:tgtEl>
                                        <p:attrNameLst>
                                          <p:attrName>style.visibility</p:attrName>
                                        </p:attrNameLst>
                                      </p:cBhvr>
                                      <p:to>
                                        <p:strVal val="visible"/>
                                      </p:to>
                                    </p:set>
                                    <p:animEffect transition="in" filter="wheel(2)">
                                      <p:cBhvr>
                                        <p:cTn id="1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326521"/>
            <a:ext cx="9144000" cy="877489"/>
          </a:xfrm>
        </p:spPr>
        <p:txBody>
          <a:bodyPr/>
          <a:lstStyle/>
          <a:p>
            <a:r>
              <a:rPr lang="en-US" sz="4000" dirty="0"/>
              <a:t>Delayed Release of the Modernized NSRS</a:t>
            </a:r>
          </a:p>
        </p:txBody>
      </p:sp>
      <p:sp>
        <p:nvSpPr>
          <p:cNvPr id="5" name="Content Placeholder 4"/>
          <p:cNvSpPr>
            <a:spLocks noGrp="1"/>
          </p:cNvSpPr>
          <p:nvPr>
            <p:ph idx="1"/>
          </p:nvPr>
        </p:nvSpPr>
        <p:spPr>
          <a:xfrm>
            <a:off x="237893" y="1248936"/>
            <a:ext cx="11557619" cy="4975923"/>
          </a:xfrm>
        </p:spPr>
        <p:txBody>
          <a:bodyPr>
            <a:noAutofit/>
          </a:bodyPr>
          <a:lstStyle/>
          <a:p>
            <a:pPr eaLnBrk="1" hangingPunct="1"/>
            <a:r>
              <a:rPr lang="en-US" altLang="en-US" sz="2933" i="1" dirty="0"/>
              <a:t>How long will the delay be?</a:t>
            </a:r>
          </a:p>
          <a:p>
            <a:pPr marL="465127" lvl="1"/>
            <a:r>
              <a:rPr lang="en-US" altLang="en-US" sz="2933" dirty="0"/>
              <a:t>We plan to roll out components of the modernized NSRS in 2025 or 2026.</a:t>
            </a:r>
          </a:p>
          <a:p>
            <a:pPr>
              <a:spcBef>
                <a:spcPts val="2400"/>
              </a:spcBef>
            </a:pPr>
            <a:r>
              <a:rPr lang="en-US" altLang="en-US" sz="2933" i="1" dirty="0"/>
              <a:t>Will the names stay the same?</a:t>
            </a:r>
          </a:p>
          <a:p>
            <a:pPr marL="465127" lvl="1"/>
            <a:r>
              <a:rPr lang="en-US" altLang="en-US" sz="2933" dirty="0">
                <a:solidFill>
                  <a:prstClr val="black"/>
                </a:solidFill>
              </a:rPr>
              <a:t>Yes, terms containing “2022” will remain the same.</a:t>
            </a:r>
          </a:p>
          <a:p>
            <a:pPr>
              <a:spcBef>
                <a:spcPts val="2400"/>
              </a:spcBef>
            </a:pPr>
            <a:r>
              <a:rPr lang="en-US" altLang="en-US" sz="2933" i="1" dirty="0"/>
              <a:t>When will the rollout be complete?</a:t>
            </a:r>
          </a:p>
          <a:p>
            <a:pPr marL="465127" lvl="1"/>
            <a:r>
              <a:rPr lang="en-US" altLang="en-US" sz="2933" dirty="0">
                <a:solidFill>
                  <a:prstClr val="black"/>
                </a:solidFill>
              </a:rPr>
              <a:t>Once the FGCS has voted to approve the modernized NSRS (likely in 2026). </a:t>
            </a:r>
            <a:endParaRPr lang="en-US" altLang="en-US" sz="2933" b="1" i="1" dirty="0"/>
          </a:p>
        </p:txBody>
      </p:sp>
    </p:spTree>
    <p:extLst>
      <p:ext uri="{BB962C8B-B14F-4D97-AF65-F5344CB8AC3E}">
        <p14:creationId xmlns:p14="http://schemas.microsoft.com/office/powerpoint/2010/main" val="370403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CAFB5-5D9B-2ECA-1B45-E48C90B027CD}"/>
              </a:ext>
            </a:extLst>
          </p:cNvPr>
          <p:cNvPicPr>
            <a:picLocks noChangeAspect="1"/>
          </p:cNvPicPr>
          <p:nvPr/>
        </p:nvPicPr>
        <p:blipFill rotWithShape="1">
          <a:blip r:embed="rId2"/>
          <a:srcRect l="94" t="62" b="8"/>
          <a:stretch/>
        </p:blipFill>
        <p:spPr>
          <a:xfrm>
            <a:off x="5183740" y="37284"/>
            <a:ext cx="6897123" cy="7674225"/>
          </a:xfrm>
          <a:prstGeom prst="rect">
            <a:avLst/>
          </a:prstGeom>
          <a:ln w="25400">
            <a:solidFill>
              <a:schemeClr val="bg1">
                <a:lumMod val="75000"/>
              </a:schemeClr>
            </a:solidFill>
          </a:ln>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47ECEA57-DE72-F263-60AE-E58B74C752AA}"/>
              </a:ext>
            </a:extLst>
          </p:cNvPr>
          <p:cNvSpPr/>
          <p:nvPr/>
        </p:nvSpPr>
        <p:spPr>
          <a:xfrm rot="406022">
            <a:off x="8117396" y="3583009"/>
            <a:ext cx="3623405" cy="2753788"/>
          </a:xfrm>
          <a:prstGeom prst="rect">
            <a:avLst/>
          </a:prstGeom>
          <a:solidFill>
            <a:schemeClr val="bg1">
              <a:lumMod val="85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Calibri"/>
            </a:endParaRPr>
          </a:p>
        </p:txBody>
      </p:sp>
      <p:sp>
        <p:nvSpPr>
          <p:cNvPr id="5" name="TextBox 4">
            <a:extLst>
              <a:ext uri="{FF2B5EF4-FFF2-40B4-BE49-F238E27FC236}">
                <a16:creationId xmlns:a16="http://schemas.microsoft.com/office/drawing/2014/main" id="{0C028BA8-4CD7-B177-748D-D634652785B8}"/>
              </a:ext>
            </a:extLst>
          </p:cNvPr>
          <p:cNvSpPr txBox="1"/>
          <p:nvPr/>
        </p:nvSpPr>
        <p:spPr>
          <a:xfrm rot="408422">
            <a:off x="8224924" y="3671544"/>
            <a:ext cx="3550136" cy="830997"/>
          </a:xfrm>
          <a:prstGeom prst="rect">
            <a:avLst/>
          </a:prstGeom>
          <a:noFill/>
        </p:spPr>
        <p:txBody>
          <a:bodyPr wrap="square" rtlCol="0">
            <a:spAutoFit/>
          </a:bodyPr>
          <a:lstStyle/>
          <a:p>
            <a:pPr algn="ctr" fontAlgn="base">
              <a:spcBef>
                <a:spcPct val="0"/>
              </a:spcBef>
              <a:spcAft>
                <a:spcPct val="0"/>
              </a:spcAft>
              <a:defRPr/>
            </a:pPr>
            <a:r>
              <a:rPr lang="en-US" i="1" dirty="0">
                <a:solidFill>
                  <a:prstClr val="black"/>
                </a:solidFill>
                <a:latin typeface="Calibri" pitchFamily="34" charset="0"/>
                <a:ea typeface="ＭＳ Ｐゴシック" pitchFamily="34" charset="-128"/>
              </a:rPr>
              <a:t>Click this icon on homepage</a:t>
            </a:r>
          </a:p>
        </p:txBody>
      </p:sp>
      <p:sp>
        <p:nvSpPr>
          <p:cNvPr id="6" name="Right Arrow 17">
            <a:extLst>
              <a:ext uri="{FF2B5EF4-FFF2-40B4-BE49-F238E27FC236}">
                <a16:creationId xmlns:a16="http://schemas.microsoft.com/office/drawing/2014/main" id="{76D5A21C-CBF4-E103-7932-CF78858496D6}"/>
              </a:ext>
            </a:extLst>
          </p:cNvPr>
          <p:cNvSpPr/>
          <p:nvPr/>
        </p:nvSpPr>
        <p:spPr>
          <a:xfrm rot="5832851">
            <a:off x="9478002" y="4521743"/>
            <a:ext cx="902193" cy="9914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Calibri"/>
            </a:endParaRPr>
          </a:p>
        </p:txBody>
      </p:sp>
      <p:sp>
        <p:nvSpPr>
          <p:cNvPr id="7" name="Title 1">
            <a:extLst>
              <a:ext uri="{FF2B5EF4-FFF2-40B4-BE49-F238E27FC236}">
                <a16:creationId xmlns:a16="http://schemas.microsoft.com/office/drawing/2014/main" id="{2C1F1FBC-14E5-0018-6476-F5D93B07F003}"/>
              </a:ext>
            </a:extLst>
          </p:cNvPr>
          <p:cNvSpPr txBox="1">
            <a:spLocks/>
          </p:cNvSpPr>
          <p:nvPr/>
        </p:nvSpPr>
        <p:spPr>
          <a:xfrm>
            <a:off x="0" y="690941"/>
            <a:ext cx="5150499" cy="142336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609585" eaLnBrk="1" hangingPunct="1">
              <a:defRPr/>
            </a:pPr>
            <a:r>
              <a:rPr lang="en-US" altLang="en-US" sz="4267" b="1" dirty="0">
                <a:solidFill>
                  <a:prstClr val="black"/>
                </a:solidFill>
                <a:latin typeface="Cambria" panose="02040503050406030204" pitchFamily="18" charset="0"/>
                <a:ea typeface="Cambria" panose="02040503050406030204" pitchFamily="18" charset="0"/>
                <a:cs typeface="Arial" pitchFamily="34" charset="0"/>
              </a:rPr>
              <a:t>Email Subscriptions</a:t>
            </a:r>
          </a:p>
        </p:txBody>
      </p:sp>
      <p:sp>
        <p:nvSpPr>
          <p:cNvPr id="8" name="TextBox 7">
            <a:extLst>
              <a:ext uri="{FF2B5EF4-FFF2-40B4-BE49-F238E27FC236}">
                <a16:creationId xmlns:a16="http://schemas.microsoft.com/office/drawing/2014/main" id="{FB26DC62-3A48-D222-6A7F-072AA714447F}"/>
              </a:ext>
            </a:extLst>
          </p:cNvPr>
          <p:cNvSpPr txBox="1"/>
          <p:nvPr/>
        </p:nvSpPr>
        <p:spPr>
          <a:xfrm>
            <a:off x="2" y="2114311"/>
            <a:ext cx="5150497" cy="4706407"/>
          </a:xfrm>
          <a:prstGeom prst="rect">
            <a:avLst/>
          </a:prstGeom>
          <a:noFill/>
        </p:spPr>
        <p:txBody>
          <a:bodyPr wrap="square" rtlCol="0">
            <a:noAutofit/>
          </a:bodyPr>
          <a:lstStyle/>
          <a:p>
            <a:pPr fontAlgn="base">
              <a:spcBef>
                <a:spcPts val="800"/>
              </a:spcBef>
              <a:spcAft>
                <a:spcPct val="0"/>
              </a:spcAft>
              <a:defRPr/>
            </a:pPr>
            <a:r>
              <a:rPr lang="en-US" sz="2667" b="1" i="1" dirty="0">
                <a:solidFill>
                  <a:prstClr val="black"/>
                </a:solidFill>
                <a:latin typeface="Cambria" panose="02040503050406030204" pitchFamily="18" charset="0"/>
                <a:ea typeface="Cambria" panose="02040503050406030204" pitchFamily="18" charset="0"/>
              </a:rPr>
              <a:t>*Only 1-2 messages per month*</a:t>
            </a:r>
          </a:p>
          <a:p>
            <a:pPr marL="380990" indent="-380990" fontAlgn="base">
              <a:spcBef>
                <a:spcPts val="800"/>
              </a:spcBef>
              <a:spcAft>
                <a:spcPct val="0"/>
              </a:spcAft>
              <a:buFont typeface="Arial" panose="020B0604020202020204" pitchFamily="34" charset="0"/>
              <a:buChar char="•"/>
              <a:defRPr/>
            </a:pPr>
            <a:endParaRPr lang="en-US" sz="3200" b="1" dirty="0">
              <a:solidFill>
                <a:prstClr val="black"/>
              </a:solidFill>
              <a:latin typeface="Cambria" panose="02040503050406030204" pitchFamily="18" charset="0"/>
              <a:ea typeface="Cambria" panose="02040503050406030204" pitchFamily="18" charset="0"/>
            </a:endParaRPr>
          </a:p>
          <a:p>
            <a:pPr marL="380990" indent="-380990" fontAlgn="base">
              <a:spcBef>
                <a:spcPts val="800"/>
              </a:spcBef>
              <a:spcAft>
                <a:spcPct val="0"/>
              </a:spcAft>
              <a:buFont typeface="Arial" panose="020B0604020202020204" pitchFamily="34" charset="0"/>
              <a:buChar char="•"/>
              <a:defRPr/>
            </a:pPr>
            <a:r>
              <a:rPr lang="en-US" sz="3200" b="1" dirty="0">
                <a:solidFill>
                  <a:prstClr val="black"/>
                </a:solidFill>
                <a:latin typeface="Cambria" panose="02040503050406030204" pitchFamily="18" charset="0"/>
                <a:ea typeface="Cambria" panose="02040503050406030204" pitchFamily="18" charset="0"/>
              </a:rPr>
              <a:t>NGS News</a:t>
            </a:r>
          </a:p>
          <a:p>
            <a:pPr lvl="1" fontAlgn="base">
              <a:spcBef>
                <a:spcPts val="800"/>
              </a:spcBef>
              <a:spcAft>
                <a:spcPct val="0"/>
              </a:spcAft>
              <a:defRPr/>
            </a:pPr>
            <a:r>
              <a:rPr lang="en-US" sz="2667" i="1" dirty="0">
                <a:solidFill>
                  <a:prstClr val="black"/>
                </a:solidFill>
                <a:latin typeface="Cambria" panose="02040503050406030204" pitchFamily="18" charset="0"/>
                <a:ea typeface="Cambria" panose="02040503050406030204" pitchFamily="18" charset="0"/>
              </a:rPr>
              <a:t>Includes quarterly NSRS Modernization newsletter</a:t>
            </a:r>
          </a:p>
          <a:p>
            <a:pPr marL="380990" indent="-380990" fontAlgn="base">
              <a:spcBef>
                <a:spcPts val="800"/>
              </a:spcBef>
              <a:spcAft>
                <a:spcPct val="0"/>
              </a:spcAft>
              <a:buFont typeface="Arial" panose="020B0604020202020204" pitchFamily="34" charset="0"/>
              <a:buChar char="•"/>
              <a:defRPr/>
            </a:pPr>
            <a:r>
              <a:rPr lang="en-US" sz="3200" b="1" dirty="0">
                <a:solidFill>
                  <a:prstClr val="black"/>
                </a:solidFill>
                <a:latin typeface="Cambria" panose="02040503050406030204" pitchFamily="18" charset="0"/>
                <a:ea typeface="Cambria" panose="02040503050406030204" pitchFamily="18" charset="0"/>
              </a:rPr>
              <a:t>Webinar Series</a:t>
            </a:r>
          </a:p>
          <a:p>
            <a:pPr marL="380990" indent="-380990" fontAlgn="base">
              <a:spcBef>
                <a:spcPts val="800"/>
              </a:spcBef>
              <a:spcAft>
                <a:spcPct val="0"/>
              </a:spcAft>
              <a:buFont typeface="Arial" panose="020B0604020202020204" pitchFamily="34" charset="0"/>
              <a:buChar char="•"/>
              <a:defRPr/>
            </a:pPr>
            <a:r>
              <a:rPr lang="en-US" sz="3200" b="1" dirty="0">
                <a:solidFill>
                  <a:prstClr val="black"/>
                </a:solidFill>
                <a:latin typeface="Cambria" panose="02040503050406030204" pitchFamily="18" charset="0"/>
                <a:ea typeface="Cambria" panose="02040503050406030204" pitchFamily="18" charset="0"/>
              </a:rPr>
              <a:t>Training</a:t>
            </a:r>
          </a:p>
          <a:p>
            <a:pPr marL="380990" indent="-380990" fontAlgn="base">
              <a:spcBef>
                <a:spcPts val="800"/>
              </a:spcBef>
              <a:spcAft>
                <a:spcPct val="0"/>
              </a:spcAft>
              <a:buFont typeface="Arial" panose="020B0604020202020204" pitchFamily="34" charset="0"/>
              <a:buChar char="•"/>
              <a:defRPr/>
            </a:pPr>
            <a:r>
              <a:rPr lang="en-US" sz="3200" b="1" dirty="0">
                <a:solidFill>
                  <a:prstClr val="black"/>
                </a:solidFill>
                <a:latin typeface="Cambria" panose="02040503050406030204" pitchFamily="18" charset="0"/>
                <a:ea typeface="Cambria" panose="02040503050406030204" pitchFamily="18" charset="0"/>
              </a:rPr>
              <a:t>GPS on Benchmarks</a:t>
            </a:r>
          </a:p>
          <a:p>
            <a:pPr fontAlgn="base">
              <a:spcBef>
                <a:spcPts val="800"/>
              </a:spcBef>
              <a:spcAft>
                <a:spcPct val="0"/>
              </a:spcAft>
              <a:defRPr/>
            </a:pPr>
            <a:endParaRPr lang="en-US" sz="3200" dirty="0">
              <a:solidFill>
                <a:prstClr val="black"/>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C67FE99F-6BEA-8355-772B-64FBFC02C328}"/>
              </a:ext>
            </a:extLst>
          </p:cNvPr>
          <p:cNvPicPr>
            <a:picLocks noChangeAspect="1"/>
          </p:cNvPicPr>
          <p:nvPr/>
        </p:nvPicPr>
        <p:blipFill>
          <a:blip r:embed="rId3"/>
          <a:stretch>
            <a:fillRect/>
          </a:stretch>
        </p:blipFill>
        <p:spPr>
          <a:xfrm rot="420000">
            <a:off x="8057594" y="5521215"/>
            <a:ext cx="3517460" cy="749207"/>
          </a:xfrm>
          <a:prstGeom prst="rect">
            <a:avLst/>
          </a:prstGeom>
        </p:spPr>
      </p:pic>
    </p:spTree>
    <p:extLst>
      <p:ext uri="{BB962C8B-B14F-4D97-AF65-F5344CB8AC3E}">
        <p14:creationId xmlns:p14="http://schemas.microsoft.com/office/powerpoint/2010/main" val="329838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000" tmFilter="0, 0; .2, .5; .8, .5; 1, 0"/>
                                        <p:tgtEl>
                                          <p:spTgt spid="6"/>
                                        </p:tgtEl>
                                      </p:cBhvr>
                                    </p:animEffect>
                                    <p:animScale>
                                      <p:cBhvr>
                                        <p:cTn id="7"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1B4266"/>
        </a:solidFill>
        <a:effectLst/>
      </p:bgPr>
    </p:bg>
    <p:spTree>
      <p:nvGrpSpPr>
        <p:cNvPr id="1" name=""/>
        <p:cNvGrpSpPr/>
        <p:nvPr/>
      </p:nvGrpSpPr>
      <p:grpSpPr>
        <a:xfrm>
          <a:off x="0" y="0"/>
          <a:ext cx="0" cy="0"/>
          <a:chOff x="0" y="0"/>
          <a:chExt cx="0" cy="0"/>
        </a:xfrm>
      </p:grpSpPr>
      <p:sp>
        <p:nvSpPr>
          <p:cNvPr id="2" name="Freeform 2"/>
          <p:cNvSpPr/>
          <p:nvPr/>
        </p:nvSpPr>
        <p:spPr>
          <a:xfrm flipH="1">
            <a:off x="9093199" y="0"/>
            <a:ext cx="3108730" cy="3819077"/>
          </a:xfrm>
          <a:custGeom>
            <a:avLst/>
            <a:gdLst/>
            <a:ahLst/>
            <a:cxnLst/>
            <a:rect l="l" t="t" r="r" b="b"/>
            <a:pathLst>
              <a:path w="10210279" h="9059302">
                <a:moveTo>
                  <a:pt x="10210279" y="0"/>
                </a:moveTo>
                <a:lnTo>
                  <a:pt x="0" y="0"/>
                </a:lnTo>
                <a:lnTo>
                  <a:pt x="0" y="9059302"/>
                </a:lnTo>
                <a:lnTo>
                  <a:pt x="10210279" y="9059302"/>
                </a:lnTo>
                <a:lnTo>
                  <a:pt x="10210279" y="0"/>
                </a:lnTo>
                <a:close/>
              </a:path>
            </a:pathLst>
          </a:custGeom>
          <a:blipFill>
            <a:blip r:embed="rId2">
              <a:extLst>
                <a:ext uri="{96DAC541-7B7A-43D3-8B79-37D633B846F1}">
                  <asvg:svgBlip xmlns:asvg="http://schemas.microsoft.com/office/drawing/2016/SVG/main" r:embed="rId3"/>
                </a:ext>
              </a:extLst>
            </a:blip>
            <a:stretch>
              <a:fillRect l="-118960" t="-58142" r="1"/>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5016942" y="-357327"/>
            <a:ext cx="2158116" cy="12192000"/>
          </a:xfrm>
          <a:custGeom>
            <a:avLst/>
            <a:gdLst/>
            <a:ahLst/>
            <a:cxnLst/>
            <a:rect l="l" t="t" r="r" b="b"/>
            <a:pathLst>
              <a:path w="8305732" h="16779256">
                <a:moveTo>
                  <a:pt x="0" y="0"/>
                </a:moveTo>
                <a:lnTo>
                  <a:pt x="8305732" y="0"/>
                </a:lnTo>
                <a:lnTo>
                  <a:pt x="8305732" y="16779256"/>
                </a:lnTo>
                <a:lnTo>
                  <a:pt x="0" y="16779256"/>
                </a:lnTo>
                <a:lnTo>
                  <a:pt x="0" y="0"/>
                </a:lnTo>
                <a:close/>
              </a:path>
            </a:pathLst>
          </a:custGeom>
          <a:blipFill>
            <a:blip r:embed="rId4"/>
            <a:stretch>
              <a:fillRect l="-152789" t="-16251" r="-3785" b="-20832"/>
            </a:stretch>
          </a:blipFill>
        </p:spPr>
        <p:txBody>
          <a:bodyPr/>
          <a:lstStyle/>
          <a:p>
            <a:pPr defTabSz="609630"/>
            <a:endParaRPr lang="en-US" sz="1200" dirty="0">
              <a:solidFill>
                <a:prstClr val="black"/>
              </a:solidFill>
              <a:latin typeface="Calibri"/>
            </a:endParaRPr>
          </a:p>
        </p:txBody>
      </p:sp>
      <p:grpSp>
        <p:nvGrpSpPr>
          <p:cNvPr id="5" name="Group 5"/>
          <p:cNvGrpSpPr/>
          <p:nvPr/>
        </p:nvGrpSpPr>
        <p:grpSpPr>
          <a:xfrm>
            <a:off x="0" y="5715000"/>
            <a:ext cx="12192000" cy="1238296"/>
            <a:chOff x="0" y="0"/>
            <a:chExt cx="5707672" cy="543672"/>
          </a:xfrm>
        </p:grpSpPr>
        <p:sp>
          <p:nvSpPr>
            <p:cNvPr id="6" name="Freeform 6"/>
            <p:cNvSpPr/>
            <p:nvPr/>
          </p:nvSpPr>
          <p:spPr>
            <a:xfrm>
              <a:off x="0" y="0"/>
              <a:ext cx="5707672" cy="543672"/>
            </a:xfrm>
            <a:custGeom>
              <a:avLst/>
              <a:gdLst/>
              <a:ahLst/>
              <a:cxnLst/>
              <a:rect l="l" t="t" r="r" b="b"/>
              <a:pathLst>
                <a:path w="5707672" h="543672">
                  <a:moveTo>
                    <a:pt x="0" y="0"/>
                  </a:moveTo>
                  <a:lnTo>
                    <a:pt x="5707672" y="0"/>
                  </a:lnTo>
                  <a:lnTo>
                    <a:pt x="5707672" y="543672"/>
                  </a:lnTo>
                  <a:lnTo>
                    <a:pt x="0" y="543672"/>
                  </a:lnTo>
                  <a:close/>
                </a:path>
              </a:pathLst>
            </a:custGeom>
            <a:solidFill>
              <a:srgbClr val="1B4266"/>
            </a:solidFill>
          </p:spPr>
          <p:txBody>
            <a:bodyPr/>
            <a:lstStyle/>
            <a:p>
              <a:pPr defTabSz="609630"/>
              <a:endParaRPr lang="en-US" sz="1200">
                <a:solidFill>
                  <a:prstClr val="black"/>
                </a:solidFill>
                <a:latin typeface="Calibri"/>
              </a:endParaRPr>
            </a:p>
          </p:txBody>
        </p:sp>
        <p:sp>
          <p:nvSpPr>
            <p:cNvPr id="7" name="TextBox 7"/>
            <p:cNvSpPr txBox="1"/>
            <p:nvPr/>
          </p:nvSpPr>
          <p:spPr>
            <a:xfrm>
              <a:off x="0" y="9525"/>
              <a:ext cx="5707672" cy="534147"/>
            </a:xfrm>
            <a:prstGeom prst="rect">
              <a:avLst/>
            </a:prstGeom>
          </p:spPr>
          <p:txBody>
            <a:bodyPr lIns="4773" tIns="4773" rIns="4773" bIns="4773" rtlCol="0" anchor="ctr"/>
            <a:lstStyle/>
            <a:p>
              <a:pPr algn="ctr" defTabSz="609630">
                <a:lnSpc>
                  <a:spcPts val="235"/>
                </a:lnSpc>
              </a:pPr>
              <a:endParaRPr sz="1200">
                <a:solidFill>
                  <a:prstClr val="black"/>
                </a:solidFill>
                <a:latin typeface="Calibri"/>
              </a:endParaRPr>
            </a:p>
          </p:txBody>
        </p:sp>
      </p:grpSp>
      <p:grpSp>
        <p:nvGrpSpPr>
          <p:cNvPr id="18" name="Group 18"/>
          <p:cNvGrpSpPr/>
          <p:nvPr/>
        </p:nvGrpSpPr>
        <p:grpSpPr>
          <a:xfrm>
            <a:off x="4488744" y="1986921"/>
            <a:ext cx="3214512" cy="3200387"/>
            <a:chOff x="0" y="0"/>
            <a:chExt cx="6429024" cy="6400774"/>
          </a:xfrm>
        </p:grpSpPr>
        <p:grpSp>
          <p:nvGrpSpPr>
            <p:cNvPr id="19" name="Group 19"/>
            <p:cNvGrpSpPr/>
            <p:nvPr/>
          </p:nvGrpSpPr>
          <p:grpSpPr>
            <a:xfrm>
              <a:off x="0" y="0"/>
              <a:ext cx="6429024" cy="6400774"/>
              <a:chOff x="0" y="0"/>
              <a:chExt cx="1477518" cy="1471026"/>
            </a:xfrm>
          </p:grpSpPr>
          <p:sp>
            <p:nvSpPr>
              <p:cNvPr id="20" name="Freeform 20"/>
              <p:cNvSpPr/>
              <p:nvPr/>
            </p:nvSpPr>
            <p:spPr>
              <a:xfrm>
                <a:off x="0" y="0"/>
                <a:ext cx="1477518" cy="1471026"/>
              </a:xfrm>
              <a:custGeom>
                <a:avLst/>
                <a:gdLst/>
                <a:ahLst/>
                <a:cxnLst/>
                <a:rect l="l" t="t" r="r" b="b"/>
                <a:pathLst>
                  <a:path w="1477518" h="1471026">
                    <a:moveTo>
                      <a:pt x="0" y="0"/>
                    </a:moveTo>
                    <a:lnTo>
                      <a:pt x="1477518" y="0"/>
                    </a:lnTo>
                    <a:lnTo>
                      <a:pt x="1477518" y="1471026"/>
                    </a:lnTo>
                    <a:lnTo>
                      <a:pt x="0" y="1471026"/>
                    </a:lnTo>
                    <a:close/>
                  </a:path>
                </a:pathLst>
              </a:custGeom>
              <a:solidFill>
                <a:srgbClr val="FFFFFF"/>
              </a:solidFill>
            </p:spPr>
            <p:txBody>
              <a:bodyPr/>
              <a:lstStyle/>
              <a:p>
                <a:pPr defTabSz="609630"/>
                <a:endParaRPr lang="en-US" sz="1200">
                  <a:solidFill>
                    <a:prstClr val="black"/>
                  </a:solidFill>
                  <a:latin typeface="Calibri"/>
                </a:endParaRPr>
              </a:p>
            </p:txBody>
          </p:sp>
          <p:sp>
            <p:nvSpPr>
              <p:cNvPr id="21" name="TextBox 21"/>
              <p:cNvSpPr txBox="1"/>
              <p:nvPr/>
            </p:nvSpPr>
            <p:spPr>
              <a:xfrm>
                <a:off x="0" y="57150"/>
                <a:ext cx="1477518" cy="1413876"/>
              </a:xfrm>
              <a:prstGeom prst="rect">
                <a:avLst/>
              </a:prstGeom>
            </p:spPr>
            <p:txBody>
              <a:bodyPr lIns="33867" tIns="33867" rIns="33867" bIns="33867" rtlCol="0" anchor="ctr"/>
              <a:lstStyle/>
              <a:p>
                <a:pPr algn="ctr" defTabSz="609630">
                  <a:lnSpc>
                    <a:spcPts val="1247"/>
                  </a:lnSpc>
                </a:pPr>
                <a:endParaRPr sz="1200">
                  <a:solidFill>
                    <a:prstClr val="black"/>
                  </a:solidFill>
                  <a:latin typeface="Calibri"/>
                </a:endParaRPr>
              </a:p>
            </p:txBody>
          </p:sp>
        </p:grpSp>
        <p:sp>
          <p:nvSpPr>
            <p:cNvPr id="22" name="Freeform 22"/>
            <p:cNvSpPr/>
            <p:nvPr/>
          </p:nvSpPr>
          <p:spPr>
            <a:xfrm>
              <a:off x="291147" y="266273"/>
              <a:ext cx="5868227" cy="5868227"/>
            </a:xfrm>
            <a:custGeom>
              <a:avLst/>
              <a:gdLst/>
              <a:ahLst/>
              <a:cxnLst/>
              <a:rect l="l" t="t" r="r" b="b"/>
              <a:pathLst>
                <a:path w="5868227" h="5868227">
                  <a:moveTo>
                    <a:pt x="0" y="0"/>
                  </a:moveTo>
                  <a:lnTo>
                    <a:pt x="5868228" y="0"/>
                  </a:lnTo>
                  <a:lnTo>
                    <a:pt x="5868228" y="5868228"/>
                  </a:lnTo>
                  <a:lnTo>
                    <a:pt x="0" y="5868228"/>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grpSp>
      <p:sp>
        <p:nvSpPr>
          <p:cNvPr id="26" name="TextBox 26"/>
          <p:cNvSpPr txBox="1"/>
          <p:nvPr/>
        </p:nvSpPr>
        <p:spPr>
          <a:xfrm>
            <a:off x="405023" y="500895"/>
            <a:ext cx="5978726" cy="744948"/>
          </a:xfrm>
          <a:prstGeom prst="rect">
            <a:avLst/>
          </a:prstGeom>
        </p:spPr>
        <p:txBody>
          <a:bodyPr lIns="0" tIns="0" rIns="0" bIns="0" rtlCol="0" anchor="t">
            <a:spAutoFit/>
          </a:bodyPr>
          <a:lstStyle/>
          <a:p>
            <a:pPr defTabSz="609630">
              <a:lnSpc>
                <a:spcPts val="5802"/>
              </a:lnSpc>
            </a:pPr>
            <a:r>
              <a:rPr lang="en-US" sz="5525" b="1" dirty="0">
                <a:solidFill>
                  <a:srgbClr val="A68B76"/>
                </a:solidFill>
                <a:latin typeface="League Spartan"/>
                <a:ea typeface="League Spartan"/>
                <a:cs typeface="League Spartan"/>
                <a:sym typeface="League Spartan"/>
              </a:rPr>
              <a:t>SESSION</a:t>
            </a:r>
          </a:p>
        </p:txBody>
      </p:sp>
      <p:sp>
        <p:nvSpPr>
          <p:cNvPr id="27" name="TextBox 27"/>
          <p:cNvSpPr txBox="1"/>
          <p:nvPr/>
        </p:nvSpPr>
        <p:spPr>
          <a:xfrm>
            <a:off x="660400" y="1059420"/>
            <a:ext cx="5057892" cy="851259"/>
          </a:xfrm>
          <a:prstGeom prst="rect">
            <a:avLst/>
          </a:prstGeom>
        </p:spPr>
        <p:txBody>
          <a:bodyPr lIns="0" tIns="0" rIns="0" bIns="0" rtlCol="0" anchor="t">
            <a:spAutoFit/>
          </a:bodyPr>
          <a:lstStyle/>
          <a:p>
            <a:pPr algn="ctr" defTabSz="609630">
              <a:lnSpc>
                <a:spcPts val="7045"/>
              </a:lnSpc>
            </a:pPr>
            <a:r>
              <a:rPr lang="en-US" sz="5258" b="1" dirty="0">
                <a:solidFill>
                  <a:srgbClr val="FFFFFF"/>
                </a:solidFill>
                <a:latin typeface="League Spartan"/>
                <a:ea typeface="League Spartan"/>
                <a:cs typeface="League Spartan"/>
                <a:sym typeface="League Spartan"/>
              </a:rPr>
              <a:t>EVALUATION</a:t>
            </a:r>
          </a:p>
        </p:txBody>
      </p:sp>
      <p:sp>
        <p:nvSpPr>
          <p:cNvPr id="28" name="TextBox 28"/>
          <p:cNvSpPr txBox="1"/>
          <p:nvPr/>
        </p:nvSpPr>
        <p:spPr>
          <a:xfrm>
            <a:off x="4493709" y="6212015"/>
            <a:ext cx="7534429" cy="264688"/>
          </a:xfrm>
          <a:prstGeom prst="rect">
            <a:avLst/>
          </a:prstGeom>
        </p:spPr>
        <p:txBody>
          <a:bodyPr lIns="0" tIns="0" rIns="0" bIns="0" rtlCol="0" anchor="t">
            <a:spAutoFit/>
          </a:bodyPr>
          <a:lstStyle/>
          <a:p>
            <a:pPr algn="r" defTabSz="609630">
              <a:lnSpc>
                <a:spcPts val="1984"/>
              </a:lnSpc>
            </a:pPr>
            <a:r>
              <a:rPr lang="en-US" sz="2255" b="1" dirty="0">
                <a:solidFill>
                  <a:srgbClr val="FDFDFD"/>
                </a:solidFill>
                <a:latin typeface="Roboto Bold"/>
                <a:ea typeface="Roboto Bold"/>
                <a:cs typeface="Roboto Bold"/>
                <a:sym typeface="Roboto Bold"/>
              </a:rPr>
              <a:t>HTTPS://WWW.SURVEYMONKEY.COM/R/2025PSLSEVAL</a:t>
            </a:r>
          </a:p>
        </p:txBody>
      </p:sp>
      <p:pic>
        <p:nvPicPr>
          <p:cNvPr id="3" name="Picture 2" descr="A black background with white text&#10;&#10;Description automatically generated">
            <a:extLst>
              <a:ext uri="{FF2B5EF4-FFF2-40B4-BE49-F238E27FC236}">
                <a16:creationId xmlns:a16="http://schemas.microsoft.com/office/drawing/2014/main" id="{11150909-3066-2864-E7F3-5E84B85C80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00" y="5751966"/>
            <a:ext cx="3158815" cy="1349126"/>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me POC">
            <a:extLst>
              <a:ext uri="{FF2B5EF4-FFF2-40B4-BE49-F238E27FC236}">
                <a16:creationId xmlns:a16="http://schemas.microsoft.com/office/drawing/2014/main" id="{4E97F1EB-F0B6-8132-59EA-BF2201D51D28}"/>
              </a:ext>
            </a:extLst>
          </p:cNvPr>
          <p:cNvSpPr txBox="1">
            <a:spLocks noChangeArrowheads="1"/>
          </p:cNvSpPr>
          <p:nvPr/>
        </p:nvSpPr>
        <p:spPr bwMode="auto">
          <a:xfrm>
            <a:off x="1" y="617995"/>
            <a:ext cx="12191999" cy="266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3200" b="1" dirty="0">
                <a:latin typeface="Cambria" panose="02040503050406030204" pitchFamily="18" charset="0"/>
                <a:ea typeface="Cambria" panose="02040503050406030204" pitchFamily="18" charset="0"/>
              </a:rPr>
              <a:t>Jeff Jalbrzikowski, P.S., GISP, CFS</a:t>
            </a:r>
          </a:p>
          <a:p>
            <a:pPr algn="ctr"/>
            <a:r>
              <a:rPr lang="en-GB" sz="3200" b="1" dirty="0">
                <a:latin typeface="Cambria" panose="02040503050406030204" pitchFamily="18" charset="0"/>
                <a:ea typeface="Cambria" panose="02040503050406030204" pitchFamily="18" charset="0"/>
              </a:rPr>
              <a:t>Appalachian Regional Geodetic Advisor</a:t>
            </a:r>
          </a:p>
        </p:txBody>
      </p:sp>
      <p:pic>
        <p:nvPicPr>
          <p:cNvPr id="4" name="Picture 3">
            <a:extLst>
              <a:ext uri="{FF2B5EF4-FFF2-40B4-BE49-F238E27FC236}">
                <a16:creationId xmlns:a16="http://schemas.microsoft.com/office/drawing/2014/main" id="{ABE01749-79C3-ACDD-2E04-5D5B3C0D5F6B}"/>
              </a:ext>
            </a:extLst>
          </p:cNvPr>
          <p:cNvPicPr>
            <a:picLocks noChangeAspect="1"/>
          </p:cNvPicPr>
          <p:nvPr/>
        </p:nvPicPr>
        <p:blipFill>
          <a:blip r:embed="rId2"/>
          <a:stretch>
            <a:fillRect/>
          </a:stretch>
        </p:blipFill>
        <p:spPr>
          <a:xfrm>
            <a:off x="1" y="1769806"/>
            <a:ext cx="5088194" cy="5088194"/>
          </a:xfrm>
          <a:prstGeom prst="rect">
            <a:avLst/>
          </a:prstGeom>
        </p:spPr>
      </p:pic>
      <p:sp>
        <p:nvSpPr>
          <p:cNvPr id="5" name="TextBox 4">
            <a:extLst>
              <a:ext uri="{FF2B5EF4-FFF2-40B4-BE49-F238E27FC236}">
                <a16:creationId xmlns:a16="http://schemas.microsoft.com/office/drawing/2014/main" id="{D8D34B1A-B7D1-7AA5-9DF6-94A3CE38B5A9}"/>
              </a:ext>
            </a:extLst>
          </p:cNvPr>
          <p:cNvSpPr txBox="1"/>
          <p:nvPr/>
        </p:nvSpPr>
        <p:spPr>
          <a:xfrm>
            <a:off x="5088195" y="5701396"/>
            <a:ext cx="5281035"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Scan the QR code to save my contact info to your phone</a:t>
            </a:r>
          </a:p>
        </p:txBody>
      </p:sp>
      <p:sp>
        <p:nvSpPr>
          <p:cNvPr id="6" name="Name POC">
            <a:extLst>
              <a:ext uri="{FF2B5EF4-FFF2-40B4-BE49-F238E27FC236}">
                <a16:creationId xmlns:a16="http://schemas.microsoft.com/office/drawing/2014/main" id="{2DDC6ABE-2C8A-457B-92B5-F5DA19D49A71}"/>
              </a:ext>
            </a:extLst>
          </p:cNvPr>
          <p:cNvSpPr txBox="1">
            <a:spLocks noChangeArrowheads="1"/>
          </p:cNvSpPr>
          <p:nvPr/>
        </p:nvSpPr>
        <p:spPr bwMode="auto">
          <a:xfrm>
            <a:off x="5088195" y="1769806"/>
            <a:ext cx="7103804" cy="393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endParaRPr lang="en-GB" sz="3200" b="1" dirty="0">
              <a:latin typeface="Cambria" panose="02040503050406030204" pitchFamily="18" charset="0"/>
              <a:ea typeface="Cambria" panose="02040503050406030204" pitchFamily="18" charset="0"/>
            </a:endParaRPr>
          </a:p>
          <a:p>
            <a:pPr algn="ctr"/>
            <a:r>
              <a:rPr lang="en-GB" sz="4000" b="1" dirty="0">
                <a:latin typeface="Cambria" panose="02040503050406030204" pitchFamily="18" charset="0"/>
                <a:ea typeface="Cambria" panose="02040503050406030204" pitchFamily="18" charset="0"/>
              </a:rPr>
              <a:t>jeff.jalbrzikowski@noaa.gov</a:t>
            </a:r>
          </a:p>
          <a:p>
            <a:pPr algn="ctr"/>
            <a:r>
              <a:rPr lang="en-GB" sz="4000" b="1" dirty="0">
                <a:latin typeface="Cambria" panose="02040503050406030204" pitchFamily="18" charset="0"/>
                <a:ea typeface="Cambria" panose="02040503050406030204" pitchFamily="18" charset="0"/>
              </a:rPr>
              <a:t>240-988-5486</a:t>
            </a:r>
          </a:p>
          <a:p>
            <a:pPr algn="ctr"/>
            <a:endParaRPr lang="en-GB" sz="3200" b="1" dirty="0">
              <a:latin typeface="Cambria" panose="02040503050406030204" pitchFamily="18" charset="0"/>
              <a:ea typeface="Cambria" panose="02040503050406030204" pitchFamily="18" charset="0"/>
            </a:endParaRPr>
          </a:p>
          <a:p>
            <a:pPr marL="0" marR="0" lvl="0" indent="0" algn="ctr" defTabSz="1104872" rtl="0" eaLnBrk="0" fontAlgn="base" latinLnBrk="0" hangingPunct="0">
              <a:lnSpc>
                <a:spcPct val="95000"/>
              </a:lnSpc>
              <a:spcBef>
                <a:spcPct val="0"/>
              </a:spcBef>
              <a:spcAft>
                <a:spcPct val="0"/>
              </a:spcAft>
              <a:buClr>
                <a:srgbClr val="000000"/>
              </a:buClr>
              <a:buSzPct val="45000"/>
              <a:buFontTx/>
              <a:buNone/>
              <a:tabLst>
                <a:tab pos="876278" algn="l"/>
                <a:tab pos="1750440" algn="l"/>
                <a:tab pos="2626718" algn="l"/>
                <a:tab pos="3502996" algn="l"/>
                <a:tab pos="4377157" algn="l"/>
                <a:tab pos="5253435" algn="l"/>
                <a:tab pos="6127597" algn="l"/>
                <a:tab pos="7003876" algn="l"/>
                <a:tab pos="7880154" algn="l"/>
              </a:tabLst>
              <a:defRPr/>
            </a:pPr>
            <a:r>
              <a:rPr kumimoji="0" lang="en-US" sz="3200" b="0" i="0" u="none" strike="noStrike" kern="1200" cap="none" spc="-9"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hlinkClick r:id="rId3"/>
              </a:rPr>
              <a:t>https://www.ngs.noaa.gov/ADVISORS/</a:t>
            </a:r>
            <a:endParaRPr kumimoji="0" lang="en-US" sz="3200" b="0" i="0" u="none" strike="noStrike" kern="1200" cap="none" spc="-9"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0" marR="0" lvl="0" indent="0" algn="ctr" defTabSz="1104872" rtl="0" eaLnBrk="0" fontAlgn="base" latinLnBrk="0" hangingPunct="0">
              <a:lnSpc>
                <a:spcPct val="95000"/>
              </a:lnSpc>
              <a:spcBef>
                <a:spcPct val="0"/>
              </a:spcBef>
              <a:spcAft>
                <a:spcPct val="0"/>
              </a:spcAft>
              <a:buClr>
                <a:srgbClr val="000000"/>
              </a:buClr>
              <a:buSzPct val="45000"/>
              <a:buFontTx/>
              <a:buNone/>
              <a:tabLst>
                <a:tab pos="876278" algn="l"/>
                <a:tab pos="1750440" algn="l"/>
                <a:tab pos="2626718" algn="l"/>
                <a:tab pos="3502996" algn="l"/>
                <a:tab pos="4377157" algn="l"/>
                <a:tab pos="5253435" algn="l"/>
                <a:tab pos="6127597" algn="l"/>
                <a:tab pos="7003876" algn="l"/>
                <a:tab pos="7880154" algn="l"/>
              </a:tabLst>
              <a:defRPr/>
            </a:pPr>
            <a:r>
              <a:rPr lang="en-GB" sz="3200" dirty="0">
                <a:solidFill>
                  <a:prstClr val="black"/>
                </a:solidFill>
                <a:latin typeface="Cambria" panose="02040503050406030204" pitchFamily="18" charset="0"/>
                <a:ea typeface="Cambria" panose="02040503050406030204" pitchFamily="18" charset="0"/>
              </a:rPr>
              <a:t>or</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search: “NGS advisors”</a:t>
            </a:r>
          </a:p>
          <a:p>
            <a:pPr algn="ctr"/>
            <a:endParaRPr lang="en-GB"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9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BF4164-5E70-4122-880E-AB624C8F7D6E}"/>
              </a:ext>
            </a:extLst>
          </p:cNvPr>
          <p:cNvSpPr>
            <a:spLocks noGrp="1"/>
          </p:cNvSpPr>
          <p:nvPr>
            <p:ph type="sldNum" sz="quarter" idx="12"/>
          </p:nvPr>
        </p:nvSpPr>
        <p:spPr/>
        <p:txBody>
          <a:bodyPr/>
          <a:lstStyle/>
          <a:p>
            <a:fld id="{D3D538F9-49A3-B84F-B36B-A7030CDE5D5B}" type="slidenum">
              <a:rPr lang="en-US" smtClean="0"/>
              <a:t>9</a:t>
            </a:fld>
            <a:endParaRPr lang="en-US"/>
          </a:p>
        </p:txBody>
      </p:sp>
      <p:sp>
        <p:nvSpPr>
          <p:cNvPr id="14" name="TextBox 13">
            <a:extLst>
              <a:ext uri="{FF2B5EF4-FFF2-40B4-BE49-F238E27FC236}">
                <a16:creationId xmlns:a16="http://schemas.microsoft.com/office/drawing/2014/main" id="{7942B19B-B2AD-46F9-A2F4-6DAE829DACC9}"/>
              </a:ext>
            </a:extLst>
          </p:cNvPr>
          <p:cNvSpPr txBox="1"/>
          <p:nvPr/>
        </p:nvSpPr>
        <p:spPr>
          <a:xfrm>
            <a:off x="230662" y="3479793"/>
            <a:ext cx="11330557" cy="2484783"/>
          </a:xfrm>
          <a:prstGeom prst="rect">
            <a:avLst/>
          </a:prstGeom>
          <a:noFill/>
        </p:spPr>
        <p:txBody>
          <a:bodyPr wrap="square" rtlCol="0">
            <a:spAutoFit/>
          </a:bodyPr>
          <a:lstStyle/>
          <a:p>
            <a:pPr defTabSz="304823" eaLnBrk="0" fontAlgn="base" hangingPunct="0">
              <a:spcBef>
                <a:spcPts val="800"/>
              </a:spcBef>
              <a:spcAft>
                <a:spcPct val="0"/>
              </a:spcAft>
              <a:tabLst>
                <a:tab pos="0" algn="l"/>
              </a:tabLst>
            </a:pPr>
            <a:r>
              <a:rPr lang="en-US" altLang="zh-CN" sz="3200" b="1" dirty="0">
                <a:solidFill>
                  <a:prstClr val="black"/>
                </a:solidFill>
                <a:latin typeface="Cambria" panose="02040503050406030204" pitchFamily="18" charset="0"/>
                <a:ea typeface="Cambria" panose="02040503050406030204" pitchFamily="18" charset="0"/>
                <a:cs typeface="Open Sans" panose="020B0606030504020204" pitchFamily="34" charset="0"/>
                <a:sym typeface="Open Sans"/>
              </a:rPr>
              <a:t>access</a:t>
            </a:r>
            <a:r>
              <a:rPr lang="en-US" altLang="zh-CN" sz="3200" dirty="0">
                <a:solidFill>
                  <a:prstClr val="black"/>
                </a:solidFill>
                <a:latin typeface="Cambria" panose="02040503050406030204" pitchFamily="18" charset="0"/>
                <a:ea typeface="Cambria" panose="02040503050406030204" pitchFamily="18" charset="0"/>
                <a:cs typeface="Open Sans" panose="020B0606030504020204" pitchFamily="34" charset="0"/>
                <a:sym typeface="Open Sans"/>
              </a:rPr>
              <a:t>… ? </a:t>
            </a:r>
            <a:r>
              <a:rPr lang="en-US" altLang="zh-CN" sz="3200" dirty="0">
                <a:solidFill>
                  <a:prstClr val="black"/>
                </a:solidFill>
                <a:latin typeface="Cambria" panose="02040503050406030204" pitchFamily="18" charset="0"/>
                <a:ea typeface="Cambria" panose="02040503050406030204" pitchFamily="18" charset="0"/>
                <a:cs typeface="Open Sans" panose="020B0606030504020204" pitchFamily="34" charset="0"/>
                <a:sym typeface="Wingdings" panose="05000000000000000000" pitchFamily="2" charset="2"/>
              </a:rPr>
              <a:t>= traditionally  marks/disks/objects</a:t>
            </a:r>
          </a:p>
          <a:p>
            <a:pPr defTabSz="304823" eaLnBrk="0" fontAlgn="base" hangingPunct="0">
              <a:spcBef>
                <a:spcPts val="800"/>
              </a:spcBef>
              <a:spcAft>
                <a:spcPct val="0"/>
              </a:spcAft>
              <a:tabLst>
                <a:tab pos="0" algn="l"/>
                <a:tab pos="1756789" algn="l"/>
              </a:tabLst>
            </a:pPr>
            <a:r>
              <a:rPr lang="en-US" altLang="zh-CN" sz="3200" dirty="0">
                <a:solidFill>
                  <a:prstClr val="black"/>
                </a:solidFill>
                <a:latin typeface="Cambria" panose="02040503050406030204" pitchFamily="18" charset="0"/>
                <a:ea typeface="Cambria" panose="02040503050406030204" pitchFamily="18" charset="0"/>
                <a:cs typeface="Open Sans" panose="020B0606030504020204" pitchFamily="34" charset="0"/>
                <a:sym typeface="Wingdings" panose="05000000000000000000" pitchFamily="2" charset="2"/>
              </a:rPr>
              <a:t>		 = modern and future  </a:t>
            </a:r>
            <a:r>
              <a:rPr lang="en-US" altLang="zh-CN" sz="3200" b="1" dirty="0">
                <a:solidFill>
                  <a:prstClr val="black"/>
                </a:solidFill>
                <a:latin typeface="Cambria" panose="02040503050406030204" pitchFamily="18" charset="0"/>
                <a:ea typeface="Cambria" panose="02040503050406030204" pitchFamily="18" charset="0"/>
                <a:cs typeface="Open Sans" panose="020B0606030504020204" pitchFamily="34" charset="0"/>
                <a:sym typeface="Wingdings" panose="05000000000000000000" pitchFamily="2" charset="2"/>
              </a:rPr>
              <a:t>NOAA CORS Network (NCN)</a:t>
            </a:r>
          </a:p>
          <a:p>
            <a:pPr defTabSz="304823" eaLnBrk="0" fontAlgn="base" hangingPunct="0">
              <a:spcBef>
                <a:spcPct val="20000"/>
              </a:spcBef>
              <a:spcAft>
                <a:spcPct val="0"/>
              </a:spcAft>
              <a:tabLst>
                <a:tab pos="0" algn="l"/>
              </a:tabLst>
            </a:pPr>
            <a:endParaRPr lang="en-US" altLang="zh-CN" sz="3200" dirty="0">
              <a:solidFill>
                <a:prstClr val="black"/>
              </a:solidFill>
              <a:latin typeface="Cambria" panose="02040503050406030204" pitchFamily="18" charset="0"/>
              <a:ea typeface="Cambria" panose="02040503050406030204" pitchFamily="18" charset="0"/>
              <a:cs typeface="Open Sans" panose="020B0606030504020204" pitchFamily="34" charset="0"/>
              <a:sym typeface="Wingdings" panose="05000000000000000000" pitchFamily="2" charset="2"/>
            </a:endParaRPr>
          </a:p>
          <a:p>
            <a:pPr defTabSz="304823" eaLnBrk="0" fontAlgn="base" hangingPunct="0">
              <a:spcBef>
                <a:spcPct val="20000"/>
              </a:spcBef>
              <a:spcAft>
                <a:spcPct val="0"/>
              </a:spcAft>
              <a:tabLst>
                <a:tab pos="0" algn="l"/>
              </a:tabLst>
            </a:pPr>
            <a:r>
              <a:rPr lang="en-US" altLang="zh-CN" sz="3200" dirty="0">
                <a:solidFill>
                  <a:prstClr val="black"/>
                </a:solidFill>
                <a:latin typeface="Cambria" panose="02040503050406030204" pitchFamily="18" charset="0"/>
                <a:ea typeface="Cambria" panose="02040503050406030204" pitchFamily="18" charset="0"/>
                <a:cs typeface="Open Sans" panose="020B0606030504020204" pitchFamily="34" charset="0"/>
                <a:sym typeface="Wingdings" panose="05000000000000000000" pitchFamily="2" charset="2"/>
              </a:rPr>
              <a:t>								</a:t>
            </a:r>
            <a:r>
              <a:rPr lang="en-US" altLang="zh-CN" sz="3200" i="1" dirty="0">
                <a:solidFill>
                  <a:prstClr val="black"/>
                </a:solidFill>
                <a:latin typeface="Cambria" panose="02040503050406030204" pitchFamily="18" charset="0"/>
                <a:ea typeface="Cambria" panose="02040503050406030204" pitchFamily="18" charset="0"/>
                <a:cs typeface="Open Sans" panose="020B0606030504020204" pitchFamily="34" charset="0"/>
                <a:sym typeface="Wingdings" panose="05000000000000000000" pitchFamily="2" charset="2"/>
              </a:rPr>
              <a:t>via OPUS</a:t>
            </a:r>
          </a:p>
          <a:p>
            <a:endParaRPr lang="en-US" sz="800" dirty="0">
              <a:latin typeface="Cambria" panose="02040503050406030204" pitchFamily="18" charset="0"/>
              <a:ea typeface="Cambria" panose="02040503050406030204" pitchFamily="18" charset="0"/>
            </a:endParaRPr>
          </a:p>
        </p:txBody>
      </p:sp>
      <p:cxnSp>
        <p:nvCxnSpPr>
          <p:cNvPr id="15" name="Connector: Curved 14">
            <a:extLst>
              <a:ext uri="{FF2B5EF4-FFF2-40B4-BE49-F238E27FC236}">
                <a16:creationId xmlns:a16="http://schemas.microsoft.com/office/drawing/2014/main" id="{B44282BC-9CDC-4D1E-8733-3CD695C19A38}"/>
              </a:ext>
            </a:extLst>
          </p:cNvPr>
          <p:cNvCxnSpPr>
            <a:cxnSpLocks/>
          </p:cNvCxnSpPr>
          <p:nvPr/>
        </p:nvCxnSpPr>
        <p:spPr>
          <a:xfrm rot="10800000" flipV="1">
            <a:off x="10133464" y="4536054"/>
            <a:ext cx="1347147" cy="1308045"/>
          </a:xfrm>
          <a:prstGeom prst="curvedConnector3">
            <a:avLst>
              <a:gd name="adj1" fmla="val -32275"/>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
            <a:extLst>
              <a:ext uri="{FF2B5EF4-FFF2-40B4-BE49-F238E27FC236}">
                <a16:creationId xmlns:a16="http://schemas.microsoft.com/office/drawing/2014/main" id="{262BD7AC-8C6A-4B9C-8AB1-C8BF72B21BDA}"/>
              </a:ext>
            </a:extLst>
          </p:cNvPr>
          <p:cNvSpPr>
            <a:spLocks noGrp="1"/>
          </p:cNvSpPr>
          <p:nvPr>
            <p:ph idx="1"/>
          </p:nvPr>
        </p:nvSpPr>
        <p:spPr>
          <a:xfrm>
            <a:off x="0" y="1282172"/>
            <a:ext cx="12192000" cy="1960569"/>
          </a:xfrm>
        </p:spPr>
        <p:txBody>
          <a:bodyPr/>
          <a:lstStyle/>
          <a:p>
            <a:pPr marL="0" indent="0" algn="ctr">
              <a:buNone/>
            </a:pPr>
            <a:r>
              <a:rPr lang="en-US" altLang="zh-CN" sz="3200" dirty="0">
                <a:cs typeface="Open Sans" panose="020B0606030504020204" pitchFamily="34" charset="0"/>
              </a:rPr>
              <a:t>To define, maintain and provide access to the                     </a:t>
            </a:r>
            <a:r>
              <a:rPr lang="en-US" altLang="zh-CN" sz="4933" b="1" dirty="0">
                <a:solidFill>
                  <a:srgbClr val="C00000"/>
                </a:solidFill>
                <a:cs typeface="Open Sans" panose="020B0606030504020204" pitchFamily="34" charset="0"/>
              </a:rPr>
              <a:t>National Spatial Reference System (NSRS) </a:t>
            </a:r>
            <a:r>
              <a:rPr lang="en-US" altLang="zh-CN" sz="3200" dirty="0">
                <a:cs typeface="Open Sans" panose="020B0606030504020204" pitchFamily="34" charset="0"/>
              </a:rPr>
              <a:t>to meet our Nation’s economic, social, and environmental needs.</a:t>
            </a:r>
            <a:endParaRPr lang="en-US" sz="3200" dirty="0"/>
          </a:p>
        </p:txBody>
      </p:sp>
      <p:pic>
        <p:nvPicPr>
          <p:cNvPr id="42" name="OPUS ss">
            <a:extLst>
              <a:ext uri="{FF2B5EF4-FFF2-40B4-BE49-F238E27FC236}">
                <a16:creationId xmlns:a16="http://schemas.microsoft.com/office/drawing/2014/main" id="{12CF080A-FEE7-43EA-9179-4DCE1EEF1DA3}"/>
              </a:ext>
            </a:extLst>
          </p:cNvPr>
          <p:cNvPicPr>
            <a:picLocks noChangeAspect="1"/>
          </p:cNvPicPr>
          <p:nvPr/>
        </p:nvPicPr>
        <p:blipFill rotWithShape="1">
          <a:blip r:embed="rId3"/>
          <a:srcRect b="16"/>
          <a:stretch/>
        </p:blipFill>
        <p:spPr>
          <a:xfrm>
            <a:off x="4198521" y="4765965"/>
            <a:ext cx="5864411" cy="2034543"/>
          </a:xfrm>
          <a:prstGeom prst="rect">
            <a:avLst/>
          </a:prstGeom>
          <a:ln w="25400">
            <a:solidFill>
              <a:schemeClr val="bg1">
                <a:lumMod val="50000"/>
              </a:schemeClr>
            </a:solidFill>
          </a:ln>
        </p:spPr>
      </p:pic>
      <p:sp>
        <p:nvSpPr>
          <p:cNvPr id="10" name="Title 9">
            <a:extLst>
              <a:ext uri="{FF2B5EF4-FFF2-40B4-BE49-F238E27FC236}">
                <a16:creationId xmlns:a16="http://schemas.microsoft.com/office/drawing/2014/main" id="{8F4C358B-9CB7-4B74-8BE3-5AA2797E2788}"/>
              </a:ext>
            </a:extLst>
          </p:cNvPr>
          <p:cNvSpPr>
            <a:spLocks noGrp="1"/>
          </p:cNvSpPr>
          <p:nvPr>
            <p:ph type="title"/>
          </p:nvPr>
        </p:nvSpPr>
        <p:spPr/>
        <p:txBody>
          <a:bodyPr/>
          <a:lstStyle/>
          <a:p>
            <a:r>
              <a:rPr lang="en-US" b="1" dirty="0"/>
              <a:t>NGS Mission</a:t>
            </a:r>
          </a:p>
        </p:txBody>
      </p:sp>
    </p:spTree>
    <p:extLst>
      <p:ext uri="{BB962C8B-B14F-4D97-AF65-F5344CB8AC3E}">
        <p14:creationId xmlns:p14="http://schemas.microsoft.com/office/powerpoint/2010/main" val="253061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1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10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fade">
                                      <p:cBhvr>
                                        <p:cTn id="17" dur="500"/>
                                        <p:tgtEl>
                                          <p:spTgt spid="14">
                                            <p:txEl>
                                              <p:pRg st="3" end="3"/>
                                            </p:txEl>
                                          </p:spTgt>
                                        </p:tgtEl>
                                      </p:cBhvr>
                                    </p:animEffect>
                                  </p:childTnLst>
                                </p:cTn>
                              </p:par>
                              <p:par>
                                <p:cTn id="18" presetID="2" presetClass="entr" presetSubtype="4"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additive="base">
                                        <p:cTn id="20" dur="2000" fill="hold"/>
                                        <p:tgtEl>
                                          <p:spTgt spid="42"/>
                                        </p:tgtEl>
                                        <p:attrNameLst>
                                          <p:attrName>ppt_x</p:attrName>
                                        </p:attrNameLst>
                                      </p:cBhvr>
                                      <p:tavLst>
                                        <p:tav tm="0">
                                          <p:val>
                                            <p:strVal val="#ppt_x"/>
                                          </p:val>
                                        </p:tav>
                                        <p:tav tm="100000">
                                          <p:val>
                                            <p:strVal val="#ppt_x"/>
                                          </p:val>
                                        </p:tav>
                                      </p:tavLst>
                                    </p:anim>
                                    <p:anim calcmode="lin" valueType="num">
                                      <p:cBhvr additive="base">
                                        <p:cTn id="21" dur="2000" fill="hold"/>
                                        <p:tgtEl>
                                          <p:spTgt spid="42"/>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1" presetClass="entr" presetSubtype="1"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J_NGS_background_16by9.potx" id="{08D3D576-62C5-40EF-A34C-01BB8D99BB50}" vid="{9154FC06-C987-4466-8504-8FCA3D11CF0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JJ_NGS_background_16by9</Template>
  <TotalTime>3283</TotalTime>
  <Words>5382</Words>
  <Application>Microsoft Office PowerPoint</Application>
  <PresentationFormat>Widescreen</PresentationFormat>
  <Paragraphs>899</Paragraphs>
  <Slides>82</Slides>
  <Notes>45</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82</vt:i4>
      </vt:variant>
    </vt:vector>
  </HeadingPairs>
  <TitlesOfParts>
    <vt:vector size="100" baseType="lpstr">
      <vt:lpstr>Arial</vt:lpstr>
      <vt:lpstr>Arial</vt:lpstr>
      <vt:lpstr>Arial Black</vt:lpstr>
      <vt:lpstr>Calibri</vt:lpstr>
      <vt:lpstr>Cambria</vt:lpstr>
      <vt:lpstr>Cambria Math</vt:lpstr>
      <vt:lpstr>Courier New</vt:lpstr>
      <vt:lpstr>Ebrima</vt:lpstr>
      <vt:lpstr>Gill Sans MT</vt:lpstr>
      <vt:lpstr>League Spartan</vt:lpstr>
      <vt:lpstr>Palatino</vt:lpstr>
      <vt:lpstr>Roboto Bold</vt:lpstr>
      <vt:lpstr>Source Code Pro</vt:lpstr>
      <vt:lpstr>Times</vt:lpstr>
      <vt:lpstr>Times New Roman</vt:lpstr>
      <vt:lpstr>Wingdings</vt:lpstr>
      <vt:lpstr>Office Theme</vt:lpstr>
      <vt:lpstr>1_Office Theme</vt:lpstr>
      <vt:lpstr>Using OPUS and OPUS Projects</vt:lpstr>
      <vt:lpstr>Organizational Structure</vt:lpstr>
      <vt:lpstr>Organizational Structure</vt:lpstr>
      <vt:lpstr>PowerPoint Presentation</vt:lpstr>
      <vt:lpstr>Let’s start with some alphabet soup</vt:lpstr>
      <vt:lpstr>NGS Mission</vt:lpstr>
      <vt:lpstr>Yes, we are delayed.</vt:lpstr>
      <vt:lpstr>Delayed Release of the Modernized NSRS</vt:lpstr>
      <vt:lpstr>NGS Mission</vt:lpstr>
      <vt:lpstr>Online Positioning User Service</vt:lpstr>
      <vt:lpstr>OPUS processes @ 30s intervals</vt:lpstr>
      <vt:lpstr>NGS Overview</vt:lpstr>
      <vt:lpstr>GPS Orbit Data aka Ephemerides</vt:lpstr>
      <vt:lpstr>PowerPoint Presentation</vt:lpstr>
      <vt:lpstr>NGS Overview</vt:lpstr>
      <vt:lpstr>PowerPoint Presentation</vt:lpstr>
      <vt:lpstr>Antenna Calibration – Phase Center Offset</vt:lpstr>
      <vt:lpstr>Phase Center Offset</vt:lpstr>
      <vt:lpstr>PowerPoint Presentation</vt:lpstr>
      <vt:lpstr>PowerPoint Presentation</vt:lpstr>
      <vt:lpstr>NRP – North Reference Point</vt:lpstr>
      <vt:lpstr>Radome Code in OPUS antenna selection</vt:lpstr>
      <vt:lpstr>More Examples of Antennas</vt:lpstr>
      <vt:lpstr>RINEX file naming in OPUS</vt:lpstr>
      <vt:lpstr>RINEX Naming … What gives?</vt:lpstr>
      <vt:lpstr>OPUS RINEX naming convention</vt:lpstr>
      <vt:lpstr>OPUS RINEX naming convention</vt:lpstr>
      <vt:lpstr>OPUS-RS – 15 min to 2 hours</vt:lpstr>
      <vt:lpstr>OPUS-S – 2 to 48 hours</vt:lpstr>
      <vt:lpstr>OPUS Share – 4 to 48 hours</vt:lpstr>
      <vt:lpstr>OPUS Projects – 2 to 48 hours</vt:lpstr>
      <vt:lpstr>PowerPoint Presentation</vt:lpstr>
      <vt:lpstr>PowerPoint Presentation</vt:lpstr>
      <vt:lpstr>PowerPoint Presentation</vt:lpstr>
      <vt:lpstr>PowerPoint Presentation</vt:lpstr>
      <vt:lpstr>PowerPoint Presentation</vt:lpstr>
      <vt:lpstr>OPUS Projects</vt:lpstr>
      <vt:lpstr>PowerPoint Presentation</vt:lpstr>
      <vt:lpstr>“What’s the benefit?”</vt:lpstr>
      <vt:lpstr>Two Types of GNSS Baseline Processing  Variance-Covariance Matrices</vt:lpstr>
      <vt:lpstr>SRTK – Single-base RTK</vt:lpstr>
      <vt:lpstr>NRTK – Network RTK</vt:lpstr>
      <vt:lpstr>RINEX file format</vt:lpstr>
      <vt:lpstr>RINEX file format</vt:lpstr>
      <vt:lpstr>Why design a new file format?</vt:lpstr>
      <vt:lpstr>GNSS Vector eXchange (GVX)</vt:lpstr>
      <vt:lpstr>PowerPoint Presentation</vt:lpstr>
      <vt:lpstr>PowerPoint Presentation</vt:lpstr>
      <vt:lpstr>GVX ≈ RINEX for RTK/RTN data</vt:lpstr>
      <vt:lpstr>GVX ≈ RINEX for RTK/RTN data</vt:lpstr>
      <vt:lpstr>How can I get my data into GVX?</vt:lpstr>
      <vt:lpstr>GVX Scenarios in OPUS Projects</vt:lpstr>
      <vt:lpstr>GVX Scenarios in OPUS Projects</vt:lpstr>
      <vt:lpstr>PowerPoint Presentation</vt:lpstr>
      <vt:lpstr>1) CORS + RTN      a) CORS are not in NCN</vt:lpstr>
      <vt:lpstr>NOAA CORS Network (NCN) in PA</vt:lpstr>
      <vt:lpstr>KeyNetGPS CORS Network</vt:lpstr>
      <vt:lpstr>NOAA CORS Network (NCN) in PA</vt:lpstr>
      <vt:lpstr>KeyNetGPS CORS Network</vt:lpstr>
      <vt:lpstr>PowerPoint Presentation</vt:lpstr>
      <vt:lpstr>PowerPoint Presentation</vt:lpstr>
      <vt:lpstr>PowerPoint Presentation</vt:lpstr>
      <vt:lpstr>PowerPoint Presentation</vt:lpstr>
      <vt:lpstr>1) CORS + RTN      b) CORS are not in NCN but have Datasheet/PID (are in IDB)</vt:lpstr>
      <vt:lpstr>PowerPoint Presentation</vt:lpstr>
      <vt:lpstr>1) CORS + RTN      b) CORS are not in NCN but have Datasheet/PID (are in IDB)</vt:lpstr>
      <vt:lpstr>PowerPoint Presentation</vt:lpstr>
      <vt:lpstr>PowerPoint Presentation</vt:lpstr>
      <vt:lpstr>PowerPoint Presentation</vt:lpstr>
      <vt:lpstr>CORS + RTN</vt:lpstr>
      <vt:lpstr>CORS + RTN</vt:lpstr>
      <vt:lpstr>2) Static Base + RTK      - Base (positioned via OPUS) sending corrections to Rover</vt:lpstr>
      <vt:lpstr>Future of OPUS</vt:lpstr>
      <vt:lpstr>Future of OPUS-Static</vt:lpstr>
      <vt:lpstr>Future of CORS Selector</vt:lpstr>
      <vt:lpstr>Future of OPUS Projects</vt:lpstr>
      <vt:lpstr>Future of OPUS Projects</vt:lpstr>
      <vt:lpstr>Additional Resources</vt:lpstr>
      <vt:lpstr>PowerPoint Presentation</vt:lpstr>
      <vt:lpstr>PowerPoint Presentation</vt:lpstr>
      <vt:lpstr>PowerPoint Presentation</vt:lpstr>
      <vt:lpstr>PowerPoint Presentation</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Deep Dive into  Geodetic Surveying</dc:title>
  <dc:creator>Jeff Jalbrzikowski</dc:creator>
  <cp:lastModifiedBy>Jeff Jalbrzikowski</cp:lastModifiedBy>
  <cp:revision>57</cp:revision>
  <dcterms:created xsi:type="dcterms:W3CDTF">2024-10-01T03:27:46Z</dcterms:created>
  <dcterms:modified xsi:type="dcterms:W3CDTF">2025-01-17T19:40:34Z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256977041</vt:lpwstr>
  </property>
  <property fmtid="{D5CDD505-2E9C-101B-9397-08002B2CF9AE}" pid="3" name="NXPowerLiteSettings">
    <vt:lpwstr>F70005D002A000</vt:lpwstr>
  </property>
  <property fmtid="{D5CDD505-2E9C-101B-9397-08002B2CF9AE}" pid="4" name="NXPowerLiteVersion">
    <vt:lpwstr>D10.3.1</vt:lpwstr>
  </property>
</Properties>
</file>