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notesMasterIdLst>
    <p:notesMasterId r:id="rId10"/>
  </p:notesMasterIdLst>
  <p:sldIdLst>
    <p:sldId id="331" r:id="rId3"/>
    <p:sldId id="346" r:id="rId4"/>
    <p:sldId id="369" r:id="rId5"/>
    <p:sldId id="370" r:id="rId6"/>
    <p:sldId id="372" r:id="rId7"/>
    <p:sldId id="373" r:id="rId8"/>
    <p:sldId id="371" r:id="rId9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271" autoAdjust="0"/>
  </p:normalViewPr>
  <p:slideViewPr>
    <p:cSldViewPr>
      <p:cViewPr>
        <p:scale>
          <a:sx n="55" d="100"/>
          <a:sy n="55" d="100"/>
        </p:scale>
        <p:origin x="-3138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2D3CB8-F761-43F7-A51D-5C5C9BF5A87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218BB36-1718-480C-BB23-9342A21DB0CF}" type="pres">
      <dgm:prSet presAssocID="{992D3CB8-F761-43F7-A51D-5C5C9BF5A87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46EEF564-F211-4782-A741-F15E3BB101ED}" type="presOf" srcId="{992D3CB8-F761-43F7-A51D-5C5C9BF5A87C}" destId="{1218BB36-1718-480C-BB23-9342A21DB0CF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B04414E-783C-4F6A-8614-CEECD354EEC0}" type="datetimeFigureOut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387850"/>
            <a:ext cx="5607050" cy="4156075"/>
          </a:xfrm>
          <a:prstGeom prst="rect">
            <a:avLst/>
          </a:prstGeom>
        </p:spPr>
        <p:txBody>
          <a:bodyPr vert="horz" lIns="92830" tIns="46415" rIns="92830" bIns="46415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772525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5C9442-D4E1-419A-A25E-ECE8685600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9426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536C3B-977E-406C-AA83-627BFC8F700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defRPr/>
            </a:pPr>
            <a:fld id="{94463FA0-B2D9-4BB4-9EEF-0A19CB622060}" type="slidenum">
              <a:rPr lang="en-US" sz="1200" smtClean="0">
                <a:latin typeface="Arial" charset="0"/>
              </a:rPr>
              <a:pPr eaLnBrk="1" hangingPunct="1">
                <a:defRPr/>
              </a:pPr>
              <a:t>2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/>
              <a:t>Datasheet, OPUS,</a:t>
            </a:r>
            <a:r>
              <a:rPr lang="en-US" altLang="en-US" baseline="0" dirty="0" smtClean="0"/>
              <a:t> Coordinate transformation programs (SPC, XYZ, UTM, </a:t>
            </a:r>
            <a:r>
              <a:rPr lang="en-US" altLang="en-US" baseline="0" dirty="0" err="1" smtClean="0"/>
              <a:t>Geocon</a:t>
            </a:r>
            <a:r>
              <a:rPr lang="en-US" altLang="en-US" baseline="0" dirty="0" smtClean="0"/>
              <a:t>, </a:t>
            </a:r>
            <a:r>
              <a:rPr lang="en-US" altLang="en-US" baseline="0" dirty="0" err="1" smtClean="0"/>
              <a:t>Nadcon</a:t>
            </a:r>
            <a:r>
              <a:rPr lang="en-US" altLang="en-US" baseline="0" dirty="0" smtClean="0"/>
              <a:t>, </a:t>
            </a:r>
            <a:r>
              <a:rPr lang="en-US" altLang="en-US" baseline="0" dirty="0" err="1" smtClean="0"/>
              <a:t>Vertcon</a:t>
            </a:r>
            <a:r>
              <a:rPr lang="en-US" altLang="en-US" baseline="0" dirty="0" smtClean="0"/>
              <a:t>).</a:t>
            </a:r>
          </a:p>
          <a:p>
            <a:pPr eaLnBrk="1" hangingPunct="1"/>
            <a:r>
              <a:rPr lang="en-US" altLang="en-US" baseline="0" dirty="0" smtClean="0"/>
              <a:t>-- Datasheet &amp; OPUS provide </a:t>
            </a:r>
            <a:r>
              <a:rPr lang="en-US" altLang="en-US" baseline="0" dirty="0" err="1" smtClean="0"/>
              <a:t>shapefile</a:t>
            </a:r>
            <a:r>
              <a:rPr lang="en-US" altLang="en-US" baseline="0" dirty="0" smtClean="0"/>
              <a:t> downloads.</a:t>
            </a:r>
          </a:p>
          <a:p>
            <a:pPr eaLnBrk="1" hangingPunct="1"/>
            <a:endParaRPr lang="en-US" altLang="en-US" baseline="0" dirty="0" smtClean="0"/>
          </a:p>
          <a:p>
            <a:pPr eaLnBrk="1" hangingPunct="1"/>
            <a:r>
              <a:rPr lang="en-US" altLang="en-US" baseline="0" dirty="0" smtClean="0"/>
              <a:t>Feed back via ngs.softwarerequest@noaa.gov</a:t>
            </a:r>
          </a:p>
          <a:p>
            <a:pPr eaLnBrk="1" hangingPunct="1"/>
            <a:r>
              <a:rPr lang="en-US" altLang="en-US" baseline="0" dirty="0" smtClean="0"/>
              <a:t>-- Requests to download mark information to be able to build a database and a mobile or GIS friendly application.</a:t>
            </a:r>
          </a:p>
          <a:p>
            <a:pPr eaLnBrk="1" hangingPunct="1"/>
            <a:endParaRPr lang="en-US" altLang="en-US" baseline="0" dirty="0" smtClean="0"/>
          </a:p>
          <a:p>
            <a:pPr eaLnBrk="1" hangingPunct="1"/>
            <a:r>
              <a:rPr lang="en-US" altLang="en-US" baseline="0" dirty="0" smtClean="0"/>
              <a:t>Code available for download but code be out of sync with the latest version.</a:t>
            </a:r>
          </a:p>
          <a:p>
            <a:pPr eaLnBrk="1" hangingPunct="1"/>
            <a:endParaRPr lang="en-US" altLang="en-US" baseline="0" dirty="0" smtClean="0"/>
          </a:p>
          <a:p>
            <a:pPr eaLnBrk="1" hangingPunct="1"/>
            <a:r>
              <a:rPr lang="en-US" altLang="en-US" baseline="0" dirty="0" smtClean="0"/>
              <a:t>Plug-ins (state of the art tools).</a:t>
            </a:r>
            <a:endParaRPr lang="en-US" alt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defRPr/>
            </a:pPr>
            <a:fld id="{3084B2AE-F438-4F5B-9C80-296A8836784E}" type="slidenum">
              <a:rPr lang="en-US" sz="1200" smtClean="0">
                <a:latin typeface="Arial" charset="0"/>
              </a:rPr>
              <a:pPr eaLnBrk="1" hangingPunct="1">
                <a:defRPr/>
              </a:pPr>
              <a:t>3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defRPr/>
            </a:pPr>
            <a:fld id="{3084B2AE-F438-4F5B-9C80-296A8836784E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>
                <a:defRPr/>
              </a:pPr>
              <a:t>4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defRPr/>
            </a:pPr>
            <a:fld id="{3084B2AE-F438-4F5B-9C80-296A8836784E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>
                <a:defRPr/>
              </a:pPr>
              <a:t>5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defRPr/>
            </a:pPr>
            <a:fld id="{3084B2AE-F438-4F5B-9C80-296A8836784E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>
                <a:defRPr/>
              </a:pPr>
              <a:t>6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defRPr/>
            </a:pPr>
            <a:fld id="{3084B2AE-F438-4F5B-9C80-296A8836784E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>
                <a:defRPr/>
              </a:pPr>
              <a:t>7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197B3-8EB1-4245-9A5F-88DC2C51FB30}" type="datetime1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C3D3D-8B22-4E55-AA45-6E12590B0B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829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6AD3C-0378-4087-A6E0-B10E50104C80}" type="datetime1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7B430-C2A2-4084-9E5B-60E7CF2A42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139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5886C-2EDE-4682-BF32-38C1480AF721}" type="datetime1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0D1CC-08A8-4170-801D-29595A7A5D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89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DED64-222C-4AC8-A228-74F6C80E4057}" type="datetime1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88C85-F426-457B-ABA7-F2F6615E32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89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D6EE3-F630-4045-99BD-07DDD32BE631}" type="datetime1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05EE0-A570-429B-8135-925317CE2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910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DCBAD-C7F5-43C4-AA0E-737710756368}" type="datetime1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28D42-81DA-497F-8250-6D20841991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297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FACE8-6EA3-4750-8634-0470056AB376}" type="datetime1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AF4C7-9035-46E2-9DF8-6412EC70F0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690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635FC-0BC4-45C8-A1ED-2CAA31440103}" type="datetime1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A32DB-E2CE-4C97-A52B-D19ED3163D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791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8CF8F-2325-459F-BB94-E567C75636F9}" type="datetime1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86A13-5EDA-462A-9C6E-9B8B3270B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50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48AD6-184E-4F34-B796-7FB19221EE51}" type="datetime1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964F1-A082-4F9C-BB7B-F24E46396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50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C25F5-D9B0-433C-A981-4E6FCEF791DB}" type="datetime1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56635-C67B-4506-A1A4-3708AE8A49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176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Header Slid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5738E8-F270-4DF9-8D4E-81DDD016EE55}" type="datetime1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3BA22A-983A-4206-8A56-3E48702F2F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Continuation Slide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B5A853-870A-4D82-B1DC-5EC8635CE502}" type="datetime1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F32655-0B6A-4A10-B7B0-29B167294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ev.ngs.noaa.gov/gtkweb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 bwMode="auto">
          <a:xfrm>
            <a:off x="34506" y="1143000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dirty="0" smtClean="0">
                <a:latin typeface="Arial Black" pitchFamily="34" charset="0"/>
                <a:cs typeface="Arial" pitchFamily="34" charset="0"/>
              </a:rPr>
              <a:t>Web Services</a:t>
            </a:r>
          </a:p>
          <a:p>
            <a:pPr eaLnBrk="1" hangingPunct="1"/>
            <a:r>
              <a:rPr lang="en-US" altLang="en-US" dirty="0" smtClean="0">
                <a:latin typeface="Arial Black" pitchFamily="34" charset="0"/>
                <a:cs typeface="Arial" pitchFamily="34" charset="0"/>
              </a:rPr>
              <a:t>&amp;</a:t>
            </a:r>
          </a:p>
          <a:p>
            <a:pPr eaLnBrk="1" hangingPunct="1"/>
            <a:r>
              <a:rPr lang="en-US" altLang="en-US" dirty="0" smtClean="0">
                <a:latin typeface="Arial Black" pitchFamily="34" charset="0"/>
                <a:cs typeface="Arial" pitchFamily="34" charset="0"/>
              </a:rPr>
              <a:t>Geodetic toolkit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762000" y="3048000"/>
            <a:ext cx="73914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None/>
            </a:pPr>
            <a:endParaRPr lang="en-US" altLang="en-US" sz="28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 eaLnBrk="1" hangingPunct="1">
              <a:buNone/>
            </a:pPr>
            <a:r>
              <a:rPr lang="en-US" alt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May 14,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8382000" cy="609600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rgbClr val="0066FF"/>
                </a:solidFill>
              </a:rPr>
              <a:t>Where we are now…</a:t>
            </a:r>
            <a:endParaRPr lang="en-US" altLang="en-US" sz="2800" dirty="0" smtClean="0">
              <a:solidFill>
                <a:srgbClr val="0066FF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229600" cy="4724400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n-US" altLang="en-US" sz="2600" dirty="0" smtClean="0"/>
              <a:t>Most NGS Web applications were built more than 10+ years ago and can be better organized to make them user-friendly.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600" dirty="0" smtClean="0"/>
              <a:t>Multiple page visits are needed for a complete answer.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600" dirty="0" smtClean="0"/>
              <a:t>Results are provided in plain-old html format- No computer-friendly formats supported. 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600" dirty="0" smtClean="0"/>
              <a:t>No easy to use API to query and extract data.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600" dirty="0" smtClean="0"/>
              <a:t>Multiple point conversion not supported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600" dirty="0" smtClean="0"/>
              <a:t>Underlying </a:t>
            </a:r>
            <a:r>
              <a:rPr lang="en-US" altLang="en-US" sz="2600" dirty="0"/>
              <a:t>software inhibits integration of state of the art </a:t>
            </a:r>
            <a:r>
              <a:rPr lang="en-US" altLang="en-US" sz="2600" dirty="0" smtClean="0"/>
              <a:t>tools.</a:t>
            </a:r>
            <a:endParaRPr lang="en-US" altLang="en-US" sz="2600" dirty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400" dirty="0"/>
              <a:t> </a:t>
            </a:r>
            <a:r>
              <a:rPr lang="en-US" altLang="en-US" sz="2400" dirty="0" smtClean="0"/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rgbClr val="0066FF"/>
                </a:solidFill>
              </a:rPr>
              <a:t>Where we want to be …</a:t>
            </a:r>
            <a:br>
              <a:rPr lang="en-US" altLang="en-US" sz="4000" dirty="0" smtClean="0">
                <a:solidFill>
                  <a:srgbClr val="0066FF"/>
                </a:solidFill>
              </a:rPr>
            </a:br>
            <a:endParaRPr lang="en-US" altLang="en-US" sz="2800" dirty="0" smtClean="0">
              <a:solidFill>
                <a:srgbClr val="0066FF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229600" cy="4953000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n-US" altLang="en-US" sz="2600" dirty="0" smtClean="0"/>
              <a:t>Redesign web content around a common theme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600" dirty="0" smtClean="0"/>
              <a:t>Provide one-stop solutions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600" dirty="0" smtClean="0"/>
              <a:t>Promote open data standards and computer-friendly formats (</a:t>
            </a:r>
            <a:r>
              <a:rPr lang="en-US" altLang="en-US" sz="2600" dirty="0" err="1" smtClean="0"/>
              <a:t>kml</a:t>
            </a:r>
            <a:r>
              <a:rPr lang="en-US" altLang="en-US" sz="2600" dirty="0" smtClean="0"/>
              <a:t>, xml, </a:t>
            </a:r>
            <a:r>
              <a:rPr lang="en-US" altLang="en-US" sz="2600" dirty="0" err="1" smtClean="0"/>
              <a:t>Json</a:t>
            </a:r>
            <a:r>
              <a:rPr lang="en-US" altLang="en-US" sz="2600" dirty="0" smtClean="0"/>
              <a:t>, etc.)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600" dirty="0"/>
              <a:t>Leverage geospatial tools (Oracle Spatial, map-based tools) for data discovery.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600" b="1" dirty="0" smtClean="0"/>
              <a:t>Promote web services- traditional (SOAP/RESTful) as well as geospatial (WMS/WFS)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600" dirty="0" smtClean="0"/>
              <a:t>Make pages interactive for better user experience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600" dirty="0" smtClean="0"/>
              <a:t>Re-architect products and services around Service Oriented Architecture (SOA)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838200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rgbClr val="0066FF"/>
                </a:solidFill>
              </a:rPr>
              <a:t>Current Progress</a:t>
            </a:r>
            <a:br>
              <a:rPr lang="en-US" altLang="en-US" sz="4000" dirty="0" smtClean="0">
                <a:solidFill>
                  <a:srgbClr val="0066FF"/>
                </a:solidFill>
              </a:rPr>
            </a:br>
            <a:endParaRPr lang="en-US" altLang="en-US" sz="2800" dirty="0" smtClean="0">
              <a:solidFill>
                <a:srgbClr val="0066FF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en-US" altLang="en-US" sz="2600" dirty="0" smtClean="0"/>
              <a:t>A prototype for an integrated toolkit has been developed</a:t>
            </a:r>
          </a:p>
          <a:p>
            <a:pPr marL="0" indent="0" eaLnBrk="1" hangingPunct="1">
              <a:lnSpc>
                <a:spcPct val="80000"/>
              </a:lnSpc>
              <a:spcBef>
                <a:spcPts val="1200"/>
              </a:spcBef>
              <a:buNone/>
            </a:pPr>
            <a:r>
              <a:rPr lang="en-US" altLang="en-US" sz="2600" dirty="0" smtClean="0"/>
              <a:t>     </a:t>
            </a:r>
            <a:r>
              <a:rPr lang="en-US" altLang="en-US" sz="2600" dirty="0" smtClean="0">
                <a:hlinkClick r:id="rId3"/>
              </a:rPr>
              <a:t>http://dev.ngs.noaa.gov/gtkweb</a:t>
            </a:r>
            <a:endParaRPr lang="en-US" altLang="en-US" sz="2600" dirty="0" smtClean="0"/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en-US" altLang="en-US" sz="2600" dirty="0" smtClean="0"/>
              <a:t>Conversion from/to SPC, UTM, XYZ, and USNG supported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en-US" altLang="en-US" sz="2600" dirty="0" smtClean="0"/>
              <a:t>Complete set of coordinates returned for each conversion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en-US" altLang="en-US" sz="2600" dirty="0" smtClean="0"/>
              <a:t>Conversion of multiple coordinates supported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en-US" altLang="en-US" sz="2600" dirty="0" smtClean="0"/>
              <a:t>Web services supported for ready integration into user software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en-US" altLang="en-US" sz="2600" dirty="0" smtClean="0"/>
              <a:t>Tools provided for off-line processing via downloads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en-US" altLang="en-US" sz="2600" dirty="0" smtClean="0"/>
              <a:t>Built on a state of the art web framework for better user experience</a:t>
            </a:r>
          </a:p>
        </p:txBody>
      </p:sp>
    </p:spTree>
    <p:extLst>
      <p:ext uri="{BB962C8B-B14F-4D97-AF65-F5344CB8AC3E}">
        <p14:creationId xmlns:p14="http://schemas.microsoft.com/office/powerpoint/2010/main" val="289574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txBody>
          <a:bodyPr/>
          <a:lstStyle/>
          <a:p>
            <a:pPr eaLnBrk="1" hangingPunct="1"/>
            <a:r>
              <a:rPr lang="en-US" altLang="en-US" sz="4000" dirty="0">
                <a:solidFill>
                  <a:srgbClr val="0066FF"/>
                </a:solidFill>
              </a:rPr>
              <a:t>Coordinate Transformation Prototype</a:t>
            </a:r>
            <a:r>
              <a:rPr lang="en-US" altLang="en-US" sz="4000" dirty="0" smtClean="0">
                <a:solidFill>
                  <a:srgbClr val="0066FF"/>
                </a:solidFill>
              </a:rPr>
              <a:t/>
            </a:r>
            <a:br>
              <a:rPr lang="en-US" altLang="en-US" sz="4000" dirty="0" smtClean="0">
                <a:solidFill>
                  <a:srgbClr val="0066FF"/>
                </a:solidFill>
              </a:rPr>
            </a:br>
            <a:endParaRPr lang="en-US" altLang="en-US" sz="2800" dirty="0" smtClean="0">
              <a:solidFill>
                <a:srgbClr val="0066FF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3810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en-US" sz="2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39" y="914400"/>
            <a:ext cx="8458201" cy="561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048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rgbClr val="0066FF"/>
                </a:solidFill>
              </a:rPr>
              <a:t>Coordinate Transformation Prototype</a:t>
            </a:r>
            <a:br>
              <a:rPr lang="en-US" altLang="en-US" sz="4000" dirty="0" smtClean="0">
                <a:solidFill>
                  <a:srgbClr val="0066FF"/>
                </a:solidFill>
              </a:rPr>
            </a:br>
            <a:endParaRPr lang="en-US" altLang="en-US" sz="2800" dirty="0" smtClean="0">
              <a:solidFill>
                <a:srgbClr val="0066FF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3810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en-US" sz="2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4912"/>
            <a:ext cx="8763000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797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rgbClr val="0066FF"/>
                </a:solidFill>
              </a:rPr>
              <a:t>What’s Next…</a:t>
            </a:r>
            <a:br>
              <a:rPr lang="en-US" altLang="en-US" sz="4000" dirty="0" smtClean="0">
                <a:solidFill>
                  <a:srgbClr val="0066FF"/>
                </a:solidFill>
              </a:rPr>
            </a:br>
            <a:endParaRPr lang="en-US" altLang="en-US" sz="2800" dirty="0" smtClean="0">
              <a:solidFill>
                <a:srgbClr val="0066FF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229600" cy="3657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600" dirty="0" smtClean="0"/>
              <a:t>Standardize attribute naming convention (Meta data).</a:t>
            </a:r>
          </a:p>
          <a:p>
            <a:pPr lvl="1" eaLnBrk="1" hangingPunct="1">
              <a:lnSpc>
                <a:spcPct val="80000"/>
              </a:lnSpc>
              <a:buFont typeface="Courier New" panose="02070309020205020404" pitchFamily="49" charset="0"/>
              <a:buChar char="o"/>
            </a:pPr>
            <a:r>
              <a:rPr lang="en-US" altLang="en-US" sz="2200" dirty="0" smtClean="0"/>
              <a:t>Latitude, longitude, </a:t>
            </a:r>
            <a:r>
              <a:rPr lang="en-US" altLang="en-US" sz="2200" dirty="0" err="1" smtClean="0"/>
              <a:t>orthometric_ht</a:t>
            </a:r>
            <a:r>
              <a:rPr lang="en-US" altLang="en-US" sz="2200" dirty="0" smtClean="0"/>
              <a:t>, </a:t>
            </a:r>
            <a:r>
              <a:rPr lang="en-US" altLang="en-US" sz="2200" dirty="0" err="1" smtClean="0"/>
              <a:t>geoid_ht</a:t>
            </a:r>
            <a:endParaRPr lang="en-US" altLang="en-US" sz="2200" dirty="0" smtClean="0"/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en-US" altLang="en-US" sz="2600" dirty="0" smtClean="0"/>
              <a:t>Integrate other toolkit components into the prototype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600" dirty="0"/>
              <a:t>	</a:t>
            </a:r>
            <a:r>
              <a:rPr lang="en-US" altLang="en-US" sz="2600" dirty="0" smtClean="0"/>
              <a:t>-</a:t>
            </a:r>
            <a:r>
              <a:rPr lang="en-US" altLang="en-US" sz="2600" dirty="0" err="1" smtClean="0"/>
              <a:t>Nadcon</a:t>
            </a:r>
            <a:r>
              <a:rPr lang="en-US" altLang="en-US" sz="2600" dirty="0" smtClean="0"/>
              <a:t>, </a:t>
            </a:r>
            <a:r>
              <a:rPr lang="en-US" altLang="en-US" sz="2600" dirty="0" err="1" smtClean="0"/>
              <a:t>Geocon</a:t>
            </a:r>
            <a:r>
              <a:rPr lang="en-US" altLang="en-US" sz="2600" dirty="0" smtClean="0"/>
              <a:t>, </a:t>
            </a:r>
            <a:r>
              <a:rPr lang="en-US" altLang="en-US" sz="2600" dirty="0" err="1" smtClean="0"/>
              <a:t>Vertcon</a:t>
            </a:r>
            <a:r>
              <a:rPr lang="en-US" altLang="en-US" sz="2600" dirty="0" smtClean="0"/>
              <a:t>, </a:t>
            </a:r>
            <a:r>
              <a:rPr lang="en-US" altLang="en-US" sz="2600" dirty="0" err="1" smtClean="0"/>
              <a:t>VDatum</a:t>
            </a:r>
            <a:r>
              <a:rPr lang="en-US" altLang="en-US" sz="2600" dirty="0" smtClean="0"/>
              <a:t>, HTDP, Geoid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en-US" altLang="en-US" sz="2600" dirty="0" smtClean="0"/>
              <a:t>Develop a standard API </a:t>
            </a:r>
            <a:r>
              <a:rPr lang="en-US" altLang="en-US" sz="2600" smtClean="0"/>
              <a:t>for </a:t>
            </a:r>
            <a:r>
              <a:rPr lang="en-US" altLang="en-US" sz="2600" smtClean="0"/>
              <a:t>interpolation</a:t>
            </a:r>
            <a:endParaRPr lang="en-US" alt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197459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10624</TotalTime>
  <Words>346</Words>
  <Application>Microsoft Office PowerPoint</Application>
  <PresentationFormat>On-screen Show (4:3)</PresentationFormat>
  <Paragraphs>54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Custom Design</vt:lpstr>
      <vt:lpstr>Office Theme</vt:lpstr>
      <vt:lpstr>PowerPoint Presentation</vt:lpstr>
      <vt:lpstr>Where we are now…</vt:lpstr>
      <vt:lpstr>Where we want to be … </vt:lpstr>
      <vt:lpstr>Current Progress </vt:lpstr>
      <vt:lpstr>Coordinate Transformation Prototype </vt:lpstr>
      <vt:lpstr>Coordinate Transformation Prototype </vt:lpstr>
      <vt:lpstr>What’s Next… </vt:lpstr>
    </vt:vector>
  </TitlesOfParts>
  <Company>NOS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Gordon.Adams</dc:creator>
  <cp:lastModifiedBy>Sri Reddy</cp:lastModifiedBy>
  <cp:revision>366</cp:revision>
  <dcterms:created xsi:type="dcterms:W3CDTF">2009-10-22T15:32:12Z</dcterms:created>
  <dcterms:modified xsi:type="dcterms:W3CDTF">2015-05-14T15:09:23Z</dcterms:modified>
</cp:coreProperties>
</file>