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20"/>
  </p:notesMasterIdLst>
  <p:sldIdLst>
    <p:sldId id="343" r:id="rId2"/>
    <p:sldId id="389" r:id="rId3"/>
    <p:sldId id="598" r:id="rId4"/>
    <p:sldId id="599" r:id="rId5"/>
    <p:sldId id="600" r:id="rId6"/>
    <p:sldId id="579" r:id="rId7"/>
    <p:sldId id="557" r:id="rId8"/>
    <p:sldId id="558" r:id="rId9"/>
    <p:sldId id="559" r:id="rId10"/>
    <p:sldId id="601" r:id="rId11"/>
    <p:sldId id="602" r:id="rId12"/>
    <p:sldId id="603" r:id="rId13"/>
    <p:sldId id="597" r:id="rId14"/>
    <p:sldId id="594" r:id="rId15"/>
    <p:sldId id="595" r:id="rId16"/>
    <p:sldId id="596" r:id="rId17"/>
    <p:sldId id="604" r:id="rId18"/>
    <p:sldId id="563" r:id="rId1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33CC"/>
    <a:srgbClr val="FF6600"/>
    <a:srgbClr val="9900CC"/>
    <a:srgbClr val="00FFFF"/>
    <a:srgbClr val="CC00FF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2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playlist?list=PLsyDl_aqUTdFY6eKURmiCBBk-mP4R10Dx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54FB85-CC0D-41F1-8786-0E8E08EFF49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472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0884" indent="-2772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9053" indent="-22181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52674" indent="-22181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96295" indent="-22181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39916" indent="-221811" defTabSz="4436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83538" indent="-221811" defTabSz="4436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27159" indent="-221811" defTabSz="4436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770780" indent="-221811" defTabSz="4436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3A6BF6-3AFE-45E3-A922-7177E1D2BC5D}" type="slidenum">
              <a:rPr kumimoji="0" lang="en-US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1117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47757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0089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4774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57771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52649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20884" indent="-277263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09053" indent="-221811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52674" indent="-221811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1996295" indent="-221811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439916" indent="-221811" defTabSz="443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883538" indent="-221811" defTabSz="443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327159" indent="-221811" defTabSz="443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770780" indent="-221811" defTabSz="443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892C2F-C36C-4C07-B1AD-60E5EEA1BA7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Arial"/>
                <a:sym typeface="Arial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1194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>
                <a:hlinkClick r:id="rId3"/>
              </a:rPr>
              <a:t>https://www.youtube.com/playlist?list=PLsyDl_aqUTdFY6eKURmiCBBk-mP4R10Dx</a:t>
            </a:r>
            <a:endParaRPr lang="en-US" alt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8587" indent="-28034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22917" indent="-2233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71158" indent="-2233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20941" indent="-2233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64562" indent="-223351" defTabSz="4436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08183" indent="-223351" defTabSz="4436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1804" indent="-223351" defTabSz="4436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795425" indent="-223351" defTabSz="4436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28CF0C-2CD8-40E3-B547-3222A9168BC2}" type="slidenum">
              <a:rPr kumimoji="0" lang="en-US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 pitchFamily="34" charset="0"/>
                <a:ea typeface="MS PGothic" pitchFamily="34" charset="-128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itchFamily="34" charset="0"/>
              <a:ea typeface="MS PGothic" pitchFamily="34" charset="-128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45392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5251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962D6-0A22-4321-8B8C-8B05D319318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77EB2-CD6A-4856-8D16-614BF0D8715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491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4C53F-6971-49A5-91E4-0B3DA1438DF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D5638-EE7E-456B-9FD5-AA0509CDF2D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149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6E2CC-51F8-4D44-8BD4-71EFA343D5C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B4604-00C8-4C09-85C4-117A42FD4E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904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39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126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083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4EAFD-C5AD-4CE4-A9A2-1620EF885A1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70A46-871E-4729-9783-841A67B9916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879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D7ECE-9AF2-4ADE-B121-1164F1FFB6C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FA09C-50D8-4425-8086-338AFB21C2E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1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EC10B-6B64-4DB8-926F-B0CE4529031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9FA71-42F9-46F0-AAB1-77E4E7B7C8D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1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41062-5E46-4E83-A73A-3E31CD20CD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B5328-6158-4665-8C42-BE4BD0776F8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331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15D7B-A6EC-4DD7-94BD-613EC1E6E2F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EFD5C-4B07-41B4-A825-23BD2C14081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792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872BD-AEFA-4E9C-A3F7-B099FB084B5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15F8D-0F11-4034-A73A-98CA8F610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02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BA40E-3D68-4990-986D-2C254545A15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B9E40-FB0F-4D34-BF50-10284A98DD8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039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B5781-3118-47C8-A1AF-FD18E3517A8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10/31/2017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BDFC1-7D66-499C-BB8D-4E0F2A9B2DA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21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670813F4-5EFC-4B36-B954-3568AA051563}" type="datetimeFigureOut">
              <a:rPr lang="en-US">
                <a:solidFill>
                  <a:prstClr val="black">
                    <a:tint val="75000"/>
                  </a:prstClr>
                </a:solidFill>
                <a:ea typeface="+mn-ea"/>
              </a:rPr>
              <a:pPr defTabSz="914400">
                <a:defRPr/>
              </a:pPr>
              <a:t>10/31/2017</a:t>
            </a:fld>
            <a:endParaRPr lang="en-US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en-US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72FDA4AF-7BF3-4CA9-A6D4-43FE57F0476A}" type="slidenum">
              <a:rPr lang="en-US">
                <a:solidFill>
                  <a:prstClr val="black">
                    <a:tint val="75000"/>
                  </a:prstClr>
                </a:solidFill>
                <a:ea typeface="+mn-ea"/>
              </a:rPr>
              <a:pPr defTabSz="914400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48074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5" r:id="rId12"/>
    <p:sldLayoutId id="2147483676" r:id="rId13"/>
    <p:sldLayoutId id="2147483693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1654620"/>
            <a:ext cx="91440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NGS Products Update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2651125" y="5623560"/>
            <a:ext cx="3932555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Denis Riordan,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PSM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NOAA, National Geodetic Survey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denis.riordan@noaa.gov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0" y="2750760"/>
            <a:ext cx="9144000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/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Alabama Society of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 Prof. Land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Surveyors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2017 Annual Conference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Pelham, Alabama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October 18, 2017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0" y="5735759"/>
            <a:ext cx="732802" cy="76048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5" y="5806440"/>
            <a:ext cx="653415" cy="65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55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/>
        </p:nvSpPr>
        <p:spPr>
          <a:xfrm>
            <a:off x="81900" y="1358577"/>
            <a:ext cx="8975400" cy="5487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●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It will “hold” everything.</a:t>
            </a:r>
          </a:p>
          <a:p>
            <a:pPr marL="914400" marR="0" lvl="1" indent="-406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○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GNSS, leveling, gravity, </a:t>
            </a: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DoV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, etc.</a:t>
            </a:r>
          </a:p>
          <a:p>
            <a:pPr marL="914400" marR="0" lvl="1" indent="-406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○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CORS and surveys</a:t>
            </a:r>
          </a:p>
          <a:p>
            <a:pPr marL="914400" marR="0" lvl="1" indent="-406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○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Equipment descriptions &amp; histories, site logs, etc.</a:t>
            </a:r>
          </a:p>
          <a:p>
            <a:pPr marL="914400" marR="0" lvl="1" indent="-406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○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Models</a:t>
            </a:r>
          </a:p>
          <a:p>
            <a:pPr marL="914400" marR="0" lvl="1" indent="-406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○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Guidelines &amp; strategies</a:t>
            </a:r>
          </a:p>
          <a:p>
            <a:pPr marL="457200" marR="0" lvl="0" indent="-4064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●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It’s a tool, not just an archive of results.</a:t>
            </a:r>
          </a:p>
          <a:p>
            <a:pPr marL="914400" marR="0" lvl="1" indent="-406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○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Searches and filters.</a:t>
            </a:r>
          </a:p>
          <a:p>
            <a:pPr marL="914400" marR="0" lvl="1" indent="-406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○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Statistics</a:t>
            </a:r>
          </a:p>
          <a:p>
            <a:pPr marL="914400" marR="0" lvl="1" indent="-406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○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Plots</a:t>
            </a:r>
          </a:p>
          <a:p>
            <a:pPr marL="914400" marR="0" lvl="1" indent="-406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○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Reports</a:t>
            </a:r>
          </a:p>
          <a:p>
            <a:pPr marL="508000"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/>
              <a:defRPr/>
            </a:pPr>
            <a:endParaRPr lang="en-US" sz="2400" dirty="0">
              <a:solidFill>
                <a:srgbClr val="0000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/>
              <a:defRPr/>
            </a:pPr>
            <a:r>
              <a:rPr lang="en-US" sz="2400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-  Database will enable ability to track position changes over time</a:t>
            </a:r>
            <a:endParaRPr lang="en-US" sz="2400" dirty="0">
              <a:solidFill>
                <a:srgbClr val="0000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6" name="Shape 186"/>
          <p:cNvSpPr txBox="1"/>
          <p:nvPr/>
        </p:nvSpPr>
        <p:spPr>
          <a:xfrm>
            <a:off x="433384" y="502325"/>
            <a:ext cx="5276834" cy="581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Times New Roman"/>
                <a:cs typeface="Times New Roman"/>
                <a:sym typeface="Times New Roman"/>
              </a:rPr>
              <a:t>New NGS Database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755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/>
        </p:nvSpPr>
        <p:spPr>
          <a:xfrm>
            <a:off x="81900" y="915655"/>
            <a:ext cx="8975400" cy="5487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●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It’s common for projects to collect several types of data, e.g. </a:t>
            </a:r>
            <a:r>
              <a:rPr kumimoji="0" 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gravity&amp;GNSS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kumimoji="0" 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leveling&amp;GNSS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kumimoji="0" 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static&amp;kinematic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 GNSS. They’re related so let’s not treat them as separate.</a:t>
            </a:r>
          </a:p>
          <a:p>
            <a:pPr marL="457200" marR="0" lvl="0" indent="-4064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●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4064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●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OPUS-for-everything 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is a working name for a proposed web app to </a:t>
            </a:r>
            <a:b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consolidate </a:t>
            </a:r>
            <a:b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and process </a:t>
            </a:r>
            <a:b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all data from </a:t>
            </a:r>
            <a:b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a project.</a:t>
            </a:r>
          </a:p>
        </p:txBody>
      </p:sp>
      <p:sp>
        <p:nvSpPr>
          <p:cNvPr id="225" name="Shape 225"/>
          <p:cNvSpPr txBox="1"/>
          <p:nvPr/>
        </p:nvSpPr>
        <p:spPr>
          <a:xfrm>
            <a:off x="423718" y="334730"/>
            <a:ext cx="8975400" cy="581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“Feeding” the database.</a:t>
            </a:r>
          </a:p>
        </p:txBody>
      </p:sp>
      <p:pic>
        <p:nvPicPr>
          <p:cNvPr id="229" name="Shape 2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6025" y="3355962"/>
            <a:ext cx="6391275" cy="3286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486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/>
        </p:nvSpPr>
        <p:spPr>
          <a:xfrm>
            <a:off x="81975" y="288075"/>
            <a:ext cx="8975400" cy="581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OPUS-for-everything</a:t>
            </a:r>
          </a:p>
        </p:txBody>
      </p:sp>
      <p:pic>
        <p:nvPicPr>
          <p:cNvPr id="238" name="Shape 2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925" y="920512"/>
            <a:ext cx="6391275" cy="328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Shape 2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32625" y="3136900"/>
            <a:ext cx="7524750" cy="3219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517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/>
        </p:nvSpPr>
        <p:spPr>
          <a:xfrm>
            <a:off x="81900" y="1709554"/>
            <a:ext cx="8975400" cy="398004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Improved view and features for session / marks table.</a:t>
            </a:r>
          </a:p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Changes to how OPUS Projects defines sessions.</a:t>
            </a:r>
          </a:p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Ability to Add / Delete CORS</a:t>
            </a:r>
            <a:endParaRPr lang="en-US" sz="2800" dirty="0">
              <a:solidFill>
                <a:srgbClr val="0000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Better baseline processing.</a:t>
            </a:r>
          </a:p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lang="en-US" sz="800" dirty="0">
              <a:solidFill>
                <a:srgbClr val="0000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Adjustments using NGS software ADJUST.</a:t>
            </a:r>
          </a:p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 creation of B-file &amp; G-file.</a:t>
            </a:r>
          </a:p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080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" name="Shape 234"/>
          <p:cNvSpPr txBox="1"/>
          <p:nvPr/>
        </p:nvSpPr>
        <p:spPr>
          <a:xfrm>
            <a:off x="294410" y="675994"/>
            <a:ext cx="7805880" cy="581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OPUS-Projects – new Bluebooking features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508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34"/>
          <p:cNvSpPr txBox="1"/>
          <p:nvPr/>
        </p:nvSpPr>
        <p:spPr>
          <a:xfrm>
            <a:off x="516081" y="435852"/>
            <a:ext cx="7805880" cy="581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OPUS-Projects – new Bluebooking features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9829" r="1725"/>
          <a:stretch/>
        </p:blipFill>
        <p:spPr>
          <a:xfrm>
            <a:off x="554183" y="1106487"/>
            <a:ext cx="8017163" cy="5712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6104" t="9828" r="3027" b="85714"/>
          <a:stretch/>
        </p:blipFill>
        <p:spPr>
          <a:xfrm>
            <a:off x="5144655" y="1106487"/>
            <a:ext cx="3426692" cy="28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36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9447" r="1888" b="4607"/>
          <a:stretch/>
        </p:blipFill>
        <p:spPr>
          <a:xfrm>
            <a:off x="294532" y="1080655"/>
            <a:ext cx="6965254" cy="4738254"/>
          </a:xfrm>
          <a:prstGeom prst="rect">
            <a:avLst/>
          </a:prstGeom>
          <a:ln w="25400">
            <a:solidFill>
              <a:srgbClr val="0000FF"/>
            </a:solidFill>
          </a:ln>
        </p:spPr>
      </p:pic>
      <p:sp>
        <p:nvSpPr>
          <p:cNvPr id="5" name="Shape 234"/>
          <p:cNvSpPr txBox="1"/>
          <p:nvPr/>
        </p:nvSpPr>
        <p:spPr>
          <a:xfrm>
            <a:off x="294410" y="371199"/>
            <a:ext cx="7805880" cy="581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OPUS-Projects – new Bluebooking features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9267" r="1980" b="2524"/>
          <a:stretch/>
        </p:blipFill>
        <p:spPr>
          <a:xfrm>
            <a:off x="844064" y="1612232"/>
            <a:ext cx="7144905" cy="4993106"/>
          </a:xfrm>
          <a:prstGeom prst="rect">
            <a:avLst/>
          </a:prstGeom>
          <a:ln w="31750"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12908526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0201" r="1980" b="1803"/>
          <a:stretch/>
        </p:blipFill>
        <p:spPr>
          <a:xfrm>
            <a:off x="72192" y="541417"/>
            <a:ext cx="9060671" cy="6316583"/>
          </a:xfrm>
          <a:prstGeom prst="rect">
            <a:avLst/>
          </a:prstGeom>
          <a:ln w="31750">
            <a:solidFill>
              <a:srgbClr val="CC00FF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7230981" y="3898232"/>
            <a:ext cx="1191126" cy="324852"/>
          </a:xfrm>
          <a:prstGeom prst="straightConnector1">
            <a:avLst/>
          </a:prstGeom>
          <a:ln w="635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13308" b="14288"/>
          <a:stretch/>
        </p:blipFill>
        <p:spPr>
          <a:xfrm>
            <a:off x="596127" y="658289"/>
            <a:ext cx="8079243" cy="5891101"/>
          </a:xfrm>
          <a:prstGeom prst="rect">
            <a:avLst/>
          </a:prstGeom>
          <a:ln w="50800">
            <a:solidFill>
              <a:srgbClr val="00FFFF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t="13882" b="16582"/>
          <a:stretch/>
        </p:blipFill>
        <p:spPr>
          <a:xfrm>
            <a:off x="840314" y="969224"/>
            <a:ext cx="7524425" cy="526922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t="9926"/>
          <a:stretch/>
        </p:blipFill>
        <p:spPr>
          <a:xfrm>
            <a:off x="1247774" y="742950"/>
            <a:ext cx="5962273" cy="5955030"/>
          </a:xfrm>
          <a:prstGeom prst="rect">
            <a:avLst/>
          </a:prstGeom>
          <a:ln w="41275">
            <a:solidFill>
              <a:srgbClr val="FF6600"/>
            </a:solidFill>
          </a:ln>
        </p:spPr>
      </p:pic>
      <p:sp>
        <p:nvSpPr>
          <p:cNvPr id="8" name="Shape 234"/>
          <p:cNvSpPr txBox="1"/>
          <p:nvPr/>
        </p:nvSpPr>
        <p:spPr>
          <a:xfrm>
            <a:off x="545869" y="5439"/>
            <a:ext cx="8070329" cy="49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OPUS-Projects – new Bluebooking features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655613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34"/>
          <p:cNvSpPr txBox="1"/>
          <p:nvPr/>
        </p:nvSpPr>
        <p:spPr>
          <a:xfrm>
            <a:off x="977896" y="2024502"/>
            <a:ext cx="7805880" cy="581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34375"/>
              <a:buFont typeface="Arial"/>
              <a:buNone/>
              <a:tabLst/>
              <a:defRPr/>
            </a:pPr>
            <a:r>
              <a:rPr kumimoji="0" lang="en-US" sz="360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More information on all updated products can be found on the NGS website at: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  www.ngs.noaa.gov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9347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2"/>
          <p:cNvSpPr txBox="1">
            <a:spLocks noChangeArrowheads="1"/>
          </p:cNvSpPr>
          <p:nvPr/>
        </p:nvSpPr>
        <p:spPr bwMode="auto">
          <a:xfrm>
            <a:off x="4502150" y="287338"/>
            <a:ext cx="30146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Arial" charset="0"/>
                <a:sym typeface="Arial"/>
              </a:rPr>
              <a:t>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49627" y="1043523"/>
            <a:ext cx="6702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? ?   QUESTIONS  ? ?</a:t>
            </a:r>
            <a:endParaRPr kumimoji="0" lang="en-US" sz="48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982" y="2281151"/>
            <a:ext cx="5560291" cy="4170218"/>
          </a:xfrm>
          <a:prstGeom prst="rect">
            <a:avLst/>
          </a:prstGeom>
          <a:ln w="25400"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3503237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99"/>
                </a:solidFill>
                <a:ea typeface="ＭＳ Ｐゴシック" pitchFamily="34" charset="-128"/>
              </a:rPr>
              <a:t>Presentation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1600200"/>
            <a:ext cx="8778240" cy="4800600"/>
          </a:xfrm>
        </p:spPr>
        <p:txBody>
          <a:bodyPr/>
          <a:lstStyle/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2800" b="1" dirty="0" smtClean="0">
                <a:solidFill>
                  <a:srgbClr val="000099"/>
                </a:solidFill>
                <a:ea typeface="ＭＳ Ｐゴシック" pitchFamily="34" charset="-128"/>
              </a:rPr>
              <a:t>1.   -   NADCON 5.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sz="800" dirty="0" smtClean="0">
              <a:solidFill>
                <a:srgbClr val="000099"/>
              </a:solidFill>
              <a:ea typeface="ＭＳ Ｐゴシック" pitchFamily="34" charset="-128"/>
            </a:endParaRP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2800" b="1" dirty="0" smtClean="0">
                <a:solidFill>
                  <a:srgbClr val="000099"/>
                </a:solidFill>
                <a:ea typeface="ＭＳ Ｐゴシック" pitchFamily="34" charset="-128"/>
              </a:rPr>
              <a:t>2.   -   Updated NGS Database.</a:t>
            </a:r>
            <a:endParaRPr lang="en-US" sz="2800" b="1" dirty="0">
              <a:solidFill>
                <a:srgbClr val="000099"/>
              </a:solidFill>
              <a:ea typeface="ＭＳ Ｐゴシック" pitchFamily="34" charset="-128"/>
            </a:endParaRP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sz="800" dirty="0" smtClean="0">
              <a:solidFill>
                <a:srgbClr val="000099"/>
              </a:solidFill>
              <a:ea typeface="ＭＳ Ｐゴシック" pitchFamily="34" charset="-128"/>
            </a:endParaRPr>
          </a:p>
          <a:p>
            <a:pPr marL="514350" indent="-514350">
              <a:lnSpc>
                <a:spcPct val="120000"/>
              </a:lnSpc>
              <a:spcBef>
                <a:spcPct val="0"/>
              </a:spcBef>
              <a:buAutoNum type="arabicPeriod" startAt="3"/>
            </a:pPr>
            <a:r>
              <a:rPr lang="en-US" sz="2800" b="1" dirty="0" smtClean="0">
                <a:solidFill>
                  <a:srgbClr val="000099"/>
                </a:solidFill>
                <a:ea typeface="ＭＳ Ｐゴシック" pitchFamily="34" charset="-128"/>
              </a:rPr>
              <a:t>-   </a:t>
            </a:r>
            <a:r>
              <a:rPr lang="en-US" sz="2800" b="1" dirty="0">
                <a:solidFill>
                  <a:srgbClr val="000099"/>
                </a:solidFill>
                <a:ea typeface="ＭＳ Ｐゴシック" pitchFamily="34" charset="-128"/>
              </a:rPr>
              <a:t>OPUS </a:t>
            </a:r>
            <a:r>
              <a:rPr lang="en-US" sz="2800" b="1" dirty="0" smtClean="0">
                <a:solidFill>
                  <a:srgbClr val="000099"/>
                </a:solidFill>
                <a:ea typeface="ＭＳ Ｐゴシック" pitchFamily="34" charset="-128"/>
              </a:rPr>
              <a:t>Additions.</a:t>
            </a:r>
          </a:p>
          <a:p>
            <a:pPr marL="228600" indent="-228600">
              <a:lnSpc>
                <a:spcPct val="120000"/>
              </a:lnSpc>
              <a:spcBef>
                <a:spcPct val="0"/>
              </a:spcBef>
              <a:buAutoNum type="arabicPeriod" startAt="3"/>
            </a:pPr>
            <a:endParaRPr lang="en-US" sz="800" b="1" dirty="0">
              <a:solidFill>
                <a:srgbClr val="000099"/>
              </a:solidFill>
              <a:ea typeface="ＭＳ Ｐゴシック" pitchFamily="34" charset="-128"/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2800" b="1" dirty="0">
                <a:solidFill>
                  <a:srgbClr val="000099"/>
                </a:solidFill>
                <a:ea typeface="ＭＳ Ｐゴシック" pitchFamily="34" charset="-128"/>
              </a:rPr>
              <a:t>4</a:t>
            </a:r>
            <a:r>
              <a:rPr lang="en-US" sz="2800" b="1" dirty="0" smtClean="0">
                <a:solidFill>
                  <a:srgbClr val="000099"/>
                </a:solidFill>
                <a:ea typeface="ＭＳ Ｐゴシック" pitchFamily="34" charset="-128"/>
              </a:rPr>
              <a:t>.   </a:t>
            </a:r>
            <a:r>
              <a:rPr lang="en-US" sz="2800" b="1" dirty="0">
                <a:solidFill>
                  <a:srgbClr val="000099"/>
                </a:solidFill>
                <a:ea typeface="ＭＳ Ｐゴシック" pitchFamily="34" charset="-128"/>
              </a:rPr>
              <a:t>-   OPUS Projects with Bluebooking features.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sz="800" b="1" dirty="0" smtClean="0">
              <a:solidFill>
                <a:srgbClr val="000099"/>
              </a:solidFill>
              <a:ea typeface="ＭＳ Ｐゴシック" pitchFamily="34" charset="-128"/>
            </a:endParaRP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2800" b="1" dirty="0">
                <a:solidFill>
                  <a:srgbClr val="000099"/>
                </a:solidFill>
                <a:ea typeface="ＭＳ Ｐゴシック" pitchFamily="34" charset="-128"/>
              </a:rPr>
              <a:t>5</a:t>
            </a:r>
            <a:r>
              <a:rPr lang="en-US" sz="2800" b="1" dirty="0" smtClean="0">
                <a:solidFill>
                  <a:srgbClr val="000099"/>
                </a:solidFill>
                <a:ea typeface="ＭＳ Ｐゴシック" pitchFamily="34" charset="-128"/>
              </a:rPr>
              <a:t>.   -   Questions.</a:t>
            </a:r>
            <a:endParaRPr lang="en-US" sz="2800" b="1" dirty="0">
              <a:solidFill>
                <a:srgbClr val="000099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266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1652"/>
            <a:ext cx="8229600" cy="722892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0099"/>
                </a:solidFill>
              </a:rPr>
              <a:t>NADCON - Historical Overview</a:t>
            </a:r>
            <a:endParaRPr lang="en-US" sz="3600" b="1" u="sng" dirty="0">
              <a:solidFill>
                <a:srgbClr val="000099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097100"/>
            <a:ext cx="9051635" cy="158402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 smtClean="0"/>
              <a:t>1989 : NAD 83(1986) released</a:t>
            </a:r>
          </a:p>
          <a:p>
            <a:pPr marL="0" lvl="0" indent="0">
              <a:buNone/>
            </a:pPr>
            <a:endParaRPr lang="en-US" sz="1200" dirty="0" smtClean="0"/>
          </a:p>
          <a:p>
            <a:pPr marL="176213" lvl="1" indent="0">
              <a:buNone/>
            </a:pPr>
            <a:r>
              <a:rPr lang="en-US" dirty="0" smtClean="0"/>
              <a:t>1990:  NADCON v1.0 released:	              </a:t>
            </a:r>
            <a:r>
              <a:rPr lang="en-US" dirty="0" smtClean="0">
                <a:solidFill>
                  <a:srgbClr val="000099"/>
                </a:solidFill>
              </a:rPr>
              <a:t>NAD27  </a:t>
            </a:r>
            <a:r>
              <a:rPr lang="en-US" dirty="0" smtClean="0">
                <a:solidFill>
                  <a:srgbClr val="000099"/>
                </a:solidFill>
                <a:sym typeface="Wingdings" panose="05000000000000000000" pitchFamily="2" charset="2"/>
              </a:rPr>
              <a:t>&lt;--&gt;  NAD83 (86)</a:t>
            </a: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5" name="Content Placeholder 3"/>
          <p:cNvSpPr>
            <a:spLocks noGrp="1"/>
          </p:cNvSpPr>
          <p:nvPr>
            <p:ph sz="half" idx="1"/>
          </p:nvPr>
        </p:nvSpPr>
        <p:spPr>
          <a:xfrm>
            <a:off x="166262" y="2857660"/>
            <a:ext cx="8880759" cy="815113"/>
          </a:xfrm>
        </p:spPr>
        <p:txBody>
          <a:bodyPr>
            <a:normAutofit fontScale="77500" lnSpcReduction="20000"/>
          </a:bodyPr>
          <a:lstStyle/>
          <a:p>
            <a:pPr marL="0" lvl="1" indent="0">
              <a:buNone/>
            </a:pPr>
            <a:r>
              <a:rPr lang="en-US" sz="3100" dirty="0" smtClean="0"/>
              <a:t>1990-1997:  NADCON v2.1</a:t>
            </a:r>
            <a:r>
              <a:rPr lang="en-US" sz="3100" b="1" dirty="0" smtClean="0">
                <a:solidFill>
                  <a:srgbClr val="FF0000"/>
                </a:solidFill>
              </a:rPr>
              <a:t>	</a:t>
            </a:r>
            <a:r>
              <a:rPr lang="en-US" sz="3100" dirty="0" smtClean="0"/>
              <a:t>	      </a:t>
            </a:r>
            <a:r>
              <a:rPr lang="en-US" sz="3100" dirty="0" smtClean="0">
                <a:solidFill>
                  <a:srgbClr val="000099"/>
                </a:solidFill>
              </a:rPr>
              <a:t>NAD27  </a:t>
            </a:r>
            <a:r>
              <a:rPr lang="en-US" sz="3100" dirty="0" smtClean="0">
                <a:solidFill>
                  <a:srgbClr val="000099"/>
                </a:solidFill>
                <a:sym typeface="Wingdings" panose="05000000000000000000" pitchFamily="2" charset="2"/>
              </a:rPr>
              <a:t>&lt;--&gt;  NAD83 (HARN)</a:t>
            </a:r>
          </a:p>
          <a:p>
            <a:pPr marL="0" lvl="1" indent="0">
              <a:buNone/>
            </a:pPr>
            <a:r>
              <a:rPr lang="en-US" dirty="0" smtClean="0">
                <a:solidFill>
                  <a:srgbClr val="000099"/>
                </a:solidFill>
              </a:rPr>
              <a:t>		</a:t>
            </a:r>
            <a:r>
              <a:rPr lang="en-US" dirty="0" smtClean="0">
                <a:solidFill>
                  <a:schemeClr val="tx1"/>
                </a:solidFill>
              </a:rPr>
              <a:t>DOS based program, PC based</a:t>
            </a:r>
            <a:endParaRPr lang="en-US" dirty="0">
              <a:solidFill>
                <a:schemeClr val="tx1"/>
              </a:solidFill>
            </a:endParaRPr>
          </a:p>
          <a:p>
            <a:pPr marL="0" lvl="1" indent="0">
              <a:buNone/>
            </a:pP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"/>
          </p:nvPr>
        </p:nvSpPr>
        <p:spPr>
          <a:xfrm>
            <a:off x="161650" y="3979582"/>
            <a:ext cx="8880759" cy="1346720"/>
          </a:xfrm>
        </p:spPr>
        <p:txBody>
          <a:bodyPr>
            <a:normAutofit fontScale="92500" lnSpcReduction="10000"/>
          </a:bodyPr>
          <a:lstStyle/>
          <a:p>
            <a:pPr marL="0" lvl="1" indent="0">
              <a:buNone/>
            </a:pPr>
            <a:r>
              <a:rPr lang="en-US" sz="2600" dirty="0" smtClean="0"/>
              <a:t>1997-2005:  NADCON v2.1	         </a:t>
            </a:r>
            <a:r>
              <a:rPr lang="en-US" sz="2600" dirty="0" smtClean="0">
                <a:solidFill>
                  <a:srgbClr val="000099"/>
                </a:solidFill>
              </a:rPr>
              <a:t>NAD27  </a:t>
            </a:r>
            <a:r>
              <a:rPr lang="en-US" sz="2600" dirty="0" smtClean="0">
                <a:solidFill>
                  <a:srgbClr val="000099"/>
                </a:solidFill>
                <a:sym typeface="Wingdings" panose="05000000000000000000" pitchFamily="2" charset="2"/>
              </a:rPr>
              <a:t>&lt;--&gt;  NAD83 (HARN / FBN)</a:t>
            </a:r>
          </a:p>
          <a:p>
            <a:pPr marL="1771650" lvl="5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Only 19 states had significant shifts from HARN to FBN</a:t>
            </a:r>
          </a:p>
          <a:p>
            <a:pPr marL="1771650" lvl="5" indent="0">
              <a:buNone/>
            </a:pPr>
            <a:r>
              <a:rPr lang="en-US" dirty="0">
                <a:solidFill>
                  <a:schemeClr val="tx1"/>
                </a:solidFill>
              </a:rPr>
              <a:t>Program expanded to handle FBN changes</a:t>
            </a:r>
          </a:p>
          <a:p>
            <a:pPr marL="1771650" lvl="5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Program still DOS / PC based</a:t>
            </a:r>
            <a:endParaRPr lang="en-US" dirty="0">
              <a:solidFill>
                <a:schemeClr val="tx1"/>
              </a:solidFill>
            </a:endParaRPr>
          </a:p>
          <a:p>
            <a:pPr marL="1771650" lvl="5" indent="0">
              <a:buNone/>
            </a:pP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half" idx="1"/>
          </p:nvPr>
        </p:nvSpPr>
        <p:spPr>
          <a:xfrm>
            <a:off x="164754" y="5680866"/>
            <a:ext cx="8880759" cy="1078363"/>
          </a:xfrm>
        </p:spPr>
        <p:txBody>
          <a:bodyPr>
            <a:normAutofit fontScale="85000" lnSpcReduction="10000"/>
          </a:bodyPr>
          <a:lstStyle/>
          <a:p>
            <a:pPr marL="0" lvl="1" indent="0">
              <a:buNone/>
            </a:pPr>
            <a:r>
              <a:rPr lang="en-US" sz="2600" dirty="0" smtClean="0"/>
              <a:t>2004:  NADCON v4.2		     		</a:t>
            </a:r>
            <a:r>
              <a:rPr lang="en-US" sz="2600" dirty="0" smtClean="0">
                <a:solidFill>
                  <a:srgbClr val="000099"/>
                </a:solidFill>
                <a:sym typeface="Wingdings" panose="05000000000000000000" pitchFamily="2" charset="2"/>
              </a:rPr>
              <a:t>SAME TRANSFORMATIONS</a:t>
            </a:r>
          </a:p>
          <a:p>
            <a:pPr marL="1771650" lvl="5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Efforts made to improve NADCON, JAVA based / Windows driven menus</a:t>
            </a:r>
          </a:p>
          <a:p>
            <a:pPr marL="1771650" lvl="5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Program expanded to handle FBN changes</a:t>
            </a:r>
            <a:endParaRPr lang="en-US" dirty="0">
              <a:solidFill>
                <a:schemeClr val="tx1"/>
              </a:solidFill>
            </a:endParaRPr>
          </a:p>
          <a:p>
            <a:pPr marL="1771650" lvl="5" indent="0">
              <a:buNone/>
            </a:pPr>
            <a:endParaRPr lang="en-US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33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8527"/>
            <a:ext cx="8229600" cy="722892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0099"/>
                </a:solidFill>
              </a:rPr>
              <a:t>Historical Overview Cont.</a:t>
            </a:r>
            <a:endParaRPr lang="en-US" sz="3600" b="1" u="sng" dirty="0">
              <a:solidFill>
                <a:srgbClr val="000099"/>
              </a:solidFill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1"/>
          </p:nvPr>
        </p:nvSpPr>
        <p:spPr>
          <a:xfrm>
            <a:off x="160142" y="1076538"/>
            <a:ext cx="8880759" cy="178724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600" dirty="0" smtClean="0"/>
              <a:t>2007:  GEOCON v1.0    </a:t>
            </a:r>
            <a:r>
              <a:rPr lang="en-US" sz="2600" dirty="0" smtClean="0">
                <a:solidFill>
                  <a:srgbClr val="000099"/>
                </a:solidFill>
                <a:sym typeface="Wingdings" panose="05000000000000000000" pitchFamily="2" charset="2"/>
              </a:rPr>
              <a:t>NAD83 (HARN / FBN)  &lt;--&gt;  NAD83 (2007)</a:t>
            </a:r>
          </a:p>
          <a:p>
            <a:pPr marL="1771650" lvl="5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Transformations from last NAD83, pre-2007 epoch</a:t>
            </a:r>
          </a:p>
          <a:p>
            <a:pPr marL="1771650" lvl="5" indent="0">
              <a:buNone/>
            </a:pPr>
            <a:r>
              <a:rPr lang="en-US" dirty="0">
                <a:solidFill>
                  <a:schemeClr val="tx1"/>
                </a:solidFill>
              </a:rPr>
              <a:t>Program expanded to provide ability of on-line computations</a:t>
            </a:r>
          </a:p>
          <a:p>
            <a:pPr marL="1771650" lvl="5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Program built for transformations to be relative to “national” adjustment</a:t>
            </a:r>
            <a:endParaRPr lang="en-US" dirty="0">
              <a:solidFill>
                <a:schemeClr val="tx1"/>
              </a:solidFill>
            </a:endParaRPr>
          </a:p>
          <a:p>
            <a:pPr marL="1771650" lvl="5" indent="0">
              <a:buNone/>
            </a:pP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sz="half" idx="1"/>
          </p:nvPr>
        </p:nvSpPr>
        <p:spPr>
          <a:xfrm>
            <a:off x="155525" y="2808355"/>
            <a:ext cx="8880759" cy="1491177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600" dirty="0" smtClean="0"/>
              <a:t>2011:  GEOCON11 v1.0             </a:t>
            </a:r>
            <a:r>
              <a:rPr lang="en-US" sz="2600" dirty="0" smtClean="0">
                <a:solidFill>
                  <a:srgbClr val="000099"/>
                </a:solidFill>
                <a:sym typeface="Wingdings" panose="05000000000000000000" pitchFamily="2" charset="2"/>
              </a:rPr>
              <a:t>NAD83 (2007)  &lt;--&gt;  NAD83 (2011)</a:t>
            </a:r>
          </a:p>
          <a:p>
            <a:pPr marL="1771650" lvl="5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GEOCON expanded to go with latest NAD83 adjustment</a:t>
            </a:r>
          </a:p>
          <a:p>
            <a:pPr marL="1771650" lvl="5" indent="0">
              <a:buNone/>
            </a:pPr>
            <a:r>
              <a:rPr lang="en-US" dirty="0">
                <a:solidFill>
                  <a:schemeClr val="tx1"/>
                </a:solidFill>
              </a:rPr>
              <a:t>Program expanded to provide ability of on-line computations</a:t>
            </a:r>
          </a:p>
          <a:p>
            <a:pPr marL="1771650" lvl="5" indent="0">
              <a:buNone/>
            </a:pP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13" name="Content Placeholder 3"/>
          <p:cNvSpPr>
            <a:spLocks noGrp="1"/>
          </p:cNvSpPr>
          <p:nvPr>
            <p:ph sz="half" idx="1"/>
          </p:nvPr>
        </p:nvSpPr>
        <p:spPr>
          <a:xfrm>
            <a:off x="150909" y="4272318"/>
            <a:ext cx="8880759" cy="1491177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600" dirty="0" smtClean="0"/>
              <a:t>2012:  GEOCON &amp; 11 v1.0                     </a:t>
            </a:r>
            <a:r>
              <a:rPr lang="en-US" sz="2600" dirty="0" smtClean="0">
                <a:solidFill>
                  <a:srgbClr val="000099"/>
                </a:solidFill>
                <a:sym typeface="Wingdings" panose="05000000000000000000" pitchFamily="2" charset="2"/>
              </a:rPr>
              <a:t>SAME TRANSFORMATIONS</a:t>
            </a:r>
          </a:p>
          <a:p>
            <a:pPr marL="1771650" lvl="5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Program improvements / bug fixes</a:t>
            </a: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14" name="Content Placeholder 3"/>
          <p:cNvSpPr>
            <a:spLocks noGrp="1"/>
          </p:cNvSpPr>
          <p:nvPr>
            <p:ph sz="half" idx="1"/>
          </p:nvPr>
        </p:nvSpPr>
        <p:spPr>
          <a:xfrm>
            <a:off x="146294" y="5320145"/>
            <a:ext cx="8880759" cy="1431636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2600" dirty="0" smtClean="0"/>
              <a:t>2012:  GEOCON v2.0                               </a:t>
            </a:r>
            <a:r>
              <a:rPr lang="en-US" sz="2600" dirty="0" smtClean="0">
                <a:solidFill>
                  <a:srgbClr val="000099"/>
                </a:solidFill>
                <a:sym typeface="Wingdings" panose="05000000000000000000" pitchFamily="2" charset="2"/>
              </a:rPr>
              <a:t>SAME TRANSFORMATIONS</a:t>
            </a:r>
          </a:p>
          <a:p>
            <a:pPr marL="1771650" lvl="5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One combined “GEOCON” program</a:t>
            </a:r>
            <a:endParaRPr lang="en-US" dirty="0">
              <a:solidFill>
                <a:srgbClr val="000099"/>
              </a:solidFill>
            </a:endParaRPr>
          </a:p>
          <a:p>
            <a:pPr marL="1771650" lvl="5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HARN </a:t>
            </a:r>
            <a:r>
              <a:rPr lang="en-US" dirty="0">
                <a:solidFill>
                  <a:schemeClr val="tx1"/>
                </a:solidFill>
              </a:rPr>
              <a:t>&amp; </a:t>
            </a:r>
            <a:r>
              <a:rPr lang="en-US" dirty="0" smtClean="0">
                <a:solidFill>
                  <a:schemeClr val="tx1"/>
                </a:solidFill>
              </a:rPr>
              <a:t>FBN Adjustment results accounted for on state by state basis</a:t>
            </a:r>
            <a:endParaRPr lang="en-US" dirty="0">
              <a:solidFill>
                <a:srgbClr val="000099"/>
              </a:solidFill>
            </a:endParaRPr>
          </a:p>
          <a:p>
            <a:pPr marL="1771650" lvl="5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2007 &amp; 2011 Nationwide</a:t>
            </a:r>
            <a:endParaRPr lang="en-US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23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 build="p"/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9"/>
                </a:solidFill>
              </a:rPr>
              <a:t>Historical Overview:  </a:t>
            </a:r>
            <a:r>
              <a:rPr lang="en-US" sz="2400" b="1" u="sng" dirty="0" smtClean="0">
                <a:solidFill>
                  <a:srgbClr val="000099"/>
                </a:solidFill>
              </a:rPr>
              <a:t>Problems</a:t>
            </a:r>
            <a:endParaRPr lang="en-US" sz="2400" b="1" u="sng" dirty="0">
              <a:solidFill>
                <a:srgbClr val="000099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414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Multiple DOS based programs</a:t>
            </a:r>
          </a:p>
          <a:p>
            <a:r>
              <a:rPr lang="en-US" dirty="0" smtClean="0"/>
              <a:t>Lack of documentation</a:t>
            </a:r>
          </a:p>
          <a:p>
            <a:r>
              <a:rPr lang="en-US" dirty="0" smtClean="0"/>
              <a:t>Inconsistent decision making </a:t>
            </a:r>
          </a:p>
          <a:p>
            <a:pPr lvl="1"/>
            <a:r>
              <a:rPr lang="en-US" dirty="0" smtClean="0"/>
              <a:t>Accuracy reporting</a:t>
            </a:r>
          </a:p>
          <a:p>
            <a:pPr lvl="1"/>
            <a:r>
              <a:rPr lang="en-US" dirty="0" smtClean="0"/>
              <a:t>State vs nationwide grids</a:t>
            </a:r>
          </a:p>
          <a:p>
            <a:pPr lvl="1"/>
            <a:r>
              <a:rPr lang="en-US" dirty="0" smtClean="0"/>
              <a:t>Skipping over transformations </a:t>
            </a:r>
          </a:p>
          <a:p>
            <a:r>
              <a:rPr lang="en-US" dirty="0" smtClean="0"/>
              <a:t>“Missteps” made by NGS…</a:t>
            </a:r>
          </a:p>
          <a:p>
            <a:pPr lvl="2"/>
            <a:r>
              <a:rPr lang="en-US" dirty="0" smtClean="0"/>
              <a:t>Too many to list, can read in the report.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2565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NADCON v5.0?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19952" y="15240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smtClean="0"/>
              <a:t>How?</a:t>
            </a:r>
          </a:p>
          <a:p>
            <a:r>
              <a:rPr lang="en-US" dirty="0" smtClean="0"/>
              <a:t>Fresh pull of IDB</a:t>
            </a:r>
          </a:p>
          <a:p>
            <a:r>
              <a:rPr lang="en-US" dirty="0" smtClean="0"/>
              <a:t>New suite of analysis tools</a:t>
            </a:r>
          </a:p>
          <a:p>
            <a:r>
              <a:rPr lang="en-US" dirty="0" smtClean="0"/>
              <a:t>New grids from scratch</a:t>
            </a:r>
          </a:p>
          <a:p>
            <a:r>
              <a:rPr lang="en-US" dirty="0" smtClean="0"/>
              <a:t>No realizations skipped</a:t>
            </a:r>
          </a:p>
          <a:p>
            <a:r>
              <a:rPr lang="en-US" dirty="0" smtClean="0"/>
              <a:t>Make available through Geodetic Toolkit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075" y="15240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smtClean="0"/>
              <a:t>Transformations and error estimates for any point within a regional boundary, provided through biquadratic interpolation off of a grid</a:t>
            </a:r>
          </a:p>
          <a:p>
            <a:r>
              <a:rPr lang="en-US" dirty="0" err="1" smtClean="0"/>
              <a:t>Lat</a:t>
            </a:r>
            <a:r>
              <a:rPr lang="en-US" dirty="0" smtClean="0"/>
              <a:t>/</a:t>
            </a:r>
            <a:r>
              <a:rPr lang="en-US" dirty="0" err="1" smtClean="0"/>
              <a:t>lon</a:t>
            </a:r>
            <a:r>
              <a:rPr lang="en-US" dirty="0" smtClean="0"/>
              <a:t> in </a:t>
            </a:r>
            <a:r>
              <a:rPr lang="en-US" dirty="0" err="1" smtClean="0"/>
              <a:t>arcseconds</a:t>
            </a:r>
            <a:endParaRPr lang="en-US" dirty="0" smtClean="0"/>
          </a:p>
          <a:p>
            <a:r>
              <a:rPr lang="en-US" dirty="0" smtClean="0"/>
              <a:t>Ellipsoidal height in 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98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804"/>
            <a:ext cx="9144000" cy="708122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rgbClr val="000099"/>
                </a:solidFill>
              </a:rPr>
              <a:t>NADCON 5 in the Geodetic Toolkit</a:t>
            </a:r>
            <a:endParaRPr lang="en-US" dirty="0">
              <a:solidFill>
                <a:srgbClr val="000099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" y="742051"/>
            <a:ext cx="5590474" cy="6115949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87364" y="2141621"/>
            <a:ext cx="21531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CURRENTLY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BETA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FF33CC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151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50" y="590550"/>
            <a:ext cx="2962148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NAD 83 (2011)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Allowable Regions: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CONUS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Alaska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Hawaii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PR/VI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Guam/CNMI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St. Paul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St. George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St. Lawrence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83583" y="426492"/>
            <a:ext cx="6740236" cy="6278049"/>
            <a:chOff x="1546514" y="494226"/>
            <a:chExt cx="6740236" cy="6278049"/>
          </a:xfrm>
        </p:grpSpPr>
        <p:sp>
          <p:nvSpPr>
            <p:cNvPr id="4" name="Oval 3"/>
            <p:cNvSpPr/>
            <p:nvPr/>
          </p:nvSpPr>
          <p:spPr>
            <a:xfrm>
              <a:off x="1546514" y="2124075"/>
              <a:ext cx="1676400" cy="1676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X, Y, Z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2578678" y="5084989"/>
              <a:ext cx="1676400" cy="1676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USNG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5737514" y="5095875"/>
              <a:ext cx="1676400" cy="1676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UTM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610350" y="2124075"/>
              <a:ext cx="1676400" cy="1676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SPC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4095750" y="494226"/>
              <a:ext cx="1676400" cy="16764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f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l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h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H="1">
              <a:off x="3680114" y="2124075"/>
              <a:ext cx="914400" cy="29718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3070514" y="1666875"/>
              <a:ext cx="1073727" cy="76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709805" y="1666875"/>
              <a:ext cx="1094509" cy="83237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204114" y="2099334"/>
              <a:ext cx="1014845" cy="307274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 rot="19489489">
              <a:off x="2963259" y="1513953"/>
              <a:ext cx="9072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x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yz2plh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plh2xyz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9489489">
              <a:off x="3214246" y="2090720"/>
              <a:ext cx="10334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a,f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(GRS 80)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 rot="20628690">
              <a:off x="5901373" y="3897329"/>
              <a:ext cx="7473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UTMS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 rot="20516042">
              <a:off x="6048357" y="4122073"/>
              <a:ext cx="9135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a,f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(GRS 80)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 rot="2236872">
              <a:off x="5972684" y="1742163"/>
              <a:ext cx="766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SPC83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 rot="2362193">
              <a:off x="5586867" y="1985960"/>
              <a:ext cx="949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NAD 83 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 rot="923916">
              <a:off x="4147638" y="3621989"/>
              <a:ext cx="7328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USNG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 rot="1127199">
              <a:off x="4008015" y="3909116"/>
              <a:ext cx="949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NAD 83 </a:t>
              </a: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4255078" y="6116413"/>
              <a:ext cx="15170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647167" y="5576964"/>
              <a:ext cx="7328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USNG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543298" y="6116413"/>
              <a:ext cx="896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NAD 83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930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 descr="Gray Slide background - 0813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6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Group 34"/>
          <p:cNvGrpSpPr/>
          <p:nvPr/>
        </p:nvGrpSpPr>
        <p:grpSpPr>
          <a:xfrm rot="19510649">
            <a:off x="6510800" y="4158173"/>
            <a:ext cx="1924135" cy="1614641"/>
            <a:chOff x="1352465" y="1688796"/>
            <a:chExt cx="1924135" cy="1614641"/>
          </a:xfrm>
        </p:grpSpPr>
        <p:sp>
          <p:nvSpPr>
            <p:cNvPr id="36" name="Oval 35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X, Y, Z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USNG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UTM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SPC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f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l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h</a:t>
              </a:r>
              <a:endPara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41" name="Straight Connector 40"/>
            <p:cNvCxnSpPr>
              <a:stCxn id="40" idx="4"/>
              <a:endCxn id="37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40" idx="3"/>
              <a:endCxn id="36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40" idx="5"/>
              <a:endCxn id="39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40" idx="4"/>
              <a:endCxn id="38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37" idx="6"/>
              <a:endCxn id="38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2369120" y="5059204"/>
            <a:ext cx="1924135" cy="1614641"/>
            <a:chOff x="1352465" y="1688796"/>
            <a:chExt cx="1924135" cy="1614641"/>
          </a:xfrm>
        </p:grpSpPr>
        <p:sp>
          <p:nvSpPr>
            <p:cNvPr id="4" name="Oval 3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X, Y, Z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USNG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UTM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SPC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f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l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h</a:t>
              </a:r>
              <a:endPara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9" name="Straight Connector 8"/>
            <p:cNvCxnSpPr>
              <a:stCxn id="8" idx="4"/>
              <a:endCxn id="5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stCxn id="8" idx="3"/>
              <a:endCxn id="4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8" idx="5"/>
              <a:endCxn id="7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8" idx="4"/>
              <a:endCxn id="6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5" idx="6"/>
              <a:endCxn id="6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4569471" y="4951012"/>
            <a:ext cx="1924135" cy="1614641"/>
            <a:chOff x="1352465" y="1688796"/>
            <a:chExt cx="1924135" cy="1614641"/>
          </a:xfrm>
        </p:grpSpPr>
        <p:sp>
          <p:nvSpPr>
            <p:cNvPr id="47" name="Oval 46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X, Y, Z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USNG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UTM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SPC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f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l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h</a:t>
              </a:r>
              <a:endPara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52" name="Straight Connector 51"/>
            <p:cNvCxnSpPr>
              <a:stCxn id="51" idx="4"/>
              <a:endCxn id="48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51" idx="3"/>
              <a:endCxn id="47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51" idx="5"/>
              <a:endCxn id="50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51" idx="4"/>
              <a:endCxn id="49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48" idx="6"/>
              <a:endCxn id="49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 rot="3669868">
            <a:off x="446785" y="4313571"/>
            <a:ext cx="1924135" cy="1614641"/>
            <a:chOff x="1352465" y="1688796"/>
            <a:chExt cx="1924135" cy="1614641"/>
          </a:xfrm>
        </p:grpSpPr>
        <p:sp>
          <p:nvSpPr>
            <p:cNvPr id="58" name="Oval 57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X, Y, Z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USNG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UTM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SPC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f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l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h</a:t>
              </a:r>
              <a:endPara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63" name="Straight Connector 62"/>
            <p:cNvCxnSpPr>
              <a:stCxn id="62" idx="4"/>
              <a:endCxn id="59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62" idx="3"/>
              <a:endCxn id="58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62" idx="5"/>
              <a:endCxn id="61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62" idx="4"/>
              <a:endCxn id="60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59" idx="6"/>
              <a:endCxn id="60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 rot="16200000">
            <a:off x="7172927" y="245695"/>
            <a:ext cx="1924135" cy="1614641"/>
            <a:chOff x="1352465" y="1688796"/>
            <a:chExt cx="1924135" cy="1614641"/>
          </a:xfrm>
        </p:grpSpPr>
        <p:sp>
          <p:nvSpPr>
            <p:cNvPr id="69" name="Oval 68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X, Y, Z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USNG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UTM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SPC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f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l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h</a:t>
              </a:r>
              <a:endPara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74" name="Straight Connector 73"/>
            <p:cNvCxnSpPr>
              <a:stCxn id="73" idx="4"/>
              <a:endCxn id="70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73" idx="3"/>
              <a:endCxn id="69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73" idx="5"/>
              <a:endCxn id="72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73" idx="4"/>
              <a:endCxn id="71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70" idx="6"/>
              <a:endCxn id="71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 rot="4598599">
            <a:off x="217362" y="2097156"/>
            <a:ext cx="1924135" cy="1614641"/>
            <a:chOff x="1352465" y="1688796"/>
            <a:chExt cx="1924135" cy="1614641"/>
          </a:xfrm>
        </p:grpSpPr>
        <p:sp>
          <p:nvSpPr>
            <p:cNvPr id="80" name="Oval 79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X, Y, Z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USNG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UTM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SPC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f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l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h</a:t>
              </a:r>
              <a:endPara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85" name="Straight Connector 84"/>
            <p:cNvCxnSpPr>
              <a:stCxn id="84" idx="4"/>
              <a:endCxn id="81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stCxn id="84" idx="3"/>
              <a:endCxn id="80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>
              <a:stCxn id="84" idx="5"/>
              <a:endCxn id="83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>
              <a:stCxn id="84" idx="4"/>
              <a:endCxn id="82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stCxn id="81" idx="6"/>
              <a:endCxn id="82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Oval 90"/>
          <p:cNvSpPr/>
          <p:nvPr/>
        </p:nvSpPr>
        <p:spPr>
          <a:xfrm rot="6262407">
            <a:off x="1136324" y="101072"/>
            <a:ext cx="467170" cy="46717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X, Y, Z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93" name="Oval 92"/>
          <p:cNvSpPr/>
          <p:nvPr/>
        </p:nvSpPr>
        <p:spPr>
          <a:xfrm rot="6262407">
            <a:off x="391789" y="1045427"/>
            <a:ext cx="484881" cy="48488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UTM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95" name="Oval 94"/>
          <p:cNvSpPr/>
          <p:nvPr/>
        </p:nvSpPr>
        <p:spPr>
          <a:xfrm rot="6262407">
            <a:off x="1614231" y="949817"/>
            <a:ext cx="457200" cy="457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  <a:sym typeface="Arial"/>
              </a:rPr>
              <a:t>f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, 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  <a:sym typeface="Arial"/>
              </a:rPr>
              <a:t>l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, h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97" name="Straight Connector 96"/>
          <p:cNvCxnSpPr>
            <a:stCxn id="95" idx="3"/>
            <a:endCxn id="91" idx="7"/>
          </p:cNvCxnSpPr>
          <p:nvPr/>
        </p:nvCxnSpPr>
        <p:spPr>
          <a:xfrm rot="6262407" flipH="1">
            <a:off x="1421072" y="588302"/>
            <a:ext cx="373135" cy="340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95" idx="4"/>
            <a:endCxn id="93" idx="0"/>
          </p:cNvCxnSpPr>
          <p:nvPr/>
        </p:nvCxnSpPr>
        <p:spPr>
          <a:xfrm rot="6262407">
            <a:off x="1042209" y="898580"/>
            <a:ext cx="406049" cy="6725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3264502" y="113250"/>
            <a:ext cx="273664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Region:  CONUS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NADCON 5 connections in RED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02" name="Group 101"/>
          <p:cNvGrpSpPr/>
          <p:nvPr/>
        </p:nvGrpSpPr>
        <p:grpSpPr>
          <a:xfrm rot="17285526">
            <a:off x="7041719" y="2372974"/>
            <a:ext cx="1924135" cy="1614641"/>
            <a:chOff x="1352465" y="1688796"/>
            <a:chExt cx="1924135" cy="1614641"/>
          </a:xfrm>
        </p:grpSpPr>
        <p:sp>
          <p:nvSpPr>
            <p:cNvPr id="103" name="Oval 102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X, Y, Z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4" name="Oval 103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USNG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UTM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SPC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07" name="Oval 106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f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Arial"/>
                </a:rPr>
                <a:t>l</a:t>
              </a:r>
              <a:r>
                <a:rPr kumimoji="0" lang="en-US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rPr>
                <a:t>, h</a:t>
              </a:r>
              <a:endPara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108" name="Straight Connector 107"/>
            <p:cNvCxnSpPr>
              <a:stCxn id="107" idx="4"/>
              <a:endCxn id="104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>
              <a:stCxn id="107" idx="3"/>
              <a:endCxn id="103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>
              <a:stCxn id="107" idx="5"/>
              <a:endCxn id="106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>
              <a:stCxn id="107" idx="4"/>
              <a:endCxn id="105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stCxn id="104" idx="6"/>
              <a:endCxn id="105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3" name="TextBox 112"/>
          <p:cNvSpPr txBox="1"/>
          <p:nvPr/>
        </p:nvSpPr>
        <p:spPr>
          <a:xfrm>
            <a:off x="2116274" y="1026303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USSD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095446" y="2559354"/>
            <a:ext cx="748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NAD 27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969358" y="4231743"/>
            <a:ext cx="1266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NAD 83 (1986)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761239" y="2842975"/>
            <a:ext cx="1266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NAD 83 (2011)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5244045" y="4008700"/>
            <a:ext cx="1654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NAD 83 (NSRS2007)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836028" y="4581641"/>
            <a:ext cx="1202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NAD 83 (FBN)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767875" y="4722285"/>
            <a:ext cx="1343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NAD 83 (HARN)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682942" y="935416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2022 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33CC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22" name="Straight Connector 121"/>
          <p:cNvCxnSpPr>
            <a:stCxn id="95" idx="6"/>
            <a:endCxn id="84" idx="2"/>
          </p:cNvCxnSpPr>
          <p:nvPr/>
        </p:nvCxnSpPr>
        <p:spPr>
          <a:xfrm flipH="1">
            <a:off x="1683096" y="1399861"/>
            <a:ext cx="102987" cy="112074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>
            <a:stCxn id="62" idx="2"/>
            <a:endCxn id="84" idx="6"/>
          </p:cNvCxnSpPr>
          <p:nvPr/>
        </p:nvCxnSpPr>
        <p:spPr>
          <a:xfrm flipH="1" flipV="1">
            <a:off x="1788714" y="2965441"/>
            <a:ext cx="3088" cy="16510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stCxn id="8" idx="2"/>
            <a:endCxn id="62" idx="7"/>
          </p:cNvCxnSpPr>
          <p:nvPr/>
        </p:nvCxnSpPr>
        <p:spPr>
          <a:xfrm flipH="1" flipV="1">
            <a:off x="2121618" y="4880423"/>
            <a:ext cx="952437" cy="40738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51" idx="2"/>
            <a:endCxn id="8" idx="6"/>
          </p:cNvCxnSpPr>
          <p:nvPr/>
        </p:nvCxnSpPr>
        <p:spPr>
          <a:xfrm flipH="1">
            <a:off x="3531255" y="5179612"/>
            <a:ext cx="1743151" cy="10819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>
            <a:stCxn id="40" idx="2"/>
            <a:endCxn id="51" idx="6"/>
          </p:cNvCxnSpPr>
          <p:nvPr/>
        </p:nvCxnSpPr>
        <p:spPr>
          <a:xfrm flipH="1">
            <a:off x="5731606" y="4637240"/>
            <a:ext cx="1199705" cy="5423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>
            <a:stCxn id="107" idx="2"/>
            <a:endCxn id="40" idx="7"/>
          </p:cNvCxnSpPr>
          <p:nvPr/>
        </p:nvCxnSpPr>
        <p:spPr>
          <a:xfrm flipH="1">
            <a:off x="7159367" y="3244995"/>
            <a:ext cx="214460" cy="103670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>
            <a:stCxn id="73" idx="2"/>
            <a:endCxn id="107" idx="6"/>
          </p:cNvCxnSpPr>
          <p:nvPr/>
        </p:nvCxnSpPr>
        <p:spPr>
          <a:xfrm flipH="1">
            <a:off x="7515809" y="1310148"/>
            <a:ext cx="40465" cy="1500251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49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NOAA-NGS - Grey - No Bird - 0527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5984</TotalTime>
  <Words>697</Words>
  <Application>Microsoft Office PowerPoint</Application>
  <PresentationFormat>On-screen Show (4:3)</PresentationFormat>
  <Paragraphs>187</Paragraphs>
  <Slides>18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ＭＳ Ｐゴシック</vt:lpstr>
      <vt:lpstr>ＭＳ Ｐゴシック</vt:lpstr>
      <vt:lpstr>Arial</vt:lpstr>
      <vt:lpstr>Calibri</vt:lpstr>
      <vt:lpstr>Gill Sans MT</vt:lpstr>
      <vt:lpstr>Symbol</vt:lpstr>
      <vt:lpstr>Times New Roman</vt:lpstr>
      <vt:lpstr>Wingdings</vt:lpstr>
      <vt:lpstr>1_NOAA-NGS - Grey - No Bird - 052715</vt:lpstr>
      <vt:lpstr>PowerPoint Presentation</vt:lpstr>
      <vt:lpstr>Presentation Outline</vt:lpstr>
      <vt:lpstr>NADCON - Historical Overview</vt:lpstr>
      <vt:lpstr>Historical Overview Cont.</vt:lpstr>
      <vt:lpstr>Historical Overview:  Problems</vt:lpstr>
      <vt:lpstr>What is NADCON v5.0?</vt:lpstr>
      <vt:lpstr>NADCON 5 in the Geodetic Toolkit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 Riordan</dc:creator>
  <cp:lastModifiedBy>Denis Riordan</cp:lastModifiedBy>
  <cp:revision>91</cp:revision>
  <dcterms:modified xsi:type="dcterms:W3CDTF">2017-10-31T13:26:21Z</dcterms:modified>
</cp:coreProperties>
</file>