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59" r:id="rId2"/>
    <p:sldId id="590" r:id="rId3"/>
    <p:sldId id="591" r:id="rId4"/>
    <p:sldId id="619" r:id="rId5"/>
    <p:sldId id="628" r:id="rId6"/>
    <p:sldId id="562" r:id="rId7"/>
    <p:sldId id="548" r:id="rId8"/>
    <p:sldId id="564" r:id="rId9"/>
    <p:sldId id="565" r:id="rId10"/>
    <p:sldId id="550" r:id="rId11"/>
    <p:sldId id="566" r:id="rId12"/>
    <p:sldId id="551" r:id="rId13"/>
    <p:sldId id="552" r:id="rId14"/>
    <p:sldId id="563" r:id="rId15"/>
    <p:sldId id="553" r:id="rId16"/>
    <p:sldId id="554" r:id="rId17"/>
    <p:sldId id="589" r:id="rId18"/>
    <p:sldId id="555" r:id="rId19"/>
    <p:sldId id="597" r:id="rId20"/>
    <p:sldId id="567" r:id="rId21"/>
    <p:sldId id="572" r:id="rId22"/>
    <p:sldId id="568" r:id="rId23"/>
    <p:sldId id="627" r:id="rId24"/>
    <p:sldId id="626" r:id="rId25"/>
    <p:sldId id="571" r:id="rId26"/>
    <p:sldId id="580" r:id="rId27"/>
    <p:sldId id="569" r:id="rId28"/>
    <p:sldId id="573" r:id="rId29"/>
    <p:sldId id="575" r:id="rId30"/>
    <p:sldId id="574" r:id="rId31"/>
    <p:sldId id="576" r:id="rId32"/>
    <p:sldId id="577" r:id="rId33"/>
    <p:sldId id="578" r:id="rId34"/>
    <p:sldId id="582" r:id="rId35"/>
    <p:sldId id="583" r:id="rId36"/>
    <p:sldId id="579" r:id="rId37"/>
    <p:sldId id="593" r:id="rId38"/>
    <p:sldId id="584" r:id="rId39"/>
    <p:sldId id="594" r:id="rId40"/>
    <p:sldId id="596" r:id="rId41"/>
    <p:sldId id="599" r:id="rId42"/>
    <p:sldId id="610" r:id="rId43"/>
    <p:sldId id="611" r:id="rId44"/>
    <p:sldId id="607" r:id="rId45"/>
    <p:sldId id="614" r:id="rId46"/>
    <p:sldId id="615" r:id="rId47"/>
    <p:sldId id="608" r:id="rId48"/>
    <p:sldId id="613" r:id="rId49"/>
    <p:sldId id="609" r:id="rId50"/>
    <p:sldId id="603" r:id="rId51"/>
    <p:sldId id="604" r:id="rId52"/>
    <p:sldId id="605" r:id="rId53"/>
    <p:sldId id="617" r:id="rId54"/>
    <p:sldId id="606" r:id="rId55"/>
    <p:sldId id="600" r:id="rId56"/>
    <p:sldId id="601" r:id="rId57"/>
    <p:sldId id="616" r:id="rId58"/>
    <p:sldId id="618" r:id="rId59"/>
    <p:sldId id="621" r:id="rId60"/>
    <p:sldId id="622" r:id="rId61"/>
    <p:sldId id="623" r:id="rId62"/>
    <p:sldId id="624" r:id="rId63"/>
    <p:sldId id="625" r:id="rId64"/>
    <p:sldId id="586" r:id="rId65"/>
    <p:sldId id="556" r:id="rId66"/>
    <p:sldId id="581" r:id="rId67"/>
    <p:sldId id="557" r:id="rId68"/>
    <p:sldId id="558" r:id="rId69"/>
    <p:sldId id="559" r:id="rId70"/>
    <p:sldId id="587" r:id="rId7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5328" userDrawn="1">
          <p15:clr>
            <a:srgbClr val="A4A3A4"/>
          </p15:clr>
        </p15:guide>
        <p15:guide id="4" pos="432" userDrawn="1">
          <p15:clr>
            <a:srgbClr val="A4A3A4"/>
          </p15:clr>
        </p15:guide>
        <p15:guide id="5" orient="horz" pos="3888" userDrawn="1">
          <p15:clr>
            <a:srgbClr val="A4A3A4"/>
          </p15:clr>
        </p15:guide>
        <p15:guide id="6" orient="horz" pos="4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9B8"/>
    <a:srgbClr val="4A7EBB"/>
    <a:srgbClr val="884BD9"/>
    <a:srgbClr val="0002CD"/>
    <a:srgbClr val="0091D2"/>
    <a:srgbClr val="7FFF97"/>
    <a:srgbClr val="ADC2DC"/>
    <a:srgbClr val="00CD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32" autoAdjust="0"/>
    <p:restoredTop sz="67362" autoAdjust="0"/>
  </p:normalViewPr>
  <p:slideViewPr>
    <p:cSldViewPr snapToGrid="0" snapToObjects="1">
      <p:cViewPr varScale="1">
        <p:scale>
          <a:sx n="59" d="100"/>
          <a:sy n="59" d="100"/>
        </p:scale>
        <p:origin x="1197" y="30"/>
      </p:cViewPr>
      <p:guideLst>
        <p:guide orient="horz" pos="2160"/>
        <p:guide pos="2880"/>
        <p:guide pos="5328"/>
        <p:guide pos="432"/>
        <p:guide orient="horz" pos="3888"/>
        <p:guide orient="horz" pos="480"/>
      </p:guideLst>
    </p:cSldViewPr>
  </p:slideViewPr>
  <p:outlineViewPr>
    <p:cViewPr>
      <p:scale>
        <a:sx n="33" d="100"/>
        <a:sy n="33" d="100"/>
      </p:scale>
      <p:origin x="0" y="-6450"/>
    </p:cViewPr>
  </p:outlineViewPr>
  <p:notesTextViewPr>
    <p:cViewPr>
      <p:scale>
        <a:sx n="100" d="100"/>
        <a:sy n="100" d="100"/>
      </p:scale>
      <p:origin x="0" y="0"/>
    </p:cViewPr>
  </p:notesTextViewPr>
  <p:sorterViewPr>
    <p:cViewPr>
      <p:scale>
        <a:sx n="100" d="100"/>
        <a:sy n="100" d="100"/>
      </p:scale>
      <p:origin x="0" y="-26928"/>
    </p:cViewPr>
  </p:sorterViewPr>
  <p:notesViewPr>
    <p:cSldViewPr snapToGrid="0" snapToObjects="1">
      <p:cViewPr>
        <p:scale>
          <a:sx n="75" d="100"/>
          <a:sy n="75" d="100"/>
        </p:scale>
        <p:origin x="1640" y="-5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71B839-4037-4268-AEA3-5DF4EDB8CB30}" type="datetimeFigureOut">
              <a:rPr lang="en-US" smtClean="0"/>
              <a:t>4/22/2025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9CF62-8AA2-46DF-B246-FE2AEC3A9391}" type="slidenum">
              <a:rPr lang="en-US" smtClean="0"/>
              <a:t>‹#›</a:t>
            </a:fld>
            <a:endParaRPr lang="en-US"/>
          </a:p>
        </p:txBody>
      </p:sp>
    </p:spTree>
    <p:extLst>
      <p:ext uri="{BB962C8B-B14F-4D97-AF65-F5344CB8AC3E}">
        <p14:creationId xmlns:p14="http://schemas.microsoft.com/office/powerpoint/2010/main" val="1822535266"/>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Welcome to the NGS Webinar - Design of Networks Using NOS NGS 92.</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1</a:t>
            </a:fld>
            <a:endParaRPr lang="en-US"/>
          </a:p>
        </p:txBody>
      </p:sp>
      <p:sp>
        <p:nvSpPr>
          <p:cNvPr id="7" name="Slide Image Placeholder 6">
            <a:extLst>
              <a:ext uri="{FF2B5EF4-FFF2-40B4-BE49-F238E27FC236}">
                <a16:creationId xmlns:a16="http://schemas.microsoft.com/office/drawing/2014/main" id="{99A47CF2-2016-A0DD-265E-10D18B24DC31}"/>
              </a:ext>
            </a:extLst>
          </p:cNvPr>
          <p:cNvSpPr>
            <a:spLocks noGrp="1" noRot="1" noChangeAspect="1"/>
          </p:cNvSpPr>
          <p:nvPr>
            <p:ph type="sldImg"/>
          </p:nvPr>
        </p:nvSpPr>
        <p:spPr/>
      </p:sp>
    </p:spTree>
    <p:extLst>
      <p:ext uri="{BB962C8B-B14F-4D97-AF65-F5344CB8AC3E}">
        <p14:creationId xmlns:p14="http://schemas.microsoft.com/office/powerpoint/2010/main" val="4205523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Table 5 – Standards for Network Design</a:t>
            </a:r>
          </a:p>
          <a:p>
            <a:endParaRPr lang="en-US" dirty="0"/>
          </a:p>
          <a:p>
            <a:pPr lvl="0"/>
            <a:r>
              <a:rPr lang="en-US" dirty="0"/>
              <a:t>It is not possible to set Standards that fit every possible situation.</a:t>
            </a:r>
          </a:p>
          <a:p>
            <a:pPr lvl="0"/>
            <a:r>
              <a:rPr lang="en-US" dirty="0"/>
              <a:t>In those unique circumstances, the Project Proposal </a:t>
            </a:r>
            <a:r>
              <a:rPr lang="en-US" sz="1200" dirty="0"/>
              <a:t>should address the need for departure from the Standards and discuss the justification for the departure.</a:t>
            </a:r>
          </a:p>
          <a:p>
            <a:endParaRPr lang="en-US" dirty="0"/>
          </a:p>
          <a:p>
            <a:r>
              <a:rPr lang="en-US" dirty="0"/>
              <a:t>5.1 states that the NOAA CORS NETWORK (NCN) must be the hub for all OPUS Projects networks.</a:t>
            </a:r>
          </a:p>
          <a:p>
            <a:r>
              <a:rPr lang="en-US" dirty="0"/>
              <a:t>There are situations where the nearest NCN station is far away from the survey site. </a:t>
            </a:r>
          </a:p>
          <a:p>
            <a:r>
              <a:rPr lang="en-US" dirty="0"/>
              <a:t>A non-NCN mark can then be located very near the survey site and be used as a HUB to shorten the local vector ties from the HUB to the local marks. </a:t>
            </a:r>
          </a:p>
          <a:p>
            <a:r>
              <a:rPr lang="en-US" dirty="0"/>
              <a:t>The use of non-NCN marks as hubs should be avoided when possible and used only when necessary. </a:t>
            </a:r>
          </a:p>
          <a:p>
            <a:endParaRPr lang="en-US" dirty="0"/>
          </a:p>
          <a:p>
            <a:r>
              <a:rPr lang="en-US" dirty="0"/>
              <a:t>5.2 lists the spacing of hubs in a project.</a:t>
            </a:r>
          </a:p>
          <a:p>
            <a:r>
              <a:rPr lang="en-US" dirty="0"/>
              <a:t>There is little benefit in hub-to-hub spacing closer than 100 km and in general the NCN CORS are not spaced much closer than that.</a:t>
            </a:r>
          </a:p>
          <a:p>
            <a:r>
              <a:rPr lang="en-US" dirty="0"/>
              <a:t>Baselines longer than 200 km can be avoided by adding an NCN hub.</a:t>
            </a:r>
          </a:p>
          <a:p>
            <a:endParaRPr lang="en-US" dirty="0"/>
          </a:p>
          <a:p>
            <a:r>
              <a:rPr lang="en-US" dirty="0"/>
              <a:t>5.3 the selection of the minimum CORS for a project should follow these spacings.</a:t>
            </a:r>
          </a:p>
          <a:p>
            <a:r>
              <a:rPr lang="en-US" dirty="0"/>
              <a:t>Avoid Distant CORS further than 800 km, there is no benefit from greater distance and the shorter baselines are better.</a:t>
            </a:r>
          </a:p>
          <a:p>
            <a:endParaRPr lang="en-US" dirty="0"/>
          </a:p>
          <a:p>
            <a:r>
              <a:rPr lang="en-US" dirty="0"/>
              <a:t>5.4 There are many error sources in GVX PP, GVX NRTK, and GVX SRTK field and office operations that might lead to incorrect positions or heights. </a:t>
            </a:r>
          </a:p>
          <a:p>
            <a:r>
              <a:rPr lang="en-US" dirty="0"/>
              <a:t>To guard against such errors, it is required that: </a:t>
            </a:r>
          </a:p>
          <a:p>
            <a:r>
              <a:rPr lang="en-US" dirty="0"/>
              <a:t>If GVX vectors are uploaded to the Project, then the Project must include 1 or more OPUS PP verified passive marks as checkpoints within the vicinity of the cluster of GVX vectors.</a:t>
            </a:r>
          </a:p>
          <a:p>
            <a:endParaRPr lang="en-US" dirty="0"/>
          </a:p>
          <a:p>
            <a:r>
              <a:rPr lang="en-US" dirty="0"/>
              <a:t>But given the variability of survey conditions, terrain, accessibility, and other factors, it is not possible to set absolute requirements for quantity or proximity. </a:t>
            </a:r>
          </a:p>
          <a:p>
            <a:endParaRPr lang="en-US" dirty="0"/>
          </a:p>
          <a:p>
            <a:r>
              <a:rPr lang="en-US" dirty="0"/>
              <a:t>A checkpoint should be in close geographic proximity to the GVX observed marks and that sufficient checkpoints be included so that they can be routinely included in the GVX observations.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10</a:t>
            </a:fld>
            <a:endParaRPr lang="en-US"/>
          </a:p>
        </p:txBody>
      </p:sp>
      <p:sp>
        <p:nvSpPr>
          <p:cNvPr id="7" name="Slide Image Placeholder 6">
            <a:extLst>
              <a:ext uri="{FF2B5EF4-FFF2-40B4-BE49-F238E27FC236}">
                <a16:creationId xmlns:a16="http://schemas.microsoft.com/office/drawing/2014/main" id="{D922503D-06D7-90E9-4613-318C300943A8}"/>
              </a:ext>
            </a:extLst>
          </p:cNvPr>
          <p:cNvSpPr>
            <a:spLocks noGrp="1" noRot="1" noChangeAspect="1"/>
          </p:cNvSpPr>
          <p:nvPr>
            <p:ph type="sldImg"/>
          </p:nvPr>
        </p:nvSpPr>
        <p:spPr/>
      </p:sp>
    </p:spTree>
    <p:extLst>
      <p:ext uri="{BB962C8B-B14F-4D97-AF65-F5344CB8AC3E}">
        <p14:creationId xmlns:p14="http://schemas.microsoft.com/office/powerpoint/2010/main" val="1438649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Table 5 – Standards for Network Design (continued)</a:t>
            </a:r>
          </a:p>
          <a:p>
            <a:endParaRPr lang="en-US" dirty="0"/>
          </a:p>
          <a:p>
            <a:r>
              <a:rPr lang="en-US" dirty="0"/>
              <a:t>5.5 sets limits for the baseline distance for OPUS PP Methods.</a:t>
            </a:r>
          </a:p>
          <a:p>
            <a:r>
              <a:rPr lang="en-US" dirty="0"/>
              <a:t>The limit does not apply to HUB-to-NCN CORS because the HUB and NCN CORS will have 24-hour data files available and these long duration data files facilitate the longer baselines.</a:t>
            </a:r>
          </a:p>
          <a:p>
            <a:r>
              <a:rPr lang="en-US" dirty="0"/>
              <a:t>If hubs are spaced at 400 km or less (Table 5.2) the resulting baselines will seldom exceed these limits.</a:t>
            </a:r>
          </a:p>
          <a:p>
            <a:endParaRPr lang="en-US" dirty="0"/>
          </a:p>
          <a:p>
            <a:r>
              <a:rPr lang="en-US" dirty="0"/>
              <a:t>5.6 sets limits on baseline length for the GVX Methods.</a:t>
            </a:r>
          </a:p>
          <a:p>
            <a:endParaRPr lang="en-US" dirty="0"/>
          </a:p>
          <a:p>
            <a:r>
              <a:rPr lang="en-US" dirty="0"/>
              <a:t>5.7 sets limits on the number and type of vectors in a vector chain.</a:t>
            </a:r>
          </a:p>
          <a:p>
            <a:r>
              <a:rPr lang="en-US" dirty="0"/>
              <a:t>We will show examples later in the presentation.</a:t>
            </a:r>
          </a:p>
          <a:p>
            <a:endParaRPr lang="en-US" dirty="0"/>
          </a:p>
          <a:p>
            <a:r>
              <a:rPr lang="en-US" dirty="0"/>
              <a:t>5.8 sets minimum spacing between adjacent marks by Classification.</a:t>
            </a:r>
          </a:p>
          <a:p>
            <a:pPr rtl="0">
              <a:spcBef>
                <a:spcPts val="0"/>
              </a:spcBef>
              <a:spcAft>
                <a:spcPts val="0"/>
              </a:spcAft>
            </a:pPr>
            <a:r>
              <a:rPr lang="en-US" sz="1800" b="0" i="0" u="none" strike="noStrike" dirty="0">
                <a:solidFill>
                  <a:srgbClr val="000000"/>
                </a:solidFill>
                <a:effectLst/>
                <a:latin typeface="Arial" panose="020B0604020202020204" pitchFamily="34" charset="0"/>
              </a:rPr>
              <a:t>The purpose of submitting projects to NGS for review and publication is to provide primary, secondary, or local geodetic control. </a:t>
            </a:r>
          </a:p>
          <a:p>
            <a:pPr rtl="0">
              <a:spcBef>
                <a:spcPts val="0"/>
              </a:spcBef>
              <a:spcAft>
                <a:spcPts val="0"/>
              </a:spcAft>
            </a:pPr>
            <a:r>
              <a:rPr lang="en-US" sz="1800" b="0" i="0" u="none" strike="noStrike" dirty="0">
                <a:solidFill>
                  <a:srgbClr val="000000"/>
                </a:solidFill>
                <a:effectLst/>
                <a:latin typeface="Arial" panose="020B0604020202020204" pitchFamily="34" charset="0"/>
              </a:rPr>
              <a:t>Once that purpose is accomplished there is no gain by closer spacing. </a:t>
            </a:r>
          </a:p>
          <a:p>
            <a:pPr rtl="0">
              <a:spcBef>
                <a:spcPts val="0"/>
              </a:spcBef>
              <a:spcAft>
                <a:spcPts val="0"/>
              </a:spcAft>
            </a:pPr>
            <a:r>
              <a:rPr lang="en-US" sz="1800" b="0" i="0" u="none" strike="noStrike" dirty="0">
                <a:solidFill>
                  <a:srgbClr val="000000"/>
                </a:solidFill>
                <a:effectLst/>
                <a:latin typeface="Arial" panose="020B0604020202020204" pitchFamily="34" charset="0"/>
              </a:rPr>
              <a:t>The Standard limits the spacing of adjacent control marks to a reasonable spacing within which local surveying practices can reliably be followed. </a:t>
            </a:r>
          </a:p>
          <a:p>
            <a:br>
              <a:rPr lang="en-US" dirty="0"/>
            </a:br>
            <a:r>
              <a:rPr lang="en-US" dirty="0"/>
              <a:t>5.9 sets limits on the beginning to ending of observations and how soon to submit the project.</a:t>
            </a:r>
          </a:p>
        </p:txBody>
      </p:sp>
      <p:sp>
        <p:nvSpPr>
          <p:cNvPr id="4" name="Slide Number Placeholder 3"/>
          <p:cNvSpPr>
            <a:spLocks noGrp="1"/>
          </p:cNvSpPr>
          <p:nvPr>
            <p:ph type="sldNum" sz="quarter" idx="5"/>
          </p:nvPr>
        </p:nvSpPr>
        <p:spPr/>
        <p:txBody>
          <a:bodyPr/>
          <a:lstStyle/>
          <a:p>
            <a:fld id="{6889CF62-8AA2-46DF-B246-FE2AEC3A9391}" type="slidenum">
              <a:rPr lang="en-US" smtClean="0"/>
              <a:t>11</a:t>
            </a:fld>
            <a:endParaRPr lang="en-US"/>
          </a:p>
        </p:txBody>
      </p:sp>
    </p:spTree>
    <p:extLst>
      <p:ext uri="{BB962C8B-B14F-4D97-AF65-F5344CB8AC3E}">
        <p14:creationId xmlns:p14="http://schemas.microsoft.com/office/powerpoint/2010/main" val="2323973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dirty="0"/>
              <a:t>Table 6 - Standards for Monumentation</a:t>
            </a:r>
          </a:p>
          <a:p>
            <a:endParaRPr lang="en-US" dirty="0"/>
          </a:p>
          <a:p>
            <a:r>
              <a:rPr lang="en-US" dirty="0"/>
              <a:t>6.1 states that stable, publicly-accessible, identifiable, and permanent monuments be used in all projects.</a:t>
            </a:r>
          </a:p>
          <a:p>
            <a:r>
              <a:rPr lang="en-US" dirty="0"/>
              <a:t>And that Project Proposals Include a “typical monument” diagram in Project Proposal.</a:t>
            </a:r>
          </a:p>
          <a:p>
            <a:endParaRPr lang="en-US" dirty="0"/>
          </a:p>
          <a:p>
            <a:r>
              <a:rPr lang="en-US" dirty="0"/>
              <a:t>6.2 states that unique stampings are preferred.</a:t>
            </a:r>
          </a:p>
          <a:p>
            <a:r>
              <a:rPr lang="en-US" dirty="0"/>
              <a:t>Marks which are in close proximity and which have similar designations are often the source of misidentification and confusion.</a:t>
            </a:r>
          </a:p>
          <a:p>
            <a:r>
              <a:rPr lang="en-US" dirty="0"/>
              <a:t>NGS provides several tools to facilitate checking for nearby designations.</a:t>
            </a:r>
          </a:p>
          <a:p>
            <a:endParaRPr lang="en-US" dirty="0"/>
          </a:p>
          <a:p>
            <a:r>
              <a:rPr lang="en-US" dirty="0"/>
              <a:t>6.3 The stability of a mark is of utmost importance in geodetic surveys. </a:t>
            </a:r>
          </a:p>
          <a:p>
            <a:r>
              <a:rPr lang="en-US" dirty="0"/>
              <a:t>Annex P (see section A.29 Setting Class Code) lists vertical stability codes for many types of marks based on their settings. </a:t>
            </a:r>
          </a:p>
          <a:p>
            <a:r>
              <a:rPr lang="en-US" dirty="0"/>
              <a:t>The Project Proposal should discuss the need for lower stability marks based on local conditions.</a:t>
            </a:r>
          </a:p>
          <a:p>
            <a:endParaRPr lang="en-US" dirty="0"/>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12</a:t>
            </a:fld>
            <a:endParaRPr lang="en-US"/>
          </a:p>
        </p:txBody>
      </p:sp>
      <p:sp>
        <p:nvSpPr>
          <p:cNvPr id="7" name="Slide Image Placeholder 6">
            <a:extLst>
              <a:ext uri="{FF2B5EF4-FFF2-40B4-BE49-F238E27FC236}">
                <a16:creationId xmlns:a16="http://schemas.microsoft.com/office/drawing/2014/main" id="{AF0321DA-4EF1-2762-16F0-A1943C385F69}"/>
              </a:ext>
            </a:extLst>
          </p:cNvPr>
          <p:cNvSpPr>
            <a:spLocks noGrp="1" noRot="1" noChangeAspect="1"/>
          </p:cNvSpPr>
          <p:nvPr>
            <p:ph type="sldImg"/>
          </p:nvPr>
        </p:nvSpPr>
        <p:spPr/>
      </p:sp>
    </p:spTree>
    <p:extLst>
      <p:ext uri="{BB962C8B-B14F-4D97-AF65-F5344CB8AC3E}">
        <p14:creationId xmlns:p14="http://schemas.microsoft.com/office/powerpoint/2010/main" val="2221778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dirty="0"/>
              <a:t>Table 7 - Standards for Session Processing and Adjustment Results</a:t>
            </a:r>
          </a:p>
          <a:p>
            <a:endParaRPr lang="en-US" dirty="0"/>
          </a:p>
          <a:p>
            <a:r>
              <a:rPr lang="en-US" dirty="0"/>
              <a:t>7.1 Network accuracy represents the uncertainty of a mark’s position relative to a geodetic reference frame (datum).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The maximum HORIZ, UP, and ORTHO network accuracies must be less than or equal to the allowed value in Table 7.1. </a:t>
            </a:r>
          </a:p>
          <a:p>
            <a:pPr lvl="1"/>
            <a:r>
              <a:rPr lang="en-US" dirty="0"/>
              <a:t>If any values exceed the allowed value, the survey has not met the intended classification.</a:t>
            </a:r>
          </a:p>
          <a:p>
            <a:endParaRPr lang="en-US" dirty="0"/>
          </a:p>
          <a:p>
            <a:r>
              <a:rPr lang="en-US" dirty="0"/>
              <a:t>7.2 Local accuracy represents the uncertainty of a mark’s position relative to other directly connected, adjacent control points.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The maximum HORIZ, UP, and ORTHO local accuracy must be less than or equal to the allowed value in Table 7.2. </a:t>
            </a:r>
          </a:p>
          <a:p>
            <a:pPr lvl="1"/>
            <a:r>
              <a:rPr lang="en-US" dirty="0"/>
              <a:t>If any values exceed the allowed value, the survey has not met the intended classification.</a:t>
            </a:r>
          </a:p>
          <a:p>
            <a:pPr lvl="1"/>
            <a:endParaRPr lang="en-US" dirty="0"/>
          </a:p>
          <a:p>
            <a:r>
              <a:rPr lang="en-US" dirty="0"/>
              <a:t>7.3 Sets maximum peak-to-peak coordinate comparisons. </a:t>
            </a:r>
          </a:p>
          <a:p>
            <a:pPr lvl="1"/>
            <a:r>
              <a:rPr lang="en-US" dirty="0"/>
              <a:t>If any values exceed the allowed value, the survey has not met the intended classification.</a:t>
            </a:r>
          </a:p>
          <a:p>
            <a:endParaRPr lang="en-US" dirty="0"/>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13</a:t>
            </a:fld>
            <a:endParaRPr lang="en-US"/>
          </a:p>
        </p:txBody>
      </p:sp>
      <p:sp>
        <p:nvSpPr>
          <p:cNvPr id="7" name="Slide Image Placeholder 6">
            <a:extLst>
              <a:ext uri="{FF2B5EF4-FFF2-40B4-BE49-F238E27FC236}">
                <a16:creationId xmlns:a16="http://schemas.microsoft.com/office/drawing/2014/main" id="{B484C22F-9B90-7E3E-A6CC-C195A95D9C6C}"/>
              </a:ext>
            </a:extLst>
          </p:cNvPr>
          <p:cNvSpPr>
            <a:spLocks noGrp="1" noRot="1" noChangeAspect="1"/>
          </p:cNvSpPr>
          <p:nvPr>
            <p:ph type="sldImg"/>
          </p:nvPr>
        </p:nvSpPr>
        <p:spPr/>
      </p:sp>
    </p:spTree>
    <p:extLst>
      <p:ext uri="{BB962C8B-B14F-4D97-AF65-F5344CB8AC3E}">
        <p14:creationId xmlns:p14="http://schemas.microsoft.com/office/powerpoint/2010/main" val="3983010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Standards for Session Processing and Adjustment Results (continued)</a:t>
            </a:r>
          </a:p>
          <a:p>
            <a:endParaRPr lang="en-US" dirty="0"/>
          </a:p>
          <a:p>
            <a:r>
              <a:rPr lang="en-US" dirty="0"/>
              <a:t>7.4 The maximum residuals per vector are tabulated in the PREPLT2 output. </a:t>
            </a:r>
          </a:p>
          <a:p>
            <a:r>
              <a:rPr lang="en-US" dirty="0"/>
              <a:t>The PREPLT2 output is summarized from the detailed Processing Log (.sum) file in the adjustment. </a:t>
            </a:r>
          </a:p>
          <a:p>
            <a:r>
              <a:rPr lang="en-US" dirty="0"/>
              <a:t>Note that these are absolute  values.</a:t>
            </a:r>
          </a:p>
          <a:p>
            <a:endParaRPr lang="en-US" dirty="0"/>
          </a:p>
          <a:p>
            <a:r>
              <a:rPr lang="en-US" dirty="0"/>
              <a:t>7.5 sets statistical quality checks.</a:t>
            </a:r>
          </a:p>
          <a:p>
            <a:r>
              <a:rPr lang="en-US" dirty="0"/>
              <a:t>The F-Statistic Test is listed in the Horizontal Constrained Adjustment (.TXT) and in the Vertical Constrained Adjustment (.TXT).  </a:t>
            </a:r>
          </a:p>
          <a:p>
            <a:r>
              <a:rPr lang="en-US" dirty="0"/>
              <a:t>The Mark Constraint Ratios are listed in the Horizontal Constrained Adjustment (.TXT) and in the Vertical Constrained Adjustment (.TXT). </a:t>
            </a:r>
          </a:p>
          <a:p>
            <a:br>
              <a:rPr lang="en-US" dirty="0"/>
            </a:br>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14</a:t>
            </a:fld>
            <a:endParaRPr lang="en-US"/>
          </a:p>
        </p:txBody>
      </p:sp>
      <p:sp>
        <p:nvSpPr>
          <p:cNvPr id="7" name="Slide Image Placeholder 6">
            <a:extLst>
              <a:ext uri="{FF2B5EF4-FFF2-40B4-BE49-F238E27FC236}">
                <a16:creationId xmlns:a16="http://schemas.microsoft.com/office/drawing/2014/main" id="{11C56423-D516-AA7D-2D42-641E0B0243F2}"/>
              </a:ext>
            </a:extLst>
          </p:cNvPr>
          <p:cNvSpPr>
            <a:spLocks noGrp="1" noRot="1" noChangeAspect="1"/>
          </p:cNvSpPr>
          <p:nvPr>
            <p:ph type="sldImg"/>
          </p:nvPr>
        </p:nvSpPr>
        <p:spPr/>
      </p:sp>
    </p:spTree>
    <p:extLst>
      <p:ext uri="{BB962C8B-B14F-4D97-AF65-F5344CB8AC3E}">
        <p14:creationId xmlns:p14="http://schemas.microsoft.com/office/powerpoint/2010/main" val="535275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Table 8 - Standards for Achieving Valid Orthometric Heights</a:t>
            </a:r>
          </a:p>
          <a:p>
            <a:endParaRPr lang="en-US" dirty="0"/>
          </a:p>
          <a:p>
            <a:r>
              <a:rPr lang="en-US" dirty="0"/>
              <a:t>General Limitation</a:t>
            </a:r>
          </a:p>
          <a:p>
            <a:r>
              <a:rPr lang="en-US" dirty="0"/>
              <a:t>The requirements of Table 8 are applicable only to surveys which seek to establish valid orthometric heights via GNSS Geodetic Control Surveys using OPUS Projects. </a:t>
            </a:r>
          </a:p>
          <a:p>
            <a:r>
              <a:rPr lang="en-US" dirty="0"/>
              <a:t>The Project Proposal must state whether the project proposes to establish valid orthometric heights and </a:t>
            </a:r>
          </a:p>
          <a:p>
            <a:r>
              <a:rPr lang="en-US" dirty="0"/>
              <a:t>The Project Report must state the surveyor's intent regarding the orthometric heights in the project.</a:t>
            </a:r>
          </a:p>
          <a:p>
            <a:endParaRPr lang="en-US" dirty="0"/>
          </a:p>
          <a:p>
            <a:r>
              <a:rPr lang="en-US" dirty="0"/>
              <a:t>8.1 requires that new benchmarks must be within the proximity requirements of Standard 8.3 of at least 2 existing valid benchmarks.</a:t>
            </a:r>
          </a:p>
          <a:p>
            <a:endParaRPr lang="en-US" dirty="0"/>
          </a:p>
          <a:p>
            <a:r>
              <a:rPr lang="en-US" dirty="0"/>
              <a:t>8.2 requires that existing valid benchmarks be chosen from a limited set of acceptable orthometric height types.</a:t>
            </a:r>
          </a:p>
          <a:p>
            <a:r>
              <a:rPr lang="en-US" dirty="0"/>
              <a:t>The OPUS Projects User Guide has a very extensive discussion of these orthometric height types with examples.</a:t>
            </a:r>
          </a:p>
          <a:p>
            <a:endParaRPr lang="en-US" dirty="0"/>
          </a:p>
          <a:p>
            <a:r>
              <a:rPr lang="en-US" dirty="0"/>
              <a:t>8.3 sets the maximum allowable distance from new benchmarks to existing valid benchmarks.</a:t>
            </a:r>
          </a:p>
          <a:p>
            <a:r>
              <a:rPr lang="en-US" dirty="0"/>
              <a:t>This presentation will show examples later.</a:t>
            </a:r>
          </a:p>
          <a:p>
            <a:endParaRPr lang="en-US" dirty="0"/>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15</a:t>
            </a:fld>
            <a:endParaRPr lang="en-US"/>
          </a:p>
        </p:txBody>
      </p:sp>
      <p:sp>
        <p:nvSpPr>
          <p:cNvPr id="7" name="Slide Image Placeholder 6">
            <a:extLst>
              <a:ext uri="{FF2B5EF4-FFF2-40B4-BE49-F238E27FC236}">
                <a16:creationId xmlns:a16="http://schemas.microsoft.com/office/drawing/2014/main" id="{69CC61F2-E228-F9FD-E7E7-891CEFCCB0C7}"/>
              </a:ext>
            </a:extLst>
          </p:cNvPr>
          <p:cNvSpPr>
            <a:spLocks noGrp="1" noRot="1" noChangeAspect="1"/>
          </p:cNvSpPr>
          <p:nvPr>
            <p:ph type="sldImg"/>
          </p:nvPr>
        </p:nvSpPr>
        <p:spPr/>
      </p:sp>
    </p:spTree>
    <p:extLst>
      <p:ext uri="{BB962C8B-B14F-4D97-AF65-F5344CB8AC3E}">
        <p14:creationId xmlns:p14="http://schemas.microsoft.com/office/powerpoint/2010/main" val="3723295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Table 9 - Standards for Equipment Used in Field Observations and Office Procedures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9.1 requires either f</a:t>
            </a:r>
            <a:r>
              <a:rPr lang="en-US" sz="1200" dirty="0"/>
              <a:t>ixed height, collapsible fixed height, or adjustable height tripods </a:t>
            </a:r>
            <a:r>
              <a:rPr lang="en-US" dirty="0"/>
              <a:t>in each Classification.</a:t>
            </a:r>
          </a:p>
          <a:p>
            <a:r>
              <a:rPr lang="en-US" dirty="0"/>
              <a:t>All tripods and level bubbles in good repair and adjusted.</a:t>
            </a:r>
            <a:br>
              <a:rPr lang="en-US" dirty="0"/>
            </a:br>
            <a:r>
              <a:rPr lang="en-US" dirty="0"/>
              <a:t>Carefully measured tripod heights are required.</a:t>
            </a:r>
          </a:p>
          <a:p>
            <a:br>
              <a:rPr lang="en-US" dirty="0"/>
            </a:br>
            <a:r>
              <a:rPr lang="en-US" dirty="0"/>
              <a:t>9.2 NGS maintains a list of known NGS-calibrated GPS/GNSS antennas in an ANTCAL file. </a:t>
            </a:r>
          </a:p>
          <a:p>
            <a:r>
              <a:rPr lang="en-US" dirty="0"/>
              <a:t>Antennas which are not on this list are not allowed by the Standard.</a:t>
            </a:r>
          </a:p>
          <a:p>
            <a:br>
              <a:rPr lang="en-US" dirty="0"/>
            </a:br>
            <a:r>
              <a:rPr lang="en-US" dirty="0"/>
              <a:t>9.3 GNSS raw data in RINEX version 2.11 or newer is acceptable for OPUS PP methods. </a:t>
            </a:r>
          </a:p>
          <a:p>
            <a:r>
              <a:rPr lang="en-US" dirty="0"/>
              <a:t>GVX methods may use whatever raw data file the non-NGS software requires.</a:t>
            </a:r>
          </a:p>
          <a:p>
            <a:br>
              <a:rPr lang="en-US" dirty="0"/>
            </a:br>
            <a:r>
              <a:rPr lang="en-US" dirty="0"/>
              <a:t>9.4 Projects submitted to the NGS for review and publication should use the ephemeris version as listed by method in Table 9 to achieve the desired Intended Classification. </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16</a:t>
            </a:fld>
            <a:endParaRPr lang="en-US"/>
          </a:p>
        </p:txBody>
      </p:sp>
      <p:sp>
        <p:nvSpPr>
          <p:cNvPr id="7" name="Slide Image Placeholder 6">
            <a:extLst>
              <a:ext uri="{FF2B5EF4-FFF2-40B4-BE49-F238E27FC236}">
                <a16:creationId xmlns:a16="http://schemas.microsoft.com/office/drawing/2014/main" id="{23D8351D-EA54-113E-9A0F-2AD5081AF425}"/>
              </a:ext>
            </a:extLst>
          </p:cNvPr>
          <p:cNvSpPr>
            <a:spLocks noGrp="1" noRot="1" noChangeAspect="1"/>
          </p:cNvSpPr>
          <p:nvPr>
            <p:ph type="sldImg"/>
          </p:nvPr>
        </p:nvSpPr>
        <p:spPr/>
      </p:sp>
    </p:spTree>
    <p:extLst>
      <p:ext uri="{BB962C8B-B14F-4D97-AF65-F5344CB8AC3E}">
        <p14:creationId xmlns:p14="http://schemas.microsoft.com/office/powerpoint/2010/main" val="4184124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10 makes it clear that certain supporting documentation is required.</a:t>
            </a:r>
          </a:p>
          <a:p>
            <a:r>
              <a:rPr lang="en-US" dirty="0"/>
              <a:t>The OPUS Projects User Guide has detailed information.</a:t>
            </a:r>
          </a:p>
        </p:txBody>
      </p:sp>
      <p:sp>
        <p:nvSpPr>
          <p:cNvPr id="4" name="Slide Number Placeholder 3"/>
          <p:cNvSpPr>
            <a:spLocks noGrp="1"/>
          </p:cNvSpPr>
          <p:nvPr>
            <p:ph type="sldNum" sz="quarter" idx="5"/>
          </p:nvPr>
        </p:nvSpPr>
        <p:spPr/>
        <p:txBody>
          <a:bodyPr/>
          <a:lstStyle/>
          <a:p>
            <a:fld id="{6889CF62-8AA2-46DF-B246-FE2AEC3A9391}" type="slidenum">
              <a:rPr lang="en-US" smtClean="0"/>
              <a:t>17</a:t>
            </a:fld>
            <a:endParaRPr lang="en-US"/>
          </a:p>
        </p:txBody>
      </p:sp>
    </p:spTree>
    <p:extLst>
      <p:ext uri="{BB962C8B-B14F-4D97-AF65-F5344CB8AC3E}">
        <p14:creationId xmlns:p14="http://schemas.microsoft.com/office/powerpoint/2010/main" val="1058479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Classifications of Intended Network and Local Accuracy are supported by the Standards in Table 2 through Table 10. </a:t>
            </a:r>
          </a:p>
          <a:p>
            <a:endParaRPr lang="en-US" dirty="0"/>
          </a:p>
          <a:p>
            <a:r>
              <a:rPr lang="en-US" dirty="0"/>
              <a:t>The NOS NGS 92 Specifications explain each Standard and/or describe how to meet the Standard.</a:t>
            </a:r>
          </a:p>
          <a:p>
            <a:endParaRPr lang="en-US" dirty="0"/>
          </a:p>
          <a:p>
            <a:r>
              <a:rPr lang="en-US" dirty="0"/>
              <a:t>The NOS NGS 92 Specifications section is arranged by Table and in the order found in the Table. </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18</a:t>
            </a:fld>
            <a:endParaRPr lang="en-US"/>
          </a:p>
        </p:txBody>
      </p:sp>
    </p:spTree>
    <p:extLst>
      <p:ext uri="{BB962C8B-B14F-4D97-AF65-F5344CB8AC3E}">
        <p14:creationId xmlns:p14="http://schemas.microsoft.com/office/powerpoint/2010/main" val="3181908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of a Few Key Concepts</a:t>
            </a:r>
          </a:p>
        </p:txBody>
      </p:sp>
      <p:sp>
        <p:nvSpPr>
          <p:cNvPr id="4" name="Slide Number Placeholder 3"/>
          <p:cNvSpPr>
            <a:spLocks noGrp="1"/>
          </p:cNvSpPr>
          <p:nvPr>
            <p:ph type="sldNum" sz="quarter" idx="5"/>
          </p:nvPr>
        </p:nvSpPr>
        <p:spPr/>
        <p:txBody>
          <a:bodyPr/>
          <a:lstStyle/>
          <a:p>
            <a:fld id="{6889CF62-8AA2-46DF-B246-FE2AEC3A9391}" type="slidenum">
              <a:rPr lang="en-US" smtClean="0"/>
              <a:t>19</a:t>
            </a:fld>
            <a:endParaRPr lang="en-US"/>
          </a:p>
        </p:txBody>
      </p:sp>
    </p:spTree>
    <p:extLst>
      <p:ext uri="{BB962C8B-B14F-4D97-AF65-F5344CB8AC3E}">
        <p14:creationId xmlns:p14="http://schemas.microsoft.com/office/powerpoint/2010/main" val="2020412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previous webinar on April 13, 2023 introduced the public to: </a:t>
            </a:r>
          </a:p>
          <a:p>
            <a:r>
              <a:rPr lang="en-US" dirty="0"/>
              <a:t>NOAA Technical Memorandum NOS NGS 92 </a:t>
            </a:r>
          </a:p>
          <a:p>
            <a:r>
              <a:rPr lang="en-US" dirty="0"/>
              <a:t>Classifications Standards and Specifications for GNSS Geodetic Control Surveys using OPUS Projects</a:t>
            </a:r>
          </a:p>
          <a:p>
            <a:endParaRPr lang="en-US" dirty="0"/>
          </a:p>
          <a:p>
            <a:r>
              <a:rPr lang="en-US" dirty="0"/>
              <a:t>Following NOS NGS 92 is required for surveys to become part of the NGS Integrated Database.</a:t>
            </a:r>
          </a:p>
          <a:p>
            <a:endParaRPr lang="en-US" dirty="0"/>
          </a:p>
          <a:p>
            <a:r>
              <a:rPr lang="en-US" dirty="0"/>
              <a:t>The NOS NGS 92 document received final approval on October 23, 2024 and is available for download from NGS Publications library website. </a:t>
            </a:r>
          </a:p>
          <a:p>
            <a:endParaRPr lang="en-US" dirty="0"/>
          </a:p>
          <a:p>
            <a:r>
              <a:rPr lang="en-US" dirty="0"/>
              <a:t>NOAA Technical Memorandum NOS NGS 92</a:t>
            </a:r>
          </a:p>
          <a:p>
            <a:r>
              <a:rPr lang="en-US" dirty="0"/>
              <a:t>https://geodesy.noaa.gov/library/pdfs/NOAA_TM_NOS_NGS_0092.pdf</a:t>
            </a:r>
          </a:p>
          <a:p>
            <a:endParaRPr lang="en-US" dirty="0"/>
          </a:p>
          <a:p>
            <a:r>
              <a:rPr lang="en-US" dirty="0"/>
              <a:t>An updated set of slides is available from the NGS Presentations Library.</a:t>
            </a:r>
          </a:p>
          <a:p>
            <a:r>
              <a:rPr lang="en-US" dirty="0"/>
              <a:t>https://geodesy.noaa.gov/web/science_edu/presentations_library/</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2</a:t>
            </a:fld>
            <a:endParaRPr lang="en-US"/>
          </a:p>
        </p:txBody>
      </p:sp>
    </p:spTree>
    <p:extLst>
      <p:ext uri="{BB962C8B-B14F-4D97-AF65-F5344CB8AC3E}">
        <p14:creationId xmlns:p14="http://schemas.microsoft.com/office/powerpoint/2010/main" val="2051830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several slides will illustrate a few key concepts.</a:t>
            </a:r>
          </a:p>
          <a:p>
            <a:pPr lvl="1"/>
            <a:r>
              <a:rPr lang="en-US" dirty="0"/>
              <a:t>Vector steps &amp; vector chains</a:t>
            </a:r>
          </a:p>
          <a:p>
            <a:pPr lvl="1"/>
            <a:r>
              <a:rPr lang="en-US" dirty="0"/>
              <a:t>Multi-hub network, joining of vector chains</a:t>
            </a:r>
          </a:p>
          <a:p>
            <a:pPr lvl="1"/>
            <a:r>
              <a:rPr lang="en-US" dirty="0"/>
              <a:t>Multi-hub network, limiting vector lengths</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20</a:t>
            </a:fld>
            <a:endParaRPr lang="en-US"/>
          </a:p>
        </p:txBody>
      </p:sp>
    </p:spTree>
    <p:extLst>
      <p:ext uri="{BB962C8B-B14F-4D97-AF65-F5344CB8AC3E}">
        <p14:creationId xmlns:p14="http://schemas.microsoft.com/office/powerpoint/2010/main" val="728382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Table 5.7 – Limits vector chains to 2 vector steps, and also effectively prohibits “daisy-chaining” or “leap-frogging” of vectors.</a:t>
            </a:r>
          </a:p>
          <a:p>
            <a:endParaRPr lang="en-US" dirty="0"/>
          </a:p>
          <a:p>
            <a:r>
              <a:rPr lang="en-US" dirty="0"/>
              <a:t>By making direct connections from the NCN to a GVX Base Station, error-propagation is minimized.</a:t>
            </a:r>
          </a:p>
          <a:p>
            <a:endParaRPr lang="en-US" dirty="0"/>
          </a:p>
          <a:p>
            <a:r>
              <a:rPr lang="en-US" dirty="0"/>
              <a:t>Connecting several GVX Base stations and vectors in succession provides many opportunities for error accumulation.</a:t>
            </a:r>
          </a:p>
        </p:txBody>
      </p:sp>
      <p:sp>
        <p:nvSpPr>
          <p:cNvPr id="4" name="Slide Number Placeholder 3"/>
          <p:cNvSpPr>
            <a:spLocks noGrp="1"/>
          </p:cNvSpPr>
          <p:nvPr>
            <p:ph type="sldNum" sz="quarter" idx="5"/>
          </p:nvPr>
        </p:nvSpPr>
        <p:spPr/>
        <p:txBody>
          <a:bodyPr/>
          <a:lstStyle/>
          <a:p>
            <a:fld id="{6889CF62-8AA2-46DF-B246-FE2AEC3A9391}" type="slidenum">
              <a:rPr lang="en-US" smtClean="0"/>
              <a:t>21</a:t>
            </a:fld>
            <a:endParaRPr lang="en-US"/>
          </a:p>
        </p:txBody>
      </p:sp>
    </p:spTree>
    <p:extLst>
      <p:ext uri="{BB962C8B-B14F-4D97-AF65-F5344CB8AC3E}">
        <p14:creationId xmlns:p14="http://schemas.microsoft.com/office/powerpoint/2010/main" val="2369707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In this simplified network diagram, the longest vector chain is 2 vectors.</a:t>
            </a:r>
          </a:p>
          <a:p>
            <a:r>
              <a:rPr lang="en-US" sz="1200" dirty="0">
                <a:latin typeface="+mn-lt"/>
              </a:rPr>
              <a:t>Each vector chain starts at a remote mark and steps back toward the HUB.</a:t>
            </a:r>
          </a:p>
          <a:p>
            <a:r>
              <a:rPr lang="en-US" sz="1200" dirty="0">
                <a:latin typeface="+mn-lt"/>
              </a:rPr>
              <a:t>Some of these vector chains are only 1 vector step, the others are 2 vector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Note that mark letter “</a:t>
            </a:r>
            <a:r>
              <a:rPr lang="en-US" sz="1200" dirty="0" err="1">
                <a:latin typeface="+mn-lt"/>
              </a:rPr>
              <a:t>i</a:t>
            </a:r>
            <a:r>
              <a:rPr lang="en-US" sz="1200" dirty="0">
                <a:latin typeface="+mn-lt"/>
              </a:rPr>
              <a:t>” has been observed by OPUS PP and by GVX RTK methods, which is an acceptable practice.</a:t>
            </a:r>
          </a:p>
          <a:p>
            <a:endParaRPr lang="en-US" sz="1200" dirty="0">
              <a:latin typeface="+mn-lt"/>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6889CF62-8AA2-46DF-B246-FE2AEC3A9391}" type="slidenum">
              <a:rPr lang="en-US" smtClean="0"/>
              <a:t>22</a:t>
            </a:fld>
            <a:endParaRPr lang="en-US"/>
          </a:p>
        </p:txBody>
      </p:sp>
    </p:spTree>
    <p:extLst>
      <p:ext uri="{BB962C8B-B14F-4D97-AF65-F5344CB8AC3E}">
        <p14:creationId xmlns:p14="http://schemas.microsoft.com/office/powerpoint/2010/main" val="37237947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mn-lt"/>
              </a:rPr>
              <a:t>In this diagram, it is evident that a vector chain which starts at a remote mark might have 2 (or more) paths back to a HUB or HUBs. </a:t>
            </a:r>
          </a:p>
          <a:p>
            <a:pPr rtl="0">
              <a:spcBef>
                <a:spcPts val="0"/>
              </a:spcBef>
              <a:spcAft>
                <a:spcPts val="0"/>
              </a:spcAft>
            </a:pPr>
            <a:r>
              <a:rPr lang="en-US" sz="1200" b="0" i="0" u="none" strike="noStrike" dirty="0">
                <a:solidFill>
                  <a:srgbClr val="000000"/>
                </a:solidFill>
                <a:effectLst/>
                <a:latin typeface="+mn-lt"/>
              </a:rPr>
              <a:t>The dashed red lines show the vector chain junctions.</a:t>
            </a:r>
            <a:endParaRPr lang="en-US" sz="1200" b="0" dirty="0">
              <a:effectLst/>
              <a:latin typeface="+mn-lt"/>
            </a:endParaRPr>
          </a:p>
          <a:p>
            <a:pPr rtl="0">
              <a:spcBef>
                <a:spcPts val="0"/>
              </a:spcBef>
              <a:spcAft>
                <a:spcPts val="0"/>
              </a:spcAft>
            </a:pPr>
            <a:r>
              <a:rPr lang="en-US" sz="1200" b="0" i="0" u="none" strike="noStrike" dirty="0">
                <a:solidFill>
                  <a:srgbClr val="000000"/>
                </a:solidFill>
                <a:effectLst/>
                <a:latin typeface="+mn-lt"/>
              </a:rPr>
              <a:t>It shows how passive marks might be located from more than one </a:t>
            </a:r>
            <a:r>
              <a:rPr lang="en-US" sz="1200" dirty="0">
                <a:solidFill>
                  <a:srgbClr val="000000"/>
                </a:solidFill>
                <a:latin typeface="+mn-lt"/>
              </a:rPr>
              <a:t>GVX Base</a:t>
            </a:r>
            <a:r>
              <a:rPr lang="en-US" sz="1200" b="0" i="0" u="none" strike="noStrike" dirty="0">
                <a:solidFill>
                  <a:srgbClr val="000000"/>
                </a:solidFill>
                <a:effectLst/>
                <a:latin typeface="+mn-lt"/>
              </a:rPr>
              <a:t>.</a:t>
            </a:r>
          </a:p>
          <a:p>
            <a:pPr rtl="0">
              <a:spcBef>
                <a:spcPts val="0"/>
              </a:spcBef>
              <a:spcAft>
                <a:spcPts val="0"/>
              </a:spcAft>
            </a:pPr>
            <a:r>
              <a:rPr lang="en-US" sz="1200" dirty="0">
                <a:solidFill>
                  <a:srgbClr val="000000"/>
                </a:solidFill>
                <a:latin typeface="+mn-lt"/>
              </a:rPr>
              <a:t>The vector lengths are becoming excessively long (see Table 5.5 and 5.6)</a:t>
            </a:r>
            <a:endParaRPr lang="en-US" sz="1200" b="0" dirty="0">
              <a:effectLst/>
              <a:latin typeface="+mn-lt"/>
            </a:endParaRP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23</a:t>
            </a:fld>
            <a:endParaRPr lang="en-US"/>
          </a:p>
        </p:txBody>
      </p:sp>
    </p:spTree>
    <p:extLst>
      <p:ext uri="{BB962C8B-B14F-4D97-AF65-F5344CB8AC3E}">
        <p14:creationId xmlns:p14="http://schemas.microsoft.com/office/powerpoint/2010/main" val="237739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D65FD-90BB-F587-470E-A336E3E90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971C89-581B-1688-ED01-173EB2F0D4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F12056-76E5-9D87-D8A8-09588076ED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n-lt"/>
              </a:rPr>
              <a:t>When projects extend about 100 km or more from HUB 1, it may be advantageous to include a HUB 2.</a:t>
            </a:r>
            <a:r>
              <a:rPr lang="en-US" sz="1200" i="0" u="none" strike="noStrike" dirty="0">
                <a:solidFill>
                  <a:srgbClr val="000000"/>
                </a:solidFill>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u="none" strike="noStrike" dirty="0">
                <a:solidFill>
                  <a:srgbClr val="000000"/>
                </a:solidFill>
                <a:latin typeface="+mn-lt"/>
              </a:rPr>
              <a:t>Add</a:t>
            </a:r>
            <a:r>
              <a:rPr lang="en-US" sz="1200" dirty="0">
                <a:solidFill>
                  <a:srgbClr val="000000"/>
                </a:solidFill>
                <a:latin typeface="+mn-lt"/>
              </a:rPr>
              <a:t>ing a second HUB has shortened the vector lengths and v</a:t>
            </a:r>
            <a:r>
              <a:rPr lang="en-US" sz="1200" b="0" i="0" u="none" strike="noStrike" dirty="0">
                <a:solidFill>
                  <a:srgbClr val="000000"/>
                </a:solidFill>
                <a:effectLst/>
                <a:latin typeface="+mn-lt"/>
              </a:rPr>
              <a:t>ectors from HUB 2 may attach to the same marks as vectors from HUB 1, making joined vector chains possible.</a:t>
            </a:r>
          </a:p>
          <a:p>
            <a:pPr rtl="0">
              <a:spcBef>
                <a:spcPts val="0"/>
              </a:spcBef>
              <a:spcAft>
                <a:spcPts val="0"/>
              </a:spcAft>
            </a:pPr>
            <a:endParaRPr lang="en-US" sz="1200" b="0" i="0" u="none" strike="noStrike" dirty="0">
              <a:solidFill>
                <a:srgbClr val="000000"/>
              </a:solidFill>
              <a:effectLst/>
              <a:latin typeface="+mn-lt"/>
            </a:endParaRPr>
          </a:p>
          <a:p>
            <a:endParaRPr lang="en-US" dirty="0"/>
          </a:p>
        </p:txBody>
      </p:sp>
      <p:sp>
        <p:nvSpPr>
          <p:cNvPr id="4" name="Slide Number Placeholder 3">
            <a:extLst>
              <a:ext uri="{FF2B5EF4-FFF2-40B4-BE49-F238E27FC236}">
                <a16:creationId xmlns:a16="http://schemas.microsoft.com/office/drawing/2014/main" id="{FC278496-3193-E979-7718-D94C3C95889C}"/>
              </a:ext>
            </a:extLst>
          </p:cNvPr>
          <p:cNvSpPr>
            <a:spLocks noGrp="1"/>
          </p:cNvSpPr>
          <p:nvPr>
            <p:ph type="sldNum" sz="quarter" idx="5"/>
          </p:nvPr>
        </p:nvSpPr>
        <p:spPr/>
        <p:txBody>
          <a:bodyPr/>
          <a:lstStyle/>
          <a:p>
            <a:fld id="{6889CF62-8AA2-46DF-B246-FE2AEC3A9391}" type="slidenum">
              <a:rPr lang="en-US" smtClean="0"/>
              <a:t>24</a:t>
            </a:fld>
            <a:endParaRPr lang="en-US"/>
          </a:p>
        </p:txBody>
      </p:sp>
    </p:spTree>
    <p:extLst>
      <p:ext uri="{BB962C8B-B14F-4D97-AF65-F5344CB8AC3E}">
        <p14:creationId xmlns:p14="http://schemas.microsoft.com/office/powerpoint/2010/main" val="3190363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mn-lt"/>
              </a:rPr>
              <a:t>Vectors from HUB 2 to marks 8, 9, and 10 are shorter than would have been the case in a 1 HUB project.</a:t>
            </a:r>
          </a:p>
          <a:p>
            <a:pPr rtl="0">
              <a:spcBef>
                <a:spcPts val="0"/>
              </a:spcBef>
              <a:spcAft>
                <a:spcPts val="0"/>
              </a:spcAft>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Adding a second hub is used to extend the project beyond 100-200 km (see Table 4 and Table 5) thereby limiting the length of the vectors.</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25</a:t>
            </a:fld>
            <a:endParaRPr lang="en-US"/>
          </a:p>
        </p:txBody>
      </p:sp>
    </p:spTree>
    <p:extLst>
      <p:ext uri="{BB962C8B-B14F-4D97-AF65-F5344CB8AC3E}">
        <p14:creationId xmlns:p14="http://schemas.microsoft.com/office/powerpoint/2010/main" val="4277996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several slides will show examples of the implementation of selected Standards of interest.</a:t>
            </a:r>
          </a:p>
          <a:p>
            <a:pPr lvl="1"/>
            <a:r>
              <a:rPr lang="en-US" dirty="0"/>
              <a:t>Checkpoints (RTN Validation Stations)</a:t>
            </a:r>
          </a:p>
          <a:p>
            <a:pPr lvl="1"/>
            <a:r>
              <a:rPr lang="en-US" dirty="0"/>
              <a:t>Minimum CORS arrangements</a:t>
            </a:r>
          </a:p>
          <a:p>
            <a:pPr lvl="1"/>
            <a:r>
              <a:rPr lang="en-US" dirty="0"/>
              <a:t>Establishing Orthometric Heights</a:t>
            </a:r>
          </a:p>
        </p:txBody>
      </p:sp>
      <p:sp>
        <p:nvSpPr>
          <p:cNvPr id="4" name="Slide Number Placeholder 3"/>
          <p:cNvSpPr>
            <a:spLocks noGrp="1"/>
          </p:cNvSpPr>
          <p:nvPr>
            <p:ph type="sldNum" sz="quarter" idx="5"/>
          </p:nvPr>
        </p:nvSpPr>
        <p:spPr/>
        <p:txBody>
          <a:bodyPr/>
          <a:lstStyle/>
          <a:p>
            <a:fld id="{6889CF62-8AA2-46DF-B246-FE2AEC3A9391}" type="slidenum">
              <a:rPr lang="en-US" smtClean="0"/>
              <a:t>26</a:t>
            </a:fld>
            <a:endParaRPr lang="en-US"/>
          </a:p>
        </p:txBody>
      </p:sp>
    </p:spTree>
    <p:extLst>
      <p:ext uri="{BB962C8B-B14F-4D97-AF65-F5344CB8AC3E}">
        <p14:creationId xmlns:p14="http://schemas.microsoft.com/office/powerpoint/2010/main" val="6500602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NETWORK 4  - OPUS Projects will process, but is not submittable to NGS</a:t>
            </a:r>
          </a:p>
          <a:p>
            <a:r>
              <a:rPr lang="en-US" sz="1200" dirty="0">
                <a:latin typeface="+mn-lt"/>
              </a:rPr>
              <a:t>All passive marks and GVX Bases (numbers 1 through 10) are directly connected to the NCN by OPUS PP derived vectors (solid blue lines). Additional marks (green diamonds, lettered “a” through “r”) are positioned from them via GVX vectors (dashed purple and cyan lines). </a:t>
            </a:r>
          </a:p>
          <a:p>
            <a:endParaRPr lang="en-US" sz="1200" dirty="0">
              <a:latin typeface="+mn-lt"/>
            </a:endParaRPr>
          </a:p>
          <a:p>
            <a:r>
              <a:rPr lang="en-US" sz="1200" dirty="0">
                <a:latin typeface="+mn-lt"/>
              </a:rPr>
              <a:t>Taking a look at the vector steps from HUB 1 to mark 4 to mark “k” to mark 8 to HUB 2, one can see that it is composed of 2 vector chains, each ending in a GVX vector (and therefore meeting the Standards) joined at a single mark (“k”). This example has several such linked vector chains.  </a:t>
            </a:r>
          </a:p>
          <a:p>
            <a:r>
              <a:rPr lang="en-US" sz="1200" dirty="0">
                <a:latin typeface="+mn-lt"/>
              </a:rPr>
              <a:t>Network 4 can be processed in OPUS Projects. </a:t>
            </a:r>
          </a:p>
          <a:p>
            <a:endParaRPr lang="en-US" sz="1200" dirty="0">
              <a:latin typeface="+mn-lt"/>
            </a:endParaRPr>
          </a:p>
          <a:p>
            <a:r>
              <a:rPr lang="en-US" sz="1200" dirty="0">
                <a:latin typeface="+mn-lt"/>
              </a:rPr>
              <a:t>But, Network 4 does not contain OPUS PP verified checkpoints. </a:t>
            </a:r>
          </a:p>
          <a:p>
            <a:r>
              <a:rPr lang="en-US" sz="1200" dirty="0">
                <a:latin typeface="+mn-lt"/>
              </a:rPr>
              <a:t>Network 4 is not submittable to NGS for review and publication.</a:t>
            </a:r>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27</a:t>
            </a:fld>
            <a:endParaRPr lang="en-US"/>
          </a:p>
        </p:txBody>
      </p:sp>
    </p:spTree>
    <p:extLst>
      <p:ext uri="{BB962C8B-B14F-4D97-AF65-F5344CB8AC3E}">
        <p14:creationId xmlns:p14="http://schemas.microsoft.com/office/powerpoint/2010/main" val="2275569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Network 4A implements the requirement in Table 5.4 that “</a:t>
            </a:r>
            <a:r>
              <a:rPr lang="en-US" sz="1200" i="1" dirty="0">
                <a:latin typeface="+mn-lt"/>
              </a:rPr>
              <a:t>Project includes 1 or more OPUS PP verified passive marks as checkpoints within the vicinity of the cluster of GVX vectors</a:t>
            </a:r>
            <a:r>
              <a:rPr lang="en-US" sz="1200" dirty="0">
                <a:latin typeface="+mn-lt"/>
              </a:rPr>
              <a:t>”. The marks designated </a:t>
            </a:r>
            <a:r>
              <a:rPr lang="en-US" sz="1200" dirty="0" err="1">
                <a:latin typeface="+mn-lt"/>
              </a:rPr>
              <a:t>i</a:t>
            </a:r>
            <a:r>
              <a:rPr lang="en-US" sz="1200" dirty="0">
                <a:latin typeface="+mn-lt"/>
              </a:rPr>
              <a:t>, s, t, u, v, w, x, and y are GVX observed and OPUS PP verified and are used as checkpoints.  </a:t>
            </a:r>
          </a:p>
          <a:p>
            <a:endParaRPr lang="en-US" sz="1200" dirty="0">
              <a:latin typeface="+mn-lt"/>
            </a:endParaRPr>
          </a:p>
          <a:p>
            <a:r>
              <a:rPr lang="en-US" sz="1200" dirty="0">
                <a:latin typeface="+mn-lt"/>
              </a:rPr>
              <a:t>These checkpoints provide independent verification that the GVX related field work, data collector settings, and office computations are within acceptable error limits.   </a:t>
            </a:r>
          </a:p>
          <a:p>
            <a:endParaRPr lang="en-US" sz="1200" dirty="0">
              <a:latin typeface="+mn-lt"/>
            </a:endParaRPr>
          </a:p>
          <a:p>
            <a:r>
              <a:rPr lang="en-US" sz="1200" dirty="0">
                <a:latin typeface="+mn-lt"/>
              </a:rPr>
              <a:t>Network 4A is submittable to NGS for review and publication.</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28</a:t>
            </a:fld>
            <a:endParaRPr lang="en-US"/>
          </a:p>
        </p:txBody>
      </p:sp>
    </p:spTree>
    <p:extLst>
      <p:ext uri="{BB962C8B-B14F-4D97-AF65-F5344CB8AC3E}">
        <p14:creationId xmlns:p14="http://schemas.microsoft.com/office/powerpoint/2010/main" val="8472996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NETWORK 8 - OPUS Projects will process, but is not submittable to NGS</a:t>
            </a:r>
          </a:p>
          <a:p>
            <a:r>
              <a:rPr lang="en-US" sz="1200" dirty="0">
                <a:latin typeface="+mn-lt"/>
              </a:rPr>
              <a:t>In this network marks 1, 2, 3, 4 and 5 are NCN CORS (used as GVX NRTK bases).</a:t>
            </a:r>
          </a:p>
          <a:p>
            <a:r>
              <a:rPr lang="en-US" sz="1200" dirty="0">
                <a:latin typeface="+mn-lt"/>
              </a:rPr>
              <a:t>Therefore, they have constrainable positions. </a:t>
            </a:r>
          </a:p>
          <a:p>
            <a:endParaRPr lang="en-US" sz="1200" dirty="0">
              <a:latin typeface="+mn-lt"/>
            </a:endParaRPr>
          </a:p>
          <a:p>
            <a:r>
              <a:rPr lang="en-US" sz="1200" dirty="0">
                <a:latin typeface="+mn-lt"/>
              </a:rPr>
              <a:t>The surveyor uses data from the NCN CORS and from local GNSS rovers to compute GVX vectors from the NRTK bases to the green diamonds, and then uploads them to an OPUS Project. </a:t>
            </a:r>
          </a:p>
          <a:p>
            <a:endParaRPr lang="en-US" sz="1200" dirty="0">
              <a:latin typeface="+mn-lt"/>
            </a:endParaRPr>
          </a:p>
          <a:p>
            <a:r>
              <a:rPr lang="en-US" sz="1200" dirty="0">
                <a:latin typeface="+mn-lt"/>
              </a:rPr>
              <a:t>OPUS PROJECTS can adjust the resulting network. </a:t>
            </a:r>
          </a:p>
          <a:p>
            <a:endParaRPr lang="en-US" sz="1200" dirty="0">
              <a:latin typeface="+mn-lt"/>
            </a:endParaRPr>
          </a:p>
          <a:p>
            <a:r>
              <a:rPr lang="en-US" sz="1200" dirty="0">
                <a:latin typeface="+mn-lt"/>
              </a:rPr>
              <a:t>Specifications require that </a:t>
            </a:r>
            <a:r>
              <a:rPr lang="en-US" sz="1200" i="1" dirty="0">
                <a:latin typeface="+mn-lt"/>
              </a:rPr>
              <a:t>“…</a:t>
            </a:r>
            <a:r>
              <a:rPr lang="en-US" i="1" dirty="0"/>
              <a:t>a “survey” or “project” is a single adjusted network. A survey or project cannot contain disconnected sub-networks. All marks must be connected by vectors within a single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Network 8 is actually 5 independent sub-networks and does not contain OPUS PP verified checkpoints. </a:t>
            </a:r>
          </a:p>
          <a:p>
            <a:r>
              <a:rPr lang="en-US" sz="1200" dirty="0">
                <a:latin typeface="+mn-lt"/>
              </a:rPr>
              <a:t>Network 8 is not submittable to NGS for review and publication.</a:t>
            </a:r>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29</a:t>
            </a:fld>
            <a:endParaRPr lang="en-US"/>
          </a:p>
        </p:txBody>
      </p:sp>
    </p:spTree>
    <p:extLst>
      <p:ext uri="{BB962C8B-B14F-4D97-AF65-F5344CB8AC3E}">
        <p14:creationId xmlns:p14="http://schemas.microsoft.com/office/powerpoint/2010/main" val="1861706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3200" dirty="0">
                <a:latin typeface="+mj-lt"/>
              </a:rPr>
              <a:t>Today’s webinar will:</a:t>
            </a:r>
          </a:p>
          <a:p>
            <a:pPr marL="0" lvl="0" indent="-342900">
              <a:buFont typeface="Arial" panose="020B0604020202020204" pitchFamily="34" charset="0"/>
              <a:buChar char="•"/>
            </a:pPr>
            <a:r>
              <a:rPr lang="en-US" dirty="0">
                <a:latin typeface="+mj-lt"/>
              </a:rPr>
              <a:t>Review NOS NGS 92 Tables 1 through 10, </a:t>
            </a:r>
          </a:p>
          <a:p>
            <a:pPr marL="0" lvl="0" indent="-342900">
              <a:buFont typeface="Arial" panose="020B0604020202020204" pitchFamily="34" charset="0"/>
              <a:buChar char="•"/>
            </a:pPr>
            <a:r>
              <a:rPr lang="en-US" dirty="0">
                <a:latin typeface="+mj-lt"/>
              </a:rPr>
              <a:t>Review a few Key Concepts,</a:t>
            </a:r>
          </a:p>
          <a:p>
            <a:pPr marL="0" lvl="0" indent="-342900">
              <a:buFont typeface="Arial" panose="020B0604020202020204" pitchFamily="34" charset="0"/>
              <a:buChar char="•"/>
            </a:pPr>
            <a:r>
              <a:rPr lang="en-US" dirty="0">
                <a:latin typeface="+mj-lt"/>
              </a:rPr>
              <a:t>Show an example survey design that implements the various NOS NGS 92 </a:t>
            </a:r>
            <a:r>
              <a:rPr lang="en-US" dirty="0">
                <a:solidFill>
                  <a:schemeClr val="tx1"/>
                </a:solidFill>
                <a:latin typeface="+mj-lt"/>
              </a:rPr>
              <a:t>Standards and Specifications.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But, today’s webinar will not:</a:t>
            </a:r>
          </a:p>
          <a:p>
            <a:pPr marL="171450" lvl="0" indent="-171450">
              <a:buFont typeface="Arial" panose="020B0604020202020204" pitchFamily="34" charset="0"/>
              <a:buChar char="•"/>
            </a:pPr>
            <a:r>
              <a:rPr lang="en-US" dirty="0"/>
              <a:t>Process any data, </a:t>
            </a:r>
          </a:p>
          <a:p>
            <a:pPr marL="171450" lvl="0" indent="-171450">
              <a:buFont typeface="Arial" panose="020B0604020202020204" pitchFamily="34" charset="0"/>
              <a:buChar char="•"/>
            </a:pPr>
            <a:r>
              <a:rPr lang="en-US" dirty="0"/>
              <a:t>Analyze results, nor </a:t>
            </a:r>
          </a:p>
          <a:p>
            <a:pPr marL="171450" lvl="0" indent="-171450">
              <a:buFont typeface="Arial" panose="020B0604020202020204" pitchFamily="34" charset="0"/>
              <a:buChar char="•"/>
            </a:pPr>
            <a:r>
              <a:rPr lang="en-US" dirty="0"/>
              <a:t>Discuss the reportage of a project’s outcome.</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3</a:t>
            </a:fld>
            <a:endParaRPr lang="en-US"/>
          </a:p>
        </p:txBody>
      </p:sp>
    </p:spTree>
    <p:extLst>
      <p:ext uri="{BB962C8B-B14F-4D97-AF65-F5344CB8AC3E}">
        <p14:creationId xmlns:p14="http://schemas.microsoft.com/office/powerpoint/2010/main" val="1199800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By also collecting raw data files at marks a, b, c, and d and submitting them to OPUS PROJECTS, the surveyor can create checkpoints and also tie the entire network together. </a:t>
            </a:r>
          </a:p>
          <a:p>
            <a:endParaRPr lang="en-US" sz="1200" dirty="0">
              <a:latin typeface="+mn-lt"/>
            </a:endParaRPr>
          </a:p>
          <a:p>
            <a:r>
              <a:rPr lang="en-US" sz="1200" dirty="0">
                <a:latin typeface="+mn-lt"/>
              </a:rPr>
              <a:t>Network 8A does contain OPUS PP verified checkpoints and is submittable to NGS for review and publication.</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30</a:t>
            </a:fld>
            <a:endParaRPr lang="en-US"/>
          </a:p>
        </p:txBody>
      </p:sp>
    </p:spTree>
    <p:extLst>
      <p:ext uri="{BB962C8B-B14F-4D97-AF65-F5344CB8AC3E}">
        <p14:creationId xmlns:p14="http://schemas.microsoft.com/office/powerpoint/2010/main" val="1835942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5.3 requires 3 or more CORS spaced within designated distance ranges.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Figure 10 - This diagram of a proposed network shows proposed CORS selections and locations of marks within targeted distance ranges.</a:t>
            </a:r>
          </a:p>
          <a:p>
            <a:r>
              <a:rPr lang="en-US" dirty="0"/>
              <a:t>Given the non-uniform distribution of NCN CORS, project mark locations, and other considerations, adherence to this Standard can best be judged by selecting a local CORS to use as HUB, then selecting the needed surrounding CORS, and finally selecting a distant CORS. </a:t>
            </a:r>
          </a:p>
          <a:p>
            <a:endParaRPr lang="en-US" dirty="0"/>
          </a:p>
          <a:p>
            <a:r>
              <a:rPr lang="en-US" dirty="0"/>
              <a:t>After these selections are made, one can measure: </a:t>
            </a:r>
          </a:p>
          <a:p>
            <a:pPr lvl="1"/>
            <a:r>
              <a:rPr lang="en-US" dirty="0"/>
              <a:t>from the proposed local HUB to the project marks (should be less than 100 to 200 km)</a:t>
            </a:r>
          </a:p>
          <a:p>
            <a:pPr lvl="1"/>
            <a:r>
              <a:rPr lang="en-US" dirty="0"/>
              <a:t>from the proposed local HUB to the nearby CORS (should be less than 300 km)</a:t>
            </a:r>
          </a:p>
          <a:p>
            <a:pPr lvl="1"/>
            <a:r>
              <a:rPr lang="en-US" dirty="0"/>
              <a:t>from the proposed local HUB to the distant CORS (should be 400 km to 800 km)</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31</a:t>
            </a:fld>
            <a:endParaRPr lang="en-US"/>
          </a:p>
        </p:txBody>
      </p:sp>
    </p:spTree>
    <p:extLst>
      <p:ext uri="{BB962C8B-B14F-4D97-AF65-F5344CB8AC3E}">
        <p14:creationId xmlns:p14="http://schemas.microsoft.com/office/powerpoint/2010/main" val="40875761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Figure 12 - Benchmark Location and Spacing Diagram </a:t>
            </a:r>
          </a:p>
          <a:p>
            <a:endParaRPr lang="en-US" dirty="0"/>
          </a:p>
          <a:p>
            <a:r>
              <a:rPr lang="en-US" dirty="0"/>
              <a:t>For small projects</a:t>
            </a:r>
          </a:p>
          <a:p>
            <a:r>
              <a:rPr lang="en-US" dirty="0"/>
              <a:t>An easy way to determine if a proposed new benchmark lies within the allowable maximum distance to 2 or more existing valid benchmarks is to make a scaled plot, then draw circles of the appropriate radius around each existing valid benchmark.</a:t>
            </a:r>
          </a:p>
          <a:p>
            <a:r>
              <a:rPr lang="en-US" dirty="0"/>
              <a:t>If the proposed new benchmark lies within 2 or more overlapping circles, then it meets the Standard.</a:t>
            </a:r>
          </a:p>
          <a:p>
            <a:endParaRPr lang="en-US" dirty="0"/>
          </a:p>
          <a:p>
            <a:r>
              <a:rPr lang="en-US" dirty="0"/>
              <a:t>However, this is potentially cumbersome and error prone since the overlaps can be visually difficult to determine.</a:t>
            </a:r>
          </a:p>
          <a:p>
            <a:endParaRPr lang="en-US" dirty="0"/>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32</a:t>
            </a:fld>
            <a:endParaRPr lang="en-US"/>
          </a:p>
        </p:txBody>
      </p:sp>
    </p:spTree>
    <p:extLst>
      <p:ext uri="{BB962C8B-B14F-4D97-AF65-F5344CB8AC3E}">
        <p14:creationId xmlns:p14="http://schemas.microsoft.com/office/powerpoint/2010/main" val="4111686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Figure 13 - </a:t>
            </a:r>
            <a:r>
              <a:rPr kumimoji="0" lang="en-US" altLang="en-US" sz="1200" b="0" i="0" u="none" strike="noStrike" cap="none" normalizeH="0" baseline="0" dirty="0">
                <a:ln>
                  <a:noFill/>
                </a:ln>
                <a:solidFill>
                  <a:srgbClr val="000000"/>
                </a:solidFill>
                <a:effectLst/>
                <a:latin typeface="+mn-lt"/>
                <a:cs typeface="Arial" panose="020B0604020202020204" pitchFamily="34" charset="0"/>
              </a:rPr>
              <a:t>Benchmark Distance Tabulation</a:t>
            </a:r>
            <a:endParaRPr kumimoji="0" lang="en-US" altLang="en-US" sz="1200" b="0" i="0" u="none" strike="noStrike" cap="none" normalizeH="0" baseline="0" dirty="0">
              <a:ln>
                <a:noFill/>
              </a:ln>
              <a:solidFill>
                <a:schemeClr val="tx1"/>
              </a:solidFill>
              <a:effectLst/>
              <a:latin typeface="+mn-l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small projects</a:t>
            </a:r>
          </a:p>
          <a:p>
            <a:r>
              <a:rPr lang="en-US" dirty="0"/>
              <a:t>An alternative method is to measure on the scaled plot from a proposed new benchmark to each existing valid benchmark and tabulate the results in a multi-column format.</a:t>
            </a:r>
          </a:p>
          <a:p>
            <a:r>
              <a:rPr lang="en-US" dirty="0"/>
              <a:t>By inspection, one can find which new benchmarks are within the maximum allowable distance to 2 or more existing valid benchmarks.</a:t>
            </a:r>
          </a:p>
          <a:p>
            <a:endParaRPr lang="en-US" dirty="0"/>
          </a:p>
          <a:p>
            <a:r>
              <a:rPr lang="en-US" dirty="0"/>
              <a:t>In this example, colors were applied to the table.</a:t>
            </a:r>
          </a:p>
          <a:p>
            <a:endParaRPr lang="en-US" dirty="0"/>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33</a:t>
            </a:fld>
            <a:endParaRPr lang="en-US"/>
          </a:p>
        </p:txBody>
      </p:sp>
    </p:spTree>
    <p:extLst>
      <p:ext uri="{BB962C8B-B14F-4D97-AF65-F5344CB8AC3E}">
        <p14:creationId xmlns:p14="http://schemas.microsoft.com/office/powerpoint/2010/main" val="124852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Figure 13A - </a:t>
            </a:r>
            <a:r>
              <a:rPr kumimoji="0" lang="en-US" altLang="en-US" sz="1200" b="0" i="0" u="none" strike="noStrike" cap="none" normalizeH="0" baseline="0" dirty="0">
                <a:ln>
                  <a:noFill/>
                </a:ln>
                <a:solidFill>
                  <a:srgbClr val="000000"/>
                </a:solidFill>
                <a:effectLst/>
                <a:latin typeface="+mn-lt"/>
                <a:cs typeface="Arial" panose="020B0604020202020204" pitchFamily="34" charset="0"/>
              </a:rPr>
              <a:t>Benchmark Distance Tabulation  (3-column format)</a:t>
            </a:r>
            <a:endParaRPr kumimoji="0" lang="en-US" altLang="en-US" sz="1200" b="0" i="0" u="none" strike="noStrike" cap="none" normalizeH="0" baseline="0" dirty="0">
              <a:ln>
                <a:noFill/>
              </a:ln>
              <a:solidFill>
                <a:schemeClr val="tx1"/>
              </a:solidFill>
              <a:effectLst/>
              <a:latin typeface="+mn-lt"/>
            </a:endParaRPr>
          </a:p>
          <a:p>
            <a:endParaRPr lang="en-US" dirty="0"/>
          </a:p>
          <a:p>
            <a:r>
              <a:rPr lang="en-US" dirty="0"/>
              <a:t>Since every mark in a project has a coordinate, the distance between any pair of marks can be computed by coordinate geometry.</a:t>
            </a:r>
          </a:p>
          <a:p>
            <a:endParaRPr lang="en-US" dirty="0"/>
          </a:p>
          <a:p>
            <a:r>
              <a:rPr lang="en-US" dirty="0"/>
              <a:t>A 3-column design for the output will allow easy sorting.</a:t>
            </a:r>
          </a:p>
          <a:p>
            <a:endParaRPr lang="en-US" dirty="0"/>
          </a:p>
          <a:p>
            <a:r>
              <a:rPr lang="en-US" dirty="0"/>
              <a:t>First, sort by Distance.</a:t>
            </a:r>
          </a:p>
          <a:p>
            <a:r>
              <a:rPr lang="en-US" dirty="0"/>
              <a:t>The small distances will be easily located.</a:t>
            </a:r>
          </a:p>
          <a:p>
            <a:r>
              <a:rPr lang="en-US" dirty="0"/>
              <a:t>And the marks which have 2 or more entries in the table within the allowable distance can be found by inspection.</a:t>
            </a:r>
          </a:p>
          <a:p>
            <a:r>
              <a:rPr lang="en-US" dirty="0"/>
              <a:t>Here shown in colored ellipses.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34</a:t>
            </a:fld>
            <a:endParaRPr lang="en-US"/>
          </a:p>
        </p:txBody>
      </p:sp>
    </p:spTree>
    <p:extLst>
      <p:ext uri="{BB962C8B-B14F-4D97-AF65-F5344CB8AC3E}">
        <p14:creationId xmlns:p14="http://schemas.microsoft.com/office/powerpoint/2010/main" val="1770365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Figure 13A - </a:t>
            </a:r>
            <a:r>
              <a:rPr kumimoji="0" lang="en-US" altLang="en-US" sz="1200" b="0" i="0" u="none" strike="noStrike" cap="none" normalizeH="0" baseline="0" dirty="0">
                <a:ln>
                  <a:noFill/>
                </a:ln>
                <a:solidFill>
                  <a:srgbClr val="000000"/>
                </a:solidFill>
                <a:effectLst/>
                <a:latin typeface="+mn-lt"/>
                <a:cs typeface="Arial" panose="020B0604020202020204" pitchFamily="34" charset="0"/>
              </a:rPr>
              <a:t>Benchmark Distance Tabulation  (3-column format)</a:t>
            </a:r>
            <a:endParaRPr kumimoji="0" lang="en-US" altLang="en-US" sz="1200" b="0" i="0" u="none" strike="noStrike" cap="none" normalizeH="0" baseline="0" dirty="0">
              <a:ln>
                <a:noFill/>
              </a:ln>
              <a:solidFill>
                <a:schemeClr val="tx1"/>
              </a:solidFill>
              <a:effectLst/>
              <a:latin typeface="+mn-lt"/>
            </a:endParaRPr>
          </a:p>
          <a:p>
            <a:endParaRPr lang="en-US" dirty="0"/>
          </a:p>
          <a:p>
            <a:r>
              <a:rPr lang="en-US" dirty="0"/>
              <a:t>For larger projects, a second sorting of just the top part of the table will put the FROM marks in alphabetical order and make selecting marks having 2 or more entries easier.</a:t>
            </a:r>
          </a:p>
          <a:p>
            <a:r>
              <a:rPr lang="en-US" dirty="0"/>
              <a:t>Here shown in colored ellipses.</a:t>
            </a:r>
          </a:p>
          <a:p>
            <a:endParaRPr lang="en-US" dirty="0"/>
          </a:p>
          <a:p>
            <a:r>
              <a:rPr lang="en-US" dirty="0"/>
              <a:t>It may advantageous to develop a computerized algorithm to automate the identification of those new benchmarks that fall within the maximum allowable distance to 2 or more existing valid benchmarks.</a:t>
            </a:r>
          </a:p>
          <a:p>
            <a:endParaRPr lang="en-US" dirty="0"/>
          </a:p>
          <a:p>
            <a:r>
              <a:rPr lang="en-US" dirty="0"/>
              <a:t>If you need more new benchmarks to meet the Standard, then a larger radius will be needed.</a:t>
            </a:r>
          </a:p>
          <a:p>
            <a:endParaRPr lang="en-US" dirty="0"/>
          </a:p>
          <a:p>
            <a:r>
              <a:rPr lang="en-US" dirty="0"/>
              <a:t>Let’s assume 45 km will be sufficient.</a:t>
            </a:r>
          </a:p>
        </p:txBody>
      </p:sp>
      <p:sp>
        <p:nvSpPr>
          <p:cNvPr id="4" name="Slide Number Placeholder 3"/>
          <p:cNvSpPr>
            <a:spLocks noGrp="1"/>
          </p:cNvSpPr>
          <p:nvPr>
            <p:ph type="sldNum" sz="quarter" idx="5"/>
          </p:nvPr>
        </p:nvSpPr>
        <p:spPr/>
        <p:txBody>
          <a:bodyPr/>
          <a:lstStyle/>
          <a:p>
            <a:fld id="{6889CF62-8AA2-46DF-B246-FE2AEC3A9391}" type="slidenum">
              <a:rPr lang="en-US" smtClean="0"/>
              <a:t>35</a:t>
            </a:fld>
            <a:endParaRPr lang="en-US"/>
          </a:p>
        </p:txBody>
      </p:sp>
    </p:spTree>
    <p:extLst>
      <p:ext uri="{BB962C8B-B14F-4D97-AF65-F5344CB8AC3E}">
        <p14:creationId xmlns:p14="http://schemas.microsoft.com/office/powerpoint/2010/main" val="34716141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Figure 14 - Allowable Distance to Vertical Constraints to Achieve Orthometric Height (K-Code)</a:t>
            </a:r>
            <a:endParaRPr kumimoji="0" lang="en-US" altLang="en-US" sz="1200" b="0" i="0" u="none" strike="noStrike" cap="none" normalizeH="0" baseline="0" dirty="0">
              <a:ln>
                <a:noFill/>
              </a:ln>
              <a:solidFill>
                <a:schemeClr val="tx1"/>
              </a:solidFill>
              <a:effectLst/>
              <a:latin typeface="+mn-lt"/>
            </a:endParaRPr>
          </a:p>
          <a:p>
            <a:endParaRPr lang="en-US" dirty="0"/>
          </a:p>
          <a:p>
            <a:r>
              <a:rPr lang="en-US" dirty="0"/>
              <a:t>This figure shows a chart which relates the Maximum Allowable Distance to the Occupation Duration.</a:t>
            </a:r>
          </a:p>
          <a:p>
            <a:endParaRPr lang="en-US" dirty="0"/>
          </a:p>
          <a:p>
            <a:r>
              <a:rPr lang="en-US" dirty="0"/>
              <a:t>As an example, your Benchmark Tabulation shows that you need a 45 km allowable distance to achieve your goals.</a:t>
            </a:r>
          </a:p>
          <a:p>
            <a:r>
              <a:rPr lang="en-US" dirty="0"/>
              <a:t>The chart shows that you would need to occupy each of the new benchmarks for an average of 5 hours.</a:t>
            </a:r>
          </a:p>
        </p:txBody>
      </p:sp>
      <p:sp>
        <p:nvSpPr>
          <p:cNvPr id="4" name="Slide Number Placeholder 3"/>
          <p:cNvSpPr>
            <a:spLocks noGrp="1"/>
          </p:cNvSpPr>
          <p:nvPr>
            <p:ph type="sldNum" sz="quarter" idx="5"/>
          </p:nvPr>
        </p:nvSpPr>
        <p:spPr/>
        <p:txBody>
          <a:bodyPr/>
          <a:lstStyle/>
          <a:p>
            <a:fld id="{6889CF62-8AA2-46DF-B246-FE2AEC3A9391}" type="slidenum">
              <a:rPr lang="en-US" smtClean="0"/>
              <a:t>36</a:t>
            </a:fld>
            <a:endParaRPr lang="en-US"/>
          </a:p>
        </p:txBody>
      </p:sp>
    </p:spTree>
    <p:extLst>
      <p:ext uri="{BB962C8B-B14F-4D97-AF65-F5344CB8AC3E}">
        <p14:creationId xmlns:p14="http://schemas.microsoft.com/office/powerpoint/2010/main" val="346882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8B9EA-565B-1FCF-90CF-DA44DB6A43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23D664-8219-83F9-DE53-E7345D414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FC416E-4332-31CB-5154-4EF4DE01AF54}"/>
              </a:ext>
            </a:extLst>
          </p:cNvPr>
          <p:cNvSpPr>
            <a:spLocks noGrp="1"/>
          </p:cNvSpPr>
          <p:nvPr>
            <p:ph type="body" idx="1"/>
          </p:nvPr>
        </p:nvSpPr>
        <p:spPr/>
        <p:txBody>
          <a:bodyPr/>
          <a:lstStyle/>
          <a:p>
            <a:r>
              <a:rPr lang="en-US" sz="1200" dirty="0">
                <a:solidFill>
                  <a:srgbClr val="FF0000"/>
                </a:solidFill>
              </a:rPr>
              <a:t>You can also use Figure 14 for Methods other than OPUS PP.</a:t>
            </a:r>
          </a:p>
          <a:p>
            <a:endParaRPr lang="en-US" sz="1200" dirty="0">
              <a:solidFill>
                <a:srgbClr val="FF0000"/>
              </a:solidFill>
            </a:endParaRPr>
          </a:p>
          <a:p>
            <a:r>
              <a:rPr lang="en-US" sz="1200" dirty="0">
                <a:solidFill>
                  <a:srgbClr val="FF0000"/>
                </a:solidFill>
              </a:rPr>
              <a:t>R1</a:t>
            </a:r>
            <a:r>
              <a:rPr lang="en-US" sz="1200" dirty="0"/>
              <a:t> – represents a typical GVX RTK observation (few minutes)</a:t>
            </a:r>
          </a:p>
          <a:p>
            <a:endParaRPr lang="en-US" sz="1200" dirty="0"/>
          </a:p>
          <a:p>
            <a:r>
              <a:rPr lang="en-US" sz="1200" dirty="0">
                <a:solidFill>
                  <a:srgbClr val="FF0000"/>
                </a:solidFill>
              </a:rPr>
              <a:t>P1</a:t>
            </a:r>
            <a:r>
              <a:rPr lang="en-US" sz="1200" dirty="0"/>
              <a:t> – represents a typical GVX PP observation (multiple minutes to few hours)</a:t>
            </a:r>
          </a:p>
          <a:p>
            <a:endParaRPr lang="en-US" sz="1200" dirty="0"/>
          </a:p>
          <a:p>
            <a:r>
              <a:rPr lang="en-US" sz="1200" dirty="0">
                <a:solidFill>
                  <a:srgbClr val="282EFF"/>
                </a:solidFill>
              </a:rPr>
              <a:t>O1, O2, O3 </a:t>
            </a:r>
            <a:r>
              <a:rPr lang="en-US" sz="1200" dirty="0"/>
              <a:t>represent OPUS PP observations (2 hours or more)</a:t>
            </a:r>
            <a:endParaRPr lang="en-US" dirty="0"/>
          </a:p>
        </p:txBody>
      </p:sp>
      <p:sp>
        <p:nvSpPr>
          <p:cNvPr id="4" name="Slide Number Placeholder 3">
            <a:extLst>
              <a:ext uri="{FF2B5EF4-FFF2-40B4-BE49-F238E27FC236}">
                <a16:creationId xmlns:a16="http://schemas.microsoft.com/office/drawing/2014/main" id="{B8927BF5-DB93-EF3C-E96D-6E025A81EF19}"/>
              </a:ext>
            </a:extLst>
          </p:cNvPr>
          <p:cNvSpPr>
            <a:spLocks noGrp="1"/>
          </p:cNvSpPr>
          <p:nvPr>
            <p:ph type="sldNum" sz="quarter" idx="5"/>
          </p:nvPr>
        </p:nvSpPr>
        <p:spPr/>
        <p:txBody>
          <a:bodyPr/>
          <a:lstStyle/>
          <a:p>
            <a:fld id="{6889CF62-8AA2-46DF-B246-FE2AEC3A9391}" type="slidenum">
              <a:rPr lang="en-US" smtClean="0"/>
              <a:t>37</a:t>
            </a:fld>
            <a:endParaRPr lang="en-US"/>
          </a:p>
        </p:txBody>
      </p:sp>
    </p:spTree>
    <p:extLst>
      <p:ext uri="{BB962C8B-B14F-4D97-AF65-F5344CB8AC3E}">
        <p14:creationId xmlns:p14="http://schemas.microsoft.com/office/powerpoint/2010/main" val="2231104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Tips on Using Figure 14</a:t>
            </a:r>
          </a:p>
          <a:p>
            <a:endParaRPr lang="en-US" sz="1200" dirty="0">
              <a:latin typeface="+mn-lt"/>
            </a:endParaRPr>
          </a:p>
          <a:p>
            <a:r>
              <a:rPr lang="en-US" sz="1200" dirty="0">
                <a:latin typeface="+mn-lt"/>
              </a:rPr>
              <a:t>The chart in Figure 14 is only meant to help you plan how long to occupy new marks in order to determine high accuracy orthometric heights with GNSS (i.e., to get the so-called K-height classification in the IDB). The session duration on such new marks is dependent on the distance to two nearby existing valid benchmarks. For a given new mark, you would look at your project map, find the two nearest existing valid benchmarks, and plot their distances on this chart.</a:t>
            </a:r>
          </a:p>
          <a:p>
            <a:endParaRPr lang="en-US" sz="1200" dirty="0">
              <a:latin typeface="+mn-lt"/>
            </a:endParaRPr>
          </a:p>
          <a:p>
            <a:r>
              <a:rPr lang="en-US" sz="1200" dirty="0">
                <a:latin typeface="+mn-lt"/>
              </a:rPr>
              <a:t>Say one is at 30 km, and the other is at 50 km. The more distant benchmark is further so select 50 km. The chart indicates to occupy the new mark for 6 hours. </a:t>
            </a:r>
          </a:p>
          <a:p>
            <a:endParaRPr lang="en-US" sz="1200" dirty="0">
              <a:latin typeface="+mn-lt"/>
            </a:endParaRPr>
          </a:p>
          <a:p>
            <a:r>
              <a:rPr lang="en-US" sz="1200" dirty="0">
                <a:latin typeface="+mn-lt"/>
              </a:rPr>
              <a:t>Since the Standard requires a minimum of 2 or 3 sessions depending on Classification, then the surveyor should occupy the new mark for an average of 6 hours for the 2 or 3 sessions to meet the Specification.</a:t>
            </a:r>
          </a:p>
          <a:p>
            <a:endParaRPr lang="en-US" sz="1200" dirty="0">
              <a:latin typeface="+mn-lt"/>
            </a:endParaRPr>
          </a:p>
          <a:p>
            <a:r>
              <a:rPr lang="en-US" sz="1200" dirty="0">
                <a:latin typeface="+mn-lt"/>
              </a:rPr>
              <a:t>For existing valid benchmarks, they already have published orthometric heights. In that case, this chart doesn't apply (you are not determining their orthometric height). Instead, they should be occupied according to the desired Standard for ellipsoid heights.</a:t>
            </a:r>
          </a:p>
          <a:p>
            <a:endParaRPr lang="en-US" sz="1200" dirty="0">
              <a:latin typeface="+mn-lt"/>
            </a:endParaRPr>
          </a:p>
          <a:p>
            <a:r>
              <a:rPr lang="en-US" sz="1200" dirty="0">
                <a:latin typeface="+mn-lt"/>
              </a:rPr>
              <a:t>The general rule for Figure 14:  Occupation Duration times apply to the new marks where you want to derive its orthometric height with GNSS. </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38</a:t>
            </a:fld>
            <a:endParaRPr lang="en-US"/>
          </a:p>
        </p:txBody>
      </p:sp>
    </p:spTree>
    <p:extLst>
      <p:ext uri="{BB962C8B-B14F-4D97-AF65-F5344CB8AC3E}">
        <p14:creationId xmlns:p14="http://schemas.microsoft.com/office/powerpoint/2010/main" val="42946824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Network Design with Commentary</a:t>
            </a:r>
          </a:p>
        </p:txBody>
      </p:sp>
      <p:sp>
        <p:nvSpPr>
          <p:cNvPr id="4" name="Slide Number Placeholder 3"/>
          <p:cNvSpPr>
            <a:spLocks noGrp="1"/>
          </p:cNvSpPr>
          <p:nvPr>
            <p:ph type="sldNum" sz="quarter" idx="5"/>
          </p:nvPr>
        </p:nvSpPr>
        <p:spPr/>
        <p:txBody>
          <a:bodyPr/>
          <a:lstStyle/>
          <a:p>
            <a:fld id="{6889CF62-8AA2-46DF-B246-FE2AEC3A9391}" type="slidenum">
              <a:rPr lang="en-US" smtClean="0"/>
              <a:t>39</a:t>
            </a:fld>
            <a:endParaRPr lang="en-US"/>
          </a:p>
        </p:txBody>
      </p:sp>
    </p:spTree>
    <p:extLst>
      <p:ext uri="{BB962C8B-B14F-4D97-AF65-F5344CB8AC3E}">
        <p14:creationId xmlns:p14="http://schemas.microsoft.com/office/powerpoint/2010/main" val="1711901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Review of NOS NGS 92 Tables 1 through 10</a:t>
            </a:r>
          </a:p>
          <a:p>
            <a:r>
              <a:rPr lang="en-US" sz="1200" dirty="0"/>
              <a:t>Tables are included here for convenience of reference.</a:t>
            </a:r>
          </a:p>
          <a:p>
            <a:r>
              <a:rPr lang="en-US" sz="1200" dirty="0"/>
              <a:t>Users should download and read the NOS NGS 92.</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4</a:t>
            </a:fld>
            <a:endParaRPr lang="en-US"/>
          </a:p>
        </p:txBody>
      </p:sp>
    </p:spTree>
    <p:extLst>
      <p:ext uri="{BB962C8B-B14F-4D97-AF65-F5344CB8AC3E}">
        <p14:creationId xmlns:p14="http://schemas.microsoft.com/office/powerpoint/2010/main" val="5397176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a:t>The surveyor seeks to create a survey network design that meets the project’s goals and conforms to NOS NGS 92, in particular:</a:t>
            </a:r>
          </a:p>
          <a:p>
            <a:pPr marL="171450" indent="-171450">
              <a:buFont typeface="Arial" panose="020B0604020202020204" pitchFamily="34" charset="0"/>
              <a:buChar char="•"/>
            </a:pPr>
            <a:r>
              <a:rPr lang="en-US" sz="1200" dirty="0"/>
              <a:t>Observe each mark using a selected method (Tables 2, 3, and 4)</a:t>
            </a:r>
          </a:p>
          <a:p>
            <a:pPr marL="171450" indent="-171450">
              <a:buFont typeface="Arial" panose="020B0604020202020204" pitchFamily="34" charset="0"/>
              <a:buChar char="•"/>
            </a:pPr>
            <a:r>
              <a:rPr lang="en-US" sz="1200" dirty="0"/>
              <a:t>Minimize error propagation, maximize direct connections to the NSRS (Table 5)</a:t>
            </a:r>
          </a:p>
          <a:p>
            <a:pPr marL="171450" indent="-171450">
              <a:buFont typeface="Arial" panose="020B0604020202020204" pitchFamily="34" charset="0"/>
              <a:buChar char="•"/>
            </a:pPr>
            <a:r>
              <a:rPr lang="en-US" sz="1200" dirty="0"/>
              <a:t>Using quality monumentation (Table 6)</a:t>
            </a:r>
          </a:p>
          <a:p>
            <a:pPr marL="171450" indent="-171450">
              <a:buFont typeface="Arial" panose="020B0604020202020204" pitchFamily="34" charset="0"/>
              <a:buChar char="•"/>
            </a:pPr>
            <a:r>
              <a:rPr lang="en-US" sz="1200" dirty="0"/>
              <a:t>Achieving the intended results (Table 7)</a:t>
            </a:r>
          </a:p>
          <a:p>
            <a:pPr marL="171450" indent="-171450">
              <a:buFont typeface="Arial" panose="020B0604020202020204" pitchFamily="34" charset="0"/>
              <a:buChar char="•"/>
            </a:pPr>
            <a:r>
              <a:rPr lang="en-US" sz="1200" dirty="0"/>
              <a:t>Establishing good quality orthometric heights, where needed (Table 8)</a:t>
            </a:r>
          </a:p>
          <a:p>
            <a:pPr marL="171450" indent="-171450">
              <a:buFont typeface="Arial" panose="020B0604020202020204" pitchFamily="34" charset="0"/>
              <a:buChar char="•"/>
            </a:pPr>
            <a:r>
              <a:rPr lang="en-US" sz="1200" dirty="0"/>
              <a:t>Using acceptable equipment and organization (Table 9)</a:t>
            </a:r>
          </a:p>
          <a:p>
            <a:pPr marL="171450" indent="-171450">
              <a:buFont typeface="Arial" panose="020B0604020202020204" pitchFamily="34" charset="0"/>
              <a:buChar char="•"/>
            </a:pPr>
            <a:r>
              <a:rPr lang="en-US" sz="1200" dirty="0"/>
              <a:t>Documenting it for submission (Table 10)</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40</a:t>
            </a:fld>
            <a:endParaRPr lang="en-US"/>
          </a:p>
        </p:txBody>
      </p:sp>
    </p:spTree>
    <p:extLst>
      <p:ext uri="{BB962C8B-B14F-4D97-AF65-F5344CB8AC3E}">
        <p14:creationId xmlns:p14="http://schemas.microsoft.com/office/powerpoint/2010/main" val="16116534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Project Goals</a:t>
            </a:r>
          </a:p>
          <a:p>
            <a:pPr marL="171450" indent="-171450">
              <a:buFont typeface="Arial" panose="020B0604020202020204" pitchFamily="34" charset="0"/>
              <a:buChar char="•"/>
            </a:pPr>
            <a:r>
              <a:rPr lang="en-US" sz="1200" dirty="0"/>
              <a:t>Establish geodetic positions on 24 marks in the City of Lake City meeting the SECONDARY Classification.</a:t>
            </a:r>
          </a:p>
          <a:p>
            <a:pPr marL="171450" indent="-171450">
              <a:buFont typeface="Arial" panose="020B0604020202020204" pitchFamily="34" charset="0"/>
              <a:buChar char="•"/>
            </a:pPr>
            <a:r>
              <a:rPr lang="en-US" sz="1200" dirty="0"/>
              <a:t>Establish GPS-derived Orthometric heights on most or all of the new marks.</a:t>
            </a:r>
          </a:p>
          <a:p>
            <a:pPr marL="171450" indent="-171450">
              <a:buFont typeface="Arial" panose="020B0604020202020204" pitchFamily="34" charset="0"/>
              <a:buChar char="•"/>
            </a:pPr>
            <a:r>
              <a:rPr lang="en-US" sz="1200" dirty="0"/>
              <a:t>Utilize the most efficient, safest, and most reliable observation methods. </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41</a:t>
            </a:fld>
            <a:endParaRPr lang="en-US"/>
          </a:p>
        </p:txBody>
      </p:sp>
    </p:spTree>
    <p:extLst>
      <p:ext uri="{BB962C8B-B14F-4D97-AF65-F5344CB8AC3E}">
        <p14:creationId xmlns:p14="http://schemas.microsoft.com/office/powerpoint/2010/main" val="36811153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 4.2 lists the OPUS PP Method Requirements for SECONDARY Classification.</a:t>
            </a:r>
          </a:p>
          <a:p>
            <a:endParaRPr lang="en-US" dirty="0">
              <a:solidFill>
                <a:srgbClr val="0070C0"/>
              </a:solidFill>
            </a:endParaRPr>
          </a:p>
          <a:p>
            <a:r>
              <a:rPr lang="en-US" dirty="0">
                <a:solidFill>
                  <a:srgbClr val="0070C0"/>
                </a:solidFill>
              </a:rPr>
              <a:t>The vectors in the City are all less than 100 km, so surveyor could use two 2-hour sessions.</a:t>
            </a:r>
          </a:p>
          <a:p>
            <a:endParaRPr lang="en-US" dirty="0">
              <a:solidFill>
                <a:srgbClr val="0070C0"/>
              </a:solidFill>
            </a:endParaRPr>
          </a:p>
          <a:p>
            <a:r>
              <a:rPr lang="en-US" dirty="0">
                <a:solidFill>
                  <a:srgbClr val="0070C0"/>
                </a:solidFill>
              </a:rPr>
              <a:t>But, surveyor chooses to observe three 4 hour sessions in case a session “fails”, and the 4-hour sessions are more likely to yield better quality results.</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42</a:t>
            </a:fld>
            <a:endParaRPr lang="en-US"/>
          </a:p>
        </p:txBody>
      </p:sp>
    </p:spTree>
    <p:extLst>
      <p:ext uri="{BB962C8B-B14F-4D97-AF65-F5344CB8AC3E}">
        <p14:creationId xmlns:p14="http://schemas.microsoft.com/office/powerpoint/2010/main" val="10981178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Table 4.5 lists the GVX SRTK Method Requirements for SECONDARY Classification.</a:t>
            </a:r>
          </a:p>
          <a:p>
            <a:endParaRPr lang="en-US" dirty="0">
              <a:solidFill>
                <a:srgbClr val="0070C0"/>
              </a:solidFill>
            </a:endParaRPr>
          </a:p>
          <a:p>
            <a:r>
              <a:rPr lang="en-US" dirty="0">
                <a:solidFill>
                  <a:srgbClr val="0070C0"/>
                </a:solidFill>
              </a:rPr>
              <a:t>The Table only requires five 5-minute observations with at least two on a different day.</a:t>
            </a:r>
          </a:p>
          <a:p>
            <a:endParaRPr lang="en-US" dirty="0">
              <a:solidFill>
                <a:srgbClr val="0070C0"/>
              </a:solidFill>
            </a:endParaRPr>
          </a:p>
          <a:p>
            <a:r>
              <a:rPr lang="en-US" dirty="0">
                <a:solidFill>
                  <a:srgbClr val="0070C0"/>
                </a:solidFill>
              </a:rPr>
              <a:t>But, surveyor chooses to observe six 5-minute observations in case one observation “fails”, and plans to conduct 3 occupations on 2 different days.</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43</a:t>
            </a:fld>
            <a:endParaRPr lang="en-US"/>
          </a:p>
        </p:txBody>
      </p:sp>
    </p:spTree>
    <p:extLst>
      <p:ext uri="{BB962C8B-B14F-4D97-AF65-F5344CB8AC3E}">
        <p14:creationId xmlns:p14="http://schemas.microsoft.com/office/powerpoint/2010/main" val="14745337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70C0"/>
                </a:solidFill>
              </a:rPr>
              <a:t>24 marks were located or set in secure areas throughout the City.</a:t>
            </a:r>
          </a:p>
          <a:p>
            <a:r>
              <a:rPr lang="en-US" dirty="0">
                <a:solidFill>
                  <a:srgbClr val="0070C0"/>
                </a:solidFill>
              </a:rPr>
              <a:t>There are 2 nearby CORS.</a:t>
            </a:r>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44</a:t>
            </a:fld>
            <a:endParaRPr lang="en-US"/>
          </a:p>
        </p:txBody>
      </p:sp>
    </p:spTree>
    <p:extLst>
      <p:ext uri="{BB962C8B-B14F-4D97-AF65-F5344CB8AC3E}">
        <p14:creationId xmlns:p14="http://schemas.microsoft.com/office/powerpoint/2010/main" val="36593402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70C0"/>
                </a:solidFill>
              </a:rPr>
              <a:t>Surveyor plans on using GVX SRTK Methods.</a:t>
            </a:r>
          </a:p>
          <a:p>
            <a:r>
              <a:rPr lang="en-US" dirty="0">
                <a:solidFill>
                  <a:srgbClr val="0070C0"/>
                </a:solidFill>
              </a:rPr>
              <a:t>3 GVX SRTK Base Marks are located in secure areas with little traffic.</a:t>
            </a:r>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45</a:t>
            </a:fld>
            <a:endParaRPr lang="en-US"/>
          </a:p>
        </p:txBody>
      </p:sp>
    </p:spTree>
    <p:extLst>
      <p:ext uri="{BB962C8B-B14F-4D97-AF65-F5344CB8AC3E}">
        <p14:creationId xmlns:p14="http://schemas.microsoft.com/office/powerpoint/2010/main" val="18350497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70C0"/>
                </a:solidFill>
              </a:rPr>
              <a:t>GVX SRTK Method requires GVX Validation Stations (checkpoints).</a:t>
            </a:r>
          </a:p>
          <a:p>
            <a:r>
              <a:rPr lang="en-US" dirty="0">
                <a:solidFill>
                  <a:srgbClr val="0070C0"/>
                </a:solidFill>
              </a:rPr>
              <a:t>3 GVX Validation Stations (checkpoints) are located in secure areas with little traffic.</a:t>
            </a:r>
          </a:p>
        </p:txBody>
      </p:sp>
      <p:sp>
        <p:nvSpPr>
          <p:cNvPr id="4" name="Slide Number Placeholder 3"/>
          <p:cNvSpPr>
            <a:spLocks noGrp="1"/>
          </p:cNvSpPr>
          <p:nvPr>
            <p:ph type="sldNum" sz="quarter" idx="5"/>
          </p:nvPr>
        </p:nvSpPr>
        <p:spPr/>
        <p:txBody>
          <a:bodyPr/>
          <a:lstStyle/>
          <a:p>
            <a:fld id="{6889CF62-8AA2-46DF-B246-FE2AEC3A9391}" type="slidenum">
              <a:rPr lang="en-US" smtClean="0"/>
              <a:t>46</a:t>
            </a:fld>
            <a:endParaRPr lang="en-US"/>
          </a:p>
        </p:txBody>
      </p:sp>
    </p:spTree>
    <p:extLst>
      <p:ext uri="{BB962C8B-B14F-4D97-AF65-F5344CB8AC3E}">
        <p14:creationId xmlns:p14="http://schemas.microsoft.com/office/powerpoint/2010/main" val="35562987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rPr>
              <a:t>18 Passive Marks are located in less secure areas with more traffic.</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47</a:t>
            </a:fld>
            <a:endParaRPr lang="en-US"/>
          </a:p>
        </p:txBody>
      </p:sp>
    </p:spTree>
    <p:extLst>
      <p:ext uri="{BB962C8B-B14F-4D97-AF65-F5344CB8AC3E}">
        <p14:creationId xmlns:p14="http://schemas.microsoft.com/office/powerpoint/2010/main" val="18669073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rPr>
              <a:t>There are 10 existing valid bench marks.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rPr>
              <a:t>A 30 km circle encompasses the entire project.</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48</a:t>
            </a:fld>
            <a:endParaRPr lang="en-US"/>
          </a:p>
        </p:txBody>
      </p:sp>
    </p:spTree>
    <p:extLst>
      <p:ext uri="{BB962C8B-B14F-4D97-AF65-F5344CB8AC3E}">
        <p14:creationId xmlns:p14="http://schemas.microsoft.com/office/powerpoint/2010/main" val="32143529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3 GVX Base Marks must be observed by OPUS PP Methods (Table 3.3)</a:t>
            </a:r>
          </a:p>
          <a:p>
            <a:r>
              <a:rPr lang="en-US" sz="1200" dirty="0"/>
              <a:t>The 3 GVX Validation Stations (checkpoints) must be observed by OPUS PP </a:t>
            </a:r>
            <a:r>
              <a:rPr lang="en-US" sz="1200" b="1" i="1" u="sng" dirty="0"/>
              <a:t>and by </a:t>
            </a:r>
            <a:r>
              <a:rPr lang="en-US" sz="1200" dirty="0"/>
              <a:t>GVX Methods (Table 5.4)</a:t>
            </a:r>
          </a:p>
          <a:p>
            <a:r>
              <a:rPr lang="en-US" sz="1200" dirty="0"/>
              <a:t>The 18 Passive Marks can be observed by surveyor’s choice of method. Surveyor has chosen to use the GVX SRTK Method.</a:t>
            </a:r>
          </a:p>
          <a:p>
            <a:r>
              <a:rPr lang="en-US" sz="1200" dirty="0"/>
              <a:t>The entire project falls within a 30 km diameter circle</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49</a:t>
            </a:fld>
            <a:endParaRPr lang="en-US"/>
          </a:p>
        </p:txBody>
      </p:sp>
    </p:spTree>
    <p:extLst>
      <p:ext uri="{BB962C8B-B14F-4D97-AF65-F5344CB8AC3E}">
        <p14:creationId xmlns:p14="http://schemas.microsoft.com/office/powerpoint/2010/main" val="4290911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Standards define the following </a:t>
            </a:r>
            <a:r>
              <a:rPr lang="en-US" b="1" i="1" dirty="0"/>
              <a:t>3 Classifications of Network and Local Accuracy </a:t>
            </a:r>
            <a:r>
              <a:rPr lang="en-US" dirty="0"/>
              <a:t>for GNSS geodetic control surveys which will be submitted to NGS for review and publication.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By following the requirements of Tables 2 through 10 the surveyor should expect to achieve the intended accuracies shown in Table 1. </a:t>
            </a:r>
          </a:p>
          <a:p>
            <a:endParaRPr lang="en-US" dirty="0"/>
          </a:p>
          <a:p>
            <a:r>
              <a:rPr lang="en-US" dirty="0"/>
              <a:t>Research and experience has shown that achieving accurate ellipsoid heights is more difficult than achieving accurate latitude and longitude, and that orthometric heights have additional uncertainty.</a:t>
            </a:r>
          </a:p>
          <a:p>
            <a:endParaRPr lang="en-US" sz="1200" i="0" dirty="0"/>
          </a:p>
          <a:p>
            <a:r>
              <a:rPr lang="en-US" sz="1200" i="0" dirty="0"/>
              <a:t>NGS will review any submitted survey that at least meets the requirements of the LOCAL Classification. </a:t>
            </a:r>
          </a:p>
          <a:p>
            <a:r>
              <a:rPr lang="en-US" sz="1200" i="0" dirty="0"/>
              <a:t>In keeping with current practice, the </a:t>
            </a:r>
            <a:r>
              <a:rPr lang="en-US" sz="1200" i="0" u="sng" dirty="0"/>
              <a:t>NGS Datasheet will not designate a Classification </a:t>
            </a:r>
            <a:r>
              <a:rPr lang="en-US" sz="1200" i="0" dirty="0"/>
              <a:t>on the datasheet.</a:t>
            </a:r>
            <a:endParaRPr lang="en-US" i="0" dirty="0"/>
          </a:p>
          <a:p>
            <a:endParaRPr lang="en-US" dirty="0"/>
          </a:p>
          <a:p>
            <a:r>
              <a:rPr lang="en-US" dirty="0"/>
              <a:t>NGS has provided Primary and Secondary Classifications as recommended practices for surveys which aspire to achieve better than minimum standards. </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5</a:t>
            </a:fld>
            <a:endParaRPr lang="en-US"/>
          </a:p>
        </p:txBody>
      </p:sp>
      <p:sp>
        <p:nvSpPr>
          <p:cNvPr id="7" name="Slide Image Placeholder 6">
            <a:extLst>
              <a:ext uri="{FF2B5EF4-FFF2-40B4-BE49-F238E27FC236}">
                <a16:creationId xmlns:a16="http://schemas.microsoft.com/office/drawing/2014/main" id="{BA265179-7430-DF64-06D1-B8C307B635B6}"/>
              </a:ext>
            </a:extLst>
          </p:cNvPr>
          <p:cNvSpPr>
            <a:spLocks noGrp="1" noRot="1" noChangeAspect="1"/>
          </p:cNvSpPr>
          <p:nvPr>
            <p:ph type="sldImg"/>
          </p:nvPr>
        </p:nvSpPr>
        <p:spPr/>
      </p:sp>
    </p:spTree>
    <p:extLst>
      <p:ext uri="{BB962C8B-B14F-4D97-AF65-F5344CB8AC3E}">
        <p14:creationId xmlns:p14="http://schemas.microsoft.com/office/powerpoint/2010/main" val="334668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70C0"/>
                </a:solidFill>
              </a:rPr>
              <a:t>OPUS PP Vectors connect from the HUB </a:t>
            </a:r>
          </a:p>
          <a:p>
            <a:pPr marL="285750" indent="-285750">
              <a:buFont typeface="Arial" panose="020B0604020202020204" pitchFamily="34" charset="0"/>
              <a:buChar char="•"/>
            </a:pPr>
            <a:r>
              <a:rPr lang="en-US" sz="1200" dirty="0">
                <a:solidFill>
                  <a:srgbClr val="0070C0"/>
                </a:solidFill>
              </a:rPr>
              <a:t>to the 4 surrounding CORS and 1 distant CORS (not shown) </a:t>
            </a:r>
          </a:p>
          <a:p>
            <a:pPr marL="285750" indent="-285750">
              <a:buFont typeface="Arial" panose="020B0604020202020204" pitchFamily="34" charset="0"/>
              <a:buChar char="•"/>
            </a:pPr>
            <a:r>
              <a:rPr lang="en-US" sz="1200" dirty="0">
                <a:solidFill>
                  <a:srgbClr val="0070C0"/>
                </a:solidFill>
              </a:rPr>
              <a:t>to the 3 GVX Base Marks and </a:t>
            </a:r>
          </a:p>
          <a:p>
            <a:pPr marL="285750" indent="-285750">
              <a:buFont typeface="Arial" panose="020B0604020202020204" pitchFamily="34" charset="0"/>
              <a:buChar char="•"/>
            </a:pPr>
            <a:r>
              <a:rPr lang="en-US" sz="1200" dirty="0">
                <a:solidFill>
                  <a:srgbClr val="0070C0"/>
                </a:solidFill>
              </a:rPr>
              <a:t>to the 3 GVX Validation Stations (Checkpoint)</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50</a:t>
            </a:fld>
            <a:endParaRPr lang="en-US"/>
          </a:p>
        </p:txBody>
      </p:sp>
    </p:spTree>
    <p:extLst>
      <p:ext uri="{BB962C8B-B14F-4D97-AF65-F5344CB8AC3E}">
        <p14:creationId xmlns:p14="http://schemas.microsoft.com/office/powerpoint/2010/main" val="19227038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70C0"/>
                </a:solidFill>
              </a:rPr>
              <a:t>GVX SRTK Vectors connect from the 3 GVX Base Marks  </a:t>
            </a:r>
          </a:p>
          <a:p>
            <a:pPr marL="285750" indent="-285750">
              <a:buFont typeface="Arial" panose="020B0604020202020204" pitchFamily="34" charset="0"/>
              <a:buChar char="•"/>
            </a:pPr>
            <a:r>
              <a:rPr lang="en-US" dirty="0">
                <a:solidFill>
                  <a:srgbClr val="0070C0"/>
                </a:solidFill>
              </a:rPr>
              <a:t>to the 3 GVX Validation Stations</a:t>
            </a:r>
          </a:p>
          <a:p>
            <a:pPr marL="285750" indent="-285750">
              <a:buFont typeface="Arial" panose="020B0604020202020204" pitchFamily="34" charset="0"/>
              <a:buChar char="•"/>
            </a:pPr>
            <a:r>
              <a:rPr lang="en-US" dirty="0">
                <a:solidFill>
                  <a:srgbClr val="0070C0"/>
                </a:solidFill>
              </a:rPr>
              <a:t>to one or more of the 18 Passive Marks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dirty="0">
                <a:solidFill>
                  <a:srgbClr val="0070C0"/>
                </a:solidFill>
              </a:rPr>
              <a:t>Note that some Passive Marks are observed from more than one GVX Base thus forming joined vector chains.</a:t>
            </a:r>
          </a:p>
          <a:p>
            <a:pPr marL="0" indent="0">
              <a:buFont typeface="Arial" panose="020B0604020202020204" pitchFamily="34" charset="0"/>
              <a:buNone/>
            </a:pPr>
            <a:endParaRPr lang="en-US" dirty="0">
              <a:solidFill>
                <a:srgbClr val="0070C0"/>
              </a:solidFill>
            </a:endParaRP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51</a:t>
            </a:fld>
            <a:endParaRPr lang="en-US"/>
          </a:p>
        </p:txBody>
      </p:sp>
    </p:spTree>
    <p:extLst>
      <p:ext uri="{BB962C8B-B14F-4D97-AF65-F5344CB8AC3E}">
        <p14:creationId xmlns:p14="http://schemas.microsoft.com/office/powerpoint/2010/main" val="19375354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70C0"/>
                </a:solidFill>
              </a:rPr>
              <a:t>The completed network plan.</a:t>
            </a:r>
            <a:endParaRPr lang="en-US" sz="1050" i="1" dirty="0">
              <a:solidFill>
                <a:srgbClr val="0070C0"/>
              </a:solidFill>
            </a:endParaRP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52</a:t>
            </a:fld>
            <a:endParaRPr lang="en-US"/>
          </a:p>
        </p:txBody>
      </p:sp>
    </p:spTree>
    <p:extLst>
      <p:ext uri="{BB962C8B-B14F-4D97-AF65-F5344CB8AC3E}">
        <p14:creationId xmlns:p14="http://schemas.microsoft.com/office/powerpoint/2010/main" val="8713404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Completed Plan includes</a:t>
            </a:r>
          </a:p>
          <a:p>
            <a:r>
              <a:rPr lang="en-US" dirty="0"/>
              <a:t>3 GVX Bases</a:t>
            </a:r>
          </a:p>
          <a:p>
            <a:r>
              <a:rPr lang="en-US" dirty="0"/>
              <a:t>3 Checkpoints</a:t>
            </a:r>
          </a:p>
          <a:p>
            <a:r>
              <a:rPr lang="en-US" dirty="0"/>
              <a:t>6 Vector chain junctions</a:t>
            </a:r>
          </a:p>
        </p:txBody>
      </p:sp>
      <p:sp>
        <p:nvSpPr>
          <p:cNvPr id="4" name="Slide Number Placeholder 3"/>
          <p:cNvSpPr>
            <a:spLocks noGrp="1"/>
          </p:cNvSpPr>
          <p:nvPr>
            <p:ph type="sldNum" sz="quarter" idx="5"/>
          </p:nvPr>
        </p:nvSpPr>
        <p:spPr/>
        <p:txBody>
          <a:bodyPr/>
          <a:lstStyle/>
          <a:p>
            <a:fld id="{6889CF62-8AA2-46DF-B246-FE2AEC3A9391}" type="slidenum">
              <a:rPr lang="en-US" smtClean="0"/>
              <a:t>53</a:t>
            </a:fld>
            <a:endParaRPr lang="en-US"/>
          </a:p>
        </p:txBody>
      </p:sp>
    </p:spTree>
    <p:extLst>
      <p:ext uri="{BB962C8B-B14F-4D97-AF65-F5344CB8AC3E}">
        <p14:creationId xmlns:p14="http://schemas.microsoft.com/office/powerpoint/2010/main" val="3750231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70C0"/>
                </a:solidFill>
              </a:rPr>
              <a:t>Table 4.1 requires a 3 to 21 hour offset.</a:t>
            </a:r>
          </a:p>
          <a:p>
            <a:r>
              <a:rPr lang="en-US" sz="1200" i="1" dirty="0">
                <a:solidFill>
                  <a:srgbClr val="0070C0"/>
                </a:solidFill>
              </a:rPr>
              <a:t>Surveyor plans two 4-hour sessions each day, some in AM some in PM</a:t>
            </a:r>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54</a:t>
            </a:fld>
            <a:endParaRPr lang="en-US"/>
          </a:p>
        </p:txBody>
      </p:sp>
    </p:spTree>
    <p:extLst>
      <p:ext uri="{BB962C8B-B14F-4D97-AF65-F5344CB8AC3E}">
        <p14:creationId xmlns:p14="http://schemas.microsoft.com/office/powerpoint/2010/main" val="15821370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70C0"/>
                </a:solidFill>
              </a:rPr>
              <a:t>Surveyor has 3 receivers, so can occupy 3 marks per session.</a:t>
            </a:r>
          </a:p>
          <a:p>
            <a:r>
              <a:rPr lang="en-US" dirty="0">
                <a:solidFill>
                  <a:srgbClr val="0070C0"/>
                </a:solidFill>
              </a:rPr>
              <a:t>6 marks @ 3 marks per session = 18 data files</a:t>
            </a:r>
          </a:p>
          <a:p>
            <a:r>
              <a:rPr lang="en-US" dirty="0">
                <a:solidFill>
                  <a:srgbClr val="0070C0"/>
                </a:solidFill>
              </a:rPr>
              <a:t>Every mark is observed 3 times.</a:t>
            </a:r>
          </a:p>
        </p:txBody>
      </p:sp>
      <p:sp>
        <p:nvSpPr>
          <p:cNvPr id="4" name="Slide Number Placeholder 3"/>
          <p:cNvSpPr>
            <a:spLocks noGrp="1"/>
          </p:cNvSpPr>
          <p:nvPr>
            <p:ph type="sldNum" sz="quarter" idx="5"/>
          </p:nvPr>
        </p:nvSpPr>
        <p:spPr/>
        <p:txBody>
          <a:bodyPr/>
          <a:lstStyle/>
          <a:p>
            <a:fld id="{6889CF62-8AA2-46DF-B246-FE2AEC3A9391}" type="slidenum">
              <a:rPr lang="en-US" smtClean="0"/>
              <a:t>55</a:t>
            </a:fld>
            <a:endParaRPr lang="en-US"/>
          </a:p>
        </p:txBody>
      </p:sp>
    </p:spTree>
    <p:extLst>
      <p:ext uri="{BB962C8B-B14F-4D97-AF65-F5344CB8AC3E}">
        <p14:creationId xmlns:p14="http://schemas.microsoft.com/office/powerpoint/2010/main" val="39081910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70C0"/>
                </a:solidFill>
              </a:rPr>
              <a:t>Surveyor has 1 Base and 1 Rover receiver.</a:t>
            </a:r>
          </a:p>
          <a:p>
            <a:r>
              <a:rPr lang="en-US" dirty="0">
                <a:solidFill>
                  <a:srgbClr val="0070C0"/>
                </a:solidFill>
              </a:rPr>
              <a:t>18 passive marks + 3 GVX Validation Stations = 21 marks</a:t>
            </a:r>
          </a:p>
          <a:p>
            <a:r>
              <a:rPr lang="en-US" dirty="0">
                <a:solidFill>
                  <a:srgbClr val="0070C0"/>
                </a:solidFill>
              </a:rPr>
              <a:t>21 marks @ 6 occupations per mark = 126 observations</a:t>
            </a:r>
          </a:p>
          <a:p>
            <a:r>
              <a:rPr lang="en-US" dirty="0">
                <a:solidFill>
                  <a:srgbClr val="0070C0"/>
                </a:solidFill>
              </a:rPr>
              <a:t>9 marks </a:t>
            </a:r>
            <a:r>
              <a:rPr lang="en-US" i="1" dirty="0">
                <a:solidFill>
                  <a:srgbClr val="0070C0"/>
                </a:solidFill>
              </a:rPr>
              <a:t>(the 3 checkpoints + 6 vector chain junctions) </a:t>
            </a:r>
            <a:r>
              <a:rPr lang="en-US" dirty="0">
                <a:solidFill>
                  <a:srgbClr val="0070C0"/>
                </a:solidFill>
              </a:rPr>
              <a:t>are double-observed = 54 observations.</a:t>
            </a:r>
          </a:p>
          <a:p>
            <a:r>
              <a:rPr lang="en-US" dirty="0">
                <a:solidFill>
                  <a:srgbClr val="0070C0"/>
                </a:solidFill>
              </a:rPr>
              <a:t>	Total of 21+126+54=180 GVX SRTK vectors on a total of 21 marks.</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56</a:t>
            </a:fld>
            <a:endParaRPr lang="en-US"/>
          </a:p>
        </p:txBody>
      </p:sp>
    </p:spTree>
    <p:extLst>
      <p:ext uri="{BB962C8B-B14F-4D97-AF65-F5344CB8AC3E}">
        <p14:creationId xmlns:p14="http://schemas.microsoft.com/office/powerpoint/2010/main" val="37402756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solidFill>
                  <a:srgbClr val="0070C0"/>
                </a:solidFill>
              </a:rPr>
              <a:t>Assume: 5 minute occupation + 10 minutes travel time = 15 minutes per mark </a:t>
            </a:r>
          </a:p>
          <a:p>
            <a:r>
              <a:rPr lang="en-US" sz="1200" i="1" dirty="0">
                <a:solidFill>
                  <a:srgbClr val="0070C0"/>
                </a:solidFill>
              </a:rPr>
              <a:t>10 marks @ 15 minutes per mark = 150 minutes per observation cycle</a:t>
            </a:r>
          </a:p>
          <a:p>
            <a:endParaRPr lang="en-US" dirty="0"/>
          </a:p>
          <a:p>
            <a:r>
              <a:rPr lang="en-US" dirty="0"/>
              <a:t>This will result in the required 3 hour offset between repeat occupations.</a:t>
            </a:r>
          </a:p>
          <a:p>
            <a:endParaRPr lang="en-US" dirty="0"/>
          </a:p>
          <a:p>
            <a:r>
              <a:rPr lang="en-US" dirty="0"/>
              <a:t>On Day 4, surveyor will observe 10 marks, three times with three hour offset. </a:t>
            </a:r>
          </a:p>
        </p:txBody>
      </p:sp>
      <p:sp>
        <p:nvSpPr>
          <p:cNvPr id="4" name="Slide Number Placeholder 3"/>
          <p:cNvSpPr>
            <a:spLocks noGrp="1"/>
          </p:cNvSpPr>
          <p:nvPr>
            <p:ph type="sldNum" sz="quarter" idx="5"/>
          </p:nvPr>
        </p:nvSpPr>
        <p:spPr/>
        <p:txBody>
          <a:bodyPr/>
          <a:lstStyle/>
          <a:p>
            <a:fld id="{6889CF62-8AA2-46DF-B246-FE2AEC3A9391}" type="slidenum">
              <a:rPr lang="en-US" smtClean="0"/>
              <a:t>57</a:t>
            </a:fld>
            <a:endParaRPr lang="en-US"/>
          </a:p>
        </p:txBody>
      </p:sp>
    </p:spTree>
    <p:extLst>
      <p:ext uri="{BB962C8B-B14F-4D97-AF65-F5344CB8AC3E}">
        <p14:creationId xmlns:p14="http://schemas.microsoft.com/office/powerpoint/2010/main" val="13117719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Day 5, surveyor will observe the same 10 marks, three times with three hour offset. </a:t>
            </a:r>
          </a:p>
          <a:p>
            <a:endParaRPr lang="en-US" b="1" dirty="0"/>
          </a:p>
          <a:p>
            <a:r>
              <a:rPr lang="en-US" dirty="0"/>
              <a:t>Repeat similar pattern </a:t>
            </a:r>
          </a:p>
          <a:p>
            <a:r>
              <a:rPr lang="en-US" dirty="0"/>
              <a:t>FROM: GVX BASE POINT 2, Day 6 for second group of 10 marks</a:t>
            </a:r>
          </a:p>
          <a:p>
            <a:r>
              <a:rPr lang="en-US" dirty="0"/>
              <a:t>FROM: GVX BASE POINT 2, Day 7 for second group of 10 marks</a:t>
            </a:r>
          </a:p>
          <a:p>
            <a:r>
              <a:rPr lang="en-US" dirty="0"/>
              <a:t>and</a:t>
            </a:r>
          </a:p>
          <a:p>
            <a:r>
              <a:rPr lang="en-US" dirty="0"/>
              <a:t>FROM: GVX BASE POINT 3, Day 8 for third group of 10 marks</a:t>
            </a:r>
          </a:p>
          <a:p>
            <a:r>
              <a:rPr lang="en-US" dirty="0"/>
              <a:t>FROM: GVX BASE POINT 3, Day 9 for third group of 10 marks</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58</a:t>
            </a:fld>
            <a:endParaRPr lang="en-US"/>
          </a:p>
        </p:txBody>
      </p:sp>
    </p:spTree>
    <p:extLst>
      <p:ext uri="{BB962C8B-B14F-4D97-AF65-F5344CB8AC3E}">
        <p14:creationId xmlns:p14="http://schemas.microsoft.com/office/powerpoint/2010/main" val="40543800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Orthometric Height Considerations</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59</a:t>
            </a:fld>
            <a:endParaRPr lang="en-US"/>
          </a:p>
        </p:txBody>
      </p:sp>
    </p:spTree>
    <p:extLst>
      <p:ext uri="{BB962C8B-B14F-4D97-AF65-F5344CB8AC3E}">
        <p14:creationId xmlns:p14="http://schemas.microsoft.com/office/powerpoint/2010/main" val="463436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Standards define 3 </a:t>
            </a:r>
            <a:r>
              <a:rPr lang="en-US" sz="1200" b="1" i="1" dirty="0"/>
              <a:t>Mark Types and their Anticipated Usage </a:t>
            </a:r>
            <a:r>
              <a:rPr lang="en-US" sz="1200" dirty="0"/>
              <a:t>as listed and described in Table 2.</a:t>
            </a:r>
          </a:p>
          <a:p>
            <a:endParaRPr lang="en-US" dirty="0"/>
          </a:p>
          <a:p>
            <a:r>
              <a:rPr lang="en-US" dirty="0"/>
              <a:t>A baseline may start at the NCN CORS and end at a Passive Mark. </a:t>
            </a:r>
          </a:p>
          <a:p>
            <a:endParaRPr lang="en-US" dirty="0"/>
          </a:p>
          <a:p>
            <a:r>
              <a:rPr lang="en-US" dirty="0"/>
              <a:t>Or, surveyors may choose to use GVX Methods. In that case a baseline chain may start at the NCN CORS, go to a GVX Base, then end at a Passive Mark.</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6</a:t>
            </a:fld>
            <a:endParaRPr lang="en-US"/>
          </a:p>
        </p:txBody>
      </p:sp>
    </p:spTree>
    <p:extLst>
      <p:ext uri="{BB962C8B-B14F-4D97-AF65-F5344CB8AC3E}">
        <p14:creationId xmlns:p14="http://schemas.microsoft.com/office/powerpoint/2010/main" val="25400463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70C0"/>
                </a:solidFill>
              </a:rPr>
              <a:t>Overall Network showing all 24 marks.</a:t>
            </a:r>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60</a:t>
            </a:fld>
            <a:endParaRPr lang="en-US"/>
          </a:p>
        </p:txBody>
      </p:sp>
    </p:spTree>
    <p:extLst>
      <p:ext uri="{BB962C8B-B14F-4D97-AF65-F5344CB8AC3E}">
        <p14:creationId xmlns:p14="http://schemas.microsoft.com/office/powerpoint/2010/main" val="366463589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70C0"/>
                </a:solidFill>
              </a:rPr>
              <a:t>Network showing 10 existing valid bench marks.</a:t>
            </a:r>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61</a:t>
            </a:fld>
            <a:endParaRPr lang="en-US"/>
          </a:p>
        </p:txBody>
      </p:sp>
    </p:spTree>
    <p:extLst>
      <p:ext uri="{BB962C8B-B14F-4D97-AF65-F5344CB8AC3E}">
        <p14:creationId xmlns:p14="http://schemas.microsoft.com/office/powerpoint/2010/main" val="236066872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70C0"/>
                </a:solidFill>
              </a:rPr>
              <a:t>After drawing 30 km radius arcs centered on the new marks near the edges of the network, it is clear that ALL new marks are within 30 km of 2 or more existing valid bench marks.</a:t>
            </a:r>
          </a:p>
          <a:p>
            <a:endParaRPr lang="en-US" dirty="0">
              <a:solidFill>
                <a:srgbClr val="0070C0"/>
              </a:solidFill>
            </a:endParaRPr>
          </a:p>
          <a:p>
            <a:r>
              <a:rPr lang="en-US" dirty="0">
                <a:solidFill>
                  <a:srgbClr val="0070C0"/>
                </a:solidFill>
              </a:rPr>
              <a:t>Figure 14 shows that the GVX SRTK Method will meet the Standards in Table 8.3.</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62</a:t>
            </a:fld>
            <a:endParaRPr lang="en-US"/>
          </a:p>
        </p:txBody>
      </p:sp>
    </p:spTree>
    <p:extLst>
      <p:ext uri="{BB962C8B-B14F-4D97-AF65-F5344CB8AC3E}">
        <p14:creationId xmlns:p14="http://schemas.microsoft.com/office/powerpoint/2010/main" val="348594044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Conclusion</a:t>
            </a:r>
          </a:p>
        </p:txBody>
      </p:sp>
      <p:sp>
        <p:nvSpPr>
          <p:cNvPr id="4" name="Slide Number Placeholder 3"/>
          <p:cNvSpPr>
            <a:spLocks noGrp="1"/>
          </p:cNvSpPr>
          <p:nvPr>
            <p:ph type="sldNum" sz="quarter" idx="5"/>
          </p:nvPr>
        </p:nvSpPr>
        <p:spPr/>
        <p:txBody>
          <a:bodyPr/>
          <a:lstStyle/>
          <a:p>
            <a:fld id="{6889CF62-8AA2-46DF-B246-FE2AEC3A9391}" type="slidenum">
              <a:rPr lang="en-US" smtClean="0"/>
              <a:t>63</a:t>
            </a:fld>
            <a:endParaRPr lang="en-US"/>
          </a:p>
        </p:txBody>
      </p:sp>
    </p:spTree>
    <p:extLst>
      <p:ext uri="{BB962C8B-B14F-4D97-AF65-F5344CB8AC3E}">
        <p14:creationId xmlns:p14="http://schemas.microsoft.com/office/powerpoint/2010/main" val="21094820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absolute rule.</a:t>
            </a:r>
          </a:p>
          <a:p>
            <a:pPr lvl="1"/>
            <a:r>
              <a:rPr lang="en-US" dirty="0"/>
              <a:t>Use OPUS PP methods to connect to the NSRS at CORS (and other control) and to establish verifiable positions on points from which shorter duration GVX methods can be employed.</a:t>
            </a:r>
          </a:p>
          <a:p>
            <a:pPr lvl="1"/>
            <a:endParaRPr lang="en-US" dirty="0"/>
          </a:p>
          <a:p>
            <a:pPr lvl="1"/>
            <a:r>
              <a:rPr lang="en-US" dirty="0"/>
              <a:t>A combination of methods (OPUS PP + GVX) is likely the most efficient.</a:t>
            </a:r>
          </a:p>
          <a:p>
            <a:pPr lvl="1"/>
            <a:endParaRPr lang="en-US" dirty="0"/>
          </a:p>
          <a:p>
            <a:pPr lvl="1"/>
            <a:r>
              <a:rPr lang="en-US" dirty="0"/>
              <a:t>But it all depends on local trade-offs, capability, and survey requirements.</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64</a:t>
            </a:fld>
            <a:endParaRPr lang="en-US"/>
          </a:p>
        </p:txBody>
      </p:sp>
    </p:spTree>
    <p:extLst>
      <p:ext uri="{BB962C8B-B14F-4D97-AF65-F5344CB8AC3E}">
        <p14:creationId xmlns:p14="http://schemas.microsoft.com/office/powerpoint/2010/main" val="33336364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It is the surveyor’s responsibility to plan the survey project carefully, then submit a Project Proposal to NGS to obtain a Tracking ID.</a:t>
            </a:r>
          </a:p>
          <a:p>
            <a:pPr lvl="1"/>
            <a:r>
              <a:rPr lang="en-US" dirty="0"/>
              <a:t>NGS provides a web page and Sample Project Proposal template for this purpose.</a:t>
            </a:r>
          </a:p>
          <a:p>
            <a:endParaRPr lang="en-US" sz="1200" dirty="0"/>
          </a:p>
          <a:p>
            <a:r>
              <a:rPr lang="en-US" sz="1200" dirty="0"/>
              <a:t>The </a:t>
            </a:r>
            <a:r>
              <a:rPr lang="en-US" dirty="0"/>
              <a:t>P</a:t>
            </a:r>
            <a:r>
              <a:rPr lang="en-US" sz="1200" dirty="0"/>
              <a:t>roject </a:t>
            </a:r>
            <a:r>
              <a:rPr lang="en-US" dirty="0"/>
              <a:t>P</a:t>
            </a:r>
            <a:r>
              <a:rPr lang="en-US" sz="1200" dirty="0"/>
              <a:t>roposal should address any need for departure from the Standards and discuss the justification for the departure.</a:t>
            </a:r>
            <a:endParaRPr lang="en-US" dirty="0"/>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65</a:t>
            </a:fld>
            <a:endParaRPr lang="en-US"/>
          </a:p>
        </p:txBody>
      </p:sp>
      <p:sp>
        <p:nvSpPr>
          <p:cNvPr id="7" name="Slide Image Placeholder 6">
            <a:extLst>
              <a:ext uri="{FF2B5EF4-FFF2-40B4-BE49-F238E27FC236}">
                <a16:creationId xmlns:a16="http://schemas.microsoft.com/office/drawing/2014/main" id="{DD9A4002-FF16-B0AA-3322-AEB963E49632}"/>
              </a:ext>
            </a:extLst>
          </p:cNvPr>
          <p:cNvSpPr>
            <a:spLocks noGrp="1" noRot="1" noChangeAspect="1"/>
          </p:cNvSpPr>
          <p:nvPr>
            <p:ph type="sldImg"/>
          </p:nvPr>
        </p:nvSpPr>
        <p:spPr/>
      </p:sp>
    </p:spTree>
    <p:extLst>
      <p:ext uri="{BB962C8B-B14F-4D97-AF65-F5344CB8AC3E}">
        <p14:creationId xmlns:p14="http://schemas.microsoft.com/office/powerpoint/2010/main" val="36890730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NGS Project Proposal web page has link to sample Project Proposal and Project Reports.</a:t>
            </a:r>
          </a:p>
        </p:txBody>
      </p:sp>
      <p:sp>
        <p:nvSpPr>
          <p:cNvPr id="4" name="Slide Number Placeholder 3"/>
          <p:cNvSpPr>
            <a:spLocks noGrp="1"/>
          </p:cNvSpPr>
          <p:nvPr>
            <p:ph type="sldNum" sz="quarter" idx="5"/>
          </p:nvPr>
        </p:nvSpPr>
        <p:spPr/>
        <p:txBody>
          <a:bodyPr/>
          <a:lstStyle/>
          <a:p>
            <a:fld id="{6889CF62-8AA2-46DF-B246-FE2AEC3A9391}" type="slidenum">
              <a:rPr lang="en-US" smtClean="0"/>
              <a:t>66</a:t>
            </a:fld>
            <a:endParaRPr lang="en-US"/>
          </a:p>
        </p:txBody>
      </p:sp>
    </p:spTree>
    <p:extLst>
      <p:ext uri="{BB962C8B-B14F-4D97-AF65-F5344CB8AC3E}">
        <p14:creationId xmlns:p14="http://schemas.microsoft.com/office/powerpoint/2010/main" val="22653380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surveyor must analyze the survey project carefully to verify adherence to the Standards as listed in these Tables. </a:t>
            </a:r>
          </a:p>
          <a:p>
            <a:r>
              <a:rPr lang="en-US" dirty="0"/>
              <a:t>Upon completion of the project analysis, the surveyor must write a Project Report which summarizes and discusses the results of the project. </a:t>
            </a:r>
          </a:p>
          <a:p>
            <a:r>
              <a:rPr lang="en-US" dirty="0"/>
              <a:t>The Project Report must contain a tabulation of the various Tables’ requirements which the surveyor will use to support successful achievement of at least the LOCAL classification. </a:t>
            </a:r>
          </a:p>
          <a:p>
            <a:pPr lvl="1"/>
            <a:r>
              <a:rPr lang="en-US" dirty="0"/>
              <a:t>NGS provides a Sample Project Report template for this purpose. </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67</a:t>
            </a:fld>
            <a:endParaRPr lang="en-US"/>
          </a:p>
        </p:txBody>
      </p:sp>
      <p:sp>
        <p:nvSpPr>
          <p:cNvPr id="7" name="Slide Image Placeholder 6">
            <a:extLst>
              <a:ext uri="{FF2B5EF4-FFF2-40B4-BE49-F238E27FC236}">
                <a16:creationId xmlns:a16="http://schemas.microsoft.com/office/drawing/2014/main" id="{56E6024B-16D7-46E2-BD54-0746121D3DB6}"/>
              </a:ext>
            </a:extLst>
          </p:cNvPr>
          <p:cNvSpPr>
            <a:spLocks noGrp="1" noRot="1" noChangeAspect="1"/>
          </p:cNvSpPr>
          <p:nvPr>
            <p:ph type="sldImg"/>
          </p:nvPr>
        </p:nvSpPr>
        <p:spPr/>
      </p:sp>
    </p:spTree>
    <p:extLst>
      <p:ext uri="{BB962C8B-B14F-4D97-AF65-F5344CB8AC3E}">
        <p14:creationId xmlns:p14="http://schemas.microsoft.com/office/powerpoint/2010/main" val="9584732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200" b="0" i="0" u="none" strike="noStrike" dirty="0">
                <a:solidFill>
                  <a:srgbClr val="000000"/>
                </a:solidFill>
                <a:effectLst/>
              </a:rPr>
              <a:t>The Project </a:t>
            </a:r>
            <a:r>
              <a:rPr lang="en-US" dirty="0">
                <a:solidFill>
                  <a:srgbClr val="000000"/>
                </a:solidFill>
              </a:rPr>
              <a:t>R</a:t>
            </a:r>
            <a:r>
              <a:rPr lang="en-US" sz="1200" b="0" i="0" u="none" strike="noStrike" dirty="0">
                <a:solidFill>
                  <a:srgbClr val="000000"/>
                </a:solidFill>
                <a:effectLst/>
              </a:rPr>
              <a:t>eport must discuss any departures from Standards that were requested in advance, what final impact these had on the project, and also discuss unexpected circumstances which may justify </a:t>
            </a:r>
            <a:r>
              <a:rPr lang="en-US" sz="1200" b="0" i="1" u="none" strike="noStrike" dirty="0">
                <a:solidFill>
                  <a:srgbClr val="000000"/>
                </a:solidFill>
                <a:effectLst/>
              </a:rPr>
              <a:t>post-approval of additional departures</a:t>
            </a:r>
            <a:r>
              <a:rPr lang="en-US" sz="1200" b="0" i="0" u="none" strike="noStrike" dirty="0">
                <a:solidFill>
                  <a:srgbClr val="000000"/>
                </a:solidFill>
                <a:effectLst/>
              </a:rPr>
              <a:t> from the Standards.</a:t>
            </a:r>
          </a:p>
          <a:p>
            <a:pPr>
              <a:spcBef>
                <a:spcPts val="0"/>
              </a:spcBef>
              <a:spcAft>
                <a:spcPts val="0"/>
              </a:spcAft>
            </a:pPr>
            <a:r>
              <a:rPr lang="en-US" sz="1200" dirty="0"/>
              <a:t>The Project Report will be used by the NGS acceptance personnel to efficiently determine whether the requirements </a:t>
            </a:r>
            <a:r>
              <a:rPr lang="en-US" sz="1200" dirty="0" err="1"/>
              <a:t>forat</a:t>
            </a:r>
            <a:r>
              <a:rPr lang="en-US" sz="1200" dirty="0"/>
              <a:t> least the LOCAL classification have been achieved.</a:t>
            </a:r>
            <a:endParaRPr lang="en-US" sz="1200" b="0" i="0" u="none" strike="noStrike" dirty="0">
              <a:solidFill>
                <a:srgbClr val="000000"/>
              </a:solidFill>
              <a:effectLst/>
            </a:endParaRP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68</a:t>
            </a:fld>
            <a:endParaRPr lang="en-US"/>
          </a:p>
        </p:txBody>
      </p:sp>
    </p:spTree>
    <p:extLst>
      <p:ext uri="{BB962C8B-B14F-4D97-AF65-F5344CB8AC3E}">
        <p14:creationId xmlns:p14="http://schemas.microsoft.com/office/powerpoint/2010/main" val="1398216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j-lt"/>
              </a:rPr>
              <a:t>The NOS NGS 92 document has received final approval and is available for download from the NGS Publications Library website.</a:t>
            </a:r>
          </a:p>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69</a:t>
            </a:fld>
            <a:endParaRPr lang="en-US"/>
          </a:p>
        </p:txBody>
      </p:sp>
    </p:spTree>
    <p:extLst>
      <p:ext uri="{BB962C8B-B14F-4D97-AF65-F5344CB8AC3E}">
        <p14:creationId xmlns:p14="http://schemas.microsoft.com/office/powerpoint/2010/main" val="898182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t>The Standards set </a:t>
            </a:r>
            <a:r>
              <a:rPr lang="en-US" sz="1200" b="1" i="1" dirty="0"/>
              <a:t>Observation Methods </a:t>
            </a:r>
            <a:r>
              <a:rPr lang="en-US" sz="1200" dirty="0"/>
              <a:t>for the 3 mark types.</a:t>
            </a:r>
            <a:endParaRPr lang="en-US" sz="1800" dirty="0"/>
          </a:p>
          <a:p>
            <a:r>
              <a:rPr lang="en-US" dirty="0"/>
              <a:t> If a mark is to be used as a GVX Base, it must be positioned using OPUS PP Methods.</a:t>
            </a:r>
          </a:p>
          <a:p>
            <a:r>
              <a:rPr lang="en-US" dirty="0"/>
              <a:t>A passive mark can be positioned using any of the 4 Observation Methods.</a:t>
            </a:r>
          </a:p>
        </p:txBody>
      </p:sp>
      <p:sp>
        <p:nvSpPr>
          <p:cNvPr id="4" name="Slide Number Placeholder 3"/>
          <p:cNvSpPr>
            <a:spLocks noGrp="1"/>
          </p:cNvSpPr>
          <p:nvPr>
            <p:ph type="sldNum" sz="quarter" idx="5"/>
          </p:nvPr>
        </p:nvSpPr>
        <p:spPr/>
        <p:txBody>
          <a:bodyPr/>
          <a:lstStyle/>
          <a:p>
            <a:fld id="{6889CF62-8AA2-46DF-B246-FE2AEC3A9391}" type="slidenum">
              <a:rPr lang="en-US" smtClean="0"/>
              <a:t>7</a:t>
            </a:fld>
            <a:endParaRPr lang="en-US"/>
          </a:p>
        </p:txBody>
      </p:sp>
    </p:spTree>
    <p:extLst>
      <p:ext uri="{BB962C8B-B14F-4D97-AF65-F5344CB8AC3E}">
        <p14:creationId xmlns:p14="http://schemas.microsoft.com/office/powerpoint/2010/main" val="37524622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70</a:t>
            </a:fld>
            <a:endParaRPr lang="en-US"/>
          </a:p>
        </p:txBody>
      </p:sp>
    </p:spTree>
    <p:extLst>
      <p:ext uri="{BB962C8B-B14F-4D97-AF65-F5344CB8AC3E}">
        <p14:creationId xmlns:p14="http://schemas.microsoft.com/office/powerpoint/2010/main" val="327304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Table 4 - Standards for Observation Requirements by Method</a:t>
            </a:r>
          </a:p>
          <a:p>
            <a:endParaRPr lang="en-US" dirty="0"/>
          </a:p>
          <a:p>
            <a:r>
              <a:rPr lang="en-US" dirty="0"/>
              <a:t>4.1 requires that start times of repeat occupations be  offset (or staggered) by 3 hours to 21 hours.</a:t>
            </a:r>
          </a:p>
          <a:p>
            <a:endParaRPr lang="en-US" dirty="0"/>
          </a:p>
          <a:p>
            <a:r>
              <a:rPr lang="en-US" dirty="0"/>
              <a:t>This will ensure that diversity of satellite geometry and mitigation of multipath are accomplished, and also ensure that weather diversity is accomplished by observing on different days.</a:t>
            </a:r>
          </a:p>
          <a:p>
            <a:endParaRPr lang="en-US" dirty="0"/>
          </a:p>
          <a:p>
            <a:r>
              <a:rPr lang="en-US" dirty="0"/>
              <a:t>The term “offset” refers to the difference in the starting times of successive occupations. </a:t>
            </a:r>
          </a:p>
          <a:p>
            <a:endParaRPr lang="en-US" dirty="0"/>
          </a:p>
          <a:p>
            <a:r>
              <a:rPr lang="en-US" dirty="0"/>
              <a:t>Since satellite geometries essentially repeat at approximately every 12 hours, offset times of 3 to 21 hours are logical. </a:t>
            </a:r>
          </a:p>
          <a:p>
            <a:endParaRPr lang="en-US" dirty="0"/>
          </a:p>
          <a:p>
            <a:r>
              <a:rPr lang="en-US" dirty="0"/>
              <a:t>In the case of repeat sessions/occupations whose durations are between 5 hours and 24 hours, no specific offset is required since these durations already provide adequate satellite diversity and multipath mitigation.</a:t>
            </a:r>
          </a:p>
          <a:p>
            <a:endParaRPr lang="en-US" dirty="0"/>
          </a:p>
          <a:p>
            <a:r>
              <a:rPr lang="en-US" dirty="0"/>
              <a:t>4.2 lists the required TOTAL TIME (T) for OPUS PP observations.</a:t>
            </a:r>
          </a:p>
          <a:p>
            <a:r>
              <a:rPr lang="en-US" dirty="0"/>
              <a:t>Note that these Total Times are selected to reflect varying baseline distances and intended classifications.</a:t>
            </a:r>
          </a:p>
          <a:p>
            <a:endParaRPr lang="en-US" dirty="0"/>
          </a:p>
          <a:p>
            <a:r>
              <a:rPr lang="en-US" dirty="0"/>
              <a:t>Total Time is the sum of all the individual occupation times.</a:t>
            </a:r>
          </a:p>
          <a:p>
            <a:r>
              <a:rPr lang="en-US" dirty="0"/>
              <a:t>The Recommended Session Durations suggest several options to achieve the Total Time.</a:t>
            </a:r>
          </a:p>
          <a:p>
            <a:r>
              <a:rPr lang="en-US" dirty="0"/>
              <a:t>A few longer sessions are better than many short sessions.</a:t>
            </a:r>
          </a:p>
          <a:p>
            <a:br>
              <a:rPr lang="en-US" dirty="0"/>
            </a:br>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pPr/>
              <a:t>8</a:t>
            </a:fld>
            <a:endParaRPr lang="en-US"/>
          </a:p>
        </p:txBody>
      </p:sp>
      <p:sp>
        <p:nvSpPr>
          <p:cNvPr id="7" name="Slide Image Placeholder 6">
            <a:extLst>
              <a:ext uri="{FF2B5EF4-FFF2-40B4-BE49-F238E27FC236}">
                <a16:creationId xmlns:a16="http://schemas.microsoft.com/office/drawing/2014/main" id="{543B2500-D836-A2AA-9D74-57F8219EF571}"/>
              </a:ext>
            </a:extLst>
          </p:cNvPr>
          <p:cNvSpPr>
            <a:spLocks noGrp="1" noRot="1" noChangeAspect="1"/>
          </p:cNvSpPr>
          <p:nvPr>
            <p:ph type="sldImg"/>
          </p:nvPr>
        </p:nvSpPr>
        <p:spPr/>
      </p:sp>
    </p:spTree>
    <p:extLst>
      <p:ext uri="{BB962C8B-B14F-4D97-AF65-F5344CB8AC3E}">
        <p14:creationId xmlns:p14="http://schemas.microsoft.com/office/powerpoint/2010/main" val="736798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333333"/>
                </a:solidFill>
                <a:effectLst/>
                <a:latin typeface="Arial" panose="020B0604020202020204" pitchFamily="34" charset="0"/>
              </a:rPr>
              <a:t>Table 4 - </a:t>
            </a:r>
            <a:r>
              <a:rPr lang="en-US" sz="1200" b="0" i="0" u="none" strike="noStrike" dirty="0">
                <a:solidFill>
                  <a:srgbClr val="000000"/>
                </a:solidFill>
                <a:effectLst/>
                <a:latin typeface="Arial" panose="020B0604020202020204" pitchFamily="34" charset="0"/>
              </a:rPr>
              <a:t>Standards for Observation Requirements by Method (continued)</a:t>
            </a:r>
            <a:endParaRPr lang="en-US" b="0" dirty="0">
              <a:effectLst/>
            </a:endParaRPr>
          </a:p>
          <a:p>
            <a:endParaRPr lang="en-US" dirty="0"/>
          </a:p>
          <a:p>
            <a:r>
              <a:rPr lang="en-US" dirty="0"/>
              <a:t>4.3 lists the number and duration of sessions for the GVX PP Method.</a:t>
            </a:r>
          </a:p>
          <a:p>
            <a:r>
              <a:rPr lang="en-US" dirty="0"/>
              <a:t>Note that the occupation times are less than for the OPUS PP Method, </a:t>
            </a:r>
          </a:p>
          <a:p>
            <a:r>
              <a:rPr lang="en-US" dirty="0"/>
              <a:t>but so too are the allowable baseline distances, and 3 sessions are required rather than 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4.4 lists the number and duration of occupations for the GVX NRTK Method.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Primary Classification requires 6 occupations with at least 3 occupations on a different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4.5 lists the number and duration of occupations for the GVX SRTK Method.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GVX SRTK is not allowed in the Primary Classification.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note that there are more occupations and that some must be on a different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889CF62-8AA2-46DF-B246-FE2AEC3A9391}" type="slidenum">
              <a:rPr lang="en-US" smtClean="0"/>
              <a:t>9</a:t>
            </a:fld>
            <a:endParaRPr lang="en-US"/>
          </a:p>
        </p:txBody>
      </p:sp>
    </p:spTree>
    <p:extLst>
      <p:ext uri="{BB962C8B-B14F-4D97-AF65-F5344CB8AC3E}">
        <p14:creationId xmlns:p14="http://schemas.microsoft.com/office/powerpoint/2010/main" val="259364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baseline="0">
                <a:solidFill>
                  <a:schemeClr val="tx1">
                    <a:tint val="75000"/>
                  </a:schemeClr>
                </a:solidFill>
                <a:latin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r>
              <a:rPr lang="en-US" altLang="en-US"/>
              <a:t>April 21, 2025</a:t>
            </a:r>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pPr>
              <a:defRPr/>
            </a:pPr>
            <a:r>
              <a:rPr lang="en-US"/>
              <a:t>Design of Networks Using NOS NGS 92 </a:t>
            </a:r>
            <a:endParaRPr lang="en-US" dirty="0"/>
          </a:p>
        </p:txBody>
      </p:sp>
      <p:sp>
        <p:nvSpPr>
          <p:cNvPr id="6" name="Slide Number Placeholder 5"/>
          <p:cNvSpPr>
            <a:spLocks noGrp="1"/>
          </p:cNvSpPr>
          <p:nvPr>
            <p:ph type="sldNum" sz="quarter" idx="12"/>
          </p:nvPr>
        </p:nvSpPr>
        <p:spPr/>
        <p:txBody>
          <a:bodyPr/>
          <a:lstStyle>
            <a:lvl1pPr>
              <a:defRPr>
                <a:latin typeface="+mj-lt"/>
              </a:defRPr>
            </a:lvl1pPr>
          </a:lstStyle>
          <a:p>
            <a:fld id="{7AD4DCD3-172B-4990-80A6-45F69410C25B}" type="slidenum">
              <a:rPr lang="en-US" altLang="en-US" smtClean="0"/>
              <a:pPr/>
              <a:t>‹#›</a:t>
            </a:fld>
            <a:endParaRPr lang="en-US" altLang="en-US" dirty="0"/>
          </a:p>
        </p:txBody>
      </p:sp>
    </p:spTree>
    <p:extLst>
      <p:ext uri="{BB962C8B-B14F-4D97-AF65-F5344CB8AC3E}">
        <p14:creationId xmlns:p14="http://schemas.microsoft.com/office/powerpoint/2010/main" val="20493245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April 21, 2025</a:t>
            </a:r>
          </a:p>
        </p:txBody>
      </p:sp>
      <p:sp>
        <p:nvSpPr>
          <p:cNvPr id="5" name="Footer Placeholder 4"/>
          <p:cNvSpPr>
            <a:spLocks noGrp="1"/>
          </p:cNvSpPr>
          <p:nvPr>
            <p:ph type="ftr" sz="quarter" idx="11"/>
          </p:nvPr>
        </p:nvSpPr>
        <p:spPr/>
        <p:txBody>
          <a:bodyPr/>
          <a:lstStyle>
            <a:lvl1pPr>
              <a:defRPr/>
            </a:lvl1pPr>
          </a:lstStyle>
          <a:p>
            <a:pPr>
              <a:defRPr/>
            </a:pPr>
            <a:r>
              <a:rPr lang="en-US"/>
              <a:t>Design of Networks Using NOS NGS 92 </a:t>
            </a:r>
          </a:p>
        </p:txBody>
      </p:sp>
      <p:sp>
        <p:nvSpPr>
          <p:cNvPr id="6" name="Slide Number Placeholder 5"/>
          <p:cNvSpPr>
            <a:spLocks noGrp="1"/>
          </p:cNvSpPr>
          <p:nvPr>
            <p:ph type="sldNum" sz="quarter" idx="12"/>
          </p:nvPr>
        </p:nvSpPr>
        <p:spPr/>
        <p:txBody>
          <a:bodyPr/>
          <a:lstStyle>
            <a:lvl1pPr>
              <a:defRPr/>
            </a:lvl1pPr>
          </a:lstStyle>
          <a:p>
            <a:fld id="{3F9F2551-1627-42C2-8EE4-F0696550841B}" type="slidenum">
              <a:rPr lang="en-US" altLang="en-US"/>
              <a:pPr/>
              <a:t>‹#›</a:t>
            </a:fld>
            <a:endParaRPr lang="en-US" altLang="en-US"/>
          </a:p>
        </p:txBody>
      </p:sp>
    </p:spTree>
    <p:extLst>
      <p:ext uri="{BB962C8B-B14F-4D97-AF65-F5344CB8AC3E}">
        <p14:creationId xmlns:p14="http://schemas.microsoft.com/office/powerpoint/2010/main" val="242111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a:t>April 21, 2025</a:t>
            </a:r>
          </a:p>
        </p:txBody>
      </p:sp>
      <p:sp>
        <p:nvSpPr>
          <p:cNvPr id="5" name="Footer Placeholder 4"/>
          <p:cNvSpPr>
            <a:spLocks noGrp="1"/>
          </p:cNvSpPr>
          <p:nvPr>
            <p:ph type="ftr" sz="quarter" idx="11"/>
          </p:nvPr>
        </p:nvSpPr>
        <p:spPr/>
        <p:txBody>
          <a:bodyPr/>
          <a:lstStyle>
            <a:lvl1pPr>
              <a:defRPr/>
            </a:lvl1pPr>
          </a:lstStyle>
          <a:p>
            <a:pPr>
              <a:defRPr/>
            </a:pPr>
            <a:r>
              <a:rPr lang="en-US"/>
              <a:t>Design of Networks Using NOS NGS 92 </a:t>
            </a:r>
          </a:p>
        </p:txBody>
      </p:sp>
      <p:sp>
        <p:nvSpPr>
          <p:cNvPr id="6" name="Slide Number Placeholder 5"/>
          <p:cNvSpPr>
            <a:spLocks noGrp="1"/>
          </p:cNvSpPr>
          <p:nvPr>
            <p:ph type="sldNum" sz="quarter" idx="12"/>
          </p:nvPr>
        </p:nvSpPr>
        <p:spPr/>
        <p:txBody>
          <a:bodyPr/>
          <a:lstStyle>
            <a:lvl1pPr>
              <a:defRPr/>
            </a:lvl1pPr>
          </a:lstStyle>
          <a:p>
            <a:fld id="{03205511-6016-4975-8BAC-A5CCC9C5C389}" type="slidenum">
              <a:rPr lang="en-US" altLang="en-US"/>
              <a:pPr/>
              <a:t>‹#›</a:t>
            </a:fld>
            <a:endParaRPr lang="en-US" altLang="en-US"/>
          </a:p>
        </p:txBody>
      </p:sp>
    </p:spTree>
    <p:extLst>
      <p:ext uri="{BB962C8B-B14F-4D97-AF65-F5344CB8AC3E}">
        <p14:creationId xmlns:p14="http://schemas.microsoft.com/office/powerpoint/2010/main" val="1185526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baseline="0">
                <a:latin typeface="Times New Roman" panose="02020603050405020304" pitchFamily="18" charset="0"/>
              </a:defRPr>
            </a:lvl1pPr>
            <a:lvl2pPr>
              <a:defRPr>
                <a:latin typeface="+mj-lt"/>
              </a:defRPr>
            </a:lvl2pPr>
            <a:lvl3pPr>
              <a:defRPr baseline="0">
                <a:latin typeface="Times New Roman" panose="02020603050405020304" pitchFamily="18" charset="0"/>
              </a:defRPr>
            </a:lvl3pPr>
            <a:lvl4pPr>
              <a:defRPr baseline="0">
                <a:latin typeface="Times New Roman" panose="02020603050405020304" pitchFamily="18" charset="0"/>
              </a:defRPr>
            </a:lvl4pPr>
            <a:lvl5pPr>
              <a:defRPr baseline="0">
                <a:latin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mj-lt"/>
              </a:defRPr>
            </a:lvl1pPr>
          </a:lstStyle>
          <a:p>
            <a:r>
              <a:rPr lang="en-US" altLang="en-US"/>
              <a:t>April 21, 2025</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Design of Networks Using NOS NGS 92 </a:t>
            </a:r>
            <a:endParaRPr lang="en-US" dirty="0"/>
          </a:p>
        </p:txBody>
      </p:sp>
      <p:sp>
        <p:nvSpPr>
          <p:cNvPr id="6" name="Slide Number Placeholder 5"/>
          <p:cNvSpPr>
            <a:spLocks noGrp="1"/>
          </p:cNvSpPr>
          <p:nvPr>
            <p:ph type="sldNum" sz="quarter" idx="12"/>
          </p:nvPr>
        </p:nvSpPr>
        <p:spPr/>
        <p:txBody>
          <a:bodyPr/>
          <a:lstStyle>
            <a:lvl1pPr>
              <a:defRPr/>
            </a:lvl1pPr>
          </a:lstStyle>
          <a:p>
            <a:fld id="{84C1C367-1155-47A8-B187-ABB1E4FCD3DE}" type="slidenum">
              <a:rPr lang="en-US" altLang="en-US"/>
              <a:pPr/>
              <a:t>‹#›</a:t>
            </a:fld>
            <a:endParaRPr lang="en-US" altLang="en-US" dirty="0"/>
          </a:p>
        </p:txBody>
      </p:sp>
    </p:spTree>
    <p:extLst>
      <p:ext uri="{BB962C8B-B14F-4D97-AF65-F5344CB8AC3E}">
        <p14:creationId xmlns:p14="http://schemas.microsoft.com/office/powerpoint/2010/main" val="982555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r>
              <a:rPr lang="en-US" altLang="en-US"/>
              <a:t>April 21, 2025</a:t>
            </a:r>
            <a:endParaRPr lang="en-US" altLang="en-US" dirty="0"/>
          </a:p>
        </p:txBody>
      </p:sp>
      <p:sp>
        <p:nvSpPr>
          <p:cNvPr id="5" name="Footer Placeholder 4"/>
          <p:cNvSpPr>
            <a:spLocks noGrp="1"/>
          </p:cNvSpPr>
          <p:nvPr>
            <p:ph type="ftr" sz="quarter" idx="11"/>
          </p:nvPr>
        </p:nvSpPr>
        <p:spPr/>
        <p:txBody>
          <a:bodyPr/>
          <a:lstStyle>
            <a:lvl1pPr>
              <a:defRPr/>
            </a:lvl1pPr>
          </a:lstStyle>
          <a:p>
            <a:pPr>
              <a:defRPr/>
            </a:pPr>
            <a:r>
              <a:rPr lang="en-US"/>
              <a:t>Design of Networks Using NOS NGS 92 </a:t>
            </a:r>
            <a:endParaRPr lang="en-US" dirty="0"/>
          </a:p>
        </p:txBody>
      </p:sp>
      <p:sp>
        <p:nvSpPr>
          <p:cNvPr id="6" name="Slide Number Placeholder 5"/>
          <p:cNvSpPr>
            <a:spLocks noGrp="1"/>
          </p:cNvSpPr>
          <p:nvPr>
            <p:ph type="sldNum" sz="quarter" idx="12"/>
          </p:nvPr>
        </p:nvSpPr>
        <p:spPr/>
        <p:txBody>
          <a:bodyPr/>
          <a:lstStyle>
            <a:lvl1pPr>
              <a:defRPr/>
            </a:lvl1pPr>
          </a:lstStyle>
          <a:p>
            <a:fld id="{402729D8-1644-4D0C-9B5E-42A347FE2C29}" type="slidenum">
              <a:rPr lang="en-US" altLang="en-US"/>
              <a:pPr/>
              <a:t>‹#›</a:t>
            </a:fld>
            <a:endParaRPr lang="en-US" altLang="en-US" dirty="0"/>
          </a:p>
        </p:txBody>
      </p:sp>
    </p:spTree>
    <p:extLst>
      <p:ext uri="{BB962C8B-B14F-4D97-AF65-F5344CB8AC3E}">
        <p14:creationId xmlns:p14="http://schemas.microsoft.com/office/powerpoint/2010/main" val="3918249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r>
              <a:rPr lang="en-US" altLang="en-US"/>
              <a:t>April 21, 2025</a:t>
            </a:r>
          </a:p>
        </p:txBody>
      </p:sp>
      <p:sp>
        <p:nvSpPr>
          <p:cNvPr id="6" name="Footer Placeholder 4"/>
          <p:cNvSpPr>
            <a:spLocks noGrp="1"/>
          </p:cNvSpPr>
          <p:nvPr>
            <p:ph type="ftr" sz="quarter" idx="11"/>
          </p:nvPr>
        </p:nvSpPr>
        <p:spPr/>
        <p:txBody>
          <a:bodyPr/>
          <a:lstStyle>
            <a:lvl1pPr>
              <a:defRPr/>
            </a:lvl1pPr>
          </a:lstStyle>
          <a:p>
            <a:pPr>
              <a:defRPr/>
            </a:pPr>
            <a:r>
              <a:rPr lang="en-US"/>
              <a:t>Design of Networks Using NOS NGS 92 </a:t>
            </a:r>
          </a:p>
        </p:txBody>
      </p:sp>
      <p:sp>
        <p:nvSpPr>
          <p:cNvPr id="7" name="Slide Number Placeholder 5"/>
          <p:cNvSpPr>
            <a:spLocks noGrp="1"/>
          </p:cNvSpPr>
          <p:nvPr>
            <p:ph type="sldNum" sz="quarter" idx="12"/>
          </p:nvPr>
        </p:nvSpPr>
        <p:spPr/>
        <p:txBody>
          <a:bodyPr/>
          <a:lstStyle>
            <a:lvl1pPr>
              <a:defRPr/>
            </a:lvl1pPr>
          </a:lstStyle>
          <a:p>
            <a:fld id="{F816B496-F0A6-46B4-B7DE-38DD1EF75C42}" type="slidenum">
              <a:rPr lang="en-US" altLang="en-US"/>
              <a:pPr/>
              <a:t>‹#›</a:t>
            </a:fld>
            <a:endParaRPr lang="en-US" altLang="en-US"/>
          </a:p>
        </p:txBody>
      </p:sp>
    </p:spTree>
    <p:extLst>
      <p:ext uri="{BB962C8B-B14F-4D97-AF65-F5344CB8AC3E}">
        <p14:creationId xmlns:p14="http://schemas.microsoft.com/office/powerpoint/2010/main" val="16950911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r>
              <a:rPr lang="en-US" altLang="en-US"/>
              <a:t>April 21, 2025</a:t>
            </a:r>
          </a:p>
        </p:txBody>
      </p:sp>
      <p:sp>
        <p:nvSpPr>
          <p:cNvPr id="8" name="Footer Placeholder 4"/>
          <p:cNvSpPr>
            <a:spLocks noGrp="1"/>
          </p:cNvSpPr>
          <p:nvPr>
            <p:ph type="ftr" sz="quarter" idx="11"/>
          </p:nvPr>
        </p:nvSpPr>
        <p:spPr/>
        <p:txBody>
          <a:bodyPr/>
          <a:lstStyle>
            <a:lvl1pPr>
              <a:defRPr/>
            </a:lvl1pPr>
          </a:lstStyle>
          <a:p>
            <a:pPr>
              <a:defRPr/>
            </a:pPr>
            <a:r>
              <a:rPr lang="en-US"/>
              <a:t>Design of Networks Using NOS NGS 92 </a:t>
            </a:r>
          </a:p>
        </p:txBody>
      </p:sp>
      <p:sp>
        <p:nvSpPr>
          <p:cNvPr id="9" name="Slide Number Placeholder 5"/>
          <p:cNvSpPr>
            <a:spLocks noGrp="1"/>
          </p:cNvSpPr>
          <p:nvPr>
            <p:ph type="sldNum" sz="quarter" idx="12"/>
          </p:nvPr>
        </p:nvSpPr>
        <p:spPr/>
        <p:txBody>
          <a:bodyPr/>
          <a:lstStyle>
            <a:lvl1pPr>
              <a:defRPr/>
            </a:lvl1pPr>
          </a:lstStyle>
          <a:p>
            <a:fld id="{97C866B7-23DC-4AD8-8B03-CB623468BEA9}" type="slidenum">
              <a:rPr lang="en-US" altLang="en-US"/>
              <a:pPr/>
              <a:t>‹#›</a:t>
            </a:fld>
            <a:endParaRPr lang="en-US" altLang="en-US"/>
          </a:p>
        </p:txBody>
      </p:sp>
    </p:spTree>
    <p:extLst>
      <p:ext uri="{BB962C8B-B14F-4D97-AF65-F5344CB8AC3E}">
        <p14:creationId xmlns:p14="http://schemas.microsoft.com/office/powerpoint/2010/main" val="40509809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r>
              <a:rPr lang="en-US" altLang="en-US"/>
              <a:t>April 21, 2025</a:t>
            </a:r>
          </a:p>
        </p:txBody>
      </p:sp>
      <p:sp>
        <p:nvSpPr>
          <p:cNvPr id="4" name="Footer Placeholder 4"/>
          <p:cNvSpPr>
            <a:spLocks noGrp="1"/>
          </p:cNvSpPr>
          <p:nvPr>
            <p:ph type="ftr" sz="quarter" idx="11"/>
          </p:nvPr>
        </p:nvSpPr>
        <p:spPr/>
        <p:txBody>
          <a:bodyPr/>
          <a:lstStyle>
            <a:lvl1pPr>
              <a:defRPr/>
            </a:lvl1pPr>
          </a:lstStyle>
          <a:p>
            <a:pPr>
              <a:defRPr/>
            </a:pPr>
            <a:r>
              <a:rPr lang="en-US"/>
              <a:t>Design of Networks Using NOS NGS 92 </a:t>
            </a:r>
          </a:p>
        </p:txBody>
      </p:sp>
      <p:sp>
        <p:nvSpPr>
          <p:cNvPr id="5" name="Slide Number Placeholder 5"/>
          <p:cNvSpPr>
            <a:spLocks noGrp="1"/>
          </p:cNvSpPr>
          <p:nvPr>
            <p:ph type="sldNum" sz="quarter" idx="12"/>
          </p:nvPr>
        </p:nvSpPr>
        <p:spPr/>
        <p:txBody>
          <a:bodyPr/>
          <a:lstStyle>
            <a:lvl1pPr>
              <a:defRPr/>
            </a:lvl1pPr>
          </a:lstStyle>
          <a:p>
            <a:fld id="{016970B9-A162-4590-850A-FA6524EA096B}" type="slidenum">
              <a:rPr lang="en-US" altLang="en-US"/>
              <a:pPr/>
              <a:t>‹#›</a:t>
            </a:fld>
            <a:endParaRPr lang="en-US" altLang="en-US"/>
          </a:p>
        </p:txBody>
      </p:sp>
    </p:spTree>
    <p:extLst>
      <p:ext uri="{BB962C8B-B14F-4D97-AF65-F5344CB8AC3E}">
        <p14:creationId xmlns:p14="http://schemas.microsoft.com/office/powerpoint/2010/main" val="389235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r>
              <a:rPr lang="en-US" altLang="en-US"/>
              <a:t>April 21, 2025</a:t>
            </a:r>
          </a:p>
        </p:txBody>
      </p:sp>
      <p:sp>
        <p:nvSpPr>
          <p:cNvPr id="3" name="Footer Placeholder 4"/>
          <p:cNvSpPr>
            <a:spLocks noGrp="1"/>
          </p:cNvSpPr>
          <p:nvPr>
            <p:ph type="ftr" sz="quarter" idx="11"/>
          </p:nvPr>
        </p:nvSpPr>
        <p:spPr/>
        <p:txBody>
          <a:bodyPr/>
          <a:lstStyle>
            <a:lvl1pPr>
              <a:defRPr/>
            </a:lvl1pPr>
          </a:lstStyle>
          <a:p>
            <a:pPr>
              <a:defRPr/>
            </a:pPr>
            <a:r>
              <a:rPr lang="en-US"/>
              <a:t>Design of Networks Using NOS NGS 92 </a:t>
            </a:r>
          </a:p>
        </p:txBody>
      </p:sp>
      <p:sp>
        <p:nvSpPr>
          <p:cNvPr id="4" name="Slide Number Placeholder 5"/>
          <p:cNvSpPr>
            <a:spLocks noGrp="1"/>
          </p:cNvSpPr>
          <p:nvPr>
            <p:ph type="sldNum" sz="quarter" idx="12"/>
          </p:nvPr>
        </p:nvSpPr>
        <p:spPr/>
        <p:txBody>
          <a:bodyPr/>
          <a:lstStyle>
            <a:lvl1pPr>
              <a:defRPr/>
            </a:lvl1pPr>
          </a:lstStyle>
          <a:p>
            <a:fld id="{21522A12-69FB-4CEA-B41C-E21C20ABD61E}" type="slidenum">
              <a:rPr lang="en-US" altLang="en-US"/>
              <a:pPr/>
              <a:t>‹#›</a:t>
            </a:fld>
            <a:endParaRPr lang="en-US" altLang="en-US"/>
          </a:p>
        </p:txBody>
      </p:sp>
    </p:spTree>
    <p:extLst>
      <p:ext uri="{BB962C8B-B14F-4D97-AF65-F5344CB8AC3E}">
        <p14:creationId xmlns:p14="http://schemas.microsoft.com/office/powerpoint/2010/main" val="520652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r>
              <a:rPr lang="en-US" altLang="en-US"/>
              <a:t>April 21, 2025</a:t>
            </a:r>
          </a:p>
        </p:txBody>
      </p:sp>
      <p:sp>
        <p:nvSpPr>
          <p:cNvPr id="6" name="Footer Placeholder 4"/>
          <p:cNvSpPr>
            <a:spLocks noGrp="1"/>
          </p:cNvSpPr>
          <p:nvPr>
            <p:ph type="ftr" sz="quarter" idx="11"/>
          </p:nvPr>
        </p:nvSpPr>
        <p:spPr/>
        <p:txBody>
          <a:bodyPr/>
          <a:lstStyle>
            <a:lvl1pPr>
              <a:defRPr/>
            </a:lvl1pPr>
          </a:lstStyle>
          <a:p>
            <a:pPr>
              <a:defRPr/>
            </a:pPr>
            <a:r>
              <a:rPr lang="en-US"/>
              <a:t>Design of Networks Using NOS NGS 92 </a:t>
            </a:r>
          </a:p>
        </p:txBody>
      </p:sp>
      <p:sp>
        <p:nvSpPr>
          <p:cNvPr id="7" name="Slide Number Placeholder 5"/>
          <p:cNvSpPr>
            <a:spLocks noGrp="1"/>
          </p:cNvSpPr>
          <p:nvPr>
            <p:ph type="sldNum" sz="quarter" idx="12"/>
          </p:nvPr>
        </p:nvSpPr>
        <p:spPr/>
        <p:txBody>
          <a:bodyPr/>
          <a:lstStyle>
            <a:lvl1pPr>
              <a:defRPr/>
            </a:lvl1pPr>
          </a:lstStyle>
          <a:p>
            <a:fld id="{8AF98124-520A-4F87-9F59-50BB2A38DC5D}" type="slidenum">
              <a:rPr lang="en-US" altLang="en-US"/>
              <a:pPr/>
              <a:t>‹#›</a:t>
            </a:fld>
            <a:endParaRPr lang="en-US" altLang="en-US"/>
          </a:p>
        </p:txBody>
      </p:sp>
    </p:spTree>
    <p:extLst>
      <p:ext uri="{BB962C8B-B14F-4D97-AF65-F5344CB8AC3E}">
        <p14:creationId xmlns:p14="http://schemas.microsoft.com/office/powerpoint/2010/main" val="21641590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r>
              <a:rPr lang="en-US" altLang="en-US"/>
              <a:t>April 21, 2025</a:t>
            </a:r>
          </a:p>
        </p:txBody>
      </p:sp>
      <p:sp>
        <p:nvSpPr>
          <p:cNvPr id="6" name="Footer Placeholder 4"/>
          <p:cNvSpPr>
            <a:spLocks noGrp="1"/>
          </p:cNvSpPr>
          <p:nvPr>
            <p:ph type="ftr" sz="quarter" idx="11"/>
          </p:nvPr>
        </p:nvSpPr>
        <p:spPr/>
        <p:txBody>
          <a:bodyPr/>
          <a:lstStyle>
            <a:lvl1pPr>
              <a:defRPr/>
            </a:lvl1pPr>
          </a:lstStyle>
          <a:p>
            <a:pPr>
              <a:defRPr/>
            </a:pPr>
            <a:r>
              <a:rPr lang="en-US"/>
              <a:t>Design of Networks Using NOS NGS 92 </a:t>
            </a:r>
          </a:p>
        </p:txBody>
      </p:sp>
      <p:sp>
        <p:nvSpPr>
          <p:cNvPr id="7" name="Slide Number Placeholder 5"/>
          <p:cNvSpPr>
            <a:spLocks noGrp="1"/>
          </p:cNvSpPr>
          <p:nvPr>
            <p:ph type="sldNum" sz="quarter" idx="12"/>
          </p:nvPr>
        </p:nvSpPr>
        <p:spPr/>
        <p:txBody>
          <a:bodyPr/>
          <a:lstStyle>
            <a:lvl1pPr>
              <a:defRPr/>
            </a:lvl1pPr>
          </a:lstStyle>
          <a:p>
            <a:fld id="{ED2F3BB7-3B71-4EF8-9C47-74C8EFFC4265}" type="slidenum">
              <a:rPr lang="en-US" altLang="en-US"/>
              <a:pPr/>
              <a:t>‹#›</a:t>
            </a:fld>
            <a:endParaRPr lang="en-US" altLang="en-US"/>
          </a:p>
        </p:txBody>
      </p:sp>
    </p:spTree>
    <p:extLst>
      <p:ext uri="{BB962C8B-B14F-4D97-AF65-F5344CB8AC3E}">
        <p14:creationId xmlns:p14="http://schemas.microsoft.com/office/powerpoint/2010/main" val="895269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457200" y="6356350"/>
            <a:ext cx="12827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mj-lt"/>
              </a:defRPr>
            </a:lvl1pPr>
          </a:lstStyle>
          <a:p>
            <a:r>
              <a:rPr lang="en-US" altLang="en-US"/>
              <a:t>April 21, 2025</a:t>
            </a:r>
            <a:endParaRPr lang="en-US" altLang="en-US" dirty="0"/>
          </a:p>
        </p:txBody>
      </p:sp>
      <p:sp>
        <p:nvSpPr>
          <p:cNvPr id="5" name="Footer Placeholder 4"/>
          <p:cNvSpPr>
            <a:spLocks noGrp="1"/>
          </p:cNvSpPr>
          <p:nvPr>
            <p:ph type="ftr" sz="quarter" idx="3"/>
          </p:nvPr>
        </p:nvSpPr>
        <p:spPr>
          <a:xfrm>
            <a:off x="2108200" y="6356350"/>
            <a:ext cx="56134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j-lt"/>
                <a:ea typeface="+mn-ea"/>
                <a:cs typeface="+mn-cs"/>
              </a:defRPr>
            </a:lvl1pPr>
          </a:lstStyle>
          <a:p>
            <a:pPr>
              <a:defRPr/>
            </a:pPr>
            <a:r>
              <a:rPr lang="en-US"/>
              <a:t>Design of Networks Using NOS NGS 92 </a:t>
            </a:r>
            <a:endParaRPr lang="en-US" dirty="0"/>
          </a:p>
        </p:txBody>
      </p:sp>
      <p:sp>
        <p:nvSpPr>
          <p:cNvPr id="6" name="Slide Number Placeholder 5"/>
          <p:cNvSpPr>
            <a:spLocks noGrp="1"/>
          </p:cNvSpPr>
          <p:nvPr>
            <p:ph type="sldNum" sz="quarter" idx="4"/>
          </p:nvPr>
        </p:nvSpPr>
        <p:spPr>
          <a:xfrm>
            <a:off x="7968342" y="6356350"/>
            <a:ext cx="718457"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imes New Roman" panose="02020603050405020304" pitchFamily="18" charset="0"/>
                <a:cs typeface="Times New Roman" panose="02020603050405020304" pitchFamily="18" charset="0"/>
              </a:defRPr>
            </a:lvl1pPr>
          </a:lstStyle>
          <a:p>
            <a:fld id="{23D9E77E-4402-46A0-A789-8BD17084C5A6}"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p:txStyles>
    <p:titleStyle>
      <a:lvl1pPr algn="ctr" defTabSz="457200" rtl="0" eaLnBrk="1" fontAlgn="base" hangingPunct="1">
        <a:spcBef>
          <a:spcPct val="0"/>
        </a:spcBef>
        <a:spcAft>
          <a:spcPct val="0"/>
        </a:spcAft>
        <a:defRPr sz="36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j-lt"/>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j-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1800" kern="1200">
          <a:solidFill>
            <a:schemeClr val="tx1"/>
          </a:solidFill>
          <a:latin typeface="+mj-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1800" kern="1200">
          <a:solidFill>
            <a:schemeClr val="tx1"/>
          </a:solidFill>
          <a:latin typeface="+mj-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geodesy.noaa.gov/library/pdfs/NOAA_TM_NOS_NGS_0092.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geodesy.noaa.gov/web/science_edu/presentations_library/"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B05A8-EA5B-4638-8461-A022069F1F2D}"/>
              </a:ext>
            </a:extLst>
          </p:cNvPr>
          <p:cNvSpPr>
            <a:spLocks noGrp="1"/>
          </p:cNvSpPr>
          <p:nvPr>
            <p:ph type="ctrTitle"/>
          </p:nvPr>
        </p:nvSpPr>
        <p:spPr>
          <a:xfrm>
            <a:off x="685800" y="1926286"/>
            <a:ext cx="7772400" cy="841375"/>
          </a:xfrm>
        </p:spPr>
        <p:txBody>
          <a:bodyPr/>
          <a:lstStyle/>
          <a:p>
            <a:r>
              <a:rPr lang="en-US" dirty="0">
                <a:solidFill>
                  <a:schemeClr val="accent1">
                    <a:lumMod val="75000"/>
                  </a:schemeClr>
                </a:solidFill>
                <a:latin typeface="Times New Roman" panose="02020603050405020304" pitchFamily="18" charset="0"/>
                <a:cs typeface="Times New Roman" panose="02020603050405020304" pitchFamily="18" charset="0"/>
              </a:rPr>
              <a:t>NGS Webinar</a:t>
            </a:r>
          </a:p>
        </p:txBody>
      </p:sp>
      <p:sp>
        <p:nvSpPr>
          <p:cNvPr id="3" name="Subtitle 2">
            <a:extLst>
              <a:ext uri="{FF2B5EF4-FFF2-40B4-BE49-F238E27FC236}">
                <a16:creationId xmlns:a16="http://schemas.microsoft.com/office/drawing/2014/main" id="{9BD0FD7A-9590-4849-8DB2-8A69A4863C82}"/>
              </a:ext>
            </a:extLst>
          </p:cNvPr>
          <p:cNvSpPr>
            <a:spLocks noGrp="1"/>
          </p:cNvSpPr>
          <p:nvPr>
            <p:ph type="subTitle" idx="1"/>
          </p:nvPr>
        </p:nvSpPr>
        <p:spPr>
          <a:xfrm>
            <a:off x="315310" y="2767661"/>
            <a:ext cx="8513379" cy="1120298"/>
          </a:xfrm>
        </p:spPr>
        <p:txBody>
          <a:bodyPr/>
          <a:lstStyle/>
          <a:p>
            <a:r>
              <a:rPr lang="en-US" b="1" u="none" strike="noStrike" dirty="0">
                <a:solidFill>
                  <a:srgbClr val="000000"/>
                </a:solidFill>
                <a:effectLst/>
                <a:latin typeface="+mj-lt"/>
              </a:rPr>
              <a:t>Design of Networks Using NOS NGS 92 </a:t>
            </a:r>
          </a:p>
          <a:p>
            <a:r>
              <a:rPr lang="en-US" sz="1800" b="1" u="none" strike="noStrike" dirty="0">
                <a:solidFill>
                  <a:srgbClr val="000000"/>
                </a:solidFill>
                <a:effectLst/>
                <a:latin typeface="+mj-lt"/>
              </a:rPr>
              <a:t>Classifications, Standards, and Specifications for GNSS Geodetic Control Surveys using OPUS Projects</a:t>
            </a:r>
            <a:endParaRPr lang="en-US" sz="1800" b="1" dirty="0">
              <a:solidFill>
                <a:schemeClr val="accent1">
                  <a:lumMod val="75000"/>
                </a:schemeClr>
              </a:solidFill>
              <a:latin typeface="+mj-lt"/>
              <a:cs typeface="Times New Roman" panose="02020603050405020304" pitchFamily="18" charset="0"/>
            </a:endParaRPr>
          </a:p>
        </p:txBody>
      </p:sp>
      <p:sp>
        <p:nvSpPr>
          <p:cNvPr id="4" name="Subtitle 2">
            <a:extLst>
              <a:ext uri="{FF2B5EF4-FFF2-40B4-BE49-F238E27FC236}">
                <a16:creationId xmlns:a16="http://schemas.microsoft.com/office/drawing/2014/main" id="{A5233C44-7D3F-2B91-FB12-CE81B52F619C}"/>
              </a:ext>
            </a:extLst>
          </p:cNvPr>
          <p:cNvSpPr txBox="1">
            <a:spLocks/>
          </p:cNvSpPr>
          <p:nvPr/>
        </p:nvSpPr>
        <p:spPr bwMode="auto">
          <a:xfrm>
            <a:off x="457201" y="4065383"/>
            <a:ext cx="8366288" cy="2089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defTabSz="457200" rtl="0" eaLnBrk="1" fontAlgn="base" hangingPunct="1">
              <a:spcBef>
                <a:spcPct val="20000"/>
              </a:spcBef>
              <a:spcAft>
                <a:spcPct val="0"/>
              </a:spcAft>
              <a:buFont typeface="Arial" panose="020B0604020202020204" pitchFamily="34" charset="0"/>
              <a:buNone/>
              <a:defRPr sz="3200" kern="1200" baseline="0">
                <a:solidFill>
                  <a:schemeClr val="tx1">
                    <a:tint val="75000"/>
                  </a:schemeClr>
                </a:solidFill>
                <a:latin typeface="Times New Roman" panose="02020603050405020304" pitchFamily="18" charset="0"/>
                <a:ea typeface="MS PGothic" panose="020B0600070205080204" pitchFamily="34" charset="-128"/>
                <a:cs typeface="ＭＳ Ｐゴシック" charset="0"/>
              </a:defRPr>
            </a:lvl1pPr>
            <a:lvl2pPr marL="457200" indent="0" algn="ctr" defTabSz="457200" rtl="0" eaLnBrk="1" fontAlgn="base" hangingPunct="1">
              <a:spcBef>
                <a:spcPct val="20000"/>
              </a:spcBef>
              <a:spcAft>
                <a:spcPct val="0"/>
              </a:spcAft>
              <a:buFont typeface="Arial" panose="020B0604020202020204" pitchFamily="34" charset="0"/>
              <a:buNone/>
              <a:defRPr sz="2800" kern="1200">
                <a:solidFill>
                  <a:schemeClr val="tx1">
                    <a:tint val="75000"/>
                  </a:schemeClr>
                </a:solidFill>
                <a:latin typeface="+mj-lt"/>
                <a:ea typeface="MS PGothic" panose="020B0600070205080204" pitchFamily="34" charset="-128"/>
                <a:cs typeface="+mn-cs"/>
              </a:defRPr>
            </a:lvl2pPr>
            <a:lvl3pPr marL="914400" indent="0" algn="ctr" defTabSz="457200" rtl="0" eaLnBrk="1" fontAlgn="base" hangingPunct="1">
              <a:spcBef>
                <a:spcPct val="20000"/>
              </a:spcBef>
              <a:spcAft>
                <a:spcPct val="0"/>
              </a:spcAft>
              <a:buFont typeface="Arial" panose="020B0604020202020204" pitchFamily="34" charset="0"/>
              <a:buNone/>
              <a:defRPr sz="2400" kern="1200">
                <a:solidFill>
                  <a:schemeClr val="tx1">
                    <a:tint val="75000"/>
                  </a:schemeClr>
                </a:solidFill>
                <a:latin typeface="Times New Roman" panose="02020603050405020304" pitchFamily="18" charset="0"/>
                <a:ea typeface="MS PGothic" panose="020B0600070205080204" pitchFamily="34" charset="-128"/>
                <a:cs typeface="Times New Roman" panose="02020603050405020304" pitchFamily="18" charset="0"/>
              </a:defRPr>
            </a:lvl3pPr>
            <a:lvl4pPr marL="1371600" indent="0" algn="ctr" defTabSz="457200"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mj-lt"/>
                <a:ea typeface="MS PGothic" panose="020B0600070205080204" pitchFamily="34" charset="-128"/>
                <a:cs typeface="+mn-cs"/>
              </a:defRPr>
            </a:lvl4pPr>
            <a:lvl5pPr marL="1828800" indent="0" algn="ctr" defTabSz="457200"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mj-lt"/>
                <a:ea typeface="MS PGothic" panose="020B0600070205080204" pitchFamily="34"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0" b="1" dirty="0">
                <a:solidFill>
                  <a:srgbClr val="000000"/>
                </a:solidFill>
                <a:latin typeface="+mj-lt"/>
              </a:rPr>
              <a:t>April 21, 2025</a:t>
            </a:r>
          </a:p>
          <a:p>
            <a:endParaRPr lang="en-US" sz="1600" b="1" dirty="0">
              <a:solidFill>
                <a:srgbClr val="000000"/>
              </a:solidFill>
              <a:latin typeface="+mj-lt"/>
            </a:endParaRPr>
          </a:p>
          <a:p>
            <a:r>
              <a:rPr lang="en-US" sz="1800" b="1" dirty="0">
                <a:solidFill>
                  <a:srgbClr val="000000"/>
                </a:solidFill>
                <a:latin typeface="+mj-lt"/>
              </a:rPr>
              <a:t>Dave Zenk PE LS, Northern Plains Regional Advisor </a:t>
            </a:r>
          </a:p>
          <a:p>
            <a:r>
              <a:rPr lang="en-US" sz="1800" b="1" dirty="0">
                <a:solidFill>
                  <a:srgbClr val="000000"/>
                </a:solidFill>
                <a:latin typeface="+mj-lt"/>
              </a:rPr>
              <a:t>Dan Martin, Northeast Regional Advisor</a:t>
            </a:r>
          </a:p>
          <a:p>
            <a:r>
              <a:rPr lang="en-US" sz="1800" b="1" dirty="0">
                <a:solidFill>
                  <a:srgbClr val="000000"/>
                </a:solidFill>
                <a:latin typeface="+mj-lt"/>
              </a:rPr>
              <a:t>Lynda Bell, Alaska Regional Advisor</a:t>
            </a:r>
          </a:p>
        </p:txBody>
      </p:sp>
      <p:sp>
        <p:nvSpPr>
          <p:cNvPr id="5" name="Slide Number Placeholder 4">
            <a:extLst>
              <a:ext uri="{FF2B5EF4-FFF2-40B4-BE49-F238E27FC236}">
                <a16:creationId xmlns:a16="http://schemas.microsoft.com/office/drawing/2014/main" id="{6D4345BD-BB9F-1543-22C2-8F52EC9465F5}"/>
              </a:ext>
            </a:extLst>
          </p:cNvPr>
          <p:cNvSpPr>
            <a:spLocks noGrp="1"/>
          </p:cNvSpPr>
          <p:nvPr>
            <p:ph type="sldNum" sz="quarter" idx="12"/>
          </p:nvPr>
        </p:nvSpPr>
        <p:spPr/>
        <p:txBody>
          <a:bodyPr/>
          <a:lstStyle/>
          <a:p>
            <a:fld id="{7AD4DCD3-172B-4990-80A6-45F69410C25B}" type="slidenum">
              <a:rPr lang="en-US" altLang="en-US" smtClean="0"/>
              <a:pPr/>
              <a:t>1</a:t>
            </a:fld>
            <a:endParaRPr lang="en-US" altLang="en-US" dirty="0"/>
          </a:p>
        </p:txBody>
      </p:sp>
      <p:sp>
        <p:nvSpPr>
          <p:cNvPr id="7" name="Footer Placeholder 6">
            <a:extLst>
              <a:ext uri="{FF2B5EF4-FFF2-40B4-BE49-F238E27FC236}">
                <a16:creationId xmlns:a16="http://schemas.microsoft.com/office/drawing/2014/main" id="{1FE01190-E19C-07F6-F17D-64BF272A79F1}"/>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Date Placeholder 5">
            <a:extLst>
              <a:ext uri="{FF2B5EF4-FFF2-40B4-BE49-F238E27FC236}">
                <a16:creationId xmlns:a16="http://schemas.microsoft.com/office/drawing/2014/main" id="{2BAF903E-1E17-2738-9503-42181BB9427B}"/>
              </a:ext>
            </a:extLst>
          </p:cNvPr>
          <p:cNvSpPr>
            <a:spLocks noGrp="1"/>
          </p:cNvSpPr>
          <p:nvPr>
            <p:ph type="dt" sz="half" idx="10"/>
          </p:nvPr>
        </p:nvSpPr>
        <p:spPr/>
        <p:txBody>
          <a:bodyPr/>
          <a:lstStyle/>
          <a:p>
            <a:r>
              <a:rPr lang="en-US" altLang="en-US"/>
              <a:t>April 21, 2025</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3C18-1041-F1C8-40AE-54406DCAF7FC}"/>
              </a:ext>
            </a:extLst>
          </p:cNvPr>
          <p:cNvSpPr>
            <a:spLocks noGrp="1"/>
          </p:cNvSpPr>
          <p:nvPr>
            <p:ph type="title"/>
          </p:nvPr>
        </p:nvSpPr>
        <p:spPr/>
        <p:txBody>
          <a:bodyPr/>
          <a:lstStyle/>
          <a:p>
            <a:r>
              <a:rPr lang="en-US" sz="3600" dirty="0"/>
              <a:t>Standards for Network Design</a:t>
            </a:r>
          </a:p>
        </p:txBody>
      </p:sp>
      <p:sp>
        <p:nvSpPr>
          <p:cNvPr id="5" name="Footer Placeholder 4">
            <a:extLst>
              <a:ext uri="{FF2B5EF4-FFF2-40B4-BE49-F238E27FC236}">
                <a16:creationId xmlns:a16="http://schemas.microsoft.com/office/drawing/2014/main" id="{832A3F3F-42C3-CC5E-9FFB-05D2FF04FC34}"/>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1A6630B4-1F17-D31A-395A-667589BC0205}"/>
              </a:ext>
            </a:extLst>
          </p:cNvPr>
          <p:cNvSpPr>
            <a:spLocks noGrp="1"/>
          </p:cNvSpPr>
          <p:nvPr>
            <p:ph type="sldNum" sz="quarter" idx="12"/>
          </p:nvPr>
        </p:nvSpPr>
        <p:spPr/>
        <p:txBody>
          <a:bodyPr/>
          <a:lstStyle/>
          <a:p>
            <a:pPr>
              <a:defRPr/>
            </a:pPr>
            <a:fld id="{A269A303-B593-45E6-8920-67DA3337AB25}" type="slidenum">
              <a:rPr lang="en-US" altLang="en-US" smtClean="0"/>
              <a:pPr>
                <a:defRPr/>
              </a:pPr>
              <a:t>10</a:t>
            </a:fld>
            <a:endParaRPr lang="en-US" altLang="en-US" dirty="0"/>
          </a:p>
        </p:txBody>
      </p:sp>
      <p:graphicFrame>
        <p:nvGraphicFramePr>
          <p:cNvPr id="3" name="Table 2" descr="&quot;&quot;">
            <a:extLst>
              <a:ext uri="{FF2B5EF4-FFF2-40B4-BE49-F238E27FC236}">
                <a16:creationId xmlns:a16="http://schemas.microsoft.com/office/drawing/2014/main" id="{3DC6FAA2-1D60-F22A-BF82-2308C62124AD}"/>
              </a:ext>
            </a:extLst>
          </p:cNvPr>
          <p:cNvGraphicFramePr>
            <a:graphicFrameLocks noGrp="1"/>
          </p:cNvGraphicFramePr>
          <p:nvPr>
            <p:extLst>
              <p:ext uri="{D42A27DB-BD31-4B8C-83A1-F6EECF244321}">
                <p14:modId xmlns:p14="http://schemas.microsoft.com/office/powerpoint/2010/main" val="1132609999"/>
              </p:ext>
            </p:extLst>
          </p:nvPr>
        </p:nvGraphicFramePr>
        <p:xfrm>
          <a:off x="888274" y="1895526"/>
          <a:ext cx="7367451" cy="2281915"/>
        </p:xfrm>
        <a:graphic>
          <a:graphicData uri="http://schemas.openxmlformats.org/drawingml/2006/table">
            <a:tbl>
              <a:tblPr/>
              <a:tblGrid>
                <a:gridCol w="407126">
                  <a:extLst>
                    <a:ext uri="{9D8B030D-6E8A-4147-A177-3AD203B41FA5}">
                      <a16:colId xmlns:a16="http://schemas.microsoft.com/office/drawing/2014/main" val="2640331832"/>
                    </a:ext>
                  </a:extLst>
                </a:gridCol>
                <a:gridCol w="2095519">
                  <a:extLst>
                    <a:ext uri="{9D8B030D-6E8A-4147-A177-3AD203B41FA5}">
                      <a16:colId xmlns:a16="http://schemas.microsoft.com/office/drawing/2014/main" val="2669066989"/>
                    </a:ext>
                  </a:extLst>
                </a:gridCol>
                <a:gridCol w="1866766">
                  <a:extLst>
                    <a:ext uri="{9D8B030D-6E8A-4147-A177-3AD203B41FA5}">
                      <a16:colId xmlns:a16="http://schemas.microsoft.com/office/drawing/2014/main" val="1876973011"/>
                    </a:ext>
                  </a:extLst>
                </a:gridCol>
                <a:gridCol w="1632161">
                  <a:extLst>
                    <a:ext uri="{9D8B030D-6E8A-4147-A177-3AD203B41FA5}">
                      <a16:colId xmlns:a16="http://schemas.microsoft.com/office/drawing/2014/main" val="3882025656"/>
                    </a:ext>
                  </a:extLst>
                </a:gridCol>
                <a:gridCol w="1365879">
                  <a:extLst>
                    <a:ext uri="{9D8B030D-6E8A-4147-A177-3AD203B41FA5}">
                      <a16:colId xmlns:a16="http://schemas.microsoft.com/office/drawing/2014/main" val="392177433"/>
                    </a:ext>
                  </a:extLst>
                </a:gridCol>
              </a:tblGrid>
              <a:tr h="375981">
                <a:tc>
                  <a:txBody>
                    <a:bodyPr/>
                    <a:lstStyle/>
                    <a:p>
                      <a:pPr fontAlgn="t"/>
                      <a:br>
                        <a:rPr lang="en-US" sz="1100" dirty="0">
                          <a:effectLst/>
                          <a:latin typeface="+mn-lt"/>
                        </a:rPr>
                      </a:br>
                      <a:endParaRPr lang="en-US" sz="1100" dirty="0">
                        <a:effectLst/>
                        <a:latin typeface="+mn-lt"/>
                      </a:endParaRPr>
                    </a:p>
                  </a:txBody>
                  <a:tcPr marL="44337" marR="44337" marT="44337" marB="44337">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Requirement</a:t>
                      </a:r>
                      <a:endParaRPr lang="en-US" sz="1100" dirty="0">
                        <a:effectLst/>
                        <a:latin typeface="+mn-lt"/>
                      </a:endParaRPr>
                    </a:p>
                  </a:txBody>
                  <a:tcPr marL="44337" marR="44337" marT="44337" marB="44337">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PRIMARY</a:t>
                      </a:r>
                      <a:endParaRPr lang="en-US" sz="1100" dirty="0">
                        <a:effectLst/>
                        <a:latin typeface="+mn-lt"/>
                      </a:endParaRPr>
                    </a:p>
                  </a:txBody>
                  <a:tcPr marL="44337" marR="44337" marT="44337" marB="44337">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SECONDARY</a:t>
                      </a:r>
                      <a:endParaRPr lang="en-US" sz="1100" dirty="0">
                        <a:effectLst/>
                        <a:latin typeface="+mn-lt"/>
                      </a:endParaRPr>
                    </a:p>
                  </a:txBody>
                  <a:tcPr marL="44337" marR="44337" marT="44337" marB="44337">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LOCAL</a:t>
                      </a:r>
                      <a:endParaRPr lang="en-US" sz="1100" dirty="0">
                        <a:effectLst/>
                        <a:latin typeface="+mn-lt"/>
                      </a:endParaRPr>
                    </a:p>
                  </a:txBody>
                  <a:tcPr marL="44337" marR="44337" marT="44337" marB="44337">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63498821"/>
                  </a:ext>
                </a:extLst>
              </a:tr>
              <a:tr h="375981">
                <a:tc>
                  <a:txBody>
                    <a:bodyPr/>
                    <a:lstStyle/>
                    <a:p>
                      <a:pPr rtl="0" fontAlgn="t">
                        <a:spcBef>
                          <a:spcPts val="0"/>
                        </a:spcBef>
                        <a:spcAft>
                          <a:spcPts val="0"/>
                        </a:spcAft>
                      </a:pPr>
                      <a:r>
                        <a:rPr lang="en-US" sz="900" b="1" i="0" u="none" strike="noStrike">
                          <a:solidFill>
                            <a:srgbClr val="000000"/>
                          </a:solidFill>
                          <a:effectLst/>
                          <a:latin typeface="+mn-lt"/>
                        </a:rPr>
                        <a:t>5.1</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All HUBS are NCN CORS </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dirty="0">
                          <a:solidFill>
                            <a:srgbClr val="000000"/>
                          </a:solidFill>
                          <a:effectLst/>
                          <a:latin typeface="+mn-lt"/>
                        </a:rPr>
                        <a:t>Yes.  </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99650757"/>
                  </a:ext>
                </a:extLst>
              </a:tr>
              <a:tr h="375981">
                <a:tc>
                  <a:txBody>
                    <a:bodyPr/>
                    <a:lstStyle/>
                    <a:p>
                      <a:pPr rtl="0" fontAlgn="t">
                        <a:spcBef>
                          <a:spcPts val="0"/>
                        </a:spcBef>
                        <a:spcAft>
                          <a:spcPts val="0"/>
                        </a:spcAft>
                      </a:pPr>
                      <a:r>
                        <a:rPr lang="en-US" sz="900" b="1" i="0" u="none" strike="noStrike">
                          <a:solidFill>
                            <a:srgbClr val="000000"/>
                          </a:solidFill>
                          <a:effectLst/>
                          <a:latin typeface="+mn-lt"/>
                        </a:rPr>
                        <a:t>5.2</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Distance between HUBS</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dirty="0">
                          <a:solidFill>
                            <a:srgbClr val="000000"/>
                          </a:solidFill>
                          <a:effectLst/>
                          <a:latin typeface="+mn-lt"/>
                        </a:rPr>
                        <a:t>100 km minimum, 400 km maximum. </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17724567"/>
                  </a:ext>
                </a:extLst>
              </a:tr>
              <a:tr h="567519">
                <a:tc>
                  <a:txBody>
                    <a:bodyPr/>
                    <a:lstStyle/>
                    <a:p>
                      <a:pPr rtl="0" fontAlgn="t">
                        <a:spcBef>
                          <a:spcPts val="0"/>
                        </a:spcBef>
                        <a:spcAft>
                          <a:spcPts val="0"/>
                        </a:spcAft>
                      </a:pPr>
                      <a:r>
                        <a:rPr lang="en-US" sz="900" b="1" i="0" u="none" strike="noStrike">
                          <a:solidFill>
                            <a:srgbClr val="000000"/>
                          </a:solidFill>
                          <a:effectLst/>
                          <a:latin typeface="+mn-lt"/>
                        </a:rPr>
                        <a:t>5.3</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000000"/>
                          </a:solidFill>
                          <a:effectLst/>
                          <a:latin typeface="+mn-lt"/>
                        </a:rPr>
                        <a:t>Project includes 3 or more NCN CORS</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dirty="0">
                          <a:solidFill>
                            <a:srgbClr val="000000"/>
                          </a:solidFill>
                          <a:effectLst/>
                          <a:latin typeface="+mn-lt"/>
                        </a:rPr>
                        <a:t>1 local NCN CORS used as HUB  (&lt; 100 to 200 km) plus</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1 or more nearby NCN CORS (&lt; 300 KM) plus</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1 or more distant NCN CORS (400-800 km)</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96730639"/>
                  </a:ext>
                </a:extLst>
              </a:tr>
              <a:tr h="423866">
                <a:tc>
                  <a:txBody>
                    <a:bodyPr/>
                    <a:lstStyle/>
                    <a:p>
                      <a:pPr rtl="0" fontAlgn="t">
                        <a:spcBef>
                          <a:spcPts val="0"/>
                        </a:spcBef>
                        <a:spcAft>
                          <a:spcPts val="0"/>
                        </a:spcAft>
                      </a:pPr>
                      <a:r>
                        <a:rPr lang="en-US" sz="900" b="1" i="0" u="none" strike="noStrike">
                          <a:solidFill>
                            <a:srgbClr val="000000"/>
                          </a:solidFill>
                          <a:effectLst/>
                          <a:latin typeface="+mn-lt"/>
                        </a:rPr>
                        <a:t>5.4</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Project includes</a:t>
                      </a:r>
                    </a:p>
                    <a:p>
                      <a:pPr rtl="0" fontAlgn="t">
                        <a:spcBef>
                          <a:spcPts val="0"/>
                        </a:spcBef>
                        <a:spcAft>
                          <a:spcPts val="0"/>
                        </a:spcAft>
                      </a:pPr>
                      <a:r>
                        <a:rPr lang="en-US" sz="900" b="1" i="0" u="none" strike="noStrike" dirty="0">
                          <a:solidFill>
                            <a:srgbClr val="000000"/>
                          </a:solidFill>
                          <a:effectLst/>
                          <a:latin typeface="+mn-lt"/>
                        </a:rPr>
                        <a:t>checkpoints (GVX </a:t>
                      </a:r>
                    </a:p>
                    <a:p>
                      <a:pPr rtl="0" fontAlgn="t">
                        <a:spcBef>
                          <a:spcPts val="0"/>
                        </a:spcBef>
                        <a:spcAft>
                          <a:spcPts val="0"/>
                        </a:spcAft>
                      </a:pPr>
                      <a:r>
                        <a:rPr lang="en-US" sz="900" b="1" i="0" u="none" strike="noStrike" dirty="0">
                          <a:solidFill>
                            <a:srgbClr val="000000"/>
                          </a:solidFill>
                          <a:effectLst/>
                          <a:latin typeface="+mn-lt"/>
                        </a:rPr>
                        <a:t>Validation Stations)</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dirty="0">
                          <a:solidFill>
                            <a:srgbClr val="000000"/>
                          </a:solidFill>
                          <a:effectLst/>
                          <a:latin typeface="+mn-lt"/>
                        </a:rPr>
                        <a:t>Yes, if GVX vectors are uploaded to the Project.</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04302315"/>
                  </a:ext>
                </a:extLst>
              </a:tr>
            </a:tbl>
          </a:graphicData>
        </a:graphic>
      </p:graphicFrame>
      <p:sp>
        <p:nvSpPr>
          <p:cNvPr id="10" name="TextBox 9">
            <a:extLst>
              <a:ext uri="{FF2B5EF4-FFF2-40B4-BE49-F238E27FC236}">
                <a16:creationId xmlns:a16="http://schemas.microsoft.com/office/drawing/2014/main" id="{083E9922-87CF-C85C-2723-4F1763BFCE37}"/>
              </a:ext>
            </a:extLst>
          </p:cNvPr>
          <p:cNvSpPr txBox="1"/>
          <p:nvPr/>
        </p:nvSpPr>
        <p:spPr>
          <a:xfrm>
            <a:off x="888274" y="1475213"/>
            <a:ext cx="5777769" cy="369332"/>
          </a:xfrm>
          <a:prstGeom prst="rect">
            <a:avLst/>
          </a:prstGeom>
          <a:noFill/>
        </p:spPr>
        <p:txBody>
          <a:bodyPr wrap="square" rtlCol="0">
            <a:spAutoFit/>
          </a:bodyPr>
          <a:lstStyle/>
          <a:p>
            <a:r>
              <a:rPr lang="en-US" dirty="0">
                <a:latin typeface="+mn-lt"/>
              </a:rPr>
              <a:t>Table 5 – Standards for Network Design</a:t>
            </a:r>
          </a:p>
        </p:txBody>
      </p:sp>
      <p:sp>
        <p:nvSpPr>
          <p:cNvPr id="12" name="Content Placeholder 2">
            <a:extLst>
              <a:ext uri="{FF2B5EF4-FFF2-40B4-BE49-F238E27FC236}">
                <a16:creationId xmlns:a16="http://schemas.microsoft.com/office/drawing/2014/main" id="{20505201-53D1-974F-B863-EF7A3F83C42E}"/>
              </a:ext>
            </a:extLst>
          </p:cNvPr>
          <p:cNvSpPr txBox="1">
            <a:spLocks/>
          </p:cNvSpPr>
          <p:nvPr/>
        </p:nvSpPr>
        <p:spPr bwMode="auto">
          <a:xfrm>
            <a:off x="570214" y="1062787"/>
            <a:ext cx="691964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baseline="0">
                <a:solidFill>
                  <a:schemeClr val="tx1"/>
                </a:solidFill>
                <a:latin typeface="Times New Roman" panose="02020603050405020304" pitchFamily="18" charset="0"/>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j-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baseline="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baseline="0">
                <a:solidFill>
                  <a:schemeClr val="tx1"/>
                </a:solidFill>
                <a:latin typeface="Times New Roman" panose="02020603050405020304" pitchFamily="18" charset="0"/>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baseline="0">
                <a:solidFill>
                  <a:schemeClr val="tx1"/>
                </a:solidFill>
                <a:latin typeface="Times New Roman" panose="02020603050405020304" pitchFamily="18" charset="0"/>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a:t>The Standards set </a:t>
            </a:r>
            <a:r>
              <a:rPr lang="en-US" sz="1800" b="1" i="1" dirty="0"/>
              <a:t>Network Design </a:t>
            </a:r>
            <a:r>
              <a:rPr lang="en-US" sz="1800" dirty="0"/>
              <a:t>limiting parameters.</a:t>
            </a:r>
            <a:endParaRPr lang="en-US" sz="2800" dirty="0"/>
          </a:p>
        </p:txBody>
      </p:sp>
      <p:sp>
        <p:nvSpPr>
          <p:cNvPr id="4" name="Date Placeholder 3">
            <a:extLst>
              <a:ext uri="{FF2B5EF4-FFF2-40B4-BE49-F238E27FC236}">
                <a16:creationId xmlns:a16="http://schemas.microsoft.com/office/drawing/2014/main" id="{DBB9DF9D-6E97-086F-1825-99921D65F8A1}"/>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3351026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9D53F-3309-8A8A-6B96-C29C51EE5049}"/>
              </a:ext>
            </a:extLst>
          </p:cNvPr>
          <p:cNvSpPr>
            <a:spLocks noGrp="1"/>
          </p:cNvSpPr>
          <p:nvPr>
            <p:ph type="title"/>
          </p:nvPr>
        </p:nvSpPr>
        <p:spPr/>
        <p:txBody>
          <a:bodyPr/>
          <a:lstStyle/>
          <a:p>
            <a:r>
              <a:rPr lang="en-US" sz="3600" dirty="0"/>
              <a:t>Standards for Network Design</a:t>
            </a:r>
          </a:p>
        </p:txBody>
      </p:sp>
      <p:sp>
        <p:nvSpPr>
          <p:cNvPr id="5" name="Footer Placeholder 4">
            <a:extLst>
              <a:ext uri="{FF2B5EF4-FFF2-40B4-BE49-F238E27FC236}">
                <a16:creationId xmlns:a16="http://schemas.microsoft.com/office/drawing/2014/main" id="{CCBABE56-A33A-C3BA-0F83-3FF53586F3FA}"/>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6196FAE4-D005-FA85-478D-1DF4862E42A1}"/>
              </a:ext>
            </a:extLst>
          </p:cNvPr>
          <p:cNvSpPr>
            <a:spLocks noGrp="1"/>
          </p:cNvSpPr>
          <p:nvPr>
            <p:ph type="sldNum" sz="quarter" idx="12"/>
          </p:nvPr>
        </p:nvSpPr>
        <p:spPr/>
        <p:txBody>
          <a:bodyPr/>
          <a:lstStyle/>
          <a:p>
            <a:fld id="{84C1C367-1155-47A8-B187-ABB1E4FCD3DE}" type="slidenum">
              <a:rPr lang="en-US" altLang="en-US" smtClean="0"/>
              <a:pPr/>
              <a:t>11</a:t>
            </a:fld>
            <a:endParaRPr lang="en-US" altLang="en-US" dirty="0"/>
          </a:p>
        </p:txBody>
      </p:sp>
      <p:graphicFrame>
        <p:nvGraphicFramePr>
          <p:cNvPr id="8" name="Table 7" descr="&quot;&quot;">
            <a:extLst>
              <a:ext uri="{FF2B5EF4-FFF2-40B4-BE49-F238E27FC236}">
                <a16:creationId xmlns:a16="http://schemas.microsoft.com/office/drawing/2014/main" id="{6467C4E4-F66A-5A96-94A9-05202920EF2E}"/>
              </a:ext>
            </a:extLst>
          </p:cNvPr>
          <p:cNvGraphicFramePr>
            <a:graphicFrameLocks noGrp="1"/>
          </p:cNvGraphicFramePr>
          <p:nvPr>
            <p:extLst>
              <p:ext uri="{D42A27DB-BD31-4B8C-83A1-F6EECF244321}">
                <p14:modId xmlns:p14="http://schemas.microsoft.com/office/powerpoint/2010/main" val="3205655051"/>
              </p:ext>
            </p:extLst>
          </p:nvPr>
        </p:nvGraphicFramePr>
        <p:xfrm>
          <a:off x="888274" y="1898523"/>
          <a:ext cx="7367452" cy="2555240"/>
        </p:xfrm>
        <a:graphic>
          <a:graphicData uri="http://schemas.openxmlformats.org/drawingml/2006/table">
            <a:tbl>
              <a:tblPr/>
              <a:tblGrid>
                <a:gridCol w="407126">
                  <a:extLst>
                    <a:ext uri="{9D8B030D-6E8A-4147-A177-3AD203B41FA5}">
                      <a16:colId xmlns:a16="http://schemas.microsoft.com/office/drawing/2014/main" val="2640331832"/>
                    </a:ext>
                  </a:extLst>
                </a:gridCol>
                <a:gridCol w="2095520">
                  <a:extLst>
                    <a:ext uri="{9D8B030D-6E8A-4147-A177-3AD203B41FA5}">
                      <a16:colId xmlns:a16="http://schemas.microsoft.com/office/drawing/2014/main" val="2669066989"/>
                    </a:ext>
                  </a:extLst>
                </a:gridCol>
                <a:gridCol w="1866766">
                  <a:extLst>
                    <a:ext uri="{9D8B030D-6E8A-4147-A177-3AD203B41FA5}">
                      <a16:colId xmlns:a16="http://schemas.microsoft.com/office/drawing/2014/main" val="1876973011"/>
                    </a:ext>
                  </a:extLst>
                </a:gridCol>
                <a:gridCol w="1632161">
                  <a:extLst>
                    <a:ext uri="{9D8B030D-6E8A-4147-A177-3AD203B41FA5}">
                      <a16:colId xmlns:a16="http://schemas.microsoft.com/office/drawing/2014/main" val="3882025656"/>
                    </a:ext>
                  </a:extLst>
                </a:gridCol>
                <a:gridCol w="1365879">
                  <a:extLst>
                    <a:ext uri="{9D8B030D-6E8A-4147-A177-3AD203B41FA5}">
                      <a16:colId xmlns:a16="http://schemas.microsoft.com/office/drawing/2014/main" val="392177433"/>
                    </a:ext>
                  </a:extLst>
                </a:gridCol>
              </a:tblGrid>
              <a:tr h="516269">
                <a:tc>
                  <a:txBody>
                    <a:bodyPr/>
                    <a:lstStyle/>
                    <a:p>
                      <a:pPr rtl="0" fontAlgn="t">
                        <a:spcBef>
                          <a:spcPts val="0"/>
                        </a:spcBef>
                        <a:spcAft>
                          <a:spcPts val="0"/>
                        </a:spcAft>
                      </a:pPr>
                      <a:r>
                        <a:rPr lang="en-US" sz="900" b="1" i="0" u="none" strike="noStrike" dirty="0">
                          <a:solidFill>
                            <a:srgbClr val="000000"/>
                          </a:solidFill>
                          <a:effectLst/>
                          <a:latin typeface="+mn-lt"/>
                        </a:rPr>
                        <a:t>5.5</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Longest OPUS PP Vector from HUB to mark </a:t>
                      </a:r>
                    </a:p>
                    <a:p>
                      <a:pPr rtl="0" fontAlgn="t">
                        <a:spcBef>
                          <a:spcPts val="0"/>
                        </a:spcBef>
                        <a:spcAft>
                          <a:spcPts val="0"/>
                        </a:spcAft>
                      </a:pPr>
                      <a:r>
                        <a:rPr lang="en-US" sz="900" b="0" i="1" u="none" strike="noStrike" dirty="0">
                          <a:solidFill>
                            <a:srgbClr val="000000"/>
                          </a:solidFill>
                          <a:effectLst/>
                          <a:latin typeface="+mn-lt"/>
                        </a:rPr>
                        <a:t>(excluding from HUB to NCN CORS)</a:t>
                      </a:r>
                      <a:r>
                        <a:rPr lang="en-US" sz="900" b="0" i="0" u="none" strike="noStrike" dirty="0">
                          <a:solidFill>
                            <a:srgbClr val="000000"/>
                          </a:solidFill>
                          <a:effectLst/>
                          <a:latin typeface="+mn-lt"/>
                        </a:rPr>
                        <a:t> </a:t>
                      </a:r>
                      <a:endParaRPr lang="en-US" sz="900" b="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mn-lt"/>
                        </a:rPr>
                        <a:t>200 km (for T = 20 </a:t>
                      </a:r>
                      <a:r>
                        <a:rPr lang="en-US" sz="900" b="0" i="0" u="none" strike="noStrike" dirty="0" err="1">
                          <a:solidFill>
                            <a:srgbClr val="000000"/>
                          </a:solidFill>
                          <a:effectLst/>
                          <a:latin typeface="+mn-lt"/>
                        </a:rPr>
                        <a:t>hrs</a:t>
                      </a:r>
                      <a:r>
                        <a:rPr lang="en-US" sz="900" b="0" i="0" u="none" strike="noStrike" dirty="0">
                          <a:solidFill>
                            <a:srgbClr val="000000"/>
                          </a:solidFill>
                          <a:effectLst/>
                          <a:latin typeface="+mn-lt"/>
                        </a:rPr>
                        <a:t>)</a:t>
                      </a:r>
                      <a:endParaRPr lang="en-US" sz="900" dirty="0">
                        <a:effectLst/>
                        <a:latin typeface="+mn-lt"/>
                      </a:endParaRPr>
                    </a:p>
                    <a:p>
                      <a:pPr fontAlgn="t"/>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mn-lt"/>
                        </a:rPr>
                        <a:t>200 km (for T = 8 </a:t>
                      </a:r>
                      <a:r>
                        <a:rPr lang="en-US" sz="900" b="0" i="0" u="none" strike="noStrike" dirty="0" err="1">
                          <a:solidFill>
                            <a:srgbClr val="000000"/>
                          </a:solidFill>
                          <a:effectLst/>
                          <a:latin typeface="+mn-lt"/>
                        </a:rPr>
                        <a:t>hrs</a:t>
                      </a:r>
                      <a:r>
                        <a:rPr lang="en-US" sz="900" b="0" i="0" u="none" strike="noStrike" dirty="0">
                          <a:solidFill>
                            <a:srgbClr val="000000"/>
                          </a:solidFill>
                          <a:effectLst/>
                          <a:latin typeface="+mn-lt"/>
                        </a:rPr>
                        <a:t>)</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150 km (for T = 6 </a:t>
                      </a:r>
                      <a:r>
                        <a:rPr lang="en-US" sz="900" b="0" i="0" u="none" strike="noStrike" dirty="0" err="1">
                          <a:solidFill>
                            <a:srgbClr val="000000"/>
                          </a:solidFill>
                          <a:effectLst/>
                          <a:latin typeface="+mn-lt"/>
                        </a:rPr>
                        <a:t>hrs</a:t>
                      </a:r>
                      <a:r>
                        <a:rPr lang="en-US" sz="900" b="0" i="0" u="none" strike="noStrike" dirty="0">
                          <a:solidFill>
                            <a:srgbClr val="000000"/>
                          </a:solidFill>
                          <a:effectLst/>
                          <a:latin typeface="+mn-lt"/>
                        </a:rPr>
                        <a:t>)</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100 km (for T = 4 </a:t>
                      </a:r>
                      <a:r>
                        <a:rPr lang="en-US" sz="900" b="0" i="0" u="none" strike="noStrike" dirty="0" err="1">
                          <a:solidFill>
                            <a:srgbClr val="000000"/>
                          </a:solidFill>
                          <a:effectLst/>
                          <a:latin typeface="+mn-lt"/>
                        </a:rPr>
                        <a:t>hrs</a:t>
                      </a:r>
                      <a:r>
                        <a:rPr lang="en-US" sz="900" b="0" i="0" u="none" strike="noStrike" dirty="0">
                          <a:solidFill>
                            <a:srgbClr val="000000"/>
                          </a:solidFill>
                          <a:effectLst/>
                          <a:latin typeface="+mn-lt"/>
                        </a:rPr>
                        <a:t>)</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mn-lt"/>
                        </a:rPr>
                        <a:t>200 km (for T = 4 </a:t>
                      </a:r>
                      <a:r>
                        <a:rPr lang="en-US" sz="900" b="0" i="0" u="none" strike="noStrike" dirty="0" err="1">
                          <a:solidFill>
                            <a:srgbClr val="000000"/>
                          </a:solidFill>
                          <a:effectLst/>
                          <a:latin typeface="+mn-lt"/>
                        </a:rPr>
                        <a:t>hr</a:t>
                      </a:r>
                      <a:r>
                        <a:rPr lang="en-US" sz="900" b="0" i="0" u="none" strike="noStrike" dirty="0">
                          <a:solidFill>
                            <a:srgbClr val="000000"/>
                          </a:solidFill>
                          <a:effectLst/>
                          <a:latin typeface="+mn-lt"/>
                        </a:rPr>
                        <a:t>)</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3803416310"/>
                  </a:ext>
                </a:extLst>
              </a:tr>
              <a:tr h="519634">
                <a:tc>
                  <a:txBody>
                    <a:bodyPr/>
                    <a:lstStyle/>
                    <a:p>
                      <a:pPr rtl="0" fontAlgn="t">
                        <a:spcBef>
                          <a:spcPts val="0"/>
                        </a:spcBef>
                        <a:spcAft>
                          <a:spcPts val="0"/>
                        </a:spcAft>
                      </a:pPr>
                      <a:r>
                        <a:rPr lang="en-US" sz="900" b="1" i="0" u="none" strike="noStrike">
                          <a:solidFill>
                            <a:srgbClr val="000000"/>
                          </a:solidFill>
                          <a:effectLst/>
                          <a:latin typeface="+mn-lt"/>
                        </a:rPr>
                        <a:t>5.6</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Longest </a:t>
                      </a:r>
                      <a:r>
                        <a:rPr lang="en-US" sz="900" b="1" i="1" u="none" strike="noStrike" dirty="0">
                          <a:solidFill>
                            <a:srgbClr val="000000"/>
                          </a:solidFill>
                          <a:effectLst/>
                          <a:latin typeface="+mn-lt"/>
                        </a:rPr>
                        <a:t>GVX </a:t>
                      </a:r>
                      <a:r>
                        <a:rPr lang="en-US" sz="900" b="1" i="0" u="none" strike="noStrike" dirty="0">
                          <a:solidFill>
                            <a:srgbClr val="000000"/>
                          </a:solidFill>
                          <a:effectLst/>
                          <a:latin typeface="+mn-lt"/>
                        </a:rPr>
                        <a:t>Vector </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 GVX PP</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 GVX NRTK</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 GVX SRTK</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en-US" sz="900" dirty="0">
                          <a:effectLst/>
                          <a:latin typeface="+mn-lt"/>
                        </a:rPr>
                      </a:br>
                      <a:r>
                        <a:rPr lang="en-US" sz="900" b="0" i="0" u="none" strike="noStrike" dirty="0">
                          <a:solidFill>
                            <a:srgbClr val="000000"/>
                          </a:solidFill>
                          <a:effectLst/>
                          <a:latin typeface="+mn-lt"/>
                        </a:rPr>
                        <a:t>50 km</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40 km </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Not allowed</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nn-NO" sz="900">
                          <a:effectLst/>
                          <a:latin typeface="+mn-lt"/>
                        </a:rPr>
                      </a:br>
                      <a:r>
                        <a:rPr lang="nn-NO" sz="900" b="0" i="0" u="none" strike="noStrike">
                          <a:solidFill>
                            <a:srgbClr val="000000"/>
                          </a:solidFill>
                          <a:effectLst/>
                          <a:latin typeface="+mn-lt"/>
                        </a:rPr>
                        <a:t>50 km</a:t>
                      </a:r>
                      <a:endParaRPr lang="nn-NO" sz="900">
                        <a:effectLst/>
                        <a:latin typeface="+mn-lt"/>
                      </a:endParaRPr>
                    </a:p>
                    <a:p>
                      <a:pPr rtl="0" fontAlgn="t">
                        <a:spcBef>
                          <a:spcPts val="0"/>
                        </a:spcBef>
                        <a:spcAft>
                          <a:spcPts val="0"/>
                        </a:spcAft>
                      </a:pPr>
                      <a:r>
                        <a:rPr lang="nn-NO" sz="900" b="0" i="0" u="none" strike="noStrike">
                          <a:solidFill>
                            <a:srgbClr val="000000"/>
                          </a:solidFill>
                          <a:effectLst/>
                          <a:latin typeface="+mn-lt"/>
                        </a:rPr>
                        <a:t>40 km</a:t>
                      </a:r>
                      <a:endParaRPr lang="nn-NO" sz="900">
                        <a:effectLst/>
                        <a:latin typeface="+mn-lt"/>
                      </a:endParaRPr>
                    </a:p>
                    <a:p>
                      <a:pPr rtl="0" fontAlgn="t">
                        <a:spcBef>
                          <a:spcPts val="0"/>
                        </a:spcBef>
                        <a:spcAft>
                          <a:spcPts val="0"/>
                        </a:spcAft>
                      </a:pPr>
                      <a:r>
                        <a:rPr lang="nn-NO" sz="900" b="0" i="0" u="none" strike="noStrike">
                          <a:solidFill>
                            <a:srgbClr val="000000"/>
                          </a:solidFill>
                          <a:effectLst/>
                          <a:latin typeface="+mn-lt"/>
                        </a:rPr>
                        <a:t>10 km</a:t>
                      </a:r>
                      <a:endParaRPr lang="nn-NO"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nn-NO" sz="900">
                          <a:effectLst/>
                          <a:latin typeface="+mn-lt"/>
                        </a:rPr>
                      </a:br>
                      <a:r>
                        <a:rPr lang="nn-NO" sz="900" b="0" i="0" u="none" strike="noStrike">
                          <a:solidFill>
                            <a:srgbClr val="000000"/>
                          </a:solidFill>
                          <a:effectLst/>
                          <a:latin typeface="+mn-lt"/>
                        </a:rPr>
                        <a:t>50 km</a:t>
                      </a:r>
                      <a:endParaRPr lang="nn-NO" sz="900">
                        <a:effectLst/>
                        <a:latin typeface="+mn-lt"/>
                      </a:endParaRPr>
                    </a:p>
                    <a:p>
                      <a:pPr rtl="0" fontAlgn="t">
                        <a:spcBef>
                          <a:spcPts val="0"/>
                        </a:spcBef>
                        <a:spcAft>
                          <a:spcPts val="0"/>
                        </a:spcAft>
                      </a:pPr>
                      <a:r>
                        <a:rPr lang="nn-NO" sz="900" b="0" i="0" u="none" strike="noStrike">
                          <a:solidFill>
                            <a:srgbClr val="000000"/>
                          </a:solidFill>
                          <a:effectLst/>
                          <a:latin typeface="+mn-lt"/>
                        </a:rPr>
                        <a:t>40 km</a:t>
                      </a:r>
                      <a:endParaRPr lang="nn-NO" sz="900">
                        <a:effectLst/>
                        <a:latin typeface="+mn-lt"/>
                      </a:endParaRPr>
                    </a:p>
                    <a:p>
                      <a:pPr rtl="0" fontAlgn="t">
                        <a:spcBef>
                          <a:spcPts val="0"/>
                        </a:spcBef>
                        <a:spcAft>
                          <a:spcPts val="0"/>
                        </a:spcAft>
                      </a:pPr>
                      <a:r>
                        <a:rPr lang="nn-NO" sz="900" b="0" i="0" u="none" strike="noStrike">
                          <a:solidFill>
                            <a:srgbClr val="000000"/>
                          </a:solidFill>
                          <a:effectLst/>
                          <a:latin typeface="+mn-lt"/>
                        </a:rPr>
                        <a:t>20 km</a:t>
                      </a:r>
                      <a:endParaRPr lang="nn-NO"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306017953"/>
                  </a:ext>
                </a:extLst>
              </a:tr>
              <a:tr h="266427">
                <a:tc>
                  <a:txBody>
                    <a:bodyPr/>
                    <a:lstStyle/>
                    <a:p>
                      <a:pPr rtl="0" fontAlgn="t">
                        <a:spcBef>
                          <a:spcPts val="0"/>
                        </a:spcBef>
                        <a:spcAft>
                          <a:spcPts val="0"/>
                        </a:spcAft>
                      </a:pPr>
                      <a:r>
                        <a:rPr lang="en-US" sz="900" b="1" i="0" u="none" strike="noStrike">
                          <a:solidFill>
                            <a:srgbClr val="000000"/>
                          </a:solidFill>
                          <a:effectLst/>
                          <a:latin typeface="+mn-lt"/>
                        </a:rPr>
                        <a:t>5.7</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Maximum Number Of Vector Steps In A Vector Chain</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dirty="0">
                          <a:solidFill>
                            <a:srgbClr val="000000"/>
                          </a:solidFill>
                          <a:effectLst/>
                          <a:latin typeface="+mn-lt"/>
                        </a:rPr>
                        <a:t>2 vector steps, consisting of:</a:t>
                      </a:r>
                      <a:endParaRPr lang="en-US" sz="900" dirty="0">
                        <a:effectLst/>
                        <a:latin typeface="+mn-lt"/>
                      </a:endParaRPr>
                    </a:p>
                    <a:p>
                      <a:pPr marL="457200" rtl="0" fontAlgn="t">
                        <a:spcBef>
                          <a:spcPts val="0"/>
                        </a:spcBef>
                        <a:spcAft>
                          <a:spcPts val="0"/>
                        </a:spcAft>
                      </a:pPr>
                      <a:r>
                        <a:rPr lang="en-US" sz="900" b="0" i="0" u="none" strike="noStrike" dirty="0">
                          <a:solidFill>
                            <a:srgbClr val="000000"/>
                          </a:solidFill>
                          <a:effectLst/>
                          <a:latin typeface="+mn-lt"/>
                        </a:rPr>
                        <a:t>1 OPUS derived vector, plus </a:t>
                      </a:r>
                      <a:endParaRPr lang="en-US" sz="900" dirty="0">
                        <a:effectLst/>
                        <a:latin typeface="+mn-lt"/>
                      </a:endParaRPr>
                    </a:p>
                    <a:p>
                      <a:pPr marL="457200" rtl="0" fontAlgn="t">
                        <a:spcBef>
                          <a:spcPts val="0"/>
                        </a:spcBef>
                        <a:spcAft>
                          <a:spcPts val="0"/>
                        </a:spcAft>
                      </a:pPr>
                      <a:r>
                        <a:rPr lang="en-US" sz="900" b="0" i="0" u="none" strike="noStrike" dirty="0">
                          <a:solidFill>
                            <a:srgbClr val="000000"/>
                          </a:solidFill>
                          <a:effectLst/>
                          <a:latin typeface="+mn-lt"/>
                        </a:rPr>
                        <a:t>1 GVX vector.</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7080796"/>
                  </a:ext>
                </a:extLst>
              </a:tr>
              <a:tr h="271446">
                <a:tc>
                  <a:txBody>
                    <a:bodyPr/>
                    <a:lstStyle/>
                    <a:p>
                      <a:pPr rtl="0" fontAlgn="t">
                        <a:spcBef>
                          <a:spcPts val="0"/>
                        </a:spcBef>
                        <a:spcAft>
                          <a:spcPts val="0"/>
                        </a:spcAft>
                      </a:pPr>
                      <a:r>
                        <a:rPr lang="en-US" sz="900" b="1" i="0" u="none" strike="noStrike">
                          <a:solidFill>
                            <a:srgbClr val="000000"/>
                          </a:solidFill>
                          <a:effectLst/>
                          <a:latin typeface="+mn-lt"/>
                        </a:rPr>
                        <a:t>5.8</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Minimum Spacing Distance Between Adjacent Marks</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mn-lt"/>
                        </a:rPr>
                        <a:t>1000 meters</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mn-lt"/>
                        </a:rPr>
                        <a:t>500 meters</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mn-lt"/>
                        </a:rPr>
                        <a:t>100 meters</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845568897"/>
                  </a:ext>
                </a:extLst>
              </a:tr>
              <a:tr h="375981">
                <a:tc>
                  <a:txBody>
                    <a:bodyPr/>
                    <a:lstStyle/>
                    <a:p>
                      <a:pPr rtl="0" fontAlgn="t">
                        <a:spcBef>
                          <a:spcPts val="0"/>
                        </a:spcBef>
                        <a:spcAft>
                          <a:spcPts val="0"/>
                        </a:spcAft>
                      </a:pPr>
                      <a:r>
                        <a:rPr lang="en-US" sz="900" b="1" i="0" u="none" strike="noStrike">
                          <a:solidFill>
                            <a:srgbClr val="000000"/>
                          </a:solidFill>
                          <a:effectLst/>
                          <a:latin typeface="+mn-lt"/>
                        </a:rPr>
                        <a:t>5.9</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Timeliness of Projects</a:t>
                      </a:r>
                      <a:endParaRPr lang="en-US" sz="9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dirty="0">
                          <a:solidFill>
                            <a:srgbClr val="000000"/>
                          </a:solidFill>
                          <a:effectLst/>
                          <a:latin typeface="+mn-lt"/>
                        </a:rPr>
                        <a:t>Start to end of observations = 12 months</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End of observations to date of submission = 6 months </a:t>
                      </a:r>
                      <a:endParaRPr lang="en-US" sz="9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5738159"/>
                  </a:ext>
                </a:extLst>
              </a:tr>
            </a:tbl>
          </a:graphicData>
        </a:graphic>
      </p:graphicFrame>
      <p:sp>
        <p:nvSpPr>
          <p:cNvPr id="3" name="TextBox 2">
            <a:extLst>
              <a:ext uri="{FF2B5EF4-FFF2-40B4-BE49-F238E27FC236}">
                <a16:creationId xmlns:a16="http://schemas.microsoft.com/office/drawing/2014/main" id="{4B1CC4B8-9E8C-9B2A-CD82-7685A86C8131}"/>
              </a:ext>
            </a:extLst>
          </p:cNvPr>
          <p:cNvSpPr txBox="1"/>
          <p:nvPr/>
        </p:nvSpPr>
        <p:spPr>
          <a:xfrm>
            <a:off x="888274" y="1475213"/>
            <a:ext cx="5777769" cy="369332"/>
          </a:xfrm>
          <a:prstGeom prst="rect">
            <a:avLst/>
          </a:prstGeom>
          <a:noFill/>
        </p:spPr>
        <p:txBody>
          <a:bodyPr wrap="square" rtlCol="0">
            <a:spAutoFit/>
          </a:bodyPr>
          <a:lstStyle/>
          <a:p>
            <a:r>
              <a:rPr lang="en-US" dirty="0">
                <a:latin typeface="+mn-lt"/>
              </a:rPr>
              <a:t>Table 5 – Standards for Network Design (continued)</a:t>
            </a:r>
          </a:p>
        </p:txBody>
      </p:sp>
      <p:sp>
        <p:nvSpPr>
          <p:cNvPr id="4" name="Date Placeholder 3">
            <a:extLst>
              <a:ext uri="{FF2B5EF4-FFF2-40B4-BE49-F238E27FC236}">
                <a16:creationId xmlns:a16="http://schemas.microsoft.com/office/drawing/2014/main" id="{17B0C93A-5484-F4E9-00D9-75F630D4F463}"/>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2174010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3C18-1041-F1C8-40AE-54406DCAF7FC}"/>
              </a:ext>
            </a:extLst>
          </p:cNvPr>
          <p:cNvSpPr>
            <a:spLocks noGrp="1"/>
          </p:cNvSpPr>
          <p:nvPr>
            <p:ph type="title"/>
          </p:nvPr>
        </p:nvSpPr>
        <p:spPr/>
        <p:txBody>
          <a:bodyPr/>
          <a:lstStyle/>
          <a:p>
            <a:r>
              <a:rPr lang="en-US" sz="3600" dirty="0"/>
              <a:t>Standards for Monumentation</a:t>
            </a:r>
          </a:p>
        </p:txBody>
      </p:sp>
      <p:sp>
        <p:nvSpPr>
          <p:cNvPr id="5" name="Footer Placeholder 4">
            <a:extLst>
              <a:ext uri="{FF2B5EF4-FFF2-40B4-BE49-F238E27FC236}">
                <a16:creationId xmlns:a16="http://schemas.microsoft.com/office/drawing/2014/main" id="{832A3F3F-42C3-CC5E-9FFB-05D2FF04FC34}"/>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1A6630B4-1F17-D31A-395A-667589BC0205}"/>
              </a:ext>
            </a:extLst>
          </p:cNvPr>
          <p:cNvSpPr>
            <a:spLocks noGrp="1"/>
          </p:cNvSpPr>
          <p:nvPr>
            <p:ph type="sldNum" sz="quarter" idx="12"/>
          </p:nvPr>
        </p:nvSpPr>
        <p:spPr/>
        <p:txBody>
          <a:bodyPr/>
          <a:lstStyle/>
          <a:p>
            <a:pPr>
              <a:defRPr/>
            </a:pPr>
            <a:fld id="{A269A303-B593-45E6-8920-67DA3337AB25}" type="slidenum">
              <a:rPr lang="en-US" altLang="en-US" smtClean="0"/>
              <a:pPr>
                <a:defRPr/>
              </a:pPr>
              <a:t>12</a:t>
            </a:fld>
            <a:endParaRPr lang="en-US" altLang="en-US" dirty="0"/>
          </a:p>
        </p:txBody>
      </p:sp>
      <p:sp>
        <p:nvSpPr>
          <p:cNvPr id="7" name="Rectangle 1">
            <a:extLst>
              <a:ext uri="{FF2B5EF4-FFF2-40B4-BE49-F238E27FC236}">
                <a16:creationId xmlns:a16="http://schemas.microsoft.com/office/drawing/2014/main" id="{70E8C499-E28A-3BAE-EDC7-86578C482202}"/>
              </a:ext>
            </a:extLst>
          </p:cNvPr>
          <p:cNvSpPr>
            <a:spLocks noChangeArrowheads="1"/>
          </p:cNvSpPr>
          <p:nvPr/>
        </p:nvSpPr>
        <p:spPr bwMode="auto">
          <a:xfrm>
            <a:off x="894080" y="1475709"/>
            <a:ext cx="47828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333333"/>
                </a:solidFill>
                <a:effectLst/>
                <a:latin typeface="+mn-lt"/>
                <a:cs typeface="Arial" panose="020B0604020202020204" pitchFamily="34" charset="0"/>
              </a:rPr>
              <a:t>Table 6 - Standards for Monumentation</a:t>
            </a:r>
            <a:endParaRPr kumimoji="0" lang="en-US" altLang="en-US" b="0" i="0" u="none" strike="noStrike" cap="none" normalizeH="0" baseline="0" dirty="0">
              <a:ln>
                <a:noFill/>
              </a:ln>
              <a:solidFill>
                <a:schemeClr val="tx1"/>
              </a:solidFill>
              <a:effectLst/>
              <a:latin typeface="+mn-lt"/>
            </a:endParaRPr>
          </a:p>
        </p:txBody>
      </p:sp>
      <p:graphicFrame>
        <p:nvGraphicFramePr>
          <p:cNvPr id="10" name="Table 9" descr="&quot;&quot;">
            <a:extLst>
              <a:ext uri="{FF2B5EF4-FFF2-40B4-BE49-F238E27FC236}">
                <a16:creationId xmlns:a16="http://schemas.microsoft.com/office/drawing/2014/main" id="{A9DF7D81-F712-256D-4947-3EF2F523ED17}"/>
              </a:ext>
            </a:extLst>
          </p:cNvPr>
          <p:cNvGraphicFramePr>
            <a:graphicFrameLocks noGrp="1"/>
          </p:cNvGraphicFramePr>
          <p:nvPr>
            <p:extLst>
              <p:ext uri="{D42A27DB-BD31-4B8C-83A1-F6EECF244321}">
                <p14:modId xmlns:p14="http://schemas.microsoft.com/office/powerpoint/2010/main" val="1737736019"/>
              </p:ext>
            </p:extLst>
          </p:nvPr>
        </p:nvGraphicFramePr>
        <p:xfrm>
          <a:off x="883920" y="1895841"/>
          <a:ext cx="7371806" cy="1391920"/>
        </p:xfrm>
        <a:graphic>
          <a:graphicData uri="http://schemas.openxmlformats.org/drawingml/2006/table">
            <a:tbl>
              <a:tblPr/>
              <a:tblGrid>
                <a:gridCol w="411480">
                  <a:extLst>
                    <a:ext uri="{9D8B030D-6E8A-4147-A177-3AD203B41FA5}">
                      <a16:colId xmlns:a16="http://schemas.microsoft.com/office/drawing/2014/main" val="1066000767"/>
                    </a:ext>
                  </a:extLst>
                </a:gridCol>
                <a:gridCol w="2045788">
                  <a:extLst>
                    <a:ext uri="{9D8B030D-6E8A-4147-A177-3AD203B41FA5}">
                      <a16:colId xmlns:a16="http://schemas.microsoft.com/office/drawing/2014/main" val="93032764"/>
                    </a:ext>
                  </a:extLst>
                </a:gridCol>
                <a:gridCol w="1831138">
                  <a:extLst>
                    <a:ext uri="{9D8B030D-6E8A-4147-A177-3AD203B41FA5}">
                      <a16:colId xmlns:a16="http://schemas.microsoft.com/office/drawing/2014/main" val="4276170444"/>
                    </a:ext>
                  </a:extLst>
                </a:gridCol>
                <a:gridCol w="1594862">
                  <a:extLst>
                    <a:ext uri="{9D8B030D-6E8A-4147-A177-3AD203B41FA5}">
                      <a16:colId xmlns:a16="http://schemas.microsoft.com/office/drawing/2014/main" val="334929105"/>
                    </a:ext>
                  </a:extLst>
                </a:gridCol>
                <a:gridCol w="1488538">
                  <a:extLst>
                    <a:ext uri="{9D8B030D-6E8A-4147-A177-3AD203B41FA5}">
                      <a16:colId xmlns:a16="http://schemas.microsoft.com/office/drawing/2014/main" val="896990992"/>
                    </a:ext>
                  </a:extLst>
                </a:gridCol>
              </a:tblGrid>
              <a:tr h="0">
                <a:tc>
                  <a:txBody>
                    <a:bodyPr/>
                    <a:lstStyle/>
                    <a:p>
                      <a:pPr fontAlgn="t"/>
                      <a:br>
                        <a:rPr lang="en-US" sz="1100" dirty="0">
                          <a:effectLst/>
                          <a:latin typeface="+mn-lt"/>
                        </a:rPr>
                      </a:br>
                      <a:endParaRPr lang="en-US" sz="11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Requirement</a:t>
                      </a:r>
                      <a:endParaRPr lang="en-US" sz="11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PRIMARY</a:t>
                      </a:r>
                      <a:endParaRPr lang="en-US" sz="11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SECONDARY</a:t>
                      </a:r>
                      <a:endParaRPr lang="en-US" sz="11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LOCAL</a:t>
                      </a:r>
                      <a:endParaRPr lang="en-US" sz="11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990323476"/>
                  </a:ext>
                </a:extLst>
              </a:tr>
              <a:tr h="241300">
                <a:tc>
                  <a:txBody>
                    <a:bodyPr/>
                    <a:lstStyle/>
                    <a:p>
                      <a:pPr rtl="0" fontAlgn="t">
                        <a:spcBef>
                          <a:spcPts val="0"/>
                        </a:spcBef>
                        <a:spcAft>
                          <a:spcPts val="0"/>
                        </a:spcAft>
                      </a:pPr>
                      <a:r>
                        <a:rPr lang="en-US" sz="900" b="1" i="0" u="none" strike="noStrike">
                          <a:solidFill>
                            <a:srgbClr val="333333"/>
                          </a:solidFill>
                          <a:effectLst/>
                          <a:latin typeface="+mn-lt"/>
                        </a:rPr>
                        <a:t>6.1</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333333"/>
                          </a:solidFill>
                          <a:effectLst/>
                          <a:latin typeface="+mn-lt"/>
                        </a:rPr>
                        <a:t>General Requirement</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dirty="0">
                          <a:solidFill>
                            <a:srgbClr val="222222"/>
                          </a:solidFill>
                          <a:effectLst/>
                          <a:latin typeface="+mn-lt"/>
                        </a:rPr>
                        <a:t>Stable, publicly-accessible, identifiable, and permanent monuments. </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7278854"/>
                  </a:ext>
                </a:extLst>
              </a:tr>
              <a:tr h="241300">
                <a:tc>
                  <a:txBody>
                    <a:bodyPr/>
                    <a:lstStyle/>
                    <a:p>
                      <a:pPr rtl="0" fontAlgn="t">
                        <a:spcBef>
                          <a:spcPts val="0"/>
                        </a:spcBef>
                        <a:spcAft>
                          <a:spcPts val="0"/>
                        </a:spcAft>
                      </a:pPr>
                      <a:r>
                        <a:rPr lang="en-US" sz="900" b="1" i="0" u="none" strike="noStrike">
                          <a:solidFill>
                            <a:srgbClr val="333333"/>
                          </a:solidFill>
                          <a:effectLst/>
                          <a:latin typeface="+mn-lt"/>
                        </a:rPr>
                        <a:t>6.2</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333333"/>
                          </a:solidFill>
                          <a:effectLst/>
                          <a:latin typeface="+mn-lt"/>
                        </a:rPr>
                        <a:t>Stamping/Designation</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dirty="0">
                          <a:solidFill>
                            <a:srgbClr val="000000"/>
                          </a:solidFill>
                          <a:effectLst/>
                          <a:latin typeface="+mn-lt"/>
                        </a:rPr>
                        <a:t>Prefer unique stampings (see Annex D). </a:t>
                      </a: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8328586"/>
                  </a:ext>
                </a:extLst>
              </a:tr>
              <a:tr h="0">
                <a:tc>
                  <a:txBody>
                    <a:bodyPr/>
                    <a:lstStyle/>
                    <a:p>
                      <a:pPr rtl="0" fontAlgn="t">
                        <a:spcBef>
                          <a:spcPts val="0"/>
                        </a:spcBef>
                        <a:spcAft>
                          <a:spcPts val="0"/>
                        </a:spcAft>
                      </a:pPr>
                      <a:r>
                        <a:rPr lang="en-US" sz="900" b="1" i="0" u="none" strike="noStrike">
                          <a:solidFill>
                            <a:srgbClr val="000000"/>
                          </a:solidFill>
                          <a:effectLst/>
                          <a:latin typeface="+mn-lt"/>
                        </a:rPr>
                        <a:t>6.3</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Vertical Stability Code</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mn-lt"/>
                        </a:rPr>
                        <a:t>A or B</a:t>
                      </a:r>
                      <a:endParaRPr lang="en-US" sz="900">
                        <a:effectLst/>
                        <a:latin typeface="+mn-lt"/>
                      </a:endParaRPr>
                    </a:p>
                    <a:p>
                      <a:pPr rtl="0" fontAlgn="t">
                        <a:spcBef>
                          <a:spcPts val="0"/>
                        </a:spcBef>
                        <a:spcAft>
                          <a:spcPts val="0"/>
                        </a:spcAft>
                      </a:pPr>
                      <a:r>
                        <a:rPr lang="en-US" sz="900" b="0" i="0" u="none" strike="noStrike">
                          <a:solidFill>
                            <a:srgbClr val="000000"/>
                          </a:solidFill>
                          <a:effectLst/>
                          <a:latin typeface="+mn-lt"/>
                        </a:rPr>
                        <a:t>(See Annex P)</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mn-lt"/>
                        </a:rPr>
                        <a:t>A, B, or C</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(See Annex P)</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mn-lt"/>
                        </a:rPr>
                        <a:t>A, B, C, or D</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(See Annex P)</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2734144308"/>
                  </a:ext>
                </a:extLst>
              </a:tr>
            </a:tbl>
          </a:graphicData>
        </a:graphic>
      </p:graphicFrame>
      <p:sp>
        <p:nvSpPr>
          <p:cNvPr id="12" name="Content Placeholder 2">
            <a:extLst>
              <a:ext uri="{FF2B5EF4-FFF2-40B4-BE49-F238E27FC236}">
                <a16:creationId xmlns:a16="http://schemas.microsoft.com/office/drawing/2014/main" id="{27CE428D-D5A2-5ABC-DEA5-D97D5AA98145}"/>
              </a:ext>
            </a:extLst>
          </p:cNvPr>
          <p:cNvSpPr txBox="1">
            <a:spLocks/>
          </p:cNvSpPr>
          <p:nvPr/>
        </p:nvSpPr>
        <p:spPr bwMode="auto">
          <a:xfrm>
            <a:off x="570214" y="1062787"/>
            <a:ext cx="691964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baseline="0">
                <a:solidFill>
                  <a:schemeClr val="tx1"/>
                </a:solidFill>
                <a:latin typeface="Times New Roman" panose="02020603050405020304" pitchFamily="18" charset="0"/>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j-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baseline="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baseline="0">
                <a:solidFill>
                  <a:schemeClr val="tx1"/>
                </a:solidFill>
                <a:latin typeface="Times New Roman" panose="02020603050405020304" pitchFamily="18" charset="0"/>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baseline="0">
                <a:solidFill>
                  <a:schemeClr val="tx1"/>
                </a:solidFill>
                <a:latin typeface="Times New Roman" panose="02020603050405020304" pitchFamily="18" charset="0"/>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a:t>The Standards set </a:t>
            </a:r>
            <a:r>
              <a:rPr lang="en-US" sz="1800" b="1" i="1" dirty="0"/>
              <a:t>Monumentation</a:t>
            </a:r>
            <a:r>
              <a:rPr lang="en-US" sz="1800" dirty="0"/>
              <a:t> limiting parameters.</a:t>
            </a:r>
            <a:endParaRPr lang="en-US" sz="2800" dirty="0"/>
          </a:p>
        </p:txBody>
      </p:sp>
      <p:sp>
        <p:nvSpPr>
          <p:cNvPr id="3" name="Date Placeholder 2">
            <a:extLst>
              <a:ext uri="{FF2B5EF4-FFF2-40B4-BE49-F238E27FC236}">
                <a16:creationId xmlns:a16="http://schemas.microsoft.com/office/drawing/2014/main" id="{7797D987-93C7-21F1-1ED7-4C5B63F3176C}"/>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265167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3C18-1041-F1C8-40AE-54406DCAF7FC}"/>
              </a:ext>
            </a:extLst>
          </p:cNvPr>
          <p:cNvSpPr>
            <a:spLocks noGrp="1"/>
          </p:cNvSpPr>
          <p:nvPr>
            <p:ph type="title"/>
          </p:nvPr>
        </p:nvSpPr>
        <p:spPr/>
        <p:txBody>
          <a:bodyPr/>
          <a:lstStyle/>
          <a:p>
            <a:r>
              <a:rPr lang="en-US" dirty="0"/>
              <a:t>Standards for Results</a:t>
            </a:r>
          </a:p>
        </p:txBody>
      </p:sp>
      <p:sp>
        <p:nvSpPr>
          <p:cNvPr id="5" name="Footer Placeholder 4">
            <a:extLst>
              <a:ext uri="{FF2B5EF4-FFF2-40B4-BE49-F238E27FC236}">
                <a16:creationId xmlns:a16="http://schemas.microsoft.com/office/drawing/2014/main" id="{832A3F3F-42C3-CC5E-9FFB-05D2FF04FC34}"/>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1A6630B4-1F17-D31A-395A-667589BC0205}"/>
              </a:ext>
            </a:extLst>
          </p:cNvPr>
          <p:cNvSpPr>
            <a:spLocks noGrp="1"/>
          </p:cNvSpPr>
          <p:nvPr>
            <p:ph type="sldNum" sz="quarter" idx="12"/>
          </p:nvPr>
        </p:nvSpPr>
        <p:spPr/>
        <p:txBody>
          <a:bodyPr/>
          <a:lstStyle/>
          <a:p>
            <a:pPr>
              <a:defRPr/>
            </a:pPr>
            <a:fld id="{A269A303-B593-45E6-8920-67DA3337AB25}" type="slidenum">
              <a:rPr lang="en-US" altLang="en-US" smtClean="0"/>
              <a:pPr>
                <a:defRPr/>
              </a:pPr>
              <a:t>13</a:t>
            </a:fld>
            <a:endParaRPr lang="en-US" altLang="en-US" dirty="0"/>
          </a:p>
        </p:txBody>
      </p:sp>
      <p:sp>
        <p:nvSpPr>
          <p:cNvPr id="3" name="Rectangle 1">
            <a:extLst>
              <a:ext uri="{FF2B5EF4-FFF2-40B4-BE49-F238E27FC236}">
                <a16:creationId xmlns:a16="http://schemas.microsoft.com/office/drawing/2014/main" id="{21B45A67-B2D9-052C-DD55-07EAD3E84151}"/>
              </a:ext>
            </a:extLst>
          </p:cNvPr>
          <p:cNvSpPr>
            <a:spLocks noChangeArrowheads="1"/>
          </p:cNvSpPr>
          <p:nvPr/>
        </p:nvSpPr>
        <p:spPr bwMode="auto">
          <a:xfrm>
            <a:off x="886691" y="1481269"/>
            <a:ext cx="72847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n-lt"/>
                <a:cs typeface="Arial" panose="020B0604020202020204" pitchFamily="34" charset="0"/>
              </a:rPr>
              <a:t>Table 7 - Standards for Session Processing and Adjustment Results</a:t>
            </a:r>
            <a:endParaRPr kumimoji="0" lang="en-US" altLang="en-US" b="0" i="0" u="none" strike="noStrike" cap="none" normalizeH="0" baseline="0" dirty="0">
              <a:ln>
                <a:noFill/>
              </a:ln>
              <a:solidFill>
                <a:schemeClr val="tx1"/>
              </a:solidFill>
              <a:effectLst/>
              <a:latin typeface="+mn-lt"/>
            </a:endParaRPr>
          </a:p>
        </p:txBody>
      </p:sp>
      <p:graphicFrame>
        <p:nvGraphicFramePr>
          <p:cNvPr id="11" name="Table 10" descr="&quot;&quot;">
            <a:extLst>
              <a:ext uri="{FF2B5EF4-FFF2-40B4-BE49-F238E27FC236}">
                <a16:creationId xmlns:a16="http://schemas.microsoft.com/office/drawing/2014/main" id="{EB63D59A-81C7-E612-A189-A17FC0D39F16}"/>
              </a:ext>
            </a:extLst>
          </p:cNvPr>
          <p:cNvGraphicFramePr>
            <a:graphicFrameLocks noGrp="1"/>
          </p:cNvGraphicFramePr>
          <p:nvPr>
            <p:extLst>
              <p:ext uri="{D42A27DB-BD31-4B8C-83A1-F6EECF244321}">
                <p14:modId xmlns:p14="http://schemas.microsoft.com/office/powerpoint/2010/main" val="2126894762"/>
              </p:ext>
            </p:extLst>
          </p:nvPr>
        </p:nvGraphicFramePr>
        <p:xfrm>
          <a:off x="886691" y="1886012"/>
          <a:ext cx="7371806" cy="2850288"/>
        </p:xfrm>
        <a:graphic>
          <a:graphicData uri="http://schemas.openxmlformats.org/drawingml/2006/table">
            <a:tbl>
              <a:tblPr/>
              <a:tblGrid>
                <a:gridCol w="408709">
                  <a:extLst>
                    <a:ext uri="{9D8B030D-6E8A-4147-A177-3AD203B41FA5}">
                      <a16:colId xmlns:a16="http://schemas.microsoft.com/office/drawing/2014/main" val="3302808256"/>
                    </a:ext>
                  </a:extLst>
                </a:gridCol>
                <a:gridCol w="2736604">
                  <a:extLst>
                    <a:ext uri="{9D8B030D-6E8A-4147-A177-3AD203B41FA5}">
                      <a16:colId xmlns:a16="http://schemas.microsoft.com/office/drawing/2014/main" val="3883307069"/>
                    </a:ext>
                  </a:extLst>
                </a:gridCol>
                <a:gridCol w="1296752">
                  <a:extLst>
                    <a:ext uri="{9D8B030D-6E8A-4147-A177-3AD203B41FA5}">
                      <a16:colId xmlns:a16="http://schemas.microsoft.com/office/drawing/2014/main" val="746339968"/>
                    </a:ext>
                  </a:extLst>
                </a:gridCol>
                <a:gridCol w="1655429">
                  <a:extLst>
                    <a:ext uri="{9D8B030D-6E8A-4147-A177-3AD203B41FA5}">
                      <a16:colId xmlns:a16="http://schemas.microsoft.com/office/drawing/2014/main" val="2770988164"/>
                    </a:ext>
                  </a:extLst>
                </a:gridCol>
                <a:gridCol w="1274312">
                  <a:extLst>
                    <a:ext uri="{9D8B030D-6E8A-4147-A177-3AD203B41FA5}">
                      <a16:colId xmlns:a16="http://schemas.microsoft.com/office/drawing/2014/main" val="3494217464"/>
                    </a:ext>
                  </a:extLst>
                </a:gridCol>
              </a:tblGrid>
              <a:tr h="407551">
                <a:tc>
                  <a:txBody>
                    <a:bodyPr/>
                    <a:lstStyle/>
                    <a:p>
                      <a:pPr fontAlgn="t"/>
                      <a:br>
                        <a:rPr lang="en-US" sz="1100" dirty="0">
                          <a:effectLst/>
                          <a:latin typeface="+mn-lt"/>
                        </a:rPr>
                      </a:br>
                      <a:endParaRPr lang="en-US" sz="1100" dirty="0">
                        <a:effectLst/>
                        <a:latin typeface="+mn-lt"/>
                      </a:endParaRPr>
                    </a:p>
                  </a:txBody>
                  <a:tcPr marL="38304" marR="38304" marT="38304" marB="38304">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Requirement</a:t>
                      </a:r>
                      <a:endParaRPr lang="en-US" sz="1100" dirty="0">
                        <a:effectLst/>
                        <a:latin typeface="+mn-lt"/>
                      </a:endParaRPr>
                    </a:p>
                  </a:txBody>
                  <a:tcPr marL="38304" marR="38304" marT="38304" marB="38304">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PRIMARY</a:t>
                      </a:r>
                      <a:endParaRPr lang="en-US" sz="1100" dirty="0">
                        <a:effectLst/>
                        <a:latin typeface="+mn-lt"/>
                      </a:endParaRPr>
                    </a:p>
                  </a:txBody>
                  <a:tcPr marL="38304" marR="38304" marT="38304" marB="38304">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SECONDARY</a:t>
                      </a:r>
                      <a:endParaRPr lang="en-US" sz="1100" dirty="0">
                        <a:effectLst/>
                        <a:latin typeface="+mn-lt"/>
                      </a:endParaRPr>
                    </a:p>
                  </a:txBody>
                  <a:tcPr marL="38304" marR="38304" marT="38304" marB="38304">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LOCAL</a:t>
                      </a:r>
                      <a:endParaRPr lang="en-US" sz="1100" dirty="0">
                        <a:effectLst/>
                        <a:latin typeface="+mn-lt"/>
                      </a:endParaRPr>
                    </a:p>
                  </a:txBody>
                  <a:tcPr marL="38304" marR="38304" marT="38304" marB="38304">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94679533"/>
                  </a:ext>
                </a:extLst>
              </a:tr>
              <a:tr h="642447">
                <a:tc>
                  <a:txBody>
                    <a:bodyPr/>
                    <a:lstStyle/>
                    <a:p>
                      <a:pPr rtl="0" fontAlgn="t">
                        <a:spcBef>
                          <a:spcPts val="0"/>
                        </a:spcBef>
                        <a:spcAft>
                          <a:spcPts val="0"/>
                        </a:spcAft>
                      </a:pPr>
                      <a:r>
                        <a:rPr lang="en-US" sz="900" b="1" i="0" u="none" strike="noStrike" dirty="0">
                          <a:solidFill>
                            <a:srgbClr val="333333"/>
                          </a:solidFill>
                          <a:effectLst/>
                          <a:latin typeface="+mn-lt"/>
                        </a:rPr>
                        <a:t>7.1</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900" b="1" i="0" u="none" strike="noStrike" dirty="0">
                          <a:solidFill>
                            <a:srgbClr val="000000"/>
                          </a:solidFill>
                          <a:effectLst/>
                          <a:latin typeface="+mn-lt"/>
                        </a:rPr>
                        <a:t>Achieved Network Accuracy, </a:t>
                      </a:r>
                    </a:p>
                    <a:p>
                      <a:pPr rtl="0" fontAlgn="t">
                        <a:spcBef>
                          <a:spcPts val="0"/>
                        </a:spcBef>
                        <a:spcAft>
                          <a:spcPts val="0"/>
                        </a:spcAft>
                      </a:pPr>
                      <a:r>
                        <a:rPr lang="en-US" sz="900" b="1" i="0" u="none" strike="noStrike" dirty="0">
                          <a:solidFill>
                            <a:srgbClr val="000000"/>
                          </a:solidFill>
                          <a:effectLst/>
                          <a:latin typeface="+mn-lt"/>
                        </a:rPr>
                        <a:t>less than or equal to</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HORIZ (cm)</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UP (cm)</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ORTHO (cm)</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1.0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2.0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3.0</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1.5</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3.0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4.0</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2.5</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5.0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6.0</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317203844"/>
                  </a:ext>
                </a:extLst>
              </a:tr>
              <a:tr h="692839">
                <a:tc>
                  <a:txBody>
                    <a:bodyPr/>
                    <a:lstStyle/>
                    <a:p>
                      <a:pPr rtl="0" fontAlgn="t">
                        <a:spcBef>
                          <a:spcPts val="0"/>
                        </a:spcBef>
                        <a:spcAft>
                          <a:spcPts val="0"/>
                        </a:spcAft>
                      </a:pPr>
                      <a:r>
                        <a:rPr lang="en-US" sz="900" b="1" i="0" u="none" strike="noStrike">
                          <a:solidFill>
                            <a:srgbClr val="333333"/>
                          </a:solidFill>
                          <a:effectLst/>
                          <a:latin typeface="+mn-lt"/>
                        </a:rPr>
                        <a:t>7.2</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900" b="1" i="0" u="none" strike="noStrike" dirty="0">
                          <a:solidFill>
                            <a:srgbClr val="000000"/>
                          </a:solidFill>
                          <a:effectLst/>
                          <a:latin typeface="+mn-lt"/>
                        </a:rPr>
                        <a:t>Achieved Local Accuracy, </a:t>
                      </a:r>
                    </a:p>
                    <a:p>
                      <a:pPr rtl="0" fontAlgn="t">
                        <a:spcBef>
                          <a:spcPts val="0"/>
                        </a:spcBef>
                        <a:spcAft>
                          <a:spcPts val="0"/>
                        </a:spcAft>
                      </a:pPr>
                      <a:r>
                        <a:rPr lang="en-US" sz="900" b="1" i="0" u="none" strike="noStrike" dirty="0">
                          <a:solidFill>
                            <a:srgbClr val="000000"/>
                          </a:solidFill>
                          <a:effectLst/>
                          <a:latin typeface="+mn-lt"/>
                        </a:rPr>
                        <a:t>less than or equal to</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HORIZ (cm)</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UP (cm)</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ORTHO (cm)</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1.0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2.0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3.0</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1.5</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3.0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4.0</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2.5</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5.0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6.0</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3256973705"/>
                  </a:ext>
                </a:extLst>
              </a:tr>
              <a:tr h="806731">
                <a:tc>
                  <a:txBody>
                    <a:bodyPr/>
                    <a:lstStyle/>
                    <a:p>
                      <a:pPr rtl="0" fontAlgn="t">
                        <a:spcBef>
                          <a:spcPts val="0"/>
                        </a:spcBef>
                        <a:spcAft>
                          <a:spcPts val="0"/>
                        </a:spcAft>
                      </a:pPr>
                      <a:r>
                        <a:rPr lang="en-US" sz="900" b="1" i="0" u="none" strike="noStrike">
                          <a:solidFill>
                            <a:srgbClr val="333333"/>
                          </a:solidFill>
                          <a:effectLst/>
                          <a:latin typeface="+mn-lt"/>
                        </a:rPr>
                        <a:t>7.3</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900" b="1" i="0" u="none" strike="noStrike" dirty="0">
                          <a:solidFill>
                            <a:srgbClr val="000000"/>
                          </a:solidFill>
                          <a:effectLst/>
                          <a:latin typeface="+mn-lt"/>
                        </a:rPr>
                        <a:t>Peak-to-peak Coordinate Comparison,</a:t>
                      </a:r>
                    </a:p>
                    <a:p>
                      <a:pPr rtl="0" fontAlgn="t">
                        <a:spcBef>
                          <a:spcPts val="0"/>
                        </a:spcBef>
                        <a:spcAft>
                          <a:spcPts val="0"/>
                        </a:spcAft>
                      </a:pPr>
                      <a:r>
                        <a:rPr lang="en-US" sz="900" b="1" i="0" u="none" strike="noStrike" dirty="0">
                          <a:solidFill>
                            <a:srgbClr val="000000"/>
                          </a:solidFill>
                          <a:effectLst/>
                          <a:latin typeface="+mn-lt"/>
                        </a:rPr>
                        <a:t> less than or equal to</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NORTH  (cm)</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EAST  (cm)</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UP  (cm)</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3.0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3.0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6.0</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4.0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4.0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8.0</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5.0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5.0</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10.0</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2303828868"/>
                  </a:ext>
                </a:extLst>
              </a:tr>
            </a:tbl>
          </a:graphicData>
        </a:graphic>
      </p:graphicFrame>
      <p:sp>
        <p:nvSpPr>
          <p:cNvPr id="16" name="Content Placeholder 2">
            <a:extLst>
              <a:ext uri="{FF2B5EF4-FFF2-40B4-BE49-F238E27FC236}">
                <a16:creationId xmlns:a16="http://schemas.microsoft.com/office/drawing/2014/main" id="{270E30FE-EEAB-AEDC-9AE3-AD4CB4E8F16C}"/>
              </a:ext>
            </a:extLst>
          </p:cNvPr>
          <p:cNvSpPr txBox="1">
            <a:spLocks/>
          </p:cNvSpPr>
          <p:nvPr/>
        </p:nvSpPr>
        <p:spPr bwMode="auto">
          <a:xfrm>
            <a:off x="570214" y="1062787"/>
            <a:ext cx="691964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baseline="0">
                <a:solidFill>
                  <a:schemeClr val="tx1"/>
                </a:solidFill>
                <a:latin typeface="Times New Roman" panose="02020603050405020304" pitchFamily="18" charset="0"/>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j-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baseline="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baseline="0">
                <a:solidFill>
                  <a:schemeClr val="tx1"/>
                </a:solidFill>
                <a:latin typeface="Times New Roman" panose="02020603050405020304" pitchFamily="18" charset="0"/>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baseline="0">
                <a:solidFill>
                  <a:schemeClr val="tx1"/>
                </a:solidFill>
                <a:latin typeface="Times New Roman" panose="02020603050405020304" pitchFamily="18" charset="0"/>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a:t>The Standards set limiting parameters for </a:t>
            </a:r>
            <a:r>
              <a:rPr lang="en-US" sz="1800" b="1" i="1" dirty="0"/>
              <a:t>Results</a:t>
            </a:r>
            <a:r>
              <a:rPr lang="en-US" sz="1800" dirty="0"/>
              <a:t>. </a:t>
            </a:r>
            <a:endParaRPr lang="en-US" sz="2800" dirty="0"/>
          </a:p>
        </p:txBody>
      </p:sp>
      <p:sp>
        <p:nvSpPr>
          <p:cNvPr id="4" name="Date Placeholder 3">
            <a:extLst>
              <a:ext uri="{FF2B5EF4-FFF2-40B4-BE49-F238E27FC236}">
                <a16:creationId xmlns:a16="http://schemas.microsoft.com/office/drawing/2014/main" id="{47862499-6E7B-B8BF-F56C-31336D0BD101}"/>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2526925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1CA9-5AB0-1A55-4B13-57622ECD8987}"/>
              </a:ext>
            </a:extLst>
          </p:cNvPr>
          <p:cNvSpPr>
            <a:spLocks noGrp="1"/>
          </p:cNvSpPr>
          <p:nvPr>
            <p:ph type="title"/>
          </p:nvPr>
        </p:nvSpPr>
        <p:spPr/>
        <p:txBody>
          <a:bodyPr/>
          <a:lstStyle/>
          <a:p>
            <a:r>
              <a:rPr lang="en-US" sz="3600" dirty="0"/>
              <a:t>Standards for Results </a:t>
            </a:r>
          </a:p>
        </p:txBody>
      </p:sp>
      <p:sp>
        <p:nvSpPr>
          <p:cNvPr id="5" name="Footer Placeholder 4">
            <a:extLst>
              <a:ext uri="{FF2B5EF4-FFF2-40B4-BE49-F238E27FC236}">
                <a16:creationId xmlns:a16="http://schemas.microsoft.com/office/drawing/2014/main" id="{F3EBA87F-CD5D-3D67-1263-8B55EEC5786B}"/>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4CEB8A19-41B6-F75F-4DF6-EE43DF7323BE}"/>
              </a:ext>
            </a:extLst>
          </p:cNvPr>
          <p:cNvSpPr>
            <a:spLocks noGrp="1"/>
          </p:cNvSpPr>
          <p:nvPr>
            <p:ph type="sldNum" sz="quarter" idx="12"/>
          </p:nvPr>
        </p:nvSpPr>
        <p:spPr/>
        <p:txBody>
          <a:bodyPr/>
          <a:lstStyle/>
          <a:p>
            <a:fld id="{84C1C367-1155-47A8-B187-ABB1E4FCD3DE}" type="slidenum">
              <a:rPr lang="en-US" altLang="en-US" smtClean="0"/>
              <a:pPr/>
              <a:t>14</a:t>
            </a:fld>
            <a:endParaRPr lang="en-US" altLang="en-US" dirty="0"/>
          </a:p>
        </p:txBody>
      </p:sp>
      <p:sp>
        <p:nvSpPr>
          <p:cNvPr id="8" name="Rectangle 1">
            <a:extLst>
              <a:ext uri="{FF2B5EF4-FFF2-40B4-BE49-F238E27FC236}">
                <a16:creationId xmlns:a16="http://schemas.microsoft.com/office/drawing/2014/main" id="{73494F52-09B0-6216-8544-3DA8E612F1BA}"/>
              </a:ext>
            </a:extLst>
          </p:cNvPr>
          <p:cNvSpPr>
            <a:spLocks noChangeArrowheads="1"/>
          </p:cNvSpPr>
          <p:nvPr/>
        </p:nvSpPr>
        <p:spPr bwMode="auto">
          <a:xfrm>
            <a:off x="890928" y="1481269"/>
            <a:ext cx="82677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mn-lt"/>
                <a:cs typeface="Arial" panose="020B0604020202020204" pitchFamily="34" charset="0"/>
              </a:rPr>
              <a:t>Table 7 - Standards for Session Processing and Adjustment Results (continued)</a:t>
            </a:r>
            <a:endParaRPr kumimoji="0" lang="en-US" altLang="en-US" b="0" i="0" u="none" strike="noStrike" cap="none" normalizeH="0" baseline="0" dirty="0">
              <a:ln>
                <a:noFill/>
              </a:ln>
              <a:solidFill>
                <a:schemeClr val="tx1"/>
              </a:solidFill>
              <a:effectLst/>
              <a:latin typeface="+mn-lt"/>
            </a:endParaRPr>
          </a:p>
        </p:txBody>
      </p:sp>
      <p:graphicFrame>
        <p:nvGraphicFramePr>
          <p:cNvPr id="9" name="Table 8" descr="&quot;&quot;">
            <a:extLst>
              <a:ext uri="{FF2B5EF4-FFF2-40B4-BE49-F238E27FC236}">
                <a16:creationId xmlns:a16="http://schemas.microsoft.com/office/drawing/2014/main" id="{F4C2F0B4-F671-04A7-7E49-EDD43E0629F3}"/>
              </a:ext>
            </a:extLst>
          </p:cNvPr>
          <p:cNvGraphicFramePr>
            <a:graphicFrameLocks noGrp="1"/>
          </p:cNvGraphicFramePr>
          <p:nvPr>
            <p:extLst>
              <p:ext uri="{D42A27DB-BD31-4B8C-83A1-F6EECF244321}">
                <p14:modId xmlns:p14="http://schemas.microsoft.com/office/powerpoint/2010/main" val="935509853"/>
              </p:ext>
            </p:extLst>
          </p:nvPr>
        </p:nvGraphicFramePr>
        <p:xfrm>
          <a:off x="897082" y="1883159"/>
          <a:ext cx="7371806" cy="3685561"/>
        </p:xfrm>
        <a:graphic>
          <a:graphicData uri="http://schemas.openxmlformats.org/drawingml/2006/table">
            <a:tbl>
              <a:tblPr/>
              <a:tblGrid>
                <a:gridCol w="398318">
                  <a:extLst>
                    <a:ext uri="{9D8B030D-6E8A-4147-A177-3AD203B41FA5}">
                      <a16:colId xmlns:a16="http://schemas.microsoft.com/office/drawing/2014/main" val="3245533722"/>
                    </a:ext>
                  </a:extLst>
                </a:gridCol>
                <a:gridCol w="2754019">
                  <a:extLst>
                    <a:ext uri="{9D8B030D-6E8A-4147-A177-3AD203B41FA5}">
                      <a16:colId xmlns:a16="http://schemas.microsoft.com/office/drawing/2014/main" val="4289588084"/>
                    </a:ext>
                  </a:extLst>
                </a:gridCol>
                <a:gridCol w="1365553">
                  <a:extLst>
                    <a:ext uri="{9D8B030D-6E8A-4147-A177-3AD203B41FA5}">
                      <a16:colId xmlns:a16="http://schemas.microsoft.com/office/drawing/2014/main" val="2386573899"/>
                    </a:ext>
                  </a:extLst>
                </a:gridCol>
                <a:gridCol w="1479552">
                  <a:extLst>
                    <a:ext uri="{9D8B030D-6E8A-4147-A177-3AD203B41FA5}">
                      <a16:colId xmlns:a16="http://schemas.microsoft.com/office/drawing/2014/main" val="1464650716"/>
                    </a:ext>
                  </a:extLst>
                </a:gridCol>
                <a:gridCol w="1374364">
                  <a:extLst>
                    <a:ext uri="{9D8B030D-6E8A-4147-A177-3AD203B41FA5}">
                      <a16:colId xmlns:a16="http://schemas.microsoft.com/office/drawing/2014/main" val="3660594246"/>
                    </a:ext>
                  </a:extLst>
                </a:gridCol>
              </a:tblGrid>
              <a:tr h="815361">
                <a:tc>
                  <a:txBody>
                    <a:bodyPr/>
                    <a:lstStyle/>
                    <a:p>
                      <a:pPr rtl="0" fontAlgn="t">
                        <a:spcBef>
                          <a:spcPts val="0"/>
                        </a:spcBef>
                        <a:spcAft>
                          <a:spcPts val="0"/>
                        </a:spcAft>
                      </a:pPr>
                      <a:r>
                        <a:rPr lang="en-US" sz="900" b="1" i="0" u="none" strike="noStrike" dirty="0">
                          <a:solidFill>
                            <a:srgbClr val="333333"/>
                          </a:solidFill>
                          <a:effectLst/>
                          <a:latin typeface="+mn-lt"/>
                        </a:rPr>
                        <a:t>7.4</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900" b="1" i="0" u="none" strike="noStrike" dirty="0">
                          <a:solidFill>
                            <a:srgbClr val="333333"/>
                          </a:solidFill>
                          <a:effectLst/>
                          <a:latin typeface="+mn-lt"/>
                        </a:rPr>
                        <a:t>Maximum Residuals per Vector, less than or equal to, </a:t>
                      </a:r>
                      <a:r>
                        <a:rPr lang="en-US" sz="900" b="1" i="0" u="none" strike="noStrike" dirty="0">
                          <a:solidFill>
                            <a:srgbClr val="000000"/>
                          </a:solidFill>
                          <a:effectLst/>
                          <a:latin typeface="+mn-lt"/>
                        </a:rPr>
                        <a:t>(in any adjustment) </a:t>
                      </a:r>
                      <a:endParaRPr lang="en-US" sz="900" dirty="0">
                        <a:effectLst/>
                        <a:latin typeface="+mn-lt"/>
                      </a:endParaRPr>
                    </a:p>
                    <a:p>
                      <a:pPr algn="r" rtl="0" fontAlgn="t">
                        <a:spcBef>
                          <a:spcPts val="0"/>
                        </a:spcBef>
                        <a:spcAft>
                          <a:spcPts val="0"/>
                        </a:spcAft>
                      </a:pPr>
                      <a:r>
                        <a:rPr lang="en-US" sz="900" b="1" i="0" u="none" strike="noStrike" dirty="0">
                          <a:solidFill>
                            <a:srgbClr val="333333"/>
                          </a:solidFill>
                          <a:effectLst/>
                          <a:latin typeface="+mn-lt"/>
                        </a:rPr>
                        <a:t>DN (cm)</a:t>
                      </a:r>
                      <a:endParaRPr lang="en-US" sz="900" dirty="0">
                        <a:effectLst/>
                        <a:latin typeface="+mn-lt"/>
                      </a:endParaRPr>
                    </a:p>
                    <a:p>
                      <a:pPr algn="r" rtl="0" fontAlgn="t">
                        <a:spcBef>
                          <a:spcPts val="0"/>
                        </a:spcBef>
                        <a:spcAft>
                          <a:spcPts val="0"/>
                        </a:spcAft>
                      </a:pPr>
                      <a:r>
                        <a:rPr lang="en-US" sz="900" b="1" i="0" u="none" strike="noStrike" dirty="0">
                          <a:solidFill>
                            <a:srgbClr val="333333"/>
                          </a:solidFill>
                          <a:effectLst/>
                          <a:latin typeface="+mn-lt"/>
                        </a:rPr>
                        <a:t>DE (cm)</a:t>
                      </a:r>
                      <a:endParaRPr lang="en-US" sz="900" dirty="0">
                        <a:effectLst/>
                        <a:latin typeface="+mn-lt"/>
                      </a:endParaRPr>
                    </a:p>
                    <a:p>
                      <a:pPr algn="r" rtl="0" fontAlgn="t">
                        <a:spcBef>
                          <a:spcPts val="0"/>
                        </a:spcBef>
                        <a:spcAft>
                          <a:spcPts val="0"/>
                        </a:spcAft>
                      </a:pPr>
                      <a:r>
                        <a:rPr lang="en-US" sz="900" b="1" i="0" u="none" strike="noStrike" dirty="0">
                          <a:solidFill>
                            <a:srgbClr val="333333"/>
                          </a:solidFill>
                          <a:effectLst/>
                          <a:latin typeface="+mn-lt"/>
                        </a:rPr>
                        <a:t>DU (cm)</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1.5 absolute value</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1.5 absolute value</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3.0 absolute value</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2.0 absolute value</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2.0 absolute value</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4.0 absolute value</a:t>
                      </a:r>
                      <a:endParaRPr lang="en-US" sz="900" dirty="0">
                        <a:effectLst/>
                        <a:latin typeface="+mn-lt"/>
                      </a:endParaRPr>
                    </a:p>
                  </a:txBody>
                  <a:tcPr marL="38963" marR="38963" marT="38963" marB="3896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2.5 absolute value</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2.5 absolute value</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5.0 absolute value</a:t>
                      </a:r>
                      <a:endParaRPr lang="en-US" sz="900" dirty="0">
                        <a:effectLst/>
                        <a:latin typeface="+mn-lt"/>
                      </a:endParaRPr>
                    </a:p>
                  </a:txBody>
                  <a:tcPr marL="38963" marR="38963" marT="38963" marB="38963">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extLst>
                  <a:ext uri="{0D108BD9-81ED-4DB2-BD59-A6C34878D82A}">
                    <a16:rowId xmlns:a16="http://schemas.microsoft.com/office/drawing/2014/main" val="4224646703"/>
                  </a:ext>
                </a:extLst>
              </a:tr>
              <a:tr h="1996005">
                <a:tc>
                  <a:txBody>
                    <a:bodyPr/>
                    <a:lstStyle/>
                    <a:p>
                      <a:pPr rtl="0" fontAlgn="t">
                        <a:spcBef>
                          <a:spcPts val="0"/>
                        </a:spcBef>
                        <a:spcAft>
                          <a:spcPts val="0"/>
                        </a:spcAft>
                      </a:pPr>
                      <a:r>
                        <a:rPr lang="en-US" sz="900" b="1" i="0" u="none" strike="noStrike">
                          <a:solidFill>
                            <a:srgbClr val="000000"/>
                          </a:solidFill>
                          <a:effectLst/>
                          <a:latin typeface="+mn-lt"/>
                        </a:rPr>
                        <a:t>7.5</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900" b="1" i="0" u="none" strike="noStrike" dirty="0">
                          <a:solidFill>
                            <a:srgbClr val="000000"/>
                          </a:solidFill>
                          <a:effectLst/>
                          <a:latin typeface="+mn-lt"/>
                        </a:rPr>
                        <a:t>Statistical Checks from Constrained Adjustment</a:t>
                      </a:r>
                      <a:endParaRPr lang="en-US" sz="900" dirty="0">
                        <a:effectLst/>
                        <a:latin typeface="+mn-lt"/>
                      </a:endParaRPr>
                    </a:p>
                    <a:p>
                      <a:pPr algn="r" rtl="0" fontAlgn="t">
                        <a:spcBef>
                          <a:spcPts val="0"/>
                        </a:spcBef>
                        <a:spcAft>
                          <a:spcPts val="0"/>
                        </a:spcAft>
                      </a:pPr>
                      <a:br>
                        <a:rPr lang="en-US" sz="900" dirty="0">
                          <a:effectLst/>
                          <a:latin typeface="+mn-lt"/>
                        </a:rPr>
                      </a:br>
                      <a:r>
                        <a:rPr lang="en-US" sz="900" b="1" i="0" u="none" strike="noStrike" dirty="0">
                          <a:solidFill>
                            <a:srgbClr val="000000"/>
                          </a:solidFill>
                          <a:effectLst/>
                          <a:latin typeface="+mn-lt"/>
                        </a:rPr>
                        <a:t>- Horizontal Constrained Adjustment.txt file</a:t>
                      </a:r>
                      <a:endParaRPr lang="en-US" sz="900" dirty="0">
                        <a:effectLst/>
                        <a:latin typeface="+mn-lt"/>
                      </a:endParaRPr>
                    </a:p>
                    <a:p>
                      <a:pPr algn="r" rtl="0" fontAlgn="t">
                        <a:spcBef>
                          <a:spcPts val="0"/>
                        </a:spcBef>
                        <a:spcAft>
                          <a:spcPts val="0"/>
                        </a:spcAft>
                      </a:pPr>
                      <a:br>
                        <a:rPr lang="en-US" sz="900" dirty="0">
                          <a:effectLst/>
                          <a:latin typeface="+mn-lt"/>
                        </a:rPr>
                      </a:br>
                      <a:r>
                        <a:rPr lang="en-US" sz="900" b="1" i="0" u="none" strike="noStrike" dirty="0">
                          <a:solidFill>
                            <a:srgbClr val="000000"/>
                          </a:solidFill>
                          <a:effectLst/>
                          <a:latin typeface="+mn-lt"/>
                        </a:rPr>
                        <a:t>F-Statistic Test</a:t>
                      </a:r>
                      <a:endParaRPr lang="en-US" sz="900" dirty="0">
                        <a:effectLst/>
                        <a:latin typeface="+mn-lt"/>
                      </a:endParaRPr>
                    </a:p>
                    <a:p>
                      <a:pPr algn="r" rtl="0" fontAlgn="t">
                        <a:spcBef>
                          <a:spcPts val="0"/>
                        </a:spcBef>
                        <a:spcAft>
                          <a:spcPts val="0"/>
                        </a:spcAft>
                      </a:pPr>
                      <a:br>
                        <a:rPr lang="en-US" sz="900" dirty="0">
                          <a:effectLst/>
                          <a:latin typeface="+mn-lt"/>
                        </a:rPr>
                      </a:br>
                      <a:r>
                        <a:rPr lang="en-US" sz="900" b="1" i="0" u="none" strike="noStrike" dirty="0">
                          <a:solidFill>
                            <a:srgbClr val="000000"/>
                          </a:solidFill>
                          <a:effectLst/>
                          <a:latin typeface="+mn-lt"/>
                        </a:rPr>
                        <a:t>Maximum Allowable Mark Constraint Ratio</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N:</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E:</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U:</a:t>
                      </a:r>
                      <a:endParaRPr lang="en-US" sz="900" dirty="0">
                        <a:effectLst/>
                        <a:latin typeface="+mn-lt"/>
                      </a:endParaRPr>
                    </a:p>
                    <a:p>
                      <a:pPr algn="r" rtl="0" fontAlgn="t">
                        <a:spcBef>
                          <a:spcPts val="0"/>
                        </a:spcBef>
                        <a:spcAft>
                          <a:spcPts val="0"/>
                        </a:spcAft>
                      </a:pPr>
                      <a:br>
                        <a:rPr lang="en-US" sz="900" dirty="0">
                          <a:effectLst/>
                          <a:latin typeface="+mn-lt"/>
                        </a:rPr>
                      </a:br>
                      <a:br>
                        <a:rPr lang="en-US" sz="900" dirty="0">
                          <a:effectLst/>
                          <a:latin typeface="+mn-lt"/>
                        </a:rPr>
                      </a:br>
                      <a:r>
                        <a:rPr lang="en-US" sz="900" b="1" i="0" u="none" strike="noStrike" dirty="0">
                          <a:solidFill>
                            <a:srgbClr val="000000"/>
                          </a:solidFill>
                          <a:effectLst/>
                          <a:latin typeface="+mn-lt"/>
                        </a:rPr>
                        <a:t>- Vertical Constrained Adjustment.txt file </a:t>
                      </a:r>
                      <a:endParaRPr lang="en-US" sz="900" dirty="0">
                        <a:effectLst/>
                        <a:latin typeface="+mn-lt"/>
                      </a:endParaRPr>
                    </a:p>
                    <a:p>
                      <a:pPr algn="r" rtl="0" fontAlgn="t">
                        <a:spcBef>
                          <a:spcPts val="0"/>
                        </a:spcBef>
                        <a:spcAft>
                          <a:spcPts val="0"/>
                        </a:spcAft>
                      </a:pPr>
                      <a:br>
                        <a:rPr lang="en-US" sz="900" dirty="0">
                          <a:effectLst/>
                          <a:latin typeface="+mn-lt"/>
                        </a:rPr>
                      </a:br>
                      <a:r>
                        <a:rPr lang="en-US" sz="900" b="1" i="0" u="none" strike="noStrike" dirty="0">
                          <a:solidFill>
                            <a:srgbClr val="000000"/>
                          </a:solidFill>
                          <a:effectLst/>
                          <a:latin typeface="+mn-lt"/>
                        </a:rPr>
                        <a:t>F-Statistic Test</a:t>
                      </a:r>
                      <a:endParaRPr lang="en-US" sz="900" dirty="0">
                        <a:effectLst/>
                        <a:latin typeface="+mn-lt"/>
                      </a:endParaRPr>
                    </a:p>
                    <a:p>
                      <a:pPr algn="r" rtl="0" fontAlgn="t">
                        <a:spcBef>
                          <a:spcPts val="0"/>
                        </a:spcBef>
                        <a:spcAft>
                          <a:spcPts val="0"/>
                        </a:spcAft>
                      </a:pPr>
                      <a:br>
                        <a:rPr lang="en-US" sz="900" dirty="0">
                          <a:effectLst/>
                          <a:latin typeface="+mn-lt"/>
                        </a:rPr>
                      </a:br>
                      <a:r>
                        <a:rPr lang="en-US" sz="900" b="1" i="0" u="none" strike="noStrike" dirty="0">
                          <a:solidFill>
                            <a:srgbClr val="000000"/>
                          </a:solidFill>
                          <a:effectLst/>
                          <a:latin typeface="+mn-lt"/>
                        </a:rPr>
                        <a:t>Maximum Allowable Mark Constraint Ratio</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N:</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E:</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U:</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gridSpan="3">
                  <a:txBody>
                    <a:bodyPr/>
                    <a:lstStyle/>
                    <a:p>
                      <a:pPr rtl="0" fontAlgn="t">
                        <a:spcBef>
                          <a:spcPts val="0"/>
                        </a:spcBef>
                        <a:spcAft>
                          <a:spcPts val="0"/>
                        </a:spcAft>
                      </a:pPr>
                      <a:br>
                        <a:rPr lang="pt-BR" sz="900" dirty="0">
                          <a:effectLst/>
                          <a:latin typeface="+mn-lt"/>
                        </a:rPr>
                      </a:br>
                      <a:br>
                        <a:rPr lang="pt-BR" sz="900" dirty="0">
                          <a:effectLst/>
                          <a:latin typeface="+mn-lt"/>
                        </a:rPr>
                      </a:br>
                      <a:br>
                        <a:rPr lang="pt-BR" sz="900" dirty="0">
                          <a:effectLst/>
                          <a:latin typeface="+mn-lt"/>
                        </a:rPr>
                      </a:br>
                      <a:br>
                        <a:rPr lang="pt-BR" sz="900" dirty="0">
                          <a:effectLst/>
                          <a:latin typeface="+mn-lt"/>
                        </a:rPr>
                      </a:br>
                      <a:r>
                        <a:rPr lang="pt-BR" sz="900" b="0" i="0" u="none" strike="noStrike" dirty="0">
                          <a:solidFill>
                            <a:srgbClr val="000000"/>
                          </a:solidFill>
                          <a:effectLst/>
                          <a:latin typeface="+mn-lt"/>
                        </a:rPr>
                        <a:t>PASS</a:t>
                      </a:r>
                      <a:endParaRPr lang="pt-BR" sz="900" dirty="0">
                        <a:effectLst/>
                        <a:latin typeface="+mn-lt"/>
                      </a:endParaRPr>
                    </a:p>
                    <a:p>
                      <a:pPr rtl="0" fontAlgn="t">
                        <a:spcBef>
                          <a:spcPts val="0"/>
                        </a:spcBef>
                        <a:spcAft>
                          <a:spcPts val="0"/>
                        </a:spcAft>
                      </a:pPr>
                      <a:endParaRPr lang="pt-BR" sz="900" dirty="0">
                        <a:effectLst/>
                        <a:latin typeface="+mn-lt"/>
                      </a:endParaRPr>
                    </a:p>
                    <a:p>
                      <a:pPr rtl="0" fontAlgn="t">
                        <a:spcBef>
                          <a:spcPts val="0"/>
                        </a:spcBef>
                        <a:spcAft>
                          <a:spcPts val="0"/>
                        </a:spcAft>
                      </a:pPr>
                      <a:br>
                        <a:rPr lang="pt-BR" sz="900" dirty="0">
                          <a:effectLst/>
                          <a:latin typeface="+mn-lt"/>
                        </a:rPr>
                      </a:br>
                      <a:r>
                        <a:rPr lang="pt-BR" sz="900" b="0" i="0" u="none" strike="noStrike" dirty="0">
                          <a:solidFill>
                            <a:srgbClr val="000000"/>
                          </a:solidFill>
                          <a:effectLst/>
                          <a:latin typeface="+mn-lt"/>
                        </a:rPr>
                        <a:t>3.0</a:t>
                      </a:r>
                      <a:endParaRPr lang="pt-BR" sz="900" dirty="0">
                        <a:effectLst/>
                        <a:latin typeface="+mn-lt"/>
                      </a:endParaRPr>
                    </a:p>
                    <a:p>
                      <a:pPr rtl="0" fontAlgn="t">
                        <a:spcBef>
                          <a:spcPts val="0"/>
                        </a:spcBef>
                        <a:spcAft>
                          <a:spcPts val="0"/>
                        </a:spcAft>
                      </a:pPr>
                      <a:r>
                        <a:rPr lang="pt-BR" sz="900" b="0" i="0" u="none" strike="noStrike" dirty="0">
                          <a:solidFill>
                            <a:srgbClr val="000000"/>
                          </a:solidFill>
                          <a:effectLst/>
                          <a:latin typeface="+mn-lt"/>
                        </a:rPr>
                        <a:t>3.0</a:t>
                      </a:r>
                      <a:endParaRPr lang="pt-BR" sz="900" dirty="0">
                        <a:effectLst/>
                        <a:latin typeface="+mn-lt"/>
                      </a:endParaRPr>
                    </a:p>
                    <a:p>
                      <a:pPr rtl="0" fontAlgn="t">
                        <a:spcBef>
                          <a:spcPts val="0"/>
                        </a:spcBef>
                        <a:spcAft>
                          <a:spcPts val="0"/>
                        </a:spcAft>
                      </a:pPr>
                      <a:r>
                        <a:rPr lang="pt-BR" sz="900" b="0" i="0" u="none" strike="noStrike" dirty="0">
                          <a:solidFill>
                            <a:srgbClr val="000000"/>
                          </a:solidFill>
                          <a:effectLst/>
                          <a:latin typeface="+mn-lt"/>
                        </a:rPr>
                        <a:t>3.0</a:t>
                      </a:r>
                      <a:endParaRPr lang="pt-BR" sz="900" dirty="0">
                        <a:effectLst/>
                        <a:latin typeface="+mn-lt"/>
                      </a:endParaRPr>
                    </a:p>
                    <a:p>
                      <a:pPr rtl="0" fontAlgn="t">
                        <a:spcBef>
                          <a:spcPts val="0"/>
                        </a:spcBef>
                        <a:spcAft>
                          <a:spcPts val="0"/>
                        </a:spcAft>
                      </a:pPr>
                      <a:br>
                        <a:rPr lang="pt-BR" sz="900">
                          <a:effectLst/>
                          <a:latin typeface="+mn-lt"/>
                        </a:rPr>
                      </a:br>
                      <a:endParaRPr lang="pt-BR" sz="900">
                        <a:effectLst/>
                        <a:latin typeface="+mn-lt"/>
                      </a:endParaRPr>
                    </a:p>
                    <a:p>
                      <a:pPr rtl="0" fontAlgn="t">
                        <a:spcBef>
                          <a:spcPts val="0"/>
                        </a:spcBef>
                        <a:spcAft>
                          <a:spcPts val="0"/>
                        </a:spcAft>
                      </a:pPr>
                      <a:br>
                        <a:rPr lang="pt-BR" sz="900" dirty="0">
                          <a:effectLst/>
                          <a:latin typeface="+mn-lt"/>
                        </a:rPr>
                      </a:br>
                      <a:br>
                        <a:rPr lang="pt-BR" sz="900" dirty="0">
                          <a:effectLst/>
                          <a:latin typeface="+mn-lt"/>
                        </a:rPr>
                      </a:br>
                      <a:r>
                        <a:rPr lang="pt-BR" sz="900" b="0" i="0" u="none" strike="noStrike" dirty="0">
                          <a:solidFill>
                            <a:srgbClr val="000000"/>
                          </a:solidFill>
                          <a:effectLst/>
                          <a:latin typeface="+mn-lt"/>
                        </a:rPr>
                        <a:t>PASS</a:t>
                      </a:r>
                      <a:endParaRPr lang="pt-BR" sz="900" dirty="0">
                        <a:effectLst/>
                        <a:latin typeface="+mn-lt"/>
                      </a:endParaRPr>
                    </a:p>
                    <a:p>
                      <a:pPr rtl="0" fontAlgn="t">
                        <a:spcBef>
                          <a:spcPts val="0"/>
                        </a:spcBef>
                        <a:spcAft>
                          <a:spcPts val="0"/>
                        </a:spcAft>
                      </a:pPr>
                      <a:endParaRPr lang="pt-BR" sz="900" dirty="0">
                        <a:effectLst/>
                        <a:latin typeface="+mn-lt"/>
                      </a:endParaRPr>
                    </a:p>
                    <a:p>
                      <a:pPr rtl="0" fontAlgn="t">
                        <a:spcBef>
                          <a:spcPts val="0"/>
                        </a:spcBef>
                        <a:spcAft>
                          <a:spcPts val="0"/>
                        </a:spcAft>
                      </a:pPr>
                      <a:br>
                        <a:rPr lang="pt-BR" sz="900" dirty="0">
                          <a:effectLst/>
                          <a:latin typeface="+mn-lt"/>
                        </a:rPr>
                      </a:br>
                      <a:r>
                        <a:rPr lang="pt-BR" sz="900" b="0" i="0" u="none" strike="noStrike" dirty="0">
                          <a:solidFill>
                            <a:srgbClr val="000000"/>
                          </a:solidFill>
                          <a:effectLst/>
                          <a:latin typeface="+mn-lt"/>
                        </a:rPr>
                        <a:t>n/a</a:t>
                      </a:r>
                      <a:endParaRPr lang="pt-BR" sz="900" dirty="0">
                        <a:effectLst/>
                        <a:latin typeface="+mn-lt"/>
                      </a:endParaRPr>
                    </a:p>
                    <a:p>
                      <a:pPr rtl="0" fontAlgn="t">
                        <a:spcBef>
                          <a:spcPts val="0"/>
                        </a:spcBef>
                        <a:spcAft>
                          <a:spcPts val="0"/>
                        </a:spcAft>
                      </a:pPr>
                      <a:r>
                        <a:rPr lang="pt-BR" sz="900" b="0" i="0" u="none" strike="noStrike" dirty="0">
                          <a:solidFill>
                            <a:srgbClr val="000000"/>
                          </a:solidFill>
                          <a:effectLst/>
                          <a:latin typeface="+mn-lt"/>
                        </a:rPr>
                        <a:t>n/a</a:t>
                      </a:r>
                      <a:endParaRPr lang="pt-BR" sz="900" dirty="0">
                        <a:effectLst/>
                        <a:latin typeface="+mn-lt"/>
                      </a:endParaRPr>
                    </a:p>
                    <a:p>
                      <a:pPr rtl="0" fontAlgn="t">
                        <a:spcBef>
                          <a:spcPts val="0"/>
                        </a:spcBef>
                        <a:spcAft>
                          <a:spcPts val="0"/>
                        </a:spcAft>
                      </a:pPr>
                      <a:r>
                        <a:rPr lang="pt-BR" sz="900" b="0" i="0" u="none" strike="noStrike" dirty="0">
                          <a:solidFill>
                            <a:srgbClr val="000000"/>
                          </a:solidFill>
                          <a:effectLst/>
                          <a:latin typeface="+mn-lt"/>
                        </a:rPr>
                        <a:t>3.0</a:t>
                      </a:r>
                      <a:endParaRPr lang="pt-BR"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rgbClr val="FFFFFF"/>
                    </a:solidFill>
                  </a:tcPr>
                </a:tc>
                <a:tc hMerge="1">
                  <a:txBody>
                    <a:bodyPr/>
                    <a:lstStyle/>
                    <a:p>
                      <a:endParaRPr lang="en-US" sz="900" dirty="0">
                        <a:latin typeface="+mn-lt"/>
                      </a:endParaRPr>
                    </a:p>
                  </a:txBody>
                  <a:tcPr>
                    <a:lnL w="12700" cap="flat" cmpd="sng" algn="ctr">
                      <a:solidFill>
                        <a:srgbClr val="333333"/>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210345937"/>
                  </a:ext>
                </a:extLst>
              </a:tr>
            </a:tbl>
          </a:graphicData>
        </a:graphic>
      </p:graphicFrame>
      <p:sp>
        <p:nvSpPr>
          <p:cNvPr id="3" name="Date Placeholder 2">
            <a:extLst>
              <a:ext uri="{FF2B5EF4-FFF2-40B4-BE49-F238E27FC236}">
                <a16:creationId xmlns:a16="http://schemas.microsoft.com/office/drawing/2014/main" id="{30BF387D-3705-6F06-0081-B9FC69DDC10A}"/>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3551917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3C18-1041-F1C8-40AE-54406DCAF7FC}"/>
              </a:ext>
            </a:extLst>
          </p:cNvPr>
          <p:cNvSpPr>
            <a:spLocks noGrp="1"/>
          </p:cNvSpPr>
          <p:nvPr>
            <p:ph type="title"/>
          </p:nvPr>
        </p:nvSpPr>
        <p:spPr/>
        <p:txBody>
          <a:bodyPr/>
          <a:lstStyle/>
          <a:p>
            <a:r>
              <a:rPr lang="en-US" sz="3600" dirty="0"/>
              <a:t>Standards for Valid Orthometric Heights</a:t>
            </a:r>
          </a:p>
        </p:txBody>
      </p:sp>
      <p:sp>
        <p:nvSpPr>
          <p:cNvPr id="5" name="Footer Placeholder 4">
            <a:extLst>
              <a:ext uri="{FF2B5EF4-FFF2-40B4-BE49-F238E27FC236}">
                <a16:creationId xmlns:a16="http://schemas.microsoft.com/office/drawing/2014/main" id="{832A3F3F-42C3-CC5E-9FFB-05D2FF04FC34}"/>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1A6630B4-1F17-D31A-395A-667589BC0205}"/>
              </a:ext>
            </a:extLst>
          </p:cNvPr>
          <p:cNvSpPr>
            <a:spLocks noGrp="1"/>
          </p:cNvSpPr>
          <p:nvPr>
            <p:ph type="sldNum" sz="quarter" idx="12"/>
          </p:nvPr>
        </p:nvSpPr>
        <p:spPr/>
        <p:txBody>
          <a:bodyPr/>
          <a:lstStyle/>
          <a:p>
            <a:pPr>
              <a:defRPr/>
            </a:pPr>
            <a:fld id="{A269A303-B593-45E6-8920-67DA3337AB25}" type="slidenum">
              <a:rPr lang="en-US" altLang="en-US" smtClean="0"/>
              <a:pPr>
                <a:defRPr/>
              </a:pPr>
              <a:t>15</a:t>
            </a:fld>
            <a:endParaRPr lang="en-US" altLang="en-US" dirty="0"/>
          </a:p>
        </p:txBody>
      </p:sp>
      <p:sp>
        <p:nvSpPr>
          <p:cNvPr id="10" name="TextBox 9">
            <a:extLst>
              <a:ext uri="{FF2B5EF4-FFF2-40B4-BE49-F238E27FC236}">
                <a16:creationId xmlns:a16="http://schemas.microsoft.com/office/drawing/2014/main" id="{35E06426-67F8-F66A-3573-03F1E086D441}"/>
              </a:ext>
            </a:extLst>
          </p:cNvPr>
          <p:cNvSpPr txBox="1"/>
          <p:nvPr/>
        </p:nvSpPr>
        <p:spPr>
          <a:xfrm>
            <a:off x="883920" y="1482495"/>
            <a:ext cx="6368143" cy="369332"/>
          </a:xfrm>
          <a:prstGeom prst="rect">
            <a:avLst/>
          </a:prstGeom>
          <a:noFill/>
        </p:spPr>
        <p:txBody>
          <a:bodyPr wrap="square">
            <a:spAutoFit/>
          </a:bodyPr>
          <a:lstStyle/>
          <a:p>
            <a:r>
              <a:rPr lang="en-US" dirty="0">
                <a:latin typeface="+mn-lt"/>
              </a:rPr>
              <a:t>Table 8 - Standards for Achieving Valid Orthometric Heights</a:t>
            </a:r>
          </a:p>
        </p:txBody>
      </p:sp>
      <p:graphicFrame>
        <p:nvGraphicFramePr>
          <p:cNvPr id="11" name="Table 10" descr="&quot;&quot;">
            <a:extLst>
              <a:ext uri="{FF2B5EF4-FFF2-40B4-BE49-F238E27FC236}">
                <a16:creationId xmlns:a16="http://schemas.microsoft.com/office/drawing/2014/main" id="{A03DA333-5A0F-8085-FB0B-8413C45733AE}"/>
              </a:ext>
            </a:extLst>
          </p:cNvPr>
          <p:cNvGraphicFramePr>
            <a:graphicFrameLocks noGrp="1"/>
          </p:cNvGraphicFramePr>
          <p:nvPr>
            <p:extLst>
              <p:ext uri="{D42A27DB-BD31-4B8C-83A1-F6EECF244321}">
                <p14:modId xmlns:p14="http://schemas.microsoft.com/office/powerpoint/2010/main" val="3284960016"/>
              </p:ext>
            </p:extLst>
          </p:nvPr>
        </p:nvGraphicFramePr>
        <p:xfrm>
          <a:off x="871220" y="1879132"/>
          <a:ext cx="7376885" cy="1940560"/>
        </p:xfrm>
        <a:graphic>
          <a:graphicData uri="http://schemas.openxmlformats.org/drawingml/2006/table">
            <a:tbl>
              <a:tblPr/>
              <a:tblGrid>
                <a:gridCol w="424180">
                  <a:extLst>
                    <a:ext uri="{9D8B030D-6E8A-4147-A177-3AD203B41FA5}">
                      <a16:colId xmlns:a16="http://schemas.microsoft.com/office/drawing/2014/main" val="1891095896"/>
                    </a:ext>
                  </a:extLst>
                </a:gridCol>
                <a:gridCol w="1987493">
                  <a:extLst>
                    <a:ext uri="{9D8B030D-6E8A-4147-A177-3AD203B41FA5}">
                      <a16:colId xmlns:a16="http://schemas.microsoft.com/office/drawing/2014/main" val="4142767335"/>
                    </a:ext>
                  </a:extLst>
                </a:gridCol>
                <a:gridCol w="1997906">
                  <a:extLst>
                    <a:ext uri="{9D8B030D-6E8A-4147-A177-3AD203B41FA5}">
                      <a16:colId xmlns:a16="http://schemas.microsoft.com/office/drawing/2014/main" val="2862822531"/>
                    </a:ext>
                  </a:extLst>
                </a:gridCol>
                <a:gridCol w="1483653">
                  <a:extLst>
                    <a:ext uri="{9D8B030D-6E8A-4147-A177-3AD203B41FA5}">
                      <a16:colId xmlns:a16="http://schemas.microsoft.com/office/drawing/2014/main" val="3428646488"/>
                    </a:ext>
                  </a:extLst>
                </a:gridCol>
                <a:gridCol w="1483653">
                  <a:extLst>
                    <a:ext uri="{9D8B030D-6E8A-4147-A177-3AD203B41FA5}">
                      <a16:colId xmlns:a16="http://schemas.microsoft.com/office/drawing/2014/main" val="212377775"/>
                    </a:ext>
                  </a:extLst>
                </a:gridCol>
              </a:tblGrid>
              <a:tr h="0">
                <a:tc>
                  <a:txBody>
                    <a:bodyPr/>
                    <a:lstStyle/>
                    <a:p>
                      <a:pPr fontAlgn="t"/>
                      <a:br>
                        <a:rPr lang="en-US" sz="1100" dirty="0">
                          <a:effectLst/>
                          <a:latin typeface="+mn-lt"/>
                        </a:rPr>
                      </a:b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Requirement</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a:solidFill>
                            <a:srgbClr val="333333"/>
                          </a:solidFill>
                          <a:effectLst/>
                          <a:latin typeface="+mn-lt"/>
                        </a:rPr>
                        <a:t>PRIMARY</a:t>
                      </a:r>
                      <a:endParaRPr lang="en-US" sz="11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a:solidFill>
                            <a:srgbClr val="333333"/>
                          </a:solidFill>
                          <a:effectLst/>
                          <a:latin typeface="+mn-lt"/>
                        </a:rPr>
                        <a:t>SECONDARY</a:t>
                      </a:r>
                      <a:endParaRPr lang="en-US" sz="11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LOCAL</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995489700"/>
                  </a:ext>
                </a:extLst>
              </a:tr>
              <a:tr h="241300">
                <a:tc>
                  <a:txBody>
                    <a:bodyPr/>
                    <a:lstStyle/>
                    <a:p>
                      <a:pPr rtl="0" fontAlgn="t">
                        <a:spcBef>
                          <a:spcPts val="0"/>
                        </a:spcBef>
                        <a:spcAft>
                          <a:spcPts val="0"/>
                        </a:spcAft>
                      </a:pPr>
                      <a:r>
                        <a:rPr lang="en-US" sz="900" b="1" i="0" u="none" strike="noStrike">
                          <a:solidFill>
                            <a:srgbClr val="333333"/>
                          </a:solidFill>
                          <a:effectLst/>
                          <a:latin typeface="Arial" panose="020B0604020202020204" pitchFamily="34" charset="0"/>
                        </a:rPr>
                        <a:t>8.1</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333333"/>
                          </a:solidFill>
                          <a:effectLst/>
                          <a:latin typeface="Arial" panose="020B0604020202020204" pitchFamily="34" charset="0"/>
                        </a:rPr>
                        <a:t>Minimum Number Of </a:t>
                      </a:r>
                      <a:r>
                        <a:rPr lang="en-US" sz="900" b="1" i="0" u="none" strike="noStrike">
                          <a:solidFill>
                            <a:srgbClr val="000000"/>
                          </a:solidFill>
                          <a:effectLst/>
                          <a:latin typeface="Arial" panose="020B0604020202020204" pitchFamily="34" charset="0"/>
                        </a:rPr>
                        <a:t>Existing Valid </a:t>
                      </a:r>
                      <a:r>
                        <a:rPr lang="en-US" sz="900" b="1" i="0" u="none" strike="noStrike">
                          <a:solidFill>
                            <a:srgbClr val="333333"/>
                          </a:solidFill>
                          <a:effectLst/>
                          <a:latin typeface="Arial" panose="020B0604020202020204" pitchFamily="34" charset="0"/>
                        </a:rPr>
                        <a:t>Bench Marks</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a:solidFill>
                            <a:srgbClr val="333333"/>
                          </a:solidFill>
                          <a:effectLst/>
                          <a:latin typeface="Arial" panose="020B0604020202020204" pitchFamily="34" charset="0"/>
                        </a:rPr>
                        <a:t>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9136789"/>
                  </a:ext>
                </a:extLst>
              </a:tr>
              <a:tr h="241300">
                <a:tc>
                  <a:txBody>
                    <a:bodyPr/>
                    <a:lstStyle/>
                    <a:p>
                      <a:pPr rtl="0" fontAlgn="t">
                        <a:spcBef>
                          <a:spcPts val="0"/>
                        </a:spcBef>
                        <a:spcAft>
                          <a:spcPts val="0"/>
                        </a:spcAft>
                      </a:pPr>
                      <a:r>
                        <a:rPr lang="en-US" sz="900" b="1" i="0" u="none" strike="noStrike">
                          <a:solidFill>
                            <a:srgbClr val="333333"/>
                          </a:solidFill>
                          <a:effectLst/>
                          <a:latin typeface="Arial" panose="020B0604020202020204" pitchFamily="34" charset="0"/>
                        </a:rPr>
                        <a:t>8.2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333333"/>
                          </a:solidFill>
                          <a:effectLst/>
                          <a:latin typeface="Arial" panose="020B0604020202020204" pitchFamily="34" charset="0"/>
                        </a:rPr>
                        <a:t>Order/Class Of </a:t>
                      </a:r>
                      <a:r>
                        <a:rPr lang="en-US" sz="900" b="1" i="0" u="none" strike="noStrike">
                          <a:solidFill>
                            <a:srgbClr val="000000"/>
                          </a:solidFill>
                          <a:effectLst/>
                          <a:latin typeface="Arial" panose="020B0604020202020204" pitchFamily="34" charset="0"/>
                        </a:rPr>
                        <a:t>Existing Valid </a:t>
                      </a:r>
                      <a:r>
                        <a:rPr lang="en-US" sz="900" b="1" i="0" u="none" strike="noStrike">
                          <a:solidFill>
                            <a:srgbClr val="333333"/>
                          </a:solidFill>
                          <a:effectLst/>
                          <a:latin typeface="Arial" panose="020B0604020202020204" pitchFamily="34" charset="0"/>
                        </a:rPr>
                        <a:t>Bench Marks</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dirty="0">
                          <a:solidFill>
                            <a:srgbClr val="333333"/>
                          </a:solidFill>
                          <a:effectLst/>
                          <a:latin typeface="Arial" panose="020B0604020202020204" pitchFamily="34" charset="0"/>
                        </a:rPr>
                        <a:t>Adjusted Leveling (3rd Order or better), and </a:t>
                      </a:r>
                      <a:r>
                        <a:rPr lang="en-US" sz="900" b="0" i="0" u="none" strike="noStrike" dirty="0">
                          <a:solidFill>
                            <a:srgbClr val="444746"/>
                          </a:solidFill>
                          <a:effectLst/>
                          <a:latin typeface="Arial" panose="020B0604020202020204" pitchFamily="34" charset="0"/>
                        </a:rPr>
                        <a:t>GPS-derived Height Modernization</a:t>
                      </a:r>
                      <a:r>
                        <a:rPr lang="en-US" sz="900" b="0" i="0" u="none" strike="noStrike" dirty="0">
                          <a:solidFill>
                            <a:srgbClr val="333333"/>
                          </a:solidFill>
                          <a:effectLst/>
                          <a:latin typeface="Arial" panose="020B0604020202020204" pitchFamily="34" charset="0"/>
                        </a:rPr>
                        <a:t>,  See Specification 8.2 for detail.</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07252640"/>
                  </a:ext>
                </a:extLst>
              </a:tr>
              <a:tr h="241300">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8.3</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Maximum Allowable Distance From Newly Established Control Mark to 2 Existing Valid Bench Marks</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Up to 50 km</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8094606"/>
                  </a:ext>
                </a:extLst>
              </a:tr>
            </a:tbl>
          </a:graphicData>
        </a:graphic>
      </p:graphicFrame>
      <p:sp>
        <p:nvSpPr>
          <p:cNvPr id="13" name="Content Placeholder 2">
            <a:extLst>
              <a:ext uri="{FF2B5EF4-FFF2-40B4-BE49-F238E27FC236}">
                <a16:creationId xmlns:a16="http://schemas.microsoft.com/office/drawing/2014/main" id="{6847C8B7-934A-78AE-FDB2-83BFA05F7AD8}"/>
              </a:ext>
            </a:extLst>
          </p:cNvPr>
          <p:cNvSpPr txBox="1">
            <a:spLocks/>
          </p:cNvSpPr>
          <p:nvPr/>
        </p:nvSpPr>
        <p:spPr bwMode="auto">
          <a:xfrm>
            <a:off x="570214" y="1062787"/>
            <a:ext cx="728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baseline="0">
                <a:solidFill>
                  <a:schemeClr val="tx1"/>
                </a:solidFill>
                <a:latin typeface="Times New Roman" panose="02020603050405020304" pitchFamily="18" charset="0"/>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j-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baseline="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baseline="0">
                <a:solidFill>
                  <a:schemeClr val="tx1"/>
                </a:solidFill>
                <a:latin typeface="Times New Roman" panose="02020603050405020304" pitchFamily="18" charset="0"/>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baseline="0">
                <a:solidFill>
                  <a:schemeClr val="tx1"/>
                </a:solidFill>
                <a:latin typeface="Times New Roman" panose="02020603050405020304" pitchFamily="18" charset="0"/>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a:t>The Standards set requirements for achieving </a:t>
            </a:r>
            <a:r>
              <a:rPr lang="en-US" sz="1800" b="1" i="1" dirty="0"/>
              <a:t>Valid Orthometric Heights. </a:t>
            </a:r>
            <a:endParaRPr lang="en-US" sz="2800" b="1" i="1" dirty="0"/>
          </a:p>
        </p:txBody>
      </p:sp>
      <p:sp>
        <p:nvSpPr>
          <p:cNvPr id="3" name="Date Placeholder 2">
            <a:extLst>
              <a:ext uri="{FF2B5EF4-FFF2-40B4-BE49-F238E27FC236}">
                <a16:creationId xmlns:a16="http://schemas.microsoft.com/office/drawing/2014/main" id="{47C53A86-BAE6-1366-3F02-73167E3AFCA3}"/>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2472992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3C18-1041-F1C8-40AE-54406DCAF7FC}"/>
              </a:ext>
            </a:extLst>
          </p:cNvPr>
          <p:cNvSpPr>
            <a:spLocks noGrp="1"/>
          </p:cNvSpPr>
          <p:nvPr>
            <p:ph type="title"/>
          </p:nvPr>
        </p:nvSpPr>
        <p:spPr/>
        <p:txBody>
          <a:bodyPr/>
          <a:lstStyle/>
          <a:p>
            <a:r>
              <a:rPr lang="en-US" sz="3600" dirty="0"/>
              <a:t>Standards for Field and Office</a:t>
            </a:r>
          </a:p>
        </p:txBody>
      </p:sp>
      <p:sp>
        <p:nvSpPr>
          <p:cNvPr id="5" name="Footer Placeholder 4">
            <a:extLst>
              <a:ext uri="{FF2B5EF4-FFF2-40B4-BE49-F238E27FC236}">
                <a16:creationId xmlns:a16="http://schemas.microsoft.com/office/drawing/2014/main" id="{832A3F3F-42C3-CC5E-9FFB-05D2FF04FC34}"/>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1A6630B4-1F17-D31A-395A-667589BC0205}"/>
              </a:ext>
            </a:extLst>
          </p:cNvPr>
          <p:cNvSpPr>
            <a:spLocks noGrp="1"/>
          </p:cNvSpPr>
          <p:nvPr>
            <p:ph type="sldNum" sz="quarter" idx="12"/>
          </p:nvPr>
        </p:nvSpPr>
        <p:spPr/>
        <p:txBody>
          <a:bodyPr/>
          <a:lstStyle/>
          <a:p>
            <a:pPr>
              <a:defRPr/>
            </a:pPr>
            <a:fld id="{A269A303-B593-45E6-8920-67DA3337AB25}" type="slidenum">
              <a:rPr lang="en-US" altLang="en-US" smtClean="0"/>
              <a:pPr>
                <a:defRPr/>
              </a:pPr>
              <a:t>16</a:t>
            </a:fld>
            <a:endParaRPr lang="en-US" altLang="en-US" dirty="0"/>
          </a:p>
        </p:txBody>
      </p:sp>
      <p:sp>
        <p:nvSpPr>
          <p:cNvPr id="12" name="TextBox 11">
            <a:extLst>
              <a:ext uri="{FF2B5EF4-FFF2-40B4-BE49-F238E27FC236}">
                <a16:creationId xmlns:a16="http://schemas.microsoft.com/office/drawing/2014/main" id="{0D0C863A-C0AF-A247-97F8-21926630758E}"/>
              </a:ext>
            </a:extLst>
          </p:cNvPr>
          <p:cNvSpPr txBox="1"/>
          <p:nvPr/>
        </p:nvSpPr>
        <p:spPr>
          <a:xfrm>
            <a:off x="883920" y="1482495"/>
            <a:ext cx="7376884" cy="369332"/>
          </a:xfrm>
          <a:prstGeom prst="rect">
            <a:avLst/>
          </a:prstGeom>
          <a:noFill/>
        </p:spPr>
        <p:txBody>
          <a:bodyPr wrap="square">
            <a:spAutoFit/>
          </a:bodyPr>
          <a:lstStyle/>
          <a:p>
            <a:r>
              <a:rPr lang="en-US" dirty="0">
                <a:latin typeface="+mn-lt"/>
              </a:rPr>
              <a:t>Table 9 - Standards for Field Equipment and Office Procedures</a:t>
            </a:r>
          </a:p>
        </p:txBody>
      </p:sp>
      <p:graphicFrame>
        <p:nvGraphicFramePr>
          <p:cNvPr id="13" name="Table 12" descr="&quot;&quot;">
            <a:extLst>
              <a:ext uri="{FF2B5EF4-FFF2-40B4-BE49-F238E27FC236}">
                <a16:creationId xmlns:a16="http://schemas.microsoft.com/office/drawing/2014/main" id="{6293E23D-999B-1536-C55E-507C3E98CBB7}"/>
              </a:ext>
            </a:extLst>
          </p:cNvPr>
          <p:cNvGraphicFramePr>
            <a:graphicFrameLocks noGrp="1"/>
          </p:cNvGraphicFramePr>
          <p:nvPr>
            <p:extLst>
              <p:ext uri="{D42A27DB-BD31-4B8C-83A1-F6EECF244321}">
                <p14:modId xmlns:p14="http://schemas.microsoft.com/office/powerpoint/2010/main" val="3646421077"/>
              </p:ext>
            </p:extLst>
          </p:nvPr>
        </p:nvGraphicFramePr>
        <p:xfrm>
          <a:off x="871220" y="1879238"/>
          <a:ext cx="7376884" cy="2341880"/>
        </p:xfrm>
        <a:graphic>
          <a:graphicData uri="http://schemas.openxmlformats.org/drawingml/2006/table">
            <a:tbl>
              <a:tblPr/>
              <a:tblGrid>
                <a:gridCol w="424180">
                  <a:extLst>
                    <a:ext uri="{9D8B030D-6E8A-4147-A177-3AD203B41FA5}">
                      <a16:colId xmlns:a16="http://schemas.microsoft.com/office/drawing/2014/main" val="457780796"/>
                    </a:ext>
                  </a:extLst>
                </a:gridCol>
                <a:gridCol w="2489200">
                  <a:extLst>
                    <a:ext uri="{9D8B030D-6E8A-4147-A177-3AD203B41FA5}">
                      <a16:colId xmlns:a16="http://schemas.microsoft.com/office/drawing/2014/main" val="3637010832"/>
                    </a:ext>
                  </a:extLst>
                </a:gridCol>
                <a:gridCol w="1500140">
                  <a:extLst>
                    <a:ext uri="{9D8B030D-6E8A-4147-A177-3AD203B41FA5}">
                      <a16:colId xmlns:a16="http://schemas.microsoft.com/office/drawing/2014/main" val="3762704710"/>
                    </a:ext>
                  </a:extLst>
                </a:gridCol>
                <a:gridCol w="1481682">
                  <a:extLst>
                    <a:ext uri="{9D8B030D-6E8A-4147-A177-3AD203B41FA5}">
                      <a16:colId xmlns:a16="http://schemas.microsoft.com/office/drawing/2014/main" val="2023781484"/>
                    </a:ext>
                  </a:extLst>
                </a:gridCol>
                <a:gridCol w="1481682">
                  <a:extLst>
                    <a:ext uri="{9D8B030D-6E8A-4147-A177-3AD203B41FA5}">
                      <a16:colId xmlns:a16="http://schemas.microsoft.com/office/drawing/2014/main" val="2198902048"/>
                    </a:ext>
                  </a:extLst>
                </a:gridCol>
              </a:tblGrid>
              <a:tr h="0">
                <a:tc>
                  <a:txBody>
                    <a:bodyPr/>
                    <a:lstStyle/>
                    <a:p>
                      <a:pPr fontAlgn="t"/>
                      <a:br>
                        <a:rPr lang="en-US" sz="1100">
                          <a:effectLst/>
                          <a:latin typeface="+mn-lt"/>
                        </a:rPr>
                      </a:br>
                      <a:endParaRPr lang="en-US" sz="11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Requirement</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a:solidFill>
                            <a:srgbClr val="333333"/>
                          </a:solidFill>
                          <a:effectLst/>
                          <a:latin typeface="+mn-lt"/>
                        </a:rPr>
                        <a:t>PRIMARY</a:t>
                      </a:r>
                      <a:endParaRPr lang="en-US" sz="11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SECONDARY</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LOCAL</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79062892"/>
                  </a:ext>
                </a:extLst>
              </a:tr>
              <a:tr h="0">
                <a:tc>
                  <a:txBody>
                    <a:bodyPr/>
                    <a:lstStyle/>
                    <a:p>
                      <a:pPr rtl="0" fontAlgn="t">
                        <a:spcBef>
                          <a:spcPts val="0"/>
                        </a:spcBef>
                        <a:spcAft>
                          <a:spcPts val="0"/>
                        </a:spcAft>
                      </a:pPr>
                      <a:r>
                        <a:rPr lang="en-US" sz="900" b="1" i="0" u="none" strike="noStrike">
                          <a:solidFill>
                            <a:srgbClr val="333333"/>
                          </a:solidFill>
                          <a:effectLst/>
                          <a:latin typeface="+mn-lt"/>
                        </a:rPr>
                        <a:t>9.1</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333333"/>
                          </a:solidFill>
                          <a:effectLst/>
                          <a:latin typeface="+mn-lt"/>
                        </a:rPr>
                        <a:t>Tripod Type</a:t>
                      </a:r>
                      <a:endParaRPr lang="en-US" sz="9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333333"/>
                          </a:solidFill>
                          <a:effectLst/>
                          <a:latin typeface="+mn-lt"/>
                        </a:rPr>
                        <a:t>Fixed height or collapsible</a:t>
                      </a:r>
                    </a:p>
                    <a:p>
                      <a:pPr rtl="0" fontAlgn="t">
                        <a:spcBef>
                          <a:spcPts val="0"/>
                        </a:spcBef>
                        <a:spcAft>
                          <a:spcPts val="0"/>
                        </a:spcAft>
                      </a:pPr>
                      <a:r>
                        <a:rPr lang="en-US" sz="900" b="0" i="0" u="none" strike="noStrike" dirty="0">
                          <a:solidFill>
                            <a:srgbClr val="333333"/>
                          </a:solidFill>
                          <a:effectLst/>
                          <a:latin typeface="+mn-lt"/>
                        </a:rPr>
                        <a:t>fixed height </a:t>
                      </a:r>
                      <a:endParaRPr lang="en-US" sz="9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dirty="0"/>
                        <a:t>Fixed height or collapsible fixed height </a:t>
                      </a:r>
                      <a:endParaRPr lang="en-US" sz="9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dirty="0"/>
                        <a:t>Fixed height, collapsible fixed height, or adjustable height</a:t>
                      </a:r>
                      <a:endParaRPr lang="en-US" sz="9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902946"/>
                  </a:ext>
                </a:extLst>
              </a:tr>
              <a:tr h="241300">
                <a:tc>
                  <a:txBody>
                    <a:bodyPr/>
                    <a:lstStyle/>
                    <a:p>
                      <a:pPr rtl="0" fontAlgn="t">
                        <a:spcBef>
                          <a:spcPts val="0"/>
                        </a:spcBef>
                        <a:spcAft>
                          <a:spcPts val="0"/>
                        </a:spcAft>
                      </a:pPr>
                      <a:r>
                        <a:rPr lang="en-US" sz="900" b="1" i="0" u="none" strike="noStrike">
                          <a:solidFill>
                            <a:srgbClr val="333333"/>
                          </a:solidFill>
                          <a:effectLst/>
                          <a:latin typeface="+mn-lt"/>
                        </a:rPr>
                        <a:t>9.2</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333333"/>
                          </a:solidFill>
                          <a:effectLst/>
                          <a:latin typeface="+mn-lt"/>
                        </a:rPr>
                        <a:t>Antenna Calibration</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a:solidFill>
                            <a:srgbClr val="333333"/>
                          </a:solidFill>
                          <a:effectLst/>
                          <a:latin typeface="+mn-lt"/>
                        </a:rPr>
                        <a:t>Listed on NGS Antenna Calibration page</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5633780"/>
                  </a:ext>
                </a:extLst>
              </a:tr>
              <a:tr h="241300">
                <a:tc>
                  <a:txBody>
                    <a:bodyPr/>
                    <a:lstStyle/>
                    <a:p>
                      <a:pPr rtl="0" fontAlgn="t">
                        <a:spcBef>
                          <a:spcPts val="0"/>
                        </a:spcBef>
                        <a:spcAft>
                          <a:spcPts val="0"/>
                        </a:spcAft>
                      </a:pPr>
                      <a:r>
                        <a:rPr lang="en-US" sz="900" b="1" i="0" u="none" strike="noStrike">
                          <a:solidFill>
                            <a:srgbClr val="000000"/>
                          </a:solidFill>
                          <a:effectLst/>
                          <a:latin typeface="+mn-lt"/>
                        </a:rPr>
                        <a:t>9.3</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000000"/>
                          </a:solidFill>
                          <a:effectLst/>
                          <a:latin typeface="+mn-lt"/>
                        </a:rPr>
                        <a:t>RINEX version</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US" sz="900" b="0" i="0" u="none" strike="noStrike">
                          <a:solidFill>
                            <a:srgbClr val="000000"/>
                          </a:solidFill>
                          <a:effectLst/>
                          <a:latin typeface="+mn-lt"/>
                        </a:rPr>
                        <a:t>2.11 or newer</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6880269"/>
                  </a:ext>
                </a:extLst>
              </a:tr>
              <a:tr h="0">
                <a:tc>
                  <a:txBody>
                    <a:bodyPr/>
                    <a:lstStyle/>
                    <a:p>
                      <a:pPr rtl="0" fontAlgn="t">
                        <a:spcBef>
                          <a:spcPts val="0"/>
                        </a:spcBef>
                        <a:spcAft>
                          <a:spcPts val="0"/>
                        </a:spcAft>
                      </a:pPr>
                      <a:r>
                        <a:rPr lang="en-US" sz="900" b="1" i="0" u="none" strike="noStrike">
                          <a:solidFill>
                            <a:srgbClr val="333333"/>
                          </a:solidFill>
                          <a:effectLst/>
                          <a:latin typeface="+mn-lt"/>
                        </a:rPr>
                        <a:t>9.4</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333333"/>
                          </a:solidFill>
                          <a:effectLst/>
                          <a:latin typeface="+mn-lt"/>
                        </a:rPr>
                        <a:t>Ephemeris </a:t>
                      </a:r>
                      <a:endParaRPr lang="en-US" sz="900">
                        <a:effectLst/>
                        <a:latin typeface="+mn-lt"/>
                      </a:endParaRPr>
                    </a:p>
                    <a:p>
                      <a:pPr algn="r" rtl="0" fontAlgn="t">
                        <a:spcBef>
                          <a:spcPts val="0"/>
                        </a:spcBef>
                        <a:spcAft>
                          <a:spcPts val="0"/>
                        </a:spcAft>
                      </a:pPr>
                      <a:r>
                        <a:rPr lang="en-US" sz="900" b="1" i="0" u="none" strike="noStrike">
                          <a:solidFill>
                            <a:srgbClr val="333333"/>
                          </a:solidFill>
                          <a:effectLst/>
                          <a:latin typeface="+mn-lt"/>
                        </a:rPr>
                        <a:t>OPUS PP</a:t>
                      </a:r>
                      <a:endParaRPr lang="en-US" sz="900">
                        <a:effectLst/>
                        <a:latin typeface="+mn-lt"/>
                      </a:endParaRPr>
                    </a:p>
                    <a:p>
                      <a:pPr algn="r" rtl="0" fontAlgn="t">
                        <a:spcBef>
                          <a:spcPts val="0"/>
                        </a:spcBef>
                        <a:spcAft>
                          <a:spcPts val="0"/>
                        </a:spcAft>
                      </a:pPr>
                      <a:r>
                        <a:rPr lang="en-US" sz="900" b="1" i="0" u="none" strike="noStrike">
                          <a:solidFill>
                            <a:srgbClr val="333333"/>
                          </a:solidFill>
                          <a:effectLst/>
                          <a:latin typeface="+mn-lt"/>
                        </a:rPr>
                        <a:t>GVX PP</a:t>
                      </a:r>
                      <a:endParaRPr lang="en-US" sz="900">
                        <a:effectLst/>
                        <a:latin typeface="+mn-lt"/>
                      </a:endParaRPr>
                    </a:p>
                    <a:p>
                      <a:pPr algn="r" rtl="0" fontAlgn="t">
                        <a:spcBef>
                          <a:spcPts val="0"/>
                        </a:spcBef>
                        <a:spcAft>
                          <a:spcPts val="0"/>
                        </a:spcAft>
                      </a:pPr>
                      <a:r>
                        <a:rPr lang="en-US" sz="900" b="1" i="0" u="none" strike="noStrike">
                          <a:solidFill>
                            <a:srgbClr val="333333"/>
                          </a:solidFill>
                          <a:effectLst/>
                          <a:latin typeface="+mn-lt"/>
                        </a:rPr>
                        <a:t>GVX NRTK</a:t>
                      </a:r>
                      <a:endParaRPr lang="en-US" sz="900">
                        <a:effectLst/>
                        <a:latin typeface="+mn-lt"/>
                      </a:endParaRPr>
                    </a:p>
                    <a:p>
                      <a:pPr algn="r" rtl="0" fontAlgn="t">
                        <a:spcBef>
                          <a:spcPts val="0"/>
                        </a:spcBef>
                        <a:spcAft>
                          <a:spcPts val="0"/>
                        </a:spcAft>
                      </a:pPr>
                      <a:r>
                        <a:rPr lang="en-US" sz="900" b="1" i="0" u="none" strike="noStrike">
                          <a:solidFill>
                            <a:srgbClr val="333333"/>
                          </a:solidFill>
                          <a:effectLst/>
                          <a:latin typeface="+mn-lt"/>
                        </a:rPr>
                        <a:t>GVX SRTK</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br>
                        <a:rPr lang="en-US" sz="900" dirty="0">
                          <a:effectLst/>
                          <a:latin typeface="+mn-lt"/>
                        </a:rPr>
                      </a:br>
                      <a:r>
                        <a:rPr lang="en-US" sz="900" b="0" i="0" u="none" strike="noStrike" dirty="0">
                          <a:solidFill>
                            <a:srgbClr val="000000"/>
                          </a:solidFill>
                          <a:effectLst/>
                          <a:latin typeface="+mn-lt"/>
                        </a:rPr>
                        <a:t>Final Precise</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Final Precise</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Broadcast</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Not allowed</a:t>
                      </a:r>
                      <a:endParaRPr lang="en-US" sz="9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br>
                        <a:rPr lang="en-US" sz="900">
                          <a:effectLst/>
                          <a:latin typeface="+mn-lt"/>
                        </a:rPr>
                      </a:br>
                      <a:r>
                        <a:rPr lang="en-US" sz="900" b="0" i="0" u="none" strike="noStrike">
                          <a:solidFill>
                            <a:srgbClr val="000000"/>
                          </a:solidFill>
                          <a:effectLst/>
                          <a:latin typeface="+mn-lt"/>
                        </a:rPr>
                        <a:t>Rapid</a:t>
                      </a:r>
                      <a:endParaRPr lang="en-US" sz="900">
                        <a:effectLst/>
                        <a:latin typeface="+mn-lt"/>
                      </a:endParaRPr>
                    </a:p>
                    <a:p>
                      <a:pPr rtl="0" fontAlgn="t">
                        <a:spcBef>
                          <a:spcPts val="0"/>
                        </a:spcBef>
                        <a:spcAft>
                          <a:spcPts val="0"/>
                        </a:spcAft>
                      </a:pPr>
                      <a:r>
                        <a:rPr lang="en-US" sz="900" b="0" i="0" u="none" strike="noStrike">
                          <a:solidFill>
                            <a:srgbClr val="000000"/>
                          </a:solidFill>
                          <a:effectLst/>
                          <a:latin typeface="+mn-lt"/>
                        </a:rPr>
                        <a:t>Rapid</a:t>
                      </a:r>
                      <a:endParaRPr lang="en-US" sz="900">
                        <a:effectLst/>
                        <a:latin typeface="+mn-lt"/>
                      </a:endParaRPr>
                    </a:p>
                    <a:p>
                      <a:pPr rtl="0" fontAlgn="t">
                        <a:spcBef>
                          <a:spcPts val="0"/>
                        </a:spcBef>
                        <a:spcAft>
                          <a:spcPts val="0"/>
                        </a:spcAft>
                      </a:pPr>
                      <a:r>
                        <a:rPr lang="en-US" sz="900" b="0" i="0" u="none" strike="noStrike">
                          <a:solidFill>
                            <a:srgbClr val="000000"/>
                          </a:solidFill>
                          <a:effectLst/>
                          <a:latin typeface="+mn-lt"/>
                        </a:rPr>
                        <a:t>Broadcast</a:t>
                      </a:r>
                      <a:endParaRPr lang="en-US" sz="900">
                        <a:effectLst/>
                        <a:latin typeface="+mn-lt"/>
                      </a:endParaRPr>
                    </a:p>
                    <a:p>
                      <a:pPr rtl="0" fontAlgn="t">
                        <a:spcBef>
                          <a:spcPts val="0"/>
                        </a:spcBef>
                        <a:spcAft>
                          <a:spcPts val="0"/>
                        </a:spcAft>
                      </a:pPr>
                      <a:r>
                        <a:rPr lang="en-US" sz="900" b="0" i="0" u="none" strike="noStrike">
                          <a:solidFill>
                            <a:srgbClr val="000000"/>
                          </a:solidFill>
                          <a:effectLst/>
                          <a:latin typeface="+mn-lt"/>
                        </a:rPr>
                        <a:t>Broadcast</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br>
                        <a:rPr lang="en-US" sz="900" dirty="0">
                          <a:effectLst/>
                          <a:latin typeface="+mn-lt"/>
                        </a:rPr>
                      </a:br>
                      <a:r>
                        <a:rPr lang="en-US" sz="900" b="0" i="0" u="none" strike="noStrike" dirty="0">
                          <a:solidFill>
                            <a:srgbClr val="000000"/>
                          </a:solidFill>
                          <a:effectLst/>
                          <a:latin typeface="+mn-lt"/>
                        </a:rPr>
                        <a:t>Rapid</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Rapid</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Broadcast</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Broadcast</a:t>
                      </a:r>
                      <a:endParaRPr lang="en-US" sz="9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5326801"/>
                  </a:ext>
                </a:extLst>
              </a:tr>
            </a:tbl>
          </a:graphicData>
        </a:graphic>
      </p:graphicFrame>
      <p:sp>
        <p:nvSpPr>
          <p:cNvPr id="17" name="Content Placeholder 2">
            <a:extLst>
              <a:ext uri="{FF2B5EF4-FFF2-40B4-BE49-F238E27FC236}">
                <a16:creationId xmlns:a16="http://schemas.microsoft.com/office/drawing/2014/main" id="{2DD9DCE8-BF49-3404-3649-E525933459A6}"/>
              </a:ext>
            </a:extLst>
          </p:cNvPr>
          <p:cNvSpPr txBox="1">
            <a:spLocks/>
          </p:cNvSpPr>
          <p:nvPr/>
        </p:nvSpPr>
        <p:spPr bwMode="auto">
          <a:xfrm>
            <a:off x="570214" y="1062787"/>
            <a:ext cx="728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baseline="0">
                <a:solidFill>
                  <a:schemeClr val="tx1"/>
                </a:solidFill>
                <a:latin typeface="Times New Roman" panose="02020603050405020304" pitchFamily="18" charset="0"/>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j-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baseline="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baseline="0">
                <a:solidFill>
                  <a:schemeClr val="tx1"/>
                </a:solidFill>
                <a:latin typeface="Times New Roman" panose="02020603050405020304" pitchFamily="18" charset="0"/>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baseline="0">
                <a:solidFill>
                  <a:schemeClr val="tx1"/>
                </a:solidFill>
                <a:latin typeface="Times New Roman" panose="02020603050405020304" pitchFamily="18" charset="0"/>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a:t>The Standards set </a:t>
            </a:r>
            <a:r>
              <a:rPr lang="en-US" sz="1800" dirty="0">
                <a:latin typeface="+mj-lt"/>
              </a:rPr>
              <a:t>requirements for </a:t>
            </a:r>
            <a:r>
              <a:rPr lang="en-US" sz="1800" b="1" i="1" dirty="0">
                <a:latin typeface="+mj-lt"/>
              </a:rPr>
              <a:t>Field Equipment and Office Procedures. </a:t>
            </a:r>
          </a:p>
        </p:txBody>
      </p:sp>
      <p:sp>
        <p:nvSpPr>
          <p:cNvPr id="3" name="Date Placeholder 2">
            <a:extLst>
              <a:ext uri="{FF2B5EF4-FFF2-40B4-BE49-F238E27FC236}">
                <a16:creationId xmlns:a16="http://schemas.microsoft.com/office/drawing/2014/main" id="{F9DFA472-389B-D784-CF5F-F4537872B6CF}"/>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4087665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48FC7-27C4-B854-3DC6-1B73F91BFACB}"/>
              </a:ext>
            </a:extLst>
          </p:cNvPr>
          <p:cNvSpPr>
            <a:spLocks noGrp="1"/>
          </p:cNvSpPr>
          <p:nvPr>
            <p:ph type="title"/>
          </p:nvPr>
        </p:nvSpPr>
        <p:spPr/>
        <p:txBody>
          <a:bodyPr/>
          <a:lstStyle/>
          <a:p>
            <a:r>
              <a:rPr kumimoji="0" lang="en-US" altLang="en-US" b="0" i="0" u="none" strike="noStrike" cap="none" normalizeH="0" baseline="0" dirty="0">
                <a:ln>
                  <a:noFill/>
                </a:ln>
                <a:solidFill>
                  <a:srgbClr val="000000"/>
                </a:solidFill>
                <a:effectLst/>
                <a:cs typeface="Arial" panose="020B0604020202020204" pitchFamily="34" charset="0"/>
              </a:rPr>
              <a:t>Standards for Required Documentation</a:t>
            </a:r>
            <a:endParaRPr lang="en-US" dirty="0"/>
          </a:p>
        </p:txBody>
      </p:sp>
      <p:sp>
        <p:nvSpPr>
          <p:cNvPr id="5" name="Footer Placeholder 4">
            <a:extLst>
              <a:ext uri="{FF2B5EF4-FFF2-40B4-BE49-F238E27FC236}">
                <a16:creationId xmlns:a16="http://schemas.microsoft.com/office/drawing/2014/main" id="{1697D164-C2CB-5F10-E466-8DB52521B31E}"/>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53F830F4-AC1C-F972-13AF-CD644E81BACB}"/>
              </a:ext>
            </a:extLst>
          </p:cNvPr>
          <p:cNvSpPr>
            <a:spLocks noGrp="1"/>
          </p:cNvSpPr>
          <p:nvPr>
            <p:ph type="sldNum" sz="quarter" idx="12"/>
          </p:nvPr>
        </p:nvSpPr>
        <p:spPr/>
        <p:txBody>
          <a:bodyPr/>
          <a:lstStyle/>
          <a:p>
            <a:fld id="{84C1C367-1155-47A8-B187-ABB1E4FCD3DE}" type="slidenum">
              <a:rPr lang="en-US" altLang="en-US" smtClean="0"/>
              <a:pPr/>
              <a:t>17</a:t>
            </a:fld>
            <a:endParaRPr lang="en-US" altLang="en-US" dirty="0"/>
          </a:p>
        </p:txBody>
      </p:sp>
      <p:sp>
        <p:nvSpPr>
          <p:cNvPr id="14" name="Rectangle 1">
            <a:extLst>
              <a:ext uri="{FF2B5EF4-FFF2-40B4-BE49-F238E27FC236}">
                <a16:creationId xmlns:a16="http://schemas.microsoft.com/office/drawing/2014/main" id="{737A5FA5-37DE-A296-F6B0-7C97C17055F3}"/>
              </a:ext>
            </a:extLst>
          </p:cNvPr>
          <p:cNvSpPr>
            <a:spLocks noChangeArrowheads="1"/>
          </p:cNvSpPr>
          <p:nvPr/>
        </p:nvSpPr>
        <p:spPr bwMode="auto">
          <a:xfrm>
            <a:off x="882257" y="1483786"/>
            <a:ext cx="58437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Arial" panose="020B0604020202020204" pitchFamily="34" charset="0"/>
                <a:cs typeface="Arial" panose="020B0604020202020204" pitchFamily="34" charset="0"/>
              </a:rPr>
              <a:t>Table 10 - Standards for Required Documentation</a:t>
            </a:r>
            <a:endParaRPr kumimoji="0" lang="en-US" altLang="en-US" sz="1000" b="0" i="0" u="none" strike="noStrike" cap="none" normalizeH="0" baseline="0" dirty="0">
              <a:ln>
                <a:noFill/>
              </a:ln>
              <a:solidFill>
                <a:schemeClr val="tx1"/>
              </a:solidFill>
              <a:effectLst/>
            </a:endParaRPr>
          </a:p>
        </p:txBody>
      </p:sp>
      <p:graphicFrame>
        <p:nvGraphicFramePr>
          <p:cNvPr id="15" name="Content Placeholder 6">
            <a:extLst>
              <a:ext uri="{FF2B5EF4-FFF2-40B4-BE49-F238E27FC236}">
                <a16:creationId xmlns:a16="http://schemas.microsoft.com/office/drawing/2014/main" id="{F37C09B7-5652-2E0D-30A5-A7852E37BAE2}"/>
              </a:ext>
            </a:extLst>
          </p:cNvPr>
          <p:cNvGraphicFramePr>
            <a:graphicFrameLocks noGrp="1"/>
          </p:cNvGraphicFramePr>
          <p:nvPr>
            <p:ph idx="1"/>
            <p:extLst>
              <p:ext uri="{D42A27DB-BD31-4B8C-83A1-F6EECF244321}">
                <p14:modId xmlns:p14="http://schemas.microsoft.com/office/powerpoint/2010/main" val="139026010"/>
              </p:ext>
            </p:extLst>
          </p:nvPr>
        </p:nvGraphicFramePr>
        <p:xfrm>
          <a:off x="871220" y="1872776"/>
          <a:ext cx="7376884" cy="1783080"/>
        </p:xfrm>
        <a:graphic>
          <a:graphicData uri="http://schemas.openxmlformats.org/drawingml/2006/table">
            <a:tbl>
              <a:tblPr/>
              <a:tblGrid>
                <a:gridCol w="428943">
                  <a:extLst>
                    <a:ext uri="{9D8B030D-6E8A-4147-A177-3AD203B41FA5}">
                      <a16:colId xmlns:a16="http://schemas.microsoft.com/office/drawing/2014/main" val="2960546178"/>
                    </a:ext>
                  </a:extLst>
                </a:gridCol>
                <a:gridCol w="2478087">
                  <a:extLst>
                    <a:ext uri="{9D8B030D-6E8A-4147-A177-3AD203B41FA5}">
                      <a16:colId xmlns:a16="http://schemas.microsoft.com/office/drawing/2014/main" val="685903988"/>
                    </a:ext>
                  </a:extLst>
                </a:gridCol>
                <a:gridCol w="1519100">
                  <a:extLst>
                    <a:ext uri="{9D8B030D-6E8A-4147-A177-3AD203B41FA5}">
                      <a16:colId xmlns:a16="http://schemas.microsoft.com/office/drawing/2014/main" val="2065461772"/>
                    </a:ext>
                  </a:extLst>
                </a:gridCol>
                <a:gridCol w="1475377">
                  <a:extLst>
                    <a:ext uri="{9D8B030D-6E8A-4147-A177-3AD203B41FA5}">
                      <a16:colId xmlns:a16="http://schemas.microsoft.com/office/drawing/2014/main" val="718570151"/>
                    </a:ext>
                  </a:extLst>
                </a:gridCol>
                <a:gridCol w="1475377">
                  <a:extLst>
                    <a:ext uri="{9D8B030D-6E8A-4147-A177-3AD203B41FA5}">
                      <a16:colId xmlns:a16="http://schemas.microsoft.com/office/drawing/2014/main" val="1840003856"/>
                    </a:ext>
                  </a:extLst>
                </a:gridCol>
              </a:tblGrid>
              <a:tr h="0">
                <a:tc>
                  <a:txBody>
                    <a:bodyPr/>
                    <a:lstStyle/>
                    <a:p>
                      <a:pPr fontAlgn="t"/>
                      <a:br>
                        <a:rPr lang="en-US" sz="1100" dirty="0">
                          <a:effectLst/>
                          <a:latin typeface="+mn-lt"/>
                        </a:rPr>
                      </a:b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Requirement</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PRIMARY</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SECONDARY</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LOCAL</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47468865"/>
                  </a:ext>
                </a:extLst>
              </a:tr>
              <a:tr h="241300">
                <a:tc>
                  <a:txBody>
                    <a:bodyPr/>
                    <a:lstStyle/>
                    <a:p>
                      <a:pPr rtl="0" fontAlgn="t">
                        <a:spcBef>
                          <a:spcPts val="0"/>
                        </a:spcBef>
                        <a:spcAft>
                          <a:spcPts val="0"/>
                        </a:spcAft>
                      </a:pPr>
                      <a:r>
                        <a:rPr lang="en-US" sz="900" b="1" i="0" u="none" strike="noStrike" dirty="0">
                          <a:solidFill>
                            <a:srgbClr val="000000"/>
                          </a:solidFill>
                          <a:effectLst/>
                          <a:latin typeface="+mn-lt"/>
                        </a:rPr>
                        <a:t>10.1</a:t>
                      </a:r>
                      <a:endParaRPr lang="en-US" sz="900" b="1"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Project Proposal</a:t>
                      </a:r>
                      <a:endParaRPr lang="en-US" sz="900" b="1"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US" sz="900" b="1" dirty="0"/>
                        <a:t>See: OPUS Projects User Guide (NGS 2023c)</a:t>
                      </a:r>
                      <a:endParaRPr lang="en-US" sz="900" b="1"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73517184"/>
                  </a:ext>
                </a:extLst>
              </a:tr>
              <a:tr h="241300">
                <a:tc>
                  <a:txBody>
                    <a:bodyPr/>
                    <a:lstStyle/>
                    <a:p>
                      <a:pPr rtl="0" fontAlgn="t">
                        <a:spcBef>
                          <a:spcPts val="0"/>
                        </a:spcBef>
                        <a:spcAft>
                          <a:spcPts val="0"/>
                        </a:spcAft>
                      </a:pPr>
                      <a:r>
                        <a:rPr lang="en-US" sz="900" b="1" i="0" u="none" strike="noStrike">
                          <a:solidFill>
                            <a:srgbClr val="000000"/>
                          </a:solidFill>
                          <a:effectLst/>
                          <a:latin typeface="+mn-lt"/>
                        </a:rPr>
                        <a:t>10.2</a:t>
                      </a:r>
                      <a:endParaRPr lang="en-US" sz="900" b="1">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Field Observation Logs</a:t>
                      </a:r>
                      <a:endParaRPr lang="en-US" sz="900" b="1"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US" sz="900" b="1" dirty="0"/>
                        <a:t>See: OPUS Projects User Guide (NGS 2023c)</a:t>
                      </a:r>
                      <a:endParaRPr lang="en-US" sz="900" b="1"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1559244"/>
                  </a:ext>
                </a:extLst>
              </a:tr>
              <a:tr h="241300">
                <a:tc>
                  <a:txBody>
                    <a:bodyPr/>
                    <a:lstStyle/>
                    <a:p>
                      <a:pPr rtl="0" fontAlgn="t">
                        <a:spcBef>
                          <a:spcPts val="0"/>
                        </a:spcBef>
                        <a:spcAft>
                          <a:spcPts val="0"/>
                        </a:spcAft>
                      </a:pPr>
                      <a:r>
                        <a:rPr lang="en-US" sz="900" b="1" i="0" u="none" strike="noStrike" dirty="0">
                          <a:solidFill>
                            <a:srgbClr val="000000"/>
                          </a:solidFill>
                          <a:effectLst/>
                          <a:latin typeface="+mn-lt"/>
                        </a:rPr>
                        <a:t>10.3</a:t>
                      </a:r>
                      <a:endParaRPr lang="en-US" sz="900" b="1"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err="1">
                          <a:solidFill>
                            <a:srgbClr val="000000"/>
                          </a:solidFill>
                          <a:effectLst/>
                          <a:latin typeface="+mn-lt"/>
                        </a:rPr>
                        <a:t>Windesc</a:t>
                      </a:r>
                      <a:endParaRPr lang="en-US" sz="900" b="1"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US" sz="900" b="1" dirty="0"/>
                        <a:t>See: OPUS Projects User Guide (NGS 2023c)</a:t>
                      </a:r>
                      <a:endParaRPr lang="en-US" sz="900" b="1"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98444111"/>
                  </a:ext>
                </a:extLst>
              </a:tr>
              <a:tr h="241300">
                <a:tc>
                  <a:txBody>
                    <a:bodyPr/>
                    <a:lstStyle/>
                    <a:p>
                      <a:pPr rtl="0" fontAlgn="t">
                        <a:spcBef>
                          <a:spcPts val="0"/>
                        </a:spcBef>
                        <a:spcAft>
                          <a:spcPts val="0"/>
                        </a:spcAft>
                      </a:pPr>
                      <a:r>
                        <a:rPr lang="en-US" sz="900" b="1" dirty="0">
                          <a:effectLst/>
                          <a:latin typeface="+mn-lt"/>
                        </a:rPr>
                        <a:t>10.4</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dirty="0"/>
                        <a:t>Photographs</a:t>
                      </a:r>
                      <a:endParaRPr lang="en-US" sz="900" b="1"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US" sz="900" b="1" dirty="0"/>
                        <a:t>See: OPUS Projects User Guide (NGS 2023c)</a:t>
                      </a:r>
                      <a:endParaRPr lang="en-US" sz="900" b="1"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93324"/>
                  </a:ext>
                </a:extLst>
              </a:tr>
              <a:tr h="241300">
                <a:tc>
                  <a:txBody>
                    <a:bodyPr/>
                    <a:lstStyle/>
                    <a:p>
                      <a:pPr rtl="0" fontAlgn="t">
                        <a:spcBef>
                          <a:spcPts val="0"/>
                        </a:spcBef>
                        <a:spcAft>
                          <a:spcPts val="0"/>
                        </a:spcAft>
                      </a:pPr>
                      <a:r>
                        <a:rPr lang="en-US" sz="900" b="1" i="0" u="none" strike="noStrike" dirty="0">
                          <a:solidFill>
                            <a:srgbClr val="000000"/>
                          </a:solidFill>
                          <a:effectLst/>
                          <a:latin typeface="+mn-lt"/>
                        </a:rPr>
                        <a:t>10.5</a:t>
                      </a:r>
                      <a:endParaRPr lang="en-US" sz="900" b="1"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Project Report</a:t>
                      </a:r>
                      <a:endParaRPr lang="en-US" sz="900" b="1"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rtl="0" fontAlgn="t">
                        <a:spcBef>
                          <a:spcPts val="0"/>
                        </a:spcBef>
                        <a:spcAft>
                          <a:spcPts val="0"/>
                        </a:spcAft>
                      </a:pPr>
                      <a:r>
                        <a:rPr lang="en-US" sz="900" b="1" dirty="0"/>
                        <a:t>See: OPUS Projects User Guide (NGS 2023c)</a:t>
                      </a:r>
                      <a:endParaRPr lang="en-US" sz="900" b="1"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9614294"/>
                  </a:ext>
                </a:extLst>
              </a:tr>
            </a:tbl>
          </a:graphicData>
        </a:graphic>
      </p:graphicFrame>
      <p:sp>
        <p:nvSpPr>
          <p:cNvPr id="12" name="Content Placeholder 2">
            <a:extLst>
              <a:ext uri="{FF2B5EF4-FFF2-40B4-BE49-F238E27FC236}">
                <a16:creationId xmlns:a16="http://schemas.microsoft.com/office/drawing/2014/main" id="{486D6531-7CA5-4FAD-0704-7CCEB3297ED4}"/>
              </a:ext>
            </a:extLst>
          </p:cNvPr>
          <p:cNvSpPr txBox="1">
            <a:spLocks/>
          </p:cNvSpPr>
          <p:nvPr/>
        </p:nvSpPr>
        <p:spPr bwMode="auto">
          <a:xfrm>
            <a:off x="570214" y="1062787"/>
            <a:ext cx="72853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baseline="0">
                <a:solidFill>
                  <a:schemeClr val="tx1"/>
                </a:solidFill>
                <a:latin typeface="Times New Roman" panose="02020603050405020304" pitchFamily="18" charset="0"/>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j-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baseline="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baseline="0">
                <a:solidFill>
                  <a:schemeClr val="tx1"/>
                </a:solidFill>
                <a:latin typeface="Times New Roman" panose="02020603050405020304" pitchFamily="18" charset="0"/>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baseline="0">
                <a:solidFill>
                  <a:schemeClr val="tx1"/>
                </a:solidFill>
                <a:latin typeface="Times New Roman" panose="02020603050405020304" pitchFamily="18" charset="0"/>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a:t>The Standards set </a:t>
            </a:r>
            <a:r>
              <a:rPr lang="en-US" sz="1800" dirty="0">
                <a:latin typeface="+mj-lt"/>
              </a:rPr>
              <a:t>requirements for </a:t>
            </a:r>
            <a:r>
              <a:rPr lang="en-US" sz="1800" b="1" i="1" dirty="0">
                <a:latin typeface="+mj-lt"/>
              </a:rPr>
              <a:t>Documentation. </a:t>
            </a:r>
          </a:p>
        </p:txBody>
      </p:sp>
      <p:sp>
        <p:nvSpPr>
          <p:cNvPr id="3" name="Date Placeholder 2">
            <a:extLst>
              <a:ext uri="{FF2B5EF4-FFF2-40B4-BE49-F238E27FC236}">
                <a16:creationId xmlns:a16="http://schemas.microsoft.com/office/drawing/2014/main" id="{219B1372-FF21-78AF-3694-01C6DC17C198}"/>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523965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3C18-1041-F1C8-40AE-54406DCAF7FC}"/>
              </a:ext>
            </a:extLst>
          </p:cNvPr>
          <p:cNvSpPr>
            <a:spLocks noGrp="1"/>
          </p:cNvSpPr>
          <p:nvPr>
            <p:ph type="title"/>
          </p:nvPr>
        </p:nvSpPr>
        <p:spPr/>
        <p:txBody>
          <a:bodyPr/>
          <a:lstStyle/>
          <a:p>
            <a:r>
              <a:rPr lang="en-US" dirty="0"/>
              <a:t>NOS NGS 92 Specifications</a:t>
            </a:r>
          </a:p>
        </p:txBody>
      </p:sp>
      <p:sp>
        <p:nvSpPr>
          <p:cNvPr id="3" name="Content Placeholder 2">
            <a:extLst>
              <a:ext uri="{FF2B5EF4-FFF2-40B4-BE49-F238E27FC236}">
                <a16:creationId xmlns:a16="http://schemas.microsoft.com/office/drawing/2014/main" id="{9D3CFECC-1867-6A8C-E662-8E3D5BE6578B}"/>
              </a:ext>
            </a:extLst>
          </p:cNvPr>
          <p:cNvSpPr>
            <a:spLocks noGrp="1"/>
          </p:cNvSpPr>
          <p:nvPr>
            <p:ph idx="1"/>
          </p:nvPr>
        </p:nvSpPr>
        <p:spPr>
          <a:xfrm>
            <a:off x="457200" y="1600200"/>
            <a:ext cx="4890052" cy="4525963"/>
          </a:xfrm>
        </p:spPr>
        <p:txBody>
          <a:bodyPr/>
          <a:lstStyle/>
          <a:p>
            <a:r>
              <a:rPr lang="en-US" sz="2400" dirty="0"/>
              <a:t>The Classifications of Intended Network and Local Accuracy are supported by the Standards in Table 2 through Table 10. </a:t>
            </a:r>
          </a:p>
          <a:p>
            <a:r>
              <a:rPr lang="en-US" sz="2400" dirty="0"/>
              <a:t>The NOS NGS 92 Specifications Section explains each Standard and/or describe how to meet the Standard.</a:t>
            </a:r>
          </a:p>
          <a:p>
            <a:r>
              <a:rPr lang="en-US" sz="2400" dirty="0"/>
              <a:t>The NOS NGS 92 Specifications Section is arranged by Table and in the order found in the Table. </a:t>
            </a:r>
          </a:p>
          <a:p>
            <a:pPr marL="0" indent="0">
              <a:buNone/>
            </a:pPr>
            <a:endParaRPr lang="en-US" dirty="0"/>
          </a:p>
          <a:p>
            <a:endParaRPr lang="en-US" dirty="0"/>
          </a:p>
        </p:txBody>
      </p:sp>
      <p:sp>
        <p:nvSpPr>
          <p:cNvPr id="5" name="Footer Placeholder 4">
            <a:extLst>
              <a:ext uri="{FF2B5EF4-FFF2-40B4-BE49-F238E27FC236}">
                <a16:creationId xmlns:a16="http://schemas.microsoft.com/office/drawing/2014/main" id="{832A3F3F-42C3-CC5E-9FFB-05D2FF04FC34}"/>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1A6630B4-1F17-D31A-395A-667589BC0205}"/>
              </a:ext>
            </a:extLst>
          </p:cNvPr>
          <p:cNvSpPr>
            <a:spLocks noGrp="1"/>
          </p:cNvSpPr>
          <p:nvPr>
            <p:ph type="sldNum" sz="quarter" idx="12"/>
          </p:nvPr>
        </p:nvSpPr>
        <p:spPr/>
        <p:txBody>
          <a:bodyPr/>
          <a:lstStyle/>
          <a:p>
            <a:pPr>
              <a:defRPr/>
            </a:pPr>
            <a:fld id="{A269A303-B593-45E6-8920-67DA3337AB25}" type="slidenum">
              <a:rPr lang="en-US" altLang="en-US" smtClean="0"/>
              <a:pPr>
                <a:defRPr/>
              </a:pPr>
              <a:t>18</a:t>
            </a:fld>
            <a:endParaRPr lang="en-US" altLang="en-US" dirty="0"/>
          </a:p>
        </p:txBody>
      </p:sp>
      <p:sp>
        <p:nvSpPr>
          <p:cNvPr id="7" name="Rectangle: Rounded Corners 6">
            <a:extLst>
              <a:ext uri="{FF2B5EF4-FFF2-40B4-BE49-F238E27FC236}">
                <a16:creationId xmlns:a16="http://schemas.microsoft.com/office/drawing/2014/main" id="{049E6D28-3D2E-8E22-5111-A1FF68711245}"/>
              </a:ext>
            </a:extLst>
          </p:cNvPr>
          <p:cNvSpPr/>
          <p:nvPr/>
        </p:nvSpPr>
        <p:spPr>
          <a:xfrm>
            <a:off x="5568296" y="5436866"/>
            <a:ext cx="2759274" cy="731501"/>
          </a:xfrm>
          <a:prstGeom prst="roundRect">
            <a:avLst/>
          </a:prstGeom>
          <a:solidFill>
            <a:schemeClr val="accent1">
              <a:alpha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Users should download and read the NOS NGS 92</a:t>
            </a:r>
          </a:p>
        </p:txBody>
      </p:sp>
      <p:pic>
        <p:nvPicPr>
          <p:cNvPr id="4" name="Picture 3">
            <a:extLst>
              <a:ext uri="{FF2B5EF4-FFF2-40B4-BE49-F238E27FC236}">
                <a16:creationId xmlns:a16="http://schemas.microsoft.com/office/drawing/2014/main" id="{82246CA3-0E36-149C-D8D6-7B8B7F0E05A2}"/>
              </a:ext>
            </a:extLst>
          </p:cNvPr>
          <p:cNvPicPr>
            <a:picLocks noChangeAspect="1"/>
          </p:cNvPicPr>
          <p:nvPr/>
        </p:nvPicPr>
        <p:blipFill>
          <a:blip r:embed="rId3"/>
          <a:stretch>
            <a:fillRect/>
          </a:stretch>
        </p:blipFill>
        <p:spPr>
          <a:xfrm>
            <a:off x="5568296" y="1667766"/>
            <a:ext cx="2759274" cy="3628755"/>
          </a:xfrm>
          <a:prstGeom prst="rect">
            <a:avLst/>
          </a:prstGeom>
        </p:spPr>
      </p:pic>
      <p:sp>
        <p:nvSpPr>
          <p:cNvPr id="8" name="Date Placeholder 7">
            <a:extLst>
              <a:ext uri="{FF2B5EF4-FFF2-40B4-BE49-F238E27FC236}">
                <a16:creationId xmlns:a16="http://schemas.microsoft.com/office/drawing/2014/main" id="{43AAF17F-D7E5-0956-C34C-215F0CE193A1}"/>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3523117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51356-DD75-8A23-DAEA-BCECD84353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A7F528-F5A9-4ECF-9DC5-8527E9ECE88D}"/>
              </a:ext>
            </a:extLst>
          </p:cNvPr>
          <p:cNvSpPr>
            <a:spLocks noGrp="1"/>
          </p:cNvSpPr>
          <p:nvPr>
            <p:ph type="title"/>
          </p:nvPr>
        </p:nvSpPr>
        <p:spPr>
          <a:xfrm>
            <a:off x="457199" y="2643084"/>
            <a:ext cx="8229600" cy="1143000"/>
          </a:xfrm>
        </p:spPr>
        <p:txBody>
          <a:bodyPr/>
          <a:lstStyle/>
          <a:p>
            <a:r>
              <a:rPr lang="en-US" sz="3200" b="1" dirty="0"/>
              <a:t>Review of a Few Key Concepts</a:t>
            </a:r>
          </a:p>
        </p:txBody>
      </p:sp>
      <p:sp>
        <p:nvSpPr>
          <p:cNvPr id="5" name="Footer Placeholder 4">
            <a:extLst>
              <a:ext uri="{FF2B5EF4-FFF2-40B4-BE49-F238E27FC236}">
                <a16:creationId xmlns:a16="http://schemas.microsoft.com/office/drawing/2014/main" id="{C490D792-6851-7279-78BA-4B76513FBEFA}"/>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080229EA-68C0-ECBE-BC0E-6102F88D16E1}"/>
              </a:ext>
            </a:extLst>
          </p:cNvPr>
          <p:cNvSpPr>
            <a:spLocks noGrp="1"/>
          </p:cNvSpPr>
          <p:nvPr>
            <p:ph type="sldNum" sz="quarter" idx="12"/>
          </p:nvPr>
        </p:nvSpPr>
        <p:spPr/>
        <p:txBody>
          <a:bodyPr/>
          <a:lstStyle/>
          <a:p>
            <a:fld id="{84C1C367-1155-47A8-B187-ABB1E4FCD3DE}" type="slidenum">
              <a:rPr lang="en-US" altLang="en-US" smtClean="0"/>
              <a:pPr/>
              <a:t>19</a:t>
            </a:fld>
            <a:endParaRPr lang="en-US" altLang="en-US" dirty="0"/>
          </a:p>
        </p:txBody>
      </p:sp>
      <p:sp>
        <p:nvSpPr>
          <p:cNvPr id="3" name="Date Placeholder 2">
            <a:extLst>
              <a:ext uri="{FF2B5EF4-FFF2-40B4-BE49-F238E27FC236}">
                <a16:creationId xmlns:a16="http://schemas.microsoft.com/office/drawing/2014/main" id="{EF8A14E6-486F-4986-D572-B32B1814B4A9}"/>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3676266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070AF-81DE-F3D9-E712-367B69C15A7F}"/>
              </a:ext>
            </a:extLst>
          </p:cNvPr>
          <p:cNvSpPr>
            <a:spLocks noGrp="1"/>
          </p:cNvSpPr>
          <p:nvPr>
            <p:ph type="title"/>
          </p:nvPr>
        </p:nvSpPr>
        <p:spPr/>
        <p:txBody>
          <a:bodyPr/>
          <a:lstStyle/>
          <a:p>
            <a:r>
              <a:rPr lang="en-US" sz="3600" dirty="0"/>
              <a:t>NGS Webinar </a:t>
            </a:r>
            <a:endParaRPr lang="en-US" dirty="0"/>
          </a:p>
        </p:txBody>
      </p:sp>
      <p:sp>
        <p:nvSpPr>
          <p:cNvPr id="3" name="Content Placeholder 2">
            <a:extLst>
              <a:ext uri="{FF2B5EF4-FFF2-40B4-BE49-F238E27FC236}">
                <a16:creationId xmlns:a16="http://schemas.microsoft.com/office/drawing/2014/main" id="{2C1D104A-963C-0B74-5B53-8D5F3ADE497F}"/>
              </a:ext>
            </a:extLst>
          </p:cNvPr>
          <p:cNvSpPr>
            <a:spLocks noGrp="1"/>
          </p:cNvSpPr>
          <p:nvPr>
            <p:ph idx="1"/>
          </p:nvPr>
        </p:nvSpPr>
        <p:spPr/>
        <p:txBody>
          <a:bodyPr/>
          <a:lstStyle/>
          <a:p>
            <a:r>
              <a:rPr lang="en-US" sz="2000" dirty="0">
                <a:latin typeface="+mj-lt"/>
              </a:rPr>
              <a:t>Our previous webinar on April 13, 2023 introduced the public to: </a:t>
            </a:r>
            <a:r>
              <a:rPr lang="en-US" sz="2000" b="1" i="1" dirty="0">
                <a:latin typeface="+mj-lt"/>
              </a:rPr>
              <a:t>NOAA Technical Memorandum NOS NGS 92 Classifications Standards and Specifications for GNSS Geodetic Control Surveys using OPUS Projects</a:t>
            </a:r>
          </a:p>
          <a:p>
            <a:pPr lvl="1"/>
            <a:r>
              <a:rPr lang="en-US" sz="1600" dirty="0">
                <a:solidFill>
                  <a:schemeClr val="tx1"/>
                </a:solidFill>
                <a:latin typeface="+mj-lt"/>
              </a:rPr>
              <a:t>Following NOS NGS 92 is required for surveys to become part of the NGS Integrated Database.</a:t>
            </a:r>
          </a:p>
          <a:p>
            <a:r>
              <a:rPr lang="en-US" sz="2000" dirty="0">
                <a:latin typeface="+mj-lt"/>
              </a:rPr>
              <a:t>The NOS NGS 92 document received final approval on October 23, 2024 and is available for download from NGS Publications library website. </a:t>
            </a:r>
            <a:r>
              <a:rPr lang="en-US" sz="2000" b="1" dirty="0">
                <a:latin typeface="+mj-lt"/>
              </a:rPr>
              <a:t>NOAA Technical Memorandum NOS NGS 92</a:t>
            </a:r>
          </a:p>
          <a:p>
            <a:pPr marL="400050" lvl="1" indent="0">
              <a:buNone/>
            </a:pPr>
            <a:r>
              <a:rPr lang="en-US" sz="2000" i="1" dirty="0">
                <a:solidFill>
                  <a:srgbClr val="FF0000"/>
                </a:solidFill>
                <a:hlinkClick r:id="rId3"/>
              </a:rPr>
              <a:t>https://geodesy.noaa.gov/library/pdfs/NOAA_TM_NOS_NGS_0092.pdf</a:t>
            </a:r>
            <a:endParaRPr lang="en-US" sz="2000" i="1" dirty="0">
              <a:solidFill>
                <a:srgbClr val="FF0000"/>
              </a:solidFill>
            </a:endParaRPr>
          </a:p>
          <a:p>
            <a:r>
              <a:rPr lang="en-US" sz="2000" dirty="0">
                <a:latin typeface="+mj-lt"/>
              </a:rPr>
              <a:t>An updated set of slides is available from the NGS Presentations Library.</a:t>
            </a:r>
          </a:p>
          <a:p>
            <a:pPr marL="400050" lvl="1" indent="0">
              <a:buNone/>
            </a:pPr>
            <a:r>
              <a:rPr lang="en-US" sz="2000" dirty="0">
                <a:hlinkClick r:id="rId4"/>
              </a:rPr>
              <a:t>https://geodesy.noaa.gov/web/science_edu/presentations_library/</a:t>
            </a:r>
            <a:endParaRPr lang="en-US" sz="2000" dirty="0"/>
          </a:p>
          <a:p>
            <a:pPr marL="400050" lvl="1" indent="0">
              <a:buNone/>
            </a:pPr>
            <a:endParaRPr lang="en-US" sz="2000" dirty="0">
              <a:latin typeface="+mj-lt"/>
            </a:endParaRPr>
          </a:p>
          <a:p>
            <a:pPr marL="400050" lvl="1" indent="0">
              <a:buNone/>
            </a:pPr>
            <a:endParaRPr lang="en-US" sz="2000" i="1" dirty="0">
              <a:solidFill>
                <a:srgbClr val="FF0000"/>
              </a:solidFill>
              <a:latin typeface="+mj-lt"/>
            </a:endParaRPr>
          </a:p>
        </p:txBody>
      </p:sp>
      <p:sp>
        <p:nvSpPr>
          <p:cNvPr id="5" name="Footer Placeholder 4">
            <a:extLst>
              <a:ext uri="{FF2B5EF4-FFF2-40B4-BE49-F238E27FC236}">
                <a16:creationId xmlns:a16="http://schemas.microsoft.com/office/drawing/2014/main" id="{DF0CECB8-8671-92D2-C2A8-E38D177A5BF1}"/>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96CEE4FB-1E64-7B51-A1C2-E74E05488087}"/>
              </a:ext>
            </a:extLst>
          </p:cNvPr>
          <p:cNvSpPr>
            <a:spLocks noGrp="1"/>
          </p:cNvSpPr>
          <p:nvPr>
            <p:ph type="sldNum" sz="quarter" idx="12"/>
          </p:nvPr>
        </p:nvSpPr>
        <p:spPr/>
        <p:txBody>
          <a:bodyPr/>
          <a:lstStyle/>
          <a:p>
            <a:fld id="{84C1C367-1155-47A8-B187-ABB1E4FCD3DE}" type="slidenum">
              <a:rPr lang="en-US" altLang="en-US" smtClean="0"/>
              <a:pPr/>
              <a:t>2</a:t>
            </a:fld>
            <a:endParaRPr lang="en-US" altLang="en-US" dirty="0"/>
          </a:p>
        </p:txBody>
      </p:sp>
      <p:sp>
        <p:nvSpPr>
          <p:cNvPr id="4" name="Date Placeholder 3">
            <a:extLst>
              <a:ext uri="{FF2B5EF4-FFF2-40B4-BE49-F238E27FC236}">
                <a16:creationId xmlns:a16="http://schemas.microsoft.com/office/drawing/2014/main" id="{0B9AFEE5-1F56-8C1A-950E-BD2F2EC323F7}"/>
              </a:ext>
            </a:extLst>
          </p:cNvPr>
          <p:cNvSpPr>
            <a:spLocks noGrp="1"/>
          </p:cNvSpPr>
          <p:nvPr>
            <p:ph type="dt" sz="half" idx="10"/>
          </p:nvPr>
        </p:nvSpPr>
        <p:spPr/>
        <p:txBody>
          <a:bodyPr/>
          <a:lstStyle/>
          <a:p>
            <a:r>
              <a:rPr lang="en-US" altLang="en-US" dirty="0"/>
              <a:t>April 21, 2025</a:t>
            </a:r>
          </a:p>
        </p:txBody>
      </p:sp>
    </p:spTree>
    <p:extLst>
      <p:ext uri="{BB962C8B-B14F-4D97-AF65-F5344CB8AC3E}">
        <p14:creationId xmlns:p14="http://schemas.microsoft.com/office/powerpoint/2010/main" val="4085684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49872-7348-788F-6BED-070CAAEB5D4F}"/>
              </a:ext>
            </a:extLst>
          </p:cNvPr>
          <p:cNvSpPr>
            <a:spLocks noGrp="1"/>
          </p:cNvSpPr>
          <p:nvPr>
            <p:ph type="title"/>
          </p:nvPr>
        </p:nvSpPr>
        <p:spPr/>
        <p:txBody>
          <a:bodyPr/>
          <a:lstStyle/>
          <a:p>
            <a:r>
              <a:rPr lang="en-US" dirty="0"/>
              <a:t>Key Concepts 1</a:t>
            </a:r>
          </a:p>
        </p:txBody>
      </p:sp>
      <p:sp>
        <p:nvSpPr>
          <p:cNvPr id="3" name="Content Placeholder 2">
            <a:extLst>
              <a:ext uri="{FF2B5EF4-FFF2-40B4-BE49-F238E27FC236}">
                <a16:creationId xmlns:a16="http://schemas.microsoft.com/office/drawing/2014/main" id="{2789F3FA-3F0B-582D-5711-0CBB9BBBFD70}"/>
              </a:ext>
            </a:extLst>
          </p:cNvPr>
          <p:cNvSpPr>
            <a:spLocks noGrp="1"/>
          </p:cNvSpPr>
          <p:nvPr>
            <p:ph idx="1"/>
          </p:nvPr>
        </p:nvSpPr>
        <p:spPr/>
        <p:txBody>
          <a:bodyPr/>
          <a:lstStyle/>
          <a:p>
            <a:pPr marL="457200" lvl="1" indent="0">
              <a:buNone/>
            </a:pPr>
            <a:r>
              <a:rPr lang="en-US" sz="2800" dirty="0"/>
              <a:t>The next several slides will illustrate a few key concepts.</a:t>
            </a:r>
          </a:p>
          <a:p>
            <a:pPr lvl="1"/>
            <a:r>
              <a:rPr lang="en-US" dirty="0"/>
              <a:t>Vector steps &amp; vector chains</a:t>
            </a:r>
          </a:p>
          <a:p>
            <a:pPr lvl="1"/>
            <a:r>
              <a:rPr lang="en-US" dirty="0"/>
              <a:t>Multi-hub network, joining of vector chains</a:t>
            </a:r>
          </a:p>
          <a:p>
            <a:pPr lvl="1"/>
            <a:r>
              <a:rPr lang="en-US" dirty="0"/>
              <a:t>Multi-hub network, limiting vector lengths</a:t>
            </a:r>
          </a:p>
        </p:txBody>
      </p:sp>
      <p:sp>
        <p:nvSpPr>
          <p:cNvPr id="5" name="Footer Placeholder 4">
            <a:extLst>
              <a:ext uri="{FF2B5EF4-FFF2-40B4-BE49-F238E27FC236}">
                <a16:creationId xmlns:a16="http://schemas.microsoft.com/office/drawing/2014/main" id="{69B28D0C-0CC8-22F3-CCA8-07705B80D439}"/>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8AD87B21-1DFE-2DE1-8C42-A97B6EBA7CE1}"/>
              </a:ext>
            </a:extLst>
          </p:cNvPr>
          <p:cNvSpPr>
            <a:spLocks noGrp="1"/>
          </p:cNvSpPr>
          <p:nvPr>
            <p:ph type="sldNum" sz="quarter" idx="12"/>
          </p:nvPr>
        </p:nvSpPr>
        <p:spPr/>
        <p:txBody>
          <a:bodyPr/>
          <a:lstStyle/>
          <a:p>
            <a:fld id="{84C1C367-1155-47A8-B187-ABB1E4FCD3DE}" type="slidenum">
              <a:rPr lang="en-US" altLang="en-US" smtClean="0"/>
              <a:pPr/>
              <a:t>20</a:t>
            </a:fld>
            <a:endParaRPr lang="en-US" altLang="en-US" dirty="0"/>
          </a:p>
        </p:txBody>
      </p:sp>
      <p:sp>
        <p:nvSpPr>
          <p:cNvPr id="4" name="Date Placeholder 3">
            <a:extLst>
              <a:ext uri="{FF2B5EF4-FFF2-40B4-BE49-F238E27FC236}">
                <a16:creationId xmlns:a16="http://schemas.microsoft.com/office/drawing/2014/main" id="{17D76C48-CFD3-127C-76DD-71C0C8B615B8}"/>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41854529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78B5BD4-DD1F-2A3A-F3C0-72FFC057B5C8}"/>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E07FA95F-DAB2-3D65-ABDE-2564E8571B5D}"/>
              </a:ext>
            </a:extLst>
          </p:cNvPr>
          <p:cNvSpPr>
            <a:spLocks noGrp="1"/>
          </p:cNvSpPr>
          <p:nvPr>
            <p:ph type="sldNum" sz="quarter" idx="12"/>
          </p:nvPr>
        </p:nvSpPr>
        <p:spPr/>
        <p:txBody>
          <a:bodyPr/>
          <a:lstStyle/>
          <a:p>
            <a:fld id="{84C1C367-1155-47A8-B187-ABB1E4FCD3DE}" type="slidenum">
              <a:rPr lang="en-US" altLang="en-US" smtClean="0"/>
              <a:pPr/>
              <a:t>21</a:t>
            </a:fld>
            <a:endParaRPr lang="en-US" altLang="en-US" dirty="0"/>
          </a:p>
        </p:txBody>
      </p:sp>
      <p:sp>
        <p:nvSpPr>
          <p:cNvPr id="7" name="TextBox 6">
            <a:extLst>
              <a:ext uri="{FF2B5EF4-FFF2-40B4-BE49-F238E27FC236}">
                <a16:creationId xmlns:a16="http://schemas.microsoft.com/office/drawing/2014/main" id="{B4FE0A0B-64B9-2489-3E31-AAE8E3404649}"/>
              </a:ext>
            </a:extLst>
          </p:cNvPr>
          <p:cNvSpPr txBox="1"/>
          <p:nvPr/>
        </p:nvSpPr>
        <p:spPr>
          <a:xfrm rot="20920806">
            <a:off x="5473466" y="5685490"/>
            <a:ext cx="3419479" cy="338554"/>
          </a:xfrm>
          <a:prstGeom prst="rect">
            <a:avLst/>
          </a:prstGeom>
          <a:noFill/>
        </p:spPr>
        <p:txBody>
          <a:bodyPr wrap="square" rtlCol="0">
            <a:spAutoFit/>
          </a:bodyPr>
          <a:lstStyle/>
          <a:p>
            <a:r>
              <a:rPr lang="en-US" sz="1600" dirty="0">
                <a:solidFill>
                  <a:srgbClr val="FF0000"/>
                </a:solidFill>
                <a:latin typeface="+mn-lt"/>
              </a:rPr>
              <a:t>Vector Steps &amp; Vector Chains</a:t>
            </a:r>
          </a:p>
        </p:txBody>
      </p:sp>
      <p:sp>
        <p:nvSpPr>
          <p:cNvPr id="8" name="TextBox 7">
            <a:extLst>
              <a:ext uri="{FF2B5EF4-FFF2-40B4-BE49-F238E27FC236}">
                <a16:creationId xmlns:a16="http://schemas.microsoft.com/office/drawing/2014/main" id="{FE15F16D-5E34-FA80-485B-C186E04CCA94}"/>
              </a:ext>
            </a:extLst>
          </p:cNvPr>
          <p:cNvSpPr txBox="1"/>
          <p:nvPr/>
        </p:nvSpPr>
        <p:spPr>
          <a:xfrm>
            <a:off x="907262" y="3189879"/>
            <a:ext cx="7482358" cy="338554"/>
          </a:xfrm>
          <a:prstGeom prst="rect">
            <a:avLst/>
          </a:prstGeom>
          <a:noFill/>
        </p:spPr>
        <p:txBody>
          <a:bodyPr wrap="square" rtlCol="0">
            <a:spAutoFit/>
          </a:bodyPr>
          <a:lstStyle/>
          <a:p>
            <a:r>
              <a:rPr lang="en-US" sz="1600" dirty="0">
                <a:latin typeface="+mn-lt"/>
              </a:rPr>
              <a:t>Table 5.7 – also effectively prohibits “daisy-chaining” or “leap-frogging” of vectors</a:t>
            </a:r>
          </a:p>
        </p:txBody>
      </p:sp>
      <p:sp>
        <p:nvSpPr>
          <p:cNvPr id="9" name="TextBox 8">
            <a:extLst>
              <a:ext uri="{FF2B5EF4-FFF2-40B4-BE49-F238E27FC236}">
                <a16:creationId xmlns:a16="http://schemas.microsoft.com/office/drawing/2014/main" id="{D4ED3B11-7F50-02A9-47EE-703167529DE2}"/>
              </a:ext>
            </a:extLst>
          </p:cNvPr>
          <p:cNvSpPr txBox="1"/>
          <p:nvPr/>
        </p:nvSpPr>
        <p:spPr>
          <a:xfrm>
            <a:off x="907263" y="501500"/>
            <a:ext cx="5580293" cy="338554"/>
          </a:xfrm>
          <a:prstGeom prst="rect">
            <a:avLst/>
          </a:prstGeom>
          <a:noFill/>
        </p:spPr>
        <p:txBody>
          <a:bodyPr wrap="square" rtlCol="0">
            <a:spAutoFit/>
          </a:bodyPr>
          <a:lstStyle/>
          <a:p>
            <a:r>
              <a:rPr lang="en-US" sz="1600" dirty="0">
                <a:latin typeface="+mn-lt"/>
              </a:rPr>
              <a:t>Table 5.7 – Limits vector chains to 2 vector steps</a:t>
            </a:r>
          </a:p>
        </p:txBody>
      </p:sp>
      <p:pic>
        <p:nvPicPr>
          <p:cNvPr id="10251" name="Picture 10250" descr="Vectors connected in a simple tree-like pattern with minimal branching.">
            <a:extLst>
              <a:ext uri="{FF2B5EF4-FFF2-40B4-BE49-F238E27FC236}">
                <a16:creationId xmlns:a16="http://schemas.microsoft.com/office/drawing/2014/main" id="{C8DFD128-9907-766C-C5CF-05AC1010DA63}"/>
              </a:ext>
            </a:extLst>
          </p:cNvPr>
          <p:cNvPicPr>
            <a:picLocks noChangeAspect="1"/>
          </p:cNvPicPr>
          <p:nvPr/>
        </p:nvPicPr>
        <p:blipFill>
          <a:blip r:embed="rId3"/>
          <a:stretch>
            <a:fillRect/>
          </a:stretch>
        </p:blipFill>
        <p:spPr>
          <a:xfrm>
            <a:off x="1522771" y="951809"/>
            <a:ext cx="6784258" cy="2141247"/>
          </a:xfrm>
          <a:prstGeom prst="rect">
            <a:avLst/>
          </a:prstGeom>
        </p:spPr>
      </p:pic>
      <p:pic>
        <p:nvPicPr>
          <p:cNvPr id="10252" name="Picture 10251" descr="Vectors connected in a tree-like pattern with significant branching.">
            <a:extLst>
              <a:ext uri="{FF2B5EF4-FFF2-40B4-BE49-F238E27FC236}">
                <a16:creationId xmlns:a16="http://schemas.microsoft.com/office/drawing/2014/main" id="{98AA569D-5B1C-0002-649F-95E729E0A424}"/>
              </a:ext>
            </a:extLst>
          </p:cNvPr>
          <p:cNvPicPr>
            <a:picLocks noChangeAspect="1"/>
          </p:cNvPicPr>
          <p:nvPr/>
        </p:nvPicPr>
        <p:blipFill>
          <a:blip r:embed="rId4"/>
          <a:stretch>
            <a:fillRect/>
          </a:stretch>
        </p:blipFill>
        <p:spPr>
          <a:xfrm>
            <a:off x="1522766" y="3457389"/>
            <a:ext cx="6784263" cy="2141249"/>
          </a:xfrm>
          <a:prstGeom prst="rect">
            <a:avLst/>
          </a:prstGeom>
        </p:spPr>
      </p:pic>
      <p:sp>
        <p:nvSpPr>
          <p:cNvPr id="2" name="TextBox 1">
            <a:extLst>
              <a:ext uri="{FF2B5EF4-FFF2-40B4-BE49-F238E27FC236}">
                <a16:creationId xmlns:a16="http://schemas.microsoft.com/office/drawing/2014/main" id="{FFB678BC-084A-32E6-994C-91EF87382E51}"/>
              </a:ext>
            </a:extLst>
          </p:cNvPr>
          <p:cNvSpPr txBox="1"/>
          <p:nvPr/>
        </p:nvSpPr>
        <p:spPr>
          <a:xfrm rot="20871890">
            <a:off x="584200" y="2023179"/>
            <a:ext cx="1028700" cy="461665"/>
          </a:xfrm>
          <a:prstGeom prst="rect">
            <a:avLst/>
          </a:prstGeom>
          <a:noFill/>
        </p:spPr>
        <p:txBody>
          <a:bodyPr wrap="square" rtlCol="0">
            <a:spAutoFit/>
          </a:bodyPr>
          <a:lstStyle/>
          <a:p>
            <a:r>
              <a:rPr lang="en-US" sz="2400" dirty="0">
                <a:solidFill>
                  <a:srgbClr val="00B050"/>
                </a:solidFill>
              </a:rPr>
              <a:t>Yes</a:t>
            </a:r>
          </a:p>
        </p:txBody>
      </p:sp>
      <p:sp>
        <p:nvSpPr>
          <p:cNvPr id="3" name="TextBox 2">
            <a:extLst>
              <a:ext uri="{FF2B5EF4-FFF2-40B4-BE49-F238E27FC236}">
                <a16:creationId xmlns:a16="http://schemas.microsoft.com/office/drawing/2014/main" id="{66765D1E-664D-C375-857F-FF869D2FE74F}"/>
              </a:ext>
            </a:extLst>
          </p:cNvPr>
          <p:cNvSpPr txBox="1"/>
          <p:nvPr/>
        </p:nvSpPr>
        <p:spPr>
          <a:xfrm rot="20871890">
            <a:off x="553027" y="4589733"/>
            <a:ext cx="1028700" cy="461665"/>
          </a:xfrm>
          <a:prstGeom prst="rect">
            <a:avLst/>
          </a:prstGeom>
          <a:noFill/>
        </p:spPr>
        <p:txBody>
          <a:bodyPr wrap="square" rtlCol="0">
            <a:spAutoFit/>
          </a:bodyPr>
          <a:lstStyle/>
          <a:p>
            <a:r>
              <a:rPr lang="en-US" sz="2400" dirty="0">
                <a:solidFill>
                  <a:srgbClr val="FF0000"/>
                </a:solidFill>
              </a:rPr>
              <a:t>No</a:t>
            </a:r>
          </a:p>
        </p:txBody>
      </p:sp>
      <p:sp>
        <p:nvSpPr>
          <p:cNvPr id="10" name="TextBox 9">
            <a:extLst>
              <a:ext uri="{FF2B5EF4-FFF2-40B4-BE49-F238E27FC236}">
                <a16:creationId xmlns:a16="http://schemas.microsoft.com/office/drawing/2014/main" id="{78E72847-0F66-B9FE-FD1E-362A0D9D25D5}"/>
              </a:ext>
            </a:extLst>
          </p:cNvPr>
          <p:cNvSpPr txBox="1"/>
          <p:nvPr/>
        </p:nvSpPr>
        <p:spPr>
          <a:xfrm>
            <a:off x="2485465" y="3959264"/>
            <a:ext cx="1140385" cy="276999"/>
          </a:xfrm>
          <a:prstGeom prst="rect">
            <a:avLst/>
          </a:prstGeom>
          <a:noFill/>
        </p:spPr>
        <p:txBody>
          <a:bodyPr wrap="square" rtlCol="0">
            <a:spAutoFit/>
          </a:bodyPr>
          <a:lstStyle/>
          <a:p>
            <a:r>
              <a:rPr lang="en-US" sz="1200" i="1" dirty="0">
                <a:solidFill>
                  <a:srgbClr val="00B050"/>
                </a:solidFill>
              </a:rPr>
              <a:t>2 vector steps</a:t>
            </a:r>
          </a:p>
        </p:txBody>
      </p:sp>
      <p:sp>
        <p:nvSpPr>
          <p:cNvPr id="11" name="TextBox 10">
            <a:extLst>
              <a:ext uri="{FF2B5EF4-FFF2-40B4-BE49-F238E27FC236}">
                <a16:creationId xmlns:a16="http://schemas.microsoft.com/office/drawing/2014/main" id="{9933AA36-82F2-14DF-83C8-785B80C90DA0}"/>
              </a:ext>
            </a:extLst>
          </p:cNvPr>
          <p:cNvSpPr txBox="1"/>
          <p:nvPr/>
        </p:nvSpPr>
        <p:spPr>
          <a:xfrm>
            <a:off x="4255862" y="4028523"/>
            <a:ext cx="1140385" cy="276999"/>
          </a:xfrm>
          <a:prstGeom prst="rect">
            <a:avLst/>
          </a:prstGeom>
          <a:noFill/>
        </p:spPr>
        <p:txBody>
          <a:bodyPr wrap="square" rtlCol="0">
            <a:spAutoFit/>
          </a:bodyPr>
          <a:lstStyle/>
          <a:p>
            <a:r>
              <a:rPr lang="en-US" sz="1200" i="1" dirty="0">
                <a:solidFill>
                  <a:srgbClr val="FF0000"/>
                </a:solidFill>
              </a:rPr>
              <a:t>3 vector steps</a:t>
            </a:r>
          </a:p>
        </p:txBody>
      </p:sp>
      <p:sp>
        <p:nvSpPr>
          <p:cNvPr id="12" name="TextBox 11">
            <a:extLst>
              <a:ext uri="{FF2B5EF4-FFF2-40B4-BE49-F238E27FC236}">
                <a16:creationId xmlns:a16="http://schemas.microsoft.com/office/drawing/2014/main" id="{0FDF2D2C-2A4C-4693-CA1E-66625D5DBA58}"/>
              </a:ext>
            </a:extLst>
          </p:cNvPr>
          <p:cNvSpPr txBox="1"/>
          <p:nvPr/>
        </p:nvSpPr>
        <p:spPr>
          <a:xfrm>
            <a:off x="4903306" y="4942429"/>
            <a:ext cx="1140385" cy="276999"/>
          </a:xfrm>
          <a:prstGeom prst="rect">
            <a:avLst/>
          </a:prstGeom>
          <a:noFill/>
        </p:spPr>
        <p:txBody>
          <a:bodyPr wrap="square" rtlCol="0">
            <a:spAutoFit/>
          </a:bodyPr>
          <a:lstStyle/>
          <a:p>
            <a:r>
              <a:rPr lang="en-US" sz="1200" i="1" dirty="0">
                <a:solidFill>
                  <a:srgbClr val="FF0000"/>
                </a:solidFill>
              </a:rPr>
              <a:t>4 vector steps</a:t>
            </a:r>
          </a:p>
        </p:txBody>
      </p:sp>
      <p:sp>
        <p:nvSpPr>
          <p:cNvPr id="13" name="TextBox 12">
            <a:extLst>
              <a:ext uri="{FF2B5EF4-FFF2-40B4-BE49-F238E27FC236}">
                <a16:creationId xmlns:a16="http://schemas.microsoft.com/office/drawing/2014/main" id="{BB643DD4-8992-13D3-C672-5582CC67280C}"/>
              </a:ext>
            </a:extLst>
          </p:cNvPr>
          <p:cNvSpPr txBox="1"/>
          <p:nvPr/>
        </p:nvSpPr>
        <p:spPr>
          <a:xfrm>
            <a:off x="4255861" y="1534826"/>
            <a:ext cx="1140385" cy="276999"/>
          </a:xfrm>
          <a:prstGeom prst="rect">
            <a:avLst/>
          </a:prstGeom>
          <a:noFill/>
        </p:spPr>
        <p:txBody>
          <a:bodyPr wrap="square" rtlCol="0">
            <a:spAutoFit/>
          </a:bodyPr>
          <a:lstStyle/>
          <a:p>
            <a:r>
              <a:rPr lang="en-US" sz="1200" i="1" dirty="0">
                <a:solidFill>
                  <a:srgbClr val="00B050"/>
                </a:solidFill>
              </a:rPr>
              <a:t>2 vector steps</a:t>
            </a:r>
          </a:p>
        </p:txBody>
      </p:sp>
      <p:sp>
        <p:nvSpPr>
          <p:cNvPr id="14" name="TextBox 13">
            <a:extLst>
              <a:ext uri="{FF2B5EF4-FFF2-40B4-BE49-F238E27FC236}">
                <a16:creationId xmlns:a16="http://schemas.microsoft.com/office/drawing/2014/main" id="{4E839B57-D785-5BC7-652C-660D991D2736}"/>
              </a:ext>
            </a:extLst>
          </p:cNvPr>
          <p:cNvSpPr txBox="1"/>
          <p:nvPr/>
        </p:nvSpPr>
        <p:spPr>
          <a:xfrm>
            <a:off x="2485465" y="1408552"/>
            <a:ext cx="1140385" cy="276999"/>
          </a:xfrm>
          <a:prstGeom prst="rect">
            <a:avLst/>
          </a:prstGeom>
          <a:noFill/>
        </p:spPr>
        <p:txBody>
          <a:bodyPr wrap="square" rtlCol="0">
            <a:spAutoFit/>
          </a:bodyPr>
          <a:lstStyle/>
          <a:p>
            <a:r>
              <a:rPr lang="en-US" sz="1200" i="1" dirty="0">
                <a:solidFill>
                  <a:srgbClr val="00B050"/>
                </a:solidFill>
              </a:rPr>
              <a:t>2 vector steps</a:t>
            </a:r>
          </a:p>
        </p:txBody>
      </p:sp>
      <p:sp>
        <p:nvSpPr>
          <p:cNvPr id="15" name="TextBox 14">
            <a:extLst>
              <a:ext uri="{FF2B5EF4-FFF2-40B4-BE49-F238E27FC236}">
                <a16:creationId xmlns:a16="http://schemas.microsoft.com/office/drawing/2014/main" id="{0A11165F-ABAF-657E-EDBE-76A1A896CC6B}"/>
              </a:ext>
            </a:extLst>
          </p:cNvPr>
          <p:cNvSpPr txBox="1"/>
          <p:nvPr/>
        </p:nvSpPr>
        <p:spPr>
          <a:xfrm>
            <a:off x="4903305" y="2431039"/>
            <a:ext cx="1140385" cy="276999"/>
          </a:xfrm>
          <a:prstGeom prst="rect">
            <a:avLst/>
          </a:prstGeom>
          <a:noFill/>
        </p:spPr>
        <p:txBody>
          <a:bodyPr wrap="square" rtlCol="0">
            <a:spAutoFit/>
          </a:bodyPr>
          <a:lstStyle/>
          <a:p>
            <a:r>
              <a:rPr lang="en-US" sz="1200" i="1" dirty="0">
                <a:solidFill>
                  <a:srgbClr val="00B050"/>
                </a:solidFill>
              </a:rPr>
              <a:t>2 vector steps</a:t>
            </a:r>
          </a:p>
        </p:txBody>
      </p:sp>
      <p:sp>
        <p:nvSpPr>
          <p:cNvPr id="4" name="Date Placeholder 3">
            <a:extLst>
              <a:ext uri="{FF2B5EF4-FFF2-40B4-BE49-F238E27FC236}">
                <a16:creationId xmlns:a16="http://schemas.microsoft.com/office/drawing/2014/main" id="{86F17782-7CD1-472D-DBBB-BB35968A3EEF}"/>
              </a:ext>
            </a:extLst>
          </p:cNvPr>
          <p:cNvSpPr>
            <a:spLocks noGrp="1"/>
          </p:cNvSpPr>
          <p:nvPr>
            <p:ph type="dt" sz="half" idx="10"/>
          </p:nvPr>
        </p:nvSpPr>
        <p:spPr/>
        <p:txBody>
          <a:bodyPr/>
          <a:lstStyle/>
          <a:p>
            <a:r>
              <a:rPr lang="en-US" altLang="en-US"/>
              <a:t>April 21, 2025</a:t>
            </a:r>
          </a:p>
        </p:txBody>
      </p:sp>
    </p:spTree>
    <p:extLst>
      <p:ext uri="{BB962C8B-B14F-4D97-AF65-F5344CB8AC3E}">
        <p14:creationId xmlns:p14="http://schemas.microsoft.com/office/powerpoint/2010/main" val="39845287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000"/>
                            </p:stCondLst>
                            <p:childTnLst>
                              <p:par>
                                <p:cTn id="21" presetID="22" presetClass="entr" presetSubtype="8"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12" grpId="0"/>
      <p:bldP spid="13" grpId="0"/>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9B28D0C-0CC8-22F3-CCA8-07705B80D439}"/>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8AD87B21-1DFE-2DE1-8C42-A97B6EBA7CE1}"/>
              </a:ext>
            </a:extLst>
          </p:cNvPr>
          <p:cNvSpPr>
            <a:spLocks noGrp="1"/>
          </p:cNvSpPr>
          <p:nvPr>
            <p:ph type="sldNum" sz="quarter" idx="12"/>
          </p:nvPr>
        </p:nvSpPr>
        <p:spPr/>
        <p:txBody>
          <a:bodyPr/>
          <a:lstStyle/>
          <a:p>
            <a:fld id="{84C1C367-1155-47A8-B187-ABB1E4FCD3DE}" type="slidenum">
              <a:rPr lang="en-US" altLang="en-US" smtClean="0"/>
              <a:pPr/>
              <a:t>22</a:t>
            </a:fld>
            <a:endParaRPr lang="en-US" altLang="en-US" dirty="0"/>
          </a:p>
        </p:txBody>
      </p:sp>
      <p:sp>
        <p:nvSpPr>
          <p:cNvPr id="10" name="TextBox 9">
            <a:extLst>
              <a:ext uri="{FF2B5EF4-FFF2-40B4-BE49-F238E27FC236}">
                <a16:creationId xmlns:a16="http://schemas.microsoft.com/office/drawing/2014/main" id="{1B0BDFD2-306D-2F04-CD45-709BB5855111}"/>
              </a:ext>
            </a:extLst>
          </p:cNvPr>
          <p:cNvSpPr txBox="1"/>
          <p:nvPr/>
        </p:nvSpPr>
        <p:spPr>
          <a:xfrm>
            <a:off x="321133" y="474345"/>
            <a:ext cx="7892142" cy="1384995"/>
          </a:xfrm>
          <a:prstGeom prst="rect">
            <a:avLst/>
          </a:prstGeom>
          <a:noFill/>
        </p:spPr>
        <p:txBody>
          <a:bodyPr wrap="square">
            <a:spAutoFit/>
          </a:bodyPr>
          <a:lstStyle/>
          <a:p>
            <a:r>
              <a:rPr lang="en-US" sz="1400" dirty="0">
                <a:latin typeface="+mn-lt"/>
              </a:rPr>
              <a:t>Figure 1 - Simplified Network Design Example 1</a:t>
            </a:r>
          </a:p>
          <a:p>
            <a:r>
              <a:rPr lang="en-US" sz="1400" dirty="0">
                <a:latin typeface="+mn-lt"/>
              </a:rPr>
              <a:t>In this simplified network diagram, the longest vector chain is 2 vectors.</a:t>
            </a:r>
          </a:p>
          <a:p>
            <a:r>
              <a:rPr lang="en-US" sz="1400" dirty="0">
                <a:latin typeface="+mn-lt"/>
              </a:rPr>
              <a:t>Each vector chain starts at a remote mark and steps back toward the HUB.</a:t>
            </a:r>
          </a:p>
          <a:p>
            <a:r>
              <a:rPr lang="en-US" sz="1400" dirty="0">
                <a:latin typeface="+mn-lt"/>
              </a:rPr>
              <a:t>Some of these vector chains are only 1 vector step, the others are 2 vector steps.</a:t>
            </a:r>
          </a:p>
          <a:p>
            <a:endParaRPr lang="en-US" sz="1400" dirty="0">
              <a:latin typeface="+mn-lt"/>
            </a:endParaRPr>
          </a:p>
          <a:p>
            <a:r>
              <a:rPr lang="en-US" sz="1400" dirty="0">
                <a:latin typeface="+mn-lt"/>
              </a:rPr>
              <a:t>Note that mark letter “</a:t>
            </a:r>
            <a:r>
              <a:rPr lang="en-US" sz="1400" dirty="0" err="1">
                <a:latin typeface="+mn-lt"/>
              </a:rPr>
              <a:t>i</a:t>
            </a:r>
            <a:r>
              <a:rPr lang="en-US" sz="1400" dirty="0">
                <a:latin typeface="+mn-lt"/>
              </a:rPr>
              <a:t>” has been observed by OPUS PP and by GVX RTK methods.</a:t>
            </a:r>
          </a:p>
        </p:txBody>
      </p:sp>
      <p:sp>
        <p:nvSpPr>
          <p:cNvPr id="11" name="TextBox 10">
            <a:extLst>
              <a:ext uri="{FF2B5EF4-FFF2-40B4-BE49-F238E27FC236}">
                <a16:creationId xmlns:a16="http://schemas.microsoft.com/office/drawing/2014/main" id="{133A7C2E-8CAE-2745-AA27-BC685CC01ADF}"/>
              </a:ext>
            </a:extLst>
          </p:cNvPr>
          <p:cNvSpPr txBox="1"/>
          <p:nvPr/>
        </p:nvSpPr>
        <p:spPr>
          <a:xfrm rot="20920806">
            <a:off x="5473466" y="5685490"/>
            <a:ext cx="3419479" cy="338554"/>
          </a:xfrm>
          <a:prstGeom prst="rect">
            <a:avLst/>
          </a:prstGeom>
          <a:noFill/>
        </p:spPr>
        <p:txBody>
          <a:bodyPr wrap="square" rtlCol="0">
            <a:spAutoFit/>
          </a:bodyPr>
          <a:lstStyle/>
          <a:p>
            <a:r>
              <a:rPr lang="en-US" sz="1600" dirty="0">
                <a:solidFill>
                  <a:srgbClr val="FF0000"/>
                </a:solidFill>
                <a:latin typeface="+mn-lt"/>
              </a:rPr>
              <a:t>Vector Steps &amp; Vector Chains</a:t>
            </a:r>
          </a:p>
        </p:txBody>
      </p:sp>
      <p:pic>
        <p:nvPicPr>
          <p:cNvPr id="7" name="Picture 6" descr="Vectors connected in a radial pattern with minimal branching.">
            <a:extLst>
              <a:ext uri="{FF2B5EF4-FFF2-40B4-BE49-F238E27FC236}">
                <a16:creationId xmlns:a16="http://schemas.microsoft.com/office/drawing/2014/main" id="{BA0C8C1B-7C0C-86E2-5036-90D017E23829}"/>
              </a:ext>
            </a:extLst>
          </p:cNvPr>
          <p:cNvPicPr>
            <a:picLocks noChangeAspect="1"/>
          </p:cNvPicPr>
          <p:nvPr/>
        </p:nvPicPr>
        <p:blipFill>
          <a:blip r:embed="rId3"/>
          <a:stretch>
            <a:fillRect/>
          </a:stretch>
        </p:blipFill>
        <p:spPr>
          <a:xfrm>
            <a:off x="835391" y="2730142"/>
            <a:ext cx="7447935" cy="3528599"/>
          </a:xfrm>
          <a:prstGeom prst="rect">
            <a:avLst/>
          </a:prstGeom>
        </p:spPr>
      </p:pic>
      <p:sp>
        <p:nvSpPr>
          <p:cNvPr id="2" name="Date Placeholder 1">
            <a:extLst>
              <a:ext uri="{FF2B5EF4-FFF2-40B4-BE49-F238E27FC236}">
                <a16:creationId xmlns:a16="http://schemas.microsoft.com/office/drawing/2014/main" id="{2ABB60F2-07F3-7448-4B39-64CE62A9E30D}"/>
              </a:ext>
            </a:extLst>
          </p:cNvPr>
          <p:cNvSpPr>
            <a:spLocks noGrp="1"/>
          </p:cNvSpPr>
          <p:nvPr>
            <p:ph type="dt" sz="half" idx="10"/>
          </p:nvPr>
        </p:nvSpPr>
        <p:spPr/>
        <p:txBody>
          <a:bodyPr/>
          <a:lstStyle/>
          <a:p>
            <a:r>
              <a:rPr lang="en-US" altLang="en-US"/>
              <a:t>April 21, 2025</a:t>
            </a:r>
          </a:p>
        </p:txBody>
      </p:sp>
    </p:spTree>
    <p:extLst>
      <p:ext uri="{BB962C8B-B14F-4D97-AF65-F5344CB8AC3E}">
        <p14:creationId xmlns:p14="http://schemas.microsoft.com/office/powerpoint/2010/main" val="2822217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60447E-C7C9-A5D2-9580-911FFA8AD104}"/>
              </a:ext>
            </a:extLst>
          </p:cNvPr>
          <p:cNvSpPr>
            <a:spLocks noGrp="1"/>
          </p:cNvSpPr>
          <p:nvPr>
            <p:ph type="ftr" sz="quarter" idx="11"/>
          </p:nvPr>
        </p:nvSpPr>
        <p:spPr/>
        <p:txBody>
          <a:bodyPr/>
          <a:lstStyle/>
          <a:p>
            <a:pPr>
              <a:defRPr/>
            </a:pPr>
            <a:r>
              <a:rPr lang="en-US"/>
              <a:t>Design of Networks Using NOS NGS 92 </a:t>
            </a:r>
          </a:p>
        </p:txBody>
      </p:sp>
      <p:sp>
        <p:nvSpPr>
          <p:cNvPr id="3" name="Slide Number Placeholder 2">
            <a:extLst>
              <a:ext uri="{FF2B5EF4-FFF2-40B4-BE49-F238E27FC236}">
                <a16:creationId xmlns:a16="http://schemas.microsoft.com/office/drawing/2014/main" id="{54BDCC89-0868-F7F1-B423-62EF07D9064C}"/>
              </a:ext>
            </a:extLst>
          </p:cNvPr>
          <p:cNvSpPr>
            <a:spLocks noGrp="1"/>
          </p:cNvSpPr>
          <p:nvPr>
            <p:ph type="sldNum" sz="quarter" idx="12"/>
          </p:nvPr>
        </p:nvSpPr>
        <p:spPr/>
        <p:txBody>
          <a:bodyPr/>
          <a:lstStyle/>
          <a:p>
            <a:fld id="{21522A12-69FB-4CEA-B41C-E21C20ABD61E}" type="slidenum">
              <a:rPr lang="en-US" altLang="en-US" smtClean="0"/>
              <a:pPr/>
              <a:t>23</a:t>
            </a:fld>
            <a:endParaRPr lang="en-US" altLang="en-US"/>
          </a:p>
        </p:txBody>
      </p:sp>
      <p:sp>
        <p:nvSpPr>
          <p:cNvPr id="4" name="TextBox 3">
            <a:extLst>
              <a:ext uri="{FF2B5EF4-FFF2-40B4-BE49-F238E27FC236}">
                <a16:creationId xmlns:a16="http://schemas.microsoft.com/office/drawing/2014/main" id="{9DE166A9-29A2-1A20-2FB3-70884F4D14E9}"/>
              </a:ext>
            </a:extLst>
          </p:cNvPr>
          <p:cNvSpPr txBox="1"/>
          <p:nvPr/>
        </p:nvSpPr>
        <p:spPr>
          <a:xfrm>
            <a:off x="326571" y="474345"/>
            <a:ext cx="8534399" cy="2031325"/>
          </a:xfrm>
          <a:prstGeom prst="rect">
            <a:avLst/>
          </a:prstGeom>
          <a:noFill/>
        </p:spPr>
        <p:txBody>
          <a:bodyPr wrap="square">
            <a:spAutoFit/>
          </a:bodyPr>
          <a:lstStyle/>
          <a:p>
            <a:pPr rtl="0">
              <a:spcBef>
                <a:spcPts val="0"/>
              </a:spcBef>
              <a:spcAft>
                <a:spcPts val="0"/>
              </a:spcAft>
            </a:pPr>
            <a:r>
              <a:rPr lang="en-US" sz="1400" b="0" i="0" u="none" strike="noStrike" dirty="0">
                <a:solidFill>
                  <a:schemeClr val="bg1">
                    <a:lumMod val="50000"/>
                  </a:schemeClr>
                </a:solidFill>
                <a:effectLst/>
                <a:latin typeface="+mn-lt"/>
              </a:rPr>
              <a:t>Figure 2 - Simplified Network Design Example 2</a:t>
            </a:r>
            <a:endParaRPr lang="en-US" sz="1400" b="0" dirty="0">
              <a:solidFill>
                <a:schemeClr val="bg1">
                  <a:lumMod val="50000"/>
                </a:schemeClr>
              </a:solidFill>
              <a:effectLst/>
              <a:latin typeface="+mn-lt"/>
            </a:endParaRPr>
          </a:p>
          <a:p>
            <a:pPr rtl="0">
              <a:spcBef>
                <a:spcPts val="0"/>
              </a:spcBef>
              <a:spcAft>
                <a:spcPts val="0"/>
              </a:spcAft>
            </a:pPr>
            <a:r>
              <a:rPr lang="en-US" sz="1400" b="0" i="0" u="none" strike="noStrike" dirty="0">
                <a:solidFill>
                  <a:schemeClr val="bg1">
                    <a:lumMod val="50000"/>
                  </a:schemeClr>
                </a:solidFill>
                <a:effectLst/>
                <a:latin typeface="+mn-lt"/>
              </a:rPr>
              <a:t>In this simplified network diagram, the longest vector chain is 2 vectors. </a:t>
            </a:r>
            <a:endParaRPr lang="en-US" sz="1400" b="0" dirty="0">
              <a:solidFill>
                <a:schemeClr val="bg1">
                  <a:lumMod val="50000"/>
                </a:schemeClr>
              </a:solidFill>
              <a:effectLst/>
              <a:latin typeface="+mn-lt"/>
            </a:endParaRPr>
          </a:p>
          <a:p>
            <a:pPr>
              <a:spcBef>
                <a:spcPts val="0"/>
              </a:spcBef>
              <a:spcAft>
                <a:spcPts val="0"/>
              </a:spcAft>
            </a:pPr>
            <a:r>
              <a:rPr lang="en-US" sz="1400" dirty="0">
                <a:solidFill>
                  <a:schemeClr val="bg1">
                    <a:lumMod val="50000"/>
                  </a:schemeClr>
                </a:solidFill>
                <a:latin typeface="+mn-lt"/>
              </a:rPr>
              <a:t>Each vector chain starts at a remote mark and steps back toward the HUB.</a:t>
            </a:r>
          </a:p>
          <a:p>
            <a:pPr>
              <a:spcBef>
                <a:spcPts val="0"/>
              </a:spcBef>
              <a:spcAft>
                <a:spcPts val="0"/>
              </a:spcAft>
            </a:pPr>
            <a:r>
              <a:rPr lang="en-US" sz="1400" dirty="0">
                <a:solidFill>
                  <a:schemeClr val="bg1">
                    <a:lumMod val="50000"/>
                  </a:schemeClr>
                </a:solidFill>
                <a:latin typeface="+mn-lt"/>
              </a:rPr>
              <a:t>Some of these vector chains are only 1 vector step, the others are 2 vector steps.</a:t>
            </a:r>
          </a:p>
          <a:p>
            <a:pPr rtl="0">
              <a:spcBef>
                <a:spcPts val="0"/>
              </a:spcBef>
              <a:spcAft>
                <a:spcPts val="0"/>
              </a:spcAft>
            </a:pPr>
            <a:r>
              <a:rPr lang="en-US" sz="1400" b="0" i="0" u="none" strike="noStrike" dirty="0">
                <a:solidFill>
                  <a:srgbClr val="000000"/>
                </a:solidFill>
                <a:effectLst/>
                <a:latin typeface="+mn-lt"/>
              </a:rPr>
              <a:t> </a:t>
            </a:r>
          </a:p>
          <a:p>
            <a:pPr rtl="0">
              <a:spcBef>
                <a:spcPts val="0"/>
              </a:spcBef>
              <a:spcAft>
                <a:spcPts val="0"/>
              </a:spcAft>
            </a:pPr>
            <a:r>
              <a:rPr lang="en-US" sz="1400" b="0" i="0" u="none" strike="noStrike" dirty="0">
                <a:solidFill>
                  <a:srgbClr val="000000"/>
                </a:solidFill>
                <a:effectLst/>
                <a:latin typeface="+mn-lt"/>
              </a:rPr>
              <a:t>In this diagram, it is evident that a vector chain which starts at a remote mark might have 2 (or more) paths back to a HUB or HUBs. The dashed red lines show the vector chain junctions.</a:t>
            </a:r>
            <a:endParaRPr lang="en-US" sz="1400" b="0" dirty="0">
              <a:effectLst/>
              <a:latin typeface="+mn-lt"/>
            </a:endParaRPr>
          </a:p>
          <a:p>
            <a:pPr rtl="0">
              <a:spcBef>
                <a:spcPts val="0"/>
              </a:spcBef>
              <a:spcAft>
                <a:spcPts val="0"/>
              </a:spcAft>
            </a:pPr>
            <a:r>
              <a:rPr lang="en-US" sz="1400" b="0" i="0" u="none" strike="noStrike" dirty="0">
                <a:solidFill>
                  <a:srgbClr val="000000"/>
                </a:solidFill>
                <a:effectLst/>
                <a:latin typeface="+mn-lt"/>
              </a:rPr>
              <a:t>It shows how passive marks might be located from more than one </a:t>
            </a:r>
            <a:r>
              <a:rPr lang="en-US" sz="1400" dirty="0">
                <a:solidFill>
                  <a:srgbClr val="000000"/>
                </a:solidFill>
                <a:latin typeface="+mn-lt"/>
              </a:rPr>
              <a:t>GVX Base.</a:t>
            </a:r>
            <a:endParaRPr lang="en-US" sz="1400" b="0" i="0" u="none" strike="noStrike" dirty="0">
              <a:solidFill>
                <a:srgbClr val="000000"/>
              </a:solidFill>
              <a:effectLst/>
              <a:latin typeface="+mn-lt"/>
            </a:endParaRPr>
          </a:p>
          <a:p>
            <a:pPr rtl="0">
              <a:spcBef>
                <a:spcPts val="0"/>
              </a:spcBef>
              <a:spcAft>
                <a:spcPts val="0"/>
              </a:spcAft>
            </a:pPr>
            <a:r>
              <a:rPr lang="en-US" sz="1400" dirty="0">
                <a:solidFill>
                  <a:srgbClr val="000000"/>
                </a:solidFill>
                <a:latin typeface="+mn-lt"/>
              </a:rPr>
              <a:t>The vector lengths are becoming excessively long (see Table 5.5 and 5.6)</a:t>
            </a:r>
            <a:endParaRPr lang="en-US" sz="1400" b="0" dirty="0">
              <a:effectLst/>
              <a:latin typeface="+mn-lt"/>
            </a:endParaRPr>
          </a:p>
        </p:txBody>
      </p:sp>
      <p:pic>
        <p:nvPicPr>
          <p:cNvPr id="228" name="Picture 227" descr="Diagram showing vectors to more distant marks and also showing how marks can be observed from more than one GVX base, thus forming vector chains.">
            <a:extLst>
              <a:ext uri="{FF2B5EF4-FFF2-40B4-BE49-F238E27FC236}">
                <a16:creationId xmlns:a16="http://schemas.microsoft.com/office/drawing/2014/main" id="{F1682756-5EFD-3971-48A8-CBCE53276202}"/>
              </a:ext>
            </a:extLst>
          </p:cNvPr>
          <p:cNvPicPr>
            <a:picLocks noChangeAspect="1"/>
          </p:cNvPicPr>
          <p:nvPr/>
        </p:nvPicPr>
        <p:blipFill>
          <a:blip r:embed="rId3"/>
          <a:stretch>
            <a:fillRect/>
          </a:stretch>
        </p:blipFill>
        <p:spPr>
          <a:xfrm>
            <a:off x="827771" y="2730113"/>
            <a:ext cx="7460353" cy="3528599"/>
          </a:xfrm>
          <a:prstGeom prst="rect">
            <a:avLst/>
          </a:prstGeom>
        </p:spPr>
      </p:pic>
      <p:sp>
        <p:nvSpPr>
          <p:cNvPr id="229" name="TextBox 228">
            <a:extLst>
              <a:ext uri="{FF2B5EF4-FFF2-40B4-BE49-F238E27FC236}">
                <a16:creationId xmlns:a16="http://schemas.microsoft.com/office/drawing/2014/main" id="{D56F0D5E-E6DC-90F8-93F9-8D51E1FD2621}"/>
              </a:ext>
            </a:extLst>
          </p:cNvPr>
          <p:cNvSpPr txBox="1"/>
          <p:nvPr/>
        </p:nvSpPr>
        <p:spPr>
          <a:xfrm rot="20920806">
            <a:off x="5473466" y="5685490"/>
            <a:ext cx="3419479" cy="338554"/>
          </a:xfrm>
          <a:prstGeom prst="rect">
            <a:avLst/>
          </a:prstGeom>
          <a:noFill/>
        </p:spPr>
        <p:txBody>
          <a:bodyPr wrap="square" rtlCol="0">
            <a:spAutoFit/>
          </a:bodyPr>
          <a:lstStyle/>
          <a:p>
            <a:r>
              <a:rPr lang="en-US" sz="1600" dirty="0">
                <a:solidFill>
                  <a:srgbClr val="FF0000"/>
                </a:solidFill>
                <a:latin typeface="+mn-lt"/>
              </a:rPr>
              <a:t>Joining of Vector Chains</a:t>
            </a:r>
          </a:p>
        </p:txBody>
      </p:sp>
      <p:sp>
        <p:nvSpPr>
          <p:cNvPr id="5" name="Date Placeholder 4">
            <a:extLst>
              <a:ext uri="{FF2B5EF4-FFF2-40B4-BE49-F238E27FC236}">
                <a16:creationId xmlns:a16="http://schemas.microsoft.com/office/drawing/2014/main" id="{24F1B404-811C-FB84-CAE9-DDF02B1C8658}"/>
              </a:ext>
            </a:extLst>
          </p:cNvPr>
          <p:cNvSpPr>
            <a:spLocks noGrp="1"/>
          </p:cNvSpPr>
          <p:nvPr>
            <p:ph type="dt" sz="half" idx="10"/>
          </p:nvPr>
        </p:nvSpPr>
        <p:spPr/>
        <p:txBody>
          <a:bodyPr/>
          <a:lstStyle/>
          <a:p>
            <a:r>
              <a:rPr lang="en-US" altLang="en-US"/>
              <a:t>April 21, 2025</a:t>
            </a:r>
          </a:p>
        </p:txBody>
      </p:sp>
    </p:spTree>
    <p:extLst>
      <p:ext uri="{BB962C8B-B14F-4D97-AF65-F5344CB8AC3E}">
        <p14:creationId xmlns:p14="http://schemas.microsoft.com/office/powerpoint/2010/main" val="776561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2F2B0E-2673-51C4-0ED9-F10F176EE12E}"/>
            </a:ext>
          </a:extLst>
        </p:cNvPr>
        <p:cNvGrpSpPr/>
        <p:nvPr/>
      </p:nvGrpSpPr>
      <p:grpSpPr>
        <a:xfrm>
          <a:off x="0" y="0"/>
          <a:ext cx="0" cy="0"/>
          <a:chOff x="0" y="0"/>
          <a:chExt cx="0" cy="0"/>
        </a:xfrm>
      </p:grpSpPr>
      <p:sp>
        <p:nvSpPr>
          <p:cNvPr id="5" name="Footer Placeholder 4">
            <a:extLst>
              <a:ext uri="{FF2B5EF4-FFF2-40B4-BE49-F238E27FC236}">
                <a16:creationId xmlns:a16="http://schemas.microsoft.com/office/drawing/2014/main" id="{6F7C5C2F-8E45-C8A0-916D-F99D76F808FD}"/>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96BA5E1E-5CCF-BF2F-8160-98D88E8D00B3}"/>
              </a:ext>
            </a:extLst>
          </p:cNvPr>
          <p:cNvSpPr>
            <a:spLocks noGrp="1"/>
          </p:cNvSpPr>
          <p:nvPr>
            <p:ph type="sldNum" sz="quarter" idx="12"/>
          </p:nvPr>
        </p:nvSpPr>
        <p:spPr/>
        <p:txBody>
          <a:bodyPr/>
          <a:lstStyle/>
          <a:p>
            <a:fld id="{84C1C367-1155-47A8-B187-ABB1E4FCD3DE}" type="slidenum">
              <a:rPr lang="en-US" altLang="en-US" smtClean="0"/>
              <a:pPr/>
              <a:t>24</a:t>
            </a:fld>
            <a:endParaRPr lang="en-US" altLang="en-US" dirty="0"/>
          </a:p>
        </p:txBody>
      </p:sp>
      <p:sp>
        <p:nvSpPr>
          <p:cNvPr id="8" name="TextBox 7">
            <a:extLst>
              <a:ext uri="{FF2B5EF4-FFF2-40B4-BE49-F238E27FC236}">
                <a16:creationId xmlns:a16="http://schemas.microsoft.com/office/drawing/2014/main" id="{FC5E4A35-EBE3-8FF7-3AC8-38BC39CCBF29}"/>
              </a:ext>
            </a:extLst>
          </p:cNvPr>
          <p:cNvSpPr txBox="1"/>
          <p:nvPr/>
        </p:nvSpPr>
        <p:spPr>
          <a:xfrm>
            <a:off x="326571" y="474345"/>
            <a:ext cx="8534399" cy="1815882"/>
          </a:xfrm>
          <a:prstGeom prst="rect">
            <a:avLst/>
          </a:prstGeom>
          <a:noFill/>
        </p:spPr>
        <p:txBody>
          <a:bodyPr wrap="square">
            <a:spAutoFit/>
          </a:bodyPr>
          <a:lstStyle/>
          <a:p>
            <a:pPr rtl="0">
              <a:spcBef>
                <a:spcPts val="0"/>
              </a:spcBef>
              <a:spcAft>
                <a:spcPts val="0"/>
              </a:spcAft>
            </a:pPr>
            <a:r>
              <a:rPr lang="en-US" sz="1400" b="0" i="0" u="none" strike="noStrike" dirty="0">
                <a:solidFill>
                  <a:schemeClr val="bg1">
                    <a:lumMod val="50000"/>
                  </a:schemeClr>
                </a:solidFill>
                <a:effectLst/>
                <a:latin typeface="+mn-lt"/>
              </a:rPr>
              <a:t>Figure 2 - Simplified Network Design Example 2</a:t>
            </a:r>
            <a:endParaRPr lang="en-US" sz="1400" b="0" dirty="0">
              <a:solidFill>
                <a:schemeClr val="bg1">
                  <a:lumMod val="50000"/>
                </a:schemeClr>
              </a:solidFill>
              <a:effectLst/>
              <a:latin typeface="+mn-lt"/>
            </a:endParaRPr>
          </a:p>
          <a:p>
            <a:pPr rtl="0">
              <a:spcBef>
                <a:spcPts val="0"/>
              </a:spcBef>
              <a:spcAft>
                <a:spcPts val="0"/>
              </a:spcAft>
            </a:pPr>
            <a:r>
              <a:rPr lang="en-US" sz="1400" b="0" i="0" u="none" strike="noStrike" dirty="0">
                <a:solidFill>
                  <a:schemeClr val="bg1">
                    <a:lumMod val="50000"/>
                  </a:schemeClr>
                </a:solidFill>
                <a:effectLst/>
                <a:latin typeface="+mn-lt"/>
              </a:rPr>
              <a:t>In this simplified network diagram, the longest vector chain is 2 vectors. </a:t>
            </a:r>
            <a:endParaRPr lang="en-US" sz="1400" b="0" dirty="0">
              <a:solidFill>
                <a:schemeClr val="bg1">
                  <a:lumMod val="50000"/>
                </a:schemeClr>
              </a:solidFill>
              <a:effectLst/>
              <a:latin typeface="+mn-lt"/>
            </a:endParaRPr>
          </a:p>
          <a:p>
            <a:pPr>
              <a:spcBef>
                <a:spcPts val="0"/>
              </a:spcBef>
              <a:spcAft>
                <a:spcPts val="0"/>
              </a:spcAft>
            </a:pPr>
            <a:r>
              <a:rPr lang="en-US" sz="1400" dirty="0">
                <a:solidFill>
                  <a:schemeClr val="bg1">
                    <a:lumMod val="50000"/>
                  </a:schemeClr>
                </a:solidFill>
                <a:latin typeface="+mn-lt"/>
              </a:rPr>
              <a:t>Each vector chain starts at a remote mark and steps back toward the HUB.</a:t>
            </a:r>
          </a:p>
          <a:p>
            <a:pPr>
              <a:spcBef>
                <a:spcPts val="0"/>
              </a:spcBef>
              <a:spcAft>
                <a:spcPts val="0"/>
              </a:spcAft>
            </a:pPr>
            <a:r>
              <a:rPr lang="en-US" sz="1400" dirty="0">
                <a:solidFill>
                  <a:schemeClr val="bg1">
                    <a:lumMod val="50000"/>
                  </a:schemeClr>
                </a:solidFill>
                <a:latin typeface="+mn-lt"/>
              </a:rPr>
              <a:t>Some of these vector chains are only 1 vector step, the others are 2 vector steps.</a:t>
            </a:r>
          </a:p>
          <a:p>
            <a:pPr rtl="0">
              <a:spcBef>
                <a:spcPts val="0"/>
              </a:spcBef>
              <a:spcAft>
                <a:spcPts val="0"/>
              </a:spcAft>
            </a:pPr>
            <a:r>
              <a:rPr lang="en-US" sz="1400" b="0" i="0" u="none" strike="noStrike" dirty="0">
                <a:solidFill>
                  <a:schemeClr val="bg1">
                    <a:lumMod val="50000"/>
                  </a:schemeClr>
                </a:solidFill>
                <a:effectLst/>
                <a:latin typeface="+mn-lt"/>
              </a:rPr>
              <a:t> </a:t>
            </a:r>
          </a:p>
          <a:p>
            <a:pPr rtl="0">
              <a:spcBef>
                <a:spcPts val="0"/>
              </a:spcBef>
              <a:spcAft>
                <a:spcPts val="0"/>
              </a:spcAft>
            </a:pPr>
            <a:r>
              <a:rPr lang="en-US" sz="1400" b="0" i="0" u="none" strike="noStrike" dirty="0">
                <a:solidFill>
                  <a:schemeClr val="bg1">
                    <a:lumMod val="50000"/>
                  </a:schemeClr>
                </a:solidFill>
                <a:effectLst/>
                <a:latin typeface="+mn-lt"/>
              </a:rPr>
              <a:t>In this diagram, it is evident that a vector chain which starts at a remote mark might have 2 (or more) paths back to a HUB or HUBs. The dashed red lines show the vector chain junctions.</a:t>
            </a:r>
            <a:endParaRPr lang="en-US" sz="1400" b="0" dirty="0">
              <a:solidFill>
                <a:schemeClr val="bg1">
                  <a:lumMod val="50000"/>
                </a:schemeClr>
              </a:solidFill>
              <a:effectLst/>
              <a:latin typeface="+mn-lt"/>
            </a:endParaRPr>
          </a:p>
          <a:p>
            <a:pPr rtl="0">
              <a:spcBef>
                <a:spcPts val="0"/>
              </a:spcBef>
              <a:spcAft>
                <a:spcPts val="0"/>
              </a:spcAft>
            </a:pPr>
            <a:r>
              <a:rPr lang="en-US" sz="1400" i="0" u="none" strike="noStrike" dirty="0">
                <a:solidFill>
                  <a:srgbClr val="000000"/>
                </a:solidFill>
                <a:latin typeface="+mn-lt"/>
              </a:rPr>
              <a:t>Add</a:t>
            </a:r>
            <a:r>
              <a:rPr lang="en-US" sz="1400" dirty="0">
                <a:solidFill>
                  <a:srgbClr val="000000"/>
                </a:solidFill>
                <a:latin typeface="+mn-lt"/>
              </a:rPr>
              <a:t>ing a second HUB has shortened the vector lengths</a:t>
            </a:r>
            <a:endParaRPr lang="en-US" sz="1400" b="0" i="0" u="none" strike="noStrike" dirty="0">
              <a:solidFill>
                <a:srgbClr val="000000"/>
              </a:solidFill>
              <a:effectLst/>
              <a:latin typeface="+mn-lt"/>
            </a:endParaRPr>
          </a:p>
        </p:txBody>
      </p:sp>
      <p:sp>
        <p:nvSpPr>
          <p:cNvPr id="14" name="TextBox 13">
            <a:extLst>
              <a:ext uri="{FF2B5EF4-FFF2-40B4-BE49-F238E27FC236}">
                <a16:creationId xmlns:a16="http://schemas.microsoft.com/office/drawing/2014/main" id="{75961A65-BD08-7564-7A5C-7244D91ABA24}"/>
              </a:ext>
            </a:extLst>
          </p:cNvPr>
          <p:cNvSpPr txBox="1"/>
          <p:nvPr/>
        </p:nvSpPr>
        <p:spPr>
          <a:xfrm rot="20920806">
            <a:off x="5473466" y="5685490"/>
            <a:ext cx="3419479" cy="338554"/>
          </a:xfrm>
          <a:prstGeom prst="rect">
            <a:avLst/>
          </a:prstGeom>
          <a:noFill/>
        </p:spPr>
        <p:txBody>
          <a:bodyPr wrap="square" rtlCol="0">
            <a:spAutoFit/>
          </a:bodyPr>
          <a:lstStyle/>
          <a:p>
            <a:r>
              <a:rPr lang="en-US" sz="1600" dirty="0">
                <a:solidFill>
                  <a:srgbClr val="FF0000"/>
                </a:solidFill>
                <a:latin typeface="+mn-lt"/>
              </a:rPr>
              <a:t>Joining of Vector Chains</a:t>
            </a:r>
          </a:p>
        </p:txBody>
      </p:sp>
      <p:pic>
        <p:nvPicPr>
          <p:cNvPr id="11" name="Picture 10" descr="Vectors connected in two radial patterns with minimal branching. Radial patterns meet each other in the middle.">
            <a:extLst>
              <a:ext uri="{FF2B5EF4-FFF2-40B4-BE49-F238E27FC236}">
                <a16:creationId xmlns:a16="http://schemas.microsoft.com/office/drawing/2014/main" id="{CE154031-C1E5-1853-71C7-515FDE74A68C}"/>
              </a:ext>
            </a:extLst>
          </p:cNvPr>
          <p:cNvPicPr>
            <a:picLocks noChangeAspect="1"/>
          </p:cNvPicPr>
          <p:nvPr/>
        </p:nvPicPr>
        <p:blipFill>
          <a:blip r:embed="rId3"/>
          <a:stretch>
            <a:fillRect/>
          </a:stretch>
        </p:blipFill>
        <p:spPr>
          <a:xfrm>
            <a:off x="840413" y="2728734"/>
            <a:ext cx="7442914" cy="3530007"/>
          </a:xfrm>
          <a:prstGeom prst="rect">
            <a:avLst/>
          </a:prstGeom>
        </p:spPr>
      </p:pic>
      <p:sp>
        <p:nvSpPr>
          <p:cNvPr id="2" name="Date Placeholder 1">
            <a:extLst>
              <a:ext uri="{FF2B5EF4-FFF2-40B4-BE49-F238E27FC236}">
                <a16:creationId xmlns:a16="http://schemas.microsoft.com/office/drawing/2014/main" id="{64707448-88BC-6980-1C02-11CD2C74944F}"/>
              </a:ext>
            </a:extLst>
          </p:cNvPr>
          <p:cNvSpPr>
            <a:spLocks noGrp="1"/>
          </p:cNvSpPr>
          <p:nvPr>
            <p:ph type="dt" sz="half" idx="10"/>
          </p:nvPr>
        </p:nvSpPr>
        <p:spPr/>
        <p:txBody>
          <a:bodyPr/>
          <a:lstStyle/>
          <a:p>
            <a:r>
              <a:rPr lang="en-US" altLang="en-US"/>
              <a:t>April 21, 2025</a:t>
            </a:r>
          </a:p>
        </p:txBody>
      </p:sp>
    </p:spTree>
    <p:extLst>
      <p:ext uri="{BB962C8B-B14F-4D97-AF65-F5344CB8AC3E}">
        <p14:creationId xmlns:p14="http://schemas.microsoft.com/office/powerpoint/2010/main" val="1092825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9B28D0C-0CC8-22F3-CCA8-07705B80D439}"/>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8AD87B21-1DFE-2DE1-8C42-A97B6EBA7CE1}"/>
              </a:ext>
            </a:extLst>
          </p:cNvPr>
          <p:cNvSpPr>
            <a:spLocks noGrp="1"/>
          </p:cNvSpPr>
          <p:nvPr>
            <p:ph type="sldNum" sz="quarter" idx="12"/>
          </p:nvPr>
        </p:nvSpPr>
        <p:spPr/>
        <p:txBody>
          <a:bodyPr/>
          <a:lstStyle/>
          <a:p>
            <a:fld id="{84C1C367-1155-47A8-B187-ABB1E4FCD3DE}" type="slidenum">
              <a:rPr lang="en-US" altLang="en-US" smtClean="0"/>
              <a:pPr/>
              <a:t>25</a:t>
            </a:fld>
            <a:endParaRPr lang="en-US" altLang="en-US" dirty="0"/>
          </a:p>
        </p:txBody>
      </p:sp>
      <p:sp>
        <p:nvSpPr>
          <p:cNvPr id="10" name="TextBox 9">
            <a:extLst>
              <a:ext uri="{FF2B5EF4-FFF2-40B4-BE49-F238E27FC236}">
                <a16:creationId xmlns:a16="http://schemas.microsoft.com/office/drawing/2014/main" id="{7183373E-633E-F09B-A980-84517DC54574}"/>
              </a:ext>
            </a:extLst>
          </p:cNvPr>
          <p:cNvSpPr txBox="1"/>
          <p:nvPr/>
        </p:nvSpPr>
        <p:spPr>
          <a:xfrm>
            <a:off x="326574" y="477083"/>
            <a:ext cx="8566338" cy="2031325"/>
          </a:xfrm>
          <a:prstGeom prst="rect">
            <a:avLst/>
          </a:prstGeom>
          <a:noFill/>
        </p:spPr>
        <p:txBody>
          <a:bodyPr wrap="square">
            <a:spAutoFit/>
          </a:bodyPr>
          <a:lstStyle/>
          <a:p>
            <a:r>
              <a:rPr lang="en-US" sz="1400" dirty="0">
                <a:solidFill>
                  <a:schemeClr val="bg1">
                    <a:lumMod val="50000"/>
                  </a:schemeClr>
                </a:solidFill>
                <a:latin typeface="+mn-lt"/>
              </a:rPr>
              <a:t>Figure 3 - Simplified Network Design Example 3</a:t>
            </a:r>
          </a:p>
          <a:p>
            <a:pPr rtl="0">
              <a:spcBef>
                <a:spcPts val="0"/>
              </a:spcBef>
              <a:spcAft>
                <a:spcPts val="0"/>
              </a:spcAft>
            </a:pPr>
            <a:r>
              <a:rPr lang="en-US" sz="1400" b="0" i="0" u="none" strike="noStrike" dirty="0">
                <a:solidFill>
                  <a:schemeClr val="bg1">
                    <a:lumMod val="50000"/>
                  </a:schemeClr>
                </a:solidFill>
                <a:effectLst/>
                <a:latin typeface="+mn-lt"/>
              </a:rPr>
              <a:t>In this simplified network diagram, the longest vector chain is 2 vectors. </a:t>
            </a:r>
            <a:endParaRPr lang="en-US" sz="1400" b="0" dirty="0">
              <a:solidFill>
                <a:schemeClr val="bg1">
                  <a:lumMod val="50000"/>
                </a:schemeClr>
              </a:solidFill>
              <a:effectLst/>
              <a:latin typeface="+mn-lt"/>
            </a:endParaRPr>
          </a:p>
          <a:p>
            <a:pPr>
              <a:spcBef>
                <a:spcPts val="0"/>
              </a:spcBef>
              <a:spcAft>
                <a:spcPts val="0"/>
              </a:spcAft>
            </a:pPr>
            <a:r>
              <a:rPr lang="en-US" sz="1400" dirty="0">
                <a:solidFill>
                  <a:schemeClr val="bg1">
                    <a:lumMod val="50000"/>
                  </a:schemeClr>
                </a:solidFill>
                <a:latin typeface="+mn-lt"/>
              </a:rPr>
              <a:t>Each vector chain starts at a remote mark and steps back toward the HUB.</a:t>
            </a:r>
          </a:p>
          <a:p>
            <a:pPr>
              <a:spcBef>
                <a:spcPts val="0"/>
              </a:spcBef>
              <a:spcAft>
                <a:spcPts val="0"/>
              </a:spcAft>
            </a:pPr>
            <a:r>
              <a:rPr lang="en-US" sz="1400" dirty="0">
                <a:solidFill>
                  <a:schemeClr val="bg1">
                    <a:lumMod val="50000"/>
                  </a:schemeClr>
                </a:solidFill>
                <a:latin typeface="+mn-lt"/>
              </a:rPr>
              <a:t>Some of these vector chains are only 1 vector step, the others are 2 vector steps.</a:t>
            </a:r>
          </a:p>
          <a:p>
            <a:endParaRPr lang="en-US" sz="1400" dirty="0">
              <a:solidFill>
                <a:schemeClr val="bg1">
                  <a:lumMod val="50000"/>
                </a:schemeClr>
              </a:solidFill>
              <a:latin typeface="+mn-lt"/>
            </a:endParaRPr>
          </a:p>
          <a:p>
            <a:pPr rtl="0">
              <a:spcBef>
                <a:spcPts val="0"/>
              </a:spcBef>
              <a:spcAft>
                <a:spcPts val="0"/>
              </a:spcAft>
            </a:pPr>
            <a:r>
              <a:rPr lang="en-US" sz="1400" b="0" i="0" u="none" strike="noStrike" dirty="0">
                <a:solidFill>
                  <a:schemeClr val="bg1">
                    <a:lumMod val="50000"/>
                  </a:schemeClr>
                </a:solidFill>
                <a:effectLst/>
                <a:latin typeface="+mn-lt"/>
              </a:rPr>
              <a:t>In this diagram, it is evident that a vector chain which starts at a remote mark might have 2 (or more) paths back to a HUB or HUBs. The dashed red lines show the vector chain junctions.</a:t>
            </a:r>
            <a:endParaRPr lang="en-US" sz="1400" b="0" dirty="0">
              <a:solidFill>
                <a:schemeClr val="bg1">
                  <a:lumMod val="50000"/>
                </a:schemeClr>
              </a:solidFill>
              <a:effectLst/>
              <a:latin typeface="+mn-lt"/>
            </a:endParaRPr>
          </a:p>
          <a:p>
            <a:pPr rtl="0">
              <a:spcBef>
                <a:spcPts val="0"/>
              </a:spcBef>
              <a:spcAft>
                <a:spcPts val="0"/>
              </a:spcAft>
            </a:pPr>
            <a:r>
              <a:rPr lang="en-US" sz="1400" i="0" u="none" strike="noStrike" dirty="0">
                <a:solidFill>
                  <a:schemeClr val="bg1">
                    <a:lumMod val="50000"/>
                  </a:schemeClr>
                </a:solidFill>
                <a:latin typeface="+mn-lt"/>
              </a:rPr>
              <a:t>Add</a:t>
            </a:r>
            <a:r>
              <a:rPr lang="en-US" sz="1400" dirty="0">
                <a:solidFill>
                  <a:schemeClr val="bg1">
                    <a:lumMod val="50000"/>
                  </a:schemeClr>
                </a:solidFill>
                <a:latin typeface="+mn-lt"/>
              </a:rPr>
              <a:t>ing a second HUB has shortened the vector lengths </a:t>
            </a:r>
            <a:r>
              <a:rPr lang="en-US" sz="1400" dirty="0">
                <a:solidFill>
                  <a:srgbClr val="000000"/>
                </a:solidFill>
                <a:latin typeface="+mn-lt"/>
              </a:rPr>
              <a:t>and </a:t>
            </a:r>
            <a:r>
              <a:rPr lang="en-US" sz="1400" dirty="0">
                <a:latin typeface="+mn-lt"/>
              </a:rPr>
              <a:t>shows how a second hub may be used to extend the project beyond 100-200 km (see Table 4 and Table 5).</a:t>
            </a:r>
          </a:p>
        </p:txBody>
      </p:sp>
      <p:sp>
        <p:nvSpPr>
          <p:cNvPr id="12" name="TextBox 11">
            <a:extLst>
              <a:ext uri="{FF2B5EF4-FFF2-40B4-BE49-F238E27FC236}">
                <a16:creationId xmlns:a16="http://schemas.microsoft.com/office/drawing/2014/main" id="{16237587-DC23-2548-8FF3-CA5F93082BBE}"/>
              </a:ext>
            </a:extLst>
          </p:cNvPr>
          <p:cNvSpPr txBox="1"/>
          <p:nvPr/>
        </p:nvSpPr>
        <p:spPr>
          <a:xfrm rot="20920806">
            <a:off x="5473466" y="5685490"/>
            <a:ext cx="3419479" cy="338554"/>
          </a:xfrm>
          <a:prstGeom prst="rect">
            <a:avLst/>
          </a:prstGeom>
          <a:noFill/>
        </p:spPr>
        <p:txBody>
          <a:bodyPr wrap="square" rtlCol="0">
            <a:spAutoFit/>
          </a:bodyPr>
          <a:lstStyle/>
          <a:p>
            <a:r>
              <a:rPr lang="en-US" sz="1600" dirty="0">
                <a:solidFill>
                  <a:srgbClr val="FF0000"/>
                </a:solidFill>
                <a:latin typeface="+mn-lt"/>
              </a:rPr>
              <a:t>Limiting Vector Lengths</a:t>
            </a:r>
          </a:p>
        </p:txBody>
      </p:sp>
      <p:pic>
        <p:nvPicPr>
          <p:cNvPr id="7" name="Picture 6" descr="Vectors connected in two radial patterns with minimal branching. Vector lengths are minimized by adding a second hub.">
            <a:extLst>
              <a:ext uri="{FF2B5EF4-FFF2-40B4-BE49-F238E27FC236}">
                <a16:creationId xmlns:a16="http://schemas.microsoft.com/office/drawing/2014/main" id="{FCAEA3A0-98B0-6829-F913-55A112175BDB}"/>
              </a:ext>
            </a:extLst>
          </p:cNvPr>
          <p:cNvPicPr>
            <a:picLocks noChangeAspect="1"/>
          </p:cNvPicPr>
          <p:nvPr/>
        </p:nvPicPr>
        <p:blipFill>
          <a:blip r:embed="rId3"/>
          <a:stretch>
            <a:fillRect/>
          </a:stretch>
        </p:blipFill>
        <p:spPr>
          <a:xfrm>
            <a:off x="840214" y="2727542"/>
            <a:ext cx="7442915" cy="3889344"/>
          </a:xfrm>
          <a:prstGeom prst="rect">
            <a:avLst/>
          </a:prstGeom>
        </p:spPr>
      </p:pic>
      <p:sp>
        <p:nvSpPr>
          <p:cNvPr id="2" name="Date Placeholder 1">
            <a:extLst>
              <a:ext uri="{FF2B5EF4-FFF2-40B4-BE49-F238E27FC236}">
                <a16:creationId xmlns:a16="http://schemas.microsoft.com/office/drawing/2014/main" id="{32F5D407-1455-500B-B4F5-02C6B2BFCDCD}"/>
              </a:ext>
            </a:extLst>
          </p:cNvPr>
          <p:cNvSpPr>
            <a:spLocks noGrp="1"/>
          </p:cNvSpPr>
          <p:nvPr>
            <p:ph type="dt" sz="half" idx="10"/>
          </p:nvPr>
        </p:nvSpPr>
        <p:spPr/>
        <p:txBody>
          <a:bodyPr/>
          <a:lstStyle/>
          <a:p>
            <a:r>
              <a:rPr lang="en-US" altLang="en-US"/>
              <a:t>April 21, 2025</a:t>
            </a:r>
          </a:p>
        </p:txBody>
      </p:sp>
    </p:spTree>
    <p:extLst>
      <p:ext uri="{BB962C8B-B14F-4D97-AF65-F5344CB8AC3E}">
        <p14:creationId xmlns:p14="http://schemas.microsoft.com/office/powerpoint/2010/main" val="1265471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FE475D-DB3E-C4D8-2AEB-F69A0BE1854A}"/>
              </a:ext>
            </a:extLst>
          </p:cNvPr>
          <p:cNvSpPr>
            <a:spLocks noGrp="1"/>
          </p:cNvSpPr>
          <p:nvPr>
            <p:ph type="title"/>
          </p:nvPr>
        </p:nvSpPr>
        <p:spPr/>
        <p:txBody>
          <a:bodyPr/>
          <a:lstStyle/>
          <a:p>
            <a:r>
              <a:rPr lang="en-US" dirty="0"/>
              <a:t>Key Concepts 2 </a:t>
            </a:r>
          </a:p>
        </p:txBody>
      </p:sp>
      <p:sp>
        <p:nvSpPr>
          <p:cNvPr id="6" name="Content Placeholder 5">
            <a:extLst>
              <a:ext uri="{FF2B5EF4-FFF2-40B4-BE49-F238E27FC236}">
                <a16:creationId xmlns:a16="http://schemas.microsoft.com/office/drawing/2014/main" id="{9210ED28-8BA8-EAE2-B874-17CB85E37134}"/>
              </a:ext>
            </a:extLst>
          </p:cNvPr>
          <p:cNvSpPr>
            <a:spLocks noGrp="1"/>
          </p:cNvSpPr>
          <p:nvPr>
            <p:ph idx="1"/>
          </p:nvPr>
        </p:nvSpPr>
        <p:spPr/>
        <p:txBody>
          <a:bodyPr/>
          <a:lstStyle/>
          <a:p>
            <a:pPr marL="457200" lvl="1" indent="0">
              <a:buNone/>
            </a:pPr>
            <a:r>
              <a:rPr lang="en-US" sz="2800" dirty="0"/>
              <a:t>The next several slides will show examples of the implementation of selected Standards of interest.</a:t>
            </a:r>
          </a:p>
          <a:p>
            <a:pPr lvl="1"/>
            <a:r>
              <a:rPr lang="en-US" dirty="0"/>
              <a:t>Checkpoints (GVX Validation Stations)</a:t>
            </a:r>
          </a:p>
          <a:p>
            <a:pPr lvl="1"/>
            <a:r>
              <a:rPr lang="en-US" dirty="0"/>
              <a:t>Minimum CORS arrangements</a:t>
            </a:r>
          </a:p>
          <a:p>
            <a:pPr lvl="1"/>
            <a:r>
              <a:rPr lang="en-US" dirty="0"/>
              <a:t>Establishing Orthometric Heights</a:t>
            </a:r>
          </a:p>
        </p:txBody>
      </p:sp>
      <p:sp>
        <p:nvSpPr>
          <p:cNvPr id="3" name="Footer Placeholder 2">
            <a:extLst>
              <a:ext uri="{FF2B5EF4-FFF2-40B4-BE49-F238E27FC236}">
                <a16:creationId xmlns:a16="http://schemas.microsoft.com/office/drawing/2014/main" id="{2524369E-0F8C-C1CC-2A51-A18670ADF8B9}"/>
              </a:ext>
            </a:extLst>
          </p:cNvPr>
          <p:cNvSpPr>
            <a:spLocks noGrp="1"/>
          </p:cNvSpPr>
          <p:nvPr>
            <p:ph type="ftr" sz="quarter" idx="11"/>
          </p:nvPr>
        </p:nvSpPr>
        <p:spPr/>
        <p:txBody>
          <a:bodyPr/>
          <a:lstStyle/>
          <a:p>
            <a:pPr>
              <a:defRPr/>
            </a:pPr>
            <a:r>
              <a:rPr lang="en-US"/>
              <a:t>Design of Networks Using NOS NGS 92 </a:t>
            </a:r>
          </a:p>
        </p:txBody>
      </p:sp>
      <p:sp>
        <p:nvSpPr>
          <p:cNvPr id="4" name="Slide Number Placeholder 3">
            <a:extLst>
              <a:ext uri="{FF2B5EF4-FFF2-40B4-BE49-F238E27FC236}">
                <a16:creationId xmlns:a16="http://schemas.microsoft.com/office/drawing/2014/main" id="{057B407C-E9D8-23B6-CDF1-7209086E2D51}"/>
              </a:ext>
            </a:extLst>
          </p:cNvPr>
          <p:cNvSpPr>
            <a:spLocks noGrp="1"/>
          </p:cNvSpPr>
          <p:nvPr>
            <p:ph type="sldNum" sz="quarter" idx="12"/>
          </p:nvPr>
        </p:nvSpPr>
        <p:spPr/>
        <p:txBody>
          <a:bodyPr/>
          <a:lstStyle/>
          <a:p>
            <a:fld id="{21522A12-69FB-4CEA-B41C-E21C20ABD61E}" type="slidenum">
              <a:rPr lang="en-US" altLang="en-US" smtClean="0"/>
              <a:pPr/>
              <a:t>26</a:t>
            </a:fld>
            <a:endParaRPr lang="en-US" altLang="en-US"/>
          </a:p>
        </p:txBody>
      </p:sp>
      <p:sp>
        <p:nvSpPr>
          <p:cNvPr id="2" name="Date Placeholder 1">
            <a:extLst>
              <a:ext uri="{FF2B5EF4-FFF2-40B4-BE49-F238E27FC236}">
                <a16:creationId xmlns:a16="http://schemas.microsoft.com/office/drawing/2014/main" id="{1EEEB556-AA50-CB81-388D-1A2487DF96D7}"/>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4108099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9B28D0C-0CC8-22F3-CCA8-07705B80D439}"/>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8AD87B21-1DFE-2DE1-8C42-A97B6EBA7CE1}"/>
              </a:ext>
            </a:extLst>
          </p:cNvPr>
          <p:cNvSpPr>
            <a:spLocks noGrp="1"/>
          </p:cNvSpPr>
          <p:nvPr>
            <p:ph type="sldNum" sz="quarter" idx="12"/>
          </p:nvPr>
        </p:nvSpPr>
        <p:spPr/>
        <p:txBody>
          <a:bodyPr/>
          <a:lstStyle/>
          <a:p>
            <a:fld id="{84C1C367-1155-47A8-B187-ABB1E4FCD3DE}" type="slidenum">
              <a:rPr lang="en-US" altLang="en-US" smtClean="0"/>
              <a:pPr/>
              <a:t>27</a:t>
            </a:fld>
            <a:endParaRPr lang="en-US" altLang="en-US" dirty="0"/>
          </a:p>
        </p:txBody>
      </p:sp>
      <p:sp>
        <p:nvSpPr>
          <p:cNvPr id="11" name="TextBox 10">
            <a:extLst>
              <a:ext uri="{FF2B5EF4-FFF2-40B4-BE49-F238E27FC236}">
                <a16:creationId xmlns:a16="http://schemas.microsoft.com/office/drawing/2014/main" id="{06838518-08E2-C9CC-9FC0-332647F63AEB}"/>
              </a:ext>
            </a:extLst>
          </p:cNvPr>
          <p:cNvSpPr txBox="1"/>
          <p:nvPr/>
        </p:nvSpPr>
        <p:spPr>
          <a:xfrm>
            <a:off x="333828" y="482219"/>
            <a:ext cx="8621486" cy="2246769"/>
          </a:xfrm>
          <a:prstGeom prst="rect">
            <a:avLst/>
          </a:prstGeom>
          <a:noFill/>
        </p:spPr>
        <p:txBody>
          <a:bodyPr wrap="square">
            <a:spAutoFit/>
          </a:bodyPr>
          <a:lstStyle/>
          <a:p>
            <a:r>
              <a:rPr lang="en-US" sz="1400" dirty="0">
                <a:latin typeface="+mn-lt"/>
              </a:rPr>
              <a:t>NETWORK 4  - OPUS Projects will process, but is not submittable to NGS</a:t>
            </a:r>
          </a:p>
          <a:p>
            <a:r>
              <a:rPr lang="en-US" sz="1400" dirty="0">
                <a:latin typeface="+mn-lt"/>
              </a:rPr>
              <a:t>All passive marks and GVX Bases (numbers 1 through 10) are directly connected to the NCN by OPUS PP derived vectors (solid blue lines). Additional marks (green diamonds, lettered “a” through “r”) are positioned from them via GVX vectors (dashed purple and cyan lines). </a:t>
            </a:r>
          </a:p>
          <a:p>
            <a:endParaRPr lang="en-US" sz="1400" dirty="0">
              <a:latin typeface="+mn-lt"/>
            </a:endParaRPr>
          </a:p>
          <a:p>
            <a:r>
              <a:rPr lang="en-US" sz="1400" dirty="0">
                <a:latin typeface="+mn-lt"/>
              </a:rPr>
              <a:t>Taking a look at the vector steps from HUB 1 to mark 4 to mark “k” to mark 8 to HUB 2, one can see that it is composed of 2 vector chains, each ending in a GVX vector (and therefore meeting the Standards) joined at a single mark (“k”). This example has several such linked chains.  Network 4 can be processed in OPUS Projects.  </a:t>
            </a:r>
            <a:r>
              <a:rPr lang="en-US" sz="1400" i="1" dirty="0">
                <a:solidFill>
                  <a:srgbClr val="FF0000"/>
                </a:solidFill>
                <a:latin typeface="+mn-lt"/>
              </a:rPr>
              <a:t>But, Network 4 does not contain OPUS PP verified checkpoints. Network 4 is not submittable to NGS for review and publication.</a:t>
            </a:r>
          </a:p>
        </p:txBody>
      </p:sp>
      <p:sp>
        <p:nvSpPr>
          <p:cNvPr id="16" name="TextBox 15">
            <a:extLst>
              <a:ext uri="{FF2B5EF4-FFF2-40B4-BE49-F238E27FC236}">
                <a16:creationId xmlns:a16="http://schemas.microsoft.com/office/drawing/2014/main" id="{4556DD1D-7BDE-24F8-E190-76536089B927}"/>
              </a:ext>
            </a:extLst>
          </p:cNvPr>
          <p:cNvSpPr txBox="1"/>
          <p:nvPr/>
        </p:nvSpPr>
        <p:spPr>
          <a:xfrm rot="20920806">
            <a:off x="5473617" y="5687042"/>
            <a:ext cx="3403683" cy="338554"/>
          </a:xfrm>
          <a:prstGeom prst="rect">
            <a:avLst/>
          </a:prstGeom>
          <a:noFill/>
        </p:spPr>
        <p:txBody>
          <a:bodyPr wrap="square" rtlCol="0">
            <a:spAutoFit/>
          </a:bodyPr>
          <a:lstStyle/>
          <a:p>
            <a:r>
              <a:rPr lang="en-US" sz="1600" dirty="0">
                <a:solidFill>
                  <a:srgbClr val="FF0000"/>
                </a:solidFill>
                <a:latin typeface="+mn-lt"/>
              </a:rPr>
              <a:t>Table 5.4 – Requires Checkpoints</a:t>
            </a:r>
          </a:p>
        </p:txBody>
      </p:sp>
      <p:pic>
        <p:nvPicPr>
          <p:cNvPr id="4" name="Picture 3" descr="Vectors connected in two radial patterns with minimal branching. Radial patterns meet each other in the middle. The network does not contain checkpoints.">
            <a:extLst>
              <a:ext uri="{FF2B5EF4-FFF2-40B4-BE49-F238E27FC236}">
                <a16:creationId xmlns:a16="http://schemas.microsoft.com/office/drawing/2014/main" id="{CF004477-1861-E18A-B903-D1B564893690}"/>
              </a:ext>
            </a:extLst>
          </p:cNvPr>
          <p:cNvPicPr>
            <a:picLocks noChangeAspect="1"/>
          </p:cNvPicPr>
          <p:nvPr/>
        </p:nvPicPr>
        <p:blipFill>
          <a:blip r:embed="rId3"/>
          <a:stretch>
            <a:fillRect/>
          </a:stretch>
        </p:blipFill>
        <p:spPr>
          <a:xfrm>
            <a:off x="840413" y="2728734"/>
            <a:ext cx="7442914" cy="3530007"/>
          </a:xfrm>
          <a:prstGeom prst="rect">
            <a:avLst/>
          </a:prstGeom>
        </p:spPr>
      </p:pic>
      <p:sp>
        <p:nvSpPr>
          <p:cNvPr id="2" name="Date Placeholder 1">
            <a:extLst>
              <a:ext uri="{FF2B5EF4-FFF2-40B4-BE49-F238E27FC236}">
                <a16:creationId xmlns:a16="http://schemas.microsoft.com/office/drawing/2014/main" id="{47EA0553-B672-E7E6-48D0-8A5C3879CE05}"/>
              </a:ext>
            </a:extLst>
          </p:cNvPr>
          <p:cNvSpPr>
            <a:spLocks noGrp="1"/>
          </p:cNvSpPr>
          <p:nvPr>
            <p:ph type="dt" sz="half" idx="10"/>
          </p:nvPr>
        </p:nvSpPr>
        <p:spPr/>
        <p:txBody>
          <a:bodyPr/>
          <a:lstStyle/>
          <a:p>
            <a:r>
              <a:rPr lang="en-US" altLang="en-US"/>
              <a:t>April 21, 2025</a:t>
            </a:r>
          </a:p>
        </p:txBody>
      </p:sp>
    </p:spTree>
    <p:extLst>
      <p:ext uri="{BB962C8B-B14F-4D97-AF65-F5344CB8AC3E}">
        <p14:creationId xmlns:p14="http://schemas.microsoft.com/office/powerpoint/2010/main" val="1324432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CC80BE5-5D94-225E-D3C1-96AF8C1BBFEB}"/>
              </a:ext>
            </a:extLst>
          </p:cNvPr>
          <p:cNvSpPr>
            <a:spLocks noGrp="1"/>
          </p:cNvSpPr>
          <p:nvPr>
            <p:ph type="ftr" sz="quarter" idx="11"/>
          </p:nvPr>
        </p:nvSpPr>
        <p:spPr/>
        <p:txBody>
          <a:bodyPr/>
          <a:lstStyle/>
          <a:p>
            <a:pPr>
              <a:defRPr/>
            </a:pPr>
            <a:r>
              <a:rPr lang="en-US"/>
              <a:t>Design of Networks Using NOS NGS 92 </a:t>
            </a:r>
          </a:p>
        </p:txBody>
      </p:sp>
      <p:sp>
        <p:nvSpPr>
          <p:cNvPr id="4" name="Slide Number Placeholder 3">
            <a:extLst>
              <a:ext uri="{FF2B5EF4-FFF2-40B4-BE49-F238E27FC236}">
                <a16:creationId xmlns:a16="http://schemas.microsoft.com/office/drawing/2014/main" id="{D43CC91E-1D69-41C4-D57A-269D6BA626A5}"/>
              </a:ext>
            </a:extLst>
          </p:cNvPr>
          <p:cNvSpPr>
            <a:spLocks noGrp="1"/>
          </p:cNvSpPr>
          <p:nvPr>
            <p:ph type="sldNum" sz="quarter" idx="12"/>
          </p:nvPr>
        </p:nvSpPr>
        <p:spPr/>
        <p:txBody>
          <a:bodyPr/>
          <a:lstStyle/>
          <a:p>
            <a:fld id="{21522A12-69FB-4CEA-B41C-E21C20ABD61E}" type="slidenum">
              <a:rPr lang="en-US" altLang="en-US" smtClean="0"/>
              <a:pPr/>
              <a:t>28</a:t>
            </a:fld>
            <a:endParaRPr lang="en-US" altLang="en-US"/>
          </a:p>
        </p:txBody>
      </p:sp>
      <p:sp>
        <p:nvSpPr>
          <p:cNvPr id="7" name="TextBox 6">
            <a:extLst>
              <a:ext uri="{FF2B5EF4-FFF2-40B4-BE49-F238E27FC236}">
                <a16:creationId xmlns:a16="http://schemas.microsoft.com/office/drawing/2014/main" id="{792F848A-FC83-3501-0A3E-C1B2615C8EE6}"/>
              </a:ext>
            </a:extLst>
          </p:cNvPr>
          <p:cNvSpPr txBox="1"/>
          <p:nvPr/>
        </p:nvSpPr>
        <p:spPr>
          <a:xfrm rot="20920806">
            <a:off x="5473617" y="5687042"/>
            <a:ext cx="3403683" cy="338554"/>
          </a:xfrm>
          <a:prstGeom prst="rect">
            <a:avLst/>
          </a:prstGeom>
          <a:noFill/>
        </p:spPr>
        <p:txBody>
          <a:bodyPr wrap="square" rtlCol="0">
            <a:spAutoFit/>
          </a:bodyPr>
          <a:lstStyle/>
          <a:p>
            <a:r>
              <a:rPr lang="en-US" sz="1600" dirty="0">
                <a:solidFill>
                  <a:srgbClr val="FF0000"/>
                </a:solidFill>
                <a:latin typeface="+mn-lt"/>
              </a:rPr>
              <a:t>Table 5.4 – Requires Checkpoints</a:t>
            </a:r>
          </a:p>
        </p:txBody>
      </p:sp>
      <p:sp>
        <p:nvSpPr>
          <p:cNvPr id="9" name="TextBox 8">
            <a:extLst>
              <a:ext uri="{FF2B5EF4-FFF2-40B4-BE49-F238E27FC236}">
                <a16:creationId xmlns:a16="http://schemas.microsoft.com/office/drawing/2014/main" id="{D89AD4B9-D5CA-7EE7-3E93-062A90D5DF80}"/>
              </a:ext>
            </a:extLst>
          </p:cNvPr>
          <p:cNvSpPr txBox="1"/>
          <p:nvPr/>
        </p:nvSpPr>
        <p:spPr>
          <a:xfrm>
            <a:off x="333830" y="479943"/>
            <a:ext cx="8671625" cy="2462213"/>
          </a:xfrm>
          <a:prstGeom prst="rect">
            <a:avLst/>
          </a:prstGeom>
          <a:noFill/>
        </p:spPr>
        <p:txBody>
          <a:bodyPr wrap="square">
            <a:spAutoFit/>
          </a:bodyPr>
          <a:lstStyle/>
          <a:p>
            <a:r>
              <a:rPr lang="en-US" sz="1400" dirty="0">
                <a:solidFill>
                  <a:schemeClr val="bg1">
                    <a:lumMod val="50000"/>
                  </a:schemeClr>
                </a:solidFill>
                <a:latin typeface="+mn-lt"/>
              </a:rPr>
              <a:t>NETWORK 4A  - submittable to NGS.</a:t>
            </a:r>
          </a:p>
          <a:p>
            <a:r>
              <a:rPr lang="en-US" sz="1400" dirty="0">
                <a:solidFill>
                  <a:schemeClr val="bg1">
                    <a:lumMod val="50000"/>
                  </a:schemeClr>
                </a:solidFill>
                <a:latin typeface="+mn-lt"/>
              </a:rPr>
              <a:t>All passive marks and GVX Bases (numbers 1 through 10) are directly connected to the NCN by OPUS PP derived vectors (solid blue lines). Additional marks (green diamonds, lettered “a” through “r”) are positioned from them via GVX vectors (dashed purple and cyan lines). </a:t>
            </a:r>
          </a:p>
          <a:p>
            <a:endParaRPr lang="en-US" sz="1400" dirty="0">
              <a:latin typeface="+mn-lt"/>
            </a:endParaRPr>
          </a:p>
          <a:p>
            <a:r>
              <a:rPr lang="en-US" sz="1400" dirty="0">
                <a:latin typeface="+mn-lt"/>
              </a:rPr>
              <a:t>Network 4A implements the requirement in Table 5.4 that the </a:t>
            </a:r>
            <a:r>
              <a:rPr lang="en-US" sz="1400" i="1" dirty="0">
                <a:latin typeface="+mn-lt"/>
              </a:rPr>
              <a:t>Project includes 1 or more OPUS PP verified passive marks as checkpoints within the vicinity of the cluster of GVX vectors</a:t>
            </a:r>
            <a:r>
              <a:rPr lang="en-US" sz="1400" dirty="0">
                <a:latin typeface="+mn-lt"/>
              </a:rPr>
              <a:t>. The marks designated </a:t>
            </a:r>
            <a:r>
              <a:rPr lang="en-US" sz="1400" dirty="0" err="1">
                <a:latin typeface="+mn-lt"/>
              </a:rPr>
              <a:t>i</a:t>
            </a:r>
            <a:r>
              <a:rPr lang="en-US" sz="1400" dirty="0">
                <a:latin typeface="+mn-lt"/>
              </a:rPr>
              <a:t>, s, t, u, v, w, x, and y are GVX observed and are OPUS PP verified and are used as checkpoints.  These checkpoints provide independent verification that the GVX related field work, data collector settings, and office computations are within acceptable error limits. Network 4A is submittable to NGS for review and publication.</a:t>
            </a:r>
          </a:p>
        </p:txBody>
      </p:sp>
      <p:pic>
        <p:nvPicPr>
          <p:cNvPr id="10" name="Picture 9" descr="Vectors connected in two radial patterns with minimal branching. Many marks are positioned by both OPUS PP and GVX methods, thus forming checkpoints.">
            <a:extLst>
              <a:ext uri="{FF2B5EF4-FFF2-40B4-BE49-F238E27FC236}">
                <a16:creationId xmlns:a16="http://schemas.microsoft.com/office/drawing/2014/main" id="{9684BAD3-6D8A-3B83-59F7-742B389E3706}"/>
              </a:ext>
            </a:extLst>
          </p:cNvPr>
          <p:cNvPicPr>
            <a:picLocks noChangeAspect="1"/>
          </p:cNvPicPr>
          <p:nvPr/>
        </p:nvPicPr>
        <p:blipFill>
          <a:blip r:embed="rId3"/>
          <a:stretch>
            <a:fillRect/>
          </a:stretch>
        </p:blipFill>
        <p:spPr>
          <a:xfrm>
            <a:off x="837901" y="2736793"/>
            <a:ext cx="7431456" cy="3521948"/>
          </a:xfrm>
          <a:prstGeom prst="rect">
            <a:avLst/>
          </a:prstGeom>
        </p:spPr>
      </p:pic>
      <p:sp>
        <p:nvSpPr>
          <p:cNvPr id="2" name="Oval 1">
            <a:extLst>
              <a:ext uri="{FF2B5EF4-FFF2-40B4-BE49-F238E27FC236}">
                <a16:creationId xmlns:a16="http://schemas.microsoft.com/office/drawing/2014/main" id="{9D5B8AD6-EA88-F50E-0396-E01B654B75AF}"/>
              </a:ext>
            </a:extLst>
          </p:cNvPr>
          <p:cNvSpPr/>
          <p:nvPr/>
        </p:nvSpPr>
        <p:spPr>
          <a:xfrm>
            <a:off x="1196058" y="3202472"/>
            <a:ext cx="360947" cy="348916"/>
          </a:xfrm>
          <a:prstGeom prst="ellipse">
            <a:avLst/>
          </a:prstGeom>
          <a:solidFill>
            <a:srgbClr val="FF0000">
              <a:alpha val="10000"/>
            </a:srgbClr>
          </a:solid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C9B850A-6D09-7996-DA6A-D49DF21B537E}"/>
              </a:ext>
            </a:extLst>
          </p:cNvPr>
          <p:cNvSpPr/>
          <p:nvPr/>
        </p:nvSpPr>
        <p:spPr>
          <a:xfrm>
            <a:off x="1550655" y="4137249"/>
            <a:ext cx="360947" cy="348916"/>
          </a:xfrm>
          <a:prstGeom prst="ellipse">
            <a:avLst/>
          </a:prstGeom>
          <a:solidFill>
            <a:srgbClr val="FF0000">
              <a:alpha val="10000"/>
            </a:srgbClr>
          </a:solid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F5ABCAED-F47D-A64D-752E-75E7136F65E4}"/>
              </a:ext>
            </a:extLst>
          </p:cNvPr>
          <p:cNvSpPr/>
          <p:nvPr/>
        </p:nvSpPr>
        <p:spPr>
          <a:xfrm>
            <a:off x="2297367" y="4594453"/>
            <a:ext cx="360947" cy="348916"/>
          </a:xfrm>
          <a:prstGeom prst="ellipse">
            <a:avLst/>
          </a:prstGeom>
          <a:solidFill>
            <a:srgbClr val="FF0000">
              <a:alpha val="10000"/>
            </a:srgbClr>
          </a:solid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6875D76-F05A-9BAF-0AB2-6C178C06EE78}"/>
              </a:ext>
            </a:extLst>
          </p:cNvPr>
          <p:cNvSpPr/>
          <p:nvPr/>
        </p:nvSpPr>
        <p:spPr>
          <a:xfrm>
            <a:off x="2966036" y="4451390"/>
            <a:ext cx="360947" cy="348916"/>
          </a:xfrm>
          <a:prstGeom prst="ellipse">
            <a:avLst/>
          </a:prstGeom>
          <a:solidFill>
            <a:srgbClr val="FF0000">
              <a:alpha val="10000"/>
            </a:srgbClr>
          </a:solid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C7C041E-2918-F475-421F-D1D414E1AE15}"/>
              </a:ext>
            </a:extLst>
          </p:cNvPr>
          <p:cNvSpPr/>
          <p:nvPr/>
        </p:nvSpPr>
        <p:spPr>
          <a:xfrm>
            <a:off x="3843388" y="4464445"/>
            <a:ext cx="360947" cy="348916"/>
          </a:xfrm>
          <a:prstGeom prst="ellipse">
            <a:avLst/>
          </a:prstGeom>
          <a:solidFill>
            <a:srgbClr val="FF0000">
              <a:alpha val="10000"/>
            </a:srgbClr>
          </a:solid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719AE31-4663-F5C1-C8E8-EF618285A388}"/>
              </a:ext>
            </a:extLst>
          </p:cNvPr>
          <p:cNvSpPr/>
          <p:nvPr/>
        </p:nvSpPr>
        <p:spPr>
          <a:xfrm>
            <a:off x="6185067" y="4222957"/>
            <a:ext cx="360947" cy="348916"/>
          </a:xfrm>
          <a:prstGeom prst="ellipse">
            <a:avLst/>
          </a:prstGeom>
          <a:solidFill>
            <a:srgbClr val="FF0000">
              <a:alpha val="10000"/>
            </a:srgbClr>
          </a:solid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1C0C258-4312-3ABE-0FFE-2E15B715102A}"/>
              </a:ext>
            </a:extLst>
          </p:cNvPr>
          <p:cNvSpPr/>
          <p:nvPr/>
        </p:nvSpPr>
        <p:spPr>
          <a:xfrm>
            <a:off x="5636545" y="4463542"/>
            <a:ext cx="360947" cy="348916"/>
          </a:xfrm>
          <a:prstGeom prst="ellipse">
            <a:avLst/>
          </a:prstGeom>
          <a:solidFill>
            <a:srgbClr val="FF0000">
              <a:alpha val="10000"/>
            </a:srgbClr>
          </a:solid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D025D5E-DA01-DECF-B46E-AD00664A58B1}"/>
              </a:ext>
            </a:extLst>
          </p:cNvPr>
          <p:cNvSpPr/>
          <p:nvPr/>
        </p:nvSpPr>
        <p:spPr>
          <a:xfrm>
            <a:off x="3146509" y="3741387"/>
            <a:ext cx="360947" cy="348916"/>
          </a:xfrm>
          <a:prstGeom prst="ellipse">
            <a:avLst/>
          </a:prstGeom>
          <a:solidFill>
            <a:srgbClr val="FF0000">
              <a:alpha val="10000"/>
            </a:srgbClr>
          </a:solid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ate Placeholder 14">
            <a:extLst>
              <a:ext uri="{FF2B5EF4-FFF2-40B4-BE49-F238E27FC236}">
                <a16:creationId xmlns:a16="http://schemas.microsoft.com/office/drawing/2014/main" id="{5DFDA6F5-C2CD-98B9-6F0E-3F69E114DB00}"/>
              </a:ext>
            </a:extLst>
          </p:cNvPr>
          <p:cNvSpPr>
            <a:spLocks noGrp="1"/>
          </p:cNvSpPr>
          <p:nvPr>
            <p:ph type="dt" sz="half" idx="10"/>
          </p:nvPr>
        </p:nvSpPr>
        <p:spPr/>
        <p:txBody>
          <a:bodyPr/>
          <a:lstStyle/>
          <a:p>
            <a:r>
              <a:rPr lang="en-US" altLang="en-US"/>
              <a:t>April 21, 2025</a:t>
            </a:r>
          </a:p>
        </p:txBody>
      </p:sp>
    </p:spTree>
    <p:extLst>
      <p:ext uri="{BB962C8B-B14F-4D97-AF65-F5344CB8AC3E}">
        <p14:creationId xmlns:p14="http://schemas.microsoft.com/office/powerpoint/2010/main" val="2135619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750"/>
                            </p:stCondLst>
                            <p:childTnLst>
                              <p:par>
                                <p:cTn id="13" presetID="10" presetClass="entr" presetSubtype="0" fill="hold" grpId="0" nodeType="afterEffect">
                                  <p:stCondLst>
                                    <p:cond delay="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500"/>
                            </p:stCondLst>
                            <p:childTnLst>
                              <p:par>
                                <p:cTn id="17" presetID="10" presetClass="entr" presetSubtype="0" fill="hold" grpId="0" nodeType="afterEffect">
                                  <p:stCondLst>
                                    <p:cond delay="25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3250"/>
                            </p:stCondLst>
                            <p:childTnLst>
                              <p:par>
                                <p:cTn id="21" presetID="10" presetClass="entr" presetSubtype="0" fill="hold" grpId="0" nodeType="afterEffect">
                                  <p:stCondLst>
                                    <p:cond delay="25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4000"/>
                            </p:stCondLst>
                            <p:childTnLst>
                              <p:par>
                                <p:cTn id="25" presetID="10" presetClass="entr" presetSubtype="0" fill="hold" grpId="0" nodeType="afterEffect">
                                  <p:stCondLst>
                                    <p:cond delay="25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4750"/>
                            </p:stCondLst>
                            <p:childTnLst>
                              <p:par>
                                <p:cTn id="29" presetID="10" presetClass="entr" presetSubtype="0" fill="hold" grpId="0" nodeType="afterEffect">
                                  <p:stCondLst>
                                    <p:cond delay="25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5500"/>
                            </p:stCondLst>
                            <p:childTnLst>
                              <p:par>
                                <p:cTn id="33" presetID="10" presetClass="entr" presetSubtype="0" fill="hold" grpId="0" nodeType="afterEffect">
                                  <p:stCondLst>
                                    <p:cond delay="25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8" grpId="0" animBg="1"/>
      <p:bldP spid="11" grpId="0" animBg="1"/>
      <p:bldP spid="12" grpId="0" animBg="1"/>
      <p:bldP spid="13"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l GVX-Derived, but lacks checkpoints and is a disconnected network of 5 independent sub-networks.&#10;">
            <a:extLst>
              <a:ext uri="{FF2B5EF4-FFF2-40B4-BE49-F238E27FC236}">
                <a16:creationId xmlns:a16="http://schemas.microsoft.com/office/drawing/2014/main" id="{535E3C30-BFA6-BDF7-93BE-BCF30958D632}"/>
              </a:ext>
            </a:extLst>
          </p:cNvPr>
          <p:cNvPicPr>
            <a:picLocks noChangeAspect="1"/>
          </p:cNvPicPr>
          <p:nvPr/>
        </p:nvPicPr>
        <p:blipFill>
          <a:blip r:embed="rId3"/>
          <a:stretch>
            <a:fillRect/>
          </a:stretch>
        </p:blipFill>
        <p:spPr>
          <a:xfrm>
            <a:off x="1246415" y="2906177"/>
            <a:ext cx="7072584" cy="3374426"/>
          </a:xfrm>
          <a:prstGeom prst="rect">
            <a:avLst/>
          </a:prstGeom>
        </p:spPr>
      </p:pic>
      <p:sp>
        <p:nvSpPr>
          <p:cNvPr id="3" name="Footer Placeholder 2">
            <a:extLst>
              <a:ext uri="{FF2B5EF4-FFF2-40B4-BE49-F238E27FC236}">
                <a16:creationId xmlns:a16="http://schemas.microsoft.com/office/drawing/2014/main" id="{EE5C5962-9FAE-B605-7831-134C59902EE9}"/>
              </a:ext>
            </a:extLst>
          </p:cNvPr>
          <p:cNvSpPr>
            <a:spLocks noGrp="1"/>
          </p:cNvSpPr>
          <p:nvPr>
            <p:ph type="ftr" sz="quarter" idx="11"/>
          </p:nvPr>
        </p:nvSpPr>
        <p:spPr/>
        <p:txBody>
          <a:bodyPr/>
          <a:lstStyle/>
          <a:p>
            <a:pPr>
              <a:defRPr/>
            </a:pPr>
            <a:r>
              <a:rPr lang="en-US"/>
              <a:t>Design of Networks Using NOS NGS 92 </a:t>
            </a:r>
          </a:p>
        </p:txBody>
      </p:sp>
      <p:sp>
        <p:nvSpPr>
          <p:cNvPr id="4" name="Slide Number Placeholder 3">
            <a:extLst>
              <a:ext uri="{FF2B5EF4-FFF2-40B4-BE49-F238E27FC236}">
                <a16:creationId xmlns:a16="http://schemas.microsoft.com/office/drawing/2014/main" id="{DF7D38AC-3757-4A5F-B435-B6A5130C62B6}"/>
              </a:ext>
            </a:extLst>
          </p:cNvPr>
          <p:cNvSpPr>
            <a:spLocks noGrp="1"/>
          </p:cNvSpPr>
          <p:nvPr>
            <p:ph type="sldNum" sz="quarter" idx="12"/>
          </p:nvPr>
        </p:nvSpPr>
        <p:spPr/>
        <p:txBody>
          <a:bodyPr/>
          <a:lstStyle/>
          <a:p>
            <a:fld id="{21522A12-69FB-4CEA-B41C-E21C20ABD61E}" type="slidenum">
              <a:rPr lang="en-US" altLang="en-US" smtClean="0"/>
              <a:pPr/>
              <a:t>29</a:t>
            </a:fld>
            <a:endParaRPr lang="en-US" altLang="en-US"/>
          </a:p>
        </p:txBody>
      </p:sp>
      <p:sp>
        <p:nvSpPr>
          <p:cNvPr id="6" name="TextBox 5">
            <a:extLst>
              <a:ext uri="{FF2B5EF4-FFF2-40B4-BE49-F238E27FC236}">
                <a16:creationId xmlns:a16="http://schemas.microsoft.com/office/drawing/2014/main" id="{B525400A-4718-0E74-5B89-0EEFAA3F0BB4}"/>
              </a:ext>
            </a:extLst>
          </p:cNvPr>
          <p:cNvSpPr txBox="1"/>
          <p:nvPr/>
        </p:nvSpPr>
        <p:spPr>
          <a:xfrm>
            <a:off x="330200" y="479943"/>
            <a:ext cx="8455582" cy="2246769"/>
          </a:xfrm>
          <a:prstGeom prst="rect">
            <a:avLst/>
          </a:prstGeom>
          <a:noFill/>
        </p:spPr>
        <p:txBody>
          <a:bodyPr wrap="square">
            <a:spAutoFit/>
          </a:bodyPr>
          <a:lstStyle/>
          <a:p>
            <a:r>
              <a:rPr lang="en-US" sz="1400" dirty="0">
                <a:latin typeface="+mn-lt"/>
              </a:rPr>
              <a:t>NETWORK 8 - OPUS Projects will process, but is not submittable to NGS</a:t>
            </a:r>
          </a:p>
          <a:p>
            <a:r>
              <a:rPr lang="en-US" sz="1400" dirty="0">
                <a:latin typeface="+mn-lt"/>
              </a:rPr>
              <a:t>In this network marks 1, 2, 3, 4 and 5 are NCN CORS (used as GVX NRTK bases).</a:t>
            </a:r>
          </a:p>
          <a:p>
            <a:r>
              <a:rPr lang="en-US" sz="1400" dirty="0">
                <a:latin typeface="+mn-lt"/>
              </a:rPr>
              <a:t>Therefore, they have constrainable positions. </a:t>
            </a:r>
          </a:p>
          <a:p>
            <a:endParaRPr lang="en-US" sz="1400" dirty="0">
              <a:latin typeface="+mn-lt"/>
            </a:endParaRPr>
          </a:p>
          <a:p>
            <a:r>
              <a:rPr lang="en-US" sz="1400" dirty="0">
                <a:latin typeface="+mn-lt"/>
              </a:rPr>
              <a:t>The surveyor uses data from the NCN CORS and from local GNSS rovers to compute GVX vectors from the NRTK bases to the green diamonds, and then uploads them to an OPUS Project. OPUS PROJECTS can adjust the resulting network.  </a:t>
            </a:r>
          </a:p>
          <a:p>
            <a:endParaRPr lang="en-US" sz="1400" dirty="0">
              <a:latin typeface="+mn-lt"/>
            </a:endParaRPr>
          </a:p>
          <a:p>
            <a:r>
              <a:rPr lang="en-US" sz="1400" dirty="0">
                <a:latin typeface="+mn-lt"/>
              </a:rPr>
              <a:t>Network 8 is actually 5 independent sub-networks and does not contain OPUS PP verified checkpoints. Network 8 is not submittable to NGS for review and publication.</a:t>
            </a:r>
          </a:p>
        </p:txBody>
      </p:sp>
      <p:sp>
        <p:nvSpPr>
          <p:cNvPr id="7" name="TextBox 6">
            <a:extLst>
              <a:ext uri="{FF2B5EF4-FFF2-40B4-BE49-F238E27FC236}">
                <a16:creationId xmlns:a16="http://schemas.microsoft.com/office/drawing/2014/main" id="{B6A1B801-3E28-6E2A-8168-0B5C946CB6C7}"/>
              </a:ext>
            </a:extLst>
          </p:cNvPr>
          <p:cNvSpPr txBox="1"/>
          <p:nvPr/>
        </p:nvSpPr>
        <p:spPr>
          <a:xfrm rot="20920806">
            <a:off x="5379118" y="5533077"/>
            <a:ext cx="3718071" cy="584775"/>
          </a:xfrm>
          <a:prstGeom prst="rect">
            <a:avLst/>
          </a:prstGeom>
          <a:noFill/>
        </p:spPr>
        <p:txBody>
          <a:bodyPr wrap="square" rtlCol="0">
            <a:spAutoFit/>
          </a:bodyPr>
          <a:lstStyle/>
          <a:p>
            <a:r>
              <a:rPr lang="en-US" sz="1600" dirty="0">
                <a:solidFill>
                  <a:srgbClr val="FF0000"/>
                </a:solidFill>
                <a:latin typeface="+mn-lt"/>
              </a:rPr>
              <a:t>All GVX-Derived, but lacks checkpoints and is a disconnected network</a:t>
            </a:r>
          </a:p>
        </p:txBody>
      </p:sp>
      <p:sp>
        <p:nvSpPr>
          <p:cNvPr id="149" name="Rectangle 148">
            <a:extLst>
              <a:ext uri="{FF2B5EF4-FFF2-40B4-BE49-F238E27FC236}">
                <a16:creationId xmlns:a16="http://schemas.microsoft.com/office/drawing/2014/main" id="{C5C3FC33-D80F-35AF-07AF-CC3975553599}"/>
              </a:ext>
            </a:extLst>
          </p:cNvPr>
          <p:cNvSpPr/>
          <p:nvPr/>
        </p:nvSpPr>
        <p:spPr>
          <a:xfrm>
            <a:off x="1993900" y="4000499"/>
            <a:ext cx="139700" cy="51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ABEE9AFD-7F44-55CE-76C7-F99AD73219B5}"/>
              </a:ext>
            </a:extLst>
          </p:cNvPr>
          <p:cNvSpPr/>
          <p:nvPr/>
        </p:nvSpPr>
        <p:spPr>
          <a:xfrm>
            <a:off x="2619375" y="4700588"/>
            <a:ext cx="340519" cy="619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F7C57D58-0642-FAD2-5556-5C634AB032B6}"/>
              </a:ext>
            </a:extLst>
          </p:cNvPr>
          <p:cNvSpPr/>
          <p:nvPr/>
        </p:nvSpPr>
        <p:spPr>
          <a:xfrm rot="18844346">
            <a:off x="2828710" y="4717599"/>
            <a:ext cx="711839" cy="502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2B9E715E-C513-F2E6-8519-041C296AF9D9}"/>
              </a:ext>
            </a:extLst>
          </p:cNvPr>
          <p:cNvSpPr/>
          <p:nvPr/>
        </p:nvSpPr>
        <p:spPr>
          <a:xfrm rot="3611994">
            <a:off x="3326096" y="4567906"/>
            <a:ext cx="337072" cy="1055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TextBox 152" descr="&#10;">
            <a:extLst>
              <a:ext uri="{FF2B5EF4-FFF2-40B4-BE49-F238E27FC236}">
                <a16:creationId xmlns:a16="http://schemas.microsoft.com/office/drawing/2014/main" id="{F91D9154-C589-337B-0444-1510EE01B807}"/>
              </a:ext>
            </a:extLst>
          </p:cNvPr>
          <p:cNvSpPr txBox="1"/>
          <p:nvPr/>
        </p:nvSpPr>
        <p:spPr>
          <a:xfrm>
            <a:off x="186508" y="5343137"/>
            <a:ext cx="2870201" cy="646331"/>
          </a:xfrm>
          <a:prstGeom prst="rect">
            <a:avLst/>
          </a:prstGeom>
          <a:noFill/>
        </p:spPr>
        <p:txBody>
          <a:bodyPr wrap="square" rtlCol="0">
            <a:spAutoFit/>
          </a:bodyPr>
          <a:lstStyle/>
          <a:p>
            <a:r>
              <a:rPr lang="en-US" dirty="0">
                <a:solidFill>
                  <a:srgbClr val="0002CD"/>
                </a:solidFill>
              </a:rPr>
              <a:t>5 independent sub-networks and lacks checkpoints</a:t>
            </a:r>
          </a:p>
        </p:txBody>
      </p:sp>
      <p:sp>
        <p:nvSpPr>
          <p:cNvPr id="2" name="Date Placeholder 1">
            <a:extLst>
              <a:ext uri="{FF2B5EF4-FFF2-40B4-BE49-F238E27FC236}">
                <a16:creationId xmlns:a16="http://schemas.microsoft.com/office/drawing/2014/main" id="{E01CBDF9-B9A6-5D35-5BDE-4B6DF2180883}"/>
              </a:ext>
            </a:extLst>
          </p:cNvPr>
          <p:cNvSpPr>
            <a:spLocks noGrp="1"/>
          </p:cNvSpPr>
          <p:nvPr>
            <p:ph type="dt" sz="half" idx="10"/>
          </p:nvPr>
        </p:nvSpPr>
        <p:spPr/>
        <p:txBody>
          <a:bodyPr/>
          <a:lstStyle/>
          <a:p>
            <a:r>
              <a:rPr lang="en-US" altLang="en-US"/>
              <a:t>April 21, 2025</a:t>
            </a:r>
          </a:p>
        </p:txBody>
      </p:sp>
    </p:spTree>
    <p:extLst>
      <p:ext uri="{BB962C8B-B14F-4D97-AF65-F5344CB8AC3E}">
        <p14:creationId xmlns:p14="http://schemas.microsoft.com/office/powerpoint/2010/main" val="9655426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ADE00-F62E-69F2-B9F8-C2BA380FBE7A}"/>
              </a:ext>
            </a:extLst>
          </p:cNvPr>
          <p:cNvSpPr>
            <a:spLocks noGrp="1"/>
          </p:cNvSpPr>
          <p:nvPr>
            <p:ph type="title"/>
          </p:nvPr>
        </p:nvSpPr>
        <p:spPr/>
        <p:txBody>
          <a:bodyPr/>
          <a:lstStyle/>
          <a:p>
            <a:r>
              <a:rPr lang="en-US" sz="3600" dirty="0"/>
              <a:t>NGS Webinar</a:t>
            </a:r>
            <a:endParaRPr lang="en-US" dirty="0"/>
          </a:p>
        </p:txBody>
      </p:sp>
      <p:sp>
        <p:nvSpPr>
          <p:cNvPr id="3" name="Content Placeholder 2">
            <a:extLst>
              <a:ext uri="{FF2B5EF4-FFF2-40B4-BE49-F238E27FC236}">
                <a16:creationId xmlns:a16="http://schemas.microsoft.com/office/drawing/2014/main" id="{75295C18-840E-6F8D-2DB8-BB00B9DDA226}"/>
              </a:ext>
            </a:extLst>
          </p:cNvPr>
          <p:cNvSpPr>
            <a:spLocks noGrp="1"/>
          </p:cNvSpPr>
          <p:nvPr>
            <p:ph idx="1"/>
          </p:nvPr>
        </p:nvSpPr>
        <p:spPr/>
        <p:txBody>
          <a:bodyPr/>
          <a:lstStyle/>
          <a:p>
            <a:pPr marL="0" indent="0">
              <a:buNone/>
            </a:pPr>
            <a:r>
              <a:rPr lang="en-US" sz="3200" dirty="0">
                <a:latin typeface="+mj-lt"/>
              </a:rPr>
              <a:t>Today’s webinar will:</a:t>
            </a:r>
          </a:p>
          <a:p>
            <a:pPr lvl="1" indent="-342900"/>
            <a:r>
              <a:rPr lang="en-US" dirty="0">
                <a:latin typeface="+mj-lt"/>
              </a:rPr>
              <a:t>Review NOS NGS 92 Tables 1 through 10, </a:t>
            </a:r>
          </a:p>
          <a:p>
            <a:pPr lvl="1" indent="-342900"/>
            <a:r>
              <a:rPr lang="en-US" dirty="0">
                <a:latin typeface="+mj-lt"/>
              </a:rPr>
              <a:t>Review a few Key Concepts,</a:t>
            </a:r>
          </a:p>
          <a:p>
            <a:pPr lvl="1" indent="-342900"/>
            <a:r>
              <a:rPr lang="en-US" dirty="0">
                <a:latin typeface="+mj-lt"/>
              </a:rPr>
              <a:t>Show an example survey design that implements the various NOS NGS 92 </a:t>
            </a:r>
            <a:r>
              <a:rPr lang="en-US" dirty="0">
                <a:solidFill>
                  <a:schemeClr val="tx1"/>
                </a:solidFill>
                <a:latin typeface="+mj-lt"/>
              </a:rPr>
              <a:t>Standards and Specifications.</a:t>
            </a:r>
          </a:p>
          <a:p>
            <a:r>
              <a:rPr lang="en-US" dirty="0"/>
              <a:t>But, today’s webinar will not:</a:t>
            </a:r>
          </a:p>
          <a:p>
            <a:pPr lvl="1"/>
            <a:r>
              <a:rPr lang="en-US" dirty="0"/>
              <a:t> Process any data, </a:t>
            </a:r>
          </a:p>
          <a:p>
            <a:pPr lvl="1"/>
            <a:r>
              <a:rPr lang="en-US" dirty="0"/>
              <a:t>Analyze results, nor </a:t>
            </a:r>
          </a:p>
          <a:p>
            <a:pPr lvl="1"/>
            <a:r>
              <a:rPr lang="en-US" dirty="0"/>
              <a:t>Discuss the reportage of a project’s outcome.</a:t>
            </a:r>
          </a:p>
          <a:p>
            <a:endParaRPr lang="en-US" dirty="0"/>
          </a:p>
        </p:txBody>
      </p:sp>
      <p:sp>
        <p:nvSpPr>
          <p:cNvPr id="5" name="Footer Placeholder 4">
            <a:extLst>
              <a:ext uri="{FF2B5EF4-FFF2-40B4-BE49-F238E27FC236}">
                <a16:creationId xmlns:a16="http://schemas.microsoft.com/office/drawing/2014/main" id="{99021893-6FCD-D96F-1124-1BEEA6D6062E}"/>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674A4069-F916-7953-756A-203263BD0F02}"/>
              </a:ext>
            </a:extLst>
          </p:cNvPr>
          <p:cNvSpPr>
            <a:spLocks noGrp="1"/>
          </p:cNvSpPr>
          <p:nvPr>
            <p:ph type="sldNum" sz="quarter" idx="12"/>
          </p:nvPr>
        </p:nvSpPr>
        <p:spPr/>
        <p:txBody>
          <a:bodyPr/>
          <a:lstStyle/>
          <a:p>
            <a:fld id="{84C1C367-1155-47A8-B187-ABB1E4FCD3DE}" type="slidenum">
              <a:rPr lang="en-US" altLang="en-US" smtClean="0"/>
              <a:pPr/>
              <a:t>3</a:t>
            </a:fld>
            <a:endParaRPr lang="en-US" altLang="en-US" dirty="0"/>
          </a:p>
        </p:txBody>
      </p:sp>
      <p:sp>
        <p:nvSpPr>
          <p:cNvPr id="4" name="Date Placeholder 3">
            <a:extLst>
              <a:ext uri="{FF2B5EF4-FFF2-40B4-BE49-F238E27FC236}">
                <a16:creationId xmlns:a16="http://schemas.microsoft.com/office/drawing/2014/main" id="{DC216A96-9E65-2024-8EE1-0EC947E76349}"/>
              </a:ext>
            </a:extLst>
          </p:cNvPr>
          <p:cNvSpPr>
            <a:spLocks noGrp="1"/>
          </p:cNvSpPr>
          <p:nvPr>
            <p:ph type="dt" sz="half" idx="10"/>
          </p:nvPr>
        </p:nvSpPr>
        <p:spPr/>
        <p:txBody>
          <a:bodyPr/>
          <a:lstStyle/>
          <a:p>
            <a:r>
              <a:rPr lang="en-US" altLang="en-US" dirty="0"/>
              <a:t>April 21, 2025</a:t>
            </a:r>
          </a:p>
        </p:txBody>
      </p:sp>
    </p:spTree>
    <p:extLst>
      <p:ext uri="{BB962C8B-B14F-4D97-AF65-F5344CB8AC3E}">
        <p14:creationId xmlns:p14="http://schemas.microsoft.com/office/powerpoint/2010/main" val="733576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ll GVX-Derived, but now inlcudes a few OPUS PP observations, thus typing the network together and forming checkpoints.">
            <a:extLst>
              <a:ext uri="{FF2B5EF4-FFF2-40B4-BE49-F238E27FC236}">
                <a16:creationId xmlns:a16="http://schemas.microsoft.com/office/drawing/2014/main" id="{6A7551AB-26BE-669E-3701-9D06E7049D98}"/>
              </a:ext>
            </a:extLst>
          </p:cNvPr>
          <p:cNvPicPr>
            <a:picLocks noChangeAspect="1"/>
          </p:cNvPicPr>
          <p:nvPr/>
        </p:nvPicPr>
        <p:blipFill>
          <a:blip r:embed="rId3"/>
          <a:stretch>
            <a:fillRect/>
          </a:stretch>
        </p:blipFill>
        <p:spPr>
          <a:xfrm>
            <a:off x="1243613" y="2909854"/>
            <a:ext cx="7069036" cy="3372734"/>
          </a:xfrm>
          <a:prstGeom prst="rect">
            <a:avLst/>
          </a:prstGeom>
        </p:spPr>
      </p:pic>
      <p:sp>
        <p:nvSpPr>
          <p:cNvPr id="3" name="Footer Placeholder 2">
            <a:extLst>
              <a:ext uri="{FF2B5EF4-FFF2-40B4-BE49-F238E27FC236}">
                <a16:creationId xmlns:a16="http://schemas.microsoft.com/office/drawing/2014/main" id="{8484AC9F-51C5-DE6E-C91D-B7E34A6A6ECF}"/>
              </a:ext>
            </a:extLst>
          </p:cNvPr>
          <p:cNvSpPr>
            <a:spLocks noGrp="1"/>
          </p:cNvSpPr>
          <p:nvPr>
            <p:ph type="ftr" sz="quarter" idx="11"/>
          </p:nvPr>
        </p:nvSpPr>
        <p:spPr/>
        <p:txBody>
          <a:bodyPr/>
          <a:lstStyle/>
          <a:p>
            <a:pPr>
              <a:defRPr/>
            </a:pPr>
            <a:r>
              <a:rPr lang="en-US"/>
              <a:t>Design of Networks Using NOS NGS 92 </a:t>
            </a:r>
          </a:p>
        </p:txBody>
      </p:sp>
      <p:sp>
        <p:nvSpPr>
          <p:cNvPr id="4" name="Slide Number Placeholder 3">
            <a:extLst>
              <a:ext uri="{FF2B5EF4-FFF2-40B4-BE49-F238E27FC236}">
                <a16:creationId xmlns:a16="http://schemas.microsoft.com/office/drawing/2014/main" id="{6F17B434-C2DE-1914-3872-AD0053EB15FA}"/>
              </a:ext>
            </a:extLst>
          </p:cNvPr>
          <p:cNvSpPr>
            <a:spLocks noGrp="1"/>
          </p:cNvSpPr>
          <p:nvPr>
            <p:ph type="sldNum" sz="quarter" idx="12"/>
          </p:nvPr>
        </p:nvSpPr>
        <p:spPr/>
        <p:txBody>
          <a:bodyPr/>
          <a:lstStyle/>
          <a:p>
            <a:fld id="{21522A12-69FB-4CEA-B41C-E21C20ABD61E}" type="slidenum">
              <a:rPr lang="en-US" altLang="en-US" smtClean="0"/>
              <a:pPr/>
              <a:t>30</a:t>
            </a:fld>
            <a:endParaRPr lang="en-US" altLang="en-US"/>
          </a:p>
        </p:txBody>
      </p:sp>
      <p:sp>
        <p:nvSpPr>
          <p:cNvPr id="7" name="TextBox 6">
            <a:extLst>
              <a:ext uri="{FF2B5EF4-FFF2-40B4-BE49-F238E27FC236}">
                <a16:creationId xmlns:a16="http://schemas.microsoft.com/office/drawing/2014/main" id="{ABA10CA0-12B8-58FE-E08E-4E5611CB966A}"/>
              </a:ext>
            </a:extLst>
          </p:cNvPr>
          <p:cNvSpPr txBox="1"/>
          <p:nvPr/>
        </p:nvSpPr>
        <p:spPr>
          <a:xfrm>
            <a:off x="330200" y="479943"/>
            <a:ext cx="8455582" cy="2462213"/>
          </a:xfrm>
          <a:prstGeom prst="rect">
            <a:avLst/>
          </a:prstGeom>
          <a:noFill/>
        </p:spPr>
        <p:txBody>
          <a:bodyPr wrap="square">
            <a:spAutoFit/>
          </a:bodyPr>
          <a:lstStyle/>
          <a:p>
            <a:r>
              <a:rPr lang="en-US" sz="1400" dirty="0">
                <a:solidFill>
                  <a:schemeClr val="bg1">
                    <a:lumMod val="50000"/>
                  </a:schemeClr>
                </a:solidFill>
                <a:latin typeface="+mn-lt"/>
              </a:rPr>
              <a:t>NETWORK 8A - submittable to NGS</a:t>
            </a:r>
          </a:p>
          <a:p>
            <a:r>
              <a:rPr lang="en-US" sz="1400" dirty="0">
                <a:solidFill>
                  <a:schemeClr val="bg1">
                    <a:lumMod val="50000"/>
                  </a:schemeClr>
                </a:solidFill>
                <a:latin typeface="+mn-lt"/>
              </a:rPr>
              <a:t>In this network marks 1, 2, 3, 4 and 5 are NCN CORS (used as GVX NRTK bases). </a:t>
            </a:r>
          </a:p>
          <a:p>
            <a:r>
              <a:rPr lang="en-US" sz="1400" dirty="0">
                <a:solidFill>
                  <a:schemeClr val="bg1">
                    <a:lumMod val="50000"/>
                  </a:schemeClr>
                </a:solidFill>
                <a:latin typeface="+mn-lt"/>
              </a:rPr>
              <a:t>Therefore, they have constrainable positions. </a:t>
            </a:r>
          </a:p>
          <a:p>
            <a:endParaRPr lang="en-US" sz="1400" dirty="0">
              <a:solidFill>
                <a:schemeClr val="bg1">
                  <a:lumMod val="50000"/>
                </a:schemeClr>
              </a:solidFill>
              <a:latin typeface="+mn-lt"/>
            </a:endParaRPr>
          </a:p>
          <a:p>
            <a:r>
              <a:rPr lang="en-US" sz="1400" dirty="0">
                <a:solidFill>
                  <a:schemeClr val="bg1">
                    <a:lumMod val="50000"/>
                  </a:schemeClr>
                </a:solidFill>
                <a:latin typeface="+mn-lt"/>
              </a:rPr>
              <a:t>The surveyor uses data from the NCN CORS and from local GNSS rovers to compute GVX vectors from the NRTK bases to the green diamonds, and then uploads them to an OPUS Project. OPUS PROJECTS can adjust the resulting network. </a:t>
            </a:r>
          </a:p>
          <a:p>
            <a:endParaRPr lang="en-US" sz="1400" dirty="0">
              <a:latin typeface="+mn-lt"/>
            </a:endParaRPr>
          </a:p>
          <a:p>
            <a:r>
              <a:rPr lang="en-US" sz="1400" dirty="0">
                <a:latin typeface="+mn-lt"/>
              </a:rPr>
              <a:t>By also collecting raw data files at marks a, b, c, and d and submitting them to OPUS PROJECTS, the surveyor can create checkpoints and also tie the entire network together. Network 8A does contain OPUS PP verified checkpoints and is submittable to NGS for review and publication.</a:t>
            </a:r>
          </a:p>
        </p:txBody>
      </p:sp>
      <p:sp>
        <p:nvSpPr>
          <p:cNvPr id="8" name="TextBox 7">
            <a:extLst>
              <a:ext uri="{FF2B5EF4-FFF2-40B4-BE49-F238E27FC236}">
                <a16:creationId xmlns:a16="http://schemas.microsoft.com/office/drawing/2014/main" id="{2B341545-1668-B656-4880-0539C5F086C7}"/>
              </a:ext>
            </a:extLst>
          </p:cNvPr>
          <p:cNvSpPr txBox="1"/>
          <p:nvPr/>
        </p:nvSpPr>
        <p:spPr>
          <a:xfrm rot="20920806">
            <a:off x="5379395" y="5412762"/>
            <a:ext cx="3689590" cy="830997"/>
          </a:xfrm>
          <a:prstGeom prst="rect">
            <a:avLst/>
          </a:prstGeom>
          <a:noFill/>
        </p:spPr>
        <p:txBody>
          <a:bodyPr wrap="square" rtlCol="0">
            <a:spAutoFit/>
          </a:bodyPr>
          <a:lstStyle/>
          <a:p>
            <a:r>
              <a:rPr lang="en-US" sz="1600" dirty="0">
                <a:solidFill>
                  <a:srgbClr val="FF0000"/>
                </a:solidFill>
                <a:latin typeface="+mn-lt"/>
              </a:rPr>
              <a:t>GVX-Derived and includes OPUS PP, now has checkpoints and network connections.</a:t>
            </a:r>
          </a:p>
        </p:txBody>
      </p:sp>
      <p:sp>
        <p:nvSpPr>
          <p:cNvPr id="6" name="Oval 5">
            <a:extLst>
              <a:ext uri="{FF2B5EF4-FFF2-40B4-BE49-F238E27FC236}">
                <a16:creationId xmlns:a16="http://schemas.microsoft.com/office/drawing/2014/main" id="{18B71087-67BF-547A-49A2-9F55091AFE08}"/>
              </a:ext>
            </a:extLst>
          </p:cNvPr>
          <p:cNvSpPr/>
          <p:nvPr/>
        </p:nvSpPr>
        <p:spPr>
          <a:xfrm>
            <a:off x="2227979" y="3254375"/>
            <a:ext cx="230956" cy="212725"/>
          </a:xfrm>
          <a:prstGeom prst="ellipse">
            <a:avLst/>
          </a:prstGeom>
          <a:solidFill>
            <a:srgbClr val="FF0000">
              <a:alpha val="10000"/>
            </a:srgbClr>
          </a:solid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C645169-DB4D-D417-875A-B75FEAE4814B}"/>
              </a:ext>
            </a:extLst>
          </p:cNvPr>
          <p:cNvSpPr/>
          <p:nvPr/>
        </p:nvSpPr>
        <p:spPr>
          <a:xfrm>
            <a:off x="1851844" y="4572210"/>
            <a:ext cx="230956" cy="212725"/>
          </a:xfrm>
          <a:prstGeom prst="ellipse">
            <a:avLst/>
          </a:prstGeom>
          <a:solidFill>
            <a:srgbClr val="FF0000">
              <a:alpha val="10000"/>
            </a:srgbClr>
          </a:solid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D272380-9DF1-65B1-2325-D6096BC7E68F}"/>
              </a:ext>
            </a:extLst>
          </p:cNvPr>
          <p:cNvSpPr/>
          <p:nvPr/>
        </p:nvSpPr>
        <p:spPr>
          <a:xfrm>
            <a:off x="2465285" y="4905480"/>
            <a:ext cx="230956" cy="212725"/>
          </a:xfrm>
          <a:prstGeom prst="ellipse">
            <a:avLst/>
          </a:prstGeom>
          <a:solidFill>
            <a:srgbClr val="FF0000">
              <a:alpha val="10000"/>
            </a:srgbClr>
          </a:solid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B2F9EF6-6983-7197-7553-F7FBAC9955B6}"/>
              </a:ext>
            </a:extLst>
          </p:cNvPr>
          <p:cNvSpPr/>
          <p:nvPr/>
        </p:nvSpPr>
        <p:spPr>
          <a:xfrm>
            <a:off x="3551790" y="4849918"/>
            <a:ext cx="230956" cy="212725"/>
          </a:xfrm>
          <a:prstGeom prst="ellipse">
            <a:avLst/>
          </a:prstGeom>
          <a:solidFill>
            <a:srgbClr val="FF0000">
              <a:alpha val="10000"/>
            </a:srgbClr>
          </a:solid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8238411-E8D0-ABF8-1E5B-DC4ED69BD8A9}"/>
              </a:ext>
            </a:extLst>
          </p:cNvPr>
          <p:cNvSpPr txBox="1"/>
          <p:nvPr/>
        </p:nvSpPr>
        <p:spPr>
          <a:xfrm>
            <a:off x="186508" y="5343137"/>
            <a:ext cx="2980762" cy="646331"/>
          </a:xfrm>
          <a:prstGeom prst="rect">
            <a:avLst/>
          </a:prstGeom>
          <a:noFill/>
        </p:spPr>
        <p:txBody>
          <a:bodyPr wrap="square" rtlCol="0">
            <a:spAutoFit/>
          </a:bodyPr>
          <a:lstStyle/>
          <a:p>
            <a:r>
              <a:rPr lang="en-US" dirty="0">
                <a:solidFill>
                  <a:srgbClr val="0002CD"/>
                </a:solidFill>
              </a:rPr>
              <a:t>Now is a single connected network and has checkpoints.</a:t>
            </a:r>
          </a:p>
        </p:txBody>
      </p:sp>
      <p:sp>
        <p:nvSpPr>
          <p:cNvPr id="5" name="Date Placeholder 4">
            <a:extLst>
              <a:ext uri="{FF2B5EF4-FFF2-40B4-BE49-F238E27FC236}">
                <a16:creationId xmlns:a16="http://schemas.microsoft.com/office/drawing/2014/main" id="{A58EF7A4-81B6-23AD-F7C6-F902F93B894C}"/>
              </a:ext>
            </a:extLst>
          </p:cNvPr>
          <p:cNvSpPr>
            <a:spLocks noGrp="1"/>
          </p:cNvSpPr>
          <p:nvPr>
            <p:ph type="dt" sz="half" idx="10"/>
          </p:nvPr>
        </p:nvSpPr>
        <p:spPr/>
        <p:txBody>
          <a:bodyPr/>
          <a:lstStyle/>
          <a:p>
            <a:r>
              <a:rPr lang="en-US" altLang="en-US"/>
              <a:t>April 21, 2025</a:t>
            </a:r>
          </a:p>
        </p:txBody>
      </p:sp>
    </p:spTree>
    <p:extLst>
      <p:ext uri="{BB962C8B-B14F-4D97-AF65-F5344CB8AC3E}">
        <p14:creationId xmlns:p14="http://schemas.microsoft.com/office/powerpoint/2010/main" val="4241308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6C538D5-BD94-7829-3982-7B439073D75B}"/>
              </a:ext>
            </a:extLst>
          </p:cNvPr>
          <p:cNvSpPr>
            <a:spLocks noGrp="1"/>
          </p:cNvSpPr>
          <p:nvPr>
            <p:ph type="ftr" sz="quarter" idx="11"/>
          </p:nvPr>
        </p:nvSpPr>
        <p:spPr/>
        <p:txBody>
          <a:bodyPr/>
          <a:lstStyle/>
          <a:p>
            <a:pPr>
              <a:defRPr/>
            </a:pPr>
            <a:r>
              <a:rPr lang="en-US"/>
              <a:t>Design of Networks Using NOS NGS 92 </a:t>
            </a:r>
          </a:p>
        </p:txBody>
      </p:sp>
      <p:sp>
        <p:nvSpPr>
          <p:cNvPr id="4" name="Slide Number Placeholder 3">
            <a:extLst>
              <a:ext uri="{FF2B5EF4-FFF2-40B4-BE49-F238E27FC236}">
                <a16:creationId xmlns:a16="http://schemas.microsoft.com/office/drawing/2014/main" id="{C1401980-D707-71D8-8E11-B57AB45F753C}"/>
              </a:ext>
            </a:extLst>
          </p:cNvPr>
          <p:cNvSpPr>
            <a:spLocks noGrp="1"/>
          </p:cNvSpPr>
          <p:nvPr>
            <p:ph type="sldNum" sz="quarter" idx="12"/>
          </p:nvPr>
        </p:nvSpPr>
        <p:spPr/>
        <p:txBody>
          <a:bodyPr/>
          <a:lstStyle/>
          <a:p>
            <a:fld id="{21522A12-69FB-4CEA-B41C-E21C20ABD61E}" type="slidenum">
              <a:rPr lang="en-US" altLang="en-US" smtClean="0"/>
              <a:pPr/>
              <a:t>31</a:t>
            </a:fld>
            <a:endParaRPr lang="en-US" altLang="en-US"/>
          </a:p>
        </p:txBody>
      </p:sp>
      <p:sp>
        <p:nvSpPr>
          <p:cNvPr id="7" name="TextBox 6">
            <a:extLst>
              <a:ext uri="{FF2B5EF4-FFF2-40B4-BE49-F238E27FC236}">
                <a16:creationId xmlns:a16="http://schemas.microsoft.com/office/drawing/2014/main" id="{EB5A0987-11D0-FF5B-C25E-194D4CB3AFA8}"/>
              </a:ext>
            </a:extLst>
          </p:cNvPr>
          <p:cNvSpPr txBox="1"/>
          <p:nvPr/>
        </p:nvSpPr>
        <p:spPr>
          <a:xfrm>
            <a:off x="330200" y="460365"/>
            <a:ext cx="8356599" cy="523220"/>
          </a:xfrm>
          <a:prstGeom prst="rect">
            <a:avLst/>
          </a:prstGeom>
          <a:noFill/>
        </p:spPr>
        <p:txBody>
          <a:bodyPr wrap="square">
            <a:spAutoFit/>
          </a:bodyPr>
          <a:lstStyle/>
          <a:p>
            <a:r>
              <a:rPr lang="en-US" sz="1400" dirty="0">
                <a:latin typeface="+mn-lt"/>
              </a:rPr>
              <a:t>Figure 10 - Diagram of a proposed network showing proposed CORS selections and locations of marks within targeted distance ranges.</a:t>
            </a:r>
          </a:p>
        </p:txBody>
      </p:sp>
      <p:graphicFrame>
        <p:nvGraphicFramePr>
          <p:cNvPr id="8" name="Table 7">
            <a:extLst>
              <a:ext uri="{FF2B5EF4-FFF2-40B4-BE49-F238E27FC236}">
                <a16:creationId xmlns:a16="http://schemas.microsoft.com/office/drawing/2014/main" id="{3BB28A60-5F07-EE98-79F1-B583B87DE00A}"/>
              </a:ext>
            </a:extLst>
          </p:cNvPr>
          <p:cNvGraphicFramePr>
            <a:graphicFrameLocks noGrp="1"/>
          </p:cNvGraphicFramePr>
          <p:nvPr>
            <p:extLst>
              <p:ext uri="{D42A27DB-BD31-4B8C-83A1-F6EECF244321}">
                <p14:modId xmlns:p14="http://schemas.microsoft.com/office/powerpoint/2010/main" val="3288445946"/>
              </p:ext>
            </p:extLst>
          </p:nvPr>
        </p:nvGraphicFramePr>
        <p:xfrm>
          <a:off x="960119" y="1400583"/>
          <a:ext cx="7367451" cy="567519"/>
        </p:xfrm>
        <a:graphic>
          <a:graphicData uri="http://schemas.openxmlformats.org/drawingml/2006/table">
            <a:tbl>
              <a:tblPr/>
              <a:tblGrid>
                <a:gridCol w="435242">
                  <a:extLst>
                    <a:ext uri="{9D8B030D-6E8A-4147-A177-3AD203B41FA5}">
                      <a16:colId xmlns:a16="http://schemas.microsoft.com/office/drawing/2014/main" val="2682005832"/>
                    </a:ext>
                  </a:extLst>
                </a:gridCol>
                <a:gridCol w="2067403">
                  <a:extLst>
                    <a:ext uri="{9D8B030D-6E8A-4147-A177-3AD203B41FA5}">
                      <a16:colId xmlns:a16="http://schemas.microsoft.com/office/drawing/2014/main" val="71344905"/>
                    </a:ext>
                  </a:extLst>
                </a:gridCol>
                <a:gridCol w="4864806">
                  <a:extLst>
                    <a:ext uri="{9D8B030D-6E8A-4147-A177-3AD203B41FA5}">
                      <a16:colId xmlns:a16="http://schemas.microsoft.com/office/drawing/2014/main" val="2839924947"/>
                    </a:ext>
                  </a:extLst>
                </a:gridCol>
              </a:tblGrid>
              <a:tr h="567519">
                <a:tc>
                  <a:txBody>
                    <a:bodyPr/>
                    <a:lstStyle/>
                    <a:p>
                      <a:pPr rtl="0" fontAlgn="t">
                        <a:spcBef>
                          <a:spcPts val="0"/>
                        </a:spcBef>
                        <a:spcAft>
                          <a:spcPts val="0"/>
                        </a:spcAft>
                      </a:pPr>
                      <a:r>
                        <a:rPr lang="en-US" sz="900" b="1" i="0" u="none" strike="noStrike" dirty="0">
                          <a:solidFill>
                            <a:srgbClr val="000000"/>
                          </a:solidFill>
                          <a:effectLst/>
                          <a:latin typeface="+mn-lt"/>
                        </a:rPr>
                        <a:t>5.3</a:t>
                      </a:r>
                      <a:endParaRPr lang="en-US" sz="900" dirty="0">
                        <a:effectLst/>
                        <a:latin typeface="+mn-lt"/>
                      </a:endParaRPr>
                    </a:p>
                  </a:txBody>
                  <a:tcPr marL="44337" marR="44337" marT="44337" marB="44337">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000000"/>
                          </a:solidFill>
                          <a:effectLst/>
                          <a:latin typeface="+mn-lt"/>
                        </a:rPr>
                        <a:t>Project includes 3 or more NCN CORS</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mn-lt"/>
                        </a:rPr>
                        <a:t>1 local NCN CORS used as HUB  (&lt; 100 to 200 km) plus</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1 or more nearby NCN CORS (&lt; 300 km) plus</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1 or more distant NCN CORS (400-800 km)</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3809266782"/>
                  </a:ext>
                </a:extLst>
              </a:tr>
            </a:tbl>
          </a:graphicData>
        </a:graphic>
      </p:graphicFrame>
      <p:sp>
        <p:nvSpPr>
          <p:cNvPr id="9" name="TextBox 8">
            <a:extLst>
              <a:ext uri="{FF2B5EF4-FFF2-40B4-BE49-F238E27FC236}">
                <a16:creationId xmlns:a16="http://schemas.microsoft.com/office/drawing/2014/main" id="{1F08A536-B88B-FE84-1EFB-93416EF20FBC}"/>
              </a:ext>
            </a:extLst>
          </p:cNvPr>
          <p:cNvSpPr txBox="1"/>
          <p:nvPr/>
        </p:nvSpPr>
        <p:spPr>
          <a:xfrm rot="20920806">
            <a:off x="5471469" y="5665368"/>
            <a:ext cx="3624525" cy="338554"/>
          </a:xfrm>
          <a:prstGeom prst="rect">
            <a:avLst/>
          </a:prstGeom>
          <a:noFill/>
        </p:spPr>
        <p:txBody>
          <a:bodyPr wrap="square" rtlCol="0">
            <a:spAutoFit/>
          </a:bodyPr>
          <a:lstStyle/>
          <a:p>
            <a:r>
              <a:rPr lang="en-US" sz="1600" dirty="0">
                <a:solidFill>
                  <a:srgbClr val="FF0000"/>
                </a:solidFill>
                <a:latin typeface="+mn-lt"/>
              </a:rPr>
              <a:t>Table 5.3 – 3 or more CORS</a:t>
            </a:r>
          </a:p>
        </p:txBody>
      </p:sp>
      <p:pic>
        <p:nvPicPr>
          <p:cNvPr id="1026" name="Picture 2" descr="A series of concentric circles at 100 km increments with symbols showing suggested distribution of marks.">
            <a:extLst>
              <a:ext uri="{FF2B5EF4-FFF2-40B4-BE49-F238E27FC236}">
                <a16:creationId xmlns:a16="http://schemas.microsoft.com/office/drawing/2014/main" id="{FFCE22D4-B655-A7EB-E04F-8F43150A20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75" y="3026937"/>
            <a:ext cx="5810250" cy="2286000"/>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a:extLst>
              <a:ext uri="{FF2B5EF4-FFF2-40B4-BE49-F238E27FC236}">
                <a16:creationId xmlns:a16="http://schemas.microsoft.com/office/drawing/2014/main" id="{20B99C9D-ED00-A565-7D80-BF35BB7A307E}"/>
              </a:ext>
            </a:extLst>
          </p:cNvPr>
          <p:cNvSpPr txBox="1"/>
          <p:nvPr/>
        </p:nvSpPr>
        <p:spPr>
          <a:xfrm>
            <a:off x="186508" y="5343565"/>
            <a:ext cx="5810250" cy="1200329"/>
          </a:xfrm>
          <a:prstGeom prst="rect">
            <a:avLst/>
          </a:prstGeom>
          <a:noFill/>
        </p:spPr>
        <p:txBody>
          <a:bodyPr wrap="square" rtlCol="0">
            <a:spAutoFit/>
          </a:bodyPr>
          <a:lstStyle/>
          <a:p>
            <a:r>
              <a:rPr lang="en-US" dirty="0">
                <a:solidFill>
                  <a:srgbClr val="0002CD"/>
                </a:solidFill>
              </a:rPr>
              <a:t>Recommend: </a:t>
            </a:r>
          </a:p>
          <a:p>
            <a:r>
              <a:rPr lang="en-US" dirty="0">
                <a:solidFill>
                  <a:srgbClr val="0002CD"/>
                </a:solidFill>
              </a:rPr>
              <a:t>   1 HUB </a:t>
            </a:r>
          </a:p>
          <a:p>
            <a:r>
              <a:rPr lang="en-US" dirty="0">
                <a:solidFill>
                  <a:srgbClr val="0002CD"/>
                </a:solidFill>
              </a:rPr>
              <a:t>+ 1 CORS in each quadrant </a:t>
            </a:r>
          </a:p>
          <a:p>
            <a:r>
              <a:rPr lang="en-US" dirty="0">
                <a:solidFill>
                  <a:srgbClr val="0002CD"/>
                </a:solidFill>
              </a:rPr>
              <a:t>+ 1 or more Distant CORS</a:t>
            </a:r>
          </a:p>
        </p:txBody>
      </p:sp>
      <p:sp>
        <p:nvSpPr>
          <p:cNvPr id="2" name="Date Placeholder 1">
            <a:extLst>
              <a:ext uri="{FF2B5EF4-FFF2-40B4-BE49-F238E27FC236}">
                <a16:creationId xmlns:a16="http://schemas.microsoft.com/office/drawing/2014/main" id="{87CF81C3-10F9-FFEF-B567-152B31BDDDAE}"/>
              </a:ext>
            </a:extLst>
          </p:cNvPr>
          <p:cNvSpPr>
            <a:spLocks noGrp="1"/>
          </p:cNvSpPr>
          <p:nvPr>
            <p:ph type="dt" sz="half" idx="10"/>
          </p:nvPr>
        </p:nvSpPr>
        <p:spPr/>
        <p:txBody>
          <a:bodyPr/>
          <a:lstStyle/>
          <a:p>
            <a:r>
              <a:rPr lang="en-US" altLang="en-US"/>
              <a:t>April 21, 2025</a:t>
            </a:r>
          </a:p>
        </p:txBody>
      </p:sp>
    </p:spTree>
    <p:extLst>
      <p:ext uri="{BB962C8B-B14F-4D97-AF65-F5344CB8AC3E}">
        <p14:creationId xmlns:p14="http://schemas.microsoft.com/office/powerpoint/2010/main" val="3152700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DA8E173-16C2-82A4-C8C6-1C89C6467167}"/>
              </a:ext>
            </a:extLst>
          </p:cNvPr>
          <p:cNvSpPr>
            <a:spLocks noGrp="1"/>
          </p:cNvSpPr>
          <p:nvPr>
            <p:ph type="ftr" sz="quarter" idx="11"/>
          </p:nvPr>
        </p:nvSpPr>
        <p:spPr/>
        <p:txBody>
          <a:bodyPr/>
          <a:lstStyle/>
          <a:p>
            <a:pPr>
              <a:defRPr/>
            </a:pPr>
            <a:r>
              <a:rPr lang="en-US"/>
              <a:t>Design of Networks Using NOS NGS 92 </a:t>
            </a:r>
          </a:p>
        </p:txBody>
      </p:sp>
      <p:sp>
        <p:nvSpPr>
          <p:cNvPr id="4" name="Slide Number Placeholder 3">
            <a:extLst>
              <a:ext uri="{FF2B5EF4-FFF2-40B4-BE49-F238E27FC236}">
                <a16:creationId xmlns:a16="http://schemas.microsoft.com/office/drawing/2014/main" id="{7CC45583-7864-0C25-F2CB-2A19E5DD669B}"/>
              </a:ext>
            </a:extLst>
          </p:cNvPr>
          <p:cNvSpPr>
            <a:spLocks noGrp="1"/>
          </p:cNvSpPr>
          <p:nvPr>
            <p:ph type="sldNum" sz="quarter" idx="12"/>
          </p:nvPr>
        </p:nvSpPr>
        <p:spPr/>
        <p:txBody>
          <a:bodyPr/>
          <a:lstStyle/>
          <a:p>
            <a:fld id="{21522A12-69FB-4CEA-B41C-E21C20ABD61E}" type="slidenum">
              <a:rPr lang="en-US" altLang="en-US" smtClean="0"/>
              <a:pPr/>
              <a:t>32</a:t>
            </a:fld>
            <a:endParaRPr lang="en-US" altLang="en-US"/>
          </a:p>
        </p:txBody>
      </p:sp>
      <p:pic>
        <p:nvPicPr>
          <p:cNvPr id="16386" name="Picture 2" descr="A series of circles of 30 kilometer radius surrounding existing valid benchmarks and how far the proposed new marks might be located from them.">
            <a:extLst>
              <a:ext uri="{FF2B5EF4-FFF2-40B4-BE49-F238E27FC236}">
                <a16:creationId xmlns:a16="http://schemas.microsoft.com/office/drawing/2014/main" id="{29D7221C-E1B1-2590-4EFB-8247607BE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3082" y="1279658"/>
            <a:ext cx="5676900" cy="20002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a:extLst>
              <a:ext uri="{FF2B5EF4-FFF2-40B4-BE49-F238E27FC236}">
                <a16:creationId xmlns:a16="http://schemas.microsoft.com/office/drawing/2014/main" id="{A4681543-BB9A-2B07-4E80-4C2C8A8842CA}"/>
              </a:ext>
            </a:extLst>
          </p:cNvPr>
          <p:cNvGraphicFramePr>
            <a:graphicFrameLocks noGrp="1"/>
          </p:cNvGraphicFramePr>
          <p:nvPr>
            <p:extLst>
              <p:ext uri="{D42A27DB-BD31-4B8C-83A1-F6EECF244321}">
                <p14:modId xmlns:p14="http://schemas.microsoft.com/office/powerpoint/2010/main" val="3820113272"/>
              </p:ext>
            </p:extLst>
          </p:nvPr>
        </p:nvGraphicFramePr>
        <p:xfrm>
          <a:off x="683090" y="3957584"/>
          <a:ext cx="7376885" cy="1341120"/>
        </p:xfrm>
        <a:graphic>
          <a:graphicData uri="http://schemas.openxmlformats.org/drawingml/2006/table">
            <a:tbl>
              <a:tblPr/>
              <a:tblGrid>
                <a:gridCol w="437411">
                  <a:extLst>
                    <a:ext uri="{9D8B030D-6E8A-4147-A177-3AD203B41FA5}">
                      <a16:colId xmlns:a16="http://schemas.microsoft.com/office/drawing/2014/main" val="3589890602"/>
                    </a:ext>
                  </a:extLst>
                </a:gridCol>
                <a:gridCol w="1974262">
                  <a:extLst>
                    <a:ext uri="{9D8B030D-6E8A-4147-A177-3AD203B41FA5}">
                      <a16:colId xmlns:a16="http://schemas.microsoft.com/office/drawing/2014/main" val="538720385"/>
                    </a:ext>
                  </a:extLst>
                </a:gridCol>
                <a:gridCol w="4965212">
                  <a:extLst>
                    <a:ext uri="{9D8B030D-6E8A-4147-A177-3AD203B41FA5}">
                      <a16:colId xmlns:a16="http://schemas.microsoft.com/office/drawing/2014/main" val="488729787"/>
                    </a:ext>
                  </a:extLst>
                </a:gridCol>
              </a:tblGrid>
              <a:tr h="241300">
                <a:tc>
                  <a:txBody>
                    <a:bodyPr/>
                    <a:lstStyle/>
                    <a:p>
                      <a:pPr rtl="0" fontAlgn="t">
                        <a:spcBef>
                          <a:spcPts val="0"/>
                        </a:spcBef>
                        <a:spcAft>
                          <a:spcPts val="0"/>
                        </a:spcAft>
                      </a:pPr>
                      <a:r>
                        <a:rPr lang="en-US" sz="900" b="1" i="0" u="none" strike="noStrike">
                          <a:solidFill>
                            <a:srgbClr val="333333"/>
                          </a:solidFill>
                          <a:effectLst/>
                          <a:latin typeface="+mn-lt"/>
                        </a:rPr>
                        <a:t>8.1</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333333"/>
                          </a:solidFill>
                          <a:effectLst/>
                          <a:latin typeface="+mn-lt"/>
                        </a:rPr>
                        <a:t>Minimum Number Of Benchmarks</a:t>
                      </a:r>
                      <a:endParaRPr lang="en-US" sz="9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333333"/>
                          </a:solidFill>
                          <a:effectLst/>
                          <a:latin typeface="+mn-lt"/>
                        </a:rPr>
                        <a:t>2</a:t>
                      </a:r>
                      <a:endParaRPr lang="en-US" sz="9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06666"/>
                  </a:ext>
                </a:extLst>
              </a:tr>
              <a:tr h="241300">
                <a:tc>
                  <a:txBody>
                    <a:bodyPr/>
                    <a:lstStyle/>
                    <a:p>
                      <a:pPr rtl="0" fontAlgn="t">
                        <a:spcBef>
                          <a:spcPts val="0"/>
                        </a:spcBef>
                        <a:spcAft>
                          <a:spcPts val="0"/>
                        </a:spcAft>
                      </a:pPr>
                      <a:r>
                        <a:rPr lang="en-US" sz="900" b="1" i="0" u="none" strike="noStrike">
                          <a:solidFill>
                            <a:srgbClr val="333333"/>
                          </a:solidFill>
                          <a:effectLst/>
                          <a:latin typeface="+mn-lt"/>
                        </a:rPr>
                        <a:t>8.2</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333333"/>
                          </a:solidFill>
                          <a:effectLst/>
                          <a:latin typeface="+mn-lt"/>
                        </a:rPr>
                        <a:t>Order/Class Of Benchmarks</a:t>
                      </a:r>
                      <a:endParaRPr lang="en-US" sz="9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333333"/>
                          </a:solidFill>
                          <a:effectLst/>
                          <a:latin typeface="+mn-lt"/>
                        </a:rPr>
                        <a:t>Adjusted Leveling (3rd Order or better), and GPS-derived Height</a:t>
                      </a:r>
                    </a:p>
                    <a:p>
                      <a:pPr rtl="0" fontAlgn="t">
                        <a:spcBef>
                          <a:spcPts val="0"/>
                        </a:spcBef>
                        <a:spcAft>
                          <a:spcPts val="0"/>
                        </a:spcAft>
                      </a:pPr>
                      <a:r>
                        <a:rPr lang="en-US" sz="900" b="0" i="0" u="none" strike="noStrike" dirty="0">
                          <a:solidFill>
                            <a:srgbClr val="333333"/>
                          </a:solidFill>
                          <a:effectLst/>
                          <a:latin typeface="+mn-lt"/>
                        </a:rPr>
                        <a:t>Modernization. See Specification 8.2 for detail.</a:t>
                      </a:r>
                      <a:endParaRPr lang="en-US" sz="9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137680"/>
                  </a:ext>
                </a:extLst>
              </a:tr>
              <a:tr h="241300">
                <a:tc>
                  <a:txBody>
                    <a:bodyPr/>
                    <a:lstStyle/>
                    <a:p>
                      <a:pPr rtl="0" fontAlgn="t">
                        <a:spcBef>
                          <a:spcPts val="0"/>
                        </a:spcBef>
                        <a:spcAft>
                          <a:spcPts val="0"/>
                        </a:spcAft>
                      </a:pPr>
                      <a:r>
                        <a:rPr lang="en-US" sz="900" b="1" i="0" u="none" strike="noStrike">
                          <a:solidFill>
                            <a:srgbClr val="000000"/>
                          </a:solidFill>
                          <a:effectLst/>
                          <a:latin typeface="+mn-lt"/>
                        </a:rPr>
                        <a:t>8.3</a:t>
                      </a:r>
                      <a:endParaRPr lang="en-US" sz="9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900" b="1" i="0" u="none" strike="noStrike" dirty="0">
                          <a:solidFill>
                            <a:srgbClr val="000000"/>
                          </a:solidFill>
                          <a:effectLst/>
                          <a:latin typeface="+mn-lt"/>
                        </a:rPr>
                        <a:t>Maximum Allowable Distance From Newly Established Benchmarks to 2 Existing Valid Benchmarks</a:t>
                      </a:r>
                      <a:endParaRPr lang="en-US" sz="9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900" b="0" i="0" u="none" strike="noStrike" dirty="0">
                          <a:solidFill>
                            <a:srgbClr val="000000"/>
                          </a:solidFill>
                          <a:effectLst/>
                          <a:latin typeface="+mn-lt"/>
                        </a:rPr>
                        <a:t>Up to 50 km.</a:t>
                      </a:r>
                      <a:endParaRPr lang="en-US" sz="9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80564613"/>
                  </a:ext>
                </a:extLst>
              </a:tr>
            </a:tbl>
          </a:graphicData>
        </a:graphic>
      </p:graphicFrame>
      <p:sp>
        <p:nvSpPr>
          <p:cNvPr id="10" name="TextBox 9">
            <a:extLst>
              <a:ext uri="{FF2B5EF4-FFF2-40B4-BE49-F238E27FC236}">
                <a16:creationId xmlns:a16="http://schemas.microsoft.com/office/drawing/2014/main" id="{1BB0E3FC-E5C4-91D6-F68F-5164BDA6F9C5}"/>
              </a:ext>
            </a:extLst>
          </p:cNvPr>
          <p:cNvSpPr txBox="1"/>
          <p:nvPr/>
        </p:nvSpPr>
        <p:spPr>
          <a:xfrm>
            <a:off x="322870" y="460365"/>
            <a:ext cx="6226404" cy="307777"/>
          </a:xfrm>
          <a:prstGeom prst="rect">
            <a:avLst/>
          </a:prstGeom>
          <a:noFill/>
        </p:spPr>
        <p:txBody>
          <a:bodyPr wrap="square">
            <a:spAutoFit/>
          </a:bodyPr>
          <a:lstStyle/>
          <a:p>
            <a:r>
              <a:rPr lang="en-US" sz="1400" dirty="0">
                <a:latin typeface="+mn-lt"/>
              </a:rPr>
              <a:t>Figure 12 - Benchmark Location and Spacing Diagram </a:t>
            </a:r>
          </a:p>
        </p:txBody>
      </p:sp>
      <p:sp>
        <p:nvSpPr>
          <p:cNvPr id="12" name="TextBox 11">
            <a:extLst>
              <a:ext uri="{FF2B5EF4-FFF2-40B4-BE49-F238E27FC236}">
                <a16:creationId xmlns:a16="http://schemas.microsoft.com/office/drawing/2014/main" id="{5BEC0B6F-0BB3-7D18-9D46-733CCD205491}"/>
              </a:ext>
            </a:extLst>
          </p:cNvPr>
          <p:cNvSpPr txBox="1"/>
          <p:nvPr/>
        </p:nvSpPr>
        <p:spPr>
          <a:xfrm rot="20920806">
            <a:off x="5471469" y="5665368"/>
            <a:ext cx="3624525" cy="338554"/>
          </a:xfrm>
          <a:prstGeom prst="rect">
            <a:avLst/>
          </a:prstGeom>
          <a:noFill/>
        </p:spPr>
        <p:txBody>
          <a:bodyPr wrap="square" rtlCol="0">
            <a:spAutoFit/>
          </a:bodyPr>
          <a:lstStyle/>
          <a:p>
            <a:r>
              <a:rPr lang="en-US" sz="1600" dirty="0">
                <a:solidFill>
                  <a:srgbClr val="FF0000"/>
                </a:solidFill>
                <a:latin typeface="+mn-lt"/>
              </a:rPr>
              <a:t>Establishing Orthometric Heights</a:t>
            </a:r>
          </a:p>
        </p:txBody>
      </p:sp>
      <p:sp>
        <p:nvSpPr>
          <p:cNvPr id="5" name="TextBox 4">
            <a:extLst>
              <a:ext uri="{FF2B5EF4-FFF2-40B4-BE49-F238E27FC236}">
                <a16:creationId xmlns:a16="http://schemas.microsoft.com/office/drawing/2014/main" id="{FEDF1E86-6846-52EC-B833-69D923779441}"/>
              </a:ext>
            </a:extLst>
          </p:cNvPr>
          <p:cNvSpPr txBox="1"/>
          <p:nvPr/>
        </p:nvSpPr>
        <p:spPr>
          <a:xfrm>
            <a:off x="600141" y="3602313"/>
            <a:ext cx="6368143" cy="369332"/>
          </a:xfrm>
          <a:prstGeom prst="rect">
            <a:avLst/>
          </a:prstGeom>
          <a:noFill/>
        </p:spPr>
        <p:txBody>
          <a:bodyPr wrap="square">
            <a:spAutoFit/>
          </a:bodyPr>
          <a:lstStyle/>
          <a:p>
            <a:r>
              <a:rPr lang="en-US" dirty="0">
                <a:latin typeface="+mn-lt"/>
              </a:rPr>
              <a:t>Table 8 - Standards for Achieving Valid Orthometric Heights</a:t>
            </a:r>
          </a:p>
        </p:txBody>
      </p:sp>
      <p:sp>
        <p:nvSpPr>
          <p:cNvPr id="2" name="TextBox 1">
            <a:extLst>
              <a:ext uri="{FF2B5EF4-FFF2-40B4-BE49-F238E27FC236}">
                <a16:creationId xmlns:a16="http://schemas.microsoft.com/office/drawing/2014/main" id="{D2465567-7AA8-34FC-DE45-70BBAFC5997D}"/>
              </a:ext>
            </a:extLst>
          </p:cNvPr>
          <p:cNvSpPr txBox="1"/>
          <p:nvPr/>
        </p:nvSpPr>
        <p:spPr>
          <a:xfrm rot="21305694">
            <a:off x="3924300" y="2805403"/>
            <a:ext cx="3886200" cy="523220"/>
          </a:xfrm>
          <a:prstGeom prst="rect">
            <a:avLst/>
          </a:prstGeom>
          <a:noFill/>
        </p:spPr>
        <p:txBody>
          <a:bodyPr wrap="square" rtlCol="0">
            <a:spAutoFit/>
          </a:bodyPr>
          <a:lstStyle/>
          <a:p>
            <a:r>
              <a:rPr lang="en-US" sz="1400" dirty="0">
                <a:solidFill>
                  <a:srgbClr val="0070C0"/>
                </a:solidFill>
              </a:rPr>
              <a:t>Potentially cumbersome and error prone since the overlaps can be visually difficult to determine.</a:t>
            </a:r>
          </a:p>
        </p:txBody>
      </p:sp>
      <p:sp>
        <p:nvSpPr>
          <p:cNvPr id="6" name="Date Placeholder 5">
            <a:extLst>
              <a:ext uri="{FF2B5EF4-FFF2-40B4-BE49-F238E27FC236}">
                <a16:creationId xmlns:a16="http://schemas.microsoft.com/office/drawing/2014/main" id="{A4441514-76DA-8657-9511-032EE648E4ED}"/>
              </a:ext>
            </a:extLst>
          </p:cNvPr>
          <p:cNvSpPr>
            <a:spLocks noGrp="1"/>
          </p:cNvSpPr>
          <p:nvPr>
            <p:ph type="dt" sz="half" idx="10"/>
          </p:nvPr>
        </p:nvSpPr>
        <p:spPr/>
        <p:txBody>
          <a:bodyPr/>
          <a:lstStyle/>
          <a:p>
            <a:r>
              <a:rPr lang="en-US" altLang="en-US"/>
              <a:t>April 21, 2025</a:t>
            </a:r>
          </a:p>
        </p:txBody>
      </p:sp>
    </p:spTree>
    <p:extLst>
      <p:ext uri="{BB962C8B-B14F-4D97-AF65-F5344CB8AC3E}">
        <p14:creationId xmlns:p14="http://schemas.microsoft.com/office/powerpoint/2010/main" val="1959165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152174F-4850-93E7-30F1-8CD65091D4BD}"/>
              </a:ext>
            </a:extLst>
          </p:cNvPr>
          <p:cNvSpPr>
            <a:spLocks noGrp="1"/>
          </p:cNvSpPr>
          <p:nvPr>
            <p:ph type="ftr" sz="quarter" idx="11"/>
          </p:nvPr>
        </p:nvSpPr>
        <p:spPr/>
        <p:txBody>
          <a:bodyPr/>
          <a:lstStyle/>
          <a:p>
            <a:pPr>
              <a:defRPr/>
            </a:pPr>
            <a:r>
              <a:rPr lang="en-US"/>
              <a:t>Design of Networks Using NOS NGS 92 </a:t>
            </a:r>
          </a:p>
        </p:txBody>
      </p:sp>
      <p:sp>
        <p:nvSpPr>
          <p:cNvPr id="4" name="Slide Number Placeholder 3">
            <a:extLst>
              <a:ext uri="{FF2B5EF4-FFF2-40B4-BE49-F238E27FC236}">
                <a16:creationId xmlns:a16="http://schemas.microsoft.com/office/drawing/2014/main" id="{9F3959C4-CE2C-24D8-3FB2-763C14A12789}"/>
              </a:ext>
            </a:extLst>
          </p:cNvPr>
          <p:cNvSpPr>
            <a:spLocks noGrp="1"/>
          </p:cNvSpPr>
          <p:nvPr>
            <p:ph type="sldNum" sz="quarter" idx="12"/>
          </p:nvPr>
        </p:nvSpPr>
        <p:spPr/>
        <p:txBody>
          <a:bodyPr/>
          <a:lstStyle/>
          <a:p>
            <a:fld id="{21522A12-69FB-4CEA-B41C-E21C20ABD61E}" type="slidenum">
              <a:rPr lang="en-US" altLang="en-US" smtClean="0"/>
              <a:pPr/>
              <a:t>33</a:t>
            </a:fld>
            <a:endParaRPr lang="en-US" altLang="en-US"/>
          </a:p>
        </p:txBody>
      </p:sp>
      <p:sp>
        <p:nvSpPr>
          <p:cNvPr id="6" name="Rectangle 3">
            <a:extLst>
              <a:ext uri="{FF2B5EF4-FFF2-40B4-BE49-F238E27FC236}">
                <a16:creationId xmlns:a16="http://schemas.microsoft.com/office/drawing/2014/main" id="{D950B859-7827-5F93-C1F8-7E93EFB45A28}"/>
              </a:ext>
            </a:extLst>
          </p:cNvPr>
          <p:cNvSpPr>
            <a:spLocks noChangeArrowheads="1"/>
          </p:cNvSpPr>
          <p:nvPr/>
        </p:nvSpPr>
        <p:spPr bwMode="auto">
          <a:xfrm>
            <a:off x="1422183" y="4310112"/>
            <a:ext cx="6617517" cy="56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a:ln>
                  <a:noFill/>
                </a:ln>
                <a:solidFill>
                  <a:srgbClr val="000000"/>
                </a:solidFill>
                <a:effectLst/>
                <a:latin typeface="+mn-lt"/>
                <a:cs typeface="Arial" panose="020B0604020202020204" pitchFamily="34" charset="0"/>
              </a:rPr>
              <a:t>Note: all distances are tabulated in units of kilometers (km).</a:t>
            </a:r>
            <a:endParaRPr kumimoji="0" lang="en-US" altLang="en-US" sz="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1" u="none" strike="noStrike" cap="none" normalizeH="0" baseline="0" dirty="0">
                <a:ln>
                  <a:noFill/>
                </a:ln>
                <a:solidFill>
                  <a:srgbClr val="000000"/>
                </a:solidFill>
                <a:effectLst/>
                <a:latin typeface="+mn-lt"/>
                <a:cs typeface="Arial" panose="020B0604020202020204" pitchFamily="34" charset="0"/>
              </a:rPr>
              <a:t>Color Code:  0 to 30 km = bold font w/green color,   30 km or more = normal font w/pink color.</a:t>
            </a:r>
            <a:endParaRPr kumimoji="0" lang="en-US" altLang="en-US" sz="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rgbClr val="000000"/>
                </a:solidFill>
                <a:effectLst/>
                <a:latin typeface="+mn-lt"/>
                <a:cs typeface="Arial" panose="020B0604020202020204" pitchFamily="34" charset="0"/>
              </a:rPr>
              <a:t>A column with 2 or more bold font w/green color is within 30 km of 2 or more existing valid benchmarks.</a:t>
            </a:r>
            <a:endParaRPr kumimoji="0" lang="en-US" altLang="en-US" sz="600" b="0" i="0" u="none" strike="noStrike" cap="none" normalizeH="0" baseline="0" dirty="0">
              <a:ln>
                <a:noFill/>
              </a:ln>
              <a:solidFill>
                <a:schemeClr val="tx1"/>
              </a:solidFill>
              <a:effectLst/>
              <a:latin typeface="+mn-lt"/>
            </a:endParaRPr>
          </a:p>
        </p:txBody>
      </p:sp>
      <p:sp>
        <p:nvSpPr>
          <p:cNvPr id="7" name="TextBox 6">
            <a:extLst>
              <a:ext uri="{FF2B5EF4-FFF2-40B4-BE49-F238E27FC236}">
                <a16:creationId xmlns:a16="http://schemas.microsoft.com/office/drawing/2014/main" id="{8DE82192-D67A-DCC9-B520-6F7FFBE73F8F}"/>
              </a:ext>
            </a:extLst>
          </p:cNvPr>
          <p:cNvSpPr txBox="1"/>
          <p:nvPr/>
        </p:nvSpPr>
        <p:spPr>
          <a:xfrm>
            <a:off x="322870" y="460365"/>
            <a:ext cx="6226404" cy="307777"/>
          </a:xfrm>
          <a:prstGeom prst="rect">
            <a:avLst/>
          </a:prstGeom>
          <a:noFill/>
        </p:spPr>
        <p:txBody>
          <a:bodyPr wrap="square">
            <a:spAutoFit/>
          </a:bodyPr>
          <a:lstStyle/>
          <a:p>
            <a:r>
              <a:rPr lang="en-US" sz="1400" dirty="0">
                <a:latin typeface="+mn-lt"/>
              </a:rPr>
              <a:t>Figure 13 - </a:t>
            </a:r>
            <a:r>
              <a:rPr kumimoji="0" lang="en-US" altLang="en-US" sz="1400" b="0" i="0" u="none" strike="noStrike" cap="none" normalizeH="0" baseline="0" dirty="0">
                <a:ln>
                  <a:noFill/>
                </a:ln>
                <a:solidFill>
                  <a:srgbClr val="000000"/>
                </a:solidFill>
                <a:effectLst/>
                <a:latin typeface="+mn-lt"/>
                <a:cs typeface="Arial" panose="020B0604020202020204" pitchFamily="34" charset="0"/>
              </a:rPr>
              <a:t>Benchmark Distance Tabulation</a:t>
            </a:r>
            <a:endParaRPr kumimoji="0" lang="en-US" altLang="en-US" sz="1400" b="0" i="0" u="none" strike="noStrike" cap="none" normalizeH="0" baseline="0" dirty="0">
              <a:ln>
                <a:noFill/>
              </a:ln>
              <a:solidFill>
                <a:schemeClr val="tx1"/>
              </a:solidFill>
              <a:effectLst/>
              <a:latin typeface="+mn-lt"/>
            </a:endParaRPr>
          </a:p>
        </p:txBody>
      </p:sp>
      <p:graphicFrame>
        <p:nvGraphicFramePr>
          <p:cNvPr id="8" name="Table 7" descr="A multi-columned tabulation of the distances between existing valid benchmarks and the proposed new marks.">
            <a:extLst>
              <a:ext uri="{FF2B5EF4-FFF2-40B4-BE49-F238E27FC236}">
                <a16:creationId xmlns:a16="http://schemas.microsoft.com/office/drawing/2014/main" id="{5115C5EC-3AB6-39AE-726B-11FDF9011B34}"/>
              </a:ext>
            </a:extLst>
          </p:cNvPr>
          <p:cNvGraphicFramePr>
            <a:graphicFrameLocks noGrp="1"/>
          </p:cNvGraphicFramePr>
          <p:nvPr>
            <p:extLst>
              <p:ext uri="{D42A27DB-BD31-4B8C-83A1-F6EECF244321}">
                <p14:modId xmlns:p14="http://schemas.microsoft.com/office/powerpoint/2010/main" val="3333751349"/>
              </p:ext>
            </p:extLst>
          </p:nvPr>
        </p:nvGraphicFramePr>
        <p:xfrm>
          <a:off x="1422183" y="1111754"/>
          <a:ext cx="5943602" cy="3139440"/>
        </p:xfrm>
        <a:graphic>
          <a:graphicData uri="http://schemas.openxmlformats.org/drawingml/2006/table">
            <a:tbl>
              <a:tblPr/>
              <a:tblGrid>
                <a:gridCol w="857250">
                  <a:extLst>
                    <a:ext uri="{9D8B030D-6E8A-4147-A177-3AD203B41FA5}">
                      <a16:colId xmlns:a16="http://schemas.microsoft.com/office/drawing/2014/main" val="630558275"/>
                    </a:ext>
                  </a:extLst>
                </a:gridCol>
                <a:gridCol w="304800">
                  <a:extLst>
                    <a:ext uri="{9D8B030D-6E8A-4147-A177-3AD203B41FA5}">
                      <a16:colId xmlns:a16="http://schemas.microsoft.com/office/drawing/2014/main" val="1333140997"/>
                    </a:ext>
                  </a:extLst>
                </a:gridCol>
                <a:gridCol w="597694">
                  <a:extLst>
                    <a:ext uri="{9D8B030D-6E8A-4147-A177-3AD203B41FA5}">
                      <a16:colId xmlns:a16="http://schemas.microsoft.com/office/drawing/2014/main" val="1715454932"/>
                    </a:ext>
                  </a:extLst>
                </a:gridCol>
                <a:gridCol w="597694">
                  <a:extLst>
                    <a:ext uri="{9D8B030D-6E8A-4147-A177-3AD203B41FA5}">
                      <a16:colId xmlns:a16="http://schemas.microsoft.com/office/drawing/2014/main" val="2006102616"/>
                    </a:ext>
                  </a:extLst>
                </a:gridCol>
                <a:gridCol w="597694">
                  <a:extLst>
                    <a:ext uri="{9D8B030D-6E8A-4147-A177-3AD203B41FA5}">
                      <a16:colId xmlns:a16="http://schemas.microsoft.com/office/drawing/2014/main" val="2433500476"/>
                    </a:ext>
                  </a:extLst>
                </a:gridCol>
                <a:gridCol w="597694">
                  <a:extLst>
                    <a:ext uri="{9D8B030D-6E8A-4147-A177-3AD203B41FA5}">
                      <a16:colId xmlns:a16="http://schemas.microsoft.com/office/drawing/2014/main" val="1231243025"/>
                    </a:ext>
                  </a:extLst>
                </a:gridCol>
                <a:gridCol w="597694">
                  <a:extLst>
                    <a:ext uri="{9D8B030D-6E8A-4147-A177-3AD203B41FA5}">
                      <a16:colId xmlns:a16="http://schemas.microsoft.com/office/drawing/2014/main" val="2924518347"/>
                    </a:ext>
                  </a:extLst>
                </a:gridCol>
                <a:gridCol w="597694">
                  <a:extLst>
                    <a:ext uri="{9D8B030D-6E8A-4147-A177-3AD203B41FA5}">
                      <a16:colId xmlns:a16="http://schemas.microsoft.com/office/drawing/2014/main" val="23943038"/>
                    </a:ext>
                  </a:extLst>
                </a:gridCol>
                <a:gridCol w="597694">
                  <a:extLst>
                    <a:ext uri="{9D8B030D-6E8A-4147-A177-3AD203B41FA5}">
                      <a16:colId xmlns:a16="http://schemas.microsoft.com/office/drawing/2014/main" val="1069854437"/>
                    </a:ext>
                  </a:extLst>
                </a:gridCol>
                <a:gridCol w="597694">
                  <a:extLst>
                    <a:ext uri="{9D8B030D-6E8A-4147-A177-3AD203B41FA5}">
                      <a16:colId xmlns:a16="http://schemas.microsoft.com/office/drawing/2014/main" val="1639024583"/>
                    </a:ext>
                  </a:extLst>
                </a:gridCol>
              </a:tblGrid>
              <a:tr h="266700">
                <a:tc rowSpan="9">
                  <a:txBody>
                    <a:bodyPr/>
                    <a:lstStyle/>
                    <a:p>
                      <a:pPr algn="ctr" rtl="0" fontAlgn="t">
                        <a:spcBef>
                          <a:spcPts val="0"/>
                        </a:spcBef>
                        <a:spcAft>
                          <a:spcPts val="0"/>
                        </a:spcAft>
                      </a:pPr>
                      <a:endParaRPr lang="en-US" dirty="0">
                        <a:effectLst/>
                      </a:endParaRPr>
                    </a:p>
                    <a:p>
                      <a:pPr algn="ctr" rtl="0" fontAlgn="t">
                        <a:spcBef>
                          <a:spcPts val="0"/>
                        </a:spcBef>
                        <a:spcAft>
                          <a:spcPts val="0"/>
                        </a:spcAft>
                      </a:pPr>
                      <a:br>
                        <a:rPr lang="en-US" dirty="0">
                          <a:effectLst/>
                        </a:rPr>
                      </a:br>
                      <a:br>
                        <a:rPr lang="en-US" dirty="0">
                          <a:effectLst/>
                        </a:rPr>
                      </a:br>
                      <a:br>
                        <a:rPr lang="en-US" dirty="0">
                          <a:effectLst/>
                        </a:rPr>
                      </a:br>
                      <a:br>
                        <a:rPr lang="en-US" dirty="0">
                          <a:effectLst/>
                        </a:rPr>
                      </a:br>
                      <a:r>
                        <a:rPr lang="en-US" sz="1100" b="0" i="0" u="none" strike="noStrike" dirty="0">
                          <a:solidFill>
                            <a:srgbClr val="000000"/>
                          </a:solidFill>
                          <a:effectLst/>
                          <a:latin typeface="Arial" panose="020B0604020202020204" pitchFamily="34" charset="0"/>
                        </a:rPr>
                        <a:t>Existing Valid </a:t>
                      </a:r>
                      <a:r>
                        <a:rPr lang="en-US" sz="1100" b="0" i="0" u="none" strike="noStrike" dirty="0" err="1">
                          <a:solidFill>
                            <a:srgbClr val="000000"/>
                          </a:solidFill>
                          <a:effectLst/>
                          <a:latin typeface="Arial" panose="020B0604020202020204" pitchFamily="34" charset="0"/>
                        </a:rPr>
                        <a:t>BenchmarkList</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gridSpan="9">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New Benchmark List</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67202643"/>
                  </a:ext>
                </a:extLst>
              </a:tr>
              <a:tr h="266700">
                <a:tc vMerge="1">
                  <a:txBody>
                    <a:bodyPr/>
                    <a:lstStyle/>
                    <a:p>
                      <a:endParaRPr lang="en-US"/>
                    </a:p>
                  </a:txBody>
                  <a:tcPr/>
                </a:tc>
                <a:tc>
                  <a:txBody>
                    <a:bodyPr/>
                    <a:lstStyle/>
                    <a:p>
                      <a:pPr fontAlgn="t"/>
                      <a:br>
                        <a:rPr lang="en-US">
                          <a:effectLst/>
                        </a:rPr>
                      </a:b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h</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i</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j</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k</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l</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m</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n</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p</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DAF8"/>
                    </a:solidFill>
                  </a:tcPr>
                </a:tc>
                <a:extLst>
                  <a:ext uri="{0D108BD9-81ED-4DB2-BD59-A6C34878D82A}">
                    <a16:rowId xmlns:a16="http://schemas.microsoft.com/office/drawing/2014/main" val="1081325999"/>
                  </a:ext>
                </a:extLst>
              </a:tr>
              <a:tr h="266700">
                <a:tc vMerge="1">
                  <a:txBody>
                    <a:bodyPr/>
                    <a:lstStyle/>
                    <a:p>
                      <a:endParaRPr lang="en-US"/>
                    </a:p>
                  </a:txBody>
                  <a:tcPr/>
                </a:tc>
                <a:tc>
                  <a:txBody>
                    <a:bodyPr/>
                    <a:lstStyle/>
                    <a:p>
                      <a:pPr algn="r" rtl="0" fontAlgn="t">
                        <a:spcBef>
                          <a:spcPts val="0"/>
                        </a:spcBef>
                        <a:spcAft>
                          <a:spcPts val="0"/>
                        </a:spcAft>
                      </a:pPr>
                      <a:r>
                        <a:rPr lang="en-US" sz="1100" b="0" i="0" u="none" strike="noStrike">
                          <a:solidFill>
                            <a:srgbClr val="000000"/>
                          </a:solidFill>
                          <a:effectLst/>
                          <a:latin typeface="Arial" panose="020B0604020202020204" pitchFamily="34" charset="0"/>
                        </a:rPr>
                        <a:t>A</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rPr>
                        <a:t>20</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34</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44</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46</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47</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52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48</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40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extLst>
                  <a:ext uri="{0D108BD9-81ED-4DB2-BD59-A6C34878D82A}">
                    <a16:rowId xmlns:a16="http://schemas.microsoft.com/office/drawing/2014/main" val="3236829270"/>
                  </a:ext>
                </a:extLst>
              </a:tr>
              <a:tr h="266700">
                <a:tc vMerge="1">
                  <a:txBody>
                    <a:bodyPr/>
                    <a:lstStyle/>
                    <a:p>
                      <a:endParaRPr lang="en-US"/>
                    </a:p>
                  </a:txBody>
                  <a:tcPr/>
                </a:tc>
                <a:tc>
                  <a:txBody>
                    <a:bodyPr/>
                    <a:lstStyle/>
                    <a:p>
                      <a:pPr algn="r" rtl="0" fontAlgn="t">
                        <a:spcBef>
                          <a:spcPts val="0"/>
                        </a:spcBef>
                        <a:spcAft>
                          <a:spcPts val="0"/>
                        </a:spcAft>
                      </a:pPr>
                      <a:r>
                        <a:rPr lang="en-US" sz="1100" b="0" i="0" u="none" strike="noStrike">
                          <a:solidFill>
                            <a:srgbClr val="000000"/>
                          </a:solidFill>
                          <a:effectLst/>
                          <a:latin typeface="Arial" panose="020B0604020202020204" pitchFamily="34" charset="0"/>
                        </a:rPr>
                        <a:t>B</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50</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rPr>
                        <a:t>20</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rPr>
                        <a:t>25</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37</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40</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53</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40</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37</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extLst>
                  <a:ext uri="{0D108BD9-81ED-4DB2-BD59-A6C34878D82A}">
                    <a16:rowId xmlns:a16="http://schemas.microsoft.com/office/drawing/2014/main" val="3203071645"/>
                  </a:ext>
                </a:extLst>
              </a:tr>
              <a:tr h="266700">
                <a:tc vMerge="1">
                  <a:txBody>
                    <a:bodyPr/>
                    <a:lstStyle/>
                    <a:p>
                      <a:endParaRPr lang="en-US"/>
                    </a:p>
                  </a:txBody>
                  <a:tcPr/>
                </a:tc>
                <a:tc>
                  <a:txBody>
                    <a:bodyPr/>
                    <a:lstStyle/>
                    <a:p>
                      <a:pPr algn="r" rtl="0" fontAlgn="t">
                        <a:spcBef>
                          <a:spcPts val="0"/>
                        </a:spcBef>
                        <a:spcAft>
                          <a:spcPts val="0"/>
                        </a:spcAft>
                      </a:pPr>
                      <a:r>
                        <a:rPr lang="en-US" sz="1100" b="0" i="0" u="none" strike="noStrike">
                          <a:solidFill>
                            <a:srgbClr val="000000"/>
                          </a:solidFill>
                          <a:effectLst/>
                          <a:latin typeface="Arial" panose="020B0604020202020204" pitchFamily="34" charset="0"/>
                        </a:rPr>
                        <a:t>C</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46</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38</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rPr>
                        <a:t>23</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algn="ctr" rtl="0" fontAlgn="t">
                        <a:spcBef>
                          <a:spcPts val="0"/>
                        </a:spcBef>
                        <a:spcAft>
                          <a:spcPts val="0"/>
                        </a:spcAft>
                      </a:pPr>
                      <a:r>
                        <a:rPr lang="en-US" sz="1200" b="1" i="0" u="none" strike="noStrike" dirty="0">
                          <a:solidFill>
                            <a:srgbClr val="000000"/>
                          </a:solidFill>
                          <a:effectLst/>
                          <a:latin typeface="Arial" panose="020B0604020202020204" pitchFamily="34" charset="0"/>
                        </a:rPr>
                        <a:t>19</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35</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43</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52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49</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extLst>
                  <a:ext uri="{0D108BD9-81ED-4DB2-BD59-A6C34878D82A}">
                    <a16:rowId xmlns:a16="http://schemas.microsoft.com/office/drawing/2014/main" val="242864644"/>
                  </a:ext>
                </a:extLst>
              </a:tr>
              <a:tr h="266700">
                <a:tc vMerge="1">
                  <a:txBody>
                    <a:bodyPr/>
                    <a:lstStyle/>
                    <a:p>
                      <a:endParaRPr lang="en-US"/>
                    </a:p>
                  </a:txBody>
                  <a:tcPr/>
                </a:tc>
                <a:tc>
                  <a:txBody>
                    <a:bodyPr/>
                    <a:lstStyle/>
                    <a:p>
                      <a:pPr algn="r" rtl="0" fontAlgn="t">
                        <a:spcBef>
                          <a:spcPts val="0"/>
                        </a:spcBef>
                        <a:spcAft>
                          <a:spcPts val="0"/>
                        </a:spcAft>
                      </a:pPr>
                      <a:r>
                        <a:rPr lang="en-US" sz="1100" b="0" i="0" u="none" strike="noStrike">
                          <a:solidFill>
                            <a:srgbClr val="000000"/>
                          </a:solidFill>
                          <a:effectLst/>
                          <a:latin typeface="Arial" panose="020B0604020202020204" pitchFamily="34" charset="0"/>
                        </a:rPr>
                        <a:t>D</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49</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46</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47</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35</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rPr>
                        <a:t>18</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rPr>
                        <a:t>25</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44</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51</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extLst>
                  <a:ext uri="{0D108BD9-81ED-4DB2-BD59-A6C34878D82A}">
                    <a16:rowId xmlns:a16="http://schemas.microsoft.com/office/drawing/2014/main" val="1965015366"/>
                  </a:ext>
                </a:extLst>
              </a:tr>
              <a:tr h="266700">
                <a:tc vMerge="1">
                  <a:txBody>
                    <a:bodyPr/>
                    <a:lstStyle/>
                    <a:p>
                      <a:endParaRPr lang="en-US"/>
                    </a:p>
                  </a:txBody>
                  <a:tcPr/>
                </a:tc>
                <a:tc>
                  <a:txBody>
                    <a:bodyPr/>
                    <a:lstStyle/>
                    <a:p>
                      <a:pPr algn="r" rtl="0" fontAlgn="t">
                        <a:spcBef>
                          <a:spcPts val="0"/>
                        </a:spcBef>
                        <a:spcAft>
                          <a:spcPts val="0"/>
                        </a:spcAft>
                      </a:pPr>
                      <a:r>
                        <a:rPr lang="en-US" sz="1100" b="0" i="0" u="none" strike="noStrike">
                          <a:solidFill>
                            <a:srgbClr val="000000"/>
                          </a:solidFill>
                          <a:effectLst/>
                          <a:latin typeface="Arial" panose="020B0604020202020204" pitchFamily="34" charset="0"/>
                        </a:rPr>
                        <a:t>E</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45</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44</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43</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39</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200" b="1" i="0" u="none" strike="noStrike" dirty="0">
                          <a:solidFill>
                            <a:srgbClr val="000000"/>
                          </a:solidFill>
                          <a:effectLst/>
                          <a:latin typeface="Arial" panose="020B0604020202020204" pitchFamily="34" charset="0"/>
                        </a:rPr>
                        <a:t>14</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pPr algn="ctr" rtl="0" fontAlgn="t">
                        <a:spcBef>
                          <a:spcPts val="0"/>
                        </a:spcBef>
                        <a:spcAft>
                          <a:spcPts val="0"/>
                        </a:spcAft>
                      </a:pPr>
                      <a:r>
                        <a:rPr lang="en-US" sz="1100" b="0" i="0" u="none" strike="noStrike" dirty="0">
                          <a:solidFill>
                            <a:srgbClr val="000000"/>
                          </a:solidFill>
                          <a:effectLst/>
                          <a:latin typeface="Arial" panose="020B0604020202020204" pitchFamily="34" charset="0"/>
                        </a:rPr>
                        <a:t>32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40</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extLst>
                  <a:ext uri="{0D108BD9-81ED-4DB2-BD59-A6C34878D82A}">
                    <a16:rowId xmlns:a16="http://schemas.microsoft.com/office/drawing/2014/main" val="3001185278"/>
                  </a:ext>
                </a:extLst>
              </a:tr>
              <a:tr h="266700">
                <a:tc vMerge="1">
                  <a:txBody>
                    <a:bodyPr/>
                    <a:lstStyle/>
                    <a:p>
                      <a:endParaRPr lang="en-US"/>
                    </a:p>
                  </a:txBody>
                  <a:tcPr/>
                </a:tc>
                <a:tc>
                  <a:txBody>
                    <a:bodyPr/>
                    <a:lstStyle/>
                    <a:p>
                      <a:pPr algn="r" rtl="0" fontAlgn="t">
                        <a:spcBef>
                          <a:spcPts val="0"/>
                        </a:spcBef>
                        <a:spcAft>
                          <a:spcPts val="0"/>
                        </a:spcAft>
                      </a:pPr>
                      <a:r>
                        <a:rPr lang="en-US" sz="1100" b="0" i="0" u="none" strike="noStrike">
                          <a:solidFill>
                            <a:srgbClr val="000000"/>
                          </a:solidFill>
                          <a:effectLst/>
                          <a:latin typeface="Arial" panose="020B0604020202020204" pitchFamily="34" charset="0"/>
                        </a:rPr>
                        <a:t>F</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37</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47</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46</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44</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40</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34</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rPr>
                        <a:t>21</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extLst>
                  <a:ext uri="{0D108BD9-81ED-4DB2-BD59-A6C34878D82A}">
                    <a16:rowId xmlns:a16="http://schemas.microsoft.com/office/drawing/2014/main" val="951631795"/>
                  </a:ext>
                </a:extLst>
              </a:tr>
              <a:tr h="266700">
                <a:tc vMerge="1">
                  <a:txBody>
                    <a:bodyPr/>
                    <a:lstStyle/>
                    <a:p>
                      <a:endParaRPr lang="en-US"/>
                    </a:p>
                  </a:txBody>
                  <a:tcPr/>
                </a:tc>
                <a:tc>
                  <a:txBody>
                    <a:bodyPr/>
                    <a:lstStyle/>
                    <a:p>
                      <a:pPr algn="r" rtl="0" fontAlgn="t">
                        <a:spcBef>
                          <a:spcPts val="0"/>
                        </a:spcBef>
                        <a:spcAft>
                          <a:spcPts val="0"/>
                        </a:spcAft>
                      </a:pPr>
                      <a:r>
                        <a:rPr lang="en-US" sz="1100" b="0" i="0" u="none" strike="noStrike">
                          <a:solidFill>
                            <a:srgbClr val="000000"/>
                          </a:solidFill>
                          <a:effectLst/>
                          <a:latin typeface="Arial" panose="020B0604020202020204" pitchFamily="34" charset="0"/>
                        </a:rPr>
                        <a:t>G</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34</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35</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39</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34</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35</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38</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100" b="0" i="0" u="none" strike="noStrike">
                          <a:solidFill>
                            <a:srgbClr val="000000"/>
                          </a:solidFill>
                          <a:effectLst/>
                          <a:latin typeface="Arial" panose="020B0604020202020204" pitchFamily="34" charset="0"/>
                        </a:rPr>
                        <a:t>32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CCCC"/>
                    </a:solidFill>
                  </a:tcPr>
                </a:tc>
                <a:tc>
                  <a:txBody>
                    <a:bodyPr/>
                    <a:lstStyle/>
                    <a:p>
                      <a:pPr algn="ctr" rtl="0" fontAlgn="t">
                        <a:spcBef>
                          <a:spcPts val="0"/>
                        </a:spcBef>
                        <a:spcAft>
                          <a:spcPts val="0"/>
                        </a:spcAft>
                      </a:pPr>
                      <a:r>
                        <a:rPr lang="en-US" sz="1200" b="1" i="0" u="none" strike="noStrike" dirty="0">
                          <a:solidFill>
                            <a:srgbClr val="000000"/>
                          </a:solidFill>
                          <a:effectLst/>
                          <a:latin typeface="Arial" panose="020B0604020202020204" pitchFamily="34" charset="0"/>
                        </a:rPr>
                        <a:t>25</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extLst>
                  <a:ext uri="{0D108BD9-81ED-4DB2-BD59-A6C34878D82A}">
                    <a16:rowId xmlns:a16="http://schemas.microsoft.com/office/drawing/2014/main" val="599043189"/>
                  </a:ext>
                </a:extLst>
              </a:tr>
            </a:tbl>
          </a:graphicData>
        </a:graphic>
      </p:graphicFrame>
      <p:sp>
        <p:nvSpPr>
          <p:cNvPr id="9" name="TextBox 8">
            <a:extLst>
              <a:ext uri="{FF2B5EF4-FFF2-40B4-BE49-F238E27FC236}">
                <a16:creationId xmlns:a16="http://schemas.microsoft.com/office/drawing/2014/main" id="{13751FE9-326E-79BF-3200-ADA3946DF8EF}"/>
              </a:ext>
            </a:extLst>
          </p:cNvPr>
          <p:cNvSpPr txBox="1"/>
          <p:nvPr/>
        </p:nvSpPr>
        <p:spPr>
          <a:xfrm rot="20920806">
            <a:off x="5471469" y="5665368"/>
            <a:ext cx="3624525" cy="338554"/>
          </a:xfrm>
          <a:prstGeom prst="rect">
            <a:avLst/>
          </a:prstGeom>
          <a:noFill/>
        </p:spPr>
        <p:txBody>
          <a:bodyPr wrap="square" rtlCol="0">
            <a:spAutoFit/>
          </a:bodyPr>
          <a:lstStyle/>
          <a:p>
            <a:r>
              <a:rPr lang="en-US" sz="1600" dirty="0">
                <a:solidFill>
                  <a:srgbClr val="FF0000"/>
                </a:solidFill>
                <a:latin typeface="+mn-lt"/>
              </a:rPr>
              <a:t>Establishing Orthometric Heights</a:t>
            </a:r>
          </a:p>
        </p:txBody>
      </p:sp>
      <p:sp>
        <p:nvSpPr>
          <p:cNvPr id="2" name="Date Placeholder 1">
            <a:extLst>
              <a:ext uri="{FF2B5EF4-FFF2-40B4-BE49-F238E27FC236}">
                <a16:creationId xmlns:a16="http://schemas.microsoft.com/office/drawing/2014/main" id="{3F4AC89A-B8E9-17D5-2564-CB8FF044FDEA}"/>
              </a:ext>
            </a:extLst>
          </p:cNvPr>
          <p:cNvSpPr>
            <a:spLocks noGrp="1"/>
          </p:cNvSpPr>
          <p:nvPr>
            <p:ph type="dt" sz="half" idx="10"/>
          </p:nvPr>
        </p:nvSpPr>
        <p:spPr/>
        <p:txBody>
          <a:bodyPr/>
          <a:lstStyle/>
          <a:p>
            <a:r>
              <a:rPr lang="en-US" altLang="en-US"/>
              <a:t>April 21, 2025</a:t>
            </a:r>
          </a:p>
        </p:txBody>
      </p:sp>
    </p:spTree>
    <p:extLst>
      <p:ext uri="{BB962C8B-B14F-4D97-AF65-F5344CB8AC3E}">
        <p14:creationId xmlns:p14="http://schemas.microsoft.com/office/powerpoint/2010/main" val="3987353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92FE5C4-F56E-F352-8E17-09BE8F000929}"/>
              </a:ext>
            </a:extLst>
          </p:cNvPr>
          <p:cNvSpPr>
            <a:spLocks noGrp="1"/>
          </p:cNvSpPr>
          <p:nvPr>
            <p:ph type="ftr" sz="quarter" idx="11"/>
          </p:nvPr>
        </p:nvSpPr>
        <p:spPr/>
        <p:txBody>
          <a:bodyPr/>
          <a:lstStyle/>
          <a:p>
            <a:pPr>
              <a:defRPr/>
            </a:pPr>
            <a:r>
              <a:rPr lang="en-US"/>
              <a:t>Design of Networks Using NOS NGS 92 </a:t>
            </a:r>
          </a:p>
        </p:txBody>
      </p:sp>
      <p:sp>
        <p:nvSpPr>
          <p:cNvPr id="4" name="Slide Number Placeholder 3">
            <a:extLst>
              <a:ext uri="{FF2B5EF4-FFF2-40B4-BE49-F238E27FC236}">
                <a16:creationId xmlns:a16="http://schemas.microsoft.com/office/drawing/2014/main" id="{FB4C57EC-E2F9-6675-044D-FB2E4BCA52D1}"/>
              </a:ext>
            </a:extLst>
          </p:cNvPr>
          <p:cNvSpPr>
            <a:spLocks noGrp="1"/>
          </p:cNvSpPr>
          <p:nvPr>
            <p:ph type="sldNum" sz="quarter" idx="12"/>
          </p:nvPr>
        </p:nvSpPr>
        <p:spPr/>
        <p:txBody>
          <a:bodyPr/>
          <a:lstStyle/>
          <a:p>
            <a:fld id="{21522A12-69FB-4CEA-B41C-E21C20ABD61E}" type="slidenum">
              <a:rPr lang="en-US" altLang="en-US" smtClean="0"/>
              <a:pPr/>
              <a:t>34</a:t>
            </a:fld>
            <a:endParaRPr lang="en-US" altLang="en-US"/>
          </a:p>
        </p:txBody>
      </p:sp>
      <p:sp>
        <p:nvSpPr>
          <p:cNvPr id="6" name="TextBox 5">
            <a:extLst>
              <a:ext uri="{FF2B5EF4-FFF2-40B4-BE49-F238E27FC236}">
                <a16:creationId xmlns:a16="http://schemas.microsoft.com/office/drawing/2014/main" id="{95052095-9259-D3E9-C69F-E9AF52BAC84D}"/>
              </a:ext>
            </a:extLst>
          </p:cNvPr>
          <p:cNvSpPr txBox="1"/>
          <p:nvPr/>
        </p:nvSpPr>
        <p:spPr>
          <a:xfrm>
            <a:off x="322870" y="460365"/>
            <a:ext cx="6226404" cy="307777"/>
          </a:xfrm>
          <a:prstGeom prst="rect">
            <a:avLst/>
          </a:prstGeom>
          <a:noFill/>
        </p:spPr>
        <p:txBody>
          <a:bodyPr wrap="square">
            <a:spAutoFit/>
          </a:bodyPr>
          <a:lstStyle/>
          <a:p>
            <a:r>
              <a:rPr lang="en-US" sz="1400" dirty="0">
                <a:latin typeface="+mn-lt"/>
              </a:rPr>
              <a:t>Figure 13A - </a:t>
            </a:r>
            <a:r>
              <a:rPr kumimoji="0" lang="en-US" altLang="en-US" sz="1400" b="0" i="0" u="none" strike="noStrike" cap="none" normalizeH="0" baseline="0" dirty="0">
                <a:ln>
                  <a:noFill/>
                </a:ln>
                <a:solidFill>
                  <a:srgbClr val="000000"/>
                </a:solidFill>
                <a:effectLst/>
                <a:latin typeface="+mn-lt"/>
                <a:cs typeface="Arial" panose="020B0604020202020204" pitchFamily="34" charset="0"/>
              </a:rPr>
              <a:t>Benchmark Distance Tabulation  (3-column format)</a:t>
            </a:r>
            <a:endParaRPr kumimoji="0" lang="en-US" altLang="en-US" sz="1400" b="0" i="0" u="none" strike="noStrike" cap="none" normalizeH="0" baseline="0" dirty="0">
              <a:ln>
                <a:noFill/>
              </a:ln>
              <a:solidFill>
                <a:schemeClr val="tx1"/>
              </a:solidFill>
              <a:effectLst/>
              <a:latin typeface="+mn-lt"/>
            </a:endParaRPr>
          </a:p>
        </p:txBody>
      </p:sp>
      <p:graphicFrame>
        <p:nvGraphicFramePr>
          <p:cNvPr id="8" name="Table 7" descr="A three-columned tabulation of all the distance combinations between existing valid benchmarks and the proposed new marks.">
            <a:extLst>
              <a:ext uri="{FF2B5EF4-FFF2-40B4-BE49-F238E27FC236}">
                <a16:creationId xmlns:a16="http://schemas.microsoft.com/office/drawing/2014/main" id="{6ACA9C51-26D6-0AA5-887E-41546B52017E}"/>
              </a:ext>
            </a:extLst>
          </p:cNvPr>
          <p:cNvGraphicFramePr>
            <a:graphicFrameLocks noGrp="1"/>
          </p:cNvGraphicFramePr>
          <p:nvPr>
            <p:extLst>
              <p:ext uri="{D42A27DB-BD31-4B8C-83A1-F6EECF244321}">
                <p14:modId xmlns:p14="http://schemas.microsoft.com/office/powerpoint/2010/main" val="790195656"/>
              </p:ext>
            </p:extLst>
          </p:nvPr>
        </p:nvGraphicFramePr>
        <p:xfrm>
          <a:off x="574159" y="1168803"/>
          <a:ext cx="3575890" cy="4267200"/>
        </p:xfrm>
        <a:graphic>
          <a:graphicData uri="http://schemas.openxmlformats.org/drawingml/2006/table">
            <a:tbl>
              <a:tblPr firstRow="1" bandRow="1">
                <a:tableStyleId>{5C22544A-7EE6-4342-B048-85BDC9FD1C3A}</a:tableStyleId>
              </a:tblPr>
              <a:tblGrid>
                <a:gridCol w="772634">
                  <a:extLst>
                    <a:ext uri="{9D8B030D-6E8A-4147-A177-3AD203B41FA5}">
                      <a16:colId xmlns:a16="http://schemas.microsoft.com/office/drawing/2014/main" val="3785600098"/>
                    </a:ext>
                  </a:extLst>
                </a:gridCol>
                <a:gridCol w="786809">
                  <a:extLst>
                    <a:ext uri="{9D8B030D-6E8A-4147-A177-3AD203B41FA5}">
                      <a16:colId xmlns:a16="http://schemas.microsoft.com/office/drawing/2014/main" val="1879340391"/>
                    </a:ext>
                  </a:extLst>
                </a:gridCol>
                <a:gridCol w="2016447">
                  <a:extLst>
                    <a:ext uri="{9D8B030D-6E8A-4147-A177-3AD203B41FA5}">
                      <a16:colId xmlns:a16="http://schemas.microsoft.com/office/drawing/2014/main" val="730577248"/>
                    </a:ext>
                  </a:extLst>
                </a:gridCol>
              </a:tblGrid>
              <a:tr h="241867">
                <a:tc>
                  <a:txBody>
                    <a:bodyPr/>
                    <a:lstStyle/>
                    <a:p>
                      <a:pPr algn="ctr"/>
                      <a:r>
                        <a:rPr lang="en-US" sz="1400" dirty="0">
                          <a:latin typeface="+mn-lt"/>
                        </a:rPr>
                        <a:t>From</a:t>
                      </a:r>
                    </a:p>
                  </a:txBody>
                  <a:tcPr/>
                </a:tc>
                <a:tc>
                  <a:txBody>
                    <a:bodyPr/>
                    <a:lstStyle/>
                    <a:p>
                      <a:pPr algn="ctr"/>
                      <a:r>
                        <a:rPr lang="en-US" sz="1400" dirty="0">
                          <a:latin typeface="+mn-lt"/>
                        </a:rPr>
                        <a:t>To</a:t>
                      </a:r>
                    </a:p>
                  </a:txBody>
                  <a:tcPr/>
                </a:tc>
                <a:tc>
                  <a:txBody>
                    <a:bodyPr/>
                    <a:lstStyle/>
                    <a:p>
                      <a:pPr algn="ctr"/>
                      <a:r>
                        <a:rPr lang="en-US" sz="1400" dirty="0">
                          <a:latin typeface="+mn-lt"/>
                        </a:rPr>
                        <a:t>Distance (km)</a:t>
                      </a:r>
                    </a:p>
                  </a:txBody>
                  <a:tcPr/>
                </a:tc>
                <a:extLst>
                  <a:ext uri="{0D108BD9-81ED-4DB2-BD59-A6C34878D82A}">
                    <a16:rowId xmlns:a16="http://schemas.microsoft.com/office/drawing/2014/main" val="3088801088"/>
                  </a:ext>
                </a:extLst>
              </a:tr>
              <a:tr h="241867">
                <a:tc>
                  <a:txBody>
                    <a:bodyPr/>
                    <a:lstStyle/>
                    <a:p>
                      <a:pPr algn="ctr"/>
                      <a:r>
                        <a:rPr lang="en-US" sz="1400" dirty="0">
                          <a:latin typeface="+mn-lt"/>
                        </a:rPr>
                        <a:t>h</a:t>
                      </a:r>
                    </a:p>
                  </a:txBody>
                  <a:tcPr/>
                </a:tc>
                <a:tc>
                  <a:txBody>
                    <a:bodyPr/>
                    <a:lstStyle/>
                    <a:p>
                      <a:pPr algn="ctr"/>
                      <a:r>
                        <a:rPr lang="en-US" sz="1400" dirty="0">
                          <a:latin typeface="+mn-lt"/>
                        </a:rPr>
                        <a:t>A</a:t>
                      </a:r>
                    </a:p>
                  </a:txBody>
                  <a:tcPr/>
                </a:tc>
                <a:tc>
                  <a:txBody>
                    <a:bodyPr/>
                    <a:lstStyle/>
                    <a:p>
                      <a:pPr algn="ctr"/>
                      <a:r>
                        <a:rPr lang="en-US" sz="1400" dirty="0">
                          <a:latin typeface="+mn-lt"/>
                        </a:rPr>
                        <a:t>20</a:t>
                      </a:r>
                    </a:p>
                  </a:txBody>
                  <a:tcPr/>
                </a:tc>
                <a:extLst>
                  <a:ext uri="{0D108BD9-81ED-4DB2-BD59-A6C34878D82A}">
                    <a16:rowId xmlns:a16="http://schemas.microsoft.com/office/drawing/2014/main" val="2513957023"/>
                  </a:ext>
                </a:extLst>
              </a:tr>
              <a:tr h="241867">
                <a:tc>
                  <a:txBody>
                    <a:bodyPr/>
                    <a:lstStyle/>
                    <a:p>
                      <a:pPr algn="ctr"/>
                      <a:r>
                        <a:rPr lang="en-US" sz="1400" dirty="0">
                          <a:latin typeface="+mn-lt"/>
                        </a:rPr>
                        <a:t>h</a:t>
                      </a:r>
                    </a:p>
                  </a:txBody>
                  <a:tcPr/>
                </a:tc>
                <a:tc>
                  <a:txBody>
                    <a:bodyPr/>
                    <a:lstStyle/>
                    <a:p>
                      <a:pPr algn="ctr"/>
                      <a:r>
                        <a:rPr lang="en-US" sz="1400" dirty="0">
                          <a:latin typeface="+mn-lt"/>
                        </a:rPr>
                        <a:t>B</a:t>
                      </a:r>
                    </a:p>
                  </a:txBody>
                  <a:tcPr/>
                </a:tc>
                <a:tc>
                  <a:txBody>
                    <a:bodyPr/>
                    <a:lstStyle/>
                    <a:p>
                      <a:pPr algn="ctr"/>
                      <a:r>
                        <a:rPr lang="en-US" sz="1400" dirty="0">
                          <a:latin typeface="+mn-lt"/>
                        </a:rPr>
                        <a:t>50</a:t>
                      </a:r>
                    </a:p>
                  </a:txBody>
                  <a:tcPr/>
                </a:tc>
                <a:extLst>
                  <a:ext uri="{0D108BD9-81ED-4DB2-BD59-A6C34878D82A}">
                    <a16:rowId xmlns:a16="http://schemas.microsoft.com/office/drawing/2014/main" val="3748237944"/>
                  </a:ext>
                </a:extLst>
              </a:tr>
              <a:tr h="241867">
                <a:tc>
                  <a:txBody>
                    <a:bodyPr/>
                    <a:lstStyle/>
                    <a:p>
                      <a:pPr algn="ctr"/>
                      <a:r>
                        <a:rPr lang="en-US" sz="1400" dirty="0">
                          <a:latin typeface="+mn-lt"/>
                        </a:rPr>
                        <a:t>h</a:t>
                      </a:r>
                    </a:p>
                  </a:txBody>
                  <a:tcPr/>
                </a:tc>
                <a:tc>
                  <a:txBody>
                    <a:bodyPr/>
                    <a:lstStyle/>
                    <a:p>
                      <a:pPr algn="ctr"/>
                      <a:r>
                        <a:rPr lang="en-US" sz="1400" dirty="0">
                          <a:latin typeface="+mn-lt"/>
                        </a:rPr>
                        <a:t>C</a:t>
                      </a:r>
                    </a:p>
                  </a:txBody>
                  <a:tcPr/>
                </a:tc>
                <a:tc>
                  <a:txBody>
                    <a:bodyPr/>
                    <a:lstStyle/>
                    <a:p>
                      <a:pPr algn="ctr"/>
                      <a:r>
                        <a:rPr lang="en-US" sz="1400" dirty="0">
                          <a:latin typeface="+mn-lt"/>
                        </a:rPr>
                        <a:t>46</a:t>
                      </a:r>
                    </a:p>
                  </a:txBody>
                  <a:tcPr/>
                </a:tc>
                <a:extLst>
                  <a:ext uri="{0D108BD9-81ED-4DB2-BD59-A6C34878D82A}">
                    <a16:rowId xmlns:a16="http://schemas.microsoft.com/office/drawing/2014/main" val="952224676"/>
                  </a:ext>
                </a:extLst>
              </a:tr>
              <a:tr h="241867">
                <a:tc>
                  <a:txBody>
                    <a:bodyPr/>
                    <a:lstStyle/>
                    <a:p>
                      <a:pPr algn="ctr"/>
                      <a:r>
                        <a:rPr lang="en-US" sz="1400" dirty="0">
                          <a:latin typeface="+mn-lt"/>
                        </a:rPr>
                        <a:t>h</a:t>
                      </a:r>
                    </a:p>
                  </a:txBody>
                  <a:tcPr/>
                </a:tc>
                <a:tc>
                  <a:txBody>
                    <a:bodyPr/>
                    <a:lstStyle/>
                    <a:p>
                      <a:pPr algn="ctr"/>
                      <a:r>
                        <a:rPr lang="en-US" sz="1400" dirty="0">
                          <a:latin typeface="+mn-lt"/>
                        </a:rPr>
                        <a:t>D</a:t>
                      </a:r>
                    </a:p>
                  </a:txBody>
                  <a:tcPr/>
                </a:tc>
                <a:tc>
                  <a:txBody>
                    <a:bodyPr/>
                    <a:lstStyle/>
                    <a:p>
                      <a:pPr algn="ctr"/>
                      <a:r>
                        <a:rPr lang="en-US" sz="1400" dirty="0">
                          <a:latin typeface="+mn-lt"/>
                        </a:rPr>
                        <a:t>49</a:t>
                      </a:r>
                    </a:p>
                  </a:txBody>
                  <a:tcPr/>
                </a:tc>
                <a:extLst>
                  <a:ext uri="{0D108BD9-81ED-4DB2-BD59-A6C34878D82A}">
                    <a16:rowId xmlns:a16="http://schemas.microsoft.com/office/drawing/2014/main" val="4270431394"/>
                  </a:ext>
                </a:extLst>
              </a:tr>
              <a:tr h="241867">
                <a:tc>
                  <a:txBody>
                    <a:bodyPr/>
                    <a:lstStyle/>
                    <a:p>
                      <a:pPr algn="ctr"/>
                      <a:r>
                        <a:rPr lang="en-US" sz="1400" dirty="0">
                          <a:latin typeface="+mn-lt"/>
                        </a:rPr>
                        <a:t>h</a:t>
                      </a:r>
                    </a:p>
                  </a:txBody>
                  <a:tcPr/>
                </a:tc>
                <a:tc>
                  <a:txBody>
                    <a:bodyPr/>
                    <a:lstStyle/>
                    <a:p>
                      <a:pPr algn="ctr"/>
                      <a:r>
                        <a:rPr lang="en-US" sz="1400" dirty="0">
                          <a:latin typeface="+mn-lt"/>
                        </a:rPr>
                        <a:t>E</a:t>
                      </a:r>
                    </a:p>
                  </a:txBody>
                  <a:tcPr/>
                </a:tc>
                <a:tc>
                  <a:txBody>
                    <a:bodyPr/>
                    <a:lstStyle/>
                    <a:p>
                      <a:pPr algn="ctr"/>
                      <a:r>
                        <a:rPr lang="en-US" sz="1400" dirty="0">
                          <a:latin typeface="+mn-lt"/>
                        </a:rPr>
                        <a:t>45</a:t>
                      </a:r>
                    </a:p>
                  </a:txBody>
                  <a:tcPr/>
                </a:tc>
                <a:extLst>
                  <a:ext uri="{0D108BD9-81ED-4DB2-BD59-A6C34878D82A}">
                    <a16:rowId xmlns:a16="http://schemas.microsoft.com/office/drawing/2014/main" val="1977552902"/>
                  </a:ext>
                </a:extLst>
              </a:tr>
              <a:tr h="241867">
                <a:tc>
                  <a:txBody>
                    <a:bodyPr/>
                    <a:lstStyle/>
                    <a:p>
                      <a:pPr algn="ctr"/>
                      <a:r>
                        <a:rPr lang="en-US" sz="1400" dirty="0">
                          <a:latin typeface="+mn-lt"/>
                        </a:rPr>
                        <a:t>h</a:t>
                      </a:r>
                    </a:p>
                  </a:txBody>
                  <a:tcPr/>
                </a:tc>
                <a:tc>
                  <a:txBody>
                    <a:bodyPr/>
                    <a:lstStyle/>
                    <a:p>
                      <a:pPr algn="ctr"/>
                      <a:r>
                        <a:rPr lang="en-US" sz="1400" dirty="0">
                          <a:latin typeface="+mn-lt"/>
                        </a:rPr>
                        <a:t>F</a:t>
                      </a:r>
                    </a:p>
                  </a:txBody>
                  <a:tcPr/>
                </a:tc>
                <a:tc>
                  <a:txBody>
                    <a:bodyPr/>
                    <a:lstStyle/>
                    <a:p>
                      <a:pPr algn="ctr"/>
                      <a:r>
                        <a:rPr lang="en-US" sz="1400" dirty="0">
                          <a:latin typeface="+mn-lt"/>
                        </a:rPr>
                        <a:t>37</a:t>
                      </a:r>
                    </a:p>
                  </a:txBody>
                  <a:tcPr/>
                </a:tc>
                <a:extLst>
                  <a:ext uri="{0D108BD9-81ED-4DB2-BD59-A6C34878D82A}">
                    <a16:rowId xmlns:a16="http://schemas.microsoft.com/office/drawing/2014/main" val="3862885977"/>
                  </a:ext>
                </a:extLst>
              </a:tr>
              <a:tr h="241867">
                <a:tc>
                  <a:txBody>
                    <a:bodyPr/>
                    <a:lstStyle/>
                    <a:p>
                      <a:pPr algn="ctr"/>
                      <a:r>
                        <a:rPr lang="en-US" sz="1400" dirty="0">
                          <a:latin typeface="+mn-lt"/>
                        </a:rPr>
                        <a:t>h</a:t>
                      </a:r>
                    </a:p>
                  </a:txBody>
                  <a:tcPr/>
                </a:tc>
                <a:tc>
                  <a:txBody>
                    <a:bodyPr/>
                    <a:lstStyle/>
                    <a:p>
                      <a:pPr algn="ctr"/>
                      <a:r>
                        <a:rPr lang="en-US" sz="1400" dirty="0">
                          <a:latin typeface="+mn-lt"/>
                        </a:rPr>
                        <a:t>G</a:t>
                      </a:r>
                    </a:p>
                  </a:txBody>
                  <a:tcPr/>
                </a:tc>
                <a:tc>
                  <a:txBody>
                    <a:bodyPr/>
                    <a:lstStyle/>
                    <a:p>
                      <a:pPr algn="ctr"/>
                      <a:r>
                        <a:rPr lang="en-US" sz="1400" dirty="0">
                          <a:latin typeface="+mn-lt"/>
                        </a:rPr>
                        <a:t>34</a:t>
                      </a:r>
                    </a:p>
                  </a:txBody>
                  <a:tcPr/>
                </a:tc>
                <a:extLst>
                  <a:ext uri="{0D108BD9-81ED-4DB2-BD59-A6C34878D82A}">
                    <a16:rowId xmlns:a16="http://schemas.microsoft.com/office/drawing/2014/main" val="698925886"/>
                  </a:ext>
                </a:extLst>
              </a:tr>
              <a:tr h="241867">
                <a:tc>
                  <a:txBody>
                    <a:bodyPr/>
                    <a:lstStyle/>
                    <a:p>
                      <a:pPr algn="ctr"/>
                      <a:r>
                        <a:rPr lang="en-US" sz="1400" dirty="0" err="1">
                          <a:latin typeface="+mn-lt"/>
                        </a:rPr>
                        <a:t>i</a:t>
                      </a:r>
                      <a:endParaRPr lang="en-US" sz="1400" dirty="0">
                        <a:latin typeface="+mn-lt"/>
                      </a:endParaRPr>
                    </a:p>
                  </a:txBody>
                  <a:tcPr/>
                </a:tc>
                <a:tc>
                  <a:txBody>
                    <a:bodyPr/>
                    <a:lstStyle/>
                    <a:p>
                      <a:pPr algn="ctr"/>
                      <a:r>
                        <a:rPr lang="en-US" sz="1400" dirty="0">
                          <a:latin typeface="+mn-lt"/>
                        </a:rPr>
                        <a:t>A</a:t>
                      </a:r>
                    </a:p>
                  </a:txBody>
                  <a:tcPr/>
                </a:tc>
                <a:tc>
                  <a:txBody>
                    <a:bodyPr/>
                    <a:lstStyle/>
                    <a:p>
                      <a:pPr algn="ctr"/>
                      <a:r>
                        <a:rPr lang="en-US" sz="1400" dirty="0">
                          <a:latin typeface="+mn-lt"/>
                        </a:rPr>
                        <a:t>34</a:t>
                      </a:r>
                    </a:p>
                  </a:txBody>
                  <a:tcPr/>
                </a:tc>
                <a:extLst>
                  <a:ext uri="{0D108BD9-81ED-4DB2-BD59-A6C34878D82A}">
                    <a16:rowId xmlns:a16="http://schemas.microsoft.com/office/drawing/2014/main" val="412103781"/>
                  </a:ext>
                </a:extLst>
              </a:tr>
              <a:tr h="241867">
                <a:tc>
                  <a:txBody>
                    <a:bodyPr/>
                    <a:lstStyle/>
                    <a:p>
                      <a:pPr algn="ctr"/>
                      <a:r>
                        <a:rPr lang="en-US" sz="1400" dirty="0" err="1">
                          <a:latin typeface="+mn-lt"/>
                        </a:rPr>
                        <a:t>i</a:t>
                      </a:r>
                      <a:endParaRPr lang="en-US" sz="1400" dirty="0">
                        <a:latin typeface="+mn-lt"/>
                      </a:endParaRPr>
                    </a:p>
                  </a:txBody>
                  <a:tcPr/>
                </a:tc>
                <a:tc>
                  <a:txBody>
                    <a:bodyPr/>
                    <a:lstStyle/>
                    <a:p>
                      <a:pPr algn="ctr"/>
                      <a:r>
                        <a:rPr lang="en-US" sz="1400" dirty="0">
                          <a:latin typeface="+mn-lt"/>
                        </a:rPr>
                        <a:t>B</a:t>
                      </a:r>
                    </a:p>
                  </a:txBody>
                  <a:tcPr/>
                </a:tc>
                <a:tc>
                  <a:txBody>
                    <a:bodyPr/>
                    <a:lstStyle/>
                    <a:p>
                      <a:pPr algn="ctr"/>
                      <a:r>
                        <a:rPr lang="en-US" sz="1400" dirty="0">
                          <a:latin typeface="+mn-lt"/>
                        </a:rPr>
                        <a:t>20</a:t>
                      </a:r>
                    </a:p>
                  </a:txBody>
                  <a:tcPr/>
                </a:tc>
                <a:extLst>
                  <a:ext uri="{0D108BD9-81ED-4DB2-BD59-A6C34878D82A}">
                    <a16:rowId xmlns:a16="http://schemas.microsoft.com/office/drawing/2014/main" val="3835171305"/>
                  </a:ext>
                </a:extLst>
              </a:tr>
              <a:tr h="241867">
                <a:tc>
                  <a:txBody>
                    <a:bodyPr/>
                    <a:lstStyle/>
                    <a:p>
                      <a:pPr algn="ctr"/>
                      <a:r>
                        <a:rPr lang="en-US" sz="1400" dirty="0" err="1">
                          <a:latin typeface="+mn-lt"/>
                        </a:rPr>
                        <a:t>i</a:t>
                      </a:r>
                      <a:endParaRPr lang="en-US" sz="1400" dirty="0">
                        <a:latin typeface="+mn-lt"/>
                      </a:endParaRPr>
                    </a:p>
                  </a:txBody>
                  <a:tcPr/>
                </a:tc>
                <a:tc>
                  <a:txBody>
                    <a:bodyPr/>
                    <a:lstStyle/>
                    <a:p>
                      <a:pPr algn="ctr"/>
                      <a:r>
                        <a:rPr lang="en-US" sz="1400" dirty="0">
                          <a:latin typeface="+mn-lt"/>
                        </a:rPr>
                        <a:t>C</a:t>
                      </a:r>
                    </a:p>
                  </a:txBody>
                  <a:tcPr/>
                </a:tc>
                <a:tc>
                  <a:txBody>
                    <a:bodyPr/>
                    <a:lstStyle/>
                    <a:p>
                      <a:pPr algn="ctr"/>
                      <a:r>
                        <a:rPr lang="en-US" sz="1400" dirty="0">
                          <a:latin typeface="+mn-lt"/>
                        </a:rPr>
                        <a:t>38</a:t>
                      </a:r>
                    </a:p>
                  </a:txBody>
                  <a:tcPr/>
                </a:tc>
                <a:extLst>
                  <a:ext uri="{0D108BD9-81ED-4DB2-BD59-A6C34878D82A}">
                    <a16:rowId xmlns:a16="http://schemas.microsoft.com/office/drawing/2014/main" val="3173681404"/>
                  </a:ext>
                </a:extLst>
              </a:tr>
              <a:tr h="241867">
                <a:tc>
                  <a:txBody>
                    <a:bodyPr/>
                    <a:lstStyle/>
                    <a:p>
                      <a:pPr algn="ctr"/>
                      <a:r>
                        <a:rPr lang="en-US" sz="1400" dirty="0" err="1">
                          <a:latin typeface="+mn-lt"/>
                        </a:rPr>
                        <a:t>i</a:t>
                      </a:r>
                      <a:endParaRPr lang="en-US" sz="1400" dirty="0">
                        <a:latin typeface="+mn-lt"/>
                      </a:endParaRPr>
                    </a:p>
                  </a:txBody>
                  <a:tcPr/>
                </a:tc>
                <a:tc>
                  <a:txBody>
                    <a:bodyPr/>
                    <a:lstStyle/>
                    <a:p>
                      <a:pPr algn="ctr"/>
                      <a:r>
                        <a:rPr lang="en-US" sz="1400" dirty="0">
                          <a:latin typeface="+mn-lt"/>
                        </a:rPr>
                        <a:t>D</a:t>
                      </a:r>
                    </a:p>
                  </a:txBody>
                  <a:tcPr/>
                </a:tc>
                <a:tc>
                  <a:txBody>
                    <a:bodyPr/>
                    <a:lstStyle/>
                    <a:p>
                      <a:pPr algn="ctr"/>
                      <a:r>
                        <a:rPr lang="en-US" sz="1400" dirty="0">
                          <a:latin typeface="+mn-lt"/>
                        </a:rPr>
                        <a:t>46</a:t>
                      </a:r>
                    </a:p>
                  </a:txBody>
                  <a:tcPr/>
                </a:tc>
                <a:extLst>
                  <a:ext uri="{0D108BD9-81ED-4DB2-BD59-A6C34878D82A}">
                    <a16:rowId xmlns:a16="http://schemas.microsoft.com/office/drawing/2014/main" val="3177515115"/>
                  </a:ext>
                </a:extLst>
              </a:tr>
              <a:tr h="241867">
                <a:tc>
                  <a:txBody>
                    <a:bodyPr/>
                    <a:lstStyle/>
                    <a:p>
                      <a:pPr algn="ctr"/>
                      <a:r>
                        <a:rPr lang="en-US" sz="1400" dirty="0" err="1">
                          <a:latin typeface="+mn-lt"/>
                        </a:rPr>
                        <a:t>i</a:t>
                      </a:r>
                      <a:endParaRPr lang="en-US" sz="1400" dirty="0">
                        <a:latin typeface="+mn-lt"/>
                      </a:endParaRPr>
                    </a:p>
                  </a:txBody>
                  <a:tcPr/>
                </a:tc>
                <a:tc>
                  <a:txBody>
                    <a:bodyPr/>
                    <a:lstStyle/>
                    <a:p>
                      <a:pPr algn="ctr"/>
                      <a:r>
                        <a:rPr lang="en-US" sz="1400" dirty="0">
                          <a:latin typeface="+mn-lt"/>
                        </a:rPr>
                        <a:t>E</a:t>
                      </a:r>
                    </a:p>
                  </a:txBody>
                  <a:tcPr/>
                </a:tc>
                <a:tc>
                  <a:txBody>
                    <a:bodyPr/>
                    <a:lstStyle/>
                    <a:p>
                      <a:pPr algn="ctr"/>
                      <a:r>
                        <a:rPr lang="en-US" sz="1400" dirty="0">
                          <a:latin typeface="+mn-lt"/>
                        </a:rPr>
                        <a:t>42</a:t>
                      </a:r>
                    </a:p>
                  </a:txBody>
                  <a:tcPr/>
                </a:tc>
                <a:extLst>
                  <a:ext uri="{0D108BD9-81ED-4DB2-BD59-A6C34878D82A}">
                    <a16:rowId xmlns:a16="http://schemas.microsoft.com/office/drawing/2014/main" val="363160724"/>
                  </a:ext>
                </a:extLst>
              </a:tr>
              <a:tr h="241867">
                <a:tc>
                  <a:txBody>
                    <a:bodyPr/>
                    <a:lstStyle/>
                    <a:p>
                      <a:pPr algn="ctr"/>
                      <a:r>
                        <a:rPr lang="en-US" sz="1400" dirty="0" err="1">
                          <a:latin typeface="+mn-lt"/>
                        </a:rPr>
                        <a:t>etc</a:t>
                      </a:r>
                      <a:endParaRPr lang="en-US" sz="1400" dirty="0">
                        <a:latin typeface="+mn-lt"/>
                      </a:endParaRPr>
                    </a:p>
                  </a:txBody>
                  <a:tcPr/>
                </a:tc>
                <a:tc>
                  <a:txBody>
                    <a:bodyPr/>
                    <a:lstStyle/>
                    <a:p>
                      <a:pPr algn="ctr"/>
                      <a:r>
                        <a:rPr lang="en-US" sz="1400" dirty="0" err="1">
                          <a:latin typeface="+mn-lt"/>
                        </a:rPr>
                        <a:t>etc</a:t>
                      </a:r>
                      <a:endParaRPr lang="en-US" sz="1400" dirty="0">
                        <a:latin typeface="+mn-lt"/>
                      </a:endParaRPr>
                    </a:p>
                  </a:txBody>
                  <a:tcPr/>
                </a:tc>
                <a:tc>
                  <a:txBody>
                    <a:bodyPr/>
                    <a:lstStyle/>
                    <a:p>
                      <a:pPr algn="ctr"/>
                      <a:r>
                        <a:rPr lang="en-US" sz="1400" dirty="0" err="1">
                          <a:latin typeface="+mn-lt"/>
                        </a:rPr>
                        <a:t>etc</a:t>
                      </a:r>
                      <a:endParaRPr lang="en-US" sz="1400" dirty="0">
                        <a:latin typeface="+mn-lt"/>
                      </a:endParaRPr>
                    </a:p>
                  </a:txBody>
                  <a:tcPr/>
                </a:tc>
                <a:extLst>
                  <a:ext uri="{0D108BD9-81ED-4DB2-BD59-A6C34878D82A}">
                    <a16:rowId xmlns:a16="http://schemas.microsoft.com/office/drawing/2014/main" val="2296026735"/>
                  </a:ext>
                </a:extLst>
              </a:tr>
            </a:tbl>
          </a:graphicData>
        </a:graphic>
      </p:graphicFrame>
      <p:sp>
        <p:nvSpPr>
          <p:cNvPr id="9" name="TextBox 8">
            <a:extLst>
              <a:ext uri="{FF2B5EF4-FFF2-40B4-BE49-F238E27FC236}">
                <a16:creationId xmlns:a16="http://schemas.microsoft.com/office/drawing/2014/main" id="{3F84F010-A435-6C01-B3A7-CBEC233F1001}"/>
              </a:ext>
            </a:extLst>
          </p:cNvPr>
          <p:cNvSpPr txBox="1"/>
          <p:nvPr/>
        </p:nvSpPr>
        <p:spPr>
          <a:xfrm>
            <a:off x="4914900" y="836967"/>
            <a:ext cx="3041967" cy="307777"/>
          </a:xfrm>
          <a:prstGeom prst="rect">
            <a:avLst/>
          </a:prstGeom>
          <a:noFill/>
        </p:spPr>
        <p:txBody>
          <a:bodyPr wrap="square" rtlCol="0">
            <a:spAutoFit/>
          </a:bodyPr>
          <a:lstStyle/>
          <a:p>
            <a:r>
              <a:rPr lang="en-US" sz="1400" dirty="0">
                <a:latin typeface="+mn-lt"/>
              </a:rPr>
              <a:t>Sort the table by Distance.</a:t>
            </a:r>
          </a:p>
        </p:txBody>
      </p:sp>
      <p:graphicFrame>
        <p:nvGraphicFramePr>
          <p:cNvPr id="11" name="Table 10" descr="A three-columned tabulation of all the distance combinations between existing valid benchmarks and the proposed new marks has been sorted by distance, bringing the shorter distances to the top of the Table to allow easier inspection and selection of which new marks are within the required distances of the existing valid benchmarks.">
            <a:extLst>
              <a:ext uri="{FF2B5EF4-FFF2-40B4-BE49-F238E27FC236}">
                <a16:creationId xmlns:a16="http://schemas.microsoft.com/office/drawing/2014/main" id="{B145439D-6DFE-9072-6AB3-E0992129CAF0}"/>
              </a:ext>
            </a:extLst>
          </p:cNvPr>
          <p:cNvGraphicFramePr>
            <a:graphicFrameLocks noGrp="1"/>
          </p:cNvGraphicFramePr>
          <p:nvPr>
            <p:extLst>
              <p:ext uri="{D42A27DB-BD31-4B8C-83A1-F6EECF244321}">
                <p14:modId xmlns:p14="http://schemas.microsoft.com/office/powerpoint/2010/main" val="3698619565"/>
              </p:ext>
            </p:extLst>
          </p:nvPr>
        </p:nvGraphicFramePr>
        <p:xfrm>
          <a:off x="5006951" y="1150755"/>
          <a:ext cx="3575890" cy="4267200"/>
        </p:xfrm>
        <a:graphic>
          <a:graphicData uri="http://schemas.openxmlformats.org/drawingml/2006/table">
            <a:tbl>
              <a:tblPr firstRow="1" bandRow="1">
                <a:tableStyleId>{5C22544A-7EE6-4342-B048-85BDC9FD1C3A}</a:tableStyleId>
              </a:tblPr>
              <a:tblGrid>
                <a:gridCol w="772634">
                  <a:extLst>
                    <a:ext uri="{9D8B030D-6E8A-4147-A177-3AD203B41FA5}">
                      <a16:colId xmlns:a16="http://schemas.microsoft.com/office/drawing/2014/main" val="3785600098"/>
                    </a:ext>
                  </a:extLst>
                </a:gridCol>
                <a:gridCol w="786809">
                  <a:extLst>
                    <a:ext uri="{9D8B030D-6E8A-4147-A177-3AD203B41FA5}">
                      <a16:colId xmlns:a16="http://schemas.microsoft.com/office/drawing/2014/main" val="1879340391"/>
                    </a:ext>
                  </a:extLst>
                </a:gridCol>
                <a:gridCol w="2016447">
                  <a:extLst>
                    <a:ext uri="{9D8B030D-6E8A-4147-A177-3AD203B41FA5}">
                      <a16:colId xmlns:a16="http://schemas.microsoft.com/office/drawing/2014/main" val="730577248"/>
                    </a:ext>
                  </a:extLst>
                </a:gridCol>
              </a:tblGrid>
              <a:tr h="209439">
                <a:tc>
                  <a:txBody>
                    <a:bodyPr/>
                    <a:lstStyle/>
                    <a:p>
                      <a:pPr algn="ctr"/>
                      <a:r>
                        <a:rPr lang="en-US" sz="1400" dirty="0">
                          <a:latin typeface="+mn-lt"/>
                        </a:rPr>
                        <a:t>From</a:t>
                      </a:r>
                    </a:p>
                  </a:txBody>
                  <a:tcPr/>
                </a:tc>
                <a:tc>
                  <a:txBody>
                    <a:bodyPr/>
                    <a:lstStyle/>
                    <a:p>
                      <a:pPr algn="ctr"/>
                      <a:r>
                        <a:rPr lang="en-US" sz="1400" dirty="0">
                          <a:latin typeface="+mn-lt"/>
                        </a:rPr>
                        <a:t>To</a:t>
                      </a:r>
                    </a:p>
                  </a:txBody>
                  <a:tcPr/>
                </a:tc>
                <a:tc>
                  <a:txBody>
                    <a:bodyPr/>
                    <a:lstStyle/>
                    <a:p>
                      <a:pPr algn="ctr"/>
                      <a:r>
                        <a:rPr lang="en-US" sz="1400" dirty="0">
                          <a:latin typeface="+mn-lt"/>
                        </a:rPr>
                        <a:t>Distance (km)</a:t>
                      </a:r>
                    </a:p>
                  </a:txBody>
                  <a:tcPr/>
                </a:tc>
                <a:extLst>
                  <a:ext uri="{0D108BD9-81ED-4DB2-BD59-A6C34878D82A}">
                    <a16:rowId xmlns:a16="http://schemas.microsoft.com/office/drawing/2014/main" val="3088801088"/>
                  </a:ext>
                </a:extLst>
              </a:tr>
              <a:tr h="209439">
                <a:tc>
                  <a:txBody>
                    <a:bodyPr/>
                    <a:lstStyle/>
                    <a:p>
                      <a:pPr algn="ctr"/>
                      <a:r>
                        <a:rPr lang="en-US" sz="1400" dirty="0">
                          <a:latin typeface="+mn-lt"/>
                        </a:rPr>
                        <a:t>m</a:t>
                      </a:r>
                    </a:p>
                  </a:txBody>
                  <a:tcPr/>
                </a:tc>
                <a:tc>
                  <a:txBody>
                    <a:bodyPr/>
                    <a:lstStyle/>
                    <a:p>
                      <a:pPr algn="ctr"/>
                      <a:r>
                        <a:rPr lang="en-US" sz="1400" dirty="0">
                          <a:latin typeface="+mn-lt"/>
                        </a:rPr>
                        <a:t>E</a:t>
                      </a:r>
                    </a:p>
                  </a:txBody>
                  <a:tcPr/>
                </a:tc>
                <a:tc>
                  <a:txBody>
                    <a:bodyPr/>
                    <a:lstStyle/>
                    <a:p>
                      <a:pPr algn="ctr"/>
                      <a:r>
                        <a:rPr lang="en-US" sz="1400" dirty="0">
                          <a:latin typeface="+mn-lt"/>
                        </a:rPr>
                        <a:t>14</a:t>
                      </a:r>
                    </a:p>
                  </a:txBody>
                  <a:tcPr>
                    <a:solidFill>
                      <a:srgbClr val="00B050">
                        <a:alpha val="15000"/>
                      </a:srgbClr>
                    </a:solidFill>
                  </a:tcPr>
                </a:tc>
                <a:extLst>
                  <a:ext uri="{0D108BD9-81ED-4DB2-BD59-A6C34878D82A}">
                    <a16:rowId xmlns:a16="http://schemas.microsoft.com/office/drawing/2014/main" val="2513957023"/>
                  </a:ext>
                </a:extLst>
              </a:tr>
              <a:tr h="209439">
                <a:tc>
                  <a:txBody>
                    <a:bodyPr/>
                    <a:lstStyle/>
                    <a:p>
                      <a:pPr algn="ctr"/>
                      <a:r>
                        <a:rPr lang="en-US" sz="1400" dirty="0">
                          <a:latin typeface="+mn-lt"/>
                        </a:rPr>
                        <a:t>l</a:t>
                      </a:r>
                    </a:p>
                  </a:txBody>
                  <a:tcPr/>
                </a:tc>
                <a:tc>
                  <a:txBody>
                    <a:bodyPr/>
                    <a:lstStyle/>
                    <a:p>
                      <a:pPr algn="ctr"/>
                      <a:r>
                        <a:rPr lang="en-US" sz="1400" dirty="0">
                          <a:latin typeface="+mn-lt"/>
                        </a:rPr>
                        <a:t>D</a:t>
                      </a:r>
                    </a:p>
                  </a:txBody>
                  <a:tcPr/>
                </a:tc>
                <a:tc>
                  <a:txBody>
                    <a:bodyPr/>
                    <a:lstStyle/>
                    <a:p>
                      <a:pPr algn="ctr"/>
                      <a:r>
                        <a:rPr lang="en-US" sz="1400" dirty="0">
                          <a:latin typeface="+mn-lt"/>
                        </a:rPr>
                        <a:t>18</a:t>
                      </a:r>
                    </a:p>
                  </a:txBody>
                  <a:tcPr>
                    <a:solidFill>
                      <a:srgbClr val="00B050">
                        <a:alpha val="15000"/>
                      </a:srgbClr>
                    </a:solidFill>
                  </a:tcPr>
                </a:tc>
                <a:extLst>
                  <a:ext uri="{0D108BD9-81ED-4DB2-BD59-A6C34878D82A}">
                    <a16:rowId xmlns:a16="http://schemas.microsoft.com/office/drawing/2014/main" val="3748237944"/>
                  </a:ext>
                </a:extLst>
              </a:tr>
              <a:tr h="209439">
                <a:tc>
                  <a:txBody>
                    <a:bodyPr/>
                    <a:lstStyle/>
                    <a:p>
                      <a:pPr algn="ctr"/>
                      <a:r>
                        <a:rPr lang="en-US" sz="1400" dirty="0">
                          <a:latin typeface="+mn-lt"/>
                        </a:rPr>
                        <a:t>k</a:t>
                      </a:r>
                    </a:p>
                  </a:txBody>
                  <a:tcPr/>
                </a:tc>
                <a:tc>
                  <a:txBody>
                    <a:bodyPr/>
                    <a:lstStyle/>
                    <a:p>
                      <a:pPr algn="ctr"/>
                      <a:r>
                        <a:rPr lang="en-US" sz="1400" dirty="0">
                          <a:latin typeface="+mn-lt"/>
                        </a:rPr>
                        <a:t>C</a:t>
                      </a:r>
                    </a:p>
                  </a:txBody>
                  <a:tcPr/>
                </a:tc>
                <a:tc>
                  <a:txBody>
                    <a:bodyPr/>
                    <a:lstStyle/>
                    <a:p>
                      <a:pPr algn="ctr"/>
                      <a:r>
                        <a:rPr lang="en-US" sz="1400" dirty="0">
                          <a:latin typeface="+mn-lt"/>
                        </a:rPr>
                        <a:t>19</a:t>
                      </a:r>
                    </a:p>
                  </a:txBody>
                  <a:tcPr>
                    <a:solidFill>
                      <a:srgbClr val="00B050">
                        <a:alpha val="15000"/>
                      </a:srgbClr>
                    </a:solidFill>
                  </a:tcPr>
                </a:tc>
                <a:extLst>
                  <a:ext uri="{0D108BD9-81ED-4DB2-BD59-A6C34878D82A}">
                    <a16:rowId xmlns:a16="http://schemas.microsoft.com/office/drawing/2014/main" val="952224676"/>
                  </a:ext>
                </a:extLst>
              </a:tr>
              <a:tr h="209439">
                <a:tc>
                  <a:txBody>
                    <a:bodyPr/>
                    <a:lstStyle/>
                    <a:p>
                      <a:pPr algn="ctr"/>
                      <a:r>
                        <a:rPr lang="en-US" sz="1400" dirty="0">
                          <a:latin typeface="+mn-lt"/>
                        </a:rPr>
                        <a:t>h</a:t>
                      </a:r>
                    </a:p>
                  </a:txBody>
                  <a:tcPr/>
                </a:tc>
                <a:tc>
                  <a:txBody>
                    <a:bodyPr/>
                    <a:lstStyle/>
                    <a:p>
                      <a:pPr algn="ctr"/>
                      <a:r>
                        <a:rPr lang="en-US" sz="1400" dirty="0">
                          <a:latin typeface="+mn-lt"/>
                        </a:rPr>
                        <a:t>A</a:t>
                      </a:r>
                    </a:p>
                  </a:txBody>
                  <a:tcPr/>
                </a:tc>
                <a:tc>
                  <a:txBody>
                    <a:bodyPr/>
                    <a:lstStyle/>
                    <a:p>
                      <a:pPr algn="ctr"/>
                      <a:r>
                        <a:rPr lang="en-US" sz="1400" dirty="0">
                          <a:latin typeface="+mn-lt"/>
                        </a:rPr>
                        <a:t>20</a:t>
                      </a:r>
                    </a:p>
                  </a:txBody>
                  <a:tcPr>
                    <a:solidFill>
                      <a:srgbClr val="00B050">
                        <a:alpha val="15000"/>
                      </a:srgbClr>
                    </a:solidFill>
                  </a:tcPr>
                </a:tc>
                <a:extLst>
                  <a:ext uri="{0D108BD9-81ED-4DB2-BD59-A6C34878D82A}">
                    <a16:rowId xmlns:a16="http://schemas.microsoft.com/office/drawing/2014/main" val="4270431394"/>
                  </a:ext>
                </a:extLst>
              </a:tr>
              <a:tr h="209439">
                <a:tc>
                  <a:txBody>
                    <a:bodyPr/>
                    <a:lstStyle/>
                    <a:p>
                      <a:pPr algn="ctr"/>
                      <a:r>
                        <a:rPr lang="en-US" sz="1400" dirty="0" err="1">
                          <a:latin typeface="+mn-lt"/>
                        </a:rPr>
                        <a:t>i</a:t>
                      </a:r>
                      <a:endParaRPr lang="en-US" sz="1400" dirty="0">
                        <a:latin typeface="+mn-lt"/>
                      </a:endParaRPr>
                    </a:p>
                  </a:txBody>
                  <a:tcPr/>
                </a:tc>
                <a:tc>
                  <a:txBody>
                    <a:bodyPr/>
                    <a:lstStyle/>
                    <a:p>
                      <a:pPr algn="ctr"/>
                      <a:r>
                        <a:rPr lang="en-US" sz="1400" dirty="0">
                          <a:latin typeface="+mn-lt"/>
                        </a:rPr>
                        <a:t>B</a:t>
                      </a:r>
                    </a:p>
                  </a:txBody>
                  <a:tcPr/>
                </a:tc>
                <a:tc>
                  <a:txBody>
                    <a:bodyPr/>
                    <a:lstStyle/>
                    <a:p>
                      <a:pPr algn="ctr"/>
                      <a:r>
                        <a:rPr lang="en-US" sz="1400" dirty="0">
                          <a:latin typeface="+mn-lt"/>
                        </a:rPr>
                        <a:t>20</a:t>
                      </a:r>
                    </a:p>
                  </a:txBody>
                  <a:tcPr>
                    <a:solidFill>
                      <a:srgbClr val="00B050">
                        <a:alpha val="15000"/>
                      </a:srgbClr>
                    </a:solidFill>
                  </a:tcPr>
                </a:tc>
                <a:extLst>
                  <a:ext uri="{0D108BD9-81ED-4DB2-BD59-A6C34878D82A}">
                    <a16:rowId xmlns:a16="http://schemas.microsoft.com/office/drawing/2014/main" val="1977552902"/>
                  </a:ext>
                </a:extLst>
              </a:tr>
              <a:tr h="209439">
                <a:tc>
                  <a:txBody>
                    <a:bodyPr/>
                    <a:lstStyle/>
                    <a:p>
                      <a:pPr algn="ctr"/>
                      <a:r>
                        <a:rPr lang="en-US" sz="1400" dirty="0">
                          <a:latin typeface="+mn-lt"/>
                        </a:rPr>
                        <a:t>p</a:t>
                      </a:r>
                    </a:p>
                  </a:txBody>
                  <a:tcPr/>
                </a:tc>
                <a:tc>
                  <a:txBody>
                    <a:bodyPr/>
                    <a:lstStyle/>
                    <a:p>
                      <a:pPr algn="ctr"/>
                      <a:r>
                        <a:rPr lang="en-US" sz="1400" dirty="0">
                          <a:latin typeface="+mn-lt"/>
                        </a:rPr>
                        <a:t>F</a:t>
                      </a:r>
                    </a:p>
                  </a:txBody>
                  <a:tcPr/>
                </a:tc>
                <a:tc>
                  <a:txBody>
                    <a:bodyPr/>
                    <a:lstStyle/>
                    <a:p>
                      <a:pPr algn="ctr"/>
                      <a:r>
                        <a:rPr lang="en-US" sz="1400" dirty="0">
                          <a:latin typeface="+mn-lt"/>
                        </a:rPr>
                        <a:t>21</a:t>
                      </a:r>
                    </a:p>
                  </a:txBody>
                  <a:tcPr>
                    <a:solidFill>
                      <a:srgbClr val="00B050">
                        <a:alpha val="15000"/>
                      </a:srgbClr>
                    </a:solidFill>
                  </a:tcPr>
                </a:tc>
                <a:extLst>
                  <a:ext uri="{0D108BD9-81ED-4DB2-BD59-A6C34878D82A}">
                    <a16:rowId xmlns:a16="http://schemas.microsoft.com/office/drawing/2014/main" val="3862885977"/>
                  </a:ext>
                </a:extLst>
              </a:tr>
              <a:tr h="209439">
                <a:tc>
                  <a:txBody>
                    <a:bodyPr/>
                    <a:lstStyle/>
                    <a:p>
                      <a:pPr algn="ctr"/>
                      <a:r>
                        <a:rPr lang="en-US" sz="1400" dirty="0">
                          <a:latin typeface="+mn-lt"/>
                        </a:rPr>
                        <a:t>j</a:t>
                      </a:r>
                    </a:p>
                  </a:txBody>
                  <a:tcPr/>
                </a:tc>
                <a:tc>
                  <a:txBody>
                    <a:bodyPr/>
                    <a:lstStyle/>
                    <a:p>
                      <a:pPr algn="ctr"/>
                      <a:r>
                        <a:rPr lang="en-US" sz="1400" dirty="0">
                          <a:latin typeface="+mn-lt"/>
                        </a:rPr>
                        <a:t>C</a:t>
                      </a:r>
                    </a:p>
                  </a:txBody>
                  <a:tcPr/>
                </a:tc>
                <a:tc>
                  <a:txBody>
                    <a:bodyPr/>
                    <a:lstStyle/>
                    <a:p>
                      <a:pPr algn="ctr"/>
                      <a:r>
                        <a:rPr lang="en-US" sz="1400" dirty="0">
                          <a:latin typeface="+mn-lt"/>
                        </a:rPr>
                        <a:t>23</a:t>
                      </a:r>
                    </a:p>
                  </a:txBody>
                  <a:tcPr>
                    <a:solidFill>
                      <a:srgbClr val="00B050">
                        <a:alpha val="15000"/>
                      </a:srgbClr>
                    </a:solidFill>
                  </a:tcPr>
                </a:tc>
                <a:extLst>
                  <a:ext uri="{0D108BD9-81ED-4DB2-BD59-A6C34878D82A}">
                    <a16:rowId xmlns:a16="http://schemas.microsoft.com/office/drawing/2014/main" val="698925886"/>
                  </a:ext>
                </a:extLst>
              </a:tr>
              <a:tr h="209439">
                <a:tc>
                  <a:txBody>
                    <a:bodyPr/>
                    <a:lstStyle/>
                    <a:p>
                      <a:pPr algn="ctr"/>
                      <a:r>
                        <a:rPr lang="en-US" sz="1400" dirty="0">
                          <a:latin typeface="+mn-lt"/>
                        </a:rPr>
                        <a:t>j</a:t>
                      </a:r>
                    </a:p>
                  </a:txBody>
                  <a:tcPr/>
                </a:tc>
                <a:tc>
                  <a:txBody>
                    <a:bodyPr/>
                    <a:lstStyle/>
                    <a:p>
                      <a:pPr algn="ctr"/>
                      <a:r>
                        <a:rPr lang="en-US" sz="1400" dirty="0">
                          <a:latin typeface="+mn-lt"/>
                        </a:rPr>
                        <a:t>B</a:t>
                      </a:r>
                    </a:p>
                  </a:txBody>
                  <a:tcPr/>
                </a:tc>
                <a:tc>
                  <a:txBody>
                    <a:bodyPr/>
                    <a:lstStyle/>
                    <a:p>
                      <a:pPr algn="ctr"/>
                      <a:r>
                        <a:rPr lang="en-US" sz="1400" dirty="0">
                          <a:latin typeface="+mn-lt"/>
                        </a:rPr>
                        <a:t>25</a:t>
                      </a:r>
                    </a:p>
                  </a:txBody>
                  <a:tcPr>
                    <a:solidFill>
                      <a:srgbClr val="00B050">
                        <a:alpha val="15000"/>
                      </a:srgbClr>
                    </a:solidFill>
                  </a:tcPr>
                </a:tc>
                <a:extLst>
                  <a:ext uri="{0D108BD9-81ED-4DB2-BD59-A6C34878D82A}">
                    <a16:rowId xmlns:a16="http://schemas.microsoft.com/office/drawing/2014/main" val="412103781"/>
                  </a:ext>
                </a:extLst>
              </a:tr>
              <a:tr h="209439">
                <a:tc>
                  <a:txBody>
                    <a:bodyPr/>
                    <a:lstStyle/>
                    <a:p>
                      <a:pPr algn="ctr"/>
                      <a:r>
                        <a:rPr lang="en-US" sz="1400" dirty="0">
                          <a:latin typeface="+mn-lt"/>
                        </a:rPr>
                        <a:t>m</a:t>
                      </a:r>
                    </a:p>
                  </a:txBody>
                  <a:tcPr/>
                </a:tc>
                <a:tc>
                  <a:txBody>
                    <a:bodyPr/>
                    <a:lstStyle/>
                    <a:p>
                      <a:pPr algn="ctr"/>
                      <a:r>
                        <a:rPr lang="en-US" sz="1400" dirty="0">
                          <a:latin typeface="+mn-lt"/>
                        </a:rPr>
                        <a:t>D</a:t>
                      </a:r>
                    </a:p>
                  </a:txBody>
                  <a:tcPr/>
                </a:tc>
                <a:tc>
                  <a:txBody>
                    <a:bodyPr/>
                    <a:lstStyle/>
                    <a:p>
                      <a:pPr algn="ctr"/>
                      <a:r>
                        <a:rPr lang="en-US" sz="1400" dirty="0">
                          <a:latin typeface="+mn-lt"/>
                        </a:rPr>
                        <a:t>25</a:t>
                      </a:r>
                    </a:p>
                  </a:txBody>
                  <a:tcPr>
                    <a:solidFill>
                      <a:srgbClr val="00B050">
                        <a:alpha val="15000"/>
                      </a:srgbClr>
                    </a:solidFill>
                  </a:tcPr>
                </a:tc>
                <a:extLst>
                  <a:ext uri="{0D108BD9-81ED-4DB2-BD59-A6C34878D82A}">
                    <a16:rowId xmlns:a16="http://schemas.microsoft.com/office/drawing/2014/main" val="3835171305"/>
                  </a:ext>
                </a:extLst>
              </a:tr>
              <a:tr h="209439">
                <a:tc>
                  <a:txBody>
                    <a:bodyPr/>
                    <a:lstStyle/>
                    <a:p>
                      <a:pPr algn="ctr"/>
                      <a:r>
                        <a:rPr lang="en-US" sz="1400" dirty="0">
                          <a:latin typeface="+mn-lt"/>
                        </a:rPr>
                        <a:t>p</a:t>
                      </a:r>
                    </a:p>
                  </a:txBody>
                  <a:tcPr/>
                </a:tc>
                <a:tc>
                  <a:txBody>
                    <a:bodyPr/>
                    <a:lstStyle/>
                    <a:p>
                      <a:pPr algn="ctr"/>
                      <a:r>
                        <a:rPr lang="en-US" sz="1400" dirty="0">
                          <a:latin typeface="+mn-lt"/>
                        </a:rPr>
                        <a:t>G</a:t>
                      </a:r>
                    </a:p>
                  </a:txBody>
                  <a:tcPr/>
                </a:tc>
                <a:tc>
                  <a:txBody>
                    <a:bodyPr/>
                    <a:lstStyle/>
                    <a:p>
                      <a:pPr algn="ctr"/>
                      <a:r>
                        <a:rPr lang="en-US" sz="1400" dirty="0">
                          <a:latin typeface="+mn-lt"/>
                        </a:rPr>
                        <a:t>25</a:t>
                      </a:r>
                    </a:p>
                  </a:txBody>
                  <a:tcPr>
                    <a:solidFill>
                      <a:srgbClr val="00B050">
                        <a:alpha val="15000"/>
                      </a:srgbClr>
                    </a:solidFill>
                  </a:tcPr>
                </a:tc>
                <a:extLst>
                  <a:ext uri="{0D108BD9-81ED-4DB2-BD59-A6C34878D82A}">
                    <a16:rowId xmlns:a16="http://schemas.microsoft.com/office/drawing/2014/main" val="3173681404"/>
                  </a:ext>
                </a:extLst>
              </a:tr>
              <a:tr h="209439">
                <a:tc>
                  <a:txBody>
                    <a:bodyPr/>
                    <a:lstStyle/>
                    <a:p>
                      <a:pPr algn="ctr"/>
                      <a:r>
                        <a:rPr lang="en-US" sz="1400" dirty="0">
                          <a:latin typeface="+mn-lt"/>
                        </a:rPr>
                        <a:t>n</a:t>
                      </a:r>
                    </a:p>
                  </a:txBody>
                  <a:tcPr/>
                </a:tc>
                <a:tc>
                  <a:txBody>
                    <a:bodyPr/>
                    <a:lstStyle/>
                    <a:p>
                      <a:pPr algn="ctr"/>
                      <a:r>
                        <a:rPr lang="en-US" sz="1400" dirty="0">
                          <a:latin typeface="+mn-lt"/>
                        </a:rPr>
                        <a:t>E</a:t>
                      </a:r>
                    </a:p>
                  </a:txBody>
                  <a:tcPr/>
                </a:tc>
                <a:tc>
                  <a:txBody>
                    <a:bodyPr/>
                    <a:lstStyle/>
                    <a:p>
                      <a:pPr algn="ctr"/>
                      <a:r>
                        <a:rPr lang="en-US" sz="1400" dirty="0">
                          <a:latin typeface="+mn-lt"/>
                        </a:rPr>
                        <a:t>32</a:t>
                      </a:r>
                    </a:p>
                  </a:txBody>
                  <a:tcPr/>
                </a:tc>
                <a:extLst>
                  <a:ext uri="{0D108BD9-81ED-4DB2-BD59-A6C34878D82A}">
                    <a16:rowId xmlns:a16="http://schemas.microsoft.com/office/drawing/2014/main" val="3177515115"/>
                  </a:ext>
                </a:extLst>
              </a:tr>
              <a:tr h="209439">
                <a:tc>
                  <a:txBody>
                    <a:bodyPr/>
                    <a:lstStyle/>
                    <a:p>
                      <a:pPr algn="ctr"/>
                      <a:r>
                        <a:rPr lang="en-US" sz="1400" dirty="0">
                          <a:latin typeface="+mn-lt"/>
                        </a:rPr>
                        <a:t>n</a:t>
                      </a:r>
                    </a:p>
                  </a:txBody>
                  <a:tcPr/>
                </a:tc>
                <a:tc>
                  <a:txBody>
                    <a:bodyPr/>
                    <a:lstStyle/>
                    <a:p>
                      <a:pPr algn="ctr"/>
                      <a:r>
                        <a:rPr lang="en-US" sz="1400" dirty="0">
                          <a:latin typeface="+mn-lt"/>
                        </a:rPr>
                        <a:t>G</a:t>
                      </a:r>
                    </a:p>
                  </a:txBody>
                  <a:tcPr/>
                </a:tc>
                <a:tc>
                  <a:txBody>
                    <a:bodyPr/>
                    <a:lstStyle/>
                    <a:p>
                      <a:pPr algn="ctr"/>
                      <a:r>
                        <a:rPr lang="en-US" sz="1400" dirty="0">
                          <a:latin typeface="+mn-lt"/>
                        </a:rPr>
                        <a:t>32</a:t>
                      </a:r>
                    </a:p>
                  </a:txBody>
                  <a:tcPr/>
                </a:tc>
                <a:extLst>
                  <a:ext uri="{0D108BD9-81ED-4DB2-BD59-A6C34878D82A}">
                    <a16:rowId xmlns:a16="http://schemas.microsoft.com/office/drawing/2014/main" val="363160724"/>
                  </a:ext>
                </a:extLst>
              </a:tr>
              <a:tr h="209439">
                <a:tc>
                  <a:txBody>
                    <a:bodyPr/>
                    <a:lstStyle/>
                    <a:p>
                      <a:pPr algn="ctr"/>
                      <a:r>
                        <a:rPr lang="en-US" sz="1400" dirty="0" err="1">
                          <a:latin typeface="+mn-lt"/>
                        </a:rPr>
                        <a:t>etc</a:t>
                      </a:r>
                      <a:endParaRPr lang="en-US" sz="1400" dirty="0">
                        <a:latin typeface="+mn-lt"/>
                      </a:endParaRPr>
                    </a:p>
                  </a:txBody>
                  <a:tcPr/>
                </a:tc>
                <a:tc>
                  <a:txBody>
                    <a:bodyPr/>
                    <a:lstStyle/>
                    <a:p>
                      <a:pPr algn="ctr"/>
                      <a:r>
                        <a:rPr lang="en-US" sz="1400" dirty="0" err="1">
                          <a:latin typeface="+mn-lt"/>
                        </a:rPr>
                        <a:t>etc</a:t>
                      </a:r>
                      <a:endParaRPr lang="en-US" sz="1400" dirty="0">
                        <a:latin typeface="+mn-lt"/>
                      </a:endParaRPr>
                    </a:p>
                  </a:txBody>
                  <a:tcPr/>
                </a:tc>
                <a:tc>
                  <a:txBody>
                    <a:bodyPr/>
                    <a:lstStyle/>
                    <a:p>
                      <a:pPr algn="ctr"/>
                      <a:r>
                        <a:rPr lang="en-US" sz="1400" dirty="0" err="1">
                          <a:latin typeface="+mn-lt"/>
                        </a:rPr>
                        <a:t>etc</a:t>
                      </a:r>
                      <a:endParaRPr lang="en-US" sz="1400" dirty="0">
                        <a:latin typeface="+mn-lt"/>
                      </a:endParaRPr>
                    </a:p>
                  </a:txBody>
                  <a:tcPr/>
                </a:tc>
                <a:extLst>
                  <a:ext uri="{0D108BD9-81ED-4DB2-BD59-A6C34878D82A}">
                    <a16:rowId xmlns:a16="http://schemas.microsoft.com/office/drawing/2014/main" val="2296026735"/>
                  </a:ext>
                </a:extLst>
              </a:tr>
            </a:tbl>
          </a:graphicData>
        </a:graphic>
      </p:graphicFrame>
      <p:sp>
        <p:nvSpPr>
          <p:cNvPr id="12" name="TextBox 11">
            <a:extLst>
              <a:ext uri="{FF2B5EF4-FFF2-40B4-BE49-F238E27FC236}">
                <a16:creationId xmlns:a16="http://schemas.microsoft.com/office/drawing/2014/main" id="{7CCA3A35-43B0-FF96-1A99-68AB193804C1}"/>
              </a:ext>
            </a:extLst>
          </p:cNvPr>
          <p:cNvSpPr txBox="1"/>
          <p:nvPr/>
        </p:nvSpPr>
        <p:spPr>
          <a:xfrm rot="20920806">
            <a:off x="5471469" y="5665368"/>
            <a:ext cx="3624525" cy="338554"/>
          </a:xfrm>
          <a:prstGeom prst="rect">
            <a:avLst/>
          </a:prstGeom>
          <a:noFill/>
        </p:spPr>
        <p:txBody>
          <a:bodyPr wrap="square" rtlCol="0">
            <a:spAutoFit/>
          </a:bodyPr>
          <a:lstStyle/>
          <a:p>
            <a:r>
              <a:rPr lang="en-US" sz="1600" dirty="0">
                <a:solidFill>
                  <a:srgbClr val="FF0000"/>
                </a:solidFill>
                <a:latin typeface="+mn-lt"/>
              </a:rPr>
              <a:t>Establishing Orthometric Heights</a:t>
            </a:r>
          </a:p>
        </p:txBody>
      </p:sp>
      <p:sp>
        <p:nvSpPr>
          <p:cNvPr id="15" name="Oval 14">
            <a:extLst>
              <a:ext uri="{FF2B5EF4-FFF2-40B4-BE49-F238E27FC236}">
                <a16:creationId xmlns:a16="http://schemas.microsoft.com/office/drawing/2014/main" id="{252A41FD-0ED7-A79D-3E2A-5B1E53ECD404}"/>
              </a:ext>
            </a:extLst>
          </p:cNvPr>
          <p:cNvSpPr/>
          <p:nvPr/>
        </p:nvSpPr>
        <p:spPr>
          <a:xfrm>
            <a:off x="5104387" y="3600920"/>
            <a:ext cx="606057" cy="310296"/>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237E644-2D22-699A-7907-4FE73F69C11E}"/>
              </a:ext>
            </a:extLst>
          </p:cNvPr>
          <p:cNvSpPr/>
          <p:nvPr/>
        </p:nvSpPr>
        <p:spPr>
          <a:xfrm>
            <a:off x="5114257" y="3302142"/>
            <a:ext cx="606057" cy="310296"/>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6B9B5E5-E3B7-7E00-B825-67DF086F24A5}"/>
              </a:ext>
            </a:extLst>
          </p:cNvPr>
          <p:cNvSpPr/>
          <p:nvPr/>
        </p:nvSpPr>
        <p:spPr>
          <a:xfrm>
            <a:off x="5114259" y="4198776"/>
            <a:ext cx="606057" cy="310296"/>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8AEB307-E4BD-66CA-831A-2D0B9C3F03EB}"/>
              </a:ext>
            </a:extLst>
          </p:cNvPr>
          <p:cNvSpPr/>
          <p:nvPr/>
        </p:nvSpPr>
        <p:spPr>
          <a:xfrm>
            <a:off x="5104386" y="2979824"/>
            <a:ext cx="606057" cy="310296"/>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CB44F49-8F6F-90DC-71F5-88449E6177AC}"/>
              </a:ext>
            </a:extLst>
          </p:cNvPr>
          <p:cNvSpPr/>
          <p:nvPr/>
        </p:nvSpPr>
        <p:spPr>
          <a:xfrm>
            <a:off x="5104387" y="3911720"/>
            <a:ext cx="606057" cy="310296"/>
          </a:xfrm>
          <a:prstGeom prst="ellipse">
            <a:avLst/>
          </a:prstGeom>
          <a:noFill/>
          <a:ln w="254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5FE7C78-3A51-3A1E-0677-4A2C7E96042F}"/>
              </a:ext>
            </a:extLst>
          </p:cNvPr>
          <p:cNvSpPr/>
          <p:nvPr/>
        </p:nvSpPr>
        <p:spPr>
          <a:xfrm>
            <a:off x="5104385" y="1449593"/>
            <a:ext cx="606057" cy="310296"/>
          </a:xfrm>
          <a:prstGeom prst="ellipse">
            <a:avLst/>
          </a:prstGeom>
          <a:noFill/>
          <a:ln w="254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BA012CC-5327-4DE4-0FF0-0B30D65626D0}"/>
              </a:ext>
            </a:extLst>
          </p:cNvPr>
          <p:cNvSpPr txBox="1"/>
          <p:nvPr/>
        </p:nvSpPr>
        <p:spPr>
          <a:xfrm>
            <a:off x="5004052" y="5396962"/>
            <a:ext cx="3514999" cy="276999"/>
          </a:xfrm>
          <a:prstGeom prst="rect">
            <a:avLst/>
          </a:prstGeom>
          <a:noFill/>
        </p:spPr>
        <p:txBody>
          <a:bodyPr wrap="square" rtlCol="0">
            <a:spAutoFit/>
          </a:bodyPr>
          <a:lstStyle/>
          <a:p>
            <a:r>
              <a:rPr lang="en-US" sz="1200" dirty="0">
                <a:latin typeface="+mn-lt"/>
              </a:rPr>
              <a:t>j, m, p have 2 or more entries less than 30 km</a:t>
            </a:r>
          </a:p>
        </p:txBody>
      </p:sp>
      <p:sp>
        <p:nvSpPr>
          <p:cNvPr id="5" name="Rectangle 4">
            <a:extLst>
              <a:ext uri="{FF2B5EF4-FFF2-40B4-BE49-F238E27FC236}">
                <a16:creationId xmlns:a16="http://schemas.microsoft.com/office/drawing/2014/main" id="{86616B9B-B398-C01A-011E-DDF7FD5DB961}"/>
              </a:ext>
            </a:extLst>
          </p:cNvPr>
          <p:cNvSpPr/>
          <p:nvPr/>
        </p:nvSpPr>
        <p:spPr>
          <a:xfrm>
            <a:off x="2601277" y="1487693"/>
            <a:ext cx="1146811" cy="272196"/>
          </a:xfrm>
          <a:prstGeom prst="rect">
            <a:avLst/>
          </a:prstGeom>
          <a:solidFill>
            <a:srgbClr val="00B05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FE875FF-59DF-6434-2B00-A9D939A4A1AF}"/>
              </a:ext>
            </a:extLst>
          </p:cNvPr>
          <p:cNvSpPr/>
          <p:nvPr/>
        </p:nvSpPr>
        <p:spPr>
          <a:xfrm>
            <a:off x="2606530" y="3924989"/>
            <a:ext cx="1146811" cy="272196"/>
          </a:xfrm>
          <a:prstGeom prst="rect">
            <a:avLst/>
          </a:prstGeom>
          <a:solidFill>
            <a:srgbClr val="00B050">
              <a:alpha val="1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62CDB0D2-D8A4-A0E4-5789-1382434DFEA8}"/>
              </a:ext>
            </a:extLst>
          </p:cNvPr>
          <p:cNvSpPr/>
          <p:nvPr/>
        </p:nvSpPr>
        <p:spPr>
          <a:xfrm>
            <a:off x="4121796" y="849411"/>
            <a:ext cx="843904" cy="3077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EC822622-FED8-3B89-90C7-7A43F88D91BD}"/>
              </a:ext>
            </a:extLst>
          </p:cNvPr>
          <p:cNvSpPr/>
          <p:nvPr/>
        </p:nvSpPr>
        <p:spPr>
          <a:xfrm rot="5400000">
            <a:off x="8007000" y="1755757"/>
            <a:ext cx="843904" cy="3077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F4925C1A-8D54-0582-16A0-91159CA70300}"/>
              </a:ext>
            </a:extLst>
          </p:cNvPr>
          <p:cNvSpPr>
            <a:spLocks noGrp="1"/>
          </p:cNvSpPr>
          <p:nvPr>
            <p:ph type="dt" sz="half" idx="10"/>
          </p:nvPr>
        </p:nvSpPr>
        <p:spPr/>
        <p:txBody>
          <a:bodyPr/>
          <a:lstStyle/>
          <a:p>
            <a:r>
              <a:rPr lang="en-US" altLang="en-US"/>
              <a:t>April 21, 2025</a:t>
            </a:r>
          </a:p>
        </p:txBody>
      </p:sp>
    </p:spTree>
    <p:extLst>
      <p:ext uri="{BB962C8B-B14F-4D97-AF65-F5344CB8AC3E}">
        <p14:creationId xmlns:p14="http://schemas.microsoft.com/office/powerpoint/2010/main" val="3992562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750"/>
                            </p:stCondLst>
                            <p:childTnLst>
                              <p:par>
                                <p:cTn id="9" presetID="22" presetClass="entr" presetSubtype="8" fill="hold" grpId="0" nodeType="after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1" fill="hold"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250"/>
                            </p:stCondLst>
                            <p:childTnLst>
                              <p:par>
                                <p:cTn id="17" presetID="22" presetClass="entr" presetSubtype="1" fill="hold" grpId="0" nodeType="afterEffect">
                                  <p:stCondLst>
                                    <p:cond delay="25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3000"/>
                            </p:stCondLst>
                            <p:childTnLst>
                              <p:par>
                                <p:cTn id="21" presetID="22" presetClass="entr" presetSubtype="1" fill="hold" grpId="0" nodeType="afterEffect">
                                  <p:stCondLst>
                                    <p:cond delay="25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par>
                          <p:cTn id="24" fill="hold">
                            <p:stCondLst>
                              <p:cond delay="3750"/>
                            </p:stCondLst>
                            <p:childTnLst>
                              <p:par>
                                <p:cTn id="25" presetID="22" presetClass="entr" presetSubtype="1" fill="hold" grpId="0" nodeType="afterEffect">
                                  <p:stCondLst>
                                    <p:cond delay="25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500"/>
                                        <p:tgtEl>
                                          <p:spTgt spid="20"/>
                                        </p:tgtEl>
                                      </p:cBhvr>
                                    </p:animEffect>
                                  </p:childTnLst>
                                </p:cTn>
                              </p:par>
                            </p:childTnLst>
                          </p:cTn>
                        </p:par>
                        <p:par>
                          <p:cTn id="28" fill="hold">
                            <p:stCondLst>
                              <p:cond delay="4500"/>
                            </p:stCondLst>
                            <p:childTnLst>
                              <p:par>
                                <p:cTn id="29" presetID="22" presetClass="entr" presetSubtype="1" fill="hold" grpId="0" nodeType="afterEffect">
                                  <p:stCondLst>
                                    <p:cond delay="25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p:stCondLst>
                              <p:cond delay="5250"/>
                            </p:stCondLst>
                            <p:childTnLst>
                              <p:par>
                                <p:cTn id="33" presetID="22" presetClass="entr" presetSubtype="1" fill="hold" grpId="0" nodeType="afterEffect">
                                  <p:stCondLst>
                                    <p:cond delay="250"/>
                                  </p:stCondLst>
                                  <p:childTnLst>
                                    <p:set>
                                      <p:cBhvr>
                                        <p:cTn id="34" dur="1" fill="hold">
                                          <p:stCondLst>
                                            <p:cond delay="0"/>
                                          </p:stCondLst>
                                        </p:cTn>
                                        <p:tgtEl>
                                          <p:spTgt spid="16"/>
                                        </p:tgtEl>
                                        <p:attrNameLst>
                                          <p:attrName>style.visibility</p:attrName>
                                        </p:attrNameLst>
                                      </p:cBhvr>
                                      <p:to>
                                        <p:strVal val="visible"/>
                                      </p:to>
                                    </p:set>
                                    <p:animEffect transition="in" filter="wipe(up)">
                                      <p:cBhvr>
                                        <p:cTn id="35" dur="500"/>
                                        <p:tgtEl>
                                          <p:spTgt spid="16"/>
                                        </p:tgtEl>
                                      </p:cBhvr>
                                    </p:animEffect>
                                  </p:childTnLst>
                                </p:cTn>
                              </p:par>
                            </p:childTnLst>
                          </p:cTn>
                        </p:par>
                        <p:par>
                          <p:cTn id="36" fill="hold">
                            <p:stCondLst>
                              <p:cond delay="6000"/>
                            </p:stCondLst>
                            <p:childTnLst>
                              <p:par>
                                <p:cTn id="37" presetID="22" presetClass="entr" presetSubtype="1" fill="hold" grpId="0" nodeType="afterEffect">
                                  <p:stCondLst>
                                    <p:cond delay="25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6750"/>
                            </p:stCondLst>
                            <p:childTnLst>
                              <p:par>
                                <p:cTn id="41" presetID="22" presetClass="entr" presetSubtype="1" fill="hold" grpId="0" nodeType="afterEffect">
                                  <p:stCondLst>
                                    <p:cond delay="25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childTnLst>
                          </p:cTn>
                        </p:par>
                        <p:par>
                          <p:cTn id="44" fill="hold">
                            <p:stCondLst>
                              <p:cond delay="7500"/>
                            </p:stCondLst>
                            <p:childTnLst>
                              <p:par>
                                <p:cTn id="45" presetID="22" presetClass="entr" presetSubtype="1" fill="hold" grpId="0" nodeType="afterEffect">
                                  <p:stCondLst>
                                    <p:cond delay="250"/>
                                  </p:stCondLst>
                                  <p:childTnLst>
                                    <p:set>
                                      <p:cBhvr>
                                        <p:cTn id="46" dur="1" fill="hold">
                                          <p:stCondLst>
                                            <p:cond delay="0"/>
                                          </p:stCondLst>
                                        </p:cTn>
                                        <p:tgtEl>
                                          <p:spTgt spid="17"/>
                                        </p:tgtEl>
                                        <p:attrNameLst>
                                          <p:attrName>style.visibility</p:attrName>
                                        </p:attrNameLst>
                                      </p:cBhvr>
                                      <p:to>
                                        <p:strVal val="visible"/>
                                      </p:to>
                                    </p:set>
                                    <p:animEffect transition="in" filter="wipe(up)">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animBg="1"/>
      <p:bldP spid="16" grpId="0" animBg="1"/>
      <p:bldP spid="17" grpId="0" animBg="1"/>
      <p:bldP spid="18" grpId="0" animBg="1"/>
      <p:bldP spid="19" grpId="0" animBg="1"/>
      <p:bldP spid="20" grpId="0" animBg="1"/>
      <p:bldP spid="21" grpId="0"/>
      <p:bldP spid="10"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Table 13" descr="Sorting just the top part of the Table by the FROM column groups the new marks in an alphabetical list allowing easier inspection and selection of which new marks are within the required distances of the existing valid benchmarks.">
            <a:extLst>
              <a:ext uri="{FF2B5EF4-FFF2-40B4-BE49-F238E27FC236}">
                <a16:creationId xmlns:a16="http://schemas.microsoft.com/office/drawing/2014/main" id="{514C9CEA-B64E-13FF-F026-BED5D1DA269D}"/>
              </a:ext>
            </a:extLst>
          </p:cNvPr>
          <p:cNvGraphicFramePr>
            <a:graphicFrameLocks noGrp="1"/>
          </p:cNvGraphicFramePr>
          <p:nvPr>
            <p:extLst>
              <p:ext uri="{D42A27DB-BD31-4B8C-83A1-F6EECF244321}">
                <p14:modId xmlns:p14="http://schemas.microsoft.com/office/powerpoint/2010/main" val="521719893"/>
              </p:ext>
            </p:extLst>
          </p:nvPr>
        </p:nvGraphicFramePr>
        <p:xfrm>
          <a:off x="5006953" y="1140121"/>
          <a:ext cx="3575890" cy="3358319"/>
        </p:xfrm>
        <a:graphic>
          <a:graphicData uri="http://schemas.openxmlformats.org/drawingml/2006/table">
            <a:tbl>
              <a:tblPr firstRow="1" bandRow="1">
                <a:tableStyleId>{5C22544A-7EE6-4342-B048-85BDC9FD1C3A}</a:tableStyleId>
              </a:tblPr>
              <a:tblGrid>
                <a:gridCol w="772634">
                  <a:extLst>
                    <a:ext uri="{9D8B030D-6E8A-4147-A177-3AD203B41FA5}">
                      <a16:colId xmlns:a16="http://schemas.microsoft.com/office/drawing/2014/main" val="3785600098"/>
                    </a:ext>
                  </a:extLst>
                </a:gridCol>
                <a:gridCol w="786809">
                  <a:extLst>
                    <a:ext uri="{9D8B030D-6E8A-4147-A177-3AD203B41FA5}">
                      <a16:colId xmlns:a16="http://schemas.microsoft.com/office/drawing/2014/main" val="1879340391"/>
                    </a:ext>
                  </a:extLst>
                </a:gridCol>
                <a:gridCol w="2016447">
                  <a:extLst>
                    <a:ext uri="{9D8B030D-6E8A-4147-A177-3AD203B41FA5}">
                      <a16:colId xmlns:a16="http://schemas.microsoft.com/office/drawing/2014/main" val="730577248"/>
                    </a:ext>
                  </a:extLst>
                </a:gridCol>
              </a:tblGrid>
              <a:tr h="330879">
                <a:tc>
                  <a:txBody>
                    <a:bodyPr/>
                    <a:lstStyle/>
                    <a:p>
                      <a:pPr algn="ctr"/>
                      <a:r>
                        <a:rPr lang="en-US" sz="1400" dirty="0">
                          <a:latin typeface="+mn-lt"/>
                        </a:rPr>
                        <a:t>From</a:t>
                      </a:r>
                    </a:p>
                  </a:txBody>
                  <a:tcPr/>
                </a:tc>
                <a:tc>
                  <a:txBody>
                    <a:bodyPr/>
                    <a:lstStyle/>
                    <a:p>
                      <a:pPr algn="ctr"/>
                      <a:r>
                        <a:rPr lang="en-US" sz="1400" dirty="0">
                          <a:latin typeface="+mn-lt"/>
                        </a:rPr>
                        <a:t>To</a:t>
                      </a:r>
                    </a:p>
                  </a:txBody>
                  <a:tcPr/>
                </a:tc>
                <a:tc>
                  <a:txBody>
                    <a:bodyPr/>
                    <a:lstStyle/>
                    <a:p>
                      <a:pPr algn="ctr"/>
                      <a:r>
                        <a:rPr lang="en-US" sz="1400" dirty="0">
                          <a:latin typeface="+mn-lt"/>
                        </a:rPr>
                        <a:t>Distance (km)</a:t>
                      </a:r>
                    </a:p>
                  </a:txBody>
                  <a:tcPr/>
                </a:tc>
                <a:extLst>
                  <a:ext uri="{0D108BD9-81ED-4DB2-BD59-A6C34878D82A}">
                    <a16:rowId xmlns:a16="http://schemas.microsoft.com/office/drawing/2014/main" val="3088801088"/>
                  </a:ext>
                </a:extLst>
              </a:tr>
              <a:tr h="302744">
                <a:tc>
                  <a:txBody>
                    <a:bodyPr/>
                    <a:lstStyle/>
                    <a:p>
                      <a:pPr algn="ctr" rtl="0" fontAlgn="ctr"/>
                      <a:r>
                        <a:rPr lang="en-US" sz="1400" b="0" i="0" u="none" strike="noStrike">
                          <a:solidFill>
                            <a:srgbClr val="000000"/>
                          </a:solidFill>
                          <a:effectLst/>
                          <a:latin typeface="+mn-lt"/>
                        </a:rPr>
                        <a:t>h</a:t>
                      </a:r>
                    </a:p>
                  </a:txBody>
                  <a:tcPr marL="9525" marR="9525" marT="9525" marB="0" anchor="ctr"/>
                </a:tc>
                <a:tc>
                  <a:txBody>
                    <a:bodyPr/>
                    <a:lstStyle/>
                    <a:p>
                      <a:pPr algn="ctr" rtl="0" fontAlgn="ctr"/>
                      <a:r>
                        <a:rPr lang="en-US" sz="1400" b="0" i="0" u="none" strike="noStrike">
                          <a:solidFill>
                            <a:srgbClr val="000000"/>
                          </a:solidFill>
                          <a:effectLst/>
                          <a:latin typeface="+mn-lt"/>
                        </a:rPr>
                        <a:t>A</a:t>
                      </a:r>
                    </a:p>
                  </a:txBody>
                  <a:tcPr marL="9525" marR="9525" marT="9525" marB="0" anchor="ctr"/>
                </a:tc>
                <a:tc>
                  <a:txBody>
                    <a:bodyPr/>
                    <a:lstStyle/>
                    <a:p>
                      <a:pPr algn="ctr" rtl="0" fontAlgn="ctr"/>
                      <a:r>
                        <a:rPr lang="en-US" sz="1400" b="0" i="0" u="none" strike="noStrike">
                          <a:solidFill>
                            <a:srgbClr val="000000"/>
                          </a:solidFill>
                          <a:effectLst/>
                          <a:latin typeface="+mn-lt"/>
                        </a:rPr>
                        <a:t>20</a:t>
                      </a:r>
                    </a:p>
                  </a:txBody>
                  <a:tcPr marL="9525" marR="9525" marT="9525" marB="0" anchor="ctr">
                    <a:solidFill>
                      <a:srgbClr val="00B050">
                        <a:alpha val="15000"/>
                      </a:srgbClr>
                    </a:solidFill>
                  </a:tcPr>
                </a:tc>
                <a:extLst>
                  <a:ext uri="{0D108BD9-81ED-4DB2-BD59-A6C34878D82A}">
                    <a16:rowId xmlns:a16="http://schemas.microsoft.com/office/drawing/2014/main" val="2513957023"/>
                  </a:ext>
                </a:extLst>
              </a:tr>
              <a:tr h="302744">
                <a:tc>
                  <a:txBody>
                    <a:bodyPr/>
                    <a:lstStyle/>
                    <a:p>
                      <a:pPr algn="ctr" rtl="0" fontAlgn="ctr"/>
                      <a:r>
                        <a:rPr lang="en-US" sz="1400" b="0" i="0" u="none" strike="noStrike">
                          <a:solidFill>
                            <a:srgbClr val="000000"/>
                          </a:solidFill>
                          <a:effectLst/>
                          <a:latin typeface="+mn-lt"/>
                        </a:rPr>
                        <a:t>i</a:t>
                      </a:r>
                    </a:p>
                  </a:txBody>
                  <a:tcPr marL="9525" marR="9525" marT="9525" marB="0" anchor="ctr"/>
                </a:tc>
                <a:tc>
                  <a:txBody>
                    <a:bodyPr/>
                    <a:lstStyle/>
                    <a:p>
                      <a:pPr algn="ctr" rtl="0" fontAlgn="ctr"/>
                      <a:r>
                        <a:rPr lang="en-US" sz="1400" b="0" i="0" u="none" strike="noStrike">
                          <a:solidFill>
                            <a:srgbClr val="000000"/>
                          </a:solidFill>
                          <a:effectLst/>
                          <a:latin typeface="+mn-lt"/>
                        </a:rPr>
                        <a:t>B</a:t>
                      </a:r>
                    </a:p>
                  </a:txBody>
                  <a:tcPr marL="9525" marR="9525" marT="9525" marB="0" anchor="ctr"/>
                </a:tc>
                <a:tc>
                  <a:txBody>
                    <a:bodyPr/>
                    <a:lstStyle/>
                    <a:p>
                      <a:pPr algn="ctr" rtl="0" fontAlgn="ctr"/>
                      <a:r>
                        <a:rPr lang="en-US" sz="1400" b="0" i="0" u="none" strike="noStrike" dirty="0">
                          <a:solidFill>
                            <a:srgbClr val="000000"/>
                          </a:solidFill>
                          <a:effectLst/>
                          <a:latin typeface="+mn-lt"/>
                        </a:rPr>
                        <a:t>20</a:t>
                      </a:r>
                    </a:p>
                  </a:txBody>
                  <a:tcPr marL="9525" marR="9525" marT="9525" marB="0" anchor="ctr">
                    <a:solidFill>
                      <a:srgbClr val="00B050">
                        <a:alpha val="15000"/>
                      </a:srgbClr>
                    </a:solidFill>
                  </a:tcPr>
                </a:tc>
                <a:extLst>
                  <a:ext uri="{0D108BD9-81ED-4DB2-BD59-A6C34878D82A}">
                    <a16:rowId xmlns:a16="http://schemas.microsoft.com/office/drawing/2014/main" val="3748237944"/>
                  </a:ext>
                </a:extLst>
              </a:tr>
              <a:tr h="302744">
                <a:tc>
                  <a:txBody>
                    <a:bodyPr/>
                    <a:lstStyle/>
                    <a:p>
                      <a:pPr algn="ctr" rtl="0" fontAlgn="ctr"/>
                      <a:r>
                        <a:rPr lang="en-US" sz="1400" b="0" i="0" u="none" strike="noStrike">
                          <a:solidFill>
                            <a:srgbClr val="000000"/>
                          </a:solidFill>
                          <a:effectLst/>
                          <a:latin typeface="+mn-lt"/>
                        </a:rPr>
                        <a:t>j</a:t>
                      </a:r>
                    </a:p>
                  </a:txBody>
                  <a:tcPr marL="9525" marR="9525" marT="9525" marB="0" anchor="ctr"/>
                </a:tc>
                <a:tc>
                  <a:txBody>
                    <a:bodyPr/>
                    <a:lstStyle/>
                    <a:p>
                      <a:pPr algn="ctr" rtl="0" fontAlgn="ctr"/>
                      <a:r>
                        <a:rPr lang="en-US" sz="1400" b="0" i="0" u="none" strike="noStrike">
                          <a:solidFill>
                            <a:srgbClr val="000000"/>
                          </a:solidFill>
                          <a:effectLst/>
                          <a:latin typeface="+mn-lt"/>
                        </a:rPr>
                        <a:t>C</a:t>
                      </a:r>
                    </a:p>
                  </a:txBody>
                  <a:tcPr marL="9525" marR="9525" marT="9525" marB="0" anchor="ctr"/>
                </a:tc>
                <a:tc>
                  <a:txBody>
                    <a:bodyPr/>
                    <a:lstStyle/>
                    <a:p>
                      <a:pPr algn="ctr" rtl="0" fontAlgn="ctr"/>
                      <a:r>
                        <a:rPr lang="en-US" sz="1400" b="0" i="0" u="none" strike="noStrike">
                          <a:solidFill>
                            <a:srgbClr val="000000"/>
                          </a:solidFill>
                          <a:effectLst/>
                          <a:latin typeface="+mn-lt"/>
                        </a:rPr>
                        <a:t>23</a:t>
                      </a:r>
                    </a:p>
                  </a:txBody>
                  <a:tcPr marL="9525" marR="9525" marT="9525" marB="0" anchor="ctr">
                    <a:solidFill>
                      <a:srgbClr val="00B050">
                        <a:alpha val="15000"/>
                      </a:srgbClr>
                    </a:solidFill>
                  </a:tcPr>
                </a:tc>
                <a:extLst>
                  <a:ext uri="{0D108BD9-81ED-4DB2-BD59-A6C34878D82A}">
                    <a16:rowId xmlns:a16="http://schemas.microsoft.com/office/drawing/2014/main" val="952224676"/>
                  </a:ext>
                </a:extLst>
              </a:tr>
              <a:tr h="302744">
                <a:tc>
                  <a:txBody>
                    <a:bodyPr/>
                    <a:lstStyle/>
                    <a:p>
                      <a:pPr algn="ctr" rtl="0" fontAlgn="ctr"/>
                      <a:r>
                        <a:rPr lang="en-US" sz="1400" b="0" i="0" u="none" strike="noStrike">
                          <a:solidFill>
                            <a:srgbClr val="000000"/>
                          </a:solidFill>
                          <a:effectLst/>
                          <a:latin typeface="+mn-lt"/>
                        </a:rPr>
                        <a:t>j</a:t>
                      </a:r>
                    </a:p>
                  </a:txBody>
                  <a:tcPr marL="9525" marR="9525" marT="9525" marB="0" anchor="ctr"/>
                </a:tc>
                <a:tc>
                  <a:txBody>
                    <a:bodyPr/>
                    <a:lstStyle/>
                    <a:p>
                      <a:pPr algn="ctr" rtl="0" fontAlgn="ctr"/>
                      <a:r>
                        <a:rPr lang="en-US" sz="1400" b="0" i="0" u="none" strike="noStrike">
                          <a:solidFill>
                            <a:srgbClr val="000000"/>
                          </a:solidFill>
                          <a:effectLst/>
                          <a:latin typeface="+mn-lt"/>
                        </a:rPr>
                        <a:t>B</a:t>
                      </a:r>
                    </a:p>
                  </a:txBody>
                  <a:tcPr marL="9525" marR="9525" marT="9525" marB="0" anchor="ctr"/>
                </a:tc>
                <a:tc>
                  <a:txBody>
                    <a:bodyPr/>
                    <a:lstStyle/>
                    <a:p>
                      <a:pPr algn="ctr" rtl="0" fontAlgn="ctr"/>
                      <a:r>
                        <a:rPr lang="en-US" sz="1400" b="0" i="0" u="none" strike="noStrike" dirty="0">
                          <a:solidFill>
                            <a:srgbClr val="000000"/>
                          </a:solidFill>
                          <a:effectLst/>
                          <a:latin typeface="+mn-lt"/>
                        </a:rPr>
                        <a:t>25</a:t>
                      </a:r>
                    </a:p>
                  </a:txBody>
                  <a:tcPr marL="9525" marR="9525" marT="9525" marB="0" anchor="ctr">
                    <a:solidFill>
                      <a:srgbClr val="00B050">
                        <a:alpha val="15000"/>
                      </a:srgbClr>
                    </a:solidFill>
                  </a:tcPr>
                </a:tc>
                <a:extLst>
                  <a:ext uri="{0D108BD9-81ED-4DB2-BD59-A6C34878D82A}">
                    <a16:rowId xmlns:a16="http://schemas.microsoft.com/office/drawing/2014/main" val="4270431394"/>
                  </a:ext>
                </a:extLst>
              </a:tr>
              <a:tr h="302744">
                <a:tc>
                  <a:txBody>
                    <a:bodyPr/>
                    <a:lstStyle/>
                    <a:p>
                      <a:pPr algn="ctr" rtl="0" fontAlgn="ctr"/>
                      <a:r>
                        <a:rPr lang="en-US" sz="1400" b="0" i="0" u="none" strike="noStrike">
                          <a:solidFill>
                            <a:srgbClr val="000000"/>
                          </a:solidFill>
                          <a:effectLst/>
                          <a:latin typeface="+mn-lt"/>
                        </a:rPr>
                        <a:t>k</a:t>
                      </a:r>
                    </a:p>
                  </a:txBody>
                  <a:tcPr marL="9525" marR="9525" marT="9525" marB="0" anchor="ctr"/>
                </a:tc>
                <a:tc>
                  <a:txBody>
                    <a:bodyPr/>
                    <a:lstStyle/>
                    <a:p>
                      <a:pPr algn="ctr" rtl="0" fontAlgn="ctr"/>
                      <a:r>
                        <a:rPr lang="en-US" sz="1400" b="0" i="0" u="none" strike="noStrike">
                          <a:solidFill>
                            <a:srgbClr val="000000"/>
                          </a:solidFill>
                          <a:effectLst/>
                          <a:latin typeface="+mn-lt"/>
                        </a:rPr>
                        <a:t>C</a:t>
                      </a:r>
                    </a:p>
                  </a:txBody>
                  <a:tcPr marL="9525" marR="9525" marT="9525" marB="0" anchor="ctr"/>
                </a:tc>
                <a:tc>
                  <a:txBody>
                    <a:bodyPr/>
                    <a:lstStyle/>
                    <a:p>
                      <a:pPr algn="ctr" rtl="0" fontAlgn="ctr"/>
                      <a:r>
                        <a:rPr lang="en-US" sz="1400" b="0" i="0" u="none" strike="noStrike" dirty="0">
                          <a:solidFill>
                            <a:srgbClr val="000000"/>
                          </a:solidFill>
                          <a:effectLst/>
                          <a:latin typeface="+mn-lt"/>
                        </a:rPr>
                        <a:t>19</a:t>
                      </a:r>
                    </a:p>
                  </a:txBody>
                  <a:tcPr marL="9525" marR="9525" marT="9525" marB="0" anchor="ctr">
                    <a:solidFill>
                      <a:srgbClr val="00B050">
                        <a:alpha val="15000"/>
                      </a:srgbClr>
                    </a:solidFill>
                  </a:tcPr>
                </a:tc>
                <a:extLst>
                  <a:ext uri="{0D108BD9-81ED-4DB2-BD59-A6C34878D82A}">
                    <a16:rowId xmlns:a16="http://schemas.microsoft.com/office/drawing/2014/main" val="1977552902"/>
                  </a:ext>
                </a:extLst>
              </a:tr>
              <a:tr h="302744">
                <a:tc>
                  <a:txBody>
                    <a:bodyPr/>
                    <a:lstStyle/>
                    <a:p>
                      <a:pPr algn="ctr" rtl="0" fontAlgn="ctr"/>
                      <a:r>
                        <a:rPr lang="en-US" sz="1400" b="0" i="0" u="none" strike="noStrike">
                          <a:solidFill>
                            <a:srgbClr val="000000"/>
                          </a:solidFill>
                          <a:effectLst/>
                          <a:latin typeface="+mn-lt"/>
                        </a:rPr>
                        <a:t>l</a:t>
                      </a:r>
                    </a:p>
                  </a:txBody>
                  <a:tcPr marL="9525" marR="9525" marT="9525" marB="0" anchor="ctr"/>
                </a:tc>
                <a:tc>
                  <a:txBody>
                    <a:bodyPr/>
                    <a:lstStyle/>
                    <a:p>
                      <a:pPr algn="ctr" rtl="0" fontAlgn="ctr"/>
                      <a:r>
                        <a:rPr lang="en-US" sz="1400" b="0" i="0" u="none" strike="noStrike">
                          <a:solidFill>
                            <a:srgbClr val="000000"/>
                          </a:solidFill>
                          <a:effectLst/>
                          <a:latin typeface="+mn-lt"/>
                        </a:rPr>
                        <a:t>D</a:t>
                      </a:r>
                    </a:p>
                  </a:txBody>
                  <a:tcPr marL="9525" marR="9525" marT="9525" marB="0" anchor="ctr"/>
                </a:tc>
                <a:tc>
                  <a:txBody>
                    <a:bodyPr/>
                    <a:lstStyle/>
                    <a:p>
                      <a:pPr algn="ctr" rtl="0" fontAlgn="ctr"/>
                      <a:r>
                        <a:rPr lang="en-US" sz="1400" b="0" i="0" u="none" strike="noStrike" dirty="0">
                          <a:solidFill>
                            <a:srgbClr val="000000"/>
                          </a:solidFill>
                          <a:effectLst/>
                          <a:latin typeface="+mn-lt"/>
                        </a:rPr>
                        <a:t>18</a:t>
                      </a:r>
                    </a:p>
                  </a:txBody>
                  <a:tcPr marL="9525" marR="9525" marT="9525" marB="0" anchor="ctr">
                    <a:solidFill>
                      <a:srgbClr val="00B050">
                        <a:alpha val="15000"/>
                      </a:srgbClr>
                    </a:solidFill>
                  </a:tcPr>
                </a:tc>
                <a:extLst>
                  <a:ext uri="{0D108BD9-81ED-4DB2-BD59-A6C34878D82A}">
                    <a16:rowId xmlns:a16="http://schemas.microsoft.com/office/drawing/2014/main" val="3862885977"/>
                  </a:ext>
                </a:extLst>
              </a:tr>
              <a:tr h="302744">
                <a:tc>
                  <a:txBody>
                    <a:bodyPr/>
                    <a:lstStyle/>
                    <a:p>
                      <a:pPr algn="ctr" rtl="0" fontAlgn="ctr"/>
                      <a:r>
                        <a:rPr lang="en-US" sz="1400" b="0" i="0" u="none" strike="noStrike">
                          <a:solidFill>
                            <a:srgbClr val="000000"/>
                          </a:solidFill>
                          <a:effectLst/>
                          <a:latin typeface="+mn-lt"/>
                        </a:rPr>
                        <a:t>m</a:t>
                      </a:r>
                    </a:p>
                  </a:txBody>
                  <a:tcPr marL="9525" marR="9525" marT="9525" marB="0" anchor="ctr"/>
                </a:tc>
                <a:tc>
                  <a:txBody>
                    <a:bodyPr/>
                    <a:lstStyle/>
                    <a:p>
                      <a:pPr algn="ctr" rtl="0" fontAlgn="ctr"/>
                      <a:r>
                        <a:rPr lang="en-US" sz="1400" b="0" i="0" u="none" strike="noStrike">
                          <a:solidFill>
                            <a:srgbClr val="000000"/>
                          </a:solidFill>
                          <a:effectLst/>
                          <a:latin typeface="+mn-lt"/>
                        </a:rPr>
                        <a:t>E</a:t>
                      </a:r>
                    </a:p>
                  </a:txBody>
                  <a:tcPr marL="9525" marR="9525" marT="9525" marB="0" anchor="ctr"/>
                </a:tc>
                <a:tc>
                  <a:txBody>
                    <a:bodyPr/>
                    <a:lstStyle/>
                    <a:p>
                      <a:pPr algn="ctr" rtl="0" fontAlgn="ctr"/>
                      <a:r>
                        <a:rPr lang="en-US" sz="1400" b="0" i="0" u="none" strike="noStrike">
                          <a:solidFill>
                            <a:srgbClr val="000000"/>
                          </a:solidFill>
                          <a:effectLst/>
                          <a:latin typeface="+mn-lt"/>
                        </a:rPr>
                        <a:t>14</a:t>
                      </a:r>
                    </a:p>
                  </a:txBody>
                  <a:tcPr marL="9525" marR="9525" marT="9525" marB="0" anchor="ctr">
                    <a:solidFill>
                      <a:srgbClr val="00B050">
                        <a:alpha val="15000"/>
                      </a:srgbClr>
                    </a:solidFill>
                  </a:tcPr>
                </a:tc>
                <a:extLst>
                  <a:ext uri="{0D108BD9-81ED-4DB2-BD59-A6C34878D82A}">
                    <a16:rowId xmlns:a16="http://schemas.microsoft.com/office/drawing/2014/main" val="698925886"/>
                  </a:ext>
                </a:extLst>
              </a:tr>
              <a:tr h="302744">
                <a:tc>
                  <a:txBody>
                    <a:bodyPr/>
                    <a:lstStyle/>
                    <a:p>
                      <a:pPr algn="ctr" rtl="0" fontAlgn="ctr"/>
                      <a:r>
                        <a:rPr lang="en-US" sz="1400" b="0" i="0" u="none" strike="noStrike">
                          <a:solidFill>
                            <a:srgbClr val="000000"/>
                          </a:solidFill>
                          <a:effectLst/>
                          <a:latin typeface="+mn-lt"/>
                        </a:rPr>
                        <a:t>m</a:t>
                      </a:r>
                    </a:p>
                  </a:txBody>
                  <a:tcPr marL="9525" marR="9525" marT="9525" marB="0" anchor="ctr"/>
                </a:tc>
                <a:tc>
                  <a:txBody>
                    <a:bodyPr/>
                    <a:lstStyle/>
                    <a:p>
                      <a:pPr algn="ctr" rtl="0" fontAlgn="ctr"/>
                      <a:r>
                        <a:rPr lang="en-US" sz="1400" b="0" i="0" u="none" strike="noStrike">
                          <a:solidFill>
                            <a:srgbClr val="000000"/>
                          </a:solidFill>
                          <a:effectLst/>
                          <a:latin typeface="+mn-lt"/>
                        </a:rPr>
                        <a:t>D</a:t>
                      </a:r>
                    </a:p>
                  </a:txBody>
                  <a:tcPr marL="9525" marR="9525" marT="9525" marB="0" anchor="ctr"/>
                </a:tc>
                <a:tc>
                  <a:txBody>
                    <a:bodyPr/>
                    <a:lstStyle/>
                    <a:p>
                      <a:pPr algn="ctr" rtl="0" fontAlgn="ctr"/>
                      <a:r>
                        <a:rPr lang="en-US" sz="1400" b="0" i="0" u="none" strike="noStrike">
                          <a:solidFill>
                            <a:srgbClr val="000000"/>
                          </a:solidFill>
                          <a:effectLst/>
                          <a:latin typeface="+mn-lt"/>
                        </a:rPr>
                        <a:t>25</a:t>
                      </a:r>
                    </a:p>
                  </a:txBody>
                  <a:tcPr marL="9525" marR="9525" marT="9525" marB="0" anchor="ctr">
                    <a:solidFill>
                      <a:srgbClr val="00B050">
                        <a:alpha val="15000"/>
                      </a:srgbClr>
                    </a:solidFill>
                  </a:tcPr>
                </a:tc>
                <a:extLst>
                  <a:ext uri="{0D108BD9-81ED-4DB2-BD59-A6C34878D82A}">
                    <a16:rowId xmlns:a16="http://schemas.microsoft.com/office/drawing/2014/main" val="412103781"/>
                  </a:ext>
                </a:extLst>
              </a:tr>
              <a:tr h="302744">
                <a:tc>
                  <a:txBody>
                    <a:bodyPr/>
                    <a:lstStyle/>
                    <a:p>
                      <a:pPr algn="ctr" rtl="0" fontAlgn="ctr"/>
                      <a:r>
                        <a:rPr lang="en-US" sz="1400" b="0" i="0" u="none" strike="noStrike">
                          <a:solidFill>
                            <a:srgbClr val="000000"/>
                          </a:solidFill>
                          <a:effectLst/>
                          <a:latin typeface="+mn-lt"/>
                        </a:rPr>
                        <a:t>p</a:t>
                      </a:r>
                    </a:p>
                  </a:txBody>
                  <a:tcPr marL="9525" marR="9525" marT="9525" marB="0" anchor="ctr"/>
                </a:tc>
                <a:tc>
                  <a:txBody>
                    <a:bodyPr/>
                    <a:lstStyle/>
                    <a:p>
                      <a:pPr algn="ctr" rtl="0" fontAlgn="ctr"/>
                      <a:r>
                        <a:rPr lang="en-US" sz="1400" b="0" i="0" u="none" strike="noStrike">
                          <a:solidFill>
                            <a:srgbClr val="000000"/>
                          </a:solidFill>
                          <a:effectLst/>
                          <a:latin typeface="+mn-lt"/>
                        </a:rPr>
                        <a:t>F</a:t>
                      </a:r>
                    </a:p>
                  </a:txBody>
                  <a:tcPr marL="9525" marR="9525" marT="9525" marB="0" anchor="ctr"/>
                </a:tc>
                <a:tc>
                  <a:txBody>
                    <a:bodyPr/>
                    <a:lstStyle/>
                    <a:p>
                      <a:pPr algn="ctr" rtl="0" fontAlgn="ctr"/>
                      <a:r>
                        <a:rPr lang="en-US" sz="1400" b="0" i="0" u="none" strike="noStrike">
                          <a:solidFill>
                            <a:srgbClr val="000000"/>
                          </a:solidFill>
                          <a:effectLst/>
                          <a:latin typeface="+mn-lt"/>
                        </a:rPr>
                        <a:t>21</a:t>
                      </a:r>
                    </a:p>
                  </a:txBody>
                  <a:tcPr marL="9525" marR="9525" marT="9525" marB="0" anchor="ctr">
                    <a:solidFill>
                      <a:srgbClr val="00B050">
                        <a:alpha val="15000"/>
                      </a:srgbClr>
                    </a:solidFill>
                  </a:tcPr>
                </a:tc>
                <a:extLst>
                  <a:ext uri="{0D108BD9-81ED-4DB2-BD59-A6C34878D82A}">
                    <a16:rowId xmlns:a16="http://schemas.microsoft.com/office/drawing/2014/main" val="3835171305"/>
                  </a:ext>
                </a:extLst>
              </a:tr>
              <a:tr h="302744">
                <a:tc>
                  <a:txBody>
                    <a:bodyPr/>
                    <a:lstStyle/>
                    <a:p>
                      <a:pPr algn="ctr" rtl="0" fontAlgn="ctr"/>
                      <a:r>
                        <a:rPr lang="en-US" sz="1400" b="0" i="0" u="none" strike="noStrike">
                          <a:solidFill>
                            <a:srgbClr val="000000"/>
                          </a:solidFill>
                          <a:effectLst/>
                          <a:latin typeface="+mn-lt"/>
                        </a:rPr>
                        <a:t>p</a:t>
                      </a:r>
                    </a:p>
                  </a:txBody>
                  <a:tcPr marL="9525" marR="9525" marT="9525" marB="0" anchor="ctr"/>
                </a:tc>
                <a:tc>
                  <a:txBody>
                    <a:bodyPr/>
                    <a:lstStyle/>
                    <a:p>
                      <a:pPr algn="ctr" rtl="0" fontAlgn="ctr"/>
                      <a:r>
                        <a:rPr lang="en-US" sz="1400" b="0" i="0" u="none" strike="noStrike">
                          <a:solidFill>
                            <a:srgbClr val="000000"/>
                          </a:solidFill>
                          <a:effectLst/>
                          <a:latin typeface="+mn-lt"/>
                        </a:rPr>
                        <a:t>G</a:t>
                      </a:r>
                    </a:p>
                  </a:txBody>
                  <a:tcPr marL="9525" marR="9525" marT="9525" marB="0" anchor="ctr"/>
                </a:tc>
                <a:tc>
                  <a:txBody>
                    <a:bodyPr/>
                    <a:lstStyle/>
                    <a:p>
                      <a:pPr algn="ctr" rtl="0" fontAlgn="ctr"/>
                      <a:r>
                        <a:rPr lang="en-US" sz="1400" b="0" i="0" u="none" strike="noStrike" dirty="0">
                          <a:solidFill>
                            <a:srgbClr val="000000"/>
                          </a:solidFill>
                          <a:effectLst/>
                          <a:latin typeface="+mn-lt"/>
                        </a:rPr>
                        <a:t>25</a:t>
                      </a:r>
                    </a:p>
                  </a:txBody>
                  <a:tcPr marL="9525" marR="9525" marT="9525" marB="0" anchor="ctr">
                    <a:solidFill>
                      <a:srgbClr val="00B050">
                        <a:alpha val="15000"/>
                      </a:srgbClr>
                    </a:solidFill>
                  </a:tcPr>
                </a:tc>
                <a:extLst>
                  <a:ext uri="{0D108BD9-81ED-4DB2-BD59-A6C34878D82A}">
                    <a16:rowId xmlns:a16="http://schemas.microsoft.com/office/drawing/2014/main" val="3173681404"/>
                  </a:ext>
                </a:extLst>
              </a:tr>
            </a:tbl>
          </a:graphicData>
        </a:graphic>
      </p:graphicFrame>
      <p:sp>
        <p:nvSpPr>
          <p:cNvPr id="3" name="Footer Placeholder 2">
            <a:extLst>
              <a:ext uri="{FF2B5EF4-FFF2-40B4-BE49-F238E27FC236}">
                <a16:creationId xmlns:a16="http://schemas.microsoft.com/office/drawing/2014/main" id="{52088764-F3B4-6CFD-4B0E-D43E93E97646}"/>
              </a:ext>
            </a:extLst>
          </p:cNvPr>
          <p:cNvSpPr>
            <a:spLocks noGrp="1"/>
          </p:cNvSpPr>
          <p:nvPr>
            <p:ph type="ftr" sz="quarter" idx="11"/>
          </p:nvPr>
        </p:nvSpPr>
        <p:spPr/>
        <p:txBody>
          <a:bodyPr/>
          <a:lstStyle/>
          <a:p>
            <a:pPr>
              <a:defRPr/>
            </a:pPr>
            <a:r>
              <a:rPr lang="en-US"/>
              <a:t>Design of Networks Using NOS NGS 92 </a:t>
            </a:r>
          </a:p>
        </p:txBody>
      </p:sp>
      <p:sp>
        <p:nvSpPr>
          <p:cNvPr id="4" name="Slide Number Placeholder 3">
            <a:extLst>
              <a:ext uri="{FF2B5EF4-FFF2-40B4-BE49-F238E27FC236}">
                <a16:creationId xmlns:a16="http://schemas.microsoft.com/office/drawing/2014/main" id="{2B6E2176-74E7-1D80-7893-036D68317E96}"/>
              </a:ext>
            </a:extLst>
          </p:cNvPr>
          <p:cNvSpPr>
            <a:spLocks noGrp="1"/>
          </p:cNvSpPr>
          <p:nvPr>
            <p:ph type="sldNum" sz="quarter" idx="12"/>
          </p:nvPr>
        </p:nvSpPr>
        <p:spPr/>
        <p:txBody>
          <a:bodyPr/>
          <a:lstStyle/>
          <a:p>
            <a:fld id="{21522A12-69FB-4CEA-B41C-E21C20ABD61E}" type="slidenum">
              <a:rPr lang="en-US" altLang="en-US" smtClean="0"/>
              <a:pPr/>
              <a:t>35</a:t>
            </a:fld>
            <a:endParaRPr lang="en-US" altLang="en-US"/>
          </a:p>
        </p:txBody>
      </p:sp>
      <p:sp>
        <p:nvSpPr>
          <p:cNvPr id="5" name="TextBox 4">
            <a:extLst>
              <a:ext uri="{FF2B5EF4-FFF2-40B4-BE49-F238E27FC236}">
                <a16:creationId xmlns:a16="http://schemas.microsoft.com/office/drawing/2014/main" id="{181A248E-DC03-86B6-5197-A894036B6D39}"/>
              </a:ext>
            </a:extLst>
          </p:cNvPr>
          <p:cNvSpPr txBox="1"/>
          <p:nvPr/>
        </p:nvSpPr>
        <p:spPr>
          <a:xfrm>
            <a:off x="4959475" y="825281"/>
            <a:ext cx="4016449" cy="307777"/>
          </a:xfrm>
          <a:prstGeom prst="rect">
            <a:avLst/>
          </a:prstGeom>
          <a:noFill/>
        </p:spPr>
        <p:txBody>
          <a:bodyPr wrap="square" rtlCol="0">
            <a:spAutoFit/>
          </a:bodyPr>
          <a:lstStyle/>
          <a:p>
            <a:r>
              <a:rPr lang="en-US" sz="1400" dirty="0">
                <a:latin typeface="+mn-lt"/>
              </a:rPr>
              <a:t>Re-sort the top part of the table by From column.</a:t>
            </a:r>
          </a:p>
        </p:txBody>
      </p:sp>
      <p:sp>
        <p:nvSpPr>
          <p:cNvPr id="7" name="Oval 6">
            <a:extLst>
              <a:ext uri="{FF2B5EF4-FFF2-40B4-BE49-F238E27FC236}">
                <a16:creationId xmlns:a16="http://schemas.microsoft.com/office/drawing/2014/main" id="{71CE4A33-72B5-ECAE-2A8B-E3117239E67B}"/>
              </a:ext>
            </a:extLst>
          </p:cNvPr>
          <p:cNvSpPr/>
          <p:nvPr/>
        </p:nvSpPr>
        <p:spPr>
          <a:xfrm>
            <a:off x="5104389" y="2388080"/>
            <a:ext cx="606057" cy="310296"/>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AC5FB58-10E0-0782-E72E-F9730F777A41}"/>
              </a:ext>
            </a:extLst>
          </p:cNvPr>
          <p:cNvSpPr/>
          <p:nvPr/>
        </p:nvSpPr>
        <p:spPr>
          <a:xfrm>
            <a:off x="5114259" y="2089302"/>
            <a:ext cx="606057" cy="310296"/>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C0A9DDA-F594-3EF1-A93D-761620BB9344}"/>
              </a:ext>
            </a:extLst>
          </p:cNvPr>
          <p:cNvSpPr/>
          <p:nvPr/>
        </p:nvSpPr>
        <p:spPr>
          <a:xfrm>
            <a:off x="5114259" y="4198776"/>
            <a:ext cx="606057" cy="310296"/>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50B90E8B-93FA-49CB-0F3C-9158E754E614}"/>
              </a:ext>
            </a:extLst>
          </p:cNvPr>
          <p:cNvSpPr/>
          <p:nvPr/>
        </p:nvSpPr>
        <p:spPr>
          <a:xfrm>
            <a:off x="5114259" y="3877848"/>
            <a:ext cx="606057" cy="310296"/>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03A88CD-7361-BD9A-841F-6F607502586A}"/>
              </a:ext>
            </a:extLst>
          </p:cNvPr>
          <p:cNvSpPr/>
          <p:nvPr/>
        </p:nvSpPr>
        <p:spPr>
          <a:xfrm>
            <a:off x="5114259" y="3593274"/>
            <a:ext cx="606057" cy="310296"/>
          </a:xfrm>
          <a:prstGeom prst="ellipse">
            <a:avLst/>
          </a:prstGeom>
          <a:noFill/>
          <a:ln w="254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FB2FDFD-787E-6641-CEFF-3B92F9229665}"/>
              </a:ext>
            </a:extLst>
          </p:cNvPr>
          <p:cNvSpPr/>
          <p:nvPr/>
        </p:nvSpPr>
        <p:spPr>
          <a:xfrm>
            <a:off x="5114259" y="3299127"/>
            <a:ext cx="606057" cy="310296"/>
          </a:xfrm>
          <a:prstGeom prst="ellipse">
            <a:avLst/>
          </a:prstGeom>
          <a:noFill/>
          <a:ln w="25400">
            <a:solidFill>
              <a:srgbClr val="0070C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52DB199-902C-9750-B71B-5A62946BC5B0}"/>
              </a:ext>
            </a:extLst>
          </p:cNvPr>
          <p:cNvSpPr txBox="1"/>
          <p:nvPr/>
        </p:nvSpPr>
        <p:spPr>
          <a:xfrm>
            <a:off x="4959475" y="4564178"/>
            <a:ext cx="3820971" cy="307777"/>
          </a:xfrm>
          <a:prstGeom prst="rect">
            <a:avLst/>
          </a:prstGeom>
          <a:noFill/>
        </p:spPr>
        <p:txBody>
          <a:bodyPr wrap="square" rtlCol="0">
            <a:spAutoFit/>
          </a:bodyPr>
          <a:lstStyle/>
          <a:p>
            <a:r>
              <a:rPr lang="en-US" sz="1400" dirty="0">
                <a:latin typeface="+mn-lt"/>
              </a:rPr>
              <a:t>j, m, p have 2 or more entries less than 30 km</a:t>
            </a:r>
          </a:p>
        </p:txBody>
      </p:sp>
      <p:sp>
        <p:nvSpPr>
          <p:cNvPr id="15" name="TextBox 14">
            <a:extLst>
              <a:ext uri="{FF2B5EF4-FFF2-40B4-BE49-F238E27FC236}">
                <a16:creationId xmlns:a16="http://schemas.microsoft.com/office/drawing/2014/main" id="{DD6892A0-6D27-9B96-5139-2A72A5A98A9F}"/>
              </a:ext>
            </a:extLst>
          </p:cNvPr>
          <p:cNvSpPr txBox="1"/>
          <p:nvPr/>
        </p:nvSpPr>
        <p:spPr>
          <a:xfrm rot="20920806">
            <a:off x="5471469" y="5665368"/>
            <a:ext cx="3624525" cy="338554"/>
          </a:xfrm>
          <a:prstGeom prst="rect">
            <a:avLst/>
          </a:prstGeom>
          <a:noFill/>
        </p:spPr>
        <p:txBody>
          <a:bodyPr wrap="square" rtlCol="0">
            <a:spAutoFit/>
          </a:bodyPr>
          <a:lstStyle/>
          <a:p>
            <a:r>
              <a:rPr lang="en-US" sz="1600" dirty="0">
                <a:solidFill>
                  <a:srgbClr val="FF0000"/>
                </a:solidFill>
                <a:latin typeface="+mn-lt"/>
              </a:rPr>
              <a:t>Establishing Orthometric Heights</a:t>
            </a:r>
          </a:p>
        </p:txBody>
      </p:sp>
      <p:sp>
        <p:nvSpPr>
          <p:cNvPr id="16" name="TextBox 15">
            <a:extLst>
              <a:ext uri="{FF2B5EF4-FFF2-40B4-BE49-F238E27FC236}">
                <a16:creationId xmlns:a16="http://schemas.microsoft.com/office/drawing/2014/main" id="{6C93859F-0F10-24B6-7B05-923320108BCA}"/>
              </a:ext>
            </a:extLst>
          </p:cNvPr>
          <p:cNvSpPr txBox="1"/>
          <p:nvPr/>
        </p:nvSpPr>
        <p:spPr>
          <a:xfrm>
            <a:off x="322870" y="460365"/>
            <a:ext cx="6226404" cy="307777"/>
          </a:xfrm>
          <a:prstGeom prst="rect">
            <a:avLst/>
          </a:prstGeom>
          <a:noFill/>
        </p:spPr>
        <p:txBody>
          <a:bodyPr wrap="square">
            <a:spAutoFit/>
          </a:bodyPr>
          <a:lstStyle/>
          <a:p>
            <a:r>
              <a:rPr lang="en-US" sz="1400" dirty="0">
                <a:latin typeface="+mn-lt"/>
              </a:rPr>
              <a:t>Figure 13A - </a:t>
            </a:r>
            <a:r>
              <a:rPr kumimoji="0" lang="en-US" altLang="en-US" sz="1400" b="0" i="0" u="none" strike="noStrike" cap="none" normalizeH="0" baseline="0" dirty="0">
                <a:ln>
                  <a:noFill/>
                </a:ln>
                <a:solidFill>
                  <a:srgbClr val="000000"/>
                </a:solidFill>
                <a:effectLst/>
                <a:latin typeface="+mn-lt"/>
                <a:cs typeface="Arial" panose="020B0604020202020204" pitchFamily="34" charset="0"/>
              </a:rPr>
              <a:t>Benchmark Distance Tabulation  (3-column format)</a:t>
            </a:r>
            <a:endParaRPr kumimoji="0" lang="en-US" altLang="en-US" sz="1400" b="0" i="0" u="none" strike="noStrike" cap="none" normalizeH="0" baseline="0" dirty="0">
              <a:ln>
                <a:noFill/>
              </a:ln>
              <a:solidFill>
                <a:schemeClr val="tx1"/>
              </a:solidFill>
              <a:effectLst/>
              <a:latin typeface="+mn-lt"/>
            </a:endParaRPr>
          </a:p>
        </p:txBody>
      </p:sp>
      <p:sp>
        <p:nvSpPr>
          <p:cNvPr id="6" name="TextBox 5">
            <a:extLst>
              <a:ext uri="{FF2B5EF4-FFF2-40B4-BE49-F238E27FC236}">
                <a16:creationId xmlns:a16="http://schemas.microsoft.com/office/drawing/2014/main" id="{F97B252A-E14E-22D7-D05A-E94F9E2C023E}"/>
              </a:ext>
            </a:extLst>
          </p:cNvPr>
          <p:cNvSpPr txBox="1"/>
          <p:nvPr/>
        </p:nvSpPr>
        <p:spPr>
          <a:xfrm>
            <a:off x="435036" y="895198"/>
            <a:ext cx="4136968" cy="1477328"/>
          </a:xfrm>
          <a:prstGeom prst="rect">
            <a:avLst/>
          </a:prstGeom>
          <a:noFill/>
        </p:spPr>
        <p:txBody>
          <a:bodyPr wrap="square" rtlCol="0">
            <a:spAutoFit/>
          </a:bodyPr>
          <a:lstStyle/>
          <a:p>
            <a:r>
              <a:rPr lang="en-US" u="sng" dirty="0">
                <a:latin typeface="+mn-lt"/>
              </a:rPr>
              <a:t>Question:</a:t>
            </a:r>
          </a:p>
          <a:p>
            <a:r>
              <a:rPr lang="en-US" dirty="0">
                <a:latin typeface="+mn-lt"/>
              </a:rPr>
              <a:t>What can you do to increase the number of new marks that are within the Maximum Allowable Distance of 2 or more existing valid benchmarks?</a:t>
            </a:r>
          </a:p>
        </p:txBody>
      </p:sp>
      <p:sp>
        <p:nvSpPr>
          <p:cNvPr id="17" name="TextBox 16">
            <a:extLst>
              <a:ext uri="{FF2B5EF4-FFF2-40B4-BE49-F238E27FC236}">
                <a16:creationId xmlns:a16="http://schemas.microsoft.com/office/drawing/2014/main" id="{23909053-7D79-27A7-E6FB-B00D91A690EA}"/>
              </a:ext>
            </a:extLst>
          </p:cNvPr>
          <p:cNvSpPr txBox="1"/>
          <p:nvPr/>
        </p:nvSpPr>
        <p:spPr>
          <a:xfrm>
            <a:off x="433931" y="2499716"/>
            <a:ext cx="4136967" cy="2031325"/>
          </a:xfrm>
          <a:prstGeom prst="rect">
            <a:avLst/>
          </a:prstGeom>
          <a:noFill/>
        </p:spPr>
        <p:txBody>
          <a:bodyPr wrap="square" rtlCol="0">
            <a:spAutoFit/>
          </a:bodyPr>
          <a:lstStyle/>
          <a:p>
            <a:r>
              <a:rPr lang="en-US" i="1" u="sng" dirty="0">
                <a:latin typeface="+mn-lt"/>
              </a:rPr>
              <a:t>Answer:</a:t>
            </a:r>
          </a:p>
          <a:p>
            <a:r>
              <a:rPr lang="en-US" i="1" dirty="0">
                <a:latin typeface="+mn-lt"/>
              </a:rPr>
              <a:t>Increase the Radius.</a:t>
            </a:r>
          </a:p>
          <a:p>
            <a:r>
              <a:rPr lang="en-US" i="1" dirty="0">
                <a:latin typeface="+mn-lt"/>
              </a:rPr>
              <a:t>But How?</a:t>
            </a:r>
          </a:p>
          <a:p>
            <a:endParaRPr lang="en-US" i="1" dirty="0">
              <a:latin typeface="+mn-lt"/>
            </a:endParaRPr>
          </a:p>
          <a:p>
            <a:r>
              <a:rPr lang="en-US" i="1" dirty="0">
                <a:latin typeface="+mn-lt"/>
              </a:rPr>
              <a:t>Longer Distances require Longer Duration Occupations. </a:t>
            </a:r>
          </a:p>
          <a:p>
            <a:r>
              <a:rPr lang="en-US" i="1" dirty="0">
                <a:latin typeface="+mn-lt"/>
              </a:rPr>
              <a:t>(see Figure 14 – next slide)</a:t>
            </a:r>
          </a:p>
        </p:txBody>
      </p:sp>
      <p:sp>
        <p:nvSpPr>
          <p:cNvPr id="18" name="TextBox 17">
            <a:extLst>
              <a:ext uri="{FF2B5EF4-FFF2-40B4-BE49-F238E27FC236}">
                <a16:creationId xmlns:a16="http://schemas.microsoft.com/office/drawing/2014/main" id="{97023D4C-A758-55D0-1B20-39D822F12ED8}"/>
              </a:ext>
            </a:extLst>
          </p:cNvPr>
          <p:cNvSpPr txBox="1"/>
          <p:nvPr/>
        </p:nvSpPr>
        <p:spPr>
          <a:xfrm>
            <a:off x="435037" y="4630712"/>
            <a:ext cx="4136967" cy="1754326"/>
          </a:xfrm>
          <a:prstGeom prst="rect">
            <a:avLst/>
          </a:prstGeom>
          <a:noFill/>
        </p:spPr>
        <p:txBody>
          <a:bodyPr wrap="square" rtlCol="0">
            <a:spAutoFit/>
          </a:bodyPr>
          <a:lstStyle/>
          <a:p>
            <a:r>
              <a:rPr lang="en-US" dirty="0">
                <a:latin typeface="+mn-lt"/>
              </a:rPr>
              <a:t>Inspecting the tabulated distances reveals that you could include all the new benchmarks if you use a 40 km Maximum Allowable Distance criterion. </a:t>
            </a:r>
          </a:p>
          <a:p>
            <a:endParaRPr lang="en-US" i="1" dirty="0">
              <a:latin typeface="+mn-lt"/>
            </a:endParaRPr>
          </a:p>
          <a:p>
            <a:r>
              <a:rPr lang="en-US" i="1" dirty="0">
                <a:latin typeface="+mn-lt"/>
              </a:rPr>
              <a:t>You decide on 45 km to be certain</a:t>
            </a:r>
            <a:r>
              <a:rPr lang="en-US" dirty="0">
                <a:latin typeface="+mn-lt"/>
              </a:rPr>
              <a:t>.</a:t>
            </a:r>
          </a:p>
        </p:txBody>
      </p:sp>
      <p:sp>
        <p:nvSpPr>
          <p:cNvPr id="19" name="Arrow: Right 18">
            <a:extLst>
              <a:ext uri="{FF2B5EF4-FFF2-40B4-BE49-F238E27FC236}">
                <a16:creationId xmlns:a16="http://schemas.microsoft.com/office/drawing/2014/main" id="{12FFC4C6-8D45-4602-B295-46904DA6B187}"/>
              </a:ext>
            </a:extLst>
          </p:cNvPr>
          <p:cNvSpPr/>
          <p:nvPr/>
        </p:nvSpPr>
        <p:spPr>
          <a:xfrm rot="5400000">
            <a:off x="4813453" y="1634611"/>
            <a:ext cx="601609" cy="30777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5B681B4D-DFA0-2E75-E852-94F00F052F05}"/>
              </a:ext>
            </a:extLst>
          </p:cNvPr>
          <p:cNvSpPr>
            <a:spLocks noGrp="1"/>
          </p:cNvSpPr>
          <p:nvPr>
            <p:ph type="dt" sz="half" idx="10"/>
          </p:nvPr>
        </p:nvSpPr>
        <p:spPr/>
        <p:txBody>
          <a:bodyPr/>
          <a:lstStyle/>
          <a:p>
            <a:r>
              <a:rPr lang="en-US" altLang="en-US"/>
              <a:t>April 21, 2025</a:t>
            </a:r>
          </a:p>
        </p:txBody>
      </p:sp>
    </p:spTree>
    <p:extLst>
      <p:ext uri="{BB962C8B-B14F-4D97-AF65-F5344CB8AC3E}">
        <p14:creationId xmlns:p14="http://schemas.microsoft.com/office/powerpoint/2010/main" val="2839396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C4AAD51-DFFB-F69C-8509-0DD562BC29D3}"/>
              </a:ext>
            </a:extLst>
          </p:cNvPr>
          <p:cNvSpPr>
            <a:spLocks noGrp="1"/>
          </p:cNvSpPr>
          <p:nvPr>
            <p:ph type="ftr" sz="quarter" idx="11"/>
          </p:nvPr>
        </p:nvSpPr>
        <p:spPr/>
        <p:txBody>
          <a:bodyPr/>
          <a:lstStyle/>
          <a:p>
            <a:pPr>
              <a:defRPr/>
            </a:pPr>
            <a:r>
              <a:rPr lang="en-US"/>
              <a:t>Design of Networks Using NOS NGS 92 </a:t>
            </a:r>
          </a:p>
        </p:txBody>
      </p:sp>
      <p:sp>
        <p:nvSpPr>
          <p:cNvPr id="4" name="Slide Number Placeholder 3">
            <a:extLst>
              <a:ext uri="{FF2B5EF4-FFF2-40B4-BE49-F238E27FC236}">
                <a16:creationId xmlns:a16="http://schemas.microsoft.com/office/drawing/2014/main" id="{F06DE562-65D1-6516-A5AA-4E93A7E35B84}"/>
              </a:ext>
            </a:extLst>
          </p:cNvPr>
          <p:cNvSpPr>
            <a:spLocks noGrp="1"/>
          </p:cNvSpPr>
          <p:nvPr>
            <p:ph type="sldNum" sz="quarter" idx="12"/>
          </p:nvPr>
        </p:nvSpPr>
        <p:spPr/>
        <p:txBody>
          <a:bodyPr/>
          <a:lstStyle/>
          <a:p>
            <a:fld id="{21522A12-69FB-4CEA-B41C-E21C20ABD61E}" type="slidenum">
              <a:rPr lang="en-US" altLang="en-US" smtClean="0"/>
              <a:pPr/>
              <a:t>36</a:t>
            </a:fld>
            <a:endParaRPr lang="en-US" altLang="en-US"/>
          </a:p>
        </p:txBody>
      </p:sp>
      <p:sp>
        <p:nvSpPr>
          <p:cNvPr id="5" name="TextBox 4">
            <a:extLst>
              <a:ext uri="{FF2B5EF4-FFF2-40B4-BE49-F238E27FC236}">
                <a16:creationId xmlns:a16="http://schemas.microsoft.com/office/drawing/2014/main" id="{6F68EC86-0A4F-DCBB-3D4F-9C5E8B6331CB}"/>
              </a:ext>
            </a:extLst>
          </p:cNvPr>
          <p:cNvSpPr txBox="1"/>
          <p:nvPr/>
        </p:nvSpPr>
        <p:spPr>
          <a:xfrm>
            <a:off x="322869" y="460365"/>
            <a:ext cx="8198961" cy="307777"/>
          </a:xfrm>
          <a:prstGeom prst="rect">
            <a:avLst/>
          </a:prstGeom>
          <a:noFill/>
        </p:spPr>
        <p:txBody>
          <a:bodyPr wrap="square">
            <a:spAutoFit/>
          </a:bodyPr>
          <a:lstStyle/>
          <a:p>
            <a:r>
              <a:rPr lang="en-US" sz="1400" dirty="0">
                <a:latin typeface="+mn-lt"/>
              </a:rPr>
              <a:t>Figure 14 - Allowable Distance to Vertical Constraints to Achieve Orthometric Height (K-Code)</a:t>
            </a:r>
            <a:endParaRPr kumimoji="0" lang="en-US" altLang="en-US" sz="1400" b="0" i="0" u="none" strike="noStrike" cap="none" normalizeH="0" baseline="0" dirty="0">
              <a:ln>
                <a:noFill/>
              </a:ln>
              <a:solidFill>
                <a:schemeClr val="tx1"/>
              </a:solidFill>
              <a:effectLst/>
              <a:latin typeface="+mn-lt"/>
            </a:endParaRPr>
          </a:p>
        </p:txBody>
      </p:sp>
      <p:pic>
        <p:nvPicPr>
          <p:cNvPr id="6" name="Picture 2" descr="A chart which plots the Maximum Allowable Distance to existing valid benchmarks versus Observation Duration.">
            <a:extLst>
              <a:ext uri="{FF2B5EF4-FFF2-40B4-BE49-F238E27FC236}">
                <a16:creationId xmlns:a16="http://schemas.microsoft.com/office/drawing/2014/main" id="{DE8B046F-E11A-AD86-814E-4EF514157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88" y="1113982"/>
            <a:ext cx="5810250" cy="3800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CDFE44F-8DEC-4BCE-3B2A-20009CE0BD20}"/>
              </a:ext>
            </a:extLst>
          </p:cNvPr>
          <p:cNvSpPr txBox="1"/>
          <p:nvPr/>
        </p:nvSpPr>
        <p:spPr>
          <a:xfrm rot="20920806">
            <a:off x="5471469" y="5665368"/>
            <a:ext cx="3624525" cy="338554"/>
          </a:xfrm>
          <a:prstGeom prst="rect">
            <a:avLst/>
          </a:prstGeom>
          <a:noFill/>
        </p:spPr>
        <p:txBody>
          <a:bodyPr wrap="square" rtlCol="0">
            <a:spAutoFit/>
          </a:bodyPr>
          <a:lstStyle/>
          <a:p>
            <a:r>
              <a:rPr lang="en-US" sz="1600" dirty="0">
                <a:solidFill>
                  <a:srgbClr val="FF0000"/>
                </a:solidFill>
                <a:latin typeface="+mn-lt"/>
              </a:rPr>
              <a:t>Establishing Orthometric Heights</a:t>
            </a:r>
          </a:p>
        </p:txBody>
      </p:sp>
      <p:sp>
        <p:nvSpPr>
          <p:cNvPr id="9" name="TextBox 8">
            <a:extLst>
              <a:ext uri="{FF2B5EF4-FFF2-40B4-BE49-F238E27FC236}">
                <a16:creationId xmlns:a16="http://schemas.microsoft.com/office/drawing/2014/main" id="{20D6D2FA-C6CA-B60A-D7A5-4CA261ADC895}"/>
              </a:ext>
            </a:extLst>
          </p:cNvPr>
          <p:cNvSpPr txBox="1"/>
          <p:nvPr/>
        </p:nvSpPr>
        <p:spPr>
          <a:xfrm>
            <a:off x="500147" y="4998687"/>
            <a:ext cx="5849791" cy="523220"/>
          </a:xfrm>
          <a:prstGeom prst="rect">
            <a:avLst/>
          </a:prstGeom>
          <a:noFill/>
        </p:spPr>
        <p:txBody>
          <a:bodyPr wrap="square" rtlCol="0">
            <a:spAutoFit/>
          </a:bodyPr>
          <a:lstStyle/>
          <a:p>
            <a:r>
              <a:rPr lang="en-US" sz="1400" b="0" i="1" u="none" strike="noStrike" dirty="0">
                <a:solidFill>
                  <a:srgbClr val="000000"/>
                </a:solidFill>
                <a:effectLst/>
                <a:latin typeface="Arial" panose="020B0604020202020204" pitchFamily="34" charset="0"/>
              </a:rPr>
              <a:t>Occupation Duration times apply to the new marks where you want to derive its orthometric height with GNSS.</a:t>
            </a:r>
            <a:endParaRPr lang="en-US" sz="1100" i="1" dirty="0">
              <a:latin typeface="+mn-lt"/>
            </a:endParaRPr>
          </a:p>
        </p:txBody>
      </p:sp>
      <p:cxnSp>
        <p:nvCxnSpPr>
          <p:cNvPr id="10" name="Straight Arrow Connector 9">
            <a:extLst>
              <a:ext uri="{FF2B5EF4-FFF2-40B4-BE49-F238E27FC236}">
                <a16:creationId xmlns:a16="http://schemas.microsoft.com/office/drawing/2014/main" id="{50AECA53-E37C-25D3-56E9-87E917B8D3FE}"/>
              </a:ext>
            </a:extLst>
          </p:cNvPr>
          <p:cNvCxnSpPr>
            <a:cxnSpLocks/>
          </p:cNvCxnSpPr>
          <p:nvPr/>
        </p:nvCxnSpPr>
        <p:spPr>
          <a:xfrm>
            <a:off x="1499608" y="1870962"/>
            <a:ext cx="2490820"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679B4319-E9AB-4E58-924D-793CA800A188}"/>
              </a:ext>
            </a:extLst>
          </p:cNvPr>
          <p:cNvCxnSpPr>
            <a:cxnSpLocks/>
          </p:cNvCxnSpPr>
          <p:nvPr/>
        </p:nvCxnSpPr>
        <p:spPr>
          <a:xfrm>
            <a:off x="3990428" y="1858482"/>
            <a:ext cx="0" cy="1010094"/>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10FDFE34-FAD8-EC6A-34B1-6221640891B7}"/>
              </a:ext>
            </a:extLst>
          </p:cNvPr>
          <p:cNvSpPr txBox="1"/>
          <p:nvPr/>
        </p:nvSpPr>
        <p:spPr>
          <a:xfrm>
            <a:off x="1499608" y="1516960"/>
            <a:ext cx="917769" cy="307777"/>
          </a:xfrm>
          <a:prstGeom prst="rect">
            <a:avLst/>
          </a:prstGeom>
          <a:noFill/>
        </p:spPr>
        <p:txBody>
          <a:bodyPr wrap="square" rtlCol="0">
            <a:spAutoFit/>
          </a:bodyPr>
          <a:lstStyle/>
          <a:p>
            <a:r>
              <a:rPr lang="en-US" sz="1400" dirty="0">
                <a:solidFill>
                  <a:srgbClr val="FF0000"/>
                </a:solidFill>
              </a:rPr>
              <a:t>45 km</a:t>
            </a:r>
          </a:p>
        </p:txBody>
      </p:sp>
      <p:sp>
        <p:nvSpPr>
          <p:cNvPr id="16" name="TextBox 15">
            <a:extLst>
              <a:ext uri="{FF2B5EF4-FFF2-40B4-BE49-F238E27FC236}">
                <a16:creationId xmlns:a16="http://schemas.microsoft.com/office/drawing/2014/main" id="{EF297CC7-47E1-646F-06B9-F4A50E9DACD4}"/>
              </a:ext>
            </a:extLst>
          </p:cNvPr>
          <p:cNvSpPr txBox="1"/>
          <p:nvPr/>
        </p:nvSpPr>
        <p:spPr>
          <a:xfrm rot="16200000">
            <a:off x="3427010" y="2190591"/>
            <a:ext cx="791233" cy="307777"/>
          </a:xfrm>
          <a:prstGeom prst="rect">
            <a:avLst/>
          </a:prstGeom>
          <a:noFill/>
        </p:spPr>
        <p:txBody>
          <a:bodyPr wrap="square" rtlCol="0">
            <a:spAutoFit/>
          </a:bodyPr>
          <a:lstStyle/>
          <a:p>
            <a:r>
              <a:rPr lang="en-US" sz="1400" dirty="0">
                <a:solidFill>
                  <a:srgbClr val="FF0000"/>
                </a:solidFill>
              </a:rPr>
              <a:t>5 </a:t>
            </a:r>
            <a:r>
              <a:rPr lang="en-US" sz="1400" dirty="0" err="1">
                <a:solidFill>
                  <a:srgbClr val="FF0000"/>
                </a:solidFill>
              </a:rPr>
              <a:t>hrs</a:t>
            </a:r>
            <a:endParaRPr lang="en-US" sz="1400" dirty="0">
              <a:solidFill>
                <a:srgbClr val="FF0000"/>
              </a:solidFill>
            </a:endParaRPr>
          </a:p>
        </p:txBody>
      </p:sp>
      <p:sp>
        <p:nvSpPr>
          <p:cNvPr id="8" name="TextBox 7">
            <a:extLst>
              <a:ext uri="{FF2B5EF4-FFF2-40B4-BE49-F238E27FC236}">
                <a16:creationId xmlns:a16="http://schemas.microsoft.com/office/drawing/2014/main" id="{177FCA24-CF15-E9AC-CD6A-3BF47CE73063}"/>
              </a:ext>
            </a:extLst>
          </p:cNvPr>
          <p:cNvSpPr txBox="1"/>
          <p:nvPr/>
        </p:nvSpPr>
        <p:spPr>
          <a:xfrm>
            <a:off x="4128485" y="2166450"/>
            <a:ext cx="1110830" cy="507831"/>
          </a:xfrm>
          <a:prstGeom prst="rect">
            <a:avLst/>
          </a:prstGeom>
          <a:noFill/>
        </p:spPr>
        <p:txBody>
          <a:bodyPr wrap="square" rtlCol="0">
            <a:spAutoFit/>
          </a:bodyPr>
          <a:lstStyle/>
          <a:p>
            <a:pPr algn="ctr">
              <a:spcBef>
                <a:spcPts val="0"/>
              </a:spcBef>
              <a:spcAft>
                <a:spcPts val="0"/>
              </a:spcAft>
            </a:pPr>
            <a:r>
              <a:rPr lang="en-US" sz="900" i="1" dirty="0">
                <a:solidFill>
                  <a:srgbClr val="FF0000"/>
                </a:solidFill>
                <a:latin typeface="+mn-lt"/>
                <a:cs typeface="Calibri" panose="020F0502020204030204" pitchFamily="34" charset="0"/>
              </a:rPr>
              <a:t>Average Duration of 2 Longest Occupations</a:t>
            </a:r>
          </a:p>
        </p:txBody>
      </p:sp>
      <p:graphicFrame>
        <p:nvGraphicFramePr>
          <p:cNvPr id="11" name="Table 12" descr="A table which shows the Maximum Allowable Distance to existing valid benchmarks versus Observation Duration.">
            <a:extLst>
              <a:ext uri="{FF2B5EF4-FFF2-40B4-BE49-F238E27FC236}">
                <a16:creationId xmlns:a16="http://schemas.microsoft.com/office/drawing/2014/main" id="{8FC4752E-4CFB-D108-9785-0A606650B46A}"/>
              </a:ext>
            </a:extLst>
          </p:cNvPr>
          <p:cNvGraphicFramePr>
            <a:graphicFrameLocks noGrp="1"/>
          </p:cNvGraphicFramePr>
          <p:nvPr>
            <p:extLst>
              <p:ext uri="{D42A27DB-BD31-4B8C-83A1-F6EECF244321}">
                <p14:modId xmlns:p14="http://schemas.microsoft.com/office/powerpoint/2010/main" val="1447913439"/>
              </p:ext>
            </p:extLst>
          </p:nvPr>
        </p:nvGraphicFramePr>
        <p:xfrm>
          <a:off x="6463698" y="1113982"/>
          <a:ext cx="2459421" cy="2202805"/>
        </p:xfrm>
        <a:graphic>
          <a:graphicData uri="http://schemas.openxmlformats.org/drawingml/2006/table">
            <a:tbl>
              <a:tblPr firstRow="1" bandRow="1">
                <a:tableStyleId>{5C22544A-7EE6-4342-B048-85BDC9FD1C3A}</a:tableStyleId>
              </a:tblPr>
              <a:tblGrid>
                <a:gridCol w="1282426">
                  <a:extLst>
                    <a:ext uri="{9D8B030D-6E8A-4147-A177-3AD203B41FA5}">
                      <a16:colId xmlns:a16="http://schemas.microsoft.com/office/drawing/2014/main" val="3685938462"/>
                    </a:ext>
                  </a:extLst>
                </a:gridCol>
                <a:gridCol w="1176995">
                  <a:extLst>
                    <a:ext uri="{9D8B030D-6E8A-4147-A177-3AD203B41FA5}">
                      <a16:colId xmlns:a16="http://schemas.microsoft.com/office/drawing/2014/main" val="447772864"/>
                    </a:ext>
                  </a:extLst>
                </a:gridCol>
              </a:tblGrid>
              <a:tr h="539461">
                <a:tc>
                  <a:txBody>
                    <a:bodyPr/>
                    <a:lstStyle/>
                    <a:p>
                      <a:pPr algn="ctr"/>
                      <a:r>
                        <a:rPr lang="en-US" sz="1200" b="1" dirty="0">
                          <a:solidFill>
                            <a:schemeClr val="bg1"/>
                          </a:solidFill>
                        </a:rPr>
                        <a:t>Maximum Allowable Distance (km)</a:t>
                      </a:r>
                    </a:p>
                  </a:txBody>
                  <a:tcPr/>
                </a:tc>
                <a:tc>
                  <a:txBody>
                    <a:bodyPr/>
                    <a:lstStyle/>
                    <a:p>
                      <a:pPr algn="ctr"/>
                      <a:r>
                        <a:rPr lang="en-US" sz="1200" b="1" dirty="0">
                          <a:solidFill>
                            <a:schemeClr val="bg1"/>
                          </a:solidFill>
                        </a:rPr>
                        <a:t>Occupation Duration (</a:t>
                      </a:r>
                      <a:r>
                        <a:rPr lang="en-US" sz="1200" b="1" dirty="0" err="1">
                          <a:solidFill>
                            <a:schemeClr val="bg1"/>
                          </a:solidFill>
                        </a:rPr>
                        <a:t>hrs</a:t>
                      </a:r>
                      <a:r>
                        <a:rPr lang="en-US" sz="1200" b="1" dirty="0">
                          <a:solidFill>
                            <a:schemeClr val="bg1"/>
                          </a:solidFill>
                        </a:rPr>
                        <a:t>)</a:t>
                      </a:r>
                    </a:p>
                  </a:txBody>
                  <a:tcPr/>
                </a:tc>
                <a:extLst>
                  <a:ext uri="{0D108BD9-81ED-4DB2-BD59-A6C34878D82A}">
                    <a16:rowId xmlns:a16="http://schemas.microsoft.com/office/drawing/2014/main" val="537262323"/>
                  </a:ext>
                </a:extLst>
              </a:tr>
              <a:tr h="312545">
                <a:tc>
                  <a:txBody>
                    <a:bodyPr/>
                    <a:lstStyle/>
                    <a:p>
                      <a:pPr algn="ctr"/>
                      <a:r>
                        <a:rPr lang="en-US" sz="1200" b="0" dirty="0">
                          <a:solidFill>
                            <a:schemeClr val="tx1"/>
                          </a:solidFill>
                        </a:rPr>
                        <a:t>30 km</a:t>
                      </a:r>
                    </a:p>
                  </a:txBody>
                  <a:tcPr/>
                </a:tc>
                <a:tc>
                  <a:txBody>
                    <a:bodyPr/>
                    <a:lstStyle/>
                    <a:p>
                      <a:pPr algn="ctr"/>
                      <a:r>
                        <a:rPr lang="en-US" sz="1200" b="0" dirty="0">
                          <a:solidFill>
                            <a:schemeClr val="tx1"/>
                          </a:solidFill>
                        </a:rPr>
                        <a:t>2 </a:t>
                      </a:r>
                      <a:r>
                        <a:rPr lang="en-US" sz="1200" b="0" dirty="0" err="1">
                          <a:solidFill>
                            <a:schemeClr val="tx1"/>
                          </a:solidFill>
                        </a:rPr>
                        <a:t>hrs</a:t>
                      </a:r>
                      <a:endParaRPr lang="en-US" sz="1200" b="0" dirty="0">
                        <a:solidFill>
                          <a:schemeClr val="tx1"/>
                        </a:solidFill>
                      </a:endParaRPr>
                    </a:p>
                  </a:txBody>
                  <a:tcPr/>
                </a:tc>
                <a:extLst>
                  <a:ext uri="{0D108BD9-81ED-4DB2-BD59-A6C34878D82A}">
                    <a16:rowId xmlns:a16="http://schemas.microsoft.com/office/drawing/2014/main" val="297234074"/>
                  </a:ext>
                </a:extLst>
              </a:tr>
              <a:tr h="312545">
                <a:tc>
                  <a:txBody>
                    <a:bodyPr/>
                    <a:lstStyle/>
                    <a:p>
                      <a:pPr algn="ctr"/>
                      <a:r>
                        <a:rPr lang="en-US" sz="1200" b="0" dirty="0">
                          <a:solidFill>
                            <a:schemeClr val="tx1"/>
                          </a:solidFill>
                        </a:rPr>
                        <a:t>35 km</a:t>
                      </a:r>
                    </a:p>
                  </a:txBody>
                  <a:tcPr/>
                </a:tc>
                <a:tc>
                  <a:txBody>
                    <a:bodyPr/>
                    <a:lstStyle/>
                    <a:p>
                      <a:pPr algn="ctr"/>
                      <a:r>
                        <a:rPr lang="en-US" sz="1200" b="0" dirty="0">
                          <a:solidFill>
                            <a:schemeClr val="tx1"/>
                          </a:solidFill>
                        </a:rPr>
                        <a:t>3 </a:t>
                      </a:r>
                      <a:r>
                        <a:rPr lang="en-US" sz="1200" b="0" dirty="0" err="1">
                          <a:solidFill>
                            <a:schemeClr val="tx1"/>
                          </a:solidFill>
                        </a:rPr>
                        <a:t>hrs</a:t>
                      </a:r>
                      <a:endParaRPr lang="en-US" sz="1200" b="0" dirty="0">
                        <a:solidFill>
                          <a:schemeClr val="tx1"/>
                        </a:solidFill>
                      </a:endParaRPr>
                    </a:p>
                  </a:txBody>
                  <a:tcPr/>
                </a:tc>
                <a:extLst>
                  <a:ext uri="{0D108BD9-81ED-4DB2-BD59-A6C34878D82A}">
                    <a16:rowId xmlns:a16="http://schemas.microsoft.com/office/drawing/2014/main" val="1536101634"/>
                  </a:ext>
                </a:extLst>
              </a:tr>
              <a:tr h="312545">
                <a:tc>
                  <a:txBody>
                    <a:bodyPr/>
                    <a:lstStyle/>
                    <a:p>
                      <a:pPr algn="ctr"/>
                      <a:r>
                        <a:rPr lang="en-US" sz="1200" b="0" dirty="0">
                          <a:solidFill>
                            <a:schemeClr val="tx1"/>
                          </a:solidFill>
                        </a:rPr>
                        <a:t>40 km</a:t>
                      </a:r>
                    </a:p>
                  </a:txBody>
                  <a:tcPr/>
                </a:tc>
                <a:tc>
                  <a:txBody>
                    <a:bodyPr/>
                    <a:lstStyle/>
                    <a:p>
                      <a:pPr algn="ctr"/>
                      <a:r>
                        <a:rPr lang="en-US" sz="1200" b="0" dirty="0">
                          <a:solidFill>
                            <a:schemeClr val="tx1"/>
                          </a:solidFill>
                        </a:rPr>
                        <a:t>4 </a:t>
                      </a:r>
                      <a:r>
                        <a:rPr lang="en-US" sz="1200" b="0" dirty="0" err="1">
                          <a:solidFill>
                            <a:schemeClr val="tx1"/>
                          </a:solidFill>
                        </a:rPr>
                        <a:t>hrs</a:t>
                      </a:r>
                      <a:endParaRPr lang="en-US" sz="1200" b="0" dirty="0">
                        <a:solidFill>
                          <a:schemeClr val="tx1"/>
                        </a:solidFill>
                      </a:endParaRPr>
                    </a:p>
                  </a:txBody>
                  <a:tcPr/>
                </a:tc>
                <a:extLst>
                  <a:ext uri="{0D108BD9-81ED-4DB2-BD59-A6C34878D82A}">
                    <a16:rowId xmlns:a16="http://schemas.microsoft.com/office/drawing/2014/main" val="2567423284"/>
                  </a:ext>
                </a:extLst>
              </a:tr>
              <a:tr h="312545">
                <a:tc>
                  <a:txBody>
                    <a:bodyPr/>
                    <a:lstStyle/>
                    <a:p>
                      <a:pPr algn="ctr"/>
                      <a:r>
                        <a:rPr lang="en-US" sz="1200" b="0" dirty="0">
                          <a:solidFill>
                            <a:schemeClr val="tx1"/>
                          </a:solidFill>
                        </a:rPr>
                        <a:t>45 km</a:t>
                      </a:r>
                    </a:p>
                  </a:txBody>
                  <a:tcPr/>
                </a:tc>
                <a:tc>
                  <a:txBody>
                    <a:bodyPr/>
                    <a:lstStyle/>
                    <a:p>
                      <a:pPr algn="ctr"/>
                      <a:r>
                        <a:rPr lang="en-US" sz="1200" b="0" dirty="0">
                          <a:solidFill>
                            <a:schemeClr val="tx1"/>
                          </a:solidFill>
                        </a:rPr>
                        <a:t>5 </a:t>
                      </a:r>
                      <a:r>
                        <a:rPr lang="en-US" sz="1200" b="0" dirty="0" err="1">
                          <a:solidFill>
                            <a:schemeClr val="tx1"/>
                          </a:solidFill>
                        </a:rPr>
                        <a:t>hrs</a:t>
                      </a:r>
                      <a:endParaRPr lang="en-US" sz="1200" b="0" dirty="0">
                        <a:solidFill>
                          <a:schemeClr val="tx1"/>
                        </a:solidFill>
                      </a:endParaRPr>
                    </a:p>
                  </a:txBody>
                  <a:tcPr/>
                </a:tc>
                <a:extLst>
                  <a:ext uri="{0D108BD9-81ED-4DB2-BD59-A6C34878D82A}">
                    <a16:rowId xmlns:a16="http://schemas.microsoft.com/office/drawing/2014/main" val="3265567891"/>
                  </a:ext>
                </a:extLst>
              </a:tr>
              <a:tr h="312545">
                <a:tc>
                  <a:txBody>
                    <a:bodyPr/>
                    <a:lstStyle/>
                    <a:p>
                      <a:pPr algn="ctr"/>
                      <a:r>
                        <a:rPr lang="en-US" sz="1200" b="0" dirty="0">
                          <a:solidFill>
                            <a:schemeClr val="tx1"/>
                          </a:solidFill>
                        </a:rPr>
                        <a:t>50 km</a:t>
                      </a:r>
                    </a:p>
                  </a:txBody>
                  <a:tcPr/>
                </a:tc>
                <a:tc>
                  <a:txBody>
                    <a:bodyPr/>
                    <a:lstStyle/>
                    <a:p>
                      <a:pPr algn="ctr"/>
                      <a:r>
                        <a:rPr lang="en-US" sz="1200" b="0" dirty="0">
                          <a:solidFill>
                            <a:schemeClr val="tx1"/>
                          </a:solidFill>
                        </a:rPr>
                        <a:t>6 </a:t>
                      </a:r>
                      <a:r>
                        <a:rPr lang="en-US" sz="1200" b="0" dirty="0" err="1">
                          <a:solidFill>
                            <a:schemeClr val="tx1"/>
                          </a:solidFill>
                        </a:rPr>
                        <a:t>hrs</a:t>
                      </a:r>
                      <a:endParaRPr lang="en-US" sz="1200" b="0" dirty="0">
                        <a:solidFill>
                          <a:schemeClr val="tx1"/>
                        </a:solidFill>
                      </a:endParaRPr>
                    </a:p>
                  </a:txBody>
                  <a:tcPr/>
                </a:tc>
                <a:extLst>
                  <a:ext uri="{0D108BD9-81ED-4DB2-BD59-A6C34878D82A}">
                    <a16:rowId xmlns:a16="http://schemas.microsoft.com/office/drawing/2014/main" val="702229259"/>
                  </a:ext>
                </a:extLst>
              </a:tr>
            </a:tbl>
          </a:graphicData>
        </a:graphic>
      </p:graphicFrame>
      <p:sp>
        <p:nvSpPr>
          <p:cNvPr id="2" name="Date Placeholder 1">
            <a:extLst>
              <a:ext uri="{FF2B5EF4-FFF2-40B4-BE49-F238E27FC236}">
                <a16:creationId xmlns:a16="http://schemas.microsoft.com/office/drawing/2014/main" id="{A5713664-3C3C-F76F-4B38-A64898F32AB8}"/>
              </a:ext>
            </a:extLst>
          </p:cNvPr>
          <p:cNvSpPr>
            <a:spLocks noGrp="1"/>
          </p:cNvSpPr>
          <p:nvPr>
            <p:ph type="dt" sz="half" idx="10"/>
          </p:nvPr>
        </p:nvSpPr>
        <p:spPr/>
        <p:txBody>
          <a:bodyPr/>
          <a:lstStyle/>
          <a:p>
            <a:r>
              <a:rPr lang="en-US" altLang="en-US"/>
              <a:t>April 21, 2025</a:t>
            </a:r>
          </a:p>
        </p:txBody>
      </p:sp>
    </p:spTree>
    <p:extLst>
      <p:ext uri="{BB962C8B-B14F-4D97-AF65-F5344CB8AC3E}">
        <p14:creationId xmlns:p14="http://schemas.microsoft.com/office/powerpoint/2010/main" val="726649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19E49-1E76-305F-26A1-118C93AA9A04}"/>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2080E24D-6EEF-0FD3-8A10-9139885E8C74}"/>
              </a:ext>
            </a:extLst>
          </p:cNvPr>
          <p:cNvSpPr>
            <a:spLocks noGrp="1"/>
          </p:cNvSpPr>
          <p:nvPr>
            <p:ph type="dt" sz="half" idx="10"/>
          </p:nvPr>
        </p:nvSpPr>
        <p:spPr/>
        <p:txBody>
          <a:bodyPr/>
          <a:lstStyle/>
          <a:p>
            <a:r>
              <a:rPr lang="en-US" altLang="en-US"/>
              <a:t>April 21, 2025</a:t>
            </a:r>
          </a:p>
        </p:txBody>
      </p:sp>
      <p:sp>
        <p:nvSpPr>
          <p:cNvPr id="3" name="Footer Placeholder 2">
            <a:extLst>
              <a:ext uri="{FF2B5EF4-FFF2-40B4-BE49-F238E27FC236}">
                <a16:creationId xmlns:a16="http://schemas.microsoft.com/office/drawing/2014/main" id="{66C2E90E-81EA-DDE7-2731-0C3204C96C95}"/>
              </a:ext>
            </a:extLst>
          </p:cNvPr>
          <p:cNvSpPr>
            <a:spLocks noGrp="1"/>
          </p:cNvSpPr>
          <p:nvPr>
            <p:ph type="ftr" sz="quarter" idx="11"/>
          </p:nvPr>
        </p:nvSpPr>
        <p:spPr/>
        <p:txBody>
          <a:bodyPr/>
          <a:lstStyle/>
          <a:p>
            <a:pPr>
              <a:defRPr/>
            </a:pPr>
            <a:r>
              <a:rPr lang="en-US"/>
              <a:t>Design of Networks Using NOS NGS 92 </a:t>
            </a:r>
          </a:p>
        </p:txBody>
      </p:sp>
      <p:sp>
        <p:nvSpPr>
          <p:cNvPr id="4" name="Slide Number Placeholder 3">
            <a:extLst>
              <a:ext uri="{FF2B5EF4-FFF2-40B4-BE49-F238E27FC236}">
                <a16:creationId xmlns:a16="http://schemas.microsoft.com/office/drawing/2014/main" id="{BD1355E9-6D19-2890-8B39-4F7A93DCF3DD}"/>
              </a:ext>
            </a:extLst>
          </p:cNvPr>
          <p:cNvSpPr>
            <a:spLocks noGrp="1"/>
          </p:cNvSpPr>
          <p:nvPr>
            <p:ph type="sldNum" sz="quarter" idx="12"/>
          </p:nvPr>
        </p:nvSpPr>
        <p:spPr/>
        <p:txBody>
          <a:bodyPr/>
          <a:lstStyle/>
          <a:p>
            <a:fld id="{21522A12-69FB-4CEA-B41C-E21C20ABD61E}" type="slidenum">
              <a:rPr lang="en-US" altLang="en-US" smtClean="0"/>
              <a:pPr/>
              <a:t>37</a:t>
            </a:fld>
            <a:endParaRPr lang="en-US" altLang="en-US"/>
          </a:p>
        </p:txBody>
      </p:sp>
      <p:sp>
        <p:nvSpPr>
          <p:cNvPr id="5" name="TextBox 4">
            <a:extLst>
              <a:ext uri="{FF2B5EF4-FFF2-40B4-BE49-F238E27FC236}">
                <a16:creationId xmlns:a16="http://schemas.microsoft.com/office/drawing/2014/main" id="{831DF7AF-8BDF-0392-7566-8050F94729A4}"/>
              </a:ext>
            </a:extLst>
          </p:cNvPr>
          <p:cNvSpPr txBox="1"/>
          <p:nvPr/>
        </p:nvSpPr>
        <p:spPr>
          <a:xfrm>
            <a:off x="322869" y="460365"/>
            <a:ext cx="8198961" cy="307777"/>
          </a:xfrm>
          <a:prstGeom prst="rect">
            <a:avLst/>
          </a:prstGeom>
          <a:noFill/>
        </p:spPr>
        <p:txBody>
          <a:bodyPr wrap="square">
            <a:spAutoFit/>
          </a:bodyPr>
          <a:lstStyle/>
          <a:p>
            <a:r>
              <a:rPr lang="en-US" sz="1400" dirty="0">
                <a:latin typeface="+mn-lt"/>
              </a:rPr>
              <a:t>Figure 14 - Allowable Distance to Vertical Constraints to Achieve Orthometric Height (K-Code)</a:t>
            </a:r>
            <a:endParaRPr kumimoji="0" lang="en-US" altLang="en-US" sz="1400" b="0" i="0" u="none" strike="noStrike" cap="none" normalizeH="0" baseline="0" dirty="0">
              <a:ln>
                <a:noFill/>
              </a:ln>
              <a:solidFill>
                <a:schemeClr val="tx1"/>
              </a:solidFill>
              <a:effectLst/>
              <a:latin typeface="+mn-lt"/>
            </a:endParaRPr>
          </a:p>
        </p:txBody>
      </p:sp>
      <p:pic>
        <p:nvPicPr>
          <p:cNvPr id="6" name="Picture 2" descr="A chart which plots the Maximum Allowable Distance to existing valid benchmarks versus Observation Duration.">
            <a:extLst>
              <a:ext uri="{FF2B5EF4-FFF2-40B4-BE49-F238E27FC236}">
                <a16:creationId xmlns:a16="http://schemas.microsoft.com/office/drawing/2014/main" id="{63AD5505-DC01-22CB-3024-CFBB13D7CC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88" y="1113982"/>
            <a:ext cx="5810250" cy="38004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03EE959-E61F-C95E-8881-3D3EA2509EB9}"/>
              </a:ext>
            </a:extLst>
          </p:cNvPr>
          <p:cNvSpPr txBox="1"/>
          <p:nvPr/>
        </p:nvSpPr>
        <p:spPr>
          <a:xfrm rot="20920806">
            <a:off x="5471469" y="5665368"/>
            <a:ext cx="3624525" cy="338554"/>
          </a:xfrm>
          <a:prstGeom prst="rect">
            <a:avLst/>
          </a:prstGeom>
          <a:noFill/>
        </p:spPr>
        <p:txBody>
          <a:bodyPr wrap="square" rtlCol="0">
            <a:spAutoFit/>
          </a:bodyPr>
          <a:lstStyle/>
          <a:p>
            <a:r>
              <a:rPr lang="en-US" sz="1600" dirty="0">
                <a:solidFill>
                  <a:srgbClr val="FF0000"/>
                </a:solidFill>
                <a:latin typeface="+mn-lt"/>
              </a:rPr>
              <a:t>Establishing Orthometric Heights</a:t>
            </a:r>
          </a:p>
        </p:txBody>
      </p:sp>
      <p:sp>
        <p:nvSpPr>
          <p:cNvPr id="9" name="TextBox 8">
            <a:extLst>
              <a:ext uri="{FF2B5EF4-FFF2-40B4-BE49-F238E27FC236}">
                <a16:creationId xmlns:a16="http://schemas.microsoft.com/office/drawing/2014/main" id="{ECA3414A-9F14-2DF3-D433-08D6190E4E70}"/>
              </a:ext>
            </a:extLst>
          </p:cNvPr>
          <p:cNvSpPr txBox="1"/>
          <p:nvPr/>
        </p:nvSpPr>
        <p:spPr>
          <a:xfrm>
            <a:off x="500147" y="4998687"/>
            <a:ext cx="5849791" cy="523220"/>
          </a:xfrm>
          <a:prstGeom prst="rect">
            <a:avLst/>
          </a:prstGeom>
          <a:noFill/>
        </p:spPr>
        <p:txBody>
          <a:bodyPr wrap="square" rtlCol="0">
            <a:spAutoFit/>
          </a:bodyPr>
          <a:lstStyle/>
          <a:p>
            <a:r>
              <a:rPr lang="en-US" sz="1400" b="0" i="1" u="none" strike="noStrike" dirty="0">
                <a:solidFill>
                  <a:srgbClr val="000000"/>
                </a:solidFill>
                <a:effectLst/>
                <a:latin typeface="Arial" panose="020B0604020202020204" pitchFamily="34" charset="0"/>
              </a:rPr>
              <a:t>Occupation Duration times apply to the new marks where you want to derive its orthometric height with GNSS.</a:t>
            </a:r>
            <a:endParaRPr lang="en-US" sz="1100" i="1" dirty="0">
              <a:latin typeface="+mn-lt"/>
            </a:endParaRPr>
          </a:p>
        </p:txBody>
      </p:sp>
      <p:cxnSp>
        <p:nvCxnSpPr>
          <p:cNvPr id="10" name="Straight Arrow Connector 9">
            <a:extLst>
              <a:ext uri="{FF2B5EF4-FFF2-40B4-BE49-F238E27FC236}">
                <a16:creationId xmlns:a16="http://schemas.microsoft.com/office/drawing/2014/main" id="{2E1E41AC-C1AB-CED3-CA92-182D73D53EC1}"/>
              </a:ext>
            </a:extLst>
          </p:cNvPr>
          <p:cNvCxnSpPr>
            <a:cxnSpLocks/>
          </p:cNvCxnSpPr>
          <p:nvPr/>
        </p:nvCxnSpPr>
        <p:spPr>
          <a:xfrm>
            <a:off x="1499608" y="1870962"/>
            <a:ext cx="2490820" cy="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92CD80E9-2A95-15A6-AB86-999BA3848217}"/>
              </a:ext>
            </a:extLst>
          </p:cNvPr>
          <p:cNvCxnSpPr>
            <a:cxnSpLocks/>
          </p:cNvCxnSpPr>
          <p:nvPr/>
        </p:nvCxnSpPr>
        <p:spPr>
          <a:xfrm>
            <a:off x="3990428" y="1858482"/>
            <a:ext cx="0" cy="1010094"/>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E29F8DB-FA12-DED2-82D9-EEFEFF545B97}"/>
              </a:ext>
            </a:extLst>
          </p:cNvPr>
          <p:cNvSpPr txBox="1"/>
          <p:nvPr/>
        </p:nvSpPr>
        <p:spPr>
          <a:xfrm>
            <a:off x="1499608" y="1516960"/>
            <a:ext cx="917769" cy="307777"/>
          </a:xfrm>
          <a:prstGeom prst="rect">
            <a:avLst/>
          </a:prstGeom>
          <a:noFill/>
        </p:spPr>
        <p:txBody>
          <a:bodyPr wrap="square" rtlCol="0">
            <a:spAutoFit/>
          </a:bodyPr>
          <a:lstStyle/>
          <a:p>
            <a:r>
              <a:rPr lang="en-US" sz="1400" dirty="0">
                <a:solidFill>
                  <a:srgbClr val="FF0000"/>
                </a:solidFill>
              </a:rPr>
              <a:t>45 km</a:t>
            </a:r>
          </a:p>
        </p:txBody>
      </p:sp>
      <p:sp>
        <p:nvSpPr>
          <p:cNvPr id="16" name="TextBox 15">
            <a:extLst>
              <a:ext uri="{FF2B5EF4-FFF2-40B4-BE49-F238E27FC236}">
                <a16:creationId xmlns:a16="http://schemas.microsoft.com/office/drawing/2014/main" id="{A856FCB7-14F1-1E04-1429-F731F7F9F09B}"/>
              </a:ext>
            </a:extLst>
          </p:cNvPr>
          <p:cNvSpPr txBox="1"/>
          <p:nvPr/>
        </p:nvSpPr>
        <p:spPr>
          <a:xfrm rot="16200000">
            <a:off x="3427010" y="2190591"/>
            <a:ext cx="791233" cy="307777"/>
          </a:xfrm>
          <a:prstGeom prst="rect">
            <a:avLst/>
          </a:prstGeom>
          <a:noFill/>
        </p:spPr>
        <p:txBody>
          <a:bodyPr wrap="square" rtlCol="0">
            <a:spAutoFit/>
          </a:bodyPr>
          <a:lstStyle/>
          <a:p>
            <a:r>
              <a:rPr lang="en-US" sz="1400" dirty="0">
                <a:solidFill>
                  <a:srgbClr val="FF0000"/>
                </a:solidFill>
              </a:rPr>
              <a:t>5 </a:t>
            </a:r>
            <a:r>
              <a:rPr lang="en-US" sz="1400" dirty="0" err="1">
                <a:solidFill>
                  <a:srgbClr val="FF0000"/>
                </a:solidFill>
              </a:rPr>
              <a:t>hrs</a:t>
            </a:r>
            <a:endParaRPr lang="en-US" sz="1400" dirty="0">
              <a:solidFill>
                <a:srgbClr val="FF0000"/>
              </a:solidFill>
            </a:endParaRPr>
          </a:p>
        </p:txBody>
      </p:sp>
      <p:sp>
        <p:nvSpPr>
          <p:cNvPr id="8" name="TextBox 7">
            <a:extLst>
              <a:ext uri="{FF2B5EF4-FFF2-40B4-BE49-F238E27FC236}">
                <a16:creationId xmlns:a16="http://schemas.microsoft.com/office/drawing/2014/main" id="{2F2BFA52-472C-2922-2E76-88CD5BD36443}"/>
              </a:ext>
            </a:extLst>
          </p:cNvPr>
          <p:cNvSpPr txBox="1"/>
          <p:nvPr/>
        </p:nvSpPr>
        <p:spPr>
          <a:xfrm>
            <a:off x="4128485" y="2166450"/>
            <a:ext cx="1110830" cy="507831"/>
          </a:xfrm>
          <a:prstGeom prst="rect">
            <a:avLst/>
          </a:prstGeom>
          <a:noFill/>
        </p:spPr>
        <p:txBody>
          <a:bodyPr wrap="square" rtlCol="0">
            <a:spAutoFit/>
          </a:bodyPr>
          <a:lstStyle/>
          <a:p>
            <a:pPr algn="ctr">
              <a:spcBef>
                <a:spcPts val="0"/>
              </a:spcBef>
              <a:spcAft>
                <a:spcPts val="0"/>
              </a:spcAft>
            </a:pPr>
            <a:r>
              <a:rPr lang="en-US" sz="900" i="1" dirty="0">
                <a:solidFill>
                  <a:srgbClr val="FF0000"/>
                </a:solidFill>
                <a:latin typeface="+mn-lt"/>
                <a:cs typeface="Calibri" panose="020F0502020204030204" pitchFamily="34" charset="0"/>
              </a:rPr>
              <a:t>Average Duration of 2 Longest Occupations</a:t>
            </a:r>
          </a:p>
        </p:txBody>
      </p:sp>
      <p:sp>
        <p:nvSpPr>
          <p:cNvPr id="13" name="TextBox 12">
            <a:extLst>
              <a:ext uri="{FF2B5EF4-FFF2-40B4-BE49-F238E27FC236}">
                <a16:creationId xmlns:a16="http://schemas.microsoft.com/office/drawing/2014/main" id="{C6BCE121-7B75-D681-99D3-6E4A49BC19E4}"/>
              </a:ext>
            </a:extLst>
          </p:cNvPr>
          <p:cNvSpPr txBox="1"/>
          <p:nvPr/>
        </p:nvSpPr>
        <p:spPr>
          <a:xfrm>
            <a:off x="6728178" y="1286933"/>
            <a:ext cx="1704622" cy="3785652"/>
          </a:xfrm>
          <a:prstGeom prst="rect">
            <a:avLst/>
          </a:prstGeom>
          <a:noFill/>
        </p:spPr>
        <p:txBody>
          <a:bodyPr wrap="square" rtlCol="0">
            <a:spAutoFit/>
          </a:bodyPr>
          <a:lstStyle/>
          <a:p>
            <a:r>
              <a:rPr lang="en-US" sz="1600" dirty="0">
                <a:solidFill>
                  <a:srgbClr val="FF0000"/>
                </a:solidFill>
              </a:rPr>
              <a:t>R1</a:t>
            </a:r>
            <a:r>
              <a:rPr lang="en-US" sz="1600" dirty="0"/>
              <a:t> – represents a typical GVX RTK observation (few minutes)</a:t>
            </a:r>
          </a:p>
          <a:p>
            <a:endParaRPr lang="en-US" sz="1600" dirty="0"/>
          </a:p>
          <a:p>
            <a:r>
              <a:rPr lang="en-US" sz="1600" dirty="0">
                <a:solidFill>
                  <a:srgbClr val="FF0000"/>
                </a:solidFill>
              </a:rPr>
              <a:t>P1</a:t>
            </a:r>
            <a:r>
              <a:rPr lang="en-US" sz="1600" dirty="0"/>
              <a:t> – represents a typical GVX PP observation (multiple minutes to few hours)</a:t>
            </a:r>
          </a:p>
          <a:p>
            <a:endParaRPr lang="en-US" sz="1600" dirty="0"/>
          </a:p>
          <a:p>
            <a:r>
              <a:rPr lang="en-US" sz="1600" dirty="0">
                <a:solidFill>
                  <a:srgbClr val="282EFF"/>
                </a:solidFill>
              </a:rPr>
              <a:t>O1, O2, O3 </a:t>
            </a:r>
            <a:r>
              <a:rPr lang="en-US" sz="1600" dirty="0"/>
              <a:t>represent OPUS PP observations (2 hours or more)</a:t>
            </a:r>
          </a:p>
        </p:txBody>
      </p:sp>
    </p:spTree>
    <p:extLst>
      <p:ext uri="{BB962C8B-B14F-4D97-AF65-F5344CB8AC3E}">
        <p14:creationId xmlns:p14="http://schemas.microsoft.com/office/powerpoint/2010/main" val="2176959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65D730A-98F4-3BFE-E6B1-AB5EF52F6E50}"/>
              </a:ext>
            </a:extLst>
          </p:cNvPr>
          <p:cNvSpPr>
            <a:spLocks noGrp="1"/>
          </p:cNvSpPr>
          <p:nvPr>
            <p:ph type="ftr" sz="quarter" idx="11"/>
          </p:nvPr>
        </p:nvSpPr>
        <p:spPr/>
        <p:txBody>
          <a:bodyPr/>
          <a:lstStyle/>
          <a:p>
            <a:pPr>
              <a:defRPr/>
            </a:pPr>
            <a:r>
              <a:rPr lang="en-US"/>
              <a:t>Design of Networks Using NOS NGS 92 </a:t>
            </a:r>
          </a:p>
        </p:txBody>
      </p:sp>
      <p:sp>
        <p:nvSpPr>
          <p:cNvPr id="4" name="Slide Number Placeholder 3">
            <a:extLst>
              <a:ext uri="{FF2B5EF4-FFF2-40B4-BE49-F238E27FC236}">
                <a16:creationId xmlns:a16="http://schemas.microsoft.com/office/drawing/2014/main" id="{B36921EB-BD2D-4EC1-11BF-C1381032FE87}"/>
              </a:ext>
            </a:extLst>
          </p:cNvPr>
          <p:cNvSpPr>
            <a:spLocks noGrp="1"/>
          </p:cNvSpPr>
          <p:nvPr>
            <p:ph type="sldNum" sz="quarter" idx="12"/>
          </p:nvPr>
        </p:nvSpPr>
        <p:spPr/>
        <p:txBody>
          <a:bodyPr/>
          <a:lstStyle/>
          <a:p>
            <a:fld id="{21522A12-69FB-4CEA-B41C-E21C20ABD61E}" type="slidenum">
              <a:rPr lang="en-US" altLang="en-US" smtClean="0"/>
              <a:pPr/>
              <a:t>38</a:t>
            </a:fld>
            <a:endParaRPr lang="en-US" altLang="en-US"/>
          </a:p>
        </p:txBody>
      </p:sp>
      <p:sp>
        <p:nvSpPr>
          <p:cNvPr id="9" name="TextBox 8">
            <a:extLst>
              <a:ext uri="{FF2B5EF4-FFF2-40B4-BE49-F238E27FC236}">
                <a16:creationId xmlns:a16="http://schemas.microsoft.com/office/drawing/2014/main" id="{E2E04F09-BA01-CC56-9817-5D5327BA6D09}"/>
              </a:ext>
            </a:extLst>
          </p:cNvPr>
          <p:cNvSpPr txBox="1"/>
          <p:nvPr/>
        </p:nvSpPr>
        <p:spPr>
          <a:xfrm>
            <a:off x="322869" y="460365"/>
            <a:ext cx="8198961" cy="307777"/>
          </a:xfrm>
          <a:prstGeom prst="rect">
            <a:avLst/>
          </a:prstGeom>
          <a:noFill/>
        </p:spPr>
        <p:txBody>
          <a:bodyPr wrap="square">
            <a:spAutoFit/>
          </a:bodyPr>
          <a:lstStyle/>
          <a:p>
            <a:r>
              <a:rPr lang="en-US" sz="1400" dirty="0">
                <a:latin typeface="+mn-lt"/>
              </a:rPr>
              <a:t>Figure 14 - Allowable Distance to Vertical Constraints to Achieve Orthometric Height (K-Code)</a:t>
            </a:r>
            <a:endParaRPr kumimoji="0" lang="en-US" altLang="en-US" sz="1400" b="0" i="0" u="none" strike="noStrike" cap="none" normalizeH="0" baseline="0" dirty="0">
              <a:ln>
                <a:noFill/>
              </a:ln>
              <a:solidFill>
                <a:schemeClr val="tx1"/>
              </a:solidFill>
              <a:effectLst/>
              <a:latin typeface="+mn-lt"/>
            </a:endParaRPr>
          </a:p>
        </p:txBody>
      </p:sp>
      <p:sp>
        <p:nvSpPr>
          <p:cNvPr id="10" name="TextBox 9">
            <a:extLst>
              <a:ext uri="{FF2B5EF4-FFF2-40B4-BE49-F238E27FC236}">
                <a16:creationId xmlns:a16="http://schemas.microsoft.com/office/drawing/2014/main" id="{E0C2EF34-496B-B9D5-8E89-F9DF6F84EF67}"/>
              </a:ext>
            </a:extLst>
          </p:cNvPr>
          <p:cNvSpPr txBox="1"/>
          <p:nvPr/>
        </p:nvSpPr>
        <p:spPr>
          <a:xfrm rot="20920806">
            <a:off x="5471469" y="5665368"/>
            <a:ext cx="3624525" cy="338554"/>
          </a:xfrm>
          <a:prstGeom prst="rect">
            <a:avLst/>
          </a:prstGeom>
          <a:noFill/>
        </p:spPr>
        <p:txBody>
          <a:bodyPr wrap="square" rtlCol="0">
            <a:spAutoFit/>
          </a:bodyPr>
          <a:lstStyle/>
          <a:p>
            <a:r>
              <a:rPr lang="en-US" sz="1600" dirty="0">
                <a:solidFill>
                  <a:srgbClr val="FF0000"/>
                </a:solidFill>
                <a:latin typeface="+mn-lt"/>
              </a:rPr>
              <a:t>Establishing Orthometric Heights</a:t>
            </a:r>
          </a:p>
        </p:txBody>
      </p:sp>
      <p:sp>
        <p:nvSpPr>
          <p:cNvPr id="12" name="TextBox 11">
            <a:extLst>
              <a:ext uri="{FF2B5EF4-FFF2-40B4-BE49-F238E27FC236}">
                <a16:creationId xmlns:a16="http://schemas.microsoft.com/office/drawing/2014/main" id="{95545237-77A2-E2D7-2921-AB534D65A371}"/>
              </a:ext>
            </a:extLst>
          </p:cNvPr>
          <p:cNvSpPr txBox="1"/>
          <p:nvPr/>
        </p:nvSpPr>
        <p:spPr>
          <a:xfrm>
            <a:off x="247650" y="1178377"/>
            <a:ext cx="8667750" cy="4462760"/>
          </a:xfrm>
          <a:prstGeom prst="rect">
            <a:avLst/>
          </a:prstGeom>
          <a:noFill/>
        </p:spPr>
        <p:txBody>
          <a:bodyPr wrap="square">
            <a:spAutoFit/>
          </a:bodyPr>
          <a:lstStyle/>
          <a:p>
            <a:r>
              <a:rPr lang="en-US" dirty="0">
                <a:latin typeface="+mn-lt"/>
              </a:rPr>
              <a:t>Tips on Using Figure 14</a:t>
            </a:r>
          </a:p>
          <a:p>
            <a:endParaRPr lang="en-US" sz="1400" dirty="0">
              <a:latin typeface="+mn-lt"/>
            </a:endParaRPr>
          </a:p>
          <a:p>
            <a:r>
              <a:rPr lang="en-US" sz="1400" dirty="0">
                <a:latin typeface="+mn-lt"/>
              </a:rPr>
              <a:t>The chart in Figure 14 is only meant to help you plan how long to occupy new marks in order to determine high accuracy orthometric heights with GNSS (i.e., to get the so-called K-height classification in the IDB). The session duration on such new marks is dependent on the distance to two nearby existing valid benchmarks. For a given new mark, you would look at your project map, find the two nearest existing valid benchmarks, and plot their distances on this chart.</a:t>
            </a:r>
          </a:p>
          <a:p>
            <a:endParaRPr lang="en-US" sz="1400" dirty="0">
              <a:latin typeface="+mn-lt"/>
            </a:endParaRPr>
          </a:p>
          <a:p>
            <a:r>
              <a:rPr lang="en-US" sz="1400" dirty="0">
                <a:latin typeface="+mn-lt"/>
              </a:rPr>
              <a:t>Say one is at 30 km, and the other is at 50 km. The more distant benchmark is further so select 50 km. The chart indicates to occupy the new mark for 6 hours. </a:t>
            </a:r>
          </a:p>
          <a:p>
            <a:endParaRPr lang="en-US" sz="1400" dirty="0">
              <a:latin typeface="+mn-lt"/>
            </a:endParaRPr>
          </a:p>
          <a:p>
            <a:r>
              <a:rPr lang="en-US" sz="1400" dirty="0">
                <a:latin typeface="+mn-lt"/>
              </a:rPr>
              <a:t>Since the Standard requires a minimum of 2 or 3 sessions depending on Classification, then the surveyor should occupy the new mark for an average of 6 hours for the 2 or 3 sessions to meet the Specification.</a:t>
            </a:r>
          </a:p>
          <a:p>
            <a:endParaRPr lang="en-US" sz="1400" dirty="0">
              <a:latin typeface="+mn-lt"/>
            </a:endParaRPr>
          </a:p>
          <a:p>
            <a:r>
              <a:rPr lang="en-US" sz="1400" dirty="0">
                <a:latin typeface="+mn-lt"/>
              </a:rPr>
              <a:t>For existing valid benchmarks, they already have published orthometric heights. In that case, this chart doesn't apply (you are not determining their orthometric height). Instead, they should be occupied according to the desired Standard for ellipsoid heights.</a:t>
            </a:r>
          </a:p>
          <a:p>
            <a:endParaRPr lang="en-US" sz="1400" dirty="0">
              <a:latin typeface="+mn-lt"/>
            </a:endParaRPr>
          </a:p>
          <a:p>
            <a:r>
              <a:rPr lang="en-US" sz="1400" dirty="0">
                <a:latin typeface="+mn-lt"/>
              </a:rPr>
              <a:t>The general rule for Figure 14:  Occupation Duration times apply to the new marks where you want to derive its orthometric height with GNSS. </a:t>
            </a:r>
          </a:p>
        </p:txBody>
      </p:sp>
      <p:sp>
        <p:nvSpPr>
          <p:cNvPr id="2" name="Date Placeholder 1">
            <a:extLst>
              <a:ext uri="{FF2B5EF4-FFF2-40B4-BE49-F238E27FC236}">
                <a16:creationId xmlns:a16="http://schemas.microsoft.com/office/drawing/2014/main" id="{CF4A73C7-4759-AB3E-A737-27FEE942877F}"/>
              </a:ext>
            </a:extLst>
          </p:cNvPr>
          <p:cNvSpPr>
            <a:spLocks noGrp="1"/>
          </p:cNvSpPr>
          <p:nvPr>
            <p:ph type="dt" sz="half" idx="10"/>
          </p:nvPr>
        </p:nvSpPr>
        <p:spPr/>
        <p:txBody>
          <a:bodyPr/>
          <a:lstStyle/>
          <a:p>
            <a:r>
              <a:rPr lang="en-US" altLang="en-US"/>
              <a:t>April 21, 2025</a:t>
            </a:r>
          </a:p>
        </p:txBody>
      </p:sp>
    </p:spTree>
    <p:extLst>
      <p:ext uri="{BB962C8B-B14F-4D97-AF65-F5344CB8AC3E}">
        <p14:creationId xmlns:p14="http://schemas.microsoft.com/office/powerpoint/2010/main" val="2058340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B5F8F-237A-E6E6-77F2-3CA36F120D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10FC25-49C2-8ADC-EFA1-E0FE58148AE2}"/>
              </a:ext>
            </a:extLst>
          </p:cNvPr>
          <p:cNvSpPr>
            <a:spLocks noGrp="1"/>
          </p:cNvSpPr>
          <p:nvPr>
            <p:ph type="title"/>
          </p:nvPr>
        </p:nvSpPr>
        <p:spPr>
          <a:xfrm>
            <a:off x="457199" y="2643084"/>
            <a:ext cx="8229600" cy="1143000"/>
          </a:xfrm>
        </p:spPr>
        <p:txBody>
          <a:bodyPr/>
          <a:lstStyle/>
          <a:p>
            <a:r>
              <a:rPr lang="en-US" sz="3200" b="1" dirty="0"/>
              <a:t>Example Network Design with Commentary</a:t>
            </a:r>
          </a:p>
        </p:txBody>
      </p:sp>
      <p:sp>
        <p:nvSpPr>
          <p:cNvPr id="5" name="Footer Placeholder 4">
            <a:extLst>
              <a:ext uri="{FF2B5EF4-FFF2-40B4-BE49-F238E27FC236}">
                <a16:creationId xmlns:a16="http://schemas.microsoft.com/office/drawing/2014/main" id="{C1BA8C27-5C4A-D4A5-61BB-42E4A1731D98}"/>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46D160C7-991F-65AB-D324-E26FFED87C98}"/>
              </a:ext>
            </a:extLst>
          </p:cNvPr>
          <p:cNvSpPr>
            <a:spLocks noGrp="1"/>
          </p:cNvSpPr>
          <p:nvPr>
            <p:ph type="sldNum" sz="quarter" idx="12"/>
          </p:nvPr>
        </p:nvSpPr>
        <p:spPr/>
        <p:txBody>
          <a:bodyPr/>
          <a:lstStyle/>
          <a:p>
            <a:fld id="{84C1C367-1155-47A8-B187-ABB1E4FCD3DE}" type="slidenum">
              <a:rPr lang="en-US" altLang="en-US" smtClean="0"/>
              <a:pPr/>
              <a:t>39</a:t>
            </a:fld>
            <a:endParaRPr lang="en-US" altLang="en-US" dirty="0"/>
          </a:p>
        </p:txBody>
      </p:sp>
      <p:sp>
        <p:nvSpPr>
          <p:cNvPr id="3" name="Date Placeholder 2">
            <a:extLst>
              <a:ext uri="{FF2B5EF4-FFF2-40B4-BE49-F238E27FC236}">
                <a16:creationId xmlns:a16="http://schemas.microsoft.com/office/drawing/2014/main" id="{662AFAD4-F6E9-C3DB-B8A7-411211F641C1}"/>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1428668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C54CD6-2ED6-E9F1-C6F0-7DB1E26FAD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F4FA42-50DA-C355-04D7-6AD962BCDBC0}"/>
              </a:ext>
            </a:extLst>
          </p:cNvPr>
          <p:cNvSpPr>
            <a:spLocks noGrp="1"/>
          </p:cNvSpPr>
          <p:nvPr>
            <p:ph type="title"/>
          </p:nvPr>
        </p:nvSpPr>
        <p:spPr>
          <a:xfrm>
            <a:off x="457200" y="862411"/>
            <a:ext cx="8229600" cy="830997"/>
          </a:xfrm>
        </p:spPr>
        <p:txBody>
          <a:bodyPr/>
          <a:lstStyle/>
          <a:p>
            <a:r>
              <a:rPr lang="en-US" sz="3200" b="1" dirty="0"/>
              <a:t>Review of NOS NGS 92 Tables 1 through 10</a:t>
            </a:r>
            <a:endParaRPr lang="en-US" sz="3200" dirty="0"/>
          </a:p>
        </p:txBody>
      </p:sp>
      <p:sp>
        <p:nvSpPr>
          <p:cNvPr id="5" name="Footer Placeholder 4">
            <a:extLst>
              <a:ext uri="{FF2B5EF4-FFF2-40B4-BE49-F238E27FC236}">
                <a16:creationId xmlns:a16="http://schemas.microsoft.com/office/drawing/2014/main" id="{D98FDEA6-303C-9412-2981-166A4302406B}"/>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A82F353A-E6BF-3441-6914-0DA9C4DBB432}"/>
              </a:ext>
            </a:extLst>
          </p:cNvPr>
          <p:cNvSpPr>
            <a:spLocks noGrp="1"/>
          </p:cNvSpPr>
          <p:nvPr>
            <p:ph type="sldNum" sz="quarter" idx="12"/>
          </p:nvPr>
        </p:nvSpPr>
        <p:spPr/>
        <p:txBody>
          <a:bodyPr/>
          <a:lstStyle/>
          <a:p>
            <a:fld id="{84C1C367-1155-47A8-B187-ABB1E4FCD3DE}" type="slidenum">
              <a:rPr lang="en-US" altLang="en-US" smtClean="0"/>
              <a:pPr/>
              <a:t>4</a:t>
            </a:fld>
            <a:endParaRPr lang="en-US" altLang="en-US" dirty="0"/>
          </a:p>
        </p:txBody>
      </p:sp>
      <p:sp>
        <p:nvSpPr>
          <p:cNvPr id="3" name="TextBox 2">
            <a:extLst>
              <a:ext uri="{FF2B5EF4-FFF2-40B4-BE49-F238E27FC236}">
                <a16:creationId xmlns:a16="http://schemas.microsoft.com/office/drawing/2014/main" id="{69E6C0F4-7C97-57EE-DF7C-95BA61095E65}"/>
              </a:ext>
            </a:extLst>
          </p:cNvPr>
          <p:cNvSpPr txBox="1"/>
          <p:nvPr/>
        </p:nvSpPr>
        <p:spPr>
          <a:xfrm>
            <a:off x="929390" y="1693408"/>
            <a:ext cx="7285220" cy="830997"/>
          </a:xfrm>
          <a:prstGeom prst="rect">
            <a:avLst/>
          </a:prstGeom>
          <a:noFill/>
        </p:spPr>
        <p:txBody>
          <a:bodyPr wrap="square" rtlCol="0">
            <a:spAutoFit/>
          </a:bodyPr>
          <a:lstStyle/>
          <a:p>
            <a:r>
              <a:rPr lang="en-US" sz="2400" dirty="0"/>
              <a:t>Tables are included here for convenience of reference.</a:t>
            </a:r>
          </a:p>
          <a:p>
            <a:r>
              <a:rPr lang="en-US" sz="2400" dirty="0"/>
              <a:t>Users should download and read the NOS NGS 92.</a:t>
            </a:r>
          </a:p>
        </p:txBody>
      </p:sp>
      <p:pic>
        <p:nvPicPr>
          <p:cNvPr id="7" name="Picture 6">
            <a:extLst>
              <a:ext uri="{FF2B5EF4-FFF2-40B4-BE49-F238E27FC236}">
                <a16:creationId xmlns:a16="http://schemas.microsoft.com/office/drawing/2014/main" id="{C16A3B27-57AA-ABBC-2154-ADFF52DA18FE}"/>
              </a:ext>
            </a:extLst>
          </p:cNvPr>
          <p:cNvPicPr>
            <a:picLocks noChangeAspect="1"/>
          </p:cNvPicPr>
          <p:nvPr/>
        </p:nvPicPr>
        <p:blipFill>
          <a:blip r:embed="rId3"/>
          <a:stretch>
            <a:fillRect/>
          </a:stretch>
        </p:blipFill>
        <p:spPr>
          <a:xfrm>
            <a:off x="3192363" y="2660687"/>
            <a:ext cx="2759274" cy="3628755"/>
          </a:xfrm>
          <a:prstGeom prst="rect">
            <a:avLst/>
          </a:prstGeom>
        </p:spPr>
      </p:pic>
      <p:sp>
        <p:nvSpPr>
          <p:cNvPr id="4" name="Date Placeholder 3">
            <a:extLst>
              <a:ext uri="{FF2B5EF4-FFF2-40B4-BE49-F238E27FC236}">
                <a16:creationId xmlns:a16="http://schemas.microsoft.com/office/drawing/2014/main" id="{9800454E-48E7-6F9D-229F-294FC21AE400}"/>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1553941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9E8A2-39E9-990D-6272-C116A9B0E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5C995C-3DE6-A346-0CCA-1F91E646DC7D}"/>
              </a:ext>
            </a:extLst>
          </p:cNvPr>
          <p:cNvSpPr>
            <a:spLocks noGrp="1"/>
          </p:cNvSpPr>
          <p:nvPr>
            <p:ph type="title"/>
          </p:nvPr>
        </p:nvSpPr>
        <p:spPr/>
        <p:txBody>
          <a:bodyPr/>
          <a:lstStyle/>
          <a:p>
            <a:r>
              <a:rPr lang="en-US" dirty="0"/>
              <a:t>Network Design Priorities</a:t>
            </a:r>
          </a:p>
        </p:txBody>
      </p:sp>
      <p:sp>
        <p:nvSpPr>
          <p:cNvPr id="3" name="Content Placeholder 2">
            <a:extLst>
              <a:ext uri="{FF2B5EF4-FFF2-40B4-BE49-F238E27FC236}">
                <a16:creationId xmlns:a16="http://schemas.microsoft.com/office/drawing/2014/main" id="{2FFBE78A-EDDD-B543-8139-EC6EB8352933}"/>
              </a:ext>
            </a:extLst>
          </p:cNvPr>
          <p:cNvSpPr>
            <a:spLocks noGrp="1"/>
          </p:cNvSpPr>
          <p:nvPr>
            <p:ph idx="1"/>
          </p:nvPr>
        </p:nvSpPr>
        <p:spPr/>
        <p:txBody>
          <a:bodyPr/>
          <a:lstStyle/>
          <a:p>
            <a:pPr marL="0" indent="0">
              <a:buNone/>
            </a:pPr>
            <a:r>
              <a:rPr lang="en-US" sz="2400" dirty="0"/>
              <a:t>The surveyor seeks to create a survey network design that meets the project’s goals and conforms to NOS NGS 92, in particular:</a:t>
            </a:r>
          </a:p>
          <a:p>
            <a:r>
              <a:rPr lang="en-US" sz="2000" dirty="0"/>
              <a:t>Observe each mark using a selected method (Tables 2, 3, and 4)</a:t>
            </a:r>
          </a:p>
          <a:p>
            <a:r>
              <a:rPr lang="en-US" sz="2000" dirty="0"/>
              <a:t>Minimize error propagation, maximize direct connections to the NSRS (Table 5)</a:t>
            </a:r>
          </a:p>
          <a:p>
            <a:r>
              <a:rPr lang="en-US" sz="2000" dirty="0"/>
              <a:t>Using quality monumentation (Table 6)</a:t>
            </a:r>
          </a:p>
          <a:p>
            <a:r>
              <a:rPr lang="en-US" sz="2000" dirty="0"/>
              <a:t>Achieving the intended results (Table 7)</a:t>
            </a:r>
          </a:p>
          <a:p>
            <a:r>
              <a:rPr lang="en-US" sz="2000" dirty="0"/>
              <a:t>Establishing good quality orthometric heights, where needed (Table 8)</a:t>
            </a:r>
          </a:p>
          <a:p>
            <a:r>
              <a:rPr lang="en-US" sz="2000" dirty="0"/>
              <a:t>Using acceptable equipment and organization (Table 9)</a:t>
            </a:r>
          </a:p>
          <a:p>
            <a:r>
              <a:rPr lang="en-US" sz="2000" dirty="0"/>
              <a:t>Documenting it for submission (Table 10)</a:t>
            </a:r>
          </a:p>
          <a:p>
            <a:pPr lvl="1"/>
            <a:endParaRPr lang="en-US" dirty="0"/>
          </a:p>
        </p:txBody>
      </p:sp>
      <p:sp>
        <p:nvSpPr>
          <p:cNvPr id="5" name="Footer Placeholder 4">
            <a:extLst>
              <a:ext uri="{FF2B5EF4-FFF2-40B4-BE49-F238E27FC236}">
                <a16:creationId xmlns:a16="http://schemas.microsoft.com/office/drawing/2014/main" id="{8E1D78F1-6979-3B99-B9BB-5FE6A5B95460}"/>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E81BBD7A-8D0D-4CFF-9F8E-C0473F4811D0}"/>
              </a:ext>
            </a:extLst>
          </p:cNvPr>
          <p:cNvSpPr>
            <a:spLocks noGrp="1"/>
          </p:cNvSpPr>
          <p:nvPr>
            <p:ph type="sldNum" sz="quarter" idx="12"/>
          </p:nvPr>
        </p:nvSpPr>
        <p:spPr/>
        <p:txBody>
          <a:bodyPr/>
          <a:lstStyle/>
          <a:p>
            <a:fld id="{84C1C367-1155-47A8-B187-ABB1E4FCD3DE}" type="slidenum">
              <a:rPr lang="en-US" altLang="en-US" smtClean="0"/>
              <a:pPr/>
              <a:t>40</a:t>
            </a:fld>
            <a:endParaRPr lang="en-US" altLang="en-US" dirty="0"/>
          </a:p>
        </p:txBody>
      </p:sp>
      <p:sp>
        <p:nvSpPr>
          <p:cNvPr id="4" name="Date Placeholder 3">
            <a:extLst>
              <a:ext uri="{FF2B5EF4-FFF2-40B4-BE49-F238E27FC236}">
                <a16:creationId xmlns:a16="http://schemas.microsoft.com/office/drawing/2014/main" id="{C624B4EE-1CD7-C265-2129-C5E27417B9B7}"/>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4229398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E843C-A4F9-A64E-4ED7-9A1B151830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DCA65C-313D-38E7-C834-481D2C4F1A27}"/>
              </a:ext>
            </a:extLst>
          </p:cNvPr>
          <p:cNvSpPr>
            <a:spLocks noGrp="1"/>
          </p:cNvSpPr>
          <p:nvPr>
            <p:ph type="title"/>
          </p:nvPr>
        </p:nvSpPr>
        <p:spPr/>
        <p:txBody>
          <a:bodyPr/>
          <a:lstStyle/>
          <a:p>
            <a:r>
              <a:rPr lang="en-US" dirty="0"/>
              <a:t>City of Lake City Network</a:t>
            </a:r>
          </a:p>
        </p:txBody>
      </p:sp>
      <p:sp>
        <p:nvSpPr>
          <p:cNvPr id="3" name="Content Placeholder 2">
            <a:extLst>
              <a:ext uri="{FF2B5EF4-FFF2-40B4-BE49-F238E27FC236}">
                <a16:creationId xmlns:a16="http://schemas.microsoft.com/office/drawing/2014/main" id="{D8427BB7-4067-6890-7448-20E195C1028E}"/>
              </a:ext>
            </a:extLst>
          </p:cNvPr>
          <p:cNvSpPr>
            <a:spLocks noGrp="1"/>
          </p:cNvSpPr>
          <p:nvPr>
            <p:ph idx="1"/>
          </p:nvPr>
        </p:nvSpPr>
        <p:spPr/>
        <p:txBody>
          <a:bodyPr/>
          <a:lstStyle/>
          <a:p>
            <a:pPr marL="0" indent="0">
              <a:buNone/>
            </a:pPr>
            <a:r>
              <a:rPr lang="en-US" dirty="0"/>
              <a:t>Project Goals</a:t>
            </a:r>
          </a:p>
          <a:p>
            <a:r>
              <a:rPr lang="en-US" sz="1800" dirty="0"/>
              <a:t>Establish geodetic positions on 24 marks in the City of Lake City meeting the SECONDARY Classification.</a:t>
            </a:r>
          </a:p>
          <a:p>
            <a:r>
              <a:rPr lang="en-US" sz="1800" dirty="0"/>
              <a:t>Establish GPS-derived Orthometric heights on most or all of the new marks.</a:t>
            </a:r>
          </a:p>
          <a:p>
            <a:r>
              <a:rPr lang="en-US" sz="1800" dirty="0"/>
              <a:t>Utilize the most efficient, safest, and most reliable observation methods. </a:t>
            </a:r>
          </a:p>
          <a:p>
            <a:pPr marL="0" indent="0">
              <a:buNone/>
            </a:pPr>
            <a:endParaRPr lang="en-US" sz="1800" dirty="0"/>
          </a:p>
        </p:txBody>
      </p:sp>
      <p:sp>
        <p:nvSpPr>
          <p:cNvPr id="5" name="Footer Placeholder 4">
            <a:extLst>
              <a:ext uri="{FF2B5EF4-FFF2-40B4-BE49-F238E27FC236}">
                <a16:creationId xmlns:a16="http://schemas.microsoft.com/office/drawing/2014/main" id="{99ED1C1F-3D3B-0BBE-1B5D-426329D279BA}"/>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A06065EA-23FB-C9F7-A045-392E430642B1}"/>
              </a:ext>
            </a:extLst>
          </p:cNvPr>
          <p:cNvSpPr>
            <a:spLocks noGrp="1"/>
          </p:cNvSpPr>
          <p:nvPr>
            <p:ph type="sldNum" sz="quarter" idx="12"/>
          </p:nvPr>
        </p:nvSpPr>
        <p:spPr/>
        <p:txBody>
          <a:bodyPr/>
          <a:lstStyle/>
          <a:p>
            <a:fld id="{84C1C367-1155-47A8-B187-ABB1E4FCD3DE}" type="slidenum">
              <a:rPr lang="en-US" altLang="en-US" smtClean="0"/>
              <a:pPr/>
              <a:t>41</a:t>
            </a:fld>
            <a:endParaRPr lang="en-US" altLang="en-US" dirty="0"/>
          </a:p>
        </p:txBody>
      </p:sp>
      <p:sp>
        <p:nvSpPr>
          <p:cNvPr id="4" name="Date Placeholder 3">
            <a:extLst>
              <a:ext uri="{FF2B5EF4-FFF2-40B4-BE49-F238E27FC236}">
                <a16:creationId xmlns:a16="http://schemas.microsoft.com/office/drawing/2014/main" id="{24672151-41DF-5E9F-0439-1EFFC7BC7F6C}"/>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503722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374E3-3D66-50E3-9665-2D7EF459EC4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9651B2-99BC-9E2F-BEAF-52C27603A132}"/>
              </a:ext>
            </a:extLst>
          </p:cNvPr>
          <p:cNvSpPr>
            <a:spLocks noGrp="1"/>
          </p:cNvSpPr>
          <p:nvPr>
            <p:ph idx="1"/>
          </p:nvPr>
        </p:nvSpPr>
        <p:spPr/>
        <p:txBody>
          <a:bodyPr/>
          <a:lstStyle/>
          <a:p>
            <a:pPr marL="0" indent="0">
              <a:buNone/>
            </a:pPr>
            <a:r>
              <a:rPr lang="en-US" dirty="0"/>
              <a:t>Secondary Classification (OPUS PP)</a:t>
            </a:r>
          </a:p>
          <a:p>
            <a:pPr marL="400050" lvl="1" indent="0">
              <a:buNone/>
            </a:pPr>
            <a:r>
              <a:rPr lang="en-US" sz="1600" dirty="0"/>
              <a:t>T = 8 hours</a:t>
            </a:r>
          </a:p>
          <a:p>
            <a:pPr marL="400050" lvl="1" indent="0">
              <a:buNone/>
            </a:pPr>
            <a:r>
              <a:rPr lang="en-US" sz="1600" dirty="0"/>
              <a:t>(for 0 to 200 km)</a:t>
            </a:r>
          </a:p>
          <a:p>
            <a:pPr marL="400050" lvl="1" indent="0">
              <a:buNone/>
            </a:pPr>
            <a:r>
              <a:rPr lang="en-US" sz="1600" dirty="0"/>
              <a:t>(2) 4 hour sessions</a:t>
            </a:r>
          </a:p>
          <a:p>
            <a:pPr marL="400050" lvl="1" indent="0">
              <a:buNone/>
            </a:pPr>
            <a:endParaRPr lang="en-US" sz="1600" dirty="0"/>
          </a:p>
          <a:p>
            <a:pPr marL="400050" lvl="1" indent="0">
              <a:buNone/>
            </a:pPr>
            <a:r>
              <a:rPr lang="en-US" sz="1600" dirty="0"/>
              <a:t>T = 6 hours</a:t>
            </a:r>
          </a:p>
          <a:p>
            <a:pPr marL="400050" lvl="1" indent="0">
              <a:buNone/>
            </a:pPr>
            <a:r>
              <a:rPr lang="en-US" sz="1600" dirty="0"/>
              <a:t>(for 0 to 150 km)</a:t>
            </a:r>
          </a:p>
          <a:p>
            <a:pPr marL="400050" lvl="1" indent="0">
              <a:buNone/>
            </a:pPr>
            <a:r>
              <a:rPr lang="en-US" sz="1600" dirty="0"/>
              <a:t>(2) 3 hour sessions</a:t>
            </a:r>
          </a:p>
          <a:p>
            <a:pPr marL="400050" lvl="1" indent="0">
              <a:buNone/>
            </a:pPr>
            <a:endParaRPr lang="en-US" sz="1600" dirty="0"/>
          </a:p>
          <a:p>
            <a:pPr marL="400050" lvl="1" indent="0">
              <a:buNone/>
            </a:pPr>
            <a:r>
              <a:rPr lang="en-US" sz="1600" dirty="0"/>
              <a:t>T = 4 hours</a:t>
            </a:r>
          </a:p>
          <a:p>
            <a:pPr marL="400050" lvl="1" indent="0">
              <a:buNone/>
            </a:pPr>
            <a:r>
              <a:rPr lang="en-US" sz="1600" dirty="0"/>
              <a:t>(for 0 to 100 km)</a:t>
            </a:r>
          </a:p>
          <a:p>
            <a:pPr marL="400050" lvl="1" indent="0">
              <a:buNone/>
            </a:pPr>
            <a:r>
              <a:rPr lang="en-US" sz="1600" dirty="0"/>
              <a:t>(2) 2 hour sessions</a:t>
            </a:r>
          </a:p>
          <a:p>
            <a:pPr marL="400050" lvl="1" indent="0">
              <a:buNone/>
            </a:pPr>
            <a:endParaRPr lang="en-US" sz="1600" dirty="0"/>
          </a:p>
          <a:p>
            <a:pPr marL="400050" lvl="1" indent="0">
              <a:buNone/>
            </a:pPr>
            <a:r>
              <a:rPr lang="en-US" sz="1600" dirty="0"/>
              <a:t>Requires at least 2 sessions</a:t>
            </a:r>
          </a:p>
        </p:txBody>
      </p:sp>
      <p:sp>
        <p:nvSpPr>
          <p:cNvPr id="8" name="Rectangle 7">
            <a:extLst>
              <a:ext uri="{FF2B5EF4-FFF2-40B4-BE49-F238E27FC236}">
                <a16:creationId xmlns:a16="http://schemas.microsoft.com/office/drawing/2014/main" id="{184F75AC-A206-7A2F-9BAC-4FC671335979}"/>
              </a:ext>
            </a:extLst>
          </p:cNvPr>
          <p:cNvSpPr/>
          <p:nvPr/>
        </p:nvSpPr>
        <p:spPr>
          <a:xfrm>
            <a:off x="630463" y="2093296"/>
            <a:ext cx="1930401" cy="3380403"/>
          </a:xfrm>
          <a:prstGeom prst="rect">
            <a:avLst/>
          </a:prstGeom>
          <a:solidFill>
            <a:srgbClr val="FF0000">
              <a:alpha val="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56F253-9F5A-4C92-913E-3BA7445DF0C5}"/>
              </a:ext>
            </a:extLst>
          </p:cNvPr>
          <p:cNvSpPr>
            <a:spLocks noGrp="1"/>
          </p:cNvSpPr>
          <p:nvPr>
            <p:ph type="title"/>
          </p:nvPr>
        </p:nvSpPr>
        <p:spPr/>
        <p:txBody>
          <a:bodyPr/>
          <a:lstStyle/>
          <a:p>
            <a:r>
              <a:rPr lang="en-US" dirty="0"/>
              <a:t>OPUS PP Requirements (Table 4.2)</a:t>
            </a:r>
          </a:p>
        </p:txBody>
      </p:sp>
      <p:sp>
        <p:nvSpPr>
          <p:cNvPr id="5" name="Footer Placeholder 4">
            <a:extLst>
              <a:ext uri="{FF2B5EF4-FFF2-40B4-BE49-F238E27FC236}">
                <a16:creationId xmlns:a16="http://schemas.microsoft.com/office/drawing/2014/main" id="{5642F947-AD34-719B-A7D8-434A6D562392}"/>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8599A772-ABDA-F26B-C4FF-CA661256E76D}"/>
              </a:ext>
            </a:extLst>
          </p:cNvPr>
          <p:cNvSpPr>
            <a:spLocks noGrp="1"/>
          </p:cNvSpPr>
          <p:nvPr>
            <p:ph type="sldNum" sz="quarter" idx="12"/>
          </p:nvPr>
        </p:nvSpPr>
        <p:spPr/>
        <p:txBody>
          <a:bodyPr/>
          <a:lstStyle/>
          <a:p>
            <a:fld id="{84C1C367-1155-47A8-B187-ABB1E4FCD3DE}" type="slidenum">
              <a:rPr lang="en-US" altLang="en-US" smtClean="0"/>
              <a:pPr/>
              <a:t>42</a:t>
            </a:fld>
            <a:endParaRPr lang="en-US" altLang="en-US" dirty="0"/>
          </a:p>
        </p:txBody>
      </p:sp>
      <p:sp>
        <p:nvSpPr>
          <p:cNvPr id="7" name="TextBox 6">
            <a:extLst>
              <a:ext uri="{FF2B5EF4-FFF2-40B4-BE49-F238E27FC236}">
                <a16:creationId xmlns:a16="http://schemas.microsoft.com/office/drawing/2014/main" id="{E1A4790F-4B3D-0F31-C0D2-74CDC40A28F6}"/>
              </a:ext>
            </a:extLst>
          </p:cNvPr>
          <p:cNvSpPr txBox="1"/>
          <p:nvPr/>
        </p:nvSpPr>
        <p:spPr>
          <a:xfrm>
            <a:off x="2883807" y="2249670"/>
            <a:ext cx="5976256" cy="1754326"/>
          </a:xfrm>
          <a:prstGeom prst="rect">
            <a:avLst/>
          </a:prstGeom>
          <a:noFill/>
        </p:spPr>
        <p:txBody>
          <a:bodyPr wrap="square" rtlCol="0">
            <a:spAutoFit/>
          </a:bodyPr>
          <a:lstStyle/>
          <a:p>
            <a:r>
              <a:rPr lang="en-US" dirty="0">
                <a:solidFill>
                  <a:srgbClr val="0070C0"/>
                </a:solidFill>
              </a:rPr>
              <a:t>The vectors in the City are all less than 100 km, so surveyor could use two 2-hour sessions.</a:t>
            </a:r>
          </a:p>
          <a:p>
            <a:endParaRPr lang="en-US" dirty="0">
              <a:solidFill>
                <a:srgbClr val="0070C0"/>
              </a:solidFill>
            </a:endParaRPr>
          </a:p>
          <a:p>
            <a:r>
              <a:rPr lang="en-US" dirty="0">
                <a:solidFill>
                  <a:srgbClr val="0070C0"/>
                </a:solidFill>
              </a:rPr>
              <a:t>But, surveyor chooses to observe three 4 hour sessions in case a session “fails”, and the 4-hour sessions are more likely to yield better quality results.</a:t>
            </a:r>
          </a:p>
        </p:txBody>
      </p:sp>
      <p:sp>
        <p:nvSpPr>
          <p:cNvPr id="4" name="Date Placeholder 3">
            <a:extLst>
              <a:ext uri="{FF2B5EF4-FFF2-40B4-BE49-F238E27FC236}">
                <a16:creationId xmlns:a16="http://schemas.microsoft.com/office/drawing/2014/main" id="{31450901-F08D-DA1D-935A-5A6BEB640092}"/>
              </a:ext>
            </a:extLst>
          </p:cNvPr>
          <p:cNvSpPr>
            <a:spLocks noGrp="1"/>
          </p:cNvSpPr>
          <p:nvPr>
            <p:ph type="dt" sz="half" idx="10"/>
          </p:nvPr>
        </p:nvSpPr>
        <p:spPr/>
        <p:txBody>
          <a:bodyPr/>
          <a:lstStyle/>
          <a:p>
            <a:r>
              <a:rPr lang="en-US" altLang="en-US"/>
              <a:t>April 21, 2025</a:t>
            </a:r>
            <a:endParaRPr lang="en-US" altLang="en-US" dirty="0"/>
          </a:p>
        </p:txBody>
      </p:sp>
      <p:sp>
        <p:nvSpPr>
          <p:cNvPr id="9" name="Rectangle 8">
            <a:extLst>
              <a:ext uri="{FF2B5EF4-FFF2-40B4-BE49-F238E27FC236}">
                <a16:creationId xmlns:a16="http://schemas.microsoft.com/office/drawing/2014/main" id="{BB1A2684-C6D1-4067-934C-4E9A5A8CB801}"/>
              </a:ext>
            </a:extLst>
          </p:cNvPr>
          <p:cNvSpPr/>
          <p:nvPr/>
        </p:nvSpPr>
        <p:spPr>
          <a:xfrm>
            <a:off x="457200" y="4719286"/>
            <a:ext cx="2301683" cy="687334"/>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0151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25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nodeType="withEffect">
                                  <p:stCondLst>
                                    <p:cond delay="25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left)">
                                      <p:cBhvr>
                                        <p:cTn id="13" dur="500"/>
                                        <p:tgtEl>
                                          <p:spTgt spid="3">
                                            <p:txEl>
                                              <p:pRg st="3" end="3"/>
                                            </p:txEl>
                                          </p:spTgt>
                                        </p:tgtEl>
                                      </p:cBhvr>
                                    </p:animEffect>
                                  </p:childTnLst>
                                </p:cTn>
                              </p:par>
                            </p:childTnLst>
                          </p:cTn>
                        </p:par>
                        <p:par>
                          <p:cTn id="14" fill="hold">
                            <p:stCondLst>
                              <p:cond delay="750"/>
                            </p:stCondLst>
                            <p:childTnLst>
                              <p:par>
                                <p:cTn id="15" presetID="22" presetClass="entr" presetSubtype="8" fill="hold" nodeType="after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ipe(left)">
                                      <p:cBhvr>
                                        <p:cTn id="20" dur="500"/>
                                        <p:tgtEl>
                                          <p:spTgt spid="3">
                                            <p:txEl>
                                              <p:pRg st="6" end="6"/>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wipe(left)">
                                      <p:cBhvr>
                                        <p:cTn id="23" dur="500"/>
                                        <p:tgtEl>
                                          <p:spTgt spid="3">
                                            <p:txEl>
                                              <p:pRg st="7" end="7"/>
                                            </p:txEl>
                                          </p:spTgt>
                                        </p:tgtEl>
                                      </p:cBhvr>
                                    </p:animEffect>
                                  </p:childTnLst>
                                </p:cTn>
                              </p:par>
                            </p:childTnLst>
                          </p:cTn>
                        </p:par>
                        <p:par>
                          <p:cTn id="24" fill="hold">
                            <p:stCondLst>
                              <p:cond delay="1250"/>
                            </p:stCondLst>
                            <p:childTnLst>
                              <p:par>
                                <p:cTn id="25" presetID="22" presetClass="entr" presetSubtype="8" fill="hold" nodeType="after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ipe(left)">
                                      <p:cBhvr>
                                        <p:cTn id="27" dur="500"/>
                                        <p:tgtEl>
                                          <p:spTgt spid="3">
                                            <p:txEl>
                                              <p:pRg st="9" end="9"/>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3">
                                            <p:txEl>
                                              <p:pRg st="10" end="10"/>
                                            </p:txEl>
                                          </p:spTgt>
                                        </p:tgtEl>
                                        <p:attrNameLst>
                                          <p:attrName>style.visibility</p:attrName>
                                        </p:attrNameLst>
                                      </p:cBhvr>
                                      <p:to>
                                        <p:strVal val="visible"/>
                                      </p:to>
                                    </p:set>
                                    <p:animEffect transition="in" filter="wipe(left)">
                                      <p:cBhvr>
                                        <p:cTn id="30" dur="500"/>
                                        <p:tgtEl>
                                          <p:spTgt spid="3">
                                            <p:txEl>
                                              <p:pRg st="10" end="10"/>
                                            </p:txEl>
                                          </p:spTgt>
                                        </p:tgtEl>
                                      </p:cBhvr>
                                    </p:animEffect>
                                  </p:childTnLst>
                                </p:cTn>
                              </p:par>
                              <p:par>
                                <p:cTn id="31" presetID="22" presetClass="entr" presetSubtype="8"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animEffect transition="in" filter="wipe(left)">
                                      <p:cBhvr>
                                        <p:cTn id="33" dur="500"/>
                                        <p:tgtEl>
                                          <p:spTgt spid="3">
                                            <p:txEl>
                                              <p:pRg st="11" end="11"/>
                                            </p:txEl>
                                          </p:spTgt>
                                        </p:tgtEl>
                                      </p:cBhvr>
                                    </p:animEffect>
                                  </p:childTnLst>
                                </p:cTn>
                              </p:par>
                            </p:childTnLst>
                          </p:cTn>
                        </p:par>
                        <p:par>
                          <p:cTn id="34" fill="hold">
                            <p:stCondLst>
                              <p:cond delay="1750"/>
                            </p:stCondLst>
                            <p:childTnLst>
                              <p:par>
                                <p:cTn id="35" presetID="22" presetClass="entr" presetSubtype="8" fill="hold" nodeType="after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wipe(left)">
                                      <p:cBhvr>
                                        <p:cTn id="37" dur="500"/>
                                        <p:tgtEl>
                                          <p:spTgt spid="3">
                                            <p:txEl>
                                              <p:pRg st="13" end="13"/>
                                            </p:txEl>
                                          </p:spTgt>
                                        </p:tgtEl>
                                      </p:cBhvr>
                                    </p:animEffect>
                                  </p:childTnLst>
                                </p:cTn>
                              </p:par>
                            </p:childTnLst>
                          </p:cTn>
                        </p:par>
                        <p:par>
                          <p:cTn id="38" fill="hold">
                            <p:stCondLst>
                              <p:cond delay="2250"/>
                            </p:stCondLst>
                            <p:childTnLst>
                              <p:par>
                                <p:cTn id="39" presetID="22" presetClass="entr" presetSubtype="8" fill="hold" grpId="0" nodeType="afterEffect">
                                  <p:stCondLst>
                                    <p:cond delay="2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par>
                          <p:cTn id="42" fill="hold">
                            <p:stCondLst>
                              <p:cond delay="3000"/>
                            </p:stCondLst>
                            <p:childTnLst>
                              <p:par>
                                <p:cTn id="43" presetID="22" presetClass="entr" presetSubtype="8" fill="hold" grpId="0" nodeType="afterEffect">
                                  <p:stCondLst>
                                    <p:cond delay="25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p:stCondLst>
                              <p:cond delay="3750"/>
                            </p:stCondLst>
                            <p:childTnLst>
                              <p:par>
                                <p:cTn id="47" presetID="22" presetClass="entr" presetSubtype="8" fill="hold" grpId="0" nodeType="afterEffect">
                                  <p:stCondLst>
                                    <p:cond delay="25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7">
                                            <p:txEl>
                                              <p:pRg st="0" end="0"/>
                                            </p:txEl>
                                          </p:spTgt>
                                        </p:tgtEl>
                                        <p:attrNameLst>
                                          <p:attrName>style.visibility</p:attrName>
                                        </p:attrNameLst>
                                      </p:cBhvr>
                                      <p:to>
                                        <p:strVal val="visible"/>
                                      </p:to>
                                    </p:set>
                                    <p:animEffect transition="in" filter="wipe(left)">
                                      <p:cBhvr>
                                        <p:cTn id="53" dur="500"/>
                                        <p:tgtEl>
                                          <p:spTgt spid="7">
                                            <p:txEl>
                                              <p:pRg st="0" end="0"/>
                                            </p:txEl>
                                          </p:spTgt>
                                        </p:tgtEl>
                                      </p:cBhvr>
                                    </p:animEffect>
                                  </p:childTnLst>
                                </p:cTn>
                              </p:par>
                            </p:childTnLst>
                          </p:cTn>
                        </p:par>
                        <p:par>
                          <p:cTn id="54" fill="hold">
                            <p:stCondLst>
                              <p:cond delay="5000"/>
                            </p:stCondLst>
                            <p:childTnLst>
                              <p:par>
                                <p:cTn id="55" presetID="22" presetClass="entr" presetSubtype="8" fill="hold" nodeType="afterEffect">
                                  <p:stCondLst>
                                    <p:cond delay="1000"/>
                                  </p:stCondLst>
                                  <p:childTnLst>
                                    <p:set>
                                      <p:cBhvr>
                                        <p:cTn id="56" dur="1" fill="hold">
                                          <p:stCondLst>
                                            <p:cond delay="0"/>
                                          </p:stCondLst>
                                        </p:cTn>
                                        <p:tgtEl>
                                          <p:spTgt spid="7">
                                            <p:txEl>
                                              <p:pRg st="2" end="2"/>
                                            </p:txEl>
                                          </p:spTgt>
                                        </p:tgtEl>
                                        <p:attrNameLst>
                                          <p:attrName>style.visibility</p:attrName>
                                        </p:attrNameLst>
                                      </p:cBhvr>
                                      <p:to>
                                        <p:strVal val="visible"/>
                                      </p:to>
                                    </p:set>
                                    <p:animEffect transition="in" filter="wipe(left)">
                                      <p:cBhvr>
                                        <p:cTn id="5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6805B-0C2F-178F-35B2-F162437734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395815-E80C-3F50-A7B5-DC1CF541F7E6}"/>
              </a:ext>
            </a:extLst>
          </p:cNvPr>
          <p:cNvSpPr>
            <a:spLocks noGrp="1"/>
          </p:cNvSpPr>
          <p:nvPr>
            <p:ph type="title"/>
          </p:nvPr>
        </p:nvSpPr>
        <p:spPr/>
        <p:txBody>
          <a:bodyPr/>
          <a:lstStyle/>
          <a:p>
            <a:r>
              <a:rPr lang="en-US" dirty="0"/>
              <a:t>GVX SRTK Requirements (Table 4.5)</a:t>
            </a:r>
          </a:p>
        </p:txBody>
      </p:sp>
      <p:sp>
        <p:nvSpPr>
          <p:cNvPr id="3" name="Content Placeholder 2">
            <a:extLst>
              <a:ext uri="{FF2B5EF4-FFF2-40B4-BE49-F238E27FC236}">
                <a16:creationId xmlns:a16="http://schemas.microsoft.com/office/drawing/2014/main" id="{3CDA7DCD-2A3F-235B-1DA2-0219E760F5B2}"/>
              </a:ext>
            </a:extLst>
          </p:cNvPr>
          <p:cNvSpPr>
            <a:spLocks noGrp="1"/>
          </p:cNvSpPr>
          <p:nvPr>
            <p:ph idx="1"/>
          </p:nvPr>
        </p:nvSpPr>
        <p:spPr/>
        <p:txBody>
          <a:bodyPr/>
          <a:lstStyle/>
          <a:p>
            <a:pPr marL="0" indent="0">
              <a:buNone/>
            </a:pPr>
            <a:r>
              <a:rPr lang="en-US" dirty="0"/>
              <a:t>Secondary Classification (GVX SRTK)</a:t>
            </a:r>
          </a:p>
          <a:p>
            <a:pPr marL="400050" lvl="1" indent="0">
              <a:buNone/>
            </a:pPr>
            <a:r>
              <a:rPr lang="en-US" sz="1600" dirty="0"/>
              <a:t>(5) 5 minutes</a:t>
            </a:r>
          </a:p>
          <a:p>
            <a:pPr marL="400050" lvl="1" indent="0">
              <a:buNone/>
            </a:pPr>
            <a:endParaRPr lang="en-US" sz="1600" dirty="0"/>
          </a:p>
          <a:p>
            <a:pPr marL="400050" lvl="1" indent="0">
              <a:buNone/>
            </a:pPr>
            <a:r>
              <a:rPr lang="en-US" sz="1600" dirty="0"/>
              <a:t>Requires at least 2</a:t>
            </a:r>
          </a:p>
          <a:p>
            <a:pPr marL="400050" lvl="1" indent="0">
              <a:buNone/>
            </a:pPr>
            <a:r>
              <a:rPr lang="en-US" sz="1600" dirty="0"/>
              <a:t>occupations on a</a:t>
            </a:r>
          </a:p>
          <a:p>
            <a:pPr marL="400050" lvl="1" indent="0">
              <a:buNone/>
            </a:pPr>
            <a:r>
              <a:rPr lang="en-US" sz="1600" dirty="0"/>
              <a:t>different day.</a:t>
            </a:r>
          </a:p>
        </p:txBody>
      </p:sp>
      <p:sp>
        <p:nvSpPr>
          <p:cNvPr id="5" name="Footer Placeholder 4">
            <a:extLst>
              <a:ext uri="{FF2B5EF4-FFF2-40B4-BE49-F238E27FC236}">
                <a16:creationId xmlns:a16="http://schemas.microsoft.com/office/drawing/2014/main" id="{C256A467-A3AE-CAA5-5D88-55EC32283778}"/>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6BB1AB73-2215-C33D-BDF5-45F0D51448E2}"/>
              </a:ext>
            </a:extLst>
          </p:cNvPr>
          <p:cNvSpPr>
            <a:spLocks noGrp="1"/>
          </p:cNvSpPr>
          <p:nvPr>
            <p:ph type="sldNum" sz="quarter" idx="12"/>
          </p:nvPr>
        </p:nvSpPr>
        <p:spPr/>
        <p:txBody>
          <a:bodyPr/>
          <a:lstStyle/>
          <a:p>
            <a:fld id="{84C1C367-1155-47A8-B187-ABB1E4FCD3DE}" type="slidenum">
              <a:rPr lang="en-US" altLang="en-US" smtClean="0"/>
              <a:pPr/>
              <a:t>43</a:t>
            </a:fld>
            <a:endParaRPr lang="en-US" altLang="en-US" dirty="0"/>
          </a:p>
        </p:txBody>
      </p:sp>
      <p:sp>
        <p:nvSpPr>
          <p:cNvPr id="8" name="TextBox 7">
            <a:extLst>
              <a:ext uri="{FF2B5EF4-FFF2-40B4-BE49-F238E27FC236}">
                <a16:creationId xmlns:a16="http://schemas.microsoft.com/office/drawing/2014/main" id="{BF208448-71BC-63F7-1FB0-094B0DBD02FC}"/>
              </a:ext>
            </a:extLst>
          </p:cNvPr>
          <p:cNvSpPr txBox="1"/>
          <p:nvPr/>
        </p:nvSpPr>
        <p:spPr>
          <a:xfrm>
            <a:off x="2710543" y="2285389"/>
            <a:ext cx="6172200" cy="1754326"/>
          </a:xfrm>
          <a:prstGeom prst="rect">
            <a:avLst/>
          </a:prstGeom>
          <a:noFill/>
        </p:spPr>
        <p:txBody>
          <a:bodyPr wrap="square" rtlCol="0">
            <a:spAutoFit/>
          </a:bodyPr>
          <a:lstStyle/>
          <a:p>
            <a:r>
              <a:rPr lang="en-US" dirty="0">
                <a:solidFill>
                  <a:srgbClr val="0070C0"/>
                </a:solidFill>
              </a:rPr>
              <a:t>The Table only requires five 5-minute observations with at least two on a different day.</a:t>
            </a:r>
          </a:p>
          <a:p>
            <a:endParaRPr lang="en-US" dirty="0">
              <a:solidFill>
                <a:srgbClr val="0070C0"/>
              </a:solidFill>
            </a:endParaRPr>
          </a:p>
          <a:p>
            <a:r>
              <a:rPr lang="en-US" dirty="0">
                <a:solidFill>
                  <a:srgbClr val="0070C0"/>
                </a:solidFill>
              </a:rPr>
              <a:t>But, surveyor chooses to observe six 5-minute observations in case one observation “fails”, and plans to conduct 3 occupations on 2 different days.</a:t>
            </a:r>
          </a:p>
        </p:txBody>
      </p:sp>
      <p:sp>
        <p:nvSpPr>
          <p:cNvPr id="10" name="Rectangle 9">
            <a:extLst>
              <a:ext uri="{FF2B5EF4-FFF2-40B4-BE49-F238E27FC236}">
                <a16:creationId xmlns:a16="http://schemas.microsoft.com/office/drawing/2014/main" id="{8374FA75-E471-5B73-88D4-9EA1E1634E91}"/>
              </a:ext>
            </a:extLst>
          </p:cNvPr>
          <p:cNvSpPr/>
          <p:nvPr/>
        </p:nvSpPr>
        <p:spPr>
          <a:xfrm>
            <a:off x="653143" y="2093296"/>
            <a:ext cx="1907721" cy="1582057"/>
          </a:xfrm>
          <a:prstGeom prst="rect">
            <a:avLst/>
          </a:prstGeom>
          <a:solidFill>
            <a:srgbClr val="FF0000">
              <a:alpha val="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FECDB3DF-6E4F-C226-1B13-9E448ECBF5D7}"/>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857362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par>
                          <p:cTn id="8" fill="hold">
                            <p:stCondLst>
                              <p:cond delay="750"/>
                            </p:stCondLst>
                            <p:childTnLst>
                              <p:par>
                                <p:cTn id="9" presetID="22" presetClass="entr" presetSubtype="8" fill="hold" nodeType="afterEffect">
                                  <p:stCondLst>
                                    <p:cond delay="25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wipe(left)">
                                      <p:cBhvr>
                                        <p:cTn id="11" dur="500"/>
                                        <p:tgtEl>
                                          <p:spTgt spid="3">
                                            <p:txEl>
                                              <p:pRg st="3" end="3"/>
                                            </p:txEl>
                                          </p:spTgt>
                                        </p:tgtEl>
                                      </p:cBhvr>
                                    </p:animEffect>
                                  </p:childTnLst>
                                </p:cTn>
                              </p:par>
                              <p:par>
                                <p:cTn id="12" presetID="22" presetClass="entr" presetSubtype="8" fill="hold" nodeType="withEffect">
                                  <p:stCondLst>
                                    <p:cond delay="25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wipe(left)">
                                      <p:cBhvr>
                                        <p:cTn id="14" dur="500"/>
                                        <p:tgtEl>
                                          <p:spTgt spid="3">
                                            <p:txEl>
                                              <p:pRg st="4" end="4"/>
                                            </p:txEl>
                                          </p:spTgt>
                                        </p:tgtEl>
                                      </p:cBhvr>
                                    </p:animEffect>
                                  </p:childTnLst>
                                </p:cTn>
                              </p:par>
                              <p:par>
                                <p:cTn id="15" presetID="22" presetClass="entr" presetSubtype="8" fill="hold" nodeType="withEffect">
                                  <p:stCondLst>
                                    <p:cond delay="25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par>
                          <p:cTn id="18" fill="hold">
                            <p:stCondLst>
                              <p:cond delay="1500"/>
                            </p:stCondLst>
                            <p:childTnLst>
                              <p:par>
                                <p:cTn id="19" presetID="22" presetClass="entr" presetSubtype="8" fill="hold" grpId="0" nodeType="afterEffect">
                                  <p:stCondLst>
                                    <p:cond delay="25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25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2750"/>
                            </p:stCondLst>
                            <p:childTnLst>
                              <p:par>
                                <p:cTn id="27" presetID="22" presetClass="entr" presetSubtype="8" fill="hold" nodeType="afterEffect">
                                  <p:stCondLst>
                                    <p:cond delay="50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left)">
                                      <p:cBhvr>
                                        <p:cTn id="29" dur="500"/>
                                        <p:tgtEl>
                                          <p:spTgt spid="8">
                                            <p:txEl>
                                              <p:pRg st="0" end="0"/>
                                            </p:txEl>
                                          </p:spTgt>
                                        </p:tgtEl>
                                      </p:cBhvr>
                                    </p:animEffect>
                                  </p:childTnLst>
                                </p:cTn>
                              </p:par>
                            </p:childTnLst>
                          </p:cTn>
                        </p:par>
                        <p:par>
                          <p:cTn id="30" fill="hold">
                            <p:stCondLst>
                              <p:cond delay="3750"/>
                            </p:stCondLst>
                            <p:childTnLst>
                              <p:par>
                                <p:cTn id="31" presetID="22" presetClass="entr" presetSubtype="8" fill="hold" nodeType="afterEffect">
                                  <p:stCondLst>
                                    <p:cond delay="50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wipe(left)">
                                      <p:cBhvr>
                                        <p:cTn id="3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3802D-0FDD-0441-599D-C3523DE81067}"/>
            </a:ext>
          </a:extLst>
        </p:cNvPr>
        <p:cNvGrpSpPr/>
        <p:nvPr/>
      </p:nvGrpSpPr>
      <p:grpSpPr>
        <a:xfrm>
          <a:off x="0" y="0"/>
          <a:ext cx="0" cy="0"/>
          <a:chOff x="0" y="0"/>
          <a:chExt cx="0" cy="0"/>
        </a:xfrm>
      </p:grpSpPr>
      <p:pic>
        <p:nvPicPr>
          <p:cNvPr id="7" name="Picture 6" descr="A diagram of a sample network showing the locations of the 24 proposed survey points.">
            <a:extLst>
              <a:ext uri="{FF2B5EF4-FFF2-40B4-BE49-F238E27FC236}">
                <a16:creationId xmlns:a16="http://schemas.microsoft.com/office/drawing/2014/main" id="{833D5B26-E1DA-28BA-EE64-E38A24A5BC11}"/>
              </a:ext>
            </a:extLst>
          </p:cNvPr>
          <p:cNvPicPr>
            <a:picLocks noChangeAspect="1"/>
          </p:cNvPicPr>
          <p:nvPr/>
        </p:nvPicPr>
        <p:blipFill>
          <a:blip r:embed="rId3"/>
          <a:srcRect l="-1" t="27952" r="29643"/>
          <a:stretch/>
        </p:blipFill>
        <p:spPr>
          <a:xfrm>
            <a:off x="1326382" y="1326381"/>
            <a:ext cx="6433457" cy="3998313"/>
          </a:xfrm>
          <a:prstGeom prst="rect">
            <a:avLst/>
          </a:prstGeom>
          <a:ln w="25400">
            <a:solidFill>
              <a:schemeClr val="accent1"/>
            </a:solidFill>
          </a:ln>
        </p:spPr>
      </p:pic>
      <p:sp>
        <p:nvSpPr>
          <p:cNvPr id="2" name="Title 1">
            <a:extLst>
              <a:ext uri="{FF2B5EF4-FFF2-40B4-BE49-F238E27FC236}">
                <a16:creationId xmlns:a16="http://schemas.microsoft.com/office/drawing/2014/main" id="{B943A3E6-8EFE-8280-898D-4C052BD10CAB}"/>
              </a:ext>
            </a:extLst>
          </p:cNvPr>
          <p:cNvSpPr>
            <a:spLocks noGrp="1"/>
          </p:cNvSpPr>
          <p:nvPr>
            <p:ph type="title"/>
          </p:nvPr>
        </p:nvSpPr>
        <p:spPr/>
        <p:txBody>
          <a:bodyPr/>
          <a:lstStyle/>
          <a:p>
            <a:r>
              <a:rPr lang="en-US" dirty="0"/>
              <a:t>City of Lake City Network</a:t>
            </a:r>
          </a:p>
        </p:txBody>
      </p:sp>
      <p:sp>
        <p:nvSpPr>
          <p:cNvPr id="5" name="Footer Placeholder 4">
            <a:extLst>
              <a:ext uri="{FF2B5EF4-FFF2-40B4-BE49-F238E27FC236}">
                <a16:creationId xmlns:a16="http://schemas.microsoft.com/office/drawing/2014/main" id="{38D45E2F-16DF-3472-58A9-F0C89769E68D}"/>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F0055C6B-7419-F057-198A-4BAD5A16059C}"/>
              </a:ext>
            </a:extLst>
          </p:cNvPr>
          <p:cNvSpPr>
            <a:spLocks noGrp="1"/>
          </p:cNvSpPr>
          <p:nvPr>
            <p:ph type="sldNum" sz="quarter" idx="12"/>
          </p:nvPr>
        </p:nvSpPr>
        <p:spPr/>
        <p:txBody>
          <a:bodyPr/>
          <a:lstStyle/>
          <a:p>
            <a:fld id="{84C1C367-1155-47A8-B187-ABB1E4FCD3DE}" type="slidenum">
              <a:rPr lang="en-US" altLang="en-US" smtClean="0"/>
              <a:pPr/>
              <a:t>44</a:t>
            </a:fld>
            <a:endParaRPr lang="en-US" altLang="en-US" dirty="0"/>
          </a:p>
        </p:txBody>
      </p:sp>
      <p:grpSp>
        <p:nvGrpSpPr>
          <p:cNvPr id="92" name="Group 91">
            <a:extLst>
              <a:ext uri="{FF2B5EF4-FFF2-40B4-BE49-F238E27FC236}">
                <a16:creationId xmlns:a16="http://schemas.microsoft.com/office/drawing/2014/main" id="{E4AE9DEF-CFE4-54D0-04BA-E2177356F7E8}"/>
              </a:ext>
            </a:extLst>
          </p:cNvPr>
          <p:cNvGrpSpPr/>
          <p:nvPr/>
        </p:nvGrpSpPr>
        <p:grpSpPr>
          <a:xfrm>
            <a:off x="2107062" y="2086418"/>
            <a:ext cx="3482139" cy="2597417"/>
            <a:chOff x="2107062" y="2086418"/>
            <a:chExt cx="3482139" cy="2597417"/>
          </a:xfrm>
        </p:grpSpPr>
        <p:grpSp>
          <p:nvGrpSpPr>
            <p:cNvPr id="17" name="Group 16">
              <a:extLst>
                <a:ext uri="{FF2B5EF4-FFF2-40B4-BE49-F238E27FC236}">
                  <a16:creationId xmlns:a16="http://schemas.microsoft.com/office/drawing/2014/main" id="{23AB755F-F1AA-3DA5-E5EA-4B96C7F7E606}"/>
                </a:ext>
              </a:extLst>
            </p:cNvPr>
            <p:cNvGrpSpPr/>
            <p:nvPr/>
          </p:nvGrpSpPr>
          <p:grpSpPr>
            <a:xfrm>
              <a:off x="2107062" y="2540158"/>
              <a:ext cx="173095" cy="156854"/>
              <a:chOff x="-1313713" y="1135965"/>
              <a:chExt cx="914400" cy="914399"/>
            </a:xfrm>
          </p:grpSpPr>
          <p:sp>
            <p:nvSpPr>
              <p:cNvPr id="18" name="Oval 17">
                <a:extLst>
                  <a:ext uri="{FF2B5EF4-FFF2-40B4-BE49-F238E27FC236}">
                    <a16:creationId xmlns:a16="http://schemas.microsoft.com/office/drawing/2014/main" id="{83685F5E-6C64-254E-D5CD-48941DB24651}"/>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F2A4F509-CB33-5495-CB06-30D5B37E4BD4}"/>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E6D163D-C11E-AE7A-A5F1-DBA0959B216A}"/>
                </a:ext>
              </a:extLst>
            </p:cNvPr>
            <p:cNvGrpSpPr/>
            <p:nvPr/>
          </p:nvGrpSpPr>
          <p:grpSpPr>
            <a:xfrm>
              <a:off x="5139868" y="2139939"/>
              <a:ext cx="173095" cy="156854"/>
              <a:chOff x="-1313713" y="1135965"/>
              <a:chExt cx="914400" cy="914399"/>
            </a:xfrm>
          </p:grpSpPr>
          <p:sp>
            <p:nvSpPr>
              <p:cNvPr id="46" name="Oval 45">
                <a:extLst>
                  <a:ext uri="{FF2B5EF4-FFF2-40B4-BE49-F238E27FC236}">
                    <a16:creationId xmlns:a16="http://schemas.microsoft.com/office/drawing/2014/main" id="{FE03C5DA-6800-AA34-FAA1-FB2437A61DE3}"/>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9E0C6653-1F06-68C5-EE85-55F418327011}"/>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15ED7C7B-C07C-2C2E-ACBD-D7B6BAFF4113}"/>
                </a:ext>
              </a:extLst>
            </p:cNvPr>
            <p:cNvGrpSpPr/>
            <p:nvPr/>
          </p:nvGrpSpPr>
          <p:grpSpPr>
            <a:xfrm>
              <a:off x="3248956" y="2885289"/>
              <a:ext cx="173095" cy="156854"/>
              <a:chOff x="-2523332" y="5858219"/>
              <a:chExt cx="914400" cy="914399"/>
            </a:xfrm>
          </p:grpSpPr>
          <p:sp>
            <p:nvSpPr>
              <p:cNvPr id="58" name="Oval 57">
                <a:extLst>
                  <a:ext uri="{FF2B5EF4-FFF2-40B4-BE49-F238E27FC236}">
                    <a16:creationId xmlns:a16="http://schemas.microsoft.com/office/drawing/2014/main" id="{8CAEBEEB-26A8-AB03-7E39-1FA4107CCF98}"/>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a:extLst>
                  <a:ext uri="{FF2B5EF4-FFF2-40B4-BE49-F238E27FC236}">
                    <a16:creationId xmlns:a16="http://schemas.microsoft.com/office/drawing/2014/main" id="{ED999B4F-C99A-FD06-1782-4E0A7676CF1C}"/>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5AB5A0EA-C0AC-8690-FB87-05FAD5DF28B7}"/>
                </a:ext>
              </a:extLst>
            </p:cNvPr>
            <p:cNvGrpSpPr/>
            <p:nvPr/>
          </p:nvGrpSpPr>
          <p:grpSpPr>
            <a:xfrm>
              <a:off x="4681650" y="3807474"/>
              <a:ext cx="173095" cy="156854"/>
              <a:chOff x="-2523332" y="5858219"/>
              <a:chExt cx="914400" cy="914399"/>
            </a:xfrm>
          </p:grpSpPr>
          <p:sp>
            <p:nvSpPr>
              <p:cNvPr id="61" name="Oval 60">
                <a:extLst>
                  <a:ext uri="{FF2B5EF4-FFF2-40B4-BE49-F238E27FC236}">
                    <a16:creationId xmlns:a16="http://schemas.microsoft.com/office/drawing/2014/main" id="{31642E51-795A-1D43-BD6A-74EDE26E3395}"/>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a:extLst>
                  <a:ext uri="{FF2B5EF4-FFF2-40B4-BE49-F238E27FC236}">
                    <a16:creationId xmlns:a16="http://schemas.microsoft.com/office/drawing/2014/main" id="{0A9C6865-3C17-32F7-E5E4-83000EE0A2F0}"/>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Diamond 65">
              <a:extLst>
                <a:ext uri="{FF2B5EF4-FFF2-40B4-BE49-F238E27FC236}">
                  <a16:creationId xmlns:a16="http://schemas.microsoft.com/office/drawing/2014/main" id="{11DEDAEF-8D10-1826-E451-92482B44130C}"/>
                </a:ext>
              </a:extLst>
            </p:cNvPr>
            <p:cNvSpPr/>
            <p:nvPr/>
          </p:nvSpPr>
          <p:spPr>
            <a:xfrm>
              <a:off x="2704829" y="353504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Diamond 66">
              <a:extLst>
                <a:ext uri="{FF2B5EF4-FFF2-40B4-BE49-F238E27FC236}">
                  <a16:creationId xmlns:a16="http://schemas.microsoft.com/office/drawing/2014/main" id="{08398C73-911C-9005-EAFA-5395253FE884}"/>
                </a:ext>
              </a:extLst>
            </p:cNvPr>
            <p:cNvSpPr/>
            <p:nvPr/>
          </p:nvSpPr>
          <p:spPr>
            <a:xfrm>
              <a:off x="2856208" y="3441699"/>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iamond 67">
              <a:extLst>
                <a:ext uri="{FF2B5EF4-FFF2-40B4-BE49-F238E27FC236}">
                  <a16:creationId xmlns:a16="http://schemas.microsoft.com/office/drawing/2014/main" id="{E8D9848C-A18F-D6EE-3DEE-F50C912AF2DF}"/>
                </a:ext>
              </a:extLst>
            </p:cNvPr>
            <p:cNvSpPr/>
            <p:nvPr/>
          </p:nvSpPr>
          <p:spPr>
            <a:xfrm>
              <a:off x="3046696" y="3279906"/>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iamond 68">
              <a:extLst>
                <a:ext uri="{FF2B5EF4-FFF2-40B4-BE49-F238E27FC236}">
                  <a16:creationId xmlns:a16="http://schemas.microsoft.com/office/drawing/2014/main" id="{A48CD7BC-9FAC-466B-0782-2A27DC04AFE1}"/>
                </a:ext>
              </a:extLst>
            </p:cNvPr>
            <p:cNvSpPr/>
            <p:nvPr/>
          </p:nvSpPr>
          <p:spPr>
            <a:xfrm>
              <a:off x="2997429" y="3011328"/>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a:extLst>
                <a:ext uri="{FF2B5EF4-FFF2-40B4-BE49-F238E27FC236}">
                  <a16:creationId xmlns:a16="http://schemas.microsoft.com/office/drawing/2014/main" id="{222F7C61-7B8E-60B7-7340-655727C75948}"/>
                </a:ext>
              </a:extLst>
            </p:cNvPr>
            <p:cNvSpPr/>
            <p:nvPr/>
          </p:nvSpPr>
          <p:spPr>
            <a:xfrm>
              <a:off x="3490741" y="3353690"/>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a:extLst>
                <a:ext uri="{FF2B5EF4-FFF2-40B4-BE49-F238E27FC236}">
                  <a16:creationId xmlns:a16="http://schemas.microsoft.com/office/drawing/2014/main" id="{72DF1D9C-BC1C-C4E8-28A4-3BF1301A29B9}"/>
                </a:ext>
              </a:extLst>
            </p:cNvPr>
            <p:cNvSpPr/>
            <p:nvPr/>
          </p:nvSpPr>
          <p:spPr>
            <a:xfrm>
              <a:off x="3745743" y="3046725"/>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a:extLst>
                <a:ext uri="{FF2B5EF4-FFF2-40B4-BE49-F238E27FC236}">
                  <a16:creationId xmlns:a16="http://schemas.microsoft.com/office/drawing/2014/main" id="{ADBD8003-8A1B-D836-2987-A649BB9C9327}"/>
                </a:ext>
              </a:extLst>
            </p:cNvPr>
            <p:cNvSpPr/>
            <p:nvPr/>
          </p:nvSpPr>
          <p:spPr>
            <a:xfrm>
              <a:off x="4416521" y="3293093"/>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1A50934E-9545-9C91-B3A1-C3596CA5AC49}"/>
                </a:ext>
              </a:extLst>
            </p:cNvPr>
            <p:cNvSpPr/>
            <p:nvPr/>
          </p:nvSpPr>
          <p:spPr>
            <a:xfrm>
              <a:off x="4031309" y="2972178"/>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a:extLst>
                <a:ext uri="{FF2B5EF4-FFF2-40B4-BE49-F238E27FC236}">
                  <a16:creationId xmlns:a16="http://schemas.microsoft.com/office/drawing/2014/main" id="{E7162461-0C4A-F027-5B35-3EADEF79B50E}"/>
                </a:ext>
              </a:extLst>
            </p:cNvPr>
            <p:cNvSpPr/>
            <p:nvPr/>
          </p:nvSpPr>
          <p:spPr>
            <a:xfrm>
              <a:off x="4501763" y="2918294"/>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Diamond 75">
              <a:extLst>
                <a:ext uri="{FF2B5EF4-FFF2-40B4-BE49-F238E27FC236}">
                  <a16:creationId xmlns:a16="http://schemas.microsoft.com/office/drawing/2014/main" id="{D4CB6DDE-E5F8-0F9C-20E6-C42C5A398BB2}"/>
                </a:ext>
              </a:extLst>
            </p:cNvPr>
            <p:cNvSpPr/>
            <p:nvPr/>
          </p:nvSpPr>
          <p:spPr>
            <a:xfrm>
              <a:off x="4727302" y="330592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a:extLst>
                <a:ext uri="{FF2B5EF4-FFF2-40B4-BE49-F238E27FC236}">
                  <a16:creationId xmlns:a16="http://schemas.microsoft.com/office/drawing/2014/main" id="{9F2001D7-F806-1F36-B6FE-80375254DCB5}"/>
                </a:ext>
              </a:extLst>
            </p:cNvPr>
            <p:cNvSpPr/>
            <p:nvPr/>
          </p:nvSpPr>
          <p:spPr>
            <a:xfrm>
              <a:off x="5425122" y="349395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A173B2C8-00CC-3314-AAD5-9D3E9F0097D2}"/>
                </a:ext>
              </a:extLst>
            </p:cNvPr>
            <p:cNvSpPr/>
            <p:nvPr/>
          </p:nvSpPr>
          <p:spPr>
            <a:xfrm>
              <a:off x="4690666" y="4278751"/>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a:extLst>
                <a:ext uri="{FF2B5EF4-FFF2-40B4-BE49-F238E27FC236}">
                  <a16:creationId xmlns:a16="http://schemas.microsoft.com/office/drawing/2014/main" id="{16CBEAA0-3F04-818D-ADB9-C7AD11B2CE13}"/>
                </a:ext>
              </a:extLst>
            </p:cNvPr>
            <p:cNvSpPr/>
            <p:nvPr/>
          </p:nvSpPr>
          <p:spPr>
            <a:xfrm>
              <a:off x="5027294" y="4336072"/>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a:extLst>
                <a:ext uri="{FF2B5EF4-FFF2-40B4-BE49-F238E27FC236}">
                  <a16:creationId xmlns:a16="http://schemas.microsoft.com/office/drawing/2014/main" id="{2F829E01-A85F-3CCC-FA5F-9B8DD8C52C95}"/>
                </a:ext>
              </a:extLst>
            </p:cNvPr>
            <p:cNvSpPr/>
            <p:nvPr/>
          </p:nvSpPr>
          <p:spPr>
            <a:xfrm>
              <a:off x="5425122" y="373292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iamond 80">
              <a:extLst>
                <a:ext uri="{FF2B5EF4-FFF2-40B4-BE49-F238E27FC236}">
                  <a16:creationId xmlns:a16="http://schemas.microsoft.com/office/drawing/2014/main" id="{23642E43-91B5-9EDB-0EDF-3F38BBF1CC75}"/>
                </a:ext>
              </a:extLst>
            </p:cNvPr>
            <p:cNvSpPr/>
            <p:nvPr/>
          </p:nvSpPr>
          <p:spPr>
            <a:xfrm>
              <a:off x="5312963" y="299619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58B5DE22-DDA5-9BAA-7F95-F586962FFDEF}"/>
                </a:ext>
              </a:extLst>
            </p:cNvPr>
            <p:cNvSpPr/>
            <p:nvPr/>
          </p:nvSpPr>
          <p:spPr>
            <a:xfrm>
              <a:off x="5363935" y="2702473"/>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iamond 82">
              <a:extLst>
                <a:ext uri="{FF2B5EF4-FFF2-40B4-BE49-F238E27FC236}">
                  <a16:creationId xmlns:a16="http://schemas.microsoft.com/office/drawing/2014/main" id="{620469FA-8275-25B7-8853-47D695314818}"/>
                </a:ext>
              </a:extLst>
            </p:cNvPr>
            <p:cNvSpPr/>
            <p:nvPr/>
          </p:nvSpPr>
          <p:spPr>
            <a:xfrm>
              <a:off x="4610547" y="2086418"/>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iamond 84">
              <a:extLst>
                <a:ext uri="{FF2B5EF4-FFF2-40B4-BE49-F238E27FC236}">
                  <a16:creationId xmlns:a16="http://schemas.microsoft.com/office/drawing/2014/main" id="{37D58A3E-119F-7790-B7D9-B009C32CAD35}"/>
                </a:ext>
              </a:extLst>
            </p:cNvPr>
            <p:cNvSpPr/>
            <p:nvPr/>
          </p:nvSpPr>
          <p:spPr>
            <a:xfrm>
              <a:off x="4064352" y="2468035"/>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36370D8-63FF-0E4E-3967-816FC9415C88}"/>
                </a:ext>
              </a:extLst>
            </p:cNvPr>
            <p:cNvSpPr/>
            <p:nvPr/>
          </p:nvSpPr>
          <p:spPr>
            <a:xfrm>
              <a:off x="2676763" y="2668627"/>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5E0CD9EC-3556-FA7B-25C2-19D0ABBA639B}"/>
                </a:ext>
              </a:extLst>
            </p:cNvPr>
            <p:cNvSpPr/>
            <p:nvPr/>
          </p:nvSpPr>
          <p:spPr>
            <a:xfrm>
              <a:off x="4005934" y="4526981"/>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AB2C058C-CDF7-CC73-11C4-C10EF19C27C1}"/>
                </a:ext>
              </a:extLst>
            </p:cNvPr>
            <p:cNvSpPr/>
            <p:nvPr/>
          </p:nvSpPr>
          <p:spPr>
            <a:xfrm>
              <a:off x="4743074" y="2549934"/>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EF560FFB-DC36-314E-2947-6D5D1515A7FD}"/>
                </a:ext>
              </a:extLst>
            </p:cNvPr>
            <p:cNvGrpSpPr/>
            <p:nvPr/>
          </p:nvGrpSpPr>
          <p:grpSpPr>
            <a:xfrm>
              <a:off x="4026800" y="2158661"/>
              <a:ext cx="173095" cy="156854"/>
              <a:chOff x="-2523332" y="5858219"/>
              <a:chExt cx="914400" cy="914399"/>
            </a:xfrm>
          </p:grpSpPr>
          <p:sp>
            <p:nvSpPr>
              <p:cNvPr id="90" name="Oval 89">
                <a:extLst>
                  <a:ext uri="{FF2B5EF4-FFF2-40B4-BE49-F238E27FC236}">
                    <a16:creationId xmlns:a16="http://schemas.microsoft.com/office/drawing/2014/main" id="{58A3D36C-64A1-D60A-D132-FB8A7CF77F74}"/>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Diamond 90">
                <a:extLst>
                  <a:ext uri="{FF2B5EF4-FFF2-40B4-BE49-F238E27FC236}">
                    <a16:creationId xmlns:a16="http://schemas.microsoft.com/office/drawing/2014/main" id="{0EADB907-8E88-7D87-BCF6-0C378BF1C4CC}"/>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 name="Picture 2">
            <a:extLst>
              <a:ext uri="{FF2B5EF4-FFF2-40B4-BE49-F238E27FC236}">
                <a16:creationId xmlns:a16="http://schemas.microsoft.com/office/drawing/2014/main" id="{A5224200-6680-A042-1547-901EEEDB7444}"/>
              </a:ext>
            </a:extLst>
          </p:cNvPr>
          <p:cNvPicPr>
            <a:picLocks noChangeAspect="1"/>
          </p:cNvPicPr>
          <p:nvPr/>
        </p:nvPicPr>
        <p:blipFill>
          <a:blip r:embed="rId4"/>
          <a:stretch>
            <a:fillRect/>
          </a:stretch>
        </p:blipFill>
        <p:spPr>
          <a:xfrm>
            <a:off x="7859670" y="429318"/>
            <a:ext cx="1284330" cy="2030540"/>
          </a:xfrm>
          <a:prstGeom prst="rect">
            <a:avLst/>
          </a:prstGeom>
        </p:spPr>
      </p:pic>
      <p:sp>
        <p:nvSpPr>
          <p:cNvPr id="9" name="TextBox 8">
            <a:extLst>
              <a:ext uri="{FF2B5EF4-FFF2-40B4-BE49-F238E27FC236}">
                <a16:creationId xmlns:a16="http://schemas.microsoft.com/office/drawing/2014/main" id="{102E2D16-7A66-F532-33AA-E15501600884}"/>
              </a:ext>
            </a:extLst>
          </p:cNvPr>
          <p:cNvSpPr txBox="1"/>
          <p:nvPr/>
        </p:nvSpPr>
        <p:spPr>
          <a:xfrm>
            <a:off x="1517968" y="5495289"/>
            <a:ext cx="6366021" cy="369332"/>
          </a:xfrm>
          <a:prstGeom prst="rect">
            <a:avLst/>
          </a:prstGeom>
          <a:noFill/>
        </p:spPr>
        <p:txBody>
          <a:bodyPr wrap="square" rtlCol="0">
            <a:spAutoFit/>
          </a:bodyPr>
          <a:lstStyle/>
          <a:p>
            <a:r>
              <a:rPr lang="en-US" dirty="0">
                <a:solidFill>
                  <a:srgbClr val="0070C0"/>
                </a:solidFill>
              </a:rPr>
              <a:t>24 marks were located or set in secure areas throughout the City.</a:t>
            </a:r>
          </a:p>
        </p:txBody>
      </p:sp>
      <p:sp>
        <p:nvSpPr>
          <p:cNvPr id="4" name="Date Placeholder 3">
            <a:extLst>
              <a:ext uri="{FF2B5EF4-FFF2-40B4-BE49-F238E27FC236}">
                <a16:creationId xmlns:a16="http://schemas.microsoft.com/office/drawing/2014/main" id="{FA3246AF-FAEF-E38D-D402-5DA36AF2911E}"/>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19447605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D6D68-C108-B68B-B76E-F90A63C4CDFB}"/>
            </a:ext>
          </a:extLst>
        </p:cNvPr>
        <p:cNvGrpSpPr/>
        <p:nvPr/>
      </p:nvGrpSpPr>
      <p:grpSpPr>
        <a:xfrm>
          <a:off x="0" y="0"/>
          <a:ext cx="0" cy="0"/>
          <a:chOff x="0" y="0"/>
          <a:chExt cx="0" cy="0"/>
        </a:xfrm>
      </p:grpSpPr>
      <p:pic>
        <p:nvPicPr>
          <p:cNvPr id="3" name="Picture 2" descr="A diagram of a sample network showing the locations of the 3 proposed GVX Base points.">
            <a:extLst>
              <a:ext uri="{FF2B5EF4-FFF2-40B4-BE49-F238E27FC236}">
                <a16:creationId xmlns:a16="http://schemas.microsoft.com/office/drawing/2014/main" id="{045BDB1C-9075-867D-1DFE-9365FB06DB07}"/>
              </a:ext>
            </a:extLst>
          </p:cNvPr>
          <p:cNvPicPr>
            <a:picLocks noChangeAspect="1"/>
          </p:cNvPicPr>
          <p:nvPr/>
        </p:nvPicPr>
        <p:blipFill>
          <a:blip r:embed="rId3"/>
          <a:srcRect l="-1" t="27952" r="29643"/>
          <a:stretch/>
        </p:blipFill>
        <p:spPr>
          <a:xfrm>
            <a:off x="1326382" y="1326381"/>
            <a:ext cx="6433457" cy="3998313"/>
          </a:xfrm>
          <a:prstGeom prst="rect">
            <a:avLst/>
          </a:prstGeom>
          <a:ln w="25400">
            <a:solidFill>
              <a:schemeClr val="accent1"/>
            </a:solidFill>
          </a:ln>
        </p:spPr>
      </p:pic>
      <p:sp>
        <p:nvSpPr>
          <p:cNvPr id="2" name="Title 1">
            <a:extLst>
              <a:ext uri="{FF2B5EF4-FFF2-40B4-BE49-F238E27FC236}">
                <a16:creationId xmlns:a16="http://schemas.microsoft.com/office/drawing/2014/main" id="{D00FA82E-AA07-284C-4D64-998669A90AEE}"/>
              </a:ext>
            </a:extLst>
          </p:cNvPr>
          <p:cNvSpPr>
            <a:spLocks noGrp="1"/>
          </p:cNvSpPr>
          <p:nvPr>
            <p:ph type="title"/>
          </p:nvPr>
        </p:nvSpPr>
        <p:spPr/>
        <p:txBody>
          <a:bodyPr/>
          <a:lstStyle/>
          <a:p>
            <a:r>
              <a:rPr lang="en-US" dirty="0"/>
              <a:t>3 GVX Base Marks</a:t>
            </a:r>
          </a:p>
        </p:txBody>
      </p:sp>
      <p:sp>
        <p:nvSpPr>
          <p:cNvPr id="5" name="Footer Placeholder 4">
            <a:extLst>
              <a:ext uri="{FF2B5EF4-FFF2-40B4-BE49-F238E27FC236}">
                <a16:creationId xmlns:a16="http://schemas.microsoft.com/office/drawing/2014/main" id="{833F04F2-3F99-CC65-3DB8-C0DAB94B6FC2}"/>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7E22B816-EBBF-EBF0-4F22-2F9B4FB850B6}"/>
              </a:ext>
            </a:extLst>
          </p:cNvPr>
          <p:cNvSpPr>
            <a:spLocks noGrp="1"/>
          </p:cNvSpPr>
          <p:nvPr>
            <p:ph type="sldNum" sz="quarter" idx="12"/>
          </p:nvPr>
        </p:nvSpPr>
        <p:spPr/>
        <p:txBody>
          <a:bodyPr/>
          <a:lstStyle/>
          <a:p>
            <a:fld id="{84C1C367-1155-47A8-B187-ABB1E4FCD3DE}" type="slidenum">
              <a:rPr lang="en-US" altLang="en-US" smtClean="0"/>
              <a:pPr/>
              <a:t>45</a:t>
            </a:fld>
            <a:endParaRPr lang="en-US" altLang="en-US" dirty="0"/>
          </a:p>
        </p:txBody>
      </p:sp>
      <p:pic>
        <p:nvPicPr>
          <p:cNvPr id="16" name="Picture 15">
            <a:extLst>
              <a:ext uri="{FF2B5EF4-FFF2-40B4-BE49-F238E27FC236}">
                <a16:creationId xmlns:a16="http://schemas.microsoft.com/office/drawing/2014/main" id="{76941E5C-CA9F-2799-71EF-AD83ED518BC9}"/>
              </a:ext>
            </a:extLst>
          </p:cNvPr>
          <p:cNvPicPr>
            <a:picLocks noChangeAspect="1"/>
          </p:cNvPicPr>
          <p:nvPr/>
        </p:nvPicPr>
        <p:blipFill>
          <a:blip r:embed="rId4"/>
          <a:stretch>
            <a:fillRect/>
          </a:stretch>
        </p:blipFill>
        <p:spPr>
          <a:xfrm>
            <a:off x="7859670" y="429318"/>
            <a:ext cx="1284330" cy="2030540"/>
          </a:xfrm>
          <a:prstGeom prst="rect">
            <a:avLst/>
          </a:prstGeom>
        </p:spPr>
      </p:pic>
      <p:grpSp>
        <p:nvGrpSpPr>
          <p:cNvPr id="17" name="Group 16">
            <a:extLst>
              <a:ext uri="{FF2B5EF4-FFF2-40B4-BE49-F238E27FC236}">
                <a16:creationId xmlns:a16="http://schemas.microsoft.com/office/drawing/2014/main" id="{23B39C48-5B7E-5FF6-AD67-9162C3B0E485}"/>
              </a:ext>
            </a:extLst>
          </p:cNvPr>
          <p:cNvGrpSpPr/>
          <p:nvPr/>
        </p:nvGrpSpPr>
        <p:grpSpPr>
          <a:xfrm>
            <a:off x="2107062" y="2540158"/>
            <a:ext cx="173095" cy="156854"/>
            <a:chOff x="-1313713" y="1135965"/>
            <a:chExt cx="914400" cy="914399"/>
          </a:xfrm>
        </p:grpSpPr>
        <p:sp>
          <p:nvSpPr>
            <p:cNvPr id="18" name="Oval 17">
              <a:extLst>
                <a:ext uri="{FF2B5EF4-FFF2-40B4-BE49-F238E27FC236}">
                  <a16:creationId xmlns:a16="http://schemas.microsoft.com/office/drawing/2014/main" id="{26BF3573-A654-2083-204D-4DC0CE94F477}"/>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93097E3D-5FF7-8A7A-722F-7E4840F916E0}"/>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05220DC1-662F-65B7-4CFA-234C1A1F102A}"/>
              </a:ext>
            </a:extLst>
          </p:cNvPr>
          <p:cNvGrpSpPr/>
          <p:nvPr/>
        </p:nvGrpSpPr>
        <p:grpSpPr>
          <a:xfrm>
            <a:off x="5139868" y="2139939"/>
            <a:ext cx="173095" cy="156854"/>
            <a:chOff x="-1313713" y="1135965"/>
            <a:chExt cx="914400" cy="914399"/>
          </a:xfrm>
        </p:grpSpPr>
        <p:sp>
          <p:nvSpPr>
            <p:cNvPr id="46" name="Oval 45">
              <a:extLst>
                <a:ext uri="{FF2B5EF4-FFF2-40B4-BE49-F238E27FC236}">
                  <a16:creationId xmlns:a16="http://schemas.microsoft.com/office/drawing/2014/main" id="{DA4B2E53-9BD8-E045-65DF-E2C1BDC02BB2}"/>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AC776AAB-5F72-5AD6-B0F6-FE8573C05507}"/>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Oval 85">
            <a:extLst>
              <a:ext uri="{FF2B5EF4-FFF2-40B4-BE49-F238E27FC236}">
                <a16:creationId xmlns:a16="http://schemas.microsoft.com/office/drawing/2014/main" id="{729A875F-8B28-6E92-393B-BCF7946642F5}"/>
              </a:ext>
            </a:extLst>
          </p:cNvPr>
          <p:cNvSpPr/>
          <p:nvPr/>
        </p:nvSpPr>
        <p:spPr>
          <a:xfrm>
            <a:off x="2676763" y="2668627"/>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E8A965CD-68AC-A44F-11F6-97C8290FB717}"/>
              </a:ext>
            </a:extLst>
          </p:cNvPr>
          <p:cNvSpPr/>
          <p:nvPr/>
        </p:nvSpPr>
        <p:spPr>
          <a:xfrm>
            <a:off x="4005934" y="4526981"/>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CA234907-9ADF-A9B4-39F9-10473EF6BF3D}"/>
              </a:ext>
            </a:extLst>
          </p:cNvPr>
          <p:cNvSpPr/>
          <p:nvPr/>
        </p:nvSpPr>
        <p:spPr>
          <a:xfrm>
            <a:off x="4743074" y="2549934"/>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DB1E995-80FE-59D4-95EF-77D0B20B7CF4}"/>
              </a:ext>
            </a:extLst>
          </p:cNvPr>
          <p:cNvSpPr txBox="1"/>
          <p:nvPr/>
        </p:nvSpPr>
        <p:spPr>
          <a:xfrm>
            <a:off x="1526345" y="5494532"/>
            <a:ext cx="6645198" cy="646331"/>
          </a:xfrm>
          <a:prstGeom prst="rect">
            <a:avLst/>
          </a:prstGeom>
          <a:noFill/>
        </p:spPr>
        <p:txBody>
          <a:bodyPr wrap="square" rtlCol="0">
            <a:spAutoFit/>
          </a:bodyPr>
          <a:lstStyle/>
          <a:p>
            <a:r>
              <a:rPr lang="en-US" dirty="0">
                <a:solidFill>
                  <a:srgbClr val="0070C0"/>
                </a:solidFill>
              </a:rPr>
              <a:t>Surveyor plans on using GVX SRTK Methods.</a:t>
            </a:r>
          </a:p>
          <a:p>
            <a:r>
              <a:rPr lang="en-US" dirty="0">
                <a:solidFill>
                  <a:srgbClr val="0070C0"/>
                </a:solidFill>
              </a:rPr>
              <a:t>3 GVX SRTK Base Marks are located in secure areas with little traffic.</a:t>
            </a:r>
          </a:p>
        </p:txBody>
      </p:sp>
      <p:sp>
        <p:nvSpPr>
          <p:cNvPr id="7" name="TextBox 6">
            <a:extLst>
              <a:ext uri="{FF2B5EF4-FFF2-40B4-BE49-F238E27FC236}">
                <a16:creationId xmlns:a16="http://schemas.microsoft.com/office/drawing/2014/main" id="{F005473F-917B-27CD-9C73-A8E3FBAD25DC}"/>
              </a:ext>
            </a:extLst>
          </p:cNvPr>
          <p:cNvSpPr txBox="1"/>
          <p:nvPr/>
        </p:nvSpPr>
        <p:spPr>
          <a:xfrm rot="20772464">
            <a:off x="1657988" y="2712322"/>
            <a:ext cx="1282700" cy="338554"/>
          </a:xfrm>
          <a:prstGeom prst="rect">
            <a:avLst/>
          </a:prstGeom>
          <a:noFill/>
        </p:spPr>
        <p:txBody>
          <a:bodyPr wrap="square" rtlCol="0">
            <a:spAutoFit/>
          </a:bodyPr>
          <a:lstStyle/>
          <a:p>
            <a:r>
              <a:rPr lang="en-US" sz="1600" dirty="0">
                <a:solidFill>
                  <a:srgbClr val="0070C0"/>
                </a:solidFill>
              </a:rPr>
              <a:t>GVX Base 3</a:t>
            </a:r>
          </a:p>
        </p:txBody>
      </p:sp>
      <p:sp>
        <p:nvSpPr>
          <p:cNvPr id="9" name="TextBox 8">
            <a:extLst>
              <a:ext uri="{FF2B5EF4-FFF2-40B4-BE49-F238E27FC236}">
                <a16:creationId xmlns:a16="http://schemas.microsoft.com/office/drawing/2014/main" id="{66192D23-8AC4-57D8-A996-64DE0E637168}"/>
              </a:ext>
            </a:extLst>
          </p:cNvPr>
          <p:cNvSpPr txBox="1"/>
          <p:nvPr/>
        </p:nvSpPr>
        <p:spPr>
          <a:xfrm rot="18321838">
            <a:off x="3890807" y="2889142"/>
            <a:ext cx="1282700" cy="338554"/>
          </a:xfrm>
          <a:prstGeom prst="rect">
            <a:avLst/>
          </a:prstGeom>
          <a:noFill/>
        </p:spPr>
        <p:txBody>
          <a:bodyPr wrap="square" rtlCol="0">
            <a:spAutoFit/>
          </a:bodyPr>
          <a:lstStyle/>
          <a:p>
            <a:r>
              <a:rPr lang="en-US" sz="1600" dirty="0">
                <a:solidFill>
                  <a:srgbClr val="0070C0"/>
                </a:solidFill>
              </a:rPr>
              <a:t>GVX Base 2</a:t>
            </a:r>
          </a:p>
        </p:txBody>
      </p:sp>
      <p:sp>
        <p:nvSpPr>
          <p:cNvPr id="10" name="TextBox 9">
            <a:extLst>
              <a:ext uri="{FF2B5EF4-FFF2-40B4-BE49-F238E27FC236}">
                <a16:creationId xmlns:a16="http://schemas.microsoft.com/office/drawing/2014/main" id="{B7C534D3-4B02-44EE-B4DC-3040308384B4}"/>
              </a:ext>
            </a:extLst>
          </p:cNvPr>
          <p:cNvSpPr txBox="1"/>
          <p:nvPr/>
        </p:nvSpPr>
        <p:spPr>
          <a:xfrm rot="17648468">
            <a:off x="3670467" y="4427661"/>
            <a:ext cx="1282700" cy="338554"/>
          </a:xfrm>
          <a:prstGeom prst="rect">
            <a:avLst/>
          </a:prstGeom>
          <a:noFill/>
        </p:spPr>
        <p:txBody>
          <a:bodyPr wrap="square" rtlCol="0">
            <a:spAutoFit/>
          </a:bodyPr>
          <a:lstStyle/>
          <a:p>
            <a:r>
              <a:rPr lang="en-US" sz="1600" dirty="0">
                <a:solidFill>
                  <a:srgbClr val="0070C0"/>
                </a:solidFill>
              </a:rPr>
              <a:t>GVX Base 1</a:t>
            </a:r>
          </a:p>
        </p:txBody>
      </p:sp>
      <p:sp>
        <p:nvSpPr>
          <p:cNvPr id="4" name="Date Placeholder 3">
            <a:extLst>
              <a:ext uri="{FF2B5EF4-FFF2-40B4-BE49-F238E27FC236}">
                <a16:creationId xmlns:a16="http://schemas.microsoft.com/office/drawing/2014/main" id="{0905E10B-A7E1-C17F-1431-815DA0B950B6}"/>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3105034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250"/>
                            </p:stCondLst>
                            <p:childTnLst>
                              <p:par>
                                <p:cTn id="17" presetID="10" presetClass="entr" presetSubtype="0" fill="hold" grpId="0" nodeType="after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3BB6B-FF32-3DC3-F51F-0418D57FACFB}"/>
            </a:ext>
          </a:extLst>
        </p:cNvPr>
        <p:cNvGrpSpPr/>
        <p:nvPr/>
      </p:nvGrpSpPr>
      <p:grpSpPr>
        <a:xfrm>
          <a:off x="0" y="0"/>
          <a:ext cx="0" cy="0"/>
          <a:chOff x="0" y="0"/>
          <a:chExt cx="0" cy="0"/>
        </a:xfrm>
      </p:grpSpPr>
      <p:pic>
        <p:nvPicPr>
          <p:cNvPr id="9" name="Picture 8" descr="A diagram of a sample network showing the locations of the 3 proposed GVX Validation Stations  or checkpoints.">
            <a:extLst>
              <a:ext uri="{FF2B5EF4-FFF2-40B4-BE49-F238E27FC236}">
                <a16:creationId xmlns:a16="http://schemas.microsoft.com/office/drawing/2014/main" id="{98FE3866-09B8-8EFA-D1B2-643E7F3E21FE}"/>
              </a:ext>
            </a:extLst>
          </p:cNvPr>
          <p:cNvPicPr>
            <a:picLocks noChangeAspect="1"/>
          </p:cNvPicPr>
          <p:nvPr/>
        </p:nvPicPr>
        <p:blipFill>
          <a:blip r:embed="rId3"/>
          <a:srcRect l="-1" t="27952" r="29643"/>
          <a:stretch/>
        </p:blipFill>
        <p:spPr>
          <a:xfrm>
            <a:off x="1326382" y="1326381"/>
            <a:ext cx="6433457" cy="3998313"/>
          </a:xfrm>
          <a:prstGeom prst="rect">
            <a:avLst/>
          </a:prstGeom>
          <a:ln w="25400">
            <a:solidFill>
              <a:schemeClr val="accent1"/>
            </a:solidFill>
          </a:ln>
        </p:spPr>
      </p:pic>
      <p:sp>
        <p:nvSpPr>
          <p:cNvPr id="2" name="Title 1">
            <a:extLst>
              <a:ext uri="{FF2B5EF4-FFF2-40B4-BE49-F238E27FC236}">
                <a16:creationId xmlns:a16="http://schemas.microsoft.com/office/drawing/2014/main" id="{3195B802-0DC2-1D30-429E-C7E6360D8506}"/>
              </a:ext>
            </a:extLst>
          </p:cNvPr>
          <p:cNvSpPr>
            <a:spLocks noGrp="1"/>
          </p:cNvSpPr>
          <p:nvPr>
            <p:ph type="title"/>
          </p:nvPr>
        </p:nvSpPr>
        <p:spPr/>
        <p:txBody>
          <a:bodyPr/>
          <a:lstStyle/>
          <a:p>
            <a:r>
              <a:rPr lang="en-US" dirty="0"/>
              <a:t>3 GVX Validation Stations</a:t>
            </a:r>
          </a:p>
        </p:txBody>
      </p:sp>
      <p:sp>
        <p:nvSpPr>
          <p:cNvPr id="5" name="Footer Placeholder 4">
            <a:extLst>
              <a:ext uri="{FF2B5EF4-FFF2-40B4-BE49-F238E27FC236}">
                <a16:creationId xmlns:a16="http://schemas.microsoft.com/office/drawing/2014/main" id="{89BFBE75-0493-7466-5819-DCD7B9E67A55}"/>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453D85A9-260B-4C8A-706A-485F4B653C33}"/>
              </a:ext>
            </a:extLst>
          </p:cNvPr>
          <p:cNvSpPr>
            <a:spLocks noGrp="1"/>
          </p:cNvSpPr>
          <p:nvPr>
            <p:ph type="sldNum" sz="quarter" idx="12"/>
          </p:nvPr>
        </p:nvSpPr>
        <p:spPr/>
        <p:txBody>
          <a:bodyPr/>
          <a:lstStyle/>
          <a:p>
            <a:fld id="{84C1C367-1155-47A8-B187-ABB1E4FCD3DE}" type="slidenum">
              <a:rPr lang="en-US" altLang="en-US" smtClean="0"/>
              <a:pPr/>
              <a:t>46</a:t>
            </a:fld>
            <a:endParaRPr lang="en-US" altLang="en-US" dirty="0"/>
          </a:p>
        </p:txBody>
      </p:sp>
      <p:pic>
        <p:nvPicPr>
          <p:cNvPr id="16" name="Picture 15">
            <a:extLst>
              <a:ext uri="{FF2B5EF4-FFF2-40B4-BE49-F238E27FC236}">
                <a16:creationId xmlns:a16="http://schemas.microsoft.com/office/drawing/2014/main" id="{4AFD48AE-6B5C-66E4-937B-BE8DF9154CFF}"/>
              </a:ext>
            </a:extLst>
          </p:cNvPr>
          <p:cNvPicPr>
            <a:picLocks noChangeAspect="1"/>
          </p:cNvPicPr>
          <p:nvPr/>
        </p:nvPicPr>
        <p:blipFill>
          <a:blip r:embed="rId4"/>
          <a:stretch>
            <a:fillRect/>
          </a:stretch>
        </p:blipFill>
        <p:spPr>
          <a:xfrm>
            <a:off x="7859670" y="429318"/>
            <a:ext cx="1284330" cy="2030540"/>
          </a:xfrm>
          <a:prstGeom prst="rect">
            <a:avLst/>
          </a:prstGeom>
        </p:spPr>
      </p:pic>
      <p:grpSp>
        <p:nvGrpSpPr>
          <p:cNvPr id="17" name="Group 16">
            <a:extLst>
              <a:ext uri="{FF2B5EF4-FFF2-40B4-BE49-F238E27FC236}">
                <a16:creationId xmlns:a16="http://schemas.microsoft.com/office/drawing/2014/main" id="{8B121E5C-3EAC-7CC2-3ADF-224FF1B98C89}"/>
              </a:ext>
            </a:extLst>
          </p:cNvPr>
          <p:cNvGrpSpPr/>
          <p:nvPr/>
        </p:nvGrpSpPr>
        <p:grpSpPr>
          <a:xfrm>
            <a:off x="2107062" y="2540158"/>
            <a:ext cx="173095" cy="156854"/>
            <a:chOff x="-1313713" y="1135965"/>
            <a:chExt cx="914400" cy="914399"/>
          </a:xfrm>
        </p:grpSpPr>
        <p:sp>
          <p:nvSpPr>
            <p:cNvPr id="18" name="Oval 17">
              <a:extLst>
                <a:ext uri="{FF2B5EF4-FFF2-40B4-BE49-F238E27FC236}">
                  <a16:creationId xmlns:a16="http://schemas.microsoft.com/office/drawing/2014/main" id="{DE389C9A-E997-62A1-57A4-8D93D17421A2}"/>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E6328C0D-D1A0-EE98-6FE2-37609A27FBF5}"/>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84BF2C4A-0BE2-22E3-A109-126E1C7A74DF}"/>
              </a:ext>
            </a:extLst>
          </p:cNvPr>
          <p:cNvGrpSpPr/>
          <p:nvPr/>
        </p:nvGrpSpPr>
        <p:grpSpPr>
          <a:xfrm>
            <a:off x="5139868" y="2139939"/>
            <a:ext cx="173095" cy="156854"/>
            <a:chOff x="-1313713" y="1135965"/>
            <a:chExt cx="914400" cy="914399"/>
          </a:xfrm>
        </p:grpSpPr>
        <p:sp>
          <p:nvSpPr>
            <p:cNvPr id="46" name="Oval 45">
              <a:extLst>
                <a:ext uri="{FF2B5EF4-FFF2-40B4-BE49-F238E27FC236}">
                  <a16:creationId xmlns:a16="http://schemas.microsoft.com/office/drawing/2014/main" id="{837560B5-E984-2C53-6A12-191083E4D4CC}"/>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D7CA4871-355B-7A04-3A49-82C65565B2D9}"/>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22AFD9F5-108F-568A-F5E6-03748DD4F91E}"/>
              </a:ext>
            </a:extLst>
          </p:cNvPr>
          <p:cNvGrpSpPr/>
          <p:nvPr/>
        </p:nvGrpSpPr>
        <p:grpSpPr>
          <a:xfrm>
            <a:off x="3248956" y="2885289"/>
            <a:ext cx="173095" cy="156854"/>
            <a:chOff x="-2523332" y="5858219"/>
            <a:chExt cx="914400" cy="914399"/>
          </a:xfrm>
        </p:grpSpPr>
        <p:sp>
          <p:nvSpPr>
            <p:cNvPr id="58" name="Oval 57">
              <a:extLst>
                <a:ext uri="{FF2B5EF4-FFF2-40B4-BE49-F238E27FC236}">
                  <a16:creationId xmlns:a16="http://schemas.microsoft.com/office/drawing/2014/main" id="{CA5E7AD0-CC6B-1E38-C28D-5AA95B96CDD2}"/>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a:extLst>
                <a:ext uri="{FF2B5EF4-FFF2-40B4-BE49-F238E27FC236}">
                  <a16:creationId xmlns:a16="http://schemas.microsoft.com/office/drawing/2014/main" id="{750BEA71-2C80-4002-9B45-97CF68643F54}"/>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DEFF575-7014-E783-F6AB-D73F531CC806}"/>
              </a:ext>
            </a:extLst>
          </p:cNvPr>
          <p:cNvGrpSpPr/>
          <p:nvPr/>
        </p:nvGrpSpPr>
        <p:grpSpPr>
          <a:xfrm>
            <a:off x="4681650" y="3807474"/>
            <a:ext cx="173095" cy="156854"/>
            <a:chOff x="-2523332" y="5858219"/>
            <a:chExt cx="914400" cy="914399"/>
          </a:xfrm>
        </p:grpSpPr>
        <p:sp>
          <p:nvSpPr>
            <p:cNvPr id="61" name="Oval 60">
              <a:extLst>
                <a:ext uri="{FF2B5EF4-FFF2-40B4-BE49-F238E27FC236}">
                  <a16:creationId xmlns:a16="http://schemas.microsoft.com/office/drawing/2014/main" id="{E8EA96ED-1124-4FB3-BBBB-0230F68FE80E}"/>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a:extLst>
                <a:ext uri="{FF2B5EF4-FFF2-40B4-BE49-F238E27FC236}">
                  <a16:creationId xmlns:a16="http://schemas.microsoft.com/office/drawing/2014/main" id="{1EAA0FC3-6D02-4A90-3D0E-5F1D47B8BD28}"/>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2F57EF75-0290-7CEF-49FB-02BA22DD79A9}"/>
              </a:ext>
            </a:extLst>
          </p:cNvPr>
          <p:cNvGrpSpPr/>
          <p:nvPr/>
        </p:nvGrpSpPr>
        <p:grpSpPr>
          <a:xfrm>
            <a:off x="4026800" y="2158661"/>
            <a:ext cx="173095" cy="156854"/>
            <a:chOff x="-2523332" y="5858219"/>
            <a:chExt cx="914400" cy="914399"/>
          </a:xfrm>
        </p:grpSpPr>
        <p:sp>
          <p:nvSpPr>
            <p:cNvPr id="7" name="Oval 6">
              <a:extLst>
                <a:ext uri="{FF2B5EF4-FFF2-40B4-BE49-F238E27FC236}">
                  <a16:creationId xmlns:a16="http://schemas.microsoft.com/office/drawing/2014/main" id="{BD5C3B50-B47F-BAFE-6AED-D08B4A621231}"/>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a:extLst>
                <a:ext uri="{FF2B5EF4-FFF2-40B4-BE49-F238E27FC236}">
                  <a16:creationId xmlns:a16="http://schemas.microsoft.com/office/drawing/2014/main" id="{129183BC-62D4-3748-EBAD-DFDB60BB4F24}"/>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ADFDFCB5-4EE7-A8C8-0E3E-03C813087854}"/>
              </a:ext>
            </a:extLst>
          </p:cNvPr>
          <p:cNvSpPr txBox="1"/>
          <p:nvPr/>
        </p:nvSpPr>
        <p:spPr>
          <a:xfrm>
            <a:off x="1526344" y="5494532"/>
            <a:ext cx="6690981" cy="923330"/>
          </a:xfrm>
          <a:prstGeom prst="rect">
            <a:avLst/>
          </a:prstGeom>
          <a:noFill/>
        </p:spPr>
        <p:txBody>
          <a:bodyPr wrap="square" rtlCol="0">
            <a:spAutoFit/>
          </a:bodyPr>
          <a:lstStyle/>
          <a:p>
            <a:r>
              <a:rPr lang="en-US" dirty="0">
                <a:solidFill>
                  <a:srgbClr val="0070C0"/>
                </a:solidFill>
              </a:rPr>
              <a:t>GVX SRTK Method requires GVX Validation Stations (checkpoints).</a:t>
            </a:r>
          </a:p>
          <a:p>
            <a:r>
              <a:rPr lang="en-US" dirty="0">
                <a:solidFill>
                  <a:srgbClr val="0070C0"/>
                </a:solidFill>
              </a:rPr>
              <a:t>3 GVX Validation Stations (checkpoints) are located in secure areas with little traffic.</a:t>
            </a:r>
          </a:p>
        </p:txBody>
      </p:sp>
      <p:sp>
        <p:nvSpPr>
          <p:cNvPr id="13" name="TextBox 12">
            <a:extLst>
              <a:ext uri="{FF2B5EF4-FFF2-40B4-BE49-F238E27FC236}">
                <a16:creationId xmlns:a16="http://schemas.microsoft.com/office/drawing/2014/main" id="{5F0DB311-5520-7AC3-68FA-110D95674826}"/>
              </a:ext>
            </a:extLst>
          </p:cNvPr>
          <p:cNvSpPr txBox="1"/>
          <p:nvPr/>
        </p:nvSpPr>
        <p:spPr>
          <a:xfrm rot="20360330">
            <a:off x="2095492" y="3047718"/>
            <a:ext cx="1282700" cy="338554"/>
          </a:xfrm>
          <a:prstGeom prst="rect">
            <a:avLst/>
          </a:prstGeom>
          <a:noFill/>
        </p:spPr>
        <p:txBody>
          <a:bodyPr wrap="square" rtlCol="0">
            <a:spAutoFit/>
          </a:bodyPr>
          <a:lstStyle/>
          <a:p>
            <a:r>
              <a:rPr lang="en-US" sz="1600" dirty="0">
                <a:solidFill>
                  <a:srgbClr val="0070C0"/>
                </a:solidFill>
              </a:rPr>
              <a:t>Checkpoint 2</a:t>
            </a:r>
          </a:p>
        </p:txBody>
      </p:sp>
      <p:sp>
        <p:nvSpPr>
          <p:cNvPr id="14" name="TextBox 13">
            <a:extLst>
              <a:ext uri="{FF2B5EF4-FFF2-40B4-BE49-F238E27FC236}">
                <a16:creationId xmlns:a16="http://schemas.microsoft.com/office/drawing/2014/main" id="{4009D0D9-E82A-400F-BCDB-40BD7FAD0F1E}"/>
              </a:ext>
            </a:extLst>
          </p:cNvPr>
          <p:cNvSpPr txBox="1"/>
          <p:nvPr/>
        </p:nvSpPr>
        <p:spPr>
          <a:xfrm>
            <a:off x="2828845" y="2047421"/>
            <a:ext cx="1282700" cy="338554"/>
          </a:xfrm>
          <a:prstGeom prst="rect">
            <a:avLst/>
          </a:prstGeom>
          <a:noFill/>
        </p:spPr>
        <p:txBody>
          <a:bodyPr wrap="square" rtlCol="0">
            <a:spAutoFit/>
          </a:bodyPr>
          <a:lstStyle/>
          <a:p>
            <a:r>
              <a:rPr lang="en-US" sz="1600" dirty="0">
                <a:solidFill>
                  <a:srgbClr val="0070C0"/>
                </a:solidFill>
              </a:rPr>
              <a:t>Checkpoint 3</a:t>
            </a:r>
          </a:p>
        </p:txBody>
      </p:sp>
      <p:sp>
        <p:nvSpPr>
          <p:cNvPr id="15" name="TextBox 14">
            <a:extLst>
              <a:ext uri="{FF2B5EF4-FFF2-40B4-BE49-F238E27FC236}">
                <a16:creationId xmlns:a16="http://schemas.microsoft.com/office/drawing/2014/main" id="{8E3245CE-3E99-49AE-8542-92EC39EF1E00}"/>
              </a:ext>
            </a:extLst>
          </p:cNvPr>
          <p:cNvSpPr txBox="1"/>
          <p:nvPr/>
        </p:nvSpPr>
        <p:spPr>
          <a:xfrm rot="17003577">
            <a:off x="4388946" y="3612289"/>
            <a:ext cx="1282700" cy="338554"/>
          </a:xfrm>
          <a:prstGeom prst="rect">
            <a:avLst/>
          </a:prstGeom>
          <a:noFill/>
        </p:spPr>
        <p:txBody>
          <a:bodyPr wrap="square" rtlCol="0">
            <a:spAutoFit/>
          </a:bodyPr>
          <a:lstStyle/>
          <a:p>
            <a:r>
              <a:rPr lang="en-US" sz="1600" dirty="0">
                <a:solidFill>
                  <a:srgbClr val="0070C0"/>
                </a:solidFill>
              </a:rPr>
              <a:t>Checkpoint 1</a:t>
            </a:r>
          </a:p>
        </p:txBody>
      </p:sp>
      <p:sp>
        <p:nvSpPr>
          <p:cNvPr id="4" name="Date Placeholder 3">
            <a:extLst>
              <a:ext uri="{FF2B5EF4-FFF2-40B4-BE49-F238E27FC236}">
                <a16:creationId xmlns:a16="http://schemas.microsoft.com/office/drawing/2014/main" id="{CF108E76-D789-12C5-AD99-9567B8A5CDDA}"/>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3138754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2250"/>
                            </p:stCondLst>
                            <p:childTnLst>
                              <p:par>
                                <p:cTn id="17" presetID="10" presetClass="entr" presetSubtype="0" fill="hold" grpId="0" nodeType="afterEffect">
                                  <p:stCondLst>
                                    <p:cond delay="25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8EBA8-0415-54C0-972E-2733BCC8BEC4}"/>
            </a:ext>
          </a:extLst>
        </p:cNvPr>
        <p:cNvGrpSpPr/>
        <p:nvPr/>
      </p:nvGrpSpPr>
      <p:grpSpPr>
        <a:xfrm>
          <a:off x="0" y="0"/>
          <a:ext cx="0" cy="0"/>
          <a:chOff x="0" y="0"/>
          <a:chExt cx="0" cy="0"/>
        </a:xfrm>
      </p:grpSpPr>
      <p:pic>
        <p:nvPicPr>
          <p:cNvPr id="3" name="Picture 2" descr="A diagram of a sample network showing the locations of the 18 remaining proposed survey points.">
            <a:extLst>
              <a:ext uri="{FF2B5EF4-FFF2-40B4-BE49-F238E27FC236}">
                <a16:creationId xmlns:a16="http://schemas.microsoft.com/office/drawing/2014/main" id="{24D45F46-AE9E-D48A-4608-9B5F93569D21}"/>
              </a:ext>
            </a:extLst>
          </p:cNvPr>
          <p:cNvPicPr>
            <a:picLocks noChangeAspect="1"/>
          </p:cNvPicPr>
          <p:nvPr/>
        </p:nvPicPr>
        <p:blipFill>
          <a:blip r:embed="rId3"/>
          <a:srcRect l="-1" t="27952" r="29643"/>
          <a:stretch/>
        </p:blipFill>
        <p:spPr>
          <a:xfrm>
            <a:off x="1326382" y="1326381"/>
            <a:ext cx="6433457" cy="3998313"/>
          </a:xfrm>
          <a:prstGeom prst="rect">
            <a:avLst/>
          </a:prstGeom>
          <a:ln w="25400">
            <a:solidFill>
              <a:schemeClr val="accent1"/>
            </a:solidFill>
          </a:ln>
        </p:spPr>
      </p:pic>
      <p:sp>
        <p:nvSpPr>
          <p:cNvPr id="2" name="Title 1">
            <a:extLst>
              <a:ext uri="{FF2B5EF4-FFF2-40B4-BE49-F238E27FC236}">
                <a16:creationId xmlns:a16="http://schemas.microsoft.com/office/drawing/2014/main" id="{9FE17754-9F7F-B04B-D5E1-EF6CC7818D92}"/>
              </a:ext>
            </a:extLst>
          </p:cNvPr>
          <p:cNvSpPr>
            <a:spLocks noGrp="1"/>
          </p:cNvSpPr>
          <p:nvPr>
            <p:ph type="title"/>
          </p:nvPr>
        </p:nvSpPr>
        <p:spPr/>
        <p:txBody>
          <a:bodyPr/>
          <a:lstStyle/>
          <a:p>
            <a:r>
              <a:rPr lang="en-US" dirty="0"/>
              <a:t>18 Passive Marks</a:t>
            </a:r>
          </a:p>
        </p:txBody>
      </p:sp>
      <p:sp>
        <p:nvSpPr>
          <p:cNvPr id="5" name="Footer Placeholder 4">
            <a:extLst>
              <a:ext uri="{FF2B5EF4-FFF2-40B4-BE49-F238E27FC236}">
                <a16:creationId xmlns:a16="http://schemas.microsoft.com/office/drawing/2014/main" id="{B91A5723-464A-A6CB-6CC0-9FD86C3A4F9E}"/>
              </a:ext>
            </a:extLst>
          </p:cNvPr>
          <p:cNvSpPr>
            <a:spLocks noGrp="1"/>
          </p:cNvSpPr>
          <p:nvPr>
            <p:ph type="ftr" sz="quarter" idx="11"/>
          </p:nvPr>
        </p:nvSpPr>
        <p:spPr/>
        <p:txBody>
          <a:bodyPr/>
          <a:lstStyle/>
          <a:p>
            <a:pPr>
              <a:defRPr/>
            </a:pPr>
            <a:r>
              <a:rPr lang="en-US"/>
              <a:t>Design of Networks Using NOS NGS 92 </a:t>
            </a:r>
            <a:endParaRPr lang="en-US" dirty="0"/>
          </a:p>
        </p:txBody>
      </p:sp>
      <p:grpSp>
        <p:nvGrpSpPr>
          <p:cNvPr id="17" name="Group 16">
            <a:extLst>
              <a:ext uri="{FF2B5EF4-FFF2-40B4-BE49-F238E27FC236}">
                <a16:creationId xmlns:a16="http://schemas.microsoft.com/office/drawing/2014/main" id="{6E4A8CE6-17B5-48D1-95BD-B11580808465}"/>
              </a:ext>
            </a:extLst>
          </p:cNvPr>
          <p:cNvGrpSpPr/>
          <p:nvPr/>
        </p:nvGrpSpPr>
        <p:grpSpPr>
          <a:xfrm>
            <a:off x="2107062" y="2540158"/>
            <a:ext cx="173095" cy="156854"/>
            <a:chOff x="-1313713" y="1135965"/>
            <a:chExt cx="914400" cy="914399"/>
          </a:xfrm>
        </p:grpSpPr>
        <p:sp>
          <p:nvSpPr>
            <p:cNvPr id="51" name="Oval 50">
              <a:extLst>
                <a:ext uri="{FF2B5EF4-FFF2-40B4-BE49-F238E27FC236}">
                  <a16:creationId xmlns:a16="http://schemas.microsoft.com/office/drawing/2014/main" id="{EF3DF984-52BA-56FA-B50F-D94C971C500C}"/>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a:extLst>
                <a:ext uri="{FF2B5EF4-FFF2-40B4-BE49-F238E27FC236}">
                  <a16:creationId xmlns:a16="http://schemas.microsoft.com/office/drawing/2014/main" id="{D55C1351-644E-BE56-FDAF-65F3E06D63A8}"/>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A54823C9-2A1E-E234-43FC-B1CE1A31EAF7}"/>
              </a:ext>
            </a:extLst>
          </p:cNvPr>
          <p:cNvGrpSpPr/>
          <p:nvPr/>
        </p:nvGrpSpPr>
        <p:grpSpPr>
          <a:xfrm>
            <a:off x="5139868" y="2139939"/>
            <a:ext cx="173095" cy="156854"/>
            <a:chOff x="-1313713" y="1135965"/>
            <a:chExt cx="914400" cy="914399"/>
          </a:xfrm>
        </p:grpSpPr>
        <p:sp>
          <p:nvSpPr>
            <p:cNvPr id="49" name="Oval 48">
              <a:extLst>
                <a:ext uri="{FF2B5EF4-FFF2-40B4-BE49-F238E27FC236}">
                  <a16:creationId xmlns:a16="http://schemas.microsoft.com/office/drawing/2014/main" id="{CC49B4BB-F4FC-8ED4-9669-876880A7E7A6}"/>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5DDC6221-3B48-1818-6F85-98B25CB26E97}"/>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Diamond 20">
            <a:extLst>
              <a:ext uri="{FF2B5EF4-FFF2-40B4-BE49-F238E27FC236}">
                <a16:creationId xmlns:a16="http://schemas.microsoft.com/office/drawing/2014/main" id="{E3FBB764-7F46-ED1F-AE46-AD419BECEACE}"/>
              </a:ext>
            </a:extLst>
          </p:cNvPr>
          <p:cNvSpPr/>
          <p:nvPr/>
        </p:nvSpPr>
        <p:spPr>
          <a:xfrm>
            <a:off x="2704829" y="353504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a:extLst>
              <a:ext uri="{FF2B5EF4-FFF2-40B4-BE49-F238E27FC236}">
                <a16:creationId xmlns:a16="http://schemas.microsoft.com/office/drawing/2014/main" id="{DA75BD01-4FEF-28E6-477C-0019699FB8D4}"/>
              </a:ext>
            </a:extLst>
          </p:cNvPr>
          <p:cNvSpPr/>
          <p:nvPr/>
        </p:nvSpPr>
        <p:spPr>
          <a:xfrm>
            <a:off x="2856208" y="3441699"/>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a:extLst>
              <a:ext uri="{FF2B5EF4-FFF2-40B4-BE49-F238E27FC236}">
                <a16:creationId xmlns:a16="http://schemas.microsoft.com/office/drawing/2014/main" id="{24B7DF59-BA41-E94E-D2EE-5FC785EC392F}"/>
              </a:ext>
            </a:extLst>
          </p:cNvPr>
          <p:cNvSpPr/>
          <p:nvPr/>
        </p:nvSpPr>
        <p:spPr>
          <a:xfrm>
            <a:off x="3046696" y="3279906"/>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a:extLst>
              <a:ext uri="{FF2B5EF4-FFF2-40B4-BE49-F238E27FC236}">
                <a16:creationId xmlns:a16="http://schemas.microsoft.com/office/drawing/2014/main" id="{E348FCF7-7CE0-CD0B-3978-F8F7342A2987}"/>
              </a:ext>
            </a:extLst>
          </p:cNvPr>
          <p:cNvSpPr/>
          <p:nvPr/>
        </p:nvSpPr>
        <p:spPr>
          <a:xfrm>
            <a:off x="2997429" y="3011328"/>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a:extLst>
              <a:ext uri="{FF2B5EF4-FFF2-40B4-BE49-F238E27FC236}">
                <a16:creationId xmlns:a16="http://schemas.microsoft.com/office/drawing/2014/main" id="{B5EA50C2-7C94-F1BA-4173-0D7C28AAACC4}"/>
              </a:ext>
            </a:extLst>
          </p:cNvPr>
          <p:cNvSpPr/>
          <p:nvPr/>
        </p:nvSpPr>
        <p:spPr>
          <a:xfrm>
            <a:off x="3490741" y="3353690"/>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a:extLst>
              <a:ext uri="{FF2B5EF4-FFF2-40B4-BE49-F238E27FC236}">
                <a16:creationId xmlns:a16="http://schemas.microsoft.com/office/drawing/2014/main" id="{F78DA433-9934-778E-37B5-A70C92A7FD96}"/>
              </a:ext>
            </a:extLst>
          </p:cNvPr>
          <p:cNvSpPr/>
          <p:nvPr/>
        </p:nvSpPr>
        <p:spPr>
          <a:xfrm>
            <a:off x="3745743" y="3046725"/>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a:extLst>
              <a:ext uri="{FF2B5EF4-FFF2-40B4-BE49-F238E27FC236}">
                <a16:creationId xmlns:a16="http://schemas.microsoft.com/office/drawing/2014/main" id="{BC42FC16-00DA-B56D-3AEC-9C510600FF3C}"/>
              </a:ext>
            </a:extLst>
          </p:cNvPr>
          <p:cNvSpPr/>
          <p:nvPr/>
        </p:nvSpPr>
        <p:spPr>
          <a:xfrm>
            <a:off x="4416521" y="3293093"/>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a:extLst>
              <a:ext uri="{FF2B5EF4-FFF2-40B4-BE49-F238E27FC236}">
                <a16:creationId xmlns:a16="http://schemas.microsoft.com/office/drawing/2014/main" id="{B2A28F6E-03DA-A33E-E560-EFE9CC11CDE1}"/>
              </a:ext>
            </a:extLst>
          </p:cNvPr>
          <p:cNvSpPr/>
          <p:nvPr/>
        </p:nvSpPr>
        <p:spPr>
          <a:xfrm>
            <a:off x="4031309" y="2972178"/>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9E85D4CE-B91B-BB8F-2297-152ADA2D83A9}"/>
              </a:ext>
            </a:extLst>
          </p:cNvPr>
          <p:cNvSpPr/>
          <p:nvPr/>
        </p:nvSpPr>
        <p:spPr>
          <a:xfrm>
            <a:off x="4501763" y="2918294"/>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a:extLst>
              <a:ext uri="{FF2B5EF4-FFF2-40B4-BE49-F238E27FC236}">
                <a16:creationId xmlns:a16="http://schemas.microsoft.com/office/drawing/2014/main" id="{281F0F21-DCB8-6392-7F45-80B4DB225861}"/>
              </a:ext>
            </a:extLst>
          </p:cNvPr>
          <p:cNvSpPr/>
          <p:nvPr/>
        </p:nvSpPr>
        <p:spPr>
          <a:xfrm>
            <a:off x="4727302" y="330592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Diamond 30">
            <a:extLst>
              <a:ext uri="{FF2B5EF4-FFF2-40B4-BE49-F238E27FC236}">
                <a16:creationId xmlns:a16="http://schemas.microsoft.com/office/drawing/2014/main" id="{E65B7FCE-3CC6-A04C-619F-DB4F7624A361}"/>
              </a:ext>
            </a:extLst>
          </p:cNvPr>
          <p:cNvSpPr/>
          <p:nvPr/>
        </p:nvSpPr>
        <p:spPr>
          <a:xfrm>
            <a:off x="5425122" y="349395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iamond 31">
            <a:extLst>
              <a:ext uri="{FF2B5EF4-FFF2-40B4-BE49-F238E27FC236}">
                <a16:creationId xmlns:a16="http://schemas.microsoft.com/office/drawing/2014/main" id="{87B7B0A2-9FFD-8C76-DE4C-2E5D2D70444D}"/>
              </a:ext>
            </a:extLst>
          </p:cNvPr>
          <p:cNvSpPr/>
          <p:nvPr/>
        </p:nvSpPr>
        <p:spPr>
          <a:xfrm>
            <a:off x="4690666" y="4278751"/>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a:extLst>
              <a:ext uri="{FF2B5EF4-FFF2-40B4-BE49-F238E27FC236}">
                <a16:creationId xmlns:a16="http://schemas.microsoft.com/office/drawing/2014/main" id="{863D9459-5AED-D24C-101D-3511474C8637}"/>
              </a:ext>
            </a:extLst>
          </p:cNvPr>
          <p:cNvSpPr/>
          <p:nvPr/>
        </p:nvSpPr>
        <p:spPr>
          <a:xfrm>
            <a:off x="5027294" y="4336072"/>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iamond 33">
            <a:extLst>
              <a:ext uri="{FF2B5EF4-FFF2-40B4-BE49-F238E27FC236}">
                <a16:creationId xmlns:a16="http://schemas.microsoft.com/office/drawing/2014/main" id="{EAC4A66C-6F05-FB03-782E-0F67C4D909CB}"/>
              </a:ext>
            </a:extLst>
          </p:cNvPr>
          <p:cNvSpPr/>
          <p:nvPr/>
        </p:nvSpPr>
        <p:spPr>
          <a:xfrm>
            <a:off x="5425122" y="373292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a:extLst>
              <a:ext uri="{FF2B5EF4-FFF2-40B4-BE49-F238E27FC236}">
                <a16:creationId xmlns:a16="http://schemas.microsoft.com/office/drawing/2014/main" id="{A56EBFA9-BEB7-50D0-2E1C-849A900C9281}"/>
              </a:ext>
            </a:extLst>
          </p:cNvPr>
          <p:cNvSpPr/>
          <p:nvPr/>
        </p:nvSpPr>
        <p:spPr>
          <a:xfrm>
            <a:off x="5312963" y="299619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a:extLst>
              <a:ext uri="{FF2B5EF4-FFF2-40B4-BE49-F238E27FC236}">
                <a16:creationId xmlns:a16="http://schemas.microsoft.com/office/drawing/2014/main" id="{EECAA147-49D6-DEBA-A634-D498DE71CEBC}"/>
              </a:ext>
            </a:extLst>
          </p:cNvPr>
          <p:cNvSpPr/>
          <p:nvPr/>
        </p:nvSpPr>
        <p:spPr>
          <a:xfrm>
            <a:off x="5363935" y="2702473"/>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a:extLst>
              <a:ext uri="{FF2B5EF4-FFF2-40B4-BE49-F238E27FC236}">
                <a16:creationId xmlns:a16="http://schemas.microsoft.com/office/drawing/2014/main" id="{4E8E88FB-32E8-EBCD-6D7E-7A2AD9BCF704}"/>
              </a:ext>
            </a:extLst>
          </p:cNvPr>
          <p:cNvSpPr/>
          <p:nvPr/>
        </p:nvSpPr>
        <p:spPr>
          <a:xfrm>
            <a:off x="4610547" y="2086418"/>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a:extLst>
              <a:ext uri="{FF2B5EF4-FFF2-40B4-BE49-F238E27FC236}">
                <a16:creationId xmlns:a16="http://schemas.microsoft.com/office/drawing/2014/main" id="{00AADDCA-BBE9-998F-A624-60F995442BC5}"/>
              </a:ext>
            </a:extLst>
          </p:cNvPr>
          <p:cNvSpPr/>
          <p:nvPr/>
        </p:nvSpPr>
        <p:spPr>
          <a:xfrm>
            <a:off x="4064352" y="2468035"/>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 name="Picture 52">
            <a:extLst>
              <a:ext uri="{FF2B5EF4-FFF2-40B4-BE49-F238E27FC236}">
                <a16:creationId xmlns:a16="http://schemas.microsoft.com/office/drawing/2014/main" id="{F04EB13B-2D89-19B0-6448-8A590A22B430}"/>
              </a:ext>
            </a:extLst>
          </p:cNvPr>
          <p:cNvPicPr>
            <a:picLocks noChangeAspect="1"/>
          </p:cNvPicPr>
          <p:nvPr/>
        </p:nvPicPr>
        <p:blipFill>
          <a:blip r:embed="rId4"/>
          <a:stretch>
            <a:fillRect/>
          </a:stretch>
        </p:blipFill>
        <p:spPr>
          <a:xfrm>
            <a:off x="7859670" y="429318"/>
            <a:ext cx="1284330" cy="2030540"/>
          </a:xfrm>
          <a:prstGeom prst="rect">
            <a:avLst/>
          </a:prstGeom>
        </p:spPr>
      </p:pic>
      <p:sp>
        <p:nvSpPr>
          <p:cNvPr id="54" name="TextBox 53">
            <a:extLst>
              <a:ext uri="{FF2B5EF4-FFF2-40B4-BE49-F238E27FC236}">
                <a16:creationId xmlns:a16="http://schemas.microsoft.com/office/drawing/2014/main" id="{33C44D4C-FF01-211E-B168-D4532ACC2380}"/>
              </a:ext>
            </a:extLst>
          </p:cNvPr>
          <p:cNvSpPr txBox="1"/>
          <p:nvPr/>
        </p:nvSpPr>
        <p:spPr>
          <a:xfrm>
            <a:off x="1526345" y="5494532"/>
            <a:ext cx="6949998" cy="646331"/>
          </a:xfrm>
          <a:prstGeom prst="rect">
            <a:avLst/>
          </a:prstGeom>
          <a:noFill/>
        </p:spPr>
        <p:txBody>
          <a:bodyPr wrap="square" rtlCol="0">
            <a:spAutoFit/>
          </a:bodyPr>
          <a:lstStyle/>
          <a:p>
            <a:r>
              <a:rPr lang="en-US" dirty="0">
                <a:solidFill>
                  <a:srgbClr val="0070C0"/>
                </a:solidFill>
              </a:rPr>
              <a:t>The remaining 18 Passive Marks are located in less secure areas with more traffic.</a:t>
            </a:r>
          </a:p>
        </p:txBody>
      </p:sp>
      <p:sp>
        <p:nvSpPr>
          <p:cNvPr id="4" name="Slide Number Placeholder 3">
            <a:extLst>
              <a:ext uri="{FF2B5EF4-FFF2-40B4-BE49-F238E27FC236}">
                <a16:creationId xmlns:a16="http://schemas.microsoft.com/office/drawing/2014/main" id="{C3C5E62C-2C5A-604A-6440-D7E44E9A0F25}"/>
              </a:ext>
            </a:extLst>
          </p:cNvPr>
          <p:cNvSpPr>
            <a:spLocks noGrp="1"/>
          </p:cNvSpPr>
          <p:nvPr>
            <p:ph type="sldNum" sz="quarter" idx="12"/>
          </p:nvPr>
        </p:nvSpPr>
        <p:spPr/>
        <p:txBody>
          <a:bodyPr/>
          <a:lstStyle/>
          <a:p>
            <a:fld id="{84C1C367-1155-47A8-B187-ABB1E4FCD3DE}" type="slidenum">
              <a:rPr lang="en-US" altLang="en-US" smtClean="0"/>
              <a:pPr/>
              <a:t>47</a:t>
            </a:fld>
            <a:endParaRPr lang="en-US" altLang="en-US" dirty="0"/>
          </a:p>
        </p:txBody>
      </p:sp>
      <p:sp>
        <p:nvSpPr>
          <p:cNvPr id="6" name="Date Placeholder 5">
            <a:extLst>
              <a:ext uri="{FF2B5EF4-FFF2-40B4-BE49-F238E27FC236}">
                <a16:creationId xmlns:a16="http://schemas.microsoft.com/office/drawing/2014/main" id="{1F82F2CA-64BC-D48F-C336-21430A07EA32}"/>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2268876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B771E-D4FE-7BC4-CB1C-8DFEFD4BE9D0}"/>
            </a:ext>
          </a:extLst>
        </p:cNvPr>
        <p:cNvGrpSpPr/>
        <p:nvPr/>
      </p:nvGrpSpPr>
      <p:grpSpPr>
        <a:xfrm>
          <a:off x="0" y="0"/>
          <a:ext cx="0" cy="0"/>
          <a:chOff x="0" y="0"/>
          <a:chExt cx="0" cy="0"/>
        </a:xfrm>
      </p:grpSpPr>
      <p:pic>
        <p:nvPicPr>
          <p:cNvPr id="11" name="Picture 10" descr="A diagram of a sample network showing the locations of the 10 existing valid bench marks and a 30 km diameter circle.">
            <a:extLst>
              <a:ext uri="{FF2B5EF4-FFF2-40B4-BE49-F238E27FC236}">
                <a16:creationId xmlns:a16="http://schemas.microsoft.com/office/drawing/2014/main" id="{6062E167-85AC-0768-1932-1BC7E867147F}"/>
              </a:ext>
            </a:extLst>
          </p:cNvPr>
          <p:cNvPicPr>
            <a:picLocks noChangeAspect="1"/>
          </p:cNvPicPr>
          <p:nvPr/>
        </p:nvPicPr>
        <p:blipFill>
          <a:blip r:embed="rId3"/>
          <a:srcRect l="-1" t="27952" r="29643"/>
          <a:stretch/>
        </p:blipFill>
        <p:spPr>
          <a:xfrm>
            <a:off x="1326382" y="1326381"/>
            <a:ext cx="6433457" cy="3998313"/>
          </a:xfrm>
          <a:prstGeom prst="rect">
            <a:avLst/>
          </a:prstGeom>
          <a:ln w="25400">
            <a:solidFill>
              <a:schemeClr val="accent1"/>
            </a:solidFill>
          </a:ln>
        </p:spPr>
      </p:pic>
      <p:sp>
        <p:nvSpPr>
          <p:cNvPr id="8" name="Oval 7">
            <a:extLst>
              <a:ext uri="{FF2B5EF4-FFF2-40B4-BE49-F238E27FC236}">
                <a16:creationId xmlns:a16="http://schemas.microsoft.com/office/drawing/2014/main" id="{B69BAF41-A1CA-BC6D-8814-2E8A08CB29A7}"/>
              </a:ext>
            </a:extLst>
          </p:cNvPr>
          <p:cNvSpPr/>
          <p:nvPr/>
        </p:nvSpPr>
        <p:spPr>
          <a:xfrm>
            <a:off x="1754414" y="1199346"/>
            <a:ext cx="4660370" cy="4159110"/>
          </a:xfrm>
          <a:prstGeom prst="ellipse">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EA7766-BF56-B7F8-1810-A6605DAD0851}"/>
              </a:ext>
            </a:extLst>
          </p:cNvPr>
          <p:cNvSpPr>
            <a:spLocks noGrp="1"/>
          </p:cNvSpPr>
          <p:nvPr>
            <p:ph type="title"/>
          </p:nvPr>
        </p:nvSpPr>
        <p:spPr/>
        <p:txBody>
          <a:bodyPr/>
          <a:lstStyle/>
          <a:p>
            <a:r>
              <a:rPr lang="en-US" dirty="0"/>
              <a:t>Existing Valid Bench Marks</a:t>
            </a:r>
          </a:p>
        </p:txBody>
      </p:sp>
      <p:sp>
        <p:nvSpPr>
          <p:cNvPr id="5" name="Footer Placeholder 4">
            <a:extLst>
              <a:ext uri="{FF2B5EF4-FFF2-40B4-BE49-F238E27FC236}">
                <a16:creationId xmlns:a16="http://schemas.microsoft.com/office/drawing/2014/main" id="{1E0F8035-C828-D0F5-48F1-A472889017CF}"/>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6B1F8F1A-F25E-1C12-59D1-E53934D93D92}"/>
              </a:ext>
            </a:extLst>
          </p:cNvPr>
          <p:cNvSpPr>
            <a:spLocks noGrp="1"/>
          </p:cNvSpPr>
          <p:nvPr>
            <p:ph type="sldNum" sz="quarter" idx="12"/>
          </p:nvPr>
        </p:nvSpPr>
        <p:spPr/>
        <p:txBody>
          <a:bodyPr/>
          <a:lstStyle/>
          <a:p>
            <a:fld id="{84C1C367-1155-47A8-B187-ABB1E4FCD3DE}" type="slidenum">
              <a:rPr lang="en-US" altLang="en-US" smtClean="0"/>
              <a:pPr/>
              <a:t>48</a:t>
            </a:fld>
            <a:endParaRPr lang="en-US" altLang="en-US" dirty="0"/>
          </a:p>
        </p:txBody>
      </p:sp>
      <p:pic>
        <p:nvPicPr>
          <p:cNvPr id="16" name="Picture 15">
            <a:extLst>
              <a:ext uri="{FF2B5EF4-FFF2-40B4-BE49-F238E27FC236}">
                <a16:creationId xmlns:a16="http://schemas.microsoft.com/office/drawing/2014/main" id="{DD8A688E-2595-915C-F236-1DBCE7C87B41}"/>
              </a:ext>
            </a:extLst>
          </p:cNvPr>
          <p:cNvPicPr>
            <a:picLocks noChangeAspect="1"/>
          </p:cNvPicPr>
          <p:nvPr/>
        </p:nvPicPr>
        <p:blipFill>
          <a:blip r:embed="rId4"/>
          <a:stretch>
            <a:fillRect/>
          </a:stretch>
        </p:blipFill>
        <p:spPr>
          <a:xfrm>
            <a:off x="7859670" y="429318"/>
            <a:ext cx="1284330" cy="2030540"/>
          </a:xfrm>
          <a:prstGeom prst="rect">
            <a:avLst/>
          </a:prstGeom>
        </p:spPr>
      </p:pic>
      <p:grpSp>
        <p:nvGrpSpPr>
          <p:cNvPr id="17" name="Group 16">
            <a:extLst>
              <a:ext uri="{FF2B5EF4-FFF2-40B4-BE49-F238E27FC236}">
                <a16:creationId xmlns:a16="http://schemas.microsoft.com/office/drawing/2014/main" id="{DDC9D5D1-3A2B-176F-F3C0-843F2A2F0625}"/>
              </a:ext>
            </a:extLst>
          </p:cNvPr>
          <p:cNvGrpSpPr/>
          <p:nvPr/>
        </p:nvGrpSpPr>
        <p:grpSpPr>
          <a:xfrm>
            <a:off x="2107062" y="2540158"/>
            <a:ext cx="173095" cy="156854"/>
            <a:chOff x="-1313713" y="1135965"/>
            <a:chExt cx="914400" cy="914399"/>
          </a:xfrm>
        </p:grpSpPr>
        <p:sp>
          <p:nvSpPr>
            <p:cNvPr id="18" name="Oval 17">
              <a:extLst>
                <a:ext uri="{FF2B5EF4-FFF2-40B4-BE49-F238E27FC236}">
                  <a16:creationId xmlns:a16="http://schemas.microsoft.com/office/drawing/2014/main" id="{9EC2BFFA-EC41-4A07-DAC9-806C3ACEAB73}"/>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98126783-C635-2F92-C936-8C59C8B56A16}"/>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F5D9814C-D1A4-26FC-C7D6-A881ED2E8148}"/>
              </a:ext>
            </a:extLst>
          </p:cNvPr>
          <p:cNvGrpSpPr/>
          <p:nvPr/>
        </p:nvGrpSpPr>
        <p:grpSpPr>
          <a:xfrm>
            <a:off x="5139868" y="2139939"/>
            <a:ext cx="173095" cy="156854"/>
            <a:chOff x="-1313713" y="1135965"/>
            <a:chExt cx="914400" cy="914399"/>
          </a:xfrm>
        </p:grpSpPr>
        <p:sp>
          <p:nvSpPr>
            <p:cNvPr id="46" name="Oval 45">
              <a:extLst>
                <a:ext uri="{FF2B5EF4-FFF2-40B4-BE49-F238E27FC236}">
                  <a16:creationId xmlns:a16="http://schemas.microsoft.com/office/drawing/2014/main" id="{95BAD9AF-A59C-0992-C9C7-21E10A788FF7}"/>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Isosceles Triangle 46">
              <a:extLst>
                <a:ext uri="{FF2B5EF4-FFF2-40B4-BE49-F238E27FC236}">
                  <a16:creationId xmlns:a16="http://schemas.microsoft.com/office/drawing/2014/main" id="{4943D186-8BB9-6E28-AEE7-1475FDD74DD7}"/>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32DDCBA0-4665-BEED-B14B-454AE0A7A924}"/>
              </a:ext>
            </a:extLst>
          </p:cNvPr>
          <p:cNvGrpSpPr/>
          <p:nvPr/>
        </p:nvGrpSpPr>
        <p:grpSpPr>
          <a:xfrm>
            <a:off x="3248956" y="2885289"/>
            <a:ext cx="173095" cy="156854"/>
            <a:chOff x="-2523332" y="5858219"/>
            <a:chExt cx="914400" cy="914399"/>
          </a:xfrm>
        </p:grpSpPr>
        <p:sp>
          <p:nvSpPr>
            <p:cNvPr id="58" name="Oval 57">
              <a:extLst>
                <a:ext uri="{FF2B5EF4-FFF2-40B4-BE49-F238E27FC236}">
                  <a16:creationId xmlns:a16="http://schemas.microsoft.com/office/drawing/2014/main" id="{78466A1A-6B95-19E0-5C5B-CBB06442381B}"/>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Diamond 58">
              <a:extLst>
                <a:ext uri="{FF2B5EF4-FFF2-40B4-BE49-F238E27FC236}">
                  <a16:creationId xmlns:a16="http://schemas.microsoft.com/office/drawing/2014/main" id="{D46F021E-E6EC-5ACE-6824-BB7F70BD80E0}"/>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6996A151-EDA5-D822-1BF1-A355F7A7399E}"/>
              </a:ext>
            </a:extLst>
          </p:cNvPr>
          <p:cNvGrpSpPr/>
          <p:nvPr/>
        </p:nvGrpSpPr>
        <p:grpSpPr>
          <a:xfrm>
            <a:off x="4681650" y="3807474"/>
            <a:ext cx="173095" cy="156854"/>
            <a:chOff x="-2523332" y="5858219"/>
            <a:chExt cx="914400" cy="914399"/>
          </a:xfrm>
        </p:grpSpPr>
        <p:sp>
          <p:nvSpPr>
            <p:cNvPr id="61" name="Oval 60">
              <a:extLst>
                <a:ext uri="{FF2B5EF4-FFF2-40B4-BE49-F238E27FC236}">
                  <a16:creationId xmlns:a16="http://schemas.microsoft.com/office/drawing/2014/main" id="{80297017-AD13-3505-F11E-636A299C8741}"/>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a:extLst>
                <a:ext uri="{FF2B5EF4-FFF2-40B4-BE49-F238E27FC236}">
                  <a16:creationId xmlns:a16="http://schemas.microsoft.com/office/drawing/2014/main" id="{A6049669-7F4E-FA8D-7233-268C8126788A}"/>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Diamond 65">
            <a:extLst>
              <a:ext uri="{FF2B5EF4-FFF2-40B4-BE49-F238E27FC236}">
                <a16:creationId xmlns:a16="http://schemas.microsoft.com/office/drawing/2014/main" id="{82599206-DE1A-21D5-3C34-653A0C237896}"/>
              </a:ext>
            </a:extLst>
          </p:cNvPr>
          <p:cNvSpPr/>
          <p:nvPr/>
        </p:nvSpPr>
        <p:spPr>
          <a:xfrm>
            <a:off x="2704829" y="353504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Diamond 73">
            <a:extLst>
              <a:ext uri="{FF2B5EF4-FFF2-40B4-BE49-F238E27FC236}">
                <a16:creationId xmlns:a16="http://schemas.microsoft.com/office/drawing/2014/main" id="{5F58EBB6-0EBB-D62F-C5BB-A15F42AA4189}"/>
              </a:ext>
            </a:extLst>
          </p:cNvPr>
          <p:cNvSpPr/>
          <p:nvPr/>
        </p:nvSpPr>
        <p:spPr>
          <a:xfrm>
            <a:off x="4031309" y="2972178"/>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iamond 77">
            <a:extLst>
              <a:ext uri="{FF2B5EF4-FFF2-40B4-BE49-F238E27FC236}">
                <a16:creationId xmlns:a16="http://schemas.microsoft.com/office/drawing/2014/main" id="{2D9936E8-9829-ECD9-2608-68C44C181FE7}"/>
              </a:ext>
            </a:extLst>
          </p:cNvPr>
          <p:cNvSpPr/>
          <p:nvPr/>
        </p:nvSpPr>
        <p:spPr>
          <a:xfrm>
            <a:off x="4690666" y="4278751"/>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iamond 79">
            <a:extLst>
              <a:ext uri="{FF2B5EF4-FFF2-40B4-BE49-F238E27FC236}">
                <a16:creationId xmlns:a16="http://schemas.microsoft.com/office/drawing/2014/main" id="{89C3929C-2ED7-DB10-9285-BECB4FE25A7F}"/>
              </a:ext>
            </a:extLst>
          </p:cNvPr>
          <p:cNvSpPr/>
          <p:nvPr/>
        </p:nvSpPr>
        <p:spPr>
          <a:xfrm>
            <a:off x="5425122" y="373292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iamond 81">
            <a:extLst>
              <a:ext uri="{FF2B5EF4-FFF2-40B4-BE49-F238E27FC236}">
                <a16:creationId xmlns:a16="http://schemas.microsoft.com/office/drawing/2014/main" id="{E03A8BB9-06E4-E80C-140C-A91C36783821}"/>
              </a:ext>
            </a:extLst>
          </p:cNvPr>
          <p:cNvSpPr/>
          <p:nvPr/>
        </p:nvSpPr>
        <p:spPr>
          <a:xfrm>
            <a:off x="5363935" y="2702473"/>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479598E3-5ACA-E174-DA98-764E5901FB90}"/>
              </a:ext>
            </a:extLst>
          </p:cNvPr>
          <p:cNvSpPr/>
          <p:nvPr/>
        </p:nvSpPr>
        <p:spPr>
          <a:xfrm>
            <a:off x="4005934" y="4526981"/>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56A544F8-6D76-2FAA-62C9-CFD30C66B8FE}"/>
              </a:ext>
            </a:extLst>
          </p:cNvPr>
          <p:cNvSpPr/>
          <p:nvPr/>
        </p:nvSpPr>
        <p:spPr>
          <a:xfrm>
            <a:off x="4743074" y="2549934"/>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CEF6CBA-0221-8C6F-28E5-F7211B6E97D6}"/>
              </a:ext>
            </a:extLst>
          </p:cNvPr>
          <p:cNvGrpSpPr/>
          <p:nvPr/>
        </p:nvGrpSpPr>
        <p:grpSpPr>
          <a:xfrm>
            <a:off x="4026800" y="2158661"/>
            <a:ext cx="173095" cy="156854"/>
            <a:chOff x="-2523332" y="5858219"/>
            <a:chExt cx="914400" cy="914399"/>
          </a:xfrm>
        </p:grpSpPr>
        <p:sp>
          <p:nvSpPr>
            <p:cNvPr id="7" name="Oval 6">
              <a:extLst>
                <a:ext uri="{FF2B5EF4-FFF2-40B4-BE49-F238E27FC236}">
                  <a16:creationId xmlns:a16="http://schemas.microsoft.com/office/drawing/2014/main" id="{9DB155D3-4DCC-56CA-B55C-D85D655BCA8F}"/>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iamond 47">
              <a:extLst>
                <a:ext uri="{FF2B5EF4-FFF2-40B4-BE49-F238E27FC236}">
                  <a16:creationId xmlns:a16="http://schemas.microsoft.com/office/drawing/2014/main" id="{0544651B-1803-3DE5-BFD3-B5517B9E9423}"/>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BE2D6CFD-D13F-ABFC-0374-3F40E0DD7C73}"/>
              </a:ext>
            </a:extLst>
          </p:cNvPr>
          <p:cNvSpPr txBox="1"/>
          <p:nvPr/>
        </p:nvSpPr>
        <p:spPr>
          <a:xfrm>
            <a:off x="2947519" y="1543086"/>
            <a:ext cx="2331656" cy="369332"/>
          </a:xfrm>
          <a:prstGeom prst="rect">
            <a:avLst/>
          </a:prstGeom>
          <a:noFill/>
        </p:spPr>
        <p:txBody>
          <a:bodyPr wrap="square" rtlCol="0">
            <a:spAutoFit/>
          </a:bodyPr>
          <a:lstStyle/>
          <a:p>
            <a:r>
              <a:rPr lang="en-US" dirty="0">
                <a:solidFill>
                  <a:srgbClr val="0070C0"/>
                </a:solidFill>
              </a:rPr>
              <a:t>30 km </a:t>
            </a:r>
            <a:r>
              <a:rPr lang="en-US" b="1" dirty="0">
                <a:solidFill>
                  <a:srgbClr val="0070C0"/>
                </a:solidFill>
              </a:rPr>
              <a:t>diameter</a:t>
            </a:r>
            <a:r>
              <a:rPr lang="en-US" dirty="0">
                <a:solidFill>
                  <a:srgbClr val="0070C0"/>
                </a:solidFill>
              </a:rPr>
              <a:t> circle</a:t>
            </a:r>
          </a:p>
        </p:txBody>
      </p:sp>
      <p:sp>
        <p:nvSpPr>
          <p:cNvPr id="10" name="TextBox 9">
            <a:extLst>
              <a:ext uri="{FF2B5EF4-FFF2-40B4-BE49-F238E27FC236}">
                <a16:creationId xmlns:a16="http://schemas.microsoft.com/office/drawing/2014/main" id="{A16FD40A-EFD4-92FB-CA2F-67EC2199E090}"/>
              </a:ext>
            </a:extLst>
          </p:cNvPr>
          <p:cNvSpPr txBox="1"/>
          <p:nvPr/>
        </p:nvSpPr>
        <p:spPr>
          <a:xfrm>
            <a:off x="1526345" y="5494532"/>
            <a:ext cx="6433457" cy="646331"/>
          </a:xfrm>
          <a:prstGeom prst="rect">
            <a:avLst/>
          </a:prstGeom>
          <a:noFill/>
        </p:spPr>
        <p:txBody>
          <a:bodyPr wrap="square" rtlCol="0">
            <a:spAutoFit/>
          </a:bodyPr>
          <a:lstStyle/>
          <a:p>
            <a:r>
              <a:rPr lang="en-US" dirty="0">
                <a:solidFill>
                  <a:srgbClr val="0070C0"/>
                </a:solidFill>
              </a:rPr>
              <a:t>There are 10 existing valid bench marks.</a:t>
            </a:r>
          </a:p>
          <a:p>
            <a:r>
              <a:rPr lang="en-US" dirty="0">
                <a:solidFill>
                  <a:srgbClr val="0070C0"/>
                </a:solidFill>
              </a:rPr>
              <a:t>A 30 km </a:t>
            </a:r>
            <a:r>
              <a:rPr lang="en-US" b="1" dirty="0">
                <a:solidFill>
                  <a:srgbClr val="0070C0"/>
                </a:solidFill>
              </a:rPr>
              <a:t>diameter</a:t>
            </a:r>
            <a:r>
              <a:rPr lang="en-US" dirty="0">
                <a:solidFill>
                  <a:srgbClr val="0070C0"/>
                </a:solidFill>
              </a:rPr>
              <a:t> circle encompasses the entire project.</a:t>
            </a:r>
          </a:p>
        </p:txBody>
      </p:sp>
      <p:sp>
        <p:nvSpPr>
          <p:cNvPr id="4" name="Date Placeholder 3">
            <a:extLst>
              <a:ext uri="{FF2B5EF4-FFF2-40B4-BE49-F238E27FC236}">
                <a16:creationId xmlns:a16="http://schemas.microsoft.com/office/drawing/2014/main" id="{40A742D5-C9CE-8883-C335-740AB915034D}"/>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2630291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FCE07-4F93-307C-F658-264CEA583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0AB9D-E683-6B4A-90EE-563391611E22}"/>
              </a:ext>
            </a:extLst>
          </p:cNvPr>
          <p:cNvSpPr>
            <a:spLocks noGrp="1"/>
          </p:cNvSpPr>
          <p:nvPr>
            <p:ph type="title"/>
          </p:nvPr>
        </p:nvSpPr>
        <p:spPr/>
        <p:txBody>
          <a:bodyPr/>
          <a:lstStyle/>
          <a:p>
            <a:r>
              <a:rPr lang="en-US" dirty="0"/>
              <a:t>Survey Plan</a:t>
            </a:r>
          </a:p>
        </p:txBody>
      </p:sp>
      <p:sp>
        <p:nvSpPr>
          <p:cNvPr id="3" name="Content Placeholder 2">
            <a:extLst>
              <a:ext uri="{FF2B5EF4-FFF2-40B4-BE49-F238E27FC236}">
                <a16:creationId xmlns:a16="http://schemas.microsoft.com/office/drawing/2014/main" id="{92867607-E6C0-0E50-11C1-1519F6FF66B1}"/>
              </a:ext>
            </a:extLst>
          </p:cNvPr>
          <p:cNvSpPr>
            <a:spLocks noGrp="1"/>
          </p:cNvSpPr>
          <p:nvPr>
            <p:ph idx="1"/>
          </p:nvPr>
        </p:nvSpPr>
        <p:spPr>
          <a:xfrm>
            <a:off x="457200" y="1600200"/>
            <a:ext cx="8420100" cy="4525963"/>
          </a:xfrm>
        </p:spPr>
        <p:txBody>
          <a:bodyPr/>
          <a:lstStyle/>
          <a:p>
            <a:r>
              <a:rPr lang="en-US" sz="2000" dirty="0"/>
              <a:t>The 3 GVX Base Marks must be observed by OPUS PP Methods (Table 3.3)</a:t>
            </a:r>
          </a:p>
          <a:p>
            <a:r>
              <a:rPr lang="en-US" sz="2000" dirty="0"/>
              <a:t>The 3 GVX Validation Stations (checkpoints) must be observed by OPUS PP </a:t>
            </a:r>
            <a:r>
              <a:rPr lang="en-US" sz="2000" b="1" i="1" u="sng" dirty="0"/>
              <a:t>and by </a:t>
            </a:r>
            <a:r>
              <a:rPr lang="en-US" sz="2000" dirty="0"/>
              <a:t>GVX Methods (Table 5.4)</a:t>
            </a:r>
          </a:p>
          <a:p>
            <a:r>
              <a:rPr lang="en-US" sz="2000" dirty="0"/>
              <a:t>The 18 Passive Marks can be observed by surveyor’s choice of method. Surveyor has chosen to use the GVX SRTK Method.</a:t>
            </a:r>
          </a:p>
          <a:p>
            <a:r>
              <a:rPr lang="en-US" sz="2000" dirty="0"/>
              <a:t>The entire project falls within a 30 km diameter circle</a:t>
            </a:r>
          </a:p>
          <a:p>
            <a:endParaRPr lang="en-US" sz="2000" dirty="0"/>
          </a:p>
        </p:txBody>
      </p:sp>
      <p:sp>
        <p:nvSpPr>
          <p:cNvPr id="5" name="Footer Placeholder 4">
            <a:extLst>
              <a:ext uri="{FF2B5EF4-FFF2-40B4-BE49-F238E27FC236}">
                <a16:creationId xmlns:a16="http://schemas.microsoft.com/office/drawing/2014/main" id="{078F7F91-B9FA-05FF-D9A2-7550B51C7C05}"/>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0B3D721C-0E88-F131-5280-A6192F22F4DE}"/>
              </a:ext>
            </a:extLst>
          </p:cNvPr>
          <p:cNvSpPr>
            <a:spLocks noGrp="1"/>
          </p:cNvSpPr>
          <p:nvPr>
            <p:ph type="sldNum" sz="quarter" idx="12"/>
          </p:nvPr>
        </p:nvSpPr>
        <p:spPr/>
        <p:txBody>
          <a:bodyPr/>
          <a:lstStyle/>
          <a:p>
            <a:fld id="{84C1C367-1155-47A8-B187-ABB1E4FCD3DE}" type="slidenum">
              <a:rPr lang="en-US" altLang="en-US" smtClean="0"/>
              <a:pPr/>
              <a:t>49</a:t>
            </a:fld>
            <a:endParaRPr lang="en-US" altLang="en-US" dirty="0"/>
          </a:p>
        </p:txBody>
      </p:sp>
      <p:sp>
        <p:nvSpPr>
          <p:cNvPr id="4" name="Date Placeholder 3">
            <a:extLst>
              <a:ext uri="{FF2B5EF4-FFF2-40B4-BE49-F238E27FC236}">
                <a16:creationId xmlns:a16="http://schemas.microsoft.com/office/drawing/2014/main" id="{4D19212E-42DD-7ADA-7B8F-E9ED1BE74C77}"/>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2426264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3C18-1041-F1C8-40AE-54406DCAF7FC}"/>
              </a:ext>
            </a:extLst>
          </p:cNvPr>
          <p:cNvSpPr>
            <a:spLocks noGrp="1"/>
          </p:cNvSpPr>
          <p:nvPr>
            <p:ph type="title"/>
          </p:nvPr>
        </p:nvSpPr>
        <p:spPr/>
        <p:txBody>
          <a:bodyPr/>
          <a:lstStyle/>
          <a:p>
            <a:r>
              <a:rPr lang="en-US" dirty="0"/>
              <a:t>Classifications</a:t>
            </a:r>
          </a:p>
        </p:txBody>
      </p:sp>
      <p:sp>
        <p:nvSpPr>
          <p:cNvPr id="4" name="Date Placeholder 3">
            <a:extLst>
              <a:ext uri="{FF2B5EF4-FFF2-40B4-BE49-F238E27FC236}">
                <a16:creationId xmlns:a16="http://schemas.microsoft.com/office/drawing/2014/main" id="{D2825D04-10EE-CCCC-E108-9D1B9CE8C21D}"/>
              </a:ext>
            </a:extLst>
          </p:cNvPr>
          <p:cNvSpPr>
            <a:spLocks noGrp="1"/>
          </p:cNvSpPr>
          <p:nvPr>
            <p:ph type="dt" sz="half" idx="10"/>
          </p:nvPr>
        </p:nvSpPr>
        <p:spPr/>
        <p:txBody>
          <a:bodyPr/>
          <a:lstStyle/>
          <a:p>
            <a:pPr>
              <a:defRPr/>
            </a:pPr>
            <a:r>
              <a:rPr lang="en-US" altLang="en-US"/>
              <a:t>April 21, 2025</a:t>
            </a:r>
            <a:endParaRPr lang="en-US" altLang="en-US" dirty="0"/>
          </a:p>
        </p:txBody>
      </p:sp>
      <p:sp>
        <p:nvSpPr>
          <p:cNvPr id="5" name="Footer Placeholder 4">
            <a:extLst>
              <a:ext uri="{FF2B5EF4-FFF2-40B4-BE49-F238E27FC236}">
                <a16:creationId xmlns:a16="http://schemas.microsoft.com/office/drawing/2014/main" id="{832A3F3F-42C3-CC5E-9FFB-05D2FF04FC34}"/>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1A6630B4-1F17-D31A-395A-667589BC0205}"/>
              </a:ext>
            </a:extLst>
          </p:cNvPr>
          <p:cNvSpPr>
            <a:spLocks noGrp="1"/>
          </p:cNvSpPr>
          <p:nvPr>
            <p:ph type="sldNum" sz="quarter" idx="12"/>
          </p:nvPr>
        </p:nvSpPr>
        <p:spPr/>
        <p:txBody>
          <a:bodyPr/>
          <a:lstStyle/>
          <a:p>
            <a:pPr>
              <a:defRPr/>
            </a:pPr>
            <a:fld id="{A269A303-B593-45E6-8920-67DA3337AB25}" type="slidenum">
              <a:rPr lang="en-US" altLang="en-US" smtClean="0"/>
              <a:pPr>
                <a:defRPr/>
              </a:pPr>
              <a:t>5</a:t>
            </a:fld>
            <a:endParaRPr lang="en-US" altLang="en-US" dirty="0"/>
          </a:p>
        </p:txBody>
      </p:sp>
      <p:sp>
        <p:nvSpPr>
          <p:cNvPr id="8" name="TextBox 7">
            <a:extLst>
              <a:ext uri="{FF2B5EF4-FFF2-40B4-BE49-F238E27FC236}">
                <a16:creationId xmlns:a16="http://schemas.microsoft.com/office/drawing/2014/main" id="{E047AFFE-A517-7F6A-CD19-2008F47FAF49}"/>
              </a:ext>
            </a:extLst>
          </p:cNvPr>
          <p:cNvSpPr txBox="1"/>
          <p:nvPr/>
        </p:nvSpPr>
        <p:spPr>
          <a:xfrm>
            <a:off x="576580" y="1060901"/>
            <a:ext cx="7833360" cy="3539430"/>
          </a:xfrm>
          <a:prstGeom prst="rect">
            <a:avLst/>
          </a:prstGeom>
          <a:noFill/>
        </p:spPr>
        <p:txBody>
          <a:bodyPr wrap="square">
            <a:spAutoFit/>
          </a:bodyPr>
          <a:lstStyle/>
          <a:p>
            <a:pPr rtl="0">
              <a:spcBef>
                <a:spcPts val="0"/>
              </a:spcBef>
              <a:spcAft>
                <a:spcPts val="0"/>
              </a:spcAft>
            </a:pPr>
            <a:r>
              <a:rPr lang="en-US" sz="1600" b="1" dirty="0">
                <a:latin typeface="+mj-lt"/>
              </a:rPr>
              <a:t>Classifications of Intended Network and Local Accuracies </a:t>
            </a:r>
          </a:p>
          <a:p>
            <a:pPr rtl="0">
              <a:spcBef>
                <a:spcPts val="0"/>
              </a:spcBef>
              <a:spcAft>
                <a:spcPts val="0"/>
              </a:spcAft>
            </a:pPr>
            <a:r>
              <a:rPr lang="en-US" sz="1600" dirty="0">
                <a:latin typeface="+mj-lt"/>
              </a:rPr>
              <a:t>The Standards defines the following 3 Classifications of Intended Network and Local Accuracy for GNSS geodetic control surveys that will be submitted to NGS for review and publication (see Table 1 — Classifications of Intended Network and Local Accuracy). By following the requirements of Tables 2 through 10 the surveyor should expect to achieve the intended accuracies shown in Table 1. </a:t>
            </a:r>
          </a:p>
          <a:p>
            <a:pPr rtl="0">
              <a:spcBef>
                <a:spcPts val="0"/>
              </a:spcBef>
              <a:spcAft>
                <a:spcPts val="0"/>
              </a:spcAft>
            </a:pPr>
            <a:endParaRPr lang="en-US" sz="1600" i="1" dirty="0">
              <a:latin typeface="+mj-lt"/>
            </a:endParaRPr>
          </a:p>
          <a:p>
            <a:pPr rtl="0">
              <a:spcBef>
                <a:spcPts val="0"/>
              </a:spcBef>
              <a:spcAft>
                <a:spcPts val="0"/>
              </a:spcAft>
            </a:pPr>
            <a:r>
              <a:rPr lang="en-US" sz="1600" i="1" dirty="0">
                <a:latin typeface="+mj-lt"/>
              </a:rPr>
              <a:t>Since actual surveys sometimes do not achieve the intended accuracies, NGS will review any submitted survey that at least meets the requirements of the LOCAL Classification. In keeping with current practice, the </a:t>
            </a:r>
            <a:r>
              <a:rPr lang="en-US" sz="1600" i="1" u="sng" dirty="0">
                <a:latin typeface="+mj-lt"/>
              </a:rPr>
              <a:t>NGS Datasheet will not designate a Classification </a:t>
            </a:r>
            <a:r>
              <a:rPr lang="en-US" sz="1600" i="1" dirty="0">
                <a:latin typeface="+mj-lt"/>
              </a:rPr>
              <a:t>on the datasheet.</a:t>
            </a:r>
          </a:p>
          <a:p>
            <a:pPr rtl="0">
              <a:spcBef>
                <a:spcPts val="0"/>
              </a:spcBef>
              <a:spcAft>
                <a:spcPts val="0"/>
              </a:spcAft>
            </a:pPr>
            <a:endParaRPr lang="en-US" sz="1600" i="1" dirty="0">
              <a:effectLst/>
              <a:latin typeface="+mj-lt"/>
            </a:endParaRPr>
          </a:p>
          <a:p>
            <a:pPr rtl="0">
              <a:spcBef>
                <a:spcPts val="0"/>
              </a:spcBef>
              <a:spcAft>
                <a:spcPts val="0"/>
              </a:spcAft>
            </a:pPr>
            <a:r>
              <a:rPr lang="en-US" sz="1600" i="1" dirty="0">
                <a:effectLst/>
                <a:latin typeface="+mj-lt"/>
              </a:rPr>
              <a:t>NGS has provided Primary and Secondary Classifications as recommended practices for surveys which aspire to achieve better than minimum standards. </a:t>
            </a:r>
          </a:p>
          <a:p>
            <a:pPr rtl="0">
              <a:spcBef>
                <a:spcPts val="0"/>
              </a:spcBef>
              <a:spcAft>
                <a:spcPts val="0"/>
              </a:spcAft>
            </a:pPr>
            <a:endParaRPr lang="en-US" sz="1600" i="1" dirty="0">
              <a:effectLst/>
              <a:latin typeface="+mj-lt"/>
            </a:endParaRPr>
          </a:p>
        </p:txBody>
      </p:sp>
      <p:sp>
        <p:nvSpPr>
          <p:cNvPr id="3" name="TextBox 2">
            <a:extLst>
              <a:ext uri="{FF2B5EF4-FFF2-40B4-BE49-F238E27FC236}">
                <a16:creationId xmlns:a16="http://schemas.microsoft.com/office/drawing/2014/main" id="{BADDC573-F07E-491F-B3D8-F0BCE1601BB4}"/>
              </a:ext>
            </a:extLst>
          </p:cNvPr>
          <p:cNvSpPr txBox="1"/>
          <p:nvPr/>
        </p:nvSpPr>
        <p:spPr>
          <a:xfrm>
            <a:off x="876192" y="6045340"/>
            <a:ext cx="6315075" cy="307777"/>
          </a:xfrm>
          <a:prstGeom prst="rect">
            <a:avLst/>
          </a:prstGeom>
          <a:noFill/>
        </p:spPr>
        <p:txBody>
          <a:bodyPr wrap="square">
            <a:spAutoFit/>
          </a:bodyPr>
          <a:lstStyle/>
          <a:p>
            <a:pPr rtl="0">
              <a:spcBef>
                <a:spcPts val="0"/>
              </a:spcBef>
              <a:spcAft>
                <a:spcPts val="0"/>
              </a:spcAft>
            </a:pPr>
            <a:r>
              <a:rPr lang="en-US" sz="1400" b="0" i="1" u="none" strike="noStrike" dirty="0">
                <a:solidFill>
                  <a:srgbClr val="000000"/>
                </a:solidFill>
                <a:effectLst/>
                <a:latin typeface="+mn-lt"/>
              </a:rPr>
              <a:t>* Network Accuracy is stated at the 95% confidence level</a:t>
            </a:r>
            <a:endParaRPr lang="en-US" sz="1400" b="0" i="0" u="none" strike="noStrike" dirty="0">
              <a:solidFill>
                <a:srgbClr val="000000"/>
              </a:solidFill>
              <a:effectLst/>
              <a:latin typeface="+mn-lt"/>
            </a:endParaRPr>
          </a:p>
        </p:txBody>
      </p:sp>
      <p:graphicFrame>
        <p:nvGraphicFramePr>
          <p:cNvPr id="11" name="Table 10" descr="&quot;&quot;">
            <a:extLst>
              <a:ext uri="{FF2B5EF4-FFF2-40B4-BE49-F238E27FC236}">
                <a16:creationId xmlns:a16="http://schemas.microsoft.com/office/drawing/2014/main" id="{88AD226B-0800-3BF5-0D83-545115342D8A}"/>
              </a:ext>
            </a:extLst>
          </p:cNvPr>
          <p:cNvGraphicFramePr>
            <a:graphicFrameLocks noGrp="1"/>
          </p:cNvGraphicFramePr>
          <p:nvPr>
            <p:extLst>
              <p:ext uri="{D42A27DB-BD31-4B8C-83A1-F6EECF244321}">
                <p14:modId xmlns:p14="http://schemas.microsoft.com/office/powerpoint/2010/main" val="1073481250"/>
              </p:ext>
            </p:extLst>
          </p:nvPr>
        </p:nvGraphicFramePr>
        <p:xfrm>
          <a:off x="879667" y="4734530"/>
          <a:ext cx="7363380" cy="1254760"/>
        </p:xfrm>
        <a:graphic>
          <a:graphicData uri="http://schemas.openxmlformats.org/drawingml/2006/table">
            <a:tbl>
              <a:tblPr/>
              <a:tblGrid>
                <a:gridCol w="414877">
                  <a:extLst>
                    <a:ext uri="{9D8B030D-6E8A-4147-A177-3AD203B41FA5}">
                      <a16:colId xmlns:a16="http://schemas.microsoft.com/office/drawing/2014/main" val="720434657"/>
                    </a:ext>
                  </a:extLst>
                </a:gridCol>
                <a:gridCol w="2026506">
                  <a:extLst>
                    <a:ext uri="{9D8B030D-6E8A-4147-A177-3AD203B41FA5}">
                      <a16:colId xmlns:a16="http://schemas.microsoft.com/office/drawing/2014/main" val="1762890780"/>
                    </a:ext>
                  </a:extLst>
                </a:gridCol>
                <a:gridCol w="1822450">
                  <a:extLst>
                    <a:ext uri="{9D8B030D-6E8A-4147-A177-3AD203B41FA5}">
                      <a16:colId xmlns:a16="http://schemas.microsoft.com/office/drawing/2014/main" val="1374270514"/>
                    </a:ext>
                  </a:extLst>
                </a:gridCol>
                <a:gridCol w="1612900">
                  <a:extLst>
                    <a:ext uri="{9D8B030D-6E8A-4147-A177-3AD203B41FA5}">
                      <a16:colId xmlns:a16="http://schemas.microsoft.com/office/drawing/2014/main" val="1128249267"/>
                    </a:ext>
                  </a:extLst>
                </a:gridCol>
                <a:gridCol w="1486647">
                  <a:extLst>
                    <a:ext uri="{9D8B030D-6E8A-4147-A177-3AD203B41FA5}">
                      <a16:colId xmlns:a16="http://schemas.microsoft.com/office/drawing/2014/main" val="874321567"/>
                    </a:ext>
                  </a:extLst>
                </a:gridCol>
              </a:tblGrid>
              <a:tr h="0">
                <a:tc>
                  <a:txBody>
                    <a:bodyPr/>
                    <a:lstStyle/>
                    <a:p>
                      <a:pPr fontAlgn="t"/>
                      <a:br>
                        <a:rPr lang="en-US" sz="1100">
                          <a:effectLst/>
                          <a:latin typeface="+mn-lt"/>
                        </a:rPr>
                      </a:br>
                      <a:endParaRPr lang="en-US" sz="110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Description</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PRIMARY</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SECONDARY</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333333"/>
                          </a:solidFill>
                          <a:effectLst/>
                          <a:latin typeface="+mn-lt"/>
                        </a:rPr>
                        <a:t>LOCAL</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29177377"/>
                  </a:ext>
                </a:extLst>
              </a:tr>
              <a:tr h="243815">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1.1</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Arial" panose="020B0604020202020204" pitchFamily="34" charset="0"/>
                        </a:rPr>
                        <a:t>Ellipsoid Height  (cm) *</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2 cm</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3 cm</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5 cm</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4279906"/>
                  </a:ext>
                </a:extLst>
              </a:tr>
              <a:tr h="243815">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1.2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Horizontal (cm) *</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1 cm</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1.5 cm</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2.5 cm</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3214988"/>
                  </a:ext>
                </a:extLst>
              </a:tr>
              <a:tr h="0">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1.3</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Orthometric Height (cm) *</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Arial" panose="020B0604020202020204" pitchFamily="34" charset="0"/>
                        </a:rPr>
                        <a:t>3 cm</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4 cm</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6 cm</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610480"/>
                  </a:ext>
                </a:extLst>
              </a:tr>
            </a:tbl>
          </a:graphicData>
        </a:graphic>
      </p:graphicFrame>
      <p:sp>
        <p:nvSpPr>
          <p:cNvPr id="12" name="TextBox 11">
            <a:extLst>
              <a:ext uri="{FF2B5EF4-FFF2-40B4-BE49-F238E27FC236}">
                <a16:creationId xmlns:a16="http://schemas.microsoft.com/office/drawing/2014/main" id="{B388A4C1-E6CE-802B-4108-836716973E38}"/>
              </a:ext>
            </a:extLst>
          </p:cNvPr>
          <p:cNvSpPr txBox="1"/>
          <p:nvPr/>
        </p:nvSpPr>
        <p:spPr>
          <a:xfrm>
            <a:off x="876192" y="4355487"/>
            <a:ext cx="7363379" cy="369332"/>
          </a:xfrm>
          <a:prstGeom prst="rect">
            <a:avLst/>
          </a:prstGeom>
          <a:noFill/>
        </p:spPr>
        <p:txBody>
          <a:bodyPr wrap="square">
            <a:spAutoFit/>
          </a:bodyPr>
          <a:lstStyle/>
          <a:p>
            <a:pPr rtl="0">
              <a:spcBef>
                <a:spcPts val="0"/>
              </a:spcBef>
              <a:spcAft>
                <a:spcPts val="0"/>
              </a:spcAft>
            </a:pPr>
            <a:r>
              <a:rPr lang="en-US" b="0" i="0" u="none" strike="noStrike" dirty="0">
                <a:solidFill>
                  <a:srgbClr val="000000"/>
                </a:solidFill>
                <a:effectLst/>
                <a:latin typeface="+mn-lt"/>
              </a:rPr>
              <a:t>Table 1 - </a:t>
            </a:r>
            <a:r>
              <a:rPr lang="en-US" sz="1800" b="0" i="0" u="none" strike="noStrike" dirty="0">
                <a:solidFill>
                  <a:srgbClr val="000000"/>
                </a:solidFill>
                <a:effectLst/>
                <a:latin typeface="Arial" panose="020B0604020202020204" pitchFamily="34" charset="0"/>
              </a:rPr>
              <a:t>Classifications of Intended Network and Local Accuracy</a:t>
            </a:r>
            <a:endParaRPr lang="en-US" b="0" i="0" u="none" strike="noStrike" dirty="0">
              <a:solidFill>
                <a:srgbClr val="000000"/>
              </a:solidFill>
              <a:effectLst/>
              <a:latin typeface="+mn-lt"/>
            </a:endParaRPr>
          </a:p>
        </p:txBody>
      </p:sp>
      <p:sp>
        <p:nvSpPr>
          <p:cNvPr id="7" name="Rectangle 6">
            <a:extLst>
              <a:ext uri="{FF2B5EF4-FFF2-40B4-BE49-F238E27FC236}">
                <a16:creationId xmlns:a16="http://schemas.microsoft.com/office/drawing/2014/main" id="{D2C99F75-32E9-288D-DB15-257DD3DB02A4}"/>
              </a:ext>
            </a:extLst>
          </p:cNvPr>
          <p:cNvSpPr/>
          <p:nvPr/>
        </p:nvSpPr>
        <p:spPr>
          <a:xfrm>
            <a:off x="6700838" y="4672940"/>
            <a:ext cx="1604961" cy="13724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4287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C1DD2-80E9-B445-49DE-B1A807A8AD0E}"/>
            </a:ext>
          </a:extLst>
        </p:cNvPr>
        <p:cNvGrpSpPr/>
        <p:nvPr/>
      </p:nvGrpSpPr>
      <p:grpSpPr>
        <a:xfrm>
          <a:off x="0" y="0"/>
          <a:ext cx="0" cy="0"/>
          <a:chOff x="0" y="0"/>
          <a:chExt cx="0" cy="0"/>
        </a:xfrm>
      </p:grpSpPr>
      <p:pic>
        <p:nvPicPr>
          <p:cNvPr id="24" name="Picture 23" descr="A diagram of a sample network showing the collection of proposed OPUS PP vectors.">
            <a:extLst>
              <a:ext uri="{FF2B5EF4-FFF2-40B4-BE49-F238E27FC236}">
                <a16:creationId xmlns:a16="http://schemas.microsoft.com/office/drawing/2014/main" id="{188A2110-2351-D967-82B2-30E0D0A5B57B}"/>
              </a:ext>
            </a:extLst>
          </p:cNvPr>
          <p:cNvPicPr>
            <a:picLocks noChangeAspect="1"/>
          </p:cNvPicPr>
          <p:nvPr/>
        </p:nvPicPr>
        <p:blipFill>
          <a:blip r:embed="rId3"/>
          <a:srcRect l="-1" t="27952" r="29643"/>
          <a:stretch/>
        </p:blipFill>
        <p:spPr>
          <a:xfrm>
            <a:off x="1326382" y="1326381"/>
            <a:ext cx="6433457" cy="3998313"/>
          </a:xfrm>
          <a:prstGeom prst="rect">
            <a:avLst/>
          </a:prstGeom>
          <a:ln w="25400">
            <a:solidFill>
              <a:schemeClr val="accent1"/>
            </a:solidFill>
          </a:ln>
        </p:spPr>
      </p:pic>
      <p:sp>
        <p:nvSpPr>
          <p:cNvPr id="2" name="Title 1">
            <a:extLst>
              <a:ext uri="{FF2B5EF4-FFF2-40B4-BE49-F238E27FC236}">
                <a16:creationId xmlns:a16="http://schemas.microsoft.com/office/drawing/2014/main" id="{8ADC35E9-943A-F59A-E10D-0F6B7856B6EC}"/>
              </a:ext>
            </a:extLst>
          </p:cNvPr>
          <p:cNvSpPr>
            <a:spLocks noGrp="1"/>
          </p:cNvSpPr>
          <p:nvPr>
            <p:ph type="title"/>
          </p:nvPr>
        </p:nvSpPr>
        <p:spPr/>
        <p:txBody>
          <a:bodyPr/>
          <a:lstStyle/>
          <a:p>
            <a:r>
              <a:rPr lang="en-US" dirty="0"/>
              <a:t>OPUS PP Vectors</a:t>
            </a:r>
          </a:p>
        </p:txBody>
      </p:sp>
      <p:sp>
        <p:nvSpPr>
          <p:cNvPr id="5" name="Footer Placeholder 4">
            <a:extLst>
              <a:ext uri="{FF2B5EF4-FFF2-40B4-BE49-F238E27FC236}">
                <a16:creationId xmlns:a16="http://schemas.microsoft.com/office/drawing/2014/main" id="{F52D6CDC-FDD4-9EC1-E3EA-1E9044A6AF68}"/>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0419AEE0-102D-0F7B-C8E3-B7F7941F0C86}"/>
              </a:ext>
            </a:extLst>
          </p:cNvPr>
          <p:cNvSpPr>
            <a:spLocks noGrp="1"/>
          </p:cNvSpPr>
          <p:nvPr>
            <p:ph type="sldNum" sz="quarter" idx="12"/>
          </p:nvPr>
        </p:nvSpPr>
        <p:spPr/>
        <p:txBody>
          <a:bodyPr/>
          <a:lstStyle/>
          <a:p>
            <a:fld id="{84C1C367-1155-47A8-B187-ABB1E4FCD3DE}" type="slidenum">
              <a:rPr lang="en-US" altLang="en-US" smtClean="0"/>
              <a:pPr/>
              <a:t>50</a:t>
            </a:fld>
            <a:endParaRPr lang="en-US" altLang="en-US" dirty="0"/>
          </a:p>
        </p:txBody>
      </p:sp>
      <p:grpSp>
        <p:nvGrpSpPr>
          <p:cNvPr id="7" name="Group 6">
            <a:extLst>
              <a:ext uri="{FF2B5EF4-FFF2-40B4-BE49-F238E27FC236}">
                <a16:creationId xmlns:a16="http://schemas.microsoft.com/office/drawing/2014/main" id="{188EEBD2-C00C-BBD7-F1C5-382CA7A86AE1}"/>
              </a:ext>
            </a:extLst>
          </p:cNvPr>
          <p:cNvGrpSpPr/>
          <p:nvPr/>
        </p:nvGrpSpPr>
        <p:grpSpPr>
          <a:xfrm>
            <a:off x="2107062" y="2139939"/>
            <a:ext cx="3205901" cy="2543896"/>
            <a:chOff x="2107062" y="2139939"/>
            <a:chExt cx="3205901" cy="2543896"/>
          </a:xfrm>
        </p:grpSpPr>
        <p:grpSp>
          <p:nvGrpSpPr>
            <p:cNvPr id="8" name="Group 7">
              <a:extLst>
                <a:ext uri="{FF2B5EF4-FFF2-40B4-BE49-F238E27FC236}">
                  <a16:creationId xmlns:a16="http://schemas.microsoft.com/office/drawing/2014/main" id="{3F878C0C-1871-6D0F-624F-2EFA403E596A}"/>
                </a:ext>
              </a:extLst>
            </p:cNvPr>
            <p:cNvGrpSpPr/>
            <p:nvPr/>
          </p:nvGrpSpPr>
          <p:grpSpPr>
            <a:xfrm>
              <a:off x="2107062" y="2540158"/>
              <a:ext cx="173095" cy="156854"/>
              <a:chOff x="-1313713" y="1135965"/>
              <a:chExt cx="914400" cy="914399"/>
            </a:xfrm>
          </p:grpSpPr>
          <p:sp>
            <p:nvSpPr>
              <p:cNvPr id="42" name="Oval 41">
                <a:extLst>
                  <a:ext uri="{FF2B5EF4-FFF2-40B4-BE49-F238E27FC236}">
                    <a16:creationId xmlns:a16="http://schemas.microsoft.com/office/drawing/2014/main" id="{77F51C29-63B3-0D68-8E5A-C5689D9F0023}"/>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BCD0AD6C-5E10-3D97-FD73-04DF486AAAEA}"/>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D5B02575-CB42-B0A3-7DD8-86EDA722AF77}"/>
                </a:ext>
              </a:extLst>
            </p:cNvPr>
            <p:cNvGrpSpPr/>
            <p:nvPr/>
          </p:nvGrpSpPr>
          <p:grpSpPr>
            <a:xfrm>
              <a:off x="5139868" y="2139939"/>
              <a:ext cx="173095" cy="156854"/>
              <a:chOff x="-1313713" y="1135965"/>
              <a:chExt cx="914400" cy="914399"/>
            </a:xfrm>
          </p:grpSpPr>
          <p:sp>
            <p:nvSpPr>
              <p:cNvPr id="40" name="Oval 39">
                <a:extLst>
                  <a:ext uri="{FF2B5EF4-FFF2-40B4-BE49-F238E27FC236}">
                    <a16:creationId xmlns:a16="http://schemas.microsoft.com/office/drawing/2014/main" id="{A1382144-0750-CD48-88AA-37EF4C4C156C}"/>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3423AF7F-6658-AF0D-1CEB-29BA390B7F9C}"/>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4321B5C-3DC6-A8D9-F495-6296A483E242}"/>
                </a:ext>
              </a:extLst>
            </p:cNvPr>
            <p:cNvGrpSpPr/>
            <p:nvPr/>
          </p:nvGrpSpPr>
          <p:grpSpPr>
            <a:xfrm>
              <a:off x="3248956" y="2885289"/>
              <a:ext cx="173095" cy="156854"/>
              <a:chOff x="-2523332" y="5858219"/>
              <a:chExt cx="914400" cy="914399"/>
            </a:xfrm>
          </p:grpSpPr>
          <p:sp>
            <p:nvSpPr>
              <p:cNvPr id="38" name="Oval 37">
                <a:extLst>
                  <a:ext uri="{FF2B5EF4-FFF2-40B4-BE49-F238E27FC236}">
                    <a16:creationId xmlns:a16="http://schemas.microsoft.com/office/drawing/2014/main" id="{2705C570-7A24-C24F-083A-9C4CB45449D4}"/>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a:extLst>
                  <a:ext uri="{FF2B5EF4-FFF2-40B4-BE49-F238E27FC236}">
                    <a16:creationId xmlns:a16="http://schemas.microsoft.com/office/drawing/2014/main" id="{E19A191F-04FD-9328-7C25-DC962DC978F3}"/>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BB9BDCFF-4AD7-AC68-D21A-CD33DF67C81F}"/>
                </a:ext>
              </a:extLst>
            </p:cNvPr>
            <p:cNvGrpSpPr/>
            <p:nvPr/>
          </p:nvGrpSpPr>
          <p:grpSpPr>
            <a:xfrm>
              <a:off x="4681650" y="3807474"/>
              <a:ext cx="173095" cy="156854"/>
              <a:chOff x="-2523332" y="5858219"/>
              <a:chExt cx="914400" cy="914399"/>
            </a:xfrm>
          </p:grpSpPr>
          <p:sp>
            <p:nvSpPr>
              <p:cNvPr id="36" name="Oval 35">
                <a:extLst>
                  <a:ext uri="{FF2B5EF4-FFF2-40B4-BE49-F238E27FC236}">
                    <a16:creationId xmlns:a16="http://schemas.microsoft.com/office/drawing/2014/main" id="{4079931F-F836-0DEB-C629-F68612332ECB}"/>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a:extLst>
                  <a:ext uri="{FF2B5EF4-FFF2-40B4-BE49-F238E27FC236}">
                    <a16:creationId xmlns:a16="http://schemas.microsoft.com/office/drawing/2014/main" id="{8A9CCDB5-38F2-4CA9-1187-ACD34CAD4F82}"/>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a:extLst>
                <a:ext uri="{FF2B5EF4-FFF2-40B4-BE49-F238E27FC236}">
                  <a16:creationId xmlns:a16="http://schemas.microsoft.com/office/drawing/2014/main" id="{7091D878-544E-BA6B-86F5-BACE7D8AC77D}"/>
                </a:ext>
              </a:extLst>
            </p:cNvPr>
            <p:cNvSpPr/>
            <p:nvPr/>
          </p:nvSpPr>
          <p:spPr>
            <a:xfrm>
              <a:off x="2676763" y="2668627"/>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68422B4-C59C-270E-AB6F-A1BE6A34B1F5}"/>
                </a:ext>
              </a:extLst>
            </p:cNvPr>
            <p:cNvSpPr/>
            <p:nvPr/>
          </p:nvSpPr>
          <p:spPr>
            <a:xfrm>
              <a:off x="4005934" y="4526981"/>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9192E6C-180C-941C-6843-D80B96E46F74}"/>
                </a:ext>
              </a:extLst>
            </p:cNvPr>
            <p:cNvSpPr/>
            <p:nvPr/>
          </p:nvSpPr>
          <p:spPr>
            <a:xfrm>
              <a:off x="4743074" y="2549934"/>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F9A9975-1117-8615-1384-7F099F9299D0}"/>
                </a:ext>
              </a:extLst>
            </p:cNvPr>
            <p:cNvGrpSpPr/>
            <p:nvPr/>
          </p:nvGrpSpPr>
          <p:grpSpPr>
            <a:xfrm>
              <a:off x="4026800" y="2158661"/>
              <a:ext cx="173095" cy="156854"/>
              <a:chOff x="-2523332" y="5858219"/>
              <a:chExt cx="914400" cy="914399"/>
            </a:xfrm>
          </p:grpSpPr>
          <p:sp>
            <p:nvSpPr>
              <p:cNvPr id="34" name="Oval 33">
                <a:extLst>
                  <a:ext uri="{FF2B5EF4-FFF2-40B4-BE49-F238E27FC236}">
                    <a16:creationId xmlns:a16="http://schemas.microsoft.com/office/drawing/2014/main" id="{6054C059-213D-5532-71FB-274F617041F1}"/>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a:extLst>
                  <a:ext uri="{FF2B5EF4-FFF2-40B4-BE49-F238E27FC236}">
                    <a16:creationId xmlns:a16="http://schemas.microsoft.com/office/drawing/2014/main" id="{1BEC0686-CF11-EA40-E5C9-DE9EEE303270}"/>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44" name="Picture 43">
            <a:extLst>
              <a:ext uri="{FF2B5EF4-FFF2-40B4-BE49-F238E27FC236}">
                <a16:creationId xmlns:a16="http://schemas.microsoft.com/office/drawing/2014/main" id="{9FCE3E57-4BD1-7ECB-5487-D7404D15707D}"/>
              </a:ext>
            </a:extLst>
          </p:cNvPr>
          <p:cNvPicPr>
            <a:picLocks noChangeAspect="1"/>
          </p:cNvPicPr>
          <p:nvPr/>
        </p:nvPicPr>
        <p:blipFill>
          <a:blip r:embed="rId4"/>
          <a:stretch>
            <a:fillRect/>
          </a:stretch>
        </p:blipFill>
        <p:spPr>
          <a:xfrm>
            <a:off x="7859670" y="429318"/>
            <a:ext cx="1284330" cy="2030540"/>
          </a:xfrm>
          <a:prstGeom prst="rect">
            <a:avLst/>
          </a:prstGeom>
        </p:spPr>
      </p:pic>
      <p:cxnSp>
        <p:nvCxnSpPr>
          <p:cNvPr id="46" name="Straight Arrow Connector 45">
            <a:extLst>
              <a:ext uri="{FF2B5EF4-FFF2-40B4-BE49-F238E27FC236}">
                <a16:creationId xmlns:a16="http://schemas.microsoft.com/office/drawing/2014/main" id="{1916E085-D7EC-AF4F-EB0E-1375726D5F74}"/>
              </a:ext>
            </a:extLst>
          </p:cNvPr>
          <p:cNvCxnSpPr>
            <a:cxnSpLocks/>
            <a:stCxn id="40" idx="2"/>
            <a:endCxn id="37" idx="0"/>
          </p:cNvCxnSpPr>
          <p:nvPr/>
        </p:nvCxnSpPr>
        <p:spPr>
          <a:xfrm flipH="1">
            <a:off x="4770902" y="2218366"/>
            <a:ext cx="368966" cy="1593601"/>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27FFD99A-2739-A165-6C49-201D1C2F6D99}"/>
              </a:ext>
            </a:extLst>
          </p:cNvPr>
          <p:cNvCxnSpPr>
            <a:cxnSpLocks/>
            <a:stCxn id="40" idx="2"/>
            <a:endCxn id="32" idx="7"/>
          </p:cNvCxnSpPr>
          <p:nvPr/>
        </p:nvCxnSpPr>
        <p:spPr>
          <a:xfrm flipH="1">
            <a:off x="4890820" y="2218366"/>
            <a:ext cx="249048" cy="354539"/>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DE98EE54-020A-9DEE-6B2D-D94058E0E279}"/>
              </a:ext>
            </a:extLst>
          </p:cNvPr>
          <p:cNvCxnSpPr>
            <a:cxnSpLocks/>
            <a:stCxn id="40" idx="2"/>
            <a:endCxn id="39" idx="3"/>
          </p:cNvCxnSpPr>
          <p:nvPr/>
        </p:nvCxnSpPr>
        <p:spPr>
          <a:xfrm flipH="1">
            <a:off x="3420248" y="2218366"/>
            <a:ext cx="1719620" cy="745963"/>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31D305CB-E8A4-0163-1F42-0F167F1861A9}"/>
              </a:ext>
            </a:extLst>
          </p:cNvPr>
          <p:cNvCxnSpPr>
            <a:cxnSpLocks/>
            <a:stCxn id="40" idx="2"/>
            <a:endCxn id="30" idx="6"/>
          </p:cNvCxnSpPr>
          <p:nvPr/>
        </p:nvCxnSpPr>
        <p:spPr>
          <a:xfrm flipH="1">
            <a:off x="2849858" y="2218366"/>
            <a:ext cx="2290010" cy="528688"/>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1E7EE074-B904-BE24-463B-EF3FF0E31792}"/>
              </a:ext>
            </a:extLst>
          </p:cNvPr>
          <p:cNvCxnSpPr>
            <a:cxnSpLocks/>
            <a:stCxn id="40" idx="2"/>
            <a:endCxn id="35" idx="3"/>
          </p:cNvCxnSpPr>
          <p:nvPr/>
        </p:nvCxnSpPr>
        <p:spPr>
          <a:xfrm flipH="1">
            <a:off x="4198092" y="2218366"/>
            <a:ext cx="941776" cy="19335"/>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AB6B3925-F17B-2F73-C123-4178AEA3F577}"/>
              </a:ext>
            </a:extLst>
          </p:cNvPr>
          <p:cNvCxnSpPr>
            <a:cxnSpLocks/>
            <a:stCxn id="40" idx="2"/>
            <a:endCxn id="42" idx="6"/>
          </p:cNvCxnSpPr>
          <p:nvPr/>
        </p:nvCxnSpPr>
        <p:spPr>
          <a:xfrm flipH="1">
            <a:off x="2280157" y="2218366"/>
            <a:ext cx="2859711" cy="400219"/>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13AED599-D0A7-B5DF-7AE1-BA78457601A2}"/>
              </a:ext>
            </a:extLst>
          </p:cNvPr>
          <p:cNvCxnSpPr>
            <a:cxnSpLocks/>
            <a:stCxn id="40" idx="2"/>
            <a:endCxn id="31" idx="0"/>
          </p:cNvCxnSpPr>
          <p:nvPr/>
        </p:nvCxnSpPr>
        <p:spPr>
          <a:xfrm flipH="1">
            <a:off x="4092482" y="2218366"/>
            <a:ext cx="1047386" cy="2308615"/>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F435CDA2-F2B2-D7C8-3355-B1511081963B}"/>
              </a:ext>
            </a:extLst>
          </p:cNvPr>
          <p:cNvCxnSpPr>
            <a:cxnSpLocks/>
            <a:stCxn id="40" idx="2"/>
          </p:cNvCxnSpPr>
          <p:nvPr/>
        </p:nvCxnSpPr>
        <p:spPr>
          <a:xfrm flipV="1">
            <a:off x="5139868" y="1117600"/>
            <a:ext cx="1489532" cy="1100766"/>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C69623B1-245B-952A-772E-CA3028DED632}"/>
              </a:ext>
            </a:extLst>
          </p:cNvPr>
          <p:cNvCxnSpPr>
            <a:cxnSpLocks/>
            <a:stCxn id="40" idx="2"/>
          </p:cNvCxnSpPr>
          <p:nvPr/>
        </p:nvCxnSpPr>
        <p:spPr>
          <a:xfrm flipH="1" flipV="1">
            <a:off x="3985351" y="1351746"/>
            <a:ext cx="1154517" cy="866620"/>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DF286DF5-094E-CEF3-338B-A7B18F0764AD}"/>
              </a:ext>
            </a:extLst>
          </p:cNvPr>
          <p:cNvCxnSpPr>
            <a:cxnSpLocks/>
            <a:stCxn id="40" idx="2"/>
          </p:cNvCxnSpPr>
          <p:nvPr/>
        </p:nvCxnSpPr>
        <p:spPr>
          <a:xfrm>
            <a:off x="5139868" y="2218366"/>
            <a:ext cx="1489532" cy="1424684"/>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3E41BFE8-8804-91C5-CB7D-777296D2AB88}"/>
              </a:ext>
            </a:extLst>
          </p:cNvPr>
          <p:cNvCxnSpPr>
            <a:cxnSpLocks/>
            <a:stCxn id="40" idx="2"/>
          </p:cNvCxnSpPr>
          <p:nvPr/>
        </p:nvCxnSpPr>
        <p:spPr>
          <a:xfrm flipH="1">
            <a:off x="2280157" y="2218366"/>
            <a:ext cx="2859711" cy="2747478"/>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0996E0D3-41B8-51D1-DF24-4D38F100C93D}"/>
              </a:ext>
            </a:extLst>
          </p:cNvPr>
          <p:cNvSpPr txBox="1"/>
          <p:nvPr/>
        </p:nvSpPr>
        <p:spPr>
          <a:xfrm>
            <a:off x="1256023" y="2457055"/>
            <a:ext cx="883251" cy="369332"/>
          </a:xfrm>
          <a:prstGeom prst="rect">
            <a:avLst/>
          </a:prstGeom>
          <a:noFill/>
        </p:spPr>
        <p:txBody>
          <a:bodyPr wrap="square" rtlCol="0">
            <a:spAutoFit/>
          </a:bodyPr>
          <a:lstStyle/>
          <a:p>
            <a:r>
              <a:rPr lang="en-US" dirty="0">
                <a:solidFill>
                  <a:srgbClr val="0070C0"/>
                </a:solidFill>
              </a:rPr>
              <a:t>CORS 1</a:t>
            </a:r>
          </a:p>
        </p:txBody>
      </p:sp>
      <p:sp>
        <p:nvSpPr>
          <p:cNvPr id="12" name="TextBox 11">
            <a:extLst>
              <a:ext uri="{FF2B5EF4-FFF2-40B4-BE49-F238E27FC236}">
                <a16:creationId xmlns:a16="http://schemas.microsoft.com/office/drawing/2014/main" id="{78A78E7D-9595-6DD4-3404-A4D6A965EDA7}"/>
              </a:ext>
            </a:extLst>
          </p:cNvPr>
          <p:cNvSpPr txBox="1"/>
          <p:nvPr/>
        </p:nvSpPr>
        <p:spPr>
          <a:xfrm>
            <a:off x="5295984" y="2043368"/>
            <a:ext cx="718458" cy="369332"/>
          </a:xfrm>
          <a:prstGeom prst="rect">
            <a:avLst/>
          </a:prstGeom>
          <a:noFill/>
        </p:spPr>
        <p:txBody>
          <a:bodyPr wrap="square" rtlCol="0">
            <a:spAutoFit/>
          </a:bodyPr>
          <a:lstStyle/>
          <a:p>
            <a:r>
              <a:rPr lang="en-US" dirty="0">
                <a:solidFill>
                  <a:srgbClr val="0070C0"/>
                </a:solidFill>
              </a:rPr>
              <a:t>HUB</a:t>
            </a:r>
          </a:p>
        </p:txBody>
      </p:sp>
      <p:sp>
        <p:nvSpPr>
          <p:cNvPr id="13" name="TextBox 12">
            <a:extLst>
              <a:ext uri="{FF2B5EF4-FFF2-40B4-BE49-F238E27FC236}">
                <a16:creationId xmlns:a16="http://schemas.microsoft.com/office/drawing/2014/main" id="{46E85F63-803A-D9DB-DF91-BB6DD9CB38A3}"/>
              </a:ext>
            </a:extLst>
          </p:cNvPr>
          <p:cNvSpPr txBox="1"/>
          <p:nvPr/>
        </p:nvSpPr>
        <p:spPr>
          <a:xfrm>
            <a:off x="6493870" y="3594996"/>
            <a:ext cx="867050" cy="369332"/>
          </a:xfrm>
          <a:prstGeom prst="rect">
            <a:avLst/>
          </a:prstGeom>
          <a:noFill/>
        </p:spPr>
        <p:txBody>
          <a:bodyPr wrap="square" rtlCol="0">
            <a:spAutoFit/>
          </a:bodyPr>
          <a:lstStyle/>
          <a:p>
            <a:r>
              <a:rPr lang="en-US" dirty="0">
                <a:solidFill>
                  <a:srgbClr val="0070C0"/>
                </a:solidFill>
              </a:rPr>
              <a:t>CORS 4</a:t>
            </a:r>
          </a:p>
        </p:txBody>
      </p:sp>
      <p:sp>
        <p:nvSpPr>
          <p:cNvPr id="14" name="TextBox 13">
            <a:extLst>
              <a:ext uri="{FF2B5EF4-FFF2-40B4-BE49-F238E27FC236}">
                <a16:creationId xmlns:a16="http://schemas.microsoft.com/office/drawing/2014/main" id="{FA67EE8D-5EA5-95F2-ADC3-1AD3D15144F8}"/>
              </a:ext>
            </a:extLst>
          </p:cNvPr>
          <p:cNvSpPr txBox="1"/>
          <p:nvPr/>
        </p:nvSpPr>
        <p:spPr>
          <a:xfrm>
            <a:off x="6572248" y="845435"/>
            <a:ext cx="890724" cy="369332"/>
          </a:xfrm>
          <a:prstGeom prst="rect">
            <a:avLst/>
          </a:prstGeom>
          <a:noFill/>
        </p:spPr>
        <p:txBody>
          <a:bodyPr wrap="square" rtlCol="0">
            <a:spAutoFit/>
          </a:bodyPr>
          <a:lstStyle/>
          <a:p>
            <a:r>
              <a:rPr lang="en-US" dirty="0">
                <a:solidFill>
                  <a:srgbClr val="0070C0"/>
                </a:solidFill>
              </a:rPr>
              <a:t>CORS 3</a:t>
            </a:r>
          </a:p>
        </p:txBody>
      </p:sp>
      <p:sp>
        <p:nvSpPr>
          <p:cNvPr id="15" name="TextBox 14">
            <a:extLst>
              <a:ext uri="{FF2B5EF4-FFF2-40B4-BE49-F238E27FC236}">
                <a16:creationId xmlns:a16="http://schemas.microsoft.com/office/drawing/2014/main" id="{E7FCB370-35E3-279F-D6AE-79F1D5F3AB54}"/>
              </a:ext>
            </a:extLst>
          </p:cNvPr>
          <p:cNvSpPr txBox="1"/>
          <p:nvPr/>
        </p:nvSpPr>
        <p:spPr>
          <a:xfrm>
            <a:off x="3210194" y="1248331"/>
            <a:ext cx="890725" cy="369332"/>
          </a:xfrm>
          <a:prstGeom prst="rect">
            <a:avLst/>
          </a:prstGeom>
          <a:noFill/>
        </p:spPr>
        <p:txBody>
          <a:bodyPr wrap="square" rtlCol="0">
            <a:spAutoFit/>
          </a:bodyPr>
          <a:lstStyle/>
          <a:p>
            <a:r>
              <a:rPr lang="en-US" dirty="0">
                <a:solidFill>
                  <a:srgbClr val="0070C0"/>
                </a:solidFill>
              </a:rPr>
              <a:t>CORS 2</a:t>
            </a:r>
          </a:p>
        </p:txBody>
      </p:sp>
      <p:sp>
        <p:nvSpPr>
          <p:cNvPr id="16" name="TextBox 15">
            <a:extLst>
              <a:ext uri="{FF2B5EF4-FFF2-40B4-BE49-F238E27FC236}">
                <a16:creationId xmlns:a16="http://schemas.microsoft.com/office/drawing/2014/main" id="{876B36A2-486D-D37A-DCCA-18CA19834618}"/>
              </a:ext>
            </a:extLst>
          </p:cNvPr>
          <p:cNvSpPr txBox="1"/>
          <p:nvPr/>
        </p:nvSpPr>
        <p:spPr>
          <a:xfrm>
            <a:off x="1427966" y="4877559"/>
            <a:ext cx="1469382" cy="369332"/>
          </a:xfrm>
          <a:prstGeom prst="rect">
            <a:avLst/>
          </a:prstGeom>
          <a:noFill/>
        </p:spPr>
        <p:txBody>
          <a:bodyPr wrap="square" rtlCol="0">
            <a:spAutoFit/>
          </a:bodyPr>
          <a:lstStyle/>
          <a:p>
            <a:r>
              <a:rPr lang="en-US" dirty="0">
                <a:solidFill>
                  <a:srgbClr val="0070C0"/>
                </a:solidFill>
              </a:rPr>
              <a:t>Distant CORS</a:t>
            </a:r>
          </a:p>
        </p:txBody>
      </p:sp>
      <p:sp>
        <p:nvSpPr>
          <p:cNvPr id="18" name="TextBox 17">
            <a:extLst>
              <a:ext uri="{FF2B5EF4-FFF2-40B4-BE49-F238E27FC236}">
                <a16:creationId xmlns:a16="http://schemas.microsoft.com/office/drawing/2014/main" id="{80746B23-246A-D78A-052D-7EA2A17784E0}"/>
              </a:ext>
            </a:extLst>
          </p:cNvPr>
          <p:cNvSpPr txBox="1"/>
          <p:nvPr/>
        </p:nvSpPr>
        <p:spPr>
          <a:xfrm rot="20772464">
            <a:off x="1657988" y="2712322"/>
            <a:ext cx="1282700" cy="338554"/>
          </a:xfrm>
          <a:prstGeom prst="rect">
            <a:avLst/>
          </a:prstGeom>
          <a:noFill/>
        </p:spPr>
        <p:txBody>
          <a:bodyPr wrap="square" rtlCol="0">
            <a:spAutoFit/>
          </a:bodyPr>
          <a:lstStyle/>
          <a:p>
            <a:r>
              <a:rPr lang="en-US" sz="1600" dirty="0">
                <a:solidFill>
                  <a:srgbClr val="0070C0"/>
                </a:solidFill>
              </a:rPr>
              <a:t>GVX Base 3</a:t>
            </a:r>
          </a:p>
        </p:txBody>
      </p:sp>
      <p:sp>
        <p:nvSpPr>
          <p:cNvPr id="19" name="TextBox 18">
            <a:extLst>
              <a:ext uri="{FF2B5EF4-FFF2-40B4-BE49-F238E27FC236}">
                <a16:creationId xmlns:a16="http://schemas.microsoft.com/office/drawing/2014/main" id="{0690ADA2-DA1D-E184-4841-7D62C742C770}"/>
              </a:ext>
            </a:extLst>
          </p:cNvPr>
          <p:cNvSpPr txBox="1"/>
          <p:nvPr/>
        </p:nvSpPr>
        <p:spPr>
          <a:xfrm rot="18321838">
            <a:off x="3890807" y="2889142"/>
            <a:ext cx="1282700" cy="338554"/>
          </a:xfrm>
          <a:prstGeom prst="rect">
            <a:avLst/>
          </a:prstGeom>
          <a:noFill/>
        </p:spPr>
        <p:txBody>
          <a:bodyPr wrap="square" rtlCol="0">
            <a:spAutoFit/>
          </a:bodyPr>
          <a:lstStyle/>
          <a:p>
            <a:r>
              <a:rPr lang="en-US" sz="1600" dirty="0">
                <a:solidFill>
                  <a:srgbClr val="0070C0"/>
                </a:solidFill>
              </a:rPr>
              <a:t>GVX Base 2</a:t>
            </a:r>
          </a:p>
        </p:txBody>
      </p:sp>
      <p:sp>
        <p:nvSpPr>
          <p:cNvPr id="20" name="TextBox 19">
            <a:extLst>
              <a:ext uri="{FF2B5EF4-FFF2-40B4-BE49-F238E27FC236}">
                <a16:creationId xmlns:a16="http://schemas.microsoft.com/office/drawing/2014/main" id="{051B8B2F-3AC0-78D1-3205-4372C425D9CD}"/>
              </a:ext>
            </a:extLst>
          </p:cNvPr>
          <p:cNvSpPr txBox="1"/>
          <p:nvPr/>
        </p:nvSpPr>
        <p:spPr>
          <a:xfrm rot="17648468">
            <a:off x="3670467" y="4427661"/>
            <a:ext cx="1282700" cy="338554"/>
          </a:xfrm>
          <a:prstGeom prst="rect">
            <a:avLst/>
          </a:prstGeom>
          <a:noFill/>
        </p:spPr>
        <p:txBody>
          <a:bodyPr wrap="square" rtlCol="0">
            <a:spAutoFit/>
          </a:bodyPr>
          <a:lstStyle/>
          <a:p>
            <a:r>
              <a:rPr lang="en-US" sz="1600" dirty="0">
                <a:solidFill>
                  <a:srgbClr val="0070C0"/>
                </a:solidFill>
              </a:rPr>
              <a:t>GVX Base 1</a:t>
            </a:r>
          </a:p>
        </p:txBody>
      </p:sp>
      <p:sp>
        <p:nvSpPr>
          <p:cNvPr id="21" name="TextBox 20">
            <a:extLst>
              <a:ext uri="{FF2B5EF4-FFF2-40B4-BE49-F238E27FC236}">
                <a16:creationId xmlns:a16="http://schemas.microsoft.com/office/drawing/2014/main" id="{269EE6DD-5665-509C-38FE-B1552824DD53}"/>
              </a:ext>
            </a:extLst>
          </p:cNvPr>
          <p:cNvSpPr txBox="1"/>
          <p:nvPr/>
        </p:nvSpPr>
        <p:spPr>
          <a:xfrm rot="20360330">
            <a:off x="2095492" y="3047718"/>
            <a:ext cx="1282700" cy="338554"/>
          </a:xfrm>
          <a:prstGeom prst="rect">
            <a:avLst/>
          </a:prstGeom>
          <a:noFill/>
        </p:spPr>
        <p:txBody>
          <a:bodyPr wrap="square" rtlCol="0">
            <a:spAutoFit/>
          </a:bodyPr>
          <a:lstStyle/>
          <a:p>
            <a:r>
              <a:rPr lang="en-US" sz="1600" dirty="0">
                <a:solidFill>
                  <a:srgbClr val="0070C0"/>
                </a:solidFill>
              </a:rPr>
              <a:t>Checkpoint 2</a:t>
            </a:r>
          </a:p>
        </p:txBody>
      </p:sp>
      <p:sp>
        <p:nvSpPr>
          <p:cNvPr id="22" name="TextBox 21">
            <a:extLst>
              <a:ext uri="{FF2B5EF4-FFF2-40B4-BE49-F238E27FC236}">
                <a16:creationId xmlns:a16="http://schemas.microsoft.com/office/drawing/2014/main" id="{D21C37D5-7ABD-1C43-544C-F56F726A65F3}"/>
              </a:ext>
            </a:extLst>
          </p:cNvPr>
          <p:cNvSpPr txBox="1"/>
          <p:nvPr/>
        </p:nvSpPr>
        <p:spPr>
          <a:xfrm>
            <a:off x="2828845" y="2047421"/>
            <a:ext cx="1282700" cy="338554"/>
          </a:xfrm>
          <a:prstGeom prst="rect">
            <a:avLst/>
          </a:prstGeom>
          <a:noFill/>
        </p:spPr>
        <p:txBody>
          <a:bodyPr wrap="square" rtlCol="0">
            <a:spAutoFit/>
          </a:bodyPr>
          <a:lstStyle/>
          <a:p>
            <a:r>
              <a:rPr lang="en-US" sz="1600" dirty="0">
                <a:solidFill>
                  <a:srgbClr val="0070C0"/>
                </a:solidFill>
              </a:rPr>
              <a:t>Checkpoint 3</a:t>
            </a:r>
          </a:p>
        </p:txBody>
      </p:sp>
      <p:sp>
        <p:nvSpPr>
          <p:cNvPr id="23" name="TextBox 22">
            <a:extLst>
              <a:ext uri="{FF2B5EF4-FFF2-40B4-BE49-F238E27FC236}">
                <a16:creationId xmlns:a16="http://schemas.microsoft.com/office/drawing/2014/main" id="{2E42FED6-7A1B-811E-8B1A-4991F68B0A75}"/>
              </a:ext>
            </a:extLst>
          </p:cNvPr>
          <p:cNvSpPr txBox="1"/>
          <p:nvPr/>
        </p:nvSpPr>
        <p:spPr>
          <a:xfrm rot="17003577">
            <a:off x="4388946" y="3612289"/>
            <a:ext cx="1282700" cy="338554"/>
          </a:xfrm>
          <a:prstGeom prst="rect">
            <a:avLst/>
          </a:prstGeom>
          <a:noFill/>
        </p:spPr>
        <p:txBody>
          <a:bodyPr wrap="square" rtlCol="0">
            <a:spAutoFit/>
          </a:bodyPr>
          <a:lstStyle/>
          <a:p>
            <a:r>
              <a:rPr lang="en-US" sz="1600" dirty="0">
                <a:solidFill>
                  <a:srgbClr val="0070C0"/>
                </a:solidFill>
              </a:rPr>
              <a:t>Checkpoint 1</a:t>
            </a:r>
          </a:p>
        </p:txBody>
      </p:sp>
      <p:sp>
        <p:nvSpPr>
          <p:cNvPr id="25" name="TextBox 24">
            <a:extLst>
              <a:ext uri="{FF2B5EF4-FFF2-40B4-BE49-F238E27FC236}">
                <a16:creationId xmlns:a16="http://schemas.microsoft.com/office/drawing/2014/main" id="{4644DB7A-F612-4503-3036-486FAC5C47EF}"/>
              </a:ext>
            </a:extLst>
          </p:cNvPr>
          <p:cNvSpPr txBox="1"/>
          <p:nvPr/>
        </p:nvSpPr>
        <p:spPr>
          <a:xfrm>
            <a:off x="1526345" y="5326229"/>
            <a:ext cx="6433457" cy="1138773"/>
          </a:xfrm>
          <a:prstGeom prst="rect">
            <a:avLst/>
          </a:prstGeom>
          <a:noFill/>
        </p:spPr>
        <p:txBody>
          <a:bodyPr wrap="square" rtlCol="0">
            <a:spAutoFit/>
          </a:bodyPr>
          <a:lstStyle/>
          <a:p>
            <a:r>
              <a:rPr lang="en-US" dirty="0">
                <a:solidFill>
                  <a:srgbClr val="0070C0"/>
                </a:solidFill>
              </a:rPr>
              <a:t>OPUS PP Vectors connect from the HUB </a:t>
            </a:r>
          </a:p>
          <a:p>
            <a:pPr marL="285750" indent="-285750">
              <a:buFont typeface="Arial" panose="020B0604020202020204" pitchFamily="34" charset="0"/>
              <a:buChar char="•"/>
            </a:pPr>
            <a:r>
              <a:rPr lang="en-US" sz="1600" dirty="0">
                <a:solidFill>
                  <a:srgbClr val="0070C0"/>
                </a:solidFill>
              </a:rPr>
              <a:t>to the 4 surrounding and 1 distant CORS (not shown) </a:t>
            </a:r>
          </a:p>
          <a:p>
            <a:pPr marL="285750" indent="-285750">
              <a:buFont typeface="Arial" panose="020B0604020202020204" pitchFamily="34" charset="0"/>
              <a:buChar char="•"/>
            </a:pPr>
            <a:r>
              <a:rPr lang="en-US" sz="1600" dirty="0">
                <a:solidFill>
                  <a:srgbClr val="0070C0"/>
                </a:solidFill>
              </a:rPr>
              <a:t>to the 3 GVX Base Marks and </a:t>
            </a:r>
          </a:p>
          <a:p>
            <a:pPr marL="285750" indent="-285750">
              <a:buFont typeface="Arial" panose="020B0604020202020204" pitchFamily="34" charset="0"/>
              <a:buChar char="•"/>
            </a:pPr>
            <a:r>
              <a:rPr lang="en-US" sz="1600" dirty="0">
                <a:solidFill>
                  <a:srgbClr val="0070C0"/>
                </a:solidFill>
              </a:rPr>
              <a:t>to the 3 GVX Validation Stations (Checkpoint)</a:t>
            </a:r>
          </a:p>
        </p:txBody>
      </p:sp>
      <p:sp>
        <p:nvSpPr>
          <p:cNvPr id="4" name="Date Placeholder 3">
            <a:extLst>
              <a:ext uri="{FF2B5EF4-FFF2-40B4-BE49-F238E27FC236}">
                <a16:creationId xmlns:a16="http://schemas.microsoft.com/office/drawing/2014/main" id="{DA23B5F4-DA15-33D7-B98E-E4EB6B8296AA}"/>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3698838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1000"/>
                                  </p:stCondLst>
                                  <p:childTnLst>
                                    <p:set>
                                      <p:cBhvr>
                                        <p:cTn id="16" dur="1" fill="hold">
                                          <p:stCondLst>
                                            <p:cond delay="0"/>
                                          </p:stCondLst>
                                        </p:cTn>
                                        <p:tgtEl>
                                          <p:spTgt spid="70"/>
                                        </p:tgtEl>
                                        <p:attrNameLst>
                                          <p:attrName>style.visibility</p:attrName>
                                        </p:attrNameLst>
                                      </p:cBhvr>
                                      <p:to>
                                        <p:strVal val="visible"/>
                                      </p:to>
                                    </p:set>
                                    <p:animEffect transition="in" filter="fade">
                                      <p:cBhvr>
                                        <p:cTn id="17" dur="500"/>
                                        <p:tgtEl>
                                          <p:spTgt spid="70"/>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1000"/>
                                  </p:stCondLst>
                                  <p:childTnLst>
                                    <p:set>
                                      <p:cBhvr>
                                        <p:cTn id="22" dur="1" fill="hold">
                                          <p:stCondLst>
                                            <p:cond delay="0"/>
                                          </p:stCondLst>
                                        </p:cTn>
                                        <p:tgtEl>
                                          <p:spTgt spid="69"/>
                                        </p:tgtEl>
                                        <p:attrNameLst>
                                          <p:attrName>style.visibility</p:attrName>
                                        </p:attrNameLst>
                                      </p:cBhvr>
                                      <p:to>
                                        <p:strVal val="visible"/>
                                      </p:to>
                                    </p:set>
                                    <p:animEffect transition="in" filter="fade">
                                      <p:cBhvr>
                                        <p:cTn id="23" dur="500"/>
                                        <p:tgtEl>
                                          <p:spTgt spid="69"/>
                                        </p:tgtEl>
                                      </p:cBhvr>
                                    </p:animEffect>
                                  </p:childTnLst>
                                </p:cTn>
                              </p:par>
                              <p:par>
                                <p:cTn id="24" presetID="10" presetClass="entr" presetSubtype="0" fill="hold" grpId="0" nodeType="with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1000"/>
                                  </p:stCondLst>
                                  <p:childTnLst>
                                    <p:set>
                                      <p:cBhvr>
                                        <p:cTn id="28" dur="1" fill="hold">
                                          <p:stCondLst>
                                            <p:cond delay="0"/>
                                          </p:stCondLst>
                                        </p:cTn>
                                        <p:tgtEl>
                                          <p:spTgt spid="71"/>
                                        </p:tgtEl>
                                        <p:attrNameLst>
                                          <p:attrName>style.visibility</p:attrName>
                                        </p:attrNameLst>
                                      </p:cBhvr>
                                      <p:to>
                                        <p:strVal val="visible"/>
                                      </p:to>
                                    </p:set>
                                    <p:animEffect transition="in" filter="fade">
                                      <p:cBhvr>
                                        <p:cTn id="29" dur="500"/>
                                        <p:tgtEl>
                                          <p:spTgt spid="71"/>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1000"/>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500"/>
                                        <p:tgtEl>
                                          <p:spTgt spid="80"/>
                                        </p:tgtEl>
                                      </p:cBhvr>
                                    </p:animEffect>
                                  </p:childTnLst>
                                </p:cTn>
                              </p:par>
                              <p:par>
                                <p:cTn id="36" presetID="10" presetClass="entr" presetSubtype="0" fill="hold" grpId="0" nodeType="withEffect">
                                  <p:stCondLst>
                                    <p:cond delay="100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par>
                          <p:cTn id="39" fill="hold">
                            <p:stCondLst>
                              <p:cond delay="2000"/>
                            </p:stCondLst>
                            <p:childTnLst>
                              <p:par>
                                <p:cTn id="40" presetID="10" presetClass="entr" presetSubtype="0" fill="hold" nodeType="afterEffect">
                                  <p:stCondLst>
                                    <p:cond delay="100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nodeType="withEffect">
                                  <p:stCondLst>
                                    <p:cond delay="100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childTnLst>
                                </p:cTn>
                              </p:par>
                              <p:par>
                                <p:cTn id="49" presetID="10" presetClass="entr" presetSubtype="0" fill="hold" grpId="0" nodeType="withEffect">
                                  <p:stCondLst>
                                    <p:cond delay="100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par>
                                <p:cTn id="52" presetID="10" presetClass="entr" presetSubtype="0" fill="hold" nodeType="withEffect">
                                  <p:stCondLst>
                                    <p:cond delay="100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par>
                                <p:cTn id="55" presetID="10" presetClass="entr" presetSubtype="0" fill="hold" grpId="0" nodeType="withEffect">
                                  <p:stCondLst>
                                    <p:cond delay="10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par>
                          <p:cTn id="58" fill="hold">
                            <p:stCondLst>
                              <p:cond delay="3500"/>
                            </p:stCondLst>
                            <p:childTnLst>
                              <p:par>
                                <p:cTn id="59" presetID="10" presetClass="entr" presetSubtype="0" fill="hold" nodeType="afterEffect">
                                  <p:stCondLst>
                                    <p:cond delay="100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par>
                                <p:cTn id="62" presetID="10" presetClass="entr" presetSubtype="0" fill="hold" grpId="0" nodeType="withEffect">
                                  <p:stCondLst>
                                    <p:cond delay="100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nodeType="withEffect">
                                  <p:stCondLst>
                                    <p:cond delay="100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500"/>
                                        <p:tgtEl>
                                          <p:spTgt spid="48"/>
                                        </p:tgtEl>
                                      </p:cBhvr>
                                    </p:animEffect>
                                  </p:childTnLst>
                                </p:cTn>
                              </p:par>
                              <p:par>
                                <p:cTn id="68" presetID="10" presetClass="entr" presetSubtype="0" fill="hold" grpId="0" nodeType="withEffect">
                                  <p:stCondLst>
                                    <p:cond delay="10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par>
                                <p:cTn id="71" presetID="10" presetClass="entr" presetSubtype="0" fill="hold" nodeType="withEffect">
                                  <p:stCondLst>
                                    <p:cond delay="100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par>
                                <p:cTn id="74" presetID="10" presetClass="entr" presetSubtype="0" fill="hold" grpId="0" nodeType="withEffect">
                                  <p:stCondLst>
                                    <p:cond delay="100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18" grpId="0"/>
      <p:bldP spid="19" grpId="0"/>
      <p:bldP spid="20" grpId="0"/>
      <p:bldP spid="21" grpId="0"/>
      <p:bldP spid="22" grpId="0"/>
      <p:bldP spid="23" grpId="0"/>
      <p:bldP spid="2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41769-8775-B10D-2149-25495764473A}"/>
            </a:ext>
          </a:extLst>
        </p:cNvPr>
        <p:cNvGrpSpPr/>
        <p:nvPr/>
      </p:nvGrpSpPr>
      <p:grpSpPr>
        <a:xfrm>
          <a:off x="0" y="0"/>
          <a:ext cx="0" cy="0"/>
          <a:chOff x="0" y="0"/>
          <a:chExt cx="0" cy="0"/>
        </a:xfrm>
      </p:grpSpPr>
      <p:pic>
        <p:nvPicPr>
          <p:cNvPr id="3" name="Picture 2" descr="A diagram of a sample network showing the collection of proposed GVX SRTK vectors.">
            <a:extLst>
              <a:ext uri="{FF2B5EF4-FFF2-40B4-BE49-F238E27FC236}">
                <a16:creationId xmlns:a16="http://schemas.microsoft.com/office/drawing/2014/main" id="{B6BAB8B9-D2C5-6286-6271-B4BBBF5FAD8C}"/>
              </a:ext>
            </a:extLst>
          </p:cNvPr>
          <p:cNvPicPr>
            <a:picLocks noChangeAspect="1"/>
          </p:cNvPicPr>
          <p:nvPr/>
        </p:nvPicPr>
        <p:blipFill>
          <a:blip r:embed="rId3"/>
          <a:srcRect l="-1" t="27952" r="29643"/>
          <a:stretch/>
        </p:blipFill>
        <p:spPr>
          <a:xfrm>
            <a:off x="1326382" y="1326381"/>
            <a:ext cx="6433457" cy="3998313"/>
          </a:xfrm>
          <a:prstGeom prst="rect">
            <a:avLst/>
          </a:prstGeom>
          <a:ln w="25400">
            <a:solidFill>
              <a:schemeClr val="accent1"/>
            </a:solidFill>
          </a:ln>
        </p:spPr>
      </p:pic>
      <p:grpSp>
        <p:nvGrpSpPr>
          <p:cNvPr id="8" name="Group 7">
            <a:extLst>
              <a:ext uri="{FF2B5EF4-FFF2-40B4-BE49-F238E27FC236}">
                <a16:creationId xmlns:a16="http://schemas.microsoft.com/office/drawing/2014/main" id="{AC167771-6B21-ACE7-834B-2A71355522DB}"/>
              </a:ext>
            </a:extLst>
          </p:cNvPr>
          <p:cNvGrpSpPr/>
          <p:nvPr/>
        </p:nvGrpSpPr>
        <p:grpSpPr>
          <a:xfrm>
            <a:off x="2107062" y="2086418"/>
            <a:ext cx="3482139" cy="2597417"/>
            <a:chOff x="2107062" y="2086418"/>
            <a:chExt cx="3482139" cy="2597417"/>
          </a:xfrm>
        </p:grpSpPr>
        <p:grpSp>
          <p:nvGrpSpPr>
            <p:cNvPr id="9" name="Group 8">
              <a:extLst>
                <a:ext uri="{FF2B5EF4-FFF2-40B4-BE49-F238E27FC236}">
                  <a16:creationId xmlns:a16="http://schemas.microsoft.com/office/drawing/2014/main" id="{20FB2ABE-1C19-FFAC-4CB6-C9A4B3E0CC21}"/>
                </a:ext>
              </a:extLst>
            </p:cNvPr>
            <p:cNvGrpSpPr/>
            <p:nvPr/>
          </p:nvGrpSpPr>
          <p:grpSpPr>
            <a:xfrm>
              <a:off x="2107062" y="2540158"/>
              <a:ext cx="173095" cy="156854"/>
              <a:chOff x="-1313713" y="1135965"/>
              <a:chExt cx="914400" cy="914399"/>
            </a:xfrm>
          </p:grpSpPr>
          <p:sp>
            <p:nvSpPr>
              <p:cNvPr id="43" name="Oval 42">
                <a:extLst>
                  <a:ext uri="{FF2B5EF4-FFF2-40B4-BE49-F238E27FC236}">
                    <a16:creationId xmlns:a16="http://schemas.microsoft.com/office/drawing/2014/main" id="{4F4A071E-5374-8861-DD85-3DB00459D93A}"/>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Isosceles Triangle 43">
                <a:extLst>
                  <a:ext uri="{FF2B5EF4-FFF2-40B4-BE49-F238E27FC236}">
                    <a16:creationId xmlns:a16="http://schemas.microsoft.com/office/drawing/2014/main" id="{05ED144D-C365-2048-9D70-DFB4BF0F9EA9}"/>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CFC35A6B-0BC5-E11E-6A35-E6EACC1A1DCB}"/>
                </a:ext>
              </a:extLst>
            </p:cNvPr>
            <p:cNvGrpSpPr/>
            <p:nvPr/>
          </p:nvGrpSpPr>
          <p:grpSpPr>
            <a:xfrm>
              <a:off x="5139868" y="2139939"/>
              <a:ext cx="173095" cy="156854"/>
              <a:chOff x="-1313713" y="1135965"/>
              <a:chExt cx="914400" cy="914399"/>
            </a:xfrm>
          </p:grpSpPr>
          <p:sp>
            <p:nvSpPr>
              <p:cNvPr id="41" name="Oval 40">
                <a:extLst>
                  <a:ext uri="{FF2B5EF4-FFF2-40B4-BE49-F238E27FC236}">
                    <a16:creationId xmlns:a16="http://schemas.microsoft.com/office/drawing/2014/main" id="{B2CFDE8A-5CB2-7EC7-0865-84730749CA9C}"/>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0853497E-BF7B-605D-AA1C-D2C9772B5476}"/>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EC615CA6-9117-3232-97ED-505BFD617479}"/>
                </a:ext>
              </a:extLst>
            </p:cNvPr>
            <p:cNvGrpSpPr/>
            <p:nvPr/>
          </p:nvGrpSpPr>
          <p:grpSpPr>
            <a:xfrm>
              <a:off x="3248956" y="2885289"/>
              <a:ext cx="173095" cy="156854"/>
              <a:chOff x="-2523332" y="5858219"/>
              <a:chExt cx="914400" cy="914399"/>
            </a:xfrm>
          </p:grpSpPr>
          <p:sp>
            <p:nvSpPr>
              <p:cNvPr id="39" name="Oval 38">
                <a:extLst>
                  <a:ext uri="{FF2B5EF4-FFF2-40B4-BE49-F238E27FC236}">
                    <a16:creationId xmlns:a16="http://schemas.microsoft.com/office/drawing/2014/main" id="{3BAF5C0A-28A9-6C34-97E7-C3AFBD2DCD37}"/>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a:extLst>
                  <a:ext uri="{FF2B5EF4-FFF2-40B4-BE49-F238E27FC236}">
                    <a16:creationId xmlns:a16="http://schemas.microsoft.com/office/drawing/2014/main" id="{E1E3FE29-AEE7-25D6-9AD2-F83A68345AB2}"/>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FB1DFE9D-5DA3-C8BD-91D8-8E4086946363}"/>
                </a:ext>
              </a:extLst>
            </p:cNvPr>
            <p:cNvGrpSpPr/>
            <p:nvPr/>
          </p:nvGrpSpPr>
          <p:grpSpPr>
            <a:xfrm>
              <a:off x="4681650" y="3807474"/>
              <a:ext cx="173095" cy="156854"/>
              <a:chOff x="-2523332" y="5858219"/>
              <a:chExt cx="914400" cy="914399"/>
            </a:xfrm>
          </p:grpSpPr>
          <p:sp>
            <p:nvSpPr>
              <p:cNvPr id="37" name="Oval 36">
                <a:extLst>
                  <a:ext uri="{FF2B5EF4-FFF2-40B4-BE49-F238E27FC236}">
                    <a16:creationId xmlns:a16="http://schemas.microsoft.com/office/drawing/2014/main" id="{2A7AAE8C-57C5-0ACF-EA53-289DF3FA8FD7}"/>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iamond 37">
                <a:extLst>
                  <a:ext uri="{FF2B5EF4-FFF2-40B4-BE49-F238E27FC236}">
                    <a16:creationId xmlns:a16="http://schemas.microsoft.com/office/drawing/2014/main" id="{B3AF9DE9-93B5-D726-4945-F41A509CEF1D}"/>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Diamond 12">
              <a:extLst>
                <a:ext uri="{FF2B5EF4-FFF2-40B4-BE49-F238E27FC236}">
                  <a16:creationId xmlns:a16="http://schemas.microsoft.com/office/drawing/2014/main" id="{B77ECAFF-0D3C-C10E-35E0-FB58A3629BBA}"/>
                </a:ext>
              </a:extLst>
            </p:cNvPr>
            <p:cNvSpPr/>
            <p:nvPr/>
          </p:nvSpPr>
          <p:spPr>
            <a:xfrm>
              <a:off x="2704829" y="353504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a:extLst>
                <a:ext uri="{FF2B5EF4-FFF2-40B4-BE49-F238E27FC236}">
                  <a16:creationId xmlns:a16="http://schemas.microsoft.com/office/drawing/2014/main" id="{7533EAC6-54D8-A398-4F6D-91907ACE535A}"/>
                </a:ext>
              </a:extLst>
            </p:cNvPr>
            <p:cNvSpPr/>
            <p:nvPr/>
          </p:nvSpPr>
          <p:spPr>
            <a:xfrm>
              <a:off x="2856208" y="3441699"/>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1FB872DD-484B-CF37-6F3C-A10846E2A915}"/>
                </a:ext>
              </a:extLst>
            </p:cNvPr>
            <p:cNvSpPr/>
            <p:nvPr/>
          </p:nvSpPr>
          <p:spPr>
            <a:xfrm>
              <a:off x="3046696" y="3279906"/>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B5F17D63-89D2-4FD7-A445-0E83C1AD5CD5}"/>
                </a:ext>
              </a:extLst>
            </p:cNvPr>
            <p:cNvSpPr/>
            <p:nvPr/>
          </p:nvSpPr>
          <p:spPr>
            <a:xfrm>
              <a:off x="2997429" y="3011328"/>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F5E88E70-BB0F-D05F-E969-13E0CC565ED7}"/>
                </a:ext>
              </a:extLst>
            </p:cNvPr>
            <p:cNvSpPr/>
            <p:nvPr/>
          </p:nvSpPr>
          <p:spPr>
            <a:xfrm>
              <a:off x="3490741" y="3353690"/>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8B76BDA9-3ADE-613D-0B36-2EF3281BADCD}"/>
                </a:ext>
              </a:extLst>
            </p:cNvPr>
            <p:cNvSpPr/>
            <p:nvPr/>
          </p:nvSpPr>
          <p:spPr>
            <a:xfrm>
              <a:off x="3745743" y="3046725"/>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E9351745-7AAA-345F-4A6B-69878E222AAE}"/>
                </a:ext>
              </a:extLst>
            </p:cNvPr>
            <p:cNvSpPr/>
            <p:nvPr/>
          </p:nvSpPr>
          <p:spPr>
            <a:xfrm>
              <a:off x="4416521" y="3293093"/>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a:extLst>
                <a:ext uri="{FF2B5EF4-FFF2-40B4-BE49-F238E27FC236}">
                  <a16:creationId xmlns:a16="http://schemas.microsoft.com/office/drawing/2014/main" id="{DB749235-2F4B-E0C8-BA79-ADE518171788}"/>
                </a:ext>
              </a:extLst>
            </p:cNvPr>
            <p:cNvSpPr/>
            <p:nvPr/>
          </p:nvSpPr>
          <p:spPr>
            <a:xfrm>
              <a:off x="4031309" y="2972178"/>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a:extLst>
                <a:ext uri="{FF2B5EF4-FFF2-40B4-BE49-F238E27FC236}">
                  <a16:creationId xmlns:a16="http://schemas.microsoft.com/office/drawing/2014/main" id="{4D19CEE9-03DF-B4D7-06B2-BB94AF94460B}"/>
                </a:ext>
              </a:extLst>
            </p:cNvPr>
            <p:cNvSpPr/>
            <p:nvPr/>
          </p:nvSpPr>
          <p:spPr>
            <a:xfrm>
              <a:off x="4501763" y="2918294"/>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a:extLst>
                <a:ext uri="{FF2B5EF4-FFF2-40B4-BE49-F238E27FC236}">
                  <a16:creationId xmlns:a16="http://schemas.microsoft.com/office/drawing/2014/main" id="{77630B95-6C1F-DAC4-95E3-FDA02FC89949}"/>
                </a:ext>
              </a:extLst>
            </p:cNvPr>
            <p:cNvSpPr/>
            <p:nvPr/>
          </p:nvSpPr>
          <p:spPr>
            <a:xfrm>
              <a:off x="4727302" y="330592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a:extLst>
                <a:ext uri="{FF2B5EF4-FFF2-40B4-BE49-F238E27FC236}">
                  <a16:creationId xmlns:a16="http://schemas.microsoft.com/office/drawing/2014/main" id="{279C1B02-D11F-8A81-E442-5FE7D951DA3D}"/>
                </a:ext>
              </a:extLst>
            </p:cNvPr>
            <p:cNvSpPr/>
            <p:nvPr/>
          </p:nvSpPr>
          <p:spPr>
            <a:xfrm>
              <a:off x="5425122" y="349395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a:extLst>
                <a:ext uri="{FF2B5EF4-FFF2-40B4-BE49-F238E27FC236}">
                  <a16:creationId xmlns:a16="http://schemas.microsoft.com/office/drawing/2014/main" id="{7D236CD6-5830-07BD-DDDF-EA8E18B97A1B}"/>
                </a:ext>
              </a:extLst>
            </p:cNvPr>
            <p:cNvSpPr/>
            <p:nvPr/>
          </p:nvSpPr>
          <p:spPr>
            <a:xfrm>
              <a:off x="4690666" y="4278751"/>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a:extLst>
                <a:ext uri="{FF2B5EF4-FFF2-40B4-BE49-F238E27FC236}">
                  <a16:creationId xmlns:a16="http://schemas.microsoft.com/office/drawing/2014/main" id="{E194C54F-C678-454E-1ECE-CD637F8ED1B9}"/>
                </a:ext>
              </a:extLst>
            </p:cNvPr>
            <p:cNvSpPr/>
            <p:nvPr/>
          </p:nvSpPr>
          <p:spPr>
            <a:xfrm>
              <a:off x="5027294" y="4336072"/>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a:extLst>
                <a:ext uri="{FF2B5EF4-FFF2-40B4-BE49-F238E27FC236}">
                  <a16:creationId xmlns:a16="http://schemas.microsoft.com/office/drawing/2014/main" id="{6089F7FD-024F-015A-327E-D01564ACA045}"/>
                </a:ext>
              </a:extLst>
            </p:cNvPr>
            <p:cNvSpPr/>
            <p:nvPr/>
          </p:nvSpPr>
          <p:spPr>
            <a:xfrm>
              <a:off x="5425122" y="373292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a:extLst>
                <a:ext uri="{FF2B5EF4-FFF2-40B4-BE49-F238E27FC236}">
                  <a16:creationId xmlns:a16="http://schemas.microsoft.com/office/drawing/2014/main" id="{BE6000E0-5118-C679-74E3-E9355B67381A}"/>
                </a:ext>
              </a:extLst>
            </p:cNvPr>
            <p:cNvSpPr/>
            <p:nvPr/>
          </p:nvSpPr>
          <p:spPr>
            <a:xfrm>
              <a:off x="5312963" y="299619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a:extLst>
                <a:ext uri="{FF2B5EF4-FFF2-40B4-BE49-F238E27FC236}">
                  <a16:creationId xmlns:a16="http://schemas.microsoft.com/office/drawing/2014/main" id="{3B8BB472-496C-C485-AB36-075698449617}"/>
                </a:ext>
              </a:extLst>
            </p:cNvPr>
            <p:cNvSpPr/>
            <p:nvPr/>
          </p:nvSpPr>
          <p:spPr>
            <a:xfrm>
              <a:off x="5363935" y="2702473"/>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3BB802F0-F32A-4ADD-C5CB-B6924F818955}"/>
                </a:ext>
              </a:extLst>
            </p:cNvPr>
            <p:cNvSpPr/>
            <p:nvPr/>
          </p:nvSpPr>
          <p:spPr>
            <a:xfrm>
              <a:off x="4610547" y="2086418"/>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iamond 29">
              <a:extLst>
                <a:ext uri="{FF2B5EF4-FFF2-40B4-BE49-F238E27FC236}">
                  <a16:creationId xmlns:a16="http://schemas.microsoft.com/office/drawing/2014/main" id="{95B423F9-AC57-BB5A-6B26-E4DF91C0DDDB}"/>
                </a:ext>
              </a:extLst>
            </p:cNvPr>
            <p:cNvSpPr/>
            <p:nvPr/>
          </p:nvSpPr>
          <p:spPr>
            <a:xfrm>
              <a:off x="4064352" y="2468035"/>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38C1F372-2AAD-3F41-A0FF-FFF1E760140A}"/>
                </a:ext>
              </a:extLst>
            </p:cNvPr>
            <p:cNvSpPr/>
            <p:nvPr/>
          </p:nvSpPr>
          <p:spPr>
            <a:xfrm>
              <a:off x="2676763" y="2668627"/>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655C60AF-16FB-2BB3-56E5-96DDF3970256}"/>
                </a:ext>
              </a:extLst>
            </p:cNvPr>
            <p:cNvSpPr/>
            <p:nvPr/>
          </p:nvSpPr>
          <p:spPr>
            <a:xfrm>
              <a:off x="4005934" y="4526981"/>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EDFC02D-B8D0-3BD8-E507-6C5E744E5826}"/>
                </a:ext>
              </a:extLst>
            </p:cNvPr>
            <p:cNvSpPr/>
            <p:nvPr/>
          </p:nvSpPr>
          <p:spPr>
            <a:xfrm>
              <a:off x="4743074" y="2549934"/>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9C76B9-835B-9B29-CB6F-302BDB93F9B6}"/>
                </a:ext>
              </a:extLst>
            </p:cNvPr>
            <p:cNvGrpSpPr/>
            <p:nvPr/>
          </p:nvGrpSpPr>
          <p:grpSpPr>
            <a:xfrm>
              <a:off x="4026800" y="2158661"/>
              <a:ext cx="173095" cy="156854"/>
              <a:chOff x="-2523332" y="5858219"/>
              <a:chExt cx="914400" cy="914399"/>
            </a:xfrm>
          </p:grpSpPr>
          <p:sp>
            <p:nvSpPr>
              <p:cNvPr id="35" name="Oval 34">
                <a:extLst>
                  <a:ext uri="{FF2B5EF4-FFF2-40B4-BE49-F238E27FC236}">
                    <a16:creationId xmlns:a16="http://schemas.microsoft.com/office/drawing/2014/main" id="{759917DA-478B-876D-B165-D2B2FD519BDF}"/>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iamond 35">
                <a:extLst>
                  <a:ext uri="{FF2B5EF4-FFF2-40B4-BE49-F238E27FC236}">
                    <a16:creationId xmlns:a16="http://schemas.microsoft.com/office/drawing/2014/main" id="{B0B06392-0889-B9EF-0110-CBA91B902C3A}"/>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a:extLst>
              <a:ext uri="{FF2B5EF4-FFF2-40B4-BE49-F238E27FC236}">
                <a16:creationId xmlns:a16="http://schemas.microsoft.com/office/drawing/2014/main" id="{69B1DF08-5A46-B427-49C6-A606BB0FCCD7}"/>
              </a:ext>
            </a:extLst>
          </p:cNvPr>
          <p:cNvSpPr>
            <a:spLocks noGrp="1"/>
          </p:cNvSpPr>
          <p:nvPr>
            <p:ph type="title"/>
          </p:nvPr>
        </p:nvSpPr>
        <p:spPr/>
        <p:txBody>
          <a:bodyPr/>
          <a:lstStyle/>
          <a:p>
            <a:r>
              <a:rPr lang="en-US" dirty="0"/>
              <a:t>GVX SRTK Vectors</a:t>
            </a:r>
          </a:p>
        </p:txBody>
      </p:sp>
      <p:sp>
        <p:nvSpPr>
          <p:cNvPr id="5" name="Footer Placeholder 4">
            <a:extLst>
              <a:ext uri="{FF2B5EF4-FFF2-40B4-BE49-F238E27FC236}">
                <a16:creationId xmlns:a16="http://schemas.microsoft.com/office/drawing/2014/main" id="{5532E724-8A78-DE1B-CBD8-7F94691AE7A2}"/>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5A525484-7610-672F-5DCD-0B45C673D08D}"/>
              </a:ext>
            </a:extLst>
          </p:cNvPr>
          <p:cNvSpPr>
            <a:spLocks noGrp="1"/>
          </p:cNvSpPr>
          <p:nvPr>
            <p:ph type="sldNum" sz="quarter" idx="12"/>
          </p:nvPr>
        </p:nvSpPr>
        <p:spPr/>
        <p:txBody>
          <a:bodyPr/>
          <a:lstStyle/>
          <a:p>
            <a:fld id="{84C1C367-1155-47A8-B187-ABB1E4FCD3DE}" type="slidenum">
              <a:rPr lang="en-US" altLang="en-US" smtClean="0"/>
              <a:pPr/>
              <a:t>51</a:t>
            </a:fld>
            <a:endParaRPr lang="en-US" altLang="en-US" dirty="0"/>
          </a:p>
        </p:txBody>
      </p:sp>
      <p:pic>
        <p:nvPicPr>
          <p:cNvPr id="7" name="Picture 6">
            <a:extLst>
              <a:ext uri="{FF2B5EF4-FFF2-40B4-BE49-F238E27FC236}">
                <a16:creationId xmlns:a16="http://schemas.microsoft.com/office/drawing/2014/main" id="{CFAF372D-3B25-2B20-DD43-6F375753B6CB}"/>
              </a:ext>
            </a:extLst>
          </p:cNvPr>
          <p:cNvPicPr>
            <a:picLocks noChangeAspect="1"/>
          </p:cNvPicPr>
          <p:nvPr/>
        </p:nvPicPr>
        <p:blipFill>
          <a:blip r:embed="rId4"/>
          <a:stretch>
            <a:fillRect/>
          </a:stretch>
        </p:blipFill>
        <p:spPr>
          <a:xfrm>
            <a:off x="7859670" y="429318"/>
            <a:ext cx="1284330" cy="2030540"/>
          </a:xfrm>
          <a:prstGeom prst="rect">
            <a:avLst/>
          </a:prstGeom>
        </p:spPr>
      </p:pic>
      <p:cxnSp>
        <p:nvCxnSpPr>
          <p:cNvPr id="45" name="Straight Arrow Connector 44">
            <a:extLst>
              <a:ext uri="{FF2B5EF4-FFF2-40B4-BE49-F238E27FC236}">
                <a16:creationId xmlns:a16="http://schemas.microsoft.com/office/drawing/2014/main" id="{B57C7A30-126D-3687-2413-94E2AFA8C00E}"/>
              </a:ext>
            </a:extLst>
          </p:cNvPr>
          <p:cNvCxnSpPr>
            <a:cxnSpLocks/>
            <a:stCxn id="31" idx="4"/>
            <a:endCxn id="13" idx="0"/>
          </p:cNvCxnSpPr>
          <p:nvPr/>
        </p:nvCxnSpPr>
        <p:spPr>
          <a:xfrm>
            <a:off x="2763311" y="2825481"/>
            <a:ext cx="23558" cy="709566"/>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2698D0FE-DF9A-EDA3-CBC7-AF1E09C7F7D9}"/>
              </a:ext>
            </a:extLst>
          </p:cNvPr>
          <p:cNvCxnSpPr>
            <a:cxnSpLocks/>
            <a:stCxn id="31" idx="4"/>
            <a:endCxn id="14" idx="0"/>
          </p:cNvCxnSpPr>
          <p:nvPr/>
        </p:nvCxnSpPr>
        <p:spPr>
          <a:xfrm>
            <a:off x="2763311" y="2825481"/>
            <a:ext cx="174937" cy="616218"/>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F5896D38-64AD-8FA6-B361-A7E1155F28F5}"/>
              </a:ext>
            </a:extLst>
          </p:cNvPr>
          <p:cNvCxnSpPr>
            <a:cxnSpLocks/>
            <a:stCxn id="31" idx="4"/>
            <a:endCxn id="15" idx="0"/>
          </p:cNvCxnSpPr>
          <p:nvPr/>
        </p:nvCxnSpPr>
        <p:spPr>
          <a:xfrm>
            <a:off x="2763311" y="2825481"/>
            <a:ext cx="365425" cy="454425"/>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35E1F556-FA9A-2215-E1D4-0C7049B09A6B}"/>
              </a:ext>
            </a:extLst>
          </p:cNvPr>
          <p:cNvCxnSpPr>
            <a:cxnSpLocks/>
            <a:stCxn id="31" idx="4"/>
            <a:endCxn id="16" idx="0"/>
          </p:cNvCxnSpPr>
          <p:nvPr/>
        </p:nvCxnSpPr>
        <p:spPr>
          <a:xfrm>
            <a:off x="2763311" y="2825481"/>
            <a:ext cx="316158" cy="185847"/>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1BC1C1B3-B834-72B2-30DA-AA3A47678BE8}"/>
              </a:ext>
            </a:extLst>
          </p:cNvPr>
          <p:cNvCxnSpPr>
            <a:cxnSpLocks/>
            <a:stCxn id="31" idx="4"/>
            <a:endCxn id="40" idx="1"/>
          </p:cNvCxnSpPr>
          <p:nvPr/>
        </p:nvCxnSpPr>
        <p:spPr>
          <a:xfrm>
            <a:off x="2763311" y="2825481"/>
            <a:ext cx="492857" cy="138848"/>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062075FA-E71C-D4D5-E340-6B0752AECA2F}"/>
              </a:ext>
            </a:extLst>
          </p:cNvPr>
          <p:cNvCxnSpPr>
            <a:cxnSpLocks/>
            <a:stCxn id="31" idx="4"/>
            <a:endCxn id="36" idx="1"/>
          </p:cNvCxnSpPr>
          <p:nvPr/>
        </p:nvCxnSpPr>
        <p:spPr>
          <a:xfrm flipV="1">
            <a:off x="2763311" y="2237701"/>
            <a:ext cx="1270701" cy="587780"/>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8F5DC7A4-D834-C918-0AB8-25D2A01FEEA6}"/>
              </a:ext>
            </a:extLst>
          </p:cNvPr>
          <p:cNvCxnSpPr>
            <a:cxnSpLocks/>
            <a:stCxn id="31" idx="4"/>
            <a:endCxn id="30" idx="1"/>
          </p:cNvCxnSpPr>
          <p:nvPr/>
        </p:nvCxnSpPr>
        <p:spPr>
          <a:xfrm flipV="1">
            <a:off x="2763311" y="2542582"/>
            <a:ext cx="1301041" cy="282899"/>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87557C33-8F7B-8314-8AF8-E74D6881D5D4}"/>
              </a:ext>
            </a:extLst>
          </p:cNvPr>
          <p:cNvCxnSpPr>
            <a:cxnSpLocks/>
            <a:stCxn id="31" idx="4"/>
            <a:endCxn id="18" idx="0"/>
          </p:cNvCxnSpPr>
          <p:nvPr/>
        </p:nvCxnSpPr>
        <p:spPr>
          <a:xfrm>
            <a:off x="2763311" y="2825481"/>
            <a:ext cx="1064472" cy="221244"/>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2D4752FA-6DFB-6AD1-4CCD-E08B5D733413}"/>
              </a:ext>
            </a:extLst>
          </p:cNvPr>
          <p:cNvCxnSpPr>
            <a:cxnSpLocks/>
            <a:stCxn id="31" idx="4"/>
            <a:endCxn id="20" idx="0"/>
          </p:cNvCxnSpPr>
          <p:nvPr/>
        </p:nvCxnSpPr>
        <p:spPr>
          <a:xfrm>
            <a:off x="2763311" y="2825481"/>
            <a:ext cx="1350038" cy="146697"/>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83BE5F1A-C9DC-C92D-E96A-4328ABF24235}"/>
              </a:ext>
            </a:extLst>
          </p:cNvPr>
          <p:cNvCxnSpPr>
            <a:cxnSpLocks/>
            <a:stCxn id="33" idx="2"/>
            <a:endCxn id="30" idx="3"/>
          </p:cNvCxnSpPr>
          <p:nvPr/>
        </p:nvCxnSpPr>
        <p:spPr>
          <a:xfrm flipH="1" flipV="1">
            <a:off x="4228431" y="2542582"/>
            <a:ext cx="514643" cy="85779"/>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D540B55E-3111-5B93-66EC-3C3C538E7BB4}"/>
              </a:ext>
            </a:extLst>
          </p:cNvPr>
          <p:cNvCxnSpPr>
            <a:cxnSpLocks/>
            <a:stCxn id="31" idx="4"/>
            <a:endCxn id="29" idx="1"/>
          </p:cNvCxnSpPr>
          <p:nvPr/>
        </p:nvCxnSpPr>
        <p:spPr>
          <a:xfrm flipV="1">
            <a:off x="2763311" y="2160965"/>
            <a:ext cx="1847236" cy="664516"/>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3972F9DF-B2F6-2654-2E59-12667D99C03C}"/>
              </a:ext>
            </a:extLst>
          </p:cNvPr>
          <p:cNvCxnSpPr>
            <a:cxnSpLocks/>
            <a:stCxn id="33" idx="2"/>
            <a:endCxn id="29" idx="2"/>
          </p:cNvCxnSpPr>
          <p:nvPr/>
        </p:nvCxnSpPr>
        <p:spPr>
          <a:xfrm flipH="1" flipV="1">
            <a:off x="4692587" y="2235511"/>
            <a:ext cx="50487" cy="392850"/>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A5F58DB8-BB21-C2D4-C5E4-753B35082FF3}"/>
              </a:ext>
            </a:extLst>
          </p:cNvPr>
          <p:cNvCxnSpPr>
            <a:cxnSpLocks/>
            <a:stCxn id="33" idx="2"/>
            <a:endCxn id="21" idx="0"/>
          </p:cNvCxnSpPr>
          <p:nvPr/>
        </p:nvCxnSpPr>
        <p:spPr>
          <a:xfrm flipH="1">
            <a:off x="4583803" y="2628361"/>
            <a:ext cx="159271" cy="289933"/>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C04D03DB-0BCC-9C49-4975-21F6701E968B}"/>
              </a:ext>
            </a:extLst>
          </p:cNvPr>
          <p:cNvCxnSpPr>
            <a:cxnSpLocks/>
            <a:stCxn id="33" idx="2"/>
            <a:endCxn id="22" idx="0"/>
          </p:cNvCxnSpPr>
          <p:nvPr/>
        </p:nvCxnSpPr>
        <p:spPr>
          <a:xfrm>
            <a:off x="4743074" y="2628361"/>
            <a:ext cx="66268" cy="677566"/>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D7BC79C0-76F1-62B7-54C3-0D773115B6F6}"/>
              </a:ext>
            </a:extLst>
          </p:cNvPr>
          <p:cNvCxnSpPr>
            <a:cxnSpLocks/>
            <a:stCxn id="33" idx="2"/>
            <a:endCxn id="19" idx="0"/>
          </p:cNvCxnSpPr>
          <p:nvPr/>
        </p:nvCxnSpPr>
        <p:spPr>
          <a:xfrm flipH="1">
            <a:off x="4498561" y="2628361"/>
            <a:ext cx="244513" cy="664732"/>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04" name="Straight Arrow Connector 103">
            <a:extLst>
              <a:ext uri="{FF2B5EF4-FFF2-40B4-BE49-F238E27FC236}">
                <a16:creationId xmlns:a16="http://schemas.microsoft.com/office/drawing/2014/main" id="{A6C73136-E589-0FCF-22E4-C3E002253965}"/>
              </a:ext>
            </a:extLst>
          </p:cNvPr>
          <p:cNvCxnSpPr>
            <a:cxnSpLocks/>
            <a:stCxn id="33" idx="2"/>
            <a:endCxn id="20" idx="0"/>
          </p:cNvCxnSpPr>
          <p:nvPr/>
        </p:nvCxnSpPr>
        <p:spPr>
          <a:xfrm flipH="1">
            <a:off x="4113349" y="2628361"/>
            <a:ext cx="629725" cy="343817"/>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07" name="Straight Arrow Connector 106">
            <a:extLst>
              <a:ext uri="{FF2B5EF4-FFF2-40B4-BE49-F238E27FC236}">
                <a16:creationId xmlns:a16="http://schemas.microsoft.com/office/drawing/2014/main" id="{49BAEB4B-6433-6023-0976-CBCAEBD2A882}"/>
              </a:ext>
            </a:extLst>
          </p:cNvPr>
          <p:cNvCxnSpPr>
            <a:cxnSpLocks/>
            <a:stCxn id="32" idx="0"/>
            <a:endCxn id="18" idx="2"/>
          </p:cNvCxnSpPr>
          <p:nvPr/>
        </p:nvCxnSpPr>
        <p:spPr>
          <a:xfrm flipH="1" flipV="1">
            <a:off x="3827783" y="3195818"/>
            <a:ext cx="264699" cy="1331163"/>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0" name="Straight Arrow Connector 109">
            <a:extLst>
              <a:ext uri="{FF2B5EF4-FFF2-40B4-BE49-F238E27FC236}">
                <a16:creationId xmlns:a16="http://schemas.microsoft.com/office/drawing/2014/main" id="{EA72CA2A-2C25-BFE9-3F90-82EA3E4BAD9D}"/>
              </a:ext>
            </a:extLst>
          </p:cNvPr>
          <p:cNvCxnSpPr>
            <a:cxnSpLocks/>
            <a:stCxn id="32" idx="0"/>
            <a:endCxn id="22" idx="2"/>
          </p:cNvCxnSpPr>
          <p:nvPr/>
        </p:nvCxnSpPr>
        <p:spPr>
          <a:xfrm flipV="1">
            <a:off x="4092482" y="3455020"/>
            <a:ext cx="716860" cy="1071961"/>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1" name="Straight Arrow Connector 110">
            <a:extLst>
              <a:ext uri="{FF2B5EF4-FFF2-40B4-BE49-F238E27FC236}">
                <a16:creationId xmlns:a16="http://schemas.microsoft.com/office/drawing/2014/main" id="{13B1BB25-5BFD-29C9-7820-C21ED56EEEFD}"/>
              </a:ext>
            </a:extLst>
          </p:cNvPr>
          <p:cNvCxnSpPr>
            <a:cxnSpLocks/>
            <a:stCxn id="32" idx="0"/>
            <a:endCxn id="23" idx="2"/>
          </p:cNvCxnSpPr>
          <p:nvPr/>
        </p:nvCxnSpPr>
        <p:spPr>
          <a:xfrm flipV="1">
            <a:off x="4092482" y="3643050"/>
            <a:ext cx="1414680" cy="883931"/>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2" name="Straight Arrow Connector 111">
            <a:extLst>
              <a:ext uri="{FF2B5EF4-FFF2-40B4-BE49-F238E27FC236}">
                <a16:creationId xmlns:a16="http://schemas.microsoft.com/office/drawing/2014/main" id="{19AE3832-861B-EAF7-BAE9-FBC3657AEBC7}"/>
              </a:ext>
            </a:extLst>
          </p:cNvPr>
          <p:cNvCxnSpPr>
            <a:cxnSpLocks/>
            <a:stCxn id="32" idx="0"/>
            <a:endCxn id="38" idx="2"/>
          </p:cNvCxnSpPr>
          <p:nvPr/>
        </p:nvCxnSpPr>
        <p:spPr>
          <a:xfrm flipV="1">
            <a:off x="4092482" y="3961060"/>
            <a:ext cx="678420" cy="565921"/>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6" name="Straight Arrow Connector 115">
            <a:extLst>
              <a:ext uri="{FF2B5EF4-FFF2-40B4-BE49-F238E27FC236}">
                <a16:creationId xmlns:a16="http://schemas.microsoft.com/office/drawing/2014/main" id="{D199E0F4-F246-81C6-BDE8-554627D2FAF8}"/>
              </a:ext>
            </a:extLst>
          </p:cNvPr>
          <p:cNvCxnSpPr>
            <a:cxnSpLocks/>
            <a:stCxn id="32" idx="0"/>
            <a:endCxn id="24" idx="1"/>
          </p:cNvCxnSpPr>
          <p:nvPr/>
        </p:nvCxnSpPr>
        <p:spPr>
          <a:xfrm flipV="1">
            <a:off x="4092482" y="4353298"/>
            <a:ext cx="598184" cy="173683"/>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7" name="Straight Arrow Connector 116">
            <a:extLst>
              <a:ext uri="{FF2B5EF4-FFF2-40B4-BE49-F238E27FC236}">
                <a16:creationId xmlns:a16="http://schemas.microsoft.com/office/drawing/2014/main" id="{D68668B1-A066-8544-15DD-C0A2DAB0A201}"/>
              </a:ext>
            </a:extLst>
          </p:cNvPr>
          <p:cNvCxnSpPr>
            <a:cxnSpLocks/>
            <a:stCxn id="32" idx="0"/>
            <a:endCxn id="25" idx="1"/>
          </p:cNvCxnSpPr>
          <p:nvPr/>
        </p:nvCxnSpPr>
        <p:spPr>
          <a:xfrm flipV="1">
            <a:off x="4092482" y="4410619"/>
            <a:ext cx="934812" cy="116362"/>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18" name="Straight Arrow Connector 117">
            <a:extLst>
              <a:ext uri="{FF2B5EF4-FFF2-40B4-BE49-F238E27FC236}">
                <a16:creationId xmlns:a16="http://schemas.microsoft.com/office/drawing/2014/main" id="{04E8B625-9C3B-9264-AF03-7B2EAB904F7D}"/>
              </a:ext>
            </a:extLst>
          </p:cNvPr>
          <p:cNvCxnSpPr>
            <a:cxnSpLocks/>
            <a:stCxn id="32" idx="0"/>
            <a:endCxn id="26" idx="1"/>
          </p:cNvCxnSpPr>
          <p:nvPr/>
        </p:nvCxnSpPr>
        <p:spPr>
          <a:xfrm flipV="1">
            <a:off x="4092482" y="3807474"/>
            <a:ext cx="1332640" cy="719507"/>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30" name="Straight Arrow Connector 129">
            <a:extLst>
              <a:ext uri="{FF2B5EF4-FFF2-40B4-BE49-F238E27FC236}">
                <a16:creationId xmlns:a16="http://schemas.microsoft.com/office/drawing/2014/main" id="{986BE7E9-79EF-8EB4-1A01-855B9493EA1F}"/>
              </a:ext>
            </a:extLst>
          </p:cNvPr>
          <p:cNvCxnSpPr>
            <a:cxnSpLocks/>
            <a:stCxn id="32" idx="0"/>
            <a:endCxn id="17" idx="2"/>
          </p:cNvCxnSpPr>
          <p:nvPr/>
        </p:nvCxnSpPr>
        <p:spPr>
          <a:xfrm flipH="1" flipV="1">
            <a:off x="3572781" y="3502783"/>
            <a:ext cx="519701" cy="1024198"/>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36" name="Straight Arrow Connector 135">
            <a:extLst>
              <a:ext uri="{FF2B5EF4-FFF2-40B4-BE49-F238E27FC236}">
                <a16:creationId xmlns:a16="http://schemas.microsoft.com/office/drawing/2014/main" id="{4CA32AD6-62C5-A4A2-6EA6-B6E3D8406D93}"/>
              </a:ext>
            </a:extLst>
          </p:cNvPr>
          <p:cNvCxnSpPr>
            <a:cxnSpLocks/>
            <a:stCxn id="33" idx="2"/>
            <a:endCxn id="28" idx="1"/>
          </p:cNvCxnSpPr>
          <p:nvPr/>
        </p:nvCxnSpPr>
        <p:spPr>
          <a:xfrm>
            <a:off x="4743074" y="2628361"/>
            <a:ext cx="620861" cy="148659"/>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65AF4349-E40F-CA9B-D0D3-09F26A465CAF}"/>
              </a:ext>
            </a:extLst>
          </p:cNvPr>
          <p:cNvCxnSpPr>
            <a:cxnSpLocks/>
            <a:stCxn id="33" idx="2"/>
            <a:endCxn id="27" idx="1"/>
          </p:cNvCxnSpPr>
          <p:nvPr/>
        </p:nvCxnSpPr>
        <p:spPr>
          <a:xfrm>
            <a:off x="4743074" y="2628361"/>
            <a:ext cx="569889" cy="442383"/>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38" name="Straight Arrow Connector 137">
            <a:extLst>
              <a:ext uri="{FF2B5EF4-FFF2-40B4-BE49-F238E27FC236}">
                <a16:creationId xmlns:a16="http://schemas.microsoft.com/office/drawing/2014/main" id="{7B311084-022F-50C8-64AC-27976EC9D554}"/>
              </a:ext>
            </a:extLst>
          </p:cNvPr>
          <p:cNvCxnSpPr>
            <a:cxnSpLocks/>
            <a:stCxn id="33" idx="2"/>
            <a:endCxn id="23" idx="1"/>
          </p:cNvCxnSpPr>
          <p:nvPr/>
        </p:nvCxnSpPr>
        <p:spPr>
          <a:xfrm>
            <a:off x="4743074" y="2628361"/>
            <a:ext cx="682048" cy="940143"/>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45" name="Straight Arrow Connector 144">
            <a:extLst>
              <a:ext uri="{FF2B5EF4-FFF2-40B4-BE49-F238E27FC236}">
                <a16:creationId xmlns:a16="http://schemas.microsoft.com/office/drawing/2014/main" id="{0D7F3764-0736-A010-807E-259E61BD6A61}"/>
              </a:ext>
            </a:extLst>
          </p:cNvPr>
          <p:cNvCxnSpPr>
            <a:cxnSpLocks/>
            <a:stCxn id="32" idx="0"/>
            <a:endCxn id="19" idx="2"/>
          </p:cNvCxnSpPr>
          <p:nvPr/>
        </p:nvCxnSpPr>
        <p:spPr>
          <a:xfrm flipV="1">
            <a:off x="4092482" y="3442186"/>
            <a:ext cx="406079" cy="1084795"/>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49" name="TextBox 148">
            <a:extLst>
              <a:ext uri="{FF2B5EF4-FFF2-40B4-BE49-F238E27FC236}">
                <a16:creationId xmlns:a16="http://schemas.microsoft.com/office/drawing/2014/main" id="{38A27800-4C92-7C43-6C56-A261A942D9C9}"/>
              </a:ext>
            </a:extLst>
          </p:cNvPr>
          <p:cNvSpPr txBox="1"/>
          <p:nvPr/>
        </p:nvSpPr>
        <p:spPr>
          <a:xfrm>
            <a:off x="1526345" y="5324694"/>
            <a:ext cx="6433457" cy="923330"/>
          </a:xfrm>
          <a:prstGeom prst="rect">
            <a:avLst/>
          </a:prstGeom>
          <a:noFill/>
        </p:spPr>
        <p:txBody>
          <a:bodyPr wrap="square" rtlCol="0">
            <a:spAutoFit/>
          </a:bodyPr>
          <a:lstStyle/>
          <a:p>
            <a:r>
              <a:rPr lang="en-US" dirty="0">
                <a:solidFill>
                  <a:srgbClr val="0070C0"/>
                </a:solidFill>
              </a:rPr>
              <a:t>GVX SRTK Vectors connect from the 3 GVX Base Marks  </a:t>
            </a:r>
          </a:p>
          <a:p>
            <a:pPr marL="285750" indent="-285750">
              <a:buFont typeface="Arial" panose="020B0604020202020204" pitchFamily="34" charset="0"/>
              <a:buChar char="•"/>
            </a:pPr>
            <a:r>
              <a:rPr lang="en-US" dirty="0">
                <a:solidFill>
                  <a:srgbClr val="0070C0"/>
                </a:solidFill>
              </a:rPr>
              <a:t>to the 3 GVX Validation Stations</a:t>
            </a:r>
          </a:p>
          <a:p>
            <a:pPr marL="285750" indent="-285750">
              <a:buFont typeface="Arial" panose="020B0604020202020204" pitchFamily="34" charset="0"/>
              <a:buChar char="•"/>
            </a:pPr>
            <a:r>
              <a:rPr lang="en-US" dirty="0">
                <a:solidFill>
                  <a:srgbClr val="0070C0"/>
                </a:solidFill>
              </a:rPr>
              <a:t>to one or more of the 18 Passive Marks</a:t>
            </a:r>
          </a:p>
        </p:txBody>
      </p:sp>
      <p:cxnSp>
        <p:nvCxnSpPr>
          <p:cNvPr id="150" name="Straight Arrow Connector 149">
            <a:extLst>
              <a:ext uri="{FF2B5EF4-FFF2-40B4-BE49-F238E27FC236}">
                <a16:creationId xmlns:a16="http://schemas.microsoft.com/office/drawing/2014/main" id="{399A665F-2A0F-7168-936F-AADF161C953F}"/>
              </a:ext>
            </a:extLst>
          </p:cNvPr>
          <p:cNvCxnSpPr>
            <a:cxnSpLocks/>
            <a:stCxn id="32" idx="0"/>
            <a:endCxn id="14" idx="3"/>
          </p:cNvCxnSpPr>
          <p:nvPr/>
        </p:nvCxnSpPr>
        <p:spPr>
          <a:xfrm flipH="1" flipV="1">
            <a:off x="3020287" y="3516246"/>
            <a:ext cx="1072195" cy="1010735"/>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153" name="Straight Arrow Connector 152">
            <a:extLst>
              <a:ext uri="{FF2B5EF4-FFF2-40B4-BE49-F238E27FC236}">
                <a16:creationId xmlns:a16="http://schemas.microsoft.com/office/drawing/2014/main" id="{F2A2E95B-3E58-0DD3-F2B5-164EEF019A6D}"/>
              </a:ext>
            </a:extLst>
          </p:cNvPr>
          <p:cNvCxnSpPr>
            <a:cxnSpLocks/>
            <a:stCxn id="33" idx="2"/>
            <a:endCxn id="36" idx="3"/>
          </p:cNvCxnSpPr>
          <p:nvPr/>
        </p:nvCxnSpPr>
        <p:spPr>
          <a:xfrm flipH="1" flipV="1">
            <a:off x="4198092" y="2237701"/>
            <a:ext cx="544982" cy="390660"/>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156" name="TextBox 155">
            <a:extLst>
              <a:ext uri="{FF2B5EF4-FFF2-40B4-BE49-F238E27FC236}">
                <a16:creationId xmlns:a16="http://schemas.microsoft.com/office/drawing/2014/main" id="{0F6FB996-71A7-047B-12A7-3830660986AC}"/>
              </a:ext>
            </a:extLst>
          </p:cNvPr>
          <p:cNvSpPr txBox="1"/>
          <p:nvPr/>
        </p:nvSpPr>
        <p:spPr>
          <a:xfrm>
            <a:off x="1828953" y="2711928"/>
            <a:ext cx="1264467" cy="461665"/>
          </a:xfrm>
          <a:prstGeom prst="rect">
            <a:avLst/>
          </a:prstGeom>
          <a:noFill/>
        </p:spPr>
        <p:txBody>
          <a:bodyPr wrap="square" rtlCol="0">
            <a:spAutoFit/>
          </a:bodyPr>
          <a:lstStyle/>
          <a:p>
            <a:r>
              <a:rPr lang="en-US" sz="1200" dirty="0">
                <a:solidFill>
                  <a:srgbClr val="4A7EBB"/>
                </a:solidFill>
              </a:rPr>
              <a:t>GVX Base 3</a:t>
            </a:r>
          </a:p>
          <a:p>
            <a:r>
              <a:rPr lang="en-US" sz="1200" dirty="0">
                <a:solidFill>
                  <a:srgbClr val="4A7EBB"/>
                </a:solidFill>
              </a:rPr>
              <a:t>(to 10 marks)</a:t>
            </a:r>
          </a:p>
        </p:txBody>
      </p:sp>
      <p:sp>
        <p:nvSpPr>
          <p:cNvPr id="157" name="TextBox 156">
            <a:extLst>
              <a:ext uri="{FF2B5EF4-FFF2-40B4-BE49-F238E27FC236}">
                <a16:creationId xmlns:a16="http://schemas.microsoft.com/office/drawing/2014/main" id="{EA3C36A8-1D50-C01C-D018-2A29515BBA87}"/>
              </a:ext>
            </a:extLst>
          </p:cNvPr>
          <p:cNvSpPr txBox="1"/>
          <p:nvPr/>
        </p:nvSpPr>
        <p:spPr>
          <a:xfrm>
            <a:off x="4862643" y="2258020"/>
            <a:ext cx="1282700" cy="461665"/>
          </a:xfrm>
          <a:prstGeom prst="rect">
            <a:avLst/>
          </a:prstGeom>
          <a:noFill/>
        </p:spPr>
        <p:txBody>
          <a:bodyPr wrap="square" rtlCol="0">
            <a:spAutoFit/>
          </a:bodyPr>
          <a:lstStyle/>
          <a:p>
            <a:r>
              <a:rPr lang="en-US" sz="1200" dirty="0">
                <a:solidFill>
                  <a:srgbClr val="4A7EBB"/>
                </a:solidFill>
              </a:rPr>
              <a:t>GVX Base 2</a:t>
            </a:r>
          </a:p>
          <a:p>
            <a:r>
              <a:rPr lang="en-US" sz="1200" dirty="0">
                <a:solidFill>
                  <a:srgbClr val="4A7EBB"/>
                </a:solidFill>
              </a:rPr>
              <a:t>(to 10 marks)</a:t>
            </a:r>
          </a:p>
        </p:txBody>
      </p:sp>
      <p:sp>
        <p:nvSpPr>
          <p:cNvPr id="158" name="TextBox 157">
            <a:extLst>
              <a:ext uri="{FF2B5EF4-FFF2-40B4-BE49-F238E27FC236}">
                <a16:creationId xmlns:a16="http://schemas.microsoft.com/office/drawing/2014/main" id="{DED9B152-B6E8-A010-E20D-181551A24427}"/>
              </a:ext>
            </a:extLst>
          </p:cNvPr>
          <p:cNvSpPr txBox="1"/>
          <p:nvPr/>
        </p:nvSpPr>
        <p:spPr>
          <a:xfrm>
            <a:off x="3117672" y="4501801"/>
            <a:ext cx="1282700" cy="461665"/>
          </a:xfrm>
          <a:prstGeom prst="rect">
            <a:avLst/>
          </a:prstGeom>
          <a:noFill/>
        </p:spPr>
        <p:txBody>
          <a:bodyPr wrap="square" rtlCol="0">
            <a:spAutoFit/>
          </a:bodyPr>
          <a:lstStyle/>
          <a:p>
            <a:r>
              <a:rPr lang="en-US" sz="1200" dirty="0">
                <a:solidFill>
                  <a:srgbClr val="4A7EBB"/>
                </a:solidFill>
              </a:rPr>
              <a:t>GVX Base 1</a:t>
            </a:r>
          </a:p>
          <a:p>
            <a:r>
              <a:rPr lang="en-US" sz="1200" dirty="0">
                <a:solidFill>
                  <a:srgbClr val="4A7EBB"/>
                </a:solidFill>
              </a:rPr>
              <a:t>(to 10 marks)</a:t>
            </a:r>
          </a:p>
        </p:txBody>
      </p:sp>
      <p:sp>
        <p:nvSpPr>
          <p:cNvPr id="47" name="TextBox 46">
            <a:extLst>
              <a:ext uri="{FF2B5EF4-FFF2-40B4-BE49-F238E27FC236}">
                <a16:creationId xmlns:a16="http://schemas.microsoft.com/office/drawing/2014/main" id="{F332C595-AF3B-DFBA-9AAF-C0B6AE28DA3D}"/>
              </a:ext>
            </a:extLst>
          </p:cNvPr>
          <p:cNvSpPr txBox="1"/>
          <p:nvPr/>
        </p:nvSpPr>
        <p:spPr>
          <a:xfrm>
            <a:off x="5589201" y="4021613"/>
            <a:ext cx="2078526" cy="1169551"/>
          </a:xfrm>
          <a:prstGeom prst="rect">
            <a:avLst/>
          </a:prstGeom>
          <a:noFill/>
        </p:spPr>
        <p:txBody>
          <a:bodyPr wrap="square" rtlCol="0">
            <a:spAutoFit/>
          </a:bodyPr>
          <a:lstStyle/>
          <a:p>
            <a:r>
              <a:rPr lang="en-US" sz="1400" i="1" dirty="0">
                <a:solidFill>
                  <a:srgbClr val="0070C0"/>
                </a:solidFill>
              </a:rPr>
              <a:t>Note that some Passive Marks are observed from more than one GVX Base thus forming joined vector chains.</a:t>
            </a:r>
          </a:p>
        </p:txBody>
      </p:sp>
      <p:sp>
        <p:nvSpPr>
          <p:cNvPr id="4" name="Date Placeholder 3">
            <a:extLst>
              <a:ext uri="{FF2B5EF4-FFF2-40B4-BE49-F238E27FC236}">
                <a16:creationId xmlns:a16="http://schemas.microsoft.com/office/drawing/2014/main" id="{A9F78C75-9F73-BF87-B0D1-7A319C9D1C83}"/>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184227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wipe(left)">
                                      <p:cBhvr>
                                        <p:cTn id="7" dur="500"/>
                                        <p:tgtEl>
                                          <p:spTgt spid="149"/>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250"/>
                                        <p:tgtEl>
                                          <p:spTgt spid="53"/>
                                        </p:tgtEl>
                                      </p:cBhvr>
                                    </p:animEffect>
                                  </p:childTnLst>
                                </p:cTn>
                              </p:par>
                            </p:childTnLst>
                          </p:cTn>
                        </p:par>
                        <p:par>
                          <p:cTn id="12" fill="hold">
                            <p:stCondLst>
                              <p:cond delay="1250"/>
                            </p:stCondLst>
                            <p:childTnLst>
                              <p:par>
                                <p:cTn id="13" presetID="10" presetClass="entr" presetSubtype="0"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Effect transition="in" filter="fade">
                                      <p:cBhvr>
                                        <p:cTn id="15" dur="250"/>
                                        <p:tgtEl>
                                          <p:spTgt spid="8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250"/>
                                        <p:tgtEl>
                                          <p:spTgt spid="54"/>
                                        </p:tgtEl>
                                      </p:cBhvr>
                                    </p:animEffect>
                                  </p:childTnLst>
                                </p:cTn>
                              </p:par>
                            </p:childTnLst>
                          </p:cTn>
                        </p:par>
                        <p:par>
                          <p:cTn id="20" fill="hold">
                            <p:stCondLst>
                              <p:cond delay="1750"/>
                            </p:stCondLst>
                            <p:childTnLst>
                              <p:par>
                                <p:cTn id="21" presetID="10" presetClass="entr" presetSubtype="0"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Effect transition="in" filter="fade">
                                      <p:cBhvr>
                                        <p:cTn id="23" dur="250"/>
                                        <p:tgtEl>
                                          <p:spTgt spid="76"/>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250"/>
                                        <p:tgtEl>
                                          <p:spTgt spid="73"/>
                                        </p:tgtEl>
                                      </p:cBhvr>
                                    </p:animEffect>
                                  </p:childTnLst>
                                </p:cTn>
                              </p:par>
                            </p:childTnLst>
                          </p:cTn>
                        </p:par>
                        <p:par>
                          <p:cTn id="28" fill="hold">
                            <p:stCondLst>
                              <p:cond delay="2250"/>
                            </p:stCondLst>
                            <p:childTnLst>
                              <p:par>
                                <p:cTn id="29" presetID="10" presetClass="entr" presetSubtype="0"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250"/>
                                        <p:tgtEl>
                                          <p:spTgt spid="52"/>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250"/>
                                        <p:tgtEl>
                                          <p:spTgt spid="51"/>
                                        </p:tgtEl>
                                      </p:cBhvr>
                                    </p:animEffect>
                                  </p:childTnLst>
                                </p:cTn>
                              </p:par>
                            </p:childTnLst>
                          </p:cTn>
                        </p:par>
                        <p:par>
                          <p:cTn id="36" fill="hold">
                            <p:stCondLst>
                              <p:cond delay="2750"/>
                            </p:stCondLst>
                            <p:childTnLst>
                              <p:par>
                                <p:cTn id="37" presetID="10" presetClass="entr" presetSubtype="0" fill="hold"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250"/>
                                        <p:tgtEl>
                                          <p:spTgt spid="50"/>
                                        </p:tgtEl>
                                      </p:cBhvr>
                                    </p:animEffect>
                                  </p:childTnLst>
                                </p:cTn>
                              </p:par>
                            </p:childTnLst>
                          </p:cTn>
                        </p:par>
                        <p:par>
                          <p:cTn id="40" fill="hold">
                            <p:stCondLst>
                              <p:cond delay="3000"/>
                            </p:stCondLst>
                            <p:childTnLst>
                              <p:par>
                                <p:cTn id="41" presetID="10" presetClass="entr" presetSubtype="0" fill="hold" nodeType="after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250"/>
                                        <p:tgtEl>
                                          <p:spTgt spid="49"/>
                                        </p:tgtEl>
                                      </p:cBhvr>
                                    </p:animEffect>
                                  </p:childTnLst>
                                </p:cTn>
                              </p:par>
                            </p:childTnLst>
                          </p:cTn>
                        </p:par>
                        <p:par>
                          <p:cTn id="44" fill="hold">
                            <p:stCondLst>
                              <p:cond delay="3250"/>
                            </p:stCondLst>
                            <p:childTnLst>
                              <p:par>
                                <p:cTn id="45" presetID="10" presetClass="entr" presetSubtype="0" fill="hold"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250"/>
                                        <p:tgtEl>
                                          <p:spTgt spid="45"/>
                                        </p:tgtEl>
                                      </p:cBhvr>
                                    </p:animEffect>
                                  </p:childTnLst>
                                </p:cTn>
                              </p:par>
                            </p:childTnLst>
                          </p:cTn>
                        </p:par>
                        <p:par>
                          <p:cTn id="48" fill="hold">
                            <p:stCondLst>
                              <p:cond delay="3500"/>
                            </p:stCondLst>
                            <p:childTnLst>
                              <p:par>
                                <p:cTn id="49" presetID="10" presetClass="entr" presetSubtype="0" fill="hold" nodeType="afterEffect">
                                  <p:stCondLst>
                                    <p:cond delay="100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250"/>
                                        <p:tgtEl>
                                          <p:spTgt spid="136"/>
                                        </p:tgtEl>
                                      </p:cBhvr>
                                    </p:animEffect>
                                  </p:childTnLst>
                                </p:cTn>
                              </p:par>
                            </p:childTnLst>
                          </p:cTn>
                        </p:par>
                        <p:par>
                          <p:cTn id="52" fill="hold">
                            <p:stCondLst>
                              <p:cond delay="4750"/>
                            </p:stCondLst>
                            <p:childTnLst>
                              <p:par>
                                <p:cTn id="53" presetID="10" presetClass="entr" presetSubtype="0" fill="hold" nodeType="afterEffect">
                                  <p:stCondLst>
                                    <p:cond delay="0"/>
                                  </p:stCondLst>
                                  <p:childTnLst>
                                    <p:set>
                                      <p:cBhvr>
                                        <p:cTn id="54" dur="1" fill="hold">
                                          <p:stCondLst>
                                            <p:cond delay="0"/>
                                          </p:stCondLst>
                                        </p:cTn>
                                        <p:tgtEl>
                                          <p:spTgt spid="137"/>
                                        </p:tgtEl>
                                        <p:attrNameLst>
                                          <p:attrName>style.visibility</p:attrName>
                                        </p:attrNameLst>
                                      </p:cBhvr>
                                      <p:to>
                                        <p:strVal val="visible"/>
                                      </p:to>
                                    </p:set>
                                    <p:animEffect transition="in" filter="fade">
                                      <p:cBhvr>
                                        <p:cTn id="55" dur="250"/>
                                        <p:tgtEl>
                                          <p:spTgt spid="137"/>
                                        </p:tgtEl>
                                      </p:cBhvr>
                                    </p:animEffect>
                                  </p:childTnLst>
                                </p:cTn>
                              </p:par>
                            </p:childTnLst>
                          </p:cTn>
                        </p:par>
                        <p:par>
                          <p:cTn id="56" fill="hold">
                            <p:stCondLst>
                              <p:cond delay="5000"/>
                            </p:stCondLst>
                            <p:childTnLst>
                              <p:par>
                                <p:cTn id="57" presetID="10" presetClass="entr" presetSubtype="0" fill="hold" nodeType="afterEffect">
                                  <p:stCondLst>
                                    <p:cond delay="0"/>
                                  </p:stCondLst>
                                  <p:childTnLst>
                                    <p:set>
                                      <p:cBhvr>
                                        <p:cTn id="58" dur="1" fill="hold">
                                          <p:stCondLst>
                                            <p:cond delay="0"/>
                                          </p:stCondLst>
                                        </p:cTn>
                                        <p:tgtEl>
                                          <p:spTgt spid="138"/>
                                        </p:tgtEl>
                                        <p:attrNameLst>
                                          <p:attrName>style.visibility</p:attrName>
                                        </p:attrNameLst>
                                      </p:cBhvr>
                                      <p:to>
                                        <p:strVal val="visible"/>
                                      </p:to>
                                    </p:set>
                                    <p:animEffect transition="in" filter="fade">
                                      <p:cBhvr>
                                        <p:cTn id="59" dur="250"/>
                                        <p:tgtEl>
                                          <p:spTgt spid="138"/>
                                        </p:tgtEl>
                                      </p:cBhvr>
                                    </p:animEffect>
                                  </p:childTnLst>
                                </p:cTn>
                              </p:par>
                            </p:childTnLst>
                          </p:cTn>
                        </p:par>
                        <p:par>
                          <p:cTn id="60" fill="hold">
                            <p:stCondLst>
                              <p:cond delay="5250"/>
                            </p:stCondLst>
                            <p:childTnLst>
                              <p:par>
                                <p:cTn id="61" presetID="10" presetClass="entr" presetSubtype="0" fill="hold"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fade">
                                      <p:cBhvr>
                                        <p:cTn id="63" dur="250"/>
                                        <p:tgtEl>
                                          <p:spTgt spid="83"/>
                                        </p:tgtEl>
                                      </p:cBhvr>
                                    </p:animEffect>
                                  </p:childTnLst>
                                </p:cTn>
                              </p:par>
                            </p:childTnLst>
                          </p:cTn>
                        </p:par>
                        <p:par>
                          <p:cTn id="64" fill="hold">
                            <p:stCondLst>
                              <p:cond delay="5500"/>
                            </p:stCondLst>
                            <p:childTnLst>
                              <p:par>
                                <p:cTn id="65" presetID="10" presetClass="entr" presetSubtype="0" fill="hold" nodeType="afterEffect">
                                  <p:stCondLst>
                                    <p:cond delay="0"/>
                                  </p:stCondLst>
                                  <p:childTnLst>
                                    <p:set>
                                      <p:cBhvr>
                                        <p:cTn id="66" dur="1" fill="hold">
                                          <p:stCondLst>
                                            <p:cond delay="0"/>
                                          </p:stCondLst>
                                        </p:cTn>
                                        <p:tgtEl>
                                          <p:spTgt spid="84"/>
                                        </p:tgtEl>
                                        <p:attrNameLst>
                                          <p:attrName>style.visibility</p:attrName>
                                        </p:attrNameLst>
                                      </p:cBhvr>
                                      <p:to>
                                        <p:strVal val="visible"/>
                                      </p:to>
                                    </p:set>
                                    <p:animEffect transition="in" filter="fade">
                                      <p:cBhvr>
                                        <p:cTn id="67" dur="250"/>
                                        <p:tgtEl>
                                          <p:spTgt spid="84"/>
                                        </p:tgtEl>
                                      </p:cBhvr>
                                    </p:animEffect>
                                  </p:childTnLst>
                                </p:cTn>
                              </p:par>
                            </p:childTnLst>
                          </p:cTn>
                        </p:par>
                        <p:par>
                          <p:cTn id="68" fill="hold">
                            <p:stCondLst>
                              <p:cond delay="5750"/>
                            </p:stCondLst>
                            <p:childTnLst>
                              <p:par>
                                <p:cTn id="69" presetID="10" presetClass="entr" presetSubtype="0" fill="hold" nodeType="after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fade">
                                      <p:cBhvr>
                                        <p:cTn id="71" dur="250"/>
                                        <p:tgtEl>
                                          <p:spTgt spid="82"/>
                                        </p:tgtEl>
                                      </p:cBhvr>
                                    </p:animEffect>
                                  </p:childTnLst>
                                </p:cTn>
                              </p:par>
                            </p:childTnLst>
                          </p:cTn>
                        </p:par>
                        <p:par>
                          <p:cTn id="72" fill="hold">
                            <p:stCondLst>
                              <p:cond delay="6000"/>
                            </p:stCondLst>
                            <p:childTnLst>
                              <p:par>
                                <p:cTn id="73" presetID="10" presetClass="entr" presetSubtype="0" fill="hold" nodeType="afterEffect">
                                  <p:stCondLst>
                                    <p:cond delay="0"/>
                                  </p:stCondLst>
                                  <p:childTnLst>
                                    <p:set>
                                      <p:cBhvr>
                                        <p:cTn id="74" dur="1" fill="hold">
                                          <p:stCondLst>
                                            <p:cond delay="0"/>
                                          </p:stCondLst>
                                        </p:cTn>
                                        <p:tgtEl>
                                          <p:spTgt spid="104"/>
                                        </p:tgtEl>
                                        <p:attrNameLst>
                                          <p:attrName>style.visibility</p:attrName>
                                        </p:attrNameLst>
                                      </p:cBhvr>
                                      <p:to>
                                        <p:strVal val="visible"/>
                                      </p:to>
                                    </p:set>
                                    <p:animEffect transition="in" filter="fade">
                                      <p:cBhvr>
                                        <p:cTn id="75" dur="250"/>
                                        <p:tgtEl>
                                          <p:spTgt spid="104"/>
                                        </p:tgtEl>
                                      </p:cBhvr>
                                    </p:animEffect>
                                  </p:childTnLst>
                                </p:cTn>
                              </p:par>
                            </p:childTnLst>
                          </p:cTn>
                        </p:par>
                        <p:par>
                          <p:cTn id="76" fill="hold">
                            <p:stCondLst>
                              <p:cond delay="6250"/>
                            </p:stCondLst>
                            <p:childTnLst>
                              <p:par>
                                <p:cTn id="77" presetID="10" presetClass="entr" presetSubtype="0"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fade">
                                      <p:cBhvr>
                                        <p:cTn id="79" dur="250"/>
                                        <p:tgtEl>
                                          <p:spTgt spid="79"/>
                                        </p:tgtEl>
                                      </p:cBhvr>
                                    </p:animEffect>
                                  </p:childTnLst>
                                </p:cTn>
                              </p:par>
                            </p:childTnLst>
                          </p:cTn>
                        </p:par>
                        <p:par>
                          <p:cTn id="80" fill="hold">
                            <p:stCondLst>
                              <p:cond delay="6500"/>
                            </p:stCondLst>
                            <p:childTnLst>
                              <p:par>
                                <p:cTn id="81" presetID="10" presetClass="entr" presetSubtype="0" fill="hold" nodeType="afterEffect">
                                  <p:stCondLst>
                                    <p:cond delay="0"/>
                                  </p:stCondLst>
                                  <p:childTnLst>
                                    <p:set>
                                      <p:cBhvr>
                                        <p:cTn id="82" dur="1" fill="hold">
                                          <p:stCondLst>
                                            <p:cond delay="0"/>
                                          </p:stCondLst>
                                        </p:cTn>
                                        <p:tgtEl>
                                          <p:spTgt spid="153"/>
                                        </p:tgtEl>
                                        <p:attrNameLst>
                                          <p:attrName>style.visibility</p:attrName>
                                        </p:attrNameLst>
                                      </p:cBhvr>
                                      <p:to>
                                        <p:strVal val="visible"/>
                                      </p:to>
                                    </p:set>
                                    <p:animEffect transition="in" filter="fade">
                                      <p:cBhvr>
                                        <p:cTn id="83" dur="250"/>
                                        <p:tgtEl>
                                          <p:spTgt spid="153"/>
                                        </p:tgtEl>
                                      </p:cBhvr>
                                    </p:animEffect>
                                  </p:childTnLst>
                                </p:cTn>
                              </p:par>
                            </p:childTnLst>
                          </p:cTn>
                        </p:par>
                        <p:par>
                          <p:cTn id="84" fill="hold">
                            <p:stCondLst>
                              <p:cond delay="6750"/>
                            </p:stCondLst>
                            <p:childTnLst>
                              <p:par>
                                <p:cTn id="85" presetID="10" presetClass="entr" presetSubtype="0"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Effect transition="in" filter="fade">
                                      <p:cBhvr>
                                        <p:cTn id="87" dur="250"/>
                                        <p:tgtEl>
                                          <p:spTgt spid="81"/>
                                        </p:tgtEl>
                                      </p:cBhvr>
                                    </p:animEffect>
                                  </p:childTnLst>
                                </p:cTn>
                              </p:par>
                            </p:childTnLst>
                          </p:cTn>
                        </p:par>
                        <p:par>
                          <p:cTn id="88" fill="hold">
                            <p:stCondLst>
                              <p:cond delay="7000"/>
                            </p:stCondLst>
                            <p:childTnLst>
                              <p:par>
                                <p:cTn id="89" presetID="10" presetClass="entr" presetSubtype="0" fill="hold" nodeType="afterEffect">
                                  <p:stCondLst>
                                    <p:cond delay="1000"/>
                                  </p:stCondLst>
                                  <p:childTnLst>
                                    <p:set>
                                      <p:cBhvr>
                                        <p:cTn id="90" dur="1" fill="hold">
                                          <p:stCondLst>
                                            <p:cond delay="0"/>
                                          </p:stCondLst>
                                        </p:cTn>
                                        <p:tgtEl>
                                          <p:spTgt spid="150"/>
                                        </p:tgtEl>
                                        <p:attrNameLst>
                                          <p:attrName>style.visibility</p:attrName>
                                        </p:attrNameLst>
                                      </p:cBhvr>
                                      <p:to>
                                        <p:strVal val="visible"/>
                                      </p:to>
                                    </p:set>
                                    <p:animEffect transition="in" filter="fade">
                                      <p:cBhvr>
                                        <p:cTn id="91" dur="250"/>
                                        <p:tgtEl>
                                          <p:spTgt spid="150"/>
                                        </p:tgtEl>
                                      </p:cBhvr>
                                    </p:animEffect>
                                  </p:childTnLst>
                                </p:cTn>
                              </p:par>
                            </p:childTnLst>
                          </p:cTn>
                        </p:par>
                        <p:par>
                          <p:cTn id="92" fill="hold">
                            <p:stCondLst>
                              <p:cond delay="8250"/>
                            </p:stCondLst>
                            <p:childTnLst>
                              <p:par>
                                <p:cTn id="93" presetID="10" presetClass="entr" presetSubtype="0" fill="hold" nodeType="afterEffect">
                                  <p:stCondLst>
                                    <p:cond delay="0"/>
                                  </p:stCondLst>
                                  <p:childTnLst>
                                    <p:set>
                                      <p:cBhvr>
                                        <p:cTn id="94" dur="1" fill="hold">
                                          <p:stCondLst>
                                            <p:cond delay="0"/>
                                          </p:stCondLst>
                                        </p:cTn>
                                        <p:tgtEl>
                                          <p:spTgt spid="130"/>
                                        </p:tgtEl>
                                        <p:attrNameLst>
                                          <p:attrName>style.visibility</p:attrName>
                                        </p:attrNameLst>
                                      </p:cBhvr>
                                      <p:to>
                                        <p:strVal val="visible"/>
                                      </p:to>
                                    </p:set>
                                    <p:animEffect transition="in" filter="fade">
                                      <p:cBhvr>
                                        <p:cTn id="95" dur="250"/>
                                        <p:tgtEl>
                                          <p:spTgt spid="130"/>
                                        </p:tgtEl>
                                      </p:cBhvr>
                                    </p:animEffect>
                                  </p:childTnLst>
                                </p:cTn>
                              </p:par>
                            </p:childTnLst>
                          </p:cTn>
                        </p:par>
                        <p:par>
                          <p:cTn id="96" fill="hold">
                            <p:stCondLst>
                              <p:cond delay="8500"/>
                            </p:stCondLst>
                            <p:childTnLst>
                              <p:par>
                                <p:cTn id="97" presetID="10" presetClass="entr" presetSubtype="0" fill="hold" nodeType="afterEffect">
                                  <p:stCondLst>
                                    <p:cond delay="0"/>
                                  </p:stCondLst>
                                  <p:childTnLst>
                                    <p:set>
                                      <p:cBhvr>
                                        <p:cTn id="98" dur="1" fill="hold">
                                          <p:stCondLst>
                                            <p:cond delay="0"/>
                                          </p:stCondLst>
                                        </p:cTn>
                                        <p:tgtEl>
                                          <p:spTgt spid="107"/>
                                        </p:tgtEl>
                                        <p:attrNameLst>
                                          <p:attrName>style.visibility</p:attrName>
                                        </p:attrNameLst>
                                      </p:cBhvr>
                                      <p:to>
                                        <p:strVal val="visible"/>
                                      </p:to>
                                    </p:set>
                                    <p:animEffect transition="in" filter="fade">
                                      <p:cBhvr>
                                        <p:cTn id="99" dur="250"/>
                                        <p:tgtEl>
                                          <p:spTgt spid="107"/>
                                        </p:tgtEl>
                                      </p:cBhvr>
                                    </p:animEffect>
                                  </p:childTnLst>
                                </p:cTn>
                              </p:par>
                            </p:childTnLst>
                          </p:cTn>
                        </p:par>
                        <p:par>
                          <p:cTn id="100" fill="hold">
                            <p:stCondLst>
                              <p:cond delay="8750"/>
                            </p:stCondLst>
                            <p:childTnLst>
                              <p:par>
                                <p:cTn id="101" presetID="10" presetClass="entr" presetSubtype="0" fill="hold" nodeType="afterEffect">
                                  <p:stCondLst>
                                    <p:cond delay="0"/>
                                  </p:stCondLst>
                                  <p:childTnLst>
                                    <p:set>
                                      <p:cBhvr>
                                        <p:cTn id="102" dur="1" fill="hold">
                                          <p:stCondLst>
                                            <p:cond delay="0"/>
                                          </p:stCondLst>
                                        </p:cTn>
                                        <p:tgtEl>
                                          <p:spTgt spid="145"/>
                                        </p:tgtEl>
                                        <p:attrNameLst>
                                          <p:attrName>style.visibility</p:attrName>
                                        </p:attrNameLst>
                                      </p:cBhvr>
                                      <p:to>
                                        <p:strVal val="visible"/>
                                      </p:to>
                                    </p:set>
                                    <p:animEffect transition="in" filter="fade">
                                      <p:cBhvr>
                                        <p:cTn id="103" dur="250"/>
                                        <p:tgtEl>
                                          <p:spTgt spid="145"/>
                                        </p:tgtEl>
                                      </p:cBhvr>
                                    </p:animEffect>
                                  </p:childTnLst>
                                </p:cTn>
                              </p:par>
                            </p:childTnLst>
                          </p:cTn>
                        </p:par>
                        <p:par>
                          <p:cTn id="104" fill="hold">
                            <p:stCondLst>
                              <p:cond delay="9000"/>
                            </p:stCondLst>
                            <p:childTnLst>
                              <p:par>
                                <p:cTn id="105" presetID="10" presetClass="entr" presetSubtype="0" fill="hold" nodeType="afterEffect">
                                  <p:stCondLst>
                                    <p:cond delay="0"/>
                                  </p:stCondLst>
                                  <p:childTnLst>
                                    <p:set>
                                      <p:cBhvr>
                                        <p:cTn id="106" dur="1" fill="hold">
                                          <p:stCondLst>
                                            <p:cond delay="0"/>
                                          </p:stCondLst>
                                        </p:cTn>
                                        <p:tgtEl>
                                          <p:spTgt spid="110"/>
                                        </p:tgtEl>
                                        <p:attrNameLst>
                                          <p:attrName>style.visibility</p:attrName>
                                        </p:attrNameLst>
                                      </p:cBhvr>
                                      <p:to>
                                        <p:strVal val="visible"/>
                                      </p:to>
                                    </p:set>
                                    <p:animEffect transition="in" filter="fade">
                                      <p:cBhvr>
                                        <p:cTn id="107" dur="250"/>
                                        <p:tgtEl>
                                          <p:spTgt spid="110"/>
                                        </p:tgtEl>
                                      </p:cBhvr>
                                    </p:animEffect>
                                  </p:childTnLst>
                                </p:cTn>
                              </p:par>
                            </p:childTnLst>
                          </p:cTn>
                        </p:par>
                        <p:par>
                          <p:cTn id="108" fill="hold">
                            <p:stCondLst>
                              <p:cond delay="9250"/>
                            </p:stCondLst>
                            <p:childTnLst>
                              <p:par>
                                <p:cTn id="109" presetID="10" presetClass="entr" presetSubtype="0"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fade">
                                      <p:cBhvr>
                                        <p:cTn id="111" dur="250"/>
                                        <p:tgtEl>
                                          <p:spTgt spid="112"/>
                                        </p:tgtEl>
                                      </p:cBhvr>
                                    </p:animEffect>
                                  </p:childTnLst>
                                </p:cTn>
                              </p:par>
                            </p:childTnLst>
                          </p:cTn>
                        </p:par>
                        <p:par>
                          <p:cTn id="112" fill="hold">
                            <p:stCondLst>
                              <p:cond delay="9500"/>
                            </p:stCondLst>
                            <p:childTnLst>
                              <p:par>
                                <p:cTn id="113" presetID="10" presetClass="entr" presetSubtype="0" fill="hold" nodeType="afterEffect">
                                  <p:stCondLst>
                                    <p:cond delay="0"/>
                                  </p:stCondLst>
                                  <p:childTnLst>
                                    <p:set>
                                      <p:cBhvr>
                                        <p:cTn id="114" dur="1" fill="hold">
                                          <p:stCondLst>
                                            <p:cond delay="0"/>
                                          </p:stCondLst>
                                        </p:cTn>
                                        <p:tgtEl>
                                          <p:spTgt spid="111"/>
                                        </p:tgtEl>
                                        <p:attrNameLst>
                                          <p:attrName>style.visibility</p:attrName>
                                        </p:attrNameLst>
                                      </p:cBhvr>
                                      <p:to>
                                        <p:strVal val="visible"/>
                                      </p:to>
                                    </p:set>
                                    <p:animEffect transition="in" filter="fade">
                                      <p:cBhvr>
                                        <p:cTn id="115" dur="250"/>
                                        <p:tgtEl>
                                          <p:spTgt spid="111"/>
                                        </p:tgtEl>
                                      </p:cBhvr>
                                    </p:animEffect>
                                  </p:childTnLst>
                                </p:cTn>
                              </p:par>
                            </p:childTnLst>
                          </p:cTn>
                        </p:par>
                        <p:par>
                          <p:cTn id="116" fill="hold">
                            <p:stCondLst>
                              <p:cond delay="9750"/>
                            </p:stCondLst>
                            <p:childTnLst>
                              <p:par>
                                <p:cTn id="117" presetID="10" presetClass="entr" presetSubtype="0" fill="hold" nodeType="afterEffect">
                                  <p:stCondLst>
                                    <p:cond delay="0"/>
                                  </p:stCondLst>
                                  <p:childTnLst>
                                    <p:set>
                                      <p:cBhvr>
                                        <p:cTn id="118" dur="1" fill="hold">
                                          <p:stCondLst>
                                            <p:cond delay="0"/>
                                          </p:stCondLst>
                                        </p:cTn>
                                        <p:tgtEl>
                                          <p:spTgt spid="118"/>
                                        </p:tgtEl>
                                        <p:attrNameLst>
                                          <p:attrName>style.visibility</p:attrName>
                                        </p:attrNameLst>
                                      </p:cBhvr>
                                      <p:to>
                                        <p:strVal val="visible"/>
                                      </p:to>
                                    </p:set>
                                    <p:animEffect transition="in" filter="fade">
                                      <p:cBhvr>
                                        <p:cTn id="119" dur="250"/>
                                        <p:tgtEl>
                                          <p:spTgt spid="118"/>
                                        </p:tgtEl>
                                      </p:cBhvr>
                                    </p:animEffect>
                                  </p:childTnLst>
                                </p:cTn>
                              </p:par>
                            </p:childTnLst>
                          </p:cTn>
                        </p:par>
                        <p:par>
                          <p:cTn id="120" fill="hold">
                            <p:stCondLst>
                              <p:cond delay="10000"/>
                            </p:stCondLst>
                            <p:childTnLst>
                              <p:par>
                                <p:cTn id="121" presetID="10" presetClass="entr" presetSubtype="0" fill="hold" nodeType="afterEffect">
                                  <p:stCondLst>
                                    <p:cond delay="0"/>
                                  </p:stCondLst>
                                  <p:childTnLst>
                                    <p:set>
                                      <p:cBhvr>
                                        <p:cTn id="122" dur="1" fill="hold">
                                          <p:stCondLst>
                                            <p:cond delay="0"/>
                                          </p:stCondLst>
                                        </p:cTn>
                                        <p:tgtEl>
                                          <p:spTgt spid="116"/>
                                        </p:tgtEl>
                                        <p:attrNameLst>
                                          <p:attrName>style.visibility</p:attrName>
                                        </p:attrNameLst>
                                      </p:cBhvr>
                                      <p:to>
                                        <p:strVal val="visible"/>
                                      </p:to>
                                    </p:set>
                                    <p:animEffect transition="in" filter="fade">
                                      <p:cBhvr>
                                        <p:cTn id="123" dur="250"/>
                                        <p:tgtEl>
                                          <p:spTgt spid="116"/>
                                        </p:tgtEl>
                                      </p:cBhvr>
                                    </p:animEffect>
                                  </p:childTnLst>
                                </p:cTn>
                              </p:par>
                            </p:childTnLst>
                          </p:cTn>
                        </p:par>
                        <p:par>
                          <p:cTn id="124" fill="hold">
                            <p:stCondLst>
                              <p:cond delay="10250"/>
                            </p:stCondLst>
                            <p:childTnLst>
                              <p:par>
                                <p:cTn id="125" presetID="10" presetClass="entr" presetSubtype="0" fill="hold" nodeType="afterEffect">
                                  <p:stCondLst>
                                    <p:cond delay="0"/>
                                  </p:stCondLst>
                                  <p:childTnLst>
                                    <p:set>
                                      <p:cBhvr>
                                        <p:cTn id="126" dur="1" fill="hold">
                                          <p:stCondLst>
                                            <p:cond delay="0"/>
                                          </p:stCondLst>
                                        </p:cTn>
                                        <p:tgtEl>
                                          <p:spTgt spid="117"/>
                                        </p:tgtEl>
                                        <p:attrNameLst>
                                          <p:attrName>style.visibility</p:attrName>
                                        </p:attrNameLst>
                                      </p:cBhvr>
                                      <p:to>
                                        <p:strVal val="visible"/>
                                      </p:to>
                                    </p:set>
                                    <p:animEffect transition="in" filter="fade">
                                      <p:cBhvr>
                                        <p:cTn id="127" dur="250"/>
                                        <p:tgtEl>
                                          <p:spTgt spid="117"/>
                                        </p:tgtEl>
                                      </p:cBhvr>
                                    </p:animEffect>
                                  </p:childTnLst>
                                </p:cTn>
                              </p:par>
                            </p:childTnLst>
                          </p:cTn>
                        </p:par>
                        <p:par>
                          <p:cTn id="128" fill="hold">
                            <p:stCondLst>
                              <p:cond delay="10500"/>
                            </p:stCondLst>
                            <p:childTnLst>
                              <p:par>
                                <p:cTn id="129" presetID="10" presetClass="entr" presetSubtype="0" fill="hold" grpId="0" nodeType="after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4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031A8-0D46-6686-8964-E3B9F5701E3C}"/>
            </a:ext>
          </a:extLst>
        </p:cNvPr>
        <p:cNvGrpSpPr/>
        <p:nvPr/>
      </p:nvGrpSpPr>
      <p:grpSpPr>
        <a:xfrm>
          <a:off x="0" y="0"/>
          <a:ext cx="0" cy="0"/>
          <a:chOff x="0" y="0"/>
          <a:chExt cx="0" cy="0"/>
        </a:xfrm>
      </p:grpSpPr>
      <p:pic>
        <p:nvPicPr>
          <p:cNvPr id="86" name="Picture 85" descr="A diagram of a sample network showing the collection of proposed OPUS PP vectors and the GVX SRTK vectors.">
            <a:extLst>
              <a:ext uri="{FF2B5EF4-FFF2-40B4-BE49-F238E27FC236}">
                <a16:creationId xmlns:a16="http://schemas.microsoft.com/office/drawing/2014/main" id="{126497E2-341A-7588-A40E-275114255621}"/>
              </a:ext>
            </a:extLst>
          </p:cNvPr>
          <p:cNvPicPr>
            <a:picLocks noChangeAspect="1"/>
          </p:cNvPicPr>
          <p:nvPr/>
        </p:nvPicPr>
        <p:blipFill>
          <a:blip r:embed="rId3"/>
          <a:srcRect l="-1" t="27952" r="29643"/>
          <a:stretch/>
        </p:blipFill>
        <p:spPr>
          <a:xfrm>
            <a:off x="1326382" y="1326381"/>
            <a:ext cx="6433457" cy="3998313"/>
          </a:xfrm>
          <a:prstGeom prst="rect">
            <a:avLst/>
          </a:prstGeom>
          <a:ln w="25400">
            <a:solidFill>
              <a:schemeClr val="accent1"/>
            </a:solidFill>
          </a:ln>
        </p:spPr>
      </p:pic>
      <p:sp>
        <p:nvSpPr>
          <p:cNvPr id="2" name="Title 1">
            <a:extLst>
              <a:ext uri="{FF2B5EF4-FFF2-40B4-BE49-F238E27FC236}">
                <a16:creationId xmlns:a16="http://schemas.microsoft.com/office/drawing/2014/main" id="{74BBB8AA-CF9A-E53B-451F-4161ECED9CCE}"/>
              </a:ext>
            </a:extLst>
          </p:cNvPr>
          <p:cNvSpPr>
            <a:spLocks noGrp="1"/>
          </p:cNvSpPr>
          <p:nvPr>
            <p:ph type="title"/>
          </p:nvPr>
        </p:nvSpPr>
        <p:spPr/>
        <p:txBody>
          <a:bodyPr/>
          <a:lstStyle/>
          <a:p>
            <a:r>
              <a:rPr lang="en-US" dirty="0"/>
              <a:t>Combined Vector Network</a:t>
            </a:r>
          </a:p>
        </p:txBody>
      </p:sp>
      <p:sp>
        <p:nvSpPr>
          <p:cNvPr id="5" name="Footer Placeholder 4">
            <a:extLst>
              <a:ext uri="{FF2B5EF4-FFF2-40B4-BE49-F238E27FC236}">
                <a16:creationId xmlns:a16="http://schemas.microsoft.com/office/drawing/2014/main" id="{194E04DF-9245-64CD-A656-5612529ACE94}"/>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51BF8707-06DD-1AE9-8DCF-2A0CBFCF8FCD}"/>
              </a:ext>
            </a:extLst>
          </p:cNvPr>
          <p:cNvSpPr>
            <a:spLocks noGrp="1"/>
          </p:cNvSpPr>
          <p:nvPr>
            <p:ph type="sldNum" sz="quarter" idx="12"/>
          </p:nvPr>
        </p:nvSpPr>
        <p:spPr/>
        <p:txBody>
          <a:bodyPr/>
          <a:lstStyle/>
          <a:p>
            <a:fld id="{84C1C367-1155-47A8-B187-ABB1E4FCD3DE}" type="slidenum">
              <a:rPr lang="en-US" altLang="en-US" smtClean="0"/>
              <a:pPr/>
              <a:t>52</a:t>
            </a:fld>
            <a:endParaRPr lang="en-US" altLang="en-US" dirty="0"/>
          </a:p>
        </p:txBody>
      </p:sp>
      <p:grpSp>
        <p:nvGrpSpPr>
          <p:cNvPr id="7" name="Group 6">
            <a:extLst>
              <a:ext uri="{FF2B5EF4-FFF2-40B4-BE49-F238E27FC236}">
                <a16:creationId xmlns:a16="http://schemas.microsoft.com/office/drawing/2014/main" id="{A528B0BB-E983-E621-CBAA-7C283FE8FC7D}"/>
              </a:ext>
            </a:extLst>
          </p:cNvPr>
          <p:cNvGrpSpPr/>
          <p:nvPr/>
        </p:nvGrpSpPr>
        <p:grpSpPr>
          <a:xfrm>
            <a:off x="2107062" y="2086418"/>
            <a:ext cx="3482139" cy="2597417"/>
            <a:chOff x="2107062" y="2086418"/>
            <a:chExt cx="3482139" cy="2597417"/>
          </a:xfrm>
        </p:grpSpPr>
        <p:grpSp>
          <p:nvGrpSpPr>
            <p:cNvPr id="8" name="Group 7">
              <a:extLst>
                <a:ext uri="{FF2B5EF4-FFF2-40B4-BE49-F238E27FC236}">
                  <a16:creationId xmlns:a16="http://schemas.microsoft.com/office/drawing/2014/main" id="{2DFF3B8B-2C5B-FCC1-3B6B-9FB9B1D2E121}"/>
                </a:ext>
              </a:extLst>
            </p:cNvPr>
            <p:cNvGrpSpPr/>
            <p:nvPr/>
          </p:nvGrpSpPr>
          <p:grpSpPr>
            <a:xfrm>
              <a:off x="2107062" y="2540158"/>
              <a:ext cx="173095" cy="156854"/>
              <a:chOff x="-1313713" y="1135965"/>
              <a:chExt cx="914400" cy="914399"/>
            </a:xfrm>
          </p:grpSpPr>
          <p:sp>
            <p:nvSpPr>
              <p:cNvPr id="42" name="Oval 41">
                <a:extLst>
                  <a:ext uri="{FF2B5EF4-FFF2-40B4-BE49-F238E27FC236}">
                    <a16:creationId xmlns:a16="http://schemas.microsoft.com/office/drawing/2014/main" id="{C6BD00E0-8B8B-0809-693D-267459CD9AF8}"/>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070E9BC7-A4E0-36E3-0C9E-06CD7B2388AD}"/>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42E49E4A-6A9E-FD92-22BE-F9F8C0E43E55}"/>
                </a:ext>
              </a:extLst>
            </p:cNvPr>
            <p:cNvGrpSpPr/>
            <p:nvPr/>
          </p:nvGrpSpPr>
          <p:grpSpPr>
            <a:xfrm>
              <a:off x="5139868" y="2139939"/>
              <a:ext cx="173095" cy="156854"/>
              <a:chOff x="-1313713" y="1135965"/>
              <a:chExt cx="914400" cy="914399"/>
            </a:xfrm>
          </p:grpSpPr>
          <p:sp>
            <p:nvSpPr>
              <p:cNvPr id="40" name="Oval 39">
                <a:extLst>
                  <a:ext uri="{FF2B5EF4-FFF2-40B4-BE49-F238E27FC236}">
                    <a16:creationId xmlns:a16="http://schemas.microsoft.com/office/drawing/2014/main" id="{FB8BEF55-5AB9-EB32-6C1A-1907EE811B0D}"/>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7B03A99F-1C2E-8EF8-6165-18AEDB6968D6}"/>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BD9B7BDB-4BF0-C3DA-4A3D-47AA7246C7C6}"/>
                </a:ext>
              </a:extLst>
            </p:cNvPr>
            <p:cNvGrpSpPr/>
            <p:nvPr/>
          </p:nvGrpSpPr>
          <p:grpSpPr>
            <a:xfrm>
              <a:off x="3248956" y="2885289"/>
              <a:ext cx="173095" cy="156854"/>
              <a:chOff x="-2523332" y="5858219"/>
              <a:chExt cx="914400" cy="914399"/>
            </a:xfrm>
          </p:grpSpPr>
          <p:sp>
            <p:nvSpPr>
              <p:cNvPr id="38" name="Oval 37">
                <a:extLst>
                  <a:ext uri="{FF2B5EF4-FFF2-40B4-BE49-F238E27FC236}">
                    <a16:creationId xmlns:a16="http://schemas.microsoft.com/office/drawing/2014/main" id="{B45FC3FC-CE91-15D1-8A2B-734E14DB96B6}"/>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a:extLst>
                  <a:ext uri="{FF2B5EF4-FFF2-40B4-BE49-F238E27FC236}">
                    <a16:creationId xmlns:a16="http://schemas.microsoft.com/office/drawing/2014/main" id="{AA344FE8-A52F-3C50-253D-691D5C4AF072}"/>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E823416D-B860-01D1-D5E0-6372F76F4A23}"/>
                </a:ext>
              </a:extLst>
            </p:cNvPr>
            <p:cNvGrpSpPr/>
            <p:nvPr/>
          </p:nvGrpSpPr>
          <p:grpSpPr>
            <a:xfrm>
              <a:off x="4681650" y="3807474"/>
              <a:ext cx="173095" cy="156854"/>
              <a:chOff x="-2523332" y="5858219"/>
              <a:chExt cx="914400" cy="914399"/>
            </a:xfrm>
          </p:grpSpPr>
          <p:sp>
            <p:nvSpPr>
              <p:cNvPr id="36" name="Oval 35">
                <a:extLst>
                  <a:ext uri="{FF2B5EF4-FFF2-40B4-BE49-F238E27FC236}">
                    <a16:creationId xmlns:a16="http://schemas.microsoft.com/office/drawing/2014/main" id="{59BC835F-A0E0-E501-1D80-6D1AB3623734}"/>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a:extLst>
                  <a:ext uri="{FF2B5EF4-FFF2-40B4-BE49-F238E27FC236}">
                    <a16:creationId xmlns:a16="http://schemas.microsoft.com/office/drawing/2014/main" id="{9F929AFC-FC71-D7F7-7B9F-8CCCAD84C1E4}"/>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Diamond 11">
              <a:extLst>
                <a:ext uri="{FF2B5EF4-FFF2-40B4-BE49-F238E27FC236}">
                  <a16:creationId xmlns:a16="http://schemas.microsoft.com/office/drawing/2014/main" id="{45DAADD1-EF21-C71F-A910-49DF211EB5A6}"/>
                </a:ext>
              </a:extLst>
            </p:cNvPr>
            <p:cNvSpPr/>
            <p:nvPr/>
          </p:nvSpPr>
          <p:spPr>
            <a:xfrm>
              <a:off x="2704829" y="353504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a:extLst>
                <a:ext uri="{FF2B5EF4-FFF2-40B4-BE49-F238E27FC236}">
                  <a16:creationId xmlns:a16="http://schemas.microsoft.com/office/drawing/2014/main" id="{4C9E0D6E-8334-0F20-2BCA-DB92476A9322}"/>
                </a:ext>
              </a:extLst>
            </p:cNvPr>
            <p:cNvSpPr/>
            <p:nvPr/>
          </p:nvSpPr>
          <p:spPr>
            <a:xfrm>
              <a:off x="2856208" y="3441699"/>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a:extLst>
                <a:ext uri="{FF2B5EF4-FFF2-40B4-BE49-F238E27FC236}">
                  <a16:creationId xmlns:a16="http://schemas.microsoft.com/office/drawing/2014/main" id="{4D37EFF6-B648-6109-1E4E-0C256D2D89AF}"/>
                </a:ext>
              </a:extLst>
            </p:cNvPr>
            <p:cNvSpPr/>
            <p:nvPr/>
          </p:nvSpPr>
          <p:spPr>
            <a:xfrm>
              <a:off x="3046696" y="3279906"/>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537AAD6B-085F-4B8A-49B1-D8E4F169E13F}"/>
                </a:ext>
              </a:extLst>
            </p:cNvPr>
            <p:cNvSpPr/>
            <p:nvPr/>
          </p:nvSpPr>
          <p:spPr>
            <a:xfrm>
              <a:off x="2997429" y="3011328"/>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EEAA1163-CD32-F6EE-7218-AB1B9DDE908D}"/>
                </a:ext>
              </a:extLst>
            </p:cNvPr>
            <p:cNvSpPr/>
            <p:nvPr/>
          </p:nvSpPr>
          <p:spPr>
            <a:xfrm>
              <a:off x="3490741" y="3353690"/>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42C0509A-9402-7BC3-F790-A818C603AE61}"/>
                </a:ext>
              </a:extLst>
            </p:cNvPr>
            <p:cNvSpPr/>
            <p:nvPr/>
          </p:nvSpPr>
          <p:spPr>
            <a:xfrm>
              <a:off x="3745743" y="3046725"/>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263C2385-2833-72EF-35A7-3C344A3E2317}"/>
                </a:ext>
              </a:extLst>
            </p:cNvPr>
            <p:cNvSpPr/>
            <p:nvPr/>
          </p:nvSpPr>
          <p:spPr>
            <a:xfrm>
              <a:off x="4416521" y="3293093"/>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CE6B6662-0CC1-E5E9-C84C-C5F0FF789E2F}"/>
                </a:ext>
              </a:extLst>
            </p:cNvPr>
            <p:cNvSpPr/>
            <p:nvPr/>
          </p:nvSpPr>
          <p:spPr>
            <a:xfrm>
              <a:off x="4031309" y="2972178"/>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a:extLst>
                <a:ext uri="{FF2B5EF4-FFF2-40B4-BE49-F238E27FC236}">
                  <a16:creationId xmlns:a16="http://schemas.microsoft.com/office/drawing/2014/main" id="{7D00376C-EE5F-6236-1AB1-52A6A350EBE0}"/>
                </a:ext>
              </a:extLst>
            </p:cNvPr>
            <p:cNvSpPr/>
            <p:nvPr/>
          </p:nvSpPr>
          <p:spPr>
            <a:xfrm>
              <a:off x="4501763" y="2918294"/>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a:extLst>
                <a:ext uri="{FF2B5EF4-FFF2-40B4-BE49-F238E27FC236}">
                  <a16:creationId xmlns:a16="http://schemas.microsoft.com/office/drawing/2014/main" id="{6C9861B8-3FDA-585B-E212-8FBD75E6E59B}"/>
                </a:ext>
              </a:extLst>
            </p:cNvPr>
            <p:cNvSpPr/>
            <p:nvPr/>
          </p:nvSpPr>
          <p:spPr>
            <a:xfrm>
              <a:off x="4727302" y="330592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a:extLst>
                <a:ext uri="{FF2B5EF4-FFF2-40B4-BE49-F238E27FC236}">
                  <a16:creationId xmlns:a16="http://schemas.microsoft.com/office/drawing/2014/main" id="{640607F5-6A26-103A-E569-6B5865139EF8}"/>
                </a:ext>
              </a:extLst>
            </p:cNvPr>
            <p:cNvSpPr/>
            <p:nvPr/>
          </p:nvSpPr>
          <p:spPr>
            <a:xfrm>
              <a:off x="5425122" y="349395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a:extLst>
                <a:ext uri="{FF2B5EF4-FFF2-40B4-BE49-F238E27FC236}">
                  <a16:creationId xmlns:a16="http://schemas.microsoft.com/office/drawing/2014/main" id="{75D78AA5-CDAB-16C3-F86B-927A381F8D87}"/>
                </a:ext>
              </a:extLst>
            </p:cNvPr>
            <p:cNvSpPr/>
            <p:nvPr/>
          </p:nvSpPr>
          <p:spPr>
            <a:xfrm>
              <a:off x="4690666" y="4278751"/>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a:extLst>
                <a:ext uri="{FF2B5EF4-FFF2-40B4-BE49-F238E27FC236}">
                  <a16:creationId xmlns:a16="http://schemas.microsoft.com/office/drawing/2014/main" id="{618287F1-2FAA-4D2C-74D5-8E3D2755AC23}"/>
                </a:ext>
              </a:extLst>
            </p:cNvPr>
            <p:cNvSpPr/>
            <p:nvPr/>
          </p:nvSpPr>
          <p:spPr>
            <a:xfrm>
              <a:off x="5027294" y="4336072"/>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a:extLst>
                <a:ext uri="{FF2B5EF4-FFF2-40B4-BE49-F238E27FC236}">
                  <a16:creationId xmlns:a16="http://schemas.microsoft.com/office/drawing/2014/main" id="{B2B3E5BF-E75F-91F0-1003-B582B2273F47}"/>
                </a:ext>
              </a:extLst>
            </p:cNvPr>
            <p:cNvSpPr/>
            <p:nvPr/>
          </p:nvSpPr>
          <p:spPr>
            <a:xfrm>
              <a:off x="5425122" y="373292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a:extLst>
                <a:ext uri="{FF2B5EF4-FFF2-40B4-BE49-F238E27FC236}">
                  <a16:creationId xmlns:a16="http://schemas.microsoft.com/office/drawing/2014/main" id="{690B2C49-3DBB-4FDE-F9D0-100CF552B83E}"/>
                </a:ext>
              </a:extLst>
            </p:cNvPr>
            <p:cNvSpPr/>
            <p:nvPr/>
          </p:nvSpPr>
          <p:spPr>
            <a:xfrm>
              <a:off x="5312963" y="299619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a:extLst>
                <a:ext uri="{FF2B5EF4-FFF2-40B4-BE49-F238E27FC236}">
                  <a16:creationId xmlns:a16="http://schemas.microsoft.com/office/drawing/2014/main" id="{BD4359E6-8C8D-3F5D-2603-87781113380F}"/>
                </a:ext>
              </a:extLst>
            </p:cNvPr>
            <p:cNvSpPr/>
            <p:nvPr/>
          </p:nvSpPr>
          <p:spPr>
            <a:xfrm>
              <a:off x="5363935" y="2702473"/>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a:extLst>
                <a:ext uri="{FF2B5EF4-FFF2-40B4-BE49-F238E27FC236}">
                  <a16:creationId xmlns:a16="http://schemas.microsoft.com/office/drawing/2014/main" id="{C0E49C7B-EE68-C60B-848E-DE93C1EC0151}"/>
                </a:ext>
              </a:extLst>
            </p:cNvPr>
            <p:cNvSpPr/>
            <p:nvPr/>
          </p:nvSpPr>
          <p:spPr>
            <a:xfrm>
              <a:off x="4610547" y="2086418"/>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8368C70C-D5C5-DCF0-DD1D-4A4C2C332CFC}"/>
                </a:ext>
              </a:extLst>
            </p:cNvPr>
            <p:cNvSpPr/>
            <p:nvPr/>
          </p:nvSpPr>
          <p:spPr>
            <a:xfrm>
              <a:off x="4064352" y="2468035"/>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F278C55-2F97-E869-3660-BC1C547DDD1C}"/>
                </a:ext>
              </a:extLst>
            </p:cNvPr>
            <p:cNvSpPr/>
            <p:nvPr/>
          </p:nvSpPr>
          <p:spPr>
            <a:xfrm>
              <a:off x="2676763" y="2668627"/>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E83F644A-A9DB-3D05-F674-44A9A11AA516}"/>
                </a:ext>
              </a:extLst>
            </p:cNvPr>
            <p:cNvSpPr/>
            <p:nvPr/>
          </p:nvSpPr>
          <p:spPr>
            <a:xfrm>
              <a:off x="4005934" y="4526981"/>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6FB84B8-44C2-E913-B735-2EF2CC485637}"/>
                </a:ext>
              </a:extLst>
            </p:cNvPr>
            <p:cNvSpPr/>
            <p:nvPr/>
          </p:nvSpPr>
          <p:spPr>
            <a:xfrm>
              <a:off x="4743074" y="2549934"/>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A1002024-6A6E-9F2C-9C01-BC8D8D38F1E1}"/>
                </a:ext>
              </a:extLst>
            </p:cNvPr>
            <p:cNvGrpSpPr/>
            <p:nvPr/>
          </p:nvGrpSpPr>
          <p:grpSpPr>
            <a:xfrm>
              <a:off x="4026800" y="2158661"/>
              <a:ext cx="173095" cy="156854"/>
              <a:chOff x="-2523332" y="5858219"/>
              <a:chExt cx="914400" cy="914399"/>
            </a:xfrm>
          </p:grpSpPr>
          <p:sp>
            <p:nvSpPr>
              <p:cNvPr id="34" name="Oval 33">
                <a:extLst>
                  <a:ext uri="{FF2B5EF4-FFF2-40B4-BE49-F238E27FC236}">
                    <a16:creationId xmlns:a16="http://schemas.microsoft.com/office/drawing/2014/main" id="{CD784CD3-421F-510C-066F-9853E8AE0635}"/>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a:extLst>
                  <a:ext uri="{FF2B5EF4-FFF2-40B4-BE49-F238E27FC236}">
                    <a16:creationId xmlns:a16="http://schemas.microsoft.com/office/drawing/2014/main" id="{5061D8CD-CCD6-DBAD-AB65-B26A15D84A0F}"/>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44" name="Straight Arrow Connector 43">
            <a:extLst>
              <a:ext uri="{FF2B5EF4-FFF2-40B4-BE49-F238E27FC236}">
                <a16:creationId xmlns:a16="http://schemas.microsoft.com/office/drawing/2014/main" id="{063658FF-03CF-A2F4-D1F5-735ED6510637}"/>
              </a:ext>
            </a:extLst>
          </p:cNvPr>
          <p:cNvCxnSpPr>
            <a:cxnSpLocks/>
          </p:cNvCxnSpPr>
          <p:nvPr/>
        </p:nvCxnSpPr>
        <p:spPr>
          <a:xfrm flipH="1">
            <a:off x="4770902" y="2218366"/>
            <a:ext cx="368966" cy="1593601"/>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D72367CB-9398-F0F2-7089-189251D53288}"/>
              </a:ext>
            </a:extLst>
          </p:cNvPr>
          <p:cNvCxnSpPr>
            <a:cxnSpLocks/>
          </p:cNvCxnSpPr>
          <p:nvPr/>
        </p:nvCxnSpPr>
        <p:spPr>
          <a:xfrm flipH="1">
            <a:off x="4890820" y="2218366"/>
            <a:ext cx="249048" cy="354539"/>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7F0393D2-D029-C417-0067-5FAF46E51F0A}"/>
              </a:ext>
            </a:extLst>
          </p:cNvPr>
          <p:cNvCxnSpPr>
            <a:cxnSpLocks/>
          </p:cNvCxnSpPr>
          <p:nvPr/>
        </p:nvCxnSpPr>
        <p:spPr>
          <a:xfrm flipH="1">
            <a:off x="3420248" y="2218366"/>
            <a:ext cx="1719620" cy="745963"/>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358C1402-8610-3646-A537-32BAC6CDB4E1}"/>
              </a:ext>
            </a:extLst>
          </p:cNvPr>
          <p:cNvCxnSpPr>
            <a:cxnSpLocks/>
          </p:cNvCxnSpPr>
          <p:nvPr/>
        </p:nvCxnSpPr>
        <p:spPr>
          <a:xfrm flipH="1">
            <a:off x="2849858" y="2218366"/>
            <a:ext cx="2290010" cy="528688"/>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E0AA2EEB-F1CE-0ACD-DAA4-E1876A9C1794}"/>
              </a:ext>
            </a:extLst>
          </p:cNvPr>
          <p:cNvCxnSpPr>
            <a:cxnSpLocks/>
          </p:cNvCxnSpPr>
          <p:nvPr/>
        </p:nvCxnSpPr>
        <p:spPr>
          <a:xfrm flipH="1">
            <a:off x="4198092" y="2218366"/>
            <a:ext cx="941776" cy="19335"/>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0D037657-4209-4717-66B2-B9DCCE64728E}"/>
              </a:ext>
            </a:extLst>
          </p:cNvPr>
          <p:cNvCxnSpPr>
            <a:cxnSpLocks/>
          </p:cNvCxnSpPr>
          <p:nvPr/>
        </p:nvCxnSpPr>
        <p:spPr>
          <a:xfrm flipH="1">
            <a:off x="2280157" y="2218366"/>
            <a:ext cx="2859711" cy="400219"/>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5D57FDAB-8962-B418-34F6-7A096F074836}"/>
              </a:ext>
            </a:extLst>
          </p:cNvPr>
          <p:cNvCxnSpPr>
            <a:cxnSpLocks/>
          </p:cNvCxnSpPr>
          <p:nvPr/>
        </p:nvCxnSpPr>
        <p:spPr>
          <a:xfrm flipH="1">
            <a:off x="4092482" y="2218366"/>
            <a:ext cx="1047386" cy="2308615"/>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97BACF16-767E-0A95-DE2A-995508B25FF8}"/>
              </a:ext>
            </a:extLst>
          </p:cNvPr>
          <p:cNvCxnSpPr>
            <a:cxnSpLocks/>
          </p:cNvCxnSpPr>
          <p:nvPr/>
        </p:nvCxnSpPr>
        <p:spPr>
          <a:xfrm flipV="1">
            <a:off x="5139868" y="1117600"/>
            <a:ext cx="1489532" cy="1100766"/>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6F2BCE79-7EF1-AB53-7EE0-7B2BEEA5B91D}"/>
              </a:ext>
            </a:extLst>
          </p:cNvPr>
          <p:cNvCxnSpPr>
            <a:cxnSpLocks/>
          </p:cNvCxnSpPr>
          <p:nvPr/>
        </p:nvCxnSpPr>
        <p:spPr>
          <a:xfrm flipH="1" flipV="1">
            <a:off x="3985351" y="1351746"/>
            <a:ext cx="1154517" cy="866620"/>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90291B2E-1E02-FBFB-98CB-993DE5E372D8}"/>
              </a:ext>
            </a:extLst>
          </p:cNvPr>
          <p:cNvCxnSpPr>
            <a:cxnSpLocks/>
          </p:cNvCxnSpPr>
          <p:nvPr/>
        </p:nvCxnSpPr>
        <p:spPr>
          <a:xfrm>
            <a:off x="5139868" y="2218366"/>
            <a:ext cx="1489532" cy="1424684"/>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095A26B3-E69B-846C-B048-A53FE919F132}"/>
              </a:ext>
            </a:extLst>
          </p:cNvPr>
          <p:cNvCxnSpPr>
            <a:cxnSpLocks/>
          </p:cNvCxnSpPr>
          <p:nvPr/>
        </p:nvCxnSpPr>
        <p:spPr>
          <a:xfrm flipH="1">
            <a:off x="2280157" y="2218366"/>
            <a:ext cx="2859711" cy="2747478"/>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2FC00E3B-8481-2D9D-7668-04618232B754}"/>
              </a:ext>
            </a:extLst>
          </p:cNvPr>
          <p:cNvCxnSpPr>
            <a:cxnSpLocks/>
          </p:cNvCxnSpPr>
          <p:nvPr/>
        </p:nvCxnSpPr>
        <p:spPr>
          <a:xfrm>
            <a:off x="2763311" y="2825481"/>
            <a:ext cx="23558" cy="709566"/>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D10F37A4-9BE0-FDEE-072E-34EFD6043C5F}"/>
              </a:ext>
            </a:extLst>
          </p:cNvPr>
          <p:cNvCxnSpPr>
            <a:cxnSpLocks/>
          </p:cNvCxnSpPr>
          <p:nvPr/>
        </p:nvCxnSpPr>
        <p:spPr>
          <a:xfrm>
            <a:off x="2763311" y="2825481"/>
            <a:ext cx="174937" cy="616218"/>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09FF0846-5268-1122-3324-31FF580EB667}"/>
              </a:ext>
            </a:extLst>
          </p:cNvPr>
          <p:cNvCxnSpPr>
            <a:cxnSpLocks/>
          </p:cNvCxnSpPr>
          <p:nvPr/>
        </p:nvCxnSpPr>
        <p:spPr>
          <a:xfrm>
            <a:off x="2763311" y="2825481"/>
            <a:ext cx="365425" cy="454425"/>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F3917A13-D3D0-B7F3-335B-46BD3BC55A81}"/>
              </a:ext>
            </a:extLst>
          </p:cNvPr>
          <p:cNvCxnSpPr>
            <a:cxnSpLocks/>
          </p:cNvCxnSpPr>
          <p:nvPr/>
        </p:nvCxnSpPr>
        <p:spPr>
          <a:xfrm>
            <a:off x="2763311" y="2825481"/>
            <a:ext cx="316158" cy="185847"/>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12818F09-7EDC-0D1A-49BA-CF4C904D54C7}"/>
              </a:ext>
            </a:extLst>
          </p:cNvPr>
          <p:cNvCxnSpPr>
            <a:cxnSpLocks/>
          </p:cNvCxnSpPr>
          <p:nvPr/>
        </p:nvCxnSpPr>
        <p:spPr>
          <a:xfrm>
            <a:off x="2763311" y="2825481"/>
            <a:ext cx="492857" cy="138848"/>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3E498B56-6DA6-25A6-C459-79613E2EEC49}"/>
              </a:ext>
            </a:extLst>
          </p:cNvPr>
          <p:cNvCxnSpPr>
            <a:cxnSpLocks/>
          </p:cNvCxnSpPr>
          <p:nvPr/>
        </p:nvCxnSpPr>
        <p:spPr>
          <a:xfrm flipV="1">
            <a:off x="2763311" y="2237701"/>
            <a:ext cx="1270701" cy="587780"/>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D37D75BA-1C8F-EBCA-9AC0-E2582806874C}"/>
              </a:ext>
            </a:extLst>
          </p:cNvPr>
          <p:cNvCxnSpPr>
            <a:cxnSpLocks/>
          </p:cNvCxnSpPr>
          <p:nvPr/>
        </p:nvCxnSpPr>
        <p:spPr>
          <a:xfrm flipV="1">
            <a:off x="2763311" y="2542582"/>
            <a:ext cx="1301041" cy="282899"/>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D16FA051-C352-F91E-3C2E-A77FD06CCF48}"/>
              </a:ext>
            </a:extLst>
          </p:cNvPr>
          <p:cNvCxnSpPr>
            <a:cxnSpLocks/>
          </p:cNvCxnSpPr>
          <p:nvPr/>
        </p:nvCxnSpPr>
        <p:spPr>
          <a:xfrm>
            <a:off x="2763311" y="2825481"/>
            <a:ext cx="1064472" cy="221244"/>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591896CD-9706-36D2-F448-FD12843474B0}"/>
              </a:ext>
            </a:extLst>
          </p:cNvPr>
          <p:cNvCxnSpPr>
            <a:cxnSpLocks/>
          </p:cNvCxnSpPr>
          <p:nvPr/>
        </p:nvCxnSpPr>
        <p:spPr>
          <a:xfrm>
            <a:off x="2763311" y="2825481"/>
            <a:ext cx="1350038" cy="146697"/>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419FAC8D-AE59-94D5-16C5-99AB39AACBA1}"/>
              </a:ext>
            </a:extLst>
          </p:cNvPr>
          <p:cNvCxnSpPr>
            <a:cxnSpLocks/>
          </p:cNvCxnSpPr>
          <p:nvPr/>
        </p:nvCxnSpPr>
        <p:spPr>
          <a:xfrm flipH="1" flipV="1">
            <a:off x="4228431" y="2542582"/>
            <a:ext cx="514643" cy="85779"/>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84D77CD8-4644-D5D3-5AD5-27675AE8B47F}"/>
              </a:ext>
            </a:extLst>
          </p:cNvPr>
          <p:cNvCxnSpPr>
            <a:cxnSpLocks/>
          </p:cNvCxnSpPr>
          <p:nvPr/>
        </p:nvCxnSpPr>
        <p:spPr>
          <a:xfrm flipV="1">
            <a:off x="2763311" y="2160965"/>
            <a:ext cx="1847236" cy="664516"/>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077DC3A3-0A76-8E58-EF65-8787582158E8}"/>
              </a:ext>
            </a:extLst>
          </p:cNvPr>
          <p:cNvCxnSpPr>
            <a:cxnSpLocks/>
          </p:cNvCxnSpPr>
          <p:nvPr/>
        </p:nvCxnSpPr>
        <p:spPr>
          <a:xfrm flipH="1" flipV="1">
            <a:off x="4692587" y="2235511"/>
            <a:ext cx="50487" cy="392850"/>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A46FF622-CD17-CFE1-C707-CF79793CCC72}"/>
              </a:ext>
            </a:extLst>
          </p:cNvPr>
          <p:cNvCxnSpPr>
            <a:cxnSpLocks/>
          </p:cNvCxnSpPr>
          <p:nvPr/>
        </p:nvCxnSpPr>
        <p:spPr>
          <a:xfrm flipH="1">
            <a:off x="4583803" y="2628361"/>
            <a:ext cx="159271" cy="289933"/>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3FAA381D-97AD-2BFC-4BDB-C09159B89A09}"/>
              </a:ext>
            </a:extLst>
          </p:cNvPr>
          <p:cNvCxnSpPr>
            <a:cxnSpLocks/>
          </p:cNvCxnSpPr>
          <p:nvPr/>
        </p:nvCxnSpPr>
        <p:spPr>
          <a:xfrm>
            <a:off x="4743074" y="2628361"/>
            <a:ext cx="66268" cy="677566"/>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15A8952A-B14C-7640-F51E-DA44B08E872D}"/>
              </a:ext>
            </a:extLst>
          </p:cNvPr>
          <p:cNvCxnSpPr>
            <a:cxnSpLocks/>
          </p:cNvCxnSpPr>
          <p:nvPr/>
        </p:nvCxnSpPr>
        <p:spPr>
          <a:xfrm flipH="1">
            <a:off x="4498561" y="2628361"/>
            <a:ext cx="244513" cy="664732"/>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95F6E317-56C1-22F7-9B9C-F97FC1AD2EE2}"/>
              </a:ext>
            </a:extLst>
          </p:cNvPr>
          <p:cNvCxnSpPr>
            <a:cxnSpLocks/>
          </p:cNvCxnSpPr>
          <p:nvPr/>
        </p:nvCxnSpPr>
        <p:spPr>
          <a:xfrm flipH="1">
            <a:off x="4113349" y="2628361"/>
            <a:ext cx="629725" cy="343817"/>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515B6C56-7208-7AD3-A22A-C534F2210C77}"/>
              </a:ext>
            </a:extLst>
          </p:cNvPr>
          <p:cNvCxnSpPr>
            <a:cxnSpLocks/>
          </p:cNvCxnSpPr>
          <p:nvPr/>
        </p:nvCxnSpPr>
        <p:spPr>
          <a:xfrm flipH="1" flipV="1">
            <a:off x="3827783" y="3195818"/>
            <a:ext cx="264699" cy="1331163"/>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AB3743AF-D865-AA57-1B3B-A3F894DAEAE1}"/>
              </a:ext>
            </a:extLst>
          </p:cNvPr>
          <p:cNvCxnSpPr>
            <a:cxnSpLocks/>
          </p:cNvCxnSpPr>
          <p:nvPr/>
        </p:nvCxnSpPr>
        <p:spPr>
          <a:xfrm flipV="1">
            <a:off x="4092482" y="3455020"/>
            <a:ext cx="716860" cy="1071961"/>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C02C5E6D-A052-D8E6-C937-25351AE1F7DA}"/>
              </a:ext>
            </a:extLst>
          </p:cNvPr>
          <p:cNvCxnSpPr>
            <a:cxnSpLocks/>
          </p:cNvCxnSpPr>
          <p:nvPr/>
        </p:nvCxnSpPr>
        <p:spPr>
          <a:xfrm flipV="1">
            <a:off x="4092482" y="3643050"/>
            <a:ext cx="1414680" cy="883931"/>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FCEDFCB0-30B6-BF63-8EF9-CA213D29A9BD}"/>
              </a:ext>
            </a:extLst>
          </p:cNvPr>
          <p:cNvCxnSpPr>
            <a:cxnSpLocks/>
          </p:cNvCxnSpPr>
          <p:nvPr/>
        </p:nvCxnSpPr>
        <p:spPr>
          <a:xfrm flipV="1">
            <a:off x="4092482" y="3961060"/>
            <a:ext cx="678420" cy="565921"/>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1443B75D-5572-B9E2-6B9B-7938D3E2F0D4}"/>
              </a:ext>
            </a:extLst>
          </p:cNvPr>
          <p:cNvCxnSpPr>
            <a:cxnSpLocks/>
          </p:cNvCxnSpPr>
          <p:nvPr/>
        </p:nvCxnSpPr>
        <p:spPr>
          <a:xfrm flipV="1">
            <a:off x="4092482" y="4353298"/>
            <a:ext cx="598184" cy="173683"/>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E80C48DD-78A3-4491-2179-4B13D9B3E1BE}"/>
              </a:ext>
            </a:extLst>
          </p:cNvPr>
          <p:cNvCxnSpPr>
            <a:cxnSpLocks/>
          </p:cNvCxnSpPr>
          <p:nvPr/>
        </p:nvCxnSpPr>
        <p:spPr>
          <a:xfrm flipV="1">
            <a:off x="4092482" y="4410619"/>
            <a:ext cx="934812" cy="116362"/>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23032201-79F7-CD2A-5D74-6D087F52275D}"/>
              </a:ext>
            </a:extLst>
          </p:cNvPr>
          <p:cNvCxnSpPr>
            <a:cxnSpLocks/>
          </p:cNvCxnSpPr>
          <p:nvPr/>
        </p:nvCxnSpPr>
        <p:spPr>
          <a:xfrm flipV="1">
            <a:off x="4092482" y="3807474"/>
            <a:ext cx="1332640" cy="719507"/>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FA136CAD-0575-EF85-C6E5-DBD0AEC2EF00}"/>
              </a:ext>
            </a:extLst>
          </p:cNvPr>
          <p:cNvCxnSpPr>
            <a:cxnSpLocks/>
          </p:cNvCxnSpPr>
          <p:nvPr/>
        </p:nvCxnSpPr>
        <p:spPr>
          <a:xfrm flipH="1" flipV="1">
            <a:off x="3572781" y="3502783"/>
            <a:ext cx="519701" cy="1024198"/>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99B94EA6-56F3-547B-1A85-7155068EE521}"/>
              </a:ext>
            </a:extLst>
          </p:cNvPr>
          <p:cNvCxnSpPr>
            <a:cxnSpLocks/>
          </p:cNvCxnSpPr>
          <p:nvPr/>
        </p:nvCxnSpPr>
        <p:spPr>
          <a:xfrm>
            <a:off x="4743074" y="2628361"/>
            <a:ext cx="620861" cy="148659"/>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7328F6E4-431E-1B63-9F08-484D53E727D1}"/>
              </a:ext>
            </a:extLst>
          </p:cNvPr>
          <p:cNvCxnSpPr>
            <a:cxnSpLocks/>
          </p:cNvCxnSpPr>
          <p:nvPr/>
        </p:nvCxnSpPr>
        <p:spPr>
          <a:xfrm>
            <a:off x="4743074" y="2628361"/>
            <a:ext cx="569889" cy="442383"/>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947E12CD-7999-083F-9B4F-C1A8044298F6}"/>
              </a:ext>
            </a:extLst>
          </p:cNvPr>
          <p:cNvCxnSpPr>
            <a:cxnSpLocks/>
          </p:cNvCxnSpPr>
          <p:nvPr/>
        </p:nvCxnSpPr>
        <p:spPr>
          <a:xfrm>
            <a:off x="4743074" y="2628361"/>
            <a:ext cx="682048" cy="940143"/>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DA17A1F8-8128-601F-8CEE-FCA8B0CAAC2D}"/>
              </a:ext>
            </a:extLst>
          </p:cNvPr>
          <p:cNvCxnSpPr>
            <a:cxnSpLocks/>
          </p:cNvCxnSpPr>
          <p:nvPr/>
        </p:nvCxnSpPr>
        <p:spPr>
          <a:xfrm flipV="1">
            <a:off x="4092482" y="3442186"/>
            <a:ext cx="406079" cy="1084795"/>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1DF7810E-A146-986F-463F-12A990E8F0B9}"/>
              </a:ext>
            </a:extLst>
          </p:cNvPr>
          <p:cNvCxnSpPr>
            <a:cxnSpLocks/>
          </p:cNvCxnSpPr>
          <p:nvPr/>
        </p:nvCxnSpPr>
        <p:spPr>
          <a:xfrm flipH="1" flipV="1">
            <a:off x="3020287" y="3516246"/>
            <a:ext cx="1072195" cy="1010735"/>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A04F7B5F-17F0-C7CD-7D89-24ADE26D8A18}"/>
              </a:ext>
            </a:extLst>
          </p:cNvPr>
          <p:cNvCxnSpPr>
            <a:cxnSpLocks/>
          </p:cNvCxnSpPr>
          <p:nvPr/>
        </p:nvCxnSpPr>
        <p:spPr>
          <a:xfrm flipH="1" flipV="1">
            <a:off x="4198092" y="2237701"/>
            <a:ext cx="544982" cy="390660"/>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85" name="Picture 84">
            <a:extLst>
              <a:ext uri="{FF2B5EF4-FFF2-40B4-BE49-F238E27FC236}">
                <a16:creationId xmlns:a16="http://schemas.microsoft.com/office/drawing/2014/main" id="{36FFF16E-EDFF-1DC1-0F29-9F4AC29E8B46}"/>
              </a:ext>
            </a:extLst>
          </p:cNvPr>
          <p:cNvPicPr>
            <a:picLocks noChangeAspect="1"/>
          </p:cNvPicPr>
          <p:nvPr/>
        </p:nvPicPr>
        <p:blipFill>
          <a:blip r:embed="rId4"/>
          <a:stretch>
            <a:fillRect/>
          </a:stretch>
        </p:blipFill>
        <p:spPr>
          <a:xfrm>
            <a:off x="7859670" y="429318"/>
            <a:ext cx="1284330" cy="2030540"/>
          </a:xfrm>
          <a:prstGeom prst="rect">
            <a:avLst/>
          </a:prstGeom>
        </p:spPr>
      </p:pic>
      <p:sp>
        <p:nvSpPr>
          <p:cNvPr id="87" name="TextBox 86">
            <a:extLst>
              <a:ext uri="{FF2B5EF4-FFF2-40B4-BE49-F238E27FC236}">
                <a16:creationId xmlns:a16="http://schemas.microsoft.com/office/drawing/2014/main" id="{7A0A8C8F-DAA7-6032-5146-1BBCFF12A2DD}"/>
              </a:ext>
            </a:extLst>
          </p:cNvPr>
          <p:cNvSpPr txBox="1"/>
          <p:nvPr/>
        </p:nvSpPr>
        <p:spPr>
          <a:xfrm>
            <a:off x="1526345" y="5326229"/>
            <a:ext cx="6433457" cy="369332"/>
          </a:xfrm>
          <a:prstGeom prst="rect">
            <a:avLst/>
          </a:prstGeom>
          <a:noFill/>
        </p:spPr>
        <p:txBody>
          <a:bodyPr wrap="square" rtlCol="0">
            <a:spAutoFit/>
          </a:bodyPr>
          <a:lstStyle/>
          <a:p>
            <a:r>
              <a:rPr lang="en-US" dirty="0">
                <a:solidFill>
                  <a:srgbClr val="0070C0"/>
                </a:solidFill>
              </a:rPr>
              <a:t>The completed network plan.</a:t>
            </a:r>
            <a:endParaRPr lang="en-US" sz="1400" i="1" dirty="0">
              <a:solidFill>
                <a:srgbClr val="0070C0"/>
              </a:solidFill>
            </a:endParaRPr>
          </a:p>
        </p:txBody>
      </p:sp>
      <p:sp>
        <p:nvSpPr>
          <p:cNvPr id="3" name="Date Placeholder 2">
            <a:extLst>
              <a:ext uri="{FF2B5EF4-FFF2-40B4-BE49-F238E27FC236}">
                <a16:creationId xmlns:a16="http://schemas.microsoft.com/office/drawing/2014/main" id="{4F6A06DA-AC85-92DB-7D32-8A7C1B7BB200}"/>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1361662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par>
                                <p:cTn id="12" presetID="10" presetClass="entr" presetSubtype="0" fill="hold" nodeType="withEffect">
                                  <p:stCondLst>
                                    <p:cond delay="25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500"/>
                                        <p:tgtEl>
                                          <p:spTgt spid="51"/>
                                        </p:tgtEl>
                                      </p:cBhvr>
                                    </p:animEffect>
                                  </p:childTnLst>
                                </p:cTn>
                              </p:par>
                              <p:par>
                                <p:cTn id="15" presetID="10" presetClass="entr" presetSubtype="0" fill="hold" nodeType="withEffect">
                                  <p:stCondLst>
                                    <p:cond delay="25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nodeType="withEffect">
                                  <p:stCondLst>
                                    <p:cond delay="25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par>
                                <p:cTn id="21" presetID="10" presetClass="entr" presetSubtype="0" fill="hold" nodeType="withEffect">
                                  <p:stCondLst>
                                    <p:cond delay="25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nodeType="withEffect">
                                  <p:stCondLst>
                                    <p:cond delay="25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par>
                                <p:cTn id="27" presetID="10" presetClass="entr" presetSubtype="0" fill="hold"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par>
                                <p:cTn id="30" presetID="10" presetClass="entr" presetSubtype="0" fill="hold" nodeType="withEffect">
                                  <p:stCondLst>
                                    <p:cond delay="25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par>
                                <p:cTn id="33" presetID="10" presetClass="entr" presetSubtype="0" fill="hold" nodeType="withEffect">
                                  <p:stCondLst>
                                    <p:cond delay="25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nodeType="withEffect">
                                  <p:stCondLst>
                                    <p:cond delay="25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par>
                                <p:cTn id="39" presetID="10" presetClass="entr" presetSubtype="0" fill="hold" nodeType="withEffect">
                                  <p:stCondLst>
                                    <p:cond delay="25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childTnLst>
                          </p:cTn>
                        </p:par>
                        <p:par>
                          <p:cTn id="42" fill="hold">
                            <p:stCondLst>
                              <p:cond delay="1250"/>
                            </p:stCondLst>
                            <p:childTnLst>
                              <p:par>
                                <p:cTn id="43" presetID="10" presetClass="entr" presetSubtype="0" fill="hold" nodeType="afterEffect">
                                  <p:stCondLst>
                                    <p:cond delay="100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500"/>
                                        <p:tgtEl>
                                          <p:spTgt spid="60"/>
                                        </p:tgtEl>
                                      </p:cBhvr>
                                    </p:animEffect>
                                  </p:childTnLst>
                                </p:cTn>
                              </p:par>
                              <p:par>
                                <p:cTn id="46" presetID="10" presetClass="entr" presetSubtype="0" fill="hold" nodeType="withEffect">
                                  <p:stCondLst>
                                    <p:cond delay="100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500"/>
                                        <p:tgtEl>
                                          <p:spTgt spid="65"/>
                                        </p:tgtEl>
                                      </p:cBhvr>
                                    </p:animEffect>
                                  </p:childTnLst>
                                </p:cTn>
                              </p:par>
                              <p:par>
                                <p:cTn id="49" presetID="10" presetClass="entr" presetSubtype="0" fill="hold" nodeType="withEffect">
                                  <p:stCondLst>
                                    <p:cond delay="100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par>
                                <p:cTn id="52" presetID="10" presetClass="entr" presetSubtype="0" fill="hold" nodeType="withEffect">
                                  <p:stCondLst>
                                    <p:cond delay="100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500"/>
                                        <p:tgtEl>
                                          <p:spTgt spid="63"/>
                                        </p:tgtEl>
                                      </p:cBhvr>
                                    </p:animEffect>
                                  </p:childTnLst>
                                </p:cTn>
                              </p:par>
                              <p:par>
                                <p:cTn id="55" presetID="10" presetClass="entr" presetSubtype="0" fill="hold" nodeType="withEffect">
                                  <p:stCondLst>
                                    <p:cond delay="100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500"/>
                                        <p:tgtEl>
                                          <p:spTgt spid="62"/>
                                        </p:tgtEl>
                                      </p:cBhvr>
                                    </p:animEffect>
                                  </p:childTnLst>
                                </p:cTn>
                              </p:par>
                              <p:par>
                                <p:cTn id="58" presetID="10" presetClass="entr" presetSubtype="0" fill="hold" nodeType="withEffect">
                                  <p:stCondLst>
                                    <p:cond delay="100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10" presetClass="entr" presetSubtype="0" fill="hold" nodeType="withEffect">
                                  <p:stCondLst>
                                    <p:cond delay="100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par>
                                <p:cTn id="64" presetID="10" presetClass="entr" presetSubtype="0" fill="hold" nodeType="withEffect">
                                  <p:stCondLst>
                                    <p:cond delay="1000"/>
                                  </p:stCondLst>
                                  <p:childTnLst>
                                    <p:set>
                                      <p:cBhvr>
                                        <p:cTn id="65" dur="1" fill="hold">
                                          <p:stCondLst>
                                            <p:cond delay="0"/>
                                          </p:stCondLst>
                                        </p:cTn>
                                        <p:tgtEl>
                                          <p:spTgt spid="57"/>
                                        </p:tgtEl>
                                        <p:attrNameLst>
                                          <p:attrName>style.visibility</p:attrName>
                                        </p:attrNameLst>
                                      </p:cBhvr>
                                      <p:to>
                                        <p:strVal val="visible"/>
                                      </p:to>
                                    </p:set>
                                    <p:animEffect transition="in" filter="fade">
                                      <p:cBhvr>
                                        <p:cTn id="66" dur="500"/>
                                        <p:tgtEl>
                                          <p:spTgt spid="57"/>
                                        </p:tgtEl>
                                      </p:cBhvr>
                                    </p:animEffect>
                                  </p:childTnLst>
                                </p:cTn>
                              </p:par>
                              <p:par>
                                <p:cTn id="67" presetID="10" presetClass="entr" presetSubtype="0" fill="hold" nodeType="withEffect">
                                  <p:stCondLst>
                                    <p:cond delay="1000"/>
                                  </p:stCondLst>
                                  <p:childTnLst>
                                    <p:set>
                                      <p:cBhvr>
                                        <p:cTn id="68" dur="1" fill="hold">
                                          <p:stCondLst>
                                            <p:cond delay="0"/>
                                          </p:stCondLst>
                                        </p:cTn>
                                        <p:tgtEl>
                                          <p:spTgt spid="56"/>
                                        </p:tgtEl>
                                        <p:attrNameLst>
                                          <p:attrName>style.visibility</p:attrName>
                                        </p:attrNameLst>
                                      </p:cBhvr>
                                      <p:to>
                                        <p:strVal val="visible"/>
                                      </p:to>
                                    </p:set>
                                    <p:animEffect transition="in" filter="fade">
                                      <p:cBhvr>
                                        <p:cTn id="69" dur="500"/>
                                        <p:tgtEl>
                                          <p:spTgt spid="56"/>
                                        </p:tgtEl>
                                      </p:cBhvr>
                                    </p:animEffect>
                                  </p:childTnLst>
                                </p:cTn>
                              </p:par>
                              <p:par>
                                <p:cTn id="70" presetID="10" presetClass="entr" presetSubtype="0" fill="hold" nodeType="withEffect">
                                  <p:stCondLst>
                                    <p:cond delay="100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500"/>
                                        <p:tgtEl>
                                          <p:spTgt spid="55"/>
                                        </p:tgtEl>
                                      </p:cBhvr>
                                    </p:animEffect>
                                  </p:childTnLst>
                                </p:cTn>
                              </p:par>
                              <p:par>
                                <p:cTn id="73" presetID="10" presetClass="entr" presetSubtype="0" fill="hold" nodeType="withEffect">
                                  <p:stCondLst>
                                    <p:cond delay="100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500"/>
                                        <p:tgtEl>
                                          <p:spTgt spid="79"/>
                                        </p:tgtEl>
                                      </p:cBhvr>
                                    </p:animEffect>
                                  </p:childTnLst>
                                </p:cTn>
                              </p:par>
                              <p:par>
                                <p:cTn id="76" presetID="10" presetClass="entr" presetSubtype="0" fill="hold" nodeType="withEffect">
                                  <p:stCondLst>
                                    <p:cond delay="1000"/>
                                  </p:stCondLst>
                                  <p:childTnLst>
                                    <p:set>
                                      <p:cBhvr>
                                        <p:cTn id="77" dur="1" fill="hold">
                                          <p:stCondLst>
                                            <p:cond delay="0"/>
                                          </p:stCondLst>
                                        </p:cTn>
                                        <p:tgtEl>
                                          <p:spTgt spid="80"/>
                                        </p:tgtEl>
                                        <p:attrNameLst>
                                          <p:attrName>style.visibility</p:attrName>
                                        </p:attrNameLst>
                                      </p:cBhvr>
                                      <p:to>
                                        <p:strVal val="visible"/>
                                      </p:to>
                                    </p:set>
                                    <p:animEffect transition="in" filter="fade">
                                      <p:cBhvr>
                                        <p:cTn id="78" dur="500"/>
                                        <p:tgtEl>
                                          <p:spTgt spid="80"/>
                                        </p:tgtEl>
                                      </p:cBhvr>
                                    </p:animEffect>
                                  </p:childTnLst>
                                </p:cTn>
                              </p:par>
                              <p:par>
                                <p:cTn id="79" presetID="10" presetClass="entr" presetSubtype="0" fill="hold" nodeType="withEffect">
                                  <p:stCondLst>
                                    <p:cond delay="1000"/>
                                  </p:stCondLst>
                                  <p:childTnLst>
                                    <p:set>
                                      <p:cBhvr>
                                        <p:cTn id="80" dur="1" fill="hold">
                                          <p:stCondLst>
                                            <p:cond delay="0"/>
                                          </p:stCondLst>
                                        </p:cTn>
                                        <p:tgtEl>
                                          <p:spTgt spid="81"/>
                                        </p:tgtEl>
                                        <p:attrNameLst>
                                          <p:attrName>style.visibility</p:attrName>
                                        </p:attrNameLst>
                                      </p:cBhvr>
                                      <p:to>
                                        <p:strVal val="visible"/>
                                      </p:to>
                                    </p:set>
                                    <p:animEffect transition="in" filter="fade">
                                      <p:cBhvr>
                                        <p:cTn id="81" dur="500"/>
                                        <p:tgtEl>
                                          <p:spTgt spid="81"/>
                                        </p:tgtEl>
                                      </p:cBhvr>
                                    </p:animEffect>
                                  </p:childTnLst>
                                </p:cTn>
                              </p:par>
                              <p:par>
                                <p:cTn id="82" presetID="10" presetClass="entr" presetSubtype="0" fill="hold" nodeType="withEffect">
                                  <p:stCondLst>
                                    <p:cond delay="100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500"/>
                                        <p:tgtEl>
                                          <p:spTgt spid="68"/>
                                        </p:tgtEl>
                                      </p:cBhvr>
                                    </p:animEffect>
                                  </p:childTnLst>
                                </p:cTn>
                              </p:par>
                              <p:par>
                                <p:cTn id="85" presetID="10" presetClass="entr" presetSubtype="0" fill="hold" nodeType="withEffect">
                                  <p:stCondLst>
                                    <p:cond delay="100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500"/>
                                        <p:tgtEl>
                                          <p:spTgt spid="69"/>
                                        </p:tgtEl>
                                      </p:cBhvr>
                                    </p:animEffect>
                                  </p:childTnLst>
                                </p:cTn>
                              </p:par>
                              <p:par>
                                <p:cTn id="88" presetID="10" presetClass="entr" presetSubtype="0" fill="hold" nodeType="withEffect">
                                  <p:stCondLst>
                                    <p:cond delay="1000"/>
                                  </p:stCondLst>
                                  <p:childTnLst>
                                    <p:set>
                                      <p:cBhvr>
                                        <p:cTn id="89" dur="1" fill="hold">
                                          <p:stCondLst>
                                            <p:cond delay="0"/>
                                          </p:stCondLst>
                                        </p:cTn>
                                        <p:tgtEl>
                                          <p:spTgt spid="67"/>
                                        </p:tgtEl>
                                        <p:attrNameLst>
                                          <p:attrName>style.visibility</p:attrName>
                                        </p:attrNameLst>
                                      </p:cBhvr>
                                      <p:to>
                                        <p:strVal val="visible"/>
                                      </p:to>
                                    </p:set>
                                    <p:animEffect transition="in" filter="fade">
                                      <p:cBhvr>
                                        <p:cTn id="90" dur="500"/>
                                        <p:tgtEl>
                                          <p:spTgt spid="67"/>
                                        </p:tgtEl>
                                      </p:cBhvr>
                                    </p:animEffect>
                                  </p:childTnLst>
                                </p:cTn>
                              </p:par>
                              <p:par>
                                <p:cTn id="91" presetID="10" presetClass="entr" presetSubtype="0" fill="hold" nodeType="withEffect">
                                  <p:stCondLst>
                                    <p:cond delay="1000"/>
                                  </p:stCondLst>
                                  <p:childTnLst>
                                    <p:set>
                                      <p:cBhvr>
                                        <p:cTn id="92" dur="1" fill="hold">
                                          <p:stCondLst>
                                            <p:cond delay="0"/>
                                          </p:stCondLst>
                                        </p:cTn>
                                        <p:tgtEl>
                                          <p:spTgt spid="70"/>
                                        </p:tgtEl>
                                        <p:attrNameLst>
                                          <p:attrName>style.visibility</p:attrName>
                                        </p:attrNameLst>
                                      </p:cBhvr>
                                      <p:to>
                                        <p:strVal val="visible"/>
                                      </p:to>
                                    </p:set>
                                    <p:animEffect transition="in" filter="fade">
                                      <p:cBhvr>
                                        <p:cTn id="93" dur="500"/>
                                        <p:tgtEl>
                                          <p:spTgt spid="70"/>
                                        </p:tgtEl>
                                      </p:cBhvr>
                                    </p:animEffect>
                                  </p:childTnLst>
                                </p:cTn>
                              </p:par>
                              <p:par>
                                <p:cTn id="94" presetID="10" presetClass="entr" presetSubtype="0" fill="hold" nodeType="withEffect">
                                  <p:stCondLst>
                                    <p:cond delay="100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500"/>
                                        <p:tgtEl>
                                          <p:spTgt spid="64"/>
                                        </p:tgtEl>
                                      </p:cBhvr>
                                    </p:animEffect>
                                  </p:childTnLst>
                                </p:cTn>
                              </p:par>
                              <p:par>
                                <p:cTn id="97" presetID="10" presetClass="entr" presetSubtype="0" fill="hold" nodeType="withEffect">
                                  <p:stCondLst>
                                    <p:cond delay="1000"/>
                                  </p:stCondLst>
                                  <p:childTnLst>
                                    <p:set>
                                      <p:cBhvr>
                                        <p:cTn id="98" dur="1" fill="hold">
                                          <p:stCondLst>
                                            <p:cond delay="0"/>
                                          </p:stCondLst>
                                        </p:cTn>
                                        <p:tgtEl>
                                          <p:spTgt spid="84"/>
                                        </p:tgtEl>
                                        <p:attrNameLst>
                                          <p:attrName>style.visibility</p:attrName>
                                        </p:attrNameLst>
                                      </p:cBhvr>
                                      <p:to>
                                        <p:strVal val="visible"/>
                                      </p:to>
                                    </p:set>
                                    <p:animEffect transition="in" filter="fade">
                                      <p:cBhvr>
                                        <p:cTn id="99" dur="500"/>
                                        <p:tgtEl>
                                          <p:spTgt spid="84"/>
                                        </p:tgtEl>
                                      </p:cBhvr>
                                    </p:animEffect>
                                  </p:childTnLst>
                                </p:cTn>
                              </p:par>
                              <p:par>
                                <p:cTn id="100" presetID="10" presetClass="entr" presetSubtype="0" fill="hold" nodeType="withEffect">
                                  <p:stCondLst>
                                    <p:cond delay="1000"/>
                                  </p:stCondLst>
                                  <p:childTnLst>
                                    <p:set>
                                      <p:cBhvr>
                                        <p:cTn id="101" dur="1" fill="hold">
                                          <p:stCondLst>
                                            <p:cond delay="0"/>
                                          </p:stCondLst>
                                        </p:cTn>
                                        <p:tgtEl>
                                          <p:spTgt spid="66"/>
                                        </p:tgtEl>
                                        <p:attrNameLst>
                                          <p:attrName>style.visibility</p:attrName>
                                        </p:attrNameLst>
                                      </p:cBhvr>
                                      <p:to>
                                        <p:strVal val="visible"/>
                                      </p:to>
                                    </p:set>
                                    <p:animEffect transition="in" filter="fade">
                                      <p:cBhvr>
                                        <p:cTn id="102" dur="500"/>
                                        <p:tgtEl>
                                          <p:spTgt spid="66"/>
                                        </p:tgtEl>
                                      </p:cBhvr>
                                    </p:animEffect>
                                  </p:childTnLst>
                                </p:cTn>
                              </p:par>
                              <p:par>
                                <p:cTn id="103" presetID="10" presetClass="entr" presetSubtype="0" fill="hold" nodeType="withEffect">
                                  <p:stCondLst>
                                    <p:cond delay="1000"/>
                                  </p:stCondLst>
                                  <p:childTnLst>
                                    <p:set>
                                      <p:cBhvr>
                                        <p:cTn id="104" dur="1" fill="hold">
                                          <p:stCondLst>
                                            <p:cond delay="0"/>
                                          </p:stCondLst>
                                        </p:cTn>
                                        <p:tgtEl>
                                          <p:spTgt spid="83"/>
                                        </p:tgtEl>
                                        <p:attrNameLst>
                                          <p:attrName>style.visibility</p:attrName>
                                        </p:attrNameLst>
                                      </p:cBhvr>
                                      <p:to>
                                        <p:strVal val="visible"/>
                                      </p:to>
                                    </p:set>
                                    <p:animEffect transition="in" filter="fade">
                                      <p:cBhvr>
                                        <p:cTn id="105" dur="500"/>
                                        <p:tgtEl>
                                          <p:spTgt spid="83"/>
                                        </p:tgtEl>
                                      </p:cBhvr>
                                    </p:animEffect>
                                  </p:childTnLst>
                                </p:cTn>
                              </p:par>
                              <p:par>
                                <p:cTn id="106" presetID="10" presetClass="entr" presetSubtype="0" fill="hold" nodeType="withEffect">
                                  <p:stCondLst>
                                    <p:cond delay="1000"/>
                                  </p:stCondLst>
                                  <p:childTnLst>
                                    <p:set>
                                      <p:cBhvr>
                                        <p:cTn id="107" dur="1" fill="hold">
                                          <p:stCondLst>
                                            <p:cond delay="0"/>
                                          </p:stCondLst>
                                        </p:cTn>
                                        <p:tgtEl>
                                          <p:spTgt spid="78"/>
                                        </p:tgtEl>
                                        <p:attrNameLst>
                                          <p:attrName>style.visibility</p:attrName>
                                        </p:attrNameLst>
                                      </p:cBhvr>
                                      <p:to>
                                        <p:strVal val="visible"/>
                                      </p:to>
                                    </p:set>
                                    <p:animEffect transition="in" filter="fade">
                                      <p:cBhvr>
                                        <p:cTn id="108" dur="500"/>
                                        <p:tgtEl>
                                          <p:spTgt spid="78"/>
                                        </p:tgtEl>
                                      </p:cBhvr>
                                    </p:animEffect>
                                  </p:childTnLst>
                                </p:cTn>
                              </p:par>
                              <p:par>
                                <p:cTn id="109" presetID="10" presetClass="entr" presetSubtype="0" fill="hold" nodeType="withEffect">
                                  <p:stCondLst>
                                    <p:cond delay="1000"/>
                                  </p:stCondLst>
                                  <p:childTnLst>
                                    <p:set>
                                      <p:cBhvr>
                                        <p:cTn id="110" dur="1" fill="hold">
                                          <p:stCondLst>
                                            <p:cond delay="0"/>
                                          </p:stCondLst>
                                        </p:cTn>
                                        <p:tgtEl>
                                          <p:spTgt spid="71"/>
                                        </p:tgtEl>
                                        <p:attrNameLst>
                                          <p:attrName>style.visibility</p:attrName>
                                        </p:attrNameLst>
                                      </p:cBhvr>
                                      <p:to>
                                        <p:strVal val="visible"/>
                                      </p:to>
                                    </p:set>
                                    <p:animEffect transition="in" filter="fade">
                                      <p:cBhvr>
                                        <p:cTn id="111" dur="500"/>
                                        <p:tgtEl>
                                          <p:spTgt spid="71"/>
                                        </p:tgtEl>
                                      </p:cBhvr>
                                    </p:animEffect>
                                  </p:childTnLst>
                                </p:cTn>
                              </p:par>
                              <p:par>
                                <p:cTn id="112" presetID="10" presetClass="entr" presetSubtype="0" fill="hold" nodeType="withEffect">
                                  <p:stCondLst>
                                    <p:cond delay="1000"/>
                                  </p:stCondLst>
                                  <p:childTnLst>
                                    <p:set>
                                      <p:cBhvr>
                                        <p:cTn id="113" dur="1" fill="hold">
                                          <p:stCondLst>
                                            <p:cond delay="0"/>
                                          </p:stCondLst>
                                        </p:cTn>
                                        <p:tgtEl>
                                          <p:spTgt spid="82"/>
                                        </p:tgtEl>
                                        <p:attrNameLst>
                                          <p:attrName>style.visibility</p:attrName>
                                        </p:attrNameLst>
                                      </p:cBhvr>
                                      <p:to>
                                        <p:strVal val="visible"/>
                                      </p:to>
                                    </p:set>
                                    <p:animEffect transition="in" filter="fade">
                                      <p:cBhvr>
                                        <p:cTn id="114" dur="500"/>
                                        <p:tgtEl>
                                          <p:spTgt spid="82"/>
                                        </p:tgtEl>
                                      </p:cBhvr>
                                    </p:animEffect>
                                  </p:childTnLst>
                                </p:cTn>
                              </p:par>
                              <p:par>
                                <p:cTn id="115" presetID="10" presetClass="entr" presetSubtype="0" fill="hold" nodeType="withEffect">
                                  <p:stCondLst>
                                    <p:cond delay="1000"/>
                                  </p:stCondLst>
                                  <p:childTnLst>
                                    <p:set>
                                      <p:cBhvr>
                                        <p:cTn id="116" dur="1" fill="hold">
                                          <p:stCondLst>
                                            <p:cond delay="0"/>
                                          </p:stCondLst>
                                        </p:cTn>
                                        <p:tgtEl>
                                          <p:spTgt spid="72"/>
                                        </p:tgtEl>
                                        <p:attrNameLst>
                                          <p:attrName>style.visibility</p:attrName>
                                        </p:attrNameLst>
                                      </p:cBhvr>
                                      <p:to>
                                        <p:strVal val="visible"/>
                                      </p:to>
                                    </p:set>
                                    <p:animEffect transition="in" filter="fade">
                                      <p:cBhvr>
                                        <p:cTn id="117" dur="500"/>
                                        <p:tgtEl>
                                          <p:spTgt spid="72"/>
                                        </p:tgtEl>
                                      </p:cBhvr>
                                    </p:animEffect>
                                  </p:childTnLst>
                                </p:cTn>
                              </p:par>
                              <p:par>
                                <p:cTn id="118" presetID="10" presetClass="entr" presetSubtype="0" fill="hold" nodeType="withEffect">
                                  <p:stCondLst>
                                    <p:cond delay="1000"/>
                                  </p:stCondLst>
                                  <p:childTnLst>
                                    <p:set>
                                      <p:cBhvr>
                                        <p:cTn id="119" dur="1" fill="hold">
                                          <p:stCondLst>
                                            <p:cond delay="0"/>
                                          </p:stCondLst>
                                        </p:cTn>
                                        <p:tgtEl>
                                          <p:spTgt spid="74"/>
                                        </p:tgtEl>
                                        <p:attrNameLst>
                                          <p:attrName>style.visibility</p:attrName>
                                        </p:attrNameLst>
                                      </p:cBhvr>
                                      <p:to>
                                        <p:strVal val="visible"/>
                                      </p:to>
                                    </p:set>
                                    <p:animEffect transition="in" filter="fade">
                                      <p:cBhvr>
                                        <p:cTn id="120" dur="500"/>
                                        <p:tgtEl>
                                          <p:spTgt spid="74"/>
                                        </p:tgtEl>
                                      </p:cBhvr>
                                    </p:animEffect>
                                  </p:childTnLst>
                                </p:cTn>
                              </p:par>
                              <p:par>
                                <p:cTn id="121" presetID="10" presetClass="entr" presetSubtype="0" fill="hold" nodeType="withEffect">
                                  <p:stCondLst>
                                    <p:cond delay="1000"/>
                                  </p:stCondLst>
                                  <p:childTnLst>
                                    <p:set>
                                      <p:cBhvr>
                                        <p:cTn id="122" dur="1" fill="hold">
                                          <p:stCondLst>
                                            <p:cond delay="0"/>
                                          </p:stCondLst>
                                        </p:cTn>
                                        <p:tgtEl>
                                          <p:spTgt spid="73"/>
                                        </p:tgtEl>
                                        <p:attrNameLst>
                                          <p:attrName>style.visibility</p:attrName>
                                        </p:attrNameLst>
                                      </p:cBhvr>
                                      <p:to>
                                        <p:strVal val="visible"/>
                                      </p:to>
                                    </p:set>
                                    <p:animEffect transition="in" filter="fade">
                                      <p:cBhvr>
                                        <p:cTn id="123" dur="500"/>
                                        <p:tgtEl>
                                          <p:spTgt spid="73"/>
                                        </p:tgtEl>
                                      </p:cBhvr>
                                    </p:animEffect>
                                  </p:childTnLst>
                                </p:cTn>
                              </p:par>
                              <p:par>
                                <p:cTn id="124" presetID="10" presetClass="entr" presetSubtype="0" fill="hold" nodeType="withEffect">
                                  <p:stCondLst>
                                    <p:cond delay="1000"/>
                                  </p:stCondLst>
                                  <p:childTnLst>
                                    <p:set>
                                      <p:cBhvr>
                                        <p:cTn id="125" dur="1" fill="hold">
                                          <p:stCondLst>
                                            <p:cond delay="0"/>
                                          </p:stCondLst>
                                        </p:cTn>
                                        <p:tgtEl>
                                          <p:spTgt spid="77"/>
                                        </p:tgtEl>
                                        <p:attrNameLst>
                                          <p:attrName>style.visibility</p:attrName>
                                        </p:attrNameLst>
                                      </p:cBhvr>
                                      <p:to>
                                        <p:strVal val="visible"/>
                                      </p:to>
                                    </p:set>
                                    <p:animEffect transition="in" filter="fade">
                                      <p:cBhvr>
                                        <p:cTn id="126" dur="500"/>
                                        <p:tgtEl>
                                          <p:spTgt spid="77"/>
                                        </p:tgtEl>
                                      </p:cBhvr>
                                    </p:animEffect>
                                  </p:childTnLst>
                                </p:cTn>
                              </p:par>
                              <p:par>
                                <p:cTn id="127" presetID="10" presetClass="entr" presetSubtype="0" fill="hold" nodeType="withEffect">
                                  <p:stCondLst>
                                    <p:cond delay="1000"/>
                                  </p:stCondLst>
                                  <p:childTnLst>
                                    <p:set>
                                      <p:cBhvr>
                                        <p:cTn id="128" dur="1" fill="hold">
                                          <p:stCondLst>
                                            <p:cond delay="0"/>
                                          </p:stCondLst>
                                        </p:cTn>
                                        <p:tgtEl>
                                          <p:spTgt spid="75"/>
                                        </p:tgtEl>
                                        <p:attrNameLst>
                                          <p:attrName>style.visibility</p:attrName>
                                        </p:attrNameLst>
                                      </p:cBhvr>
                                      <p:to>
                                        <p:strVal val="visible"/>
                                      </p:to>
                                    </p:set>
                                    <p:animEffect transition="in" filter="fade">
                                      <p:cBhvr>
                                        <p:cTn id="129" dur="500"/>
                                        <p:tgtEl>
                                          <p:spTgt spid="75"/>
                                        </p:tgtEl>
                                      </p:cBhvr>
                                    </p:animEffect>
                                  </p:childTnLst>
                                </p:cTn>
                              </p:par>
                              <p:par>
                                <p:cTn id="130" presetID="10" presetClass="entr" presetSubtype="0" fill="hold" nodeType="withEffect">
                                  <p:stCondLst>
                                    <p:cond delay="1000"/>
                                  </p:stCondLst>
                                  <p:childTnLst>
                                    <p:set>
                                      <p:cBhvr>
                                        <p:cTn id="131" dur="1" fill="hold">
                                          <p:stCondLst>
                                            <p:cond delay="0"/>
                                          </p:stCondLst>
                                        </p:cTn>
                                        <p:tgtEl>
                                          <p:spTgt spid="76"/>
                                        </p:tgtEl>
                                        <p:attrNameLst>
                                          <p:attrName>style.visibility</p:attrName>
                                        </p:attrNameLst>
                                      </p:cBhvr>
                                      <p:to>
                                        <p:strVal val="visible"/>
                                      </p:to>
                                    </p:set>
                                    <p:animEffect transition="in" filter="fade">
                                      <p:cBhvr>
                                        <p:cTn id="13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01C18-A07F-6C16-14C8-C157B624D2E7}"/>
            </a:ext>
          </a:extLst>
        </p:cNvPr>
        <p:cNvGrpSpPr/>
        <p:nvPr/>
      </p:nvGrpSpPr>
      <p:grpSpPr>
        <a:xfrm>
          <a:off x="0" y="0"/>
          <a:ext cx="0" cy="0"/>
          <a:chOff x="0" y="0"/>
          <a:chExt cx="0" cy="0"/>
        </a:xfrm>
      </p:grpSpPr>
      <p:pic>
        <p:nvPicPr>
          <p:cNvPr id="93" name="Picture 92" descr="A diagram of a sample network showing the collection of proposed OPUS PP vectors and the GVX SRTK vectors. Diagram highlight the GVX Bases, the Checkpoints, and the Vector Chain Junctions.">
            <a:extLst>
              <a:ext uri="{FF2B5EF4-FFF2-40B4-BE49-F238E27FC236}">
                <a16:creationId xmlns:a16="http://schemas.microsoft.com/office/drawing/2014/main" id="{41000D34-6B7B-2327-9168-46159F684F27}"/>
              </a:ext>
            </a:extLst>
          </p:cNvPr>
          <p:cNvPicPr>
            <a:picLocks noChangeAspect="1"/>
          </p:cNvPicPr>
          <p:nvPr/>
        </p:nvPicPr>
        <p:blipFill>
          <a:blip r:embed="rId3"/>
          <a:srcRect l="-1" t="27952" r="29643"/>
          <a:stretch/>
        </p:blipFill>
        <p:spPr>
          <a:xfrm>
            <a:off x="1326382" y="1326381"/>
            <a:ext cx="6433457" cy="3998313"/>
          </a:xfrm>
          <a:prstGeom prst="rect">
            <a:avLst/>
          </a:prstGeom>
          <a:ln w="25400">
            <a:solidFill>
              <a:schemeClr val="accent1"/>
            </a:solidFill>
          </a:ln>
        </p:spPr>
      </p:pic>
      <p:sp>
        <p:nvSpPr>
          <p:cNvPr id="2" name="Title 1">
            <a:extLst>
              <a:ext uri="{FF2B5EF4-FFF2-40B4-BE49-F238E27FC236}">
                <a16:creationId xmlns:a16="http://schemas.microsoft.com/office/drawing/2014/main" id="{49C79622-8F93-4E79-C4CA-43957115D62F}"/>
              </a:ext>
            </a:extLst>
          </p:cNvPr>
          <p:cNvSpPr>
            <a:spLocks noGrp="1"/>
          </p:cNvSpPr>
          <p:nvPr>
            <p:ph type="title"/>
          </p:nvPr>
        </p:nvSpPr>
        <p:spPr/>
        <p:txBody>
          <a:bodyPr/>
          <a:lstStyle/>
          <a:p>
            <a:r>
              <a:rPr lang="en-US" dirty="0"/>
              <a:t>Combined Vector Network</a:t>
            </a:r>
          </a:p>
        </p:txBody>
      </p:sp>
      <p:sp>
        <p:nvSpPr>
          <p:cNvPr id="5" name="Footer Placeholder 4">
            <a:extLst>
              <a:ext uri="{FF2B5EF4-FFF2-40B4-BE49-F238E27FC236}">
                <a16:creationId xmlns:a16="http://schemas.microsoft.com/office/drawing/2014/main" id="{86BF9A9D-37C6-CAEF-1AB7-B8379E09845F}"/>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FEB393B5-0949-4653-514C-056D15329528}"/>
              </a:ext>
            </a:extLst>
          </p:cNvPr>
          <p:cNvSpPr>
            <a:spLocks noGrp="1"/>
          </p:cNvSpPr>
          <p:nvPr>
            <p:ph type="sldNum" sz="quarter" idx="12"/>
          </p:nvPr>
        </p:nvSpPr>
        <p:spPr/>
        <p:txBody>
          <a:bodyPr/>
          <a:lstStyle/>
          <a:p>
            <a:fld id="{84C1C367-1155-47A8-B187-ABB1E4FCD3DE}" type="slidenum">
              <a:rPr lang="en-US" altLang="en-US" smtClean="0"/>
              <a:pPr/>
              <a:t>53</a:t>
            </a:fld>
            <a:endParaRPr lang="en-US" altLang="en-US" dirty="0"/>
          </a:p>
        </p:txBody>
      </p:sp>
      <p:grpSp>
        <p:nvGrpSpPr>
          <p:cNvPr id="7" name="Group 6">
            <a:extLst>
              <a:ext uri="{FF2B5EF4-FFF2-40B4-BE49-F238E27FC236}">
                <a16:creationId xmlns:a16="http://schemas.microsoft.com/office/drawing/2014/main" id="{ABBDFD7B-A761-CAD6-FBC2-69A7188A40EA}"/>
              </a:ext>
            </a:extLst>
          </p:cNvPr>
          <p:cNvGrpSpPr/>
          <p:nvPr/>
        </p:nvGrpSpPr>
        <p:grpSpPr>
          <a:xfrm>
            <a:off x="2107062" y="2086418"/>
            <a:ext cx="3482139" cy="2597417"/>
            <a:chOff x="2107062" y="2086418"/>
            <a:chExt cx="3482139" cy="2597417"/>
          </a:xfrm>
        </p:grpSpPr>
        <p:grpSp>
          <p:nvGrpSpPr>
            <p:cNvPr id="8" name="Group 7">
              <a:extLst>
                <a:ext uri="{FF2B5EF4-FFF2-40B4-BE49-F238E27FC236}">
                  <a16:creationId xmlns:a16="http://schemas.microsoft.com/office/drawing/2014/main" id="{2F3BE992-0CDA-A78F-60D0-B22327EC8ADE}"/>
                </a:ext>
              </a:extLst>
            </p:cNvPr>
            <p:cNvGrpSpPr/>
            <p:nvPr/>
          </p:nvGrpSpPr>
          <p:grpSpPr>
            <a:xfrm>
              <a:off x="2107062" y="2540158"/>
              <a:ext cx="173095" cy="156854"/>
              <a:chOff x="-1313713" y="1135965"/>
              <a:chExt cx="914400" cy="914399"/>
            </a:xfrm>
          </p:grpSpPr>
          <p:sp>
            <p:nvSpPr>
              <p:cNvPr id="42" name="Oval 41">
                <a:extLst>
                  <a:ext uri="{FF2B5EF4-FFF2-40B4-BE49-F238E27FC236}">
                    <a16:creationId xmlns:a16="http://schemas.microsoft.com/office/drawing/2014/main" id="{15E7D1F2-95B0-D349-F32F-71FA7EE4CA5C}"/>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a:extLst>
                  <a:ext uri="{FF2B5EF4-FFF2-40B4-BE49-F238E27FC236}">
                    <a16:creationId xmlns:a16="http://schemas.microsoft.com/office/drawing/2014/main" id="{B6D0B144-7D70-0405-F1DD-A145B1334685}"/>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D7A88F73-D005-DC51-462F-8ECA6FE0D7AE}"/>
                </a:ext>
              </a:extLst>
            </p:cNvPr>
            <p:cNvGrpSpPr/>
            <p:nvPr/>
          </p:nvGrpSpPr>
          <p:grpSpPr>
            <a:xfrm>
              <a:off x="5139868" y="2139939"/>
              <a:ext cx="173095" cy="156854"/>
              <a:chOff x="-1313713" y="1135965"/>
              <a:chExt cx="914400" cy="914399"/>
            </a:xfrm>
          </p:grpSpPr>
          <p:sp>
            <p:nvSpPr>
              <p:cNvPr id="40" name="Oval 39">
                <a:extLst>
                  <a:ext uri="{FF2B5EF4-FFF2-40B4-BE49-F238E27FC236}">
                    <a16:creationId xmlns:a16="http://schemas.microsoft.com/office/drawing/2014/main" id="{939CD98F-7AD1-C2D3-998A-7025DCD63A0D}"/>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D78BFCA9-15FA-5475-145E-57CB0FB4E108}"/>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7A483AE-EE8A-415A-AF88-FE56828C4A4A}"/>
                </a:ext>
              </a:extLst>
            </p:cNvPr>
            <p:cNvGrpSpPr/>
            <p:nvPr/>
          </p:nvGrpSpPr>
          <p:grpSpPr>
            <a:xfrm>
              <a:off x="3248956" y="2885289"/>
              <a:ext cx="173095" cy="156854"/>
              <a:chOff x="-2523332" y="5858219"/>
              <a:chExt cx="914400" cy="914399"/>
            </a:xfrm>
          </p:grpSpPr>
          <p:sp>
            <p:nvSpPr>
              <p:cNvPr id="38" name="Oval 37">
                <a:extLst>
                  <a:ext uri="{FF2B5EF4-FFF2-40B4-BE49-F238E27FC236}">
                    <a16:creationId xmlns:a16="http://schemas.microsoft.com/office/drawing/2014/main" id="{19443C54-62B4-34F7-3E6A-F93B772D54B8}"/>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a:extLst>
                  <a:ext uri="{FF2B5EF4-FFF2-40B4-BE49-F238E27FC236}">
                    <a16:creationId xmlns:a16="http://schemas.microsoft.com/office/drawing/2014/main" id="{B17DE7AB-6183-93EB-B7FC-21E93DB1D610}"/>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D77DADBB-4421-D9CB-1802-65D158B0C680}"/>
                </a:ext>
              </a:extLst>
            </p:cNvPr>
            <p:cNvGrpSpPr/>
            <p:nvPr/>
          </p:nvGrpSpPr>
          <p:grpSpPr>
            <a:xfrm>
              <a:off x="4681650" y="3807474"/>
              <a:ext cx="173095" cy="156854"/>
              <a:chOff x="-2523332" y="5858219"/>
              <a:chExt cx="914400" cy="914399"/>
            </a:xfrm>
          </p:grpSpPr>
          <p:sp>
            <p:nvSpPr>
              <p:cNvPr id="36" name="Oval 35">
                <a:extLst>
                  <a:ext uri="{FF2B5EF4-FFF2-40B4-BE49-F238E27FC236}">
                    <a16:creationId xmlns:a16="http://schemas.microsoft.com/office/drawing/2014/main" id="{C534E452-D12C-CBED-AD76-F483B3DC8357}"/>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a:extLst>
                  <a:ext uri="{FF2B5EF4-FFF2-40B4-BE49-F238E27FC236}">
                    <a16:creationId xmlns:a16="http://schemas.microsoft.com/office/drawing/2014/main" id="{61E0907E-132F-A203-1BFC-6D88F7FB3072}"/>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Diamond 11">
              <a:extLst>
                <a:ext uri="{FF2B5EF4-FFF2-40B4-BE49-F238E27FC236}">
                  <a16:creationId xmlns:a16="http://schemas.microsoft.com/office/drawing/2014/main" id="{6F70932A-BAD3-33B1-E8F3-E42A7905E5CF}"/>
                </a:ext>
              </a:extLst>
            </p:cNvPr>
            <p:cNvSpPr/>
            <p:nvPr/>
          </p:nvSpPr>
          <p:spPr>
            <a:xfrm>
              <a:off x="2704829" y="353504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a:extLst>
                <a:ext uri="{FF2B5EF4-FFF2-40B4-BE49-F238E27FC236}">
                  <a16:creationId xmlns:a16="http://schemas.microsoft.com/office/drawing/2014/main" id="{08A56E81-ED73-8016-D08F-76F704FB95F1}"/>
                </a:ext>
              </a:extLst>
            </p:cNvPr>
            <p:cNvSpPr/>
            <p:nvPr/>
          </p:nvSpPr>
          <p:spPr>
            <a:xfrm>
              <a:off x="2856208" y="3441699"/>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a:extLst>
                <a:ext uri="{FF2B5EF4-FFF2-40B4-BE49-F238E27FC236}">
                  <a16:creationId xmlns:a16="http://schemas.microsoft.com/office/drawing/2014/main" id="{25BD3960-3F64-5AC0-5F9C-0E42A9119A4C}"/>
                </a:ext>
              </a:extLst>
            </p:cNvPr>
            <p:cNvSpPr/>
            <p:nvPr/>
          </p:nvSpPr>
          <p:spPr>
            <a:xfrm>
              <a:off x="3046696" y="3279906"/>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8ED603DB-7386-76B3-751E-7BB49B5F6818}"/>
                </a:ext>
              </a:extLst>
            </p:cNvPr>
            <p:cNvSpPr/>
            <p:nvPr/>
          </p:nvSpPr>
          <p:spPr>
            <a:xfrm>
              <a:off x="2997429" y="3011328"/>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7E6EC266-C284-7146-948F-F22F7AF324FC}"/>
                </a:ext>
              </a:extLst>
            </p:cNvPr>
            <p:cNvSpPr/>
            <p:nvPr/>
          </p:nvSpPr>
          <p:spPr>
            <a:xfrm>
              <a:off x="3490741" y="3353690"/>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523CC906-C342-E366-4A18-74FDB78EB9B1}"/>
                </a:ext>
              </a:extLst>
            </p:cNvPr>
            <p:cNvSpPr/>
            <p:nvPr/>
          </p:nvSpPr>
          <p:spPr>
            <a:xfrm>
              <a:off x="3745743" y="3046725"/>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4E1AED9D-D52B-7984-94BA-DC67791F52F1}"/>
                </a:ext>
              </a:extLst>
            </p:cNvPr>
            <p:cNvSpPr/>
            <p:nvPr/>
          </p:nvSpPr>
          <p:spPr>
            <a:xfrm>
              <a:off x="4416521" y="3293093"/>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47B29F95-055D-2FBA-B133-A0F9ADCA4A02}"/>
                </a:ext>
              </a:extLst>
            </p:cNvPr>
            <p:cNvSpPr/>
            <p:nvPr/>
          </p:nvSpPr>
          <p:spPr>
            <a:xfrm>
              <a:off x="4031309" y="2972178"/>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a:extLst>
                <a:ext uri="{FF2B5EF4-FFF2-40B4-BE49-F238E27FC236}">
                  <a16:creationId xmlns:a16="http://schemas.microsoft.com/office/drawing/2014/main" id="{54E01028-1043-CD49-55D1-933A6950BCA3}"/>
                </a:ext>
              </a:extLst>
            </p:cNvPr>
            <p:cNvSpPr/>
            <p:nvPr/>
          </p:nvSpPr>
          <p:spPr>
            <a:xfrm>
              <a:off x="4501763" y="2918294"/>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a:extLst>
                <a:ext uri="{FF2B5EF4-FFF2-40B4-BE49-F238E27FC236}">
                  <a16:creationId xmlns:a16="http://schemas.microsoft.com/office/drawing/2014/main" id="{455BC2A1-CD79-69B1-FD62-E9BDF5618BC5}"/>
                </a:ext>
              </a:extLst>
            </p:cNvPr>
            <p:cNvSpPr/>
            <p:nvPr/>
          </p:nvSpPr>
          <p:spPr>
            <a:xfrm>
              <a:off x="4727302" y="330592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a:extLst>
                <a:ext uri="{FF2B5EF4-FFF2-40B4-BE49-F238E27FC236}">
                  <a16:creationId xmlns:a16="http://schemas.microsoft.com/office/drawing/2014/main" id="{F83EF35D-91DD-2CD5-08CD-FE047178A8A6}"/>
                </a:ext>
              </a:extLst>
            </p:cNvPr>
            <p:cNvSpPr/>
            <p:nvPr/>
          </p:nvSpPr>
          <p:spPr>
            <a:xfrm>
              <a:off x="5425122" y="349395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a:extLst>
                <a:ext uri="{FF2B5EF4-FFF2-40B4-BE49-F238E27FC236}">
                  <a16:creationId xmlns:a16="http://schemas.microsoft.com/office/drawing/2014/main" id="{43ACA5B0-2903-0D3B-D11A-9963B0B26ABF}"/>
                </a:ext>
              </a:extLst>
            </p:cNvPr>
            <p:cNvSpPr/>
            <p:nvPr/>
          </p:nvSpPr>
          <p:spPr>
            <a:xfrm>
              <a:off x="4690666" y="4278751"/>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a:extLst>
                <a:ext uri="{FF2B5EF4-FFF2-40B4-BE49-F238E27FC236}">
                  <a16:creationId xmlns:a16="http://schemas.microsoft.com/office/drawing/2014/main" id="{B8CDA041-0563-1C40-DAED-453744FE6CE7}"/>
                </a:ext>
              </a:extLst>
            </p:cNvPr>
            <p:cNvSpPr/>
            <p:nvPr/>
          </p:nvSpPr>
          <p:spPr>
            <a:xfrm>
              <a:off x="5027294" y="4336072"/>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a:extLst>
                <a:ext uri="{FF2B5EF4-FFF2-40B4-BE49-F238E27FC236}">
                  <a16:creationId xmlns:a16="http://schemas.microsoft.com/office/drawing/2014/main" id="{595CA93E-86A4-7816-1E96-6A47A05E56DF}"/>
                </a:ext>
              </a:extLst>
            </p:cNvPr>
            <p:cNvSpPr/>
            <p:nvPr/>
          </p:nvSpPr>
          <p:spPr>
            <a:xfrm>
              <a:off x="5425122" y="373292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a:extLst>
                <a:ext uri="{FF2B5EF4-FFF2-40B4-BE49-F238E27FC236}">
                  <a16:creationId xmlns:a16="http://schemas.microsoft.com/office/drawing/2014/main" id="{F3CE4E9E-16B3-22A5-727D-2568EDE013FC}"/>
                </a:ext>
              </a:extLst>
            </p:cNvPr>
            <p:cNvSpPr/>
            <p:nvPr/>
          </p:nvSpPr>
          <p:spPr>
            <a:xfrm>
              <a:off x="5312963" y="299619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a:extLst>
                <a:ext uri="{FF2B5EF4-FFF2-40B4-BE49-F238E27FC236}">
                  <a16:creationId xmlns:a16="http://schemas.microsoft.com/office/drawing/2014/main" id="{658852C2-BF29-DF14-75EC-79814A75C068}"/>
                </a:ext>
              </a:extLst>
            </p:cNvPr>
            <p:cNvSpPr/>
            <p:nvPr/>
          </p:nvSpPr>
          <p:spPr>
            <a:xfrm>
              <a:off x="5363935" y="2702473"/>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a:extLst>
                <a:ext uri="{FF2B5EF4-FFF2-40B4-BE49-F238E27FC236}">
                  <a16:creationId xmlns:a16="http://schemas.microsoft.com/office/drawing/2014/main" id="{36ABD6C4-3318-A991-9597-6834D59B1269}"/>
                </a:ext>
              </a:extLst>
            </p:cNvPr>
            <p:cNvSpPr/>
            <p:nvPr/>
          </p:nvSpPr>
          <p:spPr>
            <a:xfrm>
              <a:off x="4610547" y="2086418"/>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5C9D2F91-93A6-FF12-2C5A-4FD368F23709}"/>
                </a:ext>
              </a:extLst>
            </p:cNvPr>
            <p:cNvSpPr/>
            <p:nvPr/>
          </p:nvSpPr>
          <p:spPr>
            <a:xfrm>
              <a:off x="4064352" y="2468035"/>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CE6D77BF-0F0A-4DB7-AE57-CC2276BBF411}"/>
                </a:ext>
              </a:extLst>
            </p:cNvPr>
            <p:cNvSpPr/>
            <p:nvPr/>
          </p:nvSpPr>
          <p:spPr>
            <a:xfrm>
              <a:off x="2676763" y="2668627"/>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0ADE827-F989-D303-ED45-B47F7E531F2A}"/>
                </a:ext>
              </a:extLst>
            </p:cNvPr>
            <p:cNvSpPr/>
            <p:nvPr/>
          </p:nvSpPr>
          <p:spPr>
            <a:xfrm>
              <a:off x="4005934" y="4526981"/>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0AB49D0B-71F6-8871-7096-D5DA1DCD4F02}"/>
                </a:ext>
              </a:extLst>
            </p:cNvPr>
            <p:cNvSpPr/>
            <p:nvPr/>
          </p:nvSpPr>
          <p:spPr>
            <a:xfrm>
              <a:off x="4743074" y="2549934"/>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B13335FB-9523-1A64-C139-DE5D97154056}"/>
                </a:ext>
              </a:extLst>
            </p:cNvPr>
            <p:cNvGrpSpPr/>
            <p:nvPr/>
          </p:nvGrpSpPr>
          <p:grpSpPr>
            <a:xfrm>
              <a:off x="4026800" y="2158661"/>
              <a:ext cx="173095" cy="156854"/>
              <a:chOff x="-2523332" y="5858219"/>
              <a:chExt cx="914400" cy="914399"/>
            </a:xfrm>
          </p:grpSpPr>
          <p:sp>
            <p:nvSpPr>
              <p:cNvPr id="34" name="Oval 33">
                <a:extLst>
                  <a:ext uri="{FF2B5EF4-FFF2-40B4-BE49-F238E27FC236}">
                    <a16:creationId xmlns:a16="http://schemas.microsoft.com/office/drawing/2014/main" id="{8F4EBEBA-7A4C-B827-129C-9174F38AF9BD}"/>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a:extLst>
                  <a:ext uri="{FF2B5EF4-FFF2-40B4-BE49-F238E27FC236}">
                    <a16:creationId xmlns:a16="http://schemas.microsoft.com/office/drawing/2014/main" id="{3C66622A-8321-65A2-2CEA-FFB68D500D41}"/>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44" name="Straight Arrow Connector 43">
            <a:extLst>
              <a:ext uri="{FF2B5EF4-FFF2-40B4-BE49-F238E27FC236}">
                <a16:creationId xmlns:a16="http://schemas.microsoft.com/office/drawing/2014/main" id="{95C1A1DD-8D23-AF02-93B8-682CC72F58AE}"/>
              </a:ext>
            </a:extLst>
          </p:cNvPr>
          <p:cNvCxnSpPr>
            <a:cxnSpLocks/>
          </p:cNvCxnSpPr>
          <p:nvPr/>
        </p:nvCxnSpPr>
        <p:spPr>
          <a:xfrm flipH="1">
            <a:off x="4770902" y="2218366"/>
            <a:ext cx="368966" cy="1593601"/>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520F413F-E353-F5F5-8A1D-779EBA255B65}"/>
              </a:ext>
            </a:extLst>
          </p:cNvPr>
          <p:cNvCxnSpPr>
            <a:cxnSpLocks/>
          </p:cNvCxnSpPr>
          <p:nvPr/>
        </p:nvCxnSpPr>
        <p:spPr>
          <a:xfrm flipH="1">
            <a:off x="4890820" y="2218366"/>
            <a:ext cx="249048" cy="354539"/>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0A908D96-958E-ACAA-B131-BAC9B2670FFE}"/>
              </a:ext>
            </a:extLst>
          </p:cNvPr>
          <p:cNvCxnSpPr>
            <a:cxnSpLocks/>
          </p:cNvCxnSpPr>
          <p:nvPr/>
        </p:nvCxnSpPr>
        <p:spPr>
          <a:xfrm flipH="1">
            <a:off x="3420248" y="2218366"/>
            <a:ext cx="1719620" cy="745963"/>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5AB49459-9070-2090-647B-081F40155469}"/>
              </a:ext>
            </a:extLst>
          </p:cNvPr>
          <p:cNvCxnSpPr>
            <a:cxnSpLocks/>
          </p:cNvCxnSpPr>
          <p:nvPr/>
        </p:nvCxnSpPr>
        <p:spPr>
          <a:xfrm flipH="1">
            <a:off x="2849858" y="2218366"/>
            <a:ext cx="2290010" cy="528688"/>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C3CC5DC5-8ED8-3276-D163-90EB5AFCD8FB}"/>
              </a:ext>
            </a:extLst>
          </p:cNvPr>
          <p:cNvCxnSpPr>
            <a:cxnSpLocks/>
          </p:cNvCxnSpPr>
          <p:nvPr/>
        </p:nvCxnSpPr>
        <p:spPr>
          <a:xfrm flipH="1">
            <a:off x="4198092" y="2218366"/>
            <a:ext cx="941776" cy="19335"/>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5AADB01C-3ABA-E78A-D845-61CCBDE21458}"/>
              </a:ext>
            </a:extLst>
          </p:cNvPr>
          <p:cNvCxnSpPr>
            <a:cxnSpLocks/>
          </p:cNvCxnSpPr>
          <p:nvPr/>
        </p:nvCxnSpPr>
        <p:spPr>
          <a:xfrm flipH="1">
            <a:off x="2280157" y="2218366"/>
            <a:ext cx="2859711" cy="400219"/>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0D8054DE-D20D-9524-DF0C-C1FBB7A6038C}"/>
              </a:ext>
            </a:extLst>
          </p:cNvPr>
          <p:cNvCxnSpPr>
            <a:cxnSpLocks/>
          </p:cNvCxnSpPr>
          <p:nvPr/>
        </p:nvCxnSpPr>
        <p:spPr>
          <a:xfrm flipH="1">
            <a:off x="4092482" y="2218366"/>
            <a:ext cx="1047386" cy="2308615"/>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51" name="Straight Arrow Connector 50">
            <a:extLst>
              <a:ext uri="{FF2B5EF4-FFF2-40B4-BE49-F238E27FC236}">
                <a16:creationId xmlns:a16="http://schemas.microsoft.com/office/drawing/2014/main" id="{8A2EF81D-F1F3-930C-E2F3-D677508E0471}"/>
              </a:ext>
            </a:extLst>
          </p:cNvPr>
          <p:cNvCxnSpPr>
            <a:cxnSpLocks/>
          </p:cNvCxnSpPr>
          <p:nvPr/>
        </p:nvCxnSpPr>
        <p:spPr>
          <a:xfrm flipV="1">
            <a:off x="5139868" y="1117600"/>
            <a:ext cx="1489532" cy="1100766"/>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52" name="Straight Arrow Connector 51">
            <a:extLst>
              <a:ext uri="{FF2B5EF4-FFF2-40B4-BE49-F238E27FC236}">
                <a16:creationId xmlns:a16="http://schemas.microsoft.com/office/drawing/2014/main" id="{427A99D9-F35C-80AB-8D9C-67A47883FAA6}"/>
              </a:ext>
            </a:extLst>
          </p:cNvPr>
          <p:cNvCxnSpPr>
            <a:cxnSpLocks/>
          </p:cNvCxnSpPr>
          <p:nvPr/>
        </p:nvCxnSpPr>
        <p:spPr>
          <a:xfrm flipH="1" flipV="1">
            <a:off x="3985351" y="1351746"/>
            <a:ext cx="1154517" cy="866620"/>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027FAD4F-CC37-1B38-77B2-EDA282B04CDC}"/>
              </a:ext>
            </a:extLst>
          </p:cNvPr>
          <p:cNvCxnSpPr>
            <a:cxnSpLocks/>
          </p:cNvCxnSpPr>
          <p:nvPr/>
        </p:nvCxnSpPr>
        <p:spPr>
          <a:xfrm>
            <a:off x="5139868" y="2218366"/>
            <a:ext cx="1489532" cy="1424684"/>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a:extLst>
              <a:ext uri="{FF2B5EF4-FFF2-40B4-BE49-F238E27FC236}">
                <a16:creationId xmlns:a16="http://schemas.microsoft.com/office/drawing/2014/main" id="{244CB665-D621-C7CF-4FC8-24A6D3784DE8}"/>
              </a:ext>
            </a:extLst>
          </p:cNvPr>
          <p:cNvCxnSpPr>
            <a:cxnSpLocks/>
          </p:cNvCxnSpPr>
          <p:nvPr/>
        </p:nvCxnSpPr>
        <p:spPr>
          <a:xfrm flipH="1">
            <a:off x="2280157" y="2218366"/>
            <a:ext cx="2859711" cy="2747478"/>
          </a:xfrm>
          <a:prstGeom prst="straightConnector1">
            <a:avLst/>
          </a:prstGeom>
          <a:ln>
            <a:solidFill>
              <a:srgbClr val="0002CD"/>
            </a:solidFill>
            <a:tailEnd type="triangle"/>
          </a:ln>
        </p:spPr>
        <p:style>
          <a:lnRef idx="2">
            <a:schemeClr val="accent1"/>
          </a:lnRef>
          <a:fillRef idx="0">
            <a:schemeClr val="accent1"/>
          </a:fillRef>
          <a:effectRef idx="1">
            <a:schemeClr val="accent1"/>
          </a:effectRef>
          <a:fontRef idx="minor">
            <a:schemeClr val="tx1"/>
          </a:fontRef>
        </p:style>
      </p:cxnSp>
      <p:cxnSp>
        <p:nvCxnSpPr>
          <p:cNvPr id="55" name="Straight Arrow Connector 54">
            <a:extLst>
              <a:ext uri="{FF2B5EF4-FFF2-40B4-BE49-F238E27FC236}">
                <a16:creationId xmlns:a16="http://schemas.microsoft.com/office/drawing/2014/main" id="{8021E82C-255A-79F6-7EA5-7CB2B520A443}"/>
              </a:ext>
            </a:extLst>
          </p:cNvPr>
          <p:cNvCxnSpPr>
            <a:cxnSpLocks/>
          </p:cNvCxnSpPr>
          <p:nvPr/>
        </p:nvCxnSpPr>
        <p:spPr>
          <a:xfrm>
            <a:off x="2763311" y="2825481"/>
            <a:ext cx="23558" cy="709566"/>
          </a:xfrm>
          <a:prstGeom prst="straightConnector1">
            <a:avLst/>
          </a:prstGeom>
          <a:ln>
            <a:solidFill>
              <a:schemeClr val="accent1"/>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6" name="Straight Arrow Connector 55">
            <a:extLst>
              <a:ext uri="{FF2B5EF4-FFF2-40B4-BE49-F238E27FC236}">
                <a16:creationId xmlns:a16="http://schemas.microsoft.com/office/drawing/2014/main" id="{B05EF9AF-DF55-8909-CB7D-CC0FB5702429}"/>
              </a:ext>
            </a:extLst>
          </p:cNvPr>
          <p:cNvCxnSpPr>
            <a:cxnSpLocks/>
          </p:cNvCxnSpPr>
          <p:nvPr/>
        </p:nvCxnSpPr>
        <p:spPr>
          <a:xfrm>
            <a:off x="2763311" y="2825481"/>
            <a:ext cx="174937" cy="616218"/>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D76F1B08-2EF0-93EF-EFAA-A6BFC896F92D}"/>
              </a:ext>
            </a:extLst>
          </p:cNvPr>
          <p:cNvCxnSpPr>
            <a:cxnSpLocks/>
          </p:cNvCxnSpPr>
          <p:nvPr/>
        </p:nvCxnSpPr>
        <p:spPr>
          <a:xfrm>
            <a:off x="2763311" y="2825481"/>
            <a:ext cx="365425" cy="454425"/>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D38E19B4-4FF9-2C0D-9312-5794FAF1160B}"/>
              </a:ext>
            </a:extLst>
          </p:cNvPr>
          <p:cNvCxnSpPr>
            <a:cxnSpLocks/>
          </p:cNvCxnSpPr>
          <p:nvPr/>
        </p:nvCxnSpPr>
        <p:spPr>
          <a:xfrm>
            <a:off x="2763311" y="2825481"/>
            <a:ext cx="316158" cy="185847"/>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a:extLst>
              <a:ext uri="{FF2B5EF4-FFF2-40B4-BE49-F238E27FC236}">
                <a16:creationId xmlns:a16="http://schemas.microsoft.com/office/drawing/2014/main" id="{7F259C50-295F-E56E-9A93-4DA80A82BA81}"/>
              </a:ext>
            </a:extLst>
          </p:cNvPr>
          <p:cNvCxnSpPr>
            <a:cxnSpLocks/>
          </p:cNvCxnSpPr>
          <p:nvPr/>
        </p:nvCxnSpPr>
        <p:spPr>
          <a:xfrm>
            <a:off x="2763311" y="2825481"/>
            <a:ext cx="492857" cy="138848"/>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0" name="Straight Arrow Connector 59">
            <a:extLst>
              <a:ext uri="{FF2B5EF4-FFF2-40B4-BE49-F238E27FC236}">
                <a16:creationId xmlns:a16="http://schemas.microsoft.com/office/drawing/2014/main" id="{0EC0E320-B1B6-1BD7-8871-AB5BAAB3D3A0}"/>
              </a:ext>
            </a:extLst>
          </p:cNvPr>
          <p:cNvCxnSpPr>
            <a:cxnSpLocks/>
          </p:cNvCxnSpPr>
          <p:nvPr/>
        </p:nvCxnSpPr>
        <p:spPr>
          <a:xfrm flipV="1">
            <a:off x="2763311" y="2237701"/>
            <a:ext cx="1270701" cy="587780"/>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0B658867-BF46-1114-C6E2-DF48CCE312FB}"/>
              </a:ext>
            </a:extLst>
          </p:cNvPr>
          <p:cNvCxnSpPr>
            <a:cxnSpLocks/>
          </p:cNvCxnSpPr>
          <p:nvPr/>
        </p:nvCxnSpPr>
        <p:spPr>
          <a:xfrm flipV="1">
            <a:off x="2763311" y="2542582"/>
            <a:ext cx="1301041" cy="282899"/>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a:extLst>
              <a:ext uri="{FF2B5EF4-FFF2-40B4-BE49-F238E27FC236}">
                <a16:creationId xmlns:a16="http://schemas.microsoft.com/office/drawing/2014/main" id="{70E4C4BB-B6BA-2439-78DD-D1110517DC04}"/>
              </a:ext>
            </a:extLst>
          </p:cNvPr>
          <p:cNvCxnSpPr>
            <a:cxnSpLocks/>
          </p:cNvCxnSpPr>
          <p:nvPr/>
        </p:nvCxnSpPr>
        <p:spPr>
          <a:xfrm>
            <a:off x="2763311" y="2825481"/>
            <a:ext cx="1064472" cy="221244"/>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B397F968-4808-42A1-E736-75CBA21232C5}"/>
              </a:ext>
            </a:extLst>
          </p:cNvPr>
          <p:cNvCxnSpPr>
            <a:cxnSpLocks/>
          </p:cNvCxnSpPr>
          <p:nvPr/>
        </p:nvCxnSpPr>
        <p:spPr>
          <a:xfrm>
            <a:off x="2763311" y="2825481"/>
            <a:ext cx="1350038" cy="146697"/>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a:extLst>
              <a:ext uri="{FF2B5EF4-FFF2-40B4-BE49-F238E27FC236}">
                <a16:creationId xmlns:a16="http://schemas.microsoft.com/office/drawing/2014/main" id="{4325CA05-41E7-9C25-12D2-EFCA9036F525}"/>
              </a:ext>
            </a:extLst>
          </p:cNvPr>
          <p:cNvCxnSpPr>
            <a:cxnSpLocks/>
          </p:cNvCxnSpPr>
          <p:nvPr/>
        </p:nvCxnSpPr>
        <p:spPr>
          <a:xfrm flipH="1" flipV="1">
            <a:off x="4228431" y="2542582"/>
            <a:ext cx="514643" cy="85779"/>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a:extLst>
              <a:ext uri="{FF2B5EF4-FFF2-40B4-BE49-F238E27FC236}">
                <a16:creationId xmlns:a16="http://schemas.microsoft.com/office/drawing/2014/main" id="{E26C05F4-E65A-7DBE-53DA-EEA007564C64}"/>
              </a:ext>
            </a:extLst>
          </p:cNvPr>
          <p:cNvCxnSpPr>
            <a:cxnSpLocks/>
          </p:cNvCxnSpPr>
          <p:nvPr/>
        </p:nvCxnSpPr>
        <p:spPr>
          <a:xfrm flipV="1">
            <a:off x="2763311" y="2160965"/>
            <a:ext cx="1847236" cy="664516"/>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6" name="Straight Arrow Connector 65">
            <a:extLst>
              <a:ext uri="{FF2B5EF4-FFF2-40B4-BE49-F238E27FC236}">
                <a16:creationId xmlns:a16="http://schemas.microsoft.com/office/drawing/2014/main" id="{5B5D1A58-3B63-A7AF-65FF-1FA18B3466CF}"/>
              </a:ext>
            </a:extLst>
          </p:cNvPr>
          <p:cNvCxnSpPr>
            <a:cxnSpLocks/>
          </p:cNvCxnSpPr>
          <p:nvPr/>
        </p:nvCxnSpPr>
        <p:spPr>
          <a:xfrm flipH="1" flipV="1">
            <a:off x="4692587" y="2235511"/>
            <a:ext cx="50487" cy="392850"/>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7" name="Straight Arrow Connector 66">
            <a:extLst>
              <a:ext uri="{FF2B5EF4-FFF2-40B4-BE49-F238E27FC236}">
                <a16:creationId xmlns:a16="http://schemas.microsoft.com/office/drawing/2014/main" id="{79755FD6-23BB-0442-C202-3E020EB1B44E}"/>
              </a:ext>
            </a:extLst>
          </p:cNvPr>
          <p:cNvCxnSpPr>
            <a:cxnSpLocks/>
          </p:cNvCxnSpPr>
          <p:nvPr/>
        </p:nvCxnSpPr>
        <p:spPr>
          <a:xfrm flipH="1">
            <a:off x="4583803" y="2628361"/>
            <a:ext cx="159271" cy="289933"/>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8" name="Straight Arrow Connector 67">
            <a:extLst>
              <a:ext uri="{FF2B5EF4-FFF2-40B4-BE49-F238E27FC236}">
                <a16:creationId xmlns:a16="http://schemas.microsoft.com/office/drawing/2014/main" id="{0B4FC06D-AA1B-8376-8765-6965BC288005}"/>
              </a:ext>
            </a:extLst>
          </p:cNvPr>
          <p:cNvCxnSpPr>
            <a:cxnSpLocks/>
          </p:cNvCxnSpPr>
          <p:nvPr/>
        </p:nvCxnSpPr>
        <p:spPr>
          <a:xfrm>
            <a:off x="4743074" y="2628361"/>
            <a:ext cx="66268" cy="677566"/>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C4B04889-8B01-073A-99C4-F462F30BD70B}"/>
              </a:ext>
            </a:extLst>
          </p:cNvPr>
          <p:cNvCxnSpPr>
            <a:cxnSpLocks/>
          </p:cNvCxnSpPr>
          <p:nvPr/>
        </p:nvCxnSpPr>
        <p:spPr>
          <a:xfrm flipH="1">
            <a:off x="4498561" y="2628361"/>
            <a:ext cx="244513" cy="664732"/>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80186A13-3021-831C-B1D8-D975F17D6523}"/>
              </a:ext>
            </a:extLst>
          </p:cNvPr>
          <p:cNvCxnSpPr>
            <a:cxnSpLocks/>
          </p:cNvCxnSpPr>
          <p:nvPr/>
        </p:nvCxnSpPr>
        <p:spPr>
          <a:xfrm flipH="1">
            <a:off x="4113349" y="2628361"/>
            <a:ext cx="629725" cy="343817"/>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60153862-1E19-B90E-9261-614E75B63CE7}"/>
              </a:ext>
            </a:extLst>
          </p:cNvPr>
          <p:cNvCxnSpPr>
            <a:cxnSpLocks/>
          </p:cNvCxnSpPr>
          <p:nvPr/>
        </p:nvCxnSpPr>
        <p:spPr>
          <a:xfrm flipH="1" flipV="1">
            <a:off x="3827783" y="3195818"/>
            <a:ext cx="264699" cy="1331163"/>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88D5CC6A-BF0C-F5EF-7AEE-DF4B967E1BD2}"/>
              </a:ext>
            </a:extLst>
          </p:cNvPr>
          <p:cNvCxnSpPr>
            <a:cxnSpLocks/>
          </p:cNvCxnSpPr>
          <p:nvPr/>
        </p:nvCxnSpPr>
        <p:spPr>
          <a:xfrm flipV="1">
            <a:off x="4092482" y="3455020"/>
            <a:ext cx="716860" cy="1071961"/>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a:extLst>
              <a:ext uri="{FF2B5EF4-FFF2-40B4-BE49-F238E27FC236}">
                <a16:creationId xmlns:a16="http://schemas.microsoft.com/office/drawing/2014/main" id="{A1106FF6-C397-F546-5E22-EFA85AD83CEA}"/>
              </a:ext>
            </a:extLst>
          </p:cNvPr>
          <p:cNvCxnSpPr>
            <a:cxnSpLocks/>
          </p:cNvCxnSpPr>
          <p:nvPr/>
        </p:nvCxnSpPr>
        <p:spPr>
          <a:xfrm flipV="1">
            <a:off x="4092482" y="3643050"/>
            <a:ext cx="1414680" cy="883931"/>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4" name="Straight Arrow Connector 73">
            <a:extLst>
              <a:ext uri="{FF2B5EF4-FFF2-40B4-BE49-F238E27FC236}">
                <a16:creationId xmlns:a16="http://schemas.microsoft.com/office/drawing/2014/main" id="{E3F130B8-2912-599C-B8AE-E3FD6CB7B871}"/>
              </a:ext>
            </a:extLst>
          </p:cNvPr>
          <p:cNvCxnSpPr>
            <a:cxnSpLocks/>
          </p:cNvCxnSpPr>
          <p:nvPr/>
        </p:nvCxnSpPr>
        <p:spPr>
          <a:xfrm flipV="1">
            <a:off x="4092482" y="3961060"/>
            <a:ext cx="678420" cy="565921"/>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5" name="Straight Arrow Connector 74">
            <a:extLst>
              <a:ext uri="{FF2B5EF4-FFF2-40B4-BE49-F238E27FC236}">
                <a16:creationId xmlns:a16="http://schemas.microsoft.com/office/drawing/2014/main" id="{6A75F670-0E9E-F14E-12FF-B13C344C665A}"/>
              </a:ext>
            </a:extLst>
          </p:cNvPr>
          <p:cNvCxnSpPr>
            <a:cxnSpLocks/>
          </p:cNvCxnSpPr>
          <p:nvPr/>
        </p:nvCxnSpPr>
        <p:spPr>
          <a:xfrm flipV="1">
            <a:off x="4092482" y="4353298"/>
            <a:ext cx="598184" cy="173683"/>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a:extLst>
              <a:ext uri="{FF2B5EF4-FFF2-40B4-BE49-F238E27FC236}">
                <a16:creationId xmlns:a16="http://schemas.microsoft.com/office/drawing/2014/main" id="{20CBBB45-F789-1E32-19D4-8275A6D80D3F}"/>
              </a:ext>
            </a:extLst>
          </p:cNvPr>
          <p:cNvCxnSpPr>
            <a:cxnSpLocks/>
          </p:cNvCxnSpPr>
          <p:nvPr/>
        </p:nvCxnSpPr>
        <p:spPr>
          <a:xfrm flipV="1">
            <a:off x="4092482" y="4410619"/>
            <a:ext cx="934812" cy="116362"/>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8B7BECAB-0D3A-4595-3761-1ECBBC7C431C}"/>
              </a:ext>
            </a:extLst>
          </p:cNvPr>
          <p:cNvCxnSpPr>
            <a:cxnSpLocks/>
          </p:cNvCxnSpPr>
          <p:nvPr/>
        </p:nvCxnSpPr>
        <p:spPr>
          <a:xfrm flipV="1">
            <a:off x="4092482" y="3807474"/>
            <a:ext cx="1332640" cy="719507"/>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a:extLst>
              <a:ext uri="{FF2B5EF4-FFF2-40B4-BE49-F238E27FC236}">
                <a16:creationId xmlns:a16="http://schemas.microsoft.com/office/drawing/2014/main" id="{E4D17687-F2C8-148C-C864-17AAC434EA6C}"/>
              </a:ext>
            </a:extLst>
          </p:cNvPr>
          <p:cNvCxnSpPr>
            <a:cxnSpLocks/>
          </p:cNvCxnSpPr>
          <p:nvPr/>
        </p:nvCxnSpPr>
        <p:spPr>
          <a:xfrm flipH="1" flipV="1">
            <a:off x="3572781" y="3502783"/>
            <a:ext cx="519701" cy="1024198"/>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09F1EDA5-E316-22B3-5E54-D83B0E1CC915}"/>
              </a:ext>
            </a:extLst>
          </p:cNvPr>
          <p:cNvCxnSpPr>
            <a:cxnSpLocks/>
          </p:cNvCxnSpPr>
          <p:nvPr/>
        </p:nvCxnSpPr>
        <p:spPr>
          <a:xfrm>
            <a:off x="4743074" y="2628361"/>
            <a:ext cx="620861" cy="148659"/>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8E2AF35C-FE33-791B-C334-C3433496ADB1}"/>
              </a:ext>
            </a:extLst>
          </p:cNvPr>
          <p:cNvCxnSpPr>
            <a:cxnSpLocks/>
          </p:cNvCxnSpPr>
          <p:nvPr/>
        </p:nvCxnSpPr>
        <p:spPr>
          <a:xfrm>
            <a:off x="4743074" y="2628361"/>
            <a:ext cx="569889" cy="442383"/>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5F275002-C9F9-E2D8-AE4F-6ED1F7B2200E}"/>
              </a:ext>
            </a:extLst>
          </p:cNvPr>
          <p:cNvCxnSpPr>
            <a:cxnSpLocks/>
          </p:cNvCxnSpPr>
          <p:nvPr/>
        </p:nvCxnSpPr>
        <p:spPr>
          <a:xfrm>
            <a:off x="4743074" y="2628361"/>
            <a:ext cx="682048" cy="940143"/>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2" name="Straight Arrow Connector 81">
            <a:extLst>
              <a:ext uri="{FF2B5EF4-FFF2-40B4-BE49-F238E27FC236}">
                <a16:creationId xmlns:a16="http://schemas.microsoft.com/office/drawing/2014/main" id="{B97283B6-E9A9-B942-A3C6-238370B2EDC1}"/>
              </a:ext>
            </a:extLst>
          </p:cNvPr>
          <p:cNvCxnSpPr>
            <a:cxnSpLocks/>
          </p:cNvCxnSpPr>
          <p:nvPr/>
        </p:nvCxnSpPr>
        <p:spPr>
          <a:xfrm flipV="1">
            <a:off x="4092482" y="3442186"/>
            <a:ext cx="406079" cy="1084795"/>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3" name="Straight Arrow Connector 82">
            <a:extLst>
              <a:ext uri="{FF2B5EF4-FFF2-40B4-BE49-F238E27FC236}">
                <a16:creationId xmlns:a16="http://schemas.microsoft.com/office/drawing/2014/main" id="{0C3E54A0-09D0-0EDB-BE7F-4E997294750F}"/>
              </a:ext>
            </a:extLst>
          </p:cNvPr>
          <p:cNvCxnSpPr>
            <a:cxnSpLocks/>
          </p:cNvCxnSpPr>
          <p:nvPr/>
        </p:nvCxnSpPr>
        <p:spPr>
          <a:xfrm flipH="1" flipV="1">
            <a:off x="3020287" y="3516246"/>
            <a:ext cx="1072195" cy="1010735"/>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BA6EDEC5-BB9B-A562-28C7-1AED939C7B4B}"/>
              </a:ext>
            </a:extLst>
          </p:cNvPr>
          <p:cNvCxnSpPr>
            <a:cxnSpLocks/>
          </p:cNvCxnSpPr>
          <p:nvPr/>
        </p:nvCxnSpPr>
        <p:spPr>
          <a:xfrm flipH="1" flipV="1">
            <a:off x="4198092" y="2237701"/>
            <a:ext cx="544982" cy="390660"/>
          </a:xfrm>
          <a:prstGeom prst="straightConnector1">
            <a:avLst/>
          </a:prstGeom>
          <a:ln>
            <a:solidFill>
              <a:srgbClr val="884BD9"/>
            </a:solidFill>
            <a:prstDash val="dash"/>
            <a:tailEnd type="triangle"/>
          </a:ln>
        </p:spPr>
        <p:style>
          <a:lnRef idx="2">
            <a:schemeClr val="accent1"/>
          </a:lnRef>
          <a:fillRef idx="0">
            <a:schemeClr val="accent1"/>
          </a:fillRef>
          <a:effectRef idx="1">
            <a:schemeClr val="accent1"/>
          </a:effectRef>
          <a:fontRef idx="minor">
            <a:schemeClr val="tx1"/>
          </a:fontRef>
        </p:style>
      </p:cxnSp>
      <p:pic>
        <p:nvPicPr>
          <p:cNvPr id="85" name="Picture 84">
            <a:extLst>
              <a:ext uri="{FF2B5EF4-FFF2-40B4-BE49-F238E27FC236}">
                <a16:creationId xmlns:a16="http://schemas.microsoft.com/office/drawing/2014/main" id="{BADC79AD-F9AF-998D-5192-8BDEF46654D0}"/>
              </a:ext>
            </a:extLst>
          </p:cNvPr>
          <p:cNvPicPr>
            <a:picLocks noChangeAspect="1"/>
          </p:cNvPicPr>
          <p:nvPr/>
        </p:nvPicPr>
        <p:blipFill>
          <a:blip r:embed="rId4"/>
          <a:stretch>
            <a:fillRect/>
          </a:stretch>
        </p:blipFill>
        <p:spPr>
          <a:xfrm>
            <a:off x="7859670" y="429318"/>
            <a:ext cx="1284330" cy="2030540"/>
          </a:xfrm>
          <a:prstGeom prst="rect">
            <a:avLst/>
          </a:prstGeom>
        </p:spPr>
      </p:pic>
      <p:sp>
        <p:nvSpPr>
          <p:cNvPr id="3" name="TextBox 2">
            <a:extLst>
              <a:ext uri="{FF2B5EF4-FFF2-40B4-BE49-F238E27FC236}">
                <a16:creationId xmlns:a16="http://schemas.microsoft.com/office/drawing/2014/main" id="{D736FBFB-BEE5-E8C6-A771-251BB6F15871}"/>
              </a:ext>
            </a:extLst>
          </p:cNvPr>
          <p:cNvSpPr txBox="1"/>
          <p:nvPr/>
        </p:nvSpPr>
        <p:spPr>
          <a:xfrm>
            <a:off x="301957" y="2864231"/>
            <a:ext cx="1483632" cy="369332"/>
          </a:xfrm>
          <a:prstGeom prst="rect">
            <a:avLst/>
          </a:prstGeom>
          <a:solidFill>
            <a:schemeClr val="bg1">
              <a:lumMod val="95000"/>
            </a:schemeClr>
          </a:solidFill>
          <a:ln>
            <a:solidFill>
              <a:schemeClr val="accent1"/>
            </a:solidFill>
          </a:ln>
        </p:spPr>
        <p:txBody>
          <a:bodyPr wrap="square" rtlCol="0">
            <a:spAutoFit/>
          </a:bodyPr>
          <a:lstStyle/>
          <a:p>
            <a:r>
              <a:rPr lang="en-US" dirty="0">
                <a:solidFill>
                  <a:srgbClr val="FF0000"/>
                </a:solidFill>
              </a:rPr>
              <a:t>3 GVX Bases</a:t>
            </a:r>
          </a:p>
        </p:txBody>
      </p:sp>
      <p:sp>
        <p:nvSpPr>
          <p:cNvPr id="86" name="TextBox 85">
            <a:extLst>
              <a:ext uri="{FF2B5EF4-FFF2-40B4-BE49-F238E27FC236}">
                <a16:creationId xmlns:a16="http://schemas.microsoft.com/office/drawing/2014/main" id="{7C95A1FA-AD0D-985A-63F6-44BA95E72150}"/>
              </a:ext>
            </a:extLst>
          </p:cNvPr>
          <p:cNvSpPr txBox="1"/>
          <p:nvPr/>
        </p:nvSpPr>
        <p:spPr>
          <a:xfrm>
            <a:off x="307801" y="3350381"/>
            <a:ext cx="1612448" cy="369332"/>
          </a:xfrm>
          <a:prstGeom prst="rect">
            <a:avLst/>
          </a:prstGeom>
          <a:solidFill>
            <a:schemeClr val="bg1">
              <a:lumMod val="95000"/>
            </a:schemeClr>
          </a:solidFill>
          <a:ln>
            <a:solidFill>
              <a:schemeClr val="accent1"/>
            </a:solidFill>
          </a:ln>
        </p:spPr>
        <p:txBody>
          <a:bodyPr wrap="square" rtlCol="0">
            <a:spAutoFit/>
          </a:bodyPr>
          <a:lstStyle/>
          <a:p>
            <a:r>
              <a:rPr lang="en-US" dirty="0">
                <a:solidFill>
                  <a:srgbClr val="00B050"/>
                </a:solidFill>
              </a:rPr>
              <a:t>3 Checkpoints</a:t>
            </a:r>
          </a:p>
        </p:txBody>
      </p:sp>
      <p:sp>
        <p:nvSpPr>
          <p:cNvPr id="87" name="Oval 86">
            <a:extLst>
              <a:ext uri="{FF2B5EF4-FFF2-40B4-BE49-F238E27FC236}">
                <a16:creationId xmlns:a16="http://schemas.microsoft.com/office/drawing/2014/main" id="{70D11325-09C2-C21C-E814-82CAFB309748}"/>
              </a:ext>
            </a:extLst>
          </p:cNvPr>
          <p:cNvSpPr/>
          <p:nvPr/>
        </p:nvSpPr>
        <p:spPr>
          <a:xfrm>
            <a:off x="2611302" y="2629919"/>
            <a:ext cx="342900" cy="21880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C51FBF5-9D39-3244-21E8-71F39B666280}"/>
              </a:ext>
            </a:extLst>
          </p:cNvPr>
          <p:cNvSpPr/>
          <p:nvPr/>
        </p:nvSpPr>
        <p:spPr>
          <a:xfrm>
            <a:off x="4614727" y="3766476"/>
            <a:ext cx="342900" cy="218809"/>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9536552B-D943-EA80-BC32-68BCAFA69754}"/>
              </a:ext>
            </a:extLst>
          </p:cNvPr>
          <p:cNvSpPr/>
          <p:nvPr/>
        </p:nvSpPr>
        <p:spPr>
          <a:xfrm>
            <a:off x="4659177" y="2525244"/>
            <a:ext cx="342900" cy="21880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5B6D54BB-6B40-70FB-CD67-C796E127F381}"/>
              </a:ext>
            </a:extLst>
          </p:cNvPr>
          <p:cNvSpPr/>
          <p:nvPr/>
        </p:nvSpPr>
        <p:spPr>
          <a:xfrm>
            <a:off x="3906702" y="4511107"/>
            <a:ext cx="342900" cy="218809"/>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1D79BF30-68B4-2F83-0D5A-BDC37520E4EC}"/>
              </a:ext>
            </a:extLst>
          </p:cNvPr>
          <p:cNvSpPr/>
          <p:nvPr/>
        </p:nvSpPr>
        <p:spPr>
          <a:xfrm>
            <a:off x="3167382" y="2847926"/>
            <a:ext cx="342900" cy="218809"/>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DCDEA2C5-1B61-BA63-0F3C-133FE830DEA3}"/>
              </a:ext>
            </a:extLst>
          </p:cNvPr>
          <p:cNvSpPr/>
          <p:nvPr/>
        </p:nvSpPr>
        <p:spPr>
          <a:xfrm>
            <a:off x="3940160" y="2128296"/>
            <a:ext cx="342900" cy="218809"/>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520E86E5-4236-18D4-E917-E245C4A981D1}"/>
              </a:ext>
            </a:extLst>
          </p:cNvPr>
          <p:cNvSpPr txBox="1"/>
          <p:nvPr/>
        </p:nvSpPr>
        <p:spPr>
          <a:xfrm>
            <a:off x="295654" y="3842344"/>
            <a:ext cx="2502238" cy="369332"/>
          </a:xfrm>
          <a:prstGeom prst="rect">
            <a:avLst/>
          </a:prstGeom>
          <a:solidFill>
            <a:schemeClr val="bg1">
              <a:lumMod val="95000"/>
            </a:schemeClr>
          </a:solidFill>
          <a:ln>
            <a:solidFill>
              <a:schemeClr val="accent1"/>
            </a:solidFill>
          </a:ln>
        </p:spPr>
        <p:txBody>
          <a:bodyPr wrap="square" rtlCol="0">
            <a:spAutoFit/>
          </a:bodyPr>
          <a:lstStyle/>
          <a:p>
            <a:r>
              <a:rPr lang="en-US" dirty="0">
                <a:solidFill>
                  <a:srgbClr val="FFC000"/>
                </a:solidFill>
              </a:rPr>
              <a:t>6 Vector Chain Junctions</a:t>
            </a:r>
          </a:p>
        </p:txBody>
      </p:sp>
      <p:sp>
        <p:nvSpPr>
          <p:cNvPr id="98" name="Oval 97">
            <a:extLst>
              <a:ext uri="{FF2B5EF4-FFF2-40B4-BE49-F238E27FC236}">
                <a16:creationId xmlns:a16="http://schemas.microsoft.com/office/drawing/2014/main" id="{AE53E559-589B-8FE1-6F40-6991C3BAAA09}"/>
              </a:ext>
            </a:extLst>
          </p:cNvPr>
          <p:cNvSpPr/>
          <p:nvPr/>
        </p:nvSpPr>
        <p:spPr>
          <a:xfrm>
            <a:off x="3978627" y="2420242"/>
            <a:ext cx="342900" cy="218809"/>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A27D08AC-A564-B1B0-DEFA-B62C9D9A7AE0}"/>
              </a:ext>
            </a:extLst>
          </p:cNvPr>
          <p:cNvSpPr/>
          <p:nvPr/>
        </p:nvSpPr>
        <p:spPr>
          <a:xfrm>
            <a:off x="3945709" y="2916556"/>
            <a:ext cx="342900" cy="218809"/>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9C457E58-0E36-EC82-0772-8AE52073CC07}"/>
              </a:ext>
            </a:extLst>
          </p:cNvPr>
          <p:cNvSpPr/>
          <p:nvPr/>
        </p:nvSpPr>
        <p:spPr>
          <a:xfrm>
            <a:off x="4338750" y="3256708"/>
            <a:ext cx="342900" cy="218809"/>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7B231E82-CD47-5CE7-2458-6EE454C3FDAF}"/>
              </a:ext>
            </a:extLst>
          </p:cNvPr>
          <p:cNvSpPr/>
          <p:nvPr/>
        </p:nvSpPr>
        <p:spPr>
          <a:xfrm>
            <a:off x="2768421" y="3398530"/>
            <a:ext cx="342900" cy="218809"/>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1CB3D266-C4EC-7384-72AA-BC8359DB947B}"/>
              </a:ext>
            </a:extLst>
          </p:cNvPr>
          <p:cNvSpPr/>
          <p:nvPr/>
        </p:nvSpPr>
        <p:spPr>
          <a:xfrm>
            <a:off x="5302116" y="3454906"/>
            <a:ext cx="342900" cy="218809"/>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7AA7CD1C-5050-30A8-2DCA-F0A5D0B43D2E}"/>
              </a:ext>
            </a:extLst>
          </p:cNvPr>
          <p:cNvSpPr>
            <a:spLocks noGrp="1"/>
          </p:cNvSpPr>
          <p:nvPr>
            <p:ph type="dt" sz="half" idx="10"/>
          </p:nvPr>
        </p:nvSpPr>
        <p:spPr/>
        <p:txBody>
          <a:bodyPr/>
          <a:lstStyle/>
          <a:p>
            <a:r>
              <a:rPr lang="en-US" altLang="en-US"/>
              <a:t>April 21, 2025</a:t>
            </a:r>
            <a:endParaRPr lang="en-US" altLang="en-US" dirty="0"/>
          </a:p>
        </p:txBody>
      </p:sp>
      <p:sp>
        <p:nvSpPr>
          <p:cNvPr id="101" name="Oval 100">
            <a:extLst>
              <a:ext uri="{FF2B5EF4-FFF2-40B4-BE49-F238E27FC236}">
                <a16:creationId xmlns:a16="http://schemas.microsoft.com/office/drawing/2014/main" id="{820DD8D5-9CB8-462A-8E33-E8E45D9239C3}"/>
              </a:ext>
            </a:extLst>
          </p:cNvPr>
          <p:cNvSpPr/>
          <p:nvPr/>
        </p:nvSpPr>
        <p:spPr>
          <a:xfrm>
            <a:off x="3632322" y="3006478"/>
            <a:ext cx="342900" cy="218809"/>
          </a:xfrm>
          <a:prstGeom prst="ellipse">
            <a:avLst/>
          </a:prstGeom>
          <a:noFill/>
          <a:ln w="254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9315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wipe(left)">
                                      <p:cBhvr>
                                        <p:cTn id="11" dur="500"/>
                                        <p:tgtEl>
                                          <p:spTgt spid="8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wipe(left)">
                                      <p:cBhvr>
                                        <p:cTn id="15" dur="500"/>
                                        <p:tgtEl>
                                          <p:spTgt spid="8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0"/>
                                        </p:tgtEl>
                                        <p:attrNameLst>
                                          <p:attrName>style.visibility</p:attrName>
                                        </p:attrNameLst>
                                      </p:cBhvr>
                                      <p:to>
                                        <p:strVal val="visible"/>
                                      </p:to>
                                    </p:set>
                                    <p:animEffect transition="in" filter="wipe(left)">
                                      <p:cBhvr>
                                        <p:cTn id="19" dur="500"/>
                                        <p:tgtEl>
                                          <p:spTgt spid="90"/>
                                        </p:tgtEl>
                                      </p:cBhvr>
                                    </p:animEffect>
                                  </p:childTnLst>
                                </p:cTn>
                              </p:par>
                            </p:childTnLst>
                          </p:cTn>
                        </p:par>
                        <p:par>
                          <p:cTn id="20" fill="hold">
                            <p:stCondLst>
                              <p:cond delay="2000"/>
                            </p:stCondLst>
                            <p:childTnLst>
                              <p:par>
                                <p:cTn id="21" presetID="22" presetClass="entr" presetSubtype="8" fill="hold" grpId="0" nodeType="afterEffect">
                                  <p:stCondLst>
                                    <p:cond delay="1000"/>
                                  </p:stCondLst>
                                  <p:childTnLst>
                                    <p:set>
                                      <p:cBhvr>
                                        <p:cTn id="22" dur="1" fill="hold">
                                          <p:stCondLst>
                                            <p:cond delay="0"/>
                                          </p:stCondLst>
                                        </p:cTn>
                                        <p:tgtEl>
                                          <p:spTgt spid="86"/>
                                        </p:tgtEl>
                                        <p:attrNameLst>
                                          <p:attrName>style.visibility</p:attrName>
                                        </p:attrNameLst>
                                      </p:cBhvr>
                                      <p:to>
                                        <p:strVal val="visible"/>
                                      </p:to>
                                    </p:set>
                                    <p:animEffect transition="in" filter="wipe(left)">
                                      <p:cBhvr>
                                        <p:cTn id="23" dur="500"/>
                                        <p:tgtEl>
                                          <p:spTgt spid="86"/>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wipe(left)">
                                      <p:cBhvr>
                                        <p:cTn id="27" dur="500"/>
                                        <p:tgtEl>
                                          <p:spTgt spid="92"/>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wipe(left)">
                                      <p:cBhvr>
                                        <p:cTn id="31" dur="500"/>
                                        <p:tgtEl>
                                          <p:spTgt spid="91"/>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left)">
                                      <p:cBhvr>
                                        <p:cTn id="35" dur="500"/>
                                        <p:tgtEl>
                                          <p:spTgt spid="88"/>
                                        </p:tgtEl>
                                      </p:cBhvr>
                                    </p:animEffect>
                                  </p:childTnLst>
                                </p:cTn>
                              </p:par>
                            </p:childTnLst>
                          </p:cTn>
                        </p:par>
                        <p:par>
                          <p:cTn id="36" fill="hold">
                            <p:stCondLst>
                              <p:cond delay="5000"/>
                            </p:stCondLst>
                            <p:childTnLst>
                              <p:par>
                                <p:cTn id="37" presetID="22" presetClass="entr" presetSubtype="8" fill="hold" grpId="0" nodeType="afterEffect">
                                  <p:stCondLst>
                                    <p:cond delay="1000"/>
                                  </p:stCondLst>
                                  <p:childTnLst>
                                    <p:set>
                                      <p:cBhvr>
                                        <p:cTn id="38" dur="1" fill="hold">
                                          <p:stCondLst>
                                            <p:cond delay="0"/>
                                          </p:stCondLst>
                                        </p:cTn>
                                        <p:tgtEl>
                                          <p:spTgt spid="97"/>
                                        </p:tgtEl>
                                        <p:attrNameLst>
                                          <p:attrName>style.visibility</p:attrName>
                                        </p:attrNameLst>
                                      </p:cBhvr>
                                      <p:to>
                                        <p:strVal val="visible"/>
                                      </p:to>
                                    </p:set>
                                    <p:animEffect transition="in" filter="wipe(left)">
                                      <p:cBhvr>
                                        <p:cTn id="39" dur="500"/>
                                        <p:tgtEl>
                                          <p:spTgt spid="97"/>
                                        </p:tgtEl>
                                      </p:cBhvr>
                                    </p:animEffect>
                                  </p:childTnLst>
                                </p:cTn>
                              </p:par>
                            </p:childTnLst>
                          </p:cTn>
                        </p:par>
                        <p:par>
                          <p:cTn id="40" fill="hold">
                            <p:stCondLst>
                              <p:cond delay="6500"/>
                            </p:stCondLst>
                            <p:childTnLst>
                              <p:par>
                                <p:cTn id="41" presetID="22" presetClass="entr" presetSubtype="8" fill="hold" grpId="0" nodeType="afterEffect">
                                  <p:stCondLst>
                                    <p:cond delay="250"/>
                                  </p:stCondLst>
                                  <p:childTnLst>
                                    <p:set>
                                      <p:cBhvr>
                                        <p:cTn id="42" dur="1" fill="hold">
                                          <p:stCondLst>
                                            <p:cond delay="0"/>
                                          </p:stCondLst>
                                        </p:cTn>
                                        <p:tgtEl>
                                          <p:spTgt spid="102"/>
                                        </p:tgtEl>
                                        <p:attrNameLst>
                                          <p:attrName>style.visibility</p:attrName>
                                        </p:attrNameLst>
                                      </p:cBhvr>
                                      <p:to>
                                        <p:strVal val="visible"/>
                                      </p:to>
                                    </p:set>
                                    <p:animEffect transition="in" filter="wipe(left)">
                                      <p:cBhvr>
                                        <p:cTn id="43" dur="500"/>
                                        <p:tgtEl>
                                          <p:spTgt spid="102"/>
                                        </p:tgtEl>
                                      </p:cBhvr>
                                    </p:animEffect>
                                  </p:childTnLst>
                                </p:cTn>
                              </p:par>
                            </p:childTnLst>
                          </p:cTn>
                        </p:par>
                        <p:par>
                          <p:cTn id="44" fill="hold">
                            <p:stCondLst>
                              <p:cond delay="7250"/>
                            </p:stCondLst>
                            <p:childTnLst>
                              <p:par>
                                <p:cTn id="45" presetID="22" presetClass="entr" presetSubtype="8" fill="hold" grpId="0" nodeType="afterEffect">
                                  <p:stCondLst>
                                    <p:cond delay="250"/>
                                  </p:stCondLst>
                                  <p:childTnLst>
                                    <p:set>
                                      <p:cBhvr>
                                        <p:cTn id="46" dur="1" fill="hold">
                                          <p:stCondLst>
                                            <p:cond delay="0"/>
                                          </p:stCondLst>
                                        </p:cTn>
                                        <p:tgtEl>
                                          <p:spTgt spid="101"/>
                                        </p:tgtEl>
                                        <p:attrNameLst>
                                          <p:attrName>style.visibility</p:attrName>
                                        </p:attrNameLst>
                                      </p:cBhvr>
                                      <p:to>
                                        <p:strVal val="visible"/>
                                      </p:to>
                                    </p:set>
                                    <p:animEffect transition="in" filter="wipe(left)">
                                      <p:cBhvr>
                                        <p:cTn id="47" dur="500"/>
                                        <p:tgtEl>
                                          <p:spTgt spid="101"/>
                                        </p:tgtEl>
                                      </p:cBhvr>
                                    </p:animEffect>
                                  </p:childTnLst>
                                </p:cTn>
                              </p:par>
                            </p:childTnLst>
                          </p:cTn>
                        </p:par>
                        <p:par>
                          <p:cTn id="48" fill="hold">
                            <p:stCondLst>
                              <p:cond delay="8000"/>
                            </p:stCondLst>
                            <p:childTnLst>
                              <p:par>
                                <p:cTn id="49" presetID="22" presetClass="entr" presetSubtype="8" fill="hold" grpId="0" nodeType="afterEffect">
                                  <p:stCondLst>
                                    <p:cond delay="250"/>
                                  </p:stCondLst>
                                  <p:childTnLst>
                                    <p:set>
                                      <p:cBhvr>
                                        <p:cTn id="50" dur="1" fill="hold">
                                          <p:stCondLst>
                                            <p:cond delay="0"/>
                                          </p:stCondLst>
                                        </p:cTn>
                                        <p:tgtEl>
                                          <p:spTgt spid="98"/>
                                        </p:tgtEl>
                                        <p:attrNameLst>
                                          <p:attrName>style.visibility</p:attrName>
                                        </p:attrNameLst>
                                      </p:cBhvr>
                                      <p:to>
                                        <p:strVal val="visible"/>
                                      </p:to>
                                    </p:set>
                                    <p:animEffect transition="in" filter="wipe(left)">
                                      <p:cBhvr>
                                        <p:cTn id="51" dur="500"/>
                                        <p:tgtEl>
                                          <p:spTgt spid="98"/>
                                        </p:tgtEl>
                                      </p:cBhvr>
                                    </p:animEffect>
                                  </p:childTnLst>
                                </p:cTn>
                              </p:par>
                            </p:childTnLst>
                          </p:cTn>
                        </p:par>
                        <p:par>
                          <p:cTn id="52" fill="hold">
                            <p:stCondLst>
                              <p:cond delay="8750"/>
                            </p:stCondLst>
                            <p:childTnLst>
                              <p:par>
                                <p:cTn id="53" presetID="22" presetClass="entr" presetSubtype="8" fill="hold" grpId="0" nodeType="afterEffect">
                                  <p:stCondLst>
                                    <p:cond delay="250"/>
                                  </p:stCondLst>
                                  <p:childTnLst>
                                    <p:set>
                                      <p:cBhvr>
                                        <p:cTn id="54" dur="1" fill="hold">
                                          <p:stCondLst>
                                            <p:cond delay="0"/>
                                          </p:stCondLst>
                                        </p:cTn>
                                        <p:tgtEl>
                                          <p:spTgt spid="99"/>
                                        </p:tgtEl>
                                        <p:attrNameLst>
                                          <p:attrName>style.visibility</p:attrName>
                                        </p:attrNameLst>
                                      </p:cBhvr>
                                      <p:to>
                                        <p:strVal val="visible"/>
                                      </p:to>
                                    </p:set>
                                    <p:animEffect transition="in" filter="wipe(left)">
                                      <p:cBhvr>
                                        <p:cTn id="55" dur="500"/>
                                        <p:tgtEl>
                                          <p:spTgt spid="99"/>
                                        </p:tgtEl>
                                      </p:cBhvr>
                                    </p:animEffect>
                                  </p:childTnLst>
                                </p:cTn>
                              </p:par>
                            </p:childTnLst>
                          </p:cTn>
                        </p:par>
                        <p:par>
                          <p:cTn id="56" fill="hold">
                            <p:stCondLst>
                              <p:cond delay="9500"/>
                            </p:stCondLst>
                            <p:childTnLst>
                              <p:par>
                                <p:cTn id="57" presetID="22" presetClass="entr" presetSubtype="8" fill="hold" grpId="0" nodeType="afterEffect">
                                  <p:stCondLst>
                                    <p:cond delay="250"/>
                                  </p:stCondLst>
                                  <p:childTnLst>
                                    <p:set>
                                      <p:cBhvr>
                                        <p:cTn id="58" dur="1" fill="hold">
                                          <p:stCondLst>
                                            <p:cond delay="0"/>
                                          </p:stCondLst>
                                        </p:cTn>
                                        <p:tgtEl>
                                          <p:spTgt spid="100"/>
                                        </p:tgtEl>
                                        <p:attrNameLst>
                                          <p:attrName>style.visibility</p:attrName>
                                        </p:attrNameLst>
                                      </p:cBhvr>
                                      <p:to>
                                        <p:strVal val="visible"/>
                                      </p:to>
                                    </p:set>
                                    <p:animEffect transition="in" filter="wipe(left)">
                                      <p:cBhvr>
                                        <p:cTn id="59" dur="500"/>
                                        <p:tgtEl>
                                          <p:spTgt spid="100"/>
                                        </p:tgtEl>
                                      </p:cBhvr>
                                    </p:animEffect>
                                  </p:childTnLst>
                                </p:cTn>
                              </p:par>
                            </p:childTnLst>
                          </p:cTn>
                        </p:par>
                        <p:par>
                          <p:cTn id="60" fill="hold">
                            <p:stCondLst>
                              <p:cond delay="10250"/>
                            </p:stCondLst>
                            <p:childTnLst>
                              <p:par>
                                <p:cTn id="61" presetID="22" presetClass="entr" presetSubtype="8" fill="hold" grpId="0" nodeType="afterEffect">
                                  <p:stCondLst>
                                    <p:cond delay="250"/>
                                  </p:stCondLst>
                                  <p:childTnLst>
                                    <p:set>
                                      <p:cBhvr>
                                        <p:cTn id="62" dur="1" fill="hold">
                                          <p:stCondLst>
                                            <p:cond delay="0"/>
                                          </p:stCondLst>
                                        </p:cTn>
                                        <p:tgtEl>
                                          <p:spTgt spid="104"/>
                                        </p:tgtEl>
                                        <p:attrNameLst>
                                          <p:attrName>style.visibility</p:attrName>
                                        </p:attrNameLst>
                                      </p:cBhvr>
                                      <p:to>
                                        <p:strVal val="visible"/>
                                      </p:to>
                                    </p:set>
                                    <p:animEffect transition="in" filter="wipe(left)">
                                      <p:cBhvr>
                                        <p:cTn id="63"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6" grpId="0" animBg="1"/>
      <p:bldP spid="87" grpId="0" animBg="1"/>
      <p:bldP spid="88" grpId="0" animBg="1"/>
      <p:bldP spid="89" grpId="0" animBg="1"/>
      <p:bldP spid="90" grpId="0" animBg="1"/>
      <p:bldP spid="91" grpId="0" animBg="1"/>
      <p:bldP spid="92" grpId="0" animBg="1"/>
      <p:bldP spid="97" grpId="0" animBg="1"/>
      <p:bldP spid="98" grpId="0" animBg="1"/>
      <p:bldP spid="99" grpId="0" animBg="1"/>
      <p:bldP spid="100" grpId="0" animBg="1"/>
      <p:bldP spid="102" grpId="0" animBg="1"/>
      <p:bldP spid="104" grpId="0" animBg="1"/>
      <p:bldP spid="10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6714D-5CA3-E47D-5757-4C0B724C44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09143F-AC6F-3F22-5F61-E9A18124D37B}"/>
              </a:ext>
            </a:extLst>
          </p:cNvPr>
          <p:cNvSpPr>
            <a:spLocks noGrp="1"/>
          </p:cNvSpPr>
          <p:nvPr>
            <p:ph type="title"/>
          </p:nvPr>
        </p:nvSpPr>
        <p:spPr/>
        <p:txBody>
          <a:bodyPr/>
          <a:lstStyle/>
          <a:p>
            <a:r>
              <a:rPr lang="en-US" dirty="0"/>
              <a:t>OPUS PP Session Plan</a:t>
            </a:r>
          </a:p>
        </p:txBody>
      </p:sp>
      <p:sp>
        <p:nvSpPr>
          <p:cNvPr id="5" name="Footer Placeholder 4">
            <a:extLst>
              <a:ext uri="{FF2B5EF4-FFF2-40B4-BE49-F238E27FC236}">
                <a16:creationId xmlns:a16="http://schemas.microsoft.com/office/drawing/2014/main" id="{A0AAC33C-E304-9F76-A59D-3DBF611C9473}"/>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56E5D939-0986-CFA6-3B82-F065A79A9ADD}"/>
              </a:ext>
            </a:extLst>
          </p:cNvPr>
          <p:cNvSpPr>
            <a:spLocks noGrp="1"/>
          </p:cNvSpPr>
          <p:nvPr>
            <p:ph type="sldNum" sz="quarter" idx="12"/>
          </p:nvPr>
        </p:nvSpPr>
        <p:spPr/>
        <p:txBody>
          <a:bodyPr/>
          <a:lstStyle/>
          <a:p>
            <a:fld id="{84C1C367-1155-47A8-B187-ABB1E4FCD3DE}" type="slidenum">
              <a:rPr lang="en-US" altLang="en-US" smtClean="0"/>
              <a:pPr/>
              <a:t>54</a:t>
            </a:fld>
            <a:endParaRPr lang="en-US" altLang="en-US" dirty="0"/>
          </a:p>
        </p:txBody>
      </p:sp>
      <p:graphicFrame>
        <p:nvGraphicFramePr>
          <p:cNvPr id="8" name="Table 3" descr="Diagram showing that OPUS PP sessions must have a 3 to 21 hour offset starting times.">
            <a:extLst>
              <a:ext uri="{FF2B5EF4-FFF2-40B4-BE49-F238E27FC236}">
                <a16:creationId xmlns:a16="http://schemas.microsoft.com/office/drawing/2014/main" id="{B61658A8-23E1-DC4D-C064-1C34B69CAC93}"/>
              </a:ext>
            </a:extLst>
          </p:cNvPr>
          <p:cNvGraphicFramePr>
            <a:graphicFrameLocks noGrp="1"/>
          </p:cNvGraphicFramePr>
          <p:nvPr>
            <p:extLst>
              <p:ext uri="{D42A27DB-BD31-4B8C-83A1-F6EECF244321}">
                <p14:modId xmlns:p14="http://schemas.microsoft.com/office/powerpoint/2010/main" val="2783068968"/>
              </p:ext>
            </p:extLst>
          </p:nvPr>
        </p:nvGraphicFramePr>
        <p:xfrm>
          <a:off x="372508" y="2636480"/>
          <a:ext cx="8517491" cy="1074420"/>
        </p:xfrm>
        <a:graphic>
          <a:graphicData uri="http://schemas.openxmlformats.org/drawingml/2006/table">
            <a:tbl>
              <a:tblPr firstRow="1" bandRow="1"/>
              <a:tblGrid>
                <a:gridCol w="480521">
                  <a:extLst>
                    <a:ext uri="{9D8B030D-6E8A-4147-A177-3AD203B41FA5}">
                      <a16:colId xmlns:a16="http://schemas.microsoft.com/office/drawing/2014/main" val="2055654014"/>
                    </a:ext>
                  </a:extLst>
                </a:gridCol>
                <a:gridCol w="333556">
                  <a:extLst>
                    <a:ext uri="{9D8B030D-6E8A-4147-A177-3AD203B41FA5}">
                      <a16:colId xmlns:a16="http://schemas.microsoft.com/office/drawing/2014/main" val="2174262563"/>
                    </a:ext>
                  </a:extLst>
                </a:gridCol>
                <a:gridCol w="333556">
                  <a:extLst>
                    <a:ext uri="{9D8B030D-6E8A-4147-A177-3AD203B41FA5}">
                      <a16:colId xmlns:a16="http://schemas.microsoft.com/office/drawing/2014/main" val="955770081"/>
                    </a:ext>
                  </a:extLst>
                </a:gridCol>
                <a:gridCol w="333556">
                  <a:extLst>
                    <a:ext uri="{9D8B030D-6E8A-4147-A177-3AD203B41FA5}">
                      <a16:colId xmlns:a16="http://schemas.microsoft.com/office/drawing/2014/main" val="1744946111"/>
                    </a:ext>
                  </a:extLst>
                </a:gridCol>
                <a:gridCol w="333556">
                  <a:extLst>
                    <a:ext uri="{9D8B030D-6E8A-4147-A177-3AD203B41FA5}">
                      <a16:colId xmlns:a16="http://schemas.microsoft.com/office/drawing/2014/main" val="3802315054"/>
                    </a:ext>
                  </a:extLst>
                </a:gridCol>
                <a:gridCol w="333556">
                  <a:extLst>
                    <a:ext uri="{9D8B030D-6E8A-4147-A177-3AD203B41FA5}">
                      <a16:colId xmlns:a16="http://schemas.microsoft.com/office/drawing/2014/main" val="2376789180"/>
                    </a:ext>
                  </a:extLst>
                </a:gridCol>
                <a:gridCol w="333556">
                  <a:extLst>
                    <a:ext uri="{9D8B030D-6E8A-4147-A177-3AD203B41FA5}">
                      <a16:colId xmlns:a16="http://schemas.microsoft.com/office/drawing/2014/main" val="617346824"/>
                    </a:ext>
                  </a:extLst>
                </a:gridCol>
                <a:gridCol w="333556">
                  <a:extLst>
                    <a:ext uri="{9D8B030D-6E8A-4147-A177-3AD203B41FA5}">
                      <a16:colId xmlns:a16="http://schemas.microsoft.com/office/drawing/2014/main" val="1452400330"/>
                    </a:ext>
                  </a:extLst>
                </a:gridCol>
                <a:gridCol w="333556">
                  <a:extLst>
                    <a:ext uri="{9D8B030D-6E8A-4147-A177-3AD203B41FA5}">
                      <a16:colId xmlns:a16="http://schemas.microsoft.com/office/drawing/2014/main" val="4003960016"/>
                    </a:ext>
                  </a:extLst>
                </a:gridCol>
                <a:gridCol w="333556">
                  <a:extLst>
                    <a:ext uri="{9D8B030D-6E8A-4147-A177-3AD203B41FA5}">
                      <a16:colId xmlns:a16="http://schemas.microsoft.com/office/drawing/2014/main" val="3274692604"/>
                    </a:ext>
                  </a:extLst>
                </a:gridCol>
                <a:gridCol w="333556">
                  <a:extLst>
                    <a:ext uri="{9D8B030D-6E8A-4147-A177-3AD203B41FA5}">
                      <a16:colId xmlns:a16="http://schemas.microsoft.com/office/drawing/2014/main" val="4059159228"/>
                    </a:ext>
                  </a:extLst>
                </a:gridCol>
                <a:gridCol w="333556">
                  <a:extLst>
                    <a:ext uri="{9D8B030D-6E8A-4147-A177-3AD203B41FA5}">
                      <a16:colId xmlns:a16="http://schemas.microsoft.com/office/drawing/2014/main" val="535035572"/>
                    </a:ext>
                  </a:extLst>
                </a:gridCol>
                <a:gridCol w="333556">
                  <a:extLst>
                    <a:ext uri="{9D8B030D-6E8A-4147-A177-3AD203B41FA5}">
                      <a16:colId xmlns:a16="http://schemas.microsoft.com/office/drawing/2014/main" val="1399803399"/>
                    </a:ext>
                  </a:extLst>
                </a:gridCol>
                <a:gridCol w="333556">
                  <a:extLst>
                    <a:ext uri="{9D8B030D-6E8A-4147-A177-3AD203B41FA5}">
                      <a16:colId xmlns:a16="http://schemas.microsoft.com/office/drawing/2014/main" val="1515874521"/>
                    </a:ext>
                  </a:extLst>
                </a:gridCol>
                <a:gridCol w="333556">
                  <a:extLst>
                    <a:ext uri="{9D8B030D-6E8A-4147-A177-3AD203B41FA5}">
                      <a16:colId xmlns:a16="http://schemas.microsoft.com/office/drawing/2014/main" val="2519917060"/>
                    </a:ext>
                  </a:extLst>
                </a:gridCol>
                <a:gridCol w="333556">
                  <a:extLst>
                    <a:ext uri="{9D8B030D-6E8A-4147-A177-3AD203B41FA5}">
                      <a16:colId xmlns:a16="http://schemas.microsoft.com/office/drawing/2014/main" val="1247547746"/>
                    </a:ext>
                  </a:extLst>
                </a:gridCol>
                <a:gridCol w="333556">
                  <a:extLst>
                    <a:ext uri="{9D8B030D-6E8A-4147-A177-3AD203B41FA5}">
                      <a16:colId xmlns:a16="http://schemas.microsoft.com/office/drawing/2014/main" val="1223094944"/>
                    </a:ext>
                  </a:extLst>
                </a:gridCol>
                <a:gridCol w="353632">
                  <a:extLst>
                    <a:ext uri="{9D8B030D-6E8A-4147-A177-3AD203B41FA5}">
                      <a16:colId xmlns:a16="http://schemas.microsoft.com/office/drawing/2014/main" val="4256625668"/>
                    </a:ext>
                  </a:extLst>
                </a:gridCol>
                <a:gridCol w="355791">
                  <a:extLst>
                    <a:ext uri="{9D8B030D-6E8A-4147-A177-3AD203B41FA5}">
                      <a16:colId xmlns:a16="http://schemas.microsoft.com/office/drawing/2014/main" val="4114145381"/>
                    </a:ext>
                  </a:extLst>
                </a:gridCol>
                <a:gridCol w="333556">
                  <a:extLst>
                    <a:ext uri="{9D8B030D-6E8A-4147-A177-3AD203B41FA5}">
                      <a16:colId xmlns:a16="http://schemas.microsoft.com/office/drawing/2014/main" val="3670279329"/>
                    </a:ext>
                  </a:extLst>
                </a:gridCol>
                <a:gridCol w="333556">
                  <a:extLst>
                    <a:ext uri="{9D8B030D-6E8A-4147-A177-3AD203B41FA5}">
                      <a16:colId xmlns:a16="http://schemas.microsoft.com/office/drawing/2014/main" val="345407493"/>
                    </a:ext>
                  </a:extLst>
                </a:gridCol>
                <a:gridCol w="333556">
                  <a:extLst>
                    <a:ext uri="{9D8B030D-6E8A-4147-A177-3AD203B41FA5}">
                      <a16:colId xmlns:a16="http://schemas.microsoft.com/office/drawing/2014/main" val="3349248183"/>
                    </a:ext>
                  </a:extLst>
                </a:gridCol>
                <a:gridCol w="333556">
                  <a:extLst>
                    <a:ext uri="{9D8B030D-6E8A-4147-A177-3AD203B41FA5}">
                      <a16:colId xmlns:a16="http://schemas.microsoft.com/office/drawing/2014/main" val="3628223268"/>
                    </a:ext>
                  </a:extLst>
                </a:gridCol>
                <a:gridCol w="333556">
                  <a:extLst>
                    <a:ext uri="{9D8B030D-6E8A-4147-A177-3AD203B41FA5}">
                      <a16:colId xmlns:a16="http://schemas.microsoft.com/office/drawing/2014/main" val="3413617265"/>
                    </a:ext>
                  </a:extLst>
                </a:gridCol>
                <a:gridCol w="322871">
                  <a:extLst>
                    <a:ext uri="{9D8B030D-6E8A-4147-A177-3AD203B41FA5}">
                      <a16:colId xmlns:a16="http://schemas.microsoft.com/office/drawing/2014/main" val="2506582046"/>
                    </a:ext>
                  </a:extLst>
                </a:gridCol>
              </a:tblGrid>
              <a:tr h="214874">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Time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00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01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02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03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04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05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06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07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08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09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10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11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13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14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15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16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17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18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19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20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21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22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50" b="0" dirty="0">
                          <a:solidFill>
                            <a:schemeClr val="tx1"/>
                          </a:solidFill>
                          <a:latin typeface="Calibri" panose="020F0502020204030204" pitchFamily="34" charset="0"/>
                          <a:ea typeface="Calibri" panose="020F0502020204030204" pitchFamily="34" charset="0"/>
                          <a:cs typeface="Calibri" panose="020F0502020204030204" pitchFamily="34" charset="0"/>
                        </a:rPr>
                        <a:t>23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extLst>
                  <a:ext uri="{0D108BD9-81ED-4DB2-BD59-A6C34878D82A}">
                    <a16:rowId xmlns:a16="http://schemas.microsoft.com/office/drawing/2014/main" val="4015482845"/>
                  </a:ext>
                </a:extLst>
              </a:tr>
              <a:tr h="25784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000" dirty="0">
                          <a:latin typeface="Calibri" panose="020F0502020204030204" pitchFamily="34" charset="0"/>
                          <a:ea typeface="Calibri" panose="020F0502020204030204" pitchFamily="34" charset="0"/>
                          <a:cs typeface="Calibri" panose="020F0502020204030204" pitchFamily="34" charset="0"/>
                        </a:rPr>
                        <a:t>Day 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extLst>
                  <a:ext uri="{0D108BD9-81ED-4DB2-BD59-A6C34878D82A}">
                    <a16:rowId xmlns:a16="http://schemas.microsoft.com/office/drawing/2014/main" val="4217691134"/>
                  </a:ext>
                </a:extLst>
              </a:tr>
              <a:tr h="25784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000" dirty="0">
                          <a:latin typeface="Calibri" panose="020F0502020204030204" pitchFamily="34" charset="0"/>
                          <a:ea typeface="Calibri" panose="020F0502020204030204" pitchFamily="34" charset="0"/>
                          <a:cs typeface="Calibri" panose="020F0502020204030204" pitchFamily="34" charset="0"/>
                        </a:rPr>
                        <a:t>Day 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extLst>
                  <a:ext uri="{0D108BD9-81ED-4DB2-BD59-A6C34878D82A}">
                    <a16:rowId xmlns:a16="http://schemas.microsoft.com/office/drawing/2014/main" val="1742935414"/>
                  </a:ext>
                </a:extLst>
              </a:tr>
              <a:tr h="25784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000" dirty="0">
                          <a:latin typeface="Calibri" panose="020F0502020204030204" pitchFamily="34" charset="0"/>
                          <a:ea typeface="Calibri" panose="020F0502020204030204" pitchFamily="34" charset="0"/>
                          <a:cs typeface="Calibri" panose="020F0502020204030204" pitchFamily="34" charset="0"/>
                        </a:rPr>
                        <a:t>Day 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2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extLst>
                  <a:ext uri="{0D108BD9-81ED-4DB2-BD59-A6C34878D82A}">
                    <a16:rowId xmlns:a16="http://schemas.microsoft.com/office/drawing/2014/main" val="472164994"/>
                  </a:ext>
                </a:extLst>
              </a:tr>
            </a:tbl>
          </a:graphicData>
        </a:graphic>
      </p:graphicFrame>
      <p:sp>
        <p:nvSpPr>
          <p:cNvPr id="9" name="Rectangle 8">
            <a:extLst>
              <a:ext uri="{FF2B5EF4-FFF2-40B4-BE49-F238E27FC236}">
                <a16:creationId xmlns:a16="http://schemas.microsoft.com/office/drawing/2014/main" id="{A643843A-4ADA-D808-36DC-BC1E827DBFAD}"/>
              </a:ext>
            </a:extLst>
          </p:cNvPr>
          <p:cNvSpPr/>
          <p:nvPr/>
        </p:nvSpPr>
        <p:spPr>
          <a:xfrm>
            <a:off x="3200399" y="2941553"/>
            <a:ext cx="1302543" cy="184636"/>
          </a:xfrm>
          <a:prstGeom prst="rect">
            <a:avLst/>
          </a:prstGeom>
          <a:solidFill>
            <a:srgbClr val="FCFF8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8E0E8C9F-043E-6DE7-8FC1-2517A276FF56}"/>
              </a:ext>
            </a:extLst>
          </p:cNvPr>
          <p:cNvSpPr txBox="1"/>
          <p:nvPr/>
        </p:nvSpPr>
        <p:spPr>
          <a:xfrm>
            <a:off x="3701327" y="2311670"/>
            <a:ext cx="6200274" cy="369332"/>
          </a:xfrm>
          <a:prstGeom prst="rect">
            <a:avLst/>
          </a:prstGeom>
          <a:noFill/>
        </p:spPr>
        <p:txBody>
          <a:bodyPr wrap="square" rtlCol="0">
            <a:spAutoFit/>
          </a:bodyPr>
          <a:lstStyle/>
          <a:p>
            <a:pPr defTabSz="914400" fontAlgn="auto">
              <a:spcBef>
                <a:spcPts val="0"/>
              </a:spcBef>
              <a:spcAft>
                <a:spcPts val="0"/>
              </a:spcAft>
            </a:pPr>
            <a:r>
              <a:rPr lang="en-US" dirty="0">
                <a:solidFill>
                  <a:prstClr val="black"/>
                </a:solidFill>
                <a:latin typeface="Calibri" panose="020F0502020204030204"/>
                <a:ea typeface="+mn-ea"/>
              </a:rPr>
              <a:t>(3) 4 hour occupations</a:t>
            </a:r>
          </a:p>
        </p:txBody>
      </p:sp>
      <p:sp>
        <p:nvSpPr>
          <p:cNvPr id="11" name="Rectangle 10">
            <a:extLst>
              <a:ext uri="{FF2B5EF4-FFF2-40B4-BE49-F238E27FC236}">
                <a16:creationId xmlns:a16="http://schemas.microsoft.com/office/drawing/2014/main" id="{0A70DE5E-22A5-A233-F55E-9F51A611C9EB}"/>
              </a:ext>
            </a:extLst>
          </p:cNvPr>
          <p:cNvSpPr/>
          <p:nvPr/>
        </p:nvSpPr>
        <p:spPr>
          <a:xfrm>
            <a:off x="4860855" y="2941553"/>
            <a:ext cx="1302541" cy="184636"/>
          </a:xfrm>
          <a:prstGeom prst="rect">
            <a:avLst/>
          </a:prstGeom>
          <a:solidFill>
            <a:srgbClr val="7FFF9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ED3E15D-4756-3263-E182-B84CF9766FE3}"/>
              </a:ext>
            </a:extLst>
          </p:cNvPr>
          <p:cNvSpPr/>
          <p:nvPr/>
        </p:nvSpPr>
        <p:spPr>
          <a:xfrm>
            <a:off x="3200399" y="3205492"/>
            <a:ext cx="1302543" cy="184636"/>
          </a:xfrm>
          <a:prstGeom prst="rect">
            <a:avLst/>
          </a:prstGeom>
          <a:solidFill>
            <a:srgbClr val="0091D2"/>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8234FC75-412B-5E7E-DEA2-8145EEC0580C}"/>
              </a:ext>
            </a:extLst>
          </p:cNvPr>
          <p:cNvGrpSpPr/>
          <p:nvPr/>
        </p:nvGrpSpPr>
        <p:grpSpPr>
          <a:xfrm>
            <a:off x="3182024" y="3125906"/>
            <a:ext cx="1674777" cy="818229"/>
            <a:chOff x="3807235" y="1271778"/>
            <a:chExt cx="1674777" cy="818229"/>
          </a:xfrm>
        </p:grpSpPr>
        <p:cxnSp>
          <p:nvCxnSpPr>
            <p:cNvPr id="15" name="Straight Connector 14">
              <a:extLst>
                <a:ext uri="{FF2B5EF4-FFF2-40B4-BE49-F238E27FC236}">
                  <a16:creationId xmlns:a16="http://schemas.microsoft.com/office/drawing/2014/main" id="{4CCF4629-1BED-9732-E4B3-83947EED9FDB}"/>
                </a:ext>
              </a:extLst>
            </p:cNvPr>
            <p:cNvCxnSpPr>
              <a:cxnSpLocks/>
            </p:cNvCxnSpPr>
            <p:nvPr/>
          </p:nvCxnSpPr>
          <p:spPr>
            <a:xfrm>
              <a:off x="3807235" y="1518951"/>
              <a:ext cx="0" cy="5621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1B72B2-41CE-E47F-2BAD-4A0C17A0931F}"/>
                </a:ext>
              </a:extLst>
            </p:cNvPr>
            <p:cNvCxnSpPr>
              <a:cxnSpLocks/>
            </p:cNvCxnSpPr>
            <p:nvPr/>
          </p:nvCxnSpPr>
          <p:spPr>
            <a:xfrm>
              <a:off x="5477957" y="1271778"/>
              <a:ext cx="0" cy="8182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EFB43EF-1812-3EE2-CEDD-9882682D00E0}"/>
                </a:ext>
              </a:extLst>
            </p:cNvPr>
            <p:cNvSpPr txBox="1"/>
            <p:nvPr/>
          </p:nvSpPr>
          <p:spPr>
            <a:xfrm>
              <a:off x="4326538" y="1644995"/>
              <a:ext cx="676791" cy="307777"/>
            </a:xfrm>
            <a:prstGeom prst="rect">
              <a:avLst/>
            </a:prstGeom>
            <a:noFill/>
          </p:spPr>
          <p:txBody>
            <a:bodyPr wrap="square" rtlCol="0">
              <a:spAutoFit/>
            </a:bodyPr>
            <a:lstStyle/>
            <a:p>
              <a:r>
                <a:rPr lang="en-US" sz="1400" i="1" dirty="0">
                  <a:solidFill>
                    <a:srgbClr val="FF0000"/>
                  </a:solidFill>
                </a:rPr>
                <a:t>offset</a:t>
              </a:r>
            </a:p>
          </p:txBody>
        </p:sp>
        <p:cxnSp>
          <p:nvCxnSpPr>
            <p:cNvPr id="18" name="Straight Arrow Connector 17">
              <a:extLst>
                <a:ext uri="{FF2B5EF4-FFF2-40B4-BE49-F238E27FC236}">
                  <a16:creationId xmlns:a16="http://schemas.microsoft.com/office/drawing/2014/main" id="{DDA4E4EC-57E9-08DF-AAD9-B983B7B71090}"/>
                </a:ext>
              </a:extLst>
            </p:cNvPr>
            <p:cNvCxnSpPr>
              <a:cxnSpLocks/>
            </p:cNvCxnSpPr>
            <p:nvPr/>
          </p:nvCxnSpPr>
          <p:spPr>
            <a:xfrm>
              <a:off x="3807235" y="1902919"/>
              <a:ext cx="1674777" cy="0"/>
            </a:xfrm>
            <a:prstGeom prst="straightConnector1">
              <a:avLst/>
            </a:prstGeom>
            <a:ln w="19050">
              <a:solidFill>
                <a:srgbClr val="FF000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BDCC5C8B-F4DC-C3E4-F7C3-76E57D763264}"/>
              </a:ext>
            </a:extLst>
          </p:cNvPr>
          <p:cNvSpPr txBox="1"/>
          <p:nvPr/>
        </p:nvSpPr>
        <p:spPr>
          <a:xfrm>
            <a:off x="1526345" y="5111077"/>
            <a:ext cx="6433457" cy="584775"/>
          </a:xfrm>
          <a:prstGeom prst="rect">
            <a:avLst/>
          </a:prstGeom>
          <a:noFill/>
        </p:spPr>
        <p:txBody>
          <a:bodyPr wrap="square" rtlCol="0">
            <a:spAutoFit/>
          </a:bodyPr>
          <a:lstStyle/>
          <a:p>
            <a:r>
              <a:rPr lang="en-US" dirty="0">
                <a:solidFill>
                  <a:srgbClr val="0070C0"/>
                </a:solidFill>
              </a:rPr>
              <a:t>Table 4.1 requires a 3 to 21 hour offset.</a:t>
            </a:r>
          </a:p>
          <a:p>
            <a:r>
              <a:rPr lang="en-US" sz="1400" i="1" dirty="0">
                <a:solidFill>
                  <a:srgbClr val="0070C0"/>
                </a:solidFill>
              </a:rPr>
              <a:t>Surveyor plans two 4-hour  sessions each day, some in AM some in PM.</a:t>
            </a:r>
          </a:p>
        </p:txBody>
      </p:sp>
      <p:sp>
        <p:nvSpPr>
          <p:cNvPr id="3" name="Date Placeholder 2">
            <a:extLst>
              <a:ext uri="{FF2B5EF4-FFF2-40B4-BE49-F238E27FC236}">
                <a16:creationId xmlns:a16="http://schemas.microsoft.com/office/drawing/2014/main" id="{49457296-AA60-15D9-1944-A825093A4932}"/>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516484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E0A90-1DE2-4C79-A5CA-C9B1AD362E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134063-5597-7332-357B-C7110E547621}"/>
              </a:ext>
            </a:extLst>
          </p:cNvPr>
          <p:cNvSpPr>
            <a:spLocks noGrp="1"/>
          </p:cNvSpPr>
          <p:nvPr>
            <p:ph type="title"/>
          </p:nvPr>
        </p:nvSpPr>
        <p:spPr/>
        <p:txBody>
          <a:bodyPr/>
          <a:lstStyle/>
          <a:p>
            <a:r>
              <a:rPr lang="en-US" dirty="0"/>
              <a:t>OPUS PP Session Plan</a:t>
            </a:r>
          </a:p>
        </p:txBody>
      </p:sp>
      <p:sp>
        <p:nvSpPr>
          <p:cNvPr id="5" name="Footer Placeholder 4">
            <a:extLst>
              <a:ext uri="{FF2B5EF4-FFF2-40B4-BE49-F238E27FC236}">
                <a16:creationId xmlns:a16="http://schemas.microsoft.com/office/drawing/2014/main" id="{90AFB0A4-9159-80AD-63FE-2057EC38B1B1}"/>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258B1D9B-8ACA-81C6-DD16-59B1001D5A90}"/>
              </a:ext>
            </a:extLst>
          </p:cNvPr>
          <p:cNvSpPr>
            <a:spLocks noGrp="1"/>
          </p:cNvSpPr>
          <p:nvPr>
            <p:ph type="sldNum" sz="quarter" idx="12"/>
          </p:nvPr>
        </p:nvSpPr>
        <p:spPr/>
        <p:txBody>
          <a:bodyPr/>
          <a:lstStyle/>
          <a:p>
            <a:fld id="{84C1C367-1155-47A8-B187-ABB1E4FCD3DE}" type="slidenum">
              <a:rPr lang="en-US" altLang="en-US" smtClean="0"/>
              <a:pPr/>
              <a:t>55</a:t>
            </a:fld>
            <a:endParaRPr lang="en-US" altLang="en-US" dirty="0"/>
          </a:p>
        </p:txBody>
      </p:sp>
      <p:graphicFrame>
        <p:nvGraphicFramePr>
          <p:cNvPr id="7" name="Table 6" descr="Diagram showing the planned OPUS PP sessions with 3 hour offsets.">
            <a:extLst>
              <a:ext uri="{FF2B5EF4-FFF2-40B4-BE49-F238E27FC236}">
                <a16:creationId xmlns:a16="http://schemas.microsoft.com/office/drawing/2014/main" id="{405EA7D2-9870-23C8-D0F2-05FFC10DD53C}"/>
              </a:ext>
            </a:extLst>
          </p:cNvPr>
          <p:cNvGraphicFramePr>
            <a:graphicFrameLocks noGrp="1"/>
          </p:cNvGraphicFramePr>
          <p:nvPr>
            <p:extLst>
              <p:ext uri="{D42A27DB-BD31-4B8C-83A1-F6EECF244321}">
                <p14:modId xmlns:p14="http://schemas.microsoft.com/office/powerpoint/2010/main" val="2515664993"/>
              </p:ext>
            </p:extLst>
          </p:nvPr>
        </p:nvGraphicFramePr>
        <p:xfrm>
          <a:off x="334296" y="1397000"/>
          <a:ext cx="8442900" cy="3540760"/>
        </p:xfrm>
        <a:graphic>
          <a:graphicData uri="http://schemas.openxmlformats.org/drawingml/2006/table">
            <a:tbl>
              <a:tblPr firstRow="1" bandRow="1">
                <a:tableStyleId>{5C22544A-7EE6-4342-B048-85BDC9FD1C3A}</a:tableStyleId>
              </a:tblPr>
              <a:tblGrid>
                <a:gridCol w="1304925">
                  <a:extLst>
                    <a:ext uri="{9D8B030D-6E8A-4147-A177-3AD203B41FA5}">
                      <a16:colId xmlns:a16="http://schemas.microsoft.com/office/drawing/2014/main" val="323992508"/>
                    </a:ext>
                  </a:extLst>
                </a:gridCol>
                <a:gridCol w="1020810">
                  <a:extLst>
                    <a:ext uri="{9D8B030D-6E8A-4147-A177-3AD203B41FA5}">
                      <a16:colId xmlns:a16="http://schemas.microsoft.com/office/drawing/2014/main" val="3714769142"/>
                    </a:ext>
                  </a:extLst>
                </a:gridCol>
                <a:gridCol w="1005340">
                  <a:extLst>
                    <a:ext uri="{9D8B030D-6E8A-4147-A177-3AD203B41FA5}">
                      <a16:colId xmlns:a16="http://schemas.microsoft.com/office/drawing/2014/main" val="3009987323"/>
                    </a:ext>
                  </a:extLst>
                </a:gridCol>
                <a:gridCol w="1022365">
                  <a:extLst>
                    <a:ext uri="{9D8B030D-6E8A-4147-A177-3AD203B41FA5}">
                      <a16:colId xmlns:a16="http://schemas.microsoft.com/office/drawing/2014/main" val="3377763713"/>
                    </a:ext>
                  </a:extLst>
                </a:gridCol>
                <a:gridCol w="1022365">
                  <a:extLst>
                    <a:ext uri="{9D8B030D-6E8A-4147-A177-3AD203B41FA5}">
                      <a16:colId xmlns:a16="http://schemas.microsoft.com/office/drawing/2014/main" val="490940427"/>
                    </a:ext>
                  </a:extLst>
                </a:gridCol>
                <a:gridCol w="1022365">
                  <a:extLst>
                    <a:ext uri="{9D8B030D-6E8A-4147-A177-3AD203B41FA5}">
                      <a16:colId xmlns:a16="http://schemas.microsoft.com/office/drawing/2014/main" val="1968571119"/>
                    </a:ext>
                  </a:extLst>
                </a:gridCol>
                <a:gridCol w="1022365">
                  <a:extLst>
                    <a:ext uri="{9D8B030D-6E8A-4147-A177-3AD203B41FA5}">
                      <a16:colId xmlns:a16="http://schemas.microsoft.com/office/drawing/2014/main" val="1766797388"/>
                    </a:ext>
                  </a:extLst>
                </a:gridCol>
                <a:gridCol w="1022365">
                  <a:extLst>
                    <a:ext uri="{9D8B030D-6E8A-4147-A177-3AD203B41FA5}">
                      <a16:colId xmlns:a16="http://schemas.microsoft.com/office/drawing/2014/main" val="1321318103"/>
                    </a:ext>
                  </a:extLst>
                </a:gridCol>
              </a:tblGrid>
              <a:tr h="370840">
                <a:tc>
                  <a:txBody>
                    <a:bodyPr/>
                    <a:lstStyle/>
                    <a:p>
                      <a:r>
                        <a:rPr lang="en-US" sz="1400" i="1" dirty="0">
                          <a:latin typeface="Calibri" panose="020F0502020204030204" pitchFamily="34" charset="0"/>
                          <a:ea typeface="Calibri" panose="020F0502020204030204" pitchFamily="34" charset="0"/>
                          <a:cs typeface="Calibri" panose="020F0502020204030204" pitchFamily="34" charset="0"/>
                        </a:rPr>
                        <a:t>Diagram showing the planned sessions</a:t>
                      </a:r>
                    </a:p>
                  </a:txBody>
                  <a:tcPr/>
                </a:tc>
                <a:tc>
                  <a:txBody>
                    <a:bodyPr/>
                    <a:lstStyle/>
                    <a:p>
                      <a:r>
                        <a:rPr lang="en-US" sz="1600" dirty="0">
                          <a:solidFill>
                            <a:srgbClr val="FFFF00"/>
                          </a:solidFill>
                          <a:latin typeface="Calibri" panose="020F0502020204030204" pitchFamily="34" charset="0"/>
                          <a:ea typeface="Calibri" panose="020F0502020204030204" pitchFamily="34" charset="0"/>
                          <a:cs typeface="Calibri" panose="020F0502020204030204" pitchFamily="34" charset="0"/>
                        </a:rPr>
                        <a:t>Day 1 AM</a:t>
                      </a:r>
                    </a:p>
                  </a:txBody>
                  <a:tcPr/>
                </a:tc>
                <a:tc>
                  <a:txBody>
                    <a:bodyPr/>
                    <a:lstStyle/>
                    <a:p>
                      <a:r>
                        <a:rPr lang="en-US" sz="1600" dirty="0">
                          <a:solidFill>
                            <a:srgbClr val="FFFF00"/>
                          </a:solidFill>
                          <a:latin typeface="Calibri" panose="020F0502020204030204" pitchFamily="34" charset="0"/>
                          <a:ea typeface="Calibri" panose="020F0502020204030204" pitchFamily="34" charset="0"/>
                          <a:cs typeface="Calibri" panose="020F0502020204030204" pitchFamily="34" charset="0"/>
                        </a:rPr>
                        <a:t>Day 1 PM</a:t>
                      </a:r>
                    </a:p>
                  </a:txBody>
                  <a:tcPr/>
                </a:tc>
                <a:tc>
                  <a:txBody>
                    <a:bodyPr/>
                    <a:lstStyle/>
                    <a:p>
                      <a:r>
                        <a:rPr lang="en-US" sz="1600" dirty="0">
                          <a:solidFill>
                            <a:srgbClr val="7030A0"/>
                          </a:solidFill>
                          <a:latin typeface="Calibri" panose="020F0502020204030204" pitchFamily="34" charset="0"/>
                          <a:ea typeface="Calibri" panose="020F0502020204030204" pitchFamily="34" charset="0"/>
                          <a:cs typeface="Calibri" panose="020F0502020204030204" pitchFamily="34" charset="0"/>
                        </a:rPr>
                        <a:t>Day 2 AM</a:t>
                      </a:r>
                    </a:p>
                  </a:txBody>
                  <a:tcPr/>
                </a:tc>
                <a:tc>
                  <a:txBody>
                    <a:bodyPr/>
                    <a:lstStyle/>
                    <a:p>
                      <a:r>
                        <a:rPr lang="en-US" sz="1600" dirty="0">
                          <a:solidFill>
                            <a:srgbClr val="7030A0"/>
                          </a:solidFill>
                          <a:latin typeface="Calibri" panose="020F0502020204030204" pitchFamily="34" charset="0"/>
                          <a:ea typeface="Calibri" panose="020F0502020204030204" pitchFamily="34" charset="0"/>
                          <a:cs typeface="Calibri" panose="020F0502020204030204" pitchFamily="34" charset="0"/>
                        </a:rPr>
                        <a:t>Day 2 PM</a:t>
                      </a:r>
                    </a:p>
                  </a:txBody>
                  <a:tcPr/>
                </a:tc>
                <a:tc>
                  <a:txBody>
                    <a:bodyPr/>
                    <a:lstStyle/>
                    <a:p>
                      <a:r>
                        <a:rPr lang="en-US" sz="1600" dirty="0">
                          <a:solidFill>
                            <a:srgbClr val="E6B9B8"/>
                          </a:solidFill>
                          <a:latin typeface="Calibri" panose="020F0502020204030204" pitchFamily="34" charset="0"/>
                          <a:ea typeface="Calibri" panose="020F0502020204030204" pitchFamily="34" charset="0"/>
                          <a:cs typeface="Calibri" panose="020F0502020204030204" pitchFamily="34" charset="0"/>
                        </a:rPr>
                        <a:t>Day 3 AM</a:t>
                      </a:r>
                    </a:p>
                  </a:txBody>
                  <a:tcPr/>
                </a:tc>
                <a:tc>
                  <a:txBody>
                    <a:bodyPr/>
                    <a:lstStyle/>
                    <a:p>
                      <a:r>
                        <a:rPr lang="en-US" sz="1600" dirty="0">
                          <a:solidFill>
                            <a:srgbClr val="E6B9B8"/>
                          </a:solidFill>
                          <a:latin typeface="Calibri" panose="020F0502020204030204" pitchFamily="34" charset="0"/>
                          <a:ea typeface="Calibri" panose="020F0502020204030204" pitchFamily="34" charset="0"/>
                          <a:cs typeface="Calibri" panose="020F0502020204030204" pitchFamily="34" charset="0"/>
                        </a:rPr>
                        <a:t>Day 3 PM</a:t>
                      </a:r>
                    </a:p>
                  </a:txBody>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Total OCC</a:t>
                      </a:r>
                    </a:p>
                  </a:txBody>
                  <a:tcPr/>
                </a:tc>
                <a:extLst>
                  <a:ext uri="{0D108BD9-81ED-4DB2-BD59-A6C34878D82A}">
                    <a16:rowId xmlns:a16="http://schemas.microsoft.com/office/drawing/2014/main" val="1276758923"/>
                  </a:ext>
                </a:extLst>
              </a:tr>
              <a:tr h="370840">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GVX Base 1</a:t>
                      </a: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291746629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ea typeface="Calibri" panose="020F0502020204030204" pitchFamily="34" charset="0"/>
                          <a:cs typeface="Calibri" panose="020F0502020204030204" pitchFamily="34" charset="0"/>
                        </a:rPr>
                        <a:t>GVX Base 2</a:t>
                      </a: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170119642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ea typeface="Calibri" panose="020F0502020204030204" pitchFamily="34" charset="0"/>
                          <a:cs typeface="Calibri" panose="020F0502020204030204" pitchFamily="34" charset="0"/>
                        </a:rPr>
                        <a:t>GVX Base 3</a:t>
                      </a: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2042344242"/>
                  </a:ext>
                </a:extLst>
              </a:tr>
              <a:tr h="370840">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Checkpoint 1</a:t>
                      </a: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388959159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latin typeface="Calibri" panose="020F0502020204030204" pitchFamily="34" charset="0"/>
                          <a:ea typeface="Calibri" panose="020F0502020204030204" pitchFamily="34" charset="0"/>
                          <a:cs typeface="Calibri" panose="020F0502020204030204" pitchFamily="34" charset="0"/>
                        </a:rPr>
                        <a:t>Checkpoint 2</a:t>
                      </a: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4250505246"/>
                  </a:ext>
                </a:extLst>
              </a:tr>
              <a:tr h="370840">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Checkpoint 3</a:t>
                      </a: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580470066"/>
                  </a:ext>
                </a:extLst>
              </a:tr>
              <a:tr h="370840">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Total </a:t>
                      </a: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1600" dirty="0">
                          <a:latin typeface="Calibri" panose="020F0502020204030204" pitchFamily="34" charset="0"/>
                          <a:ea typeface="Calibri" panose="020F0502020204030204" pitchFamily="34" charset="0"/>
                          <a:cs typeface="Calibri" panose="020F0502020204030204" pitchFamily="34" charset="0"/>
                        </a:rPr>
                        <a:t>18</a:t>
                      </a:r>
                    </a:p>
                  </a:txBody>
                  <a:tcPr/>
                </a:tc>
                <a:extLst>
                  <a:ext uri="{0D108BD9-81ED-4DB2-BD59-A6C34878D82A}">
                    <a16:rowId xmlns:a16="http://schemas.microsoft.com/office/drawing/2014/main" val="1464237936"/>
                  </a:ext>
                </a:extLst>
              </a:tr>
            </a:tbl>
          </a:graphicData>
        </a:graphic>
      </p:graphicFrame>
      <p:sp>
        <p:nvSpPr>
          <p:cNvPr id="8" name="Rectangle 7">
            <a:extLst>
              <a:ext uri="{FF2B5EF4-FFF2-40B4-BE49-F238E27FC236}">
                <a16:creationId xmlns:a16="http://schemas.microsoft.com/office/drawing/2014/main" id="{D807ABBB-956A-A9D7-1ECB-6A4655C9CB22}"/>
              </a:ext>
            </a:extLst>
          </p:cNvPr>
          <p:cNvSpPr/>
          <p:nvPr/>
        </p:nvSpPr>
        <p:spPr>
          <a:xfrm>
            <a:off x="1722121" y="2457090"/>
            <a:ext cx="368300" cy="184636"/>
          </a:xfrm>
          <a:prstGeom prst="rect">
            <a:avLst/>
          </a:prstGeom>
          <a:solidFill>
            <a:srgbClr val="FCFF8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E3D5FAC9-0872-276E-12E9-756C9D4CC0DB}"/>
              </a:ext>
            </a:extLst>
          </p:cNvPr>
          <p:cNvSpPr/>
          <p:nvPr/>
        </p:nvSpPr>
        <p:spPr>
          <a:xfrm>
            <a:off x="1722121" y="2819446"/>
            <a:ext cx="368300" cy="184636"/>
          </a:xfrm>
          <a:prstGeom prst="rect">
            <a:avLst/>
          </a:prstGeom>
          <a:solidFill>
            <a:srgbClr val="FCFF8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DDE02BB9-F376-048A-248E-3EAAD4092378}"/>
              </a:ext>
            </a:extLst>
          </p:cNvPr>
          <p:cNvSpPr/>
          <p:nvPr/>
        </p:nvSpPr>
        <p:spPr>
          <a:xfrm>
            <a:off x="1722121" y="3187838"/>
            <a:ext cx="368300" cy="184636"/>
          </a:xfrm>
          <a:prstGeom prst="rect">
            <a:avLst/>
          </a:prstGeom>
          <a:solidFill>
            <a:srgbClr val="FCFF8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5CA4305E-A800-F996-B79D-7C96FB137DA6}"/>
              </a:ext>
            </a:extLst>
          </p:cNvPr>
          <p:cNvSpPr/>
          <p:nvPr/>
        </p:nvSpPr>
        <p:spPr>
          <a:xfrm>
            <a:off x="2813733" y="2815959"/>
            <a:ext cx="368300" cy="184636"/>
          </a:xfrm>
          <a:prstGeom prst="rect">
            <a:avLst/>
          </a:prstGeom>
          <a:solidFill>
            <a:srgbClr val="7FFF9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2E1ACD8F-A8B5-D85B-EF97-C5B8242EC84B}"/>
              </a:ext>
            </a:extLst>
          </p:cNvPr>
          <p:cNvSpPr/>
          <p:nvPr/>
        </p:nvSpPr>
        <p:spPr>
          <a:xfrm>
            <a:off x="2813733" y="3178315"/>
            <a:ext cx="368300" cy="184636"/>
          </a:xfrm>
          <a:prstGeom prst="rect">
            <a:avLst/>
          </a:prstGeom>
          <a:solidFill>
            <a:srgbClr val="7FFF9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94EDEB06-C047-D64A-0A42-4AA4006C5C5F}"/>
              </a:ext>
            </a:extLst>
          </p:cNvPr>
          <p:cNvSpPr/>
          <p:nvPr/>
        </p:nvSpPr>
        <p:spPr>
          <a:xfrm>
            <a:off x="2813733" y="3546707"/>
            <a:ext cx="368300" cy="184636"/>
          </a:xfrm>
          <a:prstGeom prst="rect">
            <a:avLst/>
          </a:prstGeom>
          <a:solidFill>
            <a:srgbClr val="7FFF9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805FF56C-F208-62DA-B657-912C06615147}"/>
              </a:ext>
            </a:extLst>
          </p:cNvPr>
          <p:cNvSpPr/>
          <p:nvPr/>
        </p:nvSpPr>
        <p:spPr>
          <a:xfrm>
            <a:off x="3911013" y="3213158"/>
            <a:ext cx="368300" cy="184636"/>
          </a:xfrm>
          <a:prstGeom prst="rect">
            <a:avLst/>
          </a:prstGeom>
          <a:solidFill>
            <a:srgbClr val="4A7EB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C03D6DCD-3CDD-B872-9502-690BB4E22066}"/>
              </a:ext>
            </a:extLst>
          </p:cNvPr>
          <p:cNvSpPr/>
          <p:nvPr/>
        </p:nvSpPr>
        <p:spPr>
          <a:xfrm>
            <a:off x="3911013" y="3575514"/>
            <a:ext cx="368300" cy="184636"/>
          </a:xfrm>
          <a:prstGeom prst="rect">
            <a:avLst/>
          </a:prstGeom>
          <a:solidFill>
            <a:srgbClr val="4A7EB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4E734F35-B8EC-5C04-D6D3-573B5F9773A3}"/>
              </a:ext>
            </a:extLst>
          </p:cNvPr>
          <p:cNvSpPr/>
          <p:nvPr/>
        </p:nvSpPr>
        <p:spPr>
          <a:xfrm>
            <a:off x="3911013" y="3943906"/>
            <a:ext cx="368300" cy="184636"/>
          </a:xfrm>
          <a:prstGeom prst="rect">
            <a:avLst/>
          </a:prstGeom>
          <a:solidFill>
            <a:srgbClr val="4A7EB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160A8DFD-29BB-8990-4409-2D1C575E8A5A}"/>
              </a:ext>
            </a:extLst>
          </p:cNvPr>
          <p:cNvSpPr/>
          <p:nvPr/>
        </p:nvSpPr>
        <p:spPr>
          <a:xfrm>
            <a:off x="5008293" y="3568670"/>
            <a:ext cx="368300" cy="184636"/>
          </a:xfrm>
          <a:prstGeom prst="rect">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8900412C-3069-2675-CBA6-67DD17DA07A1}"/>
              </a:ext>
            </a:extLst>
          </p:cNvPr>
          <p:cNvSpPr/>
          <p:nvPr/>
        </p:nvSpPr>
        <p:spPr>
          <a:xfrm>
            <a:off x="5008293" y="3931026"/>
            <a:ext cx="368300" cy="184636"/>
          </a:xfrm>
          <a:prstGeom prst="rect">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345C386C-8021-8257-FB13-CD61EC895834}"/>
              </a:ext>
            </a:extLst>
          </p:cNvPr>
          <p:cNvSpPr/>
          <p:nvPr/>
        </p:nvSpPr>
        <p:spPr>
          <a:xfrm>
            <a:off x="5008293" y="4299418"/>
            <a:ext cx="368300" cy="184636"/>
          </a:xfrm>
          <a:prstGeom prst="rect">
            <a:avLst/>
          </a:prstGeom>
          <a:solidFill>
            <a:srgbClr val="7030A0"/>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CF9880BB-8E66-F312-099E-BBBCFDDA02B3}"/>
              </a:ext>
            </a:extLst>
          </p:cNvPr>
          <p:cNvSpPr/>
          <p:nvPr/>
        </p:nvSpPr>
        <p:spPr>
          <a:xfrm>
            <a:off x="5986193" y="2438133"/>
            <a:ext cx="368300" cy="184636"/>
          </a:xfrm>
          <a:prstGeom prst="rect">
            <a:avLst/>
          </a:prstGeom>
          <a:solidFill>
            <a:schemeClr val="accent2">
              <a:lumMod val="40000"/>
              <a:lumOff val="6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3B72150-15EA-822C-7517-389204D8C5FB}"/>
              </a:ext>
            </a:extLst>
          </p:cNvPr>
          <p:cNvSpPr/>
          <p:nvPr/>
        </p:nvSpPr>
        <p:spPr>
          <a:xfrm>
            <a:off x="7103929" y="2438133"/>
            <a:ext cx="368300" cy="184636"/>
          </a:xfrm>
          <a:prstGeom prst="rect">
            <a:avLst/>
          </a:prstGeom>
          <a:solidFill>
            <a:schemeClr val="bg2">
              <a:lumMod val="75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32EF4AA2-41CD-895E-5AE4-7709FE893F92}"/>
              </a:ext>
            </a:extLst>
          </p:cNvPr>
          <p:cNvSpPr/>
          <p:nvPr/>
        </p:nvSpPr>
        <p:spPr>
          <a:xfrm>
            <a:off x="7103929" y="2819446"/>
            <a:ext cx="368300" cy="184636"/>
          </a:xfrm>
          <a:prstGeom prst="rect">
            <a:avLst/>
          </a:prstGeom>
          <a:solidFill>
            <a:schemeClr val="bg2">
              <a:lumMod val="75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C2CCFD66-20CC-B255-CFE6-3E38E999E276}"/>
              </a:ext>
            </a:extLst>
          </p:cNvPr>
          <p:cNvSpPr/>
          <p:nvPr/>
        </p:nvSpPr>
        <p:spPr>
          <a:xfrm>
            <a:off x="5986193" y="4304939"/>
            <a:ext cx="368300" cy="184636"/>
          </a:xfrm>
          <a:prstGeom prst="rect">
            <a:avLst/>
          </a:prstGeom>
          <a:solidFill>
            <a:schemeClr val="accent2">
              <a:lumMod val="40000"/>
              <a:lumOff val="6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93B3D8D4-BE4A-16BB-053C-9B7C39C299F2}"/>
              </a:ext>
            </a:extLst>
          </p:cNvPr>
          <p:cNvSpPr/>
          <p:nvPr/>
        </p:nvSpPr>
        <p:spPr>
          <a:xfrm>
            <a:off x="5986193" y="3943906"/>
            <a:ext cx="368300" cy="184636"/>
          </a:xfrm>
          <a:prstGeom prst="rect">
            <a:avLst/>
          </a:prstGeom>
          <a:solidFill>
            <a:schemeClr val="accent2">
              <a:lumMod val="40000"/>
              <a:lumOff val="6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F3C94B11-5D41-EF2A-378C-C72275CE1BDB}"/>
              </a:ext>
            </a:extLst>
          </p:cNvPr>
          <p:cNvSpPr/>
          <p:nvPr/>
        </p:nvSpPr>
        <p:spPr>
          <a:xfrm>
            <a:off x="7103929" y="4299418"/>
            <a:ext cx="368300" cy="184636"/>
          </a:xfrm>
          <a:prstGeom prst="rect">
            <a:avLst/>
          </a:prstGeom>
          <a:solidFill>
            <a:schemeClr val="bg2">
              <a:lumMod val="75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031BEDCA-3E3D-A579-83A8-A2B8CE45BBFA}"/>
              </a:ext>
            </a:extLst>
          </p:cNvPr>
          <p:cNvSpPr txBox="1"/>
          <p:nvPr/>
        </p:nvSpPr>
        <p:spPr>
          <a:xfrm>
            <a:off x="1526345" y="5111077"/>
            <a:ext cx="6433457" cy="923330"/>
          </a:xfrm>
          <a:prstGeom prst="rect">
            <a:avLst/>
          </a:prstGeom>
          <a:noFill/>
        </p:spPr>
        <p:txBody>
          <a:bodyPr wrap="square" rtlCol="0">
            <a:spAutoFit/>
          </a:bodyPr>
          <a:lstStyle/>
          <a:p>
            <a:r>
              <a:rPr lang="en-US" dirty="0">
                <a:solidFill>
                  <a:srgbClr val="0070C0"/>
                </a:solidFill>
              </a:rPr>
              <a:t>Surveyor has 3 receivers, so can occupy 3 marks per session.</a:t>
            </a:r>
          </a:p>
          <a:p>
            <a:r>
              <a:rPr lang="en-US" dirty="0">
                <a:solidFill>
                  <a:srgbClr val="0070C0"/>
                </a:solidFill>
              </a:rPr>
              <a:t>6 marks @ 3 marks per session = 18 data files</a:t>
            </a:r>
          </a:p>
          <a:p>
            <a:r>
              <a:rPr lang="en-US" dirty="0">
                <a:solidFill>
                  <a:srgbClr val="0070C0"/>
                </a:solidFill>
              </a:rPr>
              <a:t>Every mark is observed 3 times.</a:t>
            </a:r>
          </a:p>
        </p:txBody>
      </p:sp>
      <p:sp>
        <p:nvSpPr>
          <p:cNvPr id="3" name="TextBox 2">
            <a:extLst>
              <a:ext uri="{FF2B5EF4-FFF2-40B4-BE49-F238E27FC236}">
                <a16:creationId xmlns:a16="http://schemas.microsoft.com/office/drawing/2014/main" id="{7CD1B7EE-0DDF-E18B-959C-645B799F81CC}"/>
              </a:ext>
            </a:extLst>
          </p:cNvPr>
          <p:cNvSpPr txBox="1"/>
          <p:nvPr/>
        </p:nvSpPr>
        <p:spPr>
          <a:xfrm>
            <a:off x="333253" y="5050432"/>
            <a:ext cx="780886" cy="923330"/>
          </a:xfrm>
          <a:prstGeom prst="rect">
            <a:avLst/>
          </a:prstGeom>
          <a:noFill/>
        </p:spPr>
        <p:txBody>
          <a:bodyPr wrap="square" rtlCol="0">
            <a:spAutoFit/>
          </a:bodyPr>
          <a:lstStyle/>
          <a:p>
            <a:r>
              <a:rPr lang="en-US" dirty="0"/>
              <a:t>Day 1</a:t>
            </a:r>
          </a:p>
          <a:p>
            <a:r>
              <a:rPr lang="en-US" dirty="0"/>
              <a:t>Day 2</a:t>
            </a:r>
          </a:p>
          <a:p>
            <a:r>
              <a:rPr lang="en-US" dirty="0"/>
              <a:t>Day 3</a:t>
            </a:r>
          </a:p>
        </p:txBody>
      </p:sp>
      <p:sp>
        <p:nvSpPr>
          <p:cNvPr id="4" name="Date Placeholder 3">
            <a:extLst>
              <a:ext uri="{FF2B5EF4-FFF2-40B4-BE49-F238E27FC236}">
                <a16:creationId xmlns:a16="http://schemas.microsoft.com/office/drawing/2014/main" id="{45D66595-7E90-1A37-7274-90D5EC76727B}"/>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3711932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ntr" presetSubtype="0" fill="hold" grpId="0" nodeType="withEffect">
                                  <p:stCondLst>
                                    <p:cond delay="25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10" presetClass="entr" presetSubtype="0" fill="hold" grpId="0" nodeType="afterEffect">
                                  <p:stCondLst>
                                    <p:cond delay="25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par>
                          <p:cTn id="28" fill="hold">
                            <p:stCondLst>
                              <p:cond delay="2250"/>
                            </p:stCondLst>
                            <p:childTnLst>
                              <p:par>
                                <p:cTn id="29" presetID="10" presetClass="entr" presetSubtype="0" fill="hold" grpId="0" nodeType="afterEffect">
                                  <p:stCondLst>
                                    <p:cond delay="25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500"/>
                                        <p:tgtEl>
                                          <p:spTgt spid="32"/>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par>
                          <p:cTn id="38" fill="hold">
                            <p:stCondLst>
                              <p:cond delay="3000"/>
                            </p:stCondLst>
                            <p:childTnLst>
                              <p:par>
                                <p:cTn id="39" presetID="10" presetClass="entr" presetSubtype="0" fill="hold" grpId="0" nodeType="afterEffect">
                                  <p:stCondLst>
                                    <p:cond delay="25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10" presetClass="entr" presetSubtype="0" fill="hold" grpId="0" nodeType="withEffect">
                                  <p:stCondLst>
                                    <p:cond delay="25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par>
                          <p:cTn id="48" fill="hold">
                            <p:stCondLst>
                              <p:cond delay="3750"/>
                            </p:stCondLst>
                            <p:childTnLst>
                              <p:par>
                                <p:cTn id="49" presetID="10" presetClass="entr" presetSubtype="0" fill="hold" grpId="0" nodeType="afterEffect">
                                  <p:stCondLst>
                                    <p:cond delay="25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500"/>
                                        <p:tgtEl>
                                          <p:spTgt spid="43"/>
                                        </p:tgtEl>
                                      </p:cBhvr>
                                    </p:animEffect>
                                  </p:childTnLst>
                                </p:cTn>
                              </p:par>
                              <p:par>
                                <p:cTn id="55" presetID="10" presetClass="entr" presetSubtype="0" fill="hold" grpId="0" nodeType="withEffect">
                                  <p:stCondLst>
                                    <p:cond delay="25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par>
                          <p:cTn id="58" fill="hold">
                            <p:stCondLst>
                              <p:cond delay="4500"/>
                            </p:stCondLst>
                            <p:childTnLst>
                              <p:par>
                                <p:cTn id="59" presetID="10" presetClass="entr" presetSubtype="0" fill="hold" grpId="0" nodeType="afterEffect">
                                  <p:stCondLst>
                                    <p:cond delay="25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par>
                                <p:cTn id="62" presetID="10" presetClass="entr" presetSubtype="0" fill="hold" grpId="0" nodeType="withEffect">
                                  <p:stCondLst>
                                    <p:cond delay="25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500"/>
                                        <p:tgtEl>
                                          <p:spTgt spid="42"/>
                                        </p:tgtEl>
                                      </p:cBhvr>
                                    </p:animEffect>
                                  </p:childTnLst>
                                </p:cTn>
                              </p:par>
                              <p:par>
                                <p:cTn id="65" presetID="10" presetClass="entr" presetSubtype="0" fill="hold" grpId="0" nodeType="withEffect">
                                  <p:stCondLst>
                                    <p:cond delay="25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28" grpId="0" animBg="1"/>
      <p:bldP spid="29" grpId="0" animBg="1"/>
      <p:bldP spid="30" grpId="0" animBg="1"/>
      <p:bldP spid="31" grpId="0" animBg="1"/>
      <p:bldP spid="32" grpId="0" animBg="1"/>
      <p:bldP spid="33"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E5E5E-D769-A8D4-990C-E696A31575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D2FAC5-17F0-88C1-5C3F-5451EA18AC76}"/>
              </a:ext>
            </a:extLst>
          </p:cNvPr>
          <p:cNvSpPr>
            <a:spLocks noGrp="1"/>
          </p:cNvSpPr>
          <p:nvPr>
            <p:ph type="title"/>
          </p:nvPr>
        </p:nvSpPr>
        <p:spPr/>
        <p:txBody>
          <a:bodyPr/>
          <a:lstStyle/>
          <a:p>
            <a:r>
              <a:rPr lang="en-US" dirty="0"/>
              <a:t>GVX SRTK Observation Plan</a:t>
            </a:r>
          </a:p>
        </p:txBody>
      </p:sp>
      <p:sp>
        <p:nvSpPr>
          <p:cNvPr id="5" name="Footer Placeholder 4">
            <a:extLst>
              <a:ext uri="{FF2B5EF4-FFF2-40B4-BE49-F238E27FC236}">
                <a16:creationId xmlns:a16="http://schemas.microsoft.com/office/drawing/2014/main" id="{465566A3-8006-7CC1-D697-6E88D43E53E4}"/>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8638E823-7A41-C797-4607-4C0AAD4197B4}"/>
              </a:ext>
            </a:extLst>
          </p:cNvPr>
          <p:cNvSpPr>
            <a:spLocks noGrp="1"/>
          </p:cNvSpPr>
          <p:nvPr>
            <p:ph type="sldNum" sz="quarter" idx="12"/>
          </p:nvPr>
        </p:nvSpPr>
        <p:spPr/>
        <p:txBody>
          <a:bodyPr/>
          <a:lstStyle/>
          <a:p>
            <a:fld id="{84C1C367-1155-47A8-B187-ABB1E4FCD3DE}" type="slidenum">
              <a:rPr lang="en-US" altLang="en-US" smtClean="0"/>
              <a:pPr/>
              <a:t>56</a:t>
            </a:fld>
            <a:endParaRPr lang="en-US" altLang="en-US" dirty="0"/>
          </a:p>
        </p:txBody>
      </p:sp>
      <p:graphicFrame>
        <p:nvGraphicFramePr>
          <p:cNvPr id="8" name="Table 7" descr="Diagram showing that GVX SRTK occupations must have a 3 to 21 hour offset starting times.">
            <a:extLst>
              <a:ext uri="{FF2B5EF4-FFF2-40B4-BE49-F238E27FC236}">
                <a16:creationId xmlns:a16="http://schemas.microsoft.com/office/drawing/2014/main" id="{D07BC7B4-F192-8542-A2B2-5E94AE6BBAF4}"/>
              </a:ext>
            </a:extLst>
          </p:cNvPr>
          <p:cNvGraphicFramePr>
            <a:graphicFrameLocks noGrp="1"/>
          </p:cNvGraphicFramePr>
          <p:nvPr>
            <p:extLst>
              <p:ext uri="{D42A27DB-BD31-4B8C-83A1-F6EECF244321}">
                <p14:modId xmlns:p14="http://schemas.microsoft.com/office/powerpoint/2010/main" val="3966973751"/>
              </p:ext>
            </p:extLst>
          </p:nvPr>
        </p:nvGraphicFramePr>
        <p:xfrm>
          <a:off x="343425" y="2754693"/>
          <a:ext cx="8555482" cy="1127760"/>
        </p:xfrm>
        <a:graphic>
          <a:graphicData uri="http://schemas.openxmlformats.org/drawingml/2006/table">
            <a:tbl>
              <a:tblPr firstRow="1" bandRow="1"/>
              <a:tblGrid>
                <a:gridCol w="500380">
                  <a:extLst>
                    <a:ext uri="{9D8B030D-6E8A-4147-A177-3AD203B41FA5}">
                      <a16:colId xmlns:a16="http://schemas.microsoft.com/office/drawing/2014/main" val="2055654014"/>
                    </a:ext>
                  </a:extLst>
                </a:gridCol>
                <a:gridCol w="309416">
                  <a:extLst>
                    <a:ext uri="{9D8B030D-6E8A-4147-A177-3AD203B41FA5}">
                      <a16:colId xmlns:a16="http://schemas.microsoft.com/office/drawing/2014/main" val="2174262563"/>
                    </a:ext>
                  </a:extLst>
                </a:gridCol>
                <a:gridCol w="336548">
                  <a:extLst>
                    <a:ext uri="{9D8B030D-6E8A-4147-A177-3AD203B41FA5}">
                      <a16:colId xmlns:a16="http://schemas.microsoft.com/office/drawing/2014/main" val="955770081"/>
                    </a:ext>
                  </a:extLst>
                </a:gridCol>
                <a:gridCol w="336548">
                  <a:extLst>
                    <a:ext uri="{9D8B030D-6E8A-4147-A177-3AD203B41FA5}">
                      <a16:colId xmlns:a16="http://schemas.microsoft.com/office/drawing/2014/main" val="1744946111"/>
                    </a:ext>
                  </a:extLst>
                </a:gridCol>
                <a:gridCol w="336548">
                  <a:extLst>
                    <a:ext uri="{9D8B030D-6E8A-4147-A177-3AD203B41FA5}">
                      <a16:colId xmlns:a16="http://schemas.microsoft.com/office/drawing/2014/main" val="3802315054"/>
                    </a:ext>
                  </a:extLst>
                </a:gridCol>
                <a:gridCol w="336548">
                  <a:extLst>
                    <a:ext uri="{9D8B030D-6E8A-4147-A177-3AD203B41FA5}">
                      <a16:colId xmlns:a16="http://schemas.microsoft.com/office/drawing/2014/main" val="2376789180"/>
                    </a:ext>
                  </a:extLst>
                </a:gridCol>
                <a:gridCol w="336548">
                  <a:extLst>
                    <a:ext uri="{9D8B030D-6E8A-4147-A177-3AD203B41FA5}">
                      <a16:colId xmlns:a16="http://schemas.microsoft.com/office/drawing/2014/main" val="617346824"/>
                    </a:ext>
                  </a:extLst>
                </a:gridCol>
                <a:gridCol w="336548">
                  <a:extLst>
                    <a:ext uri="{9D8B030D-6E8A-4147-A177-3AD203B41FA5}">
                      <a16:colId xmlns:a16="http://schemas.microsoft.com/office/drawing/2014/main" val="1452400330"/>
                    </a:ext>
                  </a:extLst>
                </a:gridCol>
                <a:gridCol w="336548">
                  <a:extLst>
                    <a:ext uri="{9D8B030D-6E8A-4147-A177-3AD203B41FA5}">
                      <a16:colId xmlns:a16="http://schemas.microsoft.com/office/drawing/2014/main" val="4003960016"/>
                    </a:ext>
                  </a:extLst>
                </a:gridCol>
                <a:gridCol w="336548">
                  <a:extLst>
                    <a:ext uri="{9D8B030D-6E8A-4147-A177-3AD203B41FA5}">
                      <a16:colId xmlns:a16="http://schemas.microsoft.com/office/drawing/2014/main" val="3274692604"/>
                    </a:ext>
                  </a:extLst>
                </a:gridCol>
                <a:gridCol w="336548">
                  <a:extLst>
                    <a:ext uri="{9D8B030D-6E8A-4147-A177-3AD203B41FA5}">
                      <a16:colId xmlns:a16="http://schemas.microsoft.com/office/drawing/2014/main" val="4059159228"/>
                    </a:ext>
                  </a:extLst>
                </a:gridCol>
                <a:gridCol w="336548">
                  <a:extLst>
                    <a:ext uri="{9D8B030D-6E8A-4147-A177-3AD203B41FA5}">
                      <a16:colId xmlns:a16="http://schemas.microsoft.com/office/drawing/2014/main" val="535035572"/>
                    </a:ext>
                  </a:extLst>
                </a:gridCol>
                <a:gridCol w="336548">
                  <a:extLst>
                    <a:ext uri="{9D8B030D-6E8A-4147-A177-3AD203B41FA5}">
                      <a16:colId xmlns:a16="http://schemas.microsoft.com/office/drawing/2014/main" val="1399803399"/>
                    </a:ext>
                  </a:extLst>
                </a:gridCol>
                <a:gridCol w="336548">
                  <a:extLst>
                    <a:ext uri="{9D8B030D-6E8A-4147-A177-3AD203B41FA5}">
                      <a16:colId xmlns:a16="http://schemas.microsoft.com/office/drawing/2014/main" val="1515874521"/>
                    </a:ext>
                  </a:extLst>
                </a:gridCol>
                <a:gridCol w="336548">
                  <a:extLst>
                    <a:ext uri="{9D8B030D-6E8A-4147-A177-3AD203B41FA5}">
                      <a16:colId xmlns:a16="http://schemas.microsoft.com/office/drawing/2014/main" val="2519917060"/>
                    </a:ext>
                  </a:extLst>
                </a:gridCol>
                <a:gridCol w="336548">
                  <a:extLst>
                    <a:ext uri="{9D8B030D-6E8A-4147-A177-3AD203B41FA5}">
                      <a16:colId xmlns:a16="http://schemas.microsoft.com/office/drawing/2014/main" val="1247547746"/>
                    </a:ext>
                  </a:extLst>
                </a:gridCol>
                <a:gridCol w="336548">
                  <a:extLst>
                    <a:ext uri="{9D8B030D-6E8A-4147-A177-3AD203B41FA5}">
                      <a16:colId xmlns:a16="http://schemas.microsoft.com/office/drawing/2014/main" val="1223094944"/>
                    </a:ext>
                  </a:extLst>
                </a:gridCol>
                <a:gridCol w="336548">
                  <a:extLst>
                    <a:ext uri="{9D8B030D-6E8A-4147-A177-3AD203B41FA5}">
                      <a16:colId xmlns:a16="http://schemas.microsoft.com/office/drawing/2014/main" val="4256625668"/>
                    </a:ext>
                  </a:extLst>
                </a:gridCol>
                <a:gridCol w="336548">
                  <a:extLst>
                    <a:ext uri="{9D8B030D-6E8A-4147-A177-3AD203B41FA5}">
                      <a16:colId xmlns:a16="http://schemas.microsoft.com/office/drawing/2014/main" val="4114145381"/>
                    </a:ext>
                  </a:extLst>
                </a:gridCol>
                <a:gridCol w="336548">
                  <a:extLst>
                    <a:ext uri="{9D8B030D-6E8A-4147-A177-3AD203B41FA5}">
                      <a16:colId xmlns:a16="http://schemas.microsoft.com/office/drawing/2014/main" val="3670279329"/>
                    </a:ext>
                  </a:extLst>
                </a:gridCol>
                <a:gridCol w="336548">
                  <a:extLst>
                    <a:ext uri="{9D8B030D-6E8A-4147-A177-3AD203B41FA5}">
                      <a16:colId xmlns:a16="http://schemas.microsoft.com/office/drawing/2014/main" val="345407493"/>
                    </a:ext>
                  </a:extLst>
                </a:gridCol>
                <a:gridCol w="336548">
                  <a:extLst>
                    <a:ext uri="{9D8B030D-6E8A-4147-A177-3AD203B41FA5}">
                      <a16:colId xmlns:a16="http://schemas.microsoft.com/office/drawing/2014/main" val="3349248183"/>
                    </a:ext>
                  </a:extLst>
                </a:gridCol>
                <a:gridCol w="336548">
                  <a:extLst>
                    <a:ext uri="{9D8B030D-6E8A-4147-A177-3AD203B41FA5}">
                      <a16:colId xmlns:a16="http://schemas.microsoft.com/office/drawing/2014/main" val="3628223268"/>
                    </a:ext>
                  </a:extLst>
                </a:gridCol>
                <a:gridCol w="341630">
                  <a:extLst>
                    <a:ext uri="{9D8B030D-6E8A-4147-A177-3AD203B41FA5}">
                      <a16:colId xmlns:a16="http://schemas.microsoft.com/office/drawing/2014/main" val="3413617265"/>
                    </a:ext>
                  </a:extLst>
                </a:gridCol>
                <a:gridCol w="336548">
                  <a:extLst>
                    <a:ext uri="{9D8B030D-6E8A-4147-A177-3AD203B41FA5}">
                      <a16:colId xmlns:a16="http://schemas.microsoft.com/office/drawing/2014/main" val="2506582046"/>
                    </a:ext>
                  </a:extLst>
                </a:gridCol>
              </a:tblGrid>
              <a:tr h="225954">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Time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00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01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02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03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04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05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06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07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08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09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10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11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12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13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14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15</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16</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17</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18</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19</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20</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21</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22</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tc>
                  <a:txBody>
                    <a:bodyPr/>
                    <a:lstStyle>
                      <a:lvl1pPr marL="0" algn="l" defTabSz="457200" rtl="0" eaLnBrk="1" latinLnBrk="0" hangingPunct="1">
                        <a:defRPr sz="1800" b="1" kern="1200">
                          <a:solidFill>
                            <a:schemeClr val="lt1"/>
                          </a:solidFill>
                          <a:latin typeface="Calibri" panose="020F0502020204030204"/>
                        </a:defRPr>
                      </a:lvl1pPr>
                      <a:lvl2pPr marL="457200" algn="l" defTabSz="457200" rtl="0" eaLnBrk="1" latinLnBrk="0" hangingPunct="1">
                        <a:defRPr sz="1800" b="1" kern="1200">
                          <a:solidFill>
                            <a:schemeClr val="lt1"/>
                          </a:solidFill>
                          <a:latin typeface="Calibri" panose="020F0502020204030204"/>
                        </a:defRPr>
                      </a:lvl2pPr>
                      <a:lvl3pPr marL="914400" algn="l" defTabSz="457200" rtl="0" eaLnBrk="1" latinLnBrk="0" hangingPunct="1">
                        <a:defRPr sz="1800" b="1" kern="1200">
                          <a:solidFill>
                            <a:schemeClr val="lt1"/>
                          </a:solidFill>
                          <a:latin typeface="Calibri" panose="020F0502020204030204"/>
                        </a:defRPr>
                      </a:lvl3pPr>
                      <a:lvl4pPr marL="1371600" algn="l" defTabSz="457200" rtl="0" eaLnBrk="1" latinLnBrk="0" hangingPunct="1">
                        <a:defRPr sz="1800" b="1" kern="1200">
                          <a:solidFill>
                            <a:schemeClr val="lt1"/>
                          </a:solidFill>
                          <a:latin typeface="Calibri" panose="020F0502020204030204"/>
                        </a:defRPr>
                      </a:lvl4pPr>
                      <a:lvl5pPr marL="1828800" algn="l" defTabSz="457200" rtl="0" eaLnBrk="1" latinLnBrk="0" hangingPunct="1">
                        <a:defRPr sz="1800" b="1" kern="1200">
                          <a:solidFill>
                            <a:schemeClr val="lt1"/>
                          </a:solidFill>
                          <a:latin typeface="Calibri" panose="020F0502020204030204"/>
                        </a:defRPr>
                      </a:lvl5pPr>
                      <a:lvl6pPr marL="2286000" algn="l" defTabSz="457200" rtl="0" eaLnBrk="1" latinLnBrk="0" hangingPunct="1">
                        <a:defRPr sz="1800" b="1" kern="1200">
                          <a:solidFill>
                            <a:schemeClr val="lt1"/>
                          </a:solidFill>
                          <a:latin typeface="Calibri" panose="020F0502020204030204"/>
                        </a:defRPr>
                      </a:lvl6pPr>
                      <a:lvl7pPr marL="2743200" algn="l" defTabSz="457200" rtl="0" eaLnBrk="1" latinLnBrk="0" hangingPunct="1">
                        <a:defRPr sz="1800" b="1" kern="1200">
                          <a:solidFill>
                            <a:schemeClr val="lt1"/>
                          </a:solidFill>
                          <a:latin typeface="Calibri" panose="020F0502020204030204"/>
                        </a:defRPr>
                      </a:lvl7pPr>
                      <a:lvl8pPr marL="3200400" algn="l" defTabSz="457200" rtl="0" eaLnBrk="1" latinLnBrk="0" hangingPunct="1">
                        <a:defRPr sz="1800" b="1" kern="1200">
                          <a:solidFill>
                            <a:schemeClr val="lt1"/>
                          </a:solidFill>
                          <a:latin typeface="Calibri" panose="020F0502020204030204"/>
                        </a:defRPr>
                      </a:lvl8pPr>
                      <a:lvl9pPr marL="3657600" algn="l" defTabSz="457200" rtl="0" eaLnBrk="1" latinLnBrk="0" hangingPunct="1">
                        <a:defRPr sz="1800" b="1" kern="1200">
                          <a:solidFill>
                            <a:schemeClr val="lt1"/>
                          </a:solidFill>
                          <a:latin typeface="Calibri" panose="020F0502020204030204"/>
                        </a:defRPr>
                      </a:lvl9pPr>
                    </a:lstStyle>
                    <a:p>
                      <a:pPr algn="l"/>
                      <a:r>
                        <a:rPr lang="en-US" sz="1000" b="0" dirty="0">
                          <a:solidFill>
                            <a:schemeClr val="tx1"/>
                          </a:solidFill>
                          <a:latin typeface="Calibri" panose="020F0502020204030204" pitchFamily="34" charset="0"/>
                          <a:ea typeface="Calibri" panose="020F0502020204030204" pitchFamily="34" charset="0"/>
                          <a:cs typeface="Calibri" panose="020F0502020204030204" pitchFamily="34" charset="0"/>
                        </a:rPr>
                        <a:t>23</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lumMod val="20000"/>
                        <a:lumOff val="80000"/>
                      </a:srgbClr>
                    </a:solidFill>
                  </a:tcPr>
                </a:tc>
                <a:extLst>
                  <a:ext uri="{0D108BD9-81ED-4DB2-BD59-A6C34878D82A}">
                    <a16:rowId xmlns:a16="http://schemas.microsoft.com/office/drawing/2014/main" val="4015482845"/>
                  </a:ext>
                </a:extLst>
              </a:tr>
              <a:tr h="22595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000" dirty="0">
                          <a:latin typeface="Calibri" panose="020F0502020204030204" pitchFamily="34" charset="0"/>
                          <a:ea typeface="Calibri" panose="020F0502020204030204" pitchFamily="34" charset="0"/>
                          <a:cs typeface="Calibri" panose="020F0502020204030204" pitchFamily="34" charset="0"/>
                        </a:rPr>
                        <a:t>Day 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extLst>
                  <a:ext uri="{0D108BD9-81ED-4DB2-BD59-A6C34878D82A}">
                    <a16:rowId xmlns:a16="http://schemas.microsoft.com/office/drawing/2014/main" val="4217691134"/>
                  </a:ext>
                </a:extLst>
              </a:tr>
              <a:tr h="22595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000" dirty="0">
                          <a:latin typeface="Calibri" panose="020F0502020204030204" pitchFamily="34" charset="0"/>
                          <a:ea typeface="Calibri" panose="020F0502020204030204" pitchFamily="34" charset="0"/>
                          <a:cs typeface="Calibri" panose="020F0502020204030204" pitchFamily="34" charset="0"/>
                        </a:rPr>
                        <a:t>Day 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extLst>
                  <a:ext uri="{0D108BD9-81ED-4DB2-BD59-A6C34878D82A}">
                    <a16:rowId xmlns:a16="http://schemas.microsoft.com/office/drawing/2014/main" val="1742935414"/>
                  </a:ext>
                </a:extLst>
              </a:tr>
              <a:tr h="225954">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r>
                        <a:rPr lang="en-US" sz="1000" dirty="0">
                          <a:latin typeface="Calibri" panose="020F0502020204030204" pitchFamily="34" charset="0"/>
                          <a:ea typeface="Calibri" panose="020F0502020204030204" pitchFamily="34" charset="0"/>
                          <a:cs typeface="Calibri" panose="020F0502020204030204" pitchFamily="34" charset="0"/>
                        </a:rPr>
                        <a:t>Day 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endParaRPr lang="en-US" sz="1000" dirty="0">
                        <a:latin typeface="Calibri" panose="020F0502020204030204" pitchFamily="34" charset="0"/>
                        <a:ea typeface="Calibri" panose="020F0502020204030204" pitchFamily="34" charset="0"/>
                        <a:cs typeface="Calibri" panose="020F0502020204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6E6">
                        <a:lumMod val="90000"/>
                      </a:srgbClr>
                    </a:solidFill>
                  </a:tcPr>
                </a:tc>
                <a:extLst>
                  <a:ext uri="{0D108BD9-81ED-4DB2-BD59-A6C34878D82A}">
                    <a16:rowId xmlns:a16="http://schemas.microsoft.com/office/drawing/2014/main" val="472164994"/>
                  </a:ext>
                </a:extLst>
              </a:tr>
            </a:tbl>
          </a:graphicData>
        </a:graphic>
      </p:graphicFrame>
      <p:sp>
        <p:nvSpPr>
          <p:cNvPr id="9" name="Rectangle 8">
            <a:extLst>
              <a:ext uri="{FF2B5EF4-FFF2-40B4-BE49-F238E27FC236}">
                <a16:creationId xmlns:a16="http://schemas.microsoft.com/office/drawing/2014/main" id="{A4008EEA-26C3-6CFC-5AD3-B70483864EAD}"/>
              </a:ext>
            </a:extLst>
          </p:cNvPr>
          <p:cNvSpPr/>
          <p:nvPr/>
        </p:nvSpPr>
        <p:spPr>
          <a:xfrm>
            <a:off x="3194753" y="3194585"/>
            <a:ext cx="65314" cy="175883"/>
          </a:xfrm>
          <a:prstGeom prst="rect">
            <a:avLst/>
          </a:prstGeom>
          <a:solidFill>
            <a:srgbClr val="FCFF8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7E95D6B-4096-B628-AAA6-3030414F0932}"/>
              </a:ext>
            </a:extLst>
          </p:cNvPr>
          <p:cNvSpPr/>
          <p:nvPr/>
        </p:nvSpPr>
        <p:spPr>
          <a:xfrm>
            <a:off x="3192574" y="3426156"/>
            <a:ext cx="65314" cy="175883"/>
          </a:xfrm>
          <a:prstGeom prst="rect">
            <a:avLst/>
          </a:prstGeom>
          <a:solidFill>
            <a:srgbClr val="7FFF9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585D1237-1462-32A7-EB1B-DA983DBA979D}"/>
              </a:ext>
            </a:extLst>
          </p:cNvPr>
          <p:cNvSpPr txBox="1"/>
          <p:nvPr/>
        </p:nvSpPr>
        <p:spPr>
          <a:xfrm>
            <a:off x="1971446" y="2329673"/>
            <a:ext cx="5201107" cy="369332"/>
          </a:xfrm>
          <a:prstGeom prst="rect">
            <a:avLst/>
          </a:prstGeom>
          <a:noFill/>
        </p:spPr>
        <p:txBody>
          <a:bodyPr wrap="square" rtlCol="0">
            <a:spAutoFit/>
          </a:bodyPr>
          <a:lstStyle/>
          <a:p>
            <a:pPr defTabSz="914400" fontAlgn="auto">
              <a:spcBef>
                <a:spcPts val="0"/>
              </a:spcBef>
              <a:spcAft>
                <a:spcPts val="0"/>
              </a:spcAft>
            </a:pPr>
            <a:r>
              <a:rPr lang="en-US" dirty="0">
                <a:solidFill>
                  <a:prstClr val="black"/>
                </a:solidFill>
                <a:latin typeface="Calibri" panose="020F0502020204030204"/>
                <a:ea typeface="+mn-ea"/>
              </a:rPr>
              <a:t>(6) 5 minute occupations – 3 hour offset (Secondary)</a:t>
            </a:r>
          </a:p>
        </p:txBody>
      </p:sp>
      <p:grpSp>
        <p:nvGrpSpPr>
          <p:cNvPr id="16" name="Group 15">
            <a:extLst>
              <a:ext uri="{FF2B5EF4-FFF2-40B4-BE49-F238E27FC236}">
                <a16:creationId xmlns:a16="http://schemas.microsoft.com/office/drawing/2014/main" id="{AE209B6A-159A-39DF-9C75-4F24D1E63679}"/>
              </a:ext>
            </a:extLst>
          </p:cNvPr>
          <p:cNvGrpSpPr/>
          <p:nvPr/>
        </p:nvGrpSpPr>
        <p:grpSpPr>
          <a:xfrm>
            <a:off x="3183392" y="3611040"/>
            <a:ext cx="1034140" cy="562132"/>
            <a:chOff x="4193521" y="4520231"/>
            <a:chExt cx="1350028" cy="562132"/>
          </a:xfrm>
        </p:grpSpPr>
        <p:cxnSp>
          <p:nvCxnSpPr>
            <p:cNvPr id="17" name="Straight Connector 16">
              <a:extLst>
                <a:ext uri="{FF2B5EF4-FFF2-40B4-BE49-F238E27FC236}">
                  <a16:creationId xmlns:a16="http://schemas.microsoft.com/office/drawing/2014/main" id="{74C753CE-A41D-1574-0611-D7A3C49E78CF}"/>
                </a:ext>
              </a:extLst>
            </p:cNvPr>
            <p:cNvCxnSpPr>
              <a:cxnSpLocks/>
            </p:cNvCxnSpPr>
            <p:nvPr/>
          </p:nvCxnSpPr>
          <p:spPr>
            <a:xfrm>
              <a:off x="4193521" y="4520231"/>
              <a:ext cx="0" cy="562132"/>
            </a:xfrm>
            <a:prstGeom prst="line">
              <a:avLst/>
            </a:prstGeom>
            <a:noFill/>
            <a:ln w="19050" cap="flat" cmpd="sng" algn="ctr">
              <a:solidFill>
                <a:srgbClr val="FF0000"/>
              </a:solidFill>
              <a:prstDash val="solid"/>
              <a:miter lim="800000"/>
            </a:ln>
            <a:effectLst/>
          </p:spPr>
        </p:cxnSp>
        <p:cxnSp>
          <p:nvCxnSpPr>
            <p:cNvPr id="18" name="Straight Connector 17">
              <a:extLst>
                <a:ext uri="{FF2B5EF4-FFF2-40B4-BE49-F238E27FC236}">
                  <a16:creationId xmlns:a16="http://schemas.microsoft.com/office/drawing/2014/main" id="{AA2906BD-8E30-82C0-5301-8BE2EF39F784}"/>
                </a:ext>
              </a:extLst>
            </p:cNvPr>
            <p:cNvCxnSpPr>
              <a:cxnSpLocks/>
            </p:cNvCxnSpPr>
            <p:nvPr/>
          </p:nvCxnSpPr>
          <p:spPr>
            <a:xfrm>
              <a:off x="5543549" y="4520231"/>
              <a:ext cx="0" cy="562132"/>
            </a:xfrm>
            <a:prstGeom prst="line">
              <a:avLst/>
            </a:prstGeom>
            <a:noFill/>
            <a:ln w="19050" cap="flat" cmpd="sng" algn="ctr">
              <a:solidFill>
                <a:srgbClr val="FF0000"/>
              </a:solidFill>
              <a:prstDash val="solid"/>
              <a:miter lim="800000"/>
            </a:ln>
            <a:effectLst/>
          </p:spPr>
        </p:cxnSp>
        <p:sp>
          <p:nvSpPr>
            <p:cNvPr id="19" name="TextBox 18">
              <a:extLst>
                <a:ext uri="{FF2B5EF4-FFF2-40B4-BE49-F238E27FC236}">
                  <a16:creationId xmlns:a16="http://schemas.microsoft.com/office/drawing/2014/main" id="{E26F7BCA-4928-4359-E0C2-C7B868B06192}"/>
                </a:ext>
              </a:extLst>
            </p:cNvPr>
            <p:cNvSpPr txBox="1"/>
            <p:nvPr/>
          </p:nvSpPr>
          <p:spPr>
            <a:xfrm>
              <a:off x="4290353" y="4520231"/>
              <a:ext cx="1156956" cy="2539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a:ln>
                    <a:noFill/>
                  </a:ln>
                  <a:solidFill>
                    <a:srgbClr val="FF0000"/>
                  </a:solidFill>
                  <a:effectLst/>
                  <a:uLnTx/>
                  <a:uFillTx/>
                  <a:latin typeface="Calibri" panose="020F0502020204030204"/>
                  <a:ea typeface="+mn-ea"/>
                </a:rPr>
                <a:t>3 hour offset</a:t>
              </a:r>
            </a:p>
          </p:txBody>
        </p:sp>
        <p:cxnSp>
          <p:nvCxnSpPr>
            <p:cNvPr id="20" name="Straight Arrow Connector 19">
              <a:extLst>
                <a:ext uri="{FF2B5EF4-FFF2-40B4-BE49-F238E27FC236}">
                  <a16:creationId xmlns:a16="http://schemas.microsoft.com/office/drawing/2014/main" id="{6A10B887-F897-2B76-9F7D-584DD58FDA61}"/>
                </a:ext>
              </a:extLst>
            </p:cNvPr>
            <p:cNvCxnSpPr>
              <a:cxnSpLocks/>
            </p:cNvCxnSpPr>
            <p:nvPr/>
          </p:nvCxnSpPr>
          <p:spPr>
            <a:xfrm>
              <a:off x="4193521" y="4906163"/>
              <a:ext cx="1350028" cy="0"/>
            </a:xfrm>
            <a:prstGeom prst="straightConnector1">
              <a:avLst/>
            </a:prstGeom>
            <a:noFill/>
            <a:ln w="19050" cap="flat" cmpd="sng" algn="ctr">
              <a:solidFill>
                <a:srgbClr val="FF0000"/>
              </a:solidFill>
              <a:prstDash val="solid"/>
              <a:miter lim="800000"/>
              <a:headEnd type="triangle" w="lg" len="lg"/>
              <a:tailEnd type="triangle" w="lg" len="lg"/>
            </a:ln>
            <a:effectLst/>
          </p:spPr>
        </p:cxnSp>
      </p:grpSp>
      <p:sp>
        <p:nvSpPr>
          <p:cNvPr id="26" name="Rectangle 25">
            <a:extLst>
              <a:ext uri="{FF2B5EF4-FFF2-40B4-BE49-F238E27FC236}">
                <a16:creationId xmlns:a16="http://schemas.microsoft.com/office/drawing/2014/main" id="{A81DDA8B-069F-A590-E18D-664781BC8496}"/>
              </a:ext>
            </a:extLst>
          </p:cNvPr>
          <p:cNvSpPr/>
          <p:nvPr/>
        </p:nvSpPr>
        <p:spPr>
          <a:xfrm>
            <a:off x="5220860" y="3199300"/>
            <a:ext cx="65314" cy="175883"/>
          </a:xfrm>
          <a:prstGeom prst="rect">
            <a:avLst/>
          </a:prstGeom>
          <a:solidFill>
            <a:srgbClr val="FCFF8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A849AEFF-3AFE-2CC0-A165-F51EE0CB6C0C}"/>
              </a:ext>
            </a:extLst>
          </p:cNvPr>
          <p:cNvSpPr/>
          <p:nvPr/>
        </p:nvSpPr>
        <p:spPr>
          <a:xfrm>
            <a:off x="5218681" y="3430871"/>
            <a:ext cx="65314" cy="175883"/>
          </a:xfrm>
          <a:prstGeom prst="rect">
            <a:avLst/>
          </a:prstGeom>
          <a:solidFill>
            <a:srgbClr val="7FFF9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D4E69072-87D9-008A-ADCB-F90B6A910A25}"/>
              </a:ext>
            </a:extLst>
          </p:cNvPr>
          <p:cNvSpPr/>
          <p:nvPr/>
        </p:nvSpPr>
        <p:spPr>
          <a:xfrm>
            <a:off x="4217532" y="3200287"/>
            <a:ext cx="65314" cy="175883"/>
          </a:xfrm>
          <a:prstGeom prst="rect">
            <a:avLst/>
          </a:prstGeom>
          <a:solidFill>
            <a:srgbClr val="FCFF8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4B6CB0D-C3A6-781B-3587-90A9F930CB9E}"/>
              </a:ext>
            </a:extLst>
          </p:cNvPr>
          <p:cNvSpPr/>
          <p:nvPr/>
        </p:nvSpPr>
        <p:spPr>
          <a:xfrm>
            <a:off x="4215353" y="3431858"/>
            <a:ext cx="65314" cy="175883"/>
          </a:xfrm>
          <a:prstGeom prst="rect">
            <a:avLst/>
          </a:prstGeom>
          <a:solidFill>
            <a:srgbClr val="7FFF9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30" name="Group 29">
            <a:extLst>
              <a:ext uri="{FF2B5EF4-FFF2-40B4-BE49-F238E27FC236}">
                <a16:creationId xmlns:a16="http://schemas.microsoft.com/office/drawing/2014/main" id="{16A0EBB3-52A6-8D82-1A46-F7AB714BD3B3}"/>
              </a:ext>
            </a:extLst>
          </p:cNvPr>
          <p:cNvGrpSpPr/>
          <p:nvPr/>
        </p:nvGrpSpPr>
        <p:grpSpPr>
          <a:xfrm>
            <a:off x="4213987" y="3610397"/>
            <a:ext cx="1034140" cy="562132"/>
            <a:chOff x="4193521" y="4520231"/>
            <a:chExt cx="1350028" cy="562132"/>
          </a:xfrm>
        </p:grpSpPr>
        <p:cxnSp>
          <p:nvCxnSpPr>
            <p:cNvPr id="31" name="Straight Connector 30">
              <a:extLst>
                <a:ext uri="{FF2B5EF4-FFF2-40B4-BE49-F238E27FC236}">
                  <a16:creationId xmlns:a16="http://schemas.microsoft.com/office/drawing/2014/main" id="{48871A5B-FE72-8482-393B-8C276E1D4310}"/>
                </a:ext>
              </a:extLst>
            </p:cNvPr>
            <p:cNvCxnSpPr>
              <a:cxnSpLocks/>
            </p:cNvCxnSpPr>
            <p:nvPr/>
          </p:nvCxnSpPr>
          <p:spPr>
            <a:xfrm>
              <a:off x="4193521" y="4520231"/>
              <a:ext cx="0" cy="562132"/>
            </a:xfrm>
            <a:prstGeom prst="line">
              <a:avLst/>
            </a:prstGeom>
            <a:noFill/>
            <a:ln w="19050" cap="flat" cmpd="sng" algn="ctr">
              <a:solidFill>
                <a:srgbClr val="FF0000"/>
              </a:solidFill>
              <a:prstDash val="solid"/>
              <a:miter lim="800000"/>
            </a:ln>
            <a:effectLst/>
          </p:spPr>
        </p:cxnSp>
        <p:cxnSp>
          <p:nvCxnSpPr>
            <p:cNvPr id="32" name="Straight Connector 31">
              <a:extLst>
                <a:ext uri="{FF2B5EF4-FFF2-40B4-BE49-F238E27FC236}">
                  <a16:creationId xmlns:a16="http://schemas.microsoft.com/office/drawing/2014/main" id="{199E7A12-7241-A753-1835-751EC9CCFA11}"/>
                </a:ext>
              </a:extLst>
            </p:cNvPr>
            <p:cNvCxnSpPr>
              <a:cxnSpLocks/>
            </p:cNvCxnSpPr>
            <p:nvPr/>
          </p:nvCxnSpPr>
          <p:spPr>
            <a:xfrm>
              <a:off x="5515574" y="4520231"/>
              <a:ext cx="0" cy="562132"/>
            </a:xfrm>
            <a:prstGeom prst="line">
              <a:avLst/>
            </a:prstGeom>
            <a:noFill/>
            <a:ln w="19050" cap="flat" cmpd="sng" algn="ctr">
              <a:solidFill>
                <a:srgbClr val="FF0000"/>
              </a:solidFill>
              <a:prstDash val="solid"/>
              <a:miter lim="800000"/>
            </a:ln>
            <a:effectLst/>
          </p:spPr>
        </p:cxnSp>
        <p:sp>
          <p:nvSpPr>
            <p:cNvPr id="33" name="TextBox 32">
              <a:extLst>
                <a:ext uri="{FF2B5EF4-FFF2-40B4-BE49-F238E27FC236}">
                  <a16:creationId xmlns:a16="http://schemas.microsoft.com/office/drawing/2014/main" id="{13671B1B-B4A7-C35E-8140-03904F6FC764}"/>
                </a:ext>
              </a:extLst>
            </p:cNvPr>
            <p:cNvSpPr txBox="1"/>
            <p:nvPr/>
          </p:nvSpPr>
          <p:spPr>
            <a:xfrm>
              <a:off x="4290353" y="4520231"/>
              <a:ext cx="1156956" cy="2539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a:ln>
                    <a:noFill/>
                  </a:ln>
                  <a:solidFill>
                    <a:srgbClr val="FF0000"/>
                  </a:solidFill>
                  <a:effectLst/>
                  <a:uLnTx/>
                  <a:uFillTx/>
                  <a:latin typeface="Calibri" panose="020F0502020204030204"/>
                  <a:ea typeface="+mn-ea"/>
                </a:rPr>
                <a:t>3 hour offset</a:t>
              </a:r>
            </a:p>
          </p:txBody>
        </p:sp>
        <p:cxnSp>
          <p:nvCxnSpPr>
            <p:cNvPr id="34" name="Straight Arrow Connector 33">
              <a:extLst>
                <a:ext uri="{FF2B5EF4-FFF2-40B4-BE49-F238E27FC236}">
                  <a16:creationId xmlns:a16="http://schemas.microsoft.com/office/drawing/2014/main" id="{91DD3380-91CE-2BA0-4A12-81F4CFC7D320}"/>
                </a:ext>
              </a:extLst>
            </p:cNvPr>
            <p:cNvCxnSpPr>
              <a:cxnSpLocks/>
            </p:cNvCxnSpPr>
            <p:nvPr/>
          </p:nvCxnSpPr>
          <p:spPr>
            <a:xfrm>
              <a:off x="4193521" y="4906163"/>
              <a:ext cx="1350028" cy="0"/>
            </a:xfrm>
            <a:prstGeom prst="straightConnector1">
              <a:avLst/>
            </a:prstGeom>
            <a:noFill/>
            <a:ln w="19050" cap="flat" cmpd="sng" algn="ctr">
              <a:solidFill>
                <a:srgbClr val="FF0000"/>
              </a:solidFill>
              <a:prstDash val="solid"/>
              <a:miter lim="800000"/>
              <a:headEnd type="triangle" w="lg" len="lg"/>
              <a:tailEnd type="triangle" w="lg" len="lg"/>
            </a:ln>
            <a:effectLst/>
          </p:spPr>
        </p:cxnSp>
      </p:grpSp>
      <p:sp>
        <p:nvSpPr>
          <p:cNvPr id="3" name="TextBox 2">
            <a:extLst>
              <a:ext uri="{FF2B5EF4-FFF2-40B4-BE49-F238E27FC236}">
                <a16:creationId xmlns:a16="http://schemas.microsoft.com/office/drawing/2014/main" id="{EFA3D3B9-AB21-250B-5132-0D3494764A90}"/>
              </a:ext>
            </a:extLst>
          </p:cNvPr>
          <p:cNvSpPr txBox="1"/>
          <p:nvPr/>
        </p:nvSpPr>
        <p:spPr>
          <a:xfrm>
            <a:off x="188496" y="4484088"/>
            <a:ext cx="8887997" cy="1477328"/>
          </a:xfrm>
          <a:prstGeom prst="rect">
            <a:avLst/>
          </a:prstGeom>
          <a:noFill/>
        </p:spPr>
        <p:txBody>
          <a:bodyPr wrap="square" rtlCol="0">
            <a:spAutoFit/>
          </a:bodyPr>
          <a:lstStyle/>
          <a:p>
            <a:r>
              <a:rPr lang="en-US" dirty="0">
                <a:solidFill>
                  <a:srgbClr val="0070C0"/>
                </a:solidFill>
              </a:rPr>
              <a:t>Surveyor has 1 Base and 1 Rover receiver.</a:t>
            </a:r>
          </a:p>
          <a:p>
            <a:r>
              <a:rPr lang="en-US" dirty="0">
                <a:solidFill>
                  <a:srgbClr val="0070C0"/>
                </a:solidFill>
              </a:rPr>
              <a:t>18 passive marks + 3 GVX Validation Stations = 21 marks</a:t>
            </a:r>
          </a:p>
          <a:p>
            <a:r>
              <a:rPr lang="en-US" dirty="0">
                <a:solidFill>
                  <a:srgbClr val="0070C0"/>
                </a:solidFill>
              </a:rPr>
              <a:t>21 marks @ 6 occupations per mark = 126 observations</a:t>
            </a:r>
          </a:p>
          <a:p>
            <a:r>
              <a:rPr lang="en-US" dirty="0">
                <a:solidFill>
                  <a:srgbClr val="0070C0"/>
                </a:solidFill>
              </a:rPr>
              <a:t>9 marks </a:t>
            </a:r>
            <a:r>
              <a:rPr lang="en-US" i="1" dirty="0">
                <a:solidFill>
                  <a:srgbClr val="0070C0"/>
                </a:solidFill>
              </a:rPr>
              <a:t>(the 3 checkpoints + 6 vector chain junctions) </a:t>
            </a:r>
            <a:r>
              <a:rPr lang="en-US" dirty="0">
                <a:solidFill>
                  <a:srgbClr val="0070C0"/>
                </a:solidFill>
              </a:rPr>
              <a:t>are double-observed = 54 observations.</a:t>
            </a:r>
          </a:p>
          <a:p>
            <a:r>
              <a:rPr lang="en-US" dirty="0">
                <a:solidFill>
                  <a:srgbClr val="0070C0"/>
                </a:solidFill>
              </a:rPr>
              <a:t>	Total of 126 + 54 = 180 GVX SRTK vectors on a total of 21 marks.</a:t>
            </a:r>
          </a:p>
        </p:txBody>
      </p:sp>
      <p:sp>
        <p:nvSpPr>
          <p:cNvPr id="4" name="Date Placeholder 3">
            <a:extLst>
              <a:ext uri="{FF2B5EF4-FFF2-40B4-BE49-F238E27FC236}">
                <a16:creationId xmlns:a16="http://schemas.microsoft.com/office/drawing/2014/main" id="{65CE11B1-3954-3124-2814-6221C8FF6BD4}"/>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1614380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1B78F-C0B4-0312-4992-EB515CB3A4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BA3272-11E8-31D7-8B53-5B3D5DCAE7CD}"/>
              </a:ext>
            </a:extLst>
          </p:cNvPr>
          <p:cNvSpPr>
            <a:spLocks noGrp="1"/>
          </p:cNvSpPr>
          <p:nvPr>
            <p:ph type="title"/>
          </p:nvPr>
        </p:nvSpPr>
        <p:spPr/>
        <p:txBody>
          <a:bodyPr/>
          <a:lstStyle/>
          <a:p>
            <a:r>
              <a:rPr lang="en-US" dirty="0"/>
              <a:t>GVX SRTK Observation Plan</a:t>
            </a:r>
          </a:p>
        </p:txBody>
      </p:sp>
      <p:sp>
        <p:nvSpPr>
          <p:cNvPr id="5" name="Footer Placeholder 4">
            <a:extLst>
              <a:ext uri="{FF2B5EF4-FFF2-40B4-BE49-F238E27FC236}">
                <a16:creationId xmlns:a16="http://schemas.microsoft.com/office/drawing/2014/main" id="{E3D7124A-606E-C7C4-BEEA-2549389C672E}"/>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4135AB4D-6250-8F68-849E-95DEE7997775}"/>
              </a:ext>
            </a:extLst>
          </p:cNvPr>
          <p:cNvSpPr>
            <a:spLocks noGrp="1"/>
          </p:cNvSpPr>
          <p:nvPr>
            <p:ph type="sldNum" sz="quarter" idx="12"/>
          </p:nvPr>
        </p:nvSpPr>
        <p:spPr/>
        <p:txBody>
          <a:bodyPr/>
          <a:lstStyle/>
          <a:p>
            <a:fld id="{84C1C367-1155-47A8-B187-ABB1E4FCD3DE}" type="slidenum">
              <a:rPr lang="en-US" altLang="en-US" smtClean="0"/>
              <a:pPr/>
              <a:t>57</a:t>
            </a:fld>
            <a:endParaRPr lang="en-US" altLang="en-US" dirty="0"/>
          </a:p>
        </p:txBody>
      </p:sp>
      <p:graphicFrame>
        <p:nvGraphicFramePr>
          <p:cNvPr id="7" name="Table 6" descr="Diagram showing the planned GVX SRTK occupations with 3 hour offsets.">
            <a:extLst>
              <a:ext uri="{FF2B5EF4-FFF2-40B4-BE49-F238E27FC236}">
                <a16:creationId xmlns:a16="http://schemas.microsoft.com/office/drawing/2014/main" id="{22E49E26-3627-C6A3-D87D-02C632060727}"/>
              </a:ext>
            </a:extLst>
          </p:cNvPr>
          <p:cNvGraphicFramePr>
            <a:graphicFrameLocks noGrp="1"/>
          </p:cNvGraphicFramePr>
          <p:nvPr>
            <p:extLst>
              <p:ext uri="{D42A27DB-BD31-4B8C-83A1-F6EECF244321}">
                <p14:modId xmlns:p14="http://schemas.microsoft.com/office/powerpoint/2010/main" val="1189032788"/>
              </p:ext>
            </p:extLst>
          </p:nvPr>
        </p:nvGraphicFramePr>
        <p:xfrm>
          <a:off x="1050642" y="1480524"/>
          <a:ext cx="6870666" cy="2346960"/>
        </p:xfrm>
        <a:graphic>
          <a:graphicData uri="http://schemas.openxmlformats.org/drawingml/2006/table">
            <a:tbl>
              <a:tblPr firstRow="1" bandRow="1">
                <a:tableStyleId>{5C22544A-7EE6-4342-B048-85BDC9FD1C3A}</a:tableStyleId>
              </a:tblPr>
              <a:tblGrid>
                <a:gridCol w="629011">
                  <a:extLst>
                    <a:ext uri="{9D8B030D-6E8A-4147-A177-3AD203B41FA5}">
                      <a16:colId xmlns:a16="http://schemas.microsoft.com/office/drawing/2014/main" val="323992508"/>
                    </a:ext>
                  </a:extLst>
                </a:gridCol>
                <a:gridCol w="428943">
                  <a:extLst>
                    <a:ext uri="{9D8B030D-6E8A-4147-A177-3AD203B41FA5}">
                      <a16:colId xmlns:a16="http://schemas.microsoft.com/office/drawing/2014/main" val="3714769142"/>
                    </a:ext>
                  </a:extLst>
                </a:gridCol>
                <a:gridCol w="428943">
                  <a:extLst>
                    <a:ext uri="{9D8B030D-6E8A-4147-A177-3AD203B41FA5}">
                      <a16:colId xmlns:a16="http://schemas.microsoft.com/office/drawing/2014/main" val="3009987323"/>
                    </a:ext>
                  </a:extLst>
                </a:gridCol>
                <a:gridCol w="428943">
                  <a:extLst>
                    <a:ext uri="{9D8B030D-6E8A-4147-A177-3AD203B41FA5}">
                      <a16:colId xmlns:a16="http://schemas.microsoft.com/office/drawing/2014/main" val="3377763713"/>
                    </a:ext>
                  </a:extLst>
                </a:gridCol>
                <a:gridCol w="479743">
                  <a:extLst>
                    <a:ext uri="{9D8B030D-6E8A-4147-A177-3AD203B41FA5}">
                      <a16:colId xmlns:a16="http://schemas.microsoft.com/office/drawing/2014/main" val="490940427"/>
                    </a:ext>
                  </a:extLst>
                </a:gridCol>
                <a:gridCol w="479743">
                  <a:extLst>
                    <a:ext uri="{9D8B030D-6E8A-4147-A177-3AD203B41FA5}">
                      <a16:colId xmlns:a16="http://schemas.microsoft.com/office/drawing/2014/main" val="1968571119"/>
                    </a:ext>
                  </a:extLst>
                </a:gridCol>
                <a:gridCol w="471805">
                  <a:extLst>
                    <a:ext uri="{9D8B030D-6E8A-4147-A177-3AD203B41FA5}">
                      <a16:colId xmlns:a16="http://schemas.microsoft.com/office/drawing/2014/main" val="1766797388"/>
                    </a:ext>
                  </a:extLst>
                </a:gridCol>
                <a:gridCol w="471805">
                  <a:extLst>
                    <a:ext uri="{9D8B030D-6E8A-4147-A177-3AD203B41FA5}">
                      <a16:colId xmlns:a16="http://schemas.microsoft.com/office/drawing/2014/main" val="1321318103"/>
                    </a:ext>
                  </a:extLst>
                </a:gridCol>
                <a:gridCol w="471805">
                  <a:extLst>
                    <a:ext uri="{9D8B030D-6E8A-4147-A177-3AD203B41FA5}">
                      <a16:colId xmlns:a16="http://schemas.microsoft.com/office/drawing/2014/main" val="17313928"/>
                    </a:ext>
                  </a:extLst>
                </a:gridCol>
                <a:gridCol w="471805">
                  <a:extLst>
                    <a:ext uri="{9D8B030D-6E8A-4147-A177-3AD203B41FA5}">
                      <a16:colId xmlns:a16="http://schemas.microsoft.com/office/drawing/2014/main" val="2139985973"/>
                    </a:ext>
                  </a:extLst>
                </a:gridCol>
                <a:gridCol w="471805">
                  <a:extLst>
                    <a:ext uri="{9D8B030D-6E8A-4147-A177-3AD203B41FA5}">
                      <a16:colId xmlns:a16="http://schemas.microsoft.com/office/drawing/2014/main" val="38872433"/>
                    </a:ext>
                  </a:extLst>
                </a:gridCol>
                <a:gridCol w="471805">
                  <a:extLst>
                    <a:ext uri="{9D8B030D-6E8A-4147-A177-3AD203B41FA5}">
                      <a16:colId xmlns:a16="http://schemas.microsoft.com/office/drawing/2014/main" val="708966754"/>
                    </a:ext>
                  </a:extLst>
                </a:gridCol>
                <a:gridCol w="471805">
                  <a:extLst>
                    <a:ext uri="{9D8B030D-6E8A-4147-A177-3AD203B41FA5}">
                      <a16:colId xmlns:a16="http://schemas.microsoft.com/office/drawing/2014/main" val="1306381927"/>
                    </a:ext>
                  </a:extLst>
                </a:gridCol>
                <a:gridCol w="692705">
                  <a:extLst>
                    <a:ext uri="{9D8B030D-6E8A-4147-A177-3AD203B41FA5}">
                      <a16:colId xmlns:a16="http://schemas.microsoft.com/office/drawing/2014/main" val="2014871637"/>
                    </a:ext>
                  </a:extLst>
                </a:gridCol>
              </a:tblGrid>
              <a:tr h="199813">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To </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7 AM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8 AM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9 AM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10 AM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11 AM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12 PM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13 PM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14 PM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15 PM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16 PM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17 PM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18 PM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Total OCC</a:t>
                      </a:r>
                    </a:p>
                  </a:txBody>
                  <a:tcPr/>
                </a:tc>
                <a:extLst>
                  <a:ext uri="{0D108BD9-81ED-4DB2-BD59-A6C34878D82A}">
                    <a16:rowId xmlns:a16="http://schemas.microsoft.com/office/drawing/2014/main" val="1276758923"/>
                  </a:ext>
                </a:extLst>
              </a:tr>
              <a:tr h="199813">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Point 1</a:t>
                      </a: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2917466295"/>
                  </a:ext>
                </a:extLst>
              </a:tr>
              <a:tr h="1998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latin typeface="Calibri" panose="020F0502020204030204" pitchFamily="34" charset="0"/>
                          <a:ea typeface="Calibri" panose="020F0502020204030204" pitchFamily="34" charset="0"/>
                          <a:cs typeface="Calibri" panose="020F0502020204030204" pitchFamily="34" charset="0"/>
                        </a:rPr>
                        <a:t>Point 2</a:t>
                      </a: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1701196425"/>
                  </a:ext>
                </a:extLst>
              </a:tr>
              <a:tr h="1998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latin typeface="Calibri" panose="020F0502020204030204" pitchFamily="34" charset="0"/>
                          <a:ea typeface="Calibri" panose="020F0502020204030204" pitchFamily="34" charset="0"/>
                          <a:cs typeface="Calibri" panose="020F0502020204030204" pitchFamily="34" charset="0"/>
                        </a:rPr>
                        <a:t>Point 3</a:t>
                      </a: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2042344242"/>
                  </a:ext>
                </a:extLst>
              </a:tr>
              <a:tr h="199813">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Point 4</a:t>
                      </a: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3889591590"/>
                  </a:ext>
                </a:extLst>
              </a:tr>
              <a:tr h="1998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latin typeface="Calibri" panose="020F0502020204030204" pitchFamily="34" charset="0"/>
                          <a:ea typeface="Calibri" panose="020F0502020204030204" pitchFamily="34" charset="0"/>
                          <a:cs typeface="Calibri" panose="020F0502020204030204" pitchFamily="34" charset="0"/>
                        </a:rPr>
                        <a:t>Point 5</a:t>
                      </a: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4250505246"/>
                  </a:ext>
                </a:extLst>
              </a:tr>
              <a:tr h="1998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latin typeface="Calibri" panose="020F0502020204030204" pitchFamily="34" charset="0"/>
                          <a:ea typeface="Calibri" panose="020F0502020204030204" pitchFamily="34" charset="0"/>
                          <a:cs typeface="Calibri" panose="020F0502020204030204" pitchFamily="34" charset="0"/>
                        </a:rPr>
                        <a:t>Point 6</a:t>
                      </a: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580470066"/>
                  </a:ext>
                </a:extLst>
              </a:tr>
              <a:tr h="199813">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Point 7</a:t>
                      </a: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1464237936"/>
                  </a:ext>
                </a:extLst>
              </a:tr>
              <a:tr h="1998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latin typeface="Calibri" panose="020F0502020204030204" pitchFamily="34" charset="0"/>
                          <a:ea typeface="Calibri" panose="020F0502020204030204" pitchFamily="34" charset="0"/>
                          <a:cs typeface="Calibri" panose="020F0502020204030204" pitchFamily="34" charset="0"/>
                        </a:rPr>
                        <a:t>Point 8</a:t>
                      </a: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1036165455"/>
                  </a:ext>
                </a:extLst>
              </a:tr>
              <a:tr h="1998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latin typeface="Calibri" panose="020F0502020204030204" pitchFamily="34" charset="0"/>
                          <a:ea typeface="Calibri" panose="020F0502020204030204" pitchFamily="34" charset="0"/>
                          <a:cs typeface="Calibri" panose="020F0502020204030204" pitchFamily="34" charset="0"/>
                        </a:rPr>
                        <a:t>Point 9</a:t>
                      </a: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3178442244"/>
                  </a:ext>
                </a:extLst>
              </a:tr>
              <a:tr h="199813">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Point 10</a:t>
                      </a: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3938995361"/>
                  </a:ext>
                </a:extLst>
              </a:tr>
            </a:tbl>
          </a:graphicData>
        </a:graphic>
      </p:graphicFrame>
      <p:sp>
        <p:nvSpPr>
          <p:cNvPr id="11" name="TextBox 10">
            <a:extLst>
              <a:ext uri="{FF2B5EF4-FFF2-40B4-BE49-F238E27FC236}">
                <a16:creationId xmlns:a16="http://schemas.microsoft.com/office/drawing/2014/main" id="{DD1A1E08-E9BE-A4D8-08C3-A67DA218891A}"/>
              </a:ext>
            </a:extLst>
          </p:cNvPr>
          <p:cNvSpPr txBox="1"/>
          <p:nvPr/>
        </p:nvSpPr>
        <p:spPr>
          <a:xfrm>
            <a:off x="927737" y="1128103"/>
            <a:ext cx="6993571" cy="369332"/>
          </a:xfrm>
          <a:prstGeom prst="rect">
            <a:avLst/>
          </a:prstGeom>
          <a:noFill/>
        </p:spPr>
        <p:txBody>
          <a:bodyPr wrap="square" rtlCol="0">
            <a:spAutoFit/>
          </a:bodyPr>
          <a:lstStyle/>
          <a:p>
            <a:r>
              <a:rPr lang="en-US" dirty="0"/>
              <a:t>FROM: GVX BASE POINT 1, Day 4 for first group of 10 marks</a:t>
            </a:r>
          </a:p>
        </p:txBody>
      </p:sp>
      <p:sp>
        <p:nvSpPr>
          <p:cNvPr id="13" name="Rectangle 12">
            <a:extLst>
              <a:ext uri="{FF2B5EF4-FFF2-40B4-BE49-F238E27FC236}">
                <a16:creationId xmlns:a16="http://schemas.microsoft.com/office/drawing/2014/main" id="{C324B04F-4BCF-72FC-8D84-1E81FBB272C8}"/>
              </a:ext>
            </a:extLst>
          </p:cNvPr>
          <p:cNvSpPr/>
          <p:nvPr/>
        </p:nvSpPr>
        <p:spPr>
          <a:xfrm>
            <a:off x="1692762" y="1724272"/>
            <a:ext cx="65314" cy="173910"/>
          </a:xfrm>
          <a:prstGeom prst="rect">
            <a:avLst/>
          </a:prstGeom>
          <a:solidFill>
            <a:srgbClr val="FCFF8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269DA042-8AEB-2AE0-8DE5-ADC1EE79B99B}"/>
              </a:ext>
            </a:extLst>
          </p:cNvPr>
          <p:cNvSpPr/>
          <p:nvPr/>
        </p:nvSpPr>
        <p:spPr>
          <a:xfrm>
            <a:off x="1814682" y="1931496"/>
            <a:ext cx="65314" cy="173910"/>
          </a:xfrm>
          <a:prstGeom prst="rect">
            <a:avLst/>
          </a:prstGeom>
          <a:solidFill>
            <a:srgbClr val="FCFF8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40B370E-29C6-CD7A-8CC2-2098182D5F1E}"/>
              </a:ext>
            </a:extLst>
          </p:cNvPr>
          <p:cNvSpPr/>
          <p:nvPr/>
        </p:nvSpPr>
        <p:spPr>
          <a:xfrm>
            <a:off x="1964935" y="2133498"/>
            <a:ext cx="65314" cy="173910"/>
          </a:xfrm>
          <a:prstGeom prst="rect">
            <a:avLst/>
          </a:prstGeom>
          <a:solidFill>
            <a:srgbClr val="FCFF8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D71F0BEE-04CE-9710-C10B-E396EEBA156C}"/>
              </a:ext>
            </a:extLst>
          </p:cNvPr>
          <p:cNvSpPr/>
          <p:nvPr/>
        </p:nvSpPr>
        <p:spPr>
          <a:xfrm>
            <a:off x="2102414" y="2343397"/>
            <a:ext cx="65314" cy="173910"/>
          </a:xfrm>
          <a:prstGeom prst="rect">
            <a:avLst/>
          </a:prstGeom>
          <a:solidFill>
            <a:srgbClr val="FCFF8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EA32BFB-CCEF-1AF9-7A8C-2C377351EDC6}"/>
              </a:ext>
            </a:extLst>
          </p:cNvPr>
          <p:cNvSpPr/>
          <p:nvPr/>
        </p:nvSpPr>
        <p:spPr>
          <a:xfrm>
            <a:off x="2245212" y="2562472"/>
            <a:ext cx="65314" cy="173910"/>
          </a:xfrm>
          <a:prstGeom prst="rect">
            <a:avLst/>
          </a:prstGeom>
          <a:solidFill>
            <a:srgbClr val="FCFF8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6184EC74-5F1A-7C51-1204-0C160FFEE99E}"/>
              </a:ext>
            </a:extLst>
          </p:cNvPr>
          <p:cNvSpPr/>
          <p:nvPr/>
        </p:nvSpPr>
        <p:spPr>
          <a:xfrm>
            <a:off x="2391262" y="2778372"/>
            <a:ext cx="65314" cy="173910"/>
          </a:xfrm>
          <a:prstGeom prst="rect">
            <a:avLst/>
          </a:prstGeom>
          <a:solidFill>
            <a:srgbClr val="FCFF8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58764479-C38D-6365-9FF3-4A0F01573FBB}"/>
              </a:ext>
            </a:extLst>
          </p:cNvPr>
          <p:cNvSpPr/>
          <p:nvPr/>
        </p:nvSpPr>
        <p:spPr>
          <a:xfrm>
            <a:off x="2521437" y="2987922"/>
            <a:ext cx="65314" cy="173910"/>
          </a:xfrm>
          <a:prstGeom prst="rect">
            <a:avLst/>
          </a:prstGeom>
          <a:solidFill>
            <a:srgbClr val="FCFF8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2191015C-22A0-EB75-B1A6-1798EE6C6450}"/>
              </a:ext>
            </a:extLst>
          </p:cNvPr>
          <p:cNvSpPr/>
          <p:nvPr/>
        </p:nvSpPr>
        <p:spPr>
          <a:xfrm>
            <a:off x="2657962" y="3203822"/>
            <a:ext cx="65314" cy="173910"/>
          </a:xfrm>
          <a:prstGeom prst="rect">
            <a:avLst/>
          </a:prstGeom>
          <a:solidFill>
            <a:srgbClr val="FCFF8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9C02C477-0797-7534-C52E-D042AE88862F}"/>
              </a:ext>
            </a:extLst>
          </p:cNvPr>
          <p:cNvSpPr/>
          <p:nvPr/>
        </p:nvSpPr>
        <p:spPr>
          <a:xfrm>
            <a:off x="2797662" y="3419722"/>
            <a:ext cx="65314" cy="173910"/>
          </a:xfrm>
          <a:prstGeom prst="rect">
            <a:avLst/>
          </a:prstGeom>
          <a:solidFill>
            <a:srgbClr val="FCFF8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2D88CE77-D65D-58CE-D957-92367386BA1F}"/>
              </a:ext>
            </a:extLst>
          </p:cNvPr>
          <p:cNvSpPr/>
          <p:nvPr/>
        </p:nvSpPr>
        <p:spPr>
          <a:xfrm>
            <a:off x="2888467" y="3626097"/>
            <a:ext cx="65314" cy="173910"/>
          </a:xfrm>
          <a:prstGeom prst="rect">
            <a:avLst/>
          </a:prstGeom>
          <a:solidFill>
            <a:srgbClr val="FCFF8B"/>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D566F6F4-5E14-0B7F-D9E1-C68E736C146D}"/>
              </a:ext>
            </a:extLst>
          </p:cNvPr>
          <p:cNvSpPr txBox="1"/>
          <p:nvPr/>
        </p:nvSpPr>
        <p:spPr>
          <a:xfrm>
            <a:off x="1589093" y="4228461"/>
            <a:ext cx="5667376" cy="461665"/>
          </a:xfrm>
          <a:prstGeom prst="rect">
            <a:avLst/>
          </a:prstGeom>
          <a:noFill/>
        </p:spPr>
        <p:txBody>
          <a:bodyPr wrap="square" rtlCol="0">
            <a:spAutoFit/>
          </a:bodyPr>
          <a:lstStyle/>
          <a:p>
            <a:r>
              <a:rPr lang="en-US" sz="1200" i="1" dirty="0">
                <a:solidFill>
                  <a:srgbClr val="0070C0"/>
                </a:solidFill>
              </a:rPr>
              <a:t>Assume: 5 minute occupation + 10 minutes travel time = 15 minutes per mark </a:t>
            </a:r>
          </a:p>
          <a:p>
            <a:r>
              <a:rPr lang="en-US" sz="1200" i="1" dirty="0">
                <a:solidFill>
                  <a:srgbClr val="0070C0"/>
                </a:solidFill>
              </a:rPr>
              <a:t>10 marks @ 15 minutes per mark = 150 minutes per observation cycle</a:t>
            </a:r>
          </a:p>
        </p:txBody>
      </p:sp>
      <p:sp>
        <p:nvSpPr>
          <p:cNvPr id="69" name="Rectangle 68">
            <a:extLst>
              <a:ext uri="{FF2B5EF4-FFF2-40B4-BE49-F238E27FC236}">
                <a16:creationId xmlns:a16="http://schemas.microsoft.com/office/drawing/2014/main" id="{001DB411-06EB-FF95-389A-D5218FBF57A4}"/>
              </a:ext>
            </a:extLst>
          </p:cNvPr>
          <p:cNvSpPr/>
          <p:nvPr/>
        </p:nvSpPr>
        <p:spPr>
          <a:xfrm>
            <a:off x="4526967" y="1724079"/>
            <a:ext cx="65314" cy="173910"/>
          </a:xfrm>
          <a:prstGeom prst="rect">
            <a:avLst/>
          </a:prstGeom>
          <a:solidFill>
            <a:srgbClr val="0091D2"/>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AFB9436D-3D77-DA15-1315-F284B9FC7FD3}"/>
              </a:ext>
            </a:extLst>
          </p:cNvPr>
          <p:cNvSpPr/>
          <p:nvPr/>
        </p:nvSpPr>
        <p:spPr>
          <a:xfrm>
            <a:off x="4648887" y="1931303"/>
            <a:ext cx="65314" cy="173910"/>
          </a:xfrm>
          <a:prstGeom prst="rect">
            <a:avLst/>
          </a:prstGeom>
          <a:solidFill>
            <a:srgbClr val="0091D2"/>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AE9F73A0-AA48-D945-830D-9F5C3ACB63A7}"/>
              </a:ext>
            </a:extLst>
          </p:cNvPr>
          <p:cNvSpPr/>
          <p:nvPr/>
        </p:nvSpPr>
        <p:spPr>
          <a:xfrm>
            <a:off x="4799140" y="2133305"/>
            <a:ext cx="65314" cy="173910"/>
          </a:xfrm>
          <a:prstGeom prst="rect">
            <a:avLst/>
          </a:prstGeom>
          <a:solidFill>
            <a:srgbClr val="0091D2"/>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9122F092-0BD1-AB61-8E78-6F7E0BC5A8D4}"/>
              </a:ext>
            </a:extLst>
          </p:cNvPr>
          <p:cNvSpPr/>
          <p:nvPr/>
        </p:nvSpPr>
        <p:spPr>
          <a:xfrm>
            <a:off x="4936619" y="2343204"/>
            <a:ext cx="65314" cy="173910"/>
          </a:xfrm>
          <a:prstGeom prst="rect">
            <a:avLst/>
          </a:prstGeom>
          <a:solidFill>
            <a:srgbClr val="0091D2"/>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8E990ECA-F2C0-C5C9-5D53-2494E0C8D659}"/>
              </a:ext>
            </a:extLst>
          </p:cNvPr>
          <p:cNvSpPr/>
          <p:nvPr/>
        </p:nvSpPr>
        <p:spPr>
          <a:xfrm>
            <a:off x="5079417" y="2562279"/>
            <a:ext cx="65314" cy="173910"/>
          </a:xfrm>
          <a:prstGeom prst="rect">
            <a:avLst/>
          </a:prstGeom>
          <a:solidFill>
            <a:srgbClr val="0091D2"/>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A71384B2-8842-4D97-0882-3CDF31079D08}"/>
              </a:ext>
            </a:extLst>
          </p:cNvPr>
          <p:cNvSpPr/>
          <p:nvPr/>
        </p:nvSpPr>
        <p:spPr>
          <a:xfrm>
            <a:off x="5225467" y="2778179"/>
            <a:ext cx="65314" cy="173910"/>
          </a:xfrm>
          <a:prstGeom prst="rect">
            <a:avLst/>
          </a:prstGeom>
          <a:solidFill>
            <a:srgbClr val="0091D2"/>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3E97DBC3-2BAE-07B0-C2EC-6E3A84B78D99}"/>
              </a:ext>
            </a:extLst>
          </p:cNvPr>
          <p:cNvSpPr/>
          <p:nvPr/>
        </p:nvSpPr>
        <p:spPr>
          <a:xfrm>
            <a:off x="5355642" y="2987729"/>
            <a:ext cx="65314" cy="173910"/>
          </a:xfrm>
          <a:prstGeom prst="rect">
            <a:avLst/>
          </a:prstGeom>
          <a:solidFill>
            <a:srgbClr val="0091D2"/>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039DAA18-1630-5D6E-5C13-CAE5352AC839}"/>
              </a:ext>
            </a:extLst>
          </p:cNvPr>
          <p:cNvSpPr/>
          <p:nvPr/>
        </p:nvSpPr>
        <p:spPr>
          <a:xfrm>
            <a:off x="5492167" y="3203629"/>
            <a:ext cx="65314" cy="173910"/>
          </a:xfrm>
          <a:prstGeom prst="rect">
            <a:avLst/>
          </a:prstGeom>
          <a:solidFill>
            <a:srgbClr val="0091D2"/>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85AB910A-C606-AC7A-D3B7-1ED673E5F7E5}"/>
              </a:ext>
            </a:extLst>
          </p:cNvPr>
          <p:cNvSpPr/>
          <p:nvPr/>
        </p:nvSpPr>
        <p:spPr>
          <a:xfrm>
            <a:off x="5631867" y="3419529"/>
            <a:ext cx="65314" cy="173910"/>
          </a:xfrm>
          <a:prstGeom prst="rect">
            <a:avLst/>
          </a:prstGeom>
          <a:solidFill>
            <a:srgbClr val="0091D2"/>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66315EE9-6E59-3724-2749-2EFB3B02DC5E}"/>
              </a:ext>
            </a:extLst>
          </p:cNvPr>
          <p:cNvSpPr/>
          <p:nvPr/>
        </p:nvSpPr>
        <p:spPr>
          <a:xfrm>
            <a:off x="5722672" y="3625904"/>
            <a:ext cx="65314" cy="173910"/>
          </a:xfrm>
          <a:prstGeom prst="rect">
            <a:avLst/>
          </a:prstGeom>
          <a:solidFill>
            <a:srgbClr val="0091D2"/>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F9BA34C0-BDD2-4BBC-47D4-CCDFE385228E}"/>
              </a:ext>
            </a:extLst>
          </p:cNvPr>
          <p:cNvSpPr/>
          <p:nvPr/>
        </p:nvSpPr>
        <p:spPr>
          <a:xfrm>
            <a:off x="3106628" y="1724272"/>
            <a:ext cx="65314" cy="173910"/>
          </a:xfrm>
          <a:prstGeom prst="rect">
            <a:avLst/>
          </a:prstGeom>
          <a:solidFill>
            <a:srgbClr val="7FFF9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Rectangle 79">
            <a:extLst>
              <a:ext uri="{FF2B5EF4-FFF2-40B4-BE49-F238E27FC236}">
                <a16:creationId xmlns:a16="http://schemas.microsoft.com/office/drawing/2014/main" id="{0718F64A-3EE5-5A6F-7F42-09EF8643472B}"/>
              </a:ext>
            </a:extLst>
          </p:cNvPr>
          <p:cNvSpPr/>
          <p:nvPr/>
        </p:nvSpPr>
        <p:spPr>
          <a:xfrm>
            <a:off x="3228548" y="1931496"/>
            <a:ext cx="65314" cy="173910"/>
          </a:xfrm>
          <a:prstGeom prst="rect">
            <a:avLst/>
          </a:prstGeom>
          <a:solidFill>
            <a:srgbClr val="7FFF9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540E2581-3FDB-6EDE-137E-7424065E7274}"/>
              </a:ext>
            </a:extLst>
          </p:cNvPr>
          <p:cNvSpPr/>
          <p:nvPr/>
        </p:nvSpPr>
        <p:spPr>
          <a:xfrm>
            <a:off x="3378801" y="2133498"/>
            <a:ext cx="65314" cy="173910"/>
          </a:xfrm>
          <a:prstGeom prst="rect">
            <a:avLst/>
          </a:prstGeom>
          <a:solidFill>
            <a:srgbClr val="7FFF9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90A9D3C0-A08D-FD74-3C8D-3653E1525EA7}"/>
              </a:ext>
            </a:extLst>
          </p:cNvPr>
          <p:cNvSpPr/>
          <p:nvPr/>
        </p:nvSpPr>
        <p:spPr>
          <a:xfrm>
            <a:off x="3516280" y="2343397"/>
            <a:ext cx="65314" cy="173910"/>
          </a:xfrm>
          <a:prstGeom prst="rect">
            <a:avLst/>
          </a:prstGeom>
          <a:solidFill>
            <a:srgbClr val="7FFF9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E314190D-A8F3-FC3E-26EA-C77E93FDC249}"/>
              </a:ext>
            </a:extLst>
          </p:cNvPr>
          <p:cNvSpPr/>
          <p:nvPr/>
        </p:nvSpPr>
        <p:spPr>
          <a:xfrm>
            <a:off x="3659078" y="2562472"/>
            <a:ext cx="65314" cy="173910"/>
          </a:xfrm>
          <a:prstGeom prst="rect">
            <a:avLst/>
          </a:prstGeom>
          <a:solidFill>
            <a:srgbClr val="7FFF9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E5507C8A-CB86-333A-B9D8-1AB4AC7A638A}"/>
              </a:ext>
            </a:extLst>
          </p:cNvPr>
          <p:cNvSpPr/>
          <p:nvPr/>
        </p:nvSpPr>
        <p:spPr>
          <a:xfrm>
            <a:off x="3805128" y="2778372"/>
            <a:ext cx="65314" cy="173910"/>
          </a:xfrm>
          <a:prstGeom prst="rect">
            <a:avLst/>
          </a:prstGeom>
          <a:solidFill>
            <a:srgbClr val="7FFF9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E5A76345-1230-D9AB-1B24-4AA4B94FC637}"/>
              </a:ext>
            </a:extLst>
          </p:cNvPr>
          <p:cNvSpPr/>
          <p:nvPr/>
        </p:nvSpPr>
        <p:spPr>
          <a:xfrm>
            <a:off x="3935303" y="2987922"/>
            <a:ext cx="65314" cy="173910"/>
          </a:xfrm>
          <a:prstGeom prst="rect">
            <a:avLst/>
          </a:prstGeom>
          <a:solidFill>
            <a:srgbClr val="7FFF9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5909AA57-26C3-A285-0A1F-179C84E1C305}"/>
              </a:ext>
            </a:extLst>
          </p:cNvPr>
          <p:cNvSpPr/>
          <p:nvPr/>
        </p:nvSpPr>
        <p:spPr>
          <a:xfrm>
            <a:off x="4071828" y="3203822"/>
            <a:ext cx="65314" cy="173910"/>
          </a:xfrm>
          <a:prstGeom prst="rect">
            <a:avLst/>
          </a:prstGeom>
          <a:solidFill>
            <a:srgbClr val="7FFF9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667C0E25-6307-C24A-1D2B-06783131B1C3}"/>
              </a:ext>
            </a:extLst>
          </p:cNvPr>
          <p:cNvSpPr/>
          <p:nvPr/>
        </p:nvSpPr>
        <p:spPr>
          <a:xfrm>
            <a:off x="4211528" y="3419722"/>
            <a:ext cx="65314" cy="173910"/>
          </a:xfrm>
          <a:prstGeom prst="rect">
            <a:avLst/>
          </a:prstGeom>
          <a:solidFill>
            <a:srgbClr val="7FFF9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1DE46AD0-B299-F091-7E66-BC59BAC5D12F}"/>
              </a:ext>
            </a:extLst>
          </p:cNvPr>
          <p:cNvSpPr/>
          <p:nvPr/>
        </p:nvSpPr>
        <p:spPr>
          <a:xfrm>
            <a:off x="4302333" y="3626097"/>
            <a:ext cx="65314" cy="173910"/>
          </a:xfrm>
          <a:prstGeom prst="rect">
            <a:avLst/>
          </a:prstGeom>
          <a:solidFill>
            <a:srgbClr val="7FFF97"/>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9" name="TextBox 88">
            <a:extLst>
              <a:ext uri="{FF2B5EF4-FFF2-40B4-BE49-F238E27FC236}">
                <a16:creationId xmlns:a16="http://schemas.microsoft.com/office/drawing/2014/main" id="{41550E0A-4CB3-9DA6-4E07-3E19529D7AFE}"/>
              </a:ext>
            </a:extLst>
          </p:cNvPr>
          <p:cNvSpPr txBox="1"/>
          <p:nvPr/>
        </p:nvSpPr>
        <p:spPr>
          <a:xfrm>
            <a:off x="1526345" y="4890763"/>
            <a:ext cx="6716702" cy="1477328"/>
          </a:xfrm>
          <a:prstGeom prst="rect">
            <a:avLst/>
          </a:prstGeom>
          <a:noFill/>
        </p:spPr>
        <p:txBody>
          <a:bodyPr wrap="square" rtlCol="0">
            <a:spAutoFit/>
          </a:bodyPr>
          <a:lstStyle/>
          <a:p>
            <a:r>
              <a:rPr lang="en-US" dirty="0">
                <a:solidFill>
                  <a:srgbClr val="0070C0"/>
                </a:solidFill>
              </a:rPr>
              <a:t>Surveyor has 1 Base and 1 Rover receiver.</a:t>
            </a:r>
          </a:p>
          <a:p>
            <a:r>
              <a:rPr lang="en-US" dirty="0">
                <a:solidFill>
                  <a:srgbClr val="0070C0"/>
                </a:solidFill>
              </a:rPr>
              <a:t>18 passive marks + 3 GVX Validation Stations = 21 marks</a:t>
            </a:r>
          </a:p>
          <a:p>
            <a:r>
              <a:rPr lang="en-US" dirty="0">
                <a:solidFill>
                  <a:srgbClr val="0070C0"/>
                </a:solidFill>
              </a:rPr>
              <a:t>21 marks, 6 occupations per mark = 126 observations</a:t>
            </a:r>
          </a:p>
          <a:p>
            <a:r>
              <a:rPr lang="en-US" dirty="0">
                <a:solidFill>
                  <a:srgbClr val="0070C0"/>
                </a:solidFill>
              </a:rPr>
              <a:t>9 marks are double-observed = 54 observations (</a:t>
            </a:r>
            <a:r>
              <a:rPr lang="en-US" i="1" dirty="0">
                <a:solidFill>
                  <a:srgbClr val="0070C0"/>
                </a:solidFill>
              </a:rPr>
              <a:t>to join vector chains</a:t>
            </a:r>
            <a:r>
              <a:rPr lang="en-US" dirty="0">
                <a:solidFill>
                  <a:srgbClr val="0070C0"/>
                </a:solidFill>
              </a:rPr>
              <a:t>)</a:t>
            </a:r>
          </a:p>
          <a:p>
            <a:r>
              <a:rPr lang="en-US" dirty="0">
                <a:solidFill>
                  <a:srgbClr val="0070C0"/>
                </a:solidFill>
              </a:rPr>
              <a:t>Total of 180 GVX SRTK vectors</a:t>
            </a:r>
          </a:p>
        </p:txBody>
      </p:sp>
      <p:grpSp>
        <p:nvGrpSpPr>
          <p:cNvPr id="3" name="Group 2">
            <a:extLst>
              <a:ext uri="{FF2B5EF4-FFF2-40B4-BE49-F238E27FC236}">
                <a16:creationId xmlns:a16="http://schemas.microsoft.com/office/drawing/2014/main" id="{F07BC10F-6B29-B80F-E61C-3BEE75075B94}"/>
              </a:ext>
            </a:extLst>
          </p:cNvPr>
          <p:cNvGrpSpPr/>
          <p:nvPr/>
        </p:nvGrpSpPr>
        <p:grpSpPr>
          <a:xfrm>
            <a:off x="1679980" y="1931303"/>
            <a:ext cx="1417547" cy="2211434"/>
            <a:chOff x="4184647" y="2870929"/>
            <a:chExt cx="1373931" cy="2211434"/>
          </a:xfrm>
        </p:grpSpPr>
        <p:cxnSp>
          <p:nvCxnSpPr>
            <p:cNvPr id="4" name="Straight Connector 3">
              <a:extLst>
                <a:ext uri="{FF2B5EF4-FFF2-40B4-BE49-F238E27FC236}">
                  <a16:creationId xmlns:a16="http://schemas.microsoft.com/office/drawing/2014/main" id="{FBE2D35F-0534-1D0A-DE36-9FF042F5A096}"/>
                </a:ext>
              </a:extLst>
            </p:cNvPr>
            <p:cNvCxnSpPr>
              <a:cxnSpLocks/>
            </p:cNvCxnSpPr>
            <p:nvPr/>
          </p:nvCxnSpPr>
          <p:spPr>
            <a:xfrm>
              <a:off x="4184647" y="2871122"/>
              <a:ext cx="8874" cy="2211241"/>
            </a:xfrm>
            <a:prstGeom prst="line">
              <a:avLst/>
            </a:prstGeom>
            <a:noFill/>
            <a:ln w="19050" cap="flat" cmpd="sng" algn="ctr">
              <a:solidFill>
                <a:srgbClr val="FF0000"/>
              </a:solidFill>
              <a:prstDash val="solid"/>
              <a:miter lim="800000"/>
            </a:ln>
            <a:effectLst/>
          </p:spPr>
        </p:cxnSp>
        <p:cxnSp>
          <p:nvCxnSpPr>
            <p:cNvPr id="8" name="Straight Connector 7">
              <a:extLst>
                <a:ext uri="{FF2B5EF4-FFF2-40B4-BE49-F238E27FC236}">
                  <a16:creationId xmlns:a16="http://schemas.microsoft.com/office/drawing/2014/main" id="{1663859D-F79F-1785-5386-C501A9B5F4B8}"/>
                </a:ext>
              </a:extLst>
            </p:cNvPr>
            <p:cNvCxnSpPr>
              <a:cxnSpLocks/>
            </p:cNvCxnSpPr>
            <p:nvPr/>
          </p:nvCxnSpPr>
          <p:spPr>
            <a:xfrm flipH="1">
              <a:off x="5543549" y="2870929"/>
              <a:ext cx="15029" cy="2211434"/>
            </a:xfrm>
            <a:prstGeom prst="line">
              <a:avLst/>
            </a:prstGeom>
            <a:noFill/>
            <a:ln w="19050" cap="flat" cmpd="sng" algn="ctr">
              <a:solidFill>
                <a:srgbClr val="FF0000"/>
              </a:solidFill>
              <a:prstDash val="solid"/>
              <a:miter lim="800000"/>
            </a:ln>
            <a:effectLst/>
          </p:spPr>
        </p:cxnSp>
        <p:sp>
          <p:nvSpPr>
            <p:cNvPr id="9" name="TextBox 8">
              <a:extLst>
                <a:ext uri="{FF2B5EF4-FFF2-40B4-BE49-F238E27FC236}">
                  <a16:creationId xmlns:a16="http://schemas.microsoft.com/office/drawing/2014/main" id="{1698A005-9A82-BF72-DFFB-2AFB8C14C1A9}"/>
                </a:ext>
              </a:extLst>
            </p:cNvPr>
            <p:cNvSpPr txBox="1"/>
            <p:nvPr/>
          </p:nvSpPr>
          <p:spPr>
            <a:xfrm>
              <a:off x="4290353" y="4520231"/>
              <a:ext cx="1156956" cy="2539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a:ln>
                    <a:noFill/>
                  </a:ln>
                  <a:solidFill>
                    <a:srgbClr val="FF0000"/>
                  </a:solidFill>
                  <a:effectLst/>
                  <a:uLnTx/>
                  <a:uFillTx/>
                  <a:latin typeface="Calibri" panose="020F0502020204030204"/>
                  <a:ea typeface="+mn-ea"/>
                </a:rPr>
                <a:t>3 hour offset</a:t>
              </a:r>
            </a:p>
          </p:txBody>
        </p:sp>
        <p:cxnSp>
          <p:nvCxnSpPr>
            <p:cNvPr id="10" name="Straight Arrow Connector 9">
              <a:extLst>
                <a:ext uri="{FF2B5EF4-FFF2-40B4-BE49-F238E27FC236}">
                  <a16:creationId xmlns:a16="http://schemas.microsoft.com/office/drawing/2014/main" id="{7C792B18-A12A-64DF-8718-67362705D959}"/>
                </a:ext>
              </a:extLst>
            </p:cNvPr>
            <p:cNvCxnSpPr>
              <a:cxnSpLocks/>
            </p:cNvCxnSpPr>
            <p:nvPr/>
          </p:nvCxnSpPr>
          <p:spPr>
            <a:xfrm>
              <a:off x="4193521" y="4906163"/>
              <a:ext cx="1350028" cy="0"/>
            </a:xfrm>
            <a:prstGeom prst="straightConnector1">
              <a:avLst/>
            </a:prstGeom>
            <a:noFill/>
            <a:ln w="19050" cap="flat" cmpd="sng" algn="ctr">
              <a:solidFill>
                <a:srgbClr val="FF0000"/>
              </a:solidFill>
              <a:prstDash val="solid"/>
              <a:miter lim="800000"/>
              <a:headEnd type="triangle" w="lg" len="lg"/>
              <a:tailEnd type="triangle" w="lg" len="lg"/>
            </a:ln>
            <a:effectLst/>
          </p:spPr>
        </p:cxnSp>
      </p:grpSp>
      <p:grpSp>
        <p:nvGrpSpPr>
          <p:cNvPr id="12" name="Group 11">
            <a:extLst>
              <a:ext uri="{FF2B5EF4-FFF2-40B4-BE49-F238E27FC236}">
                <a16:creationId xmlns:a16="http://schemas.microsoft.com/office/drawing/2014/main" id="{C388C960-322A-A81E-DA2A-26AE6FE632D7}"/>
              </a:ext>
            </a:extLst>
          </p:cNvPr>
          <p:cNvGrpSpPr/>
          <p:nvPr/>
        </p:nvGrpSpPr>
        <p:grpSpPr>
          <a:xfrm>
            <a:off x="3088369" y="1898182"/>
            <a:ext cx="1429525" cy="2243332"/>
            <a:chOff x="4193521" y="2839031"/>
            <a:chExt cx="1402540" cy="2243332"/>
          </a:xfrm>
        </p:grpSpPr>
        <p:cxnSp>
          <p:nvCxnSpPr>
            <p:cNvPr id="14" name="Straight Connector 13">
              <a:extLst>
                <a:ext uri="{FF2B5EF4-FFF2-40B4-BE49-F238E27FC236}">
                  <a16:creationId xmlns:a16="http://schemas.microsoft.com/office/drawing/2014/main" id="{A58BB219-C45C-5D86-511A-F7B58BC644DF}"/>
                </a:ext>
              </a:extLst>
            </p:cNvPr>
            <p:cNvCxnSpPr>
              <a:cxnSpLocks/>
            </p:cNvCxnSpPr>
            <p:nvPr/>
          </p:nvCxnSpPr>
          <p:spPr>
            <a:xfrm>
              <a:off x="4193521" y="4520231"/>
              <a:ext cx="0" cy="562132"/>
            </a:xfrm>
            <a:prstGeom prst="line">
              <a:avLst/>
            </a:prstGeom>
            <a:noFill/>
            <a:ln w="19050" cap="flat" cmpd="sng" algn="ctr">
              <a:solidFill>
                <a:srgbClr val="FF0000"/>
              </a:solidFill>
              <a:prstDash val="solid"/>
              <a:miter lim="800000"/>
            </a:ln>
            <a:effectLst/>
          </p:spPr>
        </p:cxnSp>
        <p:cxnSp>
          <p:nvCxnSpPr>
            <p:cNvPr id="15" name="Straight Connector 14">
              <a:extLst>
                <a:ext uri="{FF2B5EF4-FFF2-40B4-BE49-F238E27FC236}">
                  <a16:creationId xmlns:a16="http://schemas.microsoft.com/office/drawing/2014/main" id="{921AD1E0-A431-6620-9134-849F14CF2427}"/>
                </a:ext>
              </a:extLst>
            </p:cNvPr>
            <p:cNvCxnSpPr>
              <a:cxnSpLocks/>
            </p:cNvCxnSpPr>
            <p:nvPr/>
          </p:nvCxnSpPr>
          <p:spPr>
            <a:xfrm flipH="1">
              <a:off x="5572029" y="2839031"/>
              <a:ext cx="24032" cy="2243332"/>
            </a:xfrm>
            <a:prstGeom prst="line">
              <a:avLst/>
            </a:prstGeom>
            <a:noFill/>
            <a:ln w="19050" cap="flat" cmpd="sng" algn="ctr">
              <a:solidFill>
                <a:srgbClr val="FF0000"/>
              </a:solidFill>
              <a:prstDash val="solid"/>
              <a:miter lim="800000"/>
            </a:ln>
            <a:effectLst/>
          </p:spPr>
        </p:cxnSp>
        <p:sp>
          <p:nvSpPr>
            <p:cNvPr id="16" name="TextBox 15">
              <a:extLst>
                <a:ext uri="{FF2B5EF4-FFF2-40B4-BE49-F238E27FC236}">
                  <a16:creationId xmlns:a16="http://schemas.microsoft.com/office/drawing/2014/main" id="{B77C4029-4971-AE98-4A46-66DA32ACE0D6}"/>
                </a:ext>
              </a:extLst>
            </p:cNvPr>
            <p:cNvSpPr txBox="1"/>
            <p:nvPr/>
          </p:nvSpPr>
          <p:spPr>
            <a:xfrm>
              <a:off x="4290353" y="4520231"/>
              <a:ext cx="1156956" cy="25391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50" b="0" i="1" u="none" strike="noStrike" kern="0" cap="none" spc="0" normalizeH="0" baseline="0" noProof="0" dirty="0">
                  <a:ln>
                    <a:noFill/>
                  </a:ln>
                  <a:solidFill>
                    <a:srgbClr val="FF0000"/>
                  </a:solidFill>
                  <a:effectLst/>
                  <a:uLnTx/>
                  <a:uFillTx/>
                  <a:latin typeface="Calibri" panose="020F0502020204030204"/>
                  <a:ea typeface="+mn-ea"/>
                </a:rPr>
                <a:t>3 hour offset</a:t>
              </a:r>
            </a:p>
          </p:txBody>
        </p:sp>
        <p:cxnSp>
          <p:nvCxnSpPr>
            <p:cNvPr id="17" name="Straight Arrow Connector 16">
              <a:extLst>
                <a:ext uri="{FF2B5EF4-FFF2-40B4-BE49-F238E27FC236}">
                  <a16:creationId xmlns:a16="http://schemas.microsoft.com/office/drawing/2014/main" id="{42A9AC0F-4C5A-258C-79C4-FB3DB3C7CE06}"/>
                </a:ext>
              </a:extLst>
            </p:cNvPr>
            <p:cNvCxnSpPr>
              <a:cxnSpLocks/>
            </p:cNvCxnSpPr>
            <p:nvPr/>
          </p:nvCxnSpPr>
          <p:spPr>
            <a:xfrm>
              <a:off x="4193521" y="4906163"/>
              <a:ext cx="1350028" cy="0"/>
            </a:xfrm>
            <a:prstGeom prst="straightConnector1">
              <a:avLst/>
            </a:prstGeom>
            <a:noFill/>
            <a:ln w="19050" cap="flat" cmpd="sng" algn="ctr">
              <a:solidFill>
                <a:srgbClr val="FF0000"/>
              </a:solidFill>
              <a:prstDash val="solid"/>
              <a:miter lim="800000"/>
              <a:headEnd type="triangle" w="lg" len="lg"/>
              <a:tailEnd type="triangle" w="lg" len="lg"/>
            </a:ln>
            <a:effectLst/>
          </p:spPr>
        </p:cxnSp>
      </p:grpSp>
      <p:sp>
        <p:nvSpPr>
          <p:cNvPr id="18" name="TextBox 17">
            <a:extLst>
              <a:ext uri="{FF2B5EF4-FFF2-40B4-BE49-F238E27FC236}">
                <a16:creationId xmlns:a16="http://schemas.microsoft.com/office/drawing/2014/main" id="{7C44BFFD-5429-06C1-5382-DB5C36B1B0DE}"/>
              </a:ext>
            </a:extLst>
          </p:cNvPr>
          <p:cNvSpPr txBox="1"/>
          <p:nvPr/>
        </p:nvSpPr>
        <p:spPr>
          <a:xfrm>
            <a:off x="333253" y="5050432"/>
            <a:ext cx="780886" cy="369332"/>
          </a:xfrm>
          <a:prstGeom prst="rect">
            <a:avLst/>
          </a:prstGeom>
          <a:noFill/>
        </p:spPr>
        <p:txBody>
          <a:bodyPr wrap="square" rtlCol="0">
            <a:spAutoFit/>
          </a:bodyPr>
          <a:lstStyle/>
          <a:p>
            <a:r>
              <a:rPr lang="en-US" dirty="0"/>
              <a:t>Day 4</a:t>
            </a:r>
          </a:p>
        </p:txBody>
      </p:sp>
      <p:sp>
        <p:nvSpPr>
          <p:cNvPr id="28" name="Date Placeholder 27">
            <a:extLst>
              <a:ext uri="{FF2B5EF4-FFF2-40B4-BE49-F238E27FC236}">
                <a16:creationId xmlns:a16="http://schemas.microsoft.com/office/drawing/2014/main" id="{3065C5CF-066A-15F1-87E2-9ABD7578A582}"/>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2109310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10" presetClass="entr" presetSubtype="0" fill="hold" grpId="0" nodeType="afterEffect">
                                  <p:stCondLst>
                                    <p:cond delay="75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5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50"/>
                                        <p:tgtEl>
                                          <p:spTgt spid="19"/>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5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50"/>
                                        <p:tgtEl>
                                          <p:spTgt spid="21"/>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50"/>
                                        <p:tgtEl>
                                          <p:spTgt spid="22"/>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50"/>
                                        <p:tgtEl>
                                          <p:spTgt spid="23"/>
                                        </p:tgtEl>
                                      </p:cBhvr>
                                    </p:animEffect>
                                  </p:childTnLst>
                                </p:cTn>
                              </p:par>
                            </p:childTnLst>
                          </p:cTn>
                        </p:par>
                        <p:par>
                          <p:cTn id="32" fill="hold">
                            <p:stCondLst>
                              <p:cond delay="275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250"/>
                                        <p:tgtEl>
                                          <p:spTgt spid="24"/>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50"/>
                                        <p:tgtEl>
                                          <p:spTgt spid="25"/>
                                        </p:tgtEl>
                                      </p:cBhvr>
                                    </p:animEffect>
                                  </p:childTnLst>
                                </p:cTn>
                              </p:par>
                            </p:childTnLst>
                          </p:cTn>
                        </p:par>
                        <p:par>
                          <p:cTn id="40" fill="hold">
                            <p:stCondLst>
                              <p:cond delay="3250"/>
                            </p:stCondLst>
                            <p:childTnLst>
                              <p:par>
                                <p:cTn id="41" presetID="10" presetClass="entr" presetSubtype="0"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250"/>
                                        <p:tgtEl>
                                          <p:spTgt spid="26"/>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250"/>
                                        <p:tgtEl>
                                          <p:spTgt spid="27"/>
                                        </p:tgtEl>
                                      </p:cBhvr>
                                    </p:animEffect>
                                  </p:childTnLst>
                                </p:cTn>
                              </p:par>
                            </p:childTnLst>
                          </p:cTn>
                        </p:par>
                        <p:par>
                          <p:cTn id="48" fill="hold">
                            <p:stCondLst>
                              <p:cond delay="3750"/>
                            </p:stCondLst>
                            <p:childTnLst>
                              <p:par>
                                <p:cTn id="49" presetID="10" presetClass="entr" presetSubtype="0"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250"/>
                                        <p:tgtEl>
                                          <p:spTgt spid="79"/>
                                        </p:tgtEl>
                                      </p:cBhvr>
                                    </p:animEffect>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fade">
                                      <p:cBhvr>
                                        <p:cTn id="55" dur="250"/>
                                        <p:tgtEl>
                                          <p:spTgt spid="80"/>
                                        </p:tgtEl>
                                      </p:cBhvr>
                                    </p:animEffect>
                                  </p:childTnLst>
                                </p:cTn>
                              </p:par>
                            </p:childTnLst>
                          </p:cTn>
                        </p:par>
                        <p:par>
                          <p:cTn id="56" fill="hold">
                            <p:stCondLst>
                              <p:cond delay="4250"/>
                            </p:stCondLst>
                            <p:childTnLst>
                              <p:par>
                                <p:cTn id="57" presetID="10" presetClass="entr" presetSubtype="0"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fade">
                                      <p:cBhvr>
                                        <p:cTn id="59" dur="250"/>
                                        <p:tgtEl>
                                          <p:spTgt spid="81"/>
                                        </p:tgtEl>
                                      </p:cBhvr>
                                    </p:animEffect>
                                  </p:childTnLst>
                                </p:cTn>
                              </p:par>
                            </p:childTnLst>
                          </p:cTn>
                        </p:par>
                        <p:par>
                          <p:cTn id="60" fill="hold">
                            <p:stCondLst>
                              <p:cond delay="450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250"/>
                                        <p:tgtEl>
                                          <p:spTgt spid="82"/>
                                        </p:tgtEl>
                                      </p:cBhvr>
                                    </p:animEffect>
                                  </p:childTnLst>
                                </p:cTn>
                              </p:par>
                            </p:childTnLst>
                          </p:cTn>
                        </p:par>
                        <p:par>
                          <p:cTn id="64" fill="hold">
                            <p:stCondLst>
                              <p:cond delay="4750"/>
                            </p:stCondLst>
                            <p:childTnLst>
                              <p:par>
                                <p:cTn id="65" presetID="10" presetClass="entr" presetSubtype="0"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fade">
                                      <p:cBhvr>
                                        <p:cTn id="67" dur="250"/>
                                        <p:tgtEl>
                                          <p:spTgt spid="83"/>
                                        </p:tgtEl>
                                      </p:cBhvr>
                                    </p:animEffect>
                                  </p:childTnLst>
                                </p:cTn>
                              </p:par>
                            </p:childTnLst>
                          </p:cTn>
                        </p:par>
                        <p:par>
                          <p:cTn id="68" fill="hold">
                            <p:stCondLst>
                              <p:cond delay="5000"/>
                            </p:stCondLst>
                            <p:childTnLst>
                              <p:par>
                                <p:cTn id="69" presetID="10" presetClass="entr" presetSubtype="0" fill="hold" grpId="0" nodeType="afterEffect">
                                  <p:stCondLst>
                                    <p:cond delay="0"/>
                                  </p:stCondLst>
                                  <p:childTnLst>
                                    <p:set>
                                      <p:cBhvr>
                                        <p:cTn id="70" dur="1" fill="hold">
                                          <p:stCondLst>
                                            <p:cond delay="0"/>
                                          </p:stCondLst>
                                        </p:cTn>
                                        <p:tgtEl>
                                          <p:spTgt spid="84"/>
                                        </p:tgtEl>
                                        <p:attrNameLst>
                                          <p:attrName>style.visibility</p:attrName>
                                        </p:attrNameLst>
                                      </p:cBhvr>
                                      <p:to>
                                        <p:strVal val="visible"/>
                                      </p:to>
                                    </p:set>
                                    <p:animEffect transition="in" filter="fade">
                                      <p:cBhvr>
                                        <p:cTn id="71" dur="250"/>
                                        <p:tgtEl>
                                          <p:spTgt spid="84"/>
                                        </p:tgtEl>
                                      </p:cBhvr>
                                    </p:animEffect>
                                  </p:childTnLst>
                                </p:cTn>
                              </p:par>
                            </p:childTnLst>
                          </p:cTn>
                        </p:par>
                        <p:par>
                          <p:cTn id="72" fill="hold">
                            <p:stCondLst>
                              <p:cond delay="5250"/>
                            </p:stCondLst>
                            <p:childTnLst>
                              <p:par>
                                <p:cTn id="73" presetID="10" presetClass="entr" presetSubtype="0" fill="hold" grpId="0" nodeType="afterEffect">
                                  <p:stCondLst>
                                    <p:cond delay="0"/>
                                  </p:stCondLst>
                                  <p:childTnLst>
                                    <p:set>
                                      <p:cBhvr>
                                        <p:cTn id="74" dur="1" fill="hold">
                                          <p:stCondLst>
                                            <p:cond delay="0"/>
                                          </p:stCondLst>
                                        </p:cTn>
                                        <p:tgtEl>
                                          <p:spTgt spid="85"/>
                                        </p:tgtEl>
                                        <p:attrNameLst>
                                          <p:attrName>style.visibility</p:attrName>
                                        </p:attrNameLst>
                                      </p:cBhvr>
                                      <p:to>
                                        <p:strVal val="visible"/>
                                      </p:to>
                                    </p:set>
                                    <p:animEffect transition="in" filter="fade">
                                      <p:cBhvr>
                                        <p:cTn id="75" dur="250"/>
                                        <p:tgtEl>
                                          <p:spTgt spid="85"/>
                                        </p:tgtEl>
                                      </p:cBhvr>
                                    </p:animEffect>
                                  </p:childTnLst>
                                </p:cTn>
                              </p:par>
                            </p:childTnLst>
                          </p:cTn>
                        </p:par>
                        <p:par>
                          <p:cTn id="76" fill="hold">
                            <p:stCondLst>
                              <p:cond delay="5500"/>
                            </p:stCondLst>
                            <p:childTnLst>
                              <p:par>
                                <p:cTn id="77" presetID="10" presetClass="entr" presetSubtype="0" fill="hold" grpId="0" nodeType="afterEffect">
                                  <p:stCondLst>
                                    <p:cond delay="0"/>
                                  </p:stCondLst>
                                  <p:childTnLst>
                                    <p:set>
                                      <p:cBhvr>
                                        <p:cTn id="78" dur="1" fill="hold">
                                          <p:stCondLst>
                                            <p:cond delay="0"/>
                                          </p:stCondLst>
                                        </p:cTn>
                                        <p:tgtEl>
                                          <p:spTgt spid="86"/>
                                        </p:tgtEl>
                                        <p:attrNameLst>
                                          <p:attrName>style.visibility</p:attrName>
                                        </p:attrNameLst>
                                      </p:cBhvr>
                                      <p:to>
                                        <p:strVal val="visible"/>
                                      </p:to>
                                    </p:set>
                                    <p:animEffect transition="in" filter="fade">
                                      <p:cBhvr>
                                        <p:cTn id="79" dur="250"/>
                                        <p:tgtEl>
                                          <p:spTgt spid="86"/>
                                        </p:tgtEl>
                                      </p:cBhvr>
                                    </p:animEffect>
                                  </p:childTnLst>
                                </p:cTn>
                              </p:par>
                            </p:childTnLst>
                          </p:cTn>
                        </p:par>
                        <p:par>
                          <p:cTn id="80" fill="hold">
                            <p:stCondLst>
                              <p:cond delay="5750"/>
                            </p:stCondLst>
                            <p:childTnLst>
                              <p:par>
                                <p:cTn id="81" presetID="10" presetClass="entr" presetSubtype="0" fill="hold" grpId="0"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fade">
                                      <p:cBhvr>
                                        <p:cTn id="83" dur="250"/>
                                        <p:tgtEl>
                                          <p:spTgt spid="87"/>
                                        </p:tgtEl>
                                      </p:cBhvr>
                                    </p:animEffect>
                                  </p:childTnLst>
                                </p:cTn>
                              </p:par>
                            </p:childTnLst>
                          </p:cTn>
                        </p:par>
                        <p:par>
                          <p:cTn id="84" fill="hold">
                            <p:stCondLst>
                              <p:cond delay="6000"/>
                            </p:stCondLst>
                            <p:childTnLst>
                              <p:par>
                                <p:cTn id="85" presetID="10" presetClass="entr" presetSubtype="0" fill="hold" grpId="0"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fade">
                                      <p:cBhvr>
                                        <p:cTn id="87" dur="250"/>
                                        <p:tgtEl>
                                          <p:spTgt spid="88"/>
                                        </p:tgtEl>
                                      </p:cBhvr>
                                    </p:animEffect>
                                  </p:childTnLst>
                                </p:cTn>
                              </p:par>
                            </p:childTnLst>
                          </p:cTn>
                        </p:par>
                        <p:par>
                          <p:cTn id="88" fill="hold">
                            <p:stCondLst>
                              <p:cond delay="6250"/>
                            </p:stCondLst>
                            <p:childTnLst>
                              <p:par>
                                <p:cTn id="89" presetID="10" presetClass="entr" presetSubtype="0" fill="hold" grpId="0" nodeType="after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fade">
                                      <p:cBhvr>
                                        <p:cTn id="91" dur="250"/>
                                        <p:tgtEl>
                                          <p:spTgt spid="69"/>
                                        </p:tgtEl>
                                      </p:cBhvr>
                                    </p:animEffect>
                                  </p:childTnLst>
                                </p:cTn>
                              </p:par>
                            </p:childTnLst>
                          </p:cTn>
                        </p:par>
                        <p:par>
                          <p:cTn id="92" fill="hold">
                            <p:stCondLst>
                              <p:cond delay="6500"/>
                            </p:stCondLst>
                            <p:childTnLst>
                              <p:par>
                                <p:cTn id="93" presetID="10" presetClass="entr" presetSubtype="0" fill="hold" grpId="0" nodeType="after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fade">
                                      <p:cBhvr>
                                        <p:cTn id="95" dur="250"/>
                                        <p:tgtEl>
                                          <p:spTgt spid="70"/>
                                        </p:tgtEl>
                                      </p:cBhvr>
                                    </p:animEffect>
                                  </p:childTnLst>
                                </p:cTn>
                              </p:par>
                            </p:childTnLst>
                          </p:cTn>
                        </p:par>
                        <p:par>
                          <p:cTn id="96" fill="hold">
                            <p:stCondLst>
                              <p:cond delay="6750"/>
                            </p:stCondLst>
                            <p:childTnLst>
                              <p:par>
                                <p:cTn id="97" presetID="10" presetClass="entr" presetSubtype="0" fill="hold" grpId="0"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250"/>
                                        <p:tgtEl>
                                          <p:spTgt spid="71"/>
                                        </p:tgtEl>
                                      </p:cBhvr>
                                    </p:animEffect>
                                  </p:childTnLst>
                                </p:cTn>
                              </p:par>
                            </p:childTnLst>
                          </p:cTn>
                        </p:par>
                        <p:par>
                          <p:cTn id="100" fill="hold">
                            <p:stCondLst>
                              <p:cond delay="7000"/>
                            </p:stCondLst>
                            <p:childTnLst>
                              <p:par>
                                <p:cTn id="101" presetID="10" presetClass="entr" presetSubtype="0" fill="hold" grpId="0" nodeType="afterEffect">
                                  <p:stCondLst>
                                    <p:cond delay="0"/>
                                  </p:stCondLst>
                                  <p:childTnLst>
                                    <p:set>
                                      <p:cBhvr>
                                        <p:cTn id="102" dur="1" fill="hold">
                                          <p:stCondLst>
                                            <p:cond delay="0"/>
                                          </p:stCondLst>
                                        </p:cTn>
                                        <p:tgtEl>
                                          <p:spTgt spid="72"/>
                                        </p:tgtEl>
                                        <p:attrNameLst>
                                          <p:attrName>style.visibility</p:attrName>
                                        </p:attrNameLst>
                                      </p:cBhvr>
                                      <p:to>
                                        <p:strVal val="visible"/>
                                      </p:to>
                                    </p:set>
                                    <p:animEffect transition="in" filter="fade">
                                      <p:cBhvr>
                                        <p:cTn id="103" dur="250"/>
                                        <p:tgtEl>
                                          <p:spTgt spid="72"/>
                                        </p:tgtEl>
                                      </p:cBhvr>
                                    </p:animEffect>
                                  </p:childTnLst>
                                </p:cTn>
                              </p:par>
                            </p:childTnLst>
                          </p:cTn>
                        </p:par>
                        <p:par>
                          <p:cTn id="104" fill="hold">
                            <p:stCondLst>
                              <p:cond delay="7250"/>
                            </p:stCondLst>
                            <p:childTnLst>
                              <p:par>
                                <p:cTn id="105" presetID="10" presetClass="entr" presetSubtype="0"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fade">
                                      <p:cBhvr>
                                        <p:cTn id="107" dur="250"/>
                                        <p:tgtEl>
                                          <p:spTgt spid="73"/>
                                        </p:tgtEl>
                                      </p:cBhvr>
                                    </p:animEffect>
                                  </p:childTnLst>
                                </p:cTn>
                              </p:par>
                            </p:childTnLst>
                          </p:cTn>
                        </p:par>
                        <p:par>
                          <p:cTn id="108" fill="hold">
                            <p:stCondLst>
                              <p:cond delay="7500"/>
                            </p:stCondLst>
                            <p:childTnLst>
                              <p:par>
                                <p:cTn id="109" presetID="10" presetClass="entr" presetSubtype="0" fill="hold" grpId="0" nodeType="afterEffect">
                                  <p:stCondLst>
                                    <p:cond delay="0"/>
                                  </p:stCondLst>
                                  <p:childTnLst>
                                    <p:set>
                                      <p:cBhvr>
                                        <p:cTn id="110" dur="1" fill="hold">
                                          <p:stCondLst>
                                            <p:cond delay="0"/>
                                          </p:stCondLst>
                                        </p:cTn>
                                        <p:tgtEl>
                                          <p:spTgt spid="74"/>
                                        </p:tgtEl>
                                        <p:attrNameLst>
                                          <p:attrName>style.visibility</p:attrName>
                                        </p:attrNameLst>
                                      </p:cBhvr>
                                      <p:to>
                                        <p:strVal val="visible"/>
                                      </p:to>
                                    </p:set>
                                    <p:animEffect transition="in" filter="fade">
                                      <p:cBhvr>
                                        <p:cTn id="111" dur="250"/>
                                        <p:tgtEl>
                                          <p:spTgt spid="74"/>
                                        </p:tgtEl>
                                      </p:cBhvr>
                                    </p:animEffect>
                                  </p:childTnLst>
                                </p:cTn>
                              </p:par>
                            </p:childTnLst>
                          </p:cTn>
                        </p:par>
                        <p:par>
                          <p:cTn id="112" fill="hold">
                            <p:stCondLst>
                              <p:cond delay="7750"/>
                            </p:stCondLst>
                            <p:childTnLst>
                              <p:par>
                                <p:cTn id="113" presetID="10" presetClass="entr" presetSubtype="0" fill="hold" grpId="0" nodeType="after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fade">
                                      <p:cBhvr>
                                        <p:cTn id="115" dur="250"/>
                                        <p:tgtEl>
                                          <p:spTgt spid="75"/>
                                        </p:tgtEl>
                                      </p:cBhvr>
                                    </p:animEffect>
                                  </p:childTnLst>
                                </p:cTn>
                              </p:par>
                            </p:childTnLst>
                          </p:cTn>
                        </p:par>
                        <p:par>
                          <p:cTn id="116" fill="hold">
                            <p:stCondLst>
                              <p:cond delay="8000"/>
                            </p:stCondLst>
                            <p:childTnLst>
                              <p:par>
                                <p:cTn id="117" presetID="10" presetClass="entr" presetSubtype="0" fill="hold" grpId="0"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250"/>
                                        <p:tgtEl>
                                          <p:spTgt spid="76"/>
                                        </p:tgtEl>
                                      </p:cBhvr>
                                    </p:animEffect>
                                  </p:childTnLst>
                                </p:cTn>
                              </p:par>
                            </p:childTnLst>
                          </p:cTn>
                        </p:par>
                        <p:par>
                          <p:cTn id="120" fill="hold">
                            <p:stCondLst>
                              <p:cond delay="8250"/>
                            </p:stCondLst>
                            <p:childTnLst>
                              <p:par>
                                <p:cTn id="121" presetID="10" presetClass="entr" presetSubtype="0" fill="hold" grpId="0" nodeType="afterEffect">
                                  <p:stCondLst>
                                    <p:cond delay="0"/>
                                  </p:stCondLst>
                                  <p:childTnLst>
                                    <p:set>
                                      <p:cBhvr>
                                        <p:cTn id="122" dur="1" fill="hold">
                                          <p:stCondLst>
                                            <p:cond delay="0"/>
                                          </p:stCondLst>
                                        </p:cTn>
                                        <p:tgtEl>
                                          <p:spTgt spid="77"/>
                                        </p:tgtEl>
                                        <p:attrNameLst>
                                          <p:attrName>style.visibility</p:attrName>
                                        </p:attrNameLst>
                                      </p:cBhvr>
                                      <p:to>
                                        <p:strVal val="visible"/>
                                      </p:to>
                                    </p:set>
                                    <p:animEffect transition="in" filter="fade">
                                      <p:cBhvr>
                                        <p:cTn id="123" dur="250"/>
                                        <p:tgtEl>
                                          <p:spTgt spid="77"/>
                                        </p:tgtEl>
                                      </p:cBhvr>
                                    </p:animEffect>
                                  </p:childTnLst>
                                </p:cTn>
                              </p:par>
                            </p:childTnLst>
                          </p:cTn>
                        </p:par>
                        <p:par>
                          <p:cTn id="124" fill="hold">
                            <p:stCondLst>
                              <p:cond delay="8500"/>
                            </p:stCondLst>
                            <p:childTnLst>
                              <p:par>
                                <p:cTn id="125" presetID="10" presetClass="entr" presetSubtype="0"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Effect transition="in" filter="fade">
                                      <p:cBhvr>
                                        <p:cTn id="127" dur="250"/>
                                        <p:tgtEl>
                                          <p:spTgt spid="78"/>
                                        </p:tgtEl>
                                      </p:cBhvr>
                                    </p:animEffect>
                                  </p:childTnLst>
                                </p:cTn>
                              </p:par>
                            </p:childTnLst>
                          </p:cTn>
                        </p:par>
                        <p:par>
                          <p:cTn id="128" fill="hold">
                            <p:stCondLst>
                              <p:cond delay="8750"/>
                            </p:stCondLst>
                            <p:childTnLst>
                              <p:par>
                                <p:cTn id="129" presetID="10" presetClass="entr" presetSubtype="0" fill="hold" nodeType="afterEffect">
                                  <p:stCondLst>
                                    <p:cond delay="0"/>
                                  </p:stCondLst>
                                  <p:childTnLst>
                                    <p:set>
                                      <p:cBhvr>
                                        <p:cTn id="130" dur="1" fill="hold">
                                          <p:stCondLst>
                                            <p:cond delay="0"/>
                                          </p:stCondLst>
                                        </p:cTn>
                                        <p:tgtEl>
                                          <p:spTgt spid="3"/>
                                        </p:tgtEl>
                                        <p:attrNameLst>
                                          <p:attrName>style.visibility</p:attrName>
                                        </p:attrNameLst>
                                      </p:cBhvr>
                                      <p:to>
                                        <p:strVal val="visible"/>
                                      </p:to>
                                    </p:set>
                                    <p:animEffect transition="in" filter="fade">
                                      <p:cBhvr>
                                        <p:cTn id="131" dur="250"/>
                                        <p:tgtEl>
                                          <p:spTgt spid="3"/>
                                        </p:tgtEl>
                                      </p:cBhvr>
                                    </p:animEffect>
                                  </p:childTnLst>
                                </p:cTn>
                              </p:par>
                            </p:childTnLst>
                          </p:cTn>
                        </p:par>
                        <p:par>
                          <p:cTn id="132" fill="hold">
                            <p:stCondLst>
                              <p:cond delay="9000"/>
                            </p:stCondLst>
                            <p:childTnLst>
                              <p:par>
                                <p:cTn id="133" presetID="10" presetClass="entr" presetSubtype="0" fill="hold" nodeType="afterEffect">
                                  <p:stCondLst>
                                    <p:cond delay="0"/>
                                  </p:stCondLst>
                                  <p:childTnLst>
                                    <p:set>
                                      <p:cBhvr>
                                        <p:cTn id="134" dur="1" fill="hold">
                                          <p:stCondLst>
                                            <p:cond delay="0"/>
                                          </p:stCondLst>
                                        </p:cTn>
                                        <p:tgtEl>
                                          <p:spTgt spid="12"/>
                                        </p:tgtEl>
                                        <p:attrNameLst>
                                          <p:attrName>style.visibility</p:attrName>
                                        </p:attrNameLst>
                                      </p:cBhvr>
                                      <p:to>
                                        <p:strVal val="visible"/>
                                      </p:to>
                                    </p:set>
                                    <p:animEffect transition="in" filter="fade">
                                      <p:cBhvr>
                                        <p:cTn id="135"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P spid="21" grpId="0" animBg="1"/>
      <p:bldP spid="22" grpId="0" animBg="1"/>
      <p:bldP spid="23" grpId="0" animBg="1"/>
      <p:bldP spid="24" grpId="0" animBg="1"/>
      <p:bldP spid="25" grpId="0" animBg="1"/>
      <p:bldP spid="26" grpId="0" animBg="1"/>
      <p:bldP spid="27" grpId="0" animBg="1"/>
      <p:bldP spid="65" grpId="0"/>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40FB4-88EC-8055-80FE-6522CB4D93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E9657F-4DF8-6EE0-A31E-4F341EC68037}"/>
              </a:ext>
            </a:extLst>
          </p:cNvPr>
          <p:cNvSpPr>
            <a:spLocks noGrp="1"/>
          </p:cNvSpPr>
          <p:nvPr>
            <p:ph type="title"/>
          </p:nvPr>
        </p:nvSpPr>
        <p:spPr/>
        <p:txBody>
          <a:bodyPr/>
          <a:lstStyle/>
          <a:p>
            <a:r>
              <a:rPr lang="en-US" dirty="0"/>
              <a:t>GVX SRTK Observation Plan</a:t>
            </a:r>
          </a:p>
        </p:txBody>
      </p:sp>
      <p:sp>
        <p:nvSpPr>
          <p:cNvPr id="5" name="Footer Placeholder 4">
            <a:extLst>
              <a:ext uri="{FF2B5EF4-FFF2-40B4-BE49-F238E27FC236}">
                <a16:creationId xmlns:a16="http://schemas.microsoft.com/office/drawing/2014/main" id="{29B2B6F9-005B-03A2-A940-65F0356BF582}"/>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518C521B-AC35-84AB-6CB0-E545F84B04C5}"/>
              </a:ext>
            </a:extLst>
          </p:cNvPr>
          <p:cNvSpPr>
            <a:spLocks noGrp="1"/>
          </p:cNvSpPr>
          <p:nvPr>
            <p:ph type="sldNum" sz="quarter" idx="12"/>
          </p:nvPr>
        </p:nvSpPr>
        <p:spPr/>
        <p:txBody>
          <a:bodyPr/>
          <a:lstStyle/>
          <a:p>
            <a:fld id="{84C1C367-1155-47A8-B187-ABB1E4FCD3DE}" type="slidenum">
              <a:rPr lang="en-US" altLang="en-US" smtClean="0"/>
              <a:pPr/>
              <a:t>58</a:t>
            </a:fld>
            <a:endParaRPr lang="en-US" altLang="en-US" dirty="0"/>
          </a:p>
        </p:txBody>
      </p:sp>
      <p:graphicFrame>
        <p:nvGraphicFramePr>
          <p:cNvPr id="7" name="Table 6" descr="Diagram showing the planned GVX SRTK occupations with 3 hour offsets.">
            <a:extLst>
              <a:ext uri="{FF2B5EF4-FFF2-40B4-BE49-F238E27FC236}">
                <a16:creationId xmlns:a16="http://schemas.microsoft.com/office/drawing/2014/main" id="{6F606521-A5CA-E776-8CEE-179F2F2AE20A}"/>
              </a:ext>
            </a:extLst>
          </p:cNvPr>
          <p:cNvGraphicFramePr>
            <a:graphicFrameLocks noGrp="1"/>
          </p:cNvGraphicFramePr>
          <p:nvPr>
            <p:extLst>
              <p:ext uri="{D42A27DB-BD31-4B8C-83A1-F6EECF244321}">
                <p14:modId xmlns:p14="http://schemas.microsoft.com/office/powerpoint/2010/main" val="3614269145"/>
              </p:ext>
            </p:extLst>
          </p:nvPr>
        </p:nvGraphicFramePr>
        <p:xfrm>
          <a:off x="1050642" y="1480524"/>
          <a:ext cx="6870666" cy="2346960"/>
        </p:xfrm>
        <a:graphic>
          <a:graphicData uri="http://schemas.openxmlformats.org/drawingml/2006/table">
            <a:tbl>
              <a:tblPr firstRow="1" bandRow="1">
                <a:tableStyleId>{5C22544A-7EE6-4342-B048-85BDC9FD1C3A}</a:tableStyleId>
              </a:tblPr>
              <a:tblGrid>
                <a:gridCol w="629011">
                  <a:extLst>
                    <a:ext uri="{9D8B030D-6E8A-4147-A177-3AD203B41FA5}">
                      <a16:colId xmlns:a16="http://schemas.microsoft.com/office/drawing/2014/main" val="323992508"/>
                    </a:ext>
                  </a:extLst>
                </a:gridCol>
                <a:gridCol w="428943">
                  <a:extLst>
                    <a:ext uri="{9D8B030D-6E8A-4147-A177-3AD203B41FA5}">
                      <a16:colId xmlns:a16="http://schemas.microsoft.com/office/drawing/2014/main" val="3714769142"/>
                    </a:ext>
                  </a:extLst>
                </a:gridCol>
                <a:gridCol w="428943">
                  <a:extLst>
                    <a:ext uri="{9D8B030D-6E8A-4147-A177-3AD203B41FA5}">
                      <a16:colId xmlns:a16="http://schemas.microsoft.com/office/drawing/2014/main" val="3009987323"/>
                    </a:ext>
                  </a:extLst>
                </a:gridCol>
                <a:gridCol w="428943">
                  <a:extLst>
                    <a:ext uri="{9D8B030D-6E8A-4147-A177-3AD203B41FA5}">
                      <a16:colId xmlns:a16="http://schemas.microsoft.com/office/drawing/2014/main" val="3377763713"/>
                    </a:ext>
                  </a:extLst>
                </a:gridCol>
                <a:gridCol w="479743">
                  <a:extLst>
                    <a:ext uri="{9D8B030D-6E8A-4147-A177-3AD203B41FA5}">
                      <a16:colId xmlns:a16="http://schemas.microsoft.com/office/drawing/2014/main" val="490940427"/>
                    </a:ext>
                  </a:extLst>
                </a:gridCol>
                <a:gridCol w="479743">
                  <a:extLst>
                    <a:ext uri="{9D8B030D-6E8A-4147-A177-3AD203B41FA5}">
                      <a16:colId xmlns:a16="http://schemas.microsoft.com/office/drawing/2014/main" val="1968571119"/>
                    </a:ext>
                  </a:extLst>
                </a:gridCol>
                <a:gridCol w="471805">
                  <a:extLst>
                    <a:ext uri="{9D8B030D-6E8A-4147-A177-3AD203B41FA5}">
                      <a16:colId xmlns:a16="http://schemas.microsoft.com/office/drawing/2014/main" val="1766797388"/>
                    </a:ext>
                  </a:extLst>
                </a:gridCol>
                <a:gridCol w="471805">
                  <a:extLst>
                    <a:ext uri="{9D8B030D-6E8A-4147-A177-3AD203B41FA5}">
                      <a16:colId xmlns:a16="http://schemas.microsoft.com/office/drawing/2014/main" val="1321318103"/>
                    </a:ext>
                  </a:extLst>
                </a:gridCol>
                <a:gridCol w="471805">
                  <a:extLst>
                    <a:ext uri="{9D8B030D-6E8A-4147-A177-3AD203B41FA5}">
                      <a16:colId xmlns:a16="http://schemas.microsoft.com/office/drawing/2014/main" val="17313928"/>
                    </a:ext>
                  </a:extLst>
                </a:gridCol>
                <a:gridCol w="471805">
                  <a:extLst>
                    <a:ext uri="{9D8B030D-6E8A-4147-A177-3AD203B41FA5}">
                      <a16:colId xmlns:a16="http://schemas.microsoft.com/office/drawing/2014/main" val="2139985973"/>
                    </a:ext>
                  </a:extLst>
                </a:gridCol>
                <a:gridCol w="471805">
                  <a:extLst>
                    <a:ext uri="{9D8B030D-6E8A-4147-A177-3AD203B41FA5}">
                      <a16:colId xmlns:a16="http://schemas.microsoft.com/office/drawing/2014/main" val="38872433"/>
                    </a:ext>
                  </a:extLst>
                </a:gridCol>
                <a:gridCol w="471805">
                  <a:extLst>
                    <a:ext uri="{9D8B030D-6E8A-4147-A177-3AD203B41FA5}">
                      <a16:colId xmlns:a16="http://schemas.microsoft.com/office/drawing/2014/main" val="708966754"/>
                    </a:ext>
                  </a:extLst>
                </a:gridCol>
                <a:gridCol w="471805">
                  <a:extLst>
                    <a:ext uri="{9D8B030D-6E8A-4147-A177-3AD203B41FA5}">
                      <a16:colId xmlns:a16="http://schemas.microsoft.com/office/drawing/2014/main" val="1306381927"/>
                    </a:ext>
                  </a:extLst>
                </a:gridCol>
                <a:gridCol w="692705">
                  <a:extLst>
                    <a:ext uri="{9D8B030D-6E8A-4147-A177-3AD203B41FA5}">
                      <a16:colId xmlns:a16="http://schemas.microsoft.com/office/drawing/2014/main" val="2014871637"/>
                    </a:ext>
                  </a:extLst>
                </a:gridCol>
              </a:tblGrid>
              <a:tr h="199813">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To </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7 AM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8 AM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9 AM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10 AM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11 AM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12 PM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13 PM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14 PM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15 PM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16 PM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17 PM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18 PM</a:t>
                      </a: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Total OCC</a:t>
                      </a:r>
                    </a:p>
                  </a:txBody>
                  <a:tcPr/>
                </a:tc>
                <a:extLst>
                  <a:ext uri="{0D108BD9-81ED-4DB2-BD59-A6C34878D82A}">
                    <a16:rowId xmlns:a16="http://schemas.microsoft.com/office/drawing/2014/main" val="1276758923"/>
                  </a:ext>
                </a:extLst>
              </a:tr>
              <a:tr h="199813">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Point 1</a:t>
                      </a: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2917466295"/>
                  </a:ext>
                </a:extLst>
              </a:tr>
              <a:tr h="1998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latin typeface="Calibri" panose="020F0502020204030204" pitchFamily="34" charset="0"/>
                          <a:ea typeface="Calibri" panose="020F0502020204030204" pitchFamily="34" charset="0"/>
                          <a:cs typeface="Calibri" panose="020F0502020204030204" pitchFamily="34" charset="0"/>
                        </a:rPr>
                        <a:t>Point 2</a:t>
                      </a: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1701196425"/>
                  </a:ext>
                </a:extLst>
              </a:tr>
              <a:tr h="1998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latin typeface="Calibri" panose="020F0502020204030204" pitchFamily="34" charset="0"/>
                          <a:ea typeface="Calibri" panose="020F0502020204030204" pitchFamily="34" charset="0"/>
                          <a:cs typeface="Calibri" panose="020F0502020204030204" pitchFamily="34" charset="0"/>
                        </a:rPr>
                        <a:t>Point 3</a:t>
                      </a: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2042344242"/>
                  </a:ext>
                </a:extLst>
              </a:tr>
              <a:tr h="199813">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Point 4</a:t>
                      </a: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3889591590"/>
                  </a:ext>
                </a:extLst>
              </a:tr>
              <a:tr h="1998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latin typeface="Calibri" panose="020F0502020204030204" pitchFamily="34" charset="0"/>
                          <a:ea typeface="Calibri" panose="020F0502020204030204" pitchFamily="34" charset="0"/>
                          <a:cs typeface="Calibri" panose="020F0502020204030204" pitchFamily="34" charset="0"/>
                        </a:rPr>
                        <a:t>Point 5</a:t>
                      </a: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4250505246"/>
                  </a:ext>
                </a:extLst>
              </a:tr>
              <a:tr h="1998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latin typeface="Calibri" panose="020F0502020204030204" pitchFamily="34" charset="0"/>
                          <a:ea typeface="Calibri" panose="020F0502020204030204" pitchFamily="34" charset="0"/>
                          <a:cs typeface="Calibri" panose="020F0502020204030204" pitchFamily="34" charset="0"/>
                        </a:rPr>
                        <a:t>Point 6</a:t>
                      </a: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580470066"/>
                  </a:ext>
                </a:extLst>
              </a:tr>
              <a:tr h="199813">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Point 7</a:t>
                      </a: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1464237936"/>
                  </a:ext>
                </a:extLst>
              </a:tr>
              <a:tr h="1998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latin typeface="Calibri" panose="020F0502020204030204" pitchFamily="34" charset="0"/>
                          <a:ea typeface="Calibri" panose="020F0502020204030204" pitchFamily="34" charset="0"/>
                          <a:cs typeface="Calibri" panose="020F0502020204030204" pitchFamily="34" charset="0"/>
                        </a:rPr>
                        <a:t>Point 8</a:t>
                      </a: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1036165455"/>
                  </a:ext>
                </a:extLst>
              </a:tr>
              <a:tr h="19981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latin typeface="Calibri" panose="020F0502020204030204" pitchFamily="34" charset="0"/>
                          <a:ea typeface="Calibri" panose="020F0502020204030204" pitchFamily="34" charset="0"/>
                          <a:cs typeface="Calibri" panose="020F0502020204030204" pitchFamily="34" charset="0"/>
                        </a:rPr>
                        <a:t>Point 9</a:t>
                      </a: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3178442244"/>
                  </a:ext>
                </a:extLst>
              </a:tr>
              <a:tr h="199813">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Point 10</a:t>
                      </a: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endParaRPr lang="en-US" sz="8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r>
                        <a:rPr lang="en-US" sz="800" dirty="0">
                          <a:latin typeface="Calibri" panose="020F0502020204030204" pitchFamily="34" charset="0"/>
                          <a:ea typeface="Calibri" panose="020F0502020204030204" pitchFamily="34" charset="0"/>
                          <a:cs typeface="Calibri" panose="020F0502020204030204" pitchFamily="34" charset="0"/>
                        </a:rPr>
                        <a:t>3</a:t>
                      </a:r>
                    </a:p>
                  </a:txBody>
                  <a:tcPr/>
                </a:tc>
                <a:extLst>
                  <a:ext uri="{0D108BD9-81ED-4DB2-BD59-A6C34878D82A}">
                    <a16:rowId xmlns:a16="http://schemas.microsoft.com/office/drawing/2014/main" val="3938995361"/>
                  </a:ext>
                </a:extLst>
              </a:tr>
            </a:tbl>
          </a:graphicData>
        </a:graphic>
      </p:graphicFrame>
      <p:sp>
        <p:nvSpPr>
          <p:cNvPr id="11" name="TextBox 10">
            <a:extLst>
              <a:ext uri="{FF2B5EF4-FFF2-40B4-BE49-F238E27FC236}">
                <a16:creationId xmlns:a16="http://schemas.microsoft.com/office/drawing/2014/main" id="{2F15B1AF-D2DF-42DB-41EE-F91206BCB7FB}"/>
              </a:ext>
            </a:extLst>
          </p:cNvPr>
          <p:cNvSpPr txBox="1"/>
          <p:nvPr/>
        </p:nvSpPr>
        <p:spPr>
          <a:xfrm>
            <a:off x="927738" y="1128103"/>
            <a:ext cx="6993570" cy="369332"/>
          </a:xfrm>
          <a:prstGeom prst="rect">
            <a:avLst/>
          </a:prstGeom>
          <a:noFill/>
        </p:spPr>
        <p:txBody>
          <a:bodyPr wrap="square" rtlCol="0">
            <a:spAutoFit/>
          </a:bodyPr>
          <a:lstStyle/>
          <a:p>
            <a:r>
              <a:rPr lang="en-US" dirty="0"/>
              <a:t>FROM: GVX BASE POINT 1, Day 5 for first group of 10 marks</a:t>
            </a:r>
          </a:p>
        </p:txBody>
      </p:sp>
      <p:sp>
        <p:nvSpPr>
          <p:cNvPr id="13" name="Rectangle 12">
            <a:extLst>
              <a:ext uri="{FF2B5EF4-FFF2-40B4-BE49-F238E27FC236}">
                <a16:creationId xmlns:a16="http://schemas.microsoft.com/office/drawing/2014/main" id="{26F9030C-71D4-02CF-AD33-6010574569F4}"/>
              </a:ext>
            </a:extLst>
          </p:cNvPr>
          <p:cNvSpPr/>
          <p:nvPr/>
        </p:nvSpPr>
        <p:spPr>
          <a:xfrm>
            <a:off x="1692762" y="1724272"/>
            <a:ext cx="65314" cy="173910"/>
          </a:xfrm>
          <a:prstGeom prst="rect">
            <a:avLst/>
          </a:prstGeom>
          <a:solidFill>
            <a:srgbClr val="884BD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8356BF2B-6ACA-F4B7-3DF9-9C6B98DCF78E}"/>
              </a:ext>
            </a:extLst>
          </p:cNvPr>
          <p:cNvSpPr/>
          <p:nvPr/>
        </p:nvSpPr>
        <p:spPr>
          <a:xfrm>
            <a:off x="1814682" y="1931496"/>
            <a:ext cx="65314" cy="173910"/>
          </a:xfrm>
          <a:prstGeom prst="rect">
            <a:avLst/>
          </a:prstGeom>
          <a:solidFill>
            <a:srgbClr val="884BD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9678DB8B-95BC-F423-620B-F8402C151AE5}"/>
              </a:ext>
            </a:extLst>
          </p:cNvPr>
          <p:cNvSpPr/>
          <p:nvPr/>
        </p:nvSpPr>
        <p:spPr>
          <a:xfrm>
            <a:off x="1964935" y="2133498"/>
            <a:ext cx="65314" cy="173910"/>
          </a:xfrm>
          <a:prstGeom prst="rect">
            <a:avLst/>
          </a:prstGeom>
          <a:solidFill>
            <a:srgbClr val="884BD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0031530-EBF5-999B-9F9A-79B56BAFF9D6}"/>
              </a:ext>
            </a:extLst>
          </p:cNvPr>
          <p:cNvSpPr/>
          <p:nvPr/>
        </p:nvSpPr>
        <p:spPr>
          <a:xfrm>
            <a:off x="2102414" y="2343397"/>
            <a:ext cx="65314" cy="173910"/>
          </a:xfrm>
          <a:prstGeom prst="rect">
            <a:avLst/>
          </a:prstGeom>
          <a:solidFill>
            <a:srgbClr val="884BD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E563E5A0-6E36-333B-6E07-CCAA74E21659}"/>
              </a:ext>
            </a:extLst>
          </p:cNvPr>
          <p:cNvSpPr/>
          <p:nvPr/>
        </p:nvSpPr>
        <p:spPr>
          <a:xfrm>
            <a:off x="2245212" y="2562472"/>
            <a:ext cx="65314" cy="173910"/>
          </a:xfrm>
          <a:prstGeom prst="rect">
            <a:avLst/>
          </a:prstGeom>
          <a:solidFill>
            <a:srgbClr val="884BD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45B23DC4-235E-13BC-811F-984BB59BA571}"/>
              </a:ext>
            </a:extLst>
          </p:cNvPr>
          <p:cNvSpPr/>
          <p:nvPr/>
        </p:nvSpPr>
        <p:spPr>
          <a:xfrm>
            <a:off x="2391262" y="2778372"/>
            <a:ext cx="65314" cy="173910"/>
          </a:xfrm>
          <a:prstGeom prst="rect">
            <a:avLst/>
          </a:prstGeom>
          <a:solidFill>
            <a:srgbClr val="884BD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A1E773C0-35B6-5826-1EAB-3294D5A789BD}"/>
              </a:ext>
            </a:extLst>
          </p:cNvPr>
          <p:cNvSpPr/>
          <p:nvPr/>
        </p:nvSpPr>
        <p:spPr>
          <a:xfrm>
            <a:off x="2521437" y="2987922"/>
            <a:ext cx="65314" cy="173910"/>
          </a:xfrm>
          <a:prstGeom prst="rect">
            <a:avLst/>
          </a:prstGeom>
          <a:solidFill>
            <a:srgbClr val="884BD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C9C7BBDB-D5DF-547D-B05F-F791CF3DABA0}"/>
              </a:ext>
            </a:extLst>
          </p:cNvPr>
          <p:cNvSpPr/>
          <p:nvPr/>
        </p:nvSpPr>
        <p:spPr>
          <a:xfrm>
            <a:off x="2657962" y="3203822"/>
            <a:ext cx="65314" cy="173910"/>
          </a:xfrm>
          <a:prstGeom prst="rect">
            <a:avLst/>
          </a:prstGeom>
          <a:solidFill>
            <a:srgbClr val="884BD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434DFE7-4D86-08F7-70A7-80245485CD08}"/>
              </a:ext>
            </a:extLst>
          </p:cNvPr>
          <p:cNvSpPr/>
          <p:nvPr/>
        </p:nvSpPr>
        <p:spPr>
          <a:xfrm>
            <a:off x="2797662" y="3419722"/>
            <a:ext cx="65314" cy="173910"/>
          </a:xfrm>
          <a:prstGeom prst="rect">
            <a:avLst/>
          </a:prstGeom>
          <a:solidFill>
            <a:srgbClr val="884BD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B8F88C90-4433-DDBB-1DD9-3BC24438DF32}"/>
              </a:ext>
            </a:extLst>
          </p:cNvPr>
          <p:cNvSpPr/>
          <p:nvPr/>
        </p:nvSpPr>
        <p:spPr>
          <a:xfrm>
            <a:off x="2888467" y="3626097"/>
            <a:ext cx="65314" cy="173910"/>
          </a:xfrm>
          <a:prstGeom prst="rect">
            <a:avLst/>
          </a:prstGeom>
          <a:solidFill>
            <a:srgbClr val="884BD9"/>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5D7EC174-17AD-1F91-88CC-80D247A0E682}"/>
              </a:ext>
            </a:extLst>
          </p:cNvPr>
          <p:cNvSpPr txBox="1"/>
          <p:nvPr/>
        </p:nvSpPr>
        <p:spPr>
          <a:xfrm>
            <a:off x="1692762" y="4042858"/>
            <a:ext cx="5667376" cy="461665"/>
          </a:xfrm>
          <a:prstGeom prst="rect">
            <a:avLst/>
          </a:prstGeom>
          <a:noFill/>
        </p:spPr>
        <p:txBody>
          <a:bodyPr wrap="square" rtlCol="0">
            <a:spAutoFit/>
          </a:bodyPr>
          <a:lstStyle/>
          <a:p>
            <a:r>
              <a:rPr lang="en-US" sz="1200" i="1" dirty="0">
                <a:solidFill>
                  <a:srgbClr val="0070C0"/>
                </a:solidFill>
              </a:rPr>
              <a:t>Assume: 5 minute occupation + 10 minutes travel time = 15 minutes </a:t>
            </a:r>
          </a:p>
          <a:p>
            <a:r>
              <a:rPr lang="en-US" sz="1200" i="1" dirty="0">
                <a:solidFill>
                  <a:srgbClr val="0070C0"/>
                </a:solidFill>
              </a:rPr>
              <a:t>10 marks @ 15 minutes per mark = 150 minutes per observation cycle</a:t>
            </a:r>
          </a:p>
        </p:txBody>
      </p:sp>
      <p:sp>
        <p:nvSpPr>
          <p:cNvPr id="69" name="Rectangle 68">
            <a:extLst>
              <a:ext uri="{FF2B5EF4-FFF2-40B4-BE49-F238E27FC236}">
                <a16:creationId xmlns:a16="http://schemas.microsoft.com/office/drawing/2014/main" id="{AAC188B0-355F-FECC-E023-3884BB06507F}"/>
              </a:ext>
            </a:extLst>
          </p:cNvPr>
          <p:cNvSpPr/>
          <p:nvPr/>
        </p:nvSpPr>
        <p:spPr>
          <a:xfrm>
            <a:off x="4526967" y="1724079"/>
            <a:ext cx="65314" cy="173910"/>
          </a:xfrm>
          <a:prstGeom prst="rect">
            <a:avLst/>
          </a:prstGeom>
          <a:solidFill>
            <a:schemeClr val="bg2">
              <a:lumMod val="75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Rectangle 69">
            <a:extLst>
              <a:ext uri="{FF2B5EF4-FFF2-40B4-BE49-F238E27FC236}">
                <a16:creationId xmlns:a16="http://schemas.microsoft.com/office/drawing/2014/main" id="{E61B3F29-8834-EA0C-D1CD-87B67BCF78A8}"/>
              </a:ext>
            </a:extLst>
          </p:cNvPr>
          <p:cNvSpPr/>
          <p:nvPr/>
        </p:nvSpPr>
        <p:spPr>
          <a:xfrm>
            <a:off x="4648887" y="1931303"/>
            <a:ext cx="65314" cy="173910"/>
          </a:xfrm>
          <a:prstGeom prst="rect">
            <a:avLst/>
          </a:prstGeom>
          <a:solidFill>
            <a:schemeClr val="bg2">
              <a:lumMod val="75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0DE7ED5D-1E68-54F7-20D0-CFBB877A4AED}"/>
              </a:ext>
            </a:extLst>
          </p:cNvPr>
          <p:cNvSpPr/>
          <p:nvPr/>
        </p:nvSpPr>
        <p:spPr>
          <a:xfrm>
            <a:off x="4799140" y="2133305"/>
            <a:ext cx="65314" cy="173910"/>
          </a:xfrm>
          <a:prstGeom prst="rect">
            <a:avLst/>
          </a:prstGeom>
          <a:solidFill>
            <a:schemeClr val="bg2">
              <a:lumMod val="75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a:extLst>
              <a:ext uri="{FF2B5EF4-FFF2-40B4-BE49-F238E27FC236}">
                <a16:creationId xmlns:a16="http://schemas.microsoft.com/office/drawing/2014/main" id="{B1139934-27EF-7ED5-B4C7-3B1937322CC3}"/>
              </a:ext>
            </a:extLst>
          </p:cNvPr>
          <p:cNvSpPr/>
          <p:nvPr/>
        </p:nvSpPr>
        <p:spPr>
          <a:xfrm>
            <a:off x="4936619" y="2343204"/>
            <a:ext cx="65314" cy="173910"/>
          </a:xfrm>
          <a:prstGeom prst="rect">
            <a:avLst/>
          </a:prstGeom>
          <a:solidFill>
            <a:schemeClr val="bg2">
              <a:lumMod val="75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27015614-BC47-4505-82B0-8256BECAD0B5}"/>
              </a:ext>
            </a:extLst>
          </p:cNvPr>
          <p:cNvSpPr/>
          <p:nvPr/>
        </p:nvSpPr>
        <p:spPr>
          <a:xfrm>
            <a:off x="5079417" y="2562279"/>
            <a:ext cx="65314" cy="173910"/>
          </a:xfrm>
          <a:prstGeom prst="rect">
            <a:avLst/>
          </a:prstGeom>
          <a:solidFill>
            <a:schemeClr val="bg2">
              <a:lumMod val="75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Rectangle 73">
            <a:extLst>
              <a:ext uri="{FF2B5EF4-FFF2-40B4-BE49-F238E27FC236}">
                <a16:creationId xmlns:a16="http://schemas.microsoft.com/office/drawing/2014/main" id="{6AB6F8F4-2D97-5A0C-D351-734D3356A30D}"/>
              </a:ext>
            </a:extLst>
          </p:cNvPr>
          <p:cNvSpPr/>
          <p:nvPr/>
        </p:nvSpPr>
        <p:spPr>
          <a:xfrm>
            <a:off x="5225467" y="2778179"/>
            <a:ext cx="65314" cy="173910"/>
          </a:xfrm>
          <a:prstGeom prst="rect">
            <a:avLst/>
          </a:prstGeom>
          <a:solidFill>
            <a:schemeClr val="bg2">
              <a:lumMod val="75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008D1993-00AE-CBA2-B9DA-6B0B3F2C36D9}"/>
              </a:ext>
            </a:extLst>
          </p:cNvPr>
          <p:cNvSpPr/>
          <p:nvPr/>
        </p:nvSpPr>
        <p:spPr>
          <a:xfrm>
            <a:off x="5355642" y="2987729"/>
            <a:ext cx="65314" cy="173910"/>
          </a:xfrm>
          <a:prstGeom prst="rect">
            <a:avLst/>
          </a:prstGeom>
          <a:solidFill>
            <a:schemeClr val="bg2">
              <a:lumMod val="75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6" name="Rectangle 75">
            <a:extLst>
              <a:ext uri="{FF2B5EF4-FFF2-40B4-BE49-F238E27FC236}">
                <a16:creationId xmlns:a16="http://schemas.microsoft.com/office/drawing/2014/main" id="{E568F612-889F-F0AB-7842-A278C1AC1EC7}"/>
              </a:ext>
            </a:extLst>
          </p:cNvPr>
          <p:cNvSpPr/>
          <p:nvPr/>
        </p:nvSpPr>
        <p:spPr>
          <a:xfrm>
            <a:off x="5492167" y="3203629"/>
            <a:ext cx="65314" cy="173910"/>
          </a:xfrm>
          <a:prstGeom prst="rect">
            <a:avLst/>
          </a:prstGeom>
          <a:solidFill>
            <a:schemeClr val="bg2">
              <a:lumMod val="75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a:extLst>
              <a:ext uri="{FF2B5EF4-FFF2-40B4-BE49-F238E27FC236}">
                <a16:creationId xmlns:a16="http://schemas.microsoft.com/office/drawing/2014/main" id="{9916CA15-05E2-AFFC-3F16-02D6148E35D2}"/>
              </a:ext>
            </a:extLst>
          </p:cNvPr>
          <p:cNvSpPr/>
          <p:nvPr/>
        </p:nvSpPr>
        <p:spPr>
          <a:xfrm>
            <a:off x="5631867" y="3419529"/>
            <a:ext cx="65314" cy="173910"/>
          </a:xfrm>
          <a:prstGeom prst="rect">
            <a:avLst/>
          </a:prstGeom>
          <a:solidFill>
            <a:schemeClr val="bg2">
              <a:lumMod val="75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Rectangle 77">
            <a:extLst>
              <a:ext uri="{FF2B5EF4-FFF2-40B4-BE49-F238E27FC236}">
                <a16:creationId xmlns:a16="http://schemas.microsoft.com/office/drawing/2014/main" id="{F09F966F-B46C-BB51-1770-55803D241286}"/>
              </a:ext>
            </a:extLst>
          </p:cNvPr>
          <p:cNvSpPr/>
          <p:nvPr/>
        </p:nvSpPr>
        <p:spPr>
          <a:xfrm>
            <a:off x="5722672" y="3625904"/>
            <a:ext cx="65314" cy="173910"/>
          </a:xfrm>
          <a:prstGeom prst="rect">
            <a:avLst/>
          </a:prstGeom>
          <a:solidFill>
            <a:schemeClr val="bg2">
              <a:lumMod val="75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9" name="Rectangle 78">
            <a:extLst>
              <a:ext uri="{FF2B5EF4-FFF2-40B4-BE49-F238E27FC236}">
                <a16:creationId xmlns:a16="http://schemas.microsoft.com/office/drawing/2014/main" id="{563386BB-5DC5-DA2D-F429-98474140DE92}"/>
              </a:ext>
            </a:extLst>
          </p:cNvPr>
          <p:cNvSpPr/>
          <p:nvPr/>
        </p:nvSpPr>
        <p:spPr>
          <a:xfrm>
            <a:off x="3106628" y="1724272"/>
            <a:ext cx="65314" cy="173910"/>
          </a:xfrm>
          <a:prstGeom prst="rect">
            <a:avLst/>
          </a:prstGeom>
          <a:solidFill>
            <a:schemeClr val="accent2">
              <a:lumMod val="40000"/>
              <a:lumOff val="6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Rectangle 79">
            <a:extLst>
              <a:ext uri="{FF2B5EF4-FFF2-40B4-BE49-F238E27FC236}">
                <a16:creationId xmlns:a16="http://schemas.microsoft.com/office/drawing/2014/main" id="{0FA639B1-2594-977D-75AE-BAD6781D5BFC}"/>
              </a:ext>
            </a:extLst>
          </p:cNvPr>
          <p:cNvSpPr/>
          <p:nvPr/>
        </p:nvSpPr>
        <p:spPr>
          <a:xfrm>
            <a:off x="3228548" y="1931496"/>
            <a:ext cx="65314" cy="173910"/>
          </a:xfrm>
          <a:prstGeom prst="rect">
            <a:avLst/>
          </a:prstGeom>
          <a:solidFill>
            <a:schemeClr val="accent2">
              <a:lumMod val="40000"/>
              <a:lumOff val="6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F50E5134-89A4-C911-DBE2-5261AD89A90B}"/>
              </a:ext>
            </a:extLst>
          </p:cNvPr>
          <p:cNvSpPr/>
          <p:nvPr/>
        </p:nvSpPr>
        <p:spPr>
          <a:xfrm>
            <a:off x="3378801" y="2133498"/>
            <a:ext cx="65314" cy="173910"/>
          </a:xfrm>
          <a:prstGeom prst="rect">
            <a:avLst/>
          </a:prstGeom>
          <a:solidFill>
            <a:schemeClr val="accent2">
              <a:lumMod val="40000"/>
              <a:lumOff val="6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Rectangle 81">
            <a:extLst>
              <a:ext uri="{FF2B5EF4-FFF2-40B4-BE49-F238E27FC236}">
                <a16:creationId xmlns:a16="http://schemas.microsoft.com/office/drawing/2014/main" id="{5B3A2518-AA19-1DD4-8397-A3C236A3C5C0}"/>
              </a:ext>
            </a:extLst>
          </p:cNvPr>
          <p:cNvSpPr/>
          <p:nvPr/>
        </p:nvSpPr>
        <p:spPr>
          <a:xfrm>
            <a:off x="3516280" y="2343397"/>
            <a:ext cx="65314" cy="173910"/>
          </a:xfrm>
          <a:prstGeom prst="rect">
            <a:avLst/>
          </a:prstGeom>
          <a:solidFill>
            <a:schemeClr val="accent2">
              <a:lumMod val="40000"/>
              <a:lumOff val="6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a:extLst>
              <a:ext uri="{FF2B5EF4-FFF2-40B4-BE49-F238E27FC236}">
                <a16:creationId xmlns:a16="http://schemas.microsoft.com/office/drawing/2014/main" id="{5CCBF60A-53D7-F467-191F-0A859F844ABA}"/>
              </a:ext>
            </a:extLst>
          </p:cNvPr>
          <p:cNvSpPr/>
          <p:nvPr/>
        </p:nvSpPr>
        <p:spPr>
          <a:xfrm>
            <a:off x="3659078" y="2562472"/>
            <a:ext cx="65314" cy="173910"/>
          </a:xfrm>
          <a:prstGeom prst="rect">
            <a:avLst/>
          </a:prstGeom>
          <a:solidFill>
            <a:schemeClr val="accent2">
              <a:lumMod val="40000"/>
              <a:lumOff val="6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 name="Rectangle 83">
            <a:extLst>
              <a:ext uri="{FF2B5EF4-FFF2-40B4-BE49-F238E27FC236}">
                <a16:creationId xmlns:a16="http://schemas.microsoft.com/office/drawing/2014/main" id="{49EEA771-60AC-765C-30D3-07E4B22AA3AD}"/>
              </a:ext>
            </a:extLst>
          </p:cNvPr>
          <p:cNvSpPr/>
          <p:nvPr/>
        </p:nvSpPr>
        <p:spPr>
          <a:xfrm>
            <a:off x="3805128" y="2778372"/>
            <a:ext cx="65314" cy="173910"/>
          </a:xfrm>
          <a:prstGeom prst="rect">
            <a:avLst/>
          </a:prstGeom>
          <a:solidFill>
            <a:schemeClr val="accent2">
              <a:lumMod val="40000"/>
              <a:lumOff val="6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2081D99D-80D0-9B41-286C-0FC85F3CC54C}"/>
              </a:ext>
            </a:extLst>
          </p:cNvPr>
          <p:cNvSpPr/>
          <p:nvPr/>
        </p:nvSpPr>
        <p:spPr>
          <a:xfrm>
            <a:off x="3935303" y="2987922"/>
            <a:ext cx="65314" cy="173910"/>
          </a:xfrm>
          <a:prstGeom prst="rect">
            <a:avLst/>
          </a:prstGeom>
          <a:solidFill>
            <a:schemeClr val="accent2">
              <a:lumMod val="40000"/>
              <a:lumOff val="6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Rectangle 85">
            <a:extLst>
              <a:ext uri="{FF2B5EF4-FFF2-40B4-BE49-F238E27FC236}">
                <a16:creationId xmlns:a16="http://schemas.microsoft.com/office/drawing/2014/main" id="{329F8314-6242-7960-A306-144020E13CC0}"/>
              </a:ext>
            </a:extLst>
          </p:cNvPr>
          <p:cNvSpPr/>
          <p:nvPr/>
        </p:nvSpPr>
        <p:spPr>
          <a:xfrm>
            <a:off x="4071828" y="3203822"/>
            <a:ext cx="65314" cy="173910"/>
          </a:xfrm>
          <a:prstGeom prst="rect">
            <a:avLst/>
          </a:prstGeom>
          <a:solidFill>
            <a:schemeClr val="accent2">
              <a:lumMod val="40000"/>
              <a:lumOff val="6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7" name="Rectangle 86">
            <a:extLst>
              <a:ext uri="{FF2B5EF4-FFF2-40B4-BE49-F238E27FC236}">
                <a16:creationId xmlns:a16="http://schemas.microsoft.com/office/drawing/2014/main" id="{A7B8B77F-9CE0-0091-DD5B-29B7CB213432}"/>
              </a:ext>
            </a:extLst>
          </p:cNvPr>
          <p:cNvSpPr/>
          <p:nvPr/>
        </p:nvSpPr>
        <p:spPr>
          <a:xfrm>
            <a:off x="4211528" y="3419722"/>
            <a:ext cx="65314" cy="173910"/>
          </a:xfrm>
          <a:prstGeom prst="rect">
            <a:avLst/>
          </a:prstGeom>
          <a:solidFill>
            <a:schemeClr val="accent2">
              <a:lumMod val="40000"/>
              <a:lumOff val="6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94D73906-4AE7-868F-3CED-5E304139629A}"/>
              </a:ext>
            </a:extLst>
          </p:cNvPr>
          <p:cNvSpPr/>
          <p:nvPr/>
        </p:nvSpPr>
        <p:spPr>
          <a:xfrm>
            <a:off x="4302333" y="3626097"/>
            <a:ext cx="65314" cy="173910"/>
          </a:xfrm>
          <a:prstGeom prst="rect">
            <a:avLst/>
          </a:prstGeom>
          <a:solidFill>
            <a:schemeClr val="accent2">
              <a:lumMod val="40000"/>
              <a:lumOff val="60000"/>
            </a:scheme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9C8CFE6-6AD7-80CD-DCBC-AB77E76179FE}"/>
              </a:ext>
            </a:extLst>
          </p:cNvPr>
          <p:cNvSpPr txBox="1"/>
          <p:nvPr/>
        </p:nvSpPr>
        <p:spPr>
          <a:xfrm>
            <a:off x="1681188" y="4482913"/>
            <a:ext cx="6870666" cy="2031325"/>
          </a:xfrm>
          <a:prstGeom prst="rect">
            <a:avLst/>
          </a:prstGeom>
          <a:noFill/>
        </p:spPr>
        <p:txBody>
          <a:bodyPr wrap="square" rtlCol="0">
            <a:spAutoFit/>
          </a:bodyPr>
          <a:lstStyle/>
          <a:p>
            <a:r>
              <a:rPr lang="en-US" dirty="0"/>
              <a:t>Repeat similar pattern on Days 6 &amp; 7</a:t>
            </a:r>
          </a:p>
          <a:p>
            <a:r>
              <a:rPr lang="en-US" dirty="0"/>
              <a:t>FROM: GVX BASE POINT 2, Day 6 for second group of 10 marks</a:t>
            </a:r>
          </a:p>
          <a:p>
            <a:r>
              <a:rPr lang="en-US" dirty="0"/>
              <a:t>FROM: GVX BASE POINT 2, Day 7 for second group of 10 marks</a:t>
            </a:r>
          </a:p>
          <a:p>
            <a:endParaRPr lang="en-US" dirty="0"/>
          </a:p>
          <a:p>
            <a:r>
              <a:rPr lang="en-US" dirty="0"/>
              <a:t>Repeat similar pattern on Days 8 &amp; 9</a:t>
            </a:r>
          </a:p>
          <a:p>
            <a:r>
              <a:rPr lang="en-US" dirty="0"/>
              <a:t>FROM: GVX BASE POINT 3, Day 8 for third group of 10 marks</a:t>
            </a:r>
          </a:p>
          <a:p>
            <a:r>
              <a:rPr lang="en-US" dirty="0"/>
              <a:t>FROM: GVX BASE POINT 3, Day 9 for third group of 10 marks</a:t>
            </a:r>
          </a:p>
        </p:txBody>
      </p:sp>
      <p:sp>
        <p:nvSpPr>
          <p:cNvPr id="4" name="TextBox 3">
            <a:extLst>
              <a:ext uri="{FF2B5EF4-FFF2-40B4-BE49-F238E27FC236}">
                <a16:creationId xmlns:a16="http://schemas.microsoft.com/office/drawing/2014/main" id="{4A06F37A-0AFA-150B-A0AC-A49863E83DFD}"/>
              </a:ext>
            </a:extLst>
          </p:cNvPr>
          <p:cNvSpPr txBox="1"/>
          <p:nvPr/>
        </p:nvSpPr>
        <p:spPr>
          <a:xfrm>
            <a:off x="333253" y="5050432"/>
            <a:ext cx="1190748" cy="369332"/>
          </a:xfrm>
          <a:prstGeom prst="rect">
            <a:avLst/>
          </a:prstGeom>
          <a:noFill/>
        </p:spPr>
        <p:txBody>
          <a:bodyPr wrap="square" rtlCol="0">
            <a:spAutoFit/>
          </a:bodyPr>
          <a:lstStyle/>
          <a:p>
            <a:r>
              <a:rPr lang="en-US" dirty="0"/>
              <a:t>Day 5</a:t>
            </a:r>
          </a:p>
        </p:txBody>
      </p:sp>
      <p:sp>
        <p:nvSpPr>
          <p:cNvPr id="8" name="Date Placeholder 7">
            <a:extLst>
              <a:ext uri="{FF2B5EF4-FFF2-40B4-BE49-F238E27FC236}">
                <a16:creationId xmlns:a16="http://schemas.microsoft.com/office/drawing/2014/main" id="{1C4DF202-20CA-A210-F83D-E148C18B61C5}"/>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1979763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50"/>
                                        <p:tgtEl>
                                          <p:spTgt spid="19"/>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50"/>
                                        <p:tgtEl>
                                          <p:spTgt spid="2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50"/>
                                        <p:tgtEl>
                                          <p:spTgt spid="21"/>
                                        </p:tgtEl>
                                      </p:cBhvr>
                                    </p:animEffect>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50"/>
                                        <p:tgtEl>
                                          <p:spTgt spid="22"/>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50"/>
                                        <p:tgtEl>
                                          <p:spTgt spid="23"/>
                                        </p:tgtEl>
                                      </p:cBhvr>
                                    </p:animEffect>
                                  </p:childTnLst>
                                </p:cTn>
                              </p:par>
                            </p:childTnLst>
                          </p:cTn>
                        </p:par>
                        <p:par>
                          <p:cTn id="28" fill="hold">
                            <p:stCondLst>
                              <p:cond delay="225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250"/>
                                        <p:tgtEl>
                                          <p:spTgt spid="24"/>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250"/>
                                        <p:tgtEl>
                                          <p:spTgt spid="25"/>
                                        </p:tgtEl>
                                      </p:cBhvr>
                                    </p:animEffect>
                                  </p:childTnLst>
                                </p:cTn>
                              </p:par>
                            </p:childTnLst>
                          </p:cTn>
                        </p:par>
                        <p:par>
                          <p:cTn id="36" fill="hold">
                            <p:stCondLst>
                              <p:cond delay="2750"/>
                            </p:stCondLst>
                            <p:childTnLst>
                              <p:par>
                                <p:cTn id="37" presetID="10"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250"/>
                                        <p:tgtEl>
                                          <p:spTgt spid="26"/>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250"/>
                                        <p:tgtEl>
                                          <p:spTgt spid="27"/>
                                        </p:tgtEl>
                                      </p:cBhvr>
                                    </p:animEffect>
                                  </p:childTnLst>
                                </p:cTn>
                              </p:par>
                            </p:childTnLst>
                          </p:cTn>
                        </p:par>
                        <p:par>
                          <p:cTn id="44" fill="hold">
                            <p:stCondLst>
                              <p:cond delay="3250"/>
                            </p:stCondLst>
                            <p:childTnLst>
                              <p:par>
                                <p:cTn id="45" presetID="10" presetClass="entr" presetSubtype="0" fill="hold" grpId="0" nodeType="after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250"/>
                                        <p:tgtEl>
                                          <p:spTgt spid="79"/>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fade">
                                      <p:cBhvr>
                                        <p:cTn id="51" dur="250"/>
                                        <p:tgtEl>
                                          <p:spTgt spid="80"/>
                                        </p:tgtEl>
                                      </p:cBhvr>
                                    </p:animEffect>
                                  </p:childTnLst>
                                </p:cTn>
                              </p:par>
                            </p:childTnLst>
                          </p:cTn>
                        </p:par>
                        <p:par>
                          <p:cTn id="52" fill="hold">
                            <p:stCondLst>
                              <p:cond delay="3750"/>
                            </p:stCondLst>
                            <p:childTnLst>
                              <p:par>
                                <p:cTn id="53" presetID="10"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250"/>
                                        <p:tgtEl>
                                          <p:spTgt spid="81"/>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82"/>
                                        </p:tgtEl>
                                        <p:attrNameLst>
                                          <p:attrName>style.visibility</p:attrName>
                                        </p:attrNameLst>
                                      </p:cBhvr>
                                      <p:to>
                                        <p:strVal val="visible"/>
                                      </p:to>
                                    </p:set>
                                    <p:animEffect transition="in" filter="fade">
                                      <p:cBhvr>
                                        <p:cTn id="59" dur="250"/>
                                        <p:tgtEl>
                                          <p:spTgt spid="82"/>
                                        </p:tgtEl>
                                      </p:cBhvr>
                                    </p:animEffect>
                                  </p:childTnLst>
                                </p:cTn>
                              </p:par>
                            </p:childTnLst>
                          </p:cTn>
                        </p:par>
                        <p:par>
                          <p:cTn id="60" fill="hold">
                            <p:stCondLst>
                              <p:cond delay="4250"/>
                            </p:stCondLst>
                            <p:childTnLst>
                              <p:par>
                                <p:cTn id="61" presetID="10" presetClass="entr" presetSubtype="0" fill="hold" grpId="0"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fade">
                                      <p:cBhvr>
                                        <p:cTn id="63" dur="250"/>
                                        <p:tgtEl>
                                          <p:spTgt spid="83"/>
                                        </p:tgtEl>
                                      </p:cBhvr>
                                    </p:animEffect>
                                  </p:childTnLst>
                                </p:cTn>
                              </p:par>
                            </p:childTnLst>
                          </p:cTn>
                        </p:par>
                        <p:par>
                          <p:cTn id="64" fill="hold">
                            <p:stCondLst>
                              <p:cond delay="4500"/>
                            </p:stCondLst>
                            <p:childTnLst>
                              <p:par>
                                <p:cTn id="65" presetID="10" presetClass="entr" presetSubtype="0" fill="hold" grpId="0" nodeType="afterEffect">
                                  <p:stCondLst>
                                    <p:cond delay="0"/>
                                  </p:stCondLst>
                                  <p:childTnLst>
                                    <p:set>
                                      <p:cBhvr>
                                        <p:cTn id="66" dur="1" fill="hold">
                                          <p:stCondLst>
                                            <p:cond delay="0"/>
                                          </p:stCondLst>
                                        </p:cTn>
                                        <p:tgtEl>
                                          <p:spTgt spid="84"/>
                                        </p:tgtEl>
                                        <p:attrNameLst>
                                          <p:attrName>style.visibility</p:attrName>
                                        </p:attrNameLst>
                                      </p:cBhvr>
                                      <p:to>
                                        <p:strVal val="visible"/>
                                      </p:to>
                                    </p:set>
                                    <p:animEffect transition="in" filter="fade">
                                      <p:cBhvr>
                                        <p:cTn id="67" dur="250"/>
                                        <p:tgtEl>
                                          <p:spTgt spid="84"/>
                                        </p:tgtEl>
                                      </p:cBhvr>
                                    </p:animEffect>
                                  </p:childTnLst>
                                </p:cTn>
                              </p:par>
                            </p:childTnLst>
                          </p:cTn>
                        </p:par>
                        <p:par>
                          <p:cTn id="68" fill="hold">
                            <p:stCondLst>
                              <p:cond delay="4750"/>
                            </p:stCondLst>
                            <p:childTnLst>
                              <p:par>
                                <p:cTn id="69" presetID="10" presetClass="entr" presetSubtype="0" fill="hold" grpId="0" nodeType="after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fade">
                                      <p:cBhvr>
                                        <p:cTn id="71" dur="250"/>
                                        <p:tgtEl>
                                          <p:spTgt spid="85"/>
                                        </p:tgtEl>
                                      </p:cBhvr>
                                    </p:animEffect>
                                  </p:childTnLst>
                                </p:cTn>
                              </p:par>
                            </p:childTnLst>
                          </p:cTn>
                        </p:par>
                        <p:par>
                          <p:cTn id="72" fill="hold">
                            <p:stCondLst>
                              <p:cond delay="5000"/>
                            </p:stCondLst>
                            <p:childTnLst>
                              <p:par>
                                <p:cTn id="73" presetID="10" presetClass="entr" presetSubtype="0" fill="hold" grpId="0" nodeType="afterEffect">
                                  <p:stCondLst>
                                    <p:cond delay="0"/>
                                  </p:stCondLst>
                                  <p:childTnLst>
                                    <p:set>
                                      <p:cBhvr>
                                        <p:cTn id="74" dur="1" fill="hold">
                                          <p:stCondLst>
                                            <p:cond delay="0"/>
                                          </p:stCondLst>
                                        </p:cTn>
                                        <p:tgtEl>
                                          <p:spTgt spid="86"/>
                                        </p:tgtEl>
                                        <p:attrNameLst>
                                          <p:attrName>style.visibility</p:attrName>
                                        </p:attrNameLst>
                                      </p:cBhvr>
                                      <p:to>
                                        <p:strVal val="visible"/>
                                      </p:to>
                                    </p:set>
                                    <p:animEffect transition="in" filter="fade">
                                      <p:cBhvr>
                                        <p:cTn id="75" dur="250"/>
                                        <p:tgtEl>
                                          <p:spTgt spid="86"/>
                                        </p:tgtEl>
                                      </p:cBhvr>
                                    </p:animEffect>
                                  </p:childTnLst>
                                </p:cTn>
                              </p:par>
                            </p:childTnLst>
                          </p:cTn>
                        </p:par>
                        <p:par>
                          <p:cTn id="76" fill="hold">
                            <p:stCondLst>
                              <p:cond delay="5250"/>
                            </p:stCondLst>
                            <p:childTnLst>
                              <p:par>
                                <p:cTn id="77" presetID="10"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250"/>
                                        <p:tgtEl>
                                          <p:spTgt spid="87"/>
                                        </p:tgtEl>
                                      </p:cBhvr>
                                    </p:animEffect>
                                  </p:childTnLst>
                                </p:cTn>
                              </p:par>
                            </p:childTnLst>
                          </p:cTn>
                        </p:par>
                        <p:par>
                          <p:cTn id="80" fill="hold">
                            <p:stCondLst>
                              <p:cond delay="5500"/>
                            </p:stCondLst>
                            <p:childTnLst>
                              <p:par>
                                <p:cTn id="81" presetID="10" presetClass="entr" presetSubtype="0" fill="hold" grpId="0"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fade">
                                      <p:cBhvr>
                                        <p:cTn id="83" dur="250"/>
                                        <p:tgtEl>
                                          <p:spTgt spid="88"/>
                                        </p:tgtEl>
                                      </p:cBhvr>
                                    </p:animEffect>
                                  </p:childTnLst>
                                </p:cTn>
                              </p:par>
                            </p:childTnLst>
                          </p:cTn>
                        </p:par>
                        <p:par>
                          <p:cTn id="84" fill="hold">
                            <p:stCondLst>
                              <p:cond delay="5750"/>
                            </p:stCondLst>
                            <p:childTnLst>
                              <p:par>
                                <p:cTn id="85" presetID="10" presetClass="entr" presetSubtype="0" fill="hold" grpId="0" nodeType="after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250"/>
                                        <p:tgtEl>
                                          <p:spTgt spid="69"/>
                                        </p:tgtEl>
                                      </p:cBhvr>
                                    </p:animEffect>
                                  </p:childTnLst>
                                </p:cTn>
                              </p:par>
                            </p:childTnLst>
                          </p:cTn>
                        </p:par>
                        <p:par>
                          <p:cTn id="88" fill="hold">
                            <p:stCondLst>
                              <p:cond delay="6000"/>
                            </p:stCondLst>
                            <p:childTnLst>
                              <p:par>
                                <p:cTn id="89" presetID="10" presetClass="entr" presetSubtype="0"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fade">
                                      <p:cBhvr>
                                        <p:cTn id="91" dur="250"/>
                                        <p:tgtEl>
                                          <p:spTgt spid="70"/>
                                        </p:tgtEl>
                                      </p:cBhvr>
                                    </p:animEffect>
                                  </p:childTnLst>
                                </p:cTn>
                              </p:par>
                            </p:childTnLst>
                          </p:cTn>
                        </p:par>
                        <p:par>
                          <p:cTn id="92" fill="hold">
                            <p:stCondLst>
                              <p:cond delay="6250"/>
                            </p:stCondLst>
                            <p:childTnLst>
                              <p:par>
                                <p:cTn id="93" presetID="10" presetClass="entr" presetSubtype="0" fill="hold" grpId="0" nodeType="after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fade">
                                      <p:cBhvr>
                                        <p:cTn id="95" dur="250"/>
                                        <p:tgtEl>
                                          <p:spTgt spid="71"/>
                                        </p:tgtEl>
                                      </p:cBhvr>
                                    </p:animEffect>
                                  </p:childTnLst>
                                </p:cTn>
                              </p:par>
                            </p:childTnLst>
                          </p:cTn>
                        </p:par>
                        <p:par>
                          <p:cTn id="96" fill="hold">
                            <p:stCondLst>
                              <p:cond delay="6500"/>
                            </p:stCondLst>
                            <p:childTnLst>
                              <p:par>
                                <p:cTn id="97" presetID="10" presetClass="entr" presetSubtype="0" fill="hold" grpId="0" nodeType="after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fade">
                                      <p:cBhvr>
                                        <p:cTn id="99" dur="250"/>
                                        <p:tgtEl>
                                          <p:spTgt spid="72"/>
                                        </p:tgtEl>
                                      </p:cBhvr>
                                    </p:animEffect>
                                  </p:childTnLst>
                                </p:cTn>
                              </p:par>
                            </p:childTnLst>
                          </p:cTn>
                        </p:par>
                        <p:par>
                          <p:cTn id="100" fill="hold">
                            <p:stCondLst>
                              <p:cond delay="6750"/>
                            </p:stCondLst>
                            <p:childTnLst>
                              <p:par>
                                <p:cTn id="101" presetID="10" presetClass="entr" presetSubtype="0" fill="hold" grpId="0" nodeType="afterEffect">
                                  <p:stCondLst>
                                    <p:cond delay="0"/>
                                  </p:stCondLst>
                                  <p:childTnLst>
                                    <p:set>
                                      <p:cBhvr>
                                        <p:cTn id="102" dur="1" fill="hold">
                                          <p:stCondLst>
                                            <p:cond delay="0"/>
                                          </p:stCondLst>
                                        </p:cTn>
                                        <p:tgtEl>
                                          <p:spTgt spid="73"/>
                                        </p:tgtEl>
                                        <p:attrNameLst>
                                          <p:attrName>style.visibility</p:attrName>
                                        </p:attrNameLst>
                                      </p:cBhvr>
                                      <p:to>
                                        <p:strVal val="visible"/>
                                      </p:to>
                                    </p:set>
                                    <p:animEffect transition="in" filter="fade">
                                      <p:cBhvr>
                                        <p:cTn id="103" dur="250"/>
                                        <p:tgtEl>
                                          <p:spTgt spid="73"/>
                                        </p:tgtEl>
                                      </p:cBhvr>
                                    </p:animEffect>
                                  </p:childTnLst>
                                </p:cTn>
                              </p:par>
                            </p:childTnLst>
                          </p:cTn>
                        </p:par>
                        <p:par>
                          <p:cTn id="104" fill="hold">
                            <p:stCondLst>
                              <p:cond delay="7000"/>
                            </p:stCondLst>
                            <p:childTnLst>
                              <p:par>
                                <p:cTn id="105" presetID="10" presetClass="entr" presetSubtype="0" fill="hold" grpId="0" nodeType="afterEffect">
                                  <p:stCondLst>
                                    <p:cond delay="0"/>
                                  </p:stCondLst>
                                  <p:childTnLst>
                                    <p:set>
                                      <p:cBhvr>
                                        <p:cTn id="106" dur="1" fill="hold">
                                          <p:stCondLst>
                                            <p:cond delay="0"/>
                                          </p:stCondLst>
                                        </p:cTn>
                                        <p:tgtEl>
                                          <p:spTgt spid="74"/>
                                        </p:tgtEl>
                                        <p:attrNameLst>
                                          <p:attrName>style.visibility</p:attrName>
                                        </p:attrNameLst>
                                      </p:cBhvr>
                                      <p:to>
                                        <p:strVal val="visible"/>
                                      </p:to>
                                    </p:set>
                                    <p:animEffect transition="in" filter="fade">
                                      <p:cBhvr>
                                        <p:cTn id="107" dur="250"/>
                                        <p:tgtEl>
                                          <p:spTgt spid="74"/>
                                        </p:tgtEl>
                                      </p:cBhvr>
                                    </p:animEffect>
                                  </p:childTnLst>
                                </p:cTn>
                              </p:par>
                            </p:childTnLst>
                          </p:cTn>
                        </p:par>
                        <p:par>
                          <p:cTn id="108" fill="hold">
                            <p:stCondLst>
                              <p:cond delay="7250"/>
                            </p:stCondLst>
                            <p:childTnLst>
                              <p:par>
                                <p:cTn id="109" presetID="10" presetClass="entr" presetSubtype="0" fill="hold" grpId="0"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250"/>
                                        <p:tgtEl>
                                          <p:spTgt spid="75"/>
                                        </p:tgtEl>
                                      </p:cBhvr>
                                    </p:animEffect>
                                  </p:childTnLst>
                                </p:cTn>
                              </p:par>
                            </p:childTnLst>
                          </p:cTn>
                        </p:par>
                        <p:par>
                          <p:cTn id="112" fill="hold">
                            <p:stCondLst>
                              <p:cond delay="7500"/>
                            </p:stCondLst>
                            <p:childTnLst>
                              <p:par>
                                <p:cTn id="113" presetID="10" presetClass="entr" presetSubtype="0" fill="hold" grpId="0" nodeType="afterEffect">
                                  <p:stCondLst>
                                    <p:cond delay="0"/>
                                  </p:stCondLst>
                                  <p:childTnLst>
                                    <p:set>
                                      <p:cBhvr>
                                        <p:cTn id="114" dur="1" fill="hold">
                                          <p:stCondLst>
                                            <p:cond delay="0"/>
                                          </p:stCondLst>
                                        </p:cTn>
                                        <p:tgtEl>
                                          <p:spTgt spid="76"/>
                                        </p:tgtEl>
                                        <p:attrNameLst>
                                          <p:attrName>style.visibility</p:attrName>
                                        </p:attrNameLst>
                                      </p:cBhvr>
                                      <p:to>
                                        <p:strVal val="visible"/>
                                      </p:to>
                                    </p:set>
                                    <p:animEffect transition="in" filter="fade">
                                      <p:cBhvr>
                                        <p:cTn id="115" dur="250"/>
                                        <p:tgtEl>
                                          <p:spTgt spid="76"/>
                                        </p:tgtEl>
                                      </p:cBhvr>
                                    </p:animEffect>
                                  </p:childTnLst>
                                </p:cTn>
                              </p:par>
                            </p:childTnLst>
                          </p:cTn>
                        </p:par>
                        <p:par>
                          <p:cTn id="116" fill="hold">
                            <p:stCondLst>
                              <p:cond delay="7750"/>
                            </p:stCondLst>
                            <p:childTnLst>
                              <p:par>
                                <p:cTn id="117" presetID="10" presetClass="entr" presetSubtype="0" fill="hold" grpId="0" nodeType="afterEffect">
                                  <p:stCondLst>
                                    <p:cond delay="0"/>
                                  </p:stCondLst>
                                  <p:childTnLst>
                                    <p:set>
                                      <p:cBhvr>
                                        <p:cTn id="118" dur="1" fill="hold">
                                          <p:stCondLst>
                                            <p:cond delay="0"/>
                                          </p:stCondLst>
                                        </p:cTn>
                                        <p:tgtEl>
                                          <p:spTgt spid="77"/>
                                        </p:tgtEl>
                                        <p:attrNameLst>
                                          <p:attrName>style.visibility</p:attrName>
                                        </p:attrNameLst>
                                      </p:cBhvr>
                                      <p:to>
                                        <p:strVal val="visible"/>
                                      </p:to>
                                    </p:set>
                                    <p:animEffect transition="in" filter="fade">
                                      <p:cBhvr>
                                        <p:cTn id="119" dur="250"/>
                                        <p:tgtEl>
                                          <p:spTgt spid="77"/>
                                        </p:tgtEl>
                                      </p:cBhvr>
                                    </p:animEffect>
                                  </p:childTnLst>
                                </p:cTn>
                              </p:par>
                            </p:childTnLst>
                          </p:cTn>
                        </p:par>
                        <p:par>
                          <p:cTn id="120" fill="hold">
                            <p:stCondLst>
                              <p:cond delay="8000"/>
                            </p:stCondLst>
                            <p:childTnLst>
                              <p:par>
                                <p:cTn id="121" presetID="10" presetClass="entr" presetSubtype="0" fill="hold" grpId="0" nodeType="afterEffect">
                                  <p:stCondLst>
                                    <p:cond delay="0"/>
                                  </p:stCondLst>
                                  <p:childTnLst>
                                    <p:set>
                                      <p:cBhvr>
                                        <p:cTn id="122" dur="1" fill="hold">
                                          <p:stCondLst>
                                            <p:cond delay="0"/>
                                          </p:stCondLst>
                                        </p:cTn>
                                        <p:tgtEl>
                                          <p:spTgt spid="78"/>
                                        </p:tgtEl>
                                        <p:attrNameLst>
                                          <p:attrName>style.visibility</p:attrName>
                                        </p:attrNameLst>
                                      </p:cBhvr>
                                      <p:to>
                                        <p:strVal val="visible"/>
                                      </p:to>
                                    </p:set>
                                    <p:animEffect transition="in" filter="fade">
                                      <p:cBhvr>
                                        <p:cTn id="123" dur="250"/>
                                        <p:tgtEl>
                                          <p:spTgt spid="78"/>
                                        </p:tgtEl>
                                      </p:cBhvr>
                                    </p:animEffect>
                                  </p:childTnLst>
                                </p:cTn>
                              </p:par>
                            </p:childTnLst>
                          </p:cTn>
                        </p:par>
                        <p:par>
                          <p:cTn id="124" fill="hold">
                            <p:stCondLst>
                              <p:cond delay="8250"/>
                            </p:stCondLst>
                            <p:childTnLst>
                              <p:par>
                                <p:cTn id="125" presetID="22" presetClass="entr" presetSubtype="8" fill="hold" grpId="0" nodeType="afterEffect">
                                  <p:stCondLst>
                                    <p:cond delay="500"/>
                                  </p:stCondLst>
                                  <p:childTnLst>
                                    <p:set>
                                      <p:cBhvr>
                                        <p:cTn id="126" dur="1" fill="hold">
                                          <p:stCondLst>
                                            <p:cond delay="0"/>
                                          </p:stCondLst>
                                        </p:cTn>
                                        <p:tgtEl>
                                          <p:spTgt spid="3"/>
                                        </p:tgtEl>
                                        <p:attrNameLst>
                                          <p:attrName>style.visibility</p:attrName>
                                        </p:attrNameLst>
                                      </p:cBhvr>
                                      <p:to>
                                        <p:strVal val="visible"/>
                                      </p:to>
                                    </p:set>
                                    <p:animEffect transition="in" filter="wipe(left)">
                                      <p:cBhvr>
                                        <p:cTn id="1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P spid="21" grpId="0" animBg="1"/>
      <p:bldP spid="22" grpId="0" animBg="1"/>
      <p:bldP spid="23" grpId="0" animBg="1"/>
      <p:bldP spid="24" grpId="0" animBg="1"/>
      <p:bldP spid="25" grpId="0" animBg="1"/>
      <p:bldP spid="26" grpId="0" animBg="1"/>
      <p:bldP spid="27"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465C36F-34EC-0760-4306-55FFF5F35094}"/>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5" name="Slide Number Placeholder 4">
            <a:extLst>
              <a:ext uri="{FF2B5EF4-FFF2-40B4-BE49-F238E27FC236}">
                <a16:creationId xmlns:a16="http://schemas.microsoft.com/office/drawing/2014/main" id="{474A566D-393E-81EB-3BD2-6C231F6D7BB0}"/>
              </a:ext>
            </a:extLst>
          </p:cNvPr>
          <p:cNvSpPr>
            <a:spLocks noGrp="1"/>
          </p:cNvSpPr>
          <p:nvPr>
            <p:ph type="sldNum" sz="quarter" idx="12"/>
          </p:nvPr>
        </p:nvSpPr>
        <p:spPr/>
        <p:txBody>
          <a:bodyPr/>
          <a:lstStyle/>
          <a:p>
            <a:fld id="{84C1C367-1155-47A8-B187-ABB1E4FCD3DE}" type="slidenum">
              <a:rPr lang="en-US" altLang="en-US" smtClean="0"/>
              <a:pPr/>
              <a:t>59</a:t>
            </a:fld>
            <a:endParaRPr lang="en-US" altLang="en-US" dirty="0"/>
          </a:p>
        </p:txBody>
      </p:sp>
      <p:sp>
        <p:nvSpPr>
          <p:cNvPr id="8" name="Title 1">
            <a:extLst>
              <a:ext uri="{FF2B5EF4-FFF2-40B4-BE49-F238E27FC236}">
                <a16:creationId xmlns:a16="http://schemas.microsoft.com/office/drawing/2014/main" id="{FD5CBC82-9A3E-D7AF-D2BC-1C724D552F67}"/>
              </a:ext>
            </a:extLst>
          </p:cNvPr>
          <p:cNvSpPr txBox="1">
            <a:spLocks/>
          </p:cNvSpPr>
          <p:nvPr/>
        </p:nvSpPr>
        <p:spPr>
          <a:xfrm>
            <a:off x="457199" y="2643084"/>
            <a:ext cx="8229600" cy="1143000"/>
          </a:xfrm>
          <a:prstGeom prst="rect">
            <a:avLst/>
          </a:prstGeom>
        </p:spPr>
        <p:txBody>
          <a:bodyPr/>
          <a:lstStyle>
            <a:lvl1pPr algn="ctr" defTabSz="457200" rtl="0" eaLnBrk="1" fontAlgn="base" hangingPunct="1">
              <a:spcBef>
                <a:spcPct val="0"/>
              </a:spcBef>
              <a:spcAft>
                <a:spcPct val="0"/>
              </a:spcAft>
              <a:defRPr sz="36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9pPr>
          </a:lstStyle>
          <a:p>
            <a:r>
              <a:rPr lang="en-US" sz="3200" b="1" dirty="0"/>
              <a:t>Orthometric Height Considerations</a:t>
            </a:r>
          </a:p>
        </p:txBody>
      </p:sp>
      <p:sp>
        <p:nvSpPr>
          <p:cNvPr id="2" name="Date Placeholder 1">
            <a:extLst>
              <a:ext uri="{FF2B5EF4-FFF2-40B4-BE49-F238E27FC236}">
                <a16:creationId xmlns:a16="http://schemas.microsoft.com/office/drawing/2014/main" id="{94F907F2-1EE1-02BD-15C5-12689EAEEC0E}"/>
              </a:ext>
            </a:extLst>
          </p:cNvPr>
          <p:cNvSpPr>
            <a:spLocks noGrp="1"/>
          </p:cNvSpPr>
          <p:nvPr>
            <p:ph type="dt" sz="half" idx="10"/>
          </p:nvPr>
        </p:nvSpPr>
        <p:spPr/>
        <p:txBody>
          <a:bodyPr/>
          <a:lstStyle/>
          <a:p>
            <a:r>
              <a:rPr lang="en-US" altLang="en-US"/>
              <a:t>April 21, 2025</a:t>
            </a:r>
          </a:p>
        </p:txBody>
      </p:sp>
    </p:spTree>
    <p:extLst>
      <p:ext uri="{BB962C8B-B14F-4D97-AF65-F5344CB8AC3E}">
        <p14:creationId xmlns:p14="http://schemas.microsoft.com/office/powerpoint/2010/main" val="1274506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E62F2-7402-24D1-E4D1-32DCF9B8E185}"/>
              </a:ext>
            </a:extLst>
          </p:cNvPr>
          <p:cNvSpPr>
            <a:spLocks noGrp="1"/>
          </p:cNvSpPr>
          <p:nvPr>
            <p:ph type="title"/>
          </p:nvPr>
        </p:nvSpPr>
        <p:spPr/>
        <p:txBody>
          <a:bodyPr/>
          <a:lstStyle/>
          <a:p>
            <a:r>
              <a:rPr lang="en-US" sz="3600" dirty="0"/>
              <a:t>Mark Types in Network Design</a:t>
            </a:r>
          </a:p>
        </p:txBody>
      </p:sp>
      <p:sp>
        <p:nvSpPr>
          <p:cNvPr id="6" name="Slide Number Placeholder 5">
            <a:extLst>
              <a:ext uri="{FF2B5EF4-FFF2-40B4-BE49-F238E27FC236}">
                <a16:creationId xmlns:a16="http://schemas.microsoft.com/office/drawing/2014/main" id="{8C9ED221-CECD-0F19-8E9D-4A06392D953D}"/>
              </a:ext>
            </a:extLst>
          </p:cNvPr>
          <p:cNvSpPr>
            <a:spLocks noGrp="1"/>
          </p:cNvSpPr>
          <p:nvPr>
            <p:ph type="sldNum" sz="quarter" idx="12"/>
          </p:nvPr>
        </p:nvSpPr>
        <p:spPr/>
        <p:txBody>
          <a:bodyPr/>
          <a:lstStyle/>
          <a:p>
            <a:fld id="{84C1C367-1155-47A8-B187-ABB1E4FCD3DE}" type="slidenum">
              <a:rPr lang="en-US" altLang="en-US" smtClean="0"/>
              <a:pPr/>
              <a:t>6</a:t>
            </a:fld>
            <a:endParaRPr lang="en-US" altLang="en-US" dirty="0"/>
          </a:p>
        </p:txBody>
      </p:sp>
      <p:sp>
        <p:nvSpPr>
          <p:cNvPr id="7" name="TextBox 6">
            <a:extLst>
              <a:ext uri="{FF2B5EF4-FFF2-40B4-BE49-F238E27FC236}">
                <a16:creationId xmlns:a16="http://schemas.microsoft.com/office/drawing/2014/main" id="{655AEBEA-4B69-34F7-79FF-083059068112}"/>
              </a:ext>
            </a:extLst>
          </p:cNvPr>
          <p:cNvSpPr txBox="1"/>
          <p:nvPr/>
        </p:nvSpPr>
        <p:spPr>
          <a:xfrm>
            <a:off x="879667" y="1473164"/>
            <a:ext cx="6341910" cy="369332"/>
          </a:xfrm>
          <a:prstGeom prst="rect">
            <a:avLst/>
          </a:prstGeom>
          <a:noFill/>
        </p:spPr>
        <p:txBody>
          <a:bodyPr wrap="square">
            <a:spAutoFit/>
          </a:bodyPr>
          <a:lstStyle/>
          <a:p>
            <a:pPr marL="0" indent="0">
              <a:buNone/>
            </a:pPr>
            <a:r>
              <a:rPr lang="en-US" sz="1800" dirty="0">
                <a:latin typeface="+mn-lt"/>
              </a:rPr>
              <a:t>Table 2 - Description of Mark Types and Anticipated Usage </a:t>
            </a:r>
          </a:p>
        </p:txBody>
      </p:sp>
      <p:sp>
        <p:nvSpPr>
          <p:cNvPr id="20" name="Content Placeholder 2">
            <a:extLst>
              <a:ext uri="{FF2B5EF4-FFF2-40B4-BE49-F238E27FC236}">
                <a16:creationId xmlns:a16="http://schemas.microsoft.com/office/drawing/2014/main" id="{C02291FD-C50C-41EC-CF98-2608098C50D6}"/>
              </a:ext>
            </a:extLst>
          </p:cNvPr>
          <p:cNvSpPr>
            <a:spLocks noGrp="1"/>
          </p:cNvSpPr>
          <p:nvPr>
            <p:ph idx="1"/>
          </p:nvPr>
        </p:nvSpPr>
        <p:spPr>
          <a:xfrm>
            <a:off x="573311" y="1062486"/>
            <a:ext cx="8229600" cy="457200"/>
          </a:xfrm>
        </p:spPr>
        <p:txBody>
          <a:bodyPr/>
          <a:lstStyle/>
          <a:p>
            <a:pPr marL="0" indent="0">
              <a:buNone/>
            </a:pPr>
            <a:r>
              <a:rPr lang="en-US" sz="1800" dirty="0"/>
              <a:t>The Standards define 3 </a:t>
            </a:r>
            <a:r>
              <a:rPr lang="en-US" sz="1800" b="1" i="1" dirty="0"/>
              <a:t>Mark Types </a:t>
            </a:r>
            <a:r>
              <a:rPr lang="en-US" sz="1800" dirty="0"/>
              <a:t>as listed and described in Table 2.</a:t>
            </a:r>
          </a:p>
        </p:txBody>
      </p:sp>
      <p:graphicFrame>
        <p:nvGraphicFramePr>
          <p:cNvPr id="14" name="Table 13" descr="&quot;&quot;">
            <a:extLst>
              <a:ext uri="{FF2B5EF4-FFF2-40B4-BE49-F238E27FC236}">
                <a16:creationId xmlns:a16="http://schemas.microsoft.com/office/drawing/2014/main" id="{3D225152-54C6-20C9-CC1C-9ABB65AEE139}"/>
              </a:ext>
            </a:extLst>
          </p:cNvPr>
          <p:cNvGraphicFramePr>
            <a:graphicFrameLocks noGrp="1"/>
          </p:cNvGraphicFramePr>
          <p:nvPr>
            <p:extLst>
              <p:ext uri="{D42A27DB-BD31-4B8C-83A1-F6EECF244321}">
                <p14:modId xmlns:p14="http://schemas.microsoft.com/office/powerpoint/2010/main" val="2818758275"/>
              </p:ext>
            </p:extLst>
          </p:nvPr>
        </p:nvGraphicFramePr>
        <p:xfrm>
          <a:off x="879667" y="1889246"/>
          <a:ext cx="7376057" cy="3724275"/>
        </p:xfrm>
        <a:graphic>
          <a:graphicData uri="http://schemas.openxmlformats.org/drawingml/2006/table">
            <a:tbl>
              <a:tblPr/>
              <a:tblGrid>
                <a:gridCol w="414877">
                  <a:extLst>
                    <a:ext uri="{9D8B030D-6E8A-4147-A177-3AD203B41FA5}">
                      <a16:colId xmlns:a16="http://schemas.microsoft.com/office/drawing/2014/main" val="2518152060"/>
                    </a:ext>
                  </a:extLst>
                </a:gridCol>
                <a:gridCol w="1299195">
                  <a:extLst>
                    <a:ext uri="{9D8B030D-6E8A-4147-A177-3AD203B41FA5}">
                      <a16:colId xmlns:a16="http://schemas.microsoft.com/office/drawing/2014/main" val="578434638"/>
                    </a:ext>
                  </a:extLst>
                </a:gridCol>
                <a:gridCol w="5661985">
                  <a:extLst>
                    <a:ext uri="{9D8B030D-6E8A-4147-A177-3AD203B41FA5}">
                      <a16:colId xmlns:a16="http://schemas.microsoft.com/office/drawing/2014/main" val="832318884"/>
                    </a:ext>
                  </a:extLst>
                </a:gridCol>
              </a:tblGrid>
              <a:tr h="0">
                <a:tc>
                  <a:txBody>
                    <a:bodyPr/>
                    <a:lstStyle/>
                    <a:p>
                      <a:pPr fontAlgn="t"/>
                      <a:br>
                        <a:rPr lang="en-US" sz="1100" dirty="0">
                          <a:effectLst/>
                          <a:latin typeface="+mn-lt"/>
                        </a:rPr>
                      </a:b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Mark Type </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Description and Anticipated Usage</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670153452"/>
                  </a:ext>
                </a:extLst>
              </a:tr>
              <a:tr h="401955">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2.1</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NCN CORS</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A continuous GNSS station in the NOAA CORS Network (NCN).</a:t>
                      </a:r>
                    </a:p>
                    <a:p>
                      <a:pPr rtl="0" fontAlgn="t">
                        <a:spcBef>
                          <a:spcPts val="0"/>
                        </a:spcBef>
                        <a:spcAft>
                          <a:spcPts val="0"/>
                        </a:spcAft>
                      </a:pPr>
                      <a:r>
                        <a:rPr lang="en-US" sz="900" b="0" i="0" u="none" strike="noStrike" dirty="0">
                          <a:solidFill>
                            <a:srgbClr val="000000"/>
                          </a:solidFill>
                          <a:effectLst/>
                          <a:latin typeface="Arial" panose="020B0604020202020204" pitchFamily="34" charset="0"/>
                        </a:rPr>
                        <a:t>Each NCN CORS is well-known and monitored by the NGS. </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8856059"/>
                  </a:ext>
                </a:extLst>
              </a:tr>
              <a:tr h="0">
                <a:tc>
                  <a:txBody>
                    <a:bodyPr/>
                    <a:lstStyle/>
                    <a:p>
                      <a:pPr rtl="0" fontAlgn="t">
                        <a:spcBef>
                          <a:spcPts val="0"/>
                        </a:spcBef>
                        <a:spcAft>
                          <a:spcPts val="0"/>
                        </a:spcAft>
                      </a:pPr>
                      <a:r>
                        <a:rPr lang="en-US" sz="900" b="1" i="1" u="none" strike="noStrike">
                          <a:solidFill>
                            <a:srgbClr val="000000"/>
                          </a:solidFill>
                          <a:effectLst/>
                          <a:latin typeface="Arial" panose="020B0604020202020204" pitchFamily="34" charset="0"/>
                        </a:rPr>
                        <a:t>2.2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Arial" panose="020B0604020202020204" pitchFamily="34" charset="0"/>
                        </a:rPr>
                        <a:t>GVX Base</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A </a:t>
                      </a:r>
                      <a:r>
                        <a:rPr lang="en-US" sz="900" b="1" i="0" u="none" strike="noStrike" dirty="0">
                          <a:solidFill>
                            <a:srgbClr val="000000"/>
                          </a:solidFill>
                          <a:effectLst/>
                          <a:latin typeface="Arial" panose="020B0604020202020204" pitchFamily="34" charset="0"/>
                        </a:rPr>
                        <a:t>GVX base </a:t>
                      </a:r>
                      <a:r>
                        <a:rPr lang="en-US" sz="900" b="0" i="0" u="none" strike="noStrike" dirty="0">
                          <a:solidFill>
                            <a:srgbClr val="000000"/>
                          </a:solidFill>
                          <a:effectLst/>
                          <a:latin typeface="Arial" panose="020B0604020202020204" pitchFamily="34" charset="0"/>
                        </a:rPr>
                        <a:t>is an inclusive term for a mark </a:t>
                      </a:r>
                      <a:r>
                        <a:rPr lang="en-US" sz="900" b="1" i="0" u="none" strike="noStrike" dirty="0">
                          <a:solidFill>
                            <a:srgbClr val="000000"/>
                          </a:solidFill>
                          <a:effectLst/>
                          <a:latin typeface="Arial" panose="020B0604020202020204" pitchFamily="34" charset="0"/>
                        </a:rPr>
                        <a:t>that will be used </a:t>
                      </a:r>
                      <a:r>
                        <a:rPr lang="en-US" sz="900" b="0" i="0" u="none" strike="noStrike" dirty="0">
                          <a:solidFill>
                            <a:srgbClr val="000000"/>
                          </a:solidFill>
                          <a:effectLst/>
                          <a:latin typeface="Arial" panose="020B0604020202020204" pitchFamily="34" charset="0"/>
                        </a:rPr>
                        <a:t>as the origin of a vector in the GVX format.</a:t>
                      </a:r>
                    </a:p>
                    <a:p>
                      <a:pPr rtl="0" fontAlgn="t">
                        <a:spcBef>
                          <a:spcPts val="0"/>
                        </a:spcBef>
                        <a:spcAft>
                          <a:spcPts val="0"/>
                        </a:spcAft>
                      </a:pPr>
                      <a:endParaRPr lang="en-US" sz="900" b="0" i="0" u="none" strike="noStrike" dirty="0">
                        <a:solidFill>
                          <a:srgbClr val="000000"/>
                        </a:solidFill>
                        <a:effectLst/>
                        <a:latin typeface="Arial" panose="020B0604020202020204" pitchFamily="34" charset="0"/>
                      </a:endParaRPr>
                    </a:p>
                    <a:p>
                      <a:pPr rtl="0" fontAlgn="t">
                        <a:spcBef>
                          <a:spcPts val="0"/>
                        </a:spcBef>
                        <a:spcAft>
                          <a:spcPts val="0"/>
                        </a:spcAft>
                      </a:pPr>
                      <a:r>
                        <a:rPr lang="en-US" sz="900" b="0" i="0" u="none" strike="noStrike" dirty="0">
                          <a:solidFill>
                            <a:srgbClr val="000000"/>
                          </a:solidFill>
                          <a:effectLst/>
                          <a:latin typeface="Arial" panose="020B0604020202020204" pitchFamily="34" charset="0"/>
                        </a:rPr>
                        <a:t>Since GVX vectors can be derived by 3 methods, the specific terms — GVX PP Base, GVX NRTK Base, and GVX SRTK Base may sometimes be used for clarity.</a:t>
                      </a:r>
                    </a:p>
                    <a:p>
                      <a:pPr rtl="0" fontAlgn="t">
                        <a:spcBef>
                          <a:spcPts val="0"/>
                        </a:spcBef>
                        <a:spcAft>
                          <a:spcPts val="0"/>
                        </a:spcAft>
                      </a:pPr>
                      <a:endParaRPr lang="en-US" sz="900" b="0" i="0" u="none" strike="noStrike" dirty="0">
                        <a:solidFill>
                          <a:srgbClr val="000000"/>
                        </a:solidFill>
                        <a:effectLst/>
                        <a:latin typeface="Arial" panose="020B0604020202020204" pitchFamily="34" charset="0"/>
                      </a:endParaRPr>
                    </a:p>
                    <a:p>
                      <a:pPr rtl="0" fontAlgn="t">
                        <a:spcBef>
                          <a:spcPts val="0"/>
                        </a:spcBef>
                        <a:spcAft>
                          <a:spcPts val="0"/>
                        </a:spcAft>
                      </a:pPr>
                      <a:r>
                        <a:rPr lang="en-US" sz="900" b="1" i="0" u="none" strike="noStrike" dirty="0">
                          <a:solidFill>
                            <a:srgbClr val="000000"/>
                          </a:solidFill>
                          <a:effectLst/>
                          <a:latin typeface="Arial" panose="020B0604020202020204" pitchFamily="34" charset="0"/>
                        </a:rPr>
                        <a:t>GVX PP base</a:t>
                      </a:r>
                    </a:p>
                    <a:p>
                      <a:pPr rtl="0" fontAlgn="t">
                        <a:spcBef>
                          <a:spcPts val="0"/>
                        </a:spcBef>
                        <a:spcAft>
                          <a:spcPts val="0"/>
                        </a:spcAft>
                      </a:pPr>
                      <a:r>
                        <a:rPr lang="en-US" sz="900" b="0" i="0" u="none" strike="noStrike" dirty="0">
                          <a:solidFill>
                            <a:srgbClr val="000000"/>
                          </a:solidFill>
                          <a:effectLst/>
                          <a:latin typeface="Arial" panose="020B0604020202020204" pitchFamily="34" charset="0"/>
                        </a:rPr>
                        <a:t>A GVX PP base can be a NCN CORS, or a continuous GNSS station that is not in the NCN (a non-NCN CORS), or a mark </a:t>
                      </a:r>
                      <a:r>
                        <a:rPr lang="en-US" sz="900" b="1" i="0" u="none" strike="noStrike" dirty="0">
                          <a:solidFill>
                            <a:srgbClr val="000000"/>
                          </a:solidFill>
                          <a:effectLst/>
                          <a:latin typeface="Arial" panose="020B0604020202020204" pitchFamily="34" charset="0"/>
                        </a:rPr>
                        <a:t>that will be used </a:t>
                      </a:r>
                      <a:r>
                        <a:rPr lang="en-US" sz="900" b="0" i="0" u="none" strike="noStrike" dirty="0">
                          <a:solidFill>
                            <a:srgbClr val="000000"/>
                          </a:solidFill>
                          <a:effectLst/>
                          <a:latin typeface="Arial" panose="020B0604020202020204" pitchFamily="34" charset="0"/>
                        </a:rPr>
                        <a:t>as a base station for GVX PP vectors. A non-NCN CORS is not well-known or monitored by NGS.</a:t>
                      </a:r>
                    </a:p>
                    <a:p>
                      <a:pPr rtl="0" fontAlgn="t">
                        <a:spcBef>
                          <a:spcPts val="0"/>
                        </a:spcBef>
                        <a:spcAft>
                          <a:spcPts val="0"/>
                        </a:spcAft>
                      </a:pPr>
                      <a:endParaRPr lang="en-US" sz="900" b="0" i="0" u="none" strike="noStrike" dirty="0">
                        <a:solidFill>
                          <a:srgbClr val="000000"/>
                        </a:solidFill>
                        <a:effectLst/>
                        <a:latin typeface="Arial" panose="020B0604020202020204" pitchFamily="34" charset="0"/>
                      </a:endParaRPr>
                    </a:p>
                    <a:p>
                      <a:pPr rtl="0" fontAlgn="t">
                        <a:spcBef>
                          <a:spcPts val="0"/>
                        </a:spcBef>
                        <a:spcAft>
                          <a:spcPts val="0"/>
                        </a:spcAft>
                      </a:pPr>
                      <a:r>
                        <a:rPr lang="en-US" sz="900" b="1" i="0" u="none" strike="noStrike" dirty="0">
                          <a:solidFill>
                            <a:srgbClr val="000000"/>
                          </a:solidFill>
                          <a:effectLst/>
                          <a:latin typeface="Arial" panose="020B0604020202020204" pitchFamily="34" charset="0"/>
                        </a:rPr>
                        <a:t>GVX NRTK base</a:t>
                      </a:r>
                    </a:p>
                    <a:p>
                      <a:pPr rtl="0" fontAlgn="t">
                        <a:spcBef>
                          <a:spcPts val="0"/>
                        </a:spcBef>
                        <a:spcAft>
                          <a:spcPts val="0"/>
                        </a:spcAft>
                      </a:pPr>
                      <a:r>
                        <a:rPr lang="en-US" sz="900" b="0" i="0" u="none" strike="noStrike" dirty="0">
                          <a:solidFill>
                            <a:srgbClr val="000000"/>
                          </a:solidFill>
                          <a:effectLst/>
                          <a:latin typeface="Arial" panose="020B0604020202020204" pitchFamily="34" charset="0"/>
                        </a:rPr>
                        <a:t>A GVX NRTK base can be an NCN CORS, or a non-NCN CORS </a:t>
                      </a:r>
                      <a:r>
                        <a:rPr lang="en-US" sz="900" b="1" i="0" u="none" strike="noStrike" dirty="0">
                          <a:solidFill>
                            <a:srgbClr val="000000"/>
                          </a:solidFill>
                          <a:effectLst/>
                          <a:latin typeface="Arial" panose="020B0604020202020204" pitchFamily="34" charset="0"/>
                        </a:rPr>
                        <a:t>that will be used </a:t>
                      </a:r>
                      <a:r>
                        <a:rPr lang="en-US" sz="900" b="0" i="0" u="none" strike="noStrike" dirty="0">
                          <a:solidFill>
                            <a:srgbClr val="000000"/>
                          </a:solidFill>
                          <a:effectLst/>
                          <a:latin typeface="Arial" panose="020B0604020202020204" pitchFamily="34" charset="0"/>
                        </a:rPr>
                        <a:t>as a base station for GVX NRTK vectors. A non-NCN CORS is not well-known or monitored by NGS.</a:t>
                      </a:r>
                    </a:p>
                    <a:p>
                      <a:pPr rtl="0" fontAlgn="t">
                        <a:spcBef>
                          <a:spcPts val="0"/>
                        </a:spcBef>
                        <a:spcAft>
                          <a:spcPts val="0"/>
                        </a:spcAft>
                      </a:pPr>
                      <a:endParaRPr lang="en-US" sz="900" b="0" i="0" u="none" strike="noStrike" dirty="0">
                        <a:solidFill>
                          <a:srgbClr val="000000"/>
                        </a:solidFill>
                        <a:effectLst/>
                        <a:latin typeface="Arial" panose="020B0604020202020204" pitchFamily="34" charset="0"/>
                      </a:endParaRPr>
                    </a:p>
                    <a:p>
                      <a:pPr rtl="0" fontAlgn="t">
                        <a:spcBef>
                          <a:spcPts val="0"/>
                        </a:spcBef>
                        <a:spcAft>
                          <a:spcPts val="0"/>
                        </a:spcAft>
                      </a:pPr>
                      <a:r>
                        <a:rPr lang="en-US" sz="900" b="1" i="0" u="none" strike="noStrike" dirty="0">
                          <a:solidFill>
                            <a:srgbClr val="000000"/>
                          </a:solidFill>
                          <a:effectLst/>
                          <a:latin typeface="Arial" panose="020B0604020202020204" pitchFamily="34" charset="0"/>
                        </a:rPr>
                        <a:t>GVX SRTK base</a:t>
                      </a:r>
                    </a:p>
                    <a:p>
                      <a:pPr rtl="0" fontAlgn="t">
                        <a:spcBef>
                          <a:spcPts val="0"/>
                        </a:spcBef>
                        <a:spcAft>
                          <a:spcPts val="0"/>
                        </a:spcAft>
                      </a:pPr>
                      <a:r>
                        <a:rPr lang="en-US" sz="900" b="0" i="0" u="none" strike="noStrike" dirty="0">
                          <a:solidFill>
                            <a:srgbClr val="000000"/>
                          </a:solidFill>
                          <a:effectLst/>
                          <a:latin typeface="Arial" panose="020B0604020202020204" pitchFamily="34" charset="0"/>
                        </a:rPr>
                        <a:t>A GVX SRTK base can be an NCN CORS, or a non-NCN CORS, or a mark </a:t>
                      </a:r>
                      <a:r>
                        <a:rPr lang="en-US" sz="900" b="1" i="0" u="none" strike="noStrike" dirty="0">
                          <a:solidFill>
                            <a:srgbClr val="000000"/>
                          </a:solidFill>
                          <a:effectLst/>
                          <a:latin typeface="Arial" panose="020B0604020202020204" pitchFamily="34" charset="0"/>
                        </a:rPr>
                        <a:t>that will be used </a:t>
                      </a:r>
                      <a:r>
                        <a:rPr lang="en-US" sz="900" b="0" i="0" u="none" strike="noStrike" dirty="0">
                          <a:solidFill>
                            <a:srgbClr val="000000"/>
                          </a:solidFill>
                          <a:effectLst/>
                          <a:latin typeface="Arial" panose="020B0604020202020204" pitchFamily="34" charset="0"/>
                        </a:rPr>
                        <a:t>as a GVX SRTK base station. A non-NCN CORS is not well-known or monitored by NGS</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0757881"/>
                  </a:ext>
                </a:extLst>
              </a:tr>
              <a:tr h="0">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2.3</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rPr>
                        <a:t>Passive</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rPr>
                        <a:t>A passive mark is a mark </a:t>
                      </a:r>
                      <a:r>
                        <a:rPr lang="en-US" sz="900" b="1" i="0" u="none" strike="noStrike" dirty="0">
                          <a:solidFill>
                            <a:srgbClr val="000000"/>
                          </a:solidFill>
                          <a:effectLst/>
                          <a:latin typeface="Arial" panose="020B0604020202020204" pitchFamily="34" charset="0"/>
                        </a:rPr>
                        <a:t>that will not be used </a:t>
                      </a:r>
                      <a:r>
                        <a:rPr lang="en-US" sz="900" b="0" i="0" u="none" strike="noStrike" dirty="0">
                          <a:solidFill>
                            <a:srgbClr val="000000"/>
                          </a:solidFill>
                          <a:effectLst/>
                          <a:latin typeface="Arial" panose="020B0604020202020204" pitchFamily="34" charset="0"/>
                        </a:rPr>
                        <a:t>as a GVX PP base, as a GVX NRTK base, or as a GVX SRTK base. </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6251922"/>
                  </a:ext>
                </a:extLst>
              </a:tr>
            </a:tbl>
          </a:graphicData>
        </a:graphic>
      </p:graphicFrame>
      <p:sp>
        <p:nvSpPr>
          <p:cNvPr id="3" name="Footer Placeholder 2">
            <a:extLst>
              <a:ext uri="{FF2B5EF4-FFF2-40B4-BE49-F238E27FC236}">
                <a16:creationId xmlns:a16="http://schemas.microsoft.com/office/drawing/2014/main" id="{56ADADEF-8F32-93FA-7466-E7FC7088BFD4}"/>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4" name="Date Placeholder 3">
            <a:extLst>
              <a:ext uri="{FF2B5EF4-FFF2-40B4-BE49-F238E27FC236}">
                <a16:creationId xmlns:a16="http://schemas.microsoft.com/office/drawing/2014/main" id="{22971E8A-C11F-ED74-517E-CCA3F450A434}"/>
              </a:ext>
            </a:extLst>
          </p:cNvPr>
          <p:cNvSpPr>
            <a:spLocks noGrp="1"/>
          </p:cNvSpPr>
          <p:nvPr>
            <p:ph type="dt" sz="half" idx="10"/>
          </p:nvPr>
        </p:nvSpPr>
        <p:spPr/>
        <p:txBody>
          <a:bodyPr/>
          <a:lstStyle/>
          <a:p>
            <a:r>
              <a:rPr lang="en-US" altLang="en-US"/>
              <a:t>April 21, 2025</a:t>
            </a:r>
            <a:endParaRPr lang="en-US" altLang="en-US" dirty="0"/>
          </a:p>
        </p:txBody>
      </p:sp>
      <p:cxnSp>
        <p:nvCxnSpPr>
          <p:cNvPr id="8" name="Connector: Elbow 7">
            <a:extLst>
              <a:ext uri="{FF2B5EF4-FFF2-40B4-BE49-F238E27FC236}">
                <a16:creationId xmlns:a16="http://schemas.microsoft.com/office/drawing/2014/main" id="{81E9AEA1-9B36-4CE2-AC1E-487C3F6EFD29}"/>
              </a:ext>
            </a:extLst>
          </p:cNvPr>
          <p:cNvCxnSpPr>
            <a:cxnSpLocks/>
            <a:stCxn id="13" idx="3"/>
            <a:endCxn id="16" idx="3"/>
          </p:cNvCxnSpPr>
          <p:nvPr/>
        </p:nvCxnSpPr>
        <p:spPr>
          <a:xfrm flipH="1">
            <a:off x="2002633" y="2490790"/>
            <a:ext cx="1" cy="2860705"/>
          </a:xfrm>
          <a:prstGeom prst="bentConnector3">
            <a:avLst>
              <a:gd name="adj1" fmla="val -22860000000"/>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4F33F4C5-2F78-4EBD-B196-BC1631D5874F}"/>
              </a:ext>
            </a:extLst>
          </p:cNvPr>
          <p:cNvSpPr/>
          <p:nvPr/>
        </p:nvSpPr>
        <p:spPr>
          <a:xfrm>
            <a:off x="1327709" y="2378871"/>
            <a:ext cx="674925" cy="223837"/>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EA52E0-5A5F-48E3-B483-3643AF273397}"/>
              </a:ext>
            </a:extLst>
          </p:cNvPr>
          <p:cNvSpPr/>
          <p:nvPr/>
        </p:nvSpPr>
        <p:spPr>
          <a:xfrm>
            <a:off x="1327708" y="5239576"/>
            <a:ext cx="674925" cy="223837"/>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F901ADD-AFF9-41B9-8C01-933D0DD12538}"/>
              </a:ext>
            </a:extLst>
          </p:cNvPr>
          <p:cNvSpPr/>
          <p:nvPr/>
        </p:nvSpPr>
        <p:spPr>
          <a:xfrm>
            <a:off x="1327710" y="2780450"/>
            <a:ext cx="674925" cy="223837"/>
          </a:xfrm>
          <a:prstGeom prst="rect">
            <a:avLst/>
          </a:prstGeom>
          <a:noFill/>
          <a:ln w="222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Connector: Elbow 32">
            <a:extLst>
              <a:ext uri="{FF2B5EF4-FFF2-40B4-BE49-F238E27FC236}">
                <a16:creationId xmlns:a16="http://schemas.microsoft.com/office/drawing/2014/main" id="{DB227E17-1812-41BF-B5BF-0C6DB2900C6A}"/>
              </a:ext>
            </a:extLst>
          </p:cNvPr>
          <p:cNvCxnSpPr>
            <a:cxnSpLocks/>
            <a:stCxn id="13" idx="2"/>
            <a:endCxn id="17" idx="0"/>
          </p:cNvCxnSpPr>
          <p:nvPr/>
        </p:nvCxnSpPr>
        <p:spPr>
          <a:xfrm rot="16200000" flipH="1">
            <a:off x="1576301" y="2691578"/>
            <a:ext cx="177742" cy="1"/>
          </a:xfrm>
          <a:prstGeom prst="bentConnector3">
            <a:avLst>
              <a:gd name="adj1" fmla="val 50000"/>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36" name="Connector: Elbow 35">
            <a:extLst>
              <a:ext uri="{FF2B5EF4-FFF2-40B4-BE49-F238E27FC236}">
                <a16:creationId xmlns:a16="http://schemas.microsoft.com/office/drawing/2014/main" id="{885BB1BB-44DA-49EC-8CBE-235BB92AC1E1}"/>
              </a:ext>
            </a:extLst>
          </p:cNvPr>
          <p:cNvCxnSpPr>
            <a:cxnSpLocks/>
            <a:stCxn id="17" idx="2"/>
            <a:endCxn id="16" idx="0"/>
          </p:cNvCxnSpPr>
          <p:nvPr/>
        </p:nvCxnSpPr>
        <p:spPr>
          <a:xfrm rot="5400000">
            <a:off x="547528" y="4121930"/>
            <a:ext cx="2235289" cy="2"/>
          </a:xfrm>
          <a:prstGeom prst="bentConnector3">
            <a:avLst>
              <a:gd name="adj1" fmla="val 50000"/>
            </a:avLst>
          </a:prstGeom>
          <a:ln>
            <a:solidFill>
              <a:srgbClr val="00B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9499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750"/>
                            </p:stCondLst>
                            <p:childTnLst>
                              <p:par>
                                <p:cTn id="9" presetID="22" presetClass="entr" presetSubtype="1"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500"/>
                            </p:stCondLst>
                            <p:childTnLst>
                              <p:par>
                                <p:cTn id="13" presetID="22" presetClass="entr" presetSubtype="2" fill="hold" grpId="0" nodeType="afterEffect">
                                  <p:stCondLst>
                                    <p:cond delay="25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2250"/>
                            </p:stCondLst>
                            <p:childTnLst>
                              <p:par>
                                <p:cTn id="17" presetID="22" presetClass="entr" presetSubtype="1" fill="hold" nodeType="afterEffect">
                                  <p:stCondLst>
                                    <p:cond delay="75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par>
                          <p:cTn id="20" fill="hold">
                            <p:stCondLst>
                              <p:cond delay="3500"/>
                            </p:stCondLst>
                            <p:childTnLst>
                              <p:par>
                                <p:cTn id="21" presetID="22" presetClass="entr" presetSubtype="1" fill="hold" grpId="0" nodeType="afterEffect">
                                  <p:stCondLst>
                                    <p:cond delay="25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4250"/>
                            </p:stCondLst>
                            <p:childTnLst>
                              <p:par>
                                <p:cTn id="25" presetID="22" presetClass="entr" presetSubtype="1" fill="hold" nodeType="afterEffect">
                                  <p:stCondLst>
                                    <p:cond delay="250"/>
                                  </p:stCondLst>
                                  <p:childTnLst>
                                    <p:set>
                                      <p:cBhvr>
                                        <p:cTn id="26" dur="1" fill="hold">
                                          <p:stCondLst>
                                            <p:cond delay="0"/>
                                          </p:stCondLst>
                                        </p:cTn>
                                        <p:tgtEl>
                                          <p:spTgt spid="36"/>
                                        </p:tgtEl>
                                        <p:attrNameLst>
                                          <p:attrName>style.visibility</p:attrName>
                                        </p:attrNameLst>
                                      </p:cBhvr>
                                      <p:to>
                                        <p:strVal val="visible"/>
                                      </p:to>
                                    </p:set>
                                    <p:animEffect transition="in" filter="wipe(up)">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DC3663C-D078-2FE0-F4D3-ED9D03C461E0}"/>
              </a:ext>
            </a:extLst>
          </p:cNvPr>
          <p:cNvSpPr>
            <a:spLocks noGrp="1"/>
          </p:cNvSpPr>
          <p:nvPr>
            <p:ph type="ftr" sz="quarter" idx="11"/>
          </p:nvPr>
        </p:nvSpPr>
        <p:spPr/>
        <p:txBody>
          <a:bodyPr/>
          <a:lstStyle/>
          <a:p>
            <a:pPr>
              <a:defRPr/>
            </a:pPr>
            <a:r>
              <a:rPr lang="en-US"/>
              <a:t>Design of Networks Using NOS NGS 92 </a:t>
            </a:r>
          </a:p>
        </p:txBody>
      </p:sp>
      <p:sp>
        <p:nvSpPr>
          <p:cNvPr id="3" name="Slide Number Placeholder 2">
            <a:extLst>
              <a:ext uri="{FF2B5EF4-FFF2-40B4-BE49-F238E27FC236}">
                <a16:creationId xmlns:a16="http://schemas.microsoft.com/office/drawing/2014/main" id="{F0688D97-553B-89EB-CD41-9030C28C9DEE}"/>
              </a:ext>
            </a:extLst>
          </p:cNvPr>
          <p:cNvSpPr>
            <a:spLocks noGrp="1"/>
          </p:cNvSpPr>
          <p:nvPr>
            <p:ph type="sldNum" sz="quarter" idx="12"/>
          </p:nvPr>
        </p:nvSpPr>
        <p:spPr/>
        <p:txBody>
          <a:bodyPr/>
          <a:lstStyle/>
          <a:p>
            <a:fld id="{21522A12-69FB-4CEA-B41C-E21C20ABD61E}" type="slidenum">
              <a:rPr lang="en-US" altLang="en-US" smtClean="0"/>
              <a:pPr/>
              <a:t>60</a:t>
            </a:fld>
            <a:endParaRPr lang="en-US" altLang="en-US"/>
          </a:p>
        </p:txBody>
      </p:sp>
      <p:pic>
        <p:nvPicPr>
          <p:cNvPr id="4" name="Picture 3" descr="A diagram of a sample network showing the locations of the 24 proposed survey points.">
            <a:extLst>
              <a:ext uri="{FF2B5EF4-FFF2-40B4-BE49-F238E27FC236}">
                <a16:creationId xmlns:a16="http://schemas.microsoft.com/office/drawing/2014/main" id="{99AC7A4B-7E5F-082B-E6C3-5A57039818EE}"/>
              </a:ext>
            </a:extLst>
          </p:cNvPr>
          <p:cNvPicPr>
            <a:picLocks noChangeAspect="1"/>
          </p:cNvPicPr>
          <p:nvPr/>
        </p:nvPicPr>
        <p:blipFill>
          <a:blip r:embed="rId3"/>
          <a:srcRect l="-1" t="27952" r="29643"/>
          <a:stretch/>
        </p:blipFill>
        <p:spPr>
          <a:xfrm>
            <a:off x="1326382" y="1326381"/>
            <a:ext cx="6433457" cy="3998313"/>
          </a:xfrm>
          <a:prstGeom prst="rect">
            <a:avLst/>
          </a:prstGeom>
          <a:ln w="25400">
            <a:solidFill>
              <a:schemeClr val="accent1"/>
            </a:solidFill>
          </a:ln>
        </p:spPr>
      </p:pic>
      <p:grpSp>
        <p:nvGrpSpPr>
          <p:cNvPr id="5" name="Group 4">
            <a:extLst>
              <a:ext uri="{FF2B5EF4-FFF2-40B4-BE49-F238E27FC236}">
                <a16:creationId xmlns:a16="http://schemas.microsoft.com/office/drawing/2014/main" id="{0FE25EA3-499A-89EB-4E37-3100CC9F7DC7}"/>
              </a:ext>
            </a:extLst>
          </p:cNvPr>
          <p:cNvGrpSpPr/>
          <p:nvPr/>
        </p:nvGrpSpPr>
        <p:grpSpPr>
          <a:xfrm>
            <a:off x="2107062" y="2086418"/>
            <a:ext cx="3482139" cy="2597417"/>
            <a:chOff x="2107062" y="2086418"/>
            <a:chExt cx="3482139" cy="2597417"/>
          </a:xfrm>
        </p:grpSpPr>
        <p:grpSp>
          <p:nvGrpSpPr>
            <p:cNvPr id="6" name="Group 5">
              <a:extLst>
                <a:ext uri="{FF2B5EF4-FFF2-40B4-BE49-F238E27FC236}">
                  <a16:creationId xmlns:a16="http://schemas.microsoft.com/office/drawing/2014/main" id="{4DCA75AE-1405-B7E0-C20F-E710849C6755}"/>
                </a:ext>
              </a:extLst>
            </p:cNvPr>
            <p:cNvGrpSpPr/>
            <p:nvPr/>
          </p:nvGrpSpPr>
          <p:grpSpPr>
            <a:xfrm>
              <a:off x="2107062" y="2540158"/>
              <a:ext cx="173095" cy="156854"/>
              <a:chOff x="-1313713" y="1135965"/>
              <a:chExt cx="914400" cy="914399"/>
            </a:xfrm>
          </p:grpSpPr>
          <p:sp>
            <p:nvSpPr>
              <p:cNvPr id="40" name="Oval 39">
                <a:extLst>
                  <a:ext uri="{FF2B5EF4-FFF2-40B4-BE49-F238E27FC236}">
                    <a16:creationId xmlns:a16="http://schemas.microsoft.com/office/drawing/2014/main" id="{E52B9D80-7A13-4808-021A-640CF03C47DB}"/>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E801A022-1746-49DC-3534-0A1B7B5561FD}"/>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C654D15D-01CB-9203-C6EE-272E1E5F4F88}"/>
                </a:ext>
              </a:extLst>
            </p:cNvPr>
            <p:cNvGrpSpPr/>
            <p:nvPr/>
          </p:nvGrpSpPr>
          <p:grpSpPr>
            <a:xfrm>
              <a:off x="5139868" y="2139939"/>
              <a:ext cx="173095" cy="156854"/>
              <a:chOff x="-1313713" y="1135965"/>
              <a:chExt cx="914400" cy="914399"/>
            </a:xfrm>
          </p:grpSpPr>
          <p:sp>
            <p:nvSpPr>
              <p:cNvPr id="38" name="Oval 37">
                <a:extLst>
                  <a:ext uri="{FF2B5EF4-FFF2-40B4-BE49-F238E27FC236}">
                    <a16:creationId xmlns:a16="http://schemas.microsoft.com/office/drawing/2014/main" id="{84ABCC84-C26B-0394-0AC4-C4E2344AD113}"/>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C5B938ED-F261-5EEB-C1F9-211828E1B527}"/>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D8A76B6-4357-0B50-A0C3-BE51185AD76E}"/>
                </a:ext>
              </a:extLst>
            </p:cNvPr>
            <p:cNvGrpSpPr/>
            <p:nvPr/>
          </p:nvGrpSpPr>
          <p:grpSpPr>
            <a:xfrm>
              <a:off x="3248956" y="2885289"/>
              <a:ext cx="173095" cy="156854"/>
              <a:chOff x="-2523332" y="5858219"/>
              <a:chExt cx="914400" cy="914399"/>
            </a:xfrm>
          </p:grpSpPr>
          <p:sp>
            <p:nvSpPr>
              <p:cNvPr id="36" name="Oval 35">
                <a:extLst>
                  <a:ext uri="{FF2B5EF4-FFF2-40B4-BE49-F238E27FC236}">
                    <a16:creationId xmlns:a16="http://schemas.microsoft.com/office/drawing/2014/main" id="{5762F3AB-8B22-2FFF-01FC-C0D354DD2BC0}"/>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a:extLst>
                  <a:ext uri="{FF2B5EF4-FFF2-40B4-BE49-F238E27FC236}">
                    <a16:creationId xmlns:a16="http://schemas.microsoft.com/office/drawing/2014/main" id="{183FCEC5-A03D-B55B-4E4E-63F991E3E2AC}"/>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F19CE575-B521-CA8D-595F-47A7BFEAB56B}"/>
                </a:ext>
              </a:extLst>
            </p:cNvPr>
            <p:cNvGrpSpPr/>
            <p:nvPr/>
          </p:nvGrpSpPr>
          <p:grpSpPr>
            <a:xfrm>
              <a:off x="4681650" y="3807474"/>
              <a:ext cx="173095" cy="156854"/>
              <a:chOff x="-2523332" y="5858219"/>
              <a:chExt cx="914400" cy="914399"/>
            </a:xfrm>
          </p:grpSpPr>
          <p:sp>
            <p:nvSpPr>
              <p:cNvPr id="34" name="Oval 33">
                <a:extLst>
                  <a:ext uri="{FF2B5EF4-FFF2-40B4-BE49-F238E27FC236}">
                    <a16:creationId xmlns:a16="http://schemas.microsoft.com/office/drawing/2014/main" id="{BA4C6A29-4C30-99C4-C85A-D455CAD5E8B3}"/>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a:extLst>
                  <a:ext uri="{FF2B5EF4-FFF2-40B4-BE49-F238E27FC236}">
                    <a16:creationId xmlns:a16="http://schemas.microsoft.com/office/drawing/2014/main" id="{13E9805A-2D03-6036-4A37-C355133B2EE4}"/>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Diamond 9">
              <a:extLst>
                <a:ext uri="{FF2B5EF4-FFF2-40B4-BE49-F238E27FC236}">
                  <a16:creationId xmlns:a16="http://schemas.microsoft.com/office/drawing/2014/main" id="{D716B215-2FD2-AF01-7D5A-8FB0CDAE99CE}"/>
                </a:ext>
              </a:extLst>
            </p:cNvPr>
            <p:cNvSpPr/>
            <p:nvPr/>
          </p:nvSpPr>
          <p:spPr>
            <a:xfrm>
              <a:off x="2704829" y="353504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4E4B415B-FD96-24C6-C5A7-91CC6175CAE2}"/>
                </a:ext>
              </a:extLst>
            </p:cNvPr>
            <p:cNvSpPr/>
            <p:nvPr/>
          </p:nvSpPr>
          <p:spPr>
            <a:xfrm>
              <a:off x="2856208" y="3441699"/>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11DE8330-50FD-F105-85BB-68C862D2E1C2}"/>
                </a:ext>
              </a:extLst>
            </p:cNvPr>
            <p:cNvSpPr/>
            <p:nvPr/>
          </p:nvSpPr>
          <p:spPr>
            <a:xfrm>
              <a:off x="3046696" y="3279906"/>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a:extLst>
                <a:ext uri="{FF2B5EF4-FFF2-40B4-BE49-F238E27FC236}">
                  <a16:creationId xmlns:a16="http://schemas.microsoft.com/office/drawing/2014/main" id="{F8E3DE39-E227-609F-D139-D7247D264B72}"/>
                </a:ext>
              </a:extLst>
            </p:cNvPr>
            <p:cNvSpPr/>
            <p:nvPr/>
          </p:nvSpPr>
          <p:spPr>
            <a:xfrm>
              <a:off x="2997429" y="3011328"/>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a:extLst>
                <a:ext uri="{FF2B5EF4-FFF2-40B4-BE49-F238E27FC236}">
                  <a16:creationId xmlns:a16="http://schemas.microsoft.com/office/drawing/2014/main" id="{D474A9BD-0EA4-12C7-CF70-8E49916E1CF3}"/>
                </a:ext>
              </a:extLst>
            </p:cNvPr>
            <p:cNvSpPr/>
            <p:nvPr/>
          </p:nvSpPr>
          <p:spPr>
            <a:xfrm>
              <a:off x="3490741" y="3353690"/>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040A5F3B-D2ED-8F77-B395-8787F5664123}"/>
                </a:ext>
              </a:extLst>
            </p:cNvPr>
            <p:cNvSpPr/>
            <p:nvPr/>
          </p:nvSpPr>
          <p:spPr>
            <a:xfrm>
              <a:off x="3745743" y="3046725"/>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01CED39A-2F53-C49E-ABC5-435E3A6C9C93}"/>
                </a:ext>
              </a:extLst>
            </p:cNvPr>
            <p:cNvSpPr/>
            <p:nvPr/>
          </p:nvSpPr>
          <p:spPr>
            <a:xfrm>
              <a:off x="4416521" y="3293093"/>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E4D12906-560B-ED88-7B20-AADBC160F4D3}"/>
                </a:ext>
              </a:extLst>
            </p:cNvPr>
            <p:cNvSpPr/>
            <p:nvPr/>
          </p:nvSpPr>
          <p:spPr>
            <a:xfrm>
              <a:off x="4031309" y="2972178"/>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89C9C236-9183-B748-451B-E1D9910A79D1}"/>
                </a:ext>
              </a:extLst>
            </p:cNvPr>
            <p:cNvSpPr/>
            <p:nvPr/>
          </p:nvSpPr>
          <p:spPr>
            <a:xfrm>
              <a:off x="4501763" y="2918294"/>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03B028EE-6AC8-ACE6-B7EE-0CF424C8E35A}"/>
                </a:ext>
              </a:extLst>
            </p:cNvPr>
            <p:cNvSpPr/>
            <p:nvPr/>
          </p:nvSpPr>
          <p:spPr>
            <a:xfrm>
              <a:off x="4727302" y="330592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a:extLst>
                <a:ext uri="{FF2B5EF4-FFF2-40B4-BE49-F238E27FC236}">
                  <a16:creationId xmlns:a16="http://schemas.microsoft.com/office/drawing/2014/main" id="{9A2ABFC0-1041-919A-0CC9-CF5F85C93957}"/>
                </a:ext>
              </a:extLst>
            </p:cNvPr>
            <p:cNvSpPr/>
            <p:nvPr/>
          </p:nvSpPr>
          <p:spPr>
            <a:xfrm>
              <a:off x="5425122" y="349395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a:extLst>
                <a:ext uri="{FF2B5EF4-FFF2-40B4-BE49-F238E27FC236}">
                  <a16:creationId xmlns:a16="http://schemas.microsoft.com/office/drawing/2014/main" id="{854FDA54-959B-592D-E797-36FA88D4D1BF}"/>
                </a:ext>
              </a:extLst>
            </p:cNvPr>
            <p:cNvSpPr/>
            <p:nvPr/>
          </p:nvSpPr>
          <p:spPr>
            <a:xfrm>
              <a:off x="4690666" y="4278751"/>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a:extLst>
                <a:ext uri="{FF2B5EF4-FFF2-40B4-BE49-F238E27FC236}">
                  <a16:creationId xmlns:a16="http://schemas.microsoft.com/office/drawing/2014/main" id="{3D481D6E-55AB-44A4-CC71-B6EF6E375781}"/>
                </a:ext>
              </a:extLst>
            </p:cNvPr>
            <p:cNvSpPr/>
            <p:nvPr/>
          </p:nvSpPr>
          <p:spPr>
            <a:xfrm>
              <a:off x="5027294" y="4336072"/>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a:extLst>
                <a:ext uri="{FF2B5EF4-FFF2-40B4-BE49-F238E27FC236}">
                  <a16:creationId xmlns:a16="http://schemas.microsoft.com/office/drawing/2014/main" id="{4112FB1C-915E-ACCA-75C1-80540F1B341A}"/>
                </a:ext>
              </a:extLst>
            </p:cNvPr>
            <p:cNvSpPr/>
            <p:nvPr/>
          </p:nvSpPr>
          <p:spPr>
            <a:xfrm>
              <a:off x="5425122" y="373292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a:extLst>
                <a:ext uri="{FF2B5EF4-FFF2-40B4-BE49-F238E27FC236}">
                  <a16:creationId xmlns:a16="http://schemas.microsoft.com/office/drawing/2014/main" id="{F3A33E40-5BB3-F45D-8BE0-9CBD17CBFF8D}"/>
                </a:ext>
              </a:extLst>
            </p:cNvPr>
            <p:cNvSpPr/>
            <p:nvPr/>
          </p:nvSpPr>
          <p:spPr>
            <a:xfrm>
              <a:off x="5312963" y="299619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a:extLst>
                <a:ext uri="{FF2B5EF4-FFF2-40B4-BE49-F238E27FC236}">
                  <a16:creationId xmlns:a16="http://schemas.microsoft.com/office/drawing/2014/main" id="{1AC0D834-29EE-0706-8F77-26E722EC19C5}"/>
                </a:ext>
              </a:extLst>
            </p:cNvPr>
            <p:cNvSpPr/>
            <p:nvPr/>
          </p:nvSpPr>
          <p:spPr>
            <a:xfrm>
              <a:off x="5363935" y="2702473"/>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a:extLst>
                <a:ext uri="{FF2B5EF4-FFF2-40B4-BE49-F238E27FC236}">
                  <a16:creationId xmlns:a16="http://schemas.microsoft.com/office/drawing/2014/main" id="{723A4A57-406A-B8CB-7145-8FB9FC765037}"/>
                </a:ext>
              </a:extLst>
            </p:cNvPr>
            <p:cNvSpPr/>
            <p:nvPr/>
          </p:nvSpPr>
          <p:spPr>
            <a:xfrm>
              <a:off x="4610547" y="2086418"/>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a:extLst>
                <a:ext uri="{FF2B5EF4-FFF2-40B4-BE49-F238E27FC236}">
                  <a16:creationId xmlns:a16="http://schemas.microsoft.com/office/drawing/2014/main" id="{90F73C0C-36A5-9B2F-9649-067E5ACF0074}"/>
                </a:ext>
              </a:extLst>
            </p:cNvPr>
            <p:cNvSpPr/>
            <p:nvPr/>
          </p:nvSpPr>
          <p:spPr>
            <a:xfrm>
              <a:off x="4064352" y="2468035"/>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A110F73-ABAA-72F6-DD53-02CC4A30E614}"/>
                </a:ext>
              </a:extLst>
            </p:cNvPr>
            <p:cNvSpPr/>
            <p:nvPr/>
          </p:nvSpPr>
          <p:spPr>
            <a:xfrm>
              <a:off x="2676763" y="2668627"/>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6CA9993-7743-2F84-96D4-1E513DDF6C7F}"/>
                </a:ext>
              </a:extLst>
            </p:cNvPr>
            <p:cNvSpPr/>
            <p:nvPr/>
          </p:nvSpPr>
          <p:spPr>
            <a:xfrm>
              <a:off x="4005934" y="4526981"/>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D095BFA-FAF0-26BC-7F60-9CBC13B6EAF4}"/>
                </a:ext>
              </a:extLst>
            </p:cNvPr>
            <p:cNvSpPr/>
            <p:nvPr/>
          </p:nvSpPr>
          <p:spPr>
            <a:xfrm>
              <a:off x="4743074" y="2549934"/>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B6F3B626-9D1D-DDB1-DEDF-75F96B3E6D94}"/>
                </a:ext>
              </a:extLst>
            </p:cNvPr>
            <p:cNvGrpSpPr/>
            <p:nvPr/>
          </p:nvGrpSpPr>
          <p:grpSpPr>
            <a:xfrm>
              <a:off x="4026800" y="2158661"/>
              <a:ext cx="173095" cy="156854"/>
              <a:chOff x="-2523332" y="5858219"/>
              <a:chExt cx="914400" cy="914399"/>
            </a:xfrm>
          </p:grpSpPr>
          <p:sp>
            <p:nvSpPr>
              <p:cNvPr id="32" name="Oval 31">
                <a:extLst>
                  <a:ext uri="{FF2B5EF4-FFF2-40B4-BE49-F238E27FC236}">
                    <a16:creationId xmlns:a16="http://schemas.microsoft.com/office/drawing/2014/main" id="{0F807812-AEB5-D037-155D-491475CF50BD}"/>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a:extLst>
                  <a:ext uri="{FF2B5EF4-FFF2-40B4-BE49-F238E27FC236}">
                    <a16:creationId xmlns:a16="http://schemas.microsoft.com/office/drawing/2014/main" id="{33AB5D0C-AE5F-3A65-FDAE-7C7FCB69D8C3}"/>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Title 1">
            <a:extLst>
              <a:ext uri="{FF2B5EF4-FFF2-40B4-BE49-F238E27FC236}">
                <a16:creationId xmlns:a16="http://schemas.microsoft.com/office/drawing/2014/main" id="{2457BD27-1342-AD91-2724-65F6ACDAD70C}"/>
              </a:ext>
            </a:extLst>
          </p:cNvPr>
          <p:cNvSpPr txBox="1">
            <a:spLocks/>
          </p:cNvSpPr>
          <p:nvPr/>
        </p:nvSpPr>
        <p:spPr>
          <a:xfrm>
            <a:off x="457200" y="274638"/>
            <a:ext cx="8229600" cy="1143000"/>
          </a:xfrm>
          <a:prstGeom prst="rect">
            <a:avLst/>
          </a:prstGeom>
        </p:spPr>
        <p:txBody>
          <a:bodyPr/>
          <a:lstStyle>
            <a:lvl1pPr algn="ctr" defTabSz="457200" rtl="0" eaLnBrk="1" fontAlgn="base" hangingPunct="1">
              <a:spcBef>
                <a:spcPct val="0"/>
              </a:spcBef>
              <a:spcAft>
                <a:spcPct val="0"/>
              </a:spcAft>
              <a:defRPr sz="36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9pPr>
          </a:lstStyle>
          <a:p>
            <a:r>
              <a:rPr lang="en-US" dirty="0"/>
              <a:t>City of Lake City Network</a:t>
            </a:r>
          </a:p>
        </p:txBody>
      </p:sp>
      <p:pic>
        <p:nvPicPr>
          <p:cNvPr id="43" name="Picture 42">
            <a:extLst>
              <a:ext uri="{FF2B5EF4-FFF2-40B4-BE49-F238E27FC236}">
                <a16:creationId xmlns:a16="http://schemas.microsoft.com/office/drawing/2014/main" id="{CD9385DD-E651-ACDE-66AA-5156EE14F9FE}"/>
              </a:ext>
            </a:extLst>
          </p:cNvPr>
          <p:cNvPicPr>
            <a:picLocks noChangeAspect="1"/>
          </p:cNvPicPr>
          <p:nvPr/>
        </p:nvPicPr>
        <p:blipFill>
          <a:blip r:embed="rId4"/>
          <a:stretch>
            <a:fillRect/>
          </a:stretch>
        </p:blipFill>
        <p:spPr>
          <a:xfrm>
            <a:off x="7859670" y="429318"/>
            <a:ext cx="1284330" cy="2030540"/>
          </a:xfrm>
          <a:prstGeom prst="rect">
            <a:avLst/>
          </a:prstGeom>
        </p:spPr>
      </p:pic>
      <p:sp>
        <p:nvSpPr>
          <p:cNvPr id="44" name="TextBox 43">
            <a:extLst>
              <a:ext uri="{FF2B5EF4-FFF2-40B4-BE49-F238E27FC236}">
                <a16:creationId xmlns:a16="http://schemas.microsoft.com/office/drawing/2014/main" id="{43BBADA1-AC81-B510-B93A-763FC68FE95F}"/>
              </a:ext>
            </a:extLst>
          </p:cNvPr>
          <p:cNvSpPr txBox="1"/>
          <p:nvPr/>
        </p:nvSpPr>
        <p:spPr>
          <a:xfrm>
            <a:off x="2625449" y="5395375"/>
            <a:ext cx="3970196" cy="369332"/>
          </a:xfrm>
          <a:prstGeom prst="rect">
            <a:avLst/>
          </a:prstGeom>
          <a:noFill/>
        </p:spPr>
        <p:txBody>
          <a:bodyPr wrap="square" rtlCol="0">
            <a:spAutoFit/>
          </a:bodyPr>
          <a:lstStyle/>
          <a:p>
            <a:r>
              <a:rPr lang="en-US" dirty="0">
                <a:solidFill>
                  <a:srgbClr val="0070C0"/>
                </a:solidFill>
              </a:rPr>
              <a:t>Overall Network showing all 24 marks.</a:t>
            </a:r>
          </a:p>
        </p:txBody>
      </p:sp>
      <p:sp>
        <p:nvSpPr>
          <p:cNvPr id="45" name="Date Placeholder 44">
            <a:extLst>
              <a:ext uri="{FF2B5EF4-FFF2-40B4-BE49-F238E27FC236}">
                <a16:creationId xmlns:a16="http://schemas.microsoft.com/office/drawing/2014/main" id="{07783535-5AAF-A4CF-9DB8-7090B5504DA4}"/>
              </a:ext>
            </a:extLst>
          </p:cNvPr>
          <p:cNvSpPr>
            <a:spLocks noGrp="1"/>
          </p:cNvSpPr>
          <p:nvPr>
            <p:ph type="dt" sz="half" idx="10"/>
          </p:nvPr>
        </p:nvSpPr>
        <p:spPr/>
        <p:txBody>
          <a:bodyPr/>
          <a:lstStyle/>
          <a:p>
            <a:r>
              <a:rPr lang="en-US" altLang="en-US"/>
              <a:t>April 21, 2025</a:t>
            </a:r>
          </a:p>
        </p:txBody>
      </p:sp>
    </p:spTree>
    <p:extLst>
      <p:ext uri="{BB962C8B-B14F-4D97-AF65-F5344CB8AC3E}">
        <p14:creationId xmlns:p14="http://schemas.microsoft.com/office/powerpoint/2010/main" val="40568321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E5F89-3836-83E1-E259-702A0694DB1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9B9FBAF3-4AA0-C123-8731-72C894089C6F}"/>
              </a:ext>
            </a:extLst>
          </p:cNvPr>
          <p:cNvSpPr>
            <a:spLocks noGrp="1"/>
          </p:cNvSpPr>
          <p:nvPr>
            <p:ph type="ftr" sz="quarter" idx="11"/>
          </p:nvPr>
        </p:nvSpPr>
        <p:spPr/>
        <p:txBody>
          <a:bodyPr/>
          <a:lstStyle/>
          <a:p>
            <a:pPr>
              <a:defRPr/>
            </a:pPr>
            <a:r>
              <a:rPr lang="en-US"/>
              <a:t>Design of Networks Using NOS NGS 92 </a:t>
            </a:r>
          </a:p>
        </p:txBody>
      </p:sp>
      <p:sp>
        <p:nvSpPr>
          <p:cNvPr id="3" name="Slide Number Placeholder 2">
            <a:extLst>
              <a:ext uri="{FF2B5EF4-FFF2-40B4-BE49-F238E27FC236}">
                <a16:creationId xmlns:a16="http://schemas.microsoft.com/office/drawing/2014/main" id="{3C1F006E-16CC-EC4F-6177-7DF7B1372805}"/>
              </a:ext>
            </a:extLst>
          </p:cNvPr>
          <p:cNvSpPr>
            <a:spLocks noGrp="1"/>
          </p:cNvSpPr>
          <p:nvPr>
            <p:ph type="sldNum" sz="quarter" idx="12"/>
          </p:nvPr>
        </p:nvSpPr>
        <p:spPr/>
        <p:txBody>
          <a:bodyPr/>
          <a:lstStyle/>
          <a:p>
            <a:fld id="{21522A12-69FB-4CEA-B41C-E21C20ABD61E}" type="slidenum">
              <a:rPr lang="en-US" altLang="en-US" smtClean="0"/>
              <a:pPr/>
              <a:t>61</a:t>
            </a:fld>
            <a:endParaRPr lang="en-US" altLang="en-US"/>
          </a:p>
        </p:txBody>
      </p:sp>
      <p:pic>
        <p:nvPicPr>
          <p:cNvPr id="4" name="Picture 3" descr="A diagram of a sample network showing the locations of the 10 existing valid bench marks and a 30 km scale of distances.">
            <a:extLst>
              <a:ext uri="{FF2B5EF4-FFF2-40B4-BE49-F238E27FC236}">
                <a16:creationId xmlns:a16="http://schemas.microsoft.com/office/drawing/2014/main" id="{BC56A4C5-5AC0-CFAE-CF4F-D5B927FB8348}"/>
              </a:ext>
            </a:extLst>
          </p:cNvPr>
          <p:cNvPicPr>
            <a:picLocks noChangeAspect="1"/>
          </p:cNvPicPr>
          <p:nvPr/>
        </p:nvPicPr>
        <p:blipFill>
          <a:blip r:embed="rId3"/>
          <a:srcRect l="-1" t="27952" r="29643"/>
          <a:stretch/>
        </p:blipFill>
        <p:spPr>
          <a:xfrm>
            <a:off x="1326382" y="1326381"/>
            <a:ext cx="6433457" cy="3998313"/>
          </a:xfrm>
          <a:prstGeom prst="rect">
            <a:avLst/>
          </a:prstGeom>
          <a:ln w="25400">
            <a:solidFill>
              <a:schemeClr val="accent1"/>
            </a:solidFill>
          </a:ln>
        </p:spPr>
      </p:pic>
      <p:sp>
        <p:nvSpPr>
          <p:cNvPr id="6" name="Title 1">
            <a:extLst>
              <a:ext uri="{FF2B5EF4-FFF2-40B4-BE49-F238E27FC236}">
                <a16:creationId xmlns:a16="http://schemas.microsoft.com/office/drawing/2014/main" id="{1BA717B0-896E-078D-0D89-FBEFD81472BE}"/>
              </a:ext>
            </a:extLst>
          </p:cNvPr>
          <p:cNvSpPr txBox="1">
            <a:spLocks/>
          </p:cNvSpPr>
          <p:nvPr/>
        </p:nvSpPr>
        <p:spPr>
          <a:xfrm>
            <a:off x="457200" y="274638"/>
            <a:ext cx="8229600" cy="1143000"/>
          </a:xfrm>
          <a:prstGeom prst="rect">
            <a:avLst/>
          </a:prstGeom>
        </p:spPr>
        <p:txBody>
          <a:bodyPr/>
          <a:lstStyle>
            <a:lvl1pPr algn="ctr" defTabSz="457200" rtl="0" eaLnBrk="1" fontAlgn="base" hangingPunct="1">
              <a:spcBef>
                <a:spcPct val="0"/>
              </a:spcBef>
              <a:spcAft>
                <a:spcPct val="0"/>
              </a:spcAft>
              <a:defRPr sz="36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9pPr>
          </a:lstStyle>
          <a:p>
            <a:r>
              <a:rPr lang="en-US" dirty="0"/>
              <a:t>Existing Valid Bench Marks</a:t>
            </a:r>
          </a:p>
        </p:txBody>
      </p:sp>
      <p:pic>
        <p:nvPicPr>
          <p:cNvPr id="7" name="Picture 6">
            <a:extLst>
              <a:ext uri="{FF2B5EF4-FFF2-40B4-BE49-F238E27FC236}">
                <a16:creationId xmlns:a16="http://schemas.microsoft.com/office/drawing/2014/main" id="{057588F5-32DD-7230-80A3-5D24428F4209}"/>
              </a:ext>
            </a:extLst>
          </p:cNvPr>
          <p:cNvPicPr>
            <a:picLocks noChangeAspect="1"/>
          </p:cNvPicPr>
          <p:nvPr/>
        </p:nvPicPr>
        <p:blipFill>
          <a:blip r:embed="rId4"/>
          <a:stretch>
            <a:fillRect/>
          </a:stretch>
        </p:blipFill>
        <p:spPr>
          <a:xfrm>
            <a:off x="7859670" y="429318"/>
            <a:ext cx="1284330" cy="2030540"/>
          </a:xfrm>
          <a:prstGeom prst="rect">
            <a:avLst/>
          </a:prstGeom>
        </p:spPr>
      </p:pic>
      <p:grpSp>
        <p:nvGrpSpPr>
          <p:cNvPr id="8" name="Group 7">
            <a:extLst>
              <a:ext uri="{FF2B5EF4-FFF2-40B4-BE49-F238E27FC236}">
                <a16:creationId xmlns:a16="http://schemas.microsoft.com/office/drawing/2014/main" id="{894FAB1B-6407-F1C6-3A10-2715D6B285A2}"/>
              </a:ext>
            </a:extLst>
          </p:cNvPr>
          <p:cNvGrpSpPr/>
          <p:nvPr/>
        </p:nvGrpSpPr>
        <p:grpSpPr>
          <a:xfrm>
            <a:off x="2107062" y="2540158"/>
            <a:ext cx="173095" cy="156854"/>
            <a:chOff x="-1313713" y="1135965"/>
            <a:chExt cx="914400" cy="914399"/>
          </a:xfrm>
        </p:grpSpPr>
        <p:sp>
          <p:nvSpPr>
            <p:cNvPr id="9" name="Oval 8">
              <a:extLst>
                <a:ext uri="{FF2B5EF4-FFF2-40B4-BE49-F238E27FC236}">
                  <a16:creationId xmlns:a16="http://schemas.microsoft.com/office/drawing/2014/main" id="{7200F5EA-2BD2-1565-818D-0FAF3F6B318C}"/>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795C20A4-50D0-AFB7-126D-359D8284E10D}"/>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DFDBDC03-B018-DC61-1D23-F64011678599}"/>
              </a:ext>
            </a:extLst>
          </p:cNvPr>
          <p:cNvGrpSpPr/>
          <p:nvPr/>
        </p:nvGrpSpPr>
        <p:grpSpPr>
          <a:xfrm>
            <a:off x="5139868" y="2139939"/>
            <a:ext cx="173095" cy="156854"/>
            <a:chOff x="-1313713" y="1135965"/>
            <a:chExt cx="914400" cy="914399"/>
          </a:xfrm>
        </p:grpSpPr>
        <p:sp>
          <p:nvSpPr>
            <p:cNvPr id="12" name="Oval 11">
              <a:extLst>
                <a:ext uri="{FF2B5EF4-FFF2-40B4-BE49-F238E27FC236}">
                  <a16:creationId xmlns:a16="http://schemas.microsoft.com/office/drawing/2014/main" id="{B8294EE9-01A0-607F-4943-FE6AEFE8F9B4}"/>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65D5C510-3E1A-2D92-E341-1BF6DCC76D1F}"/>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4251356A-32C4-0019-CD64-D3ED5FA8442F}"/>
              </a:ext>
            </a:extLst>
          </p:cNvPr>
          <p:cNvGrpSpPr/>
          <p:nvPr/>
        </p:nvGrpSpPr>
        <p:grpSpPr>
          <a:xfrm>
            <a:off x="3248956" y="2885289"/>
            <a:ext cx="173095" cy="156854"/>
            <a:chOff x="-2523332" y="5858219"/>
            <a:chExt cx="914400" cy="914399"/>
          </a:xfrm>
        </p:grpSpPr>
        <p:sp>
          <p:nvSpPr>
            <p:cNvPr id="15" name="Oval 14">
              <a:extLst>
                <a:ext uri="{FF2B5EF4-FFF2-40B4-BE49-F238E27FC236}">
                  <a16:creationId xmlns:a16="http://schemas.microsoft.com/office/drawing/2014/main" id="{4DCC8D4E-4DC9-F527-947F-1B57F1DC2B40}"/>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61577A8A-C942-9D63-45D4-2A07C71DDD35}"/>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E429C88A-815D-D9A7-6EF5-D4DBE2BFF6D6}"/>
              </a:ext>
            </a:extLst>
          </p:cNvPr>
          <p:cNvGrpSpPr/>
          <p:nvPr/>
        </p:nvGrpSpPr>
        <p:grpSpPr>
          <a:xfrm>
            <a:off x="4681650" y="3807474"/>
            <a:ext cx="173095" cy="156854"/>
            <a:chOff x="-2523332" y="5858219"/>
            <a:chExt cx="914400" cy="914399"/>
          </a:xfrm>
        </p:grpSpPr>
        <p:sp>
          <p:nvSpPr>
            <p:cNvPr id="18" name="Oval 17">
              <a:extLst>
                <a:ext uri="{FF2B5EF4-FFF2-40B4-BE49-F238E27FC236}">
                  <a16:creationId xmlns:a16="http://schemas.microsoft.com/office/drawing/2014/main" id="{8C58C954-6382-5018-8A7C-92A1C929AF0B}"/>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D57343A0-A56F-B920-1FB1-344CFA130664}"/>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Diamond 19">
            <a:extLst>
              <a:ext uri="{FF2B5EF4-FFF2-40B4-BE49-F238E27FC236}">
                <a16:creationId xmlns:a16="http://schemas.microsoft.com/office/drawing/2014/main" id="{CF246F27-0576-1C9A-5101-D0089FE7B198}"/>
              </a:ext>
            </a:extLst>
          </p:cNvPr>
          <p:cNvSpPr/>
          <p:nvPr/>
        </p:nvSpPr>
        <p:spPr>
          <a:xfrm>
            <a:off x="2704829" y="353504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a:extLst>
              <a:ext uri="{FF2B5EF4-FFF2-40B4-BE49-F238E27FC236}">
                <a16:creationId xmlns:a16="http://schemas.microsoft.com/office/drawing/2014/main" id="{DBC8E95B-7753-C95A-4722-E5FCA7B5F323}"/>
              </a:ext>
            </a:extLst>
          </p:cNvPr>
          <p:cNvSpPr/>
          <p:nvPr/>
        </p:nvSpPr>
        <p:spPr>
          <a:xfrm>
            <a:off x="4031309" y="2972178"/>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a:extLst>
              <a:ext uri="{FF2B5EF4-FFF2-40B4-BE49-F238E27FC236}">
                <a16:creationId xmlns:a16="http://schemas.microsoft.com/office/drawing/2014/main" id="{9BC9E1D3-C125-FDC1-EA12-763B74AACC8F}"/>
              </a:ext>
            </a:extLst>
          </p:cNvPr>
          <p:cNvSpPr/>
          <p:nvPr/>
        </p:nvSpPr>
        <p:spPr>
          <a:xfrm>
            <a:off x="4690666" y="4278751"/>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a:extLst>
              <a:ext uri="{FF2B5EF4-FFF2-40B4-BE49-F238E27FC236}">
                <a16:creationId xmlns:a16="http://schemas.microsoft.com/office/drawing/2014/main" id="{420472B2-9328-DC54-9203-13D113632F03}"/>
              </a:ext>
            </a:extLst>
          </p:cNvPr>
          <p:cNvSpPr/>
          <p:nvPr/>
        </p:nvSpPr>
        <p:spPr>
          <a:xfrm>
            <a:off x="5425122" y="373292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a:extLst>
              <a:ext uri="{FF2B5EF4-FFF2-40B4-BE49-F238E27FC236}">
                <a16:creationId xmlns:a16="http://schemas.microsoft.com/office/drawing/2014/main" id="{D572091B-C5B2-7953-0D39-9075F72DB371}"/>
              </a:ext>
            </a:extLst>
          </p:cNvPr>
          <p:cNvSpPr/>
          <p:nvPr/>
        </p:nvSpPr>
        <p:spPr>
          <a:xfrm>
            <a:off x="5363935" y="2702473"/>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D2057312-55EB-2E6E-0D1C-59BDD53FF422}"/>
              </a:ext>
            </a:extLst>
          </p:cNvPr>
          <p:cNvSpPr/>
          <p:nvPr/>
        </p:nvSpPr>
        <p:spPr>
          <a:xfrm>
            <a:off x="4005934" y="4526981"/>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2D28C6C0-FA8B-2C31-468D-38EB548C2615}"/>
              </a:ext>
            </a:extLst>
          </p:cNvPr>
          <p:cNvSpPr/>
          <p:nvPr/>
        </p:nvSpPr>
        <p:spPr>
          <a:xfrm>
            <a:off x="4743074" y="2549934"/>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16E6472-7F18-FB1F-3A6C-7D9A80887541}"/>
              </a:ext>
            </a:extLst>
          </p:cNvPr>
          <p:cNvGrpSpPr/>
          <p:nvPr/>
        </p:nvGrpSpPr>
        <p:grpSpPr>
          <a:xfrm>
            <a:off x="4026800" y="2158661"/>
            <a:ext cx="173095" cy="156854"/>
            <a:chOff x="-2523332" y="5858219"/>
            <a:chExt cx="914400" cy="914399"/>
          </a:xfrm>
        </p:grpSpPr>
        <p:sp>
          <p:nvSpPr>
            <p:cNvPr id="28" name="Oval 27">
              <a:extLst>
                <a:ext uri="{FF2B5EF4-FFF2-40B4-BE49-F238E27FC236}">
                  <a16:creationId xmlns:a16="http://schemas.microsoft.com/office/drawing/2014/main" id="{31C1F5F9-63D0-764A-91F6-2B2896AE294C}"/>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Diamond 28">
              <a:extLst>
                <a:ext uri="{FF2B5EF4-FFF2-40B4-BE49-F238E27FC236}">
                  <a16:creationId xmlns:a16="http://schemas.microsoft.com/office/drawing/2014/main" id="{0334281A-291D-5842-2FDB-4B430A743134}"/>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 name="Straight Connector 42">
            <a:extLst>
              <a:ext uri="{FF2B5EF4-FFF2-40B4-BE49-F238E27FC236}">
                <a16:creationId xmlns:a16="http://schemas.microsoft.com/office/drawing/2014/main" id="{71AC8962-9392-68B7-68E0-2EC576AD8DBB}"/>
              </a:ext>
            </a:extLst>
          </p:cNvPr>
          <p:cNvCxnSpPr>
            <a:cxnSpLocks/>
          </p:cNvCxnSpPr>
          <p:nvPr/>
        </p:nvCxnSpPr>
        <p:spPr>
          <a:xfrm>
            <a:off x="2125844" y="6100602"/>
            <a:ext cx="4660370" cy="0"/>
          </a:xfrm>
          <a:prstGeom prst="line">
            <a:avLst/>
          </a:prstGeom>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8372BB0F-75CB-E594-53E2-62653F040988}"/>
              </a:ext>
            </a:extLst>
          </p:cNvPr>
          <p:cNvSpPr txBox="1"/>
          <p:nvPr/>
        </p:nvSpPr>
        <p:spPr>
          <a:xfrm>
            <a:off x="2005831" y="5712141"/>
            <a:ext cx="718456" cy="369332"/>
          </a:xfrm>
          <a:prstGeom prst="rect">
            <a:avLst/>
          </a:prstGeom>
          <a:noFill/>
        </p:spPr>
        <p:txBody>
          <a:bodyPr wrap="square" rtlCol="0">
            <a:spAutoFit/>
          </a:bodyPr>
          <a:lstStyle/>
          <a:p>
            <a:r>
              <a:rPr lang="en-US" dirty="0">
                <a:solidFill>
                  <a:srgbClr val="0070C0"/>
                </a:solidFill>
              </a:rPr>
              <a:t>0</a:t>
            </a:r>
          </a:p>
        </p:txBody>
      </p:sp>
      <p:sp>
        <p:nvSpPr>
          <p:cNvPr id="45" name="TextBox 44">
            <a:extLst>
              <a:ext uri="{FF2B5EF4-FFF2-40B4-BE49-F238E27FC236}">
                <a16:creationId xmlns:a16="http://schemas.microsoft.com/office/drawing/2014/main" id="{D8CA2350-5BC1-EB86-CBD6-07F2936EFF55}"/>
              </a:ext>
            </a:extLst>
          </p:cNvPr>
          <p:cNvSpPr txBox="1"/>
          <p:nvPr/>
        </p:nvSpPr>
        <p:spPr>
          <a:xfrm>
            <a:off x="6587355" y="5731270"/>
            <a:ext cx="870719" cy="369332"/>
          </a:xfrm>
          <a:prstGeom prst="rect">
            <a:avLst/>
          </a:prstGeom>
          <a:noFill/>
        </p:spPr>
        <p:txBody>
          <a:bodyPr wrap="square" rtlCol="0">
            <a:spAutoFit/>
          </a:bodyPr>
          <a:lstStyle/>
          <a:p>
            <a:r>
              <a:rPr lang="en-US" dirty="0">
                <a:solidFill>
                  <a:srgbClr val="0070C0"/>
                </a:solidFill>
              </a:rPr>
              <a:t>30</a:t>
            </a:r>
          </a:p>
        </p:txBody>
      </p:sp>
      <p:sp>
        <p:nvSpPr>
          <p:cNvPr id="47" name="TextBox 46">
            <a:extLst>
              <a:ext uri="{FF2B5EF4-FFF2-40B4-BE49-F238E27FC236}">
                <a16:creationId xmlns:a16="http://schemas.microsoft.com/office/drawing/2014/main" id="{D6B7E1A9-E678-12E1-A0D3-132E120F6E80}"/>
              </a:ext>
            </a:extLst>
          </p:cNvPr>
          <p:cNvSpPr txBox="1"/>
          <p:nvPr/>
        </p:nvSpPr>
        <p:spPr>
          <a:xfrm>
            <a:off x="4034655" y="5731270"/>
            <a:ext cx="870719" cy="369332"/>
          </a:xfrm>
          <a:prstGeom prst="rect">
            <a:avLst/>
          </a:prstGeom>
          <a:noFill/>
        </p:spPr>
        <p:txBody>
          <a:bodyPr wrap="square" rtlCol="0">
            <a:spAutoFit/>
          </a:bodyPr>
          <a:lstStyle/>
          <a:p>
            <a:r>
              <a:rPr lang="en-US" dirty="0">
                <a:solidFill>
                  <a:srgbClr val="0070C0"/>
                </a:solidFill>
              </a:rPr>
              <a:t>15</a:t>
            </a:r>
          </a:p>
        </p:txBody>
      </p:sp>
      <p:cxnSp>
        <p:nvCxnSpPr>
          <p:cNvPr id="49" name="Straight Connector 48">
            <a:extLst>
              <a:ext uri="{FF2B5EF4-FFF2-40B4-BE49-F238E27FC236}">
                <a16:creationId xmlns:a16="http://schemas.microsoft.com/office/drawing/2014/main" id="{25A51043-FA9E-43C0-0864-60BE028A2E0B}"/>
              </a:ext>
            </a:extLst>
          </p:cNvPr>
          <p:cNvCxnSpPr>
            <a:cxnSpLocks/>
          </p:cNvCxnSpPr>
          <p:nvPr/>
        </p:nvCxnSpPr>
        <p:spPr>
          <a:xfrm>
            <a:off x="2139318" y="6100602"/>
            <a:ext cx="0" cy="206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144DEB11-700E-08E5-C341-8C11EED549FC}"/>
              </a:ext>
            </a:extLst>
          </p:cNvPr>
          <p:cNvCxnSpPr>
            <a:cxnSpLocks/>
          </p:cNvCxnSpPr>
          <p:nvPr/>
        </p:nvCxnSpPr>
        <p:spPr>
          <a:xfrm>
            <a:off x="4230056" y="6096317"/>
            <a:ext cx="0" cy="2066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A183C370-010F-649A-263C-57949E06D2C5}"/>
              </a:ext>
            </a:extLst>
          </p:cNvPr>
          <p:cNvCxnSpPr>
            <a:cxnSpLocks/>
          </p:cNvCxnSpPr>
          <p:nvPr/>
        </p:nvCxnSpPr>
        <p:spPr>
          <a:xfrm>
            <a:off x="6781452" y="6087859"/>
            <a:ext cx="0" cy="206607"/>
          </a:xfrm>
          <a:prstGeom prst="line">
            <a:avLst/>
          </a:prstGeom>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AF9F5134-5CC3-B3C1-5D72-634ABCEF37CD}"/>
              </a:ext>
            </a:extLst>
          </p:cNvPr>
          <p:cNvSpPr txBox="1"/>
          <p:nvPr/>
        </p:nvSpPr>
        <p:spPr>
          <a:xfrm>
            <a:off x="2263178" y="6149353"/>
            <a:ext cx="1326166" cy="369332"/>
          </a:xfrm>
          <a:prstGeom prst="rect">
            <a:avLst/>
          </a:prstGeom>
          <a:noFill/>
        </p:spPr>
        <p:txBody>
          <a:bodyPr wrap="square" rtlCol="0">
            <a:spAutoFit/>
          </a:bodyPr>
          <a:lstStyle/>
          <a:p>
            <a:r>
              <a:rPr lang="en-US" dirty="0">
                <a:solidFill>
                  <a:srgbClr val="0070C0"/>
                </a:solidFill>
              </a:rPr>
              <a:t>Scale in km</a:t>
            </a:r>
          </a:p>
        </p:txBody>
      </p:sp>
      <p:sp>
        <p:nvSpPr>
          <p:cNvPr id="53" name="TextBox 52">
            <a:extLst>
              <a:ext uri="{FF2B5EF4-FFF2-40B4-BE49-F238E27FC236}">
                <a16:creationId xmlns:a16="http://schemas.microsoft.com/office/drawing/2014/main" id="{136D2D01-48D8-18D9-D41F-8B63ED0EA43B}"/>
              </a:ext>
            </a:extLst>
          </p:cNvPr>
          <p:cNvSpPr txBox="1"/>
          <p:nvPr/>
        </p:nvSpPr>
        <p:spPr>
          <a:xfrm>
            <a:off x="2241817" y="5395375"/>
            <a:ext cx="4660365" cy="369332"/>
          </a:xfrm>
          <a:prstGeom prst="rect">
            <a:avLst/>
          </a:prstGeom>
          <a:noFill/>
        </p:spPr>
        <p:txBody>
          <a:bodyPr wrap="square" rtlCol="0">
            <a:spAutoFit/>
          </a:bodyPr>
          <a:lstStyle/>
          <a:p>
            <a:r>
              <a:rPr lang="en-US" dirty="0">
                <a:solidFill>
                  <a:srgbClr val="0070C0"/>
                </a:solidFill>
              </a:rPr>
              <a:t>Network showing 10 existing valid bench marks.</a:t>
            </a:r>
          </a:p>
        </p:txBody>
      </p:sp>
      <p:sp>
        <p:nvSpPr>
          <p:cNvPr id="5" name="Date Placeholder 4">
            <a:extLst>
              <a:ext uri="{FF2B5EF4-FFF2-40B4-BE49-F238E27FC236}">
                <a16:creationId xmlns:a16="http://schemas.microsoft.com/office/drawing/2014/main" id="{9FCCCDC5-5610-B836-DFA3-A95CCC15A861}"/>
              </a:ext>
            </a:extLst>
          </p:cNvPr>
          <p:cNvSpPr>
            <a:spLocks noGrp="1"/>
          </p:cNvSpPr>
          <p:nvPr>
            <p:ph type="dt" sz="half" idx="10"/>
          </p:nvPr>
        </p:nvSpPr>
        <p:spPr/>
        <p:txBody>
          <a:bodyPr/>
          <a:lstStyle/>
          <a:p>
            <a:r>
              <a:rPr lang="en-US" altLang="en-US"/>
              <a:t>April 21, 2025</a:t>
            </a:r>
          </a:p>
        </p:txBody>
      </p:sp>
    </p:spTree>
    <p:extLst>
      <p:ext uri="{BB962C8B-B14F-4D97-AF65-F5344CB8AC3E}">
        <p14:creationId xmlns:p14="http://schemas.microsoft.com/office/powerpoint/2010/main" val="2680103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9EE24-AF3B-D743-EA34-6D6DF1FF7246}"/>
            </a:ext>
          </a:extLst>
        </p:cNvPr>
        <p:cNvGrpSpPr/>
        <p:nvPr/>
      </p:nvGrpSpPr>
      <p:grpSpPr>
        <a:xfrm>
          <a:off x="0" y="0"/>
          <a:ext cx="0" cy="0"/>
          <a:chOff x="0" y="0"/>
          <a:chExt cx="0" cy="0"/>
        </a:xfrm>
      </p:grpSpPr>
      <p:pic>
        <p:nvPicPr>
          <p:cNvPr id="52" name="Picture 51" descr="A diagram of a sample network showing the locations of the 10 existing valid bench marks and a 30 km scale of distances.">
            <a:extLst>
              <a:ext uri="{FF2B5EF4-FFF2-40B4-BE49-F238E27FC236}">
                <a16:creationId xmlns:a16="http://schemas.microsoft.com/office/drawing/2014/main" id="{6CB6CFF7-D6B4-4E14-836D-A56B24C5AA87}"/>
              </a:ext>
            </a:extLst>
          </p:cNvPr>
          <p:cNvPicPr>
            <a:picLocks noChangeAspect="1"/>
          </p:cNvPicPr>
          <p:nvPr/>
        </p:nvPicPr>
        <p:blipFill>
          <a:blip r:embed="rId3"/>
          <a:srcRect l="-1" t="27952" r="29643"/>
          <a:stretch/>
        </p:blipFill>
        <p:spPr>
          <a:xfrm>
            <a:off x="1326382" y="1326381"/>
            <a:ext cx="6433457" cy="3998313"/>
          </a:xfrm>
          <a:prstGeom prst="rect">
            <a:avLst/>
          </a:prstGeom>
          <a:ln w="25400">
            <a:solidFill>
              <a:schemeClr val="accent1"/>
            </a:solidFill>
          </a:ln>
        </p:spPr>
      </p:pic>
      <p:sp>
        <p:nvSpPr>
          <p:cNvPr id="2" name="Footer Placeholder 1">
            <a:extLst>
              <a:ext uri="{FF2B5EF4-FFF2-40B4-BE49-F238E27FC236}">
                <a16:creationId xmlns:a16="http://schemas.microsoft.com/office/drawing/2014/main" id="{0C02601F-A16A-67DA-210A-29E3C4D7A10C}"/>
              </a:ext>
            </a:extLst>
          </p:cNvPr>
          <p:cNvSpPr>
            <a:spLocks noGrp="1"/>
          </p:cNvSpPr>
          <p:nvPr>
            <p:ph type="ftr" sz="quarter" idx="11"/>
          </p:nvPr>
        </p:nvSpPr>
        <p:spPr/>
        <p:txBody>
          <a:bodyPr/>
          <a:lstStyle/>
          <a:p>
            <a:pPr>
              <a:defRPr/>
            </a:pPr>
            <a:r>
              <a:rPr lang="en-US"/>
              <a:t>Design of Networks Using NOS NGS 92 </a:t>
            </a:r>
          </a:p>
        </p:txBody>
      </p:sp>
      <p:sp>
        <p:nvSpPr>
          <p:cNvPr id="3" name="Slide Number Placeholder 2">
            <a:extLst>
              <a:ext uri="{FF2B5EF4-FFF2-40B4-BE49-F238E27FC236}">
                <a16:creationId xmlns:a16="http://schemas.microsoft.com/office/drawing/2014/main" id="{96468DDF-C94F-F614-2DCE-A52BD77580E3}"/>
              </a:ext>
            </a:extLst>
          </p:cNvPr>
          <p:cNvSpPr>
            <a:spLocks noGrp="1"/>
          </p:cNvSpPr>
          <p:nvPr>
            <p:ph type="sldNum" sz="quarter" idx="12"/>
          </p:nvPr>
        </p:nvSpPr>
        <p:spPr/>
        <p:txBody>
          <a:bodyPr/>
          <a:lstStyle/>
          <a:p>
            <a:fld id="{21522A12-69FB-4CEA-B41C-E21C20ABD61E}" type="slidenum">
              <a:rPr lang="en-US" altLang="en-US" smtClean="0"/>
              <a:pPr/>
              <a:t>62</a:t>
            </a:fld>
            <a:endParaRPr lang="en-US" altLang="en-US"/>
          </a:p>
        </p:txBody>
      </p:sp>
      <p:grpSp>
        <p:nvGrpSpPr>
          <p:cNvPr id="5" name="Group 4" descr="A diagram of a sample network showing the locations of the 24 proposed survey points and two 30 km radius arcs showing that all new marks are within 30 km of 2 or more valid existing bench marks.">
            <a:extLst>
              <a:ext uri="{FF2B5EF4-FFF2-40B4-BE49-F238E27FC236}">
                <a16:creationId xmlns:a16="http://schemas.microsoft.com/office/drawing/2014/main" id="{73B69061-7668-D60E-9EF4-39F0DA3284AB}"/>
              </a:ext>
            </a:extLst>
          </p:cNvPr>
          <p:cNvGrpSpPr/>
          <p:nvPr/>
        </p:nvGrpSpPr>
        <p:grpSpPr>
          <a:xfrm>
            <a:off x="2107062" y="2086418"/>
            <a:ext cx="3482139" cy="2597417"/>
            <a:chOff x="2107062" y="2086418"/>
            <a:chExt cx="3482139" cy="2597417"/>
          </a:xfrm>
        </p:grpSpPr>
        <p:grpSp>
          <p:nvGrpSpPr>
            <p:cNvPr id="6" name="Group 5">
              <a:extLst>
                <a:ext uri="{FF2B5EF4-FFF2-40B4-BE49-F238E27FC236}">
                  <a16:creationId xmlns:a16="http://schemas.microsoft.com/office/drawing/2014/main" id="{8A5EC704-F611-0DE1-6751-DB947CFDE7CF}"/>
                </a:ext>
              </a:extLst>
            </p:cNvPr>
            <p:cNvGrpSpPr/>
            <p:nvPr/>
          </p:nvGrpSpPr>
          <p:grpSpPr>
            <a:xfrm>
              <a:off x="2107062" y="2540158"/>
              <a:ext cx="173095" cy="156854"/>
              <a:chOff x="-1313713" y="1135965"/>
              <a:chExt cx="914400" cy="914399"/>
            </a:xfrm>
          </p:grpSpPr>
          <p:sp>
            <p:nvSpPr>
              <p:cNvPr id="40" name="Oval 39">
                <a:extLst>
                  <a:ext uri="{FF2B5EF4-FFF2-40B4-BE49-F238E27FC236}">
                    <a16:creationId xmlns:a16="http://schemas.microsoft.com/office/drawing/2014/main" id="{F8FB08EE-6D22-AE80-6C69-57413633A52C}"/>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a:extLst>
                  <a:ext uri="{FF2B5EF4-FFF2-40B4-BE49-F238E27FC236}">
                    <a16:creationId xmlns:a16="http://schemas.microsoft.com/office/drawing/2014/main" id="{F5D9A4A0-9CFD-A030-A2D2-195AE047E62A}"/>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3A59FEE3-CB49-DB0C-891C-6301E17E1BC6}"/>
                </a:ext>
              </a:extLst>
            </p:cNvPr>
            <p:cNvGrpSpPr/>
            <p:nvPr/>
          </p:nvGrpSpPr>
          <p:grpSpPr>
            <a:xfrm>
              <a:off x="5139868" y="2139939"/>
              <a:ext cx="173095" cy="156854"/>
              <a:chOff x="-1313713" y="1135965"/>
              <a:chExt cx="914400" cy="914399"/>
            </a:xfrm>
          </p:grpSpPr>
          <p:sp>
            <p:nvSpPr>
              <p:cNvPr id="38" name="Oval 37">
                <a:extLst>
                  <a:ext uri="{FF2B5EF4-FFF2-40B4-BE49-F238E27FC236}">
                    <a16:creationId xmlns:a16="http://schemas.microsoft.com/office/drawing/2014/main" id="{45625C0A-AA0C-CCE0-0507-D7FB6373E171}"/>
                  </a:ext>
                </a:extLst>
              </p:cNvPr>
              <p:cNvSpPr/>
              <p:nvPr/>
            </p:nvSpPr>
            <p:spPr>
              <a:xfrm>
                <a:off x="-1313713" y="1135965"/>
                <a:ext cx="914400" cy="914399"/>
              </a:xfrm>
              <a:prstGeom prst="ellips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B3FCC372-649D-165C-5298-FF5964E23827}"/>
                  </a:ext>
                </a:extLst>
              </p:cNvPr>
              <p:cNvSpPr/>
              <p:nvPr/>
            </p:nvSpPr>
            <p:spPr>
              <a:xfrm>
                <a:off x="-1214495" y="1161584"/>
                <a:ext cx="725487" cy="677643"/>
              </a:xfrm>
              <a:prstGeom prst="triangle">
                <a:avLst/>
              </a:prstGeom>
              <a:solidFill>
                <a:srgbClr val="30319A"/>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EDE97619-6B27-1808-0438-B9396974F224}"/>
                </a:ext>
              </a:extLst>
            </p:cNvPr>
            <p:cNvGrpSpPr/>
            <p:nvPr/>
          </p:nvGrpSpPr>
          <p:grpSpPr>
            <a:xfrm>
              <a:off x="3248956" y="2885289"/>
              <a:ext cx="173095" cy="156854"/>
              <a:chOff x="-2523332" y="5858219"/>
              <a:chExt cx="914400" cy="914399"/>
            </a:xfrm>
          </p:grpSpPr>
          <p:sp>
            <p:nvSpPr>
              <p:cNvPr id="36" name="Oval 35">
                <a:extLst>
                  <a:ext uri="{FF2B5EF4-FFF2-40B4-BE49-F238E27FC236}">
                    <a16:creationId xmlns:a16="http://schemas.microsoft.com/office/drawing/2014/main" id="{50D28C2D-72EE-8C6C-7E7D-7E4FD8015D24}"/>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iamond 36">
                <a:extLst>
                  <a:ext uri="{FF2B5EF4-FFF2-40B4-BE49-F238E27FC236}">
                    <a16:creationId xmlns:a16="http://schemas.microsoft.com/office/drawing/2014/main" id="{F72AA5F0-08AE-416B-F817-3665A051C912}"/>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27E285AB-B441-21A8-118F-6204A529A5B7}"/>
                </a:ext>
              </a:extLst>
            </p:cNvPr>
            <p:cNvGrpSpPr/>
            <p:nvPr/>
          </p:nvGrpSpPr>
          <p:grpSpPr>
            <a:xfrm>
              <a:off x="4681650" y="3807474"/>
              <a:ext cx="173095" cy="156854"/>
              <a:chOff x="-2523332" y="5858219"/>
              <a:chExt cx="914400" cy="914399"/>
            </a:xfrm>
          </p:grpSpPr>
          <p:sp>
            <p:nvSpPr>
              <p:cNvPr id="34" name="Oval 33">
                <a:extLst>
                  <a:ext uri="{FF2B5EF4-FFF2-40B4-BE49-F238E27FC236}">
                    <a16:creationId xmlns:a16="http://schemas.microsoft.com/office/drawing/2014/main" id="{8569E641-E062-FEF4-A11B-0F7083E23F64}"/>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iamond 34">
                <a:extLst>
                  <a:ext uri="{FF2B5EF4-FFF2-40B4-BE49-F238E27FC236}">
                    <a16:creationId xmlns:a16="http://schemas.microsoft.com/office/drawing/2014/main" id="{33E8EE08-5317-D290-406D-B0084F9BEFBB}"/>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Diamond 9">
              <a:extLst>
                <a:ext uri="{FF2B5EF4-FFF2-40B4-BE49-F238E27FC236}">
                  <a16:creationId xmlns:a16="http://schemas.microsoft.com/office/drawing/2014/main" id="{F5AD4F28-2DD7-EC2F-57F9-8FEA8F0AABF2}"/>
                </a:ext>
              </a:extLst>
            </p:cNvPr>
            <p:cNvSpPr/>
            <p:nvPr/>
          </p:nvSpPr>
          <p:spPr>
            <a:xfrm>
              <a:off x="2704829" y="353504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iamond 10">
              <a:extLst>
                <a:ext uri="{FF2B5EF4-FFF2-40B4-BE49-F238E27FC236}">
                  <a16:creationId xmlns:a16="http://schemas.microsoft.com/office/drawing/2014/main" id="{A7D131C6-36CE-D412-C2A9-857EE97D6E09}"/>
                </a:ext>
              </a:extLst>
            </p:cNvPr>
            <p:cNvSpPr/>
            <p:nvPr/>
          </p:nvSpPr>
          <p:spPr>
            <a:xfrm>
              <a:off x="2856208" y="3441699"/>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a:extLst>
                <a:ext uri="{FF2B5EF4-FFF2-40B4-BE49-F238E27FC236}">
                  <a16:creationId xmlns:a16="http://schemas.microsoft.com/office/drawing/2014/main" id="{D98DA645-AD5A-3D9D-8EEA-7E7C0F156F09}"/>
                </a:ext>
              </a:extLst>
            </p:cNvPr>
            <p:cNvSpPr/>
            <p:nvPr/>
          </p:nvSpPr>
          <p:spPr>
            <a:xfrm>
              <a:off x="3046696" y="3279906"/>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a:extLst>
                <a:ext uri="{FF2B5EF4-FFF2-40B4-BE49-F238E27FC236}">
                  <a16:creationId xmlns:a16="http://schemas.microsoft.com/office/drawing/2014/main" id="{EFD1284B-8DBD-2473-13FC-32851D7357E8}"/>
                </a:ext>
              </a:extLst>
            </p:cNvPr>
            <p:cNvSpPr/>
            <p:nvPr/>
          </p:nvSpPr>
          <p:spPr>
            <a:xfrm>
              <a:off x="2997429" y="3011328"/>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a:extLst>
                <a:ext uri="{FF2B5EF4-FFF2-40B4-BE49-F238E27FC236}">
                  <a16:creationId xmlns:a16="http://schemas.microsoft.com/office/drawing/2014/main" id="{373BF83B-F6EF-7E1C-ADA8-AAC2C7C13B3D}"/>
                </a:ext>
              </a:extLst>
            </p:cNvPr>
            <p:cNvSpPr/>
            <p:nvPr/>
          </p:nvSpPr>
          <p:spPr>
            <a:xfrm>
              <a:off x="3490741" y="3353690"/>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iamond 14">
              <a:extLst>
                <a:ext uri="{FF2B5EF4-FFF2-40B4-BE49-F238E27FC236}">
                  <a16:creationId xmlns:a16="http://schemas.microsoft.com/office/drawing/2014/main" id="{CD549C0A-9CF7-EBD6-E887-2F8E074D320F}"/>
                </a:ext>
              </a:extLst>
            </p:cNvPr>
            <p:cNvSpPr/>
            <p:nvPr/>
          </p:nvSpPr>
          <p:spPr>
            <a:xfrm>
              <a:off x="3745743" y="3046725"/>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iamond 15">
              <a:extLst>
                <a:ext uri="{FF2B5EF4-FFF2-40B4-BE49-F238E27FC236}">
                  <a16:creationId xmlns:a16="http://schemas.microsoft.com/office/drawing/2014/main" id="{8BBB16B4-11FA-2A13-631C-70E7E04A72BA}"/>
                </a:ext>
              </a:extLst>
            </p:cNvPr>
            <p:cNvSpPr/>
            <p:nvPr/>
          </p:nvSpPr>
          <p:spPr>
            <a:xfrm>
              <a:off x="4416521" y="3293093"/>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6467E1D4-3886-FFF2-507F-77A4044781A6}"/>
                </a:ext>
              </a:extLst>
            </p:cNvPr>
            <p:cNvSpPr/>
            <p:nvPr/>
          </p:nvSpPr>
          <p:spPr>
            <a:xfrm>
              <a:off x="4031309" y="2972178"/>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iamond 17">
              <a:extLst>
                <a:ext uri="{FF2B5EF4-FFF2-40B4-BE49-F238E27FC236}">
                  <a16:creationId xmlns:a16="http://schemas.microsoft.com/office/drawing/2014/main" id="{9E3AACB5-2625-1F98-DCC7-3DAA0E0982A6}"/>
                </a:ext>
              </a:extLst>
            </p:cNvPr>
            <p:cNvSpPr/>
            <p:nvPr/>
          </p:nvSpPr>
          <p:spPr>
            <a:xfrm>
              <a:off x="4501763" y="2918294"/>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iamond 18">
              <a:extLst>
                <a:ext uri="{FF2B5EF4-FFF2-40B4-BE49-F238E27FC236}">
                  <a16:creationId xmlns:a16="http://schemas.microsoft.com/office/drawing/2014/main" id="{15628E59-D28F-82B5-9CBD-97653E929E8B}"/>
                </a:ext>
              </a:extLst>
            </p:cNvPr>
            <p:cNvSpPr/>
            <p:nvPr/>
          </p:nvSpPr>
          <p:spPr>
            <a:xfrm>
              <a:off x="4727302" y="330592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a:extLst>
                <a:ext uri="{FF2B5EF4-FFF2-40B4-BE49-F238E27FC236}">
                  <a16:creationId xmlns:a16="http://schemas.microsoft.com/office/drawing/2014/main" id="{C5D75635-4E4F-A648-0824-F8D09E002DCA}"/>
                </a:ext>
              </a:extLst>
            </p:cNvPr>
            <p:cNvSpPr/>
            <p:nvPr/>
          </p:nvSpPr>
          <p:spPr>
            <a:xfrm>
              <a:off x="5425122" y="349395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iamond 20">
              <a:extLst>
                <a:ext uri="{FF2B5EF4-FFF2-40B4-BE49-F238E27FC236}">
                  <a16:creationId xmlns:a16="http://schemas.microsoft.com/office/drawing/2014/main" id="{6B7E2A04-8BDB-4769-EA18-0EED49A1E581}"/>
                </a:ext>
              </a:extLst>
            </p:cNvPr>
            <p:cNvSpPr/>
            <p:nvPr/>
          </p:nvSpPr>
          <p:spPr>
            <a:xfrm>
              <a:off x="4690666" y="4278751"/>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iamond 21">
              <a:extLst>
                <a:ext uri="{FF2B5EF4-FFF2-40B4-BE49-F238E27FC236}">
                  <a16:creationId xmlns:a16="http://schemas.microsoft.com/office/drawing/2014/main" id="{AD2A4F81-C2CD-5D0A-6485-CED804AE3051}"/>
                </a:ext>
              </a:extLst>
            </p:cNvPr>
            <p:cNvSpPr/>
            <p:nvPr/>
          </p:nvSpPr>
          <p:spPr>
            <a:xfrm>
              <a:off x="5027294" y="4336072"/>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a:extLst>
                <a:ext uri="{FF2B5EF4-FFF2-40B4-BE49-F238E27FC236}">
                  <a16:creationId xmlns:a16="http://schemas.microsoft.com/office/drawing/2014/main" id="{1099A343-DE14-2D93-F9CC-2E7EC6904CF5}"/>
                </a:ext>
              </a:extLst>
            </p:cNvPr>
            <p:cNvSpPr/>
            <p:nvPr/>
          </p:nvSpPr>
          <p:spPr>
            <a:xfrm>
              <a:off x="5425122" y="373292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a:extLst>
                <a:ext uri="{FF2B5EF4-FFF2-40B4-BE49-F238E27FC236}">
                  <a16:creationId xmlns:a16="http://schemas.microsoft.com/office/drawing/2014/main" id="{C101C135-6A83-56EF-C61A-378DD1D752FB}"/>
                </a:ext>
              </a:extLst>
            </p:cNvPr>
            <p:cNvSpPr/>
            <p:nvPr/>
          </p:nvSpPr>
          <p:spPr>
            <a:xfrm>
              <a:off x="5312963" y="2996197"/>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iamond 24">
              <a:extLst>
                <a:ext uri="{FF2B5EF4-FFF2-40B4-BE49-F238E27FC236}">
                  <a16:creationId xmlns:a16="http://schemas.microsoft.com/office/drawing/2014/main" id="{6ED2E860-D4E1-CC3B-E418-68F9BA572C60}"/>
                </a:ext>
              </a:extLst>
            </p:cNvPr>
            <p:cNvSpPr/>
            <p:nvPr/>
          </p:nvSpPr>
          <p:spPr>
            <a:xfrm>
              <a:off x="5363935" y="2702473"/>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iamond 25">
              <a:extLst>
                <a:ext uri="{FF2B5EF4-FFF2-40B4-BE49-F238E27FC236}">
                  <a16:creationId xmlns:a16="http://schemas.microsoft.com/office/drawing/2014/main" id="{1BDA3641-5402-4AEA-08C0-73271C8DEB18}"/>
                </a:ext>
              </a:extLst>
            </p:cNvPr>
            <p:cNvSpPr/>
            <p:nvPr/>
          </p:nvSpPr>
          <p:spPr>
            <a:xfrm>
              <a:off x="4610547" y="2086418"/>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iamond 26">
              <a:extLst>
                <a:ext uri="{FF2B5EF4-FFF2-40B4-BE49-F238E27FC236}">
                  <a16:creationId xmlns:a16="http://schemas.microsoft.com/office/drawing/2014/main" id="{640578E0-6F34-01E9-4414-0D9A888C1C8B}"/>
                </a:ext>
              </a:extLst>
            </p:cNvPr>
            <p:cNvSpPr/>
            <p:nvPr/>
          </p:nvSpPr>
          <p:spPr>
            <a:xfrm>
              <a:off x="4064352" y="2468035"/>
              <a:ext cx="164079" cy="149093"/>
            </a:xfrm>
            <a:prstGeom prst="diamond">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8261D0B-BE1F-A6F3-C9E3-CD24E70C6749}"/>
                </a:ext>
              </a:extLst>
            </p:cNvPr>
            <p:cNvSpPr/>
            <p:nvPr/>
          </p:nvSpPr>
          <p:spPr>
            <a:xfrm>
              <a:off x="2676763" y="2668627"/>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4E05BDEC-BB68-C45F-BFF4-30CD388B093D}"/>
                </a:ext>
              </a:extLst>
            </p:cNvPr>
            <p:cNvSpPr/>
            <p:nvPr/>
          </p:nvSpPr>
          <p:spPr>
            <a:xfrm>
              <a:off x="4005934" y="4526981"/>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0B2EC3DB-6CE5-C119-807D-549EE47148C5}"/>
                </a:ext>
              </a:extLst>
            </p:cNvPr>
            <p:cNvSpPr/>
            <p:nvPr/>
          </p:nvSpPr>
          <p:spPr>
            <a:xfrm>
              <a:off x="4743074" y="2549934"/>
              <a:ext cx="173095" cy="156854"/>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36F4B18-17F0-0293-99DA-04164147343D}"/>
                </a:ext>
              </a:extLst>
            </p:cNvPr>
            <p:cNvGrpSpPr/>
            <p:nvPr/>
          </p:nvGrpSpPr>
          <p:grpSpPr>
            <a:xfrm>
              <a:off x="4026800" y="2158661"/>
              <a:ext cx="173095" cy="156854"/>
              <a:chOff x="-2523332" y="5858219"/>
              <a:chExt cx="914400" cy="914399"/>
            </a:xfrm>
          </p:grpSpPr>
          <p:sp>
            <p:nvSpPr>
              <p:cNvPr id="32" name="Oval 31">
                <a:extLst>
                  <a:ext uri="{FF2B5EF4-FFF2-40B4-BE49-F238E27FC236}">
                    <a16:creationId xmlns:a16="http://schemas.microsoft.com/office/drawing/2014/main" id="{DE7670CD-E2B7-F898-1042-1FBF2015C67B}"/>
                  </a:ext>
                </a:extLst>
              </p:cNvPr>
              <p:cNvSpPr/>
              <p:nvPr/>
            </p:nvSpPr>
            <p:spPr>
              <a:xfrm>
                <a:off x="-2523332" y="5858219"/>
                <a:ext cx="914400" cy="914399"/>
              </a:xfrm>
              <a:prstGeom prst="ellipse">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iamond 32">
                <a:extLst>
                  <a:ext uri="{FF2B5EF4-FFF2-40B4-BE49-F238E27FC236}">
                    <a16:creationId xmlns:a16="http://schemas.microsoft.com/office/drawing/2014/main" id="{23F87361-6BB8-03CD-A216-51693E0C196D}"/>
                  </a:ext>
                </a:extLst>
              </p:cNvPr>
              <p:cNvSpPr/>
              <p:nvPr/>
            </p:nvSpPr>
            <p:spPr>
              <a:xfrm>
                <a:off x="-2485232" y="5884412"/>
                <a:ext cx="866775" cy="869156"/>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2" name="Title 1">
            <a:extLst>
              <a:ext uri="{FF2B5EF4-FFF2-40B4-BE49-F238E27FC236}">
                <a16:creationId xmlns:a16="http://schemas.microsoft.com/office/drawing/2014/main" id="{2D218B36-63D0-9B7B-12DD-318FFD6D701C}"/>
              </a:ext>
            </a:extLst>
          </p:cNvPr>
          <p:cNvSpPr txBox="1">
            <a:spLocks/>
          </p:cNvSpPr>
          <p:nvPr/>
        </p:nvSpPr>
        <p:spPr>
          <a:xfrm>
            <a:off x="457200" y="274638"/>
            <a:ext cx="7264400" cy="1143000"/>
          </a:xfrm>
          <a:prstGeom prst="rect">
            <a:avLst/>
          </a:prstGeom>
        </p:spPr>
        <p:txBody>
          <a:bodyPr/>
          <a:lstStyle>
            <a:lvl1pPr algn="ctr" defTabSz="457200" rtl="0" eaLnBrk="1" fontAlgn="base" hangingPunct="1">
              <a:spcBef>
                <a:spcPct val="0"/>
              </a:spcBef>
              <a:spcAft>
                <a:spcPct val="0"/>
              </a:spcAft>
              <a:defRPr sz="36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9pPr>
          </a:lstStyle>
          <a:p>
            <a:r>
              <a:rPr lang="en-US" sz="2800" dirty="0"/>
              <a:t>Draw 30 km </a:t>
            </a:r>
            <a:r>
              <a:rPr lang="en-US" sz="2800" b="1" dirty="0"/>
              <a:t>radius</a:t>
            </a:r>
            <a:r>
              <a:rPr lang="en-US" sz="2800" dirty="0"/>
              <a:t> around each new passive mark for which an Orthometric Height is needed.</a:t>
            </a:r>
          </a:p>
        </p:txBody>
      </p:sp>
      <p:pic>
        <p:nvPicPr>
          <p:cNvPr id="43" name="Picture 42">
            <a:extLst>
              <a:ext uri="{FF2B5EF4-FFF2-40B4-BE49-F238E27FC236}">
                <a16:creationId xmlns:a16="http://schemas.microsoft.com/office/drawing/2014/main" id="{4B0F14F4-DB7F-6847-2220-ED9E985FBAB4}"/>
              </a:ext>
            </a:extLst>
          </p:cNvPr>
          <p:cNvPicPr>
            <a:picLocks noChangeAspect="1"/>
          </p:cNvPicPr>
          <p:nvPr/>
        </p:nvPicPr>
        <p:blipFill>
          <a:blip r:embed="rId4"/>
          <a:stretch>
            <a:fillRect/>
          </a:stretch>
        </p:blipFill>
        <p:spPr>
          <a:xfrm>
            <a:off x="7859670" y="429318"/>
            <a:ext cx="1284330" cy="2030540"/>
          </a:xfrm>
          <a:prstGeom prst="rect">
            <a:avLst/>
          </a:prstGeom>
        </p:spPr>
      </p:pic>
      <p:sp>
        <p:nvSpPr>
          <p:cNvPr id="51" name="Arc 50">
            <a:extLst>
              <a:ext uri="{FF2B5EF4-FFF2-40B4-BE49-F238E27FC236}">
                <a16:creationId xmlns:a16="http://schemas.microsoft.com/office/drawing/2014/main" id="{95B3EF62-45E4-BA9A-CF0C-E6412925EC1F}"/>
              </a:ext>
            </a:extLst>
          </p:cNvPr>
          <p:cNvSpPr/>
          <p:nvPr/>
        </p:nvSpPr>
        <p:spPr>
          <a:xfrm>
            <a:off x="-1771916" y="-1356862"/>
            <a:ext cx="8953490" cy="8078337"/>
          </a:xfrm>
          <a:prstGeom prst="arc">
            <a:avLst>
              <a:gd name="adj1" fmla="val 20521717"/>
              <a:gd name="adj2" fmla="val 2075945"/>
            </a:avLst>
          </a:prstGeom>
          <a:ln>
            <a:solidFill>
              <a:srgbClr val="00B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6D15CFDB-2F64-63C3-6BD9-E87D01147200}"/>
              </a:ext>
            </a:extLst>
          </p:cNvPr>
          <p:cNvCxnSpPr>
            <a:cxnSpLocks/>
            <a:stCxn id="22" idx="1"/>
          </p:cNvCxnSpPr>
          <p:nvPr/>
        </p:nvCxnSpPr>
        <p:spPr>
          <a:xfrm flipH="1" flipV="1">
            <a:off x="930254" y="3094885"/>
            <a:ext cx="4097040" cy="1315734"/>
          </a:xfrm>
          <a:prstGeom prst="line">
            <a:avLst/>
          </a:prstGeom>
          <a:ln>
            <a:solidFill>
              <a:srgbClr val="FF0000"/>
            </a:solidFill>
            <a:tailEnd type="stealth" w="lg" len="lg"/>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57" name="Arc 56">
            <a:extLst>
              <a:ext uri="{FF2B5EF4-FFF2-40B4-BE49-F238E27FC236}">
                <a16:creationId xmlns:a16="http://schemas.microsoft.com/office/drawing/2014/main" id="{248395CB-1190-4F35-B0E1-D4A54E9B31CA}"/>
              </a:ext>
            </a:extLst>
          </p:cNvPr>
          <p:cNvSpPr/>
          <p:nvPr/>
        </p:nvSpPr>
        <p:spPr>
          <a:xfrm>
            <a:off x="714628" y="274638"/>
            <a:ext cx="8953490" cy="8078337"/>
          </a:xfrm>
          <a:prstGeom prst="arc">
            <a:avLst>
              <a:gd name="adj1" fmla="val 11165472"/>
              <a:gd name="adj2" fmla="val 13626714"/>
            </a:avLst>
          </a:prstGeom>
          <a:ln>
            <a:solidFill>
              <a:srgbClr val="FF0000"/>
            </a:solidFill>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89DEC27E-455A-FC57-95E7-88C49316B5E0}"/>
              </a:ext>
            </a:extLst>
          </p:cNvPr>
          <p:cNvCxnSpPr>
            <a:cxnSpLocks/>
            <a:stCxn id="28" idx="6"/>
          </p:cNvCxnSpPr>
          <p:nvPr/>
        </p:nvCxnSpPr>
        <p:spPr>
          <a:xfrm>
            <a:off x="2849858" y="2747054"/>
            <a:ext cx="4051569" cy="1344651"/>
          </a:xfrm>
          <a:prstGeom prst="line">
            <a:avLst/>
          </a:prstGeom>
          <a:ln>
            <a:solidFill>
              <a:srgbClr val="00B050"/>
            </a:solidFill>
            <a:tailEnd type="stealth" w="lg" len="lg"/>
          </a:ln>
          <a:effectLst>
            <a:outerShdw blurRad="40000" dist="20000" dir="5400000" rotWithShape="0">
              <a:schemeClr val="tx1">
                <a:alpha val="38000"/>
              </a:schemeClr>
            </a:outerShdw>
          </a:effectLst>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CFBFE041-54F2-0C54-9E2F-53E54791A785}"/>
              </a:ext>
            </a:extLst>
          </p:cNvPr>
          <p:cNvSpPr txBox="1"/>
          <p:nvPr/>
        </p:nvSpPr>
        <p:spPr>
          <a:xfrm rot="1098478">
            <a:off x="5618809" y="3517406"/>
            <a:ext cx="1405981" cy="369332"/>
          </a:xfrm>
          <a:prstGeom prst="rect">
            <a:avLst/>
          </a:prstGeom>
          <a:noFill/>
        </p:spPr>
        <p:txBody>
          <a:bodyPr wrap="square" rtlCol="0">
            <a:spAutoFit/>
          </a:bodyPr>
          <a:lstStyle/>
          <a:p>
            <a:r>
              <a:rPr lang="en-US" dirty="0">
                <a:solidFill>
                  <a:srgbClr val="00B050"/>
                </a:solidFill>
              </a:rPr>
              <a:t>30 km radius</a:t>
            </a:r>
          </a:p>
        </p:txBody>
      </p:sp>
      <p:sp>
        <p:nvSpPr>
          <p:cNvPr id="66" name="TextBox 65">
            <a:extLst>
              <a:ext uri="{FF2B5EF4-FFF2-40B4-BE49-F238E27FC236}">
                <a16:creationId xmlns:a16="http://schemas.microsoft.com/office/drawing/2014/main" id="{9A45FA20-A284-D830-3973-4EE4B7695309}"/>
              </a:ext>
            </a:extLst>
          </p:cNvPr>
          <p:cNvSpPr txBox="1"/>
          <p:nvPr/>
        </p:nvSpPr>
        <p:spPr>
          <a:xfrm rot="726111">
            <a:off x="841629" y="3658494"/>
            <a:ext cx="1413585" cy="369332"/>
          </a:xfrm>
          <a:prstGeom prst="rect">
            <a:avLst/>
          </a:prstGeom>
          <a:noFill/>
        </p:spPr>
        <p:txBody>
          <a:bodyPr wrap="square" rtlCol="0">
            <a:spAutoFit/>
          </a:bodyPr>
          <a:lstStyle/>
          <a:p>
            <a:r>
              <a:rPr lang="en-US" dirty="0">
                <a:solidFill>
                  <a:srgbClr val="FF0000"/>
                </a:solidFill>
              </a:rPr>
              <a:t>30 km radius</a:t>
            </a:r>
          </a:p>
        </p:txBody>
      </p:sp>
      <p:sp>
        <p:nvSpPr>
          <p:cNvPr id="67" name="TextBox 66">
            <a:extLst>
              <a:ext uri="{FF2B5EF4-FFF2-40B4-BE49-F238E27FC236}">
                <a16:creationId xmlns:a16="http://schemas.microsoft.com/office/drawing/2014/main" id="{C5B08219-7394-7CD3-6A5A-53FC32A3A9CD}"/>
              </a:ext>
            </a:extLst>
          </p:cNvPr>
          <p:cNvSpPr txBox="1"/>
          <p:nvPr/>
        </p:nvSpPr>
        <p:spPr>
          <a:xfrm>
            <a:off x="632181" y="5343357"/>
            <a:ext cx="7869654" cy="646331"/>
          </a:xfrm>
          <a:prstGeom prst="rect">
            <a:avLst/>
          </a:prstGeom>
          <a:noFill/>
        </p:spPr>
        <p:txBody>
          <a:bodyPr wrap="square" rtlCol="0">
            <a:spAutoFit/>
          </a:bodyPr>
          <a:lstStyle/>
          <a:p>
            <a:r>
              <a:rPr lang="en-US" dirty="0">
                <a:solidFill>
                  <a:srgbClr val="0070C0"/>
                </a:solidFill>
              </a:rPr>
              <a:t>Clearly ALL new marks are within 30 km of 2 or more existing valid bench marks.</a:t>
            </a:r>
          </a:p>
          <a:p>
            <a:r>
              <a:rPr lang="en-US" dirty="0">
                <a:solidFill>
                  <a:srgbClr val="0070C0"/>
                </a:solidFill>
              </a:rPr>
              <a:t>Figure 14 shows that the GVX SRTK Method will meet the Standards in Table 8.3.</a:t>
            </a:r>
          </a:p>
        </p:txBody>
      </p:sp>
      <p:sp>
        <p:nvSpPr>
          <p:cNvPr id="4" name="Date Placeholder 3">
            <a:extLst>
              <a:ext uri="{FF2B5EF4-FFF2-40B4-BE49-F238E27FC236}">
                <a16:creationId xmlns:a16="http://schemas.microsoft.com/office/drawing/2014/main" id="{3E8CB1C7-BAE9-AC83-5E6E-073E948FE246}"/>
              </a:ext>
            </a:extLst>
          </p:cNvPr>
          <p:cNvSpPr>
            <a:spLocks noGrp="1"/>
          </p:cNvSpPr>
          <p:nvPr>
            <p:ph type="dt" sz="half" idx="10"/>
          </p:nvPr>
        </p:nvSpPr>
        <p:spPr/>
        <p:txBody>
          <a:bodyPr/>
          <a:lstStyle/>
          <a:p>
            <a:r>
              <a:rPr lang="en-US" altLang="en-US"/>
              <a:t>April 21, 2025</a:t>
            </a:r>
          </a:p>
        </p:txBody>
      </p:sp>
    </p:spTree>
    <p:extLst>
      <p:ext uri="{BB962C8B-B14F-4D97-AF65-F5344CB8AC3E}">
        <p14:creationId xmlns:p14="http://schemas.microsoft.com/office/powerpoint/2010/main" val="3311501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750"/>
                            </p:stCondLst>
                            <p:childTnLst>
                              <p:par>
                                <p:cTn id="9" presetID="22" presetClass="entr" presetSubtype="4" fill="hold" grpId="0" nodeType="afterEffect">
                                  <p:stCondLst>
                                    <p:cond delay="250"/>
                                  </p:stCondLst>
                                  <p:childTnLst>
                                    <p:set>
                                      <p:cBhvr>
                                        <p:cTn id="10" dur="1" fill="hold">
                                          <p:stCondLst>
                                            <p:cond delay="0"/>
                                          </p:stCondLst>
                                        </p:cTn>
                                        <p:tgtEl>
                                          <p:spTgt spid="66"/>
                                        </p:tgtEl>
                                        <p:attrNameLst>
                                          <p:attrName>style.visibility</p:attrName>
                                        </p:attrNameLst>
                                      </p:cBhvr>
                                      <p:to>
                                        <p:strVal val="visible"/>
                                      </p:to>
                                    </p:set>
                                    <p:animEffect transition="in" filter="wipe(down)">
                                      <p:cBhvr>
                                        <p:cTn id="11" dur="500"/>
                                        <p:tgtEl>
                                          <p:spTgt spid="66"/>
                                        </p:tgtEl>
                                      </p:cBhvr>
                                    </p:animEffect>
                                  </p:childTnLst>
                                </p:cTn>
                              </p:par>
                            </p:childTnLst>
                          </p:cTn>
                        </p:par>
                        <p:par>
                          <p:cTn id="12" fill="hold">
                            <p:stCondLst>
                              <p:cond delay="1500"/>
                            </p:stCondLst>
                            <p:childTnLst>
                              <p:par>
                                <p:cTn id="13" presetID="22" presetClass="entr" presetSubtype="4" fill="hold" grpId="0" nodeType="afterEffect">
                                  <p:stCondLst>
                                    <p:cond delay="250"/>
                                  </p:stCondLst>
                                  <p:childTnLst>
                                    <p:set>
                                      <p:cBhvr>
                                        <p:cTn id="14" dur="1" fill="hold">
                                          <p:stCondLst>
                                            <p:cond delay="0"/>
                                          </p:stCondLst>
                                        </p:cTn>
                                        <p:tgtEl>
                                          <p:spTgt spid="57"/>
                                        </p:tgtEl>
                                        <p:attrNameLst>
                                          <p:attrName>style.visibility</p:attrName>
                                        </p:attrNameLst>
                                      </p:cBhvr>
                                      <p:to>
                                        <p:strVal val="visible"/>
                                      </p:to>
                                    </p:set>
                                    <p:animEffect transition="in" filter="wipe(down)">
                                      <p:cBhvr>
                                        <p:cTn id="15" dur="500"/>
                                        <p:tgtEl>
                                          <p:spTgt spid="57"/>
                                        </p:tgtEl>
                                      </p:cBhvr>
                                    </p:animEffect>
                                  </p:childTnLst>
                                </p:cTn>
                              </p:par>
                            </p:childTnLst>
                          </p:cTn>
                        </p:par>
                        <p:par>
                          <p:cTn id="16" fill="hold">
                            <p:stCondLst>
                              <p:cond delay="2250"/>
                            </p:stCondLst>
                            <p:childTnLst>
                              <p:par>
                                <p:cTn id="17" presetID="22" presetClass="entr" presetSubtype="8" fill="hold" nodeType="afterEffect">
                                  <p:stCondLst>
                                    <p:cond delay="250"/>
                                  </p:stCondLst>
                                  <p:childTnLst>
                                    <p:set>
                                      <p:cBhvr>
                                        <p:cTn id="18" dur="1" fill="hold">
                                          <p:stCondLst>
                                            <p:cond delay="0"/>
                                          </p:stCondLst>
                                        </p:cTn>
                                        <p:tgtEl>
                                          <p:spTgt spid="61"/>
                                        </p:tgtEl>
                                        <p:attrNameLst>
                                          <p:attrName>style.visibility</p:attrName>
                                        </p:attrNameLst>
                                      </p:cBhvr>
                                      <p:to>
                                        <p:strVal val="visible"/>
                                      </p:to>
                                    </p:set>
                                    <p:animEffect transition="in" filter="wipe(left)">
                                      <p:cBhvr>
                                        <p:cTn id="19" dur="500"/>
                                        <p:tgtEl>
                                          <p:spTgt spid="61"/>
                                        </p:tgtEl>
                                      </p:cBhvr>
                                    </p:animEffect>
                                  </p:childTnLst>
                                </p:cTn>
                              </p:par>
                            </p:childTnLst>
                          </p:cTn>
                        </p:par>
                        <p:par>
                          <p:cTn id="20" fill="hold">
                            <p:stCondLst>
                              <p:cond delay="3000"/>
                            </p:stCondLst>
                            <p:childTnLst>
                              <p:par>
                                <p:cTn id="21" presetID="22" presetClass="entr" presetSubtype="8" fill="hold" grpId="0" nodeType="afterEffect">
                                  <p:stCondLst>
                                    <p:cond delay="250"/>
                                  </p:stCondLst>
                                  <p:childTnLst>
                                    <p:set>
                                      <p:cBhvr>
                                        <p:cTn id="22" dur="1" fill="hold">
                                          <p:stCondLst>
                                            <p:cond delay="0"/>
                                          </p:stCondLst>
                                        </p:cTn>
                                        <p:tgtEl>
                                          <p:spTgt spid="65"/>
                                        </p:tgtEl>
                                        <p:attrNameLst>
                                          <p:attrName>style.visibility</p:attrName>
                                        </p:attrNameLst>
                                      </p:cBhvr>
                                      <p:to>
                                        <p:strVal val="visible"/>
                                      </p:to>
                                    </p:set>
                                    <p:animEffect transition="in" filter="wipe(left)">
                                      <p:cBhvr>
                                        <p:cTn id="23" dur="500"/>
                                        <p:tgtEl>
                                          <p:spTgt spid="65"/>
                                        </p:tgtEl>
                                      </p:cBhvr>
                                    </p:animEffect>
                                  </p:childTnLst>
                                </p:cTn>
                              </p:par>
                            </p:childTnLst>
                          </p:cTn>
                        </p:par>
                        <p:par>
                          <p:cTn id="24" fill="hold">
                            <p:stCondLst>
                              <p:cond delay="3750"/>
                            </p:stCondLst>
                            <p:childTnLst>
                              <p:par>
                                <p:cTn id="25" presetID="22" presetClass="entr" presetSubtype="1" fill="hold" grpId="0" nodeType="afterEffect">
                                  <p:stCondLst>
                                    <p:cond delay="250"/>
                                  </p:stCondLst>
                                  <p:childTnLst>
                                    <p:set>
                                      <p:cBhvr>
                                        <p:cTn id="26" dur="1" fill="hold">
                                          <p:stCondLst>
                                            <p:cond delay="0"/>
                                          </p:stCondLst>
                                        </p:cTn>
                                        <p:tgtEl>
                                          <p:spTgt spid="51"/>
                                        </p:tgtEl>
                                        <p:attrNameLst>
                                          <p:attrName>style.visibility</p:attrName>
                                        </p:attrNameLst>
                                      </p:cBhvr>
                                      <p:to>
                                        <p:strVal val="visible"/>
                                      </p:to>
                                    </p:set>
                                    <p:animEffect transition="in" filter="wipe(up)">
                                      <p:cBhvr>
                                        <p:cTn id="27" dur="500"/>
                                        <p:tgtEl>
                                          <p:spTgt spid="51"/>
                                        </p:tgtEl>
                                      </p:cBhvr>
                                    </p:animEffect>
                                  </p:childTnLst>
                                </p:cTn>
                              </p:par>
                            </p:childTnLst>
                          </p:cTn>
                        </p:par>
                        <p:par>
                          <p:cTn id="28" fill="hold">
                            <p:stCondLst>
                              <p:cond delay="4500"/>
                            </p:stCondLst>
                            <p:childTnLst>
                              <p:par>
                                <p:cTn id="29" presetID="22" presetClass="entr" presetSubtype="1" fill="hold" grpId="0" nodeType="afterEffect">
                                  <p:stCondLst>
                                    <p:cond delay="250"/>
                                  </p:stCondLst>
                                  <p:childTnLst>
                                    <p:set>
                                      <p:cBhvr>
                                        <p:cTn id="30" dur="1" fill="hold">
                                          <p:stCondLst>
                                            <p:cond delay="0"/>
                                          </p:stCondLst>
                                        </p:cTn>
                                        <p:tgtEl>
                                          <p:spTgt spid="67"/>
                                        </p:tgtEl>
                                        <p:attrNameLst>
                                          <p:attrName>style.visibility</p:attrName>
                                        </p:attrNameLst>
                                      </p:cBhvr>
                                      <p:to>
                                        <p:strVal val="visible"/>
                                      </p:to>
                                    </p:set>
                                    <p:animEffect transition="in" filter="wipe(up)">
                                      <p:cBhvr>
                                        <p:cTn id="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7" grpId="0" animBg="1"/>
      <p:bldP spid="65" grpId="0"/>
      <p:bldP spid="66" grpId="0"/>
      <p:bldP spid="6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0036A87-14F5-F35E-2757-3DD669838339}"/>
              </a:ext>
            </a:extLst>
          </p:cNvPr>
          <p:cNvSpPr>
            <a:spLocks noGrp="1"/>
          </p:cNvSpPr>
          <p:nvPr>
            <p:ph type="ftr" sz="quarter" idx="11"/>
          </p:nvPr>
        </p:nvSpPr>
        <p:spPr/>
        <p:txBody>
          <a:bodyPr/>
          <a:lstStyle/>
          <a:p>
            <a:pPr>
              <a:defRPr/>
            </a:pPr>
            <a:r>
              <a:rPr lang="en-US"/>
              <a:t>Design of Networks Using NOS NGS 92 </a:t>
            </a:r>
          </a:p>
        </p:txBody>
      </p:sp>
      <p:sp>
        <p:nvSpPr>
          <p:cNvPr id="3" name="Slide Number Placeholder 2">
            <a:extLst>
              <a:ext uri="{FF2B5EF4-FFF2-40B4-BE49-F238E27FC236}">
                <a16:creationId xmlns:a16="http://schemas.microsoft.com/office/drawing/2014/main" id="{9ACDE7B1-D35E-E46A-070B-7D5D29AFCD48}"/>
              </a:ext>
            </a:extLst>
          </p:cNvPr>
          <p:cNvSpPr>
            <a:spLocks noGrp="1"/>
          </p:cNvSpPr>
          <p:nvPr>
            <p:ph type="sldNum" sz="quarter" idx="12"/>
          </p:nvPr>
        </p:nvSpPr>
        <p:spPr/>
        <p:txBody>
          <a:bodyPr/>
          <a:lstStyle/>
          <a:p>
            <a:fld id="{21522A12-69FB-4CEA-B41C-E21C20ABD61E}" type="slidenum">
              <a:rPr lang="en-US" altLang="en-US" smtClean="0"/>
              <a:pPr/>
              <a:t>63</a:t>
            </a:fld>
            <a:endParaRPr lang="en-US" altLang="en-US"/>
          </a:p>
        </p:txBody>
      </p:sp>
      <p:sp>
        <p:nvSpPr>
          <p:cNvPr id="4" name="Title 1">
            <a:extLst>
              <a:ext uri="{FF2B5EF4-FFF2-40B4-BE49-F238E27FC236}">
                <a16:creationId xmlns:a16="http://schemas.microsoft.com/office/drawing/2014/main" id="{E765667E-1CB3-71FC-724A-2EF499A6274D}"/>
              </a:ext>
            </a:extLst>
          </p:cNvPr>
          <p:cNvSpPr txBox="1">
            <a:spLocks/>
          </p:cNvSpPr>
          <p:nvPr/>
        </p:nvSpPr>
        <p:spPr>
          <a:xfrm>
            <a:off x="457199" y="2643084"/>
            <a:ext cx="8229600" cy="1143000"/>
          </a:xfrm>
          <a:prstGeom prst="rect">
            <a:avLst/>
          </a:prstGeom>
        </p:spPr>
        <p:txBody>
          <a:bodyPr/>
          <a:lstStyle>
            <a:lvl1pPr algn="ctr" defTabSz="457200" rtl="0" eaLnBrk="1" fontAlgn="base" hangingPunct="1">
              <a:spcBef>
                <a:spcPct val="0"/>
              </a:spcBef>
              <a:spcAft>
                <a:spcPct val="0"/>
              </a:spcAft>
              <a:defRPr sz="3600" kern="1200">
                <a:solidFill>
                  <a:schemeClr val="tx1"/>
                </a:solidFill>
                <a:latin typeface="+mj-lt"/>
                <a:ea typeface="MS PGothic" panose="020B0600070205080204"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charset="-128"/>
              </a:defRPr>
            </a:lvl9pPr>
          </a:lstStyle>
          <a:p>
            <a:r>
              <a:rPr lang="en-US" sz="3200" b="1" dirty="0"/>
              <a:t>Conclusion</a:t>
            </a:r>
          </a:p>
        </p:txBody>
      </p:sp>
      <p:sp>
        <p:nvSpPr>
          <p:cNvPr id="5" name="Date Placeholder 4">
            <a:extLst>
              <a:ext uri="{FF2B5EF4-FFF2-40B4-BE49-F238E27FC236}">
                <a16:creationId xmlns:a16="http://schemas.microsoft.com/office/drawing/2014/main" id="{30318109-EC7A-2394-C9D4-1242C5B1EA0E}"/>
              </a:ext>
            </a:extLst>
          </p:cNvPr>
          <p:cNvSpPr>
            <a:spLocks noGrp="1"/>
          </p:cNvSpPr>
          <p:nvPr>
            <p:ph type="dt" sz="half" idx="10"/>
          </p:nvPr>
        </p:nvSpPr>
        <p:spPr/>
        <p:txBody>
          <a:bodyPr/>
          <a:lstStyle/>
          <a:p>
            <a:r>
              <a:rPr lang="en-US" altLang="en-US"/>
              <a:t>April 21, 2025</a:t>
            </a:r>
          </a:p>
        </p:txBody>
      </p:sp>
    </p:spTree>
    <p:extLst>
      <p:ext uri="{BB962C8B-B14F-4D97-AF65-F5344CB8AC3E}">
        <p14:creationId xmlns:p14="http://schemas.microsoft.com/office/powerpoint/2010/main" val="1692414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F97E0-F8DC-AC93-3210-64C2FEA7A41C}"/>
              </a:ext>
            </a:extLst>
          </p:cNvPr>
          <p:cNvSpPr>
            <a:spLocks noGrp="1"/>
          </p:cNvSpPr>
          <p:nvPr>
            <p:ph type="title"/>
          </p:nvPr>
        </p:nvSpPr>
        <p:spPr/>
        <p:txBody>
          <a:bodyPr/>
          <a:lstStyle/>
          <a:p>
            <a:r>
              <a:rPr lang="en-US" dirty="0"/>
              <a:t>Survey Design for Greatest Efficiency</a:t>
            </a:r>
          </a:p>
        </p:txBody>
      </p:sp>
      <p:sp>
        <p:nvSpPr>
          <p:cNvPr id="3" name="Content Placeholder 2">
            <a:extLst>
              <a:ext uri="{FF2B5EF4-FFF2-40B4-BE49-F238E27FC236}">
                <a16:creationId xmlns:a16="http://schemas.microsoft.com/office/drawing/2014/main" id="{FCEC1F69-ECC7-EEC8-9FD2-A028F4AF94F2}"/>
              </a:ext>
            </a:extLst>
          </p:cNvPr>
          <p:cNvSpPr>
            <a:spLocks noGrp="1"/>
          </p:cNvSpPr>
          <p:nvPr>
            <p:ph idx="1"/>
          </p:nvPr>
        </p:nvSpPr>
        <p:spPr/>
        <p:txBody>
          <a:bodyPr/>
          <a:lstStyle/>
          <a:p>
            <a:r>
              <a:rPr lang="en-US" dirty="0"/>
              <a:t>No absolute rule.</a:t>
            </a:r>
          </a:p>
          <a:p>
            <a:pPr lvl="1"/>
            <a:r>
              <a:rPr lang="en-US" dirty="0"/>
              <a:t>Use OPUS PP methods to connect to the NSRS at CORS (and other control) and to establish verifiable positions on points from which shorter duration GVX methods can be employed.</a:t>
            </a:r>
          </a:p>
          <a:p>
            <a:pPr lvl="1"/>
            <a:r>
              <a:rPr lang="en-US" dirty="0"/>
              <a:t>A combination of methods (OPUS PP + GVX) is likely the most efficient.</a:t>
            </a:r>
          </a:p>
          <a:p>
            <a:pPr lvl="1"/>
            <a:r>
              <a:rPr lang="en-US" dirty="0"/>
              <a:t>But it all depends on local trade-offs, capability, and survey requirements.</a:t>
            </a:r>
          </a:p>
        </p:txBody>
      </p:sp>
      <p:sp>
        <p:nvSpPr>
          <p:cNvPr id="5" name="Footer Placeholder 4">
            <a:extLst>
              <a:ext uri="{FF2B5EF4-FFF2-40B4-BE49-F238E27FC236}">
                <a16:creationId xmlns:a16="http://schemas.microsoft.com/office/drawing/2014/main" id="{1A75B1F0-987F-7612-8664-C84D3CE211EE}"/>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E4D1FBD8-7155-4AFA-4C32-06AE773C9953}"/>
              </a:ext>
            </a:extLst>
          </p:cNvPr>
          <p:cNvSpPr>
            <a:spLocks noGrp="1"/>
          </p:cNvSpPr>
          <p:nvPr>
            <p:ph type="sldNum" sz="quarter" idx="12"/>
          </p:nvPr>
        </p:nvSpPr>
        <p:spPr/>
        <p:txBody>
          <a:bodyPr/>
          <a:lstStyle/>
          <a:p>
            <a:fld id="{84C1C367-1155-47A8-B187-ABB1E4FCD3DE}" type="slidenum">
              <a:rPr lang="en-US" altLang="en-US" smtClean="0"/>
              <a:pPr/>
              <a:t>64</a:t>
            </a:fld>
            <a:endParaRPr lang="en-US" altLang="en-US" dirty="0"/>
          </a:p>
        </p:txBody>
      </p:sp>
      <p:sp>
        <p:nvSpPr>
          <p:cNvPr id="4" name="Date Placeholder 3">
            <a:extLst>
              <a:ext uri="{FF2B5EF4-FFF2-40B4-BE49-F238E27FC236}">
                <a16:creationId xmlns:a16="http://schemas.microsoft.com/office/drawing/2014/main" id="{9DC4D389-68F1-7DC0-0B08-6776E6DFA564}"/>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1905080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2329-449E-41E3-2D76-5DEF45860E62}"/>
              </a:ext>
            </a:extLst>
          </p:cNvPr>
          <p:cNvSpPr>
            <a:spLocks noGrp="1"/>
          </p:cNvSpPr>
          <p:nvPr>
            <p:ph type="title"/>
          </p:nvPr>
        </p:nvSpPr>
        <p:spPr/>
        <p:txBody>
          <a:bodyPr/>
          <a:lstStyle/>
          <a:p>
            <a:r>
              <a:rPr lang="en-US" dirty="0"/>
              <a:t>Project Proposal</a:t>
            </a:r>
          </a:p>
        </p:txBody>
      </p:sp>
      <p:sp>
        <p:nvSpPr>
          <p:cNvPr id="3" name="Content Placeholder 2">
            <a:extLst>
              <a:ext uri="{FF2B5EF4-FFF2-40B4-BE49-F238E27FC236}">
                <a16:creationId xmlns:a16="http://schemas.microsoft.com/office/drawing/2014/main" id="{9B208A9B-7628-D102-ADE9-1331847CEF83}"/>
              </a:ext>
            </a:extLst>
          </p:cNvPr>
          <p:cNvSpPr>
            <a:spLocks noGrp="1"/>
          </p:cNvSpPr>
          <p:nvPr>
            <p:ph idx="1"/>
          </p:nvPr>
        </p:nvSpPr>
        <p:spPr/>
        <p:txBody>
          <a:bodyPr/>
          <a:lstStyle/>
          <a:p>
            <a:r>
              <a:rPr lang="en-US" sz="2800" dirty="0"/>
              <a:t>It is the surveyor’s responsibility to plan the survey project carefully, then submit a Project Proposal to NGS to obtain a Tracking ID.</a:t>
            </a:r>
          </a:p>
          <a:p>
            <a:pPr lvl="1"/>
            <a:r>
              <a:rPr lang="en-US" sz="2400" dirty="0"/>
              <a:t>NGS provides a web page and Sample Project Proposal template for this purpose.</a:t>
            </a:r>
          </a:p>
          <a:p>
            <a:r>
              <a:rPr lang="en-US" sz="2800" dirty="0"/>
              <a:t>The </a:t>
            </a:r>
            <a:r>
              <a:rPr lang="en-US" dirty="0"/>
              <a:t>P</a:t>
            </a:r>
            <a:r>
              <a:rPr lang="en-US" sz="2800" dirty="0"/>
              <a:t>roject </a:t>
            </a:r>
            <a:r>
              <a:rPr lang="en-US" dirty="0"/>
              <a:t>P</a:t>
            </a:r>
            <a:r>
              <a:rPr lang="en-US" sz="2800" dirty="0"/>
              <a:t>roposal should address </a:t>
            </a:r>
            <a:r>
              <a:rPr lang="en-US" dirty="0"/>
              <a:t>any</a:t>
            </a:r>
            <a:r>
              <a:rPr lang="en-US" sz="2800" dirty="0"/>
              <a:t> need for departure from the Standards and discuss the justification for the departure.</a:t>
            </a:r>
          </a:p>
          <a:p>
            <a:endParaRPr lang="en-US" dirty="0"/>
          </a:p>
        </p:txBody>
      </p:sp>
      <p:sp>
        <p:nvSpPr>
          <p:cNvPr id="5" name="Footer Placeholder 4">
            <a:extLst>
              <a:ext uri="{FF2B5EF4-FFF2-40B4-BE49-F238E27FC236}">
                <a16:creationId xmlns:a16="http://schemas.microsoft.com/office/drawing/2014/main" id="{1F658B8B-FC66-6D13-8271-5D77B0AA216E}"/>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963EC656-DFF6-6EBE-A6C9-BB59B8484689}"/>
              </a:ext>
            </a:extLst>
          </p:cNvPr>
          <p:cNvSpPr>
            <a:spLocks noGrp="1"/>
          </p:cNvSpPr>
          <p:nvPr>
            <p:ph type="sldNum" sz="quarter" idx="12"/>
          </p:nvPr>
        </p:nvSpPr>
        <p:spPr/>
        <p:txBody>
          <a:bodyPr/>
          <a:lstStyle/>
          <a:p>
            <a:pPr>
              <a:defRPr/>
            </a:pPr>
            <a:fld id="{A269A303-B593-45E6-8920-67DA3337AB25}" type="slidenum">
              <a:rPr lang="en-US" altLang="en-US" smtClean="0"/>
              <a:pPr>
                <a:defRPr/>
              </a:pPr>
              <a:t>65</a:t>
            </a:fld>
            <a:endParaRPr lang="en-US" altLang="en-US" dirty="0"/>
          </a:p>
        </p:txBody>
      </p:sp>
      <p:sp>
        <p:nvSpPr>
          <p:cNvPr id="4" name="Date Placeholder 3">
            <a:extLst>
              <a:ext uri="{FF2B5EF4-FFF2-40B4-BE49-F238E27FC236}">
                <a16:creationId xmlns:a16="http://schemas.microsoft.com/office/drawing/2014/main" id="{A054A12A-84DA-945D-ABBF-73F07D544A2B}"/>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3179894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617FC-66CF-3C1F-DCC0-F5C0F33E601C}"/>
              </a:ext>
            </a:extLst>
          </p:cNvPr>
          <p:cNvSpPr>
            <a:spLocks noGrp="1"/>
          </p:cNvSpPr>
          <p:nvPr>
            <p:ph type="title"/>
          </p:nvPr>
        </p:nvSpPr>
        <p:spPr>
          <a:xfrm>
            <a:off x="457200" y="274638"/>
            <a:ext cx="4557860" cy="1143000"/>
          </a:xfrm>
        </p:spPr>
        <p:txBody>
          <a:bodyPr/>
          <a:lstStyle/>
          <a:p>
            <a:pPr algn="l"/>
            <a:r>
              <a:rPr lang="en-US" dirty="0"/>
              <a:t>Project Proposal Page</a:t>
            </a:r>
          </a:p>
        </p:txBody>
      </p:sp>
      <p:sp>
        <p:nvSpPr>
          <p:cNvPr id="3" name="Content Placeholder 2">
            <a:extLst>
              <a:ext uri="{FF2B5EF4-FFF2-40B4-BE49-F238E27FC236}">
                <a16:creationId xmlns:a16="http://schemas.microsoft.com/office/drawing/2014/main" id="{2FED5C2A-28B5-A3E6-4A49-C5DE1F269240}"/>
              </a:ext>
            </a:extLst>
          </p:cNvPr>
          <p:cNvSpPr>
            <a:spLocks noGrp="1"/>
          </p:cNvSpPr>
          <p:nvPr>
            <p:ph idx="1"/>
          </p:nvPr>
        </p:nvSpPr>
        <p:spPr>
          <a:xfrm>
            <a:off x="263951" y="1300899"/>
            <a:ext cx="5341945" cy="483123"/>
          </a:xfrm>
        </p:spPr>
        <p:txBody>
          <a:bodyPr/>
          <a:lstStyle/>
          <a:p>
            <a:r>
              <a:rPr lang="en-US" sz="2000" dirty="0"/>
              <a:t>https://geodesy.noaa.gov/SurveyProposal/</a:t>
            </a:r>
          </a:p>
        </p:txBody>
      </p:sp>
      <p:sp>
        <p:nvSpPr>
          <p:cNvPr id="5" name="Footer Placeholder 4">
            <a:extLst>
              <a:ext uri="{FF2B5EF4-FFF2-40B4-BE49-F238E27FC236}">
                <a16:creationId xmlns:a16="http://schemas.microsoft.com/office/drawing/2014/main" id="{969C8D1B-3620-3389-DED1-2375827DF487}"/>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4D1BC08E-D455-4357-5599-02A8811D8ECC}"/>
              </a:ext>
            </a:extLst>
          </p:cNvPr>
          <p:cNvSpPr>
            <a:spLocks noGrp="1"/>
          </p:cNvSpPr>
          <p:nvPr>
            <p:ph type="sldNum" sz="quarter" idx="12"/>
          </p:nvPr>
        </p:nvSpPr>
        <p:spPr/>
        <p:txBody>
          <a:bodyPr/>
          <a:lstStyle/>
          <a:p>
            <a:fld id="{84C1C367-1155-47A8-B187-ABB1E4FCD3DE}" type="slidenum">
              <a:rPr lang="en-US" altLang="en-US" smtClean="0"/>
              <a:pPr/>
              <a:t>66</a:t>
            </a:fld>
            <a:endParaRPr lang="en-US" altLang="en-US" dirty="0"/>
          </a:p>
        </p:txBody>
      </p:sp>
      <p:pic>
        <p:nvPicPr>
          <p:cNvPr id="8" name="Picture 7" descr="A screen shot of the NGS Project Proposal web page emphasizing the location of sample Project Proposals and Project Reports.">
            <a:extLst>
              <a:ext uri="{FF2B5EF4-FFF2-40B4-BE49-F238E27FC236}">
                <a16:creationId xmlns:a16="http://schemas.microsoft.com/office/drawing/2014/main" id="{6845B55A-2C87-FE75-B5D5-322E286E6260}"/>
              </a:ext>
            </a:extLst>
          </p:cNvPr>
          <p:cNvPicPr>
            <a:picLocks noChangeAspect="1"/>
          </p:cNvPicPr>
          <p:nvPr/>
        </p:nvPicPr>
        <p:blipFill>
          <a:blip r:embed="rId3"/>
          <a:stretch>
            <a:fillRect/>
          </a:stretch>
        </p:blipFill>
        <p:spPr>
          <a:xfrm>
            <a:off x="5056747" y="65990"/>
            <a:ext cx="4040118" cy="6356350"/>
          </a:xfrm>
          <a:prstGeom prst="rect">
            <a:avLst/>
          </a:prstGeom>
        </p:spPr>
      </p:pic>
      <p:cxnSp>
        <p:nvCxnSpPr>
          <p:cNvPr id="10" name="Straight Arrow Connector 9">
            <a:extLst>
              <a:ext uri="{FF2B5EF4-FFF2-40B4-BE49-F238E27FC236}">
                <a16:creationId xmlns:a16="http://schemas.microsoft.com/office/drawing/2014/main" id="{15A7ED95-989E-3C06-8CBB-99A0260E995A}"/>
              </a:ext>
            </a:extLst>
          </p:cNvPr>
          <p:cNvCxnSpPr>
            <a:cxnSpLocks/>
            <a:stCxn id="13" idx="3"/>
            <a:endCxn id="11" idx="2"/>
          </p:cNvCxnSpPr>
          <p:nvPr/>
        </p:nvCxnSpPr>
        <p:spPr>
          <a:xfrm>
            <a:off x="4572000" y="5313182"/>
            <a:ext cx="2543216"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Oval 10">
            <a:extLst>
              <a:ext uri="{FF2B5EF4-FFF2-40B4-BE49-F238E27FC236}">
                <a16:creationId xmlns:a16="http://schemas.microsoft.com/office/drawing/2014/main" id="{6C58A1CC-C568-751F-581E-A6DB0B3504A9}"/>
              </a:ext>
            </a:extLst>
          </p:cNvPr>
          <p:cNvSpPr/>
          <p:nvPr/>
        </p:nvSpPr>
        <p:spPr>
          <a:xfrm>
            <a:off x="7115216" y="4998564"/>
            <a:ext cx="1981649" cy="629237"/>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9698397-6524-D34F-518A-6F55DCAB93C7}"/>
              </a:ext>
            </a:extLst>
          </p:cNvPr>
          <p:cNvSpPr txBox="1"/>
          <p:nvPr/>
        </p:nvSpPr>
        <p:spPr>
          <a:xfrm>
            <a:off x="1896660" y="5128516"/>
            <a:ext cx="2675340" cy="369332"/>
          </a:xfrm>
          <a:prstGeom prst="rect">
            <a:avLst/>
          </a:prstGeom>
          <a:noFill/>
        </p:spPr>
        <p:txBody>
          <a:bodyPr wrap="square" rtlCol="0">
            <a:spAutoFit/>
          </a:bodyPr>
          <a:lstStyle/>
          <a:p>
            <a:r>
              <a:rPr lang="en-US" dirty="0">
                <a:solidFill>
                  <a:srgbClr val="0070C0"/>
                </a:solidFill>
              </a:rPr>
              <a:t>Sample Project Proposals</a:t>
            </a:r>
          </a:p>
        </p:txBody>
      </p:sp>
      <p:sp>
        <p:nvSpPr>
          <p:cNvPr id="12" name="TextBox 11">
            <a:extLst>
              <a:ext uri="{FF2B5EF4-FFF2-40B4-BE49-F238E27FC236}">
                <a16:creationId xmlns:a16="http://schemas.microsoft.com/office/drawing/2014/main" id="{6A15DB34-9EF8-5B60-C71D-497F9A38CAEF}"/>
              </a:ext>
            </a:extLst>
          </p:cNvPr>
          <p:cNvSpPr txBox="1"/>
          <p:nvPr/>
        </p:nvSpPr>
        <p:spPr>
          <a:xfrm>
            <a:off x="1896660" y="2161544"/>
            <a:ext cx="2675340" cy="369332"/>
          </a:xfrm>
          <a:prstGeom prst="rect">
            <a:avLst/>
          </a:prstGeom>
          <a:noFill/>
        </p:spPr>
        <p:txBody>
          <a:bodyPr wrap="square" rtlCol="0">
            <a:spAutoFit/>
          </a:bodyPr>
          <a:lstStyle/>
          <a:p>
            <a:r>
              <a:rPr lang="en-US" dirty="0">
                <a:solidFill>
                  <a:srgbClr val="0070C0"/>
                </a:solidFill>
              </a:rPr>
              <a:t>Sample Project Reports</a:t>
            </a:r>
          </a:p>
        </p:txBody>
      </p:sp>
      <p:cxnSp>
        <p:nvCxnSpPr>
          <p:cNvPr id="14" name="Straight Arrow Connector 13">
            <a:extLst>
              <a:ext uri="{FF2B5EF4-FFF2-40B4-BE49-F238E27FC236}">
                <a16:creationId xmlns:a16="http://schemas.microsoft.com/office/drawing/2014/main" id="{72A91E09-848F-92B4-6C41-A4D64B109B75}"/>
              </a:ext>
            </a:extLst>
          </p:cNvPr>
          <p:cNvCxnSpPr>
            <a:cxnSpLocks/>
            <a:stCxn id="12" idx="3"/>
            <a:endCxn id="15" idx="2"/>
          </p:cNvCxnSpPr>
          <p:nvPr/>
        </p:nvCxnSpPr>
        <p:spPr>
          <a:xfrm>
            <a:off x="4572000" y="2346210"/>
            <a:ext cx="376238" cy="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Oval 14">
            <a:extLst>
              <a:ext uri="{FF2B5EF4-FFF2-40B4-BE49-F238E27FC236}">
                <a16:creationId xmlns:a16="http://schemas.microsoft.com/office/drawing/2014/main" id="{3F94151D-4346-069C-C80F-77BDD6610545}"/>
              </a:ext>
            </a:extLst>
          </p:cNvPr>
          <p:cNvSpPr/>
          <p:nvPr/>
        </p:nvSpPr>
        <p:spPr>
          <a:xfrm>
            <a:off x="4948238" y="2185987"/>
            <a:ext cx="909637" cy="320447"/>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D6E7C74F-0595-FDDC-92B6-AF693404B3C5}"/>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3133767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2329-449E-41E3-2D76-5DEF45860E62}"/>
              </a:ext>
            </a:extLst>
          </p:cNvPr>
          <p:cNvSpPr>
            <a:spLocks noGrp="1"/>
          </p:cNvSpPr>
          <p:nvPr>
            <p:ph type="title"/>
          </p:nvPr>
        </p:nvSpPr>
        <p:spPr/>
        <p:txBody>
          <a:bodyPr/>
          <a:lstStyle/>
          <a:p>
            <a:r>
              <a:rPr lang="en-US" dirty="0"/>
              <a:t>Project Report</a:t>
            </a:r>
          </a:p>
        </p:txBody>
      </p:sp>
      <p:sp>
        <p:nvSpPr>
          <p:cNvPr id="3" name="Content Placeholder 2">
            <a:extLst>
              <a:ext uri="{FF2B5EF4-FFF2-40B4-BE49-F238E27FC236}">
                <a16:creationId xmlns:a16="http://schemas.microsoft.com/office/drawing/2014/main" id="{9B208A9B-7628-D102-ADE9-1331847CEF83}"/>
              </a:ext>
            </a:extLst>
          </p:cNvPr>
          <p:cNvSpPr>
            <a:spLocks noGrp="1"/>
          </p:cNvSpPr>
          <p:nvPr>
            <p:ph idx="1"/>
          </p:nvPr>
        </p:nvSpPr>
        <p:spPr/>
        <p:txBody>
          <a:bodyPr/>
          <a:lstStyle/>
          <a:p>
            <a:pPr rtl="0">
              <a:spcBef>
                <a:spcPts val="0"/>
              </a:spcBef>
              <a:spcAft>
                <a:spcPts val="0"/>
              </a:spcAft>
            </a:pPr>
            <a:r>
              <a:rPr lang="en-US" sz="2800" dirty="0"/>
              <a:t>The </a:t>
            </a:r>
            <a:r>
              <a:rPr lang="en-US" sz="2800" u="sng" dirty="0"/>
              <a:t>surveyor</a:t>
            </a:r>
            <a:r>
              <a:rPr lang="en-US" sz="2800" dirty="0"/>
              <a:t> must analyze the survey project carefully to verify adherence to the Standards as listed in these Tables. </a:t>
            </a:r>
          </a:p>
          <a:p>
            <a:pPr rtl="0">
              <a:spcBef>
                <a:spcPts val="0"/>
              </a:spcBef>
              <a:spcAft>
                <a:spcPts val="0"/>
              </a:spcAft>
            </a:pPr>
            <a:r>
              <a:rPr lang="en-US" sz="2800" dirty="0"/>
              <a:t>Upon completion of the project analysis, the surveyor must write a Project Report which summarizes and discusses the results of the project. </a:t>
            </a:r>
          </a:p>
          <a:p>
            <a:pPr>
              <a:spcBef>
                <a:spcPts val="0"/>
              </a:spcBef>
              <a:spcAft>
                <a:spcPts val="0"/>
              </a:spcAft>
            </a:pPr>
            <a:r>
              <a:rPr lang="en-US" sz="2800" dirty="0"/>
              <a:t>The Project Report must contain a </a:t>
            </a:r>
            <a:r>
              <a:rPr lang="en-US" sz="2800" i="1" dirty="0"/>
              <a:t>tabulation of the various Tables’ requirements</a:t>
            </a:r>
            <a:r>
              <a:rPr lang="en-US" sz="2800" dirty="0"/>
              <a:t> which the surveyor will </a:t>
            </a:r>
            <a:r>
              <a:rPr lang="en-US" dirty="0"/>
              <a:t>use to support successful achievement of at least the LOCAL classification. </a:t>
            </a:r>
            <a:endParaRPr lang="en-US" sz="2800" dirty="0"/>
          </a:p>
          <a:p>
            <a:pPr lvl="1">
              <a:spcBef>
                <a:spcPts val="0"/>
              </a:spcBef>
              <a:spcAft>
                <a:spcPts val="0"/>
              </a:spcAft>
            </a:pPr>
            <a:r>
              <a:rPr lang="en-US" sz="2400" dirty="0"/>
              <a:t>NGS provides a Sample Project Report template for this purpose. </a:t>
            </a:r>
          </a:p>
          <a:p>
            <a:pPr rtl="0">
              <a:spcBef>
                <a:spcPts val="0"/>
              </a:spcBef>
              <a:spcAft>
                <a:spcPts val="0"/>
              </a:spcAft>
            </a:pPr>
            <a:endParaRPr lang="en-US" sz="2000" b="0" i="0" u="none" strike="noStrike" dirty="0">
              <a:solidFill>
                <a:srgbClr val="000000"/>
              </a:solidFill>
              <a:effectLst/>
            </a:endParaRPr>
          </a:p>
          <a:p>
            <a:pPr rtl="0">
              <a:spcBef>
                <a:spcPts val="0"/>
              </a:spcBef>
              <a:spcAft>
                <a:spcPts val="0"/>
              </a:spcAft>
            </a:pPr>
            <a:endParaRPr lang="en-US" sz="2000" dirty="0"/>
          </a:p>
          <a:p>
            <a:pPr marL="0" indent="0">
              <a:buNone/>
            </a:pPr>
            <a:br>
              <a:rPr lang="en-US" dirty="0"/>
            </a:br>
            <a:endParaRPr lang="en-US" dirty="0"/>
          </a:p>
        </p:txBody>
      </p:sp>
      <p:sp>
        <p:nvSpPr>
          <p:cNvPr id="5" name="Footer Placeholder 4">
            <a:extLst>
              <a:ext uri="{FF2B5EF4-FFF2-40B4-BE49-F238E27FC236}">
                <a16:creationId xmlns:a16="http://schemas.microsoft.com/office/drawing/2014/main" id="{1F658B8B-FC66-6D13-8271-5D77B0AA216E}"/>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963EC656-DFF6-6EBE-A6C9-BB59B8484689}"/>
              </a:ext>
            </a:extLst>
          </p:cNvPr>
          <p:cNvSpPr>
            <a:spLocks noGrp="1"/>
          </p:cNvSpPr>
          <p:nvPr>
            <p:ph type="sldNum" sz="quarter" idx="12"/>
          </p:nvPr>
        </p:nvSpPr>
        <p:spPr/>
        <p:txBody>
          <a:bodyPr/>
          <a:lstStyle/>
          <a:p>
            <a:pPr>
              <a:defRPr/>
            </a:pPr>
            <a:fld id="{A269A303-B593-45E6-8920-67DA3337AB25}" type="slidenum">
              <a:rPr lang="en-US" altLang="en-US" smtClean="0"/>
              <a:pPr>
                <a:defRPr/>
              </a:pPr>
              <a:t>67</a:t>
            </a:fld>
            <a:endParaRPr lang="en-US" altLang="en-US" dirty="0"/>
          </a:p>
        </p:txBody>
      </p:sp>
      <p:sp>
        <p:nvSpPr>
          <p:cNvPr id="4" name="Date Placeholder 3">
            <a:extLst>
              <a:ext uri="{FF2B5EF4-FFF2-40B4-BE49-F238E27FC236}">
                <a16:creationId xmlns:a16="http://schemas.microsoft.com/office/drawing/2014/main" id="{FF60827D-8EB4-9892-08BD-6CA331BDE01D}"/>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1423886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22329-449E-41E3-2D76-5DEF45860E62}"/>
              </a:ext>
            </a:extLst>
          </p:cNvPr>
          <p:cNvSpPr>
            <a:spLocks noGrp="1"/>
          </p:cNvSpPr>
          <p:nvPr>
            <p:ph type="title"/>
          </p:nvPr>
        </p:nvSpPr>
        <p:spPr/>
        <p:txBody>
          <a:bodyPr/>
          <a:lstStyle/>
          <a:p>
            <a:r>
              <a:rPr lang="en-US" dirty="0"/>
              <a:t>Project Report</a:t>
            </a:r>
          </a:p>
        </p:txBody>
      </p:sp>
      <p:sp>
        <p:nvSpPr>
          <p:cNvPr id="3" name="Content Placeholder 2">
            <a:extLst>
              <a:ext uri="{FF2B5EF4-FFF2-40B4-BE49-F238E27FC236}">
                <a16:creationId xmlns:a16="http://schemas.microsoft.com/office/drawing/2014/main" id="{9B208A9B-7628-D102-ADE9-1331847CEF83}"/>
              </a:ext>
            </a:extLst>
          </p:cNvPr>
          <p:cNvSpPr>
            <a:spLocks noGrp="1"/>
          </p:cNvSpPr>
          <p:nvPr>
            <p:ph idx="1"/>
          </p:nvPr>
        </p:nvSpPr>
        <p:spPr/>
        <p:txBody>
          <a:bodyPr/>
          <a:lstStyle/>
          <a:p>
            <a:pPr>
              <a:spcBef>
                <a:spcPts val="0"/>
              </a:spcBef>
              <a:spcAft>
                <a:spcPts val="0"/>
              </a:spcAft>
            </a:pPr>
            <a:r>
              <a:rPr lang="en-US" sz="2800" b="0" i="0" u="none" strike="noStrike" dirty="0">
                <a:solidFill>
                  <a:srgbClr val="000000"/>
                </a:solidFill>
                <a:effectLst/>
              </a:rPr>
              <a:t>The Project </a:t>
            </a:r>
            <a:r>
              <a:rPr lang="en-US" dirty="0">
                <a:solidFill>
                  <a:srgbClr val="000000"/>
                </a:solidFill>
              </a:rPr>
              <a:t>R</a:t>
            </a:r>
            <a:r>
              <a:rPr lang="en-US" sz="2800" b="0" i="0" u="none" strike="noStrike" dirty="0">
                <a:solidFill>
                  <a:srgbClr val="000000"/>
                </a:solidFill>
                <a:effectLst/>
              </a:rPr>
              <a:t>eport must discuss any departures from Standards that were requested in advance, what final impact these had on the project, and also discuss unexpected circumstances which may justify </a:t>
            </a:r>
            <a:r>
              <a:rPr lang="en-US" sz="2800" b="0" i="1" u="none" strike="noStrike" dirty="0">
                <a:solidFill>
                  <a:srgbClr val="000000"/>
                </a:solidFill>
                <a:effectLst/>
              </a:rPr>
              <a:t>post-approval of additional departures</a:t>
            </a:r>
            <a:r>
              <a:rPr lang="en-US" sz="2800" b="0" i="0" u="none" strike="noStrike" dirty="0">
                <a:solidFill>
                  <a:srgbClr val="000000"/>
                </a:solidFill>
                <a:effectLst/>
              </a:rPr>
              <a:t> from the Standards.</a:t>
            </a:r>
          </a:p>
          <a:p>
            <a:pPr>
              <a:spcBef>
                <a:spcPts val="0"/>
              </a:spcBef>
              <a:spcAft>
                <a:spcPts val="0"/>
              </a:spcAft>
            </a:pPr>
            <a:r>
              <a:rPr lang="en-US" sz="2800" dirty="0"/>
              <a:t>The Project Report will be used by the NGS acceptance personnel to efficiently determine whether the requirements for at least the LOCAL classification have been achieved.</a:t>
            </a:r>
            <a:endParaRPr lang="en-US" sz="2800" b="0" i="0" u="none" strike="noStrike" dirty="0">
              <a:solidFill>
                <a:srgbClr val="000000"/>
              </a:solidFill>
              <a:effectLst/>
            </a:endParaRPr>
          </a:p>
          <a:p>
            <a:pPr marL="0" indent="0" rtl="0">
              <a:spcBef>
                <a:spcPts val="0"/>
              </a:spcBef>
              <a:spcAft>
                <a:spcPts val="0"/>
              </a:spcAft>
              <a:buNone/>
            </a:pPr>
            <a:endParaRPr lang="en-US" sz="2000" b="0" i="0" u="none" strike="noStrike" dirty="0">
              <a:solidFill>
                <a:srgbClr val="000000"/>
              </a:solidFill>
              <a:effectLst/>
            </a:endParaRPr>
          </a:p>
        </p:txBody>
      </p:sp>
      <p:sp>
        <p:nvSpPr>
          <p:cNvPr id="5" name="Footer Placeholder 4">
            <a:extLst>
              <a:ext uri="{FF2B5EF4-FFF2-40B4-BE49-F238E27FC236}">
                <a16:creationId xmlns:a16="http://schemas.microsoft.com/office/drawing/2014/main" id="{1F658B8B-FC66-6D13-8271-5D77B0AA216E}"/>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963EC656-DFF6-6EBE-A6C9-BB59B8484689}"/>
              </a:ext>
            </a:extLst>
          </p:cNvPr>
          <p:cNvSpPr>
            <a:spLocks noGrp="1"/>
          </p:cNvSpPr>
          <p:nvPr>
            <p:ph type="sldNum" sz="quarter" idx="12"/>
          </p:nvPr>
        </p:nvSpPr>
        <p:spPr/>
        <p:txBody>
          <a:bodyPr/>
          <a:lstStyle/>
          <a:p>
            <a:pPr>
              <a:defRPr/>
            </a:pPr>
            <a:fld id="{A269A303-B593-45E6-8920-67DA3337AB25}" type="slidenum">
              <a:rPr lang="en-US" altLang="en-US" smtClean="0"/>
              <a:pPr>
                <a:defRPr/>
              </a:pPr>
              <a:t>68</a:t>
            </a:fld>
            <a:endParaRPr lang="en-US" altLang="en-US" dirty="0"/>
          </a:p>
        </p:txBody>
      </p:sp>
      <p:sp>
        <p:nvSpPr>
          <p:cNvPr id="4" name="Date Placeholder 3">
            <a:extLst>
              <a:ext uri="{FF2B5EF4-FFF2-40B4-BE49-F238E27FC236}">
                <a16:creationId xmlns:a16="http://schemas.microsoft.com/office/drawing/2014/main" id="{43B92907-A182-9937-C541-30E42CC961F4}"/>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19555887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95C16-6FE4-7EE6-4597-D4A9CF1BDBEB}"/>
              </a:ext>
            </a:extLst>
          </p:cNvPr>
          <p:cNvSpPr>
            <a:spLocks noGrp="1"/>
          </p:cNvSpPr>
          <p:nvPr>
            <p:ph type="title"/>
          </p:nvPr>
        </p:nvSpPr>
        <p:spPr/>
        <p:txBody>
          <a:bodyPr/>
          <a:lstStyle/>
          <a:p>
            <a:r>
              <a:rPr lang="en-US" dirty="0"/>
              <a:t>Status</a:t>
            </a:r>
          </a:p>
        </p:txBody>
      </p:sp>
      <p:sp>
        <p:nvSpPr>
          <p:cNvPr id="3" name="Content Placeholder 2">
            <a:extLst>
              <a:ext uri="{FF2B5EF4-FFF2-40B4-BE49-F238E27FC236}">
                <a16:creationId xmlns:a16="http://schemas.microsoft.com/office/drawing/2014/main" id="{5C53C9E2-137D-E8FC-BF9B-69D8A6C4FE8D}"/>
              </a:ext>
            </a:extLst>
          </p:cNvPr>
          <p:cNvSpPr>
            <a:spLocks noGrp="1"/>
          </p:cNvSpPr>
          <p:nvPr>
            <p:ph idx="1"/>
          </p:nvPr>
        </p:nvSpPr>
        <p:spPr>
          <a:xfrm>
            <a:off x="457200" y="1600201"/>
            <a:ext cx="8001000" cy="1566844"/>
          </a:xfrm>
        </p:spPr>
        <p:txBody>
          <a:bodyPr/>
          <a:lstStyle/>
          <a:p>
            <a:r>
              <a:rPr lang="en-US" dirty="0">
                <a:latin typeface="+mj-lt"/>
              </a:rPr>
              <a:t>The NOS NGS 92 document has received final approval and is available for download from the NGS Publications Library website.</a:t>
            </a:r>
          </a:p>
          <a:p>
            <a:pPr marL="0" indent="0">
              <a:buNone/>
            </a:pPr>
            <a:endParaRPr lang="en-US" dirty="0">
              <a:latin typeface="+mj-lt"/>
            </a:endParaRPr>
          </a:p>
        </p:txBody>
      </p:sp>
      <p:sp>
        <p:nvSpPr>
          <p:cNvPr id="5" name="Footer Placeholder 4">
            <a:extLst>
              <a:ext uri="{FF2B5EF4-FFF2-40B4-BE49-F238E27FC236}">
                <a16:creationId xmlns:a16="http://schemas.microsoft.com/office/drawing/2014/main" id="{5687A47E-A77F-2F27-6199-332910A1139F}"/>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8B3F990E-9070-61AF-F847-A5A5ADF90A1C}"/>
              </a:ext>
            </a:extLst>
          </p:cNvPr>
          <p:cNvSpPr>
            <a:spLocks noGrp="1"/>
          </p:cNvSpPr>
          <p:nvPr>
            <p:ph type="sldNum" sz="quarter" idx="12"/>
          </p:nvPr>
        </p:nvSpPr>
        <p:spPr/>
        <p:txBody>
          <a:bodyPr/>
          <a:lstStyle/>
          <a:p>
            <a:pPr>
              <a:defRPr/>
            </a:pPr>
            <a:fld id="{A269A303-B593-45E6-8920-67DA3337AB25}" type="slidenum">
              <a:rPr lang="en-US" altLang="en-US" smtClean="0"/>
              <a:pPr>
                <a:defRPr/>
              </a:pPr>
              <a:t>69</a:t>
            </a:fld>
            <a:endParaRPr lang="en-US" altLang="en-US" dirty="0"/>
          </a:p>
        </p:txBody>
      </p:sp>
      <p:sp>
        <p:nvSpPr>
          <p:cNvPr id="4" name="Date Placeholder 3">
            <a:extLst>
              <a:ext uri="{FF2B5EF4-FFF2-40B4-BE49-F238E27FC236}">
                <a16:creationId xmlns:a16="http://schemas.microsoft.com/office/drawing/2014/main" id="{1063EB67-810B-1A01-65F8-447096590C0C}"/>
              </a:ext>
            </a:extLst>
          </p:cNvPr>
          <p:cNvSpPr>
            <a:spLocks noGrp="1"/>
          </p:cNvSpPr>
          <p:nvPr>
            <p:ph type="dt" sz="half" idx="10"/>
          </p:nvPr>
        </p:nvSpPr>
        <p:spPr/>
        <p:txBody>
          <a:bodyPr/>
          <a:lstStyle/>
          <a:p>
            <a:r>
              <a:rPr lang="en-US" altLang="en-US"/>
              <a:t>April 21, 2025</a:t>
            </a:r>
            <a:endParaRPr lang="en-US" altLang="en-US" dirty="0"/>
          </a:p>
        </p:txBody>
      </p:sp>
      <p:pic>
        <p:nvPicPr>
          <p:cNvPr id="7" name="Picture 6">
            <a:extLst>
              <a:ext uri="{FF2B5EF4-FFF2-40B4-BE49-F238E27FC236}">
                <a16:creationId xmlns:a16="http://schemas.microsoft.com/office/drawing/2014/main" id="{8BE0FF72-7033-47C9-8554-4315980674CF}"/>
              </a:ext>
            </a:extLst>
          </p:cNvPr>
          <p:cNvPicPr>
            <a:picLocks noChangeAspect="1"/>
          </p:cNvPicPr>
          <p:nvPr/>
        </p:nvPicPr>
        <p:blipFill>
          <a:blip r:embed="rId3"/>
          <a:stretch>
            <a:fillRect/>
          </a:stretch>
        </p:blipFill>
        <p:spPr>
          <a:xfrm>
            <a:off x="6172410" y="2661597"/>
            <a:ext cx="2759274" cy="3628755"/>
          </a:xfrm>
          <a:prstGeom prst="rect">
            <a:avLst/>
          </a:prstGeom>
        </p:spPr>
      </p:pic>
      <p:sp>
        <p:nvSpPr>
          <p:cNvPr id="8" name="TextBox 7">
            <a:extLst>
              <a:ext uri="{FF2B5EF4-FFF2-40B4-BE49-F238E27FC236}">
                <a16:creationId xmlns:a16="http://schemas.microsoft.com/office/drawing/2014/main" id="{A905017C-A826-4500-A455-0D1E955FE567}"/>
              </a:ext>
            </a:extLst>
          </p:cNvPr>
          <p:cNvSpPr txBox="1"/>
          <p:nvPr/>
        </p:nvSpPr>
        <p:spPr>
          <a:xfrm>
            <a:off x="153080" y="3652837"/>
            <a:ext cx="5928634" cy="954107"/>
          </a:xfrm>
          <a:prstGeom prst="rect">
            <a:avLst/>
          </a:prstGeom>
          <a:noFill/>
        </p:spPr>
        <p:txBody>
          <a:bodyPr wrap="square" rtlCol="0">
            <a:spAutoFit/>
          </a:bodyPr>
          <a:lstStyle/>
          <a:p>
            <a:pPr marL="400050" lvl="1" indent="0">
              <a:buNone/>
            </a:pPr>
            <a:r>
              <a:rPr lang="en-US" sz="1400" b="1" dirty="0">
                <a:solidFill>
                  <a:srgbClr val="FF0000"/>
                </a:solidFill>
                <a:latin typeface="+mj-lt"/>
              </a:rPr>
              <a:t>NOAA Technical Memorandum NOS NGS 92</a:t>
            </a:r>
          </a:p>
          <a:p>
            <a:pPr marL="400050" lvl="1" indent="0">
              <a:buNone/>
            </a:pPr>
            <a:r>
              <a:rPr lang="en-US" sz="1400" dirty="0">
                <a:solidFill>
                  <a:srgbClr val="FF0000"/>
                </a:solidFill>
                <a:latin typeface="+mj-lt"/>
              </a:rPr>
              <a:t>Classifications, Standards and Specifications for GNSS Geodetic Control Surveys using OPUS Projects</a:t>
            </a:r>
          </a:p>
          <a:p>
            <a:pPr marL="400050" lvl="1" indent="0">
              <a:buNone/>
            </a:pPr>
            <a:r>
              <a:rPr lang="en-US" sz="1400" i="1" dirty="0">
                <a:solidFill>
                  <a:srgbClr val="FF0000"/>
                </a:solidFill>
                <a:latin typeface="+mj-lt"/>
              </a:rPr>
              <a:t>https://geodesy.noaa.gov/library/pdfs/NOAA_TM_NOS_NGS_0092.pdf</a:t>
            </a:r>
          </a:p>
        </p:txBody>
      </p:sp>
    </p:spTree>
    <p:extLst>
      <p:ext uri="{BB962C8B-B14F-4D97-AF65-F5344CB8AC3E}">
        <p14:creationId xmlns:p14="http://schemas.microsoft.com/office/powerpoint/2010/main" val="4119495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3C18-1041-F1C8-40AE-54406DCAF7FC}"/>
              </a:ext>
            </a:extLst>
          </p:cNvPr>
          <p:cNvSpPr>
            <a:spLocks noGrp="1"/>
          </p:cNvSpPr>
          <p:nvPr>
            <p:ph type="title"/>
          </p:nvPr>
        </p:nvSpPr>
        <p:spPr/>
        <p:txBody>
          <a:bodyPr/>
          <a:lstStyle/>
          <a:p>
            <a:r>
              <a:rPr lang="en-US" sz="3600" dirty="0"/>
              <a:t>Network Designs and Observation Methods</a:t>
            </a:r>
          </a:p>
        </p:txBody>
      </p:sp>
      <p:sp>
        <p:nvSpPr>
          <p:cNvPr id="5" name="Footer Placeholder 4">
            <a:extLst>
              <a:ext uri="{FF2B5EF4-FFF2-40B4-BE49-F238E27FC236}">
                <a16:creationId xmlns:a16="http://schemas.microsoft.com/office/drawing/2014/main" id="{832A3F3F-42C3-CC5E-9FFB-05D2FF04FC34}"/>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1A6630B4-1F17-D31A-395A-667589BC0205}"/>
              </a:ext>
            </a:extLst>
          </p:cNvPr>
          <p:cNvSpPr>
            <a:spLocks noGrp="1"/>
          </p:cNvSpPr>
          <p:nvPr>
            <p:ph type="sldNum" sz="quarter" idx="12"/>
          </p:nvPr>
        </p:nvSpPr>
        <p:spPr/>
        <p:txBody>
          <a:bodyPr/>
          <a:lstStyle/>
          <a:p>
            <a:pPr>
              <a:defRPr/>
            </a:pPr>
            <a:fld id="{A269A303-B593-45E6-8920-67DA3337AB25}" type="slidenum">
              <a:rPr lang="en-US" altLang="en-US" smtClean="0"/>
              <a:pPr>
                <a:defRPr/>
              </a:pPr>
              <a:t>7</a:t>
            </a:fld>
            <a:endParaRPr lang="en-US" altLang="en-US" dirty="0"/>
          </a:p>
        </p:txBody>
      </p:sp>
      <p:sp>
        <p:nvSpPr>
          <p:cNvPr id="3" name="Content Placeholder 2">
            <a:extLst>
              <a:ext uri="{FF2B5EF4-FFF2-40B4-BE49-F238E27FC236}">
                <a16:creationId xmlns:a16="http://schemas.microsoft.com/office/drawing/2014/main" id="{A8275D47-74B3-C005-EBE9-9B3B3A81BC3C}"/>
              </a:ext>
            </a:extLst>
          </p:cNvPr>
          <p:cNvSpPr txBox="1">
            <a:spLocks/>
          </p:cNvSpPr>
          <p:nvPr/>
        </p:nvSpPr>
        <p:spPr bwMode="auto">
          <a:xfrm>
            <a:off x="570214" y="1062787"/>
            <a:ext cx="691964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baseline="0">
                <a:solidFill>
                  <a:schemeClr val="tx1"/>
                </a:solidFill>
                <a:latin typeface="Times New Roman" panose="02020603050405020304" pitchFamily="18" charset="0"/>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j-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baseline="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baseline="0">
                <a:solidFill>
                  <a:schemeClr val="tx1"/>
                </a:solidFill>
                <a:latin typeface="Times New Roman" panose="02020603050405020304" pitchFamily="18" charset="0"/>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baseline="0">
                <a:solidFill>
                  <a:schemeClr val="tx1"/>
                </a:solidFill>
                <a:latin typeface="Times New Roman" panose="02020603050405020304" pitchFamily="18" charset="0"/>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a:t>The Standards set </a:t>
            </a:r>
            <a:r>
              <a:rPr lang="en-US" sz="1800" b="1" i="1" dirty="0"/>
              <a:t>Observation Methods </a:t>
            </a:r>
            <a:r>
              <a:rPr lang="en-US" sz="1800" dirty="0"/>
              <a:t>for the 3 Mark Types.</a:t>
            </a:r>
            <a:endParaRPr lang="en-US" sz="2800" dirty="0"/>
          </a:p>
        </p:txBody>
      </p:sp>
      <p:sp>
        <p:nvSpPr>
          <p:cNvPr id="8" name="TextBox 7">
            <a:extLst>
              <a:ext uri="{FF2B5EF4-FFF2-40B4-BE49-F238E27FC236}">
                <a16:creationId xmlns:a16="http://schemas.microsoft.com/office/drawing/2014/main" id="{2F3749B9-0747-78C9-DB77-D02F373063BC}"/>
              </a:ext>
            </a:extLst>
          </p:cNvPr>
          <p:cNvSpPr txBox="1"/>
          <p:nvPr/>
        </p:nvSpPr>
        <p:spPr>
          <a:xfrm>
            <a:off x="878437" y="1473767"/>
            <a:ext cx="6341910"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solidFill>
                  <a:srgbClr val="000000"/>
                </a:solidFill>
                <a:effectLst/>
                <a:latin typeface="+mn-lt"/>
                <a:cs typeface="Arial" panose="020B0604020202020204" pitchFamily="34" charset="0"/>
              </a:rPr>
              <a:t>Table 3 - Observation Method Requirements for Mark Types</a:t>
            </a:r>
            <a:endParaRPr kumimoji="0" lang="en-US" altLang="en-US" sz="1000" i="0" u="none" strike="noStrike" cap="none" normalizeH="0" baseline="0" dirty="0">
              <a:ln>
                <a:noFill/>
              </a:ln>
              <a:solidFill>
                <a:schemeClr val="tx1"/>
              </a:solidFill>
              <a:effectLst/>
              <a:latin typeface="+mn-lt"/>
            </a:endParaRPr>
          </a:p>
        </p:txBody>
      </p:sp>
      <p:graphicFrame>
        <p:nvGraphicFramePr>
          <p:cNvPr id="9" name="Table 8" descr="&quot;&quot;">
            <a:extLst>
              <a:ext uri="{FF2B5EF4-FFF2-40B4-BE49-F238E27FC236}">
                <a16:creationId xmlns:a16="http://schemas.microsoft.com/office/drawing/2014/main" id="{2D7AC3B2-2647-736A-0F39-9BBA81B3000F}"/>
              </a:ext>
            </a:extLst>
          </p:cNvPr>
          <p:cNvGraphicFramePr>
            <a:graphicFrameLocks noGrp="1"/>
          </p:cNvGraphicFramePr>
          <p:nvPr>
            <p:extLst>
              <p:ext uri="{D42A27DB-BD31-4B8C-83A1-F6EECF244321}">
                <p14:modId xmlns:p14="http://schemas.microsoft.com/office/powerpoint/2010/main" val="3617896259"/>
              </p:ext>
            </p:extLst>
          </p:nvPr>
        </p:nvGraphicFramePr>
        <p:xfrm>
          <a:off x="879666" y="1890001"/>
          <a:ext cx="7376058" cy="2077720"/>
        </p:xfrm>
        <a:graphic>
          <a:graphicData uri="http://schemas.openxmlformats.org/drawingml/2006/table">
            <a:tbl>
              <a:tblPr/>
              <a:tblGrid>
                <a:gridCol w="414878">
                  <a:extLst>
                    <a:ext uri="{9D8B030D-6E8A-4147-A177-3AD203B41FA5}">
                      <a16:colId xmlns:a16="http://schemas.microsoft.com/office/drawing/2014/main" val="1873336836"/>
                    </a:ext>
                  </a:extLst>
                </a:gridCol>
                <a:gridCol w="1305437">
                  <a:extLst>
                    <a:ext uri="{9D8B030D-6E8A-4147-A177-3AD203B41FA5}">
                      <a16:colId xmlns:a16="http://schemas.microsoft.com/office/drawing/2014/main" val="294445561"/>
                    </a:ext>
                  </a:extLst>
                </a:gridCol>
                <a:gridCol w="5655743">
                  <a:extLst>
                    <a:ext uri="{9D8B030D-6E8A-4147-A177-3AD203B41FA5}">
                      <a16:colId xmlns:a16="http://schemas.microsoft.com/office/drawing/2014/main" val="771996077"/>
                    </a:ext>
                  </a:extLst>
                </a:gridCol>
              </a:tblGrid>
              <a:tr h="0">
                <a:tc>
                  <a:txBody>
                    <a:bodyPr/>
                    <a:lstStyle/>
                    <a:p>
                      <a:pPr fontAlgn="t"/>
                      <a:br>
                        <a:rPr lang="en-US" sz="1100" dirty="0">
                          <a:effectLst/>
                          <a:latin typeface="+mn-lt"/>
                        </a:rPr>
                      </a:b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Mark Type </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Observation Method Requirements for Mark Type</a:t>
                      </a:r>
                      <a:endParaRPr lang="en-US" sz="1100" dirty="0">
                        <a:effectLst/>
                        <a:latin typeface="+mn-l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3120036917"/>
                  </a:ext>
                </a:extLst>
              </a:tr>
              <a:tr h="0">
                <a:tc>
                  <a:txBody>
                    <a:bodyPr/>
                    <a:lstStyle/>
                    <a:p>
                      <a:pPr rtl="0" fontAlgn="t">
                        <a:spcBef>
                          <a:spcPts val="0"/>
                        </a:spcBef>
                        <a:spcAft>
                          <a:spcPts val="0"/>
                        </a:spcAft>
                      </a:pPr>
                      <a:r>
                        <a:rPr lang="en-US" sz="900" b="1" i="0" u="none" strike="noStrike" dirty="0">
                          <a:solidFill>
                            <a:srgbClr val="000000"/>
                          </a:solidFill>
                          <a:effectLst/>
                          <a:latin typeface="Arial" panose="020B0604020202020204" pitchFamily="34" charset="0"/>
                          <a:cs typeface="Arial" panose="020B0604020202020204" pitchFamily="34" charset="0"/>
                        </a:rPr>
                        <a:t>3.1</a:t>
                      </a:r>
                      <a:endParaRPr lang="en-US" sz="9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000000"/>
                          </a:solidFill>
                          <a:effectLst/>
                          <a:latin typeface="Arial" panose="020B0604020202020204" pitchFamily="34" charset="0"/>
                          <a:cs typeface="Arial" panose="020B0604020202020204" pitchFamily="34" charset="0"/>
                        </a:rPr>
                        <a:t>NCN CORS</a:t>
                      </a:r>
                      <a:endParaRPr lang="en-US" sz="90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cs typeface="Arial" panose="020B0604020202020204" pitchFamily="34" charset="0"/>
                        </a:rPr>
                        <a:t>NONE.  OPUS Projects will automatically gather all needed information.</a:t>
                      </a:r>
                      <a:endParaRPr lang="en-US" sz="9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24496"/>
                  </a:ext>
                </a:extLst>
              </a:tr>
              <a:tr h="0">
                <a:tc>
                  <a:txBody>
                    <a:bodyPr/>
                    <a:lstStyle/>
                    <a:p>
                      <a:pPr rtl="0" fontAlgn="t">
                        <a:spcBef>
                          <a:spcPts val="0"/>
                        </a:spcBef>
                        <a:spcAft>
                          <a:spcPts val="0"/>
                        </a:spcAft>
                      </a:pPr>
                      <a:r>
                        <a:rPr lang="en-US" sz="900" b="1" i="0" u="none" strike="noStrike" dirty="0">
                          <a:solidFill>
                            <a:srgbClr val="000000"/>
                          </a:solidFill>
                          <a:effectLst/>
                          <a:latin typeface="Arial" panose="020B0604020202020204" pitchFamily="34" charset="0"/>
                          <a:cs typeface="Arial" panose="020B0604020202020204" pitchFamily="34" charset="0"/>
                        </a:rPr>
                        <a:t>3.2</a:t>
                      </a:r>
                      <a:endParaRPr lang="en-US" sz="9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Arial" panose="020B0604020202020204" pitchFamily="34" charset="0"/>
                          <a:cs typeface="Arial" panose="020B0604020202020204" pitchFamily="34" charset="0"/>
                        </a:rPr>
                        <a:t>GVX Bases</a:t>
                      </a:r>
                    </a:p>
                    <a:p>
                      <a:pPr algn="r" rtl="0" fontAlgn="t">
                        <a:spcBef>
                          <a:spcPts val="0"/>
                        </a:spcBef>
                        <a:spcAft>
                          <a:spcPts val="0"/>
                        </a:spcAft>
                      </a:pPr>
                      <a:r>
                        <a:rPr lang="en-US" sz="900" b="1" i="0" u="none" strike="noStrike" dirty="0">
                          <a:solidFill>
                            <a:srgbClr val="000000"/>
                          </a:solidFill>
                          <a:effectLst/>
                          <a:latin typeface="Arial" panose="020B0604020202020204" pitchFamily="34" charset="0"/>
                          <a:cs typeface="Arial" panose="020B0604020202020204" pitchFamily="34" charset="0"/>
                        </a:rPr>
                        <a:t>GVX PP</a:t>
                      </a:r>
                    </a:p>
                    <a:p>
                      <a:pPr algn="r" rtl="0" fontAlgn="t">
                        <a:spcBef>
                          <a:spcPts val="0"/>
                        </a:spcBef>
                        <a:spcAft>
                          <a:spcPts val="0"/>
                        </a:spcAft>
                      </a:pPr>
                      <a:r>
                        <a:rPr lang="en-US" sz="900" b="1" i="0" u="none" strike="noStrike" dirty="0">
                          <a:solidFill>
                            <a:srgbClr val="000000"/>
                          </a:solidFill>
                          <a:effectLst/>
                          <a:latin typeface="Arial" panose="020B0604020202020204" pitchFamily="34" charset="0"/>
                          <a:cs typeface="Arial" panose="020B0604020202020204" pitchFamily="34" charset="0"/>
                        </a:rPr>
                        <a:t>GVX NRTK</a:t>
                      </a:r>
                    </a:p>
                    <a:p>
                      <a:pPr algn="r" rtl="0" fontAlgn="t">
                        <a:spcBef>
                          <a:spcPts val="0"/>
                        </a:spcBef>
                        <a:spcAft>
                          <a:spcPts val="0"/>
                        </a:spcAft>
                      </a:pPr>
                      <a:r>
                        <a:rPr lang="en-US" sz="900" b="1" i="0" u="none" strike="noStrike" dirty="0">
                          <a:solidFill>
                            <a:srgbClr val="000000"/>
                          </a:solidFill>
                          <a:effectLst/>
                          <a:latin typeface="Arial" panose="020B0604020202020204" pitchFamily="34" charset="0"/>
                          <a:cs typeface="Arial" panose="020B0604020202020204" pitchFamily="34" charset="0"/>
                        </a:rPr>
                        <a:t>GVX STRK</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endParaRPr lang="en-US" sz="900" b="0" i="0" u="none" strike="noStrike" dirty="0">
                        <a:solidFill>
                          <a:srgbClr val="000000"/>
                        </a:solidFill>
                        <a:effectLst/>
                        <a:latin typeface="Arial" panose="020B0604020202020204" pitchFamily="34" charset="0"/>
                        <a:cs typeface="Arial" panose="020B0604020202020204" pitchFamily="34" charset="0"/>
                      </a:endParaRPr>
                    </a:p>
                    <a:p>
                      <a:pPr rtl="0" fontAlgn="t">
                        <a:spcBef>
                          <a:spcPts val="0"/>
                        </a:spcBef>
                        <a:spcAft>
                          <a:spcPts val="0"/>
                        </a:spcAft>
                      </a:pPr>
                      <a:r>
                        <a:rPr lang="en-US" sz="900" b="0" i="0" u="none" strike="noStrike" dirty="0">
                          <a:solidFill>
                            <a:srgbClr val="000000"/>
                          </a:solidFill>
                          <a:effectLst/>
                          <a:latin typeface="Arial" panose="020B0604020202020204" pitchFamily="34" charset="0"/>
                          <a:cs typeface="Arial" panose="020B0604020202020204" pitchFamily="34" charset="0"/>
                        </a:rPr>
                        <a:t>Follow Requirements for OPUS PP in Table 4.2</a:t>
                      </a:r>
                    </a:p>
                    <a:p>
                      <a:pPr marL="0" marR="0" lvl="0" indent="0" algn="l" defTabSz="914400" rtl="0" eaLnBrk="1" fontAlgn="t"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cs typeface="Arial" panose="020B0604020202020204" pitchFamily="34" charset="0"/>
                        </a:rPr>
                        <a:t>Follow Requirements for OPUS PP in Table 4.2</a:t>
                      </a:r>
                      <a:endParaRPr lang="en-US" sz="900" dirty="0">
                        <a:effectLst/>
                        <a:latin typeface="Arial" panose="020B0604020202020204" pitchFamily="34" charset="0"/>
                        <a:cs typeface="Arial" panose="020B0604020202020204" pitchFamily="34" charset="0"/>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Arial" panose="020B0604020202020204" pitchFamily="34" charset="0"/>
                          <a:cs typeface="Arial" panose="020B0604020202020204" pitchFamily="34" charset="0"/>
                        </a:rPr>
                        <a:t>Follow Requirements for OPUS PP in Table 4.2</a:t>
                      </a:r>
                      <a:endParaRPr lang="en-US" sz="9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1887579"/>
                  </a:ext>
                </a:extLst>
              </a:tr>
              <a:tr h="0">
                <a:tc>
                  <a:txBody>
                    <a:bodyPr/>
                    <a:lstStyle/>
                    <a:p>
                      <a:pPr rtl="0" fontAlgn="t">
                        <a:spcBef>
                          <a:spcPts val="0"/>
                        </a:spcBef>
                        <a:spcAft>
                          <a:spcPts val="0"/>
                        </a:spcAft>
                      </a:pPr>
                      <a:r>
                        <a:rPr lang="en-US" sz="900" b="1" i="0" u="none" strike="noStrike" dirty="0">
                          <a:solidFill>
                            <a:srgbClr val="000000"/>
                          </a:solidFill>
                          <a:effectLst/>
                          <a:latin typeface="Arial" panose="020B0604020202020204" pitchFamily="34" charset="0"/>
                          <a:cs typeface="Arial" panose="020B0604020202020204" pitchFamily="34" charset="0"/>
                        </a:rPr>
                        <a:t>3.4</a:t>
                      </a:r>
                      <a:endParaRPr lang="en-US" sz="9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Arial" panose="020B0604020202020204" pitchFamily="34" charset="0"/>
                          <a:cs typeface="Arial" panose="020B0604020202020204" pitchFamily="34" charset="0"/>
                        </a:rPr>
                        <a:t>Passive</a:t>
                      </a:r>
                      <a:endParaRPr lang="en-US" sz="9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Arial" panose="020B0604020202020204" pitchFamily="34" charset="0"/>
                          <a:cs typeface="Arial" panose="020B0604020202020204" pitchFamily="34" charset="0"/>
                        </a:rPr>
                        <a:t>Follow Requirements for OPUS PP in Table 4.2 - or-</a:t>
                      </a:r>
                      <a:endParaRPr lang="en-US" sz="9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900" b="0" i="0" u="none" strike="noStrike" dirty="0">
                          <a:solidFill>
                            <a:srgbClr val="000000"/>
                          </a:solidFill>
                          <a:effectLst/>
                          <a:latin typeface="Arial" panose="020B0604020202020204" pitchFamily="34" charset="0"/>
                          <a:cs typeface="Arial" panose="020B0604020202020204" pitchFamily="34" charset="0"/>
                        </a:rPr>
                        <a:t>Follow Requirements for GVX PP in Table 4.3 - or -</a:t>
                      </a:r>
                      <a:endParaRPr lang="en-US" sz="9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900" b="0" i="0" u="none" strike="noStrike" dirty="0">
                          <a:solidFill>
                            <a:srgbClr val="000000"/>
                          </a:solidFill>
                          <a:effectLst/>
                          <a:latin typeface="Arial" panose="020B0604020202020204" pitchFamily="34" charset="0"/>
                          <a:cs typeface="Arial" panose="020B0604020202020204" pitchFamily="34" charset="0"/>
                        </a:rPr>
                        <a:t>Follow Requirements for GVX NRTK in Table 4.4 - or - </a:t>
                      </a:r>
                      <a:endParaRPr lang="en-US" sz="9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900" b="0" i="0" u="none" strike="noStrike" dirty="0">
                          <a:solidFill>
                            <a:srgbClr val="000000"/>
                          </a:solidFill>
                          <a:effectLst/>
                          <a:latin typeface="Arial" panose="020B0604020202020204" pitchFamily="34" charset="0"/>
                          <a:cs typeface="Arial" panose="020B0604020202020204" pitchFamily="34" charset="0"/>
                        </a:rPr>
                        <a:t>Follow Requirements for GVX SRTK in Table 4.5</a:t>
                      </a:r>
                      <a:endParaRPr lang="en-US" sz="900" dirty="0">
                        <a:effectLst/>
                        <a:latin typeface="Arial" panose="020B0604020202020204" pitchFamily="34" charset="0"/>
                        <a:cs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9869210"/>
                  </a:ext>
                </a:extLst>
              </a:tr>
            </a:tbl>
          </a:graphicData>
        </a:graphic>
      </p:graphicFrame>
      <p:sp>
        <p:nvSpPr>
          <p:cNvPr id="4" name="Date Placeholder 3">
            <a:extLst>
              <a:ext uri="{FF2B5EF4-FFF2-40B4-BE49-F238E27FC236}">
                <a16:creationId xmlns:a16="http://schemas.microsoft.com/office/drawing/2014/main" id="{39DC59D4-AD7D-DBFD-6F3E-999B58FF6A27}"/>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1446148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B303D-5455-17BA-6F4E-9B21DF20FDB2}"/>
              </a:ext>
            </a:extLst>
          </p:cNvPr>
          <p:cNvSpPr>
            <a:spLocks noGrp="1"/>
          </p:cNvSpPr>
          <p:nvPr>
            <p:ph type="title"/>
          </p:nvPr>
        </p:nvSpPr>
        <p:spPr/>
        <p:txBody>
          <a:bodyPr/>
          <a:lstStyle/>
          <a:p>
            <a:r>
              <a:rPr lang="en-US" dirty="0"/>
              <a:t>The End</a:t>
            </a:r>
          </a:p>
        </p:txBody>
      </p:sp>
      <p:sp>
        <p:nvSpPr>
          <p:cNvPr id="3" name="Content Placeholder 2">
            <a:extLst>
              <a:ext uri="{FF2B5EF4-FFF2-40B4-BE49-F238E27FC236}">
                <a16:creationId xmlns:a16="http://schemas.microsoft.com/office/drawing/2014/main" id="{3F65E23B-5D4F-9CB6-62EB-E2F7CA307149}"/>
              </a:ext>
            </a:extLst>
          </p:cNvPr>
          <p:cNvSpPr>
            <a:spLocks noGrp="1"/>
          </p:cNvSpPr>
          <p:nvPr>
            <p:ph idx="1"/>
          </p:nvPr>
        </p:nvSpPr>
        <p:spPr/>
        <p:txBody>
          <a:bodyPr/>
          <a:lstStyle/>
          <a:p>
            <a:r>
              <a:rPr lang="en-US" dirty="0"/>
              <a:t>Q &amp; A discussion</a:t>
            </a:r>
          </a:p>
        </p:txBody>
      </p:sp>
      <p:sp>
        <p:nvSpPr>
          <p:cNvPr id="5" name="Footer Placeholder 4">
            <a:extLst>
              <a:ext uri="{FF2B5EF4-FFF2-40B4-BE49-F238E27FC236}">
                <a16:creationId xmlns:a16="http://schemas.microsoft.com/office/drawing/2014/main" id="{723EEB6A-8462-9EEC-07EA-C4831FBC5462}"/>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26F6CB55-A2B7-D535-B341-CCC9752325F5}"/>
              </a:ext>
            </a:extLst>
          </p:cNvPr>
          <p:cNvSpPr>
            <a:spLocks noGrp="1"/>
          </p:cNvSpPr>
          <p:nvPr>
            <p:ph type="sldNum" sz="quarter" idx="12"/>
          </p:nvPr>
        </p:nvSpPr>
        <p:spPr/>
        <p:txBody>
          <a:bodyPr/>
          <a:lstStyle/>
          <a:p>
            <a:fld id="{84C1C367-1155-47A8-B187-ABB1E4FCD3DE}" type="slidenum">
              <a:rPr lang="en-US" altLang="en-US" smtClean="0"/>
              <a:pPr/>
              <a:t>70</a:t>
            </a:fld>
            <a:endParaRPr lang="en-US" altLang="en-US" dirty="0"/>
          </a:p>
        </p:txBody>
      </p:sp>
      <p:sp>
        <p:nvSpPr>
          <p:cNvPr id="4" name="Date Placeholder 3">
            <a:extLst>
              <a:ext uri="{FF2B5EF4-FFF2-40B4-BE49-F238E27FC236}">
                <a16:creationId xmlns:a16="http://schemas.microsoft.com/office/drawing/2014/main" id="{2CB66BAE-D34E-BA4F-CD25-8805FC29A7A0}"/>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3933263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22FB8-41C1-C2DC-07CC-1604D625C604}"/>
              </a:ext>
            </a:extLst>
          </p:cNvPr>
          <p:cNvSpPr>
            <a:spLocks noGrp="1"/>
          </p:cNvSpPr>
          <p:nvPr>
            <p:ph type="title"/>
          </p:nvPr>
        </p:nvSpPr>
        <p:spPr/>
        <p:txBody>
          <a:bodyPr/>
          <a:lstStyle/>
          <a:p>
            <a:r>
              <a:rPr lang="en-US" sz="3600" dirty="0"/>
              <a:t>Standards for each Observation Method </a:t>
            </a:r>
          </a:p>
        </p:txBody>
      </p:sp>
      <p:sp>
        <p:nvSpPr>
          <p:cNvPr id="5" name="Footer Placeholder 4">
            <a:extLst>
              <a:ext uri="{FF2B5EF4-FFF2-40B4-BE49-F238E27FC236}">
                <a16:creationId xmlns:a16="http://schemas.microsoft.com/office/drawing/2014/main" id="{09915368-E8F6-4152-D519-3E13433AB318}"/>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357C7F22-1C0A-C0FD-78BC-53BD4359EF93}"/>
              </a:ext>
            </a:extLst>
          </p:cNvPr>
          <p:cNvSpPr>
            <a:spLocks noGrp="1"/>
          </p:cNvSpPr>
          <p:nvPr>
            <p:ph type="sldNum" sz="quarter" idx="12"/>
          </p:nvPr>
        </p:nvSpPr>
        <p:spPr/>
        <p:txBody>
          <a:bodyPr/>
          <a:lstStyle/>
          <a:p>
            <a:fld id="{84C1C367-1155-47A8-B187-ABB1E4FCD3DE}" type="slidenum">
              <a:rPr lang="en-US" altLang="en-US" smtClean="0"/>
              <a:pPr/>
              <a:t>8</a:t>
            </a:fld>
            <a:endParaRPr lang="en-US" altLang="en-US" dirty="0"/>
          </a:p>
        </p:txBody>
      </p:sp>
      <p:sp>
        <p:nvSpPr>
          <p:cNvPr id="3" name="TextBox 2">
            <a:extLst>
              <a:ext uri="{FF2B5EF4-FFF2-40B4-BE49-F238E27FC236}">
                <a16:creationId xmlns:a16="http://schemas.microsoft.com/office/drawing/2014/main" id="{A961A799-671D-A19E-C45E-0A434D15B583}"/>
              </a:ext>
            </a:extLst>
          </p:cNvPr>
          <p:cNvSpPr txBox="1"/>
          <p:nvPr/>
        </p:nvSpPr>
        <p:spPr>
          <a:xfrm>
            <a:off x="884750" y="1474073"/>
            <a:ext cx="7807019" cy="369332"/>
          </a:xfrm>
          <a:prstGeom prst="rect">
            <a:avLst/>
          </a:prstGeom>
          <a:noFill/>
        </p:spPr>
        <p:txBody>
          <a:bodyPr wrap="square">
            <a:spAutoFit/>
          </a:bodyPr>
          <a:lstStyle/>
          <a:p>
            <a:pPr rtl="0">
              <a:spcBef>
                <a:spcPts val="0"/>
              </a:spcBef>
              <a:spcAft>
                <a:spcPts val="0"/>
              </a:spcAft>
            </a:pPr>
            <a:r>
              <a:rPr lang="en-US" sz="1800" b="0" i="0" u="none" strike="noStrike" dirty="0">
                <a:solidFill>
                  <a:srgbClr val="333333"/>
                </a:solidFill>
                <a:effectLst/>
                <a:latin typeface="Arial" panose="020B0604020202020204" pitchFamily="34" charset="0"/>
              </a:rPr>
              <a:t>Table 4 - </a:t>
            </a:r>
            <a:r>
              <a:rPr lang="en-US" sz="1800" b="0" i="0" u="none" strike="noStrike" dirty="0">
                <a:solidFill>
                  <a:srgbClr val="000000"/>
                </a:solidFill>
                <a:effectLst/>
                <a:latin typeface="Arial" panose="020B0604020202020204" pitchFamily="34" charset="0"/>
              </a:rPr>
              <a:t>Standards for Observation Requirements by Method</a:t>
            </a:r>
            <a:endParaRPr lang="en-US" b="0" dirty="0">
              <a:effectLst/>
            </a:endParaRPr>
          </a:p>
        </p:txBody>
      </p:sp>
      <p:graphicFrame>
        <p:nvGraphicFramePr>
          <p:cNvPr id="7" name="Table 6" descr="&quot;&quot;">
            <a:extLst>
              <a:ext uri="{FF2B5EF4-FFF2-40B4-BE49-F238E27FC236}">
                <a16:creationId xmlns:a16="http://schemas.microsoft.com/office/drawing/2014/main" id="{47F0E5DC-871D-2BA7-14D2-DB66F9BB8331}"/>
              </a:ext>
            </a:extLst>
          </p:cNvPr>
          <p:cNvGraphicFramePr>
            <a:graphicFrameLocks noGrp="1"/>
          </p:cNvGraphicFramePr>
          <p:nvPr>
            <p:extLst>
              <p:ext uri="{D42A27DB-BD31-4B8C-83A1-F6EECF244321}">
                <p14:modId xmlns:p14="http://schemas.microsoft.com/office/powerpoint/2010/main" val="95648982"/>
              </p:ext>
            </p:extLst>
          </p:nvPr>
        </p:nvGraphicFramePr>
        <p:xfrm>
          <a:off x="879668" y="1890000"/>
          <a:ext cx="7376058" cy="3983890"/>
        </p:xfrm>
        <a:graphic>
          <a:graphicData uri="http://schemas.openxmlformats.org/drawingml/2006/table">
            <a:tbl>
              <a:tblPr/>
              <a:tblGrid>
                <a:gridCol w="415732">
                  <a:extLst>
                    <a:ext uri="{9D8B030D-6E8A-4147-A177-3AD203B41FA5}">
                      <a16:colId xmlns:a16="http://schemas.microsoft.com/office/drawing/2014/main" val="2712544891"/>
                    </a:ext>
                  </a:extLst>
                </a:gridCol>
                <a:gridCol w="2054774">
                  <a:extLst>
                    <a:ext uri="{9D8B030D-6E8A-4147-A177-3AD203B41FA5}">
                      <a16:colId xmlns:a16="http://schemas.microsoft.com/office/drawing/2014/main" val="108348251"/>
                    </a:ext>
                  </a:extLst>
                </a:gridCol>
                <a:gridCol w="1820374">
                  <a:extLst>
                    <a:ext uri="{9D8B030D-6E8A-4147-A177-3AD203B41FA5}">
                      <a16:colId xmlns:a16="http://schemas.microsoft.com/office/drawing/2014/main" val="3112215851"/>
                    </a:ext>
                  </a:extLst>
                </a:gridCol>
                <a:gridCol w="1595783">
                  <a:extLst>
                    <a:ext uri="{9D8B030D-6E8A-4147-A177-3AD203B41FA5}">
                      <a16:colId xmlns:a16="http://schemas.microsoft.com/office/drawing/2014/main" val="2215431595"/>
                    </a:ext>
                  </a:extLst>
                </a:gridCol>
                <a:gridCol w="1489395">
                  <a:extLst>
                    <a:ext uri="{9D8B030D-6E8A-4147-A177-3AD203B41FA5}">
                      <a16:colId xmlns:a16="http://schemas.microsoft.com/office/drawing/2014/main" val="3160589440"/>
                    </a:ext>
                  </a:extLst>
                </a:gridCol>
              </a:tblGrid>
              <a:tr h="299018">
                <a:tc>
                  <a:txBody>
                    <a:bodyPr/>
                    <a:lstStyle/>
                    <a:p>
                      <a:pPr fontAlgn="t"/>
                      <a:br>
                        <a:rPr lang="en-US" sz="1100" dirty="0">
                          <a:effectLst/>
                          <a:latin typeface="+mn-lt"/>
                        </a:rPr>
                      </a:br>
                      <a:endParaRPr lang="en-US" sz="1100" dirty="0">
                        <a:effectLst/>
                        <a:latin typeface="+mn-lt"/>
                      </a:endParaRPr>
                    </a:p>
                  </a:txBody>
                  <a:tcPr marL="51385" marR="51385" marT="51385" marB="51385">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Requirement</a:t>
                      </a:r>
                      <a:endParaRPr lang="en-US" sz="1100" dirty="0">
                        <a:effectLst/>
                        <a:latin typeface="+mn-lt"/>
                      </a:endParaRPr>
                    </a:p>
                  </a:txBody>
                  <a:tcPr marL="51385" marR="51385" marT="51385" marB="51385">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PRIMARY</a:t>
                      </a:r>
                      <a:endParaRPr lang="en-US" sz="1100" dirty="0">
                        <a:effectLst/>
                        <a:latin typeface="+mn-lt"/>
                      </a:endParaRPr>
                    </a:p>
                  </a:txBody>
                  <a:tcPr marL="51385" marR="51385" marT="51385" marB="51385">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SECONDARY</a:t>
                      </a:r>
                      <a:endParaRPr lang="en-US" sz="1100" dirty="0">
                        <a:effectLst/>
                        <a:latin typeface="+mn-lt"/>
                      </a:endParaRPr>
                    </a:p>
                  </a:txBody>
                  <a:tcPr marL="51385" marR="51385" marT="51385" marB="51385">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tc>
                  <a:txBody>
                    <a:bodyPr/>
                    <a:lstStyle/>
                    <a:p>
                      <a:pPr rtl="0" fontAlgn="t">
                        <a:spcBef>
                          <a:spcPts val="0"/>
                        </a:spcBef>
                        <a:spcAft>
                          <a:spcPts val="0"/>
                        </a:spcAft>
                      </a:pPr>
                      <a:r>
                        <a:rPr lang="en-US" sz="1100" b="1" i="0" u="none" strike="noStrike" dirty="0">
                          <a:solidFill>
                            <a:srgbClr val="000000"/>
                          </a:solidFill>
                          <a:effectLst/>
                          <a:latin typeface="+mn-lt"/>
                        </a:rPr>
                        <a:t>LOCAL</a:t>
                      </a:r>
                      <a:endParaRPr lang="en-US" sz="1100" dirty="0">
                        <a:effectLst/>
                        <a:latin typeface="+mn-lt"/>
                      </a:endParaRPr>
                    </a:p>
                  </a:txBody>
                  <a:tcPr marL="51385" marR="51385" marT="51385" marB="51385">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01139696"/>
                  </a:ext>
                </a:extLst>
              </a:tr>
              <a:tr h="671388">
                <a:tc>
                  <a:txBody>
                    <a:bodyPr/>
                    <a:lstStyle/>
                    <a:p>
                      <a:pPr rtl="0" fontAlgn="t">
                        <a:spcBef>
                          <a:spcPts val="0"/>
                        </a:spcBef>
                        <a:spcAft>
                          <a:spcPts val="0"/>
                        </a:spcAft>
                      </a:pPr>
                      <a:r>
                        <a:rPr lang="en-US" sz="900" b="1" i="0" u="none" strike="noStrike">
                          <a:solidFill>
                            <a:srgbClr val="000000"/>
                          </a:solidFill>
                          <a:effectLst/>
                          <a:latin typeface="+mn-lt"/>
                        </a:rPr>
                        <a:t>4.1</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Requirements for </a:t>
                      </a:r>
                      <a:endParaRPr lang="en-US" sz="900" dirty="0">
                        <a:effectLst/>
                        <a:latin typeface="+mn-lt"/>
                      </a:endParaRPr>
                    </a:p>
                    <a:p>
                      <a:pPr rtl="0" fontAlgn="t">
                        <a:spcBef>
                          <a:spcPts val="0"/>
                        </a:spcBef>
                        <a:spcAft>
                          <a:spcPts val="0"/>
                        </a:spcAft>
                      </a:pPr>
                      <a:r>
                        <a:rPr lang="en-US" sz="900" b="1" i="0" u="none" strike="noStrike" dirty="0">
                          <a:solidFill>
                            <a:srgbClr val="000000"/>
                          </a:solidFill>
                          <a:effectLst/>
                          <a:latin typeface="+mn-lt"/>
                        </a:rPr>
                        <a:t>ALL METHODS</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 Repeat occupations and offset time</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gridSpan="3">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Offset sessions/occupations by 3 to 21 hours.</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38577522"/>
                  </a:ext>
                </a:extLst>
              </a:tr>
              <a:tr h="2581501">
                <a:tc>
                  <a:txBody>
                    <a:bodyPr/>
                    <a:lstStyle/>
                    <a:p>
                      <a:pPr rtl="0" fontAlgn="t">
                        <a:spcBef>
                          <a:spcPts val="0"/>
                        </a:spcBef>
                        <a:spcAft>
                          <a:spcPts val="0"/>
                        </a:spcAft>
                      </a:pPr>
                      <a:r>
                        <a:rPr lang="en-US" sz="900" b="1" i="0" u="none" strike="noStrike">
                          <a:solidFill>
                            <a:srgbClr val="000000"/>
                          </a:solidFill>
                          <a:effectLst/>
                          <a:latin typeface="+mn-lt"/>
                        </a:rPr>
                        <a:t>4.2</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Requirements for </a:t>
                      </a:r>
                      <a:endParaRPr lang="en-US" sz="900" dirty="0">
                        <a:effectLst/>
                        <a:latin typeface="+mn-lt"/>
                      </a:endParaRPr>
                    </a:p>
                    <a:p>
                      <a:pPr rtl="0" fontAlgn="t">
                        <a:spcBef>
                          <a:spcPts val="0"/>
                        </a:spcBef>
                        <a:spcAft>
                          <a:spcPts val="0"/>
                        </a:spcAft>
                      </a:pPr>
                      <a:r>
                        <a:rPr lang="en-US" sz="900" b="1" i="0" u="none" strike="noStrike" dirty="0">
                          <a:solidFill>
                            <a:srgbClr val="000000"/>
                          </a:solidFill>
                          <a:effectLst/>
                          <a:latin typeface="+mn-lt"/>
                        </a:rPr>
                        <a:t>OPUS PP </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 Required TOTAL Static GNSS Observation Time (T) and Recommended GNSS sessions </a:t>
                      </a:r>
                      <a:endParaRPr lang="en-US" sz="900" dirty="0">
                        <a:effectLst/>
                        <a:latin typeface="+mn-lt"/>
                      </a:endParaRPr>
                    </a:p>
                    <a:p>
                      <a:pPr algn="r" rtl="0" fontAlgn="t">
                        <a:spcBef>
                          <a:spcPts val="0"/>
                        </a:spcBef>
                        <a:spcAft>
                          <a:spcPts val="0"/>
                        </a:spcAft>
                      </a:pP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T = 20 hours </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(for 0 to 200 km)</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(2) 10 hour sessions or </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(3) 7 hour sessions or</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(4) 5 hour sessions </a:t>
                      </a:r>
                      <a:endParaRPr lang="en-US" sz="900" dirty="0">
                        <a:effectLst/>
                        <a:latin typeface="+mn-lt"/>
                      </a:endParaRPr>
                    </a:p>
                    <a:p>
                      <a:pPr rtl="0" fontAlgn="t">
                        <a:spcBef>
                          <a:spcPts val="0"/>
                        </a:spcBef>
                        <a:spcAft>
                          <a:spcPts val="0"/>
                        </a:spcAft>
                      </a:pP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Requires at least 2 sessions, with at least 1 session on a different day</a:t>
                      </a:r>
                      <a:endParaRPr lang="en-US" sz="900" dirty="0">
                        <a:effectLst/>
                        <a:latin typeface="+mn-lt"/>
                      </a:endParaRPr>
                    </a:p>
                    <a:p>
                      <a:pPr rtl="0" fontAlgn="t">
                        <a:spcBef>
                          <a:spcPts val="0"/>
                        </a:spcBef>
                        <a:spcAft>
                          <a:spcPts val="0"/>
                        </a:spcAft>
                      </a:pPr>
                      <a:br>
                        <a:rPr lang="en-US" sz="900" dirty="0">
                          <a:effectLst/>
                          <a:latin typeface="+mn-lt"/>
                        </a:rPr>
                      </a:b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T = 8 hours</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(for 0 to 200 km)</a:t>
                      </a:r>
                      <a:endParaRPr lang="en-US" sz="900" dirty="0">
                        <a:effectLst/>
                        <a:latin typeface="+mn-lt"/>
                      </a:endParaRPr>
                    </a:p>
                    <a:p>
                      <a:pPr marL="0" marR="0" lvl="0" indent="0" algn="l" defTabSz="457200" rtl="0" eaLnBrk="1" fontAlgn="t"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mn-lt"/>
                        </a:rPr>
                        <a:t>(2) 4 hour sessions</a:t>
                      </a:r>
                      <a:endParaRPr lang="en-US" sz="900" dirty="0">
                        <a:effectLst/>
                        <a:latin typeface="+mn-lt"/>
                      </a:endParaRPr>
                    </a:p>
                    <a:p>
                      <a:pPr rtl="0" fontAlgn="t">
                        <a:spcBef>
                          <a:spcPts val="0"/>
                        </a:spcBef>
                        <a:spcAft>
                          <a:spcPts val="0"/>
                        </a:spcAft>
                      </a:pPr>
                      <a:br>
                        <a:rPr lang="en-US" sz="900" dirty="0">
                          <a:effectLst/>
                          <a:latin typeface="+mn-lt"/>
                        </a:rPr>
                      </a:br>
                      <a:r>
                        <a:rPr lang="en-US" sz="900" b="0" i="0" u="none" strike="noStrike" dirty="0">
                          <a:solidFill>
                            <a:srgbClr val="000000"/>
                          </a:solidFill>
                          <a:effectLst/>
                          <a:latin typeface="+mn-lt"/>
                        </a:rPr>
                        <a:t>T = 6 hours</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(for 0 to 150 km)</a:t>
                      </a:r>
                      <a:endParaRPr lang="en-US" sz="900" dirty="0">
                        <a:effectLst/>
                        <a:latin typeface="+mn-lt"/>
                      </a:endParaRPr>
                    </a:p>
                    <a:p>
                      <a:pPr marL="0" marR="0" lvl="0" indent="0" algn="l" defTabSz="457200" rtl="0" eaLnBrk="1" fontAlgn="t"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mn-lt"/>
                        </a:rPr>
                        <a:t>(2) 3 hour sessions</a:t>
                      </a:r>
                      <a:endParaRPr lang="en-US" sz="900" dirty="0">
                        <a:effectLst/>
                        <a:latin typeface="+mn-lt"/>
                      </a:endParaRPr>
                    </a:p>
                    <a:p>
                      <a:pPr rtl="0" fontAlgn="t">
                        <a:spcBef>
                          <a:spcPts val="0"/>
                        </a:spcBef>
                        <a:spcAft>
                          <a:spcPts val="0"/>
                        </a:spcAft>
                      </a:pPr>
                      <a:br>
                        <a:rPr lang="en-US" sz="900" dirty="0">
                          <a:effectLst/>
                          <a:latin typeface="+mn-lt"/>
                        </a:rPr>
                      </a:br>
                      <a:r>
                        <a:rPr lang="en-US" sz="900" b="0" i="0" u="none" strike="noStrike" dirty="0">
                          <a:solidFill>
                            <a:srgbClr val="000000"/>
                          </a:solidFill>
                          <a:effectLst/>
                          <a:latin typeface="+mn-lt"/>
                        </a:rPr>
                        <a:t>T = 4 hours</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(for 0 to 100 km)</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(2) 2 hour sessions</a:t>
                      </a:r>
                    </a:p>
                    <a:p>
                      <a:pPr rtl="0" fontAlgn="t">
                        <a:spcBef>
                          <a:spcPts val="0"/>
                        </a:spcBef>
                        <a:spcAft>
                          <a:spcPts val="0"/>
                        </a:spcAft>
                      </a:pPr>
                      <a:br>
                        <a:rPr lang="en-US" sz="900" dirty="0">
                          <a:effectLst/>
                          <a:latin typeface="+mn-lt"/>
                        </a:rPr>
                      </a:br>
                      <a:r>
                        <a:rPr lang="en-US" sz="900" b="0" i="0" u="none" strike="noStrike" dirty="0">
                          <a:solidFill>
                            <a:srgbClr val="000000"/>
                          </a:solidFill>
                          <a:effectLst/>
                          <a:latin typeface="+mn-lt"/>
                        </a:rPr>
                        <a:t>Requires at least 2 sessions.</a:t>
                      </a:r>
                      <a:endParaRPr lang="en-US" sz="900" dirty="0">
                        <a:effectLst/>
                        <a:latin typeface="+mn-lt"/>
                      </a:endParaRPr>
                    </a:p>
                    <a:p>
                      <a:pPr rtl="0" fontAlgn="t">
                        <a:spcBef>
                          <a:spcPts val="0"/>
                        </a:spcBef>
                        <a:spcAft>
                          <a:spcPts val="0"/>
                        </a:spcAft>
                      </a:pPr>
                      <a:br>
                        <a:rPr lang="en-US" sz="900" dirty="0">
                          <a:effectLst/>
                          <a:latin typeface="+mn-lt"/>
                        </a:rPr>
                      </a:br>
                      <a:endParaRPr lang="en-US" sz="900" dirty="0">
                        <a:effectLst/>
                        <a:latin typeface="+mn-lt"/>
                      </a:endParaRPr>
                    </a:p>
                    <a:p>
                      <a:pPr rtl="0" fontAlgn="t">
                        <a:spcBef>
                          <a:spcPts val="0"/>
                        </a:spcBef>
                        <a:spcAft>
                          <a:spcPts val="0"/>
                        </a:spcAft>
                      </a:pPr>
                      <a:br>
                        <a:rPr lang="en-US" sz="900" dirty="0">
                          <a:effectLst/>
                          <a:latin typeface="+mn-lt"/>
                        </a:rPr>
                      </a:b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T = 4 hours</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(for 0 to 200 km)</a:t>
                      </a:r>
                      <a:endParaRPr lang="en-US" sz="900" dirty="0">
                        <a:effectLst/>
                        <a:latin typeface="+mn-lt"/>
                      </a:endParaRPr>
                    </a:p>
                    <a:p>
                      <a:pPr marL="0" marR="0" lvl="0" indent="0" algn="l" defTabSz="457200" rtl="0" eaLnBrk="1" fontAlgn="t" latinLnBrk="0" hangingPunct="1">
                        <a:lnSpc>
                          <a:spcPct val="100000"/>
                        </a:lnSpc>
                        <a:spcBef>
                          <a:spcPts val="0"/>
                        </a:spcBef>
                        <a:spcAft>
                          <a:spcPts val="0"/>
                        </a:spcAft>
                        <a:buClrTx/>
                        <a:buSzTx/>
                        <a:buFontTx/>
                        <a:buNone/>
                        <a:tabLst/>
                        <a:defRPr/>
                      </a:pPr>
                      <a:r>
                        <a:rPr lang="en-US" sz="900" b="0" i="0" u="none" strike="noStrike" dirty="0">
                          <a:solidFill>
                            <a:srgbClr val="000000"/>
                          </a:solidFill>
                          <a:effectLst/>
                          <a:latin typeface="+mn-lt"/>
                        </a:rPr>
                        <a:t>(2) 2 hour sessions</a:t>
                      </a:r>
                      <a:endParaRPr lang="en-US" sz="900" dirty="0">
                        <a:effectLst/>
                        <a:latin typeface="+mn-lt"/>
                      </a:endParaRPr>
                    </a:p>
                    <a:p>
                      <a:pPr rtl="0" fontAlgn="t">
                        <a:spcBef>
                          <a:spcPts val="0"/>
                        </a:spcBef>
                        <a:spcAft>
                          <a:spcPts val="0"/>
                        </a:spcAft>
                      </a:pP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br>
                        <a:rPr lang="en-US" sz="900" dirty="0">
                          <a:effectLst/>
                          <a:latin typeface="+mn-lt"/>
                        </a:rPr>
                      </a:br>
                      <a:endParaRPr lang="en-US" sz="900" dirty="0">
                        <a:effectLst/>
                        <a:latin typeface="+mn-lt"/>
                      </a:endParaRPr>
                    </a:p>
                    <a:p>
                      <a:pPr rtl="0" fontAlgn="t">
                        <a:spcBef>
                          <a:spcPts val="0"/>
                        </a:spcBef>
                        <a:spcAft>
                          <a:spcPts val="0"/>
                        </a:spcAft>
                      </a:pPr>
                      <a:endParaRPr lang="en-US" sz="900" b="0" i="0" u="none" strike="noStrike" dirty="0">
                        <a:solidFill>
                          <a:srgbClr val="000000"/>
                        </a:solidFill>
                        <a:effectLst/>
                        <a:latin typeface="+mn-lt"/>
                      </a:endParaRPr>
                    </a:p>
                    <a:p>
                      <a:pPr rtl="0" fontAlgn="t">
                        <a:spcBef>
                          <a:spcPts val="0"/>
                        </a:spcBef>
                        <a:spcAft>
                          <a:spcPts val="0"/>
                        </a:spcAft>
                      </a:pPr>
                      <a:r>
                        <a:rPr lang="en-US" sz="900" b="0" i="0" u="none" strike="noStrike" dirty="0">
                          <a:solidFill>
                            <a:srgbClr val="000000"/>
                          </a:solidFill>
                          <a:effectLst/>
                          <a:latin typeface="+mn-lt"/>
                        </a:rPr>
                        <a:t>Requires at least 2 sessions.</a:t>
                      </a:r>
                      <a:endParaRPr lang="en-US" sz="900" dirty="0">
                        <a:effectLst/>
                        <a:latin typeface="+mn-lt"/>
                      </a:endParaRPr>
                    </a:p>
                    <a:p>
                      <a:pPr rtl="0" fontAlgn="t">
                        <a:spcBef>
                          <a:spcPts val="0"/>
                        </a:spcBef>
                        <a:spcAft>
                          <a:spcPts val="0"/>
                        </a:spcAft>
                      </a:pPr>
                      <a:br>
                        <a:rPr lang="en-US" sz="900" dirty="0">
                          <a:effectLst/>
                          <a:latin typeface="+mn-lt"/>
                        </a:rPr>
                      </a:br>
                      <a:br>
                        <a:rPr lang="en-US" sz="900" dirty="0">
                          <a:effectLst/>
                          <a:latin typeface="+mn-lt"/>
                        </a:rPr>
                      </a:br>
                      <a:br>
                        <a:rPr lang="en-US" sz="900" dirty="0">
                          <a:effectLst/>
                          <a:latin typeface="+mn-lt"/>
                        </a:rPr>
                      </a:b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861240447"/>
                  </a:ext>
                </a:extLst>
              </a:tr>
            </a:tbl>
          </a:graphicData>
        </a:graphic>
      </p:graphicFrame>
      <p:sp>
        <p:nvSpPr>
          <p:cNvPr id="8" name="Content Placeholder 2">
            <a:extLst>
              <a:ext uri="{FF2B5EF4-FFF2-40B4-BE49-F238E27FC236}">
                <a16:creationId xmlns:a16="http://schemas.microsoft.com/office/drawing/2014/main" id="{88C9BA24-5038-A4E2-B1C6-52DC6F69EE09}"/>
              </a:ext>
            </a:extLst>
          </p:cNvPr>
          <p:cNvSpPr txBox="1">
            <a:spLocks/>
          </p:cNvSpPr>
          <p:nvPr/>
        </p:nvSpPr>
        <p:spPr bwMode="auto">
          <a:xfrm>
            <a:off x="570214" y="1062787"/>
            <a:ext cx="691964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Arial" panose="020B0604020202020204" pitchFamily="34" charset="0"/>
              <a:buChar char="•"/>
              <a:defRPr sz="3200" kern="1200" baseline="0">
                <a:solidFill>
                  <a:schemeClr val="tx1"/>
                </a:solidFill>
                <a:latin typeface="Times New Roman" panose="02020603050405020304" pitchFamily="18" charset="0"/>
                <a:ea typeface="MS PGothic" panose="020B0600070205080204"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j-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baseline="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baseline="0">
                <a:solidFill>
                  <a:schemeClr val="tx1"/>
                </a:solidFill>
                <a:latin typeface="Times New Roman" panose="02020603050405020304" pitchFamily="18" charset="0"/>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baseline="0">
                <a:solidFill>
                  <a:schemeClr val="tx1"/>
                </a:solidFill>
                <a:latin typeface="Times New Roman" panose="02020603050405020304" pitchFamily="18" charset="0"/>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a:t>The Standards set </a:t>
            </a:r>
            <a:r>
              <a:rPr lang="en-US" sz="1800" b="1" i="1" dirty="0"/>
              <a:t>Observation Requirements </a:t>
            </a:r>
            <a:r>
              <a:rPr lang="en-US" sz="1800" dirty="0"/>
              <a:t>for each Method. </a:t>
            </a:r>
            <a:endParaRPr lang="en-US" sz="2800" dirty="0"/>
          </a:p>
        </p:txBody>
      </p:sp>
      <p:sp>
        <p:nvSpPr>
          <p:cNvPr id="4" name="Date Placeholder 3">
            <a:extLst>
              <a:ext uri="{FF2B5EF4-FFF2-40B4-BE49-F238E27FC236}">
                <a16:creationId xmlns:a16="http://schemas.microsoft.com/office/drawing/2014/main" id="{59F44584-27FF-4F37-94DE-B06F69312953}"/>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3233459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A871B-7BB0-8DB3-7557-B35EB57E0BD5}"/>
              </a:ext>
            </a:extLst>
          </p:cNvPr>
          <p:cNvSpPr>
            <a:spLocks noGrp="1"/>
          </p:cNvSpPr>
          <p:nvPr>
            <p:ph type="title"/>
          </p:nvPr>
        </p:nvSpPr>
        <p:spPr/>
        <p:txBody>
          <a:bodyPr/>
          <a:lstStyle/>
          <a:p>
            <a:r>
              <a:rPr lang="en-US" sz="3600" dirty="0"/>
              <a:t>Standards for each Observation Method </a:t>
            </a:r>
          </a:p>
        </p:txBody>
      </p:sp>
      <p:sp>
        <p:nvSpPr>
          <p:cNvPr id="5" name="Footer Placeholder 4">
            <a:extLst>
              <a:ext uri="{FF2B5EF4-FFF2-40B4-BE49-F238E27FC236}">
                <a16:creationId xmlns:a16="http://schemas.microsoft.com/office/drawing/2014/main" id="{CB52FB67-7C37-875F-5312-47E919686CDE}"/>
              </a:ext>
            </a:extLst>
          </p:cNvPr>
          <p:cNvSpPr>
            <a:spLocks noGrp="1"/>
          </p:cNvSpPr>
          <p:nvPr>
            <p:ph type="ftr" sz="quarter" idx="11"/>
          </p:nvPr>
        </p:nvSpPr>
        <p:spPr/>
        <p:txBody>
          <a:bodyPr/>
          <a:lstStyle/>
          <a:p>
            <a:pPr>
              <a:defRPr/>
            </a:pPr>
            <a:r>
              <a:rPr lang="en-US"/>
              <a:t>Design of Networks Using NOS NGS 92 </a:t>
            </a:r>
            <a:endParaRPr lang="en-US" dirty="0"/>
          </a:p>
        </p:txBody>
      </p:sp>
      <p:sp>
        <p:nvSpPr>
          <p:cNvPr id="6" name="Slide Number Placeholder 5">
            <a:extLst>
              <a:ext uri="{FF2B5EF4-FFF2-40B4-BE49-F238E27FC236}">
                <a16:creationId xmlns:a16="http://schemas.microsoft.com/office/drawing/2014/main" id="{076DC62D-4244-570C-8CB2-1717B778CFD1}"/>
              </a:ext>
            </a:extLst>
          </p:cNvPr>
          <p:cNvSpPr>
            <a:spLocks noGrp="1"/>
          </p:cNvSpPr>
          <p:nvPr>
            <p:ph type="sldNum" sz="quarter" idx="12"/>
          </p:nvPr>
        </p:nvSpPr>
        <p:spPr/>
        <p:txBody>
          <a:bodyPr/>
          <a:lstStyle/>
          <a:p>
            <a:fld id="{84C1C367-1155-47A8-B187-ABB1E4FCD3DE}" type="slidenum">
              <a:rPr lang="en-US" altLang="en-US" smtClean="0"/>
              <a:pPr/>
              <a:t>9</a:t>
            </a:fld>
            <a:endParaRPr lang="en-US" altLang="en-US" dirty="0"/>
          </a:p>
        </p:txBody>
      </p:sp>
      <p:sp>
        <p:nvSpPr>
          <p:cNvPr id="8" name="Rectangle 1">
            <a:extLst>
              <a:ext uri="{FF2B5EF4-FFF2-40B4-BE49-F238E27FC236}">
                <a16:creationId xmlns:a16="http://schemas.microsoft.com/office/drawing/2014/main" id="{3CCD7003-9A3C-AA67-A5E7-10483AD67A7D}"/>
              </a:ext>
            </a:extLst>
          </p:cNvPr>
          <p:cNvSpPr>
            <a:spLocks noChangeArrowheads="1"/>
          </p:cNvSpPr>
          <p:nvPr/>
        </p:nvSpPr>
        <p:spPr bwMode="auto">
          <a:xfrm>
            <a:off x="2106613"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descr="&quot;&quot;">
            <a:extLst>
              <a:ext uri="{FF2B5EF4-FFF2-40B4-BE49-F238E27FC236}">
                <a16:creationId xmlns:a16="http://schemas.microsoft.com/office/drawing/2014/main" id="{2250025F-B9CD-AB4D-B3A1-85CC9F061AE3}"/>
              </a:ext>
            </a:extLst>
          </p:cNvPr>
          <p:cNvGraphicFramePr>
            <a:graphicFrameLocks noGrp="1"/>
          </p:cNvGraphicFramePr>
          <p:nvPr>
            <p:extLst>
              <p:ext uri="{D42A27DB-BD31-4B8C-83A1-F6EECF244321}">
                <p14:modId xmlns:p14="http://schemas.microsoft.com/office/powerpoint/2010/main" val="519271296"/>
              </p:ext>
            </p:extLst>
          </p:nvPr>
        </p:nvGraphicFramePr>
        <p:xfrm>
          <a:off x="880295" y="1879610"/>
          <a:ext cx="7375430" cy="3562004"/>
        </p:xfrm>
        <a:graphic>
          <a:graphicData uri="http://schemas.openxmlformats.org/drawingml/2006/table">
            <a:tbl>
              <a:tblPr/>
              <a:tblGrid>
                <a:gridCol w="415105">
                  <a:extLst>
                    <a:ext uri="{9D8B030D-6E8A-4147-A177-3AD203B41FA5}">
                      <a16:colId xmlns:a16="http://schemas.microsoft.com/office/drawing/2014/main" val="3378818681"/>
                    </a:ext>
                  </a:extLst>
                </a:gridCol>
                <a:gridCol w="2055190">
                  <a:extLst>
                    <a:ext uri="{9D8B030D-6E8A-4147-A177-3AD203B41FA5}">
                      <a16:colId xmlns:a16="http://schemas.microsoft.com/office/drawing/2014/main" val="982867594"/>
                    </a:ext>
                  </a:extLst>
                </a:gridCol>
                <a:gridCol w="1820219">
                  <a:extLst>
                    <a:ext uri="{9D8B030D-6E8A-4147-A177-3AD203B41FA5}">
                      <a16:colId xmlns:a16="http://schemas.microsoft.com/office/drawing/2014/main" val="3714485102"/>
                    </a:ext>
                  </a:extLst>
                </a:gridCol>
                <a:gridCol w="1595647">
                  <a:extLst>
                    <a:ext uri="{9D8B030D-6E8A-4147-A177-3AD203B41FA5}">
                      <a16:colId xmlns:a16="http://schemas.microsoft.com/office/drawing/2014/main" val="3775279902"/>
                    </a:ext>
                  </a:extLst>
                </a:gridCol>
                <a:gridCol w="1489269">
                  <a:extLst>
                    <a:ext uri="{9D8B030D-6E8A-4147-A177-3AD203B41FA5}">
                      <a16:colId xmlns:a16="http://schemas.microsoft.com/office/drawing/2014/main" val="2414841720"/>
                    </a:ext>
                  </a:extLst>
                </a:gridCol>
              </a:tblGrid>
              <a:tr h="1490381">
                <a:tc>
                  <a:txBody>
                    <a:bodyPr/>
                    <a:lstStyle/>
                    <a:p>
                      <a:pPr rtl="0" fontAlgn="t">
                        <a:spcBef>
                          <a:spcPts val="0"/>
                        </a:spcBef>
                        <a:spcAft>
                          <a:spcPts val="0"/>
                        </a:spcAft>
                      </a:pPr>
                      <a:r>
                        <a:rPr lang="en-US" sz="900" b="1" i="0" u="none" strike="noStrike" dirty="0">
                          <a:solidFill>
                            <a:srgbClr val="000000"/>
                          </a:solidFill>
                          <a:effectLst/>
                          <a:latin typeface="+mn-lt"/>
                        </a:rPr>
                        <a:t>4.3</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Requirements for </a:t>
                      </a:r>
                      <a:endParaRPr lang="en-US" sz="900" dirty="0">
                        <a:effectLst/>
                        <a:latin typeface="+mn-lt"/>
                      </a:endParaRPr>
                    </a:p>
                    <a:p>
                      <a:pPr rtl="0" fontAlgn="t">
                        <a:spcBef>
                          <a:spcPts val="0"/>
                        </a:spcBef>
                        <a:spcAft>
                          <a:spcPts val="0"/>
                        </a:spcAft>
                      </a:pPr>
                      <a:r>
                        <a:rPr lang="en-US" sz="900" b="1" i="0" u="none" strike="noStrike" dirty="0">
                          <a:solidFill>
                            <a:srgbClr val="000000"/>
                          </a:solidFill>
                          <a:effectLst/>
                          <a:latin typeface="+mn-lt"/>
                        </a:rPr>
                        <a:t>GVX PP </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 Number and duration of sessions</a:t>
                      </a:r>
                      <a:endParaRPr lang="en-US" sz="900" dirty="0">
                        <a:effectLst/>
                        <a:latin typeface="+mn-lt"/>
                      </a:endParaRPr>
                    </a:p>
                    <a:p>
                      <a:pPr fontAlgn="t"/>
                      <a:br>
                        <a:rPr lang="en-US" sz="900" dirty="0">
                          <a:effectLst/>
                          <a:latin typeface="+mn-lt"/>
                        </a:rPr>
                      </a:b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mn-lt"/>
                        </a:rPr>
                        <a:t>3 sessions</a:t>
                      </a:r>
                      <a:endParaRPr lang="en-US" sz="900">
                        <a:effectLst/>
                        <a:latin typeface="+mn-lt"/>
                      </a:endParaRPr>
                    </a:p>
                    <a:p>
                      <a:pPr rtl="0" fontAlgn="t">
                        <a:spcBef>
                          <a:spcPts val="0"/>
                        </a:spcBef>
                        <a:spcAft>
                          <a:spcPts val="0"/>
                        </a:spcAft>
                      </a:pPr>
                      <a:br>
                        <a:rPr lang="en-US" sz="900">
                          <a:effectLst/>
                          <a:latin typeface="+mn-lt"/>
                        </a:rPr>
                      </a:br>
                      <a:r>
                        <a:rPr lang="en-US" sz="900" b="0" i="0" u="none" strike="noStrike">
                          <a:solidFill>
                            <a:srgbClr val="000000"/>
                          </a:solidFill>
                          <a:effectLst/>
                          <a:latin typeface="+mn-lt"/>
                        </a:rPr>
                        <a:t>60 minutes each</a:t>
                      </a:r>
                      <a:endParaRPr lang="en-US" sz="900">
                        <a:effectLst/>
                        <a:latin typeface="+mn-lt"/>
                      </a:endParaRPr>
                    </a:p>
                    <a:p>
                      <a:pPr rtl="0" fontAlgn="t">
                        <a:spcBef>
                          <a:spcPts val="0"/>
                        </a:spcBef>
                        <a:spcAft>
                          <a:spcPts val="0"/>
                        </a:spcAft>
                      </a:pPr>
                      <a:r>
                        <a:rPr lang="en-US" sz="900" b="0" i="0" u="none" strike="noStrike">
                          <a:solidFill>
                            <a:srgbClr val="000000"/>
                          </a:solidFill>
                          <a:effectLst/>
                          <a:latin typeface="+mn-lt"/>
                        </a:rPr>
                        <a:t>(for 0 to 25 km)</a:t>
                      </a:r>
                      <a:endParaRPr lang="en-US" sz="900">
                        <a:effectLst/>
                        <a:latin typeface="+mn-lt"/>
                      </a:endParaRPr>
                    </a:p>
                    <a:p>
                      <a:pPr rtl="0" fontAlgn="t">
                        <a:spcBef>
                          <a:spcPts val="0"/>
                        </a:spcBef>
                        <a:spcAft>
                          <a:spcPts val="0"/>
                        </a:spcAft>
                      </a:pPr>
                      <a:br>
                        <a:rPr lang="en-US" sz="900">
                          <a:effectLst/>
                          <a:latin typeface="+mn-lt"/>
                        </a:rPr>
                      </a:br>
                      <a:r>
                        <a:rPr lang="en-US" sz="900" b="0" i="0" u="none" strike="noStrike">
                          <a:solidFill>
                            <a:srgbClr val="000000"/>
                          </a:solidFill>
                          <a:effectLst/>
                          <a:latin typeface="+mn-lt"/>
                        </a:rPr>
                        <a:t>90 minutes each</a:t>
                      </a:r>
                      <a:endParaRPr lang="en-US" sz="900">
                        <a:effectLst/>
                        <a:latin typeface="+mn-lt"/>
                      </a:endParaRPr>
                    </a:p>
                    <a:p>
                      <a:pPr rtl="0" fontAlgn="t">
                        <a:spcBef>
                          <a:spcPts val="0"/>
                        </a:spcBef>
                        <a:spcAft>
                          <a:spcPts val="0"/>
                        </a:spcAft>
                      </a:pPr>
                      <a:r>
                        <a:rPr lang="en-US" sz="900" b="0" i="0" u="none" strike="noStrike">
                          <a:solidFill>
                            <a:srgbClr val="000000"/>
                          </a:solidFill>
                          <a:effectLst/>
                          <a:latin typeface="+mn-lt"/>
                        </a:rPr>
                        <a:t>(for 25 to 50 km)</a:t>
                      </a:r>
                      <a:endParaRPr lang="en-US" sz="900">
                        <a:effectLst/>
                        <a:latin typeface="+mn-lt"/>
                      </a:endParaRPr>
                    </a:p>
                    <a:p>
                      <a:pPr rtl="0" fontAlgn="t">
                        <a:spcBef>
                          <a:spcPts val="0"/>
                        </a:spcBef>
                        <a:spcAft>
                          <a:spcPts val="0"/>
                        </a:spcAft>
                      </a:pPr>
                      <a:br>
                        <a:rPr lang="en-US" sz="900">
                          <a:effectLst/>
                          <a:latin typeface="+mn-lt"/>
                        </a:rPr>
                      </a:br>
                      <a:r>
                        <a:rPr lang="en-US" sz="900" b="0" i="0" u="none" strike="noStrike">
                          <a:solidFill>
                            <a:srgbClr val="000000"/>
                          </a:solidFill>
                          <a:effectLst/>
                          <a:latin typeface="+mn-lt"/>
                        </a:rPr>
                        <a:t>Requires at least 1 session on a different day.</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a:solidFill>
                            <a:srgbClr val="000000"/>
                          </a:solidFill>
                          <a:effectLst/>
                          <a:latin typeface="+mn-lt"/>
                        </a:rPr>
                        <a:t>3 sessions</a:t>
                      </a:r>
                      <a:endParaRPr lang="en-US" sz="900">
                        <a:effectLst/>
                        <a:latin typeface="+mn-lt"/>
                      </a:endParaRPr>
                    </a:p>
                    <a:p>
                      <a:pPr rtl="0" fontAlgn="t">
                        <a:spcBef>
                          <a:spcPts val="0"/>
                        </a:spcBef>
                        <a:spcAft>
                          <a:spcPts val="0"/>
                        </a:spcAft>
                      </a:pPr>
                      <a:br>
                        <a:rPr lang="en-US" sz="900">
                          <a:effectLst/>
                          <a:latin typeface="+mn-lt"/>
                        </a:rPr>
                      </a:br>
                      <a:r>
                        <a:rPr lang="en-US" sz="900" b="0" i="0" u="none" strike="noStrike">
                          <a:solidFill>
                            <a:srgbClr val="000000"/>
                          </a:solidFill>
                          <a:effectLst/>
                          <a:latin typeface="+mn-lt"/>
                        </a:rPr>
                        <a:t>30 minutes each</a:t>
                      </a:r>
                      <a:endParaRPr lang="en-US" sz="900">
                        <a:effectLst/>
                        <a:latin typeface="+mn-lt"/>
                      </a:endParaRPr>
                    </a:p>
                    <a:p>
                      <a:pPr rtl="0" fontAlgn="t">
                        <a:spcBef>
                          <a:spcPts val="0"/>
                        </a:spcBef>
                        <a:spcAft>
                          <a:spcPts val="0"/>
                        </a:spcAft>
                      </a:pPr>
                      <a:r>
                        <a:rPr lang="en-US" sz="900" b="0" i="0" u="none" strike="noStrike">
                          <a:solidFill>
                            <a:srgbClr val="000000"/>
                          </a:solidFill>
                          <a:effectLst/>
                          <a:latin typeface="+mn-lt"/>
                        </a:rPr>
                        <a:t>(for 0 to 25 km)</a:t>
                      </a:r>
                      <a:endParaRPr lang="en-US" sz="900">
                        <a:effectLst/>
                        <a:latin typeface="+mn-lt"/>
                      </a:endParaRPr>
                    </a:p>
                    <a:p>
                      <a:pPr rtl="0" fontAlgn="t">
                        <a:spcBef>
                          <a:spcPts val="0"/>
                        </a:spcBef>
                        <a:spcAft>
                          <a:spcPts val="0"/>
                        </a:spcAft>
                      </a:pPr>
                      <a:br>
                        <a:rPr lang="en-US" sz="900">
                          <a:effectLst/>
                          <a:latin typeface="+mn-lt"/>
                        </a:rPr>
                      </a:br>
                      <a:r>
                        <a:rPr lang="en-US" sz="900" b="0" i="0" u="none" strike="noStrike">
                          <a:solidFill>
                            <a:srgbClr val="000000"/>
                          </a:solidFill>
                          <a:effectLst/>
                          <a:latin typeface="+mn-lt"/>
                        </a:rPr>
                        <a:t>60 minutes each</a:t>
                      </a:r>
                      <a:endParaRPr lang="en-US" sz="900">
                        <a:effectLst/>
                        <a:latin typeface="+mn-lt"/>
                      </a:endParaRPr>
                    </a:p>
                    <a:p>
                      <a:pPr rtl="0" fontAlgn="t">
                        <a:spcBef>
                          <a:spcPts val="0"/>
                        </a:spcBef>
                        <a:spcAft>
                          <a:spcPts val="0"/>
                        </a:spcAft>
                      </a:pPr>
                      <a:r>
                        <a:rPr lang="en-US" sz="900" b="0" i="0" u="none" strike="noStrike">
                          <a:solidFill>
                            <a:srgbClr val="000000"/>
                          </a:solidFill>
                          <a:effectLst/>
                          <a:latin typeface="+mn-lt"/>
                        </a:rPr>
                        <a:t>(for 25 to 50 km)</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0" i="0" u="none" strike="noStrike" dirty="0">
                          <a:solidFill>
                            <a:srgbClr val="000000"/>
                          </a:solidFill>
                          <a:effectLst/>
                          <a:latin typeface="+mn-lt"/>
                        </a:rPr>
                        <a:t>3 sessions</a:t>
                      </a:r>
                      <a:endParaRPr lang="en-US" sz="900" dirty="0">
                        <a:effectLst/>
                        <a:latin typeface="+mn-lt"/>
                      </a:endParaRPr>
                    </a:p>
                    <a:p>
                      <a:pPr rtl="0" fontAlgn="t">
                        <a:spcBef>
                          <a:spcPts val="0"/>
                        </a:spcBef>
                        <a:spcAft>
                          <a:spcPts val="0"/>
                        </a:spcAft>
                      </a:pPr>
                      <a:br>
                        <a:rPr lang="en-US" sz="900" dirty="0">
                          <a:effectLst/>
                          <a:latin typeface="+mn-lt"/>
                        </a:rPr>
                      </a:br>
                      <a:r>
                        <a:rPr lang="en-US" sz="900" b="0" i="0" u="none" strike="noStrike" dirty="0">
                          <a:solidFill>
                            <a:srgbClr val="000000"/>
                          </a:solidFill>
                          <a:effectLst/>
                          <a:latin typeface="+mn-lt"/>
                        </a:rPr>
                        <a:t>15 minutes each</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(for 0 to 25 km)</a:t>
                      </a:r>
                      <a:endParaRPr lang="en-US" sz="900" dirty="0">
                        <a:effectLst/>
                        <a:latin typeface="+mn-lt"/>
                      </a:endParaRPr>
                    </a:p>
                    <a:p>
                      <a:pPr rtl="0" fontAlgn="t">
                        <a:spcBef>
                          <a:spcPts val="0"/>
                        </a:spcBef>
                        <a:spcAft>
                          <a:spcPts val="0"/>
                        </a:spcAft>
                      </a:pPr>
                      <a:br>
                        <a:rPr lang="en-US" sz="900" dirty="0">
                          <a:effectLst/>
                          <a:latin typeface="+mn-lt"/>
                        </a:rPr>
                      </a:br>
                      <a:r>
                        <a:rPr lang="en-US" sz="900" b="0" i="0" u="none" strike="noStrike" dirty="0">
                          <a:solidFill>
                            <a:srgbClr val="000000"/>
                          </a:solidFill>
                          <a:effectLst/>
                          <a:latin typeface="+mn-lt"/>
                        </a:rPr>
                        <a:t>30 minutes each</a:t>
                      </a:r>
                      <a:endParaRPr lang="en-US" sz="900" dirty="0">
                        <a:effectLst/>
                        <a:latin typeface="+mn-lt"/>
                      </a:endParaRPr>
                    </a:p>
                    <a:p>
                      <a:pPr rtl="0" fontAlgn="t">
                        <a:spcBef>
                          <a:spcPts val="0"/>
                        </a:spcBef>
                        <a:spcAft>
                          <a:spcPts val="0"/>
                        </a:spcAft>
                      </a:pPr>
                      <a:r>
                        <a:rPr lang="en-US" sz="900" b="0" i="0" u="none" strike="noStrike" dirty="0">
                          <a:solidFill>
                            <a:srgbClr val="000000"/>
                          </a:solidFill>
                          <a:effectLst/>
                          <a:latin typeface="+mn-lt"/>
                        </a:rPr>
                        <a:t>(for 25 to 50 km)</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1064293422"/>
                  </a:ext>
                </a:extLst>
              </a:tr>
              <a:tr h="945448">
                <a:tc>
                  <a:txBody>
                    <a:bodyPr/>
                    <a:lstStyle/>
                    <a:p>
                      <a:pPr rtl="0" fontAlgn="t">
                        <a:spcBef>
                          <a:spcPts val="0"/>
                        </a:spcBef>
                        <a:spcAft>
                          <a:spcPts val="0"/>
                        </a:spcAft>
                      </a:pPr>
                      <a:r>
                        <a:rPr lang="en-US" sz="900" b="1" i="0" u="none" strike="noStrike">
                          <a:solidFill>
                            <a:srgbClr val="000000"/>
                          </a:solidFill>
                          <a:effectLst/>
                          <a:latin typeface="+mn-lt"/>
                        </a:rPr>
                        <a:t>4.4</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a:solidFill>
                            <a:srgbClr val="000000"/>
                          </a:solidFill>
                          <a:effectLst/>
                          <a:latin typeface="+mn-lt"/>
                        </a:rPr>
                        <a:t>Requirements for</a:t>
                      </a:r>
                      <a:endParaRPr lang="en-US" sz="900">
                        <a:effectLst/>
                        <a:latin typeface="+mn-lt"/>
                      </a:endParaRPr>
                    </a:p>
                    <a:p>
                      <a:pPr rtl="0" fontAlgn="t">
                        <a:spcBef>
                          <a:spcPts val="0"/>
                        </a:spcBef>
                        <a:spcAft>
                          <a:spcPts val="0"/>
                        </a:spcAft>
                      </a:pPr>
                      <a:r>
                        <a:rPr lang="en-US" sz="900" b="1" i="0" u="none" strike="noStrike">
                          <a:solidFill>
                            <a:srgbClr val="000000"/>
                          </a:solidFill>
                          <a:effectLst/>
                          <a:latin typeface="+mn-lt"/>
                        </a:rPr>
                        <a:t>GVX  NRTK</a:t>
                      </a:r>
                      <a:endParaRPr lang="en-US" sz="900">
                        <a:effectLst/>
                        <a:latin typeface="+mn-lt"/>
                      </a:endParaRPr>
                    </a:p>
                    <a:p>
                      <a:pPr algn="r" rtl="0" fontAlgn="t">
                        <a:spcBef>
                          <a:spcPts val="0"/>
                        </a:spcBef>
                        <a:spcAft>
                          <a:spcPts val="0"/>
                        </a:spcAft>
                      </a:pPr>
                      <a:r>
                        <a:rPr lang="en-US" sz="900" b="1" i="0" u="none" strike="noStrike">
                          <a:solidFill>
                            <a:srgbClr val="000000"/>
                          </a:solidFill>
                          <a:effectLst/>
                          <a:latin typeface="+mn-lt"/>
                        </a:rPr>
                        <a:t>- Number and duration of occupations</a:t>
                      </a:r>
                      <a:endParaRPr lang="en-US" sz="900">
                        <a:effectLst/>
                        <a:latin typeface="+mn-lt"/>
                      </a:endParaRPr>
                    </a:p>
                    <a:p>
                      <a:pPr fontAlgn="t"/>
                      <a:br>
                        <a:rPr lang="en-US" sz="900">
                          <a:effectLst/>
                          <a:latin typeface="+mn-lt"/>
                        </a:rPr>
                      </a:b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(6) 5 minutes</a:t>
                      </a:r>
                      <a:endParaRPr lang="en-US" sz="900" dirty="0">
                        <a:effectLst/>
                        <a:latin typeface="+mn-lt"/>
                      </a:endParaRPr>
                    </a:p>
                    <a:p>
                      <a:pPr rtl="0" fontAlgn="t">
                        <a:spcBef>
                          <a:spcPts val="0"/>
                        </a:spcBef>
                        <a:spcAft>
                          <a:spcPts val="0"/>
                        </a:spcAft>
                      </a:pPr>
                      <a:br>
                        <a:rPr lang="en-US" sz="900" dirty="0">
                          <a:effectLst/>
                          <a:latin typeface="+mn-lt"/>
                        </a:rPr>
                      </a:br>
                      <a:r>
                        <a:rPr lang="en-US" sz="900" b="0" i="0" u="none" strike="noStrike" dirty="0">
                          <a:solidFill>
                            <a:srgbClr val="000000"/>
                          </a:solidFill>
                          <a:effectLst/>
                          <a:latin typeface="+mn-lt"/>
                        </a:rPr>
                        <a:t>Requires at least 3 occupations on a different day. </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en-US" sz="900">
                          <a:effectLst/>
                          <a:latin typeface="+mn-lt"/>
                        </a:rPr>
                      </a:br>
                      <a:br>
                        <a:rPr lang="en-US" sz="900">
                          <a:effectLst/>
                          <a:latin typeface="+mn-lt"/>
                        </a:rPr>
                      </a:br>
                      <a:r>
                        <a:rPr lang="en-US" sz="900" b="0" i="0" u="none" strike="noStrike">
                          <a:solidFill>
                            <a:srgbClr val="000000"/>
                          </a:solidFill>
                          <a:effectLst/>
                          <a:latin typeface="+mn-lt"/>
                        </a:rPr>
                        <a:t>(3) 5 minutes</a:t>
                      </a:r>
                      <a:endParaRPr lang="en-US" sz="900">
                        <a:effectLst/>
                        <a:latin typeface="+mn-lt"/>
                      </a:endParaRPr>
                    </a:p>
                    <a:p>
                      <a:pPr fontAlgn="t"/>
                      <a:br>
                        <a:rPr lang="en-US" sz="900">
                          <a:effectLst/>
                          <a:latin typeface="+mn-lt"/>
                        </a:rPr>
                      </a:b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en-US" sz="900">
                          <a:effectLst/>
                          <a:latin typeface="+mn-lt"/>
                        </a:rPr>
                      </a:br>
                      <a:br>
                        <a:rPr lang="en-US" sz="900">
                          <a:effectLst/>
                          <a:latin typeface="+mn-lt"/>
                        </a:rPr>
                      </a:br>
                      <a:r>
                        <a:rPr lang="en-US" sz="900" b="0" i="0" u="none" strike="noStrike">
                          <a:solidFill>
                            <a:srgbClr val="000000"/>
                          </a:solidFill>
                          <a:effectLst/>
                          <a:latin typeface="+mn-lt"/>
                        </a:rPr>
                        <a:t>(3) 5 minutes</a:t>
                      </a:r>
                      <a:endParaRPr lang="en-US" sz="900">
                        <a:effectLst/>
                        <a:latin typeface="+mn-lt"/>
                      </a:endParaRPr>
                    </a:p>
                    <a:p>
                      <a:pPr fontAlgn="t"/>
                      <a:br>
                        <a:rPr lang="en-US" sz="900">
                          <a:effectLst/>
                          <a:latin typeface="+mn-lt"/>
                        </a:rPr>
                      </a:b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3230355793"/>
                  </a:ext>
                </a:extLst>
              </a:tr>
              <a:tr h="1113444">
                <a:tc>
                  <a:txBody>
                    <a:bodyPr/>
                    <a:lstStyle/>
                    <a:p>
                      <a:pPr rtl="0" fontAlgn="t">
                        <a:spcBef>
                          <a:spcPts val="0"/>
                        </a:spcBef>
                        <a:spcAft>
                          <a:spcPts val="0"/>
                        </a:spcAft>
                      </a:pPr>
                      <a:r>
                        <a:rPr lang="en-US" sz="900" b="1" i="0" u="none" strike="noStrike">
                          <a:solidFill>
                            <a:srgbClr val="000000"/>
                          </a:solidFill>
                          <a:effectLst/>
                          <a:latin typeface="+mn-lt"/>
                        </a:rPr>
                        <a:t>4.5</a:t>
                      </a:r>
                      <a:endParaRPr lang="en-US" sz="90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r>
                        <a:rPr lang="en-US" sz="900" b="1" i="0" u="none" strike="noStrike" dirty="0">
                          <a:solidFill>
                            <a:srgbClr val="000000"/>
                          </a:solidFill>
                          <a:effectLst/>
                          <a:latin typeface="+mn-lt"/>
                        </a:rPr>
                        <a:t>Requirements for</a:t>
                      </a:r>
                      <a:endParaRPr lang="en-US" sz="900" dirty="0">
                        <a:effectLst/>
                        <a:latin typeface="+mn-lt"/>
                      </a:endParaRPr>
                    </a:p>
                    <a:p>
                      <a:pPr rtl="0" fontAlgn="t">
                        <a:spcBef>
                          <a:spcPts val="0"/>
                        </a:spcBef>
                        <a:spcAft>
                          <a:spcPts val="0"/>
                        </a:spcAft>
                      </a:pPr>
                      <a:r>
                        <a:rPr lang="en-US" sz="900" b="1" i="0" u="none" strike="noStrike" dirty="0">
                          <a:solidFill>
                            <a:srgbClr val="000000"/>
                          </a:solidFill>
                          <a:effectLst/>
                          <a:latin typeface="+mn-lt"/>
                        </a:rPr>
                        <a:t>GVX SRTK</a:t>
                      </a:r>
                      <a:endParaRPr lang="en-US" sz="900" dirty="0">
                        <a:effectLst/>
                        <a:latin typeface="+mn-lt"/>
                      </a:endParaRPr>
                    </a:p>
                    <a:p>
                      <a:pPr algn="r" rtl="0" fontAlgn="t">
                        <a:spcBef>
                          <a:spcPts val="0"/>
                        </a:spcBef>
                        <a:spcAft>
                          <a:spcPts val="0"/>
                        </a:spcAft>
                      </a:pPr>
                      <a:r>
                        <a:rPr lang="en-US" sz="900" b="1" i="0" u="none" strike="noStrike" dirty="0">
                          <a:solidFill>
                            <a:srgbClr val="000000"/>
                          </a:solidFill>
                          <a:effectLst/>
                          <a:latin typeface="+mn-lt"/>
                        </a:rPr>
                        <a:t>- Number and duration of occupations</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Not allowed</a:t>
                      </a:r>
                      <a:endParaRPr lang="en-US" sz="900" dirty="0">
                        <a:effectLst/>
                        <a:latin typeface="+mn-lt"/>
                      </a:endParaRPr>
                    </a:p>
                    <a:p>
                      <a:pPr fontAlgn="t"/>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(5) 5 minutes</a:t>
                      </a:r>
                      <a:endParaRPr lang="en-US" sz="900" dirty="0">
                        <a:effectLst/>
                        <a:latin typeface="+mn-lt"/>
                      </a:endParaRPr>
                    </a:p>
                    <a:p>
                      <a:pPr rtl="0" fontAlgn="t">
                        <a:spcBef>
                          <a:spcPts val="0"/>
                        </a:spcBef>
                        <a:spcAft>
                          <a:spcPts val="0"/>
                        </a:spcAft>
                      </a:pPr>
                      <a:br>
                        <a:rPr lang="en-US" sz="900" dirty="0">
                          <a:effectLst/>
                          <a:latin typeface="+mn-lt"/>
                        </a:rPr>
                      </a:br>
                      <a:r>
                        <a:rPr lang="en-US" sz="900" b="0" i="0" u="none" strike="noStrike" dirty="0">
                          <a:solidFill>
                            <a:srgbClr val="000000"/>
                          </a:solidFill>
                          <a:effectLst/>
                          <a:latin typeface="+mn-lt"/>
                        </a:rPr>
                        <a:t>Requires at least 2 occupations on a different day.</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tc>
                  <a:txBody>
                    <a:bodyPr/>
                    <a:lstStyle/>
                    <a:p>
                      <a:pPr rtl="0" fontAlgn="t">
                        <a:spcBef>
                          <a:spcPts val="0"/>
                        </a:spcBef>
                        <a:spcAft>
                          <a:spcPts val="0"/>
                        </a:spcAft>
                      </a:pPr>
                      <a:br>
                        <a:rPr lang="en-US" sz="900" dirty="0">
                          <a:effectLst/>
                          <a:latin typeface="+mn-lt"/>
                        </a:rPr>
                      </a:br>
                      <a:br>
                        <a:rPr lang="en-US" sz="900" dirty="0">
                          <a:effectLst/>
                          <a:latin typeface="+mn-lt"/>
                        </a:rPr>
                      </a:br>
                      <a:r>
                        <a:rPr lang="en-US" sz="900" b="0" i="0" u="none" strike="noStrike" dirty="0">
                          <a:solidFill>
                            <a:srgbClr val="000000"/>
                          </a:solidFill>
                          <a:effectLst/>
                          <a:latin typeface="+mn-lt"/>
                        </a:rPr>
                        <a:t>(4) 5 minutes</a:t>
                      </a:r>
                      <a:endParaRPr lang="en-US" sz="900" dirty="0">
                        <a:effectLst/>
                        <a:latin typeface="+mn-lt"/>
                      </a:endParaRPr>
                    </a:p>
                    <a:p>
                      <a:pPr rtl="0" fontAlgn="t">
                        <a:spcBef>
                          <a:spcPts val="0"/>
                        </a:spcBef>
                        <a:spcAft>
                          <a:spcPts val="0"/>
                        </a:spcAft>
                      </a:pPr>
                      <a:br>
                        <a:rPr lang="en-US" sz="900" dirty="0">
                          <a:effectLst/>
                          <a:latin typeface="+mn-lt"/>
                        </a:rPr>
                      </a:br>
                      <a:r>
                        <a:rPr lang="en-US" sz="900" b="0" i="0" u="none" strike="noStrike" dirty="0">
                          <a:solidFill>
                            <a:srgbClr val="000000"/>
                          </a:solidFill>
                          <a:effectLst/>
                          <a:latin typeface="+mn-lt"/>
                        </a:rPr>
                        <a:t>Requires at least 1 occupation on a different day.</a:t>
                      </a:r>
                      <a:endParaRPr lang="en-US" sz="900" dirty="0">
                        <a:effectLst/>
                        <a:latin typeface="+mn-lt"/>
                      </a:endParaRPr>
                    </a:p>
                  </a:txBody>
                  <a:tcPr marL="63500" marR="63500" marT="63500" marB="63500">
                    <a:lnL w="12700" cap="flat" cmpd="sng" algn="ctr">
                      <a:solidFill>
                        <a:srgbClr val="333333"/>
                      </a:solidFill>
                      <a:prstDash val="solid"/>
                      <a:round/>
                      <a:headEnd type="none" w="med" len="med"/>
                      <a:tailEnd type="none" w="med" len="med"/>
                    </a:lnL>
                    <a:lnR w="12700" cap="flat" cmpd="sng" algn="ctr">
                      <a:solidFill>
                        <a:srgbClr val="333333"/>
                      </a:solidFill>
                      <a:prstDash val="solid"/>
                      <a:round/>
                      <a:headEnd type="none" w="med" len="med"/>
                      <a:tailEnd type="none" w="med" len="med"/>
                    </a:lnR>
                    <a:lnT w="12700" cap="flat" cmpd="sng" algn="ctr">
                      <a:solidFill>
                        <a:srgbClr val="333333"/>
                      </a:solidFill>
                      <a:prstDash val="solid"/>
                      <a:round/>
                      <a:headEnd type="none" w="med" len="med"/>
                      <a:tailEnd type="none" w="med" len="med"/>
                    </a:lnT>
                    <a:lnB w="12700" cap="flat" cmpd="sng" algn="ctr">
                      <a:solidFill>
                        <a:srgbClr val="333333"/>
                      </a:solidFill>
                      <a:prstDash val="solid"/>
                      <a:round/>
                      <a:headEnd type="none" w="med" len="med"/>
                      <a:tailEnd type="none" w="med" len="med"/>
                    </a:lnB>
                  </a:tcPr>
                </a:tc>
                <a:extLst>
                  <a:ext uri="{0D108BD9-81ED-4DB2-BD59-A6C34878D82A}">
                    <a16:rowId xmlns:a16="http://schemas.microsoft.com/office/drawing/2014/main" val="959450475"/>
                  </a:ext>
                </a:extLst>
              </a:tr>
            </a:tbl>
          </a:graphicData>
        </a:graphic>
      </p:graphicFrame>
      <p:sp>
        <p:nvSpPr>
          <p:cNvPr id="7" name="TextBox 6">
            <a:extLst>
              <a:ext uri="{FF2B5EF4-FFF2-40B4-BE49-F238E27FC236}">
                <a16:creationId xmlns:a16="http://schemas.microsoft.com/office/drawing/2014/main" id="{06BCA350-6330-ACE7-C8D2-2F7F52C85B13}"/>
              </a:ext>
            </a:extLst>
          </p:cNvPr>
          <p:cNvSpPr txBox="1"/>
          <p:nvPr/>
        </p:nvSpPr>
        <p:spPr>
          <a:xfrm>
            <a:off x="884750" y="1474073"/>
            <a:ext cx="7807019" cy="369332"/>
          </a:xfrm>
          <a:prstGeom prst="rect">
            <a:avLst/>
          </a:prstGeom>
          <a:noFill/>
        </p:spPr>
        <p:txBody>
          <a:bodyPr wrap="square">
            <a:spAutoFit/>
          </a:bodyPr>
          <a:lstStyle/>
          <a:p>
            <a:pPr rtl="0">
              <a:spcBef>
                <a:spcPts val="0"/>
              </a:spcBef>
              <a:spcAft>
                <a:spcPts val="0"/>
              </a:spcAft>
            </a:pPr>
            <a:r>
              <a:rPr lang="en-US" sz="1800" b="0" i="0" u="none" strike="noStrike" dirty="0">
                <a:solidFill>
                  <a:srgbClr val="333333"/>
                </a:solidFill>
                <a:effectLst/>
                <a:latin typeface="Arial" panose="020B0604020202020204" pitchFamily="34" charset="0"/>
              </a:rPr>
              <a:t>Table 4 - </a:t>
            </a:r>
            <a:r>
              <a:rPr lang="en-US" sz="1800" b="0" i="0" u="none" strike="noStrike" dirty="0">
                <a:solidFill>
                  <a:srgbClr val="000000"/>
                </a:solidFill>
                <a:effectLst/>
                <a:latin typeface="Arial" panose="020B0604020202020204" pitchFamily="34" charset="0"/>
              </a:rPr>
              <a:t>Standards for Observation Requirements by Method (continued)</a:t>
            </a:r>
            <a:endParaRPr lang="en-US" b="0" dirty="0">
              <a:effectLst/>
            </a:endParaRPr>
          </a:p>
        </p:txBody>
      </p:sp>
      <p:sp>
        <p:nvSpPr>
          <p:cNvPr id="4" name="Date Placeholder 3">
            <a:extLst>
              <a:ext uri="{FF2B5EF4-FFF2-40B4-BE49-F238E27FC236}">
                <a16:creationId xmlns:a16="http://schemas.microsoft.com/office/drawing/2014/main" id="{8525C1C2-A458-C9E6-7613-F4B5841AEE06}"/>
              </a:ext>
            </a:extLst>
          </p:cNvPr>
          <p:cNvSpPr>
            <a:spLocks noGrp="1"/>
          </p:cNvSpPr>
          <p:nvPr>
            <p:ph type="dt" sz="half" idx="10"/>
          </p:nvPr>
        </p:nvSpPr>
        <p:spPr/>
        <p:txBody>
          <a:bodyPr/>
          <a:lstStyle/>
          <a:p>
            <a:r>
              <a:rPr lang="en-US" altLang="en-US"/>
              <a:t>April 21, 2025</a:t>
            </a:r>
            <a:endParaRPr lang="en-US" altLang="en-US" dirty="0"/>
          </a:p>
        </p:txBody>
      </p:sp>
    </p:spTree>
    <p:extLst>
      <p:ext uri="{BB962C8B-B14F-4D97-AF65-F5344CB8AC3E}">
        <p14:creationId xmlns:p14="http://schemas.microsoft.com/office/powerpoint/2010/main" val="74798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508 compliant NGS 2022 powerpoint_template_letterbox3" id="{396AFA79-9647-415C-8F43-0C2C5358EB1B}" vid="{F44494C9-CA9C-49A8-AEF9-BE88A309D4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powerpoint_template_letterbox</Template>
  <TotalTime>5365</TotalTime>
  <Words>12296</Words>
  <Application>Microsoft Office PowerPoint</Application>
  <PresentationFormat>On-screen Show (4:3)</PresentationFormat>
  <Paragraphs>1846</Paragraphs>
  <Slides>70</Slides>
  <Notes>70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Calibri Light</vt:lpstr>
      <vt:lpstr>Times New Roman</vt:lpstr>
      <vt:lpstr>Office Theme</vt:lpstr>
      <vt:lpstr>NGS Webinar</vt:lpstr>
      <vt:lpstr>NGS Webinar </vt:lpstr>
      <vt:lpstr>NGS Webinar</vt:lpstr>
      <vt:lpstr>Review of NOS NGS 92 Tables 1 through 10</vt:lpstr>
      <vt:lpstr>Classifications</vt:lpstr>
      <vt:lpstr>Mark Types in Network Design</vt:lpstr>
      <vt:lpstr>Network Designs and Observation Methods</vt:lpstr>
      <vt:lpstr>Standards for each Observation Method </vt:lpstr>
      <vt:lpstr>Standards for each Observation Method </vt:lpstr>
      <vt:lpstr>Standards for Network Design</vt:lpstr>
      <vt:lpstr>Standards for Network Design</vt:lpstr>
      <vt:lpstr>Standards for Monumentation</vt:lpstr>
      <vt:lpstr>Standards for Results</vt:lpstr>
      <vt:lpstr>Standards for Results </vt:lpstr>
      <vt:lpstr>Standards for Valid Orthometric Heights</vt:lpstr>
      <vt:lpstr>Standards for Field and Office</vt:lpstr>
      <vt:lpstr>Standards for Required Documentation</vt:lpstr>
      <vt:lpstr>NOS NGS 92 Specifications</vt:lpstr>
      <vt:lpstr>Review of a Few Key Concepts</vt:lpstr>
      <vt:lpstr>Key Concepts 1</vt:lpstr>
      <vt:lpstr>PowerPoint Presentation</vt:lpstr>
      <vt:lpstr>PowerPoint Presentation</vt:lpstr>
      <vt:lpstr>PowerPoint Presentation</vt:lpstr>
      <vt:lpstr>PowerPoint Presentation</vt:lpstr>
      <vt:lpstr>PowerPoint Presentation</vt:lpstr>
      <vt:lpstr>Key Concepts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Network Design with Commentary</vt:lpstr>
      <vt:lpstr>Network Design Priorities</vt:lpstr>
      <vt:lpstr>City of Lake City Network</vt:lpstr>
      <vt:lpstr>OPUS PP Requirements (Table 4.2)</vt:lpstr>
      <vt:lpstr>GVX SRTK Requirements (Table 4.5)</vt:lpstr>
      <vt:lpstr>City of Lake City Network</vt:lpstr>
      <vt:lpstr>3 GVX Base Marks</vt:lpstr>
      <vt:lpstr>3 GVX Validation Stations</vt:lpstr>
      <vt:lpstr>18 Passive Marks</vt:lpstr>
      <vt:lpstr>Existing Valid Bench Marks</vt:lpstr>
      <vt:lpstr>Survey Plan</vt:lpstr>
      <vt:lpstr>OPUS PP Vectors</vt:lpstr>
      <vt:lpstr>GVX SRTK Vectors</vt:lpstr>
      <vt:lpstr>Combined Vector Network</vt:lpstr>
      <vt:lpstr>Combined Vector Network</vt:lpstr>
      <vt:lpstr>OPUS PP Session Plan</vt:lpstr>
      <vt:lpstr>OPUS PP Session Plan</vt:lpstr>
      <vt:lpstr>GVX SRTK Observation Plan</vt:lpstr>
      <vt:lpstr>GVX SRTK Observation Plan</vt:lpstr>
      <vt:lpstr>GVX SRTK Observation Plan</vt:lpstr>
      <vt:lpstr>PowerPoint Presentation</vt:lpstr>
      <vt:lpstr>PowerPoint Presentation</vt:lpstr>
      <vt:lpstr>PowerPoint Presentation</vt:lpstr>
      <vt:lpstr>PowerPoint Presentation</vt:lpstr>
      <vt:lpstr>PowerPoint Presentation</vt:lpstr>
      <vt:lpstr>Survey Design for Greatest Efficiency</vt:lpstr>
      <vt:lpstr>Project Proposal</vt:lpstr>
      <vt:lpstr>Project Proposal Page</vt:lpstr>
      <vt:lpstr>Project Report</vt:lpstr>
      <vt:lpstr>Project Report</vt:lpstr>
      <vt:lpstr>Status</vt:lpstr>
      <vt:lpstr>The End</vt:lpstr>
    </vt:vector>
  </TitlesOfParts>
  <Company>Simmons + Associates Graphic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4:3</dc:title>
  <dc:creator>Dave Zenk</dc:creator>
  <cp:lastModifiedBy>Dave Zenk</cp:lastModifiedBy>
  <cp:revision>224</cp:revision>
  <dcterms:created xsi:type="dcterms:W3CDTF">2023-02-10T19:02:26Z</dcterms:created>
  <dcterms:modified xsi:type="dcterms:W3CDTF">2025-04-22T13:08:31Z</dcterms:modified>
</cp:coreProperties>
</file>