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0" r:id="rId2"/>
  </p:sldMasterIdLst>
  <p:notesMasterIdLst>
    <p:notesMasterId r:id="rId2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9" r:id="rId25"/>
    <p:sldId id="278" r:id="rId26"/>
    <p:sldId id="280" r:id="rId27"/>
  </p:sldIdLst>
  <p:sldSz cx="9144000" cy="5143500" type="screen16x9"/>
  <p:notesSz cx="6794500" cy="9931400"/>
  <p:embeddedFontLst>
    <p:embeddedFont>
      <p:font typeface="Agfa Rotis Sans Serif"/>
      <p:regular r:id="rId29"/>
      <p:bold r:id="rId30"/>
      <p:italic r:id="rId31"/>
    </p:embeddedFont>
    <p:embeddedFont>
      <p:font typeface="Calibri" panose="020F0502020204030204" pitchFamily="34" charset="0"/>
      <p:regular r:id="rId32"/>
      <p:bold r:id="rId33"/>
      <p:italic r:id="rId34"/>
      <p:boldItalic r:id="rId35"/>
    </p:embeddedFont>
    <p:embeddedFont>
      <p:font typeface="Lato" panose="020F0502020204030203"/>
      <p:regular r:id="rId36"/>
      <p:bold r:id="rId37"/>
      <p:italic r:id="rId38"/>
      <p:boldItalic r:id="rId39"/>
    </p:embeddedFont>
    <p:embeddedFont>
      <p:font typeface="Verdana" panose="020B060403050404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sutyagin" initials="i"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425" autoAdjust="0"/>
  </p:normalViewPr>
  <p:slideViewPr>
    <p:cSldViewPr snapToGrid="0">
      <p:cViewPr varScale="1">
        <p:scale>
          <a:sx n="84" d="100"/>
          <a:sy n="84" d="100"/>
        </p:scale>
        <p:origin x="264" y="90"/>
      </p:cViewPr>
      <p:guideLst/>
    </p:cSldViewPr>
  </p:slideViewPr>
  <p:notesTextViewPr>
    <p:cViewPr>
      <p:scale>
        <a:sx n="1" d="1"/>
        <a:sy n="1" d="1"/>
      </p:scale>
      <p:origin x="0" y="0"/>
    </p:cViewPr>
  </p:notesTextViewPr>
  <p:notesViewPr>
    <p:cSldViewPr snapToGrid="0">
      <p:cViewPr varScale="1">
        <p:scale>
          <a:sx n="60" d="100"/>
          <a:sy n="60" d="100"/>
        </p:scale>
        <p:origin x="1914"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de-DE" sz="1800" b="0" strike="noStrike" spc="-1">
                <a:solidFill>
                  <a:schemeClr val="dk1"/>
                </a:solidFill>
                <a:latin typeface="Verdana"/>
              </a:rPr>
              <a:t>Для перемещения страницы щёлкните мышью</a:t>
            </a:r>
          </a:p>
        </p:txBody>
      </p:sp>
      <p:sp>
        <p:nvSpPr>
          <p:cNvPr id="27"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ru-RU" sz="2000" b="0" strike="noStrike" spc="-1" dirty="0">
                <a:solidFill>
                  <a:srgbClr val="000000"/>
                </a:solidFill>
                <a:latin typeface="Calibri"/>
              </a:rPr>
              <a:t>Для правки формата примечаний щёлкните мышью</a:t>
            </a:r>
          </a:p>
        </p:txBody>
      </p:sp>
      <p:sp>
        <p:nvSpPr>
          <p:cNvPr id="28"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ru-RU" sz="1400" b="0" strike="noStrike" spc="-1">
                <a:solidFill>
                  <a:srgbClr val="000000"/>
                </a:solidFill>
                <a:latin typeface="Calibri"/>
              </a:rPr>
              <a:t>&lt;верхний колонтитул&gt;</a:t>
            </a:r>
          </a:p>
        </p:txBody>
      </p:sp>
      <p:sp>
        <p:nvSpPr>
          <p:cNvPr id="29" name="PlaceHolder 4"/>
          <p:cNvSpPr>
            <a:spLocks noGrp="1"/>
          </p:cNvSpPr>
          <p:nvPr>
            <p:ph type="dt" idx="4"/>
          </p:nvPr>
        </p:nvSpPr>
        <p:spPr>
          <a:xfrm>
            <a:off x="4278960" y="0"/>
            <a:ext cx="3280680" cy="534240"/>
          </a:xfrm>
          <a:prstGeom prst="rect">
            <a:avLst/>
          </a:prstGeom>
          <a:noFill/>
          <a:ln w="0">
            <a:noFill/>
          </a:ln>
        </p:spPr>
        <p:txBody>
          <a:bodyPr lIns="0" tIns="0" rIns="0" bIns="0" anchor="t">
            <a:noAutofit/>
          </a:bodyPr>
          <a:lstStyle>
            <a:lvl1pPr indent="0" algn="r">
              <a:buNone/>
              <a:defRPr lang="ru-RU" sz="1400" b="0" strike="noStrike" spc="-1">
                <a:solidFill>
                  <a:srgbClr val="000000"/>
                </a:solidFill>
                <a:latin typeface="Calibri"/>
              </a:defRPr>
            </a:lvl1pPr>
          </a:lstStyle>
          <a:p>
            <a:pPr indent="0" algn="r">
              <a:buNone/>
            </a:pPr>
            <a:r>
              <a:rPr lang="ru-RU" sz="1400" b="0" strike="noStrike" spc="-1">
                <a:solidFill>
                  <a:srgbClr val="000000"/>
                </a:solidFill>
                <a:latin typeface="Calibri"/>
              </a:rPr>
              <a:t>&lt;дата/время&gt;</a:t>
            </a:r>
          </a:p>
        </p:txBody>
      </p:sp>
      <p:sp>
        <p:nvSpPr>
          <p:cNvPr id="30" name="PlaceHolder 5"/>
          <p:cNvSpPr>
            <a:spLocks noGrp="1"/>
          </p:cNvSpPr>
          <p:nvPr>
            <p:ph type="ftr" idx="5"/>
          </p:nvPr>
        </p:nvSpPr>
        <p:spPr>
          <a:xfrm>
            <a:off x="0" y="10157400"/>
            <a:ext cx="3280680" cy="534240"/>
          </a:xfrm>
          <a:prstGeom prst="rect">
            <a:avLst/>
          </a:prstGeom>
          <a:noFill/>
          <a:ln w="0">
            <a:noFill/>
          </a:ln>
        </p:spPr>
        <p:txBody>
          <a:bodyPr lIns="0" tIns="0" rIns="0" bIns="0" anchor="b">
            <a:noAutofit/>
          </a:bodyPr>
          <a:lstStyle>
            <a:lvl1pPr indent="0">
              <a:buNone/>
              <a:defRPr lang="ru-RU" sz="1400" b="0" strike="noStrike" spc="-1">
                <a:solidFill>
                  <a:srgbClr val="000000"/>
                </a:solidFill>
                <a:latin typeface="Calibri"/>
              </a:defRPr>
            </a:lvl1pPr>
          </a:lstStyle>
          <a:p>
            <a:pPr indent="0">
              <a:buNone/>
            </a:pPr>
            <a:r>
              <a:rPr lang="ru-RU" sz="1400" b="0" strike="noStrike" spc="-1">
                <a:solidFill>
                  <a:srgbClr val="000000"/>
                </a:solidFill>
                <a:latin typeface="Calibri"/>
              </a:rPr>
              <a:t>&lt;нижний колонтитул&gt;</a:t>
            </a:r>
          </a:p>
        </p:txBody>
      </p:sp>
      <p:sp>
        <p:nvSpPr>
          <p:cNvPr id="31" name="PlaceHolder 6"/>
          <p:cNvSpPr>
            <a:spLocks noGrp="1"/>
          </p:cNvSpPr>
          <p:nvPr>
            <p:ph type="sldNum" idx="6"/>
          </p:nvPr>
        </p:nvSpPr>
        <p:spPr>
          <a:xfrm>
            <a:off x="4278960" y="10157400"/>
            <a:ext cx="3280680" cy="534240"/>
          </a:xfrm>
          <a:prstGeom prst="rect">
            <a:avLst/>
          </a:prstGeom>
          <a:noFill/>
          <a:ln w="0">
            <a:noFill/>
          </a:ln>
        </p:spPr>
        <p:txBody>
          <a:bodyPr lIns="0" tIns="0" rIns="0" bIns="0" anchor="b">
            <a:noAutofit/>
          </a:bodyPr>
          <a:lstStyle>
            <a:lvl1pPr indent="0" algn="r">
              <a:buNone/>
              <a:defRPr lang="ru-RU" sz="1400" b="0" strike="noStrike" spc="-1">
                <a:solidFill>
                  <a:srgbClr val="000000"/>
                </a:solidFill>
                <a:latin typeface="Calibri"/>
              </a:defRPr>
            </a:lvl1pPr>
          </a:lstStyle>
          <a:p>
            <a:pPr indent="0" algn="r">
              <a:buNone/>
            </a:pPr>
            <a:fld id="{B22D845A-CE4C-4238-B804-14645CE5CF9B}" type="slidenum">
              <a:rPr lang="ru-RU" sz="1400" b="0" strike="noStrike" spc="-1">
                <a:solidFill>
                  <a:srgbClr val="000000"/>
                </a:solidFill>
                <a:latin typeface="Calibri"/>
              </a:rPr>
              <a:t>‹#›</a:t>
            </a:fld>
            <a:endParaRPr lang="ru-RU" sz="14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PlaceHolder 1"/>
          <p:cNvSpPr>
            <a:spLocks noGrp="1" noRot="1" noChangeAspect="1"/>
          </p:cNvSpPr>
          <p:nvPr>
            <p:ph type="sldImg"/>
          </p:nvPr>
        </p:nvSpPr>
        <p:spPr>
          <a:xfrm>
            <a:off x="87480" y="739800"/>
            <a:ext cx="6632280" cy="3731760"/>
          </a:xfrm>
          <a:prstGeom prst="rect">
            <a:avLst/>
          </a:prstGeom>
          <a:ln w="0">
            <a:noFill/>
          </a:ln>
        </p:spPr>
      </p:sp>
      <p:sp>
        <p:nvSpPr>
          <p:cNvPr id="290" name="PlaceHolder 2"/>
          <p:cNvSpPr>
            <a:spLocks noGrp="1"/>
          </p:cNvSpPr>
          <p:nvPr>
            <p:ph type="body"/>
          </p:nvPr>
        </p:nvSpPr>
        <p:spPr>
          <a:xfrm>
            <a:off x="678960" y="4719600"/>
            <a:ext cx="5436360" cy="4468320"/>
          </a:xfrm>
          <a:prstGeom prst="rect">
            <a:avLst/>
          </a:prstGeom>
          <a:noFill/>
          <a:ln w="9360">
            <a:noFill/>
          </a:ln>
        </p:spPr>
        <p:txBody>
          <a:bodyPr lIns="90720" tIns="45360" rIns="90720" bIns="45360" numCol="1" spcCol="0" anchor="t">
            <a:noAutofit/>
          </a:bodyPr>
          <a:lstStyle/>
          <a:p>
            <a:pPr marL="216000" indent="0">
              <a:buNone/>
            </a:pPr>
            <a:endParaRPr lang="ru-RU" sz="1800" b="0" strike="noStrike" spc="-1">
              <a:solidFill>
                <a:srgbClr val="000000"/>
              </a:solidFill>
              <a:latin typeface="Calibri"/>
            </a:endParaRPr>
          </a:p>
        </p:txBody>
      </p:sp>
      <p:sp>
        <p:nvSpPr>
          <p:cNvPr id="291" name="PlaceHolder 3"/>
          <p:cNvSpPr>
            <a:spLocks noGrp="1"/>
          </p:cNvSpPr>
          <p:nvPr>
            <p:ph type="sldNum" idx="48"/>
          </p:nvPr>
        </p:nvSpPr>
        <p:spPr>
          <a:xfrm>
            <a:off x="3849120" y="9434880"/>
            <a:ext cx="2943720" cy="493560"/>
          </a:xfrm>
          <a:prstGeom prst="rect">
            <a:avLst/>
          </a:prstGeom>
          <a:noFill/>
          <a:ln w="9360">
            <a:noFill/>
          </a:ln>
        </p:spPr>
        <p:txBody>
          <a:bodyPr lIns="90720" tIns="45360" rIns="90720" bIns="45360" numCol="1" spcCol="0" anchor="b">
            <a:noAutofit/>
          </a:bodyPr>
          <a:lstStyle>
            <a:lvl1pPr indent="0" algn="r" defTabSz="909720">
              <a:lnSpc>
                <a:spcPct val="100000"/>
              </a:lnSpc>
              <a:buNone/>
              <a:tabLst>
                <a:tab pos="0" algn="l"/>
              </a:tabLst>
              <a:defRPr lang="de-DE" sz="1200" b="0" strike="noStrike" spc="-1">
                <a:solidFill>
                  <a:srgbClr val="000000"/>
                </a:solidFill>
                <a:latin typeface="Times New Roman"/>
                <a:ea typeface="+mn-ea"/>
              </a:defRPr>
            </a:lvl1pPr>
          </a:lstStyle>
          <a:p>
            <a:pPr indent="0" algn="r" defTabSz="909720">
              <a:lnSpc>
                <a:spcPct val="100000"/>
              </a:lnSpc>
              <a:buNone/>
              <a:tabLst>
                <a:tab pos="0" algn="l"/>
              </a:tabLst>
            </a:pPr>
            <a:fld id="{45BAA31B-4E82-41BB-8035-1646DAAEA1A9}" type="slidenum">
              <a:rPr lang="de-DE" sz="1200" b="0" strike="noStrike" spc="-1">
                <a:solidFill>
                  <a:srgbClr val="000000"/>
                </a:solidFill>
                <a:latin typeface="Times New Roman"/>
                <a:ea typeface="+mn-ea"/>
              </a:rPr>
              <a:t>1</a:t>
            </a:fld>
            <a:endParaRPr lang="ru-RU" sz="1200" b="0" strike="noStrike" spc="-1">
              <a:solidFill>
                <a:srgbClr val="000000"/>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PlaceHolder 1"/>
          <p:cNvSpPr>
            <a:spLocks noGrp="1" noRot="1" noChangeAspect="1"/>
          </p:cNvSpPr>
          <p:nvPr>
            <p:ph type="sldImg"/>
          </p:nvPr>
        </p:nvSpPr>
        <p:spPr>
          <a:xfrm>
            <a:off x="87313" y="739775"/>
            <a:ext cx="6632575" cy="3732213"/>
          </a:xfrm>
          <a:prstGeom prst="rect">
            <a:avLst/>
          </a:prstGeom>
          <a:ln w="0">
            <a:noFill/>
          </a:ln>
        </p:spPr>
      </p:sp>
      <p:sp>
        <p:nvSpPr>
          <p:cNvPr id="311" name="PlaceHolder 2"/>
          <p:cNvSpPr>
            <a:spLocks noGrp="1"/>
          </p:cNvSpPr>
          <p:nvPr>
            <p:ph type="body"/>
          </p:nvPr>
        </p:nvSpPr>
        <p:spPr>
          <a:xfrm>
            <a:off x="678960" y="4719600"/>
            <a:ext cx="5436360" cy="4468320"/>
          </a:xfrm>
          <a:prstGeom prst="rect">
            <a:avLst/>
          </a:prstGeom>
          <a:noFill/>
          <a:ln w="9360">
            <a:noFill/>
          </a:ln>
        </p:spPr>
        <p:txBody>
          <a:bodyPr lIns="90720" tIns="45360" rIns="90720" bIns="45360" numCol="1" spcCol="0" anchor="t">
            <a:noAutofit/>
          </a:bodyPr>
          <a:lstStyle/>
          <a:p>
            <a:pPr marL="21600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effectLst/>
                <a:latin typeface="Verdana, serif"/>
              </a:rPr>
              <a:t>In the past, calibrations were often assessed in terms of their spatial PCC differences . As you can see with these 3-dimensional plots, it can be difficult to assess the meaning of PCC differences with this traditional approach. We have therefore devised new metrics for comparison and assessment which allow analysis in a consistent and geodetically meaningful way. </a:t>
            </a:r>
            <a:endParaRPr lang="en-US" sz="1400" dirty="0">
              <a:solidFill>
                <a:srgbClr val="000000"/>
              </a:solidFill>
              <a:effectLst/>
            </a:endParaRPr>
          </a:p>
          <a:p>
            <a:pPr marL="216000" indent="0">
              <a:buNone/>
            </a:pPr>
            <a:endParaRPr lang="ru-RU" sz="1400" b="0" strike="noStrike" spc="-1" dirty="0">
              <a:solidFill>
                <a:srgbClr val="000000"/>
              </a:solidFill>
              <a:latin typeface="Calibri"/>
            </a:endParaRPr>
          </a:p>
        </p:txBody>
      </p:sp>
      <p:sp>
        <p:nvSpPr>
          <p:cNvPr id="312" name="PlaceHolder 3"/>
          <p:cNvSpPr>
            <a:spLocks noGrp="1"/>
          </p:cNvSpPr>
          <p:nvPr>
            <p:ph type="sldNum" idx="55"/>
          </p:nvPr>
        </p:nvSpPr>
        <p:spPr>
          <a:xfrm>
            <a:off x="3849120" y="9434880"/>
            <a:ext cx="2943720" cy="493560"/>
          </a:xfrm>
          <a:prstGeom prst="rect">
            <a:avLst/>
          </a:prstGeom>
          <a:noFill/>
          <a:ln w="9360">
            <a:noFill/>
          </a:ln>
        </p:spPr>
        <p:txBody>
          <a:bodyPr lIns="90720" tIns="45360" rIns="90720" bIns="45360" numCol="1" spcCol="0" anchor="b">
            <a:noAutofit/>
          </a:bodyPr>
          <a:lstStyle>
            <a:lvl1pPr indent="0" algn="r" defTabSz="909720">
              <a:lnSpc>
                <a:spcPct val="100000"/>
              </a:lnSpc>
              <a:buNone/>
              <a:tabLst>
                <a:tab pos="0" algn="l"/>
              </a:tabLst>
              <a:defRPr lang="de-DE" sz="1200" b="0" strike="noStrike" spc="-1">
                <a:solidFill>
                  <a:srgbClr val="000000"/>
                </a:solidFill>
                <a:latin typeface="Times New Roman"/>
                <a:ea typeface="+mn-ea"/>
              </a:defRPr>
            </a:lvl1pPr>
          </a:lstStyle>
          <a:p>
            <a:pPr indent="0" algn="r" defTabSz="909720">
              <a:lnSpc>
                <a:spcPct val="100000"/>
              </a:lnSpc>
              <a:buNone/>
              <a:tabLst>
                <a:tab pos="0" algn="l"/>
              </a:tabLst>
            </a:pPr>
            <a:fld id="{CE90F8C6-7B62-420D-AC54-DC4A607D6540}" type="slidenum">
              <a:rPr lang="de-DE" sz="1200" b="0" strike="noStrike" spc="-1">
                <a:solidFill>
                  <a:srgbClr val="000000"/>
                </a:solidFill>
                <a:latin typeface="Times New Roman"/>
                <a:ea typeface="+mn-ea"/>
              </a:rPr>
              <a:t>10</a:t>
            </a:fld>
            <a:endParaRPr lang="ru-RU" sz="1200" b="0" strike="noStrike" spc="-1">
              <a:solidFill>
                <a:srgbClr val="000000"/>
              </a:solidFill>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PlaceHolder 1"/>
          <p:cNvSpPr>
            <a:spLocks noGrp="1" noRot="1" noChangeAspect="1"/>
          </p:cNvSpPr>
          <p:nvPr>
            <p:ph type="sldImg"/>
          </p:nvPr>
        </p:nvSpPr>
        <p:spPr>
          <a:xfrm>
            <a:off x="87313" y="739775"/>
            <a:ext cx="6632575" cy="3732213"/>
          </a:xfrm>
          <a:prstGeom prst="rect">
            <a:avLst/>
          </a:prstGeom>
          <a:ln w="0">
            <a:noFill/>
          </a:ln>
        </p:spPr>
      </p:sp>
      <p:sp>
        <p:nvSpPr>
          <p:cNvPr id="314" name="PlaceHolder 2"/>
          <p:cNvSpPr>
            <a:spLocks noGrp="1"/>
          </p:cNvSpPr>
          <p:nvPr>
            <p:ph type="body"/>
          </p:nvPr>
        </p:nvSpPr>
        <p:spPr>
          <a:xfrm>
            <a:off x="678960" y="4719600"/>
            <a:ext cx="5436360" cy="4468320"/>
          </a:xfrm>
          <a:prstGeom prst="rect">
            <a:avLst/>
          </a:prstGeom>
          <a:noFill/>
          <a:ln w="9360">
            <a:noFill/>
          </a:ln>
        </p:spPr>
        <p:txBody>
          <a:bodyPr lIns="90720" tIns="45360" rIns="90720" bIns="45360" numCol="1" spcCol="0" anchor="t">
            <a:noAutofit/>
          </a:bodyPr>
          <a:lstStyle/>
          <a:p>
            <a:pPr algn="l" rtl="0">
              <a:lnSpc>
                <a:spcPct val="100000"/>
              </a:lnSpc>
              <a:spcBef>
                <a:spcPts val="288"/>
              </a:spcBef>
              <a:spcAft>
                <a:spcPts val="0"/>
              </a:spcAft>
            </a:pPr>
            <a:r>
              <a:rPr lang="en-US" sz="1400" dirty="0">
                <a:solidFill>
                  <a:srgbClr val="000000"/>
                </a:solidFill>
                <a:effectLst/>
                <a:latin typeface="Verdana, serif"/>
              </a:rPr>
              <a:t>Often a comparison of PCO values is desirable, as PCO represents the mean phase center of the GNSS observation.</a:t>
            </a:r>
            <a:endParaRPr lang="en-US" sz="1400" dirty="0">
              <a:solidFill>
                <a:srgbClr val="000000"/>
              </a:solidFill>
              <a:effectLst/>
            </a:endParaRPr>
          </a:p>
          <a:p>
            <a:pPr algn="l" rtl="0">
              <a:lnSpc>
                <a:spcPct val="100000"/>
              </a:lnSpc>
              <a:spcBef>
                <a:spcPts val="288"/>
              </a:spcBef>
              <a:spcAft>
                <a:spcPts val="0"/>
              </a:spcAft>
            </a:pPr>
            <a:r>
              <a:rPr lang="en-US" sz="1400" dirty="0">
                <a:solidFill>
                  <a:srgbClr val="000000"/>
                </a:solidFill>
                <a:effectLst/>
                <a:latin typeface="Verdana, serif"/>
              </a:rPr>
              <a:t>We note that, although it can be instructive to view calibrations as their component PCO or PCV, the separation between PCO and PCV is arbitrary, and the total PCC is what is applied in positioning software.</a:t>
            </a:r>
            <a:endParaRPr lang="en-US" sz="1400" b="0" strike="noStrike" spc="-1" dirty="0">
              <a:solidFill>
                <a:srgbClr val="000000"/>
              </a:solidFill>
              <a:effectLst/>
              <a:latin typeface="Calibri"/>
            </a:endParaRPr>
          </a:p>
          <a:p>
            <a:pPr algn="l" rtl="0">
              <a:lnSpc>
                <a:spcPct val="100000"/>
              </a:lnSpc>
              <a:spcBef>
                <a:spcPts val="288"/>
              </a:spcBef>
              <a:spcAft>
                <a:spcPts val="0"/>
              </a:spcAft>
            </a:pPr>
            <a:r>
              <a:rPr lang="en-US" sz="1400" dirty="0">
                <a:solidFill>
                  <a:srgbClr val="000000"/>
                </a:solidFill>
                <a:effectLst/>
                <a:latin typeface="Verdana, serif"/>
              </a:rPr>
              <a:t>Thus, our study developed a robust method to separate PCO from PCC, so that PCOs can be consistently compared.</a:t>
            </a:r>
            <a:endParaRPr lang="en-US" sz="1400" dirty="0">
              <a:solidFill>
                <a:srgbClr val="000000"/>
              </a:solidFill>
              <a:effectLst/>
            </a:endParaRPr>
          </a:p>
          <a:p>
            <a:pPr algn="l" rtl="0">
              <a:lnSpc>
                <a:spcPct val="100000"/>
              </a:lnSpc>
              <a:spcBef>
                <a:spcPts val="288"/>
              </a:spcBef>
              <a:spcAft>
                <a:spcPts val="0"/>
              </a:spcAft>
            </a:pPr>
            <a:r>
              <a:rPr lang="en-US" sz="1400" dirty="0">
                <a:solidFill>
                  <a:srgbClr val="000000"/>
                </a:solidFill>
                <a:effectLst/>
                <a:latin typeface="Verdana, serif"/>
              </a:rPr>
              <a:t>On the left, we show the PCOs from the participants’ ANTEX files for one of the antennas studied.</a:t>
            </a:r>
            <a:endParaRPr lang="en-US" sz="1400" dirty="0">
              <a:solidFill>
                <a:srgbClr val="000000"/>
              </a:solidFill>
              <a:effectLst/>
            </a:endParaRPr>
          </a:p>
          <a:p>
            <a:pPr algn="l" rtl="0">
              <a:lnSpc>
                <a:spcPct val="100000"/>
              </a:lnSpc>
              <a:spcBef>
                <a:spcPts val="288"/>
              </a:spcBef>
              <a:spcAft>
                <a:spcPts val="0"/>
              </a:spcAft>
            </a:pPr>
            <a:r>
              <a:rPr lang="en-US" sz="1400" dirty="0">
                <a:solidFill>
                  <a:srgbClr val="000000"/>
                </a:solidFill>
                <a:effectLst/>
                <a:latin typeface="Verdana, serif"/>
              </a:rPr>
              <a:t>On the right, we show the same results after re-solving for PCO in a consistent manner. The degree of agreement is now much easier to observe.</a:t>
            </a:r>
            <a:endParaRPr lang="en-US" sz="1400" dirty="0">
              <a:solidFill>
                <a:srgbClr val="000000"/>
              </a:solidFill>
              <a:effectLst/>
            </a:endParaRPr>
          </a:p>
          <a:p>
            <a:pPr algn="l" rtl="0">
              <a:lnSpc>
                <a:spcPct val="100000"/>
              </a:lnSpc>
              <a:spcBef>
                <a:spcPts val="288"/>
              </a:spcBef>
              <a:spcAft>
                <a:spcPts val="0"/>
              </a:spcAft>
            </a:pPr>
            <a:endParaRPr lang="en-US" sz="1400" dirty="0">
              <a:solidFill>
                <a:srgbClr val="000000"/>
              </a:solidFill>
              <a:effectLst/>
            </a:endParaRPr>
          </a:p>
        </p:txBody>
      </p:sp>
      <p:sp>
        <p:nvSpPr>
          <p:cNvPr id="315" name="PlaceHolder 3"/>
          <p:cNvSpPr>
            <a:spLocks noGrp="1"/>
          </p:cNvSpPr>
          <p:nvPr>
            <p:ph type="sldNum" idx="56"/>
          </p:nvPr>
        </p:nvSpPr>
        <p:spPr>
          <a:xfrm>
            <a:off x="3849120" y="9434880"/>
            <a:ext cx="2943720" cy="493560"/>
          </a:xfrm>
          <a:prstGeom prst="rect">
            <a:avLst/>
          </a:prstGeom>
          <a:noFill/>
          <a:ln w="9360">
            <a:noFill/>
          </a:ln>
        </p:spPr>
        <p:txBody>
          <a:bodyPr lIns="90720" tIns="45360" rIns="90720" bIns="45360" numCol="1" spcCol="0" anchor="b">
            <a:noAutofit/>
          </a:bodyPr>
          <a:lstStyle>
            <a:lvl1pPr indent="0" algn="r" defTabSz="909720">
              <a:lnSpc>
                <a:spcPct val="100000"/>
              </a:lnSpc>
              <a:buNone/>
              <a:tabLst>
                <a:tab pos="0" algn="l"/>
              </a:tabLst>
              <a:defRPr lang="de-DE" sz="1200" b="0" strike="noStrike" spc="-1">
                <a:solidFill>
                  <a:srgbClr val="000000"/>
                </a:solidFill>
                <a:latin typeface="Times New Roman"/>
                <a:ea typeface="+mn-ea"/>
              </a:defRPr>
            </a:lvl1pPr>
          </a:lstStyle>
          <a:p>
            <a:pPr indent="0" algn="r" defTabSz="909720">
              <a:lnSpc>
                <a:spcPct val="100000"/>
              </a:lnSpc>
              <a:buNone/>
              <a:tabLst>
                <a:tab pos="0" algn="l"/>
              </a:tabLst>
            </a:pPr>
            <a:fld id="{67A87500-113A-478D-B73C-983D03C35A25}" type="slidenum">
              <a:rPr lang="de-DE" sz="1200" b="0" strike="noStrike" spc="-1">
                <a:solidFill>
                  <a:srgbClr val="000000"/>
                </a:solidFill>
                <a:latin typeface="Times New Roman"/>
                <a:ea typeface="+mn-ea"/>
              </a:rPr>
              <a:t>11</a:t>
            </a:fld>
            <a:endParaRPr lang="ru-RU" sz="1200" b="0" strike="noStrike" spc="-1">
              <a:solidFill>
                <a:srgbClr val="000000"/>
              </a:solidFill>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noRot="1" noChangeAspect="1"/>
          </p:cNvSpPr>
          <p:nvPr>
            <p:ph type="sldImg"/>
          </p:nvPr>
        </p:nvSpPr>
        <p:spPr>
          <a:xfrm>
            <a:off x="87313" y="739775"/>
            <a:ext cx="6632575" cy="3732213"/>
          </a:xfrm>
          <a:prstGeom prst="rect">
            <a:avLst/>
          </a:prstGeom>
          <a:ln w="0">
            <a:noFill/>
          </a:ln>
        </p:spPr>
      </p:sp>
      <p:sp>
        <p:nvSpPr>
          <p:cNvPr id="317" name="PlaceHolder 2"/>
          <p:cNvSpPr>
            <a:spLocks noGrp="1"/>
          </p:cNvSpPr>
          <p:nvPr>
            <p:ph type="body"/>
          </p:nvPr>
        </p:nvSpPr>
        <p:spPr>
          <a:xfrm>
            <a:off x="678960" y="4719600"/>
            <a:ext cx="5436360" cy="4468320"/>
          </a:xfrm>
          <a:prstGeom prst="rect">
            <a:avLst/>
          </a:prstGeom>
          <a:noFill/>
          <a:ln w="9360">
            <a:noFill/>
          </a:ln>
        </p:spPr>
        <p:txBody>
          <a:bodyPr lIns="90720" tIns="45360" rIns="90720" bIns="45360" numCol="1" spcCol="0" anchor="t">
            <a:noAutofit/>
          </a:bodyPr>
          <a:lstStyle/>
          <a:p>
            <a:pPr algn="l" rtl="0">
              <a:lnSpc>
                <a:spcPct val="115000"/>
              </a:lnSpc>
              <a:spcBef>
                <a:spcPts val="288"/>
              </a:spcBef>
              <a:spcAft>
                <a:spcPts val="0"/>
              </a:spcAft>
            </a:pPr>
            <a:r>
              <a:rPr lang="en-US" sz="1400" dirty="0">
                <a:solidFill>
                  <a:srgbClr val="000000"/>
                </a:solidFill>
                <a:effectLst/>
                <a:latin typeface="Verdana, serif"/>
              </a:rPr>
              <a:t>Another advance is the development of a metric which summarizes the differences between two calibrations as a single quantity. We call this the scalar delta PCC or “scalar metric”. In this formulation, the spatial variation in PCC is compressed into a single value. </a:t>
            </a:r>
            <a:endParaRPr lang="en-US" sz="1400" dirty="0">
              <a:solidFill>
                <a:srgbClr val="000000"/>
              </a:solidFill>
              <a:effectLst/>
            </a:endParaRPr>
          </a:p>
          <a:p>
            <a:pPr algn="l" rtl="0">
              <a:lnSpc>
                <a:spcPct val="115000"/>
              </a:lnSpc>
              <a:spcBef>
                <a:spcPts val="288"/>
              </a:spcBef>
              <a:spcAft>
                <a:spcPts val="0"/>
              </a:spcAft>
            </a:pPr>
            <a:r>
              <a:rPr lang="en-US" sz="1400" dirty="0">
                <a:solidFill>
                  <a:srgbClr val="000000"/>
                </a:solidFill>
                <a:effectLst/>
              </a:rPr>
              <a:t>When this metric is applied to</a:t>
            </a:r>
            <a:r>
              <a:rPr lang="en-US" sz="1400" dirty="0">
                <a:solidFill>
                  <a:srgbClr val="000000"/>
                </a:solidFill>
                <a:effectLst/>
                <a:latin typeface="Verdana, serif"/>
              </a:rPr>
              <a:t> two calibrations with the same phase center variations, it gives the distance between their phase centers. So, it is expressed in length units. This metric also de-weights data for low elevation angles, as is typical for GNSS.</a:t>
            </a:r>
            <a:endParaRPr lang="en-US" sz="1400" dirty="0">
              <a:solidFill>
                <a:srgbClr val="000000"/>
              </a:solidFill>
              <a:effectLst/>
            </a:endParaRPr>
          </a:p>
        </p:txBody>
      </p:sp>
      <p:sp>
        <p:nvSpPr>
          <p:cNvPr id="318" name="PlaceHolder 3"/>
          <p:cNvSpPr>
            <a:spLocks noGrp="1"/>
          </p:cNvSpPr>
          <p:nvPr>
            <p:ph type="sldNum" idx="57"/>
          </p:nvPr>
        </p:nvSpPr>
        <p:spPr>
          <a:xfrm>
            <a:off x="3849120" y="9434880"/>
            <a:ext cx="2943720" cy="493560"/>
          </a:xfrm>
          <a:prstGeom prst="rect">
            <a:avLst/>
          </a:prstGeom>
          <a:noFill/>
          <a:ln w="9360">
            <a:noFill/>
          </a:ln>
        </p:spPr>
        <p:txBody>
          <a:bodyPr lIns="90720" tIns="45360" rIns="90720" bIns="45360" numCol="1" spcCol="0" anchor="b">
            <a:noAutofit/>
          </a:bodyPr>
          <a:lstStyle>
            <a:lvl1pPr indent="0" algn="r" defTabSz="909720">
              <a:lnSpc>
                <a:spcPct val="100000"/>
              </a:lnSpc>
              <a:buNone/>
              <a:tabLst>
                <a:tab pos="0" algn="l"/>
              </a:tabLst>
              <a:defRPr lang="de-DE" sz="1200" b="0" strike="noStrike" spc="-1">
                <a:solidFill>
                  <a:srgbClr val="000000"/>
                </a:solidFill>
                <a:latin typeface="Times New Roman"/>
                <a:ea typeface="+mn-ea"/>
              </a:defRPr>
            </a:lvl1pPr>
          </a:lstStyle>
          <a:p>
            <a:pPr indent="0" algn="r" defTabSz="909720">
              <a:lnSpc>
                <a:spcPct val="100000"/>
              </a:lnSpc>
              <a:buNone/>
              <a:tabLst>
                <a:tab pos="0" algn="l"/>
              </a:tabLst>
            </a:pPr>
            <a:fld id="{D197A8BC-97F4-44F1-AD51-7C1E29E55762}" type="slidenum">
              <a:rPr lang="de-DE" sz="1200" b="0" strike="noStrike" spc="-1">
                <a:solidFill>
                  <a:srgbClr val="000000"/>
                </a:solidFill>
                <a:latin typeface="Times New Roman"/>
                <a:ea typeface="+mn-ea"/>
              </a:rPr>
              <a:t>12</a:t>
            </a:fld>
            <a:endParaRPr lang="ru-RU" sz="1200" b="0" strike="noStrike" spc="-1">
              <a:solidFill>
                <a:srgbClr val="000000"/>
              </a:solidFill>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PlaceHolder 1"/>
          <p:cNvSpPr>
            <a:spLocks noGrp="1" noRot="1" noChangeAspect="1"/>
          </p:cNvSpPr>
          <p:nvPr>
            <p:ph type="sldImg"/>
          </p:nvPr>
        </p:nvSpPr>
        <p:spPr>
          <a:xfrm>
            <a:off x="87313" y="739775"/>
            <a:ext cx="6632575" cy="3732213"/>
          </a:xfrm>
          <a:prstGeom prst="rect">
            <a:avLst/>
          </a:prstGeom>
          <a:ln w="0">
            <a:noFill/>
          </a:ln>
        </p:spPr>
      </p:sp>
      <p:sp>
        <p:nvSpPr>
          <p:cNvPr id="320" name="PlaceHolder 2"/>
          <p:cNvSpPr>
            <a:spLocks noGrp="1"/>
          </p:cNvSpPr>
          <p:nvPr>
            <p:ph type="body"/>
          </p:nvPr>
        </p:nvSpPr>
        <p:spPr>
          <a:xfrm>
            <a:off x="678960" y="4719600"/>
            <a:ext cx="5436360" cy="4468320"/>
          </a:xfrm>
          <a:prstGeom prst="rect">
            <a:avLst/>
          </a:prstGeom>
          <a:noFill/>
          <a:ln w="9360">
            <a:noFill/>
          </a:ln>
        </p:spPr>
        <p:txBody>
          <a:bodyPr lIns="90720" tIns="45360" rIns="90720" bIns="45360" numCol="1" spcCol="0" anchor="t">
            <a:noAutofit/>
          </a:bodyPr>
          <a:lstStyle/>
          <a:p>
            <a:pPr algn="l" rtl="0">
              <a:lnSpc>
                <a:spcPct val="100000"/>
              </a:lnSpc>
              <a:spcBef>
                <a:spcPts val="288"/>
              </a:spcBef>
              <a:spcAft>
                <a:spcPts val="0"/>
              </a:spcAft>
            </a:pPr>
            <a:r>
              <a:rPr lang="en-US" sz="1400" dirty="0">
                <a:solidFill>
                  <a:srgbClr val="000000"/>
                </a:solidFill>
                <a:effectLst/>
                <a:latin typeface="Verdana, serif"/>
              </a:rPr>
              <a:t>In our study, we looked at the spread of scalar values for groups of antennas.</a:t>
            </a:r>
            <a:endParaRPr lang="en-US" sz="1400" dirty="0">
              <a:solidFill>
                <a:srgbClr val="000000"/>
              </a:solidFill>
              <a:effectLst/>
            </a:endParaRPr>
          </a:p>
          <a:p>
            <a:pPr algn="l" rtl="0">
              <a:lnSpc>
                <a:spcPct val="100000"/>
              </a:lnSpc>
              <a:spcBef>
                <a:spcPts val="288"/>
              </a:spcBef>
              <a:spcAft>
                <a:spcPts val="0"/>
              </a:spcAft>
            </a:pPr>
            <a:r>
              <a:rPr lang="en-US" sz="1400" dirty="0">
                <a:solidFill>
                  <a:srgbClr val="000000"/>
                </a:solidFill>
                <a:effectLst/>
                <a:latin typeface="Verdana, serif"/>
              </a:rPr>
              <a:t>The range is represented using the minimum and maximum values from a group of calibrations, and this spread is only calculated when 3 or more antennas are present in a group. More on groups in a bit ...</a:t>
            </a:r>
            <a:endParaRPr lang="en-US" sz="1400" dirty="0">
              <a:solidFill>
                <a:srgbClr val="000000"/>
              </a:solidFill>
              <a:effectLst/>
            </a:endParaRPr>
          </a:p>
        </p:txBody>
      </p:sp>
      <p:sp>
        <p:nvSpPr>
          <p:cNvPr id="321" name="PlaceHolder 3"/>
          <p:cNvSpPr>
            <a:spLocks noGrp="1"/>
          </p:cNvSpPr>
          <p:nvPr>
            <p:ph type="sldNum" idx="58"/>
          </p:nvPr>
        </p:nvSpPr>
        <p:spPr>
          <a:xfrm>
            <a:off x="3849120" y="9434880"/>
            <a:ext cx="2943720" cy="493560"/>
          </a:xfrm>
          <a:prstGeom prst="rect">
            <a:avLst/>
          </a:prstGeom>
          <a:noFill/>
          <a:ln w="9360">
            <a:noFill/>
          </a:ln>
        </p:spPr>
        <p:txBody>
          <a:bodyPr lIns="90720" tIns="45360" rIns="90720" bIns="45360" numCol="1" spcCol="0" anchor="b">
            <a:noAutofit/>
          </a:bodyPr>
          <a:lstStyle>
            <a:lvl1pPr indent="0" algn="r" defTabSz="909720">
              <a:lnSpc>
                <a:spcPct val="100000"/>
              </a:lnSpc>
              <a:buNone/>
              <a:tabLst>
                <a:tab pos="0" algn="l"/>
              </a:tabLst>
              <a:defRPr lang="de-DE" sz="1200" b="0" strike="noStrike" spc="-1">
                <a:solidFill>
                  <a:srgbClr val="000000"/>
                </a:solidFill>
                <a:latin typeface="Times New Roman"/>
                <a:ea typeface="+mn-ea"/>
              </a:defRPr>
            </a:lvl1pPr>
          </a:lstStyle>
          <a:p>
            <a:pPr indent="0" algn="r" defTabSz="909720">
              <a:lnSpc>
                <a:spcPct val="100000"/>
              </a:lnSpc>
              <a:buNone/>
              <a:tabLst>
                <a:tab pos="0" algn="l"/>
              </a:tabLst>
            </a:pPr>
            <a:fld id="{A5ADAB56-BCC8-40C3-BEF0-6A4ED9E10583}" type="slidenum">
              <a:rPr lang="de-DE" sz="1200" b="0" strike="noStrike" spc="-1">
                <a:solidFill>
                  <a:srgbClr val="000000"/>
                </a:solidFill>
                <a:latin typeface="Times New Roman"/>
                <a:ea typeface="+mn-ea"/>
              </a:rPr>
              <a:t>13</a:t>
            </a:fld>
            <a:endParaRPr lang="ru-RU" sz="1200" b="0" strike="noStrike" spc="-1">
              <a:solidFill>
                <a:srgbClr val="000000"/>
              </a:solidFill>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PlaceHolder 1"/>
          <p:cNvSpPr>
            <a:spLocks noGrp="1" noRot="1" noChangeAspect="1"/>
          </p:cNvSpPr>
          <p:nvPr>
            <p:ph type="sldImg"/>
          </p:nvPr>
        </p:nvSpPr>
        <p:spPr>
          <a:xfrm>
            <a:off x="87313" y="739775"/>
            <a:ext cx="6632575" cy="3732213"/>
          </a:xfrm>
          <a:prstGeom prst="rect">
            <a:avLst/>
          </a:prstGeom>
          <a:ln w="0">
            <a:noFill/>
          </a:ln>
        </p:spPr>
      </p:sp>
      <p:sp>
        <p:nvSpPr>
          <p:cNvPr id="323" name="PlaceHolder 2"/>
          <p:cNvSpPr>
            <a:spLocks noGrp="1"/>
          </p:cNvSpPr>
          <p:nvPr>
            <p:ph type="body"/>
          </p:nvPr>
        </p:nvSpPr>
        <p:spPr>
          <a:xfrm>
            <a:off x="678960" y="4719600"/>
            <a:ext cx="5436360" cy="4468320"/>
          </a:xfrm>
          <a:prstGeom prst="rect">
            <a:avLst/>
          </a:prstGeom>
          <a:noFill/>
          <a:ln w="9360">
            <a:noFill/>
          </a:ln>
        </p:spPr>
        <p:txBody>
          <a:bodyPr lIns="90720" tIns="45360" rIns="90720" bIns="45360" numCol="1" spcCol="0" anchor="t">
            <a:noAutofit/>
          </a:bodyPr>
          <a:lstStyle/>
          <a:p>
            <a:pPr algn="l" rtl="0">
              <a:lnSpc>
                <a:spcPct val="100000"/>
              </a:lnSpc>
              <a:spcBef>
                <a:spcPts val="288"/>
              </a:spcBef>
              <a:spcAft>
                <a:spcPts val="0"/>
              </a:spcAft>
            </a:pPr>
            <a:r>
              <a:rPr lang="en-US" sz="1400" dirty="0">
                <a:solidFill>
                  <a:srgbClr val="000000"/>
                </a:solidFill>
                <a:effectLst/>
              </a:rPr>
              <a:t>We are in a reference frame session, so I expect audience members want to know how calibration differences affect GNSS positioning. So we</a:t>
            </a:r>
            <a:r>
              <a:rPr lang="en-US" sz="1400" dirty="0">
                <a:solidFill>
                  <a:srgbClr val="000000"/>
                </a:solidFill>
                <a:effectLst/>
                <a:latin typeface="Verdana, serif"/>
              </a:rPr>
              <a:t> also </a:t>
            </a:r>
            <a:r>
              <a:rPr lang="en-US" sz="1400" dirty="0">
                <a:solidFill>
                  <a:srgbClr val="000000"/>
                </a:solidFill>
                <a:effectLst/>
              </a:rPr>
              <a:t>simulated the impact of the </a:t>
            </a:r>
            <a:r>
              <a:rPr lang="en-US" sz="1400" dirty="0" err="1">
                <a:solidFill>
                  <a:srgbClr val="000000"/>
                </a:solidFill>
                <a:effectLst/>
              </a:rPr>
              <a:t>dPCC</a:t>
            </a:r>
            <a:r>
              <a:rPr lang="en-US" sz="1400" dirty="0">
                <a:solidFill>
                  <a:srgbClr val="000000"/>
                </a:solidFill>
                <a:effectLst/>
              </a:rPr>
              <a:t> on the parameter domain. The simulation uses ionosphere-free dual frequency combinations for each GNSS. </a:t>
            </a:r>
          </a:p>
          <a:p>
            <a:pPr algn="l" rtl="0">
              <a:lnSpc>
                <a:spcPct val="100000"/>
              </a:lnSpc>
              <a:spcBef>
                <a:spcPts val="288"/>
              </a:spcBef>
              <a:spcAft>
                <a:spcPts val="0"/>
              </a:spcAft>
            </a:pPr>
            <a:r>
              <a:rPr lang="en-US" sz="1400" dirty="0">
                <a:solidFill>
                  <a:srgbClr val="000000"/>
                </a:solidFill>
                <a:effectLst/>
              </a:rPr>
              <a:t>We show the expected change in north, east, and up components of position when using a specific individual calibration, relative to a solution using the IGS type mean calibration. These are not position errors, rather they are changes in position.</a:t>
            </a:r>
          </a:p>
        </p:txBody>
      </p:sp>
      <p:sp>
        <p:nvSpPr>
          <p:cNvPr id="324" name="PlaceHolder 3"/>
          <p:cNvSpPr>
            <a:spLocks noGrp="1"/>
          </p:cNvSpPr>
          <p:nvPr>
            <p:ph type="sldNum" idx="59"/>
          </p:nvPr>
        </p:nvSpPr>
        <p:spPr>
          <a:xfrm>
            <a:off x="3849120" y="9434880"/>
            <a:ext cx="2943720" cy="493560"/>
          </a:xfrm>
          <a:prstGeom prst="rect">
            <a:avLst/>
          </a:prstGeom>
          <a:noFill/>
          <a:ln w="9360">
            <a:noFill/>
          </a:ln>
        </p:spPr>
        <p:txBody>
          <a:bodyPr lIns="90720" tIns="45360" rIns="90720" bIns="45360" numCol="1" spcCol="0" anchor="b">
            <a:noAutofit/>
          </a:bodyPr>
          <a:lstStyle>
            <a:lvl1pPr indent="0" algn="r" defTabSz="909720">
              <a:lnSpc>
                <a:spcPct val="100000"/>
              </a:lnSpc>
              <a:buNone/>
              <a:tabLst>
                <a:tab pos="0" algn="l"/>
              </a:tabLst>
              <a:defRPr lang="de-DE" sz="1200" b="0" strike="noStrike" spc="-1">
                <a:solidFill>
                  <a:srgbClr val="000000"/>
                </a:solidFill>
                <a:latin typeface="Times New Roman"/>
                <a:ea typeface="+mn-ea"/>
              </a:defRPr>
            </a:lvl1pPr>
          </a:lstStyle>
          <a:p>
            <a:pPr indent="0" algn="r" defTabSz="909720">
              <a:lnSpc>
                <a:spcPct val="100000"/>
              </a:lnSpc>
              <a:buNone/>
              <a:tabLst>
                <a:tab pos="0" algn="l"/>
              </a:tabLst>
            </a:pPr>
            <a:fld id="{931E6375-DD3F-47CA-9B3F-BB7553A2BDA2}" type="slidenum">
              <a:rPr lang="de-DE" sz="1200" b="0" strike="noStrike" spc="-1">
                <a:solidFill>
                  <a:srgbClr val="000000"/>
                </a:solidFill>
                <a:latin typeface="Times New Roman"/>
                <a:ea typeface="+mn-ea"/>
              </a:rPr>
              <a:t>14</a:t>
            </a:fld>
            <a:endParaRPr lang="ru-RU" sz="1200" b="0" strike="noStrike" spc="-1">
              <a:solidFill>
                <a:srgbClr val="000000"/>
              </a:solidFill>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PlaceHolder 1"/>
          <p:cNvSpPr>
            <a:spLocks noGrp="1" noRot="1" noChangeAspect="1"/>
          </p:cNvSpPr>
          <p:nvPr>
            <p:ph type="sldImg"/>
          </p:nvPr>
        </p:nvSpPr>
        <p:spPr>
          <a:xfrm>
            <a:off x="87313" y="739775"/>
            <a:ext cx="6632575" cy="3732213"/>
          </a:xfrm>
          <a:prstGeom prst="rect">
            <a:avLst/>
          </a:prstGeom>
          <a:ln w="0">
            <a:noFill/>
          </a:ln>
        </p:spPr>
      </p:sp>
      <p:sp>
        <p:nvSpPr>
          <p:cNvPr id="326" name="PlaceHolder 2"/>
          <p:cNvSpPr>
            <a:spLocks noGrp="1"/>
          </p:cNvSpPr>
          <p:nvPr>
            <p:ph type="body"/>
          </p:nvPr>
        </p:nvSpPr>
        <p:spPr>
          <a:xfrm>
            <a:off x="678960" y="4719600"/>
            <a:ext cx="5436360" cy="4468320"/>
          </a:xfrm>
          <a:prstGeom prst="rect">
            <a:avLst/>
          </a:prstGeom>
          <a:noFill/>
          <a:ln w="9360">
            <a:noFill/>
          </a:ln>
        </p:spPr>
        <p:txBody>
          <a:bodyPr lIns="90720" tIns="45360" rIns="90720" bIns="45360" numCol="1" spcCol="0" anchor="t">
            <a:noAutofit/>
          </a:bodyPr>
          <a:lstStyle/>
          <a:p>
            <a:pPr algn="l" rtl="0">
              <a:lnSpc>
                <a:spcPct val="100000"/>
              </a:lnSpc>
              <a:spcBef>
                <a:spcPts val="288"/>
              </a:spcBef>
              <a:spcAft>
                <a:spcPts val="0"/>
              </a:spcAft>
            </a:pPr>
            <a:r>
              <a:rPr lang="en-US" sz="1400" dirty="0">
                <a:solidFill>
                  <a:srgbClr val="000000"/>
                </a:solidFill>
                <a:effectLst/>
                <a:latin typeface="Verdana, serif"/>
              </a:rPr>
              <a:t>Important to our study was understanding the degree of agreement or disagreement among different techniques and facilities. For each antenna under study, we classify the facilities by two groups:</a:t>
            </a:r>
            <a:endParaRPr lang="en-US" sz="1400" dirty="0">
              <a:solidFill>
                <a:srgbClr val="000000"/>
              </a:solidFill>
              <a:effectLst/>
            </a:endParaRPr>
          </a:p>
          <a:p>
            <a:pPr algn="l" rtl="0">
              <a:lnSpc>
                <a:spcPct val="100000"/>
              </a:lnSpc>
              <a:spcBef>
                <a:spcPts val="288"/>
              </a:spcBef>
              <a:spcAft>
                <a:spcPts val="0"/>
              </a:spcAft>
            </a:pPr>
            <a:r>
              <a:rPr lang="en-US" sz="1400" dirty="0">
                <a:solidFill>
                  <a:srgbClr val="000000"/>
                </a:solidFill>
                <a:effectLst/>
                <a:latin typeface="Verdana, serif"/>
              </a:rPr>
              <a:t>CLICK The first group are facilities that already contribute to the IGS. Those are facilities that appear in the IGS20 ANTEX file today. We will indicate this group using a tan color.</a:t>
            </a:r>
          </a:p>
          <a:p>
            <a:pPr marL="0" marR="0" lvl="0" indent="0" algn="l" defTabSz="914400" rtl="0" eaLnBrk="1" fontAlgn="auto" latinLnBrk="0" hangingPunct="1">
              <a:lnSpc>
                <a:spcPct val="100000"/>
              </a:lnSpc>
              <a:spcBef>
                <a:spcPts val="288"/>
              </a:spcBef>
              <a:spcAft>
                <a:spcPts val="0"/>
              </a:spcAft>
              <a:buClrTx/>
              <a:buSzTx/>
              <a:buFontTx/>
              <a:buNone/>
              <a:tabLst/>
              <a:defRPr/>
            </a:pPr>
            <a:r>
              <a:rPr lang="en-US" sz="1400" dirty="0">
                <a:solidFill>
                  <a:srgbClr val="000000"/>
                </a:solidFill>
                <a:effectLst/>
                <a:latin typeface="Verdana, serif"/>
              </a:rPr>
              <a:t>CLICK The second group are facilities which agree with each other within 2 mm VPCO on all frequencies. We indicate this group using a cyan color.</a:t>
            </a:r>
            <a:endParaRPr lang="en-US" sz="1400" dirty="0">
              <a:solidFill>
                <a:srgbClr val="000000"/>
              </a:solidFill>
              <a:effectLst/>
            </a:endParaRPr>
          </a:p>
          <a:p>
            <a:pPr marL="0" marR="0" lvl="0" indent="0" algn="l" defTabSz="914400" rtl="0" eaLnBrk="1" fontAlgn="auto" latinLnBrk="0" hangingPunct="1">
              <a:lnSpc>
                <a:spcPct val="100000"/>
              </a:lnSpc>
              <a:spcBef>
                <a:spcPts val="288"/>
              </a:spcBef>
              <a:spcAft>
                <a:spcPts val="0"/>
              </a:spcAft>
              <a:buClrTx/>
              <a:buSzTx/>
              <a:buFontTx/>
              <a:buNone/>
              <a:tabLst/>
              <a:defRPr/>
            </a:pPr>
            <a:r>
              <a:rPr lang="en-US" sz="1400" dirty="0">
                <a:solidFill>
                  <a:srgbClr val="000000"/>
                </a:solidFill>
                <a:effectLst/>
              </a:rPr>
              <a:t>The </a:t>
            </a:r>
            <a:r>
              <a:rPr lang="en-US" sz="1400" dirty="0">
                <a:solidFill>
                  <a:srgbClr val="000000"/>
                </a:solidFill>
                <a:effectLst/>
                <a:latin typeface="Verdana, serif"/>
              </a:rPr>
              <a:t>two groups would change for each antenna and overlap to some degree, as we will show in the following slides. </a:t>
            </a:r>
            <a:endParaRPr lang="en-US" sz="1400" dirty="0">
              <a:solidFill>
                <a:srgbClr val="000000"/>
              </a:solidFill>
              <a:effectLst/>
            </a:endParaRPr>
          </a:p>
          <a:p>
            <a:pPr algn="l" rtl="0">
              <a:lnSpc>
                <a:spcPct val="100000"/>
              </a:lnSpc>
              <a:spcBef>
                <a:spcPts val="288"/>
              </a:spcBef>
              <a:spcAft>
                <a:spcPts val="0"/>
              </a:spcAft>
            </a:pPr>
            <a:endParaRPr lang="en-US" sz="1400" dirty="0">
              <a:solidFill>
                <a:srgbClr val="000000"/>
              </a:solidFill>
              <a:effectLst/>
            </a:endParaRPr>
          </a:p>
        </p:txBody>
      </p:sp>
      <p:sp>
        <p:nvSpPr>
          <p:cNvPr id="327" name="PlaceHolder 3"/>
          <p:cNvSpPr>
            <a:spLocks noGrp="1"/>
          </p:cNvSpPr>
          <p:nvPr>
            <p:ph type="sldNum" idx="60"/>
          </p:nvPr>
        </p:nvSpPr>
        <p:spPr>
          <a:xfrm>
            <a:off x="3849120" y="9434880"/>
            <a:ext cx="2943720" cy="493560"/>
          </a:xfrm>
          <a:prstGeom prst="rect">
            <a:avLst/>
          </a:prstGeom>
          <a:noFill/>
          <a:ln w="9360">
            <a:noFill/>
          </a:ln>
        </p:spPr>
        <p:txBody>
          <a:bodyPr lIns="90720" tIns="45360" rIns="90720" bIns="45360" numCol="1" spcCol="0" anchor="b">
            <a:noAutofit/>
          </a:bodyPr>
          <a:lstStyle>
            <a:lvl1pPr indent="0" algn="r" defTabSz="909720">
              <a:lnSpc>
                <a:spcPct val="100000"/>
              </a:lnSpc>
              <a:buNone/>
              <a:tabLst>
                <a:tab pos="0" algn="l"/>
              </a:tabLst>
              <a:defRPr lang="de-DE" sz="1200" b="0" strike="noStrike" spc="-1">
                <a:solidFill>
                  <a:srgbClr val="000000"/>
                </a:solidFill>
                <a:latin typeface="Times New Roman"/>
                <a:ea typeface="+mn-ea"/>
              </a:defRPr>
            </a:lvl1pPr>
          </a:lstStyle>
          <a:p>
            <a:pPr indent="0" algn="r" defTabSz="909720">
              <a:lnSpc>
                <a:spcPct val="100000"/>
              </a:lnSpc>
              <a:buNone/>
              <a:tabLst>
                <a:tab pos="0" algn="l"/>
              </a:tabLst>
            </a:pPr>
            <a:fld id="{E778BAD4-01DD-4B75-BFA4-94A8525AEDA5}" type="slidenum">
              <a:rPr lang="de-DE" sz="1200" b="0" strike="noStrike" spc="-1">
                <a:solidFill>
                  <a:srgbClr val="000000"/>
                </a:solidFill>
                <a:latin typeface="Times New Roman"/>
                <a:ea typeface="+mn-ea"/>
              </a:rPr>
              <a:t>15</a:t>
            </a:fld>
            <a:endParaRPr lang="ru-RU" sz="1200" b="0" strike="noStrike" spc="-1">
              <a:solidFill>
                <a:srgbClr val="000000"/>
              </a:solidFill>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6"/>
          </p:nvPr>
        </p:nvSpPr>
        <p:spPr/>
        <p:txBody>
          <a:bodyPr/>
          <a:lstStyle/>
          <a:p>
            <a:pPr indent="0" algn="r">
              <a:buNone/>
            </a:pPr>
            <a:fld id="{B22D845A-CE4C-4238-B804-14645CE5CF9B}" type="slidenum">
              <a:rPr lang="ru-RU" sz="1400" b="0" strike="noStrike" spc="-1" smtClean="0">
                <a:solidFill>
                  <a:srgbClr val="000000"/>
                </a:solidFill>
                <a:latin typeface="Calibri"/>
              </a:rPr>
              <a:t>16</a:t>
            </a:fld>
            <a:endParaRPr lang="ru-RU" sz="1400" b="0" strike="noStrike" spc="-1">
              <a:solidFill>
                <a:srgbClr val="000000"/>
              </a:solidFill>
              <a:latin typeface="Calibri"/>
            </a:endParaRPr>
          </a:p>
        </p:txBody>
      </p:sp>
    </p:spTree>
    <p:extLst>
      <p:ext uri="{BB962C8B-B14F-4D97-AF65-F5344CB8AC3E}">
        <p14:creationId xmlns:p14="http://schemas.microsoft.com/office/powerpoint/2010/main" val="1225882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PlaceHolder 1"/>
          <p:cNvSpPr>
            <a:spLocks noGrp="1" noRot="1" noChangeAspect="1"/>
          </p:cNvSpPr>
          <p:nvPr>
            <p:ph type="sldImg"/>
          </p:nvPr>
        </p:nvSpPr>
        <p:spPr>
          <a:xfrm>
            <a:off x="87313" y="739775"/>
            <a:ext cx="6632575" cy="3732213"/>
          </a:xfrm>
          <a:prstGeom prst="rect">
            <a:avLst/>
          </a:prstGeom>
          <a:ln w="0">
            <a:noFill/>
          </a:ln>
        </p:spPr>
      </p:sp>
      <p:sp>
        <p:nvSpPr>
          <p:cNvPr id="329" name="PlaceHolder 2"/>
          <p:cNvSpPr>
            <a:spLocks noGrp="1"/>
          </p:cNvSpPr>
          <p:nvPr>
            <p:ph type="body"/>
          </p:nvPr>
        </p:nvSpPr>
        <p:spPr>
          <a:xfrm>
            <a:off x="678960" y="4719600"/>
            <a:ext cx="5436360" cy="4468320"/>
          </a:xfrm>
          <a:prstGeom prst="rect">
            <a:avLst/>
          </a:prstGeom>
          <a:noFill/>
          <a:ln w="9360">
            <a:noFill/>
          </a:ln>
        </p:spPr>
        <p:txBody>
          <a:bodyPr lIns="90720" tIns="45360" rIns="90720" bIns="45360" numCol="1" spcCol="0" anchor="t">
            <a:noAutofit/>
          </a:bodyPr>
          <a:lstStyle/>
          <a:p>
            <a:pPr algn="l" rtl="0">
              <a:lnSpc>
                <a:spcPct val="115000"/>
              </a:lnSpc>
              <a:spcAft>
                <a:spcPts val="0"/>
              </a:spcAft>
            </a:pPr>
            <a:r>
              <a:rPr lang="en-US" sz="1400" dirty="0">
                <a:solidFill>
                  <a:srgbClr val="000000"/>
                </a:solidFill>
                <a:effectLst/>
              </a:rPr>
              <a:t>We begin the results with a JPL </a:t>
            </a:r>
            <a:r>
              <a:rPr lang="en-US" sz="1400" dirty="0" err="1">
                <a:solidFill>
                  <a:srgbClr val="000000"/>
                </a:solidFill>
                <a:effectLst/>
              </a:rPr>
              <a:t>chokering</a:t>
            </a:r>
            <a:r>
              <a:rPr lang="en-US" sz="1400" dirty="0">
                <a:solidFill>
                  <a:srgbClr val="000000"/>
                </a:solidFill>
                <a:effectLst/>
              </a:rPr>
              <a:t> design of antenna, a typical type in the IGS network. In all plots in this series of slides, the tan color will denote the grouping of IGS ANTEX contributors, whereas the cyan color will denote calibrations with good VPCO agreement. </a:t>
            </a:r>
            <a:br>
              <a:rPr lang="en-US" sz="1400" dirty="0">
                <a:solidFill>
                  <a:srgbClr val="000000"/>
                </a:solidFill>
                <a:effectLst/>
              </a:rPr>
            </a:br>
            <a:endParaRPr lang="en-US" sz="1400" dirty="0">
              <a:solidFill>
                <a:srgbClr val="000000"/>
              </a:solidFill>
              <a:effectLst/>
            </a:endParaRPr>
          </a:p>
          <a:p>
            <a:pPr algn="l" rtl="0">
              <a:lnSpc>
                <a:spcPct val="115000"/>
              </a:lnSpc>
              <a:spcAft>
                <a:spcPts val="0"/>
              </a:spcAft>
            </a:pPr>
            <a:r>
              <a:rPr lang="en-US" sz="1400" dirty="0">
                <a:solidFill>
                  <a:srgbClr val="000000"/>
                </a:solidFill>
                <a:effectLst/>
              </a:rPr>
              <a:t>For this Javad antenna, most facilities show very close match of VPCO to the IGS type mean (in red). Position deviations show that the antenna sample tested has a strong east component variation relative to the IGS type mean, which was detected and measured by nearly all the facilities. Even with the close agreement, the spread of scalar metric ranged 1-3 mm on all frequencies. </a:t>
            </a:r>
          </a:p>
          <a:p>
            <a:pPr marL="216000" indent="0" defTabSz="914400">
              <a:lnSpc>
                <a:spcPct val="100000"/>
              </a:lnSpc>
              <a:spcBef>
                <a:spcPts val="360"/>
              </a:spcBef>
              <a:buNone/>
              <a:tabLst>
                <a:tab pos="0" algn="l"/>
              </a:tabLst>
            </a:pPr>
            <a:endParaRPr lang="ru-RU" sz="1400" b="0" strike="noStrike" spc="-1" dirty="0">
              <a:solidFill>
                <a:srgbClr val="000000"/>
              </a:solidFill>
              <a:latin typeface="Calibri"/>
            </a:endParaRPr>
          </a:p>
        </p:txBody>
      </p:sp>
      <p:sp>
        <p:nvSpPr>
          <p:cNvPr id="330" name="PlaceHolder 3"/>
          <p:cNvSpPr>
            <a:spLocks noGrp="1"/>
          </p:cNvSpPr>
          <p:nvPr>
            <p:ph type="sldNum" idx="61"/>
          </p:nvPr>
        </p:nvSpPr>
        <p:spPr>
          <a:xfrm>
            <a:off x="3849120" y="9434880"/>
            <a:ext cx="2943720" cy="493560"/>
          </a:xfrm>
          <a:prstGeom prst="rect">
            <a:avLst/>
          </a:prstGeom>
          <a:noFill/>
          <a:ln w="9360">
            <a:noFill/>
          </a:ln>
        </p:spPr>
        <p:txBody>
          <a:bodyPr lIns="90720" tIns="45360" rIns="90720" bIns="45360" numCol="1" spcCol="0" anchor="b">
            <a:noAutofit/>
          </a:bodyPr>
          <a:lstStyle>
            <a:lvl1pPr indent="0" algn="r" defTabSz="909720">
              <a:lnSpc>
                <a:spcPct val="100000"/>
              </a:lnSpc>
              <a:buNone/>
              <a:tabLst>
                <a:tab pos="0" algn="l"/>
              </a:tabLst>
              <a:defRPr lang="de-DE" sz="1200" b="0" strike="noStrike" spc="-1">
                <a:solidFill>
                  <a:srgbClr val="000000"/>
                </a:solidFill>
                <a:latin typeface="Times New Roman"/>
                <a:ea typeface="+mn-ea"/>
              </a:defRPr>
            </a:lvl1pPr>
          </a:lstStyle>
          <a:p>
            <a:pPr indent="0" algn="r" defTabSz="909720">
              <a:lnSpc>
                <a:spcPct val="100000"/>
              </a:lnSpc>
              <a:buNone/>
              <a:tabLst>
                <a:tab pos="0" algn="l"/>
              </a:tabLst>
            </a:pPr>
            <a:fld id="{9414F50E-354C-4FE4-AB71-A37153220FF1}" type="slidenum">
              <a:rPr lang="de-DE" sz="1200" b="0" strike="noStrike" spc="-1">
                <a:solidFill>
                  <a:srgbClr val="000000"/>
                </a:solidFill>
                <a:latin typeface="Times New Roman"/>
                <a:ea typeface="+mn-ea"/>
              </a:rPr>
              <a:t>17</a:t>
            </a:fld>
            <a:endParaRPr lang="ru-RU" sz="1200" b="0" strike="noStrike" spc="-1">
              <a:solidFill>
                <a:srgbClr val="000000"/>
              </a:solidFill>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PlaceHolder 1"/>
          <p:cNvSpPr>
            <a:spLocks noGrp="1" noRot="1" noChangeAspect="1"/>
          </p:cNvSpPr>
          <p:nvPr>
            <p:ph type="sldImg"/>
          </p:nvPr>
        </p:nvSpPr>
        <p:spPr>
          <a:xfrm>
            <a:off x="87313" y="739775"/>
            <a:ext cx="6632575" cy="3732213"/>
          </a:xfrm>
          <a:prstGeom prst="rect">
            <a:avLst/>
          </a:prstGeom>
          <a:ln w="0">
            <a:noFill/>
          </a:ln>
        </p:spPr>
      </p:sp>
      <p:sp>
        <p:nvSpPr>
          <p:cNvPr id="332" name="PlaceHolder 2"/>
          <p:cNvSpPr>
            <a:spLocks noGrp="1"/>
          </p:cNvSpPr>
          <p:nvPr>
            <p:ph type="body"/>
          </p:nvPr>
        </p:nvSpPr>
        <p:spPr>
          <a:xfrm>
            <a:off x="678960" y="4719600"/>
            <a:ext cx="5436360" cy="4468320"/>
          </a:xfrm>
          <a:prstGeom prst="rect">
            <a:avLst/>
          </a:prstGeom>
          <a:noFill/>
          <a:ln w="9360">
            <a:noFill/>
          </a:ln>
        </p:spPr>
        <p:txBody>
          <a:bodyPr lIns="90720" tIns="45360" rIns="90720" bIns="45360" numCol="1" spcCol="0" anchor="t">
            <a:noAutofit/>
          </a:bodyPr>
          <a:lstStyle/>
          <a:p>
            <a:pPr marL="216000" marR="0" lvl="0" indent="0" algn="l" defTabSz="914400" rtl="0" eaLnBrk="1" fontAlgn="auto" latinLnBrk="0" hangingPunct="1">
              <a:lnSpc>
                <a:spcPct val="100000"/>
              </a:lnSpc>
              <a:spcBef>
                <a:spcPts val="0"/>
              </a:spcBef>
              <a:spcAft>
                <a:spcPts val="0"/>
              </a:spcAft>
              <a:buClrTx/>
              <a:buSzTx/>
              <a:buFontTx/>
              <a:buNone/>
              <a:tabLst>
                <a:tab pos="0" algn="l"/>
              </a:tabLst>
              <a:defRPr/>
            </a:pPr>
            <a:r>
              <a:rPr lang="en-US" sz="1400" dirty="0">
                <a:solidFill>
                  <a:srgbClr val="000000"/>
                </a:solidFill>
                <a:effectLst/>
              </a:rPr>
              <a:t>This JPL-style </a:t>
            </a:r>
            <a:r>
              <a:rPr lang="en-US" sz="1400" dirty="0" err="1">
                <a:solidFill>
                  <a:srgbClr val="000000"/>
                </a:solidFill>
                <a:effectLst/>
              </a:rPr>
              <a:t>chokering</a:t>
            </a:r>
            <a:r>
              <a:rPr lang="en-US" sz="1400" dirty="0">
                <a:solidFill>
                  <a:srgbClr val="000000"/>
                </a:solidFill>
                <a:effectLst/>
              </a:rPr>
              <a:t> antenna has been measured by 8 facilities. 5 of those facilities agree within 2 mm VPCO of each other, as shown in the cyan band. It is interesting to notice that the 5 facilities with close agreement have a 1-3 mm spread in scalar metric , whereas the 4 IGS certified facilities have a larger spread of up to 4.5 mm.</a:t>
            </a:r>
          </a:p>
          <a:p>
            <a:pPr marL="216000" indent="0">
              <a:lnSpc>
                <a:spcPct val="100000"/>
              </a:lnSpc>
              <a:buNone/>
              <a:tabLst>
                <a:tab pos="0" algn="l"/>
              </a:tabLst>
            </a:pPr>
            <a:endParaRPr lang="ru-RU" sz="1400" b="0" strike="noStrike" spc="-1" dirty="0">
              <a:solidFill>
                <a:srgbClr val="000000"/>
              </a:solidFill>
              <a:latin typeface="Calibri"/>
            </a:endParaRPr>
          </a:p>
        </p:txBody>
      </p:sp>
      <p:sp>
        <p:nvSpPr>
          <p:cNvPr id="333" name="PlaceHolder 3"/>
          <p:cNvSpPr>
            <a:spLocks noGrp="1"/>
          </p:cNvSpPr>
          <p:nvPr>
            <p:ph type="sldNum" idx="62"/>
          </p:nvPr>
        </p:nvSpPr>
        <p:spPr>
          <a:xfrm>
            <a:off x="3849120" y="9434880"/>
            <a:ext cx="2943720" cy="493560"/>
          </a:xfrm>
          <a:prstGeom prst="rect">
            <a:avLst/>
          </a:prstGeom>
          <a:noFill/>
          <a:ln w="9360">
            <a:noFill/>
          </a:ln>
        </p:spPr>
        <p:txBody>
          <a:bodyPr lIns="90720" tIns="45360" rIns="90720" bIns="45360" numCol="1" spcCol="0" anchor="b">
            <a:noAutofit/>
          </a:bodyPr>
          <a:lstStyle>
            <a:lvl1pPr indent="0" algn="r" defTabSz="909720">
              <a:lnSpc>
                <a:spcPct val="100000"/>
              </a:lnSpc>
              <a:buNone/>
              <a:tabLst>
                <a:tab pos="0" algn="l"/>
              </a:tabLst>
              <a:defRPr lang="de-DE" sz="1200" b="0" strike="noStrike" spc="-1">
                <a:solidFill>
                  <a:srgbClr val="000000"/>
                </a:solidFill>
                <a:latin typeface="Times New Roman"/>
                <a:ea typeface="+mn-ea"/>
              </a:defRPr>
            </a:lvl1pPr>
          </a:lstStyle>
          <a:p>
            <a:pPr indent="0" algn="r" defTabSz="909720">
              <a:lnSpc>
                <a:spcPct val="100000"/>
              </a:lnSpc>
              <a:buNone/>
              <a:tabLst>
                <a:tab pos="0" algn="l"/>
              </a:tabLst>
            </a:pPr>
            <a:fld id="{77DCE3CF-E749-492A-9BDC-8F92871E348A}" type="slidenum">
              <a:rPr lang="de-DE" sz="1200" b="0" strike="noStrike" spc="-1">
                <a:solidFill>
                  <a:srgbClr val="000000"/>
                </a:solidFill>
                <a:latin typeface="Times New Roman"/>
                <a:ea typeface="+mn-ea"/>
              </a:rPr>
              <a:t>18</a:t>
            </a:fld>
            <a:endParaRPr lang="ru-RU" sz="1200" b="0" strike="noStrike" spc="-1">
              <a:solidFill>
                <a:srgbClr val="000000"/>
              </a:solidFill>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PlaceHolder 1"/>
          <p:cNvSpPr>
            <a:spLocks noGrp="1" noRot="1" noChangeAspect="1"/>
          </p:cNvSpPr>
          <p:nvPr>
            <p:ph type="sldImg"/>
          </p:nvPr>
        </p:nvSpPr>
        <p:spPr>
          <a:xfrm>
            <a:off x="87313" y="739775"/>
            <a:ext cx="6632575" cy="3732213"/>
          </a:xfrm>
          <a:prstGeom prst="rect">
            <a:avLst/>
          </a:prstGeom>
          <a:ln w="0">
            <a:noFill/>
          </a:ln>
        </p:spPr>
      </p:sp>
      <p:sp>
        <p:nvSpPr>
          <p:cNvPr id="335" name="PlaceHolder 2"/>
          <p:cNvSpPr>
            <a:spLocks noGrp="1"/>
          </p:cNvSpPr>
          <p:nvPr>
            <p:ph type="body"/>
          </p:nvPr>
        </p:nvSpPr>
        <p:spPr>
          <a:xfrm>
            <a:off x="678960" y="4719600"/>
            <a:ext cx="5436360" cy="4468320"/>
          </a:xfrm>
          <a:prstGeom prst="rect">
            <a:avLst/>
          </a:prstGeom>
          <a:noFill/>
          <a:ln w="9360">
            <a:noFill/>
          </a:ln>
        </p:spPr>
        <p:txBody>
          <a:bodyPr lIns="90720" tIns="45360" rIns="90720" bIns="45360" numCol="1" spcCol="0" anchor="t">
            <a:noAutofit/>
          </a:bodyPr>
          <a:lstStyle/>
          <a:p>
            <a:pPr marL="21600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effectLst/>
              </a:rPr>
              <a:t>This conical </a:t>
            </a:r>
            <a:r>
              <a:rPr lang="en-US" sz="1400" dirty="0" err="1">
                <a:solidFill>
                  <a:srgbClr val="000000"/>
                </a:solidFill>
                <a:effectLst/>
              </a:rPr>
              <a:t>chokering</a:t>
            </a:r>
            <a:r>
              <a:rPr lang="en-US" sz="1400" dirty="0">
                <a:solidFill>
                  <a:srgbClr val="000000"/>
                </a:solidFill>
                <a:effectLst/>
              </a:rPr>
              <a:t> from Leica has closer VPCO agreement with the IGS type mean. Position simulations for all participants show a north shift relative to the IGS type mean, however. As was the case with the previous antenna, the spread of scalar metric is greater amongst the 4 IGS approved facilities compared to the 5 facilities with closest agreement.</a:t>
            </a:r>
          </a:p>
          <a:p>
            <a:pPr marL="216000" indent="0">
              <a:buNone/>
            </a:pPr>
            <a:endParaRPr lang="ru-RU" sz="1400" b="0" strike="noStrike" spc="-1" dirty="0">
              <a:solidFill>
                <a:srgbClr val="000000"/>
              </a:solidFill>
              <a:latin typeface="Calibri"/>
            </a:endParaRPr>
          </a:p>
        </p:txBody>
      </p:sp>
      <p:sp>
        <p:nvSpPr>
          <p:cNvPr id="336" name="PlaceHolder 3"/>
          <p:cNvSpPr>
            <a:spLocks noGrp="1"/>
          </p:cNvSpPr>
          <p:nvPr>
            <p:ph type="sldNum" idx="63"/>
          </p:nvPr>
        </p:nvSpPr>
        <p:spPr>
          <a:xfrm>
            <a:off x="3849120" y="9434880"/>
            <a:ext cx="2943720" cy="493560"/>
          </a:xfrm>
          <a:prstGeom prst="rect">
            <a:avLst/>
          </a:prstGeom>
          <a:noFill/>
          <a:ln w="9360">
            <a:noFill/>
          </a:ln>
        </p:spPr>
        <p:txBody>
          <a:bodyPr lIns="90720" tIns="45360" rIns="90720" bIns="45360" numCol="1" spcCol="0" anchor="b">
            <a:noAutofit/>
          </a:bodyPr>
          <a:lstStyle>
            <a:lvl1pPr indent="0" algn="r" defTabSz="909720">
              <a:lnSpc>
                <a:spcPct val="100000"/>
              </a:lnSpc>
              <a:buNone/>
              <a:tabLst>
                <a:tab pos="0" algn="l"/>
              </a:tabLst>
              <a:defRPr lang="de-DE" sz="1200" b="0" strike="noStrike" spc="-1">
                <a:solidFill>
                  <a:srgbClr val="000000"/>
                </a:solidFill>
                <a:latin typeface="Times New Roman"/>
                <a:ea typeface="+mn-ea"/>
              </a:defRPr>
            </a:lvl1pPr>
          </a:lstStyle>
          <a:p>
            <a:pPr indent="0" algn="r" defTabSz="909720">
              <a:lnSpc>
                <a:spcPct val="100000"/>
              </a:lnSpc>
              <a:buNone/>
              <a:tabLst>
                <a:tab pos="0" algn="l"/>
              </a:tabLst>
            </a:pPr>
            <a:fld id="{252F327C-9771-4052-8AF2-933E46D08207}" type="slidenum">
              <a:rPr lang="de-DE" sz="1200" b="0" strike="noStrike" spc="-1">
                <a:solidFill>
                  <a:srgbClr val="000000"/>
                </a:solidFill>
                <a:latin typeface="Times New Roman"/>
                <a:ea typeface="+mn-ea"/>
              </a:rPr>
              <a:t>19</a:t>
            </a:fld>
            <a:endParaRPr lang="ru-RU" sz="1200" b="0" strike="noStrike" spc="-1">
              <a:solidFill>
                <a:srgbClr val="000000"/>
              </a:solidFill>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PlaceHolder 1"/>
          <p:cNvSpPr>
            <a:spLocks noGrp="1" noRot="1" noChangeAspect="1"/>
          </p:cNvSpPr>
          <p:nvPr>
            <p:ph type="sldImg"/>
          </p:nvPr>
        </p:nvSpPr>
        <p:spPr>
          <a:xfrm>
            <a:off x="87313" y="739775"/>
            <a:ext cx="6632575" cy="3732213"/>
          </a:xfrm>
          <a:prstGeom prst="rect">
            <a:avLst/>
          </a:prstGeom>
          <a:ln w="0">
            <a:noFill/>
          </a:ln>
        </p:spPr>
      </p:sp>
      <p:sp>
        <p:nvSpPr>
          <p:cNvPr id="293" name="PlaceHolder 2"/>
          <p:cNvSpPr>
            <a:spLocks noGrp="1"/>
          </p:cNvSpPr>
          <p:nvPr>
            <p:ph type="body"/>
          </p:nvPr>
        </p:nvSpPr>
        <p:spPr>
          <a:xfrm>
            <a:off x="678960" y="4719600"/>
            <a:ext cx="5436360" cy="4468320"/>
          </a:xfrm>
          <a:prstGeom prst="rect">
            <a:avLst/>
          </a:prstGeom>
          <a:noFill/>
          <a:ln w="9360">
            <a:noFill/>
          </a:ln>
        </p:spPr>
        <p:txBody>
          <a:bodyPr lIns="90720" tIns="45360" rIns="90720" bIns="45360" numCol="1" spcCol="0" anchor="t">
            <a:noAutofit/>
          </a:bodyPr>
          <a:lstStyle/>
          <a:p>
            <a:pPr algn="l" rtl="0">
              <a:lnSpc>
                <a:spcPct val="100000"/>
              </a:lnSpc>
              <a:spcBef>
                <a:spcPts val="288"/>
              </a:spcBef>
              <a:spcAft>
                <a:spcPts val="0"/>
              </a:spcAft>
            </a:pPr>
            <a:r>
              <a:rPr lang="en-US" sz="1400" dirty="0">
                <a:solidFill>
                  <a:srgbClr val="000000"/>
                </a:solidFill>
                <a:effectLst/>
                <a:latin typeface="Verdana, serif"/>
              </a:rPr>
              <a:t>Calibration is the act of characterizing the behavior of a GNSS antenna.</a:t>
            </a:r>
            <a:endParaRPr lang="en-US" sz="1400" dirty="0">
              <a:solidFill>
                <a:srgbClr val="000000"/>
              </a:solidFill>
              <a:effectLst/>
            </a:endParaRPr>
          </a:p>
          <a:p>
            <a:pPr algn="l" rtl="0">
              <a:lnSpc>
                <a:spcPct val="100000"/>
              </a:lnSpc>
              <a:spcBef>
                <a:spcPts val="288"/>
              </a:spcBef>
              <a:spcAft>
                <a:spcPts val="0"/>
              </a:spcAft>
            </a:pPr>
            <a:r>
              <a:rPr lang="en-US" sz="1400" dirty="0">
                <a:solidFill>
                  <a:srgbClr val="000000"/>
                </a:solidFill>
                <a:effectLst/>
                <a:latin typeface="Verdana, serif"/>
              </a:rPr>
              <a:t>This talk concentrates on carrier phase calibrations of receiver antennas used at ground stations.</a:t>
            </a:r>
            <a:endParaRPr lang="en-US" sz="1400" dirty="0">
              <a:solidFill>
                <a:srgbClr val="000000"/>
              </a:solidFill>
              <a:effectLst/>
            </a:endParaRPr>
          </a:p>
          <a:p>
            <a:pPr algn="l" rtl="0">
              <a:lnSpc>
                <a:spcPct val="100000"/>
              </a:lnSpc>
              <a:spcBef>
                <a:spcPts val="288"/>
              </a:spcBef>
              <a:spcAft>
                <a:spcPts val="0"/>
              </a:spcAft>
            </a:pPr>
            <a:r>
              <a:rPr lang="en-US" sz="1400" dirty="0">
                <a:solidFill>
                  <a:srgbClr val="000000"/>
                </a:solidFill>
                <a:effectLst/>
                <a:latin typeface="Verdana, serif"/>
              </a:rPr>
              <a:t>Calibration of GNSS antennas is not equivalent to certification</a:t>
            </a:r>
            <a:endParaRPr lang="en-US" sz="1400" b="0" strike="noStrike" spc="-1" dirty="0">
              <a:solidFill>
                <a:srgbClr val="000000"/>
              </a:solidFill>
              <a:effectLst/>
              <a:latin typeface="Calibri"/>
            </a:endParaRPr>
          </a:p>
          <a:p>
            <a:pPr algn="l" rtl="0">
              <a:lnSpc>
                <a:spcPct val="100000"/>
              </a:lnSpc>
              <a:spcBef>
                <a:spcPts val="288"/>
              </a:spcBef>
              <a:spcAft>
                <a:spcPts val="0"/>
              </a:spcAft>
            </a:pPr>
            <a:r>
              <a:rPr lang="en-US" sz="1400" dirty="0">
                <a:solidFill>
                  <a:srgbClr val="000000"/>
                </a:solidFill>
                <a:effectLst/>
                <a:latin typeface="Verdana, serif"/>
              </a:rPr>
              <a:t>Thus the IGS through its Antenna Committee serves an important role in verifying the quality of antenna calibrations so that the highest quality product is achieved.</a:t>
            </a:r>
            <a:endParaRPr lang="en-US" sz="1400" dirty="0">
              <a:solidFill>
                <a:srgbClr val="000000"/>
              </a:solidFill>
              <a:effectLst/>
            </a:endParaRPr>
          </a:p>
          <a:p>
            <a:pPr algn="l" rtl="0">
              <a:lnSpc>
                <a:spcPct val="100000"/>
              </a:lnSpc>
              <a:spcBef>
                <a:spcPts val="288"/>
              </a:spcBef>
              <a:spcAft>
                <a:spcPts val="0"/>
              </a:spcAft>
            </a:pPr>
            <a:r>
              <a:rPr lang="en-US" sz="1400" dirty="0">
                <a:solidFill>
                  <a:srgbClr val="000000"/>
                </a:solidFill>
                <a:effectLst/>
                <a:latin typeface="Verdana, serif"/>
              </a:rPr>
              <a:t>The calibration product is often referred to as IGS ANTEX, for antenna exchange format.</a:t>
            </a:r>
            <a:endParaRPr lang="en-US" sz="1400" dirty="0">
              <a:solidFill>
                <a:srgbClr val="000000"/>
              </a:solidFill>
              <a:effectLst/>
            </a:endParaRPr>
          </a:p>
          <a:p>
            <a:pPr algn="l" rtl="0">
              <a:lnSpc>
                <a:spcPct val="100000"/>
              </a:lnSpc>
              <a:spcBef>
                <a:spcPts val="288"/>
              </a:spcBef>
              <a:spcAft>
                <a:spcPts val="0"/>
              </a:spcAft>
            </a:pPr>
            <a:r>
              <a:rPr lang="en-US" sz="1400" dirty="0">
                <a:solidFill>
                  <a:srgbClr val="000000"/>
                </a:solidFill>
                <a:effectLst/>
              </a:rPr>
              <a:t>The ANTEX file contains models for the</a:t>
            </a:r>
            <a:r>
              <a:rPr lang="en-US" sz="1400" dirty="0">
                <a:solidFill>
                  <a:srgbClr val="000000"/>
                </a:solidFill>
                <a:effectLst/>
                <a:latin typeface="Verdana, serif"/>
              </a:rPr>
              <a:t> total phase center correction or PCC, a correction applied when processing GNSS data.</a:t>
            </a:r>
            <a:endParaRPr lang="en-US" sz="1400" dirty="0">
              <a:solidFill>
                <a:srgbClr val="000000"/>
              </a:solidFill>
              <a:effectLst/>
            </a:endParaRPr>
          </a:p>
          <a:p>
            <a:pPr algn="l" rtl="0">
              <a:lnSpc>
                <a:spcPct val="100000"/>
              </a:lnSpc>
              <a:spcBef>
                <a:spcPts val="288"/>
              </a:spcBef>
              <a:spcAft>
                <a:spcPts val="0"/>
              </a:spcAft>
            </a:pPr>
            <a:r>
              <a:rPr lang="en-US" sz="1400" dirty="0">
                <a:solidFill>
                  <a:srgbClr val="000000"/>
                </a:solidFill>
                <a:effectLst/>
                <a:latin typeface="Verdana, serif"/>
              </a:rPr>
              <a:t>In the ANTEX format, PCC is decomposed into two components, the PCO and PCV. I will refer to PCO, PCV, and PCC throughout this talk. </a:t>
            </a:r>
            <a:endParaRPr lang="en-US" sz="1400" dirty="0">
              <a:solidFill>
                <a:srgbClr val="000000"/>
              </a:solidFill>
              <a:effectLst/>
            </a:endParaRPr>
          </a:p>
          <a:p>
            <a:pPr algn="l" rtl="0">
              <a:lnSpc>
                <a:spcPct val="100000"/>
              </a:lnSpc>
              <a:spcBef>
                <a:spcPts val="288"/>
              </a:spcBef>
              <a:spcAft>
                <a:spcPts val="0"/>
              </a:spcAft>
            </a:pPr>
            <a:endParaRPr lang="en-US" sz="1400" dirty="0">
              <a:solidFill>
                <a:srgbClr val="000000"/>
              </a:solidFill>
              <a:effectLst/>
            </a:endParaRPr>
          </a:p>
        </p:txBody>
      </p:sp>
      <p:sp>
        <p:nvSpPr>
          <p:cNvPr id="294" name="PlaceHolder 3"/>
          <p:cNvSpPr>
            <a:spLocks noGrp="1"/>
          </p:cNvSpPr>
          <p:nvPr>
            <p:ph type="sldNum" idx="49"/>
          </p:nvPr>
        </p:nvSpPr>
        <p:spPr>
          <a:xfrm>
            <a:off x="3849120" y="9434880"/>
            <a:ext cx="2943720" cy="493560"/>
          </a:xfrm>
          <a:prstGeom prst="rect">
            <a:avLst/>
          </a:prstGeom>
          <a:noFill/>
          <a:ln w="9360">
            <a:noFill/>
          </a:ln>
        </p:spPr>
        <p:txBody>
          <a:bodyPr lIns="90720" tIns="45360" rIns="90720" bIns="45360" numCol="1" spcCol="0" anchor="b">
            <a:noAutofit/>
          </a:bodyPr>
          <a:lstStyle>
            <a:lvl1pPr indent="0" algn="r" defTabSz="909720">
              <a:lnSpc>
                <a:spcPct val="100000"/>
              </a:lnSpc>
              <a:buNone/>
              <a:tabLst>
                <a:tab pos="0" algn="l"/>
              </a:tabLst>
              <a:defRPr lang="de-DE" sz="1200" b="0" strike="noStrike" spc="-1">
                <a:solidFill>
                  <a:srgbClr val="000000"/>
                </a:solidFill>
                <a:latin typeface="Times New Roman"/>
                <a:ea typeface="+mn-ea"/>
              </a:defRPr>
            </a:lvl1pPr>
          </a:lstStyle>
          <a:p>
            <a:pPr indent="0" algn="r" defTabSz="909720">
              <a:lnSpc>
                <a:spcPct val="100000"/>
              </a:lnSpc>
              <a:buNone/>
              <a:tabLst>
                <a:tab pos="0" algn="l"/>
              </a:tabLst>
            </a:pPr>
            <a:fld id="{B26BEF67-1EEC-4ED1-ACDB-C7EC8BA778E2}" type="slidenum">
              <a:rPr lang="de-DE" sz="1200" b="0" strike="noStrike" spc="-1">
                <a:solidFill>
                  <a:srgbClr val="000000"/>
                </a:solidFill>
                <a:latin typeface="Times New Roman"/>
                <a:ea typeface="+mn-ea"/>
              </a:rPr>
              <a:t>2</a:t>
            </a:fld>
            <a:endParaRPr lang="ru-RU" sz="1200" b="0" strike="noStrike" spc="-1">
              <a:solidFill>
                <a:srgbClr val="000000"/>
              </a:solidFill>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PlaceHolder 1"/>
          <p:cNvSpPr>
            <a:spLocks noGrp="1" noRot="1" noChangeAspect="1"/>
          </p:cNvSpPr>
          <p:nvPr>
            <p:ph type="sldImg"/>
          </p:nvPr>
        </p:nvSpPr>
        <p:spPr>
          <a:xfrm>
            <a:off x="87313" y="739775"/>
            <a:ext cx="6632575" cy="3732213"/>
          </a:xfrm>
          <a:prstGeom prst="rect">
            <a:avLst/>
          </a:prstGeom>
          <a:ln w="0">
            <a:noFill/>
          </a:ln>
        </p:spPr>
      </p:sp>
      <p:sp>
        <p:nvSpPr>
          <p:cNvPr id="338" name="PlaceHolder 2"/>
          <p:cNvSpPr>
            <a:spLocks noGrp="1"/>
          </p:cNvSpPr>
          <p:nvPr>
            <p:ph type="body"/>
          </p:nvPr>
        </p:nvSpPr>
        <p:spPr>
          <a:xfrm>
            <a:off x="678960" y="4719600"/>
            <a:ext cx="5436360" cy="4468320"/>
          </a:xfrm>
          <a:prstGeom prst="rect">
            <a:avLst/>
          </a:prstGeom>
          <a:noFill/>
          <a:ln w="9360">
            <a:noFill/>
          </a:ln>
        </p:spPr>
        <p:txBody>
          <a:bodyPr lIns="90720" tIns="45360" rIns="90720" bIns="45360" numCol="1" spcCol="0" anchor="t">
            <a:noAutofit/>
          </a:bodyPr>
          <a:lstStyle/>
          <a:p>
            <a:pPr algn="l" rtl="0">
              <a:lnSpc>
                <a:spcPct val="115000"/>
              </a:lnSpc>
              <a:spcAft>
                <a:spcPts val="0"/>
              </a:spcAft>
            </a:pPr>
            <a:r>
              <a:rPr lang="en-US" sz="1400" dirty="0">
                <a:solidFill>
                  <a:srgbClr val="000000"/>
                </a:solidFill>
                <a:effectLst/>
              </a:rPr>
              <a:t>Only a few facilities have tested the </a:t>
            </a:r>
            <a:r>
              <a:rPr lang="en-US" sz="1400" dirty="0" err="1">
                <a:solidFill>
                  <a:srgbClr val="000000"/>
                </a:solidFill>
                <a:effectLst/>
              </a:rPr>
              <a:t>Harxon</a:t>
            </a:r>
            <a:r>
              <a:rPr lang="en-US" sz="1400" dirty="0">
                <a:solidFill>
                  <a:srgbClr val="000000"/>
                </a:solidFill>
                <a:effectLst/>
              </a:rPr>
              <a:t> antenna so far.</a:t>
            </a:r>
          </a:p>
          <a:p>
            <a:pPr algn="l" rtl="0">
              <a:lnSpc>
                <a:spcPct val="115000"/>
              </a:lnSpc>
              <a:spcAft>
                <a:spcPts val="0"/>
              </a:spcAft>
            </a:pPr>
            <a:r>
              <a:rPr lang="en-US" sz="1400" dirty="0">
                <a:solidFill>
                  <a:srgbClr val="000000"/>
                </a:solidFill>
                <a:effectLst/>
              </a:rPr>
              <a:t>We note this antenna does not have an IGS calibration without a </a:t>
            </a:r>
            <a:r>
              <a:rPr lang="en-US" sz="1400" dirty="0" err="1">
                <a:solidFill>
                  <a:srgbClr val="000000"/>
                </a:solidFill>
                <a:effectLst/>
              </a:rPr>
              <a:t>radome</a:t>
            </a:r>
            <a:r>
              <a:rPr lang="en-US" sz="1400" dirty="0">
                <a:solidFill>
                  <a:srgbClr val="000000"/>
                </a:solidFill>
                <a:effectLst/>
              </a:rPr>
              <a:t>. For this slide, the relative measurements instead use the IFE calibration as the reference. Using IFE as the reference, it is not possible to assess a range of scalar metric for IGS approved facilities, thus tan bars are missing from the scalar metric plot.</a:t>
            </a:r>
          </a:p>
          <a:p>
            <a:pPr marL="216000" indent="0">
              <a:lnSpc>
                <a:spcPct val="100000"/>
              </a:lnSpc>
              <a:buNone/>
              <a:tabLst>
                <a:tab pos="0" algn="l"/>
              </a:tabLst>
            </a:pPr>
            <a:endParaRPr lang="ru-RU" sz="1400" b="0" strike="noStrike" spc="-1" dirty="0">
              <a:solidFill>
                <a:srgbClr val="000000"/>
              </a:solidFill>
              <a:latin typeface="Calibri"/>
            </a:endParaRPr>
          </a:p>
        </p:txBody>
      </p:sp>
      <p:sp>
        <p:nvSpPr>
          <p:cNvPr id="339" name="PlaceHolder 3"/>
          <p:cNvSpPr>
            <a:spLocks noGrp="1"/>
          </p:cNvSpPr>
          <p:nvPr>
            <p:ph type="sldNum" idx="64"/>
          </p:nvPr>
        </p:nvSpPr>
        <p:spPr>
          <a:xfrm>
            <a:off x="3849120" y="9434880"/>
            <a:ext cx="2943720" cy="493560"/>
          </a:xfrm>
          <a:prstGeom prst="rect">
            <a:avLst/>
          </a:prstGeom>
          <a:noFill/>
          <a:ln w="9360">
            <a:noFill/>
          </a:ln>
        </p:spPr>
        <p:txBody>
          <a:bodyPr lIns="90720" tIns="45360" rIns="90720" bIns="45360" numCol="1" spcCol="0" anchor="b">
            <a:noAutofit/>
          </a:bodyPr>
          <a:lstStyle>
            <a:lvl1pPr indent="0" algn="r" defTabSz="909720">
              <a:lnSpc>
                <a:spcPct val="100000"/>
              </a:lnSpc>
              <a:buNone/>
              <a:tabLst>
                <a:tab pos="0" algn="l"/>
              </a:tabLst>
              <a:defRPr lang="de-DE" sz="1200" b="0" strike="noStrike" spc="-1">
                <a:solidFill>
                  <a:srgbClr val="000000"/>
                </a:solidFill>
                <a:latin typeface="Times New Roman"/>
                <a:ea typeface="+mn-ea"/>
              </a:defRPr>
            </a:lvl1pPr>
          </a:lstStyle>
          <a:p>
            <a:pPr indent="0" algn="r" defTabSz="909720">
              <a:lnSpc>
                <a:spcPct val="100000"/>
              </a:lnSpc>
              <a:buNone/>
              <a:tabLst>
                <a:tab pos="0" algn="l"/>
              </a:tabLst>
            </a:pPr>
            <a:fld id="{3588853E-42FA-4605-A28A-7EE10ED5E167}" type="slidenum">
              <a:rPr lang="de-DE" sz="1200" b="0" strike="noStrike" spc="-1">
                <a:solidFill>
                  <a:srgbClr val="000000"/>
                </a:solidFill>
                <a:latin typeface="Times New Roman"/>
                <a:ea typeface="+mn-ea"/>
              </a:rPr>
              <a:t>20</a:t>
            </a:fld>
            <a:endParaRPr lang="ru-RU" sz="1200" b="0" strike="noStrike" spc="-1">
              <a:solidFill>
                <a:srgbClr val="000000"/>
              </a:solidFill>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PlaceHolder 1"/>
          <p:cNvSpPr>
            <a:spLocks noGrp="1" noRot="1" noChangeAspect="1"/>
          </p:cNvSpPr>
          <p:nvPr>
            <p:ph type="sldImg"/>
          </p:nvPr>
        </p:nvSpPr>
        <p:spPr>
          <a:xfrm>
            <a:off x="87313" y="739775"/>
            <a:ext cx="6632575" cy="3732213"/>
          </a:xfrm>
          <a:prstGeom prst="rect">
            <a:avLst/>
          </a:prstGeom>
          <a:ln w="0">
            <a:noFill/>
          </a:ln>
        </p:spPr>
      </p:sp>
      <p:sp>
        <p:nvSpPr>
          <p:cNvPr id="341" name="PlaceHolder 2"/>
          <p:cNvSpPr>
            <a:spLocks noGrp="1"/>
          </p:cNvSpPr>
          <p:nvPr>
            <p:ph type="body"/>
          </p:nvPr>
        </p:nvSpPr>
        <p:spPr>
          <a:xfrm>
            <a:off x="678960" y="4719600"/>
            <a:ext cx="5436360" cy="4468320"/>
          </a:xfrm>
          <a:prstGeom prst="rect">
            <a:avLst/>
          </a:prstGeom>
          <a:noFill/>
          <a:ln w="9360">
            <a:noFill/>
          </a:ln>
        </p:spPr>
        <p:txBody>
          <a:bodyPr lIns="90720" tIns="45360" rIns="90720" bIns="45360" numCol="1" spcCol="0" anchor="t">
            <a:noAutofit/>
          </a:bodyPr>
          <a:lstStyle/>
          <a:p>
            <a:pPr algn="l" rtl="0">
              <a:lnSpc>
                <a:spcPct val="115000"/>
              </a:lnSpc>
              <a:spcAft>
                <a:spcPts val="0"/>
              </a:spcAft>
            </a:pPr>
            <a:r>
              <a:rPr lang="en-US" sz="1400" dirty="0">
                <a:solidFill>
                  <a:srgbClr val="000000"/>
                </a:solidFill>
                <a:effectLst/>
              </a:rPr>
              <a:t>For this Trimble </a:t>
            </a:r>
            <a:r>
              <a:rPr lang="en-US" sz="1400" dirty="0" err="1">
                <a:solidFill>
                  <a:srgbClr val="000000"/>
                </a:solidFill>
                <a:effectLst/>
              </a:rPr>
              <a:t>groundplane</a:t>
            </a:r>
            <a:r>
              <a:rPr lang="en-US" sz="1400" dirty="0">
                <a:solidFill>
                  <a:srgbClr val="000000"/>
                </a:solidFill>
                <a:effectLst/>
              </a:rPr>
              <a:t> antenna, the frequency dependence of VPCO is quite small compared to the antennas on previous slides. In the majority of cases, the individual calibrations produce roughly the same positions as the type mean.</a:t>
            </a:r>
          </a:p>
          <a:p>
            <a:pPr algn="l" rtl="0">
              <a:lnSpc>
                <a:spcPct val="115000"/>
              </a:lnSpc>
              <a:spcAft>
                <a:spcPts val="0"/>
              </a:spcAft>
            </a:pPr>
            <a:r>
              <a:rPr lang="en-US" sz="1400" dirty="0">
                <a:solidFill>
                  <a:srgbClr val="000000"/>
                </a:solidFill>
                <a:effectLst/>
              </a:rPr>
              <a:t>To date only 2 IGS approved facilities have provided calibrations for this antenna, so we are not yet able to assess the spread of the scalar metric. The 4 facilities with close agreement still have scalar measures separated by at most 1-2 mm. </a:t>
            </a:r>
          </a:p>
        </p:txBody>
      </p:sp>
      <p:sp>
        <p:nvSpPr>
          <p:cNvPr id="342" name="PlaceHolder 3"/>
          <p:cNvSpPr>
            <a:spLocks noGrp="1"/>
          </p:cNvSpPr>
          <p:nvPr>
            <p:ph type="sldNum" idx="65"/>
          </p:nvPr>
        </p:nvSpPr>
        <p:spPr>
          <a:xfrm>
            <a:off x="3849120" y="9434880"/>
            <a:ext cx="2943720" cy="493560"/>
          </a:xfrm>
          <a:prstGeom prst="rect">
            <a:avLst/>
          </a:prstGeom>
          <a:noFill/>
          <a:ln w="9360">
            <a:noFill/>
          </a:ln>
        </p:spPr>
        <p:txBody>
          <a:bodyPr lIns="90720" tIns="45360" rIns="90720" bIns="45360" numCol="1" spcCol="0" anchor="b">
            <a:noAutofit/>
          </a:bodyPr>
          <a:lstStyle>
            <a:lvl1pPr indent="0" algn="r" defTabSz="909720">
              <a:lnSpc>
                <a:spcPct val="100000"/>
              </a:lnSpc>
              <a:buNone/>
              <a:tabLst>
                <a:tab pos="0" algn="l"/>
              </a:tabLst>
              <a:defRPr lang="de-DE" sz="1200" b="0" strike="noStrike" spc="-1">
                <a:solidFill>
                  <a:srgbClr val="000000"/>
                </a:solidFill>
                <a:latin typeface="Times New Roman"/>
                <a:ea typeface="+mn-ea"/>
              </a:defRPr>
            </a:lvl1pPr>
          </a:lstStyle>
          <a:p>
            <a:pPr indent="0" algn="r" defTabSz="909720">
              <a:lnSpc>
                <a:spcPct val="100000"/>
              </a:lnSpc>
              <a:buNone/>
              <a:tabLst>
                <a:tab pos="0" algn="l"/>
              </a:tabLst>
            </a:pPr>
            <a:fld id="{7FC71395-6CDD-47B2-97EF-80DA8F7919DD}" type="slidenum">
              <a:rPr lang="de-DE" sz="1200" b="0" strike="noStrike" spc="-1">
                <a:solidFill>
                  <a:srgbClr val="000000"/>
                </a:solidFill>
                <a:latin typeface="Times New Roman"/>
                <a:ea typeface="+mn-ea"/>
              </a:rPr>
              <a:t>21</a:t>
            </a:fld>
            <a:endParaRPr lang="ru-RU" sz="1200" b="0" strike="noStrike" spc="-1">
              <a:solidFill>
                <a:srgbClr val="000000"/>
              </a:solidFill>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PlaceHolder 1"/>
          <p:cNvSpPr>
            <a:spLocks noGrp="1" noRot="1" noChangeAspect="1"/>
          </p:cNvSpPr>
          <p:nvPr>
            <p:ph type="sldImg"/>
          </p:nvPr>
        </p:nvSpPr>
        <p:spPr>
          <a:xfrm>
            <a:off x="87313" y="739775"/>
            <a:ext cx="6632575" cy="3732213"/>
          </a:xfrm>
          <a:prstGeom prst="rect">
            <a:avLst/>
          </a:prstGeom>
          <a:ln w="0">
            <a:noFill/>
          </a:ln>
        </p:spPr>
      </p:sp>
      <p:sp>
        <p:nvSpPr>
          <p:cNvPr id="344" name="PlaceHolder 2"/>
          <p:cNvSpPr>
            <a:spLocks noGrp="1"/>
          </p:cNvSpPr>
          <p:nvPr>
            <p:ph type="body"/>
          </p:nvPr>
        </p:nvSpPr>
        <p:spPr>
          <a:xfrm>
            <a:off x="678960" y="4719600"/>
            <a:ext cx="5436360" cy="4468320"/>
          </a:xfrm>
          <a:prstGeom prst="rect">
            <a:avLst/>
          </a:prstGeom>
          <a:noFill/>
          <a:ln w="9360">
            <a:noFill/>
          </a:ln>
        </p:spPr>
        <p:txBody>
          <a:bodyPr lIns="90720" tIns="45360" rIns="90720" bIns="45360" numCol="1" spcCol="0" anchor="t">
            <a:noAutofit/>
          </a:bodyPr>
          <a:lstStyle/>
          <a:p>
            <a:pPr algn="l" rtl="0">
              <a:lnSpc>
                <a:spcPct val="115000"/>
              </a:lnSpc>
              <a:spcAft>
                <a:spcPts val="0"/>
              </a:spcAft>
            </a:pPr>
            <a:r>
              <a:rPr lang="en-US" sz="1400" dirty="0">
                <a:solidFill>
                  <a:srgbClr val="000000"/>
                </a:solidFill>
                <a:effectLst/>
              </a:rPr>
              <a:t>The majority of facilities were able to measure this antenna with similar results, to the IGS type mean and each other. The strong deviation of the GSA calibration from the rest of the participants appears to drive the statistics of the scalar measure.</a:t>
            </a:r>
          </a:p>
          <a:p>
            <a:pPr marL="216000" indent="0" defTabSz="914400">
              <a:lnSpc>
                <a:spcPct val="100000"/>
              </a:lnSpc>
              <a:buNone/>
              <a:tabLst>
                <a:tab pos="0" algn="l"/>
              </a:tabLst>
            </a:pPr>
            <a:endParaRPr lang="ru-RU" sz="1400" b="0" strike="noStrike" spc="-1" dirty="0">
              <a:solidFill>
                <a:srgbClr val="000000"/>
              </a:solidFill>
              <a:latin typeface="Calibri"/>
            </a:endParaRPr>
          </a:p>
        </p:txBody>
      </p:sp>
      <p:sp>
        <p:nvSpPr>
          <p:cNvPr id="345" name="PlaceHolder 3"/>
          <p:cNvSpPr>
            <a:spLocks noGrp="1"/>
          </p:cNvSpPr>
          <p:nvPr>
            <p:ph type="sldNum" idx="66"/>
          </p:nvPr>
        </p:nvSpPr>
        <p:spPr>
          <a:xfrm>
            <a:off x="3849120" y="9434880"/>
            <a:ext cx="2943720" cy="493560"/>
          </a:xfrm>
          <a:prstGeom prst="rect">
            <a:avLst/>
          </a:prstGeom>
          <a:noFill/>
          <a:ln w="9360">
            <a:noFill/>
          </a:ln>
        </p:spPr>
        <p:txBody>
          <a:bodyPr lIns="90720" tIns="45360" rIns="90720" bIns="45360" numCol="1" spcCol="0" anchor="b">
            <a:noAutofit/>
          </a:bodyPr>
          <a:lstStyle>
            <a:lvl1pPr indent="0" algn="r" defTabSz="909720">
              <a:lnSpc>
                <a:spcPct val="100000"/>
              </a:lnSpc>
              <a:buNone/>
              <a:tabLst>
                <a:tab pos="0" algn="l"/>
              </a:tabLst>
              <a:defRPr lang="de-DE" sz="1200" b="0" strike="noStrike" spc="-1">
                <a:solidFill>
                  <a:srgbClr val="000000"/>
                </a:solidFill>
                <a:latin typeface="Times New Roman"/>
                <a:ea typeface="+mn-ea"/>
              </a:defRPr>
            </a:lvl1pPr>
          </a:lstStyle>
          <a:p>
            <a:pPr indent="0" algn="r" defTabSz="909720">
              <a:lnSpc>
                <a:spcPct val="100000"/>
              </a:lnSpc>
              <a:buNone/>
              <a:tabLst>
                <a:tab pos="0" algn="l"/>
              </a:tabLst>
            </a:pPr>
            <a:fld id="{12E8D132-7B78-4B3E-9712-846725AA7EEC}" type="slidenum">
              <a:rPr lang="de-DE" sz="1200" b="0" strike="noStrike" spc="-1">
                <a:solidFill>
                  <a:srgbClr val="000000"/>
                </a:solidFill>
                <a:latin typeface="Times New Roman"/>
                <a:ea typeface="+mn-ea"/>
              </a:rPr>
              <a:t>22</a:t>
            </a:fld>
            <a:endParaRPr lang="ru-RU" sz="1200" b="0" strike="noStrike" spc="-1">
              <a:solidFill>
                <a:srgbClr val="000000"/>
              </a:solidFill>
              <a:latin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PlaceHolder 1"/>
          <p:cNvSpPr>
            <a:spLocks noGrp="1" noRot="1" noChangeAspect="1"/>
          </p:cNvSpPr>
          <p:nvPr>
            <p:ph type="sldImg"/>
          </p:nvPr>
        </p:nvSpPr>
        <p:spPr>
          <a:xfrm>
            <a:off x="87313" y="739775"/>
            <a:ext cx="6632575" cy="3732213"/>
          </a:xfrm>
          <a:prstGeom prst="rect">
            <a:avLst/>
          </a:prstGeom>
          <a:ln w="0">
            <a:noFill/>
          </a:ln>
        </p:spPr>
      </p:sp>
      <p:sp>
        <p:nvSpPr>
          <p:cNvPr id="350" name="PlaceHolder 2"/>
          <p:cNvSpPr>
            <a:spLocks noGrp="1"/>
          </p:cNvSpPr>
          <p:nvPr>
            <p:ph type="body"/>
          </p:nvPr>
        </p:nvSpPr>
        <p:spPr>
          <a:xfrm>
            <a:off x="678960" y="4719600"/>
            <a:ext cx="5436360" cy="4468320"/>
          </a:xfrm>
          <a:prstGeom prst="rect">
            <a:avLst/>
          </a:prstGeom>
          <a:noFill/>
          <a:ln w="9360">
            <a:noFill/>
          </a:ln>
        </p:spPr>
        <p:txBody>
          <a:bodyPr lIns="90720" tIns="45360" rIns="90720" bIns="45360" numCol="1" spcCol="0" anchor="t">
            <a:noAutofit/>
          </a:bodyPr>
          <a:lstStyle/>
          <a:p>
            <a:pPr marL="21600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effectLst/>
              </a:rPr>
              <a:t>The early insights from this study are only possible due to a major software development effort undertaken by the organizers of this campaign. We continue to expand the capabilities of the software with additional graphics and metrics, and develop code in multiple languages. We invite our colleagues to contribute to this open-source effort. By working together, we can continue to build additional understanding and insights on the nature of antenna calibrations. </a:t>
            </a:r>
          </a:p>
          <a:p>
            <a:pPr marL="216000" indent="0">
              <a:buNone/>
            </a:pPr>
            <a:endParaRPr lang="ru-RU" sz="1400" b="0" strike="noStrike" spc="-1" dirty="0">
              <a:solidFill>
                <a:srgbClr val="000000"/>
              </a:solidFill>
              <a:latin typeface="Calibri"/>
            </a:endParaRPr>
          </a:p>
        </p:txBody>
      </p:sp>
      <p:sp>
        <p:nvSpPr>
          <p:cNvPr id="351" name="PlaceHolder 3"/>
          <p:cNvSpPr>
            <a:spLocks noGrp="1"/>
          </p:cNvSpPr>
          <p:nvPr>
            <p:ph type="sldNum" idx="68"/>
          </p:nvPr>
        </p:nvSpPr>
        <p:spPr>
          <a:xfrm>
            <a:off x="3849120" y="9434880"/>
            <a:ext cx="2943720" cy="493560"/>
          </a:xfrm>
          <a:prstGeom prst="rect">
            <a:avLst/>
          </a:prstGeom>
          <a:noFill/>
          <a:ln w="9360">
            <a:noFill/>
          </a:ln>
        </p:spPr>
        <p:txBody>
          <a:bodyPr lIns="90720" tIns="45360" rIns="90720" bIns="45360" numCol="1" spcCol="0" anchor="b">
            <a:noAutofit/>
          </a:bodyPr>
          <a:lstStyle>
            <a:lvl1pPr indent="0" algn="r" defTabSz="909720">
              <a:lnSpc>
                <a:spcPct val="100000"/>
              </a:lnSpc>
              <a:buNone/>
              <a:tabLst>
                <a:tab pos="0" algn="l"/>
              </a:tabLst>
              <a:defRPr lang="de-DE" sz="1200" b="0" strike="noStrike" spc="-1">
                <a:solidFill>
                  <a:srgbClr val="000000"/>
                </a:solidFill>
                <a:latin typeface="Times New Roman"/>
                <a:ea typeface="+mn-ea"/>
              </a:defRPr>
            </a:lvl1pPr>
          </a:lstStyle>
          <a:p>
            <a:pPr indent="0" algn="r" defTabSz="909720">
              <a:lnSpc>
                <a:spcPct val="100000"/>
              </a:lnSpc>
              <a:buNone/>
              <a:tabLst>
                <a:tab pos="0" algn="l"/>
              </a:tabLst>
            </a:pPr>
            <a:fld id="{B843A38B-42D5-4DC7-AB4A-A6027DF5D3D7}" type="slidenum">
              <a:rPr lang="de-DE" sz="1200" b="0" strike="noStrike" spc="-1">
                <a:solidFill>
                  <a:srgbClr val="000000"/>
                </a:solidFill>
                <a:latin typeface="Times New Roman"/>
                <a:ea typeface="+mn-ea"/>
              </a:rPr>
              <a:t>23</a:t>
            </a:fld>
            <a:endParaRPr lang="ru-RU" sz="1200" b="0" strike="noStrike" spc="-1">
              <a:solidFill>
                <a:srgbClr val="000000"/>
              </a:solidFill>
              <a:latin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PlaceHolder 1"/>
          <p:cNvSpPr>
            <a:spLocks noGrp="1" noRot="1" noChangeAspect="1"/>
          </p:cNvSpPr>
          <p:nvPr>
            <p:ph type="sldImg"/>
          </p:nvPr>
        </p:nvSpPr>
        <p:spPr>
          <a:xfrm>
            <a:off x="87313" y="739775"/>
            <a:ext cx="6632575" cy="3732213"/>
          </a:xfrm>
          <a:prstGeom prst="rect">
            <a:avLst/>
          </a:prstGeom>
          <a:ln w="0">
            <a:noFill/>
          </a:ln>
        </p:spPr>
      </p:sp>
      <p:sp>
        <p:nvSpPr>
          <p:cNvPr id="347" name="PlaceHolder 2"/>
          <p:cNvSpPr>
            <a:spLocks noGrp="1"/>
          </p:cNvSpPr>
          <p:nvPr>
            <p:ph type="body"/>
          </p:nvPr>
        </p:nvSpPr>
        <p:spPr>
          <a:xfrm>
            <a:off x="678960" y="4719600"/>
            <a:ext cx="5436360" cy="4468320"/>
          </a:xfrm>
          <a:prstGeom prst="rect">
            <a:avLst/>
          </a:prstGeom>
          <a:noFill/>
          <a:ln w="9360">
            <a:noFill/>
          </a:ln>
        </p:spPr>
        <p:txBody>
          <a:bodyPr lIns="90720" tIns="45360" rIns="90720" bIns="45360" numCol="1" spcCol="0" anchor="t">
            <a:noAutofit/>
          </a:bodyPr>
          <a:lstStyle/>
          <a:p>
            <a:pPr algn="l" rtl="0">
              <a:lnSpc>
                <a:spcPct val="115000"/>
              </a:lnSpc>
              <a:spcAft>
                <a:spcPts val="0"/>
              </a:spcAft>
            </a:pPr>
            <a:r>
              <a:rPr lang="en-US" sz="1400" dirty="0">
                <a:solidFill>
                  <a:srgbClr val="000000"/>
                </a:solidFill>
                <a:effectLst/>
              </a:rPr>
              <a:t>In conclusion, this international collaboration among 9 different calibration facilities, although not yet complete, is leading to insights on the nature of antenna calibrations. </a:t>
            </a:r>
            <a:br>
              <a:rPr lang="en-US" sz="1400" dirty="0">
                <a:solidFill>
                  <a:srgbClr val="000000"/>
                </a:solidFill>
                <a:effectLst/>
              </a:rPr>
            </a:br>
            <a:endParaRPr lang="en-US" sz="1400" dirty="0">
              <a:solidFill>
                <a:srgbClr val="000000"/>
              </a:solidFill>
              <a:effectLst/>
            </a:endParaRPr>
          </a:p>
          <a:p>
            <a:pPr algn="l" rtl="0">
              <a:lnSpc>
                <a:spcPct val="115000"/>
              </a:lnSpc>
              <a:spcAft>
                <a:spcPts val="0"/>
              </a:spcAft>
            </a:pPr>
            <a:r>
              <a:rPr lang="en-US" sz="1400" dirty="0">
                <a:solidFill>
                  <a:srgbClr val="000000"/>
                </a:solidFill>
                <a:effectLst/>
              </a:rPr>
              <a:t>We developed open-source software for calibration analysis, with standardized algorithms to account for GNSS features.</a:t>
            </a:r>
            <a:br>
              <a:rPr lang="en-US" sz="1400" dirty="0">
                <a:solidFill>
                  <a:srgbClr val="000000"/>
                </a:solidFill>
                <a:effectLst/>
              </a:rPr>
            </a:br>
            <a:endParaRPr lang="en-US" sz="1400" dirty="0">
              <a:solidFill>
                <a:srgbClr val="000000"/>
              </a:solidFill>
              <a:effectLst/>
            </a:endParaRPr>
          </a:p>
          <a:p>
            <a:pPr algn="l" rtl="0">
              <a:lnSpc>
                <a:spcPct val="115000"/>
              </a:lnSpc>
              <a:spcAft>
                <a:spcPts val="0"/>
              </a:spcAft>
            </a:pPr>
            <a:r>
              <a:rPr lang="en-US" sz="1400" dirty="0">
                <a:solidFill>
                  <a:srgbClr val="000000"/>
                </a:solidFill>
                <a:effectLst/>
              </a:rPr>
              <a:t>We have come to understand that the same antenna tested at different facilities will have calibrations which vary at the 1-4 mm level on each frequency.</a:t>
            </a:r>
          </a:p>
          <a:p>
            <a:pPr algn="l" rtl="0">
              <a:lnSpc>
                <a:spcPct val="115000"/>
              </a:lnSpc>
              <a:spcAft>
                <a:spcPts val="0"/>
              </a:spcAft>
            </a:pPr>
            <a:br>
              <a:rPr lang="en-US" sz="1400" dirty="0">
                <a:solidFill>
                  <a:srgbClr val="000000"/>
                </a:solidFill>
                <a:effectLst/>
              </a:rPr>
            </a:br>
            <a:r>
              <a:rPr lang="en-US" sz="1400" dirty="0">
                <a:solidFill>
                  <a:srgbClr val="000000"/>
                </a:solidFill>
                <a:effectLst/>
              </a:rPr>
              <a:t>Results to date demonstrate that groups currently contributing to the IGS ANTEX have more variability than previously appreciated. </a:t>
            </a:r>
          </a:p>
          <a:p>
            <a:pPr algn="l" rtl="0">
              <a:lnSpc>
                <a:spcPct val="115000"/>
              </a:lnSpc>
              <a:spcAft>
                <a:spcPts val="0"/>
              </a:spcAft>
            </a:pPr>
            <a:endParaRPr lang="en-US" sz="1400" dirty="0">
              <a:solidFill>
                <a:srgbClr val="000000"/>
              </a:solidFill>
              <a:effectLst/>
            </a:endParaRPr>
          </a:p>
          <a:p>
            <a:pPr algn="l" rtl="0">
              <a:lnSpc>
                <a:spcPct val="115000"/>
              </a:lnSpc>
              <a:spcAft>
                <a:spcPts val="0"/>
              </a:spcAft>
            </a:pPr>
            <a:r>
              <a:rPr lang="en-US" sz="1400" dirty="0">
                <a:solidFill>
                  <a:srgbClr val="000000"/>
                </a:solidFill>
                <a:effectLst/>
              </a:rPr>
              <a:t>We also observed that several facilities show excellent agreement with each other, and close agreement the results of Geo++, the facility which has been the strongest contributor to the IGS ANTEX to date.</a:t>
            </a:r>
          </a:p>
          <a:p>
            <a:pPr algn="l" rtl="0">
              <a:lnSpc>
                <a:spcPct val="115000"/>
              </a:lnSpc>
              <a:spcAft>
                <a:spcPts val="0"/>
              </a:spcAft>
            </a:pPr>
            <a:endParaRPr lang="en-US" sz="1400" dirty="0">
              <a:solidFill>
                <a:srgbClr val="000000"/>
              </a:solidFill>
              <a:effectLst/>
            </a:endParaRPr>
          </a:p>
          <a:p>
            <a:pPr algn="l" rtl="0">
              <a:lnSpc>
                <a:spcPct val="115000"/>
              </a:lnSpc>
              <a:spcAft>
                <a:spcPts val="0"/>
              </a:spcAft>
            </a:pPr>
            <a:r>
              <a:rPr lang="en-US" sz="1400" dirty="0">
                <a:solidFill>
                  <a:srgbClr val="000000"/>
                </a:solidFill>
                <a:effectLst/>
              </a:rPr>
              <a:t>My colleagues Igor and Steffen are also present at the workshop, and we hope you come by our poster to discuss the detailed results for all antennas in this study. We also invite you to join the Antenna Committee splinter meeting on Friday, where we will provide recommendations for new contributors to the IGS ANTEX and recruit colleagues for our open source software development efforts. </a:t>
            </a:r>
          </a:p>
          <a:p>
            <a:pPr marL="216000" indent="0" defTabSz="914400">
              <a:lnSpc>
                <a:spcPct val="100000"/>
              </a:lnSpc>
              <a:buNone/>
              <a:tabLst>
                <a:tab pos="0" algn="l"/>
              </a:tabLst>
            </a:pPr>
            <a:endParaRPr lang="ru-RU" sz="1400" b="0" strike="noStrike" spc="-1" dirty="0">
              <a:solidFill>
                <a:srgbClr val="000000"/>
              </a:solidFill>
              <a:latin typeface="Calibri"/>
            </a:endParaRPr>
          </a:p>
        </p:txBody>
      </p:sp>
      <p:sp>
        <p:nvSpPr>
          <p:cNvPr id="348" name="PlaceHolder 3"/>
          <p:cNvSpPr>
            <a:spLocks noGrp="1"/>
          </p:cNvSpPr>
          <p:nvPr>
            <p:ph type="sldNum" idx="67"/>
          </p:nvPr>
        </p:nvSpPr>
        <p:spPr>
          <a:xfrm>
            <a:off x="3849120" y="9434880"/>
            <a:ext cx="2943720" cy="493560"/>
          </a:xfrm>
          <a:prstGeom prst="rect">
            <a:avLst/>
          </a:prstGeom>
          <a:noFill/>
          <a:ln w="9360">
            <a:noFill/>
          </a:ln>
        </p:spPr>
        <p:txBody>
          <a:bodyPr lIns="90720" tIns="45360" rIns="90720" bIns="45360" numCol="1" spcCol="0" anchor="b">
            <a:noAutofit/>
          </a:bodyPr>
          <a:lstStyle>
            <a:lvl1pPr indent="0" algn="r" defTabSz="909720">
              <a:lnSpc>
                <a:spcPct val="100000"/>
              </a:lnSpc>
              <a:buNone/>
              <a:tabLst>
                <a:tab pos="0" algn="l"/>
              </a:tabLst>
              <a:defRPr lang="de-DE" sz="1200" b="0" strike="noStrike" spc="-1">
                <a:solidFill>
                  <a:srgbClr val="000000"/>
                </a:solidFill>
                <a:latin typeface="Times New Roman"/>
                <a:ea typeface="+mn-ea"/>
              </a:defRPr>
            </a:lvl1pPr>
          </a:lstStyle>
          <a:p>
            <a:pPr indent="0" algn="r" defTabSz="909720">
              <a:lnSpc>
                <a:spcPct val="100000"/>
              </a:lnSpc>
              <a:buNone/>
              <a:tabLst>
                <a:tab pos="0" algn="l"/>
              </a:tabLst>
            </a:pPr>
            <a:fld id="{CA9B8564-8AB6-4C16-A0FC-BFE6B8ACEEBA}" type="slidenum">
              <a:rPr lang="de-DE" sz="1200" b="0" strike="noStrike" spc="-1">
                <a:solidFill>
                  <a:srgbClr val="000000"/>
                </a:solidFill>
                <a:latin typeface="Times New Roman"/>
                <a:ea typeface="+mn-ea"/>
              </a:rPr>
              <a:t>24</a:t>
            </a:fld>
            <a:endParaRPr lang="ru-RU" sz="1200" b="0" strike="noStrike" spc="-1">
              <a:solidFill>
                <a:srgbClr val="000000"/>
              </a:solidFill>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PlaceHolder 1"/>
          <p:cNvSpPr>
            <a:spLocks noGrp="1" noRot="1" noChangeAspect="1"/>
          </p:cNvSpPr>
          <p:nvPr>
            <p:ph type="sldImg"/>
          </p:nvPr>
        </p:nvSpPr>
        <p:spPr>
          <a:xfrm>
            <a:off x="87480" y="739800"/>
            <a:ext cx="6631920" cy="3731400"/>
          </a:xfrm>
          <a:prstGeom prst="rect">
            <a:avLst/>
          </a:prstGeom>
          <a:ln w="0">
            <a:noFill/>
          </a:ln>
        </p:spPr>
      </p:sp>
      <p:sp>
        <p:nvSpPr>
          <p:cNvPr id="353" name="PlaceHolder 2"/>
          <p:cNvSpPr>
            <a:spLocks noGrp="1"/>
          </p:cNvSpPr>
          <p:nvPr>
            <p:ph type="body"/>
          </p:nvPr>
        </p:nvSpPr>
        <p:spPr>
          <a:xfrm>
            <a:off x="678960" y="4719600"/>
            <a:ext cx="5436360" cy="4468320"/>
          </a:xfrm>
          <a:prstGeom prst="rect">
            <a:avLst/>
          </a:prstGeom>
          <a:noFill/>
          <a:ln w="9360">
            <a:noFill/>
          </a:ln>
        </p:spPr>
        <p:txBody>
          <a:bodyPr lIns="90720" tIns="45360" rIns="90720" bIns="45360" numCol="1" spcCol="0" anchor="t">
            <a:noAutofit/>
          </a:bodyPr>
          <a:lstStyle/>
          <a:p>
            <a:pPr marL="216000" indent="0">
              <a:buNone/>
            </a:pPr>
            <a:endParaRPr lang="ru-RU" sz="1800" b="0" strike="noStrike" spc="-1" dirty="0">
              <a:solidFill>
                <a:srgbClr val="000000"/>
              </a:solidFill>
              <a:latin typeface="Calibri"/>
            </a:endParaRPr>
          </a:p>
        </p:txBody>
      </p:sp>
      <p:sp>
        <p:nvSpPr>
          <p:cNvPr id="354" name="PlaceHolder 3"/>
          <p:cNvSpPr>
            <a:spLocks noGrp="1"/>
          </p:cNvSpPr>
          <p:nvPr>
            <p:ph type="sldNum" idx="69"/>
          </p:nvPr>
        </p:nvSpPr>
        <p:spPr>
          <a:xfrm>
            <a:off x="3849120" y="9434880"/>
            <a:ext cx="2943720" cy="493560"/>
          </a:xfrm>
          <a:prstGeom prst="rect">
            <a:avLst/>
          </a:prstGeom>
          <a:noFill/>
          <a:ln w="9360">
            <a:noFill/>
          </a:ln>
        </p:spPr>
        <p:txBody>
          <a:bodyPr lIns="90720" tIns="45360" rIns="90720" bIns="45360" numCol="1" spcCol="0" anchor="b">
            <a:noAutofit/>
          </a:bodyPr>
          <a:lstStyle>
            <a:lvl1pPr indent="0" algn="r" defTabSz="909720">
              <a:lnSpc>
                <a:spcPct val="100000"/>
              </a:lnSpc>
              <a:buNone/>
              <a:tabLst>
                <a:tab pos="0" algn="l"/>
              </a:tabLst>
              <a:defRPr lang="de-DE" sz="1200" b="0" strike="noStrike" spc="-1">
                <a:solidFill>
                  <a:srgbClr val="000000"/>
                </a:solidFill>
                <a:latin typeface="Times New Roman"/>
                <a:ea typeface="+mn-ea"/>
              </a:defRPr>
            </a:lvl1pPr>
          </a:lstStyle>
          <a:p>
            <a:pPr indent="0" algn="r" defTabSz="909720">
              <a:lnSpc>
                <a:spcPct val="100000"/>
              </a:lnSpc>
              <a:buNone/>
              <a:tabLst>
                <a:tab pos="0" algn="l"/>
              </a:tabLst>
            </a:pPr>
            <a:fld id="{A5EB78B6-583B-468D-8E9E-751D28E4DBE4}" type="slidenum">
              <a:rPr lang="de-DE" sz="1200" b="0" strike="noStrike" spc="-1">
                <a:solidFill>
                  <a:srgbClr val="000000"/>
                </a:solidFill>
                <a:latin typeface="Times New Roman"/>
                <a:ea typeface="+mn-ea"/>
              </a:rPr>
              <a:t>25</a:t>
            </a:fld>
            <a:endParaRPr lang="ru-RU" sz="1200" b="0" strike="noStrike" spc="-1">
              <a:solidFill>
                <a:srgbClr val="000000"/>
              </a:solidFill>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PlaceHolder 1"/>
          <p:cNvSpPr>
            <a:spLocks noGrp="1" noRot="1" noChangeAspect="1"/>
          </p:cNvSpPr>
          <p:nvPr>
            <p:ph type="sldImg"/>
          </p:nvPr>
        </p:nvSpPr>
        <p:spPr>
          <a:xfrm>
            <a:off x="87313" y="739775"/>
            <a:ext cx="6632575" cy="3732213"/>
          </a:xfrm>
          <a:prstGeom prst="rect">
            <a:avLst/>
          </a:prstGeom>
          <a:ln w="0">
            <a:noFill/>
          </a:ln>
        </p:spPr>
      </p:sp>
      <p:sp>
        <p:nvSpPr>
          <p:cNvPr id="296" name="PlaceHolder 2"/>
          <p:cNvSpPr>
            <a:spLocks noGrp="1"/>
          </p:cNvSpPr>
          <p:nvPr>
            <p:ph type="body"/>
          </p:nvPr>
        </p:nvSpPr>
        <p:spPr>
          <a:xfrm>
            <a:off x="678960" y="4719600"/>
            <a:ext cx="5436360" cy="4468320"/>
          </a:xfrm>
          <a:prstGeom prst="rect">
            <a:avLst/>
          </a:prstGeom>
          <a:noFill/>
          <a:ln w="9360">
            <a:noFill/>
          </a:ln>
        </p:spPr>
        <p:txBody>
          <a:bodyPr lIns="90720" tIns="45360" rIns="90720" bIns="45360" numCol="1" spcCol="0" anchor="t">
            <a:noAutofit/>
          </a:bodyPr>
          <a:lstStyle/>
          <a:p>
            <a:pPr algn="l" rtl="0">
              <a:lnSpc>
                <a:spcPct val="100000"/>
              </a:lnSpc>
              <a:spcBef>
                <a:spcPts val="288"/>
              </a:spcBef>
              <a:spcAft>
                <a:spcPts val="0"/>
              </a:spcAft>
            </a:pPr>
            <a:r>
              <a:rPr lang="en-US" sz="1400" dirty="0">
                <a:solidFill>
                  <a:srgbClr val="000000"/>
                </a:solidFill>
                <a:effectLst/>
                <a:latin typeface="Verdana, serif"/>
              </a:rPr>
              <a:t>This talk presents early results from the IGS calibration and validation campaign, where antennas were circulated in a “ring” around the globe. </a:t>
            </a:r>
            <a:endParaRPr lang="en-US" sz="1400" dirty="0">
              <a:solidFill>
                <a:srgbClr val="000000"/>
              </a:solidFill>
              <a:effectLst/>
            </a:endParaRPr>
          </a:p>
          <a:p>
            <a:pPr algn="l" rtl="0">
              <a:lnSpc>
                <a:spcPct val="100000"/>
              </a:lnSpc>
              <a:spcBef>
                <a:spcPts val="288"/>
              </a:spcBef>
              <a:spcAft>
                <a:spcPts val="0"/>
              </a:spcAft>
            </a:pPr>
            <a:r>
              <a:rPr lang="en-US" sz="1400" dirty="0">
                <a:solidFill>
                  <a:srgbClr val="000000"/>
                </a:solidFill>
                <a:effectLst/>
                <a:latin typeface="Verdana, serif"/>
              </a:rPr>
              <a:t>We will provide an overview of the campaign, which had multiple goals listed here</a:t>
            </a:r>
            <a:endParaRPr lang="en-US" sz="1400" b="0" strike="noStrike" spc="-1" dirty="0">
              <a:solidFill>
                <a:srgbClr val="000000"/>
              </a:solidFill>
              <a:effectLst/>
              <a:latin typeface="Calibri"/>
            </a:endParaRPr>
          </a:p>
          <a:p>
            <a:pPr marL="0" marR="0" lvl="0" indent="0" algn="l" defTabSz="914400" rtl="0" eaLnBrk="1" fontAlgn="auto" latinLnBrk="0" hangingPunct="1">
              <a:lnSpc>
                <a:spcPct val="100000"/>
              </a:lnSpc>
              <a:spcBef>
                <a:spcPts val="288"/>
              </a:spcBef>
              <a:spcAft>
                <a:spcPts val="0"/>
              </a:spcAft>
              <a:buClrTx/>
              <a:buSzTx/>
              <a:buFontTx/>
              <a:buNone/>
              <a:tabLst/>
              <a:defRPr/>
            </a:pPr>
            <a:r>
              <a:rPr lang="en-US" sz="1400" dirty="0">
                <a:solidFill>
                  <a:srgbClr val="000000"/>
                </a:solidFill>
                <a:effectLst/>
                <a:latin typeface="Verdana, serif"/>
              </a:rPr>
              <a:t>To meet those goals, the campaign organizers developed new software and equations for analyzing the results. I will share early results using the new software and metrics on data collected in this campaign.</a:t>
            </a:r>
            <a:endParaRPr lang="en-US" sz="1400" dirty="0">
              <a:solidFill>
                <a:srgbClr val="000000"/>
              </a:solidFill>
              <a:effectLst/>
            </a:endParaRPr>
          </a:p>
          <a:p>
            <a:pPr algn="l" rtl="0">
              <a:lnSpc>
                <a:spcPct val="100000"/>
              </a:lnSpc>
              <a:spcBef>
                <a:spcPts val="288"/>
              </a:spcBef>
              <a:spcAft>
                <a:spcPts val="0"/>
              </a:spcAft>
            </a:pPr>
            <a:endParaRPr lang="en-US" sz="1400" dirty="0">
              <a:solidFill>
                <a:srgbClr val="000000"/>
              </a:solidFill>
              <a:effectLst/>
            </a:endParaRPr>
          </a:p>
        </p:txBody>
      </p:sp>
      <p:sp>
        <p:nvSpPr>
          <p:cNvPr id="297" name="PlaceHolder 3"/>
          <p:cNvSpPr>
            <a:spLocks noGrp="1"/>
          </p:cNvSpPr>
          <p:nvPr>
            <p:ph type="sldNum" idx="50"/>
          </p:nvPr>
        </p:nvSpPr>
        <p:spPr>
          <a:xfrm>
            <a:off x="3849120" y="9434880"/>
            <a:ext cx="2943720" cy="493560"/>
          </a:xfrm>
          <a:prstGeom prst="rect">
            <a:avLst/>
          </a:prstGeom>
          <a:noFill/>
          <a:ln w="9360">
            <a:noFill/>
          </a:ln>
        </p:spPr>
        <p:txBody>
          <a:bodyPr lIns="90720" tIns="45360" rIns="90720" bIns="45360" numCol="1" spcCol="0" anchor="b">
            <a:noAutofit/>
          </a:bodyPr>
          <a:lstStyle>
            <a:lvl1pPr indent="0" algn="r" defTabSz="909720">
              <a:lnSpc>
                <a:spcPct val="100000"/>
              </a:lnSpc>
              <a:buNone/>
              <a:tabLst>
                <a:tab pos="0" algn="l"/>
              </a:tabLst>
              <a:defRPr lang="de-DE" sz="1200" b="0" strike="noStrike" spc="-1">
                <a:solidFill>
                  <a:srgbClr val="000000"/>
                </a:solidFill>
                <a:latin typeface="Times New Roman"/>
                <a:ea typeface="+mn-ea"/>
              </a:defRPr>
            </a:lvl1pPr>
          </a:lstStyle>
          <a:p>
            <a:pPr indent="0" algn="r" defTabSz="909720">
              <a:lnSpc>
                <a:spcPct val="100000"/>
              </a:lnSpc>
              <a:buNone/>
              <a:tabLst>
                <a:tab pos="0" algn="l"/>
              </a:tabLst>
            </a:pPr>
            <a:fld id="{F34A68FD-1927-4F10-B9F1-590C8AAD9E17}" type="slidenum">
              <a:rPr lang="de-DE" sz="1200" b="0" strike="noStrike" spc="-1">
                <a:solidFill>
                  <a:srgbClr val="000000"/>
                </a:solidFill>
                <a:latin typeface="Times New Roman"/>
                <a:ea typeface="+mn-ea"/>
              </a:rPr>
              <a:t>3</a:t>
            </a:fld>
            <a:endParaRPr lang="ru-RU" sz="1200" b="0" strike="noStrike" spc="-1">
              <a:solidFill>
                <a:srgbClr val="000000"/>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6"/>
          </p:nvPr>
        </p:nvSpPr>
        <p:spPr/>
        <p:txBody>
          <a:bodyPr/>
          <a:lstStyle/>
          <a:p>
            <a:pPr indent="0" algn="r">
              <a:buNone/>
            </a:pPr>
            <a:fld id="{B22D845A-CE4C-4238-B804-14645CE5CF9B}" type="slidenum">
              <a:rPr lang="ru-RU" sz="1400" b="0" strike="noStrike" spc="-1" smtClean="0">
                <a:solidFill>
                  <a:srgbClr val="000000"/>
                </a:solidFill>
                <a:latin typeface="Calibri"/>
              </a:rPr>
              <a:t>4</a:t>
            </a:fld>
            <a:endParaRPr lang="ru-RU" sz="1400" b="0" strike="noStrike" spc="-1">
              <a:solidFill>
                <a:srgbClr val="000000"/>
              </a:solidFill>
              <a:latin typeface="Calibri"/>
            </a:endParaRPr>
          </a:p>
        </p:txBody>
      </p:sp>
    </p:spTree>
    <p:extLst>
      <p:ext uri="{BB962C8B-B14F-4D97-AF65-F5344CB8AC3E}">
        <p14:creationId xmlns:p14="http://schemas.microsoft.com/office/powerpoint/2010/main" val="1003268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PlaceHolder 1"/>
          <p:cNvSpPr>
            <a:spLocks noGrp="1" noRot="1" noChangeAspect="1"/>
          </p:cNvSpPr>
          <p:nvPr>
            <p:ph type="sldImg"/>
          </p:nvPr>
        </p:nvSpPr>
        <p:spPr>
          <a:xfrm>
            <a:off x="87313" y="739775"/>
            <a:ext cx="6632575" cy="3732213"/>
          </a:xfrm>
          <a:prstGeom prst="rect">
            <a:avLst/>
          </a:prstGeom>
          <a:ln w="0">
            <a:noFill/>
          </a:ln>
        </p:spPr>
      </p:sp>
      <p:sp>
        <p:nvSpPr>
          <p:cNvPr id="299" name="PlaceHolder 2"/>
          <p:cNvSpPr>
            <a:spLocks noGrp="1"/>
          </p:cNvSpPr>
          <p:nvPr>
            <p:ph type="body"/>
          </p:nvPr>
        </p:nvSpPr>
        <p:spPr>
          <a:xfrm>
            <a:off x="678960" y="4719600"/>
            <a:ext cx="5436360" cy="4468320"/>
          </a:xfrm>
          <a:prstGeom prst="rect">
            <a:avLst/>
          </a:prstGeom>
          <a:noFill/>
          <a:ln w="9360">
            <a:noFill/>
          </a:ln>
        </p:spPr>
        <p:txBody>
          <a:bodyPr lIns="90720" tIns="45360" rIns="90720" bIns="45360" numCol="1" spcCol="0" anchor="t">
            <a:noAutofit/>
          </a:bodyPr>
          <a:lstStyle/>
          <a:p>
            <a:pPr marL="0" algn="l" defTabSz="914400" rtl="0" eaLnBrk="1" latinLnBrk="0" hangingPunct="1">
              <a:lnSpc>
                <a:spcPct val="100000"/>
              </a:lnSpc>
              <a:spcBef>
                <a:spcPts val="288"/>
              </a:spcBef>
              <a:spcAft>
                <a:spcPts val="0"/>
              </a:spcAft>
            </a:pPr>
            <a:r>
              <a:rPr lang="en-US" sz="1400" kern="1200" dirty="0">
                <a:solidFill>
                  <a:srgbClr val="000000"/>
                </a:solidFill>
                <a:effectLst/>
                <a:latin typeface="Verdana, serif"/>
                <a:ea typeface="+mn-ea"/>
                <a:cs typeface="+mn-cs"/>
              </a:rPr>
              <a:t>Over the history of absolute antenna calibrations at IGS, Geo++ has been the most significant contributor to IGS ANTEX</a:t>
            </a:r>
          </a:p>
          <a:p>
            <a:pPr marL="0" algn="l" defTabSz="914400" rtl="0" eaLnBrk="1" latinLnBrk="0" hangingPunct="1">
              <a:lnSpc>
                <a:spcPct val="100000"/>
              </a:lnSpc>
              <a:spcBef>
                <a:spcPts val="288"/>
              </a:spcBef>
              <a:spcAft>
                <a:spcPts val="0"/>
              </a:spcAft>
            </a:pPr>
            <a:r>
              <a:rPr lang="en-US" sz="1400" kern="1200" dirty="0">
                <a:solidFill>
                  <a:srgbClr val="000000"/>
                </a:solidFill>
                <a:effectLst/>
                <a:latin typeface="Verdana, serif"/>
                <a:ea typeface="+mn-ea"/>
                <a:cs typeface="+mn-cs"/>
              </a:rPr>
              <a:t>In the previous decade, agencies such as Geoscience Australia and Uni Bonn have also contributed calibrations.</a:t>
            </a:r>
          </a:p>
          <a:p>
            <a:pPr marL="0" algn="l" defTabSz="914400" rtl="0" eaLnBrk="1" latinLnBrk="0" hangingPunct="1">
              <a:lnSpc>
                <a:spcPct val="100000"/>
              </a:lnSpc>
              <a:spcBef>
                <a:spcPts val="288"/>
              </a:spcBef>
              <a:spcAft>
                <a:spcPts val="0"/>
              </a:spcAft>
            </a:pPr>
            <a:r>
              <a:rPr lang="en-US" sz="1400" kern="1200" dirty="0">
                <a:solidFill>
                  <a:srgbClr val="000000"/>
                </a:solidFill>
                <a:effectLst/>
                <a:latin typeface="Verdana, serif"/>
                <a:ea typeface="+mn-ea"/>
                <a:cs typeface="+mn-cs"/>
              </a:rPr>
              <a:t>And in the last few years, several other agencies have built additional facilities and expressed interest in contributing to the IGS.</a:t>
            </a:r>
          </a:p>
          <a:p>
            <a:pPr marL="0" algn="l" defTabSz="914400" rtl="0" eaLnBrk="1" latinLnBrk="0" hangingPunct="1">
              <a:lnSpc>
                <a:spcPct val="100000"/>
              </a:lnSpc>
              <a:spcBef>
                <a:spcPts val="288"/>
              </a:spcBef>
              <a:spcAft>
                <a:spcPts val="0"/>
              </a:spcAft>
            </a:pPr>
            <a:r>
              <a:rPr lang="en-US" sz="1400" kern="1200" dirty="0">
                <a:solidFill>
                  <a:srgbClr val="000000"/>
                </a:solidFill>
                <a:effectLst/>
                <a:latin typeface="Verdana, serif"/>
                <a:ea typeface="+mn-ea"/>
                <a:cs typeface="+mn-cs"/>
              </a:rPr>
              <a:t>This collaboration brought together 9 agencies across the globe to compare results. My thanks to all of these groups for their efforts in calibrating antennas and freely providing results. </a:t>
            </a:r>
          </a:p>
          <a:p>
            <a:pPr marL="216000" indent="0">
              <a:buNone/>
            </a:pPr>
            <a:endParaRPr lang="ru-RU" sz="1400" b="0" strike="noStrike" spc="-1" dirty="0">
              <a:solidFill>
                <a:srgbClr val="000000"/>
              </a:solidFill>
              <a:latin typeface="Calibri"/>
            </a:endParaRPr>
          </a:p>
        </p:txBody>
      </p:sp>
      <p:sp>
        <p:nvSpPr>
          <p:cNvPr id="300" name="PlaceHolder 3"/>
          <p:cNvSpPr>
            <a:spLocks noGrp="1"/>
          </p:cNvSpPr>
          <p:nvPr>
            <p:ph type="sldNum" idx="51"/>
          </p:nvPr>
        </p:nvSpPr>
        <p:spPr>
          <a:xfrm>
            <a:off x="3849120" y="9434880"/>
            <a:ext cx="2943720" cy="493560"/>
          </a:xfrm>
          <a:prstGeom prst="rect">
            <a:avLst/>
          </a:prstGeom>
          <a:noFill/>
          <a:ln w="9360">
            <a:noFill/>
          </a:ln>
        </p:spPr>
        <p:txBody>
          <a:bodyPr lIns="90720" tIns="45360" rIns="90720" bIns="45360" numCol="1" spcCol="0" anchor="b">
            <a:noAutofit/>
          </a:bodyPr>
          <a:lstStyle>
            <a:lvl1pPr indent="0" algn="r" defTabSz="909720">
              <a:lnSpc>
                <a:spcPct val="100000"/>
              </a:lnSpc>
              <a:buNone/>
              <a:tabLst>
                <a:tab pos="0" algn="l"/>
              </a:tabLst>
              <a:defRPr lang="de-DE" sz="1200" b="0" strike="noStrike" spc="-1">
                <a:solidFill>
                  <a:srgbClr val="000000"/>
                </a:solidFill>
                <a:latin typeface="Times New Roman"/>
                <a:ea typeface="+mn-ea"/>
              </a:defRPr>
            </a:lvl1pPr>
          </a:lstStyle>
          <a:p>
            <a:pPr indent="0" algn="r" defTabSz="909720">
              <a:lnSpc>
                <a:spcPct val="100000"/>
              </a:lnSpc>
              <a:buNone/>
              <a:tabLst>
                <a:tab pos="0" algn="l"/>
              </a:tabLst>
            </a:pPr>
            <a:fld id="{BA5064DE-E7B3-4AA9-88F5-5F0A45BB1974}" type="slidenum">
              <a:rPr lang="de-DE" sz="1200" b="0" strike="noStrike" spc="-1">
                <a:solidFill>
                  <a:srgbClr val="000000"/>
                </a:solidFill>
                <a:latin typeface="Times New Roman"/>
                <a:ea typeface="+mn-ea"/>
              </a:rPr>
              <a:t>5</a:t>
            </a:fld>
            <a:endParaRPr lang="ru-RU" sz="1200" b="0" strike="noStrike" spc="-1">
              <a:solidFill>
                <a:srgbClr val="000000"/>
              </a:solidFill>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PlaceHolder 1"/>
          <p:cNvSpPr>
            <a:spLocks noGrp="1" noRot="1" noChangeAspect="1"/>
          </p:cNvSpPr>
          <p:nvPr>
            <p:ph type="sldImg"/>
          </p:nvPr>
        </p:nvSpPr>
        <p:spPr>
          <a:xfrm>
            <a:off x="87313" y="739775"/>
            <a:ext cx="6632575" cy="3732213"/>
          </a:xfrm>
          <a:prstGeom prst="rect">
            <a:avLst/>
          </a:prstGeom>
          <a:ln w="0">
            <a:noFill/>
          </a:ln>
        </p:spPr>
      </p:sp>
      <p:sp>
        <p:nvSpPr>
          <p:cNvPr id="302" name="PlaceHolder 2"/>
          <p:cNvSpPr>
            <a:spLocks noGrp="1"/>
          </p:cNvSpPr>
          <p:nvPr>
            <p:ph type="body"/>
          </p:nvPr>
        </p:nvSpPr>
        <p:spPr>
          <a:xfrm>
            <a:off x="678960" y="4719600"/>
            <a:ext cx="5436360" cy="4468320"/>
          </a:xfrm>
          <a:prstGeom prst="rect">
            <a:avLst/>
          </a:prstGeom>
          <a:noFill/>
          <a:ln w="9360">
            <a:noFill/>
          </a:ln>
        </p:spPr>
        <p:txBody>
          <a:bodyPr lIns="90720" tIns="45360" rIns="90720" bIns="45360" numCol="1" spcCol="0" anchor="t">
            <a:noAutofit/>
          </a:bodyPr>
          <a:lstStyle/>
          <a:p>
            <a:pPr marL="0" algn="l" defTabSz="914400" rtl="0" eaLnBrk="1" latinLnBrk="0" hangingPunct="1">
              <a:lnSpc>
                <a:spcPct val="100000"/>
              </a:lnSpc>
              <a:spcBef>
                <a:spcPts val="288"/>
              </a:spcBef>
              <a:spcAft>
                <a:spcPts val="0"/>
              </a:spcAft>
            </a:pPr>
            <a:r>
              <a:rPr lang="en-US" sz="1400" kern="1200" dirty="0">
                <a:solidFill>
                  <a:srgbClr val="000000"/>
                </a:solidFill>
                <a:effectLst/>
                <a:latin typeface="Verdana, serif"/>
                <a:ea typeface="+mn-ea"/>
                <a:cs typeface="+mn-cs"/>
              </a:rPr>
              <a:t>7 of the participating facilities use a variety of robots in outdoor environments, whereas 2 facilities operate anechoic chambers.</a:t>
            </a:r>
          </a:p>
          <a:p>
            <a:pPr marL="0" marR="0" lvl="0" indent="0" algn="l" defTabSz="914400" rtl="0" eaLnBrk="1" fontAlgn="auto" latinLnBrk="0" hangingPunct="1">
              <a:lnSpc>
                <a:spcPct val="100000"/>
              </a:lnSpc>
              <a:spcBef>
                <a:spcPts val="288"/>
              </a:spcBef>
              <a:spcAft>
                <a:spcPts val="0"/>
              </a:spcAft>
              <a:buClrTx/>
              <a:buSzTx/>
              <a:buFontTx/>
              <a:buNone/>
              <a:tabLst/>
              <a:defRPr/>
            </a:pPr>
            <a:r>
              <a:rPr lang="en-US" sz="1400" kern="1200" dirty="0">
                <a:solidFill>
                  <a:srgbClr val="000000"/>
                </a:solidFill>
                <a:effectLst/>
                <a:latin typeface="Verdana, serif"/>
                <a:ea typeface="+mn-ea"/>
                <a:cs typeface="+mn-cs"/>
              </a:rPr>
              <a:t>It is worth noting that several facilities operate Schunk robots and calibration software sold by Geo++</a:t>
            </a:r>
          </a:p>
          <a:p>
            <a:pPr marL="0" marR="0" lvl="0" indent="0" algn="l" defTabSz="914400" rtl="0" eaLnBrk="1" fontAlgn="auto" latinLnBrk="0" hangingPunct="1">
              <a:lnSpc>
                <a:spcPct val="100000"/>
              </a:lnSpc>
              <a:spcBef>
                <a:spcPts val="288"/>
              </a:spcBef>
              <a:spcAft>
                <a:spcPts val="0"/>
              </a:spcAft>
              <a:buClrTx/>
              <a:buSzTx/>
              <a:buFontTx/>
              <a:buNone/>
              <a:tabLst/>
              <a:defRPr/>
            </a:pPr>
            <a:r>
              <a:rPr lang="en-US" sz="1400" kern="1200" dirty="0">
                <a:solidFill>
                  <a:srgbClr val="000000"/>
                </a:solidFill>
                <a:effectLst/>
                <a:latin typeface="Verdana, serif"/>
                <a:ea typeface="+mn-ea"/>
                <a:cs typeface="+mn-cs"/>
              </a:rPr>
              <a:t>These facilities are allowed to provide calibrations to the IGS as a matter of routine due to this matching equipment. </a:t>
            </a:r>
          </a:p>
          <a:p>
            <a:pPr marL="0" marR="0" lvl="0" indent="0" algn="l" defTabSz="914400" rtl="0" eaLnBrk="1" fontAlgn="auto" latinLnBrk="0" hangingPunct="1">
              <a:lnSpc>
                <a:spcPct val="100000"/>
              </a:lnSpc>
              <a:spcBef>
                <a:spcPts val="288"/>
              </a:spcBef>
              <a:spcAft>
                <a:spcPts val="0"/>
              </a:spcAft>
              <a:buClrTx/>
              <a:buSzTx/>
              <a:buFontTx/>
              <a:buNone/>
              <a:tabLst/>
              <a:defRPr/>
            </a:pPr>
            <a:r>
              <a:rPr lang="en-US" sz="1400" kern="1200" dirty="0">
                <a:solidFill>
                  <a:srgbClr val="000000"/>
                </a:solidFill>
                <a:effectLst/>
                <a:latin typeface="Verdana, serif"/>
                <a:ea typeface="+mn-ea"/>
                <a:cs typeface="+mn-cs"/>
              </a:rPr>
              <a:t>We note that important differences exist between the facilities with this equipment, such as analysis software, GNSS receivers, and of course the field environment.</a:t>
            </a:r>
          </a:p>
          <a:p>
            <a:pPr marL="0" marR="0" lvl="0" indent="0" algn="l" defTabSz="914400" rtl="0" eaLnBrk="1" fontAlgn="auto" latinLnBrk="0" hangingPunct="1">
              <a:lnSpc>
                <a:spcPct val="100000"/>
              </a:lnSpc>
              <a:spcBef>
                <a:spcPts val="288"/>
              </a:spcBef>
              <a:spcAft>
                <a:spcPts val="0"/>
              </a:spcAft>
              <a:buClrTx/>
              <a:buSzTx/>
              <a:buFontTx/>
              <a:buNone/>
              <a:tabLst/>
              <a:defRPr/>
            </a:pPr>
            <a:endParaRPr lang="en-US" sz="1400" kern="1200" dirty="0">
              <a:solidFill>
                <a:srgbClr val="000000"/>
              </a:solidFill>
              <a:effectLst/>
              <a:latin typeface="Verdana, serif"/>
              <a:ea typeface="+mn-ea"/>
              <a:cs typeface="+mn-cs"/>
            </a:endParaRPr>
          </a:p>
          <a:p>
            <a:pPr marL="0" algn="l" defTabSz="914400" rtl="0" eaLnBrk="1" latinLnBrk="0" hangingPunct="1">
              <a:lnSpc>
                <a:spcPct val="100000"/>
              </a:lnSpc>
              <a:spcBef>
                <a:spcPts val="288"/>
              </a:spcBef>
              <a:spcAft>
                <a:spcPts val="0"/>
              </a:spcAft>
            </a:pPr>
            <a:endParaRPr lang="en-US" sz="1400" kern="1200" dirty="0">
              <a:solidFill>
                <a:srgbClr val="000000"/>
              </a:solidFill>
              <a:effectLst/>
              <a:latin typeface="Verdana, serif"/>
              <a:ea typeface="+mn-ea"/>
              <a:cs typeface="+mn-cs"/>
            </a:endParaRPr>
          </a:p>
          <a:p>
            <a:pPr marL="216000" indent="0">
              <a:buNone/>
            </a:pPr>
            <a:endParaRPr lang="ru-RU" sz="1400" b="0" strike="noStrike" spc="-1" dirty="0">
              <a:solidFill>
                <a:srgbClr val="000000"/>
              </a:solidFill>
              <a:latin typeface="Calibri"/>
            </a:endParaRPr>
          </a:p>
        </p:txBody>
      </p:sp>
      <p:sp>
        <p:nvSpPr>
          <p:cNvPr id="303" name="PlaceHolder 3"/>
          <p:cNvSpPr>
            <a:spLocks noGrp="1"/>
          </p:cNvSpPr>
          <p:nvPr>
            <p:ph type="sldNum" idx="52"/>
          </p:nvPr>
        </p:nvSpPr>
        <p:spPr>
          <a:xfrm>
            <a:off x="3849120" y="9434880"/>
            <a:ext cx="2943720" cy="493560"/>
          </a:xfrm>
          <a:prstGeom prst="rect">
            <a:avLst/>
          </a:prstGeom>
          <a:noFill/>
          <a:ln w="9360">
            <a:noFill/>
          </a:ln>
        </p:spPr>
        <p:txBody>
          <a:bodyPr lIns="90720" tIns="45360" rIns="90720" bIns="45360" numCol="1" spcCol="0" anchor="b">
            <a:noAutofit/>
          </a:bodyPr>
          <a:lstStyle>
            <a:lvl1pPr indent="0" algn="r" defTabSz="909720">
              <a:lnSpc>
                <a:spcPct val="100000"/>
              </a:lnSpc>
              <a:buNone/>
              <a:tabLst>
                <a:tab pos="0" algn="l"/>
              </a:tabLst>
              <a:defRPr lang="de-DE" sz="1200" b="0" strike="noStrike" spc="-1">
                <a:solidFill>
                  <a:srgbClr val="000000"/>
                </a:solidFill>
                <a:latin typeface="Times New Roman"/>
                <a:ea typeface="+mn-ea"/>
              </a:defRPr>
            </a:lvl1pPr>
          </a:lstStyle>
          <a:p>
            <a:pPr indent="0" algn="r" defTabSz="909720">
              <a:lnSpc>
                <a:spcPct val="100000"/>
              </a:lnSpc>
              <a:buNone/>
              <a:tabLst>
                <a:tab pos="0" algn="l"/>
              </a:tabLst>
            </a:pPr>
            <a:fld id="{E0CF74F6-D8CE-4DED-9173-01B5B294F0C4}" type="slidenum">
              <a:rPr lang="de-DE" sz="1200" b="0" strike="noStrike" spc="-1">
                <a:solidFill>
                  <a:srgbClr val="000000"/>
                </a:solidFill>
                <a:latin typeface="Times New Roman"/>
                <a:ea typeface="+mn-ea"/>
              </a:rPr>
              <a:t>6</a:t>
            </a:fld>
            <a:endParaRPr lang="ru-RU" sz="1200" b="0" strike="noStrike" spc="-1">
              <a:solidFill>
                <a:srgbClr val="000000"/>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PlaceHolder 1"/>
          <p:cNvSpPr>
            <a:spLocks noGrp="1" noRot="1" noChangeAspect="1"/>
          </p:cNvSpPr>
          <p:nvPr>
            <p:ph type="sldImg"/>
          </p:nvPr>
        </p:nvSpPr>
        <p:spPr>
          <a:xfrm>
            <a:off x="87313" y="739775"/>
            <a:ext cx="6632575" cy="3732213"/>
          </a:xfrm>
          <a:prstGeom prst="rect">
            <a:avLst/>
          </a:prstGeom>
          <a:ln w="0">
            <a:noFill/>
          </a:ln>
        </p:spPr>
      </p:sp>
      <p:sp>
        <p:nvSpPr>
          <p:cNvPr id="305" name="PlaceHolder 2"/>
          <p:cNvSpPr>
            <a:spLocks noGrp="1"/>
          </p:cNvSpPr>
          <p:nvPr>
            <p:ph type="body"/>
          </p:nvPr>
        </p:nvSpPr>
        <p:spPr>
          <a:xfrm>
            <a:off x="678960" y="4719600"/>
            <a:ext cx="5436360" cy="4468320"/>
          </a:xfrm>
          <a:prstGeom prst="rect">
            <a:avLst/>
          </a:prstGeom>
          <a:noFill/>
          <a:ln w="9360">
            <a:noFill/>
          </a:ln>
        </p:spPr>
        <p:txBody>
          <a:bodyPr lIns="90720" tIns="45360" rIns="90720" bIns="45360" numCol="1" spcCol="0" anchor="t">
            <a:noAutofit/>
          </a:bodyPr>
          <a:lstStyle/>
          <a:p>
            <a:pPr algn="l" rtl="0">
              <a:lnSpc>
                <a:spcPct val="100000"/>
              </a:lnSpc>
              <a:spcBef>
                <a:spcPts val="288"/>
              </a:spcBef>
              <a:spcAft>
                <a:spcPts val="0"/>
              </a:spcAft>
            </a:pPr>
            <a:r>
              <a:rPr lang="en-US" sz="1400" dirty="0">
                <a:solidFill>
                  <a:srgbClr val="000000"/>
                </a:solidFill>
                <a:effectLst/>
                <a:latin typeface="Verdana, serif"/>
              </a:rPr>
              <a:t>6 individual antennas were provided by participants for calibration.</a:t>
            </a:r>
            <a:endParaRPr lang="en-US" sz="1400" dirty="0">
              <a:solidFill>
                <a:srgbClr val="000000"/>
              </a:solidFill>
              <a:effectLst/>
            </a:endParaRPr>
          </a:p>
          <a:p>
            <a:pPr algn="l" rtl="0">
              <a:lnSpc>
                <a:spcPct val="100000"/>
              </a:lnSpc>
              <a:spcBef>
                <a:spcPts val="288"/>
              </a:spcBef>
              <a:spcAft>
                <a:spcPts val="0"/>
              </a:spcAft>
            </a:pPr>
            <a:r>
              <a:rPr lang="en-US" sz="1400" dirty="0">
                <a:solidFill>
                  <a:srgbClr val="000000"/>
                </a:solidFill>
                <a:effectLst/>
              </a:rPr>
              <a:t>In this campaign, w</a:t>
            </a:r>
            <a:r>
              <a:rPr lang="en-US" sz="1400" dirty="0">
                <a:solidFill>
                  <a:srgbClr val="000000"/>
                </a:solidFill>
                <a:effectLst/>
                <a:latin typeface="Verdana, serif"/>
              </a:rPr>
              <a:t>e calibrated all antennas without </a:t>
            </a:r>
            <a:r>
              <a:rPr lang="en-US" sz="1400" dirty="0" err="1">
                <a:solidFill>
                  <a:srgbClr val="000000"/>
                </a:solidFill>
                <a:effectLst/>
                <a:latin typeface="Verdana, serif"/>
              </a:rPr>
              <a:t>radomes</a:t>
            </a:r>
            <a:r>
              <a:rPr lang="en-US" sz="1400" dirty="0">
                <a:solidFill>
                  <a:srgbClr val="000000"/>
                </a:solidFill>
                <a:effectLst/>
                <a:latin typeface="Verdana, serif"/>
              </a:rPr>
              <a:t>, even if that model is present in the IGS network with a </a:t>
            </a:r>
            <a:r>
              <a:rPr lang="en-US" sz="1400" dirty="0" err="1">
                <a:solidFill>
                  <a:srgbClr val="000000"/>
                </a:solidFill>
                <a:effectLst/>
                <a:latin typeface="Verdana, serif"/>
              </a:rPr>
              <a:t>radome</a:t>
            </a:r>
            <a:r>
              <a:rPr lang="en-US" sz="1400" dirty="0">
                <a:solidFill>
                  <a:srgbClr val="000000"/>
                </a:solidFill>
                <a:effectLst/>
                <a:latin typeface="Verdana, serif"/>
              </a:rPr>
              <a:t>. For example, the </a:t>
            </a:r>
            <a:r>
              <a:rPr lang="en-US" sz="1400" dirty="0" err="1">
                <a:solidFill>
                  <a:srgbClr val="000000"/>
                </a:solidFill>
                <a:effectLst/>
                <a:latin typeface="Verdana, serif"/>
              </a:rPr>
              <a:t>Harxon</a:t>
            </a:r>
            <a:r>
              <a:rPr lang="en-US" sz="1400" dirty="0">
                <a:solidFill>
                  <a:srgbClr val="000000"/>
                </a:solidFill>
                <a:effectLst/>
                <a:latin typeface="Verdana, serif"/>
              </a:rPr>
              <a:t> antenna is only present in the IGS network with a </a:t>
            </a:r>
            <a:r>
              <a:rPr lang="en-US" sz="1400" dirty="0" err="1">
                <a:solidFill>
                  <a:srgbClr val="000000"/>
                </a:solidFill>
                <a:effectLst/>
                <a:latin typeface="Verdana, serif"/>
              </a:rPr>
              <a:t>radome</a:t>
            </a:r>
            <a:r>
              <a:rPr lang="en-US" sz="1400" dirty="0">
                <a:solidFill>
                  <a:srgbClr val="000000"/>
                </a:solidFill>
                <a:effectLst/>
                <a:latin typeface="Verdana, serif"/>
              </a:rPr>
              <a:t>. We decided to ignore </a:t>
            </a:r>
            <a:r>
              <a:rPr lang="en-US" sz="1400" dirty="0" err="1">
                <a:solidFill>
                  <a:srgbClr val="000000"/>
                </a:solidFill>
                <a:effectLst/>
                <a:latin typeface="Verdana, serif"/>
              </a:rPr>
              <a:t>radomes</a:t>
            </a:r>
            <a:r>
              <a:rPr lang="en-US" sz="1400" dirty="0">
                <a:solidFill>
                  <a:srgbClr val="000000"/>
                </a:solidFill>
                <a:effectLst/>
                <a:latin typeface="Verdana, serif"/>
              </a:rPr>
              <a:t> to ease the process and remove a variable that may introduce inconsistency. </a:t>
            </a:r>
            <a:endParaRPr lang="en-US" sz="1400" dirty="0">
              <a:solidFill>
                <a:srgbClr val="000000"/>
              </a:solidFill>
              <a:effectLst/>
            </a:endParaRPr>
          </a:p>
          <a:p>
            <a:pPr marL="0" marR="0" lvl="0" indent="0" algn="l" defTabSz="914400" rtl="0" eaLnBrk="1" fontAlgn="auto" latinLnBrk="0" hangingPunct="1">
              <a:lnSpc>
                <a:spcPct val="100000"/>
              </a:lnSpc>
              <a:spcBef>
                <a:spcPts val="288"/>
              </a:spcBef>
              <a:spcAft>
                <a:spcPts val="0"/>
              </a:spcAft>
              <a:buClrTx/>
              <a:buSzTx/>
              <a:buFontTx/>
              <a:buNone/>
              <a:tabLst/>
              <a:defRPr/>
            </a:pPr>
            <a:r>
              <a:rPr lang="en-US" sz="1400" dirty="0">
                <a:solidFill>
                  <a:srgbClr val="000000"/>
                </a:solidFill>
                <a:effectLst/>
                <a:latin typeface="Verdana, serif"/>
              </a:rPr>
              <a:t>The models chosen represent typical antenna models and types present in the IGS Network today. </a:t>
            </a:r>
          </a:p>
          <a:p>
            <a:pPr marL="0" marR="0" lvl="0" indent="0" algn="l" defTabSz="914400" rtl="0" eaLnBrk="1" fontAlgn="auto" latinLnBrk="0" hangingPunct="1">
              <a:lnSpc>
                <a:spcPct val="100000"/>
              </a:lnSpc>
              <a:spcBef>
                <a:spcPts val="288"/>
              </a:spcBef>
              <a:spcAft>
                <a:spcPts val="0"/>
              </a:spcAft>
              <a:buClrTx/>
              <a:buSzTx/>
              <a:buFontTx/>
              <a:buNone/>
              <a:tabLst/>
              <a:defRPr/>
            </a:pPr>
            <a:r>
              <a:rPr lang="en-US" sz="1400" dirty="0">
                <a:solidFill>
                  <a:srgbClr val="000000"/>
                </a:solidFill>
                <a:effectLst/>
                <a:latin typeface="Verdana, serif"/>
              </a:rPr>
              <a:t>The green shapes give the percentage of IGS stations with that category of antenna.</a:t>
            </a:r>
            <a:endParaRPr lang="en-US" sz="1400" dirty="0">
              <a:solidFill>
                <a:srgbClr val="000000"/>
              </a:solidFill>
              <a:effectLst/>
            </a:endParaRPr>
          </a:p>
          <a:p>
            <a:pPr algn="l" rtl="0">
              <a:lnSpc>
                <a:spcPct val="100000"/>
              </a:lnSpc>
              <a:spcBef>
                <a:spcPts val="288"/>
              </a:spcBef>
              <a:spcAft>
                <a:spcPts val="0"/>
              </a:spcAft>
            </a:pPr>
            <a:endParaRPr lang="en-US" sz="1400" dirty="0">
              <a:solidFill>
                <a:srgbClr val="000000"/>
              </a:solidFill>
              <a:effectLst/>
            </a:endParaRPr>
          </a:p>
        </p:txBody>
      </p:sp>
      <p:sp>
        <p:nvSpPr>
          <p:cNvPr id="306" name="PlaceHolder 3"/>
          <p:cNvSpPr>
            <a:spLocks noGrp="1"/>
          </p:cNvSpPr>
          <p:nvPr>
            <p:ph type="sldNum" idx="53"/>
          </p:nvPr>
        </p:nvSpPr>
        <p:spPr>
          <a:xfrm>
            <a:off x="3849120" y="9434880"/>
            <a:ext cx="2943720" cy="493560"/>
          </a:xfrm>
          <a:prstGeom prst="rect">
            <a:avLst/>
          </a:prstGeom>
          <a:noFill/>
          <a:ln w="9360">
            <a:noFill/>
          </a:ln>
        </p:spPr>
        <p:txBody>
          <a:bodyPr lIns="90720" tIns="45360" rIns="90720" bIns="45360" numCol="1" spcCol="0" anchor="b">
            <a:noAutofit/>
          </a:bodyPr>
          <a:lstStyle>
            <a:lvl1pPr indent="0" algn="r" defTabSz="909720">
              <a:lnSpc>
                <a:spcPct val="100000"/>
              </a:lnSpc>
              <a:buNone/>
              <a:tabLst>
                <a:tab pos="0" algn="l"/>
              </a:tabLst>
              <a:defRPr lang="de-DE" sz="1200" b="0" strike="noStrike" spc="-1">
                <a:solidFill>
                  <a:srgbClr val="000000"/>
                </a:solidFill>
                <a:latin typeface="Times New Roman"/>
                <a:ea typeface="+mn-ea"/>
              </a:defRPr>
            </a:lvl1pPr>
          </a:lstStyle>
          <a:p>
            <a:pPr indent="0" algn="r" defTabSz="909720">
              <a:lnSpc>
                <a:spcPct val="100000"/>
              </a:lnSpc>
              <a:buNone/>
              <a:tabLst>
                <a:tab pos="0" algn="l"/>
              </a:tabLst>
            </a:pPr>
            <a:fld id="{CFDCC420-9EC9-44C7-8B72-B6738A31567F}" type="slidenum">
              <a:rPr lang="de-DE" sz="1200" b="0" strike="noStrike" spc="-1">
                <a:solidFill>
                  <a:srgbClr val="000000"/>
                </a:solidFill>
                <a:latin typeface="Times New Roman"/>
                <a:ea typeface="+mn-ea"/>
              </a:rPr>
              <a:t>7</a:t>
            </a:fld>
            <a:endParaRPr lang="ru-RU" sz="1200" b="0" strike="noStrike" spc="-1">
              <a:solidFill>
                <a:srgbClr val="000000"/>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PlaceHolder 1"/>
          <p:cNvSpPr>
            <a:spLocks noGrp="1" noRot="1" noChangeAspect="1"/>
          </p:cNvSpPr>
          <p:nvPr>
            <p:ph type="sldImg"/>
          </p:nvPr>
        </p:nvSpPr>
        <p:spPr>
          <a:xfrm>
            <a:off x="87313" y="739775"/>
            <a:ext cx="6632575" cy="3732213"/>
          </a:xfrm>
          <a:prstGeom prst="rect">
            <a:avLst/>
          </a:prstGeom>
          <a:ln w="0">
            <a:noFill/>
          </a:ln>
        </p:spPr>
      </p:sp>
      <p:sp>
        <p:nvSpPr>
          <p:cNvPr id="308" name="PlaceHolder 2"/>
          <p:cNvSpPr>
            <a:spLocks noGrp="1"/>
          </p:cNvSpPr>
          <p:nvPr>
            <p:ph type="body"/>
          </p:nvPr>
        </p:nvSpPr>
        <p:spPr>
          <a:xfrm>
            <a:off x="678960" y="4719600"/>
            <a:ext cx="5436360" cy="4468320"/>
          </a:xfrm>
          <a:prstGeom prst="rect">
            <a:avLst/>
          </a:prstGeom>
          <a:noFill/>
          <a:ln w="9360">
            <a:noFill/>
          </a:ln>
        </p:spPr>
        <p:txBody>
          <a:bodyPr lIns="90720" tIns="45360" rIns="90720" bIns="45360" numCol="1" spcCol="0" anchor="t">
            <a:noAutofit/>
          </a:bodyPr>
          <a:lstStyle/>
          <a:p>
            <a:pPr algn="l" rtl="0">
              <a:lnSpc>
                <a:spcPct val="100000"/>
              </a:lnSpc>
              <a:spcBef>
                <a:spcPts val="288"/>
              </a:spcBef>
              <a:spcAft>
                <a:spcPts val="0"/>
              </a:spcAft>
            </a:pPr>
            <a:r>
              <a:rPr lang="en-US" sz="1400" dirty="0">
                <a:solidFill>
                  <a:srgbClr val="000000"/>
                </a:solidFill>
                <a:effectLst/>
                <a:latin typeface="Verdana, serif"/>
              </a:rPr>
              <a:t>Circulation of antennas began almost 2 years ago, and testing is nearly complete. This graphic shows data availability as of one week ago, when we compiled these initial results.</a:t>
            </a:r>
            <a:endParaRPr lang="en-US" sz="1400" dirty="0">
              <a:solidFill>
                <a:srgbClr val="000000"/>
              </a:solidFill>
              <a:effectLst/>
            </a:endParaRPr>
          </a:p>
          <a:p>
            <a:pPr algn="l" rtl="0">
              <a:lnSpc>
                <a:spcPct val="100000"/>
              </a:lnSpc>
              <a:spcBef>
                <a:spcPts val="288"/>
              </a:spcBef>
              <a:spcAft>
                <a:spcPts val="0"/>
              </a:spcAft>
            </a:pPr>
            <a:r>
              <a:rPr lang="en-US" sz="1400" dirty="0">
                <a:solidFill>
                  <a:srgbClr val="000000"/>
                </a:solidFill>
                <a:effectLst/>
                <a:latin typeface="Verdana, serif"/>
              </a:rPr>
              <a:t>Three antennas are currently at DLR for testing, and </a:t>
            </a:r>
            <a:r>
              <a:rPr lang="en-US" sz="1400" dirty="0" err="1">
                <a:solidFill>
                  <a:srgbClr val="000000"/>
                </a:solidFill>
                <a:effectLst/>
                <a:latin typeface="Verdana, serif"/>
              </a:rPr>
              <a:t>Geosci</a:t>
            </a:r>
            <a:r>
              <a:rPr lang="en-US" sz="1400" dirty="0">
                <a:solidFill>
                  <a:srgbClr val="000000"/>
                </a:solidFill>
                <a:effectLst/>
                <a:latin typeface="Verdana, serif"/>
              </a:rPr>
              <a:t> Australia and Uni Bonn (IGG) are awaiting the last antennas in the circulation plan.</a:t>
            </a:r>
            <a:endParaRPr lang="en-US" sz="1400" b="0" strike="noStrike" spc="-1" dirty="0">
              <a:solidFill>
                <a:srgbClr val="000000"/>
              </a:solidFill>
              <a:effectLst/>
              <a:latin typeface="Calibri"/>
            </a:endParaRPr>
          </a:p>
          <a:p>
            <a:pPr marL="0" marR="0" lvl="0" indent="0" algn="l" defTabSz="914400" rtl="0" eaLnBrk="1" fontAlgn="auto" latinLnBrk="0" hangingPunct="1">
              <a:lnSpc>
                <a:spcPct val="100000"/>
              </a:lnSpc>
              <a:spcBef>
                <a:spcPts val="288"/>
              </a:spcBef>
              <a:spcAft>
                <a:spcPts val="0"/>
              </a:spcAft>
              <a:buClrTx/>
              <a:buSzTx/>
              <a:buFontTx/>
              <a:buNone/>
              <a:tabLst/>
              <a:defRPr/>
            </a:pPr>
            <a:r>
              <a:rPr lang="en-US" sz="1400" dirty="0">
                <a:solidFill>
                  <a:srgbClr val="000000"/>
                </a:solidFill>
                <a:effectLst/>
                <a:latin typeface="Verdana, serif"/>
              </a:rPr>
              <a:t>Preliminary analysis showed that DLR results must be reanalyzed, so their early results are not included in this study. All calibrations in dark green are included in our analysis.</a:t>
            </a:r>
            <a:endParaRPr lang="en-US" sz="1400" dirty="0">
              <a:solidFill>
                <a:srgbClr val="000000"/>
              </a:solidFill>
              <a:effectLst/>
            </a:endParaRPr>
          </a:p>
          <a:p>
            <a:pPr algn="l" rtl="0">
              <a:lnSpc>
                <a:spcPct val="100000"/>
              </a:lnSpc>
              <a:spcBef>
                <a:spcPts val="288"/>
              </a:spcBef>
              <a:spcAft>
                <a:spcPts val="0"/>
              </a:spcAft>
            </a:pPr>
            <a:endParaRPr lang="en-US" sz="1400" dirty="0">
              <a:solidFill>
                <a:srgbClr val="000000"/>
              </a:solidFill>
              <a:effectLst/>
            </a:endParaRPr>
          </a:p>
        </p:txBody>
      </p:sp>
      <p:sp>
        <p:nvSpPr>
          <p:cNvPr id="309" name="PlaceHolder 3"/>
          <p:cNvSpPr>
            <a:spLocks noGrp="1"/>
          </p:cNvSpPr>
          <p:nvPr>
            <p:ph type="sldNum" idx="54"/>
          </p:nvPr>
        </p:nvSpPr>
        <p:spPr>
          <a:xfrm>
            <a:off x="3849120" y="9434880"/>
            <a:ext cx="2943720" cy="493560"/>
          </a:xfrm>
          <a:prstGeom prst="rect">
            <a:avLst/>
          </a:prstGeom>
          <a:noFill/>
          <a:ln w="9360">
            <a:noFill/>
          </a:ln>
        </p:spPr>
        <p:txBody>
          <a:bodyPr lIns="90720" tIns="45360" rIns="90720" bIns="45360" numCol="1" spcCol="0" anchor="b">
            <a:noAutofit/>
          </a:bodyPr>
          <a:lstStyle>
            <a:lvl1pPr indent="0" algn="r" defTabSz="909720">
              <a:lnSpc>
                <a:spcPct val="100000"/>
              </a:lnSpc>
              <a:buNone/>
              <a:tabLst>
                <a:tab pos="0" algn="l"/>
              </a:tabLst>
              <a:defRPr lang="de-DE" sz="1200" b="0" strike="noStrike" spc="-1">
                <a:solidFill>
                  <a:srgbClr val="000000"/>
                </a:solidFill>
                <a:latin typeface="Times New Roman"/>
                <a:ea typeface="+mn-ea"/>
              </a:defRPr>
            </a:lvl1pPr>
          </a:lstStyle>
          <a:p>
            <a:pPr indent="0" algn="r" defTabSz="909720">
              <a:lnSpc>
                <a:spcPct val="100000"/>
              </a:lnSpc>
              <a:buNone/>
              <a:tabLst>
                <a:tab pos="0" algn="l"/>
              </a:tabLst>
            </a:pPr>
            <a:fld id="{61AE1674-5036-4DE2-B290-F43D97C4C025}" type="slidenum">
              <a:rPr lang="de-DE" sz="1200" b="0" strike="noStrike" spc="-1">
                <a:solidFill>
                  <a:srgbClr val="000000"/>
                </a:solidFill>
                <a:latin typeface="Times New Roman"/>
                <a:ea typeface="+mn-ea"/>
              </a:rPr>
              <a:t>8</a:t>
            </a:fld>
            <a:endParaRPr lang="ru-RU" sz="1200" b="0" strike="noStrike" spc="-1">
              <a:solidFill>
                <a:srgbClr val="000000"/>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6"/>
          </p:nvPr>
        </p:nvSpPr>
        <p:spPr/>
        <p:txBody>
          <a:bodyPr/>
          <a:lstStyle/>
          <a:p>
            <a:pPr indent="0" algn="r">
              <a:buNone/>
            </a:pPr>
            <a:fld id="{B22D845A-CE4C-4238-B804-14645CE5CF9B}" type="slidenum">
              <a:rPr lang="ru-RU" sz="1400" b="0" strike="noStrike" spc="-1" smtClean="0">
                <a:solidFill>
                  <a:srgbClr val="000000"/>
                </a:solidFill>
                <a:latin typeface="Calibri"/>
              </a:rPr>
              <a:t>9</a:t>
            </a:fld>
            <a:endParaRPr lang="ru-RU" sz="1400" b="0" strike="noStrike" spc="-1">
              <a:solidFill>
                <a:srgbClr val="000000"/>
              </a:solidFill>
              <a:latin typeface="Calibri"/>
            </a:endParaRPr>
          </a:p>
        </p:txBody>
      </p:sp>
    </p:spTree>
    <p:extLst>
      <p:ext uri="{BB962C8B-B14F-4D97-AF65-F5344CB8AC3E}">
        <p14:creationId xmlns:p14="http://schemas.microsoft.com/office/powerpoint/2010/main" val="2248413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11" name="PlaceHolder 1"/>
          <p:cNvSpPr>
            <a:spLocks noGrp="1"/>
          </p:cNvSpPr>
          <p:nvPr>
            <p:ph type="title"/>
          </p:nvPr>
        </p:nvSpPr>
        <p:spPr>
          <a:xfrm>
            <a:off x="685800" y="452160"/>
            <a:ext cx="7771680" cy="342360"/>
          </a:xfrm>
          <a:prstGeom prst="rect">
            <a:avLst/>
          </a:prstGeom>
          <a:noFill/>
          <a:ln w="0">
            <a:noFill/>
          </a:ln>
        </p:spPr>
        <p:txBody>
          <a:bodyPr lIns="0" tIns="0" rIns="0" bIns="0" anchor="ctr">
            <a:noAutofit/>
          </a:bodyPr>
          <a:lstStyle/>
          <a:p>
            <a:pPr indent="0">
              <a:buNone/>
            </a:pPr>
            <a:endParaRPr lang="de-DE" sz="1800" b="0" strike="noStrike" spc="-1">
              <a:solidFill>
                <a:schemeClr val="dk1"/>
              </a:solidFill>
              <a:latin typeface="Verdana"/>
            </a:endParaRPr>
          </a:p>
        </p:txBody>
      </p:sp>
      <p:sp>
        <p:nvSpPr>
          <p:cNvPr id="12" name="PlaceHolder 2"/>
          <p:cNvSpPr>
            <a:spLocks noGrp="1"/>
          </p:cNvSpPr>
          <p:nvPr>
            <p:ph type="subTitle"/>
          </p:nvPr>
        </p:nvSpPr>
        <p:spPr>
          <a:xfrm>
            <a:off x="685800" y="914400"/>
            <a:ext cx="7771680" cy="3656880"/>
          </a:xfrm>
          <a:prstGeom prst="rect">
            <a:avLst/>
          </a:prstGeom>
          <a:noFill/>
          <a:ln w="0">
            <a:noFill/>
          </a:ln>
        </p:spPr>
        <p:txBody>
          <a:bodyPr lIns="0" tIns="0" rIns="0" bIns="0" anchor="ctr">
            <a:noAutofit/>
          </a:bodyPr>
          <a:lstStyle/>
          <a:p>
            <a:pPr indent="0" algn="ctr">
              <a:buNone/>
            </a:pPr>
            <a:endParaRPr lang="ru-RU" sz="3200" b="0" strike="noStrike" spc="-1">
              <a:solidFill>
                <a:srgbClr val="000000"/>
              </a:solidFill>
              <a:latin typeface="Calibri"/>
            </a:endParaRPr>
          </a:p>
        </p:txBody>
      </p:sp>
      <p:sp>
        <p:nvSpPr>
          <p:cNvPr id="4" name="PlaceHolder 3"/>
          <p:cNvSpPr>
            <a:spLocks noGrp="1"/>
          </p:cNvSpPr>
          <p:nvPr>
            <p:ph type="ftr" idx="1"/>
          </p:nvPr>
        </p:nvSpPr>
        <p:spPr/>
        <p:txBody>
          <a:bodyPr/>
          <a:lstStyle/>
          <a:p>
            <a:r>
              <a:t>Footer</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4" name="PlaceHolder 1"/>
          <p:cNvSpPr>
            <a:spLocks noGrp="1"/>
          </p:cNvSpPr>
          <p:nvPr>
            <p:ph type="title"/>
          </p:nvPr>
        </p:nvSpPr>
        <p:spPr>
          <a:xfrm>
            <a:off x="685800" y="452160"/>
            <a:ext cx="7771680" cy="342360"/>
          </a:xfrm>
          <a:prstGeom prst="rect">
            <a:avLst/>
          </a:prstGeom>
          <a:noFill/>
          <a:ln w="0">
            <a:noFill/>
          </a:ln>
        </p:spPr>
        <p:txBody>
          <a:bodyPr lIns="0" tIns="0" rIns="0" bIns="0" anchor="ctr">
            <a:noAutofit/>
          </a:bodyPr>
          <a:lstStyle/>
          <a:p>
            <a:pPr indent="0">
              <a:buNone/>
            </a:pPr>
            <a:endParaRPr lang="de-DE" sz="1800" b="0" strike="noStrike" spc="-1">
              <a:solidFill>
                <a:schemeClr val="dk1"/>
              </a:solidFill>
              <a:latin typeface="Verdana"/>
            </a:endParaRPr>
          </a:p>
        </p:txBody>
      </p:sp>
      <p:sp>
        <p:nvSpPr>
          <p:cNvPr id="25" name="PlaceHolder 2"/>
          <p:cNvSpPr>
            <a:spLocks noGrp="1"/>
          </p:cNvSpPr>
          <p:nvPr>
            <p:ph/>
          </p:nvPr>
        </p:nvSpPr>
        <p:spPr>
          <a:xfrm>
            <a:off x="685800" y="914400"/>
            <a:ext cx="7771680" cy="3656880"/>
          </a:xfrm>
          <a:prstGeom prst="rect">
            <a:avLst/>
          </a:prstGeom>
          <a:noFill/>
          <a:ln w="0">
            <a:noFill/>
          </a:ln>
        </p:spPr>
        <p:txBody>
          <a:bodyPr lIns="0" tIns="0" rIns="0" bIns="0" anchor="t">
            <a:normAutofit/>
          </a:bodyPr>
          <a:lstStyle/>
          <a:p>
            <a:pPr indent="0">
              <a:lnSpc>
                <a:spcPct val="90000"/>
              </a:lnSpc>
              <a:spcBef>
                <a:spcPts val="1417"/>
              </a:spcBef>
              <a:buNone/>
            </a:pPr>
            <a:endParaRPr lang="de-DE" sz="2800" b="0" strike="noStrike" spc="-1">
              <a:solidFill>
                <a:schemeClr val="dk1"/>
              </a:solidFill>
              <a:latin typeface="Verdana"/>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F33110E6-30B3-4BDB-8C0C-670B56B6913D}"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1" name="Rectangle 13" hidden="1"/>
          <p:cNvSpPr/>
          <p:nvPr/>
        </p:nvSpPr>
        <p:spPr>
          <a:xfrm>
            <a:off x="431640" y="821880"/>
            <a:ext cx="8495640" cy="7560"/>
          </a:xfrm>
          <a:prstGeom prst="rect">
            <a:avLst/>
          </a:prstGeom>
          <a:solidFill>
            <a:srgbClr val="DCDEDE"/>
          </a:solidFill>
          <a:ln w="0">
            <a:noFill/>
          </a:ln>
        </p:spPr>
        <p:style>
          <a:lnRef idx="0">
            <a:scrgbClr r="0" g="0" b="0"/>
          </a:lnRef>
          <a:fillRef idx="0">
            <a:scrgbClr r="0" g="0" b="0"/>
          </a:fillRef>
          <a:effectRef idx="0">
            <a:scrgbClr r="0" g="0" b="0"/>
          </a:effectRef>
          <a:fontRef idx="minor"/>
        </p:style>
        <p:txBody>
          <a:bodyPr wrap="none" lIns="90000" tIns="-36720" rIns="90000" bIns="-36720" anchor="ctr">
            <a:noAutofit/>
          </a:bodyPr>
          <a:lstStyle/>
          <a:p>
            <a:pPr defTabSz="914400">
              <a:lnSpc>
                <a:spcPct val="100000"/>
              </a:lnSpc>
            </a:pPr>
            <a:endParaRPr lang="de-DE" sz="2100" b="0" strike="noStrike" spc="-1">
              <a:solidFill>
                <a:srgbClr val="000000"/>
              </a:solidFill>
              <a:latin typeface="Agfa Rotis Sans Serif"/>
            </a:endParaRPr>
          </a:p>
        </p:txBody>
      </p:sp>
      <p:sp>
        <p:nvSpPr>
          <p:cNvPr id="12" name="Rectangle 9" hidden="1"/>
          <p:cNvSpPr/>
          <p:nvPr/>
        </p:nvSpPr>
        <p:spPr>
          <a:xfrm>
            <a:off x="0" y="4857840"/>
            <a:ext cx="9143280" cy="285120"/>
          </a:xfrm>
          <a:prstGeom prst="rect">
            <a:avLst/>
          </a:prstGeom>
          <a:solidFill>
            <a:srgbClr val="DCDEDE"/>
          </a:solidFill>
          <a:ln w="0">
            <a:no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defTabSz="914400">
              <a:lnSpc>
                <a:spcPct val="100000"/>
              </a:lnSpc>
            </a:pPr>
            <a:endParaRPr lang="de-DE" sz="2100" b="0" strike="noStrike" spc="-1">
              <a:solidFill>
                <a:schemeClr val="dk1"/>
              </a:solidFill>
              <a:latin typeface="Agfa Rotis Sans Serif"/>
            </a:endParaRPr>
          </a:p>
        </p:txBody>
      </p:sp>
      <p:sp>
        <p:nvSpPr>
          <p:cNvPr id="2" name="Rectangle 13" hidden="1"/>
          <p:cNvSpPr/>
          <p:nvPr/>
        </p:nvSpPr>
        <p:spPr>
          <a:xfrm>
            <a:off x="7512120" y="4857840"/>
            <a:ext cx="1402560" cy="56520"/>
          </a:xfrm>
          <a:prstGeom prst="rect">
            <a:avLst/>
          </a:prstGeom>
          <a:solidFill>
            <a:srgbClr val="B1C91F"/>
          </a:solidFill>
          <a:ln w="0">
            <a:noFill/>
          </a:ln>
        </p:spPr>
        <p:style>
          <a:lnRef idx="0">
            <a:scrgbClr r="0" g="0" b="0"/>
          </a:lnRef>
          <a:fillRef idx="0">
            <a:scrgbClr r="0" g="0" b="0"/>
          </a:fillRef>
          <a:effectRef idx="0">
            <a:scrgbClr r="0" g="0" b="0"/>
          </a:effectRef>
          <a:fontRef idx="minor"/>
        </p:style>
        <p:txBody>
          <a:bodyPr wrap="none" lIns="90000" tIns="12240" rIns="90000" bIns="12240" anchor="ctr">
            <a:noAutofit/>
          </a:bodyPr>
          <a:lstStyle/>
          <a:p>
            <a:pPr defTabSz="914400">
              <a:lnSpc>
                <a:spcPct val="100000"/>
              </a:lnSpc>
            </a:pPr>
            <a:endParaRPr lang="de-DE" sz="2100" b="0" strike="noStrike" spc="-1">
              <a:solidFill>
                <a:schemeClr val="dk1"/>
              </a:solidFill>
              <a:latin typeface="Agfa Rotis Sans Serif"/>
            </a:endParaRPr>
          </a:p>
        </p:txBody>
      </p:sp>
      <p:pic>
        <p:nvPicPr>
          <p:cNvPr id="3" name="Picture 24" descr="U:\VorlagenCorporateDesign\ife-Logo-647x336.tif"/>
          <p:cNvPicPr/>
          <p:nvPr/>
        </p:nvPicPr>
        <p:blipFill>
          <a:blip r:embed="rId3"/>
          <a:stretch/>
        </p:blipFill>
        <p:spPr>
          <a:xfrm>
            <a:off x="503280" y="169200"/>
            <a:ext cx="917280" cy="475560"/>
          </a:xfrm>
          <a:prstGeom prst="rect">
            <a:avLst/>
          </a:prstGeom>
          <a:ln w="0">
            <a:noFill/>
          </a:ln>
        </p:spPr>
      </p:pic>
      <p:sp>
        <p:nvSpPr>
          <p:cNvPr id="4" name="Rectangle 13"/>
          <p:cNvSpPr/>
          <p:nvPr/>
        </p:nvSpPr>
        <p:spPr>
          <a:xfrm>
            <a:off x="0" y="4738680"/>
            <a:ext cx="9143280" cy="403920"/>
          </a:xfrm>
          <a:prstGeom prst="rect">
            <a:avLst/>
          </a:prstGeom>
          <a:solidFill>
            <a:srgbClr val="DCDEDE"/>
          </a:solidFill>
          <a:ln w="0">
            <a:no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defTabSz="914400">
              <a:lnSpc>
                <a:spcPct val="100000"/>
              </a:lnSpc>
            </a:pPr>
            <a:endParaRPr lang="de-DE" sz="2100" b="0" strike="noStrike" spc="-1">
              <a:solidFill>
                <a:schemeClr val="dk1"/>
              </a:solidFill>
              <a:latin typeface="Agfa Rotis Sans Serif"/>
            </a:endParaRPr>
          </a:p>
        </p:txBody>
      </p:sp>
      <p:pic>
        <p:nvPicPr>
          <p:cNvPr id="5" name="Grafik 2"/>
          <p:cNvPicPr/>
          <p:nvPr/>
        </p:nvPicPr>
        <p:blipFill>
          <a:blip r:embed="rId4"/>
          <a:stretch/>
        </p:blipFill>
        <p:spPr>
          <a:xfrm>
            <a:off x="1720440" y="170640"/>
            <a:ext cx="474480" cy="474480"/>
          </a:xfrm>
          <a:prstGeom prst="rect">
            <a:avLst/>
          </a:prstGeom>
          <a:ln w="0">
            <a:noFill/>
          </a:ln>
        </p:spPr>
      </p:pic>
      <p:pic>
        <p:nvPicPr>
          <p:cNvPr id="6" name="Grafik 4"/>
          <p:cNvPicPr/>
          <p:nvPr/>
        </p:nvPicPr>
        <p:blipFill>
          <a:blip r:embed="rId5"/>
          <a:stretch/>
        </p:blipFill>
        <p:spPr>
          <a:xfrm>
            <a:off x="2495160" y="110160"/>
            <a:ext cx="500040" cy="593280"/>
          </a:xfrm>
          <a:prstGeom prst="rect">
            <a:avLst/>
          </a:prstGeom>
          <a:ln w="0">
            <a:noFill/>
          </a:ln>
        </p:spPr>
      </p:pic>
      <p:pic>
        <p:nvPicPr>
          <p:cNvPr id="7" name="Picture 4"/>
          <p:cNvPicPr/>
          <p:nvPr/>
        </p:nvPicPr>
        <p:blipFill>
          <a:blip r:embed="rId6"/>
          <a:srcRect t="26781" b="28415"/>
          <a:stretch/>
        </p:blipFill>
        <p:spPr>
          <a:xfrm>
            <a:off x="7524360" y="101160"/>
            <a:ext cx="1365840" cy="611280"/>
          </a:xfrm>
          <a:prstGeom prst="rect">
            <a:avLst/>
          </a:prstGeom>
          <a:ln w="0">
            <a:noFill/>
          </a:ln>
        </p:spPr>
      </p:pic>
      <p:sp>
        <p:nvSpPr>
          <p:cNvPr id="8" name="PlaceHolder 1"/>
          <p:cNvSpPr>
            <a:spLocks noGrp="1"/>
          </p:cNvSpPr>
          <p:nvPr>
            <p:ph type="title"/>
          </p:nvPr>
        </p:nvSpPr>
        <p:spPr>
          <a:xfrm>
            <a:off x="685800" y="452160"/>
            <a:ext cx="7771680" cy="342360"/>
          </a:xfrm>
          <a:prstGeom prst="rect">
            <a:avLst/>
          </a:prstGeom>
          <a:noFill/>
          <a:ln w="0">
            <a:noFill/>
          </a:ln>
        </p:spPr>
        <p:txBody>
          <a:bodyPr lIns="0" tIns="0" rIns="0" bIns="0" numCol="1" spcCol="0" anchor="ctr">
            <a:noAutofit/>
          </a:bodyPr>
          <a:lstStyle/>
          <a:p>
            <a:pPr indent="0">
              <a:buNone/>
            </a:pPr>
            <a:r>
              <a:rPr lang="de-DE" sz="4400" b="0" strike="noStrike" spc="-1">
                <a:solidFill>
                  <a:schemeClr val="dk1"/>
                </a:solidFill>
                <a:latin typeface="Verdana"/>
              </a:rPr>
              <a:t>Для правки текста заглавия щёлкните мышью</a:t>
            </a:r>
          </a:p>
        </p:txBody>
      </p:sp>
      <p:sp>
        <p:nvSpPr>
          <p:cNvPr id="9" name="PlaceHolder 2"/>
          <p:cNvSpPr>
            <a:spLocks noGrp="1"/>
          </p:cNvSpPr>
          <p:nvPr>
            <p:ph type="ftr" idx="1"/>
          </p:nvPr>
        </p:nvSpPr>
        <p:spPr>
          <a:xfrm>
            <a:off x="539640" y="4805280"/>
            <a:ext cx="6658920" cy="337320"/>
          </a:xfrm>
          <a:prstGeom prst="rect">
            <a:avLst/>
          </a:prstGeom>
          <a:noFill/>
          <a:ln w="9360">
            <a:noFill/>
          </a:ln>
        </p:spPr>
        <p:txBody>
          <a:bodyPr lIns="90000" tIns="45000" rIns="90000" bIns="45000" numCol="1" spcCol="0" anchor="t">
            <a:noAutofit/>
          </a:bodyPr>
          <a:lstStyle>
            <a:lvl1pPr indent="0" defTabSz="914400">
              <a:lnSpc>
                <a:spcPct val="100000"/>
              </a:lnSpc>
              <a:buNone/>
              <a:tabLst>
                <a:tab pos="0" algn="l"/>
              </a:tabLst>
              <a:defRPr lang="de-DE" sz="1200" b="0" strike="noStrike" spc="-1">
                <a:solidFill>
                  <a:schemeClr val="dk1"/>
                </a:solidFill>
                <a:latin typeface="Lato"/>
                <a:ea typeface="Lato"/>
              </a:defRPr>
            </a:lvl1pPr>
          </a:lstStyle>
          <a:p>
            <a:pPr indent="0" defTabSz="914400">
              <a:lnSpc>
                <a:spcPct val="100000"/>
              </a:lnSpc>
              <a:buNone/>
              <a:tabLst>
                <a:tab pos="0" algn="l"/>
              </a:tabLst>
            </a:pPr>
            <a:r>
              <a:rPr lang="de-DE" sz="1200" b="0" strike="noStrike" spc="-1">
                <a:solidFill>
                  <a:schemeClr val="dk1"/>
                </a:solidFill>
                <a:latin typeface="Lato"/>
                <a:ea typeface="Lato"/>
              </a:rPr>
              <a:t>&lt;нижний колонтитул&gt;</a:t>
            </a:r>
            <a:endParaRPr lang="ru-RU" sz="1200" b="0" strike="noStrike" spc="-1">
              <a:solidFill>
                <a:srgbClr val="000000"/>
              </a:solidFill>
              <a:latin typeface="Calibri"/>
            </a:endParaRPr>
          </a:p>
        </p:txBody>
      </p:sp>
      <p:sp>
        <p:nvSpPr>
          <p:cNvPr id="10" name="PlaceHolder 3"/>
          <p:cNvSpPr>
            <a:spLocks noGrp="1"/>
          </p:cNvSpPr>
          <p:nvPr>
            <p:ph type="body"/>
          </p:nvPr>
        </p:nvSpPr>
        <p:spPr>
          <a:xfrm>
            <a:off x="457200" y="1203480"/>
            <a:ext cx="8229240" cy="298296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de-DE" sz="2800" b="0" strike="noStrike" spc="-1">
                <a:solidFill>
                  <a:schemeClr val="dk1"/>
                </a:solidFill>
                <a:latin typeface="Verdana"/>
              </a:rPr>
              <a:t>Для правки структуры щёлкните мышью</a:t>
            </a:r>
          </a:p>
          <a:p>
            <a:pPr marL="864000" lvl="1" indent="-324000">
              <a:lnSpc>
                <a:spcPct val="90000"/>
              </a:lnSpc>
              <a:spcBef>
                <a:spcPts val="1134"/>
              </a:spcBef>
              <a:buClr>
                <a:srgbClr val="000000"/>
              </a:buClr>
              <a:buSzPct val="75000"/>
              <a:buFont typeface="Symbol" charset="2"/>
              <a:buChar char=""/>
            </a:pPr>
            <a:r>
              <a:rPr lang="de-DE" sz="2000" b="0" strike="noStrike" spc="-1">
                <a:solidFill>
                  <a:schemeClr val="dk1"/>
                </a:solidFill>
                <a:latin typeface="Verdana"/>
              </a:rPr>
              <a:t>Второй уровень структуры</a:t>
            </a:r>
          </a:p>
          <a:p>
            <a:pPr marL="1296000" lvl="2" indent="-288000">
              <a:lnSpc>
                <a:spcPct val="90000"/>
              </a:lnSpc>
              <a:spcBef>
                <a:spcPts val="850"/>
              </a:spcBef>
              <a:buClr>
                <a:srgbClr val="000000"/>
              </a:buClr>
              <a:buSzPct val="45000"/>
              <a:buFont typeface="Wingdings" charset="2"/>
              <a:buChar char=""/>
            </a:pPr>
            <a:r>
              <a:rPr lang="de-DE" sz="1800" b="0" strike="noStrike" spc="-1">
                <a:solidFill>
                  <a:schemeClr val="dk1"/>
                </a:solidFill>
                <a:latin typeface="Verdana"/>
              </a:rPr>
              <a:t>Третий уровень структуры</a:t>
            </a:r>
          </a:p>
          <a:p>
            <a:pPr marL="1728000" lvl="3" indent="-216000">
              <a:lnSpc>
                <a:spcPct val="90000"/>
              </a:lnSpc>
              <a:spcBef>
                <a:spcPts val="567"/>
              </a:spcBef>
              <a:buClr>
                <a:srgbClr val="000000"/>
              </a:buClr>
              <a:buSzPct val="75000"/>
              <a:buFont typeface="Symbol" charset="2"/>
              <a:buChar char=""/>
            </a:pPr>
            <a:r>
              <a:rPr lang="de-DE" sz="1800" b="0" strike="noStrike" spc="-1">
                <a:solidFill>
                  <a:schemeClr val="dk1"/>
                </a:solidFill>
                <a:latin typeface="Verdana"/>
              </a:rPr>
              <a:t>Четвёртый уровень структуры</a:t>
            </a:r>
          </a:p>
          <a:p>
            <a:pPr marL="2160000" lvl="4" indent="-216000">
              <a:lnSpc>
                <a:spcPct val="90000"/>
              </a:lnSpc>
              <a:spcBef>
                <a:spcPts val="283"/>
              </a:spcBef>
              <a:buClr>
                <a:srgbClr val="000000"/>
              </a:buClr>
              <a:buSzPct val="45000"/>
              <a:buFont typeface="Wingdings" charset="2"/>
              <a:buChar char=""/>
            </a:pPr>
            <a:r>
              <a:rPr lang="de-DE" sz="2000" b="0" strike="noStrike" spc="-1">
                <a:solidFill>
                  <a:schemeClr val="dk1"/>
                </a:solidFill>
                <a:latin typeface="Verdana"/>
              </a:rPr>
              <a:t>Пятый уровень структуры</a:t>
            </a:r>
          </a:p>
          <a:p>
            <a:pPr marL="2592000" lvl="5" indent="-216000">
              <a:lnSpc>
                <a:spcPct val="90000"/>
              </a:lnSpc>
              <a:spcBef>
                <a:spcPts val="283"/>
              </a:spcBef>
              <a:buClr>
                <a:srgbClr val="000000"/>
              </a:buClr>
              <a:buSzPct val="45000"/>
              <a:buFont typeface="Wingdings" charset="2"/>
              <a:buChar char=""/>
            </a:pPr>
            <a:r>
              <a:rPr lang="de-DE" sz="2000" b="0" strike="noStrike" spc="-1">
                <a:solidFill>
                  <a:schemeClr val="dk1"/>
                </a:solidFill>
                <a:latin typeface="Verdana"/>
              </a:rPr>
              <a:t>Шестой уровень структуры</a:t>
            </a:r>
          </a:p>
          <a:p>
            <a:pPr marL="3024000" lvl="6" indent="-216000">
              <a:lnSpc>
                <a:spcPct val="90000"/>
              </a:lnSpc>
              <a:spcBef>
                <a:spcPts val="283"/>
              </a:spcBef>
              <a:buClr>
                <a:srgbClr val="000000"/>
              </a:buClr>
              <a:buSzPct val="45000"/>
              <a:buFont typeface="Wingdings" charset="2"/>
              <a:buChar char=""/>
            </a:pPr>
            <a:r>
              <a:rPr lang="de-DE" sz="2000" b="0" strike="noStrike" spc="-1">
                <a:solidFill>
                  <a:schemeClr val="dk1"/>
                </a:solidFill>
                <a:latin typeface="Verdana"/>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3" name="Rectangle 13"/>
          <p:cNvSpPr/>
          <p:nvPr/>
        </p:nvSpPr>
        <p:spPr>
          <a:xfrm>
            <a:off x="431640" y="821880"/>
            <a:ext cx="8495640" cy="7560"/>
          </a:xfrm>
          <a:prstGeom prst="rect">
            <a:avLst/>
          </a:prstGeom>
          <a:solidFill>
            <a:srgbClr val="DCDEDE"/>
          </a:solidFill>
          <a:ln w="0">
            <a:noFill/>
          </a:ln>
        </p:spPr>
        <p:style>
          <a:lnRef idx="0">
            <a:scrgbClr r="0" g="0" b="0"/>
          </a:lnRef>
          <a:fillRef idx="0">
            <a:scrgbClr r="0" g="0" b="0"/>
          </a:fillRef>
          <a:effectRef idx="0">
            <a:scrgbClr r="0" g="0" b="0"/>
          </a:effectRef>
          <a:fontRef idx="minor"/>
        </p:style>
        <p:txBody>
          <a:bodyPr wrap="none" lIns="90000" tIns="-36720" rIns="90000" bIns="-36720" anchor="ctr">
            <a:noAutofit/>
          </a:bodyPr>
          <a:lstStyle/>
          <a:p>
            <a:pPr defTabSz="914400">
              <a:lnSpc>
                <a:spcPct val="100000"/>
              </a:lnSpc>
            </a:pPr>
            <a:endParaRPr lang="de-DE" sz="2100" b="0" strike="noStrike" spc="-1">
              <a:solidFill>
                <a:srgbClr val="000000"/>
              </a:solidFill>
              <a:latin typeface="Agfa Rotis Sans Serif"/>
            </a:endParaRPr>
          </a:p>
        </p:txBody>
      </p:sp>
      <p:sp>
        <p:nvSpPr>
          <p:cNvPr id="14" name="Rectangle 9"/>
          <p:cNvSpPr/>
          <p:nvPr/>
        </p:nvSpPr>
        <p:spPr>
          <a:xfrm>
            <a:off x="0" y="4857840"/>
            <a:ext cx="9143280" cy="285120"/>
          </a:xfrm>
          <a:prstGeom prst="rect">
            <a:avLst/>
          </a:prstGeom>
          <a:solidFill>
            <a:srgbClr val="DCDEDE"/>
          </a:solidFill>
          <a:ln w="0">
            <a:no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defTabSz="914400">
              <a:lnSpc>
                <a:spcPct val="100000"/>
              </a:lnSpc>
            </a:pPr>
            <a:endParaRPr lang="de-DE" sz="2100" b="0" strike="noStrike" spc="-1">
              <a:solidFill>
                <a:schemeClr val="dk1"/>
              </a:solidFill>
              <a:latin typeface="Agfa Rotis Sans Serif"/>
            </a:endParaRPr>
          </a:p>
        </p:txBody>
      </p:sp>
      <p:sp>
        <p:nvSpPr>
          <p:cNvPr id="15" name="Rectangle 13"/>
          <p:cNvSpPr/>
          <p:nvPr/>
        </p:nvSpPr>
        <p:spPr>
          <a:xfrm>
            <a:off x="7512120" y="4857840"/>
            <a:ext cx="1402560" cy="56520"/>
          </a:xfrm>
          <a:prstGeom prst="rect">
            <a:avLst/>
          </a:prstGeom>
          <a:solidFill>
            <a:srgbClr val="B1C91F"/>
          </a:solidFill>
          <a:ln w="0">
            <a:noFill/>
          </a:ln>
        </p:spPr>
        <p:style>
          <a:lnRef idx="0">
            <a:scrgbClr r="0" g="0" b="0"/>
          </a:lnRef>
          <a:fillRef idx="0">
            <a:scrgbClr r="0" g="0" b="0"/>
          </a:fillRef>
          <a:effectRef idx="0">
            <a:scrgbClr r="0" g="0" b="0"/>
          </a:effectRef>
          <a:fontRef idx="minor"/>
        </p:style>
        <p:txBody>
          <a:bodyPr wrap="none" lIns="90000" tIns="12240" rIns="90000" bIns="12240" anchor="ctr">
            <a:noAutofit/>
          </a:bodyPr>
          <a:lstStyle/>
          <a:p>
            <a:pPr defTabSz="914400">
              <a:lnSpc>
                <a:spcPct val="100000"/>
              </a:lnSpc>
            </a:pPr>
            <a:endParaRPr lang="de-DE" sz="2100" b="0" strike="noStrike" spc="-1">
              <a:solidFill>
                <a:schemeClr val="dk1"/>
              </a:solidFill>
              <a:latin typeface="Agfa Rotis Sans Serif"/>
            </a:endParaRPr>
          </a:p>
        </p:txBody>
      </p:sp>
      <p:pic>
        <p:nvPicPr>
          <p:cNvPr id="16" name="Picture 18" descr="logo-klein-farbe"/>
          <p:cNvPicPr/>
          <p:nvPr/>
        </p:nvPicPr>
        <p:blipFill>
          <a:blip r:embed="rId3"/>
          <a:stretch/>
        </p:blipFill>
        <p:spPr>
          <a:xfrm>
            <a:off x="323640" y="141840"/>
            <a:ext cx="571680" cy="269280"/>
          </a:xfrm>
          <a:prstGeom prst="rect">
            <a:avLst/>
          </a:prstGeom>
          <a:ln w="0">
            <a:noFill/>
          </a:ln>
        </p:spPr>
      </p:pic>
      <p:pic>
        <p:nvPicPr>
          <p:cNvPr id="17" name="Grafik 4"/>
          <p:cNvPicPr/>
          <p:nvPr/>
        </p:nvPicPr>
        <p:blipFill>
          <a:blip r:embed="rId4"/>
          <a:stretch/>
        </p:blipFill>
        <p:spPr>
          <a:xfrm>
            <a:off x="1115640" y="141840"/>
            <a:ext cx="269280" cy="269280"/>
          </a:xfrm>
          <a:prstGeom prst="rect">
            <a:avLst/>
          </a:prstGeom>
          <a:ln w="0">
            <a:noFill/>
          </a:ln>
        </p:spPr>
      </p:pic>
      <p:pic>
        <p:nvPicPr>
          <p:cNvPr id="18" name="Grafik 6"/>
          <p:cNvPicPr/>
          <p:nvPr/>
        </p:nvPicPr>
        <p:blipFill>
          <a:blip r:embed="rId5"/>
          <a:stretch/>
        </p:blipFill>
        <p:spPr>
          <a:xfrm>
            <a:off x="1605240" y="71280"/>
            <a:ext cx="340560" cy="404280"/>
          </a:xfrm>
          <a:prstGeom prst="rect">
            <a:avLst/>
          </a:prstGeom>
          <a:ln w="0">
            <a:noFill/>
          </a:ln>
        </p:spPr>
      </p:pic>
      <p:pic>
        <p:nvPicPr>
          <p:cNvPr id="19" name="Picture 4"/>
          <p:cNvPicPr/>
          <p:nvPr/>
        </p:nvPicPr>
        <p:blipFill>
          <a:blip r:embed="rId6"/>
          <a:srcRect l="4875" t="27495" r="3187" b="27495"/>
          <a:stretch/>
        </p:blipFill>
        <p:spPr>
          <a:xfrm>
            <a:off x="8088120" y="43920"/>
            <a:ext cx="826560" cy="404280"/>
          </a:xfrm>
          <a:prstGeom prst="rect">
            <a:avLst/>
          </a:prstGeom>
          <a:ln w="0">
            <a:noFill/>
          </a:ln>
        </p:spPr>
      </p:pic>
      <p:sp>
        <p:nvSpPr>
          <p:cNvPr id="20" name="PlaceHolder 1"/>
          <p:cNvSpPr>
            <a:spLocks noGrp="1"/>
          </p:cNvSpPr>
          <p:nvPr>
            <p:ph type="title"/>
          </p:nvPr>
        </p:nvSpPr>
        <p:spPr>
          <a:xfrm>
            <a:off x="685800" y="452160"/>
            <a:ext cx="7771680" cy="342360"/>
          </a:xfrm>
          <a:prstGeom prst="rect">
            <a:avLst/>
          </a:prstGeom>
          <a:noFill/>
          <a:ln w="0">
            <a:noFill/>
          </a:ln>
        </p:spPr>
        <p:txBody>
          <a:bodyPr lIns="0" tIns="0" rIns="0" bIns="0" numCol="1" spcCol="0" anchor="ctr">
            <a:noAutofit/>
          </a:bodyPr>
          <a:lstStyle/>
          <a:p>
            <a:pPr indent="0">
              <a:buNone/>
            </a:pPr>
            <a:r>
              <a:rPr lang="de-DE" sz="4400" b="0" strike="noStrike" spc="-1">
                <a:solidFill>
                  <a:schemeClr val="dk1"/>
                </a:solidFill>
                <a:latin typeface="Verdana"/>
              </a:rPr>
              <a:t>Для правки текста заглавия щёлкните мышью</a:t>
            </a:r>
          </a:p>
        </p:txBody>
      </p:sp>
      <p:sp>
        <p:nvSpPr>
          <p:cNvPr id="21" name="PlaceHolder 2"/>
          <p:cNvSpPr>
            <a:spLocks noGrp="1"/>
          </p:cNvSpPr>
          <p:nvPr>
            <p:ph type="body"/>
          </p:nvPr>
        </p:nvSpPr>
        <p:spPr>
          <a:xfrm>
            <a:off x="685800" y="914400"/>
            <a:ext cx="7771680" cy="3656880"/>
          </a:xfrm>
          <a:prstGeom prst="rect">
            <a:avLst/>
          </a:prstGeom>
          <a:noFill/>
          <a:ln w="0">
            <a:noFill/>
          </a:ln>
        </p:spPr>
        <p:txBody>
          <a:bodyPr lIns="0" tIns="0" rIns="0" bIns="0" numCol="1" spcCol="0" anchor="t">
            <a:normAutofit/>
          </a:bodyPr>
          <a:lstStyle/>
          <a:p>
            <a:pPr marL="432000" indent="-324000">
              <a:lnSpc>
                <a:spcPct val="90000"/>
              </a:lnSpc>
              <a:spcBef>
                <a:spcPts val="1417"/>
              </a:spcBef>
              <a:buClr>
                <a:srgbClr val="000000"/>
              </a:buClr>
              <a:buSzPct val="45000"/>
              <a:buFont typeface="Wingdings" charset="2"/>
              <a:buChar char=""/>
            </a:pPr>
            <a:r>
              <a:rPr lang="de-DE" sz="1800" b="0" strike="noStrike" spc="-1">
                <a:solidFill>
                  <a:schemeClr val="dk1"/>
                </a:solidFill>
                <a:latin typeface="Verdana"/>
              </a:rPr>
              <a:t>Для правки структуры щёлкните мышью</a:t>
            </a:r>
          </a:p>
          <a:p>
            <a:pPr marL="864000" lvl="1" indent="-324000">
              <a:lnSpc>
                <a:spcPct val="90000"/>
              </a:lnSpc>
              <a:spcBef>
                <a:spcPts val="1134"/>
              </a:spcBef>
              <a:buClr>
                <a:srgbClr val="000000"/>
              </a:buClr>
              <a:buSzPct val="75000"/>
              <a:buFont typeface="Symbol" charset="2"/>
              <a:buChar char=""/>
            </a:pPr>
            <a:r>
              <a:rPr lang="de-DE" sz="1800" b="0" strike="noStrike" spc="-1">
                <a:solidFill>
                  <a:schemeClr val="dk1"/>
                </a:solidFill>
                <a:latin typeface="Verdana"/>
              </a:rPr>
              <a:t>Второй уровень структуры</a:t>
            </a:r>
          </a:p>
          <a:p>
            <a:pPr marL="1296000" lvl="2" indent="-288000">
              <a:lnSpc>
                <a:spcPct val="90000"/>
              </a:lnSpc>
              <a:spcBef>
                <a:spcPts val="850"/>
              </a:spcBef>
              <a:buClr>
                <a:srgbClr val="000000"/>
              </a:buClr>
              <a:buSzPct val="45000"/>
              <a:buFont typeface="Wingdings" charset="2"/>
              <a:buChar char=""/>
            </a:pPr>
            <a:r>
              <a:rPr lang="de-DE" sz="1800" b="0" strike="noStrike" spc="-1">
                <a:solidFill>
                  <a:schemeClr val="dk1"/>
                </a:solidFill>
                <a:latin typeface="Verdana"/>
              </a:rPr>
              <a:t>Третий уровень структуры</a:t>
            </a:r>
          </a:p>
          <a:p>
            <a:pPr marL="1728000" lvl="3" indent="-216000">
              <a:lnSpc>
                <a:spcPct val="90000"/>
              </a:lnSpc>
              <a:spcBef>
                <a:spcPts val="567"/>
              </a:spcBef>
              <a:buClr>
                <a:srgbClr val="000000"/>
              </a:buClr>
              <a:buSzPct val="75000"/>
              <a:buFont typeface="Symbol" charset="2"/>
              <a:buChar char=""/>
            </a:pPr>
            <a:r>
              <a:rPr lang="de-DE" sz="1800" b="0" strike="noStrike" spc="-1">
                <a:solidFill>
                  <a:schemeClr val="dk1"/>
                </a:solidFill>
                <a:latin typeface="Verdana"/>
              </a:rPr>
              <a:t>Четвёртый уровень структуры</a:t>
            </a:r>
          </a:p>
          <a:p>
            <a:pPr marL="2160000" lvl="4" indent="-216000">
              <a:lnSpc>
                <a:spcPct val="90000"/>
              </a:lnSpc>
              <a:spcBef>
                <a:spcPts val="283"/>
              </a:spcBef>
              <a:buClr>
                <a:srgbClr val="000000"/>
              </a:buClr>
              <a:buSzPct val="45000"/>
              <a:buFont typeface="Wingdings" charset="2"/>
              <a:buChar char=""/>
            </a:pPr>
            <a:r>
              <a:rPr lang="de-DE" sz="1800" b="0" strike="noStrike" spc="-1">
                <a:solidFill>
                  <a:schemeClr val="dk1"/>
                </a:solidFill>
                <a:latin typeface="Verdana"/>
              </a:rPr>
              <a:t>Пятый уровень структуры</a:t>
            </a:r>
          </a:p>
          <a:p>
            <a:pPr marL="2592000" lvl="5" indent="-216000">
              <a:lnSpc>
                <a:spcPct val="90000"/>
              </a:lnSpc>
              <a:spcBef>
                <a:spcPts val="283"/>
              </a:spcBef>
              <a:buClr>
                <a:srgbClr val="000000"/>
              </a:buClr>
              <a:buSzPct val="45000"/>
              <a:buFont typeface="Wingdings" charset="2"/>
              <a:buChar char=""/>
            </a:pPr>
            <a:r>
              <a:rPr lang="de-DE" sz="1800" b="0" strike="noStrike" spc="-1">
                <a:solidFill>
                  <a:schemeClr val="dk1"/>
                </a:solidFill>
                <a:latin typeface="Verdana"/>
              </a:rPr>
              <a:t>Шестой уровень структуры</a:t>
            </a:r>
          </a:p>
          <a:p>
            <a:pPr marL="3024000" lvl="6" indent="-216000">
              <a:lnSpc>
                <a:spcPct val="90000"/>
              </a:lnSpc>
              <a:spcBef>
                <a:spcPts val="283"/>
              </a:spcBef>
              <a:buClr>
                <a:srgbClr val="000000"/>
              </a:buClr>
              <a:buSzPct val="45000"/>
              <a:buFont typeface="Wingdings" charset="2"/>
              <a:buChar char=""/>
            </a:pPr>
            <a:r>
              <a:rPr lang="de-DE" sz="1800" b="0" strike="noStrike" spc="-1">
                <a:solidFill>
                  <a:schemeClr val="dk1"/>
                </a:solidFill>
                <a:latin typeface="Verdana"/>
              </a:rPr>
              <a:t>Седьмой уровень структуры</a:t>
            </a:r>
          </a:p>
        </p:txBody>
      </p:sp>
      <p:sp>
        <p:nvSpPr>
          <p:cNvPr id="22" name="PlaceHolder 3"/>
          <p:cNvSpPr>
            <a:spLocks noGrp="1"/>
          </p:cNvSpPr>
          <p:nvPr>
            <p:ph type="ftr" idx="2"/>
          </p:nvPr>
        </p:nvSpPr>
        <p:spPr>
          <a:xfrm>
            <a:off x="431640" y="4857840"/>
            <a:ext cx="5682960" cy="285120"/>
          </a:xfrm>
          <a:prstGeom prst="rect">
            <a:avLst/>
          </a:prstGeom>
          <a:noFill/>
          <a:ln w="0">
            <a:noFill/>
          </a:ln>
        </p:spPr>
        <p:txBody>
          <a:bodyPr lIns="90000" tIns="45000" rIns="90000" bIns="45000" anchor="ctr">
            <a:noAutofit/>
          </a:bodyPr>
          <a:lstStyle>
            <a:lvl1pPr indent="0" defTabSz="914400">
              <a:lnSpc>
                <a:spcPct val="100000"/>
              </a:lnSpc>
              <a:buNone/>
              <a:tabLst>
                <a:tab pos="0" algn="l"/>
              </a:tabLst>
              <a:defRPr lang="de-DE" sz="900" b="0" strike="noStrike" spc="-1">
                <a:solidFill>
                  <a:schemeClr val="dk1"/>
                </a:solidFill>
                <a:latin typeface="Lato"/>
                <a:ea typeface="Lato"/>
              </a:defRPr>
            </a:lvl1pPr>
          </a:lstStyle>
          <a:p>
            <a:pPr indent="0" defTabSz="914400">
              <a:lnSpc>
                <a:spcPct val="100000"/>
              </a:lnSpc>
              <a:buNone/>
              <a:tabLst>
                <a:tab pos="0" algn="l"/>
              </a:tabLst>
            </a:pPr>
            <a:r>
              <a:rPr lang="de-DE" sz="900" b="0" strike="noStrike" spc="-1">
                <a:solidFill>
                  <a:schemeClr val="dk1"/>
                </a:solidFill>
                <a:latin typeface="Lato"/>
                <a:ea typeface="Lato"/>
              </a:rPr>
              <a:t>&lt;нижний колонтитул&gt;</a:t>
            </a:r>
            <a:endParaRPr lang="ru-RU" sz="900" b="0" strike="noStrike" spc="-1">
              <a:solidFill>
                <a:srgbClr val="000000"/>
              </a:solidFill>
              <a:latin typeface="Calibri"/>
            </a:endParaRPr>
          </a:p>
        </p:txBody>
      </p:sp>
      <p:sp>
        <p:nvSpPr>
          <p:cNvPr id="23" name="PlaceHolder 4"/>
          <p:cNvSpPr>
            <a:spLocks noGrp="1"/>
          </p:cNvSpPr>
          <p:nvPr>
            <p:ph type="sldNum" idx="3"/>
          </p:nvPr>
        </p:nvSpPr>
        <p:spPr>
          <a:xfrm>
            <a:off x="7512120" y="4911480"/>
            <a:ext cx="1402560" cy="231480"/>
          </a:xfrm>
          <a:prstGeom prst="rect">
            <a:avLst/>
          </a:prstGeom>
          <a:noFill/>
          <a:ln w="0">
            <a:noFill/>
          </a:ln>
        </p:spPr>
        <p:txBody>
          <a:bodyPr lIns="90000" tIns="45000" rIns="90000" bIns="45000" anchor="ctr">
            <a:noAutofit/>
          </a:bodyPr>
          <a:lstStyle>
            <a:lvl1pPr indent="0" algn="r" defTabSz="914400">
              <a:lnSpc>
                <a:spcPct val="100000"/>
              </a:lnSpc>
              <a:buNone/>
              <a:tabLst>
                <a:tab pos="0" algn="l"/>
              </a:tabLst>
              <a:defRPr lang="de-DE" sz="820" b="0" strike="noStrike" spc="-1">
                <a:solidFill>
                  <a:schemeClr val="dk1"/>
                </a:solidFill>
                <a:latin typeface="Lato"/>
                <a:ea typeface="Lato"/>
              </a:defRPr>
            </a:lvl1pPr>
          </a:lstStyle>
          <a:p>
            <a:pPr indent="0" algn="r" defTabSz="914400">
              <a:lnSpc>
                <a:spcPct val="100000"/>
              </a:lnSpc>
              <a:buNone/>
              <a:tabLst>
                <a:tab pos="0" algn="l"/>
              </a:tabLst>
            </a:pPr>
            <a:fld id="{9B1990BA-1E26-4855-AC16-20967D64F115}" type="slidenum">
              <a:rPr lang="de-DE" sz="820" b="0" strike="noStrike" spc="-1">
                <a:solidFill>
                  <a:schemeClr val="dk1"/>
                </a:solidFill>
                <a:latin typeface="Lato"/>
                <a:ea typeface="Lato"/>
              </a:rPr>
              <a:t>‹#›</a:t>
            </a:fld>
            <a:endParaRPr lang="ru-RU" sz="82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9.png"/><Relationship Id="rId7"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38.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25.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PlaceHolder 1"/>
          <p:cNvSpPr>
            <a:spLocks noGrp="1"/>
          </p:cNvSpPr>
          <p:nvPr>
            <p:ph type="title"/>
          </p:nvPr>
        </p:nvSpPr>
        <p:spPr>
          <a:xfrm>
            <a:off x="685800" y="1143000"/>
            <a:ext cx="7771680" cy="1428120"/>
          </a:xfrm>
          <a:prstGeom prst="rect">
            <a:avLst/>
          </a:prstGeom>
          <a:noFill/>
          <a:ln w="0">
            <a:noFill/>
          </a:ln>
        </p:spPr>
        <p:txBody>
          <a:bodyPr lIns="0" tIns="0" rIns="0" bIns="0" numCol="1" spcCol="0" anchor="ctr">
            <a:noAutofit/>
          </a:bodyPr>
          <a:lstStyle/>
          <a:p>
            <a:pPr indent="0" algn="ctr" defTabSz="914400">
              <a:lnSpc>
                <a:spcPct val="100000"/>
              </a:lnSpc>
              <a:buNone/>
              <a:tabLst>
                <a:tab pos="0" algn="l"/>
              </a:tabLst>
            </a:pPr>
            <a:r>
              <a:rPr lang="en-US" sz="3200" b="1" strike="noStrike" spc="-1" dirty="0">
                <a:solidFill>
                  <a:srgbClr val="00519E"/>
                </a:solidFill>
                <a:latin typeface="Lato"/>
                <a:ea typeface="Lato"/>
              </a:rPr>
              <a:t>Uniting Global Efforts </a:t>
            </a:r>
            <a:br>
              <a:rPr sz="3200" dirty="0"/>
            </a:br>
            <a:r>
              <a:rPr lang="en-US" sz="3200" b="1" strike="noStrike" spc="-1" dirty="0">
                <a:solidFill>
                  <a:srgbClr val="00519E"/>
                </a:solidFill>
                <a:latin typeface="Lato"/>
                <a:ea typeface="Lato"/>
              </a:rPr>
              <a:t>to Calibrate GNSS Antennas</a:t>
            </a:r>
            <a:endParaRPr lang="de-DE" sz="3200" b="0" strike="noStrike" spc="-1" dirty="0">
              <a:solidFill>
                <a:schemeClr val="dk1"/>
              </a:solidFill>
              <a:latin typeface="Verdana"/>
            </a:endParaRPr>
          </a:p>
        </p:txBody>
      </p:sp>
      <p:sp>
        <p:nvSpPr>
          <p:cNvPr id="33" name="PlaceHolder 2"/>
          <p:cNvSpPr>
            <a:spLocks noGrp="1"/>
          </p:cNvSpPr>
          <p:nvPr>
            <p:ph type="subTitle"/>
          </p:nvPr>
        </p:nvSpPr>
        <p:spPr>
          <a:xfrm>
            <a:off x="1371600" y="2914560"/>
            <a:ext cx="6400080" cy="1313640"/>
          </a:xfrm>
          <a:prstGeom prst="rect">
            <a:avLst/>
          </a:prstGeom>
          <a:noFill/>
          <a:ln w="0">
            <a:noFill/>
          </a:ln>
        </p:spPr>
        <p:txBody>
          <a:bodyPr lIns="0" tIns="0" rIns="0" bIns="0" numCol="1" spcCol="0" anchor="t">
            <a:noAutofit/>
          </a:bodyPr>
          <a:lstStyle/>
          <a:p>
            <a:pPr marL="228600" indent="0" algn="ctr" defTabSz="914400">
              <a:lnSpc>
                <a:spcPct val="100000"/>
              </a:lnSpc>
              <a:spcBef>
                <a:spcPts val="300"/>
              </a:spcBef>
              <a:buNone/>
              <a:tabLst>
                <a:tab pos="0" algn="l"/>
              </a:tabLst>
            </a:pPr>
            <a:r>
              <a:rPr lang="de-DE" sz="1500" b="0" strike="noStrike" spc="-1">
                <a:solidFill>
                  <a:schemeClr val="dk1"/>
                </a:solidFill>
                <a:latin typeface="Lato"/>
                <a:ea typeface="Lato"/>
              </a:rPr>
              <a:t>Tobias Kersten</a:t>
            </a:r>
            <a:r>
              <a:rPr lang="de-DE" sz="1500" b="0" strike="noStrike" spc="-1" baseline="30000">
                <a:solidFill>
                  <a:schemeClr val="dk1"/>
                </a:solidFill>
                <a:latin typeface="Lato"/>
                <a:ea typeface="Lato"/>
              </a:rPr>
              <a:t>2</a:t>
            </a:r>
            <a:r>
              <a:rPr lang="de-DE" sz="1500" b="0" strike="noStrike" spc="-1">
                <a:solidFill>
                  <a:schemeClr val="dk1"/>
                </a:solidFill>
                <a:latin typeface="Lato"/>
                <a:ea typeface="Lato"/>
              </a:rPr>
              <a:t>, Igor Sutyagin</a:t>
            </a:r>
            <a:r>
              <a:rPr lang="de-DE" sz="1500" b="0" strike="noStrike" spc="-1" baseline="30000">
                <a:solidFill>
                  <a:schemeClr val="dk1"/>
                </a:solidFill>
                <a:latin typeface="Lato"/>
                <a:ea typeface="Lato"/>
              </a:rPr>
              <a:t>3</a:t>
            </a:r>
            <a:r>
              <a:rPr lang="de-DE" sz="1500" b="0" strike="noStrike" spc="-1">
                <a:solidFill>
                  <a:schemeClr val="dk1"/>
                </a:solidFill>
                <a:latin typeface="Lato"/>
                <a:ea typeface="Lato"/>
              </a:rPr>
              <a:t>, </a:t>
            </a:r>
            <a:r>
              <a:rPr lang="de-DE" sz="1500" b="0" u="sng" strike="noStrike" spc="-1">
                <a:solidFill>
                  <a:schemeClr val="dk1"/>
                </a:solidFill>
                <a:uFillTx/>
                <a:latin typeface="Lato"/>
                <a:ea typeface="Lato"/>
              </a:rPr>
              <a:t>Andria Bilich</a:t>
            </a:r>
            <a:r>
              <a:rPr lang="de-DE" sz="1500" b="0" strike="noStrike" spc="-1" baseline="30000">
                <a:solidFill>
                  <a:schemeClr val="dk1"/>
                </a:solidFill>
                <a:latin typeface="Lato"/>
                <a:ea typeface="Lato"/>
              </a:rPr>
              <a:t>1</a:t>
            </a:r>
            <a:r>
              <a:rPr lang="de-DE" sz="1500" b="0" strike="noStrike" spc="-1">
                <a:solidFill>
                  <a:schemeClr val="dk1"/>
                </a:solidFill>
                <a:latin typeface="Lato"/>
                <a:ea typeface="Lato"/>
              </a:rPr>
              <a:t>, Steffen Schön</a:t>
            </a:r>
            <a:r>
              <a:rPr lang="de-DE" sz="1500" b="0" strike="noStrike" spc="-1" baseline="30000">
                <a:solidFill>
                  <a:schemeClr val="dk1"/>
                </a:solidFill>
                <a:latin typeface="Lato"/>
                <a:ea typeface="Lato"/>
              </a:rPr>
              <a:t>2</a:t>
            </a:r>
            <a:endParaRPr lang="ru-RU" sz="1500" b="0" strike="noStrike" spc="-1">
              <a:solidFill>
                <a:srgbClr val="000000"/>
              </a:solidFill>
              <a:latin typeface="Calibri"/>
            </a:endParaRPr>
          </a:p>
          <a:p>
            <a:pPr marL="228600" indent="0" algn="ctr" defTabSz="914400">
              <a:lnSpc>
                <a:spcPct val="100000"/>
              </a:lnSpc>
              <a:spcBef>
                <a:spcPts val="300"/>
              </a:spcBef>
              <a:buNone/>
              <a:tabLst>
                <a:tab pos="0" algn="l"/>
              </a:tabLst>
            </a:pPr>
            <a:endParaRPr lang="ru-RU" sz="1500" b="0" strike="noStrike" spc="-1">
              <a:solidFill>
                <a:srgbClr val="000000"/>
              </a:solidFill>
              <a:latin typeface="Calibri"/>
            </a:endParaRPr>
          </a:p>
          <a:p>
            <a:pPr marL="228600" indent="0" algn="ctr" defTabSz="914400">
              <a:lnSpc>
                <a:spcPct val="100000"/>
              </a:lnSpc>
              <a:spcBef>
                <a:spcPts val="241"/>
              </a:spcBef>
              <a:buNone/>
              <a:tabLst>
                <a:tab pos="0" algn="l"/>
              </a:tabLst>
            </a:pPr>
            <a:r>
              <a:rPr lang="de-DE" sz="1200" b="0" strike="noStrike" spc="-1" baseline="30000">
                <a:solidFill>
                  <a:schemeClr val="dk1"/>
                </a:solidFill>
                <a:latin typeface="Lato"/>
                <a:ea typeface="Lato"/>
              </a:rPr>
              <a:t>1</a:t>
            </a:r>
            <a:r>
              <a:rPr lang="de-DE" sz="1200" b="0" strike="noStrike" spc="-1">
                <a:solidFill>
                  <a:schemeClr val="dk1"/>
                </a:solidFill>
                <a:latin typeface="Lato"/>
                <a:ea typeface="Lato"/>
              </a:rPr>
              <a:t>NOAA's National Geodetic Survey, United States of America </a:t>
            </a:r>
            <a:br>
              <a:rPr sz="1200"/>
            </a:br>
            <a:r>
              <a:rPr lang="de-DE" sz="1200" b="0" strike="noStrike" spc="-1" baseline="30000">
                <a:solidFill>
                  <a:schemeClr val="dk1"/>
                </a:solidFill>
                <a:latin typeface="Lato"/>
                <a:ea typeface="Lato"/>
              </a:rPr>
              <a:t>2</a:t>
            </a:r>
            <a:r>
              <a:rPr lang="de-DE" sz="1200" b="0" strike="noStrike" spc="-1">
                <a:solidFill>
                  <a:schemeClr val="dk1"/>
                </a:solidFill>
                <a:latin typeface="Lato"/>
                <a:ea typeface="Lato"/>
              </a:rPr>
              <a:t>Leibniz University Hannover, Institut für Erdmessung (IfE) </a:t>
            </a:r>
            <a:br>
              <a:rPr sz="1200"/>
            </a:br>
            <a:r>
              <a:rPr lang="de-DE" sz="1200" b="0" strike="noStrike" spc="-1" baseline="30000">
                <a:solidFill>
                  <a:schemeClr val="dk1"/>
                </a:solidFill>
                <a:latin typeface="Lato"/>
                <a:ea typeface="Lato"/>
              </a:rPr>
              <a:t>3</a:t>
            </a:r>
            <a:r>
              <a:rPr lang="de-DE" sz="1200" b="0" strike="noStrike" spc="-1">
                <a:solidFill>
                  <a:schemeClr val="dk1"/>
                </a:solidFill>
                <a:latin typeface="Lato"/>
                <a:ea typeface="Lato"/>
              </a:rPr>
              <a:t>Topcon Agriculture S.R.L.</a:t>
            </a:r>
            <a:endParaRPr lang="ru-RU" sz="1200" b="0" strike="noStrike" spc="-1">
              <a:solidFill>
                <a:srgbClr val="000000"/>
              </a:solidFill>
              <a:latin typeface="Calibri"/>
            </a:endParaRPr>
          </a:p>
          <a:p>
            <a:pPr marL="228600" indent="0" algn="ctr" defTabSz="914400">
              <a:lnSpc>
                <a:spcPct val="100000"/>
              </a:lnSpc>
              <a:spcBef>
                <a:spcPts val="300"/>
              </a:spcBef>
              <a:buNone/>
              <a:tabLst>
                <a:tab pos="0" algn="l"/>
              </a:tabLst>
            </a:pPr>
            <a:endParaRPr lang="ru-RU" sz="1500" b="0" strike="noStrike" spc="-1">
              <a:solidFill>
                <a:srgbClr val="000000"/>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8"/>
          <p:cNvPicPr/>
          <p:nvPr/>
        </p:nvPicPr>
        <p:blipFill>
          <a:blip r:embed="rId3"/>
          <a:stretch/>
        </p:blipFill>
        <p:spPr>
          <a:xfrm>
            <a:off x="1043640" y="957600"/>
            <a:ext cx="2303640" cy="1829520"/>
          </a:xfrm>
          <a:prstGeom prst="rect">
            <a:avLst/>
          </a:prstGeom>
          <a:ln w="0">
            <a:noFill/>
          </a:ln>
        </p:spPr>
      </p:pic>
      <p:pic>
        <p:nvPicPr>
          <p:cNvPr id="139" name="Picture 6"/>
          <p:cNvPicPr/>
          <p:nvPr/>
        </p:nvPicPr>
        <p:blipFill>
          <a:blip r:embed="rId4"/>
          <a:stretch/>
        </p:blipFill>
        <p:spPr>
          <a:xfrm>
            <a:off x="2988000" y="957600"/>
            <a:ext cx="2301480" cy="1828080"/>
          </a:xfrm>
          <a:prstGeom prst="rect">
            <a:avLst/>
          </a:prstGeom>
          <a:ln w="0">
            <a:noFill/>
          </a:ln>
        </p:spPr>
      </p:pic>
      <p:pic>
        <p:nvPicPr>
          <p:cNvPr id="140" name="Picture 16"/>
          <p:cNvPicPr/>
          <p:nvPr/>
        </p:nvPicPr>
        <p:blipFill>
          <a:blip r:embed="rId5"/>
          <a:stretch/>
        </p:blipFill>
        <p:spPr>
          <a:xfrm>
            <a:off x="2988000" y="2841840"/>
            <a:ext cx="2301480" cy="1828080"/>
          </a:xfrm>
          <a:prstGeom prst="rect">
            <a:avLst/>
          </a:prstGeom>
          <a:ln w="0">
            <a:noFill/>
          </a:ln>
        </p:spPr>
      </p:pic>
      <p:pic>
        <p:nvPicPr>
          <p:cNvPr id="141" name="Picture 12"/>
          <p:cNvPicPr/>
          <p:nvPr/>
        </p:nvPicPr>
        <p:blipFill>
          <a:blip r:embed="rId6"/>
          <a:stretch/>
        </p:blipFill>
        <p:spPr>
          <a:xfrm>
            <a:off x="4933800" y="2823840"/>
            <a:ext cx="2301480" cy="1828080"/>
          </a:xfrm>
          <a:prstGeom prst="rect">
            <a:avLst/>
          </a:prstGeom>
          <a:ln w="0">
            <a:noFill/>
          </a:ln>
        </p:spPr>
      </p:pic>
      <p:pic>
        <p:nvPicPr>
          <p:cNvPr id="142" name="Picture 14"/>
          <p:cNvPicPr/>
          <p:nvPr/>
        </p:nvPicPr>
        <p:blipFill>
          <a:blip r:embed="rId7"/>
          <a:stretch/>
        </p:blipFill>
        <p:spPr>
          <a:xfrm>
            <a:off x="4933800" y="957600"/>
            <a:ext cx="2301480" cy="1828080"/>
          </a:xfrm>
          <a:prstGeom prst="rect">
            <a:avLst/>
          </a:prstGeom>
          <a:ln w="0">
            <a:noFill/>
          </a:ln>
        </p:spPr>
      </p:pic>
      <p:sp>
        <p:nvSpPr>
          <p:cNvPr id="143" name="PlaceHolder 1"/>
          <p:cNvSpPr>
            <a:spLocks noGrp="1"/>
          </p:cNvSpPr>
          <p:nvPr>
            <p:ph type="title"/>
          </p:nvPr>
        </p:nvSpPr>
        <p:spPr>
          <a:xfrm>
            <a:off x="468360" y="480240"/>
            <a:ext cx="7771680" cy="342360"/>
          </a:xfrm>
          <a:prstGeom prst="rect">
            <a:avLst/>
          </a:prstGeom>
          <a:noFill/>
          <a:ln w="0">
            <a:noFill/>
          </a:ln>
        </p:spPr>
        <p:txBody>
          <a:bodyPr lIns="0" tIns="0" rIns="0" bIns="0" numCol="1" spcCol="0" anchor="ctr">
            <a:noAutofit/>
          </a:bodyPr>
          <a:lstStyle/>
          <a:p>
            <a:pPr indent="0" defTabSz="914400">
              <a:lnSpc>
                <a:spcPct val="100000"/>
              </a:lnSpc>
              <a:buNone/>
              <a:tabLst>
                <a:tab pos="0" algn="l"/>
              </a:tabLst>
            </a:pPr>
            <a:r>
              <a:rPr lang="de-DE" sz="2400" b="1" strike="noStrike" spc="-1">
                <a:solidFill>
                  <a:srgbClr val="00519E"/>
                </a:solidFill>
                <a:latin typeface="Lato"/>
                <a:ea typeface="Lato"/>
              </a:rPr>
              <a:t>TPSCR_G5C : dPCC / GPS L1 (ref. IGS20 type mean)</a:t>
            </a:r>
            <a:endParaRPr lang="de-DE" sz="2400" b="0" strike="noStrike" spc="-1">
              <a:solidFill>
                <a:schemeClr val="dk1"/>
              </a:solidFill>
              <a:latin typeface="Verdana"/>
            </a:endParaRPr>
          </a:p>
        </p:txBody>
      </p:sp>
      <p:sp>
        <p:nvSpPr>
          <p:cNvPr id="144" name="PlaceHolder 2"/>
          <p:cNvSpPr>
            <a:spLocks noGrp="1"/>
          </p:cNvSpPr>
          <p:nvPr>
            <p:ph type="ftr" idx="18"/>
          </p:nvPr>
        </p:nvSpPr>
        <p:spPr>
          <a:xfrm>
            <a:off x="431640" y="4857840"/>
            <a:ext cx="5682960" cy="285120"/>
          </a:xfrm>
          <a:prstGeom prst="rect">
            <a:avLst/>
          </a:prstGeom>
          <a:noFill/>
          <a:ln w="0">
            <a:noFill/>
          </a:ln>
        </p:spPr>
        <p:txBody>
          <a:bodyPr lIns="90000" tIns="45000" rIns="90000" bIns="45000" anchor="ctr">
            <a:noAutofit/>
          </a:bodyPr>
          <a:lstStyle>
            <a:lvl1pPr indent="0" defTabSz="914400">
              <a:lnSpc>
                <a:spcPct val="100000"/>
              </a:lnSpc>
              <a:buNone/>
              <a:tabLst>
                <a:tab pos="0" algn="l"/>
              </a:tabLst>
              <a:defRPr lang="de-DE" sz="900" b="1" strike="noStrike" spc="-1">
                <a:solidFill>
                  <a:schemeClr val="dk1"/>
                </a:solidFill>
                <a:latin typeface="Lato"/>
                <a:ea typeface="Lato"/>
              </a:defRPr>
            </a:lvl1pPr>
          </a:lstStyle>
          <a:p>
            <a:pPr indent="0" defTabSz="914400">
              <a:lnSpc>
                <a:spcPct val="100000"/>
              </a:lnSpc>
              <a:buNone/>
              <a:tabLst>
                <a:tab pos="0" algn="l"/>
              </a:tabLst>
            </a:pPr>
            <a:r>
              <a:rPr lang="de-DE" sz="900" b="1" strike="noStrike" spc="-1">
                <a:solidFill>
                  <a:schemeClr val="dk1"/>
                </a:solidFill>
                <a:latin typeface="Lato"/>
                <a:ea typeface="Lato"/>
              </a:rPr>
              <a:t>Bilich et al. </a:t>
            </a:r>
            <a:r>
              <a:rPr lang="de-DE" sz="900" b="0" strike="noStrike" spc="-1">
                <a:solidFill>
                  <a:schemeClr val="dk1"/>
                </a:solidFill>
                <a:latin typeface="Lato"/>
                <a:ea typeface="Lato"/>
              </a:rPr>
              <a:t> |  IGS Workshop 2024 – Session 2 |  1</a:t>
            </a:r>
            <a:r>
              <a:rPr lang="de-DE" sz="900" b="0" strike="noStrike" spc="-1" baseline="30000">
                <a:solidFill>
                  <a:schemeClr val="dk1"/>
                </a:solidFill>
                <a:latin typeface="Lato"/>
                <a:ea typeface="Lato"/>
              </a:rPr>
              <a:t>st</a:t>
            </a:r>
            <a:r>
              <a:rPr lang="de-DE" sz="900" b="0" strike="noStrike" spc="-1">
                <a:solidFill>
                  <a:schemeClr val="dk1"/>
                </a:solidFill>
                <a:latin typeface="Lato"/>
                <a:ea typeface="Lato"/>
              </a:rPr>
              <a:t> July 2024</a:t>
            </a:r>
            <a:endParaRPr lang="ru-RU" sz="900" b="0" strike="noStrike" spc="-1">
              <a:solidFill>
                <a:srgbClr val="000000"/>
              </a:solidFill>
              <a:latin typeface="Calibri"/>
            </a:endParaRPr>
          </a:p>
        </p:txBody>
      </p:sp>
      <p:sp>
        <p:nvSpPr>
          <p:cNvPr id="145" name="PlaceHolder 3"/>
          <p:cNvSpPr>
            <a:spLocks noGrp="1"/>
          </p:cNvSpPr>
          <p:nvPr>
            <p:ph type="sldNum" idx="19"/>
          </p:nvPr>
        </p:nvSpPr>
        <p:spPr>
          <a:xfrm>
            <a:off x="7512120" y="4911480"/>
            <a:ext cx="1402560" cy="231480"/>
          </a:xfrm>
          <a:prstGeom prst="rect">
            <a:avLst/>
          </a:prstGeom>
          <a:noFill/>
          <a:ln w="0">
            <a:noFill/>
          </a:ln>
        </p:spPr>
        <p:txBody>
          <a:bodyPr lIns="90000" tIns="45000" rIns="90000" bIns="45000" anchor="ctr">
            <a:noAutofit/>
          </a:bodyPr>
          <a:lstStyle>
            <a:lvl1pPr indent="0" algn="r" defTabSz="914400">
              <a:lnSpc>
                <a:spcPct val="100000"/>
              </a:lnSpc>
              <a:buNone/>
              <a:tabLst>
                <a:tab pos="0" algn="l"/>
              </a:tabLst>
              <a:defRPr lang="de-DE" sz="820" b="0" strike="noStrike" spc="-1">
                <a:solidFill>
                  <a:schemeClr val="dk1"/>
                </a:solidFill>
                <a:latin typeface="Lato"/>
                <a:ea typeface="Lato"/>
              </a:defRPr>
            </a:lvl1pPr>
          </a:lstStyle>
          <a:p>
            <a:pPr indent="0" algn="r" defTabSz="914400">
              <a:lnSpc>
                <a:spcPct val="100000"/>
              </a:lnSpc>
              <a:buNone/>
              <a:tabLst>
                <a:tab pos="0" algn="l"/>
              </a:tabLst>
            </a:pPr>
            <a:fld id="{B6E4014C-5184-48DC-9733-6586F80C1BA1}" type="slidenum">
              <a:rPr lang="de-DE" sz="820" b="0" strike="noStrike" spc="-1">
                <a:solidFill>
                  <a:schemeClr val="dk1"/>
                </a:solidFill>
                <a:latin typeface="Lato"/>
                <a:ea typeface="Lato"/>
              </a:rPr>
              <a:t>10</a:t>
            </a:fld>
            <a:endParaRPr lang="ru-RU" sz="820" b="0" strike="noStrike" spc="-1">
              <a:solidFill>
                <a:srgbClr val="000000"/>
              </a:solidFill>
              <a:latin typeface="Calibri"/>
            </a:endParaRPr>
          </a:p>
        </p:txBody>
      </p:sp>
      <p:pic>
        <p:nvPicPr>
          <p:cNvPr id="146" name="Content Placeholder 3"/>
          <p:cNvPicPr/>
          <p:nvPr/>
        </p:nvPicPr>
        <p:blipFill>
          <a:blip r:embed="rId8"/>
          <a:srcRect r="17370"/>
          <a:stretch/>
        </p:blipFill>
        <p:spPr>
          <a:xfrm>
            <a:off x="6802560" y="2823840"/>
            <a:ext cx="1901520" cy="1828080"/>
          </a:xfrm>
          <a:prstGeom prst="rect">
            <a:avLst/>
          </a:prstGeom>
          <a:ln w="0">
            <a:noFill/>
          </a:ln>
        </p:spPr>
      </p:pic>
      <p:pic>
        <p:nvPicPr>
          <p:cNvPr id="147" name="Picture 10"/>
          <p:cNvPicPr/>
          <p:nvPr/>
        </p:nvPicPr>
        <p:blipFill>
          <a:blip r:embed="rId9"/>
          <a:srcRect r="17370"/>
          <a:stretch/>
        </p:blipFill>
        <p:spPr>
          <a:xfrm>
            <a:off x="1020600" y="2841840"/>
            <a:ext cx="1901520" cy="1828080"/>
          </a:xfrm>
          <a:prstGeom prst="rect">
            <a:avLst/>
          </a:prstGeom>
          <a:ln w="0">
            <a:noFill/>
          </a:ln>
        </p:spPr>
      </p:pic>
      <p:pic>
        <p:nvPicPr>
          <p:cNvPr id="148" name="Picture 13"/>
          <p:cNvPicPr/>
          <p:nvPr/>
        </p:nvPicPr>
        <p:blipFill>
          <a:blip r:embed="rId9"/>
          <a:srcRect l="84709" r="-172" b="6339"/>
          <a:stretch/>
        </p:blipFill>
        <p:spPr>
          <a:xfrm>
            <a:off x="226080" y="842040"/>
            <a:ext cx="791280" cy="3809880"/>
          </a:xfrm>
          <a:prstGeom prst="rect">
            <a:avLst/>
          </a:prstGeom>
          <a:ln w="0">
            <a:noFill/>
          </a:ln>
        </p:spPr>
      </p:pic>
      <p:sp>
        <p:nvSpPr>
          <p:cNvPr id="149" name="TextBox 17"/>
          <p:cNvSpPr/>
          <p:nvPr/>
        </p:nvSpPr>
        <p:spPr>
          <a:xfrm>
            <a:off x="5583960" y="3935520"/>
            <a:ext cx="67176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Lato"/>
                <a:ea typeface="Lato"/>
              </a:rPr>
              <a:t>NGS</a:t>
            </a:r>
            <a:endParaRPr lang="ru-RU" sz="1800" b="0" strike="noStrike" spc="-1">
              <a:solidFill>
                <a:srgbClr val="000000"/>
              </a:solidFill>
              <a:latin typeface="Calibri"/>
            </a:endParaRPr>
          </a:p>
        </p:txBody>
      </p:sp>
      <p:sp>
        <p:nvSpPr>
          <p:cNvPr id="150" name="TextBox 19"/>
          <p:cNvSpPr/>
          <p:nvPr/>
        </p:nvSpPr>
        <p:spPr>
          <a:xfrm>
            <a:off x="3717720" y="2029320"/>
            <a:ext cx="52272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Lato"/>
                <a:ea typeface="Lato"/>
              </a:rPr>
              <a:t>IFE</a:t>
            </a:r>
            <a:endParaRPr lang="ru-RU" sz="1800" b="0" strike="noStrike" spc="-1">
              <a:solidFill>
                <a:srgbClr val="000000"/>
              </a:solidFill>
              <a:latin typeface="Calibri"/>
            </a:endParaRPr>
          </a:p>
        </p:txBody>
      </p:sp>
      <p:sp>
        <p:nvSpPr>
          <p:cNvPr id="151" name="TextBox 21"/>
          <p:cNvSpPr/>
          <p:nvPr/>
        </p:nvSpPr>
        <p:spPr>
          <a:xfrm>
            <a:off x="7199640" y="3935520"/>
            <a:ext cx="118800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Lato"/>
                <a:ea typeface="Lato"/>
              </a:rPr>
              <a:t>GPP-MP4</a:t>
            </a:r>
            <a:endParaRPr lang="ru-RU" sz="1800" b="0" strike="noStrike" spc="-1">
              <a:solidFill>
                <a:srgbClr val="000000"/>
              </a:solidFill>
              <a:latin typeface="Calibri"/>
            </a:endParaRPr>
          </a:p>
        </p:txBody>
      </p:sp>
      <p:sp>
        <p:nvSpPr>
          <p:cNvPr id="152" name="TextBox 22"/>
          <p:cNvSpPr/>
          <p:nvPr/>
        </p:nvSpPr>
        <p:spPr>
          <a:xfrm>
            <a:off x="5549040" y="2029320"/>
            <a:ext cx="60192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Lato"/>
                <a:ea typeface="Lato"/>
              </a:rPr>
              <a:t>TPS</a:t>
            </a:r>
            <a:endParaRPr lang="ru-RU" sz="1800" b="0" strike="noStrike" spc="-1">
              <a:solidFill>
                <a:srgbClr val="000000"/>
              </a:solidFill>
              <a:latin typeface="Calibri"/>
            </a:endParaRPr>
          </a:p>
        </p:txBody>
      </p:sp>
      <p:sp>
        <p:nvSpPr>
          <p:cNvPr id="153" name="TextBox 23"/>
          <p:cNvSpPr/>
          <p:nvPr/>
        </p:nvSpPr>
        <p:spPr>
          <a:xfrm>
            <a:off x="3633840" y="3935520"/>
            <a:ext cx="74628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Lato"/>
                <a:ea typeface="Lato"/>
              </a:rPr>
              <a:t>WHU</a:t>
            </a:r>
            <a:endParaRPr lang="ru-RU" sz="1800" b="0" strike="noStrike" spc="-1">
              <a:solidFill>
                <a:srgbClr val="000000"/>
              </a:solidFill>
              <a:latin typeface="Calibri"/>
            </a:endParaRPr>
          </a:p>
        </p:txBody>
      </p:sp>
      <p:sp>
        <p:nvSpPr>
          <p:cNvPr id="154" name="TextBox 24"/>
          <p:cNvSpPr/>
          <p:nvPr/>
        </p:nvSpPr>
        <p:spPr>
          <a:xfrm>
            <a:off x="1720800" y="3935520"/>
            <a:ext cx="60012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Lato"/>
                <a:ea typeface="Lato"/>
              </a:rPr>
              <a:t>IGG</a:t>
            </a:r>
            <a:endParaRPr lang="ru-RU" sz="1800" b="0" strike="noStrike" spc="-1">
              <a:solidFill>
                <a:srgbClr val="000000"/>
              </a:solidFill>
              <a:latin typeface="Calibri"/>
            </a:endParaRPr>
          </a:p>
        </p:txBody>
      </p:sp>
      <p:sp>
        <p:nvSpPr>
          <p:cNvPr id="155" name="TextBox 25"/>
          <p:cNvSpPr/>
          <p:nvPr/>
        </p:nvSpPr>
        <p:spPr>
          <a:xfrm>
            <a:off x="1765080" y="2029320"/>
            <a:ext cx="63792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Lato"/>
                <a:ea typeface="Lato"/>
              </a:rPr>
              <a:t>ETH</a:t>
            </a:r>
            <a:endParaRPr lang="ru-RU" sz="1800" b="0" strike="noStrike" spc="-1">
              <a:solidFill>
                <a:srgbClr val="000000"/>
              </a:solidFill>
              <a:latin typeface="Calibri"/>
            </a:endParaRPr>
          </a:p>
        </p:txBody>
      </p:sp>
      <p:pic>
        <p:nvPicPr>
          <p:cNvPr id="156" name="Picture 20"/>
          <p:cNvPicPr/>
          <p:nvPr/>
        </p:nvPicPr>
        <p:blipFill>
          <a:blip r:embed="rId10"/>
          <a:stretch/>
        </p:blipFill>
        <p:spPr>
          <a:xfrm>
            <a:off x="6838560" y="976320"/>
            <a:ext cx="2301480" cy="1828080"/>
          </a:xfrm>
          <a:prstGeom prst="rect">
            <a:avLst/>
          </a:prstGeom>
          <a:ln w="0">
            <a:noFill/>
          </a:ln>
        </p:spPr>
      </p:pic>
      <p:sp>
        <p:nvSpPr>
          <p:cNvPr id="157" name="TextBox 28"/>
          <p:cNvSpPr/>
          <p:nvPr/>
        </p:nvSpPr>
        <p:spPr>
          <a:xfrm>
            <a:off x="7298640" y="2029320"/>
            <a:ext cx="118800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chemeClr val="dk1"/>
                </a:solidFill>
                <a:latin typeface="Lato"/>
                <a:ea typeface="Lato"/>
              </a:rPr>
              <a:t>GPP-MP8</a:t>
            </a:r>
            <a:endParaRPr lang="ru-RU" sz="1800" b="0" strike="noStrike" spc="-1">
              <a:solidFill>
                <a:srgbClr val="000000"/>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PlaceHolder 1"/>
          <p:cNvSpPr>
            <a:spLocks noGrp="1"/>
          </p:cNvSpPr>
          <p:nvPr>
            <p:ph type="title"/>
          </p:nvPr>
        </p:nvSpPr>
        <p:spPr>
          <a:xfrm>
            <a:off x="468360" y="487080"/>
            <a:ext cx="7771680" cy="342360"/>
          </a:xfrm>
          <a:prstGeom prst="rect">
            <a:avLst/>
          </a:prstGeom>
          <a:noFill/>
          <a:ln w="0">
            <a:noFill/>
          </a:ln>
        </p:spPr>
        <p:txBody>
          <a:bodyPr lIns="0" tIns="0" rIns="0" bIns="0" numCol="1" spcCol="0" anchor="ctr">
            <a:noAutofit/>
          </a:bodyPr>
          <a:lstStyle/>
          <a:p>
            <a:pPr indent="0" defTabSz="914400">
              <a:lnSpc>
                <a:spcPct val="100000"/>
              </a:lnSpc>
              <a:buNone/>
              <a:tabLst>
                <a:tab pos="0" algn="l"/>
              </a:tabLst>
            </a:pPr>
            <a:r>
              <a:rPr lang="de-DE" sz="2400" b="1" strike="noStrike" spc="-1">
                <a:solidFill>
                  <a:srgbClr val="00519E"/>
                </a:solidFill>
                <a:latin typeface="Lato"/>
                <a:ea typeface="Lato"/>
              </a:rPr>
              <a:t>Consistent vertical PCOs (VPCO)</a:t>
            </a:r>
            <a:endParaRPr lang="de-DE" sz="2400" b="0" strike="noStrike" spc="-1">
              <a:solidFill>
                <a:schemeClr val="dk1"/>
              </a:solidFill>
              <a:latin typeface="Verdana"/>
            </a:endParaRPr>
          </a:p>
        </p:txBody>
      </p:sp>
      <p:sp>
        <p:nvSpPr>
          <p:cNvPr id="159" name="PlaceHolder 2"/>
          <p:cNvSpPr>
            <a:spLocks noGrp="1"/>
          </p:cNvSpPr>
          <p:nvPr>
            <p:ph type="ftr" idx="20"/>
          </p:nvPr>
        </p:nvSpPr>
        <p:spPr>
          <a:xfrm>
            <a:off x="431640" y="4857840"/>
            <a:ext cx="5682960" cy="285120"/>
          </a:xfrm>
          <a:prstGeom prst="rect">
            <a:avLst/>
          </a:prstGeom>
          <a:noFill/>
          <a:ln w="0">
            <a:noFill/>
          </a:ln>
        </p:spPr>
        <p:txBody>
          <a:bodyPr lIns="90000" tIns="45000" rIns="90000" bIns="45000" anchor="ctr">
            <a:noAutofit/>
          </a:bodyPr>
          <a:lstStyle>
            <a:lvl1pPr indent="0" defTabSz="914400">
              <a:lnSpc>
                <a:spcPct val="100000"/>
              </a:lnSpc>
              <a:buNone/>
              <a:tabLst>
                <a:tab pos="0" algn="l"/>
              </a:tabLst>
              <a:defRPr lang="de-DE" sz="900" b="1" strike="noStrike" spc="-1">
                <a:solidFill>
                  <a:schemeClr val="dk1"/>
                </a:solidFill>
                <a:latin typeface="Lato"/>
                <a:ea typeface="Lato"/>
              </a:defRPr>
            </a:lvl1pPr>
          </a:lstStyle>
          <a:p>
            <a:pPr indent="0" defTabSz="914400">
              <a:lnSpc>
                <a:spcPct val="100000"/>
              </a:lnSpc>
              <a:buNone/>
              <a:tabLst>
                <a:tab pos="0" algn="l"/>
              </a:tabLst>
            </a:pPr>
            <a:r>
              <a:rPr lang="de-DE" sz="900" b="1" strike="noStrike" spc="-1">
                <a:solidFill>
                  <a:schemeClr val="dk1"/>
                </a:solidFill>
                <a:latin typeface="Lato"/>
                <a:ea typeface="Lato"/>
              </a:rPr>
              <a:t>Bilich et al. </a:t>
            </a:r>
            <a:r>
              <a:rPr lang="de-DE" sz="900" b="0" strike="noStrike" spc="-1">
                <a:solidFill>
                  <a:schemeClr val="dk1"/>
                </a:solidFill>
                <a:latin typeface="Lato"/>
                <a:ea typeface="Lato"/>
              </a:rPr>
              <a:t> |  IGS Workshop 2024 – Session 2 |  1</a:t>
            </a:r>
            <a:r>
              <a:rPr lang="de-DE" sz="900" b="0" strike="noStrike" spc="-1" baseline="30000">
                <a:solidFill>
                  <a:schemeClr val="dk1"/>
                </a:solidFill>
                <a:latin typeface="Lato"/>
                <a:ea typeface="Lato"/>
              </a:rPr>
              <a:t>st</a:t>
            </a:r>
            <a:r>
              <a:rPr lang="de-DE" sz="900" b="0" strike="noStrike" spc="-1">
                <a:solidFill>
                  <a:schemeClr val="dk1"/>
                </a:solidFill>
                <a:latin typeface="Lato"/>
                <a:ea typeface="Lato"/>
              </a:rPr>
              <a:t> July 2024</a:t>
            </a:r>
            <a:endParaRPr lang="ru-RU" sz="900" b="0" strike="noStrike" spc="-1">
              <a:solidFill>
                <a:srgbClr val="000000"/>
              </a:solidFill>
              <a:latin typeface="Calibri"/>
            </a:endParaRPr>
          </a:p>
        </p:txBody>
      </p:sp>
      <p:sp>
        <p:nvSpPr>
          <p:cNvPr id="160" name="PlaceHolder 3"/>
          <p:cNvSpPr>
            <a:spLocks noGrp="1"/>
          </p:cNvSpPr>
          <p:nvPr>
            <p:ph type="sldNum" idx="21"/>
          </p:nvPr>
        </p:nvSpPr>
        <p:spPr>
          <a:xfrm>
            <a:off x="7512120" y="4911480"/>
            <a:ext cx="1402560" cy="231480"/>
          </a:xfrm>
          <a:prstGeom prst="rect">
            <a:avLst/>
          </a:prstGeom>
          <a:noFill/>
          <a:ln w="0">
            <a:noFill/>
          </a:ln>
        </p:spPr>
        <p:txBody>
          <a:bodyPr lIns="90000" tIns="45000" rIns="90000" bIns="45000" anchor="ctr">
            <a:noAutofit/>
          </a:bodyPr>
          <a:lstStyle>
            <a:lvl1pPr indent="0" algn="r" defTabSz="914400">
              <a:lnSpc>
                <a:spcPct val="100000"/>
              </a:lnSpc>
              <a:buNone/>
              <a:tabLst>
                <a:tab pos="0" algn="l"/>
              </a:tabLst>
              <a:defRPr lang="de-DE" sz="820" b="0" strike="noStrike" spc="-1">
                <a:solidFill>
                  <a:schemeClr val="dk1"/>
                </a:solidFill>
                <a:latin typeface="Lato"/>
                <a:ea typeface="Lato"/>
              </a:defRPr>
            </a:lvl1pPr>
          </a:lstStyle>
          <a:p>
            <a:pPr indent="0" algn="r" defTabSz="914400">
              <a:lnSpc>
                <a:spcPct val="100000"/>
              </a:lnSpc>
              <a:buNone/>
              <a:tabLst>
                <a:tab pos="0" algn="l"/>
              </a:tabLst>
            </a:pPr>
            <a:fld id="{5EEEA964-0EFF-4F8C-99AF-00F84F999D2F}" type="slidenum">
              <a:rPr lang="de-DE" sz="820" b="0" strike="noStrike" spc="-1">
                <a:solidFill>
                  <a:schemeClr val="dk1"/>
                </a:solidFill>
                <a:latin typeface="Lato"/>
                <a:ea typeface="Lato"/>
              </a:rPr>
              <a:t>11</a:t>
            </a:fld>
            <a:endParaRPr lang="ru-RU" sz="820" b="0" strike="noStrike" spc="-1">
              <a:solidFill>
                <a:srgbClr val="000000"/>
              </a:solidFill>
              <a:latin typeface="Calibri"/>
            </a:endParaRPr>
          </a:p>
        </p:txBody>
      </p:sp>
      <p:sp>
        <p:nvSpPr>
          <p:cNvPr id="161" name="TextBox 1"/>
          <p:cNvSpPr/>
          <p:nvPr/>
        </p:nvSpPr>
        <p:spPr>
          <a:xfrm>
            <a:off x="1003320" y="959040"/>
            <a:ext cx="284868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800" b="0" strike="noStrike" spc="-1">
                <a:solidFill>
                  <a:schemeClr val="dk1"/>
                </a:solidFill>
                <a:latin typeface="Lato"/>
                <a:ea typeface="Lato"/>
              </a:rPr>
              <a:t>Facility-dependent</a:t>
            </a:r>
            <a:endParaRPr lang="ru-RU" sz="1800" b="0" strike="noStrike" spc="-1">
              <a:solidFill>
                <a:srgbClr val="000000"/>
              </a:solidFill>
              <a:latin typeface="Calibri"/>
            </a:endParaRPr>
          </a:p>
        </p:txBody>
      </p:sp>
      <p:sp>
        <p:nvSpPr>
          <p:cNvPr id="162" name="TextBox 9"/>
          <p:cNvSpPr/>
          <p:nvPr/>
        </p:nvSpPr>
        <p:spPr>
          <a:xfrm>
            <a:off x="5291280" y="959040"/>
            <a:ext cx="290268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800" b="0" strike="noStrike" spc="-1">
                <a:solidFill>
                  <a:schemeClr val="dk1"/>
                </a:solidFill>
                <a:latin typeface="Lato"/>
                <a:ea typeface="Lato"/>
              </a:rPr>
              <a:t>Consistent</a:t>
            </a:r>
            <a:endParaRPr lang="ru-RU" sz="1800" b="0" strike="noStrike" spc="-1">
              <a:solidFill>
                <a:srgbClr val="000000"/>
              </a:solidFill>
              <a:latin typeface="Calibri"/>
            </a:endParaRPr>
          </a:p>
        </p:txBody>
      </p:sp>
      <p:pic>
        <p:nvPicPr>
          <p:cNvPr id="163" name="Picture 6"/>
          <p:cNvPicPr/>
          <p:nvPr/>
        </p:nvPicPr>
        <p:blipFill>
          <a:blip r:embed="rId3"/>
          <a:stretch/>
        </p:blipFill>
        <p:spPr>
          <a:xfrm>
            <a:off x="82080" y="1257480"/>
            <a:ext cx="4489200" cy="3470400"/>
          </a:xfrm>
          <a:prstGeom prst="rect">
            <a:avLst/>
          </a:prstGeom>
          <a:ln w="0">
            <a:noFill/>
          </a:ln>
        </p:spPr>
      </p:pic>
      <p:pic>
        <p:nvPicPr>
          <p:cNvPr id="164" name="Picture 8"/>
          <p:cNvPicPr/>
          <p:nvPr/>
        </p:nvPicPr>
        <p:blipFill>
          <a:blip r:embed="rId4"/>
          <a:stretch/>
        </p:blipFill>
        <p:spPr>
          <a:xfrm>
            <a:off x="4560840" y="1276200"/>
            <a:ext cx="4489200" cy="34704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PlaceHolder 1"/>
          <p:cNvSpPr>
            <a:spLocks noGrp="1"/>
          </p:cNvSpPr>
          <p:nvPr>
            <p:ph type="title"/>
          </p:nvPr>
        </p:nvSpPr>
        <p:spPr>
          <a:xfrm>
            <a:off x="468360" y="468000"/>
            <a:ext cx="7771680" cy="342360"/>
          </a:xfrm>
          <a:prstGeom prst="rect">
            <a:avLst/>
          </a:prstGeom>
          <a:noFill/>
          <a:ln w="0">
            <a:noFill/>
          </a:ln>
        </p:spPr>
        <p:txBody>
          <a:bodyPr lIns="0" tIns="0" rIns="0" bIns="0" numCol="1" spcCol="0" anchor="ctr">
            <a:noAutofit/>
          </a:bodyPr>
          <a:lstStyle/>
          <a:p>
            <a:pPr indent="0" defTabSz="914400">
              <a:lnSpc>
                <a:spcPct val="100000"/>
              </a:lnSpc>
              <a:buNone/>
              <a:tabLst>
                <a:tab pos="0" algn="l"/>
              </a:tabLst>
            </a:pPr>
            <a:r>
              <a:rPr lang="en-US" sz="2400" b="1" strike="noStrike" spc="-1">
                <a:solidFill>
                  <a:srgbClr val="00519E"/>
                </a:solidFill>
                <a:latin typeface="Lato"/>
                <a:ea typeface="Lato"/>
              </a:rPr>
              <a:t>Scalar ∆PCC</a:t>
            </a:r>
            <a:endParaRPr lang="de-DE" sz="2400" b="0" strike="noStrike" spc="-1">
              <a:solidFill>
                <a:schemeClr val="dk1"/>
              </a:solidFill>
              <a:latin typeface="Verdana"/>
            </a:endParaRPr>
          </a:p>
        </p:txBody>
      </p:sp>
      <p:sp>
        <p:nvSpPr>
          <p:cNvPr id="166" name="PlaceHolder 2"/>
          <p:cNvSpPr>
            <a:spLocks noGrp="1"/>
          </p:cNvSpPr>
          <p:nvPr>
            <p:ph type="ftr" idx="22"/>
          </p:nvPr>
        </p:nvSpPr>
        <p:spPr>
          <a:xfrm>
            <a:off x="431640" y="4857840"/>
            <a:ext cx="5682960" cy="285120"/>
          </a:xfrm>
          <a:prstGeom prst="rect">
            <a:avLst/>
          </a:prstGeom>
          <a:noFill/>
          <a:ln w="0">
            <a:noFill/>
          </a:ln>
        </p:spPr>
        <p:txBody>
          <a:bodyPr lIns="90000" tIns="45000" rIns="90000" bIns="45000" anchor="ctr">
            <a:noAutofit/>
          </a:bodyPr>
          <a:lstStyle>
            <a:lvl1pPr indent="0" defTabSz="914400">
              <a:lnSpc>
                <a:spcPct val="100000"/>
              </a:lnSpc>
              <a:buNone/>
              <a:tabLst>
                <a:tab pos="0" algn="l"/>
              </a:tabLst>
              <a:defRPr lang="de-DE" sz="900" b="1" strike="noStrike" spc="-1">
                <a:solidFill>
                  <a:schemeClr val="dk1"/>
                </a:solidFill>
                <a:latin typeface="Lato"/>
                <a:ea typeface="Lato"/>
              </a:defRPr>
            </a:lvl1pPr>
          </a:lstStyle>
          <a:p>
            <a:pPr indent="0" defTabSz="914400">
              <a:lnSpc>
                <a:spcPct val="100000"/>
              </a:lnSpc>
              <a:buNone/>
              <a:tabLst>
                <a:tab pos="0" algn="l"/>
              </a:tabLst>
            </a:pPr>
            <a:r>
              <a:rPr lang="de-DE" sz="900" b="1" strike="noStrike" spc="-1">
                <a:solidFill>
                  <a:schemeClr val="dk1"/>
                </a:solidFill>
                <a:latin typeface="Lato"/>
                <a:ea typeface="Lato"/>
              </a:rPr>
              <a:t>Bilich et al. </a:t>
            </a:r>
            <a:r>
              <a:rPr lang="de-DE" sz="900" b="0" strike="noStrike" spc="-1">
                <a:solidFill>
                  <a:schemeClr val="dk1"/>
                </a:solidFill>
                <a:latin typeface="Lato"/>
                <a:ea typeface="Lato"/>
              </a:rPr>
              <a:t> |  IGS Workshop 2024 – Session 2 |  1</a:t>
            </a:r>
            <a:r>
              <a:rPr lang="de-DE" sz="900" b="0" strike="noStrike" spc="-1" baseline="30000">
                <a:solidFill>
                  <a:schemeClr val="dk1"/>
                </a:solidFill>
                <a:latin typeface="Lato"/>
                <a:ea typeface="Lato"/>
              </a:rPr>
              <a:t>st</a:t>
            </a:r>
            <a:r>
              <a:rPr lang="de-DE" sz="900" b="0" strike="noStrike" spc="-1">
                <a:solidFill>
                  <a:schemeClr val="dk1"/>
                </a:solidFill>
                <a:latin typeface="Lato"/>
                <a:ea typeface="Lato"/>
              </a:rPr>
              <a:t> July 2024</a:t>
            </a:r>
            <a:endParaRPr lang="ru-RU" sz="900" b="0" strike="noStrike" spc="-1">
              <a:solidFill>
                <a:srgbClr val="000000"/>
              </a:solidFill>
              <a:latin typeface="Calibri"/>
            </a:endParaRPr>
          </a:p>
        </p:txBody>
      </p:sp>
      <p:sp>
        <p:nvSpPr>
          <p:cNvPr id="167" name="PlaceHolder 3"/>
          <p:cNvSpPr>
            <a:spLocks noGrp="1"/>
          </p:cNvSpPr>
          <p:nvPr>
            <p:ph type="sldNum" idx="23"/>
          </p:nvPr>
        </p:nvSpPr>
        <p:spPr>
          <a:xfrm>
            <a:off x="7512120" y="4911480"/>
            <a:ext cx="1402560" cy="231480"/>
          </a:xfrm>
          <a:prstGeom prst="rect">
            <a:avLst/>
          </a:prstGeom>
          <a:noFill/>
          <a:ln w="0">
            <a:noFill/>
          </a:ln>
        </p:spPr>
        <p:txBody>
          <a:bodyPr lIns="90000" tIns="45000" rIns="90000" bIns="45000" anchor="ctr">
            <a:noAutofit/>
          </a:bodyPr>
          <a:lstStyle>
            <a:lvl1pPr indent="0" algn="r" defTabSz="914400">
              <a:lnSpc>
                <a:spcPct val="100000"/>
              </a:lnSpc>
              <a:buNone/>
              <a:tabLst>
                <a:tab pos="0" algn="l"/>
              </a:tabLst>
              <a:defRPr lang="de-DE" sz="820" b="0" strike="noStrike" spc="-1">
                <a:solidFill>
                  <a:schemeClr val="dk1"/>
                </a:solidFill>
                <a:latin typeface="Lato"/>
                <a:ea typeface="Lato"/>
              </a:defRPr>
            </a:lvl1pPr>
          </a:lstStyle>
          <a:p>
            <a:pPr indent="0" algn="r" defTabSz="914400">
              <a:lnSpc>
                <a:spcPct val="100000"/>
              </a:lnSpc>
              <a:buNone/>
              <a:tabLst>
                <a:tab pos="0" algn="l"/>
              </a:tabLst>
            </a:pPr>
            <a:fld id="{9002317D-C2F1-4A59-8C59-A1C39F2CC25C}" type="slidenum">
              <a:rPr lang="de-DE" sz="820" b="0" strike="noStrike" spc="-1">
                <a:solidFill>
                  <a:schemeClr val="dk1"/>
                </a:solidFill>
                <a:latin typeface="Lato"/>
                <a:ea typeface="Lato"/>
              </a:rPr>
              <a:t>12</a:t>
            </a:fld>
            <a:endParaRPr lang="ru-RU" sz="820" b="0" strike="noStrike" spc="-1">
              <a:solidFill>
                <a:srgbClr val="000000"/>
              </a:solidFill>
              <a:latin typeface="Calibri"/>
            </a:endParaRPr>
          </a:p>
        </p:txBody>
      </p:sp>
      <p:sp>
        <p:nvSpPr>
          <p:cNvPr id="11" name="TextBox 23">
            <a:extLst>
              <a:ext uri="{FF2B5EF4-FFF2-40B4-BE49-F238E27FC236}">
                <a16:creationId xmlns:a16="http://schemas.microsoft.com/office/drawing/2014/main" id="{1684EEB0-E007-42AB-952A-317D227C452E}"/>
              </a:ext>
            </a:extLst>
          </p:cNvPr>
          <p:cNvSpPr/>
          <p:nvPr/>
        </p:nvSpPr>
        <p:spPr>
          <a:xfrm>
            <a:off x="431640" y="1657911"/>
            <a:ext cx="1641000" cy="206064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en-US" sz="1600" b="0" strike="noStrike" spc="-1" dirty="0">
                <a:solidFill>
                  <a:schemeClr val="dk1"/>
                </a:solidFill>
                <a:latin typeface="Lato"/>
                <a:ea typeface="Lato"/>
              </a:rPr>
              <a:t>Compress variability into a single scalar quantity, summarizing the distance between two PCC</a:t>
            </a:r>
            <a:endParaRPr lang="ru-RU" sz="1600" b="0" strike="noStrike" spc="-1" dirty="0">
              <a:solidFill>
                <a:srgbClr val="000000"/>
              </a:solidFill>
              <a:latin typeface="Calibri"/>
            </a:endParaRPr>
          </a:p>
        </p:txBody>
      </p:sp>
      <p:pic>
        <p:nvPicPr>
          <p:cNvPr id="6" name="Picture 5">
            <a:extLst>
              <a:ext uri="{FF2B5EF4-FFF2-40B4-BE49-F238E27FC236}">
                <a16:creationId xmlns:a16="http://schemas.microsoft.com/office/drawing/2014/main" id="{76C3E383-D65C-4283-9611-DB1E07D70F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180" y="1177841"/>
            <a:ext cx="4995821" cy="865088"/>
          </a:xfrm>
          <a:prstGeom prst="rect">
            <a:avLst/>
          </a:prstGeom>
        </p:spPr>
      </p:pic>
      <p:pic>
        <p:nvPicPr>
          <p:cNvPr id="9" name="Picture 8">
            <a:extLst>
              <a:ext uri="{FF2B5EF4-FFF2-40B4-BE49-F238E27FC236}">
                <a16:creationId xmlns:a16="http://schemas.microsoft.com/office/drawing/2014/main" id="{8750B70A-5EE2-4E37-8854-DE31357D7A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3611" y="2361390"/>
            <a:ext cx="6611390" cy="9595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PlaceHolder 1"/>
          <p:cNvSpPr>
            <a:spLocks noGrp="1"/>
          </p:cNvSpPr>
          <p:nvPr>
            <p:ph type="title"/>
          </p:nvPr>
        </p:nvSpPr>
        <p:spPr>
          <a:xfrm>
            <a:off x="468000" y="468000"/>
            <a:ext cx="7771680" cy="342360"/>
          </a:xfrm>
          <a:prstGeom prst="rect">
            <a:avLst/>
          </a:prstGeom>
          <a:noFill/>
          <a:ln w="0">
            <a:noFill/>
          </a:ln>
        </p:spPr>
        <p:txBody>
          <a:bodyPr lIns="0" tIns="0" rIns="0" bIns="0" numCol="1" spcCol="0" anchor="ctr">
            <a:noAutofit/>
          </a:bodyPr>
          <a:lstStyle/>
          <a:p>
            <a:pPr indent="0" defTabSz="914400">
              <a:lnSpc>
                <a:spcPct val="100000"/>
              </a:lnSpc>
              <a:buNone/>
              <a:tabLst>
                <a:tab pos="0" algn="l"/>
              </a:tabLst>
            </a:pPr>
            <a:r>
              <a:rPr lang="en-US" sz="2400" b="1" strike="noStrike" spc="-1">
                <a:solidFill>
                  <a:srgbClr val="00519E"/>
                </a:solidFill>
                <a:latin typeface="Lato"/>
                <a:ea typeface="Lato"/>
              </a:rPr>
              <a:t>Scalar ∆PCC</a:t>
            </a:r>
            <a:endParaRPr lang="de-DE" sz="2400" b="0" strike="noStrike" spc="-1">
              <a:solidFill>
                <a:schemeClr val="dk1"/>
              </a:solidFill>
              <a:latin typeface="Verdana"/>
            </a:endParaRPr>
          </a:p>
        </p:txBody>
      </p:sp>
      <p:sp>
        <p:nvSpPr>
          <p:cNvPr id="172" name="PlaceHolder 2"/>
          <p:cNvSpPr>
            <a:spLocks noGrp="1"/>
          </p:cNvSpPr>
          <p:nvPr>
            <p:ph type="ftr" idx="24"/>
          </p:nvPr>
        </p:nvSpPr>
        <p:spPr>
          <a:xfrm>
            <a:off x="431640" y="4857840"/>
            <a:ext cx="5682960" cy="285120"/>
          </a:xfrm>
          <a:prstGeom prst="rect">
            <a:avLst/>
          </a:prstGeom>
          <a:noFill/>
          <a:ln w="0">
            <a:noFill/>
          </a:ln>
        </p:spPr>
        <p:txBody>
          <a:bodyPr lIns="90000" tIns="45000" rIns="90000" bIns="45000" anchor="ctr">
            <a:noAutofit/>
          </a:bodyPr>
          <a:lstStyle>
            <a:lvl1pPr indent="0" defTabSz="914400">
              <a:lnSpc>
                <a:spcPct val="100000"/>
              </a:lnSpc>
              <a:buNone/>
              <a:tabLst>
                <a:tab pos="0" algn="l"/>
              </a:tabLst>
              <a:defRPr lang="de-DE" sz="900" b="1" strike="noStrike" spc="-1">
                <a:solidFill>
                  <a:schemeClr val="dk1"/>
                </a:solidFill>
                <a:latin typeface="Lato"/>
                <a:ea typeface="Lato"/>
              </a:defRPr>
            </a:lvl1pPr>
          </a:lstStyle>
          <a:p>
            <a:pPr indent="0" defTabSz="914400">
              <a:lnSpc>
                <a:spcPct val="100000"/>
              </a:lnSpc>
              <a:buNone/>
              <a:tabLst>
                <a:tab pos="0" algn="l"/>
              </a:tabLst>
            </a:pPr>
            <a:r>
              <a:rPr lang="de-DE" sz="900" b="1" strike="noStrike" spc="-1">
                <a:solidFill>
                  <a:schemeClr val="dk1"/>
                </a:solidFill>
                <a:latin typeface="Lato"/>
                <a:ea typeface="Lato"/>
              </a:rPr>
              <a:t>Bilich et al. </a:t>
            </a:r>
            <a:r>
              <a:rPr lang="de-DE" sz="900" b="0" strike="noStrike" spc="-1">
                <a:solidFill>
                  <a:schemeClr val="dk1"/>
                </a:solidFill>
                <a:latin typeface="Lato"/>
                <a:ea typeface="Lato"/>
              </a:rPr>
              <a:t> |  IGS Workshop 2024 – Session 2 |  1</a:t>
            </a:r>
            <a:r>
              <a:rPr lang="de-DE" sz="900" b="0" strike="noStrike" spc="-1" baseline="30000">
                <a:solidFill>
                  <a:schemeClr val="dk1"/>
                </a:solidFill>
                <a:latin typeface="Lato"/>
                <a:ea typeface="Lato"/>
              </a:rPr>
              <a:t>st</a:t>
            </a:r>
            <a:r>
              <a:rPr lang="de-DE" sz="900" b="0" strike="noStrike" spc="-1">
                <a:solidFill>
                  <a:schemeClr val="dk1"/>
                </a:solidFill>
                <a:latin typeface="Lato"/>
                <a:ea typeface="Lato"/>
              </a:rPr>
              <a:t> July 2024</a:t>
            </a:r>
            <a:endParaRPr lang="ru-RU" sz="900" b="0" strike="noStrike" spc="-1">
              <a:solidFill>
                <a:srgbClr val="000000"/>
              </a:solidFill>
              <a:latin typeface="Calibri"/>
            </a:endParaRPr>
          </a:p>
        </p:txBody>
      </p:sp>
      <p:sp>
        <p:nvSpPr>
          <p:cNvPr id="173" name="PlaceHolder 3"/>
          <p:cNvSpPr>
            <a:spLocks noGrp="1"/>
          </p:cNvSpPr>
          <p:nvPr>
            <p:ph type="sldNum" idx="25"/>
          </p:nvPr>
        </p:nvSpPr>
        <p:spPr>
          <a:xfrm>
            <a:off x="7512120" y="4911480"/>
            <a:ext cx="1402560" cy="231480"/>
          </a:xfrm>
          <a:prstGeom prst="rect">
            <a:avLst/>
          </a:prstGeom>
          <a:noFill/>
          <a:ln w="0">
            <a:noFill/>
          </a:ln>
        </p:spPr>
        <p:txBody>
          <a:bodyPr lIns="90000" tIns="45000" rIns="90000" bIns="45000" anchor="ctr">
            <a:noAutofit/>
          </a:bodyPr>
          <a:lstStyle>
            <a:lvl1pPr indent="0" algn="r" defTabSz="914400">
              <a:lnSpc>
                <a:spcPct val="100000"/>
              </a:lnSpc>
              <a:buNone/>
              <a:tabLst>
                <a:tab pos="0" algn="l"/>
              </a:tabLst>
              <a:defRPr lang="de-DE" sz="820" b="0" strike="noStrike" spc="-1">
                <a:solidFill>
                  <a:schemeClr val="dk1"/>
                </a:solidFill>
                <a:latin typeface="Lato"/>
                <a:ea typeface="Lato"/>
              </a:defRPr>
            </a:lvl1pPr>
          </a:lstStyle>
          <a:p>
            <a:pPr indent="0" algn="r" defTabSz="914400">
              <a:lnSpc>
                <a:spcPct val="100000"/>
              </a:lnSpc>
              <a:buNone/>
              <a:tabLst>
                <a:tab pos="0" algn="l"/>
              </a:tabLst>
            </a:pPr>
            <a:fld id="{614DD21C-BF22-4DBB-BC8A-88BBB0B6C307}" type="slidenum">
              <a:rPr lang="de-DE" sz="820" b="0" strike="noStrike" spc="-1">
                <a:solidFill>
                  <a:schemeClr val="dk1"/>
                </a:solidFill>
                <a:latin typeface="Lato"/>
                <a:ea typeface="Lato"/>
              </a:rPr>
              <a:t>13</a:t>
            </a:fld>
            <a:endParaRPr lang="ru-RU" sz="820" b="0" strike="noStrike" spc="-1">
              <a:solidFill>
                <a:srgbClr val="000000"/>
              </a:solidFill>
              <a:latin typeface="Calibri"/>
            </a:endParaRPr>
          </a:p>
        </p:txBody>
      </p:sp>
      <p:pic>
        <p:nvPicPr>
          <p:cNvPr id="175" name="Picture 3"/>
          <p:cNvPicPr/>
          <p:nvPr/>
        </p:nvPicPr>
        <p:blipFill>
          <a:blip r:embed="rId3"/>
          <a:stretch/>
        </p:blipFill>
        <p:spPr>
          <a:xfrm>
            <a:off x="3273120" y="1745308"/>
            <a:ext cx="4499280" cy="3112532"/>
          </a:xfrm>
          <a:prstGeom prst="rect">
            <a:avLst/>
          </a:prstGeom>
          <a:ln w="0">
            <a:noFill/>
          </a:ln>
        </p:spPr>
      </p:pic>
      <p:sp>
        <p:nvSpPr>
          <p:cNvPr id="9" name="TextBox 23">
            <a:extLst>
              <a:ext uri="{FF2B5EF4-FFF2-40B4-BE49-F238E27FC236}">
                <a16:creationId xmlns:a16="http://schemas.microsoft.com/office/drawing/2014/main" id="{948B8F1C-7A97-4C1E-A22C-B37236251D6C}"/>
              </a:ext>
            </a:extLst>
          </p:cNvPr>
          <p:cNvSpPr/>
          <p:nvPr/>
        </p:nvSpPr>
        <p:spPr>
          <a:xfrm>
            <a:off x="431640" y="1657911"/>
            <a:ext cx="1641000" cy="206064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en-US" sz="1600" b="0" strike="noStrike" spc="-1" dirty="0">
                <a:solidFill>
                  <a:schemeClr val="dk1"/>
                </a:solidFill>
                <a:latin typeface="Lato"/>
                <a:ea typeface="Lato"/>
              </a:rPr>
              <a:t>Compress variability into a single scalar quantity, summarizing the distance between two PCC</a:t>
            </a:r>
            <a:endParaRPr lang="ru-RU" sz="1600" b="0" strike="noStrike" spc="-1" dirty="0">
              <a:solidFill>
                <a:srgbClr val="000000"/>
              </a:solidFill>
              <a:latin typeface="Calibri"/>
            </a:endParaRPr>
          </a:p>
        </p:txBody>
      </p:sp>
      <p:pic>
        <p:nvPicPr>
          <p:cNvPr id="8" name="Picture 7">
            <a:extLst>
              <a:ext uri="{FF2B5EF4-FFF2-40B4-BE49-F238E27FC236}">
                <a16:creationId xmlns:a16="http://schemas.microsoft.com/office/drawing/2014/main" id="{BE9CAF5A-1292-4F68-B9A4-501B51A577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0514" y="874635"/>
            <a:ext cx="5814166" cy="843853"/>
          </a:xfrm>
          <a:prstGeom prst="rect">
            <a:avLst/>
          </a:prstGeom>
        </p:spPr>
      </p:pic>
      <p:sp>
        <p:nvSpPr>
          <p:cNvPr id="11" name="Double Bracket 10">
            <a:extLst>
              <a:ext uri="{FF2B5EF4-FFF2-40B4-BE49-F238E27FC236}">
                <a16:creationId xmlns:a16="http://schemas.microsoft.com/office/drawing/2014/main" id="{4EA7D8F1-1BE2-4F2B-9F0F-05A90F2E21A6}"/>
              </a:ext>
            </a:extLst>
          </p:cNvPr>
          <p:cNvSpPr/>
          <p:nvPr/>
        </p:nvSpPr>
        <p:spPr>
          <a:xfrm>
            <a:off x="2294509" y="874635"/>
            <a:ext cx="683200" cy="914400"/>
          </a:xfrm>
          <a:prstGeom prst="bracketPair">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17B26321-29D8-4AF1-9FC9-DF099DE2AAC4}"/>
              </a:ext>
            </a:extLst>
          </p:cNvPr>
          <p:cNvSpPr txBox="1"/>
          <p:nvPr/>
        </p:nvSpPr>
        <p:spPr>
          <a:xfrm>
            <a:off x="2294509" y="1008669"/>
            <a:ext cx="683200" cy="646331"/>
          </a:xfrm>
          <a:prstGeom prst="rect">
            <a:avLst/>
          </a:prstGeom>
          <a:noFill/>
        </p:spPr>
        <p:txBody>
          <a:bodyPr wrap="none" rtlCol="0">
            <a:spAutoFit/>
          </a:bodyPr>
          <a:lstStyle/>
          <a:p>
            <a:r>
              <a:rPr lang="en-US" i="1" dirty="0"/>
              <a:t>min</a:t>
            </a:r>
          </a:p>
          <a:p>
            <a:r>
              <a:rPr lang="en-US" i="1" dirty="0"/>
              <a:t>max</a:t>
            </a:r>
          </a:p>
        </p:txBody>
      </p:sp>
      <p:sp>
        <p:nvSpPr>
          <p:cNvPr id="5" name="Double Brace 4">
            <a:extLst>
              <a:ext uri="{FF2B5EF4-FFF2-40B4-BE49-F238E27FC236}">
                <a16:creationId xmlns:a16="http://schemas.microsoft.com/office/drawing/2014/main" id="{ACEF0156-F23B-4E17-A74E-D449231AD017}"/>
              </a:ext>
            </a:extLst>
          </p:cNvPr>
          <p:cNvSpPr/>
          <p:nvPr/>
        </p:nvSpPr>
        <p:spPr>
          <a:xfrm>
            <a:off x="3006982" y="864000"/>
            <a:ext cx="6001229" cy="914400"/>
          </a:xfrm>
          <a:prstGeom prst="bracePair">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PlaceHolder 1"/>
          <p:cNvSpPr>
            <a:spLocks noGrp="1"/>
          </p:cNvSpPr>
          <p:nvPr>
            <p:ph type="title"/>
          </p:nvPr>
        </p:nvSpPr>
        <p:spPr>
          <a:xfrm>
            <a:off x="468000" y="468000"/>
            <a:ext cx="8438040" cy="342360"/>
          </a:xfrm>
          <a:prstGeom prst="rect">
            <a:avLst/>
          </a:prstGeom>
          <a:noFill/>
          <a:ln w="0">
            <a:noFill/>
          </a:ln>
        </p:spPr>
        <p:txBody>
          <a:bodyPr lIns="0" tIns="0" rIns="0" bIns="0" numCol="1" spcCol="0" anchor="ctr">
            <a:noAutofit/>
          </a:bodyPr>
          <a:lstStyle/>
          <a:p>
            <a:pPr indent="0" defTabSz="914400">
              <a:lnSpc>
                <a:spcPct val="100000"/>
              </a:lnSpc>
              <a:buNone/>
              <a:tabLst>
                <a:tab pos="0" algn="l"/>
              </a:tabLst>
            </a:pPr>
            <a:r>
              <a:rPr lang="en-US" sz="2400" b="1" strike="noStrike" spc="-1">
                <a:solidFill>
                  <a:srgbClr val="00519E"/>
                </a:solidFill>
                <a:latin typeface="Lato"/>
                <a:ea typeface="Lato"/>
              </a:rPr>
              <a:t>∆PCC impacts in the parameter domain</a:t>
            </a:r>
            <a:endParaRPr lang="de-DE" sz="2400" b="0" strike="noStrike" spc="-1">
              <a:solidFill>
                <a:schemeClr val="dk1"/>
              </a:solidFill>
              <a:latin typeface="Verdana"/>
            </a:endParaRPr>
          </a:p>
        </p:txBody>
      </p:sp>
      <p:sp>
        <p:nvSpPr>
          <p:cNvPr id="179" name="PlaceHolder 2"/>
          <p:cNvSpPr>
            <a:spLocks noGrp="1"/>
          </p:cNvSpPr>
          <p:nvPr>
            <p:ph type="ftr" idx="26"/>
          </p:nvPr>
        </p:nvSpPr>
        <p:spPr>
          <a:xfrm>
            <a:off x="431640" y="4857840"/>
            <a:ext cx="5682960" cy="285120"/>
          </a:xfrm>
          <a:prstGeom prst="rect">
            <a:avLst/>
          </a:prstGeom>
          <a:noFill/>
          <a:ln w="0">
            <a:noFill/>
          </a:ln>
        </p:spPr>
        <p:txBody>
          <a:bodyPr lIns="90000" tIns="45000" rIns="90000" bIns="45000" anchor="ctr">
            <a:noAutofit/>
          </a:bodyPr>
          <a:lstStyle>
            <a:lvl1pPr indent="0" defTabSz="914400">
              <a:lnSpc>
                <a:spcPct val="100000"/>
              </a:lnSpc>
              <a:buNone/>
              <a:tabLst>
                <a:tab pos="0" algn="l"/>
              </a:tabLst>
              <a:defRPr lang="de-DE" sz="900" b="1" strike="noStrike" spc="-1">
                <a:solidFill>
                  <a:schemeClr val="dk1"/>
                </a:solidFill>
                <a:latin typeface="Lato"/>
                <a:ea typeface="Lato"/>
              </a:defRPr>
            </a:lvl1pPr>
          </a:lstStyle>
          <a:p>
            <a:pPr indent="0" defTabSz="914400">
              <a:lnSpc>
                <a:spcPct val="100000"/>
              </a:lnSpc>
              <a:buNone/>
              <a:tabLst>
                <a:tab pos="0" algn="l"/>
              </a:tabLst>
            </a:pPr>
            <a:r>
              <a:rPr lang="de-DE" sz="900" b="1" strike="noStrike" spc="-1">
                <a:solidFill>
                  <a:schemeClr val="dk1"/>
                </a:solidFill>
                <a:latin typeface="Lato"/>
                <a:ea typeface="Lato"/>
              </a:rPr>
              <a:t>Bilich et al. </a:t>
            </a:r>
            <a:r>
              <a:rPr lang="de-DE" sz="900" b="0" strike="noStrike" spc="-1">
                <a:solidFill>
                  <a:schemeClr val="dk1"/>
                </a:solidFill>
                <a:latin typeface="Lato"/>
                <a:ea typeface="Lato"/>
              </a:rPr>
              <a:t> |  IGS Workshop 2024 – Session 2 |  1</a:t>
            </a:r>
            <a:r>
              <a:rPr lang="de-DE" sz="900" b="0" strike="noStrike" spc="-1" baseline="30000">
                <a:solidFill>
                  <a:schemeClr val="dk1"/>
                </a:solidFill>
                <a:latin typeface="Lato"/>
                <a:ea typeface="Lato"/>
              </a:rPr>
              <a:t>st</a:t>
            </a:r>
            <a:r>
              <a:rPr lang="de-DE" sz="900" b="0" strike="noStrike" spc="-1">
                <a:solidFill>
                  <a:schemeClr val="dk1"/>
                </a:solidFill>
                <a:latin typeface="Lato"/>
                <a:ea typeface="Lato"/>
              </a:rPr>
              <a:t> July 2024</a:t>
            </a:r>
            <a:endParaRPr lang="ru-RU" sz="900" b="0" strike="noStrike" spc="-1">
              <a:solidFill>
                <a:srgbClr val="000000"/>
              </a:solidFill>
              <a:latin typeface="Calibri"/>
            </a:endParaRPr>
          </a:p>
        </p:txBody>
      </p:sp>
      <p:sp>
        <p:nvSpPr>
          <p:cNvPr id="180" name="PlaceHolder 3"/>
          <p:cNvSpPr>
            <a:spLocks noGrp="1"/>
          </p:cNvSpPr>
          <p:nvPr>
            <p:ph type="sldNum" idx="27"/>
          </p:nvPr>
        </p:nvSpPr>
        <p:spPr>
          <a:xfrm>
            <a:off x="7512120" y="4911480"/>
            <a:ext cx="1402560" cy="231480"/>
          </a:xfrm>
          <a:prstGeom prst="rect">
            <a:avLst/>
          </a:prstGeom>
          <a:noFill/>
          <a:ln w="0">
            <a:noFill/>
          </a:ln>
        </p:spPr>
        <p:txBody>
          <a:bodyPr lIns="90000" tIns="45000" rIns="90000" bIns="45000" anchor="ctr">
            <a:noAutofit/>
          </a:bodyPr>
          <a:lstStyle>
            <a:lvl1pPr indent="0" algn="r" defTabSz="914400">
              <a:lnSpc>
                <a:spcPct val="100000"/>
              </a:lnSpc>
              <a:buNone/>
              <a:tabLst>
                <a:tab pos="0" algn="l"/>
              </a:tabLst>
              <a:defRPr lang="de-DE" sz="820" b="0" strike="noStrike" spc="-1">
                <a:solidFill>
                  <a:schemeClr val="dk1"/>
                </a:solidFill>
                <a:latin typeface="Lato"/>
                <a:ea typeface="Lato"/>
              </a:defRPr>
            </a:lvl1pPr>
          </a:lstStyle>
          <a:p>
            <a:pPr indent="0" algn="r" defTabSz="914400">
              <a:lnSpc>
                <a:spcPct val="100000"/>
              </a:lnSpc>
              <a:buNone/>
              <a:tabLst>
                <a:tab pos="0" algn="l"/>
              </a:tabLst>
            </a:pPr>
            <a:fld id="{AE2B697C-DF62-4401-AA71-5E7B5200BC71}" type="slidenum">
              <a:rPr lang="de-DE" sz="820" b="0" strike="noStrike" spc="-1">
                <a:solidFill>
                  <a:schemeClr val="dk1"/>
                </a:solidFill>
                <a:latin typeface="Lato"/>
                <a:ea typeface="Lato"/>
              </a:rPr>
              <a:t>14</a:t>
            </a:fld>
            <a:endParaRPr lang="ru-RU" sz="820" b="0" strike="noStrike" spc="-1">
              <a:solidFill>
                <a:srgbClr val="000000"/>
              </a:solidFill>
              <a:latin typeface="Calibri"/>
            </a:endParaRPr>
          </a:p>
        </p:txBody>
      </p:sp>
      <p:pic>
        <p:nvPicPr>
          <p:cNvPr id="181" name="Content Placeholder 3"/>
          <p:cNvPicPr/>
          <p:nvPr/>
        </p:nvPicPr>
        <p:blipFill>
          <a:blip r:embed="rId3"/>
          <a:stretch/>
        </p:blipFill>
        <p:spPr>
          <a:xfrm>
            <a:off x="2729700" y="1079379"/>
            <a:ext cx="3914640" cy="3206880"/>
          </a:xfrm>
          <a:prstGeom prst="rect">
            <a:avLst/>
          </a:prstGeom>
          <a:ln w="0">
            <a:noFill/>
          </a:ln>
        </p:spPr>
      </p:pic>
      <p:sp>
        <p:nvSpPr>
          <p:cNvPr id="8" name="TextBox 7">
            <a:extLst>
              <a:ext uri="{FF2B5EF4-FFF2-40B4-BE49-F238E27FC236}">
                <a16:creationId xmlns:a16="http://schemas.microsoft.com/office/drawing/2014/main" id="{585CFDA2-994E-4505-A4B5-28F7971C29D1}"/>
              </a:ext>
            </a:extLst>
          </p:cNvPr>
          <p:cNvSpPr txBox="1"/>
          <p:nvPr/>
        </p:nvSpPr>
        <p:spPr>
          <a:xfrm>
            <a:off x="765425" y="1279088"/>
            <a:ext cx="2296274" cy="2585323"/>
          </a:xfrm>
          <a:prstGeom prst="rect">
            <a:avLst/>
          </a:prstGeom>
          <a:noFill/>
        </p:spPr>
        <p:txBody>
          <a:bodyPr wrap="square">
            <a:spAutoFit/>
          </a:bodyPr>
          <a:lstStyle/>
          <a:p>
            <a:r>
              <a:rPr lang="en-US" b="0" i="0" dirty="0">
                <a:solidFill>
                  <a:srgbClr val="000000"/>
                </a:solidFill>
                <a:effectLst/>
                <a:latin typeface="Aptos"/>
              </a:rPr>
              <a:t>Impacts of </a:t>
            </a:r>
          </a:p>
          <a:p>
            <a:endParaRPr lang="en-US" b="0" i="0" dirty="0">
              <a:solidFill>
                <a:srgbClr val="000000"/>
              </a:solidFill>
              <a:effectLst/>
              <a:latin typeface="Aptos"/>
            </a:endParaRPr>
          </a:p>
          <a:p>
            <a:r>
              <a:rPr lang="en-US" b="0" i="0" dirty="0">
                <a:solidFill>
                  <a:srgbClr val="000000"/>
                </a:solidFill>
                <a:effectLst/>
                <a:latin typeface="Aptos"/>
              </a:rPr>
              <a:t>individual </a:t>
            </a:r>
          </a:p>
          <a:p>
            <a:r>
              <a:rPr lang="en-US" dirty="0">
                <a:solidFill>
                  <a:srgbClr val="000000"/>
                </a:solidFill>
                <a:latin typeface="Aptos"/>
              </a:rPr>
              <a:t>vs.</a:t>
            </a:r>
            <a:endParaRPr lang="en-US" b="0" i="0" dirty="0">
              <a:solidFill>
                <a:srgbClr val="000000"/>
              </a:solidFill>
              <a:effectLst/>
              <a:latin typeface="Aptos"/>
            </a:endParaRPr>
          </a:p>
          <a:p>
            <a:r>
              <a:rPr lang="en-US" b="0" i="0" dirty="0">
                <a:solidFill>
                  <a:srgbClr val="000000"/>
                </a:solidFill>
                <a:effectLst/>
                <a:latin typeface="Aptos"/>
              </a:rPr>
              <a:t>IGS Type Mean </a:t>
            </a:r>
          </a:p>
          <a:p>
            <a:r>
              <a:rPr lang="en-US" dirty="0">
                <a:solidFill>
                  <a:srgbClr val="000000"/>
                </a:solidFill>
                <a:latin typeface="Aptos"/>
              </a:rPr>
              <a:t>calibrations</a:t>
            </a:r>
          </a:p>
          <a:p>
            <a:endParaRPr lang="en-US" dirty="0">
              <a:solidFill>
                <a:srgbClr val="000000"/>
              </a:solidFill>
              <a:latin typeface="Aptos"/>
            </a:endParaRPr>
          </a:p>
          <a:p>
            <a:r>
              <a:rPr lang="en-US" b="0" i="0" dirty="0">
                <a:solidFill>
                  <a:srgbClr val="000000"/>
                </a:solidFill>
                <a:effectLst/>
                <a:latin typeface="Aptos"/>
              </a:rPr>
              <a:t>in the parameter domain</a:t>
            </a:r>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PlaceHolder 1"/>
          <p:cNvSpPr>
            <a:spLocks noGrp="1"/>
          </p:cNvSpPr>
          <p:nvPr>
            <p:ph type="title"/>
          </p:nvPr>
        </p:nvSpPr>
        <p:spPr>
          <a:xfrm>
            <a:off x="468000" y="468000"/>
            <a:ext cx="7771680" cy="342360"/>
          </a:xfrm>
          <a:prstGeom prst="rect">
            <a:avLst/>
          </a:prstGeom>
          <a:noFill/>
          <a:ln w="0">
            <a:noFill/>
          </a:ln>
        </p:spPr>
        <p:txBody>
          <a:bodyPr lIns="0" tIns="0" rIns="0" bIns="0" numCol="1" spcCol="0" anchor="ctr">
            <a:noAutofit/>
          </a:bodyPr>
          <a:lstStyle/>
          <a:p>
            <a:pPr indent="0" defTabSz="914400">
              <a:lnSpc>
                <a:spcPct val="100000"/>
              </a:lnSpc>
              <a:buNone/>
              <a:tabLst>
                <a:tab pos="0" algn="l"/>
              </a:tabLst>
            </a:pPr>
            <a:r>
              <a:rPr lang="de-DE" sz="2400" b="1" strike="noStrike" spc="-1">
                <a:solidFill>
                  <a:srgbClr val="00519E"/>
                </a:solidFill>
                <a:latin typeface="Lato"/>
                <a:ea typeface="Lato"/>
              </a:rPr>
              <a:t>Classification into groups</a:t>
            </a:r>
            <a:endParaRPr lang="de-DE" sz="2400" b="0" strike="noStrike" spc="-1">
              <a:solidFill>
                <a:schemeClr val="dk1"/>
              </a:solidFill>
              <a:latin typeface="Verdana"/>
            </a:endParaRPr>
          </a:p>
        </p:txBody>
      </p:sp>
      <p:sp>
        <p:nvSpPr>
          <p:cNvPr id="184" name="PlaceHolder 2"/>
          <p:cNvSpPr>
            <a:spLocks noGrp="1"/>
          </p:cNvSpPr>
          <p:nvPr>
            <p:ph type="ftr" idx="28"/>
          </p:nvPr>
        </p:nvSpPr>
        <p:spPr>
          <a:xfrm>
            <a:off x="431640" y="4857840"/>
            <a:ext cx="5682960" cy="285120"/>
          </a:xfrm>
          <a:prstGeom prst="rect">
            <a:avLst/>
          </a:prstGeom>
          <a:noFill/>
          <a:ln w="0">
            <a:noFill/>
          </a:ln>
        </p:spPr>
        <p:txBody>
          <a:bodyPr lIns="90000" tIns="45000" rIns="90000" bIns="45000" anchor="ctr">
            <a:noAutofit/>
          </a:bodyPr>
          <a:lstStyle>
            <a:lvl1pPr indent="0" defTabSz="914400">
              <a:lnSpc>
                <a:spcPct val="100000"/>
              </a:lnSpc>
              <a:buNone/>
              <a:tabLst>
                <a:tab pos="0" algn="l"/>
              </a:tabLst>
              <a:defRPr lang="de-DE" sz="900" b="1" strike="noStrike" spc="-1">
                <a:solidFill>
                  <a:schemeClr val="dk1"/>
                </a:solidFill>
                <a:latin typeface="Lato"/>
                <a:ea typeface="Lato"/>
              </a:defRPr>
            </a:lvl1pPr>
          </a:lstStyle>
          <a:p>
            <a:pPr indent="0" defTabSz="914400">
              <a:lnSpc>
                <a:spcPct val="100000"/>
              </a:lnSpc>
              <a:buNone/>
              <a:tabLst>
                <a:tab pos="0" algn="l"/>
              </a:tabLst>
            </a:pPr>
            <a:r>
              <a:rPr lang="de-DE" sz="900" b="1" strike="noStrike" spc="-1">
                <a:solidFill>
                  <a:schemeClr val="dk1"/>
                </a:solidFill>
                <a:latin typeface="Lato"/>
                <a:ea typeface="Lato"/>
              </a:rPr>
              <a:t>Bilich et al. </a:t>
            </a:r>
            <a:r>
              <a:rPr lang="de-DE" sz="900" b="0" strike="noStrike" spc="-1">
                <a:solidFill>
                  <a:schemeClr val="dk1"/>
                </a:solidFill>
                <a:latin typeface="Lato"/>
                <a:ea typeface="Lato"/>
              </a:rPr>
              <a:t> |  IGS Workshop 2024 – Session 2 |  1</a:t>
            </a:r>
            <a:r>
              <a:rPr lang="de-DE" sz="900" b="0" strike="noStrike" spc="-1" baseline="30000">
                <a:solidFill>
                  <a:schemeClr val="dk1"/>
                </a:solidFill>
                <a:latin typeface="Lato"/>
                <a:ea typeface="Lato"/>
              </a:rPr>
              <a:t>st</a:t>
            </a:r>
            <a:r>
              <a:rPr lang="de-DE" sz="900" b="0" strike="noStrike" spc="-1">
                <a:solidFill>
                  <a:schemeClr val="dk1"/>
                </a:solidFill>
                <a:latin typeface="Lato"/>
                <a:ea typeface="Lato"/>
              </a:rPr>
              <a:t> July 2024</a:t>
            </a:r>
            <a:endParaRPr lang="ru-RU" sz="900" b="0" strike="noStrike" spc="-1">
              <a:solidFill>
                <a:srgbClr val="000000"/>
              </a:solidFill>
              <a:latin typeface="Calibri"/>
            </a:endParaRPr>
          </a:p>
        </p:txBody>
      </p:sp>
      <p:sp>
        <p:nvSpPr>
          <p:cNvPr id="185" name="PlaceHolder 3"/>
          <p:cNvSpPr>
            <a:spLocks noGrp="1"/>
          </p:cNvSpPr>
          <p:nvPr>
            <p:ph type="sldNum" idx="29"/>
          </p:nvPr>
        </p:nvSpPr>
        <p:spPr>
          <a:xfrm>
            <a:off x="7512120" y="4911480"/>
            <a:ext cx="1402560" cy="231480"/>
          </a:xfrm>
          <a:prstGeom prst="rect">
            <a:avLst/>
          </a:prstGeom>
          <a:noFill/>
          <a:ln w="0">
            <a:noFill/>
          </a:ln>
        </p:spPr>
        <p:txBody>
          <a:bodyPr lIns="90000" tIns="45000" rIns="90000" bIns="45000" anchor="ctr">
            <a:noAutofit/>
          </a:bodyPr>
          <a:lstStyle>
            <a:lvl1pPr indent="0" algn="r" defTabSz="914400">
              <a:lnSpc>
                <a:spcPct val="100000"/>
              </a:lnSpc>
              <a:buNone/>
              <a:tabLst>
                <a:tab pos="0" algn="l"/>
              </a:tabLst>
              <a:defRPr lang="de-DE" sz="820" b="0" strike="noStrike" spc="-1">
                <a:solidFill>
                  <a:schemeClr val="dk1"/>
                </a:solidFill>
                <a:latin typeface="Lato"/>
                <a:ea typeface="Lato"/>
              </a:defRPr>
            </a:lvl1pPr>
          </a:lstStyle>
          <a:p>
            <a:pPr indent="0" algn="r" defTabSz="914400">
              <a:lnSpc>
                <a:spcPct val="100000"/>
              </a:lnSpc>
              <a:buNone/>
              <a:tabLst>
                <a:tab pos="0" algn="l"/>
              </a:tabLst>
            </a:pPr>
            <a:fld id="{E1D50334-73CC-4AA0-AE0B-65EC253D4D63}" type="slidenum">
              <a:rPr lang="de-DE" sz="820" b="0" strike="noStrike" spc="-1">
                <a:solidFill>
                  <a:schemeClr val="dk1"/>
                </a:solidFill>
                <a:latin typeface="Lato"/>
                <a:ea typeface="Lato"/>
              </a:rPr>
              <a:t>15</a:t>
            </a:fld>
            <a:endParaRPr lang="ru-RU" sz="820" b="0" strike="noStrike" spc="-1">
              <a:solidFill>
                <a:srgbClr val="000000"/>
              </a:solidFill>
              <a:latin typeface="Calibri"/>
            </a:endParaRPr>
          </a:p>
        </p:txBody>
      </p:sp>
      <p:pic>
        <p:nvPicPr>
          <p:cNvPr id="186" name="object 10"/>
          <p:cNvPicPr/>
          <p:nvPr/>
        </p:nvPicPr>
        <p:blipFill>
          <a:blip r:embed="rId3"/>
          <a:stretch/>
        </p:blipFill>
        <p:spPr>
          <a:xfrm>
            <a:off x="685800" y="934920"/>
            <a:ext cx="7771680" cy="3616200"/>
          </a:xfrm>
          <a:prstGeom prst="rect">
            <a:avLst/>
          </a:prstGeom>
          <a:ln w="0">
            <a:noFill/>
          </a:ln>
        </p:spPr>
      </p:pic>
      <p:sp>
        <p:nvSpPr>
          <p:cNvPr id="187" name="Rectangle 1"/>
          <p:cNvSpPr/>
          <p:nvPr/>
        </p:nvSpPr>
        <p:spPr>
          <a:xfrm>
            <a:off x="3564000" y="934920"/>
            <a:ext cx="4893480" cy="170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100" b="0" strike="noStrike" spc="-1">
              <a:solidFill>
                <a:schemeClr val="lt1"/>
              </a:solidFill>
              <a:latin typeface="Lato"/>
              <a:ea typeface="Lato"/>
            </a:endParaRPr>
          </a:p>
        </p:txBody>
      </p:sp>
      <p:pic>
        <p:nvPicPr>
          <p:cNvPr id="188" name="Picture 4"/>
          <p:cNvPicPr/>
          <p:nvPr/>
        </p:nvPicPr>
        <p:blipFill>
          <a:blip r:embed="rId4"/>
          <a:srcRect t="17085"/>
          <a:stretch/>
        </p:blipFill>
        <p:spPr>
          <a:xfrm>
            <a:off x="7236360" y="935640"/>
            <a:ext cx="1114920" cy="1641600"/>
          </a:xfrm>
          <a:prstGeom prst="rect">
            <a:avLst/>
          </a:prstGeom>
          <a:ln w="0">
            <a:noFill/>
          </a:ln>
        </p:spPr>
      </p:pic>
      <p:pic>
        <p:nvPicPr>
          <p:cNvPr id="189" name="Picture 2"/>
          <p:cNvPicPr/>
          <p:nvPr/>
        </p:nvPicPr>
        <p:blipFill>
          <a:blip r:embed="rId5"/>
          <a:srcRect t="16903"/>
          <a:stretch/>
        </p:blipFill>
        <p:spPr>
          <a:xfrm>
            <a:off x="5464440" y="934920"/>
            <a:ext cx="1483200" cy="1643400"/>
          </a:xfrm>
          <a:prstGeom prst="rect">
            <a:avLst/>
          </a:prstGeom>
          <a:ln w="0">
            <a:noFill/>
          </a:ln>
        </p:spPr>
      </p:pic>
      <p:sp>
        <p:nvSpPr>
          <p:cNvPr id="190" name="Flowchart: Decision 11"/>
          <p:cNvSpPr/>
          <p:nvPr/>
        </p:nvSpPr>
        <p:spPr>
          <a:xfrm>
            <a:off x="6526800" y="2285280"/>
            <a:ext cx="402840" cy="252000"/>
          </a:xfrm>
          <a:prstGeom prst="flowChartDecision">
            <a:avLst/>
          </a:prstGeom>
          <a:solidFill>
            <a:srgbClr val="00CC99"/>
          </a:solidFill>
          <a:ln>
            <a:solidFill>
              <a:srgbClr val="009671"/>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100" b="0" strike="noStrike" spc="-1">
              <a:solidFill>
                <a:schemeClr val="lt1"/>
              </a:solidFill>
              <a:latin typeface="Lato"/>
              <a:ea typeface="Lato"/>
            </a:endParaRPr>
          </a:p>
        </p:txBody>
      </p:sp>
      <p:sp>
        <p:nvSpPr>
          <p:cNvPr id="191" name="Flowchart: Decision 12"/>
          <p:cNvSpPr/>
          <p:nvPr/>
        </p:nvSpPr>
        <p:spPr>
          <a:xfrm>
            <a:off x="5913360" y="3903120"/>
            <a:ext cx="402840" cy="252000"/>
          </a:xfrm>
          <a:prstGeom prst="flowChartDecision">
            <a:avLst/>
          </a:prstGeom>
          <a:solidFill>
            <a:srgbClr val="00CC99"/>
          </a:solidFill>
          <a:ln>
            <a:solidFill>
              <a:srgbClr val="009671"/>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100" b="0" strike="noStrike" spc="-1">
              <a:solidFill>
                <a:schemeClr val="lt1"/>
              </a:solidFill>
              <a:latin typeface="Lato"/>
              <a:ea typeface="Lato"/>
            </a:endParaRPr>
          </a:p>
        </p:txBody>
      </p:sp>
      <p:pic>
        <p:nvPicPr>
          <p:cNvPr id="192" name="Picture 6"/>
          <p:cNvPicPr/>
          <p:nvPr/>
        </p:nvPicPr>
        <p:blipFill>
          <a:blip r:embed="rId6"/>
          <a:srcRect t="20621"/>
          <a:stretch/>
        </p:blipFill>
        <p:spPr>
          <a:xfrm>
            <a:off x="3636000" y="934920"/>
            <a:ext cx="1554480" cy="1645200"/>
          </a:xfrm>
          <a:prstGeom prst="rect">
            <a:avLst/>
          </a:prstGeom>
          <a:ln w="0">
            <a:noFill/>
          </a:ln>
        </p:spPr>
      </p:pic>
      <p:sp>
        <p:nvSpPr>
          <p:cNvPr id="193" name="Flowchart: Decision 3"/>
          <p:cNvSpPr/>
          <p:nvPr/>
        </p:nvSpPr>
        <p:spPr>
          <a:xfrm>
            <a:off x="4759920" y="2289960"/>
            <a:ext cx="402840" cy="252000"/>
          </a:xfrm>
          <a:prstGeom prst="flowChartDecision">
            <a:avLst/>
          </a:prstGeom>
          <a:solidFill>
            <a:srgbClr val="00CC99"/>
          </a:solidFill>
          <a:ln>
            <a:solidFill>
              <a:srgbClr val="009671"/>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100" b="0" strike="noStrike" spc="-1">
              <a:solidFill>
                <a:schemeClr val="lt1"/>
              </a:solidFill>
              <a:latin typeface="Lato"/>
              <a:ea typeface="Lato"/>
            </a:endParaRPr>
          </a:p>
        </p:txBody>
      </p:sp>
      <p:sp>
        <p:nvSpPr>
          <p:cNvPr id="194" name="Rectangle 15"/>
          <p:cNvSpPr/>
          <p:nvPr/>
        </p:nvSpPr>
        <p:spPr>
          <a:xfrm>
            <a:off x="3423600" y="760680"/>
            <a:ext cx="3668040" cy="2098440"/>
          </a:xfrm>
          <a:prstGeom prst="rect">
            <a:avLst/>
          </a:prstGeom>
          <a:solidFill>
            <a:srgbClr val="CACC99">
              <a:alpha val="60000"/>
            </a:srgbClr>
          </a:solidFill>
          <a:ln w="19050">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100" b="0" strike="noStrike" spc="-1">
              <a:solidFill>
                <a:schemeClr val="lt1"/>
              </a:solidFill>
              <a:latin typeface="Lato"/>
              <a:ea typeface="Lato"/>
            </a:endParaRPr>
          </a:p>
        </p:txBody>
      </p:sp>
      <p:sp>
        <p:nvSpPr>
          <p:cNvPr id="195" name="Rectangle 16"/>
          <p:cNvSpPr/>
          <p:nvPr/>
        </p:nvSpPr>
        <p:spPr>
          <a:xfrm>
            <a:off x="4435920" y="2844360"/>
            <a:ext cx="2112480" cy="1708200"/>
          </a:xfrm>
          <a:prstGeom prst="rect">
            <a:avLst/>
          </a:prstGeom>
          <a:solidFill>
            <a:srgbClr val="CACC99">
              <a:alpha val="60000"/>
            </a:srgbClr>
          </a:solidFill>
          <a:ln w="19050">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100" b="0" strike="noStrike" spc="-1">
              <a:solidFill>
                <a:schemeClr val="lt1"/>
              </a:solidFill>
              <a:latin typeface="Lato"/>
              <a:ea typeface="Lato"/>
            </a:endParaRPr>
          </a:p>
        </p:txBody>
      </p:sp>
      <p:sp>
        <p:nvSpPr>
          <p:cNvPr id="196" name="Rectangle 17"/>
          <p:cNvSpPr/>
          <p:nvPr/>
        </p:nvSpPr>
        <p:spPr>
          <a:xfrm>
            <a:off x="369000" y="2828520"/>
            <a:ext cx="2112480" cy="1708200"/>
          </a:xfrm>
          <a:prstGeom prst="rect">
            <a:avLst/>
          </a:prstGeom>
          <a:solidFill>
            <a:srgbClr val="CACC99">
              <a:alpha val="60000"/>
            </a:srgbClr>
          </a:solidFill>
          <a:ln w="19050">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100" b="0" strike="noStrike" spc="-1">
              <a:solidFill>
                <a:schemeClr val="lt1"/>
              </a:solidFill>
              <a:latin typeface="Lato"/>
              <a:ea typeface="Lato"/>
            </a:endParaRPr>
          </a:p>
        </p:txBody>
      </p:sp>
      <p:sp>
        <p:nvSpPr>
          <p:cNvPr id="197" name="Rectangle 18"/>
          <p:cNvSpPr/>
          <p:nvPr/>
        </p:nvSpPr>
        <p:spPr>
          <a:xfrm>
            <a:off x="401040" y="759240"/>
            <a:ext cx="4918680" cy="2054520"/>
          </a:xfrm>
          <a:prstGeom prst="rect">
            <a:avLst/>
          </a:prstGeom>
          <a:solidFill>
            <a:srgbClr val="9BE0E6">
              <a:alpha val="60000"/>
            </a:srgbClr>
          </a:solidFill>
          <a:ln w="19050">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100" b="0" strike="noStrike" spc="-1">
              <a:solidFill>
                <a:schemeClr val="lt1"/>
              </a:solidFill>
              <a:latin typeface="Lato"/>
              <a:ea typeface="Lato"/>
            </a:endParaRPr>
          </a:p>
        </p:txBody>
      </p:sp>
      <p:sp>
        <p:nvSpPr>
          <p:cNvPr id="198" name="Rectangle 19"/>
          <p:cNvSpPr/>
          <p:nvPr/>
        </p:nvSpPr>
        <p:spPr>
          <a:xfrm>
            <a:off x="7084800" y="759960"/>
            <a:ext cx="1512720" cy="2098440"/>
          </a:xfrm>
          <a:prstGeom prst="rect">
            <a:avLst/>
          </a:prstGeom>
          <a:solidFill>
            <a:srgbClr val="9BE0E6">
              <a:alpha val="60000"/>
            </a:srgbClr>
          </a:solidFill>
          <a:ln w="19050">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100" b="0" strike="noStrike" spc="-1">
              <a:solidFill>
                <a:schemeClr val="lt1"/>
              </a:solidFill>
              <a:latin typeface="Lato"/>
              <a:ea typeface="Lato"/>
            </a:endParaRPr>
          </a:p>
        </p:txBody>
      </p:sp>
      <p:sp>
        <p:nvSpPr>
          <p:cNvPr id="199" name="Rectangle 20"/>
          <p:cNvSpPr/>
          <p:nvPr/>
        </p:nvSpPr>
        <p:spPr>
          <a:xfrm>
            <a:off x="6549120" y="2828520"/>
            <a:ext cx="2045160" cy="1681200"/>
          </a:xfrm>
          <a:prstGeom prst="rect">
            <a:avLst/>
          </a:prstGeom>
          <a:solidFill>
            <a:srgbClr val="9BE0E6">
              <a:alpha val="60000"/>
            </a:srgbClr>
          </a:solidFill>
          <a:ln w="19050">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100" b="0" strike="noStrike" spc="-1">
              <a:solidFill>
                <a:schemeClr val="lt1"/>
              </a:solidFill>
              <a:latin typeface="Lato"/>
              <a:ea typeface="Lato"/>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additive="repl">
                                        <p:cTn id="7" dur="500"/>
                                        <p:tgtEl>
                                          <p:spTgt spid="195"/>
                                        </p:tgtEl>
                                      </p:cBhvr>
                                    </p:animEffect>
                                  </p:childTnLst>
                                </p:cTn>
                              </p:par>
                              <p:par>
                                <p:cTn id="8" presetID="10" presetClass="entr" fill="hold"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additive="repl">
                                        <p:cTn id="10" dur="500"/>
                                        <p:tgtEl>
                                          <p:spTgt spid="194"/>
                                        </p:tgtEl>
                                      </p:cBhvr>
                                    </p:animEffect>
                                  </p:childTnLst>
                                </p:cTn>
                              </p:par>
                              <p:par>
                                <p:cTn id="11" presetID="10" presetClass="entr" fill="hold"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additive="repl">
                                        <p:cTn id="13" dur="500"/>
                                        <p:tgtEl>
                                          <p:spTgt spid="19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fill="hold" nodeType="clickEffect">
                                  <p:stCondLst>
                                    <p:cond delay="0"/>
                                  </p:stCondLst>
                                  <p:childTnLst>
                                    <p:set>
                                      <p:cBhvr>
                                        <p:cTn id="17" dur="1" fill="hold">
                                          <p:stCondLst>
                                            <p:cond delay="0"/>
                                          </p:stCondLst>
                                        </p:cTn>
                                        <p:tgtEl>
                                          <p:spTgt spid="199"/>
                                        </p:tgtEl>
                                        <p:attrNameLst>
                                          <p:attrName>style.visibility</p:attrName>
                                        </p:attrNameLst>
                                      </p:cBhvr>
                                      <p:to>
                                        <p:strVal val="visible"/>
                                      </p:to>
                                    </p:set>
                                    <p:animEffect transition="in" filter="fade">
                                      <p:cBhvr additive="repl">
                                        <p:cTn id="18" dur="500"/>
                                        <p:tgtEl>
                                          <p:spTgt spid="199"/>
                                        </p:tgtEl>
                                      </p:cBhvr>
                                    </p:animEffect>
                                  </p:childTnLst>
                                </p:cTn>
                              </p:par>
                              <p:par>
                                <p:cTn id="19" presetID="10" presetClass="entr" fill="hold" nodeType="withEffect">
                                  <p:stCondLst>
                                    <p:cond delay="0"/>
                                  </p:stCondLst>
                                  <p:childTnLst>
                                    <p:set>
                                      <p:cBhvr>
                                        <p:cTn id="20" dur="1" fill="hold">
                                          <p:stCondLst>
                                            <p:cond delay="0"/>
                                          </p:stCondLst>
                                        </p:cTn>
                                        <p:tgtEl>
                                          <p:spTgt spid="198"/>
                                        </p:tgtEl>
                                        <p:attrNameLst>
                                          <p:attrName>style.visibility</p:attrName>
                                        </p:attrNameLst>
                                      </p:cBhvr>
                                      <p:to>
                                        <p:strVal val="visible"/>
                                      </p:to>
                                    </p:set>
                                    <p:animEffect transition="in" filter="fade">
                                      <p:cBhvr additive="repl">
                                        <p:cTn id="21" dur="500"/>
                                        <p:tgtEl>
                                          <p:spTgt spid="198"/>
                                        </p:tgtEl>
                                      </p:cBhvr>
                                    </p:animEffect>
                                  </p:childTnLst>
                                </p:cTn>
                              </p:par>
                              <p:par>
                                <p:cTn id="22" presetID="10" presetClass="entr" fill="hold" nodeType="withEffect">
                                  <p:stCondLst>
                                    <p:cond delay="0"/>
                                  </p:stCondLst>
                                  <p:childTnLst>
                                    <p:set>
                                      <p:cBhvr>
                                        <p:cTn id="23" dur="1" fill="hold">
                                          <p:stCondLst>
                                            <p:cond delay="0"/>
                                          </p:stCondLst>
                                        </p:cTn>
                                        <p:tgtEl>
                                          <p:spTgt spid="197"/>
                                        </p:tgtEl>
                                        <p:attrNameLst>
                                          <p:attrName>style.visibility</p:attrName>
                                        </p:attrNameLst>
                                      </p:cBhvr>
                                      <p:to>
                                        <p:strVal val="visible"/>
                                      </p:to>
                                    </p:set>
                                    <p:animEffect transition="in" filter="fade">
                                      <p:cBhvr additive="repl">
                                        <p:cTn id="24"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PlaceHolder 1"/>
          <p:cNvSpPr>
            <a:spLocks noGrp="1"/>
          </p:cNvSpPr>
          <p:nvPr>
            <p:ph type="title"/>
          </p:nvPr>
        </p:nvSpPr>
        <p:spPr>
          <a:xfrm>
            <a:off x="685800" y="1143000"/>
            <a:ext cx="7771680" cy="1428120"/>
          </a:xfrm>
          <a:prstGeom prst="rect">
            <a:avLst/>
          </a:prstGeom>
          <a:noFill/>
          <a:ln w="0">
            <a:noFill/>
          </a:ln>
        </p:spPr>
        <p:txBody>
          <a:bodyPr lIns="0" tIns="0" rIns="0" bIns="0" numCol="1" spcCol="0" anchor="ctr">
            <a:noAutofit/>
          </a:bodyPr>
          <a:lstStyle/>
          <a:p>
            <a:pPr indent="0" algn="ctr" defTabSz="914400">
              <a:lnSpc>
                <a:spcPct val="100000"/>
              </a:lnSpc>
              <a:buNone/>
              <a:tabLst>
                <a:tab pos="0" algn="l"/>
              </a:tabLst>
            </a:pPr>
            <a:r>
              <a:rPr lang="en-US" sz="2700" b="1" strike="noStrike" spc="-1">
                <a:solidFill>
                  <a:srgbClr val="00519E"/>
                </a:solidFill>
                <a:latin typeface="Lato"/>
                <a:ea typeface="Lato"/>
              </a:rPr>
              <a:t>Results:</a:t>
            </a:r>
            <a:br>
              <a:rPr sz="2700"/>
            </a:br>
            <a:r>
              <a:rPr lang="en-US" sz="2700" b="1" strike="noStrike" spc="-1">
                <a:solidFill>
                  <a:srgbClr val="00519E"/>
                </a:solidFill>
                <a:latin typeface="Lato"/>
                <a:ea typeface="Lato"/>
              </a:rPr>
              <a:t>6 antennas from “ring calibration” campaign</a:t>
            </a:r>
            <a:endParaRPr lang="de-DE" sz="2700" b="0" strike="noStrike" spc="-1">
              <a:solidFill>
                <a:schemeClr val="dk1"/>
              </a:solidFill>
              <a:latin typeface="Verdana"/>
            </a:endParaRPr>
          </a:p>
        </p:txBody>
      </p:sp>
      <p:sp>
        <p:nvSpPr>
          <p:cNvPr id="201" name="PlaceHolder 2"/>
          <p:cNvSpPr>
            <a:spLocks noGrp="1"/>
          </p:cNvSpPr>
          <p:nvPr>
            <p:ph type="subTitle"/>
          </p:nvPr>
        </p:nvSpPr>
        <p:spPr>
          <a:xfrm>
            <a:off x="1371600" y="2914560"/>
            <a:ext cx="6400080" cy="1313640"/>
          </a:xfrm>
          <a:prstGeom prst="rect">
            <a:avLst/>
          </a:prstGeom>
          <a:noFill/>
          <a:ln w="0">
            <a:noFill/>
          </a:ln>
        </p:spPr>
        <p:txBody>
          <a:bodyPr lIns="0" tIns="0" rIns="0" bIns="0" numCol="1" spcCol="0" anchor="t">
            <a:noAutofit/>
          </a:bodyPr>
          <a:lstStyle/>
          <a:p>
            <a:pPr indent="0" algn="ctr">
              <a:buNone/>
            </a:pPr>
            <a:endParaRPr lang="ru-RU" sz="2800" b="0" strike="noStrike" spc="-1">
              <a:solidFill>
                <a:schemeClr val="dk1"/>
              </a:solidFill>
              <a:latin typeface="Verdan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PlaceHolder 1"/>
          <p:cNvSpPr>
            <a:spLocks noGrp="1"/>
          </p:cNvSpPr>
          <p:nvPr>
            <p:ph type="title"/>
          </p:nvPr>
        </p:nvSpPr>
        <p:spPr>
          <a:xfrm>
            <a:off x="1547640" y="452160"/>
            <a:ext cx="6909840" cy="342360"/>
          </a:xfrm>
          <a:prstGeom prst="rect">
            <a:avLst/>
          </a:prstGeom>
          <a:noFill/>
          <a:ln w="0">
            <a:noFill/>
          </a:ln>
        </p:spPr>
        <p:txBody>
          <a:bodyPr lIns="0" tIns="0" rIns="0" bIns="0" numCol="1" spcCol="0" anchor="ctr">
            <a:noAutofit/>
          </a:bodyPr>
          <a:lstStyle/>
          <a:p>
            <a:pPr indent="0" defTabSz="914400">
              <a:lnSpc>
                <a:spcPct val="100000"/>
              </a:lnSpc>
              <a:buNone/>
              <a:tabLst>
                <a:tab pos="0" algn="l"/>
              </a:tabLst>
            </a:pPr>
            <a:r>
              <a:rPr lang="de-DE" sz="2400" b="1" strike="noStrike" spc="-1">
                <a:solidFill>
                  <a:srgbClr val="00519E"/>
                </a:solidFill>
                <a:latin typeface="Lato"/>
                <a:ea typeface="Lato"/>
              </a:rPr>
              <a:t>JAVRINGANT_DM</a:t>
            </a:r>
            <a:endParaRPr lang="de-DE" sz="2400" b="0" strike="noStrike" spc="-1">
              <a:solidFill>
                <a:schemeClr val="dk1"/>
              </a:solidFill>
              <a:latin typeface="Verdana"/>
            </a:endParaRPr>
          </a:p>
        </p:txBody>
      </p:sp>
      <p:sp>
        <p:nvSpPr>
          <p:cNvPr id="203" name="PlaceHolder 2"/>
          <p:cNvSpPr>
            <a:spLocks noGrp="1"/>
          </p:cNvSpPr>
          <p:nvPr>
            <p:ph type="ftr" idx="30"/>
          </p:nvPr>
        </p:nvSpPr>
        <p:spPr>
          <a:xfrm>
            <a:off x="431640" y="4857840"/>
            <a:ext cx="5682960" cy="285120"/>
          </a:xfrm>
          <a:prstGeom prst="rect">
            <a:avLst/>
          </a:prstGeom>
          <a:noFill/>
          <a:ln w="0">
            <a:noFill/>
          </a:ln>
        </p:spPr>
        <p:txBody>
          <a:bodyPr lIns="90000" tIns="45000" rIns="90000" bIns="45000" anchor="ctr">
            <a:noAutofit/>
          </a:bodyPr>
          <a:lstStyle>
            <a:lvl1pPr indent="0" defTabSz="914400">
              <a:lnSpc>
                <a:spcPct val="100000"/>
              </a:lnSpc>
              <a:buNone/>
              <a:tabLst>
                <a:tab pos="0" algn="l"/>
              </a:tabLst>
              <a:defRPr lang="de-DE" sz="900" b="1" strike="noStrike" spc="-1">
                <a:solidFill>
                  <a:schemeClr val="dk1"/>
                </a:solidFill>
                <a:latin typeface="Lato"/>
                <a:ea typeface="Lato"/>
              </a:defRPr>
            </a:lvl1pPr>
          </a:lstStyle>
          <a:p>
            <a:pPr indent="0" defTabSz="914400">
              <a:lnSpc>
                <a:spcPct val="100000"/>
              </a:lnSpc>
              <a:buNone/>
              <a:tabLst>
                <a:tab pos="0" algn="l"/>
              </a:tabLst>
            </a:pPr>
            <a:r>
              <a:rPr lang="de-DE" sz="900" b="1" strike="noStrike" spc="-1">
                <a:solidFill>
                  <a:schemeClr val="dk1"/>
                </a:solidFill>
                <a:latin typeface="Lato"/>
                <a:ea typeface="Lato"/>
              </a:rPr>
              <a:t>Bilich et al. </a:t>
            </a:r>
            <a:r>
              <a:rPr lang="de-DE" sz="900" b="0" strike="noStrike" spc="-1">
                <a:solidFill>
                  <a:schemeClr val="dk1"/>
                </a:solidFill>
                <a:latin typeface="Lato"/>
                <a:ea typeface="Lato"/>
              </a:rPr>
              <a:t> |  IGS Workshop 2024 – Session 2 |  1</a:t>
            </a:r>
            <a:r>
              <a:rPr lang="de-DE" sz="900" b="0" strike="noStrike" spc="-1" baseline="30000">
                <a:solidFill>
                  <a:schemeClr val="dk1"/>
                </a:solidFill>
                <a:latin typeface="Lato"/>
                <a:ea typeface="Lato"/>
              </a:rPr>
              <a:t>st</a:t>
            </a:r>
            <a:r>
              <a:rPr lang="de-DE" sz="900" b="0" strike="noStrike" spc="-1">
                <a:solidFill>
                  <a:schemeClr val="dk1"/>
                </a:solidFill>
                <a:latin typeface="Lato"/>
                <a:ea typeface="Lato"/>
              </a:rPr>
              <a:t> July 2024</a:t>
            </a:r>
            <a:endParaRPr lang="ru-RU" sz="900" b="0" strike="noStrike" spc="-1">
              <a:solidFill>
                <a:srgbClr val="000000"/>
              </a:solidFill>
              <a:latin typeface="Calibri"/>
            </a:endParaRPr>
          </a:p>
        </p:txBody>
      </p:sp>
      <p:sp>
        <p:nvSpPr>
          <p:cNvPr id="204" name="PlaceHolder 3"/>
          <p:cNvSpPr>
            <a:spLocks noGrp="1"/>
          </p:cNvSpPr>
          <p:nvPr>
            <p:ph type="sldNum" idx="31"/>
          </p:nvPr>
        </p:nvSpPr>
        <p:spPr>
          <a:xfrm>
            <a:off x="7512120" y="4911480"/>
            <a:ext cx="1402560" cy="231480"/>
          </a:xfrm>
          <a:prstGeom prst="rect">
            <a:avLst/>
          </a:prstGeom>
          <a:noFill/>
          <a:ln w="0">
            <a:noFill/>
          </a:ln>
        </p:spPr>
        <p:txBody>
          <a:bodyPr lIns="90000" tIns="45000" rIns="90000" bIns="45000" anchor="ctr">
            <a:noAutofit/>
          </a:bodyPr>
          <a:lstStyle>
            <a:lvl1pPr indent="0" algn="r" defTabSz="914400">
              <a:lnSpc>
                <a:spcPct val="100000"/>
              </a:lnSpc>
              <a:buNone/>
              <a:tabLst>
                <a:tab pos="0" algn="l"/>
              </a:tabLst>
              <a:defRPr lang="de-DE" sz="820" b="0" strike="noStrike" spc="-1">
                <a:solidFill>
                  <a:schemeClr val="dk1"/>
                </a:solidFill>
                <a:latin typeface="Lato"/>
                <a:ea typeface="Lato"/>
              </a:defRPr>
            </a:lvl1pPr>
          </a:lstStyle>
          <a:p>
            <a:pPr indent="0" algn="r" defTabSz="914400">
              <a:lnSpc>
                <a:spcPct val="100000"/>
              </a:lnSpc>
              <a:buNone/>
              <a:tabLst>
                <a:tab pos="0" algn="l"/>
              </a:tabLst>
            </a:pPr>
            <a:fld id="{A0F8CAAC-318A-4E59-AA33-3069B6D87BAE}" type="slidenum">
              <a:rPr lang="de-DE" sz="820" b="0" strike="noStrike" spc="-1">
                <a:solidFill>
                  <a:schemeClr val="dk1"/>
                </a:solidFill>
                <a:latin typeface="Lato"/>
                <a:ea typeface="Lato"/>
              </a:rPr>
              <a:t>17</a:t>
            </a:fld>
            <a:endParaRPr lang="ru-RU" sz="820" b="0" strike="noStrike" spc="-1">
              <a:solidFill>
                <a:srgbClr val="000000"/>
              </a:solidFill>
              <a:latin typeface="Calibri"/>
            </a:endParaRPr>
          </a:p>
        </p:txBody>
      </p:sp>
      <p:pic>
        <p:nvPicPr>
          <p:cNvPr id="205" name="Content Placeholder 3"/>
          <p:cNvPicPr/>
          <p:nvPr/>
        </p:nvPicPr>
        <p:blipFill>
          <a:blip r:embed="rId3"/>
          <a:stretch/>
        </p:blipFill>
        <p:spPr>
          <a:xfrm>
            <a:off x="5029200" y="0"/>
            <a:ext cx="3914640" cy="2566440"/>
          </a:xfrm>
          <a:prstGeom prst="rect">
            <a:avLst/>
          </a:prstGeom>
          <a:ln w="0">
            <a:noFill/>
          </a:ln>
        </p:spPr>
      </p:pic>
      <p:pic>
        <p:nvPicPr>
          <p:cNvPr id="206" name="Picture 3"/>
          <p:cNvPicPr/>
          <p:nvPr/>
        </p:nvPicPr>
        <p:blipFill>
          <a:blip r:embed="rId4"/>
          <a:stretch/>
        </p:blipFill>
        <p:spPr>
          <a:xfrm>
            <a:off x="323640" y="452160"/>
            <a:ext cx="1103760" cy="735480"/>
          </a:xfrm>
          <a:prstGeom prst="rect">
            <a:avLst/>
          </a:prstGeom>
          <a:ln w="0">
            <a:noFill/>
          </a:ln>
        </p:spPr>
      </p:pic>
      <p:graphicFrame>
        <p:nvGraphicFramePr>
          <p:cNvPr id="208" name="Table 12"/>
          <p:cNvGraphicFramePr/>
          <p:nvPr/>
        </p:nvGraphicFramePr>
        <p:xfrm>
          <a:off x="81000" y="1303920"/>
          <a:ext cx="746280" cy="3052080"/>
        </p:xfrm>
        <a:graphic>
          <a:graphicData uri="http://schemas.openxmlformats.org/drawingml/2006/table">
            <a:tbl>
              <a:tblPr/>
              <a:tblGrid>
                <a:gridCol w="746280">
                  <a:extLst>
                    <a:ext uri="{9D8B030D-6E8A-4147-A177-3AD203B41FA5}">
                      <a16:colId xmlns:a16="http://schemas.microsoft.com/office/drawing/2014/main" val="20000"/>
                    </a:ext>
                  </a:extLst>
                </a:gridCol>
              </a:tblGrid>
              <a:tr h="339120">
                <a:tc>
                  <a:txBody>
                    <a:bodyPr/>
                    <a:lstStyle/>
                    <a:p>
                      <a:pPr defTabSz="685800">
                        <a:lnSpc>
                          <a:spcPct val="100000"/>
                        </a:lnSpc>
                      </a:pPr>
                      <a:r>
                        <a:rPr lang="en-US" sz="1400" b="0" i="1" strike="noStrike" spc="-1">
                          <a:solidFill>
                            <a:srgbClr val="FF0000"/>
                          </a:solidFill>
                          <a:latin typeface="Verdana"/>
                        </a:rPr>
                        <a:t>IGS</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chemeClr val="lt1"/>
                    </a:solidFill>
                  </a:tcPr>
                </a:tc>
                <a:extLst>
                  <a:ext uri="{0D108BD9-81ED-4DB2-BD59-A6C34878D82A}">
                    <a16:rowId xmlns:a16="http://schemas.microsoft.com/office/drawing/2014/main" val="10000"/>
                  </a:ext>
                </a:extLst>
              </a:tr>
              <a:tr h="339120">
                <a:tc>
                  <a:txBody>
                    <a:bodyPr/>
                    <a:lstStyle/>
                    <a:p>
                      <a:endParaRPr lang="en-US" sz="1400" b="0" strike="noStrike" spc="-1">
                        <a:solidFill>
                          <a:srgbClr val="00B000"/>
                        </a:solidFill>
                        <a:latin typeface="Verdana"/>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chemeClr val="lt1"/>
                    </a:solidFill>
                  </a:tcPr>
                </a:tc>
                <a:extLst>
                  <a:ext uri="{0D108BD9-81ED-4DB2-BD59-A6C34878D82A}">
                    <a16:rowId xmlns:a16="http://schemas.microsoft.com/office/drawing/2014/main" val="10001"/>
                  </a:ext>
                </a:extLst>
              </a:tr>
              <a:tr h="339120">
                <a:tc>
                  <a:txBody>
                    <a:bodyPr/>
                    <a:lstStyle/>
                    <a:p>
                      <a:pPr defTabSz="685800">
                        <a:lnSpc>
                          <a:spcPct val="100000"/>
                        </a:lnSpc>
                        <a:tabLst>
                          <a:tab pos="0" algn="l"/>
                        </a:tabLst>
                      </a:pPr>
                      <a:r>
                        <a:rPr lang="en-US" sz="1400" b="0" strike="noStrike" spc="-1">
                          <a:solidFill>
                            <a:schemeClr val="dk1"/>
                          </a:solidFill>
                          <a:latin typeface="Verdana"/>
                        </a:rPr>
                        <a:t>IFE</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rgbClr val="9BE0E6"/>
                    </a:solidFill>
                  </a:tcPr>
                </a:tc>
                <a:extLst>
                  <a:ext uri="{0D108BD9-81ED-4DB2-BD59-A6C34878D82A}">
                    <a16:rowId xmlns:a16="http://schemas.microsoft.com/office/drawing/2014/main" val="10002"/>
                  </a:ext>
                </a:extLst>
              </a:tr>
              <a:tr h="339120">
                <a:tc>
                  <a:txBody>
                    <a:bodyPr/>
                    <a:lstStyle/>
                    <a:p>
                      <a:pPr defTabSz="685800">
                        <a:lnSpc>
                          <a:spcPct val="100000"/>
                        </a:lnSpc>
                        <a:tabLst>
                          <a:tab pos="0" algn="l"/>
                        </a:tabLst>
                      </a:pPr>
                      <a:r>
                        <a:rPr lang="en-US" sz="1400" b="0" strike="noStrike" spc="-1">
                          <a:solidFill>
                            <a:srgbClr val="FF00FF"/>
                          </a:solidFill>
                          <a:latin typeface="Verdana"/>
                        </a:rPr>
                        <a:t>ETH</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chemeClr val="lt1"/>
                    </a:solidFill>
                  </a:tcPr>
                </a:tc>
                <a:extLst>
                  <a:ext uri="{0D108BD9-81ED-4DB2-BD59-A6C34878D82A}">
                    <a16:rowId xmlns:a16="http://schemas.microsoft.com/office/drawing/2014/main" val="10003"/>
                  </a:ext>
                </a:extLst>
              </a:tr>
              <a:tr h="339120">
                <a:tc>
                  <a:txBody>
                    <a:bodyPr/>
                    <a:lstStyle/>
                    <a:p>
                      <a:pPr defTabSz="685800">
                        <a:lnSpc>
                          <a:spcPct val="100000"/>
                        </a:lnSpc>
                      </a:pPr>
                      <a:r>
                        <a:rPr lang="en-US" sz="1400" b="0" strike="noStrike" spc="-1">
                          <a:solidFill>
                            <a:schemeClr val="dk1"/>
                          </a:solidFill>
                          <a:latin typeface="Verdana"/>
                        </a:rPr>
                        <a:t>GPP</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rgbClr val="9BE0E6"/>
                    </a:solidFill>
                  </a:tcPr>
                </a:tc>
                <a:extLst>
                  <a:ext uri="{0D108BD9-81ED-4DB2-BD59-A6C34878D82A}">
                    <a16:rowId xmlns:a16="http://schemas.microsoft.com/office/drawing/2014/main" val="10004"/>
                  </a:ext>
                </a:extLst>
              </a:tr>
              <a:tr h="339120">
                <a:tc>
                  <a:txBody>
                    <a:bodyPr/>
                    <a:lstStyle/>
                    <a:p>
                      <a:endParaRPr lang="en-US" sz="1400" b="0" strike="noStrike" spc="-1">
                        <a:solidFill>
                          <a:schemeClr val="dk1"/>
                        </a:solidFill>
                        <a:latin typeface="Verdana"/>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chemeClr val="lt1"/>
                    </a:solidFill>
                  </a:tcPr>
                </a:tc>
                <a:extLst>
                  <a:ext uri="{0D108BD9-81ED-4DB2-BD59-A6C34878D82A}">
                    <a16:rowId xmlns:a16="http://schemas.microsoft.com/office/drawing/2014/main" val="10005"/>
                  </a:ext>
                </a:extLst>
              </a:tr>
              <a:tr h="339120">
                <a:tc>
                  <a:txBody>
                    <a:bodyPr/>
                    <a:lstStyle/>
                    <a:p>
                      <a:pPr defTabSz="685800">
                        <a:lnSpc>
                          <a:spcPct val="100000"/>
                        </a:lnSpc>
                      </a:pPr>
                      <a:r>
                        <a:rPr lang="en-US" sz="1400" b="0" strike="noStrike" spc="-1">
                          <a:solidFill>
                            <a:schemeClr val="dk1"/>
                          </a:solidFill>
                          <a:latin typeface="Verdana"/>
                        </a:rPr>
                        <a:t>NGS</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rgbClr val="9BE0E6"/>
                    </a:solidFill>
                  </a:tcPr>
                </a:tc>
                <a:extLst>
                  <a:ext uri="{0D108BD9-81ED-4DB2-BD59-A6C34878D82A}">
                    <a16:rowId xmlns:a16="http://schemas.microsoft.com/office/drawing/2014/main" val="10006"/>
                  </a:ext>
                </a:extLst>
              </a:tr>
              <a:tr h="339120">
                <a:tc>
                  <a:txBody>
                    <a:bodyPr/>
                    <a:lstStyle/>
                    <a:p>
                      <a:pPr defTabSz="685800">
                        <a:lnSpc>
                          <a:spcPct val="100000"/>
                        </a:lnSpc>
                      </a:pPr>
                      <a:r>
                        <a:rPr lang="en-US" sz="1400" b="0" strike="noStrike" spc="-1">
                          <a:solidFill>
                            <a:schemeClr val="dk1"/>
                          </a:solidFill>
                          <a:latin typeface="Verdana"/>
                        </a:rPr>
                        <a:t>TPS</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rgbClr val="9BE0E6"/>
                    </a:solidFill>
                  </a:tcPr>
                </a:tc>
                <a:extLst>
                  <a:ext uri="{0D108BD9-81ED-4DB2-BD59-A6C34878D82A}">
                    <a16:rowId xmlns:a16="http://schemas.microsoft.com/office/drawing/2014/main" val="10007"/>
                  </a:ext>
                </a:extLst>
              </a:tr>
              <a:tr h="339120">
                <a:tc>
                  <a:txBody>
                    <a:bodyPr/>
                    <a:lstStyle/>
                    <a:p>
                      <a:pPr defTabSz="685800">
                        <a:lnSpc>
                          <a:spcPct val="100000"/>
                        </a:lnSpc>
                      </a:pPr>
                      <a:r>
                        <a:rPr lang="en-US" sz="1400" b="0" strike="noStrike" spc="-1">
                          <a:solidFill>
                            <a:schemeClr val="dk1"/>
                          </a:solidFill>
                          <a:latin typeface="Verdana"/>
                        </a:rPr>
                        <a:t>WUH</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rgbClr val="9BE0E6"/>
                    </a:solidFill>
                  </a:tcPr>
                </a:tc>
                <a:extLst>
                  <a:ext uri="{0D108BD9-81ED-4DB2-BD59-A6C34878D82A}">
                    <a16:rowId xmlns:a16="http://schemas.microsoft.com/office/drawing/2014/main" val="10008"/>
                  </a:ext>
                </a:extLst>
              </a:tr>
            </a:tbl>
          </a:graphicData>
        </a:graphic>
      </p:graphicFrame>
      <p:pic>
        <p:nvPicPr>
          <p:cNvPr id="209" name="Picture 14"/>
          <p:cNvPicPr/>
          <p:nvPr/>
        </p:nvPicPr>
        <p:blipFill>
          <a:blip r:embed="rId5"/>
          <a:stretch/>
        </p:blipFill>
        <p:spPr>
          <a:xfrm>
            <a:off x="4956120" y="2587680"/>
            <a:ext cx="4252680" cy="2553120"/>
          </a:xfrm>
          <a:prstGeom prst="rect">
            <a:avLst/>
          </a:prstGeom>
          <a:ln w="0">
            <a:noFill/>
          </a:ln>
        </p:spPr>
      </p:pic>
      <p:sp>
        <p:nvSpPr>
          <p:cNvPr id="14" name="Rectangle 15">
            <a:extLst>
              <a:ext uri="{FF2B5EF4-FFF2-40B4-BE49-F238E27FC236}">
                <a16:creationId xmlns:a16="http://schemas.microsoft.com/office/drawing/2014/main" id="{2E5F6A08-02C4-4861-83E3-DD61954D916E}"/>
              </a:ext>
            </a:extLst>
          </p:cNvPr>
          <p:cNvSpPr/>
          <p:nvPr/>
        </p:nvSpPr>
        <p:spPr>
          <a:xfrm>
            <a:off x="5412960" y="47979"/>
            <a:ext cx="1152227" cy="2450880"/>
          </a:xfrm>
          <a:prstGeom prst="rect">
            <a:avLst/>
          </a:prstGeom>
          <a:solidFill>
            <a:srgbClr val="CACC99">
              <a:alpha val="40000"/>
            </a:srgbClr>
          </a:solidFill>
          <a:ln w="19050">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100" b="0" strike="noStrike" spc="-1">
              <a:solidFill>
                <a:schemeClr val="lt1"/>
              </a:solidFill>
              <a:latin typeface="Lato"/>
              <a:ea typeface="Lato"/>
            </a:endParaRPr>
          </a:p>
        </p:txBody>
      </p:sp>
      <p:sp>
        <p:nvSpPr>
          <p:cNvPr id="213" name="Rectangle 18"/>
          <p:cNvSpPr/>
          <p:nvPr/>
        </p:nvSpPr>
        <p:spPr>
          <a:xfrm>
            <a:off x="5412960" y="57240"/>
            <a:ext cx="2898000" cy="2450880"/>
          </a:xfrm>
          <a:prstGeom prst="rect">
            <a:avLst/>
          </a:prstGeom>
          <a:noFill/>
          <a:ln w="57150">
            <a:solidFill>
              <a:srgbClr val="9BE0E6"/>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100" b="0" strike="noStrike" spc="-1">
              <a:solidFill>
                <a:schemeClr val="lt1"/>
              </a:solidFill>
              <a:latin typeface="Lato"/>
              <a:ea typeface="Lato"/>
            </a:endParaRPr>
          </a:p>
        </p:txBody>
      </p:sp>
      <p:pic>
        <p:nvPicPr>
          <p:cNvPr id="3" name="Picture 2">
            <a:extLst>
              <a:ext uri="{FF2B5EF4-FFF2-40B4-BE49-F238E27FC236}">
                <a16:creationId xmlns:a16="http://schemas.microsoft.com/office/drawing/2014/main" id="{CE448752-5C71-4E4C-86A2-3C53B578E0C7}"/>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832104" y="1298448"/>
            <a:ext cx="4178808" cy="3337560"/>
          </a:xfrm>
          <a:prstGeom prst="rect">
            <a:avLst/>
          </a:prstGeom>
        </p:spPr>
      </p:pic>
      <p:pic>
        <p:nvPicPr>
          <p:cNvPr id="5" name="Picture 4">
            <a:extLst>
              <a:ext uri="{FF2B5EF4-FFF2-40B4-BE49-F238E27FC236}">
                <a16:creationId xmlns:a16="http://schemas.microsoft.com/office/drawing/2014/main" id="{8BE1A260-6334-4F26-9A33-3357232D0358}"/>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832104" y="1298448"/>
            <a:ext cx="4178808" cy="3337560"/>
          </a:xfrm>
          <a:prstGeom prst="rect">
            <a:avLst/>
          </a:prstGeom>
        </p:spPr>
      </p:pic>
      <p:pic>
        <p:nvPicPr>
          <p:cNvPr id="7" name="Picture 6">
            <a:extLst>
              <a:ext uri="{FF2B5EF4-FFF2-40B4-BE49-F238E27FC236}">
                <a16:creationId xmlns:a16="http://schemas.microsoft.com/office/drawing/2014/main" id="{EA6FE327-6D3C-4E1C-80E0-CCE70E5E26C1}"/>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832104" y="1298448"/>
            <a:ext cx="4178808" cy="3337560"/>
          </a:xfrm>
          <a:prstGeom prst="rect">
            <a:avLst/>
          </a:prstGeom>
        </p:spPr>
      </p:pic>
      <p:sp>
        <p:nvSpPr>
          <p:cNvPr id="210" name="TextBox 15"/>
          <p:cNvSpPr/>
          <p:nvPr/>
        </p:nvSpPr>
        <p:spPr>
          <a:xfrm>
            <a:off x="887040" y="4565520"/>
            <a:ext cx="1956240" cy="272520"/>
          </a:xfrm>
          <a:prstGeom prst="rect">
            <a:avLst/>
          </a:prstGeom>
          <a:solidFill>
            <a:srgbClr val="9BE0E6"/>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1219320">
              <a:lnSpc>
                <a:spcPct val="100000"/>
              </a:lnSpc>
            </a:pPr>
            <a:r>
              <a:rPr lang="en-US" sz="1200" b="0" i="1" strike="noStrike" spc="-1">
                <a:solidFill>
                  <a:srgbClr val="000000"/>
                </a:solidFill>
                <a:latin typeface="Lato"/>
                <a:ea typeface="Lato"/>
              </a:rPr>
              <a:t>2mm VPCO agreement</a:t>
            </a:r>
            <a:endParaRPr lang="ru-RU" sz="1200" b="0" strike="noStrike" spc="-1">
              <a:solidFill>
                <a:srgbClr val="000000"/>
              </a:solidFill>
              <a:latin typeface="Calibri"/>
            </a:endParaRPr>
          </a:p>
        </p:txBody>
      </p:sp>
      <p:sp>
        <p:nvSpPr>
          <p:cNvPr id="211" name="TextBox 16"/>
          <p:cNvSpPr/>
          <p:nvPr/>
        </p:nvSpPr>
        <p:spPr>
          <a:xfrm>
            <a:off x="2889720" y="4556160"/>
            <a:ext cx="2034720" cy="272520"/>
          </a:xfrm>
          <a:prstGeom prst="rect">
            <a:avLst/>
          </a:prstGeom>
          <a:solidFill>
            <a:srgbClr val="CACC99"/>
          </a:solidFill>
          <a:ln w="0">
            <a:solidFill>
              <a:srgbClr val="E1E19B"/>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200" b="0" i="1" strike="noStrike" spc="-1">
                <a:solidFill>
                  <a:schemeClr val="dk1"/>
                </a:solidFill>
                <a:latin typeface="Lato"/>
                <a:ea typeface="Lato"/>
              </a:rPr>
              <a:t>IGS ANTEX contributors</a:t>
            </a:r>
            <a:endParaRPr lang="ru-RU" sz="1200" b="0" strike="noStrike" spc="-1">
              <a:solidFill>
                <a:srgbClr val="000000"/>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3500"/>
                            </p:stCondLst>
                            <p:childTnLst>
                              <p:par>
                                <p:cTn id="9" presetID="10" presetClass="entr" presetSubtype="0" fill="hold" nodeType="afterEffect">
                                  <p:stCondLst>
                                    <p:cond delay="3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PlaceHolder 1"/>
          <p:cNvSpPr>
            <a:spLocks noGrp="1"/>
          </p:cNvSpPr>
          <p:nvPr>
            <p:ph type="title"/>
          </p:nvPr>
        </p:nvSpPr>
        <p:spPr>
          <a:xfrm>
            <a:off x="1547640" y="452160"/>
            <a:ext cx="6909840" cy="342360"/>
          </a:xfrm>
          <a:prstGeom prst="rect">
            <a:avLst/>
          </a:prstGeom>
          <a:noFill/>
          <a:ln w="0">
            <a:noFill/>
          </a:ln>
        </p:spPr>
        <p:txBody>
          <a:bodyPr lIns="0" tIns="0" rIns="0" bIns="0" numCol="1" spcCol="0" anchor="ctr">
            <a:noAutofit/>
          </a:bodyPr>
          <a:lstStyle/>
          <a:p>
            <a:pPr indent="0" defTabSz="914400">
              <a:lnSpc>
                <a:spcPct val="100000"/>
              </a:lnSpc>
              <a:buNone/>
              <a:tabLst>
                <a:tab pos="0" algn="l"/>
              </a:tabLst>
            </a:pPr>
            <a:r>
              <a:rPr lang="en-US" sz="2400" b="1" strike="noStrike" spc="-1">
                <a:solidFill>
                  <a:srgbClr val="00519E"/>
                </a:solidFill>
                <a:latin typeface="Lato"/>
                <a:ea typeface="Lato"/>
              </a:rPr>
              <a:t>TPSCR.G5C</a:t>
            </a:r>
            <a:endParaRPr lang="de-DE" sz="2400" b="0" strike="noStrike" spc="-1">
              <a:solidFill>
                <a:schemeClr val="dk1"/>
              </a:solidFill>
              <a:latin typeface="Verdana"/>
            </a:endParaRPr>
          </a:p>
        </p:txBody>
      </p:sp>
      <p:sp>
        <p:nvSpPr>
          <p:cNvPr id="215" name="PlaceHolder 2"/>
          <p:cNvSpPr>
            <a:spLocks noGrp="1"/>
          </p:cNvSpPr>
          <p:nvPr>
            <p:ph type="ftr" idx="32"/>
          </p:nvPr>
        </p:nvSpPr>
        <p:spPr>
          <a:xfrm>
            <a:off x="431640" y="4857840"/>
            <a:ext cx="5682960" cy="285120"/>
          </a:xfrm>
          <a:prstGeom prst="rect">
            <a:avLst/>
          </a:prstGeom>
          <a:noFill/>
          <a:ln w="0">
            <a:noFill/>
          </a:ln>
        </p:spPr>
        <p:txBody>
          <a:bodyPr lIns="90000" tIns="45000" rIns="90000" bIns="45000" anchor="ctr">
            <a:noAutofit/>
          </a:bodyPr>
          <a:lstStyle>
            <a:lvl1pPr indent="0" defTabSz="914400">
              <a:lnSpc>
                <a:spcPct val="100000"/>
              </a:lnSpc>
              <a:buNone/>
              <a:tabLst>
                <a:tab pos="0" algn="l"/>
              </a:tabLst>
              <a:defRPr lang="de-DE" sz="900" b="1" strike="noStrike" spc="-1">
                <a:solidFill>
                  <a:schemeClr val="dk1"/>
                </a:solidFill>
                <a:latin typeface="Lato"/>
                <a:ea typeface="Lato"/>
              </a:defRPr>
            </a:lvl1pPr>
          </a:lstStyle>
          <a:p>
            <a:pPr indent="0" defTabSz="914400">
              <a:lnSpc>
                <a:spcPct val="100000"/>
              </a:lnSpc>
              <a:buNone/>
              <a:tabLst>
                <a:tab pos="0" algn="l"/>
              </a:tabLst>
            </a:pPr>
            <a:r>
              <a:rPr lang="de-DE" sz="900" b="1" strike="noStrike" spc="-1">
                <a:solidFill>
                  <a:schemeClr val="dk1"/>
                </a:solidFill>
                <a:latin typeface="Lato"/>
                <a:ea typeface="Lato"/>
              </a:rPr>
              <a:t>Bilich et al. </a:t>
            </a:r>
            <a:r>
              <a:rPr lang="de-DE" sz="900" b="0" strike="noStrike" spc="-1">
                <a:solidFill>
                  <a:schemeClr val="dk1"/>
                </a:solidFill>
                <a:latin typeface="Lato"/>
                <a:ea typeface="Lato"/>
              </a:rPr>
              <a:t> |  IGS Workshop 2024 – Session 2 |  1</a:t>
            </a:r>
            <a:r>
              <a:rPr lang="de-DE" sz="900" b="0" strike="noStrike" spc="-1" baseline="30000">
                <a:solidFill>
                  <a:schemeClr val="dk1"/>
                </a:solidFill>
                <a:latin typeface="Lato"/>
                <a:ea typeface="Lato"/>
              </a:rPr>
              <a:t>st</a:t>
            </a:r>
            <a:r>
              <a:rPr lang="de-DE" sz="900" b="0" strike="noStrike" spc="-1">
                <a:solidFill>
                  <a:schemeClr val="dk1"/>
                </a:solidFill>
                <a:latin typeface="Lato"/>
                <a:ea typeface="Lato"/>
              </a:rPr>
              <a:t> July 2024</a:t>
            </a:r>
            <a:endParaRPr lang="ru-RU" sz="900" b="0" strike="noStrike" spc="-1">
              <a:solidFill>
                <a:srgbClr val="000000"/>
              </a:solidFill>
              <a:latin typeface="Calibri"/>
            </a:endParaRPr>
          </a:p>
        </p:txBody>
      </p:sp>
      <p:sp>
        <p:nvSpPr>
          <p:cNvPr id="216" name="PlaceHolder 3"/>
          <p:cNvSpPr>
            <a:spLocks noGrp="1"/>
          </p:cNvSpPr>
          <p:nvPr>
            <p:ph type="sldNum" idx="33"/>
          </p:nvPr>
        </p:nvSpPr>
        <p:spPr>
          <a:xfrm>
            <a:off x="7512120" y="4911480"/>
            <a:ext cx="1402560" cy="231480"/>
          </a:xfrm>
          <a:prstGeom prst="rect">
            <a:avLst/>
          </a:prstGeom>
          <a:noFill/>
          <a:ln w="0">
            <a:noFill/>
          </a:ln>
        </p:spPr>
        <p:txBody>
          <a:bodyPr lIns="90000" tIns="45000" rIns="90000" bIns="45000" anchor="ctr">
            <a:noAutofit/>
          </a:bodyPr>
          <a:lstStyle>
            <a:lvl1pPr indent="0" algn="r" defTabSz="914400">
              <a:lnSpc>
                <a:spcPct val="100000"/>
              </a:lnSpc>
              <a:buNone/>
              <a:tabLst>
                <a:tab pos="0" algn="l"/>
              </a:tabLst>
              <a:defRPr lang="de-DE" sz="820" b="0" strike="noStrike" spc="-1">
                <a:solidFill>
                  <a:schemeClr val="dk1"/>
                </a:solidFill>
                <a:latin typeface="Lato"/>
                <a:ea typeface="Lato"/>
              </a:defRPr>
            </a:lvl1pPr>
          </a:lstStyle>
          <a:p>
            <a:pPr indent="0" algn="r" defTabSz="914400">
              <a:lnSpc>
                <a:spcPct val="100000"/>
              </a:lnSpc>
              <a:buNone/>
              <a:tabLst>
                <a:tab pos="0" algn="l"/>
              </a:tabLst>
            </a:pPr>
            <a:fld id="{D812EA17-0E0E-48CA-9319-6D7D3EDA7538}" type="slidenum">
              <a:rPr lang="de-DE" sz="820" b="0" strike="noStrike" spc="-1">
                <a:solidFill>
                  <a:schemeClr val="dk1"/>
                </a:solidFill>
                <a:latin typeface="Lato"/>
                <a:ea typeface="Lato"/>
              </a:rPr>
              <a:t>18</a:t>
            </a:fld>
            <a:endParaRPr lang="ru-RU" sz="820" b="0" strike="noStrike" spc="-1">
              <a:solidFill>
                <a:srgbClr val="000000"/>
              </a:solidFill>
              <a:latin typeface="Calibri"/>
            </a:endParaRPr>
          </a:p>
        </p:txBody>
      </p:sp>
      <p:pic>
        <p:nvPicPr>
          <p:cNvPr id="217" name="Content Placeholder 3"/>
          <p:cNvPicPr/>
          <p:nvPr/>
        </p:nvPicPr>
        <p:blipFill>
          <a:blip r:embed="rId3" cstate="print">
            <a:extLst>
              <a:ext uri="{28A0092B-C50C-407E-A947-70E740481C1C}">
                <a14:useLocalDpi xmlns:a14="http://schemas.microsoft.com/office/drawing/2010/main" val="0"/>
              </a:ext>
            </a:extLst>
          </a:blip>
          <a:srcRect/>
          <a:stretch/>
        </p:blipFill>
        <p:spPr>
          <a:xfrm>
            <a:off x="5006943" y="0"/>
            <a:ext cx="3913200" cy="2563200"/>
          </a:xfrm>
          <a:prstGeom prst="rect">
            <a:avLst/>
          </a:prstGeom>
          <a:ln w="0">
            <a:noFill/>
          </a:ln>
        </p:spPr>
      </p:pic>
      <p:pic>
        <p:nvPicPr>
          <p:cNvPr id="218" name="Picture 7"/>
          <p:cNvPicPr/>
          <p:nvPr/>
        </p:nvPicPr>
        <p:blipFill>
          <a:blip r:embed="rId4"/>
          <a:stretch/>
        </p:blipFill>
        <p:spPr>
          <a:xfrm>
            <a:off x="324000" y="453600"/>
            <a:ext cx="1104480" cy="744480"/>
          </a:xfrm>
          <a:prstGeom prst="rect">
            <a:avLst/>
          </a:prstGeom>
          <a:ln w="0">
            <a:noFill/>
          </a:ln>
        </p:spPr>
      </p:pic>
      <p:graphicFrame>
        <p:nvGraphicFramePr>
          <p:cNvPr id="220" name="Table 12"/>
          <p:cNvGraphicFramePr/>
          <p:nvPr/>
        </p:nvGraphicFramePr>
        <p:xfrm>
          <a:off x="81000" y="1303920"/>
          <a:ext cx="746280" cy="3052080"/>
        </p:xfrm>
        <a:graphic>
          <a:graphicData uri="http://schemas.openxmlformats.org/drawingml/2006/table">
            <a:tbl>
              <a:tblPr/>
              <a:tblGrid>
                <a:gridCol w="746280">
                  <a:extLst>
                    <a:ext uri="{9D8B030D-6E8A-4147-A177-3AD203B41FA5}">
                      <a16:colId xmlns:a16="http://schemas.microsoft.com/office/drawing/2014/main" val="20000"/>
                    </a:ext>
                  </a:extLst>
                </a:gridCol>
              </a:tblGrid>
              <a:tr h="339120">
                <a:tc>
                  <a:txBody>
                    <a:bodyPr/>
                    <a:lstStyle/>
                    <a:p>
                      <a:pPr defTabSz="685800">
                        <a:lnSpc>
                          <a:spcPct val="100000"/>
                        </a:lnSpc>
                      </a:pPr>
                      <a:r>
                        <a:rPr lang="en-US" sz="1400" b="0" i="1" strike="noStrike" spc="-1">
                          <a:solidFill>
                            <a:srgbClr val="FF0000"/>
                          </a:solidFill>
                          <a:latin typeface="Verdana"/>
                        </a:rPr>
                        <a:t>IGS</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chemeClr val="lt1"/>
                    </a:solidFill>
                  </a:tcPr>
                </a:tc>
                <a:extLst>
                  <a:ext uri="{0D108BD9-81ED-4DB2-BD59-A6C34878D82A}">
                    <a16:rowId xmlns:a16="http://schemas.microsoft.com/office/drawing/2014/main" val="10000"/>
                  </a:ext>
                </a:extLst>
              </a:tr>
              <a:tr h="339120">
                <a:tc>
                  <a:txBody>
                    <a:bodyPr/>
                    <a:lstStyle/>
                    <a:p>
                      <a:pPr defTabSz="685800">
                        <a:lnSpc>
                          <a:spcPct val="100000"/>
                        </a:lnSpc>
                      </a:pPr>
                      <a:r>
                        <a:rPr lang="en-US" sz="1400" b="0" strike="noStrike" spc="-1">
                          <a:solidFill>
                            <a:srgbClr val="00B000"/>
                          </a:solidFill>
                          <a:latin typeface="Verdana"/>
                        </a:rPr>
                        <a:t>IGG</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chemeClr val="lt1"/>
                    </a:solidFill>
                  </a:tcPr>
                </a:tc>
                <a:extLst>
                  <a:ext uri="{0D108BD9-81ED-4DB2-BD59-A6C34878D82A}">
                    <a16:rowId xmlns:a16="http://schemas.microsoft.com/office/drawing/2014/main" val="10001"/>
                  </a:ext>
                </a:extLst>
              </a:tr>
              <a:tr h="339120">
                <a:tc>
                  <a:txBody>
                    <a:bodyPr/>
                    <a:lstStyle/>
                    <a:p>
                      <a:pPr defTabSz="685800">
                        <a:lnSpc>
                          <a:spcPct val="100000"/>
                        </a:lnSpc>
                        <a:tabLst>
                          <a:tab pos="0" algn="l"/>
                        </a:tabLst>
                      </a:pPr>
                      <a:r>
                        <a:rPr lang="en-US" sz="1400" b="0" strike="noStrike" spc="-1">
                          <a:solidFill>
                            <a:schemeClr val="dk1"/>
                          </a:solidFill>
                          <a:latin typeface="Verdana"/>
                        </a:rPr>
                        <a:t>IFE</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rgbClr val="9BE0E6"/>
                    </a:solidFill>
                  </a:tcPr>
                </a:tc>
                <a:extLst>
                  <a:ext uri="{0D108BD9-81ED-4DB2-BD59-A6C34878D82A}">
                    <a16:rowId xmlns:a16="http://schemas.microsoft.com/office/drawing/2014/main" val="10002"/>
                  </a:ext>
                </a:extLst>
              </a:tr>
              <a:tr h="339120">
                <a:tc>
                  <a:txBody>
                    <a:bodyPr/>
                    <a:lstStyle/>
                    <a:p>
                      <a:pPr defTabSz="685800">
                        <a:lnSpc>
                          <a:spcPct val="100000"/>
                        </a:lnSpc>
                        <a:tabLst>
                          <a:tab pos="0" algn="l"/>
                        </a:tabLst>
                      </a:pPr>
                      <a:r>
                        <a:rPr lang="en-US" sz="1400" b="0" strike="noStrike" spc="-1">
                          <a:solidFill>
                            <a:srgbClr val="FF00FF"/>
                          </a:solidFill>
                          <a:latin typeface="Verdana"/>
                        </a:rPr>
                        <a:t>ETH</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chemeClr val="lt1"/>
                    </a:solidFill>
                  </a:tcPr>
                </a:tc>
                <a:extLst>
                  <a:ext uri="{0D108BD9-81ED-4DB2-BD59-A6C34878D82A}">
                    <a16:rowId xmlns:a16="http://schemas.microsoft.com/office/drawing/2014/main" val="10003"/>
                  </a:ext>
                </a:extLst>
              </a:tr>
              <a:tr h="339120">
                <a:tc>
                  <a:txBody>
                    <a:bodyPr/>
                    <a:lstStyle/>
                    <a:p>
                      <a:pPr defTabSz="685800">
                        <a:lnSpc>
                          <a:spcPct val="100000"/>
                        </a:lnSpc>
                      </a:pPr>
                      <a:r>
                        <a:rPr lang="en-US" sz="1400" b="0" strike="noStrike" spc="-1">
                          <a:solidFill>
                            <a:schemeClr val="dk1"/>
                          </a:solidFill>
                          <a:latin typeface="Verdana"/>
                        </a:rPr>
                        <a:t>GPP</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rgbClr val="9BE0E6"/>
                    </a:solidFill>
                  </a:tcPr>
                </a:tc>
                <a:extLst>
                  <a:ext uri="{0D108BD9-81ED-4DB2-BD59-A6C34878D82A}">
                    <a16:rowId xmlns:a16="http://schemas.microsoft.com/office/drawing/2014/main" val="10004"/>
                  </a:ext>
                </a:extLst>
              </a:tr>
              <a:tr h="339120">
                <a:tc>
                  <a:txBody>
                    <a:bodyPr/>
                    <a:lstStyle/>
                    <a:p>
                      <a:pPr defTabSz="685800">
                        <a:lnSpc>
                          <a:spcPct val="100000"/>
                        </a:lnSpc>
                      </a:pPr>
                      <a:r>
                        <a:rPr lang="en-US" sz="1400" b="0" strike="noStrike" spc="-1">
                          <a:solidFill>
                            <a:srgbClr val="FFAE00"/>
                          </a:solidFill>
                          <a:latin typeface="Verdana"/>
                        </a:rPr>
                        <a:t>GSA</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chemeClr val="lt1"/>
                    </a:solidFill>
                  </a:tcPr>
                </a:tc>
                <a:extLst>
                  <a:ext uri="{0D108BD9-81ED-4DB2-BD59-A6C34878D82A}">
                    <a16:rowId xmlns:a16="http://schemas.microsoft.com/office/drawing/2014/main" val="10005"/>
                  </a:ext>
                </a:extLst>
              </a:tr>
              <a:tr h="339120">
                <a:tc>
                  <a:txBody>
                    <a:bodyPr/>
                    <a:lstStyle/>
                    <a:p>
                      <a:pPr defTabSz="685800">
                        <a:lnSpc>
                          <a:spcPct val="100000"/>
                        </a:lnSpc>
                      </a:pPr>
                      <a:r>
                        <a:rPr lang="en-US" sz="1400" b="0" strike="noStrike" spc="-1">
                          <a:solidFill>
                            <a:schemeClr val="dk1"/>
                          </a:solidFill>
                          <a:latin typeface="Verdana"/>
                        </a:rPr>
                        <a:t>NGS</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rgbClr val="9BE0E6"/>
                    </a:solidFill>
                  </a:tcPr>
                </a:tc>
                <a:extLst>
                  <a:ext uri="{0D108BD9-81ED-4DB2-BD59-A6C34878D82A}">
                    <a16:rowId xmlns:a16="http://schemas.microsoft.com/office/drawing/2014/main" val="10006"/>
                  </a:ext>
                </a:extLst>
              </a:tr>
              <a:tr h="339120">
                <a:tc>
                  <a:txBody>
                    <a:bodyPr/>
                    <a:lstStyle/>
                    <a:p>
                      <a:pPr defTabSz="685800">
                        <a:lnSpc>
                          <a:spcPct val="100000"/>
                        </a:lnSpc>
                      </a:pPr>
                      <a:r>
                        <a:rPr lang="en-US" sz="1400" b="0" strike="noStrike" spc="-1">
                          <a:solidFill>
                            <a:schemeClr val="dk1"/>
                          </a:solidFill>
                          <a:latin typeface="Verdana"/>
                        </a:rPr>
                        <a:t>TPS</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rgbClr val="9BE0E6"/>
                    </a:solidFill>
                  </a:tcPr>
                </a:tc>
                <a:extLst>
                  <a:ext uri="{0D108BD9-81ED-4DB2-BD59-A6C34878D82A}">
                    <a16:rowId xmlns:a16="http://schemas.microsoft.com/office/drawing/2014/main" val="10007"/>
                  </a:ext>
                </a:extLst>
              </a:tr>
              <a:tr h="339120">
                <a:tc>
                  <a:txBody>
                    <a:bodyPr/>
                    <a:lstStyle/>
                    <a:p>
                      <a:pPr defTabSz="685800">
                        <a:lnSpc>
                          <a:spcPct val="100000"/>
                        </a:lnSpc>
                      </a:pPr>
                      <a:r>
                        <a:rPr lang="en-US" sz="1400" b="0" strike="noStrike" spc="-1">
                          <a:solidFill>
                            <a:schemeClr val="dk1"/>
                          </a:solidFill>
                          <a:latin typeface="Verdana"/>
                        </a:rPr>
                        <a:t>WUH</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rgbClr val="9BE0E6"/>
                    </a:solidFill>
                  </a:tcPr>
                </a:tc>
                <a:extLst>
                  <a:ext uri="{0D108BD9-81ED-4DB2-BD59-A6C34878D82A}">
                    <a16:rowId xmlns:a16="http://schemas.microsoft.com/office/drawing/2014/main" val="10008"/>
                  </a:ext>
                </a:extLst>
              </a:tr>
            </a:tbl>
          </a:graphicData>
        </a:graphic>
      </p:graphicFrame>
      <p:pic>
        <p:nvPicPr>
          <p:cNvPr id="221" name="Picture 14"/>
          <p:cNvPicPr/>
          <p:nvPr/>
        </p:nvPicPr>
        <p:blipFill>
          <a:blip r:embed="rId5"/>
          <a:stretch/>
        </p:blipFill>
        <p:spPr>
          <a:xfrm>
            <a:off x="4956120" y="2587680"/>
            <a:ext cx="4252680" cy="2553120"/>
          </a:xfrm>
          <a:prstGeom prst="rect">
            <a:avLst/>
          </a:prstGeom>
          <a:ln w="0">
            <a:noFill/>
          </a:ln>
        </p:spPr>
      </p:pic>
      <p:sp>
        <p:nvSpPr>
          <p:cNvPr id="15" name="Rectangle 15">
            <a:extLst>
              <a:ext uri="{FF2B5EF4-FFF2-40B4-BE49-F238E27FC236}">
                <a16:creationId xmlns:a16="http://schemas.microsoft.com/office/drawing/2014/main" id="{3033A167-AB82-4630-9613-0957D227086B}"/>
              </a:ext>
            </a:extLst>
          </p:cNvPr>
          <p:cNvSpPr/>
          <p:nvPr/>
        </p:nvSpPr>
        <p:spPr>
          <a:xfrm>
            <a:off x="5372847" y="47979"/>
            <a:ext cx="1765367" cy="2450880"/>
          </a:xfrm>
          <a:prstGeom prst="rect">
            <a:avLst/>
          </a:prstGeom>
          <a:solidFill>
            <a:srgbClr val="CACC99">
              <a:alpha val="40000"/>
            </a:srgbClr>
          </a:solidFill>
          <a:ln w="19050">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100" b="0" strike="noStrike" spc="-1">
              <a:solidFill>
                <a:schemeClr val="lt1"/>
              </a:solidFill>
              <a:latin typeface="Lato"/>
              <a:ea typeface="Lato"/>
            </a:endParaRPr>
          </a:p>
        </p:txBody>
      </p:sp>
      <p:sp>
        <p:nvSpPr>
          <p:cNvPr id="225" name="Rectangle 18"/>
          <p:cNvSpPr/>
          <p:nvPr/>
        </p:nvSpPr>
        <p:spPr>
          <a:xfrm>
            <a:off x="5372847" y="57240"/>
            <a:ext cx="494433" cy="2450880"/>
          </a:xfrm>
          <a:prstGeom prst="rect">
            <a:avLst/>
          </a:prstGeom>
          <a:noFill/>
          <a:ln w="57150">
            <a:solidFill>
              <a:srgbClr val="9BE0E6"/>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100" b="0" strike="noStrike" spc="-1">
              <a:solidFill>
                <a:schemeClr val="lt1"/>
              </a:solidFill>
              <a:latin typeface="Lato"/>
              <a:ea typeface="Lato"/>
            </a:endParaRPr>
          </a:p>
        </p:txBody>
      </p:sp>
      <p:sp>
        <p:nvSpPr>
          <p:cNvPr id="226" name="Rectangle 19"/>
          <p:cNvSpPr/>
          <p:nvPr/>
        </p:nvSpPr>
        <p:spPr>
          <a:xfrm>
            <a:off x="6692112" y="57240"/>
            <a:ext cx="1765367" cy="2450880"/>
          </a:xfrm>
          <a:prstGeom prst="rect">
            <a:avLst/>
          </a:prstGeom>
          <a:noFill/>
          <a:ln w="57150">
            <a:solidFill>
              <a:srgbClr val="9BE0E6"/>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100" b="0" strike="noStrike" spc="-1">
              <a:solidFill>
                <a:schemeClr val="lt1"/>
              </a:solidFill>
              <a:latin typeface="Lato"/>
              <a:ea typeface="Lato"/>
            </a:endParaRPr>
          </a:p>
        </p:txBody>
      </p:sp>
      <p:pic>
        <p:nvPicPr>
          <p:cNvPr id="10" name="Picture 9">
            <a:extLst>
              <a:ext uri="{FF2B5EF4-FFF2-40B4-BE49-F238E27FC236}">
                <a16:creationId xmlns:a16="http://schemas.microsoft.com/office/drawing/2014/main" id="{FDC084B9-67AC-4CDD-8C41-9AA1C82502F6}"/>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832104" y="1298448"/>
            <a:ext cx="4178808" cy="3337560"/>
          </a:xfrm>
          <a:prstGeom prst="rect">
            <a:avLst/>
          </a:prstGeom>
        </p:spPr>
      </p:pic>
      <p:pic>
        <p:nvPicPr>
          <p:cNvPr id="12" name="Picture 11">
            <a:extLst>
              <a:ext uri="{FF2B5EF4-FFF2-40B4-BE49-F238E27FC236}">
                <a16:creationId xmlns:a16="http://schemas.microsoft.com/office/drawing/2014/main" id="{82A59A1E-E450-4EE6-B8F6-7F1B7484FBA8}"/>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832104" y="1298448"/>
            <a:ext cx="4178808" cy="3337560"/>
          </a:xfrm>
          <a:prstGeom prst="rect">
            <a:avLst/>
          </a:prstGeom>
        </p:spPr>
      </p:pic>
      <p:pic>
        <p:nvPicPr>
          <p:cNvPr id="14" name="Picture 13">
            <a:extLst>
              <a:ext uri="{FF2B5EF4-FFF2-40B4-BE49-F238E27FC236}">
                <a16:creationId xmlns:a16="http://schemas.microsoft.com/office/drawing/2014/main" id="{F1D6ACC7-46FE-4773-B7A2-68CA320808A8}"/>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832104" y="1298448"/>
            <a:ext cx="4178808" cy="3337560"/>
          </a:xfrm>
          <a:prstGeom prst="rect">
            <a:avLst/>
          </a:prstGeom>
        </p:spPr>
      </p:pic>
      <p:sp>
        <p:nvSpPr>
          <p:cNvPr id="222" name="TextBox 15"/>
          <p:cNvSpPr/>
          <p:nvPr/>
        </p:nvSpPr>
        <p:spPr>
          <a:xfrm>
            <a:off x="887040" y="4565520"/>
            <a:ext cx="1956240" cy="272520"/>
          </a:xfrm>
          <a:prstGeom prst="rect">
            <a:avLst/>
          </a:prstGeom>
          <a:solidFill>
            <a:srgbClr val="9BE0E6"/>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1219320">
              <a:lnSpc>
                <a:spcPct val="100000"/>
              </a:lnSpc>
            </a:pPr>
            <a:r>
              <a:rPr lang="en-US" sz="1200" b="0" i="1" strike="noStrike" spc="-1">
                <a:solidFill>
                  <a:srgbClr val="000000"/>
                </a:solidFill>
                <a:latin typeface="Lato"/>
                <a:ea typeface="Lato"/>
              </a:rPr>
              <a:t>2mm VPCO agreement</a:t>
            </a:r>
            <a:endParaRPr lang="ru-RU" sz="1200" b="0" strike="noStrike" spc="-1">
              <a:solidFill>
                <a:srgbClr val="000000"/>
              </a:solidFill>
              <a:latin typeface="Calibri"/>
            </a:endParaRPr>
          </a:p>
        </p:txBody>
      </p:sp>
      <p:sp>
        <p:nvSpPr>
          <p:cNvPr id="223" name="TextBox 16"/>
          <p:cNvSpPr/>
          <p:nvPr/>
        </p:nvSpPr>
        <p:spPr>
          <a:xfrm>
            <a:off x="2889720" y="4556160"/>
            <a:ext cx="2034720" cy="272520"/>
          </a:xfrm>
          <a:prstGeom prst="rect">
            <a:avLst/>
          </a:prstGeom>
          <a:solidFill>
            <a:srgbClr val="CACC99"/>
          </a:solidFill>
          <a:ln w="0">
            <a:solidFill>
              <a:srgbClr val="E1E19B"/>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200" b="0" i="1" strike="noStrike" spc="-1">
                <a:solidFill>
                  <a:schemeClr val="dk1"/>
                </a:solidFill>
                <a:latin typeface="Lato"/>
                <a:ea typeface="Lato"/>
              </a:rPr>
              <a:t>IGS ANTEX contributors</a:t>
            </a:r>
            <a:endParaRPr lang="ru-RU" sz="1200" b="0" strike="noStrike" spc="-1">
              <a:solidFill>
                <a:srgbClr val="000000"/>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3500"/>
                            </p:stCondLst>
                            <p:childTnLst>
                              <p:par>
                                <p:cTn id="9" presetID="10" presetClass="entr" presetSubtype="0" fill="hold" nodeType="afterEffect">
                                  <p:stCondLst>
                                    <p:cond delay="300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PlaceHolder 1"/>
          <p:cNvSpPr>
            <a:spLocks noGrp="1"/>
          </p:cNvSpPr>
          <p:nvPr>
            <p:ph type="title"/>
          </p:nvPr>
        </p:nvSpPr>
        <p:spPr>
          <a:xfrm>
            <a:off x="1547640" y="452160"/>
            <a:ext cx="6909840" cy="342360"/>
          </a:xfrm>
          <a:prstGeom prst="rect">
            <a:avLst/>
          </a:prstGeom>
          <a:noFill/>
          <a:ln w="0">
            <a:noFill/>
          </a:ln>
        </p:spPr>
        <p:txBody>
          <a:bodyPr lIns="0" tIns="0" rIns="0" bIns="0" numCol="1" spcCol="0" anchor="ctr">
            <a:noAutofit/>
          </a:bodyPr>
          <a:lstStyle/>
          <a:p>
            <a:pPr indent="0" defTabSz="914400">
              <a:lnSpc>
                <a:spcPct val="100000"/>
              </a:lnSpc>
              <a:buNone/>
              <a:tabLst>
                <a:tab pos="0" algn="l"/>
              </a:tabLst>
            </a:pPr>
            <a:r>
              <a:rPr lang="de-DE" sz="2400" b="1" strike="noStrike" spc="-1">
                <a:solidFill>
                  <a:srgbClr val="00519E"/>
                </a:solidFill>
                <a:latin typeface="Lato"/>
                <a:ea typeface="Lato"/>
              </a:rPr>
              <a:t>LEIAR25.R3</a:t>
            </a:r>
            <a:endParaRPr lang="de-DE" sz="2400" b="0" strike="noStrike" spc="-1">
              <a:solidFill>
                <a:schemeClr val="dk1"/>
              </a:solidFill>
              <a:latin typeface="Verdana"/>
            </a:endParaRPr>
          </a:p>
        </p:txBody>
      </p:sp>
      <p:sp>
        <p:nvSpPr>
          <p:cNvPr id="228" name="PlaceHolder 2"/>
          <p:cNvSpPr>
            <a:spLocks noGrp="1"/>
          </p:cNvSpPr>
          <p:nvPr>
            <p:ph type="ftr" idx="34"/>
          </p:nvPr>
        </p:nvSpPr>
        <p:spPr>
          <a:xfrm>
            <a:off x="431640" y="4857840"/>
            <a:ext cx="5682960" cy="285120"/>
          </a:xfrm>
          <a:prstGeom prst="rect">
            <a:avLst/>
          </a:prstGeom>
          <a:noFill/>
          <a:ln w="0">
            <a:noFill/>
          </a:ln>
        </p:spPr>
        <p:txBody>
          <a:bodyPr lIns="90000" tIns="45000" rIns="90000" bIns="45000" anchor="ctr">
            <a:noAutofit/>
          </a:bodyPr>
          <a:lstStyle>
            <a:lvl1pPr indent="0" defTabSz="914400">
              <a:lnSpc>
                <a:spcPct val="100000"/>
              </a:lnSpc>
              <a:buNone/>
              <a:tabLst>
                <a:tab pos="0" algn="l"/>
              </a:tabLst>
              <a:defRPr lang="de-DE" sz="900" b="1" strike="noStrike" spc="-1">
                <a:solidFill>
                  <a:schemeClr val="dk1"/>
                </a:solidFill>
                <a:latin typeface="Lato"/>
                <a:ea typeface="Lato"/>
              </a:defRPr>
            </a:lvl1pPr>
          </a:lstStyle>
          <a:p>
            <a:pPr indent="0" defTabSz="914400">
              <a:lnSpc>
                <a:spcPct val="100000"/>
              </a:lnSpc>
              <a:buNone/>
              <a:tabLst>
                <a:tab pos="0" algn="l"/>
              </a:tabLst>
            </a:pPr>
            <a:r>
              <a:rPr lang="de-DE" sz="900" b="1" strike="noStrike" spc="-1">
                <a:solidFill>
                  <a:schemeClr val="dk1"/>
                </a:solidFill>
                <a:latin typeface="Lato"/>
                <a:ea typeface="Lato"/>
              </a:rPr>
              <a:t>Bilich et al. </a:t>
            </a:r>
            <a:r>
              <a:rPr lang="de-DE" sz="900" b="0" strike="noStrike" spc="-1">
                <a:solidFill>
                  <a:schemeClr val="dk1"/>
                </a:solidFill>
                <a:latin typeface="Lato"/>
                <a:ea typeface="Lato"/>
              </a:rPr>
              <a:t> |  IGS Workshop 2024 – Session 2 |  1</a:t>
            </a:r>
            <a:r>
              <a:rPr lang="de-DE" sz="900" b="0" strike="noStrike" spc="-1" baseline="30000">
                <a:solidFill>
                  <a:schemeClr val="dk1"/>
                </a:solidFill>
                <a:latin typeface="Lato"/>
                <a:ea typeface="Lato"/>
              </a:rPr>
              <a:t>st</a:t>
            </a:r>
            <a:r>
              <a:rPr lang="de-DE" sz="900" b="0" strike="noStrike" spc="-1">
                <a:solidFill>
                  <a:schemeClr val="dk1"/>
                </a:solidFill>
                <a:latin typeface="Lato"/>
                <a:ea typeface="Lato"/>
              </a:rPr>
              <a:t> July 2024</a:t>
            </a:r>
            <a:endParaRPr lang="ru-RU" sz="900" b="0" strike="noStrike" spc="-1">
              <a:solidFill>
                <a:srgbClr val="000000"/>
              </a:solidFill>
              <a:latin typeface="Calibri"/>
            </a:endParaRPr>
          </a:p>
        </p:txBody>
      </p:sp>
      <p:sp>
        <p:nvSpPr>
          <p:cNvPr id="229" name="PlaceHolder 3"/>
          <p:cNvSpPr>
            <a:spLocks noGrp="1"/>
          </p:cNvSpPr>
          <p:nvPr>
            <p:ph type="sldNum" idx="35"/>
          </p:nvPr>
        </p:nvSpPr>
        <p:spPr>
          <a:xfrm>
            <a:off x="7512120" y="4911480"/>
            <a:ext cx="1402560" cy="231480"/>
          </a:xfrm>
          <a:prstGeom prst="rect">
            <a:avLst/>
          </a:prstGeom>
          <a:noFill/>
          <a:ln w="0">
            <a:noFill/>
          </a:ln>
        </p:spPr>
        <p:txBody>
          <a:bodyPr lIns="90000" tIns="45000" rIns="90000" bIns="45000" anchor="ctr">
            <a:noAutofit/>
          </a:bodyPr>
          <a:lstStyle>
            <a:lvl1pPr indent="0" algn="r" defTabSz="914400">
              <a:lnSpc>
                <a:spcPct val="100000"/>
              </a:lnSpc>
              <a:buNone/>
              <a:tabLst>
                <a:tab pos="0" algn="l"/>
              </a:tabLst>
              <a:defRPr lang="de-DE" sz="820" b="0" strike="noStrike" spc="-1">
                <a:solidFill>
                  <a:schemeClr val="dk1"/>
                </a:solidFill>
                <a:latin typeface="Lato"/>
                <a:ea typeface="Lato"/>
              </a:defRPr>
            </a:lvl1pPr>
          </a:lstStyle>
          <a:p>
            <a:pPr indent="0" algn="r" defTabSz="914400">
              <a:lnSpc>
                <a:spcPct val="100000"/>
              </a:lnSpc>
              <a:buNone/>
              <a:tabLst>
                <a:tab pos="0" algn="l"/>
              </a:tabLst>
            </a:pPr>
            <a:fld id="{296D0C41-12E2-42EC-ADAC-BE62F348D7A7}" type="slidenum">
              <a:rPr lang="de-DE" sz="820" b="0" strike="noStrike" spc="-1">
                <a:solidFill>
                  <a:schemeClr val="dk1"/>
                </a:solidFill>
                <a:latin typeface="Lato"/>
                <a:ea typeface="Lato"/>
              </a:rPr>
              <a:t>19</a:t>
            </a:fld>
            <a:endParaRPr lang="ru-RU" sz="820" b="0" strike="noStrike" spc="-1">
              <a:solidFill>
                <a:srgbClr val="000000"/>
              </a:solidFill>
              <a:latin typeface="Calibri"/>
            </a:endParaRPr>
          </a:p>
        </p:txBody>
      </p:sp>
      <p:pic>
        <p:nvPicPr>
          <p:cNvPr id="230" name="Content Placeholder 3"/>
          <p:cNvPicPr/>
          <p:nvPr/>
        </p:nvPicPr>
        <p:blipFill>
          <a:blip r:embed="rId3"/>
          <a:stretch/>
        </p:blipFill>
        <p:spPr>
          <a:xfrm>
            <a:off x="5029200" y="0"/>
            <a:ext cx="3914640" cy="2566440"/>
          </a:xfrm>
          <a:prstGeom prst="rect">
            <a:avLst/>
          </a:prstGeom>
          <a:ln w="0">
            <a:noFill/>
          </a:ln>
        </p:spPr>
      </p:pic>
      <p:pic>
        <p:nvPicPr>
          <p:cNvPr id="231" name="Google Shape;156;p27"/>
          <p:cNvPicPr/>
          <p:nvPr/>
        </p:nvPicPr>
        <p:blipFill>
          <a:blip r:embed="rId4"/>
          <a:stretch/>
        </p:blipFill>
        <p:spPr>
          <a:xfrm>
            <a:off x="324000" y="453600"/>
            <a:ext cx="1103760" cy="743040"/>
          </a:xfrm>
          <a:prstGeom prst="rect">
            <a:avLst/>
          </a:prstGeom>
          <a:ln w="0">
            <a:noFill/>
          </a:ln>
        </p:spPr>
      </p:pic>
      <p:graphicFrame>
        <p:nvGraphicFramePr>
          <p:cNvPr id="232" name="Table 11"/>
          <p:cNvGraphicFramePr/>
          <p:nvPr/>
        </p:nvGraphicFramePr>
        <p:xfrm>
          <a:off x="81000" y="1303920"/>
          <a:ext cx="746280" cy="3052080"/>
        </p:xfrm>
        <a:graphic>
          <a:graphicData uri="http://schemas.openxmlformats.org/drawingml/2006/table">
            <a:tbl>
              <a:tblPr/>
              <a:tblGrid>
                <a:gridCol w="746280">
                  <a:extLst>
                    <a:ext uri="{9D8B030D-6E8A-4147-A177-3AD203B41FA5}">
                      <a16:colId xmlns:a16="http://schemas.microsoft.com/office/drawing/2014/main" val="20000"/>
                    </a:ext>
                  </a:extLst>
                </a:gridCol>
              </a:tblGrid>
              <a:tr h="339120">
                <a:tc>
                  <a:txBody>
                    <a:bodyPr/>
                    <a:lstStyle/>
                    <a:p>
                      <a:pPr defTabSz="685800">
                        <a:lnSpc>
                          <a:spcPct val="100000"/>
                        </a:lnSpc>
                      </a:pPr>
                      <a:r>
                        <a:rPr lang="en-US" sz="1400" b="0" i="1" strike="noStrike" spc="-1">
                          <a:solidFill>
                            <a:srgbClr val="FF0000"/>
                          </a:solidFill>
                          <a:latin typeface="Verdana"/>
                        </a:rPr>
                        <a:t>IGS</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chemeClr val="lt1"/>
                    </a:solidFill>
                  </a:tcPr>
                </a:tc>
                <a:extLst>
                  <a:ext uri="{0D108BD9-81ED-4DB2-BD59-A6C34878D82A}">
                    <a16:rowId xmlns:a16="http://schemas.microsoft.com/office/drawing/2014/main" val="10000"/>
                  </a:ext>
                </a:extLst>
              </a:tr>
              <a:tr h="339120">
                <a:tc>
                  <a:txBody>
                    <a:bodyPr/>
                    <a:lstStyle/>
                    <a:p>
                      <a:pPr defTabSz="685800">
                        <a:lnSpc>
                          <a:spcPct val="100000"/>
                        </a:lnSpc>
                      </a:pPr>
                      <a:r>
                        <a:rPr lang="en-US" sz="1400" b="0" strike="noStrike" spc="-1">
                          <a:solidFill>
                            <a:srgbClr val="00B000"/>
                          </a:solidFill>
                          <a:latin typeface="Verdana"/>
                        </a:rPr>
                        <a:t>IGG</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chemeClr val="lt1"/>
                    </a:solidFill>
                  </a:tcPr>
                </a:tc>
                <a:extLst>
                  <a:ext uri="{0D108BD9-81ED-4DB2-BD59-A6C34878D82A}">
                    <a16:rowId xmlns:a16="http://schemas.microsoft.com/office/drawing/2014/main" val="10001"/>
                  </a:ext>
                </a:extLst>
              </a:tr>
              <a:tr h="339120">
                <a:tc>
                  <a:txBody>
                    <a:bodyPr/>
                    <a:lstStyle/>
                    <a:p>
                      <a:pPr defTabSz="685800">
                        <a:lnSpc>
                          <a:spcPct val="100000"/>
                        </a:lnSpc>
                        <a:tabLst>
                          <a:tab pos="0" algn="l"/>
                        </a:tabLst>
                      </a:pPr>
                      <a:r>
                        <a:rPr lang="en-US" sz="1400" b="0" strike="noStrike" spc="-1">
                          <a:solidFill>
                            <a:srgbClr val="0000FF"/>
                          </a:solidFill>
                          <a:latin typeface="Verdana"/>
                        </a:rPr>
                        <a:t>IFE</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chemeClr val="lt1"/>
                    </a:solidFill>
                  </a:tcPr>
                </a:tc>
                <a:extLst>
                  <a:ext uri="{0D108BD9-81ED-4DB2-BD59-A6C34878D82A}">
                    <a16:rowId xmlns:a16="http://schemas.microsoft.com/office/drawing/2014/main" val="10002"/>
                  </a:ext>
                </a:extLst>
              </a:tr>
              <a:tr h="339120">
                <a:tc>
                  <a:txBody>
                    <a:bodyPr/>
                    <a:lstStyle/>
                    <a:p>
                      <a:pPr defTabSz="685800">
                        <a:lnSpc>
                          <a:spcPct val="100000"/>
                        </a:lnSpc>
                        <a:tabLst>
                          <a:tab pos="0" algn="l"/>
                        </a:tabLst>
                      </a:pPr>
                      <a:r>
                        <a:rPr lang="en-US" sz="1400" b="0" strike="noStrike" spc="-1">
                          <a:solidFill>
                            <a:srgbClr val="FF00FF"/>
                          </a:solidFill>
                          <a:latin typeface="Verdana"/>
                        </a:rPr>
                        <a:t>ETH</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chemeClr val="lt1"/>
                    </a:solidFill>
                  </a:tcPr>
                </a:tc>
                <a:extLst>
                  <a:ext uri="{0D108BD9-81ED-4DB2-BD59-A6C34878D82A}">
                    <a16:rowId xmlns:a16="http://schemas.microsoft.com/office/drawing/2014/main" val="10003"/>
                  </a:ext>
                </a:extLst>
              </a:tr>
              <a:tr h="339120">
                <a:tc>
                  <a:txBody>
                    <a:bodyPr/>
                    <a:lstStyle/>
                    <a:p>
                      <a:pPr defTabSz="685800">
                        <a:lnSpc>
                          <a:spcPct val="100000"/>
                        </a:lnSpc>
                      </a:pPr>
                      <a:r>
                        <a:rPr lang="en-US" sz="1400" b="0" strike="noStrike" spc="-1">
                          <a:solidFill>
                            <a:schemeClr val="dk1"/>
                          </a:solidFill>
                          <a:latin typeface="Verdana"/>
                        </a:rPr>
                        <a:t>GPP</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rgbClr val="9BE0E6"/>
                    </a:solidFill>
                  </a:tcPr>
                </a:tc>
                <a:extLst>
                  <a:ext uri="{0D108BD9-81ED-4DB2-BD59-A6C34878D82A}">
                    <a16:rowId xmlns:a16="http://schemas.microsoft.com/office/drawing/2014/main" val="10004"/>
                  </a:ext>
                </a:extLst>
              </a:tr>
              <a:tr h="339120">
                <a:tc>
                  <a:txBody>
                    <a:bodyPr/>
                    <a:lstStyle/>
                    <a:p>
                      <a:pPr defTabSz="685800">
                        <a:lnSpc>
                          <a:spcPct val="100000"/>
                        </a:lnSpc>
                      </a:pPr>
                      <a:r>
                        <a:rPr lang="en-US" sz="1400" b="0" strike="noStrike" spc="-1">
                          <a:solidFill>
                            <a:schemeClr val="dk1"/>
                          </a:solidFill>
                          <a:latin typeface="Verdana"/>
                        </a:rPr>
                        <a:t>GSA</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rgbClr val="9BE0E6"/>
                    </a:solidFill>
                  </a:tcPr>
                </a:tc>
                <a:extLst>
                  <a:ext uri="{0D108BD9-81ED-4DB2-BD59-A6C34878D82A}">
                    <a16:rowId xmlns:a16="http://schemas.microsoft.com/office/drawing/2014/main" val="10005"/>
                  </a:ext>
                </a:extLst>
              </a:tr>
              <a:tr h="339120">
                <a:tc>
                  <a:txBody>
                    <a:bodyPr/>
                    <a:lstStyle/>
                    <a:p>
                      <a:pPr defTabSz="685800">
                        <a:lnSpc>
                          <a:spcPct val="100000"/>
                        </a:lnSpc>
                      </a:pPr>
                      <a:r>
                        <a:rPr lang="en-US" sz="1400" b="0" strike="noStrike" spc="-1">
                          <a:solidFill>
                            <a:schemeClr val="dk1"/>
                          </a:solidFill>
                          <a:latin typeface="Verdana"/>
                        </a:rPr>
                        <a:t>NGS</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rgbClr val="9BE0E6"/>
                    </a:solidFill>
                  </a:tcPr>
                </a:tc>
                <a:extLst>
                  <a:ext uri="{0D108BD9-81ED-4DB2-BD59-A6C34878D82A}">
                    <a16:rowId xmlns:a16="http://schemas.microsoft.com/office/drawing/2014/main" val="10006"/>
                  </a:ext>
                </a:extLst>
              </a:tr>
              <a:tr h="339120">
                <a:tc>
                  <a:txBody>
                    <a:bodyPr/>
                    <a:lstStyle/>
                    <a:p>
                      <a:pPr defTabSz="685800">
                        <a:lnSpc>
                          <a:spcPct val="100000"/>
                        </a:lnSpc>
                      </a:pPr>
                      <a:r>
                        <a:rPr lang="en-US" sz="1400" b="0" strike="noStrike" spc="-1">
                          <a:solidFill>
                            <a:schemeClr val="dk1"/>
                          </a:solidFill>
                          <a:latin typeface="Verdana"/>
                        </a:rPr>
                        <a:t>TPS</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rgbClr val="9BE0E6"/>
                    </a:solidFill>
                  </a:tcPr>
                </a:tc>
                <a:extLst>
                  <a:ext uri="{0D108BD9-81ED-4DB2-BD59-A6C34878D82A}">
                    <a16:rowId xmlns:a16="http://schemas.microsoft.com/office/drawing/2014/main" val="10007"/>
                  </a:ext>
                </a:extLst>
              </a:tr>
              <a:tr h="339120">
                <a:tc>
                  <a:txBody>
                    <a:bodyPr/>
                    <a:lstStyle/>
                    <a:p>
                      <a:pPr defTabSz="685800">
                        <a:lnSpc>
                          <a:spcPct val="100000"/>
                        </a:lnSpc>
                      </a:pPr>
                      <a:r>
                        <a:rPr lang="en-US" sz="1400" b="0" strike="noStrike" spc="-1">
                          <a:solidFill>
                            <a:schemeClr val="dk1"/>
                          </a:solidFill>
                          <a:latin typeface="Verdana"/>
                        </a:rPr>
                        <a:t>WUH</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rgbClr val="9BE0E6"/>
                    </a:solidFill>
                  </a:tcPr>
                </a:tc>
                <a:extLst>
                  <a:ext uri="{0D108BD9-81ED-4DB2-BD59-A6C34878D82A}">
                    <a16:rowId xmlns:a16="http://schemas.microsoft.com/office/drawing/2014/main" val="10008"/>
                  </a:ext>
                </a:extLst>
              </a:tr>
            </a:tbl>
          </a:graphicData>
        </a:graphic>
      </p:graphicFrame>
      <p:pic>
        <p:nvPicPr>
          <p:cNvPr id="234" name="Picture 2"/>
          <p:cNvPicPr/>
          <p:nvPr/>
        </p:nvPicPr>
        <p:blipFill>
          <a:blip r:embed="rId5"/>
          <a:stretch/>
        </p:blipFill>
        <p:spPr>
          <a:xfrm>
            <a:off x="4951800" y="2591640"/>
            <a:ext cx="4252680" cy="2556720"/>
          </a:xfrm>
          <a:prstGeom prst="rect">
            <a:avLst/>
          </a:prstGeom>
          <a:ln w="0">
            <a:noFill/>
          </a:ln>
        </p:spPr>
      </p:pic>
      <p:sp>
        <p:nvSpPr>
          <p:cNvPr id="13" name="Rectangle 15">
            <a:extLst>
              <a:ext uri="{FF2B5EF4-FFF2-40B4-BE49-F238E27FC236}">
                <a16:creationId xmlns:a16="http://schemas.microsoft.com/office/drawing/2014/main" id="{50D91B42-A744-4E77-8581-619A7B288DE8}"/>
              </a:ext>
            </a:extLst>
          </p:cNvPr>
          <p:cNvSpPr/>
          <p:nvPr/>
        </p:nvSpPr>
        <p:spPr>
          <a:xfrm>
            <a:off x="5372847" y="47979"/>
            <a:ext cx="1775011" cy="2450880"/>
          </a:xfrm>
          <a:prstGeom prst="rect">
            <a:avLst/>
          </a:prstGeom>
          <a:solidFill>
            <a:srgbClr val="CACC99">
              <a:alpha val="40000"/>
            </a:srgbClr>
          </a:solidFill>
          <a:ln w="19050">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100" b="0" strike="noStrike" spc="-1">
              <a:solidFill>
                <a:schemeClr val="lt1"/>
              </a:solidFill>
              <a:latin typeface="Lato"/>
              <a:ea typeface="Lato"/>
            </a:endParaRPr>
          </a:p>
        </p:txBody>
      </p:sp>
      <p:sp>
        <p:nvSpPr>
          <p:cNvPr id="14" name="Rectangle 19">
            <a:extLst>
              <a:ext uri="{FF2B5EF4-FFF2-40B4-BE49-F238E27FC236}">
                <a16:creationId xmlns:a16="http://schemas.microsoft.com/office/drawing/2014/main" id="{B086172C-4C02-4CBE-AA80-7B9A9CC0FB62}"/>
              </a:ext>
            </a:extLst>
          </p:cNvPr>
          <p:cNvSpPr/>
          <p:nvPr/>
        </p:nvSpPr>
        <p:spPr>
          <a:xfrm>
            <a:off x="5372847" y="57240"/>
            <a:ext cx="854635" cy="2450880"/>
          </a:xfrm>
          <a:prstGeom prst="rect">
            <a:avLst/>
          </a:prstGeom>
          <a:noFill/>
          <a:ln w="57150">
            <a:solidFill>
              <a:srgbClr val="9BE0E6"/>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100" b="0" strike="noStrike" spc="-1">
              <a:solidFill>
                <a:schemeClr val="lt1"/>
              </a:solidFill>
              <a:latin typeface="Lato"/>
              <a:ea typeface="Lato"/>
            </a:endParaRPr>
          </a:p>
        </p:txBody>
      </p:sp>
      <p:sp>
        <p:nvSpPr>
          <p:cNvPr id="15" name="Rectangle 19">
            <a:extLst>
              <a:ext uri="{FF2B5EF4-FFF2-40B4-BE49-F238E27FC236}">
                <a16:creationId xmlns:a16="http://schemas.microsoft.com/office/drawing/2014/main" id="{CE6123E6-7D6A-47B0-914C-402FD0BE41BA}"/>
              </a:ext>
            </a:extLst>
          </p:cNvPr>
          <p:cNvSpPr/>
          <p:nvPr/>
        </p:nvSpPr>
        <p:spPr>
          <a:xfrm>
            <a:off x="7147858" y="57240"/>
            <a:ext cx="1309622" cy="2450880"/>
          </a:xfrm>
          <a:prstGeom prst="rect">
            <a:avLst/>
          </a:prstGeom>
          <a:noFill/>
          <a:ln w="57150">
            <a:solidFill>
              <a:srgbClr val="9BE0E6"/>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100" b="0" strike="noStrike" spc="-1">
              <a:solidFill>
                <a:schemeClr val="lt1"/>
              </a:solidFill>
              <a:latin typeface="Lato"/>
              <a:ea typeface="Lato"/>
            </a:endParaRPr>
          </a:p>
        </p:txBody>
      </p:sp>
      <p:pic>
        <p:nvPicPr>
          <p:cNvPr id="3" name="Picture 2">
            <a:extLst>
              <a:ext uri="{FF2B5EF4-FFF2-40B4-BE49-F238E27FC236}">
                <a16:creationId xmlns:a16="http://schemas.microsoft.com/office/drawing/2014/main" id="{0B2CE5EE-8C24-4DBC-9101-3A12AA0426A7}"/>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832104" y="1298448"/>
            <a:ext cx="4178808" cy="3337560"/>
          </a:xfrm>
          <a:prstGeom prst="rect">
            <a:avLst/>
          </a:prstGeom>
        </p:spPr>
      </p:pic>
      <p:pic>
        <p:nvPicPr>
          <p:cNvPr id="5" name="Picture 4">
            <a:extLst>
              <a:ext uri="{FF2B5EF4-FFF2-40B4-BE49-F238E27FC236}">
                <a16:creationId xmlns:a16="http://schemas.microsoft.com/office/drawing/2014/main" id="{BC9B1090-2F9B-4B13-9C19-E1ADF33A1354}"/>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832104" y="1298448"/>
            <a:ext cx="4178808" cy="3337560"/>
          </a:xfrm>
          <a:prstGeom prst="rect">
            <a:avLst/>
          </a:prstGeom>
        </p:spPr>
      </p:pic>
      <p:pic>
        <p:nvPicPr>
          <p:cNvPr id="7" name="Picture 6">
            <a:extLst>
              <a:ext uri="{FF2B5EF4-FFF2-40B4-BE49-F238E27FC236}">
                <a16:creationId xmlns:a16="http://schemas.microsoft.com/office/drawing/2014/main" id="{E01161E5-272E-4F28-B5EE-4818C80B1D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2104" y="1298448"/>
            <a:ext cx="4178938" cy="3337560"/>
          </a:xfrm>
          <a:prstGeom prst="rect">
            <a:avLst/>
          </a:prstGeom>
        </p:spPr>
      </p:pic>
      <p:sp>
        <p:nvSpPr>
          <p:cNvPr id="235" name="TextBox 12"/>
          <p:cNvSpPr/>
          <p:nvPr/>
        </p:nvSpPr>
        <p:spPr>
          <a:xfrm>
            <a:off x="887040" y="4565520"/>
            <a:ext cx="1956240" cy="272520"/>
          </a:xfrm>
          <a:prstGeom prst="rect">
            <a:avLst/>
          </a:prstGeom>
          <a:solidFill>
            <a:srgbClr val="9BE0E6"/>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1219320">
              <a:lnSpc>
                <a:spcPct val="100000"/>
              </a:lnSpc>
            </a:pPr>
            <a:r>
              <a:rPr lang="en-US" sz="1200" b="0" i="1" strike="noStrike" spc="-1" dirty="0">
                <a:solidFill>
                  <a:srgbClr val="000000"/>
                </a:solidFill>
                <a:latin typeface="Lato"/>
                <a:ea typeface="Lato"/>
              </a:rPr>
              <a:t>2mm VPCO agreement</a:t>
            </a:r>
            <a:endParaRPr lang="ru-RU" sz="1200" b="0" strike="noStrike" spc="-1" dirty="0">
              <a:solidFill>
                <a:srgbClr val="000000"/>
              </a:solidFill>
              <a:latin typeface="Calibri"/>
            </a:endParaRPr>
          </a:p>
        </p:txBody>
      </p:sp>
      <p:sp>
        <p:nvSpPr>
          <p:cNvPr id="236" name="TextBox 13"/>
          <p:cNvSpPr/>
          <p:nvPr/>
        </p:nvSpPr>
        <p:spPr>
          <a:xfrm>
            <a:off x="2889720" y="4556160"/>
            <a:ext cx="2034720" cy="272520"/>
          </a:xfrm>
          <a:prstGeom prst="rect">
            <a:avLst/>
          </a:prstGeom>
          <a:solidFill>
            <a:srgbClr val="CACC99"/>
          </a:solidFill>
          <a:ln w="0">
            <a:solidFill>
              <a:srgbClr val="E1E19B"/>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200" b="0" i="1" strike="noStrike" spc="-1">
                <a:solidFill>
                  <a:schemeClr val="dk1"/>
                </a:solidFill>
                <a:latin typeface="Lato"/>
                <a:ea typeface="Lato"/>
              </a:rPr>
              <a:t>IGS ANTEX contributors</a:t>
            </a:r>
            <a:endParaRPr lang="ru-RU" sz="1200" b="0" strike="noStrike" spc="-1">
              <a:solidFill>
                <a:srgbClr val="000000"/>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3500"/>
                            </p:stCondLst>
                            <p:childTnLst>
                              <p:par>
                                <p:cTn id="9" presetID="10" presetClass="entr" presetSubtype="0" fill="hold" nodeType="afterEffect">
                                  <p:stCondLst>
                                    <p:cond delay="3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laceHolder 1"/>
          <p:cNvSpPr>
            <a:spLocks noGrp="1"/>
          </p:cNvSpPr>
          <p:nvPr>
            <p:ph type="title"/>
          </p:nvPr>
        </p:nvSpPr>
        <p:spPr>
          <a:xfrm>
            <a:off x="468000" y="468000"/>
            <a:ext cx="7771680" cy="342360"/>
          </a:xfrm>
          <a:prstGeom prst="rect">
            <a:avLst/>
          </a:prstGeom>
          <a:noFill/>
          <a:ln w="0">
            <a:noFill/>
          </a:ln>
        </p:spPr>
        <p:txBody>
          <a:bodyPr lIns="0" tIns="0" rIns="0" bIns="0" numCol="1" spcCol="0" anchor="ctr">
            <a:noAutofit/>
          </a:bodyPr>
          <a:lstStyle/>
          <a:p>
            <a:pPr indent="0" defTabSz="914400">
              <a:lnSpc>
                <a:spcPct val="100000"/>
              </a:lnSpc>
              <a:buNone/>
              <a:tabLst>
                <a:tab pos="0" algn="l"/>
              </a:tabLst>
            </a:pPr>
            <a:r>
              <a:rPr lang="en-US" sz="2400" b="1" strike="noStrike" spc="-1">
                <a:solidFill>
                  <a:srgbClr val="005FA9"/>
                </a:solidFill>
                <a:latin typeface="Lato" panose="020F0502020204030203" pitchFamily="34" charset="0"/>
                <a:ea typeface="Lato" panose="020F0502020204030203" pitchFamily="34" charset="0"/>
                <a:cs typeface="Lato" panose="020F0502020204030203" pitchFamily="34" charset="0"/>
              </a:rPr>
              <a:t>GNSS</a:t>
            </a:r>
            <a:r>
              <a:rPr lang="en-US" sz="2400" b="1" strike="noStrike" spc="1">
                <a:solidFill>
                  <a:srgbClr val="005FA9"/>
                </a:solidFill>
                <a:latin typeface="Lato" panose="020F0502020204030203" pitchFamily="34" charset="0"/>
                <a:ea typeface="Lato" panose="020F0502020204030203" pitchFamily="34" charset="0"/>
                <a:cs typeface="Lato" panose="020F0502020204030203" pitchFamily="34" charset="0"/>
              </a:rPr>
              <a:t> R</a:t>
            </a:r>
            <a:r>
              <a:rPr lang="en-US" sz="2400" b="1" strike="noStrike" spc="-12">
                <a:solidFill>
                  <a:srgbClr val="005FA9"/>
                </a:solidFill>
                <a:latin typeface="Lato" panose="020F0502020204030203" pitchFamily="34" charset="0"/>
                <a:ea typeface="Lato" panose="020F0502020204030203" pitchFamily="34" charset="0"/>
                <a:cs typeface="Lato" panose="020F0502020204030203" pitchFamily="34" charset="0"/>
              </a:rPr>
              <a:t>eceiver</a:t>
            </a:r>
            <a:r>
              <a:rPr lang="en-US" sz="2400" b="1" strike="noStrike" spc="1">
                <a:solidFill>
                  <a:srgbClr val="005FA9"/>
                </a:solidFill>
                <a:latin typeface="Lato" panose="020F0502020204030203" pitchFamily="34" charset="0"/>
                <a:ea typeface="Lato" panose="020F0502020204030203" pitchFamily="34" charset="0"/>
                <a:cs typeface="Lato" panose="020F0502020204030203" pitchFamily="34" charset="0"/>
              </a:rPr>
              <a:t> </a:t>
            </a:r>
            <a:r>
              <a:rPr lang="en-US" sz="2400" b="1" strike="noStrike" spc="-12">
                <a:solidFill>
                  <a:srgbClr val="005FA9"/>
                </a:solidFill>
                <a:latin typeface="Lato" panose="020F0502020204030203" pitchFamily="34" charset="0"/>
                <a:ea typeface="Lato" panose="020F0502020204030203" pitchFamily="34" charset="0"/>
                <a:cs typeface="Lato" panose="020F0502020204030203" pitchFamily="34" charset="0"/>
              </a:rPr>
              <a:t>Antenna</a:t>
            </a:r>
            <a:r>
              <a:rPr lang="en-US" sz="2400" b="1" strike="noStrike" spc="7">
                <a:solidFill>
                  <a:srgbClr val="005FA9"/>
                </a:solidFill>
                <a:latin typeface="Lato" panose="020F0502020204030203" pitchFamily="34" charset="0"/>
                <a:ea typeface="Lato" panose="020F0502020204030203" pitchFamily="34" charset="0"/>
                <a:cs typeface="Lato" panose="020F0502020204030203" pitchFamily="34" charset="0"/>
              </a:rPr>
              <a:t> </a:t>
            </a:r>
            <a:r>
              <a:rPr lang="en-US" sz="2400" b="1" strike="noStrike" spc="-12">
                <a:solidFill>
                  <a:srgbClr val="005FA9"/>
                </a:solidFill>
                <a:latin typeface="Lato" panose="020F0502020204030203" pitchFamily="34" charset="0"/>
                <a:ea typeface="Lato" panose="020F0502020204030203" pitchFamily="34" charset="0"/>
                <a:cs typeface="Lato" panose="020F0502020204030203" pitchFamily="34" charset="0"/>
              </a:rPr>
              <a:t>Calibration</a:t>
            </a:r>
            <a:endParaRPr lang="de-DE" sz="2400" b="0" strike="noStrike" spc="-1">
              <a:solidFill>
                <a:schemeClr val="dk1"/>
              </a:solidFill>
              <a:latin typeface="Lato" panose="020F0502020204030203" pitchFamily="34" charset="0"/>
              <a:ea typeface="Lato" panose="020F0502020204030203" pitchFamily="34" charset="0"/>
              <a:cs typeface="Lato" panose="020F0502020204030203" pitchFamily="34" charset="0"/>
            </a:endParaRPr>
          </a:p>
        </p:txBody>
      </p:sp>
      <p:sp>
        <p:nvSpPr>
          <p:cNvPr id="35" name="PlaceHolder 2"/>
          <p:cNvSpPr>
            <a:spLocks noGrp="1"/>
          </p:cNvSpPr>
          <p:nvPr>
            <p:ph/>
          </p:nvPr>
        </p:nvSpPr>
        <p:spPr>
          <a:xfrm>
            <a:off x="685800" y="914400"/>
            <a:ext cx="3597480" cy="3656880"/>
          </a:xfrm>
          <a:prstGeom prst="rect">
            <a:avLst/>
          </a:prstGeom>
          <a:noFill/>
          <a:ln w="0">
            <a:noFill/>
          </a:ln>
        </p:spPr>
        <p:txBody>
          <a:bodyPr lIns="0" tIns="0" rIns="0" bIns="0" numCol="1" spcCol="0" anchor="t">
            <a:noAutofit/>
          </a:bodyPr>
          <a:lstStyle/>
          <a:p>
            <a:pPr marL="257040" indent="-257040" defTabSz="914400">
              <a:lnSpc>
                <a:spcPct val="100000"/>
              </a:lnSpc>
              <a:buClr>
                <a:srgbClr val="595959"/>
              </a:buClr>
              <a:buFont typeface="Arial"/>
              <a:buChar char="•"/>
            </a:pPr>
            <a:r>
              <a:rPr lang="en-US" sz="1800" b="0" strike="noStrike" spc="-1" dirty="0">
                <a:solidFill>
                  <a:srgbClr val="595959"/>
                </a:solidFill>
                <a:latin typeface="Lato" panose="020F0502020204030203" pitchFamily="34" charset="0"/>
                <a:ea typeface="Lato" panose="020F0502020204030203" pitchFamily="34" charset="0"/>
                <a:cs typeface="Lato" panose="020F0502020204030203" pitchFamily="34" charset="0"/>
              </a:rPr>
              <a:t>Characterization GNSS receiver and satellite antennas</a:t>
            </a:r>
            <a:endParaRPr lang="de-DE" sz="1800" b="0" strike="noStrike" spc="-1" dirty="0">
              <a:solidFill>
                <a:schemeClr val="dk1"/>
              </a:solidFill>
              <a:latin typeface="Lato" panose="020F0502020204030203" pitchFamily="34" charset="0"/>
              <a:ea typeface="Lato" panose="020F0502020204030203" pitchFamily="34" charset="0"/>
              <a:cs typeface="Lato" panose="020F0502020204030203" pitchFamily="34" charset="0"/>
            </a:endParaRPr>
          </a:p>
          <a:p>
            <a:pPr marL="257040" indent="-257040" defTabSz="914400">
              <a:lnSpc>
                <a:spcPct val="100000"/>
              </a:lnSpc>
              <a:buClr>
                <a:srgbClr val="595959"/>
              </a:buClr>
              <a:buFont typeface="Arial"/>
              <a:buChar char="•"/>
            </a:pPr>
            <a:r>
              <a:rPr lang="en-US" sz="1800" b="0" strike="noStrike" spc="-1" dirty="0">
                <a:solidFill>
                  <a:srgbClr val="595959"/>
                </a:solidFill>
                <a:latin typeface="Lato" panose="020F0502020204030203" pitchFamily="34" charset="0"/>
                <a:ea typeface="Lato" panose="020F0502020204030203" pitchFamily="34" charset="0"/>
                <a:cs typeface="Lato" panose="020F0502020204030203" pitchFamily="34" charset="0"/>
              </a:rPr>
              <a:t>No certification through standards (IEEE, ISO, etc.)</a:t>
            </a:r>
            <a:endParaRPr lang="de-DE" sz="1800" b="0" strike="noStrike" spc="-1" dirty="0">
              <a:solidFill>
                <a:schemeClr val="dk1"/>
              </a:solidFill>
              <a:latin typeface="Lato" panose="020F0502020204030203" pitchFamily="34" charset="0"/>
              <a:ea typeface="Lato" panose="020F0502020204030203" pitchFamily="34" charset="0"/>
              <a:cs typeface="Lato" panose="020F0502020204030203" pitchFamily="34" charset="0"/>
            </a:endParaRPr>
          </a:p>
          <a:p>
            <a:pPr marL="257040" indent="-257040" defTabSz="914400">
              <a:lnSpc>
                <a:spcPct val="100000"/>
              </a:lnSpc>
              <a:buClr>
                <a:srgbClr val="595959"/>
              </a:buClr>
              <a:buFont typeface="Arial"/>
              <a:buChar char="•"/>
            </a:pPr>
            <a:r>
              <a:rPr lang="en-US" sz="1800" b="0" strike="noStrike" spc="-1" dirty="0">
                <a:solidFill>
                  <a:srgbClr val="595959"/>
                </a:solidFill>
                <a:latin typeface="Lato" panose="020F0502020204030203" pitchFamily="34" charset="0"/>
                <a:ea typeface="Lato" panose="020F0502020204030203" pitchFamily="34" charset="0"/>
                <a:cs typeface="Lato" panose="020F0502020204030203" pitchFamily="34" charset="0"/>
              </a:rPr>
              <a:t>IGS - International commitment to achieve the highest quality for global products (ANTEX)</a:t>
            </a:r>
            <a:endParaRPr lang="de-DE" sz="1800" b="0" strike="noStrike" spc="-1" dirty="0">
              <a:solidFill>
                <a:schemeClr val="dk1"/>
              </a:solidFill>
              <a:latin typeface="Lato" panose="020F0502020204030203" pitchFamily="34" charset="0"/>
              <a:ea typeface="Lato" panose="020F0502020204030203" pitchFamily="34" charset="0"/>
              <a:cs typeface="Lato" panose="020F0502020204030203" pitchFamily="34" charset="0"/>
            </a:endParaRPr>
          </a:p>
          <a:p>
            <a:pPr indent="0" defTabSz="914400">
              <a:lnSpc>
                <a:spcPct val="100000"/>
              </a:lnSpc>
              <a:spcBef>
                <a:spcPts val="329"/>
              </a:spcBef>
              <a:buNone/>
              <a:tabLst>
                <a:tab pos="0" algn="l"/>
              </a:tabLst>
            </a:pPr>
            <a:endParaRPr lang="de-DE" sz="1650" b="0" strike="noStrike" spc="-1" dirty="0">
              <a:solidFill>
                <a:schemeClr val="dk1"/>
              </a:solidFill>
              <a:latin typeface="Lato" panose="020F0502020204030203" pitchFamily="34" charset="0"/>
              <a:ea typeface="Lato" panose="020F0502020204030203" pitchFamily="34" charset="0"/>
              <a:cs typeface="Lato" panose="020F0502020204030203" pitchFamily="34" charset="0"/>
            </a:endParaRPr>
          </a:p>
        </p:txBody>
      </p:sp>
      <p:sp>
        <p:nvSpPr>
          <p:cNvPr id="36" name="PlaceHolder 3"/>
          <p:cNvSpPr>
            <a:spLocks noGrp="1"/>
          </p:cNvSpPr>
          <p:nvPr>
            <p:ph type="ftr" idx="7"/>
          </p:nvPr>
        </p:nvSpPr>
        <p:spPr>
          <a:xfrm>
            <a:off x="431640" y="4857840"/>
            <a:ext cx="5682960" cy="285120"/>
          </a:xfrm>
          <a:prstGeom prst="rect">
            <a:avLst/>
          </a:prstGeom>
          <a:noFill/>
          <a:ln w="0">
            <a:noFill/>
          </a:ln>
        </p:spPr>
        <p:txBody>
          <a:bodyPr lIns="90000" tIns="45000" rIns="90000" bIns="45000" anchor="ctr">
            <a:noAutofit/>
          </a:bodyPr>
          <a:lstStyle>
            <a:lvl1pPr indent="0" defTabSz="914400">
              <a:lnSpc>
                <a:spcPct val="100000"/>
              </a:lnSpc>
              <a:buNone/>
              <a:tabLst>
                <a:tab pos="0" algn="l"/>
              </a:tabLst>
              <a:defRPr lang="de-DE" sz="900" b="1" strike="noStrike" spc="-1">
                <a:solidFill>
                  <a:schemeClr val="dk1"/>
                </a:solidFill>
                <a:latin typeface="Lato"/>
                <a:ea typeface="Lato"/>
              </a:defRPr>
            </a:lvl1pPr>
          </a:lstStyle>
          <a:p>
            <a:pPr indent="0" defTabSz="914400">
              <a:lnSpc>
                <a:spcPct val="100000"/>
              </a:lnSpc>
              <a:buNone/>
              <a:tabLst>
                <a:tab pos="0" algn="l"/>
              </a:tabLst>
            </a:pPr>
            <a:r>
              <a:rPr lang="de-DE" sz="900" b="1" strike="noStrike" spc="-1">
                <a:solidFill>
                  <a:schemeClr val="dk1"/>
                </a:solidFill>
                <a:latin typeface="Lato" panose="020F0502020204030203" pitchFamily="34" charset="0"/>
                <a:ea typeface="Lato" panose="020F0502020204030203" pitchFamily="34" charset="0"/>
                <a:cs typeface="Lato" panose="020F0502020204030203" pitchFamily="34" charset="0"/>
              </a:rPr>
              <a:t>Bilich et al. </a:t>
            </a:r>
            <a:r>
              <a:rPr lang="de-DE" sz="900" b="0" strike="noStrike" spc="-1">
                <a:solidFill>
                  <a:schemeClr val="dk1"/>
                </a:solidFill>
                <a:latin typeface="Lato" panose="020F0502020204030203" pitchFamily="34" charset="0"/>
                <a:ea typeface="Lato" panose="020F0502020204030203" pitchFamily="34" charset="0"/>
                <a:cs typeface="Lato" panose="020F0502020204030203" pitchFamily="34" charset="0"/>
              </a:rPr>
              <a:t> |  IGS Workshop 2024 – Session 2 |  1</a:t>
            </a:r>
            <a:r>
              <a:rPr lang="de-DE" sz="900" b="0" strike="noStrike" spc="-1" baseline="30000">
                <a:solidFill>
                  <a:schemeClr val="dk1"/>
                </a:solidFill>
                <a:latin typeface="Lato" panose="020F0502020204030203" pitchFamily="34" charset="0"/>
                <a:ea typeface="Lato" panose="020F0502020204030203" pitchFamily="34" charset="0"/>
                <a:cs typeface="Lato" panose="020F0502020204030203" pitchFamily="34" charset="0"/>
              </a:rPr>
              <a:t>st</a:t>
            </a:r>
            <a:r>
              <a:rPr lang="de-DE" sz="900" b="0" strike="noStrike" spc="-1">
                <a:solidFill>
                  <a:schemeClr val="dk1"/>
                </a:solidFill>
                <a:latin typeface="Lato" panose="020F0502020204030203" pitchFamily="34" charset="0"/>
                <a:ea typeface="Lato" panose="020F0502020204030203" pitchFamily="34" charset="0"/>
                <a:cs typeface="Lato" panose="020F0502020204030203" pitchFamily="34" charset="0"/>
              </a:rPr>
              <a:t> July 2024</a:t>
            </a:r>
            <a:endParaRPr lang="ru-RU" sz="900" b="0" strike="noStrike" spc="-1">
              <a:solidFill>
                <a:srgbClr val="000000"/>
              </a:solidFill>
              <a:latin typeface="Lato" panose="020F0502020204030203" pitchFamily="34" charset="0"/>
              <a:ea typeface="Lato" panose="020F0502020204030203" pitchFamily="34" charset="0"/>
              <a:cs typeface="Lato" panose="020F0502020204030203" pitchFamily="34" charset="0"/>
            </a:endParaRPr>
          </a:p>
        </p:txBody>
      </p:sp>
      <p:sp>
        <p:nvSpPr>
          <p:cNvPr id="37" name="PlaceHolder 4"/>
          <p:cNvSpPr>
            <a:spLocks noGrp="1"/>
          </p:cNvSpPr>
          <p:nvPr>
            <p:ph type="sldNum" idx="8"/>
          </p:nvPr>
        </p:nvSpPr>
        <p:spPr>
          <a:xfrm>
            <a:off x="7512120" y="4911480"/>
            <a:ext cx="1402560" cy="231480"/>
          </a:xfrm>
          <a:prstGeom prst="rect">
            <a:avLst/>
          </a:prstGeom>
          <a:noFill/>
          <a:ln w="0">
            <a:noFill/>
          </a:ln>
        </p:spPr>
        <p:txBody>
          <a:bodyPr lIns="90000" tIns="45000" rIns="90000" bIns="45000" anchor="ctr">
            <a:noAutofit/>
          </a:bodyPr>
          <a:lstStyle>
            <a:lvl1pPr indent="0" algn="r" defTabSz="914400">
              <a:lnSpc>
                <a:spcPct val="100000"/>
              </a:lnSpc>
              <a:buNone/>
              <a:tabLst>
                <a:tab pos="0" algn="l"/>
              </a:tabLst>
              <a:defRPr lang="de-DE" sz="820" b="0" strike="noStrike" spc="-1">
                <a:solidFill>
                  <a:schemeClr val="dk1"/>
                </a:solidFill>
                <a:latin typeface="Lato"/>
                <a:ea typeface="Lato"/>
              </a:defRPr>
            </a:lvl1pPr>
          </a:lstStyle>
          <a:p>
            <a:pPr indent="0" algn="r" defTabSz="914400">
              <a:lnSpc>
                <a:spcPct val="100000"/>
              </a:lnSpc>
              <a:buNone/>
              <a:tabLst>
                <a:tab pos="0" algn="l"/>
              </a:tabLst>
            </a:pPr>
            <a:fld id="{1CA932A8-6EE7-488E-89D7-0CDFCA32B625}" type="slidenum">
              <a:rPr lang="de-DE" sz="820" b="0" strike="noStrike" spc="-1">
                <a:solidFill>
                  <a:schemeClr val="dk1"/>
                </a:solidFill>
                <a:latin typeface="Lato" panose="020F0502020204030203" pitchFamily="34" charset="0"/>
                <a:ea typeface="Lato" panose="020F0502020204030203" pitchFamily="34" charset="0"/>
                <a:cs typeface="Lato" panose="020F0502020204030203" pitchFamily="34" charset="0"/>
              </a:rPr>
              <a:t>2</a:t>
            </a:fld>
            <a:endParaRPr lang="ru-RU" sz="820" b="0" strike="noStrike" spc="-1">
              <a:solidFill>
                <a:srgbClr val="000000"/>
              </a:solidFill>
              <a:latin typeface="Lato" panose="020F0502020204030203" pitchFamily="34" charset="0"/>
              <a:ea typeface="Lato" panose="020F0502020204030203" pitchFamily="34" charset="0"/>
              <a:cs typeface="Lato" panose="020F0502020204030203" pitchFamily="34" charset="0"/>
            </a:endParaRPr>
          </a:p>
        </p:txBody>
      </p:sp>
      <p:grpSp>
        <p:nvGrpSpPr>
          <p:cNvPr id="38" name="object 11"/>
          <p:cNvGrpSpPr/>
          <p:nvPr/>
        </p:nvGrpSpPr>
        <p:grpSpPr>
          <a:xfrm>
            <a:off x="5565960" y="2484360"/>
            <a:ext cx="2572200" cy="1720080"/>
            <a:chOff x="5565960" y="2484360"/>
            <a:chExt cx="2572200" cy="1720080"/>
          </a:xfrm>
        </p:grpSpPr>
        <p:pic>
          <p:nvPicPr>
            <p:cNvPr id="39" name="object 12"/>
            <p:cNvPicPr/>
            <p:nvPr/>
          </p:nvPicPr>
          <p:blipFill>
            <a:blip r:embed="rId3"/>
            <a:stretch/>
          </p:blipFill>
          <p:spPr>
            <a:xfrm>
              <a:off x="6576120" y="2484360"/>
              <a:ext cx="574560" cy="370080"/>
            </a:xfrm>
            <a:prstGeom prst="rect">
              <a:avLst/>
            </a:prstGeom>
            <a:ln w="0">
              <a:noFill/>
            </a:ln>
          </p:spPr>
        </p:pic>
        <p:sp>
          <p:nvSpPr>
            <p:cNvPr id="40" name="object 13"/>
            <p:cNvSpPr/>
            <p:nvPr/>
          </p:nvSpPr>
          <p:spPr>
            <a:xfrm>
              <a:off x="6137640" y="2654640"/>
              <a:ext cx="1451880" cy="330120"/>
            </a:xfrm>
            <a:custGeom>
              <a:avLst/>
              <a:gdLst>
                <a:gd name="textAreaLeft" fmla="*/ 0 w 1451880"/>
                <a:gd name="textAreaRight" fmla="*/ 1452600 w 1451880"/>
                <a:gd name="textAreaTop" fmla="*/ 0 h 330120"/>
                <a:gd name="textAreaBottom" fmla="*/ 330840 h 330120"/>
              </a:gdLst>
              <a:ahLst/>
              <a:cxnLst/>
              <a:rect l="textAreaLeft" t="textAreaTop" r="textAreaRight" b="textAreaBottom"/>
              <a:pathLst>
                <a:path w="611504" h="128269">
                  <a:moveTo>
                    <a:pt x="611427" y="127996"/>
                  </a:moveTo>
                  <a:lnTo>
                    <a:pt x="0" y="127996"/>
                  </a:lnTo>
                  <a:lnTo>
                    <a:pt x="0" y="0"/>
                  </a:lnTo>
                  <a:lnTo>
                    <a:pt x="611427" y="0"/>
                  </a:lnTo>
                  <a:lnTo>
                    <a:pt x="611427" y="127996"/>
                  </a:lnTo>
                  <a:close/>
                </a:path>
              </a:pathLst>
            </a:custGeom>
            <a:solidFill>
              <a:srgbClr val="FFFFFF"/>
            </a:solid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pPr>
              <a:endParaRPr lang="en-GB" sz="2100" b="0" strike="noStrike" spc="-1">
                <a:solidFill>
                  <a:schemeClr val="dk1"/>
                </a:solidFill>
                <a:latin typeface="Lato" panose="020F0502020204030203" pitchFamily="34" charset="0"/>
                <a:ea typeface="Lato" panose="020F0502020204030203" pitchFamily="34" charset="0"/>
                <a:cs typeface="Lato" panose="020F0502020204030203" pitchFamily="34" charset="0"/>
              </a:endParaRPr>
            </a:p>
          </p:txBody>
        </p:sp>
        <p:sp>
          <p:nvSpPr>
            <p:cNvPr id="41" name="object 14"/>
            <p:cNvSpPr/>
            <p:nvPr/>
          </p:nvSpPr>
          <p:spPr>
            <a:xfrm>
              <a:off x="6137640" y="2654640"/>
              <a:ext cx="1451880" cy="330120"/>
            </a:xfrm>
            <a:custGeom>
              <a:avLst/>
              <a:gdLst>
                <a:gd name="textAreaLeft" fmla="*/ 0 w 1451880"/>
                <a:gd name="textAreaRight" fmla="*/ 1452600 w 1451880"/>
                <a:gd name="textAreaTop" fmla="*/ 0 h 330120"/>
                <a:gd name="textAreaBottom" fmla="*/ 330840 h 330120"/>
              </a:gdLst>
              <a:ahLst/>
              <a:cxnLst/>
              <a:rect l="textAreaLeft" t="textAreaTop" r="textAreaRight" b="textAreaBottom"/>
              <a:pathLst>
                <a:path w="611504" h="128269">
                  <a:moveTo>
                    <a:pt x="0" y="0"/>
                  </a:moveTo>
                  <a:lnTo>
                    <a:pt x="611427" y="0"/>
                  </a:lnTo>
                  <a:lnTo>
                    <a:pt x="611427" y="127996"/>
                  </a:lnTo>
                  <a:lnTo>
                    <a:pt x="0" y="127996"/>
                  </a:lnTo>
                  <a:lnTo>
                    <a:pt x="0" y="0"/>
                  </a:lnTo>
                  <a:close/>
                </a:path>
              </a:pathLst>
            </a:custGeom>
            <a:noFill/>
            <a:ln w="5907">
              <a:solidFill>
                <a:srgbClr val="000000"/>
              </a:solidFill>
              <a:round/>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pPr>
              <a:endParaRPr lang="en-GB" sz="2100" b="0" strike="noStrike" spc="-1">
                <a:solidFill>
                  <a:schemeClr val="dk1"/>
                </a:solidFill>
                <a:latin typeface="Lato" panose="020F0502020204030203" pitchFamily="34" charset="0"/>
                <a:ea typeface="Lato" panose="020F0502020204030203" pitchFamily="34" charset="0"/>
                <a:cs typeface="Lato" panose="020F0502020204030203" pitchFamily="34" charset="0"/>
              </a:endParaRPr>
            </a:p>
          </p:txBody>
        </p:sp>
        <p:sp>
          <p:nvSpPr>
            <p:cNvPr id="42" name="object 15"/>
            <p:cNvSpPr/>
            <p:nvPr/>
          </p:nvSpPr>
          <p:spPr>
            <a:xfrm>
              <a:off x="6022080" y="2857680"/>
              <a:ext cx="1684080" cy="330120"/>
            </a:xfrm>
            <a:custGeom>
              <a:avLst/>
              <a:gdLst>
                <a:gd name="textAreaLeft" fmla="*/ 0 w 1684080"/>
                <a:gd name="textAreaRight" fmla="*/ 1684800 w 1684080"/>
                <a:gd name="textAreaTop" fmla="*/ 0 h 330120"/>
                <a:gd name="textAreaBottom" fmla="*/ 330840 h 330120"/>
              </a:gdLst>
              <a:ahLst/>
              <a:cxnLst/>
              <a:rect l="textAreaLeft" t="textAreaTop" r="textAreaRight" b="textAreaBottom"/>
              <a:pathLst>
                <a:path w="709295" h="128269">
                  <a:moveTo>
                    <a:pt x="708901" y="127996"/>
                  </a:moveTo>
                  <a:lnTo>
                    <a:pt x="0" y="127996"/>
                  </a:lnTo>
                  <a:lnTo>
                    <a:pt x="0" y="0"/>
                  </a:lnTo>
                  <a:lnTo>
                    <a:pt x="708901" y="0"/>
                  </a:lnTo>
                  <a:lnTo>
                    <a:pt x="708901" y="127996"/>
                  </a:lnTo>
                  <a:close/>
                </a:path>
              </a:pathLst>
            </a:custGeom>
            <a:solidFill>
              <a:srgbClr val="FFFFFF"/>
            </a:solid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pPr>
              <a:endParaRPr lang="en-GB" sz="2100" b="0" strike="noStrike" spc="-1">
                <a:solidFill>
                  <a:schemeClr val="dk1"/>
                </a:solidFill>
                <a:latin typeface="Lato" panose="020F0502020204030203" pitchFamily="34" charset="0"/>
                <a:ea typeface="Lato" panose="020F0502020204030203" pitchFamily="34" charset="0"/>
                <a:cs typeface="Lato" panose="020F0502020204030203" pitchFamily="34" charset="0"/>
              </a:endParaRPr>
            </a:p>
          </p:txBody>
        </p:sp>
        <p:sp>
          <p:nvSpPr>
            <p:cNvPr id="43" name="object 16"/>
            <p:cNvSpPr/>
            <p:nvPr/>
          </p:nvSpPr>
          <p:spPr>
            <a:xfrm>
              <a:off x="6022080" y="2857680"/>
              <a:ext cx="1684080" cy="330120"/>
            </a:xfrm>
            <a:custGeom>
              <a:avLst/>
              <a:gdLst>
                <a:gd name="textAreaLeft" fmla="*/ 0 w 1684080"/>
                <a:gd name="textAreaRight" fmla="*/ 1684800 w 1684080"/>
                <a:gd name="textAreaTop" fmla="*/ 0 h 330120"/>
                <a:gd name="textAreaBottom" fmla="*/ 330840 h 330120"/>
              </a:gdLst>
              <a:ahLst/>
              <a:cxnLst/>
              <a:rect l="textAreaLeft" t="textAreaTop" r="textAreaRight" b="textAreaBottom"/>
              <a:pathLst>
                <a:path w="709295" h="128269">
                  <a:moveTo>
                    <a:pt x="0" y="0"/>
                  </a:moveTo>
                  <a:lnTo>
                    <a:pt x="708901" y="0"/>
                  </a:lnTo>
                  <a:lnTo>
                    <a:pt x="708901" y="127996"/>
                  </a:lnTo>
                  <a:lnTo>
                    <a:pt x="0" y="127996"/>
                  </a:lnTo>
                  <a:lnTo>
                    <a:pt x="0" y="0"/>
                  </a:lnTo>
                  <a:close/>
                </a:path>
              </a:pathLst>
            </a:custGeom>
            <a:noFill/>
            <a:ln w="5907">
              <a:solidFill>
                <a:srgbClr val="000000"/>
              </a:solidFill>
              <a:round/>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pPr>
              <a:endParaRPr lang="en-GB" sz="2100" b="0" strike="noStrike" spc="-1">
                <a:solidFill>
                  <a:schemeClr val="dk1"/>
                </a:solidFill>
                <a:latin typeface="Lato" panose="020F0502020204030203" pitchFamily="34" charset="0"/>
                <a:ea typeface="Lato" panose="020F0502020204030203" pitchFamily="34" charset="0"/>
                <a:cs typeface="Lato" panose="020F0502020204030203" pitchFamily="34" charset="0"/>
              </a:endParaRPr>
            </a:p>
          </p:txBody>
        </p:sp>
        <p:sp>
          <p:nvSpPr>
            <p:cNvPr id="44" name="object 17"/>
            <p:cNvSpPr/>
            <p:nvPr/>
          </p:nvSpPr>
          <p:spPr>
            <a:xfrm>
              <a:off x="5858280" y="3060720"/>
              <a:ext cx="1987200" cy="330120"/>
            </a:xfrm>
            <a:custGeom>
              <a:avLst/>
              <a:gdLst>
                <a:gd name="textAreaLeft" fmla="*/ 0 w 1987200"/>
                <a:gd name="textAreaRight" fmla="*/ 1987920 w 1987200"/>
                <a:gd name="textAreaTop" fmla="*/ 0 h 330120"/>
                <a:gd name="textAreaBottom" fmla="*/ 330840 h 330120"/>
              </a:gdLst>
              <a:ahLst/>
              <a:cxnLst/>
              <a:rect l="textAreaLeft" t="textAreaTop" r="textAreaRight" b="textAreaBottom"/>
              <a:pathLst>
                <a:path w="836929" h="128269">
                  <a:moveTo>
                    <a:pt x="836898" y="127996"/>
                  </a:moveTo>
                  <a:lnTo>
                    <a:pt x="0" y="127996"/>
                  </a:lnTo>
                  <a:lnTo>
                    <a:pt x="0" y="0"/>
                  </a:lnTo>
                  <a:lnTo>
                    <a:pt x="836898" y="0"/>
                  </a:lnTo>
                  <a:lnTo>
                    <a:pt x="836898" y="127996"/>
                  </a:lnTo>
                  <a:close/>
                </a:path>
              </a:pathLst>
            </a:custGeom>
            <a:solidFill>
              <a:srgbClr val="FFFFFF"/>
            </a:solid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pPr>
              <a:endParaRPr lang="en-GB" sz="2100" b="0" strike="noStrike" spc="-1">
                <a:solidFill>
                  <a:schemeClr val="dk1"/>
                </a:solidFill>
                <a:latin typeface="Lato" panose="020F0502020204030203" pitchFamily="34" charset="0"/>
                <a:ea typeface="Lato" panose="020F0502020204030203" pitchFamily="34" charset="0"/>
                <a:cs typeface="Lato" panose="020F0502020204030203" pitchFamily="34" charset="0"/>
              </a:endParaRPr>
            </a:p>
          </p:txBody>
        </p:sp>
        <p:sp>
          <p:nvSpPr>
            <p:cNvPr id="45" name="object 18"/>
            <p:cNvSpPr/>
            <p:nvPr/>
          </p:nvSpPr>
          <p:spPr>
            <a:xfrm>
              <a:off x="5565960" y="3060720"/>
              <a:ext cx="2572200" cy="813240"/>
            </a:xfrm>
            <a:custGeom>
              <a:avLst/>
              <a:gdLst>
                <a:gd name="textAreaLeft" fmla="*/ 0 w 2572200"/>
                <a:gd name="textAreaRight" fmla="*/ 2572920 w 2572200"/>
                <a:gd name="textAreaTop" fmla="*/ 0 h 813240"/>
                <a:gd name="textAreaBottom" fmla="*/ 813960 h 813240"/>
              </a:gdLst>
              <a:ahLst/>
              <a:cxnLst/>
              <a:rect l="textAreaLeft" t="textAreaTop" r="textAreaRight" b="textAreaBottom"/>
              <a:pathLst>
                <a:path w="1083310" h="315594">
                  <a:moveTo>
                    <a:pt x="123073" y="0"/>
                  </a:moveTo>
                  <a:lnTo>
                    <a:pt x="959971" y="0"/>
                  </a:lnTo>
                  <a:lnTo>
                    <a:pt x="959971" y="127996"/>
                  </a:lnTo>
                  <a:lnTo>
                    <a:pt x="123073" y="127996"/>
                  </a:lnTo>
                  <a:lnTo>
                    <a:pt x="123073" y="0"/>
                  </a:lnTo>
                  <a:close/>
                </a:path>
                <a:path w="1083310" h="315594">
                  <a:moveTo>
                    <a:pt x="0" y="285529"/>
                  </a:moveTo>
                  <a:lnTo>
                    <a:pt x="1083044" y="285529"/>
                  </a:lnTo>
                  <a:lnTo>
                    <a:pt x="1083044" y="315067"/>
                  </a:lnTo>
                  <a:lnTo>
                    <a:pt x="0" y="315067"/>
                  </a:lnTo>
                  <a:lnTo>
                    <a:pt x="0" y="285529"/>
                  </a:lnTo>
                  <a:close/>
                </a:path>
              </a:pathLst>
            </a:custGeom>
            <a:noFill/>
            <a:ln w="5907">
              <a:solidFill>
                <a:srgbClr val="000000"/>
              </a:solidFill>
              <a:round/>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pPr>
              <a:endParaRPr lang="en-GB" sz="2100" b="0" strike="noStrike" spc="-1">
                <a:solidFill>
                  <a:schemeClr val="dk1"/>
                </a:solidFill>
                <a:latin typeface="Lato" panose="020F0502020204030203" pitchFamily="34" charset="0"/>
                <a:ea typeface="Lato" panose="020F0502020204030203" pitchFamily="34" charset="0"/>
                <a:cs typeface="Lato" panose="020F0502020204030203" pitchFamily="34" charset="0"/>
              </a:endParaRPr>
            </a:p>
          </p:txBody>
        </p:sp>
        <p:sp>
          <p:nvSpPr>
            <p:cNvPr id="46" name="object 19"/>
            <p:cNvSpPr/>
            <p:nvPr/>
          </p:nvSpPr>
          <p:spPr>
            <a:xfrm>
              <a:off x="5753160" y="3264120"/>
              <a:ext cx="2220840" cy="330120"/>
            </a:xfrm>
            <a:custGeom>
              <a:avLst/>
              <a:gdLst>
                <a:gd name="textAreaLeft" fmla="*/ 0 w 2220840"/>
                <a:gd name="textAreaRight" fmla="*/ 2221560 w 2220840"/>
                <a:gd name="textAreaTop" fmla="*/ 0 h 330120"/>
                <a:gd name="textAreaBottom" fmla="*/ 330840 h 330120"/>
              </a:gdLst>
              <a:ahLst/>
              <a:cxnLst/>
              <a:rect l="textAreaLeft" t="textAreaTop" r="textAreaRight" b="textAreaBottom"/>
              <a:pathLst>
                <a:path w="935354" h="128269">
                  <a:moveTo>
                    <a:pt x="935356" y="127996"/>
                  </a:moveTo>
                  <a:lnTo>
                    <a:pt x="0" y="127996"/>
                  </a:lnTo>
                  <a:lnTo>
                    <a:pt x="0" y="0"/>
                  </a:lnTo>
                  <a:lnTo>
                    <a:pt x="935356" y="0"/>
                  </a:lnTo>
                  <a:lnTo>
                    <a:pt x="935356" y="127996"/>
                  </a:lnTo>
                  <a:close/>
                </a:path>
              </a:pathLst>
            </a:custGeom>
            <a:solidFill>
              <a:srgbClr val="FFFFFF"/>
            </a:solid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pPr>
              <a:endParaRPr lang="en-GB" sz="2100" b="0" strike="noStrike" spc="-1">
                <a:solidFill>
                  <a:schemeClr val="dk1"/>
                </a:solidFill>
                <a:latin typeface="Lato" panose="020F0502020204030203" pitchFamily="34" charset="0"/>
                <a:ea typeface="Lato" panose="020F0502020204030203" pitchFamily="34" charset="0"/>
                <a:cs typeface="Lato" panose="020F0502020204030203" pitchFamily="34" charset="0"/>
              </a:endParaRPr>
            </a:p>
          </p:txBody>
        </p:sp>
        <p:sp>
          <p:nvSpPr>
            <p:cNvPr id="47" name="object 20"/>
            <p:cNvSpPr/>
            <p:nvPr/>
          </p:nvSpPr>
          <p:spPr>
            <a:xfrm>
              <a:off x="5753160" y="3264120"/>
              <a:ext cx="2220840" cy="330120"/>
            </a:xfrm>
            <a:custGeom>
              <a:avLst/>
              <a:gdLst>
                <a:gd name="textAreaLeft" fmla="*/ 0 w 2220840"/>
                <a:gd name="textAreaRight" fmla="*/ 2221560 w 2220840"/>
                <a:gd name="textAreaTop" fmla="*/ 0 h 330120"/>
                <a:gd name="textAreaBottom" fmla="*/ 330840 h 330120"/>
              </a:gdLst>
              <a:ahLst/>
              <a:cxnLst/>
              <a:rect l="textAreaLeft" t="textAreaTop" r="textAreaRight" b="textAreaBottom"/>
              <a:pathLst>
                <a:path w="935354" h="128269">
                  <a:moveTo>
                    <a:pt x="0" y="0"/>
                  </a:moveTo>
                  <a:lnTo>
                    <a:pt x="935356" y="0"/>
                  </a:lnTo>
                  <a:lnTo>
                    <a:pt x="935356" y="127996"/>
                  </a:lnTo>
                  <a:lnTo>
                    <a:pt x="0" y="127996"/>
                  </a:lnTo>
                  <a:lnTo>
                    <a:pt x="0" y="0"/>
                  </a:lnTo>
                  <a:close/>
                </a:path>
              </a:pathLst>
            </a:custGeom>
            <a:noFill/>
            <a:ln w="5907">
              <a:solidFill>
                <a:srgbClr val="000000"/>
              </a:solidFill>
              <a:round/>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pPr>
              <a:endParaRPr lang="en-GB" sz="2100" b="0" strike="noStrike" spc="-1">
                <a:solidFill>
                  <a:schemeClr val="dk1"/>
                </a:solidFill>
                <a:latin typeface="Lato" panose="020F0502020204030203" pitchFamily="34" charset="0"/>
                <a:ea typeface="Lato" panose="020F0502020204030203" pitchFamily="34" charset="0"/>
                <a:cs typeface="Lato" panose="020F0502020204030203" pitchFamily="34" charset="0"/>
              </a:endParaRPr>
            </a:p>
          </p:txBody>
        </p:sp>
        <p:sp>
          <p:nvSpPr>
            <p:cNvPr id="48" name="object 21"/>
            <p:cNvSpPr/>
            <p:nvPr/>
          </p:nvSpPr>
          <p:spPr>
            <a:xfrm>
              <a:off x="5612760" y="3467160"/>
              <a:ext cx="2478960" cy="330120"/>
            </a:xfrm>
            <a:custGeom>
              <a:avLst/>
              <a:gdLst>
                <a:gd name="textAreaLeft" fmla="*/ 0 w 2478960"/>
                <a:gd name="textAreaRight" fmla="*/ 2479680 w 2478960"/>
                <a:gd name="textAreaTop" fmla="*/ 0 h 330120"/>
                <a:gd name="textAreaBottom" fmla="*/ 330840 h 330120"/>
              </a:gdLst>
              <a:ahLst/>
              <a:cxnLst/>
              <a:rect l="textAreaLeft" t="textAreaTop" r="textAreaRight" b="textAreaBottom"/>
              <a:pathLst>
                <a:path w="1043939" h="128269">
                  <a:moveTo>
                    <a:pt x="1043661" y="127996"/>
                  </a:moveTo>
                  <a:lnTo>
                    <a:pt x="0" y="127996"/>
                  </a:lnTo>
                  <a:lnTo>
                    <a:pt x="0" y="0"/>
                  </a:lnTo>
                  <a:lnTo>
                    <a:pt x="1043661" y="0"/>
                  </a:lnTo>
                  <a:lnTo>
                    <a:pt x="1043661" y="127996"/>
                  </a:lnTo>
                  <a:close/>
                </a:path>
              </a:pathLst>
            </a:custGeom>
            <a:solidFill>
              <a:srgbClr val="FFFFFF"/>
            </a:solid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pPr>
              <a:endParaRPr lang="en-GB" sz="2100" b="0" strike="noStrike" spc="-1">
                <a:solidFill>
                  <a:schemeClr val="dk1"/>
                </a:solidFill>
                <a:latin typeface="Lato" panose="020F0502020204030203" pitchFamily="34" charset="0"/>
                <a:ea typeface="Lato" panose="020F0502020204030203" pitchFamily="34" charset="0"/>
                <a:cs typeface="Lato" panose="020F0502020204030203" pitchFamily="34" charset="0"/>
              </a:endParaRPr>
            </a:p>
          </p:txBody>
        </p:sp>
        <p:sp>
          <p:nvSpPr>
            <p:cNvPr id="49" name="object 22"/>
            <p:cNvSpPr/>
            <p:nvPr/>
          </p:nvSpPr>
          <p:spPr>
            <a:xfrm>
              <a:off x="5612760" y="3467160"/>
              <a:ext cx="2478960" cy="711720"/>
            </a:xfrm>
            <a:custGeom>
              <a:avLst/>
              <a:gdLst>
                <a:gd name="textAreaLeft" fmla="*/ 0 w 2478960"/>
                <a:gd name="textAreaRight" fmla="*/ 2479680 w 2478960"/>
                <a:gd name="textAreaTop" fmla="*/ 0 h 711720"/>
                <a:gd name="textAreaBottom" fmla="*/ 712440 h 711720"/>
              </a:gdLst>
              <a:ahLst/>
              <a:cxnLst/>
              <a:rect l="textAreaLeft" t="textAreaTop" r="textAreaRight" b="textAreaBottom"/>
              <a:pathLst>
                <a:path w="1043939" h="276225">
                  <a:moveTo>
                    <a:pt x="0" y="0"/>
                  </a:moveTo>
                  <a:lnTo>
                    <a:pt x="1043661" y="0"/>
                  </a:lnTo>
                  <a:lnTo>
                    <a:pt x="1043661" y="127996"/>
                  </a:lnTo>
                  <a:lnTo>
                    <a:pt x="0" y="127996"/>
                  </a:lnTo>
                  <a:lnTo>
                    <a:pt x="0" y="0"/>
                  </a:lnTo>
                  <a:close/>
                </a:path>
                <a:path w="1043939" h="276225">
                  <a:moveTo>
                    <a:pt x="285529" y="157533"/>
                  </a:moveTo>
                  <a:lnTo>
                    <a:pt x="758131" y="157533"/>
                  </a:lnTo>
                  <a:lnTo>
                    <a:pt x="758131" y="275684"/>
                  </a:lnTo>
                  <a:lnTo>
                    <a:pt x="285529" y="275684"/>
                  </a:lnTo>
                  <a:lnTo>
                    <a:pt x="285529" y="157533"/>
                  </a:lnTo>
                  <a:close/>
                </a:path>
              </a:pathLst>
            </a:custGeom>
            <a:noFill/>
            <a:ln w="5907">
              <a:solidFill>
                <a:srgbClr val="000000"/>
              </a:solidFill>
              <a:round/>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pPr>
              <a:endParaRPr lang="en-GB" sz="2100" b="0" strike="noStrike" spc="-1">
                <a:solidFill>
                  <a:schemeClr val="dk1"/>
                </a:solidFill>
                <a:latin typeface="Lato" panose="020F0502020204030203" pitchFamily="34" charset="0"/>
                <a:ea typeface="Lato" panose="020F0502020204030203" pitchFamily="34" charset="0"/>
                <a:cs typeface="Lato" panose="020F0502020204030203" pitchFamily="34" charset="0"/>
              </a:endParaRPr>
            </a:p>
          </p:txBody>
        </p:sp>
        <p:sp>
          <p:nvSpPr>
            <p:cNvPr id="50" name="object 23"/>
            <p:cNvSpPr/>
            <p:nvPr/>
          </p:nvSpPr>
          <p:spPr>
            <a:xfrm>
              <a:off x="6852240" y="4152600"/>
              <a:ext cx="47520" cy="51840"/>
            </a:xfrm>
            <a:custGeom>
              <a:avLst/>
              <a:gdLst>
                <a:gd name="textAreaLeft" fmla="*/ 0 w 47520"/>
                <a:gd name="textAreaRight" fmla="*/ 48240 w 47520"/>
                <a:gd name="textAreaTop" fmla="*/ 0 h 51840"/>
                <a:gd name="textAreaBottom" fmla="*/ 52560 h 51840"/>
              </a:gdLst>
              <a:ahLst/>
              <a:cxnLst/>
              <a:rect l="textAreaLeft" t="textAreaTop" r="textAreaRight" b="textAreaBottom"/>
              <a:pathLst>
                <a:path w="20320" h="20319">
                  <a:moveTo>
                    <a:pt x="11151" y="19691"/>
                  </a:moveTo>
                  <a:lnTo>
                    <a:pt x="8540" y="19691"/>
                  </a:lnTo>
                  <a:lnTo>
                    <a:pt x="7284" y="19441"/>
                  </a:lnTo>
                  <a:lnTo>
                    <a:pt x="0" y="11151"/>
                  </a:lnTo>
                  <a:lnTo>
                    <a:pt x="0" y="8540"/>
                  </a:lnTo>
                  <a:lnTo>
                    <a:pt x="8540" y="0"/>
                  </a:lnTo>
                  <a:lnTo>
                    <a:pt x="11151" y="0"/>
                  </a:lnTo>
                  <a:lnTo>
                    <a:pt x="19691" y="9845"/>
                  </a:lnTo>
                  <a:lnTo>
                    <a:pt x="19691" y="11151"/>
                  </a:lnTo>
                  <a:lnTo>
                    <a:pt x="11151" y="19691"/>
                  </a:lnTo>
                  <a:close/>
                </a:path>
              </a:pathLst>
            </a:custGeom>
            <a:solidFill>
              <a:srgbClr val="CCA2BE"/>
            </a:solid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pPr>
              <a:endParaRPr lang="en-GB" sz="2100" b="0" strike="noStrike" spc="-1">
                <a:solidFill>
                  <a:schemeClr val="dk1"/>
                </a:solidFill>
                <a:latin typeface="Lato" panose="020F0502020204030203" pitchFamily="34" charset="0"/>
                <a:ea typeface="Lato" panose="020F0502020204030203" pitchFamily="34" charset="0"/>
                <a:cs typeface="Lato" panose="020F0502020204030203" pitchFamily="34" charset="0"/>
              </a:endParaRPr>
            </a:p>
          </p:txBody>
        </p:sp>
        <p:sp>
          <p:nvSpPr>
            <p:cNvPr id="51" name="object 24"/>
            <p:cNvSpPr/>
            <p:nvPr/>
          </p:nvSpPr>
          <p:spPr>
            <a:xfrm>
              <a:off x="6852240" y="4152600"/>
              <a:ext cx="47520" cy="51840"/>
            </a:xfrm>
            <a:custGeom>
              <a:avLst/>
              <a:gdLst>
                <a:gd name="textAreaLeft" fmla="*/ 0 w 47520"/>
                <a:gd name="textAreaRight" fmla="*/ 48240 w 47520"/>
                <a:gd name="textAreaTop" fmla="*/ 0 h 51840"/>
                <a:gd name="textAreaBottom" fmla="*/ 52560 h 51840"/>
              </a:gdLst>
              <a:ahLst/>
              <a:cxnLst/>
              <a:rect l="textAreaLeft" t="textAreaTop" r="textAreaRight" b="textAreaBottom"/>
              <a:pathLst>
                <a:path w="20320" h="20319">
                  <a:moveTo>
                    <a:pt x="19691" y="9845"/>
                  </a:moveTo>
                  <a:lnTo>
                    <a:pt x="13613" y="18942"/>
                  </a:lnTo>
                  <a:lnTo>
                    <a:pt x="12407" y="19441"/>
                  </a:lnTo>
                  <a:lnTo>
                    <a:pt x="11151" y="19691"/>
                  </a:lnTo>
                  <a:lnTo>
                    <a:pt x="9845" y="19691"/>
                  </a:lnTo>
                  <a:lnTo>
                    <a:pt x="8540" y="19691"/>
                  </a:lnTo>
                  <a:lnTo>
                    <a:pt x="7284" y="19441"/>
                  </a:lnTo>
                  <a:lnTo>
                    <a:pt x="6078" y="18942"/>
                  </a:lnTo>
                  <a:lnTo>
                    <a:pt x="4871" y="18442"/>
                  </a:lnTo>
                  <a:lnTo>
                    <a:pt x="0" y="11151"/>
                  </a:lnTo>
                  <a:lnTo>
                    <a:pt x="0" y="9845"/>
                  </a:lnTo>
                  <a:lnTo>
                    <a:pt x="0" y="8540"/>
                  </a:lnTo>
                  <a:lnTo>
                    <a:pt x="249" y="7284"/>
                  </a:lnTo>
                  <a:lnTo>
                    <a:pt x="749" y="6077"/>
                  </a:lnTo>
                  <a:lnTo>
                    <a:pt x="1249" y="4871"/>
                  </a:lnTo>
                  <a:lnTo>
                    <a:pt x="1960" y="3806"/>
                  </a:lnTo>
                  <a:lnTo>
                    <a:pt x="2883" y="2883"/>
                  </a:lnTo>
                  <a:lnTo>
                    <a:pt x="3807" y="1960"/>
                  </a:lnTo>
                  <a:lnTo>
                    <a:pt x="4871" y="1249"/>
                  </a:lnTo>
                  <a:lnTo>
                    <a:pt x="6078" y="749"/>
                  </a:lnTo>
                  <a:lnTo>
                    <a:pt x="7284" y="249"/>
                  </a:lnTo>
                  <a:lnTo>
                    <a:pt x="8540" y="0"/>
                  </a:lnTo>
                  <a:lnTo>
                    <a:pt x="9845" y="0"/>
                  </a:lnTo>
                  <a:lnTo>
                    <a:pt x="11151" y="0"/>
                  </a:lnTo>
                  <a:lnTo>
                    <a:pt x="16807" y="2883"/>
                  </a:lnTo>
                  <a:lnTo>
                    <a:pt x="17731" y="3806"/>
                  </a:lnTo>
                  <a:lnTo>
                    <a:pt x="18442" y="4871"/>
                  </a:lnTo>
                  <a:lnTo>
                    <a:pt x="18942" y="6077"/>
                  </a:lnTo>
                  <a:lnTo>
                    <a:pt x="19441" y="7284"/>
                  </a:lnTo>
                  <a:lnTo>
                    <a:pt x="19691" y="8540"/>
                  </a:lnTo>
                  <a:lnTo>
                    <a:pt x="19691" y="9845"/>
                  </a:lnTo>
                  <a:close/>
                </a:path>
              </a:pathLst>
            </a:custGeom>
            <a:noFill/>
            <a:ln w="3175">
              <a:solidFill>
                <a:srgbClr val="000000"/>
              </a:solidFill>
              <a:round/>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pPr>
              <a:endParaRPr lang="en-GB" sz="2100" b="0" strike="noStrike" spc="-1">
                <a:solidFill>
                  <a:schemeClr val="dk1"/>
                </a:solidFill>
                <a:latin typeface="Lato" panose="020F0502020204030203" pitchFamily="34" charset="0"/>
                <a:ea typeface="Lato" panose="020F0502020204030203" pitchFamily="34" charset="0"/>
                <a:cs typeface="Lato" panose="020F0502020204030203" pitchFamily="34" charset="0"/>
              </a:endParaRPr>
            </a:p>
          </p:txBody>
        </p:sp>
      </p:grpSp>
      <p:grpSp>
        <p:nvGrpSpPr>
          <p:cNvPr id="52" name="object 48"/>
          <p:cNvGrpSpPr/>
          <p:nvPr/>
        </p:nvGrpSpPr>
        <p:grpSpPr>
          <a:xfrm>
            <a:off x="5145480" y="1590120"/>
            <a:ext cx="3302280" cy="2619000"/>
            <a:chOff x="5145480" y="1590120"/>
            <a:chExt cx="3302280" cy="2619000"/>
          </a:xfrm>
        </p:grpSpPr>
        <p:sp>
          <p:nvSpPr>
            <p:cNvPr id="53" name="object 49"/>
            <p:cNvSpPr/>
            <p:nvPr/>
          </p:nvSpPr>
          <p:spPr>
            <a:xfrm>
              <a:off x="5145480" y="1597320"/>
              <a:ext cx="3302280" cy="2336040"/>
            </a:xfrm>
            <a:custGeom>
              <a:avLst/>
              <a:gdLst>
                <a:gd name="textAreaLeft" fmla="*/ 0 w 3302280"/>
                <a:gd name="textAreaRight" fmla="*/ 3303000 w 3302280"/>
                <a:gd name="textAreaTop" fmla="*/ 0 h 2336040"/>
                <a:gd name="textAreaBottom" fmla="*/ 2336760 h 2336040"/>
              </a:gdLst>
              <a:ahLst/>
              <a:cxnLst/>
              <a:rect l="textAreaLeft" t="textAreaTop" r="textAreaRight" b="textAreaBottom"/>
              <a:pathLst>
                <a:path w="1390650" h="906144">
                  <a:moveTo>
                    <a:pt x="11823" y="879424"/>
                  </a:moveTo>
                  <a:lnTo>
                    <a:pt x="6692" y="874306"/>
                  </a:lnTo>
                  <a:lnTo>
                    <a:pt x="5130" y="874306"/>
                  </a:lnTo>
                  <a:lnTo>
                    <a:pt x="0" y="879424"/>
                  </a:lnTo>
                  <a:lnTo>
                    <a:pt x="0" y="880999"/>
                  </a:lnTo>
                  <a:lnTo>
                    <a:pt x="5130" y="886117"/>
                  </a:lnTo>
                  <a:lnTo>
                    <a:pt x="6692" y="886117"/>
                  </a:lnTo>
                  <a:lnTo>
                    <a:pt x="11823" y="880999"/>
                  </a:lnTo>
                  <a:lnTo>
                    <a:pt x="11823" y="880211"/>
                  </a:lnTo>
                  <a:lnTo>
                    <a:pt x="11823" y="879424"/>
                  </a:lnTo>
                  <a:close/>
                </a:path>
                <a:path w="1390650" h="906144">
                  <a:moveTo>
                    <a:pt x="21577" y="868527"/>
                  </a:moveTo>
                  <a:lnTo>
                    <a:pt x="19126" y="865441"/>
                  </a:lnTo>
                  <a:lnTo>
                    <a:pt x="16040" y="867892"/>
                  </a:lnTo>
                  <a:lnTo>
                    <a:pt x="18491" y="870978"/>
                  </a:lnTo>
                  <a:lnTo>
                    <a:pt x="21577" y="868527"/>
                  </a:lnTo>
                  <a:close/>
                </a:path>
                <a:path w="1390650" h="906144">
                  <a:moveTo>
                    <a:pt x="33909" y="858735"/>
                  </a:moveTo>
                  <a:lnTo>
                    <a:pt x="31457" y="855649"/>
                  </a:lnTo>
                  <a:lnTo>
                    <a:pt x="28384" y="858100"/>
                  </a:lnTo>
                  <a:lnTo>
                    <a:pt x="30822" y="861187"/>
                  </a:lnTo>
                  <a:lnTo>
                    <a:pt x="33909" y="858735"/>
                  </a:lnTo>
                  <a:close/>
                </a:path>
                <a:path w="1390650" h="906144">
                  <a:moveTo>
                    <a:pt x="43319" y="796721"/>
                  </a:moveTo>
                  <a:lnTo>
                    <a:pt x="38201" y="791603"/>
                  </a:lnTo>
                  <a:lnTo>
                    <a:pt x="36639" y="791603"/>
                  </a:lnTo>
                  <a:lnTo>
                    <a:pt x="31508" y="796721"/>
                  </a:lnTo>
                  <a:lnTo>
                    <a:pt x="31508" y="798296"/>
                  </a:lnTo>
                  <a:lnTo>
                    <a:pt x="36639" y="803414"/>
                  </a:lnTo>
                  <a:lnTo>
                    <a:pt x="38201" y="803414"/>
                  </a:lnTo>
                  <a:lnTo>
                    <a:pt x="43319" y="798296"/>
                  </a:lnTo>
                  <a:lnTo>
                    <a:pt x="43319" y="797509"/>
                  </a:lnTo>
                  <a:lnTo>
                    <a:pt x="43319" y="796721"/>
                  </a:lnTo>
                  <a:close/>
                </a:path>
                <a:path w="1390650" h="906144">
                  <a:moveTo>
                    <a:pt x="46253" y="848944"/>
                  </a:moveTo>
                  <a:lnTo>
                    <a:pt x="43802" y="845858"/>
                  </a:lnTo>
                  <a:lnTo>
                    <a:pt x="40716" y="848309"/>
                  </a:lnTo>
                  <a:lnTo>
                    <a:pt x="43167" y="851382"/>
                  </a:lnTo>
                  <a:lnTo>
                    <a:pt x="46253" y="848944"/>
                  </a:lnTo>
                  <a:close/>
                </a:path>
                <a:path w="1390650" h="906144">
                  <a:moveTo>
                    <a:pt x="53644" y="786765"/>
                  </a:moveTo>
                  <a:lnTo>
                    <a:pt x="51371" y="783551"/>
                  </a:lnTo>
                  <a:lnTo>
                    <a:pt x="48158" y="785825"/>
                  </a:lnTo>
                  <a:lnTo>
                    <a:pt x="50431" y="789038"/>
                  </a:lnTo>
                  <a:lnTo>
                    <a:pt x="53644" y="786765"/>
                  </a:lnTo>
                  <a:close/>
                </a:path>
                <a:path w="1390650" h="906144">
                  <a:moveTo>
                    <a:pt x="58585" y="839139"/>
                  </a:moveTo>
                  <a:lnTo>
                    <a:pt x="56146" y="836066"/>
                  </a:lnTo>
                  <a:lnTo>
                    <a:pt x="53060" y="838504"/>
                  </a:lnTo>
                  <a:lnTo>
                    <a:pt x="55499" y="841590"/>
                  </a:lnTo>
                  <a:lnTo>
                    <a:pt x="58585" y="839139"/>
                  </a:lnTo>
                  <a:close/>
                </a:path>
                <a:path w="1390650" h="906144">
                  <a:moveTo>
                    <a:pt x="66509" y="777671"/>
                  </a:moveTo>
                  <a:lnTo>
                    <a:pt x="64236" y="774446"/>
                  </a:lnTo>
                  <a:lnTo>
                    <a:pt x="61023" y="776719"/>
                  </a:lnTo>
                  <a:lnTo>
                    <a:pt x="63296" y="779945"/>
                  </a:lnTo>
                  <a:lnTo>
                    <a:pt x="66509" y="777671"/>
                  </a:lnTo>
                  <a:close/>
                </a:path>
                <a:path w="1390650" h="906144">
                  <a:moveTo>
                    <a:pt x="70891" y="723861"/>
                  </a:moveTo>
                  <a:lnTo>
                    <a:pt x="65773" y="718743"/>
                  </a:lnTo>
                  <a:lnTo>
                    <a:pt x="64198" y="718743"/>
                  </a:lnTo>
                  <a:lnTo>
                    <a:pt x="59080" y="723861"/>
                  </a:lnTo>
                  <a:lnTo>
                    <a:pt x="59080" y="725436"/>
                  </a:lnTo>
                  <a:lnTo>
                    <a:pt x="64198" y="730554"/>
                  </a:lnTo>
                  <a:lnTo>
                    <a:pt x="65773" y="730554"/>
                  </a:lnTo>
                  <a:lnTo>
                    <a:pt x="70891" y="725436"/>
                  </a:lnTo>
                  <a:lnTo>
                    <a:pt x="70891" y="724649"/>
                  </a:lnTo>
                  <a:lnTo>
                    <a:pt x="70891" y="723861"/>
                  </a:lnTo>
                  <a:close/>
                </a:path>
                <a:path w="1390650" h="906144">
                  <a:moveTo>
                    <a:pt x="70929" y="829348"/>
                  </a:moveTo>
                  <a:lnTo>
                    <a:pt x="68478" y="826262"/>
                  </a:lnTo>
                  <a:lnTo>
                    <a:pt x="65392" y="828713"/>
                  </a:lnTo>
                  <a:lnTo>
                    <a:pt x="67843" y="831799"/>
                  </a:lnTo>
                  <a:lnTo>
                    <a:pt x="70929" y="829348"/>
                  </a:lnTo>
                  <a:close/>
                </a:path>
                <a:path w="1390650" h="906144">
                  <a:moveTo>
                    <a:pt x="79375" y="768578"/>
                  </a:moveTo>
                  <a:lnTo>
                    <a:pt x="77101" y="765352"/>
                  </a:lnTo>
                  <a:lnTo>
                    <a:pt x="73888" y="767626"/>
                  </a:lnTo>
                  <a:lnTo>
                    <a:pt x="76161" y="770851"/>
                  </a:lnTo>
                  <a:lnTo>
                    <a:pt x="79375" y="768578"/>
                  </a:lnTo>
                  <a:close/>
                </a:path>
                <a:path w="1390650" h="906144">
                  <a:moveTo>
                    <a:pt x="81749" y="714921"/>
                  </a:moveTo>
                  <a:lnTo>
                    <a:pt x="79667" y="711581"/>
                  </a:lnTo>
                  <a:lnTo>
                    <a:pt x="76327" y="713663"/>
                  </a:lnTo>
                  <a:lnTo>
                    <a:pt x="78409" y="717003"/>
                  </a:lnTo>
                  <a:lnTo>
                    <a:pt x="81749" y="714921"/>
                  </a:lnTo>
                  <a:close/>
                </a:path>
                <a:path w="1390650" h="906144">
                  <a:moveTo>
                    <a:pt x="83261" y="819556"/>
                  </a:moveTo>
                  <a:lnTo>
                    <a:pt x="80822" y="816470"/>
                  </a:lnTo>
                  <a:lnTo>
                    <a:pt x="77736" y="818921"/>
                  </a:lnTo>
                  <a:lnTo>
                    <a:pt x="80187" y="822007"/>
                  </a:lnTo>
                  <a:lnTo>
                    <a:pt x="83261" y="819556"/>
                  </a:lnTo>
                  <a:close/>
                </a:path>
                <a:path w="1390650" h="906144">
                  <a:moveTo>
                    <a:pt x="92240" y="759472"/>
                  </a:moveTo>
                  <a:lnTo>
                    <a:pt x="89966" y="756259"/>
                  </a:lnTo>
                  <a:lnTo>
                    <a:pt x="86741" y="758532"/>
                  </a:lnTo>
                  <a:lnTo>
                    <a:pt x="89014" y="761746"/>
                  </a:lnTo>
                  <a:lnTo>
                    <a:pt x="92240" y="759472"/>
                  </a:lnTo>
                  <a:close/>
                </a:path>
                <a:path w="1390650" h="906144">
                  <a:moveTo>
                    <a:pt x="95123" y="706577"/>
                  </a:moveTo>
                  <a:lnTo>
                    <a:pt x="93040" y="703237"/>
                  </a:lnTo>
                  <a:lnTo>
                    <a:pt x="89700" y="705319"/>
                  </a:lnTo>
                  <a:lnTo>
                    <a:pt x="91782" y="708672"/>
                  </a:lnTo>
                  <a:lnTo>
                    <a:pt x="95123" y="706577"/>
                  </a:lnTo>
                  <a:close/>
                </a:path>
                <a:path w="1390650" h="906144">
                  <a:moveTo>
                    <a:pt x="95605" y="809764"/>
                  </a:moveTo>
                  <a:lnTo>
                    <a:pt x="93154" y="806678"/>
                  </a:lnTo>
                  <a:lnTo>
                    <a:pt x="90068" y="809129"/>
                  </a:lnTo>
                  <a:lnTo>
                    <a:pt x="92519" y="812215"/>
                  </a:lnTo>
                  <a:lnTo>
                    <a:pt x="95605" y="809764"/>
                  </a:lnTo>
                  <a:close/>
                </a:path>
                <a:path w="1390650" h="906144">
                  <a:moveTo>
                    <a:pt x="105092" y="750379"/>
                  </a:moveTo>
                  <a:lnTo>
                    <a:pt x="102819" y="747166"/>
                  </a:lnTo>
                  <a:lnTo>
                    <a:pt x="99606" y="749439"/>
                  </a:lnTo>
                  <a:lnTo>
                    <a:pt x="101879" y="752652"/>
                  </a:lnTo>
                  <a:lnTo>
                    <a:pt x="105092" y="750379"/>
                  </a:lnTo>
                  <a:close/>
                </a:path>
                <a:path w="1390650" h="906144">
                  <a:moveTo>
                    <a:pt x="107950" y="799973"/>
                  </a:moveTo>
                  <a:lnTo>
                    <a:pt x="105498" y="796886"/>
                  </a:lnTo>
                  <a:lnTo>
                    <a:pt x="102412" y="799338"/>
                  </a:lnTo>
                  <a:lnTo>
                    <a:pt x="104863" y="802411"/>
                  </a:lnTo>
                  <a:lnTo>
                    <a:pt x="107950" y="799973"/>
                  </a:lnTo>
                  <a:close/>
                </a:path>
                <a:path w="1390650" h="906144">
                  <a:moveTo>
                    <a:pt x="108483" y="698246"/>
                  </a:moveTo>
                  <a:lnTo>
                    <a:pt x="106400" y="694905"/>
                  </a:lnTo>
                  <a:lnTo>
                    <a:pt x="103060" y="696988"/>
                  </a:lnTo>
                  <a:lnTo>
                    <a:pt x="105143" y="700328"/>
                  </a:lnTo>
                  <a:lnTo>
                    <a:pt x="108483" y="698246"/>
                  </a:lnTo>
                  <a:close/>
                </a:path>
                <a:path w="1390650" h="906144">
                  <a:moveTo>
                    <a:pt x="112242" y="623443"/>
                  </a:moveTo>
                  <a:lnTo>
                    <a:pt x="107124" y="618312"/>
                  </a:lnTo>
                  <a:lnTo>
                    <a:pt x="105549" y="618312"/>
                  </a:lnTo>
                  <a:lnTo>
                    <a:pt x="100431" y="623443"/>
                  </a:lnTo>
                  <a:lnTo>
                    <a:pt x="100431" y="625005"/>
                  </a:lnTo>
                  <a:lnTo>
                    <a:pt x="105549" y="630123"/>
                  </a:lnTo>
                  <a:lnTo>
                    <a:pt x="107124" y="630123"/>
                  </a:lnTo>
                  <a:lnTo>
                    <a:pt x="112242" y="625005"/>
                  </a:lnTo>
                  <a:lnTo>
                    <a:pt x="112242" y="624217"/>
                  </a:lnTo>
                  <a:lnTo>
                    <a:pt x="112242" y="623443"/>
                  </a:lnTo>
                  <a:close/>
                </a:path>
                <a:path w="1390650" h="906144">
                  <a:moveTo>
                    <a:pt x="117957" y="741286"/>
                  </a:moveTo>
                  <a:lnTo>
                    <a:pt x="115684" y="738073"/>
                  </a:lnTo>
                  <a:lnTo>
                    <a:pt x="112471" y="740346"/>
                  </a:lnTo>
                  <a:lnTo>
                    <a:pt x="114744" y="743559"/>
                  </a:lnTo>
                  <a:lnTo>
                    <a:pt x="117957" y="741286"/>
                  </a:lnTo>
                  <a:close/>
                </a:path>
                <a:path w="1390650" h="906144">
                  <a:moveTo>
                    <a:pt x="120281" y="790168"/>
                  </a:moveTo>
                  <a:lnTo>
                    <a:pt x="117830" y="787095"/>
                  </a:lnTo>
                  <a:lnTo>
                    <a:pt x="114744" y="789533"/>
                  </a:lnTo>
                  <a:lnTo>
                    <a:pt x="117195" y="792619"/>
                  </a:lnTo>
                  <a:lnTo>
                    <a:pt x="120281" y="790168"/>
                  </a:lnTo>
                  <a:close/>
                </a:path>
                <a:path w="1390650" h="906144">
                  <a:moveTo>
                    <a:pt x="121856" y="689914"/>
                  </a:moveTo>
                  <a:lnTo>
                    <a:pt x="119773" y="686574"/>
                  </a:lnTo>
                  <a:lnTo>
                    <a:pt x="116433" y="688657"/>
                  </a:lnTo>
                  <a:lnTo>
                    <a:pt x="118516" y="691997"/>
                  </a:lnTo>
                  <a:lnTo>
                    <a:pt x="121856" y="689914"/>
                  </a:lnTo>
                  <a:close/>
                </a:path>
                <a:path w="1390650" h="906144">
                  <a:moveTo>
                    <a:pt x="123863" y="616216"/>
                  </a:moveTo>
                  <a:lnTo>
                    <a:pt x="122097" y="612686"/>
                  </a:lnTo>
                  <a:lnTo>
                    <a:pt x="118579" y="614451"/>
                  </a:lnTo>
                  <a:lnTo>
                    <a:pt x="120332" y="617969"/>
                  </a:lnTo>
                  <a:lnTo>
                    <a:pt x="123863" y="616216"/>
                  </a:lnTo>
                  <a:close/>
                </a:path>
                <a:path w="1390650" h="906144">
                  <a:moveTo>
                    <a:pt x="130822" y="732193"/>
                  </a:moveTo>
                  <a:lnTo>
                    <a:pt x="128549" y="728980"/>
                  </a:lnTo>
                  <a:lnTo>
                    <a:pt x="125336" y="731253"/>
                  </a:lnTo>
                  <a:lnTo>
                    <a:pt x="127609" y="734466"/>
                  </a:lnTo>
                  <a:lnTo>
                    <a:pt x="130822" y="732193"/>
                  </a:lnTo>
                  <a:close/>
                </a:path>
                <a:path w="1390650" h="906144">
                  <a:moveTo>
                    <a:pt x="132626" y="780376"/>
                  </a:moveTo>
                  <a:lnTo>
                    <a:pt x="130175" y="777290"/>
                  </a:lnTo>
                  <a:lnTo>
                    <a:pt x="127088" y="779741"/>
                  </a:lnTo>
                  <a:lnTo>
                    <a:pt x="129540" y="782828"/>
                  </a:lnTo>
                  <a:lnTo>
                    <a:pt x="132626" y="780376"/>
                  </a:lnTo>
                  <a:close/>
                </a:path>
                <a:path w="1390650" h="906144">
                  <a:moveTo>
                    <a:pt x="135229" y="681583"/>
                  </a:moveTo>
                  <a:lnTo>
                    <a:pt x="133146" y="678243"/>
                  </a:lnTo>
                  <a:lnTo>
                    <a:pt x="129794" y="680326"/>
                  </a:lnTo>
                  <a:lnTo>
                    <a:pt x="131889" y="683666"/>
                  </a:lnTo>
                  <a:lnTo>
                    <a:pt x="135229" y="681583"/>
                  </a:lnTo>
                  <a:close/>
                </a:path>
                <a:path w="1390650" h="906144">
                  <a:moveTo>
                    <a:pt x="137960" y="609193"/>
                  </a:moveTo>
                  <a:lnTo>
                    <a:pt x="136194" y="605663"/>
                  </a:lnTo>
                  <a:lnTo>
                    <a:pt x="132676" y="607415"/>
                  </a:lnTo>
                  <a:lnTo>
                    <a:pt x="134429" y="610946"/>
                  </a:lnTo>
                  <a:lnTo>
                    <a:pt x="137960" y="609193"/>
                  </a:lnTo>
                  <a:close/>
                </a:path>
                <a:path w="1390650" h="906144">
                  <a:moveTo>
                    <a:pt x="143687" y="723099"/>
                  </a:moveTo>
                  <a:lnTo>
                    <a:pt x="141414" y="719886"/>
                  </a:lnTo>
                  <a:lnTo>
                    <a:pt x="138201" y="722160"/>
                  </a:lnTo>
                  <a:lnTo>
                    <a:pt x="140474" y="725373"/>
                  </a:lnTo>
                  <a:lnTo>
                    <a:pt x="143687" y="723099"/>
                  </a:lnTo>
                  <a:close/>
                </a:path>
                <a:path w="1390650" h="906144">
                  <a:moveTo>
                    <a:pt x="144957" y="770585"/>
                  </a:moveTo>
                  <a:lnTo>
                    <a:pt x="142506" y="767499"/>
                  </a:lnTo>
                  <a:lnTo>
                    <a:pt x="139433" y="769950"/>
                  </a:lnTo>
                  <a:lnTo>
                    <a:pt x="141871" y="773036"/>
                  </a:lnTo>
                  <a:lnTo>
                    <a:pt x="144957" y="770585"/>
                  </a:lnTo>
                  <a:close/>
                </a:path>
                <a:path w="1390650" h="906144">
                  <a:moveTo>
                    <a:pt x="148590" y="673239"/>
                  </a:moveTo>
                  <a:lnTo>
                    <a:pt x="146507" y="669899"/>
                  </a:lnTo>
                  <a:lnTo>
                    <a:pt x="143167" y="671982"/>
                  </a:lnTo>
                  <a:lnTo>
                    <a:pt x="145249" y="675322"/>
                  </a:lnTo>
                  <a:lnTo>
                    <a:pt x="148590" y="673239"/>
                  </a:lnTo>
                  <a:close/>
                </a:path>
                <a:path w="1390650" h="906144">
                  <a:moveTo>
                    <a:pt x="152057" y="602157"/>
                  </a:moveTo>
                  <a:lnTo>
                    <a:pt x="150304" y="598639"/>
                  </a:lnTo>
                  <a:lnTo>
                    <a:pt x="146773" y="600392"/>
                  </a:lnTo>
                  <a:lnTo>
                    <a:pt x="148526" y="603923"/>
                  </a:lnTo>
                  <a:lnTo>
                    <a:pt x="152057" y="602157"/>
                  </a:lnTo>
                  <a:close/>
                </a:path>
                <a:path w="1390650" h="906144">
                  <a:moveTo>
                    <a:pt x="153593" y="524979"/>
                  </a:moveTo>
                  <a:lnTo>
                    <a:pt x="148475" y="519849"/>
                  </a:lnTo>
                  <a:lnTo>
                    <a:pt x="146913" y="519849"/>
                  </a:lnTo>
                  <a:lnTo>
                    <a:pt x="141782" y="524979"/>
                  </a:lnTo>
                  <a:lnTo>
                    <a:pt x="141782" y="526542"/>
                  </a:lnTo>
                  <a:lnTo>
                    <a:pt x="146913" y="531672"/>
                  </a:lnTo>
                  <a:lnTo>
                    <a:pt x="148475" y="531672"/>
                  </a:lnTo>
                  <a:lnTo>
                    <a:pt x="153593" y="526542"/>
                  </a:lnTo>
                  <a:lnTo>
                    <a:pt x="153593" y="525767"/>
                  </a:lnTo>
                  <a:lnTo>
                    <a:pt x="153593" y="524979"/>
                  </a:lnTo>
                  <a:close/>
                </a:path>
                <a:path w="1390650" h="906144">
                  <a:moveTo>
                    <a:pt x="156552" y="714006"/>
                  </a:moveTo>
                  <a:lnTo>
                    <a:pt x="154279" y="710780"/>
                  </a:lnTo>
                  <a:lnTo>
                    <a:pt x="151053" y="713054"/>
                  </a:lnTo>
                  <a:lnTo>
                    <a:pt x="153339" y="716280"/>
                  </a:lnTo>
                  <a:lnTo>
                    <a:pt x="156552" y="714006"/>
                  </a:lnTo>
                  <a:close/>
                </a:path>
                <a:path w="1390650" h="906144">
                  <a:moveTo>
                    <a:pt x="157302" y="760793"/>
                  </a:moveTo>
                  <a:lnTo>
                    <a:pt x="154851" y="757707"/>
                  </a:lnTo>
                  <a:lnTo>
                    <a:pt x="151765" y="760158"/>
                  </a:lnTo>
                  <a:lnTo>
                    <a:pt x="154216" y="763244"/>
                  </a:lnTo>
                  <a:lnTo>
                    <a:pt x="157302" y="760793"/>
                  </a:lnTo>
                  <a:close/>
                </a:path>
                <a:path w="1390650" h="906144">
                  <a:moveTo>
                    <a:pt x="161963" y="664908"/>
                  </a:moveTo>
                  <a:lnTo>
                    <a:pt x="159880" y="661568"/>
                  </a:lnTo>
                  <a:lnTo>
                    <a:pt x="156540" y="663651"/>
                  </a:lnTo>
                  <a:lnTo>
                    <a:pt x="158623" y="666991"/>
                  </a:lnTo>
                  <a:lnTo>
                    <a:pt x="161963" y="664908"/>
                  </a:lnTo>
                  <a:close/>
                </a:path>
                <a:path w="1390650" h="906144">
                  <a:moveTo>
                    <a:pt x="165912" y="519988"/>
                  </a:moveTo>
                  <a:lnTo>
                    <a:pt x="164579" y="516280"/>
                  </a:lnTo>
                  <a:lnTo>
                    <a:pt x="160870" y="517613"/>
                  </a:lnTo>
                  <a:lnTo>
                    <a:pt x="162204" y="521322"/>
                  </a:lnTo>
                  <a:lnTo>
                    <a:pt x="165912" y="519988"/>
                  </a:lnTo>
                  <a:close/>
                </a:path>
                <a:path w="1390650" h="906144">
                  <a:moveTo>
                    <a:pt x="166154" y="595134"/>
                  </a:moveTo>
                  <a:lnTo>
                    <a:pt x="164401" y="591616"/>
                  </a:lnTo>
                  <a:lnTo>
                    <a:pt x="160870" y="593369"/>
                  </a:lnTo>
                  <a:lnTo>
                    <a:pt x="162636" y="596887"/>
                  </a:lnTo>
                  <a:lnTo>
                    <a:pt x="166154" y="595134"/>
                  </a:lnTo>
                  <a:close/>
                </a:path>
                <a:path w="1390650" h="906144">
                  <a:moveTo>
                    <a:pt x="169418" y="704900"/>
                  </a:moveTo>
                  <a:lnTo>
                    <a:pt x="167132" y="701687"/>
                  </a:lnTo>
                  <a:lnTo>
                    <a:pt x="163918" y="703961"/>
                  </a:lnTo>
                  <a:lnTo>
                    <a:pt x="166192" y="707174"/>
                  </a:lnTo>
                  <a:lnTo>
                    <a:pt x="169418" y="704900"/>
                  </a:lnTo>
                  <a:close/>
                </a:path>
                <a:path w="1390650" h="906144">
                  <a:moveTo>
                    <a:pt x="169633" y="751001"/>
                  </a:moveTo>
                  <a:lnTo>
                    <a:pt x="167182" y="747915"/>
                  </a:lnTo>
                  <a:lnTo>
                    <a:pt x="164109" y="750366"/>
                  </a:lnTo>
                  <a:lnTo>
                    <a:pt x="166547" y="753440"/>
                  </a:lnTo>
                  <a:lnTo>
                    <a:pt x="169633" y="751001"/>
                  </a:lnTo>
                  <a:close/>
                </a:path>
                <a:path w="1390650" h="906144">
                  <a:moveTo>
                    <a:pt x="175336" y="656577"/>
                  </a:moveTo>
                  <a:lnTo>
                    <a:pt x="173240" y="653237"/>
                  </a:lnTo>
                  <a:lnTo>
                    <a:pt x="169900" y="655320"/>
                  </a:lnTo>
                  <a:lnTo>
                    <a:pt x="171983" y="658660"/>
                  </a:lnTo>
                  <a:lnTo>
                    <a:pt x="175336" y="656577"/>
                  </a:lnTo>
                  <a:close/>
                </a:path>
                <a:path w="1390650" h="906144">
                  <a:moveTo>
                    <a:pt x="180251" y="588111"/>
                  </a:moveTo>
                  <a:lnTo>
                    <a:pt x="178498" y="584581"/>
                  </a:lnTo>
                  <a:lnTo>
                    <a:pt x="174967" y="586346"/>
                  </a:lnTo>
                  <a:lnTo>
                    <a:pt x="176733" y="589864"/>
                  </a:lnTo>
                  <a:lnTo>
                    <a:pt x="180251" y="588111"/>
                  </a:lnTo>
                  <a:close/>
                </a:path>
                <a:path w="1390650" h="906144">
                  <a:moveTo>
                    <a:pt x="180746" y="514680"/>
                  </a:moveTo>
                  <a:lnTo>
                    <a:pt x="179412" y="510971"/>
                  </a:lnTo>
                  <a:lnTo>
                    <a:pt x="175704" y="512305"/>
                  </a:lnTo>
                  <a:lnTo>
                    <a:pt x="177038" y="516013"/>
                  </a:lnTo>
                  <a:lnTo>
                    <a:pt x="180746" y="514680"/>
                  </a:lnTo>
                  <a:close/>
                </a:path>
                <a:path w="1390650" h="906144">
                  <a:moveTo>
                    <a:pt x="181978" y="741197"/>
                  </a:moveTo>
                  <a:lnTo>
                    <a:pt x="179527" y="738124"/>
                  </a:lnTo>
                  <a:lnTo>
                    <a:pt x="176441" y="740562"/>
                  </a:lnTo>
                  <a:lnTo>
                    <a:pt x="178892" y="743648"/>
                  </a:lnTo>
                  <a:lnTo>
                    <a:pt x="181978" y="741197"/>
                  </a:lnTo>
                  <a:close/>
                </a:path>
                <a:path w="1390650" h="906144">
                  <a:moveTo>
                    <a:pt x="182270" y="695807"/>
                  </a:moveTo>
                  <a:lnTo>
                    <a:pt x="179997" y="692594"/>
                  </a:lnTo>
                  <a:lnTo>
                    <a:pt x="176784" y="694867"/>
                  </a:lnTo>
                  <a:lnTo>
                    <a:pt x="179057" y="698080"/>
                  </a:lnTo>
                  <a:lnTo>
                    <a:pt x="182270" y="695807"/>
                  </a:lnTo>
                  <a:close/>
                </a:path>
                <a:path w="1390650" h="906144">
                  <a:moveTo>
                    <a:pt x="188696" y="648246"/>
                  </a:moveTo>
                  <a:lnTo>
                    <a:pt x="186613" y="644906"/>
                  </a:lnTo>
                  <a:lnTo>
                    <a:pt x="183273" y="646988"/>
                  </a:lnTo>
                  <a:lnTo>
                    <a:pt x="185356" y="650328"/>
                  </a:lnTo>
                  <a:lnTo>
                    <a:pt x="188696" y="648246"/>
                  </a:lnTo>
                  <a:close/>
                </a:path>
                <a:path w="1390650" h="906144">
                  <a:moveTo>
                    <a:pt x="189039" y="446214"/>
                  </a:moveTo>
                  <a:lnTo>
                    <a:pt x="183921" y="441083"/>
                  </a:lnTo>
                  <a:lnTo>
                    <a:pt x="182359" y="441083"/>
                  </a:lnTo>
                  <a:lnTo>
                    <a:pt x="177228" y="446214"/>
                  </a:lnTo>
                  <a:lnTo>
                    <a:pt x="177228" y="447776"/>
                  </a:lnTo>
                  <a:lnTo>
                    <a:pt x="182359" y="452907"/>
                  </a:lnTo>
                  <a:lnTo>
                    <a:pt x="183921" y="452907"/>
                  </a:lnTo>
                  <a:lnTo>
                    <a:pt x="189039" y="447776"/>
                  </a:lnTo>
                  <a:lnTo>
                    <a:pt x="189039" y="447001"/>
                  </a:lnTo>
                  <a:lnTo>
                    <a:pt x="189039" y="446214"/>
                  </a:lnTo>
                  <a:close/>
                </a:path>
                <a:path w="1390650" h="906144">
                  <a:moveTo>
                    <a:pt x="194310" y="731405"/>
                  </a:moveTo>
                  <a:lnTo>
                    <a:pt x="191871" y="728319"/>
                  </a:lnTo>
                  <a:lnTo>
                    <a:pt x="188785" y="730770"/>
                  </a:lnTo>
                  <a:lnTo>
                    <a:pt x="191223" y="733856"/>
                  </a:lnTo>
                  <a:lnTo>
                    <a:pt x="194310" y="731405"/>
                  </a:lnTo>
                  <a:close/>
                </a:path>
                <a:path w="1390650" h="906144">
                  <a:moveTo>
                    <a:pt x="194360" y="581088"/>
                  </a:moveTo>
                  <a:lnTo>
                    <a:pt x="192595" y="577557"/>
                  </a:lnTo>
                  <a:lnTo>
                    <a:pt x="189077" y="579310"/>
                  </a:lnTo>
                  <a:lnTo>
                    <a:pt x="190830" y="582841"/>
                  </a:lnTo>
                  <a:lnTo>
                    <a:pt x="194360" y="581088"/>
                  </a:lnTo>
                  <a:close/>
                </a:path>
                <a:path w="1390650" h="906144">
                  <a:moveTo>
                    <a:pt x="195135" y="686714"/>
                  </a:moveTo>
                  <a:lnTo>
                    <a:pt x="192862" y="683501"/>
                  </a:lnTo>
                  <a:lnTo>
                    <a:pt x="189649" y="685774"/>
                  </a:lnTo>
                  <a:lnTo>
                    <a:pt x="191922" y="688987"/>
                  </a:lnTo>
                  <a:lnTo>
                    <a:pt x="195135" y="686714"/>
                  </a:lnTo>
                  <a:close/>
                </a:path>
                <a:path w="1390650" h="906144">
                  <a:moveTo>
                    <a:pt x="195567" y="509371"/>
                  </a:moveTo>
                  <a:lnTo>
                    <a:pt x="194246" y="505663"/>
                  </a:lnTo>
                  <a:lnTo>
                    <a:pt x="190538" y="506984"/>
                  </a:lnTo>
                  <a:lnTo>
                    <a:pt x="191858" y="510692"/>
                  </a:lnTo>
                  <a:lnTo>
                    <a:pt x="195567" y="509371"/>
                  </a:lnTo>
                  <a:close/>
                </a:path>
                <a:path w="1390650" h="906144">
                  <a:moveTo>
                    <a:pt x="201777" y="443496"/>
                  </a:moveTo>
                  <a:lnTo>
                    <a:pt x="200888" y="439661"/>
                  </a:lnTo>
                  <a:lnTo>
                    <a:pt x="197053" y="440550"/>
                  </a:lnTo>
                  <a:lnTo>
                    <a:pt x="197942" y="444385"/>
                  </a:lnTo>
                  <a:lnTo>
                    <a:pt x="201777" y="443496"/>
                  </a:lnTo>
                  <a:close/>
                </a:path>
                <a:path w="1390650" h="906144">
                  <a:moveTo>
                    <a:pt x="202069" y="639902"/>
                  </a:moveTo>
                  <a:lnTo>
                    <a:pt x="199986" y="636562"/>
                  </a:lnTo>
                  <a:lnTo>
                    <a:pt x="196646" y="638644"/>
                  </a:lnTo>
                  <a:lnTo>
                    <a:pt x="198729" y="641985"/>
                  </a:lnTo>
                  <a:lnTo>
                    <a:pt x="202069" y="639902"/>
                  </a:lnTo>
                  <a:close/>
                </a:path>
                <a:path w="1390650" h="906144">
                  <a:moveTo>
                    <a:pt x="206654" y="721614"/>
                  </a:moveTo>
                  <a:lnTo>
                    <a:pt x="204203" y="718527"/>
                  </a:lnTo>
                  <a:lnTo>
                    <a:pt x="201117" y="720979"/>
                  </a:lnTo>
                  <a:lnTo>
                    <a:pt x="203568" y="724065"/>
                  </a:lnTo>
                  <a:lnTo>
                    <a:pt x="206654" y="721614"/>
                  </a:lnTo>
                  <a:close/>
                </a:path>
                <a:path w="1390650" h="906144">
                  <a:moveTo>
                    <a:pt x="208000" y="677621"/>
                  </a:moveTo>
                  <a:lnTo>
                    <a:pt x="205727" y="674408"/>
                  </a:lnTo>
                  <a:lnTo>
                    <a:pt x="202514" y="676681"/>
                  </a:lnTo>
                  <a:lnTo>
                    <a:pt x="204787" y="679894"/>
                  </a:lnTo>
                  <a:lnTo>
                    <a:pt x="208000" y="677621"/>
                  </a:lnTo>
                  <a:close/>
                </a:path>
                <a:path w="1390650" h="906144">
                  <a:moveTo>
                    <a:pt x="208457" y="574052"/>
                  </a:moveTo>
                  <a:lnTo>
                    <a:pt x="206692" y="570534"/>
                  </a:lnTo>
                  <a:lnTo>
                    <a:pt x="203174" y="572287"/>
                  </a:lnTo>
                  <a:lnTo>
                    <a:pt x="204927" y="575818"/>
                  </a:lnTo>
                  <a:lnTo>
                    <a:pt x="208457" y="574052"/>
                  </a:lnTo>
                  <a:close/>
                </a:path>
                <a:path w="1390650" h="906144">
                  <a:moveTo>
                    <a:pt x="210400" y="504063"/>
                  </a:moveTo>
                  <a:lnTo>
                    <a:pt x="209080" y="500354"/>
                  </a:lnTo>
                  <a:lnTo>
                    <a:pt x="205371" y="501675"/>
                  </a:lnTo>
                  <a:lnTo>
                    <a:pt x="206692" y="505383"/>
                  </a:lnTo>
                  <a:lnTo>
                    <a:pt x="210400" y="504063"/>
                  </a:lnTo>
                  <a:close/>
                </a:path>
                <a:path w="1390650" h="906144">
                  <a:moveTo>
                    <a:pt x="215430" y="631571"/>
                  </a:moveTo>
                  <a:lnTo>
                    <a:pt x="213347" y="628230"/>
                  </a:lnTo>
                  <a:lnTo>
                    <a:pt x="210007" y="630313"/>
                  </a:lnTo>
                  <a:lnTo>
                    <a:pt x="212090" y="633653"/>
                  </a:lnTo>
                  <a:lnTo>
                    <a:pt x="215430" y="631571"/>
                  </a:lnTo>
                  <a:close/>
                </a:path>
                <a:path w="1390650" h="906144">
                  <a:moveTo>
                    <a:pt x="217131" y="439953"/>
                  </a:moveTo>
                  <a:lnTo>
                    <a:pt x="216242" y="436118"/>
                  </a:lnTo>
                  <a:lnTo>
                    <a:pt x="212407" y="436994"/>
                  </a:lnTo>
                  <a:lnTo>
                    <a:pt x="213296" y="440842"/>
                  </a:lnTo>
                  <a:lnTo>
                    <a:pt x="217131" y="439953"/>
                  </a:lnTo>
                  <a:close/>
                </a:path>
                <a:path w="1390650" h="906144">
                  <a:moveTo>
                    <a:pt x="218986" y="711822"/>
                  </a:moveTo>
                  <a:lnTo>
                    <a:pt x="216547" y="708736"/>
                  </a:lnTo>
                  <a:lnTo>
                    <a:pt x="213461" y="711187"/>
                  </a:lnTo>
                  <a:lnTo>
                    <a:pt x="215912" y="714273"/>
                  </a:lnTo>
                  <a:lnTo>
                    <a:pt x="218986" y="711822"/>
                  </a:lnTo>
                  <a:close/>
                </a:path>
                <a:path w="1390650" h="906144">
                  <a:moveTo>
                    <a:pt x="220865" y="668528"/>
                  </a:moveTo>
                  <a:lnTo>
                    <a:pt x="218592" y="665314"/>
                  </a:lnTo>
                  <a:lnTo>
                    <a:pt x="215366" y="667588"/>
                  </a:lnTo>
                  <a:lnTo>
                    <a:pt x="217652" y="670801"/>
                  </a:lnTo>
                  <a:lnTo>
                    <a:pt x="220865" y="668528"/>
                  </a:lnTo>
                  <a:close/>
                </a:path>
                <a:path w="1390650" h="906144">
                  <a:moveTo>
                    <a:pt x="222554" y="567029"/>
                  </a:moveTo>
                  <a:lnTo>
                    <a:pt x="220802" y="563511"/>
                  </a:lnTo>
                  <a:lnTo>
                    <a:pt x="217271" y="565264"/>
                  </a:lnTo>
                  <a:lnTo>
                    <a:pt x="219024" y="568782"/>
                  </a:lnTo>
                  <a:lnTo>
                    <a:pt x="222554" y="567029"/>
                  </a:lnTo>
                  <a:close/>
                </a:path>
                <a:path w="1390650" h="906144">
                  <a:moveTo>
                    <a:pt x="225234" y="498741"/>
                  </a:moveTo>
                  <a:lnTo>
                    <a:pt x="223901" y="495033"/>
                  </a:lnTo>
                  <a:lnTo>
                    <a:pt x="220192" y="496366"/>
                  </a:lnTo>
                  <a:lnTo>
                    <a:pt x="221526" y="500075"/>
                  </a:lnTo>
                  <a:lnTo>
                    <a:pt x="225234" y="498741"/>
                  </a:lnTo>
                  <a:close/>
                </a:path>
                <a:path w="1390650" h="906144">
                  <a:moveTo>
                    <a:pt x="226453" y="365480"/>
                  </a:moveTo>
                  <a:lnTo>
                    <a:pt x="221335" y="360349"/>
                  </a:lnTo>
                  <a:lnTo>
                    <a:pt x="219773" y="360349"/>
                  </a:lnTo>
                  <a:lnTo>
                    <a:pt x="214642" y="365480"/>
                  </a:lnTo>
                  <a:lnTo>
                    <a:pt x="214642" y="367042"/>
                  </a:lnTo>
                  <a:lnTo>
                    <a:pt x="219773" y="372160"/>
                  </a:lnTo>
                  <a:lnTo>
                    <a:pt x="221335" y="372160"/>
                  </a:lnTo>
                  <a:lnTo>
                    <a:pt x="226453" y="367042"/>
                  </a:lnTo>
                  <a:lnTo>
                    <a:pt x="226453" y="366255"/>
                  </a:lnTo>
                  <a:lnTo>
                    <a:pt x="226453" y="365480"/>
                  </a:lnTo>
                  <a:close/>
                </a:path>
                <a:path w="1390650" h="906144">
                  <a:moveTo>
                    <a:pt x="228803" y="623239"/>
                  </a:moveTo>
                  <a:lnTo>
                    <a:pt x="226720" y="619899"/>
                  </a:lnTo>
                  <a:lnTo>
                    <a:pt x="223380" y="621982"/>
                  </a:lnTo>
                  <a:lnTo>
                    <a:pt x="225463" y="625322"/>
                  </a:lnTo>
                  <a:lnTo>
                    <a:pt x="228803" y="623239"/>
                  </a:lnTo>
                  <a:close/>
                </a:path>
                <a:path w="1390650" h="906144">
                  <a:moveTo>
                    <a:pt x="231330" y="702030"/>
                  </a:moveTo>
                  <a:lnTo>
                    <a:pt x="228879" y="698944"/>
                  </a:lnTo>
                  <a:lnTo>
                    <a:pt x="225793" y="701395"/>
                  </a:lnTo>
                  <a:lnTo>
                    <a:pt x="228244" y="704469"/>
                  </a:lnTo>
                  <a:lnTo>
                    <a:pt x="231330" y="702030"/>
                  </a:lnTo>
                  <a:close/>
                </a:path>
                <a:path w="1390650" h="906144">
                  <a:moveTo>
                    <a:pt x="232473" y="436397"/>
                  </a:moveTo>
                  <a:lnTo>
                    <a:pt x="231597" y="432562"/>
                  </a:lnTo>
                  <a:lnTo>
                    <a:pt x="227749" y="433451"/>
                  </a:lnTo>
                  <a:lnTo>
                    <a:pt x="228638" y="437286"/>
                  </a:lnTo>
                  <a:lnTo>
                    <a:pt x="232473" y="436397"/>
                  </a:lnTo>
                  <a:close/>
                </a:path>
                <a:path w="1390650" h="906144">
                  <a:moveTo>
                    <a:pt x="233730" y="659434"/>
                  </a:moveTo>
                  <a:lnTo>
                    <a:pt x="231444" y="656209"/>
                  </a:lnTo>
                  <a:lnTo>
                    <a:pt x="228231" y="658482"/>
                  </a:lnTo>
                  <a:lnTo>
                    <a:pt x="230505" y="661708"/>
                  </a:lnTo>
                  <a:lnTo>
                    <a:pt x="233730" y="659434"/>
                  </a:lnTo>
                  <a:close/>
                </a:path>
                <a:path w="1390650" h="906144">
                  <a:moveTo>
                    <a:pt x="236651" y="560006"/>
                  </a:moveTo>
                  <a:lnTo>
                    <a:pt x="234899" y="556475"/>
                  </a:lnTo>
                  <a:lnTo>
                    <a:pt x="231368" y="558241"/>
                  </a:lnTo>
                  <a:lnTo>
                    <a:pt x="233133" y="561759"/>
                  </a:lnTo>
                  <a:lnTo>
                    <a:pt x="236651" y="560006"/>
                  </a:lnTo>
                  <a:close/>
                </a:path>
                <a:path w="1390650" h="906144">
                  <a:moveTo>
                    <a:pt x="239356" y="365633"/>
                  </a:moveTo>
                  <a:lnTo>
                    <a:pt x="239064" y="362026"/>
                  </a:lnTo>
                  <a:lnTo>
                    <a:pt x="235102" y="362026"/>
                  </a:lnTo>
                  <a:lnTo>
                    <a:pt x="235432" y="365950"/>
                  </a:lnTo>
                  <a:lnTo>
                    <a:pt x="235407" y="365633"/>
                  </a:lnTo>
                  <a:lnTo>
                    <a:pt x="239356" y="365633"/>
                  </a:lnTo>
                  <a:close/>
                </a:path>
                <a:path w="1390650" h="906144">
                  <a:moveTo>
                    <a:pt x="240068" y="493433"/>
                  </a:moveTo>
                  <a:lnTo>
                    <a:pt x="238734" y="489724"/>
                  </a:lnTo>
                  <a:lnTo>
                    <a:pt x="235026" y="491058"/>
                  </a:lnTo>
                  <a:lnTo>
                    <a:pt x="236359" y="494766"/>
                  </a:lnTo>
                  <a:lnTo>
                    <a:pt x="240068" y="493433"/>
                  </a:lnTo>
                  <a:close/>
                </a:path>
                <a:path w="1390650" h="906144">
                  <a:moveTo>
                    <a:pt x="242176" y="614908"/>
                  </a:moveTo>
                  <a:lnTo>
                    <a:pt x="240080" y="611555"/>
                  </a:lnTo>
                  <a:lnTo>
                    <a:pt x="236740" y="613651"/>
                  </a:lnTo>
                  <a:lnTo>
                    <a:pt x="238823" y="616991"/>
                  </a:lnTo>
                  <a:lnTo>
                    <a:pt x="242176" y="614908"/>
                  </a:lnTo>
                  <a:close/>
                </a:path>
                <a:path w="1390650" h="906144">
                  <a:moveTo>
                    <a:pt x="243674" y="692226"/>
                  </a:moveTo>
                  <a:lnTo>
                    <a:pt x="241223" y="689152"/>
                  </a:lnTo>
                  <a:lnTo>
                    <a:pt x="238137" y="691591"/>
                  </a:lnTo>
                  <a:lnTo>
                    <a:pt x="240588" y="694677"/>
                  </a:lnTo>
                  <a:lnTo>
                    <a:pt x="243674" y="692226"/>
                  </a:lnTo>
                  <a:close/>
                </a:path>
                <a:path w="1390650" h="906144">
                  <a:moveTo>
                    <a:pt x="246583" y="650328"/>
                  </a:moveTo>
                  <a:lnTo>
                    <a:pt x="244309" y="647115"/>
                  </a:lnTo>
                  <a:lnTo>
                    <a:pt x="241096" y="649389"/>
                  </a:lnTo>
                  <a:lnTo>
                    <a:pt x="243370" y="652614"/>
                  </a:lnTo>
                  <a:lnTo>
                    <a:pt x="246583" y="650328"/>
                  </a:lnTo>
                  <a:close/>
                </a:path>
                <a:path w="1390650" h="906144">
                  <a:moveTo>
                    <a:pt x="247827" y="432854"/>
                  </a:moveTo>
                  <a:lnTo>
                    <a:pt x="246938" y="429018"/>
                  </a:lnTo>
                  <a:lnTo>
                    <a:pt x="243103" y="429907"/>
                  </a:lnTo>
                  <a:lnTo>
                    <a:pt x="243992" y="433743"/>
                  </a:lnTo>
                  <a:lnTo>
                    <a:pt x="247827" y="432854"/>
                  </a:lnTo>
                  <a:close/>
                </a:path>
                <a:path w="1390650" h="906144">
                  <a:moveTo>
                    <a:pt x="250748" y="552983"/>
                  </a:moveTo>
                  <a:lnTo>
                    <a:pt x="248996" y="549452"/>
                  </a:lnTo>
                  <a:lnTo>
                    <a:pt x="245465" y="551205"/>
                  </a:lnTo>
                  <a:lnTo>
                    <a:pt x="247230" y="554736"/>
                  </a:lnTo>
                  <a:lnTo>
                    <a:pt x="250748" y="552983"/>
                  </a:lnTo>
                  <a:close/>
                </a:path>
                <a:path w="1390650" h="906144">
                  <a:moveTo>
                    <a:pt x="254889" y="488124"/>
                  </a:moveTo>
                  <a:lnTo>
                    <a:pt x="253568" y="484416"/>
                  </a:lnTo>
                  <a:lnTo>
                    <a:pt x="249859" y="485736"/>
                  </a:lnTo>
                  <a:lnTo>
                    <a:pt x="251180" y="489445"/>
                  </a:lnTo>
                  <a:lnTo>
                    <a:pt x="254889" y="488124"/>
                  </a:lnTo>
                  <a:close/>
                </a:path>
                <a:path w="1390650" h="906144">
                  <a:moveTo>
                    <a:pt x="255054" y="364350"/>
                  </a:moveTo>
                  <a:lnTo>
                    <a:pt x="254762" y="360743"/>
                  </a:lnTo>
                  <a:lnTo>
                    <a:pt x="250812" y="360743"/>
                  </a:lnTo>
                  <a:lnTo>
                    <a:pt x="251129" y="364680"/>
                  </a:lnTo>
                  <a:lnTo>
                    <a:pt x="251104" y="364350"/>
                  </a:lnTo>
                  <a:lnTo>
                    <a:pt x="255054" y="364350"/>
                  </a:lnTo>
                  <a:close/>
                </a:path>
                <a:path w="1390650" h="906144">
                  <a:moveTo>
                    <a:pt x="255536" y="606564"/>
                  </a:moveTo>
                  <a:lnTo>
                    <a:pt x="253453" y="603224"/>
                  </a:lnTo>
                  <a:lnTo>
                    <a:pt x="250113" y="605307"/>
                  </a:lnTo>
                  <a:lnTo>
                    <a:pt x="252196" y="608647"/>
                  </a:lnTo>
                  <a:lnTo>
                    <a:pt x="255536" y="606564"/>
                  </a:lnTo>
                  <a:close/>
                </a:path>
                <a:path w="1390650" h="906144">
                  <a:moveTo>
                    <a:pt x="256006" y="682434"/>
                  </a:moveTo>
                  <a:lnTo>
                    <a:pt x="253555" y="679348"/>
                  </a:lnTo>
                  <a:lnTo>
                    <a:pt x="250469" y="681799"/>
                  </a:lnTo>
                  <a:lnTo>
                    <a:pt x="252920" y="684885"/>
                  </a:lnTo>
                  <a:lnTo>
                    <a:pt x="256006" y="682434"/>
                  </a:lnTo>
                  <a:close/>
                </a:path>
                <a:path w="1390650" h="906144">
                  <a:moveTo>
                    <a:pt x="259448" y="641235"/>
                  </a:moveTo>
                  <a:lnTo>
                    <a:pt x="257175" y="638022"/>
                  </a:lnTo>
                  <a:lnTo>
                    <a:pt x="253961" y="640295"/>
                  </a:lnTo>
                  <a:lnTo>
                    <a:pt x="256235" y="643509"/>
                  </a:lnTo>
                  <a:lnTo>
                    <a:pt x="259448" y="641235"/>
                  </a:lnTo>
                  <a:close/>
                </a:path>
                <a:path w="1390650" h="906144">
                  <a:moveTo>
                    <a:pt x="263182" y="429310"/>
                  </a:moveTo>
                  <a:lnTo>
                    <a:pt x="262293" y="425475"/>
                  </a:lnTo>
                  <a:lnTo>
                    <a:pt x="258457" y="426364"/>
                  </a:lnTo>
                  <a:lnTo>
                    <a:pt x="259334" y="430199"/>
                  </a:lnTo>
                  <a:lnTo>
                    <a:pt x="263182" y="429310"/>
                  </a:lnTo>
                  <a:close/>
                </a:path>
                <a:path w="1390650" h="906144">
                  <a:moveTo>
                    <a:pt x="263867" y="288683"/>
                  </a:moveTo>
                  <a:lnTo>
                    <a:pt x="258749" y="283552"/>
                  </a:lnTo>
                  <a:lnTo>
                    <a:pt x="257187" y="283552"/>
                  </a:lnTo>
                  <a:lnTo>
                    <a:pt x="252056" y="288683"/>
                  </a:lnTo>
                  <a:lnTo>
                    <a:pt x="252056" y="290245"/>
                  </a:lnTo>
                  <a:lnTo>
                    <a:pt x="257187" y="295363"/>
                  </a:lnTo>
                  <a:lnTo>
                    <a:pt x="258749" y="295363"/>
                  </a:lnTo>
                  <a:lnTo>
                    <a:pt x="263867" y="290245"/>
                  </a:lnTo>
                  <a:lnTo>
                    <a:pt x="263867" y="289458"/>
                  </a:lnTo>
                  <a:lnTo>
                    <a:pt x="263867" y="288683"/>
                  </a:lnTo>
                  <a:close/>
                </a:path>
                <a:path w="1390650" h="906144">
                  <a:moveTo>
                    <a:pt x="264858" y="545947"/>
                  </a:moveTo>
                  <a:lnTo>
                    <a:pt x="263093" y="542429"/>
                  </a:lnTo>
                  <a:lnTo>
                    <a:pt x="259575" y="544182"/>
                  </a:lnTo>
                  <a:lnTo>
                    <a:pt x="261327" y="547712"/>
                  </a:lnTo>
                  <a:lnTo>
                    <a:pt x="264858" y="545947"/>
                  </a:lnTo>
                  <a:close/>
                </a:path>
                <a:path w="1390650" h="906144">
                  <a:moveTo>
                    <a:pt x="268351" y="672642"/>
                  </a:moveTo>
                  <a:lnTo>
                    <a:pt x="265899" y="669556"/>
                  </a:lnTo>
                  <a:lnTo>
                    <a:pt x="262813" y="672007"/>
                  </a:lnTo>
                  <a:lnTo>
                    <a:pt x="265264" y="675093"/>
                  </a:lnTo>
                  <a:lnTo>
                    <a:pt x="268351" y="672642"/>
                  </a:lnTo>
                  <a:close/>
                </a:path>
                <a:path w="1390650" h="906144">
                  <a:moveTo>
                    <a:pt x="268909" y="598233"/>
                  </a:moveTo>
                  <a:lnTo>
                    <a:pt x="266827" y="594893"/>
                  </a:lnTo>
                  <a:lnTo>
                    <a:pt x="263486" y="596976"/>
                  </a:lnTo>
                  <a:lnTo>
                    <a:pt x="265569" y="600316"/>
                  </a:lnTo>
                  <a:lnTo>
                    <a:pt x="268909" y="598233"/>
                  </a:lnTo>
                  <a:close/>
                </a:path>
                <a:path w="1390650" h="906144">
                  <a:moveTo>
                    <a:pt x="269722" y="482815"/>
                  </a:moveTo>
                  <a:lnTo>
                    <a:pt x="268401" y="479107"/>
                  </a:lnTo>
                  <a:lnTo>
                    <a:pt x="264693" y="480428"/>
                  </a:lnTo>
                  <a:lnTo>
                    <a:pt x="266014" y="484136"/>
                  </a:lnTo>
                  <a:lnTo>
                    <a:pt x="269722" y="482815"/>
                  </a:lnTo>
                  <a:close/>
                </a:path>
                <a:path w="1390650" h="906144">
                  <a:moveTo>
                    <a:pt x="270751" y="363067"/>
                  </a:moveTo>
                  <a:lnTo>
                    <a:pt x="270459" y="359473"/>
                  </a:lnTo>
                  <a:lnTo>
                    <a:pt x="266509" y="359473"/>
                  </a:lnTo>
                  <a:lnTo>
                    <a:pt x="266827" y="363397"/>
                  </a:lnTo>
                  <a:lnTo>
                    <a:pt x="266801" y="363067"/>
                  </a:lnTo>
                  <a:lnTo>
                    <a:pt x="270751" y="363067"/>
                  </a:lnTo>
                  <a:close/>
                </a:path>
                <a:path w="1390650" h="906144">
                  <a:moveTo>
                    <a:pt x="272313" y="632142"/>
                  </a:moveTo>
                  <a:lnTo>
                    <a:pt x="270040" y="628929"/>
                  </a:lnTo>
                  <a:lnTo>
                    <a:pt x="266827" y="631202"/>
                  </a:lnTo>
                  <a:lnTo>
                    <a:pt x="269100" y="634415"/>
                  </a:lnTo>
                  <a:lnTo>
                    <a:pt x="272313" y="632142"/>
                  </a:lnTo>
                  <a:close/>
                </a:path>
                <a:path w="1390650" h="906144">
                  <a:moveTo>
                    <a:pt x="278523" y="425767"/>
                  </a:moveTo>
                  <a:lnTo>
                    <a:pt x="277634" y="421932"/>
                  </a:lnTo>
                  <a:lnTo>
                    <a:pt x="273799" y="422808"/>
                  </a:lnTo>
                  <a:lnTo>
                    <a:pt x="274688" y="426656"/>
                  </a:lnTo>
                  <a:lnTo>
                    <a:pt x="278523" y="425767"/>
                  </a:lnTo>
                  <a:close/>
                </a:path>
                <a:path w="1390650" h="906144">
                  <a:moveTo>
                    <a:pt x="278955" y="538924"/>
                  </a:moveTo>
                  <a:lnTo>
                    <a:pt x="277190" y="535393"/>
                  </a:lnTo>
                  <a:lnTo>
                    <a:pt x="273672" y="537159"/>
                  </a:lnTo>
                  <a:lnTo>
                    <a:pt x="275424" y="540677"/>
                  </a:lnTo>
                  <a:lnTo>
                    <a:pt x="278955" y="538924"/>
                  </a:lnTo>
                  <a:close/>
                </a:path>
                <a:path w="1390650" h="906144">
                  <a:moveTo>
                    <a:pt x="280682" y="662851"/>
                  </a:moveTo>
                  <a:lnTo>
                    <a:pt x="278231" y="659765"/>
                  </a:lnTo>
                  <a:lnTo>
                    <a:pt x="275158" y="662216"/>
                  </a:lnTo>
                  <a:lnTo>
                    <a:pt x="277596" y="665302"/>
                  </a:lnTo>
                  <a:lnTo>
                    <a:pt x="280682" y="662851"/>
                  </a:lnTo>
                  <a:close/>
                </a:path>
                <a:path w="1390650" h="906144">
                  <a:moveTo>
                    <a:pt x="282270" y="589902"/>
                  </a:moveTo>
                  <a:lnTo>
                    <a:pt x="280187" y="586562"/>
                  </a:lnTo>
                  <a:lnTo>
                    <a:pt x="276847" y="588645"/>
                  </a:lnTo>
                  <a:lnTo>
                    <a:pt x="278930" y="591985"/>
                  </a:lnTo>
                  <a:lnTo>
                    <a:pt x="282270" y="589902"/>
                  </a:lnTo>
                  <a:close/>
                </a:path>
                <a:path w="1390650" h="906144">
                  <a:moveTo>
                    <a:pt x="284556" y="477494"/>
                  </a:moveTo>
                  <a:lnTo>
                    <a:pt x="283222" y="473786"/>
                  </a:lnTo>
                  <a:lnTo>
                    <a:pt x="279514" y="475119"/>
                  </a:lnTo>
                  <a:lnTo>
                    <a:pt x="280847" y="478828"/>
                  </a:lnTo>
                  <a:lnTo>
                    <a:pt x="284556" y="477494"/>
                  </a:lnTo>
                  <a:close/>
                </a:path>
                <a:path w="1390650" h="906144">
                  <a:moveTo>
                    <a:pt x="285178" y="623049"/>
                  </a:moveTo>
                  <a:lnTo>
                    <a:pt x="282905" y="619836"/>
                  </a:lnTo>
                  <a:lnTo>
                    <a:pt x="279692" y="622109"/>
                  </a:lnTo>
                  <a:lnTo>
                    <a:pt x="281965" y="625322"/>
                  </a:lnTo>
                  <a:lnTo>
                    <a:pt x="285178" y="623049"/>
                  </a:lnTo>
                  <a:close/>
                </a:path>
                <a:path w="1390650" h="906144">
                  <a:moveTo>
                    <a:pt x="286461" y="361784"/>
                  </a:moveTo>
                  <a:lnTo>
                    <a:pt x="286156" y="358190"/>
                  </a:lnTo>
                  <a:lnTo>
                    <a:pt x="282206" y="358190"/>
                  </a:lnTo>
                  <a:lnTo>
                    <a:pt x="282498" y="361784"/>
                  </a:lnTo>
                  <a:lnTo>
                    <a:pt x="286461" y="361784"/>
                  </a:lnTo>
                  <a:close/>
                </a:path>
                <a:path w="1390650" h="906144">
                  <a:moveTo>
                    <a:pt x="293027" y="653059"/>
                  </a:moveTo>
                  <a:lnTo>
                    <a:pt x="290576" y="649973"/>
                  </a:lnTo>
                  <a:lnTo>
                    <a:pt x="287489" y="652424"/>
                  </a:lnTo>
                  <a:lnTo>
                    <a:pt x="289941" y="655497"/>
                  </a:lnTo>
                  <a:lnTo>
                    <a:pt x="293027" y="653059"/>
                  </a:lnTo>
                  <a:close/>
                </a:path>
                <a:path w="1390650" h="906144">
                  <a:moveTo>
                    <a:pt x="293052" y="531901"/>
                  </a:moveTo>
                  <a:lnTo>
                    <a:pt x="291299" y="528370"/>
                  </a:lnTo>
                  <a:lnTo>
                    <a:pt x="287769" y="530123"/>
                  </a:lnTo>
                  <a:lnTo>
                    <a:pt x="289521" y="533654"/>
                  </a:lnTo>
                  <a:lnTo>
                    <a:pt x="293052" y="531901"/>
                  </a:lnTo>
                  <a:close/>
                </a:path>
                <a:path w="1390650" h="906144">
                  <a:moveTo>
                    <a:pt x="293878" y="422211"/>
                  </a:moveTo>
                  <a:lnTo>
                    <a:pt x="292989" y="418376"/>
                  </a:lnTo>
                  <a:lnTo>
                    <a:pt x="289153" y="419265"/>
                  </a:lnTo>
                  <a:lnTo>
                    <a:pt x="290042" y="423100"/>
                  </a:lnTo>
                  <a:lnTo>
                    <a:pt x="293878" y="422211"/>
                  </a:lnTo>
                  <a:close/>
                </a:path>
                <a:path w="1390650" h="906144">
                  <a:moveTo>
                    <a:pt x="295643" y="581571"/>
                  </a:moveTo>
                  <a:lnTo>
                    <a:pt x="293560" y="578218"/>
                  </a:lnTo>
                  <a:lnTo>
                    <a:pt x="290220" y="580313"/>
                  </a:lnTo>
                  <a:lnTo>
                    <a:pt x="292303" y="583653"/>
                  </a:lnTo>
                  <a:lnTo>
                    <a:pt x="295643" y="581571"/>
                  </a:lnTo>
                  <a:close/>
                </a:path>
                <a:path w="1390650" h="906144">
                  <a:moveTo>
                    <a:pt x="298043" y="613956"/>
                  </a:moveTo>
                  <a:lnTo>
                    <a:pt x="295770" y="610743"/>
                  </a:lnTo>
                  <a:lnTo>
                    <a:pt x="292544" y="613016"/>
                  </a:lnTo>
                  <a:lnTo>
                    <a:pt x="294817" y="616229"/>
                  </a:lnTo>
                  <a:lnTo>
                    <a:pt x="298043" y="613956"/>
                  </a:lnTo>
                  <a:close/>
                </a:path>
                <a:path w="1390650" h="906144">
                  <a:moveTo>
                    <a:pt x="299389" y="472186"/>
                  </a:moveTo>
                  <a:lnTo>
                    <a:pt x="298056" y="468477"/>
                  </a:lnTo>
                  <a:lnTo>
                    <a:pt x="294347" y="469811"/>
                  </a:lnTo>
                  <a:lnTo>
                    <a:pt x="295681" y="473519"/>
                  </a:lnTo>
                  <a:lnTo>
                    <a:pt x="299389" y="472186"/>
                  </a:lnTo>
                  <a:close/>
                </a:path>
                <a:path w="1390650" h="906144">
                  <a:moveTo>
                    <a:pt x="302158" y="360514"/>
                  </a:moveTo>
                  <a:lnTo>
                    <a:pt x="301866" y="356908"/>
                  </a:lnTo>
                  <a:lnTo>
                    <a:pt x="297916" y="356908"/>
                  </a:lnTo>
                  <a:lnTo>
                    <a:pt x="298234" y="360832"/>
                  </a:lnTo>
                  <a:lnTo>
                    <a:pt x="298208" y="360514"/>
                  </a:lnTo>
                  <a:lnTo>
                    <a:pt x="302158" y="360514"/>
                  </a:lnTo>
                  <a:close/>
                </a:path>
                <a:path w="1390650" h="906144">
                  <a:moveTo>
                    <a:pt x="305358" y="643255"/>
                  </a:moveTo>
                  <a:lnTo>
                    <a:pt x="302907" y="640181"/>
                  </a:lnTo>
                  <a:lnTo>
                    <a:pt x="299834" y="642620"/>
                  </a:lnTo>
                  <a:lnTo>
                    <a:pt x="302272" y="645706"/>
                  </a:lnTo>
                  <a:lnTo>
                    <a:pt x="305358" y="643255"/>
                  </a:lnTo>
                  <a:close/>
                </a:path>
                <a:path w="1390650" h="906144">
                  <a:moveTo>
                    <a:pt x="307149" y="524865"/>
                  </a:moveTo>
                  <a:lnTo>
                    <a:pt x="305396" y="521347"/>
                  </a:lnTo>
                  <a:lnTo>
                    <a:pt x="301866" y="523100"/>
                  </a:lnTo>
                  <a:lnTo>
                    <a:pt x="303631" y="526630"/>
                  </a:lnTo>
                  <a:lnTo>
                    <a:pt x="307149" y="524865"/>
                  </a:lnTo>
                  <a:close/>
                </a:path>
                <a:path w="1390650" h="906144">
                  <a:moveTo>
                    <a:pt x="307200" y="209905"/>
                  </a:moveTo>
                  <a:lnTo>
                    <a:pt x="302069" y="204787"/>
                  </a:lnTo>
                  <a:lnTo>
                    <a:pt x="300507" y="204787"/>
                  </a:lnTo>
                  <a:lnTo>
                    <a:pt x="295376" y="209905"/>
                  </a:lnTo>
                  <a:lnTo>
                    <a:pt x="295376" y="211480"/>
                  </a:lnTo>
                  <a:lnTo>
                    <a:pt x="300507" y="216598"/>
                  </a:lnTo>
                  <a:lnTo>
                    <a:pt x="302069" y="216598"/>
                  </a:lnTo>
                  <a:lnTo>
                    <a:pt x="307200" y="211480"/>
                  </a:lnTo>
                  <a:lnTo>
                    <a:pt x="307200" y="210693"/>
                  </a:lnTo>
                  <a:lnTo>
                    <a:pt x="307200" y="209905"/>
                  </a:lnTo>
                  <a:close/>
                </a:path>
                <a:path w="1390650" h="906144">
                  <a:moveTo>
                    <a:pt x="309016" y="573227"/>
                  </a:moveTo>
                  <a:lnTo>
                    <a:pt x="306933" y="569887"/>
                  </a:lnTo>
                  <a:lnTo>
                    <a:pt x="303580" y="571969"/>
                  </a:lnTo>
                  <a:lnTo>
                    <a:pt x="305663" y="575310"/>
                  </a:lnTo>
                  <a:lnTo>
                    <a:pt x="309016" y="573227"/>
                  </a:lnTo>
                  <a:close/>
                </a:path>
                <a:path w="1390650" h="906144">
                  <a:moveTo>
                    <a:pt x="309219" y="418668"/>
                  </a:moveTo>
                  <a:lnTo>
                    <a:pt x="308343" y="414832"/>
                  </a:lnTo>
                  <a:lnTo>
                    <a:pt x="304495" y="415721"/>
                  </a:lnTo>
                  <a:lnTo>
                    <a:pt x="305384" y="419557"/>
                  </a:lnTo>
                  <a:lnTo>
                    <a:pt x="309219" y="418668"/>
                  </a:lnTo>
                  <a:close/>
                </a:path>
                <a:path w="1390650" h="906144">
                  <a:moveTo>
                    <a:pt x="310896" y="604862"/>
                  </a:moveTo>
                  <a:lnTo>
                    <a:pt x="308622" y="601649"/>
                  </a:lnTo>
                  <a:lnTo>
                    <a:pt x="305409" y="603923"/>
                  </a:lnTo>
                  <a:lnTo>
                    <a:pt x="307682" y="607136"/>
                  </a:lnTo>
                  <a:lnTo>
                    <a:pt x="310896" y="604862"/>
                  </a:lnTo>
                  <a:close/>
                </a:path>
                <a:path w="1390650" h="906144">
                  <a:moveTo>
                    <a:pt x="314223" y="466877"/>
                  </a:moveTo>
                  <a:lnTo>
                    <a:pt x="312889" y="463169"/>
                  </a:lnTo>
                  <a:lnTo>
                    <a:pt x="309181" y="464489"/>
                  </a:lnTo>
                  <a:lnTo>
                    <a:pt x="310515" y="468198"/>
                  </a:lnTo>
                  <a:lnTo>
                    <a:pt x="314223" y="466877"/>
                  </a:lnTo>
                  <a:close/>
                </a:path>
                <a:path w="1390650" h="906144">
                  <a:moveTo>
                    <a:pt x="317703" y="633463"/>
                  </a:moveTo>
                  <a:lnTo>
                    <a:pt x="315252" y="630377"/>
                  </a:lnTo>
                  <a:lnTo>
                    <a:pt x="312166" y="632828"/>
                  </a:lnTo>
                  <a:lnTo>
                    <a:pt x="314617" y="635914"/>
                  </a:lnTo>
                  <a:lnTo>
                    <a:pt x="317703" y="633463"/>
                  </a:lnTo>
                  <a:close/>
                </a:path>
                <a:path w="1390650" h="906144">
                  <a:moveTo>
                    <a:pt x="317855" y="359232"/>
                  </a:moveTo>
                  <a:lnTo>
                    <a:pt x="317563" y="355625"/>
                  </a:lnTo>
                  <a:lnTo>
                    <a:pt x="313613" y="355625"/>
                  </a:lnTo>
                  <a:lnTo>
                    <a:pt x="313931" y="359549"/>
                  </a:lnTo>
                  <a:lnTo>
                    <a:pt x="313905" y="359232"/>
                  </a:lnTo>
                  <a:lnTo>
                    <a:pt x="317855" y="359232"/>
                  </a:lnTo>
                  <a:close/>
                </a:path>
                <a:path w="1390650" h="906144">
                  <a:moveTo>
                    <a:pt x="321246" y="517842"/>
                  </a:moveTo>
                  <a:lnTo>
                    <a:pt x="319493" y="514324"/>
                  </a:lnTo>
                  <a:lnTo>
                    <a:pt x="315963" y="516077"/>
                  </a:lnTo>
                  <a:lnTo>
                    <a:pt x="317728" y="519607"/>
                  </a:lnTo>
                  <a:lnTo>
                    <a:pt x="321246" y="517842"/>
                  </a:lnTo>
                  <a:close/>
                </a:path>
                <a:path w="1390650" h="906144">
                  <a:moveTo>
                    <a:pt x="322376" y="564896"/>
                  </a:moveTo>
                  <a:lnTo>
                    <a:pt x="320294" y="561555"/>
                  </a:lnTo>
                  <a:lnTo>
                    <a:pt x="316953" y="563638"/>
                  </a:lnTo>
                  <a:lnTo>
                    <a:pt x="319036" y="566978"/>
                  </a:lnTo>
                  <a:lnTo>
                    <a:pt x="322376" y="564896"/>
                  </a:lnTo>
                  <a:close/>
                </a:path>
                <a:path w="1390650" h="906144">
                  <a:moveTo>
                    <a:pt x="323761" y="595769"/>
                  </a:moveTo>
                  <a:lnTo>
                    <a:pt x="321487" y="592543"/>
                  </a:lnTo>
                  <a:lnTo>
                    <a:pt x="318274" y="594817"/>
                  </a:lnTo>
                  <a:lnTo>
                    <a:pt x="320548" y="598043"/>
                  </a:lnTo>
                  <a:lnTo>
                    <a:pt x="323761" y="595769"/>
                  </a:lnTo>
                  <a:close/>
                </a:path>
                <a:path w="1390650" h="906144">
                  <a:moveTo>
                    <a:pt x="324573" y="415124"/>
                  </a:moveTo>
                  <a:lnTo>
                    <a:pt x="323684" y="411289"/>
                  </a:lnTo>
                  <a:lnTo>
                    <a:pt x="319849" y="412178"/>
                  </a:lnTo>
                  <a:lnTo>
                    <a:pt x="320738" y="416013"/>
                  </a:lnTo>
                  <a:lnTo>
                    <a:pt x="324573" y="415124"/>
                  </a:lnTo>
                  <a:close/>
                </a:path>
                <a:path w="1390650" h="906144">
                  <a:moveTo>
                    <a:pt x="329044" y="461568"/>
                  </a:moveTo>
                  <a:lnTo>
                    <a:pt x="327723" y="457860"/>
                  </a:lnTo>
                  <a:lnTo>
                    <a:pt x="324015" y="459181"/>
                  </a:lnTo>
                  <a:lnTo>
                    <a:pt x="325335" y="462889"/>
                  </a:lnTo>
                  <a:lnTo>
                    <a:pt x="329044" y="461568"/>
                  </a:lnTo>
                  <a:close/>
                </a:path>
                <a:path w="1390650" h="906144">
                  <a:moveTo>
                    <a:pt x="330034" y="623671"/>
                  </a:moveTo>
                  <a:lnTo>
                    <a:pt x="327596" y="620585"/>
                  </a:lnTo>
                  <a:lnTo>
                    <a:pt x="324510" y="623036"/>
                  </a:lnTo>
                  <a:lnTo>
                    <a:pt x="326961" y="626122"/>
                  </a:lnTo>
                  <a:lnTo>
                    <a:pt x="330034" y="623671"/>
                  </a:lnTo>
                  <a:close/>
                </a:path>
                <a:path w="1390650" h="906144">
                  <a:moveTo>
                    <a:pt x="333565" y="357949"/>
                  </a:moveTo>
                  <a:lnTo>
                    <a:pt x="333260" y="354342"/>
                  </a:lnTo>
                  <a:lnTo>
                    <a:pt x="329311" y="354342"/>
                  </a:lnTo>
                  <a:lnTo>
                    <a:pt x="329628" y="358267"/>
                  </a:lnTo>
                  <a:lnTo>
                    <a:pt x="329603" y="357949"/>
                  </a:lnTo>
                  <a:lnTo>
                    <a:pt x="333565" y="357949"/>
                  </a:lnTo>
                  <a:close/>
                </a:path>
                <a:path w="1390650" h="906144">
                  <a:moveTo>
                    <a:pt x="335356" y="510819"/>
                  </a:moveTo>
                  <a:lnTo>
                    <a:pt x="333590" y="507288"/>
                  </a:lnTo>
                  <a:lnTo>
                    <a:pt x="330073" y="509054"/>
                  </a:lnTo>
                  <a:lnTo>
                    <a:pt x="331825" y="512572"/>
                  </a:lnTo>
                  <a:lnTo>
                    <a:pt x="335356" y="510819"/>
                  </a:lnTo>
                  <a:close/>
                </a:path>
                <a:path w="1390650" h="906144">
                  <a:moveTo>
                    <a:pt x="335749" y="556564"/>
                  </a:moveTo>
                  <a:lnTo>
                    <a:pt x="333667" y="553224"/>
                  </a:lnTo>
                  <a:lnTo>
                    <a:pt x="330327" y="555307"/>
                  </a:lnTo>
                  <a:lnTo>
                    <a:pt x="332409" y="558647"/>
                  </a:lnTo>
                  <a:lnTo>
                    <a:pt x="335749" y="556564"/>
                  </a:lnTo>
                  <a:close/>
                </a:path>
                <a:path w="1390650" h="906144">
                  <a:moveTo>
                    <a:pt x="336626" y="586663"/>
                  </a:moveTo>
                  <a:lnTo>
                    <a:pt x="334352" y="583450"/>
                  </a:lnTo>
                  <a:lnTo>
                    <a:pt x="331139" y="585724"/>
                  </a:lnTo>
                  <a:lnTo>
                    <a:pt x="333413" y="588937"/>
                  </a:lnTo>
                  <a:lnTo>
                    <a:pt x="336626" y="586663"/>
                  </a:lnTo>
                  <a:close/>
                </a:path>
                <a:path w="1390650" h="906144">
                  <a:moveTo>
                    <a:pt x="339928" y="411581"/>
                  </a:moveTo>
                  <a:lnTo>
                    <a:pt x="339039" y="407746"/>
                  </a:lnTo>
                  <a:lnTo>
                    <a:pt x="335203" y="408622"/>
                  </a:lnTo>
                  <a:lnTo>
                    <a:pt x="336080" y="412470"/>
                  </a:lnTo>
                  <a:lnTo>
                    <a:pt x="339928" y="411581"/>
                  </a:lnTo>
                  <a:close/>
                </a:path>
                <a:path w="1390650" h="906144">
                  <a:moveTo>
                    <a:pt x="342379" y="613879"/>
                  </a:moveTo>
                  <a:lnTo>
                    <a:pt x="339928" y="610793"/>
                  </a:lnTo>
                  <a:lnTo>
                    <a:pt x="336842" y="613244"/>
                  </a:lnTo>
                  <a:lnTo>
                    <a:pt x="339293" y="616331"/>
                  </a:lnTo>
                  <a:lnTo>
                    <a:pt x="342379" y="613879"/>
                  </a:lnTo>
                  <a:close/>
                </a:path>
                <a:path w="1390650" h="906144">
                  <a:moveTo>
                    <a:pt x="343877" y="456247"/>
                  </a:moveTo>
                  <a:lnTo>
                    <a:pt x="342557" y="452539"/>
                  </a:lnTo>
                  <a:lnTo>
                    <a:pt x="338848" y="453872"/>
                  </a:lnTo>
                  <a:lnTo>
                    <a:pt x="340169" y="457581"/>
                  </a:lnTo>
                  <a:lnTo>
                    <a:pt x="343877" y="456247"/>
                  </a:lnTo>
                  <a:close/>
                </a:path>
                <a:path w="1390650" h="906144">
                  <a:moveTo>
                    <a:pt x="346583" y="144932"/>
                  </a:moveTo>
                  <a:lnTo>
                    <a:pt x="341452" y="139801"/>
                  </a:lnTo>
                  <a:lnTo>
                    <a:pt x="339890" y="139801"/>
                  </a:lnTo>
                  <a:lnTo>
                    <a:pt x="334759" y="144932"/>
                  </a:lnTo>
                  <a:lnTo>
                    <a:pt x="334759" y="146494"/>
                  </a:lnTo>
                  <a:lnTo>
                    <a:pt x="339890" y="151625"/>
                  </a:lnTo>
                  <a:lnTo>
                    <a:pt x="341452" y="151625"/>
                  </a:lnTo>
                  <a:lnTo>
                    <a:pt x="346583" y="146494"/>
                  </a:lnTo>
                  <a:lnTo>
                    <a:pt x="346583" y="145707"/>
                  </a:lnTo>
                  <a:lnTo>
                    <a:pt x="346583" y="144932"/>
                  </a:lnTo>
                  <a:close/>
                </a:path>
                <a:path w="1390650" h="906144">
                  <a:moveTo>
                    <a:pt x="349110" y="548233"/>
                  </a:moveTo>
                  <a:lnTo>
                    <a:pt x="347027" y="544880"/>
                  </a:lnTo>
                  <a:lnTo>
                    <a:pt x="343687" y="546976"/>
                  </a:lnTo>
                  <a:lnTo>
                    <a:pt x="345770" y="550316"/>
                  </a:lnTo>
                  <a:lnTo>
                    <a:pt x="349110" y="548233"/>
                  </a:lnTo>
                  <a:close/>
                </a:path>
                <a:path w="1390650" h="906144">
                  <a:moveTo>
                    <a:pt x="349262" y="356666"/>
                  </a:moveTo>
                  <a:lnTo>
                    <a:pt x="348970" y="353060"/>
                  </a:lnTo>
                  <a:lnTo>
                    <a:pt x="345020" y="353060"/>
                  </a:lnTo>
                  <a:lnTo>
                    <a:pt x="345338" y="356984"/>
                  </a:lnTo>
                  <a:lnTo>
                    <a:pt x="345313" y="356666"/>
                  </a:lnTo>
                  <a:lnTo>
                    <a:pt x="349262" y="356666"/>
                  </a:lnTo>
                  <a:close/>
                </a:path>
                <a:path w="1390650" h="906144">
                  <a:moveTo>
                    <a:pt x="349453" y="503796"/>
                  </a:moveTo>
                  <a:lnTo>
                    <a:pt x="347687" y="500265"/>
                  </a:lnTo>
                  <a:lnTo>
                    <a:pt x="344170" y="502018"/>
                  </a:lnTo>
                  <a:lnTo>
                    <a:pt x="345922" y="505548"/>
                  </a:lnTo>
                  <a:lnTo>
                    <a:pt x="349453" y="503796"/>
                  </a:lnTo>
                  <a:close/>
                </a:path>
                <a:path w="1390650" h="906144">
                  <a:moveTo>
                    <a:pt x="349491" y="577570"/>
                  </a:moveTo>
                  <a:lnTo>
                    <a:pt x="347218" y="574357"/>
                  </a:lnTo>
                  <a:lnTo>
                    <a:pt x="344004" y="576630"/>
                  </a:lnTo>
                  <a:lnTo>
                    <a:pt x="346278" y="579843"/>
                  </a:lnTo>
                  <a:lnTo>
                    <a:pt x="349491" y="577570"/>
                  </a:lnTo>
                  <a:close/>
                </a:path>
                <a:path w="1390650" h="906144">
                  <a:moveTo>
                    <a:pt x="354711" y="604088"/>
                  </a:moveTo>
                  <a:lnTo>
                    <a:pt x="352272" y="601002"/>
                  </a:lnTo>
                  <a:lnTo>
                    <a:pt x="349186" y="603453"/>
                  </a:lnTo>
                  <a:lnTo>
                    <a:pt x="351637" y="606526"/>
                  </a:lnTo>
                  <a:lnTo>
                    <a:pt x="354711" y="604088"/>
                  </a:lnTo>
                  <a:close/>
                </a:path>
                <a:path w="1390650" h="906144">
                  <a:moveTo>
                    <a:pt x="355269" y="408025"/>
                  </a:moveTo>
                  <a:lnTo>
                    <a:pt x="354380" y="404190"/>
                  </a:lnTo>
                  <a:lnTo>
                    <a:pt x="350545" y="405079"/>
                  </a:lnTo>
                  <a:lnTo>
                    <a:pt x="351434" y="408914"/>
                  </a:lnTo>
                  <a:lnTo>
                    <a:pt x="355269" y="408025"/>
                  </a:lnTo>
                  <a:close/>
                </a:path>
                <a:path w="1390650" h="906144">
                  <a:moveTo>
                    <a:pt x="358711" y="450938"/>
                  </a:moveTo>
                  <a:lnTo>
                    <a:pt x="357378" y="447230"/>
                  </a:lnTo>
                  <a:lnTo>
                    <a:pt x="353669" y="448564"/>
                  </a:lnTo>
                  <a:lnTo>
                    <a:pt x="355003" y="452272"/>
                  </a:lnTo>
                  <a:lnTo>
                    <a:pt x="358711" y="450938"/>
                  </a:lnTo>
                  <a:close/>
                </a:path>
                <a:path w="1390650" h="906144">
                  <a:moveTo>
                    <a:pt x="362356" y="568477"/>
                  </a:moveTo>
                  <a:lnTo>
                    <a:pt x="360083" y="565264"/>
                  </a:lnTo>
                  <a:lnTo>
                    <a:pt x="356857" y="567537"/>
                  </a:lnTo>
                  <a:lnTo>
                    <a:pt x="359130" y="570750"/>
                  </a:lnTo>
                  <a:lnTo>
                    <a:pt x="362356" y="568477"/>
                  </a:lnTo>
                  <a:close/>
                </a:path>
                <a:path w="1390650" h="906144">
                  <a:moveTo>
                    <a:pt x="362483" y="539889"/>
                  </a:moveTo>
                  <a:lnTo>
                    <a:pt x="360400" y="536549"/>
                  </a:lnTo>
                  <a:lnTo>
                    <a:pt x="357060" y="538632"/>
                  </a:lnTo>
                  <a:lnTo>
                    <a:pt x="359143" y="541972"/>
                  </a:lnTo>
                  <a:lnTo>
                    <a:pt x="362483" y="539889"/>
                  </a:lnTo>
                  <a:close/>
                </a:path>
                <a:path w="1390650" h="906144">
                  <a:moveTo>
                    <a:pt x="363550" y="496760"/>
                  </a:moveTo>
                  <a:lnTo>
                    <a:pt x="361797" y="493242"/>
                  </a:lnTo>
                  <a:lnTo>
                    <a:pt x="358267" y="494995"/>
                  </a:lnTo>
                  <a:lnTo>
                    <a:pt x="360019" y="498525"/>
                  </a:lnTo>
                  <a:lnTo>
                    <a:pt x="363550" y="496760"/>
                  </a:lnTo>
                  <a:close/>
                </a:path>
                <a:path w="1390650" h="906144">
                  <a:moveTo>
                    <a:pt x="364959" y="355384"/>
                  </a:moveTo>
                  <a:lnTo>
                    <a:pt x="364667" y="351777"/>
                  </a:lnTo>
                  <a:lnTo>
                    <a:pt x="360718" y="351777"/>
                  </a:lnTo>
                  <a:lnTo>
                    <a:pt x="361035" y="355701"/>
                  </a:lnTo>
                  <a:lnTo>
                    <a:pt x="361010" y="355384"/>
                  </a:lnTo>
                  <a:lnTo>
                    <a:pt x="364959" y="355384"/>
                  </a:lnTo>
                  <a:close/>
                </a:path>
                <a:path w="1390650" h="906144">
                  <a:moveTo>
                    <a:pt x="367055" y="594283"/>
                  </a:moveTo>
                  <a:lnTo>
                    <a:pt x="364604" y="591210"/>
                  </a:lnTo>
                  <a:lnTo>
                    <a:pt x="361518" y="593648"/>
                  </a:lnTo>
                  <a:lnTo>
                    <a:pt x="363969" y="596734"/>
                  </a:lnTo>
                  <a:lnTo>
                    <a:pt x="367055" y="594283"/>
                  </a:lnTo>
                  <a:close/>
                </a:path>
                <a:path w="1390650" h="906144">
                  <a:moveTo>
                    <a:pt x="370624" y="404482"/>
                  </a:moveTo>
                  <a:lnTo>
                    <a:pt x="369735" y="400646"/>
                  </a:lnTo>
                  <a:lnTo>
                    <a:pt x="365899" y="401535"/>
                  </a:lnTo>
                  <a:lnTo>
                    <a:pt x="366788" y="405371"/>
                  </a:lnTo>
                  <a:lnTo>
                    <a:pt x="370624" y="404482"/>
                  </a:lnTo>
                  <a:close/>
                </a:path>
                <a:path w="1390650" h="906144">
                  <a:moveTo>
                    <a:pt x="373545" y="445630"/>
                  </a:moveTo>
                  <a:lnTo>
                    <a:pt x="372211" y="441921"/>
                  </a:lnTo>
                  <a:lnTo>
                    <a:pt x="368503" y="443242"/>
                  </a:lnTo>
                  <a:lnTo>
                    <a:pt x="369836" y="446951"/>
                  </a:lnTo>
                  <a:lnTo>
                    <a:pt x="373545" y="445630"/>
                  </a:lnTo>
                  <a:close/>
                </a:path>
                <a:path w="1390650" h="906144">
                  <a:moveTo>
                    <a:pt x="375208" y="559384"/>
                  </a:moveTo>
                  <a:lnTo>
                    <a:pt x="372935" y="556171"/>
                  </a:lnTo>
                  <a:lnTo>
                    <a:pt x="369722" y="558444"/>
                  </a:lnTo>
                  <a:lnTo>
                    <a:pt x="371995" y="561657"/>
                  </a:lnTo>
                  <a:lnTo>
                    <a:pt x="375208" y="559384"/>
                  </a:lnTo>
                  <a:close/>
                </a:path>
                <a:path w="1390650" h="906144">
                  <a:moveTo>
                    <a:pt x="375856" y="531558"/>
                  </a:moveTo>
                  <a:lnTo>
                    <a:pt x="373773" y="528218"/>
                  </a:lnTo>
                  <a:lnTo>
                    <a:pt x="370420" y="530301"/>
                  </a:lnTo>
                  <a:lnTo>
                    <a:pt x="372503" y="533641"/>
                  </a:lnTo>
                  <a:lnTo>
                    <a:pt x="375856" y="531558"/>
                  </a:lnTo>
                  <a:close/>
                </a:path>
                <a:path w="1390650" h="906144">
                  <a:moveTo>
                    <a:pt x="377647" y="489737"/>
                  </a:moveTo>
                  <a:lnTo>
                    <a:pt x="375894" y="486219"/>
                  </a:lnTo>
                  <a:lnTo>
                    <a:pt x="372364" y="487972"/>
                  </a:lnTo>
                  <a:lnTo>
                    <a:pt x="374129" y="491490"/>
                  </a:lnTo>
                  <a:lnTo>
                    <a:pt x="377647" y="489737"/>
                  </a:lnTo>
                  <a:close/>
                </a:path>
                <a:path w="1390650" h="906144">
                  <a:moveTo>
                    <a:pt x="379399" y="584492"/>
                  </a:moveTo>
                  <a:lnTo>
                    <a:pt x="376948" y="581406"/>
                  </a:lnTo>
                  <a:lnTo>
                    <a:pt x="373862" y="583857"/>
                  </a:lnTo>
                  <a:lnTo>
                    <a:pt x="376313" y="586943"/>
                  </a:lnTo>
                  <a:lnTo>
                    <a:pt x="379399" y="584492"/>
                  </a:lnTo>
                  <a:close/>
                </a:path>
                <a:path w="1390650" h="906144">
                  <a:moveTo>
                    <a:pt x="380657" y="354101"/>
                  </a:moveTo>
                  <a:lnTo>
                    <a:pt x="380365" y="350494"/>
                  </a:lnTo>
                  <a:lnTo>
                    <a:pt x="376415" y="350494"/>
                  </a:lnTo>
                  <a:lnTo>
                    <a:pt x="376732" y="354418"/>
                  </a:lnTo>
                  <a:lnTo>
                    <a:pt x="376707" y="354101"/>
                  </a:lnTo>
                  <a:lnTo>
                    <a:pt x="380657" y="354101"/>
                  </a:lnTo>
                  <a:close/>
                </a:path>
                <a:path w="1390650" h="906144">
                  <a:moveTo>
                    <a:pt x="385965" y="400939"/>
                  </a:moveTo>
                  <a:lnTo>
                    <a:pt x="385076" y="397103"/>
                  </a:lnTo>
                  <a:lnTo>
                    <a:pt x="381241" y="397992"/>
                  </a:lnTo>
                  <a:lnTo>
                    <a:pt x="382130" y="401828"/>
                  </a:lnTo>
                  <a:lnTo>
                    <a:pt x="385965" y="400939"/>
                  </a:lnTo>
                  <a:close/>
                </a:path>
                <a:path w="1390650" h="906144">
                  <a:moveTo>
                    <a:pt x="388073" y="550291"/>
                  </a:moveTo>
                  <a:lnTo>
                    <a:pt x="385800" y="547077"/>
                  </a:lnTo>
                  <a:lnTo>
                    <a:pt x="382587" y="549351"/>
                  </a:lnTo>
                  <a:lnTo>
                    <a:pt x="384860" y="552564"/>
                  </a:lnTo>
                  <a:lnTo>
                    <a:pt x="388073" y="550291"/>
                  </a:lnTo>
                  <a:close/>
                </a:path>
                <a:path w="1390650" h="906144">
                  <a:moveTo>
                    <a:pt x="388366" y="440321"/>
                  </a:moveTo>
                  <a:lnTo>
                    <a:pt x="387045" y="436613"/>
                  </a:lnTo>
                  <a:lnTo>
                    <a:pt x="383336" y="437934"/>
                  </a:lnTo>
                  <a:lnTo>
                    <a:pt x="384670" y="441642"/>
                  </a:lnTo>
                  <a:lnTo>
                    <a:pt x="388366" y="440321"/>
                  </a:lnTo>
                  <a:close/>
                </a:path>
                <a:path w="1390650" h="906144">
                  <a:moveTo>
                    <a:pt x="389216" y="523227"/>
                  </a:moveTo>
                  <a:lnTo>
                    <a:pt x="387134" y="519887"/>
                  </a:lnTo>
                  <a:lnTo>
                    <a:pt x="383794" y="521970"/>
                  </a:lnTo>
                  <a:lnTo>
                    <a:pt x="385876" y="525310"/>
                  </a:lnTo>
                  <a:lnTo>
                    <a:pt x="389216" y="523227"/>
                  </a:lnTo>
                  <a:close/>
                </a:path>
                <a:path w="1390650" h="906144">
                  <a:moveTo>
                    <a:pt x="391731" y="574700"/>
                  </a:moveTo>
                  <a:lnTo>
                    <a:pt x="389280" y="571614"/>
                  </a:lnTo>
                  <a:lnTo>
                    <a:pt x="386194" y="574065"/>
                  </a:lnTo>
                  <a:lnTo>
                    <a:pt x="388645" y="577151"/>
                  </a:lnTo>
                  <a:lnTo>
                    <a:pt x="391731" y="574700"/>
                  </a:lnTo>
                  <a:close/>
                </a:path>
                <a:path w="1390650" h="906144">
                  <a:moveTo>
                    <a:pt x="391744" y="482714"/>
                  </a:moveTo>
                  <a:lnTo>
                    <a:pt x="389991" y="479183"/>
                  </a:lnTo>
                  <a:lnTo>
                    <a:pt x="386461" y="480949"/>
                  </a:lnTo>
                  <a:lnTo>
                    <a:pt x="388226" y="484466"/>
                  </a:lnTo>
                  <a:lnTo>
                    <a:pt x="391744" y="482714"/>
                  </a:lnTo>
                  <a:close/>
                </a:path>
                <a:path w="1390650" h="906144">
                  <a:moveTo>
                    <a:pt x="396367" y="352818"/>
                  </a:moveTo>
                  <a:lnTo>
                    <a:pt x="396074" y="349211"/>
                  </a:lnTo>
                  <a:lnTo>
                    <a:pt x="392112" y="349211"/>
                  </a:lnTo>
                  <a:lnTo>
                    <a:pt x="392442" y="353136"/>
                  </a:lnTo>
                  <a:lnTo>
                    <a:pt x="392417" y="352818"/>
                  </a:lnTo>
                  <a:lnTo>
                    <a:pt x="396367" y="352818"/>
                  </a:lnTo>
                  <a:close/>
                </a:path>
                <a:path w="1390650" h="906144">
                  <a:moveTo>
                    <a:pt x="400939" y="541197"/>
                  </a:moveTo>
                  <a:lnTo>
                    <a:pt x="398665" y="537972"/>
                  </a:lnTo>
                  <a:lnTo>
                    <a:pt x="395452" y="540245"/>
                  </a:lnTo>
                  <a:lnTo>
                    <a:pt x="397725" y="543471"/>
                  </a:lnTo>
                  <a:lnTo>
                    <a:pt x="400939" y="541197"/>
                  </a:lnTo>
                  <a:close/>
                </a:path>
                <a:path w="1390650" h="906144">
                  <a:moveTo>
                    <a:pt x="401320" y="397395"/>
                  </a:moveTo>
                  <a:lnTo>
                    <a:pt x="400431" y="393560"/>
                  </a:lnTo>
                  <a:lnTo>
                    <a:pt x="396595" y="394436"/>
                  </a:lnTo>
                  <a:lnTo>
                    <a:pt x="397484" y="398272"/>
                  </a:lnTo>
                  <a:lnTo>
                    <a:pt x="401320" y="397395"/>
                  </a:lnTo>
                  <a:close/>
                </a:path>
                <a:path w="1390650" h="906144">
                  <a:moveTo>
                    <a:pt x="401713" y="70104"/>
                  </a:moveTo>
                  <a:lnTo>
                    <a:pt x="396595" y="64973"/>
                  </a:lnTo>
                  <a:lnTo>
                    <a:pt x="395020" y="64973"/>
                  </a:lnTo>
                  <a:lnTo>
                    <a:pt x="389902" y="70104"/>
                  </a:lnTo>
                  <a:lnTo>
                    <a:pt x="389902" y="71666"/>
                  </a:lnTo>
                  <a:lnTo>
                    <a:pt x="395020" y="76796"/>
                  </a:lnTo>
                  <a:lnTo>
                    <a:pt x="396595" y="76796"/>
                  </a:lnTo>
                  <a:lnTo>
                    <a:pt x="401713" y="71666"/>
                  </a:lnTo>
                  <a:lnTo>
                    <a:pt x="401713" y="70878"/>
                  </a:lnTo>
                  <a:lnTo>
                    <a:pt x="401713" y="70104"/>
                  </a:lnTo>
                  <a:close/>
                </a:path>
                <a:path w="1390650" h="906144">
                  <a:moveTo>
                    <a:pt x="402590" y="514896"/>
                  </a:moveTo>
                  <a:lnTo>
                    <a:pt x="400507" y="511543"/>
                  </a:lnTo>
                  <a:lnTo>
                    <a:pt x="397167" y="513638"/>
                  </a:lnTo>
                  <a:lnTo>
                    <a:pt x="399249" y="516978"/>
                  </a:lnTo>
                  <a:lnTo>
                    <a:pt x="402590" y="514896"/>
                  </a:lnTo>
                  <a:close/>
                </a:path>
                <a:path w="1390650" h="906144">
                  <a:moveTo>
                    <a:pt x="403199" y="435000"/>
                  </a:moveTo>
                  <a:lnTo>
                    <a:pt x="401878" y="431292"/>
                  </a:lnTo>
                  <a:lnTo>
                    <a:pt x="398170" y="432625"/>
                  </a:lnTo>
                  <a:lnTo>
                    <a:pt x="399491" y="436333"/>
                  </a:lnTo>
                  <a:lnTo>
                    <a:pt x="403199" y="435000"/>
                  </a:lnTo>
                  <a:close/>
                </a:path>
                <a:path w="1390650" h="906144">
                  <a:moveTo>
                    <a:pt x="404075" y="564908"/>
                  </a:moveTo>
                  <a:lnTo>
                    <a:pt x="401624" y="561822"/>
                  </a:lnTo>
                  <a:lnTo>
                    <a:pt x="398538" y="564273"/>
                  </a:lnTo>
                  <a:lnTo>
                    <a:pt x="400989" y="567359"/>
                  </a:lnTo>
                  <a:lnTo>
                    <a:pt x="404075" y="564908"/>
                  </a:lnTo>
                  <a:close/>
                </a:path>
                <a:path w="1390650" h="906144">
                  <a:moveTo>
                    <a:pt x="405853" y="475691"/>
                  </a:moveTo>
                  <a:lnTo>
                    <a:pt x="404088" y="472160"/>
                  </a:lnTo>
                  <a:lnTo>
                    <a:pt x="400570" y="473913"/>
                  </a:lnTo>
                  <a:lnTo>
                    <a:pt x="402323" y="477443"/>
                  </a:lnTo>
                  <a:lnTo>
                    <a:pt x="405853" y="475691"/>
                  </a:lnTo>
                  <a:close/>
                </a:path>
                <a:path w="1390650" h="906144">
                  <a:moveTo>
                    <a:pt x="412064" y="351536"/>
                  </a:moveTo>
                  <a:lnTo>
                    <a:pt x="411772" y="347929"/>
                  </a:lnTo>
                  <a:lnTo>
                    <a:pt x="407822" y="347929"/>
                  </a:lnTo>
                  <a:lnTo>
                    <a:pt x="408139" y="351853"/>
                  </a:lnTo>
                  <a:lnTo>
                    <a:pt x="408114" y="351536"/>
                  </a:lnTo>
                  <a:lnTo>
                    <a:pt x="412064" y="351536"/>
                  </a:lnTo>
                  <a:close/>
                </a:path>
                <a:path w="1390650" h="906144">
                  <a:moveTo>
                    <a:pt x="413804" y="532091"/>
                  </a:moveTo>
                  <a:lnTo>
                    <a:pt x="411530" y="528878"/>
                  </a:lnTo>
                  <a:lnTo>
                    <a:pt x="408317" y="531152"/>
                  </a:lnTo>
                  <a:lnTo>
                    <a:pt x="410591" y="534377"/>
                  </a:lnTo>
                  <a:lnTo>
                    <a:pt x="413804" y="532091"/>
                  </a:lnTo>
                  <a:close/>
                </a:path>
                <a:path w="1390650" h="906144">
                  <a:moveTo>
                    <a:pt x="415950" y="506552"/>
                  </a:moveTo>
                  <a:lnTo>
                    <a:pt x="413867" y="503212"/>
                  </a:lnTo>
                  <a:lnTo>
                    <a:pt x="410527" y="505294"/>
                  </a:lnTo>
                  <a:lnTo>
                    <a:pt x="412610" y="508635"/>
                  </a:lnTo>
                  <a:lnTo>
                    <a:pt x="415950" y="506552"/>
                  </a:lnTo>
                  <a:close/>
                </a:path>
                <a:path w="1390650" h="906144">
                  <a:moveTo>
                    <a:pt x="416407" y="555117"/>
                  </a:moveTo>
                  <a:lnTo>
                    <a:pt x="413956" y="552030"/>
                  </a:lnTo>
                  <a:lnTo>
                    <a:pt x="410883" y="554482"/>
                  </a:lnTo>
                  <a:lnTo>
                    <a:pt x="413321" y="557555"/>
                  </a:lnTo>
                  <a:lnTo>
                    <a:pt x="416407" y="555117"/>
                  </a:lnTo>
                  <a:close/>
                </a:path>
                <a:path w="1390650" h="906144">
                  <a:moveTo>
                    <a:pt x="416661" y="393839"/>
                  </a:moveTo>
                  <a:lnTo>
                    <a:pt x="415785" y="390004"/>
                  </a:lnTo>
                  <a:lnTo>
                    <a:pt x="411937" y="390893"/>
                  </a:lnTo>
                  <a:lnTo>
                    <a:pt x="412826" y="394728"/>
                  </a:lnTo>
                  <a:lnTo>
                    <a:pt x="416661" y="393839"/>
                  </a:lnTo>
                  <a:close/>
                </a:path>
                <a:path w="1390650" h="906144">
                  <a:moveTo>
                    <a:pt x="418033" y="429691"/>
                  </a:moveTo>
                  <a:lnTo>
                    <a:pt x="416699" y="425983"/>
                  </a:lnTo>
                  <a:lnTo>
                    <a:pt x="413004" y="427316"/>
                  </a:lnTo>
                  <a:lnTo>
                    <a:pt x="414324" y="431025"/>
                  </a:lnTo>
                  <a:lnTo>
                    <a:pt x="418033" y="429691"/>
                  </a:lnTo>
                  <a:close/>
                </a:path>
                <a:path w="1390650" h="906144">
                  <a:moveTo>
                    <a:pt x="419950" y="468655"/>
                  </a:moveTo>
                  <a:lnTo>
                    <a:pt x="418185" y="465137"/>
                  </a:lnTo>
                  <a:lnTo>
                    <a:pt x="414667" y="466890"/>
                  </a:lnTo>
                  <a:lnTo>
                    <a:pt x="416420" y="470420"/>
                  </a:lnTo>
                  <a:lnTo>
                    <a:pt x="419950" y="468655"/>
                  </a:lnTo>
                  <a:close/>
                </a:path>
                <a:path w="1390650" h="906144">
                  <a:moveTo>
                    <a:pt x="426669" y="522998"/>
                  </a:moveTo>
                  <a:lnTo>
                    <a:pt x="424395" y="519785"/>
                  </a:lnTo>
                  <a:lnTo>
                    <a:pt x="421170" y="522058"/>
                  </a:lnTo>
                  <a:lnTo>
                    <a:pt x="423443" y="525272"/>
                  </a:lnTo>
                  <a:lnTo>
                    <a:pt x="426669" y="522998"/>
                  </a:lnTo>
                  <a:close/>
                </a:path>
                <a:path w="1390650" h="906144">
                  <a:moveTo>
                    <a:pt x="427761" y="350253"/>
                  </a:moveTo>
                  <a:lnTo>
                    <a:pt x="427469" y="346646"/>
                  </a:lnTo>
                  <a:lnTo>
                    <a:pt x="423519" y="346646"/>
                  </a:lnTo>
                  <a:lnTo>
                    <a:pt x="423837" y="350570"/>
                  </a:lnTo>
                  <a:lnTo>
                    <a:pt x="423811" y="350253"/>
                  </a:lnTo>
                  <a:lnTo>
                    <a:pt x="427761" y="350253"/>
                  </a:lnTo>
                  <a:close/>
                </a:path>
                <a:path w="1390650" h="906144">
                  <a:moveTo>
                    <a:pt x="428752" y="545312"/>
                  </a:moveTo>
                  <a:lnTo>
                    <a:pt x="426300" y="542239"/>
                  </a:lnTo>
                  <a:lnTo>
                    <a:pt x="423214" y="544677"/>
                  </a:lnTo>
                  <a:lnTo>
                    <a:pt x="425665" y="547763"/>
                  </a:lnTo>
                  <a:lnTo>
                    <a:pt x="428752" y="545312"/>
                  </a:lnTo>
                  <a:close/>
                </a:path>
                <a:path w="1390650" h="906144">
                  <a:moveTo>
                    <a:pt x="429323" y="498221"/>
                  </a:moveTo>
                  <a:lnTo>
                    <a:pt x="427240" y="494880"/>
                  </a:lnTo>
                  <a:lnTo>
                    <a:pt x="423900" y="496963"/>
                  </a:lnTo>
                  <a:lnTo>
                    <a:pt x="425983" y="500303"/>
                  </a:lnTo>
                  <a:lnTo>
                    <a:pt x="429323" y="498221"/>
                  </a:lnTo>
                  <a:close/>
                </a:path>
                <a:path w="1390650" h="906144">
                  <a:moveTo>
                    <a:pt x="432015" y="390296"/>
                  </a:moveTo>
                  <a:lnTo>
                    <a:pt x="431126" y="386461"/>
                  </a:lnTo>
                  <a:lnTo>
                    <a:pt x="427291" y="387350"/>
                  </a:lnTo>
                  <a:lnTo>
                    <a:pt x="428180" y="391185"/>
                  </a:lnTo>
                  <a:lnTo>
                    <a:pt x="432015" y="390296"/>
                  </a:lnTo>
                  <a:close/>
                </a:path>
                <a:path w="1390650" h="906144">
                  <a:moveTo>
                    <a:pt x="432866" y="424383"/>
                  </a:moveTo>
                  <a:lnTo>
                    <a:pt x="431533" y="420674"/>
                  </a:lnTo>
                  <a:lnTo>
                    <a:pt x="427824" y="421995"/>
                  </a:lnTo>
                  <a:lnTo>
                    <a:pt x="429158" y="425704"/>
                  </a:lnTo>
                  <a:lnTo>
                    <a:pt x="432866" y="424383"/>
                  </a:lnTo>
                  <a:close/>
                </a:path>
                <a:path w="1390650" h="906144">
                  <a:moveTo>
                    <a:pt x="434047" y="461632"/>
                  </a:moveTo>
                  <a:lnTo>
                    <a:pt x="432295" y="458101"/>
                  </a:lnTo>
                  <a:lnTo>
                    <a:pt x="428764" y="459867"/>
                  </a:lnTo>
                  <a:lnTo>
                    <a:pt x="430517" y="463384"/>
                  </a:lnTo>
                  <a:lnTo>
                    <a:pt x="434047" y="461632"/>
                  </a:lnTo>
                  <a:close/>
                </a:path>
                <a:path w="1390650" h="906144">
                  <a:moveTo>
                    <a:pt x="439521" y="513905"/>
                  </a:moveTo>
                  <a:lnTo>
                    <a:pt x="437248" y="510692"/>
                  </a:lnTo>
                  <a:lnTo>
                    <a:pt x="434035" y="512965"/>
                  </a:lnTo>
                  <a:lnTo>
                    <a:pt x="436308" y="516178"/>
                  </a:lnTo>
                  <a:lnTo>
                    <a:pt x="439521" y="513905"/>
                  </a:lnTo>
                  <a:close/>
                </a:path>
                <a:path w="1390650" h="906144">
                  <a:moveTo>
                    <a:pt x="441083" y="535520"/>
                  </a:moveTo>
                  <a:lnTo>
                    <a:pt x="438632" y="532434"/>
                  </a:lnTo>
                  <a:lnTo>
                    <a:pt x="435559" y="534885"/>
                  </a:lnTo>
                  <a:lnTo>
                    <a:pt x="437997" y="537972"/>
                  </a:lnTo>
                  <a:lnTo>
                    <a:pt x="441083" y="535520"/>
                  </a:lnTo>
                  <a:close/>
                </a:path>
                <a:path w="1390650" h="906144">
                  <a:moveTo>
                    <a:pt x="442696" y="489889"/>
                  </a:moveTo>
                  <a:lnTo>
                    <a:pt x="440613" y="486549"/>
                  </a:lnTo>
                  <a:lnTo>
                    <a:pt x="437261" y="488632"/>
                  </a:lnTo>
                  <a:lnTo>
                    <a:pt x="439343" y="491972"/>
                  </a:lnTo>
                  <a:lnTo>
                    <a:pt x="442696" y="489889"/>
                  </a:lnTo>
                  <a:close/>
                </a:path>
                <a:path w="1390650" h="906144">
                  <a:moveTo>
                    <a:pt x="443471" y="348970"/>
                  </a:moveTo>
                  <a:lnTo>
                    <a:pt x="443179" y="345363"/>
                  </a:lnTo>
                  <a:lnTo>
                    <a:pt x="439216" y="345363"/>
                  </a:lnTo>
                  <a:lnTo>
                    <a:pt x="439547" y="349288"/>
                  </a:lnTo>
                  <a:lnTo>
                    <a:pt x="439521" y="348970"/>
                  </a:lnTo>
                  <a:lnTo>
                    <a:pt x="443471" y="348970"/>
                  </a:lnTo>
                  <a:close/>
                </a:path>
                <a:path w="1390650" h="906144">
                  <a:moveTo>
                    <a:pt x="447370" y="386753"/>
                  </a:moveTo>
                  <a:lnTo>
                    <a:pt x="446481" y="382917"/>
                  </a:lnTo>
                  <a:lnTo>
                    <a:pt x="442645" y="383806"/>
                  </a:lnTo>
                  <a:lnTo>
                    <a:pt x="443522" y="387642"/>
                  </a:lnTo>
                  <a:lnTo>
                    <a:pt x="447370" y="386753"/>
                  </a:lnTo>
                  <a:close/>
                </a:path>
                <a:path w="1390650" h="906144">
                  <a:moveTo>
                    <a:pt x="447700" y="419074"/>
                  </a:moveTo>
                  <a:lnTo>
                    <a:pt x="446366" y="415366"/>
                  </a:lnTo>
                  <a:lnTo>
                    <a:pt x="442658" y="416687"/>
                  </a:lnTo>
                  <a:lnTo>
                    <a:pt x="443992" y="420395"/>
                  </a:lnTo>
                  <a:lnTo>
                    <a:pt x="447700" y="419074"/>
                  </a:lnTo>
                  <a:close/>
                </a:path>
                <a:path w="1390650" h="906144">
                  <a:moveTo>
                    <a:pt x="448144" y="454609"/>
                  </a:moveTo>
                  <a:lnTo>
                    <a:pt x="446392" y="451078"/>
                  </a:lnTo>
                  <a:lnTo>
                    <a:pt x="442861" y="452843"/>
                  </a:lnTo>
                  <a:lnTo>
                    <a:pt x="444627" y="456361"/>
                  </a:lnTo>
                  <a:lnTo>
                    <a:pt x="448144" y="454609"/>
                  </a:lnTo>
                  <a:close/>
                </a:path>
                <a:path w="1390650" h="906144">
                  <a:moveTo>
                    <a:pt x="452386" y="504812"/>
                  </a:moveTo>
                  <a:lnTo>
                    <a:pt x="450113" y="501599"/>
                  </a:lnTo>
                  <a:lnTo>
                    <a:pt x="446900" y="503872"/>
                  </a:lnTo>
                  <a:lnTo>
                    <a:pt x="449173" y="507085"/>
                  </a:lnTo>
                  <a:lnTo>
                    <a:pt x="452386" y="504812"/>
                  </a:lnTo>
                  <a:close/>
                </a:path>
                <a:path w="1390650" h="906144">
                  <a:moveTo>
                    <a:pt x="453428" y="525729"/>
                  </a:moveTo>
                  <a:lnTo>
                    <a:pt x="450977" y="522643"/>
                  </a:lnTo>
                  <a:lnTo>
                    <a:pt x="447890" y="525094"/>
                  </a:lnTo>
                  <a:lnTo>
                    <a:pt x="450342" y="528180"/>
                  </a:lnTo>
                  <a:lnTo>
                    <a:pt x="453428" y="525729"/>
                  </a:lnTo>
                  <a:close/>
                </a:path>
                <a:path w="1390650" h="906144">
                  <a:moveTo>
                    <a:pt x="456057" y="481558"/>
                  </a:moveTo>
                  <a:lnTo>
                    <a:pt x="453974" y="478205"/>
                  </a:lnTo>
                  <a:lnTo>
                    <a:pt x="450634" y="480288"/>
                  </a:lnTo>
                  <a:lnTo>
                    <a:pt x="452716" y="483641"/>
                  </a:lnTo>
                  <a:lnTo>
                    <a:pt x="456057" y="481558"/>
                  </a:lnTo>
                  <a:close/>
                </a:path>
                <a:path w="1390650" h="906144">
                  <a:moveTo>
                    <a:pt x="459168" y="347687"/>
                  </a:moveTo>
                  <a:lnTo>
                    <a:pt x="458876" y="344081"/>
                  </a:lnTo>
                  <a:lnTo>
                    <a:pt x="454926" y="344081"/>
                  </a:lnTo>
                  <a:lnTo>
                    <a:pt x="455244" y="348018"/>
                  </a:lnTo>
                  <a:lnTo>
                    <a:pt x="455218" y="347687"/>
                  </a:lnTo>
                  <a:lnTo>
                    <a:pt x="459168" y="347687"/>
                  </a:lnTo>
                  <a:close/>
                </a:path>
                <a:path w="1390650" h="906144">
                  <a:moveTo>
                    <a:pt x="462241" y="447586"/>
                  </a:moveTo>
                  <a:lnTo>
                    <a:pt x="460489" y="444055"/>
                  </a:lnTo>
                  <a:lnTo>
                    <a:pt x="456958" y="445808"/>
                  </a:lnTo>
                  <a:lnTo>
                    <a:pt x="458724" y="449338"/>
                  </a:lnTo>
                  <a:lnTo>
                    <a:pt x="462241" y="447586"/>
                  </a:lnTo>
                  <a:close/>
                </a:path>
                <a:path w="1390650" h="906144">
                  <a:moveTo>
                    <a:pt x="462521" y="413753"/>
                  </a:moveTo>
                  <a:lnTo>
                    <a:pt x="461200" y="410044"/>
                  </a:lnTo>
                  <a:lnTo>
                    <a:pt x="457492" y="411378"/>
                  </a:lnTo>
                  <a:lnTo>
                    <a:pt x="458812" y="415086"/>
                  </a:lnTo>
                  <a:lnTo>
                    <a:pt x="462521" y="413753"/>
                  </a:lnTo>
                  <a:close/>
                </a:path>
                <a:path w="1390650" h="906144">
                  <a:moveTo>
                    <a:pt x="462711" y="383209"/>
                  </a:moveTo>
                  <a:lnTo>
                    <a:pt x="461822" y="379374"/>
                  </a:lnTo>
                  <a:lnTo>
                    <a:pt x="457987" y="380250"/>
                  </a:lnTo>
                  <a:lnTo>
                    <a:pt x="458876" y="384086"/>
                  </a:lnTo>
                  <a:lnTo>
                    <a:pt x="462711" y="383209"/>
                  </a:lnTo>
                  <a:close/>
                </a:path>
                <a:path w="1390650" h="906144">
                  <a:moveTo>
                    <a:pt x="464731" y="12992"/>
                  </a:moveTo>
                  <a:lnTo>
                    <a:pt x="459600" y="7874"/>
                  </a:lnTo>
                  <a:lnTo>
                    <a:pt x="458038" y="7874"/>
                  </a:lnTo>
                  <a:lnTo>
                    <a:pt x="452907" y="12992"/>
                  </a:lnTo>
                  <a:lnTo>
                    <a:pt x="452907" y="14566"/>
                  </a:lnTo>
                  <a:lnTo>
                    <a:pt x="458038" y="19685"/>
                  </a:lnTo>
                  <a:lnTo>
                    <a:pt x="459600" y="19685"/>
                  </a:lnTo>
                  <a:lnTo>
                    <a:pt x="464731" y="14566"/>
                  </a:lnTo>
                  <a:lnTo>
                    <a:pt x="464731" y="13779"/>
                  </a:lnTo>
                  <a:lnTo>
                    <a:pt x="464731" y="12992"/>
                  </a:lnTo>
                  <a:close/>
                </a:path>
                <a:path w="1390650" h="906144">
                  <a:moveTo>
                    <a:pt x="465251" y="495719"/>
                  </a:moveTo>
                  <a:lnTo>
                    <a:pt x="462978" y="492506"/>
                  </a:lnTo>
                  <a:lnTo>
                    <a:pt x="459765" y="494779"/>
                  </a:lnTo>
                  <a:lnTo>
                    <a:pt x="462038" y="497992"/>
                  </a:lnTo>
                  <a:lnTo>
                    <a:pt x="465251" y="495719"/>
                  </a:lnTo>
                  <a:close/>
                </a:path>
                <a:path w="1390650" h="906144">
                  <a:moveTo>
                    <a:pt x="465759" y="515937"/>
                  </a:moveTo>
                  <a:lnTo>
                    <a:pt x="463321" y="512851"/>
                  </a:lnTo>
                  <a:lnTo>
                    <a:pt x="460235" y="515302"/>
                  </a:lnTo>
                  <a:lnTo>
                    <a:pt x="462686" y="518388"/>
                  </a:lnTo>
                  <a:lnTo>
                    <a:pt x="465759" y="515937"/>
                  </a:lnTo>
                  <a:close/>
                </a:path>
                <a:path w="1390650" h="906144">
                  <a:moveTo>
                    <a:pt x="469430" y="473214"/>
                  </a:moveTo>
                  <a:lnTo>
                    <a:pt x="467347" y="469874"/>
                  </a:lnTo>
                  <a:lnTo>
                    <a:pt x="464007" y="471957"/>
                  </a:lnTo>
                  <a:lnTo>
                    <a:pt x="466090" y="475297"/>
                  </a:lnTo>
                  <a:lnTo>
                    <a:pt x="469430" y="473214"/>
                  </a:lnTo>
                  <a:close/>
                </a:path>
                <a:path w="1390650" h="906144">
                  <a:moveTo>
                    <a:pt x="474865" y="346405"/>
                  </a:moveTo>
                  <a:lnTo>
                    <a:pt x="474573" y="342811"/>
                  </a:lnTo>
                  <a:lnTo>
                    <a:pt x="470623" y="342811"/>
                  </a:lnTo>
                  <a:lnTo>
                    <a:pt x="470941" y="346735"/>
                  </a:lnTo>
                  <a:lnTo>
                    <a:pt x="470916" y="346405"/>
                  </a:lnTo>
                  <a:lnTo>
                    <a:pt x="474865" y="346405"/>
                  </a:lnTo>
                  <a:close/>
                </a:path>
                <a:path w="1390650" h="906144">
                  <a:moveTo>
                    <a:pt x="476351" y="440550"/>
                  </a:moveTo>
                  <a:lnTo>
                    <a:pt x="474586" y="437032"/>
                  </a:lnTo>
                  <a:lnTo>
                    <a:pt x="471068" y="438785"/>
                  </a:lnTo>
                  <a:lnTo>
                    <a:pt x="472821" y="442315"/>
                  </a:lnTo>
                  <a:lnTo>
                    <a:pt x="476351" y="440550"/>
                  </a:lnTo>
                  <a:close/>
                </a:path>
                <a:path w="1390650" h="906144">
                  <a:moveTo>
                    <a:pt x="477354" y="408444"/>
                  </a:moveTo>
                  <a:lnTo>
                    <a:pt x="476034" y="404736"/>
                  </a:lnTo>
                  <a:lnTo>
                    <a:pt x="472325" y="406069"/>
                  </a:lnTo>
                  <a:lnTo>
                    <a:pt x="473646" y="409778"/>
                  </a:lnTo>
                  <a:lnTo>
                    <a:pt x="477354" y="408444"/>
                  </a:lnTo>
                  <a:close/>
                </a:path>
                <a:path w="1390650" h="906144">
                  <a:moveTo>
                    <a:pt x="478066" y="379653"/>
                  </a:moveTo>
                  <a:lnTo>
                    <a:pt x="477177" y="375818"/>
                  </a:lnTo>
                  <a:lnTo>
                    <a:pt x="473341" y="376707"/>
                  </a:lnTo>
                  <a:lnTo>
                    <a:pt x="474230" y="380542"/>
                  </a:lnTo>
                  <a:lnTo>
                    <a:pt x="478066" y="379653"/>
                  </a:lnTo>
                  <a:close/>
                </a:path>
                <a:path w="1390650" h="906144">
                  <a:moveTo>
                    <a:pt x="478104" y="506145"/>
                  </a:moveTo>
                  <a:lnTo>
                    <a:pt x="475653" y="503059"/>
                  </a:lnTo>
                  <a:lnTo>
                    <a:pt x="472567" y="505510"/>
                  </a:lnTo>
                  <a:lnTo>
                    <a:pt x="475018" y="508596"/>
                  </a:lnTo>
                  <a:lnTo>
                    <a:pt x="478104" y="506145"/>
                  </a:lnTo>
                  <a:close/>
                </a:path>
                <a:path w="1390650" h="906144">
                  <a:moveTo>
                    <a:pt x="478116" y="486625"/>
                  </a:moveTo>
                  <a:lnTo>
                    <a:pt x="475843" y="483412"/>
                  </a:lnTo>
                  <a:lnTo>
                    <a:pt x="472630" y="485686"/>
                  </a:lnTo>
                  <a:lnTo>
                    <a:pt x="474903" y="488899"/>
                  </a:lnTo>
                  <a:lnTo>
                    <a:pt x="478116" y="486625"/>
                  </a:lnTo>
                  <a:close/>
                </a:path>
                <a:path w="1390650" h="906144">
                  <a:moveTo>
                    <a:pt x="482790" y="464883"/>
                  </a:moveTo>
                  <a:lnTo>
                    <a:pt x="480707" y="461543"/>
                  </a:lnTo>
                  <a:lnTo>
                    <a:pt x="477367" y="463626"/>
                  </a:lnTo>
                  <a:lnTo>
                    <a:pt x="479450" y="466966"/>
                  </a:lnTo>
                  <a:lnTo>
                    <a:pt x="482790" y="464883"/>
                  </a:lnTo>
                  <a:close/>
                </a:path>
                <a:path w="1390650" h="906144">
                  <a:moveTo>
                    <a:pt x="490435" y="496354"/>
                  </a:moveTo>
                  <a:lnTo>
                    <a:pt x="487997" y="493268"/>
                  </a:lnTo>
                  <a:lnTo>
                    <a:pt x="484911" y="495706"/>
                  </a:lnTo>
                  <a:lnTo>
                    <a:pt x="487362" y="498792"/>
                  </a:lnTo>
                  <a:lnTo>
                    <a:pt x="490435" y="496354"/>
                  </a:lnTo>
                  <a:close/>
                </a:path>
                <a:path w="1390650" h="906144">
                  <a:moveTo>
                    <a:pt x="490448" y="433527"/>
                  </a:moveTo>
                  <a:lnTo>
                    <a:pt x="488683" y="429996"/>
                  </a:lnTo>
                  <a:lnTo>
                    <a:pt x="485165" y="431761"/>
                  </a:lnTo>
                  <a:lnTo>
                    <a:pt x="486918" y="435279"/>
                  </a:lnTo>
                  <a:lnTo>
                    <a:pt x="490448" y="433527"/>
                  </a:lnTo>
                  <a:close/>
                </a:path>
                <a:path w="1390650" h="906144">
                  <a:moveTo>
                    <a:pt x="490575" y="345122"/>
                  </a:moveTo>
                  <a:lnTo>
                    <a:pt x="490270" y="341528"/>
                  </a:lnTo>
                  <a:lnTo>
                    <a:pt x="486321" y="341528"/>
                  </a:lnTo>
                  <a:lnTo>
                    <a:pt x="486651" y="345452"/>
                  </a:lnTo>
                  <a:lnTo>
                    <a:pt x="486625" y="345122"/>
                  </a:lnTo>
                  <a:lnTo>
                    <a:pt x="490575" y="345122"/>
                  </a:lnTo>
                  <a:close/>
                </a:path>
                <a:path w="1390650" h="906144">
                  <a:moveTo>
                    <a:pt x="490982" y="477532"/>
                  </a:moveTo>
                  <a:lnTo>
                    <a:pt x="488708" y="474306"/>
                  </a:lnTo>
                  <a:lnTo>
                    <a:pt x="485482" y="476580"/>
                  </a:lnTo>
                  <a:lnTo>
                    <a:pt x="487756" y="479806"/>
                  </a:lnTo>
                  <a:lnTo>
                    <a:pt x="490982" y="477532"/>
                  </a:lnTo>
                  <a:close/>
                </a:path>
                <a:path w="1390650" h="906144">
                  <a:moveTo>
                    <a:pt x="492188" y="403136"/>
                  </a:moveTo>
                  <a:lnTo>
                    <a:pt x="490855" y="399427"/>
                  </a:lnTo>
                  <a:lnTo>
                    <a:pt x="487146" y="400748"/>
                  </a:lnTo>
                  <a:lnTo>
                    <a:pt x="488480" y="404456"/>
                  </a:lnTo>
                  <a:lnTo>
                    <a:pt x="492188" y="403136"/>
                  </a:lnTo>
                  <a:close/>
                </a:path>
                <a:path w="1390650" h="906144">
                  <a:moveTo>
                    <a:pt x="493407" y="376110"/>
                  </a:moveTo>
                  <a:lnTo>
                    <a:pt x="492531" y="372275"/>
                  </a:lnTo>
                  <a:lnTo>
                    <a:pt x="488683" y="373164"/>
                  </a:lnTo>
                  <a:lnTo>
                    <a:pt x="489572" y="376999"/>
                  </a:lnTo>
                  <a:lnTo>
                    <a:pt x="493407" y="376110"/>
                  </a:lnTo>
                  <a:close/>
                </a:path>
                <a:path w="1390650" h="906144">
                  <a:moveTo>
                    <a:pt x="496163" y="456552"/>
                  </a:moveTo>
                  <a:lnTo>
                    <a:pt x="494080" y="453212"/>
                  </a:lnTo>
                  <a:lnTo>
                    <a:pt x="490740" y="455295"/>
                  </a:lnTo>
                  <a:lnTo>
                    <a:pt x="492823" y="458635"/>
                  </a:lnTo>
                  <a:lnTo>
                    <a:pt x="496163" y="456552"/>
                  </a:lnTo>
                  <a:close/>
                </a:path>
                <a:path w="1390650" h="906144">
                  <a:moveTo>
                    <a:pt x="502780" y="486549"/>
                  </a:moveTo>
                  <a:lnTo>
                    <a:pt x="500329" y="483463"/>
                  </a:lnTo>
                  <a:lnTo>
                    <a:pt x="497243" y="485914"/>
                  </a:lnTo>
                  <a:lnTo>
                    <a:pt x="499694" y="489000"/>
                  </a:lnTo>
                  <a:lnTo>
                    <a:pt x="502780" y="486549"/>
                  </a:lnTo>
                  <a:close/>
                </a:path>
                <a:path w="1390650" h="906144">
                  <a:moveTo>
                    <a:pt x="503834" y="468426"/>
                  </a:moveTo>
                  <a:lnTo>
                    <a:pt x="501561" y="465213"/>
                  </a:lnTo>
                  <a:lnTo>
                    <a:pt x="498348" y="467487"/>
                  </a:lnTo>
                  <a:lnTo>
                    <a:pt x="500621" y="470700"/>
                  </a:lnTo>
                  <a:lnTo>
                    <a:pt x="503834" y="468426"/>
                  </a:lnTo>
                  <a:close/>
                </a:path>
                <a:path w="1390650" h="906144">
                  <a:moveTo>
                    <a:pt x="504545" y="426504"/>
                  </a:moveTo>
                  <a:lnTo>
                    <a:pt x="502793" y="422973"/>
                  </a:lnTo>
                  <a:lnTo>
                    <a:pt x="499262" y="424726"/>
                  </a:lnTo>
                  <a:lnTo>
                    <a:pt x="501015" y="428256"/>
                  </a:lnTo>
                  <a:lnTo>
                    <a:pt x="504545" y="426504"/>
                  </a:lnTo>
                  <a:close/>
                </a:path>
                <a:path w="1390650" h="906144">
                  <a:moveTo>
                    <a:pt x="506272" y="343852"/>
                  </a:moveTo>
                  <a:lnTo>
                    <a:pt x="505980" y="340245"/>
                  </a:lnTo>
                  <a:lnTo>
                    <a:pt x="502031" y="340245"/>
                  </a:lnTo>
                  <a:lnTo>
                    <a:pt x="502348" y="344170"/>
                  </a:lnTo>
                  <a:lnTo>
                    <a:pt x="502323" y="343852"/>
                  </a:lnTo>
                  <a:lnTo>
                    <a:pt x="506272" y="343852"/>
                  </a:lnTo>
                  <a:close/>
                </a:path>
                <a:path w="1390650" h="906144">
                  <a:moveTo>
                    <a:pt x="507022" y="397827"/>
                  </a:moveTo>
                  <a:lnTo>
                    <a:pt x="505688" y="394119"/>
                  </a:lnTo>
                  <a:lnTo>
                    <a:pt x="501980" y="395439"/>
                  </a:lnTo>
                  <a:lnTo>
                    <a:pt x="503313" y="399148"/>
                  </a:lnTo>
                  <a:lnTo>
                    <a:pt x="507022" y="397827"/>
                  </a:lnTo>
                  <a:close/>
                </a:path>
                <a:path w="1390650" h="906144">
                  <a:moveTo>
                    <a:pt x="508762" y="372567"/>
                  </a:moveTo>
                  <a:lnTo>
                    <a:pt x="507873" y="368731"/>
                  </a:lnTo>
                  <a:lnTo>
                    <a:pt x="504037" y="369620"/>
                  </a:lnTo>
                  <a:lnTo>
                    <a:pt x="504926" y="373456"/>
                  </a:lnTo>
                  <a:lnTo>
                    <a:pt x="508762" y="372567"/>
                  </a:lnTo>
                  <a:close/>
                </a:path>
                <a:path w="1390650" h="906144">
                  <a:moveTo>
                    <a:pt x="509536" y="448221"/>
                  </a:moveTo>
                  <a:lnTo>
                    <a:pt x="507453" y="444868"/>
                  </a:lnTo>
                  <a:lnTo>
                    <a:pt x="504101" y="446951"/>
                  </a:lnTo>
                  <a:lnTo>
                    <a:pt x="506196" y="450303"/>
                  </a:lnTo>
                  <a:lnTo>
                    <a:pt x="509536" y="448221"/>
                  </a:lnTo>
                  <a:close/>
                </a:path>
                <a:path w="1390650" h="906144">
                  <a:moveTo>
                    <a:pt x="515124" y="476758"/>
                  </a:moveTo>
                  <a:lnTo>
                    <a:pt x="512673" y="473671"/>
                  </a:lnTo>
                  <a:lnTo>
                    <a:pt x="509587" y="476123"/>
                  </a:lnTo>
                  <a:lnTo>
                    <a:pt x="512038" y="479209"/>
                  </a:lnTo>
                  <a:lnTo>
                    <a:pt x="515124" y="476758"/>
                  </a:lnTo>
                  <a:close/>
                </a:path>
                <a:path w="1390650" h="906144">
                  <a:moveTo>
                    <a:pt x="516699" y="459333"/>
                  </a:moveTo>
                  <a:lnTo>
                    <a:pt x="514426" y="456120"/>
                  </a:lnTo>
                  <a:lnTo>
                    <a:pt x="511213" y="458393"/>
                  </a:lnTo>
                  <a:lnTo>
                    <a:pt x="513486" y="461606"/>
                  </a:lnTo>
                  <a:lnTo>
                    <a:pt x="516699" y="459333"/>
                  </a:lnTo>
                  <a:close/>
                </a:path>
                <a:path w="1390650" h="906144">
                  <a:moveTo>
                    <a:pt x="518642" y="419468"/>
                  </a:moveTo>
                  <a:lnTo>
                    <a:pt x="516890" y="415950"/>
                  </a:lnTo>
                  <a:lnTo>
                    <a:pt x="513359" y="417703"/>
                  </a:lnTo>
                  <a:lnTo>
                    <a:pt x="515124" y="421233"/>
                  </a:lnTo>
                  <a:lnTo>
                    <a:pt x="518642" y="419468"/>
                  </a:lnTo>
                  <a:close/>
                </a:path>
                <a:path w="1390650" h="906144">
                  <a:moveTo>
                    <a:pt x="521855" y="392506"/>
                  </a:moveTo>
                  <a:lnTo>
                    <a:pt x="520522" y="388797"/>
                  </a:lnTo>
                  <a:lnTo>
                    <a:pt x="516813" y="390131"/>
                  </a:lnTo>
                  <a:lnTo>
                    <a:pt x="518147" y="393839"/>
                  </a:lnTo>
                  <a:lnTo>
                    <a:pt x="521855" y="392506"/>
                  </a:lnTo>
                  <a:close/>
                </a:path>
                <a:path w="1390650" h="906144">
                  <a:moveTo>
                    <a:pt x="521970" y="342569"/>
                  </a:moveTo>
                  <a:lnTo>
                    <a:pt x="521677" y="338963"/>
                  </a:lnTo>
                  <a:lnTo>
                    <a:pt x="517728" y="338963"/>
                  </a:lnTo>
                  <a:lnTo>
                    <a:pt x="518045" y="342887"/>
                  </a:lnTo>
                  <a:lnTo>
                    <a:pt x="518020" y="342569"/>
                  </a:lnTo>
                  <a:lnTo>
                    <a:pt x="521970" y="342569"/>
                  </a:lnTo>
                  <a:close/>
                </a:path>
                <a:path w="1390650" h="906144">
                  <a:moveTo>
                    <a:pt x="522897" y="439877"/>
                  </a:moveTo>
                  <a:lnTo>
                    <a:pt x="520814" y="436537"/>
                  </a:lnTo>
                  <a:lnTo>
                    <a:pt x="517474" y="438619"/>
                  </a:lnTo>
                  <a:lnTo>
                    <a:pt x="519557" y="441960"/>
                  </a:lnTo>
                  <a:lnTo>
                    <a:pt x="522897" y="439877"/>
                  </a:lnTo>
                  <a:close/>
                </a:path>
                <a:path w="1390650" h="906144">
                  <a:moveTo>
                    <a:pt x="524103" y="369023"/>
                  </a:moveTo>
                  <a:lnTo>
                    <a:pt x="523227" y="365175"/>
                  </a:lnTo>
                  <a:lnTo>
                    <a:pt x="519391" y="366064"/>
                  </a:lnTo>
                  <a:lnTo>
                    <a:pt x="520268" y="369900"/>
                  </a:lnTo>
                  <a:lnTo>
                    <a:pt x="524103" y="369023"/>
                  </a:lnTo>
                  <a:close/>
                </a:path>
                <a:path w="1390650" h="906144">
                  <a:moveTo>
                    <a:pt x="527456" y="466966"/>
                  </a:moveTo>
                  <a:lnTo>
                    <a:pt x="525005" y="463880"/>
                  </a:lnTo>
                  <a:lnTo>
                    <a:pt x="521919" y="466331"/>
                  </a:lnTo>
                  <a:lnTo>
                    <a:pt x="524370" y="469417"/>
                  </a:lnTo>
                  <a:lnTo>
                    <a:pt x="527456" y="466966"/>
                  </a:lnTo>
                  <a:close/>
                </a:path>
                <a:path w="1390650" h="906144">
                  <a:moveTo>
                    <a:pt x="529564" y="450240"/>
                  </a:moveTo>
                  <a:lnTo>
                    <a:pt x="527291" y="447027"/>
                  </a:lnTo>
                  <a:lnTo>
                    <a:pt x="524078" y="449300"/>
                  </a:lnTo>
                  <a:lnTo>
                    <a:pt x="526351" y="452513"/>
                  </a:lnTo>
                  <a:lnTo>
                    <a:pt x="529564" y="450240"/>
                  </a:lnTo>
                  <a:close/>
                </a:path>
                <a:path w="1390650" h="906144">
                  <a:moveTo>
                    <a:pt x="532739" y="412445"/>
                  </a:moveTo>
                  <a:lnTo>
                    <a:pt x="530987" y="408927"/>
                  </a:lnTo>
                  <a:lnTo>
                    <a:pt x="527456" y="410679"/>
                  </a:lnTo>
                  <a:lnTo>
                    <a:pt x="529221" y="414197"/>
                  </a:lnTo>
                  <a:lnTo>
                    <a:pt x="532739" y="412445"/>
                  </a:lnTo>
                  <a:close/>
                </a:path>
                <a:path w="1390650" h="906144">
                  <a:moveTo>
                    <a:pt x="536270" y="431546"/>
                  </a:moveTo>
                  <a:lnTo>
                    <a:pt x="534187" y="428205"/>
                  </a:lnTo>
                  <a:lnTo>
                    <a:pt x="530847" y="430288"/>
                  </a:lnTo>
                  <a:lnTo>
                    <a:pt x="532930" y="433628"/>
                  </a:lnTo>
                  <a:lnTo>
                    <a:pt x="536270" y="431546"/>
                  </a:lnTo>
                  <a:close/>
                </a:path>
                <a:path w="1390650" h="906144">
                  <a:moveTo>
                    <a:pt x="536676" y="387197"/>
                  </a:moveTo>
                  <a:lnTo>
                    <a:pt x="535355" y="383489"/>
                  </a:lnTo>
                  <a:lnTo>
                    <a:pt x="531647" y="384822"/>
                  </a:lnTo>
                  <a:lnTo>
                    <a:pt x="532968" y="388531"/>
                  </a:lnTo>
                  <a:lnTo>
                    <a:pt x="536676" y="387197"/>
                  </a:lnTo>
                  <a:close/>
                </a:path>
                <a:path w="1390650" h="906144">
                  <a:moveTo>
                    <a:pt x="537591" y="5118"/>
                  </a:moveTo>
                  <a:lnTo>
                    <a:pt x="532460" y="0"/>
                  </a:lnTo>
                  <a:lnTo>
                    <a:pt x="530898" y="0"/>
                  </a:lnTo>
                  <a:lnTo>
                    <a:pt x="525767" y="5118"/>
                  </a:lnTo>
                  <a:lnTo>
                    <a:pt x="525767" y="6680"/>
                  </a:lnTo>
                  <a:lnTo>
                    <a:pt x="530898" y="11811"/>
                  </a:lnTo>
                  <a:lnTo>
                    <a:pt x="532460" y="11811"/>
                  </a:lnTo>
                  <a:lnTo>
                    <a:pt x="537591" y="6680"/>
                  </a:lnTo>
                  <a:lnTo>
                    <a:pt x="537591" y="5905"/>
                  </a:lnTo>
                  <a:lnTo>
                    <a:pt x="537591" y="5118"/>
                  </a:lnTo>
                  <a:close/>
                </a:path>
                <a:path w="1390650" h="906144">
                  <a:moveTo>
                    <a:pt x="537679" y="341287"/>
                  </a:moveTo>
                  <a:lnTo>
                    <a:pt x="537375" y="337680"/>
                  </a:lnTo>
                  <a:lnTo>
                    <a:pt x="533425" y="337680"/>
                  </a:lnTo>
                  <a:lnTo>
                    <a:pt x="533742" y="341604"/>
                  </a:lnTo>
                  <a:lnTo>
                    <a:pt x="533717" y="341287"/>
                  </a:lnTo>
                  <a:lnTo>
                    <a:pt x="537679" y="341287"/>
                  </a:lnTo>
                  <a:close/>
                </a:path>
                <a:path w="1390650" h="906144">
                  <a:moveTo>
                    <a:pt x="539457" y="365467"/>
                  </a:moveTo>
                  <a:lnTo>
                    <a:pt x="538568" y="361632"/>
                  </a:lnTo>
                  <a:lnTo>
                    <a:pt x="534733" y="362521"/>
                  </a:lnTo>
                  <a:lnTo>
                    <a:pt x="535622" y="366356"/>
                  </a:lnTo>
                  <a:lnTo>
                    <a:pt x="539457" y="365467"/>
                  </a:lnTo>
                  <a:close/>
                </a:path>
                <a:path w="1390650" h="906144">
                  <a:moveTo>
                    <a:pt x="539800" y="457174"/>
                  </a:moveTo>
                  <a:lnTo>
                    <a:pt x="537349" y="454088"/>
                  </a:lnTo>
                  <a:lnTo>
                    <a:pt x="534263" y="456539"/>
                  </a:lnTo>
                  <a:lnTo>
                    <a:pt x="536714" y="459625"/>
                  </a:lnTo>
                  <a:lnTo>
                    <a:pt x="539800" y="457174"/>
                  </a:lnTo>
                  <a:close/>
                </a:path>
                <a:path w="1390650" h="906144">
                  <a:moveTo>
                    <a:pt x="542429" y="441147"/>
                  </a:moveTo>
                  <a:lnTo>
                    <a:pt x="540156" y="437934"/>
                  </a:lnTo>
                  <a:lnTo>
                    <a:pt x="536943" y="440207"/>
                  </a:lnTo>
                  <a:lnTo>
                    <a:pt x="539216" y="443420"/>
                  </a:lnTo>
                  <a:lnTo>
                    <a:pt x="542429" y="441147"/>
                  </a:lnTo>
                  <a:close/>
                </a:path>
                <a:path w="1390650" h="906144">
                  <a:moveTo>
                    <a:pt x="546849" y="405422"/>
                  </a:moveTo>
                  <a:lnTo>
                    <a:pt x="545084" y="401891"/>
                  </a:lnTo>
                  <a:lnTo>
                    <a:pt x="541566" y="403656"/>
                  </a:lnTo>
                  <a:lnTo>
                    <a:pt x="543318" y="407174"/>
                  </a:lnTo>
                  <a:lnTo>
                    <a:pt x="546849" y="405422"/>
                  </a:lnTo>
                  <a:close/>
                </a:path>
                <a:path w="1390650" h="906144">
                  <a:moveTo>
                    <a:pt x="549630" y="423214"/>
                  </a:moveTo>
                  <a:lnTo>
                    <a:pt x="547547" y="419874"/>
                  </a:lnTo>
                  <a:lnTo>
                    <a:pt x="544207" y="421957"/>
                  </a:lnTo>
                  <a:lnTo>
                    <a:pt x="546290" y="425297"/>
                  </a:lnTo>
                  <a:lnTo>
                    <a:pt x="549630" y="423214"/>
                  </a:lnTo>
                  <a:close/>
                </a:path>
                <a:path w="1390650" h="906144">
                  <a:moveTo>
                    <a:pt x="551510" y="381889"/>
                  </a:moveTo>
                  <a:lnTo>
                    <a:pt x="550189" y="378180"/>
                  </a:lnTo>
                  <a:lnTo>
                    <a:pt x="546481" y="379501"/>
                  </a:lnTo>
                  <a:lnTo>
                    <a:pt x="547801" y="383209"/>
                  </a:lnTo>
                  <a:lnTo>
                    <a:pt x="551510" y="381889"/>
                  </a:lnTo>
                  <a:close/>
                </a:path>
                <a:path w="1390650" h="906144">
                  <a:moveTo>
                    <a:pt x="552132" y="447382"/>
                  </a:moveTo>
                  <a:lnTo>
                    <a:pt x="549681" y="444296"/>
                  </a:lnTo>
                  <a:lnTo>
                    <a:pt x="546608" y="446735"/>
                  </a:lnTo>
                  <a:lnTo>
                    <a:pt x="549046" y="449821"/>
                  </a:lnTo>
                  <a:lnTo>
                    <a:pt x="552132" y="447382"/>
                  </a:lnTo>
                  <a:close/>
                </a:path>
                <a:path w="1390650" h="906144">
                  <a:moveTo>
                    <a:pt x="553377" y="340004"/>
                  </a:moveTo>
                  <a:lnTo>
                    <a:pt x="553085" y="336397"/>
                  </a:lnTo>
                  <a:lnTo>
                    <a:pt x="549135" y="336397"/>
                  </a:lnTo>
                  <a:lnTo>
                    <a:pt x="549452" y="340321"/>
                  </a:lnTo>
                  <a:lnTo>
                    <a:pt x="549427" y="340004"/>
                  </a:lnTo>
                  <a:lnTo>
                    <a:pt x="553377" y="340004"/>
                  </a:lnTo>
                  <a:close/>
                </a:path>
                <a:path w="1390650" h="906144">
                  <a:moveTo>
                    <a:pt x="554812" y="361924"/>
                  </a:moveTo>
                  <a:lnTo>
                    <a:pt x="553923" y="358089"/>
                  </a:lnTo>
                  <a:lnTo>
                    <a:pt x="550087" y="358978"/>
                  </a:lnTo>
                  <a:lnTo>
                    <a:pt x="550964" y="362813"/>
                  </a:lnTo>
                  <a:lnTo>
                    <a:pt x="554812" y="361924"/>
                  </a:lnTo>
                  <a:close/>
                </a:path>
                <a:path w="1390650" h="906144">
                  <a:moveTo>
                    <a:pt x="555294" y="432054"/>
                  </a:moveTo>
                  <a:lnTo>
                    <a:pt x="553021" y="428840"/>
                  </a:lnTo>
                  <a:lnTo>
                    <a:pt x="549795" y="431114"/>
                  </a:lnTo>
                  <a:lnTo>
                    <a:pt x="552069" y="434327"/>
                  </a:lnTo>
                  <a:lnTo>
                    <a:pt x="555294" y="432054"/>
                  </a:lnTo>
                  <a:close/>
                </a:path>
                <a:path w="1390650" h="906144">
                  <a:moveTo>
                    <a:pt x="560946" y="398399"/>
                  </a:moveTo>
                  <a:lnTo>
                    <a:pt x="559181" y="394868"/>
                  </a:lnTo>
                  <a:lnTo>
                    <a:pt x="555663" y="396621"/>
                  </a:lnTo>
                  <a:lnTo>
                    <a:pt x="557415" y="400151"/>
                  </a:lnTo>
                  <a:lnTo>
                    <a:pt x="560946" y="398399"/>
                  </a:lnTo>
                  <a:close/>
                </a:path>
                <a:path w="1390650" h="906144">
                  <a:moveTo>
                    <a:pt x="563003" y="414883"/>
                  </a:moveTo>
                  <a:lnTo>
                    <a:pt x="560920" y="411530"/>
                  </a:lnTo>
                  <a:lnTo>
                    <a:pt x="557580" y="413613"/>
                  </a:lnTo>
                  <a:lnTo>
                    <a:pt x="559663" y="416966"/>
                  </a:lnTo>
                  <a:lnTo>
                    <a:pt x="563003" y="414883"/>
                  </a:lnTo>
                  <a:close/>
                </a:path>
                <a:path w="1390650" h="906144">
                  <a:moveTo>
                    <a:pt x="564476" y="437578"/>
                  </a:moveTo>
                  <a:lnTo>
                    <a:pt x="562025" y="434492"/>
                  </a:lnTo>
                  <a:lnTo>
                    <a:pt x="558939" y="436943"/>
                  </a:lnTo>
                  <a:lnTo>
                    <a:pt x="561390" y="440029"/>
                  </a:lnTo>
                  <a:lnTo>
                    <a:pt x="564476" y="437578"/>
                  </a:lnTo>
                  <a:close/>
                </a:path>
                <a:path w="1390650" h="906144">
                  <a:moveTo>
                    <a:pt x="566343" y="376580"/>
                  </a:moveTo>
                  <a:lnTo>
                    <a:pt x="565010" y="372872"/>
                  </a:lnTo>
                  <a:lnTo>
                    <a:pt x="561301" y="374192"/>
                  </a:lnTo>
                  <a:lnTo>
                    <a:pt x="562635" y="377901"/>
                  </a:lnTo>
                  <a:lnTo>
                    <a:pt x="566343" y="376580"/>
                  </a:lnTo>
                  <a:close/>
                </a:path>
                <a:path w="1390650" h="906144">
                  <a:moveTo>
                    <a:pt x="568147" y="422960"/>
                  </a:moveTo>
                  <a:lnTo>
                    <a:pt x="565873" y="419735"/>
                  </a:lnTo>
                  <a:lnTo>
                    <a:pt x="562660" y="422008"/>
                  </a:lnTo>
                  <a:lnTo>
                    <a:pt x="564934" y="425234"/>
                  </a:lnTo>
                  <a:lnTo>
                    <a:pt x="568147" y="422960"/>
                  </a:lnTo>
                  <a:close/>
                </a:path>
                <a:path w="1390650" h="906144">
                  <a:moveTo>
                    <a:pt x="569074" y="338721"/>
                  </a:moveTo>
                  <a:lnTo>
                    <a:pt x="568782" y="335114"/>
                  </a:lnTo>
                  <a:lnTo>
                    <a:pt x="564832" y="335114"/>
                  </a:lnTo>
                  <a:lnTo>
                    <a:pt x="565150" y="339039"/>
                  </a:lnTo>
                  <a:lnTo>
                    <a:pt x="565124" y="338721"/>
                  </a:lnTo>
                  <a:lnTo>
                    <a:pt x="569074" y="338721"/>
                  </a:lnTo>
                  <a:close/>
                </a:path>
                <a:path w="1390650" h="906144">
                  <a:moveTo>
                    <a:pt x="570153" y="358381"/>
                  </a:moveTo>
                  <a:lnTo>
                    <a:pt x="569264" y="354545"/>
                  </a:lnTo>
                  <a:lnTo>
                    <a:pt x="565429" y="355434"/>
                  </a:lnTo>
                  <a:lnTo>
                    <a:pt x="566318" y="359270"/>
                  </a:lnTo>
                  <a:lnTo>
                    <a:pt x="570153" y="358381"/>
                  </a:lnTo>
                  <a:close/>
                </a:path>
                <a:path w="1390650" h="906144">
                  <a:moveTo>
                    <a:pt x="575043" y="391363"/>
                  </a:moveTo>
                  <a:lnTo>
                    <a:pt x="573290" y="387845"/>
                  </a:lnTo>
                  <a:lnTo>
                    <a:pt x="569760" y="389597"/>
                  </a:lnTo>
                  <a:lnTo>
                    <a:pt x="571512" y="393128"/>
                  </a:lnTo>
                  <a:lnTo>
                    <a:pt x="575043" y="391363"/>
                  </a:lnTo>
                  <a:close/>
                </a:path>
                <a:path w="1390650" h="906144">
                  <a:moveTo>
                    <a:pt x="576376" y="406539"/>
                  </a:moveTo>
                  <a:lnTo>
                    <a:pt x="574294" y="403199"/>
                  </a:lnTo>
                  <a:lnTo>
                    <a:pt x="570941" y="405282"/>
                  </a:lnTo>
                  <a:lnTo>
                    <a:pt x="573036" y="408622"/>
                  </a:lnTo>
                  <a:lnTo>
                    <a:pt x="576376" y="406539"/>
                  </a:lnTo>
                  <a:close/>
                </a:path>
                <a:path w="1390650" h="906144">
                  <a:moveTo>
                    <a:pt x="576808" y="427786"/>
                  </a:moveTo>
                  <a:lnTo>
                    <a:pt x="574370" y="424700"/>
                  </a:lnTo>
                  <a:lnTo>
                    <a:pt x="571284" y="427151"/>
                  </a:lnTo>
                  <a:lnTo>
                    <a:pt x="573722" y="430237"/>
                  </a:lnTo>
                  <a:lnTo>
                    <a:pt x="576808" y="427786"/>
                  </a:lnTo>
                  <a:close/>
                </a:path>
                <a:path w="1390650" h="906144">
                  <a:moveTo>
                    <a:pt x="581012" y="413854"/>
                  </a:moveTo>
                  <a:lnTo>
                    <a:pt x="578739" y="410641"/>
                  </a:lnTo>
                  <a:lnTo>
                    <a:pt x="575525" y="412915"/>
                  </a:lnTo>
                  <a:lnTo>
                    <a:pt x="577799" y="416140"/>
                  </a:lnTo>
                  <a:lnTo>
                    <a:pt x="581012" y="413854"/>
                  </a:lnTo>
                  <a:close/>
                </a:path>
                <a:path w="1390650" h="906144">
                  <a:moveTo>
                    <a:pt x="581177" y="371259"/>
                  </a:moveTo>
                  <a:lnTo>
                    <a:pt x="579843" y="367550"/>
                  </a:lnTo>
                  <a:lnTo>
                    <a:pt x="576135" y="368884"/>
                  </a:lnTo>
                  <a:lnTo>
                    <a:pt x="577469" y="372592"/>
                  </a:lnTo>
                  <a:lnTo>
                    <a:pt x="581177" y="371259"/>
                  </a:lnTo>
                  <a:close/>
                </a:path>
                <a:path w="1390650" h="906144">
                  <a:moveTo>
                    <a:pt x="584784" y="337439"/>
                  </a:moveTo>
                  <a:lnTo>
                    <a:pt x="584479" y="333832"/>
                  </a:lnTo>
                  <a:lnTo>
                    <a:pt x="580529" y="333832"/>
                  </a:lnTo>
                  <a:lnTo>
                    <a:pt x="580847" y="337756"/>
                  </a:lnTo>
                  <a:lnTo>
                    <a:pt x="580821" y="337439"/>
                  </a:lnTo>
                  <a:lnTo>
                    <a:pt x="584784" y="337439"/>
                  </a:lnTo>
                  <a:close/>
                </a:path>
                <a:path w="1390650" h="906144">
                  <a:moveTo>
                    <a:pt x="585508" y="354838"/>
                  </a:moveTo>
                  <a:lnTo>
                    <a:pt x="584619" y="350989"/>
                  </a:lnTo>
                  <a:lnTo>
                    <a:pt x="580783" y="351878"/>
                  </a:lnTo>
                  <a:lnTo>
                    <a:pt x="581672" y="355714"/>
                  </a:lnTo>
                  <a:lnTo>
                    <a:pt x="585508" y="354838"/>
                  </a:lnTo>
                  <a:close/>
                </a:path>
                <a:path w="1390650" h="906144">
                  <a:moveTo>
                    <a:pt x="589140" y="384340"/>
                  </a:moveTo>
                  <a:lnTo>
                    <a:pt x="587387" y="380822"/>
                  </a:lnTo>
                  <a:lnTo>
                    <a:pt x="583857" y="382574"/>
                  </a:lnTo>
                  <a:lnTo>
                    <a:pt x="585622" y="386092"/>
                  </a:lnTo>
                  <a:lnTo>
                    <a:pt x="589140" y="384340"/>
                  </a:lnTo>
                  <a:close/>
                </a:path>
                <a:path w="1390650" h="906144">
                  <a:moveTo>
                    <a:pt x="589153" y="417995"/>
                  </a:moveTo>
                  <a:lnTo>
                    <a:pt x="586701" y="414909"/>
                  </a:lnTo>
                  <a:lnTo>
                    <a:pt x="583615" y="417360"/>
                  </a:lnTo>
                  <a:lnTo>
                    <a:pt x="586066" y="420446"/>
                  </a:lnTo>
                  <a:lnTo>
                    <a:pt x="589153" y="417995"/>
                  </a:lnTo>
                  <a:close/>
                </a:path>
                <a:path w="1390650" h="906144">
                  <a:moveTo>
                    <a:pt x="589737" y="398208"/>
                  </a:moveTo>
                  <a:lnTo>
                    <a:pt x="587654" y="394868"/>
                  </a:lnTo>
                  <a:lnTo>
                    <a:pt x="584314" y="396951"/>
                  </a:lnTo>
                  <a:lnTo>
                    <a:pt x="586397" y="400291"/>
                  </a:lnTo>
                  <a:lnTo>
                    <a:pt x="589737" y="398208"/>
                  </a:lnTo>
                  <a:close/>
                </a:path>
                <a:path w="1390650" h="906144">
                  <a:moveTo>
                    <a:pt x="592721" y="70104"/>
                  </a:moveTo>
                  <a:lnTo>
                    <a:pt x="587603" y="64973"/>
                  </a:lnTo>
                  <a:lnTo>
                    <a:pt x="586028" y="64973"/>
                  </a:lnTo>
                  <a:lnTo>
                    <a:pt x="580910" y="70104"/>
                  </a:lnTo>
                  <a:lnTo>
                    <a:pt x="580910" y="71666"/>
                  </a:lnTo>
                  <a:lnTo>
                    <a:pt x="586028" y="76796"/>
                  </a:lnTo>
                  <a:lnTo>
                    <a:pt x="587603" y="76796"/>
                  </a:lnTo>
                  <a:lnTo>
                    <a:pt x="592721" y="71666"/>
                  </a:lnTo>
                  <a:lnTo>
                    <a:pt x="592721" y="70878"/>
                  </a:lnTo>
                  <a:lnTo>
                    <a:pt x="592721" y="70104"/>
                  </a:lnTo>
                  <a:close/>
                </a:path>
                <a:path w="1390650" h="906144">
                  <a:moveTo>
                    <a:pt x="593877" y="404761"/>
                  </a:moveTo>
                  <a:lnTo>
                    <a:pt x="591604" y="401548"/>
                  </a:lnTo>
                  <a:lnTo>
                    <a:pt x="588391" y="403821"/>
                  </a:lnTo>
                  <a:lnTo>
                    <a:pt x="590664" y="407035"/>
                  </a:lnTo>
                  <a:lnTo>
                    <a:pt x="593877" y="404761"/>
                  </a:lnTo>
                  <a:close/>
                </a:path>
                <a:path w="1390650" h="906144">
                  <a:moveTo>
                    <a:pt x="595998" y="365950"/>
                  </a:moveTo>
                  <a:lnTo>
                    <a:pt x="594677" y="362242"/>
                  </a:lnTo>
                  <a:lnTo>
                    <a:pt x="590969" y="363575"/>
                  </a:lnTo>
                  <a:lnTo>
                    <a:pt x="592289" y="367284"/>
                  </a:lnTo>
                  <a:lnTo>
                    <a:pt x="595998" y="365950"/>
                  </a:lnTo>
                  <a:close/>
                </a:path>
                <a:path w="1390650" h="906144">
                  <a:moveTo>
                    <a:pt x="600481" y="336156"/>
                  </a:moveTo>
                  <a:lnTo>
                    <a:pt x="600189" y="332549"/>
                  </a:lnTo>
                  <a:lnTo>
                    <a:pt x="596239" y="332549"/>
                  </a:lnTo>
                  <a:lnTo>
                    <a:pt x="596557" y="336473"/>
                  </a:lnTo>
                  <a:lnTo>
                    <a:pt x="596531" y="336156"/>
                  </a:lnTo>
                  <a:lnTo>
                    <a:pt x="600481" y="336156"/>
                  </a:lnTo>
                  <a:close/>
                </a:path>
                <a:path w="1390650" h="906144">
                  <a:moveTo>
                    <a:pt x="600849" y="351282"/>
                  </a:moveTo>
                  <a:lnTo>
                    <a:pt x="599973" y="347446"/>
                  </a:lnTo>
                  <a:lnTo>
                    <a:pt x="596125" y="348335"/>
                  </a:lnTo>
                  <a:lnTo>
                    <a:pt x="597014" y="352171"/>
                  </a:lnTo>
                  <a:lnTo>
                    <a:pt x="600849" y="351282"/>
                  </a:lnTo>
                  <a:close/>
                </a:path>
                <a:path w="1390650" h="906144">
                  <a:moveTo>
                    <a:pt x="601484" y="408203"/>
                  </a:moveTo>
                  <a:lnTo>
                    <a:pt x="599046" y="405117"/>
                  </a:lnTo>
                  <a:lnTo>
                    <a:pt x="595960" y="407568"/>
                  </a:lnTo>
                  <a:lnTo>
                    <a:pt x="598411" y="410654"/>
                  </a:lnTo>
                  <a:lnTo>
                    <a:pt x="601484" y="408203"/>
                  </a:lnTo>
                  <a:close/>
                </a:path>
                <a:path w="1390650" h="906144">
                  <a:moveTo>
                    <a:pt x="603110" y="389877"/>
                  </a:moveTo>
                  <a:lnTo>
                    <a:pt x="601027" y="386537"/>
                  </a:lnTo>
                  <a:lnTo>
                    <a:pt x="597687" y="388620"/>
                  </a:lnTo>
                  <a:lnTo>
                    <a:pt x="599770" y="391960"/>
                  </a:lnTo>
                  <a:lnTo>
                    <a:pt x="603110" y="389877"/>
                  </a:lnTo>
                  <a:close/>
                </a:path>
                <a:path w="1390650" h="906144">
                  <a:moveTo>
                    <a:pt x="603237" y="377317"/>
                  </a:moveTo>
                  <a:lnTo>
                    <a:pt x="601484" y="373786"/>
                  </a:lnTo>
                  <a:lnTo>
                    <a:pt x="597954" y="375551"/>
                  </a:lnTo>
                  <a:lnTo>
                    <a:pt x="599719" y="379069"/>
                  </a:lnTo>
                  <a:lnTo>
                    <a:pt x="603237" y="377317"/>
                  </a:lnTo>
                  <a:close/>
                </a:path>
                <a:path w="1390650" h="906144">
                  <a:moveTo>
                    <a:pt x="606742" y="395668"/>
                  </a:moveTo>
                  <a:lnTo>
                    <a:pt x="604469" y="392455"/>
                  </a:lnTo>
                  <a:lnTo>
                    <a:pt x="601256" y="394728"/>
                  </a:lnTo>
                  <a:lnTo>
                    <a:pt x="603529" y="397941"/>
                  </a:lnTo>
                  <a:lnTo>
                    <a:pt x="606742" y="395668"/>
                  </a:lnTo>
                  <a:close/>
                </a:path>
                <a:path w="1390650" h="906144">
                  <a:moveTo>
                    <a:pt x="610831" y="360641"/>
                  </a:moveTo>
                  <a:lnTo>
                    <a:pt x="609511" y="356933"/>
                  </a:lnTo>
                  <a:lnTo>
                    <a:pt x="605802" y="358254"/>
                  </a:lnTo>
                  <a:lnTo>
                    <a:pt x="607123" y="361962"/>
                  </a:lnTo>
                  <a:lnTo>
                    <a:pt x="610831" y="360641"/>
                  </a:lnTo>
                  <a:close/>
                </a:path>
                <a:path w="1390650" h="906144">
                  <a:moveTo>
                    <a:pt x="613829" y="398411"/>
                  </a:moveTo>
                  <a:lnTo>
                    <a:pt x="611378" y="395325"/>
                  </a:lnTo>
                  <a:lnTo>
                    <a:pt x="608291" y="397764"/>
                  </a:lnTo>
                  <a:lnTo>
                    <a:pt x="610743" y="400850"/>
                  </a:lnTo>
                  <a:lnTo>
                    <a:pt x="613829" y="398411"/>
                  </a:lnTo>
                  <a:close/>
                </a:path>
                <a:path w="1390650" h="906144">
                  <a:moveTo>
                    <a:pt x="616178" y="334873"/>
                  </a:moveTo>
                  <a:lnTo>
                    <a:pt x="615886" y="331266"/>
                  </a:lnTo>
                  <a:lnTo>
                    <a:pt x="611936" y="331266"/>
                  </a:lnTo>
                  <a:lnTo>
                    <a:pt x="612254" y="335191"/>
                  </a:lnTo>
                  <a:lnTo>
                    <a:pt x="612228" y="334873"/>
                  </a:lnTo>
                  <a:lnTo>
                    <a:pt x="616178" y="334873"/>
                  </a:lnTo>
                  <a:close/>
                </a:path>
                <a:path w="1390650" h="906144">
                  <a:moveTo>
                    <a:pt x="616204" y="347738"/>
                  </a:moveTo>
                  <a:lnTo>
                    <a:pt x="615315" y="343903"/>
                  </a:lnTo>
                  <a:lnTo>
                    <a:pt x="611479" y="344792"/>
                  </a:lnTo>
                  <a:lnTo>
                    <a:pt x="612368" y="348627"/>
                  </a:lnTo>
                  <a:lnTo>
                    <a:pt x="616204" y="347738"/>
                  </a:lnTo>
                  <a:close/>
                </a:path>
                <a:path w="1390650" h="906144">
                  <a:moveTo>
                    <a:pt x="616483" y="381546"/>
                  </a:moveTo>
                  <a:lnTo>
                    <a:pt x="614387" y="378193"/>
                  </a:lnTo>
                  <a:lnTo>
                    <a:pt x="611047" y="380276"/>
                  </a:lnTo>
                  <a:lnTo>
                    <a:pt x="613130" y="383628"/>
                  </a:lnTo>
                  <a:lnTo>
                    <a:pt x="616483" y="381546"/>
                  </a:lnTo>
                  <a:close/>
                </a:path>
                <a:path w="1390650" h="906144">
                  <a:moveTo>
                    <a:pt x="617347" y="370293"/>
                  </a:moveTo>
                  <a:lnTo>
                    <a:pt x="615581" y="366763"/>
                  </a:lnTo>
                  <a:lnTo>
                    <a:pt x="612063" y="368515"/>
                  </a:lnTo>
                  <a:lnTo>
                    <a:pt x="613816" y="372046"/>
                  </a:lnTo>
                  <a:lnTo>
                    <a:pt x="617347" y="370293"/>
                  </a:lnTo>
                  <a:close/>
                </a:path>
                <a:path w="1390650" h="906144">
                  <a:moveTo>
                    <a:pt x="619607" y="386575"/>
                  </a:moveTo>
                  <a:lnTo>
                    <a:pt x="617334" y="383362"/>
                  </a:lnTo>
                  <a:lnTo>
                    <a:pt x="614108" y="385635"/>
                  </a:lnTo>
                  <a:lnTo>
                    <a:pt x="616381" y="388848"/>
                  </a:lnTo>
                  <a:lnTo>
                    <a:pt x="619607" y="386575"/>
                  </a:lnTo>
                  <a:close/>
                </a:path>
                <a:path w="1390650" h="906144">
                  <a:moveTo>
                    <a:pt x="625665" y="355333"/>
                  </a:moveTo>
                  <a:lnTo>
                    <a:pt x="624332" y="351624"/>
                  </a:lnTo>
                  <a:lnTo>
                    <a:pt x="620623" y="352945"/>
                  </a:lnTo>
                  <a:lnTo>
                    <a:pt x="621957" y="356654"/>
                  </a:lnTo>
                  <a:lnTo>
                    <a:pt x="625665" y="355333"/>
                  </a:lnTo>
                  <a:close/>
                </a:path>
                <a:path w="1390650" h="906144">
                  <a:moveTo>
                    <a:pt x="626160" y="388607"/>
                  </a:moveTo>
                  <a:lnTo>
                    <a:pt x="623722" y="385521"/>
                  </a:lnTo>
                  <a:lnTo>
                    <a:pt x="620636" y="387972"/>
                  </a:lnTo>
                  <a:lnTo>
                    <a:pt x="623087" y="391058"/>
                  </a:lnTo>
                  <a:lnTo>
                    <a:pt x="626160" y="388607"/>
                  </a:lnTo>
                  <a:close/>
                </a:path>
                <a:path w="1390650" h="906144">
                  <a:moveTo>
                    <a:pt x="629843" y="373202"/>
                  </a:moveTo>
                  <a:lnTo>
                    <a:pt x="627761" y="369862"/>
                  </a:lnTo>
                  <a:lnTo>
                    <a:pt x="624420" y="371944"/>
                  </a:lnTo>
                  <a:lnTo>
                    <a:pt x="626503" y="375285"/>
                  </a:lnTo>
                  <a:lnTo>
                    <a:pt x="629843" y="373202"/>
                  </a:lnTo>
                  <a:close/>
                </a:path>
                <a:path w="1390650" h="906144">
                  <a:moveTo>
                    <a:pt x="631444" y="363258"/>
                  </a:moveTo>
                  <a:lnTo>
                    <a:pt x="629678" y="359740"/>
                  </a:lnTo>
                  <a:lnTo>
                    <a:pt x="626160" y="361492"/>
                  </a:lnTo>
                  <a:lnTo>
                    <a:pt x="627913" y="365023"/>
                  </a:lnTo>
                  <a:lnTo>
                    <a:pt x="631444" y="363258"/>
                  </a:lnTo>
                  <a:close/>
                </a:path>
                <a:path w="1390650" h="906144">
                  <a:moveTo>
                    <a:pt x="631558" y="344195"/>
                  </a:moveTo>
                  <a:lnTo>
                    <a:pt x="630669" y="340360"/>
                  </a:lnTo>
                  <a:lnTo>
                    <a:pt x="626833" y="341249"/>
                  </a:lnTo>
                  <a:lnTo>
                    <a:pt x="627710" y="345084"/>
                  </a:lnTo>
                  <a:lnTo>
                    <a:pt x="631558" y="344195"/>
                  </a:lnTo>
                  <a:close/>
                </a:path>
                <a:path w="1390650" h="906144">
                  <a:moveTo>
                    <a:pt x="631875" y="333590"/>
                  </a:moveTo>
                  <a:lnTo>
                    <a:pt x="631583" y="329984"/>
                  </a:lnTo>
                  <a:lnTo>
                    <a:pt x="627634" y="329984"/>
                  </a:lnTo>
                  <a:lnTo>
                    <a:pt x="627951" y="333908"/>
                  </a:lnTo>
                  <a:lnTo>
                    <a:pt x="627926" y="333590"/>
                  </a:lnTo>
                  <a:lnTo>
                    <a:pt x="631875" y="333590"/>
                  </a:lnTo>
                  <a:close/>
                </a:path>
                <a:path w="1390650" h="906144">
                  <a:moveTo>
                    <a:pt x="632460" y="377482"/>
                  </a:moveTo>
                  <a:lnTo>
                    <a:pt x="630186" y="374269"/>
                  </a:lnTo>
                  <a:lnTo>
                    <a:pt x="626973" y="376542"/>
                  </a:lnTo>
                  <a:lnTo>
                    <a:pt x="629246" y="379755"/>
                  </a:lnTo>
                  <a:lnTo>
                    <a:pt x="632460" y="377482"/>
                  </a:lnTo>
                  <a:close/>
                </a:path>
                <a:path w="1390650" h="906144">
                  <a:moveTo>
                    <a:pt x="638505" y="378815"/>
                  </a:moveTo>
                  <a:lnTo>
                    <a:pt x="636054" y="375729"/>
                  </a:lnTo>
                  <a:lnTo>
                    <a:pt x="632968" y="378180"/>
                  </a:lnTo>
                  <a:lnTo>
                    <a:pt x="635419" y="381266"/>
                  </a:lnTo>
                  <a:lnTo>
                    <a:pt x="638505" y="378815"/>
                  </a:lnTo>
                  <a:close/>
                </a:path>
                <a:path w="1390650" h="906144">
                  <a:moveTo>
                    <a:pt x="639978" y="133108"/>
                  </a:moveTo>
                  <a:lnTo>
                    <a:pt x="634860" y="127990"/>
                  </a:lnTo>
                  <a:lnTo>
                    <a:pt x="633298" y="127990"/>
                  </a:lnTo>
                  <a:lnTo>
                    <a:pt x="628167" y="133108"/>
                  </a:lnTo>
                  <a:lnTo>
                    <a:pt x="628167" y="134683"/>
                  </a:lnTo>
                  <a:lnTo>
                    <a:pt x="633298" y="139801"/>
                  </a:lnTo>
                  <a:lnTo>
                    <a:pt x="634860" y="139801"/>
                  </a:lnTo>
                  <a:lnTo>
                    <a:pt x="639978" y="134683"/>
                  </a:lnTo>
                  <a:lnTo>
                    <a:pt x="639978" y="133896"/>
                  </a:lnTo>
                  <a:lnTo>
                    <a:pt x="639978" y="133108"/>
                  </a:lnTo>
                  <a:close/>
                </a:path>
                <a:path w="1390650" h="906144">
                  <a:moveTo>
                    <a:pt x="640499" y="350012"/>
                  </a:moveTo>
                  <a:lnTo>
                    <a:pt x="639165" y="346303"/>
                  </a:lnTo>
                  <a:lnTo>
                    <a:pt x="635457" y="347637"/>
                  </a:lnTo>
                  <a:lnTo>
                    <a:pt x="636790" y="351345"/>
                  </a:lnTo>
                  <a:lnTo>
                    <a:pt x="640499" y="350012"/>
                  </a:lnTo>
                  <a:close/>
                </a:path>
                <a:path w="1390650" h="906144">
                  <a:moveTo>
                    <a:pt x="643216" y="364871"/>
                  </a:moveTo>
                  <a:lnTo>
                    <a:pt x="641134" y="361530"/>
                  </a:lnTo>
                  <a:lnTo>
                    <a:pt x="637794" y="363613"/>
                  </a:lnTo>
                  <a:lnTo>
                    <a:pt x="639876" y="366953"/>
                  </a:lnTo>
                  <a:lnTo>
                    <a:pt x="643216" y="364871"/>
                  </a:lnTo>
                  <a:close/>
                </a:path>
                <a:path w="1390650" h="906144">
                  <a:moveTo>
                    <a:pt x="645541" y="356235"/>
                  </a:moveTo>
                  <a:lnTo>
                    <a:pt x="643788" y="352704"/>
                  </a:lnTo>
                  <a:lnTo>
                    <a:pt x="640257" y="354469"/>
                  </a:lnTo>
                  <a:lnTo>
                    <a:pt x="642010" y="357987"/>
                  </a:lnTo>
                  <a:lnTo>
                    <a:pt x="645541" y="356235"/>
                  </a:lnTo>
                  <a:close/>
                </a:path>
                <a:path w="1390650" h="906144">
                  <a:moveTo>
                    <a:pt x="646899" y="340652"/>
                  </a:moveTo>
                  <a:lnTo>
                    <a:pt x="646010" y="336804"/>
                  </a:lnTo>
                  <a:lnTo>
                    <a:pt x="642175" y="337693"/>
                  </a:lnTo>
                  <a:lnTo>
                    <a:pt x="643064" y="341528"/>
                  </a:lnTo>
                  <a:lnTo>
                    <a:pt x="646899" y="340652"/>
                  </a:lnTo>
                  <a:close/>
                </a:path>
                <a:path w="1390650" h="906144">
                  <a:moveTo>
                    <a:pt x="647585" y="332308"/>
                  </a:moveTo>
                  <a:lnTo>
                    <a:pt x="647293" y="328701"/>
                  </a:lnTo>
                  <a:lnTo>
                    <a:pt x="643331" y="328701"/>
                  </a:lnTo>
                  <a:lnTo>
                    <a:pt x="643661" y="332625"/>
                  </a:lnTo>
                  <a:lnTo>
                    <a:pt x="643636" y="332308"/>
                  </a:lnTo>
                  <a:lnTo>
                    <a:pt x="647585" y="332308"/>
                  </a:lnTo>
                  <a:close/>
                </a:path>
                <a:path w="1390650" h="906144">
                  <a:moveTo>
                    <a:pt x="650849" y="369023"/>
                  </a:moveTo>
                  <a:lnTo>
                    <a:pt x="648398" y="365937"/>
                  </a:lnTo>
                  <a:lnTo>
                    <a:pt x="645325" y="368388"/>
                  </a:lnTo>
                  <a:lnTo>
                    <a:pt x="643051" y="365175"/>
                  </a:lnTo>
                  <a:lnTo>
                    <a:pt x="639838" y="367449"/>
                  </a:lnTo>
                  <a:lnTo>
                    <a:pt x="642112" y="370662"/>
                  </a:lnTo>
                  <a:lnTo>
                    <a:pt x="645312" y="368401"/>
                  </a:lnTo>
                  <a:lnTo>
                    <a:pt x="647763" y="371475"/>
                  </a:lnTo>
                  <a:lnTo>
                    <a:pt x="650849" y="369023"/>
                  </a:lnTo>
                  <a:close/>
                </a:path>
                <a:path w="1390650" h="906144">
                  <a:moveTo>
                    <a:pt x="655332" y="344703"/>
                  </a:moveTo>
                  <a:lnTo>
                    <a:pt x="653999" y="340995"/>
                  </a:lnTo>
                  <a:lnTo>
                    <a:pt x="650290" y="342328"/>
                  </a:lnTo>
                  <a:lnTo>
                    <a:pt x="651624" y="346036"/>
                  </a:lnTo>
                  <a:lnTo>
                    <a:pt x="655332" y="344703"/>
                  </a:lnTo>
                  <a:close/>
                </a:path>
                <a:path w="1390650" h="906144">
                  <a:moveTo>
                    <a:pt x="659638" y="349211"/>
                  </a:moveTo>
                  <a:lnTo>
                    <a:pt x="657885" y="345681"/>
                  </a:lnTo>
                  <a:lnTo>
                    <a:pt x="654354" y="347446"/>
                  </a:lnTo>
                  <a:lnTo>
                    <a:pt x="656120" y="350964"/>
                  </a:lnTo>
                  <a:lnTo>
                    <a:pt x="659638" y="349211"/>
                  </a:lnTo>
                  <a:close/>
                </a:path>
                <a:path w="1390650" h="906144">
                  <a:moveTo>
                    <a:pt x="662254" y="337096"/>
                  </a:moveTo>
                  <a:lnTo>
                    <a:pt x="661365" y="333260"/>
                  </a:lnTo>
                  <a:lnTo>
                    <a:pt x="657529" y="334149"/>
                  </a:lnTo>
                  <a:lnTo>
                    <a:pt x="658418" y="337985"/>
                  </a:lnTo>
                  <a:lnTo>
                    <a:pt x="662254" y="337096"/>
                  </a:lnTo>
                  <a:close/>
                </a:path>
                <a:path w="1390650" h="906144">
                  <a:moveTo>
                    <a:pt x="663181" y="359232"/>
                  </a:moveTo>
                  <a:lnTo>
                    <a:pt x="660730" y="356146"/>
                  </a:lnTo>
                  <a:lnTo>
                    <a:pt x="657669" y="358571"/>
                  </a:lnTo>
                  <a:lnTo>
                    <a:pt x="656336" y="356692"/>
                  </a:lnTo>
                  <a:lnTo>
                    <a:pt x="656577" y="356539"/>
                  </a:lnTo>
                  <a:lnTo>
                    <a:pt x="654494" y="353199"/>
                  </a:lnTo>
                  <a:lnTo>
                    <a:pt x="651154" y="355282"/>
                  </a:lnTo>
                  <a:lnTo>
                    <a:pt x="652945" y="358178"/>
                  </a:lnTo>
                  <a:lnTo>
                    <a:pt x="652703" y="358343"/>
                  </a:lnTo>
                  <a:lnTo>
                    <a:pt x="654977" y="361569"/>
                  </a:lnTo>
                  <a:lnTo>
                    <a:pt x="658190" y="359295"/>
                  </a:lnTo>
                  <a:lnTo>
                    <a:pt x="660095" y="361683"/>
                  </a:lnTo>
                  <a:lnTo>
                    <a:pt x="663181" y="359232"/>
                  </a:lnTo>
                  <a:close/>
                </a:path>
                <a:path w="1390650" h="906144">
                  <a:moveTo>
                    <a:pt x="663282" y="331025"/>
                  </a:moveTo>
                  <a:lnTo>
                    <a:pt x="662990" y="327418"/>
                  </a:lnTo>
                  <a:lnTo>
                    <a:pt x="659041" y="327418"/>
                  </a:lnTo>
                  <a:lnTo>
                    <a:pt x="659358" y="331355"/>
                  </a:lnTo>
                  <a:lnTo>
                    <a:pt x="659333" y="331025"/>
                  </a:lnTo>
                  <a:lnTo>
                    <a:pt x="663282" y="331025"/>
                  </a:lnTo>
                  <a:close/>
                </a:path>
                <a:path w="1390650" h="906144">
                  <a:moveTo>
                    <a:pt x="670153" y="339394"/>
                  </a:moveTo>
                  <a:lnTo>
                    <a:pt x="668832" y="335686"/>
                  </a:lnTo>
                  <a:lnTo>
                    <a:pt x="665124" y="337007"/>
                  </a:lnTo>
                  <a:lnTo>
                    <a:pt x="666445" y="340715"/>
                  </a:lnTo>
                  <a:lnTo>
                    <a:pt x="670153" y="339394"/>
                  </a:lnTo>
                  <a:close/>
                </a:path>
                <a:path w="1390650" h="906144">
                  <a:moveTo>
                    <a:pt x="673735" y="342176"/>
                  </a:moveTo>
                  <a:lnTo>
                    <a:pt x="671982" y="338658"/>
                  </a:lnTo>
                  <a:lnTo>
                    <a:pt x="668451" y="340410"/>
                  </a:lnTo>
                  <a:lnTo>
                    <a:pt x="670217" y="343941"/>
                  </a:lnTo>
                  <a:lnTo>
                    <a:pt x="673735" y="342176"/>
                  </a:lnTo>
                  <a:close/>
                </a:path>
                <a:path w="1390650" h="906144">
                  <a:moveTo>
                    <a:pt x="675525" y="349440"/>
                  </a:moveTo>
                  <a:lnTo>
                    <a:pt x="673074" y="346354"/>
                  </a:lnTo>
                  <a:lnTo>
                    <a:pt x="670026" y="348754"/>
                  </a:lnTo>
                  <a:lnTo>
                    <a:pt x="669734" y="348348"/>
                  </a:lnTo>
                  <a:lnTo>
                    <a:pt x="669950" y="348208"/>
                  </a:lnTo>
                  <a:lnTo>
                    <a:pt x="667867" y="344855"/>
                  </a:lnTo>
                  <a:lnTo>
                    <a:pt x="664527" y="346938"/>
                  </a:lnTo>
                  <a:lnTo>
                    <a:pt x="665835" y="349059"/>
                  </a:lnTo>
                  <a:lnTo>
                    <a:pt x="665568" y="349250"/>
                  </a:lnTo>
                  <a:lnTo>
                    <a:pt x="667842" y="352463"/>
                  </a:lnTo>
                  <a:lnTo>
                    <a:pt x="671055" y="350189"/>
                  </a:lnTo>
                  <a:lnTo>
                    <a:pt x="670699" y="349707"/>
                  </a:lnTo>
                  <a:lnTo>
                    <a:pt x="672439" y="351878"/>
                  </a:lnTo>
                  <a:lnTo>
                    <a:pt x="675525" y="349440"/>
                  </a:lnTo>
                  <a:close/>
                </a:path>
                <a:path w="1390650" h="906144">
                  <a:moveTo>
                    <a:pt x="678980" y="329742"/>
                  </a:moveTo>
                  <a:lnTo>
                    <a:pt x="678688" y="326148"/>
                  </a:lnTo>
                  <a:lnTo>
                    <a:pt x="674738" y="326148"/>
                  </a:lnTo>
                  <a:lnTo>
                    <a:pt x="675055" y="330073"/>
                  </a:lnTo>
                  <a:lnTo>
                    <a:pt x="675030" y="329742"/>
                  </a:lnTo>
                  <a:lnTo>
                    <a:pt x="676592" y="329742"/>
                  </a:lnTo>
                  <a:lnTo>
                    <a:pt x="672871" y="330606"/>
                  </a:lnTo>
                  <a:lnTo>
                    <a:pt x="673760" y="334441"/>
                  </a:lnTo>
                  <a:lnTo>
                    <a:pt x="677595" y="333552"/>
                  </a:lnTo>
                  <a:lnTo>
                    <a:pt x="676706" y="329742"/>
                  </a:lnTo>
                  <a:lnTo>
                    <a:pt x="678980" y="329742"/>
                  </a:lnTo>
                  <a:close/>
                </a:path>
                <a:path w="1390650" h="906144">
                  <a:moveTo>
                    <a:pt x="687844" y="335153"/>
                  </a:moveTo>
                  <a:lnTo>
                    <a:pt x="686079" y="331635"/>
                  </a:lnTo>
                  <a:lnTo>
                    <a:pt x="684403" y="332473"/>
                  </a:lnTo>
                  <a:lnTo>
                    <a:pt x="683666" y="330377"/>
                  </a:lnTo>
                  <a:lnTo>
                    <a:pt x="679958" y="331698"/>
                  </a:lnTo>
                  <a:lnTo>
                    <a:pt x="681278" y="335407"/>
                  </a:lnTo>
                  <a:lnTo>
                    <a:pt x="683209" y="334721"/>
                  </a:lnTo>
                  <a:lnTo>
                    <a:pt x="684314" y="336918"/>
                  </a:lnTo>
                  <a:lnTo>
                    <a:pt x="687844" y="335153"/>
                  </a:lnTo>
                  <a:close/>
                </a:path>
                <a:path w="1390650" h="906144">
                  <a:moveTo>
                    <a:pt x="687857" y="339636"/>
                  </a:moveTo>
                  <a:lnTo>
                    <a:pt x="685406" y="336550"/>
                  </a:lnTo>
                  <a:lnTo>
                    <a:pt x="682625" y="338772"/>
                  </a:lnTo>
                  <a:lnTo>
                    <a:pt x="681228" y="336524"/>
                  </a:lnTo>
                  <a:lnTo>
                    <a:pt x="677887" y="338607"/>
                  </a:lnTo>
                  <a:lnTo>
                    <a:pt x="678713" y="339953"/>
                  </a:lnTo>
                  <a:lnTo>
                    <a:pt x="678421" y="340156"/>
                  </a:lnTo>
                  <a:lnTo>
                    <a:pt x="680694" y="343369"/>
                  </a:lnTo>
                  <a:lnTo>
                    <a:pt x="683920" y="341096"/>
                  </a:lnTo>
                  <a:lnTo>
                    <a:pt x="683336" y="340271"/>
                  </a:lnTo>
                  <a:lnTo>
                    <a:pt x="684771" y="342087"/>
                  </a:lnTo>
                  <a:lnTo>
                    <a:pt x="687857" y="339636"/>
                  </a:lnTo>
                  <a:close/>
                </a:path>
                <a:path w="1390650" h="906144">
                  <a:moveTo>
                    <a:pt x="701941" y="328129"/>
                  </a:moveTo>
                  <a:lnTo>
                    <a:pt x="700176" y="324599"/>
                  </a:lnTo>
                  <a:lnTo>
                    <a:pt x="698601" y="325399"/>
                  </a:lnTo>
                  <a:lnTo>
                    <a:pt x="698487" y="325056"/>
                  </a:lnTo>
                  <a:lnTo>
                    <a:pt x="694778" y="326390"/>
                  </a:lnTo>
                  <a:lnTo>
                    <a:pt x="695540" y="328523"/>
                  </a:lnTo>
                  <a:lnTo>
                    <a:pt x="695032" y="328917"/>
                  </a:lnTo>
                  <a:lnTo>
                    <a:pt x="694677" y="328333"/>
                  </a:lnTo>
                  <a:lnTo>
                    <a:pt x="694397" y="324866"/>
                  </a:lnTo>
                  <a:lnTo>
                    <a:pt x="694169" y="324866"/>
                  </a:lnTo>
                  <a:lnTo>
                    <a:pt x="694169" y="328460"/>
                  </a:lnTo>
                  <a:lnTo>
                    <a:pt x="692785" y="329323"/>
                  </a:lnTo>
                  <a:lnTo>
                    <a:pt x="692581" y="328460"/>
                  </a:lnTo>
                  <a:lnTo>
                    <a:pt x="694169" y="328460"/>
                  </a:lnTo>
                  <a:lnTo>
                    <a:pt x="694169" y="324866"/>
                  </a:lnTo>
                  <a:lnTo>
                    <a:pt x="690435" y="324866"/>
                  </a:lnTo>
                  <a:lnTo>
                    <a:pt x="690562" y="326517"/>
                  </a:lnTo>
                  <a:lnTo>
                    <a:pt x="688225" y="327050"/>
                  </a:lnTo>
                  <a:lnTo>
                    <a:pt x="689114" y="330898"/>
                  </a:lnTo>
                  <a:lnTo>
                    <a:pt x="691324" y="330390"/>
                  </a:lnTo>
                  <a:lnTo>
                    <a:pt x="691603" y="330847"/>
                  </a:lnTo>
                  <a:lnTo>
                    <a:pt x="691286" y="331063"/>
                  </a:lnTo>
                  <a:lnTo>
                    <a:pt x="693559" y="334276"/>
                  </a:lnTo>
                  <a:lnTo>
                    <a:pt x="696772" y="332003"/>
                  </a:lnTo>
                  <a:lnTo>
                    <a:pt x="696506" y="331647"/>
                  </a:lnTo>
                  <a:lnTo>
                    <a:pt x="697115" y="332295"/>
                  </a:lnTo>
                  <a:lnTo>
                    <a:pt x="700201" y="329844"/>
                  </a:lnTo>
                  <a:lnTo>
                    <a:pt x="699706" y="329234"/>
                  </a:lnTo>
                  <a:lnTo>
                    <a:pt x="701941" y="328129"/>
                  </a:lnTo>
                  <a:close/>
                </a:path>
                <a:path w="1390650" h="906144">
                  <a:moveTo>
                    <a:pt x="720725" y="188252"/>
                  </a:moveTo>
                  <a:lnTo>
                    <a:pt x="715594" y="183121"/>
                  </a:lnTo>
                  <a:lnTo>
                    <a:pt x="714032" y="183121"/>
                  </a:lnTo>
                  <a:lnTo>
                    <a:pt x="708901" y="188252"/>
                  </a:lnTo>
                  <a:lnTo>
                    <a:pt x="708901" y="189814"/>
                  </a:lnTo>
                  <a:lnTo>
                    <a:pt x="714032" y="194945"/>
                  </a:lnTo>
                  <a:lnTo>
                    <a:pt x="715594" y="194945"/>
                  </a:lnTo>
                  <a:lnTo>
                    <a:pt x="720725" y="189814"/>
                  </a:lnTo>
                  <a:lnTo>
                    <a:pt x="720725" y="189039"/>
                  </a:lnTo>
                  <a:lnTo>
                    <a:pt x="720725" y="188252"/>
                  </a:lnTo>
                  <a:close/>
                </a:path>
                <a:path w="1390650" h="906144">
                  <a:moveTo>
                    <a:pt x="819175" y="172491"/>
                  </a:moveTo>
                  <a:lnTo>
                    <a:pt x="814057" y="167373"/>
                  </a:lnTo>
                  <a:lnTo>
                    <a:pt x="812482" y="167373"/>
                  </a:lnTo>
                  <a:lnTo>
                    <a:pt x="807364" y="172491"/>
                  </a:lnTo>
                  <a:lnTo>
                    <a:pt x="807364" y="174066"/>
                  </a:lnTo>
                  <a:lnTo>
                    <a:pt x="812482" y="179184"/>
                  </a:lnTo>
                  <a:lnTo>
                    <a:pt x="814057" y="179184"/>
                  </a:lnTo>
                  <a:lnTo>
                    <a:pt x="819175" y="174066"/>
                  </a:lnTo>
                  <a:lnTo>
                    <a:pt x="819175" y="173278"/>
                  </a:lnTo>
                  <a:lnTo>
                    <a:pt x="819175" y="172491"/>
                  </a:lnTo>
                  <a:close/>
                </a:path>
                <a:path w="1390650" h="906144">
                  <a:moveTo>
                    <a:pt x="905827" y="91757"/>
                  </a:moveTo>
                  <a:lnTo>
                    <a:pt x="900696" y="86639"/>
                  </a:lnTo>
                  <a:lnTo>
                    <a:pt x="899134" y="86639"/>
                  </a:lnTo>
                  <a:lnTo>
                    <a:pt x="894003" y="91757"/>
                  </a:lnTo>
                  <a:lnTo>
                    <a:pt x="894003" y="93332"/>
                  </a:lnTo>
                  <a:lnTo>
                    <a:pt x="899134" y="98450"/>
                  </a:lnTo>
                  <a:lnTo>
                    <a:pt x="900696" y="98450"/>
                  </a:lnTo>
                  <a:lnTo>
                    <a:pt x="905827" y="93332"/>
                  </a:lnTo>
                  <a:lnTo>
                    <a:pt x="905827" y="92544"/>
                  </a:lnTo>
                  <a:lnTo>
                    <a:pt x="905827" y="91757"/>
                  </a:lnTo>
                  <a:close/>
                </a:path>
                <a:path w="1390650" h="906144">
                  <a:moveTo>
                    <a:pt x="998372" y="11023"/>
                  </a:moveTo>
                  <a:lnTo>
                    <a:pt x="993254" y="5905"/>
                  </a:lnTo>
                  <a:lnTo>
                    <a:pt x="991679" y="5905"/>
                  </a:lnTo>
                  <a:lnTo>
                    <a:pt x="986561" y="11023"/>
                  </a:lnTo>
                  <a:lnTo>
                    <a:pt x="986561" y="12598"/>
                  </a:lnTo>
                  <a:lnTo>
                    <a:pt x="991679" y="17716"/>
                  </a:lnTo>
                  <a:lnTo>
                    <a:pt x="993254" y="17716"/>
                  </a:lnTo>
                  <a:lnTo>
                    <a:pt x="998372" y="12598"/>
                  </a:lnTo>
                  <a:lnTo>
                    <a:pt x="998372" y="11811"/>
                  </a:lnTo>
                  <a:lnTo>
                    <a:pt x="998372" y="11023"/>
                  </a:lnTo>
                  <a:close/>
                </a:path>
                <a:path w="1390650" h="906144">
                  <a:moveTo>
                    <a:pt x="1077137" y="52374"/>
                  </a:moveTo>
                  <a:lnTo>
                    <a:pt x="1072019" y="47256"/>
                  </a:lnTo>
                  <a:lnTo>
                    <a:pt x="1070444" y="47256"/>
                  </a:lnTo>
                  <a:lnTo>
                    <a:pt x="1065326" y="52374"/>
                  </a:lnTo>
                  <a:lnTo>
                    <a:pt x="1065326" y="53949"/>
                  </a:lnTo>
                  <a:lnTo>
                    <a:pt x="1070444" y="59067"/>
                  </a:lnTo>
                  <a:lnTo>
                    <a:pt x="1072019" y="59067"/>
                  </a:lnTo>
                  <a:lnTo>
                    <a:pt x="1077137" y="53949"/>
                  </a:lnTo>
                  <a:lnTo>
                    <a:pt x="1077137" y="53162"/>
                  </a:lnTo>
                  <a:lnTo>
                    <a:pt x="1077137" y="52374"/>
                  </a:lnTo>
                  <a:close/>
                </a:path>
                <a:path w="1390650" h="906144">
                  <a:moveTo>
                    <a:pt x="1144092" y="150837"/>
                  </a:moveTo>
                  <a:lnTo>
                    <a:pt x="1138974" y="145707"/>
                  </a:lnTo>
                  <a:lnTo>
                    <a:pt x="1137399" y="145707"/>
                  </a:lnTo>
                  <a:lnTo>
                    <a:pt x="1132281" y="150837"/>
                  </a:lnTo>
                  <a:lnTo>
                    <a:pt x="1132281" y="152400"/>
                  </a:lnTo>
                  <a:lnTo>
                    <a:pt x="1137399" y="157530"/>
                  </a:lnTo>
                  <a:lnTo>
                    <a:pt x="1138974" y="157530"/>
                  </a:lnTo>
                  <a:lnTo>
                    <a:pt x="1144092" y="152400"/>
                  </a:lnTo>
                  <a:lnTo>
                    <a:pt x="1144092" y="151625"/>
                  </a:lnTo>
                  <a:lnTo>
                    <a:pt x="1144092" y="150837"/>
                  </a:lnTo>
                  <a:close/>
                </a:path>
                <a:path w="1390650" h="906144">
                  <a:moveTo>
                    <a:pt x="1189380" y="249301"/>
                  </a:moveTo>
                  <a:lnTo>
                    <a:pt x="1184262" y="244170"/>
                  </a:lnTo>
                  <a:lnTo>
                    <a:pt x="1182687" y="244170"/>
                  </a:lnTo>
                  <a:lnTo>
                    <a:pt x="1177569" y="249301"/>
                  </a:lnTo>
                  <a:lnTo>
                    <a:pt x="1177569" y="250863"/>
                  </a:lnTo>
                  <a:lnTo>
                    <a:pt x="1182687" y="255981"/>
                  </a:lnTo>
                  <a:lnTo>
                    <a:pt x="1184262" y="255981"/>
                  </a:lnTo>
                  <a:lnTo>
                    <a:pt x="1189380" y="250863"/>
                  </a:lnTo>
                  <a:lnTo>
                    <a:pt x="1189380" y="250075"/>
                  </a:lnTo>
                  <a:lnTo>
                    <a:pt x="1189380" y="249301"/>
                  </a:lnTo>
                  <a:close/>
                </a:path>
                <a:path w="1390650" h="906144">
                  <a:moveTo>
                    <a:pt x="1228763" y="347751"/>
                  </a:moveTo>
                  <a:lnTo>
                    <a:pt x="1223645" y="342633"/>
                  </a:lnTo>
                  <a:lnTo>
                    <a:pt x="1222070" y="342633"/>
                  </a:lnTo>
                  <a:lnTo>
                    <a:pt x="1216952" y="347751"/>
                  </a:lnTo>
                  <a:lnTo>
                    <a:pt x="1216952" y="349326"/>
                  </a:lnTo>
                  <a:lnTo>
                    <a:pt x="1222070" y="354444"/>
                  </a:lnTo>
                  <a:lnTo>
                    <a:pt x="1223645" y="354444"/>
                  </a:lnTo>
                  <a:lnTo>
                    <a:pt x="1228763" y="349326"/>
                  </a:lnTo>
                  <a:lnTo>
                    <a:pt x="1228763" y="348538"/>
                  </a:lnTo>
                  <a:lnTo>
                    <a:pt x="1228763" y="347751"/>
                  </a:lnTo>
                  <a:close/>
                </a:path>
                <a:path w="1390650" h="906144">
                  <a:moveTo>
                    <a:pt x="1270114" y="465899"/>
                  </a:moveTo>
                  <a:lnTo>
                    <a:pt x="1264996" y="460781"/>
                  </a:lnTo>
                  <a:lnTo>
                    <a:pt x="1263434" y="460781"/>
                  </a:lnTo>
                  <a:lnTo>
                    <a:pt x="1258303" y="465899"/>
                  </a:lnTo>
                  <a:lnTo>
                    <a:pt x="1258303" y="467474"/>
                  </a:lnTo>
                  <a:lnTo>
                    <a:pt x="1263434" y="472592"/>
                  </a:lnTo>
                  <a:lnTo>
                    <a:pt x="1264996" y="472592"/>
                  </a:lnTo>
                  <a:lnTo>
                    <a:pt x="1270114" y="467474"/>
                  </a:lnTo>
                  <a:lnTo>
                    <a:pt x="1270114" y="466686"/>
                  </a:lnTo>
                  <a:lnTo>
                    <a:pt x="1270114" y="465899"/>
                  </a:lnTo>
                  <a:close/>
                </a:path>
                <a:path w="1390650" h="906144">
                  <a:moveTo>
                    <a:pt x="1305560" y="584060"/>
                  </a:moveTo>
                  <a:lnTo>
                    <a:pt x="1300441" y="578929"/>
                  </a:lnTo>
                  <a:lnTo>
                    <a:pt x="1298867" y="578929"/>
                  </a:lnTo>
                  <a:lnTo>
                    <a:pt x="1293749" y="584060"/>
                  </a:lnTo>
                  <a:lnTo>
                    <a:pt x="1293749" y="585622"/>
                  </a:lnTo>
                  <a:lnTo>
                    <a:pt x="1298867" y="590740"/>
                  </a:lnTo>
                  <a:lnTo>
                    <a:pt x="1300441" y="590740"/>
                  </a:lnTo>
                  <a:lnTo>
                    <a:pt x="1305560" y="585622"/>
                  </a:lnTo>
                  <a:lnTo>
                    <a:pt x="1305560" y="584835"/>
                  </a:lnTo>
                  <a:lnTo>
                    <a:pt x="1305560" y="584060"/>
                  </a:lnTo>
                  <a:close/>
                </a:path>
                <a:path w="1390650" h="906144">
                  <a:moveTo>
                    <a:pt x="1339037" y="702208"/>
                  </a:moveTo>
                  <a:lnTo>
                    <a:pt x="1333919" y="697077"/>
                  </a:lnTo>
                  <a:lnTo>
                    <a:pt x="1332344" y="697077"/>
                  </a:lnTo>
                  <a:lnTo>
                    <a:pt x="1327226" y="702208"/>
                  </a:lnTo>
                  <a:lnTo>
                    <a:pt x="1327226" y="703770"/>
                  </a:lnTo>
                  <a:lnTo>
                    <a:pt x="1332344" y="708901"/>
                  </a:lnTo>
                  <a:lnTo>
                    <a:pt x="1333919" y="708901"/>
                  </a:lnTo>
                  <a:lnTo>
                    <a:pt x="1339037" y="703770"/>
                  </a:lnTo>
                  <a:lnTo>
                    <a:pt x="1339037" y="702983"/>
                  </a:lnTo>
                  <a:lnTo>
                    <a:pt x="1339037" y="702208"/>
                  </a:lnTo>
                  <a:close/>
                </a:path>
                <a:path w="1390650" h="906144">
                  <a:moveTo>
                    <a:pt x="1364640" y="800658"/>
                  </a:moveTo>
                  <a:lnTo>
                    <a:pt x="1359509" y="795540"/>
                  </a:lnTo>
                  <a:lnTo>
                    <a:pt x="1357947" y="795540"/>
                  </a:lnTo>
                  <a:lnTo>
                    <a:pt x="1352829" y="800658"/>
                  </a:lnTo>
                  <a:lnTo>
                    <a:pt x="1352829" y="802233"/>
                  </a:lnTo>
                  <a:lnTo>
                    <a:pt x="1357947" y="807351"/>
                  </a:lnTo>
                  <a:lnTo>
                    <a:pt x="1359509" y="807351"/>
                  </a:lnTo>
                  <a:lnTo>
                    <a:pt x="1364640" y="802233"/>
                  </a:lnTo>
                  <a:lnTo>
                    <a:pt x="1364640" y="801446"/>
                  </a:lnTo>
                  <a:lnTo>
                    <a:pt x="1364640" y="800658"/>
                  </a:lnTo>
                  <a:close/>
                </a:path>
                <a:path w="1390650" h="906144">
                  <a:moveTo>
                    <a:pt x="1390243" y="899121"/>
                  </a:moveTo>
                  <a:lnTo>
                    <a:pt x="1385112" y="894003"/>
                  </a:lnTo>
                  <a:lnTo>
                    <a:pt x="1383550" y="894003"/>
                  </a:lnTo>
                  <a:lnTo>
                    <a:pt x="1378419" y="899121"/>
                  </a:lnTo>
                  <a:lnTo>
                    <a:pt x="1378419" y="900684"/>
                  </a:lnTo>
                  <a:lnTo>
                    <a:pt x="1383550" y="905814"/>
                  </a:lnTo>
                  <a:lnTo>
                    <a:pt x="1385112" y="905814"/>
                  </a:lnTo>
                  <a:lnTo>
                    <a:pt x="1390243" y="900684"/>
                  </a:lnTo>
                  <a:lnTo>
                    <a:pt x="1390243" y="899909"/>
                  </a:lnTo>
                  <a:lnTo>
                    <a:pt x="1390243" y="899121"/>
                  </a:lnTo>
                  <a:close/>
                </a:path>
              </a:pathLst>
            </a:custGeom>
            <a:solidFill>
              <a:srgbClr val="000000"/>
            </a:solid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pPr>
              <a:endParaRPr lang="en-GB" sz="2100" b="0" strike="noStrike" spc="-1">
                <a:solidFill>
                  <a:schemeClr val="dk1"/>
                </a:solidFill>
                <a:latin typeface="Lato" panose="020F0502020204030203" pitchFamily="34" charset="0"/>
                <a:ea typeface="Lato" panose="020F0502020204030203" pitchFamily="34" charset="0"/>
                <a:cs typeface="Lato" panose="020F0502020204030203" pitchFamily="34" charset="0"/>
              </a:endParaRPr>
            </a:p>
          </p:txBody>
        </p:sp>
        <p:pic>
          <p:nvPicPr>
            <p:cNvPr id="54" name="object 50"/>
            <p:cNvPicPr/>
            <p:nvPr/>
          </p:nvPicPr>
          <p:blipFill>
            <a:blip r:embed="rId4"/>
            <a:stretch/>
          </p:blipFill>
          <p:spPr>
            <a:xfrm>
              <a:off x="5755680" y="2133360"/>
              <a:ext cx="1073160" cy="321480"/>
            </a:xfrm>
            <a:prstGeom prst="rect">
              <a:avLst/>
            </a:prstGeom>
            <a:ln w="0">
              <a:noFill/>
            </a:ln>
          </p:spPr>
        </p:pic>
        <p:sp>
          <p:nvSpPr>
            <p:cNvPr id="55" name="object 51"/>
            <p:cNvSpPr/>
            <p:nvPr/>
          </p:nvSpPr>
          <p:spPr>
            <a:xfrm>
              <a:off x="5965920" y="1607760"/>
              <a:ext cx="851400" cy="834480"/>
            </a:xfrm>
            <a:custGeom>
              <a:avLst/>
              <a:gdLst>
                <a:gd name="textAreaLeft" fmla="*/ 0 w 851400"/>
                <a:gd name="textAreaRight" fmla="*/ 852120 w 851400"/>
                <a:gd name="textAreaTop" fmla="*/ 0 h 834480"/>
                <a:gd name="textAreaBottom" fmla="*/ 835200 h 834480"/>
              </a:gdLst>
              <a:ahLst/>
              <a:cxnLst/>
              <a:rect l="textAreaLeft" t="textAreaTop" r="textAreaRight" b="textAreaBottom"/>
              <a:pathLst>
                <a:path w="358775" h="323850">
                  <a:moveTo>
                    <a:pt x="5283" y="144018"/>
                  </a:moveTo>
                  <a:lnTo>
                    <a:pt x="1765" y="142252"/>
                  </a:lnTo>
                  <a:lnTo>
                    <a:pt x="0" y="145770"/>
                  </a:lnTo>
                  <a:lnTo>
                    <a:pt x="3530" y="147535"/>
                  </a:lnTo>
                  <a:lnTo>
                    <a:pt x="5283" y="144018"/>
                  </a:lnTo>
                  <a:close/>
                </a:path>
                <a:path w="358775" h="323850">
                  <a:moveTo>
                    <a:pt x="19380" y="151053"/>
                  </a:moveTo>
                  <a:lnTo>
                    <a:pt x="15849" y="149301"/>
                  </a:lnTo>
                  <a:lnTo>
                    <a:pt x="14097" y="152819"/>
                  </a:lnTo>
                  <a:lnTo>
                    <a:pt x="17614" y="154584"/>
                  </a:lnTo>
                  <a:lnTo>
                    <a:pt x="19380" y="151053"/>
                  </a:lnTo>
                  <a:close/>
                </a:path>
                <a:path w="358775" h="323850">
                  <a:moveTo>
                    <a:pt x="33464" y="158102"/>
                  </a:moveTo>
                  <a:lnTo>
                    <a:pt x="29946" y="156349"/>
                  </a:lnTo>
                  <a:lnTo>
                    <a:pt x="28181" y="159867"/>
                  </a:lnTo>
                  <a:lnTo>
                    <a:pt x="31711" y="161632"/>
                  </a:lnTo>
                  <a:lnTo>
                    <a:pt x="33464" y="158102"/>
                  </a:lnTo>
                  <a:close/>
                </a:path>
                <a:path w="358775" h="323850">
                  <a:moveTo>
                    <a:pt x="47561" y="165150"/>
                  </a:moveTo>
                  <a:lnTo>
                    <a:pt x="44030" y="163385"/>
                  </a:lnTo>
                  <a:lnTo>
                    <a:pt x="42278" y="166916"/>
                  </a:lnTo>
                  <a:lnTo>
                    <a:pt x="45796" y="168668"/>
                  </a:lnTo>
                  <a:lnTo>
                    <a:pt x="47561" y="165150"/>
                  </a:lnTo>
                  <a:close/>
                </a:path>
                <a:path w="358775" h="323850">
                  <a:moveTo>
                    <a:pt x="55372" y="68262"/>
                  </a:moveTo>
                  <a:lnTo>
                    <a:pt x="52349" y="65747"/>
                  </a:lnTo>
                  <a:lnTo>
                    <a:pt x="49822" y="68770"/>
                  </a:lnTo>
                  <a:lnTo>
                    <a:pt x="52844" y="71285"/>
                  </a:lnTo>
                  <a:lnTo>
                    <a:pt x="55372" y="68262"/>
                  </a:lnTo>
                  <a:close/>
                </a:path>
                <a:path w="358775" h="323850">
                  <a:moveTo>
                    <a:pt x="61645" y="172199"/>
                  </a:moveTo>
                  <a:lnTo>
                    <a:pt x="58127" y="170434"/>
                  </a:lnTo>
                  <a:lnTo>
                    <a:pt x="56362" y="173951"/>
                  </a:lnTo>
                  <a:lnTo>
                    <a:pt x="59880" y="175717"/>
                  </a:lnTo>
                  <a:lnTo>
                    <a:pt x="61645" y="172199"/>
                  </a:lnTo>
                  <a:close/>
                </a:path>
                <a:path w="358775" h="323850">
                  <a:moveTo>
                    <a:pt x="67475" y="78346"/>
                  </a:moveTo>
                  <a:lnTo>
                    <a:pt x="64452" y="75831"/>
                  </a:lnTo>
                  <a:lnTo>
                    <a:pt x="61925" y="78854"/>
                  </a:lnTo>
                  <a:lnTo>
                    <a:pt x="64947" y="81368"/>
                  </a:lnTo>
                  <a:lnTo>
                    <a:pt x="67475" y="78346"/>
                  </a:lnTo>
                  <a:close/>
                </a:path>
                <a:path w="358775" h="323850">
                  <a:moveTo>
                    <a:pt x="75742" y="179235"/>
                  </a:moveTo>
                  <a:lnTo>
                    <a:pt x="72212" y="177482"/>
                  </a:lnTo>
                  <a:lnTo>
                    <a:pt x="70459" y="181000"/>
                  </a:lnTo>
                  <a:lnTo>
                    <a:pt x="73977" y="182765"/>
                  </a:lnTo>
                  <a:lnTo>
                    <a:pt x="75742" y="179235"/>
                  </a:lnTo>
                  <a:close/>
                </a:path>
                <a:path w="358775" h="323850">
                  <a:moveTo>
                    <a:pt x="79578" y="88430"/>
                  </a:moveTo>
                  <a:lnTo>
                    <a:pt x="76555" y="85915"/>
                  </a:lnTo>
                  <a:lnTo>
                    <a:pt x="74028" y="88938"/>
                  </a:lnTo>
                  <a:lnTo>
                    <a:pt x="77050" y="91465"/>
                  </a:lnTo>
                  <a:lnTo>
                    <a:pt x="79578" y="88430"/>
                  </a:lnTo>
                  <a:close/>
                </a:path>
                <a:path w="358775" h="323850">
                  <a:moveTo>
                    <a:pt x="89827" y="186283"/>
                  </a:moveTo>
                  <a:lnTo>
                    <a:pt x="86309" y="184518"/>
                  </a:lnTo>
                  <a:lnTo>
                    <a:pt x="84543" y="188048"/>
                  </a:lnTo>
                  <a:lnTo>
                    <a:pt x="88061" y="189801"/>
                  </a:lnTo>
                  <a:lnTo>
                    <a:pt x="89827" y="186283"/>
                  </a:lnTo>
                  <a:close/>
                </a:path>
                <a:path w="358775" h="323850">
                  <a:moveTo>
                    <a:pt x="91681" y="98513"/>
                  </a:moveTo>
                  <a:lnTo>
                    <a:pt x="88646" y="95999"/>
                  </a:lnTo>
                  <a:lnTo>
                    <a:pt x="86131" y="99021"/>
                  </a:lnTo>
                  <a:lnTo>
                    <a:pt x="89154" y="101549"/>
                  </a:lnTo>
                  <a:lnTo>
                    <a:pt x="91681" y="98513"/>
                  </a:lnTo>
                  <a:close/>
                </a:path>
                <a:path w="358775" h="323850">
                  <a:moveTo>
                    <a:pt x="103784" y="108610"/>
                  </a:moveTo>
                  <a:lnTo>
                    <a:pt x="100749" y="106083"/>
                  </a:lnTo>
                  <a:lnTo>
                    <a:pt x="98234" y="109105"/>
                  </a:lnTo>
                  <a:lnTo>
                    <a:pt x="101257" y="111633"/>
                  </a:lnTo>
                  <a:lnTo>
                    <a:pt x="103784" y="108610"/>
                  </a:lnTo>
                  <a:close/>
                </a:path>
                <a:path w="358775" h="323850">
                  <a:moveTo>
                    <a:pt x="103924" y="193332"/>
                  </a:moveTo>
                  <a:lnTo>
                    <a:pt x="100393" y="191566"/>
                  </a:lnTo>
                  <a:lnTo>
                    <a:pt x="98628" y="195097"/>
                  </a:lnTo>
                  <a:lnTo>
                    <a:pt x="102158" y="196850"/>
                  </a:lnTo>
                  <a:lnTo>
                    <a:pt x="103924" y="193332"/>
                  </a:lnTo>
                  <a:close/>
                </a:path>
                <a:path w="358775" h="323850">
                  <a:moveTo>
                    <a:pt x="115887" y="118694"/>
                  </a:moveTo>
                  <a:lnTo>
                    <a:pt x="112852" y="116166"/>
                  </a:lnTo>
                  <a:lnTo>
                    <a:pt x="110337" y="119189"/>
                  </a:lnTo>
                  <a:lnTo>
                    <a:pt x="113360" y="121716"/>
                  </a:lnTo>
                  <a:lnTo>
                    <a:pt x="115887" y="118694"/>
                  </a:lnTo>
                  <a:close/>
                </a:path>
                <a:path w="358775" h="323850">
                  <a:moveTo>
                    <a:pt x="116166" y="10020"/>
                  </a:moveTo>
                  <a:lnTo>
                    <a:pt x="115925" y="10020"/>
                  </a:lnTo>
                  <a:lnTo>
                    <a:pt x="114033" y="7594"/>
                  </a:lnTo>
                  <a:lnTo>
                    <a:pt x="110934" y="10020"/>
                  </a:lnTo>
                  <a:lnTo>
                    <a:pt x="112915" y="12560"/>
                  </a:lnTo>
                  <a:lnTo>
                    <a:pt x="116166" y="10020"/>
                  </a:lnTo>
                  <a:close/>
                </a:path>
                <a:path w="358775" h="323850">
                  <a:moveTo>
                    <a:pt x="118008" y="200380"/>
                  </a:moveTo>
                  <a:lnTo>
                    <a:pt x="114490" y="198615"/>
                  </a:lnTo>
                  <a:lnTo>
                    <a:pt x="112725" y="202133"/>
                  </a:lnTo>
                  <a:lnTo>
                    <a:pt x="116243" y="203898"/>
                  </a:lnTo>
                  <a:lnTo>
                    <a:pt x="118008" y="200380"/>
                  </a:lnTo>
                  <a:close/>
                </a:path>
                <a:path w="358775" h="323850">
                  <a:moveTo>
                    <a:pt x="125704" y="22555"/>
                  </a:moveTo>
                  <a:lnTo>
                    <a:pt x="123278" y="19456"/>
                  </a:lnTo>
                  <a:lnTo>
                    <a:pt x="120180" y="21869"/>
                  </a:lnTo>
                  <a:lnTo>
                    <a:pt x="122605" y="24980"/>
                  </a:lnTo>
                  <a:lnTo>
                    <a:pt x="125704" y="22555"/>
                  </a:lnTo>
                  <a:close/>
                </a:path>
                <a:path w="358775" h="323850">
                  <a:moveTo>
                    <a:pt x="127977" y="128778"/>
                  </a:moveTo>
                  <a:lnTo>
                    <a:pt x="124955" y="126250"/>
                  </a:lnTo>
                  <a:lnTo>
                    <a:pt x="122440" y="129273"/>
                  </a:lnTo>
                  <a:lnTo>
                    <a:pt x="125463" y="131800"/>
                  </a:lnTo>
                  <a:lnTo>
                    <a:pt x="127977" y="128778"/>
                  </a:lnTo>
                  <a:close/>
                </a:path>
                <a:path w="358775" h="323850">
                  <a:moveTo>
                    <a:pt x="132092" y="207416"/>
                  </a:moveTo>
                  <a:lnTo>
                    <a:pt x="128574" y="205663"/>
                  </a:lnTo>
                  <a:lnTo>
                    <a:pt x="126809" y="209181"/>
                  </a:lnTo>
                  <a:lnTo>
                    <a:pt x="130340" y="210947"/>
                  </a:lnTo>
                  <a:lnTo>
                    <a:pt x="132092" y="207416"/>
                  </a:lnTo>
                  <a:close/>
                </a:path>
                <a:path w="358775" h="323850">
                  <a:moveTo>
                    <a:pt x="135394" y="34975"/>
                  </a:moveTo>
                  <a:lnTo>
                    <a:pt x="132969" y="31877"/>
                  </a:lnTo>
                  <a:lnTo>
                    <a:pt x="129870" y="34290"/>
                  </a:lnTo>
                  <a:lnTo>
                    <a:pt x="132283" y="37401"/>
                  </a:lnTo>
                  <a:lnTo>
                    <a:pt x="135394" y="34975"/>
                  </a:lnTo>
                  <a:close/>
                </a:path>
                <a:path w="358775" h="323850">
                  <a:moveTo>
                    <a:pt x="140081" y="138861"/>
                  </a:moveTo>
                  <a:lnTo>
                    <a:pt x="137058" y="136334"/>
                  </a:lnTo>
                  <a:lnTo>
                    <a:pt x="134543" y="139369"/>
                  </a:lnTo>
                  <a:lnTo>
                    <a:pt x="137566" y="141884"/>
                  </a:lnTo>
                  <a:lnTo>
                    <a:pt x="140081" y="138861"/>
                  </a:lnTo>
                  <a:close/>
                </a:path>
                <a:path w="358775" h="323850">
                  <a:moveTo>
                    <a:pt x="145084" y="47396"/>
                  </a:moveTo>
                  <a:lnTo>
                    <a:pt x="142659" y="44297"/>
                  </a:lnTo>
                  <a:lnTo>
                    <a:pt x="139560" y="46723"/>
                  </a:lnTo>
                  <a:lnTo>
                    <a:pt x="141973" y="49822"/>
                  </a:lnTo>
                  <a:lnTo>
                    <a:pt x="145084" y="47396"/>
                  </a:lnTo>
                  <a:close/>
                </a:path>
                <a:path w="358775" h="323850">
                  <a:moveTo>
                    <a:pt x="146189" y="214464"/>
                  </a:moveTo>
                  <a:lnTo>
                    <a:pt x="142671" y="212699"/>
                  </a:lnTo>
                  <a:lnTo>
                    <a:pt x="140906" y="216230"/>
                  </a:lnTo>
                  <a:lnTo>
                    <a:pt x="144424" y="217982"/>
                  </a:lnTo>
                  <a:lnTo>
                    <a:pt x="146189" y="214464"/>
                  </a:lnTo>
                  <a:close/>
                </a:path>
                <a:path w="358775" h="323850">
                  <a:moveTo>
                    <a:pt x="152184" y="148945"/>
                  </a:moveTo>
                  <a:lnTo>
                    <a:pt x="149161" y="146418"/>
                  </a:lnTo>
                  <a:lnTo>
                    <a:pt x="146646" y="149453"/>
                  </a:lnTo>
                  <a:lnTo>
                    <a:pt x="149669" y="151968"/>
                  </a:lnTo>
                  <a:lnTo>
                    <a:pt x="152184" y="148945"/>
                  </a:lnTo>
                  <a:close/>
                </a:path>
                <a:path w="358775" h="323850">
                  <a:moveTo>
                    <a:pt x="154774" y="59829"/>
                  </a:moveTo>
                  <a:lnTo>
                    <a:pt x="152349" y="56718"/>
                  </a:lnTo>
                  <a:lnTo>
                    <a:pt x="149237" y="59143"/>
                  </a:lnTo>
                  <a:lnTo>
                    <a:pt x="151663" y="62242"/>
                  </a:lnTo>
                  <a:lnTo>
                    <a:pt x="154774" y="59829"/>
                  </a:lnTo>
                  <a:close/>
                </a:path>
                <a:path w="358775" h="323850">
                  <a:moveTo>
                    <a:pt x="160274" y="221513"/>
                  </a:moveTo>
                  <a:lnTo>
                    <a:pt x="156756" y="219748"/>
                  </a:lnTo>
                  <a:lnTo>
                    <a:pt x="154990" y="223266"/>
                  </a:lnTo>
                  <a:lnTo>
                    <a:pt x="158521" y="225031"/>
                  </a:lnTo>
                  <a:lnTo>
                    <a:pt x="160274" y="221513"/>
                  </a:lnTo>
                  <a:close/>
                </a:path>
                <a:path w="358775" h="323850">
                  <a:moveTo>
                    <a:pt x="164287" y="159029"/>
                  </a:moveTo>
                  <a:lnTo>
                    <a:pt x="161264" y="156514"/>
                  </a:lnTo>
                  <a:lnTo>
                    <a:pt x="158737" y="159537"/>
                  </a:lnTo>
                  <a:lnTo>
                    <a:pt x="161772" y="162052"/>
                  </a:lnTo>
                  <a:lnTo>
                    <a:pt x="164287" y="159029"/>
                  </a:lnTo>
                  <a:close/>
                </a:path>
                <a:path w="358775" h="323850">
                  <a:moveTo>
                    <a:pt x="164452" y="72250"/>
                  </a:moveTo>
                  <a:lnTo>
                    <a:pt x="162039" y="69138"/>
                  </a:lnTo>
                  <a:lnTo>
                    <a:pt x="158927" y="71564"/>
                  </a:lnTo>
                  <a:lnTo>
                    <a:pt x="161353" y="74663"/>
                  </a:lnTo>
                  <a:lnTo>
                    <a:pt x="164452" y="72250"/>
                  </a:lnTo>
                  <a:close/>
                </a:path>
                <a:path w="358775" h="323850">
                  <a:moveTo>
                    <a:pt x="174142" y="84670"/>
                  </a:moveTo>
                  <a:lnTo>
                    <a:pt x="171729" y="81559"/>
                  </a:lnTo>
                  <a:lnTo>
                    <a:pt x="168617" y="83985"/>
                  </a:lnTo>
                  <a:lnTo>
                    <a:pt x="171043" y="87096"/>
                  </a:lnTo>
                  <a:lnTo>
                    <a:pt x="174142" y="84670"/>
                  </a:lnTo>
                  <a:close/>
                </a:path>
                <a:path w="358775" h="323850">
                  <a:moveTo>
                    <a:pt x="174371" y="228561"/>
                  </a:moveTo>
                  <a:lnTo>
                    <a:pt x="170853" y="226796"/>
                  </a:lnTo>
                  <a:lnTo>
                    <a:pt x="169087" y="230314"/>
                  </a:lnTo>
                  <a:lnTo>
                    <a:pt x="172605" y="232079"/>
                  </a:lnTo>
                  <a:lnTo>
                    <a:pt x="174371" y="228561"/>
                  </a:lnTo>
                  <a:close/>
                </a:path>
                <a:path w="358775" h="323850">
                  <a:moveTo>
                    <a:pt x="176390" y="169113"/>
                  </a:moveTo>
                  <a:lnTo>
                    <a:pt x="173367" y="166598"/>
                  </a:lnTo>
                  <a:lnTo>
                    <a:pt x="170840" y="169621"/>
                  </a:lnTo>
                  <a:lnTo>
                    <a:pt x="173875" y="172135"/>
                  </a:lnTo>
                  <a:lnTo>
                    <a:pt x="176390" y="169113"/>
                  </a:lnTo>
                  <a:close/>
                </a:path>
                <a:path w="358775" h="323850">
                  <a:moveTo>
                    <a:pt x="183832" y="97091"/>
                  </a:moveTo>
                  <a:lnTo>
                    <a:pt x="181406" y="93980"/>
                  </a:lnTo>
                  <a:lnTo>
                    <a:pt x="178308" y="96405"/>
                  </a:lnTo>
                  <a:lnTo>
                    <a:pt x="180733" y="99517"/>
                  </a:lnTo>
                  <a:lnTo>
                    <a:pt x="183832" y="97091"/>
                  </a:lnTo>
                  <a:close/>
                </a:path>
                <a:path w="358775" h="323850">
                  <a:moveTo>
                    <a:pt x="187794" y="1333"/>
                  </a:moveTo>
                  <a:lnTo>
                    <a:pt x="187083" y="0"/>
                  </a:lnTo>
                  <a:lnTo>
                    <a:pt x="183603" y="1854"/>
                  </a:lnTo>
                  <a:lnTo>
                    <a:pt x="184315" y="3187"/>
                  </a:lnTo>
                  <a:lnTo>
                    <a:pt x="187794" y="1333"/>
                  </a:lnTo>
                  <a:close/>
                </a:path>
                <a:path w="358775" h="323850">
                  <a:moveTo>
                    <a:pt x="188455" y="235597"/>
                  </a:moveTo>
                  <a:lnTo>
                    <a:pt x="184937" y="233845"/>
                  </a:lnTo>
                  <a:lnTo>
                    <a:pt x="183172" y="237363"/>
                  </a:lnTo>
                  <a:lnTo>
                    <a:pt x="186702" y="239128"/>
                  </a:lnTo>
                  <a:lnTo>
                    <a:pt x="188455" y="235597"/>
                  </a:lnTo>
                  <a:close/>
                </a:path>
                <a:path w="358775" h="323850">
                  <a:moveTo>
                    <a:pt x="188493" y="179197"/>
                  </a:moveTo>
                  <a:lnTo>
                    <a:pt x="185470" y="176682"/>
                  </a:lnTo>
                  <a:lnTo>
                    <a:pt x="182943" y="179705"/>
                  </a:lnTo>
                  <a:lnTo>
                    <a:pt x="185966" y="182219"/>
                  </a:lnTo>
                  <a:lnTo>
                    <a:pt x="188493" y="179197"/>
                  </a:lnTo>
                  <a:close/>
                </a:path>
                <a:path w="358775" h="323850">
                  <a:moveTo>
                    <a:pt x="193522" y="109512"/>
                  </a:moveTo>
                  <a:lnTo>
                    <a:pt x="191096" y="106413"/>
                  </a:lnTo>
                  <a:lnTo>
                    <a:pt x="187998" y="108826"/>
                  </a:lnTo>
                  <a:lnTo>
                    <a:pt x="190411" y="111937"/>
                  </a:lnTo>
                  <a:lnTo>
                    <a:pt x="193522" y="109512"/>
                  </a:lnTo>
                  <a:close/>
                </a:path>
                <a:path w="358775" h="323850">
                  <a:moveTo>
                    <a:pt x="195211" y="15227"/>
                  </a:moveTo>
                  <a:lnTo>
                    <a:pt x="193357" y="11747"/>
                  </a:lnTo>
                  <a:lnTo>
                    <a:pt x="189877" y="13601"/>
                  </a:lnTo>
                  <a:lnTo>
                    <a:pt x="191731" y="17081"/>
                  </a:lnTo>
                  <a:lnTo>
                    <a:pt x="195211" y="15227"/>
                  </a:lnTo>
                  <a:close/>
                </a:path>
                <a:path w="358775" h="323850">
                  <a:moveTo>
                    <a:pt x="200596" y="189280"/>
                  </a:moveTo>
                  <a:lnTo>
                    <a:pt x="197573" y="186766"/>
                  </a:lnTo>
                  <a:lnTo>
                    <a:pt x="195046" y="189788"/>
                  </a:lnTo>
                  <a:lnTo>
                    <a:pt x="198069" y="192316"/>
                  </a:lnTo>
                  <a:lnTo>
                    <a:pt x="200596" y="189280"/>
                  </a:lnTo>
                  <a:close/>
                </a:path>
                <a:path w="358775" h="323850">
                  <a:moveTo>
                    <a:pt x="202552" y="242646"/>
                  </a:moveTo>
                  <a:lnTo>
                    <a:pt x="199021" y="240880"/>
                  </a:lnTo>
                  <a:lnTo>
                    <a:pt x="197269" y="244411"/>
                  </a:lnTo>
                  <a:lnTo>
                    <a:pt x="200787" y="246164"/>
                  </a:lnTo>
                  <a:lnTo>
                    <a:pt x="202552" y="242646"/>
                  </a:lnTo>
                  <a:close/>
                </a:path>
                <a:path w="358775" h="323850">
                  <a:moveTo>
                    <a:pt x="202628" y="29121"/>
                  </a:moveTo>
                  <a:lnTo>
                    <a:pt x="200774" y="25654"/>
                  </a:lnTo>
                  <a:lnTo>
                    <a:pt x="197294" y="27508"/>
                  </a:lnTo>
                  <a:lnTo>
                    <a:pt x="199148" y="30975"/>
                  </a:lnTo>
                  <a:lnTo>
                    <a:pt x="202628" y="29121"/>
                  </a:lnTo>
                  <a:close/>
                </a:path>
                <a:path w="358775" h="323850">
                  <a:moveTo>
                    <a:pt x="203212" y="121932"/>
                  </a:moveTo>
                  <a:lnTo>
                    <a:pt x="200787" y="118833"/>
                  </a:lnTo>
                  <a:lnTo>
                    <a:pt x="197675" y="121246"/>
                  </a:lnTo>
                  <a:lnTo>
                    <a:pt x="200101" y="124358"/>
                  </a:lnTo>
                  <a:lnTo>
                    <a:pt x="203212" y="121932"/>
                  </a:lnTo>
                  <a:close/>
                </a:path>
                <a:path w="358775" h="323850">
                  <a:moveTo>
                    <a:pt x="210045" y="43027"/>
                  </a:moveTo>
                  <a:lnTo>
                    <a:pt x="208191" y="39547"/>
                  </a:lnTo>
                  <a:lnTo>
                    <a:pt x="204711" y="41402"/>
                  </a:lnTo>
                  <a:lnTo>
                    <a:pt x="206565" y="44881"/>
                  </a:lnTo>
                  <a:lnTo>
                    <a:pt x="210045" y="43027"/>
                  </a:lnTo>
                  <a:close/>
                </a:path>
                <a:path w="358775" h="323850">
                  <a:moveTo>
                    <a:pt x="212699" y="199364"/>
                  </a:moveTo>
                  <a:lnTo>
                    <a:pt x="209677" y="196850"/>
                  </a:lnTo>
                  <a:lnTo>
                    <a:pt x="207149" y="199872"/>
                  </a:lnTo>
                  <a:lnTo>
                    <a:pt x="210172" y="202399"/>
                  </a:lnTo>
                  <a:lnTo>
                    <a:pt x="212699" y="199364"/>
                  </a:lnTo>
                  <a:close/>
                </a:path>
                <a:path w="358775" h="323850">
                  <a:moveTo>
                    <a:pt x="212902" y="134353"/>
                  </a:moveTo>
                  <a:lnTo>
                    <a:pt x="210477" y="131254"/>
                  </a:lnTo>
                  <a:lnTo>
                    <a:pt x="207365" y="133680"/>
                  </a:lnTo>
                  <a:lnTo>
                    <a:pt x="209791" y="136779"/>
                  </a:lnTo>
                  <a:lnTo>
                    <a:pt x="212902" y="134353"/>
                  </a:lnTo>
                  <a:close/>
                </a:path>
                <a:path w="358775" h="323850">
                  <a:moveTo>
                    <a:pt x="216636" y="249694"/>
                  </a:moveTo>
                  <a:lnTo>
                    <a:pt x="213118" y="247929"/>
                  </a:lnTo>
                  <a:lnTo>
                    <a:pt x="211353" y="251447"/>
                  </a:lnTo>
                  <a:lnTo>
                    <a:pt x="214884" y="253212"/>
                  </a:lnTo>
                  <a:lnTo>
                    <a:pt x="216636" y="249694"/>
                  </a:lnTo>
                  <a:close/>
                </a:path>
                <a:path w="358775" h="323850">
                  <a:moveTo>
                    <a:pt x="217462" y="56921"/>
                  </a:moveTo>
                  <a:lnTo>
                    <a:pt x="215607" y="53441"/>
                  </a:lnTo>
                  <a:lnTo>
                    <a:pt x="212128" y="55295"/>
                  </a:lnTo>
                  <a:lnTo>
                    <a:pt x="213982" y="58775"/>
                  </a:lnTo>
                  <a:lnTo>
                    <a:pt x="217462" y="56921"/>
                  </a:lnTo>
                  <a:close/>
                </a:path>
                <a:path w="358775" h="323850">
                  <a:moveTo>
                    <a:pt x="222580" y="146773"/>
                  </a:moveTo>
                  <a:lnTo>
                    <a:pt x="220167" y="143675"/>
                  </a:lnTo>
                  <a:lnTo>
                    <a:pt x="217055" y="146100"/>
                  </a:lnTo>
                  <a:lnTo>
                    <a:pt x="219481" y="149199"/>
                  </a:lnTo>
                  <a:lnTo>
                    <a:pt x="222580" y="146773"/>
                  </a:lnTo>
                  <a:close/>
                </a:path>
                <a:path w="358775" h="323850">
                  <a:moveTo>
                    <a:pt x="224802" y="209461"/>
                  </a:moveTo>
                  <a:lnTo>
                    <a:pt x="221780" y="206933"/>
                  </a:lnTo>
                  <a:lnTo>
                    <a:pt x="219252" y="209956"/>
                  </a:lnTo>
                  <a:lnTo>
                    <a:pt x="222275" y="212483"/>
                  </a:lnTo>
                  <a:lnTo>
                    <a:pt x="224802" y="209461"/>
                  </a:lnTo>
                  <a:close/>
                </a:path>
                <a:path w="358775" h="323850">
                  <a:moveTo>
                    <a:pt x="224878" y="70815"/>
                  </a:moveTo>
                  <a:lnTo>
                    <a:pt x="223024" y="67348"/>
                  </a:lnTo>
                  <a:lnTo>
                    <a:pt x="219544" y="69202"/>
                  </a:lnTo>
                  <a:lnTo>
                    <a:pt x="221399" y="72669"/>
                  </a:lnTo>
                  <a:lnTo>
                    <a:pt x="224878" y="70815"/>
                  </a:lnTo>
                  <a:close/>
                </a:path>
                <a:path w="358775" h="323850">
                  <a:moveTo>
                    <a:pt x="230733" y="256730"/>
                  </a:moveTo>
                  <a:lnTo>
                    <a:pt x="227203" y="254977"/>
                  </a:lnTo>
                  <a:lnTo>
                    <a:pt x="225450" y="258495"/>
                  </a:lnTo>
                  <a:lnTo>
                    <a:pt x="228968" y="260261"/>
                  </a:lnTo>
                  <a:lnTo>
                    <a:pt x="230733" y="256730"/>
                  </a:lnTo>
                  <a:close/>
                </a:path>
                <a:path w="358775" h="323850">
                  <a:moveTo>
                    <a:pt x="232270" y="159207"/>
                  </a:moveTo>
                  <a:lnTo>
                    <a:pt x="229844" y="156095"/>
                  </a:lnTo>
                  <a:lnTo>
                    <a:pt x="226745" y="158521"/>
                  </a:lnTo>
                  <a:lnTo>
                    <a:pt x="229171" y="161620"/>
                  </a:lnTo>
                  <a:lnTo>
                    <a:pt x="232270" y="159207"/>
                  </a:lnTo>
                  <a:close/>
                </a:path>
                <a:path w="358775" h="323850">
                  <a:moveTo>
                    <a:pt x="232295" y="84721"/>
                  </a:moveTo>
                  <a:lnTo>
                    <a:pt x="230441" y="81241"/>
                  </a:lnTo>
                  <a:lnTo>
                    <a:pt x="226974" y="83096"/>
                  </a:lnTo>
                  <a:lnTo>
                    <a:pt x="228828" y="86575"/>
                  </a:lnTo>
                  <a:lnTo>
                    <a:pt x="232295" y="84721"/>
                  </a:lnTo>
                  <a:close/>
                </a:path>
                <a:path w="358775" h="323850">
                  <a:moveTo>
                    <a:pt x="236905" y="219544"/>
                  </a:moveTo>
                  <a:lnTo>
                    <a:pt x="233870" y="217017"/>
                  </a:lnTo>
                  <a:lnTo>
                    <a:pt x="231355" y="220040"/>
                  </a:lnTo>
                  <a:lnTo>
                    <a:pt x="234378" y="222567"/>
                  </a:lnTo>
                  <a:lnTo>
                    <a:pt x="236905" y="219544"/>
                  </a:lnTo>
                  <a:close/>
                </a:path>
                <a:path w="358775" h="323850">
                  <a:moveTo>
                    <a:pt x="239712" y="98615"/>
                  </a:moveTo>
                  <a:lnTo>
                    <a:pt x="237858" y="95135"/>
                  </a:lnTo>
                  <a:lnTo>
                    <a:pt x="234391" y="96989"/>
                  </a:lnTo>
                  <a:lnTo>
                    <a:pt x="236245" y="100469"/>
                  </a:lnTo>
                  <a:lnTo>
                    <a:pt x="239712" y="98615"/>
                  </a:lnTo>
                  <a:close/>
                </a:path>
                <a:path w="358775" h="323850">
                  <a:moveTo>
                    <a:pt x="241960" y="171627"/>
                  </a:moveTo>
                  <a:lnTo>
                    <a:pt x="239534" y="168516"/>
                  </a:lnTo>
                  <a:lnTo>
                    <a:pt x="236435" y="170942"/>
                  </a:lnTo>
                  <a:lnTo>
                    <a:pt x="238848" y="174040"/>
                  </a:lnTo>
                  <a:lnTo>
                    <a:pt x="241960" y="171627"/>
                  </a:lnTo>
                  <a:close/>
                </a:path>
                <a:path w="358775" h="323850">
                  <a:moveTo>
                    <a:pt x="244817" y="263779"/>
                  </a:moveTo>
                  <a:lnTo>
                    <a:pt x="241300" y="262026"/>
                  </a:lnTo>
                  <a:lnTo>
                    <a:pt x="239534" y="265544"/>
                  </a:lnTo>
                  <a:lnTo>
                    <a:pt x="243065" y="267309"/>
                  </a:lnTo>
                  <a:lnTo>
                    <a:pt x="244817" y="263779"/>
                  </a:lnTo>
                  <a:close/>
                </a:path>
                <a:path w="358775" h="323850">
                  <a:moveTo>
                    <a:pt x="247129" y="112509"/>
                  </a:moveTo>
                  <a:lnTo>
                    <a:pt x="245275" y="109042"/>
                  </a:lnTo>
                  <a:lnTo>
                    <a:pt x="241808" y="110896"/>
                  </a:lnTo>
                  <a:lnTo>
                    <a:pt x="243662" y="114363"/>
                  </a:lnTo>
                  <a:lnTo>
                    <a:pt x="247129" y="112509"/>
                  </a:lnTo>
                  <a:close/>
                </a:path>
                <a:path w="358775" h="323850">
                  <a:moveTo>
                    <a:pt x="249008" y="229628"/>
                  </a:moveTo>
                  <a:lnTo>
                    <a:pt x="245973" y="227101"/>
                  </a:lnTo>
                  <a:lnTo>
                    <a:pt x="243459" y="230124"/>
                  </a:lnTo>
                  <a:lnTo>
                    <a:pt x="246481" y="232651"/>
                  </a:lnTo>
                  <a:lnTo>
                    <a:pt x="249008" y="229628"/>
                  </a:lnTo>
                  <a:close/>
                </a:path>
                <a:path w="358775" h="323850">
                  <a:moveTo>
                    <a:pt x="251650" y="184048"/>
                  </a:moveTo>
                  <a:lnTo>
                    <a:pt x="249224" y="180936"/>
                  </a:lnTo>
                  <a:lnTo>
                    <a:pt x="246126" y="183362"/>
                  </a:lnTo>
                  <a:lnTo>
                    <a:pt x="248539" y="186474"/>
                  </a:lnTo>
                  <a:lnTo>
                    <a:pt x="251650" y="184048"/>
                  </a:lnTo>
                  <a:close/>
                </a:path>
                <a:path w="358775" h="323850">
                  <a:moveTo>
                    <a:pt x="254546" y="126403"/>
                  </a:moveTo>
                  <a:lnTo>
                    <a:pt x="252691" y="122936"/>
                  </a:lnTo>
                  <a:lnTo>
                    <a:pt x="249224" y="124790"/>
                  </a:lnTo>
                  <a:lnTo>
                    <a:pt x="251079" y="128257"/>
                  </a:lnTo>
                  <a:lnTo>
                    <a:pt x="254546" y="126403"/>
                  </a:lnTo>
                  <a:close/>
                </a:path>
                <a:path w="358775" h="323850">
                  <a:moveTo>
                    <a:pt x="258914" y="270827"/>
                  </a:moveTo>
                  <a:lnTo>
                    <a:pt x="255384" y="269062"/>
                  </a:lnTo>
                  <a:lnTo>
                    <a:pt x="253631" y="272592"/>
                  </a:lnTo>
                  <a:lnTo>
                    <a:pt x="257149" y="274345"/>
                  </a:lnTo>
                  <a:lnTo>
                    <a:pt x="258914" y="270827"/>
                  </a:lnTo>
                  <a:close/>
                </a:path>
                <a:path w="358775" h="323850">
                  <a:moveTo>
                    <a:pt x="261112" y="239712"/>
                  </a:moveTo>
                  <a:lnTo>
                    <a:pt x="258076" y="237185"/>
                  </a:lnTo>
                  <a:lnTo>
                    <a:pt x="255562" y="240220"/>
                  </a:lnTo>
                  <a:lnTo>
                    <a:pt x="258584" y="242735"/>
                  </a:lnTo>
                  <a:lnTo>
                    <a:pt x="261112" y="239712"/>
                  </a:lnTo>
                  <a:close/>
                </a:path>
                <a:path w="358775" h="323850">
                  <a:moveTo>
                    <a:pt x="261340" y="196469"/>
                  </a:moveTo>
                  <a:lnTo>
                    <a:pt x="258914" y="193370"/>
                  </a:lnTo>
                  <a:lnTo>
                    <a:pt x="255803" y="195783"/>
                  </a:lnTo>
                  <a:lnTo>
                    <a:pt x="258229" y="198894"/>
                  </a:lnTo>
                  <a:lnTo>
                    <a:pt x="261340" y="196469"/>
                  </a:lnTo>
                  <a:close/>
                </a:path>
                <a:path w="358775" h="323850">
                  <a:moveTo>
                    <a:pt x="261962" y="140309"/>
                  </a:moveTo>
                  <a:lnTo>
                    <a:pt x="260108" y="136829"/>
                  </a:lnTo>
                  <a:lnTo>
                    <a:pt x="256641" y="138684"/>
                  </a:lnTo>
                  <a:lnTo>
                    <a:pt x="258495" y="142163"/>
                  </a:lnTo>
                  <a:lnTo>
                    <a:pt x="261962" y="140309"/>
                  </a:lnTo>
                  <a:close/>
                </a:path>
                <a:path w="358775" h="323850">
                  <a:moveTo>
                    <a:pt x="269379" y="154203"/>
                  </a:moveTo>
                  <a:lnTo>
                    <a:pt x="267525" y="150736"/>
                  </a:lnTo>
                  <a:lnTo>
                    <a:pt x="264058" y="152590"/>
                  </a:lnTo>
                  <a:lnTo>
                    <a:pt x="265912" y="156057"/>
                  </a:lnTo>
                  <a:lnTo>
                    <a:pt x="269379" y="154203"/>
                  </a:lnTo>
                  <a:close/>
                </a:path>
                <a:path w="358775" h="323850">
                  <a:moveTo>
                    <a:pt x="271018" y="208889"/>
                  </a:moveTo>
                  <a:lnTo>
                    <a:pt x="268605" y="205790"/>
                  </a:lnTo>
                  <a:lnTo>
                    <a:pt x="265493" y="208203"/>
                  </a:lnTo>
                  <a:lnTo>
                    <a:pt x="267919" y="211315"/>
                  </a:lnTo>
                  <a:lnTo>
                    <a:pt x="271018" y="208889"/>
                  </a:lnTo>
                  <a:close/>
                </a:path>
                <a:path w="358775" h="323850">
                  <a:moveTo>
                    <a:pt x="272999" y="277876"/>
                  </a:moveTo>
                  <a:lnTo>
                    <a:pt x="269481" y="276110"/>
                  </a:lnTo>
                  <a:lnTo>
                    <a:pt x="267716" y="279628"/>
                  </a:lnTo>
                  <a:lnTo>
                    <a:pt x="271233" y="281393"/>
                  </a:lnTo>
                  <a:lnTo>
                    <a:pt x="272999" y="277876"/>
                  </a:lnTo>
                  <a:close/>
                </a:path>
                <a:path w="358775" h="323850">
                  <a:moveTo>
                    <a:pt x="273202" y="249796"/>
                  </a:moveTo>
                  <a:lnTo>
                    <a:pt x="270179" y="247269"/>
                  </a:lnTo>
                  <a:lnTo>
                    <a:pt x="267665" y="250304"/>
                  </a:lnTo>
                  <a:lnTo>
                    <a:pt x="270687" y="252818"/>
                  </a:lnTo>
                  <a:lnTo>
                    <a:pt x="273202" y="249796"/>
                  </a:lnTo>
                  <a:close/>
                </a:path>
                <a:path w="358775" h="323850">
                  <a:moveTo>
                    <a:pt x="276809" y="168097"/>
                  </a:moveTo>
                  <a:lnTo>
                    <a:pt x="274955" y="164630"/>
                  </a:lnTo>
                  <a:lnTo>
                    <a:pt x="271475" y="166484"/>
                  </a:lnTo>
                  <a:lnTo>
                    <a:pt x="273329" y="169951"/>
                  </a:lnTo>
                  <a:lnTo>
                    <a:pt x="276809" y="168097"/>
                  </a:lnTo>
                  <a:close/>
                </a:path>
                <a:path w="358775" h="323850">
                  <a:moveTo>
                    <a:pt x="280708" y="221310"/>
                  </a:moveTo>
                  <a:lnTo>
                    <a:pt x="278295" y="218211"/>
                  </a:lnTo>
                  <a:lnTo>
                    <a:pt x="275183" y="220624"/>
                  </a:lnTo>
                  <a:lnTo>
                    <a:pt x="277609" y="223735"/>
                  </a:lnTo>
                  <a:lnTo>
                    <a:pt x="280708" y="221310"/>
                  </a:lnTo>
                  <a:close/>
                </a:path>
                <a:path w="358775" h="323850">
                  <a:moveTo>
                    <a:pt x="284226" y="182003"/>
                  </a:moveTo>
                  <a:lnTo>
                    <a:pt x="282371" y="178523"/>
                  </a:lnTo>
                  <a:lnTo>
                    <a:pt x="278892" y="180378"/>
                  </a:lnTo>
                  <a:lnTo>
                    <a:pt x="280746" y="183857"/>
                  </a:lnTo>
                  <a:lnTo>
                    <a:pt x="284226" y="182003"/>
                  </a:lnTo>
                  <a:close/>
                </a:path>
                <a:path w="358775" h="323850">
                  <a:moveTo>
                    <a:pt x="285305" y="259880"/>
                  </a:moveTo>
                  <a:lnTo>
                    <a:pt x="282282" y="257365"/>
                  </a:lnTo>
                  <a:lnTo>
                    <a:pt x="279768" y="260388"/>
                  </a:lnTo>
                  <a:lnTo>
                    <a:pt x="282790" y="262902"/>
                  </a:lnTo>
                  <a:lnTo>
                    <a:pt x="285305" y="259880"/>
                  </a:lnTo>
                  <a:close/>
                </a:path>
                <a:path w="358775" h="323850">
                  <a:moveTo>
                    <a:pt x="287096" y="284911"/>
                  </a:moveTo>
                  <a:lnTo>
                    <a:pt x="283565" y="283159"/>
                  </a:lnTo>
                  <a:lnTo>
                    <a:pt x="281813" y="286677"/>
                  </a:lnTo>
                  <a:lnTo>
                    <a:pt x="285330" y="288442"/>
                  </a:lnTo>
                  <a:lnTo>
                    <a:pt x="287096" y="284911"/>
                  </a:lnTo>
                  <a:close/>
                </a:path>
                <a:path w="358775" h="323850">
                  <a:moveTo>
                    <a:pt x="290398" y="233730"/>
                  </a:moveTo>
                  <a:lnTo>
                    <a:pt x="287972" y="230632"/>
                  </a:lnTo>
                  <a:lnTo>
                    <a:pt x="284873" y="233057"/>
                  </a:lnTo>
                  <a:lnTo>
                    <a:pt x="287299" y="236156"/>
                  </a:lnTo>
                  <a:lnTo>
                    <a:pt x="290398" y="233730"/>
                  </a:lnTo>
                  <a:close/>
                </a:path>
                <a:path w="358775" h="323850">
                  <a:moveTo>
                    <a:pt x="291642" y="195897"/>
                  </a:moveTo>
                  <a:lnTo>
                    <a:pt x="289788" y="192417"/>
                  </a:lnTo>
                  <a:lnTo>
                    <a:pt x="286308" y="194271"/>
                  </a:lnTo>
                  <a:lnTo>
                    <a:pt x="288163" y="197751"/>
                  </a:lnTo>
                  <a:lnTo>
                    <a:pt x="291642" y="195897"/>
                  </a:lnTo>
                  <a:close/>
                </a:path>
                <a:path w="358775" h="323850">
                  <a:moveTo>
                    <a:pt x="297408" y="269963"/>
                  </a:moveTo>
                  <a:lnTo>
                    <a:pt x="294386" y="267449"/>
                  </a:lnTo>
                  <a:lnTo>
                    <a:pt x="291871" y="270471"/>
                  </a:lnTo>
                  <a:lnTo>
                    <a:pt x="294894" y="272986"/>
                  </a:lnTo>
                  <a:lnTo>
                    <a:pt x="297408" y="269963"/>
                  </a:lnTo>
                  <a:close/>
                </a:path>
                <a:path w="358775" h="323850">
                  <a:moveTo>
                    <a:pt x="299059" y="209791"/>
                  </a:moveTo>
                  <a:lnTo>
                    <a:pt x="297205" y="206324"/>
                  </a:lnTo>
                  <a:lnTo>
                    <a:pt x="293725" y="208178"/>
                  </a:lnTo>
                  <a:lnTo>
                    <a:pt x="295579" y="211645"/>
                  </a:lnTo>
                  <a:lnTo>
                    <a:pt x="299059" y="209791"/>
                  </a:lnTo>
                  <a:close/>
                </a:path>
                <a:path w="358775" h="323850">
                  <a:moveTo>
                    <a:pt x="300088" y="246164"/>
                  </a:moveTo>
                  <a:lnTo>
                    <a:pt x="297662" y="243052"/>
                  </a:lnTo>
                  <a:lnTo>
                    <a:pt x="294563" y="245478"/>
                  </a:lnTo>
                  <a:lnTo>
                    <a:pt x="296976" y="248577"/>
                  </a:lnTo>
                  <a:lnTo>
                    <a:pt x="300088" y="246164"/>
                  </a:lnTo>
                  <a:close/>
                </a:path>
                <a:path w="358775" h="323850">
                  <a:moveTo>
                    <a:pt x="301180" y="291960"/>
                  </a:moveTo>
                  <a:lnTo>
                    <a:pt x="297662" y="290195"/>
                  </a:lnTo>
                  <a:lnTo>
                    <a:pt x="295897" y="293725"/>
                  </a:lnTo>
                  <a:lnTo>
                    <a:pt x="299415" y="295490"/>
                  </a:lnTo>
                  <a:lnTo>
                    <a:pt x="301180" y="291960"/>
                  </a:lnTo>
                  <a:close/>
                </a:path>
                <a:path w="358775" h="323850">
                  <a:moveTo>
                    <a:pt x="306476" y="223697"/>
                  </a:moveTo>
                  <a:lnTo>
                    <a:pt x="304622" y="220218"/>
                  </a:lnTo>
                  <a:lnTo>
                    <a:pt x="301142" y="222072"/>
                  </a:lnTo>
                  <a:lnTo>
                    <a:pt x="302996" y="225552"/>
                  </a:lnTo>
                  <a:lnTo>
                    <a:pt x="306476" y="223697"/>
                  </a:lnTo>
                  <a:close/>
                </a:path>
                <a:path w="358775" h="323850">
                  <a:moveTo>
                    <a:pt x="309511" y="280047"/>
                  </a:moveTo>
                  <a:lnTo>
                    <a:pt x="306489" y="277533"/>
                  </a:lnTo>
                  <a:lnTo>
                    <a:pt x="303961" y="280555"/>
                  </a:lnTo>
                  <a:lnTo>
                    <a:pt x="306997" y="283070"/>
                  </a:lnTo>
                  <a:lnTo>
                    <a:pt x="309511" y="280047"/>
                  </a:lnTo>
                  <a:close/>
                </a:path>
                <a:path w="358775" h="323850">
                  <a:moveTo>
                    <a:pt x="309778" y="258584"/>
                  </a:moveTo>
                  <a:lnTo>
                    <a:pt x="307352" y="255473"/>
                  </a:lnTo>
                  <a:lnTo>
                    <a:pt x="304253" y="257898"/>
                  </a:lnTo>
                  <a:lnTo>
                    <a:pt x="306666" y="260997"/>
                  </a:lnTo>
                  <a:lnTo>
                    <a:pt x="309778" y="258584"/>
                  </a:lnTo>
                  <a:close/>
                </a:path>
                <a:path w="358775" h="323850">
                  <a:moveTo>
                    <a:pt x="313893" y="237591"/>
                  </a:moveTo>
                  <a:lnTo>
                    <a:pt x="312039" y="234111"/>
                  </a:lnTo>
                  <a:lnTo>
                    <a:pt x="308559" y="235966"/>
                  </a:lnTo>
                  <a:lnTo>
                    <a:pt x="310413" y="239445"/>
                  </a:lnTo>
                  <a:lnTo>
                    <a:pt x="313893" y="237591"/>
                  </a:lnTo>
                  <a:close/>
                </a:path>
                <a:path w="358775" h="323850">
                  <a:moveTo>
                    <a:pt x="315277" y="299008"/>
                  </a:moveTo>
                  <a:lnTo>
                    <a:pt x="311746" y="297243"/>
                  </a:lnTo>
                  <a:lnTo>
                    <a:pt x="309994" y="300774"/>
                  </a:lnTo>
                  <a:lnTo>
                    <a:pt x="313512" y="302526"/>
                  </a:lnTo>
                  <a:lnTo>
                    <a:pt x="315277" y="299008"/>
                  </a:lnTo>
                  <a:close/>
                </a:path>
                <a:path w="358775" h="323850">
                  <a:moveTo>
                    <a:pt x="319468" y="271005"/>
                  </a:moveTo>
                  <a:lnTo>
                    <a:pt x="317042" y="267893"/>
                  </a:lnTo>
                  <a:lnTo>
                    <a:pt x="313931" y="270319"/>
                  </a:lnTo>
                  <a:lnTo>
                    <a:pt x="316357" y="273431"/>
                  </a:lnTo>
                  <a:lnTo>
                    <a:pt x="319468" y="271005"/>
                  </a:lnTo>
                  <a:close/>
                </a:path>
                <a:path w="358775" h="323850">
                  <a:moveTo>
                    <a:pt x="321310" y="251485"/>
                  </a:moveTo>
                  <a:lnTo>
                    <a:pt x="319455" y="248018"/>
                  </a:lnTo>
                  <a:lnTo>
                    <a:pt x="315976" y="249872"/>
                  </a:lnTo>
                  <a:lnTo>
                    <a:pt x="317830" y="253339"/>
                  </a:lnTo>
                  <a:lnTo>
                    <a:pt x="321310" y="251485"/>
                  </a:lnTo>
                  <a:close/>
                </a:path>
                <a:path w="358775" h="323850">
                  <a:moveTo>
                    <a:pt x="321614" y="290131"/>
                  </a:moveTo>
                  <a:lnTo>
                    <a:pt x="318592" y="287616"/>
                  </a:lnTo>
                  <a:lnTo>
                    <a:pt x="316064" y="290639"/>
                  </a:lnTo>
                  <a:lnTo>
                    <a:pt x="319100" y="293166"/>
                  </a:lnTo>
                  <a:lnTo>
                    <a:pt x="321614" y="290131"/>
                  </a:lnTo>
                  <a:close/>
                </a:path>
                <a:path w="358775" h="323850">
                  <a:moveTo>
                    <a:pt x="328726" y="265391"/>
                  </a:moveTo>
                  <a:lnTo>
                    <a:pt x="326872" y="261912"/>
                  </a:lnTo>
                  <a:lnTo>
                    <a:pt x="323405" y="263766"/>
                  </a:lnTo>
                  <a:lnTo>
                    <a:pt x="325259" y="267246"/>
                  </a:lnTo>
                  <a:lnTo>
                    <a:pt x="328726" y="265391"/>
                  </a:lnTo>
                  <a:close/>
                </a:path>
                <a:path w="358775" h="323850">
                  <a:moveTo>
                    <a:pt x="329145" y="283425"/>
                  </a:moveTo>
                  <a:lnTo>
                    <a:pt x="326732" y="280314"/>
                  </a:lnTo>
                  <a:lnTo>
                    <a:pt x="323621" y="282740"/>
                  </a:lnTo>
                  <a:lnTo>
                    <a:pt x="326047" y="285851"/>
                  </a:lnTo>
                  <a:lnTo>
                    <a:pt x="329145" y="283425"/>
                  </a:lnTo>
                  <a:close/>
                </a:path>
                <a:path w="358775" h="323850">
                  <a:moveTo>
                    <a:pt x="329361" y="306057"/>
                  </a:moveTo>
                  <a:lnTo>
                    <a:pt x="325843" y="304292"/>
                  </a:lnTo>
                  <a:lnTo>
                    <a:pt x="324078" y="307809"/>
                  </a:lnTo>
                  <a:lnTo>
                    <a:pt x="327596" y="309575"/>
                  </a:lnTo>
                  <a:lnTo>
                    <a:pt x="329361" y="306057"/>
                  </a:lnTo>
                  <a:close/>
                </a:path>
                <a:path w="358775" h="323850">
                  <a:moveTo>
                    <a:pt x="333717" y="300215"/>
                  </a:moveTo>
                  <a:lnTo>
                    <a:pt x="330695" y="297700"/>
                  </a:lnTo>
                  <a:lnTo>
                    <a:pt x="328168" y="300723"/>
                  </a:lnTo>
                  <a:lnTo>
                    <a:pt x="331203" y="303250"/>
                  </a:lnTo>
                  <a:lnTo>
                    <a:pt x="333717" y="300215"/>
                  </a:lnTo>
                  <a:close/>
                </a:path>
                <a:path w="358775" h="323850">
                  <a:moveTo>
                    <a:pt x="336143" y="279285"/>
                  </a:moveTo>
                  <a:lnTo>
                    <a:pt x="334289" y="275805"/>
                  </a:lnTo>
                  <a:lnTo>
                    <a:pt x="330822" y="277660"/>
                  </a:lnTo>
                  <a:lnTo>
                    <a:pt x="332676" y="281139"/>
                  </a:lnTo>
                  <a:lnTo>
                    <a:pt x="336143" y="279285"/>
                  </a:lnTo>
                  <a:close/>
                </a:path>
                <a:path w="358775" h="323850">
                  <a:moveTo>
                    <a:pt x="338836" y="295846"/>
                  </a:moveTo>
                  <a:lnTo>
                    <a:pt x="336423" y="292747"/>
                  </a:lnTo>
                  <a:lnTo>
                    <a:pt x="333311" y="295160"/>
                  </a:lnTo>
                  <a:lnTo>
                    <a:pt x="335737" y="298272"/>
                  </a:lnTo>
                  <a:lnTo>
                    <a:pt x="338836" y="295846"/>
                  </a:lnTo>
                  <a:close/>
                </a:path>
                <a:path w="358775" h="323850">
                  <a:moveTo>
                    <a:pt x="343560" y="293179"/>
                  </a:moveTo>
                  <a:lnTo>
                    <a:pt x="341706" y="289712"/>
                  </a:lnTo>
                  <a:lnTo>
                    <a:pt x="338239" y="291566"/>
                  </a:lnTo>
                  <a:lnTo>
                    <a:pt x="340093" y="295033"/>
                  </a:lnTo>
                  <a:lnTo>
                    <a:pt x="343560" y="293179"/>
                  </a:lnTo>
                  <a:close/>
                </a:path>
                <a:path w="358775" h="323850">
                  <a:moveTo>
                    <a:pt x="350977" y="307073"/>
                  </a:moveTo>
                  <a:lnTo>
                    <a:pt x="349123" y="303606"/>
                  </a:lnTo>
                  <a:lnTo>
                    <a:pt x="346125" y="305219"/>
                  </a:lnTo>
                  <a:lnTo>
                    <a:pt x="345871" y="305346"/>
                  </a:lnTo>
                  <a:lnTo>
                    <a:pt x="345655" y="305460"/>
                  </a:lnTo>
                  <a:lnTo>
                    <a:pt x="343001" y="307581"/>
                  </a:lnTo>
                  <a:lnTo>
                    <a:pt x="343827" y="308660"/>
                  </a:lnTo>
                  <a:lnTo>
                    <a:pt x="342798" y="307784"/>
                  </a:lnTo>
                  <a:lnTo>
                    <a:pt x="340271" y="310807"/>
                  </a:lnTo>
                  <a:lnTo>
                    <a:pt x="342341" y="312547"/>
                  </a:lnTo>
                  <a:lnTo>
                    <a:pt x="339928" y="311340"/>
                  </a:lnTo>
                  <a:lnTo>
                    <a:pt x="338162" y="314858"/>
                  </a:lnTo>
                  <a:lnTo>
                    <a:pt x="341693" y="316623"/>
                  </a:lnTo>
                  <a:lnTo>
                    <a:pt x="343395" y="313207"/>
                  </a:lnTo>
                  <a:lnTo>
                    <a:pt x="345643" y="310527"/>
                  </a:lnTo>
                  <a:lnTo>
                    <a:pt x="348056" y="308635"/>
                  </a:lnTo>
                  <a:lnTo>
                    <a:pt x="350977" y="307073"/>
                  </a:lnTo>
                  <a:close/>
                </a:path>
                <a:path w="358775" h="323850">
                  <a:moveTo>
                    <a:pt x="358394" y="320979"/>
                  </a:moveTo>
                  <a:lnTo>
                    <a:pt x="356539" y="317500"/>
                  </a:lnTo>
                  <a:lnTo>
                    <a:pt x="355955" y="317817"/>
                  </a:lnTo>
                  <a:lnTo>
                    <a:pt x="355790" y="317588"/>
                  </a:lnTo>
                  <a:lnTo>
                    <a:pt x="355155" y="318084"/>
                  </a:lnTo>
                  <a:lnTo>
                    <a:pt x="354901" y="317868"/>
                  </a:lnTo>
                  <a:lnTo>
                    <a:pt x="354342" y="318541"/>
                  </a:lnTo>
                  <a:lnTo>
                    <a:pt x="354025" y="318376"/>
                  </a:lnTo>
                  <a:lnTo>
                    <a:pt x="353695" y="319024"/>
                  </a:lnTo>
                  <a:lnTo>
                    <a:pt x="353072" y="319354"/>
                  </a:lnTo>
                  <a:lnTo>
                    <a:pt x="353199" y="319608"/>
                  </a:lnTo>
                  <a:lnTo>
                    <a:pt x="352691" y="320014"/>
                  </a:lnTo>
                  <a:lnTo>
                    <a:pt x="352882" y="320281"/>
                  </a:lnTo>
                  <a:lnTo>
                    <a:pt x="352374" y="320890"/>
                  </a:lnTo>
                  <a:lnTo>
                    <a:pt x="352640" y="321132"/>
                  </a:lnTo>
                  <a:lnTo>
                    <a:pt x="352259" y="321906"/>
                  </a:lnTo>
                  <a:lnTo>
                    <a:pt x="355777" y="323659"/>
                  </a:lnTo>
                  <a:lnTo>
                    <a:pt x="356641" y="321919"/>
                  </a:lnTo>
                  <a:lnTo>
                    <a:pt x="358394" y="320979"/>
                  </a:lnTo>
                  <a:close/>
                </a:path>
              </a:pathLst>
            </a:custGeom>
            <a:solidFill>
              <a:srgbClr val="000000"/>
            </a:solid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pPr>
              <a:endParaRPr lang="en-GB" sz="2100" b="0" strike="noStrike" spc="-1">
                <a:solidFill>
                  <a:schemeClr val="dk1"/>
                </a:solidFill>
                <a:latin typeface="Lato" panose="020F0502020204030203" pitchFamily="34" charset="0"/>
                <a:ea typeface="Lato" panose="020F0502020204030203" pitchFamily="34" charset="0"/>
                <a:cs typeface="Lato" panose="020F0502020204030203" pitchFamily="34" charset="0"/>
              </a:endParaRPr>
            </a:p>
          </p:txBody>
        </p:sp>
        <p:pic>
          <p:nvPicPr>
            <p:cNvPr id="56" name="object 52"/>
            <p:cNvPicPr/>
            <p:nvPr/>
          </p:nvPicPr>
          <p:blipFill>
            <a:blip r:embed="rId5"/>
            <a:stretch/>
          </p:blipFill>
          <p:spPr>
            <a:xfrm>
              <a:off x="6541920" y="1797480"/>
              <a:ext cx="737280" cy="642960"/>
            </a:xfrm>
            <a:prstGeom prst="rect">
              <a:avLst/>
            </a:prstGeom>
            <a:ln w="0">
              <a:noFill/>
            </a:ln>
          </p:spPr>
        </p:pic>
        <p:sp>
          <p:nvSpPr>
            <p:cNvPr id="57" name="object 53"/>
            <p:cNvSpPr/>
            <p:nvPr/>
          </p:nvSpPr>
          <p:spPr>
            <a:xfrm>
              <a:off x="6809400" y="1621800"/>
              <a:ext cx="1239120" cy="876960"/>
            </a:xfrm>
            <a:custGeom>
              <a:avLst/>
              <a:gdLst>
                <a:gd name="textAreaLeft" fmla="*/ 0 w 1239120"/>
                <a:gd name="textAreaRight" fmla="*/ 1239840 w 1239120"/>
                <a:gd name="textAreaTop" fmla="*/ 0 h 876960"/>
                <a:gd name="textAreaBottom" fmla="*/ 877680 h 876960"/>
              </a:gdLst>
              <a:ahLst/>
              <a:cxnLst/>
              <a:rect l="textAreaLeft" t="textAreaTop" r="textAreaRight" b="textAreaBottom"/>
              <a:pathLst>
                <a:path w="521970" h="340359">
                  <a:moveTo>
                    <a:pt x="5842" y="316763"/>
                  </a:moveTo>
                  <a:lnTo>
                    <a:pt x="5575" y="316141"/>
                  </a:lnTo>
                  <a:lnTo>
                    <a:pt x="5676" y="315722"/>
                  </a:lnTo>
                  <a:lnTo>
                    <a:pt x="5715" y="315556"/>
                  </a:lnTo>
                  <a:lnTo>
                    <a:pt x="5613" y="315417"/>
                  </a:lnTo>
                  <a:lnTo>
                    <a:pt x="5448" y="315188"/>
                  </a:lnTo>
                  <a:lnTo>
                    <a:pt x="5448" y="314960"/>
                  </a:lnTo>
                  <a:lnTo>
                    <a:pt x="5575" y="314833"/>
                  </a:lnTo>
                  <a:lnTo>
                    <a:pt x="5473" y="314604"/>
                  </a:lnTo>
                  <a:lnTo>
                    <a:pt x="5308" y="314604"/>
                  </a:lnTo>
                  <a:lnTo>
                    <a:pt x="5118" y="314439"/>
                  </a:lnTo>
                  <a:lnTo>
                    <a:pt x="5029" y="313842"/>
                  </a:lnTo>
                  <a:lnTo>
                    <a:pt x="4673" y="313905"/>
                  </a:lnTo>
                  <a:lnTo>
                    <a:pt x="4368" y="313105"/>
                  </a:lnTo>
                  <a:lnTo>
                    <a:pt x="4000" y="313258"/>
                  </a:lnTo>
                  <a:lnTo>
                    <a:pt x="3441" y="312470"/>
                  </a:lnTo>
                  <a:lnTo>
                    <a:pt x="3187" y="312661"/>
                  </a:lnTo>
                  <a:lnTo>
                    <a:pt x="2667" y="312166"/>
                  </a:lnTo>
                  <a:lnTo>
                    <a:pt x="0" y="315074"/>
                  </a:lnTo>
                  <a:lnTo>
                    <a:pt x="1435" y="316433"/>
                  </a:lnTo>
                  <a:lnTo>
                    <a:pt x="977" y="318312"/>
                  </a:lnTo>
                  <a:lnTo>
                    <a:pt x="4800" y="319265"/>
                  </a:lnTo>
                  <a:lnTo>
                    <a:pt x="5016" y="318376"/>
                  </a:lnTo>
                  <a:lnTo>
                    <a:pt x="5321" y="318376"/>
                  </a:lnTo>
                  <a:lnTo>
                    <a:pt x="5334" y="317779"/>
                  </a:lnTo>
                  <a:lnTo>
                    <a:pt x="5651" y="317728"/>
                  </a:lnTo>
                  <a:lnTo>
                    <a:pt x="5511" y="316903"/>
                  </a:lnTo>
                  <a:lnTo>
                    <a:pt x="5842" y="316763"/>
                  </a:lnTo>
                  <a:close/>
                </a:path>
                <a:path w="521970" h="340359">
                  <a:moveTo>
                    <a:pt x="18440" y="306235"/>
                  </a:moveTo>
                  <a:lnTo>
                    <a:pt x="16217" y="303250"/>
                  </a:lnTo>
                  <a:lnTo>
                    <a:pt x="16090" y="303072"/>
                  </a:lnTo>
                  <a:lnTo>
                    <a:pt x="13322" y="300570"/>
                  </a:lnTo>
                  <a:lnTo>
                    <a:pt x="10668" y="303466"/>
                  </a:lnTo>
                  <a:lnTo>
                    <a:pt x="13220" y="305828"/>
                  </a:lnTo>
                  <a:lnTo>
                    <a:pt x="15278" y="308584"/>
                  </a:lnTo>
                  <a:lnTo>
                    <a:pt x="18440" y="306235"/>
                  </a:lnTo>
                  <a:close/>
                </a:path>
                <a:path w="521970" h="340359">
                  <a:moveTo>
                    <a:pt x="21209" y="315239"/>
                  </a:moveTo>
                  <a:lnTo>
                    <a:pt x="20586" y="311353"/>
                  </a:lnTo>
                  <a:lnTo>
                    <a:pt x="18376" y="311708"/>
                  </a:lnTo>
                  <a:lnTo>
                    <a:pt x="20459" y="310870"/>
                  </a:lnTo>
                  <a:lnTo>
                    <a:pt x="18986" y="307225"/>
                  </a:lnTo>
                  <a:lnTo>
                    <a:pt x="15328" y="308698"/>
                  </a:lnTo>
                  <a:lnTo>
                    <a:pt x="16725" y="312178"/>
                  </a:lnTo>
                  <a:lnTo>
                    <a:pt x="17259" y="315493"/>
                  </a:lnTo>
                  <a:lnTo>
                    <a:pt x="17132" y="318655"/>
                  </a:lnTo>
                  <a:lnTo>
                    <a:pt x="16268" y="322122"/>
                  </a:lnTo>
                  <a:lnTo>
                    <a:pt x="20091" y="323075"/>
                  </a:lnTo>
                  <a:lnTo>
                    <a:pt x="21043" y="319252"/>
                  </a:lnTo>
                  <a:lnTo>
                    <a:pt x="20116" y="319024"/>
                  </a:lnTo>
                  <a:lnTo>
                    <a:pt x="21056" y="319024"/>
                  </a:lnTo>
                  <a:lnTo>
                    <a:pt x="21209" y="315252"/>
                  </a:lnTo>
                  <a:close/>
                </a:path>
                <a:path w="521970" h="340359">
                  <a:moveTo>
                    <a:pt x="26885" y="291630"/>
                  </a:moveTo>
                  <a:lnTo>
                    <a:pt x="23990" y="288975"/>
                  </a:lnTo>
                  <a:lnTo>
                    <a:pt x="21323" y="291871"/>
                  </a:lnTo>
                  <a:lnTo>
                    <a:pt x="24218" y="294538"/>
                  </a:lnTo>
                  <a:lnTo>
                    <a:pt x="26885" y="291630"/>
                  </a:lnTo>
                  <a:close/>
                </a:path>
                <a:path w="521970" h="340359">
                  <a:moveTo>
                    <a:pt x="31076" y="296837"/>
                  </a:moveTo>
                  <a:lnTo>
                    <a:pt x="28727" y="293674"/>
                  </a:lnTo>
                  <a:lnTo>
                    <a:pt x="25565" y="296024"/>
                  </a:lnTo>
                  <a:lnTo>
                    <a:pt x="27914" y="299186"/>
                  </a:lnTo>
                  <a:lnTo>
                    <a:pt x="31076" y="296837"/>
                  </a:lnTo>
                  <a:close/>
                </a:path>
                <a:path w="521970" h="340359">
                  <a:moveTo>
                    <a:pt x="35064" y="304990"/>
                  </a:moveTo>
                  <a:lnTo>
                    <a:pt x="33604" y="301332"/>
                  </a:lnTo>
                  <a:lnTo>
                    <a:pt x="29946" y="302806"/>
                  </a:lnTo>
                  <a:lnTo>
                    <a:pt x="31419" y="306463"/>
                  </a:lnTo>
                  <a:lnTo>
                    <a:pt x="35064" y="304990"/>
                  </a:lnTo>
                  <a:close/>
                </a:path>
                <a:path w="521970" h="340359">
                  <a:moveTo>
                    <a:pt x="36322" y="323062"/>
                  </a:moveTo>
                  <a:lnTo>
                    <a:pt x="32499" y="322110"/>
                  </a:lnTo>
                  <a:lnTo>
                    <a:pt x="31546" y="325932"/>
                  </a:lnTo>
                  <a:lnTo>
                    <a:pt x="35369" y="326885"/>
                  </a:lnTo>
                  <a:lnTo>
                    <a:pt x="36322" y="323062"/>
                  </a:lnTo>
                  <a:close/>
                </a:path>
                <a:path w="521970" h="340359">
                  <a:moveTo>
                    <a:pt x="36766" y="312750"/>
                  </a:moveTo>
                  <a:lnTo>
                    <a:pt x="36144" y="308864"/>
                  </a:lnTo>
                  <a:lnTo>
                    <a:pt x="32258" y="309486"/>
                  </a:lnTo>
                  <a:lnTo>
                    <a:pt x="32880" y="313372"/>
                  </a:lnTo>
                  <a:lnTo>
                    <a:pt x="36766" y="312750"/>
                  </a:lnTo>
                  <a:close/>
                </a:path>
                <a:path w="521970" h="340359">
                  <a:moveTo>
                    <a:pt x="36957" y="315912"/>
                  </a:moveTo>
                  <a:lnTo>
                    <a:pt x="33007" y="315912"/>
                  </a:lnTo>
                  <a:lnTo>
                    <a:pt x="32854" y="319684"/>
                  </a:lnTo>
                  <a:lnTo>
                    <a:pt x="36791" y="319684"/>
                  </a:lnTo>
                  <a:lnTo>
                    <a:pt x="36957" y="315912"/>
                  </a:lnTo>
                  <a:close/>
                </a:path>
                <a:path w="521970" h="340359">
                  <a:moveTo>
                    <a:pt x="37541" y="280035"/>
                  </a:moveTo>
                  <a:lnTo>
                    <a:pt x="34645" y="277368"/>
                  </a:lnTo>
                  <a:lnTo>
                    <a:pt x="31978" y="280276"/>
                  </a:lnTo>
                  <a:lnTo>
                    <a:pt x="34874" y="282930"/>
                  </a:lnTo>
                  <a:lnTo>
                    <a:pt x="37541" y="280035"/>
                  </a:lnTo>
                  <a:close/>
                </a:path>
                <a:path w="521970" h="340359">
                  <a:moveTo>
                    <a:pt x="43726" y="287439"/>
                  </a:moveTo>
                  <a:lnTo>
                    <a:pt x="41376" y="284276"/>
                  </a:lnTo>
                  <a:lnTo>
                    <a:pt x="38214" y="286626"/>
                  </a:lnTo>
                  <a:lnTo>
                    <a:pt x="40563" y="289788"/>
                  </a:lnTo>
                  <a:lnTo>
                    <a:pt x="43726" y="287439"/>
                  </a:lnTo>
                  <a:close/>
                </a:path>
                <a:path w="521970" h="340359">
                  <a:moveTo>
                    <a:pt x="48196" y="268439"/>
                  </a:moveTo>
                  <a:lnTo>
                    <a:pt x="45300" y="265772"/>
                  </a:lnTo>
                  <a:lnTo>
                    <a:pt x="42633" y="268668"/>
                  </a:lnTo>
                  <a:lnTo>
                    <a:pt x="45542" y="271335"/>
                  </a:lnTo>
                  <a:lnTo>
                    <a:pt x="48196" y="268439"/>
                  </a:lnTo>
                  <a:close/>
                </a:path>
                <a:path w="521970" h="340359">
                  <a:moveTo>
                    <a:pt x="49682" y="299110"/>
                  </a:moveTo>
                  <a:lnTo>
                    <a:pt x="48209" y="295452"/>
                  </a:lnTo>
                  <a:lnTo>
                    <a:pt x="44564" y="296926"/>
                  </a:lnTo>
                  <a:lnTo>
                    <a:pt x="46024" y="300570"/>
                  </a:lnTo>
                  <a:lnTo>
                    <a:pt x="49682" y="299110"/>
                  </a:lnTo>
                  <a:close/>
                </a:path>
                <a:path w="521970" h="340359">
                  <a:moveTo>
                    <a:pt x="52324" y="310273"/>
                  </a:moveTo>
                  <a:lnTo>
                    <a:pt x="51701" y="306374"/>
                  </a:lnTo>
                  <a:lnTo>
                    <a:pt x="47815" y="306997"/>
                  </a:lnTo>
                  <a:lnTo>
                    <a:pt x="48437" y="310896"/>
                  </a:lnTo>
                  <a:lnTo>
                    <a:pt x="52324" y="310273"/>
                  </a:lnTo>
                  <a:close/>
                </a:path>
                <a:path w="521970" h="340359">
                  <a:moveTo>
                    <a:pt x="52692" y="316572"/>
                  </a:moveTo>
                  <a:lnTo>
                    <a:pt x="48755" y="316572"/>
                  </a:lnTo>
                  <a:lnTo>
                    <a:pt x="48590" y="320344"/>
                  </a:lnTo>
                  <a:lnTo>
                    <a:pt x="52539" y="320344"/>
                  </a:lnTo>
                  <a:lnTo>
                    <a:pt x="52692" y="316572"/>
                  </a:lnTo>
                  <a:close/>
                </a:path>
                <a:path w="521970" h="340359">
                  <a:moveTo>
                    <a:pt x="56362" y="278041"/>
                  </a:moveTo>
                  <a:lnTo>
                    <a:pt x="54013" y="274878"/>
                  </a:lnTo>
                  <a:lnTo>
                    <a:pt x="50850" y="277228"/>
                  </a:lnTo>
                  <a:lnTo>
                    <a:pt x="53200" y="280390"/>
                  </a:lnTo>
                  <a:lnTo>
                    <a:pt x="56362" y="278041"/>
                  </a:lnTo>
                  <a:close/>
                </a:path>
                <a:path w="521970" h="340359">
                  <a:moveTo>
                    <a:pt x="58864" y="256832"/>
                  </a:moveTo>
                  <a:lnTo>
                    <a:pt x="55956" y="254165"/>
                  </a:lnTo>
                  <a:lnTo>
                    <a:pt x="53301" y="257073"/>
                  </a:lnTo>
                  <a:lnTo>
                    <a:pt x="56197" y="259727"/>
                  </a:lnTo>
                  <a:lnTo>
                    <a:pt x="58864" y="256832"/>
                  </a:lnTo>
                  <a:close/>
                </a:path>
                <a:path w="521970" h="340359">
                  <a:moveTo>
                    <a:pt x="64300" y="293217"/>
                  </a:moveTo>
                  <a:lnTo>
                    <a:pt x="62826" y="289572"/>
                  </a:lnTo>
                  <a:lnTo>
                    <a:pt x="59169" y="291033"/>
                  </a:lnTo>
                  <a:lnTo>
                    <a:pt x="60642" y="294690"/>
                  </a:lnTo>
                  <a:lnTo>
                    <a:pt x="64300" y="293217"/>
                  </a:lnTo>
                  <a:close/>
                </a:path>
                <a:path w="521970" h="340359">
                  <a:moveTo>
                    <a:pt x="67881" y="307784"/>
                  </a:moveTo>
                  <a:lnTo>
                    <a:pt x="67259" y="303898"/>
                  </a:lnTo>
                  <a:lnTo>
                    <a:pt x="63373" y="304520"/>
                  </a:lnTo>
                  <a:lnTo>
                    <a:pt x="63995" y="308406"/>
                  </a:lnTo>
                  <a:lnTo>
                    <a:pt x="67881" y="307784"/>
                  </a:lnTo>
                  <a:close/>
                </a:path>
                <a:path w="521970" h="340359">
                  <a:moveTo>
                    <a:pt x="68427" y="317220"/>
                  </a:moveTo>
                  <a:lnTo>
                    <a:pt x="64490" y="317220"/>
                  </a:lnTo>
                  <a:lnTo>
                    <a:pt x="64338" y="320992"/>
                  </a:lnTo>
                  <a:lnTo>
                    <a:pt x="68275" y="320992"/>
                  </a:lnTo>
                  <a:lnTo>
                    <a:pt x="68427" y="317220"/>
                  </a:lnTo>
                  <a:close/>
                </a:path>
                <a:path w="521970" h="340359">
                  <a:moveTo>
                    <a:pt x="69011" y="268643"/>
                  </a:moveTo>
                  <a:lnTo>
                    <a:pt x="66662" y="265480"/>
                  </a:lnTo>
                  <a:lnTo>
                    <a:pt x="63500" y="267830"/>
                  </a:lnTo>
                  <a:lnTo>
                    <a:pt x="65849" y="270992"/>
                  </a:lnTo>
                  <a:lnTo>
                    <a:pt x="69011" y="268643"/>
                  </a:lnTo>
                  <a:close/>
                </a:path>
                <a:path w="521970" h="340359">
                  <a:moveTo>
                    <a:pt x="69519" y="245237"/>
                  </a:moveTo>
                  <a:lnTo>
                    <a:pt x="66624" y="242570"/>
                  </a:lnTo>
                  <a:lnTo>
                    <a:pt x="63957" y="245465"/>
                  </a:lnTo>
                  <a:lnTo>
                    <a:pt x="66852" y="248132"/>
                  </a:lnTo>
                  <a:lnTo>
                    <a:pt x="69519" y="245237"/>
                  </a:lnTo>
                  <a:close/>
                </a:path>
                <a:path w="521970" h="340359">
                  <a:moveTo>
                    <a:pt x="78905" y="287337"/>
                  </a:moveTo>
                  <a:lnTo>
                    <a:pt x="77431" y="283679"/>
                  </a:lnTo>
                  <a:lnTo>
                    <a:pt x="73787" y="285153"/>
                  </a:lnTo>
                  <a:lnTo>
                    <a:pt x="75260" y="288810"/>
                  </a:lnTo>
                  <a:lnTo>
                    <a:pt x="78905" y="287337"/>
                  </a:lnTo>
                  <a:close/>
                </a:path>
                <a:path w="521970" h="340359">
                  <a:moveTo>
                    <a:pt x="80175" y="233629"/>
                  </a:moveTo>
                  <a:lnTo>
                    <a:pt x="77279" y="230962"/>
                  </a:lnTo>
                  <a:lnTo>
                    <a:pt x="74612" y="233870"/>
                  </a:lnTo>
                  <a:lnTo>
                    <a:pt x="77508" y="236537"/>
                  </a:lnTo>
                  <a:lnTo>
                    <a:pt x="80175" y="233629"/>
                  </a:lnTo>
                  <a:close/>
                </a:path>
                <a:path w="521970" h="340359">
                  <a:moveTo>
                    <a:pt x="81648" y="259245"/>
                  </a:moveTo>
                  <a:lnTo>
                    <a:pt x="79298" y="256082"/>
                  </a:lnTo>
                  <a:lnTo>
                    <a:pt x="76136" y="258432"/>
                  </a:lnTo>
                  <a:lnTo>
                    <a:pt x="78486" y="261594"/>
                  </a:lnTo>
                  <a:lnTo>
                    <a:pt x="81648" y="259245"/>
                  </a:lnTo>
                  <a:close/>
                </a:path>
                <a:path w="521970" h="340359">
                  <a:moveTo>
                    <a:pt x="83439" y="305295"/>
                  </a:moveTo>
                  <a:lnTo>
                    <a:pt x="82816" y="301409"/>
                  </a:lnTo>
                  <a:lnTo>
                    <a:pt x="78930" y="302031"/>
                  </a:lnTo>
                  <a:lnTo>
                    <a:pt x="79540" y="305917"/>
                  </a:lnTo>
                  <a:lnTo>
                    <a:pt x="83439" y="305295"/>
                  </a:lnTo>
                  <a:close/>
                </a:path>
                <a:path w="521970" h="340359">
                  <a:moveTo>
                    <a:pt x="84175" y="317881"/>
                  </a:moveTo>
                  <a:lnTo>
                    <a:pt x="80225" y="317881"/>
                  </a:lnTo>
                  <a:lnTo>
                    <a:pt x="80073" y="321652"/>
                  </a:lnTo>
                  <a:lnTo>
                    <a:pt x="84010" y="321652"/>
                  </a:lnTo>
                  <a:lnTo>
                    <a:pt x="84175" y="317881"/>
                  </a:lnTo>
                  <a:close/>
                </a:path>
                <a:path w="521970" h="340359">
                  <a:moveTo>
                    <a:pt x="90830" y="222034"/>
                  </a:moveTo>
                  <a:lnTo>
                    <a:pt x="87934" y="219367"/>
                  </a:lnTo>
                  <a:lnTo>
                    <a:pt x="85267" y="222262"/>
                  </a:lnTo>
                  <a:lnTo>
                    <a:pt x="88176" y="224929"/>
                  </a:lnTo>
                  <a:lnTo>
                    <a:pt x="90830" y="222034"/>
                  </a:lnTo>
                  <a:close/>
                </a:path>
                <a:path w="521970" h="340359">
                  <a:moveTo>
                    <a:pt x="93522" y="281457"/>
                  </a:moveTo>
                  <a:lnTo>
                    <a:pt x="92049" y="277799"/>
                  </a:lnTo>
                  <a:lnTo>
                    <a:pt x="88392" y="279273"/>
                  </a:lnTo>
                  <a:lnTo>
                    <a:pt x="89865" y="282917"/>
                  </a:lnTo>
                  <a:lnTo>
                    <a:pt x="93522" y="281457"/>
                  </a:lnTo>
                  <a:close/>
                </a:path>
                <a:path w="521970" h="340359">
                  <a:moveTo>
                    <a:pt x="94297" y="249847"/>
                  </a:moveTo>
                  <a:lnTo>
                    <a:pt x="91948" y="246684"/>
                  </a:lnTo>
                  <a:lnTo>
                    <a:pt x="88785" y="249034"/>
                  </a:lnTo>
                  <a:lnTo>
                    <a:pt x="91135" y="252196"/>
                  </a:lnTo>
                  <a:lnTo>
                    <a:pt x="94297" y="249847"/>
                  </a:lnTo>
                  <a:close/>
                </a:path>
                <a:path w="521970" h="340359">
                  <a:moveTo>
                    <a:pt x="98996" y="302806"/>
                  </a:moveTo>
                  <a:lnTo>
                    <a:pt x="98374" y="298919"/>
                  </a:lnTo>
                  <a:lnTo>
                    <a:pt x="94475" y="299542"/>
                  </a:lnTo>
                  <a:lnTo>
                    <a:pt x="95097" y="303428"/>
                  </a:lnTo>
                  <a:lnTo>
                    <a:pt x="98996" y="302806"/>
                  </a:lnTo>
                  <a:close/>
                </a:path>
                <a:path w="521970" h="340359">
                  <a:moveTo>
                    <a:pt x="99910" y="318541"/>
                  </a:moveTo>
                  <a:lnTo>
                    <a:pt x="95973" y="318541"/>
                  </a:lnTo>
                  <a:lnTo>
                    <a:pt x="95808" y="322313"/>
                  </a:lnTo>
                  <a:lnTo>
                    <a:pt x="99758" y="322313"/>
                  </a:lnTo>
                  <a:lnTo>
                    <a:pt x="99910" y="318541"/>
                  </a:lnTo>
                  <a:close/>
                </a:path>
                <a:path w="521970" h="340359">
                  <a:moveTo>
                    <a:pt x="101498" y="210426"/>
                  </a:moveTo>
                  <a:lnTo>
                    <a:pt x="98590" y="207772"/>
                  </a:lnTo>
                  <a:lnTo>
                    <a:pt x="95923" y="210667"/>
                  </a:lnTo>
                  <a:lnTo>
                    <a:pt x="98831" y="213334"/>
                  </a:lnTo>
                  <a:lnTo>
                    <a:pt x="101498" y="210426"/>
                  </a:lnTo>
                  <a:close/>
                </a:path>
                <a:path w="521970" h="340359">
                  <a:moveTo>
                    <a:pt x="106934" y="240449"/>
                  </a:moveTo>
                  <a:lnTo>
                    <a:pt x="104584" y="237286"/>
                  </a:lnTo>
                  <a:lnTo>
                    <a:pt x="101422" y="239636"/>
                  </a:lnTo>
                  <a:lnTo>
                    <a:pt x="103771" y="242798"/>
                  </a:lnTo>
                  <a:lnTo>
                    <a:pt x="106934" y="240449"/>
                  </a:lnTo>
                  <a:close/>
                </a:path>
                <a:path w="521970" h="340359">
                  <a:moveTo>
                    <a:pt x="108140" y="275564"/>
                  </a:moveTo>
                  <a:lnTo>
                    <a:pt x="106667" y="271907"/>
                  </a:lnTo>
                  <a:lnTo>
                    <a:pt x="103009" y="273380"/>
                  </a:lnTo>
                  <a:lnTo>
                    <a:pt x="104482" y="277037"/>
                  </a:lnTo>
                  <a:lnTo>
                    <a:pt x="108140" y="275564"/>
                  </a:lnTo>
                  <a:close/>
                </a:path>
                <a:path w="521970" h="340359">
                  <a:moveTo>
                    <a:pt x="112153" y="198831"/>
                  </a:moveTo>
                  <a:lnTo>
                    <a:pt x="109245" y="196164"/>
                  </a:lnTo>
                  <a:lnTo>
                    <a:pt x="106591" y="199072"/>
                  </a:lnTo>
                  <a:lnTo>
                    <a:pt x="109486" y="201726"/>
                  </a:lnTo>
                  <a:lnTo>
                    <a:pt x="112153" y="198831"/>
                  </a:lnTo>
                  <a:close/>
                </a:path>
                <a:path w="521970" h="340359">
                  <a:moveTo>
                    <a:pt x="114541" y="300316"/>
                  </a:moveTo>
                  <a:lnTo>
                    <a:pt x="113931" y="296430"/>
                  </a:lnTo>
                  <a:lnTo>
                    <a:pt x="110032" y="297053"/>
                  </a:lnTo>
                  <a:lnTo>
                    <a:pt x="110655" y="300939"/>
                  </a:lnTo>
                  <a:lnTo>
                    <a:pt x="114541" y="300316"/>
                  </a:lnTo>
                  <a:close/>
                </a:path>
                <a:path w="521970" h="340359">
                  <a:moveTo>
                    <a:pt x="115646" y="319189"/>
                  </a:moveTo>
                  <a:lnTo>
                    <a:pt x="111709" y="319189"/>
                  </a:lnTo>
                  <a:lnTo>
                    <a:pt x="111556" y="322961"/>
                  </a:lnTo>
                  <a:lnTo>
                    <a:pt x="115493" y="322961"/>
                  </a:lnTo>
                  <a:lnTo>
                    <a:pt x="115646" y="319189"/>
                  </a:lnTo>
                  <a:close/>
                </a:path>
                <a:path w="521970" h="340359">
                  <a:moveTo>
                    <a:pt x="119583" y="231051"/>
                  </a:moveTo>
                  <a:lnTo>
                    <a:pt x="117233" y="227888"/>
                  </a:lnTo>
                  <a:lnTo>
                    <a:pt x="114071" y="230238"/>
                  </a:lnTo>
                  <a:lnTo>
                    <a:pt x="116420" y="233400"/>
                  </a:lnTo>
                  <a:lnTo>
                    <a:pt x="119583" y="231051"/>
                  </a:lnTo>
                  <a:close/>
                </a:path>
                <a:path w="521970" h="340359">
                  <a:moveTo>
                    <a:pt x="122745" y="269684"/>
                  </a:moveTo>
                  <a:lnTo>
                    <a:pt x="121272" y="266026"/>
                  </a:lnTo>
                  <a:lnTo>
                    <a:pt x="117627" y="267500"/>
                  </a:lnTo>
                  <a:lnTo>
                    <a:pt x="119100" y="271157"/>
                  </a:lnTo>
                  <a:lnTo>
                    <a:pt x="122745" y="269684"/>
                  </a:lnTo>
                  <a:close/>
                </a:path>
                <a:path w="521970" h="340359">
                  <a:moveTo>
                    <a:pt x="122809" y="187236"/>
                  </a:moveTo>
                  <a:lnTo>
                    <a:pt x="119913" y="184569"/>
                  </a:lnTo>
                  <a:lnTo>
                    <a:pt x="117246" y="187464"/>
                  </a:lnTo>
                  <a:lnTo>
                    <a:pt x="120142" y="190131"/>
                  </a:lnTo>
                  <a:lnTo>
                    <a:pt x="122809" y="187236"/>
                  </a:lnTo>
                  <a:close/>
                </a:path>
                <a:path w="521970" h="340359">
                  <a:moveTo>
                    <a:pt x="130098" y="297840"/>
                  </a:moveTo>
                  <a:lnTo>
                    <a:pt x="129476" y="293941"/>
                  </a:lnTo>
                  <a:lnTo>
                    <a:pt x="125590" y="294563"/>
                  </a:lnTo>
                  <a:lnTo>
                    <a:pt x="126212" y="298462"/>
                  </a:lnTo>
                  <a:lnTo>
                    <a:pt x="130098" y="297840"/>
                  </a:lnTo>
                  <a:close/>
                </a:path>
                <a:path w="521970" h="340359">
                  <a:moveTo>
                    <a:pt x="131394" y="319849"/>
                  </a:moveTo>
                  <a:lnTo>
                    <a:pt x="127444" y="319849"/>
                  </a:lnTo>
                  <a:lnTo>
                    <a:pt x="127292" y="323621"/>
                  </a:lnTo>
                  <a:lnTo>
                    <a:pt x="131229" y="323621"/>
                  </a:lnTo>
                  <a:lnTo>
                    <a:pt x="131394" y="319849"/>
                  </a:lnTo>
                  <a:close/>
                </a:path>
                <a:path w="521970" h="340359">
                  <a:moveTo>
                    <a:pt x="132219" y="221653"/>
                  </a:moveTo>
                  <a:lnTo>
                    <a:pt x="129870" y="218490"/>
                  </a:lnTo>
                  <a:lnTo>
                    <a:pt x="126707" y="220840"/>
                  </a:lnTo>
                  <a:lnTo>
                    <a:pt x="129057" y="224002"/>
                  </a:lnTo>
                  <a:lnTo>
                    <a:pt x="132219" y="221653"/>
                  </a:lnTo>
                  <a:close/>
                </a:path>
                <a:path w="521970" h="340359">
                  <a:moveTo>
                    <a:pt x="133464" y="175628"/>
                  </a:moveTo>
                  <a:lnTo>
                    <a:pt x="130568" y="172961"/>
                  </a:lnTo>
                  <a:lnTo>
                    <a:pt x="127901" y="175869"/>
                  </a:lnTo>
                  <a:lnTo>
                    <a:pt x="130797" y="178523"/>
                  </a:lnTo>
                  <a:lnTo>
                    <a:pt x="133464" y="175628"/>
                  </a:lnTo>
                  <a:close/>
                </a:path>
                <a:path w="521970" h="340359">
                  <a:moveTo>
                    <a:pt x="137363" y="263791"/>
                  </a:moveTo>
                  <a:lnTo>
                    <a:pt x="135890" y="260146"/>
                  </a:lnTo>
                  <a:lnTo>
                    <a:pt x="132232" y="261620"/>
                  </a:lnTo>
                  <a:lnTo>
                    <a:pt x="133705" y="265264"/>
                  </a:lnTo>
                  <a:lnTo>
                    <a:pt x="137363" y="263791"/>
                  </a:lnTo>
                  <a:close/>
                </a:path>
                <a:path w="521970" h="340359">
                  <a:moveTo>
                    <a:pt x="144119" y="164033"/>
                  </a:moveTo>
                  <a:lnTo>
                    <a:pt x="141224" y="161366"/>
                  </a:lnTo>
                  <a:lnTo>
                    <a:pt x="138557" y="164261"/>
                  </a:lnTo>
                  <a:lnTo>
                    <a:pt x="141465" y="166928"/>
                  </a:lnTo>
                  <a:lnTo>
                    <a:pt x="144119" y="164033"/>
                  </a:lnTo>
                  <a:close/>
                </a:path>
                <a:path w="521970" h="340359">
                  <a:moveTo>
                    <a:pt x="144868" y="212255"/>
                  </a:moveTo>
                  <a:lnTo>
                    <a:pt x="142519" y="209092"/>
                  </a:lnTo>
                  <a:lnTo>
                    <a:pt x="139357" y="211442"/>
                  </a:lnTo>
                  <a:lnTo>
                    <a:pt x="141706" y="214604"/>
                  </a:lnTo>
                  <a:lnTo>
                    <a:pt x="144868" y="212255"/>
                  </a:lnTo>
                  <a:close/>
                </a:path>
                <a:path w="521970" h="340359">
                  <a:moveTo>
                    <a:pt x="145656" y="295351"/>
                  </a:moveTo>
                  <a:lnTo>
                    <a:pt x="145034" y="291465"/>
                  </a:lnTo>
                  <a:lnTo>
                    <a:pt x="141147" y="292087"/>
                  </a:lnTo>
                  <a:lnTo>
                    <a:pt x="141770" y="295973"/>
                  </a:lnTo>
                  <a:lnTo>
                    <a:pt x="145656" y="295351"/>
                  </a:lnTo>
                  <a:close/>
                </a:path>
                <a:path w="521970" h="340359">
                  <a:moveTo>
                    <a:pt x="147129" y="320509"/>
                  </a:moveTo>
                  <a:lnTo>
                    <a:pt x="143192" y="320509"/>
                  </a:lnTo>
                  <a:lnTo>
                    <a:pt x="143027" y="324269"/>
                  </a:lnTo>
                  <a:lnTo>
                    <a:pt x="146977" y="324269"/>
                  </a:lnTo>
                  <a:lnTo>
                    <a:pt x="147129" y="320509"/>
                  </a:lnTo>
                  <a:close/>
                </a:path>
                <a:path w="521970" h="340359">
                  <a:moveTo>
                    <a:pt x="151968" y="257911"/>
                  </a:moveTo>
                  <a:lnTo>
                    <a:pt x="150507" y="254254"/>
                  </a:lnTo>
                  <a:lnTo>
                    <a:pt x="146850" y="255727"/>
                  </a:lnTo>
                  <a:lnTo>
                    <a:pt x="148323" y="259384"/>
                  </a:lnTo>
                  <a:lnTo>
                    <a:pt x="151968" y="257911"/>
                  </a:lnTo>
                  <a:close/>
                </a:path>
                <a:path w="521970" h="340359">
                  <a:moveTo>
                    <a:pt x="154787" y="152425"/>
                  </a:moveTo>
                  <a:lnTo>
                    <a:pt x="151879" y="149758"/>
                  </a:lnTo>
                  <a:lnTo>
                    <a:pt x="149225" y="152666"/>
                  </a:lnTo>
                  <a:lnTo>
                    <a:pt x="152120" y="155333"/>
                  </a:lnTo>
                  <a:lnTo>
                    <a:pt x="154787" y="152425"/>
                  </a:lnTo>
                  <a:close/>
                </a:path>
                <a:path w="521970" h="340359">
                  <a:moveTo>
                    <a:pt x="157505" y="202857"/>
                  </a:moveTo>
                  <a:lnTo>
                    <a:pt x="155155" y="199694"/>
                  </a:lnTo>
                  <a:lnTo>
                    <a:pt x="151993" y="202044"/>
                  </a:lnTo>
                  <a:lnTo>
                    <a:pt x="154343" y="205206"/>
                  </a:lnTo>
                  <a:lnTo>
                    <a:pt x="157505" y="202857"/>
                  </a:lnTo>
                  <a:close/>
                </a:path>
                <a:path w="521970" h="340359">
                  <a:moveTo>
                    <a:pt x="161213" y="292862"/>
                  </a:moveTo>
                  <a:lnTo>
                    <a:pt x="160591" y="288975"/>
                  </a:lnTo>
                  <a:lnTo>
                    <a:pt x="156705" y="289598"/>
                  </a:lnTo>
                  <a:lnTo>
                    <a:pt x="157327" y="293484"/>
                  </a:lnTo>
                  <a:lnTo>
                    <a:pt x="161213" y="292862"/>
                  </a:lnTo>
                  <a:close/>
                </a:path>
                <a:path w="521970" h="340359">
                  <a:moveTo>
                    <a:pt x="162864" y="321157"/>
                  </a:moveTo>
                  <a:lnTo>
                    <a:pt x="158927" y="321157"/>
                  </a:lnTo>
                  <a:lnTo>
                    <a:pt x="158775" y="324929"/>
                  </a:lnTo>
                  <a:lnTo>
                    <a:pt x="162712" y="324929"/>
                  </a:lnTo>
                  <a:lnTo>
                    <a:pt x="162864" y="321157"/>
                  </a:lnTo>
                  <a:close/>
                </a:path>
                <a:path w="521970" h="340359">
                  <a:moveTo>
                    <a:pt x="165442" y="140830"/>
                  </a:moveTo>
                  <a:lnTo>
                    <a:pt x="162547" y="138163"/>
                  </a:lnTo>
                  <a:lnTo>
                    <a:pt x="159880" y="141058"/>
                  </a:lnTo>
                  <a:lnTo>
                    <a:pt x="162775" y="143725"/>
                  </a:lnTo>
                  <a:lnTo>
                    <a:pt x="165442" y="140830"/>
                  </a:lnTo>
                  <a:close/>
                </a:path>
                <a:path w="521970" h="340359">
                  <a:moveTo>
                    <a:pt x="166585" y="252031"/>
                  </a:moveTo>
                  <a:lnTo>
                    <a:pt x="165112" y="248373"/>
                  </a:lnTo>
                  <a:lnTo>
                    <a:pt x="161467" y="249847"/>
                  </a:lnTo>
                  <a:lnTo>
                    <a:pt x="162928" y="253492"/>
                  </a:lnTo>
                  <a:lnTo>
                    <a:pt x="166585" y="252031"/>
                  </a:lnTo>
                  <a:close/>
                </a:path>
                <a:path w="521970" h="340359">
                  <a:moveTo>
                    <a:pt x="170154" y="193459"/>
                  </a:moveTo>
                  <a:lnTo>
                    <a:pt x="167805" y="190296"/>
                  </a:lnTo>
                  <a:lnTo>
                    <a:pt x="164642" y="192646"/>
                  </a:lnTo>
                  <a:lnTo>
                    <a:pt x="166992" y="195808"/>
                  </a:lnTo>
                  <a:lnTo>
                    <a:pt x="170154" y="193459"/>
                  </a:lnTo>
                  <a:close/>
                </a:path>
                <a:path w="521970" h="340359">
                  <a:moveTo>
                    <a:pt x="176098" y="129222"/>
                  </a:moveTo>
                  <a:lnTo>
                    <a:pt x="173202" y="126568"/>
                  </a:lnTo>
                  <a:lnTo>
                    <a:pt x="170535" y="129463"/>
                  </a:lnTo>
                  <a:lnTo>
                    <a:pt x="173431" y="132130"/>
                  </a:lnTo>
                  <a:lnTo>
                    <a:pt x="176098" y="129222"/>
                  </a:lnTo>
                  <a:close/>
                </a:path>
                <a:path w="521970" h="340359">
                  <a:moveTo>
                    <a:pt x="176771" y="290372"/>
                  </a:moveTo>
                  <a:lnTo>
                    <a:pt x="176149" y="286486"/>
                  </a:lnTo>
                  <a:lnTo>
                    <a:pt x="172262" y="287108"/>
                  </a:lnTo>
                  <a:lnTo>
                    <a:pt x="172885" y="290995"/>
                  </a:lnTo>
                  <a:lnTo>
                    <a:pt x="176771" y="290372"/>
                  </a:lnTo>
                  <a:close/>
                </a:path>
                <a:path w="521970" h="340359">
                  <a:moveTo>
                    <a:pt x="178612" y="321818"/>
                  </a:moveTo>
                  <a:lnTo>
                    <a:pt x="174663" y="321818"/>
                  </a:lnTo>
                  <a:lnTo>
                    <a:pt x="174510" y="325589"/>
                  </a:lnTo>
                  <a:lnTo>
                    <a:pt x="178447" y="325589"/>
                  </a:lnTo>
                  <a:lnTo>
                    <a:pt x="178612" y="321818"/>
                  </a:lnTo>
                  <a:close/>
                </a:path>
                <a:path w="521970" h="340359">
                  <a:moveTo>
                    <a:pt x="181203" y="246138"/>
                  </a:moveTo>
                  <a:lnTo>
                    <a:pt x="179730" y="242493"/>
                  </a:lnTo>
                  <a:lnTo>
                    <a:pt x="176072" y="243954"/>
                  </a:lnTo>
                  <a:lnTo>
                    <a:pt x="177546" y="247611"/>
                  </a:lnTo>
                  <a:lnTo>
                    <a:pt x="181203" y="246138"/>
                  </a:lnTo>
                  <a:close/>
                </a:path>
                <a:path w="521970" h="340359">
                  <a:moveTo>
                    <a:pt x="182791" y="184061"/>
                  </a:moveTo>
                  <a:lnTo>
                    <a:pt x="180441" y="180898"/>
                  </a:lnTo>
                  <a:lnTo>
                    <a:pt x="177279" y="183248"/>
                  </a:lnTo>
                  <a:lnTo>
                    <a:pt x="179628" y="186410"/>
                  </a:lnTo>
                  <a:lnTo>
                    <a:pt x="182791" y="184061"/>
                  </a:lnTo>
                  <a:close/>
                </a:path>
                <a:path w="521970" h="340359">
                  <a:moveTo>
                    <a:pt x="186753" y="117627"/>
                  </a:moveTo>
                  <a:lnTo>
                    <a:pt x="183857" y="114960"/>
                  </a:lnTo>
                  <a:lnTo>
                    <a:pt x="181190" y="117856"/>
                  </a:lnTo>
                  <a:lnTo>
                    <a:pt x="184099" y="120523"/>
                  </a:lnTo>
                  <a:lnTo>
                    <a:pt x="186753" y="117627"/>
                  </a:lnTo>
                  <a:close/>
                </a:path>
                <a:path w="521970" h="340359">
                  <a:moveTo>
                    <a:pt x="192328" y="287896"/>
                  </a:moveTo>
                  <a:lnTo>
                    <a:pt x="191706" y="283997"/>
                  </a:lnTo>
                  <a:lnTo>
                    <a:pt x="187820" y="284619"/>
                  </a:lnTo>
                  <a:lnTo>
                    <a:pt x="188442" y="288518"/>
                  </a:lnTo>
                  <a:lnTo>
                    <a:pt x="192328" y="287896"/>
                  </a:lnTo>
                  <a:close/>
                </a:path>
                <a:path w="521970" h="340359">
                  <a:moveTo>
                    <a:pt x="194348" y="322465"/>
                  </a:moveTo>
                  <a:lnTo>
                    <a:pt x="190411" y="322465"/>
                  </a:lnTo>
                  <a:lnTo>
                    <a:pt x="190246" y="326237"/>
                  </a:lnTo>
                  <a:lnTo>
                    <a:pt x="194195" y="326237"/>
                  </a:lnTo>
                  <a:lnTo>
                    <a:pt x="194348" y="322465"/>
                  </a:lnTo>
                  <a:close/>
                </a:path>
                <a:path w="521970" h="340359">
                  <a:moveTo>
                    <a:pt x="195440" y="174663"/>
                  </a:moveTo>
                  <a:lnTo>
                    <a:pt x="193090" y="171513"/>
                  </a:lnTo>
                  <a:lnTo>
                    <a:pt x="189928" y="173850"/>
                  </a:lnTo>
                  <a:lnTo>
                    <a:pt x="192278" y="177012"/>
                  </a:lnTo>
                  <a:lnTo>
                    <a:pt x="195440" y="174663"/>
                  </a:lnTo>
                  <a:close/>
                </a:path>
                <a:path w="521970" h="340359">
                  <a:moveTo>
                    <a:pt x="195808" y="240258"/>
                  </a:moveTo>
                  <a:lnTo>
                    <a:pt x="194335" y="236601"/>
                  </a:lnTo>
                  <a:lnTo>
                    <a:pt x="190690" y="238074"/>
                  </a:lnTo>
                  <a:lnTo>
                    <a:pt x="192163" y="241731"/>
                  </a:lnTo>
                  <a:lnTo>
                    <a:pt x="195808" y="240258"/>
                  </a:lnTo>
                  <a:close/>
                </a:path>
                <a:path w="521970" h="340359">
                  <a:moveTo>
                    <a:pt x="197421" y="106019"/>
                  </a:moveTo>
                  <a:lnTo>
                    <a:pt x="194513" y="103365"/>
                  </a:lnTo>
                  <a:lnTo>
                    <a:pt x="191846" y="106260"/>
                  </a:lnTo>
                  <a:lnTo>
                    <a:pt x="194754" y="108927"/>
                  </a:lnTo>
                  <a:lnTo>
                    <a:pt x="197421" y="106019"/>
                  </a:lnTo>
                  <a:close/>
                </a:path>
                <a:path w="521970" h="340359">
                  <a:moveTo>
                    <a:pt x="207886" y="285407"/>
                  </a:moveTo>
                  <a:lnTo>
                    <a:pt x="207264" y="281520"/>
                  </a:lnTo>
                  <a:lnTo>
                    <a:pt x="203377" y="282143"/>
                  </a:lnTo>
                  <a:lnTo>
                    <a:pt x="203987" y="286029"/>
                  </a:lnTo>
                  <a:lnTo>
                    <a:pt x="207886" y="285407"/>
                  </a:lnTo>
                  <a:close/>
                </a:path>
                <a:path w="521970" h="340359">
                  <a:moveTo>
                    <a:pt x="208076" y="165265"/>
                  </a:moveTo>
                  <a:lnTo>
                    <a:pt x="205727" y="162115"/>
                  </a:lnTo>
                  <a:lnTo>
                    <a:pt x="202577" y="164465"/>
                  </a:lnTo>
                  <a:lnTo>
                    <a:pt x="204927" y="167614"/>
                  </a:lnTo>
                  <a:lnTo>
                    <a:pt x="208076" y="165265"/>
                  </a:lnTo>
                  <a:close/>
                </a:path>
                <a:path w="521970" h="340359">
                  <a:moveTo>
                    <a:pt x="208076" y="94424"/>
                  </a:moveTo>
                  <a:lnTo>
                    <a:pt x="205168" y="91757"/>
                  </a:lnTo>
                  <a:lnTo>
                    <a:pt x="202514" y="94665"/>
                  </a:lnTo>
                  <a:lnTo>
                    <a:pt x="205409" y="97320"/>
                  </a:lnTo>
                  <a:lnTo>
                    <a:pt x="208076" y="94424"/>
                  </a:lnTo>
                  <a:close/>
                </a:path>
                <a:path w="521970" h="340359">
                  <a:moveTo>
                    <a:pt x="210083" y="323126"/>
                  </a:moveTo>
                  <a:lnTo>
                    <a:pt x="206146" y="323126"/>
                  </a:lnTo>
                  <a:lnTo>
                    <a:pt x="205994" y="326898"/>
                  </a:lnTo>
                  <a:lnTo>
                    <a:pt x="209931" y="326898"/>
                  </a:lnTo>
                  <a:lnTo>
                    <a:pt x="210083" y="323126"/>
                  </a:lnTo>
                  <a:close/>
                </a:path>
                <a:path w="521970" h="340359">
                  <a:moveTo>
                    <a:pt x="210426" y="234378"/>
                  </a:moveTo>
                  <a:lnTo>
                    <a:pt x="208953" y="230720"/>
                  </a:lnTo>
                  <a:lnTo>
                    <a:pt x="205295" y="232194"/>
                  </a:lnTo>
                  <a:lnTo>
                    <a:pt x="206768" y="235839"/>
                  </a:lnTo>
                  <a:lnTo>
                    <a:pt x="210426" y="234378"/>
                  </a:lnTo>
                  <a:close/>
                </a:path>
                <a:path w="521970" h="340359">
                  <a:moveTo>
                    <a:pt x="218732" y="82829"/>
                  </a:moveTo>
                  <a:lnTo>
                    <a:pt x="215836" y="80162"/>
                  </a:lnTo>
                  <a:lnTo>
                    <a:pt x="213169" y="83058"/>
                  </a:lnTo>
                  <a:lnTo>
                    <a:pt x="216065" y="85725"/>
                  </a:lnTo>
                  <a:lnTo>
                    <a:pt x="218732" y="82829"/>
                  </a:lnTo>
                  <a:close/>
                </a:path>
                <a:path w="521970" h="340359">
                  <a:moveTo>
                    <a:pt x="220726" y="155867"/>
                  </a:moveTo>
                  <a:lnTo>
                    <a:pt x="218376" y="152717"/>
                  </a:lnTo>
                  <a:lnTo>
                    <a:pt x="215214" y="155067"/>
                  </a:lnTo>
                  <a:lnTo>
                    <a:pt x="217563" y="158216"/>
                  </a:lnTo>
                  <a:lnTo>
                    <a:pt x="220726" y="155867"/>
                  </a:lnTo>
                  <a:close/>
                </a:path>
                <a:path w="521970" h="340359">
                  <a:moveTo>
                    <a:pt x="223443" y="282917"/>
                  </a:moveTo>
                  <a:lnTo>
                    <a:pt x="222821" y="279031"/>
                  </a:lnTo>
                  <a:lnTo>
                    <a:pt x="218922" y="279654"/>
                  </a:lnTo>
                  <a:lnTo>
                    <a:pt x="219544" y="283540"/>
                  </a:lnTo>
                  <a:lnTo>
                    <a:pt x="223443" y="282917"/>
                  </a:lnTo>
                  <a:close/>
                </a:path>
                <a:path w="521970" h="340359">
                  <a:moveTo>
                    <a:pt x="225044" y="228485"/>
                  </a:moveTo>
                  <a:lnTo>
                    <a:pt x="223570" y="224828"/>
                  </a:lnTo>
                  <a:lnTo>
                    <a:pt x="219913" y="226301"/>
                  </a:lnTo>
                  <a:lnTo>
                    <a:pt x="221386" y="229958"/>
                  </a:lnTo>
                  <a:lnTo>
                    <a:pt x="225044" y="228485"/>
                  </a:lnTo>
                  <a:close/>
                </a:path>
                <a:path w="521970" h="340359">
                  <a:moveTo>
                    <a:pt x="225831" y="323786"/>
                  </a:moveTo>
                  <a:lnTo>
                    <a:pt x="221881" y="323786"/>
                  </a:lnTo>
                  <a:lnTo>
                    <a:pt x="221729" y="327558"/>
                  </a:lnTo>
                  <a:lnTo>
                    <a:pt x="225666" y="327558"/>
                  </a:lnTo>
                  <a:lnTo>
                    <a:pt x="225831" y="323786"/>
                  </a:lnTo>
                  <a:close/>
                </a:path>
                <a:path w="521970" h="340359">
                  <a:moveTo>
                    <a:pt x="229387" y="71221"/>
                  </a:moveTo>
                  <a:lnTo>
                    <a:pt x="226491" y="68554"/>
                  </a:lnTo>
                  <a:lnTo>
                    <a:pt x="223824" y="71462"/>
                  </a:lnTo>
                  <a:lnTo>
                    <a:pt x="226720" y="74129"/>
                  </a:lnTo>
                  <a:lnTo>
                    <a:pt x="229387" y="71221"/>
                  </a:lnTo>
                  <a:close/>
                </a:path>
                <a:path w="521970" h="340359">
                  <a:moveTo>
                    <a:pt x="233362" y="146469"/>
                  </a:moveTo>
                  <a:lnTo>
                    <a:pt x="231013" y="143319"/>
                  </a:lnTo>
                  <a:lnTo>
                    <a:pt x="227863" y="145669"/>
                  </a:lnTo>
                  <a:lnTo>
                    <a:pt x="230212" y="148818"/>
                  </a:lnTo>
                  <a:lnTo>
                    <a:pt x="233362" y="146469"/>
                  </a:lnTo>
                  <a:close/>
                </a:path>
                <a:path w="521970" h="340359">
                  <a:moveTo>
                    <a:pt x="238988" y="280428"/>
                  </a:moveTo>
                  <a:lnTo>
                    <a:pt x="238379" y="276542"/>
                  </a:lnTo>
                  <a:lnTo>
                    <a:pt x="234480" y="277164"/>
                  </a:lnTo>
                  <a:lnTo>
                    <a:pt x="235102" y="281051"/>
                  </a:lnTo>
                  <a:lnTo>
                    <a:pt x="238988" y="280428"/>
                  </a:lnTo>
                  <a:close/>
                </a:path>
                <a:path w="521970" h="340359">
                  <a:moveTo>
                    <a:pt x="239649" y="222605"/>
                  </a:moveTo>
                  <a:lnTo>
                    <a:pt x="238175" y="218948"/>
                  </a:lnTo>
                  <a:lnTo>
                    <a:pt x="234530" y="220421"/>
                  </a:lnTo>
                  <a:lnTo>
                    <a:pt x="236004" y="224078"/>
                  </a:lnTo>
                  <a:lnTo>
                    <a:pt x="239649" y="222605"/>
                  </a:lnTo>
                  <a:close/>
                </a:path>
                <a:path w="521970" h="340359">
                  <a:moveTo>
                    <a:pt x="240042" y="59626"/>
                  </a:moveTo>
                  <a:lnTo>
                    <a:pt x="237147" y="56959"/>
                  </a:lnTo>
                  <a:lnTo>
                    <a:pt x="234480" y="59855"/>
                  </a:lnTo>
                  <a:lnTo>
                    <a:pt x="237388" y="62522"/>
                  </a:lnTo>
                  <a:lnTo>
                    <a:pt x="240042" y="59626"/>
                  </a:lnTo>
                  <a:close/>
                </a:path>
                <a:path w="521970" h="340359">
                  <a:moveTo>
                    <a:pt x="241566" y="324434"/>
                  </a:moveTo>
                  <a:lnTo>
                    <a:pt x="237629" y="324434"/>
                  </a:lnTo>
                  <a:lnTo>
                    <a:pt x="237464" y="328206"/>
                  </a:lnTo>
                  <a:lnTo>
                    <a:pt x="241414" y="328206"/>
                  </a:lnTo>
                  <a:lnTo>
                    <a:pt x="241566" y="324434"/>
                  </a:lnTo>
                  <a:close/>
                </a:path>
                <a:path w="521970" h="340359">
                  <a:moveTo>
                    <a:pt x="246011" y="137071"/>
                  </a:moveTo>
                  <a:lnTo>
                    <a:pt x="243662" y="133921"/>
                  </a:lnTo>
                  <a:lnTo>
                    <a:pt x="240499" y="136271"/>
                  </a:lnTo>
                  <a:lnTo>
                    <a:pt x="242849" y="139420"/>
                  </a:lnTo>
                  <a:lnTo>
                    <a:pt x="246011" y="137071"/>
                  </a:lnTo>
                  <a:close/>
                </a:path>
                <a:path w="521970" h="340359">
                  <a:moveTo>
                    <a:pt x="250710" y="48018"/>
                  </a:moveTo>
                  <a:lnTo>
                    <a:pt x="247802" y="45364"/>
                  </a:lnTo>
                  <a:lnTo>
                    <a:pt x="245135" y="48260"/>
                  </a:lnTo>
                  <a:lnTo>
                    <a:pt x="248043" y="50927"/>
                  </a:lnTo>
                  <a:lnTo>
                    <a:pt x="250710" y="48018"/>
                  </a:lnTo>
                  <a:close/>
                </a:path>
                <a:path w="521970" h="340359">
                  <a:moveTo>
                    <a:pt x="254266" y="216712"/>
                  </a:moveTo>
                  <a:lnTo>
                    <a:pt x="252793" y="213067"/>
                  </a:lnTo>
                  <a:lnTo>
                    <a:pt x="249135" y="214541"/>
                  </a:lnTo>
                  <a:lnTo>
                    <a:pt x="250609" y="218186"/>
                  </a:lnTo>
                  <a:lnTo>
                    <a:pt x="254266" y="216712"/>
                  </a:lnTo>
                  <a:close/>
                </a:path>
                <a:path w="521970" h="340359">
                  <a:moveTo>
                    <a:pt x="254546" y="277939"/>
                  </a:moveTo>
                  <a:lnTo>
                    <a:pt x="253923" y="274053"/>
                  </a:lnTo>
                  <a:lnTo>
                    <a:pt x="250037" y="274675"/>
                  </a:lnTo>
                  <a:lnTo>
                    <a:pt x="250659" y="278561"/>
                  </a:lnTo>
                  <a:lnTo>
                    <a:pt x="254546" y="277939"/>
                  </a:lnTo>
                  <a:close/>
                </a:path>
                <a:path w="521970" h="340359">
                  <a:moveTo>
                    <a:pt x="257302" y="325094"/>
                  </a:moveTo>
                  <a:lnTo>
                    <a:pt x="253365" y="325094"/>
                  </a:lnTo>
                  <a:lnTo>
                    <a:pt x="253212" y="328866"/>
                  </a:lnTo>
                  <a:lnTo>
                    <a:pt x="257149" y="328866"/>
                  </a:lnTo>
                  <a:lnTo>
                    <a:pt x="257302" y="325094"/>
                  </a:lnTo>
                  <a:close/>
                </a:path>
                <a:path w="521970" h="340359">
                  <a:moveTo>
                    <a:pt x="258648" y="127673"/>
                  </a:moveTo>
                  <a:lnTo>
                    <a:pt x="256298" y="124523"/>
                  </a:lnTo>
                  <a:lnTo>
                    <a:pt x="253149" y="126873"/>
                  </a:lnTo>
                  <a:lnTo>
                    <a:pt x="255498" y="130022"/>
                  </a:lnTo>
                  <a:lnTo>
                    <a:pt x="258648" y="127673"/>
                  </a:lnTo>
                  <a:close/>
                </a:path>
                <a:path w="521970" h="340359">
                  <a:moveTo>
                    <a:pt x="261366" y="36423"/>
                  </a:moveTo>
                  <a:lnTo>
                    <a:pt x="258457" y="33756"/>
                  </a:lnTo>
                  <a:lnTo>
                    <a:pt x="255803" y="36652"/>
                  </a:lnTo>
                  <a:lnTo>
                    <a:pt x="258699" y="39319"/>
                  </a:lnTo>
                  <a:lnTo>
                    <a:pt x="261366" y="36423"/>
                  </a:lnTo>
                  <a:close/>
                </a:path>
                <a:path w="521970" h="340359">
                  <a:moveTo>
                    <a:pt x="268871" y="210832"/>
                  </a:moveTo>
                  <a:lnTo>
                    <a:pt x="267411" y="207175"/>
                  </a:lnTo>
                  <a:lnTo>
                    <a:pt x="263753" y="208648"/>
                  </a:lnTo>
                  <a:lnTo>
                    <a:pt x="265226" y="212305"/>
                  </a:lnTo>
                  <a:lnTo>
                    <a:pt x="268871" y="210832"/>
                  </a:lnTo>
                  <a:close/>
                </a:path>
                <a:path w="521970" h="340359">
                  <a:moveTo>
                    <a:pt x="270103" y="275463"/>
                  </a:moveTo>
                  <a:lnTo>
                    <a:pt x="269481" y="271564"/>
                  </a:lnTo>
                  <a:lnTo>
                    <a:pt x="265595" y="272186"/>
                  </a:lnTo>
                  <a:lnTo>
                    <a:pt x="266217" y="276085"/>
                  </a:lnTo>
                  <a:lnTo>
                    <a:pt x="270103" y="275463"/>
                  </a:lnTo>
                  <a:close/>
                </a:path>
                <a:path w="521970" h="340359">
                  <a:moveTo>
                    <a:pt x="271297" y="118275"/>
                  </a:moveTo>
                  <a:lnTo>
                    <a:pt x="268947" y="115125"/>
                  </a:lnTo>
                  <a:lnTo>
                    <a:pt x="265785" y="117475"/>
                  </a:lnTo>
                  <a:lnTo>
                    <a:pt x="268135" y="120624"/>
                  </a:lnTo>
                  <a:lnTo>
                    <a:pt x="271297" y="118275"/>
                  </a:lnTo>
                  <a:close/>
                </a:path>
                <a:path w="521970" h="340359">
                  <a:moveTo>
                    <a:pt x="272021" y="24815"/>
                  </a:moveTo>
                  <a:lnTo>
                    <a:pt x="269125" y="22161"/>
                  </a:lnTo>
                  <a:lnTo>
                    <a:pt x="266458" y="25057"/>
                  </a:lnTo>
                  <a:lnTo>
                    <a:pt x="269354" y="27724"/>
                  </a:lnTo>
                  <a:lnTo>
                    <a:pt x="272021" y="24815"/>
                  </a:lnTo>
                  <a:close/>
                </a:path>
                <a:path w="521970" h="340359">
                  <a:moveTo>
                    <a:pt x="273050" y="325755"/>
                  </a:moveTo>
                  <a:lnTo>
                    <a:pt x="269100" y="325755"/>
                  </a:lnTo>
                  <a:lnTo>
                    <a:pt x="268947" y="329526"/>
                  </a:lnTo>
                  <a:lnTo>
                    <a:pt x="272884" y="329526"/>
                  </a:lnTo>
                  <a:lnTo>
                    <a:pt x="273050" y="325755"/>
                  </a:lnTo>
                  <a:close/>
                </a:path>
                <a:path w="521970" h="340359">
                  <a:moveTo>
                    <a:pt x="282676" y="13220"/>
                  </a:moveTo>
                  <a:lnTo>
                    <a:pt x="279781" y="10553"/>
                  </a:lnTo>
                  <a:lnTo>
                    <a:pt x="277114" y="13462"/>
                  </a:lnTo>
                  <a:lnTo>
                    <a:pt x="280009" y="16116"/>
                  </a:lnTo>
                  <a:lnTo>
                    <a:pt x="282676" y="13220"/>
                  </a:lnTo>
                  <a:close/>
                </a:path>
                <a:path w="521970" h="340359">
                  <a:moveTo>
                    <a:pt x="283489" y="204952"/>
                  </a:moveTo>
                  <a:lnTo>
                    <a:pt x="282016" y="201295"/>
                  </a:lnTo>
                  <a:lnTo>
                    <a:pt x="278371" y="202768"/>
                  </a:lnTo>
                  <a:lnTo>
                    <a:pt x="279831" y="206413"/>
                  </a:lnTo>
                  <a:lnTo>
                    <a:pt x="283489" y="204952"/>
                  </a:lnTo>
                  <a:close/>
                </a:path>
                <a:path w="521970" h="340359">
                  <a:moveTo>
                    <a:pt x="283946" y="108877"/>
                  </a:moveTo>
                  <a:lnTo>
                    <a:pt x="281597" y="105727"/>
                  </a:lnTo>
                  <a:lnTo>
                    <a:pt x="278434" y="108077"/>
                  </a:lnTo>
                  <a:lnTo>
                    <a:pt x="280784" y="111226"/>
                  </a:lnTo>
                  <a:lnTo>
                    <a:pt x="283946" y="108877"/>
                  </a:lnTo>
                  <a:close/>
                </a:path>
                <a:path w="521970" h="340359">
                  <a:moveTo>
                    <a:pt x="285661" y="272973"/>
                  </a:moveTo>
                  <a:lnTo>
                    <a:pt x="285038" y="269087"/>
                  </a:lnTo>
                  <a:lnTo>
                    <a:pt x="281152" y="269709"/>
                  </a:lnTo>
                  <a:lnTo>
                    <a:pt x="281774" y="273596"/>
                  </a:lnTo>
                  <a:lnTo>
                    <a:pt x="285661" y="272973"/>
                  </a:lnTo>
                  <a:close/>
                </a:path>
                <a:path w="521970" h="340359">
                  <a:moveTo>
                    <a:pt x="288785" y="326402"/>
                  </a:moveTo>
                  <a:lnTo>
                    <a:pt x="284848" y="326402"/>
                  </a:lnTo>
                  <a:lnTo>
                    <a:pt x="284683" y="330174"/>
                  </a:lnTo>
                  <a:lnTo>
                    <a:pt x="288632" y="330174"/>
                  </a:lnTo>
                  <a:lnTo>
                    <a:pt x="288785" y="326402"/>
                  </a:lnTo>
                  <a:close/>
                </a:path>
                <a:path w="521970" h="340359">
                  <a:moveTo>
                    <a:pt x="292379" y="2667"/>
                  </a:moveTo>
                  <a:lnTo>
                    <a:pt x="289471" y="0"/>
                  </a:lnTo>
                  <a:lnTo>
                    <a:pt x="287769" y="1854"/>
                  </a:lnTo>
                  <a:lnTo>
                    <a:pt x="290677" y="4521"/>
                  </a:lnTo>
                  <a:lnTo>
                    <a:pt x="292379" y="2667"/>
                  </a:lnTo>
                  <a:close/>
                </a:path>
                <a:path w="521970" h="340359">
                  <a:moveTo>
                    <a:pt x="296583" y="99479"/>
                  </a:moveTo>
                  <a:lnTo>
                    <a:pt x="294233" y="96329"/>
                  </a:lnTo>
                  <a:lnTo>
                    <a:pt x="291071" y="98679"/>
                  </a:lnTo>
                  <a:lnTo>
                    <a:pt x="293420" y="101828"/>
                  </a:lnTo>
                  <a:lnTo>
                    <a:pt x="296583" y="99479"/>
                  </a:lnTo>
                  <a:close/>
                </a:path>
                <a:path w="521970" h="340359">
                  <a:moveTo>
                    <a:pt x="298107" y="199059"/>
                  </a:moveTo>
                  <a:lnTo>
                    <a:pt x="296633" y="195414"/>
                  </a:lnTo>
                  <a:lnTo>
                    <a:pt x="292976" y="196875"/>
                  </a:lnTo>
                  <a:lnTo>
                    <a:pt x="294449" y="200533"/>
                  </a:lnTo>
                  <a:lnTo>
                    <a:pt x="298107" y="199059"/>
                  </a:lnTo>
                  <a:close/>
                </a:path>
                <a:path w="521970" h="340359">
                  <a:moveTo>
                    <a:pt x="301218" y="270484"/>
                  </a:moveTo>
                  <a:lnTo>
                    <a:pt x="300596" y="266598"/>
                  </a:lnTo>
                  <a:lnTo>
                    <a:pt x="296710" y="267220"/>
                  </a:lnTo>
                  <a:lnTo>
                    <a:pt x="297332" y="271106"/>
                  </a:lnTo>
                  <a:lnTo>
                    <a:pt x="301218" y="270484"/>
                  </a:lnTo>
                  <a:close/>
                </a:path>
                <a:path w="521970" h="340359">
                  <a:moveTo>
                    <a:pt x="304533" y="327063"/>
                  </a:moveTo>
                  <a:lnTo>
                    <a:pt x="300583" y="327063"/>
                  </a:lnTo>
                  <a:lnTo>
                    <a:pt x="300431" y="330835"/>
                  </a:lnTo>
                  <a:lnTo>
                    <a:pt x="304368" y="330835"/>
                  </a:lnTo>
                  <a:lnTo>
                    <a:pt x="304533" y="327063"/>
                  </a:lnTo>
                  <a:close/>
                </a:path>
                <a:path w="521970" h="340359">
                  <a:moveTo>
                    <a:pt x="309232" y="90081"/>
                  </a:moveTo>
                  <a:lnTo>
                    <a:pt x="306882" y="86931"/>
                  </a:lnTo>
                  <a:lnTo>
                    <a:pt x="303720" y="89281"/>
                  </a:lnTo>
                  <a:lnTo>
                    <a:pt x="306070" y="92430"/>
                  </a:lnTo>
                  <a:lnTo>
                    <a:pt x="309232" y="90081"/>
                  </a:lnTo>
                  <a:close/>
                </a:path>
                <a:path w="521970" h="340359">
                  <a:moveTo>
                    <a:pt x="312712" y="193179"/>
                  </a:moveTo>
                  <a:lnTo>
                    <a:pt x="311238" y="189522"/>
                  </a:lnTo>
                  <a:lnTo>
                    <a:pt x="307594" y="190995"/>
                  </a:lnTo>
                  <a:lnTo>
                    <a:pt x="309067" y="194652"/>
                  </a:lnTo>
                  <a:lnTo>
                    <a:pt x="312712" y="193179"/>
                  </a:lnTo>
                  <a:close/>
                </a:path>
                <a:path w="521970" h="340359">
                  <a:moveTo>
                    <a:pt x="316776" y="267995"/>
                  </a:moveTo>
                  <a:lnTo>
                    <a:pt x="316153" y="264109"/>
                  </a:lnTo>
                  <a:lnTo>
                    <a:pt x="312267" y="264731"/>
                  </a:lnTo>
                  <a:lnTo>
                    <a:pt x="312889" y="268617"/>
                  </a:lnTo>
                  <a:lnTo>
                    <a:pt x="316776" y="267995"/>
                  </a:lnTo>
                  <a:close/>
                </a:path>
                <a:path w="521970" h="340359">
                  <a:moveTo>
                    <a:pt x="320268" y="327723"/>
                  </a:moveTo>
                  <a:lnTo>
                    <a:pt x="316331" y="327723"/>
                  </a:lnTo>
                  <a:lnTo>
                    <a:pt x="316166" y="331482"/>
                  </a:lnTo>
                  <a:lnTo>
                    <a:pt x="320116" y="331482"/>
                  </a:lnTo>
                  <a:lnTo>
                    <a:pt x="320268" y="327723"/>
                  </a:lnTo>
                  <a:close/>
                </a:path>
                <a:path w="521970" h="340359">
                  <a:moveTo>
                    <a:pt x="321868" y="80683"/>
                  </a:moveTo>
                  <a:lnTo>
                    <a:pt x="319519" y="77533"/>
                  </a:lnTo>
                  <a:lnTo>
                    <a:pt x="316357" y="79883"/>
                  </a:lnTo>
                  <a:lnTo>
                    <a:pt x="318706" y="83032"/>
                  </a:lnTo>
                  <a:lnTo>
                    <a:pt x="321868" y="80683"/>
                  </a:lnTo>
                  <a:close/>
                </a:path>
                <a:path w="521970" h="340359">
                  <a:moveTo>
                    <a:pt x="327329" y="187299"/>
                  </a:moveTo>
                  <a:lnTo>
                    <a:pt x="325856" y="183642"/>
                  </a:lnTo>
                  <a:lnTo>
                    <a:pt x="322199" y="185115"/>
                  </a:lnTo>
                  <a:lnTo>
                    <a:pt x="323672" y="188760"/>
                  </a:lnTo>
                  <a:lnTo>
                    <a:pt x="327329" y="187299"/>
                  </a:lnTo>
                  <a:close/>
                </a:path>
                <a:path w="521970" h="340359">
                  <a:moveTo>
                    <a:pt x="332333" y="265518"/>
                  </a:moveTo>
                  <a:lnTo>
                    <a:pt x="331711" y="261620"/>
                  </a:lnTo>
                  <a:lnTo>
                    <a:pt x="327825" y="262242"/>
                  </a:lnTo>
                  <a:lnTo>
                    <a:pt x="328434" y="266141"/>
                  </a:lnTo>
                  <a:lnTo>
                    <a:pt x="332333" y="265518"/>
                  </a:lnTo>
                  <a:close/>
                </a:path>
                <a:path w="521970" h="340359">
                  <a:moveTo>
                    <a:pt x="334518" y="71297"/>
                  </a:moveTo>
                  <a:lnTo>
                    <a:pt x="332168" y="68135"/>
                  </a:lnTo>
                  <a:lnTo>
                    <a:pt x="329006" y="70485"/>
                  </a:lnTo>
                  <a:lnTo>
                    <a:pt x="331355" y="73647"/>
                  </a:lnTo>
                  <a:lnTo>
                    <a:pt x="334518" y="71297"/>
                  </a:lnTo>
                  <a:close/>
                </a:path>
                <a:path w="521970" h="340359">
                  <a:moveTo>
                    <a:pt x="336003" y="328371"/>
                  </a:moveTo>
                  <a:lnTo>
                    <a:pt x="332066" y="328371"/>
                  </a:lnTo>
                  <a:lnTo>
                    <a:pt x="331901" y="332143"/>
                  </a:lnTo>
                  <a:lnTo>
                    <a:pt x="335851" y="332143"/>
                  </a:lnTo>
                  <a:lnTo>
                    <a:pt x="336003" y="328371"/>
                  </a:lnTo>
                  <a:close/>
                </a:path>
                <a:path w="521970" h="340359">
                  <a:moveTo>
                    <a:pt x="341947" y="181406"/>
                  </a:moveTo>
                  <a:lnTo>
                    <a:pt x="340474" y="177749"/>
                  </a:lnTo>
                  <a:lnTo>
                    <a:pt x="336816" y="179222"/>
                  </a:lnTo>
                  <a:lnTo>
                    <a:pt x="338289" y="182880"/>
                  </a:lnTo>
                  <a:lnTo>
                    <a:pt x="341947" y="181406"/>
                  </a:lnTo>
                  <a:close/>
                </a:path>
                <a:path w="521970" h="340359">
                  <a:moveTo>
                    <a:pt x="347154" y="61899"/>
                  </a:moveTo>
                  <a:lnTo>
                    <a:pt x="344805" y="58737"/>
                  </a:lnTo>
                  <a:lnTo>
                    <a:pt x="341642" y="61087"/>
                  </a:lnTo>
                  <a:lnTo>
                    <a:pt x="343992" y="64249"/>
                  </a:lnTo>
                  <a:lnTo>
                    <a:pt x="347154" y="61899"/>
                  </a:lnTo>
                  <a:close/>
                </a:path>
                <a:path w="521970" h="340359">
                  <a:moveTo>
                    <a:pt x="347891" y="263029"/>
                  </a:moveTo>
                  <a:lnTo>
                    <a:pt x="347268" y="259143"/>
                  </a:lnTo>
                  <a:lnTo>
                    <a:pt x="343369" y="259765"/>
                  </a:lnTo>
                  <a:lnTo>
                    <a:pt x="343992" y="263652"/>
                  </a:lnTo>
                  <a:lnTo>
                    <a:pt x="347891" y="263029"/>
                  </a:lnTo>
                  <a:close/>
                </a:path>
                <a:path w="521970" h="340359">
                  <a:moveTo>
                    <a:pt x="351751" y="329031"/>
                  </a:moveTo>
                  <a:lnTo>
                    <a:pt x="347802" y="329031"/>
                  </a:lnTo>
                  <a:lnTo>
                    <a:pt x="347649" y="332803"/>
                  </a:lnTo>
                  <a:lnTo>
                    <a:pt x="351586" y="332803"/>
                  </a:lnTo>
                  <a:lnTo>
                    <a:pt x="351751" y="329031"/>
                  </a:lnTo>
                  <a:close/>
                </a:path>
                <a:path w="521970" h="340359">
                  <a:moveTo>
                    <a:pt x="356552" y="175526"/>
                  </a:moveTo>
                  <a:lnTo>
                    <a:pt x="355079" y="171869"/>
                  </a:lnTo>
                  <a:lnTo>
                    <a:pt x="351434" y="173342"/>
                  </a:lnTo>
                  <a:lnTo>
                    <a:pt x="352907" y="176999"/>
                  </a:lnTo>
                  <a:lnTo>
                    <a:pt x="356552" y="175526"/>
                  </a:lnTo>
                  <a:close/>
                </a:path>
                <a:path w="521970" h="340359">
                  <a:moveTo>
                    <a:pt x="359803" y="52501"/>
                  </a:moveTo>
                  <a:lnTo>
                    <a:pt x="357454" y="49339"/>
                  </a:lnTo>
                  <a:lnTo>
                    <a:pt x="354291" y="51689"/>
                  </a:lnTo>
                  <a:lnTo>
                    <a:pt x="356641" y="54851"/>
                  </a:lnTo>
                  <a:lnTo>
                    <a:pt x="359803" y="52501"/>
                  </a:lnTo>
                  <a:close/>
                </a:path>
                <a:path w="521970" h="340359">
                  <a:moveTo>
                    <a:pt x="363435" y="260540"/>
                  </a:moveTo>
                  <a:lnTo>
                    <a:pt x="362826" y="256654"/>
                  </a:lnTo>
                  <a:lnTo>
                    <a:pt x="358927" y="257276"/>
                  </a:lnTo>
                  <a:lnTo>
                    <a:pt x="359549" y="261162"/>
                  </a:lnTo>
                  <a:lnTo>
                    <a:pt x="363435" y="260540"/>
                  </a:lnTo>
                  <a:close/>
                </a:path>
                <a:path w="521970" h="340359">
                  <a:moveTo>
                    <a:pt x="367487" y="329679"/>
                  </a:moveTo>
                  <a:lnTo>
                    <a:pt x="363550" y="329679"/>
                  </a:lnTo>
                  <a:lnTo>
                    <a:pt x="363385" y="333451"/>
                  </a:lnTo>
                  <a:lnTo>
                    <a:pt x="367334" y="333451"/>
                  </a:lnTo>
                  <a:lnTo>
                    <a:pt x="367487" y="329679"/>
                  </a:lnTo>
                  <a:close/>
                </a:path>
                <a:path w="521970" h="340359">
                  <a:moveTo>
                    <a:pt x="370865" y="44272"/>
                  </a:moveTo>
                  <a:lnTo>
                    <a:pt x="368515" y="41109"/>
                  </a:lnTo>
                  <a:lnTo>
                    <a:pt x="366928" y="42291"/>
                  </a:lnTo>
                  <a:lnTo>
                    <a:pt x="369277" y="45453"/>
                  </a:lnTo>
                  <a:lnTo>
                    <a:pt x="370865" y="44272"/>
                  </a:lnTo>
                  <a:close/>
                </a:path>
                <a:path w="521970" h="340359">
                  <a:moveTo>
                    <a:pt x="371170" y="169633"/>
                  </a:moveTo>
                  <a:lnTo>
                    <a:pt x="369697" y="165989"/>
                  </a:lnTo>
                  <a:lnTo>
                    <a:pt x="366039" y="167462"/>
                  </a:lnTo>
                  <a:lnTo>
                    <a:pt x="367512" y="171107"/>
                  </a:lnTo>
                  <a:lnTo>
                    <a:pt x="371170" y="169633"/>
                  </a:lnTo>
                  <a:close/>
                </a:path>
                <a:path w="521970" h="340359">
                  <a:moveTo>
                    <a:pt x="378993" y="258051"/>
                  </a:moveTo>
                  <a:lnTo>
                    <a:pt x="378371" y="254165"/>
                  </a:lnTo>
                  <a:lnTo>
                    <a:pt x="374484" y="254787"/>
                  </a:lnTo>
                  <a:lnTo>
                    <a:pt x="375107" y="258673"/>
                  </a:lnTo>
                  <a:lnTo>
                    <a:pt x="378993" y="258051"/>
                  </a:lnTo>
                  <a:close/>
                </a:path>
                <a:path w="521970" h="340359">
                  <a:moveTo>
                    <a:pt x="383222" y="330339"/>
                  </a:moveTo>
                  <a:lnTo>
                    <a:pt x="379285" y="330339"/>
                  </a:lnTo>
                  <a:lnTo>
                    <a:pt x="379133" y="334111"/>
                  </a:lnTo>
                  <a:lnTo>
                    <a:pt x="383070" y="334111"/>
                  </a:lnTo>
                  <a:lnTo>
                    <a:pt x="383222" y="330339"/>
                  </a:lnTo>
                  <a:close/>
                </a:path>
                <a:path w="521970" h="340359">
                  <a:moveTo>
                    <a:pt x="385775" y="163753"/>
                  </a:moveTo>
                  <a:lnTo>
                    <a:pt x="384314" y="160096"/>
                  </a:lnTo>
                  <a:lnTo>
                    <a:pt x="380657" y="161569"/>
                  </a:lnTo>
                  <a:lnTo>
                    <a:pt x="382130" y="165227"/>
                  </a:lnTo>
                  <a:lnTo>
                    <a:pt x="385775" y="163753"/>
                  </a:lnTo>
                  <a:close/>
                </a:path>
                <a:path w="521970" h="340359">
                  <a:moveTo>
                    <a:pt x="394550" y="255562"/>
                  </a:moveTo>
                  <a:lnTo>
                    <a:pt x="393928" y="251675"/>
                  </a:lnTo>
                  <a:lnTo>
                    <a:pt x="390042" y="252298"/>
                  </a:lnTo>
                  <a:lnTo>
                    <a:pt x="390664" y="256184"/>
                  </a:lnTo>
                  <a:lnTo>
                    <a:pt x="394550" y="255562"/>
                  </a:lnTo>
                  <a:close/>
                </a:path>
                <a:path w="521970" h="340359">
                  <a:moveTo>
                    <a:pt x="398970" y="331000"/>
                  </a:moveTo>
                  <a:lnTo>
                    <a:pt x="395020" y="331000"/>
                  </a:lnTo>
                  <a:lnTo>
                    <a:pt x="394868" y="334772"/>
                  </a:lnTo>
                  <a:lnTo>
                    <a:pt x="398805" y="334772"/>
                  </a:lnTo>
                  <a:lnTo>
                    <a:pt x="398970" y="331000"/>
                  </a:lnTo>
                  <a:close/>
                </a:path>
                <a:path w="521970" h="340359">
                  <a:moveTo>
                    <a:pt x="400392" y="157873"/>
                  </a:moveTo>
                  <a:lnTo>
                    <a:pt x="398919" y="154216"/>
                  </a:lnTo>
                  <a:lnTo>
                    <a:pt x="395274" y="155689"/>
                  </a:lnTo>
                  <a:lnTo>
                    <a:pt x="396735" y="159346"/>
                  </a:lnTo>
                  <a:lnTo>
                    <a:pt x="400392" y="157873"/>
                  </a:lnTo>
                  <a:close/>
                </a:path>
                <a:path w="521970" h="340359">
                  <a:moveTo>
                    <a:pt x="410108" y="253085"/>
                  </a:moveTo>
                  <a:lnTo>
                    <a:pt x="409486" y="249186"/>
                  </a:lnTo>
                  <a:lnTo>
                    <a:pt x="405599" y="249809"/>
                  </a:lnTo>
                  <a:lnTo>
                    <a:pt x="406222" y="253707"/>
                  </a:lnTo>
                  <a:lnTo>
                    <a:pt x="410108" y="253085"/>
                  </a:lnTo>
                  <a:close/>
                </a:path>
                <a:path w="521970" h="340359">
                  <a:moveTo>
                    <a:pt x="414705" y="331647"/>
                  </a:moveTo>
                  <a:lnTo>
                    <a:pt x="410768" y="331647"/>
                  </a:lnTo>
                  <a:lnTo>
                    <a:pt x="410603" y="335419"/>
                  </a:lnTo>
                  <a:lnTo>
                    <a:pt x="414553" y="335419"/>
                  </a:lnTo>
                  <a:lnTo>
                    <a:pt x="414705" y="331647"/>
                  </a:lnTo>
                  <a:close/>
                </a:path>
                <a:path w="521970" h="340359">
                  <a:moveTo>
                    <a:pt x="415010" y="151980"/>
                  </a:moveTo>
                  <a:lnTo>
                    <a:pt x="413537" y="148336"/>
                  </a:lnTo>
                  <a:lnTo>
                    <a:pt x="409879" y="149796"/>
                  </a:lnTo>
                  <a:lnTo>
                    <a:pt x="411353" y="153454"/>
                  </a:lnTo>
                  <a:lnTo>
                    <a:pt x="415010" y="151980"/>
                  </a:lnTo>
                  <a:close/>
                </a:path>
                <a:path w="521970" h="340359">
                  <a:moveTo>
                    <a:pt x="425665" y="250596"/>
                  </a:moveTo>
                  <a:lnTo>
                    <a:pt x="425043" y="246710"/>
                  </a:lnTo>
                  <a:lnTo>
                    <a:pt x="421157" y="247332"/>
                  </a:lnTo>
                  <a:lnTo>
                    <a:pt x="421779" y="251218"/>
                  </a:lnTo>
                  <a:lnTo>
                    <a:pt x="425665" y="250596"/>
                  </a:lnTo>
                  <a:close/>
                </a:path>
                <a:path w="521970" h="340359">
                  <a:moveTo>
                    <a:pt x="429615" y="146100"/>
                  </a:moveTo>
                  <a:lnTo>
                    <a:pt x="428142" y="142443"/>
                  </a:lnTo>
                  <a:lnTo>
                    <a:pt x="424497" y="143916"/>
                  </a:lnTo>
                  <a:lnTo>
                    <a:pt x="425970" y="147574"/>
                  </a:lnTo>
                  <a:lnTo>
                    <a:pt x="429615" y="146100"/>
                  </a:lnTo>
                  <a:close/>
                </a:path>
                <a:path w="521970" h="340359">
                  <a:moveTo>
                    <a:pt x="430441" y="332308"/>
                  </a:moveTo>
                  <a:lnTo>
                    <a:pt x="426504" y="332308"/>
                  </a:lnTo>
                  <a:lnTo>
                    <a:pt x="426351" y="336080"/>
                  </a:lnTo>
                  <a:lnTo>
                    <a:pt x="430288" y="336080"/>
                  </a:lnTo>
                  <a:lnTo>
                    <a:pt x="430441" y="332308"/>
                  </a:lnTo>
                  <a:close/>
                </a:path>
                <a:path w="521970" h="340359">
                  <a:moveTo>
                    <a:pt x="441223" y="248107"/>
                  </a:moveTo>
                  <a:lnTo>
                    <a:pt x="440601" y="244221"/>
                  </a:lnTo>
                  <a:lnTo>
                    <a:pt x="436714" y="244843"/>
                  </a:lnTo>
                  <a:lnTo>
                    <a:pt x="437337" y="248729"/>
                  </a:lnTo>
                  <a:lnTo>
                    <a:pt x="441223" y="248107"/>
                  </a:lnTo>
                  <a:close/>
                </a:path>
                <a:path w="521970" h="340359">
                  <a:moveTo>
                    <a:pt x="446189" y="332968"/>
                  </a:moveTo>
                  <a:lnTo>
                    <a:pt x="442239" y="332968"/>
                  </a:lnTo>
                  <a:lnTo>
                    <a:pt x="442087" y="336740"/>
                  </a:lnTo>
                  <a:lnTo>
                    <a:pt x="446024" y="336740"/>
                  </a:lnTo>
                  <a:lnTo>
                    <a:pt x="446189" y="332968"/>
                  </a:lnTo>
                  <a:close/>
                </a:path>
                <a:path w="521970" h="340359">
                  <a:moveTo>
                    <a:pt x="456780" y="245618"/>
                  </a:moveTo>
                  <a:lnTo>
                    <a:pt x="456158" y="241731"/>
                  </a:lnTo>
                  <a:lnTo>
                    <a:pt x="452272" y="242354"/>
                  </a:lnTo>
                  <a:lnTo>
                    <a:pt x="452882" y="246240"/>
                  </a:lnTo>
                  <a:lnTo>
                    <a:pt x="456780" y="245618"/>
                  </a:lnTo>
                  <a:close/>
                </a:path>
                <a:path w="521970" h="340359">
                  <a:moveTo>
                    <a:pt x="461924" y="333616"/>
                  </a:moveTo>
                  <a:lnTo>
                    <a:pt x="457987" y="333616"/>
                  </a:lnTo>
                  <a:lnTo>
                    <a:pt x="457822" y="337388"/>
                  </a:lnTo>
                  <a:lnTo>
                    <a:pt x="461772" y="337388"/>
                  </a:lnTo>
                  <a:lnTo>
                    <a:pt x="461924" y="333616"/>
                  </a:lnTo>
                  <a:close/>
                </a:path>
                <a:path w="521970" h="340359">
                  <a:moveTo>
                    <a:pt x="472338" y="243141"/>
                  </a:moveTo>
                  <a:lnTo>
                    <a:pt x="471716" y="239242"/>
                  </a:lnTo>
                  <a:lnTo>
                    <a:pt x="467817" y="239864"/>
                  </a:lnTo>
                  <a:lnTo>
                    <a:pt x="468439" y="243751"/>
                  </a:lnTo>
                  <a:lnTo>
                    <a:pt x="472338" y="243141"/>
                  </a:lnTo>
                  <a:close/>
                </a:path>
                <a:path w="521970" h="340359">
                  <a:moveTo>
                    <a:pt x="477659" y="334276"/>
                  </a:moveTo>
                  <a:lnTo>
                    <a:pt x="473722" y="334276"/>
                  </a:lnTo>
                  <a:lnTo>
                    <a:pt x="473570" y="338048"/>
                  </a:lnTo>
                  <a:lnTo>
                    <a:pt x="477507" y="338048"/>
                  </a:lnTo>
                  <a:lnTo>
                    <a:pt x="477659" y="334276"/>
                  </a:lnTo>
                  <a:close/>
                </a:path>
                <a:path w="521970" h="340359">
                  <a:moveTo>
                    <a:pt x="493407" y="334937"/>
                  </a:moveTo>
                  <a:lnTo>
                    <a:pt x="489458" y="334937"/>
                  </a:lnTo>
                  <a:lnTo>
                    <a:pt x="489305" y="338709"/>
                  </a:lnTo>
                  <a:lnTo>
                    <a:pt x="493242" y="338709"/>
                  </a:lnTo>
                  <a:lnTo>
                    <a:pt x="493407" y="334937"/>
                  </a:lnTo>
                  <a:close/>
                </a:path>
                <a:path w="521970" h="340359">
                  <a:moveTo>
                    <a:pt x="509143" y="335584"/>
                  </a:moveTo>
                  <a:lnTo>
                    <a:pt x="505206" y="335584"/>
                  </a:lnTo>
                  <a:lnTo>
                    <a:pt x="505040" y="339356"/>
                  </a:lnTo>
                  <a:lnTo>
                    <a:pt x="508990" y="339356"/>
                  </a:lnTo>
                  <a:lnTo>
                    <a:pt x="509143" y="335584"/>
                  </a:lnTo>
                  <a:close/>
                </a:path>
                <a:path w="521970" h="340359">
                  <a:moveTo>
                    <a:pt x="521398" y="336080"/>
                  </a:moveTo>
                  <a:lnTo>
                    <a:pt x="520954" y="336080"/>
                  </a:lnTo>
                  <a:lnTo>
                    <a:pt x="520788" y="340017"/>
                  </a:lnTo>
                  <a:lnTo>
                    <a:pt x="521233" y="340017"/>
                  </a:lnTo>
                  <a:lnTo>
                    <a:pt x="521398" y="336080"/>
                  </a:lnTo>
                  <a:close/>
                </a:path>
              </a:pathLst>
            </a:custGeom>
            <a:solidFill>
              <a:srgbClr val="000000"/>
            </a:solid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pPr>
              <a:endParaRPr lang="en-GB" sz="2100" b="0" strike="noStrike" spc="-1">
                <a:solidFill>
                  <a:schemeClr val="dk1"/>
                </a:solidFill>
                <a:latin typeface="Lato" panose="020F0502020204030203" pitchFamily="34" charset="0"/>
                <a:ea typeface="Lato" panose="020F0502020204030203" pitchFamily="34" charset="0"/>
                <a:cs typeface="Lato" panose="020F0502020204030203" pitchFamily="34" charset="0"/>
              </a:endParaRPr>
            </a:p>
          </p:txBody>
        </p:sp>
        <p:sp>
          <p:nvSpPr>
            <p:cNvPr id="58" name="object 54"/>
            <p:cNvSpPr/>
            <p:nvPr/>
          </p:nvSpPr>
          <p:spPr>
            <a:xfrm>
              <a:off x="6810120" y="2433240"/>
              <a:ext cx="1616040" cy="1479600"/>
            </a:xfrm>
            <a:custGeom>
              <a:avLst/>
              <a:gdLst>
                <a:gd name="textAreaLeft" fmla="*/ 0 w 1616040"/>
                <a:gd name="textAreaRight" fmla="*/ 1616760 w 1616040"/>
                <a:gd name="textAreaTop" fmla="*/ 0 h 1479600"/>
                <a:gd name="textAreaBottom" fmla="*/ 1480320 h 1479600"/>
              </a:gdLst>
              <a:ahLst/>
              <a:cxnLst/>
              <a:rect l="textAreaLeft" t="textAreaTop" r="textAreaRight" b="textAreaBottom"/>
              <a:pathLst>
                <a:path w="680720" h="574039">
                  <a:moveTo>
                    <a:pt x="5664" y="1574"/>
                  </a:moveTo>
                  <a:lnTo>
                    <a:pt x="2044" y="0"/>
                  </a:lnTo>
                  <a:lnTo>
                    <a:pt x="1244" y="1828"/>
                  </a:lnTo>
                  <a:lnTo>
                    <a:pt x="0" y="3314"/>
                  </a:lnTo>
                  <a:lnTo>
                    <a:pt x="3009" y="5854"/>
                  </a:lnTo>
                  <a:lnTo>
                    <a:pt x="3187" y="5638"/>
                  </a:lnTo>
                  <a:lnTo>
                    <a:pt x="3492" y="5448"/>
                  </a:lnTo>
                  <a:lnTo>
                    <a:pt x="3632" y="5524"/>
                  </a:lnTo>
                  <a:lnTo>
                    <a:pt x="3886" y="5092"/>
                  </a:lnTo>
                  <a:lnTo>
                    <a:pt x="4102" y="5181"/>
                  </a:lnTo>
                  <a:lnTo>
                    <a:pt x="4648" y="3911"/>
                  </a:lnTo>
                  <a:lnTo>
                    <a:pt x="5549" y="2844"/>
                  </a:lnTo>
                  <a:lnTo>
                    <a:pt x="5613" y="2527"/>
                  </a:lnTo>
                  <a:lnTo>
                    <a:pt x="5473" y="2438"/>
                  </a:lnTo>
                  <a:lnTo>
                    <a:pt x="5651" y="2146"/>
                  </a:lnTo>
                  <a:lnTo>
                    <a:pt x="5461" y="2044"/>
                  </a:lnTo>
                  <a:lnTo>
                    <a:pt x="5664" y="1574"/>
                  </a:lnTo>
                  <a:close/>
                </a:path>
                <a:path w="680720" h="574039">
                  <a:moveTo>
                    <a:pt x="20116" y="7823"/>
                  </a:moveTo>
                  <a:lnTo>
                    <a:pt x="16510" y="6261"/>
                  </a:lnTo>
                  <a:lnTo>
                    <a:pt x="15328" y="8966"/>
                  </a:lnTo>
                  <a:lnTo>
                    <a:pt x="14414" y="10515"/>
                  </a:lnTo>
                  <a:lnTo>
                    <a:pt x="13690" y="11531"/>
                  </a:lnTo>
                  <a:lnTo>
                    <a:pt x="12052" y="13462"/>
                  </a:lnTo>
                  <a:lnTo>
                    <a:pt x="15062" y="15989"/>
                  </a:lnTo>
                  <a:lnTo>
                    <a:pt x="15976" y="14897"/>
                  </a:lnTo>
                  <a:lnTo>
                    <a:pt x="16776" y="13970"/>
                  </a:lnTo>
                  <a:lnTo>
                    <a:pt x="17094" y="13576"/>
                  </a:lnTo>
                  <a:lnTo>
                    <a:pt x="17386" y="13233"/>
                  </a:lnTo>
                  <a:lnTo>
                    <a:pt x="17602" y="12979"/>
                  </a:lnTo>
                  <a:lnTo>
                    <a:pt x="17729" y="12661"/>
                  </a:lnTo>
                  <a:lnTo>
                    <a:pt x="18376" y="11760"/>
                  </a:lnTo>
                  <a:lnTo>
                    <a:pt x="18465" y="11404"/>
                  </a:lnTo>
                  <a:lnTo>
                    <a:pt x="18821" y="10807"/>
                  </a:lnTo>
                  <a:lnTo>
                    <a:pt x="19177" y="10210"/>
                  </a:lnTo>
                  <a:lnTo>
                    <a:pt x="20116" y="7823"/>
                  </a:lnTo>
                  <a:close/>
                </a:path>
                <a:path w="680720" h="574039">
                  <a:moveTo>
                    <a:pt x="32715" y="18288"/>
                  </a:moveTo>
                  <a:lnTo>
                    <a:pt x="29324" y="16268"/>
                  </a:lnTo>
                  <a:lnTo>
                    <a:pt x="27559" y="19215"/>
                  </a:lnTo>
                  <a:lnTo>
                    <a:pt x="26085" y="21247"/>
                  </a:lnTo>
                  <a:lnTo>
                    <a:pt x="24104" y="23596"/>
                  </a:lnTo>
                  <a:lnTo>
                    <a:pt x="27127" y="26136"/>
                  </a:lnTo>
                  <a:lnTo>
                    <a:pt x="28778" y="24168"/>
                  </a:lnTo>
                  <a:lnTo>
                    <a:pt x="29248" y="23609"/>
                  </a:lnTo>
                  <a:lnTo>
                    <a:pt x="29654" y="23126"/>
                  </a:lnTo>
                  <a:lnTo>
                    <a:pt x="30657" y="21653"/>
                  </a:lnTo>
                  <a:lnTo>
                    <a:pt x="30949" y="21247"/>
                  </a:lnTo>
                  <a:lnTo>
                    <a:pt x="31127" y="20993"/>
                  </a:lnTo>
                  <a:lnTo>
                    <a:pt x="32715" y="18288"/>
                  </a:lnTo>
                  <a:close/>
                </a:path>
                <a:path w="680720" h="574039">
                  <a:moveTo>
                    <a:pt x="34582" y="14071"/>
                  </a:moveTo>
                  <a:lnTo>
                    <a:pt x="30962" y="12509"/>
                  </a:lnTo>
                  <a:lnTo>
                    <a:pt x="29400" y="16129"/>
                  </a:lnTo>
                  <a:lnTo>
                    <a:pt x="33020" y="17691"/>
                  </a:lnTo>
                  <a:lnTo>
                    <a:pt x="34582" y="14071"/>
                  </a:lnTo>
                  <a:close/>
                </a:path>
                <a:path w="680720" h="574039">
                  <a:moveTo>
                    <a:pt x="36131" y="8470"/>
                  </a:moveTo>
                  <a:lnTo>
                    <a:pt x="32308" y="7518"/>
                  </a:lnTo>
                  <a:lnTo>
                    <a:pt x="31356" y="11341"/>
                  </a:lnTo>
                  <a:lnTo>
                    <a:pt x="35179" y="12293"/>
                  </a:lnTo>
                  <a:lnTo>
                    <a:pt x="36131" y="8470"/>
                  </a:lnTo>
                  <a:close/>
                </a:path>
                <a:path w="680720" h="574039">
                  <a:moveTo>
                    <a:pt x="43891" y="30238"/>
                  </a:moveTo>
                  <a:lnTo>
                    <a:pt x="40703" y="27927"/>
                  </a:lnTo>
                  <a:lnTo>
                    <a:pt x="38544" y="30899"/>
                  </a:lnTo>
                  <a:lnTo>
                    <a:pt x="36169" y="33743"/>
                  </a:lnTo>
                  <a:lnTo>
                    <a:pt x="39179" y="36271"/>
                  </a:lnTo>
                  <a:lnTo>
                    <a:pt x="41579" y="33426"/>
                  </a:lnTo>
                  <a:lnTo>
                    <a:pt x="41719" y="33261"/>
                  </a:lnTo>
                  <a:lnTo>
                    <a:pt x="43891" y="30238"/>
                  </a:lnTo>
                  <a:close/>
                </a:path>
                <a:path w="680720" h="574039">
                  <a:moveTo>
                    <a:pt x="46240" y="26365"/>
                  </a:moveTo>
                  <a:lnTo>
                    <a:pt x="42849" y="24345"/>
                  </a:lnTo>
                  <a:lnTo>
                    <a:pt x="40843" y="27724"/>
                  </a:lnTo>
                  <a:lnTo>
                    <a:pt x="44221" y="29743"/>
                  </a:lnTo>
                  <a:lnTo>
                    <a:pt x="46240" y="26365"/>
                  </a:lnTo>
                  <a:close/>
                </a:path>
                <a:path w="680720" h="574039">
                  <a:moveTo>
                    <a:pt x="49047" y="20320"/>
                  </a:moveTo>
                  <a:lnTo>
                    <a:pt x="45427" y="18757"/>
                  </a:lnTo>
                  <a:lnTo>
                    <a:pt x="43865" y="22377"/>
                  </a:lnTo>
                  <a:lnTo>
                    <a:pt x="47472" y="23939"/>
                  </a:lnTo>
                  <a:lnTo>
                    <a:pt x="49047" y="20320"/>
                  </a:lnTo>
                  <a:close/>
                </a:path>
                <a:path w="680720" h="574039">
                  <a:moveTo>
                    <a:pt x="51422" y="12280"/>
                  </a:moveTo>
                  <a:lnTo>
                    <a:pt x="47599" y="11328"/>
                  </a:lnTo>
                  <a:lnTo>
                    <a:pt x="46647" y="15151"/>
                  </a:lnTo>
                  <a:lnTo>
                    <a:pt x="50469" y="16103"/>
                  </a:lnTo>
                  <a:lnTo>
                    <a:pt x="51422" y="12280"/>
                  </a:lnTo>
                  <a:close/>
                </a:path>
                <a:path w="680720" h="574039">
                  <a:moveTo>
                    <a:pt x="53771" y="43395"/>
                  </a:moveTo>
                  <a:lnTo>
                    <a:pt x="50761" y="40868"/>
                  </a:lnTo>
                  <a:lnTo>
                    <a:pt x="48221" y="43878"/>
                  </a:lnTo>
                  <a:lnTo>
                    <a:pt x="51231" y="46418"/>
                  </a:lnTo>
                  <a:lnTo>
                    <a:pt x="53771" y="43395"/>
                  </a:lnTo>
                  <a:close/>
                </a:path>
                <a:path w="680720" h="574039">
                  <a:moveTo>
                    <a:pt x="56654" y="39471"/>
                  </a:moveTo>
                  <a:lnTo>
                    <a:pt x="53467" y="37160"/>
                  </a:lnTo>
                  <a:lnTo>
                    <a:pt x="51155" y="40347"/>
                  </a:lnTo>
                  <a:lnTo>
                    <a:pt x="54343" y="42659"/>
                  </a:lnTo>
                  <a:lnTo>
                    <a:pt x="56654" y="39471"/>
                  </a:lnTo>
                  <a:close/>
                </a:path>
                <a:path w="680720" h="574039">
                  <a:moveTo>
                    <a:pt x="59766" y="34442"/>
                  </a:moveTo>
                  <a:lnTo>
                    <a:pt x="56388" y="32423"/>
                  </a:lnTo>
                  <a:lnTo>
                    <a:pt x="54368" y="35801"/>
                  </a:lnTo>
                  <a:lnTo>
                    <a:pt x="57746" y="37820"/>
                  </a:lnTo>
                  <a:lnTo>
                    <a:pt x="59766" y="34442"/>
                  </a:lnTo>
                  <a:close/>
                </a:path>
                <a:path w="680720" h="574039">
                  <a:moveTo>
                    <a:pt x="63500" y="26581"/>
                  </a:moveTo>
                  <a:lnTo>
                    <a:pt x="59880" y="25006"/>
                  </a:lnTo>
                  <a:lnTo>
                    <a:pt x="58318" y="28625"/>
                  </a:lnTo>
                  <a:lnTo>
                    <a:pt x="61937" y="30187"/>
                  </a:lnTo>
                  <a:lnTo>
                    <a:pt x="63500" y="26581"/>
                  </a:lnTo>
                  <a:close/>
                </a:path>
                <a:path w="680720" h="574039">
                  <a:moveTo>
                    <a:pt x="65824" y="53543"/>
                  </a:moveTo>
                  <a:lnTo>
                    <a:pt x="62814" y="51003"/>
                  </a:lnTo>
                  <a:lnTo>
                    <a:pt x="60274" y="54013"/>
                  </a:lnTo>
                  <a:lnTo>
                    <a:pt x="63296" y="56553"/>
                  </a:lnTo>
                  <a:lnTo>
                    <a:pt x="65824" y="53543"/>
                  </a:lnTo>
                  <a:close/>
                </a:path>
                <a:path w="680720" h="574039">
                  <a:moveTo>
                    <a:pt x="66713" y="16090"/>
                  </a:moveTo>
                  <a:lnTo>
                    <a:pt x="62890" y="15138"/>
                  </a:lnTo>
                  <a:lnTo>
                    <a:pt x="61937" y="18961"/>
                  </a:lnTo>
                  <a:lnTo>
                    <a:pt x="65760" y="19913"/>
                  </a:lnTo>
                  <a:lnTo>
                    <a:pt x="66713" y="16090"/>
                  </a:lnTo>
                  <a:close/>
                </a:path>
                <a:path w="680720" h="574039">
                  <a:moveTo>
                    <a:pt x="69418" y="48704"/>
                  </a:moveTo>
                  <a:lnTo>
                    <a:pt x="66230" y="46393"/>
                  </a:lnTo>
                  <a:lnTo>
                    <a:pt x="63919" y="49593"/>
                  </a:lnTo>
                  <a:lnTo>
                    <a:pt x="67106" y="51892"/>
                  </a:lnTo>
                  <a:lnTo>
                    <a:pt x="69418" y="48704"/>
                  </a:lnTo>
                  <a:close/>
                </a:path>
                <a:path w="680720" h="574039">
                  <a:moveTo>
                    <a:pt x="73291" y="42506"/>
                  </a:moveTo>
                  <a:lnTo>
                    <a:pt x="69913" y="40487"/>
                  </a:lnTo>
                  <a:lnTo>
                    <a:pt x="67894" y="43878"/>
                  </a:lnTo>
                  <a:lnTo>
                    <a:pt x="71272" y="45897"/>
                  </a:lnTo>
                  <a:lnTo>
                    <a:pt x="73291" y="42506"/>
                  </a:lnTo>
                  <a:close/>
                </a:path>
                <a:path w="680720" h="574039">
                  <a:moveTo>
                    <a:pt x="77889" y="63677"/>
                  </a:moveTo>
                  <a:lnTo>
                    <a:pt x="74866" y="61150"/>
                  </a:lnTo>
                  <a:lnTo>
                    <a:pt x="72339" y="64160"/>
                  </a:lnTo>
                  <a:lnTo>
                    <a:pt x="75349" y="66687"/>
                  </a:lnTo>
                  <a:lnTo>
                    <a:pt x="77889" y="63677"/>
                  </a:lnTo>
                  <a:close/>
                </a:path>
                <a:path w="680720" h="574039">
                  <a:moveTo>
                    <a:pt x="77965" y="32829"/>
                  </a:moveTo>
                  <a:lnTo>
                    <a:pt x="74345" y="31267"/>
                  </a:lnTo>
                  <a:lnTo>
                    <a:pt x="72783" y="34874"/>
                  </a:lnTo>
                  <a:lnTo>
                    <a:pt x="76403" y="36436"/>
                  </a:lnTo>
                  <a:lnTo>
                    <a:pt x="77965" y="32829"/>
                  </a:lnTo>
                  <a:close/>
                </a:path>
                <a:path w="680720" h="574039">
                  <a:moveTo>
                    <a:pt x="81991" y="19900"/>
                  </a:moveTo>
                  <a:lnTo>
                    <a:pt x="78168" y="18948"/>
                  </a:lnTo>
                  <a:lnTo>
                    <a:pt x="77216" y="22758"/>
                  </a:lnTo>
                  <a:lnTo>
                    <a:pt x="81038" y="23710"/>
                  </a:lnTo>
                  <a:lnTo>
                    <a:pt x="81991" y="19900"/>
                  </a:lnTo>
                  <a:close/>
                </a:path>
                <a:path w="680720" h="574039">
                  <a:moveTo>
                    <a:pt x="82181" y="57937"/>
                  </a:moveTo>
                  <a:lnTo>
                    <a:pt x="78994" y="55638"/>
                  </a:lnTo>
                  <a:lnTo>
                    <a:pt x="76682" y="58826"/>
                  </a:lnTo>
                  <a:lnTo>
                    <a:pt x="79870" y="61137"/>
                  </a:lnTo>
                  <a:lnTo>
                    <a:pt x="82181" y="57937"/>
                  </a:lnTo>
                  <a:close/>
                </a:path>
                <a:path w="680720" h="574039">
                  <a:moveTo>
                    <a:pt x="86817" y="50584"/>
                  </a:moveTo>
                  <a:lnTo>
                    <a:pt x="83439" y="48564"/>
                  </a:lnTo>
                  <a:lnTo>
                    <a:pt x="81419" y="51943"/>
                  </a:lnTo>
                  <a:lnTo>
                    <a:pt x="84797" y="53962"/>
                  </a:lnTo>
                  <a:lnTo>
                    <a:pt x="86817" y="50584"/>
                  </a:lnTo>
                  <a:close/>
                </a:path>
                <a:path w="680720" h="574039">
                  <a:moveTo>
                    <a:pt x="89941" y="73825"/>
                  </a:moveTo>
                  <a:lnTo>
                    <a:pt x="86931" y="71285"/>
                  </a:lnTo>
                  <a:lnTo>
                    <a:pt x="84391" y="74295"/>
                  </a:lnTo>
                  <a:lnTo>
                    <a:pt x="87401" y="76835"/>
                  </a:lnTo>
                  <a:lnTo>
                    <a:pt x="89941" y="73825"/>
                  </a:lnTo>
                  <a:close/>
                </a:path>
                <a:path w="680720" h="574039">
                  <a:moveTo>
                    <a:pt x="92417" y="39077"/>
                  </a:moveTo>
                  <a:lnTo>
                    <a:pt x="88811" y="37515"/>
                  </a:lnTo>
                  <a:lnTo>
                    <a:pt x="87249" y="41135"/>
                  </a:lnTo>
                  <a:lnTo>
                    <a:pt x="90855" y="42697"/>
                  </a:lnTo>
                  <a:lnTo>
                    <a:pt x="92417" y="39077"/>
                  </a:lnTo>
                  <a:close/>
                </a:path>
                <a:path w="680720" h="574039">
                  <a:moveTo>
                    <a:pt x="94945" y="67183"/>
                  </a:moveTo>
                  <a:lnTo>
                    <a:pt x="91757" y="64871"/>
                  </a:lnTo>
                  <a:lnTo>
                    <a:pt x="89446" y="68059"/>
                  </a:lnTo>
                  <a:lnTo>
                    <a:pt x="92633" y="70370"/>
                  </a:lnTo>
                  <a:lnTo>
                    <a:pt x="94945" y="67183"/>
                  </a:lnTo>
                  <a:close/>
                </a:path>
                <a:path w="680720" h="574039">
                  <a:moveTo>
                    <a:pt x="97282" y="23698"/>
                  </a:moveTo>
                  <a:lnTo>
                    <a:pt x="93459" y="22745"/>
                  </a:lnTo>
                  <a:lnTo>
                    <a:pt x="92506" y="26568"/>
                  </a:lnTo>
                  <a:lnTo>
                    <a:pt x="96329" y="27520"/>
                  </a:lnTo>
                  <a:lnTo>
                    <a:pt x="97282" y="23698"/>
                  </a:lnTo>
                  <a:close/>
                </a:path>
                <a:path w="680720" h="574039">
                  <a:moveTo>
                    <a:pt x="100342" y="58661"/>
                  </a:moveTo>
                  <a:lnTo>
                    <a:pt x="96964" y="56642"/>
                  </a:lnTo>
                  <a:lnTo>
                    <a:pt x="94945" y="60020"/>
                  </a:lnTo>
                  <a:lnTo>
                    <a:pt x="98323" y="62039"/>
                  </a:lnTo>
                  <a:lnTo>
                    <a:pt x="100342" y="58661"/>
                  </a:lnTo>
                  <a:close/>
                </a:path>
                <a:path w="680720" h="574039">
                  <a:moveTo>
                    <a:pt x="101993" y="83959"/>
                  </a:moveTo>
                  <a:lnTo>
                    <a:pt x="98983" y="81419"/>
                  </a:lnTo>
                  <a:lnTo>
                    <a:pt x="96443" y="84442"/>
                  </a:lnTo>
                  <a:lnTo>
                    <a:pt x="99466" y="86969"/>
                  </a:lnTo>
                  <a:lnTo>
                    <a:pt x="101993" y="83959"/>
                  </a:lnTo>
                  <a:close/>
                </a:path>
                <a:path w="680720" h="574039">
                  <a:moveTo>
                    <a:pt x="106883" y="45326"/>
                  </a:moveTo>
                  <a:lnTo>
                    <a:pt x="103263" y="43764"/>
                  </a:lnTo>
                  <a:lnTo>
                    <a:pt x="101701" y="47383"/>
                  </a:lnTo>
                  <a:lnTo>
                    <a:pt x="105321" y="48945"/>
                  </a:lnTo>
                  <a:lnTo>
                    <a:pt x="106883" y="45326"/>
                  </a:lnTo>
                  <a:close/>
                </a:path>
                <a:path w="680720" h="574039">
                  <a:moveTo>
                    <a:pt x="107708" y="76415"/>
                  </a:moveTo>
                  <a:lnTo>
                    <a:pt x="104508" y="74104"/>
                  </a:lnTo>
                  <a:lnTo>
                    <a:pt x="102209" y="77292"/>
                  </a:lnTo>
                  <a:lnTo>
                    <a:pt x="105397" y="79603"/>
                  </a:lnTo>
                  <a:lnTo>
                    <a:pt x="107708" y="76415"/>
                  </a:lnTo>
                  <a:close/>
                </a:path>
                <a:path w="680720" h="574039">
                  <a:moveTo>
                    <a:pt x="112560" y="27508"/>
                  </a:moveTo>
                  <a:lnTo>
                    <a:pt x="108750" y="26555"/>
                  </a:lnTo>
                  <a:lnTo>
                    <a:pt x="107797" y="30378"/>
                  </a:lnTo>
                  <a:lnTo>
                    <a:pt x="111607" y="31330"/>
                  </a:lnTo>
                  <a:lnTo>
                    <a:pt x="112560" y="27508"/>
                  </a:lnTo>
                  <a:close/>
                </a:path>
                <a:path w="680720" h="574039">
                  <a:moveTo>
                    <a:pt x="113868" y="66738"/>
                  </a:moveTo>
                  <a:lnTo>
                    <a:pt x="110490" y="64719"/>
                  </a:lnTo>
                  <a:lnTo>
                    <a:pt x="108470" y="68097"/>
                  </a:lnTo>
                  <a:lnTo>
                    <a:pt x="111848" y="70116"/>
                  </a:lnTo>
                  <a:lnTo>
                    <a:pt x="113868" y="66738"/>
                  </a:lnTo>
                  <a:close/>
                </a:path>
                <a:path w="680720" h="574039">
                  <a:moveTo>
                    <a:pt x="114058" y="94094"/>
                  </a:moveTo>
                  <a:lnTo>
                    <a:pt x="111036" y="91567"/>
                  </a:lnTo>
                  <a:lnTo>
                    <a:pt x="108508" y="94576"/>
                  </a:lnTo>
                  <a:lnTo>
                    <a:pt x="111518" y="97116"/>
                  </a:lnTo>
                  <a:lnTo>
                    <a:pt x="114058" y="94094"/>
                  </a:lnTo>
                  <a:close/>
                </a:path>
                <a:path w="680720" h="574039">
                  <a:moveTo>
                    <a:pt x="120472" y="85648"/>
                  </a:moveTo>
                  <a:lnTo>
                    <a:pt x="117271" y="83337"/>
                  </a:lnTo>
                  <a:lnTo>
                    <a:pt x="114973" y="86537"/>
                  </a:lnTo>
                  <a:lnTo>
                    <a:pt x="118160" y="88836"/>
                  </a:lnTo>
                  <a:lnTo>
                    <a:pt x="120472" y="85648"/>
                  </a:lnTo>
                  <a:close/>
                </a:path>
                <a:path w="680720" h="574039">
                  <a:moveTo>
                    <a:pt x="121335" y="51587"/>
                  </a:moveTo>
                  <a:lnTo>
                    <a:pt x="117729" y="50012"/>
                  </a:lnTo>
                  <a:lnTo>
                    <a:pt x="116166" y="53632"/>
                  </a:lnTo>
                  <a:lnTo>
                    <a:pt x="119773" y="55194"/>
                  </a:lnTo>
                  <a:lnTo>
                    <a:pt x="121335" y="51587"/>
                  </a:lnTo>
                  <a:close/>
                </a:path>
                <a:path w="680720" h="574039">
                  <a:moveTo>
                    <a:pt x="126111" y="104241"/>
                  </a:moveTo>
                  <a:lnTo>
                    <a:pt x="123101" y="101701"/>
                  </a:lnTo>
                  <a:lnTo>
                    <a:pt x="120561" y="104724"/>
                  </a:lnTo>
                  <a:lnTo>
                    <a:pt x="123571" y="107251"/>
                  </a:lnTo>
                  <a:lnTo>
                    <a:pt x="126111" y="104241"/>
                  </a:lnTo>
                  <a:close/>
                </a:path>
                <a:path w="680720" h="574039">
                  <a:moveTo>
                    <a:pt x="127393" y="74803"/>
                  </a:moveTo>
                  <a:lnTo>
                    <a:pt x="124015" y="72783"/>
                  </a:lnTo>
                  <a:lnTo>
                    <a:pt x="121996" y="76174"/>
                  </a:lnTo>
                  <a:lnTo>
                    <a:pt x="125387" y="78193"/>
                  </a:lnTo>
                  <a:lnTo>
                    <a:pt x="127393" y="74803"/>
                  </a:lnTo>
                  <a:close/>
                </a:path>
                <a:path w="680720" h="574039">
                  <a:moveTo>
                    <a:pt x="127850" y="31318"/>
                  </a:moveTo>
                  <a:lnTo>
                    <a:pt x="124028" y="30365"/>
                  </a:lnTo>
                  <a:lnTo>
                    <a:pt x="123075" y="34188"/>
                  </a:lnTo>
                  <a:lnTo>
                    <a:pt x="126898" y="35140"/>
                  </a:lnTo>
                  <a:lnTo>
                    <a:pt x="127850" y="31318"/>
                  </a:lnTo>
                  <a:close/>
                </a:path>
                <a:path w="680720" h="574039">
                  <a:moveTo>
                    <a:pt x="133223" y="94881"/>
                  </a:moveTo>
                  <a:lnTo>
                    <a:pt x="130035" y="92583"/>
                  </a:lnTo>
                  <a:lnTo>
                    <a:pt x="127723" y="95770"/>
                  </a:lnTo>
                  <a:lnTo>
                    <a:pt x="130924" y="98082"/>
                  </a:lnTo>
                  <a:lnTo>
                    <a:pt x="133223" y="94881"/>
                  </a:lnTo>
                  <a:close/>
                </a:path>
                <a:path w="680720" h="574039">
                  <a:moveTo>
                    <a:pt x="135801" y="57835"/>
                  </a:moveTo>
                  <a:lnTo>
                    <a:pt x="132181" y="56273"/>
                  </a:lnTo>
                  <a:lnTo>
                    <a:pt x="130619" y="59880"/>
                  </a:lnTo>
                  <a:lnTo>
                    <a:pt x="134239" y="61442"/>
                  </a:lnTo>
                  <a:lnTo>
                    <a:pt x="135801" y="57835"/>
                  </a:lnTo>
                  <a:close/>
                </a:path>
                <a:path w="680720" h="574039">
                  <a:moveTo>
                    <a:pt x="138163" y="114376"/>
                  </a:moveTo>
                  <a:lnTo>
                    <a:pt x="135153" y="111848"/>
                  </a:lnTo>
                  <a:lnTo>
                    <a:pt x="132613" y="114858"/>
                  </a:lnTo>
                  <a:lnTo>
                    <a:pt x="135636" y="117398"/>
                  </a:lnTo>
                  <a:lnTo>
                    <a:pt x="138163" y="114376"/>
                  </a:lnTo>
                  <a:close/>
                </a:path>
                <a:path w="680720" h="574039">
                  <a:moveTo>
                    <a:pt x="140931" y="82880"/>
                  </a:moveTo>
                  <a:lnTo>
                    <a:pt x="137541" y="80860"/>
                  </a:lnTo>
                  <a:lnTo>
                    <a:pt x="135521" y="84239"/>
                  </a:lnTo>
                  <a:lnTo>
                    <a:pt x="138912" y="86258"/>
                  </a:lnTo>
                  <a:lnTo>
                    <a:pt x="140931" y="82880"/>
                  </a:lnTo>
                  <a:close/>
                </a:path>
                <a:path w="680720" h="574039">
                  <a:moveTo>
                    <a:pt x="143141" y="35128"/>
                  </a:moveTo>
                  <a:lnTo>
                    <a:pt x="139319" y="34175"/>
                  </a:lnTo>
                  <a:lnTo>
                    <a:pt x="138366" y="37998"/>
                  </a:lnTo>
                  <a:lnTo>
                    <a:pt x="142189" y="38950"/>
                  </a:lnTo>
                  <a:lnTo>
                    <a:pt x="143141" y="35128"/>
                  </a:lnTo>
                  <a:close/>
                </a:path>
                <a:path w="680720" h="574039">
                  <a:moveTo>
                    <a:pt x="145986" y="104127"/>
                  </a:moveTo>
                  <a:lnTo>
                    <a:pt x="142798" y="101815"/>
                  </a:lnTo>
                  <a:lnTo>
                    <a:pt x="140487" y="105003"/>
                  </a:lnTo>
                  <a:lnTo>
                    <a:pt x="143675" y="107315"/>
                  </a:lnTo>
                  <a:lnTo>
                    <a:pt x="145986" y="104127"/>
                  </a:lnTo>
                  <a:close/>
                </a:path>
                <a:path w="680720" h="574039">
                  <a:moveTo>
                    <a:pt x="150215" y="124523"/>
                  </a:moveTo>
                  <a:lnTo>
                    <a:pt x="147205" y="121983"/>
                  </a:lnTo>
                  <a:lnTo>
                    <a:pt x="144678" y="124993"/>
                  </a:lnTo>
                  <a:lnTo>
                    <a:pt x="147688" y="127533"/>
                  </a:lnTo>
                  <a:lnTo>
                    <a:pt x="150215" y="124523"/>
                  </a:lnTo>
                  <a:close/>
                </a:path>
                <a:path w="680720" h="574039">
                  <a:moveTo>
                    <a:pt x="150253" y="64084"/>
                  </a:moveTo>
                  <a:lnTo>
                    <a:pt x="146646" y="62522"/>
                  </a:lnTo>
                  <a:lnTo>
                    <a:pt x="145084" y="66141"/>
                  </a:lnTo>
                  <a:lnTo>
                    <a:pt x="148691" y="67703"/>
                  </a:lnTo>
                  <a:lnTo>
                    <a:pt x="150253" y="64084"/>
                  </a:lnTo>
                  <a:close/>
                </a:path>
                <a:path w="680720" h="574039">
                  <a:moveTo>
                    <a:pt x="154457" y="90957"/>
                  </a:moveTo>
                  <a:lnTo>
                    <a:pt x="151066" y="88938"/>
                  </a:lnTo>
                  <a:lnTo>
                    <a:pt x="149047" y="92316"/>
                  </a:lnTo>
                  <a:lnTo>
                    <a:pt x="152438" y="94335"/>
                  </a:lnTo>
                  <a:lnTo>
                    <a:pt x="154457" y="90957"/>
                  </a:lnTo>
                  <a:close/>
                </a:path>
                <a:path w="680720" h="574039">
                  <a:moveTo>
                    <a:pt x="158419" y="38938"/>
                  </a:moveTo>
                  <a:lnTo>
                    <a:pt x="154597" y="37985"/>
                  </a:lnTo>
                  <a:lnTo>
                    <a:pt x="153644" y="41808"/>
                  </a:lnTo>
                  <a:lnTo>
                    <a:pt x="157467" y="42760"/>
                  </a:lnTo>
                  <a:lnTo>
                    <a:pt x="158419" y="38938"/>
                  </a:lnTo>
                  <a:close/>
                </a:path>
                <a:path w="680720" h="574039">
                  <a:moveTo>
                    <a:pt x="158750" y="113360"/>
                  </a:moveTo>
                  <a:lnTo>
                    <a:pt x="155562" y="111048"/>
                  </a:lnTo>
                  <a:lnTo>
                    <a:pt x="153250" y="114236"/>
                  </a:lnTo>
                  <a:lnTo>
                    <a:pt x="156438" y="116547"/>
                  </a:lnTo>
                  <a:lnTo>
                    <a:pt x="158750" y="113360"/>
                  </a:lnTo>
                  <a:close/>
                </a:path>
                <a:path w="680720" h="574039">
                  <a:moveTo>
                    <a:pt x="162280" y="134658"/>
                  </a:moveTo>
                  <a:lnTo>
                    <a:pt x="159258" y="132118"/>
                  </a:lnTo>
                  <a:lnTo>
                    <a:pt x="156730" y="135140"/>
                  </a:lnTo>
                  <a:lnTo>
                    <a:pt x="159740" y="137668"/>
                  </a:lnTo>
                  <a:lnTo>
                    <a:pt x="162280" y="134658"/>
                  </a:lnTo>
                  <a:close/>
                </a:path>
                <a:path w="680720" h="574039">
                  <a:moveTo>
                    <a:pt x="164719" y="70332"/>
                  </a:moveTo>
                  <a:lnTo>
                    <a:pt x="161099" y="68770"/>
                  </a:lnTo>
                  <a:lnTo>
                    <a:pt x="159537" y="72390"/>
                  </a:lnTo>
                  <a:lnTo>
                    <a:pt x="163156" y="73952"/>
                  </a:lnTo>
                  <a:lnTo>
                    <a:pt x="164719" y="70332"/>
                  </a:lnTo>
                  <a:close/>
                </a:path>
                <a:path w="680720" h="574039">
                  <a:moveTo>
                    <a:pt x="167982" y="99021"/>
                  </a:moveTo>
                  <a:lnTo>
                    <a:pt x="164604" y="97015"/>
                  </a:lnTo>
                  <a:lnTo>
                    <a:pt x="162585" y="100393"/>
                  </a:lnTo>
                  <a:lnTo>
                    <a:pt x="165963" y="102412"/>
                  </a:lnTo>
                  <a:lnTo>
                    <a:pt x="167982" y="99021"/>
                  </a:lnTo>
                  <a:close/>
                </a:path>
                <a:path w="680720" h="574039">
                  <a:moveTo>
                    <a:pt x="171513" y="122593"/>
                  </a:moveTo>
                  <a:lnTo>
                    <a:pt x="168325" y="120281"/>
                  </a:lnTo>
                  <a:lnTo>
                    <a:pt x="166014" y="123482"/>
                  </a:lnTo>
                  <a:lnTo>
                    <a:pt x="169202" y="125780"/>
                  </a:lnTo>
                  <a:lnTo>
                    <a:pt x="171513" y="122593"/>
                  </a:lnTo>
                  <a:close/>
                </a:path>
                <a:path w="680720" h="574039">
                  <a:moveTo>
                    <a:pt x="173710" y="42748"/>
                  </a:moveTo>
                  <a:lnTo>
                    <a:pt x="169887" y="41795"/>
                  </a:lnTo>
                  <a:lnTo>
                    <a:pt x="168935" y="45618"/>
                  </a:lnTo>
                  <a:lnTo>
                    <a:pt x="172758" y="46570"/>
                  </a:lnTo>
                  <a:lnTo>
                    <a:pt x="173710" y="42748"/>
                  </a:lnTo>
                  <a:close/>
                </a:path>
                <a:path w="680720" h="574039">
                  <a:moveTo>
                    <a:pt x="174332" y="144792"/>
                  </a:moveTo>
                  <a:lnTo>
                    <a:pt x="171323" y="142265"/>
                  </a:lnTo>
                  <a:lnTo>
                    <a:pt x="168783" y="145275"/>
                  </a:lnTo>
                  <a:lnTo>
                    <a:pt x="171805" y="147815"/>
                  </a:lnTo>
                  <a:lnTo>
                    <a:pt x="174332" y="144792"/>
                  </a:lnTo>
                  <a:close/>
                </a:path>
                <a:path w="680720" h="574039">
                  <a:moveTo>
                    <a:pt x="179184" y="76593"/>
                  </a:moveTo>
                  <a:lnTo>
                    <a:pt x="175564" y="75018"/>
                  </a:lnTo>
                  <a:lnTo>
                    <a:pt x="174002" y="78638"/>
                  </a:lnTo>
                  <a:lnTo>
                    <a:pt x="177622" y="80200"/>
                  </a:lnTo>
                  <a:lnTo>
                    <a:pt x="179184" y="76593"/>
                  </a:lnTo>
                  <a:close/>
                </a:path>
                <a:path w="680720" h="574039">
                  <a:moveTo>
                    <a:pt x="181508" y="107099"/>
                  </a:moveTo>
                  <a:lnTo>
                    <a:pt x="178130" y="105079"/>
                  </a:lnTo>
                  <a:lnTo>
                    <a:pt x="176110" y="108470"/>
                  </a:lnTo>
                  <a:lnTo>
                    <a:pt x="179489" y="110477"/>
                  </a:lnTo>
                  <a:lnTo>
                    <a:pt x="181508" y="107099"/>
                  </a:lnTo>
                  <a:close/>
                </a:path>
                <a:path w="680720" h="574039">
                  <a:moveTo>
                    <a:pt x="184277" y="131826"/>
                  </a:moveTo>
                  <a:lnTo>
                    <a:pt x="181089" y="129527"/>
                  </a:lnTo>
                  <a:lnTo>
                    <a:pt x="178777" y="132715"/>
                  </a:lnTo>
                  <a:lnTo>
                    <a:pt x="181965" y="135026"/>
                  </a:lnTo>
                  <a:lnTo>
                    <a:pt x="184277" y="131826"/>
                  </a:lnTo>
                  <a:close/>
                </a:path>
                <a:path w="680720" h="574039">
                  <a:moveTo>
                    <a:pt x="186385" y="154940"/>
                  </a:moveTo>
                  <a:lnTo>
                    <a:pt x="183375" y="152400"/>
                  </a:lnTo>
                  <a:lnTo>
                    <a:pt x="180848" y="155422"/>
                  </a:lnTo>
                  <a:lnTo>
                    <a:pt x="183857" y="157949"/>
                  </a:lnTo>
                  <a:lnTo>
                    <a:pt x="186385" y="154940"/>
                  </a:lnTo>
                  <a:close/>
                </a:path>
                <a:path w="680720" h="574039">
                  <a:moveTo>
                    <a:pt x="189001" y="46558"/>
                  </a:moveTo>
                  <a:lnTo>
                    <a:pt x="185178" y="45605"/>
                  </a:lnTo>
                  <a:lnTo>
                    <a:pt x="184226" y="49415"/>
                  </a:lnTo>
                  <a:lnTo>
                    <a:pt x="188048" y="50368"/>
                  </a:lnTo>
                  <a:lnTo>
                    <a:pt x="189001" y="46558"/>
                  </a:lnTo>
                  <a:close/>
                </a:path>
                <a:path w="680720" h="574039">
                  <a:moveTo>
                    <a:pt x="193636" y="82842"/>
                  </a:moveTo>
                  <a:lnTo>
                    <a:pt x="190030" y="81280"/>
                  </a:lnTo>
                  <a:lnTo>
                    <a:pt x="188455" y="84886"/>
                  </a:lnTo>
                  <a:lnTo>
                    <a:pt x="192074" y="86448"/>
                  </a:lnTo>
                  <a:lnTo>
                    <a:pt x="193636" y="82842"/>
                  </a:lnTo>
                  <a:close/>
                </a:path>
                <a:path w="680720" h="574039">
                  <a:moveTo>
                    <a:pt x="195033" y="115176"/>
                  </a:moveTo>
                  <a:lnTo>
                    <a:pt x="191655" y="113157"/>
                  </a:lnTo>
                  <a:lnTo>
                    <a:pt x="189636" y="116535"/>
                  </a:lnTo>
                  <a:lnTo>
                    <a:pt x="193014" y="118554"/>
                  </a:lnTo>
                  <a:lnTo>
                    <a:pt x="195033" y="115176"/>
                  </a:lnTo>
                  <a:close/>
                </a:path>
                <a:path w="680720" h="574039">
                  <a:moveTo>
                    <a:pt x="197040" y="141071"/>
                  </a:moveTo>
                  <a:lnTo>
                    <a:pt x="193852" y="138760"/>
                  </a:lnTo>
                  <a:lnTo>
                    <a:pt x="191541" y="141947"/>
                  </a:lnTo>
                  <a:lnTo>
                    <a:pt x="194729" y="144259"/>
                  </a:lnTo>
                  <a:lnTo>
                    <a:pt x="197040" y="141071"/>
                  </a:lnTo>
                  <a:close/>
                </a:path>
                <a:path w="680720" h="574039">
                  <a:moveTo>
                    <a:pt x="198450" y="165074"/>
                  </a:moveTo>
                  <a:lnTo>
                    <a:pt x="195427" y="162547"/>
                  </a:lnTo>
                  <a:lnTo>
                    <a:pt x="192900" y="165557"/>
                  </a:lnTo>
                  <a:lnTo>
                    <a:pt x="195910" y="168097"/>
                  </a:lnTo>
                  <a:lnTo>
                    <a:pt x="198450" y="165074"/>
                  </a:lnTo>
                  <a:close/>
                </a:path>
                <a:path w="680720" h="574039">
                  <a:moveTo>
                    <a:pt x="204279" y="50355"/>
                  </a:moveTo>
                  <a:lnTo>
                    <a:pt x="200456" y="49403"/>
                  </a:lnTo>
                  <a:lnTo>
                    <a:pt x="199504" y="53225"/>
                  </a:lnTo>
                  <a:lnTo>
                    <a:pt x="203327" y="54178"/>
                  </a:lnTo>
                  <a:lnTo>
                    <a:pt x="204279" y="50355"/>
                  </a:lnTo>
                  <a:close/>
                </a:path>
                <a:path w="680720" h="574039">
                  <a:moveTo>
                    <a:pt x="208102" y="89090"/>
                  </a:moveTo>
                  <a:lnTo>
                    <a:pt x="204482" y="87528"/>
                  </a:lnTo>
                  <a:lnTo>
                    <a:pt x="202920" y="91147"/>
                  </a:lnTo>
                  <a:lnTo>
                    <a:pt x="206540" y="92710"/>
                  </a:lnTo>
                  <a:lnTo>
                    <a:pt x="208102" y="89090"/>
                  </a:lnTo>
                  <a:close/>
                </a:path>
                <a:path w="680720" h="574039">
                  <a:moveTo>
                    <a:pt x="208559" y="123253"/>
                  </a:moveTo>
                  <a:lnTo>
                    <a:pt x="205181" y="121234"/>
                  </a:lnTo>
                  <a:lnTo>
                    <a:pt x="203161" y="124612"/>
                  </a:lnTo>
                  <a:lnTo>
                    <a:pt x="206540" y="126631"/>
                  </a:lnTo>
                  <a:lnTo>
                    <a:pt x="208559" y="123253"/>
                  </a:lnTo>
                  <a:close/>
                </a:path>
                <a:path w="680720" h="574039">
                  <a:moveTo>
                    <a:pt x="209804" y="150304"/>
                  </a:moveTo>
                  <a:lnTo>
                    <a:pt x="206603" y="147993"/>
                  </a:lnTo>
                  <a:lnTo>
                    <a:pt x="204304" y="151180"/>
                  </a:lnTo>
                  <a:lnTo>
                    <a:pt x="207492" y="153492"/>
                  </a:lnTo>
                  <a:lnTo>
                    <a:pt x="209804" y="150304"/>
                  </a:lnTo>
                  <a:close/>
                </a:path>
                <a:path w="680720" h="574039">
                  <a:moveTo>
                    <a:pt x="210502" y="175221"/>
                  </a:moveTo>
                  <a:lnTo>
                    <a:pt x="207492" y="172681"/>
                  </a:lnTo>
                  <a:lnTo>
                    <a:pt x="204952" y="175691"/>
                  </a:lnTo>
                  <a:lnTo>
                    <a:pt x="207962" y="178231"/>
                  </a:lnTo>
                  <a:lnTo>
                    <a:pt x="210502" y="175221"/>
                  </a:lnTo>
                  <a:close/>
                </a:path>
                <a:path w="680720" h="574039">
                  <a:moveTo>
                    <a:pt x="219570" y="54165"/>
                  </a:moveTo>
                  <a:lnTo>
                    <a:pt x="215747" y="53213"/>
                  </a:lnTo>
                  <a:lnTo>
                    <a:pt x="214795" y="57035"/>
                  </a:lnTo>
                  <a:lnTo>
                    <a:pt x="218617" y="57988"/>
                  </a:lnTo>
                  <a:lnTo>
                    <a:pt x="219570" y="54165"/>
                  </a:lnTo>
                  <a:close/>
                </a:path>
                <a:path w="680720" h="574039">
                  <a:moveTo>
                    <a:pt x="222084" y="131318"/>
                  </a:moveTo>
                  <a:lnTo>
                    <a:pt x="218706" y="129311"/>
                  </a:lnTo>
                  <a:lnTo>
                    <a:pt x="216687" y="132689"/>
                  </a:lnTo>
                  <a:lnTo>
                    <a:pt x="220065" y="134708"/>
                  </a:lnTo>
                  <a:lnTo>
                    <a:pt x="222084" y="131318"/>
                  </a:lnTo>
                  <a:close/>
                </a:path>
                <a:path w="680720" h="574039">
                  <a:moveTo>
                    <a:pt x="222554" y="185356"/>
                  </a:moveTo>
                  <a:lnTo>
                    <a:pt x="219544" y="182816"/>
                  </a:lnTo>
                  <a:lnTo>
                    <a:pt x="217004" y="185839"/>
                  </a:lnTo>
                  <a:lnTo>
                    <a:pt x="220027" y="188366"/>
                  </a:lnTo>
                  <a:lnTo>
                    <a:pt x="222554" y="185356"/>
                  </a:lnTo>
                  <a:close/>
                </a:path>
                <a:path w="680720" h="574039">
                  <a:moveTo>
                    <a:pt x="222554" y="95338"/>
                  </a:moveTo>
                  <a:lnTo>
                    <a:pt x="218948" y="93776"/>
                  </a:lnTo>
                  <a:lnTo>
                    <a:pt x="217385" y="97396"/>
                  </a:lnTo>
                  <a:lnTo>
                    <a:pt x="220992" y="98958"/>
                  </a:lnTo>
                  <a:lnTo>
                    <a:pt x="222554" y="95338"/>
                  </a:lnTo>
                  <a:close/>
                </a:path>
                <a:path w="680720" h="574039">
                  <a:moveTo>
                    <a:pt x="222567" y="159537"/>
                  </a:moveTo>
                  <a:lnTo>
                    <a:pt x="219367" y="157226"/>
                  </a:lnTo>
                  <a:lnTo>
                    <a:pt x="217055" y="160426"/>
                  </a:lnTo>
                  <a:lnTo>
                    <a:pt x="220256" y="162725"/>
                  </a:lnTo>
                  <a:lnTo>
                    <a:pt x="222567" y="159537"/>
                  </a:lnTo>
                  <a:close/>
                </a:path>
                <a:path w="680720" h="574039">
                  <a:moveTo>
                    <a:pt x="234619" y="195491"/>
                  </a:moveTo>
                  <a:lnTo>
                    <a:pt x="231597" y="192963"/>
                  </a:lnTo>
                  <a:lnTo>
                    <a:pt x="229069" y="195973"/>
                  </a:lnTo>
                  <a:lnTo>
                    <a:pt x="232079" y="198513"/>
                  </a:lnTo>
                  <a:lnTo>
                    <a:pt x="234619" y="195491"/>
                  </a:lnTo>
                  <a:close/>
                </a:path>
                <a:path w="680720" h="574039">
                  <a:moveTo>
                    <a:pt x="234861" y="57975"/>
                  </a:moveTo>
                  <a:lnTo>
                    <a:pt x="231038" y="57023"/>
                  </a:lnTo>
                  <a:lnTo>
                    <a:pt x="230085" y="60845"/>
                  </a:lnTo>
                  <a:lnTo>
                    <a:pt x="233908" y="61798"/>
                  </a:lnTo>
                  <a:lnTo>
                    <a:pt x="234861" y="57975"/>
                  </a:lnTo>
                  <a:close/>
                </a:path>
                <a:path w="680720" h="574039">
                  <a:moveTo>
                    <a:pt x="235318" y="168770"/>
                  </a:moveTo>
                  <a:lnTo>
                    <a:pt x="232130" y="166471"/>
                  </a:lnTo>
                  <a:lnTo>
                    <a:pt x="229819" y="169659"/>
                  </a:lnTo>
                  <a:lnTo>
                    <a:pt x="233019" y="171970"/>
                  </a:lnTo>
                  <a:lnTo>
                    <a:pt x="235318" y="168770"/>
                  </a:lnTo>
                  <a:close/>
                </a:path>
                <a:path w="680720" h="574039">
                  <a:moveTo>
                    <a:pt x="235610" y="139395"/>
                  </a:moveTo>
                  <a:lnTo>
                    <a:pt x="232232" y="137375"/>
                  </a:lnTo>
                  <a:lnTo>
                    <a:pt x="230212" y="140766"/>
                  </a:lnTo>
                  <a:lnTo>
                    <a:pt x="233591" y="142773"/>
                  </a:lnTo>
                  <a:lnTo>
                    <a:pt x="235610" y="139395"/>
                  </a:lnTo>
                  <a:close/>
                </a:path>
                <a:path w="680720" h="574039">
                  <a:moveTo>
                    <a:pt x="237020" y="101600"/>
                  </a:moveTo>
                  <a:lnTo>
                    <a:pt x="233400" y="100025"/>
                  </a:lnTo>
                  <a:lnTo>
                    <a:pt x="231838" y="103644"/>
                  </a:lnTo>
                  <a:lnTo>
                    <a:pt x="235458" y="105206"/>
                  </a:lnTo>
                  <a:lnTo>
                    <a:pt x="237020" y="101600"/>
                  </a:lnTo>
                  <a:close/>
                </a:path>
                <a:path w="680720" h="574039">
                  <a:moveTo>
                    <a:pt x="246672" y="205638"/>
                  </a:moveTo>
                  <a:lnTo>
                    <a:pt x="243662" y="203098"/>
                  </a:lnTo>
                  <a:lnTo>
                    <a:pt x="241122" y="206121"/>
                  </a:lnTo>
                  <a:lnTo>
                    <a:pt x="244132" y="208648"/>
                  </a:lnTo>
                  <a:lnTo>
                    <a:pt x="246672" y="205638"/>
                  </a:lnTo>
                  <a:close/>
                </a:path>
                <a:path w="680720" h="574039">
                  <a:moveTo>
                    <a:pt x="248081" y="178015"/>
                  </a:moveTo>
                  <a:lnTo>
                    <a:pt x="244894" y="175704"/>
                  </a:lnTo>
                  <a:lnTo>
                    <a:pt x="242582" y="178892"/>
                  </a:lnTo>
                  <a:lnTo>
                    <a:pt x="245770" y="181203"/>
                  </a:lnTo>
                  <a:lnTo>
                    <a:pt x="248081" y="178015"/>
                  </a:lnTo>
                  <a:close/>
                </a:path>
                <a:path w="680720" h="574039">
                  <a:moveTo>
                    <a:pt x="249148" y="147472"/>
                  </a:moveTo>
                  <a:lnTo>
                    <a:pt x="245757" y="145453"/>
                  </a:lnTo>
                  <a:lnTo>
                    <a:pt x="243738" y="148831"/>
                  </a:lnTo>
                  <a:lnTo>
                    <a:pt x="247129" y="150850"/>
                  </a:lnTo>
                  <a:lnTo>
                    <a:pt x="249148" y="147472"/>
                  </a:lnTo>
                  <a:close/>
                </a:path>
                <a:path w="680720" h="574039">
                  <a:moveTo>
                    <a:pt x="250139" y="61785"/>
                  </a:moveTo>
                  <a:lnTo>
                    <a:pt x="246316" y="60833"/>
                  </a:lnTo>
                  <a:lnTo>
                    <a:pt x="245364" y="64655"/>
                  </a:lnTo>
                  <a:lnTo>
                    <a:pt x="249186" y="65608"/>
                  </a:lnTo>
                  <a:lnTo>
                    <a:pt x="250139" y="61785"/>
                  </a:lnTo>
                  <a:close/>
                </a:path>
                <a:path w="680720" h="574039">
                  <a:moveTo>
                    <a:pt x="251472" y="107848"/>
                  </a:moveTo>
                  <a:lnTo>
                    <a:pt x="247865" y="106286"/>
                  </a:lnTo>
                  <a:lnTo>
                    <a:pt x="246303" y="109893"/>
                  </a:lnTo>
                  <a:lnTo>
                    <a:pt x="249910" y="111455"/>
                  </a:lnTo>
                  <a:lnTo>
                    <a:pt x="251472" y="107848"/>
                  </a:lnTo>
                  <a:close/>
                </a:path>
                <a:path w="680720" h="574039">
                  <a:moveTo>
                    <a:pt x="258724" y="215773"/>
                  </a:moveTo>
                  <a:lnTo>
                    <a:pt x="255714" y="213245"/>
                  </a:lnTo>
                  <a:lnTo>
                    <a:pt x="253174" y="216255"/>
                  </a:lnTo>
                  <a:lnTo>
                    <a:pt x="256197" y="218795"/>
                  </a:lnTo>
                  <a:lnTo>
                    <a:pt x="258724" y="215773"/>
                  </a:lnTo>
                  <a:close/>
                </a:path>
                <a:path w="680720" h="574039">
                  <a:moveTo>
                    <a:pt x="260845" y="187248"/>
                  </a:moveTo>
                  <a:lnTo>
                    <a:pt x="257657" y="184937"/>
                  </a:lnTo>
                  <a:lnTo>
                    <a:pt x="255346" y="188125"/>
                  </a:lnTo>
                  <a:lnTo>
                    <a:pt x="258533" y="190436"/>
                  </a:lnTo>
                  <a:lnTo>
                    <a:pt x="260845" y="187248"/>
                  </a:lnTo>
                  <a:close/>
                </a:path>
                <a:path w="680720" h="574039">
                  <a:moveTo>
                    <a:pt x="262674" y="155549"/>
                  </a:moveTo>
                  <a:lnTo>
                    <a:pt x="259283" y="153530"/>
                  </a:lnTo>
                  <a:lnTo>
                    <a:pt x="257263" y="156908"/>
                  </a:lnTo>
                  <a:lnTo>
                    <a:pt x="260654" y="158927"/>
                  </a:lnTo>
                  <a:lnTo>
                    <a:pt x="262674" y="155549"/>
                  </a:lnTo>
                  <a:close/>
                </a:path>
                <a:path w="680720" h="574039">
                  <a:moveTo>
                    <a:pt x="265430" y="65595"/>
                  </a:moveTo>
                  <a:lnTo>
                    <a:pt x="261607" y="64643"/>
                  </a:lnTo>
                  <a:lnTo>
                    <a:pt x="260654" y="68465"/>
                  </a:lnTo>
                  <a:lnTo>
                    <a:pt x="264477" y="69418"/>
                  </a:lnTo>
                  <a:lnTo>
                    <a:pt x="265430" y="65595"/>
                  </a:lnTo>
                  <a:close/>
                </a:path>
                <a:path w="680720" h="574039">
                  <a:moveTo>
                    <a:pt x="265938" y="114096"/>
                  </a:moveTo>
                  <a:lnTo>
                    <a:pt x="262318" y="112534"/>
                  </a:lnTo>
                  <a:lnTo>
                    <a:pt x="260756" y="116154"/>
                  </a:lnTo>
                  <a:lnTo>
                    <a:pt x="264375" y="117716"/>
                  </a:lnTo>
                  <a:lnTo>
                    <a:pt x="265938" y="114096"/>
                  </a:lnTo>
                  <a:close/>
                </a:path>
                <a:path w="680720" h="574039">
                  <a:moveTo>
                    <a:pt x="270789" y="225920"/>
                  </a:moveTo>
                  <a:lnTo>
                    <a:pt x="267766" y="223380"/>
                  </a:lnTo>
                  <a:lnTo>
                    <a:pt x="265239" y="226390"/>
                  </a:lnTo>
                  <a:lnTo>
                    <a:pt x="268249" y="228930"/>
                  </a:lnTo>
                  <a:lnTo>
                    <a:pt x="270789" y="225920"/>
                  </a:lnTo>
                  <a:close/>
                </a:path>
                <a:path w="680720" h="574039">
                  <a:moveTo>
                    <a:pt x="273608" y="196481"/>
                  </a:moveTo>
                  <a:lnTo>
                    <a:pt x="270421" y="194170"/>
                  </a:lnTo>
                  <a:lnTo>
                    <a:pt x="268109" y="197370"/>
                  </a:lnTo>
                  <a:lnTo>
                    <a:pt x="271297" y="199669"/>
                  </a:lnTo>
                  <a:lnTo>
                    <a:pt x="273608" y="196481"/>
                  </a:lnTo>
                  <a:close/>
                </a:path>
                <a:path w="680720" h="574039">
                  <a:moveTo>
                    <a:pt x="276199" y="163614"/>
                  </a:moveTo>
                  <a:lnTo>
                    <a:pt x="272808" y="161594"/>
                  </a:lnTo>
                  <a:lnTo>
                    <a:pt x="270802" y="164985"/>
                  </a:lnTo>
                  <a:lnTo>
                    <a:pt x="274180" y="167005"/>
                  </a:lnTo>
                  <a:lnTo>
                    <a:pt x="276199" y="163614"/>
                  </a:lnTo>
                  <a:close/>
                </a:path>
                <a:path w="680720" h="574039">
                  <a:moveTo>
                    <a:pt x="280403" y="120345"/>
                  </a:moveTo>
                  <a:lnTo>
                    <a:pt x="276783" y="118783"/>
                  </a:lnTo>
                  <a:lnTo>
                    <a:pt x="275221" y="122402"/>
                  </a:lnTo>
                  <a:lnTo>
                    <a:pt x="278841" y="123964"/>
                  </a:lnTo>
                  <a:lnTo>
                    <a:pt x="280403" y="120345"/>
                  </a:lnTo>
                  <a:close/>
                </a:path>
                <a:path w="680720" h="574039">
                  <a:moveTo>
                    <a:pt x="280708" y="69405"/>
                  </a:moveTo>
                  <a:lnTo>
                    <a:pt x="276898" y="68453"/>
                  </a:lnTo>
                  <a:lnTo>
                    <a:pt x="275945" y="72275"/>
                  </a:lnTo>
                  <a:lnTo>
                    <a:pt x="279755" y="73228"/>
                  </a:lnTo>
                  <a:lnTo>
                    <a:pt x="280708" y="69405"/>
                  </a:lnTo>
                  <a:close/>
                </a:path>
                <a:path w="680720" h="574039">
                  <a:moveTo>
                    <a:pt x="282841" y="236054"/>
                  </a:moveTo>
                  <a:lnTo>
                    <a:pt x="279831" y="233527"/>
                  </a:lnTo>
                  <a:lnTo>
                    <a:pt x="277291" y="236537"/>
                  </a:lnTo>
                  <a:lnTo>
                    <a:pt x="280301" y="239064"/>
                  </a:lnTo>
                  <a:lnTo>
                    <a:pt x="282841" y="236054"/>
                  </a:lnTo>
                  <a:close/>
                </a:path>
                <a:path w="680720" h="574039">
                  <a:moveTo>
                    <a:pt x="286372" y="205714"/>
                  </a:moveTo>
                  <a:lnTo>
                    <a:pt x="283184" y="203415"/>
                  </a:lnTo>
                  <a:lnTo>
                    <a:pt x="280873" y="206603"/>
                  </a:lnTo>
                  <a:lnTo>
                    <a:pt x="284060" y="208915"/>
                  </a:lnTo>
                  <a:lnTo>
                    <a:pt x="286372" y="205714"/>
                  </a:lnTo>
                  <a:close/>
                </a:path>
                <a:path w="680720" h="574039">
                  <a:moveTo>
                    <a:pt x="289725" y="171691"/>
                  </a:moveTo>
                  <a:lnTo>
                    <a:pt x="286346" y="169672"/>
                  </a:lnTo>
                  <a:lnTo>
                    <a:pt x="284327" y="173062"/>
                  </a:lnTo>
                  <a:lnTo>
                    <a:pt x="287705" y="175069"/>
                  </a:lnTo>
                  <a:lnTo>
                    <a:pt x="289725" y="171691"/>
                  </a:lnTo>
                  <a:close/>
                </a:path>
                <a:path w="680720" h="574039">
                  <a:moveTo>
                    <a:pt x="294855" y="126606"/>
                  </a:moveTo>
                  <a:lnTo>
                    <a:pt x="291249" y="125031"/>
                  </a:lnTo>
                  <a:lnTo>
                    <a:pt x="289674" y="128651"/>
                  </a:lnTo>
                  <a:lnTo>
                    <a:pt x="293293" y="130213"/>
                  </a:lnTo>
                  <a:lnTo>
                    <a:pt x="294855" y="126606"/>
                  </a:lnTo>
                  <a:close/>
                </a:path>
                <a:path w="680720" h="574039">
                  <a:moveTo>
                    <a:pt x="294894" y="246202"/>
                  </a:moveTo>
                  <a:lnTo>
                    <a:pt x="291884" y="243662"/>
                  </a:lnTo>
                  <a:lnTo>
                    <a:pt x="289344" y="246672"/>
                  </a:lnTo>
                  <a:lnTo>
                    <a:pt x="292366" y="249212"/>
                  </a:lnTo>
                  <a:lnTo>
                    <a:pt x="294894" y="246202"/>
                  </a:lnTo>
                  <a:close/>
                </a:path>
                <a:path w="680720" h="574039">
                  <a:moveTo>
                    <a:pt x="295998" y="73202"/>
                  </a:moveTo>
                  <a:lnTo>
                    <a:pt x="292176" y="72263"/>
                  </a:lnTo>
                  <a:lnTo>
                    <a:pt x="291223" y="76073"/>
                  </a:lnTo>
                  <a:lnTo>
                    <a:pt x="295046" y="77025"/>
                  </a:lnTo>
                  <a:lnTo>
                    <a:pt x="295998" y="73202"/>
                  </a:lnTo>
                  <a:close/>
                </a:path>
                <a:path w="680720" h="574039">
                  <a:moveTo>
                    <a:pt x="299135" y="214960"/>
                  </a:moveTo>
                  <a:lnTo>
                    <a:pt x="295948" y="212648"/>
                  </a:lnTo>
                  <a:lnTo>
                    <a:pt x="293636" y="215836"/>
                  </a:lnTo>
                  <a:lnTo>
                    <a:pt x="296824" y="218147"/>
                  </a:lnTo>
                  <a:lnTo>
                    <a:pt x="299135" y="214960"/>
                  </a:lnTo>
                  <a:close/>
                </a:path>
                <a:path w="680720" h="574039">
                  <a:moveTo>
                    <a:pt x="303250" y="179768"/>
                  </a:moveTo>
                  <a:lnTo>
                    <a:pt x="299872" y="177749"/>
                  </a:lnTo>
                  <a:lnTo>
                    <a:pt x="297853" y="181127"/>
                  </a:lnTo>
                  <a:lnTo>
                    <a:pt x="301231" y="183146"/>
                  </a:lnTo>
                  <a:lnTo>
                    <a:pt x="303250" y="179768"/>
                  </a:lnTo>
                  <a:close/>
                </a:path>
                <a:path w="680720" h="574039">
                  <a:moveTo>
                    <a:pt x="306959" y="256336"/>
                  </a:moveTo>
                  <a:lnTo>
                    <a:pt x="303936" y="253796"/>
                  </a:lnTo>
                  <a:lnTo>
                    <a:pt x="301409" y="256819"/>
                  </a:lnTo>
                  <a:lnTo>
                    <a:pt x="304419" y="259346"/>
                  </a:lnTo>
                  <a:lnTo>
                    <a:pt x="306959" y="256336"/>
                  </a:lnTo>
                  <a:close/>
                </a:path>
                <a:path w="680720" h="574039">
                  <a:moveTo>
                    <a:pt x="309321" y="132854"/>
                  </a:moveTo>
                  <a:lnTo>
                    <a:pt x="305701" y="131292"/>
                  </a:lnTo>
                  <a:lnTo>
                    <a:pt x="304139" y="134899"/>
                  </a:lnTo>
                  <a:lnTo>
                    <a:pt x="307759" y="136461"/>
                  </a:lnTo>
                  <a:lnTo>
                    <a:pt x="309321" y="132854"/>
                  </a:lnTo>
                  <a:close/>
                </a:path>
                <a:path w="680720" h="574039">
                  <a:moveTo>
                    <a:pt x="311289" y="77012"/>
                  </a:moveTo>
                  <a:lnTo>
                    <a:pt x="307467" y="76060"/>
                  </a:lnTo>
                  <a:lnTo>
                    <a:pt x="306514" y="79883"/>
                  </a:lnTo>
                  <a:lnTo>
                    <a:pt x="310337" y="80835"/>
                  </a:lnTo>
                  <a:lnTo>
                    <a:pt x="311289" y="77012"/>
                  </a:lnTo>
                  <a:close/>
                </a:path>
                <a:path w="680720" h="574039">
                  <a:moveTo>
                    <a:pt x="311899" y="224193"/>
                  </a:moveTo>
                  <a:lnTo>
                    <a:pt x="308698" y="221881"/>
                  </a:lnTo>
                  <a:lnTo>
                    <a:pt x="306400" y="225069"/>
                  </a:lnTo>
                  <a:lnTo>
                    <a:pt x="309587" y="227380"/>
                  </a:lnTo>
                  <a:lnTo>
                    <a:pt x="311899" y="224193"/>
                  </a:lnTo>
                  <a:close/>
                </a:path>
                <a:path w="680720" h="574039">
                  <a:moveTo>
                    <a:pt x="316776" y="187845"/>
                  </a:moveTo>
                  <a:lnTo>
                    <a:pt x="313397" y="185826"/>
                  </a:lnTo>
                  <a:lnTo>
                    <a:pt x="311378" y="189204"/>
                  </a:lnTo>
                  <a:lnTo>
                    <a:pt x="314756" y="191223"/>
                  </a:lnTo>
                  <a:lnTo>
                    <a:pt x="316776" y="187845"/>
                  </a:lnTo>
                  <a:close/>
                </a:path>
                <a:path w="680720" h="574039">
                  <a:moveTo>
                    <a:pt x="319011" y="266471"/>
                  </a:moveTo>
                  <a:lnTo>
                    <a:pt x="316001" y="263944"/>
                  </a:lnTo>
                  <a:lnTo>
                    <a:pt x="313461" y="266954"/>
                  </a:lnTo>
                  <a:lnTo>
                    <a:pt x="316471" y="269494"/>
                  </a:lnTo>
                  <a:lnTo>
                    <a:pt x="319011" y="266471"/>
                  </a:lnTo>
                  <a:close/>
                </a:path>
                <a:path w="680720" h="574039">
                  <a:moveTo>
                    <a:pt x="323773" y="139103"/>
                  </a:moveTo>
                  <a:lnTo>
                    <a:pt x="320167" y="137541"/>
                  </a:lnTo>
                  <a:lnTo>
                    <a:pt x="318604" y="141160"/>
                  </a:lnTo>
                  <a:lnTo>
                    <a:pt x="322211" y="142722"/>
                  </a:lnTo>
                  <a:lnTo>
                    <a:pt x="323773" y="139103"/>
                  </a:lnTo>
                  <a:close/>
                </a:path>
                <a:path w="680720" h="574039">
                  <a:moveTo>
                    <a:pt x="324650" y="233426"/>
                  </a:moveTo>
                  <a:lnTo>
                    <a:pt x="321462" y="231114"/>
                  </a:lnTo>
                  <a:lnTo>
                    <a:pt x="319151" y="234315"/>
                  </a:lnTo>
                  <a:lnTo>
                    <a:pt x="322351" y="236613"/>
                  </a:lnTo>
                  <a:lnTo>
                    <a:pt x="324650" y="233426"/>
                  </a:lnTo>
                  <a:close/>
                </a:path>
                <a:path w="680720" h="574039">
                  <a:moveTo>
                    <a:pt x="326567" y="80822"/>
                  </a:moveTo>
                  <a:lnTo>
                    <a:pt x="322745" y="79870"/>
                  </a:lnTo>
                  <a:lnTo>
                    <a:pt x="321792" y="83693"/>
                  </a:lnTo>
                  <a:lnTo>
                    <a:pt x="325615" y="84645"/>
                  </a:lnTo>
                  <a:lnTo>
                    <a:pt x="326567" y="80822"/>
                  </a:lnTo>
                  <a:close/>
                </a:path>
                <a:path w="680720" h="574039">
                  <a:moveTo>
                    <a:pt x="330301" y="195910"/>
                  </a:moveTo>
                  <a:lnTo>
                    <a:pt x="326923" y="193890"/>
                  </a:lnTo>
                  <a:lnTo>
                    <a:pt x="324904" y="197281"/>
                  </a:lnTo>
                  <a:lnTo>
                    <a:pt x="328282" y="199301"/>
                  </a:lnTo>
                  <a:lnTo>
                    <a:pt x="330301" y="195910"/>
                  </a:lnTo>
                  <a:close/>
                </a:path>
                <a:path w="680720" h="574039">
                  <a:moveTo>
                    <a:pt x="331063" y="276618"/>
                  </a:moveTo>
                  <a:lnTo>
                    <a:pt x="328053" y="274078"/>
                  </a:lnTo>
                  <a:lnTo>
                    <a:pt x="325513" y="277088"/>
                  </a:lnTo>
                  <a:lnTo>
                    <a:pt x="328536" y="279628"/>
                  </a:lnTo>
                  <a:lnTo>
                    <a:pt x="331063" y="276618"/>
                  </a:lnTo>
                  <a:close/>
                </a:path>
                <a:path w="680720" h="574039">
                  <a:moveTo>
                    <a:pt x="337413" y="242658"/>
                  </a:moveTo>
                  <a:lnTo>
                    <a:pt x="334225" y="240360"/>
                  </a:lnTo>
                  <a:lnTo>
                    <a:pt x="331914" y="243547"/>
                  </a:lnTo>
                  <a:lnTo>
                    <a:pt x="335114" y="245859"/>
                  </a:lnTo>
                  <a:lnTo>
                    <a:pt x="337413" y="242658"/>
                  </a:lnTo>
                  <a:close/>
                </a:path>
                <a:path w="680720" h="574039">
                  <a:moveTo>
                    <a:pt x="338239" y="145351"/>
                  </a:moveTo>
                  <a:lnTo>
                    <a:pt x="334619" y="143789"/>
                  </a:lnTo>
                  <a:lnTo>
                    <a:pt x="333057" y="147408"/>
                  </a:lnTo>
                  <a:lnTo>
                    <a:pt x="336677" y="148971"/>
                  </a:lnTo>
                  <a:lnTo>
                    <a:pt x="338239" y="145351"/>
                  </a:lnTo>
                  <a:close/>
                </a:path>
                <a:path w="680720" h="574039">
                  <a:moveTo>
                    <a:pt x="341858" y="84632"/>
                  </a:moveTo>
                  <a:lnTo>
                    <a:pt x="338035" y="83680"/>
                  </a:lnTo>
                  <a:lnTo>
                    <a:pt x="337083" y="87503"/>
                  </a:lnTo>
                  <a:lnTo>
                    <a:pt x="340906" y="88455"/>
                  </a:lnTo>
                  <a:lnTo>
                    <a:pt x="341858" y="84632"/>
                  </a:lnTo>
                  <a:close/>
                </a:path>
                <a:path w="680720" h="574039">
                  <a:moveTo>
                    <a:pt x="343115" y="286753"/>
                  </a:moveTo>
                  <a:lnTo>
                    <a:pt x="340106" y="284226"/>
                  </a:lnTo>
                  <a:lnTo>
                    <a:pt x="337578" y="287235"/>
                  </a:lnTo>
                  <a:lnTo>
                    <a:pt x="340588" y="289763"/>
                  </a:lnTo>
                  <a:lnTo>
                    <a:pt x="343115" y="286753"/>
                  </a:lnTo>
                  <a:close/>
                </a:path>
                <a:path w="680720" h="574039">
                  <a:moveTo>
                    <a:pt x="343827" y="203987"/>
                  </a:moveTo>
                  <a:lnTo>
                    <a:pt x="340448" y="201968"/>
                  </a:lnTo>
                  <a:lnTo>
                    <a:pt x="338429" y="205346"/>
                  </a:lnTo>
                  <a:lnTo>
                    <a:pt x="341807" y="207365"/>
                  </a:lnTo>
                  <a:lnTo>
                    <a:pt x="343827" y="203987"/>
                  </a:lnTo>
                  <a:close/>
                </a:path>
                <a:path w="680720" h="574039">
                  <a:moveTo>
                    <a:pt x="350177" y="251904"/>
                  </a:moveTo>
                  <a:lnTo>
                    <a:pt x="346989" y="249593"/>
                  </a:lnTo>
                  <a:lnTo>
                    <a:pt x="344678" y="252780"/>
                  </a:lnTo>
                  <a:lnTo>
                    <a:pt x="347865" y="255092"/>
                  </a:lnTo>
                  <a:lnTo>
                    <a:pt x="350177" y="251904"/>
                  </a:lnTo>
                  <a:close/>
                </a:path>
                <a:path w="680720" h="574039">
                  <a:moveTo>
                    <a:pt x="352691" y="151612"/>
                  </a:moveTo>
                  <a:lnTo>
                    <a:pt x="349084" y="150037"/>
                  </a:lnTo>
                  <a:lnTo>
                    <a:pt x="347522" y="153657"/>
                  </a:lnTo>
                  <a:lnTo>
                    <a:pt x="351129" y="155219"/>
                  </a:lnTo>
                  <a:lnTo>
                    <a:pt x="352691" y="151612"/>
                  </a:lnTo>
                  <a:close/>
                </a:path>
                <a:path w="680720" h="574039">
                  <a:moveTo>
                    <a:pt x="355180" y="296900"/>
                  </a:moveTo>
                  <a:lnTo>
                    <a:pt x="352158" y="294360"/>
                  </a:lnTo>
                  <a:lnTo>
                    <a:pt x="349631" y="297370"/>
                  </a:lnTo>
                  <a:lnTo>
                    <a:pt x="352640" y="299910"/>
                  </a:lnTo>
                  <a:lnTo>
                    <a:pt x="355180" y="296900"/>
                  </a:lnTo>
                  <a:close/>
                </a:path>
                <a:path w="680720" h="574039">
                  <a:moveTo>
                    <a:pt x="357149" y="88442"/>
                  </a:moveTo>
                  <a:lnTo>
                    <a:pt x="353326" y="87490"/>
                  </a:lnTo>
                  <a:lnTo>
                    <a:pt x="352374" y="91313"/>
                  </a:lnTo>
                  <a:lnTo>
                    <a:pt x="356196" y="92265"/>
                  </a:lnTo>
                  <a:lnTo>
                    <a:pt x="357149" y="88442"/>
                  </a:lnTo>
                  <a:close/>
                </a:path>
                <a:path w="680720" h="574039">
                  <a:moveTo>
                    <a:pt x="357352" y="212064"/>
                  </a:moveTo>
                  <a:lnTo>
                    <a:pt x="353974" y="210045"/>
                  </a:lnTo>
                  <a:lnTo>
                    <a:pt x="351955" y="213423"/>
                  </a:lnTo>
                  <a:lnTo>
                    <a:pt x="355346" y="215442"/>
                  </a:lnTo>
                  <a:lnTo>
                    <a:pt x="357352" y="212064"/>
                  </a:lnTo>
                  <a:close/>
                </a:path>
                <a:path w="680720" h="574039">
                  <a:moveTo>
                    <a:pt x="362940" y="261137"/>
                  </a:moveTo>
                  <a:lnTo>
                    <a:pt x="359752" y="258826"/>
                  </a:lnTo>
                  <a:lnTo>
                    <a:pt x="357441" y="262013"/>
                  </a:lnTo>
                  <a:lnTo>
                    <a:pt x="360629" y="264325"/>
                  </a:lnTo>
                  <a:lnTo>
                    <a:pt x="362940" y="261137"/>
                  </a:lnTo>
                  <a:close/>
                </a:path>
                <a:path w="680720" h="574039">
                  <a:moveTo>
                    <a:pt x="367157" y="157861"/>
                  </a:moveTo>
                  <a:lnTo>
                    <a:pt x="363537" y="156298"/>
                  </a:lnTo>
                  <a:lnTo>
                    <a:pt x="361975" y="159905"/>
                  </a:lnTo>
                  <a:lnTo>
                    <a:pt x="365594" y="161467"/>
                  </a:lnTo>
                  <a:lnTo>
                    <a:pt x="367157" y="157861"/>
                  </a:lnTo>
                  <a:close/>
                </a:path>
                <a:path w="680720" h="574039">
                  <a:moveTo>
                    <a:pt x="367233" y="307035"/>
                  </a:moveTo>
                  <a:lnTo>
                    <a:pt x="364223" y="304495"/>
                  </a:lnTo>
                  <a:lnTo>
                    <a:pt x="361683" y="307517"/>
                  </a:lnTo>
                  <a:lnTo>
                    <a:pt x="364693" y="310045"/>
                  </a:lnTo>
                  <a:lnTo>
                    <a:pt x="367233" y="307035"/>
                  </a:lnTo>
                  <a:close/>
                </a:path>
                <a:path w="680720" h="574039">
                  <a:moveTo>
                    <a:pt x="370890" y="220141"/>
                  </a:moveTo>
                  <a:lnTo>
                    <a:pt x="367499" y="218122"/>
                  </a:lnTo>
                  <a:lnTo>
                    <a:pt x="365480" y="221500"/>
                  </a:lnTo>
                  <a:lnTo>
                    <a:pt x="368871" y="223520"/>
                  </a:lnTo>
                  <a:lnTo>
                    <a:pt x="370890" y="220141"/>
                  </a:lnTo>
                  <a:close/>
                </a:path>
                <a:path w="680720" h="574039">
                  <a:moveTo>
                    <a:pt x="372427" y="92252"/>
                  </a:moveTo>
                  <a:lnTo>
                    <a:pt x="368604" y="91300"/>
                  </a:lnTo>
                  <a:lnTo>
                    <a:pt x="367652" y="95123"/>
                  </a:lnTo>
                  <a:lnTo>
                    <a:pt x="371475" y="96075"/>
                  </a:lnTo>
                  <a:lnTo>
                    <a:pt x="372427" y="92252"/>
                  </a:lnTo>
                  <a:close/>
                </a:path>
                <a:path w="680720" h="574039">
                  <a:moveTo>
                    <a:pt x="375704" y="270370"/>
                  </a:moveTo>
                  <a:lnTo>
                    <a:pt x="372516" y="268058"/>
                  </a:lnTo>
                  <a:lnTo>
                    <a:pt x="370205" y="271259"/>
                  </a:lnTo>
                  <a:lnTo>
                    <a:pt x="373392" y="273558"/>
                  </a:lnTo>
                  <a:lnTo>
                    <a:pt x="375704" y="270370"/>
                  </a:lnTo>
                  <a:close/>
                </a:path>
                <a:path w="680720" h="574039">
                  <a:moveTo>
                    <a:pt x="379285" y="317169"/>
                  </a:moveTo>
                  <a:lnTo>
                    <a:pt x="376275" y="314642"/>
                  </a:lnTo>
                  <a:lnTo>
                    <a:pt x="373735" y="317652"/>
                  </a:lnTo>
                  <a:lnTo>
                    <a:pt x="376758" y="320192"/>
                  </a:lnTo>
                  <a:lnTo>
                    <a:pt x="379285" y="317169"/>
                  </a:lnTo>
                  <a:close/>
                </a:path>
                <a:path w="680720" h="574039">
                  <a:moveTo>
                    <a:pt x="381622" y="164109"/>
                  </a:moveTo>
                  <a:lnTo>
                    <a:pt x="378002" y="162547"/>
                  </a:lnTo>
                  <a:lnTo>
                    <a:pt x="376440" y="166166"/>
                  </a:lnTo>
                  <a:lnTo>
                    <a:pt x="380060" y="167728"/>
                  </a:lnTo>
                  <a:lnTo>
                    <a:pt x="381622" y="164109"/>
                  </a:lnTo>
                  <a:close/>
                </a:path>
                <a:path w="680720" h="574039">
                  <a:moveTo>
                    <a:pt x="384416" y="228206"/>
                  </a:moveTo>
                  <a:lnTo>
                    <a:pt x="381025" y="226187"/>
                  </a:lnTo>
                  <a:lnTo>
                    <a:pt x="379018" y="229577"/>
                  </a:lnTo>
                  <a:lnTo>
                    <a:pt x="382397" y="231597"/>
                  </a:lnTo>
                  <a:lnTo>
                    <a:pt x="384416" y="228206"/>
                  </a:lnTo>
                  <a:close/>
                </a:path>
                <a:path w="680720" h="574039">
                  <a:moveTo>
                    <a:pt x="387718" y="96062"/>
                  </a:moveTo>
                  <a:lnTo>
                    <a:pt x="383895" y="95110"/>
                  </a:lnTo>
                  <a:lnTo>
                    <a:pt x="382943" y="98933"/>
                  </a:lnTo>
                  <a:lnTo>
                    <a:pt x="386765" y="99885"/>
                  </a:lnTo>
                  <a:lnTo>
                    <a:pt x="387718" y="96062"/>
                  </a:lnTo>
                  <a:close/>
                </a:path>
                <a:path w="680720" h="574039">
                  <a:moveTo>
                    <a:pt x="388467" y="279603"/>
                  </a:moveTo>
                  <a:lnTo>
                    <a:pt x="385279" y="277304"/>
                  </a:lnTo>
                  <a:lnTo>
                    <a:pt x="382968" y="280492"/>
                  </a:lnTo>
                  <a:lnTo>
                    <a:pt x="386156" y="282803"/>
                  </a:lnTo>
                  <a:lnTo>
                    <a:pt x="388467" y="279603"/>
                  </a:lnTo>
                  <a:close/>
                </a:path>
                <a:path w="680720" h="574039">
                  <a:moveTo>
                    <a:pt x="391350" y="327317"/>
                  </a:moveTo>
                  <a:lnTo>
                    <a:pt x="388327" y="324777"/>
                  </a:lnTo>
                  <a:lnTo>
                    <a:pt x="385800" y="327799"/>
                  </a:lnTo>
                  <a:lnTo>
                    <a:pt x="388810" y="330327"/>
                  </a:lnTo>
                  <a:lnTo>
                    <a:pt x="391350" y="327317"/>
                  </a:lnTo>
                  <a:close/>
                </a:path>
                <a:path w="680720" h="574039">
                  <a:moveTo>
                    <a:pt x="396074" y="170357"/>
                  </a:moveTo>
                  <a:lnTo>
                    <a:pt x="392468" y="168795"/>
                  </a:lnTo>
                  <a:lnTo>
                    <a:pt x="390893" y="172415"/>
                  </a:lnTo>
                  <a:lnTo>
                    <a:pt x="394512" y="173977"/>
                  </a:lnTo>
                  <a:lnTo>
                    <a:pt x="396074" y="170357"/>
                  </a:lnTo>
                  <a:close/>
                </a:path>
                <a:path w="680720" h="574039">
                  <a:moveTo>
                    <a:pt x="397941" y="236283"/>
                  </a:moveTo>
                  <a:lnTo>
                    <a:pt x="394563" y="234264"/>
                  </a:lnTo>
                  <a:lnTo>
                    <a:pt x="392544" y="237642"/>
                  </a:lnTo>
                  <a:lnTo>
                    <a:pt x="395922" y="239661"/>
                  </a:lnTo>
                  <a:lnTo>
                    <a:pt x="397941" y="236283"/>
                  </a:lnTo>
                  <a:close/>
                </a:path>
                <a:path w="680720" h="574039">
                  <a:moveTo>
                    <a:pt x="401231" y="288848"/>
                  </a:moveTo>
                  <a:lnTo>
                    <a:pt x="398030" y="286537"/>
                  </a:lnTo>
                  <a:lnTo>
                    <a:pt x="395732" y="289725"/>
                  </a:lnTo>
                  <a:lnTo>
                    <a:pt x="398919" y="292036"/>
                  </a:lnTo>
                  <a:lnTo>
                    <a:pt x="401231" y="288848"/>
                  </a:lnTo>
                  <a:close/>
                </a:path>
                <a:path w="680720" h="574039">
                  <a:moveTo>
                    <a:pt x="403009" y="99860"/>
                  </a:moveTo>
                  <a:lnTo>
                    <a:pt x="399186" y="98907"/>
                  </a:lnTo>
                  <a:lnTo>
                    <a:pt x="398233" y="102730"/>
                  </a:lnTo>
                  <a:lnTo>
                    <a:pt x="402056" y="103682"/>
                  </a:lnTo>
                  <a:lnTo>
                    <a:pt x="403009" y="99860"/>
                  </a:lnTo>
                  <a:close/>
                </a:path>
                <a:path w="680720" h="574039">
                  <a:moveTo>
                    <a:pt x="403402" y="337451"/>
                  </a:moveTo>
                  <a:lnTo>
                    <a:pt x="400392" y="334924"/>
                  </a:lnTo>
                  <a:lnTo>
                    <a:pt x="397852" y="337934"/>
                  </a:lnTo>
                  <a:lnTo>
                    <a:pt x="400862" y="340474"/>
                  </a:lnTo>
                  <a:lnTo>
                    <a:pt x="403402" y="337451"/>
                  </a:lnTo>
                  <a:close/>
                </a:path>
                <a:path w="680720" h="574039">
                  <a:moveTo>
                    <a:pt x="410540" y="176618"/>
                  </a:moveTo>
                  <a:lnTo>
                    <a:pt x="406920" y="175056"/>
                  </a:lnTo>
                  <a:lnTo>
                    <a:pt x="405358" y="178663"/>
                  </a:lnTo>
                  <a:lnTo>
                    <a:pt x="408978" y="180225"/>
                  </a:lnTo>
                  <a:lnTo>
                    <a:pt x="410540" y="176618"/>
                  </a:lnTo>
                  <a:close/>
                </a:path>
                <a:path w="680720" h="574039">
                  <a:moveTo>
                    <a:pt x="411467" y="244360"/>
                  </a:moveTo>
                  <a:lnTo>
                    <a:pt x="408089" y="242341"/>
                  </a:lnTo>
                  <a:lnTo>
                    <a:pt x="406069" y="245719"/>
                  </a:lnTo>
                  <a:lnTo>
                    <a:pt x="409448" y="247738"/>
                  </a:lnTo>
                  <a:lnTo>
                    <a:pt x="411467" y="244360"/>
                  </a:lnTo>
                  <a:close/>
                </a:path>
                <a:path w="680720" h="574039">
                  <a:moveTo>
                    <a:pt x="413994" y="298081"/>
                  </a:moveTo>
                  <a:lnTo>
                    <a:pt x="410794" y="295770"/>
                  </a:lnTo>
                  <a:lnTo>
                    <a:pt x="408495" y="298958"/>
                  </a:lnTo>
                  <a:lnTo>
                    <a:pt x="411683" y="301269"/>
                  </a:lnTo>
                  <a:lnTo>
                    <a:pt x="413994" y="298081"/>
                  </a:lnTo>
                  <a:close/>
                </a:path>
                <a:path w="680720" h="574039">
                  <a:moveTo>
                    <a:pt x="415455" y="347599"/>
                  </a:moveTo>
                  <a:lnTo>
                    <a:pt x="412445" y="345059"/>
                  </a:lnTo>
                  <a:lnTo>
                    <a:pt x="409905" y="348068"/>
                  </a:lnTo>
                  <a:lnTo>
                    <a:pt x="412927" y="350608"/>
                  </a:lnTo>
                  <a:lnTo>
                    <a:pt x="415455" y="347599"/>
                  </a:lnTo>
                  <a:close/>
                </a:path>
                <a:path w="680720" h="574039">
                  <a:moveTo>
                    <a:pt x="418287" y="103670"/>
                  </a:moveTo>
                  <a:lnTo>
                    <a:pt x="414464" y="102717"/>
                  </a:lnTo>
                  <a:lnTo>
                    <a:pt x="413512" y="106540"/>
                  </a:lnTo>
                  <a:lnTo>
                    <a:pt x="417334" y="107492"/>
                  </a:lnTo>
                  <a:lnTo>
                    <a:pt x="418287" y="103670"/>
                  </a:lnTo>
                  <a:close/>
                </a:path>
                <a:path w="680720" h="574039">
                  <a:moveTo>
                    <a:pt x="424992" y="252437"/>
                  </a:moveTo>
                  <a:lnTo>
                    <a:pt x="421614" y="250418"/>
                  </a:lnTo>
                  <a:lnTo>
                    <a:pt x="419595" y="253796"/>
                  </a:lnTo>
                  <a:lnTo>
                    <a:pt x="422973" y="255816"/>
                  </a:lnTo>
                  <a:lnTo>
                    <a:pt x="424992" y="252437"/>
                  </a:lnTo>
                  <a:close/>
                </a:path>
                <a:path w="680720" h="574039">
                  <a:moveTo>
                    <a:pt x="424992" y="182867"/>
                  </a:moveTo>
                  <a:lnTo>
                    <a:pt x="421386" y="181305"/>
                  </a:lnTo>
                  <a:lnTo>
                    <a:pt x="419823" y="184912"/>
                  </a:lnTo>
                  <a:lnTo>
                    <a:pt x="423430" y="186474"/>
                  </a:lnTo>
                  <a:lnTo>
                    <a:pt x="424992" y="182867"/>
                  </a:lnTo>
                  <a:close/>
                </a:path>
                <a:path w="680720" h="574039">
                  <a:moveTo>
                    <a:pt x="426745" y="307314"/>
                  </a:moveTo>
                  <a:lnTo>
                    <a:pt x="423557" y="305003"/>
                  </a:lnTo>
                  <a:lnTo>
                    <a:pt x="421246" y="308203"/>
                  </a:lnTo>
                  <a:lnTo>
                    <a:pt x="424446" y="310502"/>
                  </a:lnTo>
                  <a:lnTo>
                    <a:pt x="426745" y="307314"/>
                  </a:lnTo>
                  <a:close/>
                </a:path>
                <a:path w="680720" h="574039">
                  <a:moveTo>
                    <a:pt x="427520" y="357733"/>
                  </a:moveTo>
                  <a:lnTo>
                    <a:pt x="424497" y="355193"/>
                  </a:lnTo>
                  <a:lnTo>
                    <a:pt x="421970" y="358216"/>
                  </a:lnTo>
                  <a:lnTo>
                    <a:pt x="424980" y="360743"/>
                  </a:lnTo>
                  <a:lnTo>
                    <a:pt x="427520" y="357733"/>
                  </a:lnTo>
                  <a:close/>
                </a:path>
                <a:path w="680720" h="574039">
                  <a:moveTo>
                    <a:pt x="433578" y="107480"/>
                  </a:moveTo>
                  <a:lnTo>
                    <a:pt x="429755" y="106527"/>
                  </a:lnTo>
                  <a:lnTo>
                    <a:pt x="428802" y="110350"/>
                  </a:lnTo>
                  <a:lnTo>
                    <a:pt x="432625" y="111302"/>
                  </a:lnTo>
                  <a:lnTo>
                    <a:pt x="433578" y="107480"/>
                  </a:lnTo>
                  <a:close/>
                </a:path>
                <a:path w="680720" h="574039">
                  <a:moveTo>
                    <a:pt x="438518" y="260502"/>
                  </a:moveTo>
                  <a:lnTo>
                    <a:pt x="435140" y="258483"/>
                  </a:lnTo>
                  <a:lnTo>
                    <a:pt x="433120" y="261874"/>
                  </a:lnTo>
                  <a:lnTo>
                    <a:pt x="436499" y="263893"/>
                  </a:lnTo>
                  <a:lnTo>
                    <a:pt x="438518" y="260502"/>
                  </a:lnTo>
                  <a:close/>
                </a:path>
                <a:path w="680720" h="574039">
                  <a:moveTo>
                    <a:pt x="439458" y="189115"/>
                  </a:moveTo>
                  <a:lnTo>
                    <a:pt x="435838" y="187553"/>
                  </a:lnTo>
                  <a:lnTo>
                    <a:pt x="434276" y="191173"/>
                  </a:lnTo>
                  <a:lnTo>
                    <a:pt x="437896" y="192735"/>
                  </a:lnTo>
                  <a:lnTo>
                    <a:pt x="439458" y="189115"/>
                  </a:lnTo>
                  <a:close/>
                </a:path>
                <a:path w="680720" h="574039">
                  <a:moveTo>
                    <a:pt x="439508" y="316547"/>
                  </a:moveTo>
                  <a:lnTo>
                    <a:pt x="436321" y="314248"/>
                  </a:lnTo>
                  <a:lnTo>
                    <a:pt x="434009" y="317436"/>
                  </a:lnTo>
                  <a:lnTo>
                    <a:pt x="437197" y="319747"/>
                  </a:lnTo>
                  <a:lnTo>
                    <a:pt x="439508" y="316547"/>
                  </a:lnTo>
                  <a:close/>
                </a:path>
                <a:path w="680720" h="574039">
                  <a:moveTo>
                    <a:pt x="439572" y="367868"/>
                  </a:moveTo>
                  <a:lnTo>
                    <a:pt x="436562" y="365340"/>
                  </a:lnTo>
                  <a:lnTo>
                    <a:pt x="434022" y="368350"/>
                  </a:lnTo>
                  <a:lnTo>
                    <a:pt x="437032" y="370890"/>
                  </a:lnTo>
                  <a:lnTo>
                    <a:pt x="439572" y="367868"/>
                  </a:lnTo>
                  <a:close/>
                </a:path>
                <a:path w="680720" h="574039">
                  <a:moveTo>
                    <a:pt x="448856" y="111290"/>
                  </a:moveTo>
                  <a:lnTo>
                    <a:pt x="445046" y="110337"/>
                  </a:lnTo>
                  <a:lnTo>
                    <a:pt x="444093" y="114160"/>
                  </a:lnTo>
                  <a:lnTo>
                    <a:pt x="447903" y="115112"/>
                  </a:lnTo>
                  <a:lnTo>
                    <a:pt x="448856" y="111290"/>
                  </a:lnTo>
                  <a:close/>
                </a:path>
                <a:path w="680720" h="574039">
                  <a:moveTo>
                    <a:pt x="451624" y="378015"/>
                  </a:moveTo>
                  <a:lnTo>
                    <a:pt x="448614" y="375475"/>
                  </a:lnTo>
                  <a:lnTo>
                    <a:pt x="446074" y="378498"/>
                  </a:lnTo>
                  <a:lnTo>
                    <a:pt x="449097" y="381025"/>
                  </a:lnTo>
                  <a:lnTo>
                    <a:pt x="451624" y="378015"/>
                  </a:lnTo>
                  <a:close/>
                </a:path>
                <a:path w="680720" h="574039">
                  <a:moveTo>
                    <a:pt x="452043" y="268579"/>
                  </a:moveTo>
                  <a:lnTo>
                    <a:pt x="448665" y="266560"/>
                  </a:lnTo>
                  <a:lnTo>
                    <a:pt x="446646" y="269938"/>
                  </a:lnTo>
                  <a:lnTo>
                    <a:pt x="450024" y="271957"/>
                  </a:lnTo>
                  <a:lnTo>
                    <a:pt x="452043" y="268579"/>
                  </a:lnTo>
                  <a:close/>
                </a:path>
                <a:path w="680720" h="574039">
                  <a:moveTo>
                    <a:pt x="452272" y="325793"/>
                  </a:moveTo>
                  <a:lnTo>
                    <a:pt x="449084" y="323481"/>
                  </a:lnTo>
                  <a:lnTo>
                    <a:pt x="446773" y="326669"/>
                  </a:lnTo>
                  <a:lnTo>
                    <a:pt x="449961" y="328980"/>
                  </a:lnTo>
                  <a:lnTo>
                    <a:pt x="452272" y="325793"/>
                  </a:lnTo>
                  <a:close/>
                </a:path>
                <a:path w="680720" h="574039">
                  <a:moveTo>
                    <a:pt x="453910" y="195364"/>
                  </a:moveTo>
                  <a:lnTo>
                    <a:pt x="450303" y="193802"/>
                  </a:lnTo>
                  <a:lnTo>
                    <a:pt x="448741" y="197421"/>
                  </a:lnTo>
                  <a:lnTo>
                    <a:pt x="452348" y="198983"/>
                  </a:lnTo>
                  <a:lnTo>
                    <a:pt x="453910" y="195364"/>
                  </a:lnTo>
                  <a:close/>
                </a:path>
                <a:path w="680720" h="574039">
                  <a:moveTo>
                    <a:pt x="463689" y="388150"/>
                  </a:moveTo>
                  <a:lnTo>
                    <a:pt x="460667" y="385622"/>
                  </a:lnTo>
                  <a:lnTo>
                    <a:pt x="458139" y="388632"/>
                  </a:lnTo>
                  <a:lnTo>
                    <a:pt x="461149" y="391172"/>
                  </a:lnTo>
                  <a:lnTo>
                    <a:pt x="463689" y="388150"/>
                  </a:lnTo>
                  <a:close/>
                </a:path>
                <a:path w="680720" h="574039">
                  <a:moveTo>
                    <a:pt x="464146" y="115100"/>
                  </a:moveTo>
                  <a:lnTo>
                    <a:pt x="460324" y="114147"/>
                  </a:lnTo>
                  <a:lnTo>
                    <a:pt x="459371" y="117970"/>
                  </a:lnTo>
                  <a:lnTo>
                    <a:pt x="463194" y="118922"/>
                  </a:lnTo>
                  <a:lnTo>
                    <a:pt x="464146" y="115100"/>
                  </a:lnTo>
                  <a:close/>
                </a:path>
                <a:path w="680720" h="574039">
                  <a:moveTo>
                    <a:pt x="465035" y="335026"/>
                  </a:moveTo>
                  <a:lnTo>
                    <a:pt x="461848" y="332714"/>
                  </a:lnTo>
                  <a:lnTo>
                    <a:pt x="459536" y="335902"/>
                  </a:lnTo>
                  <a:lnTo>
                    <a:pt x="462724" y="338213"/>
                  </a:lnTo>
                  <a:lnTo>
                    <a:pt x="465035" y="335026"/>
                  </a:lnTo>
                  <a:close/>
                </a:path>
                <a:path w="680720" h="574039">
                  <a:moveTo>
                    <a:pt x="465569" y="276656"/>
                  </a:moveTo>
                  <a:lnTo>
                    <a:pt x="462191" y="274637"/>
                  </a:lnTo>
                  <a:lnTo>
                    <a:pt x="460171" y="278015"/>
                  </a:lnTo>
                  <a:lnTo>
                    <a:pt x="463562" y="280035"/>
                  </a:lnTo>
                  <a:lnTo>
                    <a:pt x="465569" y="276656"/>
                  </a:lnTo>
                  <a:close/>
                </a:path>
                <a:path w="680720" h="574039">
                  <a:moveTo>
                    <a:pt x="468376" y="201625"/>
                  </a:moveTo>
                  <a:lnTo>
                    <a:pt x="464756" y="200063"/>
                  </a:lnTo>
                  <a:lnTo>
                    <a:pt x="463194" y="203669"/>
                  </a:lnTo>
                  <a:lnTo>
                    <a:pt x="466813" y="205232"/>
                  </a:lnTo>
                  <a:lnTo>
                    <a:pt x="468376" y="201625"/>
                  </a:lnTo>
                  <a:close/>
                </a:path>
                <a:path w="680720" h="574039">
                  <a:moveTo>
                    <a:pt x="475742" y="398297"/>
                  </a:moveTo>
                  <a:lnTo>
                    <a:pt x="472732" y="395757"/>
                  </a:lnTo>
                  <a:lnTo>
                    <a:pt x="470192" y="398767"/>
                  </a:lnTo>
                  <a:lnTo>
                    <a:pt x="473202" y="401307"/>
                  </a:lnTo>
                  <a:lnTo>
                    <a:pt x="475742" y="398297"/>
                  </a:lnTo>
                  <a:close/>
                </a:path>
                <a:path w="680720" h="574039">
                  <a:moveTo>
                    <a:pt x="477799" y="344258"/>
                  </a:moveTo>
                  <a:lnTo>
                    <a:pt x="474611" y="341947"/>
                  </a:lnTo>
                  <a:lnTo>
                    <a:pt x="472300" y="345147"/>
                  </a:lnTo>
                  <a:lnTo>
                    <a:pt x="475488" y="347446"/>
                  </a:lnTo>
                  <a:lnTo>
                    <a:pt x="477799" y="344258"/>
                  </a:lnTo>
                  <a:close/>
                </a:path>
                <a:path w="680720" h="574039">
                  <a:moveTo>
                    <a:pt x="479107" y="284734"/>
                  </a:moveTo>
                  <a:lnTo>
                    <a:pt x="475716" y="282714"/>
                  </a:lnTo>
                  <a:lnTo>
                    <a:pt x="473697" y="286092"/>
                  </a:lnTo>
                  <a:lnTo>
                    <a:pt x="477088" y="288112"/>
                  </a:lnTo>
                  <a:lnTo>
                    <a:pt x="479107" y="284734"/>
                  </a:lnTo>
                  <a:close/>
                </a:path>
                <a:path w="680720" h="574039">
                  <a:moveTo>
                    <a:pt x="479437" y="118910"/>
                  </a:moveTo>
                  <a:lnTo>
                    <a:pt x="475615" y="117957"/>
                  </a:lnTo>
                  <a:lnTo>
                    <a:pt x="474662" y="121780"/>
                  </a:lnTo>
                  <a:lnTo>
                    <a:pt x="478485" y="122732"/>
                  </a:lnTo>
                  <a:lnTo>
                    <a:pt x="479437" y="118910"/>
                  </a:lnTo>
                  <a:close/>
                </a:path>
                <a:path w="680720" h="574039">
                  <a:moveTo>
                    <a:pt x="482841" y="207873"/>
                  </a:moveTo>
                  <a:lnTo>
                    <a:pt x="479221" y="206311"/>
                  </a:lnTo>
                  <a:lnTo>
                    <a:pt x="477659" y="209918"/>
                  </a:lnTo>
                  <a:lnTo>
                    <a:pt x="481266" y="211480"/>
                  </a:lnTo>
                  <a:lnTo>
                    <a:pt x="482841" y="207873"/>
                  </a:lnTo>
                  <a:close/>
                </a:path>
                <a:path w="680720" h="574039">
                  <a:moveTo>
                    <a:pt x="487794" y="408432"/>
                  </a:moveTo>
                  <a:lnTo>
                    <a:pt x="484784" y="405892"/>
                  </a:lnTo>
                  <a:lnTo>
                    <a:pt x="482244" y="408914"/>
                  </a:lnTo>
                  <a:lnTo>
                    <a:pt x="485267" y="411441"/>
                  </a:lnTo>
                  <a:lnTo>
                    <a:pt x="487794" y="408432"/>
                  </a:lnTo>
                  <a:close/>
                </a:path>
                <a:path w="680720" h="574039">
                  <a:moveTo>
                    <a:pt x="490562" y="353491"/>
                  </a:moveTo>
                  <a:lnTo>
                    <a:pt x="487375" y="351193"/>
                  </a:lnTo>
                  <a:lnTo>
                    <a:pt x="485063" y="354380"/>
                  </a:lnTo>
                  <a:lnTo>
                    <a:pt x="488251" y="356692"/>
                  </a:lnTo>
                  <a:lnTo>
                    <a:pt x="490562" y="353491"/>
                  </a:lnTo>
                  <a:close/>
                </a:path>
                <a:path w="680720" h="574039">
                  <a:moveTo>
                    <a:pt x="492633" y="292798"/>
                  </a:moveTo>
                  <a:lnTo>
                    <a:pt x="489242" y="290779"/>
                  </a:lnTo>
                  <a:lnTo>
                    <a:pt x="487222" y="294170"/>
                  </a:lnTo>
                  <a:lnTo>
                    <a:pt x="490613" y="296189"/>
                  </a:lnTo>
                  <a:lnTo>
                    <a:pt x="492633" y="292798"/>
                  </a:lnTo>
                  <a:close/>
                </a:path>
                <a:path w="680720" h="574039">
                  <a:moveTo>
                    <a:pt x="494715" y="122720"/>
                  </a:moveTo>
                  <a:lnTo>
                    <a:pt x="490893" y="121767"/>
                  </a:lnTo>
                  <a:lnTo>
                    <a:pt x="489940" y="125590"/>
                  </a:lnTo>
                  <a:lnTo>
                    <a:pt x="493763" y="126530"/>
                  </a:lnTo>
                  <a:lnTo>
                    <a:pt x="494715" y="122720"/>
                  </a:lnTo>
                  <a:close/>
                </a:path>
                <a:path w="680720" h="574039">
                  <a:moveTo>
                    <a:pt x="497293" y="214122"/>
                  </a:moveTo>
                  <a:lnTo>
                    <a:pt x="493674" y="212559"/>
                  </a:lnTo>
                  <a:lnTo>
                    <a:pt x="492112" y="216179"/>
                  </a:lnTo>
                  <a:lnTo>
                    <a:pt x="495731" y="217741"/>
                  </a:lnTo>
                  <a:lnTo>
                    <a:pt x="497293" y="214122"/>
                  </a:lnTo>
                  <a:close/>
                </a:path>
                <a:path w="680720" h="574039">
                  <a:moveTo>
                    <a:pt x="499859" y="418566"/>
                  </a:moveTo>
                  <a:lnTo>
                    <a:pt x="496836" y="416039"/>
                  </a:lnTo>
                  <a:lnTo>
                    <a:pt x="494309" y="419049"/>
                  </a:lnTo>
                  <a:lnTo>
                    <a:pt x="497319" y="421589"/>
                  </a:lnTo>
                  <a:lnTo>
                    <a:pt x="499859" y="418566"/>
                  </a:lnTo>
                  <a:close/>
                </a:path>
                <a:path w="680720" h="574039">
                  <a:moveTo>
                    <a:pt x="503326" y="362737"/>
                  </a:moveTo>
                  <a:lnTo>
                    <a:pt x="500126" y="360426"/>
                  </a:lnTo>
                  <a:lnTo>
                    <a:pt x="497827" y="363613"/>
                  </a:lnTo>
                  <a:lnTo>
                    <a:pt x="501015" y="365925"/>
                  </a:lnTo>
                  <a:lnTo>
                    <a:pt x="503326" y="362737"/>
                  </a:lnTo>
                  <a:close/>
                </a:path>
                <a:path w="680720" h="574039">
                  <a:moveTo>
                    <a:pt x="506158" y="300875"/>
                  </a:moveTo>
                  <a:lnTo>
                    <a:pt x="502780" y="298856"/>
                  </a:lnTo>
                  <a:lnTo>
                    <a:pt x="500761" y="302234"/>
                  </a:lnTo>
                  <a:lnTo>
                    <a:pt x="504139" y="304253"/>
                  </a:lnTo>
                  <a:lnTo>
                    <a:pt x="506158" y="300875"/>
                  </a:lnTo>
                  <a:close/>
                </a:path>
                <a:path w="680720" h="574039">
                  <a:moveTo>
                    <a:pt x="510006" y="126517"/>
                  </a:moveTo>
                  <a:lnTo>
                    <a:pt x="506183" y="125564"/>
                  </a:lnTo>
                  <a:lnTo>
                    <a:pt x="505231" y="129387"/>
                  </a:lnTo>
                  <a:lnTo>
                    <a:pt x="509054" y="130340"/>
                  </a:lnTo>
                  <a:lnTo>
                    <a:pt x="510006" y="126517"/>
                  </a:lnTo>
                  <a:close/>
                </a:path>
                <a:path w="680720" h="574039">
                  <a:moveTo>
                    <a:pt x="511759" y="220370"/>
                  </a:moveTo>
                  <a:lnTo>
                    <a:pt x="508139" y="218808"/>
                  </a:lnTo>
                  <a:lnTo>
                    <a:pt x="506577" y="222427"/>
                  </a:lnTo>
                  <a:lnTo>
                    <a:pt x="510197" y="223989"/>
                  </a:lnTo>
                  <a:lnTo>
                    <a:pt x="511759" y="220370"/>
                  </a:lnTo>
                  <a:close/>
                </a:path>
                <a:path w="680720" h="574039">
                  <a:moveTo>
                    <a:pt x="511911" y="428713"/>
                  </a:moveTo>
                  <a:lnTo>
                    <a:pt x="508901" y="426173"/>
                  </a:lnTo>
                  <a:lnTo>
                    <a:pt x="506361" y="429196"/>
                  </a:lnTo>
                  <a:lnTo>
                    <a:pt x="509371" y="431723"/>
                  </a:lnTo>
                  <a:lnTo>
                    <a:pt x="511911" y="428713"/>
                  </a:lnTo>
                  <a:close/>
                </a:path>
                <a:path w="680720" h="574039">
                  <a:moveTo>
                    <a:pt x="516077" y="371970"/>
                  </a:moveTo>
                  <a:lnTo>
                    <a:pt x="512889" y="369658"/>
                  </a:lnTo>
                  <a:lnTo>
                    <a:pt x="510578" y="372846"/>
                  </a:lnTo>
                  <a:lnTo>
                    <a:pt x="513778" y="375158"/>
                  </a:lnTo>
                  <a:lnTo>
                    <a:pt x="516077" y="371970"/>
                  </a:lnTo>
                  <a:close/>
                </a:path>
                <a:path w="680720" h="574039">
                  <a:moveTo>
                    <a:pt x="519684" y="308952"/>
                  </a:moveTo>
                  <a:lnTo>
                    <a:pt x="516305" y="306933"/>
                  </a:lnTo>
                  <a:lnTo>
                    <a:pt x="514286" y="310311"/>
                  </a:lnTo>
                  <a:lnTo>
                    <a:pt x="517664" y="312331"/>
                  </a:lnTo>
                  <a:lnTo>
                    <a:pt x="519684" y="308952"/>
                  </a:lnTo>
                  <a:close/>
                </a:path>
                <a:path w="680720" h="574039">
                  <a:moveTo>
                    <a:pt x="523963" y="438848"/>
                  </a:moveTo>
                  <a:lnTo>
                    <a:pt x="520954" y="436321"/>
                  </a:lnTo>
                  <a:lnTo>
                    <a:pt x="518414" y="439331"/>
                  </a:lnTo>
                  <a:lnTo>
                    <a:pt x="521436" y="441871"/>
                  </a:lnTo>
                  <a:lnTo>
                    <a:pt x="523963" y="438848"/>
                  </a:lnTo>
                  <a:close/>
                </a:path>
                <a:path w="680720" h="574039">
                  <a:moveTo>
                    <a:pt x="525297" y="130327"/>
                  </a:moveTo>
                  <a:lnTo>
                    <a:pt x="521474" y="129374"/>
                  </a:lnTo>
                  <a:lnTo>
                    <a:pt x="520522" y="133197"/>
                  </a:lnTo>
                  <a:lnTo>
                    <a:pt x="524344" y="134150"/>
                  </a:lnTo>
                  <a:lnTo>
                    <a:pt x="525297" y="130327"/>
                  </a:lnTo>
                  <a:close/>
                </a:path>
                <a:path w="680720" h="574039">
                  <a:moveTo>
                    <a:pt x="526211" y="226631"/>
                  </a:moveTo>
                  <a:lnTo>
                    <a:pt x="522605" y="225069"/>
                  </a:lnTo>
                  <a:lnTo>
                    <a:pt x="521042" y="228676"/>
                  </a:lnTo>
                  <a:lnTo>
                    <a:pt x="524649" y="230238"/>
                  </a:lnTo>
                  <a:lnTo>
                    <a:pt x="526211" y="226631"/>
                  </a:lnTo>
                  <a:close/>
                </a:path>
                <a:path w="680720" h="574039">
                  <a:moveTo>
                    <a:pt x="528840" y="381203"/>
                  </a:moveTo>
                  <a:lnTo>
                    <a:pt x="525653" y="378891"/>
                  </a:lnTo>
                  <a:lnTo>
                    <a:pt x="523341" y="382092"/>
                  </a:lnTo>
                  <a:lnTo>
                    <a:pt x="526542" y="384390"/>
                  </a:lnTo>
                  <a:lnTo>
                    <a:pt x="528840" y="381203"/>
                  </a:lnTo>
                  <a:close/>
                </a:path>
                <a:path w="680720" h="574039">
                  <a:moveTo>
                    <a:pt x="533209" y="317030"/>
                  </a:moveTo>
                  <a:lnTo>
                    <a:pt x="529831" y="315010"/>
                  </a:lnTo>
                  <a:lnTo>
                    <a:pt x="527812" y="318389"/>
                  </a:lnTo>
                  <a:lnTo>
                    <a:pt x="531190" y="320408"/>
                  </a:lnTo>
                  <a:lnTo>
                    <a:pt x="533209" y="317030"/>
                  </a:lnTo>
                  <a:close/>
                </a:path>
                <a:path w="680720" h="574039">
                  <a:moveTo>
                    <a:pt x="536016" y="448995"/>
                  </a:moveTo>
                  <a:lnTo>
                    <a:pt x="533006" y="446455"/>
                  </a:lnTo>
                  <a:lnTo>
                    <a:pt x="530479" y="449465"/>
                  </a:lnTo>
                  <a:lnTo>
                    <a:pt x="533488" y="452005"/>
                  </a:lnTo>
                  <a:lnTo>
                    <a:pt x="536016" y="448995"/>
                  </a:lnTo>
                  <a:close/>
                </a:path>
                <a:path w="680720" h="574039">
                  <a:moveTo>
                    <a:pt x="540575" y="134137"/>
                  </a:moveTo>
                  <a:lnTo>
                    <a:pt x="536752" y="133184"/>
                  </a:lnTo>
                  <a:lnTo>
                    <a:pt x="535800" y="137007"/>
                  </a:lnTo>
                  <a:lnTo>
                    <a:pt x="539623" y="137960"/>
                  </a:lnTo>
                  <a:lnTo>
                    <a:pt x="540575" y="134137"/>
                  </a:lnTo>
                  <a:close/>
                </a:path>
                <a:path w="680720" h="574039">
                  <a:moveTo>
                    <a:pt x="540677" y="232879"/>
                  </a:moveTo>
                  <a:lnTo>
                    <a:pt x="537057" y="231317"/>
                  </a:lnTo>
                  <a:lnTo>
                    <a:pt x="535495" y="234924"/>
                  </a:lnTo>
                  <a:lnTo>
                    <a:pt x="539115" y="236486"/>
                  </a:lnTo>
                  <a:lnTo>
                    <a:pt x="540677" y="232879"/>
                  </a:lnTo>
                  <a:close/>
                </a:path>
                <a:path w="680720" h="574039">
                  <a:moveTo>
                    <a:pt x="541604" y="390436"/>
                  </a:moveTo>
                  <a:lnTo>
                    <a:pt x="538416" y="388137"/>
                  </a:lnTo>
                  <a:lnTo>
                    <a:pt x="536105" y="391325"/>
                  </a:lnTo>
                  <a:lnTo>
                    <a:pt x="539292" y="393636"/>
                  </a:lnTo>
                  <a:lnTo>
                    <a:pt x="541604" y="390436"/>
                  </a:lnTo>
                  <a:close/>
                </a:path>
                <a:path w="680720" h="574039">
                  <a:moveTo>
                    <a:pt x="546735" y="325094"/>
                  </a:moveTo>
                  <a:lnTo>
                    <a:pt x="543356" y="323075"/>
                  </a:lnTo>
                  <a:lnTo>
                    <a:pt x="541337" y="326466"/>
                  </a:lnTo>
                  <a:lnTo>
                    <a:pt x="544715" y="328485"/>
                  </a:lnTo>
                  <a:lnTo>
                    <a:pt x="546735" y="325094"/>
                  </a:lnTo>
                  <a:close/>
                </a:path>
                <a:path w="680720" h="574039">
                  <a:moveTo>
                    <a:pt x="548081" y="459130"/>
                  </a:moveTo>
                  <a:lnTo>
                    <a:pt x="545058" y="456603"/>
                  </a:lnTo>
                  <a:lnTo>
                    <a:pt x="542531" y="459613"/>
                  </a:lnTo>
                  <a:lnTo>
                    <a:pt x="545541" y="462140"/>
                  </a:lnTo>
                  <a:lnTo>
                    <a:pt x="548081" y="459130"/>
                  </a:lnTo>
                  <a:close/>
                </a:path>
                <a:path w="680720" h="574039">
                  <a:moveTo>
                    <a:pt x="554367" y="399681"/>
                  </a:moveTo>
                  <a:lnTo>
                    <a:pt x="551180" y="397370"/>
                  </a:lnTo>
                  <a:lnTo>
                    <a:pt x="548868" y="400558"/>
                  </a:lnTo>
                  <a:lnTo>
                    <a:pt x="552056" y="402869"/>
                  </a:lnTo>
                  <a:lnTo>
                    <a:pt x="554367" y="399681"/>
                  </a:lnTo>
                  <a:close/>
                </a:path>
                <a:path w="680720" h="574039">
                  <a:moveTo>
                    <a:pt x="555129" y="239128"/>
                  </a:moveTo>
                  <a:lnTo>
                    <a:pt x="551522" y="237566"/>
                  </a:lnTo>
                  <a:lnTo>
                    <a:pt x="549960" y="241185"/>
                  </a:lnTo>
                  <a:lnTo>
                    <a:pt x="553567" y="242747"/>
                  </a:lnTo>
                  <a:lnTo>
                    <a:pt x="555129" y="239128"/>
                  </a:lnTo>
                  <a:close/>
                </a:path>
                <a:path w="680720" h="574039">
                  <a:moveTo>
                    <a:pt x="555866" y="137947"/>
                  </a:moveTo>
                  <a:lnTo>
                    <a:pt x="552043" y="136994"/>
                  </a:lnTo>
                  <a:lnTo>
                    <a:pt x="551091" y="140817"/>
                  </a:lnTo>
                  <a:lnTo>
                    <a:pt x="554913" y="141770"/>
                  </a:lnTo>
                  <a:lnTo>
                    <a:pt x="555866" y="137947"/>
                  </a:lnTo>
                  <a:close/>
                </a:path>
                <a:path w="680720" h="574039">
                  <a:moveTo>
                    <a:pt x="560133" y="469277"/>
                  </a:moveTo>
                  <a:lnTo>
                    <a:pt x="557123" y="466737"/>
                  </a:lnTo>
                  <a:lnTo>
                    <a:pt x="554583" y="469747"/>
                  </a:lnTo>
                  <a:lnTo>
                    <a:pt x="557593" y="472287"/>
                  </a:lnTo>
                  <a:lnTo>
                    <a:pt x="560133" y="469277"/>
                  </a:lnTo>
                  <a:close/>
                </a:path>
                <a:path w="680720" h="574039">
                  <a:moveTo>
                    <a:pt x="560260" y="333171"/>
                  </a:moveTo>
                  <a:lnTo>
                    <a:pt x="556882" y="331152"/>
                  </a:lnTo>
                  <a:lnTo>
                    <a:pt x="554863" y="334530"/>
                  </a:lnTo>
                  <a:lnTo>
                    <a:pt x="558241" y="336550"/>
                  </a:lnTo>
                  <a:lnTo>
                    <a:pt x="560260" y="333171"/>
                  </a:lnTo>
                  <a:close/>
                </a:path>
                <a:path w="680720" h="574039">
                  <a:moveTo>
                    <a:pt x="567131" y="408914"/>
                  </a:moveTo>
                  <a:lnTo>
                    <a:pt x="563943" y="406603"/>
                  </a:lnTo>
                  <a:lnTo>
                    <a:pt x="561632" y="409790"/>
                  </a:lnTo>
                  <a:lnTo>
                    <a:pt x="564819" y="412102"/>
                  </a:lnTo>
                  <a:lnTo>
                    <a:pt x="567131" y="408914"/>
                  </a:lnTo>
                  <a:close/>
                </a:path>
                <a:path w="680720" h="574039">
                  <a:moveTo>
                    <a:pt x="569595" y="245376"/>
                  </a:moveTo>
                  <a:lnTo>
                    <a:pt x="565975" y="243814"/>
                  </a:lnTo>
                  <a:lnTo>
                    <a:pt x="564413" y="247434"/>
                  </a:lnTo>
                  <a:lnTo>
                    <a:pt x="568032" y="248996"/>
                  </a:lnTo>
                  <a:lnTo>
                    <a:pt x="569595" y="245376"/>
                  </a:lnTo>
                  <a:close/>
                </a:path>
                <a:path w="680720" h="574039">
                  <a:moveTo>
                    <a:pt x="572185" y="479412"/>
                  </a:moveTo>
                  <a:lnTo>
                    <a:pt x="569175" y="476872"/>
                  </a:lnTo>
                  <a:lnTo>
                    <a:pt x="566635" y="479894"/>
                  </a:lnTo>
                  <a:lnTo>
                    <a:pt x="569658" y="482422"/>
                  </a:lnTo>
                  <a:lnTo>
                    <a:pt x="572185" y="479412"/>
                  </a:lnTo>
                  <a:close/>
                </a:path>
                <a:path w="680720" h="574039">
                  <a:moveTo>
                    <a:pt x="573786" y="341249"/>
                  </a:moveTo>
                  <a:lnTo>
                    <a:pt x="570407" y="339229"/>
                  </a:lnTo>
                  <a:lnTo>
                    <a:pt x="568388" y="342607"/>
                  </a:lnTo>
                  <a:lnTo>
                    <a:pt x="571766" y="344627"/>
                  </a:lnTo>
                  <a:lnTo>
                    <a:pt x="573786" y="341249"/>
                  </a:lnTo>
                  <a:close/>
                </a:path>
                <a:path w="680720" h="574039">
                  <a:moveTo>
                    <a:pt x="579894" y="418147"/>
                  </a:moveTo>
                  <a:lnTo>
                    <a:pt x="576707" y="415836"/>
                  </a:lnTo>
                  <a:lnTo>
                    <a:pt x="574395" y="419023"/>
                  </a:lnTo>
                  <a:lnTo>
                    <a:pt x="577583" y="421335"/>
                  </a:lnTo>
                  <a:lnTo>
                    <a:pt x="579894" y="418147"/>
                  </a:lnTo>
                  <a:close/>
                </a:path>
                <a:path w="680720" h="574039">
                  <a:moveTo>
                    <a:pt x="584060" y="251637"/>
                  </a:moveTo>
                  <a:lnTo>
                    <a:pt x="580440" y="250075"/>
                  </a:lnTo>
                  <a:lnTo>
                    <a:pt x="578878" y="253682"/>
                  </a:lnTo>
                  <a:lnTo>
                    <a:pt x="582485" y="255244"/>
                  </a:lnTo>
                  <a:lnTo>
                    <a:pt x="584060" y="251637"/>
                  </a:lnTo>
                  <a:close/>
                </a:path>
                <a:path w="680720" h="574039">
                  <a:moveTo>
                    <a:pt x="584250" y="489546"/>
                  </a:moveTo>
                  <a:lnTo>
                    <a:pt x="581228" y="487019"/>
                  </a:lnTo>
                  <a:lnTo>
                    <a:pt x="578700" y="490029"/>
                  </a:lnTo>
                  <a:lnTo>
                    <a:pt x="581710" y="492569"/>
                  </a:lnTo>
                  <a:lnTo>
                    <a:pt x="584250" y="489546"/>
                  </a:lnTo>
                  <a:close/>
                </a:path>
                <a:path w="680720" h="574039">
                  <a:moveTo>
                    <a:pt x="587324" y="349326"/>
                  </a:moveTo>
                  <a:lnTo>
                    <a:pt x="583933" y="347306"/>
                  </a:lnTo>
                  <a:lnTo>
                    <a:pt x="581914" y="350685"/>
                  </a:lnTo>
                  <a:lnTo>
                    <a:pt x="585304" y="352704"/>
                  </a:lnTo>
                  <a:lnTo>
                    <a:pt x="587324" y="349326"/>
                  </a:lnTo>
                  <a:close/>
                </a:path>
                <a:path w="680720" h="574039">
                  <a:moveTo>
                    <a:pt x="592658" y="427380"/>
                  </a:moveTo>
                  <a:lnTo>
                    <a:pt x="589470" y="425081"/>
                  </a:lnTo>
                  <a:lnTo>
                    <a:pt x="587159" y="428269"/>
                  </a:lnTo>
                  <a:lnTo>
                    <a:pt x="590346" y="430580"/>
                  </a:lnTo>
                  <a:lnTo>
                    <a:pt x="592658" y="427380"/>
                  </a:lnTo>
                  <a:close/>
                </a:path>
                <a:path w="680720" h="574039">
                  <a:moveTo>
                    <a:pt x="596303" y="499694"/>
                  </a:moveTo>
                  <a:lnTo>
                    <a:pt x="593293" y="497154"/>
                  </a:lnTo>
                  <a:lnTo>
                    <a:pt x="590753" y="500164"/>
                  </a:lnTo>
                  <a:lnTo>
                    <a:pt x="593763" y="502704"/>
                  </a:lnTo>
                  <a:lnTo>
                    <a:pt x="596303" y="499694"/>
                  </a:lnTo>
                  <a:close/>
                </a:path>
                <a:path w="680720" h="574039">
                  <a:moveTo>
                    <a:pt x="598512" y="257886"/>
                  </a:moveTo>
                  <a:lnTo>
                    <a:pt x="594893" y="256324"/>
                  </a:lnTo>
                  <a:lnTo>
                    <a:pt x="593331" y="259930"/>
                  </a:lnTo>
                  <a:lnTo>
                    <a:pt x="596950" y="261493"/>
                  </a:lnTo>
                  <a:lnTo>
                    <a:pt x="598512" y="257886"/>
                  </a:lnTo>
                  <a:close/>
                </a:path>
                <a:path w="680720" h="574039">
                  <a:moveTo>
                    <a:pt x="600849" y="357390"/>
                  </a:moveTo>
                  <a:lnTo>
                    <a:pt x="597458" y="355371"/>
                  </a:lnTo>
                  <a:lnTo>
                    <a:pt x="595439" y="358762"/>
                  </a:lnTo>
                  <a:lnTo>
                    <a:pt x="598830" y="360781"/>
                  </a:lnTo>
                  <a:lnTo>
                    <a:pt x="600849" y="357390"/>
                  </a:lnTo>
                  <a:close/>
                </a:path>
                <a:path w="680720" h="574039">
                  <a:moveTo>
                    <a:pt x="605421" y="436626"/>
                  </a:moveTo>
                  <a:lnTo>
                    <a:pt x="602221" y="434314"/>
                  </a:lnTo>
                  <a:lnTo>
                    <a:pt x="599922" y="437502"/>
                  </a:lnTo>
                  <a:lnTo>
                    <a:pt x="603110" y="439813"/>
                  </a:lnTo>
                  <a:lnTo>
                    <a:pt x="605421" y="436626"/>
                  </a:lnTo>
                  <a:close/>
                </a:path>
                <a:path w="680720" h="574039">
                  <a:moveTo>
                    <a:pt x="608355" y="509828"/>
                  </a:moveTo>
                  <a:lnTo>
                    <a:pt x="605345" y="507301"/>
                  </a:lnTo>
                  <a:lnTo>
                    <a:pt x="602805" y="510311"/>
                  </a:lnTo>
                  <a:lnTo>
                    <a:pt x="605828" y="512838"/>
                  </a:lnTo>
                  <a:lnTo>
                    <a:pt x="608355" y="509828"/>
                  </a:lnTo>
                  <a:close/>
                </a:path>
                <a:path w="680720" h="574039">
                  <a:moveTo>
                    <a:pt x="614375" y="365467"/>
                  </a:moveTo>
                  <a:lnTo>
                    <a:pt x="610984" y="363448"/>
                  </a:lnTo>
                  <a:lnTo>
                    <a:pt x="608977" y="366826"/>
                  </a:lnTo>
                  <a:lnTo>
                    <a:pt x="612355" y="368846"/>
                  </a:lnTo>
                  <a:lnTo>
                    <a:pt x="614375" y="365467"/>
                  </a:lnTo>
                  <a:close/>
                </a:path>
                <a:path w="680720" h="574039">
                  <a:moveTo>
                    <a:pt x="618172" y="445858"/>
                  </a:moveTo>
                  <a:lnTo>
                    <a:pt x="614984" y="443547"/>
                  </a:lnTo>
                  <a:lnTo>
                    <a:pt x="612673" y="446735"/>
                  </a:lnTo>
                  <a:lnTo>
                    <a:pt x="615873" y="449046"/>
                  </a:lnTo>
                  <a:lnTo>
                    <a:pt x="618172" y="445858"/>
                  </a:lnTo>
                  <a:close/>
                </a:path>
                <a:path w="680720" h="574039">
                  <a:moveTo>
                    <a:pt x="620420" y="519976"/>
                  </a:moveTo>
                  <a:lnTo>
                    <a:pt x="617397" y="517436"/>
                  </a:lnTo>
                  <a:lnTo>
                    <a:pt x="614870" y="520446"/>
                  </a:lnTo>
                  <a:lnTo>
                    <a:pt x="617880" y="522986"/>
                  </a:lnTo>
                  <a:lnTo>
                    <a:pt x="620420" y="519976"/>
                  </a:lnTo>
                  <a:close/>
                </a:path>
                <a:path w="680720" h="574039">
                  <a:moveTo>
                    <a:pt x="627900" y="373545"/>
                  </a:moveTo>
                  <a:lnTo>
                    <a:pt x="624522" y="371525"/>
                  </a:lnTo>
                  <a:lnTo>
                    <a:pt x="622503" y="374904"/>
                  </a:lnTo>
                  <a:lnTo>
                    <a:pt x="625881" y="376923"/>
                  </a:lnTo>
                  <a:lnTo>
                    <a:pt x="627900" y="373545"/>
                  </a:lnTo>
                  <a:close/>
                </a:path>
                <a:path w="680720" h="574039">
                  <a:moveTo>
                    <a:pt x="630936" y="455091"/>
                  </a:moveTo>
                  <a:lnTo>
                    <a:pt x="627748" y="452780"/>
                  </a:lnTo>
                  <a:lnTo>
                    <a:pt x="625436" y="455968"/>
                  </a:lnTo>
                  <a:lnTo>
                    <a:pt x="628637" y="458279"/>
                  </a:lnTo>
                  <a:lnTo>
                    <a:pt x="630936" y="455091"/>
                  </a:lnTo>
                  <a:close/>
                </a:path>
                <a:path w="680720" h="574039">
                  <a:moveTo>
                    <a:pt x="632472" y="530110"/>
                  </a:moveTo>
                  <a:lnTo>
                    <a:pt x="629462" y="527570"/>
                  </a:lnTo>
                  <a:lnTo>
                    <a:pt x="626922" y="530593"/>
                  </a:lnTo>
                  <a:lnTo>
                    <a:pt x="629932" y="533120"/>
                  </a:lnTo>
                  <a:lnTo>
                    <a:pt x="632472" y="530110"/>
                  </a:lnTo>
                  <a:close/>
                </a:path>
                <a:path w="680720" h="574039">
                  <a:moveTo>
                    <a:pt x="643699" y="464324"/>
                  </a:moveTo>
                  <a:lnTo>
                    <a:pt x="640511" y="462026"/>
                  </a:lnTo>
                  <a:lnTo>
                    <a:pt x="638200" y="465213"/>
                  </a:lnTo>
                  <a:lnTo>
                    <a:pt x="641388" y="467525"/>
                  </a:lnTo>
                  <a:lnTo>
                    <a:pt x="643699" y="464324"/>
                  </a:lnTo>
                  <a:close/>
                </a:path>
                <a:path w="680720" h="574039">
                  <a:moveTo>
                    <a:pt x="644525" y="540245"/>
                  </a:moveTo>
                  <a:lnTo>
                    <a:pt x="641515" y="537718"/>
                  </a:lnTo>
                  <a:lnTo>
                    <a:pt x="638975" y="540727"/>
                  </a:lnTo>
                  <a:lnTo>
                    <a:pt x="641997" y="543267"/>
                  </a:lnTo>
                  <a:lnTo>
                    <a:pt x="644525" y="540245"/>
                  </a:lnTo>
                  <a:close/>
                </a:path>
                <a:path w="680720" h="574039">
                  <a:moveTo>
                    <a:pt x="656463" y="473570"/>
                  </a:moveTo>
                  <a:lnTo>
                    <a:pt x="653275" y="471258"/>
                  </a:lnTo>
                  <a:lnTo>
                    <a:pt x="650963" y="474446"/>
                  </a:lnTo>
                  <a:lnTo>
                    <a:pt x="654151" y="476758"/>
                  </a:lnTo>
                  <a:lnTo>
                    <a:pt x="656463" y="473570"/>
                  </a:lnTo>
                  <a:close/>
                </a:path>
                <a:path w="680720" h="574039">
                  <a:moveTo>
                    <a:pt x="656590" y="550392"/>
                  </a:moveTo>
                  <a:lnTo>
                    <a:pt x="653567" y="547852"/>
                  </a:lnTo>
                  <a:lnTo>
                    <a:pt x="651040" y="550875"/>
                  </a:lnTo>
                  <a:lnTo>
                    <a:pt x="654050" y="553402"/>
                  </a:lnTo>
                  <a:lnTo>
                    <a:pt x="656590" y="550392"/>
                  </a:lnTo>
                  <a:close/>
                </a:path>
                <a:path w="680720" h="574039">
                  <a:moveTo>
                    <a:pt x="668642" y="560527"/>
                  </a:moveTo>
                  <a:lnTo>
                    <a:pt x="665632" y="557999"/>
                  </a:lnTo>
                  <a:lnTo>
                    <a:pt x="663092" y="561009"/>
                  </a:lnTo>
                  <a:lnTo>
                    <a:pt x="666102" y="563549"/>
                  </a:lnTo>
                  <a:lnTo>
                    <a:pt x="668642" y="560527"/>
                  </a:lnTo>
                  <a:close/>
                </a:path>
                <a:path w="680720" h="574039">
                  <a:moveTo>
                    <a:pt x="680694" y="570674"/>
                  </a:moveTo>
                  <a:lnTo>
                    <a:pt x="677684" y="568134"/>
                  </a:lnTo>
                  <a:lnTo>
                    <a:pt x="675144" y="571144"/>
                  </a:lnTo>
                  <a:lnTo>
                    <a:pt x="678167" y="573684"/>
                  </a:lnTo>
                  <a:lnTo>
                    <a:pt x="680694" y="570674"/>
                  </a:lnTo>
                  <a:close/>
                </a:path>
              </a:pathLst>
            </a:custGeom>
            <a:solidFill>
              <a:srgbClr val="000000"/>
            </a:solid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pPr>
              <a:endParaRPr lang="en-GB" sz="2100" b="0" strike="noStrike" spc="-1">
                <a:solidFill>
                  <a:schemeClr val="dk1"/>
                </a:solidFill>
                <a:latin typeface="Lato" panose="020F0502020204030203" pitchFamily="34" charset="0"/>
                <a:ea typeface="Lato" panose="020F0502020204030203" pitchFamily="34" charset="0"/>
                <a:cs typeface="Lato" panose="020F0502020204030203" pitchFamily="34" charset="0"/>
              </a:endParaRPr>
            </a:p>
          </p:txBody>
        </p:sp>
        <p:sp>
          <p:nvSpPr>
            <p:cNvPr id="59" name="object 55"/>
            <p:cNvSpPr/>
            <p:nvPr/>
          </p:nvSpPr>
          <p:spPr>
            <a:xfrm>
              <a:off x="5157360" y="1590120"/>
              <a:ext cx="3273840" cy="2326320"/>
            </a:xfrm>
            <a:custGeom>
              <a:avLst/>
              <a:gdLst>
                <a:gd name="textAreaLeft" fmla="*/ 0 w 3273840"/>
                <a:gd name="textAreaRight" fmla="*/ 3274560 w 3273840"/>
                <a:gd name="textAreaTop" fmla="*/ 0 h 2326320"/>
                <a:gd name="textAreaBottom" fmla="*/ 2327040 h 2326320"/>
              </a:gdLst>
              <a:ahLst/>
              <a:cxnLst/>
              <a:rect l="textAreaLeft" t="textAreaTop" r="textAreaRight" b="textAreaBottom"/>
              <a:pathLst>
                <a:path w="1378585" h="902335">
                  <a:moveTo>
                    <a:pt x="0" y="882107"/>
                  </a:moveTo>
                  <a:lnTo>
                    <a:pt x="31431" y="799320"/>
                  </a:lnTo>
                  <a:lnTo>
                    <a:pt x="62104" y="720612"/>
                  </a:lnTo>
                  <a:lnTo>
                    <a:pt x="92020" y="645981"/>
                  </a:lnTo>
                  <a:lnTo>
                    <a:pt x="121179" y="575429"/>
                  </a:lnTo>
                  <a:lnTo>
                    <a:pt x="149581" y="508955"/>
                  </a:lnTo>
                  <a:lnTo>
                    <a:pt x="177225" y="446559"/>
                  </a:lnTo>
                  <a:lnTo>
                    <a:pt x="204112" y="388241"/>
                  </a:lnTo>
                  <a:lnTo>
                    <a:pt x="230241" y="334001"/>
                  </a:lnTo>
                  <a:lnTo>
                    <a:pt x="255613" y="283840"/>
                  </a:lnTo>
                  <a:lnTo>
                    <a:pt x="280228" y="237757"/>
                  </a:lnTo>
                  <a:lnTo>
                    <a:pt x="304085" y="195751"/>
                  </a:lnTo>
                  <a:lnTo>
                    <a:pt x="327185" y="157825"/>
                  </a:lnTo>
                  <a:lnTo>
                    <a:pt x="349527" y="123976"/>
                  </a:lnTo>
                  <a:lnTo>
                    <a:pt x="391940" y="68513"/>
                  </a:lnTo>
                  <a:lnTo>
                    <a:pt x="431324" y="29362"/>
                  </a:lnTo>
                  <a:lnTo>
                    <a:pt x="467678" y="6525"/>
                  </a:lnTo>
                  <a:lnTo>
                    <a:pt x="501002" y="0"/>
                  </a:lnTo>
                  <a:lnTo>
                    <a:pt x="516528" y="2854"/>
                  </a:lnTo>
                  <a:lnTo>
                    <a:pt x="558563" y="35887"/>
                  </a:lnTo>
                  <a:lnTo>
                    <a:pt x="599946" y="100704"/>
                  </a:lnTo>
                  <a:lnTo>
                    <a:pt x="629321" y="137402"/>
                  </a:lnTo>
                  <a:lnTo>
                    <a:pt x="659184" y="165149"/>
                  </a:lnTo>
                  <a:lnTo>
                    <a:pt x="689535" y="183946"/>
                  </a:lnTo>
                  <a:lnTo>
                    <a:pt x="720375" y="193792"/>
                  </a:lnTo>
                  <a:lnTo>
                    <a:pt x="751702" y="194687"/>
                  </a:lnTo>
                  <a:lnTo>
                    <a:pt x="783518" y="186631"/>
                  </a:lnTo>
                  <a:lnTo>
                    <a:pt x="815823" y="169625"/>
                  </a:lnTo>
                  <a:lnTo>
                    <a:pt x="848615" y="143667"/>
                  </a:lnTo>
                  <a:lnTo>
                    <a:pt x="881896" y="108759"/>
                  </a:lnTo>
                  <a:lnTo>
                    <a:pt x="915664" y="64901"/>
                  </a:lnTo>
                  <a:lnTo>
                    <a:pt x="930772" y="45823"/>
                  </a:lnTo>
                  <a:lnTo>
                    <a:pt x="946163" y="31125"/>
                  </a:lnTo>
                  <a:lnTo>
                    <a:pt x="961838" y="20807"/>
                  </a:lnTo>
                  <a:lnTo>
                    <a:pt x="977796" y="14868"/>
                  </a:lnTo>
                  <a:lnTo>
                    <a:pt x="994037" y="13308"/>
                  </a:lnTo>
                  <a:lnTo>
                    <a:pt x="1010563" y="16128"/>
                  </a:lnTo>
                  <a:lnTo>
                    <a:pt x="1044464" y="34906"/>
                  </a:lnTo>
                  <a:lnTo>
                    <a:pt x="1079499" y="71202"/>
                  </a:lnTo>
                  <a:lnTo>
                    <a:pt x="1115669" y="125015"/>
                  </a:lnTo>
                  <a:lnTo>
                    <a:pt x="1134179" y="158491"/>
                  </a:lnTo>
                  <a:lnTo>
                    <a:pt x="1152973" y="196347"/>
                  </a:lnTo>
                  <a:lnTo>
                    <a:pt x="1172051" y="238582"/>
                  </a:lnTo>
                  <a:lnTo>
                    <a:pt x="1191411" y="285196"/>
                  </a:lnTo>
                  <a:lnTo>
                    <a:pt x="1211056" y="336189"/>
                  </a:lnTo>
                  <a:lnTo>
                    <a:pt x="1230984" y="391563"/>
                  </a:lnTo>
                  <a:lnTo>
                    <a:pt x="1251196" y="451315"/>
                  </a:lnTo>
                  <a:lnTo>
                    <a:pt x="1271691" y="515447"/>
                  </a:lnTo>
                  <a:lnTo>
                    <a:pt x="1292469" y="583959"/>
                  </a:lnTo>
                  <a:lnTo>
                    <a:pt x="1313532" y="656849"/>
                  </a:lnTo>
                  <a:lnTo>
                    <a:pt x="1334877" y="734120"/>
                  </a:lnTo>
                  <a:lnTo>
                    <a:pt x="1356507" y="815769"/>
                  </a:lnTo>
                  <a:lnTo>
                    <a:pt x="1378420" y="901799"/>
                  </a:lnTo>
                </a:path>
              </a:pathLst>
            </a:custGeom>
            <a:noFill/>
            <a:ln>
              <a:solidFill>
                <a:srgbClr val="00CC99"/>
              </a:solidFill>
              <a:roun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lIns="0" tIns="0" rIns="0" bIns="0" anchor="t">
              <a:noAutofit/>
            </a:bodyPr>
            <a:lstStyle/>
            <a:p>
              <a:pPr defTabSz="914400">
                <a:lnSpc>
                  <a:spcPct val="100000"/>
                </a:lnSpc>
              </a:pPr>
              <a:endParaRPr lang="en-GB" sz="2100" b="0" strike="noStrike" spc="-1">
                <a:solidFill>
                  <a:schemeClr val="dk1"/>
                </a:solidFill>
                <a:latin typeface="Lato" panose="020F0502020204030203" pitchFamily="34" charset="0"/>
                <a:ea typeface="Lato" panose="020F0502020204030203" pitchFamily="34" charset="0"/>
                <a:cs typeface="Lato" panose="020F0502020204030203" pitchFamily="34" charset="0"/>
              </a:endParaRPr>
            </a:p>
          </p:txBody>
        </p:sp>
        <p:sp>
          <p:nvSpPr>
            <p:cNvPr id="60" name="object 56"/>
            <p:cNvSpPr/>
            <p:nvPr/>
          </p:nvSpPr>
          <p:spPr>
            <a:xfrm>
              <a:off x="6792120" y="2414880"/>
              <a:ext cx="47520" cy="51840"/>
            </a:xfrm>
            <a:custGeom>
              <a:avLst/>
              <a:gdLst>
                <a:gd name="textAreaLeft" fmla="*/ 0 w 47520"/>
                <a:gd name="textAreaRight" fmla="*/ 48240 w 47520"/>
                <a:gd name="textAreaTop" fmla="*/ 0 h 51840"/>
                <a:gd name="textAreaBottom" fmla="*/ 52560 h 51840"/>
              </a:gdLst>
              <a:ahLst/>
              <a:cxnLst/>
              <a:rect l="textAreaLeft" t="textAreaTop" r="textAreaRight" b="textAreaBottom"/>
              <a:pathLst>
                <a:path w="20320" h="20319">
                  <a:moveTo>
                    <a:pt x="11151" y="19691"/>
                  </a:moveTo>
                  <a:lnTo>
                    <a:pt x="8540" y="19691"/>
                  </a:lnTo>
                  <a:lnTo>
                    <a:pt x="7284" y="19441"/>
                  </a:lnTo>
                  <a:lnTo>
                    <a:pt x="0" y="11151"/>
                  </a:lnTo>
                  <a:lnTo>
                    <a:pt x="0" y="8540"/>
                  </a:lnTo>
                  <a:lnTo>
                    <a:pt x="8540" y="0"/>
                  </a:lnTo>
                  <a:lnTo>
                    <a:pt x="11151" y="0"/>
                  </a:lnTo>
                  <a:lnTo>
                    <a:pt x="19691" y="9845"/>
                  </a:lnTo>
                  <a:lnTo>
                    <a:pt x="19691" y="11151"/>
                  </a:lnTo>
                  <a:lnTo>
                    <a:pt x="11151" y="19691"/>
                  </a:lnTo>
                  <a:close/>
                </a:path>
              </a:pathLst>
            </a:custGeom>
            <a:solidFill>
              <a:srgbClr val="CCA2BE"/>
            </a:solid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pPr>
              <a:endParaRPr lang="en-GB" sz="2100" b="0" strike="noStrike" spc="-1">
                <a:solidFill>
                  <a:schemeClr val="dk1"/>
                </a:solidFill>
                <a:latin typeface="Lato" panose="020F0502020204030203" pitchFamily="34" charset="0"/>
                <a:ea typeface="Lato" panose="020F0502020204030203" pitchFamily="34" charset="0"/>
                <a:cs typeface="Lato" panose="020F0502020204030203" pitchFamily="34" charset="0"/>
              </a:endParaRPr>
            </a:p>
          </p:txBody>
        </p:sp>
        <p:sp>
          <p:nvSpPr>
            <p:cNvPr id="61" name="object 57"/>
            <p:cNvSpPr/>
            <p:nvPr/>
          </p:nvSpPr>
          <p:spPr>
            <a:xfrm>
              <a:off x="6792120" y="2414880"/>
              <a:ext cx="47520" cy="51840"/>
            </a:xfrm>
            <a:custGeom>
              <a:avLst/>
              <a:gdLst>
                <a:gd name="textAreaLeft" fmla="*/ 0 w 47520"/>
                <a:gd name="textAreaRight" fmla="*/ 48240 w 47520"/>
                <a:gd name="textAreaTop" fmla="*/ 0 h 51840"/>
                <a:gd name="textAreaBottom" fmla="*/ 52560 h 51840"/>
              </a:gdLst>
              <a:ahLst/>
              <a:cxnLst/>
              <a:rect l="textAreaLeft" t="textAreaTop" r="textAreaRight" b="textAreaBottom"/>
              <a:pathLst>
                <a:path w="20320" h="20319">
                  <a:moveTo>
                    <a:pt x="19691" y="9845"/>
                  </a:moveTo>
                  <a:lnTo>
                    <a:pt x="13613" y="18942"/>
                  </a:lnTo>
                  <a:lnTo>
                    <a:pt x="12407" y="19441"/>
                  </a:lnTo>
                  <a:lnTo>
                    <a:pt x="11151" y="19691"/>
                  </a:lnTo>
                  <a:lnTo>
                    <a:pt x="9845" y="19691"/>
                  </a:lnTo>
                  <a:lnTo>
                    <a:pt x="8540" y="19691"/>
                  </a:lnTo>
                  <a:lnTo>
                    <a:pt x="2883" y="16807"/>
                  </a:lnTo>
                  <a:lnTo>
                    <a:pt x="1960" y="15884"/>
                  </a:lnTo>
                  <a:lnTo>
                    <a:pt x="1249" y="14819"/>
                  </a:lnTo>
                  <a:lnTo>
                    <a:pt x="749" y="13613"/>
                  </a:lnTo>
                  <a:lnTo>
                    <a:pt x="249" y="12407"/>
                  </a:lnTo>
                  <a:lnTo>
                    <a:pt x="0" y="11151"/>
                  </a:lnTo>
                  <a:lnTo>
                    <a:pt x="0" y="9845"/>
                  </a:lnTo>
                  <a:lnTo>
                    <a:pt x="0" y="8540"/>
                  </a:lnTo>
                  <a:lnTo>
                    <a:pt x="2883" y="2883"/>
                  </a:lnTo>
                  <a:lnTo>
                    <a:pt x="3806" y="1960"/>
                  </a:lnTo>
                  <a:lnTo>
                    <a:pt x="4871" y="1249"/>
                  </a:lnTo>
                  <a:lnTo>
                    <a:pt x="6078" y="749"/>
                  </a:lnTo>
                  <a:lnTo>
                    <a:pt x="7284" y="249"/>
                  </a:lnTo>
                  <a:lnTo>
                    <a:pt x="8540" y="0"/>
                  </a:lnTo>
                  <a:lnTo>
                    <a:pt x="9845" y="0"/>
                  </a:lnTo>
                  <a:lnTo>
                    <a:pt x="11151" y="0"/>
                  </a:lnTo>
                  <a:lnTo>
                    <a:pt x="16807" y="2883"/>
                  </a:lnTo>
                  <a:lnTo>
                    <a:pt x="17731" y="3806"/>
                  </a:lnTo>
                  <a:lnTo>
                    <a:pt x="18442" y="4871"/>
                  </a:lnTo>
                  <a:lnTo>
                    <a:pt x="18942" y="6077"/>
                  </a:lnTo>
                  <a:lnTo>
                    <a:pt x="19441" y="7284"/>
                  </a:lnTo>
                  <a:lnTo>
                    <a:pt x="19691" y="8540"/>
                  </a:lnTo>
                  <a:lnTo>
                    <a:pt x="19691" y="9845"/>
                  </a:lnTo>
                  <a:close/>
                </a:path>
              </a:pathLst>
            </a:custGeom>
            <a:noFill/>
            <a:ln w="3175">
              <a:solidFill>
                <a:srgbClr val="000000"/>
              </a:solidFill>
              <a:round/>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pPr>
              <a:endParaRPr lang="en-GB" sz="2100" b="0" strike="noStrike" spc="-1">
                <a:solidFill>
                  <a:schemeClr val="dk1"/>
                </a:solidFill>
                <a:latin typeface="Lato" panose="020F0502020204030203" pitchFamily="34" charset="0"/>
                <a:ea typeface="Lato" panose="020F0502020204030203" pitchFamily="34" charset="0"/>
                <a:cs typeface="Lato" panose="020F0502020204030203" pitchFamily="34" charset="0"/>
              </a:endParaRPr>
            </a:p>
          </p:txBody>
        </p:sp>
        <p:sp>
          <p:nvSpPr>
            <p:cNvPr id="62" name="object 58"/>
            <p:cNvSpPr/>
            <p:nvPr/>
          </p:nvSpPr>
          <p:spPr>
            <a:xfrm>
              <a:off x="6818040" y="2499120"/>
              <a:ext cx="68760" cy="1679400"/>
            </a:xfrm>
            <a:custGeom>
              <a:avLst/>
              <a:gdLst>
                <a:gd name="textAreaLeft" fmla="*/ 0 w 68760"/>
                <a:gd name="textAreaRight" fmla="*/ 69480 w 68760"/>
                <a:gd name="textAreaTop" fmla="*/ 0 h 1679400"/>
                <a:gd name="textAreaBottom" fmla="*/ 1680120 h 1679400"/>
              </a:gdLst>
              <a:ahLst/>
              <a:cxnLst/>
              <a:rect l="textAreaLeft" t="textAreaTop" r="textAreaRight" b="textAreaBottom"/>
              <a:pathLst>
                <a:path w="29210" h="651510">
                  <a:moveTo>
                    <a:pt x="28769" y="651264"/>
                  </a:moveTo>
                  <a:lnTo>
                    <a:pt x="0" y="0"/>
                  </a:lnTo>
                </a:path>
              </a:pathLst>
            </a:custGeom>
            <a:noFill/>
            <a:ln w="38100">
              <a:solidFill>
                <a:srgbClr val="000000"/>
              </a:solidFill>
              <a:round/>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pPr>
              <a:endParaRPr lang="en-GB" sz="2100" b="0" strike="noStrike" spc="-1">
                <a:solidFill>
                  <a:schemeClr val="dk1"/>
                </a:solidFill>
                <a:latin typeface="Lato" panose="020F0502020204030203" pitchFamily="34" charset="0"/>
                <a:ea typeface="Lato" panose="020F0502020204030203" pitchFamily="34" charset="0"/>
                <a:cs typeface="Lato" panose="020F0502020204030203" pitchFamily="34" charset="0"/>
              </a:endParaRPr>
            </a:p>
          </p:txBody>
        </p:sp>
        <p:sp>
          <p:nvSpPr>
            <p:cNvPr id="63" name="object 59"/>
            <p:cNvSpPr/>
            <p:nvPr/>
          </p:nvSpPr>
          <p:spPr>
            <a:xfrm>
              <a:off x="6867000" y="4167360"/>
              <a:ext cx="37080" cy="41760"/>
            </a:xfrm>
            <a:custGeom>
              <a:avLst/>
              <a:gdLst>
                <a:gd name="textAreaLeft" fmla="*/ 0 w 37080"/>
                <a:gd name="textAreaRight" fmla="*/ 37800 w 37080"/>
                <a:gd name="textAreaTop" fmla="*/ 0 h 41760"/>
                <a:gd name="textAreaBottom" fmla="*/ 42480 h 41760"/>
              </a:gdLst>
              <a:ahLst/>
              <a:cxnLst/>
              <a:rect l="textAreaLeft" t="textAreaTop" r="textAreaRight" b="textAreaBottom"/>
              <a:pathLst>
                <a:path w="15875" h="16510">
                  <a:moveTo>
                    <a:pt x="8565" y="16088"/>
                  </a:moveTo>
                  <a:lnTo>
                    <a:pt x="0" y="689"/>
                  </a:lnTo>
                  <a:lnTo>
                    <a:pt x="8053" y="4273"/>
                  </a:lnTo>
                  <a:lnTo>
                    <a:pt x="15733" y="0"/>
                  </a:lnTo>
                  <a:lnTo>
                    <a:pt x="8565" y="16088"/>
                  </a:lnTo>
                  <a:close/>
                </a:path>
              </a:pathLst>
            </a:custGeom>
            <a:solidFill>
              <a:srgbClr val="000000"/>
            </a:solid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pPr>
              <a:endParaRPr lang="en-GB" sz="2100" b="0" strike="noStrike" spc="-1">
                <a:solidFill>
                  <a:schemeClr val="dk1"/>
                </a:solidFill>
                <a:latin typeface="Lato" panose="020F0502020204030203" pitchFamily="34" charset="0"/>
                <a:ea typeface="Lato" panose="020F0502020204030203" pitchFamily="34" charset="0"/>
                <a:cs typeface="Lato" panose="020F0502020204030203" pitchFamily="34" charset="0"/>
              </a:endParaRPr>
            </a:p>
          </p:txBody>
        </p:sp>
        <p:sp>
          <p:nvSpPr>
            <p:cNvPr id="64" name="object 60"/>
            <p:cNvSpPr/>
            <p:nvPr/>
          </p:nvSpPr>
          <p:spPr>
            <a:xfrm>
              <a:off x="6867000" y="4167360"/>
              <a:ext cx="37080" cy="41760"/>
            </a:xfrm>
            <a:custGeom>
              <a:avLst/>
              <a:gdLst>
                <a:gd name="textAreaLeft" fmla="*/ 0 w 37080"/>
                <a:gd name="textAreaRight" fmla="*/ 37800 w 37080"/>
                <a:gd name="textAreaTop" fmla="*/ 0 h 41760"/>
                <a:gd name="textAreaBottom" fmla="*/ 42480 h 41760"/>
              </a:gdLst>
              <a:ahLst/>
              <a:cxnLst/>
              <a:rect l="textAreaLeft" t="textAreaTop" r="textAreaRight" b="textAreaBottom"/>
              <a:pathLst>
                <a:path w="15875" h="16510">
                  <a:moveTo>
                    <a:pt x="8565" y="16088"/>
                  </a:moveTo>
                  <a:lnTo>
                    <a:pt x="0" y="689"/>
                  </a:lnTo>
                  <a:lnTo>
                    <a:pt x="8053" y="4273"/>
                  </a:lnTo>
                  <a:lnTo>
                    <a:pt x="15733" y="0"/>
                  </a:lnTo>
                  <a:lnTo>
                    <a:pt x="8565" y="16088"/>
                  </a:lnTo>
                  <a:close/>
                </a:path>
              </a:pathLst>
            </a:custGeom>
            <a:noFill/>
            <a:ln w="3938">
              <a:solidFill>
                <a:srgbClr val="000000"/>
              </a:solidFill>
              <a:round/>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pPr>
              <a:endParaRPr lang="en-GB" sz="2100" b="0" strike="noStrike" spc="-1">
                <a:solidFill>
                  <a:schemeClr val="dk1"/>
                </a:solidFill>
                <a:latin typeface="Lato" panose="020F0502020204030203" pitchFamily="34" charset="0"/>
                <a:ea typeface="Lato" panose="020F0502020204030203" pitchFamily="34" charset="0"/>
                <a:cs typeface="Lato" panose="020F0502020204030203" pitchFamily="34" charset="0"/>
              </a:endParaRPr>
            </a:p>
          </p:txBody>
        </p:sp>
        <p:sp>
          <p:nvSpPr>
            <p:cNvPr id="65" name="object 61"/>
            <p:cNvSpPr/>
            <p:nvPr/>
          </p:nvSpPr>
          <p:spPr>
            <a:xfrm>
              <a:off x="6799680" y="2468520"/>
              <a:ext cx="37080" cy="41760"/>
            </a:xfrm>
            <a:custGeom>
              <a:avLst/>
              <a:gdLst>
                <a:gd name="textAreaLeft" fmla="*/ 0 w 37080"/>
                <a:gd name="textAreaRight" fmla="*/ 37800 w 37080"/>
                <a:gd name="textAreaTop" fmla="*/ 0 h 41760"/>
                <a:gd name="textAreaBottom" fmla="*/ 42480 h 41760"/>
              </a:gdLst>
              <a:ahLst/>
              <a:cxnLst/>
              <a:rect l="textAreaLeft" t="textAreaTop" r="textAreaRight" b="textAreaBottom"/>
              <a:pathLst>
                <a:path w="15875" h="16509">
                  <a:moveTo>
                    <a:pt x="0" y="16088"/>
                  </a:moveTo>
                  <a:lnTo>
                    <a:pt x="7167" y="0"/>
                  </a:lnTo>
                  <a:lnTo>
                    <a:pt x="15733" y="15398"/>
                  </a:lnTo>
                  <a:lnTo>
                    <a:pt x="7679" y="11815"/>
                  </a:lnTo>
                  <a:lnTo>
                    <a:pt x="0" y="16088"/>
                  </a:lnTo>
                  <a:close/>
                </a:path>
              </a:pathLst>
            </a:custGeom>
            <a:solidFill>
              <a:srgbClr val="000000"/>
            </a:solid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pPr>
              <a:endParaRPr lang="en-GB" sz="2100" b="0" strike="noStrike" spc="-1">
                <a:solidFill>
                  <a:schemeClr val="dk1"/>
                </a:solidFill>
                <a:latin typeface="Lato" panose="020F0502020204030203" pitchFamily="34" charset="0"/>
                <a:ea typeface="Lato" panose="020F0502020204030203" pitchFamily="34" charset="0"/>
                <a:cs typeface="Lato" panose="020F0502020204030203" pitchFamily="34" charset="0"/>
              </a:endParaRPr>
            </a:p>
          </p:txBody>
        </p:sp>
        <p:sp>
          <p:nvSpPr>
            <p:cNvPr id="66" name="object 62"/>
            <p:cNvSpPr/>
            <p:nvPr/>
          </p:nvSpPr>
          <p:spPr>
            <a:xfrm>
              <a:off x="6799680" y="2468520"/>
              <a:ext cx="37080" cy="41760"/>
            </a:xfrm>
            <a:custGeom>
              <a:avLst/>
              <a:gdLst>
                <a:gd name="textAreaLeft" fmla="*/ 0 w 37080"/>
                <a:gd name="textAreaRight" fmla="*/ 37800 w 37080"/>
                <a:gd name="textAreaTop" fmla="*/ 0 h 41760"/>
                <a:gd name="textAreaBottom" fmla="*/ 42480 h 41760"/>
              </a:gdLst>
              <a:ahLst/>
              <a:cxnLst/>
              <a:rect l="textAreaLeft" t="textAreaTop" r="textAreaRight" b="textAreaBottom"/>
              <a:pathLst>
                <a:path w="15875" h="16509">
                  <a:moveTo>
                    <a:pt x="7167" y="0"/>
                  </a:moveTo>
                  <a:lnTo>
                    <a:pt x="15733" y="15398"/>
                  </a:lnTo>
                  <a:lnTo>
                    <a:pt x="7679" y="11815"/>
                  </a:lnTo>
                  <a:lnTo>
                    <a:pt x="0" y="16088"/>
                  </a:lnTo>
                  <a:lnTo>
                    <a:pt x="7167" y="0"/>
                  </a:lnTo>
                  <a:close/>
                </a:path>
              </a:pathLst>
            </a:custGeom>
            <a:noFill/>
            <a:ln w="3938">
              <a:solidFill>
                <a:srgbClr val="000000"/>
              </a:solidFill>
              <a:round/>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pPr>
              <a:endParaRPr lang="en-GB" sz="2100" b="0" strike="noStrike" spc="-1">
                <a:solidFill>
                  <a:schemeClr val="dk1"/>
                </a:solidFill>
                <a:latin typeface="Lato" panose="020F0502020204030203" pitchFamily="34" charset="0"/>
                <a:ea typeface="Lato" panose="020F0502020204030203" pitchFamily="34" charset="0"/>
                <a:cs typeface="Lato" panose="020F0502020204030203" pitchFamily="34" charset="0"/>
              </a:endParaRPr>
            </a:p>
          </p:txBody>
        </p:sp>
      </p:grpSp>
      <p:sp>
        <p:nvSpPr>
          <p:cNvPr id="67" name="Rectangle: Rounded Corners 3"/>
          <p:cNvSpPr/>
          <p:nvPr/>
        </p:nvSpPr>
        <p:spPr>
          <a:xfrm>
            <a:off x="5004000" y="870120"/>
            <a:ext cx="3910680" cy="635040"/>
          </a:xfrm>
          <a:prstGeom prst="roundRect">
            <a:avLst>
              <a:gd name="adj" fmla="val 16667"/>
            </a:avLst>
          </a:prstGeom>
          <a:solidFill>
            <a:srgbClr val="00CC99"/>
          </a:solidFill>
          <a:ln>
            <a:solidFill>
              <a:srgbClr val="009671"/>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en-US" sz="2100" b="0" strike="noStrike" spc="-1">
                <a:solidFill>
                  <a:schemeClr val="lt1"/>
                </a:solidFill>
                <a:latin typeface="Lato" panose="020F0502020204030203" pitchFamily="34" charset="0"/>
                <a:ea typeface="Lato" panose="020F0502020204030203" pitchFamily="34" charset="0"/>
                <a:cs typeface="Lato" panose="020F0502020204030203" pitchFamily="34" charset="0"/>
              </a:rPr>
              <a:t>Phase Center Correction</a:t>
            </a:r>
            <a:endParaRPr lang="ru-RU" sz="2100" b="0" strike="noStrike" spc="-1">
              <a:solidFill>
                <a:srgbClr val="000000"/>
              </a:solidFill>
              <a:latin typeface="Lato" panose="020F0502020204030203" pitchFamily="34" charset="0"/>
              <a:ea typeface="Lato" panose="020F0502020204030203" pitchFamily="34" charset="0"/>
              <a:cs typeface="Lato" panose="020F0502020204030203" pitchFamily="34" charset="0"/>
            </a:endParaRPr>
          </a:p>
          <a:p>
            <a:pPr algn="ctr" defTabSz="914400">
              <a:lnSpc>
                <a:spcPct val="100000"/>
              </a:lnSpc>
            </a:pPr>
            <a:r>
              <a:rPr lang="en-US" sz="2100" b="0" strike="noStrike" spc="-1">
                <a:solidFill>
                  <a:schemeClr val="lt1"/>
                </a:solidFill>
                <a:latin typeface="Lato" panose="020F0502020204030203" pitchFamily="34" charset="0"/>
                <a:ea typeface="Lato" panose="020F0502020204030203" pitchFamily="34" charset="0"/>
                <a:cs typeface="Lato" panose="020F0502020204030203" pitchFamily="34" charset="0"/>
              </a:rPr>
              <a:t>PCC=PCO+PCV</a:t>
            </a:r>
            <a:endParaRPr lang="ru-RU" sz="2100" b="0" strike="noStrike" spc="-1">
              <a:solidFill>
                <a:srgbClr val="000000"/>
              </a:solidFill>
              <a:latin typeface="Lato" panose="020F0502020204030203" pitchFamily="34" charset="0"/>
              <a:ea typeface="Lato" panose="020F0502020204030203" pitchFamily="34" charset="0"/>
              <a:cs typeface="Lato" panose="020F0502020204030203" pitchFamily="34" charset="0"/>
            </a:endParaRPr>
          </a:p>
        </p:txBody>
      </p:sp>
      <p:sp>
        <p:nvSpPr>
          <p:cNvPr id="68" name="TextBox 4"/>
          <p:cNvSpPr/>
          <p:nvPr/>
        </p:nvSpPr>
        <p:spPr>
          <a:xfrm>
            <a:off x="3980555" y="4194720"/>
            <a:ext cx="2079650" cy="583321"/>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1600" b="1" strike="noStrike" spc="-1" dirty="0">
                <a:solidFill>
                  <a:schemeClr val="dk1"/>
                </a:solidFill>
                <a:latin typeface="Lato" panose="020F0502020204030203" pitchFamily="34" charset="0"/>
                <a:ea typeface="Lato" panose="020F0502020204030203" pitchFamily="34" charset="0"/>
                <a:cs typeface="Lato" panose="020F0502020204030203" pitchFamily="34" charset="0"/>
              </a:rPr>
              <a:t>Phase Center Offset</a:t>
            </a:r>
            <a:endParaRPr lang="ru-RU" sz="1600" b="1" strike="noStrike" spc="-1" dirty="0">
              <a:solidFill>
                <a:srgbClr val="000000"/>
              </a:solidFill>
              <a:latin typeface="Lato" panose="020F0502020204030203" pitchFamily="34" charset="0"/>
              <a:ea typeface="Lato" panose="020F0502020204030203" pitchFamily="34" charset="0"/>
              <a:cs typeface="Lato" panose="020F0502020204030203" pitchFamily="34" charset="0"/>
            </a:endParaRPr>
          </a:p>
          <a:p>
            <a:pPr algn="ctr" defTabSz="914400">
              <a:lnSpc>
                <a:spcPct val="100000"/>
              </a:lnSpc>
            </a:pPr>
            <a:r>
              <a:rPr lang="en-US" sz="1600" b="1" strike="noStrike" spc="-1" dirty="0">
                <a:solidFill>
                  <a:schemeClr val="dk1"/>
                </a:solidFill>
                <a:latin typeface="Lato" panose="020F0502020204030203" pitchFamily="34" charset="0"/>
                <a:ea typeface="Lato" panose="020F0502020204030203" pitchFamily="34" charset="0"/>
                <a:cs typeface="Lato" panose="020F0502020204030203" pitchFamily="34" charset="0"/>
              </a:rPr>
              <a:t>(PCO)</a:t>
            </a:r>
            <a:endParaRPr lang="ru-RU" sz="1600" b="1" strike="noStrike" spc="-1"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sp>
        <p:nvSpPr>
          <p:cNvPr id="69" name="TextBox 197"/>
          <p:cNvSpPr/>
          <p:nvPr/>
        </p:nvSpPr>
        <p:spPr>
          <a:xfrm>
            <a:off x="2450505" y="3427200"/>
            <a:ext cx="2444429" cy="583321"/>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1600" b="1" strike="noStrike" spc="-1" dirty="0">
                <a:solidFill>
                  <a:schemeClr val="dk1"/>
                </a:solidFill>
                <a:latin typeface="Lato" panose="020F0502020204030203" pitchFamily="34" charset="0"/>
                <a:ea typeface="Lato" panose="020F0502020204030203" pitchFamily="34" charset="0"/>
                <a:cs typeface="Lato" panose="020F0502020204030203" pitchFamily="34" charset="0"/>
              </a:rPr>
              <a:t>Phase Center Variations</a:t>
            </a:r>
            <a:endParaRPr lang="ru-RU" sz="1600" b="1" strike="noStrike" spc="-1" dirty="0">
              <a:solidFill>
                <a:srgbClr val="000000"/>
              </a:solidFill>
              <a:latin typeface="Lato" panose="020F0502020204030203" pitchFamily="34" charset="0"/>
              <a:ea typeface="Lato" panose="020F0502020204030203" pitchFamily="34" charset="0"/>
              <a:cs typeface="Lato" panose="020F0502020204030203" pitchFamily="34" charset="0"/>
            </a:endParaRPr>
          </a:p>
          <a:p>
            <a:pPr algn="ctr" defTabSz="914400">
              <a:lnSpc>
                <a:spcPct val="100000"/>
              </a:lnSpc>
            </a:pPr>
            <a:r>
              <a:rPr lang="en-US" sz="1600" b="1" strike="noStrike" spc="-1" dirty="0">
                <a:solidFill>
                  <a:schemeClr val="dk1"/>
                </a:solidFill>
                <a:latin typeface="Lato" panose="020F0502020204030203" pitchFamily="34" charset="0"/>
                <a:ea typeface="Lato" panose="020F0502020204030203" pitchFamily="34" charset="0"/>
                <a:cs typeface="Lato" panose="020F0502020204030203" pitchFamily="34" charset="0"/>
              </a:rPr>
              <a:t>(PCV)</a:t>
            </a:r>
            <a:endParaRPr lang="ru-RU" sz="1600" b="1" strike="noStrike" spc="-1"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sp>
        <p:nvSpPr>
          <p:cNvPr id="70" name="TextBox 198"/>
          <p:cNvSpPr/>
          <p:nvPr/>
        </p:nvSpPr>
        <p:spPr>
          <a:xfrm>
            <a:off x="6524507" y="4252680"/>
            <a:ext cx="2451866" cy="583321"/>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1600" b="0" strike="noStrike" spc="-1">
                <a:solidFill>
                  <a:schemeClr val="dk1"/>
                </a:solidFill>
                <a:latin typeface="Lato" panose="020F0502020204030203" pitchFamily="34" charset="0"/>
                <a:ea typeface="Lato" panose="020F0502020204030203" pitchFamily="34" charset="0"/>
                <a:cs typeface="Lato" panose="020F0502020204030203" pitchFamily="34" charset="0"/>
              </a:rPr>
              <a:t>Antenna Reference Point</a:t>
            </a:r>
            <a:endParaRPr lang="ru-RU" sz="1600" b="0" strike="noStrike" spc="-1">
              <a:solidFill>
                <a:srgbClr val="000000"/>
              </a:solidFill>
              <a:latin typeface="Lato" panose="020F0502020204030203" pitchFamily="34" charset="0"/>
              <a:ea typeface="Lato" panose="020F0502020204030203" pitchFamily="34" charset="0"/>
              <a:cs typeface="Lato" panose="020F0502020204030203" pitchFamily="34" charset="0"/>
            </a:endParaRPr>
          </a:p>
          <a:p>
            <a:pPr algn="ctr" defTabSz="914400">
              <a:lnSpc>
                <a:spcPct val="100000"/>
              </a:lnSpc>
            </a:pPr>
            <a:r>
              <a:rPr lang="en-US" sz="1600" b="0" strike="noStrike" spc="-1">
                <a:solidFill>
                  <a:schemeClr val="dk1"/>
                </a:solidFill>
                <a:latin typeface="Lato" panose="020F0502020204030203" pitchFamily="34" charset="0"/>
                <a:ea typeface="Lato" panose="020F0502020204030203" pitchFamily="34" charset="0"/>
                <a:cs typeface="Lato" panose="020F0502020204030203" pitchFamily="34" charset="0"/>
              </a:rPr>
              <a:t>(ARP)</a:t>
            </a:r>
            <a:endParaRPr lang="ru-RU" sz="1600" b="0" strike="noStrike" spc="-1">
              <a:solidFill>
                <a:srgbClr val="000000"/>
              </a:solidFill>
              <a:latin typeface="Lato" panose="020F0502020204030203" pitchFamily="34" charset="0"/>
              <a:ea typeface="Lato" panose="020F0502020204030203" pitchFamily="34" charset="0"/>
              <a:cs typeface="Lato" panose="020F0502020204030203" pitchFamily="34" charset="0"/>
            </a:endParaRPr>
          </a:p>
        </p:txBody>
      </p:sp>
      <p:cxnSp>
        <p:nvCxnSpPr>
          <p:cNvPr id="71" name="Straight Arrow Connector 200"/>
          <p:cNvCxnSpPr>
            <a:stCxn id="68" idx="0"/>
          </p:cNvCxnSpPr>
          <p:nvPr/>
        </p:nvCxnSpPr>
        <p:spPr>
          <a:xfrm flipV="1">
            <a:off x="5020380" y="3372480"/>
            <a:ext cx="1789740" cy="822240"/>
          </a:xfrm>
          <a:prstGeom prst="straightConnector1">
            <a:avLst/>
          </a:prstGeom>
          <a:ln w="0">
            <a:solidFill>
              <a:srgbClr val="FF0000"/>
            </a:solidFill>
            <a:tailEnd type="triangle" w="med" len="med"/>
          </a:ln>
        </p:spPr>
      </p:cxnSp>
      <p:cxnSp>
        <p:nvCxnSpPr>
          <p:cNvPr id="72" name="Straight Arrow Connector 202"/>
          <p:cNvCxnSpPr>
            <a:stCxn id="70" idx="0"/>
          </p:cNvCxnSpPr>
          <p:nvPr/>
        </p:nvCxnSpPr>
        <p:spPr>
          <a:xfrm flipH="1" flipV="1">
            <a:off x="6861960" y="4167360"/>
            <a:ext cx="888480" cy="85320"/>
          </a:xfrm>
          <a:prstGeom prst="straightConnector1">
            <a:avLst/>
          </a:prstGeom>
          <a:ln w="0">
            <a:solidFill>
              <a:srgbClr val="FF0000"/>
            </a:solidFill>
            <a:tailEnd type="triangle" w="med" len="med"/>
          </a:ln>
        </p:spPr>
      </p:cxnSp>
      <p:cxnSp>
        <p:nvCxnSpPr>
          <p:cNvPr id="73" name="Connector: Elbow 206"/>
          <p:cNvCxnSpPr>
            <a:stCxn id="69" idx="0"/>
          </p:cNvCxnSpPr>
          <p:nvPr/>
        </p:nvCxnSpPr>
        <p:spPr>
          <a:xfrm rot="5400000" flipH="1" flipV="1">
            <a:off x="4446720" y="2065860"/>
            <a:ext cx="587340" cy="2135340"/>
          </a:xfrm>
          <a:prstGeom prst="bentConnector2">
            <a:avLst/>
          </a:prstGeom>
          <a:ln w="0">
            <a:solidFill>
              <a:srgbClr val="FF0000"/>
            </a:solidFill>
            <a:tailEnd type="triangle" w="med" len="med"/>
          </a:ln>
        </p:spPr>
      </p:cxnSp>
      <p:sp>
        <p:nvSpPr>
          <p:cNvPr id="74" name="TextBox 208"/>
          <p:cNvSpPr/>
          <p:nvPr/>
        </p:nvSpPr>
        <p:spPr>
          <a:xfrm>
            <a:off x="4325758" y="1622520"/>
            <a:ext cx="1388883" cy="583321"/>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1600" b="0" strike="noStrike" spc="-1">
                <a:solidFill>
                  <a:schemeClr val="dk1"/>
                </a:solidFill>
                <a:latin typeface="Lato" panose="020F0502020204030203" pitchFamily="34" charset="0"/>
                <a:ea typeface="Lato" panose="020F0502020204030203" pitchFamily="34" charset="0"/>
                <a:cs typeface="Lato" panose="020F0502020204030203" pitchFamily="34" charset="0"/>
              </a:rPr>
              <a:t>Instant</a:t>
            </a:r>
            <a:endParaRPr lang="ru-RU" sz="1600" b="0" strike="noStrike" spc="-1">
              <a:solidFill>
                <a:srgbClr val="000000"/>
              </a:solidFill>
              <a:latin typeface="Lato" panose="020F0502020204030203" pitchFamily="34" charset="0"/>
              <a:ea typeface="Lato" panose="020F0502020204030203" pitchFamily="34" charset="0"/>
              <a:cs typeface="Lato" panose="020F0502020204030203" pitchFamily="34" charset="0"/>
            </a:endParaRPr>
          </a:p>
          <a:p>
            <a:pPr algn="ctr" defTabSz="914400">
              <a:lnSpc>
                <a:spcPct val="100000"/>
              </a:lnSpc>
            </a:pPr>
            <a:r>
              <a:rPr lang="en-US" sz="1600" b="0" strike="noStrike" spc="-1">
                <a:solidFill>
                  <a:schemeClr val="dk1"/>
                </a:solidFill>
                <a:latin typeface="Lato" panose="020F0502020204030203" pitchFamily="34" charset="0"/>
                <a:ea typeface="Lato" panose="020F0502020204030203" pitchFamily="34" charset="0"/>
                <a:cs typeface="Lato" panose="020F0502020204030203" pitchFamily="34" charset="0"/>
              </a:rPr>
              <a:t>Phase Center</a:t>
            </a:r>
            <a:endParaRPr lang="ru-RU" sz="1600" b="0" strike="noStrike" spc="-1">
              <a:solidFill>
                <a:srgbClr val="000000"/>
              </a:solidFill>
              <a:latin typeface="Lato" panose="020F0502020204030203" pitchFamily="34" charset="0"/>
              <a:ea typeface="Lato" panose="020F0502020204030203" pitchFamily="34" charset="0"/>
              <a:cs typeface="Lato" panose="020F0502020204030203" pitchFamily="34" charset="0"/>
            </a:endParaRPr>
          </a:p>
        </p:txBody>
      </p:sp>
      <p:sp>
        <p:nvSpPr>
          <p:cNvPr id="75" name="TextBox 209"/>
          <p:cNvSpPr/>
          <p:nvPr/>
        </p:nvSpPr>
        <p:spPr>
          <a:xfrm>
            <a:off x="8176046" y="1621800"/>
            <a:ext cx="799748" cy="82954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1600" b="0" strike="noStrike" spc="-1">
                <a:solidFill>
                  <a:schemeClr val="dk1"/>
                </a:solidFill>
                <a:latin typeface="Lato" panose="020F0502020204030203" pitchFamily="34" charset="0"/>
                <a:ea typeface="Lato" panose="020F0502020204030203" pitchFamily="34" charset="0"/>
                <a:cs typeface="Lato" panose="020F0502020204030203" pitchFamily="34" charset="0"/>
              </a:rPr>
              <a:t>Mean</a:t>
            </a:r>
            <a:endParaRPr lang="ru-RU" sz="1600" b="0" strike="noStrike" spc="-1">
              <a:solidFill>
                <a:srgbClr val="000000"/>
              </a:solidFill>
              <a:latin typeface="Lato" panose="020F0502020204030203" pitchFamily="34" charset="0"/>
              <a:ea typeface="Lato" panose="020F0502020204030203" pitchFamily="34" charset="0"/>
              <a:cs typeface="Lato" panose="020F0502020204030203" pitchFamily="34" charset="0"/>
            </a:endParaRPr>
          </a:p>
          <a:p>
            <a:pPr algn="ctr" defTabSz="914400">
              <a:lnSpc>
                <a:spcPct val="100000"/>
              </a:lnSpc>
            </a:pPr>
            <a:r>
              <a:rPr lang="en-US" sz="1600" b="0" strike="noStrike" spc="-1">
                <a:solidFill>
                  <a:schemeClr val="dk1"/>
                </a:solidFill>
                <a:latin typeface="Lato" panose="020F0502020204030203" pitchFamily="34" charset="0"/>
                <a:ea typeface="Lato" panose="020F0502020204030203" pitchFamily="34" charset="0"/>
                <a:cs typeface="Lato" panose="020F0502020204030203" pitchFamily="34" charset="0"/>
              </a:rPr>
              <a:t>Phase</a:t>
            </a:r>
            <a:endParaRPr lang="ru-RU" sz="1600" b="0" strike="noStrike" spc="-1">
              <a:solidFill>
                <a:srgbClr val="000000"/>
              </a:solidFill>
              <a:latin typeface="Lato" panose="020F0502020204030203" pitchFamily="34" charset="0"/>
              <a:ea typeface="Lato" panose="020F0502020204030203" pitchFamily="34" charset="0"/>
              <a:cs typeface="Lato" panose="020F0502020204030203" pitchFamily="34" charset="0"/>
            </a:endParaRPr>
          </a:p>
          <a:p>
            <a:pPr algn="ctr" defTabSz="914400">
              <a:lnSpc>
                <a:spcPct val="100000"/>
              </a:lnSpc>
            </a:pPr>
            <a:r>
              <a:rPr lang="en-US" sz="1600" b="0" strike="noStrike" spc="-1">
                <a:solidFill>
                  <a:schemeClr val="dk1"/>
                </a:solidFill>
                <a:latin typeface="Lato" panose="020F0502020204030203" pitchFamily="34" charset="0"/>
                <a:ea typeface="Lato" panose="020F0502020204030203" pitchFamily="34" charset="0"/>
                <a:cs typeface="Lato" panose="020F0502020204030203" pitchFamily="34" charset="0"/>
              </a:rPr>
              <a:t>Center</a:t>
            </a:r>
            <a:endParaRPr lang="ru-RU" sz="1600" b="0" strike="noStrike" spc="-1">
              <a:solidFill>
                <a:srgbClr val="000000"/>
              </a:solidFill>
              <a:latin typeface="Lato" panose="020F0502020204030203" pitchFamily="34" charset="0"/>
              <a:ea typeface="Lato" panose="020F0502020204030203" pitchFamily="34" charset="0"/>
              <a:cs typeface="Lato" panose="020F0502020204030203" pitchFamily="34" charset="0"/>
            </a:endParaRPr>
          </a:p>
        </p:txBody>
      </p:sp>
      <p:cxnSp>
        <p:nvCxnSpPr>
          <p:cNvPr id="76" name="Connector: Elbow 211"/>
          <p:cNvCxnSpPr>
            <a:stCxn id="74" idx="2"/>
          </p:cNvCxnSpPr>
          <p:nvPr/>
        </p:nvCxnSpPr>
        <p:spPr>
          <a:xfrm rot="16200000" flipH="1">
            <a:off x="5189641" y="2036400"/>
            <a:ext cx="305339" cy="644220"/>
          </a:xfrm>
          <a:prstGeom prst="bentConnector2">
            <a:avLst/>
          </a:prstGeom>
          <a:ln w="0">
            <a:solidFill>
              <a:srgbClr val="FF0000"/>
            </a:solidFill>
            <a:tailEnd type="triangle" w="med" len="med"/>
          </a:ln>
        </p:spPr>
      </p:cxnSp>
      <p:cxnSp>
        <p:nvCxnSpPr>
          <p:cNvPr id="77" name="Straight Arrow Connector 213"/>
          <p:cNvCxnSpPr>
            <a:stCxn id="75" idx="1"/>
          </p:cNvCxnSpPr>
          <p:nvPr/>
        </p:nvCxnSpPr>
        <p:spPr>
          <a:xfrm flipH="1">
            <a:off x="6836760" y="2036572"/>
            <a:ext cx="1339286" cy="389108"/>
          </a:xfrm>
          <a:prstGeom prst="straightConnector1">
            <a:avLst/>
          </a:prstGeom>
          <a:ln w="0">
            <a:solidFill>
              <a:srgbClr val="FF0000"/>
            </a:solidFill>
            <a:tailEnd type="triangle" w="med" len="med"/>
          </a:ln>
        </p:spPr>
      </p:cxn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PlaceHolder 1"/>
          <p:cNvSpPr>
            <a:spLocks noGrp="1"/>
          </p:cNvSpPr>
          <p:nvPr>
            <p:ph type="title"/>
          </p:nvPr>
        </p:nvSpPr>
        <p:spPr>
          <a:xfrm>
            <a:off x="1547640" y="452160"/>
            <a:ext cx="6909840" cy="342360"/>
          </a:xfrm>
          <a:prstGeom prst="rect">
            <a:avLst/>
          </a:prstGeom>
          <a:noFill/>
          <a:ln w="0">
            <a:noFill/>
          </a:ln>
        </p:spPr>
        <p:txBody>
          <a:bodyPr lIns="0" tIns="0" rIns="0" bIns="0" numCol="1" spcCol="0" anchor="ctr">
            <a:noAutofit/>
          </a:bodyPr>
          <a:lstStyle/>
          <a:p>
            <a:pPr indent="0" defTabSz="914400">
              <a:lnSpc>
                <a:spcPct val="100000"/>
              </a:lnSpc>
              <a:buNone/>
              <a:tabLst>
                <a:tab pos="0" algn="l"/>
              </a:tabLst>
            </a:pPr>
            <a:r>
              <a:rPr lang="en-US" sz="2400" b="1" strike="noStrike" spc="-1">
                <a:solidFill>
                  <a:srgbClr val="00519E"/>
                </a:solidFill>
                <a:latin typeface="Lato"/>
                <a:ea typeface="Lato"/>
              </a:rPr>
              <a:t>HXCCGX601A</a:t>
            </a:r>
            <a:endParaRPr lang="de-DE" sz="2400" b="0" strike="noStrike" spc="-1">
              <a:solidFill>
                <a:schemeClr val="dk1"/>
              </a:solidFill>
              <a:latin typeface="Verdana"/>
            </a:endParaRPr>
          </a:p>
        </p:txBody>
      </p:sp>
      <p:sp>
        <p:nvSpPr>
          <p:cNvPr id="239" name="PlaceHolder 2"/>
          <p:cNvSpPr>
            <a:spLocks noGrp="1"/>
          </p:cNvSpPr>
          <p:nvPr>
            <p:ph type="ftr" idx="36"/>
          </p:nvPr>
        </p:nvSpPr>
        <p:spPr>
          <a:xfrm>
            <a:off x="431640" y="4857840"/>
            <a:ext cx="5682960" cy="285120"/>
          </a:xfrm>
          <a:prstGeom prst="rect">
            <a:avLst/>
          </a:prstGeom>
          <a:noFill/>
          <a:ln w="0">
            <a:noFill/>
          </a:ln>
        </p:spPr>
        <p:txBody>
          <a:bodyPr lIns="90000" tIns="45000" rIns="90000" bIns="45000" anchor="ctr">
            <a:noAutofit/>
          </a:bodyPr>
          <a:lstStyle>
            <a:lvl1pPr indent="0" defTabSz="914400">
              <a:lnSpc>
                <a:spcPct val="100000"/>
              </a:lnSpc>
              <a:buNone/>
              <a:tabLst>
                <a:tab pos="0" algn="l"/>
              </a:tabLst>
              <a:defRPr lang="de-DE" sz="900" b="1" strike="noStrike" spc="-1">
                <a:solidFill>
                  <a:schemeClr val="dk1"/>
                </a:solidFill>
                <a:latin typeface="Lato"/>
                <a:ea typeface="Lato"/>
              </a:defRPr>
            </a:lvl1pPr>
          </a:lstStyle>
          <a:p>
            <a:pPr indent="0" defTabSz="914400">
              <a:lnSpc>
                <a:spcPct val="100000"/>
              </a:lnSpc>
              <a:buNone/>
              <a:tabLst>
                <a:tab pos="0" algn="l"/>
              </a:tabLst>
            </a:pPr>
            <a:r>
              <a:rPr lang="de-DE" sz="900" b="1" strike="noStrike" spc="-1">
                <a:solidFill>
                  <a:schemeClr val="dk1"/>
                </a:solidFill>
                <a:latin typeface="Lato"/>
                <a:ea typeface="Lato"/>
              </a:rPr>
              <a:t>Bilich et al. </a:t>
            </a:r>
            <a:r>
              <a:rPr lang="de-DE" sz="900" b="0" strike="noStrike" spc="-1">
                <a:solidFill>
                  <a:schemeClr val="dk1"/>
                </a:solidFill>
                <a:latin typeface="Lato"/>
                <a:ea typeface="Lato"/>
              </a:rPr>
              <a:t> |  IGS Workshop 2024 – Session 2 |  1</a:t>
            </a:r>
            <a:r>
              <a:rPr lang="de-DE" sz="900" b="0" strike="noStrike" spc="-1" baseline="30000">
                <a:solidFill>
                  <a:schemeClr val="dk1"/>
                </a:solidFill>
                <a:latin typeface="Lato"/>
                <a:ea typeface="Lato"/>
              </a:rPr>
              <a:t>st</a:t>
            </a:r>
            <a:r>
              <a:rPr lang="de-DE" sz="900" b="0" strike="noStrike" spc="-1">
                <a:solidFill>
                  <a:schemeClr val="dk1"/>
                </a:solidFill>
                <a:latin typeface="Lato"/>
                <a:ea typeface="Lato"/>
              </a:rPr>
              <a:t> July 2024</a:t>
            </a:r>
            <a:endParaRPr lang="ru-RU" sz="900" b="0" strike="noStrike" spc="-1">
              <a:solidFill>
                <a:srgbClr val="000000"/>
              </a:solidFill>
              <a:latin typeface="Calibri"/>
            </a:endParaRPr>
          </a:p>
        </p:txBody>
      </p:sp>
      <p:sp>
        <p:nvSpPr>
          <p:cNvPr id="240" name="PlaceHolder 3"/>
          <p:cNvSpPr>
            <a:spLocks noGrp="1"/>
          </p:cNvSpPr>
          <p:nvPr>
            <p:ph type="sldNum" idx="37"/>
          </p:nvPr>
        </p:nvSpPr>
        <p:spPr>
          <a:xfrm>
            <a:off x="7512120" y="4911480"/>
            <a:ext cx="1402560" cy="231480"/>
          </a:xfrm>
          <a:prstGeom prst="rect">
            <a:avLst/>
          </a:prstGeom>
          <a:noFill/>
          <a:ln w="0">
            <a:noFill/>
          </a:ln>
        </p:spPr>
        <p:txBody>
          <a:bodyPr lIns="90000" tIns="45000" rIns="90000" bIns="45000" anchor="ctr">
            <a:noAutofit/>
          </a:bodyPr>
          <a:lstStyle>
            <a:lvl1pPr indent="0" algn="r" defTabSz="914400">
              <a:lnSpc>
                <a:spcPct val="100000"/>
              </a:lnSpc>
              <a:buNone/>
              <a:tabLst>
                <a:tab pos="0" algn="l"/>
              </a:tabLst>
              <a:defRPr lang="de-DE" sz="820" b="0" strike="noStrike" spc="-1">
                <a:solidFill>
                  <a:schemeClr val="dk1"/>
                </a:solidFill>
                <a:latin typeface="Lato"/>
                <a:ea typeface="Lato"/>
              </a:defRPr>
            </a:lvl1pPr>
          </a:lstStyle>
          <a:p>
            <a:pPr indent="0" algn="r" defTabSz="914400">
              <a:lnSpc>
                <a:spcPct val="100000"/>
              </a:lnSpc>
              <a:buNone/>
              <a:tabLst>
                <a:tab pos="0" algn="l"/>
              </a:tabLst>
            </a:pPr>
            <a:fld id="{FEE5E051-8841-449B-9E8C-55D5F959BD08}" type="slidenum">
              <a:rPr lang="de-DE" sz="820" b="0" strike="noStrike" spc="-1">
                <a:solidFill>
                  <a:schemeClr val="dk1"/>
                </a:solidFill>
                <a:latin typeface="Lato"/>
                <a:ea typeface="Lato"/>
              </a:rPr>
              <a:t>20</a:t>
            </a:fld>
            <a:endParaRPr lang="ru-RU" sz="820" b="0" strike="noStrike" spc="-1">
              <a:solidFill>
                <a:srgbClr val="000000"/>
              </a:solidFill>
              <a:latin typeface="Calibri"/>
            </a:endParaRPr>
          </a:p>
        </p:txBody>
      </p:sp>
      <p:pic>
        <p:nvPicPr>
          <p:cNvPr id="241" name="Content Placeholder 3"/>
          <p:cNvPicPr/>
          <p:nvPr/>
        </p:nvPicPr>
        <p:blipFill>
          <a:blip r:embed="rId3"/>
          <a:stretch/>
        </p:blipFill>
        <p:spPr>
          <a:xfrm>
            <a:off x="5029200" y="0"/>
            <a:ext cx="3913920" cy="2566440"/>
          </a:xfrm>
          <a:prstGeom prst="rect">
            <a:avLst/>
          </a:prstGeom>
          <a:ln w="0">
            <a:noFill/>
          </a:ln>
        </p:spPr>
      </p:pic>
      <p:pic>
        <p:nvPicPr>
          <p:cNvPr id="242" name="Picture 2"/>
          <p:cNvPicPr/>
          <p:nvPr/>
        </p:nvPicPr>
        <p:blipFill>
          <a:blip r:embed="rId4"/>
          <a:stretch/>
        </p:blipFill>
        <p:spPr>
          <a:xfrm>
            <a:off x="324000" y="453600"/>
            <a:ext cx="1104480" cy="744480"/>
          </a:xfrm>
          <a:prstGeom prst="rect">
            <a:avLst/>
          </a:prstGeom>
          <a:ln w="0">
            <a:noFill/>
          </a:ln>
        </p:spPr>
      </p:pic>
      <p:graphicFrame>
        <p:nvGraphicFramePr>
          <p:cNvPr id="244" name="Table 12"/>
          <p:cNvGraphicFramePr/>
          <p:nvPr>
            <p:extLst>
              <p:ext uri="{D42A27DB-BD31-4B8C-83A1-F6EECF244321}">
                <p14:modId xmlns:p14="http://schemas.microsoft.com/office/powerpoint/2010/main" val="2543856643"/>
              </p:ext>
            </p:extLst>
          </p:nvPr>
        </p:nvGraphicFramePr>
        <p:xfrm>
          <a:off x="81000" y="1303920"/>
          <a:ext cx="746280" cy="3052080"/>
        </p:xfrm>
        <a:graphic>
          <a:graphicData uri="http://schemas.openxmlformats.org/drawingml/2006/table">
            <a:tbl>
              <a:tblPr/>
              <a:tblGrid>
                <a:gridCol w="746280">
                  <a:extLst>
                    <a:ext uri="{9D8B030D-6E8A-4147-A177-3AD203B41FA5}">
                      <a16:colId xmlns:a16="http://schemas.microsoft.com/office/drawing/2014/main" val="20000"/>
                    </a:ext>
                  </a:extLst>
                </a:gridCol>
              </a:tblGrid>
              <a:tr h="339120">
                <a:tc>
                  <a:txBody>
                    <a:bodyPr/>
                    <a:lstStyle/>
                    <a:p>
                      <a:pPr defTabSz="685800">
                        <a:lnSpc>
                          <a:spcPct val="100000"/>
                        </a:lnSpc>
                      </a:pPr>
                      <a:endParaRPr lang="ru-RU" sz="1400" b="0" strike="noStrike" spc="-1" dirty="0">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chemeClr val="lt1"/>
                    </a:solidFill>
                  </a:tcPr>
                </a:tc>
                <a:extLst>
                  <a:ext uri="{0D108BD9-81ED-4DB2-BD59-A6C34878D82A}">
                    <a16:rowId xmlns:a16="http://schemas.microsoft.com/office/drawing/2014/main" val="10000"/>
                  </a:ext>
                </a:extLst>
              </a:tr>
              <a:tr h="339120">
                <a:tc>
                  <a:txBody>
                    <a:bodyPr/>
                    <a:lstStyle/>
                    <a:p>
                      <a:endParaRPr lang="en-US" sz="1400" b="0" strike="noStrike" spc="-1">
                        <a:solidFill>
                          <a:srgbClr val="00B000"/>
                        </a:solidFill>
                        <a:latin typeface="Verdana"/>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chemeClr val="lt1"/>
                    </a:solidFill>
                  </a:tcPr>
                </a:tc>
                <a:extLst>
                  <a:ext uri="{0D108BD9-81ED-4DB2-BD59-A6C34878D82A}">
                    <a16:rowId xmlns:a16="http://schemas.microsoft.com/office/drawing/2014/main" val="10001"/>
                  </a:ext>
                </a:extLst>
              </a:tr>
              <a:tr h="339120">
                <a:tc>
                  <a:txBody>
                    <a:bodyPr/>
                    <a:lstStyle/>
                    <a:p>
                      <a:pPr defTabSz="685800">
                        <a:lnSpc>
                          <a:spcPct val="100000"/>
                        </a:lnSpc>
                        <a:tabLst>
                          <a:tab pos="0" algn="l"/>
                        </a:tabLst>
                      </a:pPr>
                      <a:r>
                        <a:rPr lang="en-US" sz="1400" b="0" strike="noStrike" spc="-1">
                          <a:solidFill>
                            <a:srgbClr val="0000FF"/>
                          </a:solidFill>
                          <a:latin typeface="Verdana"/>
                        </a:rPr>
                        <a:t>IFE</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chemeClr val="lt1"/>
                    </a:solidFill>
                  </a:tcPr>
                </a:tc>
                <a:extLst>
                  <a:ext uri="{0D108BD9-81ED-4DB2-BD59-A6C34878D82A}">
                    <a16:rowId xmlns:a16="http://schemas.microsoft.com/office/drawing/2014/main" val="10002"/>
                  </a:ext>
                </a:extLst>
              </a:tr>
              <a:tr h="339120">
                <a:tc>
                  <a:txBody>
                    <a:bodyPr/>
                    <a:lstStyle/>
                    <a:p>
                      <a:pPr defTabSz="685800">
                        <a:lnSpc>
                          <a:spcPct val="100000"/>
                        </a:lnSpc>
                        <a:tabLst>
                          <a:tab pos="0" algn="l"/>
                        </a:tabLst>
                      </a:pPr>
                      <a:r>
                        <a:rPr lang="en-US" sz="1400" b="0" strike="noStrike" spc="-1">
                          <a:solidFill>
                            <a:srgbClr val="FF00FF"/>
                          </a:solidFill>
                          <a:latin typeface="Verdana"/>
                        </a:rPr>
                        <a:t>ETH</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chemeClr val="lt1"/>
                    </a:solidFill>
                  </a:tcPr>
                </a:tc>
                <a:extLst>
                  <a:ext uri="{0D108BD9-81ED-4DB2-BD59-A6C34878D82A}">
                    <a16:rowId xmlns:a16="http://schemas.microsoft.com/office/drawing/2014/main" val="10003"/>
                  </a:ext>
                </a:extLst>
              </a:tr>
              <a:tr h="339120">
                <a:tc>
                  <a:txBody>
                    <a:bodyPr/>
                    <a:lstStyle/>
                    <a:p>
                      <a:pPr defTabSz="685800">
                        <a:lnSpc>
                          <a:spcPct val="100000"/>
                        </a:lnSpc>
                      </a:pPr>
                      <a:r>
                        <a:rPr lang="en-US" sz="1400" b="0" strike="noStrike" spc="-1">
                          <a:solidFill>
                            <a:schemeClr val="dk1"/>
                          </a:solidFill>
                          <a:latin typeface="Verdana"/>
                        </a:rPr>
                        <a:t>GPP</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rgbClr val="9BE0E6"/>
                    </a:solidFill>
                  </a:tcPr>
                </a:tc>
                <a:extLst>
                  <a:ext uri="{0D108BD9-81ED-4DB2-BD59-A6C34878D82A}">
                    <a16:rowId xmlns:a16="http://schemas.microsoft.com/office/drawing/2014/main" val="10004"/>
                  </a:ext>
                </a:extLst>
              </a:tr>
              <a:tr h="339120">
                <a:tc>
                  <a:txBody>
                    <a:bodyPr/>
                    <a:lstStyle/>
                    <a:p>
                      <a:endParaRPr lang="en-US" sz="1400" b="0" strike="noStrike" spc="-1">
                        <a:solidFill>
                          <a:schemeClr val="dk1"/>
                        </a:solidFill>
                        <a:latin typeface="Verdana"/>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chemeClr val="lt1"/>
                    </a:solidFill>
                  </a:tcPr>
                </a:tc>
                <a:extLst>
                  <a:ext uri="{0D108BD9-81ED-4DB2-BD59-A6C34878D82A}">
                    <a16:rowId xmlns:a16="http://schemas.microsoft.com/office/drawing/2014/main" val="10005"/>
                  </a:ext>
                </a:extLst>
              </a:tr>
              <a:tr h="339120">
                <a:tc>
                  <a:txBody>
                    <a:bodyPr/>
                    <a:lstStyle/>
                    <a:p>
                      <a:pPr defTabSz="685800">
                        <a:lnSpc>
                          <a:spcPct val="100000"/>
                        </a:lnSpc>
                      </a:pPr>
                      <a:r>
                        <a:rPr lang="en-US" sz="1400" b="0" strike="noStrike" spc="-1">
                          <a:solidFill>
                            <a:schemeClr val="dk1"/>
                          </a:solidFill>
                          <a:latin typeface="Verdana"/>
                        </a:rPr>
                        <a:t>NGS</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rgbClr val="9BE0E6"/>
                    </a:solidFill>
                  </a:tcPr>
                </a:tc>
                <a:extLst>
                  <a:ext uri="{0D108BD9-81ED-4DB2-BD59-A6C34878D82A}">
                    <a16:rowId xmlns:a16="http://schemas.microsoft.com/office/drawing/2014/main" val="10006"/>
                  </a:ext>
                </a:extLst>
              </a:tr>
              <a:tr h="339120">
                <a:tc>
                  <a:txBody>
                    <a:bodyPr/>
                    <a:lstStyle/>
                    <a:p>
                      <a:pPr defTabSz="685800">
                        <a:lnSpc>
                          <a:spcPct val="100000"/>
                        </a:lnSpc>
                      </a:pPr>
                      <a:r>
                        <a:rPr lang="en-US" sz="1400" b="0" strike="noStrike" spc="-1">
                          <a:solidFill>
                            <a:schemeClr val="dk1"/>
                          </a:solidFill>
                          <a:latin typeface="Verdana"/>
                        </a:rPr>
                        <a:t>TPS</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rgbClr val="9BE0E6"/>
                    </a:solidFill>
                  </a:tcPr>
                </a:tc>
                <a:extLst>
                  <a:ext uri="{0D108BD9-81ED-4DB2-BD59-A6C34878D82A}">
                    <a16:rowId xmlns:a16="http://schemas.microsoft.com/office/drawing/2014/main" val="10007"/>
                  </a:ext>
                </a:extLst>
              </a:tr>
              <a:tr h="339120">
                <a:tc>
                  <a:txBody>
                    <a:bodyPr/>
                    <a:lstStyle/>
                    <a:p>
                      <a:pPr defTabSz="685800">
                        <a:lnSpc>
                          <a:spcPct val="100000"/>
                        </a:lnSpc>
                      </a:pPr>
                      <a:r>
                        <a:rPr lang="en-US" sz="1400" b="0" strike="noStrike" spc="-1" dirty="0">
                          <a:solidFill>
                            <a:schemeClr val="dk1"/>
                          </a:solidFill>
                          <a:latin typeface="Verdana"/>
                        </a:rPr>
                        <a:t>WUH</a:t>
                      </a:r>
                      <a:endParaRPr lang="ru-RU" sz="1400" b="0" strike="noStrike" spc="-1" dirty="0">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rgbClr val="9BE0E6"/>
                    </a:solidFill>
                  </a:tcPr>
                </a:tc>
                <a:extLst>
                  <a:ext uri="{0D108BD9-81ED-4DB2-BD59-A6C34878D82A}">
                    <a16:rowId xmlns:a16="http://schemas.microsoft.com/office/drawing/2014/main" val="10008"/>
                  </a:ext>
                </a:extLst>
              </a:tr>
            </a:tbl>
          </a:graphicData>
        </a:graphic>
      </p:graphicFrame>
      <p:pic>
        <p:nvPicPr>
          <p:cNvPr id="245" name="Picture 6"/>
          <p:cNvPicPr/>
          <p:nvPr/>
        </p:nvPicPr>
        <p:blipFill>
          <a:blip r:embed="rId5"/>
          <a:stretch/>
        </p:blipFill>
        <p:spPr>
          <a:xfrm>
            <a:off x="4956120" y="2587680"/>
            <a:ext cx="4252680" cy="2553120"/>
          </a:xfrm>
          <a:prstGeom prst="rect">
            <a:avLst/>
          </a:prstGeom>
          <a:ln w="0">
            <a:noFill/>
          </a:ln>
        </p:spPr>
      </p:pic>
      <p:sp>
        <p:nvSpPr>
          <p:cNvPr id="14" name="Rectangle 15">
            <a:extLst>
              <a:ext uri="{FF2B5EF4-FFF2-40B4-BE49-F238E27FC236}">
                <a16:creationId xmlns:a16="http://schemas.microsoft.com/office/drawing/2014/main" id="{9CA671BD-BA9C-4E40-A880-CBBAF9EEA30D}"/>
              </a:ext>
            </a:extLst>
          </p:cNvPr>
          <p:cNvSpPr/>
          <p:nvPr/>
        </p:nvSpPr>
        <p:spPr>
          <a:xfrm>
            <a:off x="5372847" y="47979"/>
            <a:ext cx="741753" cy="2450880"/>
          </a:xfrm>
          <a:prstGeom prst="rect">
            <a:avLst/>
          </a:prstGeom>
          <a:solidFill>
            <a:srgbClr val="CACC99">
              <a:alpha val="40000"/>
            </a:srgbClr>
          </a:solidFill>
          <a:ln w="19050">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100" b="0" strike="noStrike" spc="-1">
              <a:solidFill>
                <a:schemeClr val="lt1"/>
              </a:solidFill>
              <a:latin typeface="Lato"/>
              <a:ea typeface="Lato"/>
            </a:endParaRPr>
          </a:p>
        </p:txBody>
      </p:sp>
      <p:sp>
        <p:nvSpPr>
          <p:cNvPr id="249" name="Rectangle 16"/>
          <p:cNvSpPr/>
          <p:nvPr/>
        </p:nvSpPr>
        <p:spPr>
          <a:xfrm>
            <a:off x="5372847" y="57240"/>
            <a:ext cx="2740473" cy="2450880"/>
          </a:xfrm>
          <a:prstGeom prst="rect">
            <a:avLst/>
          </a:prstGeom>
          <a:noFill/>
          <a:ln w="57150">
            <a:solidFill>
              <a:srgbClr val="9BE0E6"/>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100" b="0" strike="noStrike" spc="-1">
              <a:solidFill>
                <a:schemeClr val="lt1"/>
              </a:solidFill>
              <a:latin typeface="Lato"/>
              <a:ea typeface="Lato"/>
            </a:endParaRPr>
          </a:p>
        </p:txBody>
      </p:sp>
      <p:sp>
        <p:nvSpPr>
          <p:cNvPr id="2" name="TextBox 1">
            <a:extLst>
              <a:ext uri="{FF2B5EF4-FFF2-40B4-BE49-F238E27FC236}">
                <a16:creationId xmlns:a16="http://schemas.microsoft.com/office/drawing/2014/main" id="{43B0BC09-66AE-4EC8-B0C1-F9D22DA7EDAC}"/>
              </a:ext>
            </a:extLst>
          </p:cNvPr>
          <p:cNvSpPr txBox="1"/>
          <p:nvPr/>
        </p:nvSpPr>
        <p:spPr>
          <a:xfrm>
            <a:off x="7675487" y="1758434"/>
            <a:ext cx="1273105" cy="369332"/>
          </a:xfrm>
          <a:prstGeom prst="rect">
            <a:avLst/>
          </a:prstGeom>
          <a:noFill/>
        </p:spPr>
        <p:txBody>
          <a:bodyPr wrap="none" rtlCol="0">
            <a:spAutoFit/>
          </a:bodyPr>
          <a:lstStyle/>
          <a:p>
            <a:r>
              <a:rPr lang="en-US" dirty="0"/>
              <a:t>(ref: IFE)</a:t>
            </a:r>
          </a:p>
        </p:txBody>
      </p:sp>
      <p:sp>
        <p:nvSpPr>
          <p:cNvPr id="16" name="TextBox 15">
            <a:extLst>
              <a:ext uri="{FF2B5EF4-FFF2-40B4-BE49-F238E27FC236}">
                <a16:creationId xmlns:a16="http://schemas.microsoft.com/office/drawing/2014/main" id="{E7094BC1-D46F-4957-BB4B-9894D3ACDD99}"/>
              </a:ext>
            </a:extLst>
          </p:cNvPr>
          <p:cNvSpPr txBox="1"/>
          <p:nvPr/>
        </p:nvSpPr>
        <p:spPr>
          <a:xfrm>
            <a:off x="7789895" y="2727635"/>
            <a:ext cx="1273105" cy="369332"/>
          </a:xfrm>
          <a:prstGeom prst="rect">
            <a:avLst/>
          </a:prstGeom>
          <a:noFill/>
        </p:spPr>
        <p:txBody>
          <a:bodyPr wrap="none" rtlCol="0">
            <a:spAutoFit/>
          </a:bodyPr>
          <a:lstStyle/>
          <a:p>
            <a:r>
              <a:rPr lang="en-US" dirty="0"/>
              <a:t>(ref: IFE)</a:t>
            </a:r>
          </a:p>
        </p:txBody>
      </p:sp>
      <p:pic>
        <p:nvPicPr>
          <p:cNvPr id="4" name="Picture 3">
            <a:extLst>
              <a:ext uri="{FF2B5EF4-FFF2-40B4-BE49-F238E27FC236}">
                <a16:creationId xmlns:a16="http://schemas.microsoft.com/office/drawing/2014/main" id="{3200C0E0-80B9-4A11-9E8C-4C100D8ACD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104" y="1298448"/>
            <a:ext cx="4178938" cy="3337560"/>
          </a:xfrm>
          <a:prstGeom prst="rect">
            <a:avLst/>
          </a:prstGeom>
        </p:spPr>
      </p:pic>
      <p:pic>
        <p:nvPicPr>
          <p:cNvPr id="6" name="Picture 5">
            <a:extLst>
              <a:ext uri="{FF2B5EF4-FFF2-40B4-BE49-F238E27FC236}">
                <a16:creationId xmlns:a16="http://schemas.microsoft.com/office/drawing/2014/main" id="{02BC9C53-A9C6-4AEB-B543-44B34C8CCB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104" y="1298448"/>
            <a:ext cx="4178938" cy="3337560"/>
          </a:xfrm>
          <a:prstGeom prst="rect">
            <a:avLst/>
          </a:prstGeom>
        </p:spPr>
      </p:pic>
      <p:pic>
        <p:nvPicPr>
          <p:cNvPr id="8" name="Picture 7">
            <a:extLst>
              <a:ext uri="{FF2B5EF4-FFF2-40B4-BE49-F238E27FC236}">
                <a16:creationId xmlns:a16="http://schemas.microsoft.com/office/drawing/2014/main" id="{8E0D33A8-4C08-4111-8D54-45DB83C405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2104" y="1298448"/>
            <a:ext cx="4178938" cy="3337560"/>
          </a:xfrm>
          <a:prstGeom prst="rect">
            <a:avLst/>
          </a:prstGeom>
        </p:spPr>
      </p:pic>
      <p:sp>
        <p:nvSpPr>
          <p:cNvPr id="246" name="TextBox 13"/>
          <p:cNvSpPr/>
          <p:nvPr/>
        </p:nvSpPr>
        <p:spPr>
          <a:xfrm>
            <a:off x="887040" y="4565520"/>
            <a:ext cx="1956240" cy="272520"/>
          </a:xfrm>
          <a:prstGeom prst="rect">
            <a:avLst/>
          </a:prstGeom>
          <a:solidFill>
            <a:srgbClr val="9BE0E6"/>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1219320">
              <a:lnSpc>
                <a:spcPct val="100000"/>
              </a:lnSpc>
            </a:pPr>
            <a:r>
              <a:rPr lang="en-US" sz="1200" b="0" i="1" strike="noStrike" spc="-1" dirty="0">
                <a:solidFill>
                  <a:srgbClr val="000000"/>
                </a:solidFill>
                <a:latin typeface="Lato"/>
                <a:ea typeface="Lato"/>
              </a:rPr>
              <a:t>2mm VPCO agreement</a:t>
            </a:r>
            <a:endParaRPr lang="ru-RU" sz="1200" b="0" strike="noStrike" spc="-1" dirty="0">
              <a:solidFill>
                <a:srgbClr val="000000"/>
              </a:solidFill>
              <a:latin typeface="Calibri"/>
            </a:endParaRPr>
          </a:p>
        </p:txBody>
      </p:sp>
      <p:sp>
        <p:nvSpPr>
          <p:cNvPr id="247" name="TextBox 14"/>
          <p:cNvSpPr/>
          <p:nvPr/>
        </p:nvSpPr>
        <p:spPr>
          <a:xfrm>
            <a:off x="2889720" y="4556160"/>
            <a:ext cx="2034720" cy="272520"/>
          </a:xfrm>
          <a:prstGeom prst="rect">
            <a:avLst/>
          </a:prstGeom>
          <a:solidFill>
            <a:srgbClr val="CACC99"/>
          </a:solidFill>
          <a:ln w="0">
            <a:solidFill>
              <a:srgbClr val="E1E19B"/>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200" b="0" i="1" strike="noStrike" spc="-1">
                <a:solidFill>
                  <a:schemeClr val="dk1"/>
                </a:solidFill>
                <a:latin typeface="Lato"/>
                <a:ea typeface="Lato"/>
              </a:rPr>
              <a:t>IGS ANTEX contributors</a:t>
            </a:r>
            <a:endParaRPr lang="ru-RU" sz="1200" b="0" strike="noStrike" spc="-1">
              <a:solidFill>
                <a:srgbClr val="000000"/>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3500"/>
                            </p:stCondLst>
                            <p:childTnLst>
                              <p:par>
                                <p:cTn id="9" presetID="10" presetClass="entr" presetSubtype="0" fill="hold" nodeType="afterEffect">
                                  <p:stCondLst>
                                    <p:cond delay="3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PlaceHolder 1"/>
          <p:cNvSpPr>
            <a:spLocks noGrp="1"/>
          </p:cNvSpPr>
          <p:nvPr>
            <p:ph type="title"/>
          </p:nvPr>
        </p:nvSpPr>
        <p:spPr>
          <a:xfrm>
            <a:off x="1547640" y="452160"/>
            <a:ext cx="6909840" cy="342360"/>
          </a:xfrm>
          <a:prstGeom prst="rect">
            <a:avLst/>
          </a:prstGeom>
          <a:noFill/>
          <a:ln w="0">
            <a:noFill/>
          </a:ln>
        </p:spPr>
        <p:txBody>
          <a:bodyPr lIns="0" tIns="0" rIns="0" bIns="0" numCol="1" spcCol="0" anchor="ctr">
            <a:noAutofit/>
          </a:bodyPr>
          <a:lstStyle/>
          <a:p>
            <a:pPr indent="0" defTabSz="914400">
              <a:lnSpc>
                <a:spcPct val="100000"/>
              </a:lnSpc>
              <a:buNone/>
              <a:tabLst>
                <a:tab pos="0" algn="l"/>
              </a:tabLst>
            </a:pPr>
            <a:r>
              <a:rPr lang="en-US" sz="2400" b="1" strike="noStrike" spc="-1" dirty="0">
                <a:solidFill>
                  <a:srgbClr val="00519E"/>
                </a:solidFill>
                <a:latin typeface="Lato"/>
                <a:ea typeface="Lato"/>
              </a:rPr>
              <a:t>TRM57971.00</a:t>
            </a:r>
            <a:endParaRPr lang="de-DE" sz="2400" b="0" strike="noStrike" spc="-1" dirty="0">
              <a:solidFill>
                <a:schemeClr val="dk1"/>
              </a:solidFill>
              <a:latin typeface="Verdana"/>
            </a:endParaRPr>
          </a:p>
        </p:txBody>
      </p:sp>
      <p:sp>
        <p:nvSpPr>
          <p:cNvPr id="251" name="PlaceHolder 2"/>
          <p:cNvSpPr>
            <a:spLocks noGrp="1"/>
          </p:cNvSpPr>
          <p:nvPr>
            <p:ph type="ftr" idx="38"/>
          </p:nvPr>
        </p:nvSpPr>
        <p:spPr>
          <a:xfrm>
            <a:off x="431640" y="4857840"/>
            <a:ext cx="5682960" cy="285120"/>
          </a:xfrm>
          <a:prstGeom prst="rect">
            <a:avLst/>
          </a:prstGeom>
          <a:noFill/>
          <a:ln w="0">
            <a:noFill/>
          </a:ln>
        </p:spPr>
        <p:txBody>
          <a:bodyPr lIns="90000" tIns="45000" rIns="90000" bIns="45000" anchor="ctr">
            <a:noAutofit/>
          </a:bodyPr>
          <a:lstStyle>
            <a:lvl1pPr indent="0" defTabSz="914400">
              <a:lnSpc>
                <a:spcPct val="100000"/>
              </a:lnSpc>
              <a:buNone/>
              <a:tabLst>
                <a:tab pos="0" algn="l"/>
              </a:tabLst>
              <a:defRPr lang="de-DE" sz="900" b="1" strike="noStrike" spc="-1">
                <a:solidFill>
                  <a:schemeClr val="dk1"/>
                </a:solidFill>
                <a:latin typeface="Lato"/>
                <a:ea typeface="Lato"/>
              </a:defRPr>
            </a:lvl1pPr>
          </a:lstStyle>
          <a:p>
            <a:pPr indent="0" defTabSz="914400">
              <a:lnSpc>
                <a:spcPct val="100000"/>
              </a:lnSpc>
              <a:buNone/>
              <a:tabLst>
                <a:tab pos="0" algn="l"/>
              </a:tabLst>
            </a:pPr>
            <a:r>
              <a:rPr lang="de-DE" sz="900" b="1" strike="noStrike" spc="-1">
                <a:solidFill>
                  <a:schemeClr val="dk1"/>
                </a:solidFill>
                <a:latin typeface="Lato"/>
                <a:ea typeface="Lato"/>
              </a:rPr>
              <a:t>Bilich et al. </a:t>
            </a:r>
            <a:r>
              <a:rPr lang="de-DE" sz="900" b="0" strike="noStrike" spc="-1">
                <a:solidFill>
                  <a:schemeClr val="dk1"/>
                </a:solidFill>
                <a:latin typeface="Lato"/>
                <a:ea typeface="Lato"/>
              </a:rPr>
              <a:t> |  IGS Workshop 2024 – Session 2 |  1</a:t>
            </a:r>
            <a:r>
              <a:rPr lang="de-DE" sz="900" b="0" strike="noStrike" spc="-1" baseline="30000">
                <a:solidFill>
                  <a:schemeClr val="dk1"/>
                </a:solidFill>
                <a:latin typeface="Lato"/>
                <a:ea typeface="Lato"/>
              </a:rPr>
              <a:t>st</a:t>
            </a:r>
            <a:r>
              <a:rPr lang="de-DE" sz="900" b="0" strike="noStrike" spc="-1">
                <a:solidFill>
                  <a:schemeClr val="dk1"/>
                </a:solidFill>
                <a:latin typeface="Lato"/>
                <a:ea typeface="Lato"/>
              </a:rPr>
              <a:t> July 2024</a:t>
            </a:r>
            <a:endParaRPr lang="ru-RU" sz="900" b="0" strike="noStrike" spc="-1">
              <a:solidFill>
                <a:srgbClr val="000000"/>
              </a:solidFill>
              <a:latin typeface="Calibri"/>
            </a:endParaRPr>
          </a:p>
        </p:txBody>
      </p:sp>
      <p:sp>
        <p:nvSpPr>
          <p:cNvPr id="252" name="PlaceHolder 3"/>
          <p:cNvSpPr>
            <a:spLocks noGrp="1"/>
          </p:cNvSpPr>
          <p:nvPr>
            <p:ph type="sldNum" idx="39"/>
          </p:nvPr>
        </p:nvSpPr>
        <p:spPr>
          <a:xfrm>
            <a:off x="7512120" y="4911480"/>
            <a:ext cx="1402560" cy="231480"/>
          </a:xfrm>
          <a:prstGeom prst="rect">
            <a:avLst/>
          </a:prstGeom>
          <a:noFill/>
          <a:ln w="0">
            <a:noFill/>
          </a:ln>
        </p:spPr>
        <p:txBody>
          <a:bodyPr lIns="90000" tIns="45000" rIns="90000" bIns="45000" anchor="ctr">
            <a:noAutofit/>
          </a:bodyPr>
          <a:lstStyle>
            <a:lvl1pPr indent="0" algn="r" defTabSz="914400">
              <a:lnSpc>
                <a:spcPct val="100000"/>
              </a:lnSpc>
              <a:buNone/>
              <a:tabLst>
                <a:tab pos="0" algn="l"/>
              </a:tabLst>
              <a:defRPr lang="de-DE" sz="820" b="0" strike="noStrike" spc="-1">
                <a:solidFill>
                  <a:schemeClr val="dk1"/>
                </a:solidFill>
                <a:latin typeface="Lato"/>
                <a:ea typeface="Lato"/>
              </a:defRPr>
            </a:lvl1pPr>
          </a:lstStyle>
          <a:p>
            <a:pPr indent="0" algn="r" defTabSz="914400">
              <a:lnSpc>
                <a:spcPct val="100000"/>
              </a:lnSpc>
              <a:buNone/>
              <a:tabLst>
                <a:tab pos="0" algn="l"/>
              </a:tabLst>
            </a:pPr>
            <a:fld id="{D3A6CBFA-C30A-489A-9036-0587499056BB}" type="slidenum">
              <a:rPr lang="de-DE" sz="820" b="0" strike="noStrike" spc="-1">
                <a:solidFill>
                  <a:schemeClr val="dk1"/>
                </a:solidFill>
                <a:latin typeface="Lato"/>
                <a:ea typeface="Lato"/>
              </a:rPr>
              <a:t>21</a:t>
            </a:fld>
            <a:endParaRPr lang="ru-RU" sz="820" b="0" strike="noStrike" spc="-1">
              <a:solidFill>
                <a:srgbClr val="000000"/>
              </a:solidFill>
              <a:latin typeface="Calibri"/>
            </a:endParaRPr>
          </a:p>
        </p:txBody>
      </p:sp>
      <p:pic>
        <p:nvPicPr>
          <p:cNvPr id="253" name="Content Placeholder 3"/>
          <p:cNvPicPr/>
          <p:nvPr/>
        </p:nvPicPr>
        <p:blipFill>
          <a:blip r:embed="rId3"/>
          <a:stretch/>
        </p:blipFill>
        <p:spPr>
          <a:xfrm>
            <a:off x="5029200" y="0"/>
            <a:ext cx="3914640" cy="2566440"/>
          </a:xfrm>
          <a:prstGeom prst="rect">
            <a:avLst/>
          </a:prstGeom>
          <a:ln w="0">
            <a:noFill/>
          </a:ln>
        </p:spPr>
      </p:pic>
      <p:pic>
        <p:nvPicPr>
          <p:cNvPr id="254" name="Picture 5"/>
          <p:cNvPicPr/>
          <p:nvPr/>
        </p:nvPicPr>
        <p:blipFill>
          <a:blip r:embed="rId4"/>
          <a:stretch/>
        </p:blipFill>
        <p:spPr>
          <a:xfrm>
            <a:off x="324000" y="453600"/>
            <a:ext cx="1104480" cy="744480"/>
          </a:xfrm>
          <a:prstGeom prst="rect">
            <a:avLst/>
          </a:prstGeom>
          <a:ln w="0">
            <a:noFill/>
          </a:ln>
        </p:spPr>
      </p:pic>
      <p:graphicFrame>
        <p:nvGraphicFramePr>
          <p:cNvPr id="256" name="Table 12"/>
          <p:cNvGraphicFramePr/>
          <p:nvPr/>
        </p:nvGraphicFramePr>
        <p:xfrm>
          <a:off x="81000" y="1303920"/>
          <a:ext cx="746280" cy="3052080"/>
        </p:xfrm>
        <a:graphic>
          <a:graphicData uri="http://schemas.openxmlformats.org/drawingml/2006/table">
            <a:tbl>
              <a:tblPr/>
              <a:tblGrid>
                <a:gridCol w="746280">
                  <a:extLst>
                    <a:ext uri="{9D8B030D-6E8A-4147-A177-3AD203B41FA5}">
                      <a16:colId xmlns:a16="http://schemas.microsoft.com/office/drawing/2014/main" val="20000"/>
                    </a:ext>
                  </a:extLst>
                </a:gridCol>
              </a:tblGrid>
              <a:tr h="339120">
                <a:tc>
                  <a:txBody>
                    <a:bodyPr/>
                    <a:lstStyle/>
                    <a:p>
                      <a:pPr defTabSz="685800">
                        <a:lnSpc>
                          <a:spcPct val="100000"/>
                        </a:lnSpc>
                      </a:pPr>
                      <a:r>
                        <a:rPr lang="en-US" sz="1400" b="0" i="1" strike="noStrike" spc="-1">
                          <a:solidFill>
                            <a:srgbClr val="FF0000"/>
                          </a:solidFill>
                          <a:latin typeface="Verdana"/>
                        </a:rPr>
                        <a:t>IGS</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chemeClr val="lt1"/>
                    </a:solidFill>
                  </a:tcPr>
                </a:tc>
                <a:extLst>
                  <a:ext uri="{0D108BD9-81ED-4DB2-BD59-A6C34878D82A}">
                    <a16:rowId xmlns:a16="http://schemas.microsoft.com/office/drawing/2014/main" val="10000"/>
                  </a:ext>
                </a:extLst>
              </a:tr>
              <a:tr h="339120">
                <a:tc>
                  <a:txBody>
                    <a:bodyPr/>
                    <a:lstStyle/>
                    <a:p>
                      <a:endParaRPr lang="en-US" sz="1400" b="0" strike="noStrike" spc="-1">
                        <a:solidFill>
                          <a:srgbClr val="00B000"/>
                        </a:solidFill>
                        <a:latin typeface="Verdana"/>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chemeClr val="lt1"/>
                    </a:solidFill>
                  </a:tcPr>
                </a:tc>
                <a:extLst>
                  <a:ext uri="{0D108BD9-81ED-4DB2-BD59-A6C34878D82A}">
                    <a16:rowId xmlns:a16="http://schemas.microsoft.com/office/drawing/2014/main" val="10001"/>
                  </a:ext>
                </a:extLst>
              </a:tr>
              <a:tr h="339120">
                <a:tc>
                  <a:txBody>
                    <a:bodyPr/>
                    <a:lstStyle/>
                    <a:p>
                      <a:pPr defTabSz="685800">
                        <a:lnSpc>
                          <a:spcPct val="100000"/>
                        </a:lnSpc>
                        <a:tabLst>
                          <a:tab pos="0" algn="l"/>
                        </a:tabLst>
                      </a:pPr>
                      <a:r>
                        <a:rPr lang="en-US" sz="1400" b="0" strike="noStrike" spc="-1">
                          <a:solidFill>
                            <a:srgbClr val="0000FF"/>
                          </a:solidFill>
                          <a:latin typeface="Verdana"/>
                        </a:rPr>
                        <a:t>IFE</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chemeClr val="lt1"/>
                    </a:solidFill>
                  </a:tcPr>
                </a:tc>
                <a:extLst>
                  <a:ext uri="{0D108BD9-81ED-4DB2-BD59-A6C34878D82A}">
                    <a16:rowId xmlns:a16="http://schemas.microsoft.com/office/drawing/2014/main" val="10002"/>
                  </a:ext>
                </a:extLst>
              </a:tr>
              <a:tr h="339120">
                <a:tc>
                  <a:txBody>
                    <a:bodyPr/>
                    <a:lstStyle/>
                    <a:p>
                      <a:pPr defTabSz="685800">
                        <a:lnSpc>
                          <a:spcPct val="100000"/>
                        </a:lnSpc>
                        <a:tabLst>
                          <a:tab pos="0" algn="l"/>
                        </a:tabLst>
                      </a:pPr>
                      <a:r>
                        <a:rPr lang="en-US" sz="1400" b="0" strike="noStrike" spc="-1">
                          <a:solidFill>
                            <a:srgbClr val="FF00FF"/>
                          </a:solidFill>
                          <a:latin typeface="Verdana"/>
                        </a:rPr>
                        <a:t>ETH</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chemeClr val="lt1"/>
                    </a:solidFill>
                  </a:tcPr>
                </a:tc>
                <a:extLst>
                  <a:ext uri="{0D108BD9-81ED-4DB2-BD59-A6C34878D82A}">
                    <a16:rowId xmlns:a16="http://schemas.microsoft.com/office/drawing/2014/main" val="10003"/>
                  </a:ext>
                </a:extLst>
              </a:tr>
              <a:tr h="339120">
                <a:tc>
                  <a:txBody>
                    <a:bodyPr/>
                    <a:lstStyle/>
                    <a:p>
                      <a:pPr defTabSz="685800">
                        <a:lnSpc>
                          <a:spcPct val="100000"/>
                        </a:lnSpc>
                      </a:pPr>
                      <a:r>
                        <a:rPr lang="en-US" sz="1400" b="0" strike="noStrike" spc="-1">
                          <a:solidFill>
                            <a:schemeClr val="dk1"/>
                          </a:solidFill>
                          <a:latin typeface="Verdana"/>
                        </a:rPr>
                        <a:t>GPP</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rgbClr val="9BE0E6"/>
                    </a:solidFill>
                  </a:tcPr>
                </a:tc>
                <a:extLst>
                  <a:ext uri="{0D108BD9-81ED-4DB2-BD59-A6C34878D82A}">
                    <a16:rowId xmlns:a16="http://schemas.microsoft.com/office/drawing/2014/main" val="10004"/>
                  </a:ext>
                </a:extLst>
              </a:tr>
              <a:tr h="339120">
                <a:tc>
                  <a:txBody>
                    <a:bodyPr/>
                    <a:lstStyle/>
                    <a:p>
                      <a:endParaRPr lang="en-US" sz="1400" b="0" strike="noStrike" spc="-1">
                        <a:solidFill>
                          <a:schemeClr val="dk1"/>
                        </a:solidFill>
                        <a:latin typeface="Verdana"/>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chemeClr val="lt1"/>
                    </a:solidFill>
                  </a:tcPr>
                </a:tc>
                <a:extLst>
                  <a:ext uri="{0D108BD9-81ED-4DB2-BD59-A6C34878D82A}">
                    <a16:rowId xmlns:a16="http://schemas.microsoft.com/office/drawing/2014/main" val="10005"/>
                  </a:ext>
                </a:extLst>
              </a:tr>
              <a:tr h="339120">
                <a:tc>
                  <a:txBody>
                    <a:bodyPr/>
                    <a:lstStyle/>
                    <a:p>
                      <a:pPr defTabSz="685800">
                        <a:lnSpc>
                          <a:spcPct val="100000"/>
                        </a:lnSpc>
                      </a:pPr>
                      <a:r>
                        <a:rPr lang="en-US" sz="1400" b="0" strike="noStrike" spc="-1">
                          <a:solidFill>
                            <a:schemeClr val="dk1"/>
                          </a:solidFill>
                          <a:latin typeface="Verdana"/>
                        </a:rPr>
                        <a:t>NGS</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rgbClr val="9BE0E6"/>
                    </a:solidFill>
                  </a:tcPr>
                </a:tc>
                <a:extLst>
                  <a:ext uri="{0D108BD9-81ED-4DB2-BD59-A6C34878D82A}">
                    <a16:rowId xmlns:a16="http://schemas.microsoft.com/office/drawing/2014/main" val="10006"/>
                  </a:ext>
                </a:extLst>
              </a:tr>
              <a:tr h="339120">
                <a:tc>
                  <a:txBody>
                    <a:bodyPr/>
                    <a:lstStyle/>
                    <a:p>
                      <a:pPr defTabSz="685800">
                        <a:lnSpc>
                          <a:spcPct val="100000"/>
                        </a:lnSpc>
                      </a:pPr>
                      <a:r>
                        <a:rPr lang="en-US" sz="1400" b="0" strike="noStrike" spc="-1">
                          <a:solidFill>
                            <a:schemeClr val="dk1"/>
                          </a:solidFill>
                          <a:latin typeface="Verdana"/>
                        </a:rPr>
                        <a:t>TPS</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rgbClr val="9BE0E6"/>
                    </a:solidFill>
                  </a:tcPr>
                </a:tc>
                <a:extLst>
                  <a:ext uri="{0D108BD9-81ED-4DB2-BD59-A6C34878D82A}">
                    <a16:rowId xmlns:a16="http://schemas.microsoft.com/office/drawing/2014/main" val="10007"/>
                  </a:ext>
                </a:extLst>
              </a:tr>
              <a:tr h="339120">
                <a:tc>
                  <a:txBody>
                    <a:bodyPr/>
                    <a:lstStyle/>
                    <a:p>
                      <a:pPr defTabSz="685800">
                        <a:lnSpc>
                          <a:spcPct val="100000"/>
                        </a:lnSpc>
                      </a:pPr>
                      <a:r>
                        <a:rPr lang="en-US" sz="1400" b="0" strike="noStrike" spc="-1">
                          <a:solidFill>
                            <a:schemeClr val="dk1"/>
                          </a:solidFill>
                          <a:latin typeface="Verdana"/>
                        </a:rPr>
                        <a:t>WUH</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rgbClr val="9BE0E6"/>
                    </a:solidFill>
                  </a:tcPr>
                </a:tc>
                <a:extLst>
                  <a:ext uri="{0D108BD9-81ED-4DB2-BD59-A6C34878D82A}">
                    <a16:rowId xmlns:a16="http://schemas.microsoft.com/office/drawing/2014/main" val="10008"/>
                  </a:ext>
                </a:extLst>
              </a:tr>
            </a:tbl>
          </a:graphicData>
        </a:graphic>
      </p:graphicFrame>
      <p:pic>
        <p:nvPicPr>
          <p:cNvPr id="257" name="Picture 14"/>
          <p:cNvPicPr/>
          <p:nvPr/>
        </p:nvPicPr>
        <p:blipFill>
          <a:blip r:embed="rId5"/>
          <a:stretch/>
        </p:blipFill>
        <p:spPr>
          <a:xfrm>
            <a:off x="4956120" y="2587680"/>
            <a:ext cx="4252680" cy="2553120"/>
          </a:xfrm>
          <a:prstGeom prst="rect">
            <a:avLst/>
          </a:prstGeom>
          <a:ln w="0">
            <a:noFill/>
          </a:ln>
        </p:spPr>
      </p:pic>
      <p:sp>
        <p:nvSpPr>
          <p:cNvPr id="15" name="Rectangle 15">
            <a:extLst>
              <a:ext uri="{FF2B5EF4-FFF2-40B4-BE49-F238E27FC236}">
                <a16:creationId xmlns:a16="http://schemas.microsoft.com/office/drawing/2014/main" id="{572715F9-3967-496C-9931-E75A328C3EBE}"/>
              </a:ext>
            </a:extLst>
          </p:cNvPr>
          <p:cNvSpPr/>
          <p:nvPr/>
        </p:nvSpPr>
        <p:spPr>
          <a:xfrm>
            <a:off x="5372847" y="47979"/>
            <a:ext cx="1237473" cy="2450880"/>
          </a:xfrm>
          <a:prstGeom prst="rect">
            <a:avLst/>
          </a:prstGeom>
          <a:solidFill>
            <a:srgbClr val="CACC99">
              <a:alpha val="40000"/>
            </a:srgbClr>
          </a:solidFill>
          <a:ln w="19050">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100" b="0" strike="noStrike" spc="-1">
              <a:solidFill>
                <a:schemeClr val="lt1"/>
              </a:solidFill>
              <a:latin typeface="Lato"/>
              <a:ea typeface="Lato"/>
            </a:endParaRPr>
          </a:p>
        </p:txBody>
      </p:sp>
      <p:sp>
        <p:nvSpPr>
          <p:cNvPr id="261" name="Rectangle 18"/>
          <p:cNvSpPr/>
          <p:nvPr/>
        </p:nvSpPr>
        <p:spPr>
          <a:xfrm>
            <a:off x="5372847" y="57240"/>
            <a:ext cx="638433" cy="2450880"/>
          </a:xfrm>
          <a:prstGeom prst="rect">
            <a:avLst/>
          </a:prstGeom>
          <a:noFill/>
          <a:ln w="57150">
            <a:solidFill>
              <a:srgbClr val="9BE0E6"/>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100" b="0" strike="noStrike" spc="-1">
              <a:solidFill>
                <a:schemeClr val="lt1"/>
              </a:solidFill>
              <a:latin typeface="Lato"/>
              <a:ea typeface="Lato"/>
            </a:endParaRPr>
          </a:p>
        </p:txBody>
      </p:sp>
      <p:sp>
        <p:nvSpPr>
          <p:cNvPr id="262" name="Rectangle 19"/>
          <p:cNvSpPr/>
          <p:nvPr/>
        </p:nvSpPr>
        <p:spPr>
          <a:xfrm>
            <a:off x="6610320" y="57240"/>
            <a:ext cx="1700640" cy="2450880"/>
          </a:xfrm>
          <a:prstGeom prst="rect">
            <a:avLst/>
          </a:prstGeom>
          <a:noFill/>
          <a:ln w="57150">
            <a:solidFill>
              <a:srgbClr val="9BE0E6"/>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100" b="0" strike="noStrike" spc="-1">
              <a:solidFill>
                <a:schemeClr val="lt1"/>
              </a:solidFill>
              <a:latin typeface="Lato"/>
              <a:ea typeface="Lato"/>
            </a:endParaRPr>
          </a:p>
        </p:txBody>
      </p:sp>
      <p:pic>
        <p:nvPicPr>
          <p:cNvPr id="3" name="Picture 2">
            <a:extLst>
              <a:ext uri="{FF2B5EF4-FFF2-40B4-BE49-F238E27FC236}">
                <a16:creationId xmlns:a16="http://schemas.microsoft.com/office/drawing/2014/main" id="{695B111C-EF9B-4630-BC19-83352053E4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104" y="1298448"/>
            <a:ext cx="4178938" cy="3337560"/>
          </a:xfrm>
          <a:prstGeom prst="rect">
            <a:avLst/>
          </a:prstGeom>
        </p:spPr>
      </p:pic>
      <p:pic>
        <p:nvPicPr>
          <p:cNvPr id="5" name="Picture 4">
            <a:extLst>
              <a:ext uri="{FF2B5EF4-FFF2-40B4-BE49-F238E27FC236}">
                <a16:creationId xmlns:a16="http://schemas.microsoft.com/office/drawing/2014/main" id="{1972FE02-1C67-4EF5-A592-004CE90C4B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104" y="1298448"/>
            <a:ext cx="4178938" cy="3337560"/>
          </a:xfrm>
          <a:prstGeom prst="rect">
            <a:avLst/>
          </a:prstGeom>
        </p:spPr>
      </p:pic>
      <p:pic>
        <p:nvPicPr>
          <p:cNvPr id="7" name="Picture 6">
            <a:extLst>
              <a:ext uri="{FF2B5EF4-FFF2-40B4-BE49-F238E27FC236}">
                <a16:creationId xmlns:a16="http://schemas.microsoft.com/office/drawing/2014/main" id="{4042E855-24D3-45C9-9AAC-580647A6FD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2104" y="1298448"/>
            <a:ext cx="4178938" cy="3337560"/>
          </a:xfrm>
          <a:prstGeom prst="rect">
            <a:avLst/>
          </a:prstGeom>
        </p:spPr>
      </p:pic>
      <p:sp>
        <p:nvSpPr>
          <p:cNvPr id="258" name="TextBox 15"/>
          <p:cNvSpPr/>
          <p:nvPr/>
        </p:nvSpPr>
        <p:spPr>
          <a:xfrm>
            <a:off x="887040" y="4565520"/>
            <a:ext cx="1956240" cy="272520"/>
          </a:xfrm>
          <a:prstGeom prst="rect">
            <a:avLst/>
          </a:prstGeom>
          <a:solidFill>
            <a:srgbClr val="9BE0E6"/>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1219320">
              <a:lnSpc>
                <a:spcPct val="100000"/>
              </a:lnSpc>
            </a:pPr>
            <a:r>
              <a:rPr lang="en-US" sz="1200" b="0" i="1" strike="noStrike" spc="-1">
                <a:solidFill>
                  <a:srgbClr val="000000"/>
                </a:solidFill>
                <a:latin typeface="Lato"/>
                <a:ea typeface="Lato"/>
              </a:rPr>
              <a:t>2mm VPCO agreement</a:t>
            </a:r>
            <a:endParaRPr lang="ru-RU" sz="1200" b="0" strike="noStrike" spc="-1">
              <a:solidFill>
                <a:srgbClr val="000000"/>
              </a:solidFill>
              <a:latin typeface="Calibri"/>
            </a:endParaRPr>
          </a:p>
        </p:txBody>
      </p:sp>
      <p:sp>
        <p:nvSpPr>
          <p:cNvPr id="259" name="TextBox 16"/>
          <p:cNvSpPr/>
          <p:nvPr/>
        </p:nvSpPr>
        <p:spPr>
          <a:xfrm>
            <a:off x="2889720" y="4556160"/>
            <a:ext cx="2034720" cy="272520"/>
          </a:xfrm>
          <a:prstGeom prst="rect">
            <a:avLst/>
          </a:prstGeom>
          <a:solidFill>
            <a:srgbClr val="CACC99"/>
          </a:solidFill>
          <a:ln w="0">
            <a:solidFill>
              <a:srgbClr val="E1E19B"/>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200" b="0" i="1" strike="noStrike" spc="-1">
                <a:solidFill>
                  <a:schemeClr val="dk1"/>
                </a:solidFill>
                <a:latin typeface="Lato"/>
                <a:ea typeface="Lato"/>
              </a:rPr>
              <a:t>IGS ANTEX contributors</a:t>
            </a:r>
            <a:endParaRPr lang="ru-RU" sz="1200" b="0" strike="noStrike" spc="-1">
              <a:solidFill>
                <a:srgbClr val="000000"/>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3500"/>
                            </p:stCondLst>
                            <p:childTnLst>
                              <p:par>
                                <p:cTn id="9" presetID="10" presetClass="entr" presetSubtype="0" fill="hold" nodeType="afterEffect">
                                  <p:stCondLst>
                                    <p:cond delay="3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A12924C-F6C3-4F48-B9E9-7EA1031EBE9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832104" y="1298448"/>
            <a:ext cx="4178808" cy="3337456"/>
          </a:xfrm>
          <a:prstGeom prst="rect">
            <a:avLst/>
          </a:prstGeom>
        </p:spPr>
      </p:pic>
      <p:sp>
        <p:nvSpPr>
          <p:cNvPr id="263" name="PlaceHolder 1"/>
          <p:cNvSpPr>
            <a:spLocks noGrp="1"/>
          </p:cNvSpPr>
          <p:nvPr>
            <p:ph type="title"/>
          </p:nvPr>
        </p:nvSpPr>
        <p:spPr>
          <a:xfrm>
            <a:off x="1547640" y="452160"/>
            <a:ext cx="6909840" cy="342360"/>
          </a:xfrm>
          <a:prstGeom prst="rect">
            <a:avLst/>
          </a:prstGeom>
          <a:noFill/>
          <a:ln w="0">
            <a:noFill/>
          </a:ln>
        </p:spPr>
        <p:txBody>
          <a:bodyPr lIns="0" tIns="0" rIns="0" bIns="0" numCol="1" spcCol="0" anchor="ctr">
            <a:noAutofit/>
          </a:bodyPr>
          <a:lstStyle/>
          <a:p>
            <a:pPr indent="0" defTabSz="914400">
              <a:lnSpc>
                <a:spcPct val="100000"/>
              </a:lnSpc>
              <a:buNone/>
              <a:tabLst>
                <a:tab pos="0" algn="l"/>
              </a:tabLst>
            </a:pPr>
            <a:r>
              <a:rPr lang="en-US" sz="2400" b="1" strike="noStrike" spc="-1" dirty="0">
                <a:solidFill>
                  <a:srgbClr val="00519E"/>
                </a:solidFill>
                <a:latin typeface="Lato"/>
                <a:ea typeface="Lato"/>
              </a:rPr>
              <a:t>TPSG5_A1</a:t>
            </a:r>
            <a:endParaRPr lang="de-DE" sz="2400" b="0" strike="noStrike" spc="-1" dirty="0">
              <a:solidFill>
                <a:schemeClr val="dk1"/>
              </a:solidFill>
              <a:latin typeface="Verdana"/>
            </a:endParaRPr>
          </a:p>
        </p:txBody>
      </p:sp>
      <p:sp>
        <p:nvSpPr>
          <p:cNvPr id="264" name="PlaceHolder 2"/>
          <p:cNvSpPr>
            <a:spLocks noGrp="1"/>
          </p:cNvSpPr>
          <p:nvPr>
            <p:ph type="ftr" idx="40"/>
          </p:nvPr>
        </p:nvSpPr>
        <p:spPr>
          <a:xfrm>
            <a:off x="431640" y="4857840"/>
            <a:ext cx="5682960" cy="285120"/>
          </a:xfrm>
          <a:prstGeom prst="rect">
            <a:avLst/>
          </a:prstGeom>
          <a:noFill/>
          <a:ln w="0">
            <a:noFill/>
          </a:ln>
        </p:spPr>
        <p:txBody>
          <a:bodyPr lIns="90000" tIns="45000" rIns="90000" bIns="45000" anchor="ctr">
            <a:noAutofit/>
          </a:bodyPr>
          <a:lstStyle>
            <a:lvl1pPr indent="0" defTabSz="914400">
              <a:lnSpc>
                <a:spcPct val="100000"/>
              </a:lnSpc>
              <a:buNone/>
              <a:tabLst>
                <a:tab pos="0" algn="l"/>
              </a:tabLst>
              <a:defRPr lang="de-DE" sz="900" b="1" strike="noStrike" spc="-1">
                <a:solidFill>
                  <a:schemeClr val="dk1"/>
                </a:solidFill>
                <a:latin typeface="Lato"/>
                <a:ea typeface="Lato"/>
              </a:defRPr>
            </a:lvl1pPr>
          </a:lstStyle>
          <a:p>
            <a:pPr indent="0" defTabSz="914400">
              <a:lnSpc>
                <a:spcPct val="100000"/>
              </a:lnSpc>
              <a:buNone/>
              <a:tabLst>
                <a:tab pos="0" algn="l"/>
              </a:tabLst>
            </a:pPr>
            <a:r>
              <a:rPr lang="de-DE" sz="900" b="1" strike="noStrike" spc="-1">
                <a:solidFill>
                  <a:schemeClr val="dk1"/>
                </a:solidFill>
                <a:latin typeface="Lato"/>
                <a:ea typeface="Lato"/>
              </a:rPr>
              <a:t>Bilich et al. </a:t>
            </a:r>
            <a:r>
              <a:rPr lang="de-DE" sz="900" b="0" strike="noStrike" spc="-1">
                <a:solidFill>
                  <a:schemeClr val="dk1"/>
                </a:solidFill>
                <a:latin typeface="Lato"/>
                <a:ea typeface="Lato"/>
              </a:rPr>
              <a:t> |  IGS Workshop 2024 – Session 2 |  1</a:t>
            </a:r>
            <a:r>
              <a:rPr lang="de-DE" sz="900" b="0" strike="noStrike" spc="-1" baseline="30000">
                <a:solidFill>
                  <a:schemeClr val="dk1"/>
                </a:solidFill>
                <a:latin typeface="Lato"/>
                <a:ea typeface="Lato"/>
              </a:rPr>
              <a:t>st</a:t>
            </a:r>
            <a:r>
              <a:rPr lang="de-DE" sz="900" b="0" strike="noStrike" spc="-1">
                <a:solidFill>
                  <a:schemeClr val="dk1"/>
                </a:solidFill>
                <a:latin typeface="Lato"/>
                <a:ea typeface="Lato"/>
              </a:rPr>
              <a:t> July 2024</a:t>
            </a:r>
            <a:endParaRPr lang="ru-RU" sz="900" b="0" strike="noStrike" spc="-1">
              <a:solidFill>
                <a:srgbClr val="000000"/>
              </a:solidFill>
              <a:latin typeface="Calibri"/>
            </a:endParaRPr>
          </a:p>
        </p:txBody>
      </p:sp>
      <p:sp>
        <p:nvSpPr>
          <p:cNvPr id="265" name="PlaceHolder 3"/>
          <p:cNvSpPr>
            <a:spLocks noGrp="1"/>
          </p:cNvSpPr>
          <p:nvPr>
            <p:ph type="sldNum" idx="41"/>
          </p:nvPr>
        </p:nvSpPr>
        <p:spPr>
          <a:xfrm>
            <a:off x="7512120" y="4911480"/>
            <a:ext cx="1402560" cy="231480"/>
          </a:xfrm>
          <a:prstGeom prst="rect">
            <a:avLst/>
          </a:prstGeom>
          <a:noFill/>
          <a:ln w="0">
            <a:noFill/>
          </a:ln>
        </p:spPr>
        <p:txBody>
          <a:bodyPr lIns="90000" tIns="45000" rIns="90000" bIns="45000" anchor="ctr">
            <a:noAutofit/>
          </a:bodyPr>
          <a:lstStyle>
            <a:lvl1pPr indent="0" algn="r" defTabSz="914400">
              <a:lnSpc>
                <a:spcPct val="100000"/>
              </a:lnSpc>
              <a:buNone/>
              <a:tabLst>
                <a:tab pos="0" algn="l"/>
              </a:tabLst>
              <a:defRPr lang="de-DE" sz="820" b="0" strike="noStrike" spc="-1">
                <a:solidFill>
                  <a:schemeClr val="dk1"/>
                </a:solidFill>
                <a:latin typeface="Lato"/>
                <a:ea typeface="Lato"/>
              </a:defRPr>
            </a:lvl1pPr>
          </a:lstStyle>
          <a:p>
            <a:pPr indent="0" algn="r" defTabSz="914400">
              <a:lnSpc>
                <a:spcPct val="100000"/>
              </a:lnSpc>
              <a:buNone/>
              <a:tabLst>
                <a:tab pos="0" algn="l"/>
              </a:tabLst>
            </a:pPr>
            <a:fld id="{C2B97895-F9A2-4476-A5C8-C5C3C5BA2E6E}" type="slidenum">
              <a:rPr lang="de-DE" sz="820" b="0" strike="noStrike" spc="-1">
                <a:solidFill>
                  <a:schemeClr val="dk1"/>
                </a:solidFill>
                <a:latin typeface="Lato"/>
                <a:ea typeface="Lato"/>
              </a:rPr>
              <a:t>22</a:t>
            </a:fld>
            <a:endParaRPr lang="ru-RU" sz="820" b="0" strike="noStrike" spc="-1">
              <a:solidFill>
                <a:srgbClr val="000000"/>
              </a:solidFill>
              <a:latin typeface="Calibri"/>
            </a:endParaRPr>
          </a:p>
        </p:txBody>
      </p:sp>
      <p:pic>
        <p:nvPicPr>
          <p:cNvPr id="266" name="Content Placeholder 3"/>
          <p:cNvPicPr/>
          <p:nvPr/>
        </p:nvPicPr>
        <p:blipFill>
          <a:blip r:embed="rId4" cstate="print">
            <a:extLst>
              <a:ext uri="{28A0092B-C50C-407E-A947-70E740481C1C}">
                <a14:useLocalDpi xmlns:a14="http://schemas.microsoft.com/office/drawing/2010/main" val="0"/>
              </a:ext>
            </a:extLst>
          </a:blip>
          <a:srcRect/>
          <a:stretch/>
        </p:blipFill>
        <p:spPr>
          <a:xfrm>
            <a:off x="5029200" y="0"/>
            <a:ext cx="3913200" cy="2563200"/>
          </a:xfrm>
          <a:prstGeom prst="rect">
            <a:avLst/>
          </a:prstGeom>
          <a:ln w="0">
            <a:noFill/>
          </a:ln>
        </p:spPr>
      </p:pic>
      <p:pic>
        <p:nvPicPr>
          <p:cNvPr id="267" name="Google Shape;177;p29"/>
          <p:cNvPicPr/>
          <p:nvPr/>
        </p:nvPicPr>
        <p:blipFill>
          <a:blip r:embed="rId5"/>
          <a:stretch/>
        </p:blipFill>
        <p:spPr>
          <a:xfrm>
            <a:off x="324000" y="453600"/>
            <a:ext cx="1104480" cy="743400"/>
          </a:xfrm>
          <a:prstGeom prst="rect">
            <a:avLst/>
          </a:prstGeom>
          <a:ln w="0">
            <a:noFill/>
          </a:ln>
        </p:spPr>
      </p:pic>
      <p:graphicFrame>
        <p:nvGraphicFramePr>
          <p:cNvPr id="269" name="Table 12"/>
          <p:cNvGraphicFramePr/>
          <p:nvPr/>
        </p:nvGraphicFramePr>
        <p:xfrm>
          <a:off x="81000" y="1303920"/>
          <a:ext cx="746280" cy="3052080"/>
        </p:xfrm>
        <a:graphic>
          <a:graphicData uri="http://schemas.openxmlformats.org/drawingml/2006/table">
            <a:tbl>
              <a:tblPr/>
              <a:tblGrid>
                <a:gridCol w="746280">
                  <a:extLst>
                    <a:ext uri="{9D8B030D-6E8A-4147-A177-3AD203B41FA5}">
                      <a16:colId xmlns:a16="http://schemas.microsoft.com/office/drawing/2014/main" val="20000"/>
                    </a:ext>
                  </a:extLst>
                </a:gridCol>
              </a:tblGrid>
              <a:tr h="339120">
                <a:tc>
                  <a:txBody>
                    <a:bodyPr/>
                    <a:lstStyle/>
                    <a:p>
                      <a:pPr defTabSz="685800">
                        <a:lnSpc>
                          <a:spcPct val="100000"/>
                        </a:lnSpc>
                      </a:pPr>
                      <a:r>
                        <a:rPr lang="en-US" sz="1400" b="0" i="1" strike="noStrike" spc="-1">
                          <a:solidFill>
                            <a:srgbClr val="FF0000"/>
                          </a:solidFill>
                          <a:latin typeface="Verdana"/>
                        </a:rPr>
                        <a:t>IGS</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chemeClr val="lt1"/>
                    </a:solidFill>
                  </a:tcPr>
                </a:tc>
                <a:extLst>
                  <a:ext uri="{0D108BD9-81ED-4DB2-BD59-A6C34878D82A}">
                    <a16:rowId xmlns:a16="http://schemas.microsoft.com/office/drawing/2014/main" val="10000"/>
                  </a:ext>
                </a:extLst>
              </a:tr>
              <a:tr h="339120">
                <a:tc>
                  <a:txBody>
                    <a:bodyPr/>
                    <a:lstStyle/>
                    <a:p>
                      <a:pPr defTabSz="685800">
                        <a:lnSpc>
                          <a:spcPct val="100000"/>
                        </a:lnSpc>
                      </a:pPr>
                      <a:r>
                        <a:rPr lang="en-US" sz="1400" b="0" strike="noStrike" spc="-1">
                          <a:solidFill>
                            <a:srgbClr val="00B000"/>
                          </a:solidFill>
                          <a:latin typeface="Verdana"/>
                        </a:rPr>
                        <a:t>IGG</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chemeClr val="lt1"/>
                    </a:solidFill>
                  </a:tcPr>
                </a:tc>
                <a:extLst>
                  <a:ext uri="{0D108BD9-81ED-4DB2-BD59-A6C34878D82A}">
                    <a16:rowId xmlns:a16="http://schemas.microsoft.com/office/drawing/2014/main" val="10001"/>
                  </a:ext>
                </a:extLst>
              </a:tr>
              <a:tr h="339120">
                <a:tc>
                  <a:txBody>
                    <a:bodyPr/>
                    <a:lstStyle/>
                    <a:p>
                      <a:pPr defTabSz="685800">
                        <a:lnSpc>
                          <a:spcPct val="100000"/>
                        </a:lnSpc>
                        <a:tabLst>
                          <a:tab pos="0" algn="l"/>
                        </a:tabLst>
                      </a:pPr>
                      <a:r>
                        <a:rPr lang="en-US" sz="1400" b="0" strike="noStrike" spc="-1">
                          <a:solidFill>
                            <a:srgbClr val="0000FF"/>
                          </a:solidFill>
                          <a:latin typeface="Verdana"/>
                        </a:rPr>
                        <a:t>IFE</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chemeClr val="lt1"/>
                    </a:solidFill>
                  </a:tcPr>
                </a:tc>
                <a:extLst>
                  <a:ext uri="{0D108BD9-81ED-4DB2-BD59-A6C34878D82A}">
                    <a16:rowId xmlns:a16="http://schemas.microsoft.com/office/drawing/2014/main" val="10002"/>
                  </a:ext>
                </a:extLst>
              </a:tr>
              <a:tr h="339120">
                <a:tc>
                  <a:txBody>
                    <a:bodyPr/>
                    <a:lstStyle/>
                    <a:p>
                      <a:pPr defTabSz="685800">
                        <a:lnSpc>
                          <a:spcPct val="100000"/>
                        </a:lnSpc>
                        <a:tabLst>
                          <a:tab pos="0" algn="l"/>
                        </a:tabLst>
                      </a:pPr>
                      <a:r>
                        <a:rPr lang="en-US" sz="1400" b="0" strike="noStrike" spc="-1">
                          <a:solidFill>
                            <a:schemeClr val="dk1"/>
                          </a:solidFill>
                          <a:latin typeface="Verdana"/>
                        </a:rPr>
                        <a:t>ETH</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rgbClr val="9BE0E6"/>
                    </a:solidFill>
                  </a:tcPr>
                </a:tc>
                <a:extLst>
                  <a:ext uri="{0D108BD9-81ED-4DB2-BD59-A6C34878D82A}">
                    <a16:rowId xmlns:a16="http://schemas.microsoft.com/office/drawing/2014/main" val="10003"/>
                  </a:ext>
                </a:extLst>
              </a:tr>
              <a:tr h="339120">
                <a:tc>
                  <a:txBody>
                    <a:bodyPr/>
                    <a:lstStyle/>
                    <a:p>
                      <a:pPr defTabSz="685800">
                        <a:lnSpc>
                          <a:spcPct val="100000"/>
                        </a:lnSpc>
                      </a:pPr>
                      <a:r>
                        <a:rPr lang="en-US" sz="1400" b="0" strike="noStrike" spc="-1">
                          <a:solidFill>
                            <a:schemeClr val="dk1"/>
                          </a:solidFill>
                          <a:latin typeface="Verdana"/>
                        </a:rPr>
                        <a:t>GPP</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rgbClr val="9BE0E6"/>
                    </a:solidFill>
                  </a:tcPr>
                </a:tc>
                <a:extLst>
                  <a:ext uri="{0D108BD9-81ED-4DB2-BD59-A6C34878D82A}">
                    <a16:rowId xmlns:a16="http://schemas.microsoft.com/office/drawing/2014/main" val="10004"/>
                  </a:ext>
                </a:extLst>
              </a:tr>
              <a:tr h="339120">
                <a:tc>
                  <a:txBody>
                    <a:bodyPr/>
                    <a:lstStyle/>
                    <a:p>
                      <a:pPr defTabSz="685800">
                        <a:lnSpc>
                          <a:spcPct val="100000"/>
                        </a:lnSpc>
                      </a:pPr>
                      <a:r>
                        <a:rPr lang="en-US" sz="1400" b="0" strike="noStrike" spc="-1">
                          <a:solidFill>
                            <a:srgbClr val="FFAE00"/>
                          </a:solidFill>
                          <a:latin typeface="Verdana"/>
                        </a:rPr>
                        <a:t>GSA</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chemeClr val="lt1"/>
                    </a:solidFill>
                  </a:tcPr>
                </a:tc>
                <a:extLst>
                  <a:ext uri="{0D108BD9-81ED-4DB2-BD59-A6C34878D82A}">
                    <a16:rowId xmlns:a16="http://schemas.microsoft.com/office/drawing/2014/main" val="10005"/>
                  </a:ext>
                </a:extLst>
              </a:tr>
              <a:tr h="339120">
                <a:tc>
                  <a:txBody>
                    <a:bodyPr/>
                    <a:lstStyle/>
                    <a:p>
                      <a:pPr defTabSz="685800">
                        <a:lnSpc>
                          <a:spcPct val="100000"/>
                        </a:lnSpc>
                      </a:pPr>
                      <a:r>
                        <a:rPr lang="en-US" sz="1400" b="0" strike="noStrike" spc="-1">
                          <a:solidFill>
                            <a:schemeClr val="dk1"/>
                          </a:solidFill>
                          <a:latin typeface="Verdana"/>
                        </a:rPr>
                        <a:t>NGS</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rgbClr val="9BE0E6"/>
                    </a:solidFill>
                  </a:tcPr>
                </a:tc>
                <a:extLst>
                  <a:ext uri="{0D108BD9-81ED-4DB2-BD59-A6C34878D82A}">
                    <a16:rowId xmlns:a16="http://schemas.microsoft.com/office/drawing/2014/main" val="10006"/>
                  </a:ext>
                </a:extLst>
              </a:tr>
              <a:tr h="339120">
                <a:tc>
                  <a:txBody>
                    <a:bodyPr/>
                    <a:lstStyle/>
                    <a:p>
                      <a:pPr defTabSz="685800">
                        <a:lnSpc>
                          <a:spcPct val="100000"/>
                        </a:lnSpc>
                      </a:pPr>
                      <a:r>
                        <a:rPr lang="en-US" sz="1400" b="0" strike="noStrike" spc="-1">
                          <a:solidFill>
                            <a:schemeClr val="dk1"/>
                          </a:solidFill>
                          <a:latin typeface="Verdana"/>
                        </a:rPr>
                        <a:t>TPS</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rgbClr val="9BE0E6"/>
                    </a:solidFill>
                  </a:tcPr>
                </a:tc>
                <a:extLst>
                  <a:ext uri="{0D108BD9-81ED-4DB2-BD59-A6C34878D82A}">
                    <a16:rowId xmlns:a16="http://schemas.microsoft.com/office/drawing/2014/main" val="10007"/>
                  </a:ext>
                </a:extLst>
              </a:tr>
              <a:tr h="339120">
                <a:tc>
                  <a:txBody>
                    <a:bodyPr/>
                    <a:lstStyle/>
                    <a:p>
                      <a:pPr defTabSz="685800">
                        <a:lnSpc>
                          <a:spcPct val="100000"/>
                        </a:lnSpc>
                      </a:pPr>
                      <a:r>
                        <a:rPr lang="en-US" sz="1400" b="0" strike="noStrike" spc="-1">
                          <a:solidFill>
                            <a:schemeClr val="dk1"/>
                          </a:solidFill>
                          <a:latin typeface="Verdana"/>
                        </a:rPr>
                        <a:t>WUH</a:t>
                      </a:r>
                      <a:endParaRPr lang="ru-RU" sz="1400" b="0" strike="noStrike" spc="-1">
                        <a:solidFill>
                          <a:srgbClr val="000000"/>
                        </a:solidFill>
                        <a:latin typeface="Calibri"/>
                      </a:endParaRPr>
                    </a:p>
                  </a:txBody>
                  <a:tcPr marL="121680" marR="121680">
                    <a:lnL w="12240">
                      <a:solidFill>
                        <a:srgbClr val="CCCCCC"/>
                      </a:solidFill>
                      <a:prstDash val="solid"/>
                    </a:lnL>
                    <a:lnR w="12240">
                      <a:solidFill>
                        <a:srgbClr val="CCCCCC"/>
                      </a:solidFill>
                      <a:prstDash val="solid"/>
                    </a:lnR>
                    <a:lnT w="12240">
                      <a:solidFill>
                        <a:srgbClr val="CCCCCC"/>
                      </a:solidFill>
                      <a:prstDash val="solid"/>
                    </a:lnT>
                    <a:lnB w="12240">
                      <a:solidFill>
                        <a:srgbClr val="CCCCCC"/>
                      </a:solidFill>
                      <a:prstDash val="solid"/>
                    </a:lnB>
                    <a:solidFill>
                      <a:srgbClr val="9BE0E6"/>
                    </a:solidFill>
                  </a:tcPr>
                </a:tc>
                <a:extLst>
                  <a:ext uri="{0D108BD9-81ED-4DB2-BD59-A6C34878D82A}">
                    <a16:rowId xmlns:a16="http://schemas.microsoft.com/office/drawing/2014/main" val="10008"/>
                  </a:ext>
                </a:extLst>
              </a:tr>
            </a:tbl>
          </a:graphicData>
        </a:graphic>
      </p:graphicFrame>
      <p:pic>
        <p:nvPicPr>
          <p:cNvPr id="270" name="Picture 6"/>
          <p:cNvPicPr/>
          <p:nvPr/>
        </p:nvPicPr>
        <p:blipFill>
          <a:blip r:embed="rId6"/>
          <a:stretch/>
        </p:blipFill>
        <p:spPr>
          <a:xfrm>
            <a:off x="4956120" y="2587680"/>
            <a:ext cx="4252680" cy="2553120"/>
          </a:xfrm>
          <a:prstGeom prst="rect">
            <a:avLst/>
          </a:prstGeom>
          <a:ln w="0">
            <a:noFill/>
          </a:ln>
        </p:spPr>
      </p:pic>
      <p:sp>
        <p:nvSpPr>
          <p:cNvPr id="274" name="Rectangle 16"/>
          <p:cNvSpPr/>
          <p:nvPr/>
        </p:nvSpPr>
        <p:spPr>
          <a:xfrm>
            <a:off x="5372847" y="57240"/>
            <a:ext cx="494433" cy="2450880"/>
          </a:xfrm>
          <a:prstGeom prst="rect">
            <a:avLst/>
          </a:prstGeom>
          <a:noFill/>
          <a:ln w="57150">
            <a:solidFill>
              <a:srgbClr val="9BE0E6"/>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100" b="0" strike="noStrike" spc="-1">
              <a:solidFill>
                <a:schemeClr val="lt1"/>
              </a:solidFill>
              <a:latin typeface="Lato"/>
              <a:ea typeface="Lato"/>
            </a:endParaRPr>
          </a:p>
        </p:txBody>
      </p:sp>
      <p:sp>
        <p:nvSpPr>
          <p:cNvPr id="275" name="Rectangle 17"/>
          <p:cNvSpPr/>
          <p:nvPr/>
        </p:nvSpPr>
        <p:spPr>
          <a:xfrm>
            <a:off x="7137175" y="57240"/>
            <a:ext cx="1828984" cy="2450880"/>
          </a:xfrm>
          <a:prstGeom prst="rect">
            <a:avLst/>
          </a:prstGeom>
          <a:noFill/>
          <a:ln w="57150">
            <a:solidFill>
              <a:srgbClr val="9BE0E6"/>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100" b="0" strike="noStrike" spc="-1">
              <a:solidFill>
                <a:schemeClr val="lt1"/>
              </a:solidFill>
              <a:latin typeface="Lato"/>
              <a:ea typeface="Lato"/>
            </a:endParaRPr>
          </a:p>
        </p:txBody>
      </p:sp>
      <p:sp>
        <p:nvSpPr>
          <p:cNvPr id="15" name="Rectangle 15">
            <a:extLst>
              <a:ext uri="{FF2B5EF4-FFF2-40B4-BE49-F238E27FC236}">
                <a16:creationId xmlns:a16="http://schemas.microsoft.com/office/drawing/2014/main" id="{97A00246-FE37-4EDA-9F5B-2A4B2A5092FC}"/>
              </a:ext>
            </a:extLst>
          </p:cNvPr>
          <p:cNvSpPr/>
          <p:nvPr/>
        </p:nvSpPr>
        <p:spPr>
          <a:xfrm>
            <a:off x="5372847" y="47979"/>
            <a:ext cx="1764328" cy="2450880"/>
          </a:xfrm>
          <a:prstGeom prst="rect">
            <a:avLst/>
          </a:prstGeom>
          <a:solidFill>
            <a:srgbClr val="CACC99">
              <a:alpha val="40000"/>
            </a:srgbClr>
          </a:solidFill>
          <a:ln w="19050">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100" b="0" strike="noStrike" spc="-1">
              <a:solidFill>
                <a:schemeClr val="lt1"/>
              </a:solidFill>
              <a:latin typeface="Lato"/>
              <a:ea typeface="Lato"/>
            </a:endParaRPr>
          </a:p>
        </p:txBody>
      </p:sp>
      <p:pic>
        <p:nvPicPr>
          <p:cNvPr id="16" name="Picture 15">
            <a:extLst>
              <a:ext uri="{FF2B5EF4-FFF2-40B4-BE49-F238E27FC236}">
                <a16:creationId xmlns:a16="http://schemas.microsoft.com/office/drawing/2014/main" id="{737E15C6-C642-4F24-A5C6-499731E433D8}"/>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832104" y="1298448"/>
            <a:ext cx="4178808" cy="3337560"/>
          </a:xfrm>
          <a:prstGeom prst="rect">
            <a:avLst/>
          </a:prstGeom>
        </p:spPr>
      </p:pic>
      <p:pic>
        <p:nvPicPr>
          <p:cNvPr id="17" name="Picture 16">
            <a:extLst>
              <a:ext uri="{FF2B5EF4-FFF2-40B4-BE49-F238E27FC236}">
                <a16:creationId xmlns:a16="http://schemas.microsoft.com/office/drawing/2014/main" id="{A7A566DD-A909-490C-8DDA-8F061B7EE062}"/>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832104" y="1298448"/>
            <a:ext cx="4178808" cy="3337560"/>
          </a:xfrm>
          <a:prstGeom prst="rect">
            <a:avLst/>
          </a:prstGeom>
        </p:spPr>
      </p:pic>
      <p:sp>
        <p:nvSpPr>
          <p:cNvPr id="271" name="TextBox 13"/>
          <p:cNvSpPr/>
          <p:nvPr/>
        </p:nvSpPr>
        <p:spPr>
          <a:xfrm>
            <a:off x="887040" y="4565520"/>
            <a:ext cx="1956240" cy="272520"/>
          </a:xfrm>
          <a:prstGeom prst="rect">
            <a:avLst/>
          </a:prstGeom>
          <a:solidFill>
            <a:srgbClr val="9BE0E6"/>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1219320">
              <a:lnSpc>
                <a:spcPct val="100000"/>
              </a:lnSpc>
            </a:pPr>
            <a:r>
              <a:rPr lang="en-US" sz="1200" b="0" i="1" strike="noStrike" spc="-1" dirty="0">
                <a:solidFill>
                  <a:srgbClr val="000000"/>
                </a:solidFill>
                <a:latin typeface="Lato"/>
                <a:ea typeface="Lato"/>
              </a:rPr>
              <a:t>2mm VPCO agreement</a:t>
            </a:r>
            <a:endParaRPr lang="ru-RU" sz="1200" b="0" strike="noStrike" spc="-1" dirty="0">
              <a:solidFill>
                <a:srgbClr val="000000"/>
              </a:solidFill>
              <a:latin typeface="Calibri"/>
            </a:endParaRPr>
          </a:p>
        </p:txBody>
      </p:sp>
      <p:sp>
        <p:nvSpPr>
          <p:cNvPr id="272" name="TextBox 14"/>
          <p:cNvSpPr/>
          <p:nvPr/>
        </p:nvSpPr>
        <p:spPr>
          <a:xfrm>
            <a:off x="2889720" y="4556160"/>
            <a:ext cx="2034720" cy="272520"/>
          </a:xfrm>
          <a:prstGeom prst="rect">
            <a:avLst/>
          </a:prstGeom>
          <a:solidFill>
            <a:srgbClr val="CACC99"/>
          </a:solidFill>
          <a:ln w="0">
            <a:solidFill>
              <a:srgbClr val="E1E19B"/>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200" b="0" i="1" strike="noStrike" spc="-1" dirty="0">
                <a:solidFill>
                  <a:schemeClr val="dk1"/>
                </a:solidFill>
                <a:latin typeface="Lato"/>
                <a:ea typeface="Lato"/>
              </a:rPr>
              <a:t>IGS ANTEX contributors</a:t>
            </a:r>
            <a:endParaRPr lang="ru-RU" sz="1200" b="0" strike="noStrike" spc="-1" dirty="0">
              <a:solidFill>
                <a:srgbClr val="000000"/>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3500"/>
                            </p:stCondLst>
                            <p:childTnLst>
                              <p:par>
                                <p:cTn id="9" presetID="10" presetClass="entr" presetSubtype="0" fill="hold" nodeType="afterEffect">
                                  <p:stCondLst>
                                    <p:cond delay="300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PlaceHolder 1"/>
          <p:cNvSpPr>
            <a:spLocks noGrp="1"/>
          </p:cNvSpPr>
          <p:nvPr>
            <p:ph type="title"/>
          </p:nvPr>
        </p:nvSpPr>
        <p:spPr>
          <a:xfrm>
            <a:off x="685800" y="452160"/>
            <a:ext cx="7771680" cy="342360"/>
          </a:xfrm>
          <a:prstGeom prst="rect">
            <a:avLst/>
          </a:prstGeom>
          <a:noFill/>
          <a:ln w="0">
            <a:noFill/>
          </a:ln>
        </p:spPr>
        <p:txBody>
          <a:bodyPr lIns="0" tIns="0" rIns="0" bIns="0" numCol="1" spcCol="0" anchor="ctr">
            <a:noAutofit/>
          </a:bodyPr>
          <a:lstStyle/>
          <a:p>
            <a:pPr indent="0">
              <a:buNone/>
            </a:pPr>
            <a:r>
              <a:rPr lang="en-US" sz="2400" b="1" strike="noStrike" spc="-1" dirty="0">
                <a:solidFill>
                  <a:srgbClr val="00519E"/>
                </a:solidFill>
                <a:latin typeface="Lato"/>
                <a:ea typeface="Lato"/>
              </a:rPr>
              <a:t>Open-Source Software for Calibration Analysis</a:t>
            </a:r>
            <a:endParaRPr lang="de-DE" sz="2400" b="0" strike="noStrike" spc="-1" dirty="0">
              <a:solidFill>
                <a:schemeClr val="dk1"/>
              </a:solidFill>
              <a:latin typeface="Verdana"/>
            </a:endParaRPr>
          </a:p>
        </p:txBody>
      </p:sp>
      <p:sp>
        <p:nvSpPr>
          <p:cNvPr id="282" name="PlaceHolder 2"/>
          <p:cNvSpPr>
            <a:spLocks noGrp="1"/>
          </p:cNvSpPr>
          <p:nvPr>
            <p:ph type="ftr" idx="44"/>
          </p:nvPr>
        </p:nvSpPr>
        <p:spPr>
          <a:xfrm>
            <a:off x="431640" y="4857840"/>
            <a:ext cx="5682960" cy="285120"/>
          </a:xfrm>
          <a:prstGeom prst="rect">
            <a:avLst/>
          </a:prstGeom>
          <a:noFill/>
          <a:ln w="0">
            <a:noFill/>
          </a:ln>
        </p:spPr>
        <p:txBody>
          <a:bodyPr lIns="90000" tIns="45000" rIns="90000" bIns="45000" anchor="ctr">
            <a:noAutofit/>
          </a:bodyPr>
          <a:lstStyle>
            <a:lvl1pPr indent="0" defTabSz="914400">
              <a:lnSpc>
                <a:spcPct val="100000"/>
              </a:lnSpc>
              <a:buNone/>
              <a:tabLst>
                <a:tab pos="0" algn="l"/>
              </a:tabLst>
              <a:defRPr lang="de-DE" sz="900" b="1" strike="noStrike" spc="-1">
                <a:solidFill>
                  <a:schemeClr val="dk1"/>
                </a:solidFill>
                <a:latin typeface="Lato"/>
                <a:ea typeface="Lato"/>
              </a:defRPr>
            </a:lvl1pPr>
          </a:lstStyle>
          <a:p>
            <a:pPr indent="0" defTabSz="914400">
              <a:lnSpc>
                <a:spcPct val="100000"/>
              </a:lnSpc>
              <a:buNone/>
              <a:tabLst>
                <a:tab pos="0" algn="l"/>
              </a:tabLst>
            </a:pPr>
            <a:r>
              <a:rPr lang="de-DE" sz="900" b="1" strike="noStrike" spc="-1">
                <a:solidFill>
                  <a:schemeClr val="dk1"/>
                </a:solidFill>
                <a:latin typeface="Lato"/>
                <a:ea typeface="Lato"/>
              </a:rPr>
              <a:t>Bilich et al. </a:t>
            </a:r>
            <a:r>
              <a:rPr lang="de-DE" sz="900" b="0" strike="noStrike" spc="-1">
                <a:solidFill>
                  <a:schemeClr val="dk1"/>
                </a:solidFill>
                <a:latin typeface="Lato"/>
                <a:ea typeface="Lato"/>
              </a:rPr>
              <a:t> |  IGS Workshop 2024 – Session 2 |  1</a:t>
            </a:r>
            <a:r>
              <a:rPr lang="de-DE" sz="900" b="0" strike="noStrike" spc="-1" baseline="30000">
                <a:solidFill>
                  <a:schemeClr val="dk1"/>
                </a:solidFill>
                <a:latin typeface="Lato"/>
                <a:ea typeface="Lato"/>
              </a:rPr>
              <a:t>st</a:t>
            </a:r>
            <a:r>
              <a:rPr lang="de-DE" sz="900" b="0" strike="noStrike" spc="-1">
                <a:solidFill>
                  <a:schemeClr val="dk1"/>
                </a:solidFill>
                <a:latin typeface="Lato"/>
                <a:ea typeface="Lato"/>
              </a:rPr>
              <a:t> July 2024</a:t>
            </a:r>
            <a:endParaRPr lang="ru-RU" sz="900" b="0" strike="noStrike" spc="-1">
              <a:solidFill>
                <a:srgbClr val="000000"/>
              </a:solidFill>
              <a:latin typeface="Calibri"/>
            </a:endParaRPr>
          </a:p>
        </p:txBody>
      </p:sp>
      <p:sp>
        <p:nvSpPr>
          <p:cNvPr id="283" name="PlaceHolder 3"/>
          <p:cNvSpPr>
            <a:spLocks noGrp="1"/>
          </p:cNvSpPr>
          <p:nvPr>
            <p:ph type="sldNum" idx="45"/>
          </p:nvPr>
        </p:nvSpPr>
        <p:spPr>
          <a:xfrm>
            <a:off x="7512120" y="4911480"/>
            <a:ext cx="1402560" cy="231480"/>
          </a:xfrm>
          <a:prstGeom prst="rect">
            <a:avLst/>
          </a:prstGeom>
          <a:noFill/>
          <a:ln w="0">
            <a:noFill/>
          </a:ln>
        </p:spPr>
        <p:txBody>
          <a:bodyPr lIns="90000" tIns="45000" rIns="90000" bIns="45000" anchor="ctr">
            <a:noAutofit/>
          </a:bodyPr>
          <a:lstStyle>
            <a:lvl1pPr indent="0" algn="r" defTabSz="914400">
              <a:lnSpc>
                <a:spcPct val="100000"/>
              </a:lnSpc>
              <a:buNone/>
              <a:tabLst>
                <a:tab pos="0" algn="l"/>
              </a:tabLst>
              <a:defRPr lang="de-DE" sz="820" b="0" strike="noStrike" spc="-1">
                <a:solidFill>
                  <a:schemeClr val="dk1"/>
                </a:solidFill>
                <a:latin typeface="Lato"/>
                <a:ea typeface="Lato"/>
              </a:defRPr>
            </a:lvl1pPr>
          </a:lstStyle>
          <a:p>
            <a:pPr indent="0" algn="r" defTabSz="914400">
              <a:lnSpc>
                <a:spcPct val="100000"/>
              </a:lnSpc>
              <a:buNone/>
              <a:tabLst>
                <a:tab pos="0" algn="l"/>
              </a:tabLst>
            </a:pPr>
            <a:fld id="{C4E07E27-8177-44AC-9CF3-7EE96682D305}" type="slidenum">
              <a:rPr lang="de-DE" sz="820" b="0" strike="noStrike" spc="-1">
                <a:solidFill>
                  <a:schemeClr val="dk1"/>
                </a:solidFill>
                <a:latin typeface="Lato"/>
                <a:ea typeface="Lato"/>
              </a:rPr>
              <a:t>23</a:t>
            </a:fld>
            <a:endParaRPr lang="ru-RU" sz="820" b="0" strike="noStrike" spc="-1">
              <a:solidFill>
                <a:srgbClr val="000000"/>
              </a:solidFill>
              <a:latin typeface="Calibri"/>
            </a:endParaRPr>
          </a:p>
        </p:txBody>
      </p:sp>
      <p:pic>
        <p:nvPicPr>
          <p:cNvPr id="6" name="Изображение2">
            <a:extLst>
              <a:ext uri="{FF2B5EF4-FFF2-40B4-BE49-F238E27FC236}">
                <a16:creationId xmlns:a16="http://schemas.microsoft.com/office/drawing/2014/main" id="{28628FE3-07D9-41F5-B030-8377C130D795}"/>
              </a:ext>
            </a:extLst>
          </p:cNvPr>
          <p:cNvPicPr/>
          <p:nvPr/>
        </p:nvPicPr>
        <p:blipFill>
          <a:blip r:embed="rId3"/>
          <a:stretch>
            <a:fillRect/>
          </a:stretch>
        </p:blipFill>
        <p:spPr bwMode="auto">
          <a:xfrm>
            <a:off x="-520931" y="793191"/>
            <a:ext cx="5484341" cy="368350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74CC7FF-70A9-4E9F-806C-C187E714C44A}"/>
              </a:ext>
            </a:extLst>
          </p:cNvPr>
          <p:cNvPicPr>
            <a:picLocks noChangeAspect="1"/>
          </p:cNvPicPr>
          <p:nvPr/>
        </p:nvPicPr>
        <p:blipFill rotWithShape="1">
          <a:blip r:embed="rId4">
            <a:extLst>
              <a:ext uri="{28A0092B-C50C-407E-A947-70E740481C1C}">
                <a14:useLocalDpi xmlns:a14="http://schemas.microsoft.com/office/drawing/2010/main" val="0"/>
              </a:ext>
            </a:extLst>
          </a:blip>
          <a:srcRect l="34545" r="32102" b="57259"/>
          <a:stretch/>
        </p:blipFill>
        <p:spPr>
          <a:xfrm>
            <a:off x="4103388" y="2455502"/>
            <a:ext cx="3021416" cy="2267256"/>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4D03D6A9-AF2F-428A-BB01-543CCB7B0F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3670" y="793191"/>
            <a:ext cx="3922268" cy="240366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PlaceHolder 1"/>
          <p:cNvSpPr>
            <a:spLocks noGrp="1"/>
          </p:cNvSpPr>
          <p:nvPr>
            <p:ph type="title"/>
          </p:nvPr>
        </p:nvSpPr>
        <p:spPr>
          <a:xfrm>
            <a:off x="685800" y="452160"/>
            <a:ext cx="7771680" cy="342360"/>
          </a:xfrm>
          <a:prstGeom prst="rect">
            <a:avLst/>
          </a:prstGeom>
          <a:noFill/>
          <a:ln w="0">
            <a:noFill/>
          </a:ln>
        </p:spPr>
        <p:txBody>
          <a:bodyPr lIns="0" tIns="0" rIns="0" bIns="0" numCol="1" spcCol="0" anchor="ctr">
            <a:noAutofit/>
          </a:bodyPr>
          <a:lstStyle/>
          <a:p>
            <a:pPr indent="0" defTabSz="914400">
              <a:lnSpc>
                <a:spcPct val="100000"/>
              </a:lnSpc>
              <a:buNone/>
              <a:tabLst>
                <a:tab pos="0" algn="l"/>
              </a:tabLst>
            </a:pPr>
            <a:r>
              <a:rPr lang="de-DE" sz="2400" b="1" strike="noStrike" spc="-1">
                <a:solidFill>
                  <a:srgbClr val="00519E"/>
                </a:solidFill>
                <a:latin typeface="Lato"/>
                <a:ea typeface="Lato"/>
              </a:rPr>
              <a:t>Conclusions</a:t>
            </a:r>
            <a:endParaRPr lang="de-DE" sz="2400" b="0" strike="noStrike" spc="-1">
              <a:solidFill>
                <a:schemeClr val="dk1"/>
              </a:solidFill>
              <a:latin typeface="Verdana"/>
            </a:endParaRPr>
          </a:p>
        </p:txBody>
      </p:sp>
      <p:sp>
        <p:nvSpPr>
          <p:cNvPr id="277" name="PlaceHolder 2"/>
          <p:cNvSpPr>
            <a:spLocks noGrp="1"/>
          </p:cNvSpPr>
          <p:nvPr>
            <p:ph type="ftr" idx="42"/>
          </p:nvPr>
        </p:nvSpPr>
        <p:spPr>
          <a:xfrm>
            <a:off x="431640" y="4857840"/>
            <a:ext cx="5682960" cy="285120"/>
          </a:xfrm>
          <a:prstGeom prst="rect">
            <a:avLst/>
          </a:prstGeom>
          <a:noFill/>
          <a:ln w="0">
            <a:noFill/>
          </a:ln>
        </p:spPr>
        <p:txBody>
          <a:bodyPr lIns="90000" tIns="45000" rIns="90000" bIns="45000" anchor="ctr">
            <a:noAutofit/>
          </a:bodyPr>
          <a:lstStyle>
            <a:lvl1pPr indent="0" defTabSz="914400">
              <a:lnSpc>
                <a:spcPct val="100000"/>
              </a:lnSpc>
              <a:buNone/>
              <a:tabLst>
                <a:tab pos="0" algn="l"/>
              </a:tabLst>
              <a:defRPr lang="de-DE" sz="900" b="1" strike="noStrike" spc="-1">
                <a:solidFill>
                  <a:schemeClr val="dk1"/>
                </a:solidFill>
                <a:latin typeface="Lato"/>
                <a:ea typeface="Lato"/>
              </a:defRPr>
            </a:lvl1pPr>
          </a:lstStyle>
          <a:p>
            <a:pPr indent="0" defTabSz="914400">
              <a:lnSpc>
                <a:spcPct val="100000"/>
              </a:lnSpc>
              <a:buNone/>
              <a:tabLst>
                <a:tab pos="0" algn="l"/>
              </a:tabLst>
            </a:pPr>
            <a:r>
              <a:rPr lang="de-DE" sz="900" b="1" strike="noStrike" spc="-1">
                <a:solidFill>
                  <a:schemeClr val="dk1"/>
                </a:solidFill>
                <a:latin typeface="Lato"/>
                <a:ea typeface="Lato"/>
              </a:rPr>
              <a:t>Bilich et al. </a:t>
            </a:r>
            <a:r>
              <a:rPr lang="de-DE" sz="900" b="0" strike="noStrike" spc="-1">
                <a:solidFill>
                  <a:schemeClr val="dk1"/>
                </a:solidFill>
                <a:latin typeface="Lato"/>
                <a:ea typeface="Lato"/>
              </a:rPr>
              <a:t> |  IGS Workshop 2024 – Session 2 |  1</a:t>
            </a:r>
            <a:r>
              <a:rPr lang="de-DE" sz="900" b="0" strike="noStrike" spc="-1" baseline="30000">
                <a:solidFill>
                  <a:schemeClr val="dk1"/>
                </a:solidFill>
                <a:latin typeface="Lato"/>
                <a:ea typeface="Lato"/>
              </a:rPr>
              <a:t>st</a:t>
            </a:r>
            <a:r>
              <a:rPr lang="de-DE" sz="900" b="0" strike="noStrike" spc="-1">
                <a:solidFill>
                  <a:schemeClr val="dk1"/>
                </a:solidFill>
                <a:latin typeface="Lato"/>
                <a:ea typeface="Lato"/>
              </a:rPr>
              <a:t> July 2024</a:t>
            </a:r>
            <a:endParaRPr lang="ru-RU" sz="900" b="0" strike="noStrike" spc="-1">
              <a:solidFill>
                <a:srgbClr val="000000"/>
              </a:solidFill>
              <a:latin typeface="Calibri"/>
            </a:endParaRPr>
          </a:p>
        </p:txBody>
      </p:sp>
      <p:sp>
        <p:nvSpPr>
          <p:cNvPr id="278" name="PlaceHolder 3"/>
          <p:cNvSpPr>
            <a:spLocks noGrp="1"/>
          </p:cNvSpPr>
          <p:nvPr>
            <p:ph type="sldNum" idx="43"/>
          </p:nvPr>
        </p:nvSpPr>
        <p:spPr>
          <a:xfrm>
            <a:off x="7512120" y="4911480"/>
            <a:ext cx="1402560" cy="231480"/>
          </a:xfrm>
          <a:prstGeom prst="rect">
            <a:avLst/>
          </a:prstGeom>
          <a:noFill/>
          <a:ln w="0">
            <a:noFill/>
          </a:ln>
        </p:spPr>
        <p:txBody>
          <a:bodyPr lIns="90000" tIns="45000" rIns="90000" bIns="45000" anchor="ctr">
            <a:noAutofit/>
          </a:bodyPr>
          <a:lstStyle>
            <a:lvl1pPr indent="0" algn="r" defTabSz="914400">
              <a:lnSpc>
                <a:spcPct val="100000"/>
              </a:lnSpc>
              <a:buNone/>
              <a:tabLst>
                <a:tab pos="0" algn="l"/>
              </a:tabLst>
              <a:defRPr lang="de-DE" sz="820" b="0" strike="noStrike" spc="-1">
                <a:solidFill>
                  <a:schemeClr val="dk1"/>
                </a:solidFill>
                <a:latin typeface="Lato"/>
                <a:ea typeface="Lato"/>
              </a:defRPr>
            </a:lvl1pPr>
          </a:lstStyle>
          <a:p>
            <a:pPr indent="0" algn="r" defTabSz="914400">
              <a:lnSpc>
                <a:spcPct val="100000"/>
              </a:lnSpc>
              <a:buNone/>
              <a:tabLst>
                <a:tab pos="0" algn="l"/>
              </a:tabLst>
            </a:pPr>
            <a:fld id="{71A0A99A-F947-45C7-9D10-5A935EC74ADA}" type="slidenum">
              <a:rPr lang="de-DE" sz="820" b="0" strike="noStrike" spc="-1">
                <a:solidFill>
                  <a:schemeClr val="dk1"/>
                </a:solidFill>
                <a:latin typeface="Lato"/>
                <a:ea typeface="Lato"/>
              </a:rPr>
              <a:t>24</a:t>
            </a:fld>
            <a:endParaRPr lang="ru-RU" sz="820" b="0" strike="noStrike" spc="-1">
              <a:solidFill>
                <a:srgbClr val="000000"/>
              </a:solidFill>
              <a:latin typeface="Calibri"/>
            </a:endParaRPr>
          </a:p>
        </p:txBody>
      </p:sp>
      <p:sp>
        <p:nvSpPr>
          <p:cNvPr id="279" name="PlaceHolder 4"/>
          <p:cNvSpPr>
            <a:spLocks noGrp="1"/>
          </p:cNvSpPr>
          <p:nvPr>
            <p:ph/>
          </p:nvPr>
        </p:nvSpPr>
        <p:spPr>
          <a:xfrm>
            <a:off x="5508000" y="970920"/>
            <a:ext cx="3237480" cy="3656880"/>
          </a:xfrm>
          <a:prstGeom prst="rect">
            <a:avLst/>
          </a:prstGeom>
          <a:noFill/>
          <a:ln w="0">
            <a:noFill/>
          </a:ln>
        </p:spPr>
        <p:txBody>
          <a:bodyPr lIns="0" tIns="0" rIns="0" bIns="0" numCol="1" spcCol="0" anchor="t">
            <a:noAutofit/>
          </a:bodyPr>
          <a:lstStyle/>
          <a:p>
            <a:pPr marL="257040" indent="-257040" defTabSz="914400">
              <a:lnSpc>
                <a:spcPct val="100000"/>
              </a:lnSpc>
              <a:spcBef>
                <a:spcPts val="329"/>
              </a:spcBef>
              <a:buClr>
                <a:srgbClr val="000000"/>
              </a:buClr>
              <a:buFont typeface="Symbol"/>
              <a:buChar char=""/>
            </a:pPr>
            <a:r>
              <a:rPr lang="en-US" sz="1650" b="0" strike="noStrike" spc="-1" dirty="0">
                <a:solidFill>
                  <a:schemeClr val="dk1"/>
                </a:solidFill>
                <a:latin typeface="Lato"/>
                <a:ea typeface="Lato"/>
              </a:rPr>
              <a:t>Poster in session 2</a:t>
            </a:r>
            <a:endParaRPr lang="de-DE" sz="1650" b="0" strike="noStrike" spc="-1" dirty="0">
              <a:solidFill>
                <a:schemeClr val="dk1"/>
              </a:solidFill>
              <a:latin typeface="Verdana"/>
            </a:endParaRPr>
          </a:p>
          <a:p>
            <a:pPr marL="557280" lvl="1" indent="-214200" defTabSz="914400">
              <a:lnSpc>
                <a:spcPct val="100000"/>
              </a:lnSpc>
              <a:spcBef>
                <a:spcPts val="300"/>
              </a:spcBef>
              <a:buClr>
                <a:srgbClr val="000000"/>
              </a:buClr>
              <a:buFont typeface="Symbol"/>
              <a:buChar char=""/>
            </a:pPr>
            <a:r>
              <a:rPr lang="en-US" sz="1500" b="0" strike="noStrike" spc="-1" dirty="0">
                <a:solidFill>
                  <a:schemeClr val="dk1"/>
                </a:solidFill>
                <a:latin typeface="Lato"/>
                <a:ea typeface="Lato"/>
              </a:rPr>
              <a:t>Detailed results for all antennas</a:t>
            </a:r>
            <a:endParaRPr lang="de-DE" sz="1500" b="0" strike="noStrike" spc="-1" dirty="0">
              <a:solidFill>
                <a:schemeClr val="dk1"/>
              </a:solidFill>
              <a:latin typeface="Verdana"/>
            </a:endParaRPr>
          </a:p>
          <a:p>
            <a:pPr indent="0" defTabSz="914400">
              <a:lnSpc>
                <a:spcPct val="100000"/>
              </a:lnSpc>
              <a:spcBef>
                <a:spcPts val="329"/>
              </a:spcBef>
              <a:buNone/>
              <a:tabLst>
                <a:tab pos="0" algn="l"/>
              </a:tabLst>
            </a:pPr>
            <a:endParaRPr lang="de-DE" sz="1650" b="0" strike="noStrike" spc="-1" dirty="0">
              <a:solidFill>
                <a:schemeClr val="dk1"/>
              </a:solidFill>
              <a:latin typeface="Verdana"/>
            </a:endParaRPr>
          </a:p>
          <a:p>
            <a:pPr marL="257040" indent="-257040" defTabSz="914400">
              <a:lnSpc>
                <a:spcPct val="100000"/>
              </a:lnSpc>
              <a:spcBef>
                <a:spcPts val="329"/>
              </a:spcBef>
              <a:buClr>
                <a:srgbClr val="000000"/>
              </a:buClr>
              <a:buFont typeface="Symbol"/>
              <a:buChar char=""/>
              <a:tabLst>
                <a:tab pos="0" algn="l"/>
              </a:tabLst>
            </a:pPr>
            <a:r>
              <a:rPr lang="en-US" sz="1650" b="0" strike="noStrike" spc="-1" dirty="0">
                <a:solidFill>
                  <a:schemeClr val="dk1"/>
                </a:solidFill>
                <a:latin typeface="Lato"/>
                <a:ea typeface="Lato"/>
              </a:rPr>
              <a:t>Antenna Committee splinter meeting on Friday</a:t>
            </a:r>
            <a:endParaRPr lang="de-DE" sz="1650" b="0" strike="noStrike" spc="-1" dirty="0">
              <a:solidFill>
                <a:schemeClr val="dk1"/>
              </a:solidFill>
              <a:latin typeface="Verdana"/>
            </a:endParaRPr>
          </a:p>
          <a:p>
            <a:pPr marL="557280" lvl="1" indent="-214200" defTabSz="914400">
              <a:lnSpc>
                <a:spcPct val="100000"/>
              </a:lnSpc>
              <a:spcBef>
                <a:spcPts val="300"/>
              </a:spcBef>
              <a:buClr>
                <a:srgbClr val="000000"/>
              </a:buClr>
              <a:buFont typeface="Symbol"/>
              <a:buChar char=""/>
              <a:tabLst>
                <a:tab pos="0" algn="l"/>
              </a:tabLst>
            </a:pPr>
            <a:r>
              <a:rPr lang="en-US" sz="1500" b="0" strike="noStrike" spc="-1" dirty="0">
                <a:solidFill>
                  <a:schemeClr val="dk1"/>
                </a:solidFill>
                <a:latin typeface="Lato"/>
                <a:ea typeface="Lato"/>
              </a:rPr>
              <a:t>Open source software development</a:t>
            </a:r>
            <a:endParaRPr lang="de-DE" sz="1500" b="0" strike="noStrike" spc="-1" dirty="0">
              <a:solidFill>
                <a:schemeClr val="dk1"/>
              </a:solidFill>
              <a:latin typeface="Verdana"/>
            </a:endParaRPr>
          </a:p>
          <a:p>
            <a:pPr marL="557280" lvl="1" indent="-214200" defTabSz="914400">
              <a:lnSpc>
                <a:spcPct val="100000"/>
              </a:lnSpc>
              <a:spcBef>
                <a:spcPts val="300"/>
              </a:spcBef>
              <a:buClr>
                <a:srgbClr val="000000"/>
              </a:buClr>
              <a:buFont typeface="Symbol"/>
              <a:buChar char=""/>
              <a:tabLst>
                <a:tab pos="0" algn="l"/>
              </a:tabLst>
            </a:pPr>
            <a:r>
              <a:rPr lang="en-US" sz="1500" b="0" strike="noStrike" spc="-1" dirty="0">
                <a:solidFill>
                  <a:schemeClr val="dk1"/>
                </a:solidFill>
                <a:latin typeface="Lato"/>
                <a:ea typeface="Lato"/>
              </a:rPr>
              <a:t>Recommendations for IGS ANTEX contributions</a:t>
            </a:r>
            <a:endParaRPr lang="de-DE" sz="1500" b="0" strike="noStrike" spc="-1" dirty="0">
              <a:solidFill>
                <a:schemeClr val="dk1"/>
              </a:solidFill>
              <a:latin typeface="Verdana"/>
            </a:endParaRPr>
          </a:p>
          <a:p>
            <a:pPr indent="0" defTabSz="914400">
              <a:lnSpc>
                <a:spcPct val="100000"/>
              </a:lnSpc>
              <a:spcBef>
                <a:spcPts val="300"/>
              </a:spcBef>
              <a:buNone/>
              <a:tabLst>
                <a:tab pos="0" algn="l"/>
              </a:tabLst>
            </a:pPr>
            <a:endParaRPr lang="de-DE" sz="1500" b="0" strike="noStrike" spc="-1" dirty="0">
              <a:solidFill>
                <a:schemeClr val="dk1"/>
              </a:solidFill>
              <a:latin typeface="Verdana"/>
            </a:endParaRPr>
          </a:p>
        </p:txBody>
      </p:sp>
      <p:sp>
        <p:nvSpPr>
          <p:cNvPr id="280" name="Rectangle 1"/>
          <p:cNvSpPr/>
          <p:nvPr/>
        </p:nvSpPr>
        <p:spPr>
          <a:xfrm>
            <a:off x="827640" y="3708000"/>
            <a:ext cx="7771680" cy="100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2000" b="0" i="1" strike="noStrike" spc="-1" dirty="0">
                <a:solidFill>
                  <a:schemeClr val="accent1"/>
                </a:solidFill>
                <a:latin typeface="Lato"/>
                <a:ea typeface="Lato"/>
              </a:rPr>
              <a:t>Thank you to all the contributing partners:</a:t>
            </a:r>
            <a:endParaRPr lang="ru-RU" sz="2000" b="0" strike="noStrike" spc="-1" dirty="0">
              <a:solidFill>
                <a:srgbClr val="000000"/>
              </a:solidFill>
              <a:latin typeface="Calibri"/>
            </a:endParaRPr>
          </a:p>
          <a:p>
            <a:pPr algn="ctr" defTabSz="914400">
              <a:lnSpc>
                <a:spcPct val="100000"/>
              </a:lnSpc>
            </a:pPr>
            <a:r>
              <a:rPr lang="en-US" sz="2000" b="0" strike="noStrike" spc="-1" dirty="0">
                <a:solidFill>
                  <a:schemeClr val="accent1"/>
                </a:solidFill>
                <a:latin typeface="Lato"/>
                <a:ea typeface="Lato"/>
              </a:rPr>
              <a:t>Geo++, ETH-Zurich, GNSS-RC Wuhan, Geoscience Australia, </a:t>
            </a:r>
          </a:p>
          <a:p>
            <a:pPr algn="ctr" defTabSz="914400">
              <a:lnSpc>
                <a:spcPct val="100000"/>
              </a:lnSpc>
            </a:pPr>
            <a:r>
              <a:rPr lang="en-US" sz="2000" b="0" strike="noStrike" spc="-1" dirty="0">
                <a:solidFill>
                  <a:schemeClr val="accent1"/>
                </a:solidFill>
                <a:latin typeface="Lato"/>
                <a:ea typeface="Lato"/>
              </a:rPr>
              <a:t>Univ. of Bonn, DLR </a:t>
            </a:r>
            <a:r>
              <a:rPr lang="en-US" sz="2000" b="0" strike="noStrike" spc="-1" dirty="0" err="1">
                <a:solidFill>
                  <a:schemeClr val="accent1"/>
                </a:solidFill>
                <a:latin typeface="Lato"/>
                <a:ea typeface="Lato"/>
              </a:rPr>
              <a:t>Oberpfaffenhofen</a:t>
            </a:r>
            <a:r>
              <a:rPr lang="en-US" sz="2000" b="0" strike="noStrike" spc="-1" dirty="0">
                <a:solidFill>
                  <a:schemeClr val="accent1"/>
                </a:solidFill>
                <a:latin typeface="Lato"/>
                <a:ea typeface="Lato"/>
              </a:rPr>
              <a:t> </a:t>
            </a:r>
            <a:endParaRPr lang="ru-RU" sz="2000" b="0" strike="noStrike" spc="-1" dirty="0">
              <a:solidFill>
                <a:srgbClr val="000000"/>
              </a:solidFill>
              <a:latin typeface="Calibri"/>
            </a:endParaRPr>
          </a:p>
        </p:txBody>
      </p:sp>
      <p:sp>
        <p:nvSpPr>
          <p:cNvPr id="7" name="PlaceHolder 4">
            <a:extLst>
              <a:ext uri="{FF2B5EF4-FFF2-40B4-BE49-F238E27FC236}">
                <a16:creationId xmlns:a16="http://schemas.microsoft.com/office/drawing/2014/main" id="{1638CE04-1190-42EA-9506-05DA64230B71}"/>
              </a:ext>
            </a:extLst>
          </p:cNvPr>
          <p:cNvSpPr>
            <a:spLocks noGrp="1"/>
          </p:cNvSpPr>
          <p:nvPr>
            <p:ph/>
          </p:nvPr>
        </p:nvSpPr>
        <p:spPr>
          <a:xfrm>
            <a:off x="456754" y="997740"/>
            <a:ext cx="4905085" cy="2710260"/>
          </a:xfrm>
          <a:prstGeom prst="rect">
            <a:avLst/>
          </a:prstGeom>
          <a:noFill/>
          <a:ln w="0">
            <a:noFill/>
          </a:ln>
        </p:spPr>
        <p:txBody>
          <a:bodyPr lIns="0" tIns="0" rIns="0" bIns="0" numCol="1" spcCol="0" anchor="t">
            <a:noAutofit/>
          </a:bodyPr>
          <a:lstStyle/>
          <a:p>
            <a:pPr marL="257040" indent="-257040" defTabSz="914400">
              <a:lnSpc>
                <a:spcPct val="100000"/>
              </a:lnSpc>
              <a:spcBef>
                <a:spcPts val="329"/>
              </a:spcBef>
              <a:buClr>
                <a:srgbClr val="000000"/>
              </a:buClr>
              <a:buFont typeface="Symbol"/>
              <a:buChar char=""/>
            </a:pPr>
            <a:r>
              <a:rPr lang="en-US" sz="1650" b="0" strike="noStrike" spc="-1" dirty="0">
                <a:solidFill>
                  <a:schemeClr val="dk1"/>
                </a:solidFill>
                <a:latin typeface="Lato"/>
                <a:ea typeface="Lato"/>
              </a:rPr>
              <a:t>International collaboration leads to insights</a:t>
            </a:r>
          </a:p>
          <a:p>
            <a:pPr marL="257040" indent="-257040" defTabSz="914400">
              <a:lnSpc>
                <a:spcPct val="100000"/>
              </a:lnSpc>
              <a:spcBef>
                <a:spcPts val="329"/>
              </a:spcBef>
              <a:buClr>
                <a:srgbClr val="000000"/>
              </a:buClr>
              <a:buFont typeface="Symbol"/>
              <a:buChar char=""/>
            </a:pPr>
            <a:r>
              <a:rPr lang="en-US" sz="1650" b="0" strike="noStrike" spc="-1" dirty="0">
                <a:solidFill>
                  <a:schemeClr val="dk1"/>
                </a:solidFill>
                <a:latin typeface="Lato"/>
                <a:ea typeface="Lato"/>
              </a:rPr>
              <a:t>Open-source software with new metrics</a:t>
            </a:r>
          </a:p>
          <a:p>
            <a:pPr marL="257040" indent="-257040" defTabSz="914400">
              <a:lnSpc>
                <a:spcPct val="100000"/>
              </a:lnSpc>
              <a:spcBef>
                <a:spcPts val="329"/>
              </a:spcBef>
              <a:buClr>
                <a:srgbClr val="000000"/>
              </a:buClr>
              <a:buFont typeface="Symbol"/>
              <a:buChar char=""/>
            </a:pPr>
            <a:r>
              <a:rPr lang="en-US" sz="1650" spc="-1" dirty="0">
                <a:solidFill>
                  <a:schemeClr val="dk1"/>
                </a:solidFill>
                <a:latin typeface="Lato"/>
                <a:ea typeface="Lato"/>
              </a:rPr>
              <a:t>N</a:t>
            </a:r>
            <a:r>
              <a:rPr lang="en-US" sz="1650" b="0" strike="noStrike" spc="-1" dirty="0">
                <a:solidFill>
                  <a:schemeClr val="dk1"/>
                </a:solidFill>
                <a:latin typeface="Lato"/>
                <a:ea typeface="Lato"/>
              </a:rPr>
              <a:t>atural variability in calibrations at 1-4mm level in each frequency band.</a:t>
            </a:r>
          </a:p>
          <a:p>
            <a:pPr marL="257040" indent="-257040" defTabSz="914400">
              <a:lnSpc>
                <a:spcPct val="100000"/>
              </a:lnSpc>
              <a:spcBef>
                <a:spcPts val="329"/>
              </a:spcBef>
              <a:buClr>
                <a:srgbClr val="000000"/>
              </a:buClr>
              <a:buFont typeface="Symbol"/>
              <a:buChar char=""/>
            </a:pPr>
            <a:r>
              <a:rPr lang="en-US" sz="1650" b="0" strike="noStrike" spc="-1" dirty="0">
                <a:solidFill>
                  <a:schemeClr val="dk1"/>
                </a:solidFill>
                <a:latin typeface="Lato"/>
                <a:ea typeface="Lato"/>
              </a:rPr>
              <a:t>Current contributors to IGS ANTEX have more variability that previously appreciated.</a:t>
            </a:r>
          </a:p>
          <a:p>
            <a:pPr marL="257040" indent="-257040" defTabSz="914400">
              <a:lnSpc>
                <a:spcPct val="100000"/>
              </a:lnSpc>
              <a:spcBef>
                <a:spcPts val="329"/>
              </a:spcBef>
              <a:buClr>
                <a:srgbClr val="000000"/>
              </a:buClr>
              <a:buFont typeface="Symbol"/>
              <a:buChar char=""/>
            </a:pPr>
            <a:r>
              <a:rPr lang="en-US" sz="1650" b="0" strike="noStrike" spc="-1" dirty="0">
                <a:solidFill>
                  <a:schemeClr val="dk1"/>
                </a:solidFill>
                <a:latin typeface="Lato"/>
                <a:ea typeface="Lato"/>
              </a:rPr>
              <a:t>Several facilities show excellent agreement with each other, and close agreement with Geo++ (majority representation in IGS ANTEX).</a:t>
            </a:r>
            <a:endParaRPr lang="de-DE" sz="1650" spc="-1" dirty="0">
              <a:solidFill>
                <a:schemeClr val="dk1"/>
              </a:solidFill>
              <a:latin typeface="Verdana"/>
              <a:ea typeface="Lato"/>
            </a:endParaRPr>
          </a:p>
          <a:p>
            <a:pPr marL="257040" indent="-257040" defTabSz="914400">
              <a:lnSpc>
                <a:spcPct val="100000"/>
              </a:lnSpc>
              <a:spcBef>
                <a:spcPts val="329"/>
              </a:spcBef>
              <a:buClr>
                <a:srgbClr val="000000"/>
              </a:buClr>
              <a:buFont typeface="Symbol"/>
              <a:buChar char=""/>
            </a:pPr>
            <a:endParaRPr lang="de-DE" sz="1500" b="0" strike="noStrike" spc="-1" dirty="0">
              <a:solidFill>
                <a:schemeClr val="dk1"/>
              </a:solidFill>
              <a:latin typeface="Verdana"/>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PlaceHolder 1"/>
          <p:cNvSpPr>
            <a:spLocks noGrp="1"/>
          </p:cNvSpPr>
          <p:nvPr>
            <p:ph type="title"/>
          </p:nvPr>
        </p:nvSpPr>
        <p:spPr>
          <a:xfrm>
            <a:off x="685800" y="452160"/>
            <a:ext cx="7771680" cy="342360"/>
          </a:xfrm>
          <a:prstGeom prst="rect">
            <a:avLst/>
          </a:prstGeom>
          <a:noFill/>
          <a:ln w="0">
            <a:noFill/>
          </a:ln>
        </p:spPr>
        <p:txBody>
          <a:bodyPr lIns="0" tIns="0" rIns="0" bIns="0" numCol="1" spcCol="0" anchor="ctr">
            <a:noAutofit/>
          </a:bodyPr>
          <a:lstStyle/>
          <a:p>
            <a:pPr indent="0">
              <a:buNone/>
            </a:pPr>
            <a:endParaRPr lang="de-DE" sz="4400" b="0" strike="noStrike" spc="-1">
              <a:solidFill>
                <a:schemeClr val="dk1"/>
              </a:solidFill>
              <a:latin typeface="Verdana"/>
            </a:endParaRPr>
          </a:p>
        </p:txBody>
      </p:sp>
      <p:sp>
        <p:nvSpPr>
          <p:cNvPr id="286" name="PlaceHolder 2"/>
          <p:cNvSpPr>
            <a:spLocks noGrp="1"/>
          </p:cNvSpPr>
          <p:nvPr>
            <p:ph type="ftr" idx="46"/>
          </p:nvPr>
        </p:nvSpPr>
        <p:spPr>
          <a:xfrm>
            <a:off x="431640" y="4857840"/>
            <a:ext cx="5682960" cy="285120"/>
          </a:xfrm>
          <a:prstGeom prst="rect">
            <a:avLst/>
          </a:prstGeom>
          <a:noFill/>
          <a:ln w="0">
            <a:noFill/>
          </a:ln>
        </p:spPr>
        <p:txBody>
          <a:bodyPr lIns="90000" tIns="45000" rIns="90000" bIns="45000" anchor="ctr">
            <a:noAutofit/>
          </a:bodyPr>
          <a:lstStyle>
            <a:lvl1pPr indent="0" defTabSz="914400">
              <a:lnSpc>
                <a:spcPct val="100000"/>
              </a:lnSpc>
              <a:buNone/>
              <a:tabLst>
                <a:tab pos="0" algn="l"/>
              </a:tabLst>
              <a:defRPr lang="de-DE" sz="900" b="1" strike="noStrike" spc="-1">
                <a:solidFill>
                  <a:schemeClr val="dk1"/>
                </a:solidFill>
                <a:latin typeface="Lato"/>
                <a:ea typeface="Lato"/>
              </a:defRPr>
            </a:lvl1pPr>
          </a:lstStyle>
          <a:p>
            <a:pPr indent="0" defTabSz="914400">
              <a:lnSpc>
                <a:spcPct val="100000"/>
              </a:lnSpc>
              <a:buNone/>
              <a:tabLst>
                <a:tab pos="0" algn="l"/>
              </a:tabLst>
            </a:pPr>
            <a:r>
              <a:rPr lang="de-DE" sz="900" b="1" strike="noStrike" spc="-1">
                <a:solidFill>
                  <a:schemeClr val="dk1"/>
                </a:solidFill>
                <a:latin typeface="Lato"/>
                <a:ea typeface="Lato"/>
              </a:rPr>
              <a:t>Bilich et al. </a:t>
            </a:r>
            <a:r>
              <a:rPr lang="de-DE" sz="900" b="0" strike="noStrike" spc="-1">
                <a:solidFill>
                  <a:schemeClr val="dk1"/>
                </a:solidFill>
                <a:latin typeface="Lato"/>
                <a:ea typeface="Lato"/>
              </a:rPr>
              <a:t> |  IGS Workshop 2024 – Session 2 |  1</a:t>
            </a:r>
            <a:r>
              <a:rPr lang="de-DE" sz="900" b="0" strike="noStrike" spc="-1" baseline="30000">
                <a:solidFill>
                  <a:schemeClr val="dk1"/>
                </a:solidFill>
                <a:latin typeface="Lato"/>
                <a:ea typeface="Lato"/>
              </a:rPr>
              <a:t>st</a:t>
            </a:r>
            <a:r>
              <a:rPr lang="de-DE" sz="900" b="0" strike="noStrike" spc="-1">
                <a:solidFill>
                  <a:schemeClr val="dk1"/>
                </a:solidFill>
                <a:latin typeface="Lato"/>
                <a:ea typeface="Lato"/>
              </a:rPr>
              <a:t> July 2024</a:t>
            </a:r>
            <a:endParaRPr lang="ru-RU" sz="900" b="0" strike="noStrike" spc="-1">
              <a:solidFill>
                <a:srgbClr val="000000"/>
              </a:solidFill>
              <a:latin typeface="Calibri"/>
            </a:endParaRPr>
          </a:p>
        </p:txBody>
      </p:sp>
      <p:sp>
        <p:nvSpPr>
          <p:cNvPr id="287" name="PlaceHolder 3"/>
          <p:cNvSpPr>
            <a:spLocks noGrp="1"/>
          </p:cNvSpPr>
          <p:nvPr>
            <p:ph type="sldNum" idx="47"/>
          </p:nvPr>
        </p:nvSpPr>
        <p:spPr>
          <a:xfrm>
            <a:off x="7512120" y="4911480"/>
            <a:ext cx="1402560" cy="231480"/>
          </a:xfrm>
          <a:prstGeom prst="rect">
            <a:avLst/>
          </a:prstGeom>
          <a:noFill/>
          <a:ln w="0">
            <a:noFill/>
          </a:ln>
        </p:spPr>
        <p:txBody>
          <a:bodyPr lIns="90000" tIns="45000" rIns="90000" bIns="45000" anchor="ctr">
            <a:noAutofit/>
          </a:bodyPr>
          <a:lstStyle>
            <a:lvl1pPr indent="0" algn="r" defTabSz="914400">
              <a:lnSpc>
                <a:spcPct val="100000"/>
              </a:lnSpc>
              <a:buNone/>
              <a:tabLst>
                <a:tab pos="0" algn="l"/>
              </a:tabLst>
              <a:defRPr lang="de-DE" sz="820" b="0" strike="noStrike" spc="-1">
                <a:solidFill>
                  <a:schemeClr val="dk1"/>
                </a:solidFill>
                <a:latin typeface="Lato"/>
                <a:ea typeface="Lato"/>
              </a:defRPr>
            </a:lvl1pPr>
          </a:lstStyle>
          <a:p>
            <a:pPr indent="0" algn="r" defTabSz="914400">
              <a:lnSpc>
                <a:spcPct val="100000"/>
              </a:lnSpc>
              <a:buNone/>
              <a:tabLst>
                <a:tab pos="0" algn="l"/>
              </a:tabLst>
            </a:pPr>
            <a:fld id="{B506F887-0EBA-48D0-9A34-9EF5D916189C}" type="slidenum">
              <a:rPr lang="de-DE" sz="820" b="0" strike="noStrike" spc="-1">
                <a:solidFill>
                  <a:schemeClr val="dk1"/>
                </a:solidFill>
                <a:latin typeface="Lato"/>
                <a:ea typeface="Lato"/>
              </a:rPr>
              <a:t>25</a:t>
            </a:fld>
            <a:endParaRPr lang="ru-RU" sz="820" b="0" strike="noStrike" spc="-1">
              <a:solidFill>
                <a:srgbClr val="000000"/>
              </a:solidFill>
              <a:latin typeface="Calibri"/>
            </a:endParaRPr>
          </a:p>
        </p:txBody>
      </p:sp>
      <p:sp>
        <p:nvSpPr>
          <p:cNvPr id="288" name="PlaceHolder 4"/>
          <p:cNvSpPr>
            <a:spLocks noGrp="1"/>
          </p:cNvSpPr>
          <p:nvPr>
            <p:ph/>
          </p:nvPr>
        </p:nvSpPr>
        <p:spPr>
          <a:xfrm>
            <a:off x="685800" y="970920"/>
            <a:ext cx="7771680" cy="3656880"/>
          </a:xfrm>
          <a:prstGeom prst="rect">
            <a:avLst/>
          </a:prstGeom>
          <a:noFill/>
          <a:ln w="0">
            <a:noFill/>
          </a:ln>
        </p:spPr>
        <p:txBody>
          <a:bodyPr lIns="0" tIns="0" rIns="0" bIns="0" numCol="1" spcCol="0" anchor="t">
            <a:noAutofit/>
          </a:bodyPr>
          <a:lstStyle/>
          <a:p>
            <a:pPr indent="0">
              <a:lnSpc>
                <a:spcPct val="90000"/>
              </a:lnSpc>
              <a:spcBef>
                <a:spcPts val="1417"/>
              </a:spcBef>
              <a:buNone/>
            </a:pPr>
            <a:endParaRPr lang="de-DE" sz="1800" b="0" strike="noStrike" spc="-1">
              <a:solidFill>
                <a:schemeClr val="dk1"/>
              </a:solidFill>
              <a:latin typeface="Verdana"/>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PlaceHolder 1"/>
          <p:cNvSpPr>
            <a:spLocks noGrp="1"/>
          </p:cNvSpPr>
          <p:nvPr>
            <p:ph type="title"/>
          </p:nvPr>
        </p:nvSpPr>
        <p:spPr>
          <a:xfrm>
            <a:off x="468000" y="468000"/>
            <a:ext cx="7771680" cy="342360"/>
          </a:xfrm>
          <a:prstGeom prst="rect">
            <a:avLst/>
          </a:prstGeom>
          <a:noFill/>
          <a:ln w="0">
            <a:noFill/>
          </a:ln>
        </p:spPr>
        <p:txBody>
          <a:bodyPr lIns="0" tIns="0" rIns="0" bIns="0" numCol="1" spcCol="0" anchor="ctr">
            <a:noAutofit/>
          </a:bodyPr>
          <a:lstStyle/>
          <a:p>
            <a:pPr indent="0" defTabSz="914400">
              <a:lnSpc>
                <a:spcPct val="100000"/>
              </a:lnSpc>
              <a:buNone/>
              <a:tabLst>
                <a:tab pos="0" algn="l"/>
              </a:tabLst>
            </a:pPr>
            <a:r>
              <a:rPr lang="de-DE" sz="2400" b="1" strike="noStrike" spc="-1">
                <a:solidFill>
                  <a:srgbClr val="00519E"/>
                </a:solidFill>
                <a:latin typeface="Lato" panose="020F0502020204030203" pitchFamily="34" charset="0"/>
                <a:ea typeface="Lato" panose="020F0502020204030203" pitchFamily="34" charset="0"/>
                <a:cs typeface="Lato" panose="020F0502020204030203" pitchFamily="34" charset="0"/>
              </a:rPr>
              <a:t>Summary of this Presentation</a:t>
            </a:r>
            <a:endParaRPr lang="de-DE" sz="2400" b="0" strike="noStrike" spc="-1">
              <a:solidFill>
                <a:schemeClr val="dk1"/>
              </a:solidFill>
              <a:latin typeface="Lato" panose="020F0502020204030203" pitchFamily="34" charset="0"/>
              <a:ea typeface="Lato" panose="020F0502020204030203" pitchFamily="34" charset="0"/>
              <a:cs typeface="Lato" panose="020F0502020204030203" pitchFamily="34" charset="0"/>
            </a:endParaRPr>
          </a:p>
        </p:txBody>
      </p:sp>
      <p:sp>
        <p:nvSpPr>
          <p:cNvPr id="79" name="PlaceHolder 2"/>
          <p:cNvSpPr>
            <a:spLocks noGrp="1"/>
          </p:cNvSpPr>
          <p:nvPr>
            <p:ph type="ftr" idx="9"/>
          </p:nvPr>
        </p:nvSpPr>
        <p:spPr>
          <a:xfrm>
            <a:off x="431640" y="4857840"/>
            <a:ext cx="5682960" cy="285120"/>
          </a:xfrm>
          <a:prstGeom prst="rect">
            <a:avLst/>
          </a:prstGeom>
          <a:noFill/>
          <a:ln w="0">
            <a:noFill/>
          </a:ln>
        </p:spPr>
        <p:txBody>
          <a:bodyPr lIns="90000" tIns="45000" rIns="90000" bIns="45000" anchor="ctr">
            <a:noAutofit/>
          </a:bodyPr>
          <a:lstStyle>
            <a:lvl1pPr indent="0" defTabSz="914400">
              <a:lnSpc>
                <a:spcPct val="100000"/>
              </a:lnSpc>
              <a:buNone/>
              <a:tabLst>
                <a:tab pos="0" algn="l"/>
              </a:tabLst>
              <a:defRPr lang="de-DE" sz="900" b="1" strike="noStrike" spc="-1">
                <a:solidFill>
                  <a:schemeClr val="dk1"/>
                </a:solidFill>
                <a:latin typeface="Lato"/>
                <a:ea typeface="Lato"/>
              </a:defRPr>
            </a:lvl1pPr>
          </a:lstStyle>
          <a:p>
            <a:pPr indent="0" defTabSz="914400">
              <a:lnSpc>
                <a:spcPct val="100000"/>
              </a:lnSpc>
              <a:buNone/>
              <a:tabLst>
                <a:tab pos="0" algn="l"/>
              </a:tabLst>
            </a:pPr>
            <a:r>
              <a:rPr lang="de-DE" sz="900" b="1" strike="noStrike" spc="-1">
                <a:solidFill>
                  <a:schemeClr val="dk1"/>
                </a:solidFill>
                <a:latin typeface="Lato" panose="020F0502020204030203" pitchFamily="34" charset="0"/>
                <a:ea typeface="Lato" panose="020F0502020204030203" pitchFamily="34" charset="0"/>
                <a:cs typeface="Lato" panose="020F0502020204030203" pitchFamily="34" charset="0"/>
              </a:rPr>
              <a:t>Bilich et al. </a:t>
            </a:r>
            <a:r>
              <a:rPr lang="de-DE" sz="900" b="0" strike="noStrike" spc="-1">
                <a:solidFill>
                  <a:schemeClr val="dk1"/>
                </a:solidFill>
                <a:latin typeface="Lato" panose="020F0502020204030203" pitchFamily="34" charset="0"/>
                <a:ea typeface="Lato" panose="020F0502020204030203" pitchFamily="34" charset="0"/>
                <a:cs typeface="Lato" panose="020F0502020204030203" pitchFamily="34" charset="0"/>
              </a:rPr>
              <a:t> |  IGS Workshop 2024 – Session 2 |  1</a:t>
            </a:r>
            <a:r>
              <a:rPr lang="de-DE" sz="900" b="0" strike="noStrike" spc="-1" baseline="30000">
                <a:solidFill>
                  <a:schemeClr val="dk1"/>
                </a:solidFill>
                <a:latin typeface="Lato" panose="020F0502020204030203" pitchFamily="34" charset="0"/>
                <a:ea typeface="Lato" panose="020F0502020204030203" pitchFamily="34" charset="0"/>
                <a:cs typeface="Lato" panose="020F0502020204030203" pitchFamily="34" charset="0"/>
              </a:rPr>
              <a:t>st</a:t>
            </a:r>
            <a:r>
              <a:rPr lang="de-DE" sz="900" b="0" strike="noStrike" spc="-1">
                <a:solidFill>
                  <a:schemeClr val="dk1"/>
                </a:solidFill>
                <a:latin typeface="Lato" panose="020F0502020204030203" pitchFamily="34" charset="0"/>
                <a:ea typeface="Lato" panose="020F0502020204030203" pitchFamily="34" charset="0"/>
                <a:cs typeface="Lato" panose="020F0502020204030203" pitchFamily="34" charset="0"/>
              </a:rPr>
              <a:t> July 2024</a:t>
            </a:r>
            <a:endParaRPr lang="ru-RU" sz="900" b="0" strike="noStrike" spc="-1">
              <a:solidFill>
                <a:srgbClr val="000000"/>
              </a:solidFill>
              <a:latin typeface="Lato" panose="020F0502020204030203" pitchFamily="34" charset="0"/>
              <a:ea typeface="Lato" panose="020F0502020204030203" pitchFamily="34" charset="0"/>
              <a:cs typeface="Lato" panose="020F0502020204030203" pitchFamily="34" charset="0"/>
            </a:endParaRPr>
          </a:p>
        </p:txBody>
      </p:sp>
      <p:sp>
        <p:nvSpPr>
          <p:cNvPr id="80" name="PlaceHolder 3"/>
          <p:cNvSpPr>
            <a:spLocks noGrp="1"/>
          </p:cNvSpPr>
          <p:nvPr>
            <p:ph type="sldNum" idx="10"/>
          </p:nvPr>
        </p:nvSpPr>
        <p:spPr>
          <a:xfrm>
            <a:off x="7512120" y="4911480"/>
            <a:ext cx="1402560" cy="231480"/>
          </a:xfrm>
          <a:prstGeom prst="rect">
            <a:avLst/>
          </a:prstGeom>
          <a:noFill/>
          <a:ln w="0">
            <a:noFill/>
          </a:ln>
        </p:spPr>
        <p:txBody>
          <a:bodyPr lIns="90000" tIns="45000" rIns="90000" bIns="45000" anchor="ctr">
            <a:noAutofit/>
          </a:bodyPr>
          <a:lstStyle>
            <a:lvl1pPr indent="0" algn="r" defTabSz="914400">
              <a:lnSpc>
                <a:spcPct val="100000"/>
              </a:lnSpc>
              <a:buNone/>
              <a:tabLst>
                <a:tab pos="0" algn="l"/>
              </a:tabLst>
              <a:defRPr lang="de-DE" sz="820" b="0" strike="noStrike" spc="-1">
                <a:solidFill>
                  <a:schemeClr val="dk1"/>
                </a:solidFill>
                <a:latin typeface="Lato"/>
                <a:ea typeface="Lato"/>
              </a:defRPr>
            </a:lvl1pPr>
          </a:lstStyle>
          <a:p>
            <a:pPr indent="0" algn="r" defTabSz="914400">
              <a:lnSpc>
                <a:spcPct val="100000"/>
              </a:lnSpc>
              <a:buNone/>
              <a:tabLst>
                <a:tab pos="0" algn="l"/>
              </a:tabLst>
            </a:pPr>
            <a:fld id="{7F37F168-0106-4700-8941-3593CDB1F1C4}" type="slidenum">
              <a:rPr lang="de-DE" sz="820" b="0" strike="noStrike" spc="-1">
                <a:solidFill>
                  <a:schemeClr val="dk1"/>
                </a:solidFill>
                <a:latin typeface="Lato" panose="020F0502020204030203" pitchFamily="34" charset="0"/>
                <a:ea typeface="Lato" panose="020F0502020204030203" pitchFamily="34" charset="0"/>
                <a:cs typeface="Lato" panose="020F0502020204030203" pitchFamily="34" charset="0"/>
              </a:rPr>
              <a:t>3</a:t>
            </a:fld>
            <a:endParaRPr lang="ru-RU" sz="820" b="0" strike="noStrike" spc="-1">
              <a:solidFill>
                <a:srgbClr val="000000"/>
              </a:solidFill>
              <a:latin typeface="Lato" panose="020F0502020204030203" pitchFamily="34" charset="0"/>
              <a:ea typeface="Lato" panose="020F0502020204030203" pitchFamily="34" charset="0"/>
              <a:cs typeface="Lato" panose="020F0502020204030203" pitchFamily="34" charset="0"/>
            </a:endParaRPr>
          </a:p>
        </p:txBody>
      </p:sp>
      <p:sp>
        <p:nvSpPr>
          <p:cNvPr id="81" name="PlaceHolder 4"/>
          <p:cNvSpPr>
            <a:spLocks noGrp="1"/>
          </p:cNvSpPr>
          <p:nvPr>
            <p:ph/>
          </p:nvPr>
        </p:nvSpPr>
        <p:spPr>
          <a:xfrm>
            <a:off x="685800" y="970920"/>
            <a:ext cx="5428440" cy="3656880"/>
          </a:xfrm>
          <a:prstGeom prst="rect">
            <a:avLst/>
          </a:prstGeom>
          <a:noFill/>
          <a:ln w="0">
            <a:noFill/>
          </a:ln>
        </p:spPr>
        <p:txBody>
          <a:bodyPr lIns="0" tIns="0" rIns="0" bIns="0" numCol="1" spcCol="0" anchor="t">
            <a:noAutofit/>
          </a:bodyPr>
          <a:lstStyle/>
          <a:p>
            <a:pPr marL="257040" indent="-257040" defTabSz="914400">
              <a:lnSpc>
                <a:spcPct val="100000"/>
              </a:lnSpc>
              <a:spcBef>
                <a:spcPts val="329"/>
              </a:spcBef>
              <a:buClr>
                <a:srgbClr val="000000"/>
              </a:buClr>
              <a:buFont typeface="Symbol"/>
              <a:buChar char=""/>
            </a:pPr>
            <a:r>
              <a:rPr lang="en-US" sz="1650" b="0" strike="noStrike" spc="-1" dirty="0">
                <a:solidFill>
                  <a:schemeClr val="dk1"/>
                </a:solidFill>
                <a:latin typeface="Lato" panose="020F0502020204030203" pitchFamily="34" charset="0"/>
                <a:ea typeface="Lato" panose="020F0502020204030203" pitchFamily="34" charset="0"/>
                <a:cs typeface="Lato" panose="020F0502020204030203" pitchFamily="34" charset="0"/>
              </a:rPr>
              <a:t>Overview of IGS “</a:t>
            </a:r>
            <a:r>
              <a:rPr lang="en-US" sz="1650" b="0" strike="noStrike" spc="-1" dirty="0" err="1">
                <a:solidFill>
                  <a:schemeClr val="dk1"/>
                </a:solidFill>
                <a:latin typeface="Lato" panose="020F0502020204030203" pitchFamily="34" charset="0"/>
                <a:ea typeface="Lato" panose="020F0502020204030203" pitchFamily="34" charset="0"/>
                <a:cs typeface="Lato" panose="020F0502020204030203" pitchFamily="34" charset="0"/>
              </a:rPr>
              <a:t>RingCalVal</a:t>
            </a:r>
            <a:r>
              <a:rPr lang="en-US" sz="1650" b="0" strike="noStrike" spc="-1" dirty="0">
                <a:solidFill>
                  <a:schemeClr val="dk1"/>
                </a:solidFill>
                <a:latin typeface="Lato" panose="020F0502020204030203" pitchFamily="34" charset="0"/>
                <a:ea typeface="Lato" panose="020F0502020204030203" pitchFamily="34" charset="0"/>
                <a:cs typeface="Lato" panose="020F0502020204030203" pitchFamily="34" charset="0"/>
              </a:rPr>
              <a:t>” campaign</a:t>
            </a:r>
            <a:endParaRPr lang="de-DE" sz="1650" b="0" strike="noStrike" spc="-1" dirty="0">
              <a:solidFill>
                <a:schemeClr val="dk1"/>
              </a:solidFill>
              <a:latin typeface="Lato" panose="020F0502020204030203" pitchFamily="34" charset="0"/>
              <a:ea typeface="Lato" panose="020F0502020204030203" pitchFamily="34" charset="0"/>
              <a:cs typeface="Lato" panose="020F0502020204030203" pitchFamily="34" charset="0"/>
            </a:endParaRPr>
          </a:p>
          <a:p>
            <a:pPr indent="0" defTabSz="914400">
              <a:lnSpc>
                <a:spcPct val="100000"/>
              </a:lnSpc>
              <a:spcBef>
                <a:spcPts val="329"/>
              </a:spcBef>
              <a:buNone/>
              <a:tabLst>
                <a:tab pos="0" algn="l"/>
              </a:tabLst>
            </a:pPr>
            <a:r>
              <a:rPr lang="en-US" sz="1650" b="0" strike="noStrike" spc="-1" dirty="0">
                <a:solidFill>
                  <a:schemeClr val="dk1"/>
                </a:solidFill>
                <a:latin typeface="Lato" panose="020F0502020204030203" pitchFamily="34" charset="0"/>
                <a:ea typeface="Lato" panose="020F0502020204030203" pitchFamily="34" charset="0"/>
                <a:cs typeface="Lato" panose="020F0502020204030203" pitchFamily="34" charset="0"/>
              </a:rPr>
              <a:t>	(ring calibration and validation)</a:t>
            </a:r>
            <a:endParaRPr lang="de-DE" sz="1650" b="0" strike="noStrike" spc="-1" dirty="0">
              <a:solidFill>
                <a:schemeClr val="dk1"/>
              </a:solidFill>
              <a:latin typeface="Lato" panose="020F0502020204030203" pitchFamily="34" charset="0"/>
              <a:ea typeface="Lato" panose="020F0502020204030203" pitchFamily="34" charset="0"/>
              <a:cs typeface="Lato" panose="020F0502020204030203" pitchFamily="34" charset="0"/>
            </a:endParaRPr>
          </a:p>
          <a:p>
            <a:pPr marL="257040" indent="-257040" defTabSz="914400">
              <a:lnSpc>
                <a:spcPct val="100000"/>
              </a:lnSpc>
              <a:spcBef>
                <a:spcPts val="329"/>
              </a:spcBef>
              <a:buClr>
                <a:srgbClr val="000000"/>
              </a:buClr>
              <a:buFont typeface="Symbol"/>
              <a:buChar char=""/>
              <a:tabLst>
                <a:tab pos="0" algn="l"/>
              </a:tabLst>
            </a:pPr>
            <a:r>
              <a:rPr lang="en-US" sz="1650" b="0" strike="noStrike" spc="-1" dirty="0">
                <a:solidFill>
                  <a:schemeClr val="dk1"/>
                </a:solidFill>
                <a:latin typeface="Lato" panose="020F0502020204030203" pitchFamily="34" charset="0"/>
                <a:ea typeface="Lato" panose="020F0502020204030203" pitchFamily="34" charset="0"/>
                <a:cs typeface="Lato" panose="020F0502020204030203" pitchFamily="34" charset="0"/>
              </a:rPr>
              <a:t>Campaign goals:</a:t>
            </a:r>
            <a:endParaRPr lang="de-DE" sz="1650" b="0" strike="noStrike" spc="-1" dirty="0">
              <a:solidFill>
                <a:schemeClr val="dk1"/>
              </a:solidFill>
              <a:latin typeface="Lato" panose="020F0502020204030203" pitchFamily="34" charset="0"/>
              <a:ea typeface="Lato" panose="020F0502020204030203" pitchFamily="34" charset="0"/>
              <a:cs typeface="Lato" panose="020F0502020204030203" pitchFamily="34" charset="0"/>
            </a:endParaRPr>
          </a:p>
          <a:p>
            <a:pPr marL="557280" lvl="1" indent="-214200" defTabSz="914400">
              <a:lnSpc>
                <a:spcPct val="100000"/>
              </a:lnSpc>
              <a:spcBef>
                <a:spcPts val="300"/>
              </a:spcBef>
              <a:buClr>
                <a:srgbClr val="000000"/>
              </a:buClr>
              <a:buFont typeface="Symbol"/>
              <a:buChar char=""/>
              <a:tabLst>
                <a:tab pos="0" algn="l"/>
              </a:tabLst>
            </a:pPr>
            <a:r>
              <a:rPr lang="en-US" sz="1500" b="0" strike="noStrike" spc="-1" dirty="0">
                <a:solidFill>
                  <a:schemeClr val="dk1"/>
                </a:solidFill>
                <a:latin typeface="Lato" panose="020F0502020204030203" pitchFamily="34" charset="0"/>
                <a:ea typeface="Lato" panose="020F0502020204030203" pitchFamily="34" charset="0"/>
                <a:cs typeface="Lato" panose="020F0502020204030203" pitchFamily="34" charset="0"/>
              </a:rPr>
              <a:t>Develop equations and software for comparing calibrations</a:t>
            </a:r>
            <a:endParaRPr lang="de-DE" sz="1500" b="0" strike="noStrike" spc="-1" dirty="0">
              <a:solidFill>
                <a:schemeClr val="dk1"/>
              </a:solidFill>
              <a:latin typeface="Lato" panose="020F0502020204030203" pitchFamily="34" charset="0"/>
              <a:ea typeface="Lato" panose="020F0502020204030203" pitchFamily="34" charset="0"/>
              <a:cs typeface="Lato" panose="020F0502020204030203" pitchFamily="34" charset="0"/>
            </a:endParaRPr>
          </a:p>
          <a:p>
            <a:pPr marL="557280" lvl="1" indent="-214200" defTabSz="914400">
              <a:lnSpc>
                <a:spcPct val="100000"/>
              </a:lnSpc>
              <a:spcBef>
                <a:spcPts val="300"/>
              </a:spcBef>
              <a:buClr>
                <a:srgbClr val="000000"/>
              </a:buClr>
              <a:buFont typeface="Symbol"/>
              <a:buChar char=""/>
              <a:tabLst>
                <a:tab pos="0" algn="l"/>
              </a:tabLst>
            </a:pPr>
            <a:r>
              <a:rPr lang="en-US" sz="1500" b="0" strike="noStrike" spc="-1" dirty="0">
                <a:solidFill>
                  <a:schemeClr val="dk1"/>
                </a:solidFill>
                <a:latin typeface="Lato" panose="020F0502020204030203" pitchFamily="34" charset="0"/>
                <a:ea typeface="Lato" panose="020F0502020204030203" pitchFamily="34" charset="0"/>
                <a:cs typeface="Lato" panose="020F0502020204030203" pitchFamily="34" charset="0"/>
              </a:rPr>
              <a:t>Compare facilities: chamber, robot, etc.</a:t>
            </a:r>
            <a:endParaRPr lang="de-DE" sz="1500" b="0" strike="noStrike" spc="-1" dirty="0">
              <a:solidFill>
                <a:schemeClr val="dk1"/>
              </a:solidFill>
              <a:latin typeface="Lato" panose="020F0502020204030203" pitchFamily="34" charset="0"/>
              <a:ea typeface="Lato" panose="020F0502020204030203" pitchFamily="34" charset="0"/>
              <a:cs typeface="Lato" panose="020F0502020204030203" pitchFamily="34" charset="0"/>
            </a:endParaRPr>
          </a:p>
          <a:p>
            <a:pPr marL="557280" lvl="1" indent="-214200" defTabSz="914400">
              <a:lnSpc>
                <a:spcPct val="100000"/>
              </a:lnSpc>
              <a:spcBef>
                <a:spcPts val="300"/>
              </a:spcBef>
              <a:buClr>
                <a:srgbClr val="000000"/>
              </a:buClr>
              <a:buFont typeface="Symbol"/>
              <a:buChar char=""/>
              <a:tabLst>
                <a:tab pos="0" algn="l"/>
              </a:tabLst>
            </a:pPr>
            <a:r>
              <a:rPr lang="en-US" sz="1500" b="0" strike="noStrike" spc="-1" dirty="0">
                <a:solidFill>
                  <a:schemeClr val="dk1"/>
                </a:solidFill>
                <a:latin typeface="Lato" panose="020F0502020204030203" pitchFamily="34" charset="0"/>
                <a:ea typeface="Lato" panose="020F0502020204030203" pitchFamily="34" charset="0"/>
                <a:cs typeface="Lato" panose="020F0502020204030203" pitchFamily="34" charset="0"/>
              </a:rPr>
              <a:t>Compare facilities contributing to IGS, now vs. future</a:t>
            </a:r>
            <a:endParaRPr lang="de-DE" sz="1500" b="0" strike="noStrike" spc="-1" dirty="0">
              <a:solidFill>
                <a:schemeClr val="dk1"/>
              </a:solidFill>
              <a:latin typeface="Lato" panose="020F0502020204030203" pitchFamily="34" charset="0"/>
              <a:ea typeface="Lato" panose="020F0502020204030203" pitchFamily="34" charset="0"/>
              <a:cs typeface="Lato" panose="020F0502020204030203" pitchFamily="34" charset="0"/>
            </a:endParaRPr>
          </a:p>
          <a:p>
            <a:pPr marL="557280" lvl="1" indent="-214200" defTabSz="914400">
              <a:lnSpc>
                <a:spcPct val="100000"/>
              </a:lnSpc>
              <a:spcBef>
                <a:spcPts val="300"/>
              </a:spcBef>
              <a:buClr>
                <a:srgbClr val="000000"/>
              </a:buClr>
              <a:buFont typeface="Symbol"/>
              <a:buChar char=""/>
              <a:tabLst>
                <a:tab pos="0" algn="l"/>
              </a:tabLst>
            </a:pPr>
            <a:r>
              <a:rPr lang="en-US" sz="1500" b="0" strike="noStrike" spc="-1" dirty="0">
                <a:solidFill>
                  <a:schemeClr val="dk1"/>
                </a:solidFill>
                <a:latin typeface="Lato" panose="020F0502020204030203" pitchFamily="34" charset="0"/>
                <a:ea typeface="Lato" panose="020F0502020204030203" pitchFamily="34" charset="0"/>
                <a:cs typeface="Lato" panose="020F0502020204030203" pitchFamily="34" charset="0"/>
              </a:rPr>
              <a:t>Understand impacts on GNSS solutions</a:t>
            </a:r>
            <a:endParaRPr lang="de-DE" sz="1500" b="0" strike="noStrike" spc="-1" dirty="0">
              <a:solidFill>
                <a:schemeClr val="dk1"/>
              </a:solidFill>
              <a:latin typeface="Lato" panose="020F0502020204030203" pitchFamily="34" charset="0"/>
              <a:ea typeface="Lato" panose="020F0502020204030203" pitchFamily="34" charset="0"/>
              <a:cs typeface="Lato" panose="020F0502020204030203" pitchFamily="34" charset="0"/>
            </a:endParaRPr>
          </a:p>
          <a:p>
            <a:pPr marL="257040" indent="-257040" defTabSz="914400">
              <a:lnSpc>
                <a:spcPct val="100000"/>
              </a:lnSpc>
              <a:spcBef>
                <a:spcPts val="329"/>
              </a:spcBef>
              <a:buClr>
                <a:srgbClr val="000000"/>
              </a:buClr>
              <a:buFont typeface="Symbol"/>
              <a:buChar char=""/>
              <a:tabLst>
                <a:tab pos="0" algn="l"/>
              </a:tabLst>
            </a:pPr>
            <a:r>
              <a:rPr lang="en-US" sz="1650" b="0" strike="noStrike" spc="-1" dirty="0">
                <a:solidFill>
                  <a:schemeClr val="dk1"/>
                </a:solidFill>
                <a:latin typeface="Lato" panose="020F0502020204030203" pitchFamily="34" charset="0"/>
                <a:ea typeface="Lato" panose="020F0502020204030203" pitchFamily="34" charset="0"/>
                <a:cs typeface="Lato" panose="020F0502020204030203" pitchFamily="34" charset="0"/>
              </a:rPr>
              <a:t>Analysis advances: software and metrics</a:t>
            </a:r>
            <a:endParaRPr lang="de-DE" sz="1650" b="0" strike="noStrike" spc="-1" dirty="0">
              <a:solidFill>
                <a:schemeClr val="dk1"/>
              </a:solidFill>
              <a:latin typeface="Lato" panose="020F0502020204030203" pitchFamily="34" charset="0"/>
              <a:ea typeface="Lato" panose="020F0502020204030203" pitchFamily="34" charset="0"/>
              <a:cs typeface="Lato" panose="020F0502020204030203" pitchFamily="34" charset="0"/>
            </a:endParaRPr>
          </a:p>
          <a:p>
            <a:pPr marL="257040" indent="-257040" defTabSz="914400">
              <a:lnSpc>
                <a:spcPct val="100000"/>
              </a:lnSpc>
              <a:spcBef>
                <a:spcPts val="329"/>
              </a:spcBef>
              <a:buClr>
                <a:srgbClr val="000000"/>
              </a:buClr>
              <a:buFont typeface="Symbol"/>
              <a:buChar char=""/>
              <a:tabLst>
                <a:tab pos="0" algn="l"/>
              </a:tabLst>
            </a:pPr>
            <a:r>
              <a:rPr lang="en-US" sz="1650" b="0" strike="noStrike" spc="-1" dirty="0">
                <a:solidFill>
                  <a:schemeClr val="dk1"/>
                </a:solidFill>
                <a:latin typeface="Lato" panose="020F0502020204030203" pitchFamily="34" charset="0"/>
                <a:ea typeface="Lato" panose="020F0502020204030203" pitchFamily="34" charset="0"/>
                <a:cs typeface="Lato" panose="020F0502020204030203" pitchFamily="34" charset="0"/>
              </a:rPr>
              <a:t>Results from “</a:t>
            </a:r>
            <a:r>
              <a:rPr lang="en-US" sz="1650" b="0" strike="noStrike" spc="-1" dirty="0" err="1">
                <a:solidFill>
                  <a:schemeClr val="dk1"/>
                </a:solidFill>
                <a:latin typeface="Lato" panose="020F0502020204030203" pitchFamily="34" charset="0"/>
                <a:ea typeface="Lato" panose="020F0502020204030203" pitchFamily="34" charset="0"/>
                <a:cs typeface="Lato" panose="020F0502020204030203" pitchFamily="34" charset="0"/>
              </a:rPr>
              <a:t>RingCalVal</a:t>
            </a:r>
            <a:r>
              <a:rPr lang="en-US" sz="1650" b="0" strike="noStrike" spc="-1" dirty="0">
                <a:solidFill>
                  <a:schemeClr val="dk1"/>
                </a:solidFill>
                <a:latin typeface="Lato" panose="020F0502020204030203" pitchFamily="34" charset="0"/>
                <a:ea typeface="Lato" panose="020F0502020204030203" pitchFamily="34" charset="0"/>
                <a:cs typeface="Lato" panose="020F0502020204030203" pitchFamily="34" charset="0"/>
              </a:rPr>
              <a:t>” antennas</a:t>
            </a:r>
            <a:endParaRPr lang="de-DE" sz="1650" b="0" strike="noStrike" spc="-1" dirty="0">
              <a:solidFill>
                <a:schemeClr val="dk1"/>
              </a:solidFill>
              <a:latin typeface="Lato" panose="020F0502020204030203" pitchFamily="34" charset="0"/>
              <a:ea typeface="Lato" panose="020F0502020204030203" pitchFamily="34" charset="0"/>
              <a:cs typeface="Lato" panose="020F0502020204030203" pitchFamily="34" charset="0"/>
            </a:endParaRPr>
          </a:p>
          <a:p>
            <a:pPr indent="0" defTabSz="914400">
              <a:lnSpc>
                <a:spcPct val="100000"/>
              </a:lnSpc>
              <a:spcBef>
                <a:spcPts val="329"/>
              </a:spcBef>
              <a:buNone/>
              <a:tabLst>
                <a:tab pos="0" algn="l"/>
              </a:tabLst>
            </a:pPr>
            <a:endParaRPr lang="de-DE" sz="1650" b="0" strike="noStrike" spc="-1" dirty="0">
              <a:solidFill>
                <a:schemeClr val="dk1"/>
              </a:solidFill>
              <a:latin typeface="Lato" panose="020F0502020204030203" pitchFamily="34" charset="0"/>
              <a:ea typeface="Lato" panose="020F0502020204030203" pitchFamily="34" charset="0"/>
              <a:cs typeface="Lato" panose="020F0502020204030203" pitchFamily="34" charset="0"/>
            </a:endParaRPr>
          </a:p>
          <a:p>
            <a:pPr indent="0" defTabSz="914400">
              <a:lnSpc>
                <a:spcPct val="100000"/>
              </a:lnSpc>
              <a:spcBef>
                <a:spcPts val="329"/>
              </a:spcBef>
              <a:buNone/>
              <a:tabLst>
                <a:tab pos="0" algn="l"/>
              </a:tabLst>
            </a:pPr>
            <a:endParaRPr lang="de-DE" sz="1650" b="0" strike="noStrike" spc="-1" dirty="0">
              <a:solidFill>
                <a:schemeClr val="dk1"/>
              </a:solidFill>
              <a:latin typeface="Lato" panose="020F0502020204030203" pitchFamily="34" charset="0"/>
              <a:ea typeface="Lato" panose="020F0502020204030203" pitchFamily="34" charset="0"/>
              <a:cs typeface="Lato" panose="020F0502020204030203" pitchFamily="34" charset="0"/>
            </a:endParaRPr>
          </a:p>
        </p:txBody>
      </p:sp>
      <p:pic>
        <p:nvPicPr>
          <p:cNvPr id="82" name="Graphic 3" descr="Earth globe: Africa and Europe with solid fill"/>
          <p:cNvPicPr/>
          <p:nvPr/>
        </p:nvPicPr>
        <p:blipFill>
          <a:blip r:embed="rId3">
            <a:extLst>
              <a:ext uri="{96DAC541-7B7A-43D3-8B79-37D633B846F1}">
                <asvg:svgBlip xmlns:asvg="http://schemas.microsoft.com/office/drawing/2016/SVG/main" r:embed="rId4"/>
              </a:ext>
            </a:extLst>
          </a:blip>
          <a:stretch/>
        </p:blipFill>
        <p:spPr>
          <a:xfrm>
            <a:off x="5915160" y="1024200"/>
            <a:ext cx="3192840" cy="3192840"/>
          </a:xfrm>
          <a:prstGeom prst="rect">
            <a:avLst/>
          </a:prstGeom>
          <a:ln w="0">
            <a:noFill/>
          </a:ln>
        </p:spPr>
      </p:pic>
      <p:pic>
        <p:nvPicPr>
          <p:cNvPr id="83" name="Picture 3"/>
          <p:cNvPicPr/>
          <p:nvPr/>
        </p:nvPicPr>
        <p:blipFill>
          <a:blip r:embed="rId5"/>
          <a:stretch/>
        </p:blipFill>
        <p:spPr>
          <a:xfrm flipH="1">
            <a:off x="5707800" y="1317240"/>
            <a:ext cx="914760" cy="609480"/>
          </a:xfrm>
          <a:prstGeom prst="rect">
            <a:avLst/>
          </a:prstGeom>
          <a:ln w="0">
            <a:noFill/>
          </a:ln>
        </p:spPr>
      </p:pic>
      <p:pic>
        <p:nvPicPr>
          <p:cNvPr id="84" name="Picture 5"/>
          <p:cNvPicPr/>
          <p:nvPr/>
        </p:nvPicPr>
        <p:blipFill>
          <a:blip r:embed="rId6"/>
          <a:stretch/>
        </p:blipFill>
        <p:spPr>
          <a:xfrm flipH="1">
            <a:off x="5299560" y="1851840"/>
            <a:ext cx="914760" cy="6094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37" presetClass="path" repeatCount="indefinite" fill="hold" nodeType="withEffect">
                                  <p:stCondLst>
                                    <p:cond delay="0"/>
                                  </p:stCondLst>
                                  <p:childTnLst>
                                    <p:animMotion origin="layout" path="M 0.02066 0.02685 L 0.11875 0.075 C 0.13924 0.0858 0.17032 0.09197 0.20226 0.09197 C 0.23889 0.09197 0.26806 0.0858 0.28872 0.075 L 0.38733 0.02685 E">
                                      <p:cBhvr>
                                        <p:cTn id="6" dur="5000" fill="hold"/>
                                        <p:tgtEl>
                                          <p:spTgt spid="84"/>
                                        </p:tgtEl>
                                        <p:attrNameLst>
                                          <p:attrName>ppt_x</p:attrName>
                                          <p:attrName>ppt_y</p:attrName>
                                        </p:attrNameLst>
                                      </p:cBhvr>
                                    </p:animMotion>
                                  </p:childTnLst>
                                </p:cTn>
                              </p:par>
                              <p:par>
                                <p:cTn id="7" presetID="37" presetClass="path" repeatCount="indefinite" fill="hold" nodeType="withEffect">
                                  <p:stCondLst>
                                    <p:cond delay="2500"/>
                                  </p:stCondLst>
                                  <p:childTnLst>
                                    <p:animMotion origin="layout" path="M -0.02708 0.25556 L 0.09358 0.28611 C 0.11979 0.29352 0.14792 0.28117 0.17066 0.25093 C 0.19514 0.21543 0.21007 0.17315 0.21268 0.12655 L 0.23021 -0.0892 E">
                                      <p:cBhvr>
                                        <p:cTn id="8" dur="5000" fill="hold"/>
                                        <p:tgtEl>
                                          <p:spTgt spid="8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PlaceHolder 1"/>
          <p:cNvSpPr>
            <a:spLocks noGrp="1"/>
          </p:cNvSpPr>
          <p:nvPr>
            <p:ph type="title"/>
          </p:nvPr>
        </p:nvSpPr>
        <p:spPr>
          <a:xfrm>
            <a:off x="685800" y="1143000"/>
            <a:ext cx="7771680" cy="1428120"/>
          </a:xfrm>
          <a:prstGeom prst="rect">
            <a:avLst/>
          </a:prstGeom>
          <a:noFill/>
          <a:ln w="0">
            <a:noFill/>
          </a:ln>
        </p:spPr>
        <p:txBody>
          <a:bodyPr lIns="0" tIns="0" rIns="0" bIns="0" numCol="1" spcCol="0" anchor="ctr">
            <a:noAutofit/>
          </a:bodyPr>
          <a:lstStyle/>
          <a:p>
            <a:pPr indent="0" algn="ctr" defTabSz="914400">
              <a:lnSpc>
                <a:spcPct val="100000"/>
              </a:lnSpc>
              <a:buNone/>
              <a:tabLst>
                <a:tab pos="0" algn="l"/>
              </a:tabLst>
            </a:pPr>
            <a:r>
              <a:rPr lang="en-US" sz="2700" b="1" strike="noStrike" spc="-1">
                <a:solidFill>
                  <a:srgbClr val="00519E"/>
                </a:solidFill>
                <a:latin typeface="Lato" panose="020F0502020204030203" pitchFamily="34" charset="0"/>
                <a:ea typeface="Lato" panose="020F0502020204030203" pitchFamily="34" charset="0"/>
                <a:cs typeface="Lato" panose="020F0502020204030203" pitchFamily="34" charset="0"/>
              </a:rPr>
              <a:t>Overview of IGS “RingCalVal” campaign</a:t>
            </a:r>
            <a:endParaRPr lang="de-DE" sz="2700" b="0" strike="noStrike" spc="-1">
              <a:solidFill>
                <a:schemeClr val="dk1"/>
              </a:solidFill>
              <a:latin typeface="Lato" panose="020F0502020204030203" pitchFamily="34" charset="0"/>
              <a:ea typeface="Lato" panose="020F0502020204030203" pitchFamily="34" charset="0"/>
              <a:cs typeface="Lato" panose="020F0502020204030203" pitchFamily="34" charset="0"/>
            </a:endParaRPr>
          </a:p>
        </p:txBody>
      </p:sp>
      <p:sp>
        <p:nvSpPr>
          <p:cNvPr id="86" name="PlaceHolder 2"/>
          <p:cNvSpPr>
            <a:spLocks noGrp="1"/>
          </p:cNvSpPr>
          <p:nvPr>
            <p:ph type="subTitle"/>
          </p:nvPr>
        </p:nvSpPr>
        <p:spPr>
          <a:xfrm>
            <a:off x="1371600" y="2914560"/>
            <a:ext cx="6400080" cy="1313640"/>
          </a:xfrm>
          <a:prstGeom prst="rect">
            <a:avLst/>
          </a:prstGeom>
          <a:noFill/>
          <a:ln w="0">
            <a:noFill/>
          </a:ln>
        </p:spPr>
        <p:txBody>
          <a:bodyPr lIns="0" tIns="0" rIns="0" bIns="0" numCol="1" spcCol="0" anchor="t">
            <a:noAutofit/>
          </a:bodyPr>
          <a:lstStyle/>
          <a:p>
            <a:pPr indent="0" algn="ctr">
              <a:buNone/>
            </a:pPr>
            <a:endParaRPr lang="ru-RU" sz="2800" b="0" strike="noStrike" spc="-1">
              <a:solidFill>
                <a:schemeClr val="dk1"/>
              </a:solidFill>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PlaceHolder 1"/>
          <p:cNvSpPr>
            <a:spLocks noGrp="1"/>
          </p:cNvSpPr>
          <p:nvPr>
            <p:ph type="title"/>
          </p:nvPr>
        </p:nvSpPr>
        <p:spPr>
          <a:xfrm>
            <a:off x="468000" y="468000"/>
            <a:ext cx="7771680" cy="342360"/>
          </a:xfrm>
          <a:prstGeom prst="rect">
            <a:avLst/>
          </a:prstGeom>
          <a:noFill/>
          <a:ln w="0">
            <a:noFill/>
          </a:ln>
        </p:spPr>
        <p:txBody>
          <a:bodyPr lIns="0" tIns="0" rIns="0" bIns="0" numCol="1" spcCol="0" anchor="ctr">
            <a:noAutofit/>
          </a:bodyPr>
          <a:lstStyle/>
          <a:p>
            <a:pPr indent="0" defTabSz="914400">
              <a:lnSpc>
                <a:spcPct val="100000"/>
              </a:lnSpc>
              <a:buNone/>
              <a:tabLst>
                <a:tab pos="0" algn="l"/>
              </a:tabLst>
            </a:pPr>
            <a:r>
              <a:rPr lang="en-US" sz="2400" b="1" strike="noStrike" spc="-1">
                <a:solidFill>
                  <a:srgbClr val="00519E"/>
                </a:solidFill>
                <a:latin typeface="Lato" panose="020F0502020204030203" pitchFamily="34" charset="0"/>
                <a:ea typeface="Lato" panose="020F0502020204030203" pitchFamily="34" charset="0"/>
                <a:cs typeface="Lato" panose="020F0502020204030203" pitchFamily="34" charset="0"/>
              </a:rPr>
              <a:t>International Collaboration to Compare Calibrations</a:t>
            </a:r>
            <a:endParaRPr lang="de-DE" sz="2400" b="0" strike="noStrike" spc="-1">
              <a:solidFill>
                <a:schemeClr val="dk1"/>
              </a:solidFill>
              <a:latin typeface="Lato" panose="020F0502020204030203" pitchFamily="34" charset="0"/>
              <a:ea typeface="Lato" panose="020F0502020204030203" pitchFamily="34" charset="0"/>
              <a:cs typeface="Lato" panose="020F0502020204030203" pitchFamily="34" charset="0"/>
            </a:endParaRPr>
          </a:p>
        </p:txBody>
      </p:sp>
      <p:sp>
        <p:nvSpPr>
          <p:cNvPr id="88" name="PlaceHolder 2"/>
          <p:cNvSpPr>
            <a:spLocks noGrp="1"/>
          </p:cNvSpPr>
          <p:nvPr>
            <p:ph/>
          </p:nvPr>
        </p:nvSpPr>
        <p:spPr>
          <a:xfrm>
            <a:off x="4247280" y="930960"/>
            <a:ext cx="4896000" cy="3542760"/>
          </a:xfrm>
          <a:prstGeom prst="rect">
            <a:avLst/>
          </a:prstGeom>
          <a:noFill/>
          <a:ln w="0">
            <a:noFill/>
          </a:ln>
        </p:spPr>
        <p:txBody>
          <a:bodyPr lIns="0" tIns="0" rIns="0" bIns="0" numCol="1" spcCol="0" anchor="t">
            <a:noAutofit/>
          </a:bodyPr>
          <a:lstStyle/>
          <a:p>
            <a:pPr indent="0" defTabSz="914400">
              <a:lnSpc>
                <a:spcPct val="100000"/>
              </a:lnSpc>
              <a:buNone/>
              <a:tabLst>
                <a:tab pos="0" algn="l"/>
              </a:tabLst>
            </a:pPr>
            <a:r>
              <a:rPr lang="en-US" sz="1800" b="1" strike="noStrike" spc="-1" dirty="0">
                <a:solidFill>
                  <a:srgbClr val="595959"/>
                </a:solidFill>
                <a:latin typeface="Lato" panose="020F0502020204030203" pitchFamily="34" charset="0"/>
                <a:ea typeface="Lato" panose="020F0502020204030203" pitchFamily="34" charset="0"/>
                <a:cs typeface="Lato" panose="020F0502020204030203" pitchFamily="34" charset="0"/>
              </a:rPr>
              <a:t>Agencies &amp; Methods:</a:t>
            </a:r>
            <a:r>
              <a:rPr lang="en-US" sz="1800" b="0" strike="noStrike" spc="-1" dirty="0">
                <a:solidFill>
                  <a:srgbClr val="595959"/>
                </a:solidFill>
                <a:latin typeface="Lato" panose="020F0502020204030203" pitchFamily="34" charset="0"/>
                <a:ea typeface="Lato" panose="020F0502020204030203" pitchFamily="34" charset="0"/>
                <a:cs typeface="Lato" panose="020F0502020204030203" pitchFamily="34" charset="0"/>
              </a:rPr>
              <a:t> </a:t>
            </a:r>
            <a:r>
              <a:rPr lang="en-US" sz="1800" b="0" strike="noStrike" spc="-1" dirty="0">
                <a:solidFill>
                  <a:srgbClr val="FF3D0C"/>
                </a:solidFill>
                <a:latin typeface="Lato" panose="020F0502020204030203" pitchFamily="34" charset="0"/>
                <a:ea typeface="Lato" panose="020F0502020204030203" pitchFamily="34" charset="0"/>
                <a:cs typeface="Lato" panose="020F0502020204030203" pitchFamily="34" charset="0"/>
              </a:rPr>
              <a:t>Robot </a:t>
            </a:r>
            <a:r>
              <a:rPr lang="en-US" sz="1800" b="0" strike="noStrike" spc="-1" dirty="0">
                <a:solidFill>
                  <a:srgbClr val="595959"/>
                </a:solidFill>
                <a:latin typeface="Lato" panose="020F0502020204030203" pitchFamily="34" charset="0"/>
                <a:ea typeface="Lato" panose="020F0502020204030203" pitchFamily="34" charset="0"/>
                <a:cs typeface="Lato" panose="020F0502020204030203" pitchFamily="34" charset="0"/>
              </a:rPr>
              <a:t>and </a:t>
            </a:r>
            <a:r>
              <a:rPr lang="en-US" sz="1800" b="0" strike="noStrike" spc="-1" dirty="0">
                <a:solidFill>
                  <a:srgbClr val="1967A2"/>
                </a:solidFill>
                <a:latin typeface="Lato" panose="020F0502020204030203" pitchFamily="34" charset="0"/>
                <a:ea typeface="Lato" panose="020F0502020204030203" pitchFamily="34" charset="0"/>
                <a:cs typeface="Lato" panose="020F0502020204030203" pitchFamily="34" charset="0"/>
              </a:rPr>
              <a:t>Chamber</a:t>
            </a:r>
            <a:endParaRPr lang="de-DE" sz="1800" b="0" strike="noStrike" spc="-1" dirty="0">
              <a:solidFill>
                <a:schemeClr val="dk1"/>
              </a:solidFill>
              <a:latin typeface="Lato" panose="020F0502020204030203" pitchFamily="34" charset="0"/>
              <a:ea typeface="Lato" panose="020F0502020204030203" pitchFamily="34" charset="0"/>
              <a:cs typeface="Lato" panose="020F0502020204030203" pitchFamily="34" charset="0"/>
            </a:endParaRPr>
          </a:p>
          <a:p>
            <a:pPr indent="0" defTabSz="914400">
              <a:lnSpc>
                <a:spcPct val="100000"/>
              </a:lnSpc>
              <a:buNone/>
              <a:tabLst>
                <a:tab pos="0" algn="l"/>
              </a:tabLst>
            </a:pPr>
            <a:endParaRPr lang="de-DE" sz="1650" b="0" strike="noStrike" spc="-1" dirty="0">
              <a:solidFill>
                <a:schemeClr val="dk1"/>
              </a:solidFill>
              <a:latin typeface="Lato" panose="020F0502020204030203" pitchFamily="34" charset="0"/>
              <a:ea typeface="Lato" panose="020F0502020204030203" pitchFamily="34" charset="0"/>
              <a:cs typeface="Lato" panose="020F0502020204030203" pitchFamily="34" charset="0"/>
            </a:endParaRPr>
          </a:p>
          <a:p>
            <a:pPr indent="0" defTabSz="914400">
              <a:lnSpc>
                <a:spcPct val="100000"/>
              </a:lnSpc>
              <a:buNone/>
              <a:tabLst>
                <a:tab pos="0" algn="l"/>
              </a:tabLst>
            </a:pPr>
            <a:r>
              <a:rPr lang="en-US" sz="1800" b="0" strike="noStrike" spc="-1" dirty="0">
                <a:solidFill>
                  <a:srgbClr val="FF3D0C"/>
                </a:solidFill>
                <a:latin typeface="Lato" panose="020F0502020204030203" pitchFamily="34" charset="0"/>
                <a:ea typeface="Lato" panose="020F0502020204030203" pitchFamily="34" charset="0"/>
                <a:cs typeface="Lato" panose="020F0502020204030203" pitchFamily="34" charset="0"/>
              </a:rPr>
              <a:t>NGS*	National Geodetic Survey (US)</a:t>
            </a:r>
            <a:endParaRPr lang="de-DE" sz="1800" b="0" strike="noStrike" spc="-1" dirty="0">
              <a:solidFill>
                <a:schemeClr val="dk1"/>
              </a:solidFill>
              <a:latin typeface="Lato" panose="020F0502020204030203" pitchFamily="34" charset="0"/>
              <a:ea typeface="Lato" panose="020F0502020204030203" pitchFamily="34" charset="0"/>
              <a:cs typeface="Lato" panose="020F0502020204030203" pitchFamily="34" charset="0"/>
            </a:endParaRPr>
          </a:p>
          <a:p>
            <a:pPr indent="0" defTabSz="914400">
              <a:lnSpc>
                <a:spcPct val="100000"/>
              </a:lnSpc>
              <a:buNone/>
              <a:tabLst>
                <a:tab pos="0" algn="l"/>
              </a:tabLst>
            </a:pPr>
            <a:r>
              <a:rPr lang="en-US" sz="1800" b="0" strike="noStrike" spc="-1" dirty="0">
                <a:solidFill>
                  <a:srgbClr val="FF3D0C"/>
                </a:solidFill>
                <a:latin typeface="Lato" panose="020F0502020204030203" pitchFamily="34" charset="0"/>
                <a:ea typeface="Lato" panose="020F0502020204030203" pitchFamily="34" charset="0"/>
                <a:cs typeface="Lato" panose="020F0502020204030203" pitchFamily="34" charset="0"/>
              </a:rPr>
              <a:t>TOP* 	Topcon Livermore (US/IT)</a:t>
            </a:r>
            <a:endParaRPr lang="de-DE" sz="1800" b="0" strike="noStrike" spc="-1" dirty="0">
              <a:solidFill>
                <a:schemeClr val="dk1"/>
              </a:solidFill>
              <a:latin typeface="Lato" panose="020F0502020204030203" pitchFamily="34" charset="0"/>
              <a:ea typeface="Lato" panose="020F0502020204030203" pitchFamily="34" charset="0"/>
              <a:cs typeface="Lato" panose="020F0502020204030203" pitchFamily="34" charset="0"/>
            </a:endParaRPr>
          </a:p>
          <a:p>
            <a:pPr indent="0" defTabSz="914400">
              <a:lnSpc>
                <a:spcPct val="100000"/>
              </a:lnSpc>
              <a:buNone/>
              <a:tabLst>
                <a:tab pos="0" algn="l"/>
              </a:tabLst>
            </a:pPr>
            <a:r>
              <a:rPr lang="en-US" sz="1800" b="0" strike="noStrike" spc="-1" dirty="0">
                <a:solidFill>
                  <a:srgbClr val="FF3D0C"/>
                </a:solidFill>
                <a:latin typeface="Lato" panose="020F0502020204030203" pitchFamily="34" charset="0"/>
                <a:ea typeface="Lato" panose="020F0502020204030203" pitchFamily="34" charset="0"/>
                <a:cs typeface="Lato" panose="020F0502020204030203" pitchFamily="34" charset="0"/>
              </a:rPr>
              <a:t>IFE*	</a:t>
            </a:r>
            <a:r>
              <a:rPr lang="en-US" sz="1800" b="0" strike="noStrike" spc="-1" dirty="0" err="1">
                <a:solidFill>
                  <a:srgbClr val="FF3D0C"/>
                </a:solidFill>
                <a:latin typeface="Lato" panose="020F0502020204030203" pitchFamily="34" charset="0"/>
                <a:ea typeface="Lato" panose="020F0502020204030203" pitchFamily="34" charset="0"/>
                <a:cs typeface="Lato" panose="020F0502020204030203" pitchFamily="34" charset="0"/>
              </a:rPr>
              <a:t>Institut</a:t>
            </a:r>
            <a:r>
              <a:rPr lang="en-US" sz="1800" b="0" strike="noStrike" spc="-1" dirty="0">
                <a:solidFill>
                  <a:srgbClr val="FF3D0C"/>
                </a:solidFill>
                <a:latin typeface="Lato" panose="020F0502020204030203" pitchFamily="34" charset="0"/>
                <a:ea typeface="Lato" panose="020F0502020204030203" pitchFamily="34" charset="0"/>
                <a:cs typeface="Lato" panose="020F0502020204030203" pitchFamily="34" charset="0"/>
              </a:rPr>
              <a:t> </a:t>
            </a:r>
            <a:r>
              <a:rPr lang="en-US" sz="1800" b="0" strike="noStrike" spc="-1" dirty="0" err="1">
                <a:solidFill>
                  <a:srgbClr val="FF3D0C"/>
                </a:solidFill>
                <a:latin typeface="Lato" panose="020F0502020204030203" pitchFamily="34" charset="0"/>
                <a:ea typeface="Lato" panose="020F0502020204030203" pitchFamily="34" charset="0"/>
                <a:cs typeface="Lato" panose="020F0502020204030203" pitchFamily="34" charset="0"/>
              </a:rPr>
              <a:t>für</a:t>
            </a:r>
            <a:r>
              <a:rPr lang="en-US" sz="1800" b="0" strike="noStrike" spc="-1" dirty="0">
                <a:solidFill>
                  <a:srgbClr val="FF3D0C"/>
                </a:solidFill>
                <a:latin typeface="Lato" panose="020F0502020204030203" pitchFamily="34" charset="0"/>
                <a:ea typeface="Lato" panose="020F0502020204030203" pitchFamily="34" charset="0"/>
                <a:cs typeface="Lato" panose="020F0502020204030203" pitchFamily="34" charset="0"/>
              </a:rPr>
              <a:t> </a:t>
            </a:r>
            <a:r>
              <a:rPr lang="en-US" sz="1800" b="0" strike="noStrike" spc="-1" dirty="0" err="1">
                <a:solidFill>
                  <a:srgbClr val="FF3D0C"/>
                </a:solidFill>
                <a:latin typeface="Lato" panose="020F0502020204030203" pitchFamily="34" charset="0"/>
                <a:ea typeface="Lato" panose="020F0502020204030203" pitchFamily="34" charset="0"/>
                <a:cs typeface="Lato" panose="020F0502020204030203" pitchFamily="34" charset="0"/>
              </a:rPr>
              <a:t>Erdmessung</a:t>
            </a:r>
            <a:r>
              <a:rPr lang="en-US" sz="1800" b="0" strike="noStrike" spc="-1" dirty="0">
                <a:solidFill>
                  <a:srgbClr val="FF3D0C"/>
                </a:solidFill>
                <a:latin typeface="Lato" panose="020F0502020204030203" pitchFamily="34" charset="0"/>
                <a:ea typeface="Lato" panose="020F0502020204030203" pitchFamily="34" charset="0"/>
                <a:cs typeface="Lato" panose="020F0502020204030203" pitchFamily="34" charset="0"/>
              </a:rPr>
              <a:t> (DE)</a:t>
            </a:r>
            <a:endParaRPr lang="de-DE" sz="1800" b="0" strike="noStrike" spc="-1" dirty="0">
              <a:solidFill>
                <a:schemeClr val="dk1"/>
              </a:solidFill>
              <a:latin typeface="Lato" panose="020F0502020204030203" pitchFamily="34" charset="0"/>
              <a:ea typeface="Lato" panose="020F0502020204030203" pitchFamily="34" charset="0"/>
              <a:cs typeface="Lato" panose="020F0502020204030203" pitchFamily="34" charset="0"/>
            </a:endParaRPr>
          </a:p>
          <a:p>
            <a:pPr indent="0" defTabSz="914400">
              <a:lnSpc>
                <a:spcPct val="100000"/>
              </a:lnSpc>
              <a:buNone/>
              <a:tabLst>
                <a:tab pos="0" algn="l"/>
              </a:tabLst>
            </a:pPr>
            <a:r>
              <a:rPr lang="en-US" sz="1800" b="0" strike="noStrike" spc="-1" dirty="0">
                <a:solidFill>
                  <a:srgbClr val="FF3D0C"/>
                </a:solidFill>
                <a:latin typeface="Lato" panose="020F0502020204030203" pitchFamily="34" charset="0"/>
                <a:ea typeface="Lato" panose="020F0502020204030203" pitchFamily="34" charset="0"/>
                <a:cs typeface="Lato" panose="020F0502020204030203" pitchFamily="34" charset="0"/>
              </a:rPr>
              <a:t>GPP	Geo++ (DE)</a:t>
            </a:r>
            <a:endParaRPr lang="de-DE" sz="1800" b="0" strike="noStrike" spc="-1" dirty="0">
              <a:solidFill>
                <a:schemeClr val="dk1"/>
              </a:solidFill>
              <a:latin typeface="Lato" panose="020F0502020204030203" pitchFamily="34" charset="0"/>
              <a:ea typeface="Lato" panose="020F0502020204030203" pitchFamily="34" charset="0"/>
              <a:cs typeface="Lato" panose="020F0502020204030203" pitchFamily="34" charset="0"/>
            </a:endParaRPr>
          </a:p>
          <a:p>
            <a:pPr indent="0" defTabSz="914400">
              <a:lnSpc>
                <a:spcPct val="100000"/>
              </a:lnSpc>
              <a:buNone/>
              <a:tabLst>
                <a:tab pos="0" algn="l"/>
              </a:tabLst>
            </a:pPr>
            <a:r>
              <a:rPr lang="en-US" sz="1800" b="0" strike="noStrike" spc="-1" dirty="0">
                <a:solidFill>
                  <a:srgbClr val="FF3D0C"/>
                </a:solidFill>
                <a:latin typeface="Lato" panose="020F0502020204030203" pitchFamily="34" charset="0"/>
                <a:ea typeface="Lato" panose="020F0502020204030203" pitchFamily="34" charset="0"/>
                <a:cs typeface="Lato" panose="020F0502020204030203" pitchFamily="34" charset="0"/>
              </a:rPr>
              <a:t>ETH	ETH Zurich (CH)</a:t>
            </a:r>
            <a:endParaRPr lang="de-DE" sz="1800" b="0" strike="noStrike" spc="-1" dirty="0">
              <a:solidFill>
                <a:schemeClr val="dk1"/>
              </a:solidFill>
              <a:latin typeface="Lato" panose="020F0502020204030203" pitchFamily="34" charset="0"/>
              <a:ea typeface="Lato" panose="020F0502020204030203" pitchFamily="34" charset="0"/>
              <a:cs typeface="Lato" panose="020F0502020204030203" pitchFamily="34" charset="0"/>
            </a:endParaRPr>
          </a:p>
          <a:p>
            <a:pPr indent="0" defTabSz="914400">
              <a:lnSpc>
                <a:spcPct val="100000"/>
              </a:lnSpc>
              <a:buNone/>
              <a:tabLst>
                <a:tab pos="0" algn="l"/>
              </a:tabLst>
            </a:pPr>
            <a:r>
              <a:rPr lang="en-US" sz="1800" b="0" strike="noStrike" spc="-1">
                <a:solidFill>
                  <a:srgbClr val="FF3D0C"/>
                </a:solidFill>
                <a:latin typeface="Lato" panose="020F0502020204030203" pitchFamily="34" charset="0"/>
                <a:ea typeface="Lato" panose="020F0502020204030203" pitchFamily="34" charset="0"/>
                <a:cs typeface="Lato" panose="020F0502020204030203" pitchFamily="34" charset="0"/>
              </a:rPr>
              <a:t>WUH</a:t>
            </a:r>
            <a:r>
              <a:rPr lang="en-US" sz="1800" b="0" strike="noStrike" spc="-1" dirty="0">
                <a:solidFill>
                  <a:srgbClr val="FF3D0C"/>
                </a:solidFill>
                <a:latin typeface="Lato" panose="020F0502020204030203" pitchFamily="34" charset="0"/>
                <a:ea typeface="Lato" panose="020F0502020204030203" pitchFamily="34" charset="0"/>
                <a:cs typeface="Lato" panose="020F0502020204030203" pitchFamily="34" charset="0"/>
              </a:rPr>
              <a:t>	GNSS-RC Wuhan (CN)</a:t>
            </a:r>
            <a:endParaRPr lang="de-DE" sz="1800" b="0" strike="noStrike" spc="-1" dirty="0">
              <a:solidFill>
                <a:schemeClr val="dk1"/>
              </a:solidFill>
              <a:latin typeface="Lato" panose="020F0502020204030203" pitchFamily="34" charset="0"/>
              <a:ea typeface="Lato" panose="020F0502020204030203" pitchFamily="34" charset="0"/>
              <a:cs typeface="Lato" panose="020F0502020204030203" pitchFamily="34" charset="0"/>
            </a:endParaRPr>
          </a:p>
          <a:p>
            <a:pPr indent="0" defTabSz="914400">
              <a:lnSpc>
                <a:spcPct val="100000"/>
              </a:lnSpc>
              <a:buNone/>
              <a:tabLst>
                <a:tab pos="0" algn="l"/>
              </a:tabLst>
            </a:pPr>
            <a:r>
              <a:rPr lang="en-US" sz="1800" b="0" strike="noStrike" spc="-1" dirty="0">
                <a:solidFill>
                  <a:srgbClr val="FF3D0C"/>
                </a:solidFill>
                <a:latin typeface="Lato" panose="020F0502020204030203" pitchFamily="34" charset="0"/>
                <a:ea typeface="Lato" panose="020F0502020204030203" pitchFamily="34" charset="0"/>
                <a:cs typeface="Lato" panose="020F0502020204030203" pitchFamily="34" charset="0"/>
              </a:rPr>
              <a:t>GSA	Geoscience Australia (AU)</a:t>
            </a:r>
            <a:endParaRPr lang="de-DE" sz="1800" b="0" strike="noStrike" spc="-1" dirty="0">
              <a:solidFill>
                <a:schemeClr val="dk1"/>
              </a:solidFill>
              <a:latin typeface="Lato" panose="020F0502020204030203" pitchFamily="34" charset="0"/>
              <a:ea typeface="Lato" panose="020F0502020204030203" pitchFamily="34" charset="0"/>
              <a:cs typeface="Lato" panose="020F0502020204030203" pitchFamily="34" charset="0"/>
            </a:endParaRPr>
          </a:p>
          <a:p>
            <a:pPr indent="0" defTabSz="914400">
              <a:lnSpc>
                <a:spcPct val="100000"/>
              </a:lnSpc>
              <a:buNone/>
              <a:tabLst>
                <a:tab pos="0" algn="l"/>
              </a:tabLst>
            </a:pPr>
            <a:r>
              <a:rPr lang="en-US" sz="1800" b="0" strike="noStrike" spc="-1" dirty="0">
                <a:solidFill>
                  <a:srgbClr val="1967A2"/>
                </a:solidFill>
                <a:latin typeface="Lato" panose="020F0502020204030203" pitchFamily="34" charset="0"/>
                <a:ea typeface="Lato" panose="020F0502020204030203" pitchFamily="34" charset="0"/>
                <a:cs typeface="Lato" panose="020F0502020204030203" pitchFamily="34" charset="0"/>
              </a:rPr>
              <a:t>IGG	University of Bonn (DE)</a:t>
            </a:r>
            <a:endParaRPr lang="de-DE" sz="1800" b="0" strike="noStrike" spc="-1" dirty="0">
              <a:solidFill>
                <a:schemeClr val="dk1"/>
              </a:solidFill>
              <a:latin typeface="Lato" panose="020F0502020204030203" pitchFamily="34" charset="0"/>
              <a:ea typeface="Lato" panose="020F0502020204030203" pitchFamily="34" charset="0"/>
              <a:cs typeface="Lato" panose="020F0502020204030203" pitchFamily="34" charset="0"/>
            </a:endParaRPr>
          </a:p>
          <a:p>
            <a:pPr indent="0" defTabSz="914400">
              <a:lnSpc>
                <a:spcPct val="100000"/>
              </a:lnSpc>
              <a:buNone/>
              <a:tabLst>
                <a:tab pos="0" algn="l"/>
              </a:tabLst>
            </a:pPr>
            <a:r>
              <a:rPr lang="en-US" sz="1800" b="0" strike="noStrike" spc="-1" dirty="0">
                <a:solidFill>
                  <a:srgbClr val="1967A2"/>
                </a:solidFill>
                <a:latin typeface="Lato" panose="020F0502020204030203" pitchFamily="34" charset="0"/>
                <a:ea typeface="Lato" panose="020F0502020204030203" pitchFamily="34" charset="0"/>
                <a:cs typeface="Lato" panose="020F0502020204030203" pitchFamily="34" charset="0"/>
              </a:rPr>
              <a:t>DLR 	DLR </a:t>
            </a:r>
            <a:r>
              <a:rPr lang="en-US" sz="1800" b="0" strike="noStrike" spc="-1" dirty="0" err="1">
                <a:solidFill>
                  <a:srgbClr val="1967A2"/>
                </a:solidFill>
                <a:latin typeface="Lato" panose="020F0502020204030203" pitchFamily="34" charset="0"/>
                <a:ea typeface="Lato" panose="020F0502020204030203" pitchFamily="34" charset="0"/>
                <a:cs typeface="Lato" panose="020F0502020204030203" pitchFamily="34" charset="0"/>
              </a:rPr>
              <a:t>Oberpfaffenhofen</a:t>
            </a:r>
            <a:r>
              <a:rPr lang="en-US" sz="1800" b="0" strike="noStrike" spc="-1" dirty="0">
                <a:solidFill>
                  <a:srgbClr val="1967A2"/>
                </a:solidFill>
                <a:latin typeface="Lato" panose="020F0502020204030203" pitchFamily="34" charset="0"/>
                <a:ea typeface="Lato" panose="020F0502020204030203" pitchFamily="34" charset="0"/>
                <a:cs typeface="Lato" panose="020F0502020204030203" pitchFamily="34" charset="0"/>
              </a:rPr>
              <a:t> (DE)</a:t>
            </a:r>
            <a:endParaRPr lang="de-DE" sz="1800" b="0" strike="noStrike" spc="-1" dirty="0">
              <a:solidFill>
                <a:schemeClr val="dk1"/>
              </a:solidFill>
              <a:latin typeface="Lato" panose="020F0502020204030203" pitchFamily="34" charset="0"/>
              <a:ea typeface="Lato" panose="020F0502020204030203" pitchFamily="34" charset="0"/>
              <a:cs typeface="Lato" panose="020F0502020204030203" pitchFamily="34" charset="0"/>
            </a:endParaRPr>
          </a:p>
          <a:p>
            <a:pPr indent="0" defTabSz="914400">
              <a:lnSpc>
                <a:spcPct val="100000"/>
              </a:lnSpc>
              <a:spcBef>
                <a:spcPts val="329"/>
              </a:spcBef>
              <a:buNone/>
              <a:tabLst>
                <a:tab pos="0" algn="l"/>
              </a:tabLst>
            </a:pPr>
            <a:endParaRPr lang="de-DE" sz="1650" b="0" strike="noStrike" spc="-1" dirty="0">
              <a:solidFill>
                <a:schemeClr val="dk1"/>
              </a:solidFill>
              <a:latin typeface="Lato" panose="020F0502020204030203" pitchFamily="34" charset="0"/>
              <a:ea typeface="Lato" panose="020F0502020204030203" pitchFamily="34" charset="0"/>
              <a:cs typeface="Lato" panose="020F0502020204030203" pitchFamily="34" charset="0"/>
            </a:endParaRPr>
          </a:p>
          <a:p>
            <a:pPr indent="0" defTabSz="914400">
              <a:lnSpc>
                <a:spcPct val="100000"/>
              </a:lnSpc>
              <a:spcBef>
                <a:spcPts val="329"/>
              </a:spcBef>
              <a:buNone/>
              <a:tabLst>
                <a:tab pos="0" algn="l"/>
              </a:tabLst>
            </a:pPr>
            <a:r>
              <a:rPr lang="en-GB" sz="1400" b="0" strike="noStrike" spc="-1" dirty="0">
                <a:solidFill>
                  <a:schemeClr val="lt2"/>
                </a:solidFill>
                <a:latin typeface="Lato" panose="020F0502020204030203" pitchFamily="34" charset="0"/>
                <a:ea typeface="Lato" panose="020F0502020204030203" pitchFamily="34" charset="0"/>
                <a:cs typeface="Lato" panose="020F0502020204030203" pitchFamily="34" charset="0"/>
              </a:rPr>
              <a:t>* Coordinators</a:t>
            </a:r>
            <a:endParaRPr lang="de-DE" sz="1400" b="0" strike="noStrike" spc="-1" dirty="0">
              <a:solidFill>
                <a:schemeClr val="dk1"/>
              </a:solidFill>
              <a:latin typeface="Lato" panose="020F0502020204030203" pitchFamily="34" charset="0"/>
              <a:ea typeface="Lato" panose="020F0502020204030203" pitchFamily="34" charset="0"/>
              <a:cs typeface="Lato" panose="020F0502020204030203" pitchFamily="34" charset="0"/>
            </a:endParaRPr>
          </a:p>
        </p:txBody>
      </p:sp>
      <p:pic>
        <p:nvPicPr>
          <p:cNvPr id="89" name="Picture 4"/>
          <p:cNvPicPr/>
          <p:nvPr/>
        </p:nvPicPr>
        <p:blipFill>
          <a:blip r:embed="rId3"/>
          <a:stretch/>
        </p:blipFill>
        <p:spPr>
          <a:xfrm>
            <a:off x="179640" y="1059480"/>
            <a:ext cx="4031640" cy="3414240"/>
          </a:xfrm>
          <a:prstGeom prst="rect">
            <a:avLst/>
          </a:prstGeom>
          <a:ln w="0">
            <a:noFill/>
          </a:ln>
        </p:spPr>
      </p:pic>
      <p:sp>
        <p:nvSpPr>
          <p:cNvPr id="90" name="PlaceHolder 3"/>
          <p:cNvSpPr>
            <a:spLocks noGrp="1"/>
          </p:cNvSpPr>
          <p:nvPr>
            <p:ph type="ftr" idx="11"/>
          </p:nvPr>
        </p:nvSpPr>
        <p:spPr>
          <a:xfrm>
            <a:off x="431640" y="4857840"/>
            <a:ext cx="5682960" cy="285120"/>
          </a:xfrm>
          <a:prstGeom prst="rect">
            <a:avLst/>
          </a:prstGeom>
          <a:noFill/>
          <a:ln w="0">
            <a:noFill/>
          </a:ln>
        </p:spPr>
        <p:txBody>
          <a:bodyPr lIns="90000" tIns="45000" rIns="90000" bIns="45000" anchor="ctr">
            <a:noAutofit/>
          </a:bodyPr>
          <a:lstStyle>
            <a:lvl1pPr indent="0" defTabSz="914400">
              <a:lnSpc>
                <a:spcPct val="100000"/>
              </a:lnSpc>
              <a:buNone/>
              <a:tabLst>
                <a:tab pos="0" algn="l"/>
              </a:tabLst>
              <a:defRPr lang="de-DE" sz="900" b="1" strike="noStrike" spc="-1">
                <a:solidFill>
                  <a:schemeClr val="dk1"/>
                </a:solidFill>
                <a:latin typeface="Lato"/>
                <a:ea typeface="Lato"/>
              </a:defRPr>
            </a:lvl1pPr>
          </a:lstStyle>
          <a:p>
            <a:pPr indent="0" defTabSz="914400">
              <a:lnSpc>
                <a:spcPct val="100000"/>
              </a:lnSpc>
              <a:buNone/>
              <a:tabLst>
                <a:tab pos="0" algn="l"/>
              </a:tabLst>
            </a:pPr>
            <a:r>
              <a:rPr lang="de-DE" sz="900" b="1" strike="noStrike" spc="-1">
                <a:solidFill>
                  <a:schemeClr val="dk1"/>
                </a:solidFill>
                <a:latin typeface="Lato" panose="020F0502020204030203" pitchFamily="34" charset="0"/>
                <a:ea typeface="Lato" panose="020F0502020204030203" pitchFamily="34" charset="0"/>
                <a:cs typeface="Lato" panose="020F0502020204030203" pitchFamily="34" charset="0"/>
              </a:rPr>
              <a:t>Bilich et al. </a:t>
            </a:r>
            <a:r>
              <a:rPr lang="de-DE" sz="900" b="0" strike="noStrike" spc="-1">
                <a:solidFill>
                  <a:schemeClr val="dk1"/>
                </a:solidFill>
                <a:latin typeface="Lato" panose="020F0502020204030203" pitchFamily="34" charset="0"/>
                <a:ea typeface="Lato" panose="020F0502020204030203" pitchFamily="34" charset="0"/>
                <a:cs typeface="Lato" panose="020F0502020204030203" pitchFamily="34" charset="0"/>
              </a:rPr>
              <a:t> |  IGS Workshop 2024 – Session 2 |  1</a:t>
            </a:r>
            <a:r>
              <a:rPr lang="de-DE" sz="900" b="0" strike="noStrike" spc="-1" baseline="30000">
                <a:solidFill>
                  <a:schemeClr val="dk1"/>
                </a:solidFill>
                <a:latin typeface="Lato" panose="020F0502020204030203" pitchFamily="34" charset="0"/>
                <a:ea typeface="Lato" panose="020F0502020204030203" pitchFamily="34" charset="0"/>
                <a:cs typeface="Lato" panose="020F0502020204030203" pitchFamily="34" charset="0"/>
              </a:rPr>
              <a:t>st</a:t>
            </a:r>
            <a:r>
              <a:rPr lang="de-DE" sz="900" b="0" strike="noStrike" spc="-1">
                <a:solidFill>
                  <a:schemeClr val="dk1"/>
                </a:solidFill>
                <a:latin typeface="Lato" panose="020F0502020204030203" pitchFamily="34" charset="0"/>
                <a:ea typeface="Lato" panose="020F0502020204030203" pitchFamily="34" charset="0"/>
                <a:cs typeface="Lato" panose="020F0502020204030203" pitchFamily="34" charset="0"/>
              </a:rPr>
              <a:t> July 2024</a:t>
            </a:r>
            <a:endParaRPr lang="ru-RU" sz="900" b="0" strike="noStrike" spc="-1">
              <a:solidFill>
                <a:srgbClr val="000000"/>
              </a:solidFill>
              <a:latin typeface="Lato" panose="020F0502020204030203" pitchFamily="34" charset="0"/>
              <a:ea typeface="Lato" panose="020F0502020204030203" pitchFamily="34" charset="0"/>
              <a:cs typeface="Lato" panose="020F0502020204030203" pitchFamily="34" charset="0"/>
            </a:endParaRPr>
          </a:p>
        </p:txBody>
      </p:sp>
      <p:sp>
        <p:nvSpPr>
          <p:cNvPr id="91" name="Textfeld 6"/>
          <p:cNvSpPr/>
          <p:nvPr/>
        </p:nvSpPr>
        <p:spPr>
          <a:xfrm>
            <a:off x="5286240" y="4519440"/>
            <a:ext cx="3857040" cy="33710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182520" indent="-144360" defTabSz="914400">
              <a:lnSpc>
                <a:spcPct val="100000"/>
              </a:lnSpc>
              <a:spcBef>
                <a:spcPts val="615"/>
              </a:spcBef>
              <a:tabLst>
                <a:tab pos="0" algn="l"/>
              </a:tabLst>
            </a:pPr>
            <a:r>
              <a:rPr lang="en-US" sz="800" b="0" strike="noStrike" spc="-1" dirty="0" err="1">
                <a:solidFill>
                  <a:schemeClr val="lt2"/>
                </a:solidFill>
                <a:latin typeface="Lato" panose="020F0502020204030203" pitchFamily="34" charset="0"/>
                <a:ea typeface="Lato" panose="020F0502020204030203" pitchFamily="34" charset="0"/>
                <a:cs typeface="Lato" panose="020F0502020204030203" pitchFamily="34" charset="0"/>
              </a:rPr>
              <a:t>Möllers</a:t>
            </a:r>
            <a:r>
              <a:rPr lang="en-US" sz="800" b="0" strike="noStrike" spc="-1" dirty="0">
                <a:solidFill>
                  <a:schemeClr val="lt2"/>
                </a:solidFill>
                <a:latin typeface="Lato" panose="020F0502020204030203" pitchFamily="34" charset="0"/>
                <a:ea typeface="Lato" panose="020F0502020204030203" pitchFamily="34" charset="0"/>
                <a:cs typeface="Lato" panose="020F0502020204030203" pitchFamily="34" charset="0"/>
              </a:rPr>
              <a:t>,</a:t>
            </a:r>
            <a:r>
              <a:rPr lang="en-US" sz="800" b="0" strike="noStrike" spc="-7" dirty="0">
                <a:solidFill>
                  <a:schemeClr val="lt2"/>
                </a:solidFill>
                <a:latin typeface="Lato" panose="020F0502020204030203" pitchFamily="34" charset="0"/>
                <a:ea typeface="Lato" panose="020F0502020204030203" pitchFamily="34" charset="0"/>
                <a:cs typeface="Lato" panose="020F0502020204030203" pitchFamily="34" charset="0"/>
              </a:rPr>
              <a:t> </a:t>
            </a:r>
            <a:r>
              <a:rPr lang="en-US" sz="800" b="0" strike="noStrike" spc="-1" dirty="0">
                <a:solidFill>
                  <a:schemeClr val="lt2"/>
                </a:solidFill>
                <a:latin typeface="Lato" panose="020F0502020204030203" pitchFamily="34" charset="0"/>
                <a:ea typeface="Lato" panose="020F0502020204030203" pitchFamily="34" charset="0"/>
                <a:cs typeface="Lato" panose="020F0502020204030203" pitchFamily="34" charset="0"/>
              </a:rPr>
              <a:t>A (2024).</a:t>
            </a:r>
            <a:r>
              <a:rPr lang="en-US" sz="800" b="0" strike="noStrike" spc="29" dirty="0">
                <a:solidFill>
                  <a:schemeClr val="lt2"/>
                </a:solidFill>
                <a:latin typeface="Lato" panose="020F0502020204030203" pitchFamily="34" charset="0"/>
                <a:ea typeface="Lato" panose="020F0502020204030203" pitchFamily="34" charset="0"/>
                <a:cs typeface="Lato" panose="020F0502020204030203" pitchFamily="34" charset="0"/>
              </a:rPr>
              <a:t> </a:t>
            </a:r>
            <a:r>
              <a:rPr lang="en-US" sz="800" b="0" i="1" strike="noStrike" spc="-12" dirty="0">
                <a:solidFill>
                  <a:schemeClr val="lt2"/>
                </a:solidFill>
                <a:latin typeface="Lato" panose="020F0502020204030203" pitchFamily="34" charset="0"/>
                <a:ea typeface="Lato" panose="020F0502020204030203" pitchFamily="34" charset="0"/>
                <a:cs typeface="Lato" panose="020F0502020204030203" pitchFamily="34" charset="0"/>
              </a:rPr>
              <a:t>Multi-</a:t>
            </a:r>
            <a:r>
              <a:rPr lang="en-US" sz="800" b="0" i="1" strike="noStrike" spc="-1" dirty="0">
                <a:solidFill>
                  <a:schemeClr val="lt2"/>
                </a:solidFill>
                <a:latin typeface="Lato" panose="020F0502020204030203" pitchFamily="34" charset="0"/>
                <a:ea typeface="Lato" panose="020F0502020204030203" pitchFamily="34" charset="0"/>
                <a:cs typeface="Lato" panose="020F0502020204030203" pitchFamily="34" charset="0"/>
              </a:rPr>
              <a:t>GNSS antenna</a:t>
            </a:r>
            <a:r>
              <a:rPr lang="en-US" sz="800" b="0" i="1" strike="noStrike" spc="-7" dirty="0">
                <a:solidFill>
                  <a:schemeClr val="lt2"/>
                </a:solidFill>
                <a:latin typeface="Lato" panose="020F0502020204030203" pitchFamily="34" charset="0"/>
                <a:ea typeface="Lato" panose="020F0502020204030203" pitchFamily="34" charset="0"/>
                <a:cs typeface="Lato" panose="020F0502020204030203" pitchFamily="34" charset="0"/>
              </a:rPr>
              <a:t> </a:t>
            </a:r>
            <a:r>
              <a:rPr lang="en-US" sz="800" b="0" i="1" strike="noStrike" spc="-12" dirty="0">
                <a:solidFill>
                  <a:schemeClr val="lt2"/>
                </a:solidFill>
                <a:latin typeface="Lato" panose="020F0502020204030203" pitchFamily="34" charset="0"/>
                <a:ea typeface="Lato" panose="020F0502020204030203" pitchFamily="34" charset="0"/>
                <a:cs typeface="Lato" panose="020F0502020204030203" pitchFamily="34" charset="0"/>
              </a:rPr>
              <a:t>corrections</a:t>
            </a:r>
            <a:r>
              <a:rPr lang="en-US" sz="800" b="0" i="1" strike="noStrike" spc="-1" dirty="0">
                <a:solidFill>
                  <a:schemeClr val="lt2"/>
                </a:solidFill>
                <a:latin typeface="Lato" panose="020F0502020204030203" pitchFamily="34" charset="0"/>
                <a:ea typeface="Lato" panose="020F0502020204030203" pitchFamily="34" charset="0"/>
                <a:cs typeface="Lato" panose="020F0502020204030203" pitchFamily="34" charset="0"/>
              </a:rPr>
              <a:t> and </a:t>
            </a:r>
            <a:r>
              <a:rPr lang="en-US" sz="800" b="0" i="1" strike="noStrike" spc="-21" dirty="0">
                <a:solidFill>
                  <a:schemeClr val="lt2"/>
                </a:solidFill>
                <a:latin typeface="Lato" panose="020F0502020204030203" pitchFamily="34" charset="0"/>
                <a:ea typeface="Lato" panose="020F0502020204030203" pitchFamily="34" charset="0"/>
                <a:cs typeface="Lato" panose="020F0502020204030203" pitchFamily="34" charset="0"/>
              </a:rPr>
              <a:t>GNSS </a:t>
            </a:r>
            <a:r>
              <a:rPr lang="en-US" sz="800" b="0" i="1" strike="noStrike" spc="-12" dirty="0">
                <a:solidFill>
                  <a:schemeClr val="lt2"/>
                </a:solidFill>
                <a:latin typeface="Lato" panose="020F0502020204030203" pitchFamily="34" charset="0"/>
                <a:ea typeface="Lato" panose="020F0502020204030203" pitchFamily="34" charset="0"/>
                <a:cs typeface="Lato" panose="020F0502020204030203" pitchFamily="34" charset="0"/>
              </a:rPr>
              <a:t>reference</a:t>
            </a:r>
            <a:r>
              <a:rPr lang="en-US" sz="800" b="0" i="1" strike="noStrike" spc="-1" dirty="0">
                <a:solidFill>
                  <a:schemeClr val="lt2"/>
                </a:solidFill>
                <a:latin typeface="Lato" panose="020F0502020204030203" pitchFamily="34" charset="0"/>
                <a:ea typeface="Lato" panose="020F0502020204030203" pitchFamily="34" charset="0"/>
                <a:cs typeface="Lato" panose="020F0502020204030203" pitchFamily="34" charset="0"/>
              </a:rPr>
              <a:t> stations</a:t>
            </a:r>
            <a:r>
              <a:rPr lang="en-US" sz="800" b="0" strike="noStrike" spc="-1" dirty="0">
                <a:solidFill>
                  <a:schemeClr val="lt2"/>
                </a:solidFill>
                <a:latin typeface="Lato" panose="020F0502020204030203" pitchFamily="34" charset="0"/>
                <a:ea typeface="Lato" panose="020F0502020204030203" pitchFamily="34" charset="0"/>
                <a:cs typeface="Lato" panose="020F0502020204030203" pitchFamily="34" charset="0"/>
              </a:rPr>
              <a:t>,</a:t>
            </a:r>
            <a:r>
              <a:rPr lang="en-US" sz="800" b="0" strike="noStrike" spc="9" dirty="0">
                <a:solidFill>
                  <a:schemeClr val="lt2"/>
                </a:solidFill>
                <a:latin typeface="Lato" panose="020F0502020204030203" pitchFamily="34" charset="0"/>
                <a:ea typeface="Lato" panose="020F0502020204030203" pitchFamily="34" charset="0"/>
                <a:cs typeface="Lato" panose="020F0502020204030203" pitchFamily="34" charset="0"/>
              </a:rPr>
              <a:t> </a:t>
            </a:r>
            <a:r>
              <a:rPr lang="en-US" sz="800" b="1" strike="noStrike" spc="-1" dirty="0">
                <a:solidFill>
                  <a:schemeClr val="lt2"/>
                </a:solidFill>
                <a:latin typeface="Lato" panose="020F0502020204030203" pitchFamily="34" charset="0"/>
                <a:ea typeface="Lato" panose="020F0502020204030203" pitchFamily="34" charset="0"/>
                <a:cs typeface="Lato" panose="020F0502020204030203" pitchFamily="34" charset="0"/>
              </a:rPr>
              <a:t>B.Sc.</a:t>
            </a:r>
            <a:r>
              <a:rPr lang="en-US" sz="800" b="1" strike="noStrike" spc="29" dirty="0">
                <a:solidFill>
                  <a:schemeClr val="lt2"/>
                </a:solidFill>
                <a:latin typeface="Lato" panose="020F0502020204030203" pitchFamily="34" charset="0"/>
                <a:ea typeface="Lato" panose="020F0502020204030203" pitchFamily="34" charset="0"/>
                <a:cs typeface="Lato" panose="020F0502020204030203" pitchFamily="34" charset="0"/>
              </a:rPr>
              <a:t> T</a:t>
            </a:r>
            <a:r>
              <a:rPr lang="en-US" sz="800" b="1" strike="noStrike" spc="-1" dirty="0">
                <a:solidFill>
                  <a:schemeClr val="lt2"/>
                </a:solidFill>
                <a:latin typeface="Lato" panose="020F0502020204030203" pitchFamily="34" charset="0"/>
                <a:ea typeface="Lato" panose="020F0502020204030203" pitchFamily="34" charset="0"/>
                <a:cs typeface="Lato" panose="020F0502020204030203" pitchFamily="34" charset="0"/>
              </a:rPr>
              <a:t>hesis,</a:t>
            </a:r>
            <a:r>
              <a:rPr lang="en-US" sz="800" b="1" strike="noStrike" spc="4" dirty="0">
                <a:solidFill>
                  <a:schemeClr val="lt2"/>
                </a:solidFill>
                <a:latin typeface="Lato" panose="020F0502020204030203" pitchFamily="34" charset="0"/>
                <a:ea typeface="Lato" panose="020F0502020204030203" pitchFamily="34" charset="0"/>
                <a:cs typeface="Lato" panose="020F0502020204030203" pitchFamily="34" charset="0"/>
              </a:rPr>
              <a:t> </a:t>
            </a:r>
            <a:r>
              <a:rPr lang="en-US" sz="800" b="1" strike="noStrike" spc="-12" dirty="0">
                <a:solidFill>
                  <a:schemeClr val="lt2"/>
                </a:solidFill>
                <a:latin typeface="Lato" panose="020F0502020204030203" pitchFamily="34" charset="0"/>
                <a:ea typeface="Lato" panose="020F0502020204030203" pitchFamily="34" charset="0"/>
                <a:cs typeface="Lato" panose="020F0502020204030203" pitchFamily="34" charset="0"/>
              </a:rPr>
              <a:t>Leibniz</a:t>
            </a:r>
            <a:r>
              <a:rPr lang="en-US" sz="800" b="1" strike="noStrike" spc="4" dirty="0">
                <a:solidFill>
                  <a:schemeClr val="lt2"/>
                </a:solidFill>
                <a:latin typeface="Lato" panose="020F0502020204030203" pitchFamily="34" charset="0"/>
                <a:ea typeface="Lato" panose="020F0502020204030203" pitchFamily="34" charset="0"/>
                <a:cs typeface="Lato" panose="020F0502020204030203" pitchFamily="34" charset="0"/>
              </a:rPr>
              <a:t> </a:t>
            </a:r>
            <a:r>
              <a:rPr lang="en-US" sz="800" b="1" strike="noStrike" spc="-12" dirty="0">
                <a:solidFill>
                  <a:schemeClr val="lt2"/>
                </a:solidFill>
                <a:latin typeface="Lato" panose="020F0502020204030203" pitchFamily="34" charset="0"/>
                <a:ea typeface="Lato" panose="020F0502020204030203" pitchFamily="34" charset="0"/>
                <a:cs typeface="Lato" panose="020F0502020204030203" pitchFamily="34" charset="0"/>
              </a:rPr>
              <a:t>University</a:t>
            </a:r>
            <a:r>
              <a:rPr lang="en-US" sz="800" b="1" strike="noStrike" spc="4" dirty="0">
                <a:solidFill>
                  <a:schemeClr val="lt2"/>
                </a:solidFill>
                <a:latin typeface="Lato" panose="020F0502020204030203" pitchFamily="34" charset="0"/>
                <a:ea typeface="Lato" panose="020F0502020204030203" pitchFamily="34" charset="0"/>
                <a:cs typeface="Lato" panose="020F0502020204030203" pitchFamily="34" charset="0"/>
              </a:rPr>
              <a:t> </a:t>
            </a:r>
            <a:r>
              <a:rPr lang="en-US" sz="800" b="1" strike="noStrike" spc="-12" dirty="0">
                <a:solidFill>
                  <a:schemeClr val="lt2"/>
                </a:solidFill>
                <a:latin typeface="Lato" panose="020F0502020204030203" pitchFamily="34" charset="0"/>
                <a:ea typeface="Lato" panose="020F0502020204030203" pitchFamily="34" charset="0"/>
                <a:cs typeface="Lato" panose="020F0502020204030203" pitchFamily="34" charset="0"/>
              </a:rPr>
              <a:t>Hannover</a:t>
            </a:r>
            <a:endParaRPr lang="ru-RU" sz="800" b="0" strike="noStrike" spc="-1"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sp>
        <p:nvSpPr>
          <p:cNvPr id="92" name="Textfeld 2"/>
          <p:cNvSpPr/>
          <p:nvPr/>
        </p:nvSpPr>
        <p:spPr>
          <a:xfrm>
            <a:off x="1653120" y="4460040"/>
            <a:ext cx="976142" cy="21399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de-DE" sz="800" b="0" strike="noStrike" spc="-1">
                <a:solidFill>
                  <a:schemeClr val="lt2"/>
                </a:solidFill>
                <a:latin typeface="Lato" panose="020F0502020204030203" pitchFamily="34" charset="0"/>
                <a:ea typeface="Lato" panose="020F0502020204030203" pitchFamily="34" charset="0"/>
                <a:cs typeface="Lato" panose="020F0502020204030203" pitchFamily="34" charset="0"/>
              </a:rPr>
              <a:t>Möllers, A. (2024)</a:t>
            </a:r>
            <a:endParaRPr lang="ru-RU" sz="800" b="0" strike="noStrike" spc="-1">
              <a:solidFill>
                <a:srgbClr val="000000"/>
              </a:solidFill>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PlaceHolder 1"/>
          <p:cNvSpPr>
            <a:spLocks noGrp="1"/>
          </p:cNvSpPr>
          <p:nvPr>
            <p:ph type="title"/>
          </p:nvPr>
        </p:nvSpPr>
        <p:spPr>
          <a:xfrm>
            <a:off x="468000" y="468000"/>
            <a:ext cx="7771680" cy="342360"/>
          </a:xfrm>
          <a:prstGeom prst="rect">
            <a:avLst/>
          </a:prstGeom>
          <a:noFill/>
          <a:ln w="0">
            <a:noFill/>
          </a:ln>
        </p:spPr>
        <p:txBody>
          <a:bodyPr lIns="0" tIns="0" rIns="0" bIns="0" numCol="1" spcCol="0" anchor="ctr">
            <a:noAutofit/>
          </a:bodyPr>
          <a:lstStyle/>
          <a:p>
            <a:pPr indent="0" defTabSz="914400">
              <a:lnSpc>
                <a:spcPct val="100000"/>
              </a:lnSpc>
              <a:buNone/>
              <a:tabLst>
                <a:tab pos="0" algn="l"/>
              </a:tabLst>
            </a:pPr>
            <a:r>
              <a:rPr lang="de-DE" sz="2400" b="1" strike="noStrike" spc="-1" dirty="0" err="1">
                <a:solidFill>
                  <a:srgbClr val="00519E"/>
                </a:solidFill>
                <a:latin typeface="Lato"/>
                <a:ea typeface="Lato"/>
              </a:rPr>
              <a:t>Participating</a:t>
            </a:r>
            <a:r>
              <a:rPr lang="de-DE" sz="2400" b="1" strike="noStrike" spc="-1" dirty="0">
                <a:solidFill>
                  <a:srgbClr val="00519E"/>
                </a:solidFill>
                <a:latin typeface="Lato"/>
                <a:ea typeface="Lato"/>
              </a:rPr>
              <a:t> </a:t>
            </a:r>
            <a:r>
              <a:rPr lang="de-DE" sz="2400" b="1" strike="noStrike" spc="-1" dirty="0" err="1">
                <a:solidFill>
                  <a:srgbClr val="00519E"/>
                </a:solidFill>
                <a:latin typeface="Lato"/>
                <a:ea typeface="Lato"/>
              </a:rPr>
              <a:t>Facilities</a:t>
            </a:r>
            <a:endParaRPr lang="de-DE" sz="2400" b="0" strike="noStrike" spc="-1" dirty="0">
              <a:solidFill>
                <a:schemeClr val="dk1"/>
              </a:solidFill>
              <a:latin typeface="Verdana"/>
            </a:endParaRPr>
          </a:p>
        </p:txBody>
      </p:sp>
      <p:sp>
        <p:nvSpPr>
          <p:cNvPr id="94" name="PlaceHolder 2"/>
          <p:cNvSpPr>
            <a:spLocks noGrp="1"/>
          </p:cNvSpPr>
          <p:nvPr>
            <p:ph type="ftr" idx="12"/>
          </p:nvPr>
        </p:nvSpPr>
        <p:spPr>
          <a:xfrm>
            <a:off x="431640" y="4857840"/>
            <a:ext cx="5682960" cy="285120"/>
          </a:xfrm>
          <a:prstGeom prst="rect">
            <a:avLst/>
          </a:prstGeom>
          <a:noFill/>
          <a:ln w="0">
            <a:noFill/>
          </a:ln>
        </p:spPr>
        <p:txBody>
          <a:bodyPr lIns="90000" tIns="45000" rIns="90000" bIns="45000" anchor="ctr">
            <a:noAutofit/>
          </a:bodyPr>
          <a:lstStyle>
            <a:lvl1pPr indent="0" defTabSz="914400">
              <a:lnSpc>
                <a:spcPct val="100000"/>
              </a:lnSpc>
              <a:buNone/>
              <a:tabLst>
                <a:tab pos="0" algn="l"/>
              </a:tabLst>
              <a:defRPr lang="de-DE" sz="900" b="1" strike="noStrike" spc="-1">
                <a:solidFill>
                  <a:schemeClr val="dk1"/>
                </a:solidFill>
                <a:latin typeface="Lato"/>
                <a:ea typeface="Lato"/>
              </a:defRPr>
            </a:lvl1pPr>
          </a:lstStyle>
          <a:p>
            <a:pPr indent="0" defTabSz="914400">
              <a:lnSpc>
                <a:spcPct val="100000"/>
              </a:lnSpc>
              <a:buNone/>
              <a:tabLst>
                <a:tab pos="0" algn="l"/>
              </a:tabLst>
            </a:pPr>
            <a:r>
              <a:rPr lang="de-DE" sz="900" b="1" strike="noStrike" spc="-1">
                <a:solidFill>
                  <a:schemeClr val="dk1"/>
                </a:solidFill>
                <a:latin typeface="Lato"/>
                <a:ea typeface="Lato"/>
              </a:rPr>
              <a:t>Bilich et al. </a:t>
            </a:r>
            <a:r>
              <a:rPr lang="de-DE" sz="900" b="0" strike="noStrike" spc="-1">
                <a:solidFill>
                  <a:schemeClr val="dk1"/>
                </a:solidFill>
                <a:latin typeface="Lato"/>
                <a:ea typeface="Lato"/>
              </a:rPr>
              <a:t> |  IGS Workshop 2024 – Session 2 |  1</a:t>
            </a:r>
            <a:r>
              <a:rPr lang="de-DE" sz="900" b="0" strike="noStrike" spc="-1" baseline="30000">
                <a:solidFill>
                  <a:schemeClr val="dk1"/>
                </a:solidFill>
                <a:latin typeface="Lato"/>
                <a:ea typeface="Lato"/>
              </a:rPr>
              <a:t>st</a:t>
            </a:r>
            <a:r>
              <a:rPr lang="de-DE" sz="900" b="0" strike="noStrike" spc="-1">
                <a:solidFill>
                  <a:schemeClr val="dk1"/>
                </a:solidFill>
                <a:latin typeface="Lato"/>
                <a:ea typeface="Lato"/>
              </a:rPr>
              <a:t> July 2024</a:t>
            </a:r>
            <a:endParaRPr lang="ru-RU" sz="900" b="0" strike="noStrike" spc="-1">
              <a:solidFill>
                <a:srgbClr val="000000"/>
              </a:solidFill>
              <a:latin typeface="Calibri"/>
            </a:endParaRPr>
          </a:p>
        </p:txBody>
      </p:sp>
      <p:sp>
        <p:nvSpPr>
          <p:cNvPr id="95" name="PlaceHolder 3"/>
          <p:cNvSpPr>
            <a:spLocks noGrp="1"/>
          </p:cNvSpPr>
          <p:nvPr>
            <p:ph type="sldNum" idx="13"/>
          </p:nvPr>
        </p:nvSpPr>
        <p:spPr>
          <a:xfrm>
            <a:off x="7512120" y="4911480"/>
            <a:ext cx="1402560" cy="231480"/>
          </a:xfrm>
          <a:prstGeom prst="rect">
            <a:avLst/>
          </a:prstGeom>
          <a:noFill/>
          <a:ln w="0">
            <a:noFill/>
          </a:ln>
        </p:spPr>
        <p:txBody>
          <a:bodyPr lIns="90000" tIns="45000" rIns="90000" bIns="45000" anchor="ctr">
            <a:noAutofit/>
          </a:bodyPr>
          <a:lstStyle>
            <a:lvl1pPr indent="0" algn="r" defTabSz="914400">
              <a:lnSpc>
                <a:spcPct val="100000"/>
              </a:lnSpc>
              <a:buNone/>
              <a:tabLst>
                <a:tab pos="0" algn="l"/>
              </a:tabLst>
              <a:defRPr lang="de-DE" sz="820" b="0" strike="noStrike" spc="-1">
                <a:solidFill>
                  <a:schemeClr val="dk1"/>
                </a:solidFill>
                <a:latin typeface="Lato"/>
                <a:ea typeface="Lato"/>
              </a:defRPr>
            </a:lvl1pPr>
          </a:lstStyle>
          <a:p>
            <a:pPr indent="0" algn="r" defTabSz="914400">
              <a:lnSpc>
                <a:spcPct val="100000"/>
              </a:lnSpc>
              <a:buNone/>
              <a:tabLst>
                <a:tab pos="0" algn="l"/>
              </a:tabLst>
            </a:pPr>
            <a:fld id="{6C211E0F-068D-4E7B-986D-FE8DAB50342A}" type="slidenum">
              <a:rPr lang="de-DE" sz="820" b="0" strike="noStrike" spc="-1">
                <a:solidFill>
                  <a:schemeClr val="dk1"/>
                </a:solidFill>
                <a:latin typeface="Lato"/>
                <a:ea typeface="Lato"/>
              </a:rPr>
              <a:t>6</a:t>
            </a:fld>
            <a:endParaRPr lang="ru-RU" sz="820" b="0" strike="noStrike" spc="-1">
              <a:solidFill>
                <a:srgbClr val="000000"/>
              </a:solidFill>
              <a:latin typeface="Calibri"/>
            </a:endParaRPr>
          </a:p>
        </p:txBody>
      </p:sp>
      <p:pic>
        <p:nvPicPr>
          <p:cNvPr id="96" name="object 10"/>
          <p:cNvPicPr/>
          <p:nvPr/>
        </p:nvPicPr>
        <p:blipFill>
          <a:blip r:embed="rId3"/>
          <a:stretch/>
        </p:blipFill>
        <p:spPr>
          <a:xfrm>
            <a:off x="685800" y="934920"/>
            <a:ext cx="7771680" cy="3616200"/>
          </a:xfrm>
          <a:prstGeom prst="rect">
            <a:avLst/>
          </a:prstGeom>
          <a:ln w="0">
            <a:noFill/>
          </a:ln>
        </p:spPr>
      </p:pic>
      <p:sp>
        <p:nvSpPr>
          <p:cNvPr id="97" name="Rectangle 1"/>
          <p:cNvSpPr/>
          <p:nvPr/>
        </p:nvSpPr>
        <p:spPr>
          <a:xfrm>
            <a:off x="3564000" y="934920"/>
            <a:ext cx="4893480" cy="170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100" b="0" strike="noStrike" spc="-1">
              <a:solidFill>
                <a:schemeClr val="lt1"/>
              </a:solidFill>
              <a:latin typeface="Lato"/>
              <a:ea typeface="Lato"/>
            </a:endParaRPr>
          </a:p>
        </p:txBody>
      </p:sp>
      <p:pic>
        <p:nvPicPr>
          <p:cNvPr id="98" name="Picture 4"/>
          <p:cNvPicPr/>
          <p:nvPr/>
        </p:nvPicPr>
        <p:blipFill>
          <a:blip r:embed="rId4"/>
          <a:srcRect t="17085"/>
          <a:stretch/>
        </p:blipFill>
        <p:spPr>
          <a:xfrm>
            <a:off x="7236360" y="935640"/>
            <a:ext cx="1114920" cy="1641600"/>
          </a:xfrm>
          <a:prstGeom prst="rect">
            <a:avLst/>
          </a:prstGeom>
          <a:ln w="0">
            <a:noFill/>
          </a:ln>
        </p:spPr>
      </p:pic>
      <p:pic>
        <p:nvPicPr>
          <p:cNvPr id="99" name="Picture 2"/>
          <p:cNvPicPr/>
          <p:nvPr/>
        </p:nvPicPr>
        <p:blipFill>
          <a:blip r:embed="rId5"/>
          <a:srcRect t="16903"/>
          <a:stretch/>
        </p:blipFill>
        <p:spPr>
          <a:xfrm>
            <a:off x="5464440" y="934920"/>
            <a:ext cx="1483200" cy="1643400"/>
          </a:xfrm>
          <a:prstGeom prst="rect">
            <a:avLst/>
          </a:prstGeom>
          <a:ln w="0">
            <a:noFill/>
          </a:ln>
        </p:spPr>
      </p:pic>
      <p:sp>
        <p:nvSpPr>
          <p:cNvPr id="100" name="Flowchart: Decision 11"/>
          <p:cNvSpPr/>
          <p:nvPr/>
        </p:nvSpPr>
        <p:spPr>
          <a:xfrm>
            <a:off x="6526800" y="2285280"/>
            <a:ext cx="402840" cy="252000"/>
          </a:xfrm>
          <a:prstGeom prst="flowChartDecision">
            <a:avLst/>
          </a:prstGeom>
          <a:solidFill>
            <a:srgbClr val="00CC99"/>
          </a:solidFill>
          <a:ln>
            <a:solidFill>
              <a:srgbClr val="009671"/>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100" b="0" strike="noStrike" spc="-1">
              <a:solidFill>
                <a:schemeClr val="lt1"/>
              </a:solidFill>
              <a:latin typeface="Lato"/>
              <a:ea typeface="Lato"/>
            </a:endParaRPr>
          </a:p>
        </p:txBody>
      </p:sp>
      <p:sp>
        <p:nvSpPr>
          <p:cNvPr id="101" name="Flowchart: Decision 12"/>
          <p:cNvSpPr/>
          <p:nvPr/>
        </p:nvSpPr>
        <p:spPr>
          <a:xfrm>
            <a:off x="5913360" y="3903120"/>
            <a:ext cx="402840" cy="252000"/>
          </a:xfrm>
          <a:prstGeom prst="flowChartDecision">
            <a:avLst/>
          </a:prstGeom>
          <a:solidFill>
            <a:srgbClr val="00CC99"/>
          </a:solidFill>
          <a:ln>
            <a:solidFill>
              <a:srgbClr val="009671"/>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100" b="0" strike="noStrike" spc="-1">
              <a:solidFill>
                <a:schemeClr val="lt1"/>
              </a:solidFill>
              <a:latin typeface="Lato"/>
              <a:ea typeface="Lato"/>
            </a:endParaRPr>
          </a:p>
        </p:txBody>
      </p:sp>
      <p:sp>
        <p:nvSpPr>
          <p:cNvPr id="102" name="Flowchart: Decision 13"/>
          <p:cNvSpPr/>
          <p:nvPr/>
        </p:nvSpPr>
        <p:spPr>
          <a:xfrm>
            <a:off x="6074873" y="4551480"/>
            <a:ext cx="402840" cy="252000"/>
          </a:xfrm>
          <a:prstGeom prst="flowChartDecision">
            <a:avLst/>
          </a:prstGeom>
          <a:solidFill>
            <a:srgbClr val="00CC99"/>
          </a:solidFill>
          <a:ln>
            <a:solidFill>
              <a:srgbClr val="009671"/>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100" b="0" strike="noStrike" spc="-1">
              <a:solidFill>
                <a:schemeClr val="lt1"/>
              </a:solidFill>
              <a:latin typeface="Lato"/>
              <a:ea typeface="Lato"/>
            </a:endParaRPr>
          </a:p>
        </p:txBody>
      </p:sp>
      <p:sp>
        <p:nvSpPr>
          <p:cNvPr id="103" name="TextBox 4"/>
          <p:cNvSpPr/>
          <p:nvPr/>
        </p:nvSpPr>
        <p:spPr>
          <a:xfrm>
            <a:off x="6469560" y="4537440"/>
            <a:ext cx="2246040" cy="3031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400" b="0" i="1" strike="noStrike" spc="-1">
                <a:solidFill>
                  <a:schemeClr val="dk1"/>
                </a:solidFill>
                <a:latin typeface="Lato"/>
                <a:ea typeface="Lato"/>
              </a:rPr>
              <a:t>= matching equipment</a:t>
            </a:r>
            <a:endParaRPr lang="ru-RU" sz="1400" b="0" strike="noStrike" spc="-1">
              <a:solidFill>
                <a:srgbClr val="000000"/>
              </a:solidFill>
              <a:latin typeface="Calibri"/>
            </a:endParaRPr>
          </a:p>
        </p:txBody>
      </p:sp>
      <p:pic>
        <p:nvPicPr>
          <p:cNvPr id="104" name="Picture 6"/>
          <p:cNvPicPr/>
          <p:nvPr/>
        </p:nvPicPr>
        <p:blipFill>
          <a:blip r:embed="rId6"/>
          <a:srcRect t="20621"/>
          <a:stretch/>
        </p:blipFill>
        <p:spPr>
          <a:xfrm>
            <a:off x="3636000" y="934920"/>
            <a:ext cx="1554480" cy="1645200"/>
          </a:xfrm>
          <a:prstGeom prst="rect">
            <a:avLst/>
          </a:prstGeom>
          <a:ln w="0">
            <a:noFill/>
          </a:ln>
        </p:spPr>
      </p:pic>
      <p:sp>
        <p:nvSpPr>
          <p:cNvPr id="105" name="Flowchart: Decision 3"/>
          <p:cNvSpPr/>
          <p:nvPr/>
        </p:nvSpPr>
        <p:spPr>
          <a:xfrm>
            <a:off x="4759920" y="2289960"/>
            <a:ext cx="402840" cy="252000"/>
          </a:xfrm>
          <a:prstGeom prst="flowChartDecision">
            <a:avLst/>
          </a:prstGeom>
          <a:solidFill>
            <a:srgbClr val="00CC99"/>
          </a:solidFill>
          <a:ln>
            <a:solidFill>
              <a:srgbClr val="009671"/>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100" b="0" strike="noStrike" spc="-1">
              <a:solidFill>
                <a:schemeClr val="lt1"/>
              </a:solidFill>
              <a:latin typeface="Lato"/>
              <a:ea typeface="Lato"/>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PlaceHolder 1"/>
          <p:cNvSpPr>
            <a:spLocks noGrp="1"/>
          </p:cNvSpPr>
          <p:nvPr>
            <p:ph type="title"/>
          </p:nvPr>
        </p:nvSpPr>
        <p:spPr>
          <a:xfrm>
            <a:off x="685800" y="452160"/>
            <a:ext cx="7771680" cy="342360"/>
          </a:xfrm>
          <a:prstGeom prst="rect">
            <a:avLst/>
          </a:prstGeom>
          <a:noFill/>
          <a:ln w="0">
            <a:noFill/>
          </a:ln>
        </p:spPr>
        <p:txBody>
          <a:bodyPr lIns="0" tIns="0" rIns="0" bIns="0" numCol="1" spcCol="0" anchor="ctr">
            <a:noAutofit/>
          </a:bodyPr>
          <a:lstStyle/>
          <a:p>
            <a:pPr indent="0" defTabSz="914400">
              <a:lnSpc>
                <a:spcPct val="100000"/>
              </a:lnSpc>
              <a:buNone/>
              <a:tabLst>
                <a:tab pos="0" algn="l"/>
              </a:tabLst>
            </a:pPr>
            <a:r>
              <a:rPr lang="de-DE" sz="2400" b="1" strike="noStrike" spc="-1" dirty="0">
                <a:solidFill>
                  <a:srgbClr val="00519E"/>
                </a:solidFill>
                <a:latin typeface="Lato"/>
                <a:ea typeface="Lato"/>
              </a:rPr>
              <a:t>Antennas Tested (without radome)</a:t>
            </a:r>
            <a:endParaRPr lang="de-DE" sz="2400" b="0" strike="noStrike" spc="-1" dirty="0">
              <a:solidFill>
                <a:schemeClr val="dk1"/>
              </a:solidFill>
              <a:latin typeface="Verdana"/>
            </a:endParaRPr>
          </a:p>
        </p:txBody>
      </p:sp>
      <p:sp>
        <p:nvSpPr>
          <p:cNvPr id="107" name="PlaceHolder 2"/>
          <p:cNvSpPr>
            <a:spLocks noGrp="1"/>
          </p:cNvSpPr>
          <p:nvPr>
            <p:ph type="ftr" idx="14"/>
          </p:nvPr>
        </p:nvSpPr>
        <p:spPr>
          <a:xfrm>
            <a:off x="431640" y="4857840"/>
            <a:ext cx="5682960" cy="285120"/>
          </a:xfrm>
          <a:prstGeom prst="rect">
            <a:avLst/>
          </a:prstGeom>
          <a:noFill/>
          <a:ln w="0">
            <a:noFill/>
          </a:ln>
        </p:spPr>
        <p:txBody>
          <a:bodyPr lIns="90000" tIns="45000" rIns="90000" bIns="45000" anchor="ctr">
            <a:noAutofit/>
          </a:bodyPr>
          <a:lstStyle>
            <a:lvl1pPr indent="0" defTabSz="914400">
              <a:lnSpc>
                <a:spcPct val="100000"/>
              </a:lnSpc>
              <a:buNone/>
              <a:tabLst>
                <a:tab pos="0" algn="l"/>
              </a:tabLst>
              <a:defRPr lang="de-DE" sz="900" b="1" strike="noStrike" spc="-1">
                <a:solidFill>
                  <a:schemeClr val="dk1"/>
                </a:solidFill>
                <a:latin typeface="Lato"/>
                <a:ea typeface="Lato"/>
              </a:defRPr>
            </a:lvl1pPr>
          </a:lstStyle>
          <a:p>
            <a:pPr indent="0" defTabSz="914400">
              <a:lnSpc>
                <a:spcPct val="100000"/>
              </a:lnSpc>
              <a:buNone/>
              <a:tabLst>
                <a:tab pos="0" algn="l"/>
              </a:tabLst>
            </a:pPr>
            <a:r>
              <a:rPr lang="de-DE" sz="900" b="1" strike="noStrike" spc="-1">
                <a:solidFill>
                  <a:schemeClr val="dk1"/>
                </a:solidFill>
                <a:latin typeface="Lato"/>
                <a:ea typeface="Lato"/>
              </a:rPr>
              <a:t>Bilich et al. </a:t>
            </a:r>
            <a:r>
              <a:rPr lang="de-DE" sz="900" b="0" strike="noStrike" spc="-1">
                <a:solidFill>
                  <a:schemeClr val="dk1"/>
                </a:solidFill>
                <a:latin typeface="Lato"/>
                <a:ea typeface="Lato"/>
              </a:rPr>
              <a:t> |  IGS Workshop 2024 – Session 2 |  1</a:t>
            </a:r>
            <a:r>
              <a:rPr lang="de-DE" sz="900" b="0" strike="noStrike" spc="-1" baseline="30000">
                <a:solidFill>
                  <a:schemeClr val="dk1"/>
                </a:solidFill>
                <a:latin typeface="Lato"/>
                <a:ea typeface="Lato"/>
              </a:rPr>
              <a:t>st</a:t>
            </a:r>
            <a:r>
              <a:rPr lang="de-DE" sz="900" b="0" strike="noStrike" spc="-1">
                <a:solidFill>
                  <a:schemeClr val="dk1"/>
                </a:solidFill>
                <a:latin typeface="Lato"/>
                <a:ea typeface="Lato"/>
              </a:rPr>
              <a:t> July 2024</a:t>
            </a:r>
            <a:endParaRPr lang="ru-RU" sz="900" b="0" strike="noStrike" spc="-1">
              <a:solidFill>
                <a:srgbClr val="000000"/>
              </a:solidFill>
              <a:latin typeface="Calibri"/>
            </a:endParaRPr>
          </a:p>
        </p:txBody>
      </p:sp>
      <p:sp>
        <p:nvSpPr>
          <p:cNvPr id="108" name="PlaceHolder 3"/>
          <p:cNvSpPr>
            <a:spLocks noGrp="1"/>
          </p:cNvSpPr>
          <p:nvPr>
            <p:ph type="sldNum" idx="15"/>
          </p:nvPr>
        </p:nvSpPr>
        <p:spPr>
          <a:xfrm>
            <a:off x="7512120" y="4911480"/>
            <a:ext cx="1402560" cy="231480"/>
          </a:xfrm>
          <a:prstGeom prst="rect">
            <a:avLst/>
          </a:prstGeom>
          <a:noFill/>
          <a:ln w="0">
            <a:noFill/>
          </a:ln>
        </p:spPr>
        <p:txBody>
          <a:bodyPr lIns="90000" tIns="45000" rIns="90000" bIns="45000" anchor="ctr">
            <a:noAutofit/>
          </a:bodyPr>
          <a:lstStyle>
            <a:lvl1pPr indent="0" algn="r" defTabSz="914400">
              <a:lnSpc>
                <a:spcPct val="100000"/>
              </a:lnSpc>
              <a:buNone/>
              <a:tabLst>
                <a:tab pos="0" algn="l"/>
              </a:tabLst>
              <a:defRPr lang="de-DE" sz="820" b="0" strike="noStrike" spc="-1">
                <a:solidFill>
                  <a:schemeClr val="dk1"/>
                </a:solidFill>
                <a:latin typeface="Lato"/>
                <a:ea typeface="Lato"/>
              </a:defRPr>
            </a:lvl1pPr>
          </a:lstStyle>
          <a:p>
            <a:pPr indent="0" algn="r" defTabSz="914400">
              <a:lnSpc>
                <a:spcPct val="100000"/>
              </a:lnSpc>
              <a:buNone/>
              <a:tabLst>
                <a:tab pos="0" algn="l"/>
              </a:tabLst>
            </a:pPr>
            <a:fld id="{0A03B9DC-9B3E-4146-A6B4-50CC16165806}" type="slidenum">
              <a:rPr lang="de-DE" sz="820" b="0" strike="noStrike" spc="-1">
                <a:solidFill>
                  <a:schemeClr val="dk1"/>
                </a:solidFill>
                <a:latin typeface="Lato"/>
                <a:ea typeface="Lato"/>
              </a:rPr>
              <a:t>7</a:t>
            </a:fld>
            <a:endParaRPr lang="ru-RU" sz="820" b="0" strike="noStrike" spc="-1">
              <a:solidFill>
                <a:srgbClr val="000000"/>
              </a:solidFill>
              <a:latin typeface="Calibri"/>
            </a:endParaRPr>
          </a:p>
        </p:txBody>
      </p:sp>
      <p:grpSp>
        <p:nvGrpSpPr>
          <p:cNvPr id="109" name="Group 2"/>
          <p:cNvGrpSpPr/>
          <p:nvPr/>
        </p:nvGrpSpPr>
        <p:grpSpPr>
          <a:xfrm>
            <a:off x="338040" y="939960"/>
            <a:ext cx="8754840" cy="1904180"/>
            <a:chOff x="338040" y="939960"/>
            <a:chExt cx="8754840" cy="1904180"/>
          </a:xfrm>
        </p:grpSpPr>
        <p:pic>
          <p:nvPicPr>
            <p:cNvPr id="110" name="Picture 3"/>
            <p:cNvPicPr/>
            <p:nvPr/>
          </p:nvPicPr>
          <p:blipFill>
            <a:blip r:embed="rId3"/>
            <a:stretch/>
          </p:blipFill>
          <p:spPr>
            <a:xfrm>
              <a:off x="3333600" y="1136160"/>
              <a:ext cx="1988280" cy="1325160"/>
            </a:xfrm>
            <a:prstGeom prst="rect">
              <a:avLst/>
            </a:prstGeom>
            <a:ln w="0">
              <a:noFill/>
            </a:ln>
          </p:spPr>
        </p:pic>
        <p:pic>
          <p:nvPicPr>
            <p:cNvPr id="111" name="Picture 5"/>
            <p:cNvPicPr/>
            <p:nvPr/>
          </p:nvPicPr>
          <p:blipFill>
            <a:blip r:embed="rId4"/>
            <a:stretch/>
          </p:blipFill>
          <p:spPr>
            <a:xfrm>
              <a:off x="6214320" y="1136160"/>
              <a:ext cx="1988280" cy="1325160"/>
            </a:xfrm>
            <a:prstGeom prst="rect">
              <a:avLst/>
            </a:prstGeom>
            <a:ln w="0">
              <a:noFill/>
            </a:ln>
          </p:spPr>
        </p:pic>
        <p:pic>
          <p:nvPicPr>
            <p:cNvPr id="112" name="Picture 7"/>
            <p:cNvPicPr/>
            <p:nvPr/>
          </p:nvPicPr>
          <p:blipFill>
            <a:blip r:embed="rId5"/>
            <a:stretch/>
          </p:blipFill>
          <p:spPr>
            <a:xfrm>
              <a:off x="338040" y="1136160"/>
              <a:ext cx="2049840" cy="1325160"/>
            </a:xfrm>
            <a:prstGeom prst="rect">
              <a:avLst/>
            </a:prstGeom>
            <a:ln w="0">
              <a:noFill/>
            </a:ln>
          </p:spPr>
        </p:pic>
        <p:sp>
          <p:nvSpPr>
            <p:cNvPr id="113" name="Rectangle: Rounded Corners 16"/>
            <p:cNvSpPr/>
            <p:nvPr/>
          </p:nvSpPr>
          <p:spPr>
            <a:xfrm>
              <a:off x="2065680" y="1199880"/>
              <a:ext cx="1399320" cy="583920"/>
            </a:xfrm>
            <a:prstGeom prst="roundRect">
              <a:avLst>
                <a:gd name="adj" fmla="val 16667"/>
              </a:avLst>
            </a:prstGeom>
            <a:solidFill>
              <a:srgbClr val="00CC99"/>
            </a:solidFill>
            <a:ln>
              <a:solidFill>
                <a:srgbClr val="009671"/>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en-US" sz="1800" b="0" strike="noStrike" spc="-1">
                  <a:solidFill>
                    <a:schemeClr val="lt1"/>
                  </a:solidFill>
                  <a:latin typeface="Lato"/>
                  <a:ea typeface="Lato"/>
                </a:rPr>
                <a:t>Flat CR</a:t>
              </a:r>
              <a:endParaRPr lang="ru-RU" sz="1800" b="0" strike="noStrike" spc="-1">
                <a:solidFill>
                  <a:srgbClr val="000000"/>
                </a:solidFill>
                <a:latin typeface="Calibri"/>
              </a:endParaRPr>
            </a:p>
            <a:p>
              <a:pPr algn="ctr" defTabSz="914400">
                <a:lnSpc>
                  <a:spcPct val="100000"/>
                </a:lnSpc>
              </a:pPr>
              <a:r>
                <a:rPr lang="en-US" sz="1800" b="0" strike="noStrike" spc="-1">
                  <a:solidFill>
                    <a:schemeClr val="lt1"/>
                  </a:solidFill>
                  <a:latin typeface="Lato"/>
                  <a:ea typeface="Lato"/>
                </a:rPr>
                <a:t>70%</a:t>
              </a:r>
              <a:endParaRPr lang="ru-RU" sz="1800" b="0" strike="noStrike" spc="-1">
                <a:solidFill>
                  <a:srgbClr val="000000"/>
                </a:solidFill>
                <a:latin typeface="Calibri"/>
              </a:endParaRPr>
            </a:p>
          </p:txBody>
        </p:sp>
        <p:sp>
          <p:nvSpPr>
            <p:cNvPr id="114" name="Rectangle: Rounded Corners 17"/>
            <p:cNvSpPr/>
            <p:nvPr/>
          </p:nvSpPr>
          <p:spPr>
            <a:xfrm>
              <a:off x="7350480" y="939960"/>
              <a:ext cx="1742400" cy="658800"/>
            </a:xfrm>
            <a:prstGeom prst="roundRect">
              <a:avLst>
                <a:gd name="adj" fmla="val 16667"/>
              </a:avLst>
            </a:prstGeom>
            <a:solidFill>
              <a:srgbClr val="00CC99"/>
            </a:solidFill>
            <a:ln>
              <a:solidFill>
                <a:srgbClr val="009671"/>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en-US" sz="1800" b="0" strike="noStrike" spc="-1">
                  <a:solidFill>
                    <a:schemeClr val="lt1"/>
                  </a:solidFill>
                  <a:latin typeface="Lato"/>
                  <a:ea typeface="Lato"/>
                </a:rPr>
                <a:t>Groundplane</a:t>
              </a:r>
              <a:endParaRPr lang="ru-RU" sz="1800" b="0" strike="noStrike" spc="-1">
                <a:solidFill>
                  <a:srgbClr val="000000"/>
                </a:solidFill>
                <a:latin typeface="Calibri"/>
              </a:endParaRPr>
            </a:p>
            <a:p>
              <a:pPr algn="ctr" defTabSz="914400">
                <a:lnSpc>
                  <a:spcPct val="100000"/>
                </a:lnSpc>
              </a:pPr>
              <a:r>
                <a:rPr lang="en-US" sz="1800" b="0" strike="noStrike" spc="-1">
                  <a:solidFill>
                    <a:schemeClr val="lt1"/>
                  </a:solidFill>
                  <a:latin typeface="Lato"/>
                  <a:ea typeface="Lato"/>
                </a:rPr>
                <a:t>11%</a:t>
              </a:r>
              <a:endParaRPr lang="ru-RU" sz="1800" b="0" strike="noStrike" spc="-1">
                <a:solidFill>
                  <a:srgbClr val="000000"/>
                </a:solidFill>
                <a:latin typeface="Calibri"/>
              </a:endParaRPr>
            </a:p>
          </p:txBody>
        </p:sp>
        <p:sp>
          <p:nvSpPr>
            <p:cNvPr id="115" name="TextBox 22"/>
            <p:cNvSpPr/>
            <p:nvPr/>
          </p:nvSpPr>
          <p:spPr>
            <a:xfrm>
              <a:off x="3447227" y="2507040"/>
              <a:ext cx="1780465" cy="3371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1600" b="0" strike="noStrike" spc="-1" dirty="0">
                  <a:solidFill>
                    <a:schemeClr val="dk1"/>
                  </a:solidFill>
                  <a:latin typeface="Lato"/>
                  <a:ea typeface="Lato"/>
                </a:rPr>
                <a:t>JAVRINGANT_DM</a:t>
              </a:r>
              <a:endParaRPr lang="ru-RU" sz="1600" b="0" strike="noStrike" spc="-1" dirty="0">
                <a:solidFill>
                  <a:srgbClr val="000000"/>
                </a:solidFill>
                <a:latin typeface="Calibri"/>
              </a:endParaRPr>
            </a:p>
          </p:txBody>
        </p:sp>
        <p:sp>
          <p:nvSpPr>
            <p:cNvPr id="116" name="TextBox 24"/>
            <p:cNvSpPr/>
            <p:nvPr/>
          </p:nvSpPr>
          <p:spPr>
            <a:xfrm>
              <a:off x="6464860" y="2462040"/>
              <a:ext cx="1470636" cy="3371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1600" b="0" strike="noStrike" spc="-1" dirty="0">
                  <a:solidFill>
                    <a:srgbClr val="000000"/>
                  </a:solidFill>
                  <a:latin typeface="Lato"/>
                  <a:ea typeface="Lato"/>
                </a:rPr>
                <a:t>TRM57971.00</a:t>
              </a:r>
              <a:endParaRPr lang="ru-RU" sz="1600" b="0" strike="noStrike" spc="-1" dirty="0">
                <a:solidFill>
                  <a:srgbClr val="000000"/>
                </a:solidFill>
                <a:latin typeface="Calibri"/>
              </a:endParaRPr>
            </a:p>
          </p:txBody>
        </p:sp>
        <p:sp>
          <p:nvSpPr>
            <p:cNvPr id="117" name="TextBox 25"/>
            <p:cNvSpPr/>
            <p:nvPr/>
          </p:nvSpPr>
          <p:spPr>
            <a:xfrm>
              <a:off x="841395" y="2462040"/>
              <a:ext cx="1185686" cy="3371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1600" b="0" strike="noStrike" spc="-1" dirty="0">
                  <a:solidFill>
                    <a:schemeClr val="dk1"/>
                  </a:solidFill>
                  <a:latin typeface="Lato"/>
                  <a:ea typeface="Lato"/>
                </a:rPr>
                <a:t>TPSCR.G5C</a:t>
              </a:r>
              <a:endParaRPr lang="ru-RU" sz="1600" b="0" strike="noStrike" spc="-1" dirty="0">
                <a:solidFill>
                  <a:srgbClr val="000000"/>
                </a:solidFill>
                <a:latin typeface="Calibri"/>
              </a:endParaRPr>
            </a:p>
          </p:txBody>
        </p:sp>
      </p:grpSp>
      <p:sp>
        <p:nvSpPr>
          <p:cNvPr id="118" name="TextBox 26"/>
          <p:cNvSpPr/>
          <p:nvPr/>
        </p:nvSpPr>
        <p:spPr>
          <a:xfrm>
            <a:off x="5856856" y="197420"/>
            <a:ext cx="2078640" cy="5770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1600" b="0" strike="noStrike" spc="-1" dirty="0">
                <a:solidFill>
                  <a:schemeClr val="accent1"/>
                </a:solidFill>
                <a:latin typeface="Lato"/>
                <a:ea typeface="Lato"/>
              </a:rPr>
              <a:t>IGS Network</a:t>
            </a:r>
            <a:endParaRPr lang="ru-RU" sz="1600" b="0" strike="noStrike" spc="-1" dirty="0">
              <a:solidFill>
                <a:srgbClr val="000000"/>
              </a:solidFill>
              <a:latin typeface="Calibri"/>
            </a:endParaRPr>
          </a:p>
          <a:p>
            <a:pPr algn="ctr" defTabSz="914400">
              <a:lnSpc>
                <a:spcPct val="100000"/>
              </a:lnSpc>
            </a:pPr>
            <a:r>
              <a:rPr lang="en-US" sz="1600" b="0" strike="noStrike" spc="-1" dirty="0">
                <a:solidFill>
                  <a:schemeClr val="accent1"/>
                </a:solidFill>
                <a:latin typeface="Lato"/>
                <a:ea typeface="Lato"/>
              </a:rPr>
              <a:t>as of 20 June 2024</a:t>
            </a:r>
            <a:endParaRPr lang="ru-RU" sz="1600" b="0" strike="noStrike" spc="-1" dirty="0">
              <a:solidFill>
                <a:srgbClr val="000000"/>
              </a:solidFill>
              <a:latin typeface="Calibri"/>
            </a:endParaRPr>
          </a:p>
        </p:txBody>
      </p:sp>
      <p:grpSp>
        <p:nvGrpSpPr>
          <p:cNvPr id="119" name="Group 1"/>
          <p:cNvGrpSpPr/>
          <p:nvPr/>
        </p:nvGrpSpPr>
        <p:grpSpPr>
          <a:xfrm>
            <a:off x="414360" y="2993760"/>
            <a:ext cx="8653680" cy="1747580"/>
            <a:chOff x="414360" y="2993760"/>
            <a:chExt cx="8653680" cy="1747580"/>
          </a:xfrm>
        </p:grpSpPr>
        <p:pic>
          <p:nvPicPr>
            <p:cNvPr id="120" name="Picture 2"/>
            <p:cNvPicPr/>
            <p:nvPr/>
          </p:nvPicPr>
          <p:blipFill>
            <a:blip r:embed="rId6"/>
            <a:stretch/>
          </p:blipFill>
          <p:spPr>
            <a:xfrm>
              <a:off x="414360" y="3033000"/>
              <a:ext cx="2006640" cy="1323360"/>
            </a:xfrm>
            <a:prstGeom prst="rect">
              <a:avLst/>
            </a:prstGeom>
            <a:ln w="0">
              <a:noFill/>
            </a:ln>
          </p:spPr>
        </p:pic>
        <p:pic>
          <p:nvPicPr>
            <p:cNvPr id="121" name="Picture 4"/>
            <p:cNvPicPr/>
            <p:nvPr/>
          </p:nvPicPr>
          <p:blipFill>
            <a:blip r:embed="rId7"/>
            <a:stretch/>
          </p:blipFill>
          <p:spPr>
            <a:xfrm>
              <a:off x="3317400" y="3033000"/>
              <a:ext cx="1988280" cy="1325160"/>
            </a:xfrm>
            <a:prstGeom prst="rect">
              <a:avLst/>
            </a:prstGeom>
            <a:ln w="0">
              <a:noFill/>
            </a:ln>
          </p:spPr>
        </p:pic>
        <p:pic>
          <p:nvPicPr>
            <p:cNvPr id="122" name="Picture 6"/>
            <p:cNvPicPr/>
            <p:nvPr/>
          </p:nvPicPr>
          <p:blipFill>
            <a:blip r:embed="rId8"/>
            <a:stretch/>
          </p:blipFill>
          <p:spPr>
            <a:xfrm>
              <a:off x="6130800" y="2993760"/>
              <a:ext cx="2151360" cy="1325160"/>
            </a:xfrm>
            <a:prstGeom prst="rect">
              <a:avLst/>
            </a:prstGeom>
            <a:ln w="0">
              <a:noFill/>
            </a:ln>
          </p:spPr>
        </p:pic>
        <p:sp>
          <p:nvSpPr>
            <p:cNvPr id="123" name="Rectangle: Rounded Corners 15"/>
            <p:cNvSpPr/>
            <p:nvPr/>
          </p:nvSpPr>
          <p:spPr>
            <a:xfrm>
              <a:off x="1865880" y="3446640"/>
              <a:ext cx="1746360" cy="575280"/>
            </a:xfrm>
            <a:prstGeom prst="roundRect">
              <a:avLst>
                <a:gd name="adj" fmla="val 16667"/>
              </a:avLst>
            </a:prstGeom>
            <a:solidFill>
              <a:srgbClr val="00CC99"/>
            </a:solidFill>
            <a:ln>
              <a:solidFill>
                <a:srgbClr val="009671"/>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en-US" sz="1800" b="0" strike="noStrike" spc="-1" dirty="0">
                  <a:solidFill>
                    <a:schemeClr val="lt1"/>
                  </a:solidFill>
                  <a:latin typeface="Lato"/>
                  <a:ea typeface="Lato"/>
                </a:rPr>
                <a:t>Conical CR</a:t>
              </a:r>
              <a:endParaRPr lang="ru-RU" sz="1800" b="0" strike="noStrike" spc="-1" dirty="0">
                <a:solidFill>
                  <a:srgbClr val="000000"/>
                </a:solidFill>
                <a:latin typeface="Calibri"/>
              </a:endParaRPr>
            </a:p>
            <a:p>
              <a:pPr algn="ctr" defTabSz="914400">
                <a:lnSpc>
                  <a:spcPct val="100000"/>
                </a:lnSpc>
              </a:pPr>
              <a:r>
                <a:rPr lang="en-US" sz="1800" b="0" strike="noStrike" spc="-1" dirty="0">
                  <a:solidFill>
                    <a:schemeClr val="lt1"/>
                  </a:solidFill>
                  <a:latin typeface="Lato"/>
                  <a:ea typeface="Lato"/>
                </a:rPr>
                <a:t>15%</a:t>
              </a:r>
              <a:endParaRPr lang="ru-RU" sz="1800" b="0" strike="noStrike" spc="-1" dirty="0">
                <a:solidFill>
                  <a:srgbClr val="000000"/>
                </a:solidFill>
                <a:latin typeface="Calibri"/>
              </a:endParaRPr>
            </a:p>
          </p:txBody>
        </p:sp>
        <p:sp>
          <p:nvSpPr>
            <p:cNvPr id="124" name="TextBox 18"/>
            <p:cNvSpPr/>
            <p:nvPr/>
          </p:nvSpPr>
          <p:spPr>
            <a:xfrm>
              <a:off x="593192" y="4404240"/>
              <a:ext cx="1471855" cy="3371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1600" b="0" strike="noStrike" spc="-1" dirty="0">
                  <a:solidFill>
                    <a:schemeClr val="dk1"/>
                  </a:solidFill>
                  <a:latin typeface="Lato"/>
                  <a:ea typeface="Lato"/>
                </a:rPr>
                <a:t>HXCCGX601A</a:t>
              </a:r>
              <a:endParaRPr lang="ru-RU" sz="1600" b="0" strike="noStrike" spc="-1" dirty="0">
                <a:solidFill>
                  <a:srgbClr val="000000"/>
                </a:solidFill>
                <a:latin typeface="Calibri"/>
              </a:endParaRPr>
            </a:p>
          </p:txBody>
        </p:sp>
        <p:sp>
          <p:nvSpPr>
            <p:cNvPr id="125" name="TextBox 19"/>
            <p:cNvSpPr/>
            <p:nvPr/>
          </p:nvSpPr>
          <p:spPr>
            <a:xfrm>
              <a:off x="3760014" y="4404240"/>
              <a:ext cx="1191971" cy="3371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1600" b="0" strike="noStrike" spc="-1" dirty="0">
                  <a:solidFill>
                    <a:schemeClr val="dk1"/>
                  </a:solidFill>
                  <a:latin typeface="Lato"/>
                  <a:ea typeface="Lato"/>
                </a:rPr>
                <a:t>LEIAR25.R3</a:t>
              </a:r>
              <a:endParaRPr lang="ru-RU" sz="1600" b="0" strike="noStrike" spc="-1" dirty="0">
                <a:solidFill>
                  <a:srgbClr val="000000"/>
                </a:solidFill>
                <a:latin typeface="Calibri"/>
              </a:endParaRPr>
            </a:p>
          </p:txBody>
        </p:sp>
        <p:sp>
          <p:nvSpPr>
            <p:cNvPr id="126" name="TextBox 23"/>
            <p:cNvSpPr/>
            <p:nvPr/>
          </p:nvSpPr>
          <p:spPr>
            <a:xfrm>
              <a:off x="6588239" y="4319640"/>
              <a:ext cx="1092841" cy="3371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1600" b="0" strike="noStrike" spc="-1" dirty="0">
                  <a:solidFill>
                    <a:schemeClr val="dk1"/>
                  </a:solidFill>
                  <a:latin typeface="Lato"/>
                  <a:ea typeface="Lato"/>
                </a:rPr>
                <a:t>TPSG5_A1</a:t>
              </a:r>
              <a:endParaRPr lang="ru-RU" sz="1600" b="0" strike="noStrike" spc="-1" dirty="0">
                <a:solidFill>
                  <a:srgbClr val="000000"/>
                </a:solidFill>
                <a:latin typeface="Calibri"/>
              </a:endParaRPr>
            </a:p>
          </p:txBody>
        </p:sp>
        <p:sp>
          <p:nvSpPr>
            <p:cNvPr id="127" name="Rectangle: Rounded Corners 20"/>
            <p:cNvSpPr/>
            <p:nvPr/>
          </p:nvSpPr>
          <p:spPr>
            <a:xfrm>
              <a:off x="7989840" y="3033000"/>
              <a:ext cx="1078200" cy="658800"/>
            </a:xfrm>
            <a:prstGeom prst="roundRect">
              <a:avLst>
                <a:gd name="adj" fmla="val 16667"/>
              </a:avLst>
            </a:prstGeom>
            <a:solidFill>
              <a:srgbClr val="00CC99"/>
            </a:solidFill>
            <a:ln>
              <a:solidFill>
                <a:srgbClr val="009671"/>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en-US" sz="1800" b="0" strike="noStrike" spc="-1">
                  <a:solidFill>
                    <a:schemeClr val="lt1"/>
                  </a:solidFill>
                  <a:latin typeface="Lato"/>
                  <a:ea typeface="Lato"/>
                </a:rPr>
                <a:t>Other</a:t>
              </a:r>
              <a:endParaRPr lang="ru-RU" sz="1800" b="0" strike="noStrike" spc="-1">
                <a:solidFill>
                  <a:srgbClr val="000000"/>
                </a:solidFill>
                <a:latin typeface="Calibri"/>
              </a:endParaRPr>
            </a:p>
            <a:p>
              <a:pPr algn="ctr" defTabSz="914400">
                <a:lnSpc>
                  <a:spcPct val="100000"/>
                </a:lnSpc>
              </a:pPr>
              <a:r>
                <a:rPr lang="en-US" sz="1800" b="0" strike="noStrike" spc="-1">
                  <a:solidFill>
                    <a:schemeClr val="lt1"/>
                  </a:solidFill>
                  <a:latin typeface="Lato"/>
                  <a:ea typeface="Lato"/>
                </a:rPr>
                <a:t>4%</a:t>
              </a:r>
              <a:endParaRPr lang="ru-RU" sz="1800" b="0" strike="noStrike" spc="-1">
                <a:solidFill>
                  <a:srgbClr val="000000"/>
                </a:solidFill>
                <a:latin typeface="Calibri"/>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PlaceHolder 1"/>
          <p:cNvSpPr>
            <a:spLocks noGrp="1"/>
          </p:cNvSpPr>
          <p:nvPr>
            <p:ph type="title"/>
          </p:nvPr>
        </p:nvSpPr>
        <p:spPr>
          <a:xfrm>
            <a:off x="468360" y="481680"/>
            <a:ext cx="7771680" cy="342360"/>
          </a:xfrm>
          <a:prstGeom prst="rect">
            <a:avLst/>
          </a:prstGeom>
          <a:noFill/>
          <a:ln w="0">
            <a:noFill/>
          </a:ln>
        </p:spPr>
        <p:txBody>
          <a:bodyPr lIns="0" tIns="0" rIns="0" bIns="0" numCol="1" spcCol="0" anchor="ctr">
            <a:noAutofit/>
          </a:bodyPr>
          <a:lstStyle/>
          <a:p>
            <a:pPr indent="0" defTabSz="914400">
              <a:lnSpc>
                <a:spcPct val="100000"/>
              </a:lnSpc>
              <a:buNone/>
              <a:tabLst>
                <a:tab pos="0" algn="l"/>
              </a:tabLst>
            </a:pPr>
            <a:r>
              <a:rPr lang="de-DE" sz="2400" b="1" strike="noStrike" spc="-1">
                <a:solidFill>
                  <a:srgbClr val="00519E"/>
                </a:solidFill>
                <a:latin typeface="Lato"/>
                <a:ea typeface="Lato"/>
              </a:rPr>
              <a:t>Current status as of 19 June 2024</a:t>
            </a:r>
            <a:endParaRPr lang="de-DE" sz="2400" b="0" strike="noStrike" spc="-1">
              <a:solidFill>
                <a:schemeClr val="dk1"/>
              </a:solidFill>
              <a:latin typeface="Verdana"/>
            </a:endParaRPr>
          </a:p>
        </p:txBody>
      </p:sp>
      <p:sp>
        <p:nvSpPr>
          <p:cNvPr id="129" name="PlaceHolder 2"/>
          <p:cNvSpPr>
            <a:spLocks noGrp="1"/>
          </p:cNvSpPr>
          <p:nvPr>
            <p:ph type="ftr" idx="16"/>
          </p:nvPr>
        </p:nvSpPr>
        <p:spPr>
          <a:xfrm>
            <a:off x="431640" y="4857840"/>
            <a:ext cx="5682960" cy="285120"/>
          </a:xfrm>
          <a:prstGeom prst="rect">
            <a:avLst/>
          </a:prstGeom>
          <a:noFill/>
          <a:ln w="0">
            <a:noFill/>
          </a:ln>
        </p:spPr>
        <p:txBody>
          <a:bodyPr lIns="90000" tIns="45000" rIns="90000" bIns="45000" anchor="ctr">
            <a:noAutofit/>
          </a:bodyPr>
          <a:lstStyle>
            <a:lvl1pPr indent="0" defTabSz="914400">
              <a:lnSpc>
                <a:spcPct val="100000"/>
              </a:lnSpc>
              <a:buNone/>
              <a:tabLst>
                <a:tab pos="0" algn="l"/>
              </a:tabLst>
              <a:defRPr lang="de-DE" sz="900" b="1" strike="noStrike" spc="-1">
                <a:solidFill>
                  <a:schemeClr val="dk1"/>
                </a:solidFill>
                <a:latin typeface="Lato"/>
                <a:ea typeface="Lato"/>
              </a:defRPr>
            </a:lvl1pPr>
          </a:lstStyle>
          <a:p>
            <a:pPr indent="0" defTabSz="914400">
              <a:lnSpc>
                <a:spcPct val="100000"/>
              </a:lnSpc>
              <a:buNone/>
              <a:tabLst>
                <a:tab pos="0" algn="l"/>
              </a:tabLst>
            </a:pPr>
            <a:r>
              <a:rPr lang="de-DE" sz="900" b="1" strike="noStrike" spc="-1">
                <a:solidFill>
                  <a:schemeClr val="dk1"/>
                </a:solidFill>
                <a:latin typeface="Lato"/>
                <a:ea typeface="Lato"/>
              </a:rPr>
              <a:t>Bilich et al. </a:t>
            </a:r>
            <a:r>
              <a:rPr lang="de-DE" sz="900" b="0" strike="noStrike" spc="-1">
                <a:solidFill>
                  <a:schemeClr val="dk1"/>
                </a:solidFill>
                <a:latin typeface="Lato"/>
                <a:ea typeface="Lato"/>
              </a:rPr>
              <a:t> |  IGS Workshop 2024 – Session 2 |  1</a:t>
            </a:r>
            <a:r>
              <a:rPr lang="de-DE" sz="900" b="0" strike="noStrike" spc="-1" baseline="30000">
                <a:solidFill>
                  <a:schemeClr val="dk1"/>
                </a:solidFill>
                <a:latin typeface="Lato"/>
                <a:ea typeface="Lato"/>
              </a:rPr>
              <a:t>st</a:t>
            </a:r>
            <a:r>
              <a:rPr lang="de-DE" sz="900" b="0" strike="noStrike" spc="-1">
                <a:solidFill>
                  <a:schemeClr val="dk1"/>
                </a:solidFill>
                <a:latin typeface="Lato"/>
                <a:ea typeface="Lato"/>
              </a:rPr>
              <a:t> July 2024</a:t>
            </a:r>
            <a:endParaRPr lang="ru-RU" sz="900" b="0" strike="noStrike" spc="-1">
              <a:solidFill>
                <a:srgbClr val="000000"/>
              </a:solidFill>
              <a:latin typeface="Calibri"/>
            </a:endParaRPr>
          </a:p>
        </p:txBody>
      </p:sp>
      <p:sp>
        <p:nvSpPr>
          <p:cNvPr id="130" name="PlaceHolder 3"/>
          <p:cNvSpPr>
            <a:spLocks noGrp="1"/>
          </p:cNvSpPr>
          <p:nvPr>
            <p:ph type="sldNum" idx="17"/>
          </p:nvPr>
        </p:nvSpPr>
        <p:spPr>
          <a:xfrm>
            <a:off x="7512120" y="4911480"/>
            <a:ext cx="1402560" cy="231480"/>
          </a:xfrm>
          <a:prstGeom prst="rect">
            <a:avLst/>
          </a:prstGeom>
          <a:noFill/>
          <a:ln w="0">
            <a:noFill/>
          </a:ln>
        </p:spPr>
        <p:txBody>
          <a:bodyPr lIns="90000" tIns="45000" rIns="90000" bIns="45000" anchor="ctr">
            <a:noAutofit/>
          </a:bodyPr>
          <a:lstStyle>
            <a:lvl1pPr indent="0" algn="r" defTabSz="914400">
              <a:lnSpc>
                <a:spcPct val="100000"/>
              </a:lnSpc>
              <a:buNone/>
              <a:tabLst>
                <a:tab pos="0" algn="l"/>
              </a:tabLst>
              <a:defRPr lang="de-DE" sz="820" b="0" strike="noStrike" spc="-1">
                <a:solidFill>
                  <a:schemeClr val="dk1"/>
                </a:solidFill>
                <a:latin typeface="Lato"/>
                <a:ea typeface="Lato"/>
              </a:defRPr>
            </a:lvl1pPr>
          </a:lstStyle>
          <a:p>
            <a:pPr indent="0" algn="r" defTabSz="914400">
              <a:lnSpc>
                <a:spcPct val="100000"/>
              </a:lnSpc>
              <a:buNone/>
              <a:tabLst>
                <a:tab pos="0" algn="l"/>
              </a:tabLst>
            </a:pPr>
            <a:fld id="{2E36641C-2227-4D52-9BA5-98BB682A1E73}" type="slidenum">
              <a:rPr lang="de-DE" sz="820" b="0" strike="noStrike" spc="-1">
                <a:solidFill>
                  <a:schemeClr val="dk1"/>
                </a:solidFill>
                <a:latin typeface="Lato"/>
                <a:ea typeface="Lato"/>
              </a:rPr>
              <a:t>8</a:t>
            </a:fld>
            <a:endParaRPr lang="ru-RU" sz="820" b="0" strike="noStrike" spc="-1">
              <a:solidFill>
                <a:srgbClr val="000000"/>
              </a:solidFill>
              <a:latin typeface="Calibri"/>
            </a:endParaRPr>
          </a:p>
        </p:txBody>
      </p:sp>
      <p:graphicFrame>
        <p:nvGraphicFramePr>
          <p:cNvPr id="131" name="Table 3"/>
          <p:cNvGraphicFramePr/>
          <p:nvPr/>
        </p:nvGraphicFramePr>
        <p:xfrm>
          <a:off x="1045800" y="914400"/>
          <a:ext cx="7413840" cy="3670920"/>
        </p:xfrm>
        <a:graphic>
          <a:graphicData uri="http://schemas.openxmlformats.org/drawingml/2006/table">
            <a:tbl>
              <a:tblPr/>
              <a:tblGrid>
                <a:gridCol w="1149840">
                  <a:extLst>
                    <a:ext uri="{9D8B030D-6E8A-4147-A177-3AD203B41FA5}">
                      <a16:colId xmlns:a16="http://schemas.microsoft.com/office/drawing/2014/main" val="20000"/>
                    </a:ext>
                  </a:extLst>
                </a:gridCol>
                <a:gridCol w="936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gridCol w="936000">
                  <a:extLst>
                    <a:ext uri="{9D8B030D-6E8A-4147-A177-3AD203B41FA5}">
                      <a16:colId xmlns:a16="http://schemas.microsoft.com/office/drawing/2014/main" val="20004"/>
                    </a:ext>
                  </a:extLst>
                </a:gridCol>
                <a:gridCol w="864000">
                  <a:extLst>
                    <a:ext uri="{9D8B030D-6E8A-4147-A177-3AD203B41FA5}">
                      <a16:colId xmlns:a16="http://schemas.microsoft.com/office/drawing/2014/main" val="20005"/>
                    </a:ext>
                  </a:extLst>
                </a:gridCol>
                <a:gridCol w="864000">
                  <a:extLst>
                    <a:ext uri="{9D8B030D-6E8A-4147-A177-3AD203B41FA5}">
                      <a16:colId xmlns:a16="http://schemas.microsoft.com/office/drawing/2014/main" val="20006"/>
                    </a:ext>
                  </a:extLst>
                </a:gridCol>
                <a:gridCol w="936000">
                  <a:extLst>
                    <a:ext uri="{9D8B030D-6E8A-4147-A177-3AD203B41FA5}">
                      <a16:colId xmlns:a16="http://schemas.microsoft.com/office/drawing/2014/main" val="20007"/>
                    </a:ext>
                  </a:extLst>
                </a:gridCol>
              </a:tblGrid>
              <a:tr h="680400">
                <a:tc>
                  <a:txBody>
                    <a:bodyPr/>
                    <a:lstStyle/>
                    <a:p>
                      <a:pPr defTabSz="685800">
                        <a:lnSpc>
                          <a:spcPct val="100000"/>
                        </a:lnSpc>
                      </a:pPr>
                      <a:r>
                        <a:rPr lang="en-US" sz="1350" b="1" strike="noStrike" spc="-1">
                          <a:solidFill>
                            <a:schemeClr val="lt1"/>
                          </a:solidFill>
                          <a:latin typeface="Lato"/>
                          <a:ea typeface="Lato"/>
                        </a:rPr>
                        <a:t>Region</a:t>
                      </a:r>
                      <a:endParaRPr lang="ru-RU" sz="135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685800">
                        <a:lnSpc>
                          <a:spcPct val="100000"/>
                        </a:lnSpc>
                      </a:pPr>
                      <a:r>
                        <a:rPr lang="en-US" sz="1350" b="1" strike="noStrike" spc="-1">
                          <a:solidFill>
                            <a:schemeClr val="lt1"/>
                          </a:solidFill>
                          <a:latin typeface="Lato"/>
                          <a:ea typeface="Lato"/>
                        </a:rPr>
                        <a:t>Facility</a:t>
                      </a:r>
                      <a:endParaRPr lang="ru-RU" sz="135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685800">
                        <a:lnSpc>
                          <a:spcPct val="100000"/>
                        </a:lnSpc>
                      </a:pPr>
                      <a:r>
                        <a:rPr lang="en-US" sz="1350" b="1" strike="noStrike" spc="-1">
                          <a:solidFill>
                            <a:schemeClr val="lt1"/>
                          </a:solidFill>
                          <a:latin typeface="Lato"/>
                          <a:ea typeface="Lato"/>
                        </a:rPr>
                        <a:t>TPSCR.G5C</a:t>
                      </a:r>
                      <a:endParaRPr lang="ru-RU" sz="135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685800">
                        <a:lnSpc>
                          <a:spcPct val="100000"/>
                        </a:lnSpc>
                      </a:pPr>
                      <a:r>
                        <a:rPr lang="en-US" sz="1350" b="1" strike="noStrike" spc="-1">
                          <a:solidFill>
                            <a:schemeClr val="lt1"/>
                          </a:solidFill>
                          <a:latin typeface="Lato"/>
                          <a:ea typeface="Lato"/>
                        </a:rPr>
                        <a:t>TPSG5.A1</a:t>
                      </a:r>
                      <a:endParaRPr lang="ru-RU" sz="135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685800">
                        <a:lnSpc>
                          <a:spcPct val="100000"/>
                        </a:lnSpc>
                      </a:pPr>
                      <a:r>
                        <a:rPr lang="en-US" sz="1350" b="1" strike="noStrike" spc="-1">
                          <a:solidFill>
                            <a:schemeClr val="lt1"/>
                          </a:solidFill>
                          <a:latin typeface="Lato"/>
                          <a:ea typeface="Lato"/>
                        </a:rPr>
                        <a:t>JAVRINGANT_DM</a:t>
                      </a:r>
                      <a:endParaRPr lang="ru-RU" sz="135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685800">
                        <a:lnSpc>
                          <a:spcPct val="100000"/>
                        </a:lnSpc>
                      </a:pPr>
                      <a:r>
                        <a:rPr lang="en-US" sz="1350" b="1" strike="noStrike" spc="-1">
                          <a:solidFill>
                            <a:schemeClr val="lt1"/>
                          </a:solidFill>
                          <a:latin typeface="Lato"/>
                          <a:ea typeface="Lato"/>
                        </a:rPr>
                        <a:t>TRM57971.00</a:t>
                      </a:r>
                      <a:endParaRPr lang="ru-RU" sz="135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685800">
                        <a:lnSpc>
                          <a:spcPct val="100000"/>
                        </a:lnSpc>
                      </a:pPr>
                      <a:r>
                        <a:rPr lang="en-US" sz="1350" b="1" strike="noStrike" spc="-1">
                          <a:solidFill>
                            <a:schemeClr val="lt1"/>
                          </a:solidFill>
                          <a:latin typeface="Lato"/>
                          <a:ea typeface="Lato"/>
                        </a:rPr>
                        <a:t>LEIAR25.R3</a:t>
                      </a:r>
                      <a:endParaRPr lang="ru-RU" sz="135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685800">
                        <a:lnSpc>
                          <a:spcPct val="100000"/>
                        </a:lnSpc>
                      </a:pPr>
                      <a:r>
                        <a:rPr lang="en-US" sz="1350" b="1" strike="noStrike" spc="-1">
                          <a:solidFill>
                            <a:schemeClr val="lt1"/>
                          </a:solidFill>
                          <a:latin typeface="Lato"/>
                          <a:ea typeface="Lato"/>
                        </a:rPr>
                        <a:t>HXCCGX601A</a:t>
                      </a:r>
                      <a:endParaRPr lang="ru-RU" sz="135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r h="332280">
                <a:tc>
                  <a:txBody>
                    <a:bodyPr/>
                    <a:lstStyle/>
                    <a:p>
                      <a:pPr defTabSz="685800">
                        <a:lnSpc>
                          <a:spcPct val="100000"/>
                        </a:lnSpc>
                      </a:pPr>
                      <a:r>
                        <a:rPr lang="en-US" sz="1350" b="0" strike="noStrike" spc="-1">
                          <a:solidFill>
                            <a:schemeClr val="dk1"/>
                          </a:solidFill>
                          <a:latin typeface="Lato"/>
                          <a:ea typeface="Lato"/>
                        </a:rPr>
                        <a:t>Australia</a:t>
                      </a:r>
                      <a:endParaRPr lang="ru-RU" sz="135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a:solidFill>
                        <a:srgbClr val="FFFFFF"/>
                      </a:solidFill>
                      <a:prstDash val="solid"/>
                    </a:lnT>
                    <a:lnB w="12240">
                      <a:solidFill>
                        <a:srgbClr val="FFFFFF"/>
                      </a:solidFill>
                      <a:prstDash val="solid"/>
                    </a:lnB>
                    <a:solidFill>
                      <a:schemeClr val="accent1">
                        <a:tint val="40000"/>
                      </a:schemeClr>
                    </a:solidFill>
                  </a:tcPr>
                </a:tc>
                <a:tc>
                  <a:txBody>
                    <a:bodyPr/>
                    <a:lstStyle/>
                    <a:p>
                      <a:pPr defTabSz="685800">
                        <a:lnSpc>
                          <a:spcPct val="100000"/>
                        </a:lnSpc>
                      </a:pPr>
                      <a:r>
                        <a:rPr lang="en-US" sz="1350" b="0" strike="noStrike" spc="-1">
                          <a:solidFill>
                            <a:schemeClr val="dk1"/>
                          </a:solidFill>
                          <a:latin typeface="Lato"/>
                          <a:ea typeface="Lato"/>
                        </a:rPr>
                        <a:t>GSA</a:t>
                      </a:r>
                      <a:endParaRPr lang="ru-RU" sz="135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a:solidFill>
                        <a:srgbClr val="FFFFFF"/>
                      </a:solidFill>
                      <a:prstDash val="solid"/>
                    </a:lnT>
                    <a:lnB w="12240">
                      <a:solidFill>
                        <a:srgbClr val="FFFFFF"/>
                      </a:solidFill>
                      <a:prstDash val="solid"/>
                    </a:lnB>
                    <a:solidFill>
                      <a:schemeClr val="accent1">
                        <a:tint val="40000"/>
                      </a:schemeClr>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3816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3816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3816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3816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3816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38160">
                      <a:solidFill>
                        <a:srgbClr val="FFFFFF"/>
                      </a:solidFill>
                      <a:prstDash val="solid"/>
                    </a:lnT>
                    <a:lnB w="12240">
                      <a:solidFill>
                        <a:srgbClr val="FFFFFF"/>
                      </a:solidFill>
                      <a:prstDash val="solid"/>
                    </a:lnB>
                    <a:solidFill>
                      <a:srgbClr val="0070C0"/>
                    </a:solidFill>
                  </a:tcPr>
                </a:tc>
                <a:extLst>
                  <a:ext uri="{0D108BD9-81ED-4DB2-BD59-A6C34878D82A}">
                    <a16:rowId xmlns:a16="http://schemas.microsoft.com/office/drawing/2014/main" val="10001"/>
                  </a:ext>
                </a:extLst>
              </a:tr>
              <a:tr h="332280">
                <a:tc>
                  <a:txBody>
                    <a:bodyPr/>
                    <a:lstStyle/>
                    <a:p>
                      <a:pPr defTabSz="685800">
                        <a:lnSpc>
                          <a:spcPct val="100000"/>
                        </a:lnSpc>
                      </a:pPr>
                      <a:r>
                        <a:rPr lang="en-US" sz="1350" b="0" strike="noStrike" spc="-1">
                          <a:solidFill>
                            <a:schemeClr val="dk1"/>
                          </a:solidFill>
                          <a:latin typeface="Lato"/>
                          <a:ea typeface="Lato"/>
                        </a:rPr>
                        <a:t>China</a:t>
                      </a:r>
                      <a:endParaRPr lang="ru-RU" sz="135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685800">
                        <a:lnSpc>
                          <a:spcPct val="100000"/>
                        </a:lnSpc>
                      </a:pPr>
                      <a:r>
                        <a:rPr lang="en-US" sz="1350" b="0" strike="noStrike" spc="-1">
                          <a:solidFill>
                            <a:schemeClr val="dk1"/>
                          </a:solidFill>
                          <a:latin typeface="Lato"/>
                          <a:ea typeface="Lato"/>
                        </a:rPr>
                        <a:t>WHU</a:t>
                      </a:r>
                      <a:endParaRPr lang="ru-RU" sz="135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extLst>
                  <a:ext uri="{0D108BD9-81ED-4DB2-BD59-A6C34878D82A}">
                    <a16:rowId xmlns:a16="http://schemas.microsoft.com/office/drawing/2014/main" val="10002"/>
                  </a:ext>
                </a:extLst>
              </a:tr>
              <a:tr h="332280">
                <a:tc rowSpan="6">
                  <a:txBody>
                    <a:bodyPr/>
                    <a:lstStyle/>
                    <a:p>
                      <a:pPr defTabSz="685800">
                        <a:lnSpc>
                          <a:spcPct val="100000"/>
                        </a:lnSpc>
                      </a:pPr>
                      <a:r>
                        <a:rPr lang="en-US" sz="1350" b="0" strike="noStrike" spc="-1">
                          <a:solidFill>
                            <a:schemeClr val="dk1"/>
                          </a:solidFill>
                          <a:latin typeface="Lato"/>
                          <a:ea typeface="Lato"/>
                        </a:rPr>
                        <a:t>Europe</a:t>
                      </a:r>
                      <a:endParaRPr lang="ru-RU" sz="135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685800">
                        <a:lnSpc>
                          <a:spcPct val="100000"/>
                        </a:lnSpc>
                      </a:pPr>
                      <a:r>
                        <a:rPr lang="en-US" sz="1350" b="0" strike="noStrike" spc="-1">
                          <a:solidFill>
                            <a:schemeClr val="dk1"/>
                          </a:solidFill>
                          <a:latin typeface="Lato"/>
                          <a:ea typeface="Lato"/>
                        </a:rPr>
                        <a:t>DLR</a:t>
                      </a:r>
                      <a:endParaRPr lang="ru-RU" sz="135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2D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2D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FC00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FC00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2D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FC000"/>
                    </a:solidFill>
                  </a:tcPr>
                </a:tc>
                <a:extLst>
                  <a:ext uri="{0D108BD9-81ED-4DB2-BD59-A6C34878D82A}">
                    <a16:rowId xmlns:a16="http://schemas.microsoft.com/office/drawing/2014/main" val="10003"/>
                  </a:ext>
                </a:extLst>
              </a:tr>
              <a:tr h="332280">
                <a:tc vMerge="1">
                  <a:txBody>
                    <a:bodyPr/>
                    <a:lstStyle/>
                    <a:p>
                      <a:endParaRPr lang="ru-RU" sz="1800" b="0" strike="noStrike" spc="-1">
                        <a:solidFill>
                          <a:srgbClr val="000000"/>
                        </a:solidFill>
                        <a:latin typeface="Calibri"/>
                      </a:endParaRPr>
                    </a:p>
                  </a:txBody>
                  <a:tcPr marL="90000" marR="90000">
                    <a:lnL>
                      <a:noFill/>
                    </a:lnL>
                    <a:lnR>
                      <a:noFill/>
                    </a:lnR>
                    <a:lnT>
                      <a:noFill/>
                    </a:lnT>
                    <a:lnB>
                      <a:noFill/>
                    </a:lnB>
                    <a:solidFill>
                      <a:srgbClr val="729FCF"/>
                    </a:solidFill>
                  </a:tcPr>
                </a:tc>
                <a:tc>
                  <a:txBody>
                    <a:bodyPr/>
                    <a:lstStyle/>
                    <a:p>
                      <a:pPr defTabSz="685800">
                        <a:lnSpc>
                          <a:spcPct val="100000"/>
                        </a:lnSpc>
                      </a:pPr>
                      <a:r>
                        <a:rPr lang="en-US" sz="1350" b="0" strike="noStrike" spc="-1">
                          <a:solidFill>
                            <a:schemeClr val="dk1"/>
                          </a:solidFill>
                          <a:latin typeface="Lato"/>
                          <a:ea typeface="Lato"/>
                        </a:rPr>
                        <a:t>IGG</a:t>
                      </a:r>
                      <a:endParaRPr lang="ru-RU" sz="135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70C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70C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70C0"/>
                    </a:solidFill>
                  </a:tcPr>
                </a:tc>
                <a:extLst>
                  <a:ext uri="{0D108BD9-81ED-4DB2-BD59-A6C34878D82A}">
                    <a16:rowId xmlns:a16="http://schemas.microsoft.com/office/drawing/2014/main" val="10004"/>
                  </a:ext>
                </a:extLst>
              </a:tr>
              <a:tr h="332280">
                <a:tc vMerge="1">
                  <a:txBody>
                    <a:bodyPr/>
                    <a:lstStyle/>
                    <a:p>
                      <a:endParaRPr lang="ru-RU" sz="1800" b="0" strike="noStrike" spc="-1">
                        <a:solidFill>
                          <a:srgbClr val="000000"/>
                        </a:solidFill>
                        <a:latin typeface="Calibri"/>
                      </a:endParaRPr>
                    </a:p>
                  </a:txBody>
                  <a:tcPr marL="90000" marR="90000">
                    <a:lnL>
                      <a:noFill/>
                    </a:lnL>
                    <a:lnR>
                      <a:noFill/>
                    </a:lnR>
                    <a:lnT>
                      <a:noFill/>
                    </a:lnT>
                    <a:lnB>
                      <a:noFill/>
                    </a:lnB>
                    <a:solidFill>
                      <a:srgbClr val="729FCF"/>
                    </a:solidFill>
                  </a:tcPr>
                </a:tc>
                <a:tc>
                  <a:txBody>
                    <a:bodyPr/>
                    <a:lstStyle/>
                    <a:p>
                      <a:pPr defTabSz="685800">
                        <a:lnSpc>
                          <a:spcPct val="100000"/>
                        </a:lnSpc>
                      </a:pPr>
                      <a:r>
                        <a:rPr lang="en-US" sz="1350" b="0" strike="noStrike" spc="-1">
                          <a:solidFill>
                            <a:schemeClr val="dk1"/>
                          </a:solidFill>
                          <a:latin typeface="Lato"/>
                          <a:ea typeface="Lato"/>
                        </a:rPr>
                        <a:t>GPP</a:t>
                      </a:r>
                      <a:endParaRPr lang="ru-RU" sz="135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extLst>
                  <a:ext uri="{0D108BD9-81ED-4DB2-BD59-A6C34878D82A}">
                    <a16:rowId xmlns:a16="http://schemas.microsoft.com/office/drawing/2014/main" val="10005"/>
                  </a:ext>
                </a:extLst>
              </a:tr>
              <a:tr h="332280">
                <a:tc vMerge="1">
                  <a:txBody>
                    <a:bodyPr/>
                    <a:lstStyle/>
                    <a:p>
                      <a:endParaRPr lang="ru-RU" sz="1800" b="0" strike="noStrike" spc="-1">
                        <a:solidFill>
                          <a:srgbClr val="000000"/>
                        </a:solidFill>
                        <a:latin typeface="Calibri"/>
                      </a:endParaRPr>
                    </a:p>
                  </a:txBody>
                  <a:tcPr marL="90000" marR="90000">
                    <a:lnL>
                      <a:noFill/>
                    </a:lnL>
                    <a:lnR>
                      <a:noFill/>
                    </a:lnR>
                    <a:lnT>
                      <a:noFill/>
                    </a:lnT>
                    <a:lnB>
                      <a:noFill/>
                    </a:lnB>
                    <a:solidFill>
                      <a:srgbClr val="729FCF"/>
                    </a:solidFill>
                  </a:tcPr>
                </a:tc>
                <a:tc>
                  <a:txBody>
                    <a:bodyPr/>
                    <a:lstStyle/>
                    <a:p>
                      <a:pPr defTabSz="685800">
                        <a:lnSpc>
                          <a:spcPct val="100000"/>
                        </a:lnSpc>
                      </a:pPr>
                      <a:r>
                        <a:rPr lang="en-US" sz="1350" b="0" strike="noStrike" spc="-1">
                          <a:solidFill>
                            <a:schemeClr val="dk1"/>
                          </a:solidFill>
                          <a:latin typeface="Lato"/>
                          <a:ea typeface="Lato"/>
                        </a:rPr>
                        <a:t>TOP</a:t>
                      </a:r>
                      <a:endParaRPr lang="ru-RU" sz="135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extLst>
                  <a:ext uri="{0D108BD9-81ED-4DB2-BD59-A6C34878D82A}">
                    <a16:rowId xmlns:a16="http://schemas.microsoft.com/office/drawing/2014/main" val="10006"/>
                  </a:ext>
                </a:extLst>
              </a:tr>
              <a:tr h="332280">
                <a:tc vMerge="1">
                  <a:txBody>
                    <a:bodyPr/>
                    <a:lstStyle/>
                    <a:p>
                      <a:endParaRPr lang="ru-RU" sz="1800" b="0" strike="noStrike" spc="-1">
                        <a:solidFill>
                          <a:srgbClr val="000000"/>
                        </a:solidFill>
                        <a:latin typeface="Calibri"/>
                      </a:endParaRPr>
                    </a:p>
                  </a:txBody>
                  <a:tcPr marL="90000" marR="90000">
                    <a:lnL>
                      <a:noFill/>
                    </a:lnL>
                    <a:lnR>
                      <a:noFill/>
                    </a:lnR>
                    <a:lnT>
                      <a:noFill/>
                    </a:lnT>
                    <a:lnB>
                      <a:noFill/>
                    </a:lnB>
                    <a:solidFill>
                      <a:srgbClr val="729FCF"/>
                    </a:solidFill>
                  </a:tcPr>
                </a:tc>
                <a:tc>
                  <a:txBody>
                    <a:bodyPr/>
                    <a:lstStyle/>
                    <a:p>
                      <a:pPr defTabSz="685800">
                        <a:lnSpc>
                          <a:spcPct val="100000"/>
                        </a:lnSpc>
                      </a:pPr>
                      <a:r>
                        <a:rPr lang="en-US" sz="1350" b="0" strike="noStrike" spc="-1">
                          <a:solidFill>
                            <a:schemeClr val="dk1"/>
                          </a:solidFill>
                          <a:latin typeface="Lato"/>
                          <a:ea typeface="Lato"/>
                        </a:rPr>
                        <a:t>ETH</a:t>
                      </a:r>
                      <a:endParaRPr lang="ru-RU" sz="135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extLst>
                  <a:ext uri="{0D108BD9-81ED-4DB2-BD59-A6C34878D82A}">
                    <a16:rowId xmlns:a16="http://schemas.microsoft.com/office/drawing/2014/main" val="10007"/>
                  </a:ext>
                </a:extLst>
              </a:tr>
              <a:tr h="332280">
                <a:tc vMerge="1">
                  <a:txBody>
                    <a:bodyPr/>
                    <a:lstStyle/>
                    <a:p>
                      <a:endParaRPr lang="ru-RU" sz="1800" b="0" strike="noStrike" spc="-1">
                        <a:solidFill>
                          <a:srgbClr val="000000"/>
                        </a:solidFill>
                        <a:latin typeface="Calibri"/>
                      </a:endParaRPr>
                    </a:p>
                  </a:txBody>
                  <a:tcPr marL="90000" marR="90000">
                    <a:lnL>
                      <a:noFill/>
                    </a:lnL>
                    <a:lnR>
                      <a:noFill/>
                    </a:lnR>
                    <a:lnT>
                      <a:noFill/>
                    </a:lnT>
                    <a:lnB>
                      <a:noFill/>
                    </a:lnB>
                    <a:solidFill>
                      <a:srgbClr val="729FCF"/>
                    </a:solidFill>
                  </a:tcPr>
                </a:tc>
                <a:tc>
                  <a:txBody>
                    <a:bodyPr/>
                    <a:lstStyle/>
                    <a:p>
                      <a:pPr defTabSz="685800">
                        <a:lnSpc>
                          <a:spcPct val="100000"/>
                        </a:lnSpc>
                      </a:pPr>
                      <a:r>
                        <a:rPr lang="en-US" sz="1350" b="0" strike="noStrike" spc="-1">
                          <a:solidFill>
                            <a:schemeClr val="dk1"/>
                          </a:solidFill>
                          <a:latin typeface="Lato"/>
                          <a:ea typeface="Lato"/>
                        </a:rPr>
                        <a:t>IFE</a:t>
                      </a:r>
                      <a:endParaRPr lang="ru-RU" sz="135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extLst>
                  <a:ext uri="{0D108BD9-81ED-4DB2-BD59-A6C34878D82A}">
                    <a16:rowId xmlns:a16="http://schemas.microsoft.com/office/drawing/2014/main" val="10008"/>
                  </a:ext>
                </a:extLst>
              </a:tr>
              <a:tr h="332280">
                <a:tc>
                  <a:txBody>
                    <a:bodyPr/>
                    <a:lstStyle/>
                    <a:p>
                      <a:pPr defTabSz="685800">
                        <a:lnSpc>
                          <a:spcPct val="100000"/>
                        </a:lnSpc>
                      </a:pPr>
                      <a:r>
                        <a:rPr lang="en-US" sz="1350" b="0" strike="noStrike" spc="-1">
                          <a:solidFill>
                            <a:schemeClr val="dk1"/>
                          </a:solidFill>
                          <a:latin typeface="Lato"/>
                          <a:ea typeface="Lato"/>
                        </a:rPr>
                        <a:t>USA</a:t>
                      </a:r>
                      <a:endParaRPr lang="ru-RU" sz="135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685800">
                        <a:lnSpc>
                          <a:spcPct val="100000"/>
                        </a:lnSpc>
                      </a:pPr>
                      <a:r>
                        <a:rPr lang="en-US" sz="1350" b="0" strike="noStrike" spc="-1">
                          <a:solidFill>
                            <a:schemeClr val="dk1"/>
                          </a:solidFill>
                          <a:latin typeface="Lato"/>
                          <a:ea typeface="Lato"/>
                        </a:rPr>
                        <a:t>NGS</a:t>
                      </a:r>
                      <a:endParaRPr lang="ru-RU" sz="135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tc>
                  <a:txBody>
                    <a:bodyPr/>
                    <a:lstStyle/>
                    <a:p>
                      <a:endParaRPr lang="en-US" sz="1350" b="0" strike="noStrike" spc="-1">
                        <a:solidFill>
                          <a:schemeClr val="dk1"/>
                        </a:solidFill>
                        <a:latin typeface="Lato"/>
                        <a:ea typeface="Lato"/>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B050"/>
                    </a:solidFill>
                  </a:tcPr>
                </a:tc>
                <a:extLst>
                  <a:ext uri="{0D108BD9-81ED-4DB2-BD59-A6C34878D82A}">
                    <a16:rowId xmlns:a16="http://schemas.microsoft.com/office/drawing/2014/main" val="10009"/>
                  </a:ext>
                </a:extLst>
              </a:tr>
            </a:tbl>
          </a:graphicData>
        </a:graphic>
      </p:graphicFrame>
      <p:graphicFrame>
        <p:nvGraphicFramePr>
          <p:cNvPr id="132" name="Table 4"/>
          <p:cNvGraphicFramePr/>
          <p:nvPr/>
        </p:nvGraphicFramePr>
        <p:xfrm>
          <a:off x="146160" y="2659320"/>
          <a:ext cx="1098720" cy="1569600"/>
        </p:xfrm>
        <a:graphic>
          <a:graphicData uri="http://schemas.openxmlformats.org/drawingml/2006/table">
            <a:tbl>
              <a:tblPr>
                <a:effectLst>
                  <a:outerShdw blurRad="50760" dist="37674" dir="8100000" rotWithShape="0">
                    <a:srgbClr val="000000">
                      <a:alpha val="40000"/>
                    </a:srgbClr>
                  </a:outerShdw>
                </a:effectLst>
              </a:tblPr>
              <a:tblGrid>
                <a:gridCol w="1098720">
                  <a:extLst>
                    <a:ext uri="{9D8B030D-6E8A-4147-A177-3AD203B41FA5}">
                      <a16:colId xmlns:a16="http://schemas.microsoft.com/office/drawing/2014/main" val="20000"/>
                    </a:ext>
                  </a:extLst>
                </a:gridCol>
              </a:tblGrid>
              <a:tr h="370800">
                <a:tc>
                  <a:txBody>
                    <a:bodyPr/>
                    <a:lstStyle/>
                    <a:p>
                      <a:pPr defTabSz="685800">
                        <a:lnSpc>
                          <a:spcPct val="100000"/>
                        </a:lnSpc>
                      </a:pPr>
                      <a:r>
                        <a:rPr lang="en-US" sz="1200" b="1" strike="noStrike" spc="-1">
                          <a:solidFill>
                            <a:schemeClr val="lt1"/>
                          </a:solidFill>
                          <a:latin typeface="Lato"/>
                          <a:ea typeface="Lato"/>
                        </a:rPr>
                        <a:t>Complete</a:t>
                      </a:r>
                      <a:endParaRPr lang="ru-RU" sz="12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rgbClr val="00B050"/>
                    </a:solidFill>
                  </a:tcPr>
                </a:tc>
                <a:extLst>
                  <a:ext uri="{0D108BD9-81ED-4DB2-BD59-A6C34878D82A}">
                    <a16:rowId xmlns:a16="http://schemas.microsoft.com/office/drawing/2014/main" val="10000"/>
                  </a:ext>
                </a:extLst>
              </a:tr>
              <a:tr h="370800">
                <a:tc>
                  <a:txBody>
                    <a:bodyPr/>
                    <a:lstStyle/>
                    <a:p>
                      <a:pPr defTabSz="685800">
                        <a:lnSpc>
                          <a:spcPct val="100000"/>
                        </a:lnSpc>
                      </a:pPr>
                      <a:r>
                        <a:rPr lang="en-US" sz="1200" b="1" strike="noStrike" spc="-1">
                          <a:solidFill>
                            <a:schemeClr val="lt1"/>
                          </a:solidFill>
                          <a:latin typeface="Lato"/>
                          <a:ea typeface="Lato"/>
                        </a:rPr>
                        <a:t>Complete,</a:t>
                      </a:r>
                      <a:endParaRPr lang="ru-RU" sz="1200" b="0" strike="noStrike" spc="-1">
                        <a:solidFill>
                          <a:srgbClr val="000000"/>
                        </a:solidFill>
                        <a:latin typeface="Calibri"/>
                      </a:endParaRPr>
                    </a:p>
                    <a:p>
                      <a:pPr defTabSz="685800">
                        <a:lnSpc>
                          <a:spcPct val="100000"/>
                        </a:lnSpc>
                      </a:pPr>
                      <a:r>
                        <a:rPr lang="en-US" sz="1200" b="1" strike="noStrike" spc="-1">
                          <a:solidFill>
                            <a:schemeClr val="lt1"/>
                          </a:solidFill>
                          <a:latin typeface="Lato"/>
                          <a:ea typeface="Lato"/>
                        </a:rPr>
                        <a:t>no results</a:t>
                      </a:r>
                      <a:endParaRPr lang="ru-RU" sz="120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a:solidFill>
                        <a:srgbClr val="FFFFFF"/>
                      </a:solidFill>
                      <a:prstDash val="solid"/>
                    </a:lnT>
                    <a:lnB w="12240">
                      <a:solidFill>
                        <a:srgbClr val="FFFFFF"/>
                      </a:solidFill>
                      <a:prstDash val="solid"/>
                    </a:lnB>
                    <a:solidFill>
                      <a:srgbClr val="92D050"/>
                    </a:solidFill>
                  </a:tcPr>
                </a:tc>
                <a:extLst>
                  <a:ext uri="{0D108BD9-81ED-4DB2-BD59-A6C34878D82A}">
                    <a16:rowId xmlns:a16="http://schemas.microsoft.com/office/drawing/2014/main" val="10001"/>
                  </a:ext>
                </a:extLst>
              </a:tr>
              <a:tr h="370800">
                <a:tc>
                  <a:txBody>
                    <a:bodyPr/>
                    <a:lstStyle/>
                    <a:p>
                      <a:pPr defTabSz="685800">
                        <a:lnSpc>
                          <a:spcPct val="100000"/>
                        </a:lnSpc>
                      </a:pPr>
                      <a:r>
                        <a:rPr lang="en-US" sz="1200" b="1" strike="noStrike" spc="-1">
                          <a:solidFill>
                            <a:schemeClr val="lt1"/>
                          </a:solidFill>
                          <a:latin typeface="Lato"/>
                          <a:ea typeface="Lato"/>
                        </a:rPr>
                        <a:t>Testing</a:t>
                      </a:r>
                      <a:endParaRPr lang="ru-RU" sz="12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FC000"/>
                    </a:solidFill>
                  </a:tcPr>
                </a:tc>
                <a:extLst>
                  <a:ext uri="{0D108BD9-81ED-4DB2-BD59-A6C34878D82A}">
                    <a16:rowId xmlns:a16="http://schemas.microsoft.com/office/drawing/2014/main" val="10002"/>
                  </a:ext>
                </a:extLst>
              </a:tr>
              <a:tr h="370800">
                <a:tc>
                  <a:txBody>
                    <a:bodyPr/>
                    <a:lstStyle/>
                    <a:p>
                      <a:pPr defTabSz="685800">
                        <a:lnSpc>
                          <a:spcPct val="100000"/>
                        </a:lnSpc>
                      </a:pPr>
                      <a:r>
                        <a:rPr lang="en-US" sz="1200" b="1" strike="noStrike" spc="-1">
                          <a:solidFill>
                            <a:schemeClr val="lt1"/>
                          </a:solidFill>
                          <a:latin typeface="Lato"/>
                          <a:ea typeface="Lato"/>
                        </a:rPr>
                        <a:t>Waiting</a:t>
                      </a:r>
                      <a:endParaRPr lang="ru-RU" sz="12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070C0"/>
                    </a:solidFill>
                  </a:tcPr>
                </a:tc>
                <a:extLst>
                  <a:ext uri="{0D108BD9-81ED-4DB2-BD59-A6C34878D82A}">
                    <a16:rowId xmlns:a16="http://schemas.microsoft.com/office/drawing/2014/main" val="10003"/>
                  </a:ext>
                </a:extLst>
              </a:tr>
            </a:tbl>
          </a:graphicData>
        </a:graphic>
      </p:graphicFrame>
      <p:sp>
        <p:nvSpPr>
          <p:cNvPr id="133" name="Flowchart: Decision 6"/>
          <p:cNvSpPr/>
          <p:nvPr/>
        </p:nvSpPr>
        <p:spPr>
          <a:xfrm>
            <a:off x="2722320" y="1615680"/>
            <a:ext cx="402840" cy="252000"/>
          </a:xfrm>
          <a:prstGeom prst="flowChartDecision">
            <a:avLst/>
          </a:prstGeom>
          <a:solidFill>
            <a:srgbClr val="00CC99"/>
          </a:solidFill>
          <a:ln>
            <a:solidFill>
              <a:srgbClr val="009671"/>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100" b="0" strike="noStrike" spc="-1">
              <a:solidFill>
                <a:schemeClr val="lt1"/>
              </a:solidFill>
              <a:latin typeface="Lato"/>
              <a:ea typeface="Lato"/>
            </a:endParaRPr>
          </a:p>
        </p:txBody>
      </p:sp>
      <p:sp>
        <p:nvSpPr>
          <p:cNvPr id="134" name="Flowchart: Decision 9"/>
          <p:cNvSpPr/>
          <p:nvPr/>
        </p:nvSpPr>
        <p:spPr>
          <a:xfrm>
            <a:off x="2722320" y="3976560"/>
            <a:ext cx="402840" cy="252000"/>
          </a:xfrm>
          <a:prstGeom prst="flowChartDecision">
            <a:avLst/>
          </a:prstGeom>
          <a:solidFill>
            <a:srgbClr val="00CC99"/>
          </a:solidFill>
          <a:ln>
            <a:solidFill>
              <a:srgbClr val="009671"/>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100" b="0" strike="noStrike" spc="-1">
              <a:solidFill>
                <a:schemeClr val="lt1"/>
              </a:solidFill>
              <a:latin typeface="Lato"/>
              <a:ea typeface="Lato"/>
            </a:endParaRPr>
          </a:p>
        </p:txBody>
      </p:sp>
      <p:sp>
        <p:nvSpPr>
          <p:cNvPr id="135" name="Flowchart: Decision 10"/>
          <p:cNvSpPr/>
          <p:nvPr/>
        </p:nvSpPr>
        <p:spPr>
          <a:xfrm>
            <a:off x="2722320" y="2984760"/>
            <a:ext cx="402840" cy="252000"/>
          </a:xfrm>
          <a:prstGeom prst="flowChartDecision">
            <a:avLst/>
          </a:prstGeom>
          <a:solidFill>
            <a:srgbClr val="00CC99"/>
          </a:solidFill>
          <a:ln>
            <a:solidFill>
              <a:srgbClr val="009671"/>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100" b="0" strike="noStrike" spc="-1">
              <a:solidFill>
                <a:schemeClr val="lt1"/>
              </a:solidFill>
              <a:latin typeface="Lato"/>
              <a:ea typeface="Lato"/>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PlaceHolder 1"/>
          <p:cNvSpPr>
            <a:spLocks noGrp="1"/>
          </p:cNvSpPr>
          <p:nvPr>
            <p:ph type="title"/>
          </p:nvPr>
        </p:nvSpPr>
        <p:spPr>
          <a:xfrm>
            <a:off x="685800" y="1143000"/>
            <a:ext cx="7771680" cy="1428120"/>
          </a:xfrm>
          <a:prstGeom prst="rect">
            <a:avLst/>
          </a:prstGeom>
          <a:noFill/>
          <a:ln w="0">
            <a:noFill/>
          </a:ln>
        </p:spPr>
        <p:txBody>
          <a:bodyPr lIns="0" tIns="0" rIns="0" bIns="0" numCol="1" spcCol="0" anchor="ctr">
            <a:noAutofit/>
          </a:bodyPr>
          <a:lstStyle/>
          <a:p>
            <a:pPr indent="0" algn="ctr" defTabSz="914400">
              <a:lnSpc>
                <a:spcPct val="100000"/>
              </a:lnSpc>
              <a:buNone/>
              <a:tabLst>
                <a:tab pos="0" algn="l"/>
              </a:tabLst>
            </a:pPr>
            <a:r>
              <a:rPr lang="en-US" sz="2700" b="1" strike="noStrike" spc="-1">
                <a:solidFill>
                  <a:srgbClr val="00519E"/>
                </a:solidFill>
                <a:latin typeface="Lato"/>
                <a:ea typeface="Lato"/>
              </a:rPr>
              <a:t>Advances in Data Analysis</a:t>
            </a:r>
            <a:endParaRPr lang="de-DE" sz="2700" b="0" strike="noStrike" spc="-1">
              <a:solidFill>
                <a:schemeClr val="dk1"/>
              </a:solidFill>
              <a:latin typeface="Verdana"/>
            </a:endParaRPr>
          </a:p>
        </p:txBody>
      </p:sp>
      <p:sp>
        <p:nvSpPr>
          <p:cNvPr id="137" name="PlaceHolder 2"/>
          <p:cNvSpPr>
            <a:spLocks noGrp="1"/>
          </p:cNvSpPr>
          <p:nvPr>
            <p:ph type="subTitle"/>
          </p:nvPr>
        </p:nvSpPr>
        <p:spPr>
          <a:xfrm>
            <a:off x="1371600" y="2914560"/>
            <a:ext cx="6400080" cy="1313640"/>
          </a:xfrm>
          <a:prstGeom prst="rect">
            <a:avLst/>
          </a:prstGeom>
          <a:noFill/>
          <a:ln w="0">
            <a:noFill/>
          </a:ln>
        </p:spPr>
        <p:txBody>
          <a:bodyPr lIns="0" tIns="0" rIns="0" bIns="0" numCol="1" spcCol="0" anchor="t">
            <a:noAutofit/>
          </a:bodyPr>
          <a:lstStyle/>
          <a:p>
            <a:pPr indent="0" algn="ctr">
              <a:buNone/>
            </a:pPr>
            <a:endParaRPr lang="ru-RU" sz="2800" b="0" strike="noStrike" spc="-1">
              <a:solidFill>
                <a:schemeClr val="dk1"/>
              </a:solidFill>
              <a:latin typeface="Verdan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theme/theme1.xml><?xml version="1.0" encoding="utf-8"?>
<a:theme xmlns:a="http://schemas.openxmlformats.org/drawingml/2006/main" name="IfeBackground">
  <a:themeElements>
    <a:clrScheme name="IfeBackgroun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feBackground">
      <a:majorFont>
        <a:latin typeface="Verdana"/>
        <a:ea typeface=""/>
        <a:cs typeface=""/>
      </a:majorFont>
      <a:minorFont>
        <a:latin typeface="Verdana"/>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IfeBackground">
  <a:themeElements>
    <a:clrScheme name="IfeBackgroun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feBackground">
      <a:majorFont>
        <a:latin typeface="Verdana"/>
        <a:ea typeface=""/>
        <a:cs typeface=""/>
      </a:majorFont>
      <a:minorFont>
        <a:latin typeface="Verdana"/>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IfeBackground</Template>
  <TotalTime>152</TotalTime>
  <Words>2961</Words>
  <Application>Microsoft Office PowerPoint</Application>
  <PresentationFormat>On-screen Show (16:9)</PresentationFormat>
  <Paragraphs>333</Paragraphs>
  <Slides>25</Slides>
  <Notes>25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25</vt:i4>
      </vt:variant>
    </vt:vector>
  </HeadingPairs>
  <TitlesOfParts>
    <vt:vector size="37" baseType="lpstr">
      <vt:lpstr>Lato</vt:lpstr>
      <vt:lpstr>Calibri</vt:lpstr>
      <vt:lpstr>Verdana</vt:lpstr>
      <vt:lpstr>Agfa Rotis Sans Serif</vt:lpstr>
      <vt:lpstr>Symbol</vt:lpstr>
      <vt:lpstr>Verdana, serif</vt:lpstr>
      <vt:lpstr>Aptos</vt:lpstr>
      <vt:lpstr>Times New Roman</vt:lpstr>
      <vt:lpstr>Wingdings</vt:lpstr>
      <vt:lpstr>Arial</vt:lpstr>
      <vt:lpstr>IfeBackground</vt:lpstr>
      <vt:lpstr>IfeBackground</vt:lpstr>
      <vt:lpstr>Uniting Global Efforts  to Calibrate GNSS Antennas</vt:lpstr>
      <vt:lpstr>GNSS Receiver Antenna Calibration</vt:lpstr>
      <vt:lpstr>Summary of this Presentation</vt:lpstr>
      <vt:lpstr>Overview of IGS “RingCalVal” campaign</vt:lpstr>
      <vt:lpstr>International Collaboration to Compare Calibrations</vt:lpstr>
      <vt:lpstr>Participating Facilities</vt:lpstr>
      <vt:lpstr>Antennas Tested (without radome)</vt:lpstr>
      <vt:lpstr>Current status as of 19 June 2024</vt:lpstr>
      <vt:lpstr>Advances in Data Analysis</vt:lpstr>
      <vt:lpstr>TPSCR_G5C : dPCC / GPS L1 (ref. IGS20 type mean)</vt:lpstr>
      <vt:lpstr>Consistent vertical PCOs (VPCO)</vt:lpstr>
      <vt:lpstr>Scalar ∆PCC</vt:lpstr>
      <vt:lpstr>Scalar ∆PCC</vt:lpstr>
      <vt:lpstr>∆PCC impacts in the parameter domain</vt:lpstr>
      <vt:lpstr>Classification into groups</vt:lpstr>
      <vt:lpstr>Results: 6 antennas from “ring calibration” campaign</vt:lpstr>
      <vt:lpstr>JAVRINGANT_DM</vt:lpstr>
      <vt:lpstr>TPSCR.G5C</vt:lpstr>
      <vt:lpstr>LEIAR25.R3</vt:lpstr>
      <vt:lpstr>HXCCGX601A</vt:lpstr>
      <vt:lpstr>TRM57971.00</vt:lpstr>
      <vt:lpstr>TPSG5_A1</vt:lpstr>
      <vt:lpstr>Open-Source Software for Calibration Analysis</vt:lpstr>
      <vt:lpstr>Conclusions</vt:lpstr>
      <vt:lpstr>PowerPoint Presentation</vt:lpstr>
    </vt:vector>
  </TitlesOfParts>
  <Company>IfE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ife pptx template</dc:title>
  <dc:subject/>
  <dc:creator>Kersten</dc:creator>
  <dc:description/>
  <cp:lastModifiedBy>Andria Bilich</cp:lastModifiedBy>
  <cp:revision>647</cp:revision>
  <cp:lastPrinted>2024-06-29T00:48:19Z</cp:lastPrinted>
  <dcterms:created xsi:type="dcterms:W3CDTF">2002-11-14T09:15:38Z</dcterms:created>
  <dcterms:modified xsi:type="dcterms:W3CDTF">2024-06-29T00:52:28Z</dcterms:modified>
  <dc:language>de-DE</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22</vt:i4>
  </property>
  <property fmtid="{D5CDD505-2E9C-101B-9397-08002B2CF9AE}" pid="3" name="PresentationFormat">
    <vt:lpwstr>Bildschirmpräsentation (16:9)</vt:lpwstr>
  </property>
  <property fmtid="{D5CDD505-2E9C-101B-9397-08002B2CF9AE}" pid="4" name="Slides">
    <vt:i4>25</vt:i4>
  </property>
</Properties>
</file>