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1" r:id="rId2"/>
    <p:sldMasterId id="2147483658" r:id="rId3"/>
    <p:sldMasterId id="2147483663" r:id="rId4"/>
    <p:sldMasterId id="2147483670" r:id="rId5"/>
  </p:sldMasterIdLst>
  <p:notesMasterIdLst>
    <p:notesMasterId r:id="rId2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2192000" cy="6858000"/>
  <p:notesSz cx="6858000" cy="9144000"/>
  <p:embeddedFontLst>
    <p:embeddedFont>
      <p:font typeface="Arial Black" panose="020B0A04020102020204" pitchFamily="34" charset="0"/>
      <p:regular r:id="rId23"/>
      <p:bold r:id="rId24"/>
    </p:embeddedFont>
    <p:embeddedFont>
      <p:font typeface="Calibri" panose="020F0502020204030204" pitchFamily="34" charset="0"/>
      <p:regular r:id="rId25"/>
      <p:bold r:id="rId26"/>
      <p:italic r:id="rId27"/>
      <p:boldItalic r:id="rId28"/>
    </p:embeddedFont>
    <p:embeddedFont>
      <p:font typeface="Garamond" panose="02020404030301010803" pitchFamily="18"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3" roundtripDataSignature="AMtx7miUeHLKQDGQYv88lZZnda6UZSuNc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68145"/>
  </p:normalViewPr>
  <p:slideViewPr>
    <p:cSldViewPr snapToGrid="0">
      <p:cViewPr varScale="1">
        <p:scale>
          <a:sx n="77" d="100"/>
          <a:sy n="77" d="100"/>
        </p:scale>
        <p:origin x="166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2000" dirty="0">
                <a:latin typeface="Arial"/>
                <a:ea typeface="Arial"/>
                <a:cs typeface="Arial"/>
                <a:sym typeface="Arial"/>
              </a:rPr>
              <a:t>Thank you for inviting me to present at your NOS Data Governance Board (DGB) Seminars.</a:t>
            </a:r>
            <a:endParaRPr dirty="0"/>
          </a:p>
          <a:p>
            <a:pPr marL="0" marR="0" lvl="0" indent="0" algn="l" rtl="0">
              <a:lnSpc>
                <a:spcPct val="100000"/>
              </a:lnSpc>
              <a:spcBef>
                <a:spcPts val="0"/>
              </a:spcBef>
              <a:spcAft>
                <a:spcPts val="0"/>
              </a:spcAft>
              <a:buSzPts val="1400"/>
              <a:buNone/>
            </a:pPr>
            <a:r>
              <a:rPr lang="en-US" sz="2000" dirty="0">
                <a:latin typeface="Arial"/>
                <a:ea typeface="Arial"/>
                <a:cs typeface="Arial"/>
                <a:sym typeface="Arial"/>
              </a:rPr>
              <a:t> </a:t>
            </a:r>
            <a:endParaRPr dirty="0"/>
          </a:p>
          <a:p>
            <a:pPr marL="0" marR="0" lvl="0" indent="0" algn="l" rtl="0">
              <a:lnSpc>
                <a:spcPct val="100000"/>
              </a:lnSpc>
              <a:spcBef>
                <a:spcPts val="0"/>
              </a:spcBef>
              <a:spcAft>
                <a:spcPts val="0"/>
              </a:spcAft>
              <a:buSzPts val="1400"/>
              <a:buNone/>
            </a:pPr>
            <a:r>
              <a:rPr lang="en-US" sz="2000" dirty="0">
                <a:latin typeface="Arial"/>
                <a:ea typeface="Arial"/>
                <a:cs typeface="Arial"/>
                <a:sym typeface="Arial"/>
              </a:rPr>
              <a:t>Getting Ready for the Modernized National Spatial Reference System (NSRS)</a:t>
            </a:r>
          </a:p>
          <a:p>
            <a:pPr marL="0" marR="0" lvl="0" indent="0" algn="l" rtl="0">
              <a:lnSpc>
                <a:spcPct val="100000"/>
              </a:lnSpc>
              <a:spcBef>
                <a:spcPts val="0"/>
              </a:spcBef>
              <a:spcAft>
                <a:spcPts val="0"/>
              </a:spcAft>
              <a:buSzPts val="1400"/>
              <a:buNone/>
            </a:pPr>
            <a:r>
              <a:rPr lang="en-US" sz="2000" dirty="0">
                <a:latin typeface="Arial"/>
                <a:ea typeface="Arial"/>
                <a:cs typeface="Arial"/>
                <a:sym typeface="Arial"/>
              </a:rPr>
              <a:t> </a:t>
            </a:r>
            <a:endParaRPr dirty="0"/>
          </a:p>
          <a:p>
            <a:pPr marL="0" marR="0" lvl="0" indent="0" algn="l" rtl="0">
              <a:lnSpc>
                <a:spcPct val="100000"/>
              </a:lnSpc>
              <a:spcBef>
                <a:spcPts val="0"/>
              </a:spcBef>
              <a:spcAft>
                <a:spcPts val="0"/>
              </a:spcAft>
              <a:buSzPts val="1400"/>
              <a:buNone/>
            </a:pPr>
            <a:r>
              <a:rPr lang="en-US" sz="2000" dirty="0">
                <a:latin typeface="Arial"/>
                <a:ea typeface="Arial"/>
                <a:cs typeface="Arial"/>
                <a:sym typeface="Arial"/>
              </a:rPr>
              <a:t>We at NGS appreciate the opportunity to speak with you </a:t>
            </a:r>
            <a:r>
              <a:rPr lang="en-US" sz="2000" dirty="0" err="1">
                <a:latin typeface="Arial"/>
                <a:ea typeface="Arial"/>
                <a:cs typeface="Arial"/>
                <a:sym typeface="Arial"/>
              </a:rPr>
              <a:t>GeoSpatial</a:t>
            </a:r>
            <a:r>
              <a:rPr lang="en-US" sz="2000" dirty="0">
                <a:latin typeface="Arial"/>
                <a:ea typeface="Arial"/>
                <a:cs typeface="Arial"/>
                <a:sym typeface="Arial"/>
              </a:rPr>
              <a:t> leaders about the National Spatial Reference System and present our plans to modernize it, as well as how it'll affect you in the future.</a:t>
            </a:r>
            <a:endParaRPr dirty="0"/>
          </a:p>
          <a:p>
            <a:pPr marL="0" marR="0" lvl="0" indent="0" algn="l" rtl="0">
              <a:lnSpc>
                <a:spcPct val="100000"/>
              </a:lnSpc>
              <a:spcBef>
                <a:spcPts val="0"/>
              </a:spcBef>
              <a:spcAft>
                <a:spcPts val="0"/>
              </a:spcAft>
              <a:buSzPts val="1400"/>
              <a:buNone/>
            </a:pPr>
            <a:r>
              <a:rPr lang="en-US" sz="2000" dirty="0">
                <a:latin typeface="Arial"/>
                <a:ea typeface="Arial"/>
                <a:cs typeface="Arial"/>
                <a:sym typeface="Arial"/>
              </a:rPr>
              <a:t> </a:t>
            </a:r>
            <a:endParaRPr dirty="0"/>
          </a:p>
          <a:p>
            <a:pPr marL="0" marR="0" lvl="0" indent="0" algn="l" rtl="0">
              <a:lnSpc>
                <a:spcPct val="100000"/>
              </a:lnSpc>
              <a:spcBef>
                <a:spcPts val="0"/>
              </a:spcBef>
              <a:spcAft>
                <a:spcPts val="0"/>
              </a:spcAft>
              <a:buSzPts val="1400"/>
              <a:buNone/>
            </a:pPr>
            <a:r>
              <a:rPr lang="en-US" sz="2000" dirty="0">
                <a:latin typeface="Arial"/>
                <a:ea typeface="Arial"/>
                <a:cs typeface="Arial"/>
                <a:sym typeface="Arial"/>
              </a:rPr>
              <a:t>So, the first question you might have is, what is the National Spatial reference system?</a:t>
            </a: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20" name="Google Shape;12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This map shows the predicted elevation shift for CONUS, ranging from essentially zero in southern Florida to a decrease of more than 4 feet in the Pacific Northwest.</a:t>
            </a:r>
          </a:p>
          <a:p>
            <a:pPr marL="0" marR="0" lvl="0" indent="0" algn="l" rtl="0">
              <a:lnSpc>
                <a:spcPct val="100000"/>
              </a:lnSpc>
              <a:spcBef>
                <a:spcPts val="0"/>
              </a:spcBef>
              <a:spcAft>
                <a:spcPts val="0"/>
              </a:spcAft>
              <a:buSzPts val="1400"/>
              <a:buNone/>
            </a:pPr>
            <a:endParaRPr lang="en-US"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The new vertical datum—NAPGD2022—was defined using comparisons at over 200 tidal benchmarks across North America. These tide stations serve as the foundational link between sea level and land-based elevations, ensuring the datum reflects real ocean conditions. Ongoing maintenance of the datum will support the detection of vertical land motion, which is especially important for monitoring coastal change.</a:t>
            </a:r>
          </a:p>
          <a:p>
            <a:pPr marL="0" marR="0" lvl="0" indent="0" algn="l" rtl="0">
              <a:lnSpc>
                <a:spcPct val="100000"/>
              </a:lnSpc>
              <a:spcBef>
                <a:spcPts val="0"/>
              </a:spcBef>
              <a:spcAft>
                <a:spcPts val="0"/>
              </a:spcAft>
              <a:buSzPts val="1400"/>
              <a:buNone/>
            </a:pPr>
            <a:endParaRPr lang="en-US"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These updates are vital for improving consistency between coastal, offshore, and terrestrial applications. This alignment is crucial for NOAA’s work in areas such as hydrography, sea surface change, and coastal inundation modeling.</a:t>
            </a:r>
          </a:p>
          <a:p>
            <a:pPr marL="0" marR="0" lvl="0" indent="0" algn="l" rtl="0">
              <a:lnSpc>
                <a:spcPct val="100000"/>
              </a:lnSpc>
              <a:spcBef>
                <a:spcPts val="0"/>
              </a:spcBef>
              <a:spcAft>
                <a:spcPts val="0"/>
              </a:spcAft>
              <a:buSzPts val="1400"/>
              <a:buNone/>
            </a:pPr>
            <a:endParaRPr lang="en-US"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To access NAPGD2022, users must work through the corresponding geometric reference frames—such as NATRF2022. This ensures vertical positions are grounded in accurate, up-to-date, and physically meaningful coordinates tied to both land and sea.</a:t>
            </a:r>
          </a:p>
          <a:p>
            <a:pPr marL="0" marR="0" lvl="0" indent="0" algn="l" rtl="0">
              <a:lnSpc>
                <a:spcPct val="100000"/>
              </a:lnSpc>
              <a:spcBef>
                <a:spcPts val="0"/>
              </a:spcBef>
              <a:spcAft>
                <a:spcPts val="0"/>
              </a:spcAft>
              <a:buSzPts val="1400"/>
              <a:buNone/>
            </a:pPr>
            <a:endParaRPr lang="en-US"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p:txBody>
      </p:sp>
      <p:sp>
        <p:nvSpPr>
          <p:cNvPr id="211" name="Google Shape;21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800" b="1" dirty="0">
                <a:latin typeface="Garamond"/>
                <a:ea typeface="Garamond"/>
                <a:cs typeface="Garamond"/>
                <a:sym typeface="Garamond"/>
              </a:rPr>
              <a:t>What kinds of data are affected at NOS? </a:t>
            </a:r>
            <a:r>
              <a:rPr lang="en-US" sz="1800" dirty="0">
                <a:latin typeface="Garamond"/>
                <a:ea typeface="Garamond"/>
                <a:cs typeface="Garamond"/>
                <a:sym typeface="Garamond"/>
              </a:rPr>
              <a:t>As you can see, a wide range of mission-critical datasets will be affected.</a:t>
            </a:r>
          </a:p>
          <a:p>
            <a:pPr marL="0" marR="0" lvl="0" indent="0" algn="l" rtl="0">
              <a:lnSpc>
                <a:spcPct val="100000"/>
              </a:lnSpc>
              <a:spcBef>
                <a:spcPts val="0"/>
              </a:spcBef>
              <a:spcAft>
                <a:spcPts val="0"/>
              </a:spcAft>
              <a:buSzPts val="1400"/>
              <a:buNone/>
            </a:pPr>
            <a:endParaRPr lang="en-US"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NOS delivers a suite of products and services that extend offshore and into the coastal zone—including charting, bathymetry, and inundation modeling. These must increasingly be integrated with land-based geospatial processes that support the </a:t>
            </a:r>
            <a:r>
              <a:rPr lang="en-US" sz="1800" b="1" dirty="0">
                <a:latin typeface="Garamond"/>
                <a:ea typeface="Garamond"/>
                <a:cs typeface="Garamond"/>
                <a:sym typeface="Garamond"/>
              </a:rPr>
              <a:t>broader Coastal Intelligence </a:t>
            </a:r>
            <a:r>
              <a:rPr lang="en-US" sz="1800" dirty="0">
                <a:latin typeface="Garamond"/>
                <a:ea typeface="Garamond"/>
                <a:cs typeface="Garamond"/>
                <a:sym typeface="Garamond"/>
              </a:rPr>
              <a:t>ecosystem.</a:t>
            </a:r>
          </a:p>
          <a:p>
            <a:pPr marL="0" marR="0" lvl="0" indent="0" algn="l" rtl="0">
              <a:lnSpc>
                <a:spcPct val="100000"/>
              </a:lnSpc>
              <a:spcBef>
                <a:spcPts val="0"/>
              </a:spcBef>
              <a:spcAft>
                <a:spcPts val="0"/>
              </a:spcAft>
              <a:buSzPts val="1400"/>
              <a:buNone/>
            </a:pPr>
            <a:endParaRPr lang="en-US"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For these services to be actionable, all geospatial data must be accurately referenced to the land. That’s where the modernized National Spatial Reference System (NSRS) becomes essential—it provides a consistent and precise framework for aligning offshore, coastal, and onshore data.</a:t>
            </a:r>
          </a:p>
          <a:p>
            <a:pPr marL="0" marR="0" lvl="0" indent="0" algn="l" rtl="0">
              <a:lnSpc>
                <a:spcPct val="100000"/>
              </a:lnSpc>
              <a:spcBef>
                <a:spcPts val="0"/>
              </a:spcBef>
              <a:spcAft>
                <a:spcPts val="0"/>
              </a:spcAft>
              <a:buSzPts val="1400"/>
              <a:buNone/>
            </a:pPr>
            <a:endParaRPr lang="en-US"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b="1" dirty="0">
                <a:latin typeface="Garamond"/>
                <a:ea typeface="Garamond"/>
                <a:cs typeface="Garamond"/>
                <a:sym typeface="Garamond"/>
              </a:rPr>
              <a:t>Perhaps the most significantly affected process will be </a:t>
            </a:r>
            <a:r>
              <a:rPr lang="en-US" sz="1800" b="1" dirty="0" err="1">
                <a:latin typeface="Garamond"/>
                <a:ea typeface="Garamond"/>
                <a:cs typeface="Garamond"/>
                <a:sym typeface="Garamond"/>
              </a:rPr>
              <a:t>VDatum</a:t>
            </a:r>
            <a:r>
              <a:rPr lang="en-US" sz="1800" b="1" dirty="0">
                <a:latin typeface="Garamond"/>
                <a:ea typeface="Garamond"/>
                <a:cs typeface="Garamond"/>
                <a:sym typeface="Garamond"/>
              </a:rPr>
              <a:t>, </a:t>
            </a:r>
            <a:r>
              <a:rPr lang="en-US" sz="1800" b="0" dirty="0">
                <a:latin typeface="Garamond"/>
                <a:ea typeface="Garamond"/>
                <a:cs typeface="Garamond"/>
                <a:sym typeface="Garamond"/>
              </a:rPr>
              <a:t>NOAA’s tool for transforming between vertical datums. </a:t>
            </a:r>
            <a:r>
              <a:rPr lang="en-US" sz="1800" b="0" dirty="0" err="1">
                <a:latin typeface="Garamond"/>
                <a:ea typeface="Garamond"/>
                <a:cs typeface="Garamond"/>
                <a:sym typeface="Garamond"/>
              </a:rPr>
              <a:t>VDatum</a:t>
            </a:r>
            <a:r>
              <a:rPr lang="en-US" sz="1800" b="0" dirty="0">
                <a:latin typeface="Garamond"/>
                <a:ea typeface="Garamond"/>
                <a:cs typeface="Garamond"/>
                <a:sym typeface="Garamond"/>
              </a:rPr>
              <a:t> relies on NGS’s geodetic models to integrate land and marine data into a unified spatial framework.</a:t>
            </a:r>
          </a:p>
          <a:p>
            <a:pPr marL="0" marR="0" lvl="0" indent="0" algn="l" rtl="0">
              <a:lnSpc>
                <a:spcPct val="100000"/>
              </a:lnSpc>
              <a:spcBef>
                <a:spcPts val="0"/>
              </a:spcBef>
              <a:spcAft>
                <a:spcPts val="0"/>
              </a:spcAft>
              <a:buSzPts val="1400"/>
              <a:buNone/>
            </a:pPr>
            <a:endParaRPr lang="en-US" sz="1800" b="1"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t>⚠️ </a:t>
            </a:r>
            <a:r>
              <a:rPr lang="en-US" sz="1800" b="1" dirty="0">
                <a:latin typeface="Garamond"/>
                <a:ea typeface="Garamond"/>
                <a:cs typeface="Garamond"/>
                <a:sym typeface="Garamond"/>
              </a:rPr>
              <a:t>However, it’s important to note </a:t>
            </a:r>
            <a:r>
              <a:rPr lang="en-US" sz="1800" b="0" dirty="0">
                <a:latin typeface="Garamond"/>
                <a:ea typeface="Garamond"/>
                <a:cs typeface="Garamond"/>
                <a:sym typeface="Garamond"/>
              </a:rPr>
              <a:t>that </a:t>
            </a:r>
            <a:r>
              <a:rPr lang="en-US" sz="1800" b="0" dirty="0" err="1">
                <a:latin typeface="Garamond"/>
                <a:ea typeface="Garamond"/>
                <a:cs typeface="Garamond"/>
                <a:sym typeface="Garamond"/>
              </a:rPr>
              <a:t>VDatum</a:t>
            </a:r>
            <a:r>
              <a:rPr lang="en-US" sz="1800" b="0" dirty="0">
                <a:latin typeface="Garamond"/>
                <a:ea typeface="Garamond"/>
                <a:cs typeface="Garamond"/>
                <a:sym typeface="Garamond"/>
              </a:rPr>
              <a:t> is not a one-size-fits-all solution. While powerful, it introduces some level of uncertainty and should be carefully evaluated for suitability in specific applications. Users must understand the underlying assumptions and data quality limitations—especially when high-precision or regulatory uses are involved.</a:t>
            </a:r>
          </a:p>
        </p:txBody>
      </p:sp>
      <p:sp>
        <p:nvSpPr>
          <p:cNvPr id="219" name="Google Shape;2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3363aceb5e3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363aceb5e3_1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800" dirty="0"/>
              <a:t>The current </a:t>
            </a:r>
            <a:r>
              <a:rPr lang="en-US" sz="1800" dirty="0" err="1"/>
              <a:t>VDatum</a:t>
            </a:r>
            <a:r>
              <a:rPr lang="en-US" sz="1800" dirty="0"/>
              <a:t> workflow varies by region, relying on different models that often yield inconsistent results. This variability can introduce confusion and limits the ability to integrate data across coastal and offshore applications seamlessly. </a:t>
            </a:r>
            <a:br>
              <a:rPr lang="en-US" sz="1800" dirty="0"/>
            </a:br>
            <a:br>
              <a:rPr lang="en-US" sz="1800" dirty="0"/>
            </a:br>
            <a:r>
              <a:rPr lang="en-US" sz="1800" dirty="0"/>
              <a:t>With the </a:t>
            </a:r>
            <a:r>
              <a:rPr lang="en-US" sz="1800" b="1" dirty="0"/>
              <a:t>modernized NSRS</a:t>
            </a:r>
            <a:r>
              <a:rPr lang="en-US" sz="1800" dirty="0"/>
              <a:t>, results will be </a:t>
            </a:r>
            <a:r>
              <a:rPr lang="en-US" sz="1800" b="1" dirty="0"/>
              <a:t>consistent</a:t>
            </a:r>
            <a:r>
              <a:rPr lang="en-US" sz="1800" dirty="0"/>
              <a:t> from the </a:t>
            </a:r>
            <a:r>
              <a:rPr lang="en-US" sz="1800" b="1" dirty="0"/>
              <a:t>East Coas</a:t>
            </a:r>
            <a:r>
              <a:rPr lang="en-US" sz="1800" dirty="0"/>
              <a:t>t to the </a:t>
            </a:r>
            <a:r>
              <a:rPr lang="en-US" sz="1800" b="1" dirty="0"/>
              <a:t>Gulf Coast </a:t>
            </a:r>
            <a:r>
              <a:rPr lang="en-US" sz="1800" dirty="0"/>
              <a:t>to the </a:t>
            </a:r>
            <a:r>
              <a:rPr lang="en-US" sz="1800" b="1" dirty="0"/>
              <a:t>Pacific</a:t>
            </a:r>
            <a:r>
              <a:rPr lang="en-US" sz="1800" dirty="0"/>
              <a:t>.</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US" sz="1800" dirty="0"/>
              <a:t>NGS will continue to maintain </a:t>
            </a:r>
            <a:r>
              <a:rPr lang="en-US" sz="1800" b="1" dirty="0"/>
              <a:t>decimeter-level</a:t>
            </a:r>
            <a:r>
              <a:rPr lang="en-US" sz="1800" dirty="0"/>
              <a:t> accurate transformations to historical datums such as NAVD 88. However, for applications </a:t>
            </a:r>
            <a:r>
              <a:rPr lang="en-US" sz="1800" b="1" dirty="0"/>
              <a:t>requiring centimeter- or inch-level precision</a:t>
            </a:r>
            <a:r>
              <a:rPr lang="en-US" sz="1800" dirty="0"/>
              <a:t>, future work must be tied to the modernized NSRS.</a:t>
            </a:r>
            <a:endParaRPr sz="1800" dirty="0"/>
          </a:p>
          <a:p>
            <a:pPr marL="0" lvl="0" indent="0" algn="l" rtl="0">
              <a:spcBef>
                <a:spcPts val="0"/>
              </a:spcBef>
              <a:spcAft>
                <a:spcPts val="0"/>
              </a:spcAft>
              <a:buNone/>
            </a:pPr>
            <a:endParaRPr sz="1800" dirty="0"/>
          </a:p>
          <a:p>
            <a:pPr marL="0" lvl="0" indent="0" algn="l" rtl="0">
              <a:spcBef>
                <a:spcPts val="0"/>
              </a:spcBef>
              <a:spcAft>
                <a:spcPts val="0"/>
              </a:spcAft>
              <a:buNone/>
            </a:pPr>
            <a:r>
              <a:rPr lang="en-US" sz="1800" dirty="0"/>
              <a:t>At the heart of this system is the </a:t>
            </a:r>
            <a:r>
              <a:rPr lang="en-US" sz="1800" b="1" dirty="0"/>
              <a:t>GEOID2022 model</a:t>
            </a:r>
            <a:r>
              <a:rPr lang="en-US" sz="1800" dirty="0"/>
              <a:t>, which connects geometric reference frames (like NATRF2022) to the new vertical datum, </a:t>
            </a:r>
            <a:r>
              <a:rPr lang="en-US" sz="1800" b="1" dirty="0"/>
              <a:t>NAPGD2022</a:t>
            </a:r>
            <a:r>
              <a:rPr lang="en-US" sz="1800" dirty="0"/>
              <a:t>. This surface serves as the reference for determining the </a:t>
            </a:r>
            <a:r>
              <a:rPr lang="en-US" sz="1800" b="1" dirty="0"/>
              <a:t>Topography of the Sea Surface (TSS) </a:t>
            </a:r>
            <a:r>
              <a:rPr lang="en-US" sz="1800" dirty="0"/>
              <a:t>by comparing it to the </a:t>
            </a:r>
            <a:r>
              <a:rPr lang="en-US" sz="1800" b="1" dirty="0"/>
              <a:t>Mean Sea Surface (MSS)</a:t>
            </a:r>
            <a:r>
              <a:rPr lang="en-US" sz="1800" dirty="0"/>
              <a:t>, enabling transformations to </a:t>
            </a:r>
            <a:r>
              <a:rPr lang="en-US" sz="1800" b="1" dirty="0"/>
              <a:t>Local Mean Sea Level (LMSL)</a:t>
            </a:r>
            <a:r>
              <a:rPr lang="en-US" sz="1800" dirty="0"/>
              <a:t>.</a:t>
            </a:r>
          </a:p>
          <a:p>
            <a:pPr marL="0" lvl="0" indent="0" algn="l" rtl="0">
              <a:spcBef>
                <a:spcPts val="0"/>
              </a:spcBef>
              <a:spcAft>
                <a:spcPts val="0"/>
              </a:spcAft>
              <a:buNone/>
            </a:pPr>
            <a:endParaRPr lang="en-US" sz="1800" dirty="0"/>
          </a:p>
          <a:p>
            <a:pPr marL="0" lvl="0" indent="0" algn="l" rtl="0">
              <a:spcBef>
                <a:spcPts val="0"/>
              </a:spcBef>
              <a:spcAft>
                <a:spcPts val="0"/>
              </a:spcAft>
              <a:buNone/>
            </a:pPr>
            <a:r>
              <a:rPr lang="en-US" sz="1800" dirty="0"/>
              <a:t>To ensure the highest level of vertical accuracy—especially at coastal and Great Lakes sites—LMSL should be tied directly to </a:t>
            </a:r>
            <a:r>
              <a:rPr lang="en-US" sz="1800" b="1" dirty="0"/>
              <a:t>NAPGD2022</a:t>
            </a:r>
            <a:r>
              <a:rPr lang="en-US" sz="1800" dirty="0"/>
              <a:t>. This is particularly important as NOAA considers future updates to the </a:t>
            </a:r>
            <a:r>
              <a:rPr lang="en-US" sz="1800" b="1" dirty="0"/>
              <a:t>National Tidal Datum Epoch (NTDE)</a:t>
            </a:r>
            <a:r>
              <a:rPr lang="en-US" sz="1800" dirty="0"/>
              <a:t>.</a:t>
            </a:r>
            <a:br>
              <a:rPr lang="en-US" sz="1800" dirty="0"/>
            </a:br>
            <a:br>
              <a:rPr lang="en-US" sz="1800" dirty="0"/>
            </a:br>
            <a:r>
              <a:rPr lang="en-US" sz="1800" dirty="0"/>
              <a:t>⚠️ Important note: </a:t>
            </a:r>
          </a:p>
          <a:p>
            <a:pPr marL="0" lvl="0" indent="0" algn="l" rtl="0">
              <a:spcBef>
                <a:spcPts val="0"/>
              </a:spcBef>
              <a:spcAft>
                <a:spcPts val="0"/>
              </a:spcAft>
              <a:buNone/>
            </a:pPr>
            <a:r>
              <a:rPr lang="en-US" sz="1800" dirty="0"/>
              <a:t>While tools like </a:t>
            </a:r>
            <a:r>
              <a:rPr lang="en-US" sz="1800" dirty="0" err="1"/>
              <a:t>VDatum</a:t>
            </a:r>
            <a:r>
              <a:rPr lang="en-US" sz="1800" dirty="0"/>
              <a:t> enable these transformations, they are not one-size-fits-all. Users should understand the models and assumptions behind </a:t>
            </a:r>
            <a:r>
              <a:rPr lang="en-US" sz="1800" dirty="0" err="1"/>
              <a:t>VDatum</a:t>
            </a:r>
            <a:r>
              <a:rPr lang="en-US" sz="1800" dirty="0"/>
              <a:t> and ensure its application is appropriate for the required level of accuracy. </a:t>
            </a:r>
          </a:p>
          <a:p>
            <a:pPr marL="0" lvl="0" indent="0" algn="l" rtl="0">
              <a:spcBef>
                <a:spcPts val="0"/>
              </a:spcBef>
              <a:spcAft>
                <a:spcPts val="0"/>
              </a:spcAft>
              <a:buNone/>
            </a:pPr>
            <a:r>
              <a:rPr lang="en-US" sz="1800" dirty="0"/>
              <a:t>Misuse can lead to significant errors in coastal modeling, planning, and policy decisions.</a:t>
            </a:r>
            <a:endParaRPr sz="1800" dirty="0"/>
          </a:p>
        </p:txBody>
      </p:sp>
      <p:sp>
        <p:nvSpPr>
          <p:cNvPr id="236" name="Google Shape;236;g3363aceb5e3_1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800">
                <a:latin typeface="Garamond"/>
                <a:ea typeface="Garamond"/>
                <a:cs typeface="Garamond"/>
                <a:sym typeface="Garamond"/>
              </a:rPr>
              <a:t>My hope is that NSRS Modernization is not simply viewed as a burden.  There will be benefits.</a:t>
            </a:r>
            <a:endParaRPr/>
          </a:p>
          <a:p>
            <a:pPr marL="0" marR="0" lvl="0" indent="0" algn="l" rtl="0">
              <a:lnSpc>
                <a:spcPct val="100000"/>
              </a:lnSpc>
              <a:spcBef>
                <a:spcPts val="0"/>
              </a:spcBef>
              <a:spcAft>
                <a:spcPts val="0"/>
              </a:spcAft>
              <a:buSzPts val="1400"/>
              <a:buNone/>
            </a:pPr>
            <a:endParaRPr sz="180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a:latin typeface="Garamond"/>
                <a:ea typeface="Garamond"/>
                <a:cs typeface="Garamond"/>
                <a:sym typeface="Garamond"/>
              </a:rPr>
              <a:t>One is that it provides greater </a:t>
            </a:r>
            <a:r>
              <a:rPr lang="en-US" sz="1800" b="1" i="1">
                <a:latin typeface="Garamond"/>
                <a:ea typeface="Garamond"/>
                <a:cs typeface="Garamond"/>
                <a:sym typeface="Garamond"/>
              </a:rPr>
              <a:t>accuracy</a:t>
            </a:r>
            <a:r>
              <a:rPr lang="en-US" sz="1800">
                <a:latin typeface="Garamond"/>
                <a:ea typeface="Garamond"/>
                <a:cs typeface="Garamond"/>
                <a:sym typeface="Garamond"/>
              </a:rPr>
              <a:t> and </a:t>
            </a:r>
            <a:r>
              <a:rPr lang="en-US" sz="1800" b="1" i="1">
                <a:latin typeface="Garamond"/>
                <a:ea typeface="Garamond"/>
                <a:cs typeface="Garamond"/>
                <a:sym typeface="Garamond"/>
              </a:rPr>
              <a:t>precision</a:t>
            </a:r>
            <a:r>
              <a:rPr lang="en-US" sz="1800">
                <a:latin typeface="Garamond"/>
                <a:ea typeface="Garamond"/>
                <a:cs typeface="Garamond"/>
                <a:sym typeface="Garamond"/>
              </a:rPr>
              <a:t>.  Although these words are often used interchangeably, they are not the same thing.  One way to think of it is that accuracy is telling the truth.  But precision is telling the same story over and over again.  That’s tory may be true, or it may be false, but the point is that it’s the same, repeated story.  The ideal case for spatial data is that it is both accurate and precise, and that you know how accurate and precise it is.</a:t>
            </a:r>
            <a:endParaRPr/>
          </a:p>
          <a:p>
            <a:pPr marL="0" marR="0" lvl="0" indent="0" algn="l" rtl="0">
              <a:lnSpc>
                <a:spcPct val="100000"/>
              </a:lnSpc>
              <a:spcBef>
                <a:spcPts val="0"/>
              </a:spcBef>
              <a:spcAft>
                <a:spcPts val="0"/>
              </a:spcAft>
              <a:buSzPts val="1400"/>
              <a:buNone/>
            </a:pPr>
            <a:endParaRPr sz="180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a:latin typeface="Garamond"/>
                <a:ea typeface="Garamond"/>
                <a:cs typeface="Garamond"/>
                <a:sym typeface="Garamond"/>
              </a:rPr>
              <a:t>Another is that it supports the important FAIR principle for spatial data:  Findable.  Accessible.  Interoperable.  Reusable.</a:t>
            </a:r>
            <a:endParaRPr/>
          </a:p>
          <a:p>
            <a:pPr marL="0" marR="0" lvl="0" indent="0" algn="l" rtl="0">
              <a:lnSpc>
                <a:spcPct val="100000"/>
              </a:lnSpc>
              <a:spcBef>
                <a:spcPts val="0"/>
              </a:spcBef>
              <a:spcAft>
                <a:spcPts val="0"/>
              </a:spcAft>
              <a:buSzPts val="1400"/>
              <a:buNone/>
            </a:pPr>
            <a:endParaRPr sz="180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a:latin typeface="Garamond"/>
                <a:ea typeface="Garamond"/>
                <a:cs typeface="Garamond"/>
                <a:sym typeface="Garamond"/>
              </a:rPr>
              <a:t>As mentioned before, it can help identify issues with spatial data inherited from the past, such as those with NAD 27, NAD 83, WGS 84, deprecation of the U.S. survey foot.  More than identify, it can help quantify the magnitude of the improvement in spatial data quality achieved through modernization.</a:t>
            </a:r>
            <a:endParaRPr/>
          </a:p>
          <a:p>
            <a:pPr marL="0" marR="0" lvl="0" indent="0" algn="l" rtl="0">
              <a:lnSpc>
                <a:spcPct val="100000"/>
              </a:lnSpc>
              <a:spcBef>
                <a:spcPts val="0"/>
              </a:spcBef>
              <a:spcAft>
                <a:spcPts val="0"/>
              </a:spcAft>
              <a:buSzPts val="1400"/>
              <a:buNone/>
            </a:pPr>
            <a:endParaRPr sz="180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a:latin typeface="Garamond"/>
                <a:ea typeface="Garamond"/>
                <a:cs typeface="Garamond"/>
                <a:sym typeface="Garamond"/>
              </a:rPr>
              <a:t>It will also help future-proof your future data and workflows. The Modernized NSRS will be in use for decades, and, unlike prior versions, allowance for change will be built into it.  This will improve its usability over time.</a:t>
            </a:r>
            <a:endParaRPr/>
          </a:p>
          <a:p>
            <a:pPr marL="0" marR="0" lvl="0" indent="0" algn="l" rtl="0">
              <a:lnSpc>
                <a:spcPct val="100000"/>
              </a:lnSpc>
              <a:spcBef>
                <a:spcPts val="0"/>
              </a:spcBef>
              <a:spcAft>
                <a:spcPts val="0"/>
              </a:spcAft>
              <a:buSzPts val="1400"/>
              <a:buNone/>
            </a:pPr>
            <a:endParaRPr sz="180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a:latin typeface="Garamond"/>
                <a:ea typeface="Garamond"/>
                <a:cs typeface="Garamond"/>
                <a:sym typeface="Garamond"/>
              </a:rPr>
              <a:t>It also enables better coordination between federal agencies and external parties because everything is well defined and consistent.</a:t>
            </a:r>
            <a:endParaRPr/>
          </a:p>
          <a:p>
            <a:pPr marL="0" marR="0" lvl="0" indent="0" algn="l" rtl="0">
              <a:lnSpc>
                <a:spcPct val="100000"/>
              </a:lnSpc>
              <a:spcBef>
                <a:spcPts val="0"/>
              </a:spcBef>
              <a:spcAft>
                <a:spcPts val="0"/>
              </a:spcAft>
              <a:buSzPts val="1400"/>
              <a:buNone/>
            </a:pPr>
            <a:endParaRPr sz="180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a:latin typeface="Garamond"/>
                <a:ea typeface="Garamond"/>
                <a:cs typeface="Garamond"/>
                <a:sym typeface="Garamond"/>
              </a:rPr>
              <a:t>And, as I said before, modernizing now prevents more costly adoption later.</a:t>
            </a:r>
            <a:endParaRPr/>
          </a:p>
          <a:p>
            <a:pPr marL="57150" marR="0" lvl="0" indent="-88900" algn="l" rtl="0">
              <a:lnSpc>
                <a:spcPct val="100000"/>
              </a:lnSpc>
              <a:spcBef>
                <a:spcPts val="0"/>
              </a:spcBef>
              <a:spcAft>
                <a:spcPts val="0"/>
              </a:spcAft>
              <a:buSzPts val="1400"/>
              <a:buFont typeface="Arial"/>
              <a:buChar char="•"/>
            </a:pPr>
            <a:r>
              <a:rPr lang="en-US" sz="1800">
                <a:latin typeface="Garamond"/>
                <a:ea typeface="Garamond"/>
                <a:cs typeface="Garamond"/>
                <a:sym typeface="Garamond"/>
              </a:rPr>
              <a:t>Planning and being proactive will make for a smoother transition. </a:t>
            </a:r>
            <a:endParaRPr/>
          </a:p>
          <a:p>
            <a:pPr marL="57150" marR="0" lvl="0" indent="-88900" algn="l" rtl="0">
              <a:lnSpc>
                <a:spcPct val="100000"/>
              </a:lnSpc>
              <a:spcBef>
                <a:spcPts val="0"/>
              </a:spcBef>
              <a:spcAft>
                <a:spcPts val="0"/>
              </a:spcAft>
              <a:buSzPts val="1400"/>
              <a:buFont typeface="Arial"/>
              <a:buChar char="•"/>
            </a:pPr>
            <a:r>
              <a:rPr lang="en-US" sz="1800">
                <a:latin typeface="Garamond"/>
                <a:ea typeface="Garamond"/>
                <a:cs typeface="Garamond"/>
                <a:sym typeface="Garamond"/>
              </a:rPr>
              <a:t>And outside, coordinating with other agencies helps facilitate data sharing and collaboration; it will help in doing things consistently during the change.</a:t>
            </a:r>
            <a:endParaRPr/>
          </a:p>
        </p:txBody>
      </p:sp>
      <p:sp>
        <p:nvSpPr>
          <p:cNvPr id="262" name="Google Shape;26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dk1"/>
              </a:buClr>
              <a:buSzPts val="1100"/>
              <a:buFont typeface="Arial"/>
              <a:buNone/>
            </a:pPr>
            <a:r>
              <a:rPr lang="en-US">
                <a:solidFill>
                  <a:srgbClr val="323130"/>
                </a:solidFill>
                <a:latin typeface="Arial"/>
                <a:ea typeface="Arial"/>
                <a:cs typeface="Arial"/>
                <a:sym typeface="Arial"/>
              </a:rPr>
              <a:t>As for NSRS Modernization itself, it’s nearly done!  NGS started it in 2007, so it’s been going on for quite some time.</a:t>
            </a:r>
            <a:endParaRPr/>
          </a:p>
          <a:p>
            <a:pPr marL="0" lvl="0" indent="0" algn="l" rtl="0">
              <a:lnSpc>
                <a:spcPct val="125000"/>
              </a:lnSpc>
              <a:spcBef>
                <a:spcPts val="0"/>
              </a:spcBef>
              <a:spcAft>
                <a:spcPts val="0"/>
              </a:spcAft>
              <a:buClr>
                <a:schemeClr val="dk1"/>
              </a:buClr>
              <a:buSzPts val="1100"/>
              <a:buFont typeface="Arial"/>
              <a:buNone/>
            </a:pPr>
            <a:endParaRPr>
              <a:solidFill>
                <a:srgbClr val="323130"/>
              </a:solidFill>
              <a:latin typeface="Arial"/>
              <a:ea typeface="Arial"/>
              <a:cs typeface="Arial"/>
              <a:sym typeface="Arial"/>
            </a:endParaRPr>
          </a:p>
          <a:p>
            <a:pPr marL="0" lvl="0" indent="0" algn="l" rtl="0">
              <a:lnSpc>
                <a:spcPct val="125000"/>
              </a:lnSpc>
              <a:spcBef>
                <a:spcPts val="0"/>
              </a:spcBef>
              <a:spcAft>
                <a:spcPts val="0"/>
              </a:spcAft>
              <a:buClr>
                <a:schemeClr val="dk1"/>
              </a:buClr>
              <a:buSzPts val="1100"/>
              <a:buFont typeface="Arial"/>
              <a:buNone/>
            </a:pPr>
            <a:r>
              <a:rPr lang="en-US">
                <a:solidFill>
                  <a:srgbClr val="323130"/>
                </a:solidFill>
                <a:latin typeface="Arial"/>
                <a:ea typeface="Arial"/>
                <a:cs typeface="Arial"/>
                <a:sym typeface="Arial"/>
              </a:rPr>
              <a:t>Preliminary release of the Modernized NSRS will being this year, and it will be done in phases, starting in mid-2025.  We plan to release the last preliminary component of the Modernized NSRS by the end of calendar year 2025.  Note that these preliminary releases are for testing and evaluation only; they are not final products.</a:t>
            </a:r>
            <a:endParaRPr/>
          </a:p>
          <a:p>
            <a:pPr marL="0" lvl="0" indent="0" algn="l" rtl="0">
              <a:lnSpc>
                <a:spcPct val="125000"/>
              </a:lnSpc>
              <a:spcBef>
                <a:spcPts val="0"/>
              </a:spcBef>
              <a:spcAft>
                <a:spcPts val="0"/>
              </a:spcAft>
              <a:buClr>
                <a:schemeClr val="dk1"/>
              </a:buClr>
              <a:buSzPts val="1100"/>
              <a:buFont typeface="Arial"/>
              <a:buNone/>
            </a:pPr>
            <a:endParaRPr>
              <a:solidFill>
                <a:srgbClr val="323130"/>
              </a:solidFill>
              <a:latin typeface="Arial"/>
              <a:ea typeface="Arial"/>
              <a:cs typeface="Arial"/>
              <a:sym typeface="Arial"/>
            </a:endParaRPr>
          </a:p>
          <a:p>
            <a:pPr marL="0" lvl="0" indent="0" algn="l" rtl="0">
              <a:lnSpc>
                <a:spcPct val="125000"/>
              </a:lnSpc>
              <a:spcBef>
                <a:spcPts val="0"/>
              </a:spcBef>
              <a:spcAft>
                <a:spcPts val="0"/>
              </a:spcAft>
              <a:buClr>
                <a:schemeClr val="dk1"/>
              </a:buClr>
              <a:buSzPts val="1100"/>
              <a:buFont typeface="Arial"/>
              <a:buNone/>
            </a:pPr>
            <a:r>
              <a:rPr lang="en-US">
                <a:solidFill>
                  <a:srgbClr val="323130"/>
                </a:solidFill>
                <a:latin typeface="Arial"/>
                <a:ea typeface="Arial"/>
                <a:cs typeface="Arial"/>
                <a:sym typeface="Arial"/>
              </a:rPr>
              <a:t>The current existing datums will be replaced in 2026.  This will occur at least 6 months after the last preliminary component is released.  This will give time for our partners and customers to review the preliminary release and provide feedback.  Near the end of this period, once the FGCS votes to approve the Modernized NSRS, it will replace all datums of the current NSRS.  As an important side note, we’ve been engaged with FGCS for many years on Modernization.  FGCS has been fully supportive and we expect a vote for approval.</a:t>
            </a:r>
            <a:endParaRPr/>
          </a:p>
          <a:p>
            <a:pPr marL="0" lvl="0" indent="0" algn="l" rtl="0">
              <a:lnSpc>
                <a:spcPct val="125000"/>
              </a:lnSpc>
              <a:spcBef>
                <a:spcPts val="0"/>
              </a:spcBef>
              <a:spcAft>
                <a:spcPts val="0"/>
              </a:spcAft>
              <a:buClr>
                <a:schemeClr val="dk1"/>
              </a:buClr>
              <a:buSzPts val="1100"/>
              <a:buFont typeface="Arial"/>
              <a:buNone/>
            </a:pPr>
            <a:endParaRPr>
              <a:solidFill>
                <a:srgbClr val="323130"/>
              </a:solidFill>
              <a:latin typeface="Arial"/>
              <a:ea typeface="Arial"/>
              <a:cs typeface="Arial"/>
              <a:sym typeface="Arial"/>
            </a:endParaRPr>
          </a:p>
          <a:p>
            <a:pPr marL="0" lvl="0" indent="0" algn="l" rtl="0">
              <a:lnSpc>
                <a:spcPct val="125000"/>
              </a:lnSpc>
              <a:spcBef>
                <a:spcPts val="0"/>
              </a:spcBef>
              <a:spcAft>
                <a:spcPts val="0"/>
              </a:spcAft>
              <a:buClr>
                <a:schemeClr val="dk1"/>
              </a:buClr>
              <a:buSzPts val="1100"/>
              <a:buFont typeface="Arial"/>
              <a:buNone/>
            </a:pPr>
            <a:r>
              <a:rPr lang="en-US">
                <a:solidFill>
                  <a:srgbClr val="323130"/>
                </a:solidFill>
                <a:latin typeface="Arial"/>
                <a:ea typeface="Arial"/>
                <a:cs typeface="Arial"/>
                <a:sym typeface="Arial"/>
              </a:rPr>
              <a:t>Throughout this period of releasing, testing, and evaluating the Modernized NSRS, the current NSRS will be fully supported.  It will not be replaced by the Modernized NSRS until that process is complete, including an FGCS vote.</a:t>
            </a:r>
            <a:endParaRPr>
              <a:solidFill>
                <a:srgbClr val="323130"/>
              </a:solidFill>
              <a:latin typeface="Arial"/>
              <a:ea typeface="Arial"/>
              <a:cs typeface="Arial"/>
              <a:sym typeface="Arial"/>
            </a:endParaRPr>
          </a:p>
        </p:txBody>
      </p:sp>
      <p:sp>
        <p:nvSpPr>
          <p:cNvPr id="270" name="Google Shape;27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Now for the next steps for Modernization, for YOU.</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We recommend that your agency evaluate operational needs.  An important part of that is to identify changes that are unnecessary.  I'll get to that in more detail in a moment.</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Other things to consider include:</a:t>
            </a:r>
            <a:endParaRPr sz="1800" dirty="0">
              <a:latin typeface="Garamond"/>
              <a:ea typeface="Garamond"/>
              <a:cs typeface="Garamond"/>
              <a:sym typeface="Garamond"/>
            </a:endParaRPr>
          </a:p>
          <a:p>
            <a:pPr marL="57150" marR="0" lvl="0" indent="-88900" algn="l" rtl="0">
              <a:lnSpc>
                <a:spcPct val="100000"/>
              </a:lnSpc>
              <a:spcBef>
                <a:spcPts val="0"/>
              </a:spcBef>
              <a:spcAft>
                <a:spcPts val="0"/>
              </a:spcAft>
              <a:buSzPts val="1400"/>
              <a:buFont typeface="Arial"/>
              <a:buChar char="•"/>
            </a:pPr>
            <a:r>
              <a:rPr lang="en-US" sz="1800" dirty="0">
                <a:latin typeface="Garamond"/>
                <a:ea typeface="Garamond"/>
                <a:cs typeface="Garamond"/>
                <a:sym typeface="Garamond"/>
              </a:rPr>
              <a:t>Assess organizational impacts and staff readiness.  Are you, or will you, be ready for Modernization?</a:t>
            </a:r>
            <a:endParaRPr dirty="0"/>
          </a:p>
          <a:p>
            <a:pPr marL="57150" marR="0" lvl="0" indent="-88900" algn="l" rtl="0">
              <a:lnSpc>
                <a:spcPct val="100000"/>
              </a:lnSpc>
              <a:spcBef>
                <a:spcPts val="0"/>
              </a:spcBef>
              <a:spcAft>
                <a:spcPts val="0"/>
              </a:spcAft>
              <a:buSzPts val="1400"/>
              <a:buFont typeface="Arial"/>
              <a:buChar char="•"/>
            </a:pPr>
            <a:r>
              <a:rPr lang="en-US" sz="1800" dirty="0">
                <a:latin typeface="Garamond"/>
                <a:ea typeface="Garamond"/>
                <a:cs typeface="Garamond"/>
                <a:sym typeface="Garamond"/>
              </a:rPr>
              <a:t>How will existing program and regional support be impacted?</a:t>
            </a:r>
            <a:endParaRPr dirty="0"/>
          </a:p>
          <a:p>
            <a:pPr marL="57150" marR="0" lvl="0" indent="-88900" algn="l" rtl="0">
              <a:lnSpc>
                <a:spcPct val="100000"/>
              </a:lnSpc>
              <a:spcBef>
                <a:spcPts val="0"/>
              </a:spcBef>
              <a:spcAft>
                <a:spcPts val="0"/>
              </a:spcAft>
              <a:buSzPts val="1400"/>
              <a:buFont typeface="Arial"/>
              <a:buChar char="•"/>
            </a:pPr>
            <a:r>
              <a:rPr lang="en-US" sz="1800" dirty="0">
                <a:latin typeface="Garamond"/>
                <a:ea typeface="Garamond"/>
                <a:cs typeface="Garamond"/>
                <a:sym typeface="Garamond"/>
              </a:rPr>
              <a:t>What parts of leasing requests will be affected, how will they be handled going forward?</a:t>
            </a:r>
            <a:endParaRPr dirty="0"/>
          </a:p>
          <a:p>
            <a:pPr marL="57150" marR="0" lvl="0" indent="-88900" algn="l" rtl="0">
              <a:lnSpc>
                <a:spcPct val="100000"/>
              </a:lnSpc>
              <a:spcBef>
                <a:spcPts val="0"/>
              </a:spcBef>
              <a:spcAft>
                <a:spcPts val="0"/>
              </a:spcAft>
              <a:buSzPts val="1400"/>
              <a:buFont typeface="Arial"/>
              <a:buChar char="•"/>
            </a:pPr>
            <a:r>
              <a:rPr lang="en-US" sz="1800" dirty="0">
                <a:latin typeface="Garamond"/>
                <a:ea typeface="Garamond"/>
                <a:cs typeface="Garamond"/>
                <a:sym typeface="Garamond"/>
              </a:rPr>
              <a:t>Interagency collaboration, so that you can align shared data sets, reduce redundancy, and maximize efficiency.</a:t>
            </a:r>
            <a:endParaRPr dirty="0"/>
          </a:p>
          <a:p>
            <a:pPr marL="57150" marR="0" lvl="0" indent="-88900" algn="l" rtl="0">
              <a:lnSpc>
                <a:spcPct val="100000"/>
              </a:lnSpc>
              <a:spcBef>
                <a:spcPts val="0"/>
              </a:spcBef>
              <a:spcAft>
                <a:spcPts val="0"/>
              </a:spcAft>
              <a:buSzPts val="1400"/>
              <a:buFont typeface="Arial"/>
              <a:buChar char="•"/>
            </a:pPr>
            <a:r>
              <a:rPr lang="en-US" sz="1800" dirty="0">
                <a:latin typeface="Garamond"/>
                <a:ea typeface="Garamond"/>
                <a:cs typeface="Garamond"/>
                <a:sym typeface="Garamond"/>
              </a:rPr>
              <a:t>Leadership and communication, including getting the word out throughout the organization, so that people understand what's going on.</a:t>
            </a:r>
            <a:endParaRPr dirty="0"/>
          </a:p>
          <a:p>
            <a:pPr marL="57150" marR="0" lvl="0" indent="-88900" algn="l" rtl="0">
              <a:lnSpc>
                <a:spcPct val="100000"/>
              </a:lnSpc>
              <a:spcBef>
                <a:spcPts val="0"/>
              </a:spcBef>
              <a:spcAft>
                <a:spcPts val="0"/>
              </a:spcAft>
              <a:buSzPts val="1400"/>
              <a:buFont typeface="Arial"/>
              <a:buChar char="•"/>
            </a:pPr>
            <a:r>
              <a:rPr lang="en-US" sz="1800" dirty="0">
                <a:latin typeface="Garamond"/>
                <a:ea typeface="Garamond"/>
                <a:cs typeface="Garamond"/>
                <a:sym typeface="Garamond"/>
              </a:rPr>
              <a:t>Consider how Modernization can be used to plan for future improvements in spatial accuracy.  Although you may not need such accuracy now, that may change in the future.  After all, there is a continuous drive toward greater accuracy throughout the geospatial ecosystem.</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An important thing to understand is that your lower accuracy data sets may require no change at all (other than the metadata associated with it).  That’s likely around a spatial accuracy of about 10 feet.  Data less accurate than that probably need not be changed at all (again, other than its metadata).  So an important thing to do is identify such data—it could save a lot of work and time!</a:t>
            </a:r>
            <a:endParaRPr dirty="0"/>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 </a:t>
            </a:r>
            <a:endParaRPr dirty="0"/>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Keep in mind that NSRS Modernization is more than a technical update. It is an opportunity to enhance your geospatial capabilities for the future. It's going to help you resolve some of the issues you're facing right now.</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Lastly, what does NGS needs from YOU so that we can best help you navigate adoption of the Modernized NSRS?  Most importantly, it should be communication with one voice, to ensure NGS gets consistent input.  For example, this could be a technical designee assigned to serve as a liaison between your potential internal work group(s) and NGS.  That will make for better coordination with us so that we can better address your unique situation.</a:t>
            </a:r>
            <a:endParaRPr dirty="0"/>
          </a:p>
        </p:txBody>
      </p:sp>
      <p:sp>
        <p:nvSpPr>
          <p:cNvPr id="278" name="Google Shape;278;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latin typeface="Garamond"/>
                <a:ea typeface="Garamond"/>
                <a:cs typeface="Garamond"/>
                <a:sym typeface="Garamond"/>
              </a:rPr>
              <a:t>In closing, I’ll end by providing a link to the NGS web site.  Here is a URL and a QR code.  Our site includes a wealth of information about NSRS Modernization.</a:t>
            </a:r>
            <a:endParaRPr/>
          </a:p>
          <a:p>
            <a:pPr marL="0" marR="0" lvl="0" indent="0" algn="l" rtl="0">
              <a:lnSpc>
                <a:spcPct val="100000"/>
              </a:lnSpc>
              <a:spcBef>
                <a:spcPts val="0"/>
              </a:spcBef>
              <a:spcAft>
                <a:spcPts val="0"/>
              </a:spcAft>
              <a:buSzPts val="1400"/>
              <a:buNone/>
            </a:pPr>
            <a:endParaRPr sz="120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200">
                <a:latin typeface="Garamond"/>
                <a:ea typeface="Garamond"/>
                <a:cs typeface="Garamond"/>
                <a:sym typeface="Garamond"/>
              </a:rPr>
              <a:t>Thank you very much for your attention!  I welcome any questions you may have.</a:t>
            </a:r>
            <a:endParaRPr/>
          </a:p>
          <a:p>
            <a:pPr marL="0" marR="0" lvl="0" indent="0" algn="l" rtl="0">
              <a:lnSpc>
                <a:spcPct val="100000"/>
              </a:lnSpc>
              <a:spcBef>
                <a:spcPts val="0"/>
              </a:spcBef>
              <a:spcAft>
                <a:spcPts val="0"/>
              </a:spcAft>
              <a:buSzPts val="1400"/>
              <a:buNone/>
            </a:pPr>
            <a:r>
              <a:rPr lang="en-US" sz="1200">
                <a:latin typeface="Garamond"/>
                <a:ea typeface="Garamond"/>
                <a:cs typeface="Garamond"/>
                <a:sym typeface="Garamond"/>
              </a:rPr>
              <a:t> </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286" name="Google Shape;28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32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3200" dirty="0">
                <a:latin typeface="Garamond"/>
                <a:ea typeface="Garamond"/>
                <a:cs typeface="Garamond"/>
                <a:sym typeface="Garamond"/>
              </a:rPr>
              <a:t>The most concise description is that it is a consistent set of nationwide coordinate systems used for mapping and surveying in the U.S.</a:t>
            </a:r>
            <a:endParaRPr dirty="0"/>
          </a:p>
          <a:p>
            <a:pPr marL="0" marR="0" lvl="0" indent="0" algn="l" rtl="0">
              <a:lnSpc>
                <a:spcPct val="100000"/>
              </a:lnSpc>
              <a:spcBef>
                <a:spcPts val="0"/>
              </a:spcBef>
              <a:spcAft>
                <a:spcPts val="0"/>
              </a:spcAft>
              <a:buSzPts val="1400"/>
              <a:buNone/>
            </a:pPr>
            <a:endParaRPr sz="32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3200" dirty="0">
                <a:latin typeface="Garamond"/>
                <a:ea typeface="Garamond"/>
                <a:cs typeface="Garamond"/>
                <a:sym typeface="Garamond"/>
              </a:rPr>
              <a:t>And it’s not new.  It was created in 1807 by Thomas Jefferson to support commerce and science for the young United States.  </a:t>
            </a:r>
            <a:endParaRPr dirty="0"/>
          </a:p>
          <a:p>
            <a:pPr marL="0" marR="0" lvl="0" indent="0" algn="l" rtl="0">
              <a:lnSpc>
                <a:spcPct val="100000"/>
              </a:lnSpc>
              <a:spcBef>
                <a:spcPts val="0"/>
              </a:spcBef>
              <a:spcAft>
                <a:spcPts val="0"/>
              </a:spcAft>
              <a:buSzPts val="1400"/>
              <a:buNone/>
            </a:pPr>
            <a:endParaRPr sz="32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3200" dirty="0">
                <a:latin typeface="Garamond"/>
                <a:ea typeface="Garamond"/>
                <a:cs typeface="Garamond"/>
                <a:sym typeface="Garamond"/>
              </a:rPr>
              <a:t>Today, the NSRS is defined and maintained by NOAA’s National Geodetic Survey.  We're that agency with that funny word in its name, “geodetic.”  It’s derived from the word “geodesy,” the mathematical science that provides the basis for surveying, mapping, and navigation.</a:t>
            </a:r>
            <a:endParaRPr dirty="0"/>
          </a:p>
          <a:p>
            <a:pPr marL="0" marR="0" lvl="0" indent="0" algn="l" rtl="0">
              <a:lnSpc>
                <a:spcPct val="100000"/>
              </a:lnSpc>
              <a:spcBef>
                <a:spcPts val="0"/>
              </a:spcBef>
              <a:spcAft>
                <a:spcPts val="0"/>
              </a:spcAft>
              <a:buSzPts val="1400"/>
              <a:buNone/>
            </a:pPr>
            <a:r>
              <a:rPr lang="en-US" sz="3200" dirty="0">
                <a:latin typeface="Garamond"/>
                <a:ea typeface="Garamond"/>
                <a:cs typeface="Garamond"/>
                <a:sym typeface="Garamond"/>
              </a:rPr>
              <a:t> </a:t>
            </a:r>
            <a:endParaRPr dirty="0"/>
          </a:p>
          <a:p>
            <a:pPr marL="0" marR="0" lvl="0" indent="0" algn="l" rtl="0">
              <a:lnSpc>
                <a:spcPct val="100000"/>
              </a:lnSpc>
              <a:spcBef>
                <a:spcPts val="0"/>
              </a:spcBef>
              <a:spcAft>
                <a:spcPts val="0"/>
              </a:spcAft>
              <a:buSzPts val="1400"/>
              <a:buNone/>
            </a:pPr>
            <a:r>
              <a:rPr lang="en-US" sz="3200" dirty="0">
                <a:latin typeface="Garamond"/>
                <a:ea typeface="Garamond"/>
                <a:cs typeface="Garamond"/>
                <a:sym typeface="Garamond"/>
              </a:rPr>
              <a:t>Well that's all very fascinating, but why should you care about the NSRS?  Because geodesy is itself such an interesting and cool field?</a:t>
            </a:r>
            <a:endParaRPr dirty="0"/>
          </a:p>
          <a:p>
            <a:pPr marL="0" marR="0" lvl="0" indent="0" algn="l" rtl="0">
              <a:lnSpc>
                <a:spcPct val="100000"/>
              </a:lnSpc>
              <a:spcBef>
                <a:spcPts val="0"/>
              </a:spcBef>
              <a:spcAft>
                <a:spcPts val="0"/>
              </a:spcAft>
              <a:buSzPts val="1400"/>
              <a:buNone/>
            </a:pPr>
            <a:r>
              <a:rPr lang="en-US" sz="3200" dirty="0">
                <a:latin typeface="Garamond"/>
                <a:ea typeface="Garamond"/>
                <a:cs typeface="Garamond"/>
                <a:sym typeface="Garamond"/>
              </a:rPr>
              <a:t> </a:t>
            </a:r>
            <a:endParaRPr dirty="0"/>
          </a:p>
          <a:p>
            <a:pPr marL="0" marR="0" lvl="0" indent="0" algn="l" rtl="0">
              <a:lnSpc>
                <a:spcPct val="100000"/>
              </a:lnSpc>
              <a:spcBef>
                <a:spcPts val="0"/>
              </a:spcBef>
              <a:spcAft>
                <a:spcPts val="0"/>
              </a:spcAft>
              <a:buSzPts val="1400"/>
              <a:buNone/>
            </a:pPr>
            <a:r>
              <a:rPr lang="en-US" sz="3200" dirty="0">
                <a:latin typeface="Garamond"/>
                <a:ea typeface="Garamond"/>
                <a:cs typeface="Garamond"/>
                <a:sym typeface="Garamond"/>
              </a:rPr>
              <a:t>No, not really.  I think the real reason people care is this. They want to know where things are, not just an absolute sense, but where they are with respect to something else.  We need that information, we always have, and we always will.  In that sense maybe the best way to define geodesy is as “the science of where things are.”</a:t>
            </a:r>
            <a:endParaRPr dirty="0"/>
          </a:p>
        </p:txBody>
      </p:sp>
      <p:sp>
        <p:nvSpPr>
          <p:cNvPr id="129" name="Google Shape;12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800">
                <a:latin typeface="Garamond"/>
                <a:ea typeface="Garamond"/>
                <a:cs typeface="Garamond"/>
                <a:sym typeface="Garamond"/>
              </a:rPr>
              <a:t>Simply put, the NSRS is the basis for positioning for the civilians in the United States. It's about where things are, how high they are, how far apart they are, the direction between things and their spatial accuracy. And nowadays that includes how these things change with time.</a:t>
            </a:r>
            <a:endParaRPr/>
          </a:p>
          <a:p>
            <a:pPr marL="0" marR="0" lvl="0" indent="0" algn="l" rtl="0">
              <a:lnSpc>
                <a:spcPct val="100000"/>
              </a:lnSpc>
              <a:spcBef>
                <a:spcPts val="0"/>
              </a:spcBef>
              <a:spcAft>
                <a:spcPts val="0"/>
              </a:spcAft>
              <a:buSzPts val="1400"/>
              <a:buNone/>
            </a:pPr>
            <a:r>
              <a:rPr lang="en-US" sz="1800">
                <a:latin typeface="Garamond"/>
                <a:ea typeface="Garamond"/>
                <a:cs typeface="Garamond"/>
                <a:sym typeface="Garamond"/>
              </a:rPr>
              <a:t> </a:t>
            </a:r>
            <a:endParaRPr/>
          </a:p>
          <a:p>
            <a:pPr marL="0" marR="0" lvl="0" indent="0" algn="l" rtl="0">
              <a:lnSpc>
                <a:spcPct val="100000"/>
              </a:lnSpc>
              <a:spcBef>
                <a:spcPts val="0"/>
              </a:spcBef>
              <a:spcAft>
                <a:spcPts val="0"/>
              </a:spcAft>
              <a:buSzPts val="1400"/>
              <a:buNone/>
            </a:pPr>
            <a:r>
              <a:rPr lang="en-US" sz="1800">
                <a:latin typeface="Garamond"/>
                <a:ea typeface="Garamond"/>
                <a:cs typeface="Garamond"/>
                <a:sym typeface="Garamond"/>
              </a:rPr>
              <a:t>There are a lot of ways to describe the NSRS, and different ways work for different people.  One way that I hope helps is to say that the NSRS essentially defines where zero is.  That is, zero for its coordinate systems (their origins), and how to measure from zero to find out where things are.</a:t>
            </a:r>
            <a:endParaRPr/>
          </a:p>
          <a:p>
            <a:pPr marL="0" marR="0" lvl="0" indent="0" algn="l" rtl="0">
              <a:lnSpc>
                <a:spcPct val="100000"/>
              </a:lnSpc>
              <a:spcBef>
                <a:spcPts val="0"/>
              </a:spcBef>
              <a:spcAft>
                <a:spcPts val="0"/>
              </a:spcAft>
              <a:buSzPts val="1400"/>
              <a:buNone/>
            </a:pPr>
            <a:endParaRPr sz="180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a:latin typeface="Garamond"/>
                <a:ea typeface="Garamond"/>
                <a:cs typeface="Garamond"/>
                <a:sym typeface="Garamond"/>
              </a:rPr>
              <a:t>This need has existed ever since the founding of NGS in 1807.  But with the huge proliferation of geospatial products and data, and the vital importance of accurate locations in modern society, that need has never been greater than it is today.</a:t>
            </a:r>
            <a:endParaRPr/>
          </a:p>
        </p:txBody>
      </p:sp>
      <p:sp>
        <p:nvSpPr>
          <p:cNvPr id="140" name="Google Shape;140;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The NSRS has been around a long time, and from time-to-time it gets updated.  This is currently happening, and we refer to it as “NSRS Modernization.”</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What this means is that </a:t>
            </a:r>
            <a:r>
              <a:rPr lang="en-US" sz="1800" b="1" dirty="0">
                <a:latin typeface="Garamond"/>
                <a:ea typeface="Garamond"/>
                <a:cs typeface="Garamond"/>
                <a:sym typeface="Garamond"/>
              </a:rPr>
              <a:t>ALL</a:t>
            </a:r>
            <a:r>
              <a:rPr lang="en-US" sz="1800" dirty="0">
                <a:latin typeface="Garamond"/>
                <a:ea typeface="Garamond"/>
                <a:cs typeface="Garamond"/>
                <a:sym typeface="Garamond"/>
              </a:rPr>
              <a:t> of the coordinates in the NSRS will change.  That is not just change for its own sake, but to to make the NSRS more accurate, efficient, and accessible.</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The big question we're getting right now, including from your organization, is how do we, our customers, and partners prepare for Modernization?</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There are a number of things you can do:</a:t>
            </a:r>
            <a:endParaRPr dirty="0"/>
          </a:p>
          <a:p>
            <a:pPr marL="57150" marR="0" lvl="0" indent="-88900" algn="l" rtl="0">
              <a:lnSpc>
                <a:spcPct val="100000"/>
              </a:lnSpc>
              <a:spcBef>
                <a:spcPts val="0"/>
              </a:spcBef>
              <a:spcAft>
                <a:spcPts val="0"/>
              </a:spcAft>
              <a:buSzPts val="1400"/>
              <a:buFont typeface="Arial"/>
              <a:buChar char="•"/>
            </a:pPr>
            <a:r>
              <a:rPr lang="en-US" sz="1800" dirty="0">
                <a:latin typeface="Garamond"/>
                <a:ea typeface="Garamond"/>
                <a:cs typeface="Garamond"/>
                <a:sym typeface="Garamond"/>
              </a:rPr>
              <a:t>Evaluate your geospatial workflows to understand how the transition will impact data management operations and decision-making.</a:t>
            </a:r>
            <a:endParaRPr dirty="0"/>
          </a:p>
          <a:p>
            <a:pPr marL="57150" marR="0" lvl="0" indent="-88900" algn="l" rtl="0">
              <a:lnSpc>
                <a:spcPct val="100000"/>
              </a:lnSpc>
              <a:spcBef>
                <a:spcPts val="0"/>
              </a:spcBef>
              <a:spcAft>
                <a:spcPts val="0"/>
              </a:spcAft>
              <a:buSzPts val="1400"/>
              <a:buFont typeface="Arial"/>
              <a:buChar char="•"/>
            </a:pPr>
            <a:r>
              <a:rPr lang="en-US" sz="1800" dirty="0">
                <a:latin typeface="Garamond"/>
                <a:ea typeface="Garamond"/>
                <a:cs typeface="Garamond"/>
                <a:sym typeface="Garamond"/>
              </a:rPr>
              <a:t>Assess dependencies on NGS products and services to ensure continued access and interoperability.</a:t>
            </a:r>
            <a:endParaRPr dirty="0"/>
          </a:p>
          <a:p>
            <a:pPr marL="57150" marR="0" lvl="0" indent="-88900" algn="l" rtl="0">
              <a:lnSpc>
                <a:spcPct val="100000"/>
              </a:lnSpc>
              <a:spcBef>
                <a:spcPts val="0"/>
              </a:spcBef>
              <a:spcAft>
                <a:spcPts val="0"/>
              </a:spcAft>
              <a:buSzPts val="1400"/>
              <a:buFont typeface="Arial"/>
              <a:buChar char="•"/>
            </a:pPr>
            <a:r>
              <a:rPr lang="en-US" sz="1800" dirty="0">
                <a:latin typeface="Garamond"/>
                <a:ea typeface="Garamond"/>
                <a:cs typeface="Garamond"/>
                <a:sym typeface="Garamond"/>
              </a:rPr>
              <a:t>Proactively identify challenges and opportunities.  NGS cannot do this for agencies since every agency has a unique situation; we need that information from you.</a:t>
            </a:r>
            <a:endParaRPr dirty="0"/>
          </a:p>
          <a:p>
            <a:pPr marL="57150" marR="0" lvl="0" indent="-88900" algn="l" rtl="0">
              <a:lnSpc>
                <a:spcPct val="100000"/>
              </a:lnSpc>
              <a:spcBef>
                <a:spcPts val="0"/>
              </a:spcBef>
              <a:spcAft>
                <a:spcPts val="0"/>
              </a:spcAft>
              <a:buSzPts val="1400"/>
              <a:buFont typeface="Arial"/>
              <a:buChar char="•"/>
            </a:pPr>
            <a:r>
              <a:rPr lang="en-US" sz="1800" dirty="0">
                <a:latin typeface="Garamond"/>
                <a:ea typeface="Garamond"/>
                <a:cs typeface="Garamond"/>
                <a:sym typeface="Garamond"/>
              </a:rPr>
              <a:t>Address potential impacts early to reduce risk to operational efficiency.  In other words, identify the weak points so they don’t catch you by surprise.</a:t>
            </a:r>
            <a:endParaRPr dirty="0"/>
          </a:p>
          <a:p>
            <a:pPr marL="57150" marR="0" lvl="0" indent="-88900" algn="l" rtl="0">
              <a:lnSpc>
                <a:spcPct val="100000"/>
              </a:lnSpc>
              <a:spcBef>
                <a:spcPts val="0"/>
              </a:spcBef>
              <a:spcAft>
                <a:spcPts val="0"/>
              </a:spcAft>
              <a:buSzPts val="1400"/>
              <a:buFont typeface="Arial"/>
              <a:buChar char="•"/>
            </a:pPr>
            <a:r>
              <a:rPr lang="en-US" sz="1800" dirty="0">
                <a:latin typeface="Garamond"/>
                <a:ea typeface="Garamond"/>
                <a:cs typeface="Garamond"/>
                <a:sym typeface="Garamond"/>
              </a:rPr>
              <a:t>And a key thing is to act now.  It’s essentially a pay-now-or-pay-later situation.  Acting now will minimize costs and complexity going forward. </a:t>
            </a:r>
            <a:r>
              <a:rPr lang="en-US" sz="1800" b="1" i="1" dirty="0">
                <a:latin typeface="Garamond"/>
                <a:ea typeface="Garamond"/>
                <a:cs typeface="Garamond"/>
                <a:sym typeface="Garamond"/>
              </a:rPr>
              <a:t>It will be more expensive later.</a:t>
            </a:r>
            <a:endParaRPr b="1" i="1" dirty="0"/>
          </a:p>
          <a:p>
            <a:pPr marL="0" marR="0" lvl="0" indent="0" algn="l" rtl="0">
              <a:lnSpc>
                <a:spcPct val="100000"/>
              </a:lnSpc>
              <a:spcBef>
                <a:spcPts val="0"/>
              </a:spcBef>
              <a:spcAft>
                <a:spcPts val="0"/>
              </a:spcAft>
              <a:buSzPts val="1400"/>
              <a:buFont typeface="Arial"/>
              <a:buNone/>
            </a:pPr>
            <a:r>
              <a:rPr lang="en-US" sz="1800" dirty="0">
                <a:latin typeface="Garamond"/>
                <a:ea typeface="Garamond"/>
                <a:cs typeface="Garamond"/>
                <a:sym typeface="Garamond"/>
              </a:rPr>
              <a:t> </a:t>
            </a:r>
            <a:endParaRPr dirty="0"/>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These changes are coming because the earth is dynamic. Things are moving. </a:t>
            </a:r>
            <a:r>
              <a:rPr lang="en-US" sz="1800" b="1" i="1" dirty="0">
                <a:latin typeface="Garamond"/>
                <a:ea typeface="Garamond"/>
                <a:cs typeface="Garamond"/>
                <a:sym typeface="Garamond"/>
              </a:rPr>
              <a:t>That's just reality. </a:t>
            </a:r>
            <a:endParaRPr b="1" i="1"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While that’s true, NGS’s goal isn't to make things more complicated.  We want to make things easier.  We're going to try to make the transition from the existing NSRS to the modernized NSRS </a:t>
            </a:r>
            <a:r>
              <a:rPr lang="en-US" sz="1800" b="1" dirty="0">
                <a:latin typeface="Garamond"/>
                <a:ea typeface="Garamond"/>
                <a:cs typeface="Garamond"/>
                <a:sym typeface="Garamond"/>
              </a:rPr>
              <a:t>as simple and painless </a:t>
            </a:r>
            <a:r>
              <a:rPr lang="en-US" sz="1800" dirty="0">
                <a:latin typeface="Garamond"/>
                <a:ea typeface="Garamond"/>
                <a:cs typeface="Garamond"/>
                <a:sym typeface="Garamond"/>
              </a:rPr>
              <a:t>as possible for everyone.</a:t>
            </a:r>
            <a:endParaRPr dirty="0"/>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 </a:t>
            </a:r>
            <a:endParaRPr dirty="0"/>
          </a:p>
        </p:txBody>
      </p:sp>
      <p:sp>
        <p:nvSpPr>
          <p:cNvPr id="150" name="Google Shape;150;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A natural question is why are we modernizing the NSRS?  If I had to choose one thing, I would say “plate tectonics.”  This map shows a large part of the Earth, including the entire NSRS and your operational areas.   The Earth is divided into 50 or so tectonic plates, and they are all moving in different directions.</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In other words, things are moving.  And the Modernized NSRS accounts for this movement.  That specifically includes coordinate systems for the four colored tectonic plates on this map (which includes the NSRS and your areas).  We account for tectonic plate rotation, but also deformation at plate boundaries, earthquakes, subsidence, and other types of movement, everywhere on Earth (not just the four plates with NSRS coordinate systems).</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We also know the location of the center of the Earth with much greater accuracy than ever before (at the cm level).  This reduces systematic errors in the existing NSRS.</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The Modernized NSRS is also global rather than regional. This means that everything is compatible with international reference systems, which helps a lot when interacting with our global neighbors or using datasets from other sources.</a:t>
            </a:r>
            <a:endParaRPr dirty="0"/>
          </a:p>
        </p:txBody>
      </p:sp>
      <p:sp>
        <p:nvSpPr>
          <p:cNvPr id="157" name="Google Shape;15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Challenges exist today for you when using the existing NSRS (and its predecessors).  This maps shows the extent of your operational areas, and you can see they’re (mostly) on the four tectonic plates that are part of the modernized NSRS (but note that all plates are modeled, not just those four).</a:t>
            </a:r>
            <a:endParaRPr sz="1800"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Today, our focus is becoming more regionalized and is likely using three reference systems (“datums”):  NAD 27, NAD 83, and WGS 84.  That in itself creates challenges for managing geospatial data.  Some of the issues with these reference systems are shown in the boxes of red text appearing on the right.  I don’t want to go through each off these things now; there are too many to cover in the time we have.  But I want you to </a:t>
            </a:r>
            <a:r>
              <a:rPr lang="en-US" sz="1800" b="1" dirty="0">
                <a:latin typeface="Garamond"/>
                <a:ea typeface="Garamond"/>
                <a:cs typeface="Garamond"/>
                <a:sym typeface="Garamond"/>
              </a:rPr>
              <a:t>notice that there is a lot of red text</a:t>
            </a:r>
            <a:r>
              <a:rPr lang="en-US" sz="1800" dirty="0">
                <a:latin typeface="Garamond"/>
                <a:ea typeface="Garamond"/>
                <a:cs typeface="Garamond"/>
                <a:sym typeface="Garamond"/>
              </a:rPr>
              <a:t>, which means there are many things to deal with, and they represent challenges for you today.</a:t>
            </a:r>
            <a:endParaRPr sz="1800"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An important thing to understand is that </a:t>
            </a:r>
            <a:r>
              <a:rPr lang="en-US" sz="1800" b="1" dirty="0">
                <a:latin typeface="Garamond"/>
                <a:ea typeface="Garamond"/>
                <a:cs typeface="Garamond"/>
                <a:sym typeface="Garamond"/>
              </a:rPr>
              <a:t>adopting the Modernized NSRS will resolve all of the issues listed here.</a:t>
            </a:r>
            <a:r>
              <a:rPr lang="en-US" sz="1800" dirty="0">
                <a:latin typeface="Garamond"/>
                <a:ea typeface="Garamond"/>
                <a:cs typeface="Garamond"/>
                <a:sym typeface="Garamond"/>
              </a:rPr>
              <a:t>  That alone is a significant advantage of NSRS Modernization.</a:t>
            </a:r>
            <a:endParaRPr sz="1800"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p:txBody>
      </p:sp>
      <p:sp>
        <p:nvSpPr>
          <p:cNvPr id="166" name="Google Shape;1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In a very real sense, using the Modernized NSRS is a solution to the challenges facing agencies now.  And there is more to it than that.</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The Modernized NSRS will be the set of official and best coordinate systems of the United States, defined by NGS.  In terms of how it is justified, it will be approved by the Federal Geodetic Control Subcommittee (FGCS), part of the Federal Geographic Data Committee.  The subcommittee includes representation from many federal agencies, including yours. </a:t>
            </a:r>
            <a:endParaRPr dirty="0"/>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 </a:t>
            </a:r>
            <a:endParaRPr dirty="0"/>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In addition, use of the NSRS is required for civilian federal government agencies, per the Office of Management and Budget Circular A-16.  It is also (at least implicitly) required by the Geospatial Data Act of 2018.</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Beyond those requirements for federal agencies, the NSRS is widely used by state and local governments as well as private industry.  It is a highly used and popular system.</a:t>
            </a: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Lastly, the modernized </a:t>
            </a:r>
            <a:r>
              <a:rPr lang="en-US" sz="1800" b="1" dirty="0">
                <a:latin typeface="Garamond"/>
                <a:ea typeface="Garamond"/>
                <a:cs typeface="Garamond"/>
                <a:sym typeface="Garamond"/>
              </a:rPr>
              <a:t>NSRS is tied to the International Terrestrial Reference System</a:t>
            </a:r>
            <a:r>
              <a:rPr lang="en-US" sz="1800" dirty="0">
                <a:latin typeface="Garamond"/>
                <a:ea typeface="Garamond"/>
                <a:cs typeface="Garamond"/>
                <a:sym typeface="Garamond"/>
              </a:rPr>
              <a:t>, which is widely adopted by other Nations and is being incorporated into planning tools by IHO and efforts to develop a Federated Marine Spatial Data Infrastructure.</a:t>
            </a:r>
            <a:endParaRPr sz="1800" dirty="0">
              <a:latin typeface="Garamond"/>
              <a:ea typeface="Garamond"/>
              <a:cs typeface="Garamond"/>
              <a:sym typeface="Garamond"/>
            </a:endParaRPr>
          </a:p>
        </p:txBody>
      </p:sp>
      <p:sp>
        <p:nvSpPr>
          <p:cNvPr id="182" name="Google Shape;1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I imagine you all have heard of “</a:t>
            </a:r>
            <a:r>
              <a:rPr lang="en-US" sz="1800" b="1" i="1" dirty="0">
                <a:latin typeface="Garamond"/>
                <a:ea typeface="Garamond"/>
                <a:cs typeface="Garamond"/>
                <a:sym typeface="Garamond"/>
              </a:rPr>
              <a:t>Shake &amp; Bake</a:t>
            </a:r>
            <a:r>
              <a:rPr lang="en-US" sz="1800" dirty="0">
                <a:latin typeface="Garamond"/>
                <a:ea typeface="Garamond"/>
                <a:cs typeface="Garamond"/>
                <a:sym typeface="Garamond"/>
              </a:rPr>
              <a:t>.”  At NGS, when we talk about the Modernized NSRS, we say “</a:t>
            </a:r>
            <a:r>
              <a:rPr lang="en-US" sz="1800" b="1" i="1" dirty="0">
                <a:latin typeface="Garamond"/>
                <a:ea typeface="Garamond"/>
                <a:cs typeface="Garamond"/>
                <a:sym typeface="Garamond"/>
              </a:rPr>
              <a:t>Shift &amp; Drift</a:t>
            </a:r>
            <a:r>
              <a:rPr lang="en-US" sz="1800" dirty="0">
                <a:latin typeface="Garamond"/>
                <a:ea typeface="Garamond"/>
                <a:cs typeface="Garamond"/>
                <a:sym typeface="Garamond"/>
              </a:rPr>
              <a:t>.”</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What that means is that there will be two components of movement.  One is a sudden </a:t>
            </a:r>
            <a:r>
              <a:rPr lang="en-US" sz="1800" b="1" i="1" dirty="0">
                <a:latin typeface="Garamond"/>
                <a:ea typeface="Garamond"/>
                <a:cs typeface="Garamond"/>
                <a:sym typeface="Garamond"/>
              </a:rPr>
              <a:t>shift</a:t>
            </a:r>
            <a:r>
              <a:rPr lang="en-US" sz="1800" dirty="0">
                <a:latin typeface="Garamond"/>
                <a:ea typeface="Garamond"/>
                <a:cs typeface="Garamond"/>
                <a:sym typeface="Garamond"/>
              </a:rPr>
              <a:t> that will cause all coordinates to instantly to change from what they are now to their new values.  That will be a change of about 1-1/2 to 12 feet horizontally and at least 6 feet vertically, depending on location.</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The other is a slow continuous </a:t>
            </a:r>
            <a:r>
              <a:rPr lang="en-US" sz="1800" b="1" i="1" dirty="0">
                <a:latin typeface="Garamond"/>
                <a:ea typeface="Garamond"/>
                <a:cs typeface="Garamond"/>
                <a:sym typeface="Garamond"/>
              </a:rPr>
              <a:t>drift</a:t>
            </a:r>
            <a:r>
              <a:rPr lang="en-US" sz="1800" dirty="0">
                <a:latin typeface="Garamond"/>
                <a:ea typeface="Garamond"/>
                <a:cs typeface="Garamond"/>
                <a:sym typeface="Garamond"/>
              </a:rPr>
              <a:t> due mainly to tectonic plate rotation (punctuated occasionally in some places by earthquakes).  The drift is up to about 4 inches per year (mainly in the Pacific).  We will remove most of this effect by modeling crustal motion.</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In the Modernized NSRS, coordinates will always have a date associated with them.  When you provide or receive coordinates, you won’t simply say “here are my coordinates.”   You will say “here are my coordinates at this date (or epoch).”</a:t>
            </a:r>
            <a:endParaRPr dirty="0"/>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 </a:t>
            </a:r>
            <a:endParaRPr dirty="0"/>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Time is part of the modernized NSRS definition.  Coordinates will always have a date associated with them because they change with time, even though the reference system itself stays the same.</a:t>
            </a:r>
            <a:endParaRPr dirty="0"/>
          </a:p>
          <a:p>
            <a:pPr marL="0" marR="0" lvl="0" indent="0" algn="l" rtl="0">
              <a:lnSpc>
                <a:spcPct val="100000"/>
              </a:lnSpc>
              <a:spcBef>
                <a:spcPts val="0"/>
              </a:spcBef>
              <a:spcAft>
                <a:spcPts val="0"/>
              </a:spcAft>
              <a:buSzPts val="1400"/>
              <a:buNone/>
            </a:pPr>
            <a:endParaRPr sz="1800" dirty="0">
              <a:latin typeface="Garamond"/>
              <a:ea typeface="Garamond"/>
              <a:cs typeface="Garamond"/>
              <a:sym typeface="Garamond"/>
            </a:endParaRPr>
          </a:p>
          <a:p>
            <a:pPr marL="0" marR="0" lvl="0" indent="0" algn="l" rtl="0">
              <a:lnSpc>
                <a:spcPct val="100000"/>
              </a:lnSpc>
              <a:spcBef>
                <a:spcPts val="0"/>
              </a:spcBef>
              <a:spcAft>
                <a:spcPts val="0"/>
              </a:spcAft>
              <a:buSzPts val="1400"/>
              <a:buNone/>
            </a:pPr>
            <a:r>
              <a:rPr lang="en-US" sz="1800" dirty="0">
                <a:latin typeface="Garamond"/>
                <a:ea typeface="Garamond"/>
                <a:cs typeface="Garamond"/>
                <a:sym typeface="Garamond"/>
              </a:rPr>
              <a:t>This may all sound complicated, but it’s actually a good thing.  Things are moving, and our positioning capability today is so good that we can no longer ignore the movement.  The Modernized NSRS is being developed with models and tools to account for such temporal change, so you don’t have to!</a:t>
            </a:r>
            <a:endParaRPr dirty="0"/>
          </a:p>
        </p:txBody>
      </p:sp>
      <p:sp>
        <p:nvSpPr>
          <p:cNvPr id="191" name="Google Shape;19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800" dirty="0">
                <a:latin typeface="Garamond"/>
                <a:ea typeface="Garamond"/>
                <a:cs typeface="Garamond"/>
                <a:sym typeface="Garamond"/>
              </a:rPr>
              <a:t>This map illustrates the horizontal coordinate shifts (in feet) expected across CONUS with the transition from NAD 83 to the modernized National Spatial Reference System (NSRS). These shifts range from approximately 2.5 feet in southern Florida to more than 6 feet in California, with even larger displacements in areas affected by significant seismic events, such as Ridgecrest and El Mayor-</a:t>
            </a:r>
            <a:r>
              <a:rPr lang="en-US" sz="1800" dirty="0" err="1">
                <a:latin typeface="Garamond"/>
                <a:ea typeface="Garamond"/>
                <a:cs typeface="Garamond"/>
                <a:sym typeface="Garamond"/>
              </a:rPr>
              <a:t>Cucapah</a:t>
            </a:r>
            <a:r>
              <a:rPr lang="en-US" sz="1800" dirty="0">
                <a:latin typeface="Garamond"/>
                <a:ea typeface="Garamond"/>
                <a:cs typeface="Garamond"/>
                <a:sym typeface="Garamond"/>
              </a:rPr>
              <a:t> earthquakes. Shifts in the Pacific region are even more substantial—exceeding 12 feet in some locations.</a:t>
            </a:r>
          </a:p>
          <a:p>
            <a:pPr marL="0" marR="0" lvl="0" indent="0" algn="l" rtl="0">
              <a:lnSpc>
                <a:spcPct val="100000"/>
              </a:lnSpc>
              <a:spcBef>
                <a:spcPts val="0"/>
              </a:spcBef>
              <a:spcAft>
                <a:spcPts val="0"/>
              </a:spcAft>
              <a:buClr>
                <a:srgbClr val="000000"/>
              </a:buClr>
              <a:buSzPts val="1400"/>
              <a:buFont typeface="Arial"/>
              <a:buNone/>
            </a:pPr>
            <a:endParaRPr lang="en-US" sz="1800" dirty="0">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1400"/>
              <a:buFont typeface="Arial"/>
              <a:buNone/>
            </a:pPr>
            <a:r>
              <a:rPr lang="en-US" sz="1800" dirty="0">
                <a:latin typeface="Garamond"/>
                <a:ea typeface="Garamond"/>
                <a:cs typeface="Garamond"/>
                <a:sym typeface="Garamond"/>
              </a:rPr>
              <a:t>It’s important to note that the future vertical datum, NAPGD2022, will be accessed through NATRF2022 and our other geometric reference frames. Accurate horizontal positioning in the modernized NSRS is critical to achieving proper alignment with tidal datums and sea level measurements.</a:t>
            </a:r>
          </a:p>
          <a:p>
            <a:pPr marL="0" marR="0" lvl="0" indent="0" algn="l" rtl="0">
              <a:lnSpc>
                <a:spcPct val="100000"/>
              </a:lnSpc>
              <a:spcBef>
                <a:spcPts val="0"/>
              </a:spcBef>
              <a:spcAft>
                <a:spcPts val="0"/>
              </a:spcAft>
              <a:buClr>
                <a:srgbClr val="000000"/>
              </a:buClr>
              <a:buSzPts val="1400"/>
              <a:buFont typeface="Arial"/>
              <a:buNone/>
            </a:pPr>
            <a:endParaRPr lang="en-US" sz="1800" dirty="0">
              <a:latin typeface="Garamond"/>
              <a:ea typeface="Garamond"/>
              <a:cs typeface="Garamond"/>
              <a:sym typeface="Garamond"/>
            </a:endParaRPr>
          </a:p>
          <a:p>
            <a:pPr marL="0" marR="0" lvl="0" indent="0" algn="l" rtl="0">
              <a:lnSpc>
                <a:spcPct val="100000"/>
              </a:lnSpc>
              <a:spcBef>
                <a:spcPts val="0"/>
              </a:spcBef>
              <a:spcAft>
                <a:spcPts val="0"/>
              </a:spcAft>
              <a:buClr>
                <a:srgbClr val="000000"/>
              </a:buClr>
              <a:buSzPts val="1400"/>
              <a:buFont typeface="Arial"/>
              <a:buNone/>
            </a:pPr>
            <a:r>
              <a:rPr lang="en-US" sz="1800" b="1" dirty="0">
                <a:latin typeface="Garamond"/>
                <a:ea typeface="Garamond"/>
                <a:cs typeface="Garamond"/>
                <a:sym typeface="Garamond"/>
              </a:rPr>
              <a:t>This is especially significant because </a:t>
            </a:r>
            <a:r>
              <a:rPr lang="en-US" sz="1800" dirty="0">
                <a:latin typeface="Garamond"/>
                <a:ea typeface="Garamond"/>
                <a:cs typeface="Garamond"/>
                <a:sym typeface="Garamond"/>
              </a:rPr>
              <a:t>many satellite and airborne sensors use geometric coordinates. Post-processed data derived from these sources will provide the highest accuracy and will be closely tied to the modernized NSRS, supporting a range of applications from offshore mapping to coastal monitoring.</a:t>
            </a:r>
            <a:endParaRPr sz="1800" dirty="0">
              <a:latin typeface="Garamond"/>
              <a:ea typeface="Garamond"/>
              <a:cs typeface="Garamond"/>
              <a:sym typeface="Garamond"/>
            </a:endParaRPr>
          </a:p>
        </p:txBody>
      </p:sp>
      <p:sp>
        <p:nvSpPr>
          <p:cNvPr id="199" name="Google Shape;19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Title Slide" type="title">
  <p:cSld name="TITLE">
    <p:bg>
      <p:bgPr>
        <a:blipFill rotWithShape="1">
          <a:blip r:embed="rId2">
            <a:alphaModFix/>
          </a:blip>
          <a:tile tx="0" ty="0" sx="100000" sy="100000" flip="none" algn="tl"/>
        </a:blipFill>
        <a:effectLst/>
      </p:bgPr>
    </p:bg>
    <p:spTree>
      <p:nvGrpSpPr>
        <p:cNvPr id="1" name="Shape 16"/>
        <p:cNvGrpSpPr/>
        <p:nvPr/>
      </p:nvGrpSpPr>
      <p:grpSpPr>
        <a:xfrm>
          <a:off x="0" y="0"/>
          <a:ext cx="0" cy="0"/>
          <a:chOff x="0" y="0"/>
          <a:chExt cx="0" cy="0"/>
        </a:xfrm>
      </p:grpSpPr>
      <p:pic>
        <p:nvPicPr>
          <p:cNvPr id="17" name="Google Shape;17;p25"/>
          <p:cNvPicPr preferRelativeResize="0"/>
          <p:nvPr/>
        </p:nvPicPr>
        <p:blipFill rotWithShape="1">
          <a:blip r:embed="rId3">
            <a:alphaModFix/>
          </a:blip>
          <a:srcRect/>
          <a:stretch/>
        </p:blipFill>
        <p:spPr>
          <a:xfrm>
            <a:off x="0" y="-635"/>
            <a:ext cx="12194034" cy="6858000"/>
          </a:xfrm>
          <a:prstGeom prst="rect">
            <a:avLst/>
          </a:prstGeom>
          <a:noFill/>
          <a:ln>
            <a:noFill/>
          </a:ln>
        </p:spPr>
      </p:pic>
      <p:sp>
        <p:nvSpPr>
          <p:cNvPr id="18" name="Google Shape;18;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Calibri"/>
              <a:buNone/>
              <a:defRPr sz="6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5"/>
        <p:cNvGrpSpPr/>
        <p:nvPr/>
      </p:nvGrpSpPr>
      <p:grpSpPr>
        <a:xfrm>
          <a:off x="0" y="0"/>
          <a:ext cx="0" cy="0"/>
          <a:chOff x="0" y="0"/>
          <a:chExt cx="0" cy="0"/>
        </a:xfrm>
      </p:grpSpPr>
      <p:sp>
        <p:nvSpPr>
          <p:cNvPr id="56" name="Google Shape;56;p32"/>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32"/>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2"/>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59"/>
        <p:cNvGrpSpPr/>
        <p:nvPr/>
      </p:nvGrpSpPr>
      <p:grpSpPr>
        <a:xfrm>
          <a:off x="0" y="0"/>
          <a:ext cx="0" cy="0"/>
          <a:chOff x="0" y="0"/>
          <a:chExt cx="0" cy="0"/>
        </a:xfrm>
      </p:grpSpPr>
      <p:sp>
        <p:nvSpPr>
          <p:cNvPr id="60" name="Google Shape;60;p18"/>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18"/>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Title Slide" type="title">
  <p:cSld name="TITLE">
    <p:bg>
      <p:bgPr>
        <a:blipFill rotWithShape="1">
          <a:blip r:embed="rId2">
            <a:alphaModFix/>
          </a:blip>
          <a:tile tx="0" ty="0" sx="100000" sy="100000" flip="none" algn="tl"/>
        </a:blipFill>
        <a:effectLst/>
      </p:bgPr>
    </p:bg>
    <p:spTree>
      <p:nvGrpSpPr>
        <p:cNvPr id="1" name="Shape 62"/>
        <p:cNvGrpSpPr/>
        <p:nvPr/>
      </p:nvGrpSpPr>
      <p:grpSpPr>
        <a:xfrm>
          <a:off x="0" y="0"/>
          <a:ext cx="0" cy="0"/>
          <a:chOff x="0" y="0"/>
          <a:chExt cx="0" cy="0"/>
        </a:xfrm>
      </p:grpSpPr>
      <p:pic>
        <p:nvPicPr>
          <p:cNvPr id="63" name="Google Shape;63;p45"/>
          <p:cNvPicPr preferRelativeResize="0"/>
          <p:nvPr/>
        </p:nvPicPr>
        <p:blipFill rotWithShape="1">
          <a:blip r:embed="rId3">
            <a:alphaModFix/>
          </a:blip>
          <a:srcRect/>
          <a:stretch/>
        </p:blipFill>
        <p:spPr>
          <a:xfrm>
            <a:off x="0" y="-635"/>
            <a:ext cx="12194034" cy="6858000"/>
          </a:xfrm>
          <a:prstGeom prst="rect">
            <a:avLst/>
          </a:prstGeom>
          <a:noFill/>
          <a:ln>
            <a:noFill/>
          </a:ln>
        </p:spPr>
      </p:pic>
      <p:sp>
        <p:nvSpPr>
          <p:cNvPr id="64" name="Google Shape;64;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Calibri"/>
              <a:buNone/>
              <a:defRPr sz="6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73"/>
        <p:cNvGrpSpPr/>
        <p:nvPr/>
      </p:nvGrpSpPr>
      <p:grpSpPr>
        <a:xfrm>
          <a:off x="0" y="0"/>
          <a:ext cx="0" cy="0"/>
          <a:chOff x="0" y="0"/>
          <a:chExt cx="0" cy="0"/>
        </a:xfrm>
      </p:grpSpPr>
      <p:sp>
        <p:nvSpPr>
          <p:cNvPr id="74" name="Google Shape;74;p36"/>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76" name="Google Shape;76;p36"/>
          <p:cNvSpPr txBox="1">
            <a:spLocks noGrp="1"/>
          </p:cNvSpPr>
          <p:nvPr>
            <p:ph type="dt" idx="10"/>
          </p:nvPr>
        </p:nvSpPr>
        <p:spPr>
          <a:xfrm>
            <a:off x="468923" y="6355397"/>
            <a:ext cx="2844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600">
                <a:solidFill>
                  <a:srgbClr val="7F7F7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600">
                <a:solidFill>
                  <a:srgbClr val="7F7F7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6"/>
          <p:cNvSpPr txBox="1">
            <a:spLocks noGrp="1"/>
          </p:cNvSpPr>
          <p:nvPr>
            <p:ph type="sldNum" idx="12"/>
          </p:nvPr>
        </p:nvSpPr>
        <p:spPr>
          <a:xfrm>
            <a:off x="8859520" y="6356353"/>
            <a:ext cx="28448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Title Slide" type="title">
  <p:cSld name="TITLE">
    <p:bg>
      <p:bgPr>
        <a:blipFill rotWithShape="1">
          <a:blip r:embed="rId2">
            <a:alphaModFix/>
          </a:blip>
          <a:tile tx="0" ty="0" sx="100000" sy="100000" flip="none" algn="tl"/>
        </a:blipFill>
        <a:effectLst/>
      </p:bgPr>
    </p:bg>
    <p:spTree>
      <p:nvGrpSpPr>
        <p:cNvPr id="1" name="Shape 79"/>
        <p:cNvGrpSpPr/>
        <p:nvPr/>
      </p:nvGrpSpPr>
      <p:grpSpPr>
        <a:xfrm>
          <a:off x="0" y="0"/>
          <a:ext cx="0" cy="0"/>
          <a:chOff x="0" y="0"/>
          <a:chExt cx="0" cy="0"/>
        </a:xfrm>
      </p:grpSpPr>
      <p:pic>
        <p:nvPicPr>
          <p:cNvPr id="80" name="Google Shape;80;p46"/>
          <p:cNvPicPr preferRelativeResize="0"/>
          <p:nvPr/>
        </p:nvPicPr>
        <p:blipFill rotWithShape="1">
          <a:blip r:embed="rId3">
            <a:alphaModFix/>
          </a:blip>
          <a:srcRect/>
          <a:stretch/>
        </p:blipFill>
        <p:spPr>
          <a:xfrm>
            <a:off x="0" y="-635"/>
            <a:ext cx="12194034" cy="6858000"/>
          </a:xfrm>
          <a:prstGeom prst="rect">
            <a:avLst/>
          </a:prstGeom>
          <a:noFill/>
          <a:ln>
            <a:noFill/>
          </a:ln>
        </p:spPr>
      </p:pic>
      <p:sp>
        <p:nvSpPr>
          <p:cNvPr id="81" name="Google Shape;81;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Calibri"/>
              <a:buNone/>
              <a:defRPr sz="6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
        <p:nvSpPr>
          <p:cNvPr id="84" name="Google Shape;84;p47"/>
          <p:cNvSpPr txBox="1">
            <a:spLocks noGrp="1"/>
          </p:cNvSpPr>
          <p:nvPr>
            <p:ph type="dt" idx="10"/>
          </p:nvPr>
        </p:nvSpPr>
        <p:spPr>
          <a:xfrm>
            <a:off x="468923" y="6355397"/>
            <a:ext cx="2844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600">
                <a:solidFill>
                  <a:srgbClr val="7F7F7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600">
                <a:solidFill>
                  <a:srgbClr val="7F7F7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859520" y="6356353"/>
            <a:ext cx="28448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7"/>
        <p:cNvGrpSpPr/>
        <p:nvPr/>
      </p:nvGrpSpPr>
      <p:grpSpPr>
        <a:xfrm>
          <a:off x="0" y="0"/>
          <a:ext cx="0" cy="0"/>
          <a:chOff x="0" y="0"/>
          <a:chExt cx="0" cy="0"/>
        </a:xfrm>
      </p:grpSpPr>
      <p:sp>
        <p:nvSpPr>
          <p:cNvPr id="88" name="Google Shape;88;p48"/>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8"/>
          <p:cNvSpPr txBox="1">
            <a:spLocks noGrp="1"/>
          </p:cNvSpPr>
          <p:nvPr>
            <p:ph type="dt" idx="10"/>
          </p:nvPr>
        </p:nvSpPr>
        <p:spPr>
          <a:xfrm>
            <a:off x="468923" y="6355397"/>
            <a:ext cx="2844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8"/>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8"/>
          <p:cNvSpPr txBox="1">
            <a:spLocks noGrp="1"/>
          </p:cNvSpPr>
          <p:nvPr>
            <p:ph type="sldNum" idx="12"/>
          </p:nvPr>
        </p:nvSpPr>
        <p:spPr>
          <a:xfrm>
            <a:off x="8859520" y="6356353"/>
            <a:ext cx="28448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blank">
  <p:cSld name="Custom blank">
    <p:spTree>
      <p:nvGrpSpPr>
        <p:cNvPr id="1" name="Shape 92"/>
        <p:cNvGrpSpPr/>
        <p:nvPr/>
      </p:nvGrpSpPr>
      <p:grpSpPr>
        <a:xfrm>
          <a:off x="0" y="0"/>
          <a:ext cx="0" cy="0"/>
          <a:chOff x="0" y="0"/>
          <a:chExt cx="0" cy="0"/>
        </a:xfrm>
      </p:grpSpPr>
      <p:sp>
        <p:nvSpPr>
          <p:cNvPr id="93" name="Google Shape;93;p49"/>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white">
  <p:cSld name="Blank white">
    <p:spTree>
      <p:nvGrpSpPr>
        <p:cNvPr id="1" name="Shape 94"/>
        <p:cNvGrpSpPr/>
        <p:nvPr/>
      </p:nvGrpSpPr>
      <p:grpSpPr>
        <a:xfrm>
          <a:off x="0" y="0"/>
          <a:ext cx="0" cy="0"/>
          <a:chOff x="0" y="0"/>
          <a:chExt cx="0" cy="0"/>
        </a:xfrm>
      </p:grpSpPr>
      <p:sp>
        <p:nvSpPr>
          <p:cNvPr id="95" name="Google Shape;95;p50"/>
          <p:cNvSpPr txBox="1">
            <a:spLocks noGrp="1"/>
          </p:cNvSpPr>
          <p:nvPr>
            <p:ph type="sldNum" idx="12"/>
          </p:nvPr>
        </p:nvSpPr>
        <p:spPr>
          <a:xfrm>
            <a:off x="8859520" y="6356353"/>
            <a:ext cx="2844800" cy="365125"/>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blank">
  <p:cSld name="Custom blank">
    <p:spTree>
      <p:nvGrpSpPr>
        <p:cNvPr id="1" name="Shape 103"/>
        <p:cNvGrpSpPr/>
        <p:nvPr/>
      </p:nvGrpSpPr>
      <p:grpSpPr>
        <a:xfrm>
          <a:off x="0" y="0"/>
          <a:ext cx="0" cy="0"/>
          <a:chOff x="0" y="0"/>
          <a:chExt cx="0" cy="0"/>
        </a:xfrm>
      </p:grpSpPr>
      <p:sp>
        <p:nvSpPr>
          <p:cNvPr id="104" name="Google Shape;104;p53"/>
          <p:cNvSpPr txBox="1">
            <a:spLocks noGrp="1"/>
          </p:cNvSpPr>
          <p:nvPr>
            <p:ph type="dt" idx="10"/>
          </p:nvPr>
        </p:nvSpPr>
        <p:spPr>
          <a:xfrm>
            <a:off x="468923" y="6355397"/>
            <a:ext cx="2844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600">
                <a:solidFill>
                  <a:srgbClr val="7F7F7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53"/>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600">
                <a:solidFill>
                  <a:srgbClr val="7F7F7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53"/>
          <p:cNvSpPr txBox="1">
            <a:spLocks noGrp="1"/>
          </p:cNvSpPr>
          <p:nvPr>
            <p:ph type="sldNum" idx="12"/>
          </p:nvPr>
        </p:nvSpPr>
        <p:spPr>
          <a:xfrm>
            <a:off x="8859520" y="6356353"/>
            <a:ext cx="28448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
        <p:cNvGrpSpPr/>
        <p:nvPr/>
      </p:nvGrpSpPr>
      <p:grpSpPr>
        <a:xfrm>
          <a:off x="0" y="0"/>
          <a:ext cx="0" cy="0"/>
          <a:chOff x="0" y="0"/>
          <a:chExt cx="0" cy="0"/>
        </a:xfrm>
      </p:grpSpPr>
      <p:sp>
        <p:nvSpPr>
          <p:cNvPr id="21" name="Google Shape;21;p69"/>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2" name="Google Shape;22;p69"/>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9"/>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1"/>
        <p:cNvGrpSpPr/>
        <p:nvPr/>
      </p:nvGrpSpPr>
      <p:grpSpPr>
        <a:xfrm>
          <a:off x="0" y="0"/>
          <a:ext cx="0" cy="0"/>
          <a:chOff x="0" y="0"/>
          <a:chExt cx="0" cy="0"/>
        </a:xfrm>
      </p:grpSpPr>
      <p:sp>
        <p:nvSpPr>
          <p:cNvPr id="112" name="Google Shape;112;p52"/>
          <p:cNvSpPr txBox="1">
            <a:spLocks noGrp="1"/>
          </p:cNvSpPr>
          <p:nvPr>
            <p:ph type="title"/>
          </p:nvPr>
        </p:nvSpPr>
        <p:spPr>
          <a:xfrm>
            <a:off x="91440" y="457200"/>
            <a:ext cx="3474720" cy="100584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52"/>
          <p:cNvSpPr txBox="1">
            <a:spLocks noGrp="1"/>
          </p:cNvSpPr>
          <p:nvPr>
            <p:ph type="body" idx="1"/>
          </p:nvPr>
        </p:nvSpPr>
        <p:spPr>
          <a:xfrm>
            <a:off x="91440" y="1463040"/>
            <a:ext cx="3474720" cy="48463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52"/>
          <p:cNvSpPr txBox="1">
            <a:spLocks noGrp="1"/>
          </p:cNvSpPr>
          <p:nvPr>
            <p:ph type="dt" idx="10"/>
          </p:nvPr>
        </p:nvSpPr>
        <p:spPr>
          <a:xfrm>
            <a:off x="468923" y="6355397"/>
            <a:ext cx="2844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600">
                <a:solidFill>
                  <a:srgbClr val="7F7F7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52"/>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600">
                <a:solidFill>
                  <a:srgbClr val="7F7F7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52"/>
          <p:cNvSpPr txBox="1">
            <a:spLocks noGrp="1"/>
          </p:cNvSpPr>
          <p:nvPr>
            <p:ph type="sldNum" idx="12"/>
          </p:nvPr>
        </p:nvSpPr>
        <p:spPr>
          <a:xfrm>
            <a:off x="8859520" y="6356353"/>
            <a:ext cx="2844800" cy="365125"/>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sp>
        <p:nvSpPr>
          <p:cNvPr id="30" name="Google Shape;30;p27"/>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27"/>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7"/>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3"/>
        <p:cNvGrpSpPr/>
        <p:nvPr/>
      </p:nvGrpSpPr>
      <p:grpSpPr>
        <a:xfrm>
          <a:off x="0" y="0"/>
          <a:ext cx="0" cy="0"/>
          <a:chOff x="0" y="0"/>
          <a:chExt cx="0" cy="0"/>
        </a:xfrm>
      </p:grpSpPr>
      <p:sp>
        <p:nvSpPr>
          <p:cNvPr id="34" name="Google Shape;34;p28"/>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p28"/>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white">
  <p:cSld name="Blank white">
    <p:spTree>
      <p:nvGrpSpPr>
        <p:cNvPr id="1" name="Shape 36"/>
        <p:cNvGrpSpPr/>
        <p:nvPr/>
      </p:nvGrpSpPr>
      <p:grpSpPr>
        <a:xfrm>
          <a:off x="0" y="0"/>
          <a:ext cx="0" cy="0"/>
          <a:chOff x="0" y="0"/>
          <a:chExt cx="0" cy="0"/>
        </a:xfrm>
      </p:grpSpPr>
      <p:sp>
        <p:nvSpPr>
          <p:cNvPr id="37" name="Google Shape;37;p31"/>
          <p:cNvSpPr txBox="1">
            <a:spLocks noGrp="1"/>
          </p:cNvSpPr>
          <p:nvPr>
            <p:ph type="sldNum" idx="12"/>
          </p:nvPr>
        </p:nvSpPr>
        <p:spPr>
          <a:xfrm>
            <a:off x="9144000" y="648970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Title Slide" type="title">
  <p:cSld name="TITLE">
    <p:bg>
      <p:bgPr>
        <a:blipFill rotWithShape="1">
          <a:blip r:embed="rId2">
            <a:alphaModFix/>
          </a:blip>
          <a:tile tx="0" ty="0" sx="100000" sy="100000" flip="none" algn="tl"/>
        </a:blipFill>
        <a:effectLst/>
      </p:bgPr>
    </p:bg>
    <p:spTree>
      <p:nvGrpSpPr>
        <p:cNvPr id="1" name="Shape 38"/>
        <p:cNvGrpSpPr/>
        <p:nvPr/>
      </p:nvGrpSpPr>
      <p:grpSpPr>
        <a:xfrm>
          <a:off x="0" y="0"/>
          <a:ext cx="0" cy="0"/>
          <a:chOff x="0" y="0"/>
          <a:chExt cx="0" cy="0"/>
        </a:xfrm>
      </p:grpSpPr>
      <p:pic>
        <p:nvPicPr>
          <p:cNvPr id="39" name="Google Shape;39;p42"/>
          <p:cNvPicPr preferRelativeResize="0"/>
          <p:nvPr/>
        </p:nvPicPr>
        <p:blipFill rotWithShape="1">
          <a:blip r:embed="rId3">
            <a:alphaModFix/>
          </a:blip>
          <a:srcRect/>
          <a:stretch/>
        </p:blipFill>
        <p:spPr>
          <a:xfrm>
            <a:off x="0" y="-635"/>
            <a:ext cx="12194034" cy="6858000"/>
          </a:xfrm>
          <a:prstGeom prst="rect">
            <a:avLst/>
          </a:prstGeom>
          <a:noFill/>
          <a:ln>
            <a:noFill/>
          </a:ln>
        </p:spPr>
      </p:pic>
      <p:sp>
        <p:nvSpPr>
          <p:cNvPr id="40" name="Google Shape;40;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6000"/>
              <a:buFont typeface="Calibri"/>
              <a:buNone/>
              <a:defRPr sz="6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2"/>
        <p:cNvGrpSpPr/>
        <p:nvPr/>
      </p:nvGrpSpPr>
      <p:grpSpPr>
        <a:xfrm>
          <a:off x="0" y="0"/>
          <a:ext cx="0" cy="0"/>
          <a:chOff x="0" y="0"/>
          <a:chExt cx="0" cy="0"/>
        </a:xfrm>
      </p:grpSpPr>
      <p:sp>
        <p:nvSpPr>
          <p:cNvPr id="43" name="Google Shape;43;p43"/>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43"/>
          <p:cNvSpPr txBox="1">
            <a:spLocks noGrp="1"/>
          </p:cNvSpPr>
          <p:nvPr>
            <p:ph type="title"/>
          </p:nvPr>
        </p:nvSpPr>
        <p:spPr>
          <a:xfrm>
            <a:off x="91440" y="457200"/>
            <a:ext cx="3474720" cy="100584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2"/>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3"/>
          <p:cNvSpPr txBox="1">
            <a:spLocks noGrp="1"/>
          </p:cNvSpPr>
          <p:nvPr>
            <p:ph type="body" idx="1"/>
          </p:nvPr>
        </p:nvSpPr>
        <p:spPr>
          <a:xfrm>
            <a:off x="91440" y="1463040"/>
            <a:ext cx="3474720" cy="484632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blank">
  <p:cSld name="Custom blank">
    <p:spTree>
      <p:nvGrpSpPr>
        <p:cNvPr id="1" name="Shape 46"/>
        <p:cNvGrpSpPr/>
        <p:nvPr/>
      </p:nvGrpSpPr>
      <p:grpSpPr>
        <a:xfrm>
          <a:off x="0" y="0"/>
          <a:ext cx="0" cy="0"/>
          <a:chOff x="0" y="0"/>
          <a:chExt cx="0" cy="0"/>
        </a:xfrm>
      </p:grpSpPr>
      <p:sp>
        <p:nvSpPr>
          <p:cNvPr id="47" name="Google Shape;47;p44"/>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blank">
  <p:cSld name="Custom blank">
    <p:spTree>
      <p:nvGrpSpPr>
        <p:cNvPr id="1" name="Shape 53"/>
        <p:cNvGrpSpPr/>
        <p:nvPr/>
      </p:nvGrpSpPr>
      <p:grpSpPr>
        <a:xfrm>
          <a:off x="0" y="0"/>
          <a:ext cx="0" cy="0"/>
          <a:chOff x="0" y="0"/>
          <a:chExt cx="0" cy="0"/>
        </a:xfrm>
      </p:grpSpPr>
      <p:sp>
        <p:nvSpPr>
          <p:cNvPr id="54" name="Google Shape;54;p30"/>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1pPr>
            <a:lvl2pPr marL="0" marR="0" lvl="1"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2pPr>
            <a:lvl3pPr marL="0" marR="0" lvl="2"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3pPr>
            <a:lvl4pPr marL="0" marR="0" lvl="3"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4pPr>
            <a:lvl5pPr marL="0" marR="0" lvl="4"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5pPr>
            <a:lvl6pPr marL="0" marR="0" lvl="5"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6pPr>
            <a:lvl7pPr marL="0" marR="0" lvl="6"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7pPr>
            <a:lvl8pPr marL="0" marR="0" lvl="7"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8pPr>
            <a:lvl9pPr marL="0" marR="0" lvl="8" indent="0" algn="r">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4"/>
          <p:cNvPicPr preferRelativeResize="0"/>
          <p:nvPr/>
        </p:nvPicPr>
        <p:blipFill rotWithShape="1">
          <a:blip r:embed="rId4">
            <a:alphaModFix/>
          </a:blip>
          <a:srcRect/>
          <a:stretch/>
        </p:blipFill>
        <p:spPr>
          <a:xfrm>
            <a:off x="0" y="0"/>
            <a:ext cx="12194036" cy="6858000"/>
          </a:xfrm>
          <a:prstGeom prst="rect">
            <a:avLst/>
          </a:prstGeom>
          <a:noFill/>
          <a:ln>
            <a:noFill/>
          </a:ln>
        </p:spPr>
      </p:pic>
      <p:sp>
        <p:nvSpPr>
          <p:cNvPr id="11" name="Google Shape;11;p24"/>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4"/>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dt" idx="10"/>
          </p:nvPr>
        </p:nvSpPr>
        <p:spPr>
          <a:xfrm>
            <a:off x="468923" y="6355397"/>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4"/>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24"/>
          <p:cNvSpPr txBox="1">
            <a:spLocks noGrp="1"/>
          </p:cNvSpPr>
          <p:nvPr>
            <p:ph type="sldNum" idx="12"/>
          </p:nvPr>
        </p:nvSpPr>
        <p:spPr>
          <a:xfrm>
            <a:off x="8859520" y="6356353"/>
            <a:ext cx="28448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pic>
        <p:nvPicPr>
          <p:cNvPr id="25" name="Google Shape;25;p26"/>
          <p:cNvPicPr preferRelativeResize="0"/>
          <p:nvPr/>
        </p:nvPicPr>
        <p:blipFill rotWithShape="1">
          <a:blip r:embed="rId8">
            <a:alphaModFix/>
          </a:blip>
          <a:srcRect/>
          <a:stretch/>
        </p:blipFill>
        <p:spPr>
          <a:xfrm>
            <a:off x="0" y="0"/>
            <a:ext cx="12194036" cy="6858000"/>
          </a:xfrm>
          <a:prstGeom prst="rect">
            <a:avLst/>
          </a:prstGeom>
          <a:noFill/>
          <a:ln>
            <a:noFill/>
          </a:ln>
        </p:spPr>
      </p:pic>
      <p:sp>
        <p:nvSpPr>
          <p:cNvPr id="26" name="Google Shape;26;p26"/>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26"/>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26"/>
          <p:cNvSpPr txBox="1">
            <a:spLocks noGrp="1"/>
          </p:cNvSpPr>
          <p:nvPr>
            <p:ph type="sldNum" idx="12"/>
          </p:nvPr>
        </p:nvSpPr>
        <p:spPr>
          <a:xfrm>
            <a:off x="9144000" y="64897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
        <p:cNvGrpSpPr/>
        <p:nvPr/>
      </p:nvGrpSpPr>
      <p:grpSpPr>
        <a:xfrm>
          <a:off x="0" y="0"/>
          <a:ext cx="0" cy="0"/>
          <a:chOff x="0" y="0"/>
          <a:chExt cx="0" cy="0"/>
        </a:xfrm>
      </p:grpSpPr>
      <p:pic>
        <p:nvPicPr>
          <p:cNvPr id="49" name="Google Shape;49;p29"/>
          <p:cNvPicPr preferRelativeResize="0"/>
          <p:nvPr/>
        </p:nvPicPr>
        <p:blipFill rotWithShape="1">
          <a:blip r:embed="rId6">
            <a:alphaModFix/>
          </a:blip>
          <a:srcRect/>
          <a:stretch/>
        </p:blipFill>
        <p:spPr>
          <a:xfrm>
            <a:off x="0" y="0"/>
            <a:ext cx="12194036" cy="6858000"/>
          </a:xfrm>
          <a:prstGeom prst="rect">
            <a:avLst/>
          </a:prstGeom>
          <a:noFill/>
          <a:ln>
            <a:noFill/>
          </a:ln>
        </p:spPr>
      </p:pic>
      <p:sp>
        <p:nvSpPr>
          <p:cNvPr id="50" name="Google Shape;50;p29"/>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p29"/>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29"/>
          <p:cNvSpPr txBox="1">
            <a:spLocks noGrp="1"/>
          </p:cNvSpPr>
          <p:nvPr>
            <p:ph type="sldNum" idx="12"/>
          </p:nvPr>
        </p:nvSpPr>
        <p:spPr>
          <a:xfrm>
            <a:off x="9144000" y="648970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1pPr>
            <a:lvl2pPr marL="0" marR="0" lvl="1" indent="0" algn="r" rtl="0">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7F7F7F"/>
              </a:buClr>
              <a:buSzPts val="1600"/>
              <a:buFont typeface="Calibri"/>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pic>
        <p:nvPicPr>
          <p:cNvPr id="67" name="Google Shape;67;p35"/>
          <p:cNvPicPr preferRelativeResize="0"/>
          <p:nvPr/>
        </p:nvPicPr>
        <p:blipFill rotWithShape="1">
          <a:blip r:embed="rId8">
            <a:alphaModFix/>
          </a:blip>
          <a:srcRect/>
          <a:stretch/>
        </p:blipFill>
        <p:spPr>
          <a:xfrm>
            <a:off x="0" y="0"/>
            <a:ext cx="12194036" cy="6858000"/>
          </a:xfrm>
          <a:prstGeom prst="rect">
            <a:avLst/>
          </a:prstGeom>
          <a:noFill/>
          <a:ln>
            <a:noFill/>
          </a:ln>
        </p:spPr>
      </p:pic>
      <p:sp>
        <p:nvSpPr>
          <p:cNvPr id="68" name="Google Shape;68;p35"/>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35"/>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35"/>
          <p:cNvSpPr txBox="1">
            <a:spLocks noGrp="1"/>
          </p:cNvSpPr>
          <p:nvPr>
            <p:ph type="dt" idx="10"/>
          </p:nvPr>
        </p:nvSpPr>
        <p:spPr>
          <a:xfrm>
            <a:off x="468923" y="6355397"/>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p35"/>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2" name="Google Shape;72;p35"/>
          <p:cNvSpPr txBox="1">
            <a:spLocks noGrp="1"/>
          </p:cNvSpPr>
          <p:nvPr>
            <p:ph type="sldNum" idx="12"/>
          </p:nvPr>
        </p:nvSpPr>
        <p:spPr>
          <a:xfrm>
            <a:off x="8859520" y="6356353"/>
            <a:ext cx="28448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pic>
        <p:nvPicPr>
          <p:cNvPr id="97" name="Google Shape;97;p37"/>
          <p:cNvPicPr preferRelativeResize="0"/>
          <p:nvPr/>
        </p:nvPicPr>
        <p:blipFill rotWithShape="1">
          <a:blip r:embed="rId4">
            <a:alphaModFix/>
          </a:blip>
          <a:srcRect/>
          <a:stretch/>
        </p:blipFill>
        <p:spPr>
          <a:xfrm>
            <a:off x="0" y="0"/>
            <a:ext cx="12194036" cy="6858000"/>
          </a:xfrm>
          <a:prstGeom prst="rect">
            <a:avLst/>
          </a:prstGeom>
          <a:noFill/>
          <a:ln>
            <a:noFill/>
          </a:ln>
        </p:spPr>
      </p:pic>
      <p:sp>
        <p:nvSpPr>
          <p:cNvPr id="98" name="Google Shape;98;p37"/>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9" name="Google Shape;99;p37"/>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37"/>
          <p:cNvSpPr txBox="1">
            <a:spLocks noGrp="1"/>
          </p:cNvSpPr>
          <p:nvPr>
            <p:ph type="dt" idx="10"/>
          </p:nvPr>
        </p:nvSpPr>
        <p:spPr>
          <a:xfrm>
            <a:off x="468923" y="6355397"/>
            <a:ext cx="284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p37"/>
          <p:cNvSpPr txBox="1">
            <a:spLocks noGrp="1"/>
          </p:cNvSpPr>
          <p:nvPr>
            <p:ph type="ftr" idx="11"/>
          </p:nvPr>
        </p:nvSpPr>
        <p:spPr>
          <a:xfrm>
            <a:off x="4165600" y="6356353"/>
            <a:ext cx="3860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7F7F7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2" name="Google Shape;102;p37"/>
          <p:cNvSpPr txBox="1">
            <a:spLocks noGrp="1"/>
          </p:cNvSpPr>
          <p:nvPr>
            <p:ph type="sldNum" idx="12"/>
          </p:nvPr>
        </p:nvSpPr>
        <p:spPr>
          <a:xfrm>
            <a:off x="8859520" y="6356353"/>
            <a:ext cx="2844800" cy="365125"/>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7F7F7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3" r:id="rId2"/>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txBox="1">
            <a:spLocks noGrp="1"/>
          </p:cNvSpPr>
          <p:nvPr>
            <p:ph type="ctrTitle"/>
          </p:nvPr>
        </p:nvSpPr>
        <p:spPr>
          <a:xfrm>
            <a:off x="0" y="3036735"/>
            <a:ext cx="12192000" cy="1200288"/>
          </a:xfrm>
          <a:prstGeom prst="rect">
            <a:avLst/>
          </a:prstGeom>
          <a:noFill/>
          <a:ln>
            <a:noFill/>
          </a:ln>
        </p:spPr>
        <p:txBody>
          <a:bodyPr spcFirstLastPara="1" wrap="square" lIns="91425" tIns="45700" rIns="91425" bIns="45700" anchor="b" anchorCtr="0">
            <a:spAutoFit/>
          </a:bodyPr>
          <a:lstStyle/>
          <a:p>
            <a:pPr marL="0" lvl="0" indent="0" algn="ctr" rtl="0">
              <a:lnSpc>
                <a:spcPct val="90000"/>
              </a:lnSpc>
              <a:spcBef>
                <a:spcPts val="0"/>
              </a:spcBef>
              <a:spcAft>
                <a:spcPts val="0"/>
              </a:spcAft>
              <a:buClr>
                <a:schemeClr val="dk2"/>
              </a:buClr>
              <a:buSzPts val="8000"/>
              <a:buFont typeface="Calibri"/>
              <a:buNone/>
            </a:pPr>
            <a:r>
              <a:rPr lang="en-US" sz="4000" dirty="0">
                <a:solidFill>
                  <a:schemeClr val="accent1">
                    <a:lumMod val="50000"/>
                  </a:schemeClr>
                </a:solidFill>
                <a:latin typeface="Arial Black"/>
                <a:ea typeface="Arial Black"/>
                <a:cs typeface="Arial Black"/>
                <a:sym typeface="Arial Black"/>
              </a:rPr>
              <a:t>Getting Ready for the Modernized </a:t>
            </a:r>
            <a:br>
              <a:rPr lang="en-US" sz="4000" dirty="0">
                <a:solidFill>
                  <a:schemeClr val="accent1">
                    <a:lumMod val="50000"/>
                  </a:schemeClr>
                </a:solidFill>
                <a:latin typeface="Arial Black"/>
                <a:ea typeface="Arial Black"/>
                <a:cs typeface="Arial Black"/>
                <a:sym typeface="Arial Black"/>
              </a:rPr>
            </a:br>
            <a:r>
              <a:rPr lang="en-US" sz="4000" dirty="0">
                <a:solidFill>
                  <a:schemeClr val="accent1">
                    <a:lumMod val="50000"/>
                  </a:schemeClr>
                </a:solidFill>
                <a:latin typeface="Arial Black"/>
                <a:ea typeface="Arial Black"/>
                <a:cs typeface="Arial Black"/>
                <a:sym typeface="Arial Black"/>
              </a:rPr>
              <a:t>National Spatial Reference System (NSRS)</a:t>
            </a:r>
            <a:endParaRPr sz="4000" dirty="0">
              <a:solidFill>
                <a:schemeClr val="accent1">
                  <a:lumMod val="50000"/>
                </a:schemeClr>
              </a:solidFill>
              <a:latin typeface="Arial Black"/>
              <a:ea typeface="Arial Black"/>
              <a:cs typeface="Arial Black"/>
              <a:sym typeface="Arial Black"/>
            </a:endParaRPr>
          </a:p>
        </p:txBody>
      </p:sp>
      <p:sp>
        <p:nvSpPr>
          <p:cNvPr id="123" name="Google Shape;123;p3"/>
          <p:cNvSpPr txBox="1"/>
          <p:nvPr/>
        </p:nvSpPr>
        <p:spPr>
          <a:xfrm>
            <a:off x="9511321" y="5323197"/>
            <a:ext cx="2803895" cy="13541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accent1">
                    <a:lumMod val="50000"/>
                  </a:schemeClr>
                </a:solidFill>
                <a:latin typeface="+mj-lt"/>
                <a:ea typeface="Calibri"/>
                <a:cs typeface="Calibri"/>
                <a:sym typeface="Calibri"/>
              </a:rPr>
              <a:t>Daniel Roman</a:t>
            </a:r>
            <a:endParaRPr sz="1400" b="0" i="0" u="none" strike="noStrike" cap="none" dirty="0">
              <a:solidFill>
                <a:schemeClr val="accent1">
                  <a:lumMod val="50000"/>
                </a:schemeClr>
              </a:solidFill>
              <a:latin typeface="+mj-lt"/>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400" b="1" i="0" strike="noStrike" cap="none" dirty="0">
                <a:solidFill>
                  <a:schemeClr val="accent1">
                    <a:lumMod val="50000"/>
                  </a:schemeClr>
                </a:solidFill>
                <a:latin typeface="+mj-lt"/>
                <a:ea typeface="Calibri"/>
                <a:cs typeface="Calibri"/>
                <a:sym typeface="Calibri"/>
              </a:rPr>
              <a:t>Dan.Roman@noaa.gov</a:t>
            </a:r>
            <a:endParaRPr sz="1400" b="1" i="0" strike="noStrike" cap="none" dirty="0">
              <a:solidFill>
                <a:schemeClr val="accent1">
                  <a:lumMod val="50000"/>
                </a:schemeClr>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1400" b="1" i="0" u="none" strike="noStrike" cap="none" dirty="0">
              <a:solidFill>
                <a:schemeClr val="accent1">
                  <a:lumMod val="50000"/>
                </a:schemeClr>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accent1">
                    <a:lumMod val="50000"/>
                  </a:schemeClr>
                </a:solidFill>
                <a:latin typeface="+mj-lt"/>
                <a:ea typeface="Calibri"/>
                <a:cs typeface="Calibri"/>
                <a:sym typeface="Calibri"/>
              </a:rPr>
              <a:t>Dana Caccamise</a:t>
            </a:r>
            <a:endParaRPr sz="1400" b="0" i="0" u="none" strike="noStrike" cap="none" dirty="0">
              <a:solidFill>
                <a:schemeClr val="accent1">
                  <a:lumMod val="50000"/>
                </a:schemeClr>
              </a:solidFill>
              <a:latin typeface="+mj-lt"/>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1400" b="1" i="0" u="none" strike="noStrike" cap="none" dirty="0" err="1">
                <a:solidFill>
                  <a:schemeClr val="accent1">
                    <a:lumMod val="50000"/>
                  </a:schemeClr>
                </a:solidFill>
                <a:latin typeface="+mj-lt"/>
                <a:ea typeface="Calibri"/>
                <a:cs typeface="Calibri"/>
                <a:sym typeface="Calibri"/>
              </a:rPr>
              <a:t>Dana.Caccamise@noaa.gov</a:t>
            </a:r>
            <a:endParaRPr sz="1400" b="1" i="0" u="none" strike="noStrike" cap="none" dirty="0">
              <a:solidFill>
                <a:schemeClr val="accent1">
                  <a:lumMod val="50000"/>
                </a:schemeClr>
              </a:solidFill>
              <a:latin typeface="+mj-lt"/>
              <a:ea typeface="Calibri"/>
              <a:cs typeface="Calibri"/>
              <a:sym typeface="Calibri"/>
            </a:endParaRPr>
          </a:p>
        </p:txBody>
      </p:sp>
      <p:sp>
        <p:nvSpPr>
          <p:cNvPr id="124" name="Google Shape;124;p3"/>
          <p:cNvSpPr txBox="1"/>
          <p:nvPr/>
        </p:nvSpPr>
        <p:spPr>
          <a:xfrm>
            <a:off x="372282" y="5825806"/>
            <a:ext cx="5008240" cy="636031"/>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rgbClr val="000000"/>
              </a:buClr>
              <a:buSzPts val="2000"/>
              <a:buFont typeface="Arial"/>
              <a:buNone/>
            </a:pPr>
            <a:r>
              <a:rPr lang="en-US" sz="2000" b="1" i="0" u="none" strike="noStrike" cap="none" dirty="0">
                <a:solidFill>
                  <a:schemeClr val="accent1">
                    <a:lumMod val="50000"/>
                  </a:schemeClr>
                </a:solidFill>
                <a:latin typeface="+mj-lt"/>
                <a:ea typeface="Calibri"/>
                <a:cs typeface="Calibri"/>
                <a:sym typeface="Calibri"/>
              </a:rPr>
              <a:t>NSRS2022 Datum Pre-Planning Brief</a:t>
            </a:r>
            <a:endParaRPr sz="1400" b="0" i="0" u="none" strike="noStrike" cap="none" dirty="0">
              <a:solidFill>
                <a:schemeClr val="accent1">
                  <a:lumMod val="50000"/>
                </a:schemeClr>
              </a:solidFill>
              <a:latin typeface="+mj-lt"/>
              <a:ea typeface="Arial"/>
              <a:cs typeface="Arial"/>
              <a:sym typeface="Arial"/>
            </a:endParaRPr>
          </a:p>
          <a:p>
            <a:pPr marL="0" marR="0" lvl="0" indent="0" algn="l" rtl="0">
              <a:lnSpc>
                <a:spcPct val="80000"/>
              </a:lnSpc>
              <a:spcBef>
                <a:spcPts val="400"/>
              </a:spcBef>
              <a:spcAft>
                <a:spcPts val="0"/>
              </a:spcAft>
              <a:buClr>
                <a:srgbClr val="000000"/>
              </a:buClr>
              <a:buSzPts val="2000"/>
              <a:buFont typeface="Arial"/>
              <a:buNone/>
            </a:pPr>
            <a:r>
              <a:rPr lang="en-US" sz="2000" b="0" i="0" u="none" strike="noStrike" cap="none" dirty="0">
                <a:solidFill>
                  <a:schemeClr val="accent1">
                    <a:lumMod val="50000"/>
                  </a:schemeClr>
                </a:solidFill>
                <a:latin typeface="+mj-lt"/>
                <a:ea typeface="Calibri"/>
                <a:cs typeface="Calibri"/>
                <a:sym typeface="Calibri"/>
              </a:rPr>
              <a:t>May 28, 2025</a:t>
            </a:r>
            <a:endParaRPr sz="2000" b="1" i="1" u="none" strike="noStrike" cap="none" dirty="0">
              <a:solidFill>
                <a:schemeClr val="accent1">
                  <a:lumMod val="50000"/>
                </a:schemeClr>
              </a:solidFill>
              <a:latin typeface="+mj-lt"/>
              <a:ea typeface="Calibri"/>
              <a:cs typeface="Calibri"/>
              <a:sym typeface="Calibri"/>
            </a:endParaRPr>
          </a:p>
        </p:txBody>
      </p:sp>
      <p:pic>
        <p:nvPicPr>
          <p:cNvPr id="125" name="Google Shape;125;p3" descr="C:\Survey\Documents\NGS documents\NGS logos\ngs_logo.gif"/>
          <p:cNvPicPr preferRelativeResize="0"/>
          <p:nvPr/>
        </p:nvPicPr>
        <p:blipFill rotWithShape="1">
          <a:blip r:embed="rId3">
            <a:alphaModFix/>
          </a:blip>
          <a:srcRect/>
          <a:stretch/>
        </p:blipFill>
        <p:spPr>
          <a:xfrm>
            <a:off x="8387861" y="5682084"/>
            <a:ext cx="995289" cy="995289"/>
          </a:xfrm>
          <a:prstGeom prst="rect">
            <a:avLst/>
          </a:prstGeom>
          <a:noFill/>
          <a:ln>
            <a:noFill/>
          </a:ln>
          <a:effectLst>
            <a:outerShdw blurRad="63500" sx="102000" sy="102000" algn="ctr" rotWithShape="0">
              <a:srgbClr val="000000">
                <a:alpha val="40000"/>
              </a:srgbClr>
            </a:outerShdw>
          </a:effectLst>
        </p:spPr>
      </p:pic>
      <p:sp>
        <p:nvSpPr>
          <p:cNvPr id="126" name="Google Shape;126;p3"/>
          <p:cNvSpPr txBox="1"/>
          <p:nvPr/>
        </p:nvSpPr>
        <p:spPr>
          <a:xfrm>
            <a:off x="6534727" y="1423571"/>
            <a:ext cx="565727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chemeClr val="accent1">
                    <a:lumMod val="50000"/>
                  </a:schemeClr>
                </a:solidFill>
                <a:latin typeface="Arial"/>
                <a:ea typeface="Arial"/>
                <a:cs typeface="Arial"/>
                <a:sym typeface="Arial"/>
              </a:rPr>
              <a:t>NOS Data Governance Board (DGB) Seminars, May 28, 2025, @ 11 a.m. (EST)</a:t>
            </a:r>
            <a:endParaRPr sz="1800" b="0" i="0" u="none" strike="noStrike" cap="none" dirty="0">
              <a:solidFill>
                <a:schemeClr val="accent1">
                  <a:lumMod val="50000"/>
                </a:schemeClr>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10" descr="A map of the united states&#10;&#10;Description automatically generated"/>
          <p:cNvPicPr preferRelativeResize="0"/>
          <p:nvPr/>
        </p:nvPicPr>
        <p:blipFill rotWithShape="1">
          <a:blip r:embed="rId3">
            <a:alphaModFix/>
          </a:blip>
          <a:srcRect t="4319" b="-287"/>
          <a:stretch/>
        </p:blipFill>
        <p:spPr>
          <a:xfrm>
            <a:off x="0" y="0"/>
            <a:ext cx="9528048" cy="6858000"/>
          </a:xfrm>
          <a:prstGeom prst="rect">
            <a:avLst/>
          </a:prstGeom>
          <a:noFill/>
          <a:ln>
            <a:noFill/>
          </a:ln>
        </p:spPr>
      </p:pic>
      <p:sp>
        <p:nvSpPr>
          <p:cNvPr id="214" name="Google Shape;214;p10"/>
          <p:cNvSpPr txBox="1"/>
          <p:nvPr/>
        </p:nvSpPr>
        <p:spPr>
          <a:xfrm>
            <a:off x="9454660" y="1580606"/>
            <a:ext cx="2667000" cy="27391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1" i="1" u="none" strike="noStrike" cap="none" dirty="0">
                <a:solidFill>
                  <a:srgbClr val="1F3864"/>
                </a:solidFill>
                <a:latin typeface="Arial"/>
                <a:ea typeface="Arial"/>
                <a:cs typeface="Arial"/>
                <a:sym typeface="Arial"/>
              </a:rPr>
              <a:t>Estimated orthometric height shifts </a:t>
            </a:r>
            <a:br>
              <a:rPr lang="en-US" sz="2000" b="1" i="1" u="none" strike="noStrike" cap="none" dirty="0">
                <a:solidFill>
                  <a:srgbClr val="1F3864"/>
                </a:solidFill>
                <a:latin typeface="Arial"/>
                <a:ea typeface="Arial"/>
                <a:cs typeface="Arial"/>
                <a:sym typeface="Arial"/>
              </a:rPr>
            </a:br>
            <a:br>
              <a:rPr lang="en-US" sz="2000" b="1" i="1" u="none" strike="noStrike" cap="none" dirty="0">
                <a:solidFill>
                  <a:srgbClr val="1F3864"/>
                </a:solidFill>
                <a:latin typeface="Arial"/>
                <a:ea typeface="Arial"/>
                <a:cs typeface="Arial"/>
                <a:sym typeface="Arial"/>
              </a:rPr>
            </a:br>
            <a:r>
              <a:rPr lang="en-US" sz="2000" b="1" i="1" u="none" strike="noStrike" cap="none" dirty="0">
                <a:solidFill>
                  <a:srgbClr val="1F3864"/>
                </a:solidFill>
                <a:latin typeface="Arial"/>
                <a:ea typeface="Arial"/>
                <a:cs typeface="Arial"/>
                <a:sym typeface="Arial"/>
              </a:rPr>
              <a:t>(CONUS): </a:t>
            </a:r>
            <a:br>
              <a:rPr lang="en-US" sz="2000" b="1" i="0" u="none" strike="noStrike" cap="none" dirty="0">
                <a:solidFill>
                  <a:srgbClr val="1F3864"/>
                </a:solidFill>
                <a:latin typeface="Arial"/>
                <a:ea typeface="Arial"/>
                <a:cs typeface="Arial"/>
                <a:sym typeface="Arial"/>
              </a:rPr>
            </a:br>
            <a:r>
              <a:rPr lang="en-US" sz="2000" b="1" i="0" u="none" strike="noStrike" cap="none" dirty="0">
                <a:solidFill>
                  <a:srgbClr val="1F3864"/>
                </a:solidFill>
                <a:latin typeface="Arial"/>
                <a:ea typeface="Arial"/>
                <a:cs typeface="Arial"/>
                <a:sym typeface="Arial"/>
              </a:rPr>
              <a:t>NAVD 88 to NAPGD2022 </a:t>
            </a:r>
            <a:br>
              <a:rPr lang="en-US" sz="2000" b="1" i="0" u="none" strike="noStrike" cap="none" dirty="0">
                <a:solidFill>
                  <a:srgbClr val="1F3864"/>
                </a:solidFill>
                <a:latin typeface="Arial"/>
                <a:ea typeface="Arial"/>
                <a:cs typeface="Arial"/>
                <a:sym typeface="Arial"/>
              </a:rPr>
            </a:br>
            <a:r>
              <a:rPr lang="en-US" sz="2000" b="1" i="0" u="none" strike="noStrike" cap="none" dirty="0">
                <a:solidFill>
                  <a:srgbClr val="1F3864"/>
                </a:solidFill>
                <a:latin typeface="Arial"/>
                <a:ea typeface="Arial"/>
                <a:cs typeface="Arial"/>
                <a:sym typeface="Arial"/>
              </a:rPr>
              <a:t>epoch 2020.0 (feet)</a:t>
            </a:r>
            <a:endParaRPr sz="2000" b="0" i="0" u="none" strike="noStrike" cap="none" dirty="0">
              <a:solidFill>
                <a:srgbClr val="1F3864"/>
              </a:solidFill>
              <a:latin typeface="Arial"/>
              <a:ea typeface="Arial"/>
              <a:cs typeface="Arial"/>
              <a:sym typeface="Arial"/>
            </a:endParaRPr>
          </a:p>
        </p:txBody>
      </p:sp>
      <p:pic>
        <p:nvPicPr>
          <p:cNvPr id="215" name="Google Shape;215;p10" descr="C:\Survey\Documents\NGS documents\NGS logos\ngs_logo.gif"/>
          <p:cNvPicPr preferRelativeResize="0"/>
          <p:nvPr/>
        </p:nvPicPr>
        <p:blipFill rotWithShape="1">
          <a:blip r:embed="rId4">
            <a:alphaModFix/>
          </a:blip>
          <a:srcRect/>
          <a:stretch/>
        </p:blipFill>
        <p:spPr>
          <a:xfrm>
            <a:off x="11025553" y="137479"/>
            <a:ext cx="995289" cy="995289"/>
          </a:xfrm>
          <a:prstGeom prst="rect">
            <a:avLst/>
          </a:prstGeom>
          <a:noFill/>
          <a:ln>
            <a:noFill/>
          </a:ln>
          <a:effectLst>
            <a:outerShdw blurRad="63500" sx="102000" sy="102000" algn="ctr" rotWithShape="0">
              <a:srgbClr val="000000">
                <a:alpha val="40000"/>
              </a:srgbClr>
            </a:outerShdw>
          </a:effectLst>
        </p:spPr>
      </p:pic>
      <p:sp>
        <p:nvSpPr>
          <p:cNvPr id="216" name="Google Shape;216;p10"/>
          <p:cNvSpPr txBox="1"/>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7F7F7F"/>
                </a:solidFill>
                <a:latin typeface="Calibri"/>
                <a:ea typeface="Calibri"/>
                <a:cs typeface="Calibri"/>
                <a:sym typeface="Calibri"/>
              </a:rPr>
              <a:t>10</a:t>
            </a:fld>
            <a:endParaRPr sz="1600" b="0" i="0" u="none" strike="noStrike" cap="none">
              <a:solidFill>
                <a:srgbClr val="7F7F7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5"/>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11</a:t>
            </a:fld>
            <a:endParaRPr/>
          </a:p>
        </p:txBody>
      </p:sp>
      <p:sp>
        <p:nvSpPr>
          <p:cNvPr id="222" name="Google Shape;222;p15"/>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r>
              <a:rPr lang="en-US" sz="2800" dirty="0">
                <a:solidFill>
                  <a:srgbClr val="1F3864"/>
                </a:solidFill>
                <a:latin typeface="Arial Black"/>
                <a:ea typeface="Arial Black"/>
                <a:cs typeface="Arial Black"/>
                <a:sym typeface="Arial Black"/>
              </a:rPr>
              <a:t>What types of data are affected?</a:t>
            </a:r>
            <a:endParaRPr sz="2800" dirty="0">
              <a:solidFill>
                <a:srgbClr val="1F3864"/>
              </a:solidFill>
              <a:latin typeface="Arial Black"/>
              <a:ea typeface="Arial Black"/>
              <a:cs typeface="Arial Black"/>
              <a:sym typeface="Arial Black"/>
            </a:endParaRPr>
          </a:p>
        </p:txBody>
      </p:sp>
      <p:sp>
        <p:nvSpPr>
          <p:cNvPr id="223" name="Google Shape;223;p15"/>
          <p:cNvSpPr txBox="1"/>
          <p:nvPr/>
        </p:nvSpPr>
        <p:spPr>
          <a:xfrm>
            <a:off x="5801520" y="6391916"/>
            <a:ext cx="5902800" cy="349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dirty="0" err="1">
                <a:solidFill>
                  <a:srgbClr val="1F3864"/>
                </a:solidFill>
              </a:rPr>
              <a:t>VDatum</a:t>
            </a:r>
            <a:r>
              <a:rPr lang="en-US" sz="1800" b="1" dirty="0">
                <a:solidFill>
                  <a:srgbClr val="1F3864"/>
                </a:solidFill>
              </a:rPr>
              <a:t> - bringing land and sea together</a:t>
            </a:r>
            <a:endParaRPr sz="1800" b="1" i="0" u="none" strike="noStrike" cap="none" dirty="0">
              <a:solidFill>
                <a:srgbClr val="1F3864"/>
              </a:solidFill>
              <a:latin typeface="Arial"/>
              <a:ea typeface="Arial"/>
              <a:cs typeface="Arial"/>
              <a:sym typeface="Arial"/>
            </a:endParaRPr>
          </a:p>
        </p:txBody>
      </p:sp>
      <p:sp>
        <p:nvSpPr>
          <p:cNvPr id="224" name="Google Shape;224;p15"/>
          <p:cNvSpPr txBox="1"/>
          <p:nvPr/>
        </p:nvSpPr>
        <p:spPr>
          <a:xfrm>
            <a:off x="932131" y="6391916"/>
            <a:ext cx="3249900" cy="349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dirty="0">
                <a:solidFill>
                  <a:srgbClr val="1F3864"/>
                </a:solidFill>
              </a:rPr>
              <a:t>Coastal Inundation</a:t>
            </a:r>
            <a:endParaRPr sz="1800" b="1" i="0" u="none" strike="noStrike" cap="none" dirty="0">
              <a:solidFill>
                <a:srgbClr val="1F3864"/>
              </a:solidFill>
              <a:latin typeface="Arial"/>
              <a:ea typeface="Arial"/>
              <a:cs typeface="Arial"/>
              <a:sym typeface="Arial"/>
            </a:endParaRPr>
          </a:p>
        </p:txBody>
      </p:sp>
      <p:sp>
        <p:nvSpPr>
          <p:cNvPr id="225" name="Google Shape;225;p15"/>
          <p:cNvSpPr txBox="1"/>
          <p:nvPr/>
        </p:nvSpPr>
        <p:spPr>
          <a:xfrm>
            <a:off x="4972050" y="2991080"/>
            <a:ext cx="2743200" cy="295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dirty="0">
                <a:solidFill>
                  <a:srgbClr val="1F3864"/>
                </a:solidFill>
              </a:rPr>
              <a:t>Bathymetry</a:t>
            </a:r>
            <a:endParaRPr sz="1800" b="1" i="0" u="none" strike="noStrike" cap="none" dirty="0">
              <a:solidFill>
                <a:srgbClr val="1F3864"/>
              </a:solidFill>
              <a:latin typeface="Arial"/>
              <a:ea typeface="Arial"/>
              <a:cs typeface="Arial"/>
              <a:sym typeface="Arial"/>
            </a:endParaRPr>
          </a:p>
        </p:txBody>
      </p:sp>
      <p:sp>
        <p:nvSpPr>
          <p:cNvPr id="226" name="Google Shape;226;p15"/>
          <p:cNvSpPr txBox="1"/>
          <p:nvPr/>
        </p:nvSpPr>
        <p:spPr>
          <a:xfrm>
            <a:off x="8106945" y="3152647"/>
            <a:ext cx="3249900" cy="349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dirty="0">
                <a:solidFill>
                  <a:srgbClr val="1F3864"/>
                </a:solidFill>
              </a:rPr>
              <a:t>Coastal Intelligence</a:t>
            </a:r>
            <a:endParaRPr sz="1800" b="1" i="0" u="none" strike="noStrike" cap="none" dirty="0">
              <a:solidFill>
                <a:srgbClr val="1F3864"/>
              </a:solidFill>
              <a:latin typeface="Arial"/>
              <a:ea typeface="Arial"/>
              <a:cs typeface="Arial"/>
              <a:sym typeface="Arial"/>
            </a:endParaRPr>
          </a:p>
        </p:txBody>
      </p:sp>
      <p:sp>
        <p:nvSpPr>
          <p:cNvPr id="227" name="Google Shape;227;p15"/>
          <p:cNvSpPr txBox="1"/>
          <p:nvPr/>
        </p:nvSpPr>
        <p:spPr>
          <a:xfrm>
            <a:off x="1486328" y="3152647"/>
            <a:ext cx="2476200" cy="349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800" b="1" dirty="0">
                <a:solidFill>
                  <a:srgbClr val="1F3864"/>
                </a:solidFill>
              </a:rPr>
              <a:t>Charting</a:t>
            </a:r>
            <a:endParaRPr sz="1800" b="1" i="0" u="none" strike="noStrike" cap="none" dirty="0">
              <a:solidFill>
                <a:srgbClr val="1F3864"/>
              </a:solidFill>
              <a:latin typeface="Arial"/>
              <a:ea typeface="Arial"/>
              <a:cs typeface="Arial"/>
              <a:sym typeface="Arial"/>
            </a:endParaRPr>
          </a:p>
        </p:txBody>
      </p:sp>
      <p:pic>
        <p:nvPicPr>
          <p:cNvPr id="228" name="Google Shape;228;p15"/>
          <p:cNvPicPr preferRelativeResize="0"/>
          <p:nvPr/>
        </p:nvPicPr>
        <p:blipFill>
          <a:blip r:embed="rId3">
            <a:alphaModFix/>
          </a:blip>
          <a:stretch>
            <a:fillRect/>
          </a:stretch>
        </p:blipFill>
        <p:spPr>
          <a:xfrm>
            <a:off x="422882" y="1345934"/>
            <a:ext cx="4514850" cy="1762125"/>
          </a:xfrm>
          <a:prstGeom prst="rect">
            <a:avLst/>
          </a:prstGeom>
          <a:noFill/>
          <a:ln>
            <a:noFill/>
          </a:ln>
          <a:effectLst>
            <a:outerShdw blurRad="50800" dist="101600" dir="2700000" algn="tl" rotWithShape="0">
              <a:schemeClr val="accent1">
                <a:lumMod val="50000"/>
                <a:alpha val="30000"/>
              </a:schemeClr>
            </a:outerShdw>
          </a:effectLst>
        </p:spPr>
      </p:pic>
      <p:pic>
        <p:nvPicPr>
          <p:cNvPr id="229" name="Google Shape;229;p15"/>
          <p:cNvPicPr preferRelativeResize="0"/>
          <p:nvPr/>
        </p:nvPicPr>
        <p:blipFill>
          <a:blip r:embed="rId4">
            <a:alphaModFix/>
          </a:blip>
          <a:srcRect l="15740" t="14540" r="5830" b="9856"/>
          <a:stretch>
            <a:fillRect/>
          </a:stretch>
        </p:blipFill>
        <p:spPr>
          <a:xfrm rot="667749">
            <a:off x="5390977" y="1380456"/>
            <a:ext cx="1905346" cy="1383319"/>
          </a:xfrm>
          <a:prstGeom prst="rect">
            <a:avLst/>
          </a:prstGeom>
          <a:noFill/>
          <a:ln>
            <a:noFill/>
          </a:ln>
          <a:effectLst>
            <a:outerShdw blurRad="50800" dist="101600" dir="2700000" algn="tl" rotWithShape="0">
              <a:schemeClr val="accent1">
                <a:lumMod val="50000"/>
                <a:alpha val="30000"/>
              </a:schemeClr>
            </a:outerShdw>
          </a:effectLst>
        </p:spPr>
      </p:pic>
      <p:pic>
        <p:nvPicPr>
          <p:cNvPr id="230" name="Google Shape;230;p15"/>
          <p:cNvPicPr preferRelativeResize="0"/>
          <p:nvPr/>
        </p:nvPicPr>
        <p:blipFill>
          <a:blip r:embed="rId5">
            <a:alphaModFix/>
          </a:blip>
          <a:stretch>
            <a:fillRect/>
          </a:stretch>
        </p:blipFill>
        <p:spPr>
          <a:xfrm>
            <a:off x="457200" y="3865508"/>
            <a:ext cx="4005211" cy="2441996"/>
          </a:xfrm>
          <a:prstGeom prst="rect">
            <a:avLst/>
          </a:prstGeom>
          <a:noFill/>
          <a:ln>
            <a:noFill/>
          </a:ln>
          <a:effectLst>
            <a:outerShdw blurRad="50800" dist="101600" dir="2700000" algn="tl" rotWithShape="0">
              <a:schemeClr val="accent1">
                <a:lumMod val="50000"/>
                <a:alpha val="30000"/>
              </a:schemeClr>
            </a:outerShdw>
          </a:effectLst>
        </p:spPr>
      </p:pic>
      <p:pic>
        <p:nvPicPr>
          <p:cNvPr id="231" name="Google Shape;231;p15"/>
          <p:cNvPicPr preferRelativeResize="0"/>
          <p:nvPr/>
        </p:nvPicPr>
        <p:blipFill>
          <a:blip r:embed="rId6">
            <a:alphaModFix/>
          </a:blip>
          <a:stretch>
            <a:fillRect/>
          </a:stretch>
        </p:blipFill>
        <p:spPr>
          <a:xfrm>
            <a:off x="7787483" y="558671"/>
            <a:ext cx="3916837" cy="2549388"/>
          </a:xfrm>
          <a:prstGeom prst="rect">
            <a:avLst/>
          </a:prstGeom>
          <a:noFill/>
          <a:ln>
            <a:noFill/>
          </a:ln>
          <a:effectLst>
            <a:outerShdw blurRad="50800" dist="101600" dir="2700000" algn="tl" rotWithShape="0">
              <a:schemeClr val="accent1">
                <a:lumMod val="50000"/>
                <a:alpha val="30000"/>
              </a:schemeClr>
            </a:outerShdw>
          </a:effectLst>
        </p:spPr>
      </p:pic>
      <p:pic>
        <p:nvPicPr>
          <p:cNvPr id="232" name="Google Shape;232;p15"/>
          <p:cNvPicPr preferRelativeResize="0"/>
          <p:nvPr/>
        </p:nvPicPr>
        <p:blipFill>
          <a:blip r:embed="rId7">
            <a:alphaModFix/>
          </a:blip>
          <a:stretch>
            <a:fillRect/>
          </a:stretch>
        </p:blipFill>
        <p:spPr>
          <a:xfrm>
            <a:off x="5801520" y="3854365"/>
            <a:ext cx="5902800" cy="2453139"/>
          </a:xfrm>
          <a:prstGeom prst="rect">
            <a:avLst/>
          </a:prstGeom>
          <a:noFill/>
          <a:ln>
            <a:noFill/>
          </a:ln>
          <a:effectLst>
            <a:outerShdw blurRad="50800" dist="101600" dir="2700000" algn="tl" rotWithShape="0">
              <a:schemeClr val="accent1">
                <a:lumMod val="50000"/>
                <a:alpha val="30000"/>
              </a:scheme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3363aceb5e3_1_2"/>
          <p:cNvSpPr txBox="1">
            <a:spLocks noGrp="1"/>
          </p:cNvSpPr>
          <p:nvPr>
            <p:ph type="sldNum" idx="12"/>
          </p:nvPr>
        </p:nvSpPr>
        <p:spPr>
          <a:xfrm>
            <a:off x="9144000" y="649224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7F7F7F"/>
              </a:buClr>
              <a:buSzPts val="1600"/>
              <a:buFont typeface="Calibri"/>
              <a:buNone/>
            </a:pPr>
            <a:fld id="{00000000-1234-1234-1234-123412341234}" type="slidenum">
              <a:rPr lang="en-US"/>
              <a:t>12</a:t>
            </a:fld>
            <a:endParaRPr/>
          </a:p>
        </p:txBody>
      </p:sp>
      <p:sp>
        <p:nvSpPr>
          <p:cNvPr id="239" name="Google Shape;239;g3363aceb5e3_1_2"/>
          <p:cNvSpPr txBox="1">
            <a:spLocks noGrp="1"/>
          </p:cNvSpPr>
          <p:nvPr>
            <p:ph type="title"/>
          </p:nvPr>
        </p:nvSpPr>
        <p:spPr>
          <a:xfrm>
            <a:off x="410275" y="507876"/>
            <a:ext cx="11247000" cy="6714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2800" dirty="0">
                <a:solidFill>
                  <a:schemeClr val="accent1">
                    <a:lumMod val="50000"/>
                  </a:schemeClr>
                </a:solidFill>
                <a:latin typeface="Arial" panose="020B0604020202020204" pitchFamily="34" charset="0"/>
                <a:cs typeface="Arial" panose="020B0604020202020204" pitchFamily="34" charset="0"/>
              </a:rPr>
              <a:t>Inconsistency to Integration: </a:t>
            </a:r>
            <a:r>
              <a:rPr lang="en-US" sz="3200" dirty="0" err="1">
                <a:solidFill>
                  <a:schemeClr val="accent1">
                    <a:lumMod val="50000"/>
                  </a:schemeClr>
                </a:solidFill>
                <a:latin typeface="Arial" panose="020B0604020202020204" pitchFamily="34" charset="0"/>
                <a:cs typeface="Arial" panose="020B0604020202020204" pitchFamily="34" charset="0"/>
              </a:rPr>
              <a:t>VDatum</a:t>
            </a:r>
            <a:r>
              <a:rPr lang="en-US" sz="2800" dirty="0">
                <a:solidFill>
                  <a:schemeClr val="accent1">
                    <a:lumMod val="50000"/>
                  </a:schemeClr>
                </a:solidFill>
                <a:latin typeface="Arial" panose="020B0604020202020204" pitchFamily="34" charset="0"/>
                <a:cs typeface="Arial" panose="020B0604020202020204" pitchFamily="34" charset="0"/>
              </a:rPr>
              <a:t> in the Modernized NSRS</a:t>
            </a:r>
            <a:endParaRPr sz="2800" dirty="0">
              <a:solidFill>
                <a:schemeClr val="accent1">
                  <a:lumMod val="50000"/>
                </a:schemeClr>
              </a:solidFill>
              <a:latin typeface="Arial" panose="020B0604020202020204" pitchFamily="34" charset="0"/>
              <a:cs typeface="Arial" panose="020B0604020202020204" pitchFamily="34" charset="0"/>
            </a:endParaRPr>
          </a:p>
        </p:txBody>
      </p:sp>
      <p:pic>
        <p:nvPicPr>
          <p:cNvPr id="240" name="Google Shape;240;g3363aceb5e3_1_2"/>
          <p:cNvPicPr preferRelativeResize="0"/>
          <p:nvPr/>
        </p:nvPicPr>
        <p:blipFill>
          <a:blip r:embed="rId3">
            <a:alphaModFix/>
            <a:extLst>
              <a:ext uri="{BEBA8EAE-BF5A-486C-A8C5-ECC9F3942E4B}">
                <a14:imgProps xmlns:a14="http://schemas.microsoft.com/office/drawing/2010/main">
                  <a14:imgLayer r:embed="rId4">
                    <a14:imgEffect>
                      <a14:sharpenSoften amount="6000"/>
                    </a14:imgEffect>
                  </a14:imgLayer>
                </a14:imgProps>
              </a:ext>
            </a:extLst>
          </a:blip>
          <a:stretch>
            <a:fillRect/>
          </a:stretch>
        </p:blipFill>
        <p:spPr>
          <a:xfrm>
            <a:off x="292475" y="1899029"/>
            <a:ext cx="5214863" cy="3739239"/>
          </a:xfrm>
          <a:prstGeom prst="rect">
            <a:avLst/>
          </a:prstGeom>
          <a:noFill/>
          <a:ln>
            <a:noFill/>
          </a:ln>
        </p:spPr>
      </p:pic>
      <p:sp>
        <p:nvSpPr>
          <p:cNvPr id="241" name="Google Shape;241;g3363aceb5e3_1_2"/>
          <p:cNvSpPr txBox="1">
            <a:spLocks noGrp="1"/>
          </p:cNvSpPr>
          <p:nvPr>
            <p:ph type="body" idx="1"/>
          </p:nvPr>
        </p:nvSpPr>
        <p:spPr>
          <a:xfrm>
            <a:off x="949140" y="6024514"/>
            <a:ext cx="10550301" cy="751741"/>
          </a:xfrm>
          <a:prstGeom prst="rect">
            <a:avLst/>
          </a:prstGeom>
        </p:spPr>
        <p:txBody>
          <a:bodyPr spcFirstLastPara="1" wrap="square" lIns="91425" tIns="45700" rIns="91425" bIns="45700" anchor="t" anchorCtr="0">
            <a:noAutofit/>
          </a:bodyPr>
          <a:lstStyle/>
          <a:p>
            <a:pPr marL="0" indent="0">
              <a:buNone/>
            </a:pPr>
            <a:r>
              <a:rPr lang="en-US" sz="1600" b="1" dirty="0">
                <a:solidFill>
                  <a:schemeClr val="accent1">
                    <a:lumMod val="50000"/>
                  </a:schemeClr>
                </a:solidFill>
                <a:latin typeface="Arial" panose="020B0604020202020204" pitchFamily="34" charset="0"/>
                <a:cs typeface="Arial" panose="020B0604020202020204" pitchFamily="34" charset="0"/>
              </a:rPr>
              <a:t>With the modernized NSRS, the Topography of the Sea Surface (TSS) will be defined using the Mean Sea Surface referenced to NAPGD2022—not NAVD 88</a:t>
            </a:r>
            <a:endParaRPr sz="1600" b="1" dirty="0">
              <a:solidFill>
                <a:schemeClr val="accent1">
                  <a:lumMod val="50000"/>
                </a:schemeClr>
              </a:solidFill>
              <a:latin typeface="Arial" panose="020B0604020202020204" pitchFamily="34" charset="0"/>
              <a:cs typeface="Arial" panose="020B0604020202020204" pitchFamily="34" charset="0"/>
            </a:endParaRPr>
          </a:p>
        </p:txBody>
      </p:sp>
      <p:grpSp>
        <p:nvGrpSpPr>
          <p:cNvPr id="242" name="Google Shape;242;g3363aceb5e3_1_2"/>
          <p:cNvGrpSpPr/>
          <p:nvPr/>
        </p:nvGrpSpPr>
        <p:grpSpPr>
          <a:xfrm>
            <a:off x="6033655" y="1899029"/>
            <a:ext cx="5874995" cy="3494771"/>
            <a:chOff x="6033775" y="1899100"/>
            <a:chExt cx="5874875" cy="3494700"/>
          </a:xfrm>
        </p:grpSpPr>
        <p:sp>
          <p:nvSpPr>
            <p:cNvPr id="243" name="Google Shape;243;g3363aceb5e3_1_2"/>
            <p:cNvSpPr/>
            <p:nvPr/>
          </p:nvSpPr>
          <p:spPr>
            <a:xfrm>
              <a:off x="6033775" y="1899100"/>
              <a:ext cx="1400100" cy="2810700"/>
            </a:xfrm>
            <a:prstGeom prst="flowChartAlternateProcess">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accent1">
                      <a:lumMod val="50000"/>
                    </a:schemeClr>
                  </a:solidFill>
                  <a:latin typeface="Calibri"/>
                  <a:ea typeface="Calibri"/>
                  <a:cs typeface="Calibri"/>
                  <a:sym typeface="Calibri"/>
                </a:rPr>
                <a:t>Other geometric CRS</a:t>
              </a:r>
              <a:endParaRPr b="1" dirty="0">
                <a:solidFill>
                  <a:schemeClr val="accent1">
                    <a:lumMod val="50000"/>
                  </a:schemeClr>
                </a:solidFill>
                <a:latin typeface="Calibri"/>
                <a:ea typeface="Calibri"/>
                <a:cs typeface="Calibri"/>
                <a:sym typeface="Calibri"/>
              </a:endParaRPr>
            </a:p>
            <a:p>
              <a:pPr marL="0" lvl="0" indent="0" algn="ctr" rtl="0">
                <a:spcBef>
                  <a:spcPts val="0"/>
                </a:spcBef>
                <a:spcAft>
                  <a:spcPts val="0"/>
                </a:spcAft>
                <a:buNone/>
              </a:pPr>
              <a:r>
                <a:rPr lang="en-US" b="1" dirty="0">
                  <a:solidFill>
                    <a:schemeClr val="accent1">
                      <a:lumMod val="50000"/>
                    </a:schemeClr>
                  </a:solidFill>
                  <a:latin typeface="Calibri"/>
                  <a:ea typeface="Calibri"/>
                  <a:cs typeface="Calibri"/>
                  <a:sym typeface="Calibri"/>
                </a:rPr>
                <a:t>…</a:t>
              </a:r>
              <a:endParaRPr b="1" dirty="0">
                <a:solidFill>
                  <a:schemeClr val="accent1">
                    <a:lumMod val="50000"/>
                  </a:schemeClr>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b="1" dirty="0">
                  <a:solidFill>
                    <a:schemeClr val="accent1">
                      <a:lumMod val="50000"/>
                    </a:schemeClr>
                  </a:solidFill>
                  <a:latin typeface="Calibri"/>
                  <a:ea typeface="Calibri"/>
                  <a:cs typeface="Calibri"/>
                  <a:sym typeface="Calibri"/>
                </a:rPr>
                <a:t>…</a:t>
              </a:r>
              <a:endParaRPr b="1" dirty="0">
                <a:solidFill>
                  <a:schemeClr val="accent1">
                    <a:lumMod val="50000"/>
                  </a:schemeClr>
                </a:solidFill>
                <a:latin typeface="Calibri"/>
                <a:ea typeface="Calibri"/>
                <a:cs typeface="Calibri"/>
                <a:sym typeface="Calibri"/>
              </a:endParaRPr>
            </a:p>
            <a:p>
              <a:pPr marL="0" lvl="0" indent="0" algn="ctr" rtl="0">
                <a:spcBef>
                  <a:spcPts val="0"/>
                </a:spcBef>
                <a:spcAft>
                  <a:spcPts val="0"/>
                </a:spcAft>
                <a:buNone/>
              </a:pPr>
              <a:endParaRPr b="1" dirty="0">
                <a:solidFill>
                  <a:schemeClr val="accent1">
                    <a:lumMod val="50000"/>
                  </a:schemeClr>
                </a:solidFill>
                <a:latin typeface="Calibri"/>
                <a:ea typeface="Calibri"/>
                <a:cs typeface="Calibri"/>
                <a:sym typeface="Calibri"/>
              </a:endParaRPr>
            </a:p>
            <a:p>
              <a:pPr marL="0" lvl="0" indent="0" algn="ctr" rtl="0">
                <a:spcBef>
                  <a:spcPts val="0"/>
                </a:spcBef>
                <a:spcAft>
                  <a:spcPts val="0"/>
                </a:spcAft>
                <a:buNone/>
              </a:pPr>
              <a:r>
                <a:rPr lang="en-US" b="1" dirty="0">
                  <a:solidFill>
                    <a:schemeClr val="accent1">
                      <a:lumMod val="50000"/>
                    </a:schemeClr>
                  </a:solidFill>
                  <a:latin typeface="Calibri"/>
                  <a:ea typeface="Calibri"/>
                  <a:cs typeface="Calibri"/>
                  <a:sym typeface="Calibri"/>
                </a:rPr>
                <a:t>N/C/P/MATRF</a:t>
              </a:r>
              <a:endParaRPr b="1" dirty="0">
                <a:solidFill>
                  <a:schemeClr val="accent1">
                    <a:lumMod val="50000"/>
                  </a:schemeClr>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b="1" dirty="0">
                  <a:solidFill>
                    <a:schemeClr val="accent1">
                      <a:lumMod val="50000"/>
                    </a:schemeClr>
                  </a:solidFill>
                  <a:latin typeface="Calibri"/>
                  <a:ea typeface="Calibri"/>
                  <a:cs typeface="Calibri"/>
                  <a:sym typeface="Calibri"/>
                </a:rPr>
                <a:t>…</a:t>
              </a:r>
              <a:endParaRPr b="1" dirty="0">
                <a:solidFill>
                  <a:schemeClr val="accent1">
                    <a:lumMod val="50000"/>
                  </a:schemeClr>
                </a:solidFill>
                <a:latin typeface="Calibri"/>
                <a:ea typeface="Calibri"/>
                <a:cs typeface="Calibri"/>
                <a:sym typeface="Calibri"/>
              </a:endParaRPr>
            </a:p>
            <a:p>
              <a:pPr marL="0" lvl="0" indent="0" algn="ctr" rtl="0">
                <a:spcBef>
                  <a:spcPts val="0"/>
                </a:spcBef>
                <a:spcAft>
                  <a:spcPts val="0"/>
                </a:spcAft>
                <a:buNone/>
              </a:pPr>
              <a:r>
                <a:rPr lang="en-US" b="1" dirty="0">
                  <a:solidFill>
                    <a:schemeClr val="accent1">
                      <a:lumMod val="50000"/>
                    </a:schemeClr>
                  </a:solidFill>
                  <a:latin typeface="Calibri"/>
                  <a:ea typeface="Calibri"/>
                  <a:cs typeface="Calibri"/>
                  <a:sym typeface="Calibri"/>
                </a:rPr>
                <a:t>NAD 83 (ens.)</a:t>
              </a:r>
              <a:endParaRPr b="1" dirty="0">
                <a:solidFill>
                  <a:schemeClr val="accent1">
                    <a:lumMod val="50000"/>
                  </a:schemeClr>
                </a:solidFill>
                <a:latin typeface="Calibri"/>
                <a:ea typeface="Calibri"/>
                <a:cs typeface="Calibri"/>
                <a:sym typeface="Calibri"/>
              </a:endParaRPr>
            </a:p>
            <a:p>
              <a:pPr marL="0" lvl="0" indent="0" algn="ctr" rtl="0">
                <a:spcBef>
                  <a:spcPts val="0"/>
                </a:spcBef>
                <a:spcAft>
                  <a:spcPts val="0"/>
                </a:spcAft>
                <a:buNone/>
              </a:pPr>
              <a:r>
                <a:rPr lang="en-US" b="1" dirty="0">
                  <a:solidFill>
                    <a:schemeClr val="accent1">
                      <a:lumMod val="50000"/>
                    </a:schemeClr>
                  </a:solidFill>
                  <a:latin typeface="Calibri"/>
                  <a:ea typeface="Calibri"/>
                  <a:cs typeface="Calibri"/>
                  <a:sym typeface="Calibri"/>
                </a:rPr>
                <a:t>…</a:t>
              </a:r>
              <a:endParaRPr b="1" dirty="0">
                <a:solidFill>
                  <a:schemeClr val="accent1">
                    <a:lumMod val="50000"/>
                  </a:schemeClr>
                </a:solidFill>
                <a:latin typeface="Calibri"/>
                <a:ea typeface="Calibri"/>
                <a:cs typeface="Calibri"/>
                <a:sym typeface="Calibri"/>
              </a:endParaRPr>
            </a:p>
            <a:p>
              <a:pPr marL="0" lvl="0" indent="0" algn="ctr" rtl="0">
                <a:spcBef>
                  <a:spcPts val="0"/>
                </a:spcBef>
                <a:spcAft>
                  <a:spcPts val="0"/>
                </a:spcAft>
                <a:buNone/>
              </a:pPr>
              <a:r>
                <a:rPr lang="en-US" b="1" dirty="0">
                  <a:solidFill>
                    <a:schemeClr val="accent1">
                      <a:lumMod val="50000"/>
                    </a:schemeClr>
                  </a:solidFill>
                  <a:latin typeface="Calibri"/>
                  <a:ea typeface="Calibri"/>
                  <a:cs typeface="Calibri"/>
                  <a:sym typeface="Calibri"/>
                </a:rPr>
                <a:t>…</a:t>
              </a:r>
              <a:endParaRPr b="1" dirty="0">
                <a:solidFill>
                  <a:schemeClr val="accent1">
                    <a:lumMod val="50000"/>
                  </a:schemeClr>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b="1" dirty="0">
                  <a:solidFill>
                    <a:schemeClr val="accent1">
                      <a:lumMod val="50000"/>
                    </a:schemeClr>
                  </a:solidFill>
                  <a:latin typeface="Calibri"/>
                  <a:ea typeface="Calibri"/>
                  <a:cs typeface="Calibri"/>
                  <a:sym typeface="Calibri"/>
                </a:rPr>
                <a:t>NAD 27</a:t>
              </a:r>
              <a:endParaRPr b="1" dirty="0">
                <a:solidFill>
                  <a:schemeClr val="accent1">
                    <a:lumMod val="50000"/>
                  </a:schemeClr>
                </a:solidFill>
                <a:latin typeface="Calibri"/>
                <a:ea typeface="Calibri"/>
                <a:cs typeface="Calibri"/>
                <a:sym typeface="Calibri"/>
              </a:endParaRPr>
            </a:p>
          </p:txBody>
        </p:sp>
        <p:sp>
          <p:nvSpPr>
            <p:cNvPr id="244" name="Google Shape;244;g3363aceb5e3_1_2"/>
            <p:cNvSpPr txBox="1"/>
            <p:nvPr/>
          </p:nvSpPr>
          <p:spPr>
            <a:xfrm>
              <a:off x="7407850" y="2927326"/>
              <a:ext cx="13074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dirty="0">
                  <a:solidFill>
                    <a:schemeClr val="dk1"/>
                  </a:solidFill>
                  <a:latin typeface="Calibri"/>
                  <a:ea typeface="Calibri"/>
                  <a:cs typeface="Calibri"/>
                  <a:sym typeface="Calibri"/>
                </a:rPr>
                <a:t>  GEOID2022</a:t>
              </a:r>
              <a:endParaRPr sz="1300" b="1" dirty="0">
                <a:solidFill>
                  <a:schemeClr val="dk1"/>
                </a:solidFill>
                <a:latin typeface="Calibri"/>
                <a:ea typeface="Calibri"/>
                <a:cs typeface="Calibri"/>
                <a:sym typeface="Calibri"/>
              </a:endParaRPr>
            </a:p>
            <a:p>
              <a:pPr marL="0" lvl="0" indent="0" algn="l" rtl="0">
                <a:spcBef>
                  <a:spcPts val="0"/>
                </a:spcBef>
                <a:spcAft>
                  <a:spcPts val="0"/>
                </a:spcAft>
                <a:buNone/>
              </a:pPr>
              <a:endParaRPr sz="13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300" b="1" dirty="0">
                  <a:solidFill>
                    <a:schemeClr val="dk1"/>
                  </a:solidFill>
                  <a:latin typeface="Calibri"/>
                  <a:ea typeface="Calibri"/>
                  <a:cs typeface="Calibri"/>
                  <a:sym typeface="Calibri"/>
                </a:rPr>
                <a:t>height model</a:t>
              </a:r>
              <a:endParaRPr sz="1300" b="1" dirty="0">
                <a:solidFill>
                  <a:schemeClr val="dk1"/>
                </a:solidFill>
                <a:latin typeface="Calibri"/>
                <a:ea typeface="Calibri"/>
                <a:cs typeface="Calibri"/>
                <a:sym typeface="Calibri"/>
              </a:endParaRPr>
            </a:p>
          </p:txBody>
        </p:sp>
        <p:sp>
          <p:nvSpPr>
            <p:cNvPr id="245" name="Google Shape;245;g3363aceb5e3_1_2"/>
            <p:cNvSpPr/>
            <p:nvPr/>
          </p:nvSpPr>
          <p:spPr>
            <a:xfrm>
              <a:off x="8432235" y="2934658"/>
              <a:ext cx="1324749" cy="742793"/>
            </a:xfrm>
            <a:prstGeom prst="flowChartAlternateProcess">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accent1">
                      <a:lumMod val="50000"/>
                    </a:schemeClr>
                  </a:solidFill>
                  <a:latin typeface="Arial" panose="020B0604020202020204" pitchFamily="34" charset="0"/>
                  <a:ea typeface="Calibri"/>
                  <a:cs typeface="Arial" panose="020B0604020202020204" pitchFamily="34" charset="0"/>
                  <a:sym typeface="Calibri"/>
                </a:rPr>
                <a:t>NAPGD2022</a:t>
              </a:r>
              <a:endParaRPr b="1" dirty="0">
                <a:solidFill>
                  <a:schemeClr val="accent1">
                    <a:lumMod val="50000"/>
                  </a:schemeClr>
                </a:solidFill>
                <a:latin typeface="Arial" panose="020B0604020202020204" pitchFamily="34" charset="0"/>
                <a:ea typeface="Calibri"/>
                <a:cs typeface="Arial" panose="020B0604020202020204" pitchFamily="34" charset="0"/>
                <a:sym typeface="Calibri"/>
              </a:endParaRPr>
            </a:p>
          </p:txBody>
        </p:sp>
        <p:cxnSp>
          <p:nvCxnSpPr>
            <p:cNvPr id="246" name="Google Shape;246;g3363aceb5e3_1_2"/>
            <p:cNvCxnSpPr>
              <a:cxnSpLocks/>
            </p:cNvCxnSpPr>
            <p:nvPr/>
          </p:nvCxnSpPr>
          <p:spPr>
            <a:xfrm>
              <a:off x="7324251" y="3325417"/>
              <a:ext cx="1245125" cy="0"/>
            </a:xfrm>
            <a:prstGeom prst="straightConnector1">
              <a:avLst/>
            </a:prstGeom>
            <a:noFill/>
            <a:ln w="28575" cap="flat" cmpd="sng">
              <a:solidFill>
                <a:schemeClr val="accent1">
                  <a:lumMod val="50000"/>
                </a:schemeClr>
              </a:solidFill>
              <a:prstDash val="solid"/>
              <a:round/>
              <a:headEnd type="triangle" w="med" len="med"/>
              <a:tailEnd type="triangle" w="med" len="med"/>
            </a:ln>
          </p:spPr>
        </p:cxnSp>
        <p:sp>
          <p:nvSpPr>
            <p:cNvPr id="247" name="Google Shape;247;g3363aceb5e3_1_2"/>
            <p:cNvSpPr txBox="1"/>
            <p:nvPr/>
          </p:nvSpPr>
          <p:spPr>
            <a:xfrm>
              <a:off x="9636742" y="2927326"/>
              <a:ext cx="552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b="1" dirty="0">
                  <a:solidFill>
                    <a:schemeClr val="dk1"/>
                  </a:solidFill>
                  <a:latin typeface="Calibri"/>
                  <a:ea typeface="Calibri"/>
                  <a:cs typeface="Calibri"/>
                  <a:sym typeface="Calibri"/>
                </a:rPr>
                <a:t>  TSS</a:t>
              </a:r>
              <a:endParaRPr sz="1300" b="1" dirty="0">
                <a:solidFill>
                  <a:schemeClr val="dk1"/>
                </a:solidFill>
                <a:latin typeface="Calibri"/>
                <a:ea typeface="Calibri"/>
                <a:cs typeface="Calibri"/>
                <a:sym typeface="Calibri"/>
              </a:endParaRPr>
            </a:p>
          </p:txBody>
        </p:sp>
        <p:sp>
          <p:nvSpPr>
            <p:cNvPr id="248" name="Google Shape;248;g3363aceb5e3_1_2"/>
            <p:cNvSpPr/>
            <p:nvPr/>
          </p:nvSpPr>
          <p:spPr>
            <a:xfrm>
              <a:off x="10069100" y="3139800"/>
              <a:ext cx="674400" cy="384900"/>
            </a:xfrm>
            <a:prstGeom prst="flowChartAlternateProcess">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latin typeface="Calibri"/>
                  <a:ea typeface="Calibri"/>
                  <a:cs typeface="Calibri"/>
                  <a:sym typeface="Calibri"/>
                </a:rPr>
                <a:t>LMSL</a:t>
              </a:r>
              <a:endParaRPr b="1">
                <a:solidFill>
                  <a:schemeClr val="lt1"/>
                </a:solidFill>
                <a:latin typeface="Calibri"/>
                <a:ea typeface="Calibri"/>
                <a:cs typeface="Calibri"/>
                <a:sym typeface="Calibri"/>
              </a:endParaRPr>
            </a:p>
          </p:txBody>
        </p:sp>
        <p:cxnSp>
          <p:nvCxnSpPr>
            <p:cNvPr id="249" name="Google Shape;249;g3363aceb5e3_1_2"/>
            <p:cNvCxnSpPr>
              <a:cxnSpLocks/>
            </p:cNvCxnSpPr>
            <p:nvPr/>
          </p:nvCxnSpPr>
          <p:spPr>
            <a:xfrm>
              <a:off x="9661650" y="3334369"/>
              <a:ext cx="458576" cy="0"/>
            </a:xfrm>
            <a:prstGeom prst="straightConnector1">
              <a:avLst/>
            </a:prstGeom>
            <a:noFill/>
            <a:ln w="28575" cap="flat" cmpd="sng">
              <a:solidFill>
                <a:schemeClr val="accent1">
                  <a:lumMod val="50000"/>
                </a:schemeClr>
              </a:solidFill>
              <a:prstDash val="solid"/>
              <a:round/>
              <a:headEnd type="triangle" w="med" len="med"/>
              <a:tailEnd type="triangle" w="med" len="med"/>
            </a:ln>
          </p:spPr>
        </p:cxnSp>
        <p:sp>
          <p:nvSpPr>
            <p:cNvPr id="250" name="Google Shape;250;g3363aceb5e3_1_2"/>
            <p:cNvSpPr/>
            <p:nvPr/>
          </p:nvSpPr>
          <p:spPr>
            <a:xfrm>
              <a:off x="11090250" y="3054425"/>
              <a:ext cx="818400" cy="561900"/>
            </a:xfrm>
            <a:prstGeom prst="flowChartAlternateProcess">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latin typeface="Calibri"/>
                  <a:ea typeface="Calibri"/>
                  <a:cs typeface="Calibri"/>
                  <a:sym typeface="Calibri"/>
                </a:rPr>
                <a:t>Tidal </a:t>
              </a:r>
              <a:endParaRPr b="1">
                <a:solidFill>
                  <a:schemeClr val="lt1"/>
                </a:solidFill>
                <a:latin typeface="Calibri"/>
                <a:ea typeface="Calibri"/>
                <a:cs typeface="Calibri"/>
                <a:sym typeface="Calibri"/>
              </a:endParaRPr>
            </a:p>
            <a:p>
              <a:pPr marL="0" lvl="0" indent="0" algn="ctr" rtl="0">
                <a:spcBef>
                  <a:spcPts val="0"/>
                </a:spcBef>
                <a:spcAft>
                  <a:spcPts val="0"/>
                </a:spcAft>
                <a:buNone/>
              </a:pPr>
              <a:r>
                <a:rPr lang="en-US" b="1">
                  <a:solidFill>
                    <a:schemeClr val="lt1"/>
                  </a:solidFill>
                  <a:latin typeface="Calibri"/>
                  <a:ea typeface="Calibri"/>
                  <a:cs typeface="Calibri"/>
                  <a:sym typeface="Calibri"/>
                </a:rPr>
                <a:t>Datums</a:t>
              </a:r>
              <a:endParaRPr b="1">
                <a:solidFill>
                  <a:schemeClr val="lt1"/>
                </a:solidFill>
                <a:latin typeface="Calibri"/>
                <a:ea typeface="Calibri"/>
                <a:cs typeface="Calibri"/>
                <a:sym typeface="Calibri"/>
              </a:endParaRPr>
            </a:p>
          </p:txBody>
        </p:sp>
        <p:cxnSp>
          <p:nvCxnSpPr>
            <p:cNvPr id="251" name="Google Shape;251;g3363aceb5e3_1_2"/>
            <p:cNvCxnSpPr>
              <a:cxnSpLocks/>
            </p:cNvCxnSpPr>
            <p:nvPr/>
          </p:nvCxnSpPr>
          <p:spPr>
            <a:xfrm>
              <a:off x="10659925" y="3328969"/>
              <a:ext cx="527100" cy="5400"/>
            </a:xfrm>
            <a:prstGeom prst="straightConnector1">
              <a:avLst/>
            </a:prstGeom>
            <a:noFill/>
            <a:ln w="28575" cap="flat" cmpd="sng">
              <a:solidFill>
                <a:schemeClr val="accent1">
                  <a:lumMod val="50000"/>
                </a:schemeClr>
              </a:solidFill>
              <a:prstDash val="solid"/>
              <a:round/>
              <a:headEnd type="triangle" w="med" len="med"/>
              <a:tailEnd type="triangle" w="med" len="med"/>
            </a:ln>
          </p:spPr>
        </p:cxnSp>
        <p:sp>
          <p:nvSpPr>
            <p:cNvPr id="252" name="Google Shape;252;g3363aceb5e3_1_2"/>
            <p:cNvSpPr/>
            <p:nvPr/>
          </p:nvSpPr>
          <p:spPr>
            <a:xfrm>
              <a:off x="7807375" y="4009300"/>
              <a:ext cx="1144800" cy="470100"/>
            </a:xfrm>
            <a:prstGeom prst="flowChartAlternateProcess">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latin typeface="Calibri"/>
                  <a:ea typeface="Calibri"/>
                  <a:cs typeface="Calibri"/>
                  <a:sym typeface="Calibri"/>
                </a:rPr>
                <a:t>NAVD 88</a:t>
              </a:r>
              <a:endParaRPr b="1">
                <a:solidFill>
                  <a:schemeClr val="lt1"/>
                </a:solidFill>
                <a:latin typeface="Calibri"/>
                <a:ea typeface="Calibri"/>
                <a:cs typeface="Calibri"/>
                <a:sym typeface="Calibri"/>
              </a:endParaRPr>
            </a:p>
          </p:txBody>
        </p:sp>
        <p:cxnSp>
          <p:nvCxnSpPr>
            <p:cNvPr id="253" name="Google Shape;253;g3363aceb5e3_1_2"/>
            <p:cNvCxnSpPr>
              <a:cxnSpLocks/>
            </p:cNvCxnSpPr>
            <p:nvPr/>
          </p:nvCxnSpPr>
          <p:spPr>
            <a:xfrm flipV="1">
              <a:off x="8336200" y="3448601"/>
              <a:ext cx="378974" cy="675199"/>
            </a:xfrm>
            <a:prstGeom prst="straightConnector1">
              <a:avLst/>
            </a:prstGeom>
            <a:noFill/>
            <a:ln w="28575" cap="flat" cmpd="sng">
              <a:solidFill>
                <a:schemeClr val="accent1">
                  <a:lumMod val="50000"/>
                </a:schemeClr>
              </a:solidFill>
              <a:prstDash val="solid"/>
              <a:round/>
              <a:headEnd type="triangle" w="med" len="med"/>
              <a:tailEnd type="triangle" w="med" len="med"/>
            </a:ln>
          </p:spPr>
        </p:cxnSp>
        <p:sp>
          <p:nvSpPr>
            <p:cNvPr id="254" name="Google Shape;254;g3363aceb5e3_1_2"/>
            <p:cNvSpPr/>
            <p:nvPr/>
          </p:nvSpPr>
          <p:spPr>
            <a:xfrm>
              <a:off x="7350175" y="4923700"/>
              <a:ext cx="1144800" cy="470100"/>
            </a:xfrm>
            <a:prstGeom prst="flowChartAlternateProcess">
              <a:avLst/>
            </a:prstGeom>
            <a:solidFill>
              <a:srgbClr val="783F0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lt1"/>
                  </a:solidFill>
                  <a:latin typeface="Calibri"/>
                  <a:ea typeface="Calibri"/>
                  <a:cs typeface="Calibri"/>
                  <a:sym typeface="Calibri"/>
                </a:rPr>
                <a:t>NGVD 29</a:t>
              </a:r>
              <a:endParaRPr b="1" dirty="0">
                <a:solidFill>
                  <a:schemeClr val="lt1"/>
                </a:solidFill>
                <a:latin typeface="Calibri"/>
                <a:ea typeface="Calibri"/>
                <a:cs typeface="Calibri"/>
                <a:sym typeface="Calibri"/>
              </a:endParaRPr>
            </a:p>
          </p:txBody>
        </p:sp>
        <p:sp>
          <p:nvSpPr>
            <p:cNvPr id="257" name="Google Shape;257;g3363aceb5e3_1_2"/>
            <p:cNvSpPr/>
            <p:nvPr/>
          </p:nvSpPr>
          <p:spPr>
            <a:xfrm>
              <a:off x="8569375" y="4923700"/>
              <a:ext cx="1144800" cy="470100"/>
            </a:xfrm>
            <a:prstGeom prst="flowChartAlternateProcess">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lt1"/>
                  </a:solidFill>
                  <a:latin typeface="Calibri"/>
                  <a:ea typeface="Calibri"/>
                  <a:cs typeface="Calibri"/>
                  <a:sym typeface="Calibri"/>
                </a:rPr>
                <a:t>IGLD 85</a:t>
              </a:r>
              <a:endParaRPr b="1" dirty="0">
                <a:solidFill>
                  <a:schemeClr val="lt1"/>
                </a:solidFill>
                <a:latin typeface="Calibri"/>
                <a:ea typeface="Calibri"/>
                <a:cs typeface="Calibri"/>
                <a:sym typeface="Calibri"/>
              </a:endParaRPr>
            </a:p>
          </p:txBody>
        </p:sp>
        <p:cxnSp>
          <p:nvCxnSpPr>
            <p:cNvPr id="255" name="Google Shape;255;g3363aceb5e3_1_2"/>
            <p:cNvCxnSpPr>
              <a:cxnSpLocks/>
            </p:cNvCxnSpPr>
            <p:nvPr/>
          </p:nvCxnSpPr>
          <p:spPr>
            <a:xfrm flipV="1">
              <a:off x="7833924" y="4363001"/>
              <a:ext cx="347850" cy="676500"/>
            </a:xfrm>
            <a:prstGeom prst="straightConnector1">
              <a:avLst/>
            </a:prstGeom>
            <a:noFill/>
            <a:ln w="28575" cap="flat" cmpd="sng">
              <a:solidFill>
                <a:schemeClr val="accent1">
                  <a:lumMod val="50000"/>
                </a:schemeClr>
              </a:solidFill>
              <a:prstDash val="solid"/>
              <a:round/>
              <a:headEnd type="triangle" w="med" len="med"/>
              <a:tailEnd type="triangle" w="med" len="med"/>
            </a:ln>
          </p:spPr>
        </p:cxnSp>
        <p:cxnSp>
          <p:nvCxnSpPr>
            <p:cNvPr id="256" name="Google Shape;256;g3363aceb5e3_1_2"/>
            <p:cNvCxnSpPr>
              <a:cxnSpLocks/>
            </p:cNvCxnSpPr>
            <p:nvPr/>
          </p:nvCxnSpPr>
          <p:spPr>
            <a:xfrm>
              <a:off x="8645575" y="4374525"/>
              <a:ext cx="306600" cy="664976"/>
            </a:xfrm>
            <a:prstGeom prst="straightConnector1">
              <a:avLst/>
            </a:prstGeom>
            <a:noFill/>
            <a:ln w="28575" cap="flat" cmpd="sng">
              <a:solidFill>
                <a:schemeClr val="accent1">
                  <a:lumMod val="50000"/>
                </a:schemeClr>
              </a:solidFill>
              <a:prstDash val="solid"/>
              <a:round/>
              <a:headEnd type="triangle" w="med" len="med"/>
              <a:tailEnd type="triangle" w="med" len="med"/>
            </a:ln>
          </p:spPr>
        </p:cxnSp>
        <p:sp>
          <p:nvSpPr>
            <p:cNvPr id="258" name="Google Shape;258;g3363aceb5e3_1_2"/>
            <p:cNvSpPr/>
            <p:nvPr/>
          </p:nvSpPr>
          <p:spPr>
            <a:xfrm>
              <a:off x="9102775" y="4009300"/>
              <a:ext cx="1144800" cy="470100"/>
            </a:xfrm>
            <a:prstGeom prst="flowChartAlternateProcess">
              <a:avLst/>
            </a:prstGeom>
            <a:solidFill>
              <a:srgbClr val="FFD9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solidFill>
                    <a:schemeClr val="accent1">
                      <a:lumMod val="50000"/>
                    </a:schemeClr>
                  </a:solidFill>
                  <a:latin typeface="Calibri"/>
                  <a:ea typeface="Calibri"/>
                  <a:cs typeface="Calibri"/>
                  <a:sym typeface="Calibri"/>
                </a:rPr>
                <a:t>IGLD 2020</a:t>
              </a:r>
              <a:endParaRPr b="1" dirty="0">
                <a:solidFill>
                  <a:schemeClr val="accent1">
                    <a:lumMod val="50000"/>
                  </a:schemeClr>
                </a:solidFill>
                <a:latin typeface="Calibri"/>
                <a:ea typeface="Calibri"/>
                <a:cs typeface="Calibri"/>
                <a:sym typeface="Calibri"/>
              </a:endParaRPr>
            </a:p>
          </p:txBody>
        </p:sp>
        <p:cxnSp>
          <p:nvCxnSpPr>
            <p:cNvPr id="259" name="Google Shape;259;g3363aceb5e3_1_2"/>
            <p:cNvCxnSpPr>
              <a:cxnSpLocks/>
            </p:cNvCxnSpPr>
            <p:nvPr/>
          </p:nvCxnSpPr>
          <p:spPr>
            <a:xfrm>
              <a:off x="9287576" y="3458911"/>
              <a:ext cx="374074" cy="664888"/>
            </a:xfrm>
            <a:prstGeom prst="straightConnector1">
              <a:avLst/>
            </a:prstGeom>
            <a:noFill/>
            <a:ln w="28575" cap="flat" cmpd="sng">
              <a:solidFill>
                <a:schemeClr val="accent1">
                  <a:lumMod val="50000"/>
                </a:schemeClr>
              </a:solidFill>
              <a:prstDash val="solid"/>
              <a:round/>
              <a:headEnd type="triangle" w="med" len="med"/>
              <a:tailEnd type="triangle" w="med" len="med"/>
            </a:ln>
          </p:spPr>
        </p:cxnSp>
      </p:grpSp>
      <p:sp>
        <p:nvSpPr>
          <p:cNvPr id="4" name="TextBox 3">
            <a:extLst>
              <a:ext uri="{FF2B5EF4-FFF2-40B4-BE49-F238E27FC236}">
                <a16:creationId xmlns:a16="http://schemas.microsoft.com/office/drawing/2014/main" id="{B1585D3A-F952-6A4E-3A45-34CD889980C7}"/>
              </a:ext>
            </a:extLst>
          </p:cNvPr>
          <p:cNvSpPr txBox="1"/>
          <p:nvPr/>
        </p:nvSpPr>
        <p:spPr>
          <a:xfrm>
            <a:off x="605934" y="1339998"/>
            <a:ext cx="4741426" cy="461665"/>
          </a:xfrm>
          <a:prstGeom prst="rect">
            <a:avLst/>
          </a:prstGeom>
          <a:noFill/>
        </p:spPr>
        <p:txBody>
          <a:bodyPr wrap="square">
            <a:spAutoFit/>
          </a:bodyPr>
          <a:lstStyle/>
          <a:p>
            <a:r>
              <a:rPr lang="en-US" sz="2400" b="1" dirty="0">
                <a:solidFill>
                  <a:srgbClr val="C00000"/>
                </a:solidFill>
                <a:latin typeface="Arial" panose="020B0604020202020204" pitchFamily="34" charset="0"/>
                <a:cs typeface="Arial" panose="020B0604020202020204" pitchFamily="34" charset="0"/>
              </a:rPr>
              <a:t>Replacing Regional Workflows</a:t>
            </a:r>
            <a:endParaRPr lang="en-US" sz="2400" b="1" dirty="0">
              <a:solidFill>
                <a:srgbClr val="C00000"/>
              </a:solidFill>
            </a:endParaRPr>
          </a:p>
        </p:txBody>
      </p:sp>
      <p:sp>
        <p:nvSpPr>
          <p:cNvPr id="6" name="TextBox 5">
            <a:extLst>
              <a:ext uri="{FF2B5EF4-FFF2-40B4-BE49-F238E27FC236}">
                <a16:creationId xmlns:a16="http://schemas.microsoft.com/office/drawing/2014/main" id="{849D14D1-5614-977E-7B9E-655C63CEF1F4}"/>
              </a:ext>
            </a:extLst>
          </p:cNvPr>
          <p:cNvSpPr txBox="1"/>
          <p:nvPr/>
        </p:nvSpPr>
        <p:spPr>
          <a:xfrm>
            <a:off x="5398597" y="1395267"/>
            <a:ext cx="884023" cy="369332"/>
          </a:xfrm>
          <a:prstGeom prst="rect">
            <a:avLst/>
          </a:prstGeom>
          <a:noFill/>
        </p:spPr>
        <p:txBody>
          <a:bodyPr wrap="square">
            <a:spAutoFit/>
          </a:bodyPr>
          <a:lstStyle/>
          <a:p>
            <a:r>
              <a:rPr lang="en-US" sz="1800" b="1" dirty="0">
                <a:solidFill>
                  <a:srgbClr val="C00000"/>
                </a:solidFill>
                <a:latin typeface="Arial" panose="020B0604020202020204" pitchFamily="34" charset="0"/>
                <a:cs typeface="Arial" panose="020B0604020202020204" pitchFamily="34" charset="0"/>
              </a:rPr>
              <a:t>with</a:t>
            </a:r>
            <a:endParaRPr lang="en-US" sz="1800" b="1" dirty="0">
              <a:solidFill>
                <a:srgbClr val="C00000"/>
              </a:solidFill>
            </a:endParaRPr>
          </a:p>
        </p:txBody>
      </p:sp>
      <p:sp>
        <p:nvSpPr>
          <p:cNvPr id="7" name="TextBox 6">
            <a:extLst>
              <a:ext uri="{FF2B5EF4-FFF2-40B4-BE49-F238E27FC236}">
                <a16:creationId xmlns:a16="http://schemas.microsoft.com/office/drawing/2014/main" id="{E547CBEE-BFF8-92EE-143D-AD154E8954CB}"/>
              </a:ext>
            </a:extLst>
          </p:cNvPr>
          <p:cNvSpPr txBox="1"/>
          <p:nvPr/>
        </p:nvSpPr>
        <p:spPr>
          <a:xfrm>
            <a:off x="6521880" y="1339998"/>
            <a:ext cx="6104089" cy="461665"/>
          </a:xfrm>
          <a:prstGeom prst="rect">
            <a:avLst/>
          </a:prstGeom>
          <a:noFill/>
        </p:spPr>
        <p:txBody>
          <a:bodyPr wrap="square">
            <a:spAutoFit/>
          </a:bodyPr>
          <a:lstStyle/>
          <a:p>
            <a:r>
              <a:rPr lang="en-US" sz="2400" b="1" dirty="0">
                <a:solidFill>
                  <a:srgbClr val="C00000"/>
                </a:solidFill>
                <a:latin typeface="Arial" panose="020B0604020202020204" pitchFamily="34" charset="0"/>
                <a:cs typeface="Arial" panose="020B0604020202020204" pitchFamily="34" charset="0"/>
              </a:rPr>
              <a:t>Globally Consistent Geodetic Models</a:t>
            </a:r>
          </a:p>
        </p:txBody>
      </p:sp>
      <p:sp>
        <p:nvSpPr>
          <p:cNvPr id="9" name="TextBox 8">
            <a:extLst>
              <a:ext uri="{FF2B5EF4-FFF2-40B4-BE49-F238E27FC236}">
                <a16:creationId xmlns:a16="http://schemas.microsoft.com/office/drawing/2014/main" id="{AA96AEA0-F539-FEEB-DE34-83107BD205B5}"/>
              </a:ext>
            </a:extLst>
          </p:cNvPr>
          <p:cNvSpPr txBox="1"/>
          <p:nvPr/>
        </p:nvSpPr>
        <p:spPr>
          <a:xfrm>
            <a:off x="482991" y="6221452"/>
            <a:ext cx="313459" cy="461665"/>
          </a:xfrm>
          <a:prstGeom prst="rect">
            <a:avLst/>
          </a:prstGeom>
          <a:noFill/>
        </p:spPr>
        <p:txBody>
          <a:bodyPr wrap="square">
            <a:spAutoFit/>
          </a:bodyPr>
          <a:lstStyle/>
          <a:p>
            <a:r>
              <a:rPr lang="en-US" sz="2400" dirty="0"/>
              <a:t>⚠️</a:t>
            </a:r>
          </a:p>
        </p:txBody>
      </p:sp>
      <p:sp>
        <p:nvSpPr>
          <p:cNvPr id="11" name="Right Arrow 10">
            <a:extLst>
              <a:ext uri="{FF2B5EF4-FFF2-40B4-BE49-F238E27FC236}">
                <a16:creationId xmlns:a16="http://schemas.microsoft.com/office/drawing/2014/main" id="{DF33F162-42A0-7C21-C272-C87E3B3B51D2}"/>
              </a:ext>
            </a:extLst>
          </p:cNvPr>
          <p:cNvSpPr/>
          <p:nvPr/>
        </p:nvSpPr>
        <p:spPr>
          <a:xfrm>
            <a:off x="5234472" y="1661102"/>
            <a:ext cx="1212273" cy="197959"/>
          </a:xfrm>
          <a:prstGeom prst="rightArrow">
            <a:avLst>
              <a:gd name="adj1" fmla="val 50000"/>
              <a:gd name="adj2" fmla="val 84993"/>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sp>
        <p:nvSpPr>
          <p:cNvPr id="12" name="Right Arrow 11">
            <a:extLst>
              <a:ext uri="{FF2B5EF4-FFF2-40B4-BE49-F238E27FC236}">
                <a16:creationId xmlns:a16="http://schemas.microsoft.com/office/drawing/2014/main" id="{4B2E3539-09E2-C4A0-309C-15FA734B04A5}"/>
              </a:ext>
            </a:extLst>
          </p:cNvPr>
          <p:cNvSpPr/>
          <p:nvPr/>
        </p:nvSpPr>
        <p:spPr>
          <a:xfrm>
            <a:off x="5234472" y="5702633"/>
            <a:ext cx="1212273" cy="197959"/>
          </a:xfrm>
          <a:prstGeom prst="rightArrow">
            <a:avLst>
              <a:gd name="adj1" fmla="val 50000"/>
              <a:gd name="adj2" fmla="val 84993"/>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00000"/>
              </a:solidFill>
            </a:endParaRPr>
          </a:p>
        </p:txBody>
      </p:sp>
      <p:cxnSp>
        <p:nvCxnSpPr>
          <p:cNvPr id="14" name="Straight Connector 13">
            <a:extLst>
              <a:ext uri="{FF2B5EF4-FFF2-40B4-BE49-F238E27FC236}">
                <a16:creationId xmlns:a16="http://schemas.microsoft.com/office/drawing/2014/main" id="{9D277BCD-5850-9FEB-8F8E-895EEBBABED1}"/>
              </a:ext>
            </a:extLst>
          </p:cNvPr>
          <p:cNvCxnSpPr>
            <a:cxnSpLocks/>
          </p:cNvCxnSpPr>
          <p:nvPr/>
        </p:nvCxnSpPr>
        <p:spPr>
          <a:xfrm>
            <a:off x="5728855" y="2085109"/>
            <a:ext cx="0" cy="3435927"/>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2"/>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7F7F7F"/>
              </a:buClr>
              <a:buSzPts val="1600"/>
              <a:buFont typeface="Calibri"/>
              <a:buNone/>
            </a:pPr>
            <a:fld id="{00000000-1234-1234-1234-123412341234}" type="slidenum">
              <a:rPr lang="en-US"/>
              <a:t>13</a:t>
            </a:fld>
            <a:endParaRPr/>
          </a:p>
        </p:txBody>
      </p:sp>
      <p:sp>
        <p:nvSpPr>
          <p:cNvPr id="265" name="Google Shape;265;p12"/>
          <p:cNvSpPr txBox="1">
            <a:spLocks noGrp="1"/>
          </p:cNvSpPr>
          <p:nvPr>
            <p:ph type="title"/>
          </p:nvPr>
        </p:nvSpPr>
        <p:spPr>
          <a:xfrm>
            <a:off x="457200" y="457200"/>
            <a:ext cx="1173480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2800">
                <a:solidFill>
                  <a:srgbClr val="1F3864"/>
                </a:solidFill>
                <a:latin typeface="Arial Black"/>
                <a:ea typeface="Arial Black"/>
                <a:cs typeface="Arial Black"/>
                <a:sym typeface="Arial Black"/>
              </a:rPr>
              <a:t>Benefits of adopting the Modernized NSRS</a:t>
            </a:r>
            <a:endParaRPr sz="2800">
              <a:solidFill>
                <a:srgbClr val="1F3864"/>
              </a:solidFill>
              <a:latin typeface="Arial Black"/>
              <a:ea typeface="Arial Black"/>
              <a:cs typeface="Arial Black"/>
              <a:sym typeface="Arial Black"/>
            </a:endParaRPr>
          </a:p>
        </p:txBody>
      </p:sp>
      <p:sp>
        <p:nvSpPr>
          <p:cNvPr id="266" name="Google Shape;266;p12"/>
          <p:cNvSpPr txBox="1">
            <a:spLocks noGrp="1"/>
          </p:cNvSpPr>
          <p:nvPr>
            <p:ph type="body" idx="1"/>
          </p:nvPr>
        </p:nvSpPr>
        <p:spPr>
          <a:xfrm>
            <a:off x="457200" y="1371599"/>
            <a:ext cx="11430000" cy="5236029"/>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rgbClr val="1F3864"/>
              </a:buClr>
              <a:buSzPts val="2800"/>
              <a:buChar char="•"/>
            </a:pPr>
            <a:r>
              <a:rPr lang="en-US" sz="2600">
                <a:solidFill>
                  <a:srgbClr val="1F3864"/>
                </a:solidFill>
                <a:latin typeface="Arial"/>
                <a:ea typeface="Arial"/>
                <a:cs typeface="Arial"/>
                <a:sym typeface="Arial"/>
              </a:rPr>
              <a:t>Provides greater </a:t>
            </a:r>
            <a:r>
              <a:rPr lang="en-US" sz="2600" b="1">
                <a:solidFill>
                  <a:srgbClr val="1F3864"/>
                </a:solidFill>
                <a:latin typeface="Arial Black"/>
                <a:ea typeface="Arial Black"/>
                <a:cs typeface="Arial Black"/>
                <a:sym typeface="Arial Black"/>
              </a:rPr>
              <a:t>accuracy</a:t>
            </a:r>
            <a:r>
              <a:rPr lang="en-US" sz="2600">
                <a:solidFill>
                  <a:srgbClr val="1F3864"/>
                </a:solidFill>
                <a:latin typeface="Arial"/>
                <a:ea typeface="Arial"/>
                <a:cs typeface="Arial"/>
                <a:sym typeface="Arial"/>
              </a:rPr>
              <a:t> and </a:t>
            </a:r>
            <a:r>
              <a:rPr lang="en-US" sz="2600" b="1">
                <a:solidFill>
                  <a:srgbClr val="1F3864"/>
                </a:solidFill>
                <a:latin typeface="Arial Black"/>
                <a:ea typeface="Arial Black"/>
                <a:cs typeface="Arial Black"/>
                <a:sym typeface="Arial Black"/>
              </a:rPr>
              <a:t>precision</a:t>
            </a:r>
            <a:endParaRPr sz="2600" b="1">
              <a:solidFill>
                <a:srgbClr val="1F3864"/>
              </a:solidFill>
              <a:latin typeface="Arial Black"/>
              <a:ea typeface="Arial Black"/>
              <a:cs typeface="Arial Black"/>
              <a:sym typeface="Arial Black"/>
            </a:endParaRPr>
          </a:p>
          <a:p>
            <a:pPr marL="457200" lvl="0" indent="-406400" algn="l" rtl="0">
              <a:lnSpc>
                <a:spcPct val="90000"/>
              </a:lnSpc>
              <a:spcBef>
                <a:spcPts val="1000"/>
              </a:spcBef>
              <a:spcAft>
                <a:spcPts val="0"/>
              </a:spcAft>
              <a:buClr>
                <a:srgbClr val="1F3864"/>
              </a:buClr>
              <a:buSzPts val="2800"/>
              <a:buChar char="•"/>
            </a:pPr>
            <a:r>
              <a:rPr lang="en-US" sz="2600">
                <a:solidFill>
                  <a:srgbClr val="1F3864"/>
                </a:solidFill>
                <a:latin typeface="Arial"/>
                <a:ea typeface="Arial"/>
                <a:cs typeface="Arial"/>
                <a:sym typeface="Arial"/>
              </a:rPr>
              <a:t>Supports the </a:t>
            </a:r>
            <a:r>
              <a:rPr lang="en-US" sz="2600" b="1">
                <a:solidFill>
                  <a:srgbClr val="1F3864"/>
                </a:solidFill>
                <a:latin typeface="Arial Black"/>
                <a:ea typeface="Arial Black"/>
                <a:cs typeface="Arial Black"/>
                <a:sym typeface="Arial Black"/>
              </a:rPr>
              <a:t>F.A.I.R. </a:t>
            </a:r>
            <a:r>
              <a:rPr lang="en-US" sz="2600">
                <a:solidFill>
                  <a:srgbClr val="1F3864"/>
                </a:solidFill>
                <a:latin typeface="Arial"/>
                <a:ea typeface="Arial"/>
                <a:cs typeface="Arial"/>
                <a:sym typeface="Arial"/>
              </a:rPr>
              <a:t>principle for spatial data</a:t>
            </a:r>
            <a:endParaRPr sz="2600">
              <a:solidFill>
                <a:srgbClr val="1F3864"/>
              </a:solidFill>
              <a:latin typeface="Arial"/>
              <a:ea typeface="Arial"/>
              <a:cs typeface="Arial"/>
              <a:sym typeface="Arial"/>
            </a:endParaRPr>
          </a:p>
          <a:p>
            <a:pPr marL="914400" lvl="1" indent="-406400" algn="l" rtl="0">
              <a:lnSpc>
                <a:spcPct val="90000"/>
              </a:lnSpc>
              <a:spcBef>
                <a:spcPts val="1000"/>
              </a:spcBef>
              <a:spcAft>
                <a:spcPts val="0"/>
              </a:spcAft>
              <a:buClr>
                <a:srgbClr val="1F3864"/>
              </a:buClr>
              <a:buSzPts val="2800"/>
              <a:buChar char="•"/>
            </a:pPr>
            <a:r>
              <a:rPr lang="en-US" sz="2200">
                <a:solidFill>
                  <a:srgbClr val="1F3864"/>
                </a:solidFill>
                <a:latin typeface="Arial"/>
                <a:ea typeface="Arial"/>
                <a:cs typeface="Arial"/>
                <a:sym typeface="Arial"/>
              </a:rPr>
              <a:t>Findable.  Accessible.  Interoperable.  Reusable.</a:t>
            </a:r>
            <a:endParaRPr sz="2200">
              <a:solidFill>
                <a:srgbClr val="1F3864"/>
              </a:solidFill>
              <a:latin typeface="Arial"/>
              <a:ea typeface="Arial"/>
              <a:cs typeface="Arial"/>
              <a:sym typeface="Arial"/>
            </a:endParaRPr>
          </a:p>
          <a:p>
            <a:pPr marL="457200" lvl="0" indent="-406400" algn="l" rtl="0">
              <a:lnSpc>
                <a:spcPct val="90000"/>
              </a:lnSpc>
              <a:spcBef>
                <a:spcPts val="1000"/>
              </a:spcBef>
              <a:spcAft>
                <a:spcPts val="0"/>
              </a:spcAft>
              <a:buClr>
                <a:srgbClr val="1F3864"/>
              </a:buClr>
              <a:buSzPts val="2800"/>
              <a:buChar char="•"/>
            </a:pPr>
            <a:r>
              <a:rPr lang="en-US" sz="2600">
                <a:solidFill>
                  <a:srgbClr val="1F3864"/>
                </a:solidFill>
                <a:latin typeface="Arial"/>
                <a:ea typeface="Arial"/>
                <a:cs typeface="Arial"/>
                <a:sym typeface="Arial"/>
              </a:rPr>
              <a:t>Helps quantify spatial improvement</a:t>
            </a:r>
            <a:endParaRPr sz="2600">
              <a:solidFill>
                <a:srgbClr val="1F3864"/>
              </a:solidFill>
              <a:latin typeface="Arial"/>
              <a:ea typeface="Arial"/>
              <a:cs typeface="Arial"/>
              <a:sym typeface="Arial"/>
            </a:endParaRPr>
          </a:p>
          <a:p>
            <a:pPr marL="457200" lvl="0" indent="-406400" algn="l" rtl="0">
              <a:lnSpc>
                <a:spcPct val="90000"/>
              </a:lnSpc>
              <a:spcBef>
                <a:spcPts val="1000"/>
              </a:spcBef>
              <a:spcAft>
                <a:spcPts val="0"/>
              </a:spcAft>
              <a:buClr>
                <a:srgbClr val="1F3864"/>
              </a:buClr>
              <a:buSzPts val="2800"/>
              <a:buChar char="•"/>
            </a:pPr>
            <a:r>
              <a:rPr lang="en-US" sz="2600" b="1">
                <a:solidFill>
                  <a:srgbClr val="1F3864"/>
                </a:solidFill>
                <a:latin typeface="Arial Black"/>
                <a:ea typeface="Arial Black"/>
                <a:cs typeface="Arial Black"/>
                <a:sym typeface="Arial Black"/>
              </a:rPr>
              <a:t>“Future proofs” </a:t>
            </a:r>
            <a:r>
              <a:rPr lang="en-US" sz="2600">
                <a:solidFill>
                  <a:srgbClr val="1F3864"/>
                </a:solidFill>
                <a:latin typeface="Arial"/>
                <a:ea typeface="Arial"/>
                <a:cs typeface="Arial"/>
                <a:sym typeface="Arial"/>
              </a:rPr>
              <a:t>data and workflows </a:t>
            </a:r>
            <a:endParaRPr sz="2600">
              <a:solidFill>
                <a:srgbClr val="1F3864"/>
              </a:solidFill>
              <a:latin typeface="Arial"/>
              <a:ea typeface="Arial"/>
              <a:cs typeface="Arial"/>
              <a:sym typeface="Arial"/>
            </a:endParaRPr>
          </a:p>
          <a:p>
            <a:pPr marL="457200" lvl="0" indent="-406400" algn="l" rtl="0">
              <a:lnSpc>
                <a:spcPct val="90000"/>
              </a:lnSpc>
              <a:spcBef>
                <a:spcPts val="1000"/>
              </a:spcBef>
              <a:spcAft>
                <a:spcPts val="0"/>
              </a:spcAft>
              <a:buClr>
                <a:srgbClr val="1F3864"/>
              </a:buClr>
              <a:buSzPts val="2800"/>
              <a:buChar char="•"/>
            </a:pPr>
            <a:r>
              <a:rPr lang="en-US" sz="2600">
                <a:solidFill>
                  <a:srgbClr val="1F3864"/>
                </a:solidFill>
                <a:latin typeface="Arial"/>
                <a:ea typeface="Arial"/>
                <a:cs typeface="Arial"/>
                <a:sym typeface="Arial"/>
              </a:rPr>
              <a:t>Enables better coordination between federal agencies and external parties</a:t>
            </a:r>
            <a:endParaRPr sz="2600">
              <a:solidFill>
                <a:srgbClr val="1F3864"/>
              </a:solidFill>
              <a:latin typeface="Arial"/>
              <a:ea typeface="Arial"/>
              <a:cs typeface="Arial"/>
              <a:sym typeface="Arial"/>
            </a:endParaRPr>
          </a:p>
          <a:p>
            <a:pPr marL="457200" lvl="0" indent="-406400" algn="l" rtl="0">
              <a:lnSpc>
                <a:spcPct val="90000"/>
              </a:lnSpc>
              <a:spcBef>
                <a:spcPts val="1000"/>
              </a:spcBef>
              <a:spcAft>
                <a:spcPts val="0"/>
              </a:spcAft>
              <a:buClr>
                <a:srgbClr val="1F3864"/>
              </a:buClr>
              <a:buSzPts val="2800"/>
              <a:buChar char="•"/>
            </a:pPr>
            <a:r>
              <a:rPr lang="en-US" sz="2600">
                <a:solidFill>
                  <a:srgbClr val="1F3864"/>
                </a:solidFill>
                <a:latin typeface="Arial"/>
                <a:ea typeface="Arial"/>
                <a:cs typeface="Arial"/>
                <a:sym typeface="Arial"/>
              </a:rPr>
              <a:t>Modernizing now prevents more costly adoption later</a:t>
            </a:r>
            <a:endParaRPr sz="260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ts val="2400"/>
              <a:buChar char="•"/>
            </a:pPr>
            <a:r>
              <a:rPr lang="en-US" sz="2200">
                <a:solidFill>
                  <a:srgbClr val="1F3864"/>
                </a:solidFill>
                <a:latin typeface="Arial"/>
                <a:ea typeface="Arial"/>
                <a:cs typeface="Arial"/>
                <a:sym typeface="Arial"/>
              </a:rPr>
              <a:t>Planning and being proactive will make for a smoother transition</a:t>
            </a:r>
            <a:endParaRPr sz="220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ts val="2400"/>
              <a:buChar char="•"/>
            </a:pPr>
            <a:r>
              <a:rPr lang="en-US" sz="2200">
                <a:solidFill>
                  <a:srgbClr val="1F3864"/>
                </a:solidFill>
                <a:latin typeface="Arial"/>
                <a:ea typeface="Arial"/>
                <a:cs typeface="Arial"/>
                <a:sym typeface="Arial"/>
              </a:rPr>
              <a:t>Coordinating adoption with other agencies facilitates data sharing and collaboration</a:t>
            </a:r>
            <a:endParaRPr sz="2200">
              <a:solidFill>
                <a:srgbClr val="1F3864"/>
              </a:solidFill>
              <a:latin typeface="Arial"/>
              <a:ea typeface="Arial"/>
              <a:cs typeface="Arial"/>
              <a:sym typeface="Arial"/>
            </a:endParaRPr>
          </a:p>
          <a:p>
            <a:pPr marL="457200" lvl="0" indent="-228600" algn="l" rtl="0">
              <a:lnSpc>
                <a:spcPct val="90000"/>
              </a:lnSpc>
              <a:spcBef>
                <a:spcPts val="1000"/>
              </a:spcBef>
              <a:spcAft>
                <a:spcPts val="0"/>
              </a:spcAft>
              <a:buClr>
                <a:srgbClr val="1F3864"/>
              </a:buClr>
              <a:buSzPts val="2800"/>
              <a:buNone/>
            </a:pPr>
            <a:endParaRPr>
              <a:solidFill>
                <a:srgbClr val="1F3864"/>
              </a:solidFill>
              <a:latin typeface="Arial"/>
              <a:ea typeface="Arial"/>
              <a:cs typeface="Arial"/>
              <a:sym typeface="Arial"/>
            </a:endParaRPr>
          </a:p>
        </p:txBody>
      </p:sp>
      <p:sp>
        <p:nvSpPr>
          <p:cNvPr id="267" name="Google Shape;267;p12"/>
          <p:cNvSpPr txBox="1"/>
          <p:nvPr/>
        </p:nvSpPr>
        <p:spPr>
          <a:xfrm rot="533794">
            <a:off x="7999326" y="2261594"/>
            <a:ext cx="4061102" cy="1261844"/>
          </a:xfrm>
          <a:prstGeom prst="rect">
            <a:avLst/>
          </a:prstGeom>
          <a:solidFill>
            <a:schemeClr val="lt1"/>
          </a:solidFill>
          <a:ln w="9525" cap="flat" cmpd="sng">
            <a:solidFill>
              <a:srgbClr val="C00000"/>
            </a:solidFill>
            <a:prstDash val="solid"/>
            <a:round/>
            <a:headEnd type="none" w="sm" len="sm"/>
            <a:tailEnd type="none" w="sm" len="sm"/>
          </a:ln>
          <a:effectLst>
            <a:outerShdw blurRad="50800" dist="50800" dir="2700000" algn="tl" rotWithShape="0">
              <a:srgbClr val="C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000"/>
              <a:buFont typeface="Arial"/>
              <a:buNone/>
            </a:pPr>
            <a:r>
              <a:rPr lang="en-US" sz="2200" b="1" i="0" u="none" strike="noStrike" cap="none">
                <a:solidFill>
                  <a:srgbClr val="C00000"/>
                </a:solidFill>
                <a:latin typeface="Arial Black"/>
                <a:ea typeface="Arial Black"/>
                <a:cs typeface="Arial Black"/>
                <a:sym typeface="Arial Black"/>
              </a:rPr>
              <a:t>Accuracy</a:t>
            </a:r>
            <a:r>
              <a:rPr lang="en-US" sz="2000" b="1" i="1" u="none" strike="noStrike" cap="none">
                <a:solidFill>
                  <a:srgbClr val="C00000"/>
                </a:solidFill>
                <a:latin typeface="Arial"/>
                <a:ea typeface="Arial"/>
                <a:cs typeface="Arial"/>
                <a:sym typeface="Arial"/>
              </a:rPr>
              <a:t> is telling the </a:t>
            </a:r>
            <a:r>
              <a:rPr lang="en-US" sz="2000" b="1" i="0" u="none" strike="noStrike" cap="none">
                <a:solidFill>
                  <a:srgbClr val="C00000"/>
                </a:solidFill>
                <a:latin typeface="Arial Black"/>
                <a:ea typeface="Arial Black"/>
                <a:cs typeface="Arial Black"/>
                <a:sym typeface="Arial Black"/>
              </a:rPr>
              <a:t>truth</a:t>
            </a:r>
            <a:r>
              <a:rPr lang="en-US" sz="2000" b="1" i="1" u="none" strike="noStrike" cap="none">
                <a:solidFill>
                  <a:srgbClr val="C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C00000"/>
              </a:buClr>
              <a:buSzPts val="2000"/>
              <a:buFont typeface="Arial"/>
              <a:buNone/>
            </a:pPr>
            <a:r>
              <a:rPr lang="en-US" sz="2200" b="1" i="0" u="none" strike="noStrike" cap="none">
                <a:solidFill>
                  <a:srgbClr val="C00000"/>
                </a:solidFill>
                <a:latin typeface="Arial Black"/>
                <a:ea typeface="Arial Black"/>
                <a:cs typeface="Arial Black"/>
                <a:sym typeface="Arial Black"/>
              </a:rPr>
              <a:t>Precision</a:t>
            </a:r>
            <a:r>
              <a:rPr lang="en-US" sz="2000" b="1" i="1" u="none" strike="noStrike" cap="none">
                <a:solidFill>
                  <a:srgbClr val="C00000"/>
                </a:solidFill>
                <a:latin typeface="Arial"/>
                <a:ea typeface="Arial"/>
                <a:cs typeface="Arial"/>
                <a:sym typeface="Arial"/>
              </a:rPr>
              <a:t> is telling the same story </a:t>
            </a:r>
            <a:r>
              <a:rPr lang="en-US" sz="2000" b="1" i="0" u="none" strike="noStrike" cap="none">
                <a:solidFill>
                  <a:srgbClr val="C00000"/>
                </a:solidFill>
                <a:latin typeface="Arial Black"/>
                <a:ea typeface="Arial Black"/>
                <a:cs typeface="Arial Black"/>
                <a:sym typeface="Arial Black"/>
              </a:rPr>
              <a:t>over and over again…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4000"/>
                                  </p:stCondLst>
                                  <p:childTnLst>
                                    <p:set>
                                      <p:cBhvr>
                                        <p:cTn id="6" dur="1" fill="hold">
                                          <p:stCondLst>
                                            <p:cond delay="0"/>
                                          </p:stCondLst>
                                        </p:cTn>
                                        <p:tgtEl>
                                          <p:spTgt spid="267"/>
                                        </p:tgtEl>
                                        <p:attrNameLst>
                                          <p:attrName>style.visibility</p:attrName>
                                        </p:attrNameLst>
                                      </p:cBhvr>
                                      <p:to>
                                        <p:strVal val="visible"/>
                                      </p:to>
                                    </p:set>
                                    <p:anim calcmode="lin" valueType="num">
                                      <p:cBhvr>
                                        <p:cTn id="7" dur="1000" fill="hold"/>
                                        <p:tgtEl>
                                          <p:spTgt spid="267"/>
                                        </p:tgtEl>
                                        <p:attrNameLst>
                                          <p:attrName>ppt_w</p:attrName>
                                        </p:attrNameLst>
                                      </p:cBhvr>
                                      <p:tavLst>
                                        <p:tav tm="0">
                                          <p:val>
                                            <p:fltVal val="0"/>
                                          </p:val>
                                        </p:tav>
                                        <p:tav tm="100000">
                                          <p:val>
                                            <p:strVal val="#ppt_w"/>
                                          </p:val>
                                        </p:tav>
                                      </p:tavLst>
                                    </p:anim>
                                    <p:anim calcmode="lin" valueType="num">
                                      <p:cBhvr>
                                        <p:cTn id="8" dur="1000" fill="hold"/>
                                        <p:tgtEl>
                                          <p:spTgt spid="267"/>
                                        </p:tgtEl>
                                        <p:attrNameLst>
                                          <p:attrName>ppt_h</p:attrName>
                                        </p:attrNameLst>
                                      </p:cBhvr>
                                      <p:tavLst>
                                        <p:tav tm="0">
                                          <p:val>
                                            <p:fltVal val="0"/>
                                          </p:val>
                                        </p:tav>
                                        <p:tav tm="100000">
                                          <p:val>
                                            <p:strVal val="#ppt_h"/>
                                          </p:val>
                                        </p:tav>
                                      </p:tavLst>
                                    </p:anim>
                                    <p:anim calcmode="lin" valueType="num">
                                      <p:cBhvr>
                                        <p:cTn id="9" dur="1000" fill="hold"/>
                                        <p:tgtEl>
                                          <p:spTgt spid="267"/>
                                        </p:tgtEl>
                                        <p:attrNameLst>
                                          <p:attrName>style.rotation</p:attrName>
                                        </p:attrNameLst>
                                      </p:cBhvr>
                                      <p:tavLst>
                                        <p:tav tm="0">
                                          <p:val>
                                            <p:fltVal val="90"/>
                                          </p:val>
                                        </p:tav>
                                        <p:tav tm="100000">
                                          <p:val>
                                            <p:fltVal val="0"/>
                                          </p:val>
                                        </p:tav>
                                      </p:tavLst>
                                    </p:anim>
                                    <p:animEffect transition="in" filter="fade">
                                      <p:cBhvr>
                                        <p:cTn id="10" dur="10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4"/>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2800">
                <a:solidFill>
                  <a:srgbClr val="1F3864"/>
                </a:solidFill>
                <a:latin typeface="Arial Black"/>
                <a:ea typeface="Arial Black"/>
                <a:cs typeface="Arial Black"/>
                <a:sym typeface="Arial Black"/>
              </a:rPr>
              <a:t>NSRS Modernization is nearly done!</a:t>
            </a:r>
            <a:endParaRPr sz="2800">
              <a:solidFill>
                <a:srgbClr val="1F3864"/>
              </a:solidFill>
              <a:latin typeface="Arial Black"/>
              <a:ea typeface="Arial Black"/>
              <a:cs typeface="Arial Black"/>
              <a:sym typeface="Arial Black"/>
            </a:endParaRPr>
          </a:p>
        </p:txBody>
      </p:sp>
      <p:sp>
        <p:nvSpPr>
          <p:cNvPr id="273" name="Google Shape;273;p14"/>
          <p:cNvSpPr txBox="1">
            <a:spLocks noGrp="1"/>
          </p:cNvSpPr>
          <p:nvPr>
            <p:ph type="body" idx="1"/>
          </p:nvPr>
        </p:nvSpPr>
        <p:spPr>
          <a:xfrm>
            <a:off x="457200" y="1371600"/>
            <a:ext cx="11247120" cy="4846320"/>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rgbClr val="1F3864"/>
              </a:buClr>
              <a:buSzPts val="2800"/>
              <a:buChar char="•"/>
            </a:pPr>
            <a:r>
              <a:rPr lang="en-US" b="1">
                <a:solidFill>
                  <a:srgbClr val="1F3864"/>
                </a:solidFill>
                <a:latin typeface="Arial"/>
                <a:ea typeface="Arial"/>
                <a:cs typeface="Arial"/>
                <a:sym typeface="Arial"/>
              </a:rPr>
              <a:t>Preliminary release in phases</a:t>
            </a:r>
            <a:endParaRPr>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ts val="2400"/>
              <a:buChar char="•"/>
            </a:pPr>
            <a:r>
              <a:rPr lang="en-US">
                <a:solidFill>
                  <a:srgbClr val="1F3864"/>
                </a:solidFill>
                <a:latin typeface="Arial"/>
                <a:ea typeface="Arial"/>
                <a:cs typeface="Arial"/>
                <a:sym typeface="Arial"/>
              </a:rPr>
              <a:t>Initial release by mid-2025</a:t>
            </a:r>
            <a:endParaRPr>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ts val="2400"/>
              <a:buChar char="•"/>
            </a:pPr>
            <a:r>
              <a:rPr lang="en-US">
                <a:solidFill>
                  <a:srgbClr val="1F3864"/>
                </a:solidFill>
                <a:latin typeface="Arial"/>
                <a:ea typeface="Arial"/>
                <a:cs typeface="Arial"/>
                <a:sym typeface="Arial"/>
              </a:rPr>
              <a:t>Final release by calendar year 2025</a:t>
            </a:r>
            <a:endParaRPr>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ts val="2400"/>
              <a:buChar char="•"/>
            </a:pPr>
            <a:r>
              <a:rPr lang="en-US" b="1" i="1">
                <a:solidFill>
                  <a:srgbClr val="1F3864"/>
                </a:solidFill>
                <a:latin typeface="Arial"/>
                <a:ea typeface="Arial"/>
                <a:cs typeface="Arial"/>
                <a:sym typeface="Arial"/>
              </a:rPr>
              <a:t>These releases are for testing and evaluation only</a:t>
            </a:r>
            <a:endParaRPr>
              <a:solidFill>
                <a:srgbClr val="1F3864"/>
              </a:solidFill>
              <a:latin typeface="Arial"/>
              <a:ea typeface="Arial"/>
              <a:cs typeface="Arial"/>
              <a:sym typeface="Arial"/>
            </a:endParaRPr>
          </a:p>
          <a:p>
            <a:pPr marL="914400" lvl="1" indent="-228600" algn="l" rtl="0">
              <a:lnSpc>
                <a:spcPct val="90000"/>
              </a:lnSpc>
              <a:spcBef>
                <a:spcPts val="500"/>
              </a:spcBef>
              <a:spcAft>
                <a:spcPts val="0"/>
              </a:spcAft>
              <a:buClr>
                <a:srgbClr val="1F3864"/>
              </a:buClr>
              <a:buSzPts val="2400"/>
              <a:buNone/>
            </a:pPr>
            <a:endParaRPr b="1" i="1">
              <a:solidFill>
                <a:srgbClr val="1F3864"/>
              </a:solidFill>
              <a:latin typeface="Arial"/>
              <a:ea typeface="Arial"/>
              <a:cs typeface="Arial"/>
              <a:sym typeface="Arial"/>
            </a:endParaRPr>
          </a:p>
          <a:p>
            <a:pPr marL="457200" lvl="0" indent="-406400" algn="l" rtl="0">
              <a:lnSpc>
                <a:spcPct val="90000"/>
              </a:lnSpc>
              <a:spcBef>
                <a:spcPts val="1000"/>
              </a:spcBef>
              <a:spcAft>
                <a:spcPts val="0"/>
              </a:spcAft>
              <a:buClr>
                <a:srgbClr val="1F3864"/>
              </a:buClr>
              <a:buSzPts val="2800"/>
              <a:buChar char="•"/>
            </a:pPr>
            <a:r>
              <a:rPr lang="en-US" b="1">
                <a:solidFill>
                  <a:srgbClr val="1F3864"/>
                </a:solidFill>
                <a:latin typeface="Arial"/>
                <a:ea typeface="Arial"/>
                <a:cs typeface="Arial"/>
                <a:sym typeface="Arial"/>
              </a:rPr>
              <a:t>Will replace current datums in 2026</a:t>
            </a:r>
            <a:endParaRPr>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ts val="2400"/>
              <a:buChar char="•"/>
            </a:pPr>
            <a:r>
              <a:rPr lang="en-US">
                <a:solidFill>
                  <a:srgbClr val="1F3864"/>
                </a:solidFill>
                <a:latin typeface="Arial"/>
                <a:ea typeface="Arial"/>
                <a:cs typeface="Arial"/>
                <a:sym typeface="Arial"/>
              </a:rPr>
              <a:t>At least 6 months </a:t>
            </a:r>
            <a:r>
              <a:rPr lang="en-US" b="1" i="1">
                <a:solidFill>
                  <a:srgbClr val="1F3864"/>
                </a:solidFill>
                <a:latin typeface="Arial"/>
                <a:ea typeface="Arial"/>
                <a:cs typeface="Arial"/>
                <a:sym typeface="Arial"/>
              </a:rPr>
              <a:t>after</a:t>
            </a:r>
            <a:r>
              <a:rPr lang="en-US">
                <a:solidFill>
                  <a:srgbClr val="1F3864"/>
                </a:solidFill>
                <a:latin typeface="Arial"/>
                <a:ea typeface="Arial"/>
                <a:cs typeface="Arial"/>
                <a:sym typeface="Arial"/>
              </a:rPr>
              <a:t> final 2025 release</a:t>
            </a:r>
            <a:endParaRPr>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ts val="2400"/>
              <a:buChar char="•"/>
            </a:pPr>
            <a:r>
              <a:rPr lang="en-US">
                <a:solidFill>
                  <a:srgbClr val="1F3864"/>
                </a:solidFill>
                <a:latin typeface="Arial"/>
                <a:ea typeface="Arial"/>
                <a:cs typeface="Arial"/>
                <a:sym typeface="Arial"/>
              </a:rPr>
              <a:t>After Federal Geodetic Control Subcommittee votes to approve in 2026</a:t>
            </a:r>
            <a:endParaRPr>
              <a:solidFill>
                <a:srgbClr val="1F3864"/>
              </a:solidFill>
              <a:latin typeface="Arial"/>
              <a:ea typeface="Arial"/>
              <a:cs typeface="Arial"/>
              <a:sym typeface="Arial"/>
            </a:endParaRPr>
          </a:p>
          <a:p>
            <a:pPr marL="533400" lvl="1" indent="0" algn="l" rtl="0">
              <a:lnSpc>
                <a:spcPct val="90000"/>
              </a:lnSpc>
              <a:spcBef>
                <a:spcPts val="500"/>
              </a:spcBef>
              <a:spcAft>
                <a:spcPts val="0"/>
              </a:spcAft>
              <a:buClr>
                <a:srgbClr val="1F3864"/>
              </a:buClr>
              <a:buSzPts val="2400"/>
              <a:buNone/>
            </a:pPr>
            <a:endParaRPr>
              <a:solidFill>
                <a:srgbClr val="1F3864"/>
              </a:solidFill>
              <a:latin typeface="Arial"/>
              <a:ea typeface="Arial"/>
              <a:cs typeface="Arial"/>
              <a:sym typeface="Arial"/>
            </a:endParaRPr>
          </a:p>
          <a:p>
            <a:pPr marL="457200" lvl="0" indent="-381000" algn="l" rtl="0">
              <a:lnSpc>
                <a:spcPct val="90000"/>
              </a:lnSpc>
              <a:spcBef>
                <a:spcPts val="500"/>
              </a:spcBef>
              <a:spcAft>
                <a:spcPts val="0"/>
              </a:spcAft>
              <a:buClr>
                <a:srgbClr val="1F3864"/>
              </a:buClr>
              <a:buSzPts val="2400"/>
              <a:buChar char="•"/>
            </a:pPr>
            <a:r>
              <a:rPr lang="en-US" b="1" i="1">
                <a:solidFill>
                  <a:srgbClr val="1F3864"/>
                </a:solidFill>
                <a:latin typeface="Arial"/>
                <a:ea typeface="Arial"/>
                <a:cs typeface="Arial"/>
                <a:sym typeface="Arial"/>
              </a:rPr>
              <a:t>NGS will continue supporting current NSRS through the rollout and testing of the modernized NSRS</a:t>
            </a:r>
            <a:endParaRPr>
              <a:solidFill>
                <a:srgbClr val="1F3864"/>
              </a:solidFill>
              <a:latin typeface="Arial"/>
              <a:ea typeface="Arial"/>
              <a:cs typeface="Arial"/>
              <a:sym typeface="Arial"/>
            </a:endParaRPr>
          </a:p>
          <a:p>
            <a:pPr marL="914400" lvl="1" indent="-228600" algn="l" rtl="0">
              <a:lnSpc>
                <a:spcPct val="90000"/>
              </a:lnSpc>
              <a:spcBef>
                <a:spcPts val="500"/>
              </a:spcBef>
              <a:spcAft>
                <a:spcPts val="0"/>
              </a:spcAft>
              <a:buSzPts val="2400"/>
              <a:buNone/>
            </a:pPr>
            <a:endParaRPr>
              <a:latin typeface="Arial"/>
              <a:ea typeface="Arial"/>
              <a:cs typeface="Arial"/>
              <a:sym typeface="Arial"/>
            </a:endParaRPr>
          </a:p>
        </p:txBody>
      </p:sp>
      <p:sp>
        <p:nvSpPr>
          <p:cNvPr id="274" name="Google Shape;274;p14"/>
          <p:cNvSpPr txBox="1"/>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7F7F7F"/>
                </a:solidFill>
                <a:latin typeface="Calibri"/>
                <a:ea typeface="Calibri"/>
                <a:cs typeface="Calibri"/>
                <a:sym typeface="Calibri"/>
              </a:rPr>
              <a:t>14</a:t>
            </a:fld>
            <a:endParaRPr sz="1600" b="0" i="0" u="none" strike="noStrike" cap="none">
              <a:solidFill>
                <a:srgbClr val="7F7F7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68"/>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2800">
                <a:solidFill>
                  <a:srgbClr val="1F3864"/>
                </a:solidFill>
                <a:latin typeface="Arial Black"/>
                <a:ea typeface="Arial Black"/>
                <a:cs typeface="Arial Black"/>
                <a:sym typeface="Arial Black"/>
              </a:rPr>
              <a:t>Next steps for Modernization</a:t>
            </a:r>
            <a:endParaRPr sz="2800">
              <a:solidFill>
                <a:srgbClr val="1F3864"/>
              </a:solidFill>
              <a:latin typeface="Arial Black"/>
              <a:ea typeface="Arial Black"/>
              <a:cs typeface="Arial Black"/>
              <a:sym typeface="Arial Black"/>
            </a:endParaRPr>
          </a:p>
        </p:txBody>
      </p:sp>
      <p:sp>
        <p:nvSpPr>
          <p:cNvPr id="282" name="Google Shape;282;p68"/>
          <p:cNvSpPr txBox="1"/>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7F7F7F"/>
                </a:solidFill>
                <a:latin typeface="Calibri"/>
                <a:ea typeface="Calibri"/>
                <a:cs typeface="Calibri"/>
                <a:sym typeface="Calibri"/>
              </a:rPr>
              <a:t>15</a:t>
            </a:fld>
            <a:endParaRPr sz="1600" b="0" i="0" u="none" strike="noStrike" cap="none">
              <a:solidFill>
                <a:srgbClr val="7F7F7F"/>
              </a:solidFill>
              <a:latin typeface="Calibri"/>
              <a:ea typeface="Calibri"/>
              <a:cs typeface="Calibri"/>
              <a:sym typeface="Calibri"/>
            </a:endParaRPr>
          </a:p>
        </p:txBody>
      </p:sp>
      <p:sp>
        <p:nvSpPr>
          <p:cNvPr id="5" name="Google Shape;253;p68">
            <a:extLst>
              <a:ext uri="{FF2B5EF4-FFF2-40B4-BE49-F238E27FC236}">
                <a16:creationId xmlns:a16="http://schemas.microsoft.com/office/drawing/2014/main" id="{0C4A802A-EB68-602C-5040-C616724DC7E5}"/>
              </a:ext>
            </a:extLst>
          </p:cNvPr>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10000"/>
          </a:bodyPr>
          <a:lstStyle/>
          <a:p>
            <a:pPr marL="457200" lvl="0" indent="-553155" algn="l" rtl="0">
              <a:lnSpc>
                <a:spcPct val="90000"/>
              </a:lnSpc>
              <a:spcBef>
                <a:spcPts val="1000"/>
              </a:spcBef>
              <a:spcAft>
                <a:spcPts val="0"/>
              </a:spcAft>
              <a:buClr>
                <a:srgbClr val="1F3864"/>
              </a:buClr>
              <a:buSzPct val="100000"/>
              <a:buChar char="•"/>
            </a:pPr>
            <a:r>
              <a:rPr lang="en-US" b="1" dirty="0">
                <a:solidFill>
                  <a:srgbClr val="1F3864"/>
                </a:solidFill>
                <a:latin typeface="Arial"/>
                <a:ea typeface="Arial"/>
                <a:cs typeface="Arial"/>
                <a:sym typeface="Arial"/>
              </a:rPr>
              <a:t>Evaluate operational needs and avoid unnecessary changes</a:t>
            </a:r>
            <a:br>
              <a:rPr lang="en-US" b="1" dirty="0">
                <a:solidFill>
                  <a:srgbClr val="1F3864"/>
                </a:solidFill>
                <a:latin typeface="Arial"/>
                <a:ea typeface="Arial"/>
                <a:cs typeface="Arial"/>
                <a:sym typeface="Arial"/>
              </a:rPr>
            </a:br>
            <a:endParaRPr sz="900" b="1" dirty="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ct val="100000"/>
              <a:buChar char="•"/>
            </a:pPr>
            <a:r>
              <a:rPr lang="en-US" dirty="0">
                <a:solidFill>
                  <a:srgbClr val="1F3864"/>
                </a:solidFill>
                <a:latin typeface="Arial"/>
                <a:ea typeface="Arial"/>
                <a:cs typeface="Arial"/>
                <a:sym typeface="Arial"/>
              </a:rPr>
              <a:t>Organizational impact and staff readiness </a:t>
            </a:r>
            <a:endParaRPr dirty="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ct val="100000"/>
              <a:buChar char="•"/>
            </a:pPr>
            <a:r>
              <a:rPr lang="en-US" dirty="0">
                <a:solidFill>
                  <a:srgbClr val="1F3864"/>
                </a:solidFill>
                <a:latin typeface="Arial"/>
                <a:ea typeface="Arial"/>
                <a:cs typeface="Arial"/>
                <a:sym typeface="Arial"/>
              </a:rPr>
              <a:t>Program and regional support</a:t>
            </a:r>
            <a:endParaRPr dirty="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ct val="100000"/>
              <a:buChar char="•"/>
            </a:pPr>
            <a:r>
              <a:rPr lang="en-US" dirty="0">
                <a:solidFill>
                  <a:srgbClr val="1F3864"/>
                </a:solidFill>
                <a:latin typeface="Arial"/>
                <a:ea typeface="Arial"/>
                <a:cs typeface="Arial"/>
                <a:sym typeface="Arial"/>
              </a:rPr>
              <a:t>Leasing requests (potentially)</a:t>
            </a:r>
            <a:endParaRPr dirty="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ct val="100000"/>
              <a:buChar char="•"/>
            </a:pPr>
            <a:r>
              <a:rPr lang="en-US" dirty="0">
                <a:solidFill>
                  <a:srgbClr val="1F3864"/>
                </a:solidFill>
                <a:latin typeface="Arial"/>
                <a:ea typeface="Arial"/>
                <a:cs typeface="Arial"/>
                <a:sym typeface="Arial"/>
              </a:rPr>
              <a:t>Interagency collaboration</a:t>
            </a:r>
            <a:endParaRPr dirty="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ct val="100000"/>
              <a:buChar char="•"/>
            </a:pPr>
            <a:r>
              <a:rPr lang="en-US" dirty="0">
                <a:solidFill>
                  <a:srgbClr val="1F3864"/>
                </a:solidFill>
                <a:latin typeface="Arial"/>
                <a:ea typeface="Arial"/>
                <a:cs typeface="Arial"/>
                <a:sym typeface="Arial"/>
              </a:rPr>
              <a:t>Leadership and communication</a:t>
            </a:r>
            <a:endParaRPr dirty="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ct val="100000"/>
              <a:buChar char="•"/>
            </a:pPr>
            <a:r>
              <a:rPr lang="en-US" dirty="0">
                <a:solidFill>
                  <a:srgbClr val="1F3864"/>
                </a:solidFill>
                <a:latin typeface="Arial"/>
                <a:ea typeface="Arial"/>
                <a:cs typeface="Arial"/>
                <a:sym typeface="Arial"/>
              </a:rPr>
              <a:t>Include plans to accommodate greater accuracy in the future</a:t>
            </a:r>
            <a:endParaRPr dirty="0">
              <a:solidFill>
                <a:srgbClr val="1F3864"/>
              </a:solidFill>
              <a:latin typeface="Arial"/>
              <a:ea typeface="Arial"/>
              <a:cs typeface="Arial"/>
              <a:sym typeface="Arial"/>
            </a:endParaRPr>
          </a:p>
          <a:p>
            <a:pPr marL="457200" lvl="0" indent="-553155" algn="l" rtl="0">
              <a:lnSpc>
                <a:spcPct val="90000"/>
              </a:lnSpc>
              <a:spcBef>
                <a:spcPts val="1000"/>
              </a:spcBef>
              <a:spcAft>
                <a:spcPts val="0"/>
              </a:spcAft>
              <a:buClr>
                <a:srgbClr val="1F3864"/>
              </a:buClr>
              <a:buSzPct val="100000"/>
              <a:buChar char="•"/>
            </a:pPr>
            <a:r>
              <a:rPr lang="en-US" b="1" dirty="0">
                <a:solidFill>
                  <a:srgbClr val="1F3864"/>
                </a:solidFill>
                <a:latin typeface="Arial"/>
                <a:ea typeface="Arial"/>
                <a:cs typeface="Arial"/>
                <a:sym typeface="Arial"/>
              </a:rPr>
              <a:t>Lower-accuracy datasets may require no change at all (e.g., 10 ft)</a:t>
            </a:r>
            <a:br>
              <a:rPr lang="en-US" b="1" dirty="0">
                <a:solidFill>
                  <a:srgbClr val="1F3864"/>
                </a:solidFill>
                <a:latin typeface="Arial"/>
                <a:ea typeface="Arial"/>
                <a:cs typeface="Arial"/>
                <a:sym typeface="Arial"/>
              </a:rPr>
            </a:br>
            <a:endParaRPr sz="900" b="1" dirty="0">
              <a:solidFill>
                <a:srgbClr val="1F3864"/>
              </a:solidFill>
              <a:latin typeface="Arial"/>
              <a:ea typeface="Arial"/>
              <a:cs typeface="Arial"/>
              <a:sym typeface="Arial"/>
            </a:endParaRPr>
          </a:p>
          <a:p>
            <a:pPr marL="457200" lvl="0" indent="-406400" algn="l" rtl="0">
              <a:lnSpc>
                <a:spcPct val="90000"/>
              </a:lnSpc>
              <a:spcBef>
                <a:spcPts val="1000"/>
              </a:spcBef>
              <a:spcAft>
                <a:spcPts val="0"/>
              </a:spcAft>
              <a:buClr>
                <a:srgbClr val="1F3864"/>
              </a:buClr>
              <a:buSzPct val="100000"/>
              <a:buChar char="•"/>
            </a:pPr>
            <a:r>
              <a:rPr lang="en-US" b="1" dirty="0">
                <a:solidFill>
                  <a:srgbClr val="1F3864"/>
                </a:solidFill>
                <a:latin typeface="Arial"/>
                <a:ea typeface="Arial"/>
                <a:cs typeface="Arial"/>
                <a:sym typeface="Arial"/>
              </a:rPr>
              <a:t>NSRS modernization is more than a technical update</a:t>
            </a:r>
            <a:endParaRPr b="1" dirty="0">
              <a:solidFill>
                <a:srgbClr val="1F3864"/>
              </a:solidFill>
              <a:latin typeface="Arial"/>
              <a:ea typeface="Arial"/>
              <a:cs typeface="Arial"/>
              <a:sym typeface="Arial"/>
            </a:endParaRPr>
          </a:p>
          <a:p>
            <a:pPr marL="914400" lvl="1" indent="-406399" algn="l" rtl="0">
              <a:lnSpc>
                <a:spcPct val="90000"/>
              </a:lnSpc>
              <a:spcBef>
                <a:spcPts val="500"/>
              </a:spcBef>
              <a:spcAft>
                <a:spcPts val="0"/>
              </a:spcAft>
              <a:buClr>
                <a:srgbClr val="1F3864"/>
              </a:buClr>
              <a:buSzPct val="100000"/>
              <a:buChar char="•"/>
            </a:pPr>
            <a:r>
              <a:rPr lang="en-US" dirty="0">
                <a:solidFill>
                  <a:srgbClr val="1F3864"/>
                </a:solidFill>
                <a:latin typeface="Arial"/>
                <a:ea typeface="Arial"/>
                <a:cs typeface="Arial"/>
                <a:sym typeface="Arial"/>
              </a:rPr>
              <a:t>An opportunity to enhance your agencies geospatial capabilities for the future</a:t>
            </a:r>
            <a:br>
              <a:rPr lang="en-US" dirty="0">
                <a:solidFill>
                  <a:srgbClr val="1F3864"/>
                </a:solidFill>
                <a:latin typeface="Arial"/>
                <a:ea typeface="Arial"/>
                <a:cs typeface="Arial"/>
                <a:sym typeface="Arial"/>
              </a:rPr>
            </a:br>
            <a:endParaRPr sz="900" dirty="0">
              <a:solidFill>
                <a:srgbClr val="1F3864"/>
              </a:solidFill>
              <a:latin typeface="Arial"/>
              <a:ea typeface="Arial"/>
              <a:cs typeface="Arial"/>
              <a:sym typeface="Arial"/>
            </a:endParaRPr>
          </a:p>
          <a:p>
            <a:pPr marL="457200" lvl="0" indent="-406400" algn="l" rtl="0">
              <a:lnSpc>
                <a:spcPct val="90000"/>
              </a:lnSpc>
              <a:spcBef>
                <a:spcPts val="1000"/>
              </a:spcBef>
              <a:spcAft>
                <a:spcPts val="0"/>
              </a:spcAft>
              <a:buClr>
                <a:srgbClr val="1F3864"/>
              </a:buClr>
              <a:buSzPct val="100000"/>
              <a:buChar char="•"/>
            </a:pPr>
            <a:r>
              <a:rPr lang="en-US" b="1" dirty="0">
                <a:solidFill>
                  <a:srgbClr val="1F3864"/>
                </a:solidFill>
                <a:latin typeface="Arial"/>
                <a:ea typeface="Arial"/>
                <a:cs typeface="Arial"/>
                <a:sym typeface="Arial"/>
              </a:rPr>
              <a:t>What does NGS need to help YOU?</a:t>
            </a:r>
            <a:endParaRPr b="1" dirty="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ct val="100000"/>
              <a:buChar char="•"/>
            </a:pPr>
            <a:r>
              <a:rPr lang="en-US" dirty="0">
                <a:solidFill>
                  <a:srgbClr val="1F3864"/>
                </a:solidFill>
                <a:latin typeface="Arial"/>
                <a:ea typeface="Arial"/>
                <a:cs typeface="Arial"/>
                <a:sym typeface="Arial"/>
              </a:rPr>
              <a:t>To clearly communicate what is needed with one voice</a:t>
            </a:r>
            <a:endParaRPr dirty="0">
              <a:solidFill>
                <a:srgbClr val="1F3864"/>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16"/>
          <p:cNvPicPr preferRelativeResize="0"/>
          <p:nvPr/>
        </p:nvPicPr>
        <p:blipFill rotWithShape="1">
          <a:blip r:embed="rId3">
            <a:alphaModFix/>
          </a:blip>
          <a:srcRect/>
          <a:stretch/>
        </p:blipFill>
        <p:spPr>
          <a:xfrm>
            <a:off x="1546995" y="3750109"/>
            <a:ext cx="2914655" cy="2914655"/>
          </a:xfrm>
          <a:prstGeom prst="rect">
            <a:avLst/>
          </a:prstGeom>
          <a:noFill/>
          <a:ln>
            <a:noFill/>
          </a:ln>
        </p:spPr>
      </p:pic>
      <p:sp>
        <p:nvSpPr>
          <p:cNvPr id="289" name="Google Shape;289;p16"/>
          <p:cNvSpPr txBox="1">
            <a:spLocks noGrp="1"/>
          </p:cNvSpPr>
          <p:nvPr>
            <p:ph type="sldNum" idx="12"/>
          </p:nvPr>
        </p:nvSpPr>
        <p:spPr>
          <a:xfrm>
            <a:off x="8859520" y="6356353"/>
            <a:ext cx="28448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600"/>
              <a:buNone/>
            </a:pPr>
            <a:fld id="{00000000-1234-1234-1234-123412341234}" type="slidenum">
              <a:rPr lang="en-US"/>
              <a:t>16</a:t>
            </a:fld>
            <a:endParaRPr/>
          </a:p>
        </p:txBody>
      </p:sp>
      <p:sp>
        <p:nvSpPr>
          <p:cNvPr id="290" name="Google Shape;290;p16"/>
          <p:cNvSpPr/>
          <p:nvPr/>
        </p:nvSpPr>
        <p:spPr>
          <a:xfrm>
            <a:off x="295249" y="890298"/>
            <a:ext cx="5682150" cy="914400"/>
          </a:xfrm>
          <a:prstGeom prst="rect">
            <a:avLst/>
          </a:prstGeom>
        </p:spPr>
        <p:txBody>
          <a:bodyPr>
            <a:prstTxWarp prst="textPlain">
              <a:avLst/>
            </a:prstTxWarp>
          </a:bodyPr>
          <a:lstStyle/>
          <a:p>
            <a:pPr lvl="0" algn="l"/>
            <a:r>
              <a:rPr b="1" i="0">
                <a:ln>
                  <a:noFill/>
                </a:ln>
                <a:solidFill>
                  <a:srgbClr val="C00000"/>
                </a:solidFill>
                <a:latin typeface="Arial Black"/>
              </a:rPr>
              <a:t>Find out more…</a:t>
            </a:r>
          </a:p>
        </p:txBody>
      </p:sp>
      <p:sp>
        <p:nvSpPr>
          <p:cNvPr id="291" name="Google Shape;291;p16"/>
          <p:cNvSpPr txBox="1"/>
          <p:nvPr/>
        </p:nvSpPr>
        <p:spPr>
          <a:xfrm>
            <a:off x="888274" y="6263661"/>
            <a:ext cx="42060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3200"/>
              <a:buFont typeface="Calibri"/>
              <a:buNone/>
            </a:pPr>
            <a:r>
              <a:rPr lang="en-US" sz="3200" b="1" i="0" u="none" strike="noStrike" cap="none">
                <a:solidFill>
                  <a:srgbClr val="C00000"/>
                </a:solidFill>
                <a:latin typeface="Calibri"/>
                <a:ea typeface="Calibri"/>
                <a:cs typeface="Calibri"/>
                <a:sym typeface="Calibri"/>
              </a:rPr>
              <a:t>geodesy.noaa.gov</a:t>
            </a:r>
            <a:endParaRPr sz="1400" b="0" i="0" u="none" strike="noStrike" cap="none">
              <a:solidFill>
                <a:srgbClr val="C00000"/>
              </a:solidFill>
              <a:latin typeface="Arial"/>
              <a:ea typeface="Arial"/>
              <a:cs typeface="Arial"/>
              <a:sym typeface="Arial"/>
            </a:endParaRPr>
          </a:p>
        </p:txBody>
      </p:sp>
      <p:sp>
        <p:nvSpPr>
          <p:cNvPr id="292" name="Google Shape;292;p16"/>
          <p:cNvSpPr/>
          <p:nvPr/>
        </p:nvSpPr>
        <p:spPr>
          <a:xfrm>
            <a:off x="477004" y="2133293"/>
            <a:ext cx="5216354" cy="1693016"/>
          </a:xfrm>
          <a:prstGeom prst="rect">
            <a:avLst/>
          </a:prstGeom>
        </p:spPr>
        <p:txBody>
          <a:bodyPr>
            <a:prstTxWarp prst="textPlain">
              <a:avLst/>
            </a:prstTxWarp>
          </a:bodyPr>
          <a:lstStyle/>
          <a:p>
            <a:pPr lvl="0" algn="ctr"/>
            <a:r>
              <a:rPr b="0" i="0">
                <a:ln>
                  <a:noFill/>
                </a:ln>
                <a:solidFill>
                  <a:srgbClr val="1F3864"/>
                </a:solidFill>
                <a:latin typeface="Arial Black"/>
              </a:rPr>
              <a:t>Thank You! </a:t>
            </a:r>
          </a:p>
        </p:txBody>
      </p:sp>
      <p:sp>
        <p:nvSpPr>
          <p:cNvPr id="293" name="Google Shape;293;p16"/>
          <p:cNvSpPr txBox="1"/>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7F7F7F"/>
                </a:solidFill>
                <a:latin typeface="Calibri"/>
                <a:ea typeface="Calibri"/>
                <a:cs typeface="Calibri"/>
                <a:sym typeface="Calibri"/>
              </a:rPr>
              <a:t>16</a:t>
            </a:fld>
            <a:endParaRPr sz="1600" b="0" i="0" u="none" strike="noStrike" cap="none">
              <a:solidFill>
                <a:srgbClr val="7F7F7F"/>
              </a:solidFill>
              <a:latin typeface="Calibri"/>
              <a:ea typeface="Calibri"/>
              <a:cs typeface="Calibri"/>
              <a:sym typeface="Calibri"/>
            </a:endParaRPr>
          </a:p>
        </p:txBody>
      </p:sp>
      <p:pic>
        <p:nvPicPr>
          <p:cNvPr id="294" name="Google Shape;294;p16"/>
          <p:cNvPicPr preferRelativeResize="0"/>
          <p:nvPr/>
        </p:nvPicPr>
        <p:blipFill rotWithShape="1">
          <a:blip r:embed="rId4">
            <a:alphaModFix/>
          </a:blip>
          <a:srcRect/>
          <a:stretch/>
        </p:blipFill>
        <p:spPr>
          <a:xfrm>
            <a:off x="6141240" y="492015"/>
            <a:ext cx="6007387" cy="6365986"/>
          </a:xfrm>
          <a:prstGeom prst="rect">
            <a:avLst/>
          </a:prstGeom>
          <a:noFill/>
          <a:ln>
            <a:noFill/>
          </a:ln>
          <a:effectLst>
            <a:outerShdw blurRad="50800" dist="38100" dir="2700000" algn="tl" rotWithShape="0">
              <a:srgbClr val="000000">
                <a:alpha val="40000"/>
              </a:srgbClr>
            </a:outerShdw>
          </a:effectLst>
        </p:spPr>
      </p:pic>
      <p:pic>
        <p:nvPicPr>
          <p:cNvPr id="295" name="Google Shape;295;p16"/>
          <p:cNvPicPr preferRelativeResize="0"/>
          <p:nvPr/>
        </p:nvPicPr>
        <p:blipFill rotWithShape="1">
          <a:blip r:embed="rId5">
            <a:alphaModFix/>
          </a:blip>
          <a:srcRect/>
          <a:stretch/>
        </p:blipFill>
        <p:spPr>
          <a:xfrm>
            <a:off x="8826849" y="3261406"/>
            <a:ext cx="345186" cy="457200"/>
          </a:xfrm>
          <a:prstGeom prst="rect">
            <a:avLst/>
          </a:prstGeom>
          <a:noFill/>
          <a:ln>
            <a:noFill/>
          </a:ln>
          <a:effectLst>
            <a:outerShdw blurRad="63500" sx="102000" sy="102000" algn="ctr" rotWithShape="0">
              <a:srgbClr val="000000">
                <a:alpha val="40000"/>
              </a:srgbClr>
            </a:outerShdw>
          </a:effectLst>
        </p:spPr>
      </p:pic>
      <p:pic>
        <p:nvPicPr>
          <p:cNvPr id="296" name="Google Shape;296;p16"/>
          <p:cNvPicPr preferRelativeResize="0"/>
          <p:nvPr/>
        </p:nvPicPr>
        <p:blipFill rotWithShape="1">
          <a:blip r:embed="rId5">
            <a:alphaModFix/>
          </a:blip>
          <a:srcRect/>
          <a:stretch/>
        </p:blipFill>
        <p:spPr>
          <a:xfrm>
            <a:off x="11475610" y="4130085"/>
            <a:ext cx="345186" cy="457200"/>
          </a:xfrm>
          <a:prstGeom prst="rect">
            <a:avLst/>
          </a:prstGeom>
          <a:noFill/>
          <a:ln>
            <a:noFill/>
          </a:ln>
          <a:effectLst>
            <a:outerShdw blurRad="63500" sx="102000" sy="102000" algn="ctr"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1000"/>
                                        <p:tgtEl>
                                          <p:spTgt spid="290"/>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291"/>
                                        </p:tgtEl>
                                        <p:attrNameLst>
                                          <p:attrName>style.visibility</p:attrName>
                                        </p:attrNameLst>
                                      </p:cBhvr>
                                      <p:to>
                                        <p:strVal val="visible"/>
                                      </p:to>
                                    </p:set>
                                    <p:animEffect transition="in" filter="fade">
                                      <p:cBhvr>
                                        <p:cTn id="11" dur="1000"/>
                                        <p:tgtEl>
                                          <p:spTgt spid="29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88"/>
                                        </p:tgtEl>
                                        <p:attrNameLst>
                                          <p:attrName>style.visibility</p:attrName>
                                        </p:attrNameLst>
                                      </p:cBhvr>
                                      <p:to>
                                        <p:strVal val="visible"/>
                                      </p:to>
                                    </p:set>
                                    <p:animEffect transition="in" filter="fade">
                                      <p:cBhvr>
                                        <p:cTn id="15" dur="500"/>
                                        <p:tgtEl>
                                          <p:spTgt spid="288"/>
                                        </p:tgtEl>
                                      </p:cBhvr>
                                    </p:animEffect>
                                  </p:childTnLst>
                                </p:cTn>
                              </p:par>
                              <p:par>
                                <p:cTn id="16" presetID="2" presetClass="entr" presetSubtype="4" fill="hold" nodeType="withEffect">
                                  <p:stCondLst>
                                    <p:cond delay="500"/>
                                  </p:stCondLst>
                                  <p:childTnLst>
                                    <p:set>
                                      <p:cBhvr>
                                        <p:cTn id="17" dur="1" fill="hold">
                                          <p:stCondLst>
                                            <p:cond delay="0"/>
                                          </p:stCondLst>
                                        </p:cTn>
                                        <p:tgtEl>
                                          <p:spTgt spid="294"/>
                                        </p:tgtEl>
                                        <p:attrNameLst>
                                          <p:attrName>style.visibility</p:attrName>
                                        </p:attrNameLst>
                                      </p:cBhvr>
                                      <p:to>
                                        <p:strVal val="visible"/>
                                      </p:to>
                                    </p:set>
                                    <p:anim calcmode="lin" valueType="num">
                                      <p:cBhvr additive="base">
                                        <p:cTn id="18" dur="1000"/>
                                        <p:tgtEl>
                                          <p:spTgt spid="29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500"/>
                                  </p:stCondLst>
                                  <p:childTnLst>
                                    <p:set>
                                      <p:cBhvr>
                                        <p:cTn id="21" dur="1" fill="hold">
                                          <p:stCondLst>
                                            <p:cond delay="0"/>
                                          </p:stCondLst>
                                        </p:cTn>
                                        <p:tgtEl>
                                          <p:spTgt spid="295"/>
                                        </p:tgtEl>
                                        <p:attrNameLst>
                                          <p:attrName>style.visibility</p:attrName>
                                        </p:attrNameLst>
                                      </p:cBhvr>
                                      <p:to>
                                        <p:strVal val="visible"/>
                                      </p:to>
                                    </p:set>
                                    <p:anim calcmode="lin" valueType="num">
                                      <p:cBhvr additive="base">
                                        <p:cTn id="22" dur="1000"/>
                                        <p:tgtEl>
                                          <p:spTgt spid="295"/>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2" presetClass="entr" presetSubtype="4" fill="hold" nodeType="afterEffect">
                                  <p:stCondLst>
                                    <p:cond delay="500"/>
                                  </p:stCondLst>
                                  <p:childTnLst>
                                    <p:set>
                                      <p:cBhvr>
                                        <p:cTn id="25" dur="1" fill="hold">
                                          <p:stCondLst>
                                            <p:cond delay="0"/>
                                          </p:stCondLst>
                                        </p:cTn>
                                        <p:tgtEl>
                                          <p:spTgt spid="296"/>
                                        </p:tgtEl>
                                        <p:attrNameLst>
                                          <p:attrName>style.visibility</p:attrName>
                                        </p:attrNameLst>
                                      </p:cBhvr>
                                      <p:to>
                                        <p:strVal val="visible"/>
                                      </p:to>
                                    </p:set>
                                    <p:anim calcmode="lin" valueType="num">
                                      <p:cBhvr additive="base">
                                        <p:cTn id="26" dur="1000"/>
                                        <p:tgtEl>
                                          <p:spTgt spid="296"/>
                                        </p:tgtEl>
                                        <p:attrNameLst>
                                          <p:attrName>ppt_y</p:attrName>
                                        </p:attrNameLst>
                                      </p:cBhvr>
                                      <p:tavLst>
                                        <p:tav tm="0">
                                          <p:val>
                                            <p:strVal val="#ppt_y+1"/>
                                          </p:val>
                                        </p:tav>
                                        <p:tav tm="100000">
                                          <p:val>
                                            <p:strVal val="#ppt_y"/>
                                          </p:val>
                                        </p:tav>
                                      </p:tavLst>
                                    </p:anim>
                                  </p:childTnLst>
                                </p:cTn>
                              </p:par>
                            </p:childTnLst>
                          </p:cTn>
                        </p:par>
                        <p:par>
                          <p:cTn id="27" fill="hold">
                            <p:stCondLst>
                              <p:cond delay="5000"/>
                            </p:stCondLst>
                            <p:childTnLst>
                              <p:par>
                                <p:cTn id="28" presetID="10" presetClass="entr" presetSubtype="0" fill="hold" nodeType="afterEffect">
                                  <p:stCondLst>
                                    <p:cond delay="1000"/>
                                  </p:stCondLst>
                                  <p:childTnLst>
                                    <p:set>
                                      <p:cBhvr>
                                        <p:cTn id="29" dur="1" fill="hold">
                                          <p:stCondLst>
                                            <p:cond delay="0"/>
                                          </p:stCondLst>
                                        </p:cTn>
                                        <p:tgtEl>
                                          <p:spTgt spid="292"/>
                                        </p:tgtEl>
                                        <p:attrNameLst>
                                          <p:attrName>style.visibility</p:attrName>
                                        </p:attrNameLst>
                                      </p:cBhvr>
                                      <p:to>
                                        <p:strVal val="visible"/>
                                      </p:to>
                                    </p:set>
                                    <p:animEffect transition="in" filter="fade">
                                      <p:cBhvr>
                                        <p:cTn id="30" dur="10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alpha val="48235"/>
          </a:schemeClr>
        </a:solidFill>
        <a:effectLst/>
      </p:bgPr>
    </p:bg>
    <p:spTree>
      <p:nvGrpSpPr>
        <p:cNvPr id="1" name="Shape 130"/>
        <p:cNvGrpSpPr/>
        <p:nvPr/>
      </p:nvGrpSpPr>
      <p:grpSpPr>
        <a:xfrm>
          <a:off x="0" y="0"/>
          <a:ext cx="0" cy="0"/>
          <a:chOff x="0" y="0"/>
          <a:chExt cx="0" cy="0"/>
        </a:xfrm>
      </p:grpSpPr>
      <p:sp>
        <p:nvSpPr>
          <p:cNvPr id="131" name="Google Shape;131;p65"/>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a:t>
            </a:fld>
            <a:endParaRPr/>
          </a:p>
        </p:txBody>
      </p:sp>
      <p:sp>
        <p:nvSpPr>
          <p:cNvPr id="132" name="Google Shape;132;p65"/>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Calibri"/>
              <a:buNone/>
            </a:pPr>
            <a:r>
              <a:rPr lang="en-US" sz="2800">
                <a:solidFill>
                  <a:srgbClr val="1F3864"/>
                </a:solidFill>
                <a:latin typeface="Arial Black"/>
                <a:ea typeface="Arial Black"/>
                <a:cs typeface="Arial Black"/>
                <a:sym typeface="Arial Black"/>
              </a:rPr>
              <a:t>What is the National Spatial Reference System (NSRS)?</a:t>
            </a:r>
            <a:endParaRPr sz="2800">
              <a:solidFill>
                <a:srgbClr val="1F3864"/>
              </a:solidFill>
              <a:latin typeface="Arial Black"/>
              <a:ea typeface="Arial Black"/>
              <a:cs typeface="Arial Black"/>
              <a:sym typeface="Arial Black"/>
            </a:endParaRPr>
          </a:p>
        </p:txBody>
      </p:sp>
      <p:sp>
        <p:nvSpPr>
          <p:cNvPr id="133" name="Google Shape;133;p65"/>
          <p:cNvSpPr txBox="1">
            <a:spLocks noGrp="1"/>
          </p:cNvSpPr>
          <p:nvPr>
            <p:ph type="body" idx="1"/>
          </p:nvPr>
        </p:nvSpPr>
        <p:spPr>
          <a:xfrm>
            <a:off x="48714" y="1828800"/>
            <a:ext cx="6281748" cy="438912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1F3864"/>
              </a:buClr>
              <a:buSzPts val="2800"/>
              <a:buChar char="•"/>
            </a:pPr>
            <a:r>
              <a:rPr lang="en-US" dirty="0">
                <a:solidFill>
                  <a:srgbClr val="1F3864"/>
                </a:solidFill>
                <a:latin typeface="Arial"/>
                <a:ea typeface="Arial"/>
                <a:cs typeface="Arial"/>
                <a:sym typeface="Arial"/>
              </a:rPr>
              <a:t>A set of </a:t>
            </a:r>
            <a:r>
              <a:rPr lang="en-US" dirty="0">
                <a:solidFill>
                  <a:schemeClr val="accent1">
                    <a:lumMod val="50000"/>
                  </a:schemeClr>
                </a:solidFill>
                <a:latin typeface="Arial"/>
                <a:ea typeface="Arial"/>
                <a:cs typeface="Arial"/>
                <a:sym typeface="Arial"/>
              </a:rPr>
              <a:t>consistent</a:t>
            </a:r>
            <a:r>
              <a:rPr lang="en-US" dirty="0">
                <a:solidFill>
                  <a:srgbClr val="1F3864"/>
                </a:solidFill>
                <a:latin typeface="Arial"/>
                <a:ea typeface="Arial"/>
                <a:cs typeface="Arial"/>
                <a:sym typeface="Arial"/>
              </a:rPr>
              <a:t> nationwide coordinate systems</a:t>
            </a:r>
            <a:endParaRPr dirty="0">
              <a:solidFill>
                <a:srgbClr val="1F3864"/>
              </a:solidFill>
              <a:latin typeface="Arial"/>
              <a:ea typeface="Arial"/>
              <a:cs typeface="Arial"/>
              <a:sym typeface="Arial"/>
            </a:endParaRPr>
          </a:p>
          <a:p>
            <a:pPr marL="457200" lvl="0" indent="-342900" algn="l" rtl="0">
              <a:lnSpc>
                <a:spcPct val="90000"/>
              </a:lnSpc>
              <a:spcBef>
                <a:spcPts val="1000"/>
              </a:spcBef>
              <a:spcAft>
                <a:spcPts val="0"/>
              </a:spcAft>
              <a:buSzPts val="2800"/>
              <a:buChar char="•"/>
            </a:pPr>
            <a:r>
              <a:rPr lang="en-US" dirty="0">
                <a:solidFill>
                  <a:srgbClr val="1F3864"/>
                </a:solidFill>
                <a:latin typeface="Arial"/>
                <a:ea typeface="Arial"/>
                <a:cs typeface="Arial"/>
                <a:sym typeface="Arial"/>
              </a:rPr>
              <a:t>Created in 1807 to support commerce and science</a:t>
            </a:r>
            <a:endParaRPr dirty="0">
              <a:solidFill>
                <a:srgbClr val="1F3864"/>
              </a:solidFill>
              <a:latin typeface="Arial"/>
              <a:ea typeface="Arial"/>
              <a:cs typeface="Arial"/>
              <a:sym typeface="Arial"/>
            </a:endParaRPr>
          </a:p>
          <a:p>
            <a:pPr marL="457200" lvl="0" indent="-342900" algn="l" rtl="0">
              <a:lnSpc>
                <a:spcPct val="90000"/>
              </a:lnSpc>
              <a:spcBef>
                <a:spcPts val="1000"/>
              </a:spcBef>
              <a:spcAft>
                <a:spcPts val="0"/>
              </a:spcAft>
              <a:buSzPts val="2800"/>
              <a:buChar char="•"/>
            </a:pPr>
            <a:r>
              <a:rPr lang="en-US" dirty="0">
                <a:solidFill>
                  <a:srgbClr val="1F3864"/>
                </a:solidFill>
                <a:latin typeface="Arial"/>
                <a:ea typeface="Arial"/>
                <a:cs typeface="Arial"/>
                <a:sym typeface="Arial"/>
              </a:rPr>
              <a:t>Defined and maintained by NOAA’s </a:t>
            </a:r>
            <a:r>
              <a:rPr lang="en-US" sz="2600" b="1" dirty="0">
                <a:solidFill>
                  <a:srgbClr val="1F3864"/>
                </a:solidFill>
                <a:latin typeface="Arial Black"/>
                <a:ea typeface="Arial Black"/>
                <a:cs typeface="Arial Black"/>
                <a:sym typeface="Arial Black"/>
              </a:rPr>
              <a:t>National Geodetic Survey </a:t>
            </a:r>
            <a:endParaRPr sz="2600" b="1" dirty="0">
              <a:solidFill>
                <a:srgbClr val="1F3864"/>
              </a:solidFill>
              <a:latin typeface="Arial Black"/>
              <a:ea typeface="Arial Black"/>
              <a:cs typeface="Arial Black"/>
              <a:sym typeface="Arial Black"/>
            </a:endParaRPr>
          </a:p>
        </p:txBody>
      </p:sp>
      <p:sp>
        <p:nvSpPr>
          <p:cNvPr id="134" name="Google Shape;134;p65"/>
          <p:cNvSpPr txBox="1"/>
          <p:nvPr/>
        </p:nvSpPr>
        <p:spPr>
          <a:xfrm>
            <a:off x="457200" y="914400"/>
            <a:ext cx="10838634" cy="914400"/>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2"/>
              </a:buClr>
              <a:buSzPts val="4400"/>
              <a:buFont typeface="Calibri"/>
              <a:buNone/>
            </a:pPr>
            <a:r>
              <a:rPr lang="en-US" sz="2800" b="1" i="0" u="none" strike="noStrike" cap="none">
                <a:solidFill>
                  <a:srgbClr val="1F3864"/>
                </a:solidFill>
                <a:latin typeface="Arial Black"/>
                <a:ea typeface="Arial Black"/>
                <a:cs typeface="Arial Black"/>
                <a:sym typeface="Arial Black"/>
              </a:rPr>
              <a:t>…and why should you care?</a:t>
            </a:r>
            <a:endParaRPr sz="2800" b="1" i="0" u="none" strike="noStrike" cap="none">
              <a:solidFill>
                <a:srgbClr val="1F3864"/>
              </a:solidFill>
              <a:latin typeface="Arial Black"/>
              <a:ea typeface="Arial Black"/>
              <a:cs typeface="Arial Black"/>
              <a:sym typeface="Arial Black"/>
            </a:endParaRPr>
          </a:p>
        </p:txBody>
      </p:sp>
      <p:pic>
        <p:nvPicPr>
          <p:cNvPr id="135" name="Google Shape;135;p65" descr="Power Line Sign"/>
          <p:cNvPicPr preferRelativeResize="0"/>
          <p:nvPr/>
        </p:nvPicPr>
        <p:blipFill rotWithShape="1">
          <a:blip r:embed="rId3">
            <a:alphaModFix/>
          </a:blip>
          <a:srcRect/>
          <a:stretch/>
        </p:blipFill>
        <p:spPr>
          <a:xfrm>
            <a:off x="6512106" y="1828800"/>
            <a:ext cx="4791347" cy="4572000"/>
          </a:xfrm>
          <a:prstGeom prst="rect">
            <a:avLst/>
          </a:prstGeom>
          <a:noFill/>
          <a:ln>
            <a:noFill/>
          </a:ln>
          <a:effectLst>
            <a:outerShdw blurRad="63500" sx="102000" sy="102000" algn="ctr" rotWithShape="0">
              <a:srgbClr val="000000">
                <a:alpha val="40000"/>
              </a:srgbClr>
            </a:outerShdw>
          </a:effectLst>
        </p:spPr>
      </p:pic>
      <p:sp>
        <p:nvSpPr>
          <p:cNvPr id="136" name="Google Shape;136;p65"/>
          <p:cNvSpPr/>
          <p:nvPr/>
        </p:nvSpPr>
        <p:spPr>
          <a:xfrm>
            <a:off x="6512106" y="1828800"/>
            <a:ext cx="4776108" cy="4572000"/>
          </a:xfrm>
          <a:prstGeom prst="rect">
            <a:avLst/>
          </a:prstGeom>
          <a:solidFill>
            <a:schemeClr val="dk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6600"/>
              <a:buFont typeface="Arial"/>
              <a:buNone/>
            </a:pPr>
            <a:r>
              <a:rPr lang="en-US" sz="4800" b="1" i="1" u="none" strike="noStrike" cap="none">
                <a:solidFill>
                  <a:schemeClr val="lt1"/>
                </a:solidFill>
                <a:latin typeface="Arial Black"/>
                <a:ea typeface="Arial Black"/>
                <a:cs typeface="Arial Black"/>
                <a:sym typeface="Arial Black"/>
              </a:rPr>
              <a:t>Geodesy: </a:t>
            </a:r>
            <a:br>
              <a:rPr lang="en-US" sz="4800" b="1" i="1" u="none" strike="noStrike" cap="none">
                <a:solidFill>
                  <a:schemeClr val="lt1"/>
                </a:solidFill>
                <a:latin typeface="Arial Black"/>
                <a:ea typeface="Arial Black"/>
                <a:cs typeface="Arial Black"/>
                <a:sym typeface="Arial Black"/>
              </a:rPr>
            </a:br>
            <a:r>
              <a:rPr lang="en-US" sz="4800" b="1" i="1" u="none" strike="noStrike" cap="none">
                <a:solidFill>
                  <a:schemeClr val="lt1"/>
                </a:solidFill>
                <a:latin typeface="Arial Black"/>
                <a:ea typeface="Arial Black"/>
                <a:cs typeface="Arial Black"/>
                <a:sym typeface="Arial Black"/>
              </a:rPr>
              <a:t>the science of where things are</a:t>
            </a:r>
            <a:endParaRPr sz="4800" b="1" i="1" u="none" strike="noStrike" cap="none">
              <a:solidFill>
                <a:srgbClr val="000000"/>
              </a:solidFill>
              <a:latin typeface="Arial Black"/>
              <a:ea typeface="Arial Black"/>
              <a:cs typeface="Arial Black"/>
              <a:sym typeface="Arial Black"/>
            </a:endParaRPr>
          </a:p>
        </p:txBody>
      </p:sp>
      <p:pic>
        <p:nvPicPr>
          <p:cNvPr id="137" name="Google Shape;137;p65" descr="C:\Survey\Documents\NGS documents\NGS logos\ngs_logo.gif"/>
          <p:cNvPicPr preferRelativeResize="0"/>
          <p:nvPr/>
        </p:nvPicPr>
        <p:blipFill rotWithShape="1">
          <a:blip r:embed="rId4">
            <a:alphaModFix/>
          </a:blip>
          <a:srcRect/>
          <a:stretch/>
        </p:blipFill>
        <p:spPr>
          <a:xfrm>
            <a:off x="2369820" y="4785361"/>
            <a:ext cx="1828800" cy="1828800"/>
          </a:xfrm>
          <a:prstGeom prst="rect">
            <a:avLst/>
          </a:prstGeom>
          <a:noFill/>
          <a:ln>
            <a:noFill/>
          </a:ln>
          <a:effectLst>
            <a:outerShdw blurRad="63500" sx="102000" sy="102000" algn="ctr"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2000"/>
                                        <p:tgtEl>
                                          <p:spTgt spid="137"/>
                                        </p:tgtEl>
                                      </p:cBhvr>
                                    </p:animEffect>
                                  </p:childTnLst>
                                </p:cTn>
                              </p:par>
                            </p:childTnLst>
                          </p:cTn>
                        </p:par>
                        <p:par>
                          <p:cTn id="8" fill="hold">
                            <p:stCondLst>
                              <p:cond delay="2000"/>
                            </p:stCondLst>
                            <p:childTnLst>
                              <p:par>
                                <p:cTn id="9" presetID="10" presetClass="entr" presetSubtype="0" fill="hold" nodeType="afterEffect">
                                  <p:stCondLst>
                                    <p:cond delay="500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10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66"/>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a:t>
            </a:fld>
            <a:endParaRPr/>
          </a:p>
        </p:txBody>
      </p:sp>
      <p:sp>
        <p:nvSpPr>
          <p:cNvPr id="143" name="Google Shape;143;p66"/>
          <p:cNvSpPr txBox="1">
            <a:spLocks noGrp="1"/>
          </p:cNvSpPr>
          <p:nvPr>
            <p:ph type="body" idx="1"/>
          </p:nvPr>
        </p:nvSpPr>
        <p:spPr>
          <a:xfrm>
            <a:off x="457200" y="1798320"/>
            <a:ext cx="11247120" cy="44196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2800"/>
              <a:buChar char="•"/>
            </a:pPr>
            <a:r>
              <a:rPr lang="en-US" b="1" dirty="0">
                <a:solidFill>
                  <a:srgbClr val="1F3864"/>
                </a:solidFill>
                <a:latin typeface="Arial"/>
                <a:ea typeface="Arial"/>
                <a:cs typeface="Arial"/>
                <a:sym typeface="Arial"/>
              </a:rPr>
              <a:t>Basis for positioning in the United States</a:t>
            </a:r>
            <a:endParaRPr dirty="0">
              <a:solidFill>
                <a:srgbClr val="1F3864"/>
              </a:solidFill>
              <a:latin typeface="Arial"/>
              <a:ea typeface="Arial"/>
              <a:cs typeface="Arial"/>
              <a:sym typeface="Arial"/>
            </a:endParaRPr>
          </a:p>
          <a:p>
            <a:pPr marL="914400" lvl="1" indent="-3429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Where things are</a:t>
            </a:r>
            <a:endParaRPr dirty="0">
              <a:solidFill>
                <a:srgbClr val="1F3864"/>
              </a:solidFill>
              <a:latin typeface="Arial"/>
              <a:ea typeface="Arial"/>
              <a:cs typeface="Arial"/>
              <a:sym typeface="Arial"/>
            </a:endParaRPr>
          </a:p>
          <a:p>
            <a:pPr marL="914400" lvl="1" indent="-342900" algn="l" rtl="0">
              <a:lnSpc>
                <a:spcPct val="90000"/>
              </a:lnSpc>
              <a:spcBef>
                <a:spcPts val="500"/>
              </a:spcBef>
              <a:spcAft>
                <a:spcPts val="0"/>
              </a:spcAft>
              <a:buSzPts val="2400"/>
              <a:buChar char="•"/>
            </a:pPr>
            <a:r>
              <a:rPr lang="en-US" dirty="0">
                <a:solidFill>
                  <a:srgbClr val="1F3864"/>
                </a:solidFill>
                <a:latin typeface="Arial"/>
                <a:ea typeface="Arial"/>
                <a:cs typeface="Arial"/>
                <a:sym typeface="Arial"/>
              </a:rPr>
              <a:t>How high they are</a:t>
            </a:r>
            <a:endParaRPr dirty="0">
              <a:solidFill>
                <a:srgbClr val="1F3864"/>
              </a:solidFill>
              <a:latin typeface="Arial"/>
              <a:ea typeface="Arial"/>
              <a:cs typeface="Arial"/>
              <a:sym typeface="Arial"/>
            </a:endParaRPr>
          </a:p>
          <a:p>
            <a:pPr marL="914400" lvl="1" indent="-342900" algn="l" rtl="0">
              <a:lnSpc>
                <a:spcPct val="90000"/>
              </a:lnSpc>
              <a:spcBef>
                <a:spcPts val="500"/>
              </a:spcBef>
              <a:spcAft>
                <a:spcPts val="0"/>
              </a:spcAft>
              <a:buSzPts val="2400"/>
              <a:buChar char="•"/>
            </a:pPr>
            <a:r>
              <a:rPr lang="en-US" dirty="0">
                <a:solidFill>
                  <a:srgbClr val="1F3864"/>
                </a:solidFill>
                <a:latin typeface="Arial"/>
                <a:ea typeface="Arial"/>
                <a:cs typeface="Arial"/>
                <a:sym typeface="Arial"/>
              </a:rPr>
              <a:t>How far apart they are</a:t>
            </a:r>
            <a:endParaRPr dirty="0">
              <a:solidFill>
                <a:srgbClr val="1F3864"/>
              </a:solidFill>
              <a:latin typeface="Arial"/>
              <a:ea typeface="Arial"/>
              <a:cs typeface="Arial"/>
              <a:sym typeface="Arial"/>
            </a:endParaRPr>
          </a:p>
          <a:p>
            <a:pPr marL="914400" lvl="1" indent="-342900" algn="l" rtl="0">
              <a:lnSpc>
                <a:spcPct val="90000"/>
              </a:lnSpc>
              <a:spcBef>
                <a:spcPts val="500"/>
              </a:spcBef>
              <a:spcAft>
                <a:spcPts val="0"/>
              </a:spcAft>
              <a:buSzPts val="2400"/>
              <a:buChar char="•"/>
            </a:pPr>
            <a:r>
              <a:rPr lang="en-US" dirty="0">
                <a:solidFill>
                  <a:srgbClr val="1F3864"/>
                </a:solidFill>
                <a:latin typeface="Arial"/>
                <a:ea typeface="Arial"/>
                <a:cs typeface="Arial"/>
                <a:sym typeface="Arial"/>
              </a:rPr>
              <a:t>Direction between things</a:t>
            </a:r>
            <a:endParaRPr dirty="0">
              <a:solidFill>
                <a:srgbClr val="1F3864"/>
              </a:solidFill>
              <a:latin typeface="Arial"/>
              <a:ea typeface="Arial"/>
              <a:cs typeface="Arial"/>
              <a:sym typeface="Arial"/>
            </a:endParaRPr>
          </a:p>
          <a:p>
            <a:pPr marL="914400" lvl="1" indent="-342900" algn="l" rtl="0">
              <a:lnSpc>
                <a:spcPct val="90000"/>
              </a:lnSpc>
              <a:spcBef>
                <a:spcPts val="500"/>
              </a:spcBef>
              <a:spcAft>
                <a:spcPts val="0"/>
              </a:spcAft>
              <a:buSzPts val="2400"/>
              <a:buChar char="•"/>
            </a:pPr>
            <a:r>
              <a:rPr lang="en-US" dirty="0">
                <a:solidFill>
                  <a:srgbClr val="1F3864"/>
                </a:solidFill>
                <a:latin typeface="Arial"/>
                <a:ea typeface="Arial"/>
                <a:cs typeface="Arial"/>
                <a:sym typeface="Arial"/>
              </a:rPr>
              <a:t>Their accuracy</a:t>
            </a:r>
            <a:endParaRPr dirty="0">
              <a:solidFill>
                <a:srgbClr val="1F3864"/>
              </a:solidFill>
              <a:latin typeface="Arial"/>
              <a:ea typeface="Arial"/>
              <a:cs typeface="Arial"/>
              <a:sym typeface="Arial"/>
            </a:endParaRPr>
          </a:p>
          <a:p>
            <a:pPr marL="914400" lvl="1" indent="-342900" algn="l" rtl="0">
              <a:lnSpc>
                <a:spcPct val="90000"/>
              </a:lnSpc>
              <a:spcBef>
                <a:spcPts val="500"/>
              </a:spcBef>
              <a:spcAft>
                <a:spcPts val="0"/>
              </a:spcAft>
              <a:buSzPts val="2400"/>
              <a:buChar char="•"/>
            </a:pPr>
            <a:r>
              <a:rPr lang="en-US" i="1" dirty="0">
                <a:solidFill>
                  <a:srgbClr val="1F3864"/>
                </a:solidFill>
                <a:latin typeface="Arial"/>
                <a:ea typeface="Arial"/>
                <a:cs typeface="Arial"/>
                <a:sym typeface="Arial"/>
              </a:rPr>
              <a:t>…and how these things change with time</a:t>
            </a:r>
            <a:endParaRPr dirty="0">
              <a:solidFill>
                <a:srgbClr val="1F3864"/>
              </a:solidFill>
              <a:latin typeface="Arial"/>
              <a:ea typeface="Arial"/>
              <a:cs typeface="Arial"/>
              <a:sym typeface="Arial"/>
            </a:endParaRPr>
          </a:p>
          <a:p>
            <a:pPr marL="457200" lvl="0" indent="-342900" algn="l" rtl="0">
              <a:lnSpc>
                <a:spcPct val="90000"/>
              </a:lnSpc>
              <a:spcBef>
                <a:spcPts val="1000"/>
              </a:spcBef>
              <a:spcAft>
                <a:spcPts val="0"/>
              </a:spcAft>
              <a:buSzPts val="2800"/>
              <a:buChar char="•"/>
            </a:pPr>
            <a:r>
              <a:rPr lang="en-US" b="1" dirty="0">
                <a:solidFill>
                  <a:srgbClr val="1F3864"/>
                </a:solidFill>
                <a:latin typeface="Arial"/>
                <a:ea typeface="Arial"/>
                <a:cs typeface="Arial"/>
                <a:sym typeface="Arial"/>
              </a:rPr>
              <a:t>The need has existed since founding of NGS in 1807</a:t>
            </a:r>
            <a:endParaRPr b="1" dirty="0">
              <a:solidFill>
                <a:srgbClr val="C00000"/>
              </a:solidFill>
              <a:latin typeface="Arial"/>
              <a:ea typeface="Arial"/>
              <a:cs typeface="Arial"/>
              <a:sym typeface="Arial"/>
            </a:endParaRPr>
          </a:p>
          <a:p>
            <a:pPr marL="114300" lvl="0" indent="0" algn="l" rtl="0">
              <a:lnSpc>
                <a:spcPct val="90000"/>
              </a:lnSpc>
              <a:spcBef>
                <a:spcPts val="1000"/>
              </a:spcBef>
              <a:spcAft>
                <a:spcPts val="0"/>
              </a:spcAft>
              <a:buSzPts val="2800"/>
              <a:buNone/>
            </a:pPr>
            <a:r>
              <a:rPr lang="en-US" b="1" i="1" dirty="0">
                <a:solidFill>
                  <a:srgbClr val="C00000"/>
                </a:solidFill>
                <a:latin typeface="Arial"/>
                <a:ea typeface="Arial"/>
                <a:cs typeface="Arial"/>
                <a:sym typeface="Arial"/>
              </a:rPr>
              <a:t>	…and that need has never been greater than it is today</a:t>
            </a:r>
            <a:endParaRPr dirty="0">
              <a:latin typeface="Arial"/>
              <a:ea typeface="Arial"/>
              <a:cs typeface="Arial"/>
              <a:sym typeface="Arial"/>
            </a:endParaRPr>
          </a:p>
          <a:p>
            <a:pPr marL="914400" lvl="1" indent="-228600" algn="l" rtl="0">
              <a:lnSpc>
                <a:spcPct val="90000"/>
              </a:lnSpc>
              <a:spcBef>
                <a:spcPts val="500"/>
              </a:spcBef>
              <a:spcAft>
                <a:spcPts val="0"/>
              </a:spcAft>
              <a:buSzPts val="1800"/>
              <a:buNone/>
            </a:pPr>
            <a:endParaRPr dirty="0">
              <a:latin typeface="Arial"/>
              <a:ea typeface="Arial"/>
              <a:cs typeface="Arial"/>
              <a:sym typeface="Arial"/>
            </a:endParaRPr>
          </a:p>
          <a:p>
            <a:pPr marL="457200" lvl="0" indent="-228600" algn="l" rtl="0">
              <a:lnSpc>
                <a:spcPct val="90000"/>
              </a:lnSpc>
              <a:spcBef>
                <a:spcPts val="1000"/>
              </a:spcBef>
              <a:spcAft>
                <a:spcPts val="0"/>
              </a:spcAft>
              <a:buClr>
                <a:schemeClr val="dk1"/>
              </a:buClr>
              <a:buSzPts val="1800"/>
              <a:buNone/>
            </a:pPr>
            <a:endParaRPr dirty="0">
              <a:latin typeface="Arial"/>
              <a:ea typeface="Arial"/>
              <a:cs typeface="Arial"/>
              <a:sym typeface="Arial"/>
            </a:endParaRPr>
          </a:p>
          <a:p>
            <a:pPr marL="914400" lvl="1" indent="-228600" algn="l" rtl="0">
              <a:lnSpc>
                <a:spcPct val="90000"/>
              </a:lnSpc>
              <a:spcBef>
                <a:spcPts val="500"/>
              </a:spcBef>
              <a:spcAft>
                <a:spcPts val="0"/>
              </a:spcAft>
              <a:buSzPts val="1800"/>
              <a:buNone/>
            </a:pPr>
            <a:endParaRPr dirty="0">
              <a:latin typeface="Arial"/>
              <a:ea typeface="Arial"/>
              <a:cs typeface="Arial"/>
              <a:sym typeface="Arial"/>
            </a:endParaRPr>
          </a:p>
        </p:txBody>
      </p:sp>
      <p:sp>
        <p:nvSpPr>
          <p:cNvPr id="144" name="Google Shape;144;p66"/>
          <p:cNvSpPr txBox="1"/>
          <p:nvPr/>
        </p:nvSpPr>
        <p:spPr>
          <a:xfrm rot="646526">
            <a:off x="7614138" y="2850822"/>
            <a:ext cx="3851031" cy="1384954"/>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2700000" algn="tl" rotWithShape="0">
              <a:srgbClr val="C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00000"/>
              </a:buClr>
              <a:buSzPts val="2000"/>
              <a:buFont typeface="Arial"/>
              <a:buNone/>
            </a:pPr>
            <a:r>
              <a:rPr lang="en-US" sz="2800" b="1" i="1" u="none" strike="noStrike" cap="none">
                <a:solidFill>
                  <a:srgbClr val="C00000"/>
                </a:solidFill>
                <a:latin typeface="Arial"/>
                <a:ea typeface="Arial"/>
                <a:cs typeface="Arial"/>
                <a:sym typeface="Arial"/>
              </a:rPr>
              <a:t>NSRS defines where </a:t>
            </a:r>
            <a:br>
              <a:rPr lang="en-US" sz="2800" b="1" i="1" u="none" strike="noStrike" cap="none">
                <a:solidFill>
                  <a:srgbClr val="C00000"/>
                </a:solidFill>
                <a:latin typeface="Arial"/>
                <a:ea typeface="Arial"/>
                <a:cs typeface="Arial"/>
                <a:sym typeface="Arial"/>
              </a:rPr>
            </a:br>
            <a:r>
              <a:rPr lang="en-US" sz="2800" b="1" i="1" u="none" strike="noStrike" cap="none">
                <a:solidFill>
                  <a:srgbClr val="C00000"/>
                </a:solidFill>
                <a:latin typeface="Arial"/>
                <a:ea typeface="Arial"/>
                <a:cs typeface="Arial"/>
                <a:sym typeface="Arial"/>
              </a:rPr>
              <a:t>“ </a:t>
            </a:r>
            <a:r>
              <a:rPr lang="en-US" sz="2800" b="1" i="0" u="none" strike="noStrike" cap="none">
                <a:solidFill>
                  <a:srgbClr val="C00000"/>
                </a:solidFill>
                <a:latin typeface="Arial Black"/>
                <a:ea typeface="Arial Black"/>
                <a:cs typeface="Arial Black"/>
                <a:sym typeface="Arial Black"/>
              </a:rPr>
              <a:t>ZERO</a:t>
            </a:r>
            <a:r>
              <a:rPr lang="en-US" sz="2800" b="1" i="1" u="none" strike="noStrike" cap="none">
                <a:solidFill>
                  <a:srgbClr val="C00000"/>
                </a:solidFill>
                <a:latin typeface="Arial"/>
                <a:ea typeface="Arial"/>
                <a:cs typeface="Arial"/>
                <a:sym typeface="Arial"/>
              </a:rPr>
              <a:t>” is and how to measure from zero</a:t>
            </a:r>
            <a:endParaRPr sz="2800" b="0" i="0" u="none" strike="noStrike" cap="none">
              <a:solidFill>
                <a:srgbClr val="C00000"/>
              </a:solidFill>
              <a:latin typeface="Arial"/>
              <a:ea typeface="Arial"/>
              <a:cs typeface="Arial"/>
              <a:sym typeface="Arial"/>
            </a:endParaRPr>
          </a:p>
        </p:txBody>
      </p:sp>
      <p:sp>
        <p:nvSpPr>
          <p:cNvPr id="145" name="Google Shape;145;p66"/>
          <p:cNvSpPr txBox="1">
            <a:spLocks noGrp="1"/>
          </p:cNvSpPr>
          <p:nvPr>
            <p:ph type="title"/>
          </p:nvPr>
        </p:nvSpPr>
        <p:spPr>
          <a:xfrm>
            <a:off x="472441" y="463314"/>
            <a:ext cx="11247120"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4400"/>
              <a:buFont typeface="Calibri"/>
              <a:buNone/>
            </a:pPr>
            <a:r>
              <a:rPr lang="en-US" sz="2800">
                <a:solidFill>
                  <a:srgbClr val="1F3864"/>
                </a:solidFill>
                <a:latin typeface="Arial Black"/>
                <a:ea typeface="Arial Black"/>
                <a:cs typeface="Arial Black"/>
                <a:sym typeface="Arial Black"/>
              </a:rPr>
              <a:t>What is the National Spatial Reference System (NSRS)?</a:t>
            </a:r>
            <a:endParaRPr sz="2800">
              <a:solidFill>
                <a:srgbClr val="1F3864"/>
              </a:solidFill>
              <a:latin typeface="Arial Black"/>
              <a:ea typeface="Arial Black"/>
              <a:cs typeface="Arial Black"/>
              <a:sym typeface="Arial Black"/>
            </a:endParaRPr>
          </a:p>
        </p:txBody>
      </p:sp>
      <p:sp>
        <p:nvSpPr>
          <p:cNvPr id="146" name="Google Shape;146;p66"/>
          <p:cNvSpPr txBox="1"/>
          <p:nvPr/>
        </p:nvSpPr>
        <p:spPr>
          <a:xfrm>
            <a:off x="457200" y="914400"/>
            <a:ext cx="10838634" cy="914400"/>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2"/>
              </a:buClr>
              <a:buSzPts val="4400"/>
              <a:buFont typeface="Calibri"/>
              <a:buNone/>
            </a:pPr>
            <a:r>
              <a:rPr lang="en-US" sz="2800" b="1" i="0" u="none" strike="noStrike" cap="none" dirty="0">
                <a:solidFill>
                  <a:srgbClr val="1F3864"/>
                </a:solidFill>
                <a:latin typeface="Arial Black"/>
                <a:ea typeface="Arial Black"/>
                <a:cs typeface="Arial Black"/>
                <a:sym typeface="Arial Black"/>
              </a:rPr>
              <a:t>…and why should you care?</a:t>
            </a:r>
            <a:endParaRPr sz="2800" b="1" i="0" u="none" strike="noStrike" cap="none" dirty="0">
              <a:solidFill>
                <a:srgbClr val="1F3864"/>
              </a:solidFill>
              <a:latin typeface="Arial Black"/>
              <a:ea typeface="Arial Black"/>
              <a:cs typeface="Arial Black"/>
              <a:sym typeface="Arial Black"/>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10000"/>
                                  </p:stCondLst>
                                  <p:childTnLst>
                                    <p:set>
                                      <p:cBhvr>
                                        <p:cTn id="6" dur="1" fill="hold">
                                          <p:stCondLst>
                                            <p:cond delay="0"/>
                                          </p:stCondLst>
                                        </p:cTn>
                                        <p:tgtEl>
                                          <p:spTgt spid="144"/>
                                        </p:tgtEl>
                                        <p:attrNameLst>
                                          <p:attrName>style.visibility</p:attrName>
                                        </p:attrNameLst>
                                      </p:cBhvr>
                                      <p:to>
                                        <p:strVal val="visible"/>
                                      </p:to>
                                    </p:set>
                                    <p:anim calcmode="lin" valueType="num">
                                      <p:cBhvr>
                                        <p:cTn id="7" dur="3000" fill="hold"/>
                                        <p:tgtEl>
                                          <p:spTgt spid="144"/>
                                        </p:tgtEl>
                                        <p:attrNameLst>
                                          <p:attrName>ppt_w</p:attrName>
                                        </p:attrNameLst>
                                      </p:cBhvr>
                                      <p:tavLst>
                                        <p:tav tm="0">
                                          <p:val>
                                            <p:strVal val="#ppt_w*0.70"/>
                                          </p:val>
                                        </p:tav>
                                        <p:tav tm="100000">
                                          <p:val>
                                            <p:strVal val="#ppt_w"/>
                                          </p:val>
                                        </p:tav>
                                      </p:tavLst>
                                    </p:anim>
                                    <p:anim calcmode="lin" valueType="num">
                                      <p:cBhvr>
                                        <p:cTn id="8" dur="3000" fill="hold"/>
                                        <p:tgtEl>
                                          <p:spTgt spid="144"/>
                                        </p:tgtEl>
                                        <p:attrNameLst>
                                          <p:attrName>ppt_h</p:attrName>
                                        </p:attrNameLst>
                                      </p:cBhvr>
                                      <p:tavLst>
                                        <p:tav tm="0">
                                          <p:val>
                                            <p:strVal val="#ppt_h"/>
                                          </p:val>
                                        </p:tav>
                                        <p:tav tm="100000">
                                          <p:val>
                                            <p:strVal val="#ppt_h"/>
                                          </p:val>
                                        </p:tav>
                                      </p:tavLst>
                                    </p:anim>
                                    <p:animEffect transition="in" filter="fade">
                                      <p:cBhvr>
                                        <p:cTn id="9" dur="3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7"/>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4</a:t>
            </a:fld>
            <a:endParaRPr/>
          </a:p>
        </p:txBody>
      </p:sp>
      <p:sp>
        <p:nvSpPr>
          <p:cNvPr id="153" name="Google Shape;153;p67"/>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1800"/>
              <a:buNone/>
            </a:pPr>
            <a:r>
              <a:rPr lang="en-US" sz="2800">
                <a:solidFill>
                  <a:srgbClr val="1F3864"/>
                </a:solidFill>
                <a:latin typeface="Arial Black"/>
                <a:ea typeface="Arial Black"/>
                <a:cs typeface="Arial Black"/>
                <a:sym typeface="Arial Black"/>
              </a:rPr>
              <a:t>The NSRS is being “Modernized”</a:t>
            </a:r>
            <a:endParaRPr sz="2800">
              <a:solidFill>
                <a:srgbClr val="1F3864"/>
              </a:solidFill>
              <a:latin typeface="Arial Black"/>
              <a:ea typeface="Arial Black"/>
              <a:cs typeface="Arial Black"/>
              <a:sym typeface="Arial Black"/>
            </a:endParaRPr>
          </a:p>
        </p:txBody>
      </p:sp>
      <p:sp>
        <p:nvSpPr>
          <p:cNvPr id="154" name="Google Shape;154;p67"/>
          <p:cNvSpPr txBox="1">
            <a:spLocks noGrp="1"/>
          </p:cNvSpPr>
          <p:nvPr>
            <p:ph type="body" idx="1"/>
          </p:nvPr>
        </p:nvSpPr>
        <p:spPr>
          <a:xfrm>
            <a:off x="140676" y="1371600"/>
            <a:ext cx="11746523" cy="512064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1F3864"/>
              </a:buClr>
              <a:buSzPts val="2800"/>
              <a:buChar char="•"/>
            </a:pPr>
            <a:r>
              <a:rPr lang="en-US" sz="3200" b="1" i="1" dirty="0">
                <a:solidFill>
                  <a:srgbClr val="1F3864"/>
                </a:solidFill>
                <a:latin typeface="Arial"/>
                <a:ea typeface="Arial"/>
                <a:cs typeface="Arial"/>
                <a:sym typeface="Arial"/>
              </a:rPr>
              <a:t>ALL</a:t>
            </a:r>
            <a:r>
              <a:rPr lang="en-US" sz="3200" dirty="0">
                <a:solidFill>
                  <a:srgbClr val="1F3864"/>
                </a:solidFill>
                <a:latin typeface="Arial"/>
                <a:ea typeface="Arial"/>
                <a:cs typeface="Arial"/>
                <a:sym typeface="Arial"/>
              </a:rPr>
              <a:t> </a:t>
            </a:r>
            <a:r>
              <a:rPr lang="en-US" dirty="0">
                <a:solidFill>
                  <a:srgbClr val="1F3864"/>
                </a:solidFill>
                <a:latin typeface="Arial"/>
                <a:ea typeface="Arial"/>
                <a:cs typeface="Arial"/>
                <a:sym typeface="Arial"/>
              </a:rPr>
              <a:t>NSRS coordinates will change</a:t>
            </a:r>
            <a:endParaRPr dirty="0">
              <a:solidFill>
                <a:srgbClr val="1F3864"/>
              </a:solidFill>
              <a:latin typeface="Arial"/>
              <a:ea typeface="Arial"/>
              <a:cs typeface="Arial"/>
              <a:sym typeface="Arial"/>
            </a:endParaRPr>
          </a:p>
          <a:p>
            <a:pPr marL="457200" lvl="0" indent="-342900" algn="l" rtl="0">
              <a:lnSpc>
                <a:spcPct val="90000"/>
              </a:lnSpc>
              <a:spcBef>
                <a:spcPts val="1000"/>
              </a:spcBef>
              <a:spcAft>
                <a:spcPts val="0"/>
              </a:spcAft>
              <a:buClr>
                <a:srgbClr val="1F3864"/>
              </a:buClr>
              <a:buSzPts val="2800"/>
              <a:buChar char="•"/>
            </a:pPr>
            <a:r>
              <a:rPr lang="en-US" dirty="0">
                <a:solidFill>
                  <a:srgbClr val="1F3864"/>
                </a:solidFill>
                <a:latin typeface="Arial"/>
                <a:ea typeface="Arial"/>
                <a:cs typeface="Arial"/>
                <a:sym typeface="Arial"/>
              </a:rPr>
              <a:t>Modernized NSRS will be more </a:t>
            </a:r>
            <a:r>
              <a:rPr lang="en-US" b="1" i="1" dirty="0">
                <a:solidFill>
                  <a:srgbClr val="1F3864"/>
                </a:solidFill>
                <a:latin typeface="Arial"/>
                <a:ea typeface="Arial"/>
                <a:cs typeface="Arial"/>
                <a:sym typeface="Arial"/>
              </a:rPr>
              <a:t>accurate</a:t>
            </a:r>
            <a:r>
              <a:rPr lang="en-US" dirty="0">
                <a:solidFill>
                  <a:srgbClr val="1F3864"/>
                </a:solidFill>
                <a:latin typeface="Arial"/>
                <a:ea typeface="Arial"/>
                <a:cs typeface="Arial"/>
                <a:sym typeface="Arial"/>
              </a:rPr>
              <a:t>, </a:t>
            </a:r>
            <a:r>
              <a:rPr lang="en-US" b="1" i="1" dirty="0">
                <a:solidFill>
                  <a:srgbClr val="1F3864"/>
                </a:solidFill>
                <a:latin typeface="Arial"/>
                <a:ea typeface="Arial"/>
                <a:cs typeface="Arial"/>
                <a:sym typeface="Arial"/>
              </a:rPr>
              <a:t>efficient</a:t>
            </a:r>
            <a:r>
              <a:rPr lang="en-US" dirty="0">
                <a:solidFill>
                  <a:srgbClr val="1F3864"/>
                </a:solidFill>
                <a:latin typeface="Arial"/>
                <a:ea typeface="Arial"/>
                <a:cs typeface="Arial"/>
                <a:sym typeface="Arial"/>
              </a:rPr>
              <a:t>, and </a:t>
            </a:r>
            <a:r>
              <a:rPr lang="en-US" b="1" i="1" dirty="0">
                <a:solidFill>
                  <a:srgbClr val="1F3864"/>
                </a:solidFill>
                <a:latin typeface="Arial"/>
                <a:ea typeface="Arial"/>
                <a:cs typeface="Arial"/>
                <a:sym typeface="Arial"/>
              </a:rPr>
              <a:t>accessible</a:t>
            </a:r>
            <a:endParaRPr dirty="0">
              <a:solidFill>
                <a:srgbClr val="1F3864"/>
              </a:solidFill>
              <a:latin typeface="Arial"/>
              <a:ea typeface="Arial"/>
              <a:cs typeface="Arial"/>
              <a:sym typeface="Arial"/>
            </a:endParaRPr>
          </a:p>
          <a:p>
            <a:pPr marL="457200" lvl="0" indent="-342900" algn="l" rtl="0">
              <a:lnSpc>
                <a:spcPct val="90000"/>
              </a:lnSpc>
              <a:spcBef>
                <a:spcPts val="1000"/>
              </a:spcBef>
              <a:spcAft>
                <a:spcPts val="0"/>
              </a:spcAft>
              <a:buClr>
                <a:srgbClr val="1F3864"/>
              </a:buClr>
              <a:buSzPts val="2800"/>
              <a:buChar char="•"/>
            </a:pPr>
            <a:r>
              <a:rPr lang="en-US" dirty="0">
                <a:solidFill>
                  <a:srgbClr val="1F3864"/>
                </a:solidFill>
                <a:latin typeface="Arial"/>
                <a:ea typeface="Arial"/>
                <a:cs typeface="Arial"/>
                <a:sym typeface="Arial"/>
              </a:rPr>
              <a:t>How do our customers and partners prepare?</a:t>
            </a:r>
            <a:endParaRPr dirty="0"/>
          </a:p>
          <a:p>
            <a:pPr marL="914400" lvl="1" indent="-3429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Evaluate geospatial workflows</a:t>
            </a:r>
            <a:endParaRPr dirty="0">
              <a:solidFill>
                <a:srgbClr val="1F3864"/>
              </a:solidFill>
              <a:latin typeface="Arial"/>
              <a:ea typeface="Arial"/>
              <a:cs typeface="Arial"/>
              <a:sym typeface="Arial"/>
            </a:endParaRPr>
          </a:p>
          <a:p>
            <a:pPr marL="914400" lvl="1" indent="-3429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Assess dependencies on NGS products and services</a:t>
            </a:r>
            <a:endParaRPr dirty="0">
              <a:solidFill>
                <a:srgbClr val="1F3864"/>
              </a:solidFill>
              <a:latin typeface="Arial"/>
              <a:ea typeface="Arial"/>
              <a:cs typeface="Arial"/>
              <a:sym typeface="Arial"/>
            </a:endParaRPr>
          </a:p>
          <a:p>
            <a:pPr marL="914400" lvl="1" indent="-3429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Proactively identify challenges and opportunities</a:t>
            </a:r>
            <a:endParaRPr dirty="0">
              <a:solidFill>
                <a:srgbClr val="1F3864"/>
              </a:solidFill>
              <a:latin typeface="Arial"/>
              <a:ea typeface="Arial"/>
              <a:cs typeface="Arial"/>
              <a:sym typeface="Arial"/>
            </a:endParaRPr>
          </a:p>
          <a:p>
            <a:pPr marL="914400" lvl="1" indent="-3429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Address potential impacts early to reduce risks to operational efficiency</a:t>
            </a:r>
            <a:endParaRPr dirty="0">
              <a:solidFill>
                <a:srgbClr val="1F3864"/>
              </a:solidFill>
              <a:latin typeface="Arial"/>
              <a:ea typeface="Arial"/>
              <a:cs typeface="Arial"/>
              <a:sym typeface="Arial"/>
            </a:endParaRPr>
          </a:p>
          <a:p>
            <a:pPr marL="914400" lvl="1" indent="-3429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Act now to minimize costs and complexity </a:t>
            </a:r>
            <a:br>
              <a:rPr lang="en-US" dirty="0">
                <a:solidFill>
                  <a:srgbClr val="1F3864"/>
                </a:solidFill>
                <a:latin typeface="Arial"/>
                <a:ea typeface="Arial"/>
                <a:cs typeface="Arial"/>
                <a:sym typeface="Arial"/>
              </a:rPr>
            </a:br>
            <a:r>
              <a:rPr lang="en-US" dirty="0">
                <a:solidFill>
                  <a:srgbClr val="1F3864"/>
                </a:solidFill>
                <a:latin typeface="Arial"/>
                <a:ea typeface="Arial"/>
                <a:cs typeface="Arial"/>
                <a:sym typeface="Arial"/>
              </a:rPr>
              <a:t>	(and reduce more costly changes later)</a:t>
            </a:r>
            <a:endParaRPr dirty="0">
              <a:solidFill>
                <a:srgbClr val="1F3864"/>
              </a:solidFill>
              <a:latin typeface="Arial"/>
              <a:ea typeface="Arial"/>
              <a:cs typeface="Arial"/>
              <a:sym typeface="Arial"/>
            </a:endParaRPr>
          </a:p>
          <a:p>
            <a:pPr marL="457200" lvl="0" indent="-342900" algn="l" rtl="0">
              <a:lnSpc>
                <a:spcPct val="90000"/>
              </a:lnSpc>
              <a:spcBef>
                <a:spcPts val="1000"/>
              </a:spcBef>
              <a:spcAft>
                <a:spcPts val="0"/>
              </a:spcAft>
              <a:buClr>
                <a:srgbClr val="1F3864"/>
              </a:buClr>
              <a:buSzPts val="2800"/>
              <a:buChar char="•"/>
            </a:pPr>
            <a:r>
              <a:rPr lang="en-US" dirty="0">
                <a:solidFill>
                  <a:srgbClr val="1F3864"/>
                </a:solidFill>
                <a:latin typeface="Arial"/>
                <a:ea typeface="Arial"/>
                <a:cs typeface="Arial"/>
                <a:sym typeface="Arial"/>
              </a:rPr>
              <a:t>Change is coming because Earth is dynamic</a:t>
            </a:r>
            <a:endParaRPr dirty="0"/>
          </a:p>
          <a:p>
            <a:pPr marL="571500" lvl="1" indent="0" algn="l" rtl="0">
              <a:lnSpc>
                <a:spcPct val="90000"/>
              </a:lnSpc>
              <a:spcBef>
                <a:spcPts val="1000"/>
              </a:spcBef>
              <a:spcAft>
                <a:spcPts val="0"/>
              </a:spcAft>
              <a:buClr>
                <a:srgbClr val="C00000"/>
              </a:buClr>
              <a:buSzPts val="2800"/>
              <a:buNone/>
            </a:pPr>
            <a:r>
              <a:rPr lang="en-US" b="1" i="1" dirty="0">
                <a:solidFill>
                  <a:srgbClr val="C00000"/>
                </a:solidFill>
                <a:latin typeface="Arial"/>
                <a:ea typeface="Arial"/>
                <a:cs typeface="Arial"/>
                <a:sym typeface="Arial"/>
              </a:rPr>
              <a:t>NGS is working to make the transition as simple and painless as possible</a:t>
            </a:r>
            <a:endParaRPr dirty="0">
              <a:solidFill>
                <a:srgbClr val="C00000"/>
              </a:solidFill>
              <a:latin typeface="Arial"/>
              <a:ea typeface="Arial"/>
              <a:cs typeface="Arial"/>
              <a:sym typeface="Arial"/>
            </a:endParaRPr>
          </a:p>
          <a:p>
            <a:pPr marL="457200" lvl="0" indent="-228600" algn="l" rtl="0">
              <a:lnSpc>
                <a:spcPct val="90000"/>
              </a:lnSpc>
              <a:spcBef>
                <a:spcPts val="1000"/>
              </a:spcBef>
              <a:spcAft>
                <a:spcPts val="0"/>
              </a:spcAft>
              <a:buClr>
                <a:schemeClr val="dk1"/>
              </a:buClr>
              <a:buSzPts val="180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5"/>
          <p:cNvSpPr txBox="1"/>
          <p:nvPr/>
        </p:nvSpPr>
        <p:spPr>
          <a:xfrm>
            <a:off x="157257" y="570151"/>
            <a:ext cx="121920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rgbClr val="1F3864"/>
                </a:solidFill>
                <a:latin typeface="Arial Black"/>
                <a:ea typeface="Arial Black"/>
                <a:cs typeface="Arial Black"/>
                <a:sym typeface="Arial Black"/>
              </a:rPr>
              <a:t>Why are we modernizing the NSRS?</a:t>
            </a:r>
            <a:endParaRPr sz="2800" b="1" i="0" u="none" strike="noStrike" cap="none">
              <a:solidFill>
                <a:srgbClr val="1F3864"/>
              </a:solidFill>
              <a:latin typeface="Arial Black"/>
              <a:ea typeface="Arial Black"/>
              <a:cs typeface="Arial Black"/>
              <a:sym typeface="Arial Black"/>
            </a:endParaRPr>
          </a:p>
        </p:txBody>
      </p:sp>
      <p:sp>
        <p:nvSpPr>
          <p:cNvPr id="160" name="Google Shape;160;p5"/>
          <p:cNvSpPr txBox="1"/>
          <p:nvPr/>
        </p:nvSpPr>
        <p:spPr>
          <a:xfrm>
            <a:off x="7890164" y="1503080"/>
            <a:ext cx="4246418" cy="4955162"/>
          </a:xfrm>
          <a:prstGeom prst="rect">
            <a:avLst/>
          </a:prstGeom>
          <a:noFill/>
          <a:ln>
            <a:noFill/>
          </a:ln>
          <a:effectLst>
            <a:outerShdw blurRad="63500" sx="102000" sy="102000" algn="ctr"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000" b="1" i="1" dirty="0">
                <a:solidFill>
                  <a:srgbClr val="C00000"/>
                </a:solidFill>
              </a:rPr>
              <a:t>~ </a:t>
            </a:r>
            <a:r>
              <a:rPr lang="en-US" sz="3000" b="1" i="1" u="none" strike="noStrike" cap="none" dirty="0">
                <a:solidFill>
                  <a:srgbClr val="C00000"/>
                </a:solidFill>
                <a:sym typeface="Arial"/>
              </a:rPr>
              <a:t>Things are moving ~</a:t>
            </a:r>
            <a:endParaRPr sz="3000" b="0" i="0" u="none" strike="noStrike" cap="none" dirty="0">
              <a:solidFill>
                <a:srgbClr val="000000"/>
              </a:solidFill>
              <a:sym typeface="Arial"/>
            </a:endParaRPr>
          </a:p>
          <a:p>
            <a:pPr marR="0" lvl="0" algn="l" rtl="0">
              <a:lnSpc>
                <a:spcPct val="100000"/>
              </a:lnSpc>
              <a:spcBef>
                <a:spcPts val="0"/>
              </a:spcBef>
              <a:spcAft>
                <a:spcPts val="0"/>
              </a:spcAft>
              <a:buClr>
                <a:srgbClr val="C00000"/>
              </a:buClr>
              <a:buSzPts val="2400"/>
            </a:pPr>
            <a:br>
              <a:rPr lang="en-US" sz="1000" b="1" i="0" u="none" strike="noStrike" cap="none" dirty="0">
                <a:solidFill>
                  <a:srgbClr val="C00000"/>
                </a:solidFill>
                <a:latin typeface="Arial"/>
                <a:ea typeface="Arial"/>
                <a:cs typeface="Arial"/>
                <a:sym typeface="Arial"/>
              </a:rPr>
            </a:br>
            <a:r>
              <a:rPr lang="en-US" sz="2000" b="1" i="0" u="none" strike="noStrike" cap="none" dirty="0">
                <a:solidFill>
                  <a:srgbClr val="C00000"/>
                </a:solidFill>
                <a:latin typeface="Arial"/>
                <a:ea typeface="Arial"/>
                <a:cs typeface="Arial"/>
                <a:sym typeface="Arial"/>
              </a:rPr>
              <a:t>Modernized NSRS accounts for crustal motion</a:t>
            </a:r>
            <a:endParaRPr sz="2000" b="0" i="0" u="none" strike="noStrike" cap="none" dirty="0">
              <a:solidFill>
                <a:srgbClr val="000000"/>
              </a:solidFill>
              <a:latin typeface="Arial"/>
              <a:ea typeface="Arial"/>
              <a:cs typeface="Arial"/>
              <a:sym typeface="Arial"/>
            </a:endParaRPr>
          </a:p>
          <a:p>
            <a:pPr marL="685800" marR="0" lvl="7" indent="-342900" algn="l" rtl="0">
              <a:lnSpc>
                <a:spcPct val="100000"/>
              </a:lnSpc>
              <a:spcBef>
                <a:spcPts val="0"/>
              </a:spcBef>
              <a:spcAft>
                <a:spcPts val="0"/>
              </a:spcAft>
              <a:buClr>
                <a:srgbClr val="C00000"/>
              </a:buClr>
              <a:buSzPts val="2400"/>
              <a:buFont typeface="Arial"/>
              <a:buChar char="•"/>
            </a:pPr>
            <a:r>
              <a:rPr lang="en-US" sz="2000" b="1" i="1" u="none" strike="noStrike" cap="none" dirty="0">
                <a:solidFill>
                  <a:srgbClr val="C00000"/>
                </a:solidFill>
                <a:latin typeface="Arial"/>
                <a:ea typeface="Arial"/>
                <a:cs typeface="Arial"/>
                <a:sym typeface="Arial"/>
              </a:rPr>
              <a:t>Tectonic plate rotation</a:t>
            </a:r>
            <a:endParaRPr sz="1400" b="0" i="0" u="none" strike="noStrike" cap="none" dirty="0">
              <a:solidFill>
                <a:srgbClr val="000000"/>
              </a:solidFill>
              <a:latin typeface="Arial"/>
              <a:ea typeface="Arial"/>
              <a:cs typeface="Arial"/>
              <a:sym typeface="Arial"/>
            </a:endParaRPr>
          </a:p>
          <a:p>
            <a:pPr marL="685800" marR="0" lvl="4" indent="-342900" algn="l" rtl="0">
              <a:lnSpc>
                <a:spcPct val="100000"/>
              </a:lnSpc>
              <a:spcBef>
                <a:spcPts val="0"/>
              </a:spcBef>
              <a:spcAft>
                <a:spcPts val="0"/>
              </a:spcAft>
              <a:buClr>
                <a:srgbClr val="C00000"/>
              </a:buClr>
              <a:buSzPts val="2400"/>
              <a:buFont typeface="Arial"/>
              <a:buChar char="•"/>
            </a:pPr>
            <a:r>
              <a:rPr lang="en-US" sz="2000" b="1" i="1" u="none" strike="noStrike" cap="none" dirty="0">
                <a:solidFill>
                  <a:srgbClr val="C00000"/>
                </a:solidFill>
                <a:latin typeface="Arial"/>
                <a:ea typeface="Arial"/>
                <a:cs typeface="Arial"/>
                <a:sym typeface="Arial"/>
              </a:rPr>
              <a:t>Local deformation</a:t>
            </a:r>
            <a:endParaRPr sz="2000" b="1" i="1" u="none" strike="noStrike" cap="none" dirty="0">
              <a:solidFill>
                <a:srgbClr val="C00000"/>
              </a:solidFill>
              <a:latin typeface="Arial"/>
              <a:ea typeface="Arial"/>
              <a:cs typeface="Arial"/>
              <a:sym typeface="Arial"/>
            </a:endParaRPr>
          </a:p>
          <a:p>
            <a:pPr marL="685800" marR="0" lvl="4" indent="-342900" algn="l" rtl="0">
              <a:lnSpc>
                <a:spcPct val="100000"/>
              </a:lnSpc>
              <a:spcBef>
                <a:spcPts val="0"/>
              </a:spcBef>
              <a:spcAft>
                <a:spcPts val="0"/>
              </a:spcAft>
              <a:buClr>
                <a:srgbClr val="C00000"/>
              </a:buClr>
              <a:buSzPts val="2400"/>
              <a:buFont typeface="Arial"/>
              <a:buChar char="•"/>
            </a:pPr>
            <a:r>
              <a:rPr lang="en-US" sz="2000" b="1" i="1" u="none" strike="noStrike" cap="none" dirty="0">
                <a:solidFill>
                  <a:srgbClr val="C00000"/>
                </a:solidFill>
                <a:latin typeface="Arial"/>
                <a:ea typeface="Arial"/>
                <a:cs typeface="Arial"/>
                <a:sym typeface="Arial"/>
              </a:rPr>
              <a:t>Earthquakes</a:t>
            </a:r>
            <a:endParaRPr sz="1400" b="0" i="0" u="none" strike="noStrike" cap="none" dirty="0">
              <a:solidFill>
                <a:srgbClr val="000000"/>
              </a:solidFill>
              <a:latin typeface="Arial"/>
              <a:ea typeface="Arial"/>
              <a:cs typeface="Arial"/>
              <a:sym typeface="Arial"/>
            </a:endParaRPr>
          </a:p>
          <a:p>
            <a:pPr marL="685800" marR="0" lvl="4" indent="-342900" algn="l" rtl="0">
              <a:lnSpc>
                <a:spcPct val="100000"/>
              </a:lnSpc>
              <a:spcBef>
                <a:spcPts val="0"/>
              </a:spcBef>
              <a:spcAft>
                <a:spcPts val="0"/>
              </a:spcAft>
              <a:buClr>
                <a:srgbClr val="C00000"/>
              </a:buClr>
              <a:buSzPts val="2400"/>
              <a:buFont typeface="Arial"/>
              <a:buChar char="•"/>
            </a:pPr>
            <a:r>
              <a:rPr lang="en-US" sz="2000" b="1" i="1" u="none" strike="noStrike" cap="none" dirty="0">
                <a:solidFill>
                  <a:srgbClr val="C00000"/>
                </a:solidFill>
                <a:latin typeface="Arial"/>
                <a:ea typeface="Arial"/>
                <a:cs typeface="Arial"/>
                <a:sym typeface="Arial"/>
              </a:rPr>
              <a:t>Subsidence</a:t>
            </a:r>
            <a:endParaRPr sz="1400" b="0" i="0" u="none" strike="noStrike" cap="none" dirty="0">
              <a:solidFill>
                <a:srgbClr val="000000"/>
              </a:solidFill>
              <a:latin typeface="Arial"/>
              <a:ea typeface="Arial"/>
              <a:cs typeface="Arial"/>
              <a:sym typeface="Arial"/>
            </a:endParaRPr>
          </a:p>
          <a:p>
            <a:pPr marL="685800" marR="0" lvl="4" indent="-190500" algn="l" rtl="0">
              <a:lnSpc>
                <a:spcPct val="100000"/>
              </a:lnSpc>
              <a:spcBef>
                <a:spcPts val="0"/>
              </a:spcBef>
              <a:spcAft>
                <a:spcPts val="0"/>
              </a:spcAft>
              <a:buClr>
                <a:srgbClr val="C00000"/>
              </a:buClr>
              <a:buSzPts val="2400"/>
              <a:buFont typeface="Arial"/>
              <a:buNone/>
            </a:pPr>
            <a:endParaRPr sz="1600" b="0" i="1" u="none" strike="noStrike" cap="none" dirty="0">
              <a:solidFill>
                <a:srgbClr val="000000"/>
              </a:solidFill>
              <a:latin typeface="Arial"/>
              <a:ea typeface="Arial"/>
              <a:cs typeface="Arial"/>
              <a:sym typeface="Arial"/>
            </a:endParaRPr>
          </a:p>
          <a:p>
            <a:pPr lvl="4">
              <a:buClr>
                <a:srgbClr val="C00000"/>
              </a:buClr>
              <a:buSzPts val="2400"/>
            </a:pPr>
            <a:r>
              <a:rPr lang="en-US" sz="2200" b="1" i="0" u="none" strike="noStrike" cap="none" dirty="0">
                <a:solidFill>
                  <a:srgbClr val="C00000"/>
                </a:solidFill>
                <a:latin typeface="Arial"/>
                <a:ea typeface="Arial"/>
                <a:cs typeface="Arial"/>
                <a:sym typeface="Arial"/>
              </a:rPr>
              <a:t>Earth </a:t>
            </a:r>
            <a:r>
              <a:rPr lang="en-US" sz="2200" b="1" dirty="0">
                <a:solidFill>
                  <a:srgbClr val="C00000"/>
                </a:solidFill>
              </a:rPr>
              <a:t>Center is </a:t>
            </a:r>
            <a:r>
              <a:rPr lang="en-US" sz="2200" b="1" i="0" u="none" strike="noStrike" cap="none" dirty="0">
                <a:solidFill>
                  <a:srgbClr val="C00000"/>
                </a:solidFill>
                <a:latin typeface="Arial"/>
                <a:ea typeface="Arial"/>
                <a:cs typeface="Arial"/>
                <a:sym typeface="Arial"/>
              </a:rPr>
              <a:t>well known</a:t>
            </a:r>
            <a:endParaRPr sz="2200" b="0" i="0" u="none" strike="noStrike" cap="none" dirty="0">
              <a:solidFill>
                <a:srgbClr val="000000"/>
              </a:solidFill>
              <a:latin typeface="Arial"/>
              <a:ea typeface="Arial"/>
              <a:cs typeface="Arial"/>
              <a:sym typeface="Arial"/>
            </a:endParaRPr>
          </a:p>
          <a:p>
            <a:pPr marL="685800" marR="0" lvl="4" indent="-342900" algn="l" rtl="0">
              <a:lnSpc>
                <a:spcPct val="100000"/>
              </a:lnSpc>
              <a:spcBef>
                <a:spcPts val="0"/>
              </a:spcBef>
              <a:spcAft>
                <a:spcPts val="0"/>
              </a:spcAft>
              <a:buClr>
                <a:srgbClr val="C00000"/>
              </a:buClr>
              <a:buSzPts val="2400"/>
              <a:buFont typeface="Arial"/>
              <a:buChar char="•"/>
            </a:pPr>
            <a:r>
              <a:rPr lang="en-US" sz="2000" b="1" i="1" u="none" strike="noStrike" cap="none" dirty="0">
                <a:solidFill>
                  <a:srgbClr val="C00000"/>
                </a:solidFill>
                <a:latin typeface="Arial"/>
                <a:ea typeface="Arial"/>
                <a:cs typeface="Arial"/>
                <a:sym typeface="Arial"/>
              </a:rPr>
              <a:t>Reduces systematic errors</a:t>
            </a:r>
            <a:endParaRPr sz="1400" b="0" i="0" u="none" strike="noStrike" cap="none" dirty="0">
              <a:solidFill>
                <a:srgbClr val="000000"/>
              </a:solidFill>
              <a:latin typeface="Arial"/>
              <a:ea typeface="Arial"/>
              <a:cs typeface="Arial"/>
              <a:sym typeface="Arial"/>
            </a:endParaRPr>
          </a:p>
          <a:p>
            <a:pPr marL="685800" marR="0" lvl="4" indent="-190500" algn="l" rtl="0">
              <a:lnSpc>
                <a:spcPct val="100000"/>
              </a:lnSpc>
              <a:spcBef>
                <a:spcPts val="0"/>
              </a:spcBef>
              <a:spcAft>
                <a:spcPts val="0"/>
              </a:spcAft>
              <a:buClr>
                <a:srgbClr val="C00000"/>
              </a:buClr>
              <a:buSzPts val="2400"/>
              <a:buFont typeface="Arial"/>
              <a:buNone/>
            </a:pPr>
            <a:endParaRPr sz="1600" b="0" i="1" u="none" strike="noStrike" cap="none" dirty="0">
              <a:solidFill>
                <a:srgbClr val="000000"/>
              </a:solidFill>
              <a:latin typeface="Arial"/>
              <a:ea typeface="Arial"/>
              <a:cs typeface="Arial"/>
              <a:sym typeface="Arial"/>
            </a:endParaRPr>
          </a:p>
          <a:p>
            <a:pPr marR="0" lvl="4" algn="l" rtl="0">
              <a:lnSpc>
                <a:spcPct val="100000"/>
              </a:lnSpc>
              <a:spcBef>
                <a:spcPts val="0"/>
              </a:spcBef>
              <a:spcAft>
                <a:spcPts val="0"/>
              </a:spcAft>
              <a:buClr>
                <a:srgbClr val="C00000"/>
              </a:buClr>
              <a:buSzPts val="2400"/>
            </a:pPr>
            <a:r>
              <a:rPr lang="en-US" sz="2200" b="1" i="0" u="none" strike="noStrike" cap="none" dirty="0">
                <a:solidFill>
                  <a:srgbClr val="C00000"/>
                </a:solidFill>
                <a:latin typeface="Arial"/>
                <a:ea typeface="Arial"/>
                <a:cs typeface="Arial"/>
                <a:sym typeface="Arial"/>
              </a:rPr>
              <a:t>Global rather than regional</a:t>
            </a:r>
            <a:endParaRPr sz="2200" b="0" i="0" u="none" strike="noStrike" cap="none" dirty="0">
              <a:solidFill>
                <a:srgbClr val="000000"/>
              </a:solidFill>
              <a:latin typeface="Arial"/>
              <a:ea typeface="Arial"/>
              <a:cs typeface="Arial"/>
              <a:sym typeface="Arial"/>
            </a:endParaRPr>
          </a:p>
          <a:p>
            <a:pPr marL="685800" marR="0" lvl="6" indent="-342900" algn="l" rtl="0">
              <a:lnSpc>
                <a:spcPct val="100000"/>
              </a:lnSpc>
              <a:spcBef>
                <a:spcPts val="0"/>
              </a:spcBef>
              <a:spcAft>
                <a:spcPts val="0"/>
              </a:spcAft>
              <a:buClr>
                <a:srgbClr val="C00000"/>
              </a:buClr>
              <a:buSzPts val="2400"/>
              <a:buFont typeface="Arial"/>
              <a:buChar char="•"/>
            </a:pPr>
            <a:r>
              <a:rPr lang="en-US" sz="2000" b="1" i="1" u="none" strike="noStrike" cap="none" dirty="0">
                <a:solidFill>
                  <a:srgbClr val="C00000"/>
                </a:solidFill>
                <a:latin typeface="Arial"/>
                <a:ea typeface="Arial"/>
                <a:cs typeface="Arial"/>
                <a:sym typeface="Arial"/>
              </a:rPr>
              <a:t>Compatible with international reference systems</a:t>
            </a:r>
            <a:endParaRPr sz="2000" b="1" i="1" u="none" strike="noStrike" cap="none" dirty="0">
              <a:solidFill>
                <a:srgbClr val="C00000"/>
              </a:solidFill>
              <a:latin typeface="Arial"/>
              <a:ea typeface="Arial"/>
              <a:cs typeface="Arial"/>
              <a:sym typeface="Arial"/>
            </a:endParaRPr>
          </a:p>
        </p:txBody>
      </p:sp>
      <p:sp>
        <p:nvSpPr>
          <p:cNvPr id="161" name="Google Shape;161;p5"/>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7F7F7F"/>
              </a:buClr>
              <a:buSzPts val="1600"/>
              <a:buFont typeface="Calibri"/>
              <a:buNone/>
            </a:pPr>
            <a:fld id="{00000000-1234-1234-1234-123412341234}" type="slidenum">
              <a:rPr lang="en-US"/>
              <a:t>5</a:t>
            </a:fld>
            <a:endParaRPr/>
          </a:p>
        </p:txBody>
      </p:sp>
      <p:sp>
        <p:nvSpPr>
          <p:cNvPr id="162" name="Google Shape;162;p5"/>
          <p:cNvSpPr/>
          <p:nvPr/>
        </p:nvSpPr>
        <p:spPr>
          <a:xfrm rot="-495349">
            <a:off x="8102355" y="673274"/>
            <a:ext cx="3464169" cy="523180"/>
          </a:xfrm>
          <a:prstGeom prst="rect">
            <a:avLst/>
          </a:prstGeom>
        </p:spPr>
        <p:txBody>
          <a:bodyPr>
            <a:prstTxWarp prst="textPlain">
              <a:avLst/>
            </a:prstTxWarp>
          </a:bodyPr>
          <a:lstStyle/>
          <a:p>
            <a:pPr lvl="0" algn="l"/>
            <a:r>
              <a:rPr b="1" i="1" dirty="0">
                <a:ln>
                  <a:noFill/>
                </a:ln>
                <a:solidFill>
                  <a:srgbClr val="1F3864"/>
                </a:solidFill>
                <a:latin typeface="Arial Black"/>
              </a:rPr>
              <a:t>Plate Tectonics!</a:t>
            </a:r>
          </a:p>
        </p:txBody>
      </p:sp>
      <p:pic>
        <p:nvPicPr>
          <p:cNvPr id="163" name="Google Shape;163;p5"/>
          <p:cNvPicPr preferRelativeResize="0"/>
          <p:nvPr/>
        </p:nvPicPr>
        <p:blipFill rotWithShape="1">
          <a:blip r:embed="rId3">
            <a:alphaModFix/>
          </a:blip>
          <a:srcRect t="8811"/>
          <a:stretch/>
        </p:blipFill>
        <p:spPr>
          <a:xfrm>
            <a:off x="0" y="1198388"/>
            <a:ext cx="7680960" cy="5253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6</a:t>
            </a:fld>
            <a:endParaRPr/>
          </a:p>
        </p:txBody>
      </p:sp>
      <p:sp>
        <p:nvSpPr>
          <p:cNvPr id="169" name="Google Shape;169;p6"/>
          <p:cNvSpPr txBox="1">
            <a:spLocks noGrp="1"/>
          </p:cNvSpPr>
          <p:nvPr>
            <p:ph type="title"/>
          </p:nvPr>
        </p:nvSpPr>
        <p:spPr>
          <a:xfrm>
            <a:off x="347607" y="457200"/>
            <a:ext cx="11844393" cy="91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333"/>
              <a:buFont typeface="Calibri"/>
              <a:buNone/>
            </a:pPr>
            <a:r>
              <a:rPr lang="en-US" sz="3000">
                <a:solidFill>
                  <a:srgbClr val="1F3864"/>
                </a:solidFill>
                <a:latin typeface="Arial Black"/>
                <a:ea typeface="Arial Black"/>
                <a:cs typeface="Arial Black"/>
                <a:sym typeface="Arial Black"/>
              </a:rPr>
              <a:t>Current reference systems create challenges</a:t>
            </a:r>
            <a:endParaRPr sz="3000">
              <a:solidFill>
                <a:srgbClr val="1F3864"/>
              </a:solidFill>
              <a:latin typeface="Arial Black"/>
              <a:ea typeface="Arial Black"/>
              <a:cs typeface="Arial Black"/>
              <a:sym typeface="Arial Black"/>
            </a:endParaRPr>
          </a:p>
        </p:txBody>
      </p:sp>
      <p:sp>
        <p:nvSpPr>
          <p:cNvPr id="170" name="Google Shape;170;p6"/>
          <p:cNvSpPr txBox="1"/>
          <p:nvPr/>
        </p:nvSpPr>
        <p:spPr>
          <a:xfrm>
            <a:off x="6368185" y="2060616"/>
            <a:ext cx="2507180"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Arial"/>
              <a:buNone/>
            </a:pPr>
            <a:r>
              <a:rPr lang="en-US" sz="1800" b="1" i="0" u="none" strike="noStrike" cap="none">
                <a:solidFill>
                  <a:srgbClr val="1F3864"/>
                </a:solidFill>
                <a:latin typeface="Arial"/>
                <a:ea typeface="Arial"/>
                <a:cs typeface="Arial"/>
                <a:sym typeface="Arial"/>
              </a:rPr>
              <a:t>NAD 83 (1986)</a:t>
            </a:r>
            <a:r>
              <a:rPr lang="en-US" sz="1800" b="0" i="0" u="none" strike="noStrike" cap="none">
                <a:solidFill>
                  <a:srgbClr val="1F3864"/>
                </a:solidFill>
                <a:latin typeface="Arial"/>
                <a:ea typeface="Arial"/>
                <a:cs typeface="Arial"/>
                <a:sym typeface="Arial"/>
              </a:rPr>
              <a:t>  </a:t>
            </a:r>
            <a:endParaRPr sz="1400" b="0" i="0" u="none" strike="noStrike" cap="none">
              <a:solidFill>
                <a:srgbClr val="1F3864"/>
              </a:solidFill>
              <a:latin typeface="Arial"/>
              <a:ea typeface="Arial"/>
              <a:cs typeface="Arial"/>
              <a:sym typeface="Arial"/>
            </a:endParaRPr>
          </a:p>
          <a:p>
            <a:pPr marL="285750" marR="0" lvl="0" indent="-285750" algn="l" rtl="0">
              <a:lnSpc>
                <a:spcPct val="100000"/>
              </a:lnSpc>
              <a:spcBef>
                <a:spcPts val="0"/>
              </a:spcBef>
              <a:spcAft>
                <a:spcPts val="0"/>
              </a:spcAft>
              <a:buClr>
                <a:srgbClr val="1F3864"/>
              </a:buClr>
              <a:buSzPts val="1800"/>
              <a:buFont typeface="Arial"/>
              <a:buChar char="•"/>
            </a:pPr>
            <a:r>
              <a:rPr lang="en-US" sz="1800" b="0" i="0" u="none" strike="noStrike" cap="none">
                <a:solidFill>
                  <a:srgbClr val="1F3864"/>
                </a:solidFill>
                <a:latin typeface="Arial"/>
                <a:ea typeface="Arial"/>
                <a:cs typeface="Arial"/>
                <a:sym typeface="Arial"/>
              </a:rPr>
              <a:t>Alaska</a:t>
            </a:r>
            <a:endParaRPr sz="1400" b="0" i="0" u="none" strike="noStrike" cap="none">
              <a:solidFill>
                <a:srgbClr val="1F3864"/>
              </a:solidFill>
              <a:latin typeface="Arial"/>
              <a:ea typeface="Arial"/>
              <a:cs typeface="Arial"/>
              <a:sym typeface="Arial"/>
            </a:endParaRPr>
          </a:p>
          <a:p>
            <a:pPr marL="285750" marR="0" lvl="0" indent="-285750" algn="l" rtl="0">
              <a:lnSpc>
                <a:spcPct val="100000"/>
              </a:lnSpc>
              <a:spcBef>
                <a:spcPts val="0"/>
              </a:spcBef>
              <a:spcAft>
                <a:spcPts val="0"/>
              </a:spcAft>
              <a:buClr>
                <a:srgbClr val="1F3864"/>
              </a:buClr>
              <a:buSzPts val="1800"/>
              <a:buFont typeface="Arial"/>
              <a:buChar char="•"/>
            </a:pPr>
            <a:r>
              <a:rPr lang="en-US" sz="1800" b="0" i="0" u="none" strike="noStrike" cap="none">
                <a:solidFill>
                  <a:srgbClr val="1F3864"/>
                </a:solidFill>
                <a:latin typeface="Arial"/>
                <a:ea typeface="Arial"/>
                <a:cs typeface="Arial"/>
                <a:sym typeface="Arial"/>
              </a:rPr>
              <a:t>Atlantic Coast</a:t>
            </a:r>
            <a:endParaRPr sz="1400" b="0" i="0" u="none" strike="noStrike" cap="none">
              <a:solidFill>
                <a:srgbClr val="1F3864"/>
              </a:solidFill>
              <a:latin typeface="Arial"/>
              <a:ea typeface="Arial"/>
              <a:cs typeface="Arial"/>
              <a:sym typeface="Arial"/>
            </a:endParaRPr>
          </a:p>
          <a:p>
            <a:pPr marL="285750" marR="0" lvl="0" indent="-285750" algn="l" rtl="0">
              <a:lnSpc>
                <a:spcPct val="100000"/>
              </a:lnSpc>
              <a:spcBef>
                <a:spcPts val="0"/>
              </a:spcBef>
              <a:spcAft>
                <a:spcPts val="0"/>
              </a:spcAft>
              <a:buClr>
                <a:srgbClr val="1F3864"/>
              </a:buClr>
              <a:buSzPts val="1800"/>
              <a:buFont typeface="Arial"/>
              <a:buChar char="•"/>
            </a:pPr>
            <a:r>
              <a:rPr lang="en-US" sz="1800" b="0" i="0" u="none" strike="noStrike" cap="none">
                <a:solidFill>
                  <a:srgbClr val="1F3864"/>
                </a:solidFill>
                <a:latin typeface="Arial"/>
                <a:ea typeface="Arial"/>
                <a:cs typeface="Arial"/>
                <a:sym typeface="Arial"/>
              </a:rPr>
              <a:t>U.S. Virgin Islands / Puerto Rico</a:t>
            </a:r>
            <a:endParaRPr sz="1400" b="0" i="0" u="none" strike="noStrike" cap="none">
              <a:solidFill>
                <a:srgbClr val="1F3864"/>
              </a:solidFill>
              <a:latin typeface="Arial"/>
              <a:ea typeface="Arial"/>
              <a:cs typeface="Arial"/>
              <a:sym typeface="Arial"/>
            </a:endParaRPr>
          </a:p>
          <a:p>
            <a:pPr marL="285750" marR="0" lvl="0" indent="-285750" algn="l" rtl="0">
              <a:lnSpc>
                <a:spcPct val="100000"/>
              </a:lnSpc>
              <a:spcBef>
                <a:spcPts val="0"/>
              </a:spcBef>
              <a:spcAft>
                <a:spcPts val="0"/>
              </a:spcAft>
              <a:buClr>
                <a:srgbClr val="1F3864"/>
              </a:buClr>
              <a:buSzPts val="1800"/>
              <a:buFont typeface="Arial"/>
              <a:buChar char="•"/>
            </a:pPr>
            <a:r>
              <a:rPr lang="en-US" sz="1800" b="0" i="0" u="none" strike="noStrike" cap="none">
                <a:solidFill>
                  <a:srgbClr val="1F3864"/>
                </a:solidFill>
                <a:latin typeface="Arial"/>
                <a:ea typeface="Arial"/>
                <a:cs typeface="Arial"/>
                <a:sym typeface="Arial"/>
              </a:rPr>
              <a:t>Pacific Coast</a:t>
            </a:r>
            <a:endParaRPr sz="1400" b="0" i="0" u="none" strike="noStrike" cap="none">
              <a:solidFill>
                <a:srgbClr val="1F3864"/>
              </a:solidFill>
              <a:latin typeface="Arial"/>
              <a:ea typeface="Arial"/>
              <a:cs typeface="Arial"/>
              <a:sym typeface="Arial"/>
            </a:endParaRPr>
          </a:p>
          <a:p>
            <a:pPr marL="285750" marR="0" lvl="0" indent="-285750" algn="l" rtl="0">
              <a:lnSpc>
                <a:spcPct val="100000"/>
              </a:lnSpc>
              <a:spcBef>
                <a:spcPts val="0"/>
              </a:spcBef>
              <a:spcAft>
                <a:spcPts val="0"/>
              </a:spcAft>
              <a:buClr>
                <a:srgbClr val="1F3864"/>
              </a:buClr>
              <a:buSzPts val="1800"/>
              <a:buFont typeface="Arial"/>
              <a:buChar char="•"/>
            </a:pPr>
            <a:r>
              <a:rPr lang="en-US" sz="1800" b="0" i="0" u="none" strike="noStrike" cap="none">
                <a:solidFill>
                  <a:srgbClr val="1F3864"/>
                </a:solidFill>
                <a:latin typeface="Arial"/>
                <a:ea typeface="Arial"/>
                <a:cs typeface="Arial"/>
                <a:sym typeface="Arial"/>
              </a:rPr>
              <a:t>Gulf of Mexico (Offshore Texas and Louisiana)</a:t>
            </a:r>
            <a:endParaRPr sz="1400" b="0" i="0" u="none" strike="noStrike" cap="none">
              <a:solidFill>
                <a:srgbClr val="1F3864"/>
              </a:solidFill>
              <a:latin typeface="Arial"/>
              <a:ea typeface="Arial"/>
              <a:cs typeface="Arial"/>
              <a:sym typeface="Arial"/>
            </a:endParaRPr>
          </a:p>
        </p:txBody>
      </p:sp>
      <p:sp>
        <p:nvSpPr>
          <p:cNvPr id="171" name="Google Shape;171;p6"/>
          <p:cNvSpPr txBox="1"/>
          <p:nvPr/>
        </p:nvSpPr>
        <p:spPr>
          <a:xfrm>
            <a:off x="6368185" y="4681109"/>
            <a:ext cx="27405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Arial"/>
              <a:buNone/>
            </a:pPr>
            <a:r>
              <a:rPr lang="en-US" sz="1800" b="1" i="0" u="none" strike="noStrike" cap="none">
                <a:solidFill>
                  <a:srgbClr val="1F3864"/>
                </a:solidFill>
                <a:latin typeface="Arial"/>
                <a:ea typeface="Arial"/>
                <a:cs typeface="Arial"/>
                <a:sym typeface="Arial"/>
              </a:rPr>
              <a:t>WGS 84</a:t>
            </a:r>
            <a:r>
              <a:rPr lang="en-US" sz="1800" b="1">
                <a:solidFill>
                  <a:srgbClr val="1F3864"/>
                </a:solidFill>
              </a:rPr>
              <a:t> (ensemble</a:t>
            </a:r>
            <a:r>
              <a:rPr lang="en-US" sz="1800">
                <a:solidFill>
                  <a:srgbClr val="1F3864"/>
                </a:solidFill>
              </a:rPr>
              <a:t>)</a:t>
            </a:r>
            <a:endParaRPr sz="1400" b="0" i="0" u="none" strike="noStrike" cap="none">
              <a:solidFill>
                <a:srgbClr val="1F3864"/>
              </a:solidFill>
              <a:latin typeface="Arial"/>
              <a:ea typeface="Arial"/>
              <a:cs typeface="Arial"/>
              <a:sym typeface="Arial"/>
            </a:endParaRPr>
          </a:p>
          <a:p>
            <a:pPr marL="285750" marR="0" lvl="0" indent="-285750" algn="l" rtl="0">
              <a:lnSpc>
                <a:spcPct val="100000"/>
              </a:lnSpc>
              <a:spcBef>
                <a:spcPts val="0"/>
              </a:spcBef>
              <a:spcAft>
                <a:spcPts val="0"/>
              </a:spcAft>
              <a:buClr>
                <a:srgbClr val="1F3864"/>
              </a:buClr>
              <a:buSzPts val="1800"/>
              <a:buFont typeface="Arial"/>
              <a:buChar char="•"/>
            </a:pPr>
            <a:r>
              <a:rPr lang="en-US" sz="1800" b="0" i="0" u="none" strike="noStrike" cap="none">
                <a:solidFill>
                  <a:srgbClr val="1F3864"/>
                </a:solidFill>
                <a:latin typeface="Arial"/>
                <a:ea typeface="Arial"/>
                <a:cs typeface="Arial"/>
                <a:sym typeface="Arial"/>
              </a:rPr>
              <a:t>Hawaii</a:t>
            </a:r>
            <a:endParaRPr sz="1400" b="0" i="0" u="none" strike="noStrike" cap="none">
              <a:solidFill>
                <a:srgbClr val="1F3864"/>
              </a:solidFill>
              <a:latin typeface="Arial"/>
              <a:ea typeface="Arial"/>
              <a:cs typeface="Arial"/>
              <a:sym typeface="Arial"/>
            </a:endParaRPr>
          </a:p>
          <a:p>
            <a:pPr marL="285750" marR="0" lvl="0" indent="-285750" algn="l" rtl="0">
              <a:lnSpc>
                <a:spcPct val="100000"/>
              </a:lnSpc>
              <a:spcBef>
                <a:spcPts val="0"/>
              </a:spcBef>
              <a:spcAft>
                <a:spcPts val="0"/>
              </a:spcAft>
              <a:buClr>
                <a:srgbClr val="1F3864"/>
              </a:buClr>
              <a:buSzPts val="1800"/>
              <a:buFont typeface="Arial"/>
              <a:buChar char="•"/>
            </a:pPr>
            <a:r>
              <a:rPr lang="en-US" sz="1800" b="0" i="0" u="none" strike="noStrike" cap="none">
                <a:solidFill>
                  <a:srgbClr val="1F3864"/>
                </a:solidFill>
                <a:latin typeface="Arial"/>
                <a:ea typeface="Arial"/>
                <a:cs typeface="Arial"/>
                <a:sym typeface="Arial"/>
              </a:rPr>
              <a:t>Guam/CNMI</a:t>
            </a:r>
            <a:endParaRPr sz="1400" b="0" i="0" u="none" strike="noStrike" cap="none">
              <a:solidFill>
                <a:srgbClr val="1F3864"/>
              </a:solidFill>
              <a:latin typeface="Arial"/>
              <a:ea typeface="Arial"/>
              <a:cs typeface="Arial"/>
              <a:sym typeface="Arial"/>
            </a:endParaRPr>
          </a:p>
          <a:p>
            <a:pPr marL="285750" marR="0" lvl="0" indent="-285750" algn="l" rtl="0">
              <a:lnSpc>
                <a:spcPct val="100000"/>
              </a:lnSpc>
              <a:spcBef>
                <a:spcPts val="0"/>
              </a:spcBef>
              <a:spcAft>
                <a:spcPts val="0"/>
              </a:spcAft>
              <a:buClr>
                <a:srgbClr val="1F3864"/>
              </a:buClr>
              <a:buSzPts val="1800"/>
              <a:buFont typeface="Arial"/>
              <a:buChar char="•"/>
            </a:pPr>
            <a:r>
              <a:rPr lang="en-US" sz="1800" b="0" i="0" u="none" strike="noStrike" cap="none">
                <a:solidFill>
                  <a:srgbClr val="1F3864"/>
                </a:solidFill>
                <a:latin typeface="Arial"/>
                <a:ea typeface="Arial"/>
                <a:cs typeface="Arial"/>
                <a:sym typeface="Arial"/>
              </a:rPr>
              <a:t>American Samoa </a:t>
            </a:r>
            <a:endParaRPr sz="1400" b="0" i="0" u="none" strike="noStrike" cap="none">
              <a:solidFill>
                <a:srgbClr val="1F3864"/>
              </a:solidFill>
              <a:latin typeface="Arial"/>
              <a:ea typeface="Arial"/>
              <a:cs typeface="Arial"/>
              <a:sym typeface="Arial"/>
            </a:endParaRPr>
          </a:p>
          <a:p>
            <a:pPr marL="285750" marR="0" lvl="0" indent="-285750" algn="l" rtl="0">
              <a:lnSpc>
                <a:spcPct val="100000"/>
              </a:lnSpc>
              <a:spcBef>
                <a:spcPts val="0"/>
              </a:spcBef>
              <a:spcAft>
                <a:spcPts val="0"/>
              </a:spcAft>
              <a:buClr>
                <a:srgbClr val="1F3864"/>
              </a:buClr>
              <a:buSzPts val="1800"/>
              <a:buFont typeface="Arial"/>
              <a:buChar char="•"/>
            </a:pPr>
            <a:r>
              <a:rPr lang="en-US" sz="1800" b="0" i="0" u="none" strike="noStrike" cap="none">
                <a:solidFill>
                  <a:srgbClr val="1F3864"/>
                </a:solidFill>
                <a:latin typeface="Arial"/>
                <a:ea typeface="Arial"/>
                <a:cs typeface="Arial"/>
                <a:sym typeface="Arial"/>
              </a:rPr>
              <a:t>Uninhabited </a:t>
            </a:r>
            <a:br>
              <a:rPr lang="en-US" sz="1800" b="0" i="0" u="none" strike="noStrike" cap="none">
                <a:solidFill>
                  <a:srgbClr val="1F3864"/>
                </a:solidFill>
                <a:latin typeface="Arial"/>
                <a:ea typeface="Arial"/>
                <a:cs typeface="Arial"/>
                <a:sym typeface="Arial"/>
              </a:rPr>
            </a:br>
            <a:r>
              <a:rPr lang="en-US" sz="1800" b="0" i="0" u="none" strike="noStrike" cap="none">
                <a:solidFill>
                  <a:srgbClr val="1F3864"/>
                </a:solidFill>
                <a:latin typeface="Arial"/>
                <a:ea typeface="Arial"/>
                <a:cs typeface="Arial"/>
                <a:sym typeface="Arial"/>
              </a:rPr>
              <a:t>Pacific Territories</a:t>
            </a:r>
            <a:endParaRPr sz="1400" b="0" i="0" u="none" strike="noStrike" cap="none">
              <a:solidFill>
                <a:srgbClr val="1F3864"/>
              </a:solidFill>
              <a:latin typeface="Arial"/>
              <a:ea typeface="Arial"/>
              <a:cs typeface="Arial"/>
              <a:sym typeface="Arial"/>
            </a:endParaRPr>
          </a:p>
        </p:txBody>
      </p:sp>
      <p:sp>
        <p:nvSpPr>
          <p:cNvPr id="172" name="Google Shape;172;p6"/>
          <p:cNvSpPr txBox="1"/>
          <p:nvPr/>
        </p:nvSpPr>
        <p:spPr>
          <a:xfrm>
            <a:off x="6368184" y="1320491"/>
            <a:ext cx="245848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Arial"/>
              <a:buNone/>
            </a:pPr>
            <a:r>
              <a:rPr lang="en-US" sz="1800" b="1" i="0" u="none" strike="noStrike" cap="none">
                <a:solidFill>
                  <a:srgbClr val="1F3864"/>
                </a:solidFill>
                <a:latin typeface="Arial"/>
                <a:ea typeface="Arial"/>
                <a:cs typeface="Arial"/>
                <a:sym typeface="Arial"/>
              </a:rPr>
              <a:t>NAD 27 (1927)</a:t>
            </a:r>
            <a:r>
              <a:rPr lang="en-US" sz="1800" b="0" i="0" u="none" strike="noStrike" cap="none">
                <a:solidFill>
                  <a:srgbClr val="1F3864"/>
                </a:solidFill>
                <a:latin typeface="Arial"/>
                <a:ea typeface="Arial"/>
                <a:cs typeface="Arial"/>
                <a:sym typeface="Arial"/>
              </a:rPr>
              <a:t>  </a:t>
            </a:r>
            <a:endParaRPr sz="1400" b="0" i="0" u="none" strike="noStrike" cap="none">
              <a:solidFill>
                <a:srgbClr val="1F3864"/>
              </a:solidFill>
              <a:latin typeface="Arial"/>
              <a:ea typeface="Arial"/>
              <a:cs typeface="Arial"/>
              <a:sym typeface="Arial"/>
            </a:endParaRPr>
          </a:p>
          <a:p>
            <a:pPr marL="285750" marR="0" lvl="0" indent="-285750" algn="l" rtl="0">
              <a:lnSpc>
                <a:spcPct val="100000"/>
              </a:lnSpc>
              <a:spcBef>
                <a:spcPts val="0"/>
              </a:spcBef>
              <a:spcAft>
                <a:spcPts val="0"/>
              </a:spcAft>
              <a:buClr>
                <a:srgbClr val="1F3864"/>
              </a:buClr>
              <a:buSzPts val="1800"/>
              <a:buFont typeface="Arial"/>
              <a:buChar char="•"/>
            </a:pPr>
            <a:r>
              <a:rPr lang="en-US" sz="1800" b="0" i="0" u="none" strike="noStrike" cap="none">
                <a:solidFill>
                  <a:srgbClr val="1F3864"/>
                </a:solidFill>
                <a:latin typeface="Arial"/>
                <a:ea typeface="Arial"/>
                <a:cs typeface="Arial"/>
                <a:sym typeface="Arial"/>
              </a:rPr>
              <a:t>Gulf of Mexico</a:t>
            </a:r>
            <a:endParaRPr sz="1400" b="0" i="0" u="none" strike="noStrike" cap="none">
              <a:solidFill>
                <a:srgbClr val="1F3864"/>
              </a:solidFill>
              <a:latin typeface="Arial"/>
              <a:ea typeface="Arial"/>
              <a:cs typeface="Arial"/>
              <a:sym typeface="Arial"/>
            </a:endParaRPr>
          </a:p>
        </p:txBody>
      </p:sp>
      <p:sp>
        <p:nvSpPr>
          <p:cNvPr id="173" name="Google Shape;173;p6"/>
          <p:cNvSpPr txBox="1"/>
          <p:nvPr/>
        </p:nvSpPr>
        <p:spPr>
          <a:xfrm>
            <a:off x="8861842" y="1158018"/>
            <a:ext cx="3200400" cy="1323399"/>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2700000" algn="tl" rotWithShape="0">
              <a:srgbClr val="C00000">
                <a:alpha val="40000"/>
              </a:srgbClr>
            </a:outerShdw>
          </a:effectLst>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C00000"/>
              </a:buClr>
              <a:buSzPts val="1800"/>
              <a:buFont typeface="Arial"/>
              <a:buChar char="•"/>
            </a:pPr>
            <a:r>
              <a:rPr lang="en-US" sz="1600" b="1" i="0" u="none" strike="noStrike" cap="none" dirty="0">
                <a:solidFill>
                  <a:srgbClr val="C00000"/>
                </a:solidFill>
                <a:latin typeface="Arial"/>
                <a:ea typeface="Arial"/>
                <a:cs typeface="Arial"/>
                <a:sym typeface="Arial"/>
              </a:rPr>
              <a:t>Superseded in 1986</a:t>
            </a:r>
            <a:endParaRPr sz="1600" b="0" i="0" u="none" strike="noStrike" cap="none" dirty="0">
              <a:solidFill>
                <a:srgbClr val="C00000"/>
              </a:solidFill>
              <a:latin typeface="Arial"/>
              <a:ea typeface="Arial"/>
              <a:cs typeface="Arial"/>
              <a:sym typeface="Arial"/>
            </a:endParaRPr>
          </a:p>
          <a:p>
            <a:pPr marL="285750" marR="0" lvl="0" indent="-285750" algn="l" rtl="0">
              <a:lnSpc>
                <a:spcPct val="100000"/>
              </a:lnSpc>
              <a:spcBef>
                <a:spcPts val="0"/>
              </a:spcBef>
              <a:spcAft>
                <a:spcPts val="0"/>
              </a:spcAft>
              <a:buClr>
                <a:srgbClr val="C00000"/>
              </a:buClr>
              <a:buSzPts val="1800"/>
              <a:buFont typeface="Arial"/>
              <a:buChar char="•"/>
            </a:pPr>
            <a:r>
              <a:rPr lang="en-US" sz="1600" b="1" i="0" u="none" strike="noStrike" cap="none" dirty="0">
                <a:solidFill>
                  <a:srgbClr val="C00000"/>
                </a:solidFill>
                <a:latin typeface="Arial"/>
                <a:ea typeface="Arial"/>
                <a:cs typeface="Arial"/>
                <a:sym typeface="Arial"/>
              </a:rPr>
              <a:t>Lower accuracy and regional</a:t>
            </a:r>
            <a:endParaRPr sz="1600" b="0" i="0" u="none" strike="noStrike" cap="none" dirty="0">
              <a:solidFill>
                <a:srgbClr val="C00000"/>
              </a:solidFill>
              <a:latin typeface="Arial"/>
              <a:ea typeface="Arial"/>
              <a:cs typeface="Arial"/>
              <a:sym typeface="Arial"/>
            </a:endParaRPr>
          </a:p>
          <a:p>
            <a:pPr marL="285750" marR="0" lvl="0" indent="-285750" algn="l" rtl="0">
              <a:lnSpc>
                <a:spcPct val="100000"/>
              </a:lnSpc>
              <a:spcBef>
                <a:spcPts val="0"/>
              </a:spcBef>
              <a:spcAft>
                <a:spcPts val="0"/>
              </a:spcAft>
              <a:buClr>
                <a:srgbClr val="C00000"/>
              </a:buClr>
              <a:buSzPts val="1800"/>
              <a:buFont typeface="Arial"/>
              <a:buChar char="•"/>
            </a:pPr>
            <a:r>
              <a:rPr lang="en-US" sz="1600" b="1" i="0" u="none" strike="noStrike" cap="none" dirty="0">
                <a:solidFill>
                  <a:srgbClr val="C00000"/>
                </a:solidFill>
                <a:latin typeface="Arial"/>
                <a:ea typeface="Arial"/>
                <a:cs typeface="Arial"/>
                <a:sym typeface="Arial"/>
              </a:rPr>
              <a:t>Not compatible with GNSS</a:t>
            </a:r>
            <a:endParaRPr sz="1600" b="0" i="0" u="none" strike="noStrike" cap="none" dirty="0">
              <a:solidFill>
                <a:srgbClr val="C00000"/>
              </a:solidFill>
              <a:latin typeface="Arial"/>
              <a:ea typeface="Arial"/>
              <a:cs typeface="Arial"/>
              <a:sym typeface="Arial"/>
            </a:endParaRPr>
          </a:p>
          <a:p>
            <a:pPr marL="285750" marR="0" lvl="0" indent="-285750" algn="l" rtl="0">
              <a:lnSpc>
                <a:spcPct val="100000"/>
              </a:lnSpc>
              <a:spcBef>
                <a:spcPts val="0"/>
              </a:spcBef>
              <a:spcAft>
                <a:spcPts val="0"/>
              </a:spcAft>
              <a:buClr>
                <a:srgbClr val="C00000"/>
              </a:buClr>
              <a:buSzPts val="1800"/>
              <a:buFont typeface="Arial"/>
              <a:buChar char="•"/>
            </a:pPr>
            <a:r>
              <a:rPr lang="en-US" sz="1600" b="1" i="0" u="none" strike="noStrike" cap="none" dirty="0">
                <a:solidFill>
                  <a:srgbClr val="C00000"/>
                </a:solidFill>
                <a:latin typeface="Arial"/>
                <a:ea typeface="Arial"/>
                <a:cs typeface="Arial"/>
                <a:sym typeface="Arial"/>
              </a:rPr>
              <a:t>Based on U.S. survey foot</a:t>
            </a:r>
            <a:endParaRPr sz="1600" b="0" i="0" u="none" strike="noStrike" cap="none" dirty="0">
              <a:solidFill>
                <a:srgbClr val="C00000"/>
              </a:solidFill>
              <a:latin typeface="Arial"/>
              <a:ea typeface="Arial"/>
              <a:cs typeface="Arial"/>
              <a:sym typeface="Arial"/>
            </a:endParaRPr>
          </a:p>
        </p:txBody>
      </p:sp>
      <p:sp>
        <p:nvSpPr>
          <p:cNvPr id="174" name="Google Shape;174;p6"/>
          <p:cNvSpPr txBox="1"/>
          <p:nvPr/>
        </p:nvSpPr>
        <p:spPr>
          <a:xfrm>
            <a:off x="8861842" y="2932199"/>
            <a:ext cx="3200400" cy="1077178"/>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2700000" algn="tl" rotWithShape="0">
              <a:srgbClr val="C00000">
                <a:alpha val="40000"/>
              </a:srgbClr>
            </a:outerShdw>
          </a:effectLst>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C00000"/>
              </a:buClr>
              <a:buSzPts val="1800"/>
              <a:buFont typeface="Arial"/>
              <a:buChar char="•"/>
            </a:pPr>
            <a:r>
              <a:rPr lang="en-US" sz="1600" b="1" i="0" u="none" strike="noStrike" cap="none" dirty="0">
                <a:solidFill>
                  <a:srgbClr val="C00000"/>
                </a:solidFill>
                <a:latin typeface="Arial"/>
                <a:ea typeface="Arial"/>
                <a:cs typeface="Arial"/>
                <a:sym typeface="Arial"/>
              </a:rPr>
              <a:t>Superseded in 1990s</a:t>
            </a:r>
            <a:endParaRPr sz="1600" b="0" i="0" u="none" strike="noStrike" cap="none" dirty="0">
              <a:solidFill>
                <a:srgbClr val="C00000"/>
              </a:solidFill>
              <a:latin typeface="Arial"/>
              <a:ea typeface="Arial"/>
              <a:cs typeface="Arial"/>
              <a:sym typeface="Arial"/>
            </a:endParaRPr>
          </a:p>
          <a:p>
            <a:pPr marL="285750" marR="0" lvl="0" indent="-285750" algn="l" rtl="0">
              <a:lnSpc>
                <a:spcPct val="100000"/>
              </a:lnSpc>
              <a:spcBef>
                <a:spcPts val="0"/>
              </a:spcBef>
              <a:spcAft>
                <a:spcPts val="0"/>
              </a:spcAft>
              <a:buClr>
                <a:srgbClr val="C00000"/>
              </a:buClr>
              <a:buSzPts val="1800"/>
              <a:buFont typeface="Arial"/>
              <a:buChar char="•"/>
            </a:pPr>
            <a:r>
              <a:rPr lang="en-US" sz="1600" b="1" i="0" u="none" strike="noStrike" cap="none" dirty="0">
                <a:solidFill>
                  <a:srgbClr val="C00000"/>
                </a:solidFill>
                <a:latin typeface="Arial"/>
                <a:ea typeface="Arial"/>
                <a:cs typeface="Arial"/>
                <a:sym typeface="Arial"/>
              </a:rPr>
              <a:t>Lower accuracy and regional</a:t>
            </a:r>
            <a:endParaRPr sz="1600" b="0" i="0" u="none" strike="noStrike" cap="none" dirty="0">
              <a:solidFill>
                <a:srgbClr val="C00000"/>
              </a:solidFill>
              <a:latin typeface="Arial"/>
              <a:ea typeface="Arial"/>
              <a:cs typeface="Arial"/>
              <a:sym typeface="Arial"/>
            </a:endParaRPr>
          </a:p>
          <a:p>
            <a:pPr marL="285750" marR="0" lvl="0" indent="-285750" algn="l" rtl="0">
              <a:lnSpc>
                <a:spcPct val="100000"/>
              </a:lnSpc>
              <a:spcBef>
                <a:spcPts val="0"/>
              </a:spcBef>
              <a:spcAft>
                <a:spcPts val="0"/>
              </a:spcAft>
              <a:buClr>
                <a:srgbClr val="C00000"/>
              </a:buClr>
              <a:buSzPts val="1800"/>
              <a:buFont typeface="Arial"/>
              <a:buChar char="•"/>
            </a:pPr>
            <a:r>
              <a:rPr lang="en-US" sz="1600" b="1" i="0" u="none" strike="noStrike" cap="none" dirty="0">
                <a:solidFill>
                  <a:srgbClr val="C00000"/>
                </a:solidFill>
                <a:latin typeface="Arial"/>
                <a:ea typeface="Arial"/>
                <a:cs typeface="Arial"/>
                <a:sym typeface="Arial"/>
              </a:rPr>
              <a:t>Not compatible with GNSS</a:t>
            </a:r>
            <a:endParaRPr sz="1600" b="0" i="0" u="none" strike="noStrike" cap="none" dirty="0">
              <a:solidFill>
                <a:srgbClr val="C00000"/>
              </a:solidFill>
              <a:latin typeface="Arial"/>
              <a:ea typeface="Arial"/>
              <a:cs typeface="Arial"/>
              <a:sym typeface="Arial"/>
            </a:endParaRPr>
          </a:p>
        </p:txBody>
      </p:sp>
      <p:sp>
        <p:nvSpPr>
          <p:cNvPr id="175" name="Google Shape;175;p6"/>
          <p:cNvSpPr txBox="1"/>
          <p:nvPr/>
        </p:nvSpPr>
        <p:spPr>
          <a:xfrm>
            <a:off x="8861850" y="4460340"/>
            <a:ext cx="3200400" cy="2031900"/>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2700000" algn="tl" rotWithShape="0">
              <a:srgbClr val="C00000">
                <a:alpha val="40000"/>
              </a:srgbClr>
            </a:outerShdw>
          </a:effectLst>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C00000"/>
              </a:buClr>
              <a:buSzPts val="1800"/>
              <a:buFont typeface="Arial"/>
              <a:buChar char="•"/>
            </a:pPr>
            <a:r>
              <a:rPr lang="en-US" sz="1600" b="1" i="0" u="none" strike="noStrike" cap="none">
                <a:solidFill>
                  <a:srgbClr val="C00000"/>
                </a:solidFill>
                <a:latin typeface="Arial"/>
                <a:ea typeface="Arial"/>
                <a:cs typeface="Arial"/>
                <a:sym typeface="Arial"/>
              </a:rPr>
              <a:t>Poorly defined</a:t>
            </a:r>
            <a:endParaRPr sz="1600" b="0" i="0" u="none" strike="noStrike" cap="none">
              <a:solidFill>
                <a:srgbClr val="C00000"/>
              </a:solidFill>
              <a:latin typeface="Arial"/>
              <a:ea typeface="Arial"/>
              <a:cs typeface="Arial"/>
              <a:sym typeface="Arial"/>
            </a:endParaRPr>
          </a:p>
          <a:p>
            <a:pPr marL="285750" marR="0" lvl="0" indent="-285750" algn="l" rtl="0">
              <a:lnSpc>
                <a:spcPct val="100000"/>
              </a:lnSpc>
              <a:spcBef>
                <a:spcPts val="0"/>
              </a:spcBef>
              <a:spcAft>
                <a:spcPts val="0"/>
              </a:spcAft>
              <a:buClr>
                <a:srgbClr val="C00000"/>
              </a:buClr>
              <a:buSzPts val="1800"/>
              <a:buFont typeface="Arial"/>
              <a:buChar char="•"/>
            </a:pPr>
            <a:r>
              <a:rPr lang="en-US" sz="1600" b="1" i="0" u="none" strike="noStrike" cap="none">
                <a:solidFill>
                  <a:srgbClr val="C00000"/>
                </a:solidFill>
                <a:latin typeface="Arial"/>
                <a:ea typeface="Arial"/>
                <a:cs typeface="Arial"/>
                <a:sym typeface="Arial"/>
              </a:rPr>
              <a:t>Low accuracy (2 m at best)</a:t>
            </a:r>
            <a:endParaRPr sz="1600" b="0" i="0" u="none" strike="noStrike" cap="none">
              <a:solidFill>
                <a:srgbClr val="C00000"/>
              </a:solidFill>
              <a:latin typeface="Arial"/>
              <a:ea typeface="Arial"/>
              <a:cs typeface="Arial"/>
              <a:sym typeface="Arial"/>
            </a:endParaRPr>
          </a:p>
          <a:p>
            <a:pPr marL="285750" marR="0" lvl="0" indent="-285750" algn="l" rtl="0">
              <a:lnSpc>
                <a:spcPct val="100000"/>
              </a:lnSpc>
              <a:spcBef>
                <a:spcPts val="0"/>
              </a:spcBef>
              <a:spcAft>
                <a:spcPts val="0"/>
              </a:spcAft>
              <a:buClr>
                <a:srgbClr val="C00000"/>
              </a:buClr>
              <a:buSzPts val="1800"/>
              <a:buFont typeface="Arial"/>
              <a:buChar char="•"/>
            </a:pPr>
            <a:r>
              <a:rPr lang="en-US" sz="1600" b="1" i="0" u="none" strike="noStrike" cap="none">
                <a:solidFill>
                  <a:srgbClr val="C00000"/>
                </a:solidFill>
                <a:latin typeface="Arial"/>
                <a:ea typeface="Arial"/>
                <a:cs typeface="Arial"/>
                <a:sym typeface="Arial"/>
              </a:rPr>
              <a:t>Combined multiple versions</a:t>
            </a:r>
            <a:endParaRPr sz="1600" b="0" i="0" u="none" strike="noStrike" cap="none">
              <a:solidFill>
                <a:srgbClr val="C00000"/>
              </a:solidFill>
              <a:latin typeface="Arial"/>
              <a:ea typeface="Arial"/>
              <a:cs typeface="Arial"/>
              <a:sym typeface="Arial"/>
            </a:endParaRPr>
          </a:p>
          <a:p>
            <a:pPr marL="285750" marR="0" lvl="0" indent="-285750" algn="l" rtl="0">
              <a:lnSpc>
                <a:spcPct val="100000"/>
              </a:lnSpc>
              <a:spcBef>
                <a:spcPts val="0"/>
              </a:spcBef>
              <a:spcAft>
                <a:spcPts val="0"/>
              </a:spcAft>
              <a:buClr>
                <a:srgbClr val="C00000"/>
              </a:buClr>
              <a:buSzPts val="1800"/>
              <a:buFont typeface="Arial"/>
              <a:buChar char="•"/>
            </a:pPr>
            <a:r>
              <a:rPr lang="en-US" sz="1600" b="1" i="0" u="none" strike="noStrike" cap="none">
                <a:solidFill>
                  <a:srgbClr val="C00000"/>
                </a:solidFill>
                <a:latin typeface="Arial"/>
                <a:ea typeface="Arial"/>
                <a:cs typeface="Arial"/>
                <a:sym typeface="Arial"/>
              </a:rPr>
              <a:t>Not directly accessible</a:t>
            </a:r>
            <a:endParaRPr sz="1600" b="0" i="0" u="none" strike="noStrike" cap="none">
              <a:solidFill>
                <a:srgbClr val="C00000"/>
              </a:solidFill>
              <a:latin typeface="Arial"/>
              <a:ea typeface="Arial"/>
              <a:cs typeface="Arial"/>
              <a:sym typeface="Arial"/>
            </a:endParaRPr>
          </a:p>
          <a:p>
            <a:pPr marL="285750" marR="0" lvl="0" indent="-285750" algn="l" rtl="0">
              <a:lnSpc>
                <a:spcPct val="100000"/>
              </a:lnSpc>
              <a:spcBef>
                <a:spcPts val="0"/>
              </a:spcBef>
              <a:spcAft>
                <a:spcPts val="0"/>
              </a:spcAft>
              <a:buClr>
                <a:srgbClr val="C00000"/>
              </a:buClr>
              <a:buSzPts val="1800"/>
              <a:buFont typeface="Arial"/>
              <a:buChar char="•"/>
            </a:pPr>
            <a:r>
              <a:rPr lang="en-US" sz="1600" b="1" i="0" u="none" strike="noStrike" cap="none">
                <a:solidFill>
                  <a:srgbClr val="C00000"/>
                </a:solidFill>
                <a:latin typeface="Arial"/>
                <a:ea typeface="Arial"/>
                <a:cs typeface="Arial"/>
                <a:sym typeface="Arial"/>
              </a:rPr>
              <a:t>Difficult to verify</a:t>
            </a:r>
            <a:endParaRPr sz="1600" b="0" i="0" u="none" strike="noStrike" cap="none">
              <a:solidFill>
                <a:srgbClr val="C00000"/>
              </a:solidFill>
              <a:latin typeface="Arial"/>
              <a:ea typeface="Arial"/>
              <a:cs typeface="Arial"/>
              <a:sym typeface="Arial"/>
            </a:endParaRPr>
          </a:p>
          <a:p>
            <a:pPr marL="285750" marR="0" lvl="0" indent="-285750" algn="l" rtl="0">
              <a:lnSpc>
                <a:spcPct val="100000"/>
              </a:lnSpc>
              <a:spcBef>
                <a:spcPts val="0"/>
              </a:spcBef>
              <a:spcAft>
                <a:spcPts val="0"/>
              </a:spcAft>
              <a:buClr>
                <a:srgbClr val="C00000"/>
              </a:buClr>
              <a:buSzPts val="1800"/>
              <a:buFont typeface="Arial"/>
              <a:buChar char="•"/>
            </a:pPr>
            <a:r>
              <a:rPr lang="en-US" sz="1600" b="1" i="0" u="none" strike="noStrike" cap="none">
                <a:solidFill>
                  <a:srgbClr val="C00000"/>
                </a:solidFill>
                <a:latin typeface="Arial"/>
                <a:ea typeface="Arial"/>
                <a:cs typeface="Arial"/>
                <a:sym typeface="Arial"/>
              </a:rPr>
              <a:t>Little to no documentation</a:t>
            </a:r>
            <a:endParaRPr sz="1600" b="0" i="0" u="none" strike="noStrike" cap="none">
              <a:solidFill>
                <a:srgbClr val="C00000"/>
              </a:solidFill>
              <a:latin typeface="Arial"/>
              <a:ea typeface="Arial"/>
              <a:cs typeface="Arial"/>
              <a:sym typeface="Arial"/>
            </a:endParaRPr>
          </a:p>
          <a:p>
            <a:pPr marL="285750" marR="0" lvl="0" indent="-285750" algn="l" rtl="0">
              <a:lnSpc>
                <a:spcPct val="100000"/>
              </a:lnSpc>
              <a:spcBef>
                <a:spcPts val="0"/>
              </a:spcBef>
              <a:spcAft>
                <a:spcPts val="0"/>
              </a:spcAft>
              <a:buClr>
                <a:srgbClr val="C00000"/>
              </a:buClr>
              <a:buSzPts val="1800"/>
              <a:buFont typeface="Arial"/>
              <a:buChar char="•"/>
            </a:pPr>
            <a:r>
              <a:rPr lang="en-US" sz="1600" b="1" i="1" u="none" strike="noStrike" cap="none">
                <a:solidFill>
                  <a:srgbClr val="C00000"/>
                </a:solidFill>
                <a:latin typeface="Arial"/>
                <a:ea typeface="Arial"/>
                <a:cs typeface="Arial"/>
                <a:sym typeface="Arial"/>
              </a:rPr>
              <a:t>Not part of the NSRS!</a:t>
            </a:r>
            <a:endParaRPr sz="1600" b="0" i="0" u="none" strike="noStrike" cap="none">
              <a:solidFill>
                <a:srgbClr val="C00000"/>
              </a:solidFill>
              <a:latin typeface="Arial"/>
              <a:ea typeface="Arial"/>
              <a:cs typeface="Arial"/>
              <a:sym typeface="Arial"/>
            </a:endParaRPr>
          </a:p>
        </p:txBody>
      </p:sp>
      <p:pic>
        <p:nvPicPr>
          <p:cNvPr id="176" name="Google Shape;176;p6"/>
          <p:cNvPicPr preferRelativeResize="0"/>
          <p:nvPr/>
        </p:nvPicPr>
        <p:blipFill rotWithShape="1">
          <a:blip r:embed="rId3">
            <a:alphaModFix/>
          </a:blip>
          <a:srcRect/>
          <a:stretch/>
        </p:blipFill>
        <p:spPr>
          <a:xfrm>
            <a:off x="3807971" y="4891722"/>
            <a:ext cx="2351624" cy="1783080"/>
          </a:xfrm>
          <a:prstGeom prst="rect">
            <a:avLst/>
          </a:prstGeom>
          <a:noFill/>
          <a:ln>
            <a:noFill/>
          </a:ln>
          <a:effectLst>
            <a:outerShdw blurRad="190212" dist="38100" dir="2700000" sx="102000" sy="102000" algn="tl" rotWithShape="0">
              <a:srgbClr val="2F5496">
                <a:alpha val="40000"/>
              </a:srgbClr>
            </a:outerShdw>
          </a:effectLst>
        </p:spPr>
      </p:pic>
      <p:pic>
        <p:nvPicPr>
          <p:cNvPr id="177" name="Google Shape;177;p6"/>
          <p:cNvPicPr preferRelativeResize="0"/>
          <p:nvPr/>
        </p:nvPicPr>
        <p:blipFill rotWithShape="1">
          <a:blip r:embed="rId4">
            <a:alphaModFix/>
          </a:blip>
          <a:srcRect/>
          <a:stretch/>
        </p:blipFill>
        <p:spPr>
          <a:xfrm>
            <a:off x="3833787" y="3150831"/>
            <a:ext cx="2351624" cy="1584960"/>
          </a:xfrm>
          <a:prstGeom prst="rect">
            <a:avLst/>
          </a:prstGeom>
          <a:noFill/>
          <a:ln>
            <a:noFill/>
          </a:ln>
          <a:effectLst>
            <a:outerShdw blurRad="190212" dist="38100" dir="2700000" sx="102000" sy="102000" algn="tl" rotWithShape="0">
              <a:srgbClr val="2F5496">
                <a:alpha val="40000"/>
              </a:srgbClr>
            </a:outerShdw>
          </a:effectLst>
        </p:spPr>
      </p:pic>
      <p:pic>
        <p:nvPicPr>
          <p:cNvPr id="178" name="Google Shape;178;p6"/>
          <p:cNvPicPr preferRelativeResize="0"/>
          <p:nvPr/>
        </p:nvPicPr>
        <p:blipFill rotWithShape="1">
          <a:blip r:embed="rId5">
            <a:alphaModFix/>
          </a:blip>
          <a:srcRect/>
          <a:stretch/>
        </p:blipFill>
        <p:spPr>
          <a:xfrm>
            <a:off x="3807971" y="1268136"/>
            <a:ext cx="2351624" cy="1584960"/>
          </a:xfrm>
          <a:prstGeom prst="rect">
            <a:avLst/>
          </a:prstGeom>
          <a:noFill/>
          <a:ln>
            <a:noFill/>
          </a:ln>
          <a:effectLst>
            <a:outerShdw blurRad="190212" dist="38100" dir="2700000" sx="102000" sy="102000" algn="tl" rotWithShape="0">
              <a:srgbClr val="2F5496">
                <a:alpha val="40000"/>
              </a:srgbClr>
            </a:outerShdw>
          </a:effectLst>
        </p:spPr>
      </p:pic>
      <p:pic>
        <p:nvPicPr>
          <p:cNvPr id="179" name="Google Shape;179;p6"/>
          <p:cNvPicPr preferRelativeResize="0"/>
          <p:nvPr/>
        </p:nvPicPr>
        <p:blipFill rotWithShape="1">
          <a:blip r:embed="rId6">
            <a:alphaModFix/>
          </a:blip>
          <a:srcRect/>
          <a:stretch/>
        </p:blipFill>
        <p:spPr>
          <a:xfrm>
            <a:off x="126035" y="2228850"/>
            <a:ext cx="3577994" cy="2945375"/>
          </a:xfrm>
          <a:prstGeom prst="rect">
            <a:avLst/>
          </a:prstGeom>
          <a:noFill/>
          <a:ln>
            <a:noFill/>
          </a:ln>
          <a:effectLst>
            <a:outerShdw blurRad="190212" dist="38100" dir="2700000" sx="102000" sy="102000" algn="tl" rotWithShape="0">
              <a:srgbClr val="2F5496">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500"/>
                                  </p:stCondLst>
                                  <p:childTnLst>
                                    <p:set>
                                      <p:cBhvr>
                                        <p:cTn id="6" dur="1" fill="hold">
                                          <p:stCondLst>
                                            <p:cond delay="0"/>
                                          </p:stCondLst>
                                        </p:cTn>
                                        <p:tgtEl>
                                          <p:spTgt spid="173"/>
                                        </p:tgtEl>
                                        <p:attrNameLst>
                                          <p:attrName>style.visibility</p:attrName>
                                        </p:attrNameLst>
                                      </p:cBhvr>
                                      <p:to>
                                        <p:strVal val="visible"/>
                                      </p:to>
                                    </p:set>
                                    <p:animEffect transition="in" filter="dissolve">
                                      <p:cBhvr>
                                        <p:cTn id="7" dur="1000"/>
                                        <p:tgtEl>
                                          <p:spTgt spid="173"/>
                                        </p:tgtEl>
                                      </p:cBhvr>
                                    </p:animEffect>
                                  </p:childTnLst>
                                </p:cTn>
                              </p:par>
                            </p:childTnLst>
                          </p:cTn>
                        </p:par>
                        <p:par>
                          <p:cTn id="8" fill="hold">
                            <p:stCondLst>
                              <p:cond delay="6500"/>
                            </p:stCondLst>
                            <p:childTnLst>
                              <p:par>
                                <p:cTn id="9" presetID="9" presetClass="entr" presetSubtype="0" fill="hold" grpId="0" nodeType="afterEffect">
                                  <p:stCondLst>
                                    <p:cond delay="1000"/>
                                  </p:stCondLst>
                                  <p:childTnLst>
                                    <p:set>
                                      <p:cBhvr>
                                        <p:cTn id="10" dur="1" fill="hold">
                                          <p:stCondLst>
                                            <p:cond delay="0"/>
                                          </p:stCondLst>
                                        </p:cTn>
                                        <p:tgtEl>
                                          <p:spTgt spid="174"/>
                                        </p:tgtEl>
                                        <p:attrNameLst>
                                          <p:attrName>style.visibility</p:attrName>
                                        </p:attrNameLst>
                                      </p:cBhvr>
                                      <p:to>
                                        <p:strVal val="visible"/>
                                      </p:to>
                                    </p:set>
                                    <p:animEffect transition="in" filter="dissolve">
                                      <p:cBhvr>
                                        <p:cTn id="11" dur="1000"/>
                                        <p:tgtEl>
                                          <p:spTgt spid="174"/>
                                        </p:tgtEl>
                                      </p:cBhvr>
                                    </p:animEffect>
                                  </p:childTnLst>
                                </p:cTn>
                              </p:par>
                            </p:childTnLst>
                          </p:cTn>
                        </p:par>
                        <p:par>
                          <p:cTn id="12" fill="hold">
                            <p:stCondLst>
                              <p:cond delay="8500"/>
                            </p:stCondLst>
                            <p:childTnLst>
                              <p:par>
                                <p:cTn id="13" presetID="9" presetClass="entr" presetSubtype="0" repeatCount="0" fill="hold" grpId="0" nodeType="afterEffect">
                                  <p:stCondLst>
                                    <p:cond delay="1000"/>
                                  </p:stCondLst>
                                  <p:childTnLst>
                                    <p:set>
                                      <p:cBhvr>
                                        <p:cTn id="14" dur="1" fill="hold">
                                          <p:stCondLst>
                                            <p:cond delay="0"/>
                                          </p:stCondLst>
                                        </p:cTn>
                                        <p:tgtEl>
                                          <p:spTgt spid="175"/>
                                        </p:tgtEl>
                                        <p:attrNameLst>
                                          <p:attrName>style.visibility</p:attrName>
                                        </p:attrNameLst>
                                      </p:cBhvr>
                                      <p:to>
                                        <p:strVal val="visible"/>
                                      </p:to>
                                    </p:set>
                                    <p:animEffect transition="in" filter="dissolve">
                                      <p:cBhvr>
                                        <p:cTn id="15" dur="10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animBg="1"/>
      <p:bldP spid="174" grpId="0" animBg="1"/>
      <p:bldP spid="17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8"/>
          <p:cNvSpPr txBox="1">
            <a:spLocks noGrp="1"/>
          </p:cNvSpPr>
          <p:nvPr>
            <p:ph type="sldNum" idx="12"/>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7</a:t>
            </a:fld>
            <a:endParaRPr/>
          </a:p>
        </p:txBody>
      </p:sp>
      <p:sp>
        <p:nvSpPr>
          <p:cNvPr id="185" name="Google Shape;185;p8"/>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400"/>
              <a:buFont typeface="Calibri"/>
              <a:buNone/>
            </a:pPr>
            <a:r>
              <a:rPr lang="en-US" sz="2800" dirty="0">
                <a:solidFill>
                  <a:srgbClr val="1F3864"/>
                </a:solidFill>
                <a:latin typeface="Arial Black"/>
                <a:ea typeface="Arial Black"/>
                <a:cs typeface="Arial Black"/>
                <a:sym typeface="Arial Black"/>
              </a:rPr>
              <a:t>The solution:</a:t>
            </a:r>
            <a:endParaRPr sz="2800" dirty="0">
              <a:solidFill>
                <a:srgbClr val="1F3864"/>
              </a:solidFill>
              <a:latin typeface="Arial Black"/>
              <a:ea typeface="Arial Black"/>
              <a:cs typeface="Arial Black"/>
              <a:sym typeface="Arial Black"/>
            </a:endParaRPr>
          </a:p>
        </p:txBody>
      </p:sp>
      <p:sp>
        <p:nvSpPr>
          <p:cNvPr id="186" name="Google Shape;186;p8"/>
          <p:cNvSpPr txBox="1">
            <a:spLocks noGrp="1"/>
          </p:cNvSpPr>
          <p:nvPr>
            <p:ph type="body" idx="1"/>
          </p:nvPr>
        </p:nvSpPr>
        <p:spPr>
          <a:xfrm>
            <a:off x="304800" y="2594041"/>
            <a:ext cx="11746029" cy="3898199"/>
          </a:xfrm>
          <a:prstGeom prst="rect">
            <a:avLst/>
          </a:prstGeom>
          <a:noFill/>
          <a:ln>
            <a:noFill/>
          </a:ln>
        </p:spPr>
        <p:txBody>
          <a:bodyPr spcFirstLastPara="1" wrap="square" lIns="91425" tIns="45700" rIns="91425" bIns="45700" anchor="t" anchorCtr="0">
            <a:normAutofit lnSpcReduction="10000"/>
          </a:bodyPr>
          <a:lstStyle/>
          <a:p>
            <a:pPr marL="457200" lvl="0" indent="-457200" algn="l" rtl="0">
              <a:lnSpc>
                <a:spcPct val="90000"/>
              </a:lnSpc>
              <a:spcBef>
                <a:spcPts val="500"/>
              </a:spcBef>
              <a:spcAft>
                <a:spcPts val="0"/>
              </a:spcAft>
              <a:buClr>
                <a:srgbClr val="1F3864"/>
              </a:buClr>
              <a:buSzPts val="2400"/>
              <a:buChar char="•"/>
            </a:pPr>
            <a:r>
              <a:rPr lang="en-US" b="1" dirty="0">
                <a:solidFill>
                  <a:srgbClr val="1F3864"/>
                </a:solidFill>
                <a:latin typeface="Arial"/>
                <a:ea typeface="Arial"/>
                <a:cs typeface="Arial"/>
                <a:sym typeface="Arial"/>
              </a:rPr>
              <a:t>The Federal Geodetic Control Subcommittee (FGCS) will provide oversight and approval as part of its responsibilities</a:t>
            </a:r>
            <a:endParaRPr b="1" dirty="0">
              <a:solidFill>
                <a:srgbClr val="1F3864"/>
              </a:solidFill>
              <a:latin typeface="Arial"/>
              <a:ea typeface="Arial"/>
              <a:cs typeface="Arial"/>
              <a:sym typeface="Arial"/>
            </a:endParaRPr>
          </a:p>
          <a:p>
            <a:pPr marL="685800" lvl="1" indent="-228600" algn="l" rtl="0">
              <a:lnSpc>
                <a:spcPct val="90000"/>
              </a:lnSpc>
              <a:spcBef>
                <a:spcPts val="500"/>
              </a:spcBef>
              <a:spcAft>
                <a:spcPts val="0"/>
              </a:spcAft>
              <a:buClr>
                <a:srgbClr val="1F3864"/>
              </a:buClr>
              <a:buSzPts val="2000"/>
              <a:buChar char="•"/>
            </a:pPr>
            <a:r>
              <a:rPr lang="en-US" dirty="0">
                <a:solidFill>
                  <a:srgbClr val="1F3864"/>
                </a:solidFill>
                <a:latin typeface="Arial"/>
                <a:ea typeface="Arial"/>
                <a:cs typeface="Arial"/>
                <a:sym typeface="Arial"/>
              </a:rPr>
              <a:t>The subcommittee is open to all federal agencies and programs</a:t>
            </a:r>
            <a:endParaRPr dirty="0">
              <a:solidFill>
                <a:srgbClr val="1F3864"/>
              </a:solidFill>
              <a:latin typeface="Arial"/>
              <a:ea typeface="Arial"/>
              <a:cs typeface="Arial"/>
              <a:sym typeface="Arial"/>
            </a:endParaRPr>
          </a:p>
          <a:p>
            <a:pPr marL="457200" lvl="0" indent="-457200" algn="l" rtl="0">
              <a:lnSpc>
                <a:spcPct val="90000"/>
              </a:lnSpc>
              <a:spcBef>
                <a:spcPts val="1000"/>
              </a:spcBef>
              <a:spcAft>
                <a:spcPts val="0"/>
              </a:spcAft>
              <a:buClr>
                <a:srgbClr val="1F3864"/>
              </a:buClr>
              <a:buSzPts val="2800"/>
              <a:buChar char="•"/>
            </a:pPr>
            <a:r>
              <a:rPr lang="en-US" b="1" dirty="0">
                <a:solidFill>
                  <a:srgbClr val="1F3864"/>
                </a:solidFill>
                <a:latin typeface="Arial"/>
                <a:ea typeface="Arial"/>
                <a:cs typeface="Arial"/>
                <a:sym typeface="Arial"/>
              </a:rPr>
              <a:t>Its use required for all civilian Federal Government agencies</a:t>
            </a:r>
            <a:endParaRPr b="1" dirty="0">
              <a:solidFill>
                <a:srgbClr val="1F3864"/>
              </a:solidFill>
              <a:latin typeface="Arial"/>
              <a:ea typeface="Arial"/>
              <a:cs typeface="Arial"/>
              <a:sym typeface="Arial"/>
            </a:endParaRPr>
          </a:p>
          <a:p>
            <a:pPr marL="685800" lvl="1" indent="-2286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OMB A-16</a:t>
            </a:r>
            <a:endParaRPr dirty="0">
              <a:solidFill>
                <a:srgbClr val="1F3864"/>
              </a:solidFill>
              <a:latin typeface="Arial"/>
              <a:ea typeface="Arial"/>
              <a:cs typeface="Arial"/>
              <a:sym typeface="Arial"/>
            </a:endParaRPr>
          </a:p>
          <a:p>
            <a:pPr marL="685800" lvl="1" indent="-2286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Geospatial Data Act of 2018</a:t>
            </a:r>
            <a:endParaRPr dirty="0">
              <a:solidFill>
                <a:srgbClr val="1F3864"/>
              </a:solidFill>
              <a:latin typeface="Arial"/>
              <a:ea typeface="Arial"/>
              <a:cs typeface="Arial"/>
              <a:sym typeface="Arial"/>
            </a:endParaRPr>
          </a:p>
          <a:p>
            <a:pPr marL="457200" lvl="0" indent="-406400" algn="l" rtl="0">
              <a:spcBef>
                <a:spcPts val="1000"/>
              </a:spcBef>
              <a:spcAft>
                <a:spcPts val="0"/>
              </a:spcAft>
              <a:buClr>
                <a:srgbClr val="1F3864"/>
              </a:buClr>
              <a:buSzPts val="2800"/>
              <a:buChar char="•"/>
            </a:pPr>
            <a:r>
              <a:rPr lang="en-US" b="1" dirty="0">
                <a:solidFill>
                  <a:srgbClr val="1F3864"/>
                </a:solidFill>
                <a:latin typeface="Arial"/>
                <a:ea typeface="Arial"/>
                <a:cs typeface="Arial"/>
                <a:sym typeface="Arial"/>
              </a:rPr>
              <a:t>Widely used by state and local government agencies and private industry</a:t>
            </a:r>
            <a:endParaRPr b="1" dirty="0">
              <a:solidFill>
                <a:srgbClr val="1F3864"/>
              </a:solidFill>
              <a:latin typeface="Arial"/>
              <a:ea typeface="Arial"/>
              <a:cs typeface="Arial"/>
              <a:sym typeface="Arial"/>
            </a:endParaRPr>
          </a:p>
          <a:p>
            <a:pPr lvl="0" indent="-457200">
              <a:buClr>
                <a:srgbClr val="1F3864"/>
              </a:buClr>
              <a:buSzPts val="2800"/>
            </a:pPr>
            <a:r>
              <a:rPr lang="en-US" b="1" dirty="0">
                <a:solidFill>
                  <a:srgbClr val="1F3864"/>
                </a:solidFill>
                <a:latin typeface="Arial"/>
                <a:ea typeface="Arial"/>
                <a:cs typeface="Arial"/>
                <a:sym typeface="Arial"/>
              </a:rPr>
              <a:t>Tied to regional and global networks, including maritime domain</a:t>
            </a:r>
            <a:endParaRPr dirty="0"/>
          </a:p>
        </p:txBody>
      </p:sp>
      <p:sp>
        <p:nvSpPr>
          <p:cNvPr id="187" name="Google Shape;187;p8"/>
          <p:cNvSpPr txBox="1"/>
          <p:nvPr/>
        </p:nvSpPr>
        <p:spPr>
          <a:xfrm>
            <a:off x="457200" y="1211726"/>
            <a:ext cx="1228930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1" u="none" strike="noStrike" cap="none">
                <a:solidFill>
                  <a:srgbClr val="C00000"/>
                </a:solidFill>
                <a:latin typeface="Arial"/>
                <a:ea typeface="Arial"/>
                <a:cs typeface="Arial"/>
                <a:sym typeface="Arial"/>
              </a:rPr>
              <a:t>Use the Modernized National Spatial Reference System</a:t>
            </a:r>
            <a:endParaRPr sz="3200" b="0" i="0" u="none" strike="noStrike" cap="none">
              <a:solidFill>
                <a:srgbClr val="000000"/>
              </a:solidFill>
              <a:latin typeface="Arial"/>
              <a:ea typeface="Arial"/>
              <a:cs typeface="Arial"/>
              <a:sym typeface="Arial"/>
            </a:endParaRPr>
          </a:p>
        </p:txBody>
      </p:sp>
      <p:sp>
        <p:nvSpPr>
          <p:cNvPr id="188" name="Google Shape;188;p8"/>
          <p:cNvSpPr txBox="1"/>
          <p:nvPr/>
        </p:nvSpPr>
        <p:spPr>
          <a:xfrm>
            <a:off x="457200" y="2099862"/>
            <a:ext cx="11510889" cy="48013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C00000"/>
              </a:buClr>
              <a:buSzPts val="3600"/>
              <a:buFont typeface="Arial"/>
              <a:buNone/>
            </a:pPr>
            <a:r>
              <a:rPr lang="en-US" sz="2800" b="1" i="0" u="none" strike="noStrike" cap="none" dirty="0">
                <a:solidFill>
                  <a:srgbClr val="1F3864"/>
                </a:solidFill>
                <a:latin typeface="Arial"/>
                <a:ea typeface="Arial"/>
                <a:cs typeface="Arial"/>
                <a:sym typeface="Arial"/>
              </a:rPr>
              <a:t>Official and best coordinate systems of the U.S. defined by NGS</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1"/>
          <p:cNvSpPr txBox="1">
            <a:spLocks noGrp="1"/>
          </p:cNvSpPr>
          <p:nvPr>
            <p:ph type="title"/>
          </p:nvPr>
        </p:nvSpPr>
        <p:spPr>
          <a:xfrm>
            <a:off x="457200" y="457200"/>
            <a:ext cx="11247120" cy="914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sz="2800" dirty="0">
                <a:solidFill>
                  <a:srgbClr val="1F3864"/>
                </a:solidFill>
                <a:latin typeface="Arial Black"/>
                <a:ea typeface="Arial Black"/>
                <a:cs typeface="Arial Black"/>
                <a:sym typeface="Arial Black"/>
              </a:rPr>
              <a:t>“Shift &amp; Drift”</a:t>
            </a:r>
            <a:endParaRPr sz="2800" dirty="0">
              <a:solidFill>
                <a:srgbClr val="1F3864"/>
              </a:solidFill>
              <a:latin typeface="Arial Black"/>
              <a:ea typeface="Arial Black"/>
              <a:cs typeface="Arial Black"/>
              <a:sym typeface="Arial Black"/>
            </a:endParaRPr>
          </a:p>
        </p:txBody>
      </p:sp>
      <p:sp>
        <p:nvSpPr>
          <p:cNvPr id="194" name="Google Shape;194;p11"/>
          <p:cNvSpPr txBox="1">
            <a:spLocks noGrp="1"/>
          </p:cNvSpPr>
          <p:nvPr>
            <p:ph type="body" idx="1"/>
          </p:nvPr>
        </p:nvSpPr>
        <p:spPr>
          <a:xfrm>
            <a:off x="304800" y="1371600"/>
            <a:ext cx="11247120" cy="5485765"/>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rgbClr val="1F3864"/>
              </a:buClr>
              <a:buSzPts val="2800"/>
              <a:buChar char="•"/>
            </a:pPr>
            <a:r>
              <a:rPr lang="en-US" b="1" dirty="0">
                <a:solidFill>
                  <a:srgbClr val="1F3864"/>
                </a:solidFill>
                <a:latin typeface="Arial"/>
                <a:ea typeface="Arial"/>
                <a:cs typeface="Arial"/>
                <a:sym typeface="Arial"/>
              </a:rPr>
              <a:t>Sudden</a:t>
            </a:r>
            <a:r>
              <a:rPr lang="en-US" dirty="0">
                <a:solidFill>
                  <a:srgbClr val="1F3864"/>
                </a:solidFill>
                <a:latin typeface="Arial"/>
                <a:ea typeface="Arial"/>
                <a:cs typeface="Arial"/>
                <a:sym typeface="Arial"/>
              </a:rPr>
              <a:t> </a:t>
            </a:r>
            <a:r>
              <a:rPr lang="en-US" b="1" dirty="0">
                <a:solidFill>
                  <a:srgbClr val="C00000"/>
                </a:solidFill>
                <a:latin typeface="Arial Black"/>
                <a:ea typeface="Arial Black"/>
                <a:cs typeface="Arial Black"/>
                <a:sym typeface="Arial Black"/>
              </a:rPr>
              <a:t>“SHIFT”</a:t>
            </a:r>
            <a:r>
              <a:rPr lang="en-US" dirty="0">
                <a:solidFill>
                  <a:srgbClr val="1F3864"/>
                </a:solidFill>
                <a:latin typeface="Arial"/>
                <a:ea typeface="Arial"/>
                <a:cs typeface="Arial"/>
                <a:sym typeface="Arial"/>
              </a:rPr>
              <a:t> to give coordinates on Jan 1, 2020</a:t>
            </a:r>
            <a:endParaRPr dirty="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Horizontal change of about 0.5 to 4 meters (</a:t>
            </a:r>
            <a:r>
              <a:rPr lang="en-US" b="1" dirty="0">
                <a:solidFill>
                  <a:srgbClr val="1F3864"/>
                </a:solidFill>
                <a:latin typeface="Arial"/>
                <a:ea typeface="Arial"/>
                <a:cs typeface="Arial"/>
                <a:sym typeface="Arial"/>
              </a:rPr>
              <a:t>1.5 to 12 feet</a:t>
            </a:r>
            <a:r>
              <a:rPr lang="en-US" dirty="0">
                <a:solidFill>
                  <a:srgbClr val="1F3864"/>
                </a:solidFill>
                <a:latin typeface="Arial"/>
                <a:ea typeface="Arial"/>
                <a:cs typeface="Arial"/>
                <a:sym typeface="Arial"/>
              </a:rPr>
              <a:t>)</a:t>
            </a:r>
            <a:endParaRPr dirty="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Elevation change of about ±2 meters (</a:t>
            </a:r>
            <a:r>
              <a:rPr lang="en-US" b="1" dirty="0">
                <a:solidFill>
                  <a:srgbClr val="1F3864"/>
                </a:solidFill>
                <a:latin typeface="Arial"/>
                <a:ea typeface="Arial"/>
                <a:cs typeface="Arial"/>
                <a:sym typeface="Arial"/>
              </a:rPr>
              <a:t>±6 feet</a:t>
            </a:r>
            <a:r>
              <a:rPr lang="en-US" dirty="0">
                <a:solidFill>
                  <a:srgbClr val="1F3864"/>
                </a:solidFill>
                <a:latin typeface="Arial"/>
                <a:ea typeface="Arial"/>
                <a:cs typeface="Arial"/>
                <a:sym typeface="Arial"/>
              </a:rPr>
              <a:t>)</a:t>
            </a:r>
            <a:endParaRPr dirty="0">
              <a:solidFill>
                <a:srgbClr val="1F3864"/>
              </a:solidFill>
              <a:latin typeface="Arial"/>
              <a:ea typeface="Arial"/>
              <a:cs typeface="Arial"/>
              <a:sym typeface="Arial"/>
            </a:endParaRPr>
          </a:p>
          <a:p>
            <a:pPr marL="457200" lvl="0" indent="-406400" algn="l" rtl="0">
              <a:lnSpc>
                <a:spcPct val="90000"/>
              </a:lnSpc>
              <a:spcBef>
                <a:spcPts val="1000"/>
              </a:spcBef>
              <a:spcAft>
                <a:spcPts val="0"/>
              </a:spcAft>
              <a:buClr>
                <a:srgbClr val="1F3864"/>
              </a:buClr>
              <a:buSzPts val="2800"/>
              <a:buChar char="•"/>
            </a:pPr>
            <a:r>
              <a:rPr lang="en-US" b="1" dirty="0">
                <a:solidFill>
                  <a:srgbClr val="1F3864"/>
                </a:solidFill>
                <a:latin typeface="Arial"/>
                <a:ea typeface="Arial"/>
                <a:cs typeface="Arial"/>
                <a:sym typeface="Arial"/>
              </a:rPr>
              <a:t>Continuous</a:t>
            </a:r>
            <a:r>
              <a:rPr lang="en-US" dirty="0">
                <a:solidFill>
                  <a:srgbClr val="1F3864"/>
                </a:solidFill>
                <a:latin typeface="Arial"/>
                <a:ea typeface="Arial"/>
                <a:cs typeface="Arial"/>
                <a:sym typeface="Arial"/>
              </a:rPr>
              <a:t> </a:t>
            </a:r>
            <a:r>
              <a:rPr lang="en-US" b="1" dirty="0">
                <a:solidFill>
                  <a:srgbClr val="C00000"/>
                </a:solidFill>
                <a:latin typeface="Arial Black"/>
                <a:ea typeface="Arial Black"/>
                <a:cs typeface="Arial Black"/>
                <a:sym typeface="Arial Black"/>
              </a:rPr>
              <a:t>“DRIFT”</a:t>
            </a:r>
            <a:r>
              <a:rPr lang="en-US" dirty="0">
                <a:solidFill>
                  <a:srgbClr val="1F3864"/>
                </a:solidFill>
                <a:latin typeface="Arial"/>
                <a:ea typeface="Arial"/>
                <a:cs typeface="Arial"/>
                <a:sym typeface="Arial"/>
              </a:rPr>
              <a:t> due to crustal motion</a:t>
            </a:r>
            <a:endParaRPr dirty="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Up to about 8 cm/yr (</a:t>
            </a:r>
            <a:r>
              <a:rPr lang="en-US" b="1" dirty="0">
                <a:solidFill>
                  <a:srgbClr val="1F3864"/>
                </a:solidFill>
                <a:latin typeface="Arial"/>
                <a:ea typeface="Arial"/>
                <a:cs typeface="Arial"/>
                <a:sym typeface="Arial"/>
              </a:rPr>
              <a:t>4 inches/yr</a:t>
            </a:r>
            <a:r>
              <a:rPr lang="en-US" dirty="0">
                <a:solidFill>
                  <a:srgbClr val="1F3864"/>
                </a:solidFill>
                <a:latin typeface="Arial"/>
                <a:ea typeface="Arial"/>
                <a:cs typeface="Arial"/>
                <a:sym typeface="Arial"/>
              </a:rPr>
              <a:t>) for tectonic plates</a:t>
            </a:r>
            <a:endParaRPr dirty="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Able to remove most by modeling crustal motion</a:t>
            </a:r>
            <a:endParaRPr dirty="0">
              <a:solidFill>
                <a:srgbClr val="1F3864"/>
              </a:solidFill>
              <a:latin typeface="Arial"/>
              <a:ea typeface="Arial"/>
              <a:cs typeface="Arial"/>
              <a:sym typeface="Arial"/>
            </a:endParaRPr>
          </a:p>
          <a:p>
            <a:pPr marL="533400" lvl="0" indent="-457200" algn="l" rtl="0">
              <a:lnSpc>
                <a:spcPct val="90000"/>
              </a:lnSpc>
              <a:spcBef>
                <a:spcPts val="500"/>
              </a:spcBef>
              <a:spcAft>
                <a:spcPts val="0"/>
              </a:spcAft>
              <a:buClr>
                <a:srgbClr val="1F3864"/>
              </a:buClr>
              <a:buSzPts val="2400"/>
              <a:buChar char="•"/>
            </a:pPr>
            <a:r>
              <a:rPr lang="en-US" b="1" dirty="0">
                <a:solidFill>
                  <a:srgbClr val="1F3864"/>
                </a:solidFill>
                <a:latin typeface="Arial"/>
                <a:ea typeface="Arial"/>
                <a:cs typeface="Arial"/>
                <a:sym typeface="Arial"/>
              </a:rPr>
              <a:t>Time is part of Modernized NSRS definitions</a:t>
            </a:r>
            <a:endParaRPr dirty="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Coordinates change with time, but reference system itself stays the same</a:t>
            </a:r>
            <a:endParaRPr dirty="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Change in coordinates can be minimized (most “drift” can be removed)</a:t>
            </a:r>
            <a:endParaRPr dirty="0">
              <a:solidFill>
                <a:srgbClr val="1F3864"/>
              </a:solidFill>
              <a:latin typeface="Arial"/>
              <a:ea typeface="Arial"/>
              <a:cs typeface="Arial"/>
              <a:sym typeface="Arial"/>
            </a:endParaRPr>
          </a:p>
          <a:p>
            <a:pPr marL="914400" lvl="1" indent="-381000" algn="l" rtl="0">
              <a:lnSpc>
                <a:spcPct val="90000"/>
              </a:lnSpc>
              <a:spcBef>
                <a:spcPts val="500"/>
              </a:spcBef>
              <a:spcAft>
                <a:spcPts val="0"/>
              </a:spcAft>
              <a:buClr>
                <a:srgbClr val="1F3864"/>
              </a:buClr>
              <a:buSzPts val="2400"/>
              <a:buChar char="•"/>
            </a:pPr>
            <a:r>
              <a:rPr lang="en-US" dirty="0">
                <a:solidFill>
                  <a:srgbClr val="1F3864"/>
                </a:solidFill>
                <a:latin typeface="Arial"/>
                <a:ea typeface="Arial"/>
                <a:cs typeface="Arial"/>
                <a:sym typeface="Arial"/>
              </a:rPr>
              <a:t>Can determine coordinates at a specific time (to keep datasets consistent)</a:t>
            </a:r>
            <a:endParaRPr dirty="0">
              <a:solidFill>
                <a:srgbClr val="1F3864"/>
              </a:solidFill>
              <a:latin typeface="Arial"/>
              <a:ea typeface="Arial"/>
              <a:cs typeface="Arial"/>
              <a:sym typeface="Arial"/>
            </a:endParaRPr>
          </a:p>
          <a:p>
            <a:pPr marL="0" lvl="0" indent="0" algn="ctr" rtl="0">
              <a:lnSpc>
                <a:spcPct val="80000"/>
              </a:lnSpc>
              <a:spcBef>
                <a:spcPts val="1000"/>
              </a:spcBef>
              <a:spcAft>
                <a:spcPts val="0"/>
              </a:spcAft>
              <a:buSzPts val="2800"/>
              <a:buNone/>
            </a:pPr>
            <a:r>
              <a:rPr lang="en-US" sz="3200" b="1" i="1" dirty="0">
                <a:solidFill>
                  <a:srgbClr val="C00000"/>
                </a:solidFill>
                <a:latin typeface="Arial"/>
                <a:ea typeface="Arial"/>
                <a:cs typeface="Arial"/>
                <a:sym typeface="Arial"/>
              </a:rPr>
              <a:t>Modernized NSRS accounts for temporal changes...</a:t>
            </a:r>
            <a:endParaRPr dirty="0"/>
          </a:p>
          <a:p>
            <a:pPr marL="0" lvl="0" indent="0" algn="r" rtl="0">
              <a:lnSpc>
                <a:spcPct val="80000"/>
              </a:lnSpc>
              <a:spcBef>
                <a:spcPts val="1000"/>
              </a:spcBef>
              <a:spcAft>
                <a:spcPts val="0"/>
              </a:spcAft>
              <a:buSzPts val="2800"/>
              <a:buNone/>
            </a:pPr>
            <a:r>
              <a:rPr lang="en-US" sz="3200" b="1" i="1" dirty="0">
                <a:solidFill>
                  <a:srgbClr val="C00000"/>
                </a:solidFill>
                <a:latin typeface="Arial"/>
                <a:ea typeface="Arial"/>
                <a:cs typeface="Arial"/>
                <a:sym typeface="Arial"/>
              </a:rPr>
              <a:t>…so you don’t have to!</a:t>
            </a:r>
            <a:endParaRPr sz="3200" b="1" dirty="0">
              <a:solidFill>
                <a:srgbClr val="C00000"/>
              </a:solidFill>
              <a:latin typeface="Arial"/>
              <a:ea typeface="Arial"/>
              <a:cs typeface="Arial"/>
              <a:sym typeface="Arial"/>
            </a:endParaRPr>
          </a:p>
        </p:txBody>
      </p:sp>
      <p:sp>
        <p:nvSpPr>
          <p:cNvPr id="195" name="Google Shape;195;p11"/>
          <p:cNvSpPr/>
          <p:nvPr/>
        </p:nvSpPr>
        <p:spPr>
          <a:xfrm rot="-496298">
            <a:off x="8420608" y="2201950"/>
            <a:ext cx="3546905" cy="2062063"/>
          </a:xfrm>
          <a:prstGeom prst="rect">
            <a:avLst/>
          </a:prstGeom>
          <a:solidFill>
            <a:schemeClr val="lt1"/>
          </a:solidFill>
          <a:ln w="9525" cap="flat" cmpd="sng">
            <a:solidFill>
              <a:srgbClr val="C00000"/>
            </a:solidFill>
            <a:prstDash val="solid"/>
            <a:round/>
            <a:headEnd type="none" w="sm" len="sm"/>
            <a:tailEnd type="none" w="sm" len="sm"/>
          </a:ln>
          <a:effectLst>
            <a:outerShdw blurRad="50800" dist="38100" dir="2700000" algn="tl" rotWithShape="0">
              <a:srgbClr val="C00000">
                <a:alpha val="40000"/>
              </a:srgbClr>
            </a:outerShdw>
          </a:effectLst>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1" u="none" strike="noStrike" cap="none">
                <a:solidFill>
                  <a:srgbClr val="C00000"/>
                </a:solidFill>
                <a:latin typeface="Arial"/>
                <a:ea typeface="Arial"/>
                <a:cs typeface="Arial"/>
                <a:sym typeface="Arial"/>
              </a:rPr>
              <a:t>Coordinates in Modernized </a:t>
            </a:r>
            <a:endParaRPr sz="1400" b="0" i="0" u="none" strike="noStrike" cap="none">
              <a:solidFill>
                <a:srgbClr val="C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1" u="none" strike="noStrike" cap="none">
                <a:solidFill>
                  <a:srgbClr val="C00000"/>
                </a:solidFill>
                <a:latin typeface="Arial"/>
                <a:ea typeface="Arial"/>
                <a:cs typeface="Arial"/>
                <a:sym typeface="Arial"/>
              </a:rPr>
              <a:t>NSRS will always have a date</a:t>
            </a:r>
            <a:endParaRPr sz="1400" b="0" i="0" u="none" strike="noStrike" cap="none">
              <a:solidFill>
                <a:srgbClr val="C00000"/>
              </a:solidFill>
              <a:latin typeface="Arial"/>
              <a:ea typeface="Arial"/>
              <a:cs typeface="Arial"/>
              <a:sym typeface="Arial"/>
            </a:endParaRPr>
          </a:p>
        </p:txBody>
      </p:sp>
      <p:sp>
        <p:nvSpPr>
          <p:cNvPr id="196" name="Google Shape;196;p11"/>
          <p:cNvSpPr txBox="1"/>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7F7F7F"/>
                </a:solidFill>
                <a:latin typeface="Calibri"/>
                <a:ea typeface="Calibri"/>
                <a:cs typeface="Calibri"/>
                <a:sym typeface="Calibri"/>
              </a:rPr>
              <a:t>8</a:t>
            </a:fld>
            <a:endParaRPr sz="1600" b="0" i="0" u="none" strike="noStrike" cap="none">
              <a:solidFill>
                <a:srgbClr val="7F7F7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500"/>
                                  </p:stCondLst>
                                  <p:childTnLst>
                                    <p:set>
                                      <p:cBhvr>
                                        <p:cTn id="6" dur="1" fill="hold">
                                          <p:stCondLst>
                                            <p:cond delay="0"/>
                                          </p:stCondLst>
                                        </p:cTn>
                                        <p:tgtEl>
                                          <p:spTgt spid="194">
                                            <p:txEl>
                                              <p:pRg st="10" end="10"/>
                                            </p:txEl>
                                          </p:spTgt>
                                        </p:tgtEl>
                                        <p:attrNameLst>
                                          <p:attrName>style.visibility</p:attrName>
                                        </p:attrNameLst>
                                      </p:cBhvr>
                                      <p:to>
                                        <p:strVal val="visible"/>
                                      </p:to>
                                    </p:set>
                                    <p:animEffect transition="in" filter="fade">
                                      <p:cBhvr>
                                        <p:cTn id="7" dur="1000"/>
                                        <p:tgtEl>
                                          <p:spTgt spid="194">
                                            <p:txEl>
                                              <p:pRg st="10" end="10"/>
                                            </p:txEl>
                                          </p:spTgt>
                                        </p:tgtEl>
                                      </p:cBhvr>
                                    </p:animEffect>
                                  </p:childTnLst>
                                </p:cTn>
                              </p:par>
                            </p:childTnLst>
                          </p:cTn>
                        </p:par>
                        <p:par>
                          <p:cTn id="8" fill="hold">
                            <p:stCondLst>
                              <p:cond delay="6500"/>
                            </p:stCondLst>
                            <p:childTnLst>
                              <p:par>
                                <p:cTn id="9" presetID="21" presetClass="entr" presetSubtype="1" fill="hold" nodeType="afterEffect">
                                  <p:stCondLst>
                                    <p:cond delay="0"/>
                                  </p:stCondLst>
                                  <p:childTnLst>
                                    <p:set>
                                      <p:cBhvr>
                                        <p:cTn id="10" dur="1" fill="hold">
                                          <p:stCondLst>
                                            <p:cond delay="0"/>
                                          </p:stCondLst>
                                        </p:cTn>
                                        <p:tgtEl>
                                          <p:spTgt spid="194">
                                            <p:txEl>
                                              <p:pRg st="11" end="11"/>
                                            </p:txEl>
                                          </p:spTgt>
                                        </p:tgtEl>
                                        <p:attrNameLst>
                                          <p:attrName>style.visibility</p:attrName>
                                        </p:attrNameLst>
                                      </p:cBhvr>
                                      <p:to>
                                        <p:strVal val="visible"/>
                                      </p:to>
                                    </p:set>
                                    <p:animEffect transition="in" filter="wheel(1)">
                                      <p:cBhvr>
                                        <p:cTn id="11" dur="2000"/>
                                        <p:tgtEl>
                                          <p:spTgt spid="194">
                                            <p:txEl>
                                              <p:pRg st="11" end="11"/>
                                            </p:txEl>
                                          </p:spTgt>
                                        </p:tgtEl>
                                      </p:cBhvr>
                                    </p:animEffect>
                                  </p:childTnLst>
                                </p:cTn>
                              </p:par>
                            </p:childTnLst>
                          </p:cTn>
                        </p:par>
                        <p:par>
                          <p:cTn id="12" fill="hold">
                            <p:stCondLst>
                              <p:cond delay="8500"/>
                            </p:stCondLst>
                            <p:childTnLst>
                              <p:par>
                                <p:cTn id="13" presetID="10" presetClass="entr" presetSubtype="0" fill="hold" nodeType="after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1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9" descr="A map of the north and south america&#10;&#10;Description automatically generated"/>
          <p:cNvPicPr preferRelativeResize="0"/>
          <p:nvPr/>
        </p:nvPicPr>
        <p:blipFill rotWithShape="1">
          <a:blip r:embed="rId3">
            <a:alphaModFix/>
          </a:blip>
          <a:srcRect t="4318" b="-286"/>
          <a:stretch/>
        </p:blipFill>
        <p:spPr>
          <a:xfrm>
            <a:off x="0" y="0"/>
            <a:ext cx="9528048" cy="6858000"/>
          </a:xfrm>
          <a:prstGeom prst="rect">
            <a:avLst/>
          </a:prstGeom>
          <a:noFill/>
          <a:ln>
            <a:noFill/>
          </a:ln>
        </p:spPr>
      </p:pic>
      <p:sp>
        <p:nvSpPr>
          <p:cNvPr id="202" name="Google Shape;202;p9"/>
          <p:cNvSpPr txBox="1"/>
          <p:nvPr/>
        </p:nvSpPr>
        <p:spPr>
          <a:xfrm>
            <a:off x="9421835" y="1616085"/>
            <a:ext cx="2770166" cy="2492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1" i="1" u="none" strike="noStrike" cap="none">
                <a:solidFill>
                  <a:srgbClr val="1F3864"/>
                </a:solidFill>
                <a:latin typeface="Arial"/>
                <a:ea typeface="Arial"/>
                <a:cs typeface="Arial"/>
                <a:sym typeface="Arial"/>
              </a:rPr>
              <a:t>Estimated horizontal shifts (CONUS): </a:t>
            </a:r>
            <a:br>
              <a:rPr lang="en-US" sz="2400" b="1" i="1" u="none" strike="noStrike" cap="none">
                <a:solidFill>
                  <a:srgbClr val="1F3864"/>
                </a:solidFill>
                <a:latin typeface="Arial"/>
                <a:ea typeface="Arial"/>
                <a:cs typeface="Arial"/>
                <a:sym typeface="Arial"/>
              </a:rPr>
            </a:br>
            <a:br>
              <a:rPr lang="en-US" sz="2400" b="1" i="0" u="none" strike="noStrike" cap="none">
                <a:solidFill>
                  <a:srgbClr val="1F3864"/>
                </a:solidFill>
                <a:latin typeface="Arial"/>
                <a:ea typeface="Arial"/>
                <a:cs typeface="Arial"/>
                <a:sym typeface="Arial"/>
              </a:rPr>
            </a:br>
            <a:r>
              <a:rPr lang="en-US" sz="2000" b="1" i="0" u="none" strike="noStrike" cap="none">
                <a:solidFill>
                  <a:srgbClr val="1F3864"/>
                </a:solidFill>
                <a:latin typeface="Arial"/>
                <a:ea typeface="Arial"/>
                <a:cs typeface="Arial"/>
                <a:sym typeface="Arial"/>
              </a:rPr>
              <a:t>NAD 83 epoch 2010.0 to NATRF2022 </a:t>
            </a:r>
            <a:br>
              <a:rPr lang="en-US" sz="2000" b="1" i="0" u="none" strike="noStrike" cap="none">
                <a:solidFill>
                  <a:srgbClr val="1F3864"/>
                </a:solidFill>
                <a:latin typeface="Arial"/>
                <a:ea typeface="Arial"/>
                <a:cs typeface="Arial"/>
                <a:sym typeface="Arial"/>
              </a:rPr>
            </a:br>
            <a:r>
              <a:rPr lang="en-US" sz="2000" b="1" i="0" u="none" strike="noStrike" cap="none">
                <a:solidFill>
                  <a:srgbClr val="1F3864"/>
                </a:solidFill>
                <a:latin typeface="Arial"/>
                <a:ea typeface="Arial"/>
                <a:cs typeface="Arial"/>
                <a:sym typeface="Arial"/>
              </a:rPr>
              <a:t>epoch 2020.0 (feet)</a:t>
            </a:r>
            <a:endParaRPr sz="2000" b="0" i="0" u="none" strike="noStrike" cap="none">
              <a:solidFill>
                <a:srgbClr val="1F3864"/>
              </a:solidFill>
              <a:latin typeface="Arial"/>
              <a:ea typeface="Arial"/>
              <a:cs typeface="Arial"/>
              <a:sym typeface="Arial"/>
            </a:endParaRPr>
          </a:p>
        </p:txBody>
      </p:sp>
      <p:sp>
        <p:nvSpPr>
          <p:cNvPr id="203" name="Google Shape;203;p9"/>
          <p:cNvSpPr/>
          <p:nvPr/>
        </p:nvSpPr>
        <p:spPr>
          <a:xfrm>
            <a:off x="855256" y="2995468"/>
            <a:ext cx="457200" cy="457200"/>
          </a:xfrm>
          <a:prstGeom prst="ellipse">
            <a:avLst/>
          </a:prstGeom>
          <a:noFill/>
          <a:ln w="38100" cap="flat" cmpd="sng">
            <a:solidFill>
              <a:srgbClr val="FFFF00"/>
            </a:solidFill>
            <a:prstDash val="solid"/>
            <a:miter lim="800000"/>
            <a:headEnd type="none" w="sm" len="sm"/>
            <a:tailEnd type="none" w="sm" len="sm"/>
          </a:ln>
          <a:effectLst>
            <a:outerShdw blurRad="63500" sx="105000" sy="105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sp>
        <p:nvSpPr>
          <p:cNvPr id="204" name="Google Shape;204;p9"/>
          <p:cNvSpPr txBox="1"/>
          <p:nvPr/>
        </p:nvSpPr>
        <p:spPr>
          <a:xfrm>
            <a:off x="1346032" y="2400895"/>
            <a:ext cx="1362973" cy="923330"/>
          </a:xfrm>
          <a:prstGeom prst="rect">
            <a:avLst/>
          </a:prstGeom>
          <a:noFill/>
          <a:ln>
            <a:noFill/>
          </a:ln>
          <a:effectLst>
            <a:outerShdw blurRad="50800" dist="38100" dir="2700000" algn="tl" rotWithShape="0">
              <a:srgbClr val="000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00"/>
                </a:solidFill>
                <a:latin typeface="Calibri"/>
                <a:ea typeface="Calibri"/>
                <a:cs typeface="Calibri"/>
                <a:sym typeface="Calibri"/>
              </a:rPr>
              <a:t>Ridgecrest earthquake (July 2019)</a:t>
            </a:r>
            <a:endParaRPr sz="1400" b="0" i="0" u="none" strike="noStrike" cap="none">
              <a:solidFill>
                <a:srgbClr val="000000"/>
              </a:solidFill>
              <a:latin typeface="Arial"/>
              <a:ea typeface="Arial"/>
              <a:cs typeface="Arial"/>
              <a:sym typeface="Arial"/>
            </a:endParaRPr>
          </a:p>
        </p:txBody>
      </p:sp>
      <p:sp>
        <p:nvSpPr>
          <p:cNvPr id="205" name="Google Shape;205;p9"/>
          <p:cNvSpPr txBox="1"/>
          <p:nvPr/>
        </p:nvSpPr>
        <p:spPr>
          <a:xfrm>
            <a:off x="1560498" y="3593182"/>
            <a:ext cx="1953882" cy="923330"/>
          </a:xfrm>
          <a:prstGeom prst="rect">
            <a:avLst/>
          </a:prstGeom>
          <a:noFill/>
          <a:ln>
            <a:noFill/>
          </a:ln>
          <a:effectLst>
            <a:outerShdw blurRad="50800" dist="38100" dir="2700000" algn="tl" rotWithShape="0">
              <a:srgbClr val="000000"/>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FFFF00"/>
                </a:solidFill>
                <a:latin typeface="Calibri"/>
                <a:ea typeface="Calibri"/>
                <a:cs typeface="Calibri"/>
                <a:sym typeface="Calibri"/>
              </a:rPr>
              <a:t>El Mayor-Cucapah earthquake </a:t>
            </a:r>
            <a:br>
              <a:rPr lang="en-US" sz="1800" b="1" i="0" u="none" strike="noStrike" cap="none">
                <a:solidFill>
                  <a:srgbClr val="FFFF00"/>
                </a:solidFill>
                <a:latin typeface="Calibri"/>
                <a:ea typeface="Calibri"/>
                <a:cs typeface="Calibri"/>
                <a:sym typeface="Calibri"/>
              </a:rPr>
            </a:br>
            <a:r>
              <a:rPr lang="en-US" sz="1800" b="1" i="0" u="none" strike="noStrike" cap="none">
                <a:solidFill>
                  <a:srgbClr val="FFFF00"/>
                </a:solidFill>
                <a:latin typeface="Calibri"/>
                <a:ea typeface="Calibri"/>
                <a:cs typeface="Calibri"/>
                <a:sym typeface="Calibri"/>
              </a:rPr>
              <a:t>(April 2010)</a:t>
            </a:r>
            <a:endParaRPr sz="1400" b="0" i="0" u="none" strike="noStrike" cap="none">
              <a:solidFill>
                <a:srgbClr val="000000"/>
              </a:solidFill>
              <a:latin typeface="Arial"/>
              <a:ea typeface="Arial"/>
              <a:cs typeface="Arial"/>
              <a:sym typeface="Arial"/>
            </a:endParaRPr>
          </a:p>
        </p:txBody>
      </p:sp>
      <p:sp>
        <p:nvSpPr>
          <p:cNvPr id="206" name="Google Shape;206;p9"/>
          <p:cNvSpPr/>
          <p:nvPr/>
        </p:nvSpPr>
        <p:spPr>
          <a:xfrm>
            <a:off x="1055281" y="3785990"/>
            <a:ext cx="457200" cy="457200"/>
          </a:xfrm>
          <a:prstGeom prst="ellipse">
            <a:avLst/>
          </a:prstGeom>
          <a:noFill/>
          <a:ln w="38100" cap="flat" cmpd="sng">
            <a:solidFill>
              <a:srgbClr val="FFFF00"/>
            </a:solidFill>
            <a:prstDash val="solid"/>
            <a:miter lim="800000"/>
            <a:headEnd type="none" w="sm" len="sm"/>
            <a:tailEnd type="none" w="sm" len="sm"/>
          </a:ln>
          <a:effectLst>
            <a:outerShdw blurRad="63500" sx="105000" sy="105000" algn="ctr" rotWithShape="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p:txBody>
      </p:sp>
      <p:pic>
        <p:nvPicPr>
          <p:cNvPr id="207" name="Google Shape;207;p9" descr="C:\Survey\Documents\NGS documents\NGS logos\ngs_logo.gif"/>
          <p:cNvPicPr preferRelativeResize="0"/>
          <p:nvPr/>
        </p:nvPicPr>
        <p:blipFill rotWithShape="1">
          <a:blip r:embed="rId4">
            <a:alphaModFix/>
          </a:blip>
          <a:srcRect/>
          <a:stretch/>
        </p:blipFill>
        <p:spPr>
          <a:xfrm>
            <a:off x="11025553" y="137479"/>
            <a:ext cx="995289" cy="995289"/>
          </a:xfrm>
          <a:prstGeom prst="rect">
            <a:avLst/>
          </a:prstGeom>
          <a:noFill/>
          <a:ln>
            <a:noFill/>
          </a:ln>
          <a:effectLst>
            <a:outerShdw blurRad="63500" sx="102000" sy="102000" algn="ctr" rotWithShape="0">
              <a:srgbClr val="000000">
                <a:alpha val="40000"/>
              </a:srgbClr>
            </a:outerShdw>
          </a:effectLst>
        </p:spPr>
      </p:pic>
      <p:sp>
        <p:nvSpPr>
          <p:cNvPr id="208" name="Google Shape;208;p9"/>
          <p:cNvSpPr txBox="1"/>
          <p:nvPr/>
        </p:nvSpPr>
        <p:spPr>
          <a:xfrm>
            <a:off x="9144000" y="649224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7F7F7F"/>
                </a:solidFill>
                <a:latin typeface="Calibri"/>
                <a:ea typeface="Calibri"/>
                <a:cs typeface="Calibri"/>
                <a:sym typeface="Calibri"/>
              </a:rPr>
              <a:t>9</a:t>
            </a:fld>
            <a:endParaRPr sz="1600" b="0" i="0" u="none" strike="noStrike" cap="none">
              <a:solidFill>
                <a:srgbClr val="7F7F7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258</TotalTime>
  <Words>4591</Words>
  <Application>Microsoft Office PowerPoint</Application>
  <PresentationFormat>Widescreen</PresentationFormat>
  <Paragraphs>348</Paragraphs>
  <Slides>16</Slides>
  <Notes>16</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16</vt:i4>
      </vt:variant>
    </vt:vector>
  </HeadingPairs>
  <TitlesOfParts>
    <vt:vector size="25" baseType="lpstr">
      <vt:lpstr>Arial</vt:lpstr>
      <vt:lpstr>Arial Black</vt:lpstr>
      <vt:lpstr>Calibri</vt:lpstr>
      <vt:lpstr>Garamond</vt:lpstr>
      <vt:lpstr>1_Office Theme</vt:lpstr>
      <vt:lpstr>2_Office Theme</vt:lpstr>
      <vt:lpstr>3_Office Theme</vt:lpstr>
      <vt:lpstr>4_Office Theme</vt:lpstr>
      <vt:lpstr>5_Office Theme</vt:lpstr>
      <vt:lpstr>Getting Ready for the Modernized  National Spatial Reference System (NSRS)</vt:lpstr>
      <vt:lpstr>What is the National Spatial Reference System (NSRS)?</vt:lpstr>
      <vt:lpstr>What is the National Spatial Reference System (NSRS)?</vt:lpstr>
      <vt:lpstr>The NSRS is being “Modernized”</vt:lpstr>
      <vt:lpstr>PowerPoint Presentation</vt:lpstr>
      <vt:lpstr>Current reference systems create challenges</vt:lpstr>
      <vt:lpstr>The solution:</vt:lpstr>
      <vt:lpstr>“Shift &amp; Drift”</vt:lpstr>
      <vt:lpstr>PowerPoint Presentation</vt:lpstr>
      <vt:lpstr>PowerPoint Presentation</vt:lpstr>
      <vt:lpstr>What types of data are affected?</vt:lpstr>
      <vt:lpstr>Inconsistency to Integration: VDatum in the Modernized NSRS</vt:lpstr>
      <vt:lpstr>Benefits of adopting the Modernized NSRS</vt:lpstr>
      <vt:lpstr>NSRS Modernization is nearly done!</vt:lpstr>
      <vt:lpstr>Next steps for Modernization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Ready for the Modernized  National Spatial Reference System (NSRS)</dc:title>
  <dc:creator>Karen Martin</dc:creator>
  <cp:lastModifiedBy>Dan Roman</cp:lastModifiedBy>
  <cp:revision>43</cp:revision>
  <dcterms:created xsi:type="dcterms:W3CDTF">2020-01-16T20:59:07Z</dcterms:created>
  <dcterms:modified xsi:type="dcterms:W3CDTF">2025-05-28T14:35:10Z</dcterms:modified>
</cp:coreProperties>
</file>