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7" r:id="rId2"/>
    <p:sldId id="342" r:id="rId3"/>
    <p:sldId id="329" r:id="rId4"/>
    <p:sldId id="343" r:id="rId5"/>
    <p:sldId id="256" r:id="rId6"/>
    <p:sldId id="260" r:id="rId7"/>
    <p:sldId id="264" r:id="rId8"/>
    <p:sldId id="268" r:id="rId9"/>
    <p:sldId id="270" r:id="rId10"/>
    <p:sldId id="269" r:id="rId11"/>
    <p:sldId id="272" r:id="rId12"/>
    <p:sldId id="273" r:id="rId13"/>
    <p:sldId id="277" r:id="rId14"/>
    <p:sldId id="276" r:id="rId15"/>
    <p:sldId id="275" r:id="rId16"/>
    <p:sldId id="339" r:id="rId17"/>
    <p:sldId id="341" r:id="rId18"/>
    <p:sldId id="292" r:id="rId19"/>
    <p:sldId id="274" r:id="rId20"/>
    <p:sldId id="282" r:id="rId21"/>
    <p:sldId id="279" r:id="rId22"/>
    <p:sldId id="280" r:id="rId23"/>
    <p:sldId id="281" r:id="rId24"/>
    <p:sldId id="283" r:id="rId25"/>
    <p:sldId id="284" r:id="rId26"/>
    <p:sldId id="285" r:id="rId27"/>
    <p:sldId id="286" r:id="rId28"/>
    <p:sldId id="313" r:id="rId29"/>
    <p:sldId id="337" r:id="rId30"/>
    <p:sldId id="298" r:id="rId31"/>
    <p:sldId id="299" r:id="rId32"/>
    <p:sldId id="345" r:id="rId33"/>
    <p:sldId id="294" r:id="rId34"/>
    <p:sldId id="334" r:id="rId35"/>
    <p:sldId id="346" r:id="rId36"/>
    <p:sldId id="305" r:id="rId3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134" autoAdjust="0"/>
  </p:normalViewPr>
  <p:slideViewPr>
    <p:cSldViewPr snapToGrid="0" snapToObjects="1">
      <p:cViewPr varScale="1">
        <p:scale>
          <a:sx n="117" d="100"/>
          <a:sy n="117" d="100"/>
        </p:scale>
        <p:origin x="1032" y="84"/>
      </p:cViewPr>
      <p:guideLst>
        <p:guide orient="horz" pos="1620"/>
        <p:guide pos="2880"/>
        <p:guide pos="5328"/>
        <p:guide pos="432"/>
        <p:guide orient="horz" pos="492"/>
        <p:guide orient="horz" pos="277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84748-8635-4274-9A4D-DA03003EB68D}"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E8987-B1F8-41D0-BD99-87D3EF3732DF}" type="slidenum">
              <a:rPr lang="en-US" smtClean="0"/>
              <a:t>‹#›</a:t>
            </a:fld>
            <a:endParaRPr lang="en-US"/>
          </a:p>
        </p:txBody>
      </p:sp>
    </p:spTree>
    <p:extLst>
      <p:ext uri="{BB962C8B-B14F-4D97-AF65-F5344CB8AC3E}">
        <p14:creationId xmlns:p14="http://schemas.microsoft.com/office/powerpoint/2010/main" val="324883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usgs.gov/news/update-magnitude-71-earthquake-southern-california?qt-news_science_products=7#qt-news_science_products"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cunycis.maps.arcgis.com/apps/webappviewer/index.html?id=5f516f41baa84f9ba9e8207c2005ee4d"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en.wikipedia.org/wiki/Philosophi%C3%A6_Naturalis_Principia_Mathematica" TargetMode="External"/><Relationship Id="rId13" Type="http://schemas.openxmlformats.org/officeDocument/2006/relationships/hyperlink" Target="https://en.wikipedia.org/wiki/Geodesic_(general_relativity)" TargetMode="External"/><Relationship Id="rId3" Type="http://schemas.openxmlformats.org/officeDocument/2006/relationships/hyperlink" Target="https://en.wikipedia.org/wiki/Common_Era" TargetMode="External"/><Relationship Id="rId7" Type="http://schemas.openxmlformats.org/officeDocument/2006/relationships/hyperlink" Target="https://en.wikipedia.org/wiki/Sir_Isaac_Newton" TargetMode="External"/><Relationship Id="rId12" Type="http://schemas.openxmlformats.org/officeDocument/2006/relationships/hyperlink" Target="https://en.wikipedia.org/wiki/Curvature"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en.wikipedia.org/wiki/Gravitational_potential_energy" TargetMode="External"/><Relationship Id="rId11" Type="http://schemas.openxmlformats.org/officeDocument/2006/relationships/hyperlink" Target="https://en.wikipedia.org/wiki/Spacetime" TargetMode="External"/><Relationship Id="rId5" Type="http://schemas.openxmlformats.org/officeDocument/2006/relationships/hyperlink" Target="https://en.wikipedia.org/wiki/Al-Khazini" TargetMode="External"/><Relationship Id="rId10" Type="http://schemas.openxmlformats.org/officeDocument/2006/relationships/hyperlink" Target="https://en.wikipedia.org/wiki/General_relativity" TargetMode="External"/><Relationship Id="rId4" Type="http://schemas.openxmlformats.org/officeDocument/2006/relationships/hyperlink" Target="https://en.wikipedia.org/wiki/Geocentric" TargetMode="External"/><Relationship Id="rId9" Type="http://schemas.openxmlformats.org/officeDocument/2006/relationships/hyperlink" Target="https://en.wikipedia.org/wiki/Inverse-square_law"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a:t>
            </a:fld>
            <a:endParaRPr lang="en-US"/>
          </a:p>
        </p:txBody>
      </p:sp>
    </p:spTree>
    <p:extLst>
      <p:ext uri="{BB962C8B-B14F-4D97-AF65-F5344CB8AC3E}">
        <p14:creationId xmlns:p14="http://schemas.microsoft.com/office/powerpoint/2010/main" val="357657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14</a:t>
            </a:fld>
            <a:endParaRPr lang="en-US"/>
          </a:p>
        </p:txBody>
      </p:sp>
    </p:spTree>
    <p:extLst>
      <p:ext uri="{BB962C8B-B14F-4D97-AF65-F5344CB8AC3E}">
        <p14:creationId xmlns:p14="http://schemas.microsoft.com/office/powerpoint/2010/main" val="1523744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15</a:t>
            </a:fld>
            <a:endParaRPr lang="en-US"/>
          </a:p>
        </p:txBody>
      </p:sp>
    </p:spTree>
    <p:extLst>
      <p:ext uri="{BB962C8B-B14F-4D97-AF65-F5344CB8AC3E}">
        <p14:creationId xmlns:p14="http://schemas.microsoft.com/office/powerpoint/2010/main" val="3424309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16</a:t>
            </a:fld>
            <a:endParaRPr lang="en-US"/>
          </a:p>
        </p:txBody>
      </p:sp>
    </p:spTree>
    <p:extLst>
      <p:ext uri="{BB962C8B-B14F-4D97-AF65-F5344CB8AC3E}">
        <p14:creationId xmlns:p14="http://schemas.microsoft.com/office/powerpoint/2010/main" val="3843658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17</a:t>
            </a:fld>
            <a:endParaRPr lang="en-US"/>
          </a:p>
        </p:txBody>
      </p:sp>
    </p:spTree>
    <p:extLst>
      <p:ext uri="{BB962C8B-B14F-4D97-AF65-F5344CB8AC3E}">
        <p14:creationId xmlns:p14="http://schemas.microsoft.com/office/powerpoint/2010/main" val="15405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18</a:t>
            </a:fld>
            <a:endParaRPr lang="en-US"/>
          </a:p>
        </p:txBody>
      </p:sp>
    </p:spTree>
    <p:extLst>
      <p:ext uri="{BB962C8B-B14F-4D97-AF65-F5344CB8AC3E}">
        <p14:creationId xmlns:p14="http://schemas.microsoft.com/office/powerpoint/2010/main" val="3573203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NSRS</a:t>
            </a:r>
            <a:r>
              <a:rPr lang="en-US" baseline="0" dirty="0"/>
              <a:t> Modernization Naming Conventions https://geodesy.noaa.gov/datums/newdatums/naming-convention.shtml</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19</a:t>
            </a:fld>
            <a:endParaRPr lang="en-US"/>
          </a:p>
        </p:txBody>
      </p:sp>
    </p:spTree>
    <p:extLst>
      <p:ext uri="{BB962C8B-B14F-4D97-AF65-F5344CB8AC3E}">
        <p14:creationId xmlns:p14="http://schemas.microsoft.com/office/powerpoint/2010/main" val="1085526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latin typeface="arial" panose="020B0604020202020204" pitchFamily="34" charset="0"/>
              </a:rPr>
              <a:t>"Now crossing the land / water interface for improved coastal &amp; riverine modeling"</a:t>
            </a:r>
          </a:p>
          <a:p>
            <a:endParaRPr lang="en-US" dirty="0"/>
          </a:p>
          <a:p>
            <a:endParaRPr lang="en-US" dirty="0"/>
          </a:p>
          <a:p>
            <a:r>
              <a:rPr lang="en-US" dirty="0"/>
              <a:t>As noted in the Blueprint 2 document</a:t>
            </a:r>
          </a:p>
          <a:p>
            <a:r>
              <a:rPr lang="en-US" dirty="0"/>
              <a:t>https://geodesy.noaa.gov/library/pdfs/NOAA_TR_NOS_NGS_0064.pdf</a:t>
            </a:r>
          </a:p>
          <a:p>
            <a:endParaRPr lang="en-US" dirty="0"/>
          </a:p>
          <a:p>
            <a:r>
              <a:rPr lang="en-US" dirty="0"/>
              <a:t>NAPGD2022 will include all of the following</a:t>
            </a:r>
          </a:p>
          <a:p>
            <a:r>
              <a:rPr lang="en-US" dirty="0"/>
              <a:t>Geopotential Model</a:t>
            </a:r>
            <a:r>
              <a:rPr lang="en-US" baseline="0" dirty="0"/>
              <a:t> of 2022 (GM2022) will include:</a:t>
            </a:r>
          </a:p>
          <a:p>
            <a:r>
              <a:rPr lang="en-US" baseline="0" dirty="0"/>
              <a:t>	Static Geopotential model of 2022 (SGM2022)</a:t>
            </a:r>
          </a:p>
          <a:p>
            <a:r>
              <a:rPr lang="en-US" baseline="0" dirty="0"/>
              <a:t>	Dynamic Geopotential model of 2022 (DGM2022)</a:t>
            </a:r>
          </a:p>
          <a:p>
            <a:r>
              <a:rPr lang="en-US" baseline="0" dirty="0"/>
              <a:t>GEOID2022 will include:</a:t>
            </a:r>
          </a:p>
          <a:p>
            <a:r>
              <a:rPr lang="en-US" baseline="0" dirty="0"/>
              <a:t>	Static Geoid model of 2022 (SGEOID2022)</a:t>
            </a:r>
          </a:p>
          <a:p>
            <a:r>
              <a:rPr lang="en-US" baseline="0" dirty="0"/>
              <a:t>	Dynamic Geoid model of 2022 (DGEOID2022)</a:t>
            </a:r>
          </a:p>
          <a:p>
            <a:r>
              <a:rPr lang="en-US" baseline="0" dirty="0"/>
              <a:t>DEFLEC2022 will include:</a:t>
            </a:r>
          </a:p>
          <a:p>
            <a:r>
              <a:rPr lang="en-US" baseline="0" dirty="0"/>
              <a:t>	Static Deflection of the Vertical model of 2022 (SDEFLEC2022)</a:t>
            </a:r>
          </a:p>
          <a:p>
            <a:r>
              <a:rPr lang="en-US" baseline="0" dirty="0"/>
              <a:t>	Dynamic Deflection of the Vertical model of 2022 (DDEFLEC2022)</a:t>
            </a:r>
          </a:p>
          <a:p>
            <a:r>
              <a:rPr lang="en-US" dirty="0"/>
              <a:t>GRAV2022</a:t>
            </a:r>
          </a:p>
          <a:p>
            <a:r>
              <a:rPr lang="en-US" dirty="0"/>
              <a:t>Static Gravity</a:t>
            </a:r>
            <a:r>
              <a:rPr lang="en-US" baseline="0" dirty="0"/>
              <a:t> model of 2022 (SGRAV2022)</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20</a:t>
            </a:fld>
            <a:endParaRPr lang="en-US"/>
          </a:p>
        </p:txBody>
      </p:sp>
    </p:spTree>
    <p:extLst>
      <p:ext uri="{BB962C8B-B14F-4D97-AF65-F5344CB8AC3E}">
        <p14:creationId xmlns:p14="http://schemas.microsoft.com/office/powerpoint/2010/main" val="1614935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21</a:t>
            </a:fld>
            <a:endParaRPr lang="en-US"/>
          </a:p>
        </p:txBody>
      </p:sp>
    </p:spTree>
    <p:extLst>
      <p:ext uri="{BB962C8B-B14F-4D97-AF65-F5344CB8AC3E}">
        <p14:creationId xmlns:p14="http://schemas.microsoft.com/office/powerpoint/2010/main" val="3452057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r>
              <a:rPr lang="en-US" baseline="0" dirty="0"/>
              <a:t> Datums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22</a:t>
            </a:fld>
            <a:endParaRPr lang="en-US"/>
          </a:p>
        </p:txBody>
      </p:sp>
    </p:spTree>
    <p:extLst>
      <p:ext uri="{BB962C8B-B14F-4D97-AF65-F5344CB8AC3E}">
        <p14:creationId xmlns:p14="http://schemas.microsoft.com/office/powerpoint/2010/main" val="1310776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23</a:t>
            </a:fld>
            <a:endParaRPr lang="en-US"/>
          </a:p>
        </p:txBody>
      </p:sp>
    </p:spTree>
    <p:extLst>
      <p:ext uri="{BB962C8B-B14F-4D97-AF65-F5344CB8AC3E}">
        <p14:creationId xmlns:p14="http://schemas.microsoft.com/office/powerpoint/2010/main" val="1013090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a:t>
            </a:fld>
            <a:endParaRPr lang="en-US"/>
          </a:p>
        </p:txBody>
      </p:sp>
    </p:spTree>
    <p:extLst>
      <p:ext uri="{BB962C8B-B14F-4D97-AF65-F5344CB8AC3E}">
        <p14:creationId xmlns:p14="http://schemas.microsoft.com/office/powerpoint/2010/main" val="3736456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24</a:t>
            </a:fld>
            <a:endParaRPr lang="en-US"/>
          </a:p>
        </p:txBody>
      </p:sp>
    </p:spTree>
    <p:extLst>
      <p:ext uri="{BB962C8B-B14F-4D97-AF65-F5344CB8AC3E}">
        <p14:creationId xmlns:p14="http://schemas.microsoft.com/office/powerpoint/2010/main" val="3614076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25</a:t>
            </a:fld>
            <a:endParaRPr lang="en-US"/>
          </a:p>
        </p:txBody>
      </p:sp>
    </p:spTree>
    <p:extLst>
      <p:ext uri="{BB962C8B-B14F-4D97-AF65-F5344CB8AC3E}">
        <p14:creationId xmlns:p14="http://schemas.microsoft.com/office/powerpoint/2010/main" val="828958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 Joaquin Subsidence article</a:t>
            </a:r>
          </a:p>
          <a:p>
            <a:r>
              <a:rPr lang="en-US" dirty="0"/>
              <a:t>http://www.digitaljournal.com/tech-and-science/technology/sinking-san-joaquin-valley-of-california-seen-from-space/article/487393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Hudson Bay Uplift article (GIA)</a:t>
            </a:r>
          </a:p>
          <a:p>
            <a:r>
              <a:rPr lang="en-US" dirty="0"/>
              <a:t>https://www.researchgate.net/figure/Contour-map-of-observed-CBN-vertical-rates-Preliminary-results-from-the-combination-of_fig3_286867540</a:t>
            </a:r>
          </a:p>
          <a:p>
            <a:endParaRPr lang="en-US" dirty="0"/>
          </a:p>
          <a:p>
            <a:endParaRPr lang="en-US" dirty="0"/>
          </a:p>
          <a:p>
            <a:r>
              <a:rPr lang="en-US"/>
              <a:t>Photo of San Joaquin Valley Subsidence to 1977</a:t>
            </a:r>
          </a:p>
          <a:p>
            <a:r>
              <a:rPr lang="en-US"/>
              <a:t>https://lh4.googleusercontent.com/ymKsoXwZEP4rk4F4GqPD5S9FyMO4d0mrfL2GiLI0mXe7djBwYH3t0-OwncYltY8OJNmYk0DKh4pOLqS9DGItCHK3i23maqpjdDDISQH5ux0uqDVbrEnWTnFLPb7Woe2cka61EXC6</a:t>
            </a:r>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26</a:t>
            </a:fld>
            <a:endParaRPr lang="en-US"/>
          </a:p>
        </p:txBody>
      </p:sp>
    </p:spTree>
    <p:extLst>
      <p:ext uri="{BB962C8B-B14F-4D97-AF65-F5344CB8AC3E}">
        <p14:creationId xmlns:p14="http://schemas.microsoft.com/office/powerpoint/2010/main" val="659253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China Lake Earthquake</a:t>
            </a:r>
          </a:p>
          <a:p>
            <a:r>
              <a:rPr lang="en-US" dirty="0">
                <a:hlinkClick r:id="rId3"/>
              </a:rPr>
              <a:t>https://www.usgs.gov/news/update-magnitude-71-earthquake-southern-california?qt-news_science_products=7#qt-news_science_products</a:t>
            </a:r>
            <a:endParaRPr lang="en-US" dirty="0"/>
          </a:p>
          <a:p>
            <a:endParaRPr lang="en-US" dirty="0"/>
          </a:p>
          <a:p>
            <a:r>
              <a:rPr lang="en-US" dirty="0"/>
              <a:t>Puerto Rico Earthquake</a:t>
            </a:r>
          </a:p>
          <a:p>
            <a:r>
              <a:rPr lang="en-US" dirty="0">
                <a:hlinkClick r:id="rId4"/>
              </a:rPr>
              <a:t>https://cunycis.maps.arcgis.com/apps/webappviewer/index.html?id=5f516f41baa84f9ba9e8207c2005ee4d</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27</a:t>
            </a:fld>
            <a:endParaRPr lang="en-US"/>
          </a:p>
        </p:txBody>
      </p:sp>
    </p:spTree>
    <p:extLst>
      <p:ext uri="{BB962C8B-B14F-4D97-AF65-F5344CB8AC3E}">
        <p14:creationId xmlns:p14="http://schemas.microsoft.com/office/powerpoint/2010/main" val="251799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28</a:t>
            </a:fld>
            <a:endParaRPr lang="en-US"/>
          </a:p>
        </p:txBody>
      </p:sp>
    </p:spTree>
    <p:extLst>
      <p:ext uri="{BB962C8B-B14F-4D97-AF65-F5344CB8AC3E}">
        <p14:creationId xmlns:p14="http://schemas.microsoft.com/office/powerpoint/2010/main" val="3574898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29</a:t>
            </a:fld>
            <a:endParaRPr lang="en-US"/>
          </a:p>
        </p:txBody>
      </p:sp>
    </p:spTree>
    <p:extLst>
      <p:ext uri="{BB962C8B-B14F-4D97-AF65-F5344CB8AC3E}">
        <p14:creationId xmlns:p14="http://schemas.microsoft.com/office/powerpoint/2010/main" val="805814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30</a:t>
            </a:fld>
            <a:endParaRPr lang="en-US"/>
          </a:p>
        </p:txBody>
      </p:sp>
    </p:spTree>
    <p:extLst>
      <p:ext uri="{BB962C8B-B14F-4D97-AF65-F5344CB8AC3E}">
        <p14:creationId xmlns:p14="http://schemas.microsoft.com/office/powerpoint/2010/main" val="2889353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31</a:t>
            </a:fld>
            <a:endParaRPr lang="en-US"/>
          </a:p>
        </p:txBody>
      </p:sp>
    </p:spTree>
    <p:extLst>
      <p:ext uri="{BB962C8B-B14F-4D97-AF65-F5344CB8AC3E}">
        <p14:creationId xmlns:p14="http://schemas.microsoft.com/office/powerpoint/2010/main" val="3778973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32</a:t>
            </a:fld>
            <a:endParaRPr lang="en-US"/>
          </a:p>
        </p:txBody>
      </p:sp>
    </p:spTree>
    <p:extLst>
      <p:ext uri="{BB962C8B-B14F-4D97-AF65-F5344CB8AC3E}">
        <p14:creationId xmlns:p14="http://schemas.microsoft.com/office/powerpoint/2010/main" val="36968447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33</a:t>
            </a:fld>
            <a:endParaRPr lang="en-US"/>
          </a:p>
        </p:txBody>
      </p:sp>
    </p:spTree>
    <p:extLst>
      <p:ext uri="{BB962C8B-B14F-4D97-AF65-F5344CB8AC3E}">
        <p14:creationId xmlns:p14="http://schemas.microsoft.com/office/powerpoint/2010/main" val="2483177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a:t>
            </a:fld>
            <a:endParaRPr lang="en-US"/>
          </a:p>
        </p:txBody>
      </p:sp>
    </p:spTree>
    <p:extLst>
      <p:ext uri="{BB962C8B-B14F-4D97-AF65-F5344CB8AC3E}">
        <p14:creationId xmlns:p14="http://schemas.microsoft.com/office/powerpoint/2010/main" val="31999975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34</a:t>
            </a:fld>
            <a:endParaRPr lang="en-US"/>
          </a:p>
        </p:txBody>
      </p:sp>
    </p:spTree>
    <p:extLst>
      <p:ext uri="{BB962C8B-B14F-4D97-AF65-F5344CB8AC3E}">
        <p14:creationId xmlns:p14="http://schemas.microsoft.com/office/powerpoint/2010/main" val="26621546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35</a:t>
            </a:fld>
            <a:endParaRPr lang="en-US"/>
          </a:p>
        </p:txBody>
      </p:sp>
    </p:spTree>
    <p:extLst>
      <p:ext uri="{BB962C8B-B14F-4D97-AF65-F5344CB8AC3E}">
        <p14:creationId xmlns:p14="http://schemas.microsoft.com/office/powerpoint/2010/main" val="12064838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36</a:t>
            </a:fld>
            <a:endParaRPr lang="en-US"/>
          </a:p>
        </p:txBody>
      </p:sp>
    </p:spTree>
    <p:extLst>
      <p:ext uri="{BB962C8B-B14F-4D97-AF65-F5344CB8AC3E}">
        <p14:creationId xmlns:p14="http://schemas.microsoft.com/office/powerpoint/2010/main" val="2498594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NGS Regional Geodetic Advisors</a:t>
            </a:r>
          </a:p>
          <a:p>
            <a:r>
              <a:rPr lang="en-US" dirty="0"/>
              <a:t>https://geodesy.noaa.gov/ADVISORS/</a:t>
            </a:r>
          </a:p>
          <a:p>
            <a:endParaRPr lang="en-US" dirty="0"/>
          </a:p>
          <a:p>
            <a:r>
              <a:rPr lang="en-US" dirty="0"/>
              <a:t>State Geodetic Coordinators</a:t>
            </a:r>
          </a:p>
          <a:p>
            <a:r>
              <a:rPr lang="en-US" dirty="0"/>
              <a:t>https://geodesy.noaa.gov/ADVISORS/state-geodetic-coordinators.shtml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a:t>
            </a:fld>
            <a:endParaRPr lang="en-US"/>
          </a:p>
        </p:txBody>
      </p:sp>
    </p:spTree>
    <p:extLst>
      <p:ext uri="{BB962C8B-B14F-4D97-AF65-F5344CB8AC3E}">
        <p14:creationId xmlns:p14="http://schemas.microsoft.com/office/powerpoint/2010/main" val="2775116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altLang="en-US" dirty="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a:p>
          <a:p>
            <a:pPr eaLnBrk="1" hangingPunct="1">
              <a:spcBef>
                <a:spcPct val="0"/>
              </a:spcBef>
              <a:defRPr/>
            </a:pPr>
            <a:r>
              <a:rPr lang="en-US" altLang="en-US" dirty="0"/>
              <a:t>We began on a mission established by Thomas Jefferson in 1807 to conduct a “Survey of the Coast” (as the United States Coast Survey). </a:t>
            </a:r>
          </a:p>
          <a:p>
            <a:pPr eaLnBrk="1" hangingPunct="1">
              <a:spcBef>
                <a:spcPct val="0"/>
              </a:spcBef>
              <a:defRPr/>
            </a:pPr>
            <a:endParaRPr lang="en-US" altLang="en-US" dirty="0"/>
          </a:p>
          <a:p>
            <a:pPr eaLnBrk="1" hangingPunct="1">
              <a:spcBef>
                <a:spcPct val="0"/>
              </a:spcBef>
              <a:defRPr/>
            </a:pPr>
            <a:r>
              <a:rPr lang="en-US" altLang="en-US" dirty="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a:p>
          <a:p>
            <a:pPr eaLnBrk="1" hangingPunct="1">
              <a:spcBef>
                <a:spcPct val="0"/>
              </a:spcBef>
              <a:defRPr/>
            </a:pPr>
            <a:r>
              <a:rPr lang="en-US" altLang="en-US" dirty="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7</a:t>
            </a:fld>
            <a:endParaRPr lang="en-US"/>
          </a:p>
        </p:txBody>
      </p:sp>
    </p:spTree>
    <p:extLst>
      <p:ext uri="{BB962C8B-B14F-4D97-AF65-F5344CB8AC3E}">
        <p14:creationId xmlns:p14="http://schemas.microsoft.com/office/powerpoint/2010/main" val="3875185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8</a:t>
            </a:fld>
            <a:endParaRPr lang="en-US"/>
          </a:p>
        </p:txBody>
      </p:sp>
    </p:spTree>
    <p:extLst>
      <p:ext uri="{BB962C8B-B14F-4D97-AF65-F5344CB8AC3E}">
        <p14:creationId xmlns:p14="http://schemas.microsoft.com/office/powerpoint/2010/main" val="3859138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Models</a:t>
            </a:r>
            <a:r>
              <a:rPr lang="en-US" baseline="0" dirty="0"/>
              <a:t> are used to simplify complex phenomena for humans and computers to understand and perform calculations and analysis.</a:t>
            </a:r>
            <a:endParaRPr lang="en-US" dirty="0"/>
          </a:p>
          <a:p>
            <a:r>
              <a:rPr lang="en-US" dirty="0"/>
              <a:t>The geoid is an approximation of sea level and used to calculate</a:t>
            </a:r>
            <a:r>
              <a:rPr lang="en-US" baseline="0" dirty="0"/>
              <a:t> elevations (orthometric heights) above this “sea level” surface</a:t>
            </a:r>
            <a:endParaRPr lang="en-US" dirty="0"/>
          </a:p>
          <a:p>
            <a:endParaRPr lang="en-US" dirty="0"/>
          </a:p>
          <a:p>
            <a:r>
              <a:rPr lang="en-US" dirty="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a:t>Ellipsoid</a:t>
            </a:r>
            <a:r>
              <a:rPr lang="en-US" baseline="0" dirty="0"/>
              <a:t> </a:t>
            </a:r>
            <a:r>
              <a:rPr lang="en-US" dirty="0"/>
              <a:t>image https://www.kisspng.com/png-figure-of-the-earth-oblate-spheroid-ellipsoid-4129812/</a:t>
            </a:r>
          </a:p>
          <a:p>
            <a:r>
              <a:rPr lang="en-US" dirty="0"/>
              <a:t>Geoid Image https://www.reddit.com/r/MapPorn/comments/3xf6a0/geoid_height_of_new_global_gravity_field_models/</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10</a:t>
            </a:fld>
            <a:endParaRPr lang="en-US"/>
          </a:p>
        </p:txBody>
      </p:sp>
    </p:spTree>
    <p:extLst>
      <p:ext uri="{BB962C8B-B14F-4D97-AF65-F5344CB8AC3E}">
        <p14:creationId xmlns:p14="http://schemas.microsoft.com/office/powerpoint/2010/main" val="3486196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Galileo graphic</a:t>
            </a:r>
            <a:r>
              <a:rPr lang="en-US" sz="1200" b="0" i="0" u="none" strike="noStrike" baseline="0" dirty="0">
                <a:effectLst/>
                <a:latin typeface="+mj-lt"/>
                <a:ea typeface="+mj-ea"/>
                <a:cs typeface="+mj-cs"/>
                <a:sym typeface="Calibri"/>
              </a:rPr>
              <a:t> https://commons.wikimedia.org/wiki/File:GalilEXP.jpg</a:t>
            </a:r>
            <a:endParaRPr lang="en-US" sz="1200" b="0" i="0" u="none" strike="noStrike" dirty="0">
              <a:effectLst/>
              <a:latin typeface="+mj-lt"/>
              <a:ea typeface="+mj-ea"/>
              <a:cs typeface="+mj-cs"/>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Spacetime curvature</a:t>
            </a:r>
            <a:r>
              <a:rPr lang="en-US" sz="1200" b="0" i="0" u="none" strike="noStrike" baseline="0" dirty="0">
                <a:effectLst/>
                <a:latin typeface="+mj-lt"/>
                <a:ea typeface="+mj-ea"/>
                <a:cs typeface="+mj-cs"/>
                <a:sym typeface="Calibri"/>
              </a:rPr>
              <a:t> graphic https://www.nasa.gov/mission_pages/gpb/gpb_012.html</a:t>
            </a:r>
            <a:endParaRPr lang="en-US" sz="1200" b="0" i="0" u="none" strike="noStrike" dirty="0">
              <a:effectLst/>
              <a:latin typeface="+mj-lt"/>
              <a:ea typeface="+mj-ea"/>
              <a:cs typeface="+mj-cs"/>
              <a:sym typeface="Calibri"/>
            </a:endParaRPr>
          </a:p>
          <a:p>
            <a:pPr rtl="0"/>
            <a:endParaRPr lang="en-US" sz="1200" b="0" i="0" u="none" strike="noStrike" dirty="0">
              <a:effectLst/>
              <a:latin typeface="+mj-lt"/>
              <a:ea typeface="+mj-ea"/>
              <a:cs typeface="+mj-cs"/>
              <a:sym typeface="Calibri"/>
            </a:endParaRPr>
          </a:p>
          <a:p>
            <a:pPr rtl="0"/>
            <a:r>
              <a:rPr lang="en-US" sz="1200" b="0" i="0" u="none" strike="noStrike" dirty="0">
                <a:effectLst/>
                <a:latin typeface="+mj-lt"/>
                <a:ea typeface="+mj-ea"/>
                <a:cs typeface="+mj-cs"/>
                <a:sym typeface="Calibri"/>
              </a:rPr>
              <a:t>Aristotle (384–322 </a:t>
            </a:r>
            <a:r>
              <a:rPr lang="en-US" sz="1200" b="0" i="0" u="sng" strike="noStrike" dirty="0">
                <a:effectLst/>
                <a:latin typeface="+mj-lt"/>
                <a:ea typeface="+mj-ea"/>
                <a:cs typeface="+mj-cs"/>
                <a:sym typeface="Calibri"/>
                <a:hlinkClick r:id="rId3"/>
              </a:rPr>
              <a:t>BCE</a:t>
            </a:r>
            <a:r>
              <a:rPr lang="en-US" sz="1200" b="0" i="0" u="none" strike="noStrike" dirty="0">
                <a:effectLst/>
                <a:latin typeface="+mj-lt"/>
                <a:ea typeface="+mj-ea"/>
                <a:cs typeface="+mj-cs"/>
                <a:sym typeface="Calibri"/>
              </a:rPr>
              <a:t>)</a:t>
            </a:r>
            <a:endParaRPr lang="en-US" b="0" dirty="0">
              <a:effectLst/>
            </a:endParaRPr>
          </a:p>
          <a:p>
            <a:pPr rtl="0"/>
            <a:r>
              <a:rPr lang="en-US" sz="1200" b="0" i="0" u="none" strike="noStrike" dirty="0">
                <a:effectLst/>
                <a:latin typeface="+mj-lt"/>
                <a:ea typeface="+mj-ea"/>
                <a:cs typeface="+mj-cs"/>
                <a:sym typeface="Calibri"/>
              </a:rPr>
              <a:t>Objects fall at a speed proportional to their mass.</a:t>
            </a:r>
            <a:endParaRPr lang="en-US" b="0" dirty="0">
              <a:effectLst/>
            </a:endParaRPr>
          </a:p>
          <a:p>
            <a:pPr rtl="0"/>
            <a:r>
              <a:rPr lang="en-US" sz="1200" b="0" i="0" u="none" strike="noStrike" dirty="0">
                <a:effectLst/>
                <a:latin typeface="+mj-lt"/>
                <a:ea typeface="+mj-ea"/>
                <a:cs typeface="+mj-cs"/>
                <a:sym typeface="Calibri"/>
              </a:rPr>
              <a:t>The Aristotelian explanation of gravity is that all bodies move toward their natural place. For the elements earth and water, that place is the center of the (</a:t>
            </a:r>
            <a:r>
              <a:rPr lang="en-US" sz="1200" b="0" i="0" u="sng" strike="noStrike" dirty="0">
                <a:effectLst/>
                <a:latin typeface="+mj-lt"/>
                <a:ea typeface="+mj-ea"/>
                <a:cs typeface="+mj-cs"/>
                <a:sym typeface="Calibri"/>
                <a:hlinkClick r:id="rId4"/>
              </a:rPr>
              <a:t>geocentric</a:t>
            </a:r>
            <a:r>
              <a:rPr lang="en-US" sz="1200" b="0" i="0" u="none" strike="noStrike" dirty="0">
                <a:effectLst/>
                <a:latin typeface="+mj-lt"/>
                <a:ea typeface="+mj-ea"/>
                <a:cs typeface="+mj-cs"/>
                <a:sym typeface="Calibri"/>
              </a:rPr>
              <a:t>) universe;</a:t>
            </a:r>
            <a:endParaRPr lang="en-US" b="0" dirty="0">
              <a:effectLst/>
            </a:endParaRPr>
          </a:p>
          <a:p>
            <a:pPr rtl="0"/>
            <a:br>
              <a:rPr lang="en-US" b="0" dirty="0">
                <a:effectLst/>
              </a:rPr>
            </a:br>
            <a:r>
              <a:rPr lang="en-US" sz="1200" b="0" i="0" u="none" strike="noStrike" dirty="0">
                <a:effectLst/>
                <a:latin typeface="+mj-lt"/>
                <a:ea typeface="+mj-ea"/>
                <a:cs typeface="+mj-cs"/>
                <a:sym typeface="Calibri"/>
              </a:rPr>
              <a:t>al-</a:t>
            </a:r>
            <a:r>
              <a:rPr lang="en-US" sz="1200" b="0" i="0" u="none" strike="noStrike" dirty="0" err="1">
                <a:effectLst/>
                <a:latin typeface="+mj-lt"/>
                <a:ea typeface="+mj-ea"/>
                <a:cs typeface="+mj-cs"/>
                <a:sym typeface="Calibri"/>
              </a:rPr>
              <a:t>Khazini</a:t>
            </a:r>
            <a:r>
              <a:rPr lang="en-US" sz="1200" b="0" i="0" u="none" strike="noStrike" dirty="0">
                <a:effectLst/>
                <a:latin typeface="+mj-lt"/>
                <a:ea typeface="+mj-ea"/>
                <a:cs typeface="+mj-cs"/>
                <a:sym typeface="Calibri"/>
              </a:rPr>
              <a:t> (11th to 12th centuries)</a:t>
            </a:r>
            <a:endParaRPr lang="en-US" b="0" dirty="0">
              <a:effectLst/>
            </a:endParaRPr>
          </a:p>
          <a:p>
            <a:pPr rtl="0"/>
            <a:r>
              <a:rPr lang="en-US" sz="1200" b="0" i="0" u="none" strike="noStrike" dirty="0">
                <a:effectLst/>
                <a:latin typeface="+mj-lt"/>
                <a:ea typeface="+mj-ea"/>
                <a:cs typeface="+mj-cs"/>
                <a:sym typeface="Calibri"/>
              </a:rPr>
              <a:t>In 1121, </a:t>
            </a:r>
            <a:r>
              <a:rPr lang="en-US" sz="1200" b="0" i="0" u="sng" strike="noStrike" dirty="0">
                <a:effectLst/>
                <a:latin typeface="+mj-lt"/>
                <a:ea typeface="+mj-ea"/>
                <a:cs typeface="+mj-cs"/>
                <a:sym typeface="Calibri"/>
                <a:hlinkClick r:id="rId5"/>
              </a:rPr>
              <a:t>al-</a:t>
            </a:r>
            <a:r>
              <a:rPr lang="en-US" sz="1200" b="0" i="0" u="sng" strike="noStrike" dirty="0" err="1">
                <a:effectLst/>
                <a:latin typeface="+mj-lt"/>
                <a:ea typeface="+mj-ea"/>
                <a:cs typeface="+mj-cs"/>
                <a:sym typeface="Calibri"/>
                <a:hlinkClick r:id="rId5"/>
              </a:rPr>
              <a:t>Khazini</a:t>
            </a:r>
            <a:r>
              <a:rPr lang="en-US" sz="1200" b="0" i="0" u="none" strike="noStrike" dirty="0">
                <a:effectLst/>
                <a:latin typeface="+mj-lt"/>
                <a:ea typeface="+mj-ea"/>
                <a:cs typeface="+mj-cs"/>
                <a:sym typeface="Calibri"/>
              </a:rPr>
              <a:t>, in </a:t>
            </a:r>
            <a:r>
              <a:rPr lang="en-US" sz="1200" b="0" i="1" u="none" strike="noStrike" dirty="0">
                <a:effectLst/>
                <a:latin typeface="+mj-lt"/>
                <a:ea typeface="+mj-ea"/>
                <a:cs typeface="+mj-cs"/>
                <a:sym typeface="Calibri"/>
              </a:rPr>
              <a:t>The Book of the Balance of Wisdom</a:t>
            </a:r>
            <a:r>
              <a:rPr lang="en-US" sz="1200" b="0" i="0" u="none" strike="noStrike" dirty="0">
                <a:effectLst/>
                <a:latin typeface="+mj-lt"/>
                <a:ea typeface="+mj-ea"/>
                <a:cs typeface="+mj-cs"/>
                <a:sym typeface="Calibri"/>
              </a:rPr>
              <a:t>, proposed that the gravity and </a:t>
            </a:r>
            <a:r>
              <a:rPr lang="en-US" sz="1200" b="0" i="0" u="sng" strike="noStrike" dirty="0">
                <a:effectLst/>
                <a:latin typeface="+mj-lt"/>
                <a:ea typeface="+mj-ea"/>
                <a:cs typeface="+mj-cs"/>
                <a:sym typeface="Calibri"/>
                <a:hlinkClick r:id="rId6"/>
              </a:rPr>
              <a:t>gravitational potential energy</a:t>
            </a:r>
            <a:r>
              <a:rPr lang="en-US" sz="1200" b="0" i="0" u="none" strike="noStrike" dirty="0">
                <a:effectLst/>
                <a:latin typeface="+mj-lt"/>
                <a:ea typeface="+mj-ea"/>
                <a:cs typeface="+mj-cs"/>
                <a:sym typeface="Calibri"/>
              </a:rPr>
              <a:t> of a body varies depending on its distance from the </a:t>
            </a:r>
            <a:r>
              <a:rPr lang="en-US" sz="1200" b="0" i="0" u="none" strike="noStrike" dirty="0" err="1">
                <a:effectLst/>
                <a:latin typeface="+mj-lt"/>
                <a:ea typeface="+mj-ea"/>
                <a:cs typeface="+mj-cs"/>
                <a:sym typeface="Calibri"/>
              </a:rPr>
              <a:t>centre</a:t>
            </a:r>
            <a:r>
              <a:rPr lang="en-US" sz="1200" b="0" i="0" u="none" strike="noStrike" dirty="0">
                <a:effectLst/>
                <a:latin typeface="+mj-lt"/>
                <a:ea typeface="+mj-ea"/>
                <a:cs typeface="+mj-cs"/>
                <a:sym typeface="Calibri"/>
              </a:rPr>
              <a:t> of the Earth.</a:t>
            </a:r>
            <a:endParaRPr lang="en-US" b="0" dirty="0">
              <a:effectLst/>
            </a:endParaRPr>
          </a:p>
          <a:p>
            <a:pPr rtl="0"/>
            <a:br>
              <a:rPr lang="en-US" b="0" dirty="0">
                <a:effectLst/>
              </a:rPr>
            </a:br>
            <a:r>
              <a:rPr lang="en-US" sz="1200" b="0" i="0" u="none" strike="noStrike" dirty="0">
                <a:effectLst/>
                <a:latin typeface="+mj-lt"/>
                <a:ea typeface="+mj-ea"/>
                <a:cs typeface="+mj-cs"/>
                <a:sym typeface="Calibri"/>
              </a:rPr>
              <a:t>Galileo Galilei (1564-1642)</a:t>
            </a:r>
            <a:endParaRPr lang="en-US" b="0" dirty="0">
              <a:effectLst/>
            </a:endParaRPr>
          </a:p>
          <a:p>
            <a:pPr rtl="0"/>
            <a:r>
              <a:rPr lang="en-US" sz="1200" b="0" i="0" u="none" strike="noStrike" dirty="0">
                <a:effectLst/>
                <a:latin typeface="+mj-lt"/>
                <a:ea typeface="+mj-ea"/>
                <a:cs typeface="+mj-cs"/>
                <a:sym typeface="Calibri"/>
              </a:rPr>
              <a:t>Leaning Tower of Pisa Experiment (1589-92) - Law of Falling Bodies</a:t>
            </a:r>
            <a:endParaRPr lang="en-US" b="0" dirty="0">
              <a:effectLst/>
            </a:endParaRPr>
          </a:p>
          <a:p>
            <a:pPr rtl="0"/>
            <a:r>
              <a:rPr lang="en-US" sz="1200" b="0" i="0" u="none" strike="noStrike" dirty="0">
                <a:effectLst/>
                <a:latin typeface="+mj-lt"/>
                <a:ea typeface="+mj-ea"/>
                <a:cs typeface="+mj-cs"/>
                <a:sym typeface="Calibri"/>
              </a:rPr>
              <a:t>Objects fall at the same speed, independent of their mass or shape</a:t>
            </a:r>
            <a:endParaRPr lang="en-US" b="0" dirty="0">
              <a:effectLst/>
            </a:endParaRPr>
          </a:p>
          <a:p>
            <a:pPr rtl="0"/>
            <a:br>
              <a:rPr lang="en-US" b="0" dirty="0">
                <a:effectLst/>
              </a:rPr>
            </a:br>
            <a:r>
              <a:rPr lang="en-US" sz="1200" b="0" i="0" u="none" strike="noStrike" dirty="0">
                <a:effectLst/>
                <a:latin typeface="+mj-lt"/>
                <a:ea typeface="+mj-ea"/>
                <a:cs typeface="+mj-cs"/>
                <a:sym typeface="Calibri"/>
              </a:rPr>
              <a:t>Isaac Newton (1643-1727)</a:t>
            </a:r>
            <a:endParaRPr lang="en-US" b="0" dirty="0">
              <a:effectLst/>
            </a:endParaRPr>
          </a:p>
          <a:p>
            <a:pPr rtl="0"/>
            <a:r>
              <a:rPr lang="en-US" sz="1200" b="0" i="0" u="none" strike="noStrike" dirty="0">
                <a:effectLst/>
                <a:latin typeface="+mj-lt"/>
                <a:ea typeface="+mj-ea"/>
                <a:cs typeface="+mj-cs"/>
                <a:sym typeface="Calibri"/>
              </a:rPr>
              <a:t>In 1687, English mathematician </a:t>
            </a:r>
            <a:r>
              <a:rPr lang="en-US" sz="1200" b="0" i="0" u="sng" strike="noStrike" dirty="0">
                <a:effectLst/>
                <a:latin typeface="+mj-lt"/>
                <a:ea typeface="+mj-ea"/>
                <a:cs typeface="+mj-cs"/>
                <a:sym typeface="Calibri"/>
                <a:hlinkClick r:id="rId7"/>
              </a:rPr>
              <a:t>Sir Isaac Newton</a:t>
            </a:r>
            <a:r>
              <a:rPr lang="en-US" sz="1200" b="0" i="0" u="none" strike="noStrike" dirty="0">
                <a:effectLst/>
                <a:latin typeface="+mj-lt"/>
                <a:ea typeface="+mj-ea"/>
                <a:cs typeface="+mj-cs"/>
                <a:sym typeface="Calibri"/>
              </a:rPr>
              <a:t> published </a:t>
            </a:r>
            <a:r>
              <a:rPr lang="en-US" sz="1200" b="0" i="1" u="sng" strike="noStrike" dirty="0">
                <a:effectLst/>
                <a:latin typeface="+mj-lt"/>
                <a:ea typeface="+mj-ea"/>
                <a:cs typeface="+mj-cs"/>
                <a:sym typeface="Calibri"/>
                <a:hlinkClick r:id="rId8"/>
              </a:rPr>
              <a:t>Principia</a:t>
            </a:r>
            <a:r>
              <a:rPr lang="en-US" sz="1200" b="0" i="0" u="none" strike="noStrike" dirty="0">
                <a:effectLst/>
                <a:latin typeface="+mj-lt"/>
                <a:ea typeface="+mj-ea"/>
                <a:cs typeface="+mj-cs"/>
                <a:sym typeface="Calibri"/>
              </a:rPr>
              <a:t>, which hypothesizes the </a:t>
            </a:r>
            <a:r>
              <a:rPr lang="en-US" sz="1200" b="0" i="0" u="sng" strike="noStrike" dirty="0">
                <a:effectLst/>
                <a:latin typeface="+mj-lt"/>
                <a:ea typeface="+mj-ea"/>
                <a:cs typeface="+mj-cs"/>
                <a:sym typeface="Calibri"/>
                <a:hlinkClick r:id="rId9"/>
              </a:rPr>
              <a:t>inverse-square law</a:t>
            </a:r>
            <a:r>
              <a:rPr lang="en-US" sz="1200" b="0" i="0" u="none" strike="noStrike" dirty="0">
                <a:effectLst/>
                <a:latin typeface="+mj-lt"/>
                <a:ea typeface="+mj-ea"/>
                <a:cs typeface="+mj-cs"/>
                <a:sym typeface="Calibri"/>
              </a:rPr>
              <a:t> of universal gravitation.</a:t>
            </a:r>
            <a:endParaRPr lang="en-US" b="0" dirty="0">
              <a:effectLst/>
            </a:endParaRPr>
          </a:p>
          <a:p>
            <a:pPr rtl="0"/>
            <a:br>
              <a:rPr lang="en-US" b="0" dirty="0">
                <a:effectLst/>
              </a:rPr>
            </a:br>
            <a:r>
              <a:rPr lang="en-US" sz="1200" b="0" i="0" u="none" strike="noStrike" dirty="0">
                <a:effectLst/>
                <a:latin typeface="+mj-lt"/>
                <a:ea typeface="+mj-ea"/>
                <a:cs typeface="+mj-cs"/>
                <a:sym typeface="Calibri"/>
              </a:rPr>
              <a:t>Albert Einstein (1879-1955)</a:t>
            </a:r>
            <a:endParaRPr lang="en-US" b="0" dirty="0">
              <a:effectLst/>
            </a:endParaRPr>
          </a:p>
          <a:p>
            <a:r>
              <a:rPr lang="en-US" sz="1200" b="0" i="0" u="none" strike="noStrike" dirty="0">
                <a:effectLst/>
                <a:latin typeface="+mj-lt"/>
                <a:ea typeface="+mj-ea"/>
                <a:cs typeface="+mj-cs"/>
                <a:sym typeface="Calibri"/>
              </a:rPr>
              <a:t>Between 1911-1915 Einstein developed the theory of general relativity.    In </a:t>
            </a:r>
            <a:r>
              <a:rPr lang="en-US" sz="1200" b="1" i="0" u="sng" strike="noStrike" dirty="0">
                <a:effectLst/>
                <a:latin typeface="+mj-lt"/>
                <a:ea typeface="+mj-ea"/>
                <a:cs typeface="+mj-cs"/>
                <a:sym typeface="Calibri"/>
                <a:hlinkClick r:id="rId10"/>
              </a:rPr>
              <a:t>general relativity</a:t>
            </a:r>
            <a:r>
              <a:rPr lang="en-US" sz="1200" b="0" i="0" u="none" strike="noStrike" dirty="0">
                <a:effectLst/>
                <a:latin typeface="+mj-lt"/>
                <a:ea typeface="+mj-ea"/>
                <a:cs typeface="+mj-cs"/>
                <a:sym typeface="Calibri"/>
              </a:rPr>
              <a:t>, the effects of gravitation are ascribed to </a:t>
            </a:r>
            <a:r>
              <a:rPr lang="en-US" sz="1200" b="0" i="0" u="sng" strike="noStrike" dirty="0">
                <a:effectLst/>
                <a:latin typeface="+mj-lt"/>
                <a:ea typeface="+mj-ea"/>
                <a:cs typeface="+mj-cs"/>
                <a:sym typeface="Calibri"/>
                <a:hlinkClick r:id="rId11"/>
              </a:rPr>
              <a:t>spacetime</a:t>
            </a:r>
            <a:r>
              <a:rPr lang="en-US" sz="1200" b="0" i="0" u="none" strike="noStrike" dirty="0">
                <a:effectLst/>
                <a:latin typeface="+mj-lt"/>
                <a:ea typeface="+mj-ea"/>
                <a:cs typeface="+mj-cs"/>
                <a:sym typeface="Calibri"/>
              </a:rPr>
              <a:t> </a:t>
            </a:r>
            <a:r>
              <a:rPr lang="en-US" sz="1200" b="0" i="0" u="sng" strike="noStrike" dirty="0">
                <a:effectLst/>
                <a:latin typeface="+mj-lt"/>
                <a:ea typeface="+mj-ea"/>
                <a:cs typeface="+mj-cs"/>
                <a:sym typeface="Calibri"/>
                <a:hlinkClick r:id="rId12"/>
              </a:rPr>
              <a:t>curvature</a:t>
            </a:r>
            <a:r>
              <a:rPr lang="en-US" sz="1200" b="0" i="0" u="none" strike="noStrike" dirty="0">
                <a:effectLst/>
                <a:latin typeface="+mj-lt"/>
                <a:ea typeface="+mj-ea"/>
                <a:cs typeface="+mj-cs"/>
                <a:sym typeface="Calibri"/>
              </a:rPr>
              <a:t> instead of to a force.  To deal with this difficulty, Einstein proposed that spacetime is curved by matter, and that free-falling objects are moving along locally straight paths in curved spacetime. (This type of path is called a </a:t>
            </a:r>
            <a:r>
              <a:rPr lang="en-US" sz="1200" b="0" i="0" u="sng" strike="noStrike" dirty="0">
                <a:effectLst/>
                <a:latin typeface="+mj-lt"/>
                <a:ea typeface="+mj-ea"/>
                <a:cs typeface="+mj-cs"/>
                <a:sym typeface="Calibri"/>
                <a:hlinkClick r:id="rId13"/>
              </a:rPr>
              <a:t>geodesic</a:t>
            </a:r>
            <a:r>
              <a:rPr lang="en-US" sz="1200" b="0" i="0" u="none" strike="noStrike" dirty="0">
                <a:effectLst/>
                <a:latin typeface="+mj-lt"/>
                <a:ea typeface="+mj-ea"/>
                <a:cs typeface="+mj-cs"/>
                <a:sym typeface="Calibri"/>
              </a:rPr>
              <a:t>).</a:t>
            </a:r>
          </a:p>
          <a:p>
            <a:endParaRPr lang="en-US" sz="1200" b="0" i="0" u="none" strike="noStrike" dirty="0">
              <a:effectLst/>
              <a:latin typeface="+mj-lt"/>
              <a:ea typeface="+mj-ea"/>
              <a:cs typeface="+mj-cs"/>
              <a:sym typeface="Calibri"/>
            </a:endParaRP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12</a:t>
            </a:fld>
            <a:endParaRPr lang="en-US"/>
          </a:p>
        </p:txBody>
      </p:sp>
    </p:spTree>
    <p:extLst>
      <p:ext uri="{BB962C8B-B14F-4D97-AF65-F5344CB8AC3E}">
        <p14:creationId xmlns:p14="http://schemas.microsoft.com/office/powerpoint/2010/main" val="722545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information on GRAV-D</a:t>
            </a:r>
          </a:p>
          <a:p>
            <a:r>
              <a:rPr lang="en-US" dirty="0"/>
              <a:t>https://geodesy.noaa.gov/GRAV-D/</a:t>
            </a:r>
          </a:p>
          <a:p>
            <a:endParaRPr lang="en-US" dirty="0"/>
          </a:p>
          <a:p>
            <a:r>
              <a:rPr lang="en-US" dirty="0"/>
              <a:t>Data</a:t>
            </a:r>
            <a:r>
              <a:rPr lang="en-US" baseline="0" dirty="0"/>
              <a:t> Download for GRAV-D blocks</a:t>
            </a:r>
          </a:p>
          <a:p>
            <a:r>
              <a:rPr lang="en-US" dirty="0"/>
              <a:t>https://geodesy.noaa.gov/GRAV-D/data_products.shtml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13</a:t>
            </a:fld>
            <a:endParaRPr lang="en-US"/>
          </a:p>
        </p:txBody>
      </p:sp>
    </p:spTree>
    <p:extLst>
      <p:ext uri="{BB962C8B-B14F-4D97-AF65-F5344CB8AC3E}">
        <p14:creationId xmlns:p14="http://schemas.microsoft.com/office/powerpoint/2010/main" val="14364902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016A468-B10C-E94D-B4AE-FD48B5E66BC0}" type="datetimeFigureOut">
              <a:rPr lang="en-US" smtClean="0"/>
              <a:pPr/>
              <a:t>2/19/2025</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5.emf"/><Relationship Id="rId5" Type="http://schemas.openxmlformats.org/officeDocument/2006/relationships/oleObject" Target="../embeddings/oleObject1.bin"/><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42.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43.jpg"/><Relationship Id="rId4" Type="http://schemas.openxmlformats.org/officeDocument/2006/relationships/image" Target="../media/image4.jpg"/></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hyperlink" Target="https://noaa.maps.arcgis.com/home/item.html?id=b56699b6834a43329dbf0ebe7933ff03" TargetMode="External"/><Relationship Id="rId13" Type="http://schemas.openxmlformats.org/officeDocument/2006/relationships/hyperlink" Target="https://noaa.maps.arcgis.com/home/item.html?id=127f3b3819154a32b9615a101d310379" TargetMode="External"/><Relationship Id="rId18" Type="http://schemas.openxmlformats.org/officeDocument/2006/relationships/hyperlink" Target="https://noaa.maps.arcgis.com/home/item.html?id=9a1cb878e35d4b6cb374140603e03cb1" TargetMode="External"/><Relationship Id="rId3" Type="http://schemas.openxmlformats.org/officeDocument/2006/relationships/image" Target="../media/image4.jpg"/><Relationship Id="rId7" Type="http://schemas.openxmlformats.org/officeDocument/2006/relationships/hyperlink" Target="https://noaa.maps.arcgis.com/home/item.html?id=ce27f315e22b4998b857adc9ebeb8e1b" TargetMode="External"/><Relationship Id="rId12" Type="http://schemas.openxmlformats.org/officeDocument/2006/relationships/hyperlink" Target="https://noaa.maps.arcgis.com/home/item.html?id=2fd6cb0d6dae41e0b8ee04f853890cf6" TargetMode="External"/><Relationship Id="rId17" Type="http://schemas.openxmlformats.org/officeDocument/2006/relationships/hyperlink" Target="https://noaa.maps.arcgis.com/home/item.html?id=298dd46b769743a8a94316bba88499fa" TargetMode="External"/><Relationship Id="rId2" Type="http://schemas.openxmlformats.org/officeDocument/2006/relationships/notesSlide" Target="../notesSlides/notesSlide27.xml"/><Relationship Id="rId16" Type="http://schemas.openxmlformats.org/officeDocument/2006/relationships/hyperlink" Target="https://noaa.maps.arcgis.com/home/item.html?id=b859b2c4a8f747f9893abb3aab0072e3" TargetMode="External"/><Relationship Id="rId1" Type="http://schemas.openxmlformats.org/officeDocument/2006/relationships/slideLayout" Target="../slideLayouts/slideLayout2.xml"/><Relationship Id="rId6" Type="http://schemas.openxmlformats.org/officeDocument/2006/relationships/hyperlink" Target="https://noaa.maps.arcgis.com/home/item.html?id=ce191a2952c9439f8c879f2b7de8e8bf" TargetMode="External"/><Relationship Id="rId11" Type="http://schemas.openxmlformats.org/officeDocument/2006/relationships/hyperlink" Target="https://noaa.maps.arcgis.com/home/item.html?id=a67c368676a94ffe963e8c3a1458eac0" TargetMode="External"/><Relationship Id="rId5" Type="http://schemas.openxmlformats.org/officeDocument/2006/relationships/hyperlink" Target="https://noaa.maps.arcgis.com/home/item.html?id=28d3c58088bd4784b9a44c0845ec44f4" TargetMode="External"/><Relationship Id="rId15" Type="http://schemas.openxmlformats.org/officeDocument/2006/relationships/hyperlink" Target="https://noaa.maps.arcgis.com/home/item.html?id=45718382e5ac4c37874a4a445895262a" TargetMode="External"/><Relationship Id="rId10" Type="http://schemas.openxmlformats.org/officeDocument/2006/relationships/hyperlink" Target="https://noaa.maps.arcgis.com/home/item.html?id=a2310a62557442898a7ba1324510d9a4" TargetMode="External"/><Relationship Id="rId4" Type="http://schemas.openxmlformats.org/officeDocument/2006/relationships/hyperlink" Target="https://noaa.maps.arcgis.com/home/item.html?id=115c4a38412a470d933d4e44404142da" TargetMode="External"/><Relationship Id="rId9" Type="http://schemas.openxmlformats.org/officeDocument/2006/relationships/hyperlink" Target="https://noaa.maps.arcgis.com/home/item.html?id=b34695d9c72e47bbb7f13d335b02ebde" TargetMode="External"/><Relationship Id="rId14" Type="http://schemas.openxmlformats.org/officeDocument/2006/relationships/hyperlink" Target="https://noaa.maps.arcgis.com/home/item.html?id=c5d4f181f7ca468ca8032db0ec7a890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9.emf"/><Relationship Id="rId5" Type="http://schemas.openxmlformats.org/officeDocument/2006/relationships/oleObject" Target="../embeddings/oleObject3.bin"/><Relationship Id="rId4" Type="http://schemas.openxmlformats.org/officeDocument/2006/relationships/image" Target="../media/image4.jpg"/></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4.gif"/><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4.jp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3DCB8E-0EF3-45E1-8291-153308F846C5}"/>
              </a:ext>
            </a:extLst>
          </p:cNvPr>
          <p:cNvSpPr>
            <a:spLocks noGrp="1"/>
          </p:cNvSpPr>
          <p:nvPr>
            <p:ph type="ctrTitle"/>
          </p:nvPr>
        </p:nvSpPr>
        <p:spPr>
          <a:xfrm>
            <a:off x="685800" y="1921012"/>
            <a:ext cx="7772400" cy="1102519"/>
          </a:xfrm>
        </p:spPr>
        <p:txBody>
          <a:bodyPr>
            <a:normAutofit/>
          </a:bodyPr>
          <a:lstStyle/>
          <a:p>
            <a:r>
              <a:rPr lang="en-US" sz="3100" dirty="0">
                <a:solidFill>
                  <a:srgbClr val="002E97"/>
                </a:solidFill>
                <a:latin typeface="+mn-lt"/>
                <a:cs typeface="Times New Roman" panose="02020603050405020304" pitchFamily="18" charset="0"/>
              </a:rPr>
              <a:t>The Modernized National Spatial Reference System is Almost Here!</a:t>
            </a:r>
            <a:endParaRPr lang="en-US" dirty="0">
              <a:solidFill>
                <a:srgbClr val="002E97"/>
              </a:solidFill>
              <a:latin typeface="+mn-lt"/>
              <a:cs typeface="Times New Roman" panose="02020603050405020304" pitchFamily="18" charset="0"/>
            </a:endParaRPr>
          </a:p>
        </p:txBody>
      </p:sp>
      <p:sp>
        <p:nvSpPr>
          <p:cNvPr id="7" name="Subtitle 6">
            <a:extLst>
              <a:ext uri="{FF2B5EF4-FFF2-40B4-BE49-F238E27FC236}">
                <a16:creationId xmlns:a16="http://schemas.microsoft.com/office/drawing/2014/main" id="{7F679344-B299-4232-90D5-6B20C2CF8B3A}"/>
              </a:ext>
            </a:extLst>
          </p:cNvPr>
          <p:cNvSpPr>
            <a:spLocks noGrp="1"/>
          </p:cNvSpPr>
          <p:nvPr>
            <p:ph type="subTitle" idx="1"/>
          </p:nvPr>
        </p:nvSpPr>
        <p:spPr>
          <a:xfrm>
            <a:off x="1371600" y="3162925"/>
            <a:ext cx="6400800" cy="794478"/>
          </a:xfrm>
        </p:spPr>
        <p:txBody>
          <a:bodyPr>
            <a:normAutofit/>
          </a:bodyPr>
          <a:lstStyle/>
          <a:p>
            <a:r>
              <a:rPr lang="en-US" dirty="0">
                <a:solidFill>
                  <a:srgbClr val="002E97"/>
                </a:solidFill>
                <a:latin typeface="+mn-lt"/>
                <a:cs typeface="Times New Roman" panose="02020603050405020304" pitchFamily="18" charset="0"/>
              </a:rPr>
              <a:t>2025 NSGIC Midyear Meeting</a:t>
            </a:r>
          </a:p>
        </p:txBody>
      </p:sp>
      <p:sp>
        <p:nvSpPr>
          <p:cNvPr id="2" name="TextBox 1">
            <a:extLst>
              <a:ext uri="{FF2B5EF4-FFF2-40B4-BE49-F238E27FC236}">
                <a16:creationId xmlns:a16="http://schemas.microsoft.com/office/drawing/2014/main" id="{869E4941-2977-4664-A813-6AAF754B5E26}"/>
              </a:ext>
            </a:extLst>
          </p:cNvPr>
          <p:cNvSpPr txBox="1"/>
          <p:nvPr/>
        </p:nvSpPr>
        <p:spPr>
          <a:xfrm>
            <a:off x="189186" y="4446977"/>
            <a:ext cx="2069797" cy="369332"/>
          </a:xfrm>
          <a:prstGeom prst="rect">
            <a:avLst/>
          </a:prstGeom>
          <a:noFill/>
        </p:spPr>
        <p:txBody>
          <a:bodyPr wrap="none" rtlCol="0">
            <a:spAutoFit/>
          </a:bodyPr>
          <a:lstStyle/>
          <a:p>
            <a:r>
              <a:rPr lang="en-US" dirty="0">
                <a:solidFill>
                  <a:srgbClr val="002E97"/>
                </a:solidFill>
              </a:rPr>
              <a:t>February 24, 2025</a:t>
            </a:r>
          </a:p>
        </p:txBody>
      </p:sp>
      <p:sp>
        <p:nvSpPr>
          <p:cNvPr id="6" name="TextBox 4">
            <a:extLst>
              <a:ext uri="{FF2B5EF4-FFF2-40B4-BE49-F238E27FC236}">
                <a16:creationId xmlns:a16="http://schemas.microsoft.com/office/drawing/2014/main" id="{356B02E4-34C6-415D-A0F5-19C71336F17C}"/>
              </a:ext>
            </a:extLst>
          </p:cNvPr>
          <p:cNvSpPr txBox="1"/>
          <p:nvPr/>
        </p:nvSpPr>
        <p:spPr>
          <a:xfrm>
            <a:off x="6473128" y="4169978"/>
            <a:ext cx="2391037"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The Earth is Infinitely Complex</a:t>
            </a:r>
          </a:p>
        </p:txBody>
      </p:sp>
      <p:pic>
        <p:nvPicPr>
          <p:cNvPr id="4" name="Picture 3" descr="Image of a spheroid">
            <a:extLst>
              <a:ext uri="{FF2B5EF4-FFF2-40B4-BE49-F238E27FC236}">
                <a16:creationId xmlns:a16="http://schemas.microsoft.com/office/drawing/2014/main" id="{DF401788-6331-47BD-932E-C9EB369D05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877" y="1317786"/>
            <a:ext cx="1562101" cy="1562101"/>
          </a:xfrm>
          <a:prstGeom prst="rect">
            <a:avLst/>
          </a:prstGeom>
        </p:spPr>
      </p:pic>
      <p:pic>
        <p:nvPicPr>
          <p:cNvPr id="5" name="Picture 4" descr="Animated gif of a spinning Geoid">
            <a:extLst>
              <a:ext uri="{FF2B5EF4-FFF2-40B4-BE49-F238E27FC236}">
                <a16:creationId xmlns:a16="http://schemas.microsoft.com/office/drawing/2014/main" id="{1344DADA-52E8-48BA-B909-6425197244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1389370"/>
            <a:ext cx="4505325" cy="3681180"/>
          </a:xfrm>
          <a:prstGeom prst="rect">
            <a:avLst/>
          </a:prstGeom>
        </p:spPr>
      </p:pic>
      <p:pic>
        <p:nvPicPr>
          <p:cNvPr id="6" name="Picture 5" descr="Image of an Ellipsoid">
            <a:extLst>
              <a:ext uri="{FF2B5EF4-FFF2-40B4-BE49-F238E27FC236}">
                <a16:creationId xmlns:a16="http://schemas.microsoft.com/office/drawing/2014/main" id="{76385755-080B-4F40-BF45-C8D83DA79A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820" y="2989191"/>
            <a:ext cx="2489099" cy="1552575"/>
          </a:xfrm>
          <a:prstGeom prst="rect">
            <a:avLst/>
          </a:prstGeom>
        </p:spPr>
      </p:pic>
      <p:sp>
        <p:nvSpPr>
          <p:cNvPr id="7" name="Rectangle 2">
            <a:extLst>
              <a:ext uri="{FF2B5EF4-FFF2-40B4-BE49-F238E27FC236}">
                <a16:creationId xmlns:a16="http://schemas.microsoft.com/office/drawing/2014/main" id="{8D7500AF-5B2A-4051-BE1F-276629A62F0F}"/>
              </a:ext>
            </a:extLst>
          </p:cNvPr>
          <p:cNvSpPr txBox="1"/>
          <p:nvPr/>
        </p:nvSpPr>
        <p:spPr>
          <a:xfrm>
            <a:off x="120117" y="4547330"/>
            <a:ext cx="390908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17375E"/>
                </a:solidFill>
                <a:latin typeface="Arial"/>
                <a:ea typeface="Arial"/>
                <a:cs typeface="Arial"/>
                <a:sym typeface="Arial"/>
              </a:defRPr>
            </a:lvl1pPr>
          </a:lstStyle>
          <a:p>
            <a:r>
              <a:rPr lang="en-US" sz="2800" dirty="0">
                <a:solidFill>
                  <a:srgbClr val="002E97"/>
                </a:solidFill>
                <a:latin typeface="Arial" panose="020B0604020202020204" pitchFamily="34" charset="0"/>
                <a:cs typeface="Arial" panose="020B0604020202020204" pitchFamily="34" charset="0"/>
              </a:rPr>
              <a:t>Build Models to Simplify</a:t>
            </a:r>
            <a:endParaRPr sz="28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3126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Datums and Reference Frames</a:t>
            </a:r>
          </a:p>
        </p:txBody>
      </p:sp>
      <p:sp>
        <p:nvSpPr>
          <p:cNvPr id="4" name="TextBox 3">
            <a:extLst>
              <a:ext uri="{FF2B5EF4-FFF2-40B4-BE49-F238E27FC236}">
                <a16:creationId xmlns:a16="http://schemas.microsoft.com/office/drawing/2014/main" id="{0F83C27B-D2FD-4B58-9A58-16AFDD10DD58}"/>
              </a:ext>
            </a:extLst>
          </p:cNvPr>
          <p:cNvSpPr txBox="1"/>
          <p:nvPr/>
        </p:nvSpPr>
        <p:spPr>
          <a:xfrm>
            <a:off x="4264836" y="4172803"/>
            <a:ext cx="4940963" cy="707886"/>
          </a:xfrm>
          <a:prstGeom prst="rect">
            <a:avLst/>
          </a:prstGeom>
          <a:noFill/>
        </p:spPr>
        <p:txBody>
          <a:bodyPr wrap="square" rtlCol="0">
            <a:spAutoFit/>
          </a:bodyPr>
          <a:lstStyle/>
          <a:p>
            <a:r>
              <a:rPr lang="en-US" sz="2000" dirty="0">
                <a:solidFill>
                  <a:srgbClr val="002E97"/>
                </a:solidFill>
                <a:latin typeface="Arial" panose="020B0604020202020204" pitchFamily="34" charset="0"/>
                <a:cs typeface="Arial" panose="020B0604020202020204" pitchFamily="34" charset="0"/>
              </a:rPr>
              <a:t>A reference surface or framework to reference your data to for consistency</a:t>
            </a:r>
          </a:p>
        </p:txBody>
      </p:sp>
      <p:grpSp>
        <p:nvGrpSpPr>
          <p:cNvPr id="5" name="Group 4" descr="Graphic of 3D axis demonstrating X,Y,Z and Latitude, Longitude and Ellipsoid Height.">
            <a:extLst>
              <a:ext uri="{FF2B5EF4-FFF2-40B4-BE49-F238E27FC236}">
                <a16:creationId xmlns:a16="http://schemas.microsoft.com/office/drawing/2014/main" id="{11A3AB9A-5D91-43A7-8B22-F541EDA187F1}"/>
              </a:ext>
            </a:extLst>
          </p:cNvPr>
          <p:cNvGrpSpPr/>
          <p:nvPr/>
        </p:nvGrpSpPr>
        <p:grpSpPr>
          <a:xfrm>
            <a:off x="44321" y="1391873"/>
            <a:ext cx="4451851" cy="3136462"/>
            <a:chOff x="44321" y="1391873"/>
            <a:chExt cx="4451851" cy="3136462"/>
          </a:xfrm>
        </p:grpSpPr>
        <p:pic>
          <p:nvPicPr>
            <p:cNvPr id="6" name="Picture 5" descr="[XYZ Diagram]">
              <a:extLst>
                <a:ext uri="{FF2B5EF4-FFF2-40B4-BE49-F238E27FC236}">
                  <a16:creationId xmlns:a16="http://schemas.microsoft.com/office/drawing/2014/main" id="{21D32659-344A-41A3-86F4-D6A9665F6FA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21" y="1391873"/>
              <a:ext cx="4154221" cy="31364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
              <a:extLst>
                <a:ext uri="{FF2B5EF4-FFF2-40B4-BE49-F238E27FC236}">
                  <a16:creationId xmlns:a16="http://schemas.microsoft.com/office/drawing/2014/main" id="{82F65DA3-3002-439E-BE2E-65D08D3FF1BE}"/>
                </a:ext>
              </a:extLst>
            </p:cNvPr>
            <p:cNvSpPr txBox="1"/>
            <p:nvPr/>
          </p:nvSpPr>
          <p:spPr>
            <a:xfrm>
              <a:off x="3273435" y="2053672"/>
              <a:ext cx="1222737"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aka P(</a:t>
              </a:r>
              <a:r>
                <a:rPr lang="en-US" sz="1000" dirty="0" err="1">
                  <a:latin typeface="Arial" panose="020B0604020202020204" pitchFamily="34" charset="0"/>
                  <a:cs typeface="Arial" panose="020B0604020202020204" pitchFamily="34" charset="0"/>
                </a:rPr>
                <a:t>Lat,Lon,Ht</a:t>
              </a:r>
              <a:r>
                <a:rPr lang="en-US" sz="1000" dirty="0">
                  <a:latin typeface="Arial" panose="020B0604020202020204" pitchFamily="34" charset="0"/>
                  <a:cs typeface="Arial" panose="020B0604020202020204" pitchFamily="34" charset="0"/>
                </a:rPr>
                <a:t>)</a:t>
              </a:r>
            </a:p>
          </p:txBody>
        </p:sp>
        <p:sp>
          <p:nvSpPr>
            <p:cNvPr id="8" name="TextBox 6">
              <a:extLst>
                <a:ext uri="{FF2B5EF4-FFF2-40B4-BE49-F238E27FC236}">
                  <a16:creationId xmlns:a16="http://schemas.microsoft.com/office/drawing/2014/main" id="{FE00BA04-21CA-4D6E-8F04-07C400877E81}"/>
                </a:ext>
              </a:extLst>
            </p:cNvPr>
            <p:cNvSpPr txBox="1"/>
            <p:nvPr/>
          </p:nvSpPr>
          <p:spPr>
            <a:xfrm>
              <a:off x="2203510" y="3070535"/>
              <a:ext cx="363560"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lat.</a:t>
              </a:r>
            </a:p>
          </p:txBody>
        </p:sp>
        <p:sp>
          <p:nvSpPr>
            <p:cNvPr id="9" name="TextBox 7">
              <a:extLst>
                <a:ext uri="{FF2B5EF4-FFF2-40B4-BE49-F238E27FC236}">
                  <a16:creationId xmlns:a16="http://schemas.microsoft.com/office/drawing/2014/main" id="{75A605B1-282C-4F67-9FA7-FE8D9FA543DB}"/>
                </a:ext>
              </a:extLst>
            </p:cNvPr>
            <p:cNvSpPr txBox="1"/>
            <p:nvPr/>
          </p:nvSpPr>
          <p:spPr>
            <a:xfrm>
              <a:off x="1615280" y="3454161"/>
              <a:ext cx="436876"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long.</a:t>
              </a:r>
            </a:p>
          </p:txBody>
        </p:sp>
        <p:sp>
          <p:nvSpPr>
            <p:cNvPr id="10" name="TextBox 8">
              <a:extLst>
                <a:ext uri="{FF2B5EF4-FFF2-40B4-BE49-F238E27FC236}">
                  <a16:creationId xmlns:a16="http://schemas.microsoft.com/office/drawing/2014/main" id="{891CE92F-94CD-425F-9121-3F42C51B85F2}"/>
                </a:ext>
              </a:extLst>
            </p:cNvPr>
            <p:cNvSpPr txBox="1"/>
            <p:nvPr/>
          </p:nvSpPr>
          <p:spPr>
            <a:xfrm>
              <a:off x="2666033" y="2226486"/>
              <a:ext cx="337734" cy="19442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ht.</a:t>
              </a:r>
            </a:p>
          </p:txBody>
        </p:sp>
      </p:grpSp>
      <p:sp>
        <p:nvSpPr>
          <p:cNvPr id="11" name="TextBox 10">
            <a:extLst>
              <a:ext uri="{FF2B5EF4-FFF2-40B4-BE49-F238E27FC236}">
                <a16:creationId xmlns:a16="http://schemas.microsoft.com/office/drawing/2014/main" id="{035BA9C1-016D-48F8-9F2D-397433707B8B}"/>
              </a:ext>
            </a:extLst>
          </p:cNvPr>
          <p:cNvSpPr txBox="1"/>
          <p:nvPr/>
        </p:nvSpPr>
        <p:spPr>
          <a:xfrm>
            <a:off x="588134" y="4414815"/>
            <a:ext cx="2928044"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X,Y,Z</a:t>
            </a:r>
            <a:r>
              <a:rPr kumimoji="0" lang="en-US" sz="24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vs Lat, Lon, </a:t>
            </a:r>
            <a:r>
              <a:rPr kumimoji="0" lang="en-US" sz="2400" b="0" i="0" u="none" strike="noStrike" cap="none" spc="0" normalizeH="0" dirty="0" err="1">
                <a:ln>
                  <a:noFill/>
                </a:ln>
                <a:solidFill>
                  <a:srgbClr val="002E97"/>
                </a:solidFill>
                <a:effectLst/>
                <a:uFillTx/>
                <a:latin typeface="Arial" panose="020B0604020202020204" pitchFamily="34" charset="0"/>
                <a:cs typeface="Arial" panose="020B0604020202020204" pitchFamily="34" charset="0"/>
                <a:sym typeface="Calibri"/>
              </a:rPr>
              <a:t>Ht</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grpSp>
        <p:nvGrpSpPr>
          <p:cNvPr id="12" name="Group 11" descr="Graphic showing person against a wall with height measurements over multiple years.">
            <a:extLst>
              <a:ext uri="{FF2B5EF4-FFF2-40B4-BE49-F238E27FC236}">
                <a16:creationId xmlns:a16="http://schemas.microsoft.com/office/drawing/2014/main" id="{306E2656-670C-4BEE-8D6D-BB47E332C58D}"/>
              </a:ext>
            </a:extLst>
          </p:cNvPr>
          <p:cNvGrpSpPr/>
          <p:nvPr/>
        </p:nvGrpSpPr>
        <p:grpSpPr>
          <a:xfrm>
            <a:off x="5133193" y="1116460"/>
            <a:ext cx="3397577" cy="3168533"/>
            <a:chOff x="5133193" y="1256160"/>
            <a:chExt cx="3397577" cy="3168533"/>
          </a:xfrm>
        </p:grpSpPr>
        <p:pic>
          <p:nvPicPr>
            <p:cNvPr id="13" name="Picture 12">
              <a:extLst>
                <a:ext uri="{FF2B5EF4-FFF2-40B4-BE49-F238E27FC236}">
                  <a16:creationId xmlns:a16="http://schemas.microsoft.com/office/drawing/2014/main" id="{590F2AD7-EB0E-41E2-9E11-6750BCF5D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193" y="1256160"/>
              <a:ext cx="2839636" cy="3168533"/>
            </a:xfrm>
            <a:prstGeom prst="rect">
              <a:avLst/>
            </a:prstGeom>
          </p:spPr>
        </p:pic>
        <p:cxnSp>
          <p:nvCxnSpPr>
            <p:cNvPr id="14" name="Straight Connector 13">
              <a:extLst>
                <a:ext uri="{FF2B5EF4-FFF2-40B4-BE49-F238E27FC236}">
                  <a16:creationId xmlns:a16="http://schemas.microsoft.com/office/drawing/2014/main" id="{38B94A9F-B50B-46E3-AE4B-E33258A3B377}"/>
                </a:ext>
              </a:extLst>
            </p:cNvPr>
            <p:cNvCxnSpPr/>
            <p:nvPr/>
          </p:nvCxnSpPr>
          <p:spPr>
            <a:xfrm>
              <a:off x="6631388" y="1566407"/>
              <a:ext cx="707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F0996F4-6BCB-4826-8748-1BD02F888F80}"/>
                </a:ext>
              </a:extLst>
            </p:cNvPr>
            <p:cNvCxnSpPr/>
            <p:nvPr/>
          </p:nvCxnSpPr>
          <p:spPr>
            <a:xfrm>
              <a:off x="7076661" y="1844703"/>
              <a:ext cx="262607"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6" name="Straight Connector 15">
              <a:extLst>
                <a:ext uri="{FF2B5EF4-FFF2-40B4-BE49-F238E27FC236}">
                  <a16:creationId xmlns:a16="http://schemas.microsoft.com/office/drawing/2014/main" id="{EED61DE0-04C3-4F51-B6F6-8651447ECA27}"/>
                </a:ext>
              </a:extLst>
            </p:cNvPr>
            <p:cNvCxnSpPr/>
            <p:nvPr/>
          </p:nvCxnSpPr>
          <p:spPr>
            <a:xfrm>
              <a:off x="7076661" y="2232891"/>
              <a:ext cx="262607" cy="0"/>
            </a:xfrm>
            <a:prstGeom prst="line">
              <a:avLst/>
            </a:prstGeom>
          </p:spPr>
          <p:style>
            <a:lnRef idx="2">
              <a:schemeClr val="accent2"/>
            </a:lnRef>
            <a:fillRef idx="0">
              <a:schemeClr val="accent2"/>
            </a:fillRef>
            <a:effectRef idx="1">
              <a:schemeClr val="accent2"/>
            </a:effectRef>
            <a:fontRef idx="minor">
              <a:schemeClr val="tx1"/>
            </a:fontRef>
          </p:style>
        </p:cxnSp>
        <p:sp>
          <p:nvSpPr>
            <p:cNvPr id="17" name="TextBox 16">
              <a:extLst>
                <a:ext uri="{FF2B5EF4-FFF2-40B4-BE49-F238E27FC236}">
                  <a16:creationId xmlns:a16="http://schemas.microsoft.com/office/drawing/2014/main" id="{92CF60BC-881B-45ED-BF6B-5F072BF4FFB4}"/>
                </a:ext>
              </a:extLst>
            </p:cNvPr>
            <p:cNvSpPr txBox="1"/>
            <p:nvPr/>
          </p:nvSpPr>
          <p:spPr>
            <a:xfrm>
              <a:off x="7437201" y="1381741"/>
              <a:ext cx="1093569" cy="369332"/>
            </a:xfrm>
            <a:prstGeom prst="rect">
              <a:avLst/>
            </a:prstGeom>
            <a:noFill/>
          </p:spPr>
          <p:txBody>
            <a:bodyPr wrap="none" rtlCol="0">
              <a:spAutoFit/>
            </a:bodyPr>
            <a:lstStyle/>
            <a:p>
              <a:r>
                <a:rPr lang="en-US" dirty="0">
                  <a:solidFill>
                    <a:schemeClr val="accent1">
                      <a:lumMod val="75000"/>
                    </a:schemeClr>
                  </a:solidFill>
                </a:rPr>
                <a:t>60”, 2019</a:t>
              </a:r>
            </a:p>
          </p:txBody>
        </p:sp>
        <p:sp>
          <p:nvSpPr>
            <p:cNvPr id="18" name="TextBox 17">
              <a:extLst>
                <a:ext uri="{FF2B5EF4-FFF2-40B4-BE49-F238E27FC236}">
                  <a16:creationId xmlns:a16="http://schemas.microsoft.com/office/drawing/2014/main" id="{EAB6CB10-47E1-4252-91B3-2AE29A58AB98}"/>
                </a:ext>
              </a:extLst>
            </p:cNvPr>
            <p:cNvSpPr txBox="1"/>
            <p:nvPr/>
          </p:nvSpPr>
          <p:spPr>
            <a:xfrm>
              <a:off x="7437198" y="1660037"/>
              <a:ext cx="1093569" cy="369332"/>
            </a:xfrm>
            <a:prstGeom prst="rect">
              <a:avLst/>
            </a:prstGeom>
            <a:noFill/>
          </p:spPr>
          <p:txBody>
            <a:bodyPr wrap="none" rtlCol="0">
              <a:spAutoFit/>
            </a:bodyPr>
            <a:lstStyle/>
            <a:p>
              <a:r>
                <a:rPr lang="en-US" dirty="0">
                  <a:solidFill>
                    <a:schemeClr val="accent3">
                      <a:lumMod val="75000"/>
                    </a:schemeClr>
                  </a:solidFill>
                </a:rPr>
                <a:t>52”, 2018</a:t>
              </a:r>
            </a:p>
          </p:txBody>
        </p:sp>
        <p:sp>
          <p:nvSpPr>
            <p:cNvPr id="19" name="TextBox 18">
              <a:extLst>
                <a:ext uri="{FF2B5EF4-FFF2-40B4-BE49-F238E27FC236}">
                  <a16:creationId xmlns:a16="http://schemas.microsoft.com/office/drawing/2014/main" id="{D0BBA43C-5232-4708-AAE3-B7DA8FCFF9C5}"/>
                </a:ext>
              </a:extLst>
            </p:cNvPr>
            <p:cNvSpPr txBox="1"/>
            <p:nvPr/>
          </p:nvSpPr>
          <p:spPr>
            <a:xfrm>
              <a:off x="7437199" y="2053621"/>
              <a:ext cx="1093569" cy="369332"/>
            </a:xfrm>
            <a:prstGeom prst="rect">
              <a:avLst/>
            </a:prstGeom>
            <a:noFill/>
          </p:spPr>
          <p:txBody>
            <a:bodyPr wrap="none" rtlCol="0">
              <a:spAutoFit/>
            </a:bodyPr>
            <a:lstStyle/>
            <a:p>
              <a:r>
                <a:rPr lang="en-US" dirty="0">
                  <a:solidFill>
                    <a:srgbClr val="C00000"/>
                  </a:solidFill>
                </a:rPr>
                <a:t>46”, 2017</a:t>
              </a:r>
            </a:p>
          </p:txBody>
        </p:sp>
      </p:grpSp>
    </p:spTree>
    <p:extLst>
      <p:ext uri="{BB962C8B-B14F-4D97-AF65-F5344CB8AC3E}">
        <p14:creationId xmlns:p14="http://schemas.microsoft.com/office/powerpoint/2010/main" val="218339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pPr algn="l"/>
            <a:r>
              <a:rPr lang="en-US" sz="3600" dirty="0">
                <a:solidFill>
                  <a:srgbClr val="002E97"/>
                </a:solidFill>
                <a:latin typeface="+mn-lt"/>
                <a:cs typeface="Times New Roman" panose="02020603050405020304" pitchFamily="18" charset="0"/>
              </a:rPr>
              <a:t>Gravity is Fundamental</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62500" lnSpcReduction="20000"/>
          </a:bodyPr>
          <a:lstStyle/>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Aristotle (350BC)</a:t>
            </a:r>
          </a:p>
          <a:p>
            <a:pPr marL="0" indent="0">
              <a:buNone/>
            </a:pPr>
            <a:r>
              <a:rPr lang="en-US" sz="3200" dirty="0">
                <a:solidFill>
                  <a:srgbClr val="002E97"/>
                </a:solidFill>
                <a:latin typeface="Arial" panose="020B0604020202020204" pitchFamily="34" charset="0"/>
                <a:cs typeface="Arial" panose="020B0604020202020204" pitchFamily="34" charset="0"/>
              </a:rPr>
              <a:t>	Objects fall proportional to mass</a:t>
            </a:r>
            <a:endParaRPr kumimoji="0" lang="en-US" sz="3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hangingPunct="0">
              <a:spcBef>
                <a:spcPts val="0"/>
              </a:spcBef>
              <a:buNone/>
            </a:pPr>
            <a:r>
              <a:rPr lang="en-US" sz="3600" dirty="0">
                <a:solidFill>
                  <a:srgbClr val="002E97"/>
                </a:solidFill>
                <a:latin typeface="Arial" panose="020B0604020202020204" pitchFamily="34" charset="0"/>
                <a:cs typeface="Arial" panose="020B0604020202020204" pitchFamily="34" charset="0"/>
              </a:rPr>
              <a:t>Al-</a:t>
            </a:r>
            <a:r>
              <a:rPr lang="en-US" sz="3600" dirty="0" err="1">
                <a:solidFill>
                  <a:srgbClr val="002E97"/>
                </a:solidFill>
                <a:latin typeface="Arial" panose="020B0604020202020204" pitchFamily="34" charset="0"/>
                <a:cs typeface="Arial" panose="020B0604020202020204" pitchFamily="34" charset="0"/>
              </a:rPr>
              <a:t>Khazini</a:t>
            </a:r>
            <a:r>
              <a:rPr lang="en-US" sz="3600" dirty="0">
                <a:solidFill>
                  <a:srgbClr val="002E97"/>
                </a:solidFill>
                <a:latin typeface="Arial" panose="020B0604020202020204" pitchFamily="34" charset="0"/>
                <a:cs typeface="Arial" panose="020B0604020202020204" pitchFamily="34" charset="0"/>
              </a:rPr>
              <a:t> (1121)</a:t>
            </a:r>
          </a:p>
          <a:p>
            <a:pPr marL="0" indent="0">
              <a:buNone/>
            </a:pPr>
            <a:r>
              <a:rPr lang="en-US" sz="3200" dirty="0">
                <a:solidFill>
                  <a:srgbClr val="002E97"/>
                </a:solidFill>
                <a:latin typeface="Arial" panose="020B0604020202020204" pitchFamily="34" charset="0"/>
                <a:cs typeface="Arial" panose="020B0604020202020204" pitchFamily="34" charset="0"/>
              </a:rPr>
              <a:t>	Gravitational potential energy</a:t>
            </a:r>
          </a:p>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Galileo (1590)</a:t>
            </a:r>
          </a:p>
          <a:p>
            <a:pPr marL="0" indent="0">
              <a:buNone/>
            </a:pPr>
            <a:r>
              <a:rPr lang="en-US" sz="4000" dirty="0">
                <a:solidFill>
                  <a:srgbClr val="002E97"/>
                </a:solidFill>
                <a:latin typeface="Arial" panose="020B0604020202020204" pitchFamily="34" charset="0"/>
                <a:cs typeface="Arial" panose="020B0604020202020204" pitchFamily="34" charset="0"/>
              </a:rPr>
              <a:t>	</a:t>
            </a:r>
            <a:r>
              <a:rPr lang="en-US" sz="3200" dirty="0">
                <a:solidFill>
                  <a:srgbClr val="002E97"/>
                </a:solidFill>
                <a:latin typeface="Arial" panose="020B0604020202020204" pitchFamily="34" charset="0"/>
                <a:cs typeface="Arial" panose="020B0604020202020204" pitchFamily="34" charset="0"/>
              </a:rPr>
              <a:t>Terminal velocity</a:t>
            </a:r>
            <a:endParaRPr kumimoji="0" lang="en-US" sz="3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Newton (1687)</a:t>
            </a:r>
            <a:endParaRPr lang="en-US" sz="3600" dirty="0">
              <a:solidFill>
                <a:srgbClr val="002E97"/>
              </a:solidFill>
              <a:latin typeface="Arial" panose="020B0604020202020204" pitchFamily="34" charset="0"/>
              <a:cs typeface="Arial" panose="020B0604020202020204" pitchFamily="34" charset="0"/>
            </a:endParaRPr>
          </a:p>
          <a:p>
            <a:pPr marL="0" indent="0">
              <a:buNone/>
            </a:pPr>
            <a:r>
              <a:rPr lang="en-US" sz="3200" dirty="0">
                <a:solidFill>
                  <a:srgbClr val="002E97"/>
                </a:solidFill>
                <a:latin typeface="Arial" panose="020B0604020202020204" pitchFamily="34" charset="0"/>
                <a:cs typeface="Arial" panose="020B0604020202020204" pitchFamily="34" charset="0"/>
              </a:rPr>
              <a:t>	Gravity inverse-square law</a:t>
            </a:r>
            <a:endParaRPr kumimoji="0" lang="en-US" sz="4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a:buNone/>
            </a:pPr>
            <a:r>
              <a:rPr lang="en-US" sz="3600" dirty="0">
                <a:solidFill>
                  <a:srgbClr val="002E97"/>
                </a:solidFill>
                <a:latin typeface="Arial" panose="020B0604020202020204" pitchFamily="34" charset="0"/>
                <a:cs typeface="Arial" panose="020B0604020202020204" pitchFamily="34" charset="0"/>
              </a:rPr>
              <a:t>Einstein (1913)</a:t>
            </a:r>
          </a:p>
          <a:p>
            <a:pPr marL="0" indent="0">
              <a:buNone/>
            </a:pPr>
            <a:r>
              <a:rPr lang="en-US" sz="4000" dirty="0">
                <a:solidFill>
                  <a:srgbClr val="002E97"/>
                </a:solidFill>
                <a:latin typeface="Arial" panose="020B0604020202020204" pitchFamily="34" charset="0"/>
                <a:cs typeface="Arial" panose="020B0604020202020204" pitchFamily="34" charset="0"/>
              </a:rPr>
              <a:t>	</a:t>
            </a:r>
            <a:r>
              <a:rPr lang="en-US" sz="3200" dirty="0">
                <a:solidFill>
                  <a:srgbClr val="002E97"/>
                </a:solidFill>
                <a:latin typeface="Arial" panose="020B0604020202020204" pitchFamily="34" charset="0"/>
                <a:cs typeface="Arial" panose="020B0604020202020204" pitchFamily="34" charset="0"/>
              </a:rPr>
              <a:t>Theory of general relativity</a:t>
            </a:r>
          </a:p>
          <a:p>
            <a:pPr marL="0" indent="0">
              <a:buNone/>
            </a:pPr>
            <a:endParaRPr lang="en-US" dirty="0">
              <a:solidFill>
                <a:srgbClr val="002E97"/>
              </a:solidFill>
              <a:latin typeface="+mn-lt"/>
              <a:cs typeface="Times New Roman" panose="02020603050405020304" pitchFamily="18" charset="0"/>
            </a:endParaRPr>
          </a:p>
        </p:txBody>
      </p:sp>
      <p:pic>
        <p:nvPicPr>
          <p:cNvPr id="4" name="Picture 3" descr="Space time curvature graphic">
            <a:extLst>
              <a:ext uri="{FF2B5EF4-FFF2-40B4-BE49-F238E27FC236}">
                <a16:creationId xmlns:a16="http://schemas.microsoft.com/office/drawing/2014/main" id="{3E2D9975-C06F-4AFB-897B-4A5521BB8C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05" t="16761" r="16674" b="7587"/>
          <a:stretch/>
        </p:blipFill>
        <p:spPr>
          <a:xfrm>
            <a:off x="6005888" y="3125972"/>
            <a:ext cx="2686227" cy="1892828"/>
          </a:xfrm>
          <a:prstGeom prst="rect">
            <a:avLst/>
          </a:prstGeom>
        </p:spPr>
      </p:pic>
      <p:pic>
        <p:nvPicPr>
          <p:cNvPr id="5" name="Picture 4" descr="Graphic of Galileo dropping ball of leaning tower of Pisa">
            <a:extLst>
              <a:ext uri="{FF2B5EF4-FFF2-40B4-BE49-F238E27FC236}">
                <a16:creationId xmlns:a16="http://schemas.microsoft.com/office/drawing/2014/main" id="{2AE4C70B-72EE-4A5D-AB73-134684993D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2307" y="397910"/>
            <a:ext cx="1569808" cy="2616346"/>
          </a:xfrm>
          <a:prstGeom prst="rect">
            <a:avLst/>
          </a:prstGeom>
        </p:spPr>
      </p:pic>
    </p:spTree>
    <p:extLst>
      <p:ext uri="{BB962C8B-B14F-4D97-AF65-F5344CB8AC3E}">
        <p14:creationId xmlns:p14="http://schemas.microsoft.com/office/powerpoint/2010/main" val="4040558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519248"/>
            <a:ext cx="4974021" cy="857250"/>
          </a:xfrm>
        </p:spPr>
        <p:txBody>
          <a:bodyPr>
            <a:noAutofit/>
          </a:bodyPr>
          <a:lstStyle/>
          <a:p>
            <a:r>
              <a:rPr lang="en-US" sz="2400" dirty="0">
                <a:solidFill>
                  <a:srgbClr val="002E97"/>
                </a:solidFill>
                <a:latin typeface="+mn-lt"/>
                <a:cs typeface="Times New Roman" panose="02020603050405020304" pitchFamily="18" charset="0"/>
              </a:rPr>
              <a:t>Gravity of the Redefinition of the American Vertical Datum</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5493834" y="490006"/>
            <a:ext cx="3390035" cy="915734"/>
          </a:xfrm>
        </p:spPr>
        <p:txBody>
          <a:bodyPr>
            <a:normAutofit fontScale="92500" lnSpcReduction="10000"/>
          </a:bodyPr>
          <a:lstStyle/>
          <a:p>
            <a:pPr marL="0" indent="0" algn="ctr">
              <a:buNone/>
            </a:pPr>
            <a:r>
              <a:rPr lang="en-US" sz="3600" dirty="0">
                <a:solidFill>
                  <a:srgbClr val="002E97"/>
                </a:solidFill>
                <a:latin typeface="+mn-lt"/>
                <a:cs typeface="Times New Roman" panose="02020603050405020304" pitchFamily="18" charset="0"/>
              </a:rPr>
              <a:t>GRAV-D</a:t>
            </a:r>
          </a:p>
          <a:p>
            <a:pPr marL="0" indent="0" algn="ctr">
              <a:buNone/>
            </a:pPr>
            <a:r>
              <a:rPr lang="en-US" sz="2000" dirty="0">
                <a:solidFill>
                  <a:srgbClr val="002E97"/>
                </a:solidFill>
                <a:latin typeface="+mn-lt"/>
                <a:cs typeface="Times New Roman" panose="02020603050405020304" pitchFamily="18" charset="0"/>
              </a:rPr>
              <a:t>100% Complete (12/2023)</a:t>
            </a:r>
          </a:p>
        </p:txBody>
      </p:sp>
      <p:pic>
        <p:nvPicPr>
          <p:cNvPr id="5" name="Picture 4">
            <a:extLst>
              <a:ext uri="{FF2B5EF4-FFF2-40B4-BE49-F238E27FC236}">
                <a16:creationId xmlns:a16="http://schemas.microsoft.com/office/drawing/2014/main" id="{096CE891-FEB8-4336-BCC9-3B5611CAAC3A}"/>
              </a:ext>
            </a:extLst>
          </p:cNvPr>
          <p:cNvPicPr>
            <a:picLocks noChangeAspect="1"/>
          </p:cNvPicPr>
          <p:nvPr/>
        </p:nvPicPr>
        <p:blipFill>
          <a:blip r:embed="rId4"/>
          <a:stretch>
            <a:fillRect/>
          </a:stretch>
        </p:blipFill>
        <p:spPr>
          <a:xfrm>
            <a:off x="260131" y="1339326"/>
            <a:ext cx="8623610" cy="3794388"/>
          </a:xfrm>
          <a:prstGeom prst="rect">
            <a:avLst/>
          </a:prstGeom>
        </p:spPr>
      </p:pic>
    </p:spTree>
    <p:extLst>
      <p:ext uri="{BB962C8B-B14F-4D97-AF65-F5344CB8AC3E}">
        <p14:creationId xmlns:p14="http://schemas.microsoft.com/office/powerpoint/2010/main" val="3344428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410086"/>
            <a:ext cx="8229600" cy="857250"/>
          </a:xfrm>
        </p:spPr>
        <p:txBody>
          <a:bodyPr>
            <a:normAutofit/>
          </a:bodyPr>
          <a:lstStyle/>
          <a:p>
            <a:r>
              <a:rPr lang="en-US" sz="3600" dirty="0">
                <a:solidFill>
                  <a:srgbClr val="002E97"/>
                </a:solidFill>
                <a:latin typeface="+mn-lt"/>
                <a:cs typeface="Times New Roman" panose="02020603050405020304" pitchFamily="18" charset="0"/>
              </a:rPr>
              <a:t>Why Modernize the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lnSpcReduction="10000"/>
          </a:bodyPr>
          <a:lstStyle/>
          <a:p>
            <a:pPr marL="0"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Current models built on old technology</a:t>
            </a:r>
          </a:p>
          <a:p>
            <a:pPr marL="0"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NAD 83 not truly Geocentric (~2.2m)</a:t>
            </a: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NAVD 88 relies on marks in the ground</a:t>
            </a: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and is not easily maintained</a:t>
            </a: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Today’s technology needs better accuracy</a:t>
            </a:r>
          </a:p>
          <a:p>
            <a:pPr marL="0" indent="0">
              <a:buNone/>
            </a:pPr>
            <a:endParaRPr lang="en-US" dirty="0">
              <a:solidFill>
                <a:srgbClr val="002E97"/>
              </a:solidFill>
              <a:latin typeface="+mn-lt"/>
              <a:cs typeface="Times New Roman" panose="02020603050405020304" pitchFamily="18" charset="0"/>
            </a:endParaRPr>
          </a:p>
        </p:txBody>
      </p:sp>
    </p:spTree>
    <p:extLst>
      <p:ext uri="{BB962C8B-B14F-4D97-AF65-F5344CB8AC3E}">
        <p14:creationId xmlns:p14="http://schemas.microsoft.com/office/powerpoint/2010/main" val="4045029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342901"/>
            <a:ext cx="8229600" cy="857250"/>
          </a:xfrm>
        </p:spPr>
        <p:txBody>
          <a:bodyPr>
            <a:normAutofit/>
          </a:bodyPr>
          <a:lstStyle/>
          <a:p>
            <a:r>
              <a:rPr lang="en-US" sz="3600" dirty="0">
                <a:solidFill>
                  <a:srgbClr val="002E97"/>
                </a:solidFill>
                <a:latin typeface="+mn-lt"/>
                <a:cs typeface="Times New Roman" panose="02020603050405020304" pitchFamily="18" charset="0"/>
              </a:rPr>
              <a:t>Main Benefits of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92500" lnSpcReduction="10000"/>
          </a:bodyPr>
          <a:lstStyle/>
          <a:p>
            <a:pPr marL="0" indent="0">
              <a:buNone/>
              <a:defRPr sz="3000">
                <a:solidFill>
                  <a:srgbClr val="17375E"/>
                </a:solidFill>
                <a:latin typeface="Arial"/>
                <a:ea typeface="Arial"/>
                <a:cs typeface="Arial"/>
                <a:sym typeface="Arial"/>
              </a:defRPr>
            </a:pPr>
            <a:r>
              <a:rPr lang="en-US" dirty="0">
                <a:solidFill>
                  <a:srgbClr val="002E97"/>
                </a:solidFill>
              </a:rPr>
              <a:t>Fast, Accurate, Consistent Elevations Everywhere</a:t>
            </a:r>
          </a:p>
          <a:p>
            <a:pPr marL="0" indent="0">
              <a:buNone/>
              <a:defRPr sz="3000">
                <a:solidFill>
                  <a:srgbClr val="17375E"/>
                </a:solidFill>
                <a:latin typeface="Arial"/>
                <a:ea typeface="Arial"/>
                <a:cs typeface="Arial"/>
                <a:sym typeface="Arial"/>
              </a:defRPr>
            </a:pPr>
            <a:endParaRPr lang="en-US" sz="1200"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Improved Public Safety</a:t>
            </a:r>
            <a:endParaRPr lang="en-US" sz="3200" dirty="0">
              <a:solidFill>
                <a:srgbClr val="002E97"/>
              </a:solidFill>
            </a:endParaRPr>
          </a:p>
          <a:p>
            <a:pPr marL="457200" lvl="1" indent="0">
              <a:buNone/>
              <a:defRPr sz="3000">
                <a:solidFill>
                  <a:srgbClr val="17375E"/>
                </a:solidFill>
                <a:latin typeface="Arial"/>
                <a:ea typeface="Arial"/>
                <a:cs typeface="Arial"/>
                <a:sym typeface="Arial"/>
              </a:defRPr>
            </a:pPr>
            <a:r>
              <a:rPr lang="en-US" dirty="0">
                <a:solidFill>
                  <a:srgbClr val="002E97"/>
                </a:solidFill>
              </a:rPr>
              <a:t>Flood Plain Maps</a:t>
            </a:r>
          </a:p>
          <a:p>
            <a:pPr marL="457200" lvl="1" indent="0">
              <a:buNone/>
              <a:defRPr sz="3000">
                <a:solidFill>
                  <a:srgbClr val="17375E"/>
                </a:solidFill>
                <a:latin typeface="Arial"/>
                <a:ea typeface="Arial"/>
                <a:cs typeface="Arial"/>
                <a:sym typeface="Arial"/>
              </a:defRPr>
            </a:pPr>
            <a:r>
              <a:rPr lang="en-US" dirty="0">
                <a:solidFill>
                  <a:srgbClr val="002E97"/>
                </a:solidFill>
              </a:rPr>
              <a:t>Emergency Route Planning</a:t>
            </a:r>
          </a:p>
          <a:p>
            <a:pPr marL="457200" lvl="1" indent="0">
              <a:buNone/>
              <a:defRPr sz="3000">
                <a:solidFill>
                  <a:srgbClr val="17375E"/>
                </a:solidFill>
                <a:latin typeface="Arial"/>
                <a:ea typeface="Arial"/>
                <a:cs typeface="Arial"/>
                <a:sym typeface="Arial"/>
              </a:defRPr>
            </a:pPr>
            <a:endParaRPr lang="en-US" sz="1200"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Accurate Positioning</a:t>
            </a:r>
          </a:p>
          <a:p>
            <a:pPr marL="457200" lvl="1" indent="0">
              <a:buNone/>
              <a:defRPr sz="3000">
                <a:solidFill>
                  <a:srgbClr val="17375E"/>
                </a:solidFill>
                <a:latin typeface="Arial"/>
                <a:ea typeface="Arial"/>
                <a:cs typeface="Arial"/>
                <a:sym typeface="Arial"/>
              </a:defRPr>
            </a:pPr>
            <a:r>
              <a:rPr lang="en-US" dirty="0">
                <a:solidFill>
                  <a:srgbClr val="002E97"/>
                </a:solidFill>
              </a:rPr>
              <a:t>Autonomous vehicles, BIMs, Smart Cities</a:t>
            </a:r>
          </a:p>
        </p:txBody>
      </p:sp>
    </p:spTree>
    <p:extLst>
      <p:ext uri="{BB962C8B-B14F-4D97-AF65-F5344CB8AC3E}">
        <p14:creationId xmlns:p14="http://schemas.microsoft.com/office/powerpoint/2010/main" val="2490498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extBox 1">
            <a:extLst>
              <a:ext uri="{FF2B5EF4-FFF2-40B4-BE49-F238E27FC236}">
                <a16:creationId xmlns:a16="http://schemas.microsoft.com/office/drawing/2014/main" id="{79171060-79A6-46C1-81E1-419E7816609C}"/>
              </a:ext>
            </a:extLst>
          </p:cNvPr>
          <p:cNvSpPr txBox="1"/>
          <p:nvPr/>
        </p:nvSpPr>
        <p:spPr>
          <a:xfrm>
            <a:off x="1957824" y="354628"/>
            <a:ext cx="4658261"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latin typeface="Arial" panose="020B0604020202020204" pitchFamily="34" charset="0"/>
                <a:cs typeface="Arial" panose="020B0604020202020204" pitchFamily="34" charset="0"/>
              </a:rPr>
              <a:t>How </a:t>
            </a:r>
            <a:r>
              <a:rPr lang="en-US" sz="3600" dirty="0">
                <a:solidFill>
                  <a:srgbClr val="002E97"/>
                </a:solidFill>
                <a:latin typeface="Arial" panose="020B0604020202020204" pitchFamily="34" charset="0"/>
                <a:cs typeface="Arial" panose="020B0604020202020204" pitchFamily="34" charset="0"/>
              </a:rPr>
              <a:t>C</a:t>
            </a:r>
            <a:r>
              <a:rPr sz="3600" dirty="0">
                <a:solidFill>
                  <a:srgbClr val="002E97"/>
                </a:solidFill>
                <a:latin typeface="Arial" panose="020B0604020202020204" pitchFamily="34" charset="0"/>
                <a:cs typeface="Arial" panose="020B0604020202020204" pitchFamily="34" charset="0"/>
              </a:rPr>
              <a:t>an You Prepare</a:t>
            </a:r>
          </a:p>
        </p:txBody>
      </p:sp>
      <p:sp>
        <p:nvSpPr>
          <p:cNvPr id="9" name="Rectangle 2">
            <a:extLst>
              <a:ext uri="{FF2B5EF4-FFF2-40B4-BE49-F238E27FC236}">
                <a16:creationId xmlns:a16="http://schemas.microsoft.com/office/drawing/2014/main" id="{31C39580-4536-4252-917B-09415FE24A84}"/>
              </a:ext>
            </a:extLst>
          </p:cNvPr>
          <p:cNvSpPr txBox="1"/>
          <p:nvPr/>
        </p:nvSpPr>
        <p:spPr>
          <a:xfrm>
            <a:off x="484376" y="1000959"/>
            <a:ext cx="8175247" cy="3970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Metadata is </a:t>
            </a:r>
            <a:r>
              <a:rPr sz="2800" b="1" u="sng" dirty="0">
                <a:solidFill>
                  <a:srgbClr val="002E97"/>
                </a:solidFill>
                <a:latin typeface="Arial" panose="020B0604020202020204" pitchFamily="34" charset="0"/>
                <a:cs typeface="Arial" panose="020B0604020202020204" pitchFamily="34" charset="0"/>
              </a:rPr>
              <a:t>essential</a:t>
            </a:r>
          </a:p>
          <a:p>
            <a:pPr lvl="2">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Improves reliability and accuracy of data</a:t>
            </a:r>
          </a:p>
          <a:p>
            <a:pPr lvl="2">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Increases value and usefulness</a:t>
            </a:r>
          </a:p>
          <a:p>
            <a:pPr>
              <a:defRPr sz="3000">
                <a:solidFill>
                  <a:srgbClr val="17375E"/>
                </a:solidFill>
                <a:latin typeface="Arial"/>
                <a:ea typeface="Arial"/>
                <a:cs typeface="Arial"/>
                <a:sym typeface="Arial"/>
              </a:defRPr>
            </a:pPr>
            <a:endParaRPr sz="28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Transform and collect data in current </a:t>
            </a:r>
            <a:r>
              <a:rPr sz="2800" dirty="0" err="1">
                <a:solidFill>
                  <a:srgbClr val="002E97"/>
                </a:solidFill>
                <a:latin typeface="Arial" panose="020B0604020202020204" pitchFamily="34" charset="0"/>
                <a:cs typeface="Arial" panose="020B0604020202020204" pitchFamily="34" charset="0"/>
              </a:rPr>
              <a:t>datums</a:t>
            </a:r>
            <a:endParaRPr sz="2800" dirty="0">
              <a:solidFill>
                <a:srgbClr val="002E97"/>
              </a:solidFill>
              <a:latin typeface="Arial" panose="020B0604020202020204" pitchFamily="34" charset="0"/>
              <a:cs typeface="Arial" panose="020B0604020202020204" pitchFamily="34" charset="0"/>
            </a:endParaRPr>
          </a:p>
          <a:p>
            <a:pPr lvl="2">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NAD</a:t>
            </a:r>
            <a:r>
              <a:rPr lang="en-US" sz="2800" dirty="0">
                <a:solidFill>
                  <a:srgbClr val="002E97"/>
                </a:solidFill>
                <a:latin typeface="Arial" panose="020B0604020202020204" pitchFamily="34" charset="0"/>
                <a:cs typeface="Arial" panose="020B0604020202020204" pitchFamily="34" charset="0"/>
              </a:rPr>
              <a:t> </a:t>
            </a:r>
            <a:r>
              <a:rPr sz="2800" dirty="0">
                <a:solidFill>
                  <a:srgbClr val="002E97"/>
                </a:solidFill>
                <a:latin typeface="Arial" panose="020B0604020202020204" pitchFamily="34" charset="0"/>
                <a:cs typeface="Arial" panose="020B0604020202020204" pitchFamily="34" charset="0"/>
              </a:rPr>
              <a:t>83 (2011), NAVD</a:t>
            </a:r>
            <a:r>
              <a:rPr lang="en-US" sz="2800" dirty="0">
                <a:solidFill>
                  <a:srgbClr val="002E97"/>
                </a:solidFill>
                <a:latin typeface="Arial" panose="020B0604020202020204" pitchFamily="34" charset="0"/>
                <a:cs typeface="Arial" panose="020B0604020202020204" pitchFamily="34" charset="0"/>
              </a:rPr>
              <a:t> </a:t>
            </a:r>
            <a:r>
              <a:rPr sz="2800" dirty="0">
                <a:solidFill>
                  <a:srgbClr val="002E97"/>
                </a:solidFill>
                <a:latin typeface="Arial" panose="020B0604020202020204" pitchFamily="34" charset="0"/>
                <a:cs typeface="Arial" panose="020B0604020202020204" pitchFamily="34" charset="0"/>
              </a:rPr>
              <a:t>88</a:t>
            </a:r>
            <a:endParaRPr lang="en-US" sz="32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endParaRPr lang="en-US" sz="28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Evaluate The Alpha Products Impacts In Your Area</a:t>
            </a:r>
          </a:p>
          <a:p>
            <a:pPr lvl="2">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SPCS2022, NCAT, GEOID2022, EPP2022</a:t>
            </a:r>
          </a:p>
        </p:txBody>
      </p:sp>
    </p:spTree>
    <p:extLst>
      <p:ext uri="{BB962C8B-B14F-4D97-AF65-F5344CB8AC3E}">
        <p14:creationId xmlns:p14="http://schemas.microsoft.com/office/powerpoint/2010/main" val="1232933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extBox 1">
            <a:extLst>
              <a:ext uri="{FF2B5EF4-FFF2-40B4-BE49-F238E27FC236}">
                <a16:creationId xmlns:a16="http://schemas.microsoft.com/office/drawing/2014/main" id="{79171060-79A6-46C1-81E1-419E7816609C}"/>
              </a:ext>
            </a:extLst>
          </p:cNvPr>
          <p:cNvSpPr txBox="1"/>
          <p:nvPr/>
        </p:nvSpPr>
        <p:spPr>
          <a:xfrm>
            <a:off x="1957824" y="302869"/>
            <a:ext cx="4503795"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Metadata to Consider</a:t>
            </a:r>
            <a:endParaRPr sz="3600" dirty="0">
              <a:solidFill>
                <a:srgbClr val="002E97"/>
              </a:solidFill>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2ADF326F-45FC-4B58-A0D6-A946A1CD8296}"/>
              </a:ext>
            </a:extLst>
          </p:cNvPr>
          <p:cNvSpPr>
            <a:spLocks noGrp="1"/>
          </p:cNvSpPr>
          <p:nvPr>
            <p:ph idx="1"/>
          </p:nvPr>
        </p:nvSpPr>
        <p:spPr>
          <a:xfrm>
            <a:off x="738624" y="1063229"/>
            <a:ext cx="7666752" cy="3785081"/>
          </a:xfrm>
        </p:spPr>
        <p:txBody>
          <a:bodyPr>
            <a:normAutofit fontScale="70000" lnSpcReduction="20000"/>
          </a:bodyPr>
          <a:lstStyle/>
          <a:p>
            <a:pPr marL="0" indent="0">
              <a:buNone/>
              <a:defRPr sz="3000">
                <a:solidFill>
                  <a:srgbClr val="17375E"/>
                </a:solidFill>
                <a:latin typeface="Arial"/>
                <a:ea typeface="Arial"/>
                <a:cs typeface="Arial"/>
                <a:sym typeface="Arial"/>
              </a:defRPr>
            </a:pPr>
            <a:r>
              <a:rPr lang="en-US" sz="3100" dirty="0">
                <a:solidFill>
                  <a:srgbClr val="002E97"/>
                </a:solidFill>
                <a:latin typeface="Arial" panose="020B0604020202020204" pitchFamily="34" charset="0"/>
                <a:cs typeface="Arial" panose="020B0604020202020204" pitchFamily="34" charset="0"/>
              </a:rPr>
              <a:t>Document what realization of NAD83</a:t>
            </a:r>
          </a:p>
          <a:p>
            <a:pPr marL="0" indent="0">
              <a:buNone/>
              <a:defRPr sz="3000">
                <a:solidFill>
                  <a:srgbClr val="17375E"/>
                </a:solidFill>
                <a:latin typeface="Arial"/>
                <a:ea typeface="Arial"/>
                <a:cs typeface="Arial"/>
                <a:sym typeface="Arial"/>
              </a:defRPr>
            </a:pPr>
            <a:r>
              <a:rPr lang="en-US" sz="3100" dirty="0">
                <a:solidFill>
                  <a:srgbClr val="002E97"/>
                </a:solidFill>
                <a:latin typeface="Arial" panose="020B0604020202020204" pitchFamily="34" charset="0"/>
                <a:cs typeface="Arial" panose="020B0604020202020204" pitchFamily="34" charset="0"/>
              </a:rPr>
              <a:t>	Original, HARN, FBN, 2007, 2011</a:t>
            </a:r>
          </a:p>
          <a:p>
            <a:pPr marL="0" indent="0">
              <a:buNone/>
              <a:defRPr sz="3000">
                <a:solidFill>
                  <a:srgbClr val="17375E"/>
                </a:solidFill>
                <a:latin typeface="Arial"/>
                <a:ea typeface="Arial"/>
                <a:cs typeface="Arial"/>
                <a:sym typeface="Arial"/>
              </a:defRPr>
            </a:pPr>
            <a:endParaRPr lang="en-US" sz="9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9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9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r>
              <a:rPr lang="en-US" sz="3100" dirty="0">
                <a:solidFill>
                  <a:srgbClr val="002E97"/>
                </a:solidFill>
                <a:latin typeface="Arial" panose="020B0604020202020204" pitchFamily="34" charset="0"/>
                <a:cs typeface="Arial" panose="020B0604020202020204" pitchFamily="34" charset="0"/>
              </a:rPr>
              <a:t>Document Geoid Models used for GNSS data, Lidar, </a:t>
            </a:r>
            <a:r>
              <a:rPr lang="en-US" sz="3100" dirty="0" err="1">
                <a:solidFill>
                  <a:srgbClr val="002E97"/>
                </a:solidFill>
                <a:latin typeface="Arial" panose="020B0604020202020204" pitchFamily="34" charset="0"/>
                <a:cs typeface="Arial" panose="020B0604020202020204" pitchFamily="34" charset="0"/>
              </a:rPr>
              <a:t>etc</a:t>
            </a:r>
            <a:endParaRPr lang="en-US" sz="31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9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9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9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r>
              <a:rPr lang="en-US" sz="3100" dirty="0">
                <a:solidFill>
                  <a:srgbClr val="002E97"/>
                </a:solidFill>
                <a:latin typeface="Arial" panose="020B0604020202020204" pitchFamily="34" charset="0"/>
                <a:cs typeface="Arial" panose="020B0604020202020204" pitchFamily="34" charset="0"/>
              </a:rPr>
              <a:t>Document transformations and workflows applied to data</a:t>
            </a:r>
          </a:p>
          <a:p>
            <a:pPr marL="0" indent="0">
              <a:buNone/>
              <a:defRPr sz="3000">
                <a:solidFill>
                  <a:srgbClr val="17375E"/>
                </a:solidFill>
                <a:latin typeface="Arial"/>
                <a:ea typeface="Arial"/>
                <a:cs typeface="Arial"/>
                <a:sym typeface="Arial"/>
              </a:defRPr>
            </a:pPr>
            <a:endParaRPr lang="en-US" sz="9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9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9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r>
              <a:rPr lang="en-US" sz="3100" dirty="0">
                <a:solidFill>
                  <a:srgbClr val="002E97"/>
                </a:solidFill>
                <a:latin typeface="Arial" panose="020B0604020202020204" pitchFamily="34" charset="0"/>
                <a:cs typeface="Arial" panose="020B0604020202020204" pitchFamily="34" charset="0"/>
              </a:rPr>
              <a:t>Understanding the term </a:t>
            </a:r>
            <a:r>
              <a:rPr lang="en-US" sz="3100" b="1" dirty="0">
                <a:solidFill>
                  <a:srgbClr val="002E97"/>
                </a:solidFill>
                <a:latin typeface="Arial" panose="020B0604020202020204" pitchFamily="34" charset="0"/>
                <a:cs typeface="Arial" panose="020B0604020202020204" pitchFamily="34" charset="0"/>
              </a:rPr>
              <a:t>Epoch</a:t>
            </a:r>
          </a:p>
          <a:p>
            <a:pPr marL="0" indent="0">
              <a:buNone/>
              <a:defRPr sz="3000">
                <a:solidFill>
                  <a:srgbClr val="17375E"/>
                </a:solidFill>
                <a:latin typeface="Arial"/>
                <a:ea typeface="Arial"/>
                <a:cs typeface="Arial"/>
                <a:sym typeface="Arial"/>
              </a:defRPr>
            </a:pPr>
            <a:r>
              <a:rPr lang="en-US" sz="3100" dirty="0">
                <a:solidFill>
                  <a:srgbClr val="002E97"/>
                </a:solidFill>
                <a:latin typeface="Arial" panose="020B0604020202020204" pitchFamily="34" charset="0"/>
                <a:cs typeface="Arial" panose="020B0604020202020204" pitchFamily="34" charset="0"/>
              </a:rPr>
              <a:t>	Datum epoch of NAD83(2011) is epoch 2010.00</a:t>
            </a:r>
          </a:p>
          <a:p>
            <a:pPr marL="0" indent="0">
              <a:buNone/>
              <a:defRPr sz="3000">
                <a:solidFill>
                  <a:srgbClr val="17375E"/>
                </a:solidFill>
                <a:latin typeface="Arial"/>
                <a:ea typeface="Arial"/>
                <a:cs typeface="Arial"/>
                <a:sym typeface="Arial"/>
              </a:defRPr>
            </a:pPr>
            <a:r>
              <a:rPr lang="en-US" sz="3100" dirty="0">
                <a:solidFill>
                  <a:srgbClr val="002E97"/>
                </a:solidFill>
                <a:latin typeface="Arial" panose="020B0604020202020204" pitchFamily="34" charset="0"/>
                <a:cs typeface="Arial" panose="020B0604020202020204" pitchFamily="34" charset="0"/>
              </a:rPr>
              <a:t>		All data used was processed to same epoch</a:t>
            </a:r>
          </a:p>
          <a:p>
            <a:pPr marL="0" indent="0">
              <a:buNone/>
              <a:defRPr sz="3000">
                <a:solidFill>
                  <a:srgbClr val="17375E"/>
                </a:solidFill>
                <a:latin typeface="Arial"/>
                <a:ea typeface="Arial"/>
                <a:cs typeface="Arial"/>
                <a:sym typeface="Arial"/>
              </a:defRPr>
            </a:pPr>
            <a:r>
              <a:rPr lang="en-US" sz="900" dirty="0">
                <a:solidFill>
                  <a:srgbClr val="002E97"/>
                </a:solidFill>
                <a:latin typeface="Arial" panose="020B0604020202020204" pitchFamily="34" charset="0"/>
                <a:cs typeface="Arial" panose="020B0604020202020204" pitchFamily="34" charset="0"/>
              </a:rPr>
              <a:t>	 </a:t>
            </a:r>
          </a:p>
          <a:p>
            <a:pPr marL="0" indent="0">
              <a:buNone/>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		</a:t>
            </a:r>
            <a:r>
              <a:rPr lang="en-US" sz="3100" dirty="0">
                <a:solidFill>
                  <a:srgbClr val="002E97"/>
                </a:solidFill>
                <a:latin typeface="Arial" panose="020B0604020202020204" pitchFamily="34" charset="0"/>
                <a:cs typeface="Arial" panose="020B0604020202020204" pitchFamily="34" charset="0"/>
              </a:rPr>
              <a:t>Date of observations is epoch data collected</a:t>
            </a:r>
          </a:p>
        </p:txBody>
      </p:sp>
    </p:spTree>
    <p:extLst>
      <p:ext uri="{BB962C8B-B14F-4D97-AF65-F5344CB8AC3E}">
        <p14:creationId xmlns:p14="http://schemas.microsoft.com/office/powerpoint/2010/main" val="2693699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Autofit/>
          </a:bodyPr>
          <a:lstStyle/>
          <a:p>
            <a:r>
              <a:rPr lang="en-US" sz="2400" dirty="0">
                <a:solidFill>
                  <a:srgbClr val="002E97"/>
                </a:solidFill>
                <a:latin typeface="+mn-lt"/>
                <a:cs typeface="Times New Roman" panose="02020603050405020304" pitchFamily="18" charset="0"/>
              </a:rPr>
              <a:t>Best ways to determine coordinates in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941989" y="1225771"/>
            <a:ext cx="7260021" cy="3394472"/>
          </a:xfrm>
        </p:spPr>
        <p:txBody>
          <a:bodyPr>
            <a:normAutofit fontScale="70000" lnSpcReduction="20000"/>
          </a:bodyPr>
          <a:lstStyle/>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Resurvey</a:t>
            </a:r>
            <a:r>
              <a:rPr lang="en-US" sz="3200" dirty="0">
                <a:solidFill>
                  <a:srgbClr val="002E97"/>
                </a:solidFill>
                <a:latin typeface="Arial" panose="020B0604020202020204" pitchFamily="34" charset="0"/>
                <a:cs typeface="Arial" panose="020B0604020202020204" pitchFamily="34" charset="0"/>
              </a:rPr>
              <a:t>: Return to the field and collect new observations, relying upon geodetic control that has coordinates in the new datum</a:t>
            </a:r>
          </a:p>
          <a:p>
            <a:pPr marL="385763" indent="-385763" algn="l" hangingPunct="1">
              <a:buFont typeface="+mj-lt"/>
              <a:buAutoNum type="arabicPeriod"/>
            </a:pPr>
            <a:endParaRPr lang="en-US" sz="3200" dirty="0">
              <a:solidFill>
                <a:srgbClr val="002E97"/>
              </a:solidFill>
              <a:latin typeface="Arial" panose="020B0604020202020204" pitchFamily="34" charset="0"/>
              <a:cs typeface="Arial" panose="020B0604020202020204" pitchFamily="34" charset="0"/>
            </a:endParaRPr>
          </a:p>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Reprocess</a:t>
            </a:r>
            <a:r>
              <a:rPr lang="en-US" sz="3200" dirty="0">
                <a:solidFill>
                  <a:srgbClr val="002E97"/>
                </a:solidFill>
                <a:latin typeface="Arial" panose="020B0604020202020204" pitchFamily="34" charset="0"/>
                <a:cs typeface="Arial" panose="020B0604020202020204" pitchFamily="34" charset="0"/>
              </a:rPr>
              <a:t>: Using existing observations, re-compute new coordinates based upon geodetic control (CORS) that has been defined in the new datum</a:t>
            </a:r>
          </a:p>
          <a:p>
            <a:pPr marL="385763" indent="-385763" algn="l" hangingPunct="1">
              <a:buFont typeface="+mj-lt"/>
              <a:buAutoNum type="arabicPeriod"/>
            </a:pPr>
            <a:endParaRPr lang="en-US" sz="3200" dirty="0">
              <a:solidFill>
                <a:srgbClr val="002E97"/>
              </a:solidFill>
              <a:latin typeface="Arial" panose="020B0604020202020204" pitchFamily="34" charset="0"/>
              <a:cs typeface="Arial" panose="020B0604020202020204" pitchFamily="34" charset="0"/>
            </a:endParaRPr>
          </a:p>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Transform</a:t>
            </a:r>
            <a:r>
              <a:rPr lang="en-US" sz="3200" dirty="0">
                <a:solidFill>
                  <a:srgbClr val="002E97"/>
                </a:solidFill>
                <a:latin typeface="Arial" panose="020B0604020202020204" pitchFamily="34" charset="0"/>
                <a:cs typeface="Arial" panose="020B0604020202020204" pitchFamily="34" charset="0"/>
              </a:rPr>
              <a:t>: Take finished products which have coordinates in the old datum and use transformation software to estimate coordinates in the new datum</a:t>
            </a:r>
          </a:p>
        </p:txBody>
      </p:sp>
    </p:spTree>
    <p:extLst>
      <p:ext uri="{BB962C8B-B14F-4D97-AF65-F5344CB8AC3E}">
        <p14:creationId xmlns:p14="http://schemas.microsoft.com/office/powerpoint/2010/main" val="3399784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The Future Reference Frames</a:t>
            </a:r>
          </a:p>
        </p:txBody>
      </p:sp>
      <p:sp>
        <p:nvSpPr>
          <p:cNvPr id="4" name="Rectangle 2">
            <a:extLst>
              <a:ext uri="{FF2B5EF4-FFF2-40B4-BE49-F238E27FC236}">
                <a16:creationId xmlns:a16="http://schemas.microsoft.com/office/drawing/2014/main" id="{6AE0512B-1D70-4114-91F3-C899FD42D4A4}"/>
              </a:ext>
            </a:extLst>
          </p:cNvPr>
          <p:cNvSpPr txBox="1"/>
          <p:nvPr/>
        </p:nvSpPr>
        <p:spPr>
          <a:xfrm>
            <a:off x="236182" y="1501309"/>
            <a:ext cx="4174453" cy="3200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lang="en-US" dirty="0">
                <a:solidFill>
                  <a:srgbClr val="002E97"/>
                </a:solidFill>
              </a:rPr>
              <a:t>Tectonic </a:t>
            </a:r>
            <a:r>
              <a:rPr dirty="0">
                <a:solidFill>
                  <a:srgbClr val="002E97"/>
                </a:solidFill>
              </a:rPr>
              <a:t>Plate based</a:t>
            </a:r>
            <a:endParaRPr lang="en-US" dirty="0">
              <a:solidFill>
                <a:srgbClr val="002E97"/>
              </a:solidFill>
            </a:endParaRPr>
          </a:p>
          <a:p>
            <a:pPr>
              <a:defRPr sz="3000">
                <a:solidFill>
                  <a:srgbClr val="17375E"/>
                </a:solidFill>
                <a:latin typeface="Arial"/>
                <a:ea typeface="Arial"/>
                <a:cs typeface="Arial"/>
                <a:sym typeface="Arial"/>
              </a:defRPr>
            </a:pPr>
            <a:r>
              <a:rPr lang="en-US" sz="1500" dirty="0">
                <a:solidFill>
                  <a:srgbClr val="002E97"/>
                </a:solidFill>
              </a:rPr>
              <a:t>	Each Plate is based on the same</a:t>
            </a:r>
          </a:p>
          <a:p>
            <a:pPr>
              <a:defRPr sz="3000">
                <a:solidFill>
                  <a:srgbClr val="17375E"/>
                </a:solidFill>
                <a:latin typeface="Arial"/>
                <a:ea typeface="Arial"/>
                <a:cs typeface="Arial"/>
                <a:sym typeface="Arial"/>
              </a:defRPr>
            </a:pPr>
            <a:r>
              <a:rPr lang="en-US" sz="1500" dirty="0">
                <a:solidFill>
                  <a:srgbClr val="002E97"/>
                </a:solidFill>
              </a:rPr>
              <a:t>	densified ITRF model</a:t>
            </a:r>
          </a:p>
          <a:p>
            <a:pPr algn="r">
              <a:defRPr sz="3000">
                <a:solidFill>
                  <a:srgbClr val="17375E"/>
                </a:solidFill>
                <a:latin typeface="Arial"/>
                <a:ea typeface="Arial"/>
                <a:cs typeface="Arial"/>
                <a:sym typeface="Arial"/>
              </a:defRPr>
            </a:pPr>
            <a:endParaRPr lang="en-US" dirty="0">
              <a:solidFill>
                <a:srgbClr val="002E97"/>
              </a:solidFill>
            </a:endParaRPr>
          </a:p>
          <a:p>
            <a:pPr>
              <a:defRPr sz="3000">
                <a:solidFill>
                  <a:srgbClr val="17375E"/>
                </a:solidFill>
                <a:latin typeface="Arial"/>
                <a:ea typeface="Arial"/>
                <a:cs typeface="Arial"/>
                <a:sym typeface="Arial"/>
              </a:defRPr>
            </a:pPr>
            <a:r>
              <a:rPr lang="en-US" sz="2800" dirty="0">
                <a:solidFill>
                  <a:srgbClr val="002E97"/>
                </a:solidFill>
              </a:rPr>
              <a:t>North America		NATRF</a:t>
            </a:r>
          </a:p>
          <a:p>
            <a:pPr>
              <a:defRPr sz="3000">
                <a:solidFill>
                  <a:srgbClr val="17375E"/>
                </a:solidFill>
                <a:latin typeface="Arial"/>
                <a:ea typeface="Arial"/>
                <a:cs typeface="Arial"/>
                <a:sym typeface="Arial"/>
              </a:defRPr>
            </a:pPr>
            <a:r>
              <a:rPr lang="en-US" sz="2800" dirty="0">
                <a:solidFill>
                  <a:srgbClr val="002E97"/>
                </a:solidFill>
              </a:rPr>
              <a:t>Caribbean			CATRF</a:t>
            </a:r>
          </a:p>
          <a:p>
            <a:pPr>
              <a:defRPr sz="3000">
                <a:solidFill>
                  <a:srgbClr val="17375E"/>
                </a:solidFill>
                <a:latin typeface="Arial"/>
                <a:ea typeface="Arial"/>
                <a:cs typeface="Arial"/>
                <a:sym typeface="Arial"/>
              </a:defRPr>
            </a:pPr>
            <a:r>
              <a:rPr lang="en-US" sz="2800" dirty="0">
                <a:solidFill>
                  <a:srgbClr val="002E97"/>
                </a:solidFill>
              </a:rPr>
              <a:t>Pacific				PATRF</a:t>
            </a:r>
          </a:p>
          <a:p>
            <a:pPr>
              <a:defRPr sz="3000">
                <a:solidFill>
                  <a:srgbClr val="17375E"/>
                </a:solidFill>
                <a:latin typeface="Arial"/>
                <a:ea typeface="Arial"/>
                <a:cs typeface="Arial"/>
                <a:sym typeface="Arial"/>
              </a:defRPr>
            </a:pPr>
            <a:r>
              <a:rPr lang="en-US" sz="2800" dirty="0">
                <a:solidFill>
                  <a:srgbClr val="002E97"/>
                </a:solidFill>
              </a:rPr>
              <a:t>Mariana				MATRF</a:t>
            </a:r>
            <a:endParaRPr sz="2800" dirty="0">
              <a:solidFill>
                <a:srgbClr val="002E97"/>
              </a:solidFill>
            </a:endParaRPr>
          </a:p>
        </p:txBody>
      </p:sp>
      <p:grpSp>
        <p:nvGrpSpPr>
          <p:cNvPr id="5" name="Group 4">
            <a:extLst>
              <a:ext uri="{FF2B5EF4-FFF2-40B4-BE49-F238E27FC236}">
                <a16:creationId xmlns:a16="http://schemas.microsoft.com/office/drawing/2014/main" id="{8F76A553-B83C-4264-9DB5-1DB20706803B}"/>
              </a:ext>
            </a:extLst>
          </p:cNvPr>
          <p:cNvGrpSpPr/>
          <p:nvPr/>
        </p:nvGrpSpPr>
        <p:grpSpPr>
          <a:xfrm>
            <a:off x="4558355" y="1192869"/>
            <a:ext cx="4463222" cy="3808350"/>
            <a:chOff x="-2" y="-944338"/>
            <a:chExt cx="9144002" cy="7802336"/>
          </a:xfrm>
        </p:grpSpPr>
        <p:pic>
          <p:nvPicPr>
            <p:cNvPr id="6" name="Picture 5" descr="Map of the 2022 Terrestrial Reference Frames">
              <a:extLst>
                <a:ext uri="{FF2B5EF4-FFF2-40B4-BE49-F238E27FC236}">
                  <a16:creationId xmlns:a16="http://schemas.microsoft.com/office/drawing/2014/main" id="{332A761F-1D66-4D75-B95D-D20D25B532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39"/>
            <a:stretch/>
          </p:blipFill>
          <p:spPr>
            <a:xfrm>
              <a:off x="0" y="434764"/>
              <a:ext cx="9144000" cy="6423234"/>
            </a:xfrm>
            <a:prstGeom prst="rect">
              <a:avLst/>
            </a:prstGeom>
          </p:spPr>
        </p:pic>
        <p:sp>
          <p:nvSpPr>
            <p:cNvPr id="7" name="TextBox 6">
              <a:extLst>
                <a:ext uri="{FF2B5EF4-FFF2-40B4-BE49-F238E27FC236}">
                  <a16:creationId xmlns:a16="http://schemas.microsoft.com/office/drawing/2014/main" id="{5740FDF3-7DFB-4A84-91A8-28E92A8AE5DE}"/>
                </a:ext>
              </a:extLst>
            </p:cNvPr>
            <p:cNvSpPr txBox="1"/>
            <p:nvPr/>
          </p:nvSpPr>
          <p:spPr>
            <a:xfrm>
              <a:off x="-2" y="-944338"/>
              <a:ext cx="9144000" cy="13241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The tectonic plates “fixed” for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2022 Terrestrial Reference Frames</a:t>
              </a:r>
            </a:p>
          </p:txBody>
        </p:sp>
        <p:sp>
          <p:nvSpPr>
            <p:cNvPr id="8" name="TextBox 7">
              <a:extLst>
                <a:ext uri="{FF2B5EF4-FFF2-40B4-BE49-F238E27FC236}">
                  <a16:creationId xmlns:a16="http://schemas.microsoft.com/office/drawing/2014/main" id="{A4D1B569-D5D9-435B-AD48-1AFA80D80FEA}"/>
                </a:ext>
              </a:extLst>
            </p:cNvPr>
            <p:cNvSpPr txBox="1"/>
            <p:nvPr/>
          </p:nvSpPr>
          <p:spPr>
            <a:xfrm>
              <a:off x="4226968" y="1989103"/>
              <a:ext cx="252119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NATRF2022</a:t>
              </a:r>
            </a:p>
          </p:txBody>
        </p:sp>
        <p:sp>
          <p:nvSpPr>
            <p:cNvPr id="9" name="TextBox 8">
              <a:extLst>
                <a:ext uri="{FF2B5EF4-FFF2-40B4-BE49-F238E27FC236}">
                  <a16:creationId xmlns:a16="http://schemas.microsoft.com/office/drawing/2014/main" id="{4B1E3123-722B-4831-9286-3EA87BE17544}"/>
                </a:ext>
              </a:extLst>
            </p:cNvPr>
            <p:cNvSpPr txBox="1"/>
            <p:nvPr/>
          </p:nvSpPr>
          <p:spPr>
            <a:xfrm>
              <a:off x="1636414" y="3727076"/>
              <a:ext cx="259055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PATRF2022</a:t>
              </a:r>
            </a:p>
          </p:txBody>
        </p:sp>
        <p:sp>
          <p:nvSpPr>
            <p:cNvPr id="10" name="TextBox 9">
              <a:extLst>
                <a:ext uri="{FF2B5EF4-FFF2-40B4-BE49-F238E27FC236}">
                  <a16:creationId xmlns:a16="http://schemas.microsoft.com/office/drawing/2014/main" id="{40E9F68A-F3D3-48D9-AF9A-A9730FDBF603}"/>
                </a:ext>
              </a:extLst>
            </p:cNvPr>
            <p:cNvSpPr txBox="1"/>
            <p:nvPr/>
          </p:nvSpPr>
          <p:spPr>
            <a:xfrm>
              <a:off x="27726" y="2954839"/>
              <a:ext cx="259678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MATRF2022</a:t>
              </a:r>
            </a:p>
          </p:txBody>
        </p:sp>
        <p:sp>
          <p:nvSpPr>
            <p:cNvPr id="11" name="TextBox 10">
              <a:extLst>
                <a:ext uri="{FF2B5EF4-FFF2-40B4-BE49-F238E27FC236}">
                  <a16:creationId xmlns:a16="http://schemas.microsoft.com/office/drawing/2014/main" id="{C846F641-7276-4DAA-8D5C-72C3FE33C9F0}"/>
                </a:ext>
              </a:extLst>
            </p:cNvPr>
            <p:cNvSpPr txBox="1"/>
            <p:nvPr/>
          </p:nvSpPr>
          <p:spPr>
            <a:xfrm>
              <a:off x="5599533" y="4042353"/>
              <a:ext cx="231776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CATRF2022</a:t>
              </a:r>
            </a:p>
          </p:txBody>
        </p:sp>
      </p:grpSp>
      <p:cxnSp>
        <p:nvCxnSpPr>
          <p:cNvPr id="12" name="Straight Connector 11">
            <a:extLst>
              <a:ext uri="{FF2B5EF4-FFF2-40B4-BE49-F238E27FC236}">
                <a16:creationId xmlns:a16="http://schemas.microsoft.com/office/drawing/2014/main" id="{DB618863-69F3-4425-BF0F-2F5D6B690BD6}"/>
              </a:ext>
            </a:extLst>
          </p:cNvPr>
          <p:cNvCxnSpPr>
            <a:cxnSpLocks/>
          </p:cNvCxnSpPr>
          <p:nvPr/>
        </p:nvCxnSpPr>
        <p:spPr>
          <a:xfrm>
            <a:off x="705021" y="2605876"/>
            <a:ext cx="2999360" cy="0"/>
          </a:xfrm>
          <a:prstGeom prst="line">
            <a:avLst/>
          </a:prstGeom>
          <a:ln w="22225">
            <a:solidFill>
              <a:srgbClr val="002E9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547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6" name="TextBox 1">
            <a:extLst>
              <a:ext uri="{FF2B5EF4-FFF2-40B4-BE49-F238E27FC236}">
                <a16:creationId xmlns:a16="http://schemas.microsoft.com/office/drawing/2014/main" id="{6D2047EE-10FA-45AF-8CA3-78F38D5C2A01}"/>
              </a:ext>
            </a:extLst>
          </p:cNvPr>
          <p:cNvSpPr txBox="1"/>
          <p:nvPr/>
        </p:nvSpPr>
        <p:spPr>
          <a:xfrm>
            <a:off x="1717374" y="402226"/>
            <a:ext cx="524758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NSRS Release Schedule</a:t>
            </a:r>
            <a:endParaRPr sz="3600" dirty="0">
              <a:solidFill>
                <a:srgbClr val="002E97"/>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19FB292A-AFDB-45D7-A27A-9FF75DE162EB}"/>
              </a:ext>
            </a:extLst>
          </p:cNvPr>
          <p:cNvSpPr/>
          <p:nvPr/>
        </p:nvSpPr>
        <p:spPr>
          <a:xfrm>
            <a:off x="1563986" y="4265030"/>
            <a:ext cx="6016028" cy="523220"/>
          </a:xfrm>
          <a:prstGeom prst="rect">
            <a:avLst/>
          </a:prstGeom>
        </p:spPr>
        <p:txBody>
          <a:bodyPr wrap="square">
            <a:spAutoFit/>
          </a:bodyPr>
          <a:lstStyle/>
          <a:p>
            <a:r>
              <a:rPr lang="en-US" sz="1400" dirty="0">
                <a:solidFill>
                  <a:srgbClr val="002E97"/>
                </a:solidFill>
                <a:latin typeface="Arial" panose="020B0604020202020204" pitchFamily="34" charset="0"/>
                <a:cs typeface="Arial" panose="020B0604020202020204" pitchFamily="34" charset="0"/>
              </a:rPr>
              <a:t>https://geodesy.noaa.gov/datums/newdatums/delayed-release.shtml</a:t>
            </a:r>
          </a:p>
          <a:p>
            <a:r>
              <a:rPr lang="en-US" sz="1400" dirty="0">
                <a:solidFill>
                  <a:srgbClr val="002E97"/>
                </a:solidFill>
                <a:latin typeface="Arial" panose="020B0604020202020204" pitchFamily="34" charset="0"/>
                <a:cs typeface="Arial" panose="020B0604020202020204" pitchFamily="34" charset="0"/>
              </a:rPr>
              <a:t>https://geodesy.noaa.gov/datums/newdatums/FAQNewDatums.shtml</a:t>
            </a:r>
          </a:p>
        </p:txBody>
      </p:sp>
      <p:sp>
        <p:nvSpPr>
          <p:cNvPr id="18" name="Rectangle 17">
            <a:extLst>
              <a:ext uri="{FF2B5EF4-FFF2-40B4-BE49-F238E27FC236}">
                <a16:creationId xmlns:a16="http://schemas.microsoft.com/office/drawing/2014/main" id="{F09B3594-1A52-43F4-BF3D-80DDCE04B13A}"/>
              </a:ext>
            </a:extLst>
          </p:cNvPr>
          <p:cNvSpPr/>
          <p:nvPr/>
        </p:nvSpPr>
        <p:spPr>
          <a:xfrm>
            <a:off x="1202436" y="1665413"/>
            <a:ext cx="6739128" cy="2246769"/>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Operational, workforce retention and other issues have delayed NSRS Modernization</a:t>
            </a:r>
          </a:p>
          <a:p>
            <a:endParaRPr lang="en-US" sz="20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SPCS2022 zones will be finalized in 2025 but will not be rolled out until all of the NSRS is modernized.</a:t>
            </a:r>
          </a:p>
          <a:p>
            <a:endParaRPr lang="en-US" sz="20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Beta rollout planned for 2025, full rollout in 2026</a:t>
            </a:r>
          </a:p>
        </p:txBody>
      </p:sp>
    </p:spTree>
    <p:extLst>
      <p:ext uri="{BB962C8B-B14F-4D97-AF65-F5344CB8AC3E}">
        <p14:creationId xmlns:p14="http://schemas.microsoft.com/office/powerpoint/2010/main" val="1325131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8D77EAB-FF61-43F0-9DF1-83DF06B0133D}"/>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NAPGD2022 Geopotential Datum</a:t>
            </a:r>
          </a:p>
        </p:txBody>
      </p:sp>
      <p:sp>
        <p:nvSpPr>
          <p:cNvPr id="16" name="TextBox 15">
            <a:extLst>
              <a:ext uri="{FF2B5EF4-FFF2-40B4-BE49-F238E27FC236}">
                <a16:creationId xmlns:a16="http://schemas.microsoft.com/office/drawing/2014/main" id="{E1AD9EC4-CA70-4844-9B03-6EC6A3BAD156}"/>
              </a:ext>
            </a:extLst>
          </p:cNvPr>
          <p:cNvSpPr txBox="1"/>
          <p:nvPr/>
        </p:nvSpPr>
        <p:spPr>
          <a:xfrm>
            <a:off x="840210" y="839450"/>
            <a:ext cx="372651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North American-Pacific Geopotential Datum of 2022</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7" name="TextBox 16">
            <a:extLst>
              <a:ext uri="{FF2B5EF4-FFF2-40B4-BE49-F238E27FC236}">
                <a16:creationId xmlns:a16="http://schemas.microsoft.com/office/drawing/2014/main" id="{94F1B59B-C71C-4972-914B-5DF5392EBEF8}"/>
              </a:ext>
            </a:extLst>
          </p:cNvPr>
          <p:cNvSpPr txBox="1"/>
          <p:nvPr/>
        </p:nvSpPr>
        <p:spPr>
          <a:xfrm>
            <a:off x="5998727" y="1806479"/>
            <a:ext cx="2602113"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Models included:	   Geopotential</a:t>
            </a:r>
            <a:r>
              <a:rPr lang="en-US" sz="2400" dirty="0">
                <a:solidFill>
                  <a:srgbClr val="002E97"/>
                </a:solidFill>
                <a:latin typeface="Arial" panose="020B0604020202020204" pitchFamily="34" charset="0"/>
                <a:cs typeface="Arial" panose="020B0604020202020204" pitchFamily="34" charset="0"/>
              </a:rPr>
              <a:t>	   Deflection</a:t>
            </a: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Gravity</a:t>
            </a:r>
            <a:r>
              <a:rPr lang="en-US" sz="2400" dirty="0">
                <a:solidFill>
                  <a:srgbClr val="002E97"/>
                </a:solidFill>
                <a:latin typeface="Arial" panose="020B0604020202020204" pitchFamily="34" charset="0"/>
                <a:cs typeface="Arial" panose="020B0604020202020204" pitchFamily="34" charset="0"/>
              </a:rPr>
              <a:t>	   </a:t>
            </a:r>
          </a:p>
          <a:p>
            <a:pPr marL="0" marR="0" indent="0"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	   Geoid</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grpSp>
        <p:nvGrpSpPr>
          <p:cNvPr id="18" name="Group 17">
            <a:extLst>
              <a:ext uri="{FF2B5EF4-FFF2-40B4-BE49-F238E27FC236}">
                <a16:creationId xmlns:a16="http://schemas.microsoft.com/office/drawing/2014/main" id="{6E844B17-6AF9-47A8-973A-ED6159D2C33F}"/>
              </a:ext>
            </a:extLst>
          </p:cNvPr>
          <p:cNvGrpSpPr/>
          <p:nvPr/>
        </p:nvGrpSpPr>
        <p:grpSpPr>
          <a:xfrm>
            <a:off x="5998726" y="3833039"/>
            <a:ext cx="2443828" cy="1104482"/>
            <a:chOff x="6632720" y="3562085"/>
            <a:chExt cx="2443828" cy="1104482"/>
          </a:xfrm>
        </p:grpSpPr>
        <p:sp>
          <p:nvSpPr>
            <p:cNvPr id="19" name="TextBox 18">
              <a:extLst>
                <a:ext uri="{FF2B5EF4-FFF2-40B4-BE49-F238E27FC236}">
                  <a16:creationId xmlns:a16="http://schemas.microsoft.com/office/drawing/2014/main" id="{C4AA47F1-0F96-47AF-B59D-9EA0F03D8B68}"/>
                </a:ext>
              </a:extLst>
            </p:cNvPr>
            <p:cNvSpPr txBox="1"/>
            <p:nvPr/>
          </p:nvSpPr>
          <p:spPr>
            <a:xfrm>
              <a:off x="6632720" y="4266459"/>
              <a:ext cx="153407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Guam/</a:t>
              </a:r>
              <a:r>
                <a:rPr lang="en-US" sz="2000" dirty="0">
                  <a:solidFill>
                    <a:srgbClr val="002E97"/>
                  </a:solidFill>
                  <a:latin typeface="Arial" panose="020B0604020202020204" pitchFamily="34" charset="0"/>
                  <a:cs typeface="Arial" panose="020B0604020202020204" pitchFamily="34" charset="0"/>
                </a:rPr>
                <a:t>CNMI</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20" name="TextBox 19">
              <a:extLst>
                <a:ext uri="{FF2B5EF4-FFF2-40B4-BE49-F238E27FC236}">
                  <a16:creationId xmlns:a16="http://schemas.microsoft.com/office/drawing/2014/main" id="{336FF13F-EDC2-4143-BA2B-3F2740723CBE}"/>
                </a:ext>
              </a:extLst>
            </p:cNvPr>
            <p:cNvSpPr txBox="1"/>
            <p:nvPr/>
          </p:nvSpPr>
          <p:spPr>
            <a:xfrm>
              <a:off x="6632721" y="3928882"/>
              <a:ext cx="210456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American</a:t>
              </a:r>
              <a:r>
                <a:rPr kumimoji="0" lang="en-US" sz="20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a:t>
              </a:r>
              <a:r>
                <a:rPr lang="en-US" sz="2000" dirty="0">
                  <a:solidFill>
                    <a:srgbClr val="002E97"/>
                  </a:solidFill>
                  <a:latin typeface="Arial" panose="020B0604020202020204" pitchFamily="34" charset="0"/>
                  <a:cs typeface="Arial" panose="020B0604020202020204" pitchFamily="34" charset="0"/>
                </a:rPr>
                <a:t>Samoa</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21" name="TextBox 20">
              <a:extLst>
                <a:ext uri="{FF2B5EF4-FFF2-40B4-BE49-F238E27FC236}">
                  <a16:creationId xmlns:a16="http://schemas.microsoft.com/office/drawing/2014/main" id="{C4DA6EAA-B3C9-4BE0-A21E-326BB4524B41}"/>
                </a:ext>
              </a:extLst>
            </p:cNvPr>
            <p:cNvSpPr txBox="1"/>
            <p:nvPr/>
          </p:nvSpPr>
          <p:spPr>
            <a:xfrm>
              <a:off x="6632721" y="3562085"/>
              <a:ext cx="244382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¼ Earth’s Surface</a:t>
              </a:r>
            </a:p>
          </p:txBody>
        </p:sp>
      </p:grpSp>
      <p:sp>
        <p:nvSpPr>
          <p:cNvPr id="22" name="TextBox 21">
            <a:extLst>
              <a:ext uri="{FF2B5EF4-FFF2-40B4-BE49-F238E27FC236}">
                <a16:creationId xmlns:a16="http://schemas.microsoft.com/office/drawing/2014/main" id="{846E9F4D-0D7F-4BD8-9AC4-A704EA8409D8}"/>
              </a:ext>
            </a:extLst>
          </p:cNvPr>
          <p:cNvSpPr txBox="1"/>
          <p:nvPr/>
        </p:nvSpPr>
        <p:spPr>
          <a:xfrm>
            <a:off x="5746595" y="986941"/>
            <a:ext cx="3166946" cy="646331"/>
          </a:xfrm>
          <a:prstGeom prst="rect">
            <a:avLst/>
          </a:prstGeom>
          <a:noFill/>
        </p:spPr>
        <p:txBody>
          <a:bodyPr wrap="square">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Not only a vertical</a:t>
            </a:r>
            <a:r>
              <a:rPr kumimoji="0" lang="en-US" sz="18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datum, </a:t>
            </a: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it is more than just heights. </a:t>
            </a:r>
            <a:endPar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23" name="Picture 22">
            <a:extLst>
              <a:ext uri="{FF2B5EF4-FFF2-40B4-BE49-F238E27FC236}">
                <a16:creationId xmlns:a16="http://schemas.microsoft.com/office/drawing/2014/main" id="{6F4F7B1D-E1A1-4E49-B371-29900D13D0C8}"/>
              </a:ext>
            </a:extLst>
          </p:cNvPr>
          <p:cNvPicPr>
            <a:picLocks noChangeAspect="1"/>
          </p:cNvPicPr>
          <p:nvPr/>
        </p:nvPicPr>
        <p:blipFill>
          <a:blip r:embed="rId4"/>
          <a:stretch>
            <a:fillRect/>
          </a:stretch>
        </p:blipFill>
        <p:spPr>
          <a:xfrm>
            <a:off x="230459" y="1122664"/>
            <a:ext cx="5203435" cy="4020836"/>
          </a:xfrm>
          <a:prstGeom prst="rect">
            <a:avLst/>
          </a:prstGeom>
        </p:spPr>
      </p:pic>
    </p:spTree>
    <p:extLst>
      <p:ext uri="{BB962C8B-B14F-4D97-AF65-F5344CB8AC3E}">
        <p14:creationId xmlns:p14="http://schemas.microsoft.com/office/powerpoint/2010/main" val="2346309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Shift and Drift</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85000" lnSpcReduction="20000"/>
          </a:bodyPr>
          <a:lstStyle/>
          <a:p>
            <a:r>
              <a:rPr lang="en-US" sz="2400" dirty="0">
                <a:solidFill>
                  <a:srgbClr val="002E97"/>
                </a:solidFill>
                <a:latin typeface="Arial" panose="020B0604020202020204" pitchFamily="34" charset="0"/>
                <a:cs typeface="Arial" panose="020B0604020202020204" pitchFamily="34" charset="0"/>
              </a:rPr>
              <a:t>A sudden </a:t>
            </a:r>
            <a:r>
              <a:rPr lang="en-US" sz="2400" b="1" i="1" dirty="0">
                <a:solidFill>
                  <a:srgbClr val="9B1113"/>
                </a:solidFill>
                <a:latin typeface="Arial" panose="020B0604020202020204" pitchFamily="34" charset="0"/>
                <a:cs typeface="Arial" panose="020B0604020202020204" pitchFamily="34" charset="0"/>
              </a:rPr>
              <a:t>shift</a:t>
            </a:r>
            <a:endParaRPr lang="en-US" sz="2400" dirty="0">
              <a:solidFill>
                <a:srgbClr val="9B1113"/>
              </a:solidFill>
              <a:latin typeface="Arial" panose="020B0604020202020204" pitchFamily="34" charset="0"/>
              <a:cs typeface="Arial" panose="020B0604020202020204" pitchFamily="34" charset="0"/>
            </a:endParaRPr>
          </a:p>
          <a:p>
            <a:pPr lvl="1"/>
            <a:r>
              <a:rPr lang="en-US" sz="2400" dirty="0">
                <a:solidFill>
                  <a:srgbClr val="002E97"/>
                </a:solidFill>
                <a:latin typeface="Arial" panose="020B0604020202020204" pitchFamily="34" charset="0"/>
                <a:cs typeface="Arial" panose="020B0604020202020204" pitchFamily="34" charset="0"/>
              </a:rPr>
              <a:t>Horizontal change:  </a:t>
            </a:r>
            <a:r>
              <a:rPr lang="en-US" sz="2400" b="1" dirty="0">
                <a:solidFill>
                  <a:srgbClr val="002E97"/>
                </a:solidFill>
                <a:latin typeface="Arial" panose="020B0604020202020204" pitchFamily="34" charset="0"/>
                <a:cs typeface="Arial" panose="020B0604020202020204" pitchFamily="34" charset="0"/>
              </a:rPr>
              <a:t>0.5 to 4 m (1.5 to 13 ft)</a:t>
            </a:r>
          </a:p>
          <a:p>
            <a:pPr lvl="1"/>
            <a:r>
              <a:rPr lang="en-US" sz="2400" dirty="0">
                <a:solidFill>
                  <a:srgbClr val="002E97"/>
                </a:solidFill>
                <a:latin typeface="Arial" panose="020B0604020202020204" pitchFamily="34" charset="0"/>
                <a:cs typeface="Arial" panose="020B0604020202020204" pitchFamily="34" charset="0"/>
              </a:rPr>
              <a:t>Ellipsoid height change:  </a:t>
            </a:r>
            <a:r>
              <a:rPr lang="en-US" sz="2400" b="1" dirty="0">
                <a:solidFill>
                  <a:srgbClr val="002E97"/>
                </a:solidFill>
                <a:latin typeface="Arial" panose="020B0604020202020204" pitchFamily="34" charset="0"/>
                <a:cs typeface="Arial" panose="020B0604020202020204" pitchFamily="34" charset="0"/>
              </a:rPr>
              <a:t>±2 m (±6 ft)</a:t>
            </a:r>
          </a:p>
          <a:p>
            <a:pPr lvl="1"/>
            <a:r>
              <a:rPr lang="en-US" sz="2400" dirty="0">
                <a:solidFill>
                  <a:srgbClr val="002E97"/>
                </a:solidFill>
                <a:latin typeface="Arial" panose="020B0604020202020204" pitchFamily="34" charset="0"/>
                <a:cs typeface="Arial" panose="020B0604020202020204" pitchFamily="34" charset="0"/>
              </a:rPr>
              <a:t>Elevation change:  </a:t>
            </a:r>
            <a:r>
              <a:rPr lang="en-US" sz="2400" b="1" dirty="0">
                <a:solidFill>
                  <a:srgbClr val="002E97"/>
                </a:solidFill>
                <a:latin typeface="Arial" panose="020B0604020202020204" pitchFamily="34" charset="0"/>
                <a:cs typeface="Arial" panose="020B0604020202020204" pitchFamily="34" charset="0"/>
              </a:rPr>
              <a:t>-0.5 to +2 m (-1.5 to +6 ft)</a:t>
            </a:r>
          </a:p>
          <a:p>
            <a:pPr lvl="1"/>
            <a:endParaRPr lang="en-US" sz="2400" b="1" dirty="0">
              <a:solidFill>
                <a:srgbClr val="002E97"/>
              </a:solidFill>
              <a:latin typeface="Arial" panose="020B0604020202020204" pitchFamily="34" charset="0"/>
              <a:cs typeface="Arial" panose="020B0604020202020204" pitchFamily="34" charset="0"/>
            </a:endParaRPr>
          </a:p>
          <a:p>
            <a:r>
              <a:rPr lang="en-US" sz="2400" dirty="0">
                <a:solidFill>
                  <a:srgbClr val="002E97"/>
                </a:solidFill>
                <a:latin typeface="Arial" panose="020B0604020202020204" pitchFamily="34" charset="0"/>
                <a:cs typeface="Arial" panose="020B0604020202020204" pitchFamily="34" charset="0"/>
              </a:rPr>
              <a:t>A continuous </a:t>
            </a:r>
            <a:r>
              <a:rPr lang="en-US" sz="2400" b="1" i="1" dirty="0">
                <a:solidFill>
                  <a:srgbClr val="9B1113"/>
                </a:solidFill>
                <a:latin typeface="Arial" panose="020B0604020202020204" pitchFamily="34" charset="0"/>
                <a:cs typeface="Arial" panose="020B0604020202020204" pitchFamily="34" charset="0"/>
              </a:rPr>
              <a:t>drift</a:t>
            </a:r>
            <a:endParaRPr lang="en-US" sz="2400" dirty="0">
              <a:solidFill>
                <a:srgbClr val="9B1113"/>
              </a:solidFill>
              <a:latin typeface="Arial" panose="020B0604020202020204" pitchFamily="34" charset="0"/>
              <a:cs typeface="Arial" panose="020B0604020202020204" pitchFamily="34" charset="0"/>
            </a:endParaRPr>
          </a:p>
          <a:p>
            <a:pPr lvl="1"/>
            <a:r>
              <a:rPr lang="en-US" sz="2400" dirty="0">
                <a:solidFill>
                  <a:srgbClr val="002E97"/>
                </a:solidFill>
                <a:latin typeface="Arial" panose="020B0604020202020204" pitchFamily="34" charset="0"/>
                <a:cs typeface="Arial" panose="020B0604020202020204" pitchFamily="34" charset="0"/>
              </a:rPr>
              <a:t>Coordinates associated with specific dates</a:t>
            </a:r>
          </a:p>
          <a:p>
            <a:pPr lvl="1"/>
            <a:endParaRPr lang="en-US" sz="2400" dirty="0">
              <a:solidFill>
                <a:srgbClr val="002E97"/>
              </a:solidFill>
              <a:latin typeface="Arial" panose="020B0604020202020204" pitchFamily="34" charset="0"/>
              <a:cs typeface="Arial" panose="020B0604020202020204" pitchFamily="34" charset="0"/>
            </a:endParaRPr>
          </a:p>
          <a:p>
            <a:r>
              <a:rPr lang="en-US" sz="2400" dirty="0">
                <a:solidFill>
                  <a:srgbClr val="002E97"/>
                </a:solidFill>
                <a:latin typeface="Arial" panose="020B0604020202020204" pitchFamily="34" charset="0"/>
                <a:cs typeface="Arial" panose="020B0604020202020204" pitchFamily="34" charset="0"/>
              </a:rPr>
              <a:t>Two components of drift:</a:t>
            </a:r>
          </a:p>
          <a:p>
            <a:pPr lvl="1"/>
            <a:r>
              <a:rPr lang="en-US" sz="2400" dirty="0">
                <a:solidFill>
                  <a:srgbClr val="002E97"/>
                </a:solidFill>
                <a:latin typeface="Arial" panose="020B0604020202020204" pitchFamily="34" charset="0"/>
                <a:cs typeface="Arial" panose="020B0604020202020204" pitchFamily="34" charset="0"/>
              </a:rPr>
              <a:t>Tectonic plate rotation (easy to model, 2D only)</a:t>
            </a:r>
          </a:p>
          <a:p>
            <a:pPr lvl="1"/>
            <a:r>
              <a:rPr lang="en-US" sz="2400" dirty="0">
                <a:solidFill>
                  <a:srgbClr val="002E97"/>
                </a:solidFill>
                <a:latin typeface="Arial" panose="020B0604020202020204" pitchFamily="34" charset="0"/>
                <a:cs typeface="Arial" panose="020B0604020202020204" pitchFamily="34" charset="0"/>
              </a:rPr>
              <a:t>All other residual motion (hard to model, 3D)</a:t>
            </a:r>
          </a:p>
        </p:txBody>
      </p:sp>
    </p:spTree>
    <p:extLst>
      <p:ext uri="{BB962C8B-B14F-4D97-AF65-F5344CB8AC3E}">
        <p14:creationId xmlns:p14="http://schemas.microsoft.com/office/powerpoint/2010/main" val="4028308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Shift: datum changes</a:t>
            </a:r>
          </a:p>
        </p:txBody>
      </p:sp>
      <p:pic>
        <p:nvPicPr>
          <p:cNvPr id="6" name="Picture 2" descr="Map of Approximate Horizontal Change from NAD83 to *TRF&#10;https://geodesy.noaa.gov/datums/newdatums/images/HorizontalNorthAmericanPlate.jpg">
            <a:extLst>
              <a:ext uri="{FF2B5EF4-FFF2-40B4-BE49-F238E27FC236}">
                <a16:creationId xmlns:a16="http://schemas.microsoft.com/office/drawing/2014/main" id="{046C0AB0-783A-4EBA-9C06-2E44EE36B9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011471"/>
            <a:ext cx="3627194" cy="35780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8BED83-E89D-47B3-A635-724769EB8CDB}"/>
              </a:ext>
            </a:extLst>
          </p:cNvPr>
          <p:cNvSpPr txBox="1"/>
          <p:nvPr/>
        </p:nvSpPr>
        <p:spPr>
          <a:xfrm>
            <a:off x="192172" y="4450671"/>
            <a:ext cx="330474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 to 1.5 meters North America</a:t>
            </a: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002E97"/>
                </a:solidFill>
                <a:latin typeface="Arial" panose="020B0604020202020204" pitchFamily="34" charset="0"/>
                <a:cs typeface="Arial" panose="020B0604020202020204" pitchFamily="34" charset="0"/>
              </a:rPr>
              <a:t>~2.5 to 4 meters in Pacific </a:t>
            </a:r>
            <a:endPar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8" name="Picture 7" descr="Map of Approximate Vertical Change from NAVD88 to NAPGD2022">
            <a:extLst>
              <a:ext uri="{FF2B5EF4-FFF2-40B4-BE49-F238E27FC236}">
                <a16:creationId xmlns:a16="http://schemas.microsoft.com/office/drawing/2014/main" id="{F5C9D57D-3715-4D57-9C6E-42567C50AF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22" y="1011470"/>
            <a:ext cx="5647078" cy="3762365"/>
          </a:xfrm>
          <a:prstGeom prst="rect">
            <a:avLst/>
          </a:prstGeom>
        </p:spPr>
      </p:pic>
      <p:sp>
        <p:nvSpPr>
          <p:cNvPr id="9" name="TextBox 8">
            <a:extLst>
              <a:ext uri="{FF2B5EF4-FFF2-40B4-BE49-F238E27FC236}">
                <a16:creationId xmlns:a16="http://schemas.microsoft.com/office/drawing/2014/main" id="{B3905C6C-8364-496B-89BA-D7F8773CD98E}"/>
              </a:ext>
            </a:extLst>
          </p:cNvPr>
          <p:cNvSpPr txBox="1"/>
          <p:nvPr/>
        </p:nvSpPr>
        <p:spPr>
          <a:xfrm>
            <a:off x="5056013" y="4669475"/>
            <a:ext cx="252889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0 to 1.3 meters CONUS</a:t>
            </a:r>
          </a:p>
        </p:txBody>
      </p:sp>
    </p:spTree>
    <p:extLst>
      <p:ext uri="{BB962C8B-B14F-4D97-AF65-F5344CB8AC3E}">
        <p14:creationId xmlns:p14="http://schemas.microsoft.com/office/powerpoint/2010/main" val="2335348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48922034-72BE-400F-B6A2-6A3DF2DEFBC5}"/>
              </a:ext>
            </a:extLst>
          </p:cNvPr>
          <p:cNvGraphicFramePr>
            <a:graphicFrameLocks noChangeAspect="1"/>
          </p:cNvGraphicFramePr>
          <p:nvPr>
            <p:extLst>
              <p:ext uri="{D42A27DB-BD31-4B8C-83A1-F6EECF244321}">
                <p14:modId xmlns:p14="http://schemas.microsoft.com/office/powerpoint/2010/main" val="872996196"/>
              </p:ext>
            </p:extLst>
          </p:nvPr>
        </p:nvGraphicFramePr>
        <p:xfrm>
          <a:off x="1058280" y="955221"/>
          <a:ext cx="6920392" cy="4188279"/>
        </p:xfrm>
        <a:graphic>
          <a:graphicData uri="http://schemas.openxmlformats.org/presentationml/2006/ole">
            <mc:AlternateContent xmlns:mc="http://schemas.openxmlformats.org/markup-compatibility/2006">
              <mc:Choice xmlns:v="urn:schemas-microsoft-com:vml" Requires="v">
                <p:oleObj spid="_x0000_s3074" r:id="rId5" imgW="8812942" imgH="5332211" progId="">
                  <p:embed/>
                </p:oleObj>
              </mc:Choice>
              <mc:Fallback>
                <p:oleObj r:id="rId5" imgW="8812942" imgH="5332211" progId="">
                  <p:embed/>
                  <p:pic>
                    <p:nvPicPr>
                      <p:cNvPr id="0" name=""/>
                      <p:cNvPicPr/>
                      <p:nvPr/>
                    </p:nvPicPr>
                    <p:blipFill>
                      <a:blip r:embed="rId6"/>
                      <a:stretch>
                        <a:fillRect/>
                      </a:stretch>
                    </p:blipFill>
                    <p:spPr>
                      <a:xfrm>
                        <a:off x="1058280" y="955221"/>
                        <a:ext cx="6920392" cy="4188279"/>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Drift: Plate Tectonics and Velocities</a:t>
            </a:r>
          </a:p>
        </p:txBody>
      </p:sp>
      <p:sp>
        <p:nvSpPr>
          <p:cNvPr id="7" name="TextBox 6">
            <a:extLst>
              <a:ext uri="{FF2B5EF4-FFF2-40B4-BE49-F238E27FC236}">
                <a16:creationId xmlns:a16="http://schemas.microsoft.com/office/drawing/2014/main" id="{1402394A-8162-4D8A-95F2-CA613E3620BE}"/>
              </a:ext>
            </a:extLst>
          </p:cNvPr>
          <p:cNvSpPr txBox="1"/>
          <p:nvPr/>
        </p:nvSpPr>
        <p:spPr>
          <a:xfrm>
            <a:off x="1165328" y="4443233"/>
            <a:ext cx="237500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Annual changes to </a:t>
            </a:r>
          </a:p>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ITRF2014 coordinates</a:t>
            </a:r>
            <a:endParaRPr kumimoji="0" lang="en-US"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417182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Continuously Operating Reference Stations</a:t>
            </a:r>
          </a:p>
        </p:txBody>
      </p:sp>
      <p:pic>
        <p:nvPicPr>
          <p:cNvPr id="8" name="Picture 7">
            <a:extLst>
              <a:ext uri="{FF2B5EF4-FFF2-40B4-BE49-F238E27FC236}">
                <a16:creationId xmlns:a16="http://schemas.microsoft.com/office/drawing/2014/main" id="{04A7928B-DFB9-40F3-A3F6-241010F3DD1D}"/>
              </a:ext>
            </a:extLst>
          </p:cNvPr>
          <p:cNvPicPr>
            <a:picLocks noChangeAspect="1"/>
          </p:cNvPicPr>
          <p:nvPr/>
        </p:nvPicPr>
        <p:blipFill>
          <a:blip r:embed="rId4"/>
          <a:stretch>
            <a:fillRect/>
          </a:stretch>
        </p:blipFill>
        <p:spPr>
          <a:xfrm>
            <a:off x="75726" y="930552"/>
            <a:ext cx="6338582" cy="4101435"/>
          </a:xfrm>
          <a:prstGeom prst="rect">
            <a:avLst/>
          </a:prstGeom>
        </p:spPr>
      </p:pic>
      <p:sp>
        <p:nvSpPr>
          <p:cNvPr id="9" name="TextBox 8">
            <a:extLst>
              <a:ext uri="{FF2B5EF4-FFF2-40B4-BE49-F238E27FC236}">
                <a16:creationId xmlns:a16="http://schemas.microsoft.com/office/drawing/2014/main" id="{418BEBE0-1379-4BB5-B029-4D5E56DD6A6B}"/>
              </a:ext>
            </a:extLst>
          </p:cNvPr>
          <p:cNvSpPr txBox="1"/>
          <p:nvPr/>
        </p:nvSpPr>
        <p:spPr>
          <a:xfrm>
            <a:off x="6422975" y="1404501"/>
            <a:ext cx="1068560"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P037</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Canyon City</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sym typeface="Calibri"/>
              </a:rPr>
              <a:t>Colorado</a:t>
            </a:r>
            <a:endPar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2" name="TextBox 11">
            <a:extLst>
              <a:ext uri="{FF2B5EF4-FFF2-40B4-BE49-F238E27FC236}">
                <a16:creationId xmlns:a16="http://schemas.microsoft.com/office/drawing/2014/main" id="{AC9B9C7B-9653-424E-ADF1-AD0E1A1539BF}"/>
              </a:ext>
            </a:extLst>
          </p:cNvPr>
          <p:cNvSpPr txBox="1"/>
          <p:nvPr/>
        </p:nvSpPr>
        <p:spPr>
          <a:xfrm>
            <a:off x="6557948" y="3412919"/>
            <a:ext cx="818492"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CTMC</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Golden</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Colorado</a:t>
            </a:r>
          </a:p>
        </p:txBody>
      </p:sp>
      <p:pic>
        <p:nvPicPr>
          <p:cNvPr id="13" name="Picture 12">
            <a:extLst>
              <a:ext uri="{FF2B5EF4-FFF2-40B4-BE49-F238E27FC236}">
                <a16:creationId xmlns:a16="http://schemas.microsoft.com/office/drawing/2014/main" id="{DF91CDB5-5514-4F40-9715-86AA0079DE7E}"/>
              </a:ext>
            </a:extLst>
          </p:cNvPr>
          <p:cNvPicPr>
            <a:picLocks noChangeAspect="1"/>
          </p:cNvPicPr>
          <p:nvPr/>
        </p:nvPicPr>
        <p:blipFill>
          <a:blip r:embed="rId5"/>
          <a:stretch>
            <a:fillRect/>
          </a:stretch>
        </p:blipFill>
        <p:spPr>
          <a:xfrm>
            <a:off x="7663721" y="3077735"/>
            <a:ext cx="1244171" cy="1477453"/>
          </a:xfrm>
          <a:prstGeom prst="rect">
            <a:avLst/>
          </a:prstGeom>
        </p:spPr>
      </p:pic>
      <p:pic>
        <p:nvPicPr>
          <p:cNvPr id="14" name="Picture 13">
            <a:extLst>
              <a:ext uri="{FF2B5EF4-FFF2-40B4-BE49-F238E27FC236}">
                <a16:creationId xmlns:a16="http://schemas.microsoft.com/office/drawing/2014/main" id="{CFA2E5AC-16DF-45D2-BEB6-8A779DEA960E}"/>
              </a:ext>
            </a:extLst>
          </p:cNvPr>
          <p:cNvPicPr>
            <a:picLocks noChangeAspect="1"/>
          </p:cNvPicPr>
          <p:nvPr/>
        </p:nvPicPr>
        <p:blipFill>
          <a:blip r:embed="rId6"/>
          <a:stretch>
            <a:fillRect/>
          </a:stretch>
        </p:blipFill>
        <p:spPr>
          <a:xfrm>
            <a:off x="7663721" y="1169365"/>
            <a:ext cx="1240854" cy="1402385"/>
          </a:xfrm>
          <a:prstGeom prst="rect">
            <a:avLst/>
          </a:prstGeom>
        </p:spPr>
      </p:pic>
    </p:spTree>
    <p:extLst>
      <p:ext uri="{BB962C8B-B14F-4D97-AF65-F5344CB8AC3E}">
        <p14:creationId xmlns:p14="http://schemas.microsoft.com/office/powerpoint/2010/main" val="796288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Vertical Motion</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1426778" y="1200151"/>
            <a:ext cx="7260021" cy="3394472"/>
          </a:xfrm>
        </p:spPr>
        <p:txBody>
          <a:bodyPr>
            <a:normAutofit fontScale="85000" lnSpcReduction="20000"/>
          </a:bodyPr>
          <a:lstStyle/>
          <a:p>
            <a:pPr marL="0" indent="0">
              <a:buNone/>
              <a:defRPr sz="3000">
                <a:solidFill>
                  <a:srgbClr val="17375E"/>
                </a:solidFill>
                <a:latin typeface="Arial"/>
                <a:ea typeface="Arial"/>
                <a:cs typeface="Arial"/>
                <a:sym typeface="Arial"/>
              </a:defRPr>
            </a:pPr>
            <a:r>
              <a:rPr lang="en-US" dirty="0">
                <a:solidFill>
                  <a:srgbClr val="002E97"/>
                </a:solidFill>
              </a:rPr>
              <a:t>Subsidence</a:t>
            </a:r>
          </a:p>
          <a:p>
            <a:pPr marL="457200" lvl="1" indent="0">
              <a:buNone/>
              <a:defRPr sz="3000">
                <a:solidFill>
                  <a:srgbClr val="17375E"/>
                </a:solidFill>
                <a:latin typeface="Arial"/>
                <a:ea typeface="Arial"/>
                <a:cs typeface="Arial"/>
                <a:sym typeface="Arial"/>
              </a:defRPr>
            </a:pPr>
            <a:r>
              <a:rPr lang="en-US" dirty="0">
                <a:solidFill>
                  <a:srgbClr val="002E97"/>
                </a:solidFill>
              </a:rPr>
              <a:t>Ground fluid withdrawal, sedimentation</a:t>
            </a:r>
          </a:p>
          <a:p>
            <a:pPr marL="457200" lvl="1" indent="0">
              <a:buNone/>
              <a:defRPr sz="3000">
                <a:solidFill>
                  <a:srgbClr val="17375E"/>
                </a:solidFill>
                <a:latin typeface="Arial"/>
                <a:ea typeface="Arial"/>
                <a:cs typeface="Arial"/>
                <a:sym typeface="Arial"/>
              </a:defRPr>
            </a:pPr>
            <a:endParaRPr lang="en-US"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Glacial Isostatic Adjustment (GIA)</a:t>
            </a:r>
          </a:p>
          <a:p>
            <a:pPr marL="457200" lvl="1" indent="0">
              <a:buNone/>
              <a:defRPr sz="3000">
                <a:solidFill>
                  <a:srgbClr val="17375E"/>
                </a:solidFill>
                <a:latin typeface="Arial"/>
                <a:ea typeface="Arial"/>
                <a:cs typeface="Arial"/>
                <a:sym typeface="Arial"/>
              </a:defRPr>
            </a:pPr>
            <a:r>
              <a:rPr lang="en-US" dirty="0">
                <a:solidFill>
                  <a:srgbClr val="002E97"/>
                </a:solidFill>
              </a:rPr>
              <a:t>Crustal rebound from glaciers (uplift)</a:t>
            </a:r>
          </a:p>
          <a:p>
            <a:pPr marL="457200" lvl="1" indent="0">
              <a:buNone/>
              <a:defRPr sz="3000">
                <a:solidFill>
                  <a:srgbClr val="17375E"/>
                </a:solidFill>
                <a:latin typeface="Arial"/>
                <a:ea typeface="Arial"/>
                <a:cs typeface="Arial"/>
                <a:sym typeface="Arial"/>
              </a:defRPr>
            </a:pPr>
            <a:endParaRPr lang="en-US"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Geophysical Phenomena</a:t>
            </a:r>
          </a:p>
          <a:p>
            <a:pPr marL="457200" lvl="1" indent="0">
              <a:buNone/>
              <a:defRPr sz="3000">
                <a:solidFill>
                  <a:srgbClr val="17375E"/>
                </a:solidFill>
                <a:latin typeface="Arial"/>
                <a:ea typeface="Arial"/>
                <a:cs typeface="Arial"/>
                <a:sym typeface="Arial"/>
              </a:defRPr>
            </a:pPr>
            <a:r>
              <a:rPr lang="en-US" dirty="0">
                <a:solidFill>
                  <a:srgbClr val="002E97"/>
                </a:solidFill>
              </a:rPr>
              <a:t>Earthquakes, calderas, Earth tides</a:t>
            </a:r>
          </a:p>
        </p:txBody>
      </p:sp>
    </p:spTree>
    <p:extLst>
      <p:ext uri="{BB962C8B-B14F-4D97-AF65-F5344CB8AC3E}">
        <p14:creationId xmlns:p14="http://schemas.microsoft.com/office/powerpoint/2010/main" val="28150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2029" y="514018"/>
            <a:ext cx="3325091" cy="857250"/>
          </a:xfrm>
        </p:spPr>
        <p:txBody>
          <a:bodyPr>
            <a:normAutofit/>
          </a:bodyPr>
          <a:lstStyle/>
          <a:p>
            <a:r>
              <a:rPr lang="en-US" sz="3600" dirty="0">
                <a:solidFill>
                  <a:srgbClr val="002E97"/>
                </a:solidFill>
                <a:latin typeface="+mn-lt"/>
                <a:cs typeface="Times New Roman" panose="02020603050405020304" pitchFamily="18" charset="0"/>
              </a:rPr>
              <a:t>Vertical Motion</a:t>
            </a:r>
          </a:p>
        </p:txBody>
      </p:sp>
      <p:pic>
        <p:nvPicPr>
          <p:cNvPr id="6" name="Picture 2" descr="Photo of San Joaquin Valley Subsidence&#10;&#10;https://lh4.googleusercontent.com/ymKsoXwZEP4rk4F4GqPD5S9FyMO4d0mrfL2GiLI0mXe7djBwYH3t0-OwncYltY8OJNmYk0DKh4pOLqS9DGItCHK3i23maqpjdDDISQH5ux0uqDVbrEnWTnFLPb7Woe2cka61EXC6">
            <a:extLst>
              <a:ext uri="{FF2B5EF4-FFF2-40B4-BE49-F238E27FC236}">
                <a16:creationId xmlns:a16="http://schemas.microsoft.com/office/drawing/2014/main" id="{A27F11E5-1FCA-4C15-B9A3-8CC0EFB564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31" y="514961"/>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77CA9E5-851D-4112-89B9-4C3FC26DFA89}"/>
              </a:ext>
            </a:extLst>
          </p:cNvPr>
          <p:cNvSpPr txBox="1"/>
          <p:nvPr/>
        </p:nvSpPr>
        <p:spPr>
          <a:xfrm>
            <a:off x="7718155" y="529681"/>
            <a:ext cx="1108635"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8.5 meters</a:t>
            </a:r>
          </a:p>
          <a:p>
            <a:pPr marL="0" marR="0" indent="0" algn="ctr" defTabSz="457200" rtl="0" fontAlgn="auto" latinLnBrk="0" hangingPunct="0">
              <a:lnSpc>
                <a:spcPct val="100000"/>
              </a:lnSpc>
              <a:spcBef>
                <a:spcPts val="0"/>
              </a:spcBef>
              <a:spcAft>
                <a:spcPts val="0"/>
              </a:spcAft>
              <a:buClrTx/>
              <a:buSzTx/>
              <a:buFontTx/>
              <a:buNone/>
              <a:tabLst/>
            </a:pPr>
            <a:r>
              <a:rPr lang="en-US" sz="1600" b="1" dirty="0">
                <a:solidFill>
                  <a:schemeClr val="bg1"/>
                </a:solidFill>
                <a:latin typeface="Arial" panose="020B0604020202020204" pitchFamily="34" charset="0"/>
                <a:cs typeface="Arial" panose="020B0604020202020204" pitchFamily="34" charset="0"/>
              </a:rPr>
              <a:t>50 years</a:t>
            </a:r>
            <a:endPar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8" name="Picture 7" descr="Map of Subsidence in the San Joaquin Valley from USGS study.">
            <a:extLst>
              <a:ext uri="{FF2B5EF4-FFF2-40B4-BE49-F238E27FC236}">
                <a16:creationId xmlns:a16="http://schemas.microsoft.com/office/drawing/2014/main" id="{7F9A3AF2-D8B3-44F9-B55F-93877A8EE6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38" y="514961"/>
            <a:ext cx="3010576" cy="3333139"/>
          </a:xfrm>
          <a:prstGeom prst="rect">
            <a:avLst/>
          </a:prstGeom>
        </p:spPr>
      </p:pic>
      <p:sp>
        <p:nvSpPr>
          <p:cNvPr id="9" name="TextBox 8">
            <a:extLst>
              <a:ext uri="{FF2B5EF4-FFF2-40B4-BE49-F238E27FC236}">
                <a16:creationId xmlns:a16="http://schemas.microsoft.com/office/drawing/2014/main" id="{FD362218-CFDD-4A44-9124-C8DA50DCE469}"/>
              </a:ext>
            </a:extLst>
          </p:cNvPr>
          <p:cNvSpPr txBox="1"/>
          <p:nvPr/>
        </p:nvSpPr>
        <p:spPr>
          <a:xfrm>
            <a:off x="3849701" y="4061680"/>
            <a:ext cx="2718050"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San Joaquin Subsiding</a:t>
            </a:r>
          </a:p>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20-24” in 1</a:t>
            </a:r>
            <a:r>
              <a:rPr lang="en-US" sz="2000" dirty="0">
                <a:solidFill>
                  <a:srgbClr val="002E97"/>
                </a:solidFill>
                <a:latin typeface="Arial" panose="020B0604020202020204" pitchFamily="34" charset="0"/>
                <a:cs typeface="Arial" panose="020B0604020202020204" pitchFamily="34" charset="0"/>
              </a:rPr>
              <a:t>6 months</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0" name="TextBox 9">
            <a:extLst>
              <a:ext uri="{FF2B5EF4-FFF2-40B4-BE49-F238E27FC236}">
                <a16:creationId xmlns:a16="http://schemas.microsoft.com/office/drawing/2014/main" id="{AB22E3BE-414F-469C-A02D-47F15E0CE346}"/>
              </a:ext>
            </a:extLst>
          </p:cNvPr>
          <p:cNvSpPr txBox="1"/>
          <p:nvPr/>
        </p:nvSpPr>
        <p:spPr>
          <a:xfrm>
            <a:off x="3703437" y="3201771"/>
            <a:ext cx="79124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May 2015</a:t>
            </a:r>
          </a:p>
          <a:p>
            <a:pPr marL="0" marR="0" indent="0" algn="ctr"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to</a:t>
            </a:r>
          </a:p>
          <a:p>
            <a:pPr marL="0" marR="0" indent="0" defTabSz="457200" rtl="0" fontAlgn="auto" latinLnBrk="0" hangingPunct="0">
              <a:lnSpc>
                <a:spcPct val="100000"/>
              </a:lnSpc>
              <a:spcBef>
                <a:spcPts val="0"/>
              </a:spcBef>
              <a:spcAft>
                <a:spcPts val="0"/>
              </a:spcAft>
              <a:buClrTx/>
              <a:buSzTx/>
              <a:buFontTx/>
              <a:buNone/>
              <a:tabLst/>
            </a:pPr>
            <a:r>
              <a:rPr lang="en-US" sz="1200" dirty="0">
                <a:solidFill>
                  <a:schemeClr val="bg1"/>
                </a:solidFill>
                <a:latin typeface="Arial" panose="020B0604020202020204" pitchFamily="34" charset="0"/>
                <a:cs typeface="Arial" panose="020B0604020202020204" pitchFamily="34" charset="0"/>
              </a:rPr>
              <a:t>Sept 2016</a:t>
            </a:r>
            <a:endPar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11" name="Picture 10" descr="Map of the Hudson May Uplifting cause by Glacial Isostatic Adjustment">
            <a:extLst>
              <a:ext uri="{FF2B5EF4-FFF2-40B4-BE49-F238E27FC236}">
                <a16:creationId xmlns:a16="http://schemas.microsoft.com/office/drawing/2014/main" id="{44576437-2B12-4F88-AC85-C380E382BB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9" y="1677011"/>
            <a:ext cx="3325091" cy="2171089"/>
          </a:xfrm>
          <a:prstGeom prst="rect">
            <a:avLst/>
          </a:prstGeom>
        </p:spPr>
      </p:pic>
      <p:sp>
        <p:nvSpPr>
          <p:cNvPr id="12" name="TextBox 11">
            <a:extLst>
              <a:ext uri="{FF2B5EF4-FFF2-40B4-BE49-F238E27FC236}">
                <a16:creationId xmlns:a16="http://schemas.microsoft.com/office/drawing/2014/main" id="{863429FD-8731-4CA6-8109-40B3ABE7E6D8}"/>
              </a:ext>
            </a:extLst>
          </p:cNvPr>
          <p:cNvSpPr txBox="1"/>
          <p:nvPr/>
        </p:nvSpPr>
        <p:spPr>
          <a:xfrm>
            <a:off x="460161" y="4061680"/>
            <a:ext cx="2488821"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Hudson Bay Uplifting</a:t>
            </a:r>
          </a:p>
          <a:p>
            <a:pPr marL="0" marR="0" indent="0" algn="l" defTabSz="457200" rtl="0" fontAlgn="auto" latinLnBrk="0" hangingPunct="0">
              <a:lnSpc>
                <a:spcPct val="100000"/>
              </a:lnSpc>
              <a:spcBef>
                <a:spcPts val="0"/>
              </a:spcBef>
              <a:spcAft>
                <a:spcPts val="0"/>
              </a:spcAft>
              <a:buClrTx/>
              <a:buSzTx/>
              <a:buFontTx/>
              <a:buNone/>
              <a:tabLst/>
            </a:pPr>
            <a:r>
              <a:rPr lang="en-US" sz="2000" dirty="0">
                <a:solidFill>
                  <a:srgbClr val="002E97"/>
                </a:solidFill>
                <a:latin typeface="Arial" panose="020B0604020202020204" pitchFamily="34" charset="0"/>
                <a:cs typeface="Arial" panose="020B0604020202020204" pitchFamily="34" charset="0"/>
              </a:rPr>
              <a:t>8 -13 mm/year</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754732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Horizontal and Vertical Motion - Earthquakes</a:t>
            </a:r>
          </a:p>
        </p:txBody>
      </p:sp>
      <p:sp>
        <p:nvSpPr>
          <p:cNvPr id="6" name="TextBox 5">
            <a:extLst>
              <a:ext uri="{FF2B5EF4-FFF2-40B4-BE49-F238E27FC236}">
                <a16:creationId xmlns:a16="http://schemas.microsoft.com/office/drawing/2014/main" id="{06708C45-CCA5-4A66-8219-3DE031AA6588}"/>
              </a:ext>
            </a:extLst>
          </p:cNvPr>
          <p:cNvSpPr txBox="1"/>
          <p:nvPr/>
        </p:nvSpPr>
        <p:spPr>
          <a:xfrm>
            <a:off x="5360785" y="4089487"/>
            <a:ext cx="2472791"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2020 Puerto Rico</a:t>
            </a:r>
          </a:p>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16 cm Vertically</a:t>
            </a:r>
          </a:p>
        </p:txBody>
      </p:sp>
      <p:sp>
        <p:nvSpPr>
          <p:cNvPr id="7" name="TextBox 6">
            <a:extLst>
              <a:ext uri="{FF2B5EF4-FFF2-40B4-BE49-F238E27FC236}">
                <a16:creationId xmlns:a16="http://schemas.microsoft.com/office/drawing/2014/main" id="{3A3DC5C2-2D3D-4C62-A3A6-8DA120AB0DD2}"/>
              </a:ext>
            </a:extLst>
          </p:cNvPr>
          <p:cNvSpPr txBox="1"/>
          <p:nvPr/>
        </p:nvSpPr>
        <p:spPr>
          <a:xfrm>
            <a:off x="490314" y="4088997"/>
            <a:ext cx="3003384"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2019 China Lake, CA</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6-10 feet Horizontally</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8" name="Picture 7" descr="Map of 2019 China Lake, CA Earthquake impacts">
            <a:extLst>
              <a:ext uri="{FF2B5EF4-FFF2-40B4-BE49-F238E27FC236}">
                <a16:creationId xmlns:a16="http://schemas.microsoft.com/office/drawing/2014/main" id="{6FD09142-64A0-4CAA-9518-5A0A35C232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1347"/>
          <a:stretch/>
        </p:blipFill>
        <p:spPr>
          <a:xfrm>
            <a:off x="43350" y="1085265"/>
            <a:ext cx="3897313" cy="3003732"/>
          </a:xfrm>
          <a:prstGeom prst="rect">
            <a:avLst/>
          </a:prstGeom>
        </p:spPr>
      </p:pic>
      <p:graphicFrame>
        <p:nvGraphicFramePr>
          <p:cNvPr id="9" name="Object 8" descr="Map of 2020 Puerto Rico Earthquake Impacts">
            <a:extLst>
              <a:ext uri="{FF2B5EF4-FFF2-40B4-BE49-F238E27FC236}">
                <a16:creationId xmlns:a16="http://schemas.microsoft.com/office/drawing/2014/main" id="{052CA7F7-1C98-46A9-8C65-7DA9B645778E}"/>
              </a:ext>
            </a:extLst>
          </p:cNvPr>
          <p:cNvGraphicFramePr>
            <a:graphicFrameLocks noChangeAspect="1"/>
          </p:cNvGraphicFramePr>
          <p:nvPr>
            <p:extLst>
              <p:ext uri="{D42A27DB-BD31-4B8C-83A1-F6EECF244321}">
                <p14:modId xmlns:p14="http://schemas.microsoft.com/office/powerpoint/2010/main" val="614887906"/>
              </p:ext>
            </p:extLst>
          </p:nvPr>
        </p:nvGraphicFramePr>
        <p:xfrm>
          <a:off x="4166816" y="1085265"/>
          <a:ext cx="4860728" cy="2934158"/>
        </p:xfrm>
        <a:graphic>
          <a:graphicData uri="http://schemas.openxmlformats.org/presentationml/2006/ole">
            <mc:AlternateContent xmlns:mc="http://schemas.openxmlformats.org/markup-compatibility/2006">
              <mc:Choice xmlns:v="urn:schemas-microsoft-com:vml" Requires="v">
                <p:oleObj spid="_x0000_s1101" name="Bitmap Image" r:id="rId6" imgW="13744440" imgH="8296200" progId="Paint.Picture">
                  <p:embed/>
                </p:oleObj>
              </mc:Choice>
              <mc:Fallback>
                <p:oleObj name="Bitmap Image" r:id="rId6" imgW="13744440" imgH="8296200" progId="Paint.Picture">
                  <p:embed/>
                  <p:pic>
                    <p:nvPicPr>
                      <p:cNvPr id="9" name="Object 8"/>
                      <p:cNvPicPr/>
                      <p:nvPr/>
                    </p:nvPicPr>
                    <p:blipFill>
                      <a:blip r:embed="rId7"/>
                      <a:stretch>
                        <a:fillRect/>
                      </a:stretch>
                    </p:blipFill>
                    <p:spPr>
                      <a:xfrm>
                        <a:off x="4166816" y="1085265"/>
                        <a:ext cx="4860728" cy="2934158"/>
                      </a:xfrm>
                      <a:prstGeom prst="rect">
                        <a:avLst/>
                      </a:prstGeom>
                    </p:spPr>
                  </p:pic>
                </p:oleObj>
              </mc:Fallback>
            </mc:AlternateContent>
          </a:graphicData>
        </a:graphic>
      </p:graphicFrame>
    </p:spTree>
    <p:extLst>
      <p:ext uri="{BB962C8B-B14F-4D97-AF65-F5344CB8AC3E}">
        <p14:creationId xmlns:p14="http://schemas.microsoft.com/office/powerpoint/2010/main" val="3959328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C6BFFE7-51B4-45E6-86A1-71B89C24AC28}"/>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National Adjustments</a:t>
            </a:r>
          </a:p>
        </p:txBody>
      </p:sp>
      <p:sp>
        <p:nvSpPr>
          <p:cNvPr id="9" name="Content Placeholder 2">
            <a:extLst>
              <a:ext uri="{FF2B5EF4-FFF2-40B4-BE49-F238E27FC236}">
                <a16:creationId xmlns:a16="http://schemas.microsoft.com/office/drawing/2014/main" id="{1E150B77-40CE-4052-ABE7-4A8783DFDC94}"/>
              </a:ext>
            </a:extLst>
          </p:cNvPr>
          <p:cNvSpPr>
            <a:spLocks noGrp="1"/>
          </p:cNvSpPr>
          <p:nvPr>
            <p:ph idx="1"/>
          </p:nvPr>
        </p:nvSpPr>
        <p:spPr>
          <a:xfrm>
            <a:off x="174238" y="1178882"/>
            <a:ext cx="7260021" cy="3394472"/>
          </a:xfrm>
        </p:spPr>
        <p:txBody>
          <a:bodyPr>
            <a:normAutofit/>
          </a:bodyPr>
          <a:lstStyle/>
          <a:p>
            <a:pPr marL="0"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Geometric (approximate numbers)</a:t>
            </a:r>
          </a:p>
          <a:p>
            <a:pPr marL="800100" lvl="2" indent="0">
              <a:buNone/>
              <a:defRPr sz="3000">
                <a:solidFill>
                  <a:srgbClr val="17375E"/>
                </a:solidFill>
                <a:latin typeface="Arial"/>
                <a:ea typeface="Arial"/>
                <a:cs typeface="Arial"/>
                <a:sym typeface="Arial"/>
              </a:defRPr>
            </a:pPr>
            <a:r>
              <a:rPr lang="en-US" sz="3200" dirty="0">
                <a:solidFill>
                  <a:srgbClr val="002E97"/>
                </a:solidFill>
                <a:latin typeface="Arial" panose="020B0604020202020204" pitchFamily="34" charset="0"/>
                <a:cs typeface="Arial" panose="020B0604020202020204" pitchFamily="34" charset="0"/>
              </a:rPr>
              <a:t>Projects: ~5,300</a:t>
            </a:r>
          </a:p>
          <a:p>
            <a:pPr marL="800100" lvl="2" indent="0">
              <a:buNone/>
              <a:defRPr sz="3000">
                <a:solidFill>
                  <a:srgbClr val="17375E"/>
                </a:solidFill>
                <a:latin typeface="Arial"/>
                <a:ea typeface="Arial"/>
                <a:cs typeface="Arial"/>
                <a:sym typeface="Arial"/>
              </a:defRPr>
            </a:pPr>
            <a:r>
              <a:rPr lang="en-US" sz="3200" dirty="0">
                <a:solidFill>
                  <a:srgbClr val="002E97"/>
                </a:solidFill>
                <a:latin typeface="Arial" panose="020B0604020202020204" pitchFamily="34" charset="0"/>
                <a:cs typeface="Arial" panose="020B0604020202020204" pitchFamily="34" charset="0"/>
              </a:rPr>
              <a:t>Stations: ~107,000</a:t>
            </a:r>
          </a:p>
          <a:p>
            <a:pPr marL="800100" lvl="2" indent="0">
              <a:buNone/>
              <a:defRPr sz="3000">
                <a:solidFill>
                  <a:srgbClr val="17375E"/>
                </a:solidFill>
                <a:latin typeface="Arial"/>
                <a:ea typeface="Arial"/>
                <a:cs typeface="Arial"/>
                <a:sym typeface="Arial"/>
              </a:defRPr>
            </a:pPr>
            <a:r>
              <a:rPr lang="en-US" sz="3200" dirty="0">
                <a:solidFill>
                  <a:srgbClr val="002E97"/>
                </a:solidFill>
                <a:latin typeface="Arial" panose="020B0604020202020204" pitchFamily="34" charset="0"/>
                <a:cs typeface="Arial" panose="020B0604020202020204" pitchFamily="34" charset="0"/>
              </a:rPr>
              <a:t>Vectors : ~446,000</a:t>
            </a:r>
          </a:p>
        </p:txBody>
      </p:sp>
      <p:pic>
        <p:nvPicPr>
          <p:cNvPr id="10" name="Picture 9">
            <a:extLst>
              <a:ext uri="{FF2B5EF4-FFF2-40B4-BE49-F238E27FC236}">
                <a16:creationId xmlns:a16="http://schemas.microsoft.com/office/drawing/2014/main" id="{0697D82A-A6D3-4DC1-A526-3FEDBE69C725}"/>
              </a:ext>
            </a:extLst>
          </p:cNvPr>
          <p:cNvPicPr>
            <a:picLocks noChangeAspect="1"/>
          </p:cNvPicPr>
          <p:nvPr/>
        </p:nvPicPr>
        <p:blipFill>
          <a:blip r:embed="rId4"/>
          <a:stretch>
            <a:fillRect/>
          </a:stretch>
        </p:blipFill>
        <p:spPr>
          <a:xfrm>
            <a:off x="4641011" y="2571750"/>
            <a:ext cx="4398552" cy="2404852"/>
          </a:xfrm>
          <a:prstGeom prst="rect">
            <a:avLst/>
          </a:prstGeom>
        </p:spPr>
      </p:pic>
    </p:spTree>
    <p:extLst>
      <p:ext uri="{BB962C8B-B14F-4D97-AF65-F5344CB8AC3E}">
        <p14:creationId xmlns:p14="http://schemas.microsoft.com/office/powerpoint/2010/main" val="3767054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64C47-4B2B-46EB-8A57-FB976BC3175D}"/>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National Adjustments</a:t>
            </a:r>
          </a:p>
        </p:txBody>
      </p:sp>
      <p:sp>
        <p:nvSpPr>
          <p:cNvPr id="3" name="Content Placeholder 2">
            <a:extLst>
              <a:ext uri="{FF2B5EF4-FFF2-40B4-BE49-F238E27FC236}">
                <a16:creationId xmlns:a16="http://schemas.microsoft.com/office/drawing/2014/main" id="{C3A9926A-CEB6-44B6-85C8-81332324DEFC}"/>
              </a:ext>
            </a:extLst>
          </p:cNvPr>
          <p:cNvSpPr>
            <a:spLocks noGrp="1"/>
          </p:cNvSpPr>
          <p:nvPr>
            <p:ph idx="1"/>
          </p:nvPr>
        </p:nvSpPr>
        <p:spPr>
          <a:xfrm>
            <a:off x="148359" y="1273773"/>
            <a:ext cx="7260021" cy="3394472"/>
          </a:xfrm>
        </p:spPr>
        <p:txBody>
          <a:bodyPr>
            <a:normAutofit lnSpcReduction="10000"/>
          </a:bodyPr>
          <a:lstStyle/>
          <a:p>
            <a:pPr marL="0" indent="0">
              <a:buNone/>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Orthometric </a:t>
            </a:r>
            <a:r>
              <a:rPr lang="en-US" dirty="0">
                <a:solidFill>
                  <a:srgbClr val="002E97"/>
                </a:solidFill>
                <a:latin typeface="Arial" panose="020B0604020202020204" pitchFamily="34" charset="0"/>
                <a:cs typeface="Arial" panose="020B0604020202020204" pitchFamily="34" charset="0"/>
              </a:rPr>
              <a:t>(approximate numbers)</a:t>
            </a:r>
          </a:p>
          <a:p>
            <a:pPr marL="400050" lvl="1"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USA</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Projects         : ~23,900</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Stations         : ~1M</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Observations : ~2.1M</a:t>
            </a:r>
          </a:p>
          <a:p>
            <a:pPr marL="400050" lvl="1"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Canada</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Projects         : ~2,900</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Stations         : ~177,000</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Observations : ~204,000</a:t>
            </a:r>
          </a:p>
          <a:p>
            <a:pPr marL="800100" lvl="2" indent="0">
              <a:buNone/>
              <a:defRPr sz="3000">
                <a:solidFill>
                  <a:srgbClr val="17375E"/>
                </a:solidFill>
                <a:latin typeface="Arial"/>
                <a:ea typeface="Arial"/>
                <a:cs typeface="Arial"/>
                <a:sym typeface="Arial"/>
              </a:defRPr>
            </a:pPr>
            <a:endParaRPr lang="en-US" sz="20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2800" dirty="0">
              <a:solidFill>
                <a:srgbClr val="002E97"/>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5AB0D31-35F8-468B-B922-F2D6C27568F0}"/>
              </a:ext>
            </a:extLst>
          </p:cNvPr>
          <p:cNvPicPr>
            <a:picLocks noChangeAspect="1"/>
          </p:cNvPicPr>
          <p:nvPr/>
        </p:nvPicPr>
        <p:blipFill>
          <a:blip r:embed="rId4"/>
          <a:stretch>
            <a:fillRect/>
          </a:stretch>
        </p:blipFill>
        <p:spPr>
          <a:xfrm>
            <a:off x="4113669" y="1773141"/>
            <a:ext cx="4573131" cy="2742206"/>
          </a:xfrm>
          <a:prstGeom prst="rect">
            <a:avLst/>
          </a:prstGeom>
        </p:spPr>
      </p:pic>
    </p:spTree>
    <p:extLst>
      <p:ext uri="{BB962C8B-B14F-4D97-AF65-F5344CB8AC3E}">
        <p14:creationId xmlns:p14="http://schemas.microsoft.com/office/powerpoint/2010/main" val="3240739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6" name="TextBox 1">
            <a:extLst>
              <a:ext uri="{FF2B5EF4-FFF2-40B4-BE49-F238E27FC236}">
                <a16:creationId xmlns:a16="http://schemas.microsoft.com/office/drawing/2014/main" id="{6D2047EE-10FA-45AF-8CA3-78F38D5C2A01}"/>
              </a:ext>
            </a:extLst>
          </p:cNvPr>
          <p:cNvSpPr txBox="1"/>
          <p:nvPr/>
        </p:nvSpPr>
        <p:spPr>
          <a:xfrm>
            <a:off x="1345476" y="389734"/>
            <a:ext cx="6453047"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NSRS Modernization Schedule</a:t>
            </a:r>
            <a:endParaRPr sz="3600" dirty="0">
              <a:solidFill>
                <a:srgbClr val="002E97"/>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16FE918-29FC-45EA-BFE0-93BFC23C576C}"/>
              </a:ext>
            </a:extLst>
          </p:cNvPr>
          <p:cNvSpPr/>
          <p:nvPr/>
        </p:nvSpPr>
        <p:spPr>
          <a:xfrm>
            <a:off x="1583145" y="1155466"/>
            <a:ext cx="5709252" cy="3687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t>Modernized NSRS Development (Alpha Testing)</a:t>
            </a:r>
          </a:p>
        </p:txBody>
      </p:sp>
      <p:sp>
        <p:nvSpPr>
          <p:cNvPr id="6" name="Rectangle 5">
            <a:extLst>
              <a:ext uri="{FF2B5EF4-FFF2-40B4-BE49-F238E27FC236}">
                <a16:creationId xmlns:a16="http://schemas.microsoft.com/office/drawing/2014/main" id="{967410E5-59B3-4D9E-81AF-2198A2A5B4B9}"/>
              </a:ext>
            </a:extLst>
          </p:cNvPr>
          <p:cNvSpPr/>
          <p:nvPr/>
        </p:nvSpPr>
        <p:spPr>
          <a:xfrm>
            <a:off x="1583150" y="1961018"/>
            <a:ext cx="5709252" cy="3687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t>Modernized NSRS Beta Release</a:t>
            </a:r>
          </a:p>
        </p:txBody>
      </p:sp>
      <p:sp>
        <p:nvSpPr>
          <p:cNvPr id="7" name="Rectangle 6">
            <a:extLst>
              <a:ext uri="{FF2B5EF4-FFF2-40B4-BE49-F238E27FC236}">
                <a16:creationId xmlns:a16="http://schemas.microsoft.com/office/drawing/2014/main" id="{F66B4D85-C93C-4C07-987B-2D7F21C98006}"/>
              </a:ext>
            </a:extLst>
          </p:cNvPr>
          <p:cNvSpPr/>
          <p:nvPr/>
        </p:nvSpPr>
        <p:spPr>
          <a:xfrm>
            <a:off x="1583146" y="2766570"/>
            <a:ext cx="5709253" cy="3687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t>FGDC Federal Geodetic Control Committee Vote</a:t>
            </a:r>
          </a:p>
        </p:txBody>
      </p:sp>
      <p:sp>
        <p:nvSpPr>
          <p:cNvPr id="8" name="Rectangle 7">
            <a:extLst>
              <a:ext uri="{FF2B5EF4-FFF2-40B4-BE49-F238E27FC236}">
                <a16:creationId xmlns:a16="http://schemas.microsoft.com/office/drawing/2014/main" id="{6F31D39B-B8E1-4E98-8A17-4ADCF5A44D58}"/>
              </a:ext>
            </a:extLst>
          </p:cNvPr>
          <p:cNvSpPr/>
          <p:nvPr/>
        </p:nvSpPr>
        <p:spPr>
          <a:xfrm>
            <a:off x="1583147" y="3572122"/>
            <a:ext cx="5709253" cy="3687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t>Federal Register Notice (FRN)</a:t>
            </a:r>
          </a:p>
        </p:txBody>
      </p:sp>
      <p:sp>
        <p:nvSpPr>
          <p:cNvPr id="10" name="Rectangle 9">
            <a:extLst>
              <a:ext uri="{FF2B5EF4-FFF2-40B4-BE49-F238E27FC236}">
                <a16:creationId xmlns:a16="http://schemas.microsoft.com/office/drawing/2014/main" id="{1031EA3F-FE45-4C7E-863F-A36A41E27E75}"/>
              </a:ext>
            </a:extLst>
          </p:cNvPr>
          <p:cNvSpPr/>
          <p:nvPr/>
        </p:nvSpPr>
        <p:spPr>
          <a:xfrm>
            <a:off x="1583150" y="4377674"/>
            <a:ext cx="5709251" cy="3687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t>Modernized NSRS Production Release</a:t>
            </a:r>
          </a:p>
        </p:txBody>
      </p:sp>
      <p:sp>
        <p:nvSpPr>
          <p:cNvPr id="11" name="Rectangle 10">
            <a:extLst>
              <a:ext uri="{FF2B5EF4-FFF2-40B4-BE49-F238E27FC236}">
                <a16:creationId xmlns:a16="http://schemas.microsoft.com/office/drawing/2014/main" id="{CC29763A-C146-47B0-B126-2FC491046A75}"/>
              </a:ext>
            </a:extLst>
          </p:cNvPr>
          <p:cNvSpPr/>
          <p:nvPr/>
        </p:nvSpPr>
        <p:spPr>
          <a:xfrm>
            <a:off x="2512167" y="1535964"/>
            <a:ext cx="1903073" cy="400110"/>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Ongoing Today</a:t>
            </a:r>
          </a:p>
        </p:txBody>
      </p:sp>
      <p:sp>
        <p:nvSpPr>
          <p:cNvPr id="12" name="Rectangle 11">
            <a:extLst>
              <a:ext uri="{FF2B5EF4-FFF2-40B4-BE49-F238E27FC236}">
                <a16:creationId xmlns:a16="http://schemas.microsoft.com/office/drawing/2014/main" id="{09DE9406-D232-431E-830D-6AF2260E7C41}"/>
              </a:ext>
            </a:extLst>
          </p:cNvPr>
          <p:cNvSpPr/>
          <p:nvPr/>
        </p:nvSpPr>
        <p:spPr>
          <a:xfrm>
            <a:off x="2512168" y="2332464"/>
            <a:ext cx="1903073" cy="400110"/>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Planned 2025</a:t>
            </a:r>
          </a:p>
        </p:txBody>
      </p:sp>
      <p:sp>
        <p:nvSpPr>
          <p:cNvPr id="13" name="Rectangle 12">
            <a:extLst>
              <a:ext uri="{FF2B5EF4-FFF2-40B4-BE49-F238E27FC236}">
                <a16:creationId xmlns:a16="http://schemas.microsoft.com/office/drawing/2014/main" id="{4C4D4A80-6807-4B33-89A5-FE4704A8B49D}"/>
              </a:ext>
            </a:extLst>
          </p:cNvPr>
          <p:cNvSpPr/>
          <p:nvPr/>
        </p:nvSpPr>
        <p:spPr>
          <a:xfrm>
            <a:off x="2512169" y="3135350"/>
            <a:ext cx="4945566" cy="400110"/>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No less than 6 months after Beta Release</a:t>
            </a:r>
          </a:p>
        </p:txBody>
      </p:sp>
      <p:sp>
        <p:nvSpPr>
          <p:cNvPr id="14" name="Rectangle 13">
            <a:extLst>
              <a:ext uri="{FF2B5EF4-FFF2-40B4-BE49-F238E27FC236}">
                <a16:creationId xmlns:a16="http://schemas.microsoft.com/office/drawing/2014/main" id="{1858AAF8-B989-4ABA-A2E6-17B46FC9549E}"/>
              </a:ext>
            </a:extLst>
          </p:cNvPr>
          <p:cNvSpPr/>
          <p:nvPr/>
        </p:nvSpPr>
        <p:spPr>
          <a:xfrm>
            <a:off x="2512167" y="3931476"/>
            <a:ext cx="4945566" cy="400110"/>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After Approval Vote</a:t>
            </a:r>
          </a:p>
        </p:txBody>
      </p:sp>
      <p:sp>
        <p:nvSpPr>
          <p:cNvPr id="15" name="Rectangle 14">
            <a:extLst>
              <a:ext uri="{FF2B5EF4-FFF2-40B4-BE49-F238E27FC236}">
                <a16:creationId xmlns:a16="http://schemas.microsoft.com/office/drawing/2014/main" id="{63154D05-4D49-425A-B8CC-3D7FF82972A0}"/>
              </a:ext>
            </a:extLst>
          </p:cNvPr>
          <p:cNvSpPr/>
          <p:nvPr/>
        </p:nvSpPr>
        <p:spPr>
          <a:xfrm>
            <a:off x="2512167" y="4743390"/>
            <a:ext cx="4945566" cy="400110"/>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After Approval Vote</a:t>
            </a:r>
          </a:p>
        </p:txBody>
      </p:sp>
    </p:spTree>
    <p:extLst>
      <p:ext uri="{BB962C8B-B14F-4D97-AF65-F5344CB8AC3E}">
        <p14:creationId xmlns:p14="http://schemas.microsoft.com/office/powerpoint/2010/main" val="117940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Map</a:t>
            </a:r>
          </a:p>
        </p:txBody>
      </p:sp>
      <p:sp>
        <p:nvSpPr>
          <p:cNvPr id="6" name="Rectangle 5">
            <a:extLst>
              <a:ext uri="{FF2B5EF4-FFF2-40B4-BE49-F238E27FC236}">
                <a16:creationId xmlns:a16="http://schemas.microsoft.com/office/drawing/2014/main" id="{CE746448-32FF-451A-BCA5-EAF289295669}"/>
              </a:ext>
            </a:extLst>
          </p:cNvPr>
          <p:cNvSpPr/>
          <p:nvPr/>
        </p:nvSpPr>
        <p:spPr>
          <a:xfrm>
            <a:off x="1360012" y="4805597"/>
            <a:ext cx="6346392" cy="246221"/>
          </a:xfrm>
          <a:prstGeom prst="rect">
            <a:avLst/>
          </a:prstGeom>
        </p:spPr>
        <p:txBody>
          <a:bodyPr wrap="square">
            <a:spAutoFit/>
          </a:bodyPr>
          <a:lstStyle/>
          <a:p>
            <a:r>
              <a:rPr lang="en-US" sz="10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p:txBody>
      </p:sp>
      <p:pic>
        <p:nvPicPr>
          <p:cNvPr id="7" name="Picture 6" descr="Map of the NGS Map Web Map Application">
            <a:extLst>
              <a:ext uri="{FF2B5EF4-FFF2-40B4-BE49-F238E27FC236}">
                <a16:creationId xmlns:a16="http://schemas.microsoft.com/office/drawing/2014/main" id="{13CB4054-1227-4877-89A4-552754E9A634}"/>
              </a:ext>
            </a:extLst>
          </p:cNvPr>
          <p:cNvPicPr>
            <a:picLocks noChangeAspect="1"/>
          </p:cNvPicPr>
          <p:nvPr/>
        </p:nvPicPr>
        <p:blipFill>
          <a:blip r:embed="rId4"/>
          <a:stretch>
            <a:fillRect/>
          </a:stretch>
        </p:blipFill>
        <p:spPr>
          <a:xfrm>
            <a:off x="575072" y="904429"/>
            <a:ext cx="7993856" cy="3901168"/>
          </a:xfrm>
          <a:prstGeom prst="rect">
            <a:avLst/>
          </a:prstGeom>
        </p:spPr>
      </p:pic>
    </p:spTree>
    <p:extLst>
      <p:ext uri="{BB962C8B-B14F-4D97-AF65-F5344CB8AC3E}">
        <p14:creationId xmlns:p14="http://schemas.microsoft.com/office/powerpoint/2010/main" val="2343205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ArcGIS Online Resources</a:t>
            </a:r>
          </a:p>
        </p:txBody>
      </p:sp>
      <p:grpSp>
        <p:nvGrpSpPr>
          <p:cNvPr id="6" name="Group 5">
            <a:extLst>
              <a:ext uri="{FF2B5EF4-FFF2-40B4-BE49-F238E27FC236}">
                <a16:creationId xmlns:a16="http://schemas.microsoft.com/office/drawing/2014/main" id="{A6213E3E-D1EF-4F1E-8CFA-1B668F0B0DF3}"/>
              </a:ext>
            </a:extLst>
          </p:cNvPr>
          <p:cNvGrpSpPr/>
          <p:nvPr/>
        </p:nvGrpSpPr>
        <p:grpSpPr>
          <a:xfrm>
            <a:off x="-224966" y="1373814"/>
            <a:ext cx="9128524" cy="3077766"/>
            <a:chOff x="-224966" y="1118096"/>
            <a:chExt cx="9128524" cy="3077766"/>
          </a:xfrm>
        </p:grpSpPr>
        <p:sp>
          <p:nvSpPr>
            <p:cNvPr id="7" name="Rectangle 6">
              <a:extLst>
                <a:ext uri="{FF2B5EF4-FFF2-40B4-BE49-F238E27FC236}">
                  <a16:creationId xmlns:a16="http://schemas.microsoft.com/office/drawing/2014/main" id="{705024D7-9A3E-4DD6-997B-89B4478281E3}"/>
                </a:ext>
              </a:extLst>
            </p:cNvPr>
            <p:cNvSpPr/>
            <p:nvPr/>
          </p:nvSpPr>
          <p:spPr>
            <a:xfrm>
              <a:off x="-224966" y="1579761"/>
              <a:ext cx="4559644" cy="2616101"/>
            </a:xfrm>
            <a:prstGeom prst="rect">
              <a:avLst/>
            </a:prstGeom>
          </p:spPr>
          <p:txBody>
            <a:bodyPr wrap="square">
              <a:spAutoFit/>
            </a:bodyPr>
            <a:lstStyle/>
            <a:p>
              <a:pPr marL="457200"/>
              <a:r>
                <a:rPr lang="en-US" u="sng" dirty="0">
                  <a:solidFill>
                    <a:srgbClr val="1155CC"/>
                  </a:solidFill>
                  <a:latin typeface="Arial" panose="020B0604020202020204" pitchFamily="34" charset="0"/>
                  <a:cs typeface="Arial" panose="020B0604020202020204" pitchFamily="34" charset="0"/>
                  <a:hlinkClick r:id="rId4"/>
                </a:rPr>
                <a:t>NGS Datasheets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5"/>
                </a:rPr>
                <a:t>NOAA CORS Network</a:t>
              </a:r>
              <a:endParaRPr lang="en-US" u="sng" dirty="0">
                <a:solidFill>
                  <a:srgbClr val="1155CC"/>
                </a:solidFill>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6"/>
                </a:rPr>
                <a:t>OPUS Shared Solutions</a:t>
              </a:r>
              <a:endParaRPr lang="en-US" u="sng" dirty="0">
                <a:solidFill>
                  <a:srgbClr val="1155CC"/>
                </a:solidFill>
                <a:latin typeface="Arial" panose="020B0604020202020204" pitchFamily="34" charset="0"/>
                <a:cs typeface="Arial" panose="020B0604020202020204" pitchFamily="34" charset="0"/>
              </a:endParaRPr>
            </a:p>
            <a:p>
              <a:pPr marL="457200"/>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7"/>
                </a:rPr>
                <a:t>GPS on Benchmarks Priority List</a:t>
              </a:r>
              <a:r>
                <a:rPr lang="en-US" dirty="0">
                  <a:latin typeface="Arial" panose="020B0604020202020204" pitchFamily="34" charset="0"/>
                  <a:cs typeface="Arial" panose="020B0604020202020204" pitchFamily="34" charset="0"/>
                </a:rPr>
                <a:t> </a:t>
              </a:r>
            </a:p>
            <a:p>
              <a:pPr marL="457200"/>
              <a:r>
                <a:rPr lang="en-US" sz="2000" dirty="0">
                  <a:solidFill>
                    <a:srgbClr val="002E97"/>
                  </a:solidFill>
                  <a:latin typeface="Arial" panose="020B0604020202020204" pitchFamily="34" charset="0"/>
                  <a:cs typeface="Arial" panose="020B0604020202020204" pitchFamily="34" charset="0"/>
                </a:rPr>
                <a:t>	</a:t>
              </a:r>
              <a:r>
                <a:rPr lang="en-US" dirty="0">
                  <a:solidFill>
                    <a:srgbClr val="002E97"/>
                  </a:solidFill>
                  <a:latin typeface="Arial" panose="020B0604020202020204" pitchFamily="34" charset="0"/>
                  <a:cs typeface="Arial" panose="020B0604020202020204" pitchFamily="34" charset="0"/>
                </a:rPr>
                <a:t>(4 layers - marks, hexagons)</a:t>
              </a:r>
            </a:p>
            <a:p>
              <a:pPr marL="457200"/>
              <a:r>
                <a:rPr lang="en-US" u="sng" dirty="0">
                  <a:solidFill>
                    <a:srgbClr val="1155CC"/>
                  </a:solidFill>
                  <a:latin typeface="Arial" panose="020B0604020202020204" pitchFamily="34" charset="0"/>
                  <a:cs typeface="Arial" panose="020B0604020202020204" pitchFamily="34" charset="0"/>
                  <a:hlinkClick r:id="rId8"/>
                </a:rPr>
                <a:t>GEOID18 GPS on Benchmarks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9"/>
                </a:rPr>
                <a:t>GEOID12B GPS on </a:t>
              </a:r>
              <a:r>
                <a:rPr lang="en-US" u="sng" dirty="0" err="1">
                  <a:solidFill>
                    <a:srgbClr val="1155CC"/>
                  </a:solidFill>
                  <a:latin typeface="Arial" panose="020B0604020202020204" pitchFamily="34" charset="0"/>
                  <a:cs typeface="Arial" panose="020B0604020202020204" pitchFamily="34" charset="0"/>
                  <a:hlinkClick r:id="rId9"/>
                </a:rPr>
                <a:t>Benchmarks</a:t>
              </a:r>
              <a:r>
                <a:rPr lang="en-US" u="sng" dirty="0" err="1">
                  <a:solidFill>
                    <a:srgbClr val="1155CC"/>
                  </a:solidFill>
                  <a:latin typeface="Arial" panose="020B0604020202020204" pitchFamily="34" charset="0"/>
                  <a:cs typeface="Arial" panose="020B0604020202020204" pitchFamily="34" charset="0"/>
                  <a:hlinkClick r:id="rId10"/>
                </a:rPr>
                <a:t>Mark</a:t>
              </a:r>
              <a:r>
                <a:rPr lang="en-US" u="sng" dirty="0">
                  <a:solidFill>
                    <a:srgbClr val="1155CC"/>
                  </a:solidFill>
                  <a:latin typeface="Arial" panose="020B0604020202020204" pitchFamily="34" charset="0"/>
                  <a:cs typeface="Arial" panose="020B0604020202020204" pitchFamily="34" charset="0"/>
                  <a:hlinkClick r:id="rId10"/>
                </a:rPr>
                <a:t> Recoveries Submitted to NGS</a:t>
              </a:r>
              <a:endParaRPr lang="en-US"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CBB6419-0F13-42CD-9B7F-69616B216A67}"/>
                </a:ext>
              </a:extLst>
            </p:cNvPr>
            <p:cNvSpPr/>
            <p:nvPr/>
          </p:nvSpPr>
          <p:spPr>
            <a:xfrm>
              <a:off x="240442" y="1118097"/>
              <a:ext cx="2512226"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Feature Services</a:t>
              </a:r>
              <a:endParaRPr lang="en-US" sz="24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3CCC3AB-1E45-464E-8A09-03B0644C7765}"/>
                </a:ext>
              </a:extLst>
            </p:cNvPr>
            <p:cNvSpPr/>
            <p:nvPr/>
          </p:nvSpPr>
          <p:spPr>
            <a:xfrm>
              <a:off x="5321303" y="1118096"/>
              <a:ext cx="2940228"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Raster Tile Services</a:t>
              </a:r>
              <a:endParaRPr lang="en-US" sz="2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B6CB07E-E11F-4207-87BB-AB457D6F3867}"/>
                </a:ext>
              </a:extLst>
            </p:cNvPr>
            <p:cNvSpPr/>
            <p:nvPr/>
          </p:nvSpPr>
          <p:spPr>
            <a:xfrm>
              <a:off x="3998563" y="1579761"/>
              <a:ext cx="4904995" cy="1200329"/>
            </a:xfrm>
            <a:prstGeom prst="rect">
              <a:avLst/>
            </a:prstGeom>
          </p:spPr>
          <p:txBody>
            <a:bodyPr wrap="square">
              <a:spAutoFit/>
            </a:bodyPr>
            <a:lstStyle/>
            <a:p>
              <a:pPr marL="457200"/>
              <a:r>
                <a:rPr lang="en-US" dirty="0">
                  <a:solidFill>
                    <a:srgbClr val="002E97"/>
                  </a:solidFill>
                  <a:latin typeface="Arial" panose="020B0604020202020204" pitchFamily="34" charset="0"/>
                  <a:cs typeface="Arial" panose="020B0604020202020204" pitchFamily="34" charset="0"/>
                </a:rPr>
                <a:t>GEOID18 Height (</a:t>
              </a:r>
              <a:r>
                <a:rPr lang="en-US" u="sng" dirty="0">
                  <a:solidFill>
                    <a:srgbClr val="1155CC"/>
                  </a:solidFill>
                  <a:latin typeface="Arial" panose="020B0604020202020204" pitchFamily="34" charset="0"/>
                  <a:cs typeface="Arial" panose="020B0604020202020204" pitchFamily="34" charset="0"/>
                  <a:hlinkClick r:id="rId11"/>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2"/>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Difference (</a:t>
              </a:r>
              <a:r>
                <a:rPr lang="en-US" u="sng" dirty="0">
                  <a:solidFill>
                    <a:srgbClr val="1155CC"/>
                  </a:solidFill>
                  <a:latin typeface="Arial" panose="020B0604020202020204" pitchFamily="34" charset="0"/>
                  <a:cs typeface="Arial" panose="020B0604020202020204" pitchFamily="34" charset="0"/>
                  <a:hlinkClick r:id="rId13"/>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4"/>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Uncertainty (</a:t>
              </a:r>
              <a:r>
                <a:rPr lang="en-US" u="sng" dirty="0">
                  <a:solidFill>
                    <a:srgbClr val="1155CC"/>
                  </a:solidFill>
                  <a:latin typeface="Arial" panose="020B0604020202020204" pitchFamily="34" charset="0"/>
                  <a:cs typeface="Arial" panose="020B0604020202020204" pitchFamily="34" charset="0"/>
                  <a:hlinkClick r:id="rId15"/>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6"/>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Improvements (</a:t>
              </a:r>
              <a:r>
                <a:rPr lang="en-US" u="sng" dirty="0">
                  <a:solidFill>
                    <a:srgbClr val="1155CC"/>
                  </a:solidFill>
                  <a:latin typeface="Arial" panose="020B0604020202020204" pitchFamily="34" charset="0"/>
                  <a:cs typeface="Arial" panose="020B0604020202020204" pitchFamily="34" charset="0"/>
                  <a:hlinkClick r:id="rId17"/>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8"/>
                </a:rPr>
                <a:t>PRVI</a:t>
              </a:r>
              <a:r>
                <a:rPr lang="en-US" dirty="0">
                  <a:solidFill>
                    <a:srgbClr val="002E97"/>
                  </a:solidFill>
                  <a:latin typeface="Arial" panose="020B0604020202020204" pitchFamily="34" charset="0"/>
                  <a:cs typeface="Arial" panose="020B0604020202020204" pitchFamily="34" charset="0"/>
                </a:rPr>
                <a:t>)</a:t>
              </a:r>
            </a:p>
          </p:txBody>
        </p:sp>
      </p:grpSp>
      <p:sp>
        <p:nvSpPr>
          <p:cNvPr id="11" name="Rectangle 10">
            <a:extLst>
              <a:ext uri="{FF2B5EF4-FFF2-40B4-BE49-F238E27FC236}">
                <a16:creationId xmlns:a16="http://schemas.microsoft.com/office/drawing/2014/main" id="{B2AF3793-EE07-464A-828E-84600DD001B8}"/>
              </a:ext>
            </a:extLst>
          </p:cNvPr>
          <p:cNvSpPr/>
          <p:nvPr/>
        </p:nvSpPr>
        <p:spPr>
          <a:xfrm>
            <a:off x="4890122" y="3109106"/>
            <a:ext cx="3917098"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Alpha Tiled Image Services</a:t>
            </a:r>
            <a:endParaRPr lang="en-US"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E367AF5-7E46-4FCB-BB4C-29612EBD4420}"/>
              </a:ext>
            </a:extLst>
          </p:cNvPr>
          <p:cNvSpPr txBox="1"/>
          <p:nvPr/>
        </p:nvSpPr>
        <p:spPr>
          <a:xfrm>
            <a:off x="4003288" y="3524604"/>
            <a:ext cx="4683512" cy="646331"/>
          </a:xfrm>
          <a:prstGeom prst="rect">
            <a:avLst/>
          </a:prstGeom>
          <a:noFill/>
        </p:spPr>
        <p:txBody>
          <a:bodyPr wrap="square">
            <a:spAutoFit/>
          </a:bodyPr>
          <a:lstStyle/>
          <a:p>
            <a:pPr marL="457200"/>
            <a:r>
              <a:rPr lang="en-US" dirty="0">
                <a:solidFill>
                  <a:srgbClr val="002E97"/>
                </a:solidFill>
                <a:latin typeface="Arial" panose="020B0604020202020204" pitchFamily="34" charset="0"/>
                <a:cs typeface="Arial" panose="020B0604020202020204" pitchFamily="34" charset="0"/>
              </a:rPr>
              <a:t>SPCS2022 Experience</a:t>
            </a:r>
          </a:p>
          <a:p>
            <a:pPr marL="457200"/>
            <a:r>
              <a:rPr lang="en-US" dirty="0">
                <a:solidFill>
                  <a:srgbClr val="002E97"/>
                </a:solidFill>
                <a:latin typeface="Arial" panose="020B0604020202020204" pitchFamily="34" charset="0"/>
                <a:cs typeface="Arial" panose="020B0604020202020204" pitchFamily="34" charset="0"/>
              </a:rPr>
              <a:t>NAPGD2022 Experience</a:t>
            </a:r>
          </a:p>
        </p:txBody>
      </p:sp>
    </p:spTree>
    <p:extLst>
      <p:ext uri="{BB962C8B-B14F-4D97-AF65-F5344CB8AC3E}">
        <p14:creationId xmlns:p14="http://schemas.microsoft.com/office/powerpoint/2010/main" val="2651038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3" name="TextBox 1">
            <a:extLst>
              <a:ext uri="{FF2B5EF4-FFF2-40B4-BE49-F238E27FC236}">
                <a16:creationId xmlns:a16="http://schemas.microsoft.com/office/drawing/2014/main" id="{2AE002F0-8259-491C-93D8-256B6724D2A0}"/>
              </a:ext>
            </a:extLst>
          </p:cNvPr>
          <p:cNvSpPr txBox="1"/>
          <p:nvPr/>
        </p:nvSpPr>
        <p:spPr>
          <a:xfrm>
            <a:off x="2506051" y="385995"/>
            <a:ext cx="3221393"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Alpha Products</a:t>
            </a:r>
            <a:endParaRPr sz="3600" dirty="0">
              <a:solidFill>
                <a:srgbClr val="002E97"/>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FE2980A-0973-498A-A49D-C833710FB3AA}"/>
              </a:ext>
            </a:extLst>
          </p:cNvPr>
          <p:cNvSpPr txBox="1"/>
          <p:nvPr/>
        </p:nvSpPr>
        <p:spPr>
          <a:xfrm>
            <a:off x="2211098" y="4680686"/>
            <a:ext cx="409342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https://alpha.ngs.noaa.gov/index.shtml</a:t>
            </a:r>
            <a:endParaRPr kumimoji="0" lang="en-US" sz="1800" b="0" i="0" u="none" strike="noStrike" cap="none" spc="0" normalizeH="0" baseline="0" dirty="0">
              <a:ln>
                <a:noFill/>
              </a:ln>
              <a:solidFill>
                <a:srgbClr val="002E97"/>
              </a:solidFill>
              <a:effectLst/>
              <a:uFillTx/>
              <a:sym typeface="Calibri"/>
            </a:endParaRPr>
          </a:p>
        </p:txBody>
      </p:sp>
      <p:pic>
        <p:nvPicPr>
          <p:cNvPr id="15" name="Picture 14">
            <a:extLst>
              <a:ext uri="{FF2B5EF4-FFF2-40B4-BE49-F238E27FC236}">
                <a16:creationId xmlns:a16="http://schemas.microsoft.com/office/drawing/2014/main" id="{FE753E29-A06D-4DAC-A8B7-7D3D0C9EB950}"/>
              </a:ext>
            </a:extLst>
          </p:cNvPr>
          <p:cNvPicPr>
            <a:picLocks noChangeAspect="1"/>
          </p:cNvPicPr>
          <p:nvPr/>
        </p:nvPicPr>
        <p:blipFill>
          <a:blip r:embed="rId4"/>
          <a:stretch>
            <a:fillRect/>
          </a:stretch>
        </p:blipFill>
        <p:spPr>
          <a:xfrm>
            <a:off x="2346609" y="1023086"/>
            <a:ext cx="3822404" cy="3657600"/>
          </a:xfrm>
          <a:prstGeom prst="rect">
            <a:avLst/>
          </a:prstGeom>
        </p:spPr>
      </p:pic>
    </p:spTree>
    <p:extLst>
      <p:ext uri="{BB962C8B-B14F-4D97-AF65-F5344CB8AC3E}">
        <p14:creationId xmlns:p14="http://schemas.microsoft.com/office/powerpoint/2010/main" val="757239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9D605A8-207D-4EC5-B5EB-385F97388CA7}"/>
              </a:ext>
            </a:extLst>
          </p:cNvPr>
          <p:cNvGrpSpPr/>
          <p:nvPr/>
        </p:nvGrpSpPr>
        <p:grpSpPr>
          <a:xfrm>
            <a:off x="2953360" y="480264"/>
            <a:ext cx="6190640" cy="4662787"/>
            <a:chOff x="3442996" y="91440"/>
            <a:chExt cx="8749004" cy="6492240"/>
          </a:xfrm>
        </p:grpSpPr>
        <p:pic>
          <p:nvPicPr>
            <p:cNvPr id="15" name="Picture 14">
              <a:extLst>
                <a:ext uri="{FF2B5EF4-FFF2-40B4-BE49-F238E27FC236}">
                  <a16:creationId xmlns:a16="http://schemas.microsoft.com/office/drawing/2014/main" id="{0EAC59FF-17FA-44F0-816F-33EF2EB9440B}"/>
                </a:ext>
              </a:extLst>
            </p:cNvPr>
            <p:cNvPicPr>
              <a:picLocks noChangeAspect="1"/>
            </p:cNvPicPr>
            <p:nvPr/>
          </p:nvPicPr>
          <p:blipFill>
            <a:blip r:embed="rId4"/>
            <a:stretch>
              <a:fillRect/>
            </a:stretch>
          </p:blipFill>
          <p:spPr>
            <a:xfrm>
              <a:off x="3535680" y="91440"/>
              <a:ext cx="8656320" cy="6492240"/>
            </a:xfrm>
            <a:prstGeom prst="rect">
              <a:avLst/>
            </a:prstGeom>
          </p:spPr>
        </p:pic>
        <p:sp>
          <p:nvSpPr>
            <p:cNvPr id="16" name="Rectangle 15">
              <a:extLst>
                <a:ext uri="{FF2B5EF4-FFF2-40B4-BE49-F238E27FC236}">
                  <a16:creationId xmlns:a16="http://schemas.microsoft.com/office/drawing/2014/main" id="{3FFE6AD6-A91D-4D4F-BC78-0609506ED13F}"/>
                </a:ext>
              </a:extLst>
            </p:cNvPr>
            <p:cNvSpPr/>
            <p:nvPr/>
          </p:nvSpPr>
          <p:spPr>
            <a:xfrm>
              <a:off x="3442996" y="92075"/>
              <a:ext cx="1330172" cy="3817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Rectangle 1">
            <a:extLst>
              <a:ext uri="{FF2B5EF4-FFF2-40B4-BE49-F238E27FC236}">
                <a16:creationId xmlns:a16="http://schemas.microsoft.com/office/drawing/2014/main" id="{39E2DB60-985F-4DB5-8183-3A1DBE743433}"/>
              </a:ext>
            </a:extLst>
          </p:cNvPr>
          <p:cNvSpPr/>
          <p:nvPr/>
        </p:nvSpPr>
        <p:spPr>
          <a:xfrm>
            <a:off x="0" y="480713"/>
            <a:ext cx="2953360" cy="317688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ontent Placeholder 3">
            <a:extLst>
              <a:ext uri="{FF2B5EF4-FFF2-40B4-BE49-F238E27FC236}">
                <a16:creationId xmlns:a16="http://schemas.microsoft.com/office/drawing/2014/main" id="{EE08A782-CF60-494A-A10C-C19FF976DCC4}"/>
              </a:ext>
            </a:extLst>
          </p:cNvPr>
          <p:cNvSpPr txBox="1">
            <a:spLocks/>
          </p:cNvSpPr>
          <p:nvPr/>
        </p:nvSpPr>
        <p:spPr>
          <a:xfrm>
            <a:off x="48412" y="1514747"/>
            <a:ext cx="3724158" cy="210351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2000" b="1" i="0" u="none" strike="noStrike" kern="1200" cap="none" spc="0" normalizeH="0" baseline="0" noProof="0" dirty="0">
                <a:ln>
                  <a:noFill/>
                </a:ln>
                <a:solidFill>
                  <a:srgbClr val="002E97"/>
                </a:solidFill>
                <a:effectLst/>
                <a:uLnTx/>
                <a:uFillTx/>
                <a:latin typeface="Calibri"/>
                <a:ea typeface="+mn-ea"/>
                <a:cs typeface="+mn-cs"/>
              </a:rPr>
              <a:t>Designs by NGS</a:t>
            </a:r>
          </a:p>
          <a:p>
            <a:pPr marL="457200" marR="0" lvl="1" indent="0" algn="l" defTabSz="914400" rtl="0" eaLnBrk="1" fontAlgn="auto" latinLnBrk="0" hangingPunct="1">
              <a:lnSpc>
                <a:spcPct val="90000"/>
              </a:lnSpc>
              <a:spcBef>
                <a:spcPts val="500"/>
              </a:spcBef>
              <a:spcAft>
                <a:spcPts val="0"/>
              </a:spcAft>
              <a:buClrTx/>
              <a:buSzTx/>
              <a:buNone/>
              <a:tabLst/>
              <a:defRPr/>
            </a:pPr>
            <a:r>
              <a:rPr kumimoji="0" lang="en-US" sz="1800" b="0" i="0" u="none" strike="noStrike" kern="1200" cap="none" spc="0" normalizeH="0" baseline="0" noProof="0" dirty="0">
                <a:ln>
                  <a:noFill/>
                </a:ln>
                <a:solidFill>
                  <a:srgbClr val="002E97"/>
                </a:solidFill>
                <a:effectLst/>
                <a:uLnTx/>
                <a:uFillTx/>
                <a:latin typeface="Calibri"/>
                <a:ea typeface="+mn-ea"/>
                <a:cs typeface="+mn-cs"/>
              </a:rPr>
              <a:t>165 zones </a:t>
            </a:r>
          </a:p>
          <a:p>
            <a:pPr marL="457200" marR="0" lvl="1" indent="0" algn="l" defTabSz="914400" rtl="0" eaLnBrk="1" fontAlgn="auto" latinLnBrk="0" hangingPunct="1">
              <a:lnSpc>
                <a:spcPct val="90000"/>
              </a:lnSpc>
              <a:spcBef>
                <a:spcPts val="500"/>
              </a:spcBef>
              <a:spcAft>
                <a:spcPts val="0"/>
              </a:spcAft>
              <a:buClrTx/>
              <a:buSzTx/>
              <a:buNone/>
              <a:tabLst/>
              <a:defRPr/>
            </a:pPr>
            <a:r>
              <a:rPr kumimoji="0" lang="en-US" sz="1800" b="0" i="0" u="none" strike="noStrike" kern="1200" cap="none" spc="0" normalizeH="0" baseline="0" noProof="0" dirty="0">
                <a:ln>
                  <a:noFill/>
                </a:ln>
                <a:solidFill>
                  <a:srgbClr val="002E97"/>
                </a:solidFill>
                <a:effectLst/>
                <a:uLnTx/>
                <a:uFillTx/>
                <a:latin typeface="Calibri"/>
                <a:ea typeface="+mn-ea"/>
                <a:cs typeface="+mn-cs"/>
              </a:rPr>
              <a:t>Includes 54 statewide zones </a:t>
            </a:r>
            <a:br>
              <a:rPr kumimoji="0" lang="en-US" sz="1800" b="0" i="0" u="none" strike="noStrike" kern="1200" cap="none" spc="0" normalizeH="0" baseline="0" noProof="0" dirty="0">
                <a:ln>
                  <a:noFill/>
                </a:ln>
                <a:solidFill>
                  <a:srgbClr val="002E97"/>
                </a:solidFill>
                <a:effectLst/>
                <a:uLnTx/>
                <a:uFillTx/>
                <a:latin typeface="Calibri"/>
                <a:ea typeface="+mn-ea"/>
                <a:cs typeface="+mn-cs"/>
              </a:rPr>
            </a:br>
            <a:r>
              <a:rPr kumimoji="0" lang="en-US" sz="1800" b="0" i="0" u="none" strike="noStrike" kern="1200" cap="none" spc="0" normalizeH="0" baseline="0" noProof="0" dirty="0">
                <a:ln>
                  <a:noFill/>
                </a:ln>
                <a:solidFill>
                  <a:srgbClr val="002E97"/>
                </a:solidFill>
                <a:effectLst/>
                <a:uLnTx/>
                <a:uFillTx/>
                <a:latin typeface="Calibri"/>
                <a:ea typeface="+mn-ea"/>
                <a:cs typeface="+mn-cs"/>
              </a:rPr>
              <a:t>and 3 “special use” zones </a:t>
            </a:r>
            <a:br>
              <a:rPr kumimoji="0" lang="en-US" sz="1800" b="0" i="0" u="none" strike="noStrike" kern="1200" cap="none" spc="0" normalizeH="0" baseline="0" noProof="0" dirty="0">
                <a:ln>
                  <a:noFill/>
                </a:ln>
                <a:solidFill>
                  <a:srgbClr val="002E97"/>
                </a:solidFill>
                <a:effectLst/>
                <a:uLnTx/>
                <a:uFillTx/>
                <a:latin typeface="Calibri"/>
                <a:ea typeface="+mn-ea"/>
                <a:cs typeface="+mn-cs"/>
              </a:rPr>
            </a:br>
            <a:r>
              <a:rPr kumimoji="0" lang="en-US" sz="1800" b="0" i="0" u="none" strike="noStrike" kern="1200" cap="none" spc="0" normalizeH="0" baseline="0" noProof="0" dirty="0">
                <a:ln>
                  <a:noFill/>
                </a:ln>
                <a:solidFill>
                  <a:srgbClr val="002E97"/>
                </a:solidFill>
                <a:effectLst/>
                <a:uLnTx/>
                <a:uFillTx/>
                <a:latin typeface="Calibri"/>
                <a:ea typeface="+mn-ea"/>
                <a:cs typeface="+mn-cs"/>
              </a:rPr>
              <a:t>(in more than one state)</a:t>
            </a:r>
          </a:p>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1" i="0" u="none" strike="noStrike" kern="1200" cap="none" spc="0" normalizeH="0" baseline="0" noProof="0" dirty="0">
                <a:ln>
                  <a:noFill/>
                </a:ln>
                <a:solidFill>
                  <a:srgbClr val="002E97"/>
                </a:solidFill>
                <a:effectLst/>
                <a:uLnTx/>
                <a:uFillTx/>
                <a:latin typeface="Calibri"/>
                <a:ea typeface="+mn-ea"/>
                <a:cs typeface="+mn-cs"/>
              </a:rPr>
              <a:t>Designs by state stakeholders</a:t>
            </a:r>
          </a:p>
          <a:p>
            <a:pPr marL="457200" marR="0" lvl="1" indent="0" algn="l" defTabSz="914400" rtl="0" eaLnBrk="1" fontAlgn="auto" latinLnBrk="0" hangingPunct="1">
              <a:lnSpc>
                <a:spcPct val="90000"/>
              </a:lnSpc>
              <a:spcBef>
                <a:spcPts val="500"/>
              </a:spcBef>
              <a:spcAft>
                <a:spcPts val="0"/>
              </a:spcAft>
              <a:buClrTx/>
              <a:buSzTx/>
              <a:buNone/>
              <a:tabLst/>
              <a:defRPr/>
            </a:pPr>
            <a:r>
              <a:rPr kumimoji="0" lang="en-US" sz="1600" b="0" i="0" u="none" strike="noStrike" kern="1200" cap="none" spc="0" normalizeH="0" baseline="0" noProof="0" dirty="0">
                <a:ln>
                  <a:noFill/>
                </a:ln>
                <a:solidFill>
                  <a:srgbClr val="002E97"/>
                </a:solidFill>
                <a:effectLst/>
                <a:uLnTx/>
                <a:uFillTx/>
                <a:latin typeface="Calibri"/>
                <a:ea typeface="+mn-ea"/>
                <a:cs typeface="+mn-cs"/>
              </a:rPr>
              <a:t>802 zones in 28 states</a:t>
            </a:r>
          </a:p>
        </p:txBody>
      </p:sp>
      <p:sp>
        <p:nvSpPr>
          <p:cNvPr id="18" name="Title 5">
            <a:extLst>
              <a:ext uri="{FF2B5EF4-FFF2-40B4-BE49-F238E27FC236}">
                <a16:creationId xmlns:a16="http://schemas.microsoft.com/office/drawing/2014/main" id="{B6462737-2E14-4494-ADDE-3D346E8E132E}"/>
              </a:ext>
            </a:extLst>
          </p:cNvPr>
          <p:cNvSpPr txBox="1">
            <a:spLocks/>
          </p:cNvSpPr>
          <p:nvPr/>
        </p:nvSpPr>
        <p:spPr>
          <a:xfrm>
            <a:off x="0" y="532667"/>
            <a:ext cx="3851722" cy="1096963"/>
          </a:xfrm>
          <a:prstGeom prst="rect">
            <a:avLst/>
          </a:prstGeom>
          <a:noFill/>
        </p:spPr>
        <p:txBody>
          <a:bodyPr vert="horz" lIns="91440" tIns="45720" rIns="91440" bIns="45720" rtlCol="0" anchor="t"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2E97"/>
                </a:solidFill>
                <a:latin typeface="+mn-lt"/>
              </a:rPr>
              <a:t>Number of SPCS2022 zones </a:t>
            </a:r>
            <a:r>
              <a:rPr lang="en-US" sz="2800" b="1" i="1" dirty="0">
                <a:solidFill>
                  <a:srgbClr val="002E97"/>
                </a:solidFill>
                <a:latin typeface="+mn-lt"/>
              </a:rPr>
              <a:t>(preliminary)</a:t>
            </a:r>
            <a:endParaRPr lang="en-US" sz="2800" b="1" dirty="0">
              <a:solidFill>
                <a:srgbClr val="002E97"/>
              </a:solidFill>
              <a:latin typeface="+mn-lt"/>
            </a:endParaRPr>
          </a:p>
        </p:txBody>
      </p:sp>
      <p:sp>
        <p:nvSpPr>
          <p:cNvPr id="19" name="TextBox 18">
            <a:extLst>
              <a:ext uri="{FF2B5EF4-FFF2-40B4-BE49-F238E27FC236}">
                <a16:creationId xmlns:a16="http://schemas.microsoft.com/office/drawing/2014/main" id="{8326FE74-FDE4-4FAE-B562-8E1FBB184465}"/>
              </a:ext>
            </a:extLst>
          </p:cNvPr>
          <p:cNvSpPr txBox="1"/>
          <p:nvPr/>
        </p:nvSpPr>
        <p:spPr>
          <a:xfrm>
            <a:off x="48412" y="3715090"/>
            <a:ext cx="3204712" cy="1467068"/>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2400" b="1" i="0" u="none" strike="noStrike" kern="1200" cap="none" spc="0" normalizeH="0" baseline="0" noProof="0" dirty="0">
                <a:ln>
                  <a:noFill/>
                </a:ln>
                <a:solidFill>
                  <a:srgbClr val="002E97"/>
                </a:solidFill>
                <a:effectLst/>
                <a:uLnTx/>
                <a:uFillTx/>
                <a:latin typeface="Calibri"/>
                <a:ea typeface="+mn-ea"/>
                <a:cs typeface="+mn-cs"/>
              </a:rPr>
              <a:t>Total = 967 zones </a:t>
            </a:r>
            <a:br>
              <a:rPr kumimoji="0" lang="en-US" sz="1800" b="1" i="0" u="none" strike="noStrike" kern="1200" cap="none" spc="0" normalizeH="0" baseline="0" noProof="0" dirty="0">
                <a:ln>
                  <a:noFill/>
                </a:ln>
                <a:solidFill>
                  <a:srgbClr val="002E97"/>
                </a:solidFill>
                <a:effectLst/>
                <a:uLnTx/>
                <a:uFillTx/>
                <a:latin typeface="Calibri"/>
                <a:ea typeface="+mn-ea"/>
                <a:cs typeface="+mn-cs"/>
              </a:rPr>
            </a:br>
            <a:r>
              <a:rPr kumimoji="0" lang="en-US" sz="1800" b="0" i="0" u="none" strike="noStrike" kern="1200" cap="none" spc="0" normalizeH="0" baseline="0" noProof="0" dirty="0">
                <a:ln>
                  <a:noFill/>
                </a:ln>
                <a:solidFill>
                  <a:srgbClr val="002E97"/>
                </a:solidFill>
                <a:effectLst/>
                <a:uLnTx/>
                <a:uFillTx/>
                <a:latin typeface="Calibri"/>
                <a:ea typeface="+mn-ea"/>
                <a:cs typeface="+mn-cs"/>
              </a:rPr>
              <a:t>for 56 states and territories</a:t>
            </a: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400" b="1" i="1" u="none" strike="noStrike" kern="1200" cap="none" spc="0" normalizeH="0" baseline="0" noProof="0" dirty="0">
                <a:ln>
                  <a:noFill/>
                </a:ln>
                <a:solidFill>
                  <a:srgbClr val="002E97"/>
                </a:solidFill>
                <a:effectLst/>
                <a:uLnTx/>
                <a:uFillTx/>
                <a:latin typeface="Calibri"/>
                <a:ea typeface="+mn-ea"/>
                <a:cs typeface="+mn-cs"/>
              </a:rPr>
              <a:t>Compare to 125 zones in existing State Plane</a:t>
            </a:r>
            <a:endParaRPr kumimoji="0" lang="en-US" sz="2400" b="0" i="1" u="none" strike="noStrike" kern="1200" cap="none" spc="0" normalizeH="0" baseline="0" noProof="0" dirty="0">
              <a:ln>
                <a:noFill/>
              </a:ln>
              <a:solidFill>
                <a:srgbClr val="002E97"/>
              </a:solidFill>
              <a:effectLst/>
              <a:uLnTx/>
              <a:uFillTx/>
              <a:latin typeface="Calibri"/>
              <a:ea typeface="+mn-ea"/>
              <a:cs typeface="+mn-cs"/>
            </a:endParaRPr>
          </a:p>
        </p:txBody>
      </p:sp>
    </p:spTree>
    <p:extLst>
      <p:ext uri="{BB962C8B-B14F-4D97-AF65-F5344CB8AC3E}">
        <p14:creationId xmlns:p14="http://schemas.microsoft.com/office/powerpoint/2010/main" val="176412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3" end="3"/>
                                            </p:txEl>
                                          </p:spTgt>
                                        </p:tgtEl>
                                        <p:attrNameLst>
                                          <p:attrName>style.visibility</p:attrName>
                                        </p:attrNameLst>
                                      </p:cBhvr>
                                      <p:to>
                                        <p:strVal val="visible"/>
                                      </p:to>
                                    </p:set>
                                    <p:animEffect transition="in" filter="fade">
                                      <p:cBhvr>
                                        <p:cTn id="7" dur="500"/>
                                        <p:tgtEl>
                                          <p:spTgt spid="17">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xEl>
                                              <p:pRg st="4" end="4"/>
                                            </p:txEl>
                                          </p:spTgt>
                                        </p:tgtEl>
                                        <p:attrNameLst>
                                          <p:attrName>style.visibility</p:attrName>
                                        </p:attrNameLst>
                                      </p:cBhvr>
                                      <p:to>
                                        <p:strVal val="visible"/>
                                      </p:to>
                                    </p:set>
                                    <p:animEffect transition="in" filter="fade">
                                      <p:cBhvr>
                                        <p:cTn id="10"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509230-0CDF-45F8-AA8E-D4D8D6CA9015}"/>
              </a:ext>
            </a:extLst>
          </p:cNvPr>
          <p:cNvSpPr txBox="1"/>
          <p:nvPr/>
        </p:nvSpPr>
        <p:spPr>
          <a:xfrm>
            <a:off x="1512189" y="319816"/>
            <a:ext cx="6119622"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Alpha SPCS2022 Experience</a:t>
            </a:r>
            <a:endParaRPr sz="3600" dirty="0">
              <a:solidFill>
                <a:srgbClr val="002E9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F7ADB16-53DF-45B4-A6B7-87105B1BBB45}"/>
              </a:ext>
            </a:extLst>
          </p:cNvPr>
          <p:cNvSpPr txBox="1"/>
          <p:nvPr/>
        </p:nvSpPr>
        <p:spPr>
          <a:xfrm>
            <a:off x="351138" y="4759282"/>
            <a:ext cx="844172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dirty="0">
                <a:solidFill>
                  <a:srgbClr val="002E97"/>
                </a:solidFill>
              </a:rPr>
              <a:t>https://experience.arcgis.com/experience/dddb7bc0be6f4e56a1c370c8d529d1a0</a:t>
            </a:r>
            <a:endParaRPr kumimoji="0" lang="en-US" sz="1800" b="0" i="0" u="none" strike="noStrike" cap="none" spc="0" normalizeH="0" baseline="0" dirty="0">
              <a:ln>
                <a:noFill/>
              </a:ln>
              <a:solidFill>
                <a:srgbClr val="002E97"/>
              </a:solidFill>
              <a:effectLst/>
              <a:uFillTx/>
              <a:sym typeface="Calibri"/>
            </a:endParaRPr>
          </a:p>
        </p:txBody>
      </p:sp>
      <p:graphicFrame>
        <p:nvGraphicFramePr>
          <p:cNvPr id="5" name="Object 4">
            <a:extLst>
              <a:ext uri="{FF2B5EF4-FFF2-40B4-BE49-F238E27FC236}">
                <a16:creationId xmlns:a16="http://schemas.microsoft.com/office/drawing/2014/main" id="{EFD196D1-57B6-45BE-AF88-F60ED8211B05}"/>
              </a:ext>
            </a:extLst>
          </p:cNvPr>
          <p:cNvGraphicFramePr>
            <a:graphicFrameLocks noChangeAspect="1"/>
          </p:cNvGraphicFramePr>
          <p:nvPr>
            <p:extLst>
              <p:ext uri="{D42A27DB-BD31-4B8C-83A1-F6EECF244321}">
                <p14:modId xmlns:p14="http://schemas.microsoft.com/office/powerpoint/2010/main" val="3893836653"/>
              </p:ext>
            </p:extLst>
          </p:nvPr>
        </p:nvGraphicFramePr>
        <p:xfrm>
          <a:off x="736931" y="891020"/>
          <a:ext cx="7398880" cy="3853583"/>
        </p:xfrm>
        <a:graphic>
          <a:graphicData uri="http://schemas.openxmlformats.org/presentationml/2006/ole">
            <mc:AlternateContent xmlns:mc="http://schemas.openxmlformats.org/markup-compatibility/2006">
              <mc:Choice xmlns:v="urn:schemas-microsoft-com:vml" Requires="v">
                <p:oleObj spid="_x0000_s2070" r:id="rId5" imgW="17123522" imgH="8912636" progId="">
                  <p:embed/>
                </p:oleObj>
              </mc:Choice>
              <mc:Fallback>
                <p:oleObj r:id="rId5" imgW="17123522" imgH="8912636" progId="">
                  <p:embed/>
                  <p:pic>
                    <p:nvPicPr>
                      <p:cNvPr id="0" name=""/>
                      <p:cNvPicPr/>
                      <p:nvPr/>
                    </p:nvPicPr>
                    <p:blipFill>
                      <a:blip r:embed="rId6"/>
                      <a:stretch>
                        <a:fillRect/>
                      </a:stretch>
                    </p:blipFill>
                    <p:spPr>
                      <a:xfrm>
                        <a:off x="736931" y="891020"/>
                        <a:ext cx="7398880" cy="3853583"/>
                      </a:xfrm>
                      <a:prstGeom prst="rect">
                        <a:avLst/>
                      </a:prstGeom>
                    </p:spPr>
                  </p:pic>
                </p:oleObj>
              </mc:Fallback>
            </mc:AlternateContent>
          </a:graphicData>
        </a:graphic>
      </p:graphicFrame>
    </p:spTree>
    <p:extLst>
      <p:ext uri="{BB962C8B-B14F-4D97-AF65-F5344CB8AC3E}">
        <p14:creationId xmlns:p14="http://schemas.microsoft.com/office/powerpoint/2010/main" val="181476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204CF53-0033-49FF-8CC3-F2C0BC0B06EF}"/>
              </a:ext>
            </a:extLst>
          </p:cNvPr>
          <p:cNvGrpSpPr/>
          <p:nvPr/>
        </p:nvGrpSpPr>
        <p:grpSpPr>
          <a:xfrm>
            <a:off x="752035" y="382107"/>
            <a:ext cx="7489164" cy="780182"/>
            <a:chOff x="752035" y="374236"/>
            <a:chExt cx="7489164" cy="780182"/>
          </a:xfrm>
        </p:grpSpPr>
        <p:sp>
          <p:nvSpPr>
            <p:cNvPr id="7" name="TextBox 6">
              <a:extLst>
                <a:ext uri="{FF2B5EF4-FFF2-40B4-BE49-F238E27FC236}">
                  <a16:creationId xmlns:a16="http://schemas.microsoft.com/office/drawing/2014/main" id="{C1D589B5-BB28-4D43-ADA2-192EC3829AC7}"/>
                </a:ext>
              </a:extLst>
            </p:cNvPr>
            <p:cNvSpPr txBox="1"/>
            <p:nvPr/>
          </p:nvSpPr>
          <p:spPr>
            <a:xfrm>
              <a:off x="752035" y="374236"/>
              <a:ext cx="748916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200" dirty="0">
                  <a:solidFill>
                    <a:srgbClr val="002E97"/>
                  </a:solidFill>
                  <a:latin typeface="Arial" panose="020B0604020202020204" pitchFamily="34" charset="0"/>
                  <a:cs typeface="Arial" panose="020B0604020202020204" pitchFamily="34" charset="0"/>
                </a:rPr>
                <a:t>Alpha NAPGD2022 Interactive Web Map</a:t>
              </a:r>
              <a:endParaRPr sz="3200" dirty="0">
                <a:solidFill>
                  <a:srgbClr val="002E97"/>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889F51F-AD6D-472D-833C-20037E4D2491}"/>
                </a:ext>
              </a:extLst>
            </p:cNvPr>
            <p:cNvSpPr txBox="1"/>
            <p:nvPr/>
          </p:nvSpPr>
          <p:spPr>
            <a:xfrm>
              <a:off x="2791253" y="877421"/>
              <a:ext cx="372651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North American-Pacific Geopotential Datum of 2022</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grpSp>
      <p:pic>
        <p:nvPicPr>
          <p:cNvPr id="9" name="Picture 8">
            <a:extLst>
              <a:ext uri="{FF2B5EF4-FFF2-40B4-BE49-F238E27FC236}">
                <a16:creationId xmlns:a16="http://schemas.microsoft.com/office/drawing/2014/main" id="{B7E55D8E-9D00-4D4A-8005-A4D9564C2273}"/>
              </a:ext>
            </a:extLst>
          </p:cNvPr>
          <p:cNvPicPr>
            <a:picLocks noChangeAspect="1"/>
          </p:cNvPicPr>
          <p:nvPr/>
        </p:nvPicPr>
        <p:blipFill>
          <a:blip r:embed="rId4"/>
          <a:stretch>
            <a:fillRect/>
          </a:stretch>
        </p:blipFill>
        <p:spPr>
          <a:xfrm>
            <a:off x="951139" y="1260889"/>
            <a:ext cx="7111093" cy="3403695"/>
          </a:xfrm>
          <a:prstGeom prst="rect">
            <a:avLst/>
          </a:prstGeom>
        </p:spPr>
      </p:pic>
      <p:sp>
        <p:nvSpPr>
          <p:cNvPr id="10" name="TextBox 9">
            <a:extLst>
              <a:ext uri="{FF2B5EF4-FFF2-40B4-BE49-F238E27FC236}">
                <a16:creationId xmlns:a16="http://schemas.microsoft.com/office/drawing/2014/main" id="{1BB79397-5B1D-44DE-90FE-8F8D3AE81D31}"/>
              </a:ext>
            </a:extLst>
          </p:cNvPr>
          <p:cNvSpPr txBox="1"/>
          <p:nvPr/>
        </p:nvSpPr>
        <p:spPr>
          <a:xfrm>
            <a:off x="449036" y="4732143"/>
            <a:ext cx="8694964" cy="369332"/>
          </a:xfrm>
          <a:prstGeom prst="rect">
            <a:avLst/>
          </a:prstGeom>
          <a:noFill/>
        </p:spPr>
        <p:txBody>
          <a:bodyPr wrap="square">
            <a:spAutoFit/>
          </a:bodyPr>
          <a:lstStyle/>
          <a:p>
            <a:r>
              <a:rPr lang="en-US" sz="1800" b="0" i="0" u="sng" strike="noStrike" dirty="0">
                <a:solidFill>
                  <a:srgbClr val="1155CC"/>
                </a:solidFill>
                <a:effectLst/>
                <a:latin typeface="Arial" panose="020B0604020202020204" pitchFamily="34" charset="0"/>
              </a:rPr>
              <a:t>https://experience.arcgis.com/experience/474f5934f5ff468bb77a1a16f10aa578/</a:t>
            </a:r>
            <a:endParaRPr lang="en-US" sz="2400"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6191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0" y="3134143"/>
            <a:ext cx="3260561" cy="857250"/>
          </a:xfrm>
        </p:spPr>
        <p:txBody>
          <a:bodyPr>
            <a:normAutofit/>
          </a:bodyPr>
          <a:lstStyle/>
          <a:p>
            <a:r>
              <a:rPr lang="en-US" sz="3600" dirty="0">
                <a:solidFill>
                  <a:srgbClr val="002E97"/>
                </a:solidFill>
                <a:latin typeface="+mn-lt"/>
                <a:cs typeface="Times New Roman" panose="02020603050405020304" pitchFamily="18" charset="0"/>
              </a:rPr>
              <a:t>Questions?</a:t>
            </a:r>
          </a:p>
        </p:txBody>
      </p:sp>
      <p:grpSp>
        <p:nvGrpSpPr>
          <p:cNvPr id="3" name="Group 2">
            <a:extLst>
              <a:ext uri="{FF2B5EF4-FFF2-40B4-BE49-F238E27FC236}">
                <a16:creationId xmlns:a16="http://schemas.microsoft.com/office/drawing/2014/main" id="{9DA85D5B-6E00-4F4E-B1BA-FCDF0FCCA0A1}"/>
              </a:ext>
            </a:extLst>
          </p:cNvPr>
          <p:cNvGrpSpPr/>
          <p:nvPr/>
        </p:nvGrpSpPr>
        <p:grpSpPr>
          <a:xfrm>
            <a:off x="457199" y="3378102"/>
            <a:ext cx="2480266" cy="1526082"/>
            <a:chOff x="471381" y="2552522"/>
            <a:chExt cx="2480266" cy="1201682"/>
          </a:xfrm>
        </p:grpSpPr>
        <p:sp>
          <p:nvSpPr>
            <p:cNvPr id="5" name="TextBox 3">
              <a:extLst>
                <a:ext uri="{FF2B5EF4-FFF2-40B4-BE49-F238E27FC236}">
                  <a16:creationId xmlns:a16="http://schemas.microsoft.com/office/drawing/2014/main" id="{6AC98968-F54A-4B6F-A2E5-F69379F7B634}"/>
                </a:ext>
              </a:extLst>
            </p:cNvPr>
            <p:cNvSpPr txBox="1"/>
            <p:nvPr/>
          </p:nvSpPr>
          <p:spPr>
            <a:xfrm>
              <a:off x="590542" y="2552522"/>
              <a:ext cx="2361105" cy="290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17375E"/>
                  </a:solidFill>
                  <a:latin typeface="Times New Roman"/>
                  <a:ea typeface="Times New Roman"/>
                  <a:cs typeface="Times New Roman"/>
                  <a:sym typeface="Times New Roman"/>
                </a:defRPr>
              </a:pPr>
              <a:endParaRPr lang="en-US" dirty="0">
                <a:solidFill>
                  <a:srgbClr val="002E97"/>
                </a:solidFill>
              </a:endParaRPr>
            </a:p>
          </p:txBody>
        </p:sp>
        <p:sp>
          <p:nvSpPr>
            <p:cNvPr id="6" name="TextBox 4">
              <a:extLst>
                <a:ext uri="{FF2B5EF4-FFF2-40B4-BE49-F238E27FC236}">
                  <a16:creationId xmlns:a16="http://schemas.microsoft.com/office/drawing/2014/main" id="{C56185F2-A80C-4EF9-BF5C-B6D696CED3D3}"/>
                </a:ext>
              </a:extLst>
            </p:cNvPr>
            <p:cNvSpPr txBox="1"/>
            <p:nvPr/>
          </p:nvSpPr>
          <p:spPr>
            <a:xfrm>
              <a:off x="471381" y="3245264"/>
              <a:ext cx="2391038" cy="508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grpSp>
      <p:pic>
        <p:nvPicPr>
          <p:cNvPr id="7" name="C:\Users\Brian.Shaw\Desktop\combined_dov.png" descr="Map of the Magnitude of the Deflection of the Vertical for the Conterminous US">
            <a:extLst>
              <a:ext uri="{FF2B5EF4-FFF2-40B4-BE49-F238E27FC236}">
                <a16:creationId xmlns:a16="http://schemas.microsoft.com/office/drawing/2014/main" id="{1CDD02DD-BCE0-4E0C-840B-C84DA77ABDFD}"/>
              </a:ext>
            </a:extLst>
          </p:cNvPr>
          <p:cNvPicPr>
            <a:picLocks noChangeAspect="1"/>
          </p:cNvPicPr>
          <p:nvPr/>
        </p:nvPicPr>
        <p:blipFill>
          <a:blip r:embed="rId4"/>
          <a:stretch>
            <a:fillRect/>
          </a:stretch>
        </p:blipFill>
        <p:spPr>
          <a:xfrm>
            <a:off x="3260561" y="714651"/>
            <a:ext cx="5749236" cy="4328461"/>
          </a:xfrm>
          <a:prstGeom prst="rect">
            <a:avLst/>
          </a:prstGeom>
          <a:ln w="12700">
            <a:miter lim="400000"/>
          </a:ln>
        </p:spPr>
      </p:pic>
      <p:sp>
        <p:nvSpPr>
          <p:cNvPr id="8" name="Magnitude of the Deflection of the Vertical">
            <a:extLst>
              <a:ext uri="{FF2B5EF4-FFF2-40B4-BE49-F238E27FC236}">
                <a16:creationId xmlns:a16="http://schemas.microsoft.com/office/drawing/2014/main" id="{70250748-2E33-4D2A-BCE0-58408647A93C}"/>
              </a:ext>
            </a:extLst>
          </p:cNvPr>
          <p:cNvSpPr txBox="1"/>
          <p:nvPr/>
        </p:nvSpPr>
        <p:spPr>
          <a:xfrm>
            <a:off x="4122943" y="381910"/>
            <a:ext cx="3678249"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vl1pPr>
          </a:lstStyle>
          <a:p>
            <a:r>
              <a:rPr dirty="0">
                <a:solidFill>
                  <a:srgbClr val="002E97"/>
                </a:solidFill>
              </a:rPr>
              <a:t>Magnitude of the Deflection of the Vertical</a:t>
            </a:r>
          </a:p>
        </p:txBody>
      </p:sp>
      <p:pic>
        <p:nvPicPr>
          <p:cNvPr id="9" name="Picture 8" descr="Animated gif of a spinning Geoid">
            <a:extLst>
              <a:ext uri="{FF2B5EF4-FFF2-40B4-BE49-F238E27FC236}">
                <a16:creationId xmlns:a16="http://schemas.microsoft.com/office/drawing/2014/main" id="{FD3EC7A1-49C9-4A67-A60F-ADA8B4D4D9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779" y="486842"/>
            <a:ext cx="2480266" cy="2026559"/>
          </a:xfrm>
          <a:prstGeom prst="rect">
            <a:avLst/>
          </a:prstGeom>
        </p:spPr>
      </p:pic>
    </p:spTree>
    <p:extLst>
      <p:ext uri="{BB962C8B-B14F-4D97-AF65-F5344CB8AC3E}">
        <p14:creationId xmlns:p14="http://schemas.microsoft.com/office/powerpoint/2010/main" val="1482826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82B6060A-8BCF-489D-9ECF-06C4421656EC}"/>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AI Images</a:t>
            </a:r>
          </a:p>
        </p:txBody>
      </p:sp>
      <p:pic>
        <p:nvPicPr>
          <p:cNvPr id="23" name="Picture 22">
            <a:extLst>
              <a:ext uri="{FF2B5EF4-FFF2-40B4-BE49-F238E27FC236}">
                <a16:creationId xmlns:a16="http://schemas.microsoft.com/office/drawing/2014/main" id="{EE92E62B-FC47-4189-87EC-2B68DE762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40169"/>
            <a:ext cx="3666553" cy="3666553"/>
          </a:xfrm>
          <a:prstGeom prst="rect">
            <a:avLst/>
          </a:prstGeom>
        </p:spPr>
      </p:pic>
      <p:sp>
        <p:nvSpPr>
          <p:cNvPr id="24" name="TextBox 23">
            <a:extLst>
              <a:ext uri="{FF2B5EF4-FFF2-40B4-BE49-F238E27FC236}">
                <a16:creationId xmlns:a16="http://schemas.microsoft.com/office/drawing/2014/main" id="{A47634E5-9D80-45E8-859D-327917B753DF}"/>
              </a:ext>
            </a:extLst>
          </p:cNvPr>
          <p:cNvSpPr txBox="1"/>
          <p:nvPr/>
        </p:nvSpPr>
        <p:spPr>
          <a:xfrm>
            <a:off x="1067963" y="4667151"/>
            <a:ext cx="244502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solidFill>
                  <a:srgbClr val="002E97"/>
                </a:solidFill>
                <a:latin typeface="+mn-lt"/>
                <a:cs typeface="Times New Roman" panose="02020603050405020304" pitchFamily="18" charset="0"/>
              </a:rPr>
              <a:t>NSRS Modernization</a:t>
            </a:r>
            <a:endParaRPr lang="en-US" dirty="0"/>
          </a:p>
        </p:txBody>
      </p:sp>
      <p:sp>
        <p:nvSpPr>
          <p:cNvPr id="25" name="TextBox 24">
            <a:extLst>
              <a:ext uri="{FF2B5EF4-FFF2-40B4-BE49-F238E27FC236}">
                <a16:creationId xmlns:a16="http://schemas.microsoft.com/office/drawing/2014/main" id="{DCFF0C9B-A14E-4EFF-9E81-451F19ED27E1}"/>
              </a:ext>
            </a:extLst>
          </p:cNvPr>
          <p:cNvSpPr txBox="1"/>
          <p:nvPr/>
        </p:nvSpPr>
        <p:spPr>
          <a:xfrm>
            <a:off x="6239123" y="4669473"/>
            <a:ext cx="117149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solidFill>
                  <a:srgbClr val="002E97"/>
                </a:solidFill>
                <a:latin typeface="+mn-lt"/>
                <a:cs typeface="Times New Roman" panose="02020603050405020304" pitchFamily="18" charset="0"/>
              </a:rPr>
              <a:t>Geodesy</a:t>
            </a:r>
            <a:endParaRPr lang="en-US" dirty="0"/>
          </a:p>
        </p:txBody>
      </p:sp>
      <p:pic>
        <p:nvPicPr>
          <p:cNvPr id="26" name="Picture 25">
            <a:extLst>
              <a:ext uri="{FF2B5EF4-FFF2-40B4-BE49-F238E27FC236}">
                <a16:creationId xmlns:a16="http://schemas.microsoft.com/office/drawing/2014/main" id="{16583614-A71B-4FA6-8FE1-05E766E7E8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8256" y="940168"/>
            <a:ext cx="3666553" cy="3666553"/>
          </a:xfrm>
          <a:prstGeom prst="rect">
            <a:avLst/>
          </a:prstGeom>
        </p:spPr>
      </p:pic>
    </p:spTree>
    <p:extLst>
      <p:ext uri="{BB962C8B-B14F-4D97-AF65-F5344CB8AC3E}">
        <p14:creationId xmlns:p14="http://schemas.microsoft.com/office/powerpoint/2010/main" val="1169649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F9008C-2DFA-40AD-9D8B-484A244D3F4D}"/>
              </a:ext>
            </a:extLst>
          </p:cNvPr>
          <p:cNvPicPr>
            <a:picLocks noChangeAspect="1"/>
          </p:cNvPicPr>
          <p:nvPr/>
        </p:nvPicPr>
        <p:blipFill>
          <a:blip r:embed="rId4"/>
          <a:stretch>
            <a:fillRect/>
          </a:stretch>
        </p:blipFill>
        <p:spPr>
          <a:xfrm>
            <a:off x="111324" y="981307"/>
            <a:ext cx="5429539" cy="4080327"/>
          </a:xfrm>
          <a:prstGeom prst="rect">
            <a:avLst/>
          </a:prstGeom>
        </p:spPr>
      </p:pic>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Importance of Coordination</a:t>
            </a:r>
          </a:p>
        </p:txBody>
      </p:sp>
      <p:pic>
        <p:nvPicPr>
          <p:cNvPr id="10" name="Picture 9" descr="Photo of dvisors providing training ">
            <a:extLst>
              <a:ext uri="{FF2B5EF4-FFF2-40B4-BE49-F238E27FC236}">
                <a16:creationId xmlns:a16="http://schemas.microsoft.com/office/drawing/2014/main" id="{332C8A0B-EE4C-499C-B969-EE1B387247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6863"/>
          <a:stretch/>
        </p:blipFill>
        <p:spPr>
          <a:xfrm>
            <a:off x="5922996" y="3404656"/>
            <a:ext cx="3020785" cy="1656978"/>
          </a:xfrm>
          <a:prstGeom prst="rect">
            <a:avLst/>
          </a:prstGeom>
        </p:spPr>
      </p:pic>
      <p:sp>
        <p:nvSpPr>
          <p:cNvPr id="11" name="TextBox 10">
            <a:extLst>
              <a:ext uri="{FF2B5EF4-FFF2-40B4-BE49-F238E27FC236}">
                <a16:creationId xmlns:a16="http://schemas.microsoft.com/office/drawing/2014/main" id="{3E5FDF65-80A2-470D-A4D0-4344C618D871}"/>
              </a:ext>
            </a:extLst>
          </p:cNvPr>
          <p:cNvSpPr txBox="1"/>
          <p:nvPr/>
        </p:nvSpPr>
        <p:spPr>
          <a:xfrm>
            <a:off x="6851717" y="3096881"/>
            <a:ext cx="158363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rPr>
              <a:t>39</a:t>
            </a:r>
            <a:r>
              <a:rPr kumimoji="0" lang="en-US" sz="1400" b="0" i="0" u="none" strike="noStrike" cap="none" spc="0" normalizeH="0" dirty="0">
                <a:ln>
                  <a:noFill/>
                </a:ln>
                <a:solidFill>
                  <a:srgbClr val="667995"/>
                </a:solidFill>
                <a:effectLst/>
                <a:uFillTx/>
                <a:latin typeface="Times New Roman" panose="02020603050405020304" pitchFamily="18" charset="0"/>
                <a:cs typeface="Times New Roman" panose="02020603050405020304" pitchFamily="18" charset="0"/>
                <a:sym typeface="Calibri"/>
              </a:rPr>
              <a:t> Coordinators</a:t>
            </a:r>
            <a:endPar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endParaRPr>
          </a:p>
        </p:txBody>
      </p:sp>
      <p:sp>
        <p:nvSpPr>
          <p:cNvPr id="13" name="TextBox 12">
            <a:extLst>
              <a:ext uri="{FF2B5EF4-FFF2-40B4-BE49-F238E27FC236}">
                <a16:creationId xmlns:a16="http://schemas.microsoft.com/office/drawing/2014/main" id="{2789F556-E4E5-414C-9728-65C5386BB181}"/>
              </a:ext>
            </a:extLst>
          </p:cNvPr>
          <p:cNvSpPr txBox="1"/>
          <p:nvPr/>
        </p:nvSpPr>
        <p:spPr>
          <a:xfrm>
            <a:off x="3869922" y="865683"/>
            <a:ext cx="15895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a:ln>
                  <a:noFill/>
                </a:ln>
                <a:solidFill>
                  <a:schemeClr val="bg1"/>
                </a:solidFill>
                <a:effectLst/>
                <a:uFillTx/>
                <a:latin typeface="Times New Roman" panose="02020603050405020304" pitchFamily="18" charset="0"/>
                <a:cs typeface="Times New Roman" panose="02020603050405020304" pitchFamily="18" charset="0"/>
                <a:sym typeface="Calibri"/>
              </a:rPr>
              <a:t> Advisors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pic>
        <p:nvPicPr>
          <p:cNvPr id="15" name="Picture 2" descr="State Geodetic Coordinator Map">
            <a:extLst>
              <a:ext uri="{FF2B5EF4-FFF2-40B4-BE49-F238E27FC236}">
                <a16:creationId xmlns:a16="http://schemas.microsoft.com/office/drawing/2014/main" id="{226DCA91-BBA3-477E-9D05-F65FE50F79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8245" y="923423"/>
            <a:ext cx="3003612" cy="2252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756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Resources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lnSpcReduction="10000"/>
          </a:bodyPr>
          <a:lstStyle/>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NGS Training Center</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https://geodesy.noaa.gov/web/science_edu/training/</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Educational Videos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https://geodesy.noaa.gov/datums/newdatums/WatchVideos.shtml</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NGS Webinar Series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https://geodesy.noaa.gov/web/science_edu/webinar_series/</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Geospatial Summit</a:t>
            </a:r>
            <a:r>
              <a:rPr lang="en-US" sz="2800" b="1" dirty="0">
                <a:solidFill>
                  <a:srgbClr val="002E97"/>
                </a:solidFill>
                <a:latin typeface="Arial" panose="020B0604020202020204" pitchFamily="34" charset="0"/>
                <a:cs typeface="Arial" panose="020B0604020202020204" pitchFamily="34" charset="0"/>
              </a:rPr>
              <a:t> </a:t>
            </a:r>
            <a:r>
              <a:rPr lang="en-US" sz="1600" dirty="0">
                <a:solidFill>
                  <a:srgbClr val="002E97"/>
                </a:solidFill>
                <a:latin typeface="Arial" panose="020B0604020202020204" pitchFamily="34" charset="0"/>
                <a:cs typeface="Arial" panose="020B0604020202020204" pitchFamily="34" charset="0"/>
              </a:rPr>
              <a:t>(2021, 2019 recorded sessions)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https://geodesy.noaa.gov/geospatial-summit/</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Presentation Library</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https://geodesy.noaa.gov/web/science_edu/presentations_library/</a:t>
            </a:r>
          </a:p>
        </p:txBody>
      </p:sp>
      <p:pic>
        <p:nvPicPr>
          <p:cNvPr id="4" name="Picture 2" descr="2021 Geospatial Summit Image">
            <a:extLst>
              <a:ext uri="{FF2B5EF4-FFF2-40B4-BE49-F238E27FC236}">
                <a16:creationId xmlns:a16="http://schemas.microsoft.com/office/drawing/2014/main" id="{CB0C82C3-1122-4F1D-8B5B-4C68CD69B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485" y="2904967"/>
            <a:ext cx="1576179" cy="1576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806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1402104"/>
          </a:xfrm>
        </p:spPr>
        <p:txBody>
          <a:bodyPr>
            <a:normAutofit/>
          </a:bodyPr>
          <a:lstStyle/>
          <a:p>
            <a:r>
              <a:rPr lang="en-US" dirty="0">
                <a:solidFill>
                  <a:srgbClr val="002E97"/>
                </a:solidFill>
                <a:latin typeface="+mn-lt"/>
                <a:cs typeface="Times New Roman" panose="02020603050405020304" pitchFamily="18" charset="0"/>
              </a:rPr>
              <a:t>NOAA and NGS</a:t>
            </a:r>
            <a:br>
              <a:rPr lang="en-US" dirty="0">
                <a:solidFill>
                  <a:srgbClr val="002E97"/>
                </a:solidFill>
                <a:latin typeface="+mn-lt"/>
                <a:cs typeface="Times New Roman" panose="02020603050405020304" pitchFamily="18" charset="0"/>
              </a:rPr>
            </a:br>
            <a:r>
              <a:rPr lang="en-US" sz="2400" dirty="0">
                <a:solidFill>
                  <a:srgbClr val="002E97"/>
                </a:solidFill>
                <a:latin typeface="+mn-lt"/>
                <a:cs typeface="Times New Roman" panose="02020603050405020304" pitchFamily="18" charset="0"/>
              </a:rPr>
              <a:t>Our Nation’s First Civilian Science Agency</a:t>
            </a:r>
            <a:endParaRPr lang="en-US" dirty="0">
              <a:solidFill>
                <a:srgbClr val="002E97"/>
              </a:solidFill>
              <a:latin typeface="+mn-lt"/>
              <a:cs typeface="Times New Roman" panose="02020603050405020304" pitchFamily="18" charset="0"/>
            </a:endParaRPr>
          </a:p>
        </p:txBody>
      </p:sp>
      <p:cxnSp>
        <p:nvCxnSpPr>
          <p:cNvPr id="4" name="Straight Connector 3">
            <a:extLst>
              <a:ext uri="{FF2B5EF4-FFF2-40B4-BE49-F238E27FC236}">
                <a16:creationId xmlns:a16="http://schemas.microsoft.com/office/drawing/2014/main" id="{05AFA5C9-5EE1-4D19-8788-D5F261DCCF94}"/>
              </a:ext>
            </a:extLst>
          </p:cNvPr>
          <p:cNvCxnSpPr>
            <a:cxnSpLocks/>
          </p:cNvCxnSpPr>
          <p:nvPr/>
        </p:nvCxnSpPr>
        <p:spPr>
          <a:xfrm>
            <a:off x="1756910" y="1030430"/>
            <a:ext cx="5676531" cy="0"/>
          </a:xfrm>
          <a:prstGeom prst="line">
            <a:avLst/>
          </a:prstGeom>
          <a:ln w="12700">
            <a:solidFill>
              <a:srgbClr val="002E97"/>
            </a:solidFill>
          </a:ln>
        </p:spPr>
        <p:style>
          <a:lnRef idx="1">
            <a:schemeClr val="accent1"/>
          </a:lnRef>
          <a:fillRef idx="0">
            <a:schemeClr val="accent1"/>
          </a:fillRef>
          <a:effectRef idx="0">
            <a:schemeClr val="accent1"/>
          </a:effectRef>
          <a:fontRef idx="minor">
            <a:schemeClr val="tx1"/>
          </a:fontRef>
        </p:style>
      </p:cxnSp>
      <p:pic>
        <p:nvPicPr>
          <p:cNvPr id="6" name="Picture 5" descr="US Coast and Geodetic Survey Logo">
            <a:extLst>
              <a:ext uri="{FF2B5EF4-FFF2-40B4-BE49-F238E27FC236}">
                <a16:creationId xmlns:a16="http://schemas.microsoft.com/office/drawing/2014/main" id="{28933AAF-1903-4356-BDF8-AA54DF632B7F}"/>
              </a:ext>
            </a:extLst>
          </p:cNvPr>
          <p:cNvPicPr>
            <a:picLocks noChangeAspect="1"/>
          </p:cNvPicPr>
          <p:nvPr/>
        </p:nvPicPr>
        <p:blipFill>
          <a:blip r:embed="rId4"/>
          <a:stretch>
            <a:fillRect/>
          </a:stretch>
        </p:blipFill>
        <p:spPr>
          <a:xfrm>
            <a:off x="5365658" y="2197747"/>
            <a:ext cx="1421356" cy="1459928"/>
          </a:xfrm>
          <a:prstGeom prst="rect">
            <a:avLst/>
          </a:prstGeom>
          <a:ln w="12700">
            <a:miter lim="400000"/>
          </a:ln>
        </p:spPr>
      </p:pic>
      <p:sp>
        <p:nvSpPr>
          <p:cNvPr id="7" name="TextBox 12">
            <a:extLst>
              <a:ext uri="{FF2B5EF4-FFF2-40B4-BE49-F238E27FC236}">
                <a16:creationId xmlns:a16="http://schemas.microsoft.com/office/drawing/2014/main" id="{CBD1122B-EBB1-443E-A3C4-DE8805DDDE33}"/>
              </a:ext>
            </a:extLst>
          </p:cNvPr>
          <p:cNvSpPr txBox="1"/>
          <p:nvPr/>
        </p:nvSpPr>
        <p:spPr>
          <a:xfrm>
            <a:off x="137515" y="4215622"/>
            <a:ext cx="1664877"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1807</a:t>
            </a:r>
          </a:p>
          <a:p>
            <a:pPr>
              <a:defRPr sz="1400">
                <a:latin typeface="Arial"/>
                <a:ea typeface="Arial"/>
                <a:cs typeface="Arial"/>
                <a:sym typeface="Arial"/>
              </a:defRPr>
            </a:pPr>
            <a:r>
              <a:rPr dirty="0">
                <a:solidFill>
                  <a:srgbClr val="002E97"/>
                </a:solidFill>
              </a:rPr>
              <a:t>Thomas Jefferson</a:t>
            </a:r>
          </a:p>
          <a:p>
            <a:pPr>
              <a:defRPr sz="1400">
                <a:latin typeface="Arial"/>
                <a:ea typeface="Arial"/>
                <a:cs typeface="Arial"/>
                <a:sym typeface="Arial"/>
              </a:defRPr>
            </a:pPr>
            <a:r>
              <a:rPr dirty="0">
                <a:solidFill>
                  <a:srgbClr val="002E97"/>
                </a:solidFill>
              </a:rPr>
              <a:t>Survey of the Coast</a:t>
            </a:r>
          </a:p>
        </p:txBody>
      </p:sp>
      <p:sp>
        <p:nvSpPr>
          <p:cNvPr id="8" name="TextBox 13">
            <a:extLst>
              <a:ext uri="{FF2B5EF4-FFF2-40B4-BE49-F238E27FC236}">
                <a16:creationId xmlns:a16="http://schemas.microsoft.com/office/drawing/2014/main" id="{46D12161-FC7E-44D5-9B18-D6FE7A6156AE}"/>
              </a:ext>
            </a:extLst>
          </p:cNvPr>
          <p:cNvSpPr txBox="1"/>
          <p:nvPr/>
        </p:nvSpPr>
        <p:spPr>
          <a:xfrm>
            <a:off x="2096169" y="4215622"/>
            <a:ext cx="1554270"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1811</a:t>
            </a:r>
          </a:p>
          <a:p>
            <a:pPr>
              <a:defRPr sz="1400">
                <a:latin typeface="Arial"/>
                <a:ea typeface="Arial"/>
                <a:cs typeface="Arial"/>
                <a:sym typeface="Arial"/>
              </a:defRPr>
            </a:pPr>
            <a:r>
              <a:rPr dirty="0">
                <a:solidFill>
                  <a:srgbClr val="002E97"/>
                </a:solidFill>
              </a:rPr>
              <a:t>Ferdinand Hassler</a:t>
            </a:r>
          </a:p>
          <a:p>
            <a:pPr>
              <a:defRPr sz="1400">
                <a:latin typeface="Arial"/>
                <a:ea typeface="Arial"/>
                <a:cs typeface="Arial"/>
                <a:sym typeface="Arial"/>
              </a:defRPr>
            </a:pPr>
            <a:r>
              <a:rPr dirty="0">
                <a:solidFill>
                  <a:srgbClr val="002E97"/>
                </a:solidFill>
              </a:rPr>
              <a:t>Superintendent</a:t>
            </a:r>
          </a:p>
        </p:txBody>
      </p:sp>
      <p:sp>
        <p:nvSpPr>
          <p:cNvPr id="9" name="TextBox 14">
            <a:extLst>
              <a:ext uri="{FF2B5EF4-FFF2-40B4-BE49-F238E27FC236}">
                <a16:creationId xmlns:a16="http://schemas.microsoft.com/office/drawing/2014/main" id="{DB11DEFF-172B-46F9-9B33-2BF230B5B687}"/>
              </a:ext>
            </a:extLst>
          </p:cNvPr>
          <p:cNvSpPr txBox="1"/>
          <p:nvPr/>
        </p:nvSpPr>
        <p:spPr>
          <a:xfrm>
            <a:off x="4063292" y="4215622"/>
            <a:ext cx="1009249"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1836</a:t>
            </a:r>
          </a:p>
          <a:p>
            <a:pPr>
              <a:defRPr sz="1400">
                <a:latin typeface="Arial"/>
                <a:ea typeface="Arial"/>
                <a:cs typeface="Arial"/>
                <a:sym typeface="Arial"/>
              </a:defRPr>
            </a:pPr>
            <a:r>
              <a:rPr dirty="0">
                <a:solidFill>
                  <a:srgbClr val="002E97"/>
                </a:solidFill>
              </a:rPr>
              <a:t>U.S. Coast </a:t>
            </a:r>
          </a:p>
          <a:p>
            <a:pPr>
              <a:defRPr sz="1400">
                <a:latin typeface="Arial"/>
                <a:ea typeface="Arial"/>
                <a:cs typeface="Arial"/>
                <a:sym typeface="Arial"/>
              </a:defRPr>
            </a:pPr>
            <a:r>
              <a:rPr dirty="0">
                <a:solidFill>
                  <a:srgbClr val="002E97"/>
                </a:solidFill>
              </a:rPr>
              <a:t>Survey</a:t>
            </a:r>
          </a:p>
        </p:txBody>
      </p:sp>
      <p:sp>
        <p:nvSpPr>
          <p:cNvPr id="10" name="TextBox 15">
            <a:extLst>
              <a:ext uri="{FF2B5EF4-FFF2-40B4-BE49-F238E27FC236}">
                <a16:creationId xmlns:a16="http://schemas.microsoft.com/office/drawing/2014/main" id="{B89D94E5-6459-4DB6-9EC0-99C1C61046B9}"/>
              </a:ext>
            </a:extLst>
          </p:cNvPr>
          <p:cNvSpPr txBox="1"/>
          <p:nvPr/>
        </p:nvSpPr>
        <p:spPr>
          <a:xfrm>
            <a:off x="5367065" y="4215622"/>
            <a:ext cx="1416411"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1878</a:t>
            </a:r>
          </a:p>
          <a:p>
            <a:pPr>
              <a:defRPr sz="1400">
                <a:latin typeface="Arial"/>
                <a:ea typeface="Arial"/>
                <a:cs typeface="Arial"/>
                <a:sym typeface="Arial"/>
              </a:defRPr>
            </a:pPr>
            <a:r>
              <a:rPr dirty="0">
                <a:solidFill>
                  <a:srgbClr val="002E97"/>
                </a:solidFill>
              </a:rPr>
              <a:t>U.S. Coast and</a:t>
            </a:r>
          </a:p>
          <a:p>
            <a:pPr>
              <a:defRPr sz="1400">
                <a:latin typeface="Arial"/>
                <a:ea typeface="Arial"/>
                <a:cs typeface="Arial"/>
                <a:sym typeface="Arial"/>
              </a:defRPr>
            </a:pPr>
            <a:r>
              <a:rPr dirty="0">
                <a:solidFill>
                  <a:srgbClr val="002E97"/>
                </a:solidFill>
              </a:rPr>
              <a:t>Geodetic Survey</a:t>
            </a:r>
          </a:p>
        </p:txBody>
      </p:sp>
      <p:sp>
        <p:nvSpPr>
          <p:cNvPr id="11" name="TextBox 16">
            <a:extLst>
              <a:ext uri="{FF2B5EF4-FFF2-40B4-BE49-F238E27FC236}">
                <a16:creationId xmlns:a16="http://schemas.microsoft.com/office/drawing/2014/main" id="{34FBA1BA-D90E-4CE2-A47F-0A5369E41254}"/>
              </a:ext>
            </a:extLst>
          </p:cNvPr>
          <p:cNvSpPr txBox="1"/>
          <p:nvPr/>
        </p:nvSpPr>
        <p:spPr>
          <a:xfrm>
            <a:off x="7062644" y="4215622"/>
            <a:ext cx="1737012"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1970</a:t>
            </a:r>
          </a:p>
          <a:p>
            <a:pPr>
              <a:defRPr sz="1400">
                <a:latin typeface="Arial"/>
                <a:ea typeface="Arial"/>
                <a:cs typeface="Arial"/>
                <a:sym typeface="Arial"/>
              </a:defRPr>
            </a:pPr>
            <a:r>
              <a:rPr dirty="0">
                <a:solidFill>
                  <a:srgbClr val="002E97"/>
                </a:solidFill>
              </a:rPr>
              <a:t>NOAA is established</a:t>
            </a:r>
          </a:p>
        </p:txBody>
      </p:sp>
      <p:pic>
        <p:nvPicPr>
          <p:cNvPr id="12" name="Picture 17" descr="Portrait of Thomas Jefferson">
            <a:extLst>
              <a:ext uri="{FF2B5EF4-FFF2-40B4-BE49-F238E27FC236}">
                <a16:creationId xmlns:a16="http://schemas.microsoft.com/office/drawing/2014/main" id="{53AECAA5-677F-4CD6-8AD9-E46785D04584}"/>
              </a:ext>
            </a:extLst>
          </p:cNvPr>
          <p:cNvPicPr>
            <a:picLocks noChangeAspect="1"/>
          </p:cNvPicPr>
          <p:nvPr/>
        </p:nvPicPr>
        <p:blipFill>
          <a:blip r:embed="rId5"/>
          <a:stretch>
            <a:fillRect/>
          </a:stretch>
        </p:blipFill>
        <p:spPr>
          <a:xfrm>
            <a:off x="137514" y="1818300"/>
            <a:ext cx="1665621" cy="2218822"/>
          </a:xfrm>
          <a:prstGeom prst="rect">
            <a:avLst/>
          </a:prstGeom>
          <a:ln w="12700">
            <a:miter lim="400000"/>
          </a:ln>
        </p:spPr>
      </p:pic>
      <p:pic>
        <p:nvPicPr>
          <p:cNvPr id="13" name="Picture 18" descr="Portrait of Ferdinand Hassler">
            <a:extLst>
              <a:ext uri="{FF2B5EF4-FFF2-40B4-BE49-F238E27FC236}">
                <a16:creationId xmlns:a16="http://schemas.microsoft.com/office/drawing/2014/main" id="{A551F7A7-AEA1-45FC-B83A-DD03064784A4}"/>
              </a:ext>
            </a:extLst>
          </p:cNvPr>
          <p:cNvPicPr>
            <a:picLocks noChangeAspect="1"/>
          </p:cNvPicPr>
          <p:nvPr/>
        </p:nvPicPr>
        <p:blipFill rotWithShape="1">
          <a:blip r:embed="rId6"/>
          <a:srcRect l="4654" r="6538"/>
          <a:stretch/>
        </p:blipFill>
        <p:spPr>
          <a:xfrm>
            <a:off x="2122923" y="1850002"/>
            <a:ext cx="1584867" cy="2057856"/>
          </a:xfrm>
          <a:prstGeom prst="rect">
            <a:avLst/>
          </a:prstGeom>
          <a:ln w="12700">
            <a:miter lim="400000"/>
          </a:ln>
        </p:spPr>
      </p:pic>
      <p:pic>
        <p:nvPicPr>
          <p:cNvPr id="14" name="Picture 13" descr="NOAA Logo">
            <a:extLst>
              <a:ext uri="{FF2B5EF4-FFF2-40B4-BE49-F238E27FC236}">
                <a16:creationId xmlns:a16="http://schemas.microsoft.com/office/drawing/2014/main" id="{9BF67EBC-D8B7-45A2-971D-9ADE12CCA2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5138" y="2197746"/>
            <a:ext cx="1459929" cy="1459929"/>
          </a:xfrm>
          <a:prstGeom prst="rect">
            <a:avLst/>
          </a:prstGeom>
        </p:spPr>
      </p:pic>
      <p:pic>
        <p:nvPicPr>
          <p:cNvPr id="15" name="Picture 2" descr="US Coast Survey Logo&#10;https://nauticalcharts.noaa.gov/about/images/history-of-coast-survey/US_CSO_Logo150.jpg">
            <a:extLst>
              <a:ext uri="{FF2B5EF4-FFF2-40B4-BE49-F238E27FC236}">
                <a16:creationId xmlns:a16="http://schemas.microsoft.com/office/drawing/2014/main" id="{3B83342F-0BA1-4371-8D96-C10E665746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0214" y="2164555"/>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976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NGS’s Mission</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457200" y="1037109"/>
            <a:ext cx="7882759" cy="3394472"/>
          </a:xfrm>
        </p:spPr>
        <p:txBody>
          <a:bodyPr/>
          <a:lstStyle/>
          <a:p>
            <a:pPr marL="0" indent="0">
              <a:buNone/>
              <a:defRPr sz="2000">
                <a:solidFill>
                  <a:srgbClr val="17375E"/>
                </a:solidFill>
                <a:latin typeface="Arial"/>
                <a:ea typeface="Arial"/>
                <a:cs typeface="Arial"/>
                <a:sym typeface="Arial"/>
              </a:defRPr>
            </a:pPr>
            <a:r>
              <a:rPr lang="en-US" dirty="0">
                <a:solidFill>
                  <a:srgbClr val="002E97"/>
                </a:solidFill>
              </a:rPr>
              <a:t>To define, maintain and provide access </a:t>
            </a:r>
            <a:br>
              <a:rPr lang="en-US" dirty="0">
                <a:solidFill>
                  <a:srgbClr val="002E97"/>
                </a:solidFill>
              </a:rPr>
            </a:br>
            <a:r>
              <a:rPr lang="en-US" dirty="0">
                <a:solidFill>
                  <a:srgbClr val="002E97"/>
                </a:solidFill>
              </a:rPr>
              <a:t>to the </a:t>
            </a:r>
            <a:r>
              <a:rPr lang="en-US" dirty="0">
                <a:solidFill>
                  <a:srgbClr val="002E97"/>
                </a:solidFill>
                <a:latin typeface="Arial Black"/>
                <a:ea typeface="Arial Black"/>
                <a:cs typeface="Arial Black"/>
                <a:sym typeface="Arial Black"/>
              </a:rPr>
              <a:t>National Spatial Reference System (NSRS) </a:t>
            </a:r>
            <a:r>
              <a:rPr lang="en-US" dirty="0">
                <a:solidFill>
                  <a:srgbClr val="002E97"/>
                </a:solidFill>
              </a:rPr>
              <a:t>to meet our Nation’s economic, social, and environmental needs.  </a:t>
            </a:r>
          </a:p>
          <a:p>
            <a:pPr marL="0" indent="0">
              <a:buNone/>
              <a:defRPr sz="2000">
                <a:solidFill>
                  <a:srgbClr val="17375E"/>
                </a:solidFill>
                <a:latin typeface="Arial"/>
                <a:ea typeface="Arial"/>
                <a:cs typeface="Arial"/>
                <a:sym typeface="Arial"/>
              </a:defRPr>
            </a:pPr>
            <a:r>
              <a:rPr lang="en-US" dirty="0">
                <a:solidFill>
                  <a:srgbClr val="002E97"/>
                </a:solidFill>
              </a:rPr>
              <a:t>…………………………………………….........................</a:t>
            </a:r>
          </a:p>
          <a:p>
            <a:pPr marL="0" indent="0">
              <a:buNone/>
              <a:defRPr sz="2000">
                <a:solidFill>
                  <a:srgbClr val="17375E"/>
                </a:solidFill>
                <a:latin typeface="Arial"/>
                <a:ea typeface="Arial"/>
                <a:cs typeface="Arial"/>
                <a:sym typeface="Arial"/>
              </a:defRPr>
            </a:pPr>
            <a:r>
              <a:rPr lang="en-US" dirty="0">
                <a:solidFill>
                  <a:srgbClr val="002E97"/>
                </a:solidFill>
              </a:rPr>
              <a:t>The </a:t>
            </a:r>
            <a:r>
              <a:rPr lang="en-US" dirty="0">
                <a:solidFill>
                  <a:srgbClr val="002E97"/>
                </a:solidFill>
                <a:latin typeface="Arial Black"/>
                <a:ea typeface="Arial Black"/>
                <a:cs typeface="Arial Black"/>
                <a:sym typeface="Arial Black"/>
              </a:rPr>
              <a:t>NSRS</a:t>
            </a:r>
            <a:r>
              <a:rPr lang="en-US" dirty="0">
                <a:solidFill>
                  <a:srgbClr val="002E97"/>
                </a:solidFill>
              </a:rPr>
              <a:t> is a consistent coordinate system that defines latitude, longitude, height, scale, gravity, orientation, and shoreline throughout the United States. </a:t>
            </a:r>
          </a:p>
        </p:txBody>
      </p:sp>
      <p:sp>
        <p:nvSpPr>
          <p:cNvPr id="4" name="TextBox 3">
            <a:extLst>
              <a:ext uri="{FF2B5EF4-FFF2-40B4-BE49-F238E27FC236}">
                <a16:creationId xmlns:a16="http://schemas.microsoft.com/office/drawing/2014/main" id="{C6E2250F-DF1A-4C2D-AEBA-D298BC31A713}"/>
              </a:ext>
            </a:extLst>
          </p:cNvPr>
          <p:cNvSpPr txBox="1"/>
          <p:nvPr/>
        </p:nvSpPr>
        <p:spPr>
          <a:xfrm>
            <a:off x="4572000" y="4763674"/>
            <a:ext cx="3874908"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a:solidFill>
                  <a:srgbClr val="17375E"/>
                </a:solidFill>
                <a:latin typeface="Times New Roman"/>
                <a:ea typeface="Times New Roman"/>
                <a:cs typeface="Times New Roman"/>
                <a:sym typeface="Times New Roman"/>
              </a:defRPr>
            </a:pPr>
            <a:r>
              <a:rPr lang="en-US" sz="2000" dirty="0">
                <a:solidFill>
                  <a:srgbClr val="002E97"/>
                </a:solidFill>
                <a:latin typeface="Arial" panose="020B0604020202020204" pitchFamily="34" charset="0"/>
                <a:cs typeface="Arial" panose="020B0604020202020204" pitchFamily="34" charset="0"/>
              </a:rPr>
              <a:t>Sectors that Rely on Geodesy</a:t>
            </a:r>
            <a:endParaRPr sz="2000" dirty="0">
              <a:solidFill>
                <a:srgbClr val="002E97"/>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658C71D1-B4CA-4453-9153-A4973908D5E8}"/>
              </a:ext>
            </a:extLst>
          </p:cNvPr>
          <p:cNvGrpSpPr/>
          <p:nvPr/>
        </p:nvGrpSpPr>
        <p:grpSpPr>
          <a:xfrm>
            <a:off x="4147339" y="3401769"/>
            <a:ext cx="4857281" cy="1361905"/>
            <a:chOff x="4147339" y="3405193"/>
            <a:chExt cx="4857281" cy="1361905"/>
          </a:xfrm>
        </p:grpSpPr>
        <p:pic>
          <p:nvPicPr>
            <p:cNvPr id="6" name="Picture 5">
              <a:extLst>
                <a:ext uri="{FF2B5EF4-FFF2-40B4-BE49-F238E27FC236}">
                  <a16:creationId xmlns:a16="http://schemas.microsoft.com/office/drawing/2014/main" id="{A665EE8E-0529-4F64-A810-18CF42FDAE55}"/>
                </a:ext>
              </a:extLst>
            </p:cNvPr>
            <p:cNvPicPr>
              <a:picLocks noChangeAspect="1"/>
            </p:cNvPicPr>
            <p:nvPr/>
          </p:nvPicPr>
          <p:blipFill rotWithShape="1">
            <a:blip r:embed="rId4"/>
            <a:srcRect r="48251"/>
            <a:stretch/>
          </p:blipFill>
          <p:spPr>
            <a:xfrm>
              <a:off x="4147339" y="3405193"/>
              <a:ext cx="1009661" cy="1361905"/>
            </a:xfrm>
            <a:prstGeom prst="rect">
              <a:avLst/>
            </a:prstGeom>
          </p:spPr>
        </p:pic>
        <p:grpSp>
          <p:nvGrpSpPr>
            <p:cNvPr id="7" name="Group 6">
              <a:extLst>
                <a:ext uri="{FF2B5EF4-FFF2-40B4-BE49-F238E27FC236}">
                  <a16:creationId xmlns:a16="http://schemas.microsoft.com/office/drawing/2014/main" id="{3ED711EC-7FFC-48A1-B689-A6991AE6E361}"/>
                </a:ext>
              </a:extLst>
            </p:cNvPr>
            <p:cNvGrpSpPr/>
            <p:nvPr/>
          </p:nvGrpSpPr>
          <p:grpSpPr>
            <a:xfrm>
              <a:off x="5129711" y="3405193"/>
              <a:ext cx="3874909" cy="1361905"/>
              <a:chOff x="5009571" y="3575616"/>
              <a:chExt cx="3874909" cy="1361905"/>
            </a:xfrm>
          </p:grpSpPr>
          <p:pic>
            <p:nvPicPr>
              <p:cNvPr id="10" name="Picture 9">
                <a:extLst>
                  <a:ext uri="{FF2B5EF4-FFF2-40B4-BE49-F238E27FC236}">
                    <a16:creationId xmlns:a16="http://schemas.microsoft.com/office/drawing/2014/main" id="{60EEA696-E844-4F7F-9D37-EF576999DD42}"/>
                  </a:ext>
                </a:extLst>
              </p:cNvPr>
              <p:cNvPicPr>
                <a:picLocks noChangeAspect="1"/>
              </p:cNvPicPr>
              <p:nvPr/>
            </p:nvPicPr>
            <p:blipFill>
              <a:blip r:embed="rId5"/>
              <a:stretch>
                <a:fillRect/>
              </a:stretch>
            </p:blipFill>
            <p:spPr>
              <a:xfrm>
                <a:off x="6960670" y="3575616"/>
                <a:ext cx="1923810" cy="1361905"/>
              </a:xfrm>
              <a:prstGeom prst="rect">
                <a:avLst/>
              </a:prstGeom>
            </p:spPr>
          </p:pic>
          <p:pic>
            <p:nvPicPr>
              <p:cNvPr id="11" name="Picture 10">
                <a:extLst>
                  <a:ext uri="{FF2B5EF4-FFF2-40B4-BE49-F238E27FC236}">
                    <a16:creationId xmlns:a16="http://schemas.microsoft.com/office/drawing/2014/main" id="{5E11F8DE-9229-4470-B325-7559CE12D628}"/>
                  </a:ext>
                </a:extLst>
              </p:cNvPr>
              <p:cNvPicPr>
                <a:picLocks noChangeAspect="1"/>
              </p:cNvPicPr>
              <p:nvPr/>
            </p:nvPicPr>
            <p:blipFill>
              <a:blip r:embed="rId4"/>
              <a:stretch>
                <a:fillRect/>
              </a:stretch>
            </p:blipFill>
            <p:spPr>
              <a:xfrm>
                <a:off x="5009571" y="3575616"/>
                <a:ext cx="1951099" cy="1361905"/>
              </a:xfrm>
              <a:prstGeom prst="rect">
                <a:avLst/>
              </a:prstGeom>
            </p:spPr>
          </p:pic>
        </p:grpSp>
        <p:sp>
          <p:nvSpPr>
            <p:cNvPr id="8" name="Rectangle 7">
              <a:extLst>
                <a:ext uri="{FF2B5EF4-FFF2-40B4-BE49-F238E27FC236}">
                  <a16:creationId xmlns:a16="http://schemas.microsoft.com/office/drawing/2014/main" id="{742559A4-ADC7-4637-AE4D-F668A21BD4B7}"/>
                </a:ext>
              </a:extLst>
            </p:cNvPr>
            <p:cNvSpPr/>
            <p:nvPr/>
          </p:nvSpPr>
          <p:spPr>
            <a:xfrm>
              <a:off x="4147339" y="4379985"/>
              <a:ext cx="968728" cy="333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n w="0"/>
                  <a:solidFill>
                    <a:schemeClr val="tx1">
                      <a:lumMod val="65000"/>
                      <a:lumOff val="35000"/>
                    </a:schemeClr>
                  </a:solidFill>
                  <a:effectLst>
                    <a:outerShdw blurRad="38100" dist="19050" dir="2700000" algn="tl" rotWithShape="0">
                      <a:schemeClr val="dk1">
                        <a:alpha val="40000"/>
                      </a:schemeClr>
                    </a:outerShdw>
                  </a:effectLst>
                  <a:latin typeface="Helvetica" panose="020B0604020202020204" pitchFamily="34" charset="0"/>
                  <a:cs typeface="Helvetica" panose="020B0604020202020204" pitchFamily="34" charset="0"/>
                </a:rPr>
                <a:t>Land </a:t>
              </a:r>
            </a:p>
            <a:p>
              <a:pPr algn="ctr"/>
              <a:r>
                <a:rPr lang="en-US" sz="900" dirty="0">
                  <a:ln w="0"/>
                  <a:solidFill>
                    <a:schemeClr val="tx1">
                      <a:lumMod val="65000"/>
                      <a:lumOff val="35000"/>
                    </a:schemeClr>
                  </a:solidFill>
                  <a:effectLst>
                    <a:outerShdw blurRad="38100" dist="19050" dir="2700000" algn="tl" rotWithShape="0">
                      <a:schemeClr val="dk1">
                        <a:alpha val="40000"/>
                      </a:schemeClr>
                    </a:outerShdw>
                  </a:effectLst>
                  <a:latin typeface="Helvetica" panose="020B0604020202020204" pitchFamily="34" charset="0"/>
                  <a:cs typeface="Helvetica" panose="020B0604020202020204" pitchFamily="34" charset="0"/>
                </a:rPr>
                <a:t>Surveying</a:t>
              </a:r>
            </a:p>
          </p:txBody>
        </p:sp>
        <p:pic>
          <p:nvPicPr>
            <p:cNvPr id="9" name="Picture 8">
              <a:extLst>
                <a:ext uri="{FF2B5EF4-FFF2-40B4-BE49-F238E27FC236}">
                  <a16:creationId xmlns:a16="http://schemas.microsoft.com/office/drawing/2014/main" id="{38175A45-90AB-4E95-91A7-057EEE756044}"/>
                </a:ext>
              </a:extLst>
            </p:cNvPr>
            <p:cNvPicPr>
              <a:picLocks noChangeAspect="1"/>
            </p:cNvPicPr>
            <p:nvPr/>
          </p:nvPicPr>
          <p:blipFill rotWithShape="1">
            <a:blip r:embed="rId6"/>
            <a:srcRect l="5446" r="7408" b="6365"/>
            <a:stretch/>
          </p:blipFill>
          <p:spPr>
            <a:xfrm>
              <a:off x="4211581" y="3476736"/>
              <a:ext cx="911754" cy="881681"/>
            </a:xfrm>
            <a:prstGeom prst="rect">
              <a:avLst/>
            </a:prstGeom>
          </p:spPr>
        </p:pic>
      </p:grpSp>
    </p:spTree>
    <p:extLst>
      <p:ext uri="{BB962C8B-B14F-4D97-AF65-F5344CB8AC3E}">
        <p14:creationId xmlns:p14="http://schemas.microsoft.com/office/powerpoint/2010/main" val="1149601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45394"/>
            <a:ext cx="8229600" cy="857250"/>
          </a:xfrm>
        </p:spPr>
        <p:txBody>
          <a:bodyPr>
            <a:normAutofit/>
          </a:bodyPr>
          <a:lstStyle/>
          <a:p>
            <a:r>
              <a:rPr lang="en-US" sz="3600" dirty="0">
                <a:solidFill>
                  <a:srgbClr val="002E97"/>
                </a:solidFill>
                <a:latin typeface="+mn-lt"/>
                <a:cs typeface="Times New Roman" panose="02020603050405020304" pitchFamily="18" charset="0"/>
              </a:rPr>
              <a:t>The Importance of Geodesy</a:t>
            </a:r>
          </a:p>
        </p:txBody>
      </p:sp>
      <p:pic>
        <p:nvPicPr>
          <p:cNvPr id="4" name="Picture 3" descr="Map of Hassler's First Field Work around New York Harbor">
            <a:extLst>
              <a:ext uri="{FF2B5EF4-FFF2-40B4-BE49-F238E27FC236}">
                <a16:creationId xmlns:a16="http://schemas.microsoft.com/office/drawing/2014/main" id="{A2C46BC9-9619-4A39-9E1B-0AD0CAD495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22" t="5185" r="5643" b="20556"/>
          <a:stretch/>
        </p:blipFill>
        <p:spPr>
          <a:xfrm>
            <a:off x="87121" y="1228715"/>
            <a:ext cx="2752725" cy="3819525"/>
          </a:xfrm>
          <a:prstGeom prst="rect">
            <a:avLst/>
          </a:prstGeom>
        </p:spPr>
      </p:pic>
      <p:sp>
        <p:nvSpPr>
          <p:cNvPr id="5" name="TextBox 4">
            <a:extLst>
              <a:ext uri="{FF2B5EF4-FFF2-40B4-BE49-F238E27FC236}">
                <a16:creationId xmlns:a16="http://schemas.microsoft.com/office/drawing/2014/main" id="{6AA77FC2-832A-40AB-AAC4-DDBFCDDBCCAA}"/>
              </a:ext>
            </a:extLst>
          </p:cNvPr>
          <p:cNvSpPr txBox="1"/>
          <p:nvPr/>
        </p:nvSpPr>
        <p:spPr>
          <a:xfrm>
            <a:off x="41326" y="4408519"/>
            <a:ext cx="1759454"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1816-1817</a:t>
            </a:r>
          </a:p>
        </p:txBody>
      </p:sp>
      <p:pic>
        <p:nvPicPr>
          <p:cNvPr id="6" name="Picture 5" descr="Map of Geodetic Control Diagram around New York Harbor">
            <a:extLst>
              <a:ext uri="{FF2B5EF4-FFF2-40B4-BE49-F238E27FC236}">
                <a16:creationId xmlns:a16="http://schemas.microsoft.com/office/drawing/2014/main" id="{D85DF5F1-ECEF-4BD0-B17E-9473090833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4070" y="1228715"/>
            <a:ext cx="2897097" cy="3686175"/>
          </a:xfrm>
          <a:prstGeom prst="rect">
            <a:avLst/>
          </a:prstGeom>
        </p:spPr>
      </p:pic>
      <p:sp>
        <p:nvSpPr>
          <p:cNvPr id="7" name="TextBox 6">
            <a:extLst>
              <a:ext uri="{FF2B5EF4-FFF2-40B4-BE49-F238E27FC236}">
                <a16:creationId xmlns:a16="http://schemas.microsoft.com/office/drawing/2014/main" id="{C3796306-D355-41A0-9194-67FD935CEC74}"/>
              </a:ext>
            </a:extLst>
          </p:cNvPr>
          <p:cNvSpPr txBox="1"/>
          <p:nvPr/>
        </p:nvSpPr>
        <p:spPr>
          <a:xfrm>
            <a:off x="4001732" y="4397438"/>
            <a:ext cx="861772"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1969</a:t>
            </a:r>
          </a:p>
        </p:txBody>
      </p:sp>
      <p:pic>
        <p:nvPicPr>
          <p:cNvPr id="8" name="Picture 7" descr="Map of New York Harbor Nautical Chart">
            <a:extLst>
              <a:ext uri="{FF2B5EF4-FFF2-40B4-BE49-F238E27FC236}">
                <a16:creationId xmlns:a16="http://schemas.microsoft.com/office/drawing/2014/main" id="{6350692E-884B-418B-8759-936E992F4994}"/>
              </a:ext>
            </a:extLst>
          </p:cNvPr>
          <p:cNvPicPr>
            <a:picLocks noChangeAspect="1"/>
          </p:cNvPicPr>
          <p:nvPr/>
        </p:nvPicPr>
        <p:blipFill>
          <a:blip r:embed="rId5"/>
          <a:stretch>
            <a:fillRect/>
          </a:stretch>
        </p:blipFill>
        <p:spPr>
          <a:xfrm>
            <a:off x="6062293" y="1228715"/>
            <a:ext cx="2855774" cy="3686176"/>
          </a:xfrm>
          <a:prstGeom prst="rect">
            <a:avLst/>
          </a:prstGeom>
        </p:spPr>
      </p:pic>
      <p:pic>
        <p:nvPicPr>
          <p:cNvPr id="9" name="Picture 8" descr="Map of 2011 National Adjustment around New York Harbor">
            <a:extLst>
              <a:ext uri="{FF2B5EF4-FFF2-40B4-BE49-F238E27FC236}">
                <a16:creationId xmlns:a16="http://schemas.microsoft.com/office/drawing/2014/main" id="{D75855D1-0FB7-4152-B9AE-4FF2E81972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33" t="2963" r="39722" b="4445"/>
          <a:stretch/>
        </p:blipFill>
        <p:spPr>
          <a:xfrm>
            <a:off x="6062293" y="1228716"/>
            <a:ext cx="2889961" cy="3686175"/>
          </a:xfrm>
          <a:prstGeom prst="rect">
            <a:avLst/>
          </a:prstGeom>
        </p:spPr>
      </p:pic>
      <p:sp>
        <p:nvSpPr>
          <p:cNvPr id="10" name="TextBox 9">
            <a:extLst>
              <a:ext uri="{FF2B5EF4-FFF2-40B4-BE49-F238E27FC236}">
                <a16:creationId xmlns:a16="http://schemas.microsoft.com/office/drawing/2014/main" id="{CDB67313-D05C-4E2E-95E0-8B94149D7C60}"/>
              </a:ext>
            </a:extLst>
          </p:cNvPr>
          <p:cNvSpPr txBox="1"/>
          <p:nvPr/>
        </p:nvSpPr>
        <p:spPr>
          <a:xfrm>
            <a:off x="6951892" y="4408519"/>
            <a:ext cx="107657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Today</a:t>
            </a:r>
          </a:p>
        </p:txBody>
      </p:sp>
    </p:spTree>
    <p:extLst>
      <p:ext uri="{BB962C8B-B14F-4D97-AF65-F5344CB8AC3E}">
        <p14:creationId xmlns:p14="http://schemas.microsoft.com/office/powerpoint/2010/main" val="165747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08 compliant NGS 2022 powerpoint_template_widescreen2" id="{A38E114E-F7B4-4925-8AED-4E72AAE06EE2}" vid="{4A125BD5-4760-411E-BA3C-E105BC9D2A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powerpoint_template_widescreen</Template>
  <TotalTime>1163</TotalTime>
  <Words>2722</Words>
  <Application>Microsoft Office PowerPoint</Application>
  <PresentationFormat>On-screen Show (16:9)</PresentationFormat>
  <Paragraphs>413</Paragraphs>
  <Slides>36</Slides>
  <Notes>32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5" baseType="lpstr">
      <vt:lpstr>Arial</vt:lpstr>
      <vt:lpstr>Arial</vt:lpstr>
      <vt:lpstr>Arial Black</vt:lpstr>
      <vt:lpstr>Calibri</vt:lpstr>
      <vt:lpstr>Calibri Light</vt:lpstr>
      <vt:lpstr>Helvetica</vt:lpstr>
      <vt:lpstr>Times New Roman</vt:lpstr>
      <vt:lpstr>Office Theme</vt:lpstr>
      <vt:lpstr>Bitmap Image</vt:lpstr>
      <vt:lpstr>The Modernized National Spatial Reference System is Almost Here!</vt:lpstr>
      <vt:lpstr>PowerPoint Presentation</vt:lpstr>
      <vt:lpstr>PowerPoint Presentation</vt:lpstr>
      <vt:lpstr>AI Images</vt:lpstr>
      <vt:lpstr>Importance of Coordination</vt:lpstr>
      <vt:lpstr>NGS Resources</vt:lpstr>
      <vt:lpstr>NOAA and NGS Our Nation’s First Civilian Science Agency</vt:lpstr>
      <vt:lpstr>NGS’s Mission</vt:lpstr>
      <vt:lpstr>The Importance of Geodesy</vt:lpstr>
      <vt:lpstr>The Earth is Infinitely Complex</vt:lpstr>
      <vt:lpstr>Datums and Reference Frames</vt:lpstr>
      <vt:lpstr>Gravity is Fundamental</vt:lpstr>
      <vt:lpstr>Gravity of the Redefinition of the American Vertical Datum</vt:lpstr>
      <vt:lpstr>Why Modernize the NSRS</vt:lpstr>
      <vt:lpstr>Main Benefits of Modernized NSRS</vt:lpstr>
      <vt:lpstr>PowerPoint Presentation</vt:lpstr>
      <vt:lpstr>PowerPoint Presentation</vt:lpstr>
      <vt:lpstr>Best ways to determine coordinates in Modernized NSRS</vt:lpstr>
      <vt:lpstr>The Future Reference Frames</vt:lpstr>
      <vt:lpstr>NAPGD2022 Geopotential Datum</vt:lpstr>
      <vt:lpstr>Shift and Drift</vt:lpstr>
      <vt:lpstr>Shift: datum changes</vt:lpstr>
      <vt:lpstr>Drift: Plate Tectonics and Velocities</vt:lpstr>
      <vt:lpstr>Continuously Operating Reference Stations</vt:lpstr>
      <vt:lpstr>Vertical Motion</vt:lpstr>
      <vt:lpstr>Vertical Motion</vt:lpstr>
      <vt:lpstr>Horizontal and Vertical Motion - Earthquakes</vt:lpstr>
      <vt:lpstr>National Adjustments</vt:lpstr>
      <vt:lpstr>National Adjustments</vt:lpstr>
      <vt:lpstr>NGS Map</vt:lpstr>
      <vt:lpstr>NGS ArcGIS Online Resources</vt:lpstr>
      <vt:lpstr>PowerPoint Presentation</vt:lpstr>
      <vt:lpstr>PowerPoint Presentation</vt:lpstr>
      <vt:lpstr>PowerPoint Presentation</vt:lpstr>
      <vt:lpstr>PowerPoint Presentation</vt:lpstr>
      <vt:lpstr>Questions?</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Shaw</dc:creator>
  <cp:lastModifiedBy>Brian Shaw</cp:lastModifiedBy>
  <cp:revision>81</cp:revision>
  <dcterms:created xsi:type="dcterms:W3CDTF">2023-03-30T22:24:06Z</dcterms:created>
  <dcterms:modified xsi:type="dcterms:W3CDTF">2025-02-19T19:23:45Z</dcterms:modified>
</cp:coreProperties>
</file>