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839" r:id="rId3"/>
    <p:sldId id="1096" r:id="rId4"/>
    <p:sldId id="1087" r:id="rId5"/>
    <p:sldId id="635" r:id="rId6"/>
    <p:sldId id="640" r:id="rId7"/>
    <p:sldId id="275" r:id="rId8"/>
    <p:sldId id="274" r:id="rId9"/>
    <p:sldId id="277" r:id="rId10"/>
    <p:sldId id="956" r:id="rId11"/>
    <p:sldId id="282" r:id="rId12"/>
    <p:sldId id="1455" r:id="rId13"/>
    <p:sldId id="1454" r:id="rId14"/>
    <p:sldId id="869" r:id="rId15"/>
    <p:sldId id="279" r:id="rId16"/>
    <p:sldId id="280" r:id="rId17"/>
    <p:sldId id="912" r:id="rId18"/>
    <p:sldId id="913" r:id="rId19"/>
    <p:sldId id="914" r:id="rId20"/>
    <p:sldId id="915" r:id="rId21"/>
    <p:sldId id="1086" r:id="rId22"/>
    <p:sldId id="927" r:id="rId23"/>
    <p:sldId id="1094" r:id="rId24"/>
    <p:sldId id="281" r:id="rId25"/>
    <p:sldId id="285" r:id="rId26"/>
    <p:sldId id="1428" r:id="rId27"/>
    <p:sldId id="292" r:id="rId28"/>
    <p:sldId id="293" r:id="rId29"/>
    <p:sldId id="1095" r:id="rId30"/>
    <p:sldId id="260" r:id="rId31"/>
    <p:sldId id="256" r:id="rId32"/>
    <p:sldId id="1023"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snapToObjects="1">
      <p:cViewPr varScale="1">
        <p:scale>
          <a:sx n="96" d="100"/>
          <a:sy n="96" d="100"/>
        </p:scale>
        <p:origin x="1066" y="7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a:spcBef>
                <a:spcPct val="0"/>
              </a:spcBef>
            </a:pPr>
            <a:fld id="{506D509A-BFD5-4D5F-AAD1-E7FC90ED03FB}" type="slidenum">
              <a:rPr lang="en-US" altLang="en-US">
                <a:latin typeface="Times New Roman" pitchFamily="18" charset="0"/>
              </a:rPr>
              <a:pPr>
                <a:spcBef>
                  <a:spcPct val="0"/>
                </a:spcBef>
              </a:pPr>
              <a:t>2</a:t>
            </a:fld>
            <a:endParaRPr lang="en-US" altLang="en-US">
              <a:latin typeface="Times New Roman" pitchFamily="18"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6995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93331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7814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At 2020, ITRF and NATRF are identical.  As time goes on the North American plate moves, resulting in new ITRF coordinates at epoch (say 2030) for the same point.  If I remove 10 years of plate motion (ITRF velocity) it puts me back where NATRF used to be....EXCEPT, there has been local motion.  That is why we call the it NATRF epoch 2030, because it is where NATRF IS in 2030.  We now have to apply IFDM to get back to 2020, or any other date relative to NATRF.</a:t>
            </a: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1CED41-2FF7-4E94-9ADC-9D730A774E3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11628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1871818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99537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FCB2978-52DE-4BF6-A67A-5B4E3D2E6747}" type="slidenum">
              <a:rPr lang="en-US" altLang="en-US" sz="1300" smtClean="0">
                <a:latin typeface="Times New Roman" panose="02020603050405020304" pitchFamily="18" charset="0"/>
                <a:cs typeface="Arial" panose="020B0604020202020204" pitchFamily="34" charset="0"/>
              </a:rPr>
              <a:pPr eaLnBrk="0" hangingPunct="0">
                <a:spcBef>
                  <a:spcPct val="0"/>
                </a:spcBef>
              </a:pPr>
              <a:t>6</a:t>
            </a:fld>
            <a:endParaRPr lang="en-US" altLang="en-US" sz="1300">
              <a:latin typeface="Times New Roman" panose="02020603050405020304" pitchFamily="18" charset="0"/>
              <a:cs typeface="Arial" panose="020B0604020202020204" pitchFamily="34" charset="0"/>
            </a:endParaRPr>
          </a:p>
        </p:txBody>
      </p:sp>
      <p:sp>
        <p:nvSpPr>
          <p:cNvPr id="20480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a:latin typeface="Palatino Linotype" panose="0204050205050503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39839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3452057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3/12/2025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4582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2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3/12/2025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3/12/2025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3/12/2025</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3/12/2025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3/12/2025</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3/12/2025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3/12/2025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3/12/2025</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alpha.ngs.noaa.gov/NAPGD2022/"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1371600" y="1217723"/>
            <a:ext cx="6674338" cy="1102519"/>
          </a:xfrm>
        </p:spPr>
        <p:txBody>
          <a:bodyPr>
            <a:normAutofit/>
          </a:bodyPr>
          <a:lstStyle/>
          <a:p>
            <a:r>
              <a:rPr lang="en-US" sz="3100" dirty="0">
                <a:solidFill>
                  <a:srgbClr val="002E97"/>
                </a:solidFill>
                <a:cs typeface="Times New Roman" panose="02020603050405020304" pitchFamily="18" charset="0"/>
              </a:rPr>
              <a:t>The National Spatial Reference System:</a:t>
            </a:r>
            <a:br>
              <a:rPr lang="en-US" sz="3100" dirty="0">
                <a:solidFill>
                  <a:srgbClr val="002E97"/>
                </a:solidFill>
                <a:cs typeface="Times New Roman" panose="02020603050405020304" pitchFamily="18" charset="0"/>
              </a:rPr>
            </a:br>
            <a:r>
              <a:rPr lang="en-US" sz="2400" dirty="0">
                <a:solidFill>
                  <a:srgbClr val="002E97"/>
                </a:solidFill>
                <a:cs typeface="Times New Roman" panose="02020603050405020304" pitchFamily="18" charset="0"/>
              </a:rPr>
              <a:t>the Common Foundation of Surveying and GIS</a:t>
            </a:r>
            <a:endParaRPr lang="en-US" dirty="0">
              <a:solidFill>
                <a:srgbClr val="002E97"/>
              </a:solidFill>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234831" y="2689574"/>
            <a:ext cx="6674338" cy="1102519"/>
          </a:xfrm>
        </p:spPr>
        <p:txBody>
          <a:bodyPr>
            <a:normAutofit/>
          </a:bodyPr>
          <a:lstStyle/>
          <a:p>
            <a:r>
              <a:rPr lang="en-US" sz="2800" dirty="0">
                <a:solidFill>
                  <a:srgbClr val="002E97"/>
                </a:solidFill>
                <a:cs typeface="Times New Roman" panose="02020603050405020304" pitchFamily="18" charset="0"/>
              </a:rPr>
              <a:t>NY State Geospatial Advisory Committee</a:t>
            </a:r>
          </a:p>
          <a:p>
            <a:r>
              <a:rPr lang="en-US" sz="2400" dirty="0">
                <a:solidFill>
                  <a:srgbClr val="002E97"/>
                </a:solidFill>
                <a:cs typeface="Times New Roman" panose="02020603050405020304" pitchFamily="18" charset="0"/>
              </a:rPr>
              <a:t>March 12, 2025</a:t>
            </a:r>
          </a:p>
        </p:txBody>
      </p:sp>
      <p:sp>
        <p:nvSpPr>
          <p:cNvPr id="8" name="TextBox 1">
            <a:extLst>
              <a:ext uri="{FF2B5EF4-FFF2-40B4-BE49-F238E27FC236}">
                <a16:creationId xmlns:a16="http://schemas.microsoft.com/office/drawing/2014/main" id="{EA5EFACB-41BA-4649-90BA-E9BF2B6F9975}"/>
              </a:ext>
            </a:extLst>
          </p:cNvPr>
          <p:cNvSpPr txBox="1">
            <a:spLocks noChangeArrowheads="1"/>
          </p:cNvSpPr>
          <p:nvPr/>
        </p:nvSpPr>
        <p:spPr bwMode="auto">
          <a:xfrm>
            <a:off x="5019446" y="3846812"/>
            <a:ext cx="404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dirty="0">
                <a:solidFill>
                  <a:srgbClr val="002E97"/>
                </a:solidFill>
                <a:latin typeface="+mj-lt"/>
                <a:ea typeface="+mn-ea"/>
              </a:rPr>
              <a:t>Dan Martin</a:t>
            </a:r>
          </a:p>
          <a:p>
            <a:pPr algn="ctr"/>
            <a:r>
              <a:rPr lang="en-GB" dirty="0">
                <a:solidFill>
                  <a:srgbClr val="002E97"/>
                </a:solidFill>
                <a:latin typeface="+mj-lt"/>
                <a:ea typeface="+mn-ea"/>
              </a:rPr>
              <a:t>Northeast Regional Geodetic Advisor</a:t>
            </a:r>
          </a:p>
          <a:p>
            <a:pPr algn="ctr"/>
            <a:r>
              <a:rPr lang="en-GB" dirty="0">
                <a:solidFill>
                  <a:srgbClr val="002E97"/>
                </a:solidFill>
                <a:latin typeface="+mj-lt"/>
                <a:ea typeface="+mn-ea"/>
              </a:rPr>
              <a:t>Dan.martin@noaa.gov</a:t>
            </a:r>
          </a:p>
          <a:p>
            <a:pPr algn="ctr"/>
            <a:r>
              <a:rPr lang="en-GB" dirty="0">
                <a:solidFill>
                  <a:srgbClr val="002E97"/>
                </a:solidFill>
                <a:latin typeface="+mj-lt"/>
                <a:ea typeface="+mn-ea"/>
              </a:rPr>
              <a:t>240-676-4762</a:t>
            </a:r>
          </a:p>
        </p:txBody>
      </p:sp>
      <p:sp>
        <p:nvSpPr>
          <p:cNvPr id="3" name="Date Placeholder 2">
            <a:extLst>
              <a:ext uri="{FF2B5EF4-FFF2-40B4-BE49-F238E27FC236}">
                <a16:creationId xmlns:a16="http://schemas.microsoft.com/office/drawing/2014/main" id="{8F0AAE7E-328F-41FB-8934-14CF595E1231}"/>
              </a:ext>
            </a:extLst>
          </p:cNvPr>
          <p:cNvSpPr>
            <a:spLocks noGrp="1"/>
          </p:cNvSpPr>
          <p:nvPr>
            <p:ph type="dt" sz="half" idx="10"/>
          </p:nvPr>
        </p:nvSpPr>
        <p:spPr/>
        <p:txBody>
          <a:bodyPr/>
          <a:lstStyle/>
          <a:p>
            <a:r>
              <a:rPr lang="en-US"/>
              <a:t>3/12/2025</a:t>
            </a:r>
          </a:p>
        </p:txBody>
      </p:sp>
      <p:sp>
        <p:nvSpPr>
          <p:cNvPr id="4" name="Slide Number Placeholder 3">
            <a:extLst>
              <a:ext uri="{FF2B5EF4-FFF2-40B4-BE49-F238E27FC236}">
                <a16:creationId xmlns:a16="http://schemas.microsoft.com/office/drawing/2014/main" id="{4EE991B4-37DE-4A3D-969C-9451E50E27AD}"/>
              </a:ext>
            </a:extLst>
          </p:cNvPr>
          <p:cNvSpPr>
            <a:spLocks noGrp="1"/>
          </p:cNvSpPr>
          <p:nvPr>
            <p:ph type="sldNum" sz="quarter" idx="12"/>
          </p:nvPr>
        </p:nvSpPr>
        <p:spPr/>
        <p:txBody>
          <a:bodyPr/>
          <a:lstStyle/>
          <a:p>
            <a:fld id="{D3D538F9-49A3-B84F-B36B-A7030CDE5D5B}" type="slidenum">
              <a:rPr lang="en-US" smtClean="0"/>
              <a:t>1</a:t>
            </a:fld>
            <a:endParaRPr lang="en-US"/>
          </a:p>
        </p:txBody>
      </p:sp>
      <p:pic>
        <p:nvPicPr>
          <p:cNvPr id="6" name="Picture 5">
            <a:extLst>
              <a:ext uri="{FF2B5EF4-FFF2-40B4-BE49-F238E27FC236}">
                <a16:creationId xmlns:a16="http://schemas.microsoft.com/office/drawing/2014/main" id="{D7FC17ED-6BF1-423A-9D0B-D95E0D4A7847}"/>
              </a:ext>
            </a:extLst>
          </p:cNvPr>
          <p:cNvPicPr>
            <a:picLocks noChangeAspect="1"/>
          </p:cNvPicPr>
          <p:nvPr/>
        </p:nvPicPr>
        <p:blipFill>
          <a:blip r:embed="rId3"/>
          <a:stretch>
            <a:fillRect/>
          </a:stretch>
        </p:blipFill>
        <p:spPr>
          <a:xfrm>
            <a:off x="1371600" y="3165393"/>
            <a:ext cx="1974773" cy="1859611"/>
          </a:xfrm>
          <a:prstGeom prst="rect">
            <a:avLst/>
          </a:prstGeom>
        </p:spPr>
      </p:pic>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1853035" y="0"/>
            <a:ext cx="5437929" cy="51435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10</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Times New Roman" panose="02020603050405020304" pitchFamily="18" charset="0"/>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2155114" y="844691"/>
            <a:ext cx="50525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North American-Pacific Geopotential Datum of 2022</a:t>
            </a:r>
          </a:p>
        </p:txBody>
      </p:sp>
      <p:sp>
        <p:nvSpPr>
          <p:cNvPr id="7" name="TextBox 6">
            <a:extLst>
              <a:ext uri="{FF2B5EF4-FFF2-40B4-BE49-F238E27FC236}">
                <a16:creationId xmlns:a16="http://schemas.microsoft.com/office/drawing/2014/main" id="{3D69C63E-3F58-4570-9AE2-B75EE8B385E9}"/>
              </a:ext>
            </a:extLst>
          </p:cNvPr>
          <p:cNvSpPr txBox="1"/>
          <p:nvPr/>
        </p:nvSpPr>
        <p:spPr>
          <a:xfrm>
            <a:off x="7057932" y="1475659"/>
            <a:ext cx="2602113"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	   Geopotential</a:t>
            </a:r>
            <a:r>
              <a:rPr lang="en-US" sz="2000" dirty="0">
                <a:solidFill>
                  <a:srgbClr val="002E97"/>
                </a:solidFill>
                <a:latin typeface="Times New Roman" panose="02020603050405020304" pitchFamily="18" charset="0"/>
                <a:cs typeface="Times New Roman" panose="02020603050405020304" pitchFamily="18" charset="0"/>
              </a:rPr>
              <a:t>	   Deflection</a:t>
            </a: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r>
              <a:rPr lang="en-US" sz="2000" dirty="0">
                <a:solidFill>
                  <a:srgbClr val="002E97"/>
                </a:solidFill>
                <a:latin typeface="Times New Roman" panose="02020603050405020304" pitchFamily="18" charset="0"/>
                <a:cs typeface="Times New Roman" panose="02020603050405020304" pitchFamily="18" charset="0"/>
              </a:rPr>
              <a:t>	   </a:t>
            </a:r>
          </a:p>
          <a:p>
            <a:pPr marL="0" marR="0" indent="0"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Times New Roman" panose="02020603050405020304" pitchFamily="18" charset="0"/>
                <a:cs typeface="Times New Roman" panose="02020603050405020304" pitchFamily="18" charset="0"/>
              </a:rPr>
              <a:t>Geoid</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sp>
        <p:nvSpPr>
          <p:cNvPr id="15" name="TextBox 14">
            <a:extLst>
              <a:ext uri="{FF2B5EF4-FFF2-40B4-BE49-F238E27FC236}">
                <a16:creationId xmlns:a16="http://schemas.microsoft.com/office/drawing/2014/main" id="{AEF833C1-4D54-4E94-9A78-B7010F06A982}"/>
              </a:ext>
            </a:extLst>
          </p:cNvPr>
          <p:cNvSpPr txBox="1"/>
          <p:nvPr/>
        </p:nvSpPr>
        <p:spPr>
          <a:xfrm>
            <a:off x="2336473" y="1101015"/>
            <a:ext cx="4721132"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1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F3A51167-A7BE-4C61-9B74-8F446BCCE6D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324" y="2278689"/>
            <a:ext cx="4848016" cy="2424008"/>
          </a:xfrm>
          <a:prstGeom prst="rect">
            <a:avLst/>
          </a:prstGeom>
        </p:spPr>
      </p:pic>
      <p:sp>
        <p:nvSpPr>
          <p:cNvPr id="5" name="TextBox 4">
            <a:extLst>
              <a:ext uri="{FF2B5EF4-FFF2-40B4-BE49-F238E27FC236}">
                <a16:creationId xmlns:a16="http://schemas.microsoft.com/office/drawing/2014/main" id="{2E1835E1-9E3E-4C89-8E07-C50A21C09754}"/>
              </a:ext>
            </a:extLst>
          </p:cNvPr>
          <p:cNvSpPr txBox="1"/>
          <p:nvPr/>
        </p:nvSpPr>
        <p:spPr>
          <a:xfrm>
            <a:off x="1302292" y="1697907"/>
            <a:ext cx="2396597" cy="461665"/>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Alpha Geoid2022</a:t>
            </a:r>
          </a:p>
        </p:txBody>
      </p:sp>
      <p:sp>
        <p:nvSpPr>
          <p:cNvPr id="3" name="Date Placeholder 2">
            <a:extLst>
              <a:ext uri="{FF2B5EF4-FFF2-40B4-BE49-F238E27FC236}">
                <a16:creationId xmlns:a16="http://schemas.microsoft.com/office/drawing/2014/main" id="{752D1219-C579-4E9B-B43D-F7C75579436B}"/>
              </a:ext>
            </a:extLst>
          </p:cNvPr>
          <p:cNvSpPr>
            <a:spLocks noGrp="1"/>
          </p:cNvSpPr>
          <p:nvPr>
            <p:ph type="dt" sz="half" idx="10"/>
          </p:nvPr>
        </p:nvSpPr>
        <p:spPr/>
        <p:txBody>
          <a:bodyPr/>
          <a:lstStyle/>
          <a:p>
            <a:r>
              <a:rPr lang="en-US"/>
              <a:t>3/12/2025</a:t>
            </a:r>
          </a:p>
        </p:txBody>
      </p:sp>
      <p:sp>
        <p:nvSpPr>
          <p:cNvPr id="13" name="Slide Number Placeholder 12">
            <a:extLst>
              <a:ext uri="{FF2B5EF4-FFF2-40B4-BE49-F238E27FC236}">
                <a16:creationId xmlns:a16="http://schemas.microsoft.com/office/drawing/2014/main" id="{686A7146-FD5C-4824-ACCE-FCBB595963C4}"/>
              </a:ext>
            </a:extLst>
          </p:cNvPr>
          <p:cNvSpPr>
            <a:spLocks noGrp="1"/>
          </p:cNvSpPr>
          <p:nvPr>
            <p:ph type="sldNum" sz="quarter" idx="12"/>
          </p:nvPr>
        </p:nvSpPr>
        <p:spPr/>
        <p:txBody>
          <a:bodyPr/>
          <a:lstStyle/>
          <a:p>
            <a:fld id="{D3D538F9-49A3-B84F-B36B-A7030CDE5D5B}" type="slidenum">
              <a:rPr lang="en-US" smtClean="0"/>
              <a:t>11</a:t>
            </a:fld>
            <a:endParaRPr lang="en-US"/>
          </a:p>
        </p:txBody>
      </p:sp>
    </p:spTree>
    <p:extLst>
      <p:ext uri="{BB962C8B-B14F-4D97-AF65-F5344CB8AC3E}">
        <p14:creationId xmlns:p14="http://schemas.microsoft.com/office/powerpoint/2010/main" val="2346309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AED0-304F-4709-AEE9-B58DFB4D119C}"/>
              </a:ext>
            </a:extLst>
          </p:cNvPr>
          <p:cNvSpPr>
            <a:spLocks noGrp="1"/>
          </p:cNvSpPr>
          <p:nvPr>
            <p:ph type="title"/>
          </p:nvPr>
        </p:nvSpPr>
        <p:spPr/>
        <p:txBody>
          <a:bodyPr>
            <a:normAutofit/>
          </a:bodyPr>
          <a:lstStyle/>
          <a:p>
            <a:r>
              <a:rPr lang="en-US" sz="4000" dirty="0">
                <a:solidFill>
                  <a:schemeClr val="accent1">
                    <a:lumMod val="75000"/>
                  </a:schemeClr>
                </a:solidFill>
              </a:rPr>
              <a:t>NAPGD2022 ALPHA</a:t>
            </a:r>
          </a:p>
        </p:txBody>
      </p:sp>
      <p:pic>
        <p:nvPicPr>
          <p:cNvPr id="6" name="Content Placeholder 5">
            <a:extLst>
              <a:ext uri="{FF2B5EF4-FFF2-40B4-BE49-F238E27FC236}">
                <a16:creationId xmlns:a16="http://schemas.microsoft.com/office/drawing/2014/main" id="{6DD11D5A-6E11-461B-B351-96AEA71D9DC5}"/>
              </a:ext>
            </a:extLst>
          </p:cNvPr>
          <p:cNvPicPr>
            <a:picLocks noGrp="1" noChangeAspect="1"/>
          </p:cNvPicPr>
          <p:nvPr>
            <p:ph idx="1"/>
          </p:nvPr>
        </p:nvPicPr>
        <p:blipFill>
          <a:blip r:embed="rId2"/>
          <a:stretch>
            <a:fillRect/>
          </a:stretch>
        </p:blipFill>
        <p:spPr>
          <a:xfrm>
            <a:off x="128428" y="1113311"/>
            <a:ext cx="3245181" cy="3801128"/>
          </a:xfrm>
        </p:spPr>
      </p:pic>
      <p:sp>
        <p:nvSpPr>
          <p:cNvPr id="4" name="Slide Number Placeholder 3">
            <a:extLst>
              <a:ext uri="{FF2B5EF4-FFF2-40B4-BE49-F238E27FC236}">
                <a16:creationId xmlns:a16="http://schemas.microsoft.com/office/drawing/2014/main" id="{BF48E0F2-BB04-43D6-8AEA-5854A7C55401}"/>
              </a:ext>
            </a:extLst>
          </p:cNvPr>
          <p:cNvSpPr>
            <a:spLocks noGrp="1"/>
          </p:cNvSpPr>
          <p:nvPr>
            <p:ph type="sldNum" sz="quarter" idx="10"/>
          </p:nvPr>
        </p:nvSpPr>
        <p:spPr/>
        <p:txBody>
          <a:bodyPr/>
          <a:lstStyle/>
          <a:p>
            <a:pPr>
              <a:defRPr/>
            </a:pPr>
            <a:fld id="{C5F2528D-3DCC-4703-A93F-283267CE6B31}" type="slidenum">
              <a:rPr lang="en-US" altLang="en-US" smtClean="0"/>
              <a:pPr>
                <a:defRPr/>
              </a:pPr>
              <a:t>12</a:t>
            </a:fld>
            <a:endParaRPr lang="en-US" altLang="en-US"/>
          </a:p>
        </p:txBody>
      </p:sp>
      <p:sp>
        <p:nvSpPr>
          <p:cNvPr id="7" name="TextBox 6">
            <a:extLst>
              <a:ext uri="{FF2B5EF4-FFF2-40B4-BE49-F238E27FC236}">
                <a16:creationId xmlns:a16="http://schemas.microsoft.com/office/drawing/2014/main" id="{2B6D6545-613B-45F0-9691-7884E974B017}"/>
              </a:ext>
            </a:extLst>
          </p:cNvPr>
          <p:cNvSpPr txBox="1"/>
          <p:nvPr/>
        </p:nvSpPr>
        <p:spPr>
          <a:xfrm>
            <a:off x="2888699" y="786229"/>
            <a:ext cx="3366602" cy="300082"/>
          </a:xfrm>
          <a:prstGeom prst="rect">
            <a:avLst/>
          </a:prstGeom>
          <a:noFill/>
        </p:spPr>
        <p:txBody>
          <a:bodyPr wrap="square" rtlCol="0">
            <a:spAutoFit/>
          </a:bodyPr>
          <a:lstStyle/>
          <a:p>
            <a:r>
              <a:rPr lang="en-US" sz="1350" dirty="0">
                <a:hlinkClick r:id="rId3"/>
              </a:rPr>
              <a:t>https://alpha.ngs.noaa.gov/NAPGD2022/</a:t>
            </a:r>
            <a:endParaRPr lang="en-US" sz="1350" dirty="0"/>
          </a:p>
        </p:txBody>
      </p:sp>
      <p:sp>
        <p:nvSpPr>
          <p:cNvPr id="8" name="TextBox 7">
            <a:extLst>
              <a:ext uri="{FF2B5EF4-FFF2-40B4-BE49-F238E27FC236}">
                <a16:creationId xmlns:a16="http://schemas.microsoft.com/office/drawing/2014/main" id="{921463AD-E1A1-46FA-A123-0C8B6F854240}"/>
              </a:ext>
            </a:extLst>
          </p:cNvPr>
          <p:cNvSpPr txBox="1"/>
          <p:nvPr/>
        </p:nvSpPr>
        <p:spPr>
          <a:xfrm>
            <a:off x="319808" y="509060"/>
            <a:ext cx="1418207" cy="507831"/>
          </a:xfrm>
          <a:prstGeom prst="rect">
            <a:avLst/>
          </a:prstGeom>
          <a:noFill/>
        </p:spPr>
        <p:txBody>
          <a:bodyPr wrap="square" rtlCol="0">
            <a:spAutoFit/>
          </a:bodyPr>
          <a:lstStyle/>
          <a:p>
            <a:r>
              <a:rPr lang="en-US" sz="1350" dirty="0"/>
              <a:t>Jan 14, 2025 Webinar Algren, </a:t>
            </a:r>
          </a:p>
        </p:txBody>
      </p:sp>
      <p:pic>
        <p:nvPicPr>
          <p:cNvPr id="9" name="Picture 8">
            <a:extLst>
              <a:ext uri="{FF2B5EF4-FFF2-40B4-BE49-F238E27FC236}">
                <a16:creationId xmlns:a16="http://schemas.microsoft.com/office/drawing/2014/main" id="{9FF5EF01-18B4-43F2-AA52-A917BDDF1A77}"/>
              </a:ext>
            </a:extLst>
          </p:cNvPr>
          <p:cNvPicPr>
            <a:picLocks noChangeAspect="1"/>
          </p:cNvPicPr>
          <p:nvPr/>
        </p:nvPicPr>
        <p:blipFill>
          <a:blip r:embed="rId4"/>
          <a:stretch>
            <a:fillRect/>
          </a:stretch>
        </p:blipFill>
        <p:spPr>
          <a:xfrm>
            <a:off x="3463227" y="1086311"/>
            <a:ext cx="5578353" cy="3801128"/>
          </a:xfrm>
          <a:prstGeom prst="rect">
            <a:avLst/>
          </a:prstGeom>
        </p:spPr>
      </p:pic>
    </p:spTree>
    <p:extLst>
      <p:ext uri="{BB962C8B-B14F-4D97-AF65-F5344CB8AC3E}">
        <p14:creationId xmlns:p14="http://schemas.microsoft.com/office/powerpoint/2010/main" val="205534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1143000" y="0"/>
            <a:ext cx="6858000" cy="3860087"/>
          </a:xfrm>
          <a:prstGeom prst="rect">
            <a:avLst/>
          </a:prstGeom>
        </p:spPr>
      </p:pic>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13</a:t>
            </a:fld>
            <a:endParaRPr lang="en-US" altLang="en-US"/>
          </a:p>
        </p:txBody>
      </p:sp>
      <p:grpSp>
        <p:nvGrpSpPr>
          <p:cNvPr id="6" name="Group 5">
            <a:extLst>
              <a:ext uri="{FF2B5EF4-FFF2-40B4-BE49-F238E27FC236}">
                <a16:creationId xmlns:a16="http://schemas.microsoft.com/office/drawing/2014/main" id="{BDC82196-31D5-42C4-B2A6-F90A5EA2AD08}"/>
              </a:ext>
            </a:extLst>
          </p:cNvPr>
          <p:cNvGrpSpPr/>
          <p:nvPr/>
        </p:nvGrpSpPr>
        <p:grpSpPr>
          <a:xfrm>
            <a:off x="1143000" y="2190275"/>
            <a:ext cx="6858000" cy="3026756"/>
            <a:chOff x="0" y="2920367"/>
            <a:chExt cx="9144000" cy="4035674"/>
          </a:xfrm>
        </p:grpSpPr>
        <p:pic>
          <p:nvPicPr>
            <p:cNvPr id="4" name="Picture 3">
              <a:extLst>
                <a:ext uri="{FF2B5EF4-FFF2-40B4-BE49-F238E27FC236}">
                  <a16:creationId xmlns:a16="http://schemas.microsoft.com/office/drawing/2014/main" id="{A58F6F14-6569-4F98-BDC8-93D1196C9ECB}"/>
                </a:ext>
              </a:extLst>
            </p:cNvPr>
            <p:cNvPicPr>
              <a:picLocks noChangeAspect="1"/>
            </p:cNvPicPr>
            <p:nvPr/>
          </p:nvPicPr>
          <p:blipFill>
            <a:blip r:embed="rId3"/>
            <a:stretch>
              <a:fillRect/>
            </a:stretch>
          </p:blipFill>
          <p:spPr>
            <a:xfrm>
              <a:off x="0" y="2920367"/>
              <a:ext cx="9144000" cy="4035674"/>
            </a:xfrm>
            <a:prstGeom prst="rect">
              <a:avLst/>
            </a:prstGeom>
          </p:spPr>
        </p:pic>
        <p:sp>
          <p:nvSpPr>
            <p:cNvPr id="5" name="Rectangle 4">
              <a:extLst>
                <a:ext uri="{FF2B5EF4-FFF2-40B4-BE49-F238E27FC236}">
                  <a16:creationId xmlns:a16="http://schemas.microsoft.com/office/drawing/2014/main" id="{DBBAFCB9-F8F0-482E-9C97-91BB40B7C03B}"/>
                </a:ext>
              </a:extLst>
            </p:cNvPr>
            <p:cNvSpPr/>
            <p:nvPr/>
          </p:nvSpPr>
          <p:spPr>
            <a:xfrm>
              <a:off x="71021" y="4731798"/>
              <a:ext cx="9001958" cy="108307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07602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284921"/>
            <a:ext cx="6858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4000" dirty="0">
                <a:solidFill>
                  <a:srgbClr val="002E97"/>
                </a:solidFill>
                <a:cs typeface="Times New Roman" panose="02020603050405020304" pitchFamily="18" charset="0"/>
              </a:rPr>
              <a:t>Replacing NAD</a:t>
            </a:r>
            <a:r>
              <a:rPr lang="en-US" sz="4000" dirty="0">
                <a:solidFill>
                  <a:srgbClr val="002E97"/>
                </a:solidFill>
                <a:cs typeface="Times New Roman" panose="02020603050405020304" pitchFamily="18" charset="0"/>
              </a:rPr>
              <a:t> </a:t>
            </a:r>
            <a:r>
              <a:rPr sz="4000" dirty="0">
                <a:solidFill>
                  <a:srgbClr val="002E97"/>
                </a:solidFill>
                <a:cs typeface="Times New Roman" panose="02020603050405020304" pitchFamily="18" charset="0"/>
              </a:rPr>
              <a:t>83</a:t>
            </a:r>
          </a:p>
        </p:txBody>
      </p:sp>
      <p:sp>
        <p:nvSpPr>
          <p:cNvPr id="3" name="object 3"/>
          <p:cNvSpPr txBox="1"/>
          <p:nvPr/>
        </p:nvSpPr>
        <p:spPr>
          <a:xfrm>
            <a:off x="387373" y="1102843"/>
            <a:ext cx="6761747" cy="3806483"/>
          </a:xfrm>
          <a:prstGeom prst="rect">
            <a:avLst/>
          </a:prstGeom>
        </p:spPr>
        <p:txBody>
          <a:bodyPr vert="horz" wrap="square" lIns="0" tIns="12700" rIns="0" bIns="0" rtlCol="0">
            <a:noAutofit/>
          </a:bodyPr>
          <a:lstStyle/>
          <a:p>
            <a:pPr marL="398462" marR="5080" indent="-385763" defTabSz="342900" fontAlgn="base">
              <a:spcBef>
                <a:spcPts val="100"/>
              </a:spcBef>
              <a:spcAft>
                <a:spcPct val="0"/>
              </a:spcAft>
              <a:buFont typeface="+mj-lt"/>
              <a:buAutoNum type="arabicPeriod"/>
              <a:tabLst>
                <a:tab pos="354956" algn="l"/>
                <a:tab pos="355591" algn="l"/>
              </a:tabLst>
              <a:defRPr/>
            </a:pPr>
            <a:r>
              <a:rPr lang="en-US" sz="2400"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Develop </a:t>
            </a:r>
            <a:r>
              <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four</a:t>
            </a:r>
            <a:r>
              <a:rPr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a:t>
            </a:r>
            <a:r>
              <a:rPr sz="2400" u="sng"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plate-fixed</a:t>
            </a:r>
            <a:r>
              <a:rPr lang="en-US" sz="2400" u="sng"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2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reference</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frames</a:t>
            </a:r>
            <a:endParaRPr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endParaRPr>
          </a:p>
          <a:p>
            <a:pPr marL="398462" marR="20320" indent="-385763" defTabSz="342900" fontAlgn="base">
              <a:spcBef>
                <a:spcPts val="1725"/>
              </a:spcBef>
              <a:spcAft>
                <a:spcPct val="0"/>
              </a:spcAft>
              <a:buFont typeface="+mj-lt"/>
              <a:buAutoNum type="arabicPeriod"/>
              <a:tabLst>
                <a:tab pos="354956" algn="l"/>
                <a:tab pos="355591" algn="l"/>
              </a:tabLst>
              <a:defRPr/>
            </a:pPr>
            <a:r>
              <a:rPr lang="en-US" sz="2400"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R</a:t>
            </a:r>
            <a:r>
              <a:rPr sz="2400"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emove </a:t>
            </a:r>
            <a:r>
              <a:rPr sz="2400" u="sng"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non-geocentricity </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of NAD</a:t>
            </a:r>
            <a:r>
              <a:rPr lang="en-US"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83</a:t>
            </a:r>
            <a:r>
              <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(Shift)</a:t>
            </a:r>
            <a:endParaRPr sz="2400" i="1" dirty="0">
              <a:solidFill>
                <a:srgbClr val="002E97"/>
              </a:solidFill>
              <a:latin typeface="Times New Roman" panose="02020603050405020304" pitchFamily="18" charset="0"/>
              <a:ea typeface="Cambria" panose="02040503050406030204" pitchFamily="18" charset="0"/>
              <a:cs typeface="Times New Roman" panose="02020603050405020304" pitchFamily="18" charset="0"/>
            </a:endParaRPr>
          </a:p>
          <a:p>
            <a:pPr marL="398462" indent="-385763" defTabSz="342900" fontAlgn="base">
              <a:spcBef>
                <a:spcPts val="1540"/>
              </a:spcBef>
              <a:spcAft>
                <a:spcPct val="0"/>
              </a:spcAft>
              <a:buFont typeface="+mj-lt"/>
              <a:buAutoNum type="arabicPeriod"/>
              <a:tabLst>
                <a:tab pos="354956" algn="l"/>
                <a:tab pos="355591" algn="l"/>
              </a:tabLst>
              <a:defRPr/>
            </a:pPr>
            <a:r>
              <a:rPr lang="en-US" sz="2400"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Align</a:t>
            </a:r>
            <a:r>
              <a:rPr sz="2400"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to </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I</a:t>
            </a:r>
            <a:r>
              <a:rPr lang="en-US"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TRF2020</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at</a:t>
            </a:r>
            <a:r>
              <a:rPr lang="en-US"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epoch</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2020.00</a:t>
            </a:r>
            <a:endPar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endParaRPr>
          </a:p>
          <a:p>
            <a:pPr marL="398462" marR="535292" indent="-385763" defTabSz="342900" fontAlgn="base">
              <a:spcBef>
                <a:spcPts val="1535"/>
              </a:spcBef>
              <a:spcAft>
                <a:spcPct val="0"/>
              </a:spcAft>
              <a:buFont typeface="+mj-lt"/>
              <a:buAutoNum type="arabicPeriod"/>
              <a:tabLst>
                <a:tab pos="354806" algn="l"/>
                <a:tab pos="354806" algn="l"/>
              </a:tabLst>
              <a:defRPr/>
            </a:pPr>
            <a:r>
              <a:rPr lang="en-US"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R</a:t>
            </a:r>
            <a:r>
              <a:rPr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emov</a:t>
            </a:r>
            <a:r>
              <a:rPr lang="en-US"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e</a:t>
            </a:r>
            <a:r>
              <a:rPr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b="1"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most </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of </a:t>
            </a:r>
            <a:r>
              <a:rPr sz="2400" b="1"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tectonic </a:t>
            </a:r>
            <a:r>
              <a:rPr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plate rotation from </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I</a:t>
            </a:r>
            <a:r>
              <a:rPr lang="en-US"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TRF2020</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via</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b="1" u="sng" spc="-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Euler</a:t>
            </a:r>
            <a:r>
              <a:rPr sz="2400" b="1" u="sng"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r>
              <a:rPr sz="2400" b="1" u="sng"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Pole</a:t>
            </a:r>
            <a:r>
              <a:rPr lang="en-US" sz="2400" b="1" u="sng"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Parameters</a:t>
            </a:r>
            <a:endParaRPr lang="en-US" sz="2400" b="1"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endParaRPr>
          </a:p>
          <a:p>
            <a:pPr marL="12699" marR="535292" defTabSz="342900" fontAlgn="base">
              <a:spcAft>
                <a:spcPct val="0"/>
              </a:spcAft>
              <a:tabLst>
                <a:tab pos="354806" algn="l"/>
                <a:tab pos="354806" algn="l"/>
              </a:tabLst>
              <a:defRPr/>
            </a:pPr>
            <a:r>
              <a:rPr lang="en-US" sz="2100" spc="-15" dirty="0">
                <a:solidFill>
                  <a:prstClr val="black"/>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r>
              <a:rPr lang="en-US" sz="2100"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(pronounced: “oiler”) </a:t>
            </a:r>
            <a:r>
              <a:rPr lang="en-US" sz="2100" i="1" spc="-15" dirty="0">
                <a:solidFill>
                  <a:srgbClr val="FF0000"/>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(Drift)</a:t>
            </a:r>
            <a:endParaRPr lang="en-US" sz="2100" spc="-15" dirty="0">
              <a:solidFill>
                <a:srgbClr val="FF0000"/>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endParaRPr>
          </a:p>
          <a:p>
            <a:pPr marL="12699" marR="535292" algn="ctr" defTabSz="342900" fontAlgn="base">
              <a:spcBef>
                <a:spcPts val="2250"/>
              </a:spcBef>
              <a:spcAft>
                <a:spcPct val="0"/>
              </a:spcAft>
              <a:tabLst>
                <a:tab pos="354956" algn="l"/>
                <a:tab pos="355591" algn="l"/>
                <a:tab pos="4898903" algn="l"/>
              </a:tabLst>
              <a:defRPr/>
            </a:pPr>
            <a:r>
              <a:rPr lang="en-US" sz="3000" i="1" spc="-15"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671" y="2552806"/>
            <a:ext cx="2618098" cy="2479743"/>
          </a:xfrm>
          <a:prstGeom prst="rect">
            <a:avLst/>
          </a:prstGeom>
        </p:spPr>
      </p:pic>
      <p:sp>
        <p:nvSpPr>
          <p:cNvPr id="5" name="Date Placeholder 4">
            <a:extLst>
              <a:ext uri="{FF2B5EF4-FFF2-40B4-BE49-F238E27FC236}">
                <a16:creationId xmlns:a16="http://schemas.microsoft.com/office/drawing/2014/main" id="{A252635C-0996-4C69-868C-742A2A403BE5}"/>
              </a:ext>
            </a:extLst>
          </p:cNvPr>
          <p:cNvSpPr>
            <a:spLocks noGrp="1"/>
          </p:cNvSpPr>
          <p:nvPr>
            <p:ph type="dt" sz="half" idx="10"/>
          </p:nvPr>
        </p:nvSpPr>
        <p:spPr/>
        <p:txBody>
          <a:bodyPr/>
          <a:lstStyle/>
          <a:p>
            <a:r>
              <a:rPr lang="en-US"/>
              <a:t>3/12/2025</a:t>
            </a:r>
          </a:p>
        </p:txBody>
      </p:sp>
      <p:sp>
        <p:nvSpPr>
          <p:cNvPr id="6" name="Slide Number Placeholder 5">
            <a:extLst>
              <a:ext uri="{FF2B5EF4-FFF2-40B4-BE49-F238E27FC236}">
                <a16:creationId xmlns:a16="http://schemas.microsoft.com/office/drawing/2014/main" id="{C5E9EAEE-8E59-422D-9AB5-3BA06B453C3A}"/>
              </a:ext>
            </a:extLst>
          </p:cNvPr>
          <p:cNvSpPr>
            <a:spLocks noGrp="1"/>
          </p:cNvSpPr>
          <p:nvPr>
            <p:ph type="sldNum" sz="quarter" idx="12"/>
          </p:nvPr>
        </p:nvSpPr>
        <p:spPr/>
        <p:txBody>
          <a:bodyPr/>
          <a:lstStyle/>
          <a:p>
            <a:fld id="{D3D538F9-49A3-B84F-B36B-A7030CDE5D5B}" type="slidenum">
              <a:rPr lang="en-US" smtClean="0"/>
              <a:t>14</a:t>
            </a:fld>
            <a:endParaRPr lang="en-US"/>
          </a:p>
        </p:txBody>
      </p:sp>
    </p:spTree>
    <p:extLst>
      <p:ext uri="{BB962C8B-B14F-4D97-AF65-F5344CB8AC3E}">
        <p14:creationId xmlns:p14="http://schemas.microsoft.com/office/powerpoint/2010/main" val="42377282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Times New Roman" panose="02020603050405020304" pitchFamily="18" charset="0"/>
                <a:cs typeface="Times New Roman" panose="02020603050405020304" pitchFamily="18" charset="0"/>
              </a:rPr>
              <a:t>A sudden </a:t>
            </a:r>
            <a:r>
              <a:rPr lang="en-US" sz="2400" b="1" i="1" dirty="0">
                <a:solidFill>
                  <a:srgbClr val="9B1113"/>
                </a:solidFill>
                <a:latin typeface="Times New Roman" panose="02020603050405020304" pitchFamily="18" charset="0"/>
                <a:cs typeface="Times New Roman" panose="02020603050405020304" pitchFamily="18" charset="0"/>
              </a:rPr>
              <a:t>shift</a:t>
            </a:r>
            <a:endParaRPr lang="en-US" sz="2400" dirty="0">
              <a:solidFill>
                <a:srgbClr val="9B1113"/>
              </a:solidFill>
              <a:latin typeface="Times New Roman" panose="02020603050405020304" pitchFamily="18" charset="0"/>
              <a:cs typeface="Times New Roman" panose="02020603050405020304" pitchFamily="18" charset="0"/>
            </a:endParaRPr>
          </a:p>
          <a:p>
            <a:pPr lvl="1"/>
            <a:r>
              <a:rPr lang="en-US" sz="2400" dirty="0">
                <a:solidFill>
                  <a:srgbClr val="002E97"/>
                </a:solidFill>
                <a:latin typeface="Times New Roman" panose="02020603050405020304" pitchFamily="18" charset="0"/>
                <a:cs typeface="Times New Roman" panose="02020603050405020304" pitchFamily="18" charset="0"/>
              </a:rPr>
              <a:t>Horizontal change:  </a:t>
            </a:r>
            <a:r>
              <a:rPr lang="en-US" sz="2400" b="1" dirty="0">
                <a:solidFill>
                  <a:srgbClr val="002E97"/>
                </a:solidFill>
                <a:latin typeface="Times New Roman" panose="02020603050405020304" pitchFamily="18" charset="0"/>
                <a:cs typeface="Times New Roman" panose="02020603050405020304" pitchFamily="18" charset="0"/>
              </a:rPr>
              <a:t>0.5 to 4 m (1.5 to 13 ft)</a:t>
            </a:r>
          </a:p>
          <a:p>
            <a:pPr lvl="1"/>
            <a:r>
              <a:rPr lang="en-US" sz="2400" dirty="0">
                <a:solidFill>
                  <a:srgbClr val="002E97"/>
                </a:solidFill>
                <a:latin typeface="Times New Roman" panose="02020603050405020304" pitchFamily="18" charset="0"/>
                <a:cs typeface="Times New Roman" panose="02020603050405020304" pitchFamily="18" charset="0"/>
              </a:rPr>
              <a:t>Ellipsoid height change:  </a:t>
            </a:r>
            <a:r>
              <a:rPr lang="en-US" sz="2400" b="1" dirty="0">
                <a:solidFill>
                  <a:srgbClr val="002E97"/>
                </a:solidFill>
                <a:latin typeface="Times New Roman" panose="02020603050405020304" pitchFamily="18" charset="0"/>
                <a:cs typeface="Times New Roman" panose="02020603050405020304" pitchFamily="18" charset="0"/>
              </a:rPr>
              <a:t>±2 m (±6 ft)</a:t>
            </a:r>
          </a:p>
          <a:p>
            <a:pPr lvl="1"/>
            <a:r>
              <a:rPr lang="en-US" sz="2400" dirty="0">
                <a:solidFill>
                  <a:srgbClr val="002E97"/>
                </a:solidFill>
                <a:latin typeface="Times New Roman" panose="02020603050405020304" pitchFamily="18" charset="0"/>
                <a:cs typeface="Times New Roman" panose="02020603050405020304" pitchFamily="18" charset="0"/>
              </a:rPr>
              <a:t>Elevation change:  </a:t>
            </a:r>
            <a:r>
              <a:rPr lang="en-US" sz="2400" b="1" dirty="0">
                <a:solidFill>
                  <a:srgbClr val="002E97"/>
                </a:solidFill>
                <a:latin typeface="Times New Roman" panose="02020603050405020304" pitchFamily="18" charset="0"/>
                <a:cs typeface="Times New Roman" panose="02020603050405020304" pitchFamily="18" charset="0"/>
              </a:rPr>
              <a:t>-0.5 to +2 m (-1.5 to +6 ft)</a:t>
            </a:r>
          </a:p>
          <a:p>
            <a:pPr lvl="1"/>
            <a:endParaRPr lang="en-US" sz="2400" b="1" dirty="0">
              <a:solidFill>
                <a:srgbClr val="002E97"/>
              </a:solidFill>
              <a:latin typeface="Times New Roman" panose="02020603050405020304" pitchFamily="18" charset="0"/>
              <a:cs typeface="Times New Roman" panose="02020603050405020304" pitchFamily="18" charset="0"/>
            </a:endParaRPr>
          </a:p>
          <a:p>
            <a:r>
              <a:rPr lang="en-US" sz="2400" dirty="0">
                <a:solidFill>
                  <a:srgbClr val="002E97"/>
                </a:solidFill>
                <a:latin typeface="Times New Roman" panose="02020603050405020304" pitchFamily="18" charset="0"/>
                <a:cs typeface="Times New Roman" panose="02020603050405020304" pitchFamily="18" charset="0"/>
              </a:rPr>
              <a:t>A continuous </a:t>
            </a:r>
            <a:r>
              <a:rPr lang="en-US" sz="2400" b="1" i="1" dirty="0">
                <a:solidFill>
                  <a:srgbClr val="9B1113"/>
                </a:solidFill>
                <a:latin typeface="Times New Roman" panose="02020603050405020304" pitchFamily="18" charset="0"/>
                <a:cs typeface="Times New Roman" panose="02020603050405020304" pitchFamily="18" charset="0"/>
              </a:rPr>
              <a:t>drift</a:t>
            </a:r>
            <a:endParaRPr lang="en-US" sz="2400" dirty="0">
              <a:solidFill>
                <a:srgbClr val="9B1113"/>
              </a:solidFill>
              <a:latin typeface="Times New Roman" panose="02020603050405020304" pitchFamily="18" charset="0"/>
              <a:cs typeface="Times New Roman" panose="02020603050405020304" pitchFamily="18" charset="0"/>
            </a:endParaRPr>
          </a:p>
          <a:p>
            <a:pPr lvl="1"/>
            <a:r>
              <a:rPr lang="en-US" sz="2400" dirty="0">
                <a:solidFill>
                  <a:srgbClr val="002E97"/>
                </a:solidFill>
                <a:latin typeface="Times New Roman" panose="02020603050405020304" pitchFamily="18" charset="0"/>
                <a:cs typeface="Times New Roman" panose="02020603050405020304" pitchFamily="18" charset="0"/>
              </a:rPr>
              <a:t>Coordinates associated with specific dates</a:t>
            </a:r>
          </a:p>
          <a:p>
            <a:pPr lvl="1"/>
            <a:endParaRPr lang="en-US" sz="2400" dirty="0">
              <a:solidFill>
                <a:srgbClr val="002E97"/>
              </a:solidFill>
              <a:latin typeface="Times New Roman" panose="02020603050405020304" pitchFamily="18" charset="0"/>
              <a:cs typeface="Times New Roman" panose="02020603050405020304" pitchFamily="18" charset="0"/>
            </a:endParaRPr>
          </a:p>
          <a:p>
            <a:r>
              <a:rPr lang="en-US" sz="2400" dirty="0">
                <a:solidFill>
                  <a:srgbClr val="002E97"/>
                </a:solidFill>
                <a:latin typeface="Times New Roman" panose="02020603050405020304" pitchFamily="18" charset="0"/>
                <a:cs typeface="Times New Roman" panose="02020603050405020304" pitchFamily="18" charset="0"/>
              </a:rPr>
              <a:t>Two components of drift:</a:t>
            </a:r>
          </a:p>
          <a:p>
            <a:pPr lvl="1"/>
            <a:r>
              <a:rPr lang="en-US" sz="2400" dirty="0">
                <a:solidFill>
                  <a:srgbClr val="002E97"/>
                </a:solidFill>
                <a:latin typeface="Times New Roman" panose="02020603050405020304" pitchFamily="18" charset="0"/>
                <a:cs typeface="Times New Roman" panose="02020603050405020304" pitchFamily="18" charset="0"/>
              </a:rPr>
              <a:t>Tectonic plate rotation (easy to model, 2D only)</a:t>
            </a:r>
          </a:p>
          <a:p>
            <a:pPr lvl="1"/>
            <a:r>
              <a:rPr lang="en-US" sz="2400" dirty="0">
                <a:solidFill>
                  <a:srgbClr val="002E97"/>
                </a:solidFill>
                <a:latin typeface="Times New Roman" panose="02020603050405020304" pitchFamily="18" charset="0"/>
                <a:cs typeface="Times New Roman" panose="02020603050405020304" pitchFamily="18" charset="0"/>
              </a:rPr>
              <a:t>All other residual motion (hard to model, 3D)</a:t>
            </a:r>
          </a:p>
        </p:txBody>
      </p:sp>
      <p:sp>
        <p:nvSpPr>
          <p:cNvPr id="4" name="Date Placeholder 3">
            <a:extLst>
              <a:ext uri="{FF2B5EF4-FFF2-40B4-BE49-F238E27FC236}">
                <a16:creationId xmlns:a16="http://schemas.microsoft.com/office/drawing/2014/main" id="{908EBFE7-2C3C-471A-8194-F37247CD18F6}"/>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C0E90608-D294-4B94-91C3-8054988FB854}"/>
              </a:ext>
            </a:extLst>
          </p:cNvPr>
          <p:cNvSpPr>
            <a:spLocks noGrp="1"/>
          </p:cNvSpPr>
          <p:nvPr>
            <p:ph type="sldNum" sz="quarter" idx="12"/>
          </p:nvPr>
        </p:nvSpPr>
        <p:spPr/>
        <p:txBody>
          <a:bodyPr/>
          <a:lstStyle/>
          <a:p>
            <a:fld id="{D3D538F9-49A3-B84F-B36B-A7030CDE5D5B}" type="slidenum">
              <a:rPr lang="en-US" smtClean="0"/>
              <a:t>15</a:t>
            </a:fld>
            <a:endParaRPr lang="en-US"/>
          </a:p>
        </p:txBody>
      </p:sp>
    </p:spTree>
    <p:extLst>
      <p:ext uri="{BB962C8B-B14F-4D97-AF65-F5344CB8AC3E}">
        <p14:creationId xmlns:p14="http://schemas.microsoft.com/office/powerpoint/2010/main" val="4028308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latin typeface="Times New Roman" panose="02020603050405020304" pitchFamily="18" charset="0"/>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02589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Times New Roman" panose="02020603050405020304" pitchFamily="18" charset="0"/>
                <a:cs typeface="Times New Roman" panose="02020603050405020304" pitchFamily="18" charset="0"/>
              </a:rPr>
              <a:t>~2.5 to 4 meters in Pacific </a:t>
            </a:r>
            <a:endParaRPr kumimoji="0" lang="en-US"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p>
        </p:txBody>
      </p:sp>
      <p:sp>
        <p:nvSpPr>
          <p:cNvPr id="3" name="Date Placeholder 2">
            <a:extLst>
              <a:ext uri="{FF2B5EF4-FFF2-40B4-BE49-F238E27FC236}">
                <a16:creationId xmlns:a16="http://schemas.microsoft.com/office/drawing/2014/main" id="{13323754-D700-4225-B2A7-02FF68EA5E79}"/>
              </a:ext>
            </a:extLst>
          </p:cNvPr>
          <p:cNvSpPr>
            <a:spLocks noGrp="1"/>
          </p:cNvSpPr>
          <p:nvPr>
            <p:ph type="dt" sz="half" idx="10"/>
          </p:nvPr>
        </p:nvSpPr>
        <p:spPr/>
        <p:txBody>
          <a:bodyPr/>
          <a:lstStyle/>
          <a:p>
            <a:r>
              <a:rPr lang="en-US"/>
              <a:t>3/12/2025</a:t>
            </a:r>
          </a:p>
        </p:txBody>
      </p:sp>
      <p:sp>
        <p:nvSpPr>
          <p:cNvPr id="4" name="Slide Number Placeholder 3">
            <a:extLst>
              <a:ext uri="{FF2B5EF4-FFF2-40B4-BE49-F238E27FC236}">
                <a16:creationId xmlns:a16="http://schemas.microsoft.com/office/drawing/2014/main" id="{C7329006-4A0D-4CFF-AB5F-8E747A9ECB3A}"/>
              </a:ext>
            </a:extLst>
          </p:cNvPr>
          <p:cNvSpPr>
            <a:spLocks noGrp="1"/>
          </p:cNvSpPr>
          <p:nvPr>
            <p:ph type="sldNum" sz="quarter" idx="12"/>
          </p:nvPr>
        </p:nvSpPr>
        <p:spPr/>
        <p:txBody>
          <a:bodyPr/>
          <a:lstStyle/>
          <a:p>
            <a:fld id="{D3D538F9-49A3-B84F-B36B-A7030CDE5D5B}" type="slidenum">
              <a:rPr lang="en-US" smtClean="0"/>
              <a:t>16</a:t>
            </a:fld>
            <a:endParaRPr lang="en-US"/>
          </a:p>
        </p:txBody>
      </p:sp>
    </p:spTree>
    <p:extLst>
      <p:ext uri="{BB962C8B-B14F-4D97-AF65-F5344CB8AC3E}">
        <p14:creationId xmlns:p14="http://schemas.microsoft.com/office/powerpoint/2010/main" val="2335348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143000" y="250385"/>
            <a:ext cx="6858000" cy="56618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solidFill>
                  <a:schemeClr val="accent1">
                    <a:lumMod val="75000"/>
                  </a:schemeClr>
                </a:solidFill>
                <a:cs typeface="Calibri"/>
              </a:rPr>
              <a:t>Euler Poles and “Plate-Fixed”</a:t>
            </a:r>
          </a:p>
        </p:txBody>
      </p:sp>
      <p:sp>
        <p:nvSpPr>
          <p:cNvPr id="12" name="TextBox 11"/>
          <p:cNvSpPr txBox="1"/>
          <p:nvPr/>
        </p:nvSpPr>
        <p:spPr bwMode="auto">
          <a:xfrm>
            <a:off x="1299630" y="1957308"/>
            <a:ext cx="2647541" cy="1200329"/>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00B0F0"/>
                </a:solidFill>
                <a:latin typeface="+mj-lt"/>
                <a:ea typeface="Cambria" panose="02040503050406030204" pitchFamily="18" charset="0"/>
              </a:rPr>
              <a:t>ITRF</a:t>
            </a:r>
          </a:p>
          <a:p>
            <a:pPr defTabSz="342900" fontAlgn="base">
              <a:spcBef>
                <a:spcPct val="0"/>
              </a:spcBef>
              <a:spcAft>
                <a:spcPct val="0"/>
              </a:spcAft>
              <a:defRPr/>
            </a:pPr>
            <a:r>
              <a:rPr lang="en-US" sz="2400" dirty="0">
                <a:solidFill>
                  <a:prstClr val="black"/>
                </a:solidFill>
                <a:latin typeface="+mj-lt"/>
                <a:ea typeface="Cambria" panose="02040503050406030204" pitchFamily="18" charset="0"/>
              </a:rPr>
              <a:t>Frame = constant</a:t>
            </a:r>
          </a:p>
          <a:p>
            <a:pPr defTabSz="342900" fontAlgn="base">
              <a:spcBef>
                <a:spcPct val="0"/>
              </a:spcBef>
              <a:spcAft>
                <a:spcPct val="0"/>
              </a:spcAft>
              <a:defRPr/>
            </a:pPr>
            <a:r>
              <a:rPr lang="en-US" sz="2400" dirty="0">
                <a:solidFill>
                  <a:prstClr val="black"/>
                </a:solidFill>
                <a:latin typeface="+mj-lt"/>
                <a:ea typeface="Cambria" panose="02040503050406030204" pitchFamily="18" charset="0"/>
              </a:rPr>
              <a:t>NA Plate = rotating</a:t>
            </a:r>
          </a:p>
        </p:txBody>
      </p:sp>
      <p:sp>
        <p:nvSpPr>
          <p:cNvPr id="16" name="TextBox 15"/>
          <p:cNvSpPr txBox="1"/>
          <p:nvPr/>
        </p:nvSpPr>
        <p:spPr bwMode="auto">
          <a:xfrm>
            <a:off x="4166148" y="1957308"/>
            <a:ext cx="3834852" cy="1938992"/>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FF0000"/>
                </a:solidFill>
                <a:latin typeface="+mj-lt"/>
                <a:ea typeface="Cambria" panose="02040503050406030204" pitchFamily="18" charset="0"/>
              </a:rPr>
              <a:t>NATRF</a:t>
            </a:r>
          </a:p>
          <a:p>
            <a:pPr defTabSz="342900" fontAlgn="base">
              <a:spcBef>
                <a:spcPct val="0"/>
              </a:spcBef>
              <a:spcAft>
                <a:spcPct val="0"/>
              </a:spcAft>
              <a:defRPr/>
            </a:pPr>
            <a:r>
              <a:rPr lang="en-US" sz="2400" dirty="0">
                <a:solidFill>
                  <a:prstClr val="black"/>
                </a:solidFill>
                <a:latin typeface="+mj-lt"/>
                <a:ea typeface="Cambria" panose="02040503050406030204" pitchFamily="18" charset="0"/>
              </a:rPr>
              <a:t>Frame = rotating</a:t>
            </a:r>
          </a:p>
          <a:p>
            <a:pPr defTabSz="342900" fontAlgn="base">
              <a:spcBef>
                <a:spcPct val="0"/>
              </a:spcBef>
              <a:spcAft>
                <a:spcPct val="0"/>
              </a:spcAft>
              <a:defRPr/>
            </a:pPr>
            <a:r>
              <a:rPr lang="en-US" sz="2400" dirty="0">
                <a:solidFill>
                  <a:prstClr val="black"/>
                </a:solidFill>
                <a:latin typeface="+mj-lt"/>
                <a:ea typeface="Cambria" panose="02040503050406030204" pitchFamily="18" charset="0"/>
              </a:rPr>
              <a:t>	(</a:t>
            </a:r>
            <a:r>
              <a:rPr lang="en-US" sz="2400" i="1" dirty="0">
                <a:solidFill>
                  <a:prstClr val="black"/>
                </a:solidFill>
                <a:latin typeface="+mj-lt"/>
                <a:ea typeface="Cambria" panose="02040503050406030204" pitchFamily="18" charset="0"/>
              </a:rPr>
              <a:t>relative to ITRF</a:t>
            </a:r>
            <a:r>
              <a:rPr lang="en-US" sz="2400" dirty="0">
                <a:solidFill>
                  <a:prstClr val="black"/>
                </a:solidFill>
                <a:latin typeface="+mj-lt"/>
                <a:ea typeface="Cambria" panose="02040503050406030204" pitchFamily="18" charset="0"/>
              </a:rPr>
              <a:t>)</a:t>
            </a:r>
          </a:p>
          <a:p>
            <a:pPr defTabSz="342900" fontAlgn="base">
              <a:spcBef>
                <a:spcPct val="0"/>
              </a:spcBef>
              <a:spcAft>
                <a:spcPct val="0"/>
              </a:spcAft>
              <a:defRPr/>
            </a:pPr>
            <a:r>
              <a:rPr lang="en-US" sz="2400" dirty="0">
                <a:solidFill>
                  <a:prstClr val="black"/>
                </a:solidFill>
                <a:latin typeface="+mj-lt"/>
                <a:ea typeface="Cambria" panose="02040503050406030204" pitchFamily="18" charset="0"/>
              </a:rPr>
              <a:t>NA Plate = constant</a:t>
            </a:r>
          </a:p>
          <a:p>
            <a:pPr defTabSz="342900" fontAlgn="base">
              <a:spcBef>
                <a:spcPct val="0"/>
              </a:spcBef>
              <a:spcAft>
                <a:spcPct val="0"/>
              </a:spcAft>
              <a:defRPr/>
            </a:pPr>
            <a:r>
              <a:rPr lang="en-US" sz="2400" dirty="0">
                <a:solidFill>
                  <a:prstClr val="black"/>
                </a:solidFill>
                <a:latin typeface="+mj-lt"/>
                <a:ea typeface="Cambria" panose="02040503050406030204" pitchFamily="18" charset="0"/>
              </a:rPr>
              <a:t>	(</a:t>
            </a:r>
            <a:r>
              <a:rPr lang="en-US" sz="2400" i="1" dirty="0">
                <a:solidFill>
                  <a:prstClr val="black"/>
                </a:solidFill>
                <a:latin typeface="+mj-lt"/>
                <a:ea typeface="Cambria" panose="02040503050406030204" pitchFamily="18" charset="0"/>
              </a:rPr>
              <a:t>relative to NATRF2022</a:t>
            </a:r>
            <a:r>
              <a:rPr lang="en-US" sz="2400" dirty="0">
                <a:solidFill>
                  <a:prstClr val="black"/>
                </a:solidFill>
                <a:latin typeface="+mj-lt"/>
                <a:ea typeface="Cambria" panose="02040503050406030204" pitchFamily="18" charset="0"/>
              </a:rPr>
              <a:t>)</a:t>
            </a:r>
          </a:p>
        </p:txBody>
      </p:sp>
    </p:spTree>
    <p:extLst>
      <p:ext uri="{BB962C8B-B14F-4D97-AF65-F5344CB8AC3E}">
        <p14:creationId xmlns:p14="http://schemas.microsoft.com/office/powerpoint/2010/main" val="1566896513"/>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1232" y="864079"/>
            <a:ext cx="7715075" cy="16906736"/>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505974" y="451505"/>
            <a:ext cx="8089386" cy="4885130"/>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1143000" y="1"/>
            <a:ext cx="6858000" cy="4780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2400" b="1" dirty="0">
                <a:solidFill>
                  <a:srgbClr val="00B0F0"/>
                </a:solidFill>
                <a:latin typeface="Cambria" panose="02040503050406030204" pitchFamily="18" charset="0"/>
                <a:ea typeface="Cambria" panose="02040503050406030204" pitchFamily="18" charset="0"/>
              </a:rPr>
              <a:t>ITRF</a:t>
            </a:r>
            <a:r>
              <a:rPr lang="en-US" sz="24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48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1143000" y="1"/>
            <a:ext cx="6858000" cy="4780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2400" b="1" dirty="0">
                <a:solidFill>
                  <a:srgbClr val="FF0000"/>
                </a:solidFill>
                <a:latin typeface="Cambria" panose="02040503050406030204" pitchFamily="18" charset="0"/>
                <a:ea typeface="Cambria" panose="02040503050406030204" pitchFamily="18" charset="0"/>
              </a:rPr>
              <a:t>NATRF</a:t>
            </a:r>
            <a:r>
              <a:rPr lang="en-US" sz="24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p:nvPr>
        </p:nvSpPr>
        <p:spPr>
          <a:xfrm>
            <a:off x="3222808" y="422216"/>
            <a:ext cx="2660348" cy="566181"/>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latin typeface="Cambria" panose="02040503050406030204" pitchFamily="18" charset="0"/>
                <a:cs typeface="Calibri"/>
              </a:rPr>
              <a:t>“Plate-Fixed”</a:t>
            </a:r>
          </a:p>
        </p:txBody>
      </p:sp>
    </p:spTree>
    <p:extLst>
      <p:ext uri="{BB962C8B-B14F-4D97-AF65-F5344CB8AC3E}">
        <p14:creationId xmlns:p14="http://schemas.microsoft.com/office/powerpoint/2010/main" val="21740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85850" y="636698"/>
            <a:ext cx="6915150" cy="6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2700" dirty="0">
                <a:latin typeface="+mj-lt"/>
                <a:cs typeface="Times New Roman" pitchFamily="18" charset="0"/>
              </a:rPr>
              <a:t>National Spatial Reference System</a:t>
            </a:r>
            <a:br>
              <a:rPr lang="en-US" altLang="en-US" sz="2700" dirty="0">
                <a:latin typeface="+mj-lt"/>
                <a:cs typeface="Times New Roman" pitchFamily="18" charset="0"/>
              </a:rPr>
            </a:br>
            <a:r>
              <a:rPr lang="en-US" altLang="en-US" sz="2700" dirty="0">
                <a:latin typeface="+mj-lt"/>
                <a:cs typeface="Times New Roman" pitchFamily="18" charset="0"/>
              </a:rPr>
              <a:t>(NSRS)</a:t>
            </a:r>
          </a:p>
        </p:txBody>
      </p:sp>
      <p:sp>
        <p:nvSpPr>
          <p:cNvPr id="31747" name="Rectangle 3"/>
          <p:cNvSpPr>
            <a:spLocks noChangeArrowheads="1"/>
          </p:cNvSpPr>
          <p:nvPr/>
        </p:nvSpPr>
        <p:spPr bwMode="auto">
          <a:xfrm>
            <a:off x="422031" y="1535265"/>
            <a:ext cx="5884984" cy="34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nSpc>
                <a:spcPct val="90000"/>
              </a:lnSpc>
              <a:buNone/>
            </a:pPr>
            <a:r>
              <a:rPr lang="en-US" altLang="zh-CN" sz="1800" b="1" i="1" dirty="0">
                <a:latin typeface="Times New Roman" panose="02020603050405020304" pitchFamily="18" charset="0"/>
                <a:cs typeface="Times New Roman" panose="02020603050405020304" pitchFamily="18" charset="0"/>
              </a:rPr>
              <a:t>NGS Mission</a:t>
            </a:r>
            <a:r>
              <a:rPr lang="en-US" altLang="zh-CN" sz="1800" b="1" dirty="0">
                <a:latin typeface="Times New Roman" panose="02020603050405020304" pitchFamily="18" charset="0"/>
                <a:cs typeface="Times New Roman" panose="02020603050405020304" pitchFamily="18" charset="0"/>
              </a:rPr>
              <a:t>: To define, maintain &amp; provide access to the  </a:t>
            </a:r>
            <a:r>
              <a:rPr lang="en-US" altLang="zh-CN" sz="1800" b="1" i="1" dirty="0">
                <a:solidFill>
                  <a:srgbClr val="3333CC"/>
                </a:solidFill>
                <a:latin typeface="Times New Roman" panose="02020603050405020304" pitchFamily="18" charset="0"/>
                <a:cs typeface="Times New Roman" panose="02020603050405020304" pitchFamily="18" charset="0"/>
              </a:rPr>
              <a:t>National Spatial Reference System (NSRS) </a:t>
            </a:r>
            <a:r>
              <a:rPr lang="en-US" altLang="zh-CN" sz="1800" b="1" dirty="0">
                <a:latin typeface="Times New Roman" panose="02020603050405020304" pitchFamily="18" charset="0"/>
                <a:cs typeface="Times New Roman" panose="02020603050405020304" pitchFamily="18" charset="0"/>
              </a:rPr>
              <a:t>to meet our Nation’s economic, social &amp; environmental needs</a:t>
            </a:r>
          </a:p>
          <a:p>
            <a:pPr eaLnBrk="1" hangingPunct="1">
              <a:buClr>
                <a:schemeClr val="tx1"/>
              </a:buClr>
              <a:buSzTx/>
              <a:buFontTx/>
              <a:buNone/>
            </a:pPr>
            <a:endParaRPr lang="en-US" altLang="en-US" sz="1050" dirty="0">
              <a:solidFill>
                <a:schemeClr val="tx1"/>
              </a:solidFill>
              <a:latin typeface="Gill Sans MT" panose="020B0502020104020203" pitchFamily="34" charset="0"/>
            </a:endParaRPr>
          </a:p>
          <a:p>
            <a:pPr eaLnBrk="1" hangingPunct="1">
              <a:buClr>
                <a:schemeClr val="tx1"/>
              </a:buClr>
              <a:buSzTx/>
              <a:buFontTx/>
              <a:buNone/>
            </a:pPr>
            <a:r>
              <a:rPr lang="en-US" altLang="en-US" sz="1650" dirty="0">
                <a:solidFill>
                  <a:srgbClr val="002E97"/>
                </a:solidFill>
                <a:latin typeface="Times New Roman" panose="02020603050405020304" pitchFamily="18" charset="0"/>
                <a:cs typeface="Times New Roman" panose="02020603050405020304" pitchFamily="18" charset="0"/>
              </a:rPr>
              <a:t>Consistent National Coordinate System</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Latitude/Northing</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Longitude/Easting</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Height </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Scale </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Gravity</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Orientation </a:t>
            </a:r>
          </a:p>
          <a:p>
            <a:pPr eaLnBrk="1" hangingPunct="1">
              <a:buClr>
                <a:schemeClr val="tx1"/>
              </a:buClr>
              <a:buSzTx/>
              <a:buFontTx/>
              <a:buNone/>
            </a:pPr>
            <a:r>
              <a:rPr lang="en-US" altLang="en-US" sz="1650" i="1" u="sng" dirty="0">
                <a:solidFill>
                  <a:srgbClr val="FF0000"/>
                </a:solidFill>
                <a:latin typeface="Times New Roman" panose="02020603050405020304" pitchFamily="18" charset="0"/>
                <a:cs typeface="Times New Roman" panose="02020603050405020304" pitchFamily="18" charset="0"/>
              </a:rPr>
              <a:t>&amp; how these values change with time</a:t>
            </a: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110272" y="1664109"/>
            <a:ext cx="1781455" cy="3342876"/>
          </a:xfrm>
          <a:noFill/>
        </p:spPr>
      </p:pic>
    </p:spTree>
    <p:extLst>
      <p:ext uri="{BB962C8B-B14F-4D97-AF65-F5344CB8AC3E}">
        <p14:creationId xmlns:p14="http://schemas.microsoft.com/office/powerpoint/2010/main" val="5756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05974" y="451505"/>
            <a:ext cx="8089386" cy="17319309"/>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1143000" y="1"/>
            <a:ext cx="6858000" cy="4780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2400" b="1" dirty="0">
                <a:solidFill>
                  <a:srgbClr val="00B0F0"/>
                </a:solidFill>
                <a:latin typeface="Cambria" panose="02040503050406030204" pitchFamily="18" charset="0"/>
                <a:ea typeface="Cambria" panose="02040503050406030204" pitchFamily="18" charset="0"/>
              </a:rPr>
              <a:t>ITRF</a:t>
            </a:r>
            <a:r>
              <a:rPr lang="en-US" sz="2400" dirty="0">
                <a:solidFill>
                  <a:prstClr val="black"/>
                </a:solidFill>
                <a:latin typeface="Cambria" panose="02040503050406030204" pitchFamily="18" charset="0"/>
                <a:ea typeface="Cambria" panose="02040503050406030204" pitchFamily="18" charset="0"/>
              </a:rPr>
              <a:t> or </a:t>
            </a:r>
            <a:r>
              <a:rPr lang="en-US" sz="2400" b="1" dirty="0">
                <a:solidFill>
                  <a:srgbClr val="FF0000"/>
                </a:solidFill>
                <a:latin typeface="Cambria" panose="02040503050406030204" pitchFamily="18" charset="0"/>
                <a:ea typeface="Cambria" panose="02040503050406030204" pitchFamily="18" charset="0"/>
              </a:rPr>
              <a:t>NATRF</a:t>
            </a:r>
            <a:r>
              <a:rPr lang="en-US" sz="2400" dirty="0">
                <a:solidFill>
                  <a:prstClr val="black"/>
                </a:solidFill>
                <a:latin typeface="Cambria" panose="02040503050406030204" pitchFamily="18" charset="0"/>
                <a:ea typeface="Cambria" panose="02040503050406030204" pitchFamily="18" charset="0"/>
              </a:rPr>
              <a:t> – your choice, just use </a:t>
            </a:r>
            <a:r>
              <a:rPr lang="en-US" sz="2400" b="1" dirty="0">
                <a:solidFill>
                  <a:srgbClr val="00B050"/>
                </a:solidFill>
                <a:latin typeface="Cambria" panose="02040503050406030204" pitchFamily="18" charset="0"/>
                <a:ea typeface="Cambria" panose="02040503050406030204" pitchFamily="18" charset="0"/>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1574508" y="2490288"/>
            <a:ext cx="6948968" cy="694564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p:cNvGrpSpPr/>
          <p:nvPr/>
        </p:nvGrpSpPr>
        <p:grpSpPr>
          <a:xfrm>
            <a:off x="505974" y="451505"/>
            <a:ext cx="8089386" cy="488513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Tree>
    <p:extLst>
      <p:ext uri="{BB962C8B-B14F-4D97-AF65-F5344CB8AC3E}">
        <p14:creationId xmlns:p14="http://schemas.microsoft.com/office/powerpoint/2010/main" val="32788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2E97"/>
                </a:solidFill>
              </a:rPr>
              <a:t>Shift and Drift: Summary</a:t>
            </a:r>
          </a:p>
        </p:txBody>
      </p:sp>
      <p:sp>
        <p:nvSpPr>
          <p:cNvPr id="15" name="Text Placeholder 2">
            <a:extLst>
              <a:ext uri="{FF2B5EF4-FFF2-40B4-BE49-F238E27FC236}">
                <a16:creationId xmlns:a16="http://schemas.microsoft.com/office/drawing/2014/main" id="{315E1B63-D09F-4F1B-BFCD-C701DFCF5BBA}"/>
              </a:ext>
            </a:extLst>
          </p:cNvPr>
          <p:cNvSpPr txBox="1">
            <a:spLocks/>
          </p:cNvSpPr>
          <p:nvPr/>
        </p:nvSpPr>
        <p:spPr bwMode="auto">
          <a:xfrm>
            <a:off x="1533607" y="1052755"/>
            <a:ext cx="3299959"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900" rtl="0" eaLnBrk="0" fontAlgn="base" hangingPunct="0">
              <a:spcBef>
                <a:spcPct val="20000"/>
              </a:spcBef>
              <a:spcAft>
                <a:spcPct val="0"/>
              </a:spcAft>
              <a:buFont typeface="Arial" charset="0"/>
              <a:buNone/>
              <a:defRPr sz="1800" b="1" kern="1200">
                <a:solidFill>
                  <a:schemeClr val="tx1"/>
                </a:solidFill>
                <a:latin typeface="+mn-lt"/>
                <a:ea typeface="MS PGothic" pitchFamily="34" charset="-128"/>
                <a:cs typeface="ＭＳ Ｐゴシック" charset="0"/>
              </a:defRPr>
            </a:lvl1pPr>
            <a:lvl2pPr marL="342900" indent="0" algn="l" defTabSz="342900" rtl="0" eaLnBrk="0" fontAlgn="base" hangingPunct="0">
              <a:spcBef>
                <a:spcPct val="20000"/>
              </a:spcBef>
              <a:spcAft>
                <a:spcPct val="0"/>
              </a:spcAft>
              <a:buFont typeface="Arial" charset="0"/>
              <a:buNone/>
              <a:defRPr sz="1500" b="1" kern="1200">
                <a:solidFill>
                  <a:schemeClr val="tx1"/>
                </a:solidFill>
                <a:latin typeface="+mn-lt"/>
                <a:ea typeface="MS PGothic" pitchFamily="34" charset="-128"/>
                <a:cs typeface="+mn-cs"/>
              </a:defRPr>
            </a:lvl2pPr>
            <a:lvl3pPr marL="685800" indent="0" algn="l" defTabSz="342900" rtl="0" eaLnBrk="0" fontAlgn="base" hangingPunct="0">
              <a:spcBef>
                <a:spcPct val="20000"/>
              </a:spcBef>
              <a:spcAft>
                <a:spcPct val="0"/>
              </a:spcAft>
              <a:buFont typeface="Arial" charset="0"/>
              <a:buNone/>
              <a:defRPr sz="1350" b="1" kern="1200">
                <a:solidFill>
                  <a:schemeClr val="tx1"/>
                </a:solidFill>
                <a:latin typeface="+mn-lt"/>
                <a:ea typeface="MS PGothic" pitchFamily="34" charset="-128"/>
                <a:cs typeface="+mn-cs"/>
              </a:defRPr>
            </a:lvl3pPr>
            <a:lvl4pPr marL="10287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4pPr>
            <a:lvl5pPr marL="13716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5pPr>
            <a:lvl6pPr marL="1714500" indent="0" algn="l" defTabSz="342900" rtl="0" eaLnBrk="1" latinLnBrk="0" hangingPunct="1">
              <a:spcBef>
                <a:spcPct val="20000"/>
              </a:spcBef>
              <a:buFont typeface="Arial"/>
              <a:buNone/>
              <a:defRPr sz="1200" b="1" kern="1200">
                <a:solidFill>
                  <a:schemeClr val="tx1"/>
                </a:solidFill>
                <a:latin typeface="+mn-lt"/>
                <a:ea typeface="+mn-ea"/>
                <a:cs typeface="+mn-cs"/>
              </a:defRPr>
            </a:lvl6pPr>
            <a:lvl7pPr marL="2057400" indent="0" algn="l" defTabSz="342900" rtl="0" eaLnBrk="1" latinLnBrk="0" hangingPunct="1">
              <a:spcBef>
                <a:spcPct val="20000"/>
              </a:spcBef>
              <a:buFont typeface="Arial"/>
              <a:buNone/>
              <a:defRPr sz="1200" b="1"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1200" b="1" kern="1200">
                <a:solidFill>
                  <a:schemeClr val="tx1"/>
                </a:solidFill>
                <a:latin typeface="+mn-lt"/>
                <a:ea typeface="+mn-ea"/>
                <a:cs typeface="+mn-cs"/>
              </a:defRPr>
            </a:lvl8pPr>
            <a:lvl9pPr marL="2743200" indent="0" algn="l" defTabSz="342900" rtl="0" eaLnBrk="1" latinLnBrk="0" hangingPunct="1">
              <a:spcBef>
                <a:spcPct val="20000"/>
              </a:spcBef>
              <a:buFont typeface="Arial"/>
              <a:buNone/>
              <a:defRPr sz="1200" b="1"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Shift</a:t>
            </a:r>
          </a:p>
        </p:txBody>
      </p:sp>
      <p:sp>
        <p:nvSpPr>
          <p:cNvPr id="16" name="Content Placeholder 3">
            <a:extLst>
              <a:ext uri="{FF2B5EF4-FFF2-40B4-BE49-F238E27FC236}">
                <a16:creationId xmlns:a16="http://schemas.microsoft.com/office/drawing/2014/main" id="{3E9BC918-A0F6-4400-B3CA-EDA7B4E30ED3}"/>
              </a:ext>
            </a:extLst>
          </p:cNvPr>
          <p:cNvSpPr txBox="1">
            <a:spLocks/>
          </p:cNvSpPr>
          <p:nvPr/>
        </p:nvSpPr>
        <p:spPr bwMode="auto">
          <a:xfrm>
            <a:off x="1606925" y="1540913"/>
            <a:ext cx="3065929"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Once, at rollout</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Correcting systematic errors in the current datums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Decimeters-to-meters of one-time immediate coordinate changes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Will affect everyone</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S PGothic" pitchFamily="34" charset="-128"/>
            </a:endParaRPr>
          </a:p>
        </p:txBody>
      </p:sp>
      <p:sp>
        <p:nvSpPr>
          <p:cNvPr id="17" name="Text Placeholder 4">
            <a:extLst>
              <a:ext uri="{FF2B5EF4-FFF2-40B4-BE49-F238E27FC236}">
                <a16:creationId xmlns:a16="http://schemas.microsoft.com/office/drawing/2014/main" id="{4F3E66B4-8A5C-46FD-96EA-5AD6B736E313}"/>
              </a:ext>
            </a:extLst>
          </p:cNvPr>
          <p:cNvSpPr txBox="1">
            <a:spLocks/>
          </p:cNvSpPr>
          <p:nvPr/>
        </p:nvSpPr>
        <p:spPr bwMode="auto">
          <a:xfrm>
            <a:off x="5321349" y="1061091"/>
            <a:ext cx="3301255"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900" rtl="0" eaLnBrk="0" fontAlgn="base" hangingPunct="0">
              <a:spcBef>
                <a:spcPct val="20000"/>
              </a:spcBef>
              <a:spcAft>
                <a:spcPct val="0"/>
              </a:spcAft>
              <a:buFont typeface="Arial" charset="0"/>
              <a:buNone/>
              <a:defRPr sz="1800" b="1" kern="1200">
                <a:solidFill>
                  <a:schemeClr val="tx1"/>
                </a:solidFill>
                <a:latin typeface="+mn-lt"/>
                <a:ea typeface="MS PGothic" pitchFamily="34" charset="-128"/>
                <a:cs typeface="ＭＳ Ｐゴシック" charset="0"/>
              </a:defRPr>
            </a:lvl1pPr>
            <a:lvl2pPr marL="342900" indent="0" algn="l" defTabSz="342900" rtl="0" eaLnBrk="0" fontAlgn="base" hangingPunct="0">
              <a:spcBef>
                <a:spcPct val="20000"/>
              </a:spcBef>
              <a:spcAft>
                <a:spcPct val="0"/>
              </a:spcAft>
              <a:buFont typeface="Arial" charset="0"/>
              <a:buNone/>
              <a:defRPr sz="1500" b="1" kern="1200">
                <a:solidFill>
                  <a:schemeClr val="tx1"/>
                </a:solidFill>
                <a:latin typeface="+mn-lt"/>
                <a:ea typeface="MS PGothic" pitchFamily="34" charset="-128"/>
                <a:cs typeface="+mn-cs"/>
              </a:defRPr>
            </a:lvl2pPr>
            <a:lvl3pPr marL="685800" indent="0" algn="l" defTabSz="342900" rtl="0" eaLnBrk="0" fontAlgn="base" hangingPunct="0">
              <a:spcBef>
                <a:spcPct val="20000"/>
              </a:spcBef>
              <a:spcAft>
                <a:spcPct val="0"/>
              </a:spcAft>
              <a:buFont typeface="Arial" charset="0"/>
              <a:buNone/>
              <a:defRPr sz="1350" b="1" kern="1200">
                <a:solidFill>
                  <a:schemeClr val="tx1"/>
                </a:solidFill>
                <a:latin typeface="+mn-lt"/>
                <a:ea typeface="MS PGothic" pitchFamily="34" charset="-128"/>
                <a:cs typeface="+mn-cs"/>
              </a:defRPr>
            </a:lvl3pPr>
            <a:lvl4pPr marL="10287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4pPr>
            <a:lvl5pPr marL="13716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5pPr>
            <a:lvl6pPr marL="1714500" indent="0" algn="l" defTabSz="342900" rtl="0" eaLnBrk="1" latinLnBrk="0" hangingPunct="1">
              <a:spcBef>
                <a:spcPct val="20000"/>
              </a:spcBef>
              <a:buFont typeface="Arial"/>
              <a:buNone/>
              <a:defRPr sz="1200" b="1" kern="1200">
                <a:solidFill>
                  <a:schemeClr val="tx1"/>
                </a:solidFill>
                <a:latin typeface="+mn-lt"/>
                <a:ea typeface="+mn-ea"/>
                <a:cs typeface="+mn-cs"/>
              </a:defRPr>
            </a:lvl6pPr>
            <a:lvl7pPr marL="2057400" indent="0" algn="l" defTabSz="342900" rtl="0" eaLnBrk="1" latinLnBrk="0" hangingPunct="1">
              <a:spcBef>
                <a:spcPct val="20000"/>
              </a:spcBef>
              <a:buFont typeface="Arial"/>
              <a:buNone/>
              <a:defRPr sz="1200" b="1"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1200" b="1" kern="1200">
                <a:solidFill>
                  <a:schemeClr val="tx1"/>
                </a:solidFill>
                <a:latin typeface="+mn-lt"/>
                <a:ea typeface="+mn-ea"/>
                <a:cs typeface="+mn-cs"/>
              </a:defRPr>
            </a:lvl8pPr>
            <a:lvl9pPr marL="2743200" indent="0" algn="l" defTabSz="342900" rtl="0" eaLnBrk="1" latinLnBrk="0" hangingPunct="1">
              <a:spcBef>
                <a:spcPct val="20000"/>
              </a:spcBef>
              <a:buFont typeface="Arial"/>
              <a:buNone/>
              <a:defRPr sz="1200" b="1"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Drift</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C3333B47-B17E-4684-8F13-F6FB6E6E82B4}"/>
              </a:ext>
            </a:extLst>
          </p:cNvPr>
          <p:cNvSpPr txBox="1">
            <a:spLocks/>
          </p:cNvSpPr>
          <p:nvPr/>
        </p:nvSpPr>
        <p:spPr bwMode="auto">
          <a:xfrm>
            <a:off x="5042647" y="1532577"/>
            <a:ext cx="4067738"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Impact will grow as time goes on</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Embracing the dynamic planet upon which we live</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Centimeters of persistent annual coordinate changes (plus potential meter-level jumps from earthquakes)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Can mostly be ignored or mitigated through NGS’s creation of plate-fixed frames and reference epoch coordinates</a:t>
            </a:r>
          </a:p>
        </p:txBody>
      </p:sp>
      <p:sp>
        <p:nvSpPr>
          <p:cNvPr id="19" name="Content Placeholder 3">
            <a:extLst>
              <a:ext uri="{FF2B5EF4-FFF2-40B4-BE49-F238E27FC236}">
                <a16:creationId xmlns:a16="http://schemas.microsoft.com/office/drawing/2014/main" id="{4BEAC31D-7FD5-4883-9FD3-8B11B4BC0D82}"/>
              </a:ext>
            </a:extLst>
          </p:cNvPr>
          <p:cNvSpPr txBox="1">
            <a:spLocks/>
          </p:cNvSpPr>
          <p:nvPr/>
        </p:nvSpPr>
        <p:spPr bwMode="auto">
          <a:xfrm>
            <a:off x="109580" y="1553311"/>
            <a:ext cx="1738040"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257175" indent="-257175" defTabSz="342900"/>
            <a:r>
              <a:rPr lang="en-US" sz="1800" dirty="0">
                <a:solidFill>
                  <a:srgbClr val="002E97"/>
                </a:solidFill>
                <a:latin typeface="+mj-lt"/>
              </a:rPr>
              <a:t>When?</a:t>
            </a:r>
          </a:p>
          <a:p>
            <a:pPr marL="257175" indent="-257175" defTabSz="342900"/>
            <a:r>
              <a:rPr lang="en-US" sz="1800" dirty="0">
                <a:solidFill>
                  <a:srgbClr val="002E97"/>
                </a:solidFill>
                <a:latin typeface="+mj-lt"/>
              </a:rPr>
              <a:t>Why?</a:t>
            </a:r>
          </a:p>
          <a:p>
            <a:pPr marL="0" indent="0" defTabSz="342900">
              <a:buFont typeface="Arial" charset="0"/>
              <a:buNone/>
            </a:pPr>
            <a:endParaRPr lang="en-US" sz="1500" dirty="0">
              <a:solidFill>
                <a:srgbClr val="002E97"/>
              </a:solidFill>
              <a:latin typeface="+mj-lt"/>
            </a:endParaRPr>
          </a:p>
          <a:p>
            <a:pPr marL="257175" indent="-257175" defTabSz="342900"/>
            <a:r>
              <a:rPr lang="en-US" sz="1800" dirty="0">
                <a:solidFill>
                  <a:srgbClr val="002E97"/>
                </a:solidFill>
                <a:latin typeface="+mj-lt"/>
              </a:rPr>
              <a:t>How much?</a:t>
            </a:r>
          </a:p>
          <a:p>
            <a:pPr marL="0" indent="0" defTabSz="342900">
              <a:buFont typeface="Arial" charset="0"/>
              <a:buNone/>
            </a:pPr>
            <a:endParaRPr lang="en-US" sz="2700" dirty="0">
              <a:solidFill>
                <a:srgbClr val="002E97"/>
              </a:solidFill>
              <a:latin typeface="+mj-lt"/>
            </a:endParaRPr>
          </a:p>
          <a:p>
            <a:pPr marL="257175" indent="-257175" defTabSz="342900"/>
            <a:r>
              <a:rPr lang="en-US" sz="1800" dirty="0">
                <a:solidFill>
                  <a:srgbClr val="002E97"/>
                </a:solidFill>
                <a:latin typeface="+mj-lt"/>
              </a:rPr>
              <a:t>Who?</a:t>
            </a:r>
          </a:p>
        </p:txBody>
      </p:sp>
      <p:sp>
        <p:nvSpPr>
          <p:cNvPr id="3" name="Date Placeholder 2">
            <a:extLst>
              <a:ext uri="{FF2B5EF4-FFF2-40B4-BE49-F238E27FC236}">
                <a16:creationId xmlns:a16="http://schemas.microsoft.com/office/drawing/2014/main" id="{8A0E23D3-13B9-458F-82B4-C273683516F6}"/>
              </a:ext>
            </a:extLst>
          </p:cNvPr>
          <p:cNvSpPr>
            <a:spLocks noGrp="1"/>
          </p:cNvSpPr>
          <p:nvPr>
            <p:ph type="dt" sz="half" idx="10"/>
          </p:nvPr>
        </p:nvSpPr>
        <p:spPr/>
        <p:txBody>
          <a:bodyPr/>
          <a:lstStyle/>
          <a:p>
            <a:r>
              <a:rPr lang="en-US"/>
              <a:t>3/12/2025</a:t>
            </a:r>
          </a:p>
        </p:txBody>
      </p:sp>
      <p:sp>
        <p:nvSpPr>
          <p:cNvPr id="4" name="Slide Number Placeholder 3">
            <a:extLst>
              <a:ext uri="{FF2B5EF4-FFF2-40B4-BE49-F238E27FC236}">
                <a16:creationId xmlns:a16="http://schemas.microsoft.com/office/drawing/2014/main" id="{EC4F2EBF-FF65-40E5-947F-D38B345D08F1}"/>
              </a:ext>
            </a:extLst>
          </p:cNvPr>
          <p:cNvSpPr>
            <a:spLocks noGrp="1"/>
          </p:cNvSpPr>
          <p:nvPr>
            <p:ph type="sldNum" sz="quarter" idx="12"/>
          </p:nvPr>
        </p:nvSpPr>
        <p:spPr/>
        <p:txBody>
          <a:bodyPr/>
          <a:lstStyle/>
          <a:p>
            <a:fld id="{D3D538F9-49A3-B84F-B36B-A7030CDE5D5B}" type="slidenum">
              <a:rPr lang="en-US" smtClean="0"/>
              <a:t>21</a:t>
            </a:fld>
            <a:endParaRPr lang="en-US"/>
          </a:p>
        </p:txBody>
      </p:sp>
    </p:spTree>
    <p:extLst>
      <p:ext uri="{BB962C8B-B14F-4D97-AF65-F5344CB8AC3E}">
        <p14:creationId xmlns:p14="http://schemas.microsoft.com/office/powerpoint/2010/main" val="39346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0150" y="442913"/>
            <a:ext cx="6800850" cy="4700588"/>
          </a:xfrm>
        </p:spPr>
        <p:txBody>
          <a:bodyPr/>
          <a:lstStyle/>
          <a:p>
            <a:pPr marL="0" indent="0">
              <a:buNone/>
            </a:pPr>
            <a:r>
              <a:rPr lang="en-US" sz="2100" dirty="0">
                <a:solidFill>
                  <a:schemeClr val="accent1">
                    <a:lumMod val="75000"/>
                  </a:schemeClr>
                </a:solidFill>
                <a:ea typeface="Cambria" panose="02040503050406030204" pitchFamily="18" charset="0"/>
              </a:rPr>
              <a:t>EPP2022 – Euler Pole Parameters – </a:t>
            </a:r>
            <a:r>
              <a:rPr lang="en-US" sz="2100" dirty="0">
                <a:solidFill>
                  <a:srgbClr val="FF0000"/>
                </a:solidFill>
                <a:ea typeface="Cambria" panose="02040503050406030204" pitchFamily="18" charset="0"/>
              </a:rPr>
              <a:t>Simple Rotation</a:t>
            </a:r>
          </a:p>
          <a:p>
            <a:pPr lvl="1"/>
            <a:r>
              <a:rPr lang="en-US" sz="1800" dirty="0">
                <a:solidFill>
                  <a:schemeClr val="accent1">
                    <a:lumMod val="75000"/>
                  </a:schemeClr>
                </a:solidFill>
                <a:ea typeface="Cambria" panose="02040503050406030204" pitchFamily="18" charset="0"/>
              </a:rPr>
              <a:t>Three parameters: </a:t>
            </a:r>
            <a:r>
              <a:rPr lang="en-US" sz="1800" dirty="0" err="1">
                <a:solidFill>
                  <a:schemeClr val="accent1">
                    <a:lumMod val="75000"/>
                  </a:schemeClr>
                </a:solidFill>
                <a:ea typeface="Cambria" panose="02040503050406030204" pitchFamily="18" charset="0"/>
              </a:rPr>
              <a:t>lat</a:t>
            </a:r>
            <a:r>
              <a:rPr lang="en-US" sz="1800" dirty="0">
                <a:solidFill>
                  <a:schemeClr val="accent1">
                    <a:lumMod val="75000"/>
                  </a:schemeClr>
                </a:solidFill>
                <a:ea typeface="Cambria" panose="02040503050406030204" pitchFamily="18" charset="0"/>
              </a:rPr>
              <a:t>, </a:t>
            </a:r>
            <a:r>
              <a:rPr lang="en-US" sz="1800" dirty="0" err="1">
                <a:solidFill>
                  <a:schemeClr val="accent1">
                    <a:lumMod val="75000"/>
                  </a:schemeClr>
                </a:solidFill>
                <a:ea typeface="Cambria" panose="02040503050406030204" pitchFamily="18" charset="0"/>
              </a:rPr>
              <a:t>lon</a:t>
            </a:r>
            <a:r>
              <a:rPr lang="en-US" sz="1800" dirty="0">
                <a:solidFill>
                  <a:schemeClr val="accent1">
                    <a:lumMod val="75000"/>
                  </a:schemeClr>
                </a:solidFill>
                <a:ea typeface="Cambria" panose="02040503050406030204" pitchFamily="18" charset="0"/>
              </a:rPr>
              <a:t>, rotation speed</a:t>
            </a:r>
          </a:p>
          <a:p>
            <a:pPr lvl="1"/>
            <a:r>
              <a:rPr lang="en-US" sz="1800" dirty="0">
                <a:solidFill>
                  <a:schemeClr val="accent1">
                    <a:lumMod val="75000"/>
                  </a:schemeClr>
                </a:solidFill>
                <a:ea typeface="Cambria" panose="02040503050406030204" pitchFamily="18" charset="0"/>
              </a:rPr>
              <a:t>Horizontal </a:t>
            </a:r>
            <a:r>
              <a:rPr lang="en-US" sz="1800" i="1" dirty="0">
                <a:solidFill>
                  <a:schemeClr val="accent1">
                    <a:lumMod val="75000"/>
                  </a:schemeClr>
                </a:solidFill>
                <a:ea typeface="Cambria" panose="02040503050406030204" pitchFamily="18" charset="0"/>
              </a:rPr>
              <a:t>only</a:t>
            </a:r>
            <a:r>
              <a:rPr lang="en-US" sz="1800" dirty="0">
                <a:solidFill>
                  <a:schemeClr val="accent1">
                    <a:lumMod val="75000"/>
                  </a:schemeClr>
                </a:solidFill>
                <a:ea typeface="Cambria" panose="02040503050406030204" pitchFamily="18" charset="0"/>
              </a:rPr>
              <a:t>:</a:t>
            </a:r>
            <a:r>
              <a:rPr lang="en-US" sz="1800" i="1" dirty="0">
                <a:solidFill>
                  <a:schemeClr val="accent1">
                    <a:lumMod val="75000"/>
                  </a:schemeClr>
                </a:solidFill>
                <a:ea typeface="Cambria" panose="02040503050406030204" pitchFamily="18" charset="0"/>
              </a:rPr>
              <a:t> </a:t>
            </a:r>
            <a:r>
              <a:rPr lang="en-US" sz="1800" dirty="0">
                <a:solidFill>
                  <a:schemeClr val="accent1">
                    <a:lumMod val="75000"/>
                  </a:schemeClr>
                </a:solidFill>
                <a:ea typeface="Cambria" panose="02040503050406030204" pitchFamily="18" charset="0"/>
              </a:rPr>
              <a:t>just latitude and longitude</a:t>
            </a:r>
            <a:endParaRPr lang="en-US" sz="1800" i="1" dirty="0">
              <a:solidFill>
                <a:schemeClr val="accent1">
                  <a:lumMod val="75000"/>
                </a:schemeClr>
              </a:solidFill>
              <a:ea typeface="Cambria" panose="02040503050406030204" pitchFamily="18" charset="0"/>
            </a:endParaRPr>
          </a:p>
          <a:p>
            <a:pPr lvl="1"/>
            <a:r>
              <a:rPr lang="en-US" sz="1800" dirty="0">
                <a:solidFill>
                  <a:schemeClr val="accent1">
                    <a:lumMod val="75000"/>
                  </a:schemeClr>
                </a:solidFill>
                <a:ea typeface="Cambria" panose="02040503050406030204" pitchFamily="18" charset="0"/>
              </a:rPr>
              <a:t>Changes the </a:t>
            </a:r>
            <a:r>
              <a:rPr lang="en-US" sz="1800" i="1" dirty="0">
                <a:solidFill>
                  <a:srgbClr val="FF0000"/>
                </a:solidFill>
                <a:ea typeface="Cambria" panose="02040503050406030204" pitchFamily="18" charset="0"/>
              </a:rPr>
              <a:t>frame</a:t>
            </a:r>
            <a:r>
              <a:rPr lang="en-US" sz="1800" dirty="0">
                <a:ea typeface="Cambria" panose="02040503050406030204" pitchFamily="18" charset="0"/>
              </a:rPr>
              <a:t>:</a:t>
            </a:r>
            <a:r>
              <a:rPr lang="en-US" sz="1800" i="1" dirty="0">
                <a:ea typeface="Cambria" panose="02040503050406030204" pitchFamily="18" charset="0"/>
              </a:rPr>
              <a:t> </a:t>
            </a:r>
            <a:r>
              <a:rPr lang="en-US" sz="1800" dirty="0">
                <a:solidFill>
                  <a:schemeClr val="accent1">
                    <a:lumMod val="75000"/>
                  </a:schemeClr>
                </a:solidFill>
                <a:ea typeface="Cambria" panose="02040503050406030204" pitchFamily="18" charset="0"/>
              </a:rPr>
              <a:t>ITRF2020 + EPP2022 = NATRF2022</a:t>
            </a:r>
            <a:endParaRPr lang="en-US" sz="975" dirty="0">
              <a:solidFill>
                <a:schemeClr val="accent1">
                  <a:lumMod val="75000"/>
                </a:schemeClr>
              </a:solidFill>
              <a:ea typeface="Cambria" panose="02040503050406030204" pitchFamily="18" charset="0"/>
            </a:endParaRPr>
          </a:p>
          <a:p>
            <a:pPr lvl="1"/>
            <a:r>
              <a:rPr lang="en-US" sz="1800" dirty="0">
                <a:solidFill>
                  <a:schemeClr val="accent1">
                    <a:lumMod val="75000"/>
                  </a:schemeClr>
                </a:solidFill>
                <a:ea typeface="Cambria" panose="02040503050406030204" pitchFamily="18" charset="0"/>
              </a:rPr>
              <a:t>Does </a:t>
            </a:r>
            <a:r>
              <a:rPr lang="en-US" sz="1800" b="1" dirty="0">
                <a:solidFill>
                  <a:schemeClr val="accent1">
                    <a:lumMod val="75000"/>
                  </a:schemeClr>
                </a:solidFill>
                <a:ea typeface="Cambria" panose="02040503050406030204" pitchFamily="18" charset="0"/>
              </a:rPr>
              <a:t>not</a:t>
            </a:r>
            <a:r>
              <a:rPr lang="en-US" sz="1800" dirty="0">
                <a:solidFill>
                  <a:schemeClr val="accent1">
                    <a:lumMod val="75000"/>
                  </a:schemeClr>
                </a:solidFill>
                <a:ea typeface="Cambria" panose="02040503050406030204" pitchFamily="18" charset="0"/>
              </a:rPr>
              <a:t> change the</a:t>
            </a:r>
            <a:r>
              <a:rPr lang="en-US" sz="1800" dirty="0">
                <a:ea typeface="Cambria" panose="02040503050406030204" pitchFamily="18" charset="0"/>
              </a:rPr>
              <a:t> </a:t>
            </a:r>
            <a:r>
              <a:rPr lang="en-US" sz="1800" i="1" dirty="0">
                <a:solidFill>
                  <a:srgbClr val="FF0000"/>
                </a:solidFill>
                <a:ea typeface="Cambria" panose="02040503050406030204" pitchFamily="18" charset="0"/>
              </a:rPr>
              <a:t>epoch</a:t>
            </a:r>
          </a:p>
          <a:p>
            <a:pPr marL="342900" lvl="1" indent="0">
              <a:buNone/>
            </a:pPr>
            <a:endParaRPr lang="en-US" sz="1800" i="1" dirty="0">
              <a:solidFill>
                <a:srgbClr val="FF0000"/>
              </a:solidFill>
              <a:ea typeface="Cambria" panose="02040503050406030204" pitchFamily="18" charset="0"/>
            </a:endParaRPr>
          </a:p>
          <a:p>
            <a:pPr marL="0" indent="0">
              <a:buNone/>
            </a:pPr>
            <a:r>
              <a:rPr lang="en-US" sz="2100" dirty="0">
                <a:solidFill>
                  <a:schemeClr val="accent1">
                    <a:lumMod val="75000"/>
                  </a:schemeClr>
                </a:solidFill>
                <a:ea typeface="Cambria" panose="02040503050406030204" pitchFamily="18" charset="0"/>
              </a:rPr>
              <a:t>IFDM2022 – Intra-Frame Deformation Model -</a:t>
            </a:r>
            <a:r>
              <a:rPr lang="en-US" sz="2100" dirty="0">
                <a:ea typeface="Cambria" panose="02040503050406030204" pitchFamily="18" charset="0"/>
              </a:rPr>
              <a:t> </a:t>
            </a:r>
            <a:r>
              <a:rPr lang="en-US" sz="2100" dirty="0">
                <a:solidFill>
                  <a:srgbClr val="FF0000"/>
                </a:solidFill>
                <a:ea typeface="Cambria" panose="02040503050406030204" pitchFamily="18" charset="0"/>
              </a:rPr>
              <a:t>Complex</a:t>
            </a:r>
            <a:endParaRPr lang="en-US" sz="2100" i="1" dirty="0">
              <a:solidFill>
                <a:srgbClr val="FF0000"/>
              </a:solidFill>
              <a:ea typeface="Cambria" panose="02040503050406030204" pitchFamily="18" charset="0"/>
            </a:endParaRPr>
          </a:p>
          <a:p>
            <a:pPr lvl="1"/>
            <a:r>
              <a:rPr lang="en-US" sz="1800" dirty="0">
                <a:solidFill>
                  <a:schemeClr val="accent1">
                    <a:lumMod val="75000"/>
                  </a:schemeClr>
                </a:solidFill>
                <a:ea typeface="Cambria" panose="02040503050406030204" pitchFamily="18" charset="0"/>
              </a:rPr>
              <a:t>Complex set of parameters</a:t>
            </a:r>
          </a:p>
          <a:p>
            <a:pPr lvl="1"/>
            <a:r>
              <a:rPr lang="en-US" sz="1800" i="1" u="sng" dirty="0">
                <a:solidFill>
                  <a:schemeClr val="accent1">
                    <a:lumMod val="75000"/>
                  </a:schemeClr>
                </a:solidFill>
                <a:ea typeface="Cambria" panose="02040503050406030204" pitchFamily="18" charset="0"/>
              </a:rPr>
              <a:t>Residual</a:t>
            </a:r>
            <a:r>
              <a:rPr lang="en-US" sz="1800" dirty="0">
                <a:solidFill>
                  <a:schemeClr val="accent1">
                    <a:lumMod val="75000"/>
                  </a:schemeClr>
                </a:solidFill>
                <a:ea typeface="Cambria" panose="02040503050406030204" pitchFamily="18" charset="0"/>
              </a:rPr>
              <a:t> horizontal motion: all the motion leftover after Euler Pole rotation plus any local/regional motions</a:t>
            </a:r>
          </a:p>
          <a:p>
            <a:pPr lvl="1"/>
            <a:r>
              <a:rPr lang="en-US" sz="1800" i="1" u="sng" dirty="0">
                <a:solidFill>
                  <a:schemeClr val="accent1">
                    <a:lumMod val="75000"/>
                  </a:schemeClr>
                </a:solidFill>
                <a:ea typeface="Cambria" panose="02040503050406030204" pitchFamily="18" charset="0"/>
              </a:rPr>
              <a:t>All</a:t>
            </a:r>
            <a:r>
              <a:rPr lang="en-US" sz="1800" dirty="0">
                <a:solidFill>
                  <a:schemeClr val="accent1">
                    <a:lumMod val="75000"/>
                  </a:schemeClr>
                </a:solidFill>
                <a:ea typeface="Cambria" panose="02040503050406030204" pitchFamily="18" charset="0"/>
              </a:rPr>
              <a:t> vertical motion: localized subsidence or uplift</a:t>
            </a:r>
          </a:p>
          <a:p>
            <a:pPr lvl="1"/>
            <a:r>
              <a:rPr lang="en-US" sz="1800" dirty="0">
                <a:solidFill>
                  <a:schemeClr val="accent1">
                    <a:lumMod val="75000"/>
                  </a:schemeClr>
                </a:solidFill>
                <a:ea typeface="Cambria" panose="02040503050406030204" pitchFamily="18" charset="0"/>
              </a:rPr>
              <a:t>Changes the</a:t>
            </a:r>
            <a:r>
              <a:rPr lang="en-US" sz="1800" dirty="0">
                <a:ea typeface="Cambria" panose="02040503050406030204" pitchFamily="18" charset="0"/>
              </a:rPr>
              <a:t> </a:t>
            </a:r>
            <a:r>
              <a:rPr lang="en-US" sz="1800" i="1" dirty="0">
                <a:solidFill>
                  <a:srgbClr val="FF0000"/>
                </a:solidFill>
                <a:ea typeface="Cambria" panose="02040503050406030204" pitchFamily="18" charset="0"/>
              </a:rPr>
              <a:t>epoch</a:t>
            </a:r>
          </a:p>
          <a:p>
            <a:pPr lvl="1"/>
            <a:r>
              <a:rPr lang="en-US" sz="1800" dirty="0">
                <a:solidFill>
                  <a:schemeClr val="accent1">
                    <a:lumMod val="75000"/>
                  </a:schemeClr>
                </a:solidFill>
                <a:ea typeface="Cambria" panose="02040503050406030204" pitchFamily="18" charset="0"/>
              </a:rPr>
              <a:t>Does </a:t>
            </a:r>
            <a:r>
              <a:rPr lang="en-US" sz="1800" b="1" dirty="0">
                <a:solidFill>
                  <a:schemeClr val="accent1">
                    <a:lumMod val="75000"/>
                  </a:schemeClr>
                </a:solidFill>
                <a:ea typeface="Cambria" panose="02040503050406030204" pitchFamily="18" charset="0"/>
              </a:rPr>
              <a:t>not</a:t>
            </a:r>
            <a:r>
              <a:rPr lang="en-US" sz="1800" dirty="0">
                <a:solidFill>
                  <a:schemeClr val="accent1">
                    <a:lumMod val="75000"/>
                  </a:schemeClr>
                </a:solidFill>
                <a:ea typeface="Cambria" panose="02040503050406030204" pitchFamily="18" charset="0"/>
              </a:rPr>
              <a:t> change the</a:t>
            </a:r>
            <a:r>
              <a:rPr lang="en-US" sz="1800" dirty="0">
                <a:ea typeface="Cambria" panose="02040503050406030204" pitchFamily="18" charset="0"/>
              </a:rPr>
              <a:t> </a:t>
            </a:r>
            <a:r>
              <a:rPr lang="en-US" sz="1800" i="1" dirty="0">
                <a:solidFill>
                  <a:srgbClr val="FF0000"/>
                </a:solidFill>
                <a:ea typeface="Cambria" panose="02040503050406030204" pitchFamily="18" charset="0"/>
              </a:rPr>
              <a:t>frame</a:t>
            </a:r>
            <a:r>
              <a:rPr lang="en-US" sz="1800" dirty="0">
                <a:ea typeface="Cambria" panose="02040503050406030204" pitchFamily="18" charset="0"/>
              </a:rPr>
              <a:t>: </a:t>
            </a:r>
            <a:r>
              <a:rPr lang="en-US" sz="1800" dirty="0">
                <a:solidFill>
                  <a:schemeClr val="accent1">
                    <a:lumMod val="75000"/>
                  </a:schemeClr>
                </a:solidFill>
                <a:ea typeface="Cambria" panose="02040503050406030204" pitchFamily="18" charset="0"/>
              </a:rPr>
              <a:t>“intra” = on the inside; within</a:t>
            </a:r>
          </a:p>
        </p:txBody>
      </p:sp>
    </p:spTree>
    <p:extLst>
      <p:ext uri="{BB962C8B-B14F-4D97-AF65-F5344CB8AC3E}">
        <p14:creationId xmlns:p14="http://schemas.microsoft.com/office/powerpoint/2010/main" val="61014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0" end="10"/>
                                            </p:txEl>
                                          </p:spTgt>
                                        </p:tgtEl>
                                      </p:cBhvr>
                                    </p:animEffect>
                                    <p:animScale>
                                      <p:cBhvr>
                                        <p:cTn id="12"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16200000">
            <a:off x="310170" y="3764736"/>
            <a:ext cx="2249720" cy="507811"/>
          </a:xfrm>
          <a:prstGeom prst="rect">
            <a:avLst/>
          </a:prstGeom>
        </p:spPr>
      </p:pic>
      <p:pic>
        <p:nvPicPr>
          <p:cNvPr id="24" name="Picture 18" descr="Adhesive-backed Plastic Measuring Tape | FINE TOOL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366" y="3179764"/>
            <a:ext cx="6972301"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1485900" y="583233"/>
            <a:ext cx="6172200" cy="1273061"/>
          </a:xfrm>
        </p:spPr>
        <p:txBody>
          <a:bodyPr>
            <a:normAutofit fontScale="77500" lnSpcReduction="20000"/>
          </a:bodyPr>
          <a:lstStyle/>
          <a:p>
            <a:pPr marL="385763" indent="-385763">
              <a:buFont typeface="Calibri" panose="020F0502020204030204" pitchFamily="34" charset="0"/>
              <a:buAutoNum type="arabicPeriod"/>
            </a:pPr>
            <a:r>
              <a:rPr lang="en-US" altLang="en-US" sz="2100" dirty="0">
                <a:solidFill>
                  <a:schemeClr val="accent1">
                    <a:lumMod val="75000"/>
                  </a:schemeClr>
                </a:solidFill>
                <a:ea typeface="ＭＳ Ｐゴシック" panose="020B0600070205080204" pitchFamily="34" charset="-128"/>
              </a:rPr>
              <a:t>A survey done Jan 1, 2020</a:t>
            </a:r>
          </a:p>
          <a:p>
            <a:pPr marL="385763" indent="-385763">
              <a:buFont typeface="Calibri" panose="020F0502020204030204" pitchFamily="34" charset="0"/>
              <a:buAutoNum type="arabicPeriod"/>
            </a:pPr>
            <a:r>
              <a:rPr lang="en-US" altLang="en-US" sz="2100" dirty="0">
                <a:solidFill>
                  <a:schemeClr val="accent1">
                    <a:lumMod val="75000"/>
                  </a:schemeClr>
                </a:solidFill>
                <a:ea typeface="ＭＳ Ｐゴシック" panose="020B0600070205080204" pitchFamily="34" charset="-128"/>
              </a:rPr>
              <a:t>New Survey (same point) done Jan 1, 2030</a:t>
            </a:r>
          </a:p>
          <a:p>
            <a:pPr marL="385763" indent="-385763">
              <a:buFont typeface="Calibri" panose="020F0502020204030204" pitchFamily="34" charset="0"/>
              <a:buAutoNum type="arabicPeriod"/>
            </a:pPr>
            <a:r>
              <a:rPr lang="en-US" altLang="en-US" sz="2100" dirty="0">
                <a:solidFill>
                  <a:schemeClr val="accent1">
                    <a:lumMod val="75000"/>
                  </a:schemeClr>
                </a:solidFill>
                <a:ea typeface="ＭＳ Ｐゴシック" panose="020B0600070205080204" pitchFamily="34" charset="-128"/>
              </a:rPr>
              <a:t>Position of point in NATRF2022(2030)</a:t>
            </a:r>
            <a:endParaRPr lang="en-US" altLang="en-US" sz="1800" dirty="0">
              <a:solidFill>
                <a:schemeClr val="accent1">
                  <a:lumMod val="75000"/>
                </a:schemeClr>
              </a:solidFill>
              <a:ea typeface="ＭＳ Ｐゴシック" panose="020B0600070205080204" pitchFamily="34" charset="-128"/>
            </a:endParaRPr>
          </a:p>
          <a:p>
            <a:pPr marL="385763" indent="-385763">
              <a:buFont typeface="Calibri" panose="020F0502020204030204" pitchFamily="34" charset="0"/>
              <a:buAutoNum type="arabicPeriod"/>
            </a:pPr>
            <a:r>
              <a:rPr lang="en-US" altLang="en-US" sz="2100" dirty="0">
                <a:solidFill>
                  <a:schemeClr val="accent1">
                    <a:lumMod val="75000"/>
                  </a:schemeClr>
                </a:solidFill>
                <a:ea typeface="ＭＳ Ｐゴシック" panose="020B0600070205080204" pitchFamily="34" charset="-128"/>
              </a:rPr>
              <a:t>Position of point in NATRF2022(2020)</a:t>
            </a:r>
          </a:p>
          <a:p>
            <a:pPr marL="385763" indent="-385763">
              <a:buFont typeface="Calibri" panose="020F0502020204030204" pitchFamily="34" charset="0"/>
              <a:buAutoNum type="arabicPeriod"/>
            </a:pPr>
            <a:r>
              <a:rPr lang="en-US" altLang="en-US" sz="2100" dirty="0">
                <a:solidFill>
                  <a:schemeClr val="accent1">
                    <a:lumMod val="75000"/>
                  </a:schemeClr>
                </a:solidFill>
                <a:ea typeface="ＭＳ Ｐゴシック" panose="020B0600070205080204" pitchFamily="34" charset="-128"/>
              </a:rPr>
              <a:t>If IFDM = 0, then NATRF2022 (2030) = NATRF2022 (2020)</a:t>
            </a:r>
          </a:p>
        </p:txBody>
      </p:sp>
      <p:sp>
        <p:nvSpPr>
          <p:cNvPr id="6" name="Isosceles Triangle 5"/>
          <p:cNvSpPr/>
          <p:nvPr/>
        </p:nvSpPr>
        <p:spPr>
          <a:xfrm>
            <a:off x="7276542" y="2928726"/>
            <a:ext cx="188119" cy="16787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sp>
        <p:nvSpPr>
          <p:cNvPr id="8" name="Isosceles Triangle 7"/>
          <p:cNvSpPr/>
          <p:nvPr/>
        </p:nvSpPr>
        <p:spPr>
          <a:xfrm>
            <a:off x="6760369" y="3321203"/>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sp>
        <p:nvSpPr>
          <p:cNvPr id="9" name="Isosceles Triangle 8"/>
          <p:cNvSpPr/>
          <p:nvPr/>
        </p:nvSpPr>
        <p:spPr>
          <a:xfrm>
            <a:off x="1769016" y="3378399"/>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sp>
        <p:nvSpPr>
          <p:cNvPr id="7" name="TextBox 6"/>
          <p:cNvSpPr txBox="1">
            <a:spLocks noChangeArrowheads="1"/>
          </p:cNvSpPr>
          <p:nvPr/>
        </p:nvSpPr>
        <p:spPr bwMode="auto">
          <a:xfrm>
            <a:off x="6760368" y="2048795"/>
            <a:ext cx="1774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200" dirty="0">
                <a:solidFill>
                  <a:prstClr val="black"/>
                </a:solidFill>
                <a:latin typeface="Calibri" panose="020F0502020204030204" pitchFamily="34" charset="0"/>
              </a:rPr>
              <a:t>Position from 2020 survey NATRF2022 (2020)</a:t>
            </a:r>
          </a:p>
          <a:p>
            <a:pPr defTabSz="342900" eaLnBrk="0" fontAlgn="base" hangingPunct="0">
              <a:spcBef>
                <a:spcPct val="0"/>
              </a:spcBef>
              <a:spcAft>
                <a:spcPct val="0"/>
              </a:spcAft>
              <a:buNone/>
            </a:pPr>
            <a:r>
              <a:rPr lang="en-US" altLang="en-US" sz="1200" dirty="0">
                <a:solidFill>
                  <a:prstClr val="black"/>
                </a:solidFill>
                <a:latin typeface="Calibri" panose="020F0502020204030204" pitchFamily="34" charset="0"/>
              </a:rPr>
              <a:t>ITRF2020 (2020)</a:t>
            </a:r>
          </a:p>
        </p:txBody>
      </p:sp>
      <p:sp>
        <p:nvSpPr>
          <p:cNvPr id="11" name="TextBox 10"/>
          <p:cNvSpPr txBox="1">
            <a:spLocks noChangeArrowheads="1"/>
          </p:cNvSpPr>
          <p:nvPr/>
        </p:nvSpPr>
        <p:spPr bwMode="auto">
          <a:xfrm>
            <a:off x="1584175" y="3133862"/>
            <a:ext cx="1146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ITRF2020 (2030)</a:t>
            </a:r>
          </a:p>
        </p:txBody>
      </p:sp>
      <p:sp>
        <p:nvSpPr>
          <p:cNvPr id="12" name="TextBox 11"/>
          <p:cNvSpPr txBox="1">
            <a:spLocks noChangeArrowheads="1"/>
          </p:cNvSpPr>
          <p:nvPr/>
        </p:nvSpPr>
        <p:spPr bwMode="auto">
          <a:xfrm>
            <a:off x="5693002" y="3580694"/>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NATRF2022 (2030)</a:t>
            </a:r>
          </a:p>
        </p:txBody>
      </p:sp>
      <p:sp>
        <p:nvSpPr>
          <p:cNvPr id="21" name="TextBox 20"/>
          <p:cNvSpPr txBox="1">
            <a:spLocks noChangeArrowheads="1"/>
          </p:cNvSpPr>
          <p:nvPr/>
        </p:nvSpPr>
        <p:spPr bwMode="auto">
          <a:xfrm>
            <a:off x="3375450" y="3513425"/>
            <a:ext cx="100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342900" eaLnBrk="0" fontAlgn="base" hangingPunct="0">
              <a:spcBef>
                <a:spcPct val="0"/>
              </a:spcBef>
              <a:spcAft>
                <a:spcPct val="0"/>
              </a:spcAft>
              <a:buNone/>
            </a:pPr>
            <a:r>
              <a:rPr lang="en-US" altLang="en-US" sz="1800" dirty="0">
                <a:solidFill>
                  <a:prstClr val="black"/>
                </a:solidFill>
                <a:latin typeface="Calibri" panose="020F0502020204030204" pitchFamily="34" charset="0"/>
              </a:rPr>
              <a:t>Epp2022</a:t>
            </a:r>
          </a:p>
        </p:txBody>
      </p:sp>
      <p:cxnSp>
        <p:nvCxnSpPr>
          <p:cNvPr id="23" name="Straight Arrow Connector 22"/>
          <p:cNvCxnSpPr>
            <a:stCxn id="8" idx="5"/>
            <a:endCxn id="26" idx="2"/>
          </p:cNvCxnSpPr>
          <p:nvPr/>
        </p:nvCxnSpPr>
        <p:spPr>
          <a:xfrm flipV="1">
            <a:off x="6901458" y="3088565"/>
            <a:ext cx="379159" cy="316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6986752" y="3267332"/>
            <a:ext cx="11031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IFDM 2030-2020</a:t>
            </a:r>
          </a:p>
          <a:p>
            <a:pPr algn="ct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NATRF2022</a:t>
            </a:r>
          </a:p>
          <a:p>
            <a:pPr algn="ctr" defTabSz="342900" eaLnBrk="0" fontAlgn="base" hangingPunct="0">
              <a:spcBef>
                <a:spcPct val="0"/>
              </a:spcBef>
              <a:spcAft>
                <a:spcPct val="0"/>
              </a:spcAft>
              <a:buNone/>
            </a:pPr>
            <a:r>
              <a:rPr lang="en-US" altLang="en-US" sz="1050" dirty="0">
                <a:solidFill>
                  <a:prstClr val="black"/>
                </a:solidFill>
                <a:latin typeface="Calibri" panose="020F0502020204030204" pitchFamily="34" charset="0"/>
              </a:rPr>
              <a:t>(2020.0</a:t>
            </a:r>
            <a:r>
              <a:rPr lang="en-US" altLang="en-US" sz="1200" dirty="0">
                <a:solidFill>
                  <a:prstClr val="black"/>
                </a:solidFill>
                <a:latin typeface="Calibri" panose="020F0502020204030204" pitchFamily="34" charset="0"/>
              </a:rPr>
              <a:t>)</a:t>
            </a:r>
          </a:p>
        </p:txBody>
      </p:sp>
      <p:sp>
        <p:nvSpPr>
          <p:cNvPr id="26" name="Isosceles Triangle 25"/>
          <p:cNvSpPr/>
          <p:nvPr/>
        </p:nvSpPr>
        <p:spPr>
          <a:xfrm>
            <a:off x="7280617" y="2919497"/>
            <a:ext cx="188119" cy="169069"/>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defRPr/>
            </a:pPr>
            <a:endParaRPr lang="en-US" sz="1350">
              <a:solidFill>
                <a:prstClr val="white"/>
              </a:solidFill>
              <a:latin typeface="Calibri"/>
            </a:endParaRPr>
          </a:p>
        </p:txBody>
      </p:sp>
      <p:cxnSp>
        <p:nvCxnSpPr>
          <p:cNvPr id="3" name="Straight Arrow Connector 2"/>
          <p:cNvCxnSpPr/>
          <p:nvPr/>
        </p:nvCxnSpPr>
        <p:spPr>
          <a:xfrm flipH="1">
            <a:off x="1950739" y="3060179"/>
            <a:ext cx="5325803" cy="377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8" idx="1"/>
          </p:cNvCxnSpPr>
          <p:nvPr/>
        </p:nvCxnSpPr>
        <p:spPr>
          <a:xfrm flipV="1">
            <a:off x="2065735" y="3405142"/>
            <a:ext cx="4741664" cy="571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5"/>
          <a:stretch>
            <a:fillRect/>
          </a:stretch>
        </p:blipFill>
        <p:spPr>
          <a:xfrm>
            <a:off x="1143000" y="4659793"/>
            <a:ext cx="1469572" cy="501521"/>
          </a:xfrm>
          <a:prstGeom prst="rect">
            <a:avLst/>
          </a:prstGeom>
        </p:spPr>
      </p:pic>
      <p:sp>
        <p:nvSpPr>
          <p:cNvPr id="31" name="Notched Right Arrow 30"/>
          <p:cNvSpPr/>
          <p:nvPr/>
        </p:nvSpPr>
        <p:spPr>
          <a:xfrm>
            <a:off x="4336284" y="3580694"/>
            <a:ext cx="1323040"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900" eaLnBrk="0" fontAlgn="base" hangingPunct="0">
              <a:spcBef>
                <a:spcPct val="0"/>
              </a:spcBef>
              <a:spcAft>
                <a:spcPct val="0"/>
              </a:spcAft>
            </a:pPr>
            <a:r>
              <a:rPr lang="en-US" sz="1350" dirty="0" err="1">
                <a:noFill/>
                <a:latin typeface="Calibri"/>
              </a:rPr>
              <a:t>f</a:t>
            </a:r>
            <a:r>
              <a:rPr lang="en-US" sz="1350" dirty="0" err="1">
                <a:ln>
                  <a:solidFill>
                    <a:srgbClr val="00B050"/>
                  </a:solidFill>
                </a:ln>
                <a:noFill/>
                <a:latin typeface="Calibri"/>
              </a:rPr>
              <a:t>frame</a:t>
            </a:r>
            <a:endParaRPr lang="en-US" sz="1350" dirty="0">
              <a:noFill/>
              <a:latin typeface="Calibri"/>
            </a:endParaRPr>
          </a:p>
        </p:txBody>
      </p:sp>
      <p:sp>
        <p:nvSpPr>
          <p:cNvPr id="34" name="Notched Right Arrow 33"/>
          <p:cNvSpPr/>
          <p:nvPr/>
        </p:nvSpPr>
        <p:spPr>
          <a:xfrm rot="19398257">
            <a:off x="6377088" y="3709916"/>
            <a:ext cx="883818"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900" eaLnBrk="0" fontAlgn="base" hangingPunct="0">
              <a:spcBef>
                <a:spcPct val="0"/>
              </a:spcBef>
              <a:spcAft>
                <a:spcPct val="0"/>
              </a:spcAft>
            </a:pPr>
            <a:r>
              <a:rPr lang="en-US" sz="1350" dirty="0" err="1">
                <a:noFill/>
                <a:latin typeface="Calibri"/>
              </a:rPr>
              <a:t>f</a:t>
            </a:r>
            <a:r>
              <a:rPr lang="en-US" sz="1350" dirty="0" err="1">
                <a:ln>
                  <a:solidFill>
                    <a:srgbClr val="00B050"/>
                  </a:solidFill>
                </a:ln>
                <a:noFill/>
                <a:latin typeface="Calibri"/>
              </a:rPr>
              <a:t>Epoch</a:t>
            </a:r>
            <a:endParaRPr lang="en-US" sz="1350" dirty="0">
              <a:noFill/>
              <a:latin typeface="Calibri"/>
            </a:endParaRPr>
          </a:p>
        </p:txBody>
      </p:sp>
      <p:sp>
        <p:nvSpPr>
          <p:cNvPr id="2" name="TextBox 1"/>
          <p:cNvSpPr txBox="1"/>
          <p:nvPr/>
        </p:nvSpPr>
        <p:spPr bwMode="auto">
          <a:xfrm>
            <a:off x="3515194" y="4778115"/>
            <a:ext cx="528403" cy="369332"/>
          </a:xfrm>
          <a:prstGeom prst="rect">
            <a:avLst/>
          </a:prstGeom>
          <a:noFill/>
          <a:ln w="9525">
            <a:noFill/>
            <a:miter lim="800000"/>
            <a:headEnd/>
            <a:tailEnd/>
          </a:ln>
        </p:spPr>
        <p:txBody>
          <a:bodyPr wrap="square" rtlCol="0">
            <a:spAutoFit/>
          </a:bodyPr>
          <a:lstStyle/>
          <a:p>
            <a:pPr defTabSz="342900" eaLnBrk="0" fontAlgn="base" hangingPunct="0">
              <a:spcBef>
                <a:spcPct val="0"/>
              </a:spcBef>
              <a:spcAft>
                <a:spcPct val="0"/>
              </a:spcAft>
            </a:pPr>
            <a:r>
              <a:rPr lang="en-US" dirty="0">
                <a:solidFill>
                  <a:prstClr val="black"/>
                </a:solidFill>
                <a:latin typeface="Calibri" panose="020F0502020204030204" pitchFamily="34" charset="0"/>
                <a:ea typeface="ＭＳ Ｐゴシック" panose="020B0600070205080204" pitchFamily="34" charset="-128"/>
              </a:rPr>
              <a:t>(H)</a:t>
            </a:r>
          </a:p>
        </p:txBody>
      </p:sp>
      <p:sp>
        <p:nvSpPr>
          <p:cNvPr id="4" name="TextBox 3"/>
          <p:cNvSpPr txBox="1"/>
          <p:nvPr/>
        </p:nvSpPr>
        <p:spPr bwMode="auto">
          <a:xfrm>
            <a:off x="1584175" y="3731519"/>
            <a:ext cx="457176" cy="369332"/>
          </a:xfrm>
          <a:prstGeom prst="rect">
            <a:avLst/>
          </a:prstGeom>
          <a:noFill/>
          <a:ln w="9525">
            <a:noFill/>
            <a:miter lim="800000"/>
            <a:headEnd/>
            <a:tailEnd/>
          </a:ln>
        </p:spPr>
        <p:txBody>
          <a:bodyPr wrap="none" rtlCol="0">
            <a:spAutoFit/>
          </a:bodyPr>
          <a:lstStyle/>
          <a:p>
            <a:pPr defTabSz="342900" eaLnBrk="0" fontAlgn="base" hangingPunct="0">
              <a:spcBef>
                <a:spcPct val="0"/>
              </a:spcBef>
              <a:spcAft>
                <a:spcPct val="0"/>
              </a:spcAft>
            </a:pPr>
            <a:r>
              <a:rPr lang="en-US" dirty="0">
                <a:solidFill>
                  <a:prstClr val="black"/>
                </a:solidFill>
                <a:latin typeface="Calibri" panose="020F0502020204030204" pitchFamily="34" charset="0"/>
                <a:ea typeface="ＭＳ Ｐゴシック" panose="020B0600070205080204" pitchFamily="34" charset="-128"/>
              </a:rPr>
              <a:t>(V)</a:t>
            </a:r>
          </a:p>
        </p:txBody>
      </p:sp>
    </p:spTree>
    <p:extLst>
      <p:ext uri="{BB962C8B-B14F-4D97-AF65-F5344CB8AC3E}">
        <p14:creationId xmlns:p14="http://schemas.microsoft.com/office/powerpoint/2010/main" val="1760053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9"/>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510"/>
                            </p:stCondLst>
                            <p:childTnLst>
                              <p:par>
                                <p:cTn id="27" presetID="2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1000"/>
                                        <p:tgtEl>
                                          <p:spTgt spid="3"/>
                                        </p:tgtEl>
                                      </p:cBhvr>
                                    </p:animEffect>
                                  </p:childTnLst>
                                </p:cTn>
                              </p:par>
                            </p:childTnLst>
                          </p:cTn>
                        </p:par>
                        <p:par>
                          <p:cTn id="30" fill="hold">
                            <p:stCondLst>
                              <p:cond delay="1510"/>
                            </p:stCondLst>
                            <p:childTnLst>
                              <p:par>
                                <p:cTn id="31" presetID="1" presetClass="entr" presetSubtype="0" fill="hold" grpId="0" nodeType="afterEffect">
                                  <p:stCondLst>
                                    <p:cond delay="0"/>
                                  </p:stCondLst>
                                  <p:childTnLst>
                                    <p:set>
                                      <p:cBhvr>
                                        <p:cTn id="32" dur="1" fill="hold">
                                          <p:stCondLst>
                                            <p:cond delay="499"/>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
                                            <p:txEl>
                                              <p:pRg st="2" end="2"/>
                                            </p:txEl>
                                          </p:spTgt>
                                        </p:tgtEl>
                                        <p:attrNameLst>
                                          <p:attrName>style.visibility</p:attrName>
                                        </p:attrNameLst>
                                      </p:cBhvr>
                                      <p:to>
                                        <p:strVal val="visibl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499"/>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5">
                                            <p:txEl>
                                              <p:pRg st="3" end="3"/>
                                            </p:txEl>
                                          </p:spTgt>
                                        </p:tgtEl>
                                        <p:attrNameLst>
                                          <p:attrName>style.visibility</p:attrName>
                                        </p:attrNameLst>
                                      </p:cBhvr>
                                      <p:to>
                                        <p:strVal val="visible"/>
                                      </p:to>
                                    </p:set>
                                  </p:childTnLst>
                                </p:cTn>
                              </p:par>
                              <p:par>
                                <p:cTn id="53" presetID="22" presetClass="entr" presetSubtype="8"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6" grpId="0" animBg="1" autoUpdateAnimBg="0"/>
      <p:bldP spid="8" grpId="0" animBg="1" autoUpdateAnimBg="0"/>
      <p:bldP spid="9" grpId="0" animBg="1" autoUpdateAnimBg="0"/>
      <p:bldP spid="7" grpId="0" autoUpdateAnimBg="0"/>
      <p:bldP spid="11" grpId="0" autoUpdateAnimBg="0"/>
      <p:bldP spid="12" grpId="0" autoUpdateAnimBg="0"/>
      <p:bldP spid="21" grpId="0" autoUpdateAnimBg="0"/>
      <p:bldP spid="25" grpId="0" autoUpdateAnimBg="0"/>
      <p:bldP spid="26" grpId="0" animBg="1" autoUpdateAnimBg="0"/>
      <p:bldP spid="31" grpId="0" animBg="1"/>
      <p:bldP spid="34" grpId="0" animBg="1"/>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
        <p:nvSpPr>
          <p:cNvPr id="3" name="Date Placeholder 2">
            <a:extLst>
              <a:ext uri="{FF2B5EF4-FFF2-40B4-BE49-F238E27FC236}">
                <a16:creationId xmlns:a16="http://schemas.microsoft.com/office/drawing/2014/main" id="{E1522D73-CEC2-49DF-B214-C5A0D29A57DF}"/>
              </a:ext>
            </a:extLst>
          </p:cNvPr>
          <p:cNvSpPr>
            <a:spLocks noGrp="1"/>
          </p:cNvSpPr>
          <p:nvPr>
            <p:ph type="dt" sz="half" idx="10"/>
          </p:nvPr>
        </p:nvSpPr>
        <p:spPr/>
        <p:txBody>
          <a:bodyPr/>
          <a:lstStyle/>
          <a:p>
            <a:r>
              <a:rPr lang="en-US"/>
              <a:t>3/12/2025</a:t>
            </a:r>
          </a:p>
        </p:txBody>
      </p:sp>
      <p:sp>
        <p:nvSpPr>
          <p:cNvPr id="4" name="Slide Number Placeholder 3">
            <a:extLst>
              <a:ext uri="{FF2B5EF4-FFF2-40B4-BE49-F238E27FC236}">
                <a16:creationId xmlns:a16="http://schemas.microsoft.com/office/drawing/2014/main" id="{834B1875-6BCA-4426-A225-F5C1E3008D80}"/>
              </a:ext>
            </a:extLst>
          </p:cNvPr>
          <p:cNvSpPr>
            <a:spLocks noGrp="1"/>
          </p:cNvSpPr>
          <p:nvPr>
            <p:ph type="sldNum" sz="quarter" idx="12"/>
          </p:nvPr>
        </p:nvSpPr>
        <p:spPr/>
        <p:txBody>
          <a:bodyPr/>
          <a:lstStyle/>
          <a:p>
            <a:fld id="{D3D538F9-49A3-B84F-B36B-A7030CDE5D5B}" type="slidenum">
              <a:rPr lang="en-US" smtClean="0"/>
              <a:t>24</a:t>
            </a:fld>
            <a:endParaRPr lang="en-US"/>
          </a:p>
        </p:txBody>
      </p:sp>
    </p:spTree>
    <p:extLst>
      <p:ext uri="{BB962C8B-B14F-4D97-AF65-F5344CB8AC3E}">
        <p14:creationId xmlns:p14="http://schemas.microsoft.com/office/powerpoint/2010/main" val="3417182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42630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000" dirty="0">
                <a:solidFill>
                  <a:srgbClr val="002E97"/>
                </a:solidFill>
                <a:latin typeface="Times New Roman" panose="02020603050405020304" pitchFamily="18" charset="0"/>
                <a:cs typeface="Times New Roman" panose="02020603050405020304" pitchFamily="18" charset="0"/>
              </a:rPr>
              <a:t>6 months</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37019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Times New Roman" panose="02020603050405020304" pitchFamily="18" charset="0"/>
                <a:cs typeface="Times New Roman" panose="02020603050405020304" pitchFamily="18" charset="0"/>
              </a:rPr>
              <a:t>8 -13 mm/year</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3" name="Date Placeholder 2">
            <a:extLst>
              <a:ext uri="{FF2B5EF4-FFF2-40B4-BE49-F238E27FC236}">
                <a16:creationId xmlns:a16="http://schemas.microsoft.com/office/drawing/2014/main" id="{56EF73E7-948E-4AA8-A7BA-3AC0DC275A92}"/>
              </a:ext>
            </a:extLst>
          </p:cNvPr>
          <p:cNvSpPr>
            <a:spLocks noGrp="1"/>
          </p:cNvSpPr>
          <p:nvPr>
            <p:ph type="dt" sz="half" idx="10"/>
          </p:nvPr>
        </p:nvSpPr>
        <p:spPr/>
        <p:txBody>
          <a:bodyPr/>
          <a:lstStyle/>
          <a:p>
            <a:r>
              <a:rPr lang="en-US"/>
              <a:t>3/12/2025</a:t>
            </a:r>
          </a:p>
        </p:txBody>
      </p:sp>
      <p:sp>
        <p:nvSpPr>
          <p:cNvPr id="4" name="Slide Number Placeholder 3">
            <a:extLst>
              <a:ext uri="{FF2B5EF4-FFF2-40B4-BE49-F238E27FC236}">
                <a16:creationId xmlns:a16="http://schemas.microsoft.com/office/drawing/2014/main" id="{0D258B34-50D2-423A-9356-B4CF9D9D4D5E}"/>
              </a:ext>
            </a:extLst>
          </p:cNvPr>
          <p:cNvSpPr>
            <a:spLocks noGrp="1"/>
          </p:cNvSpPr>
          <p:nvPr>
            <p:ph type="sldNum" sz="quarter" idx="12"/>
          </p:nvPr>
        </p:nvSpPr>
        <p:spPr/>
        <p:txBody>
          <a:bodyPr/>
          <a:lstStyle/>
          <a:p>
            <a:fld id="{D3D538F9-49A3-B84F-B36B-A7030CDE5D5B}" type="slidenum">
              <a:rPr lang="en-US" smtClean="0"/>
              <a:t>25</a:t>
            </a:fld>
            <a:endParaRPr lang="en-US"/>
          </a:p>
        </p:txBody>
      </p:sp>
    </p:spTree>
    <p:extLst>
      <p:ext uri="{BB962C8B-B14F-4D97-AF65-F5344CB8AC3E}">
        <p14:creationId xmlns:p14="http://schemas.microsoft.com/office/powerpoint/2010/main" val="3754732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a:xfrm>
            <a:off x="457200" y="393539"/>
            <a:ext cx="8229600" cy="857250"/>
          </a:xfrm>
        </p:spPr>
        <p:txBody>
          <a:bodyPr>
            <a:normAutofit fontScale="90000"/>
          </a:bodyPr>
          <a:lstStyle/>
          <a:p>
            <a:r>
              <a:rPr lang="en-US" dirty="0">
                <a:solidFill>
                  <a:srgbClr val="002E97"/>
                </a:solidFill>
              </a:rPr>
              <a:t>Modernization Timeline</a:t>
            </a:r>
            <a:br>
              <a:rPr lang="en-US" dirty="0">
                <a:solidFill>
                  <a:srgbClr val="002E97"/>
                </a:solidFill>
              </a:rPr>
            </a:br>
            <a:r>
              <a:rPr lang="en-US" sz="3600" dirty="0">
                <a:solidFill>
                  <a:srgbClr val="002E97"/>
                </a:solidFill>
              </a:rPr>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a:xfrm>
            <a:off x="457200" y="1646637"/>
            <a:ext cx="8229600" cy="3394472"/>
          </a:xfrm>
        </p:spPr>
        <p:txBody>
          <a:bodyPr/>
          <a:lstStyle/>
          <a:p>
            <a:r>
              <a:rPr lang="en-US" sz="2000" dirty="0">
                <a:solidFill>
                  <a:srgbClr val="002E97"/>
                </a:solidFill>
              </a:rPr>
              <a:t>NGS will </a:t>
            </a:r>
            <a:r>
              <a:rPr lang="en-US" sz="2000" b="1" i="1" dirty="0">
                <a:solidFill>
                  <a:srgbClr val="002E97"/>
                </a:solidFill>
              </a:rPr>
              <a:t>roll out </a:t>
            </a:r>
            <a:r>
              <a:rPr lang="en-US" sz="2000" dirty="0">
                <a:solidFill>
                  <a:srgbClr val="002E97"/>
                </a:solidFill>
              </a:rPr>
              <a:t>components of the modernized NSRS over time (2025-2026)</a:t>
            </a:r>
          </a:p>
          <a:p>
            <a:r>
              <a:rPr lang="en-US" sz="2000" dirty="0">
                <a:solidFill>
                  <a:srgbClr val="002E97"/>
                </a:solidFill>
              </a:rPr>
              <a:t>As each component is </a:t>
            </a:r>
            <a:r>
              <a:rPr lang="en-US" sz="2000" b="1" i="1" dirty="0">
                <a:solidFill>
                  <a:srgbClr val="002E97"/>
                </a:solidFill>
              </a:rPr>
              <a:t>rolled out</a:t>
            </a:r>
            <a:r>
              <a:rPr lang="en-US" sz="2000" dirty="0">
                <a:solidFill>
                  <a:srgbClr val="002E97"/>
                </a:solidFill>
              </a:rPr>
              <a:t>, it can be </a:t>
            </a:r>
            <a:r>
              <a:rPr lang="en-US" sz="2000" b="1" i="1" dirty="0">
                <a:solidFill>
                  <a:srgbClr val="002E97"/>
                </a:solidFill>
              </a:rPr>
              <a:t>tested</a:t>
            </a:r>
          </a:p>
          <a:p>
            <a:r>
              <a:rPr lang="en-US" sz="2000" dirty="0">
                <a:solidFill>
                  <a:srgbClr val="002E97"/>
                </a:solidFill>
              </a:rPr>
              <a:t>Once the final component (likely VERTCON) is </a:t>
            </a:r>
            <a:r>
              <a:rPr lang="en-US" sz="2000" b="1" i="1" dirty="0">
                <a:solidFill>
                  <a:srgbClr val="002E97"/>
                </a:solidFill>
              </a:rPr>
              <a:t>rolled out </a:t>
            </a:r>
            <a:r>
              <a:rPr lang="en-US" sz="2000" dirty="0">
                <a:solidFill>
                  <a:srgbClr val="002E97"/>
                </a:solidFill>
              </a:rPr>
              <a:t>(likely late 2025), </a:t>
            </a:r>
            <a:r>
              <a:rPr lang="en-US" sz="2000" b="1" i="1" dirty="0">
                <a:solidFill>
                  <a:srgbClr val="002E97"/>
                </a:solidFill>
              </a:rPr>
              <a:t>testing</a:t>
            </a:r>
            <a:r>
              <a:rPr lang="en-US" sz="2000" dirty="0">
                <a:solidFill>
                  <a:srgbClr val="002E97"/>
                </a:solidFill>
              </a:rPr>
              <a:t> will continue for </a:t>
            </a:r>
            <a:r>
              <a:rPr lang="en-US" sz="2000" i="1" u="sng" dirty="0">
                <a:solidFill>
                  <a:srgbClr val="002E97"/>
                </a:solidFill>
              </a:rPr>
              <a:t>at least 6 months</a:t>
            </a:r>
          </a:p>
          <a:p>
            <a:r>
              <a:rPr lang="en-US" sz="2000" dirty="0">
                <a:solidFill>
                  <a:srgbClr val="002E97"/>
                </a:solidFill>
              </a:rPr>
              <a:t>Once enough </a:t>
            </a:r>
            <a:r>
              <a:rPr lang="en-US" sz="2000" b="1" i="1" dirty="0">
                <a:solidFill>
                  <a:srgbClr val="002E97"/>
                </a:solidFill>
              </a:rPr>
              <a:t>testing</a:t>
            </a:r>
            <a:r>
              <a:rPr lang="en-US" sz="2000" dirty="0">
                <a:solidFill>
                  <a:srgbClr val="002E97"/>
                </a:solidFill>
              </a:rPr>
              <a:t> is done, and all modernized NSRS components seem stable and correct, the FGCS will vote (likely 2026)</a:t>
            </a:r>
          </a:p>
          <a:p>
            <a:r>
              <a:rPr lang="en-US" sz="2000" dirty="0">
                <a:solidFill>
                  <a:srgbClr val="002E97"/>
                </a:solidFill>
              </a:rPr>
              <a:t>If affirmative, the modernized NSRS will </a:t>
            </a:r>
            <a:r>
              <a:rPr lang="en-US" sz="2000" b="1" i="1" dirty="0">
                <a:solidFill>
                  <a:srgbClr val="002E97"/>
                </a:solidFill>
              </a:rPr>
              <a:t>replace</a:t>
            </a:r>
            <a:r>
              <a:rPr lang="en-US" sz="2000" dirty="0">
                <a:solidFill>
                  <a:srgbClr val="002E97"/>
                </a:solidFill>
              </a:rPr>
              <a:t> the current NSRS</a:t>
            </a:r>
          </a:p>
          <a:p>
            <a:endParaRPr lang="en-US" sz="1575"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3/12/2025</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7696200" y="4767265"/>
            <a:ext cx="2133600" cy="273844"/>
          </a:xfrm>
          <a:prstGeom prst="rect">
            <a:avLst/>
          </a:prstGeom>
        </p:spPr>
        <p:txBody>
          <a:bodyPr vert="horz" lIns="68580" tIns="34290" rIns="68580" bIns="34290" rtlCol="0" anchor="ctr"/>
          <a:lstStyle>
            <a:defPPr>
              <a:defRPr lang="en-US"/>
            </a:defPPr>
            <a:lvl1pPr algn="r" defTabSz="685800" rtl="0" fontAlgn="auto">
              <a:spcBef>
                <a:spcPts val="0"/>
              </a:spcBef>
              <a:spcAft>
                <a:spcPts val="0"/>
              </a:spcAft>
              <a:defRPr sz="900" kern="1200">
                <a:solidFill>
                  <a:prstClr val="black">
                    <a:tint val="75000"/>
                  </a:prstClr>
                </a:solidFill>
                <a:latin typeface="+mn-lt"/>
                <a:ea typeface="+mn-ea"/>
                <a:cs typeface="+mn-cs"/>
              </a:defRPr>
            </a:lvl1pPr>
            <a:lvl2pPr marL="342900" algn="l" rtl="0" fontAlgn="base">
              <a:spcBef>
                <a:spcPct val="0"/>
              </a:spcBef>
              <a:spcAft>
                <a:spcPct val="0"/>
              </a:spcAft>
              <a:defRPr kern="1200">
                <a:solidFill>
                  <a:schemeClr val="tx1"/>
                </a:solidFill>
                <a:latin typeface="Arial" charset="0"/>
                <a:ea typeface="MS PGothic" pitchFamily="34" charset="-128"/>
                <a:cs typeface="+mn-cs"/>
              </a:defRPr>
            </a:lvl2pPr>
            <a:lvl3pPr marL="685800" algn="l" rtl="0" fontAlgn="base">
              <a:spcBef>
                <a:spcPct val="0"/>
              </a:spcBef>
              <a:spcAft>
                <a:spcPct val="0"/>
              </a:spcAft>
              <a:defRPr kern="1200">
                <a:solidFill>
                  <a:schemeClr val="tx1"/>
                </a:solidFill>
                <a:latin typeface="Arial" charset="0"/>
                <a:ea typeface="MS PGothic" pitchFamily="34" charset="-128"/>
                <a:cs typeface="+mn-cs"/>
              </a:defRPr>
            </a:lvl3pPr>
            <a:lvl4pPr marL="1028700" algn="l" rtl="0" fontAlgn="base">
              <a:spcBef>
                <a:spcPct val="0"/>
              </a:spcBef>
              <a:spcAft>
                <a:spcPct val="0"/>
              </a:spcAft>
              <a:defRPr kern="1200">
                <a:solidFill>
                  <a:schemeClr val="tx1"/>
                </a:solidFill>
                <a:latin typeface="Arial" charset="0"/>
                <a:ea typeface="MS PGothic" pitchFamily="34" charset="-128"/>
                <a:cs typeface="+mn-cs"/>
              </a:defRPr>
            </a:lvl4pPr>
            <a:lvl5pPr marL="1371600" algn="l" rtl="0" fontAlgn="base">
              <a:spcBef>
                <a:spcPct val="0"/>
              </a:spcBef>
              <a:spcAft>
                <a:spcPct val="0"/>
              </a:spcAft>
              <a:defRPr kern="1200">
                <a:solidFill>
                  <a:schemeClr val="tx1"/>
                </a:solidFill>
                <a:latin typeface="Arial" charset="0"/>
                <a:ea typeface="MS PGothic" pitchFamily="34" charset="-128"/>
                <a:cs typeface="+mn-cs"/>
              </a:defRPr>
            </a:lvl5pPr>
            <a:lvl6pPr marL="1714500" algn="l" defTabSz="685800" rtl="0" eaLnBrk="1" latinLnBrk="0" hangingPunct="1">
              <a:defRPr kern="1200">
                <a:solidFill>
                  <a:schemeClr val="tx1"/>
                </a:solidFill>
                <a:latin typeface="Arial" charset="0"/>
                <a:ea typeface="MS PGothic" pitchFamily="34" charset="-128"/>
                <a:cs typeface="+mn-cs"/>
              </a:defRPr>
            </a:lvl6pPr>
            <a:lvl7pPr marL="2057400" algn="l" defTabSz="685800" rtl="0" eaLnBrk="1" latinLnBrk="0" hangingPunct="1">
              <a:defRPr kern="1200">
                <a:solidFill>
                  <a:schemeClr val="tx1"/>
                </a:solidFill>
                <a:latin typeface="Arial" charset="0"/>
                <a:ea typeface="MS PGothic" pitchFamily="34" charset="-128"/>
                <a:cs typeface="+mn-cs"/>
              </a:defRPr>
            </a:lvl7pPr>
            <a:lvl8pPr marL="2400300" algn="l" defTabSz="685800" rtl="0" eaLnBrk="1" latinLnBrk="0" hangingPunct="1">
              <a:defRPr kern="1200">
                <a:solidFill>
                  <a:schemeClr val="tx1"/>
                </a:solidFill>
                <a:latin typeface="Arial" charset="0"/>
                <a:ea typeface="MS PGothic" pitchFamily="34" charset="-128"/>
                <a:cs typeface="+mn-cs"/>
              </a:defRPr>
            </a:lvl8pPr>
            <a:lvl9pPr marL="2743200" algn="l" defTabSz="6858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26</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444881"/>
            <a:ext cx="8229600" cy="857250"/>
          </a:xfrm>
        </p:spPr>
        <p:txBody>
          <a:bodyPr>
            <a:noAutofit/>
          </a:bodyPr>
          <a:lstStyle/>
          <a:p>
            <a:r>
              <a:rPr lang="en-US" sz="4000" dirty="0">
                <a:solidFill>
                  <a:srgbClr val="002E97"/>
                </a:solidFill>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746023"/>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Times New Roman" panose="02020603050405020304" pitchFamily="18" charset="0"/>
                <a:cs typeface="Times New Roman" panose="02020603050405020304" pitchFamily="18" charset="0"/>
              </a:rPr>
              <a:t>Resurvey</a:t>
            </a:r>
            <a:r>
              <a:rPr lang="en-US" sz="3200" dirty="0">
                <a:solidFill>
                  <a:srgbClr val="002E97"/>
                </a:solidFill>
                <a:latin typeface="Times New Roman" panose="02020603050405020304" pitchFamily="18" charset="0"/>
                <a:cs typeface="Times New Roman" panose="02020603050405020304" pitchFamily="18"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Times New Roman" panose="02020603050405020304" pitchFamily="18" charset="0"/>
              <a:cs typeface="Times New Roman" panose="02020603050405020304" pitchFamily="18" charset="0"/>
            </a:endParaRPr>
          </a:p>
          <a:p>
            <a:pPr marL="385763" indent="-385763" algn="l" hangingPunct="1">
              <a:buFont typeface="+mj-lt"/>
              <a:buAutoNum type="arabicPeriod"/>
            </a:pPr>
            <a:r>
              <a:rPr lang="en-US" sz="3200" dirty="0">
                <a:solidFill>
                  <a:srgbClr val="002E97"/>
                </a:solidFill>
                <a:latin typeface="Times New Roman" panose="02020603050405020304" pitchFamily="18" charset="0"/>
                <a:cs typeface="Times New Roman" panose="02020603050405020304" pitchFamily="18" charset="0"/>
              </a:rPr>
              <a:t> </a:t>
            </a:r>
            <a:r>
              <a:rPr lang="en-US" sz="3200" b="1" u="sng" dirty="0">
                <a:solidFill>
                  <a:srgbClr val="002E97"/>
                </a:solidFill>
                <a:latin typeface="Times New Roman" panose="02020603050405020304" pitchFamily="18" charset="0"/>
                <a:cs typeface="Times New Roman" panose="02020603050405020304" pitchFamily="18" charset="0"/>
              </a:rPr>
              <a:t>Readjust</a:t>
            </a:r>
            <a:r>
              <a:rPr lang="en-US" sz="3200" dirty="0">
                <a:solidFill>
                  <a:srgbClr val="002E97"/>
                </a:solidFill>
                <a:latin typeface="Times New Roman" panose="02020603050405020304" pitchFamily="18" charset="0"/>
                <a:cs typeface="Times New Roman" panose="02020603050405020304" pitchFamily="18"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Times New Roman" panose="02020603050405020304" pitchFamily="18" charset="0"/>
              <a:cs typeface="Times New Roman" panose="02020603050405020304" pitchFamily="18" charset="0"/>
            </a:endParaRPr>
          </a:p>
          <a:p>
            <a:pPr marL="385763" indent="-385763" algn="l" hangingPunct="1">
              <a:buFont typeface="+mj-lt"/>
              <a:buAutoNum type="arabicPeriod"/>
            </a:pPr>
            <a:r>
              <a:rPr lang="en-US" sz="3200" dirty="0">
                <a:solidFill>
                  <a:srgbClr val="002E97"/>
                </a:solidFill>
                <a:latin typeface="Times New Roman" panose="02020603050405020304" pitchFamily="18" charset="0"/>
                <a:cs typeface="Times New Roman" panose="02020603050405020304" pitchFamily="18" charset="0"/>
              </a:rPr>
              <a:t> </a:t>
            </a:r>
            <a:r>
              <a:rPr lang="en-US" sz="3200" b="1" u="sng" dirty="0">
                <a:solidFill>
                  <a:srgbClr val="002E97"/>
                </a:solidFill>
                <a:latin typeface="Times New Roman" panose="02020603050405020304" pitchFamily="18" charset="0"/>
                <a:cs typeface="Times New Roman" panose="02020603050405020304" pitchFamily="18" charset="0"/>
              </a:rPr>
              <a:t>Transform</a:t>
            </a:r>
            <a:r>
              <a:rPr lang="en-US" sz="3200" dirty="0">
                <a:solidFill>
                  <a:srgbClr val="002E97"/>
                </a:solidFill>
                <a:latin typeface="Times New Roman" panose="02020603050405020304" pitchFamily="18" charset="0"/>
                <a:cs typeface="Times New Roman" panose="02020603050405020304" pitchFamily="18" charset="0"/>
              </a:rPr>
              <a:t>: Take finished products which have coordinates in the old datum and use transformation software to estimate coordinates in the new datum</a:t>
            </a:r>
          </a:p>
        </p:txBody>
      </p:sp>
      <p:sp>
        <p:nvSpPr>
          <p:cNvPr id="4" name="Date Placeholder 3">
            <a:extLst>
              <a:ext uri="{FF2B5EF4-FFF2-40B4-BE49-F238E27FC236}">
                <a16:creationId xmlns:a16="http://schemas.microsoft.com/office/drawing/2014/main" id="{C0A90E9B-012C-47A0-A38A-D14CB0A9A575}"/>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952C0620-CE4A-44A8-BEB5-2277B2804958}"/>
              </a:ext>
            </a:extLst>
          </p:cNvPr>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339978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334158"/>
            <a:ext cx="7260021" cy="3394472"/>
          </a:xfrm>
        </p:spPr>
        <p:txBody>
          <a:bodyPr>
            <a:normAutofit fontScale="92500" lnSpcReduction="20000"/>
          </a:bodyPr>
          <a:lstStyle/>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Metadata is </a:t>
            </a:r>
            <a:r>
              <a:rPr lang="en-US" sz="2800"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Increases value and usefulness</a:t>
            </a: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Transform and collect data in current datums</a:t>
            </a:r>
          </a:p>
          <a:p>
            <a:pPr lvl="2">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NAD 83 (2011), NAVD 88</a:t>
            </a:r>
          </a:p>
          <a:p>
            <a:pPr>
              <a:defRPr sz="3000">
                <a:solidFill>
                  <a:srgbClr val="17375E"/>
                </a:solidFill>
                <a:latin typeface="Arial"/>
                <a:ea typeface="Arial"/>
                <a:cs typeface="Arial"/>
                <a:sym typeface="Arial"/>
              </a:defRPr>
            </a:pPr>
            <a:endParaRPr lang="en-US" sz="24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p>
        </p:txBody>
      </p:sp>
      <p:sp>
        <p:nvSpPr>
          <p:cNvPr id="4" name="Date Placeholder 3">
            <a:extLst>
              <a:ext uri="{FF2B5EF4-FFF2-40B4-BE49-F238E27FC236}">
                <a16:creationId xmlns:a16="http://schemas.microsoft.com/office/drawing/2014/main" id="{AF1000B9-25FB-48F7-8A07-F6E9DFF6049C}"/>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DA37B3E6-8DE1-4313-B0FE-B86C65093D36}"/>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1822773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4BE8-8E22-4526-B145-22B89462A903}"/>
              </a:ext>
            </a:extLst>
          </p:cNvPr>
          <p:cNvSpPr>
            <a:spLocks noGrp="1"/>
          </p:cNvSpPr>
          <p:nvPr>
            <p:ph type="title"/>
          </p:nvPr>
        </p:nvSpPr>
        <p:spPr/>
        <p:txBody>
          <a:bodyPr>
            <a:normAutofit/>
          </a:bodyPr>
          <a:lstStyle/>
          <a:p>
            <a:r>
              <a:rPr lang="en-US" sz="4000" dirty="0">
                <a:solidFill>
                  <a:srgbClr val="002E97"/>
                </a:solidFill>
              </a:rPr>
              <a:t>How to Prepare </a:t>
            </a:r>
          </a:p>
        </p:txBody>
      </p:sp>
      <p:sp>
        <p:nvSpPr>
          <p:cNvPr id="3" name="Content Placeholder 2">
            <a:extLst>
              <a:ext uri="{FF2B5EF4-FFF2-40B4-BE49-F238E27FC236}">
                <a16:creationId xmlns:a16="http://schemas.microsoft.com/office/drawing/2014/main" id="{83782DC4-BA5F-4CB0-A811-4785AE1ADEAC}"/>
              </a:ext>
            </a:extLst>
          </p:cNvPr>
          <p:cNvSpPr>
            <a:spLocks noGrp="1"/>
          </p:cNvSpPr>
          <p:nvPr>
            <p:ph idx="1"/>
          </p:nvPr>
        </p:nvSpPr>
        <p:spPr/>
        <p:txBody>
          <a:bodyPr>
            <a:normAutofit fontScale="70000" lnSpcReduction="20000"/>
          </a:bodyPr>
          <a:lstStyle/>
          <a:p>
            <a:r>
              <a:rPr lang="en-US" dirty="0">
                <a:solidFill>
                  <a:srgbClr val="002E97"/>
                </a:solidFill>
                <a:latin typeface="Times New Roman" panose="02020603050405020304" pitchFamily="18" charset="0"/>
                <a:cs typeface="Times New Roman" panose="02020603050405020304" pitchFamily="18" charset="0"/>
              </a:rPr>
              <a:t>Do an inventory of your data</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srgbClr val="002E97"/>
                </a:solidFill>
                <a:effectLst/>
                <a:uLnTx/>
                <a:uFillTx/>
                <a:latin typeface="Times New Roman" panose="02020603050405020304" pitchFamily="18" charset="0"/>
                <a:ea typeface="ＭＳ Ｐゴシック" charset="0"/>
                <a:cs typeface="Times New Roman" pitchFamily="18" charset="0"/>
              </a:rPr>
              <a:t>Do you have documents, manuals, contracts, </a:t>
            </a:r>
            <a:r>
              <a:rPr kumimoji="0" lang="en-US" sz="3200" b="0" i="0" u="none" strike="noStrike" kern="1200" cap="none" spc="0" normalizeH="0" baseline="0" noProof="0" dirty="0" err="1">
                <a:ln>
                  <a:noFill/>
                </a:ln>
                <a:solidFill>
                  <a:srgbClr val="002E97"/>
                </a:solidFill>
                <a:effectLst/>
                <a:uLnTx/>
                <a:uFillTx/>
                <a:latin typeface="Times New Roman" panose="02020603050405020304" pitchFamily="18" charset="0"/>
                <a:ea typeface="ＭＳ Ｐゴシック" charset="0"/>
                <a:cs typeface="Times New Roman" pitchFamily="18" charset="0"/>
              </a:rPr>
              <a:t>etc</a:t>
            </a:r>
            <a:r>
              <a:rPr kumimoji="0" lang="en-US" sz="3200" b="0" i="0" u="none" strike="noStrike" kern="1200" cap="none" spc="0" normalizeH="0" baseline="0" noProof="0" dirty="0">
                <a:ln>
                  <a:noFill/>
                </a:ln>
                <a:solidFill>
                  <a:srgbClr val="002E97"/>
                </a:solidFill>
                <a:effectLst/>
                <a:uLnTx/>
                <a:uFillTx/>
                <a:latin typeface="Times New Roman" pitchFamily="18" charset="0"/>
                <a:ea typeface="ＭＳ Ｐゴシック" charset="0"/>
                <a:cs typeface="Times New Roman" pitchFamily="18" charset="0"/>
              </a:rPr>
              <a:t>…that include language re: datums?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srgbClr val="002E97"/>
                </a:solidFill>
                <a:effectLst/>
                <a:uLnTx/>
                <a:uFillTx/>
                <a:latin typeface="Times New Roman" pitchFamily="18" charset="0"/>
                <a:ea typeface="ＭＳ Ｐゴシック" charset="0"/>
                <a:cs typeface="Times New Roman" pitchFamily="18" charset="0"/>
              </a:rPr>
              <a:t>Do you have clients, subcontractors, in-house staff other than survey that need to be educated about the new datums?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srgbClr val="002E97"/>
                </a:solidFill>
                <a:effectLst/>
                <a:uLnTx/>
                <a:uFillTx/>
                <a:latin typeface="Times New Roman" pitchFamily="18" charset="0"/>
                <a:ea typeface="ＭＳ Ｐゴシック" charset="0"/>
                <a:cs typeface="Times New Roman" pitchFamily="18" charset="0"/>
              </a:rPr>
              <a:t>Are you going to have to support projects in old datums for a while?  What is the plan for that?</a:t>
            </a:r>
          </a:p>
          <a:p>
            <a:r>
              <a:rPr lang="en-US" dirty="0">
                <a:solidFill>
                  <a:srgbClr val="002E97"/>
                </a:solidFill>
                <a:latin typeface="Times New Roman" panose="02020603050405020304" pitchFamily="18" charset="0"/>
                <a:cs typeface="Times New Roman" panose="02020603050405020304" pitchFamily="18" charset="0"/>
              </a:rPr>
              <a:t>Store Data…not just coordinates!</a:t>
            </a:r>
          </a:p>
          <a:p>
            <a:pPr lvl="1"/>
            <a:r>
              <a:rPr lang="en-US" dirty="0">
                <a:solidFill>
                  <a:srgbClr val="002E97"/>
                </a:solidFill>
                <a:latin typeface="Times New Roman" panose="02020603050405020304" pitchFamily="18" charset="0"/>
                <a:cs typeface="Times New Roman" panose="02020603050405020304" pitchFamily="18" charset="0"/>
              </a:rPr>
              <a:t>If you have your original data, it can always be reprocessed later</a:t>
            </a:r>
          </a:p>
          <a:p>
            <a:pPr lvl="2"/>
            <a:r>
              <a:rPr lang="en-US" dirty="0">
                <a:solidFill>
                  <a:srgbClr val="002E97"/>
                </a:solidFill>
                <a:latin typeface="Times New Roman" panose="02020603050405020304" pitchFamily="18" charset="0"/>
                <a:cs typeface="Times New Roman" panose="02020603050405020304" pitchFamily="18" charset="0"/>
              </a:rPr>
              <a:t>Maintains the integrity of your survey</a:t>
            </a:r>
          </a:p>
          <a:p>
            <a:pPr lvl="2"/>
            <a:r>
              <a:rPr lang="en-US" dirty="0">
                <a:solidFill>
                  <a:srgbClr val="002E97"/>
                </a:solidFill>
                <a:latin typeface="Times New Roman" panose="02020603050405020304" pitchFamily="18" charset="0"/>
                <a:cs typeface="Times New Roman" panose="02020603050405020304" pitchFamily="18" charset="0"/>
              </a:rPr>
              <a:t>Better than a transformation</a:t>
            </a:r>
          </a:p>
          <a:p>
            <a:endParaRPr lang="en-US" dirty="0"/>
          </a:p>
        </p:txBody>
      </p:sp>
      <p:sp>
        <p:nvSpPr>
          <p:cNvPr id="4" name="Date Placeholder 3">
            <a:extLst>
              <a:ext uri="{FF2B5EF4-FFF2-40B4-BE49-F238E27FC236}">
                <a16:creationId xmlns:a16="http://schemas.microsoft.com/office/drawing/2014/main" id="{5A2128FA-7970-4E73-8019-E917C6AD9424}"/>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B1DD6D15-1399-46B9-B741-71FA327AA963}"/>
              </a:ext>
            </a:extLst>
          </p:cNvPr>
          <p:cNvSpPr>
            <a:spLocks noGrp="1"/>
          </p:cNvSpPr>
          <p:nvPr>
            <p:ph type="sldNum" sz="quarter" idx="12"/>
          </p:nvPr>
        </p:nvSpPr>
        <p:spPr/>
        <p:txBody>
          <a:bodyPr/>
          <a:lstStyle/>
          <a:p>
            <a:fld id="{D3D538F9-49A3-B84F-B36B-A7030CDE5D5B}" type="slidenum">
              <a:rPr lang="en-US" smtClean="0"/>
              <a:t>29</a:t>
            </a:fld>
            <a:endParaRPr lang="en-US"/>
          </a:p>
        </p:txBody>
      </p:sp>
    </p:spTree>
    <p:extLst>
      <p:ext uri="{BB962C8B-B14F-4D97-AF65-F5344CB8AC3E}">
        <p14:creationId xmlns:p14="http://schemas.microsoft.com/office/powerpoint/2010/main" val="323845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B752C7-D6D3-4701-BF05-E5D859935AD5}"/>
              </a:ext>
            </a:extLst>
          </p:cNvPr>
          <p:cNvSpPr>
            <a:spLocks noGrp="1"/>
          </p:cNvSpPr>
          <p:nvPr>
            <p:ph type="title"/>
          </p:nvPr>
        </p:nvSpPr>
        <p:spPr/>
        <p:txBody>
          <a:bodyPr/>
          <a:lstStyle/>
          <a:p>
            <a:r>
              <a:rPr lang="en-US" dirty="0">
                <a:solidFill>
                  <a:srgbClr val="002E97"/>
                </a:solidFill>
              </a:rPr>
              <a:t>Bottom Line Up Front</a:t>
            </a:r>
          </a:p>
        </p:txBody>
      </p:sp>
      <p:sp>
        <p:nvSpPr>
          <p:cNvPr id="2" name="Content Placeholder 1">
            <a:extLst>
              <a:ext uri="{FF2B5EF4-FFF2-40B4-BE49-F238E27FC236}">
                <a16:creationId xmlns:a16="http://schemas.microsoft.com/office/drawing/2014/main" id="{473FF50D-B072-4420-A42A-BCEBCC4929A8}"/>
              </a:ext>
            </a:extLst>
          </p:cNvPr>
          <p:cNvSpPr>
            <a:spLocks noGrp="1"/>
          </p:cNvSpPr>
          <p:nvPr>
            <p:ph idx="1"/>
          </p:nvPr>
        </p:nvSpPr>
        <p:spPr/>
        <p:txBody>
          <a:bodyPr>
            <a:normAutofit fontScale="70000" lnSpcReduction="20000"/>
          </a:bodyPr>
          <a:lstStyle/>
          <a:p>
            <a:r>
              <a:rPr lang="en-US" sz="3400" dirty="0">
                <a:solidFill>
                  <a:srgbClr val="002E97"/>
                </a:solidFill>
              </a:rPr>
              <a:t>If you do geospatial work in the USA…</a:t>
            </a:r>
          </a:p>
          <a:p>
            <a:r>
              <a:rPr lang="en-US" sz="3400" dirty="0">
                <a:solidFill>
                  <a:srgbClr val="002E97"/>
                </a:solidFill>
              </a:rPr>
              <a:t>and you work in the National Spatial Reference System..</a:t>
            </a:r>
          </a:p>
          <a:p>
            <a:r>
              <a:rPr lang="en-US" sz="3400" dirty="0">
                <a:solidFill>
                  <a:srgbClr val="002E97"/>
                </a:solidFill>
              </a:rPr>
              <a:t>every product you’ve ever made…</a:t>
            </a:r>
          </a:p>
          <a:p>
            <a:pPr lvl="1"/>
            <a:r>
              <a:rPr lang="en-US" sz="2600" dirty="0">
                <a:solidFill>
                  <a:srgbClr val="002E97"/>
                </a:solidFill>
              </a:rPr>
              <a:t>every survey…</a:t>
            </a:r>
          </a:p>
          <a:p>
            <a:pPr lvl="1"/>
            <a:r>
              <a:rPr lang="en-US" sz="2600" dirty="0">
                <a:solidFill>
                  <a:srgbClr val="002E97"/>
                </a:solidFill>
              </a:rPr>
              <a:t>every map…</a:t>
            </a:r>
          </a:p>
          <a:p>
            <a:pPr lvl="1"/>
            <a:r>
              <a:rPr lang="en-US" sz="2600" dirty="0">
                <a:solidFill>
                  <a:srgbClr val="002E97"/>
                </a:solidFill>
              </a:rPr>
              <a:t>every lidar point cloud…</a:t>
            </a:r>
          </a:p>
          <a:p>
            <a:pPr lvl="1"/>
            <a:r>
              <a:rPr lang="en-US" sz="2600" dirty="0">
                <a:solidFill>
                  <a:srgbClr val="002E97"/>
                </a:solidFill>
              </a:rPr>
              <a:t>every image…</a:t>
            </a:r>
          </a:p>
          <a:p>
            <a:pPr lvl="1"/>
            <a:r>
              <a:rPr lang="en-US" sz="2600" dirty="0">
                <a:solidFill>
                  <a:srgbClr val="002E97"/>
                </a:solidFill>
              </a:rPr>
              <a:t>every DEM…</a:t>
            </a:r>
          </a:p>
          <a:p>
            <a:pPr lvl="1"/>
            <a:r>
              <a:rPr lang="en-US" sz="2600" dirty="0">
                <a:solidFill>
                  <a:srgbClr val="002E97"/>
                </a:solidFill>
              </a:rPr>
              <a:t>WILL have </a:t>
            </a:r>
            <a:r>
              <a:rPr lang="en-US" sz="2600" b="1" i="1" dirty="0">
                <a:solidFill>
                  <a:srgbClr val="FF0000"/>
                </a:solidFill>
              </a:rPr>
              <a:t>outdated</a:t>
            </a:r>
            <a:r>
              <a:rPr lang="en-US" sz="2600" dirty="0"/>
              <a:t> </a:t>
            </a:r>
            <a:r>
              <a:rPr lang="en-US" sz="2600" dirty="0">
                <a:solidFill>
                  <a:srgbClr val="002E97"/>
                </a:solidFill>
              </a:rPr>
              <a:t>coordinates on it in the next couple of years.</a:t>
            </a:r>
          </a:p>
          <a:p>
            <a:pPr lvl="1"/>
            <a:endParaRPr lang="en-US" sz="2600" dirty="0">
              <a:solidFill>
                <a:srgbClr val="002E97"/>
              </a:solidFill>
            </a:endParaRPr>
          </a:p>
          <a:p>
            <a:pPr marL="457200" lvl="1" indent="0">
              <a:buNone/>
            </a:pPr>
            <a:r>
              <a:rPr lang="en-US" sz="2000" dirty="0">
                <a:solidFill>
                  <a:srgbClr val="002E97"/>
                </a:solidFill>
              </a:rPr>
              <a:t>Let’s talk about what this means, why it is happening, and how it will affect things going forward</a:t>
            </a:r>
          </a:p>
          <a:p>
            <a:endParaRPr lang="en-US" dirty="0"/>
          </a:p>
        </p:txBody>
      </p:sp>
      <p:sp>
        <p:nvSpPr>
          <p:cNvPr id="4" name="Date Placeholder 3">
            <a:extLst>
              <a:ext uri="{FF2B5EF4-FFF2-40B4-BE49-F238E27FC236}">
                <a16:creationId xmlns:a16="http://schemas.microsoft.com/office/drawing/2014/main" id="{A5A24F54-B8AD-4E1A-8185-C86439F1BAA4}"/>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6AAE06B2-8D32-4913-803C-EDEE709AF258}"/>
              </a:ext>
            </a:extLst>
          </p:cNvPr>
          <p:cNvSpPr>
            <a:spLocks noGrp="1"/>
          </p:cNvSpPr>
          <p:nvPr>
            <p:ph type="sldNum" sz="quarter" idx="12"/>
          </p:nvPr>
        </p:nvSpPr>
        <p:spPr/>
        <p:txBody>
          <a:bodyPr/>
          <a:lstStyle/>
          <a:p>
            <a:fld id="{D3D538F9-49A3-B84F-B36B-A7030CDE5D5B}" type="slidenum">
              <a:rPr lang="en-US" smtClean="0"/>
              <a:t>3</a:t>
            </a:fld>
            <a:endParaRPr lang="en-US"/>
          </a:p>
        </p:txBody>
      </p:sp>
    </p:spTree>
    <p:extLst>
      <p:ext uri="{BB962C8B-B14F-4D97-AF65-F5344CB8AC3E}">
        <p14:creationId xmlns:p14="http://schemas.microsoft.com/office/powerpoint/2010/main" val="157525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Geospatial Summit</a:t>
            </a:r>
            <a:r>
              <a:rPr lang="en-US" sz="2800" b="1" dirty="0">
                <a:solidFill>
                  <a:srgbClr val="002E97"/>
                </a:solidFill>
                <a:latin typeface="Times New Roman" panose="02020603050405020304" pitchFamily="18" charset="0"/>
                <a:cs typeface="Times New Roman" panose="02020603050405020304" pitchFamily="18" charset="0"/>
              </a:rPr>
              <a:t> </a:t>
            </a:r>
            <a:r>
              <a:rPr lang="en-US" sz="1600" dirty="0">
                <a:solidFill>
                  <a:srgbClr val="002E97"/>
                </a:solidFill>
                <a:latin typeface="Times New Roman" panose="02020603050405020304" pitchFamily="18" charset="0"/>
                <a:cs typeface="Times New Roman" panose="02020603050405020304" pitchFamily="18"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621A510E-3764-4FD1-ABC1-05888878EB1E}"/>
              </a:ext>
            </a:extLst>
          </p:cNvPr>
          <p:cNvSpPr>
            <a:spLocks noGrp="1"/>
          </p:cNvSpPr>
          <p:nvPr>
            <p:ph type="dt" sz="half" idx="10"/>
          </p:nvPr>
        </p:nvSpPr>
        <p:spPr/>
        <p:txBody>
          <a:bodyPr/>
          <a:lstStyle/>
          <a:p>
            <a:r>
              <a:rPr lang="en-US"/>
              <a:t>3/12/2025</a:t>
            </a:r>
          </a:p>
        </p:txBody>
      </p:sp>
      <p:sp>
        <p:nvSpPr>
          <p:cNvPr id="6" name="Slide Number Placeholder 5">
            <a:extLst>
              <a:ext uri="{FF2B5EF4-FFF2-40B4-BE49-F238E27FC236}">
                <a16:creationId xmlns:a16="http://schemas.microsoft.com/office/drawing/2014/main" id="{32DABA1A-2259-48B3-AF1A-E3C7C66066C7}"/>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4077193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667995"/>
                </a:solidFill>
                <a:latin typeface="Times New Roman" panose="02020603050405020304" pitchFamily="18" charset="0"/>
                <a:cs typeface="Times New Roman" panose="02020603050405020304" pitchFamily="18" charset="0"/>
                <a:sym typeface="Calibri"/>
              </a:rPr>
              <a:t>43</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pic>
        <p:nvPicPr>
          <p:cNvPr id="9" name="Picture 8">
            <a:extLst>
              <a:ext uri="{FF2B5EF4-FFF2-40B4-BE49-F238E27FC236}">
                <a16:creationId xmlns:a16="http://schemas.microsoft.com/office/drawing/2014/main" id="{14524357-0CAF-4999-A90E-60A025519757}"/>
              </a:ext>
            </a:extLst>
          </p:cNvPr>
          <p:cNvPicPr>
            <a:picLocks noChangeAspect="1"/>
          </p:cNvPicPr>
          <p:nvPr/>
        </p:nvPicPr>
        <p:blipFill>
          <a:blip r:embed="rId4"/>
          <a:srcRect/>
          <a:stretch/>
        </p:blipFill>
        <p:spPr>
          <a:xfrm>
            <a:off x="5981605" y="923424"/>
            <a:ext cx="2804040" cy="2229212"/>
          </a:xfrm>
          <a:prstGeom prst="rect">
            <a:avLst/>
          </a:prstGeom>
        </p:spPr>
      </p:pic>
      <p:sp>
        <p:nvSpPr>
          <p:cNvPr id="3" name="Date Placeholder 2">
            <a:extLst>
              <a:ext uri="{FF2B5EF4-FFF2-40B4-BE49-F238E27FC236}">
                <a16:creationId xmlns:a16="http://schemas.microsoft.com/office/drawing/2014/main" id="{D7E16DF9-2847-482A-9DE7-88B0EC40FE4D}"/>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91BAD060-D368-4572-9FB1-94AC4D9A9314}"/>
              </a:ext>
            </a:extLst>
          </p:cNvPr>
          <p:cNvSpPr>
            <a:spLocks noGrp="1"/>
          </p:cNvSpPr>
          <p:nvPr>
            <p:ph type="sldNum" sz="quarter" idx="12"/>
          </p:nvPr>
        </p:nvSpPr>
        <p:spPr/>
        <p:txBody>
          <a:bodyPr/>
          <a:lstStyle/>
          <a:p>
            <a:fld id="{D3D538F9-49A3-B84F-B36B-A7030CDE5D5B}" type="slidenum">
              <a:rPr lang="en-US" smtClean="0"/>
              <a:t>31</a:t>
            </a:fld>
            <a:endParaRPr lang="en-US"/>
          </a:p>
        </p:txBody>
      </p:sp>
      <p:pic>
        <p:nvPicPr>
          <p:cNvPr id="7" name="Picture 6">
            <a:extLst>
              <a:ext uri="{FF2B5EF4-FFF2-40B4-BE49-F238E27FC236}">
                <a16:creationId xmlns:a16="http://schemas.microsoft.com/office/drawing/2014/main" id="{4C07BA2F-0605-4108-955D-D02E76EC71FB}"/>
              </a:ext>
            </a:extLst>
          </p:cNvPr>
          <p:cNvPicPr>
            <a:picLocks noChangeAspect="1"/>
          </p:cNvPicPr>
          <p:nvPr/>
        </p:nvPicPr>
        <p:blipFill>
          <a:blip r:embed="rId5"/>
          <a:stretch>
            <a:fillRect/>
          </a:stretch>
        </p:blipFill>
        <p:spPr>
          <a:xfrm>
            <a:off x="335086" y="923424"/>
            <a:ext cx="5500443" cy="4138210"/>
          </a:xfrm>
          <a:prstGeom prst="rect">
            <a:avLst/>
          </a:prstGeom>
        </p:spPr>
      </p:pic>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2301632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2034779"/>
            <a:ext cx="6172200" cy="857250"/>
          </a:xfrm>
        </p:spPr>
        <p:txBody>
          <a:bodyPr/>
          <a:lstStyle/>
          <a:p>
            <a:r>
              <a:rPr lang="en-US" dirty="0">
                <a:solidFill>
                  <a:schemeClr val="tx2"/>
                </a:solidFill>
              </a:rPr>
              <a:t>Questions?</a:t>
            </a:r>
          </a:p>
        </p:txBody>
      </p:sp>
      <p:sp>
        <p:nvSpPr>
          <p:cNvPr id="4" name="TextBox 1"/>
          <p:cNvSpPr txBox="1">
            <a:spLocks noChangeArrowheads="1"/>
          </p:cNvSpPr>
          <p:nvPr/>
        </p:nvSpPr>
        <p:spPr bwMode="auto">
          <a:xfrm>
            <a:off x="3119926" y="3677672"/>
            <a:ext cx="290414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342900" fontAlgn="base">
              <a:spcBef>
                <a:spcPct val="0"/>
              </a:spcBef>
              <a:spcAft>
                <a:spcPct val="0"/>
              </a:spcAft>
              <a:defRPr/>
            </a:pPr>
            <a:r>
              <a:rPr lang="en-GB" sz="1350" b="1" dirty="0">
                <a:solidFill>
                  <a:schemeClr val="tx2"/>
                </a:solidFill>
                <a:latin typeface="Times New Roman" pitchFamily="18" charset="0"/>
              </a:rPr>
              <a:t>Dan Martin</a:t>
            </a:r>
          </a:p>
          <a:p>
            <a:pPr algn="ctr" defTabSz="342900" fontAlgn="base">
              <a:spcBef>
                <a:spcPct val="0"/>
              </a:spcBef>
              <a:spcAft>
                <a:spcPct val="0"/>
              </a:spcAft>
              <a:defRPr/>
            </a:pPr>
            <a:r>
              <a:rPr lang="en-GB" sz="1350" b="1" dirty="0">
                <a:solidFill>
                  <a:schemeClr val="tx2"/>
                </a:solidFill>
                <a:latin typeface="Times New Roman" pitchFamily="18" charset="0"/>
              </a:rPr>
              <a:t>Northeast Regional Geodetic Advisor</a:t>
            </a:r>
          </a:p>
          <a:p>
            <a:pPr algn="ctr" defTabSz="342900" fontAlgn="base">
              <a:spcBef>
                <a:spcPct val="0"/>
              </a:spcBef>
              <a:spcAft>
                <a:spcPct val="0"/>
              </a:spcAft>
              <a:defRPr/>
            </a:pPr>
            <a:r>
              <a:rPr lang="en-GB" sz="1350" b="1" dirty="0">
                <a:solidFill>
                  <a:schemeClr val="tx2"/>
                </a:solidFill>
                <a:latin typeface="Times New Roman" pitchFamily="18" charset="0"/>
              </a:rPr>
              <a:t>ME, NH, VT, MA, CT, RI, NY, NJ</a:t>
            </a:r>
          </a:p>
          <a:p>
            <a:pPr algn="ctr" defTabSz="342900" fontAlgn="base">
              <a:spcBef>
                <a:spcPct val="0"/>
              </a:spcBef>
              <a:spcAft>
                <a:spcPct val="0"/>
              </a:spcAft>
              <a:defRPr/>
            </a:pPr>
            <a:r>
              <a:rPr lang="en-GB" sz="1350" b="1" dirty="0">
                <a:solidFill>
                  <a:schemeClr val="tx2"/>
                </a:solidFill>
                <a:latin typeface="Times New Roman" pitchFamily="18" charset="0"/>
              </a:rPr>
              <a:t>Dan.martin@noaa.gov</a:t>
            </a:r>
          </a:p>
          <a:p>
            <a:pPr algn="ctr" defTabSz="342900" fontAlgn="base">
              <a:spcBef>
                <a:spcPct val="0"/>
              </a:spcBef>
              <a:spcAft>
                <a:spcPct val="0"/>
              </a:spcAft>
              <a:defRPr/>
            </a:pPr>
            <a:r>
              <a:rPr lang="en-GB" sz="1350" b="1" dirty="0">
                <a:solidFill>
                  <a:schemeClr val="tx2"/>
                </a:solidFill>
                <a:latin typeface="Times New Roman" pitchFamily="18" charset="0"/>
              </a:rPr>
              <a:t>240-676-4762</a:t>
            </a:r>
          </a:p>
        </p:txBody>
      </p:sp>
      <p:sp>
        <p:nvSpPr>
          <p:cNvPr id="2" name="Date Placeholder 1">
            <a:extLst>
              <a:ext uri="{FF2B5EF4-FFF2-40B4-BE49-F238E27FC236}">
                <a16:creationId xmlns:a16="http://schemas.microsoft.com/office/drawing/2014/main" id="{9045DA26-8340-49F5-B538-D6F17D2287AF}"/>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6BB8BF0E-97CE-47B7-A2CD-CA1F254E6644}"/>
              </a:ext>
            </a:extLst>
          </p:cNvPr>
          <p:cNvSpPr>
            <a:spLocks noGrp="1"/>
          </p:cNvSpPr>
          <p:nvPr>
            <p:ph type="sldNum" sz="quarter" idx="12"/>
          </p:nvPr>
        </p:nvSpPr>
        <p:spPr/>
        <p:txBody>
          <a:bodyPr/>
          <a:lstStyle/>
          <a:p>
            <a:fld id="{D3D538F9-49A3-B84F-B36B-A7030CDE5D5B}" type="slidenum">
              <a:rPr lang="en-US" smtClean="0"/>
              <a:t>32</a:t>
            </a:fld>
            <a:endParaRPr lang="en-US"/>
          </a:p>
        </p:txBody>
      </p:sp>
    </p:spTree>
    <p:extLst>
      <p:ext uri="{BB962C8B-B14F-4D97-AF65-F5344CB8AC3E}">
        <p14:creationId xmlns:p14="http://schemas.microsoft.com/office/powerpoint/2010/main" val="53665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CF27D9-6418-4503-850F-AFE821E4470A}"/>
              </a:ext>
            </a:extLst>
          </p:cNvPr>
          <p:cNvSpPr>
            <a:spLocks noGrp="1" noChangeArrowheads="1"/>
          </p:cNvSpPr>
          <p:nvPr>
            <p:ph type="title"/>
          </p:nvPr>
        </p:nvSpPr>
        <p:spPr>
          <a:xfrm>
            <a:off x="0" y="228600"/>
            <a:ext cx="9144000" cy="1143000"/>
          </a:xfrm>
          <a:noFill/>
        </p:spPr>
        <p:txBody>
          <a:bodyPr>
            <a:normAutofit/>
          </a:bodyPr>
          <a:lstStyle/>
          <a:p>
            <a:pPr eaLnBrk="1" hangingPunct="1"/>
            <a:r>
              <a:rPr lang="en-US" sz="3600" dirty="0">
                <a:solidFill>
                  <a:srgbClr val="002E97"/>
                </a:solidFill>
              </a:rPr>
              <a:t>GEODETIC DATUMS</a:t>
            </a:r>
          </a:p>
        </p:txBody>
      </p:sp>
      <p:sp>
        <p:nvSpPr>
          <p:cNvPr id="5" name="Rectangle 3">
            <a:extLst>
              <a:ext uri="{FF2B5EF4-FFF2-40B4-BE49-F238E27FC236}">
                <a16:creationId xmlns:a16="http://schemas.microsoft.com/office/drawing/2014/main" id="{C2AB5CD2-00FA-47CD-A623-7E7502E4AFD9}"/>
              </a:ext>
            </a:extLst>
          </p:cNvPr>
          <p:cNvSpPr txBox="1">
            <a:spLocks noChangeArrowheads="1"/>
          </p:cNvSpPr>
          <p:nvPr/>
        </p:nvSpPr>
        <p:spPr>
          <a:xfrm>
            <a:off x="-54709" y="1328609"/>
            <a:ext cx="8292123" cy="39477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lnSpc>
                <a:spcPct val="80000"/>
              </a:lnSpc>
              <a:buClr>
                <a:srgbClr val="003300"/>
              </a:buClr>
              <a:buFontTx/>
              <a:buChar char=" "/>
            </a:pPr>
            <a:r>
              <a:rPr lang="en-US" sz="2400" b="1" u="sng" dirty="0">
                <a:solidFill>
                  <a:srgbClr val="002E97"/>
                </a:solidFill>
                <a:latin typeface="Times New Roman" panose="02020603050405020304" pitchFamily="18" charset="0"/>
                <a:cs typeface="Times New Roman" panose="02020603050405020304" pitchFamily="18" charset="0"/>
              </a:rPr>
              <a:t>HORIZONTA</a:t>
            </a:r>
            <a:r>
              <a:rPr lang="en-US" sz="2400" u="sng" dirty="0">
                <a:solidFill>
                  <a:srgbClr val="002E97"/>
                </a:solidFill>
                <a:latin typeface="Times New Roman" panose="02020603050405020304" pitchFamily="18" charset="0"/>
                <a:cs typeface="Times New Roman" panose="02020603050405020304" pitchFamily="18" charset="0"/>
              </a:rPr>
              <a:t>L</a:t>
            </a:r>
            <a:r>
              <a:rPr lang="en-US" sz="2400" dirty="0">
                <a:solidFill>
                  <a:srgbClr val="663300"/>
                </a:solidFill>
                <a:latin typeface="Times New Roman" panose="02020603050405020304" pitchFamily="18" charset="0"/>
                <a:cs typeface="Times New Roman" panose="02020603050405020304" pitchFamily="18" charset="0"/>
              </a:rPr>
              <a:t> </a:t>
            </a:r>
          </a:p>
          <a:p>
            <a:pPr lvl="1" algn="ctr">
              <a:lnSpc>
                <a:spcPct val="80000"/>
              </a:lnSpc>
              <a:buClr>
                <a:srgbClr val="003300"/>
              </a:buClr>
              <a:buFontTx/>
              <a:buChar char=" "/>
            </a:pPr>
            <a:r>
              <a:rPr lang="en-US" sz="1700" dirty="0">
                <a:solidFill>
                  <a:srgbClr val="002E97"/>
                </a:solidFill>
                <a:latin typeface="Times New Roman" panose="02020603050405020304" pitchFamily="18" charset="0"/>
                <a:cs typeface="Times New Roman" panose="02020603050405020304" pitchFamily="18" charset="0"/>
              </a:rPr>
              <a:t>2 D (Latitude and Longitude) (e.g. NAD 27, NAD 83 (1986))</a:t>
            </a:r>
          </a:p>
          <a:p>
            <a:pPr lvl="1" algn="ctr">
              <a:lnSpc>
                <a:spcPct val="80000"/>
              </a:lnSpc>
              <a:buClr>
                <a:srgbClr val="003300"/>
              </a:buClr>
              <a:buFontTx/>
              <a:buChar char=" "/>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Char char=" "/>
            </a:pPr>
            <a:r>
              <a:rPr lang="en-US" sz="2400" b="1" u="sng" dirty="0">
                <a:solidFill>
                  <a:srgbClr val="002E97"/>
                </a:solidFill>
                <a:latin typeface="Times New Roman" panose="02020603050405020304" pitchFamily="18" charset="0"/>
                <a:cs typeface="Times New Roman" panose="02020603050405020304" pitchFamily="18" charset="0"/>
              </a:rPr>
              <a:t>VERTICAL</a:t>
            </a:r>
            <a:r>
              <a:rPr lang="en-US" sz="2400" b="1" dirty="0">
                <a:solidFill>
                  <a:srgbClr val="002E97"/>
                </a:solidFill>
                <a:latin typeface="Times New Roman" panose="02020603050405020304" pitchFamily="18" charset="0"/>
                <a:cs typeface="Times New Roman" panose="02020603050405020304" pitchFamily="18" charset="0"/>
              </a:rPr>
              <a:t> </a:t>
            </a:r>
          </a:p>
          <a:p>
            <a:pPr lvl="1" algn="ctr">
              <a:lnSpc>
                <a:spcPct val="80000"/>
              </a:lnSpc>
              <a:buClr>
                <a:srgbClr val="003300"/>
              </a:buClr>
              <a:buFontTx/>
              <a:buChar char=" "/>
            </a:pPr>
            <a:r>
              <a:rPr lang="en-US" sz="1700" dirty="0">
                <a:solidFill>
                  <a:srgbClr val="002E97"/>
                </a:solidFill>
                <a:latin typeface="Times New Roman" panose="02020603050405020304" pitchFamily="18" charset="0"/>
                <a:cs typeface="Times New Roman" panose="02020603050405020304" pitchFamily="18" charset="0"/>
              </a:rPr>
              <a:t>1 D (Orthometric Height) (e.g. NGVD 29, NAVD 88, Local Tidal)</a:t>
            </a:r>
          </a:p>
          <a:p>
            <a:pPr lvl="1" algn="ctr">
              <a:lnSpc>
                <a:spcPct val="80000"/>
              </a:lnSpc>
              <a:buClr>
                <a:srgbClr val="003300"/>
              </a:buClr>
              <a:buFontTx/>
              <a:buChar char=" "/>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None/>
            </a:pPr>
            <a:r>
              <a:rPr lang="en-US" dirty="0">
                <a:solidFill>
                  <a:srgbClr val="002E97"/>
                </a:solidFill>
                <a:latin typeface="Times New Roman" panose="02020603050405020304" pitchFamily="18" charset="0"/>
                <a:cs typeface="Times New Roman" panose="02020603050405020304" pitchFamily="18" charset="0"/>
              </a:rPr>
              <a:t>	</a:t>
            </a:r>
            <a:r>
              <a:rPr lang="en-US" sz="2400" b="1" u="sng" dirty="0">
                <a:solidFill>
                  <a:srgbClr val="002E97"/>
                </a:solidFill>
                <a:latin typeface="Times New Roman" panose="02020603050405020304" pitchFamily="18" charset="0"/>
                <a:cs typeface="Times New Roman" panose="02020603050405020304" pitchFamily="18" charset="0"/>
              </a:rPr>
              <a:t>GEOMETRIC</a:t>
            </a:r>
            <a:r>
              <a:rPr lang="en-US" sz="2400" b="1" dirty="0">
                <a:solidFill>
                  <a:srgbClr val="002E97"/>
                </a:solidFill>
                <a:latin typeface="Times New Roman" panose="02020603050405020304" pitchFamily="18" charset="0"/>
                <a:cs typeface="Times New Roman" panose="02020603050405020304" pitchFamily="18" charset="0"/>
              </a:rPr>
              <a:t>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3 D (Latitude, Longitude and Ellipsoid Height)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Fixed and Stable - Coordinates seldom change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(e.g. NAD 83 (1996), NAD 83 (2007), NAD 83 (CORS96) NAD 83 (2011))</a:t>
            </a:r>
          </a:p>
          <a:p>
            <a:pPr lvl="1" algn="ctr">
              <a:lnSpc>
                <a:spcPct val="80000"/>
              </a:lnSpc>
              <a:buClr>
                <a:srgbClr val="003300"/>
              </a:buClr>
              <a:buFontTx/>
              <a:buNone/>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  also</a:t>
            </a:r>
          </a:p>
          <a:p>
            <a:pPr lvl="1" algn="ctr">
              <a:lnSpc>
                <a:spcPct val="80000"/>
              </a:lnSpc>
              <a:buClr>
                <a:srgbClr val="003300"/>
              </a:buClr>
              <a:buFontTx/>
              <a:buNone/>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	4 D (Latitude, Longitude, Ellipsoid Height, Velocities) Coordinates change with time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(e.g. ITRF00, ITRF08, ITRF14, ITRF20 </a:t>
            </a:r>
            <a:r>
              <a:rPr lang="en-US" sz="1700" dirty="0" err="1">
                <a:solidFill>
                  <a:srgbClr val="002E97"/>
                </a:solidFill>
                <a:latin typeface="Times New Roman" panose="02020603050405020304" pitchFamily="18" charset="0"/>
                <a:cs typeface="Times New Roman" panose="02020603050405020304" pitchFamily="18" charset="0"/>
              </a:rPr>
              <a:t>etc</a:t>
            </a:r>
            <a:r>
              <a:rPr lang="en-US" sz="1700" dirty="0">
                <a:solidFill>
                  <a:srgbClr val="002E97"/>
                </a:solidFill>
                <a:latin typeface="Times New Roman" panose="02020603050405020304" pitchFamily="18" charset="0"/>
                <a:cs typeface="Times New Roman" panose="02020603050405020304" pitchFamily="18" charset="0"/>
              </a:rPr>
              <a:t>…)</a:t>
            </a:r>
          </a:p>
        </p:txBody>
      </p:sp>
      <p:sp>
        <p:nvSpPr>
          <p:cNvPr id="2" name="Date Placeholder 1">
            <a:extLst>
              <a:ext uri="{FF2B5EF4-FFF2-40B4-BE49-F238E27FC236}">
                <a16:creationId xmlns:a16="http://schemas.microsoft.com/office/drawing/2014/main" id="{E89B3EDD-7EF2-4224-9E7F-AE995EBB1D90}"/>
              </a:ext>
            </a:extLst>
          </p:cNvPr>
          <p:cNvSpPr>
            <a:spLocks noGrp="1"/>
          </p:cNvSpPr>
          <p:nvPr>
            <p:ph type="dt" sz="half" idx="10"/>
          </p:nvPr>
        </p:nvSpPr>
        <p:spPr/>
        <p:txBody>
          <a:bodyPr/>
          <a:lstStyle/>
          <a:p>
            <a:r>
              <a:rPr lang="en-US"/>
              <a:t>3/12/2025</a:t>
            </a:r>
          </a:p>
        </p:txBody>
      </p:sp>
      <p:sp>
        <p:nvSpPr>
          <p:cNvPr id="3" name="Slide Number Placeholder 2">
            <a:extLst>
              <a:ext uri="{FF2B5EF4-FFF2-40B4-BE49-F238E27FC236}">
                <a16:creationId xmlns:a16="http://schemas.microsoft.com/office/drawing/2014/main" id="{27B5DA81-E137-4EEB-B71C-23F19618281B}"/>
              </a:ext>
            </a:extLst>
          </p:cNvPr>
          <p:cNvSpPr>
            <a:spLocks noGrp="1"/>
          </p:cNvSpPr>
          <p:nvPr>
            <p:ph type="sldNum" sz="quarter" idx="12"/>
          </p:nvPr>
        </p:nvSpPr>
        <p:spPr/>
        <p:txBody>
          <a:bodyPr/>
          <a:lstStyle/>
          <a:p>
            <a:fld id="{D3D538F9-49A3-B84F-B36B-A7030CDE5D5B}" type="slidenum">
              <a:rPr lang="en-US" smtClean="0"/>
              <a:t>4</a:t>
            </a:fld>
            <a:endParaRPr lang="en-US"/>
          </a:p>
        </p:txBody>
      </p:sp>
    </p:spTree>
    <p:extLst>
      <p:ext uri="{BB962C8B-B14F-4D97-AF65-F5344CB8AC3E}">
        <p14:creationId xmlns:p14="http://schemas.microsoft.com/office/powerpoint/2010/main" val="32046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257300" y="393543"/>
            <a:ext cx="6400800" cy="857250"/>
          </a:xfrm>
        </p:spPr>
        <p:txBody>
          <a:bodyPr>
            <a:normAutofit fontScale="90000"/>
          </a:bodyPr>
          <a:lstStyle/>
          <a:p>
            <a:r>
              <a:rPr lang="en-US" sz="3000" dirty="0">
                <a:solidFill>
                  <a:srgbClr val="002E97"/>
                </a:solidFill>
              </a:rPr>
              <a:t>Horizontal </a:t>
            </a:r>
            <a:r>
              <a:rPr lang="en-US" sz="3000" dirty="0" err="1">
                <a:solidFill>
                  <a:srgbClr val="002E97"/>
                </a:solidFill>
              </a:rPr>
              <a:t>Datums</a:t>
            </a:r>
            <a:r>
              <a:rPr lang="en-US" sz="3000" dirty="0">
                <a:solidFill>
                  <a:srgbClr val="002E97"/>
                </a:solidFill>
              </a:rPr>
              <a:t>/Coordinates…What do we (you) use in your state?</a:t>
            </a:r>
          </a:p>
        </p:txBody>
      </p:sp>
      <p:sp>
        <p:nvSpPr>
          <p:cNvPr id="11272" name="Rectangle 8"/>
          <p:cNvSpPr>
            <a:spLocks noGrp="1" noChangeArrowheads="1"/>
          </p:cNvSpPr>
          <p:nvPr>
            <p:ph type="body" sz="half" idx="1"/>
          </p:nvPr>
        </p:nvSpPr>
        <p:spPr>
          <a:xfrm>
            <a:off x="789354" y="1428750"/>
            <a:ext cx="4333375" cy="3714750"/>
          </a:xfrm>
        </p:spPr>
        <p:txBody>
          <a:bodyPr/>
          <a:lstStyle/>
          <a:p>
            <a:r>
              <a:rPr lang="en-US" sz="1800" dirty="0">
                <a:solidFill>
                  <a:srgbClr val="002E97"/>
                </a:solidFill>
              </a:rPr>
              <a:t>NAD 27</a:t>
            </a:r>
          </a:p>
          <a:p>
            <a:r>
              <a:rPr lang="en-US" sz="1800" dirty="0">
                <a:solidFill>
                  <a:srgbClr val="002E97"/>
                </a:solidFill>
              </a:rPr>
              <a:t>NAD 83 (Lat-Lon) SPC</a:t>
            </a:r>
          </a:p>
          <a:p>
            <a:pPr lvl="1"/>
            <a:r>
              <a:rPr lang="en-US" dirty="0">
                <a:solidFill>
                  <a:srgbClr val="002E97"/>
                </a:solidFill>
              </a:rPr>
              <a:t>Which one???</a:t>
            </a:r>
          </a:p>
          <a:p>
            <a:pPr lvl="2"/>
            <a:r>
              <a:rPr lang="en-US" sz="1800" dirty="0">
                <a:solidFill>
                  <a:srgbClr val="002E97"/>
                </a:solidFill>
              </a:rPr>
              <a:t>NAD 83 (1986)</a:t>
            </a:r>
          </a:p>
          <a:p>
            <a:pPr lvl="2"/>
            <a:r>
              <a:rPr lang="en-US" sz="1800" dirty="0">
                <a:solidFill>
                  <a:srgbClr val="002E97"/>
                </a:solidFill>
              </a:rPr>
              <a:t>NAD 83 (19xx) - HARN</a:t>
            </a:r>
          </a:p>
          <a:p>
            <a:pPr lvl="2"/>
            <a:r>
              <a:rPr lang="en-US" sz="1800" dirty="0">
                <a:solidFill>
                  <a:srgbClr val="002E97"/>
                </a:solidFill>
              </a:rPr>
              <a:t>NAD 83 (1996) - FBN</a:t>
            </a:r>
          </a:p>
          <a:p>
            <a:pPr lvl="2"/>
            <a:r>
              <a:rPr lang="en-US" sz="1800" dirty="0">
                <a:solidFill>
                  <a:srgbClr val="002E97"/>
                </a:solidFill>
              </a:rPr>
              <a:t>NAD 83 CORS96(2002)</a:t>
            </a:r>
          </a:p>
          <a:p>
            <a:pPr lvl="2"/>
            <a:r>
              <a:rPr lang="en-US" sz="1800" dirty="0">
                <a:solidFill>
                  <a:srgbClr val="002E97"/>
                </a:solidFill>
              </a:rPr>
              <a:t>NAD 83 (NSRS2007)</a:t>
            </a:r>
          </a:p>
          <a:p>
            <a:pPr lvl="2"/>
            <a:r>
              <a:rPr lang="en-US" sz="1800" dirty="0">
                <a:solidFill>
                  <a:srgbClr val="002E97"/>
                </a:solidFill>
              </a:rPr>
              <a:t>NAD 83 (2011) epoch 2010.00</a:t>
            </a:r>
          </a:p>
        </p:txBody>
      </p:sp>
      <p:sp>
        <p:nvSpPr>
          <p:cNvPr id="11273" name="Rectangle 9"/>
          <p:cNvSpPr>
            <a:spLocks noGrp="1" noChangeArrowheads="1"/>
          </p:cNvSpPr>
          <p:nvPr>
            <p:ph type="body" sz="half" idx="2"/>
          </p:nvPr>
        </p:nvSpPr>
        <p:spPr>
          <a:xfrm>
            <a:off x="5122729" y="1553796"/>
            <a:ext cx="3044348" cy="3289964"/>
          </a:xfrm>
        </p:spPr>
        <p:txBody>
          <a:bodyPr>
            <a:normAutofit fontScale="92500" lnSpcReduction="10000"/>
          </a:bodyPr>
          <a:lstStyle/>
          <a:p>
            <a:r>
              <a:rPr lang="en-US" sz="1800" dirty="0">
                <a:solidFill>
                  <a:srgbClr val="002E97"/>
                </a:solidFill>
              </a:rPr>
              <a:t>WGS 84</a:t>
            </a:r>
          </a:p>
          <a:p>
            <a:pPr lvl="1"/>
            <a:r>
              <a:rPr lang="en-US" dirty="0">
                <a:solidFill>
                  <a:srgbClr val="002E97"/>
                </a:solidFill>
              </a:rPr>
              <a:t>Which one???</a:t>
            </a:r>
          </a:p>
          <a:p>
            <a:pPr lvl="2"/>
            <a:r>
              <a:rPr lang="en-US" sz="1800" dirty="0">
                <a:solidFill>
                  <a:srgbClr val="002E97"/>
                </a:solidFill>
              </a:rPr>
              <a:t>WGS 84 (1987)</a:t>
            </a:r>
          </a:p>
          <a:p>
            <a:pPr lvl="2"/>
            <a:r>
              <a:rPr lang="en-US" sz="1800" dirty="0">
                <a:solidFill>
                  <a:srgbClr val="002E97"/>
                </a:solidFill>
              </a:rPr>
              <a:t>WGS 84 (G730)</a:t>
            </a:r>
          </a:p>
          <a:p>
            <a:pPr lvl="2"/>
            <a:r>
              <a:rPr lang="en-US" sz="1800" dirty="0">
                <a:solidFill>
                  <a:srgbClr val="002E97"/>
                </a:solidFill>
              </a:rPr>
              <a:t>WGS 84 (G873)</a:t>
            </a:r>
          </a:p>
          <a:p>
            <a:pPr lvl="2"/>
            <a:r>
              <a:rPr lang="en-US" sz="1800" dirty="0">
                <a:solidFill>
                  <a:srgbClr val="002E97"/>
                </a:solidFill>
              </a:rPr>
              <a:t>WGS 84 (G1150)</a:t>
            </a:r>
          </a:p>
          <a:p>
            <a:pPr lvl="2"/>
            <a:r>
              <a:rPr lang="en-US" sz="1800" dirty="0">
                <a:solidFill>
                  <a:srgbClr val="002E97"/>
                </a:solidFill>
              </a:rPr>
              <a:t>WGS 84 (G1674)</a:t>
            </a:r>
          </a:p>
          <a:p>
            <a:pPr lvl="2"/>
            <a:r>
              <a:rPr lang="en-US" sz="1800" dirty="0">
                <a:solidFill>
                  <a:srgbClr val="002E97"/>
                </a:solidFill>
              </a:rPr>
              <a:t>WGS 84 (G1762)</a:t>
            </a:r>
          </a:p>
          <a:p>
            <a:pPr lvl="2"/>
            <a:r>
              <a:rPr lang="en-US" sz="1800" dirty="0">
                <a:solidFill>
                  <a:srgbClr val="002E97"/>
                </a:solidFill>
              </a:rPr>
              <a:t>WGS 84 (G2296)</a:t>
            </a:r>
          </a:p>
          <a:p>
            <a:r>
              <a:rPr lang="en-US" sz="1800" dirty="0" err="1">
                <a:solidFill>
                  <a:srgbClr val="002E97"/>
                </a:solidFill>
              </a:rPr>
              <a:t>ITRFxx</a:t>
            </a:r>
            <a:r>
              <a:rPr lang="en-US" sz="1800" dirty="0">
                <a:solidFill>
                  <a:srgbClr val="002E97"/>
                </a:solidFill>
              </a:rPr>
              <a:t> (epoch </a:t>
            </a:r>
            <a:r>
              <a:rPr lang="en-US" sz="1800" dirty="0" err="1">
                <a:solidFill>
                  <a:srgbClr val="002E97"/>
                </a:solidFill>
              </a:rPr>
              <a:t>xxxx</a:t>
            </a:r>
            <a:r>
              <a:rPr lang="en-US" sz="1800" dirty="0">
                <a:solidFill>
                  <a:srgbClr val="002E97"/>
                </a:solidFill>
              </a:rPr>
              <a:t>)</a:t>
            </a:r>
          </a:p>
          <a:p>
            <a:r>
              <a:rPr lang="en-US" sz="1800" dirty="0" err="1">
                <a:solidFill>
                  <a:srgbClr val="002E97"/>
                </a:solidFill>
              </a:rPr>
              <a:t>IGSxx</a:t>
            </a:r>
            <a:r>
              <a:rPr lang="en-US" sz="1800" dirty="0">
                <a:solidFill>
                  <a:srgbClr val="002E97"/>
                </a:solidFill>
              </a:rPr>
              <a:t> (epoch </a:t>
            </a:r>
            <a:r>
              <a:rPr lang="en-US" sz="1800" dirty="0" err="1">
                <a:solidFill>
                  <a:srgbClr val="002E97"/>
                </a:solidFill>
              </a:rPr>
              <a:t>xxxx</a:t>
            </a:r>
            <a:r>
              <a:rPr lang="en-US" sz="1800" dirty="0">
                <a:solidFill>
                  <a:srgbClr val="002E97"/>
                </a:solidFill>
              </a:rPr>
              <a:t>)</a:t>
            </a:r>
          </a:p>
          <a:p>
            <a:endParaRPr lang="en-US" sz="1800" dirty="0"/>
          </a:p>
          <a:p>
            <a:endParaRPr lang="en-US" sz="1350" dirty="0"/>
          </a:p>
          <a:p>
            <a:endParaRPr lang="en-US" sz="1350" dirty="0"/>
          </a:p>
        </p:txBody>
      </p:sp>
      <p:sp>
        <p:nvSpPr>
          <p:cNvPr id="2" name="Date Placeholder 1">
            <a:extLst>
              <a:ext uri="{FF2B5EF4-FFF2-40B4-BE49-F238E27FC236}">
                <a16:creationId xmlns:a16="http://schemas.microsoft.com/office/drawing/2014/main" id="{55641AD7-896E-40A3-BC74-9A5F40595597}"/>
              </a:ext>
            </a:extLst>
          </p:cNvPr>
          <p:cNvSpPr>
            <a:spLocks noGrp="1"/>
          </p:cNvSpPr>
          <p:nvPr>
            <p:ph type="dt" sz="half" idx="10"/>
          </p:nvPr>
        </p:nvSpPr>
        <p:spPr/>
        <p:txBody>
          <a:bodyPr/>
          <a:lstStyle/>
          <a:p>
            <a:r>
              <a:rPr lang="en-US"/>
              <a:t>3/12/2025</a:t>
            </a:r>
          </a:p>
        </p:txBody>
      </p:sp>
      <p:sp>
        <p:nvSpPr>
          <p:cNvPr id="3" name="Slide Number Placeholder 2">
            <a:extLst>
              <a:ext uri="{FF2B5EF4-FFF2-40B4-BE49-F238E27FC236}">
                <a16:creationId xmlns:a16="http://schemas.microsoft.com/office/drawing/2014/main" id="{6E7B239B-E503-4E27-A6AF-136504FEF960}"/>
              </a:ext>
            </a:extLst>
          </p:cNvPr>
          <p:cNvSpPr>
            <a:spLocks noGrp="1"/>
          </p:cNvSpPr>
          <p:nvPr>
            <p:ph type="sldNum" sz="quarter" idx="12"/>
          </p:nvPr>
        </p:nvSpPr>
        <p:spPr/>
        <p:txBody>
          <a:bodyPr/>
          <a:lstStyle/>
          <a:p>
            <a:fld id="{D3D538F9-49A3-B84F-B36B-A7030CDE5D5B}" type="slidenum">
              <a:rPr lang="en-US" smtClean="0"/>
              <a:t>5</a:t>
            </a:fld>
            <a:endParaRPr lang="en-US"/>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1273">
                                            <p:txEl>
                                              <p:pRg st="8" end="8"/>
                                            </p:txEl>
                                          </p:spTgt>
                                        </p:tgtEl>
                                        <p:attrNameLst>
                                          <p:attrName>style.visibility</p:attrName>
                                        </p:attrNameLst>
                                      </p:cBhvr>
                                      <p:to>
                                        <p:strVal val="visible"/>
                                      </p:to>
                                    </p:set>
                                    <p:anim calcmode="lin" valueType="num">
                                      <p:cBhvr additive="base">
                                        <p:cTn id="83"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11273">
                                            <p:txEl>
                                              <p:pRg st="9" end="9"/>
                                            </p:txEl>
                                          </p:spTgt>
                                        </p:tgtEl>
                                        <p:attrNameLst>
                                          <p:attrName>style.visibility</p:attrName>
                                        </p:attrNameLst>
                                      </p:cBhvr>
                                      <p:to>
                                        <p:strVal val="visible"/>
                                      </p:to>
                                    </p:set>
                                    <p:anim calcmode="lin" valueType="num">
                                      <p:cBhvr additive="base">
                                        <p:cTn id="89"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11273">
                                            <p:txEl>
                                              <p:pRg st="10" end="10"/>
                                            </p:txEl>
                                          </p:spTgt>
                                        </p:tgtEl>
                                        <p:attrNameLst>
                                          <p:attrName>style.visibility</p:attrName>
                                        </p:attrNameLst>
                                      </p:cBhvr>
                                      <p:to>
                                        <p:strVal val="visible"/>
                                      </p:to>
                                    </p:set>
                                    <p:anim calcmode="lin" valueType="num">
                                      <p:cBhvr additive="base">
                                        <p:cTn id="95" dur="500" fill="hold"/>
                                        <p:tgtEl>
                                          <p:spTgt spid="11273">
                                            <p:txEl>
                                              <p:pRg st="10" end="1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127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69282" y="360760"/>
            <a:ext cx="6858000" cy="683178"/>
          </a:xfrm>
        </p:spPr>
        <p:txBody>
          <a:bodyPr>
            <a:noAutofit/>
          </a:bodyPr>
          <a:lstStyle/>
          <a:p>
            <a:pPr eaLnBrk="1" hangingPunct="1"/>
            <a:r>
              <a:rPr lang="en-US" altLang="en-US" sz="3200" dirty="0">
                <a:solidFill>
                  <a:srgbClr val="002E97"/>
                </a:solidFill>
                <a:ea typeface="ＭＳ Ｐゴシック" panose="020B0600070205080204" pitchFamily="34" charset="-128"/>
              </a:rPr>
              <a:t>Why Modernize the NSRS?</a:t>
            </a:r>
          </a:p>
        </p:txBody>
      </p:sp>
      <p:sp>
        <p:nvSpPr>
          <p:cNvPr id="203779" name="Rectangle 3"/>
          <p:cNvSpPr>
            <a:spLocks noGrp="1" noChangeArrowheads="1"/>
          </p:cNvSpPr>
          <p:nvPr>
            <p:ph type="body" idx="1"/>
          </p:nvPr>
        </p:nvSpPr>
        <p:spPr>
          <a:xfrm>
            <a:off x="691978" y="1059112"/>
            <a:ext cx="7488195" cy="4032647"/>
          </a:xfrm>
        </p:spPr>
        <p:txBody>
          <a:bodyPr/>
          <a:lstStyle/>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NAD 83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is not as geocentric as it could be (approx. 2 m)  	</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Positioning Professionals don’t see this - </a:t>
            </a:r>
            <a:r>
              <a:rPr lang="en-US" altLang="en-US" sz="15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Yet</a:t>
            </a:r>
          </a:p>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NAD 83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is not well defined with positional velocities</a:t>
            </a:r>
          </a:p>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NAVD 88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is realized by passive control (bench marks) most of which have not been re-leveled in at least 40 years.</a:t>
            </a:r>
          </a:p>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NAVD 88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does not account for local vertical velocities (subsidence and uplift) </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Post glacial isostatic readjustment (uplift)</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Subsurface fluid withdrawal (subsidence)</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Sediment loading (subsidence)</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Sea level rise (up to 2 ft per 100 years) in CONUS</a:t>
            </a:r>
          </a:p>
          <a:p>
            <a:pPr marL="685800" lvl="2" indent="0">
              <a:buNone/>
            </a:pPr>
            <a:endParaRPr lang="en-US" altLang="en-US" sz="1350" b="1" dirty="0">
              <a:ea typeface="ＭＳ Ｐゴシック" panose="020B0600070205080204" pitchFamily="34" charset="-128"/>
            </a:endParaRPr>
          </a:p>
          <a:p>
            <a:pPr marL="685800" lvl="2" indent="0">
              <a:buNone/>
            </a:pPr>
            <a:endParaRPr lang="en-US" altLang="en-US" sz="900" b="1" dirty="0">
              <a:ea typeface="ＭＳ Ｐゴシック" panose="020B0600070205080204" pitchFamily="34" charset="-128"/>
            </a:endParaRPr>
          </a:p>
          <a:p>
            <a:pPr marL="685800" lvl="2" indent="0">
              <a:buNone/>
            </a:pPr>
            <a:endParaRPr lang="en-US" altLang="en-US" sz="1350" b="1" dirty="0">
              <a:ea typeface="ＭＳ Ｐゴシック" panose="020B0600070205080204" pitchFamily="34" charset="-128"/>
            </a:endParaRPr>
          </a:p>
          <a:p>
            <a:pPr eaLnBrk="1" hangingPunct="1">
              <a:buFont typeface="Wingdings" panose="05000000000000000000" pitchFamily="2" charset="2"/>
              <a:buChar char="v"/>
            </a:pPr>
            <a:endParaRPr lang="en-US" altLang="en-US" sz="1200" dirty="0">
              <a:ea typeface="ＭＳ Ｐゴシック" panose="020B0600070205080204" pitchFamily="34" charset="-128"/>
            </a:endParaRPr>
          </a:p>
        </p:txBody>
      </p:sp>
      <p:sp>
        <p:nvSpPr>
          <p:cNvPr id="203780" name="Rectangle 5"/>
          <p:cNvSpPr>
            <a:spLocks noChangeArrowheads="1"/>
          </p:cNvSpPr>
          <p:nvPr/>
        </p:nvSpPr>
        <p:spPr bwMode="auto">
          <a:xfrm>
            <a:off x="1581150" y="2505075"/>
            <a:ext cx="60769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eaLnBrk="1" hangingPunct="1">
              <a:buFontTx/>
              <a:buNone/>
            </a:pPr>
            <a:endParaRPr lang="en-US" altLang="en-US" sz="1500">
              <a:latin typeface="Verdan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92151" y="3199624"/>
            <a:ext cx="2179781" cy="1634836"/>
          </a:xfrm>
          <a:prstGeom prst="rect">
            <a:avLst/>
          </a:prstGeom>
        </p:spPr>
      </p:pic>
      <p:pic>
        <p:nvPicPr>
          <p:cNvPr id="3" name="Picture 2">
            <a:extLst>
              <a:ext uri="{FF2B5EF4-FFF2-40B4-BE49-F238E27FC236}">
                <a16:creationId xmlns:a16="http://schemas.microsoft.com/office/drawing/2014/main" id="{F7F13127-D510-436D-95C1-BE53F2574C6C}"/>
              </a:ext>
            </a:extLst>
          </p:cNvPr>
          <p:cNvPicPr>
            <a:picLocks noChangeAspect="1"/>
          </p:cNvPicPr>
          <p:nvPr/>
        </p:nvPicPr>
        <p:blipFill>
          <a:blip r:embed="rId4"/>
          <a:stretch>
            <a:fillRect/>
          </a:stretch>
        </p:blipFill>
        <p:spPr>
          <a:xfrm>
            <a:off x="6360412" y="398144"/>
            <a:ext cx="2783593" cy="1695112"/>
          </a:xfrm>
          <a:prstGeom prst="rect">
            <a:avLst/>
          </a:prstGeom>
        </p:spPr>
      </p:pic>
      <p:sp>
        <p:nvSpPr>
          <p:cNvPr id="4" name="Date Placeholder 3">
            <a:extLst>
              <a:ext uri="{FF2B5EF4-FFF2-40B4-BE49-F238E27FC236}">
                <a16:creationId xmlns:a16="http://schemas.microsoft.com/office/drawing/2014/main" id="{0C8B321A-A71B-4473-A7AF-A47AE934CA0E}"/>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E618B1FA-413D-4928-9475-0BC1F00B371F}"/>
              </a:ext>
            </a:extLst>
          </p:cNvPr>
          <p:cNvSpPr>
            <a:spLocks noGrp="1"/>
          </p:cNvSpPr>
          <p:nvPr>
            <p:ph type="sldNum" sz="quarter" idx="12"/>
          </p:nvPr>
        </p:nvSpPr>
        <p:spPr/>
        <p:txBody>
          <a:bodyPr/>
          <a:lstStyle/>
          <a:p>
            <a:fld id="{D3D538F9-49A3-B84F-B36B-A7030CDE5D5B}"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Improved Public Safety</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Flood Plain Maps</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Accurate Positioning</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Autonomous vehicles, BIMs, Smart Cities</a:t>
            </a:r>
          </a:p>
        </p:txBody>
      </p:sp>
      <p:sp>
        <p:nvSpPr>
          <p:cNvPr id="4" name="Date Placeholder 3">
            <a:extLst>
              <a:ext uri="{FF2B5EF4-FFF2-40B4-BE49-F238E27FC236}">
                <a16:creationId xmlns:a16="http://schemas.microsoft.com/office/drawing/2014/main" id="{A07D8A0B-8040-426B-8B99-7A2BACA45471}"/>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C895F0A5-2244-4A84-8A79-EB929EA7F061}"/>
              </a:ext>
            </a:extLst>
          </p:cNvPr>
          <p:cNvSpPr>
            <a:spLocks noGrp="1"/>
          </p:cNvSpPr>
          <p:nvPr>
            <p:ph type="sldNum" sz="quarter" idx="12"/>
          </p:nvPr>
        </p:nvSpPr>
        <p:spPr/>
        <p:txBody>
          <a:bodyPr/>
          <a:lstStyle/>
          <a:p>
            <a:fld id="{D3D538F9-49A3-B84F-B36B-A7030CDE5D5B}" type="slidenum">
              <a:rPr lang="en-US" smtClean="0"/>
              <a:t>7</a:t>
            </a:fld>
            <a:endParaRPr lang="en-US"/>
          </a:p>
        </p:txBody>
      </p:sp>
    </p:spTree>
    <p:extLst>
      <p:ext uri="{BB962C8B-B14F-4D97-AF65-F5344CB8AC3E}">
        <p14:creationId xmlns:p14="http://schemas.microsoft.com/office/powerpoint/2010/main" val="249049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cs typeface="Times New Roman" panose="02020603050405020304" pitchFamily="18" charset="0"/>
              </a:rPr>
              <a:t>The Future Geometric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Tectonic </a:t>
            </a:r>
            <a:r>
              <a:rPr dirty="0">
                <a:solidFill>
                  <a:srgbClr val="002E97"/>
                </a:solidFill>
                <a:latin typeface="Times New Roman" panose="02020603050405020304" pitchFamily="18" charset="0"/>
                <a:cs typeface="Times New Roman" panose="02020603050405020304" pitchFamily="18" charset="0"/>
              </a:rPr>
              <a:t>Plate based</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1500" dirty="0">
                <a:solidFill>
                  <a:srgbClr val="002E97"/>
                </a:solidFill>
                <a:latin typeface="Times New Roman" panose="02020603050405020304" pitchFamily="18" charset="0"/>
                <a:cs typeface="Times New Roman" panose="02020603050405020304" pitchFamily="18" charset="0"/>
              </a:rPr>
              <a:t>	Each Plate is based on the same</a:t>
            </a:r>
          </a:p>
          <a:p>
            <a:pPr>
              <a:defRPr sz="3000">
                <a:solidFill>
                  <a:srgbClr val="17375E"/>
                </a:solidFill>
                <a:latin typeface="Arial"/>
                <a:ea typeface="Arial"/>
                <a:cs typeface="Arial"/>
                <a:sym typeface="Arial"/>
              </a:defRPr>
            </a:pPr>
            <a:r>
              <a:rPr lang="en-US" sz="1500" dirty="0">
                <a:solidFill>
                  <a:srgbClr val="002E97"/>
                </a:solidFill>
                <a:latin typeface="Times New Roman" panose="02020603050405020304" pitchFamily="18" charset="0"/>
                <a:cs typeface="Times New Roman" panose="02020603050405020304" pitchFamily="18" charset="0"/>
              </a:rPr>
              <a:t>	densified ITRF model</a:t>
            </a:r>
          </a:p>
          <a:p>
            <a:pPr algn="r">
              <a:defRPr sz="3000">
                <a:solidFill>
                  <a:srgbClr val="17375E"/>
                </a:solidFill>
                <a:latin typeface="Arial"/>
                <a:ea typeface="Arial"/>
                <a:cs typeface="Arial"/>
                <a:sym typeface="Arial"/>
              </a:defRPr>
            </a:pP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North America		NATRF</a:t>
            </a: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Caribbean			CATRF</a:t>
            </a: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Pacific				PATRF</a:t>
            </a: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Mariana				MATRF</a:t>
            </a:r>
            <a:endParaRPr sz="2800" dirty="0">
              <a:solidFill>
                <a:srgbClr val="002E97"/>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47E9CE36-1C42-47C2-8E48-67A3118ACB69}"/>
              </a:ext>
            </a:extLst>
          </p:cNvPr>
          <p:cNvSpPr>
            <a:spLocks noGrp="1"/>
          </p:cNvSpPr>
          <p:nvPr>
            <p:ph type="dt" sz="half" idx="10"/>
          </p:nvPr>
        </p:nvSpPr>
        <p:spPr/>
        <p:txBody>
          <a:bodyPr/>
          <a:lstStyle/>
          <a:p>
            <a:r>
              <a:rPr lang="en-US"/>
              <a:t>3/12/2025</a:t>
            </a:r>
          </a:p>
        </p:txBody>
      </p:sp>
      <p:sp>
        <p:nvSpPr>
          <p:cNvPr id="13" name="Slide Number Placeholder 12">
            <a:extLst>
              <a:ext uri="{FF2B5EF4-FFF2-40B4-BE49-F238E27FC236}">
                <a16:creationId xmlns:a16="http://schemas.microsoft.com/office/drawing/2014/main" id="{FE77542E-1B65-419A-A775-A81C02B1A0B5}"/>
              </a:ext>
            </a:extLst>
          </p:cNvPr>
          <p:cNvSpPr>
            <a:spLocks noGrp="1"/>
          </p:cNvSpPr>
          <p:nvPr>
            <p:ph type="sldNum" sz="quarter" idx="12"/>
          </p:nvPr>
        </p:nvSpPr>
        <p:spPr/>
        <p:txBody>
          <a:bodyPr/>
          <a:lstStyle/>
          <a:p>
            <a:fld id="{D3D538F9-49A3-B84F-B36B-A7030CDE5D5B}" type="slidenum">
              <a:rPr lang="en-US" smtClean="0"/>
              <a:t>8</a:t>
            </a:fld>
            <a:endParaRPr lang="en-US"/>
          </a:p>
        </p:txBody>
      </p:sp>
    </p:spTree>
    <p:extLst>
      <p:ext uri="{BB962C8B-B14F-4D97-AF65-F5344CB8AC3E}">
        <p14:creationId xmlns:p14="http://schemas.microsoft.com/office/powerpoint/2010/main" val="411054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Times New Roman" panose="02020603050405020304" pitchFamily="18" charset="0"/>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604641" y="385242"/>
            <a:ext cx="3279228" cy="1125263"/>
          </a:xfrm>
        </p:spPr>
        <p:txBody>
          <a:bodyPr>
            <a:normAutofit/>
          </a:bodyPr>
          <a:lstStyle/>
          <a:p>
            <a:pPr marL="0" indent="0" algn="ctr">
              <a:buNone/>
            </a:pPr>
            <a:r>
              <a:rPr lang="en-US" sz="3600" dirty="0">
                <a:solidFill>
                  <a:srgbClr val="002E97"/>
                </a:solidFill>
                <a:cs typeface="Times New Roman" panose="02020603050405020304" pitchFamily="18" charset="0"/>
              </a:rPr>
              <a:t>GRAV-D</a:t>
            </a:r>
          </a:p>
          <a:p>
            <a:pPr marL="0" indent="0" algn="ctr">
              <a:buNone/>
            </a:pPr>
            <a:r>
              <a:rPr lang="en-US" sz="2000" dirty="0">
                <a:solidFill>
                  <a:srgbClr val="002E97"/>
                </a:solidFill>
                <a:latin typeface="Times New Roman" panose="02020603050405020304" pitchFamily="18" charset="0"/>
                <a:cs typeface="Times New Roman" panose="02020603050405020304" pitchFamily="18" charset="0"/>
              </a:rPr>
              <a:t>100% Complete (2/05/2023)</a:t>
            </a:r>
          </a:p>
        </p:txBody>
      </p:sp>
      <p:pic>
        <p:nvPicPr>
          <p:cNvPr id="6" name="Picture 5">
            <a:extLst>
              <a:ext uri="{FF2B5EF4-FFF2-40B4-BE49-F238E27FC236}">
                <a16:creationId xmlns:a16="http://schemas.microsoft.com/office/drawing/2014/main" id="{81BE58FD-2354-42F5-BC0B-E7586E3452C9}"/>
              </a:ext>
            </a:extLst>
          </p:cNvPr>
          <p:cNvPicPr>
            <a:picLocks noChangeAspect="1"/>
          </p:cNvPicPr>
          <p:nvPr/>
        </p:nvPicPr>
        <p:blipFill>
          <a:blip r:embed="rId3"/>
          <a:stretch>
            <a:fillRect/>
          </a:stretch>
        </p:blipFill>
        <p:spPr>
          <a:xfrm>
            <a:off x="260131" y="1345841"/>
            <a:ext cx="8631044" cy="3797659"/>
          </a:xfrm>
          <a:prstGeom prst="rect">
            <a:avLst/>
          </a:prstGeom>
        </p:spPr>
      </p:pic>
      <p:sp>
        <p:nvSpPr>
          <p:cNvPr id="4" name="Date Placeholder 3">
            <a:extLst>
              <a:ext uri="{FF2B5EF4-FFF2-40B4-BE49-F238E27FC236}">
                <a16:creationId xmlns:a16="http://schemas.microsoft.com/office/drawing/2014/main" id="{FCEF3224-36B6-4CBF-99AD-E7519F790A51}"/>
              </a:ext>
            </a:extLst>
          </p:cNvPr>
          <p:cNvSpPr>
            <a:spLocks noGrp="1"/>
          </p:cNvSpPr>
          <p:nvPr>
            <p:ph type="dt" sz="half" idx="10"/>
          </p:nvPr>
        </p:nvSpPr>
        <p:spPr/>
        <p:txBody>
          <a:bodyPr/>
          <a:lstStyle/>
          <a:p>
            <a:r>
              <a:rPr lang="en-US"/>
              <a:t>3/12/2025</a:t>
            </a:r>
          </a:p>
        </p:txBody>
      </p:sp>
      <p:sp>
        <p:nvSpPr>
          <p:cNvPr id="5" name="Slide Number Placeholder 4">
            <a:extLst>
              <a:ext uri="{FF2B5EF4-FFF2-40B4-BE49-F238E27FC236}">
                <a16:creationId xmlns:a16="http://schemas.microsoft.com/office/drawing/2014/main" id="{D34A2961-4789-45D7-B35D-103DD59FFEC2}"/>
              </a:ext>
            </a:extLst>
          </p:cNvPr>
          <p:cNvSpPr>
            <a:spLocks noGrp="1"/>
          </p:cNvSpPr>
          <p:nvPr>
            <p:ph type="sldNum" sz="quarter" idx="12"/>
          </p:nvPr>
        </p:nvSpPr>
        <p:spPr/>
        <p:txBody>
          <a:bodyPr/>
          <a:lstStyle/>
          <a:p>
            <a:fld id="{D3D538F9-49A3-B84F-B36B-A7030CDE5D5B}" type="slidenum">
              <a:rPr lang="en-US" smtClean="0"/>
              <a:t>9</a:t>
            </a:fld>
            <a:endParaRPr lang="en-US"/>
          </a:p>
        </p:txBody>
      </p:sp>
    </p:spTree>
    <p:extLst>
      <p:ext uri="{BB962C8B-B14F-4D97-AF65-F5344CB8AC3E}">
        <p14:creationId xmlns:p14="http://schemas.microsoft.com/office/powerpoint/2010/main" val="3344428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2246</TotalTime>
  <Words>2399</Words>
  <Application>Microsoft Office PowerPoint</Application>
  <PresentationFormat>On-screen Show (16:9)</PresentationFormat>
  <Paragraphs>389</Paragraphs>
  <Slides>32</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Cambria</vt:lpstr>
      <vt:lpstr>Gill Sans MT</vt:lpstr>
      <vt:lpstr>Palatino Linotype</vt:lpstr>
      <vt:lpstr>Times New Roman</vt:lpstr>
      <vt:lpstr>Verdana</vt:lpstr>
      <vt:lpstr>Wingdings</vt:lpstr>
      <vt:lpstr>Wingdings 2</vt:lpstr>
      <vt:lpstr>Office Theme</vt:lpstr>
      <vt:lpstr>The National Spatial Reference System: the Common Foundation of Surveying and GIS</vt:lpstr>
      <vt:lpstr>PowerPoint Presentation</vt:lpstr>
      <vt:lpstr>Bottom Line Up Front</vt:lpstr>
      <vt:lpstr>GEODETIC DATUMS</vt:lpstr>
      <vt:lpstr>Horizontal Datums/Coordinates…What do we (you) use in your state?</vt:lpstr>
      <vt:lpstr>Why Modernize the NSRS?</vt:lpstr>
      <vt:lpstr>Main Benefits of Modernized NSRS</vt:lpstr>
      <vt:lpstr>The Future Geometric Frames</vt:lpstr>
      <vt:lpstr>Gravity of the Redefinition of the American Vertical Datum</vt:lpstr>
      <vt:lpstr>PowerPoint Presentation</vt:lpstr>
      <vt:lpstr>NAPGD2022 Geopotential Datum</vt:lpstr>
      <vt:lpstr>NAPGD2022 ALPHA</vt:lpstr>
      <vt:lpstr>PowerPoint Presentation</vt:lpstr>
      <vt:lpstr>Replacing NAD 83</vt:lpstr>
      <vt:lpstr>Shift and Drift</vt:lpstr>
      <vt:lpstr>Shift: datum changes</vt:lpstr>
      <vt:lpstr>Euler Poles and “Plate-Fixed”</vt:lpstr>
      <vt:lpstr>PowerPoint Presentation</vt:lpstr>
      <vt:lpstr>“Plate-Fixed”</vt:lpstr>
      <vt:lpstr>PowerPoint Presentation</vt:lpstr>
      <vt:lpstr>Shift and Drift: Summary</vt:lpstr>
      <vt:lpstr>PowerPoint Presentation</vt:lpstr>
      <vt:lpstr>PowerPoint Presentation</vt:lpstr>
      <vt:lpstr>Drift: Plate Tectonics and Velocities</vt:lpstr>
      <vt:lpstr>Vertical Motion</vt:lpstr>
      <vt:lpstr>Modernization Timeline Rollout, Testing, Replacement</vt:lpstr>
      <vt:lpstr>Best ways to determine coordinates in Modernized NSRS</vt:lpstr>
      <vt:lpstr>How Can You Prepare</vt:lpstr>
      <vt:lpstr>How to Prepare </vt:lpstr>
      <vt:lpstr>NGS Resources</vt:lpstr>
      <vt:lpstr>Importance of Coordination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Shaw;Dan Martin</dc:creator>
  <cp:lastModifiedBy>Dan Martin</cp:lastModifiedBy>
  <cp:revision>97</cp:revision>
  <dcterms:created xsi:type="dcterms:W3CDTF">2023-03-30T22:24:06Z</dcterms:created>
  <dcterms:modified xsi:type="dcterms:W3CDTF">2025-03-12T15:03:50Z</dcterms:modified>
</cp:coreProperties>
</file>