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63" r:id="rId6"/>
    <p:sldId id="260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E5D2403-BEEB-4A98-9865-26543A8D99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A1C06C65-1D0E-4879-BA5D-A52790D44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NGS has been around a long time. For more than 200 years, NGS and its predecessor agencies have collaborated with public and private organizations to establish reference stations at precisely determined locations. 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We began on a mission established by Thomas Jefferson in 1807 to conduct a “Survey of the Coast” (as the United States Coast Survey).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(Pictured are Thomas Jefferson and Ferdinand Hassler, the first Superintendent of the Coast Survey).  We were renamed the U.S. Coast and Geodetic Survey in 1878. NOAA was established in 1970.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Traditionally, precise positioning locations have been identified by setting a survey mark—usually a brass, bronze, or aluminum disk. Locations might also be identified by a deeply driven rod, or a prominent object, such as a water tower or church spire.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More recently, NGS has fostered a network of continuously operating reference stations (CORS), where each CORS includes a highly accurate receiver that continuously collects radio signals broadcast by Global Navigation Satellite System (GNSS) satellites.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GPS (United States)</a:t>
            </a:r>
            <a:b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Compass (China)</a:t>
            </a:r>
            <a:b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GLONASS (Russia)</a:t>
            </a:r>
            <a:b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Galileo (European Union)</a:t>
            </a:r>
            <a:br>
              <a:rPr lang="en-US" altLang="en-US" sz="200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B4706C7-B2BE-4A1B-BA66-48884FBDB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9ACBB6-0148-4CB0-AB0F-899AE5FCE032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ITRF fixed PLATE specific reference frame.  5</a:t>
            </a:r>
            <a:r>
              <a:rPr lang="en-US" baseline="30000"/>
              <a:t>th</a:t>
            </a:r>
            <a:r>
              <a:rPr lang="en-US"/>
              <a:t> frame will be SIRGAS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 rely upon Euler Pole Parameters to related plates to ITRF2020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NSRS Modernization Naming Conventions https://geodesy.noaa.gov/datums/newdatums/naming-convention.shtml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North American-Pacific </a:t>
            </a:r>
            <a:r>
              <a:rPr lang="en-US" sz="102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Geopotential</a:t>
            </a:r>
            <a:r>
              <a:rPr lang="en-US" sz="102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2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Datum</a:t>
            </a:r>
            <a:r>
              <a:rPr lang="en-US" sz="102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2022 is more than just heights!</a:t>
            </a:r>
            <a:endParaRPr sz="1020"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endParaRPr sz="1020"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NGS, Canada, and Mexico released the </a:t>
            </a:r>
            <a:r>
              <a:rPr lang="en-US" sz="1020" u="none"/>
              <a:t>first-ever joint geoid model </a:t>
            </a:r>
            <a:r>
              <a:rPr lang="en-US" sz="1020"/>
              <a:t>between our countries xGEOID20.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The final GEOID2022 model will also be a joint model.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endParaRPr sz="1020"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.... BACK to slide.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endParaRPr sz="1020"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As noted in the Blueprint 2 document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https://geodesy.noaa.gov/library/pdfs/NOAA_TR_NOS_NGS_0064.pdf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endParaRPr sz="1020"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NAPGD2022 will include all of the following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Geopotential Model of 2022 (GM2022) will include: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	Static Geopotential model of 2022 (SGM2022)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	Dynamic Geopotential model of 2022 (DGM2022)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GEOID2022 will include: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	Static Geoid model of 2022 (SGEOID2022)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	Dynamic Geoid model of 2022 (DGEOID2022)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DEFLEC2022 will include: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	Static Deflection of the Vertical model of 2022 (SDEFLEC2022)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	Dynamic Deflection of the Vertical model of 2022 (DDEFLEC2022)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GRAV2022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None/>
            </a:pPr>
            <a:r>
              <a:rPr lang="en-US" sz="1020"/>
              <a:t>Static Gravity model of 2022 (SGRAV2022)</a:t>
            </a:r>
            <a:endParaRPr sz="102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3B95-2F85-4F7B-855F-FC89FF1CBC9E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09BD-D485-4D88-B485-2A7F5A964ECB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2208-4EB0-48BD-B865-0951E25CCC75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D4C3-5395-4634-A026-D4A5E921F535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0F51-B42B-409A-B156-12866EDA1AB2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8CE9-6A2C-435E-9B0F-24090E11F354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35C6-30B0-461F-84D2-3B4258FC0235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197-DC22-4B46-B17A-2AF3CC5A3020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E393-185F-4682-A52B-EE0AF1DF2A69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3050-6619-4F76-8C98-6B76364168CE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E5B5-B7AC-4DFF-8678-C4068D5A2226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6615B-B79E-458C-9501-7911297ECA11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DCA13-FC07-4655-A13D-112FEB83C528}" type="datetimeFigureOut">
              <a:rPr lang="en-US"/>
              <a:pPr>
                <a:defRPr/>
              </a:pPr>
              <a:t>10-Dec-23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eodesy.noaa.gov/INFO/WhatWeDo.s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eodesy.noaa.gov/INFO/OnePagers/NSRSOnePager.pd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eodesy.noaa.gov/library/" TargetMode="External"/><Relationship Id="rId3" Type="http://schemas.openxmlformats.org/officeDocument/2006/relationships/hyperlink" Target="mailto:christine.gallagher@noaa.gov" TargetMode="External"/><Relationship Id="rId7" Type="http://schemas.openxmlformats.org/officeDocument/2006/relationships/hyperlink" Target="https://geodesy.noaa.gov/web/science_edu/presentations_library/" TargetMode="External"/><Relationship Id="rId2" Type="http://schemas.openxmlformats.org/officeDocument/2006/relationships/hyperlink" Target="https://geodesy.noaa.gov/ADVISORS/index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desy.noaa.gov/" TargetMode="External"/><Relationship Id="rId5" Type="http://schemas.openxmlformats.org/officeDocument/2006/relationships/hyperlink" Target="https://geodesy.noaa.gov/OPUS/" TargetMode="External"/><Relationship Id="rId10" Type="http://schemas.openxmlformats.org/officeDocument/2006/relationships/hyperlink" Target="https://geodesy.noaa.gov/datums/newdatums/WatchVideos.shtml" TargetMode="External"/><Relationship Id="rId4" Type="http://schemas.openxmlformats.org/officeDocument/2006/relationships/hyperlink" Target="mailto:Ed.Carlson@noaa.gov" TargetMode="External"/><Relationship Id="rId9" Type="http://schemas.openxmlformats.org/officeDocument/2006/relationships/hyperlink" Target="https://geodesy.noaa.gov/web/science_edu/webinar_seri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0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52400" y="2130426"/>
            <a:ext cx="118872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U.S. Department of Commerce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National Oceanic and Atmospheric Administration (NOAA)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National Ocean Service (NOS)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National Geodetic Survey (NGS)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Dr. Daniel Roman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Senior Advisor on Geodesy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8730-6196-4356-9A68-68936C9E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391668-9D98-43F5-9199-BB12E49FD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2524354"/>
            <a:ext cx="1059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Organizational functions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Capability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Expertise in which area of geospatial and surveying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Format of Partnership with Pacific Geospatial &amp; Surveying Council and Pacific Island Countries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Initiative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one major project with Pacific Geospatial &amp; Surveying Council (PGSC) and Pacific Island Countries (PICs) </a:t>
            </a:r>
          </a:p>
        </p:txBody>
      </p:sp>
    </p:spTree>
    <p:extLst>
      <p:ext uri="{BB962C8B-B14F-4D97-AF65-F5344CB8AC3E}">
        <p14:creationId xmlns:p14="http://schemas.microsoft.com/office/powerpoint/2010/main" val="381359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184-90EE-4861-B048-46206FAD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Capacity/Capability – </a:t>
            </a:r>
            <a:r>
              <a:rPr lang="en-US" dirty="0">
                <a:hlinkClick r:id="rId2"/>
              </a:rPr>
              <a:t>What We Do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D514B6-7B49-4DF4-ACDB-489A078A53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5902" y="1770769"/>
            <a:ext cx="5447053" cy="493483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9BC0B5-4FA2-45E1-AF22-5F67B4A65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6682" y="1770769"/>
            <a:ext cx="5441918" cy="49348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64833-CDDD-4F00-A9BB-59898961CD37}"/>
              </a:ext>
            </a:extLst>
          </p:cNvPr>
          <p:cNvSpPr txBox="1"/>
          <p:nvPr/>
        </p:nvSpPr>
        <p:spPr>
          <a:xfrm>
            <a:off x="304800" y="838200"/>
            <a:ext cx="11503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mission of the National Geodetic Survey (NGS) is to define, maintain and provide access to the </a:t>
            </a:r>
            <a:r>
              <a:rPr lang="en-US" dirty="0">
                <a:hlinkClick r:id="rId5"/>
              </a:rPr>
              <a:t>National </a:t>
            </a:r>
          </a:p>
          <a:p>
            <a:r>
              <a:rPr lang="en-US" dirty="0">
                <a:hlinkClick r:id="rId5"/>
              </a:rPr>
              <a:t>Spatial Reference System (NSRS) (PDF, 123 KB)</a:t>
            </a:r>
            <a:r>
              <a:rPr lang="en-US" dirty="0"/>
              <a:t>. The NSRS provides a consistent coordinate system that </a:t>
            </a:r>
          </a:p>
          <a:p>
            <a:r>
              <a:rPr lang="en-US" dirty="0"/>
              <a:t>defines latitude, longitude, height, scale, gravity, and orientation throughout the United States and its territories.</a:t>
            </a:r>
          </a:p>
        </p:txBody>
      </p:sp>
    </p:spTree>
    <p:extLst>
      <p:ext uri="{BB962C8B-B14F-4D97-AF65-F5344CB8AC3E}">
        <p14:creationId xmlns:p14="http://schemas.microsoft.com/office/powerpoint/2010/main" val="224141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Survey\Control\Photographs\Monuments\FLAGSTAFF NCMN.JPG">
            <a:extLst>
              <a:ext uri="{FF2B5EF4-FFF2-40B4-BE49-F238E27FC236}">
                <a16:creationId xmlns:a16="http://schemas.microsoft.com/office/drawing/2014/main" id="{3DE73231-431E-4062-AADD-7F10E6B2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275" y="5278438"/>
            <a:ext cx="1136650" cy="113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1" descr="GPS-Constellation">
            <a:extLst>
              <a:ext uri="{FF2B5EF4-FFF2-40B4-BE49-F238E27FC236}">
                <a16:creationId xmlns:a16="http://schemas.microsoft.com/office/drawing/2014/main" id="{B1FC562D-C7FA-4FB1-8D27-3692D26E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264026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>
            <a:extLst>
              <a:ext uri="{FF2B5EF4-FFF2-40B4-BE49-F238E27FC236}">
                <a16:creationId xmlns:a16="http://schemas.microsoft.com/office/drawing/2014/main" id="{C4332D14-A47A-4587-AB43-EF2B339D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4" y="5519738"/>
            <a:ext cx="115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00000"/>
                </a:solidFill>
                <a:latin typeface="Arial" panose="020B0604020202020204" pitchFamily="34" charset="0"/>
              </a:rPr>
              <a:t>Passive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00000"/>
                </a:solidFill>
                <a:latin typeface="Arial" panose="020B0604020202020204" pitchFamily="34" charset="0"/>
              </a:rPr>
              <a:t>Control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  <a:latin typeface="Arial" panose="020B0604020202020204" pitchFamily="34" charset="0"/>
              </a:rPr>
              <a:t>(Monuments)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D280617-A48D-426A-B157-7E80C0197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6" y="5613400"/>
            <a:ext cx="492125" cy="317500"/>
          </a:xfrm>
          <a:prstGeom prst="right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8" name="Content Placeholder 2">
            <a:extLst>
              <a:ext uri="{FF2B5EF4-FFF2-40B4-BE49-F238E27FC236}">
                <a16:creationId xmlns:a16="http://schemas.microsoft.com/office/drawing/2014/main" id="{10FEB102-7D0D-4367-8D35-2611FBFCE7FE}"/>
              </a:ext>
            </a:extLst>
          </p:cNvPr>
          <p:cNvSpPr txBox="1">
            <a:spLocks/>
          </p:cNvSpPr>
          <p:nvPr/>
        </p:nvSpPr>
        <p:spPr bwMode="auto">
          <a:xfrm>
            <a:off x="4883150" y="1054101"/>
            <a:ext cx="52530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Arial Black" panose="020B0A04020102020204" pitchFamily="34" charset="0"/>
              </a:rPr>
              <a:t>The National Geodetic Survey (NGS) </a:t>
            </a:r>
            <a:br>
              <a:rPr lang="en-US" altLang="en-US" sz="1600" b="1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altLang="en-US" sz="1600" b="1">
                <a:solidFill>
                  <a:srgbClr val="C00000"/>
                </a:solidFill>
                <a:latin typeface="Arial Black" panose="020B0A04020102020204" pitchFamily="34" charset="0"/>
              </a:rPr>
              <a:t>has been around a long time!</a:t>
            </a:r>
          </a:p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Our Nation’s first civilian science agency.</a:t>
            </a:r>
          </a:p>
        </p:txBody>
      </p:sp>
      <p:pic>
        <p:nvPicPr>
          <p:cNvPr id="4105" name="Picture 10" descr="C:\BShaw\Presentations\Juliana_NSGIC_2012\images\corb_ant_000_edit.jpg">
            <a:extLst>
              <a:ext uri="{FF2B5EF4-FFF2-40B4-BE49-F238E27FC236}">
                <a16:creationId xmlns:a16="http://schemas.microsoft.com/office/drawing/2014/main" id="{995232EA-8320-40A6-9131-4008323D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9639" y="5681664"/>
            <a:ext cx="1189037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2">
            <a:extLst>
              <a:ext uri="{FF2B5EF4-FFF2-40B4-BE49-F238E27FC236}">
                <a16:creationId xmlns:a16="http://schemas.microsoft.com/office/drawing/2014/main" id="{FD511CC8-0FFC-4EBC-B479-C3637506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577850"/>
            <a:ext cx="8118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Arial Black" panose="020B0A04020102020204" pitchFamily="34" charset="0"/>
              </a:rPr>
              <a:t>NGS and the NSRS continue to evolve!</a:t>
            </a:r>
          </a:p>
        </p:txBody>
      </p:sp>
      <p:pic>
        <p:nvPicPr>
          <p:cNvPr id="13321" name="Picture 6" descr="hassler_small">
            <a:extLst>
              <a:ext uri="{FF2B5EF4-FFF2-40B4-BE49-F238E27FC236}">
                <a16:creationId xmlns:a16="http://schemas.microsoft.com/office/drawing/2014/main" id="{00ED78BF-16E5-48DA-A13B-3FCA3B72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-571" b="12363"/>
          <a:stretch>
            <a:fillRect/>
          </a:stretch>
        </p:blipFill>
        <p:spPr bwMode="auto">
          <a:xfrm>
            <a:off x="4883150" y="2060576"/>
            <a:ext cx="9477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" descr="C:\BShaw\AerialGravity\PRVI\For_Photoshop\digitalimages\US_Coast_GS.png">
            <a:extLst>
              <a:ext uri="{FF2B5EF4-FFF2-40B4-BE49-F238E27FC236}">
                <a16:creationId xmlns:a16="http://schemas.microsoft.com/office/drawing/2014/main" id="{E5A39046-F017-4B7C-9FF6-0ABE7E3B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060575"/>
            <a:ext cx="11699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Content Placeholder 2">
            <a:extLst>
              <a:ext uri="{FF2B5EF4-FFF2-40B4-BE49-F238E27FC236}">
                <a16:creationId xmlns:a16="http://schemas.microsoft.com/office/drawing/2014/main" id="{9E03F3B9-7A76-4952-91B6-B2B27C83B2FC}"/>
              </a:ext>
            </a:extLst>
          </p:cNvPr>
          <p:cNvSpPr txBox="1">
            <a:spLocks/>
          </p:cNvSpPr>
          <p:nvPr/>
        </p:nvSpPr>
        <p:spPr bwMode="auto">
          <a:xfrm>
            <a:off x="2360614" y="4305300"/>
            <a:ext cx="3629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Arial Black" panose="020B0A04020102020204" pitchFamily="34" charset="0"/>
              </a:rPr>
              <a:t>The National Spatial Reference System continues to evolve with us.</a:t>
            </a:r>
            <a:endParaRPr lang="en-US" altLang="en-US" sz="16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3324" name="Rectangle 8">
            <a:extLst>
              <a:ext uri="{FF2B5EF4-FFF2-40B4-BE49-F238E27FC236}">
                <a16:creationId xmlns:a16="http://schemas.microsoft.com/office/drawing/2014/main" id="{14334F62-6074-4413-B967-C315EEED8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6" y="3241676"/>
            <a:ext cx="20050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  <a:latin typeface="Arial Black" panose="020B0A04020102020204" pitchFamily="34" charset="0"/>
              </a:rPr>
              <a:t>1878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Ferdinand Hassler</a:t>
            </a:r>
            <a:br>
              <a:rPr lang="en-US" altLang="en-US" sz="1200" b="1"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chemeClr val="tx2"/>
                </a:solidFill>
                <a:latin typeface="Arial" panose="020B0604020202020204" pitchFamily="34" charset="0"/>
              </a:rPr>
              <a:t>U.S. Coast and Geodetic Survey</a:t>
            </a:r>
          </a:p>
        </p:txBody>
      </p:sp>
      <p:sp>
        <p:nvSpPr>
          <p:cNvPr id="13325" name="Rectangle 25">
            <a:extLst>
              <a:ext uri="{FF2B5EF4-FFF2-40B4-BE49-F238E27FC236}">
                <a16:creationId xmlns:a16="http://schemas.microsoft.com/office/drawing/2014/main" id="{3845BA48-FB55-4067-9712-F0953A1F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4" y="3219450"/>
            <a:ext cx="25114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  <a:latin typeface="Arial Black" panose="020B0A04020102020204" pitchFamily="34" charset="0"/>
              </a:rPr>
              <a:t>1807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Thomas Jefferson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  <a:latin typeface="Arial" panose="020B0604020202020204" pitchFamily="34" charset="0"/>
              </a:rPr>
              <a:t>Survey of the Coast</a:t>
            </a:r>
            <a:endParaRPr lang="en-US" altLang="en-U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3326" name="Picture 12" descr="GNSS_revised">
            <a:extLst>
              <a:ext uri="{FF2B5EF4-FFF2-40B4-BE49-F238E27FC236}">
                <a16:creationId xmlns:a16="http://schemas.microsoft.com/office/drawing/2014/main" id="{5A436E1D-44AC-4C00-A82C-A1971AEF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6" y="4343400"/>
            <a:ext cx="14255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41F06F4D-4796-436C-A02A-EE207429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739" y="4530725"/>
            <a:ext cx="492125" cy="317500"/>
          </a:xfrm>
          <a:prstGeom prst="right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28" name="Rectangle 28">
            <a:extLst>
              <a:ext uri="{FF2B5EF4-FFF2-40B4-BE49-F238E27FC236}">
                <a16:creationId xmlns:a16="http://schemas.microsoft.com/office/drawing/2014/main" id="{D631537B-7746-494A-88C2-DBA0EC52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5253038"/>
            <a:ext cx="1181100" cy="3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GPS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29" name="Rectangle 29">
            <a:extLst>
              <a:ext uri="{FF2B5EF4-FFF2-40B4-BE49-F238E27FC236}">
                <a16:creationId xmlns:a16="http://schemas.microsoft.com/office/drawing/2014/main" id="{48B8EB96-A4A7-4CB5-9901-D2B2BB18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64" y="5440363"/>
            <a:ext cx="18811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lvl="1"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GNSS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3330" name="Picture 1">
            <a:extLst>
              <a:ext uri="{FF2B5EF4-FFF2-40B4-BE49-F238E27FC236}">
                <a16:creationId xmlns:a16="http://schemas.microsoft.com/office/drawing/2014/main" id="{82152E9B-F209-477F-AE2A-D6E6C9DC7E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960563"/>
            <a:ext cx="841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">
            <a:extLst>
              <a:ext uri="{FF2B5EF4-FFF2-40B4-BE49-F238E27FC236}">
                <a16:creationId xmlns:a16="http://schemas.microsoft.com/office/drawing/2014/main" id="{7019C333-CF2C-4153-825E-A29C426182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1970089"/>
            <a:ext cx="13414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Rectangle 8">
            <a:extLst>
              <a:ext uri="{FF2B5EF4-FFF2-40B4-BE49-F238E27FC236}">
                <a16:creationId xmlns:a16="http://schemas.microsoft.com/office/drawing/2014/main" id="{C39878D2-D6E1-4BCA-8B71-13ADC338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3219450"/>
            <a:ext cx="20050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00000"/>
                </a:solidFill>
                <a:latin typeface="Arial Black" panose="020B0A04020102020204" pitchFamily="34" charset="0"/>
              </a:rPr>
              <a:t>1970</a:t>
            </a:r>
          </a:p>
          <a:p>
            <a:pPr lvl="1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  <a:latin typeface="Arial" panose="020B0604020202020204" pitchFamily="34" charset="0"/>
              </a:rPr>
              <a:t>NOAA is established</a:t>
            </a:r>
          </a:p>
        </p:txBody>
      </p:sp>
      <p:sp>
        <p:nvSpPr>
          <p:cNvPr id="13333" name="TextBox 1">
            <a:extLst>
              <a:ext uri="{FF2B5EF4-FFF2-40B4-BE49-F238E27FC236}">
                <a16:creationId xmlns:a16="http://schemas.microsoft.com/office/drawing/2014/main" id="{A54D4727-D49E-4A02-8360-0156B95D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1" y="5529263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00000"/>
                </a:solidFill>
                <a:latin typeface="Arial" panose="020B0604020202020204" pitchFamily="34" charset="0"/>
              </a:rPr>
              <a:t>Active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00000"/>
                </a:solidFill>
                <a:latin typeface="Arial" panose="020B0604020202020204" pitchFamily="34" charset="0"/>
              </a:rPr>
              <a:t>Control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  <a:latin typeface="Arial" panose="020B0604020202020204" pitchFamily="34" charset="0"/>
              </a:rPr>
              <a:t>(CORS)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9D9C47-73D9-4F5D-AA65-1863CAF2B0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3926" y="4184650"/>
            <a:ext cx="79422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0492-CBA8-492A-A040-EE9C5815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6FDA-BB74-4A77-B273-84C543BE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APREF members – contributing CORS data for 20+ years</a:t>
            </a:r>
          </a:p>
          <a:p>
            <a:r>
              <a:rPr lang="en-US" dirty="0">
                <a:hlinkClick r:id="rId2"/>
              </a:rPr>
              <a:t>Regional Geodetic Advisors</a:t>
            </a:r>
            <a:endParaRPr lang="en-US" dirty="0"/>
          </a:p>
          <a:p>
            <a:pPr lvl="1"/>
            <a:r>
              <a:rPr lang="en-US" dirty="0"/>
              <a:t>Branch Chief – </a:t>
            </a:r>
            <a:r>
              <a:rPr lang="en-US" dirty="0">
                <a:hlinkClick r:id="rId3"/>
              </a:rPr>
              <a:t>Christine Gallagher</a:t>
            </a:r>
            <a:endParaRPr lang="en-US" dirty="0"/>
          </a:p>
          <a:p>
            <a:pPr lvl="1"/>
            <a:r>
              <a:rPr lang="en-US" dirty="0"/>
              <a:t>Pacific Region Advisor (AS, CQ, GU and HI) – </a:t>
            </a:r>
            <a:r>
              <a:rPr lang="en-US" dirty="0">
                <a:hlinkClick r:id="rId4"/>
              </a:rPr>
              <a:t>Ed Carlson</a:t>
            </a:r>
            <a:endParaRPr lang="en-US" dirty="0"/>
          </a:p>
          <a:p>
            <a:r>
              <a:rPr lang="en-US" dirty="0">
                <a:hlinkClick r:id="rId5"/>
              </a:rPr>
              <a:t>OPUS</a:t>
            </a:r>
            <a:endParaRPr lang="en-US" dirty="0"/>
          </a:p>
          <a:p>
            <a:pPr lvl="1"/>
            <a:r>
              <a:rPr lang="en-US" dirty="0"/>
              <a:t>Process static and RTK data</a:t>
            </a:r>
          </a:p>
          <a:p>
            <a:pPr lvl="1"/>
            <a:r>
              <a:rPr lang="en-US" dirty="0"/>
              <a:t>Baselines - not PPP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u="sng" dirty="0">
                <a:solidFill>
                  <a:schemeClr val="hlink"/>
                </a:solidFill>
                <a:hlinkClick r:id="rId6"/>
              </a:rPr>
              <a:t>NGS Webpage</a:t>
            </a:r>
            <a:r>
              <a:rPr lang="en-US" sz="3200" dirty="0"/>
              <a:t>, </a:t>
            </a:r>
            <a:r>
              <a:rPr lang="en-US" sz="3200" u="sng" dirty="0">
                <a:solidFill>
                  <a:schemeClr val="hlink"/>
                </a:solidFill>
                <a:hlinkClick r:id="rId7"/>
              </a:rPr>
              <a:t>Presentation Library</a:t>
            </a:r>
            <a:r>
              <a:rPr lang="en-US" dirty="0"/>
              <a:t>, </a:t>
            </a:r>
            <a:r>
              <a:rPr lang="en-US" sz="3200" u="sng" dirty="0">
                <a:solidFill>
                  <a:schemeClr val="hlink"/>
                </a:solidFill>
                <a:hlinkClick r:id="rId8"/>
              </a:rPr>
              <a:t>Publication Library</a:t>
            </a:r>
            <a:r>
              <a:rPr lang="en-US" sz="3200" dirty="0"/>
              <a:t>, 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u="sng" dirty="0">
                <a:solidFill>
                  <a:schemeClr val="hlink"/>
                </a:solidFill>
                <a:hlinkClick r:id="rId9"/>
              </a:rPr>
              <a:t>Webinars</a:t>
            </a:r>
            <a:r>
              <a:rPr lang="en-US" dirty="0"/>
              <a:t>, </a:t>
            </a:r>
            <a:r>
              <a:rPr lang="en-US" sz="3200" u="sng" dirty="0">
                <a:solidFill>
                  <a:schemeClr val="hlink"/>
                </a:solidFill>
                <a:hlinkClick r:id="rId10"/>
              </a:rPr>
              <a:t>Educational Videos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4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/>
          <p:nvPr/>
        </p:nvSpPr>
        <p:spPr>
          <a:xfrm>
            <a:off x="1485250" y="1155900"/>
            <a:ext cx="99426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The Future Reference Frames</a:t>
            </a:r>
            <a:endParaRPr dirty="0"/>
          </a:p>
        </p:txBody>
      </p:sp>
      <p:sp>
        <p:nvSpPr>
          <p:cNvPr id="223" name="Google Shape;223;p7"/>
          <p:cNvSpPr txBox="1"/>
          <p:nvPr/>
        </p:nvSpPr>
        <p:spPr>
          <a:xfrm>
            <a:off x="374262" y="2034938"/>
            <a:ext cx="5631027" cy="423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Tectonic Plate based</a:t>
            </a:r>
            <a:endParaRPr sz="4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Each Plate is based on the same densified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ITRF model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North America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Caribbean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Pacific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Mariana</a:t>
            </a:r>
            <a:endParaRPr sz="37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170" y="1830394"/>
            <a:ext cx="5948457" cy="459653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 txBox="1"/>
          <p:nvPr/>
        </p:nvSpPr>
        <p:spPr>
          <a:xfrm>
            <a:off x="3355092" y="5646821"/>
            <a:ext cx="123173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4176270" y="3307080"/>
            <a:ext cx="2334559" cy="296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733" b="1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NATRF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CATRF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PATRF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MATRF</a:t>
            </a:r>
            <a:endParaRPr sz="3733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7"/>
          <p:cNvCxnSpPr/>
          <p:nvPr/>
        </p:nvCxnSpPr>
        <p:spPr>
          <a:xfrm>
            <a:off x="1011765" y="3572256"/>
            <a:ext cx="3999147" cy="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A71DA44-6DBC-4F14-AB4C-88D8CCC8D68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Initiative – NSRS Modernization: PATRF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175586" y="1844623"/>
            <a:ext cx="6879700" cy="4929507"/>
            <a:chOff x="177335" y="3554012"/>
            <a:chExt cx="6879700" cy="4929507"/>
          </a:xfrm>
        </p:grpSpPr>
        <p:pic>
          <p:nvPicPr>
            <p:cNvPr id="256" name="Google Shape;256;p9"/>
            <p:cNvPicPr preferRelativeResize="0"/>
            <p:nvPr/>
          </p:nvPicPr>
          <p:blipFill rotWithShape="1">
            <a:blip r:embed="rId3">
              <a:alphaModFix/>
            </a:blip>
            <a:srcRect l="3452" t="5064" r="2840" b="8043"/>
            <a:stretch/>
          </p:blipFill>
          <p:spPr>
            <a:xfrm>
              <a:off x="177335" y="3554012"/>
              <a:ext cx="6879700" cy="4929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9"/>
            <p:cNvSpPr txBox="1"/>
            <p:nvPr/>
          </p:nvSpPr>
          <p:spPr>
            <a:xfrm>
              <a:off x="587203" y="3581400"/>
              <a:ext cx="5765373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NGS, Canada, and Mexico </a:t>
              </a: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released the first-ever joint geoid model</a:t>
              </a:r>
              <a:endParaRPr/>
            </a:p>
          </p:txBody>
        </p:sp>
      </p:grpSp>
      <p:sp>
        <p:nvSpPr>
          <p:cNvPr id="258" name="Google Shape;258;p9"/>
          <p:cNvSpPr txBox="1"/>
          <p:nvPr/>
        </p:nvSpPr>
        <p:spPr>
          <a:xfrm>
            <a:off x="832176" y="581100"/>
            <a:ext cx="109023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45700" rIns="6095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NAPGD2022 Geopotential Datum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284952" y="1387281"/>
            <a:ext cx="9412865" cy="53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just a vertical datum, it is more than just heights. 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7222592" y="6134251"/>
            <a:ext cx="2045427" cy="53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Guam/CNMI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9422463" y="6018766"/>
            <a:ext cx="2553117" cy="94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American Samoa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9268019" y="2688220"/>
            <a:ext cx="3656264" cy="110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Geopotential, Geoid	     Deflection of Vertical,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&amp; Gravity</a:t>
            </a:r>
            <a:endParaRPr/>
          </a:p>
        </p:txBody>
      </p:sp>
      <p:pic>
        <p:nvPicPr>
          <p:cNvPr id="263" name="Google Shape;263;p9"/>
          <p:cNvPicPr preferRelativeResize="0"/>
          <p:nvPr/>
        </p:nvPicPr>
        <p:blipFill rotWithShape="1">
          <a:blip r:embed="rId4">
            <a:alphaModFix/>
          </a:blip>
          <a:srcRect l="19699" t="16442" r="19559" b="16120"/>
          <a:stretch/>
        </p:blipFill>
        <p:spPr>
          <a:xfrm>
            <a:off x="9487977" y="4040808"/>
            <a:ext cx="2422089" cy="207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/>
          <p:cNvPicPr preferRelativeResize="0"/>
          <p:nvPr/>
        </p:nvPicPr>
        <p:blipFill rotWithShape="1">
          <a:blip r:embed="rId5">
            <a:alphaModFix/>
          </a:blip>
          <a:srcRect l="29811" t="14385" r="27813" b="13112"/>
          <a:stretch/>
        </p:blipFill>
        <p:spPr>
          <a:xfrm>
            <a:off x="7333749" y="2069831"/>
            <a:ext cx="1823113" cy="40368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 txBox="1"/>
          <p:nvPr/>
        </p:nvSpPr>
        <p:spPr>
          <a:xfrm>
            <a:off x="9156861" y="2206835"/>
            <a:ext cx="3656264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Models included: </a:t>
            </a:r>
            <a:endParaRPr sz="26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6457997" y="1892317"/>
            <a:ext cx="2682104" cy="110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¼ Earth’s Surface</a:t>
            </a:r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B060-3F4F-4FE9-9DC1-9DE61473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Potential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A9BF-E22C-4558-9BBC-E531E73E4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Kiribati</a:t>
            </a:r>
          </a:p>
          <a:p>
            <a:pPr lvl="1"/>
            <a:r>
              <a:rPr lang="en-US" dirty="0"/>
              <a:t>CORS </a:t>
            </a:r>
          </a:p>
          <a:p>
            <a:pPr lvl="2"/>
            <a:r>
              <a:rPr lang="en-US" dirty="0"/>
              <a:t>Helps factor local geometric observations in PATRF</a:t>
            </a:r>
          </a:p>
          <a:p>
            <a:pPr lvl="2"/>
            <a:r>
              <a:rPr lang="en-US" dirty="0"/>
              <a:t>Reduced baselines</a:t>
            </a:r>
          </a:p>
          <a:p>
            <a:pPr lvl="1"/>
            <a:r>
              <a:rPr lang="en-US" dirty="0"/>
              <a:t>Potential ties into TSS modeling with NOS/OCS</a:t>
            </a:r>
          </a:p>
          <a:p>
            <a:pPr lvl="2"/>
            <a:r>
              <a:rPr lang="en-US" dirty="0"/>
              <a:t>Yields LMSL –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at PIC tide gauges</a:t>
            </a:r>
          </a:p>
          <a:p>
            <a:pPr lvl="2"/>
            <a:r>
              <a:rPr lang="en-US" dirty="0"/>
              <a:t>Region between American Samoa and Kiribati</a:t>
            </a:r>
          </a:p>
          <a:p>
            <a:pPr lvl="1"/>
            <a:r>
              <a:rPr lang="en-US" dirty="0"/>
              <a:t>Requires funding from other Departments</a:t>
            </a:r>
          </a:p>
          <a:p>
            <a:r>
              <a:rPr lang="en-US" dirty="0"/>
              <a:t>Aerogravity in Micronesia – Funding from other Departments</a:t>
            </a:r>
          </a:p>
        </p:txBody>
      </p:sp>
    </p:spTree>
    <p:extLst>
      <p:ext uri="{BB962C8B-B14F-4D97-AF65-F5344CB8AC3E}">
        <p14:creationId xmlns:p14="http://schemas.microsoft.com/office/powerpoint/2010/main" val="2829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0DD0BA-A376-4A66-9BF5-3BA3A601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4" name="Picture 2" descr="12-layers">
            <a:extLst>
              <a:ext uri="{FF2B5EF4-FFF2-40B4-BE49-F238E27FC236}">
                <a16:creationId xmlns:a16="http://schemas.microsoft.com/office/drawing/2014/main" id="{A150738F-F17D-4DAD-992F-79A7611FC5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743869"/>
            <a:ext cx="2857500" cy="42386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79A66-C615-45D3-8634-A4E0A396B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Geodetic control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NSRS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is the foundation for all geospatial products.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Without a geodetic control “base map” layer, GIS applications will not work properly!</a:t>
            </a:r>
          </a:p>
          <a:p>
            <a:endParaRPr lang="en-US" altLang="en-US" sz="2000" dirty="0">
              <a:latin typeface="Arial" panose="020B0604020202020204" pitchFamily="34" charset="0"/>
            </a:endParaRPr>
          </a:p>
          <a:p>
            <a:endParaRPr lang="en-US" altLang="en-US" sz="2000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Dr. Daniel Roman</a:t>
            </a:r>
            <a:endParaRPr lang="en-US" altLang="en-US" sz="2000" dirty="0">
              <a:latin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</a:rPr>
              <a:t>dan.roman@noaa.gov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335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902</Words>
  <Application>Microsoft Office PowerPoint</Application>
  <PresentationFormat>Widescreen</PresentationFormat>
  <Paragraphs>121</Paragraphs>
  <Slides>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Custom Design</vt:lpstr>
      <vt:lpstr>Office Theme</vt:lpstr>
      <vt:lpstr>U.S. Department of Commerce National Oceanic and Atmospheric Administration (NOAA) National Ocean Service (NOS) National Geodetic Survey (NGS)</vt:lpstr>
      <vt:lpstr>topics</vt:lpstr>
      <vt:lpstr>Capacity/Capability – What We Do</vt:lpstr>
      <vt:lpstr>PowerPoint Presentation</vt:lpstr>
      <vt:lpstr>Collaboration</vt:lpstr>
      <vt:lpstr>PowerPoint Presentation</vt:lpstr>
      <vt:lpstr>PowerPoint Presentation</vt:lpstr>
      <vt:lpstr>Other Potential Collaborations</vt:lpstr>
      <vt:lpstr>Thank you for your attention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Dan Roman</cp:lastModifiedBy>
  <cp:revision>16</cp:revision>
  <dcterms:created xsi:type="dcterms:W3CDTF">2009-10-22T15:32:12Z</dcterms:created>
  <dcterms:modified xsi:type="dcterms:W3CDTF">2023-12-11T03:10:37Z</dcterms:modified>
</cp:coreProperties>
</file>