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7"/>
  </p:notesMasterIdLst>
  <p:sldIdLst>
    <p:sldId id="257" r:id="rId2"/>
    <p:sldId id="261" r:id="rId3"/>
    <p:sldId id="272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5" r:id="rId13"/>
    <p:sldId id="260" r:id="rId14"/>
    <p:sldId id="276" r:id="rId15"/>
    <p:sldId id="270" r:id="rId16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7764" autoAdjust="0"/>
  </p:normalViewPr>
  <p:slideViewPr>
    <p:cSldViewPr snapToGrid="0">
      <p:cViewPr varScale="1">
        <p:scale>
          <a:sx n="49" d="100"/>
          <a:sy n="49" d="100"/>
        </p:scale>
        <p:origin x="1268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F8745817-3592-414B-8E7B-AB0F6518D467}" type="datetimeFigureOut">
              <a:rPr lang="en-US" smtClean="0"/>
              <a:t>10-Dec-23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6491D5C0-9919-4977-8F45-902F12DFF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473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91D5C0-9919-4977-8F45-902F12DFFD4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8879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91D5C0-9919-4977-8F45-902F12DFFD4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8241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91D5C0-9919-4977-8F45-902F12DFFD4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1522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91D5C0-9919-4977-8F45-902F12DFFD4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0333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now three WG’s within the Subcommittee supporting these seven strategic activities:</a:t>
            </a:r>
          </a:p>
          <a:p>
            <a:pPr marL="235572" indent="-235572">
              <a:buFont typeface="+mj-lt"/>
              <a:buAutoNum type="arabicPeriod"/>
            </a:pPr>
            <a:r>
              <a:rPr lang="en-US" dirty="0"/>
              <a:t>Global Geodesy Needs Assessment is led by </a:t>
            </a:r>
            <a:r>
              <a:rPr lang="fi-FI" dirty="0"/>
              <a:t>Laila Løvhøiden</a:t>
            </a:r>
          </a:p>
          <a:p>
            <a:pPr marL="235572" indent="-235572">
              <a:buFont typeface="+mj-lt"/>
              <a:buAutoNum type="arabicPeriod"/>
            </a:pPr>
            <a:r>
              <a:rPr lang="fi-FI" dirty="0"/>
              <a:t>State of Geodesy Report is led by </a:t>
            </a:r>
            <a:r>
              <a:rPr lang="pt-BR" dirty="0"/>
              <a:t>Zuheir Altamimi</a:t>
            </a:r>
          </a:p>
          <a:p>
            <a:pPr marL="235572" indent="-235572">
              <a:buFont typeface="+mj-lt"/>
              <a:buAutoNum type="arabicPeriod"/>
            </a:pPr>
            <a:r>
              <a:rPr lang="pt-BR" dirty="0"/>
              <a:t>I lead the The Education and Capacity Development WG, which will focus on 4, 5, 6 and 7</a:t>
            </a:r>
          </a:p>
          <a:p>
            <a:r>
              <a:rPr lang="pt-BR" dirty="0"/>
              <a:t>All three support and interact with the GGCE</a:t>
            </a:r>
          </a:p>
          <a:p>
            <a:r>
              <a:rPr lang="pt-BR" dirty="0"/>
              <a:t>The major attribute for success in the Subcommittee is ts distributed membership – we draw from all the RC’s</a:t>
            </a:r>
          </a:p>
          <a:p>
            <a:r>
              <a:rPr lang="pt-BR" dirty="0"/>
              <a:t>Hence, we netowrk at the regional levels and can bring information between the GGCE, the RC’s, and regional organizations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91D5C0-9919-4977-8F45-902F12DFFD4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8817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91D5C0-9919-4977-8F45-902F12DFFD4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6019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Also note that there will be another presentation touching on these issues later today:</a:t>
            </a:r>
          </a:p>
          <a:p>
            <a:pPr algn="just"/>
            <a:r>
              <a:rPr lang="en-US" sz="1900" kern="100" dirty="0">
                <a:latin typeface="Yu Mincho"/>
                <a:ea typeface="Yu Mincho"/>
                <a:cs typeface="Arial" panose="020B0604020202020204" pitchFamily="34" charset="0"/>
              </a:rPr>
              <a:t>Session 4: The Global Geodesy Development Plan</a:t>
            </a:r>
          </a:p>
          <a:p>
            <a:pPr algn="just"/>
            <a:r>
              <a:rPr lang="en-US" sz="1900" kern="100" dirty="0">
                <a:latin typeface="Yu Mincho"/>
                <a:ea typeface="Yu Mincho"/>
                <a:cs typeface="Arial" panose="020B0604020202020204" pitchFamily="34" charset="0"/>
              </a:rPr>
              <a:t>15:45 –16:30 Subcommittee on Geodesy, the UN-GGCE and the Global Geodesy Needs Assessment								Teo </a:t>
            </a:r>
            <a:r>
              <a:rPr lang="en-US" sz="1900" kern="100" dirty="0" err="1">
                <a:latin typeface="Yu Mincho"/>
                <a:ea typeface="Yu Mincho"/>
                <a:cs typeface="Arial" panose="020B0604020202020204" pitchFamily="34" charset="0"/>
              </a:rPr>
              <a:t>CheeHai</a:t>
            </a:r>
            <a:r>
              <a:rPr lang="en-US" sz="1900" kern="100" dirty="0">
                <a:latin typeface="Yu Mincho"/>
                <a:ea typeface="Yu Mincho"/>
                <a:cs typeface="Arial" panose="020B0604020202020204" pitchFamily="34" charset="0"/>
              </a:rPr>
              <a:t> (UN DESA)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91D5C0-9919-4977-8F45-902F12DFFD4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372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91D5C0-9919-4977-8F45-902F12DFFD4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8431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91D5C0-9919-4977-8F45-902F12DFFD4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4468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91D5C0-9919-4977-8F45-902F12DFFD4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703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91D5C0-9919-4977-8F45-902F12DFFD4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1240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91D5C0-9919-4977-8F45-902F12DFFD4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9932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91D5C0-9919-4977-8F45-902F12DFFD4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7903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91D5C0-9919-4977-8F45-902F12DFFD4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6517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91D5C0-9919-4977-8F45-902F12DFFD4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230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7618"/>
            <a:ext cx="12192000" cy="68503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53550" y="1314653"/>
            <a:ext cx="102849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F1F1F1"/>
                </a:solidFill>
                <a:latin typeface="Trebuchet MS"/>
                <a:cs typeface="Trebuchet M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/>
            <a:r>
              <a:rPr lang="en-US" spc="-5"/>
              <a:t>Positioning </a:t>
            </a:r>
            <a:r>
              <a:rPr lang="en-US"/>
              <a:t>geospatial information to address </a:t>
            </a:r>
            <a:r>
              <a:rPr lang="en-US" spc="-5"/>
              <a:t>global</a:t>
            </a:r>
            <a:r>
              <a:rPr lang="en-US" spc="-45"/>
              <a:t> </a:t>
            </a:r>
            <a:r>
              <a:rPr lang="en-US" spc="-5"/>
              <a:t>challenges</a:t>
            </a:r>
            <a:endParaRPr lang="en-US" spc="-5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6B9025-4B7B-42C8-95AB-9B4730B223BB}" type="datetime1">
              <a:rPr lang="en-US" smtClean="0"/>
              <a:t>10-Dec-23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666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1D5E89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1D5E8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/>
            <a:r>
              <a:rPr lang="en-US" spc="-5"/>
              <a:t>Positioning </a:t>
            </a:r>
            <a:r>
              <a:rPr lang="en-US"/>
              <a:t>geospatial information to address </a:t>
            </a:r>
            <a:r>
              <a:rPr lang="en-US" spc="-5"/>
              <a:t>global</a:t>
            </a:r>
            <a:r>
              <a:rPr lang="en-US" spc="-45"/>
              <a:t> </a:t>
            </a:r>
            <a:r>
              <a:rPr lang="en-US" spc="-5"/>
              <a:t>challenges</a:t>
            </a:r>
            <a:endParaRPr lang="en-US" spc="-5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29CB78-66BE-4F40-B50D-B7BF653E6996}" type="datetime1">
              <a:rPr lang="en-US" smtClean="0"/>
              <a:t>10-Dec-23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510385" y="371345"/>
            <a:ext cx="2804160" cy="276999"/>
          </a:xfrm>
        </p:spPr>
        <p:txBody>
          <a:bodyPr lIns="0" tIns="0" rIns="0" bIns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187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1D5E89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/>
            <a:r>
              <a:rPr lang="en-US" spc="-5"/>
              <a:t>Positioning </a:t>
            </a:r>
            <a:r>
              <a:rPr lang="en-US"/>
              <a:t>geospatial information to address </a:t>
            </a:r>
            <a:r>
              <a:rPr lang="en-US" spc="-5"/>
              <a:t>global</a:t>
            </a:r>
            <a:r>
              <a:rPr lang="en-US" spc="-45"/>
              <a:t> </a:t>
            </a:r>
            <a:r>
              <a:rPr lang="en-US" spc="-5"/>
              <a:t>challenges</a:t>
            </a:r>
            <a:endParaRPr lang="en-US" spc="-5"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3F821-E848-485D-9A2D-6E4AA4A2F6D6}" type="datetime1">
              <a:rPr lang="en-US" smtClean="0"/>
              <a:t>10-Dec-23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 b="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553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1D5E89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/>
            <a:r>
              <a:rPr lang="en-US" spc="-5"/>
              <a:t>Positioning </a:t>
            </a:r>
            <a:r>
              <a:rPr lang="en-US"/>
              <a:t>geospatial information to address </a:t>
            </a:r>
            <a:r>
              <a:rPr lang="en-US" spc="-5"/>
              <a:t>global</a:t>
            </a:r>
            <a:r>
              <a:rPr lang="en-US" spc="-45"/>
              <a:t> </a:t>
            </a:r>
            <a:r>
              <a:rPr lang="en-US" spc="-5"/>
              <a:t>challenges</a:t>
            </a:r>
            <a:endParaRPr lang="en-US" spc="-5"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C0B4C-B9C9-4B98-9480-ADD636979EC9}" type="datetime1">
              <a:rPr lang="en-US" smtClean="0"/>
              <a:t>10-Dec-23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076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9811"/>
            <a:ext cx="12192000" cy="68381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k object 17"/>
          <p:cNvSpPr/>
          <p:nvPr/>
        </p:nvSpPr>
        <p:spPr>
          <a:xfrm>
            <a:off x="0" y="405383"/>
            <a:ext cx="12179808" cy="5143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/>
            <a:r>
              <a:rPr lang="en-US" spc="-5"/>
              <a:t>Positioning </a:t>
            </a:r>
            <a:r>
              <a:rPr lang="en-US"/>
              <a:t>geospatial information to address </a:t>
            </a:r>
            <a:r>
              <a:rPr lang="en-US" spc="-5"/>
              <a:t>global</a:t>
            </a:r>
            <a:r>
              <a:rPr lang="en-US" spc="-45"/>
              <a:t> </a:t>
            </a:r>
            <a:r>
              <a:rPr lang="en-US" spc="-5"/>
              <a:t>challenges</a:t>
            </a:r>
            <a:endParaRPr lang="en-US" spc="-5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B29CB-17B3-48BC-B124-AB13EBCC2D4F}" type="datetime1">
              <a:rPr lang="en-US" smtClean="0"/>
              <a:t>10-Dec-23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061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9818F-6F87-4AC8-8728-80E734BBD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6648"/>
            <a:ext cx="10515600" cy="8340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8F1C81-4C89-4D48-BA13-D6A21D5CA9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ECBB40-BBC8-46D2-8EAE-D4BEC222F0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6884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15313"/>
            <a:ext cx="12192000" cy="683818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E6D6794-B175-4336-9305-3EAC25D00C1C}"/>
              </a:ext>
            </a:extLst>
          </p:cNvPr>
          <p:cNvSpPr/>
          <p:nvPr userDrawn="1"/>
        </p:nvSpPr>
        <p:spPr>
          <a:xfrm>
            <a:off x="0" y="0"/>
            <a:ext cx="12192000" cy="8935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40873" y="1092991"/>
            <a:ext cx="9873672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1D5E89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35009" y="2170302"/>
            <a:ext cx="5648113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1D5E8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517640" y="6178878"/>
            <a:ext cx="5231553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/>
            <a:r>
              <a:rPr lang="en-US" spc="-5"/>
              <a:t>Positioning </a:t>
            </a:r>
            <a:r>
              <a:rPr lang="en-US"/>
              <a:t>geospatial information to address </a:t>
            </a:r>
            <a:r>
              <a:rPr lang="en-US" spc="-5"/>
              <a:t>global</a:t>
            </a:r>
            <a:r>
              <a:rPr lang="en-US" spc="-45"/>
              <a:t> </a:t>
            </a:r>
            <a:r>
              <a:rPr lang="en-US" spc="-5"/>
              <a:t>challenges</a:t>
            </a:r>
            <a:endParaRPr lang="en-US" spc="-5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010634-7E41-429A-AD5E-2FCA06B05DE3}" type="datetime1">
              <a:rPr lang="en-US" smtClean="0"/>
              <a:t>10-Dec-23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510385" y="296417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2B60F39-3E27-4297-ACE9-E11C21B00FD6}"/>
              </a:ext>
            </a:extLst>
          </p:cNvPr>
          <p:cNvGrpSpPr/>
          <p:nvPr userDrawn="1"/>
        </p:nvGrpSpPr>
        <p:grpSpPr>
          <a:xfrm>
            <a:off x="467391" y="-3664"/>
            <a:ext cx="5062698" cy="881118"/>
            <a:chOff x="467391" y="-3664"/>
            <a:chExt cx="5062698" cy="88111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733CEEC-1EAF-43F9-BE2B-B217890F0E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391" y="-3664"/>
              <a:ext cx="881118" cy="881118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A0407C8-8EAC-49F7-824E-F9E92542AC64}"/>
                </a:ext>
              </a:extLst>
            </p:cNvPr>
            <p:cNvSpPr/>
            <p:nvPr userDrawn="1"/>
          </p:nvSpPr>
          <p:spPr>
            <a:xfrm>
              <a:off x="1342468" y="203061"/>
              <a:ext cx="4187621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</a:rPr>
                <a:t>Subcommittee on Geodesy</a:t>
              </a:r>
              <a:endParaRPr lang="en-US" sz="2800" b="1" cap="none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5162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 ftr="0" dt="0"/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craddock@igs.org" TargetMode="External"/><Relationship Id="rId7" Type="http://schemas.openxmlformats.org/officeDocument/2006/relationships/hyperlink" Target="mailto:dan.roman@noaa.gov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rob.sarib@gmail.com" TargetMode="External"/><Relationship Id="rId5" Type="http://schemas.openxmlformats.org/officeDocument/2006/relationships/hyperlink" Target="mailto:ryan.keenan@me.com" TargetMode="External"/><Relationship Id="rId4" Type="http://schemas.openxmlformats.org/officeDocument/2006/relationships/hyperlink" Target="mailto:mikael.lilje@lm.s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ig.net/resources/proceedings/fig_proceedings/fig2020/papers/ts02g/TS02%20G_keenan_craddock_et_al_10753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D5012DC-5649-426B-A341-D713D75464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3550" y="1314653"/>
            <a:ext cx="10284900" cy="677108"/>
          </a:xfrm>
        </p:spPr>
        <p:txBody>
          <a:bodyPr/>
          <a:lstStyle/>
          <a:p>
            <a:r>
              <a:rPr lang="en-US" sz="4400" dirty="0">
                <a:effectLst/>
                <a:latin typeface="Yu Mincho" panose="020B0400000000000000" pitchFamily="18" charset="-128"/>
                <a:cs typeface="Arial" panose="020B0604020202020204" pitchFamily="34" charset="0"/>
              </a:rPr>
              <a:t>Geodetic Capacity Development</a:t>
            </a:r>
            <a:endParaRPr lang="en-US" sz="72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9A6B4594-1BAC-48FB-9BDB-6A7037370F1B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231106"/>
          </a:xfrm>
        </p:spPr>
        <p:txBody>
          <a:bodyPr/>
          <a:lstStyle/>
          <a:p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UN Subcommittee on Geodesy </a:t>
            </a:r>
          </a:p>
          <a:p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Working Group on Education, Training and Capacity Development</a:t>
            </a:r>
          </a:p>
          <a:p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Dr. Daniel Roman, Chair</a:t>
            </a:r>
          </a:p>
        </p:txBody>
      </p:sp>
    </p:spTree>
    <p:extLst>
      <p:ext uri="{BB962C8B-B14F-4D97-AF65-F5344CB8AC3E}">
        <p14:creationId xmlns:p14="http://schemas.microsoft.com/office/powerpoint/2010/main" val="1254591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2302" y="1922868"/>
            <a:ext cx="8935024" cy="3743974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775"/>
              </a:spcBef>
              <a:buFont typeface="Arial"/>
              <a:buChar char="•"/>
              <a:tabLst>
                <a:tab pos="240665" algn="l"/>
              </a:tabLst>
            </a:pPr>
            <a:r>
              <a:rPr sz="2800" spc="-10" dirty="0">
                <a:latin typeface="Calibri"/>
                <a:cs typeface="Calibri"/>
              </a:rPr>
              <a:t>Continued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agreement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with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2018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Survey</a:t>
            </a:r>
            <a:endParaRPr sz="2800" dirty="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0665" algn="l"/>
              </a:tabLst>
            </a:pPr>
            <a:r>
              <a:rPr sz="2800" dirty="0">
                <a:latin typeface="Calibri"/>
                <a:cs typeface="Calibri"/>
              </a:rPr>
              <a:t>Clear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need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for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sustained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GGRF</a:t>
            </a:r>
            <a:endParaRPr sz="2800" dirty="0">
              <a:latin typeface="Calibri"/>
              <a:cs typeface="Calibri"/>
            </a:endParaRPr>
          </a:p>
          <a:p>
            <a:pPr marL="241300" marR="5080" indent="-228600">
              <a:lnSpc>
                <a:spcPts val="3020"/>
              </a:lnSpc>
              <a:spcBef>
                <a:spcPts val="104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Challenges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maintaining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capability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capacity, resources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(human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&amp;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fiscal)</a:t>
            </a:r>
            <a:endParaRPr sz="2800" dirty="0">
              <a:latin typeface="Calibri"/>
              <a:cs typeface="Calibri"/>
            </a:endParaRPr>
          </a:p>
          <a:p>
            <a:pPr marL="241300" marR="873760" indent="-228600">
              <a:lnSpc>
                <a:spcPts val="3020"/>
              </a:lnSpc>
              <a:spcBef>
                <a:spcPts val="100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Clear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need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developing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nations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receive assistance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ETCB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/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knowledge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transfer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from </a:t>
            </a:r>
            <a:r>
              <a:rPr sz="2800" spc="-10" dirty="0">
                <a:latin typeface="Calibri"/>
                <a:cs typeface="Calibri"/>
              </a:rPr>
              <a:t>Developed</a:t>
            </a:r>
            <a:r>
              <a:rPr sz="2800" spc="-1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nations</a:t>
            </a:r>
            <a:endParaRPr sz="2800" dirty="0">
              <a:latin typeface="Calibri"/>
              <a:cs typeface="Calibri"/>
            </a:endParaRPr>
          </a:p>
          <a:p>
            <a:pPr marL="241300" marR="577215" indent="-228600">
              <a:lnSpc>
                <a:spcPts val="3020"/>
              </a:lnSpc>
              <a:spcBef>
                <a:spcPts val="102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CC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(Capacity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&amp;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Capability)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should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be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part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a </a:t>
            </a:r>
            <a:r>
              <a:rPr sz="2800" dirty="0">
                <a:latin typeface="Calibri"/>
                <a:cs typeface="Calibri"/>
              </a:rPr>
              <a:t>CADP</a:t>
            </a:r>
            <a:r>
              <a:rPr sz="2800" spc="-1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(Country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Action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Development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Plan)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Survey</a:t>
            </a:r>
            <a:r>
              <a:rPr spc="-40" dirty="0"/>
              <a:t> </a:t>
            </a:r>
            <a:r>
              <a:rPr dirty="0"/>
              <a:t>2021</a:t>
            </a:r>
            <a:r>
              <a:rPr spc="-10" dirty="0"/>
              <a:t> </a:t>
            </a:r>
            <a:r>
              <a:rPr dirty="0"/>
              <a:t>–</a:t>
            </a:r>
            <a:r>
              <a:rPr spc="-15" dirty="0"/>
              <a:t> </a:t>
            </a:r>
            <a:r>
              <a:rPr dirty="0"/>
              <a:t>Major</a:t>
            </a:r>
            <a:r>
              <a:rPr spc="-40" dirty="0"/>
              <a:t> </a:t>
            </a:r>
            <a:r>
              <a:rPr spc="-10" dirty="0"/>
              <a:t>Findings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A5D4D1-FDB9-4F45-9751-FE0DAB9CA2D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2302" y="1626527"/>
            <a:ext cx="10995660" cy="4228722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241300" marR="5080" indent="-228600">
              <a:lnSpc>
                <a:spcPts val="3030"/>
              </a:lnSpc>
              <a:spcBef>
                <a:spcPts val="4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Findings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&amp;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Results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will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be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shared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with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SCoG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support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their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Strategy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for </a:t>
            </a:r>
            <a:r>
              <a:rPr sz="2800" dirty="0">
                <a:latin typeface="Calibri"/>
                <a:cs typeface="Calibri"/>
              </a:rPr>
              <a:t>ensuring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GGRF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sustainability</a:t>
            </a:r>
            <a:endParaRPr sz="2800" dirty="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620"/>
              </a:spcBef>
              <a:buFont typeface="Arial"/>
              <a:buChar char="•"/>
              <a:tabLst>
                <a:tab pos="240665" algn="l"/>
              </a:tabLst>
            </a:pPr>
            <a:r>
              <a:rPr sz="2800" spc="-10" dirty="0">
                <a:latin typeface="Calibri"/>
                <a:cs typeface="Calibri"/>
              </a:rPr>
              <a:t>Expectations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that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GGCE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can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facilitate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further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action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some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findings</a:t>
            </a:r>
            <a:endParaRPr sz="2800" dirty="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0665" algn="l"/>
              </a:tabLst>
            </a:pPr>
            <a:r>
              <a:rPr sz="2800" dirty="0">
                <a:latin typeface="Calibri"/>
                <a:cs typeface="Calibri"/>
              </a:rPr>
              <a:t>Final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Report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expected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2024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Q1</a:t>
            </a:r>
            <a:endParaRPr sz="2800" dirty="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245"/>
              </a:spcBef>
              <a:buFont typeface="Arial"/>
              <a:buChar char="•"/>
              <a:tabLst>
                <a:tab pos="697865" algn="l"/>
              </a:tabLst>
            </a:pPr>
            <a:r>
              <a:rPr sz="2400" i="1" dirty="0">
                <a:latin typeface="Calibri"/>
                <a:cs typeface="Calibri"/>
              </a:rPr>
              <a:t>?Presentation</a:t>
            </a:r>
            <a:r>
              <a:rPr sz="2400" i="1" spc="-5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to</a:t>
            </a:r>
            <a:r>
              <a:rPr sz="2400" i="1" spc="-4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UN</a:t>
            </a:r>
            <a:r>
              <a:rPr sz="2400" i="1" spc="-3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SCoG</a:t>
            </a:r>
            <a:r>
              <a:rPr sz="2400" i="1" spc="-25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2024?</a:t>
            </a:r>
            <a:endParaRPr sz="2400" dirty="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204"/>
              </a:spcBef>
              <a:buFont typeface="Arial"/>
              <a:buChar char="•"/>
              <a:tabLst>
                <a:tab pos="697865" algn="l"/>
              </a:tabLst>
            </a:pPr>
            <a:r>
              <a:rPr sz="2400" i="1" dirty="0">
                <a:latin typeface="Calibri"/>
                <a:cs typeface="Calibri"/>
              </a:rPr>
              <a:t>?Presentation</a:t>
            </a:r>
            <a:r>
              <a:rPr sz="2400" i="1" spc="-4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at</a:t>
            </a:r>
            <a:r>
              <a:rPr sz="2400" i="1" spc="-2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FIG</a:t>
            </a:r>
            <a:r>
              <a:rPr sz="2400" i="1" spc="-4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WW</a:t>
            </a:r>
            <a:r>
              <a:rPr sz="2400" i="1" spc="-2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2024</a:t>
            </a:r>
            <a:r>
              <a:rPr sz="2400" i="1" spc="-25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Accra?</a:t>
            </a:r>
            <a:endParaRPr lang="en-US" sz="2400" i="1" spc="-10" dirty="0">
              <a:latin typeface="Calibri"/>
              <a:cs typeface="Calibri"/>
            </a:endParaRPr>
          </a:p>
          <a:p>
            <a:pPr marL="240665" indent="-227965">
              <a:spcBef>
                <a:spcPts val="204"/>
              </a:spcBef>
              <a:buFont typeface="Arial"/>
              <a:buChar char="•"/>
              <a:tabLst>
                <a:tab pos="697865" algn="l"/>
              </a:tabLst>
            </a:pPr>
            <a:endParaRPr lang="en-US" sz="2400" i="1" spc="-10" dirty="0">
              <a:latin typeface="Calibri"/>
              <a:cs typeface="Calibri"/>
            </a:endParaRPr>
          </a:p>
          <a:p>
            <a:pPr marL="240665" indent="-227965">
              <a:spcBef>
                <a:spcPts val="204"/>
              </a:spcBef>
              <a:buFont typeface="Arial"/>
              <a:buChar char="•"/>
              <a:tabLst>
                <a:tab pos="697865" algn="l"/>
              </a:tabLst>
            </a:pPr>
            <a:endParaRPr lang="en-US" sz="2400" i="1" spc="-10" dirty="0">
              <a:latin typeface="Calibri"/>
              <a:cs typeface="Calibri"/>
            </a:endParaRPr>
          </a:p>
          <a:p>
            <a:pPr marL="240665" indent="-227965">
              <a:spcBef>
                <a:spcPts val="204"/>
              </a:spcBef>
              <a:buFont typeface="Arial"/>
              <a:buChar char="•"/>
              <a:tabLst>
                <a:tab pos="697865" algn="l"/>
              </a:tabLst>
            </a:pPr>
            <a:endParaRPr lang="en-US" sz="2400" i="1" spc="-10" dirty="0">
              <a:latin typeface="Calibri"/>
              <a:cs typeface="Calibri"/>
            </a:endParaRPr>
          </a:p>
          <a:p>
            <a:pPr marL="240665" indent="-227965">
              <a:spcBef>
                <a:spcPts val="204"/>
              </a:spcBef>
              <a:buFont typeface="Arial"/>
              <a:buChar char="•"/>
              <a:tabLst>
                <a:tab pos="697865" algn="l"/>
              </a:tabLst>
            </a:pPr>
            <a:r>
              <a:rPr lang="en-US" sz="2400" spc="-10" dirty="0">
                <a:latin typeface="Calibri"/>
                <a:cs typeface="Calibri"/>
              </a:rPr>
              <a:t>While these analyses will continue, new factors are changing roles and activities …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40873" y="1092991"/>
            <a:ext cx="9873672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Next</a:t>
            </a:r>
            <a:r>
              <a:rPr spc="-65" dirty="0"/>
              <a:t> </a:t>
            </a:r>
            <a:r>
              <a:rPr spc="-20" dirty="0"/>
              <a:t>Steps</a:t>
            </a:r>
            <a:r>
              <a:rPr lang="en-US" spc="-20" dirty="0"/>
              <a:t> for These Analyses … and Beyond</a:t>
            </a:r>
            <a:endParaRPr spc="-20" dirty="0"/>
          </a:p>
        </p:txBody>
      </p:sp>
      <p:sp>
        <p:nvSpPr>
          <p:cNvPr id="4" name="object 4"/>
          <p:cNvSpPr txBox="1"/>
          <p:nvPr/>
        </p:nvSpPr>
        <p:spPr>
          <a:xfrm>
            <a:off x="1884426" y="4447755"/>
            <a:ext cx="7748270" cy="830580"/>
          </a:xfrm>
          <a:prstGeom prst="rect">
            <a:avLst/>
          </a:prstGeom>
          <a:ln w="38100">
            <a:solidFill>
              <a:srgbClr val="00AFEF"/>
            </a:solidFill>
          </a:ln>
        </p:spPr>
        <p:txBody>
          <a:bodyPr vert="horz" wrap="square" lIns="0" tIns="25400" rIns="0" bIns="0" rtlCol="0">
            <a:spAutoFit/>
          </a:bodyPr>
          <a:lstStyle/>
          <a:p>
            <a:pPr marL="52705" algn="ctr">
              <a:lnSpc>
                <a:spcPct val="100000"/>
              </a:lnSpc>
              <a:spcBef>
                <a:spcPts val="200"/>
              </a:spcBef>
              <a:tabLst>
                <a:tab pos="6803390" algn="l"/>
              </a:tabLst>
            </a:pPr>
            <a:r>
              <a:rPr sz="2400" b="1" dirty="0">
                <a:latin typeface="Calibri"/>
                <a:cs typeface="Calibri"/>
              </a:rPr>
              <a:t>Ultimately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‘making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Geodetic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Capacity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Development’</a:t>
            </a:r>
            <a:r>
              <a:rPr sz="2400" b="1" dirty="0">
                <a:latin typeface="Calibri"/>
                <a:cs typeface="Calibri"/>
              </a:rPr>
              <a:t>	</a:t>
            </a:r>
            <a:r>
              <a:rPr sz="2400" b="1" spc="-20" dirty="0">
                <a:latin typeface="Calibri"/>
                <a:cs typeface="Calibri"/>
              </a:rPr>
              <a:t>FAIR</a:t>
            </a:r>
            <a:endParaRPr sz="2400">
              <a:latin typeface="Calibri"/>
              <a:cs typeface="Calibri"/>
            </a:endParaRPr>
          </a:p>
          <a:p>
            <a:pPr marL="52705" algn="ctr">
              <a:lnSpc>
                <a:spcPct val="100000"/>
              </a:lnSpc>
            </a:pPr>
            <a:r>
              <a:rPr sz="2400" b="1" dirty="0">
                <a:latin typeface="Calibri"/>
                <a:cs typeface="Calibri"/>
              </a:rPr>
              <a:t>(findable,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accessible,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interoperable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and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reusable)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DEAB55-D68F-43B3-AE1E-48E8AF64F16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FA4CF-B238-46A4-95F1-1FFF70BF7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611" y="856648"/>
            <a:ext cx="11912167" cy="83404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UN Global Geodetic Centre of Excellence (UN GGCE)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1A3B32-8045-42FD-B4A5-8F09203058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6611" y="1592357"/>
            <a:ext cx="6260842" cy="4486275"/>
          </a:xfrm>
        </p:spPr>
        <p:txBody>
          <a:bodyPr>
            <a:normAutofit fontScale="25000" lnSpcReduction="20000"/>
          </a:bodyPr>
          <a:lstStyle/>
          <a:p>
            <a:pPr marL="457200" indent="-336550">
              <a:buFont typeface="Arial" panose="020B0604020202020204" pitchFamily="34" charset="0"/>
              <a:buChar char="•"/>
            </a:pPr>
            <a:r>
              <a:rPr lang="en-US" sz="9600" dirty="0">
                <a:solidFill>
                  <a:schemeClr val="tx1"/>
                </a:solidFill>
                <a:latin typeface="+mn-lt"/>
              </a:rPr>
              <a:t>Overarching goal </a:t>
            </a:r>
          </a:p>
          <a:p>
            <a:pPr marL="914400" lvl="1" indent="-336550">
              <a:buFont typeface="Arial" panose="020B0604020202020204" pitchFamily="34" charset="0"/>
              <a:buChar char="•"/>
            </a:pPr>
            <a:r>
              <a:rPr lang="en-US" sz="7800" dirty="0"/>
              <a:t>to assist Member States &amp; geodetic organizations</a:t>
            </a:r>
          </a:p>
          <a:p>
            <a:pPr marL="914400" lvl="1" indent="-336550">
              <a:buFont typeface="Arial" panose="020B0604020202020204" pitchFamily="34" charset="0"/>
              <a:buChar char="•"/>
            </a:pPr>
            <a:r>
              <a:rPr lang="en-US" sz="8000" dirty="0"/>
              <a:t>to coordinate and collaborate </a:t>
            </a:r>
          </a:p>
          <a:p>
            <a:pPr marL="914400" lvl="1" indent="-336550">
              <a:buFont typeface="Arial" panose="020B0604020202020204" pitchFamily="34" charset="0"/>
              <a:buChar char="•"/>
            </a:pPr>
            <a:r>
              <a:rPr lang="en-US" sz="8000" dirty="0"/>
              <a:t>to sustain, enhance, access &amp; utilize an accurate, accessible and sustainable GGRF </a:t>
            </a:r>
          </a:p>
          <a:p>
            <a:pPr marL="914400" lvl="1" indent="-336550">
              <a:buFont typeface="Arial" panose="020B0604020202020204" pitchFamily="34" charset="0"/>
              <a:buChar char="•"/>
            </a:pPr>
            <a:r>
              <a:rPr lang="en-US" sz="8000" dirty="0"/>
              <a:t>to support science, society &amp; global development</a:t>
            </a:r>
          </a:p>
          <a:p>
            <a:pPr marL="914400" lvl="1" indent="-33655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457200" indent="-336550">
              <a:buFont typeface="Arial" panose="020B0604020202020204" pitchFamily="34" charset="0"/>
              <a:buChar char="•"/>
            </a:pPr>
            <a:r>
              <a:rPr lang="en-US" sz="9600" dirty="0">
                <a:solidFill>
                  <a:schemeClr val="tx1"/>
                </a:solidFill>
                <a:latin typeface="+mn-lt"/>
              </a:rPr>
              <a:t>The objective is to support, within available resources, the implementation of General Assembly resolution 69/266 (UN GGRF)</a:t>
            </a:r>
          </a:p>
          <a:p>
            <a:pPr marL="914400" lvl="1" indent="-336550">
              <a:buFont typeface="Arial" panose="020B0604020202020204" pitchFamily="34" charset="0"/>
              <a:buChar char="•"/>
            </a:pPr>
            <a:endParaRPr lang="en-US" sz="3400" dirty="0">
              <a:solidFill>
                <a:schemeClr val="tx1"/>
              </a:solidFill>
              <a:latin typeface="+mn-lt"/>
            </a:endParaRPr>
          </a:p>
          <a:p>
            <a:pPr marL="457200" indent="-336550">
              <a:buFont typeface="Arial" panose="020B0604020202020204" pitchFamily="34" charset="0"/>
              <a:buChar char="•"/>
            </a:pPr>
            <a:r>
              <a:rPr lang="en-US" sz="9600" dirty="0">
                <a:solidFill>
                  <a:schemeClr val="tx1"/>
                </a:solidFill>
                <a:latin typeface="+mn-lt"/>
              </a:rPr>
              <a:t>Strengthening and advancing: </a:t>
            </a:r>
          </a:p>
          <a:p>
            <a:pPr marL="914400" lvl="1" indent="-336550">
              <a:buFont typeface="Arial" panose="020B0604020202020204" pitchFamily="34" charset="0"/>
              <a:buChar char="•"/>
            </a:pPr>
            <a:r>
              <a:rPr lang="en-US" sz="8000" dirty="0"/>
              <a:t>Global geodetic cooperation and coordination; </a:t>
            </a:r>
          </a:p>
          <a:p>
            <a:pPr marL="914400" lvl="1" indent="-336550">
              <a:buFont typeface="Arial" panose="020B0604020202020204" pitchFamily="34" charset="0"/>
              <a:buChar char="•"/>
            </a:pPr>
            <a:r>
              <a:rPr lang="en-US" sz="8000" dirty="0"/>
              <a:t>Worldwide geodetic infrastructure; </a:t>
            </a:r>
          </a:p>
          <a:p>
            <a:pPr marL="914400" lvl="1" indent="-336550">
              <a:buFont typeface="Arial" panose="020B0604020202020204" pitchFamily="34" charset="0"/>
              <a:buChar char="•"/>
            </a:pPr>
            <a:r>
              <a:rPr lang="en-US" sz="8000" dirty="0"/>
              <a:t>Standards and policies; </a:t>
            </a:r>
          </a:p>
          <a:p>
            <a:pPr marL="914400" lvl="1" indent="-336550">
              <a:buFont typeface="Arial" panose="020B0604020202020204" pitchFamily="34" charset="0"/>
              <a:buChar char="•"/>
            </a:pPr>
            <a:r>
              <a:rPr lang="en-US" sz="8000" dirty="0"/>
              <a:t>Education, training and capacity development; </a:t>
            </a:r>
          </a:p>
          <a:p>
            <a:pPr marL="914400" lvl="1" indent="-336550">
              <a:buFont typeface="Arial" panose="020B0604020202020204" pitchFamily="34" charset="0"/>
              <a:buChar char="•"/>
            </a:pPr>
            <a:r>
              <a:rPr lang="en-US" sz="8000" dirty="0"/>
              <a:t>Communication and awareness.</a:t>
            </a:r>
          </a:p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E0FBB10-8D13-40C3-A990-E60F1694867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65498" y="1690688"/>
            <a:ext cx="5926580" cy="4486275"/>
          </a:xfrm>
        </p:spPr>
      </p:pic>
    </p:spTree>
    <p:extLst>
      <p:ext uri="{BB962C8B-B14F-4D97-AF65-F5344CB8AC3E}">
        <p14:creationId xmlns:p14="http://schemas.microsoft.com/office/powerpoint/2010/main" val="18173838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ACAF6-4510-44FB-82AC-A2E5BBDA7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UN </a:t>
            </a:r>
            <a:r>
              <a:rPr lang="en-US" dirty="0" err="1"/>
              <a:t>SCoG</a:t>
            </a:r>
            <a:r>
              <a:rPr lang="en-US" dirty="0"/>
              <a:t> WG Actions – Joint with IAG and FIG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63F829-83F7-49D2-8992-128C52BCA7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8" y="1825625"/>
            <a:ext cx="6859555" cy="4351338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effectLst/>
                <a:highlight>
                  <a:srgbClr val="00FF00"/>
                </a:highlight>
                <a:latin typeface="Calibri" panose="020F0502020204030204" pitchFamily="34" charset="0"/>
                <a:ea typeface="DengXian"/>
              </a:rPr>
              <a:t>Global Geodesy Needs Assessment </a:t>
            </a:r>
          </a:p>
          <a:p>
            <a:pPr marL="457200" lvl="1" indent="0">
              <a:buNone/>
            </a:pPr>
            <a:r>
              <a:rPr lang="en-US" dirty="0">
                <a:effectLst/>
                <a:latin typeface="Calibri" panose="020F0502020204030204" pitchFamily="34" charset="0"/>
                <a:ea typeface="DengXian"/>
              </a:rPr>
              <a:t>Global/regional needs vs IGIF Strategic Pathways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effectLst/>
                <a:highlight>
                  <a:srgbClr val="FF00FF"/>
                </a:highlight>
                <a:latin typeface="Calibri" panose="020F0502020204030204" pitchFamily="34" charset="0"/>
                <a:ea typeface="DengXian"/>
              </a:rPr>
              <a:t>State of Geodesy Report </a:t>
            </a:r>
          </a:p>
          <a:p>
            <a:pPr marL="457200" lvl="1" indent="0">
              <a:buNone/>
            </a:pPr>
            <a:r>
              <a:rPr lang="en-US" dirty="0">
                <a:effectLst/>
                <a:latin typeface="Calibri" panose="020F0502020204030204" pitchFamily="34" charset="0"/>
                <a:ea typeface="DengXian"/>
              </a:rPr>
              <a:t>Geodesy contributions at global/regional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effectLst/>
                <a:latin typeface="Calibri" panose="020F0502020204030204" pitchFamily="34" charset="0"/>
                <a:ea typeface="DengXian"/>
              </a:rPr>
              <a:t>Support the UN GGCE </a:t>
            </a:r>
          </a:p>
          <a:p>
            <a:pPr marL="457200" lvl="1" indent="0">
              <a:buNone/>
            </a:pPr>
            <a:r>
              <a:rPr lang="en-US" dirty="0">
                <a:effectLst/>
                <a:latin typeface="Calibri" panose="020F0502020204030204" pitchFamily="34" charset="0"/>
                <a:ea typeface="DengXian"/>
              </a:rPr>
              <a:t>Global Geodesy Development Plan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DengXian"/>
              </a:rPr>
              <a:t>Support and promote sustainable GGRF</a:t>
            </a:r>
          </a:p>
          <a:p>
            <a:pPr marL="457200" lvl="1" indent="0">
              <a:buNone/>
            </a:pPr>
            <a:r>
              <a:rPr lang="en-US" dirty="0">
                <a:effectLst/>
                <a:latin typeface="Calibri" panose="020F0502020204030204" pitchFamily="34" charset="0"/>
                <a:ea typeface="DengXian"/>
              </a:rPr>
              <a:t>Global coordination, coherence, and partnerships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DengXian"/>
              </a:rPr>
              <a:t>Raise awareness &amp; advocate for global geodesy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DengXian"/>
              </a:rPr>
              <a:t>Engage in capacity &amp; capability development</a:t>
            </a:r>
          </a:p>
          <a:p>
            <a:pPr marL="342900" indent="-342900">
              <a:buFont typeface="+mj-lt"/>
              <a:buAutoNum type="arabicPeriod"/>
            </a:pPr>
            <a:r>
              <a:rPr lang="en-AU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DengXian"/>
              </a:rPr>
              <a:t>Develop branding and communicate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AC6BAE-833F-44AB-A272-C634074F44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058"/>
          <a:stretch/>
        </p:blipFill>
        <p:spPr>
          <a:xfrm>
            <a:off x="7373986" y="1903448"/>
            <a:ext cx="4581055" cy="39235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C35BC97-89FD-4119-9CE3-141DF7350BF1}"/>
              </a:ext>
            </a:extLst>
          </p:cNvPr>
          <p:cNvSpPr txBox="1"/>
          <p:nvPr/>
        </p:nvSpPr>
        <p:spPr>
          <a:xfrm rot="16200000">
            <a:off x="5546216" y="3747734"/>
            <a:ext cx="3481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9999FF"/>
                </a:solidFill>
              </a:rPr>
              <a:t>Governance    Technology    People</a:t>
            </a:r>
          </a:p>
        </p:txBody>
      </p:sp>
    </p:spTree>
    <p:extLst>
      <p:ext uri="{BB962C8B-B14F-4D97-AF65-F5344CB8AC3E}">
        <p14:creationId xmlns:p14="http://schemas.microsoft.com/office/powerpoint/2010/main" val="15014058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7C6C5-3436-4389-B583-C45261858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 </a:t>
            </a:r>
            <a:r>
              <a:rPr lang="en-US" dirty="0" err="1"/>
              <a:t>SCoG</a:t>
            </a:r>
            <a:r>
              <a:rPr lang="en-US" dirty="0"/>
              <a:t> - Global to Regional Relationships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801332-9820-426D-AC4B-32173D4C6E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1049" cy="4351338"/>
          </a:xfrm>
        </p:spPr>
        <p:txBody>
          <a:bodyPr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Coordinates globally with UN GGIM, IAG, FIG, ISO, OGC, GEO, etc.</a:t>
            </a:r>
          </a:p>
          <a:p>
            <a:pPr lvl="1">
              <a:spcBef>
                <a:spcPts val="0"/>
              </a:spcBef>
              <a:buClr>
                <a:schemeClr val="dk1"/>
              </a:buClr>
              <a:buSzPts val="2800"/>
            </a:pPr>
            <a:r>
              <a:rPr lang="en-US" dirty="0"/>
              <a:t>Overlapping mission areas – need to examine what is missed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Works with regional Geodetic Reference Frame working groups</a:t>
            </a: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/>
              <a:t>GRFA in UN GGIM Americas 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Works with regional bodies focused on geodesy</a:t>
            </a: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/>
              <a:t>APREG, SIRGAS, NAREF, etc.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Part of governance mandate to coordinate efforts and minimize overlap of support to maximize capacity development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Surveys to national reps on geodetic infrastructure, training, education needs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Will coordinate work with GGCE, which will maintain operational picture</a:t>
            </a:r>
          </a:p>
        </p:txBody>
      </p:sp>
    </p:spTree>
    <p:extLst>
      <p:ext uri="{BB962C8B-B14F-4D97-AF65-F5344CB8AC3E}">
        <p14:creationId xmlns:p14="http://schemas.microsoft.com/office/powerpoint/2010/main" val="34651662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2302" y="1971089"/>
            <a:ext cx="10873740" cy="211518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240665" algn="l"/>
              </a:tabLst>
            </a:pPr>
            <a:r>
              <a:rPr sz="2800" dirty="0">
                <a:latin typeface="Arial Narrow"/>
                <a:cs typeface="Arial Narrow"/>
              </a:rPr>
              <a:t>The</a:t>
            </a:r>
            <a:r>
              <a:rPr sz="2800" spc="-25" dirty="0">
                <a:latin typeface="Arial Narrow"/>
                <a:cs typeface="Arial Narrow"/>
              </a:rPr>
              <a:t> </a:t>
            </a:r>
            <a:r>
              <a:rPr sz="2800" spc="75" dirty="0">
                <a:latin typeface="Arial Narrow"/>
                <a:cs typeface="Arial Narrow"/>
              </a:rPr>
              <a:t>authors</a:t>
            </a:r>
            <a:r>
              <a:rPr sz="2800" spc="-30" dirty="0">
                <a:latin typeface="Arial Narrow"/>
                <a:cs typeface="Arial Narrow"/>
              </a:rPr>
              <a:t> </a:t>
            </a:r>
            <a:r>
              <a:rPr sz="2800" spc="-10" dirty="0">
                <a:latin typeface="Arial Narrow"/>
                <a:cs typeface="Arial Narrow"/>
              </a:rPr>
              <a:t>acknowledge:</a:t>
            </a:r>
            <a:endParaRPr sz="2800">
              <a:latin typeface="Arial Narrow"/>
              <a:cs typeface="Arial Narrow"/>
            </a:endParaRPr>
          </a:p>
          <a:p>
            <a:pPr marL="697865" lvl="1" indent="-227965">
              <a:lnSpc>
                <a:spcPct val="100000"/>
              </a:lnSpc>
              <a:spcBef>
                <a:spcPts val="245"/>
              </a:spcBef>
              <a:buFont typeface="Arial"/>
              <a:buChar char="•"/>
              <a:tabLst>
                <a:tab pos="697865" algn="l"/>
              </a:tabLst>
            </a:pPr>
            <a:r>
              <a:rPr sz="2400" dirty="0">
                <a:latin typeface="Arial Narrow"/>
                <a:cs typeface="Arial Narrow"/>
              </a:rPr>
              <a:t>Respondents</a:t>
            </a:r>
            <a:r>
              <a:rPr sz="2400" spc="80" dirty="0">
                <a:latin typeface="Arial Narrow"/>
                <a:cs typeface="Arial Narrow"/>
              </a:rPr>
              <a:t> </a:t>
            </a:r>
            <a:r>
              <a:rPr sz="2400" spc="120" dirty="0">
                <a:latin typeface="Arial Narrow"/>
                <a:cs typeface="Arial Narrow"/>
              </a:rPr>
              <a:t>for</a:t>
            </a:r>
            <a:r>
              <a:rPr sz="2400" spc="90" dirty="0">
                <a:latin typeface="Arial Narrow"/>
                <a:cs typeface="Arial Narrow"/>
              </a:rPr>
              <a:t> </a:t>
            </a:r>
            <a:r>
              <a:rPr sz="2400" spc="105" dirty="0">
                <a:latin typeface="Arial Narrow"/>
                <a:cs typeface="Arial Narrow"/>
              </a:rPr>
              <a:t>their</a:t>
            </a:r>
            <a:r>
              <a:rPr sz="2400" spc="80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time,</a:t>
            </a:r>
            <a:r>
              <a:rPr sz="2400" spc="95" dirty="0">
                <a:latin typeface="Arial Narrow"/>
                <a:cs typeface="Arial Narrow"/>
              </a:rPr>
              <a:t> </a:t>
            </a:r>
            <a:r>
              <a:rPr sz="2400" spc="50" dirty="0">
                <a:latin typeface="Arial Narrow"/>
                <a:cs typeface="Arial Narrow"/>
              </a:rPr>
              <a:t>constructive</a:t>
            </a:r>
            <a:r>
              <a:rPr sz="2400" spc="90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feedback</a:t>
            </a:r>
            <a:r>
              <a:rPr sz="2400" spc="80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and</a:t>
            </a:r>
            <a:r>
              <a:rPr sz="2400" spc="95" dirty="0">
                <a:latin typeface="Arial Narrow"/>
                <a:cs typeface="Arial Narrow"/>
              </a:rPr>
              <a:t> </a:t>
            </a:r>
            <a:r>
              <a:rPr sz="2400" spc="80" dirty="0">
                <a:latin typeface="Arial Narrow"/>
                <a:cs typeface="Arial Narrow"/>
              </a:rPr>
              <a:t>contribution</a:t>
            </a:r>
            <a:r>
              <a:rPr sz="2400" spc="65" dirty="0">
                <a:latin typeface="Arial Narrow"/>
                <a:cs typeface="Arial Narrow"/>
              </a:rPr>
              <a:t> </a:t>
            </a:r>
            <a:r>
              <a:rPr sz="2400" spc="135" dirty="0">
                <a:latin typeface="Arial Narrow"/>
                <a:cs typeface="Arial Narrow"/>
              </a:rPr>
              <a:t>to</a:t>
            </a:r>
            <a:r>
              <a:rPr sz="2400" spc="100" dirty="0">
                <a:latin typeface="Arial Narrow"/>
                <a:cs typeface="Arial Narrow"/>
              </a:rPr>
              <a:t> </a:t>
            </a:r>
            <a:r>
              <a:rPr sz="2400" spc="90" dirty="0">
                <a:latin typeface="Arial Narrow"/>
                <a:cs typeface="Arial Narrow"/>
              </a:rPr>
              <a:t>the</a:t>
            </a:r>
            <a:r>
              <a:rPr sz="2400" spc="95" dirty="0">
                <a:latin typeface="Arial Narrow"/>
                <a:cs typeface="Arial Narrow"/>
              </a:rPr>
              <a:t> </a:t>
            </a:r>
            <a:r>
              <a:rPr sz="2400" spc="-10" dirty="0">
                <a:latin typeface="Arial Narrow"/>
                <a:cs typeface="Arial Narrow"/>
              </a:rPr>
              <a:t>survey</a:t>
            </a:r>
            <a:endParaRPr sz="2400">
              <a:latin typeface="Arial Narrow"/>
              <a:cs typeface="Arial Narrow"/>
            </a:endParaRPr>
          </a:p>
          <a:p>
            <a:pPr marL="697865" marR="5080" lvl="1" indent="-228600">
              <a:lnSpc>
                <a:spcPts val="2590"/>
              </a:lnSpc>
              <a:spcBef>
                <a:spcPts val="530"/>
              </a:spcBef>
              <a:buFont typeface="Arial"/>
              <a:buChar char="•"/>
              <a:tabLst>
                <a:tab pos="697865" algn="l"/>
              </a:tabLst>
            </a:pPr>
            <a:r>
              <a:rPr sz="2400" dirty="0">
                <a:latin typeface="Arial Narrow"/>
                <a:cs typeface="Arial Narrow"/>
              </a:rPr>
              <a:t>All</a:t>
            </a:r>
            <a:r>
              <a:rPr sz="2400" spc="41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groups</a:t>
            </a:r>
            <a:r>
              <a:rPr sz="2400" spc="41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involved</a:t>
            </a:r>
            <a:r>
              <a:rPr sz="2400" spc="415" dirty="0">
                <a:latin typeface="Arial Narrow"/>
                <a:cs typeface="Arial Narrow"/>
              </a:rPr>
              <a:t> </a:t>
            </a:r>
            <a:r>
              <a:rPr sz="2400" spc="120" dirty="0">
                <a:latin typeface="Arial Narrow"/>
                <a:cs typeface="Arial Narrow"/>
              </a:rPr>
              <a:t>with</a:t>
            </a:r>
            <a:r>
              <a:rPr sz="2400" spc="415" dirty="0">
                <a:latin typeface="Arial Narrow"/>
                <a:cs typeface="Arial Narrow"/>
              </a:rPr>
              <a:t> </a:t>
            </a:r>
            <a:r>
              <a:rPr sz="2400" spc="-45" dirty="0">
                <a:latin typeface="Arial Narrow"/>
                <a:cs typeface="Arial Narrow"/>
              </a:rPr>
              <a:t>UN-</a:t>
            </a:r>
            <a:r>
              <a:rPr sz="2400" spc="-60" dirty="0">
                <a:latin typeface="Arial Narrow"/>
                <a:cs typeface="Arial Narrow"/>
              </a:rPr>
              <a:t>GGIM</a:t>
            </a:r>
            <a:r>
              <a:rPr sz="2400" spc="415" dirty="0">
                <a:latin typeface="Arial Narrow"/>
                <a:cs typeface="Arial Narrow"/>
              </a:rPr>
              <a:t> </a:t>
            </a:r>
            <a:r>
              <a:rPr sz="2400" spc="-170" dirty="0">
                <a:latin typeface="Arial Narrow"/>
                <a:cs typeface="Arial Narrow"/>
              </a:rPr>
              <a:t>SCoG</a:t>
            </a:r>
            <a:r>
              <a:rPr sz="2400" spc="420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and</a:t>
            </a:r>
            <a:r>
              <a:rPr sz="2400" spc="415" dirty="0">
                <a:latin typeface="Arial Narrow"/>
                <a:cs typeface="Arial Narrow"/>
              </a:rPr>
              <a:t> </a:t>
            </a:r>
            <a:r>
              <a:rPr sz="2400" spc="-320" dirty="0">
                <a:latin typeface="Arial Narrow"/>
                <a:cs typeface="Arial Narrow"/>
              </a:rPr>
              <a:t>GGCE</a:t>
            </a:r>
            <a:r>
              <a:rPr sz="2400" spc="430" dirty="0">
                <a:latin typeface="Arial Narrow"/>
                <a:cs typeface="Arial Narrow"/>
              </a:rPr>
              <a:t> </a:t>
            </a:r>
            <a:r>
              <a:rPr sz="2400" spc="55" dirty="0">
                <a:latin typeface="Arial Narrow"/>
                <a:cs typeface="Arial Narrow"/>
              </a:rPr>
              <a:t>working</a:t>
            </a:r>
            <a:r>
              <a:rPr sz="2400" spc="415" dirty="0">
                <a:latin typeface="Arial Narrow"/>
                <a:cs typeface="Arial Narrow"/>
              </a:rPr>
              <a:t> </a:t>
            </a:r>
            <a:r>
              <a:rPr sz="2400" spc="135" dirty="0">
                <a:latin typeface="Arial Narrow"/>
                <a:cs typeface="Arial Narrow"/>
              </a:rPr>
              <a:t>to</a:t>
            </a:r>
            <a:r>
              <a:rPr sz="2400" spc="41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realise</a:t>
            </a:r>
            <a:r>
              <a:rPr sz="2400" spc="415" dirty="0">
                <a:latin typeface="Arial Narrow"/>
                <a:cs typeface="Arial Narrow"/>
              </a:rPr>
              <a:t> </a:t>
            </a:r>
            <a:r>
              <a:rPr sz="2400" spc="90" dirty="0">
                <a:latin typeface="Arial Narrow"/>
                <a:cs typeface="Arial Narrow"/>
              </a:rPr>
              <a:t>the</a:t>
            </a:r>
            <a:r>
              <a:rPr sz="2400" spc="409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vision</a:t>
            </a:r>
            <a:r>
              <a:rPr sz="2400" spc="420" dirty="0">
                <a:latin typeface="Arial Narrow"/>
                <a:cs typeface="Arial Narrow"/>
              </a:rPr>
              <a:t> </a:t>
            </a:r>
            <a:r>
              <a:rPr sz="2400" spc="110" dirty="0">
                <a:latin typeface="Arial Narrow"/>
                <a:cs typeface="Arial Narrow"/>
              </a:rPr>
              <a:t>of</a:t>
            </a:r>
            <a:r>
              <a:rPr sz="2400" spc="415" dirty="0">
                <a:latin typeface="Arial Narrow"/>
                <a:cs typeface="Arial Narrow"/>
              </a:rPr>
              <a:t> </a:t>
            </a:r>
            <a:r>
              <a:rPr sz="2400" spc="-50" dirty="0">
                <a:latin typeface="Arial Narrow"/>
                <a:cs typeface="Arial Narrow"/>
              </a:rPr>
              <a:t>a </a:t>
            </a:r>
            <a:r>
              <a:rPr sz="2400" dirty="0">
                <a:latin typeface="Arial Narrow"/>
                <a:cs typeface="Arial Narrow"/>
              </a:rPr>
              <a:t>sustainable</a:t>
            </a:r>
            <a:r>
              <a:rPr sz="2400" spc="300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and</a:t>
            </a:r>
            <a:r>
              <a:rPr sz="2400" spc="31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reliable</a:t>
            </a:r>
            <a:r>
              <a:rPr sz="2400" spc="280" dirty="0">
                <a:latin typeface="Arial Narrow"/>
                <a:cs typeface="Arial Narrow"/>
              </a:rPr>
              <a:t> </a:t>
            </a:r>
            <a:r>
              <a:rPr sz="2400" spc="-10" dirty="0">
                <a:latin typeface="Arial Narrow"/>
                <a:cs typeface="Arial Narrow"/>
              </a:rPr>
              <a:t>GGRF.</a:t>
            </a:r>
            <a:endParaRPr sz="2400">
              <a:latin typeface="Arial Narrow"/>
              <a:cs typeface="Arial Narrow"/>
            </a:endParaRPr>
          </a:p>
          <a:p>
            <a:pPr marL="240665" indent="-227965">
              <a:lnSpc>
                <a:spcPct val="100000"/>
              </a:lnSpc>
              <a:spcBef>
                <a:spcPts val="610"/>
              </a:spcBef>
              <a:buFont typeface="Arial"/>
              <a:buChar char="•"/>
              <a:tabLst>
                <a:tab pos="240665" algn="l"/>
              </a:tabLst>
            </a:pPr>
            <a:r>
              <a:rPr sz="2800" spc="-10" dirty="0">
                <a:latin typeface="Arial Narrow"/>
                <a:cs typeface="Arial Narrow"/>
              </a:rPr>
              <a:t>Contacts:</a:t>
            </a:r>
            <a:endParaRPr sz="2800">
              <a:latin typeface="Arial Narrow"/>
              <a:cs typeface="Arial Narro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97955" y="4062729"/>
            <a:ext cx="4191635" cy="8121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1760" marR="5080" indent="-99060">
              <a:lnSpc>
                <a:spcPct val="107500"/>
              </a:lnSpc>
              <a:spcBef>
                <a:spcPts val="100"/>
              </a:spcBef>
            </a:pPr>
            <a:r>
              <a:rPr sz="2400" dirty="0">
                <a:latin typeface="Arial Narrow"/>
                <a:cs typeface="Arial Narrow"/>
              </a:rPr>
              <a:t>Allison</a:t>
            </a:r>
            <a:r>
              <a:rPr sz="2400" spc="65" dirty="0">
                <a:latin typeface="Arial Narrow"/>
                <a:cs typeface="Arial Narrow"/>
              </a:rPr>
              <a:t> </a:t>
            </a:r>
            <a:r>
              <a:rPr sz="2400" spc="-10" dirty="0">
                <a:latin typeface="Arial Narrow"/>
                <a:cs typeface="Arial Narrow"/>
              </a:rPr>
              <a:t>Craddock</a:t>
            </a:r>
            <a:r>
              <a:rPr sz="2400" spc="80" dirty="0">
                <a:latin typeface="Arial Narrow"/>
                <a:cs typeface="Arial Narrow"/>
              </a:rPr>
              <a:t> </a:t>
            </a:r>
            <a:r>
              <a:rPr sz="2400" spc="-10" dirty="0">
                <a:latin typeface="Arial Narrow"/>
                <a:cs typeface="Arial Narrow"/>
              </a:rPr>
              <a:t>(</a:t>
            </a:r>
            <a:r>
              <a:rPr sz="24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 Narrow"/>
                <a:cs typeface="Arial Narrow"/>
                <a:hlinkClick r:id="rId3"/>
              </a:rPr>
              <a:t>craddock@igs.org</a:t>
            </a:r>
            <a:r>
              <a:rPr sz="2400" spc="-10" dirty="0">
                <a:latin typeface="Arial Narrow"/>
                <a:cs typeface="Arial Narrow"/>
              </a:rPr>
              <a:t>) </a:t>
            </a:r>
            <a:r>
              <a:rPr sz="2400" spc="55" dirty="0">
                <a:latin typeface="Arial Narrow"/>
                <a:cs typeface="Arial Narrow"/>
              </a:rPr>
              <a:t>Mikael</a:t>
            </a:r>
            <a:r>
              <a:rPr sz="2400" spc="150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Lilje</a:t>
            </a:r>
            <a:r>
              <a:rPr sz="2400" spc="150" dirty="0">
                <a:latin typeface="Arial Narrow"/>
                <a:cs typeface="Arial Narrow"/>
              </a:rPr>
              <a:t> </a:t>
            </a:r>
            <a:r>
              <a:rPr sz="2400" spc="-10" dirty="0">
                <a:latin typeface="Arial Narrow"/>
                <a:cs typeface="Arial Narrow"/>
              </a:rPr>
              <a:t>(</a:t>
            </a:r>
            <a:r>
              <a:rPr sz="24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 Narrow"/>
                <a:cs typeface="Arial Narrow"/>
                <a:hlinkClick r:id="rId4"/>
              </a:rPr>
              <a:t>mikael.lilje@lm.se</a:t>
            </a:r>
            <a:r>
              <a:rPr sz="2400" spc="-10" dirty="0">
                <a:latin typeface="Arial Narrow"/>
                <a:cs typeface="Arial Narrow"/>
              </a:rPr>
              <a:t>)</a:t>
            </a:r>
            <a:endParaRPr sz="2400">
              <a:latin typeface="Arial Narrow"/>
              <a:cs typeface="Arial Narro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49502" y="4062729"/>
            <a:ext cx="4498340" cy="120523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315"/>
              </a:spcBef>
              <a:buFont typeface="Arial"/>
              <a:buChar char="•"/>
              <a:tabLst>
                <a:tab pos="240665" algn="l"/>
              </a:tabLst>
            </a:pPr>
            <a:r>
              <a:rPr sz="2400" dirty="0">
                <a:latin typeface="Arial Narrow"/>
                <a:cs typeface="Arial Narrow"/>
              </a:rPr>
              <a:t>Ryan</a:t>
            </a:r>
            <a:r>
              <a:rPr sz="2400" spc="-60" dirty="0">
                <a:latin typeface="Arial Narrow"/>
                <a:cs typeface="Arial Narrow"/>
              </a:rPr>
              <a:t> </a:t>
            </a:r>
            <a:r>
              <a:rPr sz="2400" spc="-10" dirty="0">
                <a:latin typeface="Arial Narrow"/>
                <a:cs typeface="Arial Narrow"/>
              </a:rPr>
              <a:t>Keenan</a:t>
            </a:r>
            <a:r>
              <a:rPr sz="2400" spc="-65" dirty="0">
                <a:latin typeface="Arial Narrow"/>
                <a:cs typeface="Arial Narrow"/>
              </a:rPr>
              <a:t> </a:t>
            </a:r>
            <a:r>
              <a:rPr sz="2400" spc="-10" dirty="0">
                <a:latin typeface="Arial Narrow"/>
                <a:cs typeface="Arial Narrow"/>
              </a:rPr>
              <a:t>(</a:t>
            </a:r>
            <a:r>
              <a:rPr sz="24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 Narrow"/>
                <a:cs typeface="Arial Narrow"/>
                <a:hlinkClick r:id="rId5"/>
              </a:rPr>
              <a:t>ryan.keenan@me.com</a:t>
            </a:r>
            <a:r>
              <a:rPr sz="2400" spc="-10" dirty="0">
                <a:latin typeface="Arial Narrow"/>
                <a:cs typeface="Arial Narrow"/>
              </a:rPr>
              <a:t>)</a:t>
            </a:r>
            <a:endParaRPr sz="2400">
              <a:latin typeface="Arial Narrow"/>
              <a:cs typeface="Arial Narrow"/>
            </a:endParaRPr>
          </a:p>
          <a:p>
            <a:pPr marL="240665" indent="-227965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240665" algn="l"/>
              </a:tabLst>
            </a:pPr>
            <a:r>
              <a:rPr sz="2400" spc="-10" dirty="0">
                <a:latin typeface="Arial Narrow"/>
                <a:cs typeface="Arial Narrow"/>
              </a:rPr>
              <a:t>Rob</a:t>
            </a:r>
            <a:r>
              <a:rPr sz="2400" spc="-40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Sarib</a:t>
            </a:r>
            <a:r>
              <a:rPr sz="2400" spc="-35" dirty="0">
                <a:latin typeface="Arial Narrow"/>
                <a:cs typeface="Arial Narrow"/>
              </a:rPr>
              <a:t> </a:t>
            </a:r>
            <a:r>
              <a:rPr sz="2400" spc="-10" dirty="0">
                <a:latin typeface="Arial Narrow"/>
                <a:cs typeface="Arial Narrow"/>
              </a:rPr>
              <a:t>(</a:t>
            </a:r>
            <a:r>
              <a:rPr sz="24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 Narrow"/>
                <a:cs typeface="Arial Narrow"/>
                <a:hlinkClick r:id="rId6"/>
              </a:rPr>
              <a:t>rob.sarib@gmail.com</a:t>
            </a:r>
            <a:r>
              <a:rPr sz="2400" spc="-10" dirty="0">
                <a:latin typeface="Arial Narrow"/>
                <a:cs typeface="Arial Narrow"/>
              </a:rPr>
              <a:t>)</a:t>
            </a:r>
            <a:endParaRPr sz="2400">
              <a:latin typeface="Arial Narrow"/>
              <a:cs typeface="Arial Narrow"/>
            </a:endParaRPr>
          </a:p>
          <a:p>
            <a:pPr marL="240665" indent="-227965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240665" algn="l"/>
              </a:tabLst>
            </a:pPr>
            <a:r>
              <a:rPr sz="2400" dirty="0">
                <a:latin typeface="Arial Narrow"/>
                <a:cs typeface="Arial Narrow"/>
              </a:rPr>
              <a:t>Dan</a:t>
            </a:r>
            <a:r>
              <a:rPr sz="2400" spc="-90" dirty="0">
                <a:latin typeface="Arial Narrow"/>
                <a:cs typeface="Arial Narrow"/>
              </a:rPr>
              <a:t> </a:t>
            </a:r>
            <a:r>
              <a:rPr sz="2400" spc="-20" dirty="0">
                <a:latin typeface="Arial Narrow"/>
                <a:cs typeface="Arial Narrow"/>
              </a:rPr>
              <a:t>Roman</a:t>
            </a:r>
            <a:r>
              <a:rPr sz="2400" spc="-100" dirty="0">
                <a:latin typeface="Arial Narrow"/>
                <a:cs typeface="Arial Narrow"/>
              </a:rPr>
              <a:t> </a:t>
            </a:r>
            <a:r>
              <a:rPr sz="2400" spc="-10" dirty="0">
                <a:latin typeface="Arial Narrow"/>
                <a:cs typeface="Arial Narrow"/>
              </a:rPr>
              <a:t>(</a:t>
            </a:r>
            <a:r>
              <a:rPr sz="24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 Narrow"/>
                <a:cs typeface="Arial Narrow"/>
                <a:hlinkClick r:id="rId7"/>
              </a:rPr>
              <a:t>dan.roman@noaa.gov</a:t>
            </a:r>
            <a:r>
              <a:rPr sz="2400" spc="-10" dirty="0">
                <a:latin typeface="Arial Narrow"/>
                <a:cs typeface="Arial Narrow"/>
              </a:rPr>
              <a:t>)</a:t>
            </a:r>
            <a:endParaRPr sz="2400">
              <a:latin typeface="Arial Narrow"/>
              <a:cs typeface="Arial Narrow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Acknowledgements</a:t>
            </a:r>
            <a:r>
              <a:rPr spc="-60" dirty="0"/>
              <a:t> </a:t>
            </a:r>
            <a:r>
              <a:rPr dirty="0"/>
              <a:t>|</a:t>
            </a:r>
            <a:r>
              <a:rPr spc="-80" dirty="0"/>
              <a:t> </a:t>
            </a:r>
            <a:r>
              <a:rPr dirty="0"/>
              <a:t>Questions</a:t>
            </a:r>
            <a:r>
              <a:rPr spc="-70" dirty="0"/>
              <a:t> </a:t>
            </a:r>
            <a:r>
              <a:rPr dirty="0"/>
              <a:t>|</a:t>
            </a:r>
            <a:r>
              <a:rPr spc="-45" dirty="0"/>
              <a:t> </a:t>
            </a:r>
            <a:r>
              <a:rPr spc="-10" dirty="0"/>
              <a:t>Contacts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F2DEC7-96F4-407A-88DA-CC4FA3364D7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1756917"/>
            <a:ext cx="9015095" cy="594995"/>
          </a:xfrm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marL="241300" marR="5080" indent="-229235">
              <a:lnSpc>
                <a:spcPct val="70000"/>
              </a:lnSpc>
              <a:spcBef>
                <a:spcPts val="885"/>
              </a:spcBef>
              <a:buFont typeface="Arial"/>
              <a:buChar char="•"/>
              <a:tabLst>
                <a:tab pos="241300" algn="l"/>
              </a:tabLst>
            </a:pPr>
            <a:r>
              <a:rPr sz="2200" dirty="0">
                <a:latin typeface="Calibri"/>
                <a:cs typeface="Calibri"/>
              </a:rPr>
              <a:t>A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summary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results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and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findings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from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2018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Survey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was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published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at </a:t>
            </a:r>
            <a:r>
              <a:rPr sz="2200" dirty="0">
                <a:latin typeface="Calibri"/>
                <a:cs typeface="Calibri"/>
              </a:rPr>
              <a:t>FIG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2020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WW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Amsterdam</a:t>
            </a:r>
            <a:endParaRPr sz="2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51888" y="2642616"/>
            <a:ext cx="6903719" cy="120243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16938" y="3970401"/>
            <a:ext cx="9542678" cy="2128916"/>
          </a:xfrm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marL="241300" marR="789940" indent="-229235">
              <a:lnSpc>
                <a:spcPct val="70000"/>
              </a:lnSpc>
              <a:spcBef>
                <a:spcPts val="885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200" b="1" spc="-65" dirty="0">
                <a:latin typeface="Calibri"/>
                <a:cs typeface="Calibri"/>
              </a:rPr>
              <a:t>“A Global Survey of Reference Frame Competency in terms of Education, Training and Capacity Building (ETCB): Results, Analysis and Update”</a:t>
            </a:r>
            <a:endParaRPr sz="2200" dirty="0">
              <a:latin typeface="Calibri"/>
              <a:cs typeface="Calibri"/>
            </a:endParaRPr>
          </a:p>
          <a:p>
            <a:pPr marL="698500" marR="5080" lvl="1" indent="-228600">
              <a:lnSpc>
                <a:spcPct val="70000"/>
              </a:lnSpc>
              <a:spcBef>
                <a:spcPts val="509"/>
              </a:spcBef>
              <a:buFont typeface="Arial"/>
              <a:buChar char="•"/>
              <a:tabLst>
                <a:tab pos="698500" algn="l"/>
              </a:tabLst>
            </a:pPr>
            <a:r>
              <a:rPr lang="en-US" sz="1500" dirty="0">
                <a:latin typeface="Calibri"/>
                <a:cs typeface="Calibri"/>
              </a:rPr>
              <a:t>Ryan Keenan (Australia), Allison Craddock (USA), Mikael </a:t>
            </a:r>
            <a:r>
              <a:rPr lang="en-US" sz="1500" dirty="0" err="1">
                <a:latin typeface="Calibri"/>
                <a:cs typeface="Calibri"/>
              </a:rPr>
              <a:t>Lilje</a:t>
            </a:r>
            <a:r>
              <a:rPr lang="en-US" sz="1500" dirty="0">
                <a:latin typeface="Calibri"/>
                <a:cs typeface="Calibri"/>
              </a:rPr>
              <a:t> (Sweden), Rob </a:t>
            </a:r>
            <a:r>
              <a:rPr lang="en-US" sz="1500" dirty="0" err="1">
                <a:latin typeface="Calibri"/>
                <a:cs typeface="Calibri"/>
              </a:rPr>
              <a:t>Sarib</a:t>
            </a:r>
            <a:r>
              <a:rPr lang="en-US" sz="1500" dirty="0">
                <a:latin typeface="Calibri"/>
                <a:cs typeface="Calibri"/>
              </a:rPr>
              <a:t> (Australia) and </a:t>
            </a:r>
            <a:r>
              <a:rPr lang="en-US" sz="1500" dirty="0" err="1">
                <a:latin typeface="Calibri"/>
                <a:cs typeface="Calibri"/>
              </a:rPr>
              <a:t>Demian</a:t>
            </a:r>
            <a:r>
              <a:rPr lang="en-US" sz="1500" dirty="0">
                <a:latin typeface="Calibri"/>
                <a:cs typeface="Calibri"/>
              </a:rPr>
              <a:t> Gomez (USA)</a:t>
            </a:r>
            <a:endParaRPr sz="1500" dirty="0">
              <a:latin typeface="Calibri"/>
              <a:cs typeface="Calibri"/>
            </a:endParaRPr>
          </a:p>
          <a:p>
            <a:pPr marL="3251200" marR="253365" indent="-2360930">
              <a:lnSpc>
                <a:spcPct val="100000"/>
              </a:lnSpc>
            </a:pPr>
            <a:endParaRPr lang="en-US" sz="2100" dirty="0">
              <a:latin typeface="Calibri"/>
              <a:cs typeface="Calibri"/>
            </a:endParaRPr>
          </a:p>
          <a:p>
            <a:pPr marL="3251200" marR="253365" indent="-2360930"/>
            <a:r>
              <a:rPr lang="en-US" sz="18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https://www.fig.net/resources/proceedings/fig_proceedings/fig2020/papers/ts02g/TS02</a:t>
            </a:r>
            <a:r>
              <a:rPr lang="en-US" sz="1800" spc="-10" dirty="0">
                <a:solidFill>
                  <a:srgbClr val="0462C1"/>
                </a:solidFill>
                <a:latin typeface="Calibri"/>
                <a:cs typeface="Calibri"/>
                <a:hlinkClick r:id="rId4"/>
              </a:rPr>
              <a:t> </a:t>
            </a:r>
            <a:r>
              <a:rPr lang="en-US" sz="18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G_keenan_craddock_et_al_10753.pdf</a:t>
            </a:r>
            <a:endParaRPr lang="en-US" sz="1800" u="sng" spc="-10" dirty="0">
              <a:solidFill>
                <a:srgbClr val="0462C1"/>
              </a:solidFill>
              <a:uFill>
                <a:solidFill>
                  <a:srgbClr val="0462C1"/>
                </a:solidFill>
              </a:uFill>
              <a:latin typeface="Calibri"/>
              <a:cs typeface="Calibri"/>
            </a:endParaRPr>
          </a:p>
          <a:p>
            <a:pPr marL="3251200" marR="253365" indent="-2360930">
              <a:lnSpc>
                <a:spcPct val="100000"/>
              </a:lnSpc>
            </a:pPr>
            <a:endParaRPr sz="18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31724" y="1233043"/>
            <a:ext cx="8140472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Reference</a:t>
            </a:r>
            <a:r>
              <a:rPr spc="-80" dirty="0"/>
              <a:t> </a:t>
            </a:r>
            <a:r>
              <a:rPr dirty="0"/>
              <a:t>Frame</a:t>
            </a:r>
            <a:r>
              <a:rPr spc="-90" dirty="0"/>
              <a:t> </a:t>
            </a:r>
            <a:r>
              <a:rPr dirty="0"/>
              <a:t>Competency</a:t>
            </a:r>
            <a:r>
              <a:rPr spc="-85" dirty="0"/>
              <a:t> </a:t>
            </a:r>
            <a:r>
              <a:rPr dirty="0"/>
              <a:t>Survey</a:t>
            </a:r>
            <a:r>
              <a:rPr spc="-60" dirty="0"/>
              <a:t> </a:t>
            </a:r>
            <a:r>
              <a:rPr dirty="0"/>
              <a:t>–</a:t>
            </a:r>
            <a:r>
              <a:rPr spc="-65" dirty="0"/>
              <a:t> </a:t>
            </a:r>
            <a:r>
              <a:rPr spc="-20" dirty="0"/>
              <a:t>2018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66ED43-4496-4E71-86B4-53F116EC0F3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1756917"/>
            <a:ext cx="9015095" cy="602729"/>
          </a:xfrm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marL="241300" marR="5080" indent="-229235">
              <a:lnSpc>
                <a:spcPct val="70000"/>
              </a:lnSpc>
              <a:spcBef>
                <a:spcPts val="885"/>
              </a:spcBef>
              <a:buFont typeface="Arial"/>
              <a:buChar char="•"/>
              <a:tabLst>
                <a:tab pos="241300" algn="l"/>
              </a:tabLst>
            </a:pPr>
            <a:r>
              <a:rPr sz="2200" dirty="0">
                <a:latin typeface="Calibri"/>
                <a:cs typeface="Calibri"/>
              </a:rPr>
              <a:t>A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summary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results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and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findings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from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20</a:t>
            </a:r>
            <a:r>
              <a:rPr lang="en-US" sz="2200" dirty="0">
                <a:latin typeface="Calibri"/>
                <a:cs typeface="Calibri"/>
              </a:rPr>
              <a:t>21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Survey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was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published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at </a:t>
            </a:r>
            <a:r>
              <a:rPr sz="2200" dirty="0">
                <a:latin typeface="Calibri"/>
                <a:cs typeface="Calibri"/>
              </a:rPr>
              <a:t>FIG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202</a:t>
            </a:r>
            <a:r>
              <a:rPr lang="en-US" sz="2200" dirty="0">
                <a:latin typeface="Calibri"/>
                <a:cs typeface="Calibri"/>
              </a:rPr>
              <a:t>3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WW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lang="en-US" sz="2200" spc="-10" dirty="0">
                <a:latin typeface="Calibri"/>
                <a:cs typeface="Calibri"/>
              </a:rPr>
              <a:t>Orlando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6938" y="3970401"/>
            <a:ext cx="9505355" cy="2128916"/>
          </a:xfrm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marL="241300" marR="789940" indent="-229235">
              <a:lnSpc>
                <a:spcPct val="70000"/>
              </a:lnSpc>
              <a:spcBef>
                <a:spcPts val="885"/>
              </a:spcBef>
              <a:buFont typeface="Arial"/>
              <a:buChar char="•"/>
              <a:tabLst>
                <a:tab pos="241300" algn="l"/>
              </a:tabLst>
            </a:pPr>
            <a:r>
              <a:rPr sz="2200" b="1" spc="-65" dirty="0">
                <a:latin typeface="Calibri"/>
                <a:cs typeface="Calibri"/>
              </a:rPr>
              <a:t>“A</a:t>
            </a:r>
            <a:r>
              <a:rPr sz="2200" b="1" spc="-6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Global</a:t>
            </a:r>
            <a:r>
              <a:rPr sz="2200" b="1" spc="-7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Survey</a:t>
            </a:r>
            <a:r>
              <a:rPr sz="2200" b="1" spc="-7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of</a:t>
            </a:r>
            <a:r>
              <a:rPr sz="2200" b="1" spc="-6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Reference</a:t>
            </a:r>
            <a:r>
              <a:rPr sz="2200" b="1" spc="-3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Frame</a:t>
            </a:r>
            <a:r>
              <a:rPr sz="2200" b="1" spc="-5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Competency</a:t>
            </a:r>
            <a:r>
              <a:rPr sz="2200" b="1" spc="-5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in</a:t>
            </a:r>
            <a:r>
              <a:rPr sz="2200" b="1" spc="-8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terms</a:t>
            </a:r>
            <a:r>
              <a:rPr sz="2200" b="1" spc="-5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of</a:t>
            </a:r>
            <a:r>
              <a:rPr sz="2200" b="1" spc="-6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Education, </a:t>
            </a:r>
            <a:r>
              <a:rPr sz="2200" b="1" spc="-25" dirty="0">
                <a:latin typeface="Calibri"/>
                <a:cs typeface="Calibri"/>
              </a:rPr>
              <a:t>Training</a:t>
            </a:r>
            <a:r>
              <a:rPr sz="2200" b="1" spc="-7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and</a:t>
            </a:r>
            <a:r>
              <a:rPr sz="2200" b="1" spc="-7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Capacity</a:t>
            </a:r>
            <a:r>
              <a:rPr sz="2200" b="1" spc="-5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Building</a:t>
            </a:r>
            <a:r>
              <a:rPr sz="2200" b="1" spc="-9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(ETCB):</a:t>
            </a:r>
            <a:r>
              <a:rPr sz="2200" b="1" spc="-4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Results,</a:t>
            </a:r>
            <a:r>
              <a:rPr sz="2200" b="1" spc="-7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Analysis</a:t>
            </a:r>
            <a:r>
              <a:rPr sz="2200" b="1" spc="-6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and</a:t>
            </a:r>
            <a:r>
              <a:rPr sz="2200" b="1" spc="-7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Update’</a:t>
            </a:r>
            <a:endParaRPr sz="2200" dirty="0">
              <a:latin typeface="Calibri"/>
              <a:cs typeface="Calibri"/>
            </a:endParaRPr>
          </a:p>
          <a:p>
            <a:pPr marL="698500" marR="5080" lvl="1" indent="-228600">
              <a:lnSpc>
                <a:spcPct val="70000"/>
              </a:lnSpc>
              <a:spcBef>
                <a:spcPts val="509"/>
              </a:spcBef>
              <a:buFont typeface="Arial"/>
              <a:buChar char="•"/>
              <a:tabLst>
                <a:tab pos="698500" algn="l"/>
              </a:tabLst>
            </a:pPr>
            <a:r>
              <a:rPr sz="1500" dirty="0">
                <a:latin typeface="Calibri"/>
                <a:cs typeface="Calibri"/>
              </a:rPr>
              <a:t>Ryan</a:t>
            </a:r>
            <a:r>
              <a:rPr sz="1500" spc="-5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Keenan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(Australia),</a:t>
            </a:r>
            <a:r>
              <a:rPr sz="1500" spc="-4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Allison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Craddock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(USA),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Mikael</a:t>
            </a:r>
            <a:r>
              <a:rPr sz="1500" spc="1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Lilje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(Sweden),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Robert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Sarib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(Australia)</a:t>
            </a:r>
            <a:r>
              <a:rPr sz="1500" spc="-5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and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Graeme</a:t>
            </a:r>
            <a:r>
              <a:rPr sz="1500" spc="-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Blick </a:t>
            </a:r>
            <a:r>
              <a:rPr sz="1500" dirty="0">
                <a:latin typeface="Calibri"/>
                <a:cs typeface="Calibri"/>
              </a:rPr>
              <a:t>(New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Zealand)</a:t>
            </a:r>
            <a:endParaRPr lang="en-US" sz="1500" spc="-1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lang="en-US" sz="2100" dirty="0">
              <a:latin typeface="Calibri"/>
              <a:cs typeface="Calibri"/>
            </a:endParaRPr>
          </a:p>
          <a:p>
            <a:pPr marL="3251200" marR="253365" indent="-2360930"/>
            <a:r>
              <a:rPr lang="en-US" sz="18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https://www.fig.net/resources/proceedings/fig_proceedings/fig2023/papers/ts05g/TS05G_keenan_craddock_et_al_12230.pdf</a:t>
            </a:r>
          </a:p>
          <a:p>
            <a:pPr marL="3251200" marR="253365" indent="-2360930">
              <a:lnSpc>
                <a:spcPct val="100000"/>
              </a:lnSpc>
            </a:pPr>
            <a:endParaRPr lang="en-US" sz="18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31724" y="1233043"/>
            <a:ext cx="7655280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Reference</a:t>
            </a:r>
            <a:r>
              <a:rPr spc="-80" dirty="0"/>
              <a:t> </a:t>
            </a:r>
            <a:r>
              <a:rPr dirty="0"/>
              <a:t>Frame</a:t>
            </a:r>
            <a:r>
              <a:rPr spc="-90" dirty="0"/>
              <a:t> </a:t>
            </a:r>
            <a:r>
              <a:rPr dirty="0"/>
              <a:t>Competency</a:t>
            </a:r>
            <a:r>
              <a:rPr spc="-85" dirty="0"/>
              <a:t> </a:t>
            </a:r>
            <a:r>
              <a:rPr dirty="0"/>
              <a:t>Survey</a:t>
            </a:r>
            <a:r>
              <a:rPr spc="-60" dirty="0"/>
              <a:t> </a:t>
            </a:r>
            <a:r>
              <a:rPr dirty="0"/>
              <a:t>–</a:t>
            </a:r>
            <a:r>
              <a:rPr spc="-65" dirty="0"/>
              <a:t> </a:t>
            </a:r>
            <a:r>
              <a:rPr spc="-20" dirty="0"/>
              <a:t>20</a:t>
            </a:r>
            <a:r>
              <a:rPr lang="en-US" spc="-20" dirty="0"/>
              <a:t>21</a:t>
            </a:r>
            <a:endParaRPr spc="-2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865E80-A13A-438B-AE3A-89A405FFBD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820" y="2472941"/>
            <a:ext cx="6790008" cy="1333616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F128780-3506-42ED-A3CA-C9C1F41EC86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08405" y="4597653"/>
            <a:ext cx="6891020" cy="1174115"/>
            <a:chOff x="708405" y="4597653"/>
            <a:chExt cx="6891020" cy="1174115"/>
          </a:xfrm>
        </p:grpSpPr>
        <p:sp>
          <p:nvSpPr>
            <p:cNvPr id="3" name="object 3"/>
            <p:cNvSpPr/>
            <p:nvPr/>
          </p:nvSpPr>
          <p:spPr>
            <a:xfrm>
              <a:off x="714755" y="4604003"/>
              <a:ext cx="6878320" cy="1161415"/>
            </a:xfrm>
            <a:custGeom>
              <a:avLst/>
              <a:gdLst/>
              <a:ahLst/>
              <a:cxnLst/>
              <a:rect l="l" t="t" r="r" b="b"/>
              <a:pathLst>
                <a:path w="6878320" h="1161414">
                  <a:moveTo>
                    <a:pt x="6684264" y="0"/>
                  </a:moveTo>
                  <a:lnTo>
                    <a:pt x="193560" y="0"/>
                  </a:lnTo>
                  <a:lnTo>
                    <a:pt x="149176" y="5109"/>
                  </a:lnTo>
                  <a:lnTo>
                    <a:pt x="108434" y="19665"/>
                  </a:lnTo>
                  <a:lnTo>
                    <a:pt x="72495" y="42507"/>
                  </a:lnTo>
                  <a:lnTo>
                    <a:pt x="42520" y="72476"/>
                  </a:lnTo>
                  <a:lnTo>
                    <a:pt x="19672" y="108412"/>
                  </a:lnTo>
                  <a:lnTo>
                    <a:pt x="5111" y="149156"/>
                  </a:lnTo>
                  <a:lnTo>
                    <a:pt x="0" y="193548"/>
                  </a:lnTo>
                  <a:lnTo>
                    <a:pt x="0" y="967740"/>
                  </a:lnTo>
                  <a:lnTo>
                    <a:pt x="5111" y="1012119"/>
                  </a:lnTo>
                  <a:lnTo>
                    <a:pt x="19672" y="1052858"/>
                  </a:lnTo>
                  <a:lnTo>
                    <a:pt x="42520" y="1088795"/>
                  </a:lnTo>
                  <a:lnTo>
                    <a:pt x="72495" y="1118768"/>
                  </a:lnTo>
                  <a:lnTo>
                    <a:pt x="108434" y="1141615"/>
                  </a:lnTo>
                  <a:lnTo>
                    <a:pt x="149176" y="1156176"/>
                  </a:lnTo>
                  <a:lnTo>
                    <a:pt x="193560" y="1161288"/>
                  </a:lnTo>
                  <a:lnTo>
                    <a:pt x="6684264" y="1161288"/>
                  </a:lnTo>
                  <a:lnTo>
                    <a:pt x="6728655" y="1156176"/>
                  </a:lnTo>
                  <a:lnTo>
                    <a:pt x="6769399" y="1141615"/>
                  </a:lnTo>
                  <a:lnTo>
                    <a:pt x="6805335" y="1118768"/>
                  </a:lnTo>
                  <a:lnTo>
                    <a:pt x="6835304" y="1088795"/>
                  </a:lnTo>
                  <a:lnTo>
                    <a:pt x="6858146" y="1052858"/>
                  </a:lnTo>
                  <a:lnTo>
                    <a:pt x="6872702" y="1012119"/>
                  </a:lnTo>
                  <a:lnTo>
                    <a:pt x="6877812" y="967740"/>
                  </a:lnTo>
                  <a:lnTo>
                    <a:pt x="6877812" y="193548"/>
                  </a:lnTo>
                  <a:lnTo>
                    <a:pt x="6872702" y="149156"/>
                  </a:lnTo>
                  <a:lnTo>
                    <a:pt x="6858146" y="108412"/>
                  </a:lnTo>
                  <a:lnTo>
                    <a:pt x="6835304" y="72476"/>
                  </a:lnTo>
                  <a:lnTo>
                    <a:pt x="6805335" y="42507"/>
                  </a:lnTo>
                  <a:lnTo>
                    <a:pt x="6769399" y="19665"/>
                  </a:lnTo>
                  <a:lnTo>
                    <a:pt x="6728655" y="5109"/>
                  </a:lnTo>
                  <a:lnTo>
                    <a:pt x="6684264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14755" y="4604003"/>
              <a:ext cx="6878320" cy="1161415"/>
            </a:xfrm>
            <a:custGeom>
              <a:avLst/>
              <a:gdLst/>
              <a:ahLst/>
              <a:cxnLst/>
              <a:rect l="l" t="t" r="r" b="b"/>
              <a:pathLst>
                <a:path w="6878320" h="1161414">
                  <a:moveTo>
                    <a:pt x="0" y="193548"/>
                  </a:moveTo>
                  <a:lnTo>
                    <a:pt x="5111" y="149156"/>
                  </a:lnTo>
                  <a:lnTo>
                    <a:pt x="19672" y="108412"/>
                  </a:lnTo>
                  <a:lnTo>
                    <a:pt x="42520" y="72476"/>
                  </a:lnTo>
                  <a:lnTo>
                    <a:pt x="72495" y="42507"/>
                  </a:lnTo>
                  <a:lnTo>
                    <a:pt x="108434" y="19665"/>
                  </a:lnTo>
                  <a:lnTo>
                    <a:pt x="149176" y="5109"/>
                  </a:lnTo>
                  <a:lnTo>
                    <a:pt x="193560" y="0"/>
                  </a:lnTo>
                  <a:lnTo>
                    <a:pt x="6684264" y="0"/>
                  </a:lnTo>
                  <a:lnTo>
                    <a:pt x="6728655" y="5109"/>
                  </a:lnTo>
                  <a:lnTo>
                    <a:pt x="6769399" y="19665"/>
                  </a:lnTo>
                  <a:lnTo>
                    <a:pt x="6805335" y="42507"/>
                  </a:lnTo>
                  <a:lnTo>
                    <a:pt x="6835304" y="72476"/>
                  </a:lnTo>
                  <a:lnTo>
                    <a:pt x="6858146" y="108412"/>
                  </a:lnTo>
                  <a:lnTo>
                    <a:pt x="6872702" y="149156"/>
                  </a:lnTo>
                  <a:lnTo>
                    <a:pt x="6877812" y="193548"/>
                  </a:lnTo>
                  <a:lnTo>
                    <a:pt x="6877812" y="967740"/>
                  </a:lnTo>
                  <a:lnTo>
                    <a:pt x="6872702" y="1012119"/>
                  </a:lnTo>
                  <a:lnTo>
                    <a:pt x="6858146" y="1052858"/>
                  </a:lnTo>
                  <a:lnTo>
                    <a:pt x="6835304" y="1088795"/>
                  </a:lnTo>
                  <a:lnTo>
                    <a:pt x="6805335" y="1118768"/>
                  </a:lnTo>
                  <a:lnTo>
                    <a:pt x="6769399" y="1141615"/>
                  </a:lnTo>
                  <a:lnTo>
                    <a:pt x="6728655" y="1156176"/>
                  </a:lnTo>
                  <a:lnTo>
                    <a:pt x="6684264" y="1161288"/>
                  </a:lnTo>
                  <a:lnTo>
                    <a:pt x="193560" y="1161288"/>
                  </a:lnTo>
                  <a:lnTo>
                    <a:pt x="149176" y="1156176"/>
                  </a:lnTo>
                  <a:lnTo>
                    <a:pt x="108434" y="1141615"/>
                  </a:lnTo>
                  <a:lnTo>
                    <a:pt x="72495" y="1118768"/>
                  </a:lnTo>
                  <a:lnTo>
                    <a:pt x="42520" y="1088795"/>
                  </a:lnTo>
                  <a:lnTo>
                    <a:pt x="19672" y="1052858"/>
                  </a:lnTo>
                  <a:lnTo>
                    <a:pt x="5111" y="1012119"/>
                  </a:lnTo>
                  <a:lnTo>
                    <a:pt x="0" y="967740"/>
                  </a:lnTo>
                  <a:lnTo>
                    <a:pt x="0" y="193548"/>
                  </a:lnTo>
                  <a:close/>
                </a:path>
              </a:pathLst>
            </a:custGeom>
            <a:ln w="12700">
              <a:solidFill>
                <a:srgbClr val="BB8B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916939" y="1710817"/>
            <a:ext cx="6447790" cy="3956050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19"/>
              </a:spcBef>
            </a:pPr>
            <a:r>
              <a:rPr sz="2400" b="1" dirty="0">
                <a:latin typeface="Calibri"/>
                <a:cs typeface="Calibri"/>
              </a:rPr>
              <a:t>Key</a:t>
            </a:r>
            <a:r>
              <a:rPr sz="2400" b="1" spc="-7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Takeaways:</a:t>
            </a:r>
            <a:endParaRPr sz="2400">
              <a:latin typeface="Calibri"/>
              <a:cs typeface="Calibri"/>
            </a:endParaRPr>
          </a:p>
          <a:p>
            <a:pPr marL="527685" indent="-514984">
              <a:lnSpc>
                <a:spcPts val="2735"/>
              </a:lnSpc>
              <a:spcBef>
                <a:spcPts val="725"/>
              </a:spcBef>
              <a:buAutoNum type="arabicPeriod"/>
              <a:tabLst>
                <a:tab pos="527685" algn="l"/>
              </a:tabLst>
            </a:pPr>
            <a:r>
              <a:rPr sz="2400" dirty="0">
                <a:latin typeface="Calibri"/>
                <a:cs typeface="Calibri"/>
              </a:rPr>
              <a:t>Majority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aimed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increase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their</a:t>
            </a:r>
            <a:r>
              <a:rPr sz="2400" b="1" spc="-10" dirty="0">
                <a:latin typeface="Calibri"/>
                <a:cs typeface="Calibri"/>
              </a:rPr>
              <a:t> competencies</a:t>
            </a:r>
            <a:endParaRPr sz="2400">
              <a:latin typeface="Calibri"/>
              <a:cs typeface="Calibri"/>
            </a:endParaRPr>
          </a:p>
          <a:p>
            <a:pPr marL="527685">
              <a:lnSpc>
                <a:spcPts val="2735"/>
              </a:lnSpc>
            </a:pPr>
            <a:r>
              <a:rPr sz="2400" dirty="0">
                <a:latin typeface="Calibri"/>
                <a:cs typeface="Calibri"/>
              </a:rPr>
              <a:t>by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at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least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1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level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within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next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3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years</a:t>
            </a:r>
            <a:endParaRPr sz="2400">
              <a:latin typeface="Calibri"/>
              <a:cs typeface="Calibri"/>
            </a:endParaRPr>
          </a:p>
          <a:p>
            <a:pPr marL="527685" marR="953769" indent="-515620">
              <a:lnSpc>
                <a:spcPts val="2590"/>
              </a:lnSpc>
              <a:spcBef>
                <a:spcPts val="1035"/>
              </a:spcBef>
              <a:buAutoNum type="arabicPeriod" startAt="2"/>
              <a:tabLst>
                <a:tab pos="527685" algn="l"/>
              </a:tabLst>
            </a:pPr>
            <a:r>
              <a:rPr sz="2400" dirty="0">
                <a:latin typeface="Calibri"/>
                <a:cs typeface="Calibri"/>
              </a:rPr>
              <a:t>Very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strong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need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for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continued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ETCB </a:t>
            </a:r>
            <a:r>
              <a:rPr sz="2400" b="1" dirty="0">
                <a:latin typeface="Calibri"/>
                <a:cs typeface="Calibri"/>
              </a:rPr>
              <a:t>contributions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from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developed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countries</a:t>
            </a:r>
            <a:endParaRPr sz="2400">
              <a:latin typeface="Calibri"/>
              <a:cs typeface="Calibri"/>
            </a:endParaRPr>
          </a:p>
          <a:p>
            <a:pPr marL="527685" marR="5080" indent="-515620">
              <a:lnSpc>
                <a:spcPts val="2590"/>
              </a:lnSpc>
              <a:spcBef>
                <a:spcPts val="1000"/>
              </a:spcBef>
              <a:buAutoNum type="arabicPeriod" startAt="2"/>
              <a:tabLst>
                <a:tab pos="527685" algn="l"/>
              </a:tabLst>
            </a:pPr>
            <a:r>
              <a:rPr sz="2400" dirty="0">
                <a:latin typeface="Calibri"/>
                <a:cs typeface="Calibri"/>
              </a:rPr>
              <a:t>Very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strong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support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for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global</a:t>
            </a:r>
            <a:r>
              <a:rPr sz="2400" b="1" spc="-6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facilitator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of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all </a:t>
            </a:r>
            <a:r>
              <a:rPr sz="2400" b="1" dirty="0">
                <a:latin typeface="Calibri"/>
                <a:cs typeface="Calibri"/>
              </a:rPr>
              <a:t>ETCB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resources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(e.g.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proposed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GGCE)</a:t>
            </a:r>
            <a:endParaRPr sz="2400">
              <a:latin typeface="Calibri"/>
              <a:cs typeface="Calibri"/>
            </a:endParaRPr>
          </a:p>
          <a:p>
            <a:pPr marL="527685" marR="523240" indent="-515620">
              <a:lnSpc>
                <a:spcPct val="90000"/>
              </a:lnSpc>
              <a:spcBef>
                <a:spcPts val="975"/>
              </a:spcBef>
              <a:buAutoNum type="arabicPeriod" startAt="2"/>
              <a:tabLst>
                <a:tab pos="527685" algn="l"/>
              </a:tabLst>
            </a:pPr>
            <a:r>
              <a:rPr sz="2400" b="1" dirty="0">
                <a:latin typeface="Calibri"/>
                <a:cs typeface="Calibri"/>
              </a:rPr>
              <a:t>More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insights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needed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into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current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(and </a:t>
            </a:r>
            <a:r>
              <a:rPr sz="2400" dirty="0">
                <a:latin typeface="Calibri"/>
                <a:cs typeface="Calibri"/>
              </a:rPr>
              <a:t>target)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competencies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across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UN-</a:t>
            </a:r>
            <a:r>
              <a:rPr sz="2400" spc="-20" dirty="0">
                <a:latin typeface="Calibri"/>
                <a:cs typeface="Calibri"/>
              </a:rPr>
              <a:t>GGIM </a:t>
            </a:r>
            <a:r>
              <a:rPr sz="2400" spc="-10" dirty="0">
                <a:latin typeface="Calibri"/>
                <a:cs typeface="Calibri"/>
              </a:rPr>
              <a:t>Regions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30183" y="2162555"/>
            <a:ext cx="3372612" cy="2808732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31724" y="1253997"/>
            <a:ext cx="7860554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Reference</a:t>
            </a:r>
            <a:r>
              <a:rPr spc="-80" dirty="0"/>
              <a:t> </a:t>
            </a:r>
            <a:r>
              <a:rPr dirty="0"/>
              <a:t>Frame</a:t>
            </a:r>
            <a:r>
              <a:rPr spc="-90" dirty="0"/>
              <a:t> </a:t>
            </a:r>
            <a:r>
              <a:rPr dirty="0"/>
              <a:t>Competency</a:t>
            </a:r>
            <a:r>
              <a:rPr spc="-85" dirty="0"/>
              <a:t> </a:t>
            </a:r>
            <a:r>
              <a:rPr dirty="0"/>
              <a:t>Survey</a:t>
            </a:r>
            <a:r>
              <a:rPr spc="-60" dirty="0"/>
              <a:t> </a:t>
            </a:r>
            <a:r>
              <a:rPr dirty="0"/>
              <a:t>–</a:t>
            </a:r>
            <a:r>
              <a:rPr spc="-65" dirty="0"/>
              <a:t> </a:t>
            </a:r>
            <a:r>
              <a:rPr spc="-20" dirty="0"/>
              <a:t>2018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1F70680-17E1-4E77-BC7E-9D67B9E8B90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1775538"/>
            <a:ext cx="6153785" cy="343344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10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ETCB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WG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created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updated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Survey</a:t>
            </a:r>
            <a:endParaRPr sz="2400">
              <a:latin typeface="Calibri"/>
              <a:cs typeface="Calibri"/>
            </a:endParaRPr>
          </a:p>
          <a:p>
            <a:pPr marL="697865" lvl="1" indent="-227965">
              <a:lnSpc>
                <a:spcPts val="2740"/>
              </a:lnSpc>
              <a:spcBef>
                <a:spcPts val="219"/>
              </a:spcBef>
              <a:buFont typeface="Arial"/>
              <a:buChar char="•"/>
              <a:tabLst>
                <a:tab pos="697865" algn="l"/>
              </a:tabLst>
            </a:pPr>
            <a:r>
              <a:rPr sz="2400" spc="-95" dirty="0">
                <a:latin typeface="Calibri"/>
                <a:cs typeface="Calibri"/>
              </a:rPr>
              <a:t>To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better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understand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regional</a:t>
            </a:r>
            <a:r>
              <a:rPr sz="2400" i="1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‘</a:t>
            </a:r>
            <a:r>
              <a:rPr sz="2400" b="1" spc="-10" dirty="0">
                <a:latin typeface="Calibri"/>
                <a:cs typeface="Calibri"/>
              </a:rPr>
              <a:t>Geodetic</a:t>
            </a:r>
            <a:endParaRPr sz="2400">
              <a:latin typeface="Calibri"/>
              <a:cs typeface="Calibri"/>
            </a:endParaRPr>
          </a:p>
          <a:p>
            <a:pPr marL="698500">
              <a:lnSpc>
                <a:spcPts val="2740"/>
              </a:lnSpc>
            </a:pPr>
            <a:r>
              <a:rPr sz="2400" b="1" dirty="0">
                <a:latin typeface="Calibri"/>
                <a:cs typeface="Calibri"/>
              </a:rPr>
              <a:t>Capacity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Development</a:t>
            </a:r>
            <a:r>
              <a:rPr sz="2400" dirty="0">
                <a:latin typeface="Calibri"/>
                <a:cs typeface="Calibri"/>
              </a:rPr>
              <a:t>’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needs</a:t>
            </a:r>
            <a:endParaRPr sz="2400">
              <a:latin typeface="Calibri"/>
              <a:cs typeface="Calibri"/>
            </a:endParaRPr>
          </a:p>
          <a:p>
            <a:pPr marL="698500" marR="59690" lvl="1" indent="-228600">
              <a:lnSpc>
                <a:spcPts val="2590"/>
              </a:lnSpc>
              <a:spcBef>
                <a:spcPts val="540"/>
              </a:spcBef>
              <a:buFont typeface="Arial"/>
              <a:buChar char="•"/>
              <a:tabLst>
                <a:tab pos="698500" algn="l"/>
              </a:tabLst>
            </a:pPr>
            <a:r>
              <a:rPr sz="2400" dirty="0">
                <a:latin typeface="Calibri"/>
                <a:cs typeface="Calibri"/>
              </a:rPr>
              <a:t>What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competencies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are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already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possessed? </a:t>
            </a:r>
            <a:r>
              <a:rPr sz="2400" dirty="0">
                <a:latin typeface="Calibri"/>
                <a:cs typeface="Calibri"/>
              </a:rPr>
              <a:t>What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will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needed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for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future?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Invite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sent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all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UN-</a:t>
            </a:r>
            <a:r>
              <a:rPr sz="2400" dirty="0">
                <a:latin typeface="Calibri"/>
                <a:cs typeface="Calibri"/>
              </a:rPr>
              <a:t>GGIM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Regions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June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2021</a:t>
            </a:r>
            <a:endParaRPr sz="2400">
              <a:latin typeface="Calibri"/>
              <a:cs typeface="Calibri"/>
            </a:endParaRPr>
          </a:p>
          <a:p>
            <a:pPr marL="698500" marR="130175" lvl="1" indent="-228600">
              <a:lnSpc>
                <a:spcPts val="2590"/>
              </a:lnSpc>
              <a:spcBef>
                <a:spcPts val="545"/>
              </a:spcBef>
              <a:buFont typeface="Arial"/>
              <a:buChar char="•"/>
              <a:tabLst>
                <a:tab pos="698500" algn="l"/>
              </a:tabLst>
            </a:pPr>
            <a:r>
              <a:rPr sz="2400" dirty="0">
                <a:latin typeface="Calibri"/>
                <a:cs typeface="Calibri"/>
              </a:rPr>
              <a:t>Motivation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for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2021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Survey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Who-</a:t>
            </a:r>
            <a:r>
              <a:rPr sz="2400" spc="-20" dirty="0">
                <a:latin typeface="Calibri"/>
                <a:cs typeface="Calibri"/>
              </a:rPr>
              <a:t>How- </a:t>
            </a:r>
            <a:r>
              <a:rPr sz="2400" dirty="0">
                <a:latin typeface="Calibri"/>
                <a:cs typeface="Calibri"/>
              </a:rPr>
              <a:t>Why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they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should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respond</a:t>
            </a:r>
            <a:endParaRPr sz="24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170"/>
              </a:spcBef>
              <a:buFont typeface="Arial"/>
              <a:buChar char="•"/>
              <a:tabLst>
                <a:tab pos="697865" algn="l"/>
              </a:tabLst>
            </a:pPr>
            <a:r>
              <a:rPr sz="2400" dirty="0">
                <a:latin typeface="Calibri"/>
                <a:cs typeface="Calibri"/>
              </a:rPr>
              <a:t>Deadline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end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Feb</a:t>
            </a:r>
            <a:r>
              <a:rPr sz="2400" spc="-20" dirty="0">
                <a:latin typeface="Calibri"/>
                <a:cs typeface="Calibri"/>
              </a:rPr>
              <a:t> 2022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534211" y="1855787"/>
            <a:ext cx="4608195" cy="3183255"/>
            <a:chOff x="7534211" y="1855787"/>
            <a:chExt cx="4608195" cy="318325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43799" y="1865375"/>
              <a:ext cx="4588763" cy="316382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538973" y="1860550"/>
              <a:ext cx="4598670" cy="3173730"/>
            </a:xfrm>
            <a:custGeom>
              <a:avLst/>
              <a:gdLst/>
              <a:ahLst/>
              <a:cxnLst/>
              <a:rect l="l" t="t" r="r" b="b"/>
              <a:pathLst>
                <a:path w="4598670" h="3173729">
                  <a:moveTo>
                    <a:pt x="0" y="3173349"/>
                  </a:moveTo>
                  <a:lnTo>
                    <a:pt x="4598289" y="3173349"/>
                  </a:lnTo>
                  <a:lnTo>
                    <a:pt x="4598289" y="0"/>
                  </a:lnTo>
                  <a:lnTo>
                    <a:pt x="0" y="0"/>
                  </a:lnTo>
                  <a:lnTo>
                    <a:pt x="0" y="3173349"/>
                  </a:lnTo>
                  <a:close/>
                </a:path>
              </a:pathLst>
            </a:custGeom>
            <a:ln w="9525">
              <a:solidFill>
                <a:srgbClr val="0078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31724" y="1243025"/>
            <a:ext cx="8233778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Reference</a:t>
            </a:r>
            <a:r>
              <a:rPr spc="-65" dirty="0"/>
              <a:t> </a:t>
            </a:r>
            <a:r>
              <a:rPr dirty="0"/>
              <a:t>Frame</a:t>
            </a:r>
            <a:r>
              <a:rPr spc="-105" dirty="0"/>
              <a:t> </a:t>
            </a:r>
            <a:r>
              <a:rPr dirty="0"/>
              <a:t>Competency</a:t>
            </a:r>
            <a:r>
              <a:rPr spc="-75" dirty="0"/>
              <a:t> </a:t>
            </a:r>
            <a:r>
              <a:rPr dirty="0"/>
              <a:t>Survey</a:t>
            </a:r>
            <a:r>
              <a:rPr spc="-80" dirty="0"/>
              <a:t> </a:t>
            </a:r>
            <a:r>
              <a:rPr dirty="0"/>
              <a:t>–</a:t>
            </a:r>
            <a:r>
              <a:rPr spc="-70" dirty="0"/>
              <a:t> </a:t>
            </a:r>
            <a:r>
              <a:rPr spc="-20" dirty="0"/>
              <a:t>2021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87F06-B86F-4FC7-BF5D-6F73BAF6A23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2302" y="2009089"/>
            <a:ext cx="48355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0665" algn="l"/>
              </a:tabLst>
            </a:pPr>
            <a:r>
              <a:rPr sz="2800" spc="-10" dirty="0">
                <a:latin typeface="Calibri"/>
                <a:cs typeface="Calibri"/>
              </a:rPr>
              <a:t>Increased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responses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details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92302" y="4565345"/>
            <a:ext cx="4979670" cy="122047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241300" marR="5080" indent="-228600">
              <a:lnSpc>
                <a:spcPct val="90000"/>
              </a:lnSpc>
              <a:spcBef>
                <a:spcPts val="434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Deeper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insights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into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current competencies,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qualifications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and </a:t>
            </a:r>
            <a:r>
              <a:rPr sz="2800" dirty="0">
                <a:latin typeface="Calibri"/>
                <a:cs typeface="Calibri"/>
              </a:rPr>
              <a:t>skill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sets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respondents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Survey</a:t>
            </a:r>
            <a:r>
              <a:rPr spc="-60" dirty="0"/>
              <a:t> </a:t>
            </a:r>
            <a:r>
              <a:rPr dirty="0"/>
              <a:t>2021</a:t>
            </a:r>
            <a:r>
              <a:rPr spc="-25" dirty="0"/>
              <a:t> </a:t>
            </a:r>
            <a:r>
              <a:rPr dirty="0"/>
              <a:t>–</a:t>
            </a:r>
            <a:r>
              <a:rPr spc="-35" dirty="0"/>
              <a:t> </a:t>
            </a:r>
            <a:r>
              <a:rPr dirty="0"/>
              <a:t>Preliminary</a:t>
            </a:r>
            <a:r>
              <a:rPr spc="-90" dirty="0"/>
              <a:t> </a:t>
            </a:r>
            <a:r>
              <a:rPr dirty="0"/>
              <a:t>Results</a:t>
            </a:r>
            <a:r>
              <a:rPr spc="-30" dirty="0"/>
              <a:t> </a:t>
            </a:r>
            <a:r>
              <a:rPr spc="-50" dirty="0"/>
              <a:t>I</a:t>
            </a: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772121" y="2603880"/>
          <a:ext cx="5099050" cy="18897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778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53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58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8159">
                <a:tc>
                  <a:txBody>
                    <a:bodyPr/>
                    <a:lstStyle/>
                    <a:p>
                      <a:pPr marL="64198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RFC</a:t>
                      </a:r>
                      <a:r>
                        <a:rPr sz="2800" b="1" spc="-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SURVEY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8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2018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800" b="1" spc="-20" dirty="0">
                          <a:latin typeface="Calibri"/>
                          <a:cs typeface="Calibri"/>
                        </a:rPr>
                        <a:t>2021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No.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 Questions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sz="2400" spc="-25" dirty="0">
                          <a:latin typeface="Calibri"/>
                          <a:cs typeface="Calibri"/>
                        </a:rPr>
                        <a:t>28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sz="2400" spc="-2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66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No.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 Responses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spc="-25" dirty="0">
                          <a:latin typeface="Calibri"/>
                          <a:cs typeface="Calibri"/>
                        </a:rPr>
                        <a:t>98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spc="-2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207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No.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Member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States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spc="-25" dirty="0">
                          <a:latin typeface="Calibri"/>
                          <a:cs typeface="Calibri"/>
                        </a:rPr>
                        <a:t>65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spc="-2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101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15811" y="1905000"/>
            <a:ext cx="6031992" cy="3864864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90FEE2-2E29-4B1A-8FF4-D139C214A71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9254" y="1348181"/>
            <a:ext cx="208089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246470"/>
                </a:solidFill>
                <a:latin typeface="Calibri"/>
                <a:cs typeface="Calibri"/>
              </a:rPr>
              <a:t>Survey</a:t>
            </a:r>
            <a:r>
              <a:rPr sz="3200" b="1" spc="-70" dirty="0">
                <a:solidFill>
                  <a:srgbClr val="246470"/>
                </a:solidFill>
                <a:latin typeface="Calibri"/>
                <a:cs typeface="Calibri"/>
              </a:rPr>
              <a:t> </a:t>
            </a:r>
            <a:r>
              <a:rPr sz="3200" b="1" spc="-20" dirty="0">
                <a:solidFill>
                  <a:srgbClr val="246470"/>
                </a:solidFill>
                <a:latin typeface="Calibri"/>
                <a:cs typeface="Calibri"/>
              </a:rPr>
              <a:t>2018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76264" y="1348181"/>
            <a:ext cx="208089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Survey</a:t>
            </a:r>
            <a:r>
              <a:rPr spc="-70" dirty="0"/>
              <a:t> </a:t>
            </a:r>
            <a:r>
              <a:rPr spc="-20" dirty="0"/>
              <a:t>2021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6764" y="1828800"/>
            <a:ext cx="12175490" cy="4014470"/>
            <a:chOff x="16764" y="1828800"/>
            <a:chExt cx="12175490" cy="401447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764" y="2449068"/>
              <a:ext cx="6216396" cy="281025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15811" y="1828800"/>
              <a:ext cx="6076188" cy="4014215"/>
            </a:xfrm>
            <a:prstGeom prst="rect">
              <a:avLst/>
            </a:prstGeom>
          </p:spPr>
        </p:pic>
      </p:grp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92DD80-3293-498C-A6A2-3793E0D943A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510385" y="355409"/>
            <a:ext cx="2804160" cy="276999"/>
          </a:xfrm>
        </p:spPr>
        <p:txBody>
          <a:bodyPr/>
          <a:lstStyle/>
          <a:p>
            <a:fld id="{B6F15528-21DE-4FAA-801E-634DDDAF4B2B}" type="slidenum">
              <a:rPr lang="en-US" smtClean="0"/>
              <a:t>7</a:t>
            </a:fld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Survey</a:t>
            </a:r>
            <a:r>
              <a:rPr spc="-60" dirty="0"/>
              <a:t> </a:t>
            </a:r>
            <a:r>
              <a:rPr dirty="0"/>
              <a:t>2021</a:t>
            </a:r>
            <a:r>
              <a:rPr spc="-30" dirty="0"/>
              <a:t> </a:t>
            </a:r>
            <a:r>
              <a:rPr dirty="0"/>
              <a:t>–</a:t>
            </a:r>
            <a:r>
              <a:rPr spc="-35" dirty="0"/>
              <a:t> </a:t>
            </a:r>
            <a:r>
              <a:rPr dirty="0"/>
              <a:t>Preliminary</a:t>
            </a:r>
            <a:r>
              <a:rPr spc="-90" dirty="0"/>
              <a:t> </a:t>
            </a:r>
            <a:r>
              <a:rPr dirty="0"/>
              <a:t>Results</a:t>
            </a:r>
            <a:r>
              <a:rPr spc="-35" dirty="0"/>
              <a:t> </a:t>
            </a:r>
            <a:r>
              <a:rPr dirty="0"/>
              <a:t>II</a:t>
            </a:r>
            <a:r>
              <a:rPr spc="-50" dirty="0"/>
              <a:t> </a:t>
            </a:r>
            <a:r>
              <a:rPr dirty="0"/>
              <a:t>–</a:t>
            </a:r>
            <a:r>
              <a:rPr spc="-40" dirty="0"/>
              <a:t> </a:t>
            </a:r>
            <a:r>
              <a:rPr spc="-10" dirty="0"/>
              <a:t>Reference</a:t>
            </a:r>
            <a:r>
              <a:rPr spc="-45" dirty="0"/>
              <a:t> </a:t>
            </a:r>
            <a:r>
              <a:rPr spc="-10" dirty="0"/>
              <a:t>Frames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688340" y="2555239"/>
            <a:ext cx="4719320" cy="3050540"/>
            <a:chOff x="688340" y="2555239"/>
            <a:chExt cx="4719320" cy="305054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1040" y="2567939"/>
              <a:ext cx="4693920" cy="302513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94690" y="2561589"/>
              <a:ext cx="4706620" cy="3037840"/>
            </a:xfrm>
            <a:custGeom>
              <a:avLst/>
              <a:gdLst/>
              <a:ahLst/>
              <a:cxnLst/>
              <a:rect l="l" t="t" r="r" b="b"/>
              <a:pathLst>
                <a:path w="4706620" h="3037840">
                  <a:moveTo>
                    <a:pt x="0" y="3037839"/>
                  </a:moveTo>
                  <a:lnTo>
                    <a:pt x="4706620" y="3037839"/>
                  </a:lnTo>
                  <a:lnTo>
                    <a:pt x="4706620" y="0"/>
                  </a:lnTo>
                  <a:lnTo>
                    <a:pt x="0" y="0"/>
                  </a:lnTo>
                  <a:lnTo>
                    <a:pt x="0" y="3037839"/>
                  </a:lnTo>
                  <a:close/>
                </a:path>
              </a:pathLst>
            </a:custGeom>
            <a:ln w="127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692302" y="2023694"/>
            <a:ext cx="1038288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0665" algn="l"/>
                <a:tab pos="5788660" algn="l"/>
              </a:tabLst>
            </a:pPr>
            <a:r>
              <a:rPr sz="3600" baseline="1157" dirty="0">
                <a:latin typeface="Calibri"/>
                <a:cs typeface="Calibri"/>
              </a:rPr>
              <a:t>Geocentric</a:t>
            </a:r>
            <a:r>
              <a:rPr sz="3600" spc="-120" baseline="1157" dirty="0">
                <a:latin typeface="Calibri"/>
                <a:cs typeface="Calibri"/>
              </a:rPr>
              <a:t> </a:t>
            </a:r>
            <a:r>
              <a:rPr sz="3600" spc="-15" baseline="1157" dirty="0">
                <a:latin typeface="Calibri"/>
                <a:cs typeface="Calibri"/>
              </a:rPr>
              <a:t>Reference</a:t>
            </a:r>
            <a:r>
              <a:rPr sz="3600" spc="-60" baseline="1157" dirty="0">
                <a:latin typeface="Calibri"/>
                <a:cs typeface="Calibri"/>
              </a:rPr>
              <a:t> </a:t>
            </a:r>
            <a:r>
              <a:rPr sz="3600" baseline="1157" dirty="0">
                <a:latin typeface="Calibri"/>
                <a:cs typeface="Calibri"/>
              </a:rPr>
              <a:t>Frame</a:t>
            </a:r>
            <a:r>
              <a:rPr sz="3600" spc="-97" baseline="1157" dirty="0">
                <a:latin typeface="Calibri"/>
                <a:cs typeface="Calibri"/>
              </a:rPr>
              <a:t> </a:t>
            </a:r>
            <a:r>
              <a:rPr sz="3600" baseline="1157" dirty="0">
                <a:latin typeface="Calibri"/>
                <a:cs typeface="Calibri"/>
              </a:rPr>
              <a:t>on</a:t>
            </a:r>
            <a:r>
              <a:rPr sz="3600" spc="-75" baseline="1157" dirty="0">
                <a:latin typeface="Calibri"/>
                <a:cs typeface="Calibri"/>
              </a:rPr>
              <a:t> </a:t>
            </a:r>
            <a:r>
              <a:rPr sz="3600" spc="-15" baseline="1157" dirty="0">
                <a:latin typeface="Calibri"/>
                <a:cs typeface="Calibri"/>
              </a:rPr>
              <a:t>ITRF?</a:t>
            </a:r>
            <a:r>
              <a:rPr sz="3600" baseline="1157" dirty="0">
                <a:latin typeface="Calibri"/>
                <a:cs typeface="Calibri"/>
              </a:rPr>
              <a:t>	</a:t>
            </a:r>
            <a:r>
              <a:rPr sz="2400" dirty="0">
                <a:latin typeface="Arial"/>
                <a:cs typeface="Arial"/>
              </a:rPr>
              <a:t>•</a:t>
            </a:r>
            <a:r>
              <a:rPr sz="2400" spc="225" dirty="0">
                <a:latin typeface="Arial"/>
                <a:cs typeface="Arial"/>
              </a:rPr>
              <a:t> </a:t>
            </a:r>
            <a:r>
              <a:rPr sz="2400" dirty="0">
                <a:latin typeface="Calibri"/>
                <a:cs typeface="Calibri"/>
              </a:rPr>
              <a:t>National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Vertical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Reference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Frame?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785864" y="2555239"/>
            <a:ext cx="4427220" cy="3190875"/>
            <a:chOff x="6785864" y="2555239"/>
            <a:chExt cx="4427220" cy="3190875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98564" y="2567939"/>
              <a:ext cx="4401312" cy="3165348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792214" y="2561589"/>
              <a:ext cx="4414520" cy="3178175"/>
            </a:xfrm>
            <a:custGeom>
              <a:avLst/>
              <a:gdLst/>
              <a:ahLst/>
              <a:cxnLst/>
              <a:rect l="l" t="t" r="r" b="b"/>
              <a:pathLst>
                <a:path w="4414520" h="3178175">
                  <a:moveTo>
                    <a:pt x="0" y="3178048"/>
                  </a:moveTo>
                  <a:lnTo>
                    <a:pt x="4414012" y="3178048"/>
                  </a:lnTo>
                  <a:lnTo>
                    <a:pt x="4414012" y="0"/>
                  </a:lnTo>
                  <a:lnTo>
                    <a:pt x="0" y="0"/>
                  </a:lnTo>
                  <a:lnTo>
                    <a:pt x="0" y="3178048"/>
                  </a:lnTo>
                  <a:close/>
                </a:path>
              </a:pathLst>
            </a:custGeom>
            <a:ln w="127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8BC32ED-5333-4F2A-BE91-F22908F24FA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88111" y="2123948"/>
            <a:ext cx="5141595" cy="3907154"/>
            <a:chOff x="388111" y="2123948"/>
            <a:chExt cx="5141595" cy="3907154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0811" y="2136648"/>
              <a:ext cx="3467100" cy="190804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94461" y="2130298"/>
              <a:ext cx="3479800" cy="1920875"/>
            </a:xfrm>
            <a:custGeom>
              <a:avLst/>
              <a:gdLst/>
              <a:ahLst/>
              <a:cxnLst/>
              <a:rect l="l" t="t" r="r" b="b"/>
              <a:pathLst>
                <a:path w="3479800" h="1920875">
                  <a:moveTo>
                    <a:pt x="0" y="1920747"/>
                  </a:moveTo>
                  <a:lnTo>
                    <a:pt x="3479800" y="1920747"/>
                  </a:lnTo>
                  <a:lnTo>
                    <a:pt x="3479800" y="0"/>
                  </a:lnTo>
                  <a:lnTo>
                    <a:pt x="0" y="0"/>
                  </a:lnTo>
                  <a:lnTo>
                    <a:pt x="0" y="1920747"/>
                  </a:lnTo>
                  <a:close/>
                </a:path>
              </a:pathLst>
            </a:custGeom>
            <a:ln w="127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61744" y="3985260"/>
              <a:ext cx="3755135" cy="203301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755394" y="3978910"/>
              <a:ext cx="3768090" cy="2045970"/>
            </a:xfrm>
            <a:custGeom>
              <a:avLst/>
              <a:gdLst/>
              <a:ahLst/>
              <a:cxnLst/>
              <a:rect l="l" t="t" r="r" b="b"/>
              <a:pathLst>
                <a:path w="3768090" h="2045970">
                  <a:moveTo>
                    <a:pt x="0" y="2045716"/>
                  </a:moveTo>
                  <a:lnTo>
                    <a:pt x="3767835" y="2045716"/>
                  </a:lnTo>
                  <a:lnTo>
                    <a:pt x="3767835" y="0"/>
                  </a:lnTo>
                  <a:lnTo>
                    <a:pt x="0" y="0"/>
                  </a:lnTo>
                  <a:lnTo>
                    <a:pt x="0" y="2045716"/>
                  </a:lnTo>
                  <a:close/>
                </a:path>
              </a:pathLst>
            </a:custGeom>
            <a:ln w="12699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Survey</a:t>
            </a:r>
            <a:r>
              <a:rPr spc="-65" dirty="0"/>
              <a:t> </a:t>
            </a:r>
            <a:r>
              <a:rPr dirty="0"/>
              <a:t>2021</a:t>
            </a:r>
            <a:r>
              <a:rPr spc="-20" dirty="0"/>
              <a:t> </a:t>
            </a:r>
            <a:r>
              <a:rPr dirty="0"/>
              <a:t>–</a:t>
            </a:r>
            <a:r>
              <a:rPr spc="-30" dirty="0"/>
              <a:t> </a:t>
            </a:r>
            <a:r>
              <a:rPr dirty="0"/>
              <a:t>Preliminary</a:t>
            </a:r>
            <a:r>
              <a:rPr spc="-85" dirty="0"/>
              <a:t> </a:t>
            </a:r>
            <a:r>
              <a:rPr dirty="0"/>
              <a:t>Results</a:t>
            </a:r>
            <a:r>
              <a:rPr spc="-25" dirty="0"/>
              <a:t> </a:t>
            </a:r>
            <a:r>
              <a:rPr dirty="0"/>
              <a:t>III</a:t>
            </a:r>
            <a:r>
              <a:rPr spc="-45" dirty="0"/>
              <a:t> </a:t>
            </a:r>
            <a:r>
              <a:rPr dirty="0"/>
              <a:t>–</a:t>
            </a:r>
            <a:r>
              <a:rPr spc="-30" dirty="0"/>
              <a:t> </a:t>
            </a:r>
            <a:r>
              <a:rPr dirty="0"/>
              <a:t>CORS</a:t>
            </a:r>
            <a:r>
              <a:rPr spc="-35" dirty="0"/>
              <a:t> </a:t>
            </a:r>
            <a:r>
              <a:rPr spc="-10" dirty="0"/>
              <a:t>Infrastructure</a:t>
            </a: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917691" y="1946148"/>
            <a:ext cx="3368040" cy="2162556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336535" y="4070603"/>
            <a:ext cx="4773168" cy="1947672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366471" y="5076952"/>
            <a:ext cx="1400810" cy="940435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19"/>
              </a:spcBef>
            </a:pPr>
            <a:r>
              <a:rPr sz="2400" spc="-20" dirty="0">
                <a:latin typeface="Calibri"/>
                <a:cs typeface="Calibri"/>
              </a:rPr>
              <a:t>CORS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2400" spc="-10" dirty="0">
                <a:latin typeface="Calibri"/>
                <a:cs typeface="Calibri"/>
              </a:rPr>
              <a:t>Standards?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890009" y="1951242"/>
            <a:ext cx="1291590" cy="939800"/>
          </a:xfrm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15"/>
              </a:spcBef>
            </a:pPr>
            <a:r>
              <a:rPr sz="2400" spc="-20" dirty="0">
                <a:latin typeface="Calibri"/>
                <a:cs typeface="Calibri"/>
              </a:rPr>
              <a:t>CORS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2400" spc="-10" dirty="0">
                <a:latin typeface="Calibri"/>
                <a:cs typeface="Calibri"/>
              </a:rPr>
              <a:t>Presence?</a:t>
            </a:r>
            <a:endParaRPr sz="2400">
              <a:latin typeface="Calibri"/>
              <a:cs typeface="Calibri"/>
            </a:endParaRPr>
          </a:p>
        </p:txBody>
      </p: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5904991" y="1933448"/>
          <a:ext cx="6203949" cy="41332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185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1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238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4947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1135">
                        <a:lnSpc>
                          <a:spcPts val="2845"/>
                        </a:lnSpc>
                      </a:pPr>
                      <a:r>
                        <a:rPr sz="2400" spc="-20" dirty="0">
                          <a:latin typeface="Calibri"/>
                          <a:cs typeface="Calibri"/>
                        </a:rPr>
                        <a:t>CORS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191135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2400" spc="-10" dirty="0">
                          <a:latin typeface="Calibri"/>
                          <a:cs typeface="Calibri"/>
                        </a:rPr>
                        <a:t>Spacing?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4471C4"/>
                      </a:solidFill>
                      <a:prstDash val="solid"/>
                    </a:lnL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48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950">
                        <a:latin typeface="Times New Roman"/>
                        <a:cs typeface="Times New Roman"/>
                      </a:endParaRPr>
                    </a:p>
                    <a:p>
                      <a:pPr marL="400050">
                        <a:lnSpc>
                          <a:spcPct val="100000"/>
                        </a:lnSpc>
                      </a:pPr>
                      <a:r>
                        <a:rPr sz="2400" spc="-20" dirty="0">
                          <a:latin typeface="Calibri"/>
                          <a:cs typeface="Calibri"/>
                        </a:rPr>
                        <a:t>CORS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400050">
                        <a:lnSpc>
                          <a:spcPts val="2600"/>
                        </a:lnSpc>
                        <a:spcBef>
                          <a:spcPts val="720"/>
                        </a:spcBef>
                      </a:pPr>
                      <a:r>
                        <a:rPr sz="2400" spc="-10" dirty="0">
                          <a:latin typeface="Calibri"/>
                          <a:cs typeface="Calibri"/>
                        </a:rPr>
                        <a:t>Service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2600"/>
                        </a:lnSpc>
                        <a:spcBef>
                          <a:spcPts val="1495"/>
                        </a:spcBef>
                      </a:pPr>
                      <a:r>
                        <a:rPr sz="2400" spc="-25" dirty="0">
                          <a:latin typeface="Calibri"/>
                          <a:cs typeface="Calibri"/>
                        </a:rPr>
                        <a:t>s?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477356F8-B3E2-458A-B74D-83389698475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7F843542-352A-44BA-B5E9-B1D10AD78078}" vid="{03B27E48-CAE3-4849-B555-1087E1AB83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UN_GGIM_wide</Template>
  <TotalTime>82</TotalTime>
  <Words>1168</Words>
  <Application>Microsoft Office PowerPoint</Application>
  <PresentationFormat>Widescreen</PresentationFormat>
  <Paragraphs>169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Arial Narrow</vt:lpstr>
      <vt:lpstr>Calibri</vt:lpstr>
      <vt:lpstr>Times New Roman</vt:lpstr>
      <vt:lpstr>Trebuchet MS</vt:lpstr>
      <vt:lpstr>Yu Mincho</vt:lpstr>
      <vt:lpstr>1_Office Theme</vt:lpstr>
      <vt:lpstr>Geodetic Capacity Development</vt:lpstr>
      <vt:lpstr>Reference Frame Competency Survey – 2018</vt:lpstr>
      <vt:lpstr>Reference Frame Competency Survey – 2021</vt:lpstr>
      <vt:lpstr>Reference Frame Competency Survey – 2018</vt:lpstr>
      <vt:lpstr>Reference Frame Competency Survey – 2021</vt:lpstr>
      <vt:lpstr>Survey 2021 – Preliminary Results I</vt:lpstr>
      <vt:lpstr>Survey 2021</vt:lpstr>
      <vt:lpstr>Survey 2021 – Preliminary Results II – Reference Frames</vt:lpstr>
      <vt:lpstr>Survey 2021 – Preliminary Results III – CORS Infrastructure</vt:lpstr>
      <vt:lpstr>Survey 2021 – Major Findings</vt:lpstr>
      <vt:lpstr>Next Steps for These Analyses … and Beyond</vt:lpstr>
      <vt:lpstr>UN Global Geodetic Centre of Excellence (UN GGCE)</vt:lpstr>
      <vt:lpstr>UN SCoG WG Actions – Joint with IAG and FIG</vt:lpstr>
      <vt:lpstr>UN SCoG - Global to Regional Relationships</vt:lpstr>
      <vt:lpstr>Acknowledgements | Questions | Contacts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Geodetic Capacity Development</dc:title>
  <dc:creator>Dan Roman</dc:creator>
  <cp:lastModifiedBy>Dan Roman</cp:lastModifiedBy>
  <cp:revision>13</cp:revision>
  <cp:lastPrinted>2023-11-02T20:07:43Z</cp:lastPrinted>
  <dcterms:created xsi:type="dcterms:W3CDTF">2023-10-31T21:21:38Z</dcterms:created>
  <dcterms:modified xsi:type="dcterms:W3CDTF">2023-12-11T04:23:50Z</dcterms:modified>
</cp:coreProperties>
</file>