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7" r:id="rId2"/>
    <p:sldId id="268" r:id="rId3"/>
    <p:sldId id="269" r:id="rId4"/>
    <p:sldId id="272" r:id="rId5"/>
    <p:sldId id="276" r:id="rId6"/>
    <p:sldId id="275" r:id="rId7"/>
    <p:sldId id="339" r:id="rId8"/>
    <p:sldId id="306" r:id="rId9"/>
    <p:sldId id="299" r:id="rId10"/>
    <p:sldId id="340" r:id="rId11"/>
    <p:sldId id="298" r:id="rId12"/>
    <p:sldId id="338" r:id="rId13"/>
    <p:sldId id="290" r:id="rId14"/>
    <p:sldId id="291" r:id="rId15"/>
    <p:sldId id="294" r:id="rId16"/>
    <p:sldId id="315" r:id="rId17"/>
    <p:sldId id="305" r:id="rId1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134" autoAdjust="0"/>
  </p:normalViewPr>
  <p:slideViewPr>
    <p:cSldViewPr snapToGrid="0" snapToObjects="1">
      <p:cViewPr varScale="1">
        <p:scale>
          <a:sx n="129" d="100"/>
          <a:sy n="129" d="100"/>
        </p:scale>
        <p:origin x="1104" y="126"/>
      </p:cViewPr>
      <p:guideLst>
        <p:guide orient="horz" pos="1620"/>
        <p:guide pos="2880"/>
        <p:guide pos="5328"/>
        <p:guide pos="432"/>
        <p:guide orient="horz" pos="492"/>
        <p:guide orient="horz" pos="277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84748-8635-4274-9A4D-DA03003EB68D}" type="datetimeFigureOut">
              <a:rPr lang="en-US" smtClean="0"/>
              <a:t>5/16/2024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E8987-B1F8-41D0-BD99-87D3EF3732DF}" type="slidenum">
              <a:rPr lang="en-US" smtClean="0"/>
              <a:t>‹#›</a:t>
            </a:fld>
            <a:endParaRPr lang="en-US"/>
          </a:p>
        </p:txBody>
      </p:sp>
    </p:spTree>
    <p:extLst>
      <p:ext uri="{BB962C8B-B14F-4D97-AF65-F5344CB8AC3E}">
        <p14:creationId xmlns:p14="http://schemas.microsoft.com/office/powerpoint/2010/main" val="324883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a:t>
            </a:fld>
            <a:endParaRPr lang="en-US"/>
          </a:p>
        </p:txBody>
      </p:sp>
    </p:spTree>
    <p:extLst>
      <p:ext uri="{BB962C8B-B14F-4D97-AF65-F5344CB8AC3E}">
        <p14:creationId xmlns:p14="http://schemas.microsoft.com/office/powerpoint/2010/main" val="3859138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GPS on Bench Marks campaign was utilized to prioritize data for our constituents to go out and collect data.</a:t>
            </a:r>
          </a:p>
        </p:txBody>
      </p:sp>
      <p:sp>
        <p:nvSpPr>
          <p:cNvPr id="4" name="Slide Number Placeholder 3"/>
          <p:cNvSpPr>
            <a:spLocks noGrp="1"/>
          </p:cNvSpPr>
          <p:nvPr>
            <p:ph type="sldNum" sz="quarter" idx="5"/>
          </p:nvPr>
        </p:nvSpPr>
        <p:spPr/>
        <p:txBody>
          <a:bodyPr/>
          <a:lstStyle/>
          <a:p>
            <a:fld id="{710E8987-B1F8-41D0-BD99-87D3EF3732DF}" type="slidenum">
              <a:rPr lang="en-US" smtClean="0"/>
              <a:t>12</a:t>
            </a:fld>
            <a:endParaRPr lang="en-US"/>
          </a:p>
        </p:txBody>
      </p:sp>
    </p:spTree>
    <p:extLst>
      <p:ext uri="{BB962C8B-B14F-4D97-AF65-F5344CB8AC3E}">
        <p14:creationId xmlns:p14="http://schemas.microsoft.com/office/powerpoint/2010/main" val="36701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OPUS Share is the primary way people submit data to NGS for the GPS on Bench Marks Campaign and using this Dashboard you can see how it really ramped up after 2018.</a:t>
            </a:r>
          </a:p>
          <a:p>
            <a:endParaRPr lang="en-US" dirty="0"/>
          </a:p>
          <a:p>
            <a:r>
              <a:rPr lang="en-US" dirty="0"/>
              <a:t>Dashboards like this really give NGS and our constituents the ability to dig into the data and investigate when data was submitted and by whom.</a:t>
            </a:r>
          </a:p>
        </p:txBody>
      </p:sp>
      <p:sp>
        <p:nvSpPr>
          <p:cNvPr id="4" name="Slide Number Placeholder 3"/>
          <p:cNvSpPr>
            <a:spLocks noGrp="1"/>
          </p:cNvSpPr>
          <p:nvPr>
            <p:ph type="sldNum" sz="quarter" idx="5"/>
          </p:nvPr>
        </p:nvSpPr>
        <p:spPr/>
        <p:txBody>
          <a:bodyPr/>
          <a:lstStyle/>
          <a:p>
            <a:fld id="{710E8987-B1F8-41D0-BD99-87D3EF3732DF}" type="slidenum">
              <a:rPr lang="en-US" smtClean="0"/>
              <a:t>13</a:t>
            </a:fld>
            <a:endParaRPr lang="en-US"/>
          </a:p>
        </p:txBody>
      </p:sp>
    </p:spTree>
    <p:extLst>
      <p:ext uri="{BB962C8B-B14F-4D97-AF65-F5344CB8AC3E}">
        <p14:creationId xmlns:p14="http://schemas.microsoft.com/office/powerpoint/2010/main" val="1551402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Providing applications with a responsive design greatly helps make it easier for our users to submit information to us about survey control</a:t>
            </a:r>
          </a:p>
        </p:txBody>
      </p:sp>
      <p:sp>
        <p:nvSpPr>
          <p:cNvPr id="4" name="Slide Number Placeholder 3"/>
          <p:cNvSpPr>
            <a:spLocks noGrp="1"/>
          </p:cNvSpPr>
          <p:nvPr>
            <p:ph type="sldNum" sz="quarter" idx="5"/>
          </p:nvPr>
        </p:nvSpPr>
        <p:spPr/>
        <p:txBody>
          <a:bodyPr/>
          <a:lstStyle/>
          <a:p>
            <a:fld id="{710E8987-B1F8-41D0-BD99-87D3EF3732DF}" type="slidenum">
              <a:rPr lang="en-US" smtClean="0"/>
              <a:t>14</a:t>
            </a:fld>
            <a:endParaRPr lang="en-US"/>
          </a:p>
        </p:txBody>
      </p:sp>
    </p:spTree>
    <p:extLst>
      <p:ext uri="{BB962C8B-B14F-4D97-AF65-F5344CB8AC3E}">
        <p14:creationId xmlns:p14="http://schemas.microsoft.com/office/powerpoint/2010/main" val="4229036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SPCS83 has 124 zones in the current system and moving to 965 zones in the Modernized NSRS</a:t>
            </a:r>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15</a:t>
            </a:fld>
            <a:endParaRPr lang="en-US"/>
          </a:p>
        </p:txBody>
      </p:sp>
    </p:spTree>
    <p:extLst>
      <p:ext uri="{BB962C8B-B14F-4D97-AF65-F5344CB8AC3E}">
        <p14:creationId xmlns:p14="http://schemas.microsoft.com/office/powerpoint/2010/main" val="2483177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SPCS2022 Experience provides users the ability to investigate the current preliminary zones to investigate the parameters and distortion while working to finalize the zones prior to the SPCS2022 rollout.</a:t>
            </a:r>
          </a:p>
        </p:txBody>
      </p:sp>
      <p:sp>
        <p:nvSpPr>
          <p:cNvPr id="4" name="Slide Number Placeholder 3"/>
          <p:cNvSpPr>
            <a:spLocks noGrp="1"/>
          </p:cNvSpPr>
          <p:nvPr>
            <p:ph type="sldNum" sz="quarter" idx="5"/>
          </p:nvPr>
        </p:nvSpPr>
        <p:spPr/>
        <p:txBody>
          <a:bodyPr/>
          <a:lstStyle/>
          <a:p>
            <a:fld id="{710E8987-B1F8-41D0-BD99-87D3EF3732DF}" type="slidenum">
              <a:rPr lang="en-US" smtClean="0"/>
              <a:t>16</a:t>
            </a:fld>
            <a:endParaRPr lang="en-US"/>
          </a:p>
        </p:txBody>
      </p:sp>
    </p:spTree>
    <p:extLst>
      <p:ext uri="{BB962C8B-B14F-4D97-AF65-F5344CB8AC3E}">
        <p14:creationId xmlns:p14="http://schemas.microsoft.com/office/powerpoint/2010/main" val="272109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17</a:t>
            </a:fld>
            <a:endParaRPr lang="en-US"/>
          </a:p>
        </p:txBody>
      </p:sp>
    </p:spTree>
    <p:extLst>
      <p:ext uri="{BB962C8B-B14F-4D97-AF65-F5344CB8AC3E}">
        <p14:creationId xmlns:p14="http://schemas.microsoft.com/office/powerpoint/2010/main" val="2498594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Models</a:t>
            </a:r>
            <a:r>
              <a:rPr lang="en-US" baseline="0" dirty="0"/>
              <a:t> are used to simplify complex phenomena for humans and computers to understand and perform calculations and analysis.</a:t>
            </a:r>
            <a:endParaRPr lang="en-US" dirty="0"/>
          </a:p>
          <a:p>
            <a:r>
              <a:rPr lang="en-US" dirty="0"/>
              <a:t>The geoid is an approximation of sea level and used to calculate</a:t>
            </a:r>
            <a:r>
              <a:rPr lang="en-US" baseline="0" dirty="0"/>
              <a:t> elevations (orthometric heights) above this “sea level” surface</a:t>
            </a:r>
            <a:endParaRPr lang="en-US" dirty="0"/>
          </a:p>
          <a:p>
            <a:endParaRPr lang="en-US" dirty="0"/>
          </a:p>
          <a:p>
            <a:r>
              <a:rPr lang="en-US" dirty="0"/>
              <a:t>Spheroid image https://www.kisspng.com/png-sphere-shape-ball-grid-line-circle-draw-5378189/</a:t>
            </a:r>
          </a:p>
          <a:p>
            <a:pPr marL="0" marR="0" lvl="0" indent="0" defTabSz="914400" eaLnBrk="1" fontAlgn="auto" latinLnBrk="0" hangingPunct="1">
              <a:lnSpc>
                <a:spcPct val="100000"/>
              </a:lnSpc>
              <a:spcBef>
                <a:spcPts val="0"/>
              </a:spcBef>
              <a:spcAft>
                <a:spcPts val="0"/>
              </a:spcAft>
              <a:buClrTx/>
              <a:buSzTx/>
              <a:buFontTx/>
              <a:buNone/>
              <a:tabLst/>
              <a:defRPr/>
            </a:pPr>
            <a:r>
              <a:rPr lang="en-US" dirty="0"/>
              <a:t>Ellipsoid</a:t>
            </a:r>
            <a:r>
              <a:rPr lang="en-US" baseline="0" dirty="0"/>
              <a:t> </a:t>
            </a:r>
            <a:r>
              <a:rPr lang="en-US" dirty="0"/>
              <a:t>image https://www.kisspng.com/png-figure-of-the-earth-oblate-spheroid-ellipsoid-4129812/</a:t>
            </a:r>
          </a:p>
          <a:p>
            <a:r>
              <a:rPr lang="en-US" dirty="0"/>
              <a:t>Geoid Image https://www.reddit.com/r/MapPorn/comments/3xf6a0/geoid_height_of_new_global_gravity_field_models/</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a:t>
            </a:fld>
            <a:endParaRPr lang="en-US"/>
          </a:p>
        </p:txBody>
      </p:sp>
    </p:spTree>
    <p:extLst>
      <p:ext uri="{BB962C8B-B14F-4D97-AF65-F5344CB8AC3E}">
        <p14:creationId xmlns:p14="http://schemas.microsoft.com/office/powerpoint/2010/main" val="3486196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a:t>
            </a:r>
          </a:p>
          <a:p>
            <a:r>
              <a:rPr lang="en-US" dirty="0"/>
              <a:t>https://geodesy.noaa.gov/datums/newdatums/</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5</a:t>
            </a:fld>
            <a:endParaRPr lang="en-US"/>
          </a:p>
        </p:txBody>
      </p:sp>
    </p:spTree>
    <p:extLst>
      <p:ext uri="{BB962C8B-B14F-4D97-AF65-F5344CB8AC3E}">
        <p14:creationId xmlns:p14="http://schemas.microsoft.com/office/powerpoint/2010/main" val="1523744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a:t>
            </a:r>
          </a:p>
          <a:p>
            <a:r>
              <a:rPr lang="en-US" dirty="0"/>
              <a:t>https://geodesy.noaa.gov/datums/newdatums/</a:t>
            </a:r>
          </a:p>
          <a:p>
            <a:endParaRPr lang="en-US" dirty="0"/>
          </a:p>
          <a:p>
            <a:r>
              <a:rPr lang="en-US" dirty="0"/>
              <a:t>A big challenge we have at NGS is working to modernize our ingestion of data as well as how we present the data to our users.</a:t>
            </a:r>
          </a:p>
        </p:txBody>
      </p:sp>
      <p:sp>
        <p:nvSpPr>
          <p:cNvPr id="4" name="Slide Number Placeholder 3"/>
          <p:cNvSpPr>
            <a:spLocks noGrp="1"/>
          </p:cNvSpPr>
          <p:nvPr>
            <p:ph type="sldNum" sz="quarter" idx="5"/>
          </p:nvPr>
        </p:nvSpPr>
        <p:spPr/>
        <p:txBody>
          <a:bodyPr/>
          <a:lstStyle/>
          <a:p>
            <a:fld id="{710E8987-B1F8-41D0-BD99-87D3EF3732DF}" type="slidenum">
              <a:rPr lang="en-US" smtClean="0"/>
              <a:t>6</a:t>
            </a:fld>
            <a:endParaRPr lang="en-US"/>
          </a:p>
        </p:txBody>
      </p:sp>
    </p:spTree>
    <p:extLst>
      <p:ext uri="{BB962C8B-B14F-4D97-AF65-F5344CB8AC3E}">
        <p14:creationId xmlns:p14="http://schemas.microsoft.com/office/powerpoint/2010/main" val="3424309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to transition old formats that were used for submitting and loading data into more visual and usable formats.</a:t>
            </a:r>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7</a:t>
            </a:fld>
            <a:endParaRPr lang="en-US"/>
          </a:p>
        </p:txBody>
      </p:sp>
    </p:spTree>
    <p:extLst>
      <p:ext uri="{BB962C8B-B14F-4D97-AF65-F5344CB8AC3E}">
        <p14:creationId xmlns:p14="http://schemas.microsoft.com/office/powerpoint/2010/main" val="4033758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https://geodesy.noaa.gov/datasheets/passive-marks/index.html</a:t>
            </a:r>
          </a:p>
          <a:p>
            <a:endParaRPr lang="en-US" dirty="0"/>
          </a:p>
          <a:p>
            <a:r>
              <a:rPr lang="en-US" dirty="0"/>
              <a:t>Passive Marks Page is a first attempt to modernize the Datasheet</a:t>
            </a:r>
          </a:p>
        </p:txBody>
      </p:sp>
      <p:sp>
        <p:nvSpPr>
          <p:cNvPr id="4" name="Slide Number Placeholder 3"/>
          <p:cNvSpPr>
            <a:spLocks noGrp="1"/>
          </p:cNvSpPr>
          <p:nvPr>
            <p:ph type="sldNum" sz="quarter" idx="5"/>
          </p:nvPr>
        </p:nvSpPr>
        <p:spPr/>
        <p:txBody>
          <a:bodyPr/>
          <a:lstStyle/>
          <a:p>
            <a:fld id="{710E8987-B1F8-41D0-BD99-87D3EF3732DF}" type="slidenum">
              <a:rPr lang="en-US" smtClean="0"/>
              <a:t>8</a:t>
            </a:fld>
            <a:endParaRPr lang="en-US"/>
          </a:p>
        </p:txBody>
      </p:sp>
    </p:spTree>
    <p:extLst>
      <p:ext uri="{BB962C8B-B14F-4D97-AF65-F5344CB8AC3E}">
        <p14:creationId xmlns:p14="http://schemas.microsoft.com/office/powerpoint/2010/main" val="1782686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 Services make more of our data and services available for use by users and application</a:t>
            </a:r>
          </a:p>
        </p:txBody>
      </p:sp>
      <p:sp>
        <p:nvSpPr>
          <p:cNvPr id="4" name="Slide Number Placeholder 3"/>
          <p:cNvSpPr>
            <a:spLocks noGrp="1"/>
          </p:cNvSpPr>
          <p:nvPr>
            <p:ph type="sldNum" sz="quarter" idx="5"/>
          </p:nvPr>
        </p:nvSpPr>
        <p:spPr/>
        <p:txBody>
          <a:bodyPr/>
          <a:lstStyle/>
          <a:p>
            <a:fld id="{710E8987-B1F8-41D0-BD99-87D3EF3732DF}" type="slidenum">
              <a:rPr lang="en-US" smtClean="0"/>
              <a:t>9</a:t>
            </a:fld>
            <a:endParaRPr lang="en-US"/>
          </a:p>
        </p:txBody>
      </p:sp>
    </p:spTree>
    <p:extLst>
      <p:ext uri="{BB962C8B-B14F-4D97-AF65-F5344CB8AC3E}">
        <p14:creationId xmlns:p14="http://schemas.microsoft.com/office/powerpoint/2010/main" val="377897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ArcGIS Online Resource make more of our data available for people using GIS software.  We work to have it </a:t>
            </a:r>
            <a:r>
              <a:rPr lang="en-US" dirty="0" err="1"/>
              <a:t>presymbolized</a:t>
            </a:r>
            <a:r>
              <a:rPr lang="en-US" dirty="0"/>
              <a:t> so that users can have it come into their maps like we have it on out maps.</a:t>
            </a:r>
          </a:p>
        </p:txBody>
      </p:sp>
      <p:sp>
        <p:nvSpPr>
          <p:cNvPr id="4" name="Slide Number Placeholder 3"/>
          <p:cNvSpPr>
            <a:spLocks noGrp="1"/>
          </p:cNvSpPr>
          <p:nvPr>
            <p:ph type="sldNum" sz="quarter" idx="5"/>
          </p:nvPr>
        </p:nvSpPr>
        <p:spPr/>
        <p:txBody>
          <a:bodyPr/>
          <a:lstStyle/>
          <a:p>
            <a:fld id="{710E8987-B1F8-41D0-BD99-87D3EF3732DF}" type="slidenum">
              <a:rPr lang="en-US" smtClean="0"/>
              <a:t>10</a:t>
            </a:fld>
            <a:endParaRPr lang="en-US"/>
          </a:p>
        </p:txBody>
      </p:sp>
    </p:spTree>
    <p:extLst>
      <p:ext uri="{BB962C8B-B14F-4D97-AF65-F5344CB8AC3E}">
        <p14:creationId xmlns:p14="http://schemas.microsoft.com/office/powerpoint/2010/main" val="1625298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E97"/>
                </a:solidFill>
                <a:latin typeface="Arial" panose="020B0604020202020204" pitchFamily="34" charset="0"/>
                <a:cs typeface="Arial" panose="020B0604020202020204" pitchFamily="34" charset="0"/>
              </a:rPr>
              <a:t>The NGS Map is a Web Map Application that was created to integrate 3 different web maps so you can overlay the data.  It also utilizes feature services states and local governments can integrate into their own maps.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E97"/>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E97"/>
                </a:solidFill>
                <a:latin typeface="Arial" panose="020B0604020202020204" pitchFamily="34" charset="0"/>
                <a:cs typeface="Arial" panose="020B0604020202020204" pitchFamily="34" charset="0"/>
              </a:rPr>
              <a:t>These feature services have been setup to automate updating them nightly and weekly.  In the past they were updated manually and less frequently.</a:t>
            </a:r>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11</a:t>
            </a:fld>
            <a:endParaRPr lang="en-US"/>
          </a:p>
        </p:txBody>
      </p:sp>
    </p:spTree>
    <p:extLst>
      <p:ext uri="{BB962C8B-B14F-4D97-AF65-F5344CB8AC3E}">
        <p14:creationId xmlns:p14="http://schemas.microsoft.com/office/powerpoint/2010/main" val="28893533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5/16/2024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5/16/2024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5/16/2024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5/16/2024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5/16/2024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5/16/2024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016A468-B10C-E94D-B4AE-FD48B5E66BC0}" type="datetimeFigureOut">
              <a:rPr lang="en-US" smtClean="0"/>
              <a:pPr/>
              <a:t>5/16/2024</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noaa.maps.arcgis.com/home/item.html?id=b34695d9c72e47bbb7f13d335b02ebde" TargetMode="External"/><Relationship Id="rId13" Type="http://schemas.openxmlformats.org/officeDocument/2006/relationships/hyperlink" Target="https://noaa.maps.arcgis.com/home/item.html?id=127f3b3819154a32b9615a101d310379" TargetMode="External"/><Relationship Id="rId18" Type="http://schemas.openxmlformats.org/officeDocument/2006/relationships/hyperlink" Target="https://noaa.maps.arcgis.com/home/item.html?id=9a1cb878e35d4b6cb374140603e03cb1" TargetMode="External"/><Relationship Id="rId3" Type="http://schemas.openxmlformats.org/officeDocument/2006/relationships/image" Target="../media/image4.jpg"/><Relationship Id="rId7" Type="http://schemas.openxmlformats.org/officeDocument/2006/relationships/hyperlink" Target="https://noaa.maps.arcgis.com/home/item.html?id=b56699b6834a43329dbf0ebe7933ff03" TargetMode="External"/><Relationship Id="rId12" Type="http://schemas.openxmlformats.org/officeDocument/2006/relationships/hyperlink" Target="https://noaa.maps.arcgis.com/home/item.html?id=2fd6cb0d6dae41e0b8ee04f853890cf6" TargetMode="External"/><Relationship Id="rId17" Type="http://schemas.openxmlformats.org/officeDocument/2006/relationships/hyperlink" Target="https://noaa.maps.arcgis.com/home/item.html?id=298dd46b769743a8a94316bba88499fa" TargetMode="External"/><Relationship Id="rId2" Type="http://schemas.openxmlformats.org/officeDocument/2006/relationships/notesSlide" Target="../notesSlides/notesSlide8.xml"/><Relationship Id="rId16" Type="http://schemas.openxmlformats.org/officeDocument/2006/relationships/hyperlink" Target="https://noaa.maps.arcgis.com/home/item.html?id=b859b2c4a8f747f9893abb3aab0072e3" TargetMode="External"/><Relationship Id="rId1" Type="http://schemas.openxmlformats.org/officeDocument/2006/relationships/slideLayout" Target="../slideLayouts/slideLayout2.xml"/><Relationship Id="rId6" Type="http://schemas.openxmlformats.org/officeDocument/2006/relationships/hyperlink" Target="https://noaa.maps.arcgis.com/home/item.html?id=ce27f315e22b4998b857adc9ebeb8e1b" TargetMode="External"/><Relationship Id="rId11" Type="http://schemas.openxmlformats.org/officeDocument/2006/relationships/hyperlink" Target="https://noaa.maps.arcgis.com/home/item.html?id=a67c368676a94ffe963e8c3a1458eac0" TargetMode="External"/><Relationship Id="rId5" Type="http://schemas.openxmlformats.org/officeDocument/2006/relationships/hyperlink" Target="https://noaa.maps.arcgis.com/home/item.html?id=2d16e70b9f94425db3b747190fd57723" TargetMode="External"/><Relationship Id="rId15" Type="http://schemas.openxmlformats.org/officeDocument/2006/relationships/hyperlink" Target="https://noaa.maps.arcgis.com/home/item.html?id=45718382e5ac4c37874a4a445895262a" TargetMode="External"/><Relationship Id="rId10" Type="http://schemas.openxmlformats.org/officeDocument/2006/relationships/hyperlink" Target="https://noaa.maps.arcgis.com/home/item.html?id=a2310a62557442898a7ba1324510d9a4" TargetMode="External"/><Relationship Id="rId4" Type="http://schemas.openxmlformats.org/officeDocument/2006/relationships/hyperlink" Target="https://noaa.maps.arcgis.com/home/item.html?id=796bb54c74b84b8e96ed9591290246b1" TargetMode="External"/><Relationship Id="rId9" Type="http://schemas.openxmlformats.org/officeDocument/2006/relationships/hyperlink" Target="https://noaa.maps.arcgis.com/home/item.html?id=e69a13673af84e57b4e9098661f8f71d" TargetMode="External"/><Relationship Id="rId14" Type="http://schemas.openxmlformats.org/officeDocument/2006/relationships/hyperlink" Target="https://noaa.maps.arcgis.com/home/item.html?id=c5d4f181f7ca468ca8032db0ec7a890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3DCB8E-0EF3-45E1-8291-153308F846C5}"/>
              </a:ext>
            </a:extLst>
          </p:cNvPr>
          <p:cNvSpPr>
            <a:spLocks noGrp="1"/>
          </p:cNvSpPr>
          <p:nvPr>
            <p:ph type="ctrTitle"/>
          </p:nvPr>
        </p:nvSpPr>
        <p:spPr>
          <a:xfrm>
            <a:off x="685800" y="1651955"/>
            <a:ext cx="7772400" cy="1102519"/>
          </a:xfrm>
        </p:spPr>
        <p:txBody>
          <a:bodyPr>
            <a:normAutofit fontScale="90000"/>
          </a:bodyPr>
          <a:lstStyle/>
          <a:p>
            <a:r>
              <a:rPr lang="en-US" sz="3100" dirty="0">
                <a:solidFill>
                  <a:srgbClr val="002E97"/>
                </a:solidFill>
                <a:latin typeface="+mn-lt"/>
                <a:cs typeface="Times New Roman" panose="02020603050405020304" pitchFamily="18" charset="0"/>
              </a:rPr>
              <a:t>The Datums Are Changing! </a:t>
            </a:r>
            <a:br>
              <a:rPr lang="en-US" sz="3100" dirty="0">
                <a:solidFill>
                  <a:srgbClr val="002E97"/>
                </a:solidFill>
                <a:latin typeface="+mn-lt"/>
                <a:cs typeface="Times New Roman" panose="02020603050405020304" pitchFamily="18" charset="0"/>
              </a:rPr>
            </a:br>
            <a:r>
              <a:rPr lang="en-US" sz="2200" dirty="0">
                <a:solidFill>
                  <a:srgbClr val="002E97"/>
                </a:solidFill>
                <a:latin typeface="+mn-lt"/>
                <a:cs typeface="Times New Roman" panose="02020603050405020304" pitchFamily="18" charset="0"/>
              </a:rPr>
              <a:t>A more accurate, accessible, and efficient </a:t>
            </a:r>
            <a:br>
              <a:rPr lang="en-US" sz="2200" dirty="0">
                <a:solidFill>
                  <a:srgbClr val="002E97"/>
                </a:solidFill>
                <a:latin typeface="+mn-lt"/>
                <a:cs typeface="Times New Roman" panose="02020603050405020304" pitchFamily="18" charset="0"/>
              </a:rPr>
            </a:br>
            <a:r>
              <a:rPr lang="en-US" sz="2200" dirty="0">
                <a:solidFill>
                  <a:srgbClr val="002E97"/>
                </a:solidFill>
                <a:latin typeface="+mn-lt"/>
                <a:cs typeface="Times New Roman" panose="02020603050405020304" pitchFamily="18" charset="0"/>
              </a:rPr>
              <a:t>spatial reference system is on its way</a:t>
            </a:r>
            <a:endParaRPr lang="en-US" dirty="0">
              <a:solidFill>
                <a:srgbClr val="002E97"/>
              </a:solidFill>
              <a:latin typeface="+mn-lt"/>
              <a:cs typeface="Times New Roman" panose="02020603050405020304" pitchFamily="18" charset="0"/>
            </a:endParaRPr>
          </a:p>
        </p:txBody>
      </p:sp>
      <p:sp>
        <p:nvSpPr>
          <p:cNvPr id="7" name="Subtitle 6">
            <a:extLst>
              <a:ext uri="{FF2B5EF4-FFF2-40B4-BE49-F238E27FC236}">
                <a16:creationId xmlns:a16="http://schemas.microsoft.com/office/drawing/2014/main" id="{7F679344-B299-4232-90D5-6B20C2CF8B3A}"/>
              </a:ext>
            </a:extLst>
          </p:cNvPr>
          <p:cNvSpPr>
            <a:spLocks noGrp="1"/>
          </p:cNvSpPr>
          <p:nvPr>
            <p:ph type="subTitle" idx="1"/>
          </p:nvPr>
        </p:nvSpPr>
        <p:spPr>
          <a:xfrm>
            <a:off x="1371600" y="3375500"/>
            <a:ext cx="6400800" cy="794478"/>
          </a:xfrm>
        </p:spPr>
        <p:txBody>
          <a:bodyPr>
            <a:normAutofit fontScale="92500" lnSpcReduction="10000"/>
          </a:bodyPr>
          <a:lstStyle/>
          <a:p>
            <a:r>
              <a:rPr lang="en-US" sz="2400" dirty="0">
                <a:solidFill>
                  <a:srgbClr val="002E97"/>
                </a:solidFill>
                <a:latin typeface="+mn-lt"/>
                <a:cs typeface="Times New Roman" panose="02020603050405020304" pitchFamily="18" charset="0"/>
              </a:rPr>
              <a:t>2024 NOAA Enterprise Data </a:t>
            </a:r>
          </a:p>
          <a:p>
            <a:r>
              <a:rPr lang="en-US" sz="2400" dirty="0">
                <a:solidFill>
                  <a:srgbClr val="002E97"/>
                </a:solidFill>
                <a:latin typeface="+mn-lt"/>
                <a:cs typeface="Times New Roman" panose="02020603050405020304" pitchFamily="18" charset="0"/>
              </a:rPr>
              <a:t>Management Workshop</a:t>
            </a:r>
          </a:p>
        </p:txBody>
      </p:sp>
      <p:sp>
        <p:nvSpPr>
          <p:cNvPr id="2" name="TextBox 1">
            <a:extLst>
              <a:ext uri="{FF2B5EF4-FFF2-40B4-BE49-F238E27FC236}">
                <a16:creationId xmlns:a16="http://schemas.microsoft.com/office/drawing/2014/main" id="{869E4941-2977-4664-A813-6AAF754B5E26}"/>
              </a:ext>
            </a:extLst>
          </p:cNvPr>
          <p:cNvSpPr txBox="1"/>
          <p:nvPr/>
        </p:nvSpPr>
        <p:spPr>
          <a:xfrm>
            <a:off x="189186" y="4446977"/>
            <a:ext cx="1582484" cy="369332"/>
          </a:xfrm>
          <a:prstGeom prst="rect">
            <a:avLst/>
          </a:prstGeom>
          <a:noFill/>
        </p:spPr>
        <p:txBody>
          <a:bodyPr wrap="none" rtlCol="0">
            <a:spAutoFit/>
          </a:bodyPr>
          <a:lstStyle/>
          <a:p>
            <a:r>
              <a:rPr lang="en-US" dirty="0">
                <a:solidFill>
                  <a:srgbClr val="002E97"/>
                </a:solidFill>
              </a:rPr>
              <a:t>May 16, 2024</a:t>
            </a:r>
          </a:p>
        </p:txBody>
      </p:sp>
      <p:sp>
        <p:nvSpPr>
          <p:cNvPr id="6" name="TextBox 4">
            <a:extLst>
              <a:ext uri="{FF2B5EF4-FFF2-40B4-BE49-F238E27FC236}">
                <a16:creationId xmlns:a16="http://schemas.microsoft.com/office/drawing/2014/main" id="{356B02E4-34C6-415D-A0F5-19C71336F17C}"/>
              </a:ext>
            </a:extLst>
          </p:cNvPr>
          <p:cNvSpPr txBox="1"/>
          <p:nvPr/>
        </p:nvSpPr>
        <p:spPr>
          <a:xfrm>
            <a:off x="6473128" y="4169978"/>
            <a:ext cx="2391037"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spTree>
    <p:extLst>
      <p:ext uri="{BB962C8B-B14F-4D97-AF65-F5344CB8AC3E}">
        <p14:creationId xmlns:p14="http://schemas.microsoft.com/office/powerpoint/2010/main" val="341318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ArcGIS Online Resources</a:t>
            </a:r>
          </a:p>
        </p:txBody>
      </p:sp>
      <p:grpSp>
        <p:nvGrpSpPr>
          <p:cNvPr id="6" name="Group 5">
            <a:extLst>
              <a:ext uri="{FF2B5EF4-FFF2-40B4-BE49-F238E27FC236}">
                <a16:creationId xmlns:a16="http://schemas.microsoft.com/office/drawing/2014/main" id="{A6213E3E-D1EF-4F1E-8CFA-1B668F0B0DF3}"/>
              </a:ext>
            </a:extLst>
          </p:cNvPr>
          <p:cNvGrpSpPr/>
          <p:nvPr/>
        </p:nvGrpSpPr>
        <p:grpSpPr>
          <a:xfrm>
            <a:off x="-224966" y="1373814"/>
            <a:ext cx="9128524" cy="2800767"/>
            <a:chOff x="-224966" y="1118096"/>
            <a:chExt cx="9128524" cy="2800767"/>
          </a:xfrm>
        </p:grpSpPr>
        <p:sp>
          <p:nvSpPr>
            <p:cNvPr id="7" name="Rectangle 6">
              <a:extLst>
                <a:ext uri="{FF2B5EF4-FFF2-40B4-BE49-F238E27FC236}">
                  <a16:creationId xmlns:a16="http://schemas.microsoft.com/office/drawing/2014/main" id="{705024D7-9A3E-4DD6-997B-89B4478281E3}"/>
                </a:ext>
              </a:extLst>
            </p:cNvPr>
            <p:cNvSpPr/>
            <p:nvPr/>
          </p:nvSpPr>
          <p:spPr>
            <a:xfrm>
              <a:off x="-224966" y="1579761"/>
              <a:ext cx="4559644" cy="2339102"/>
            </a:xfrm>
            <a:prstGeom prst="rect">
              <a:avLst/>
            </a:prstGeom>
          </p:spPr>
          <p:txBody>
            <a:bodyPr wrap="square">
              <a:spAutoFit/>
            </a:bodyPr>
            <a:lstStyle/>
            <a:p>
              <a:pPr marL="457200"/>
              <a:r>
                <a:rPr lang="en-US" u="sng" dirty="0">
                  <a:solidFill>
                    <a:srgbClr val="1155CC"/>
                  </a:solidFill>
                  <a:latin typeface="Arial" panose="020B0604020202020204" pitchFamily="34" charset="0"/>
                  <a:cs typeface="Arial" panose="020B0604020202020204" pitchFamily="34" charset="0"/>
                  <a:hlinkClick r:id="rId4"/>
                </a:rPr>
                <a:t>NGS Datasheets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5"/>
                </a:rPr>
                <a:t>NOAA CORS Network</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6"/>
                </a:rPr>
                <a:t>GPS on Benchmarks Priority List</a:t>
              </a:r>
              <a:r>
                <a:rPr lang="en-US" dirty="0">
                  <a:latin typeface="Arial" panose="020B0604020202020204" pitchFamily="34" charset="0"/>
                  <a:cs typeface="Arial" panose="020B0604020202020204" pitchFamily="34" charset="0"/>
                </a:rPr>
                <a:t> </a:t>
              </a:r>
            </a:p>
            <a:p>
              <a:pPr marL="457200"/>
              <a:r>
                <a:rPr lang="en-US" sz="2000" dirty="0">
                  <a:solidFill>
                    <a:srgbClr val="002E97"/>
                  </a:solidFill>
                  <a:latin typeface="Arial" panose="020B0604020202020204" pitchFamily="34" charset="0"/>
                  <a:cs typeface="Arial" panose="020B0604020202020204" pitchFamily="34" charset="0"/>
                </a:rPr>
                <a:t>	</a:t>
              </a:r>
              <a:r>
                <a:rPr lang="en-US" dirty="0">
                  <a:solidFill>
                    <a:srgbClr val="002E97"/>
                  </a:solidFill>
                  <a:latin typeface="Arial" panose="020B0604020202020204" pitchFamily="34" charset="0"/>
                  <a:cs typeface="Arial" panose="020B0604020202020204" pitchFamily="34" charset="0"/>
                </a:rPr>
                <a:t>(4 layers - marks, hexagons)</a:t>
              </a:r>
            </a:p>
            <a:p>
              <a:pPr marL="457200"/>
              <a:r>
                <a:rPr lang="en-US" u="sng" dirty="0">
                  <a:solidFill>
                    <a:srgbClr val="1155CC"/>
                  </a:solidFill>
                  <a:latin typeface="Arial" panose="020B0604020202020204" pitchFamily="34" charset="0"/>
                  <a:cs typeface="Arial" panose="020B0604020202020204" pitchFamily="34" charset="0"/>
                  <a:hlinkClick r:id="rId7"/>
                </a:rPr>
                <a:t>GEOID18 GPS on Benchmarks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8"/>
                </a:rPr>
                <a:t>GEOID12B GPS on Benchmarks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9"/>
                </a:rPr>
                <a:t>OPUS Shared Solutions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10"/>
                </a:rPr>
                <a:t>Mark Recoveries Submitted to NGS</a:t>
              </a:r>
              <a:endParaRPr lang="en-US"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CBB6419-0F13-42CD-9B7F-69616B216A67}"/>
                </a:ext>
              </a:extLst>
            </p:cNvPr>
            <p:cNvSpPr/>
            <p:nvPr/>
          </p:nvSpPr>
          <p:spPr>
            <a:xfrm>
              <a:off x="240442" y="1118097"/>
              <a:ext cx="2512226"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Feature Services</a:t>
              </a:r>
              <a:endParaRPr lang="en-US" sz="24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3CCC3AB-1E45-464E-8A09-03B0644C7765}"/>
                </a:ext>
              </a:extLst>
            </p:cNvPr>
            <p:cNvSpPr/>
            <p:nvPr/>
          </p:nvSpPr>
          <p:spPr>
            <a:xfrm>
              <a:off x="5321303" y="1118096"/>
              <a:ext cx="2940228"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Raster Tile Services</a:t>
              </a:r>
              <a:endParaRPr lang="en-US" sz="2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B6CB07E-E11F-4207-87BB-AB457D6F3867}"/>
                </a:ext>
              </a:extLst>
            </p:cNvPr>
            <p:cNvSpPr/>
            <p:nvPr/>
          </p:nvSpPr>
          <p:spPr>
            <a:xfrm>
              <a:off x="3998563" y="1579761"/>
              <a:ext cx="4904995" cy="1200329"/>
            </a:xfrm>
            <a:prstGeom prst="rect">
              <a:avLst/>
            </a:prstGeom>
          </p:spPr>
          <p:txBody>
            <a:bodyPr wrap="square">
              <a:spAutoFit/>
            </a:bodyPr>
            <a:lstStyle/>
            <a:p>
              <a:pPr marL="457200"/>
              <a:r>
                <a:rPr lang="en-US" dirty="0">
                  <a:solidFill>
                    <a:srgbClr val="002E97"/>
                  </a:solidFill>
                  <a:latin typeface="Arial" panose="020B0604020202020204" pitchFamily="34" charset="0"/>
                  <a:cs typeface="Arial" panose="020B0604020202020204" pitchFamily="34" charset="0"/>
                </a:rPr>
                <a:t>GEOID18 Height (</a:t>
              </a:r>
              <a:r>
                <a:rPr lang="en-US" u="sng" dirty="0">
                  <a:solidFill>
                    <a:srgbClr val="1155CC"/>
                  </a:solidFill>
                  <a:latin typeface="Arial" panose="020B0604020202020204" pitchFamily="34" charset="0"/>
                  <a:cs typeface="Arial" panose="020B0604020202020204" pitchFamily="34" charset="0"/>
                  <a:hlinkClick r:id="rId11"/>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2"/>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Difference (</a:t>
              </a:r>
              <a:r>
                <a:rPr lang="en-US" u="sng" dirty="0">
                  <a:solidFill>
                    <a:srgbClr val="1155CC"/>
                  </a:solidFill>
                  <a:latin typeface="Arial" panose="020B0604020202020204" pitchFamily="34" charset="0"/>
                  <a:cs typeface="Arial" panose="020B0604020202020204" pitchFamily="34" charset="0"/>
                  <a:hlinkClick r:id="rId13"/>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4"/>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Uncertainty (</a:t>
              </a:r>
              <a:r>
                <a:rPr lang="en-US" u="sng" dirty="0">
                  <a:solidFill>
                    <a:srgbClr val="1155CC"/>
                  </a:solidFill>
                  <a:latin typeface="Arial" panose="020B0604020202020204" pitchFamily="34" charset="0"/>
                  <a:cs typeface="Arial" panose="020B0604020202020204" pitchFamily="34" charset="0"/>
                  <a:hlinkClick r:id="rId15"/>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6"/>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Improvements (</a:t>
              </a:r>
              <a:r>
                <a:rPr lang="en-US" u="sng" dirty="0">
                  <a:solidFill>
                    <a:srgbClr val="1155CC"/>
                  </a:solidFill>
                  <a:latin typeface="Arial" panose="020B0604020202020204" pitchFamily="34" charset="0"/>
                  <a:cs typeface="Arial" panose="020B0604020202020204" pitchFamily="34" charset="0"/>
                  <a:hlinkClick r:id="rId17"/>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8"/>
                </a:rPr>
                <a:t>PRVI</a:t>
              </a:r>
              <a:r>
                <a:rPr lang="en-US" dirty="0">
                  <a:solidFill>
                    <a:srgbClr val="002E97"/>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63623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Map</a:t>
            </a:r>
          </a:p>
        </p:txBody>
      </p:sp>
      <p:sp>
        <p:nvSpPr>
          <p:cNvPr id="6" name="Rectangle 5">
            <a:extLst>
              <a:ext uri="{FF2B5EF4-FFF2-40B4-BE49-F238E27FC236}">
                <a16:creationId xmlns:a16="http://schemas.microsoft.com/office/drawing/2014/main" id="{CE746448-32FF-451A-BCA5-EAF289295669}"/>
              </a:ext>
            </a:extLst>
          </p:cNvPr>
          <p:cNvSpPr/>
          <p:nvPr/>
        </p:nvSpPr>
        <p:spPr>
          <a:xfrm>
            <a:off x="1360012" y="4805597"/>
            <a:ext cx="6346392" cy="246221"/>
          </a:xfrm>
          <a:prstGeom prst="rect">
            <a:avLst/>
          </a:prstGeom>
        </p:spPr>
        <p:txBody>
          <a:bodyPr wrap="square">
            <a:spAutoFit/>
          </a:bodyPr>
          <a:lstStyle/>
          <a:p>
            <a:r>
              <a:rPr lang="en-US" sz="10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p:txBody>
      </p:sp>
      <p:pic>
        <p:nvPicPr>
          <p:cNvPr id="4" name="Picture 3">
            <a:extLst>
              <a:ext uri="{FF2B5EF4-FFF2-40B4-BE49-F238E27FC236}">
                <a16:creationId xmlns:a16="http://schemas.microsoft.com/office/drawing/2014/main" id="{2B6E2965-6A3D-4D6E-9FB8-FC38BCF846F2}"/>
              </a:ext>
            </a:extLst>
          </p:cNvPr>
          <p:cNvPicPr>
            <a:picLocks noChangeAspect="1"/>
          </p:cNvPicPr>
          <p:nvPr/>
        </p:nvPicPr>
        <p:blipFill>
          <a:blip r:embed="rId4"/>
          <a:stretch>
            <a:fillRect/>
          </a:stretch>
        </p:blipFill>
        <p:spPr>
          <a:xfrm>
            <a:off x="394009" y="942280"/>
            <a:ext cx="7991707" cy="3821035"/>
          </a:xfrm>
          <a:prstGeom prst="rect">
            <a:avLst/>
          </a:prstGeom>
        </p:spPr>
      </p:pic>
    </p:spTree>
    <p:extLst>
      <p:ext uri="{BB962C8B-B14F-4D97-AF65-F5344CB8AC3E}">
        <p14:creationId xmlns:p14="http://schemas.microsoft.com/office/powerpoint/2010/main" val="2343205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ECE4BF3-35C8-4330-8242-DA80170D532C}"/>
              </a:ext>
            </a:extLst>
          </p:cNvPr>
          <p:cNvSpPr>
            <a:spLocks noGrp="1"/>
          </p:cNvSpPr>
          <p:nvPr>
            <p:ph type="title"/>
          </p:nvPr>
        </p:nvSpPr>
        <p:spPr>
          <a:xfrm>
            <a:off x="457200" y="422638"/>
            <a:ext cx="8229600" cy="857250"/>
          </a:xfrm>
        </p:spPr>
        <p:txBody>
          <a:bodyPr>
            <a:normAutofit/>
          </a:bodyPr>
          <a:lstStyle/>
          <a:p>
            <a:r>
              <a:rPr lang="en-US" sz="3600" dirty="0">
                <a:solidFill>
                  <a:srgbClr val="002E97"/>
                </a:solidFill>
                <a:latin typeface="+mn-lt"/>
                <a:cs typeface="Times New Roman" panose="02020603050405020304" pitchFamily="18" charset="0"/>
              </a:rPr>
              <a:t>GPS on Bench Marks</a:t>
            </a:r>
          </a:p>
        </p:txBody>
      </p:sp>
      <p:sp>
        <p:nvSpPr>
          <p:cNvPr id="11" name="TextBox 10">
            <a:extLst>
              <a:ext uri="{FF2B5EF4-FFF2-40B4-BE49-F238E27FC236}">
                <a16:creationId xmlns:a16="http://schemas.microsoft.com/office/drawing/2014/main" id="{11B2A54E-B55D-4E5C-B582-28FF9F8DF203}"/>
              </a:ext>
            </a:extLst>
          </p:cNvPr>
          <p:cNvSpPr txBox="1"/>
          <p:nvPr/>
        </p:nvSpPr>
        <p:spPr>
          <a:xfrm>
            <a:off x="253776" y="4210832"/>
            <a:ext cx="304686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Web Map Application</a:t>
            </a:r>
          </a:p>
        </p:txBody>
      </p:sp>
      <p:sp>
        <p:nvSpPr>
          <p:cNvPr id="12" name="TextBox 11">
            <a:extLst>
              <a:ext uri="{FF2B5EF4-FFF2-40B4-BE49-F238E27FC236}">
                <a16:creationId xmlns:a16="http://schemas.microsoft.com/office/drawing/2014/main" id="{8A9D2345-083A-4DC4-9526-40077763AE29}"/>
              </a:ext>
            </a:extLst>
          </p:cNvPr>
          <p:cNvSpPr txBox="1"/>
          <p:nvPr/>
        </p:nvSpPr>
        <p:spPr>
          <a:xfrm>
            <a:off x="3704611" y="4210831"/>
            <a:ext cx="173477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Dashboard</a:t>
            </a:r>
          </a:p>
        </p:txBody>
      </p:sp>
      <p:sp>
        <p:nvSpPr>
          <p:cNvPr id="13" name="TextBox 12">
            <a:extLst>
              <a:ext uri="{FF2B5EF4-FFF2-40B4-BE49-F238E27FC236}">
                <a16:creationId xmlns:a16="http://schemas.microsoft.com/office/drawing/2014/main" id="{10FD98CF-2004-48D4-A3A4-25670C8222C4}"/>
              </a:ext>
            </a:extLst>
          </p:cNvPr>
          <p:cNvSpPr txBox="1"/>
          <p:nvPr/>
        </p:nvSpPr>
        <p:spPr>
          <a:xfrm>
            <a:off x="5506280" y="4073189"/>
            <a:ext cx="3637720"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~3,400</a:t>
            </a:r>
            <a:r>
              <a:rPr kumimoji="0" lang="en-US" sz="16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Completed in 2020</a:t>
            </a:r>
          </a:p>
          <a:p>
            <a:r>
              <a:rPr lang="en-US" sz="1600" dirty="0">
                <a:solidFill>
                  <a:srgbClr val="002E97"/>
                </a:solidFill>
                <a:latin typeface="Arial" panose="020B0604020202020204" pitchFamily="34" charset="0"/>
                <a:cs typeface="Arial" panose="020B0604020202020204" pitchFamily="34" charset="0"/>
              </a:rPr>
              <a:t>~4,900 Completed in 2021</a:t>
            </a:r>
          </a:p>
          <a:p>
            <a:r>
              <a:rPr lang="en-US" sz="1600" dirty="0">
                <a:solidFill>
                  <a:srgbClr val="002E97"/>
                </a:solidFill>
                <a:latin typeface="Arial" panose="020B0604020202020204" pitchFamily="34" charset="0"/>
                <a:cs typeface="Arial" panose="020B0604020202020204" pitchFamily="34" charset="0"/>
              </a:rPr>
              <a:t>~2,500 Completed in 2022</a:t>
            </a:r>
          </a:p>
          <a:p>
            <a:r>
              <a:rPr lang="en-US" sz="1600" dirty="0">
                <a:solidFill>
                  <a:srgbClr val="002E97"/>
                </a:solidFill>
                <a:latin typeface="Arial" panose="020B0604020202020204" pitchFamily="34" charset="0"/>
                <a:cs typeface="Arial" panose="020B0604020202020204" pitchFamily="34" charset="0"/>
              </a:rPr>
              <a:t>~2,100 Completed in 2023</a:t>
            </a:r>
          </a:p>
        </p:txBody>
      </p:sp>
      <p:pic>
        <p:nvPicPr>
          <p:cNvPr id="14" name="Picture 13" descr="Map of GPS on Bench Marks Web Map">
            <a:extLst>
              <a:ext uri="{FF2B5EF4-FFF2-40B4-BE49-F238E27FC236}">
                <a16:creationId xmlns:a16="http://schemas.microsoft.com/office/drawing/2014/main" id="{12FA0635-A1CB-47B5-BF10-122567DDAD84}"/>
              </a:ext>
            </a:extLst>
          </p:cNvPr>
          <p:cNvPicPr>
            <a:picLocks noChangeAspect="1"/>
          </p:cNvPicPr>
          <p:nvPr/>
        </p:nvPicPr>
        <p:blipFill>
          <a:blip r:embed="rId4"/>
          <a:stretch>
            <a:fillRect/>
          </a:stretch>
        </p:blipFill>
        <p:spPr>
          <a:xfrm>
            <a:off x="151301" y="1389814"/>
            <a:ext cx="3079509" cy="2601166"/>
          </a:xfrm>
          <a:prstGeom prst="rect">
            <a:avLst/>
          </a:prstGeom>
        </p:spPr>
      </p:pic>
      <p:pic>
        <p:nvPicPr>
          <p:cNvPr id="16" name="Picture 15">
            <a:extLst>
              <a:ext uri="{FF2B5EF4-FFF2-40B4-BE49-F238E27FC236}">
                <a16:creationId xmlns:a16="http://schemas.microsoft.com/office/drawing/2014/main" id="{6C1F5E4E-06E0-49C5-9255-9CF0F9696125}"/>
              </a:ext>
            </a:extLst>
          </p:cNvPr>
          <p:cNvPicPr>
            <a:picLocks noChangeAspect="1"/>
          </p:cNvPicPr>
          <p:nvPr/>
        </p:nvPicPr>
        <p:blipFill>
          <a:blip r:embed="rId5"/>
          <a:stretch>
            <a:fillRect/>
          </a:stretch>
        </p:blipFill>
        <p:spPr>
          <a:xfrm>
            <a:off x="3552352" y="1389814"/>
            <a:ext cx="5440347" cy="2601166"/>
          </a:xfrm>
          <a:prstGeom prst="rect">
            <a:avLst/>
          </a:prstGeom>
        </p:spPr>
      </p:pic>
    </p:spTree>
    <p:extLst>
      <p:ext uri="{BB962C8B-B14F-4D97-AF65-F5344CB8AC3E}">
        <p14:creationId xmlns:p14="http://schemas.microsoft.com/office/powerpoint/2010/main" val="4125486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74B182-5B3C-423D-9F33-9DB536F834EE}"/>
              </a:ext>
            </a:extLst>
          </p:cNvPr>
          <p:cNvPicPr>
            <a:picLocks noChangeAspect="1"/>
          </p:cNvPicPr>
          <p:nvPr/>
        </p:nvPicPr>
        <p:blipFill>
          <a:blip r:embed="rId4"/>
          <a:stretch>
            <a:fillRect/>
          </a:stretch>
        </p:blipFill>
        <p:spPr>
          <a:xfrm>
            <a:off x="0" y="1603842"/>
            <a:ext cx="7515922" cy="3593550"/>
          </a:xfrm>
          <a:prstGeom prst="rect">
            <a:avLst/>
          </a:prstGeom>
        </p:spPr>
      </p:pic>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OPUS Shared Solutions Dashboard</a:t>
            </a:r>
          </a:p>
        </p:txBody>
      </p:sp>
      <p:sp>
        <p:nvSpPr>
          <p:cNvPr id="7" name="Rectangle 6">
            <a:extLst>
              <a:ext uri="{FF2B5EF4-FFF2-40B4-BE49-F238E27FC236}">
                <a16:creationId xmlns:a16="http://schemas.microsoft.com/office/drawing/2014/main" id="{FB5CAD98-855D-4CF4-9A08-8B35457FC8F3}"/>
              </a:ext>
            </a:extLst>
          </p:cNvPr>
          <p:cNvSpPr/>
          <p:nvPr/>
        </p:nvSpPr>
        <p:spPr>
          <a:xfrm>
            <a:off x="955131" y="3866212"/>
            <a:ext cx="377517" cy="811712"/>
          </a:xfrm>
          <a:prstGeom prst="rect">
            <a:avLst/>
          </a:prstGeom>
          <a:solidFill>
            <a:srgbClr val="2B2B2B"/>
          </a:solidFill>
          <a:ln w="25400" cap="flat">
            <a:solidFill>
              <a:srgbClr val="2B2B2B"/>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graphicFrame>
        <p:nvGraphicFramePr>
          <p:cNvPr id="8" name="Table 7" descr="Table of the OPUS Shared Solutions">
            <a:extLst>
              <a:ext uri="{FF2B5EF4-FFF2-40B4-BE49-F238E27FC236}">
                <a16:creationId xmlns:a16="http://schemas.microsoft.com/office/drawing/2014/main" id="{A97851F5-C4EC-4C4B-ACA2-9BB4F1102FE7}"/>
              </a:ext>
            </a:extLst>
          </p:cNvPr>
          <p:cNvGraphicFramePr>
            <a:graphicFrameLocks noGrp="1"/>
          </p:cNvGraphicFramePr>
          <p:nvPr>
            <p:extLst>
              <p:ext uri="{D42A27DB-BD31-4B8C-83A1-F6EECF244321}">
                <p14:modId xmlns:p14="http://schemas.microsoft.com/office/powerpoint/2010/main" val="2112436381"/>
              </p:ext>
            </p:extLst>
          </p:nvPr>
        </p:nvGraphicFramePr>
        <p:xfrm>
          <a:off x="6631536" y="2347199"/>
          <a:ext cx="2426739" cy="2105158"/>
        </p:xfrm>
        <a:graphic>
          <a:graphicData uri="http://schemas.openxmlformats.org/drawingml/2006/table">
            <a:tbl>
              <a:tblPr firstRow="1" bandRow="1">
                <a:tableStyleId>{5C22544A-7EE6-4342-B048-85BDC9FD1C3A}</a:tableStyleId>
              </a:tblPr>
              <a:tblGrid>
                <a:gridCol w="1310335">
                  <a:extLst>
                    <a:ext uri="{9D8B030D-6E8A-4147-A177-3AD203B41FA5}">
                      <a16:colId xmlns:a16="http://schemas.microsoft.com/office/drawing/2014/main" val="2088509437"/>
                    </a:ext>
                  </a:extLst>
                </a:gridCol>
                <a:gridCol w="1116404">
                  <a:extLst>
                    <a:ext uri="{9D8B030D-6E8A-4147-A177-3AD203B41FA5}">
                      <a16:colId xmlns:a16="http://schemas.microsoft.com/office/drawing/2014/main" val="2103495573"/>
                    </a:ext>
                  </a:extLst>
                </a:gridCol>
              </a:tblGrid>
              <a:tr h="693142">
                <a:tc>
                  <a:txBody>
                    <a:bodyPr/>
                    <a:lstStyle/>
                    <a:p>
                      <a:pPr algn="ctr"/>
                      <a:endParaRPr lang="en-US" sz="1200" dirty="0"/>
                    </a:p>
                    <a:p>
                      <a:pPr algn="ctr"/>
                      <a:r>
                        <a:rPr lang="en-US" sz="1200" dirty="0"/>
                        <a:t>Agency type</a:t>
                      </a:r>
                    </a:p>
                  </a:txBody>
                  <a:tcPr marL="68580" marR="68580" marT="34290" marB="34290"/>
                </a:tc>
                <a:tc>
                  <a:txBody>
                    <a:bodyPr/>
                    <a:lstStyle/>
                    <a:p>
                      <a:pPr algn="ctr"/>
                      <a:r>
                        <a:rPr lang="en-US" sz="1200" dirty="0"/>
                        <a:t># Shared Solutions on NGS marks</a:t>
                      </a:r>
                    </a:p>
                  </a:txBody>
                  <a:tcPr marL="68580" marR="68580" marT="34290" marB="34290"/>
                </a:tc>
                <a:extLst>
                  <a:ext uri="{0D108BD9-81ED-4DB2-BD59-A6C34878D82A}">
                    <a16:rowId xmlns:a16="http://schemas.microsoft.com/office/drawing/2014/main" val="1354004600"/>
                  </a:ext>
                </a:extLst>
              </a:tr>
              <a:tr h="353004">
                <a:tc>
                  <a:txBody>
                    <a:bodyPr/>
                    <a:lstStyle/>
                    <a:p>
                      <a:pPr algn="ctr"/>
                      <a:r>
                        <a:rPr lang="en-US" sz="1200" dirty="0"/>
                        <a:t>State</a:t>
                      </a:r>
                    </a:p>
                  </a:txBody>
                  <a:tcPr marL="68580" marR="68580" marT="34290" marB="34290"/>
                </a:tc>
                <a:tc>
                  <a:txBody>
                    <a:bodyPr/>
                    <a:lstStyle/>
                    <a:p>
                      <a:pPr algn="ctr"/>
                      <a:r>
                        <a:rPr lang="en-US" sz="1200" dirty="0"/>
                        <a:t>~44,900</a:t>
                      </a:r>
                    </a:p>
                  </a:txBody>
                  <a:tcPr marL="68580" marR="68580" marT="34290" marB="34290"/>
                </a:tc>
                <a:extLst>
                  <a:ext uri="{0D108BD9-81ED-4DB2-BD59-A6C34878D82A}">
                    <a16:rowId xmlns:a16="http://schemas.microsoft.com/office/drawing/2014/main" val="350057769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Private Sector</a:t>
                      </a:r>
                    </a:p>
                  </a:txBody>
                  <a:tcPr marL="68580" marR="68580" marT="34290" marB="34290"/>
                </a:tc>
                <a:tc>
                  <a:txBody>
                    <a:bodyPr/>
                    <a:lstStyle/>
                    <a:p>
                      <a:pPr algn="ctr"/>
                      <a:r>
                        <a:rPr lang="en-US" sz="1200" dirty="0"/>
                        <a:t>~7,900</a:t>
                      </a:r>
                    </a:p>
                  </a:txBody>
                  <a:tcPr marL="68580" marR="68580" marT="34290" marB="34290"/>
                </a:tc>
                <a:extLst>
                  <a:ext uri="{0D108BD9-81ED-4DB2-BD59-A6C34878D82A}">
                    <a16:rowId xmlns:a16="http://schemas.microsoft.com/office/drawing/2014/main" val="250170867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Federal</a:t>
                      </a:r>
                    </a:p>
                  </a:txBody>
                  <a:tcPr marL="68580" marR="68580" marT="34290" marB="34290"/>
                </a:tc>
                <a:tc>
                  <a:txBody>
                    <a:bodyPr/>
                    <a:lstStyle/>
                    <a:p>
                      <a:pPr algn="ctr"/>
                      <a:r>
                        <a:rPr lang="en-US" sz="1200" dirty="0"/>
                        <a:t>~4,700</a:t>
                      </a:r>
                    </a:p>
                  </a:txBody>
                  <a:tcPr marL="68580" marR="68580" marT="34290" marB="34290"/>
                </a:tc>
                <a:extLst>
                  <a:ext uri="{0D108BD9-81ED-4DB2-BD59-A6C34878D82A}">
                    <a16:rowId xmlns:a16="http://schemas.microsoft.com/office/drawing/2014/main" val="2464612380"/>
                  </a:ext>
                </a:extLst>
              </a:tr>
              <a:tr h="353004">
                <a:tc>
                  <a:txBody>
                    <a:bodyPr/>
                    <a:lstStyle/>
                    <a:p>
                      <a:pPr algn="ctr"/>
                      <a:r>
                        <a:rPr lang="en-US" sz="1200" dirty="0"/>
                        <a:t>Academic</a:t>
                      </a:r>
                    </a:p>
                  </a:txBody>
                  <a:tcPr marL="68580" marR="68580" marT="34290" marB="34290"/>
                </a:tc>
                <a:tc>
                  <a:txBody>
                    <a:bodyPr/>
                    <a:lstStyle/>
                    <a:p>
                      <a:pPr algn="ctr"/>
                      <a:r>
                        <a:rPr lang="en-US" sz="1200" dirty="0"/>
                        <a:t>~1,800</a:t>
                      </a:r>
                    </a:p>
                  </a:txBody>
                  <a:tcPr marL="68580" marR="68580" marT="34290" marB="34290"/>
                </a:tc>
                <a:extLst>
                  <a:ext uri="{0D108BD9-81ED-4DB2-BD59-A6C34878D82A}">
                    <a16:rowId xmlns:a16="http://schemas.microsoft.com/office/drawing/2014/main" val="2662671429"/>
                  </a:ext>
                </a:extLst>
              </a:tr>
            </a:tbl>
          </a:graphicData>
        </a:graphic>
      </p:graphicFrame>
      <p:sp>
        <p:nvSpPr>
          <p:cNvPr id="9" name="TextBox 8">
            <a:extLst>
              <a:ext uri="{FF2B5EF4-FFF2-40B4-BE49-F238E27FC236}">
                <a16:creationId xmlns:a16="http://schemas.microsoft.com/office/drawing/2014/main" id="{E0B35C86-2BBF-42BF-820F-F0F6B0611FEF}"/>
              </a:ext>
            </a:extLst>
          </p:cNvPr>
          <p:cNvSpPr txBox="1"/>
          <p:nvPr/>
        </p:nvSpPr>
        <p:spPr>
          <a:xfrm>
            <a:off x="978780" y="3666644"/>
            <a:ext cx="50420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2018</a:t>
            </a:r>
          </a:p>
        </p:txBody>
      </p:sp>
      <p:sp>
        <p:nvSpPr>
          <p:cNvPr id="10" name="TextBox 9">
            <a:extLst>
              <a:ext uri="{FF2B5EF4-FFF2-40B4-BE49-F238E27FC236}">
                <a16:creationId xmlns:a16="http://schemas.microsoft.com/office/drawing/2014/main" id="{8A282F13-2037-417E-A436-7AAC230B045F}"/>
              </a:ext>
            </a:extLst>
          </p:cNvPr>
          <p:cNvSpPr txBox="1"/>
          <p:nvPr/>
        </p:nvSpPr>
        <p:spPr>
          <a:xfrm>
            <a:off x="972338" y="3943641"/>
            <a:ext cx="50420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2020</a:t>
            </a:r>
          </a:p>
        </p:txBody>
      </p:sp>
      <p:sp>
        <p:nvSpPr>
          <p:cNvPr id="11" name="TextBox 10">
            <a:extLst>
              <a:ext uri="{FF2B5EF4-FFF2-40B4-BE49-F238E27FC236}">
                <a16:creationId xmlns:a16="http://schemas.microsoft.com/office/drawing/2014/main" id="{1C175FF8-2F3A-45A0-9B05-3832D3D338BA}"/>
              </a:ext>
            </a:extLst>
          </p:cNvPr>
          <p:cNvSpPr txBox="1"/>
          <p:nvPr/>
        </p:nvSpPr>
        <p:spPr>
          <a:xfrm>
            <a:off x="978780" y="4098611"/>
            <a:ext cx="50420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2021</a:t>
            </a:r>
          </a:p>
        </p:txBody>
      </p:sp>
      <p:sp>
        <p:nvSpPr>
          <p:cNvPr id="15" name="Rectangular Callout 6">
            <a:extLst>
              <a:ext uri="{FF2B5EF4-FFF2-40B4-BE49-F238E27FC236}">
                <a16:creationId xmlns:a16="http://schemas.microsoft.com/office/drawing/2014/main" id="{7C41F69C-B05A-4565-AF50-C4972F84A004}"/>
              </a:ext>
            </a:extLst>
          </p:cNvPr>
          <p:cNvSpPr/>
          <p:nvPr/>
        </p:nvSpPr>
        <p:spPr>
          <a:xfrm>
            <a:off x="2311428" y="3696483"/>
            <a:ext cx="1111484" cy="771312"/>
          </a:xfrm>
          <a:prstGeom prst="wedgeRectCallout">
            <a:avLst>
              <a:gd name="adj1" fmla="val -68990"/>
              <a:gd name="adj2" fmla="val 199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Note the impact of GPSonBM Campaigns </a:t>
            </a:r>
          </a:p>
        </p:txBody>
      </p:sp>
      <p:sp>
        <p:nvSpPr>
          <p:cNvPr id="16" name="TextBox 15">
            <a:extLst>
              <a:ext uri="{FF2B5EF4-FFF2-40B4-BE49-F238E27FC236}">
                <a16:creationId xmlns:a16="http://schemas.microsoft.com/office/drawing/2014/main" id="{A2716027-F37E-435B-BCE1-93BFAA380439}"/>
              </a:ext>
            </a:extLst>
          </p:cNvPr>
          <p:cNvSpPr txBox="1"/>
          <p:nvPr/>
        </p:nvSpPr>
        <p:spPr>
          <a:xfrm>
            <a:off x="457200" y="906390"/>
            <a:ext cx="7643813" cy="646331"/>
          </a:xfrm>
          <a:prstGeom prst="rect">
            <a:avLst/>
          </a:prstGeom>
          <a:noFill/>
        </p:spPr>
        <p:txBody>
          <a:bodyPr wrap="square" rtlCol="0">
            <a:spAutoFit/>
          </a:bodyPr>
          <a:lstStyle/>
          <a:p>
            <a:pPr algn="ctr"/>
            <a:r>
              <a:rPr lang="en-US" dirty="0">
                <a:solidFill>
                  <a:srgbClr val="002E97"/>
                </a:solidFill>
                <a:latin typeface="Arial" panose="020B0604020202020204" pitchFamily="34" charset="0"/>
                <a:cs typeface="Arial" panose="020B0604020202020204" pitchFamily="34" charset="0"/>
              </a:rPr>
              <a:t>Dashboard enables sorting and visualization of Shared Solutions by</a:t>
            </a:r>
          </a:p>
          <a:p>
            <a:pPr algn="ctr"/>
            <a:r>
              <a:rPr lang="en-US" dirty="0">
                <a:solidFill>
                  <a:srgbClr val="002E97"/>
                </a:solidFill>
                <a:latin typeface="Arial" panose="020B0604020202020204" pitchFamily="34" charset="0"/>
                <a:cs typeface="Arial" panose="020B0604020202020204" pitchFamily="34" charset="0"/>
              </a:rPr>
              <a:t>Month &amp; Year, State, Agency Type, and submitting agency </a:t>
            </a:r>
          </a:p>
        </p:txBody>
      </p:sp>
    </p:spTree>
    <p:extLst>
      <p:ext uri="{BB962C8B-B14F-4D97-AF65-F5344CB8AC3E}">
        <p14:creationId xmlns:p14="http://schemas.microsoft.com/office/powerpoint/2010/main" val="2276552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Mark Recovery Webpage</a:t>
            </a:r>
          </a:p>
        </p:txBody>
      </p:sp>
      <p:sp>
        <p:nvSpPr>
          <p:cNvPr id="6" name="TextBox 5">
            <a:extLst>
              <a:ext uri="{FF2B5EF4-FFF2-40B4-BE49-F238E27FC236}">
                <a16:creationId xmlns:a16="http://schemas.microsoft.com/office/drawing/2014/main" id="{268D9A5C-5421-4850-88BD-575E74DE73AF}"/>
              </a:ext>
            </a:extLst>
          </p:cNvPr>
          <p:cNvSpPr txBox="1"/>
          <p:nvPr/>
        </p:nvSpPr>
        <p:spPr>
          <a:xfrm>
            <a:off x="283851" y="866288"/>
            <a:ext cx="8576299" cy="646331"/>
          </a:xfrm>
          <a:prstGeom prst="rect">
            <a:avLst/>
          </a:prstGeom>
          <a:noFill/>
        </p:spPr>
        <p:txBody>
          <a:bodyPr wrap="square" rtlCol="0">
            <a:spAutoFit/>
          </a:bodyPr>
          <a:lstStyle/>
          <a:p>
            <a:pPr algn="ctr" defTabSz="342892">
              <a:defRPr/>
            </a:pPr>
            <a:r>
              <a:rPr lang="en-US" dirty="0">
                <a:solidFill>
                  <a:srgbClr val="002E97"/>
                </a:solidFill>
                <a:latin typeface="Arial" panose="020B0604020202020204" pitchFamily="34" charset="0"/>
                <a:cs typeface="Arial" panose="020B0604020202020204" pitchFamily="34" charset="0"/>
              </a:rPr>
              <a:t>Crowd sourced mark recoveries help update the GPSonBM map, let NGS and others know if the mark is still usable, and pictures make it easier to find. </a:t>
            </a:r>
          </a:p>
        </p:txBody>
      </p:sp>
      <p:pic>
        <p:nvPicPr>
          <p:cNvPr id="7" name="Picture 6" descr="Image of Mark Recovery Form">
            <a:extLst>
              <a:ext uri="{FF2B5EF4-FFF2-40B4-BE49-F238E27FC236}">
                <a16:creationId xmlns:a16="http://schemas.microsoft.com/office/drawing/2014/main" id="{8513CE32-DD67-4801-953D-73061DC9B0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7358" y="2275650"/>
            <a:ext cx="4037052" cy="2867851"/>
          </a:xfrm>
          <a:prstGeom prst="rect">
            <a:avLst/>
          </a:prstGeom>
        </p:spPr>
      </p:pic>
      <p:pic>
        <p:nvPicPr>
          <p:cNvPr id="8" name="Picture 7" descr="Image of Find Marks Map in Mark Recover Form">
            <a:extLst>
              <a:ext uri="{FF2B5EF4-FFF2-40B4-BE49-F238E27FC236}">
                <a16:creationId xmlns:a16="http://schemas.microsoft.com/office/drawing/2014/main" id="{E94B1CDB-6306-4C4D-A17C-CB2E476D3DD9}"/>
              </a:ext>
            </a:extLst>
          </p:cNvPr>
          <p:cNvPicPr>
            <a:picLocks noChangeAspect="1"/>
          </p:cNvPicPr>
          <p:nvPr/>
        </p:nvPicPr>
        <p:blipFill>
          <a:blip r:embed="rId5"/>
          <a:stretch>
            <a:fillRect/>
          </a:stretch>
        </p:blipFill>
        <p:spPr>
          <a:xfrm>
            <a:off x="7129854" y="2541221"/>
            <a:ext cx="1786483" cy="2449353"/>
          </a:xfrm>
          <a:prstGeom prst="rect">
            <a:avLst/>
          </a:prstGeom>
        </p:spPr>
      </p:pic>
      <p:pic>
        <p:nvPicPr>
          <p:cNvPr id="9" name="Picture 8" descr="Image of Mark Recover Web Page">
            <a:extLst>
              <a:ext uri="{FF2B5EF4-FFF2-40B4-BE49-F238E27FC236}">
                <a16:creationId xmlns:a16="http://schemas.microsoft.com/office/drawing/2014/main" id="{359007B6-9DC0-4D69-81E1-B20C4D00A35D}"/>
              </a:ext>
            </a:extLst>
          </p:cNvPr>
          <p:cNvPicPr>
            <a:picLocks noChangeAspect="1"/>
          </p:cNvPicPr>
          <p:nvPr/>
        </p:nvPicPr>
        <p:blipFill rotWithShape="1">
          <a:blip r:embed="rId6"/>
          <a:srcRect b="7246"/>
          <a:stretch/>
        </p:blipFill>
        <p:spPr>
          <a:xfrm>
            <a:off x="21074" y="2101241"/>
            <a:ext cx="4054587" cy="3042259"/>
          </a:xfrm>
          <a:prstGeom prst="rect">
            <a:avLst/>
          </a:prstGeom>
        </p:spPr>
      </p:pic>
      <p:sp>
        <p:nvSpPr>
          <p:cNvPr id="10" name="Rectangle 9">
            <a:extLst>
              <a:ext uri="{FF2B5EF4-FFF2-40B4-BE49-F238E27FC236}">
                <a16:creationId xmlns:a16="http://schemas.microsoft.com/office/drawing/2014/main" id="{2FDDD67A-0A5E-451F-950B-C91AAA7DE4F5}"/>
              </a:ext>
            </a:extLst>
          </p:cNvPr>
          <p:cNvSpPr/>
          <p:nvPr/>
        </p:nvSpPr>
        <p:spPr>
          <a:xfrm>
            <a:off x="1752158" y="1552601"/>
            <a:ext cx="5707012" cy="4001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defTabSz="514350">
              <a:defRPr/>
            </a:pPr>
            <a:r>
              <a:rPr lang="en-US" sz="2000" dirty="0">
                <a:solidFill>
                  <a:srgbClr val="1F497D"/>
                </a:solidFill>
                <a:latin typeface="Arial" panose="020B0604020202020204" pitchFamily="34" charset="0"/>
                <a:cs typeface="Arial" panose="020B0604020202020204" pitchFamily="34" charset="0"/>
              </a:rPr>
              <a:t>https://geodesy.noaa.gov/surveys/mark-recovery</a:t>
            </a:r>
          </a:p>
        </p:txBody>
      </p:sp>
      <p:sp>
        <p:nvSpPr>
          <p:cNvPr id="11" name="Rectangle 10">
            <a:extLst>
              <a:ext uri="{FF2B5EF4-FFF2-40B4-BE49-F238E27FC236}">
                <a16:creationId xmlns:a16="http://schemas.microsoft.com/office/drawing/2014/main" id="{CCBCE7C4-A14D-4E87-890B-268C3D341A2D}"/>
              </a:ext>
            </a:extLst>
          </p:cNvPr>
          <p:cNvSpPr/>
          <p:nvPr/>
        </p:nvSpPr>
        <p:spPr>
          <a:xfrm>
            <a:off x="6967358" y="2287306"/>
            <a:ext cx="2111475" cy="2616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defTabSz="342892">
              <a:defRPr/>
            </a:pPr>
            <a:r>
              <a:rPr lang="en-US" sz="1100" dirty="0">
                <a:solidFill>
                  <a:prstClr val="black"/>
                </a:solidFill>
                <a:latin typeface="Arial" panose="020B0604020202020204" pitchFamily="34" charset="0"/>
                <a:cs typeface="Arial" panose="020B0604020202020204" pitchFamily="34" charset="0"/>
              </a:rPr>
              <a:t>Now with Find Marks Near Me!</a:t>
            </a:r>
          </a:p>
        </p:txBody>
      </p:sp>
      <p:sp>
        <p:nvSpPr>
          <p:cNvPr id="12" name="TextBox 11">
            <a:extLst>
              <a:ext uri="{FF2B5EF4-FFF2-40B4-BE49-F238E27FC236}">
                <a16:creationId xmlns:a16="http://schemas.microsoft.com/office/drawing/2014/main" id="{64A7CC67-7E2B-475A-901D-D720EEE3F367}"/>
              </a:ext>
            </a:extLst>
          </p:cNvPr>
          <p:cNvSpPr txBox="1"/>
          <p:nvPr/>
        </p:nvSpPr>
        <p:spPr>
          <a:xfrm>
            <a:off x="2368876" y="3144099"/>
            <a:ext cx="4012442"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atin typeface="Arial" panose="020B0604020202020204" pitchFamily="34" charset="0"/>
                <a:cs typeface="Arial" panose="020B0604020202020204" pitchFamily="34" charset="0"/>
              </a:rPr>
              <a:t>Maintain your </a:t>
            </a:r>
            <a:r>
              <a:rPr lang="en-US" dirty="0">
                <a:latin typeface="Arial" panose="020B0604020202020204" pitchFamily="34" charset="0"/>
                <a:cs typeface="Arial" panose="020B0604020202020204" pitchFamily="34" charset="0"/>
              </a:rPr>
              <a:t>local control network: Submit a Recovery Note for each mark you find </a:t>
            </a:r>
            <a:r>
              <a:rPr lang="en-US" sz="1350" dirty="0">
                <a:latin typeface="Arial" panose="020B0604020202020204" pitchFamily="34" charset="0"/>
                <a:cs typeface="Arial" panose="020B0604020202020204" pitchFamily="34" charset="0"/>
              </a:rPr>
              <a:t>(up to once per year)</a:t>
            </a:r>
          </a:p>
          <a:p>
            <a:pPr algn="ctr"/>
            <a:r>
              <a:rPr lang="en-US" dirty="0">
                <a:latin typeface="Arial" panose="020B0604020202020204" pitchFamily="34" charset="0"/>
                <a:cs typeface="Arial" panose="020B0604020202020204" pitchFamily="34" charset="0"/>
              </a:rPr>
              <a:t>Did you find it?</a:t>
            </a:r>
          </a:p>
          <a:p>
            <a:pPr algn="ctr"/>
            <a:r>
              <a:rPr lang="en-US" dirty="0">
                <a:latin typeface="Arial" panose="020B0604020202020204" pitchFamily="34" charset="0"/>
                <a:cs typeface="Arial" panose="020B0604020202020204" pitchFamily="34" charset="0"/>
              </a:rPr>
              <a:t>Is it </a:t>
            </a:r>
            <a:r>
              <a:rPr lang="en-US" dirty="0" err="1">
                <a:latin typeface="Arial" panose="020B0604020202020204" pitchFamily="34" charset="0"/>
                <a:cs typeface="Arial" panose="020B0604020202020204" pitchFamily="34" charset="0"/>
              </a:rPr>
              <a:t>GPSable</a:t>
            </a:r>
            <a:r>
              <a:rPr lang="en-US" dirty="0">
                <a:latin typeface="Arial" panose="020B0604020202020204" pitchFamily="34" charset="0"/>
                <a:cs typeface="Arial" panose="020B0604020202020204" pitchFamily="34" charset="0"/>
              </a:rPr>
              <a:t>?</a:t>
            </a:r>
          </a:p>
          <a:p>
            <a:pPr algn="ctr"/>
            <a:r>
              <a:rPr lang="en-US" dirty="0">
                <a:latin typeface="Arial" panose="020B0604020202020204" pitchFamily="34" charset="0"/>
                <a:cs typeface="Arial" panose="020B0604020202020204" pitchFamily="34" charset="0"/>
              </a:rPr>
              <a:t>Got new photos?</a:t>
            </a:r>
          </a:p>
        </p:txBody>
      </p:sp>
    </p:spTree>
    <p:extLst>
      <p:ext uri="{BB962C8B-B14F-4D97-AF65-F5344CB8AC3E}">
        <p14:creationId xmlns:p14="http://schemas.microsoft.com/office/powerpoint/2010/main" val="2265848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542A54A-40D0-471A-9C95-5B48979AE3D7}"/>
              </a:ext>
            </a:extLst>
          </p:cNvPr>
          <p:cNvSpPr txBox="1"/>
          <p:nvPr/>
        </p:nvSpPr>
        <p:spPr>
          <a:xfrm>
            <a:off x="3316676" y="4734908"/>
            <a:ext cx="3057886"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600" dirty="0">
                <a:solidFill>
                  <a:srgbClr val="002E97"/>
                </a:solidFill>
                <a:latin typeface="Arial" panose="020B0604020202020204" pitchFamily="34" charset="0"/>
                <a:cs typeface="Arial" panose="020B0604020202020204" pitchFamily="34" charset="0"/>
              </a:rPr>
              <a:t>https://geodesy.noaa.gov/SPCS/</a:t>
            </a:r>
            <a:endPar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9" name="Picture 8" descr="Map of CONUS SPCS2022 System">
            <a:extLst>
              <a:ext uri="{FF2B5EF4-FFF2-40B4-BE49-F238E27FC236}">
                <a16:creationId xmlns:a16="http://schemas.microsoft.com/office/drawing/2014/main" id="{4945F9A9-DE8D-419B-B2CE-B70BEB43CF2D}"/>
              </a:ext>
            </a:extLst>
          </p:cNvPr>
          <p:cNvPicPr>
            <a:picLocks noChangeAspect="1"/>
          </p:cNvPicPr>
          <p:nvPr/>
        </p:nvPicPr>
        <p:blipFill>
          <a:blip r:embed="rId4"/>
          <a:stretch>
            <a:fillRect/>
          </a:stretch>
        </p:blipFill>
        <p:spPr>
          <a:xfrm>
            <a:off x="3224210" y="383830"/>
            <a:ext cx="5687462" cy="3664172"/>
          </a:xfrm>
          <a:prstGeom prst="rect">
            <a:avLst/>
          </a:prstGeom>
        </p:spPr>
      </p:pic>
      <p:pic>
        <p:nvPicPr>
          <p:cNvPr id="10" name="Picture 9" descr="Legend of SPCS2022 Maps">
            <a:extLst>
              <a:ext uri="{FF2B5EF4-FFF2-40B4-BE49-F238E27FC236}">
                <a16:creationId xmlns:a16="http://schemas.microsoft.com/office/drawing/2014/main" id="{DB78591F-15B1-461A-BDDF-95D1661748E3}"/>
              </a:ext>
            </a:extLst>
          </p:cNvPr>
          <p:cNvPicPr>
            <a:picLocks noChangeAspect="1"/>
          </p:cNvPicPr>
          <p:nvPr/>
        </p:nvPicPr>
        <p:blipFill>
          <a:blip r:embed="rId5"/>
          <a:stretch>
            <a:fillRect/>
          </a:stretch>
        </p:blipFill>
        <p:spPr>
          <a:xfrm>
            <a:off x="6482183" y="4117012"/>
            <a:ext cx="1833014" cy="1026488"/>
          </a:xfrm>
          <a:prstGeom prst="rect">
            <a:avLst/>
          </a:prstGeom>
        </p:spPr>
      </p:pic>
      <p:pic>
        <p:nvPicPr>
          <p:cNvPr id="11" name="Picture 10" descr="Map of Alaska SPCS2022 System">
            <a:extLst>
              <a:ext uri="{FF2B5EF4-FFF2-40B4-BE49-F238E27FC236}">
                <a16:creationId xmlns:a16="http://schemas.microsoft.com/office/drawing/2014/main" id="{C0C3FFED-1C5F-49D8-8BA1-85218A92F2B7}"/>
              </a:ext>
            </a:extLst>
          </p:cNvPr>
          <p:cNvPicPr>
            <a:picLocks noChangeAspect="1"/>
          </p:cNvPicPr>
          <p:nvPr/>
        </p:nvPicPr>
        <p:blipFill>
          <a:blip r:embed="rId6"/>
          <a:stretch>
            <a:fillRect/>
          </a:stretch>
        </p:blipFill>
        <p:spPr>
          <a:xfrm>
            <a:off x="60805" y="2609108"/>
            <a:ext cx="3055784" cy="2531936"/>
          </a:xfrm>
          <a:prstGeom prst="rect">
            <a:avLst/>
          </a:prstGeom>
        </p:spPr>
      </p:pic>
      <p:pic>
        <p:nvPicPr>
          <p:cNvPr id="12" name="Picture 11" descr="Map of Hawaii SPCS2022 System">
            <a:extLst>
              <a:ext uri="{FF2B5EF4-FFF2-40B4-BE49-F238E27FC236}">
                <a16:creationId xmlns:a16="http://schemas.microsoft.com/office/drawing/2014/main" id="{57BCED18-8E8A-45A4-B902-8C8C8F22EFFA}"/>
              </a:ext>
            </a:extLst>
          </p:cNvPr>
          <p:cNvPicPr>
            <a:picLocks noChangeAspect="1"/>
          </p:cNvPicPr>
          <p:nvPr/>
        </p:nvPicPr>
        <p:blipFill>
          <a:blip r:embed="rId7"/>
          <a:stretch>
            <a:fillRect/>
          </a:stretch>
        </p:blipFill>
        <p:spPr>
          <a:xfrm>
            <a:off x="3113892" y="3297383"/>
            <a:ext cx="1907034" cy="1332873"/>
          </a:xfrm>
          <a:prstGeom prst="rect">
            <a:avLst/>
          </a:prstGeom>
        </p:spPr>
      </p:pic>
      <p:sp>
        <p:nvSpPr>
          <p:cNvPr id="13" name="Rectangle 12">
            <a:extLst>
              <a:ext uri="{FF2B5EF4-FFF2-40B4-BE49-F238E27FC236}">
                <a16:creationId xmlns:a16="http://schemas.microsoft.com/office/drawing/2014/main" id="{5DAE3274-6EBE-42DA-BEC9-B8051CF18FB7}"/>
              </a:ext>
            </a:extLst>
          </p:cNvPr>
          <p:cNvSpPr/>
          <p:nvPr/>
        </p:nvSpPr>
        <p:spPr>
          <a:xfrm>
            <a:off x="60805" y="414607"/>
            <a:ext cx="3053087" cy="1938990"/>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State Plane Coordinate System of 2022 (CONUS, Alaska and Hawaii)</a:t>
            </a:r>
          </a:p>
          <a:p>
            <a:pPr marL="0" marR="0" indent="0" algn="l" defTabSz="457200" rtl="0" fontAlgn="auto" latinLnBrk="0" hangingPunct="0">
              <a:lnSpc>
                <a:spcPct val="100000"/>
              </a:lnSpc>
              <a:spcBef>
                <a:spcPts val="0"/>
              </a:spcBef>
              <a:spcAft>
                <a:spcPts val="0"/>
              </a:spcAft>
              <a:buClrTx/>
              <a:buSzTx/>
              <a:buFontTx/>
              <a:buNone/>
              <a:tabLst/>
            </a:pPr>
            <a:endParaRPr lang="en-US" sz="800" dirty="0">
              <a:solidFill>
                <a:srgbClr val="002E97"/>
              </a:solidFill>
              <a:latin typeface="Arial" panose="020B0604020202020204" pitchFamily="34" charset="0"/>
              <a:cs typeface="Arial" panose="020B0604020202020204" pitchFamily="34" charset="0"/>
            </a:endParaRPr>
          </a:p>
          <a:p>
            <a:pPr marL="0" marR="0" indent="0" algn="l" defTabSz="457200" rtl="0" fontAlgn="auto" latinLnBrk="0" hangingPunct="0">
              <a:lnSpc>
                <a:spcPct val="100000"/>
              </a:lnSpc>
              <a:spcBef>
                <a:spcPts val="0"/>
              </a:spcBef>
              <a:spcAft>
                <a:spcPts val="0"/>
              </a:spcAft>
              <a:buClrTx/>
              <a:buSzTx/>
              <a:buFontTx/>
              <a:buNone/>
              <a:tabLst/>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Three territory zones not shown:</a:t>
            </a:r>
          </a:p>
          <a:p>
            <a:pPr marL="0" marR="0" indent="0" algn="l" defTabSz="457200" rtl="0" fontAlgn="auto" latinLnBrk="0" hangingPunct="0">
              <a:lnSpc>
                <a:spcPct val="150000"/>
              </a:lnSpc>
              <a:spcBef>
                <a:spcPts val="0"/>
              </a:spcBef>
              <a:spcAft>
                <a:spcPts val="0"/>
              </a:spcAft>
              <a:buClrTx/>
              <a:buSzTx/>
              <a:buFontTx/>
              <a:buNone/>
              <a:tabLst/>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Puerto Rico and U.S Virgin Islands</a:t>
            </a:r>
          </a:p>
          <a:p>
            <a:pPr lvl="1" indent="0">
              <a:lnSpc>
                <a:spcPct val="150000"/>
              </a:lnSpc>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American Samoa</a:t>
            </a:r>
          </a:p>
          <a:p>
            <a:pPr lvl="1" indent="0">
              <a:lnSpc>
                <a:spcPct val="150000"/>
              </a:lnSpc>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Guam and Commonwealth of the Northern Mariana Islands</a:t>
            </a:r>
          </a:p>
        </p:txBody>
      </p:sp>
    </p:spTree>
    <p:extLst>
      <p:ext uri="{BB962C8B-B14F-4D97-AF65-F5344CB8AC3E}">
        <p14:creationId xmlns:p14="http://schemas.microsoft.com/office/powerpoint/2010/main" val="1764123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509230-0CDF-45F8-AA8E-D4D8D6CA9015}"/>
              </a:ext>
            </a:extLst>
          </p:cNvPr>
          <p:cNvSpPr txBox="1"/>
          <p:nvPr/>
        </p:nvSpPr>
        <p:spPr>
          <a:xfrm>
            <a:off x="1895982" y="317622"/>
            <a:ext cx="4811572"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SPCS2022 Experience</a:t>
            </a:r>
            <a:endParaRPr sz="3600" dirty="0">
              <a:solidFill>
                <a:srgbClr val="002E9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F7ADB16-53DF-45B4-A6B7-87105B1BBB45}"/>
              </a:ext>
            </a:extLst>
          </p:cNvPr>
          <p:cNvSpPr txBox="1"/>
          <p:nvPr/>
        </p:nvSpPr>
        <p:spPr>
          <a:xfrm>
            <a:off x="538991" y="4669475"/>
            <a:ext cx="77947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https://experience.arcgis.com/experience/dddb7bc0be6f4e56a1c370c8d529d1a0</a:t>
            </a:r>
            <a:endParaRPr kumimoji="0" lang="en-US" sz="1800" b="0" i="0" u="none" strike="noStrike" cap="none" spc="0" normalizeH="0" baseline="0" dirty="0">
              <a:ln>
                <a:noFill/>
              </a:ln>
              <a:solidFill>
                <a:srgbClr val="002E97"/>
              </a:solidFill>
              <a:effectLst/>
              <a:uFillTx/>
              <a:sym typeface="Calibri"/>
            </a:endParaRPr>
          </a:p>
        </p:txBody>
      </p:sp>
      <p:pic>
        <p:nvPicPr>
          <p:cNvPr id="5" name="Picture 4">
            <a:extLst>
              <a:ext uri="{FF2B5EF4-FFF2-40B4-BE49-F238E27FC236}">
                <a16:creationId xmlns:a16="http://schemas.microsoft.com/office/drawing/2014/main" id="{0FD81639-DACC-405C-8736-D1FF20922201}"/>
              </a:ext>
            </a:extLst>
          </p:cNvPr>
          <p:cNvPicPr>
            <a:picLocks noChangeAspect="1"/>
          </p:cNvPicPr>
          <p:nvPr/>
        </p:nvPicPr>
        <p:blipFill>
          <a:blip r:embed="rId4"/>
          <a:stretch>
            <a:fillRect/>
          </a:stretch>
        </p:blipFill>
        <p:spPr>
          <a:xfrm>
            <a:off x="661664" y="930216"/>
            <a:ext cx="7820672" cy="3739259"/>
          </a:xfrm>
          <a:prstGeom prst="rect">
            <a:avLst/>
          </a:prstGeom>
        </p:spPr>
      </p:pic>
    </p:spTree>
    <p:extLst>
      <p:ext uri="{BB962C8B-B14F-4D97-AF65-F5344CB8AC3E}">
        <p14:creationId xmlns:p14="http://schemas.microsoft.com/office/powerpoint/2010/main" val="2730236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0" y="3134143"/>
            <a:ext cx="3260561" cy="857250"/>
          </a:xfrm>
        </p:spPr>
        <p:txBody>
          <a:bodyPr>
            <a:normAutofit/>
          </a:bodyPr>
          <a:lstStyle/>
          <a:p>
            <a:r>
              <a:rPr lang="en-US" sz="3600" dirty="0">
                <a:solidFill>
                  <a:srgbClr val="002E97"/>
                </a:solidFill>
                <a:latin typeface="+mn-lt"/>
                <a:cs typeface="Times New Roman" panose="02020603050405020304" pitchFamily="18" charset="0"/>
              </a:rPr>
              <a:t>Questions?</a:t>
            </a:r>
          </a:p>
        </p:txBody>
      </p:sp>
      <p:grpSp>
        <p:nvGrpSpPr>
          <p:cNvPr id="3" name="Group 2">
            <a:extLst>
              <a:ext uri="{FF2B5EF4-FFF2-40B4-BE49-F238E27FC236}">
                <a16:creationId xmlns:a16="http://schemas.microsoft.com/office/drawing/2014/main" id="{9DA85D5B-6E00-4F4E-B1BA-FCDF0FCCA0A1}"/>
              </a:ext>
            </a:extLst>
          </p:cNvPr>
          <p:cNvGrpSpPr/>
          <p:nvPr/>
        </p:nvGrpSpPr>
        <p:grpSpPr>
          <a:xfrm>
            <a:off x="457199" y="3378102"/>
            <a:ext cx="2480266" cy="1526082"/>
            <a:chOff x="471381" y="2552522"/>
            <a:chExt cx="2480266" cy="1201682"/>
          </a:xfrm>
        </p:grpSpPr>
        <p:sp>
          <p:nvSpPr>
            <p:cNvPr id="5" name="TextBox 3">
              <a:extLst>
                <a:ext uri="{FF2B5EF4-FFF2-40B4-BE49-F238E27FC236}">
                  <a16:creationId xmlns:a16="http://schemas.microsoft.com/office/drawing/2014/main" id="{6AC98968-F54A-4B6F-A2E5-F69379F7B634}"/>
                </a:ext>
              </a:extLst>
            </p:cNvPr>
            <p:cNvSpPr txBox="1"/>
            <p:nvPr/>
          </p:nvSpPr>
          <p:spPr>
            <a:xfrm>
              <a:off x="590542" y="2552522"/>
              <a:ext cx="2361105" cy="290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a:solidFill>
                    <a:srgbClr val="17375E"/>
                  </a:solidFill>
                  <a:latin typeface="Times New Roman"/>
                  <a:ea typeface="Times New Roman"/>
                  <a:cs typeface="Times New Roman"/>
                  <a:sym typeface="Times New Roman"/>
                </a:defRPr>
              </a:pPr>
              <a:endParaRPr lang="en-US" dirty="0">
                <a:solidFill>
                  <a:srgbClr val="002E97"/>
                </a:solidFill>
              </a:endParaRPr>
            </a:p>
          </p:txBody>
        </p:sp>
        <p:sp>
          <p:nvSpPr>
            <p:cNvPr id="6" name="TextBox 4">
              <a:extLst>
                <a:ext uri="{FF2B5EF4-FFF2-40B4-BE49-F238E27FC236}">
                  <a16:creationId xmlns:a16="http://schemas.microsoft.com/office/drawing/2014/main" id="{C56185F2-A80C-4EF9-BF5C-B6D696CED3D3}"/>
                </a:ext>
              </a:extLst>
            </p:cNvPr>
            <p:cNvSpPr txBox="1"/>
            <p:nvPr/>
          </p:nvSpPr>
          <p:spPr>
            <a:xfrm>
              <a:off x="471381" y="3245264"/>
              <a:ext cx="2391038" cy="508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grpSp>
      <p:pic>
        <p:nvPicPr>
          <p:cNvPr id="7" name="C:\Users\Brian.Shaw\Desktop\combined_dov.png" descr="Map of the Magnitude of the Deflection of the Vertical for the Conterminous US">
            <a:extLst>
              <a:ext uri="{FF2B5EF4-FFF2-40B4-BE49-F238E27FC236}">
                <a16:creationId xmlns:a16="http://schemas.microsoft.com/office/drawing/2014/main" id="{1CDD02DD-BCE0-4E0C-840B-C84DA77ABDFD}"/>
              </a:ext>
            </a:extLst>
          </p:cNvPr>
          <p:cNvPicPr>
            <a:picLocks noChangeAspect="1"/>
          </p:cNvPicPr>
          <p:nvPr/>
        </p:nvPicPr>
        <p:blipFill>
          <a:blip r:embed="rId4"/>
          <a:stretch>
            <a:fillRect/>
          </a:stretch>
        </p:blipFill>
        <p:spPr>
          <a:xfrm>
            <a:off x="3260561" y="714651"/>
            <a:ext cx="5749236" cy="4328461"/>
          </a:xfrm>
          <a:prstGeom prst="rect">
            <a:avLst/>
          </a:prstGeom>
          <a:ln w="12700">
            <a:miter lim="400000"/>
          </a:ln>
        </p:spPr>
      </p:pic>
      <p:sp>
        <p:nvSpPr>
          <p:cNvPr id="8" name="Magnitude of the Deflection of the Vertical">
            <a:extLst>
              <a:ext uri="{FF2B5EF4-FFF2-40B4-BE49-F238E27FC236}">
                <a16:creationId xmlns:a16="http://schemas.microsoft.com/office/drawing/2014/main" id="{70250748-2E33-4D2A-BCE0-58408647A93C}"/>
              </a:ext>
            </a:extLst>
          </p:cNvPr>
          <p:cNvSpPr txBox="1"/>
          <p:nvPr/>
        </p:nvSpPr>
        <p:spPr>
          <a:xfrm>
            <a:off x="4122943" y="381910"/>
            <a:ext cx="3678249"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vl1pPr>
          </a:lstStyle>
          <a:p>
            <a:r>
              <a:rPr dirty="0">
                <a:solidFill>
                  <a:srgbClr val="002E97"/>
                </a:solidFill>
              </a:rPr>
              <a:t>Magnitude of the Deflection of the Vertical</a:t>
            </a:r>
          </a:p>
        </p:txBody>
      </p:sp>
      <p:pic>
        <p:nvPicPr>
          <p:cNvPr id="9" name="Picture 8" descr="Animated gif of a spinning Geoid">
            <a:extLst>
              <a:ext uri="{FF2B5EF4-FFF2-40B4-BE49-F238E27FC236}">
                <a16:creationId xmlns:a16="http://schemas.microsoft.com/office/drawing/2014/main" id="{FD3EC7A1-49C9-4A67-A60F-ADA8B4D4D9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779" y="486842"/>
            <a:ext cx="2480266" cy="2026559"/>
          </a:xfrm>
          <a:prstGeom prst="rect">
            <a:avLst/>
          </a:prstGeom>
        </p:spPr>
      </p:pic>
    </p:spTree>
    <p:extLst>
      <p:ext uri="{BB962C8B-B14F-4D97-AF65-F5344CB8AC3E}">
        <p14:creationId xmlns:p14="http://schemas.microsoft.com/office/powerpoint/2010/main" val="1482826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NGS’s Mission</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457200" y="1037109"/>
            <a:ext cx="7882759" cy="3394472"/>
          </a:xfrm>
        </p:spPr>
        <p:txBody>
          <a:bodyPr/>
          <a:lstStyle/>
          <a:p>
            <a:pPr marL="0" indent="0">
              <a:buNone/>
              <a:defRPr sz="2000">
                <a:solidFill>
                  <a:srgbClr val="17375E"/>
                </a:solidFill>
                <a:latin typeface="Arial"/>
                <a:ea typeface="Arial"/>
                <a:cs typeface="Arial"/>
                <a:sym typeface="Arial"/>
              </a:defRPr>
            </a:pPr>
            <a:r>
              <a:rPr lang="en-US" dirty="0">
                <a:solidFill>
                  <a:srgbClr val="002E97"/>
                </a:solidFill>
              </a:rPr>
              <a:t>To define, maintain and provide access </a:t>
            </a:r>
            <a:br>
              <a:rPr lang="en-US" dirty="0">
                <a:solidFill>
                  <a:srgbClr val="002E97"/>
                </a:solidFill>
              </a:rPr>
            </a:br>
            <a:r>
              <a:rPr lang="en-US" dirty="0">
                <a:solidFill>
                  <a:srgbClr val="002E97"/>
                </a:solidFill>
              </a:rPr>
              <a:t>to the </a:t>
            </a:r>
            <a:r>
              <a:rPr lang="en-US" dirty="0">
                <a:solidFill>
                  <a:srgbClr val="002E97"/>
                </a:solidFill>
                <a:latin typeface="Arial Black"/>
                <a:ea typeface="Arial Black"/>
                <a:cs typeface="Arial Black"/>
                <a:sym typeface="Arial Black"/>
              </a:rPr>
              <a:t>National Spatial Reference System (NSRS) </a:t>
            </a:r>
            <a:r>
              <a:rPr lang="en-US" dirty="0">
                <a:solidFill>
                  <a:srgbClr val="002E97"/>
                </a:solidFill>
              </a:rPr>
              <a:t>to meet our Nation’s economic, social, and environmental needs.  </a:t>
            </a:r>
          </a:p>
          <a:p>
            <a:pPr marL="0" indent="0">
              <a:buNone/>
              <a:defRPr sz="2000">
                <a:solidFill>
                  <a:srgbClr val="17375E"/>
                </a:solidFill>
                <a:latin typeface="Arial"/>
                <a:ea typeface="Arial"/>
                <a:cs typeface="Arial"/>
                <a:sym typeface="Arial"/>
              </a:defRPr>
            </a:pPr>
            <a:r>
              <a:rPr lang="en-US" dirty="0">
                <a:solidFill>
                  <a:srgbClr val="002E97"/>
                </a:solidFill>
              </a:rPr>
              <a:t>…………………………………………….........................</a:t>
            </a:r>
          </a:p>
          <a:p>
            <a:pPr marL="0" indent="0">
              <a:buNone/>
              <a:defRPr sz="2000">
                <a:solidFill>
                  <a:srgbClr val="17375E"/>
                </a:solidFill>
                <a:latin typeface="Arial"/>
                <a:ea typeface="Arial"/>
                <a:cs typeface="Arial"/>
                <a:sym typeface="Arial"/>
              </a:defRPr>
            </a:pPr>
            <a:r>
              <a:rPr lang="en-US" dirty="0">
                <a:solidFill>
                  <a:srgbClr val="002E97"/>
                </a:solidFill>
              </a:rPr>
              <a:t>The </a:t>
            </a:r>
            <a:r>
              <a:rPr lang="en-US" dirty="0">
                <a:solidFill>
                  <a:srgbClr val="002E97"/>
                </a:solidFill>
                <a:latin typeface="Arial Black"/>
                <a:ea typeface="Arial Black"/>
                <a:cs typeface="Arial Black"/>
                <a:sym typeface="Arial Black"/>
              </a:rPr>
              <a:t>NSRS</a:t>
            </a:r>
            <a:r>
              <a:rPr lang="en-US" dirty="0">
                <a:solidFill>
                  <a:srgbClr val="002E97"/>
                </a:solidFill>
              </a:rPr>
              <a:t> is a consistent coordinate system that defines latitude, longitude, height, scale, gravity, orientation, and shoreline throughout the United States. </a:t>
            </a:r>
          </a:p>
        </p:txBody>
      </p:sp>
      <p:sp>
        <p:nvSpPr>
          <p:cNvPr id="4" name="TextBox 3">
            <a:extLst>
              <a:ext uri="{FF2B5EF4-FFF2-40B4-BE49-F238E27FC236}">
                <a16:creationId xmlns:a16="http://schemas.microsoft.com/office/drawing/2014/main" id="{C6E2250F-DF1A-4C2D-AEBA-D298BC31A713}"/>
              </a:ext>
            </a:extLst>
          </p:cNvPr>
          <p:cNvSpPr txBox="1"/>
          <p:nvPr/>
        </p:nvSpPr>
        <p:spPr>
          <a:xfrm>
            <a:off x="4572000" y="4763674"/>
            <a:ext cx="3874908"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a:solidFill>
                  <a:srgbClr val="17375E"/>
                </a:solidFill>
                <a:latin typeface="Times New Roman"/>
                <a:ea typeface="Times New Roman"/>
                <a:cs typeface="Times New Roman"/>
                <a:sym typeface="Times New Roman"/>
              </a:defRPr>
            </a:pPr>
            <a:r>
              <a:rPr lang="en-US" sz="2000" dirty="0">
                <a:solidFill>
                  <a:srgbClr val="002E97"/>
                </a:solidFill>
                <a:latin typeface="Arial" panose="020B0604020202020204" pitchFamily="34" charset="0"/>
                <a:cs typeface="Arial" panose="020B0604020202020204" pitchFamily="34" charset="0"/>
              </a:rPr>
              <a:t>Sectors that Rely on Geodesy</a:t>
            </a:r>
            <a:endParaRPr sz="2000" dirty="0">
              <a:solidFill>
                <a:srgbClr val="002E97"/>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658C71D1-B4CA-4453-9153-A4973908D5E8}"/>
              </a:ext>
            </a:extLst>
          </p:cNvPr>
          <p:cNvGrpSpPr/>
          <p:nvPr/>
        </p:nvGrpSpPr>
        <p:grpSpPr>
          <a:xfrm>
            <a:off x="4147339" y="3401769"/>
            <a:ext cx="4857281" cy="1361905"/>
            <a:chOff x="4147339" y="3405193"/>
            <a:chExt cx="4857281" cy="1361905"/>
          </a:xfrm>
        </p:grpSpPr>
        <p:pic>
          <p:nvPicPr>
            <p:cNvPr id="6" name="Picture 5">
              <a:extLst>
                <a:ext uri="{FF2B5EF4-FFF2-40B4-BE49-F238E27FC236}">
                  <a16:creationId xmlns:a16="http://schemas.microsoft.com/office/drawing/2014/main" id="{A665EE8E-0529-4F64-A810-18CF42FDAE55}"/>
                </a:ext>
              </a:extLst>
            </p:cNvPr>
            <p:cNvPicPr>
              <a:picLocks noChangeAspect="1"/>
            </p:cNvPicPr>
            <p:nvPr/>
          </p:nvPicPr>
          <p:blipFill rotWithShape="1">
            <a:blip r:embed="rId4"/>
            <a:srcRect r="48251"/>
            <a:stretch/>
          </p:blipFill>
          <p:spPr>
            <a:xfrm>
              <a:off x="4147339" y="3405193"/>
              <a:ext cx="1009661" cy="1361905"/>
            </a:xfrm>
            <a:prstGeom prst="rect">
              <a:avLst/>
            </a:prstGeom>
          </p:spPr>
        </p:pic>
        <p:grpSp>
          <p:nvGrpSpPr>
            <p:cNvPr id="7" name="Group 6">
              <a:extLst>
                <a:ext uri="{FF2B5EF4-FFF2-40B4-BE49-F238E27FC236}">
                  <a16:creationId xmlns:a16="http://schemas.microsoft.com/office/drawing/2014/main" id="{3ED711EC-7FFC-48A1-B689-A6991AE6E361}"/>
                </a:ext>
              </a:extLst>
            </p:cNvPr>
            <p:cNvGrpSpPr/>
            <p:nvPr/>
          </p:nvGrpSpPr>
          <p:grpSpPr>
            <a:xfrm>
              <a:off x="5129711" y="3405193"/>
              <a:ext cx="3874909" cy="1361905"/>
              <a:chOff x="5009571" y="3575616"/>
              <a:chExt cx="3874909" cy="1361905"/>
            </a:xfrm>
          </p:grpSpPr>
          <p:pic>
            <p:nvPicPr>
              <p:cNvPr id="10" name="Picture 9">
                <a:extLst>
                  <a:ext uri="{FF2B5EF4-FFF2-40B4-BE49-F238E27FC236}">
                    <a16:creationId xmlns:a16="http://schemas.microsoft.com/office/drawing/2014/main" id="{60EEA696-E844-4F7F-9D37-EF576999DD42}"/>
                  </a:ext>
                </a:extLst>
              </p:cNvPr>
              <p:cNvPicPr>
                <a:picLocks noChangeAspect="1"/>
              </p:cNvPicPr>
              <p:nvPr/>
            </p:nvPicPr>
            <p:blipFill>
              <a:blip r:embed="rId5"/>
              <a:stretch>
                <a:fillRect/>
              </a:stretch>
            </p:blipFill>
            <p:spPr>
              <a:xfrm>
                <a:off x="6960670" y="3575616"/>
                <a:ext cx="1923810" cy="1361905"/>
              </a:xfrm>
              <a:prstGeom prst="rect">
                <a:avLst/>
              </a:prstGeom>
            </p:spPr>
          </p:pic>
          <p:pic>
            <p:nvPicPr>
              <p:cNvPr id="11" name="Picture 10">
                <a:extLst>
                  <a:ext uri="{FF2B5EF4-FFF2-40B4-BE49-F238E27FC236}">
                    <a16:creationId xmlns:a16="http://schemas.microsoft.com/office/drawing/2014/main" id="{5E11F8DE-9229-4470-B325-7559CE12D628}"/>
                  </a:ext>
                </a:extLst>
              </p:cNvPr>
              <p:cNvPicPr>
                <a:picLocks noChangeAspect="1"/>
              </p:cNvPicPr>
              <p:nvPr/>
            </p:nvPicPr>
            <p:blipFill>
              <a:blip r:embed="rId4"/>
              <a:stretch>
                <a:fillRect/>
              </a:stretch>
            </p:blipFill>
            <p:spPr>
              <a:xfrm>
                <a:off x="5009571" y="3575616"/>
                <a:ext cx="1951099" cy="1361905"/>
              </a:xfrm>
              <a:prstGeom prst="rect">
                <a:avLst/>
              </a:prstGeom>
            </p:spPr>
          </p:pic>
        </p:grpSp>
        <p:sp>
          <p:nvSpPr>
            <p:cNvPr id="8" name="Rectangle 7">
              <a:extLst>
                <a:ext uri="{FF2B5EF4-FFF2-40B4-BE49-F238E27FC236}">
                  <a16:creationId xmlns:a16="http://schemas.microsoft.com/office/drawing/2014/main" id="{742559A4-ADC7-4637-AE4D-F668A21BD4B7}"/>
                </a:ext>
              </a:extLst>
            </p:cNvPr>
            <p:cNvSpPr/>
            <p:nvPr/>
          </p:nvSpPr>
          <p:spPr>
            <a:xfrm>
              <a:off x="4147339" y="4379985"/>
              <a:ext cx="968728" cy="333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n w="0"/>
                  <a:solidFill>
                    <a:schemeClr val="tx1">
                      <a:lumMod val="65000"/>
                      <a:lumOff val="35000"/>
                    </a:schemeClr>
                  </a:solidFill>
                  <a:effectLst>
                    <a:outerShdw blurRad="38100" dist="19050" dir="2700000" algn="tl" rotWithShape="0">
                      <a:schemeClr val="dk1">
                        <a:alpha val="40000"/>
                      </a:schemeClr>
                    </a:outerShdw>
                  </a:effectLst>
                  <a:latin typeface="Helvetica" panose="020B0604020202020204" pitchFamily="34" charset="0"/>
                  <a:cs typeface="Helvetica" panose="020B0604020202020204" pitchFamily="34" charset="0"/>
                </a:rPr>
                <a:t>Land </a:t>
              </a:r>
            </a:p>
            <a:p>
              <a:pPr algn="ctr"/>
              <a:r>
                <a:rPr lang="en-US" sz="900" dirty="0">
                  <a:ln w="0"/>
                  <a:solidFill>
                    <a:schemeClr val="tx1">
                      <a:lumMod val="65000"/>
                      <a:lumOff val="35000"/>
                    </a:schemeClr>
                  </a:solidFill>
                  <a:effectLst>
                    <a:outerShdw blurRad="38100" dist="19050" dir="2700000" algn="tl" rotWithShape="0">
                      <a:schemeClr val="dk1">
                        <a:alpha val="40000"/>
                      </a:schemeClr>
                    </a:outerShdw>
                  </a:effectLst>
                  <a:latin typeface="Helvetica" panose="020B0604020202020204" pitchFamily="34" charset="0"/>
                  <a:cs typeface="Helvetica" panose="020B0604020202020204" pitchFamily="34" charset="0"/>
                </a:rPr>
                <a:t>Surveying</a:t>
              </a:r>
            </a:p>
          </p:txBody>
        </p:sp>
        <p:pic>
          <p:nvPicPr>
            <p:cNvPr id="9" name="Picture 8">
              <a:extLst>
                <a:ext uri="{FF2B5EF4-FFF2-40B4-BE49-F238E27FC236}">
                  <a16:creationId xmlns:a16="http://schemas.microsoft.com/office/drawing/2014/main" id="{38175A45-90AB-4E95-91A7-057EEE756044}"/>
                </a:ext>
              </a:extLst>
            </p:cNvPr>
            <p:cNvPicPr>
              <a:picLocks noChangeAspect="1"/>
            </p:cNvPicPr>
            <p:nvPr/>
          </p:nvPicPr>
          <p:blipFill rotWithShape="1">
            <a:blip r:embed="rId6"/>
            <a:srcRect l="5446" r="7408" b="6365"/>
            <a:stretch/>
          </p:blipFill>
          <p:spPr>
            <a:xfrm>
              <a:off x="4211581" y="3476736"/>
              <a:ext cx="911754" cy="881681"/>
            </a:xfrm>
            <a:prstGeom prst="rect">
              <a:avLst/>
            </a:prstGeom>
          </p:spPr>
        </p:pic>
      </p:grpSp>
    </p:spTree>
    <p:extLst>
      <p:ext uri="{BB962C8B-B14F-4D97-AF65-F5344CB8AC3E}">
        <p14:creationId xmlns:p14="http://schemas.microsoft.com/office/powerpoint/2010/main" val="1149601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The Earth is Infinitely Complex</a:t>
            </a:r>
          </a:p>
        </p:txBody>
      </p:sp>
      <p:pic>
        <p:nvPicPr>
          <p:cNvPr id="4" name="Picture 3" descr="Image of a spheroid">
            <a:extLst>
              <a:ext uri="{FF2B5EF4-FFF2-40B4-BE49-F238E27FC236}">
                <a16:creationId xmlns:a16="http://schemas.microsoft.com/office/drawing/2014/main" id="{DF401788-6331-47BD-932E-C9EB369D05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877" y="1317786"/>
            <a:ext cx="1562101" cy="1562101"/>
          </a:xfrm>
          <a:prstGeom prst="rect">
            <a:avLst/>
          </a:prstGeom>
        </p:spPr>
      </p:pic>
      <p:pic>
        <p:nvPicPr>
          <p:cNvPr id="5" name="Picture 4" descr="Animated gif of a spinning Geoid">
            <a:extLst>
              <a:ext uri="{FF2B5EF4-FFF2-40B4-BE49-F238E27FC236}">
                <a16:creationId xmlns:a16="http://schemas.microsoft.com/office/drawing/2014/main" id="{1344DADA-52E8-48BA-B909-6425197244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1389370"/>
            <a:ext cx="4505325" cy="3681180"/>
          </a:xfrm>
          <a:prstGeom prst="rect">
            <a:avLst/>
          </a:prstGeom>
        </p:spPr>
      </p:pic>
      <p:pic>
        <p:nvPicPr>
          <p:cNvPr id="6" name="Picture 5" descr="Image of an Ellipsoid">
            <a:extLst>
              <a:ext uri="{FF2B5EF4-FFF2-40B4-BE49-F238E27FC236}">
                <a16:creationId xmlns:a16="http://schemas.microsoft.com/office/drawing/2014/main" id="{76385755-080B-4F40-BF45-C8D83DA79A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820" y="2989191"/>
            <a:ext cx="2489099" cy="1552575"/>
          </a:xfrm>
          <a:prstGeom prst="rect">
            <a:avLst/>
          </a:prstGeom>
        </p:spPr>
      </p:pic>
      <p:sp>
        <p:nvSpPr>
          <p:cNvPr id="7" name="Rectangle 2">
            <a:extLst>
              <a:ext uri="{FF2B5EF4-FFF2-40B4-BE49-F238E27FC236}">
                <a16:creationId xmlns:a16="http://schemas.microsoft.com/office/drawing/2014/main" id="{8D7500AF-5B2A-4051-BE1F-276629A62F0F}"/>
              </a:ext>
            </a:extLst>
          </p:cNvPr>
          <p:cNvSpPr txBox="1"/>
          <p:nvPr/>
        </p:nvSpPr>
        <p:spPr>
          <a:xfrm>
            <a:off x="120117" y="4547330"/>
            <a:ext cx="390908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17375E"/>
                </a:solidFill>
                <a:latin typeface="Arial"/>
                <a:ea typeface="Arial"/>
                <a:cs typeface="Arial"/>
                <a:sym typeface="Arial"/>
              </a:defRPr>
            </a:lvl1pPr>
          </a:lstStyle>
          <a:p>
            <a:r>
              <a:rPr lang="en-US" sz="2800" dirty="0">
                <a:solidFill>
                  <a:srgbClr val="002E97"/>
                </a:solidFill>
                <a:latin typeface="Arial" panose="020B0604020202020204" pitchFamily="34" charset="0"/>
                <a:cs typeface="Arial" panose="020B0604020202020204" pitchFamily="34" charset="0"/>
              </a:rPr>
              <a:t>Build Models to Simplify</a:t>
            </a:r>
            <a:endParaRPr sz="280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3126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Datums and Reference Frames</a:t>
            </a:r>
          </a:p>
        </p:txBody>
      </p:sp>
      <p:sp>
        <p:nvSpPr>
          <p:cNvPr id="4" name="TextBox 3">
            <a:extLst>
              <a:ext uri="{FF2B5EF4-FFF2-40B4-BE49-F238E27FC236}">
                <a16:creationId xmlns:a16="http://schemas.microsoft.com/office/drawing/2014/main" id="{0F83C27B-D2FD-4B58-9A58-16AFDD10DD58}"/>
              </a:ext>
            </a:extLst>
          </p:cNvPr>
          <p:cNvSpPr txBox="1"/>
          <p:nvPr/>
        </p:nvSpPr>
        <p:spPr>
          <a:xfrm>
            <a:off x="4264836" y="4172803"/>
            <a:ext cx="4940963" cy="707886"/>
          </a:xfrm>
          <a:prstGeom prst="rect">
            <a:avLst/>
          </a:prstGeom>
          <a:noFill/>
        </p:spPr>
        <p:txBody>
          <a:bodyPr wrap="square" rtlCol="0">
            <a:spAutoFit/>
          </a:bodyPr>
          <a:lstStyle/>
          <a:p>
            <a:r>
              <a:rPr lang="en-US" sz="2000" dirty="0">
                <a:solidFill>
                  <a:srgbClr val="002E97"/>
                </a:solidFill>
                <a:latin typeface="Arial" panose="020B0604020202020204" pitchFamily="34" charset="0"/>
                <a:cs typeface="Arial" panose="020B0604020202020204" pitchFamily="34" charset="0"/>
              </a:rPr>
              <a:t>A reference surface or framework to reference your data to for consistency</a:t>
            </a:r>
          </a:p>
        </p:txBody>
      </p:sp>
      <p:grpSp>
        <p:nvGrpSpPr>
          <p:cNvPr id="5" name="Group 4" descr="Graphic of 3D axis demonstrating X,Y,Z and Latitude, Longitude and Ellipsoid Height.">
            <a:extLst>
              <a:ext uri="{FF2B5EF4-FFF2-40B4-BE49-F238E27FC236}">
                <a16:creationId xmlns:a16="http://schemas.microsoft.com/office/drawing/2014/main" id="{11A3AB9A-5D91-43A7-8B22-F541EDA187F1}"/>
              </a:ext>
            </a:extLst>
          </p:cNvPr>
          <p:cNvGrpSpPr/>
          <p:nvPr/>
        </p:nvGrpSpPr>
        <p:grpSpPr>
          <a:xfrm>
            <a:off x="44321" y="1391873"/>
            <a:ext cx="4451851" cy="3136462"/>
            <a:chOff x="44321" y="1391873"/>
            <a:chExt cx="4451851" cy="3136462"/>
          </a:xfrm>
        </p:grpSpPr>
        <p:pic>
          <p:nvPicPr>
            <p:cNvPr id="6" name="Picture 5" descr="[XYZ Diagram]">
              <a:extLst>
                <a:ext uri="{FF2B5EF4-FFF2-40B4-BE49-F238E27FC236}">
                  <a16:creationId xmlns:a16="http://schemas.microsoft.com/office/drawing/2014/main" id="{21D32659-344A-41A3-86F4-D6A9665F6FA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21" y="1391873"/>
              <a:ext cx="4154221" cy="31364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
              <a:extLst>
                <a:ext uri="{FF2B5EF4-FFF2-40B4-BE49-F238E27FC236}">
                  <a16:creationId xmlns:a16="http://schemas.microsoft.com/office/drawing/2014/main" id="{82F65DA3-3002-439E-BE2E-65D08D3FF1BE}"/>
                </a:ext>
              </a:extLst>
            </p:cNvPr>
            <p:cNvSpPr txBox="1"/>
            <p:nvPr/>
          </p:nvSpPr>
          <p:spPr>
            <a:xfrm>
              <a:off x="3273435" y="2053672"/>
              <a:ext cx="1222737"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aka P(</a:t>
              </a:r>
              <a:r>
                <a:rPr lang="en-US" sz="1000" dirty="0" err="1">
                  <a:latin typeface="Arial" panose="020B0604020202020204" pitchFamily="34" charset="0"/>
                  <a:cs typeface="Arial" panose="020B0604020202020204" pitchFamily="34" charset="0"/>
                </a:rPr>
                <a:t>Lat,Lon,Ht</a:t>
              </a:r>
              <a:r>
                <a:rPr lang="en-US" sz="1000" dirty="0">
                  <a:latin typeface="Arial" panose="020B0604020202020204" pitchFamily="34" charset="0"/>
                  <a:cs typeface="Arial" panose="020B0604020202020204" pitchFamily="34" charset="0"/>
                </a:rPr>
                <a:t>)</a:t>
              </a:r>
            </a:p>
          </p:txBody>
        </p:sp>
        <p:sp>
          <p:nvSpPr>
            <p:cNvPr id="8" name="TextBox 6">
              <a:extLst>
                <a:ext uri="{FF2B5EF4-FFF2-40B4-BE49-F238E27FC236}">
                  <a16:creationId xmlns:a16="http://schemas.microsoft.com/office/drawing/2014/main" id="{FE00BA04-21CA-4D6E-8F04-07C400877E81}"/>
                </a:ext>
              </a:extLst>
            </p:cNvPr>
            <p:cNvSpPr txBox="1"/>
            <p:nvPr/>
          </p:nvSpPr>
          <p:spPr>
            <a:xfrm>
              <a:off x="2203510" y="3070535"/>
              <a:ext cx="363560"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lat.</a:t>
              </a:r>
            </a:p>
          </p:txBody>
        </p:sp>
        <p:sp>
          <p:nvSpPr>
            <p:cNvPr id="9" name="TextBox 7">
              <a:extLst>
                <a:ext uri="{FF2B5EF4-FFF2-40B4-BE49-F238E27FC236}">
                  <a16:creationId xmlns:a16="http://schemas.microsoft.com/office/drawing/2014/main" id="{75A605B1-282C-4F67-9FA7-FE8D9FA543DB}"/>
                </a:ext>
              </a:extLst>
            </p:cNvPr>
            <p:cNvSpPr txBox="1"/>
            <p:nvPr/>
          </p:nvSpPr>
          <p:spPr>
            <a:xfrm>
              <a:off x="1615280" y="3454161"/>
              <a:ext cx="436876"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long.</a:t>
              </a:r>
            </a:p>
          </p:txBody>
        </p:sp>
        <p:sp>
          <p:nvSpPr>
            <p:cNvPr id="10" name="TextBox 8">
              <a:extLst>
                <a:ext uri="{FF2B5EF4-FFF2-40B4-BE49-F238E27FC236}">
                  <a16:creationId xmlns:a16="http://schemas.microsoft.com/office/drawing/2014/main" id="{891CE92F-94CD-425F-9121-3F42C51B85F2}"/>
                </a:ext>
              </a:extLst>
            </p:cNvPr>
            <p:cNvSpPr txBox="1"/>
            <p:nvPr/>
          </p:nvSpPr>
          <p:spPr>
            <a:xfrm>
              <a:off x="2666033" y="2226486"/>
              <a:ext cx="337734" cy="19442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ht.</a:t>
              </a:r>
            </a:p>
          </p:txBody>
        </p:sp>
      </p:grpSp>
      <p:sp>
        <p:nvSpPr>
          <p:cNvPr id="11" name="TextBox 10">
            <a:extLst>
              <a:ext uri="{FF2B5EF4-FFF2-40B4-BE49-F238E27FC236}">
                <a16:creationId xmlns:a16="http://schemas.microsoft.com/office/drawing/2014/main" id="{035BA9C1-016D-48F8-9F2D-397433707B8B}"/>
              </a:ext>
            </a:extLst>
          </p:cNvPr>
          <p:cNvSpPr txBox="1"/>
          <p:nvPr/>
        </p:nvSpPr>
        <p:spPr>
          <a:xfrm>
            <a:off x="588134" y="4414815"/>
            <a:ext cx="2928044"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X,Y,Z</a:t>
            </a:r>
            <a:r>
              <a:rPr kumimoji="0" lang="en-US" sz="24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vs Lat, Lon, </a:t>
            </a:r>
            <a:r>
              <a:rPr kumimoji="0" lang="en-US" sz="2400" b="0" i="0" u="none" strike="noStrike" cap="none" spc="0" normalizeH="0" dirty="0" err="1">
                <a:ln>
                  <a:noFill/>
                </a:ln>
                <a:solidFill>
                  <a:srgbClr val="002E97"/>
                </a:solidFill>
                <a:effectLst/>
                <a:uFillTx/>
                <a:latin typeface="Arial" panose="020B0604020202020204" pitchFamily="34" charset="0"/>
                <a:cs typeface="Arial" panose="020B0604020202020204" pitchFamily="34" charset="0"/>
                <a:sym typeface="Calibri"/>
              </a:rPr>
              <a:t>Ht</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grpSp>
        <p:nvGrpSpPr>
          <p:cNvPr id="12" name="Group 11" descr="Graphic showing person against a wall with height measurements over multiple years.">
            <a:extLst>
              <a:ext uri="{FF2B5EF4-FFF2-40B4-BE49-F238E27FC236}">
                <a16:creationId xmlns:a16="http://schemas.microsoft.com/office/drawing/2014/main" id="{306E2656-670C-4BEE-8D6D-BB47E332C58D}"/>
              </a:ext>
            </a:extLst>
          </p:cNvPr>
          <p:cNvGrpSpPr/>
          <p:nvPr/>
        </p:nvGrpSpPr>
        <p:grpSpPr>
          <a:xfrm>
            <a:off x="5133193" y="1116460"/>
            <a:ext cx="3397577" cy="3168533"/>
            <a:chOff x="5133193" y="1256160"/>
            <a:chExt cx="3397577" cy="3168533"/>
          </a:xfrm>
        </p:grpSpPr>
        <p:pic>
          <p:nvPicPr>
            <p:cNvPr id="13" name="Picture 12">
              <a:extLst>
                <a:ext uri="{FF2B5EF4-FFF2-40B4-BE49-F238E27FC236}">
                  <a16:creationId xmlns:a16="http://schemas.microsoft.com/office/drawing/2014/main" id="{590F2AD7-EB0E-41E2-9E11-6750BCF5D2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193" y="1256160"/>
              <a:ext cx="2839636" cy="3168533"/>
            </a:xfrm>
            <a:prstGeom prst="rect">
              <a:avLst/>
            </a:prstGeom>
          </p:spPr>
        </p:pic>
        <p:cxnSp>
          <p:nvCxnSpPr>
            <p:cNvPr id="14" name="Straight Connector 13">
              <a:extLst>
                <a:ext uri="{FF2B5EF4-FFF2-40B4-BE49-F238E27FC236}">
                  <a16:creationId xmlns:a16="http://schemas.microsoft.com/office/drawing/2014/main" id="{38B94A9F-B50B-46E3-AE4B-E33258A3B377}"/>
                </a:ext>
              </a:extLst>
            </p:cNvPr>
            <p:cNvCxnSpPr/>
            <p:nvPr/>
          </p:nvCxnSpPr>
          <p:spPr>
            <a:xfrm>
              <a:off x="6631388" y="1566407"/>
              <a:ext cx="7078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F0996F4-6BCB-4826-8748-1BD02F888F80}"/>
                </a:ext>
              </a:extLst>
            </p:cNvPr>
            <p:cNvCxnSpPr/>
            <p:nvPr/>
          </p:nvCxnSpPr>
          <p:spPr>
            <a:xfrm>
              <a:off x="7076661" y="1844703"/>
              <a:ext cx="262607"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6" name="Straight Connector 15">
              <a:extLst>
                <a:ext uri="{FF2B5EF4-FFF2-40B4-BE49-F238E27FC236}">
                  <a16:creationId xmlns:a16="http://schemas.microsoft.com/office/drawing/2014/main" id="{EED61DE0-04C3-4F51-B6F6-8651447ECA27}"/>
                </a:ext>
              </a:extLst>
            </p:cNvPr>
            <p:cNvCxnSpPr/>
            <p:nvPr/>
          </p:nvCxnSpPr>
          <p:spPr>
            <a:xfrm>
              <a:off x="7076661" y="2232891"/>
              <a:ext cx="262607" cy="0"/>
            </a:xfrm>
            <a:prstGeom prst="line">
              <a:avLst/>
            </a:prstGeom>
          </p:spPr>
          <p:style>
            <a:lnRef idx="2">
              <a:schemeClr val="accent2"/>
            </a:lnRef>
            <a:fillRef idx="0">
              <a:schemeClr val="accent2"/>
            </a:fillRef>
            <a:effectRef idx="1">
              <a:schemeClr val="accent2"/>
            </a:effectRef>
            <a:fontRef idx="minor">
              <a:schemeClr val="tx1"/>
            </a:fontRef>
          </p:style>
        </p:cxnSp>
        <p:sp>
          <p:nvSpPr>
            <p:cNvPr id="17" name="TextBox 16">
              <a:extLst>
                <a:ext uri="{FF2B5EF4-FFF2-40B4-BE49-F238E27FC236}">
                  <a16:creationId xmlns:a16="http://schemas.microsoft.com/office/drawing/2014/main" id="{92CF60BC-881B-45ED-BF6B-5F072BF4FFB4}"/>
                </a:ext>
              </a:extLst>
            </p:cNvPr>
            <p:cNvSpPr txBox="1"/>
            <p:nvPr/>
          </p:nvSpPr>
          <p:spPr>
            <a:xfrm>
              <a:off x="7437201" y="1381741"/>
              <a:ext cx="1093569" cy="369332"/>
            </a:xfrm>
            <a:prstGeom prst="rect">
              <a:avLst/>
            </a:prstGeom>
            <a:noFill/>
          </p:spPr>
          <p:txBody>
            <a:bodyPr wrap="none" rtlCol="0">
              <a:spAutoFit/>
            </a:bodyPr>
            <a:lstStyle/>
            <a:p>
              <a:r>
                <a:rPr lang="en-US" dirty="0">
                  <a:solidFill>
                    <a:schemeClr val="accent1">
                      <a:lumMod val="75000"/>
                    </a:schemeClr>
                  </a:solidFill>
                </a:rPr>
                <a:t>60”, 2019</a:t>
              </a:r>
            </a:p>
          </p:txBody>
        </p:sp>
        <p:sp>
          <p:nvSpPr>
            <p:cNvPr id="18" name="TextBox 17">
              <a:extLst>
                <a:ext uri="{FF2B5EF4-FFF2-40B4-BE49-F238E27FC236}">
                  <a16:creationId xmlns:a16="http://schemas.microsoft.com/office/drawing/2014/main" id="{EAB6CB10-47E1-4252-91B3-2AE29A58AB98}"/>
                </a:ext>
              </a:extLst>
            </p:cNvPr>
            <p:cNvSpPr txBox="1"/>
            <p:nvPr/>
          </p:nvSpPr>
          <p:spPr>
            <a:xfrm>
              <a:off x="7437198" y="1660037"/>
              <a:ext cx="1093569" cy="369332"/>
            </a:xfrm>
            <a:prstGeom prst="rect">
              <a:avLst/>
            </a:prstGeom>
            <a:noFill/>
          </p:spPr>
          <p:txBody>
            <a:bodyPr wrap="none" rtlCol="0">
              <a:spAutoFit/>
            </a:bodyPr>
            <a:lstStyle/>
            <a:p>
              <a:r>
                <a:rPr lang="en-US" dirty="0">
                  <a:solidFill>
                    <a:schemeClr val="accent3">
                      <a:lumMod val="75000"/>
                    </a:schemeClr>
                  </a:solidFill>
                </a:rPr>
                <a:t>52”, 2018</a:t>
              </a:r>
            </a:p>
          </p:txBody>
        </p:sp>
        <p:sp>
          <p:nvSpPr>
            <p:cNvPr id="19" name="TextBox 18">
              <a:extLst>
                <a:ext uri="{FF2B5EF4-FFF2-40B4-BE49-F238E27FC236}">
                  <a16:creationId xmlns:a16="http://schemas.microsoft.com/office/drawing/2014/main" id="{D0BBA43C-5232-4708-AAE3-B7DA8FCFF9C5}"/>
                </a:ext>
              </a:extLst>
            </p:cNvPr>
            <p:cNvSpPr txBox="1"/>
            <p:nvPr/>
          </p:nvSpPr>
          <p:spPr>
            <a:xfrm>
              <a:off x="7437199" y="2053621"/>
              <a:ext cx="1093569" cy="369332"/>
            </a:xfrm>
            <a:prstGeom prst="rect">
              <a:avLst/>
            </a:prstGeom>
            <a:noFill/>
          </p:spPr>
          <p:txBody>
            <a:bodyPr wrap="none" rtlCol="0">
              <a:spAutoFit/>
            </a:bodyPr>
            <a:lstStyle/>
            <a:p>
              <a:r>
                <a:rPr lang="en-US" dirty="0">
                  <a:solidFill>
                    <a:srgbClr val="C00000"/>
                  </a:solidFill>
                </a:rPr>
                <a:t>46”, 2017</a:t>
              </a:r>
            </a:p>
          </p:txBody>
        </p:sp>
      </p:grpSp>
    </p:spTree>
    <p:extLst>
      <p:ext uri="{BB962C8B-B14F-4D97-AF65-F5344CB8AC3E}">
        <p14:creationId xmlns:p14="http://schemas.microsoft.com/office/powerpoint/2010/main" val="218339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lstStyle/>
          <a:p>
            <a:r>
              <a:rPr lang="en-US" dirty="0">
                <a:solidFill>
                  <a:srgbClr val="002E97"/>
                </a:solidFill>
                <a:latin typeface="+mn-lt"/>
                <a:cs typeface="Times New Roman" panose="02020603050405020304" pitchFamily="18" charset="0"/>
              </a:rPr>
              <a:t>Why Modernize the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lnSpcReduction="10000"/>
          </a:bodyPr>
          <a:lstStyle/>
          <a:p>
            <a:pPr marL="0"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Current models built on old technology</a:t>
            </a:r>
          </a:p>
          <a:p>
            <a:pPr marL="0"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NAD 83 not truly Geocentric (~2.2m)</a:t>
            </a: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NAVD 88 relies on marks in the ground</a:t>
            </a: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and is not easily maintained</a:t>
            </a: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Today’s technology needs better accuracy</a:t>
            </a:r>
          </a:p>
          <a:p>
            <a:pPr marL="0" indent="0">
              <a:buNone/>
            </a:pPr>
            <a:endParaRPr lang="en-US" dirty="0">
              <a:solidFill>
                <a:srgbClr val="002E97"/>
              </a:solidFill>
              <a:latin typeface="+mn-lt"/>
              <a:cs typeface="Times New Roman" panose="02020603050405020304" pitchFamily="18" charset="0"/>
            </a:endParaRPr>
          </a:p>
        </p:txBody>
      </p:sp>
    </p:spTree>
    <p:extLst>
      <p:ext uri="{BB962C8B-B14F-4D97-AF65-F5344CB8AC3E}">
        <p14:creationId xmlns:p14="http://schemas.microsoft.com/office/powerpoint/2010/main" val="4045029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Main Benefits of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92500" lnSpcReduction="10000"/>
          </a:bodyPr>
          <a:lstStyle/>
          <a:p>
            <a:pPr marL="0" indent="0">
              <a:buNone/>
              <a:defRPr sz="3000">
                <a:solidFill>
                  <a:srgbClr val="17375E"/>
                </a:solidFill>
                <a:latin typeface="Arial"/>
                <a:ea typeface="Arial"/>
                <a:cs typeface="Arial"/>
                <a:sym typeface="Arial"/>
              </a:defRPr>
            </a:pPr>
            <a:r>
              <a:rPr lang="en-US" dirty="0">
                <a:solidFill>
                  <a:srgbClr val="002E97"/>
                </a:solidFill>
              </a:rPr>
              <a:t>Fast, Accurate, Consistent Elevations Everywhere</a:t>
            </a:r>
          </a:p>
          <a:p>
            <a:pPr marL="0" indent="0">
              <a:buNone/>
              <a:defRPr sz="3000">
                <a:solidFill>
                  <a:srgbClr val="17375E"/>
                </a:solidFill>
                <a:latin typeface="Arial"/>
                <a:ea typeface="Arial"/>
                <a:cs typeface="Arial"/>
                <a:sym typeface="Arial"/>
              </a:defRPr>
            </a:pPr>
            <a:endParaRPr lang="en-US" sz="1200"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Improved Public Safety</a:t>
            </a:r>
            <a:endParaRPr lang="en-US" sz="3200" dirty="0">
              <a:solidFill>
                <a:srgbClr val="002E97"/>
              </a:solidFill>
            </a:endParaRPr>
          </a:p>
          <a:p>
            <a:pPr marL="457200" lvl="1" indent="0">
              <a:buNone/>
              <a:defRPr sz="3000">
                <a:solidFill>
                  <a:srgbClr val="17375E"/>
                </a:solidFill>
                <a:latin typeface="Arial"/>
                <a:ea typeface="Arial"/>
                <a:cs typeface="Arial"/>
                <a:sym typeface="Arial"/>
              </a:defRPr>
            </a:pPr>
            <a:r>
              <a:rPr lang="en-US" dirty="0">
                <a:solidFill>
                  <a:srgbClr val="002E97"/>
                </a:solidFill>
              </a:rPr>
              <a:t>Flood Plain Maps</a:t>
            </a:r>
          </a:p>
          <a:p>
            <a:pPr marL="457200" lvl="1" indent="0">
              <a:buNone/>
              <a:defRPr sz="3000">
                <a:solidFill>
                  <a:srgbClr val="17375E"/>
                </a:solidFill>
                <a:latin typeface="Arial"/>
                <a:ea typeface="Arial"/>
                <a:cs typeface="Arial"/>
                <a:sym typeface="Arial"/>
              </a:defRPr>
            </a:pPr>
            <a:r>
              <a:rPr lang="en-US" dirty="0">
                <a:solidFill>
                  <a:srgbClr val="002E97"/>
                </a:solidFill>
              </a:rPr>
              <a:t>Emergency Route Planning</a:t>
            </a:r>
          </a:p>
          <a:p>
            <a:pPr marL="457200" lvl="1" indent="0">
              <a:buNone/>
              <a:defRPr sz="3000">
                <a:solidFill>
                  <a:srgbClr val="17375E"/>
                </a:solidFill>
                <a:latin typeface="Arial"/>
                <a:ea typeface="Arial"/>
                <a:cs typeface="Arial"/>
                <a:sym typeface="Arial"/>
              </a:defRPr>
            </a:pPr>
            <a:endParaRPr lang="en-US" sz="1200"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Accurate Positioning</a:t>
            </a:r>
          </a:p>
          <a:p>
            <a:pPr marL="457200" lvl="1" indent="0">
              <a:buNone/>
              <a:defRPr sz="3000">
                <a:solidFill>
                  <a:srgbClr val="17375E"/>
                </a:solidFill>
                <a:latin typeface="Arial"/>
                <a:ea typeface="Arial"/>
                <a:cs typeface="Arial"/>
                <a:sym typeface="Arial"/>
              </a:defRPr>
            </a:pPr>
            <a:r>
              <a:rPr lang="en-US" dirty="0">
                <a:solidFill>
                  <a:srgbClr val="002E97"/>
                </a:solidFill>
              </a:rPr>
              <a:t>Autonomous vehicles, BIMs, Smart Cities</a:t>
            </a:r>
          </a:p>
        </p:txBody>
      </p:sp>
    </p:spTree>
    <p:extLst>
      <p:ext uri="{BB962C8B-B14F-4D97-AF65-F5344CB8AC3E}">
        <p14:creationId xmlns:p14="http://schemas.microsoft.com/office/powerpoint/2010/main" val="2490498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347228"/>
            <a:ext cx="8229600" cy="1050392"/>
          </a:xfrm>
        </p:spPr>
        <p:txBody>
          <a:bodyPr>
            <a:normAutofit fontScale="90000"/>
          </a:bodyPr>
          <a:lstStyle/>
          <a:p>
            <a:r>
              <a:rPr lang="en-US" sz="3600" dirty="0">
                <a:solidFill>
                  <a:srgbClr val="002E97"/>
                </a:solidFill>
                <a:latin typeface="+mn-lt"/>
                <a:cs typeface="Times New Roman" panose="02020603050405020304" pitchFamily="18" charset="0"/>
              </a:rPr>
              <a:t>NGS Datasheet and Bluebook Files</a:t>
            </a:r>
            <a:br>
              <a:rPr lang="en-US" sz="3600" dirty="0">
                <a:solidFill>
                  <a:srgbClr val="002E97"/>
                </a:solidFill>
                <a:latin typeface="+mn-lt"/>
                <a:cs typeface="Times New Roman" panose="02020603050405020304" pitchFamily="18" charset="0"/>
              </a:rPr>
            </a:br>
            <a:r>
              <a:rPr lang="en-US" sz="2700" dirty="0">
                <a:solidFill>
                  <a:srgbClr val="002E97"/>
                </a:solidFill>
                <a:latin typeface="+mn-lt"/>
                <a:cs typeface="Times New Roman" panose="02020603050405020304" pitchFamily="18" charset="0"/>
              </a:rPr>
              <a:t>80 Character Text Formats (Punch Cards)</a:t>
            </a:r>
            <a:endParaRPr lang="en-US" sz="3600" dirty="0">
              <a:solidFill>
                <a:srgbClr val="002E97"/>
              </a:solidFill>
              <a:latin typeface="+mn-lt"/>
              <a:cs typeface="Times New Roman" panose="02020603050405020304" pitchFamily="18" charset="0"/>
            </a:endParaRPr>
          </a:p>
        </p:txBody>
      </p:sp>
      <p:pic>
        <p:nvPicPr>
          <p:cNvPr id="6" name="Picture 5">
            <a:extLst>
              <a:ext uri="{FF2B5EF4-FFF2-40B4-BE49-F238E27FC236}">
                <a16:creationId xmlns:a16="http://schemas.microsoft.com/office/drawing/2014/main" id="{C370A12F-3E60-455C-8D59-709F397E7EA8}"/>
              </a:ext>
            </a:extLst>
          </p:cNvPr>
          <p:cNvPicPr>
            <a:picLocks noChangeAspect="1"/>
          </p:cNvPicPr>
          <p:nvPr/>
        </p:nvPicPr>
        <p:blipFill>
          <a:blip r:embed="rId4"/>
          <a:stretch>
            <a:fillRect/>
          </a:stretch>
        </p:blipFill>
        <p:spPr>
          <a:xfrm>
            <a:off x="144251" y="1397620"/>
            <a:ext cx="3674834" cy="3393139"/>
          </a:xfrm>
          <a:prstGeom prst="rect">
            <a:avLst/>
          </a:prstGeom>
          <a:effectLst>
            <a:glow rad="63500">
              <a:schemeClr val="accent1">
                <a:satMod val="175000"/>
                <a:alpha val="40000"/>
              </a:schemeClr>
            </a:glow>
          </a:effectLst>
        </p:spPr>
      </p:pic>
      <p:sp>
        <p:nvSpPr>
          <p:cNvPr id="7" name="TextBox 6">
            <a:extLst>
              <a:ext uri="{FF2B5EF4-FFF2-40B4-BE49-F238E27FC236}">
                <a16:creationId xmlns:a16="http://schemas.microsoft.com/office/drawing/2014/main" id="{DCB97DF8-7DCC-4EAC-8EFA-F714F31B959C}"/>
              </a:ext>
            </a:extLst>
          </p:cNvPr>
          <p:cNvSpPr txBox="1"/>
          <p:nvPr/>
        </p:nvSpPr>
        <p:spPr>
          <a:xfrm>
            <a:off x="1121165" y="4725036"/>
            <a:ext cx="1721005"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Datasheet</a:t>
            </a:r>
          </a:p>
        </p:txBody>
      </p:sp>
      <p:sp>
        <p:nvSpPr>
          <p:cNvPr id="8" name="TextBox 7">
            <a:extLst>
              <a:ext uri="{FF2B5EF4-FFF2-40B4-BE49-F238E27FC236}">
                <a16:creationId xmlns:a16="http://schemas.microsoft.com/office/drawing/2014/main" id="{13662FB1-0243-45B8-8B50-64CBB35A10DD}"/>
              </a:ext>
            </a:extLst>
          </p:cNvPr>
          <p:cNvSpPr txBox="1"/>
          <p:nvPr/>
        </p:nvSpPr>
        <p:spPr>
          <a:xfrm>
            <a:off x="5401060" y="2891010"/>
            <a:ext cx="242057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GPS Data File (</a:t>
            </a:r>
            <a:r>
              <a:rPr kumimoji="0" lang="en-US" sz="2000" b="0" i="0" u="none" strike="noStrike" cap="none" spc="0" normalizeH="0" baseline="0" dirty="0" err="1">
                <a:ln>
                  <a:noFill/>
                </a:ln>
                <a:solidFill>
                  <a:srgbClr val="002E97"/>
                </a:solidFill>
                <a:effectLst/>
                <a:uFillTx/>
                <a:latin typeface="Arial" panose="020B0604020202020204" pitchFamily="34" charset="0"/>
                <a:cs typeface="Arial" panose="020B0604020202020204" pitchFamily="34" charset="0"/>
                <a:sym typeface="Calibri"/>
              </a:rPr>
              <a:t>bfile</a:t>
            </a: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t>
            </a:r>
          </a:p>
        </p:txBody>
      </p:sp>
      <p:pic>
        <p:nvPicPr>
          <p:cNvPr id="10" name="Picture 9">
            <a:extLst>
              <a:ext uri="{FF2B5EF4-FFF2-40B4-BE49-F238E27FC236}">
                <a16:creationId xmlns:a16="http://schemas.microsoft.com/office/drawing/2014/main" id="{DCA17FDE-E14F-4B4B-B6DE-E92E2EA2B652}"/>
              </a:ext>
            </a:extLst>
          </p:cNvPr>
          <p:cNvPicPr>
            <a:picLocks noChangeAspect="1"/>
          </p:cNvPicPr>
          <p:nvPr/>
        </p:nvPicPr>
        <p:blipFill>
          <a:blip r:embed="rId5"/>
          <a:stretch>
            <a:fillRect/>
          </a:stretch>
        </p:blipFill>
        <p:spPr>
          <a:xfrm>
            <a:off x="4274613" y="1416097"/>
            <a:ext cx="4675671" cy="1483219"/>
          </a:xfrm>
          <a:prstGeom prst="rect">
            <a:avLst/>
          </a:prstGeom>
          <a:effectLst>
            <a:glow rad="63500">
              <a:schemeClr val="accent1">
                <a:satMod val="175000"/>
                <a:alpha val="40000"/>
              </a:schemeClr>
            </a:glow>
            <a:softEdge rad="0"/>
          </a:effectLst>
        </p:spPr>
      </p:pic>
      <p:pic>
        <p:nvPicPr>
          <p:cNvPr id="12" name="Picture 11">
            <a:extLst>
              <a:ext uri="{FF2B5EF4-FFF2-40B4-BE49-F238E27FC236}">
                <a16:creationId xmlns:a16="http://schemas.microsoft.com/office/drawing/2014/main" id="{155B1EA3-146E-4FC4-8E3D-6CF2C202075E}"/>
              </a:ext>
            </a:extLst>
          </p:cNvPr>
          <p:cNvPicPr>
            <a:picLocks noChangeAspect="1"/>
          </p:cNvPicPr>
          <p:nvPr/>
        </p:nvPicPr>
        <p:blipFill>
          <a:blip r:embed="rId6"/>
          <a:stretch>
            <a:fillRect/>
          </a:stretch>
        </p:blipFill>
        <p:spPr>
          <a:xfrm>
            <a:off x="4274613" y="3335722"/>
            <a:ext cx="4673470" cy="1361901"/>
          </a:xfrm>
          <a:prstGeom prst="rect">
            <a:avLst/>
          </a:prstGeom>
          <a:effectLst>
            <a:glow rad="63500">
              <a:schemeClr val="accent1">
                <a:satMod val="175000"/>
                <a:alpha val="40000"/>
              </a:schemeClr>
            </a:glow>
          </a:effectLst>
        </p:spPr>
      </p:pic>
      <p:sp>
        <p:nvSpPr>
          <p:cNvPr id="13" name="TextBox 12">
            <a:extLst>
              <a:ext uri="{FF2B5EF4-FFF2-40B4-BE49-F238E27FC236}">
                <a16:creationId xmlns:a16="http://schemas.microsoft.com/office/drawing/2014/main" id="{C8AD5F9D-3054-4527-B592-94F436C81EFF}"/>
              </a:ext>
            </a:extLst>
          </p:cNvPr>
          <p:cNvSpPr txBox="1"/>
          <p:nvPr/>
        </p:nvSpPr>
        <p:spPr>
          <a:xfrm>
            <a:off x="5292482" y="4692371"/>
            <a:ext cx="2637731"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Leveling Data File (r6)</a:t>
            </a:r>
          </a:p>
        </p:txBody>
      </p:sp>
    </p:spTree>
    <p:extLst>
      <p:ext uri="{BB962C8B-B14F-4D97-AF65-F5344CB8AC3E}">
        <p14:creationId xmlns:p14="http://schemas.microsoft.com/office/powerpoint/2010/main" val="141348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Passive Marks Page</a:t>
            </a:r>
          </a:p>
        </p:txBody>
      </p:sp>
      <p:pic>
        <p:nvPicPr>
          <p:cNvPr id="3" name="Picture 2" descr="Photo of the top part of the Passive Marks Page">
            <a:extLst>
              <a:ext uri="{FF2B5EF4-FFF2-40B4-BE49-F238E27FC236}">
                <a16:creationId xmlns:a16="http://schemas.microsoft.com/office/drawing/2014/main" id="{931196A6-76DF-4FE9-8B56-F4D31AAAE6FC}"/>
              </a:ext>
            </a:extLst>
          </p:cNvPr>
          <p:cNvPicPr>
            <a:picLocks noChangeAspect="1"/>
          </p:cNvPicPr>
          <p:nvPr/>
        </p:nvPicPr>
        <p:blipFill>
          <a:blip r:embed="rId4"/>
          <a:stretch>
            <a:fillRect/>
          </a:stretch>
        </p:blipFill>
        <p:spPr>
          <a:xfrm>
            <a:off x="440894" y="891901"/>
            <a:ext cx="3953241" cy="4251599"/>
          </a:xfrm>
          <a:prstGeom prst="rect">
            <a:avLst/>
          </a:prstGeom>
        </p:spPr>
      </p:pic>
      <p:pic>
        <p:nvPicPr>
          <p:cNvPr id="4" name="Picture 3" descr="Photo of the bottom part of the Passive Marks Page">
            <a:extLst>
              <a:ext uri="{FF2B5EF4-FFF2-40B4-BE49-F238E27FC236}">
                <a16:creationId xmlns:a16="http://schemas.microsoft.com/office/drawing/2014/main" id="{25E6FDAE-71BC-4640-A203-7583BBF8D7F0}"/>
              </a:ext>
            </a:extLst>
          </p:cNvPr>
          <p:cNvPicPr>
            <a:picLocks noChangeAspect="1"/>
          </p:cNvPicPr>
          <p:nvPr/>
        </p:nvPicPr>
        <p:blipFill>
          <a:blip r:embed="rId5"/>
          <a:stretch>
            <a:fillRect/>
          </a:stretch>
        </p:blipFill>
        <p:spPr>
          <a:xfrm>
            <a:off x="4932193" y="891901"/>
            <a:ext cx="3754608" cy="4221575"/>
          </a:xfrm>
          <a:prstGeom prst="rect">
            <a:avLst/>
          </a:prstGeom>
        </p:spPr>
      </p:pic>
    </p:spTree>
    <p:extLst>
      <p:ext uri="{BB962C8B-B14F-4D97-AF65-F5344CB8AC3E}">
        <p14:creationId xmlns:p14="http://schemas.microsoft.com/office/powerpoint/2010/main" val="2023507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REST Web Services</a:t>
            </a:r>
          </a:p>
        </p:txBody>
      </p:sp>
      <p:pic>
        <p:nvPicPr>
          <p:cNvPr id="4" name="Picture 3">
            <a:extLst>
              <a:ext uri="{FF2B5EF4-FFF2-40B4-BE49-F238E27FC236}">
                <a16:creationId xmlns:a16="http://schemas.microsoft.com/office/drawing/2014/main" id="{37912333-5A8E-4486-94B6-FD6E64594697}"/>
              </a:ext>
            </a:extLst>
          </p:cNvPr>
          <p:cNvPicPr>
            <a:picLocks noChangeAspect="1"/>
          </p:cNvPicPr>
          <p:nvPr/>
        </p:nvPicPr>
        <p:blipFill>
          <a:blip r:embed="rId4"/>
          <a:stretch>
            <a:fillRect/>
          </a:stretch>
        </p:blipFill>
        <p:spPr>
          <a:xfrm>
            <a:off x="723668" y="974018"/>
            <a:ext cx="3554967" cy="4080271"/>
          </a:xfrm>
          <a:prstGeom prst="rect">
            <a:avLst/>
          </a:prstGeom>
        </p:spPr>
      </p:pic>
      <p:pic>
        <p:nvPicPr>
          <p:cNvPr id="11" name="Picture 10">
            <a:extLst>
              <a:ext uri="{FF2B5EF4-FFF2-40B4-BE49-F238E27FC236}">
                <a16:creationId xmlns:a16="http://schemas.microsoft.com/office/drawing/2014/main" id="{285715C4-68FD-4A79-B371-F274E9445E17}"/>
              </a:ext>
            </a:extLst>
          </p:cNvPr>
          <p:cNvPicPr>
            <a:picLocks noChangeAspect="1"/>
          </p:cNvPicPr>
          <p:nvPr/>
        </p:nvPicPr>
        <p:blipFill>
          <a:blip r:embed="rId5"/>
          <a:stretch>
            <a:fillRect/>
          </a:stretch>
        </p:blipFill>
        <p:spPr>
          <a:xfrm>
            <a:off x="4462021" y="974018"/>
            <a:ext cx="3550739" cy="3045252"/>
          </a:xfrm>
          <a:prstGeom prst="rect">
            <a:avLst/>
          </a:prstGeom>
        </p:spPr>
      </p:pic>
      <p:sp>
        <p:nvSpPr>
          <p:cNvPr id="12" name="Rectangle 11">
            <a:extLst>
              <a:ext uri="{FF2B5EF4-FFF2-40B4-BE49-F238E27FC236}">
                <a16:creationId xmlns:a16="http://schemas.microsoft.com/office/drawing/2014/main" id="{0D515A5B-AF31-4E74-B10E-62000FE15431}"/>
              </a:ext>
            </a:extLst>
          </p:cNvPr>
          <p:cNvSpPr/>
          <p:nvPr/>
        </p:nvSpPr>
        <p:spPr>
          <a:xfrm>
            <a:off x="4430979" y="4437025"/>
            <a:ext cx="3989353" cy="338554"/>
          </a:xfrm>
          <a:prstGeom prst="rect">
            <a:avLst/>
          </a:prstGeom>
        </p:spPr>
        <p:txBody>
          <a:bodyPr wrap="square">
            <a:spAutoFit/>
          </a:bodyPr>
          <a:lstStyle/>
          <a:p>
            <a:r>
              <a:rPr lang="en-US" sz="1600" dirty="0">
                <a:solidFill>
                  <a:srgbClr val="002E97"/>
                </a:solidFill>
                <a:latin typeface="Arial" panose="020B0604020202020204" pitchFamily="34" charset="0"/>
                <a:cs typeface="Arial" panose="020B0604020202020204" pitchFamily="34" charset="0"/>
              </a:rPr>
              <a:t>https://geodesy.noaa.gov/web_services/</a:t>
            </a:r>
          </a:p>
        </p:txBody>
      </p:sp>
    </p:spTree>
    <p:extLst>
      <p:ext uri="{BB962C8B-B14F-4D97-AF65-F5344CB8AC3E}">
        <p14:creationId xmlns:p14="http://schemas.microsoft.com/office/powerpoint/2010/main" val="26510380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08 compliant NGS 2022 powerpoint_template_widescreen2" id="{A38E114E-F7B4-4925-8AED-4E72AAE06EE2}" vid="{4A125BD5-4760-411E-BA3C-E105BC9D2A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powerpoint_template_widescreen</Template>
  <TotalTime>1161</TotalTime>
  <Words>1171</Words>
  <Application>Microsoft Office PowerPoint</Application>
  <PresentationFormat>On-screen Show (16:9)</PresentationFormat>
  <Paragraphs>162</Paragraphs>
  <Slides>17</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Arial Black</vt:lpstr>
      <vt:lpstr>Calibri</vt:lpstr>
      <vt:lpstr>Helvetica</vt:lpstr>
      <vt:lpstr>Times New Roman</vt:lpstr>
      <vt:lpstr>Office Theme</vt:lpstr>
      <vt:lpstr>The Datums Are Changing!  A more accurate, accessible, and efficient  spatial reference system is on its way</vt:lpstr>
      <vt:lpstr>NGS’s Mission</vt:lpstr>
      <vt:lpstr>The Earth is Infinitely Complex</vt:lpstr>
      <vt:lpstr>Datums and Reference Frames</vt:lpstr>
      <vt:lpstr>Why Modernize the NSRS</vt:lpstr>
      <vt:lpstr>Main Benefits of Modernized NSRS</vt:lpstr>
      <vt:lpstr>NGS Datasheet and Bluebook Files 80 Character Text Formats (Punch Cards)</vt:lpstr>
      <vt:lpstr>Passive Marks Page</vt:lpstr>
      <vt:lpstr>NGS REST Web Services</vt:lpstr>
      <vt:lpstr>NGS ArcGIS Online Resources</vt:lpstr>
      <vt:lpstr>NGS Map</vt:lpstr>
      <vt:lpstr>GPS on Bench Marks</vt:lpstr>
      <vt:lpstr>OPUS Shared Solutions Dashboard</vt:lpstr>
      <vt:lpstr>NGS Mark Recovery Webpage</vt:lpstr>
      <vt:lpstr>PowerPoint Presentation</vt:lpstr>
      <vt:lpstr>PowerPoint Presentation</vt:lpstr>
      <vt:lpstr>Questions?</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Shaw</dc:creator>
  <cp:lastModifiedBy>Brian</cp:lastModifiedBy>
  <cp:revision>68</cp:revision>
  <dcterms:created xsi:type="dcterms:W3CDTF">2023-03-30T22:24:06Z</dcterms:created>
  <dcterms:modified xsi:type="dcterms:W3CDTF">2024-05-16T19:38:47Z</dcterms:modified>
</cp:coreProperties>
</file>