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7" r:id="rId2"/>
    <p:sldId id="258" r:id="rId3"/>
    <p:sldId id="341" r:id="rId4"/>
    <p:sldId id="263" r:id="rId5"/>
    <p:sldId id="270" r:id="rId6"/>
    <p:sldId id="271" r:id="rId7"/>
    <p:sldId id="287" r:id="rId8"/>
    <p:sldId id="272" r:id="rId9"/>
    <p:sldId id="289" r:id="rId10"/>
    <p:sldId id="290" r:id="rId11"/>
    <p:sldId id="291" r:id="rId12"/>
    <p:sldId id="274" r:id="rId13"/>
    <p:sldId id="275" r:id="rId14"/>
    <p:sldId id="276" r:id="rId15"/>
    <p:sldId id="288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6" r:id="rId25"/>
    <p:sldId id="285" r:id="rId26"/>
    <p:sldId id="256" r:id="rId27"/>
    <p:sldId id="342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343" r:id="rId36"/>
    <p:sldId id="299" r:id="rId37"/>
    <p:sldId id="300" r:id="rId38"/>
    <p:sldId id="301" r:id="rId39"/>
    <p:sldId id="303" r:id="rId40"/>
    <p:sldId id="344" r:id="rId41"/>
    <p:sldId id="345" r:id="rId42"/>
    <p:sldId id="305" r:id="rId43"/>
    <p:sldId id="306" r:id="rId44"/>
    <p:sldId id="308" r:id="rId45"/>
    <p:sldId id="309" r:id="rId46"/>
    <p:sldId id="310" r:id="rId47"/>
    <p:sldId id="311" r:id="rId48"/>
    <p:sldId id="312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50" r:id="rId62"/>
    <p:sldId id="304" r:id="rId63"/>
    <p:sldId id="347" r:id="rId64"/>
    <p:sldId id="346" r:id="rId65"/>
    <p:sldId id="348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9" r:id="rId81"/>
    <p:sldId id="340" r:id="rId8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28" userDrawn="1">
          <p15:clr>
            <a:srgbClr val="A4A3A4"/>
          </p15:clr>
        </p15:guide>
        <p15:guide id="4" pos="432" userDrawn="1">
          <p15:clr>
            <a:srgbClr val="A4A3A4"/>
          </p15:clr>
        </p15:guide>
        <p15:guide id="5" orient="horz" pos="492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348" y="120"/>
      </p:cViewPr>
      <p:guideLst>
        <p:guide orient="horz" pos="1620"/>
        <p:guide pos="2880"/>
        <p:guide pos="5328"/>
        <p:guide pos="432"/>
        <p:guide orient="horz" pos="492"/>
        <p:guide orient="horz" pos="277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A28FF-634D-41D6-BC79-F214F1EFB613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37166-0EDC-40DC-B171-5F819553A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10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the newly determined coordinates for spot X will be in the same frame or with respect to the same reference datum as the coordinates used for the known marker.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87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1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6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33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54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83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21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60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67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36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8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the newly determined coordinates for the location X will be in the same reference frame as the coordinates used for the CORS.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09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31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01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53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83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58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66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44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6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52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30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02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39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70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37166-0EDC-40DC-B171-5F819553A63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5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016A468-B10C-E94D-B4AE-FD48B5E66BC0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avco.org/instrumentation/" TargetMode="Externa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avco.org/instrumentation/" TargetMode="Externa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hyperlink" Target="https://www.unavco.org/instrumentation/" TargetMode="Externa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hyperlink" Target="https://www.unavco.org/instrumentation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hyperlink" Target="https://www.unavco.org/instrumentation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3DCB8E-0EF3-45E1-8291-153308F846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Multi-Year CORS Solution V3 (MYCS3)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679344-B299-4232-90D5-6B20C2CF8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14650"/>
            <a:ext cx="7360920" cy="131445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NGS Webinar Series – 10 October 2024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P.K. McFarland, R.A. Bennett and A.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Whetter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4" name="Google Shape;306;p26">
            <a:extLst>
              <a:ext uri="{FF2B5EF4-FFF2-40B4-BE49-F238E27FC236}">
                <a16:creationId xmlns:a16="http://schemas.microsoft.com/office/drawing/2014/main" id="{B562A307-9473-48B7-A69A-2C26189C23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3056" y="2716457"/>
            <a:ext cx="1736148" cy="15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71CE7F-D97B-4D2F-A20D-2C9861680A70}"/>
              </a:ext>
            </a:extLst>
          </p:cNvPr>
          <p:cNvSpPr txBox="1">
            <a:spLocks/>
          </p:cNvSpPr>
          <p:nvPr/>
        </p:nvSpPr>
        <p:spPr>
          <a:xfrm>
            <a:off x="175405" y="2829666"/>
            <a:ext cx="1736148" cy="1266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Survey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Marker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75DAF1-3D74-4729-804A-88DD8270BA88}"/>
              </a:ext>
            </a:extLst>
          </p:cNvPr>
          <p:cNvGrpSpPr/>
          <p:nvPr/>
        </p:nvGrpSpPr>
        <p:grpSpPr>
          <a:xfrm>
            <a:off x="2390821" y="1919118"/>
            <a:ext cx="1204332" cy="1590182"/>
            <a:chOff x="4433725" y="2424257"/>
            <a:chExt cx="1204332" cy="159018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D72FB8-C30A-4F2D-B899-7459C9ACD7C2}"/>
                </a:ext>
              </a:extLst>
            </p:cNvPr>
            <p:cNvCxnSpPr/>
            <p:nvPr/>
          </p:nvCxnSpPr>
          <p:spPr>
            <a:xfrm>
              <a:off x="5022509" y="2952843"/>
              <a:ext cx="0" cy="10615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9D6DC7-E136-4D73-A550-E0EE806406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3725" y="2952843"/>
              <a:ext cx="588785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924B3F-A217-4E83-970B-B3055FAD42F9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2952843"/>
              <a:ext cx="615548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4D0F37-C41E-41FE-A2EC-498E28DC5663}"/>
                </a:ext>
              </a:extLst>
            </p:cNvPr>
            <p:cNvSpPr/>
            <p:nvPr/>
          </p:nvSpPr>
          <p:spPr>
            <a:xfrm>
              <a:off x="4594302" y="2424257"/>
              <a:ext cx="847493" cy="28995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E4757E-C272-445C-9155-F4455B6F7337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5018049" y="2714209"/>
              <a:ext cx="0" cy="1494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3EA69D-5F12-42F2-A679-492350B6042B}"/>
                </a:ext>
              </a:extLst>
            </p:cNvPr>
            <p:cNvCxnSpPr>
              <a:cxnSpLocks/>
            </p:cNvCxnSpPr>
            <p:nvPr/>
          </p:nvCxnSpPr>
          <p:spPr>
            <a:xfrm>
              <a:off x="4808406" y="2863626"/>
              <a:ext cx="41036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2148C9-37A6-4F83-898A-9FA60376ADD4}"/>
                </a:ext>
              </a:extLst>
            </p:cNvPr>
            <p:cNvCxnSpPr/>
            <p:nvPr/>
          </p:nvCxnSpPr>
          <p:spPr>
            <a:xfrm>
              <a:off x="5531006" y="2473332"/>
              <a:ext cx="0" cy="1918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F1760E-462B-4F9E-9918-B58B9A7CD9AC}"/>
              </a:ext>
            </a:extLst>
          </p:cNvPr>
          <p:cNvGrpSpPr/>
          <p:nvPr/>
        </p:nvGrpSpPr>
        <p:grpSpPr>
          <a:xfrm>
            <a:off x="6343959" y="3953986"/>
            <a:ext cx="304056" cy="304056"/>
            <a:chOff x="7440094" y="3800336"/>
            <a:chExt cx="304056" cy="3040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AAF5EC-2E88-4A01-94C7-0C309640E4CA}"/>
                </a:ext>
              </a:extLst>
            </p:cNvPr>
            <p:cNvCxnSpPr/>
            <p:nvPr/>
          </p:nvCxnSpPr>
          <p:spPr>
            <a:xfrm>
              <a:off x="7440094" y="3800336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9773CD-01EC-46AE-9842-EB6BAB8D4C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40837" y="3801079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30D960-8733-4324-8E09-CB15CD34B91F}"/>
              </a:ext>
            </a:extLst>
          </p:cNvPr>
          <p:cNvCxnSpPr>
            <a:cxnSpLocks/>
          </p:cNvCxnSpPr>
          <p:nvPr/>
        </p:nvCxnSpPr>
        <p:spPr>
          <a:xfrm>
            <a:off x="6495615" y="1817558"/>
            <a:ext cx="0" cy="2288084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8826E7-7087-40C0-B4B6-38EB7D86D915}"/>
              </a:ext>
            </a:extLst>
          </p:cNvPr>
          <p:cNvSpPr txBox="1">
            <a:spLocks/>
          </p:cNvSpPr>
          <p:nvPr/>
        </p:nvSpPr>
        <p:spPr>
          <a:xfrm>
            <a:off x="6798185" y="3754568"/>
            <a:ext cx="1736148" cy="85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interest – unknown position</a:t>
            </a:r>
          </a:p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72B226-87A9-42C2-8E6E-5B65640CB869}"/>
              </a:ext>
            </a:extLst>
          </p:cNvPr>
          <p:cNvCxnSpPr>
            <a:cxnSpLocks/>
          </p:cNvCxnSpPr>
          <p:nvPr/>
        </p:nvCxnSpPr>
        <p:spPr>
          <a:xfrm>
            <a:off x="3488102" y="2064093"/>
            <a:ext cx="2952672" cy="0"/>
          </a:xfrm>
          <a:prstGeom prst="line">
            <a:avLst/>
          </a:prstGeom>
          <a:ln w="952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38ED00-13B6-480B-90D0-5F5F773BE369}"/>
                  </a:ext>
                </a:extLst>
              </p:cNvPr>
              <p:cNvSpPr txBox="1"/>
              <p:nvPr/>
            </p:nvSpPr>
            <p:spPr>
              <a:xfrm>
                <a:off x="4114800" y="2114550"/>
                <a:ext cx="1698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𝑙𝑜𝑛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𝑙𝑎𝑡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h𝑡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38ED00-13B6-480B-90D0-5F5F773BE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114550"/>
                <a:ext cx="1698414" cy="276999"/>
              </a:xfrm>
              <a:prstGeom prst="rect">
                <a:avLst/>
              </a:prstGeom>
              <a:blipFill>
                <a:blip r:embed="rId4"/>
                <a:stretch>
                  <a:fillRect l="-4301" r="-3943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4562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4" name="Google Shape;306;p26">
            <a:extLst>
              <a:ext uri="{FF2B5EF4-FFF2-40B4-BE49-F238E27FC236}">
                <a16:creationId xmlns:a16="http://schemas.microsoft.com/office/drawing/2014/main" id="{B562A307-9473-48B7-A69A-2C26189C23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56" y="2716457"/>
            <a:ext cx="1736148" cy="15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71CE7F-D97B-4D2F-A20D-2C9861680A70}"/>
              </a:ext>
            </a:extLst>
          </p:cNvPr>
          <p:cNvSpPr txBox="1">
            <a:spLocks/>
          </p:cNvSpPr>
          <p:nvPr/>
        </p:nvSpPr>
        <p:spPr>
          <a:xfrm>
            <a:off x="175405" y="2829666"/>
            <a:ext cx="1736148" cy="1266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Survey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Marker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75DAF1-3D74-4729-804A-88DD8270BA88}"/>
              </a:ext>
            </a:extLst>
          </p:cNvPr>
          <p:cNvGrpSpPr/>
          <p:nvPr/>
        </p:nvGrpSpPr>
        <p:grpSpPr>
          <a:xfrm>
            <a:off x="2390821" y="1919118"/>
            <a:ext cx="1204332" cy="1590182"/>
            <a:chOff x="4433725" y="2424257"/>
            <a:chExt cx="1204332" cy="159018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D72FB8-C30A-4F2D-B899-7459C9ACD7C2}"/>
                </a:ext>
              </a:extLst>
            </p:cNvPr>
            <p:cNvCxnSpPr/>
            <p:nvPr/>
          </p:nvCxnSpPr>
          <p:spPr>
            <a:xfrm>
              <a:off x="5022509" y="2952843"/>
              <a:ext cx="0" cy="10615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9D6DC7-E136-4D73-A550-E0EE806406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3725" y="2952843"/>
              <a:ext cx="588785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924B3F-A217-4E83-970B-B3055FAD42F9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2952843"/>
              <a:ext cx="615548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4D0F37-C41E-41FE-A2EC-498E28DC5663}"/>
                </a:ext>
              </a:extLst>
            </p:cNvPr>
            <p:cNvSpPr/>
            <p:nvPr/>
          </p:nvSpPr>
          <p:spPr>
            <a:xfrm>
              <a:off x="4594302" y="2424257"/>
              <a:ext cx="847493" cy="28995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E4757E-C272-445C-9155-F4455B6F7337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5018049" y="2714209"/>
              <a:ext cx="0" cy="1494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3EA69D-5F12-42F2-A679-492350B6042B}"/>
                </a:ext>
              </a:extLst>
            </p:cNvPr>
            <p:cNvCxnSpPr>
              <a:cxnSpLocks/>
            </p:cNvCxnSpPr>
            <p:nvPr/>
          </p:nvCxnSpPr>
          <p:spPr>
            <a:xfrm>
              <a:off x="4808406" y="2863626"/>
              <a:ext cx="41036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2148C9-37A6-4F83-898A-9FA60376ADD4}"/>
                </a:ext>
              </a:extLst>
            </p:cNvPr>
            <p:cNvCxnSpPr/>
            <p:nvPr/>
          </p:nvCxnSpPr>
          <p:spPr>
            <a:xfrm>
              <a:off x="5531006" y="2473332"/>
              <a:ext cx="0" cy="1918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F1760E-462B-4F9E-9918-B58B9A7CD9AC}"/>
              </a:ext>
            </a:extLst>
          </p:cNvPr>
          <p:cNvGrpSpPr/>
          <p:nvPr/>
        </p:nvGrpSpPr>
        <p:grpSpPr>
          <a:xfrm>
            <a:off x="6343959" y="3953986"/>
            <a:ext cx="304056" cy="304056"/>
            <a:chOff x="7440094" y="3800336"/>
            <a:chExt cx="304056" cy="3040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AAF5EC-2E88-4A01-94C7-0C309640E4CA}"/>
                </a:ext>
              </a:extLst>
            </p:cNvPr>
            <p:cNvCxnSpPr/>
            <p:nvPr/>
          </p:nvCxnSpPr>
          <p:spPr>
            <a:xfrm>
              <a:off x="7440094" y="3800336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9773CD-01EC-46AE-9842-EB6BAB8D4C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40837" y="3801079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30D960-8733-4324-8E09-CB15CD34B91F}"/>
              </a:ext>
            </a:extLst>
          </p:cNvPr>
          <p:cNvCxnSpPr>
            <a:cxnSpLocks/>
          </p:cNvCxnSpPr>
          <p:nvPr/>
        </p:nvCxnSpPr>
        <p:spPr>
          <a:xfrm>
            <a:off x="6495615" y="1817558"/>
            <a:ext cx="0" cy="2288084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8826E7-7087-40C0-B4B6-38EB7D86D915}"/>
              </a:ext>
            </a:extLst>
          </p:cNvPr>
          <p:cNvSpPr txBox="1">
            <a:spLocks/>
          </p:cNvSpPr>
          <p:nvPr/>
        </p:nvSpPr>
        <p:spPr>
          <a:xfrm>
            <a:off x="6798185" y="3754568"/>
            <a:ext cx="1736148" cy="85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interest – unknown position</a:t>
            </a:r>
          </a:p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72B226-87A9-42C2-8E6E-5B65640CB869}"/>
              </a:ext>
            </a:extLst>
          </p:cNvPr>
          <p:cNvCxnSpPr>
            <a:cxnSpLocks/>
          </p:cNvCxnSpPr>
          <p:nvPr/>
        </p:nvCxnSpPr>
        <p:spPr>
          <a:xfrm>
            <a:off x="3488102" y="2064093"/>
            <a:ext cx="2952672" cy="0"/>
          </a:xfrm>
          <a:prstGeom prst="line">
            <a:avLst/>
          </a:prstGeom>
          <a:ln w="952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38ED00-13B6-480B-90D0-5F5F773BE369}"/>
                  </a:ext>
                </a:extLst>
              </p:cNvPr>
              <p:cNvSpPr txBox="1"/>
              <p:nvPr/>
            </p:nvSpPr>
            <p:spPr>
              <a:xfrm>
                <a:off x="4114800" y="2114550"/>
                <a:ext cx="1698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𝑙𝑜𝑛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𝑙𝑎𝑡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h𝑡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38ED00-13B6-480B-90D0-5F5F773BE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114550"/>
                <a:ext cx="1698414" cy="276999"/>
              </a:xfrm>
              <a:prstGeom prst="rect">
                <a:avLst/>
              </a:prstGeom>
              <a:blipFill>
                <a:blip r:embed="rId5"/>
                <a:stretch>
                  <a:fillRect l="-4301" r="-3943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6802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20" name="Google Shape;506;p51">
            <a:extLst>
              <a:ext uri="{FF2B5EF4-FFF2-40B4-BE49-F238E27FC236}">
                <a16:creationId xmlns:a16="http://schemas.microsoft.com/office/drawing/2014/main" id="{0F5A1F03-6240-41C1-B481-97738FEDE7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64" y="2835742"/>
            <a:ext cx="3903433" cy="21252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07;p51">
            <a:extLst>
              <a:ext uri="{FF2B5EF4-FFF2-40B4-BE49-F238E27FC236}">
                <a16:creationId xmlns:a16="http://schemas.microsoft.com/office/drawing/2014/main" id="{EDBF4CAD-EDE1-4092-9639-8808D9DDE0B8}"/>
              </a:ext>
            </a:extLst>
          </p:cNvPr>
          <p:cNvSpPr txBox="1"/>
          <p:nvPr/>
        </p:nvSpPr>
        <p:spPr>
          <a:xfrm>
            <a:off x="0" y="4928056"/>
            <a:ext cx="300397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https://www.unavco.org/projects/past-projects/pbo/pbo.html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22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20" name="Google Shape;506;p51">
            <a:extLst>
              <a:ext uri="{FF2B5EF4-FFF2-40B4-BE49-F238E27FC236}">
                <a16:creationId xmlns:a16="http://schemas.microsoft.com/office/drawing/2014/main" id="{0F5A1F03-6240-41C1-B481-97738FEDE7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64" y="2835742"/>
            <a:ext cx="3903433" cy="21252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07;p51">
            <a:extLst>
              <a:ext uri="{FF2B5EF4-FFF2-40B4-BE49-F238E27FC236}">
                <a16:creationId xmlns:a16="http://schemas.microsoft.com/office/drawing/2014/main" id="{EDBF4CAD-EDE1-4092-9639-8808D9DDE0B8}"/>
              </a:ext>
            </a:extLst>
          </p:cNvPr>
          <p:cNvSpPr txBox="1"/>
          <p:nvPr/>
        </p:nvSpPr>
        <p:spPr>
          <a:xfrm>
            <a:off x="0" y="4928056"/>
            <a:ext cx="300397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https://www.unavco.org/projects/past-projects/pbo/pbo.html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3542E4C1-C013-422A-94D0-533470B3AB54}"/>
              </a:ext>
            </a:extLst>
          </p:cNvPr>
          <p:cNvSpPr txBox="1">
            <a:spLocks/>
          </p:cNvSpPr>
          <p:nvPr/>
        </p:nvSpPr>
        <p:spPr>
          <a:xfrm>
            <a:off x="4039761" y="3649355"/>
            <a:ext cx="1736148" cy="67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Ref. point(s)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 y, z)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838D82A-D3A3-4175-842D-3C31E50A918C}"/>
              </a:ext>
            </a:extLst>
          </p:cNvPr>
          <p:cNvCxnSpPr>
            <a:cxnSpLocks/>
          </p:cNvCxnSpPr>
          <p:nvPr/>
        </p:nvCxnSpPr>
        <p:spPr>
          <a:xfrm flipH="1">
            <a:off x="810555" y="3947843"/>
            <a:ext cx="3443801" cy="1112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4C08B94-EF33-4806-8362-AE62A6198F25}"/>
              </a:ext>
            </a:extLst>
          </p:cNvPr>
          <p:cNvCxnSpPr>
            <a:cxnSpLocks/>
          </p:cNvCxnSpPr>
          <p:nvPr/>
        </p:nvCxnSpPr>
        <p:spPr>
          <a:xfrm flipH="1">
            <a:off x="810555" y="4059072"/>
            <a:ext cx="3458565" cy="8418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094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20" name="Google Shape;506;p51">
            <a:extLst>
              <a:ext uri="{FF2B5EF4-FFF2-40B4-BE49-F238E27FC236}">
                <a16:creationId xmlns:a16="http://schemas.microsoft.com/office/drawing/2014/main" id="{0F5A1F03-6240-41C1-B481-97738FEDE7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64" y="2835742"/>
            <a:ext cx="3903433" cy="21252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07;p51">
            <a:extLst>
              <a:ext uri="{FF2B5EF4-FFF2-40B4-BE49-F238E27FC236}">
                <a16:creationId xmlns:a16="http://schemas.microsoft.com/office/drawing/2014/main" id="{EDBF4CAD-EDE1-4092-9639-8808D9DDE0B8}"/>
              </a:ext>
            </a:extLst>
          </p:cNvPr>
          <p:cNvSpPr txBox="1"/>
          <p:nvPr/>
        </p:nvSpPr>
        <p:spPr>
          <a:xfrm>
            <a:off x="0" y="4928056"/>
            <a:ext cx="300397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https://www.unavco.org/projects/past-projects/pbo/pbo.html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509;p51">
            <a:extLst>
              <a:ext uri="{FF2B5EF4-FFF2-40B4-BE49-F238E27FC236}">
                <a16:creationId xmlns:a16="http://schemas.microsoft.com/office/drawing/2014/main" id="{4C3FE6E1-70A5-4478-A2B6-DE8D17BB8D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954" y="1462696"/>
            <a:ext cx="912622" cy="49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511;p51">
            <a:extLst>
              <a:ext uri="{FF2B5EF4-FFF2-40B4-BE49-F238E27FC236}">
                <a16:creationId xmlns:a16="http://schemas.microsoft.com/office/drawing/2014/main" id="{F53BC878-D017-431F-B878-81DB8FB5BD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1458" y="1499782"/>
            <a:ext cx="844582" cy="46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13;p51">
            <a:extLst>
              <a:ext uri="{FF2B5EF4-FFF2-40B4-BE49-F238E27FC236}">
                <a16:creationId xmlns:a16="http://schemas.microsoft.com/office/drawing/2014/main" id="{0668AE39-E10F-485E-B57A-269B39EFF5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1777" y="2201093"/>
            <a:ext cx="844582" cy="4603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838D82A-D3A3-4175-842D-3C31E50A918C}"/>
              </a:ext>
            </a:extLst>
          </p:cNvPr>
          <p:cNvCxnSpPr>
            <a:cxnSpLocks/>
          </p:cNvCxnSpPr>
          <p:nvPr/>
        </p:nvCxnSpPr>
        <p:spPr>
          <a:xfrm flipH="1">
            <a:off x="810555" y="3947843"/>
            <a:ext cx="3443801" cy="1112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4C08B94-EF33-4806-8362-AE62A6198F25}"/>
              </a:ext>
            </a:extLst>
          </p:cNvPr>
          <p:cNvCxnSpPr>
            <a:cxnSpLocks/>
          </p:cNvCxnSpPr>
          <p:nvPr/>
        </p:nvCxnSpPr>
        <p:spPr>
          <a:xfrm flipH="1">
            <a:off x="810555" y="4059072"/>
            <a:ext cx="3458565" cy="8418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A4B89EB-12DE-4625-B50D-78A0F0C7DBEB}"/>
              </a:ext>
            </a:extLst>
          </p:cNvPr>
          <p:cNvSpPr txBox="1">
            <a:spLocks/>
          </p:cNvSpPr>
          <p:nvPr/>
        </p:nvSpPr>
        <p:spPr>
          <a:xfrm>
            <a:off x="4039761" y="3649355"/>
            <a:ext cx="1736148" cy="67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Ref. point(s)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 y, z)</a:t>
            </a:r>
          </a:p>
        </p:txBody>
      </p:sp>
    </p:spTree>
    <p:extLst>
      <p:ext uri="{BB962C8B-B14F-4D97-AF65-F5344CB8AC3E}">
        <p14:creationId xmlns:p14="http://schemas.microsoft.com/office/powerpoint/2010/main" val="4015420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20" name="Google Shape;506;p51">
            <a:extLst>
              <a:ext uri="{FF2B5EF4-FFF2-40B4-BE49-F238E27FC236}">
                <a16:creationId xmlns:a16="http://schemas.microsoft.com/office/drawing/2014/main" id="{0F5A1F03-6240-41C1-B481-97738FEDE7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64" y="2835742"/>
            <a:ext cx="3903433" cy="21252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07;p51">
            <a:extLst>
              <a:ext uri="{FF2B5EF4-FFF2-40B4-BE49-F238E27FC236}">
                <a16:creationId xmlns:a16="http://schemas.microsoft.com/office/drawing/2014/main" id="{EDBF4CAD-EDE1-4092-9639-8808D9DDE0B8}"/>
              </a:ext>
            </a:extLst>
          </p:cNvPr>
          <p:cNvSpPr txBox="1"/>
          <p:nvPr/>
        </p:nvSpPr>
        <p:spPr>
          <a:xfrm>
            <a:off x="0" y="4928056"/>
            <a:ext cx="300397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https://www.unavco.org/projects/past-projects/pbo/pbo.html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508;p51">
            <a:extLst>
              <a:ext uri="{FF2B5EF4-FFF2-40B4-BE49-F238E27FC236}">
                <a16:creationId xmlns:a16="http://schemas.microsoft.com/office/drawing/2014/main" id="{9DFE1630-C1D7-4DE4-BE7C-402DBE1B8964}"/>
              </a:ext>
            </a:extLst>
          </p:cNvPr>
          <p:cNvCxnSpPr>
            <a:cxnSpLocks/>
          </p:cNvCxnSpPr>
          <p:nvPr/>
        </p:nvCxnSpPr>
        <p:spPr>
          <a:xfrm>
            <a:off x="609600" y="1817558"/>
            <a:ext cx="200955" cy="199898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24" name="Google Shape;509;p51">
            <a:extLst>
              <a:ext uri="{FF2B5EF4-FFF2-40B4-BE49-F238E27FC236}">
                <a16:creationId xmlns:a16="http://schemas.microsoft.com/office/drawing/2014/main" id="{4C3FE6E1-70A5-4478-A2B6-DE8D17BB8D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954" y="1462696"/>
            <a:ext cx="912622" cy="497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510;p51">
            <a:extLst>
              <a:ext uri="{FF2B5EF4-FFF2-40B4-BE49-F238E27FC236}">
                <a16:creationId xmlns:a16="http://schemas.microsoft.com/office/drawing/2014/main" id="{A5A34DB0-2ADE-42DB-A377-87BA7B6DA17D}"/>
              </a:ext>
            </a:extLst>
          </p:cNvPr>
          <p:cNvCxnSpPr>
            <a:cxnSpLocks/>
          </p:cNvCxnSpPr>
          <p:nvPr/>
        </p:nvCxnSpPr>
        <p:spPr>
          <a:xfrm flipH="1">
            <a:off x="808175" y="1757432"/>
            <a:ext cx="1390845" cy="205911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0" name="Google Shape;511;p51">
            <a:extLst>
              <a:ext uri="{FF2B5EF4-FFF2-40B4-BE49-F238E27FC236}">
                <a16:creationId xmlns:a16="http://schemas.microsoft.com/office/drawing/2014/main" id="{F53BC878-D017-431F-B878-81DB8FB5BD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1458" y="1499782"/>
            <a:ext cx="844582" cy="4603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512;p51">
            <a:extLst>
              <a:ext uri="{FF2B5EF4-FFF2-40B4-BE49-F238E27FC236}">
                <a16:creationId xmlns:a16="http://schemas.microsoft.com/office/drawing/2014/main" id="{D537BA0B-D2ED-42E2-8671-A98F9690F234}"/>
              </a:ext>
            </a:extLst>
          </p:cNvPr>
          <p:cNvCxnSpPr>
            <a:cxnSpLocks/>
          </p:cNvCxnSpPr>
          <p:nvPr/>
        </p:nvCxnSpPr>
        <p:spPr>
          <a:xfrm flipH="1">
            <a:off x="825320" y="2519493"/>
            <a:ext cx="2791337" cy="129704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3" name="Google Shape;513;p51">
            <a:extLst>
              <a:ext uri="{FF2B5EF4-FFF2-40B4-BE49-F238E27FC236}">
                <a16:creationId xmlns:a16="http://schemas.microsoft.com/office/drawing/2014/main" id="{0668AE39-E10F-485E-B57A-269B39EFF5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1777" y="2201093"/>
            <a:ext cx="844582" cy="4603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838D82A-D3A3-4175-842D-3C31E50A918C}"/>
              </a:ext>
            </a:extLst>
          </p:cNvPr>
          <p:cNvCxnSpPr>
            <a:cxnSpLocks/>
          </p:cNvCxnSpPr>
          <p:nvPr/>
        </p:nvCxnSpPr>
        <p:spPr>
          <a:xfrm flipH="1">
            <a:off x="810555" y="3947843"/>
            <a:ext cx="3443801" cy="1112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4C08B94-EF33-4806-8362-AE62A6198F25}"/>
              </a:ext>
            </a:extLst>
          </p:cNvPr>
          <p:cNvCxnSpPr>
            <a:cxnSpLocks/>
          </p:cNvCxnSpPr>
          <p:nvPr/>
        </p:nvCxnSpPr>
        <p:spPr>
          <a:xfrm flipH="1">
            <a:off x="810555" y="4059072"/>
            <a:ext cx="3458565" cy="8418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A4B89EB-12DE-4625-B50D-78A0F0C7DBEB}"/>
              </a:ext>
            </a:extLst>
          </p:cNvPr>
          <p:cNvSpPr txBox="1">
            <a:spLocks/>
          </p:cNvSpPr>
          <p:nvPr/>
        </p:nvSpPr>
        <p:spPr>
          <a:xfrm>
            <a:off x="4039761" y="3649355"/>
            <a:ext cx="1736148" cy="67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Ref. point(s)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 y, z)</a:t>
            </a:r>
          </a:p>
        </p:txBody>
      </p:sp>
    </p:spTree>
    <p:extLst>
      <p:ext uri="{BB962C8B-B14F-4D97-AF65-F5344CB8AC3E}">
        <p14:creationId xmlns:p14="http://schemas.microsoft.com/office/powerpoint/2010/main" val="1970811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20" name="Google Shape;506;p51">
            <a:extLst>
              <a:ext uri="{FF2B5EF4-FFF2-40B4-BE49-F238E27FC236}">
                <a16:creationId xmlns:a16="http://schemas.microsoft.com/office/drawing/2014/main" id="{0F5A1F03-6240-41C1-B481-97738FEDE7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64" y="2835742"/>
            <a:ext cx="3903433" cy="21252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07;p51">
            <a:extLst>
              <a:ext uri="{FF2B5EF4-FFF2-40B4-BE49-F238E27FC236}">
                <a16:creationId xmlns:a16="http://schemas.microsoft.com/office/drawing/2014/main" id="{EDBF4CAD-EDE1-4092-9639-8808D9DDE0B8}"/>
              </a:ext>
            </a:extLst>
          </p:cNvPr>
          <p:cNvSpPr txBox="1"/>
          <p:nvPr/>
        </p:nvSpPr>
        <p:spPr>
          <a:xfrm>
            <a:off x="0" y="4928056"/>
            <a:ext cx="300397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https://www.unavco.org/projects/past-projects/pbo/pbo.html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508;p51">
            <a:extLst>
              <a:ext uri="{FF2B5EF4-FFF2-40B4-BE49-F238E27FC236}">
                <a16:creationId xmlns:a16="http://schemas.microsoft.com/office/drawing/2014/main" id="{9DFE1630-C1D7-4DE4-BE7C-402DBE1B8964}"/>
              </a:ext>
            </a:extLst>
          </p:cNvPr>
          <p:cNvCxnSpPr>
            <a:cxnSpLocks/>
          </p:cNvCxnSpPr>
          <p:nvPr/>
        </p:nvCxnSpPr>
        <p:spPr>
          <a:xfrm>
            <a:off x="609600" y="1817558"/>
            <a:ext cx="200955" cy="199898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24" name="Google Shape;509;p51">
            <a:extLst>
              <a:ext uri="{FF2B5EF4-FFF2-40B4-BE49-F238E27FC236}">
                <a16:creationId xmlns:a16="http://schemas.microsoft.com/office/drawing/2014/main" id="{4C3FE6E1-70A5-4478-A2B6-DE8D17BB8D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954" y="1462696"/>
            <a:ext cx="912622" cy="497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510;p51">
            <a:extLst>
              <a:ext uri="{FF2B5EF4-FFF2-40B4-BE49-F238E27FC236}">
                <a16:creationId xmlns:a16="http://schemas.microsoft.com/office/drawing/2014/main" id="{A5A34DB0-2ADE-42DB-A377-87BA7B6DA17D}"/>
              </a:ext>
            </a:extLst>
          </p:cNvPr>
          <p:cNvCxnSpPr>
            <a:cxnSpLocks/>
          </p:cNvCxnSpPr>
          <p:nvPr/>
        </p:nvCxnSpPr>
        <p:spPr>
          <a:xfrm flipH="1">
            <a:off x="808175" y="1757432"/>
            <a:ext cx="1390845" cy="205911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0" name="Google Shape;511;p51">
            <a:extLst>
              <a:ext uri="{FF2B5EF4-FFF2-40B4-BE49-F238E27FC236}">
                <a16:creationId xmlns:a16="http://schemas.microsoft.com/office/drawing/2014/main" id="{F53BC878-D017-431F-B878-81DB8FB5BD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1458" y="1499782"/>
            <a:ext cx="844582" cy="4603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512;p51">
            <a:extLst>
              <a:ext uri="{FF2B5EF4-FFF2-40B4-BE49-F238E27FC236}">
                <a16:creationId xmlns:a16="http://schemas.microsoft.com/office/drawing/2014/main" id="{D537BA0B-D2ED-42E2-8671-A98F9690F234}"/>
              </a:ext>
            </a:extLst>
          </p:cNvPr>
          <p:cNvCxnSpPr>
            <a:cxnSpLocks/>
          </p:cNvCxnSpPr>
          <p:nvPr/>
        </p:nvCxnSpPr>
        <p:spPr>
          <a:xfrm flipH="1">
            <a:off x="825320" y="2519493"/>
            <a:ext cx="2791337" cy="129704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3" name="Google Shape;513;p51">
            <a:extLst>
              <a:ext uri="{FF2B5EF4-FFF2-40B4-BE49-F238E27FC236}">
                <a16:creationId xmlns:a16="http://schemas.microsoft.com/office/drawing/2014/main" id="{0668AE39-E10F-485E-B57A-269B39EFF5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1777" y="2201093"/>
            <a:ext cx="844582" cy="460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3409AA7-BEEE-4DAC-8BB3-49B175B3D9DF}"/>
              </a:ext>
            </a:extLst>
          </p:cNvPr>
          <p:cNvGrpSpPr/>
          <p:nvPr/>
        </p:nvGrpSpPr>
        <p:grpSpPr>
          <a:xfrm>
            <a:off x="7008484" y="4285921"/>
            <a:ext cx="304056" cy="304056"/>
            <a:chOff x="7440094" y="3800336"/>
            <a:chExt cx="304056" cy="30405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DDA52D1-C6B6-408B-86ED-394FF9E6F8F5}"/>
                </a:ext>
              </a:extLst>
            </p:cNvPr>
            <p:cNvCxnSpPr/>
            <p:nvPr/>
          </p:nvCxnSpPr>
          <p:spPr>
            <a:xfrm>
              <a:off x="7440094" y="3800336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E39733E-73C6-4A7D-B59D-5FE8046842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40837" y="3801079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8660E71-427A-4094-880E-3DD1259AC245}"/>
              </a:ext>
            </a:extLst>
          </p:cNvPr>
          <p:cNvSpPr txBox="1">
            <a:spLocks/>
          </p:cNvSpPr>
          <p:nvPr/>
        </p:nvSpPr>
        <p:spPr>
          <a:xfrm>
            <a:off x="7175648" y="3496729"/>
            <a:ext cx="1736148" cy="85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interest – unknown position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838D82A-D3A3-4175-842D-3C31E50A918C}"/>
              </a:ext>
            </a:extLst>
          </p:cNvPr>
          <p:cNvCxnSpPr>
            <a:cxnSpLocks/>
          </p:cNvCxnSpPr>
          <p:nvPr/>
        </p:nvCxnSpPr>
        <p:spPr>
          <a:xfrm flipH="1">
            <a:off x="810555" y="3947843"/>
            <a:ext cx="3443801" cy="1112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4C08B94-EF33-4806-8362-AE62A6198F25}"/>
              </a:ext>
            </a:extLst>
          </p:cNvPr>
          <p:cNvCxnSpPr>
            <a:cxnSpLocks/>
          </p:cNvCxnSpPr>
          <p:nvPr/>
        </p:nvCxnSpPr>
        <p:spPr>
          <a:xfrm flipH="1">
            <a:off x="810555" y="4059072"/>
            <a:ext cx="3458565" cy="8418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291C36-B64C-44CF-AF7C-ACB973589C7C}"/>
              </a:ext>
            </a:extLst>
          </p:cNvPr>
          <p:cNvSpPr txBox="1">
            <a:spLocks/>
          </p:cNvSpPr>
          <p:nvPr/>
        </p:nvSpPr>
        <p:spPr>
          <a:xfrm>
            <a:off x="4039761" y="3649355"/>
            <a:ext cx="1736148" cy="67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Ref. point(s)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 y, z)</a:t>
            </a:r>
          </a:p>
        </p:txBody>
      </p:sp>
    </p:spTree>
    <p:extLst>
      <p:ext uri="{BB962C8B-B14F-4D97-AF65-F5344CB8AC3E}">
        <p14:creationId xmlns:p14="http://schemas.microsoft.com/office/powerpoint/2010/main" val="4127922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20" name="Google Shape;506;p51">
            <a:extLst>
              <a:ext uri="{FF2B5EF4-FFF2-40B4-BE49-F238E27FC236}">
                <a16:creationId xmlns:a16="http://schemas.microsoft.com/office/drawing/2014/main" id="{0F5A1F03-6240-41C1-B481-97738FEDE7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64" y="2835742"/>
            <a:ext cx="3903433" cy="21252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07;p51">
            <a:extLst>
              <a:ext uri="{FF2B5EF4-FFF2-40B4-BE49-F238E27FC236}">
                <a16:creationId xmlns:a16="http://schemas.microsoft.com/office/drawing/2014/main" id="{EDBF4CAD-EDE1-4092-9639-8808D9DDE0B8}"/>
              </a:ext>
            </a:extLst>
          </p:cNvPr>
          <p:cNvSpPr txBox="1"/>
          <p:nvPr/>
        </p:nvSpPr>
        <p:spPr>
          <a:xfrm>
            <a:off x="0" y="4928056"/>
            <a:ext cx="300397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https://www.unavco.org/projects/past-projects/pbo/pbo.html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508;p51">
            <a:extLst>
              <a:ext uri="{FF2B5EF4-FFF2-40B4-BE49-F238E27FC236}">
                <a16:creationId xmlns:a16="http://schemas.microsoft.com/office/drawing/2014/main" id="{9DFE1630-C1D7-4DE4-BE7C-402DBE1B8964}"/>
              </a:ext>
            </a:extLst>
          </p:cNvPr>
          <p:cNvCxnSpPr>
            <a:cxnSpLocks/>
          </p:cNvCxnSpPr>
          <p:nvPr/>
        </p:nvCxnSpPr>
        <p:spPr>
          <a:xfrm>
            <a:off x="609600" y="1817558"/>
            <a:ext cx="200955" cy="199898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24" name="Google Shape;509;p51">
            <a:extLst>
              <a:ext uri="{FF2B5EF4-FFF2-40B4-BE49-F238E27FC236}">
                <a16:creationId xmlns:a16="http://schemas.microsoft.com/office/drawing/2014/main" id="{4C3FE6E1-70A5-4478-A2B6-DE8D17BB8D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954" y="1462696"/>
            <a:ext cx="912622" cy="497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510;p51">
            <a:extLst>
              <a:ext uri="{FF2B5EF4-FFF2-40B4-BE49-F238E27FC236}">
                <a16:creationId xmlns:a16="http://schemas.microsoft.com/office/drawing/2014/main" id="{A5A34DB0-2ADE-42DB-A377-87BA7B6DA17D}"/>
              </a:ext>
            </a:extLst>
          </p:cNvPr>
          <p:cNvCxnSpPr>
            <a:cxnSpLocks/>
          </p:cNvCxnSpPr>
          <p:nvPr/>
        </p:nvCxnSpPr>
        <p:spPr>
          <a:xfrm flipH="1">
            <a:off x="808175" y="1757432"/>
            <a:ext cx="1390845" cy="205911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0" name="Google Shape;511;p51">
            <a:extLst>
              <a:ext uri="{FF2B5EF4-FFF2-40B4-BE49-F238E27FC236}">
                <a16:creationId xmlns:a16="http://schemas.microsoft.com/office/drawing/2014/main" id="{F53BC878-D017-431F-B878-81DB8FB5BD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1458" y="1499782"/>
            <a:ext cx="844582" cy="4603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512;p51">
            <a:extLst>
              <a:ext uri="{FF2B5EF4-FFF2-40B4-BE49-F238E27FC236}">
                <a16:creationId xmlns:a16="http://schemas.microsoft.com/office/drawing/2014/main" id="{D537BA0B-D2ED-42E2-8671-A98F9690F234}"/>
              </a:ext>
            </a:extLst>
          </p:cNvPr>
          <p:cNvCxnSpPr>
            <a:cxnSpLocks/>
          </p:cNvCxnSpPr>
          <p:nvPr/>
        </p:nvCxnSpPr>
        <p:spPr>
          <a:xfrm flipH="1">
            <a:off x="825320" y="2519493"/>
            <a:ext cx="2791337" cy="129704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3" name="Google Shape;513;p51">
            <a:extLst>
              <a:ext uri="{FF2B5EF4-FFF2-40B4-BE49-F238E27FC236}">
                <a16:creationId xmlns:a16="http://schemas.microsoft.com/office/drawing/2014/main" id="{0668AE39-E10F-485E-B57A-269B39EFF5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1777" y="2201093"/>
            <a:ext cx="844582" cy="460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3409AA7-BEEE-4DAC-8BB3-49B175B3D9DF}"/>
              </a:ext>
            </a:extLst>
          </p:cNvPr>
          <p:cNvGrpSpPr/>
          <p:nvPr/>
        </p:nvGrpSpPr>
        <p:grpSpPr>
          <a:xfrm>
            <a:off x="7008484" y="4285921"/>
            <a:ext cx="304056" cy="304056"/>
            <a:chOff x="7440094" y="3800336"/>
            <a:chExt cx="304056" cy="30405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DDA52D1-C6B6-408B-86ED-394FF9E6F8F5}"/>
                </a:ext>
              </a:extLst>
            </p:cNvPr>
            <p:cNvCxnSpPr/>
            <p:nvPr/>
          </p:nvCxnSpPr>
          <p:spPr>
            <a:xfrm>
              <a:off x="7440094" y="3800336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E39733E-73C6-4A7D-B59D-5FE8046842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40837" y="3801079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5841C8D-3DBA-4C73-9DE3-6D9035C2376C}"/>
              </a:ext>
            </a:extLst>
          </p:cNvPr>
          <p:cNvCxnSpPr>
            <a:cxnSpLocks/>
          </p:cNvCxnSpPr>
          <p:nvPr/>
        </p:nvCxnSpPr>
        <p:spPr>
          <a:xfrm>
            <a:off x="7160140" y="3458110"/>
            <a:ext cx="743" cy="979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8660E71-427A-4094-880E-3DD1259AC245}"/>
              </a:ext>
            </a:extLst>
          </p:cNvPr>
          <p:cNvSpPr txBox="1">
            <a:spLocks/>
          </p:cNvSpPr>
          <p:nvPr/>
        </p:nvSpPr>
        <p:spPr>
          <a:xfrm>
            <a:off x="7175648" y="3496729"/>
            <a:ext cx="1736148" cy="85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interest – unknown position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6DD76-0F76-4653-B698-A8DD01D1FBDE}"/>
              </a:ext>
            </a:extLst>
          </p:cNvPr>
          <p:cNvSpPr/>
          <p:nvPr/>
        </p:nvSpPr>
        <p:spPr>
          <a:xfrm>
            <a:off x="6873182" y="3338345"/>
            <a:ext cx="575402" cy="191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838D82A-D3A3-4175-842D-3C31E50A918C}"/>
              </a:ext>
            </a:extLst>
          </p:cNvPr>
          <p:cNvCxnSpPr>
            <a:cxnSpLocks/>
          </p:cNvCxnSpPr>
          <p:nvPr/>
        </p:nvCxnSpPr>
        <p:spPr>
          <a:xfrm flipH="1">
            <a:off x="810555" y="3947843"/>
            <a:ext cx="3443801" cy="1112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4C08B94-EF33-4806-8362-AE62A6198F25}"/>
              </a:ext>
            </a:extLst>
          </p:cNvPr>
          <p:cNvCxnSpPr>
            <a:cxnSpLocks/>
          </p:cNvCxnSpPr>
          <p:nvPr/>
        </p:nvCxnSpPr>
        <p:spPr>
          <a:xfrm flipH="1">
            <a:off x="810555" y="4059072"/>
            <a:ext cx="3458565" cy="8418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291C36-B64C-44CF-AF7C-ACB973589C7C}"/>
              </a:ext>
            </a:extLst>
          </p:cNvPr>
          <p:cNvSpPr txBox="1">
            <a:spLocks/>
          </p:cNvSpPr>
          <p:nvPr/>
        </p:nvSpPr>
        <p:spPr>
          <a:xfrm>
            <a:off x="4039761" y="3649355"/>
            <a:ext cx="1736148" cy="67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Ref. point(s)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 y, z)</a:t>
            </a:r>
          </a:p>
        </p:txBody>
      </p:sp>
    </p:spTree>
    <p:extLst>
      <p:ext uri="{BB962C8B-B14F-4D97-AF65-F5344CB8AC3E}">
        <p14:creationId xmlns:p14="http://schemas.microsoft.com/office/powerpoint/2010/main" val="1383347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508;p51">
            <a:extLst>
              <a:ext uri="{FF2B5EF4-FFF2-40B4-BE49-F238E27FC236}">
                <a16:creationId xmlns:a16="http://schemas.microsoft.com/office/drawing/2014/main" id="{B042A410-1254-4F35-AFAB-5AE0E4C4CE0E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616657" y="2555185"/>
            <a:ext cx="3544226" cy="78316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1" name="Google Shape;510;p51">
            <a:extLst>
              <a:ext uri="{FF2B5EF4-FFF2-40B4-BE49-F238E27FC236}">
                <a16:creationId xmlns:a16="http://schemas.microsoft.com/office/drawing/2014/main" id="{75403F17-D26F-4FB6-B67B-88659CBE117E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2199020" y="1757432"/>
            <a:ext cx="4961863" cy="158091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3" name="Google Shape;512;p51">
            <a:extLst>
              <a:ext uri="{FF2B5EF4-FFF2-40B4-BE49-F238E27FC236}">
                <a16:creationId xmlns:a16="http://schemas.microsoft.com/office/drawing/2014/main" id="{C5C4314F-3C85-4CA0-B642-3935B1A13DA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59642" y="1805155"/>
            <a:ext cx="6501241" cy="153319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20" name="Google Shape;506;p51">
            <a:extLst>
              <a:ext uri="{FF2B5EF4-FFF2-40B4-BE49-F238E27FC236}">
                <a16:creationId xmlns:a16="http://schemas.microsoft.com/office/drawing/2014/main" id="{0F5A1F03-6240-41C1-B481-97738FEDE7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64" y="2835742"/>
            <a:ext cx="3903433" cy="21252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07;p51">
            <a:extLst>
              <a:ext uri="{FF2B5EF4-FFF2-40B4-BE49-F238E27FC236}">
                <a16:creationId xmlns:a16="http://schemas.microsoft.com/office/drawing/2014/main" id="{EDBF4CAD-EDE1-4092-9639-8808D9DDE0B8}"/>
              </a:ext>
            </a:extLst>
          </p:cNvPr>
          <p:cNvSpPr txBox="1"/>
          <p:nvPr/>
        </p:nvSpPr>
        <p:spPr>
          <a:xfrm>
            <a:off x="0" y="4928056"/>
            <a:ext cx="300397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https://www.unavco.org/projects/past-projects/pbo/pbo.html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508;p51">
            <a:extLst>
              <a:ext uri="{FF2B5EF4-FFF2-40B4-BE49-F238E27FC236}">
                <a16:creationId xmlns:a16="http://schemas.microsoft.com/office/drawing/2014/main" id="{9DFE1630-C1D7-4DE4-BE7C-402DBE1B8964}"/>
              </a:ext>
            </a:extLst>
          </p:cNvPr>
          <p:cNvCxnSpPr>
            <a:cxnSpLocks/>
          </p:cNvCxnSpPr>
          <p:nvPr/>
        </p:nvCxnSpPr>
        <p:spPr>
          <a:xfrm>
            <a:off x="609600" y="1817558"/>
            <a:ext cx="200955" cy="199898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24" name="Google Shape;509;p51">
            <a:extLst>
              <a:ext uri="{FF2B5EF4-FFF2-40B4-BE49-F238E27FC236}">
                <a16:creationId xmlns:a16="http://schemas.microsoft.com/office/drawing/2014/main" id="{4C3FE6E1-70A5-4478-A2B6-DE8D17BB8D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954" y="1462696"/>
            <a:ext cx="912622" cy="497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510;p51">
            <a:extLst>
              <a:ext uri="{FF2B5EF4-FFF2-40B4-BE49-F238E27FC236}">
                <a16:creationId xmlns:a16="http://schemas.microsoft.com/office/drawing/2014/main" id="{A5A34DB0-2ADE-42DB-A377-87BA7B6DA17D}"/>
              </a:ext>
            </a:extLst>
          </p:cNvPr>
          <p:cNvCxnSpPr>
            <a:cxnSpLocks/>
          </p:cNvCxnSpPr>
          <p:nvPr/>
        </p:nvCxnSpPr>
        <p:spPr>
          <a:xfrm flipH="1">
            <a:off x="808175" y="1757432"/>
            <a:ext cx="1390845" cy="205911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0" name="Google Shape;511;p51">
            <a:extLst>
              <a:ext uri="{FF2B5EF4-FFF2-40B4-BE49-F238E27FC236}">
                <a16:creationId xmlns:a16="http://schemas.microsoft.com/office/drawing/2014/main" id="{F53BC878-D017-431F-B878-81DB8FB5BD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1458" y="1499782"/>
            <a:ext cx="844582" cy="4603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512;p51">
            <a:extLst>
              <a:ext uri="{FF2B5EF4-FFF2-40B4-BE49-F238E27FC236}">
                <a16:creationId xmlns:a16="http://schemas.microsoft.com/office/drawing/2014/main" id="{D537BA0B-D2ED-42E2-8671-A98F9690F234}"/>
              </a:ext>
            </a:extLst>
          </p:cNvPr>
          <p:cNvCxnSpPr>
            <a:cxnSpLocks/>
          </p:cNvCxnSpPr>
          <p:nvPr/>
        </p:nvCxnSpPr>
        <p:spPr>
          <a:xfrm flipH="1">
            <a:off x="825320" y="2519493"/>
            <a:ext cx="2791337" cy="129704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3" name="Google Shape;513;p51">
            <a:extLst>
              <a:ext uri="{FF2B5EF4-FFF2-40B4-BE49-F238E27FC236}">
                <a16:creationId xmlns:a16="http://schemas.microsoft.com/office/drawing/2014/main" id="{0668AE39-E10F-485E-B57A-269B39EFF5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1777" y="2201093"/>
            <a:ext cx="844582" cy="460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3409AA7-BEEE-4DAC-8BB3-49B175B3D9DF}"/>
              </a:ext>
            </a:extLst>
          </p:cNvPr>
          <p:cNvGrpSpPr/>
          <p:nvPr/>
        </p:nvGrpSpPr>
        <p:grpSpPr>
          <a:xfrm>
            <a:off x="7008484" y="4285921"/>
            <a:ext cx="304056" cy="304056"/>
            <a:chOff x="7440094" y="3800336"/>
            <a:chExt cx="304056" cy="30405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DDA52D1-C6B6-408B-86ED-394FF9E6F8F5}"/>
                </a:ext>
              </a:extLst>
            </p:cNvPr>
            <p:cNvCxnSpPr/>
            <p:nvPr/>
          </p:nvCxnSpPr>
          <p:spPr>
            <a:xfrm>
              <a:off x="7440094" y="3800336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E39733E-73C6-4A7D-B59D-5FE8046842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40837" y="3801079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5841C8D-3DBA-4C73-9DE3-6D9035C2376C}"/>
              </a:ext>
            </a:extLst>
          </p:cNvPr>
          <p:cNvCxnSpPr>
            <a:cxnSpLocks/>
          </p:cNvCxnSpPr>
          <p:nvPr/>
        </p:nvCxnSpPr>
        <p:spPr>
          <a:xfrm>
            <a:off x="7160140" y="3458110"/>
            <a:ext cx="743" cy="979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8660E71-427A-4094-880E-3DD1259AC245}"/>
              </a:ext>
            </a:extLst>
          </p:cNvPr>
          <p:cNvSpPr txBox="1">
            <a:spLocks/>
          </p:cNvSpPr>
          <p:nvPr/>
        </p:nvSpPr>
        <p:spPr>
          <a:xfrm>
            <a:off x="7175648" y="3496729"/>
            <a:ext cx="1736148" cy="85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interest – unknown position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6DD76-0F76-4653-B698-A8DD01D1FBDE}"/>
              </a:ext>
            </a:extLst>
          </p:cNvPr>
          <p:cNvSpPr/>
          <p:nvPr/>
        </p:nvSpPr>
        <p:spPr>
          <a:xfrm>
            <a:off x="6873182" y="3338345"/>
            <a:ext cx="575402" cy="191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838D82A-D3A3-4175-842D-3C31E50A918C}"/>
              </a:ext>
            </a:extLst>
          </p:cNvPr>
          <p:cNvCxnSpPr>
            <a:cxnSpLocks/>
          </p:cNvCxnSpPr>
          <p:nvPr/>
        </p:nvCxnSpPr>
        <p:spPr>
          <a:xfrm flipH="1">
            <a:off x="810555" y="3947843"/>
            <a:ext cx="3443801" cy="1112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4C08B94-EF33-4806-8362-AE62A6198F25}"/>
              </a:ext>
            </a:extLst>
          </p:cNvPr>
          <p:cNvCxnSpPr>
            <a:cxnSpLocks/>
          </p:cNvCxnSpPr>
          <p:nvPr/>
        </p:nvCxnSpPr>
        <p:spPr>
          <a:xfrm flipH="1">
            <a:off x="810555" y="4059072"/>
            <a:ext cx="3458565" cy="8418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291C36-B64C-44CF-AF7C-ACB973589C7C}"/>
              </a:ext>
            </a:extLst>
          </p:cNvPr>
          <p:cNvSpPr txBox="1">
            <a:spLocks/>
          </p:cNvSpPr>
          <p:nvPr/>
        </p:nvSpPr>
        <p:spPr>
          <a:xfrm>
            <a:off x="4039761" y="3649355"/>
            <a:ext cx="1736148" cy="67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Ref. point(s)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 y, z)</a:t>
            </a:r>
          </a:p>
        </p:txBody>
      </p:sp>
    </p:spTree>
    <p:extLst>
      <p:ext uri="{BB962C8B-B14F-4D97-AF65-F5344CB8AC3E}">
        <p14:creationId xmlns:p14="http://schemas.microsoft.com/office/powerpoint/2010/main" val="2825215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508;p51">
            <a:extLst>
              <a:ext uri="{FF2B5EF4-FFF2-40B4-BE49-F238E27FC236}">
                <a16:creationId xmlns:a16="http://schemas.microsoft.com/office/drawing/2014/main" id="{B042A410-1254-4F35-AFAB-5AE0E4C4CE0E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616657" y="2555185"/>
            <a:ext cx="3544226" cy="78316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1" name="Google Shape;510;p51">
            <a:extLst>
              <a:ext uri="{FF2B5EF4-FFF2-40B4-BE49-F238E27FC236}">
                <a16:creationId xmlns:a16="http://schemas.microsoft.com/office/drawing/2014/main" id="{75403F17-D26F-4FB6-B67B-88659CBE117E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2199020" y="1757432"/>
            <a:ext cx="4961863" cy="158091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3" name="Google Shape;512;p51">
            <a:extLst>
              <a:ext uri="{FF2B5EF4-FFF2-40B4-BE49-F238E27FC236}">
                <a16:creationId xmlns:a16="http://schemas.microsoft.com/office/drawing/2014/main" id="{C5C4314F-3C85-4CA0-B642-3935B1A13DA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59642" y="1805155"/>
            <a:ext cx="6501241" cy="153319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20" name="Google Shape;506;p51">
            <a:extLst>
              <a:ext uri="{FF2B5EF4-FFF2-40B4-BE49-F238E27FC236}">
                <a16:creationId xmlns:a16="http://schemas.microsoft.com/office/drawing/2014/main" id="{0F5A1F03-6240-41C1-B481-97738FEDE7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64" y="2835742"/>
            <a:ext cx="3903433" cy="21252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07;p51">
            <a:extLst>
              <a:ext uri="{FF2B5EF4-FFF2-40B4-BE49-F238E27FC236}">
                <a16:creationId xmlns:a16="http://schemas.microsoft.com/office/drawing/2014/main" id="{EDBF4CAD-EDE1-4092-9639-8808D9DDE0B8}"/>
              </a:ext>
            </a:extLst>
          </p:cNvPr>
          <p:cNvSpPr txBox="1"/>
          <p:nvPr/>
        </p:nvSpPr>
        <p:spPr>
          <a:xfrm>
            <a:off x="0" y="4928056"/>
            <a:ext cx="300397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https://www.unavco.org/projects/past-projects/pbo/pbo.html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508;p51">
            <a:extLst>
              <a:ext uri="{FF2B5EF4-FFF2-40B4-BE49-F238E27FC236}">
                <a16:creationId xmlns:a16="http://schemas.microsoft.com/office/drawing/2014/main" id="{9DFE1630-C1D7-4DE4-BE7C-402DBE1B8964}"/>
              </a:ext>
            </a:extLst>
          </p:cNvPr>
          <p:cNvCxnSpPr>
            <a:cxnSpLocks/>
          </p:cNvCxnSpPr>
          <p:nvPr/>
        </p:nvCxnSpPr>
        <p:spPr>
          <a:xfrm>
            <a:off x="609600" y="1817558"/>
            <a:ext cx="200955" cy="199898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24" name="Google Shape;509;p51">
            <a:extLst>
              <a:ext uri="{FF2B5EF4-FFF2-40B4-BE49-F238E27FC236}">
                <a16:creationId xmlns:a16="http://schemas.microsoft.com/office/drawing/2014/main" id="{4C3FE6E1-70A5-4478-A2B6-DE8D17BB8D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954" y="1462696"/>
            <a:ext cx="912622" cy="497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510;p51">
            <a:extLst>
              <a:ext uri="{FF2B5EF4-FFF2-40B4-BE49-F238E27FC236}">
                <a16:creationId xmlns:a16="http://schemas.microsoft.com/office/drawing/2014/main" id="{A5A34DB0-2ADE-42DB-A377-87BA7B6DA17D}"/>
              </a:ext>
            </a:extLst>
          </p:cNvPr>
          <p:cNvCxnSpPr>
            <a:cxnSpLocks/>
          </p:cNvCxnSpPr>
          <p:nvPr/>
        </p:nvCxnSpPr>
        <p:spPr>
          <a:xfrm flipH="1">
            <a:off x="808175" y="1757432"/>
            <a:ext cx="1390845" cy="205911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0" name="Google Shape;511;p51">
            <a:extLst>
              <a:ext uri="{FF2B5EF4-FFF2-40B4-BE49-F238E27FC236}">
                <a16:creationId xmlns:a16="http://schemas.microsoft.com/office/drawing/2014/main" id="{F53BC878-D017-431F-B878-81DB8FB5BD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1458" y="1499782"/>
            <a:ext cx="844582" cy="4603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512;p51">
            <a:extLst>
              <a:ext uri="{FF2B5EF4-FFF2-40B4-BE49-F238E27FC236}">
                <a16:creationId xmlns:a16="http://schemas.microsoft.com/office/drawing/2014/main" id="{D537BA0B-D2ED-42E2-8671-A98F9690F234}"/>
              </a:ext>
            </a:extLst>
          </p:cNvPr>
          <p:cNvCxnSpPr>
            <a:cxnSpLocks/>
          </p:cNvCxnSpPr>
          <p:nvPr/>
        </p:nvCxnSpPr>
        <p:spPr>
          <a:xfrm flipH="1">
            <a:off x="825320" y="2519493"/>
            <a:ext cx="2791337" cy="129704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3" name="Google Shape;513;p51">
            <a:extLst>
              <a:ext uri="{FF2B5EF4-FFF2-40B4-BE49-F238E27FC236}">
                <a16:creationId xmlns:a16="http://schemas.microsoft.com/office/drawing/2014/main" id="{0668AE39-E10F-485E-B57A-269B39EFF5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1777" y="2201093"/>
            <a:ext cx="844582" cy="460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3409AA7-BEEE-4DAC-8BB3-49B175B3D9DF}"/>
              </a:ext>
            </a:extLst>
          </p:cNvPr>
          <p:cNvGrpSpPr/>
          <p:nvPr/>
        </p:nvGrpSpPr>
        <p:grpSpPr>
          <a:xfrm>
            <a:off x="7008484" y="4285921"/>
            <a:ext cx="304056" cy="304056"/>
            <a:chOff x="7440094" y="3800336"/>
            <a:chExt cx="304056" cy="30405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DDA52D1-C6B6-408B-86ED-394FF9E6F8F5}"/>
                </a:ext>
              </a:extLst>
            </p:cNvPr>
            <p:cNvCxnSpPr/>
            <p:nvPr/>
          </p:nvCxnSpPr>
          <p:spPr>
            <a:xfrm>
              <a:off x="7440094" y="3800336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E39733E-73C6-4A7D-B59D-5FE8046842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40837" y="3801079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5841C8D-3DBA-4C73-9DE3-6D9035C2376C}"/>
              </a:ext>
            </a:extLst>
          </p:cNvPr>
          <p:cNvCxnSpPr>
            <a:cxnSpLocks/>
          </p:cNvCxnSpPr>
          <p:nvPr/>
        </p:nvCxnSpPr>
        <p:spPr>
          <a:xfrm>
            <a:off x="7160140" y="3458110"/>
            <a:ext cx="743" cy="979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8660E71-427A-4094-880E-3DD1259AC245}"/>
              </a:ext>
            </a:extLst>
          </p:cNvPr>
          <p:cNvSpPr txBox="1">
            <a:spLocks/>
          </p:cNvSpPr>
          <p:nvPr/>
        </p:nvSpPr>
        <p:spPr>
          <a:xfrm>
            <a:off x="7175648" y="3496729"/>
            <a:ext cx="1736148" cy="85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interest – unknown position</a:t>
            </a:r>
          </a:p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</a:t>
            </a:r>
            <a:r>
              <a:rPr lang="en-US" sz="14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6DD76-0F76-4653-B698-A8DD01D1FBDE}"/>
              </a:ext>
            </a:extLst>
          </p:cNvPr>
          <p:cNvSpPr/>
          <p:nvPr/>
        </p:nvSpPr>
        <p:spPr>
          <a:xfrm>
            <a:off x="6873182" y="3338345"/>
            <a:ext cx="575402" cy="191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FD93623-1F08-4431-B7CB-C9E480195B1B}"/>
              </a:ext>
            </a:extLst>
          </p:cNvPr>
          <p:cNvCxnSpPr>
            <a:cxnSpLocks/>
          </p:cNvCxnSpPr>
          <p:nvPr/>
        </p:nvCxnSpPr>
        <p:spPr>
          <a:xfrm flipV="1">
            <a:off x="792266" y="4437578"/>
            <a:ext cx="6353109" cy="475188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838D82A-D3A3-4175-842D-3C31E50A918C}"/>
              </a:ext>
            </a:extLst>
          </p:cNvPr>
          <p:cNvCxnSpPr>
            <a:cxnSpLocks/>
          </p:cNvCxnSpPr>
          <p:nvPr/>
        </p:nvCxnSpPr>
        <p:spPr>
          <a:xfrm flipH="1">
            <a:off x="810555" y="3947843"/>
            <a:ext cx="3443801" cy="1112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4C08B94-EF33-4806-8362-AE62A6198F25}"/>
              </a:ext>
            </a:extLst>
          </p:cNvPr>
          <p:cNvCxnSpPr>
            <a:cxnSpLocks/>
          </p:cNvCxnSpPr>
          <p:nvPr/>
        </p:nvCxnSpPr>
        <p:spPr>
          <a:xfrm flipH="1">
            <a:off x="810555" y="4059072"/>
            <a:ext cx="3458565" cy="8418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291C36-B64C-44CF-AF7C-ACB973589C7C}"/>
              </a:ext>
            </a:extLst>
          </p:cNvPr>
          <p:cNvSpPr txBox="1">
            <a:spLocks/>
          </p:cNvSpPr>
          <p:nvPr/>
        </p:nvSpPr>
        <p:spPr>
          <a:xfrm>
            <a:off x="4039761" y="3649355"/>
            <a:ext cx="1736148" cy="67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Ref. point(s)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 y, 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05F26E-2742-4E34-B757-3ED8CDE1F1CF}"/>
                  </a:ext>
                </a:extLst>
              </p:cNvPr>
              <p:cNvSpPr txBox="1"/>
              <p:nvPr/>
            </p:nvSpPr>
            <p:spPr>
              <a:xfrm>
                <a:off x="4539563" y="4675172"/>
                <a:ext cx="12236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05F26E-2742-4E34-B757-3ED8CDE1F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563" y="4675172"/>
                <a:ext cx="1223605" cy="276999"/>
              </a:xfrm>
              <a:prstGeom prst="rect">
                <a:avLst/>
              </a:prstGeom>
              <a:blipFill>
                <a:blip r:embed="rId6"/>
                <a:stretch>
                  <a:fillRect l="-6000" r="-6500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2931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576241-F080-4124-B7DC-CABBAEA9F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7738782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multi-year CORS solution?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International Terrestrial Reference System?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we “realize” the International Terrestrial Reference Frame?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does NGS align an MYCS with the ITRF?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Remaining tasks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855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NOAA CORS Network (NCN)</a:t>
            </a:r>
          </a:p>
        </p:txBody>
      </p:sp>
      <p:pic>
        <p:nvPicPr>
          <p:cNvPr id="4" name="Google Shape;634;p67">
            <a:extLst>
              <a:ext uri="{FF2B5EF4-FFF2-40B4-BE49-F238E27FC236}">
                <a16:creationId xmlns:a16="http://schemas.microsoft.com/office/drawing/2014/main" id="{E868F833-E133-4870-A370-34CDDA2C82BC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47937" y="1052382"/>
            <a:ext cx="5793156" cy="40654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35;p67">
            <a:extLst>
              <a:ext uri="{FF2B5EF4-FFF2-40B4-BE49-F238E27FC236}">
                <a16:creationId xmlns:a16="http://schemas.microsoft.com/office/drawing/2014/main" id="{79AC3DB2-1F94-4C9F-AD51-AB04688A4CE3}"/>
              </a:ext>
            </a:extLst>
          </p:cNvPr>
          <p:cNvSpPr txBox="1"/>
          <p:nvPr/>
        </p:nvSpPr>
        <p:spPr>
          <a:xfrm>
            <a:off x="1577380" y="4739534"/>
            <a:ext cx="1953719" cy="30773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https://arcg.is/18fWq8</a:t>
            </a:r>
            <a:endParaRPr dirty="0"/>
          </a:p>
        </p:txBody>
      </p:sp>
      <p:pic>
        <p:nvPicPr>
          <p:cNvPr id="6" name="Google Shape;636;p67">
            <a:extLst>
              <a:ext uri="{FF2B5EF4-FFF2-40B4-BE49-F238E27FC236}">
                <a16:creationId xmlns:a16="http://schemas.microsoft.com/office/drawing/2014/main" id="{EB5A028B-9F81-4AEF-B033-7FB4E87A0E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40" y="3489836"/>
            <a:ext cx="1445437" cy="158761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E68D8-D94E-441B-8A27-D9400EBEA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676" y="1216885"/>
            <a:ext cx="2557486" cy="372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75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Coordinate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2277D-16F9-483A-811C-B6C054C8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279" y="1157640"/>
            <a:ext cx="4435975" cy="384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0140DA-0C51-4CF0-AE41-68FA74548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2" y="2308114"/>
            <a:ext cx="1644586" cy="166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10DD4-F3F9-4033-B005-37DAAF302BA2}"/>
              </a:ext>
            </a:extLst>
          </p:cNvPr>
          <p:cNvSpPr txBox="1"/>
          <p:nvPr/>
        </p:nvSpPr>
        <p:spPr>
          <a:xfrm>
            <a:off x="80272" y="4048584"/>
            <a:ext cx="245291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5"/>
              </a:rPr>
              <a:t>https://www.unavco.org/instrumentation/</a:t>
            </a:r>
            <a:endParaRPr lang="en-US" sz="1000" dirty="0"/>
          </a:p>
          <a:p>
            <a:r>
              <a:rPr lang="en-US" sz="1000" dirty="0"/>
              <a:t>networks/status/nota/overview/FERN</a:t>
            </a:r>
          </a:p>
        </p:txBody>
      </p:sp>
    </p:spTree>
    <p:extLst>
      <p:ext uri="{BB962C8B-B14F-4D97-AF65-F5344CB8AC3E}">
        <p14:creationId xmlns:p14="http://schemas.microsoft.com/office/powerpoint/2010/main" val="2475924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Coordinate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2277D-16F9-483A-811C-B6C054C8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279" y="1157640"/>
            <a:ext cx="4435975" cy="384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0140DA-0C51-4CF0-AE41-68FA74548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2" y="2308114"/>
            <a:ext cx="1644586" cy="166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10DD4-F3F9-4033-B005-37DAAF302BA2}"/>
              </a:ext>
            </a:extLst>
          </p:cNvPr>
          <p:cNvSpPr txBox="1"/>
          <p:nvPr/>
        </p:nvSpPr>
        <p:spPr>
          <a:xfrm>
            <a:off x="80272" y="4048584"/>
            <a:ext cx="245291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5"/>
              </a:rPr>
              <a:t>https://www.unavco.org/instrumentation/</a:t>
            </a:r>
            <a:endParaRPr lang="en-US" sz="1000" dirty="0"/>
          </a:p>
          <a:p>
            <a:r>
              <a:rPr lang="en-US" sz="1000" dirty="0"/>
              <a:t>networks/status/nota/overview/FERN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2DDDE4-D534-4996-9BE5-4AD43F56411D}"/>
              </a:ext>
            </a:extLst>
          </p:cNvPr>
          <p:cNvCxnSpPr/>
          <p:nvPr/>
        </p:nvCxnSpPr>
        <p:spPr>
          <a:xfrm>
            <a:off x="3043238" y="1376363"/>
            <a:ext cx="3814762" cy="8524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AD4C5D-5D16-40EB-A5E7-61D97A118A32}"/>
              </a:ext>
            </a:extLst>
          </p:cNvPr>
          <p:cNvCxnSpPr>
            <a:cxnSpLocks/>
          </p:cNvCxnSpPr>
          <p:nvPr/>
        </p:nvCxnSpPr>
        <p:spPr>
          <a:xfrm>
            <a:off x="3024188" y="2571750"/>
            <a:ext cx="3833812" cy="9739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8570FB-B048-491D-A245-ED905FD2D32D}"/>
              </a:ext>
            </a:extLst>
          </p:cNvPr>
          <p:cNvCxnSpPr>
            <a:cxnSpLocks/>
          </p:cNvCxnSpPr>
          <p:nvPr/>
        </p:nvCxnSpPr>
        <p:spPr>
          <a:xfrm>
            <a:off x="3043238" y="4114800"/>
            <a:ext cx="3824287" cy="4207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179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Coordinate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2277D-16F9-483A-811C-B6C054C8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279" y="1157640"/>
            <a:ext cx="4435975" cy="384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0140DA-0C51-4CF0-AE41-68FA74548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2" y="2308114"/>
            <a:ext cx="1644586" cy="166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10DD4-F3F9-4033-B005-37DAAF302BA2}"/>
              </a:ext>
            </a:extLst>
          </p:cNvPr>
          <p:cNvSpPr txBox="1"/>
          <p:nvPr/>
        </p:nvSpPr>
        <p:spPr>
          <a:xfrm>
            <a:off x="80272" y="4048584"/>
            <a:ext cx="245291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5"/>
              </a:rPr>
              <a:t>https://www.unavco.org/instrumentation/</a:t>
            </a:r>
            <a:endParaRPr lang="en-US" sz="1000" dirty="0"/>
          </a:p>
          <a:p>
            <a:r>
              <a:rPr lang="en-US" sz="1000" dirty="0"/>
              <a:t>networks/status/nota/overview/FERN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2DDDE4-D534-4996-9BE5-4AD43F56411D}"/>
              </a:ext>
            </a:extLst>
          </p:cNvPr>
          <p:cNvCxnSpPr/>
          <p:nvPr/>
        </p:nvCxnSpPr>
        <p:spPr>
          <a:xfrm>
            <a:off x="3043238" y="1376363"/>
            <a:ext cx="3814762" cy="8524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AD4C5D-5D16-40EB-A5E7-61D97A118A32}"/>
              </a:ext>
            </a:extLst>
          </p:cNvPr>
          <p:cNvCxnSpPr>
            <a:cxnSpLocks/>
          </p:cNvCxnSpPr>
          <p:nvPr/>
        </p:nvCxnSpPr>
        <p:spPr>
          <a:xfrm>
            <a:off x="3024188" y="2571750"/>
            <a:ext cx="3833812" cy="9739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8570FB-B048-491D-A245-ED905FD2D32D}"/>
              </a:ext>
            </a:extLst>
          </p:cNvPr>
          <p:cNvCxnSpPr>
            <a:cxnSpLocks/>
          </p:cNvCxnSpPr>
          <p:nvPr/>
        </p:nvCxnSpPr>
        <p:spPr>
          <a:xfrm>
            <a:off x="3043238" y="4114800"/>
            <a:ext cx="3824287" cy="4207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92E1CF-074F-4C28-87FB-14D5DFB6E75C}"/>
                  </a:ext>
                </a:extLst>
              </p:cNvPr>
              <p:cNvSpPr txBox="1"/>
              <p:nvPr/>
            </p:nvSpPr>
            <p:spPr>
              <a:xfrm>
                <a:off x="2934993" y="1982629"/>
                <a:ext cx="249805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92E1CF-074F-4C28-87FB-14D5DFB6E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993" y="1982629"/>
                <a:ext cx="2498056" cy="246221"/>
              </a:xfrm>
              <a:prstGeom prst="rect">
                <a:avLst/>
              </a:prstGeom>
              <a:blipFill>
                <a:blip r:embed="rId6"/>
                <a:stretch>
                  <a:fillRect l="-244" r="-2195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533133-494B-48BE-98AF-534480DC1354}"/>
                  </a:ext>
                </a:extLst>
              </p:cNvPr>
              <p:cNvSpPr txBox="1"/>
              <p:nvPr/>
            </p:nvSpPr>
            <p:spPr>
              <a:xfrm>
                <a:off x="2886355" y="3259874"/>
                <a:ext cx="253755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533133-494B-48BE-98AF-534480DC1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355" y="3259874"/>
                <a:ext cx="2537553" cy="246221"/>
              </a:xfrm>
              <a:prstGeom prst="rect">
                <a:avLst/>
              </a:prstGeom>
              <a:blipFill>
                <a:blip r:embed="rId7"/>
                <a:stretch>
                  <a:fillRect r="-48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9E91C5-F8B4-4CDE-8852-1E7432C8AF29}"/>
                  </a:ext>
                </a:extLst>
              </p:cNvPr>
              <p:cNvSpPr txBox="1"/>
              <p:nvPr/>
            </p:nvSpPr>
            <p:spPr>
              <a:xfrm>
                <a:off x="2934993" y="4567978"/>
                <a:ext cx="253755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9E91C5-F8B4-4CDE-8852-1E7432C8A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993" y="4567978"/>
                <a:ext cx="2537553" cy="246221"/>
              </a:xfrm>
              <a:prstGeom prst="rect">
                <a:avLst/>
              </a:prstGeom>
              <a:blipFill>
                <a:blip r:embed="rId8"/>
                <a:stretch>
                  <a:fillRect r="-1199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3184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Coordinate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2277D-16F9-483A-811C-B6C054C8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279" y="1157640"/>
            <a:ext cx="4435975" cy="384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0140DA-0C51-4CF0-AE41-68FA74548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2" y="2308114"/>
            <a:ext cx="1644586" cy="166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10DD4-F3F9-4033-B005-37DAAF302BA2}"/>
              </a:ext>
            </a:extLst>
          </p:cNvPr>
          <p:cNvSpPr txBox="1"/>
          <p:nvPr/>
        </p:nvSpPr>
        <p:spPr>
          <a:xfrm>
            <a:off x="80272" y="4048584"/>
            <a:ext cx="245291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5"/>
              </a:rPr>
              <a:t>https://www.unavco.org/instrumentation/</a:t>
            </a:r>
            <a:endParaRPr lang="en-US" sz="1000" dirty="0"/>
          </a:p>
          <a:p>
            <a:r>
              <a:rPr lang="en-US" sz="1000" dirty="0"/>
              <a:t>networks/status/nota/overview/FERN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2DDDE4-D534-4996-9BE5-4AD43F56411D}"/>
              </a:ext>
            </a:extLst>
          </p:cNvPr>
          <p:cNvCxnSpPr/>
          <p:nvPr/>
        </p:nvCxnSpPr>
        <p:spPr>
          <a:xfrm>
            <a:off x="3043238" y="1376363"/>
            <a:ext cx="3814762" cy="8524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AD4C5D-5D16-40EB-A5E7-61D97A118A32}"/>
              </a:ext>
            </a:extLst>
          </p:cNvPr>
          <p:cNvCxnSpPr>
            <a:cxnSpLocks/>
          </p:cNvCxnSpPr>
          <p:nvPr/>
        </p:nvCxnSpPr>
        <p:spPr>
          <a:xfrm>
            <a:off x="3024188" y="2571750"/>
            <a:ext cx="3833812" cy="9739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8570FB-B048-491D-A245-ED905FD2D32D}"/>
              </a:ext>
            </a:extLst>
          </p:cNvPr>
          <p:cNvCxnSpPr>
            <a:cxnSpLocks/>
          </p:cNvCxnSpPr>
          <p:nvPr/>
        </p:nvCxnSpPr>
        <p:spPr>
          <a:xfrm>
            <a:off x="3043238" y="4114800"/>
            <a:ext cx="3824287" cy="4207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92E1CF-074F-4C28-87FB-14D5DFB6E75C}"/>
                  </a:ext>
                </a:extLst>
              </p:cNvPr>
              <p:cNvSpPr txBox="1"/>
              <p:nvPr/>
            </p:nvSpPr>
            <p:spPr>
              <a:xfrm>
                <a:off x="2934993" y="1982629"/>
                <a:ext cx="249805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92E1CF-074F-4C28-87FB-14D5DFB6E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993" y="1982629"/>
                <a:ext cx="2498056" cy="246221"/>
              </a:xfrm>
              <a:prstGeom prst="rect">
                <a:avLst/>
              </a:prstGeom>
              <a:blipFill>
                <a:blip r:embed="rId6"/>
                <a:stretch>
                  <a:fillRect l="-244" r="-2195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533133-494B-48BE-98AF-534480DC1354}"/>
                  </a:ext>
                </a:extLst>
              </p:cNvPr>
              <p:cNvSpPr txBox="1"/>
              <p:nvPr/>
            </p:nvSpPr>
            <p:spPr>
              <a:xfrm>
                <a:off x="2886355" y="3259874"/>
                <a:ext cx="253755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533133-494B-48BE-98AF-534480DC1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355" y="3259874"/>
                <a:ext cx="2537553" cy="246221"/>
              </a:xfrm>
              <a:prstGeom prst="rect">
                <a:avLst/>
              </a:prstGeom>
              <a:blipFill>
                <a:blip r:embed="rId7"/>
                <a:stretch>
                  <a:fillRect r="-48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9E91C5-F8B4-4CDE-8852-1E7432C8AF29}"/>
                  </a:ext>
                </a:extLst>
              </p:cNvPr>
              <p:cNvSpPr txBox="1"/>
              <p:nvPr/>
            </p:nvSpPr>
            <p:spPr>
              <a:xfrm>
                <a:off x="2934993" y="4567978"/>
                <a:ext cx="253755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9E91C5-F8B4-4CDE-8852-1E7432C8A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993" y="4567978"/>
                <a:ext cx="2537553" cy="246221"/>
              </a:xfrm>
              <a:prstGeom prst="rect">
                <a:avLst/>
              </a:prstGeom>
              <a:blipFill>
                <a:blip r:embed="rId8"/>
                <a:stretch>
                  <a:fillRect r="-1199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F1F51C-8920-4DB3-8708-5CF1FADD633B}"/>
              </a:ext>
            </a:extLst>
          </p:cNvPr>
          <p:cNvCxnSpPr>
            <a:cxnSpLocks/>
          </p:cNvCxnSpPr>
          <p:nvPr/>
        </p:nvCxnSpPr>
        <p:spPr>
          <a:xfrm flipV="1">
            <a:off x="6374048" y="1283494"/>
            <a:ext cx="0" cy="105319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DE1928-BA62-4AF1-8F5A-D01FE6A89982}"/>
              </a:ext>
            </a:extLst>
          </p:cNvPr>
          <p:cNvCxnSpPr>
            <a:cxnSpLocks/>
          </p:cNvCxnSpPr>
          <p:nvPr/>
        </p:nvCxnSpPr>
        <p:spPr>
          <a:xfrm flipV="1">
            <a:off x="6374048" y="2537221"/>
            <a:ext cx="0" cy="105319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7700A1-41AD-418A-B650-E2C0E5339B61}"/>
              </a:ext>
            </a:extLst>
          </p:cNvPr>
          <p:cNvCxnSpPr>
            <a:cxnSpLocks/>
          </p:cNvCxnSpPr>
          <p:nvPr/>
        </p:nvCxnSpPr>
        <p:spPr>
          <a:xfrm flipV="1">
            <a:off x="6374048" y="3815953"/>
            <a:ext cx="0" cy="105319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FF3CC00-86A0-49A3-B996-4E531FD23ED3}"/>
                  </a:ext>
                </a:extLst>
              </p:cNvPr>
              <p:cNvSpPr txBox="1"/>
              <p:nvPr/>
            </p:nvSpPr>
            <p:spPr>
              <a:xfrm>
                <a:off x="7558275" y="1787961"/>
                <a:ext cx="131215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For MYCS3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=2020.0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FF3CC00-86A0-49A3-B996-4E531FD23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275" y="1787961"/>
                <a:ext cx="1312154" cy="553998"/>
              </a:xfrm>
              <a:prstGeom prst="rect">
                <a:avLst/>
              </a:prstGeom>
              <a:blipFill>
                <a:blip r:embed="rId9"/>
                <a:stretch>
                  <a:fillRect l="-11163" t="-14286" r="-1395" b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4685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Coordinate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2277D-16F9-483A-811C-B6C054C8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279" y="1157640"/>
            <a:ext cx="4435975" cy="384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0140DA-0C51-4CF0-AE41-68FA74548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2" y="2308114"/>
            <a:ext cx="1644586" cy="166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10DD4-F3F9-4033-B005-37DAAF302BA2}"/>
              </a:ext>
            </a:extLst>
          </p:cNvPr>
          <p:cNvSpPr txBox="1"/>
          <p:nvPr/>
        </p:nvSpPr>
        <p:spPr>
          <a:xfrm>
            <a:off x="80272" y="4048584"/>
            <a:ext cx="245291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5"/>
              </a:rPr>
              <a:t>https://www.unavco.org/instrumentation/</a:t>
            </a:r>
            <a:endParaRPr lang="en-US" sz="1000" dirty="0"/>
          </a:p>
          <a:p>
            <a:r>
              <a:rPr lang="en-US" sz="1000" dirty="0"/>
              <a:t>networks/status/nota/overview/FERN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2DDDE4-D534-4996-9BE5-4AD43F56411D}"/>
              </a:ext>
            </a:extLst>
          </p:cNvPr>
          <p:cNvCxnSpPr/>
          <p:nvPr/>
        </p:nvCxnSpPr>
        <p:spPr>
          <a:xfrm>
            <a:off x="3043238" y="1376363"/>
            <a:ext cx="3814762" cy="8524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AD4C5D-5D16-40EB-A5E7-61D97A118A32}"/>
              </a:ext>
            </a:extLst>
          </p:cNvPr>
          <p:cNvCxnSpPr>
            <a:cxnSpLocks/>
          </p:cNvCxnSpPr>
          <p:nvPr/>
        </p:nvCxnSpPr>
        <p:spPr>
          <a:xfrm>
            <a:off x="3024188" y="2571750"/>
            <a:ext cx="3833812" cy="9739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8570FB-B048-491D-A245-ED905FD2D32D}"/>
              </a:ext>
            </a:extLst>
          </p:cNvPr>
          <p:cNvCxnSpPr>
            <a:cxnSpLocks/>
          </p:cNvCxnSpPr>
          <p:nvPr/>
        </p:nvCxnSpPr>
        <p:spPr>
          <a:xfrm>
            <a:off x="3043238" y="4114800"/>
            <a:ext cx="3824287" cy="4207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92E1CF-074F-4C28-87FB-14D5DFB6E75C}"/>
                  </a:ext>
                </a:extLst>
              </p:cNvPr>
              <p:cNvSpPr txBox="1"/>
              <p:nvPr/>
            </p:nvSpPr>
            <p:spPr>
              <a:xfrm>
                <a:off x="2934993" y="1982629"/>
                <a:ext cx="249805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92E1CF-074F-4C28-87FB-14D5DFB6E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993" y="1982629"/>
                <a:ext cx="2498056" cy="246221"/>
              </a:xfrm>
              <a:prstGeom prst="rect">
                <a:avLst/>
              </a:prstGeom>
              <a:blipFill>
                <a:blip r:embed="rId6"/>
                <a:stretch>
                  <a:fillRect l="-244" r="-2195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533133-494B-48BE-98AF-534480DC1354}"/>
                  </a:ext>
                </a:extLst>
              </p:cNvPr>
              <p:cNvSpPr txBox="1"/>
              <p:nvPr/>
            </p:nvSpPr>
            <p:spPr>
              <a:xfrm>
                <a:off x="2886355" y="3259874"/>
                <a:ext cx="253755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533133-494B-48BE-98AF-534480DC1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355" y="3259874"/>
                <a:ext cx="2537553" cy="246221"/>
              </a:xfrm>
              <a:prstGeom prst="rect">
                <a:avLst/>
              </a:prstGeom>
              <a:blipFill>
                <a:blip r:embed="rId7"/>
                <a:stretch>
                  <a:fillRect r="-48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9E91C5-F8B4-4CDE-8852-1E7432C8AF29}"/>
                  </a:ext>
                </a:extLst>
              </p:cNvPr>
              <p:cNvSpPr txBox="1"/>
              <p:nvPr/>
            </p:nvSpPr>
            <p:spPr>
              <a:xfrm>
                <a:off x="2934993" y="4567978"/>
                <a:ext cx="253755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9E91C5-F8B4-4CDE-8852-1E7432C8A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993" y="4567978"/>
                <a:ext cx="2537553" cy="246221"/>
              </a:xfrm>
              <a:prstGeom prst="rect">
                <a:avLst/>
              </a:prstGeom>
              <a:blipFill>
                <a:blip r:embed="rId8"/>
                <a:stretch>
                  <a:fillRect r="-1199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F1F51C-8920-4DB3-8708-5CF1FADD633B}"/>
              </a:ext>
            </a:extLst>
          </p:cNvPr>
          <p:cNvCxnSpPr>
            <a:cxnSpLocks/>
          </p:cNvCxnSpPr>
          <p:nvPr/>
        </p:nvCxnSpPr>
        <p:spPr>
          <a:xfrm flipV="1">
            <a:off x="6374048" y="1283494"/>
            <a:ext cx="0" cy="105319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DE1928-BA62-4AF1-8F5A-D01FE6A89982}"/>
              </a:ext>
            </a:extLst>
          </p:cNvPr>
          <p:cNvCxnSpPr>
            <a:cxnSpLocks/>
          </p:cNvCxnSpPr>
          <p:nvPr/>
        </p:nvCxnSpPr>
        <p:spPr>
          <a:xfrm flipV="1">
            <a:off x="6374048" y="2537221"/>
            <a:ext cx="0" cy="105319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7700A1-41AD-418A-B650-E2C0E5339B61}"/>
              </a:ext>
            </a:extLst>
          </p:cNvPr>
          <p:cNvCxnSpPr>
            <a:cxnSpLocks/>
          </p:cNvCxnSpPr>
          <p:nvPr/>
        </p:nvCxnSpPr>
        <p:spPr>
          <a:xfrm flipV="1">
            <a:off x="6374048" y="3815953"/>
            <a:ext cx="0" cy="105319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A72B2B-BCDF-4780-B255-0E3BBAB0894D}"/>
                  </a:ext>
                </a:extLst>
              </p:cNvPr>
              <p:cNvSpPr txBox="1"/>
              <p:nvPr/>
            </p:nvSpPr>
            <p:spPr>
              <a:xfrm>
                <a:off x="7558275" y="1787961"/>
                <a:ext cx="131215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For MYCS3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=2020.0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A72B2B-BCDF-4780-B255-0E3BBAB08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275" y="1787961"/>
                <a:ext cx="1312154" cy="553998"/>
              </a:xfrm>
              <a:prstGeom prst="rect">
                <a:avLst/>
              </a:prstGeom>
              <a:blipFill>
                <a:blip r:embed="rId9"/>
                <a:stretch>
                  <a:fillRect l="-11163" t="-14286" r="-1395" b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D144824-C2D7-4D82-BCC7-D45A880FFC2F}"/>
              </a:ext>
            </a:extLst>
          </p:cNvPr>
          <p:cNvSpPr txBox="1"/>
          <p:nvPr/>
        </p:nvSpPr>
        <p:spPr>
          <a:xfrm>
            <a:off x="7467994" y="2756036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Aligned with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ITRF2020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F07D96-5D05-4B0E-9432-792F6F0840D1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5472546" y="2178424"/>
            <a:ext cx="1995448" cy="90077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812E154-E326-4424-B125-803DFACF3B90}"/>
              </a:ext>
            </a:extLst>
          </p:cNvPr>
          <p:cNvCxnSpPr>
            <a:cxnSpLocks/>
            <a:stCxn id="3" idx="1"/>
            <a:endCxn id="21" idx="3"/>
          </p:cNvCxnSpPr>
          <p:nvPr/>
        </p:nvCxnSpPr>
        <p:spPr>
          <a:xfrm flipH="1">
            <a:off x="5423908" y="3079202"/>
            <a:ext cx="2044086" cy="30378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50A2C8-813A-45D7-848D-30D1D700E247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5472546" y="3079202"/>
            <a:ext cx="1995448" cy="162766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970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we update the MYCSs?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stations added to NCN since last MYCS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stations will have drifted away from the CF computed in the previous MYCS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Earthquakes and antenna changes since last MYCS</a:t>
            </a:r>
          </a:p>
        </p:txBody>
      </p:sp>
    </p:spTree>
    <p:extLst>
      <p:ext uri="{BB962C8B-B14F-4D97-AF65-F5344CB8AC3E}">
        <p14:creationId xmlns:p14="http://schemas.microsoft.com/office/powerpoint/2010/main" val="2161756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214312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International Terrestrial Reference System?</a:t>
            </a:r>
          </a:p>
        </p:txBody>
      </p:sp>
    </p:spTree>
    <p:extLst>
      <p:ext uri="{BB962C8B-B14F-4D97-AF65-F5344CB8AC3E}">
        <p14:creationId xmlns:p14="http://schemas.microsoft.com/office/powerpoint/2010/main" val="682965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ITRF2020?</a:t>
            </a:r>
          </a:p>
        </p:txBody>
      </p:sp>
      <p:sp>
        <p:nvSpPr>
          <p:cNvPr id="28" name="Google Shape;392;p36">
            <a:extLst>
              <a:ext uri="{FF2B5EF4-FFF2-40B4-BE49-F238E27FC236}">
                <a16:creationId xmlns:a16="http://schemas.microsoft.com/office/drawing/2014/main" id="{772A92CF-924F-4DB4-8BA9-EEA3FEE78622}"/>
              </a:ext>
            </a:extLst>
          </p:cNvPr>
          <p:cNvSpPr txBox="1"/>
          <p:nvPr/>
        </p:nvSpPr>
        <p:spPr>
          <a:xfrm>
            <a:off x="515071" y="1063229"/>
            <a:ext cx="6337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Terrestrial Reference System (ITRS)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Google Shape;393;p36">
            <a:extLst>
              <a:ext uri="{FF2B5EF4-FFF2-40B4-BE49-F238E27FC236}">
                <a16:creationId xmlns:a16="http://schemas.microsoft.com/office/drawing/2014/main" id="{19062C9A-020D-4A1D-A4A9-81A0811BFA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318" y="1822882"/>
            <a:ext cx="3230019" cy="322032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94;p36">
            <a:extLst>
              <a:ext uri="{FF2B5EF4-FFF2-40B4-BE49-F238E27FC236}">
                <a16:creationId xmlns:a16="http://schemas.microsoft.com/office/drawing/2014/main" id="{1DAFE4E0-B0FE-44BE-84D1-966BFA924545}"/>
              </a:ext>
            </a:extLst>
          </p:cNvPr>
          <p:cNvSpPr txBox="1"/>
          <p:nvPr/>
        </p:nvSpPr>
        <p:spPr>
          <a:xfrm>
            <a:off x="4076490" y="1745079"/>
            <a:ext cx="506751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Defined and maintained by the International Earth Rotation and Reference System Service (IERS) </a:t>
            </a: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Google Shape;395;p36">
            <a:extLst>
              <a:ext uri="{FF2B5EF4-FFF2-40B4-BE49-F238E27FC236}">
                <a16:creationId xmlns:a16="http://schemas.microsoft.com/office/drawing/2014/main" id="{8D05F672-C52A-4714-9E49-F35A5881944D}"/>
              </a:ext>
            </a:extLst>
          </p:cNvPr>
          <p:cNvSpPr txBox="1"/>
          <p:nvPr/>
        </p:nvSpPr>
        <p:spPr>
          <a:xfrm>
            <a:off x="3919010" y="3931067"/>
            <a:ext cx="5126902" cy="33855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https://www.iers.org/IERS/EN/Home/home_node.html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603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ITRF2020?</a:t>
            </a:r>
          </a:p>
        </p:txBody>
      </p:sp>
      <p:sp>
        <p:nvSpPr>
          <p:cNvPr id="28" name="Google Shape;392;p36">
            <a:extLst>
              <a:ext uri="{FF2B5EF4-FFF2-40B4-BE49-F238E27FC236}">
                <a16:creationId xmlns:a16="http://schemas.microsoft.com/office/drawing/2014/main" id="{772A92CF-924F-4DB4-8BA9-EEA3FEE78622}"/>
              </a:ext>
            </a:extLst>
          </p:cNvPr>
          <p:cNvSpPr txBox="1"/>
          <p:nvPr/>
        </p:nvSpPr>
        <p:spPr>
          <a:xfrm>
            <a:off x="515071" y="1063229"/>
            <a:ext cx="6337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Terrestrial Reference System (ITRS)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Google Shape;400;p37">
            <a:extLst>
              <a:ext uri="{FF2B5EF4-FFF2-40B4-BE49-F238E27FC236}">
                <a16:creationId xmlns:a16="http://schemas.microsoft.com/office/drawing/2014/main" id="{7819A20D-6B99-4515-A0EF-0CB96A1752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379" y="1509473"/>
            <a:ext cx="3782933" cy="3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02;p37">
            <a:extLst>
              <a:ext uri="{FF2B5EF4-FFF2-40B4-BE49-F238E27FC236}">
                <a16:creationId xmlns:a16="http://schemas.microsoft.com/office/drawing/2014/main" id="{D01CB3FD-0E23-4023-AE8C-E1EAF56CB21B}"/>
              </a:ext>
            </a:extLst>
          </p:cNvPr>
          <p:cNvSpPr txBox="1"/>
          <p:nvPr/>
        </p:nvSpPr>
        <p:spPr>
          <a:xfrm>
            <a:off x="4905284" y="1705803"/>
            <a:ext cx="3662222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Need to define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conventions for: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origin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where is the zero point?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scale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what is our measure of length?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orientation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how are the axes oriented in space?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85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214312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multi-year CORS solution?</a:t>
            </a:r>
          </a:p>
        </p:txBody>
      </p:sp>
    </p:spTree>
    <p:extLst>
      <p:ext uri="{BB962C8B-B14F-4D97-AF65-F5344CB8AC3E}">
        <p14:creationId xmlns:p14="http://schemas.microsoft.com/office/powerpoint/2010/main" val="2926411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ITRF2020?</a:t>
            </a:r>
          </a:p>
        </p:txBody>
      </p:sp>
      <p:sp>
        <p:nvSpPr>
          <p:cNvPr id="28" name="Google Shape;392;p36">
            <a:extLst>
              <a:ext uri="{FF2B5EF4-FFF2-40B4-BE49-F238E27FC236}">
                <a16:creationId xmlns:a16="http://schemas.microsoft.com/office/drawing/2014/main" id="{772A92CF-924F-4DB4-8BA9-EEA3FEE78622}"/>
              </a:ext>
            </a:extLst>
          </p:cNvPr>
          <p:cNvSpPr txBox="1"/>
          <p:nvPr/>
        </p:nvSpPr>
        <p:spPr>
          <a:xfrm>
            <a:off x="515071" y="1063229"/>
            <a:ext cx="6337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Terrestrial Reference System (ITRS)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Google Shape;400;p37">
            <a:extLst>
              <a:ext uri="{FF2B5EF4-FFF2-40B4-BE49-F238E27FC236}">
                <a16:creationId xmlns:a16="http://schemas.microsoft.com/office/drawing/2014/main" id="{7819A20D-6B99-4515-A0EF-0CB96A1752F1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92379" y="1513774"/>
            <a:ext cx="3782933" cy="35153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02;p37">
            <a:extLst>
              <a:ext uri="{FF2B5EF4-FFF2-40B4-BE49-F238E27FC236}">
                <a16:creationId xmlns:a16="http://schemas.microsoft.com/office/drawing/2014/main" id="{D01CB3FD-0E23-4023-AE8C-E1EAF56CB21B}"/>
              </a:ext>
            </a:extLst>
          </p:cNvPr>
          <p:cNvSpPr txBox="1"/>
          <p:nvPr/>
        </p:nvSpPr>
        <p:spPr>
          <a:xfrm>
            <a:off x="4905284" y="2305947"/>
            <a:ext cx="366222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origin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Earth’s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geocenter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average center of total mass of Earth, including ocean’s and atmosphere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84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ITRF2020?</a:t>
            </a:r>
          </a:p>
        </p:txBody>
      </p:sp>
      <p:sp>
        <p:nvSpPr>
          <p:cNvPr id="28" name="Google Shape;392;p36">
            <a:extLst>
              <a:ext uri="{FF2B5EF4-FFF2-40B4-BE49-F238E27FC236}">
                <a16:creationId xmlns:a16="http://schemas.microsoft.com/office/drawing/2014/main" id="{772A92CF-924F-4DB4-8BA9-EEA3FEE78622}"/>
              </a:ext>
            </a:extLst>
          </p:cNvPr>
          <p:cNvSpPr txBox="1"/>
          <p:nvPr/>
        </p:nvSpPr>
        <p:spPr>
          <a:xfrm>
            <a:off x="515071" y="1063229"/>
            <a:ext cx="6337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Terrestrial Reference System (ITRS)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Google Shape;400;p37">
            <a:extLst>
              <a:ext uri="{FF2B5EF4-FFF2-40B4-BE49-F238E27FC236}">
                <a16:creationId xmlns:a16="http://schemas.microsoft.com/office/drawing/2014/main" id="{7819A20D-6B99-4515-A0EF-0CB96A1752F1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92379" y="1513774"/>
            <a:ext cx="3782932" cy="35153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02;p37">
            <a:extLst>
              <a:ext uri="{FF2B5EF4-FFF2-40B4-BE49-F238E27FC236}">
                <a16:creationId xmlns:a16="http://schemas.microsoft.com/office/drawing/2014/main" id="{D01CB3FD-0E23-4023-AE8C-E1EAF56CB21B}"/>
              </a:ext>
            </a:extLst>
          </p:cNvPr>
          <p:cNvSpPr txBox="1"/>
          <p:nvPr/>
        </p:nvSpPr>
        <p:spPr>
          <a:xfrm>
            <a:off x="4905284" y="2305947"/>
            <a:ext cx="36622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scale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SI unit of length, meter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78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ITRF2020?</a:t>
            </a:r>
          </a:p>
        </p:txBody>
      </p:sp>
      <p:sp>
        <p:nvSpPr>
          <p:cNvPr id="28" name="Google Shape;392;p36">
            <a:extLst>
              <a:ext uri="{FF2B5EF4-FFF2-40B4-BE49-F238E27FC236}">
                <a16:creationId xmlns:a16="http://schemas.microsoft.com/office/drawing/2014/main" id="{772A92CF-924F-4DB4-8BA9-EEA3FEE78622}"/>
              </a:ext>
            </a:extLst>
          </p:cNvPr>
          <p:cNvSpPr txBox="1"/>
          <p:nvPr/>
        </p:nvSpPr>
        <p:spPr>
          <a:xfrm>
            <a:off x="515071" y="1063229"/>
            <a:ext cx="6337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Terrestrial Reference System (ITRS)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Google Shape;400;p37">
            <a:extLst>
              <a:ext uri="{FF2B5EF4-FFF2-40B4-BE49-F238E27FC236}">
                <a16:creationId xmlns:a16="http://schemas.microsoft.com/office/drawing/2014/main" id="{7819A20D-6B99-4515-A0EF-0CB96A1752F1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97729" y="1513774"/>
            <a:ext cx="3772231" cy="35153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02;p37">
            <a:extLst>
              <a:ext uri="{FF2B5EF4-FFF2-40B4-BE49-F238E27FC236}">
                <a16:creationId xmlns:a16="http://schemas.microsoft.com/office/drawing/2014/main" id="{D01CB3FD-0E23-4023-AE8C-E1EAF56CB21B}"/>
              </a:ext>
            </a:extLst>
          </p:cNvPr>
          <p:cNvSpPr txBox="1"/>
          <p:nvPr/>
        </p:nvSpPr>
        <p:spPr>
          <a:xfrm>
            <a:off x="4905284" y="1977444"/>
            <a:ext cx="3662222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orientation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x-axis passes through the reference meridian of the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Conventional Terrestrial System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 at the equator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z-axis aligned with the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International Reference Pole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  <a:sym typeface="Times New Roman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y-axis defined to form a “right-handed” system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91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ITRF2020?</a:t>
            </a:r>
          </a:p>
        </p:txBody>
      </p:sp>
      <p:sp>
        <p:nvSpPr>
          <p:cNvPr id="28" name="Google Shape;392;p36">
            <a:extLst>
              <a:ext uri="{FF2B5EF4-FFF2-40B4-BE49-F238E27FC236}">
                <a16:creationId xmlns:a16="http://schemas.microsoft.com/office/drawing/2014/main" id="{772A92CF-924F-4DB4-8BA9-EEA3FEE78622}"/>
              </a:ext>
            </a:extLst>
          </p:cNvPr>
          <p:cNvSpPr txBox="1"/>
          <p:nvPr/>
        </p:nvSpPr>
        <p:spPr>
          <a:xfrm>
            <a:off x="515071" y="1063229"/>
            <a:ext cx="6337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Terrestrial Reference System (ITRS)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oogle Shape;431;p41">
            <a:extLst>
              <a:ext uri="{FF2B5EF4-FFF2-40B4-BE49-F238E27FC236}">
                <a16:creationId xmlns:a16="http://schemas.microsoft.com/office/drawing/2014/main" id="{E9D0680E-D914-406A-927B-3C9D6F5446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680" y="1435208"/>
            <a:ext cx="5012485" cy="35971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32;p41">
            <a:extLst>
              <a:ext uri="{FF2B5EF4-FFF2-40B4-BE49-F238E27FC236}">
                <a16:creationId xmlns:a16="http://schemas.microsoft.com/office/drawing/2014/main" id="{39151EE2-5788-4B73-A99E-6832E3225CF3}"/>
              </a:ext>
            </a:extLst>
          </p:cNvPr>
          <p:cNvSpPr txBox="1"/>
          <p:nvPr/>
        </p:nvSpPr>
        <p:spPr>
          <a:xfrm>
            <a:off x="4939471" y="1955048"/>
            <a:ext cx="4016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frame rotates with and is fixed to the Earth as it orbits the Sun. It is an Earth-centered-Earth-fixed frame (ECEF).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24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ITRF2020?</a:t>
            </a:r>
          </a:p>
        </p:txBody>
      </p:sp>
      <p:sp>
        <p:nvSpPr>
          <p:cNvPr id="28" name="Google Shape;392;p36">
            <a:extLst>
              <a:ext uri="{FF2B5EF4-FFF2-40B4-BE49-F238E27FC236}">
                <a16:creationId xmlns:a16="http://schemas.microsoft.com/office/drawing/2014/main" id="{772A92CF-924F-4DB4-8BA9-EEA3FEE78622}"/>
              </a:ext>
            </a:extLst>
          </p:cNvPr>
          <p:cNvSpPr txBox="1"/>
          <p:nvPr/>
        </p:nvSpPr>
        <p:spPr>
          <a:xfrm>
            <a:off x="4807324" y="1460015"/>
            <a:ext cx="3630706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ITRS → ITRF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  <a:cs typeface="Times New Roman"/>
              <a:sym typeface="Times New Roman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  <a:sym typeface="Times New Roman"/>
              </a:rPr>
              <a:t>ITRF2020 is the most recent realization of the ITRS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“Realization” of the idealized reference system occurs when coordinates are assigned to physical points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by applying 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rules of the reference system.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Google Shape;400;p37">
            <a:extLst>
              <a:ext uri="{FF2B5EF4-FFF2-40B4-BE49-F238E27FC236}">
                <a16:creationId xmlns:a16="http://schemas.microsoft.com/office/drawing/2014/main" id="{7819A20D-6B99-4515-A0EF-0CB96A1752F1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97729" y="1518746"/>
            <a:ext cx="3772231" cy="3505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887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2143125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Realization of ITRF2020</a:t>
            </a:r>
          </a:p>
        </p:txBody>
      </p:sp>
    </p:spTree>
    <p:extLst>
      <p:ext uri="{BB962C8B-B14F-4D97-AF65-F5344CB8AC3E}">
        <p14:creationId xmlns:p14="http://schemas.microsoft.com/office/powerpoint/2010/main" val="3550614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Realization of ITRF2020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6DE9E-2783-44E5-B5C2-AC8290A895D4}"/>
              </a:ext>
            </a:extLst>
          </p:cNvPr>
          <p:cNvSpPr txBox="1"/>
          <p:nvPr/>
        </p:nvSpPr>
        <p:spPr>
          <a:xfrm>
            <a:off x="3278697" y="936827"/>
            <a:ext cx="2586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NGS’s contribution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D48D34-5EE1-4199-B93F-634A344BD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62" y="2000145"/>
            <a:ext cx="5658826" cy="3004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9C60C-A4A7-4F08-88D0-7C8E7862EC3D}"/>
              </a:ext>
            </a:extLst>
          </p:cNvPr>
          <p:cNvSpPr txBox="1"/>
          <p:nvPr/>
        </p:nvSpPr>
        <p:spPr>
          <a:xfrm>
            <a:off x="60512" y="4481465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Repro3 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2020:233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AB759-C658-4B40-B33C-91D1E4A403E4}"/>
              </a:ext>
            </a:extLst>
          </p:cNvPr>
          <p:cNvSpPr txBox="1"/>
          <p:nvPr/>
        </p:nvSpPr>
        <p:spPr>
          <a:xfrm>
            <a:off x="6275438" y="1992051"/>
            <a:ext cx="29355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International GNSS Service (IGS) 3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Reprocessing Campaign (repro3)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NGS processed data from ~800 stations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 January 1994 through 26 November 2022 (10556 days of data)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2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Realization of ITRF2020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6DE9E-2783-44E5-B5C2-AC8290A895D4}"/>
              </a:ext>
            </a:extLst>
          </p:cNvPr>
          <p:cNvSpPr txBox="1"/>
          <p:nvPr/>
        </p:nvSpPr>
        <p:spPr>
          <a:xfrm>
            <a:off x="3278697" y="936827"/>
            <a:ext cx="2586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NGS’s contribution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D48D34-5EE1-4199-B93F-634A344BD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62" y="2000145"/>
            <a:ext cx="5658826" cy="3004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9C60C-A4A7-4F08-88D0-7C8E7862EC3D}"/>
              </a:ext>
            </a:extLst>
          </p:cNvPr>
          <p:cNvSpPr txBox="1"/>
          <p:nvPr/>
        </p:nvSpPr>
        <p:spPr>
          <a:xfrm>
            <a:off x="60512" y="4481465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Repro3 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2020:233</a:t>
            </a:r>
          </a:p>
        </p:txBody>
      </p:sp>
      <p:pic>
        <p:nvPicPr>
          <p:cNvPr id="11" name="Google Shape;509;p51">
            <a:extLst>
              <a:ext uri="{FF2B5EF4-FFF2-40B4-BE49-F238E27FC236}">
                <a16:creationId xmlns:a16="http://schemas.microsoft.com/office/drawing/2014/main" id="{73FB49E0-5663-46A2-B44A-F077C75245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60" y="2074312"/>
            <a:ext cx="912622" cy="49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11;p51">
            <a:extLst>
              <a:ext uri="{FF2B5EF4-FFF2-40B4-BE49-F238E27FC236}">
                <a16:creationId xmlns:a16="http://schemas.microsoft.com/office/drawing/2014/main" id="{83F20FE3-D09D-4240-88BC-DC91A14222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7343" y="1026898"/>
            <a:ext cx="844582" cy="46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13;p51">
            <a:extLst>
              <a:ext uri="{FF2B5EF4-FFF2-40B4-BE49-F238E27FC236}">
                <a16:creationId xmlns:a16="http://schemas.microsoft.com/office/drawing/2014/main" id="{6530954A-8912-4D7F-AE6E-BD70F8DD94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3012" y="4504001"/>
            <a:ext cx="844582" cy="46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13;p51">
            <a:extLst>
              <a:ext uri="{FF2B5EF4-FFF2-40B4-BE49-F238E27FC236}">
                <a16:creationId xmlns:a16="http://schemas.microsoft.com/office/drawing/2014/main" id="{B64BA80F-D217-4363-8F26-3B64AD547E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4685" y="1661084"/>
            <a:ext cx="844582" cy="46035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C98489-A0E6-403A-923C-7F1DB06E1843}"/>
              </a:ext>
            </a:extLst>
          </p:cNvPr>
          <p:cNvSpPr txBox="1"/>
          <p:nvPr/>
        </p:nvSpPr>
        <p:spPr>
          <a:xfrm>
            <a:off x="6275438" y="1992051"/>
            <a:ext cx="29355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International GNSS Service (IGS) 3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Reprocessing Campaign (repro3)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NGS processed data from ~800 stations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 January 1994 through 26 November 2022 (10556 days of data)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37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Realization of ITRF2020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6DE9E-2783-44E5-B5C2-AC8290A895D4}"/>
              </a:ext>
            </a:extLst>
          </p:cNvPr>
          <p:cNvSpPr txBox="1"/>
          <p:nvPr/>
        </p:nvSpPr>
        <p:spPr>
          <a:xfrm>
            <a:off x="3278697" y="936827"/>
            <a:ext cx="2586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NGS’s contribution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D48D34-5EE1-4199-B93F-634A344BD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62" y="2000145"/>
            <a:ext cx="5658826" cy="3004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9C60C-A4A7-4F08-88D0-7C8E7862EC3D}"/>
              </a:ext>
            </a:extLst>
          </p:cNvPr>
          <p:cNvSpPr txBox="1"/>
          <p:nvPr/>
        </p:nvSpPr>
        <p:spPr>
          <a:xfrm>
            <a:off x="60512" y="4481465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Repro3 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2020:233</a:t>
            </a:r>
          </a:p>
        </p:txBody>
      </p:sp>
      <p:pic>
        <p:nvPicPr>
          <p:cNvPr id="11" name="Google Shape;509;p51">
            <a:extLst>
              <a:ext uri="{FF2B5EF4-FFF2-40B4-BE49-F238E27FC236}">
                <a16:creationId xmlns:a16="http://schemas.microsoft.com/office/drawing/2014/main" id="{73FB49E0-5663-46A2-B44A-F077C75245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60" y="2074312"/>
            <a:ext cx="912622" cy="49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11;p51">
            <a:extLst>
              <a:ext uri="{FF2B5EF4-FFF2-40B4-BE49-F238E27FC236}">
                <a16:creationId xmlns:a16="http://schemas.microsoft.com/office/drawing/2014/main" id="{83F20FE3-D09D-4240-88BC-DC91A14222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7343" y="1026898"/>
            <a:ext cx="844582" cy="46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13;p51">
            <a:extLst>
              <a:ext uri="{FF2B5EF4-FFF2-40B4-BE49-F238E27FC236}">
                <a16:creationId xmlns:a16="http://schemas.microsoft.com/office/drawing/2014/main" id="{6530954A-8912-4D7F-AE6E-BD70F8DD94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3012" y="4504001"/>
            <a:ext cx="844582" cy="46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13;p51">
            <a:extLst>
              <a:ext uri="{FF2B5EF4-FFF2-40B4-BE49-F238E27FC236}">
                <a16:creationId xmlns:a16="http://schemas.microsoft.com/office/drawing/2014/main" id="{B64BA80F-D217-4363-8F26-3B64AD547E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4685" y="1661084"/>
            <a:ext cx="844582" cy="4603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160C4E-CD22-44EB-8DFB-21C3F7396E20}"/>
              </a:ext>
            </a:extLst>
          </p:cNvPr>
          <p:cNvCxnSpPr/>
          <p:nvPr/>
        </p:nvCxnSpPr>
        <p:spPr>
          <a:xfrm flipV="1">
            <a:off x="3079376" y="1398492"/>
            <a:ext cx="0" cy="2037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AAD2DC-F0B3-4FC0-A31B-593DFB601A04}"/>
              </a:ext>
            </a:extLst>
          </p:cNvPr>
          <p:cNvCxnSpPr>
            <a:cxnSpLocks/>
          </p:cNvCxnSpPr>
          <p:nvPr/>
        </p:nvCxnSpPr>
        <p:spPr>
          <a:xfrm>
            <a:off x="3079376" y="3435724"/>
            <a:ext cx="30893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E46229-6D6F-43B9-AA8E-B79ADA9E1BE6}"/>
              </a:ext>
            </a:extLst>
          </p:cNvPr>
          <p:cNvGrpSpPr/>
          <p:nvPr/>
        </p:nvGrpSpPr>
        <p:grpSpPr>
          <a:xfrm rot="289213">
            <a:off x="3169830" y="1524687"/>
            <a:ext cx="3089307" cy="2037232"/>
            <a:chOff x="3231776" y="1550892"/>
            <a:chExt cx="3089307" cy="2037232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DB3CEE6-5D4E-4E42-B9E7-2D911702CF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1776" y="1550892"/>
              <a:ext cx="0" cy="2037232"/>
            </a:xfrm>
            <a:prstGeom prst="straightConnector1">
              <a:avLst/>
            </a:prstGeom>
            <a:ln>
              <a:solidFill>
                <a:schemeClr val="tx1">
                  <a:alpha val="42000"/>
                </a:schemeClr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017F9C-3E15-40B7-8279-846804ADF0D2}"/>
                </a:ext>
              </a:extLst>
            </p:cNvPr>
            <p:cNvCxnSpPr>
              <a:cxnSpLocks/>
            </p:cNvCxnSpPr>
            <p:nvPr/>
          </p:nvCxnSpPr>
          <p:spPr>
            <a:xfrm>
              <a:off x="3231776" y="3588124"/>
              <a:ext cx="3089307" cy="0"/>
            </a:xfrm>
            <a:prstGeom prst="straightConnector1">
              <a:avLst/>
            </a:prstGeom>
            <a:ln>
              <a:solidFill>
                <a:schemeClr val="tx1">
                  <a:alpha val="42000"/>
                </a:schemeClr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BD87A1-5BD6-4B5C-9107-5122E7102BB7}"/>
              </a:ext>
            </a:extLst>
          </p:cNvPr>
          <p:cNvGrpSpPr/>
          <p:nvPr/>
        </p:nvGrpSpPr>
        <p:grpSpPr>
          <a:xfrm rot="21330524">
            <a:off x="3004354" y="1280663"/>
            <a:ext cx="3089307" cy="2037232"/>
            <a:chOff x="3231776" y="1550892"/>
            <a:chExt cx="3089307" cy="2037232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E2A2A58-7961-4D96-AA09-9FAB274FCE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1776" y="1550892"/>
              <a:ext cx="0" cy="2037232"/>
            </a:xfrm>
            <a:prstGeom prst="straightConnector1">
              <a:avLst/>
            </a:prstGeom>
            <a:ln>
              <a:solidFill>
                <a:schemeClr val="tx1">
                  <a:alpha val="42000"/>
                </a:schemeClr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FF077C6-5D57-4F8C-8CCC-C925087E2230}"/>
                </a:ext>
              </a:extLst>
            </p:cNvPr>
            <p:cNvCxnSpPr>
              <a:cxnSpLocks/>
            </p:cNvCxnSpPr>
            <p:nvPr/>
          </p:nvCxnSpPr>
          <p:spPr>
            <a:xfrm>
              <a:off x="3231776" y="3588124"/>
              <a:ext cx="3089307" cy="0"/>
            </a:xfrm>
            <a:prstGeom prst="straightConnector1">
              <a:avLst/>
            </a:prstGeom>
            <a:ln>
              <a:solidFill>
                <a:schemeClr val="tx1">
                  <a:alpha val="42000"/>
                </a:schemeClr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CDECCAD-92EB-4E98-8BE4-5ADC6A62CF6D}"/>
              </a:ext>
            </a:extLst>
          </p:cNvPr>
          <p:cNvSpPr txBox="1"/>
          <p:nvPr/>
        </p:nvSpPr>
        <p:spPr>
          <a:xfrm>
            <a:off x="6275438" y="1992051"/>
            <a:ext cx="29355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International GNSS Service (IGS) 3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Reprocessing Campaign (repro3)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NGS processed data from ~800 stations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 January 1994 through 26 November 2022 (10556 days of data)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33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485;p49">
            <a:extLst>
              <a:ext uri="{FF2B5EF4-FFF2-40B4-BE49-F238E27FC236}">
                <a16:creationId xmlns:a16="http://schemas.microsoft.com/office/drawing/2014/main" id="{68EFABFB-7FFA-452A-BF2C-F2365BDD01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1368" y="3057721"/>
            <a:ext cx="987259" cy="644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Realization of ITRF2020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6DE9E-2783-44E5-B5C2-AC8290A895D4}"/>
              </a:ext>
            </a:extLst>
          </p:cNvPr>
          <p:cNvSpPr txBox="1"/>
          <p:nvPr/>
        </p:nvSpPr>
        <p:spPr>
          <a:xfrm>
            <a:off x="3278697" y="936827"/>
            <a:ext cx="2066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global effort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9C8F00-EF4A-4A16-AF77-89B412E99B56}"/>
              </a:ext>
            </a:extLst>
          </p:cNvPr>
          <p:cNvSpPr/>
          <p:nvPr/>
        </p:nvSpPr>
        <p:spPr>
          <a:xfrm>
            <a:off x="219635" y="1629894"/>
            <a:ext cx="7463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ULR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1DEEC3-6107-48E8-BDBA-EC14326CB8CF}"/>
              </a:ext>
            </a:extLst>
          </p:cNvPr>
          <p:cNvSpPr/>
          <p:nvPr/>
        </p:nvSpPr>
        <p:spPr>
          <a:xfrm>
            <a:off x="219635" y="2019299"/>
            <a:ext cx="7463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TUG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87383A2-FB21-42A0-8F24-8D0564F14850}"/>
              </a:ext>
            </a:extLst>
          </p:cNvPr>
          <p:cNvSpPr/>
          <p:nvPr/>
        </p:nvSpPr>
        <p:spPr>
          <a:xfrm>
            <a:off x="219635" y="2412275"/>
            <a:ext cx="7463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NGS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7A852C5-C1A9-4EDA-B49D-3516B8BEC841}"/>
              </a:ext>
            </a:extLst>
          </p:cNvPr>
          <p:cNvSpPr/>
          <p:nvPr/>
        </p:nvSpPr>
        <p:spPr>
          <a:xfrm>
            <a:off x="219635" y="2810085"/>
            <a:ext cx="7463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MIT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15B6941-7FF6-4F7A-8FF9-BE158C9BD316}"/>
              </a:ext>
            </a:extLst>
          </p:cNvPr>
          <p:cNvSpPr/>
          <p:nvPr/>
        </p:nvSpPr>
        <p:spPr>
          <a:xfrm>
            <a:off x="219635" y="3203411"/>
            <a:ext cx="7463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JPL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F0078E4-D567-4E91-99B3-F5D761B5832F}"/>
              </a:ext>
            </a:extLst>
          </p:cNvPr>
          <p:cNvSpPr/>
          <p:nvPr/>
        </p:nvSpPr>
        <p:spPr>
          <a:xfrm>
            <a:off x="219635" y="3601221"/>
            <a:ext cx="7463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GRG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E3DA943-DF99-42F2-A46E-7ED2A44FB001}"/>
              </a:ext>
            </a:extLst>
          </p:cNvPr>
          <p:cNvSpPr/>
          <p:nvPr/>
        </p:nvSpPr>
        <p:spPr>
          <a:xfrm>
            <a:off x="235323" y="3994547"/>
            <a:ext cx="7463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GFZ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A5A5B1-D829-42F9-A473-87D95D4BE9CA}"/>
              </a:ext>
            </a:extLst>
          </p:cNvPr>
          <p:cNvSpPr/>
          <p:nvPr/>
        </p:nvSpPr>
        <p:spPr>
          <a:xfrm>
            <a:off x="235323" y="4387873"/>
            <a:ext cx="7463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ESA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08C43D5-DDBB-4D28-96A8-F325BD3CF4EA}"/>
              </a:ext>
            </a:extLst>
          </p:cNvPr>
          <p:cNvSpPr/>
          <p:nvPr/>
        </p:nvSpPr>
        <p:spPr>
          <a:xfrm>
            <a:off x="151279" y="4762150"/>
            <a:ext cx="967068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CODE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2897F8-CAF7-44AB-9860-E7035591D97D}"/>
              </a:ext>
            </a:extLst>
          </p:cNvPr>
          <p:cNvSpPr/>
          <p:nvPr/>
        </p:nvSpPr>
        <p:spPr>
          <a:xfrm>
            <a:off x="197223" y="1240489"/>
            <a:ext cx="8225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WHU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7312776-A71F-4FA8-9463-A115BB1F6B68}"/>
              </a:ext>
            </a:extLst>
          </p:cNvPr>
          <p:cNvSpPr/>
          <p:nvPr/>
        </p:nvSpPr>
        <p:spPr>
          <a:xfrm>
            <a:off x="1958587" y="1269847"/>
            <a:ext cx="8225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IGS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ED2E2AA-E81B-445E-ABDA-5FE1EEA2C34E}"/>
              </a:ext>
            </a:extLst>
          </p:cNvPr>
          <p:cNvSpPr/>
          <p:nvPr/>
        </p:nvSpPr>
        <p:spPr>
          <a:xfrm>
            <a:off x="4417350" y="1700420"/>
            <a:ext cx="8225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IGN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F4ED463-0037-4C8A-9931-E99D18F5B65E}"/>
              </a:ext>
            </a:extLst>
          </p:cNvPr>
          <p:cNvSpPr/>
          <p:nvPr/>
        </p:nvSpPr>
        <p:spPr>
          <a:xfrm>
            <a:off x="2210966" y="2887273"/>
            <a:ext cx="8225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IDS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7559AE-5648-43EA-9561-78FF059C764C}"/>
              </a:ext>
            </a:extLst>
          </p:cNvPr>
          <p:cNvSpPr/>
          <p:nvPr/>
        </p:nvSpPr>
        <p:spPr>
          <a:xfrm>
            <a:off x="2321726" y="3998413"/>
            <a:ext cx="8225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ILRS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C61DD3-9F9D-47EB-964F-6AA4AA95D394}"/>
              </a:ext>
            </a:extLst>
          </p:cNvPr>
          <p:cNvSpPr/>
          <p:nvPr/>
        </p:nvSpPr>
        <p:spPr>
          <a:xfrm>
            <a:off x="3779790" y="2556611"/>
            <a:ext cx="4335367" cy="2108177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t"/>
          <a:lstStyle/>
          <a:p>
            <a:r>
              <a:rPr lang="en-US" dirty="0"/>
              <a:t>Local Ties</a:t>
            </a:r>
          </a:p>
        </p:txBody>
      </p:sp>
      <p:pic>
        <p:nvPicPr>
          <p:cNvPr id="41" name="Google Shape;530;p53">
            <a:extLst>
              <a:ext uri="{FF2B5EF4-FFF2-40B4-BE49-F238E27FC236}">
                <a16:creationId xmlns:a16="http://schemas.microsoft.com/office/drawing/2014/main" id="{8CDE7562-0F84-4F6A-9E9B-E8C709C8D5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7943" y="3051026"/>
            <a:ext cx="1115352" cy="148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528;p53">
            <a:extLst>
              <a:ext uri="{FF2B5EF4-FFF2-40B4-BE49-F238E27FC236}">
                <a16:creationId xmlns:a16="http://schemas.microsoft.com/office/drawing/2014/main" id="{47167B20-4D3F-4DD8-8A76-AE3355B7B7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2726" y="2610295"/>
            <a:ext cx="1457953" cy="198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529;p53">
            <a:extLst>
              <a:ext uri="{FF2B5EF4-FFF2-40B4-BE49-F238E27FC236}">
                <a16:creationId xmlns:a16="http://schemas.microsoft.com/office/drawing/2014/main" id="{7F1EEDF5-F808-4280-9C86-7EA383D65AA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39862" y="2707118"/>
            <a:ext cx="1089901" cy="1089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C3934E-0605-4ACE-BA77-317F07B4529F}"/>
              </a:ext>
            </a:extLst>
          </p:cNvPr>
          <p:cNvSpPr/>
          <p:nvPr/>
        </p:nvSpPr>
        <p:spPr>
          <a:xfrm>
            <a:off x="6178859" y="1620566"/>
            <a:ext cx="1201517" cy="4579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sp>
        <p:nvSpPr>
          <p:cNvPr id="46" name="Google Shape;532;p53">
            <a:extLst>
              <a:ext uri="{FF2B5EF4-FFF2-40B4-BE49-F238E27FC236}">
                <a16:creationId xmlns:a16="http://schemas.microsoft.com/office/drawing/2014/main" id="{1FAAE573-A9E1-45DE-A7A5-CFF57AE48E40}"/>
              </a:ext>
            </a:extLst>
          </p:cNvPr>
          <p:cNvSpPr txBox="1"/>
          <p:nvPr/>
        </p:nvSpPr>
        <p:spPr>
          <a:xfrm>
            <a:off x="5190516" y="3792887"/>
            <a:ext cx="89703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Steve B. at (KOKB), DORIS (left) and VLBI (above)</a:t>
            </a:r>
            <a:endParaRPr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EA8743-5074-40A7-9D58-0F521ACB0768}"/>
              </a:ext>
            </a:extLst>
          </p:cNvPr>
          <p:cNvCxnSpPr>
            <a:stCxn id="33" idx="3"/>
            <a:endCxn id="35" idx="1"/>
          </p:cNvCxnSpPr>
          <p:nvPr/>
        </p:nvCxnSpPr>
        <p:spPr>
          <a:xfrm flipV="1">
            <a:off x="1118347" y="1427850"/>
            <a:ext cx="840240" cy="349230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95AE11D-9772-4996-A066-80041FF9DD1E}"/>
              </a:ext>
            </a:extLst>
          </p:cNvPr>
          <p:cNvCxnSpPr>
            <a:cxnSpLocks/>
            <a:stCxn id="32" idx="3"/>
            <a:endCxn id="35" idx="1"/>
          </p:cNvCxnSpPr>
          <p:nvPr/>
        </p:nvCxnSpPr>
        <p:spPr>
          <a:xfrm flipV="1">
            <a:off x="981635" y="1427850"/>
            <a:ext cx="976952" cy="3118026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50998B5-7211-4182-BA02-30EF007B96B1}"/>
              </a:ext>
            </a:extLst>
          </p:cNvPr>
          <p:cNvCxnSpPr>
            <a:cxnSpLocks/>
            <a:stCxn id="31" idx="3"/>
            <a:endCxn id="35" idx="1"/>
          </p:cNvCxnSpPr>
          <p:nvPr/>
        </p:nvCxnSpPr>
        <p:spPr>
          <a:xfrm flipV="1">
            <a:off x="981635" y="1427850"/>
            <a:ext cx="976952" cy="272470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1E17650-B1C4-4684-A90E-8E934F5806CA}"/>
              </a:ext>
            </a:extLst>
          </p:cNvPr>
          <p:cNvCxnSpPr>
            <a:cxnSpLocks/>
            <a:stCxn id="30" idx="3"/>
            <a:endCxn id="35" idx="1"/>
          </p:cNvCxnSpPr>
          <p:nvPr/>
        </p:nvCxnSpPr>
        <p:spPr>
          <a:xfrm flipV="1">
            <a:off x="965947" y="1427850"/>
            <a:ext cx="992640" cy="2331374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FA85993-BDEC-4ABB-89D0-2723C20A9D66}"/>
              </a:ext>
            </a:extLst>
          </p:cNvPr>
          <p:cNvCxnSpPr>
            <a:cxnSpLocks/>
            <a:stCxn id="29" idx="3"/>
            <a:endCxn id="35" idx="1"/>
          </p:cNvCxnSpPr>
          <p:nvPr/>
        </p:nvCxnSpPr>
        <p:spPr>
          <a:xfrm flipV="1">
            <a:off x="965947" y="1427850"/>
            <a:ext cx="992640" cy="1933564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D9F6293-D709-4166-8EEA-027980D62831}"/>
              </a:ext>
            </a:extLst>
          </p:cNvPr>
          <p:cNvCxnSpPr>
            <a:cxnSpLocks/>
            <a:stCxn id="28" idx="3"/>
            <a:endCxn id="35" idx="1"/>
          </p:cNvCxnSpPr>
          <p:nvPr/>
        </p:nvCxnSpPr>
        <p:spPr>
          <a:xfrm flipV="1">
            <a:off x="965947" y="1427850"/>
            <a:ext cx="992640" cy="1540238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FC626B4-F82A-4F48-AEEC-8824B2E0F166}"/>
              </a:ext>
            </a:extLst>
          </p:cNvPr>
          <p:cNvCxnSpPr>
            <a:cxnSpLocks/>
            <a:stCxn id="27" idx="3"/>
            <a:endCxn id="35" idx="1"/>
          </p:cNvCxnSpPr>
          <p:nvPr/>
        </p:nvCxnSpPr>
        <p:spPr>
          <a:xfrm flipV="1">
            <a:off x="965947" y="1427850"/>
            <a:ext cx="992640" cy="1142428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7C4A4A0-1E2C-4DDF-B4DE-E5897D7AFFD0}"/>
              </a:ext>
            </a:extLst>
          </p:cNvPr>
          <p:cNvCxnSpPr>
            <a:cxnSpLocks/>
            <a:stCxn id="21" idx="3"/>
            <a:endCxn id="35" idx="1"/>
          </p:cNvCxnSpPr>
          <p:nvPr/>
        </p:nvCxnSpPr>
        <p:spPr>
          <a:xfrm flipV="1">
            <a:off x="965947" y="1427850"/>
            <a:ext cx="992640" cy="749452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3C905B4-41EB-4297-9414-A07145B2D6F8}"/>
              </a:ext>
            </a:extLst>
          </p:cNvPr>
          <p:cNvCxnSpPr>
            <a:cxnSpLocks/>
            <a:stCxn id="7" idx="3"/>
            <a:endCxn id="35" idx="1"/>
          </p:cNvCxnSpPr>
          <p:nvPr/>
        </p:nvCxnSpPr>
        <p:spPr>
          <a:xfrm flipV="1">
            <a:off x="965947" y="1427850"/>
            <a:ext cx="992640" cy="360047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38F21D7-3BEA-4945-BDA2-951E74FCD8EC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>
            <a:off x="1019735" y="1398492"/>
            <a:ext cx="938852" cy="29358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192986E-B60F-4A14-9F45-F6114DBECA96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>
            <a:off x="2781099" y="1427850"/>
            <a:ext cx="1636251" cy="43057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2C382D2D-2EE9-4535-B21F-BDA5DEC43F60}"/>
              </a:ext>
            </a:extLst>
          </p:cNvPr>
          <p:cNvCxnSpPr>
            <a:cxnSpLocks/>
            <a:stCxn id="37" idx="3"/>
            <a:endCxn id="36" idx="1"/>
          </p:cNvCxnSpPr>
          <p:nvPr/>
        </p:nvCxnSpPr>
        <p:spPr>
          <a:xfrm flipV="1">
            <a:off x="3441418" y="1858423"/>
            <a:ext cx="975932" cy="596826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2FDB16C7-DAEB-4216-9754-C969C24BA583}"/>
              </a:ext>
            </a:extLst>
          </p:cNvPr>
          <p:cNvCxnSpPr>
            <a:cxnSpLocks/>
            <a:stCxn id="38" idx="3"/>
            <a:endCxn id="36" idx="1"/>
          </p:cNvCxnSpPr>
          <p:nvPr/>
        </p:nvCxnSpPr>
        <p:spPr>
          <a:xfrm flipV="1">
            <a:off x="3033478" y="1858423"/>
            <a:ext cx="1383872" cy="118685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60CB3A8F-D616-4DF2-A2E6-DC307B773CB2}"/>
              </a:ext>
            </a:extLst>
          </p:cNvPr>
          <p:cNvCxnSpPr>
            <a:cxnSpLocks/>
            <a:stCxn id="39" idx="3"/>
            <a:endCxn id="36" idx="1"/>
          </p:cNvCxnSpPr>
          <p:nvPr/>
        </p:nvCxnSpPr>
        <p:spPr>
          <a:xfrm flipV="1">
            <a:off x="3144238" y="1858423"/>
            <a:ext cx="1273112" cy="229799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55750091-E3F6-4CA1-97CD-01E884DCBB96}"/>
              </a:ext>
            </a:extLst>
          </p:cNvPr>
          <p:cNvCxnSpPr>
            <a:cxnSpLocks/>
            <a:stCxn id="40" idx="0"/>
            <a:endCxn id="36" idx="2"/>
          </p:cNvCxnSpPr>
          <p:nvPr/>
        </p:nvCxnSpPr>
        <p:spPr>
          <a:xfrm flipH="1" flipV="1">
            <a:off x="4828606" y="2016426"/>
            <a:ext cx="1118868" cy="540185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3" name="Google Shape;473;p48">
            <a:extLst>
              <a:ext uri="{FF2B5EF4-FFF2-40B4-BE49-F238E27FC236}">
                <a16:creationId xmlns:a16="http://schemas.microsoft.com/office/drawing/2014/main" id="{FE7FF732-5F2C-48B9-9405-A755176C32C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16292" y="1865221"/>
            <a:ext cx="847757" cy="5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495;p50">
            <a:extLst>
              <a:ext uri="{FF2B5EF4-FFF2-40B4-BE49-F238E27FC236}">
                <a16:creationId xmlns:a16="http://schemas.microsoft.com/office/drawing/2014/main" id="{3D17E422-E10F-4ED7-8C7E-B328E368154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62283" y="3933300"/>
            <a:ext cx="818250" cy="10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Arrow: Right 130">
            <a:extLst>
              <a:ext uri="{FF2B5EF4-FFF2-40B4-BE49-F238E27FC236}">
                <a16:creationId xmlns:a16="http://schemas.microsoft.com/office/drawing/2014/main" id="{0E109B20-9442-4D89-B8E1-84682C0CAA23}"/>
              </a:ext>
            </a:extLst>
          </p:cNvPr>
          <p:cNvSpPr/>
          <p:nvPr/>
        </p:nvSpPr>
        <p:spPr>
          <a:xfrm>
            <a:off x="5407784" y="1788953"/>
            <a:ext cx="603152" cy="121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17C7BD5-D843-4B9B-B7AC-806E8339DE25}"/>
              </a:ext>
            </a:extLst>
          </p:cNvPr>
          <p:cNvSpPr txBox="1"/>
          <p:nvPr/>
        </p:nvSpPr>
        <p:spPr>
          <a:xfrm>
            <a:off x="5475849" y="4719898"/>
            <a:ext cx="353617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https://itrf.ign.fr/en/solutions/ITRF2020</a:t>
            </a:r>
          </a:p>
        </p:txBody>
      </p:sp>
      <p:pic>
        <p:nvPicPr>
          <p:cNvPr id="135" name="Google Shape;511;p51">
            <a:extLst>
              <a:ext uri="{FF2B5EF4-FFF2-40B4-BE49-F238E27FC236}">
                <a16:creationId xmlns:a16="http://schemas.microsoft.com/office/drawing/2014/main" id="{300AC583-CA18-40FF-9EAA-44DB6172EDA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7343" y="906129"/>
            <a:ext cx="822512" cy="44832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3E9DCA-53B8-41B7-A676-82FC815B872D}"/>
              </a:ext>
            </a:extLst>
          </p:cNvPr>
          <p:cNvSpPr/>
          <p:nvPr/>
        </p:nvSpPr>
        <p:spPr>
          <a:xfrm>
            <a:off x="2618906" y="2297246"/>
            <a:ext cx="822512" cy="31600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dirty="0"/>
              <a:t>IVS</a:t>
            </a:r>
          </a:p>
        </p:txBody>
      </p:sp>
    </p:spTree>
    <p:extLst>
      <p:ext uri="{BB962C8B-B14F-4D97-AF65-F5344CB8AC3E}">
        <p14:creationId xmlns:p14="http://schemas.microsoft.com/office/powerpoint/2010/main" val="2072027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4" name="Google Shape;306;p26">
            <a:extLst>
              <a:ext uri="{FF2B5EF4-FFF2-40B4-BE49-F238E27FC236}">
                <a16:creationId xmlns:a16="http://schemas.microsoft.com/office/drawing/2014/main" id="{B562A307-9473-48B7-A69A-2C26189C23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3056" y="2716457"/>
            <a:ext cx="1736148" cy="15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71CE7F-D97B-4D2F-A20D-2C9861680A70}"/>
              </a:ext>
            </a:extLst>
          </p:cNvPr>
          <p:cNvSpPr txBox="1">
            <a:spLocks/>
          </p:cNvSpPr>
          <p:nvPr/>
        </p:nvSpPr>
        <p:spPr>
          <a:xfrm>
            <a:off x="175405" y="2829666"/>
            <a:ext cx="1736148" cy="1266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Survey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Marker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1016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2143125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to ITRF2020</a:t>
            </a:r>
          </a:p>
        </p:txBody>
      </p:sp>
    </p:spTree>
    <p:extLst>
      <p:ext uri="{BB962C8B-B14F-4D97-AF65-F5344CB8AC3E}">
        <p14:creationId xmlns:p14="http://schemas.microsoft.com/office/powerpoint/2010/main" val="3442482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6980" y="828100"/>
            <a:ext cx="6442117" cy="4344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684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4" y="828100"/>
            <a:ext cx="6334248" cy="4344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325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4" y="828100"/>
            <a:ext cx="6334248" cy="43446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91;p87">
            <a:extLst>
              <a:ext uri="{FF2B5EF4-FFF2-40B4-BE49-F238E27FC236}">
                <a16:creationId xmlns:a16="http://schemas.microsoft.com/office/drawing/2014/main" id="{AD362A6B-4704-4C0C-AC71-B0D170B8FB70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2;p87">
            <a:extLst>
              <a:ext uri="{FF2B5EF4-FFF2-40B4-BE49-F238E27FC236}">
                <a16:creationId xmlns:a16="http://schemas.microsoft.com/office/drawing/2014/main" id="{BAB40D98-355A-426C-A591-F92B4642103B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1235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4" y="828100"/>
            <a:ext cx="6334247" cy="43446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9D163D98-A666-493C-930E-2DFF6FAD88D1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BE760300-D967-484A-A875-3B8FD0F26B91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6E156D41-E3CF-4609-B626-11E6FC7C7853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802DD6A2-3EEC-4348-80F6-5841AEC5CD3F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4407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4" y="828100"/>
            <a:ext cx="6334247" cy="43446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E7FDE5D0-CB46-4C41-A3C2-C2A69D4566F0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471EE4B1-3E2D-4787-8AE3-B0112C5A1E5B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5F99FA9C-9F38-4934-B8EF-809BBB695B99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D2945A3F-09D4-4404-8CFE-DE1424C63CA0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918E206B-E3A8-41A8-9A2D-19D9D39BE175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E2E85BAD-1A8E-47AE-B3F4-45500EA985BA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9278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5" y="828100"/>
            <a:ext cx="6334245" cy="43446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1B83C80F-C985-41C6-8F31-4AEB3AE5DA57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0060199F-C328-4775-BF36-AFAD2C5C6756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D8ED7663-5E78-4137-ABC5-E2D3EDAFE699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C9801BCE-6348-4883-88E4-C72E0CBD4C47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3EC5D704-E0E8-46EE-9709-70F51B4CA4A7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1E98A30E-E6EA-4CCD-A2AD-5AAB0AECD8B6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1036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5" y="828100"/>
            <a:ext cx="6334245" cy="4344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75F6E5AD-C721-499E-9252-8421DE961750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BBF42A91-CBE7-4099-A315-995AA4D5990A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A04C8867-A0D1-4D87-B834-EE7D07EEB575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87998214-474E-47E3-A86F-53B6401B69CA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7A143AA3-B847-4D2F-8647-1EC54F4FB0EE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96925665-2A19-44D5-B838-B9238D440724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9591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5" y="828100"/>
            <a:ext cx="6334244" cy="4344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EC6F9B63-AB51-4F9B-A39B-A67D493FF710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76772D5B-C826-47D6-9B08-F567E7F0738D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D89B013B-5056-40F2-BE93-770C22B80F09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94306D62-B03D-44BA-8BD8-B714211CAD2D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63FF1D4F-FFEC-4026-9A94-57E9FDB7D59C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3B91B050-DF4C-433B-9644-167435F25C0C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281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5" y="828100"/>
            <a:ext cx="6334244" cy="43446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D911C31B-E540-4964-80A9-AE33667DB8AB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89CD5CAA-7EB7-4867-893D-42F586193122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82BD4194-E3F1-4C8F-AE89-833F8483FA85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D9798676-16BB-4DEF-A5E1-EFA33FEF2931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28581FB9-5ABC-4378-B571-B2969DD41D3A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E0211F68-8070-4B93-90DC-17B06DDDDFE0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8D6F91E3-C878-4BD5-A4C2-AE610E72C591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C4204F74-18D7-4B9E-BCD5-A9E0F2E78287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731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4" name="Google Shape;306;p26">
            <a:extLst>
              <a:ext uri="{FF2B5EF4-FFF2-40B4-BE49-F238E27FC236}">
                <a16:creationId xmlns:a16="http://schemas.microsoft.com/office/drawing/2014/main" id="{B562A307-9473-48B7-A69A-2C26189C23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3056" y="2716457"/>
            <a:ext cx="1736148" cy="15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71CE7F-D97B-4D2F-A20D-2C9861680A70}"/>
              </a:ext>
            </a:extLst>
          </p:cNvPr>
          <p:cNvSpPr txBox="1">
            <a:spLocks/>
          </p:cNvSpPr>
          <p:nvPr/>
        </p:nvSpPr>
        <p:spPr>
          <a:xfrm>
            <a:off x="175405" y="2829666"/>
            <a:ext cx="1736148" cy="1266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Survey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Marker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F1760E-462B-4F9E-9918-B58B9A7CD9AC}"/>
              </a:ext>
            </a:extLst>
          </p:cNvPr>
          <p:cNvGrpSpPr/>
          <p:nvPr/>
        </p:nvGrpSpPr>
        <p:grpSpPr>
          <a:xfrm>
            <a:off x="6343959" y="3953986"/>
            <a:ext cx="304056" cy="304056"/>
            <a:chOff x="7440094" y="3800336"/>
            <a:chExt cx="304056" cy="3040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AAF5EC-2E88-4A01-94C7-0C309640E4CA}"/>
                </a:ext>
              </a:extLst>
            </p:cNvPr>
            <p:cNvCxnSpPr/>
            <p:nvPr/>
          </p:nvCxnSpPr>
          <p:spPr>
            <a:xfrm>
              <a:off x="7440094" y="3800336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9773CD-01EC-46AE-9842-EB6BAB8D4C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40837" y="3801079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8826E7-7087-40C0-B4B6-38EB7D86D915}"/>
              </a:ext>
            </a:extLst>
          </p:cNvPr>
          <p:cNvSpPr txBox="1">
            <a:spLocks/>
          </p:cNvSpPr>
          <p:nvPr/>
        </p:nvSpPr>
        <p:spPr>
          <a:xfrm>
            <a:off x="6798185" y="3754568"/>
            <a:ext cx="1736148" cy="85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interest – unknown position</a:t>
            </a:r>
          </a:p>
        </p:txBody>
      </p:sp>
    </p:spTree>
    <p:extLst>
      <p:ext uri="{BB962C8B-B14F-4D97-AF65-F5344CB8AC3E}">
        <p14:creationId xmlns:p14="http://schemas.microsoft.com/office/powerpoint/2010/main" val="3137138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6" y="828100"/>
            <a:ext cx="6334242" cy="43446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49F0F184-5BC7-4D1A-9A41-73DF9ACC75D2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22940009-E554-4018-A867-CD245B701DA2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A341AF84-0ADE-4414-B7ED-8341D28853D4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A3D5A5AF-8347-429B-A5AE-8CFA75C57F6E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C39024D9-590E-40E5-B2D9-0C236E8C7484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767BD299-2F21-4988-9089-C86081145D76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718C1215-B452-4E02-AC24-C014A8B74B45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F19E3F6A-FC2E-4D92-8DE7-98B53B10B203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1436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6" y="828100"/>
            <a:ext cx="6334242" cy="43446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32F10471-C321-403C-8005-D123CEDC2AC2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6C088DE2-B37D-4B27-B352-A811163C97F4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6F731712-69C0-41F5-827A-D4803063C29E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A9FEFFD0-3463-4969-BCDF-99E88A9CAF85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761292EB-A092-4D61-AAE1-D79E76F720B2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D928F7D9-97DD-4572-AB9B-0BCBF1287F02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EA991DFC-A0B5-40B0-86AF-2E801402FF3A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6F07855C-F6A3-4A9B-A4DB-46A8EF5F1A9A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9990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6" y="828100"/>
            <a:ext cx="6334241" cy="43446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FDC4DE09-5435-4206-A894-58314B39CE69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C19416F2-3B1F-4CFF-9AE3-382CC5D0853E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2354CA4D-64ED-4D41-8213-321551A578F2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AD4F39C5-CC7F-4039-8034-71F2653C7814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F8DEEE63-6882-4FBC-B101-EBED3F1023DD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FC727A67-6EE3-4F70-8B04-AFBF85A18727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C84D4843-0CFE-43CC-A84A-3736E8965DB1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050032A8-3B89-46F0-A2B3-DD008134B1E3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36623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6" y="828100"/>
            <a:ext cx="6334241" cy="43446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DE38E586-EB36-45F2-B976-4D475C58ED49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3642D461-2BC8-4438-BE31-6CECAC1836A5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A3A2E501-71B6-4E6F-9031-0ED11D5FCB38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0F4B6482-B073-4ADA-8489-4BD48902AEDB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72F0EB50-7E7F-4C17-90B6-7FBA8CD176EA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391549B9-1EAF-492D-A2F3-90F3A82EF97A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0B390682-ABE7-4EBD-A995-D1BF6FAC165F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D132021F-6D76-47C4-AEA2-5CBC03F68EBC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35394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6" y="828100"/>
            <a:ext cx="6334241" cy="43446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515BCBDA-BC29-40CA-8748-8628EA022EC7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6EB884A2-89B2-4E82-B6AA-65E298C45B63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942C2548-569C-4FD5-AF0D-D4D5431D0315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AD107D33-AD1D-4529-8479-75FBF98835F3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C9336E8C-548D-46DB-87AF-64E06CA8C73D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6BAA113D-6E4B-4DB4-B602-C4168D1520A8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4E1D1689-1A3B-4195-BCE1-C39B31C6F917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6F693C70-171A-4E4D-A126-72E4F88DF5B2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  <p:sp>
        <p:nvSpPr>
          <p:cNvPr id="13" name="Google Shape;899;p87">
            <a:extLst>
              <a:ext uri="{FF2B5EF4-FFF2-40B4-BE49-F238E27FC236}">
                <a16:creationId xmlns:a16="http://schemas.microsoft.com/office/drawing/2014/main" id="{A16765CE-5AD5-4C53-B65E-277620B64746}"/>
              </a:ext>
            </a:extLst>
          </p:cNvPr>
          <p:cNvSpPr/>
          <p:nvPr/>
        </p:nvSpPr>
        <p:spPr>
          <a:xfrm>
            <a:off x="335662" y="3433486"/>
            <a:ext cx="145278" cy="145278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00;p87">
            <a:extLst>
              <a:ext uri="{FF2B5EF4-FFF2-40B4-BE49-F238E27FC236}">
                <a16:creationId xmlns:a16="http://schemas.microsoft.com/office/drawing/2014/main" id="{BC2BF56F-9B40-45DC-A3FF-DF97B618954B}"/>
              </a:ext>
            </a:extLst>
          </p:cNvPr>
          <p:cNvSpPr txBox="1"/>
          <p:nvPr/>
        </p:nvSpPr>
        <p:spPr>
          <a:xfrm>
            <a:off x="643662" y="3331106"/>
            <a:ext cx="16292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NCN GNSS station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69333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6" y="828100"/>
            <a:ext cx="6334240" cy="43446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ABF27A07-14CD-4987-8CBF-53195E65C6D0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407EC8BD-AC8A-48F2-88CC-B1DA0BC628E1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44EAE596-25C7-457F-B7A3-9E7830CB251E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2F92650A-CB0C-440E-B63C-C54F2BA5ED3C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F1B785A7-B458-416B-AA43-CE1D539FB2BC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5C3804A9-5106-4985-BA9B-7C6EB22B0CE4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749C991A-1D4B-45CD-AC08-7DABF75CA22A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35FC94BA-9FCC-4558-BAF7-9FACBB88FFD2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  <p:sp>
        <p:nvSpPr>
          <p:cNvPr id="13" name="Google Shape;899;p87">
            <a:extLst>
              <a:ext uri="{FF2B5EF4-FFF2-40B4-BE49-F238E27FC236}">
                <a16:creationId xmlns:a16="http://schemas.microsoft.com/office/drawing/2014/main" id="{9CF1E1EE-F61B-4E1F-BEE9-990AB928317C}"/>
              </a:ext>
            </a:extLst>
          </p:cNvPr>
          <p:cNvSpPr/>
          <p:nvPr/>
        </p:nvSpPr>
        <p:spPr>
          <a:xfrm>
            <a:off x="335662" y="3433486"/>
            <a:ext cx="145278" cy="145278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00;p87">
            <a:extLst>
              <a:ext uri="{FF2B5EF4-FFF2-40B4-BE49-F238E27FC236}">
                <a16:creationId xmlns:a16="http://schemas.microsoft.com/office/drawing/2014/main" id="{30A99D36-B188-428A-851C-E7B85573D293}"/>
              </a:ext>
            </a:extLst>
          </p:cNvPr>
          <p:cNvSpPr txBox="1"/>
          <p:nvPr/>
        </p:nvSpPr>
        <p:spPr>
          <a:xfrm>
            <a:off x="643662" y="3331106"/>
            <a:ext cx="16292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NCN GNSS station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70095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6" y="828100"/>
            <a:ext cx="6334240" cy="43446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313DC0F6-0943-4DF9-8A00-5B464A83B369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A1078888-182F-4DCE-92EE-2135F01C6509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C205F9B0-9CA5-4389-A395-2593A0E931DE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9945E41E-AD4A-48F3-9755-7C42107223BF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64B1157D-2E13-42CD-8B19-28FE3C9D98DF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DB60D839-BA47-4600-800E-B31A8ECAA587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144AB123-A0F9-409F-9082-262B74898D0A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A0AA8C71-E0C4-4F85-9F82-C1EA2B2440D2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  <p:sp>
        <p:nvSpPr>
          <p:cNvPr id="13" name="Google Shape;899;p87">
            <a:extLst>
              <a:ext uri="{FF2B5EF4-FFF2-40B4-BE49-F238E27FC236}">
                <a16:creationId xmlns:a16="http://schemas.microsoft.com/office/drawing/2014/main" id="{BF58F3E4-6475-4AB9-A286-FB3A81A6EEA2}"/>
              </a:ext>
            </a:extLst>
          </p:cNvPr>
          <p:cNvSpPr/>
          <p:nvPr/>
        </p:nvSpPr>
        <p:spPr>
          <a:xfrm>
            <a:off x="335662" y="3433486"/>
            <a:ext cx="145278" cy="145278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00;p87">
            <a:extLst>
              <a:ext uri="{FF2B5EF4-FFF2-40B4-BE49-F238E27FC236}">
                <a16:creationId xmlns:a16="http://schemas.microsoft.com/office/drawing/2014/main" id="{9263C266-6C8B-4584-861B-3EB4AE42F5C0}"/>
              </a:ext>
            </a:extLst>
          </p:cNvPr>
          <p:cNvSpPr txBox="1"/>
          <p:nvPr/>
        </p:nvSpPr>
        <p:spPr>
          <a:xfrm>
            <a:off x="643662" y="3331106"/>
            <a:ext cx="16292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NCN GNSS station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38867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7" y="828100"/>
            <a:ext cx="6334238" cy="43446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22789460-861A-4E1B-8C6F-02D94B42436E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67B578CB-A53C-4411-821D-A3F689F4BE93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AC039714-BDD2-4F75-B08F-E0D4D325D214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5CB3C622-A490-4BE4-ADD8-20C82301223A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4BAB5786-9AA1-4CDF-B449-E9F6EA2AAE7B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DB1E6883-B645-4ADE-BE46-DF8714D7FB65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AC104F0B-FB7F-4A98-A123-5070DE7EC7B9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C49AB314-5C86-40D9-A151-2801F9EB6F2C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  <p:sp>
        <p:nvSpPr>
          <p:cNvPr id="13" name="Google Shape;899;p87">
            <a:extLst>
              <a:ext uri="{FF2B5EF4-FFF2-40B4-BE49-F238E27FC236}">
                <a16:creationId xmlns:a16="http://schemas.microsoft.com/office/drawing/2014/main" id="{1674CA34-E1A2-4281-B2B1-23ED0AEE3503}"/>
              </a:ext>
            </a:extLst>
          </p:cNvPr>
          <p:cNvSpPr/>
          <p:nvPr/>
        </p:nvSpPr>
        <p:spPr>
          <a:xfrm>
            <a:off x="335662" y="3433486"/>
            <a:ext cx="145278" cy="145278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00;p87">
            <a:extLst>
              <a:ext uri="{FF2B5EF4-FFF2-40B4-BE49-F238E27FC236}">
                <a16:creationId xmlns:a16="http://schemas.microsoft.com/office/drawing/2014/main" id="{5EDF7518-4A4D-41FC-89FC-D13EF9F6E9E0}"/>
              </a:ext>
            </a:extLst>
          </p:cNvPr>
          <p:cNvSpPr txBox="1"/>
          <p:nvPr/>
        </p:nvSpPr>
        <p:spPr>
          <a:xfrm>
            <a:off x="643662" y="3331106"/>
            <a:ext cx="16292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NCN GNSS station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56499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7" y="828100"/>
            <a:ext cx="6334238" cy="434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0359D35B-485B-4F78-9233-D804B9EE3735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13868049-6531-4512-B77F-7B74C2F91131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FF5DC2E8-2F01-440C-A0EB-6FC4902A7D05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BEBCAE00-5974-4BF3-94DA-CB676585FAF8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BF5E2755-99D4-41A9-AF14-3A12E5155D10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B9254474-A532-4507-814F-6E5F21A63F20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29A7365E-E7FE-4684-AA2D-86AFBD0B0EF0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FCC63B1F-9EE9-4AA8-B47B-4A0FE0704ACC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  <p:sp>
        <p:nvSpPr>
          <p:cNvPr id="13" name="Google Shape;899;p87">
            <a:extLst>
              <a:ext uri="{FF2B5EF4-FFF2-40B4-BE49-F238E27FC236}">
                <a16:creationId xmlns:a16="http://schemas.microsoft.com/office/drawing/2014/main" id="{41BB93C1-E447-4F85-8C9E-177988CBCA99}"/>
              </a:ext>
            </a:extLst>
          </p:cNvPr>
          <p:cNvSpPr/>
          <p:nvPr/>
        </p:nvSpPr>
        <p:spPr>
          <a:xfrm>
            <a:off x="335662" y="3433486"/>
            <a:ext cx="145278" cy="145278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00;p87">
            <a:extLst>
              <a:ext uri="{FF2B5EF4-FFF2-40B4-BE49-F238E27FC236}">
                <a16:creationId xmlns:a16="http://schemas.microsoft.com/office/drawing/2014/main" id="{0DC0CC8C-FB6B-43CE-92B7-5A9C35CF309A}"/>
              </a:ext>
            </a:extLst>
          </p:cNvPr>
          <p:cNvSpPr txBox="1"/>
          <p:nvPr/>
        </p:nvSpPr>
        <p:spPr>
          <a:xfrm>
            <a:off x="643662" y="3331106"/>
            <a:ext cx="16292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NCN GNSS station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407050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7" y="828100"/>
            <a:ext cx="6334237" cy="434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D85CBFEE-9DC3-42C5-B46F-3DBA010C08AC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0F0722AE-0434-42E8-8742-1233D8C0CE3C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45FDC77E-7042-4338-ACB9-64A4EF554024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8933EC1F-057B-4D71-967D-595C183A6379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4E00F9A6-F4D9-41A1-B4D4-4252108B2620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97F4AE45-7F04-405B-8C39-F936D5E60764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86FF5FB2-2F35-4009-A36A-B68D6617FBB0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8E12C24B-E8A7-4FC8-9619-9F86F70653B9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  <p:sp>
        <p:nvSpPr>
          <p:cNvPr id="13" name="Google Shape;899;p87">
            <a:extLst>
              <a:ext uri="{FF2B5EF4-FFF2-40B4-BE49-F238E27FC236}">
                <a16:creationId xmlns:a16="http://schemas.microsoft.com/office/drawing/2014/main" id="{7CAE9924-3E62-40DE-AA8A-690CD1683ACD}"/>
              </a:ext>
            </a:extLst>
          </p:cNvPr>
          <p:cNvSpPr/>
          <p:nvPr/>
        </p:nvSpPr>
        <p:spPr>
          <a:xfrm>
            <a:off x="335662" y="3433486"/>
            <a:ext cx="145278" cy="145278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00;p87">
            <a:extLst>
              <a:ext uri="{FF2B5EF4-FFF2-40B4-BE49-F238E27FC236}">
                <a16:creationId xmlns:a16="http://schemas.microsoft.com/office/drawing/2014/main" id="{55126666-AE09-4F08-A212-E63BA265A3B6}"/>
              </a:ext>
            </a:extLst>
          </p:cNvPr>
          <p:cNvSpPr txBox="1"/>
          <p:nvPr/>
        </p:nvSpPr>
        <p:spPr>
          <a:xfrm>
            <a:off x="643662" y="3331106"/>
            <a:ext cx="16292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NCN GNSS station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8298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4" name="Google Shape;306;p26">
            <a:extLst>
              <a:ext uri="{FF2B5EF4-FFF2-40B4-BE49-F238E27FC236}">
                <a16:creationId xmlns:a16="http://schemas.microsoft.com/office/drawing/2014/main" id="{B562A307-9473-48B7-A69A-2C26189C23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3056" y="2716457"/>
            <a:ext cx="1736148" cy="15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71CE7F-D97B-4D2F-A20D-2C9861680A70}"/>
              </a:ext>
            </a:extLst>
          </p:cNvPr>
          <p:cNvSpPr txBox="1">
            <a:spLocks/>
          </p:cNvSpPr>
          <p:nvPr/>
        </p:nvSpPr>
        <p:spPr>
          <a:xfrm>
            <a:off x="175405" y="2829666"/>
            <a:ext cx="1736148" cy="1266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Survey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Marker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75DAF1-3D74-4729-804A-88DD8270BA88}"/>
              </a:ext>
            </a:extLst>
          </p:cNvPr>
          <p:cNvGrpSpPr/>
          <p:nvPr/>
        </p:nvGrpSpPr>
        <p:grpSpPr>
          <a:xfrm>
            <a:off x="2390821" y="1919118"/>
            <a:ext cx="1204332" cy="1590182"/>
            <a:chOff x="4433725" y="2424257"/>
            <a:chExt cx="1204332" cy="159018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D72FB8-C30A-4F2D-B899-7459C9ACD7C2}"/>
                </a:ext>
              </a:extLst>
            </p:cNvPr>
            <p:cNvCxnSpPr/>
            <p:nvPr/>
          </p:nvCxnSpPr>
          <p:spPr>
            <a:xfrm>
              <a:off x="5022509" y="2952843"/>
              <a:ext cx="0" cy="10615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9D6DC7-E136-4D73-A550-E0EE806406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3725" y="2952843"/>
              <a:ext cx="588785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924B3F-A217-4E83-970B-B3055FAD42F9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2952843"/>
              <a:ext cx="615548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4D0F37-C41E-41FE-A2EC-498E28DC5663}"/>
                </a:ext>
              </a:extLst>
            </p:cNvPr>
            <p:cNvSpPr/>
            <p:nvPr/>
          </p:nvSpPr>
          <p:spPr>
            <a:xfrm>
              <a:off x="4594302" y="2424257"/>
              <a:ext cx="847493" cy="28995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E4757E-C272-445C-9155-F4455B6F7337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5018049" y="2714209"/>
              <a:ext cx="0" cy="1494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3EA69D-5F12-42F2-A679-492350B6042B}"/>
                </a:ext>
              </a:extLst>
            </p:cNvPr>
            <p:cNvCxnSpPr>
              <a:cxnSpLocks/>
            </p:cNvCxnSpPr>
            <p:nvPr/>
          </p:nvCxnSpPr>
          <p:spPr>
            <a:xfrm>
              <a:off x="4808406" y="2863626"/>
              <a:ext cx="41036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2148C9-37A6-4F83-898A-9FA60376ADD4}"/>
                </a:ext>
              </a:extLst>
            </p:cNvPr>
            <p:cNvCxnSpPr/>
            <p:nvPr/>
          </p:nvCxnSpPr>
          <p:spPr>
            <a:xfrm>
              <a:off x="5531006" y="2473332"/>
              <a:ext cx="0" cy="1918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F1760E-462B-4F9E-9918-B58B9A7CD9AC}"/>
              </a:ext>
            </a:extLst>
          </p:cNvPr>
          <p:cNvGrpSpPr/>
          <p:nvPr/>
        </p:nvGrpSpPr>
        <p:grpSpPr>
          <a:xfrm>
            <a:off x="6343959" y="3953986"/>
            <a:ext cx="304056" cy="304056"/>
            <a:chOff x="7440094" y="3800336"/>
            <a:chExt cx="304056" cy="3040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AAF5EC-2E88-4A01-94C7-0C309640E4CA}"/>
                </a:ext>
              </a:extLst>
            </p:cNvPr>
            <p:cNvCxnSpPr/>
            <p:nvPr/>
          </p:nvCxnSpPr>
          <p:spPr>
            <a:xfrm>
              <a:off x="7440094" y="3800336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9773CD-01EC-46AE-9842-EB6BAB8D4C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40837" y="3801079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8826E7-7087-40C0-B4B6-38EB7D86D915}"/>
              </a:ext>
            </a:extLst>
          </p:cNvPr>
          <p:cNvSpPr txBox="1">
            <a:spLocks/>
          </p:cNvSpPr>
          <p:nvPr/>
        </p:nvSpPr>
        <p:spPr>
          <a:xfrm>
            <a:off x="6798185" y="3754568"/>
            <a:ext cx="1736148" cy="85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interest – unknown position</a:t>
            </a:r>
          </a:p>
        </p:txBody>
      </p:sp>
    </p:spTree>
    <p:extLst>
      <p:ext uri="{BB962C8B-B14F-4D97-AF65-F5344CB8AC3E}">
        <p14:creationId xmlns:p14="http://schemas.microsoft.com/office/powerpoint/2010/main" val="36399882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7" y="828100"/>
            <a:ext cx="6334237" cy="43446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F3FFA52B-EAFB-44E1-BC83-F00D591A19EB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6822C77F-A626-40A0-A514-AA795C5C2291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F13A72BD-16DB-4258-9F27-44C5DBC86EE9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963F0B0F-50EE-4460-84FD-1E8C04B33FAB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2853EB2C-935A-439E-814D-A56469899358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3397DFFC-CFCB-4C53-9AA5-F1F0C9C2CAD5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E0F3AE0C-F506-47C2-AFE9-2AD5CF6CE6ED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20E618F9-5762-4470-9844-7AE5BDE3B142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  <p:sp>
        <p:nvSpPr>
          <p:cNvPr id="13" name="Google Shape;899;p87">
            <a:extLst>
              <a:ext uri="{FF2B5EF4-FFF2-40B4-BE49-F238E27FC236}">
                <a16:creationId xmlns:a16="http://schemas.microsoft.com/office/drawing/2014/main" id="{FBC6E058-2BA6-48DD-8F90-A5DF25D41CA7}"/>
              </a:ext>
            </a:extLst>
          </p:cNvPr>
          <p:cNvSpPr/>
          <p:nvPr/>
        </p:nvSpPr>
        <p:spPr>
          <a:xfrm>
            <a:off x="335662" y="3433486"/>
            <a:ext cx="145278" cy="145278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00;p87">
            <a:extLst>
              <a:ext uri="{FF2B5EF4-FFF2-40B4-BE49-F238E27FC236}">
                <a16:creationId xmlns:a16="http://schemas.microsoft.com/office/drawing/2014/main" id="{D0866D29-76F1-4743-989C-A9AE7049E7C6}"/>
              </a:ext>
            </a:extLst>
          </p:cNvPr>
          <p:cNvSpPr txBox="1"/>
          <p:nvPr/>
        </p:nvSpPr>
        <p:spPr>
          <a:xfrm>
            <a:off x="643662" y="3331106"/>
            <a:ext cx="16292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NCN GNSS station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7289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63" name="Google Shape;642;p68">
            <a:extLst>
              <a:ext uri="{FF2B5EF4-FFF2-40B4-BE49-F238E27FC236}">
                <a16:creationId xmlns:a16="http://schemas.microsoft.com/office/drawing/2014/main" id="{6F749C37-ABF5-4080-9388-8A66FF205CB4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250917" y="828100"/>
            <a:ext cx="6334237" cy="43446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1;p87">
            <a:extLst>
              <a:ext uri="{FF2B5EF4-FFF2-40B4-BE49-F238E27FC236}">
                <a16:creationId xmlns:a16="http://schemas.microsoft.com/office/drawing/2014/main" id="{F3FFA52B-EAFB-44E1-BC83-F00D591A19EB}"/>
              </a:ext>
            </a:extLst>
          </p:cNvPr>
          <p:cNvSpPr/>
          <p:nvPr/>
        </p:nvSpPr>
        <p:spPr>
          <a:xfrm>
            <a:off x="335662" y="1450402"/>
            <a:ext cx="145278" cy="14527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2;p87">
            <a:extLst>
              <a:ext uri="{FF2B5EF4-FFF2-40B4-BE49-F238E27FC236}">
                <a16:creationId xmlns:a16="http://schemas.microsoft.com/office/drawing/2014/main" id="{6822C77F-A626-40A0-A514-AA795C5C2291}"/>
              </a:ext>
            </a:extLst>
          </p:cNvPr>
          <p:cNvSpPr txBox="1"/>
          <p:nvPr/>
        </p:nvSpPr>
        <p:spPr>
          <a:xfrm>
            <a:off x="643662" y="1369153"/>
            <a:ext cx="1500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IGS GNSS station</a:t>
            </a:r>
            <a:endParaRPr/>
          </a:p>
        </p:txBody>
      </p:sp>
      <p:cxnSp>
        <p:nvCxnSpPr>
          <p:cNvPr id="7" name="Google Shape;893;p87">
            <a:extLst>
              <a:ext uri="{FF2B5EF4-FFF2-40B4-BE49-F238E27FC236}">
                <a16:creationId xmlns:a16="http://schemas.microsoft.com/office/drawing/2014/main" id="{F13A72BD-16DB-4258-9F27-44C5DBC86EE9}"/>
              </a:ext>
            </a:extLst>
          </p:cNvPr>
          <p:cNvCxnSpPr/>
          <p:nvPr/>
        </p:nvCxnSpPr>
        <p:spPr>
          <a:xfrm>
            <a:off x="301478" y="1852053"/>
            <a:ext cx="30800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894;p87">
            <a:extLst>
              <a:ext uri="{FF2B5EF4-FFF2-40B4-BE49-F238E27FC236}">
                <a16:creationId xmlns:a16="http://schemas.microsoft.com/office/drawing/2014/main" id="{963F0B0F-50EE-4460-84FD-1E8C04B33FAB}"/>
              </a:ext>
            </a:extLst>
          </p:cNvPr>
          <p:cNvSpPr txBox="1"/>
          <p:nvPr/>
        </p:nvSpPr>
        <p:spPr>
          <a:xfrm>
            <a:off x="646854" y="1698164"/>
            <a:ext cx="13965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station trajectory</a:t>
            </a:r>
            <a:endParaRPr/>
          </a:p>
        </p:txBody>
      </p:sp>
      <p:sp>
        <p:nvSpPr>
          <p:cNvPr id="9" name="Google Shape;895;p87">
            <a:extLst>
              <a:ext uri="{FF2B5EF4-FFF2-40B4-BE49-F238E27FC236}">
                <a16:creationId xmlns:a16="http://schemas.microsoft.com/office/drawing/2014/main" id="{2853EB2C-935A-439E-814D-A56469899358}"/>
              </a:ext>
            </a:extLst>
          </p:cNvPr>
          <p:cNvSpPr/>
          <p:nvPr/>
        </p:nvSpPr>
        <p:spPr>
          <a:xfrm>
            <a:off x="369845" y="2142610"/>
            <a:ext cx="76912" cy="7691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6;p87">
            <a:extLst>
              <a:ext uri="{FF2B5EF4-FFF2-40B4-BE49-F238E27FC236}">
                <a16:creationId xmlns:a16="http://schemas.microsoft.com/office/drawing/2014/main" id="{3397DFFC-CFCB-4C53-9AA5-F1F0C9C2CAD5}"/>
              </a:ext>
            </a:extLst>
          </p:cNvPr>
          <p:cNvSpPr txBox="1"/>
          <p:nvPr/>
        </p:nvSpPr>
        <p:spPr>
          <a:xfrm>
            <a:off x="643662" y="2039992"/>
            <a:ext cx="126478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projected IGS station position</a:t>
            </a:r>
            <a:endParaRPr dirty="0"/>
          </a:p>
        </p:txBody>
      </p:sp>
      <p:sp>
        <p:nvSpPr>
          <p:cNvPr id="11" name="Google Shape;897;p87">
            <a:extLst>
              <a:ext uri="{FF2B5EF4-FFF2-40B4-BE49-F238E27FC236}">
                <a16:creationId xmlns:a16="http://schemas.microsoft.com/office/drawing/2014/main" id="{E0F3AE0C-F506-47C2-AFE9-2AD5CF6CE6ED}"/>
              </a:ext>
            </a:extLst>
          </p:cNvPr>
          <p:cNvSpPr/>
          <p:nvPr/>
        </p:nvSpPr>
        <p:spPr>
          <a:xfrm>
            <a:off x="335662" y="2881036"/>
            <a:ext cx="145278" cy="14527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8;p87">
            <a:extLst>
              <a:ext uri="{FF2B5EF4-FFF2-40B4-BE49-F238E27FC236}">
                <a16:creationId xmlns:a16="http://schemas.microsoft.com/office/drawing/2014/main" id="{20E618F9-5762-4470-9844-7AE5BDE3B142}"/>
              </a:ext>
            </a:extLst>
          </p:cNvPr>
          <p:cNvSpPr txBox="1"/>
          <p:nvPr/>
        </p:nvSpPr>
        <p:spPr>
          <a:xfrm>
            <a:off x="643662" y="2778656"/>
            <a:ext cx="1629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estimate of IGS station position</a:t>
            </a:r>
            <a:endParaRPr/>
          </a:p>
        </p:txBody>
      </p:sp>
      <p:sp>
        <p:nvSpPr>
          <p:cNvPr id="13" name="Google Shape;899;p87">
            <a:extLst>
              <a:ext uri="{FF2B5EF4-FFF2-40B4-BE49-F238E27FC236}">
                <a16:creationId xmlns:a16="http://schemas.microsoft.com/office/drawing/2014/main" id="{FBC6E058-2BA6-48DD-8F90-A5DF25D41CA7}"/>
              </a:ext>
            </a:extLst>
          </p:cNvPr>
          <p:cNvSpPr/>
          <p:nvPr/>
        </p:nvSpPr>
        <p:spPr>
          <a:xfrm>
            <a:off x="335662" y="3433486"/>
            <a:ext cx="145278" cy="145278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00;p87">
            <a:extLst>
              <a:ext uri="{FF2B5EF4-FFF2-40B4-BE49-F238E27FC236}">
                <a16:creationId xmlns:a16="http://schemas.microsoft.com/office/drawing/2014/main" id="{D0866D29-76F1-4743-989C-A9AE7049E7C6}"/>
              </a:ext>
            </a:extLst>
          </p:cNvPr>
          <p:cNvSpPr txBox="1"/>
          <p:nvPr/>
        </p:nvSpPr>
        <p:spPr>
          <a:xfrm>
            <a:off x="643662" y="3331106"/>
            <a:ext cx="16292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NCN GNSS station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EC7C7-2E7A-4721-9673-E5D730283715}"/>
              </a:ext>
            </a:extLst>
          </p:cNvPr>
          <p:cNvSpPr txBox="1"/>
          <p:nvPr/>
        </p:nvSpPr>
        <p:spPr>
          <a:xfrm>
            <a:off x="4286677" y="4205943"/>
            <a:ext cx="4184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CATREF Software -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Zuheir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Altamimi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Patrick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Sillard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&amp; Claude Boucher.</a:t>
            </a:r>
          </a:p>
        </p:txBody>
      </p:sp>
    </p:spTree>
    <p:extLst>
      <p:ext uri="{BB962C8B-B14F-4D97-AF65-F5344CB8AC3E}">
        <p14:creationId xmlns:p14="http://schemas.microsoft.com/office/powerpoint/2010/main" val="10414890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0A6E0D-BE33-46DC-9172-551038F1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3229"/>
            <a:ext cx="7772400" cy="38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F39E1E-2F81-4FAE-A861-42C638406B7F}"/>
              </a:ext>
            </a:extLst>
          </p:cNvPr>
          <p:cNvSpPr txBox="1"/>
          <p:nvPr/>
        </p:nvSpPr>
        <p:spPr>
          <a:xfrm>
            <a:off x="349623" y="4774168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Day 2020:233</a:t>
            </a:r>
          </a:p>
        </p:txBody>
      </p:sp>
    </p:spTree>
    <p:extLst>
      <p:ext uri="{BB962C8B-B14F-4D97-AF65-F5344CB8AC3E}">
        <p14:creationId xmlns:p14="http://schemas.microsoft.com/office/powerpoint/2010/main" val="37117972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0A6E0D-BE33-46DC-9172-551038F1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3229"/>
            <a:ext cx="7772400" cy="38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300605-5F96-4507-8E21-4E93E9A008E2}"/>
              </a:ext>
            </a:extLst>
          </p:cNvPr>
          <p:cNvSpPr/>
          <p:nvPr/>
        </p:nvSpPr>
        <p:spPr>
          <a:xfrm>
            <a:off x="1694329" y="1768288"/>
            <a:ext cx="1815353" cy="974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63C03-8D39-4A26-A446-F5BC8CE86AD0}"/>
              </a:ext>
            </a:extLst>
          </p:cNvPr>
          <p:cNvSpPr txBox="1"/>
          <p:nvPr/>
        </p:nvSpPr>
        <p:spPr>
          <a:xfrm>
            <a:off x="349623" y="4774168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Day 2020:233</a:t>
            </a:r>
          </a:p>
        </p:txBody>
      </p:sp>
    </p:spTree>
    <p:extLst>
      <p:ext uri="{BB962C8B-B14F-4D97-AF65-F5344CB8AC3E}">
        <p14:creationId xmlns:p14="http://schemas.microsoft.com/office/powerpoint/2010/main" val="2804796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Aligning MYCS3 with ITRF2020</a:t>
            </a:r>
          </a:p>
        </p:txBody>
      </p:sp>
      <p:sp>
        <p:nvSpPr>
          <p:cNvPr id="45" name="Google Shape;531;p53">
            <a:extLst>
              <a:ext uri="{FF2B5EF4-FFF2-40B4-BE49-F238E27FC236}">
                <a16:creationId xmlns:a16="http://schemas.microsoft.com/office/drawing/2014/main" id="{556F1D6B-5F9B-4604-82A3-6B1F36AAF007}"/>
              </a:ext>
            </a:extLst>
          </p:cNvPr>
          <p:cNvSpPr txBox="1"/>
          <p:nvPr/>
        </p:nvSpPr>
        <p:spPr>
          <a:xfrm>
            <a:off x="6379109" y="2610295"/>
            <a:ext cx="138653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Breidenbach from NGS at Monument Peak</a:t>
            </a: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963B01-07E6-42DE-B707-D9E5BAC08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1304853"/>
            <a:ext cx="6629400" cy="329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75B240-3340-4C7D-B0B8-6D858003572B}"/>
              </a:ext>
            </a:extLst>
          </p:cNvPr>
          <p:cNvSpPr txBox="1"/>
          <p:nvPr/>
        </p:nvSpPr>
        <p:spPr>
          <a:xfrm>
            <a:off x="349623" y="4774168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Day 2020:233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D30427-CB66-4446-9D70-02A0AE5D2CA0}"/>
              </a:ext>
            </a:extLst>
          </p:cNvPr>
          <p:cNvSpPr txBox="1"/>
          <p:nvPr/>
        </p:nvSpPr>
        <p:spPr>
          <a:xfrm>
            <a:off x="6379109" y="1907005"/>
            <a:ext cx="269093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Network Processing: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3355 Total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 January 1996 through 26 November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9827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1402 weeks</a:t>
            </a:r>
          </a:p>
        </p:txBody>
      </p:sp>
    </p:spTree>
    <p:extLst>
      <p:ext uri="{BB962C8B-B14F-4D97-AF65-F5344CB8AC3E}">
        <p14:creationId xmlns:p14="http://schemas.microsoft.com/office/powerpoint/2010/main" val="37731768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2143125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933510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86BBE-9EC5-48B7-B3AC-C9CEF2AB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290" y="1308261"/>
            <a:ext cx="7151987" cy="373530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907DA-20CE-4BCE-BE78-A5570514663C}"/>
              </a:ext>
            </a:extLst>
          </p:cNvPr>
          <p:cNvSpPr txBox="1"/>
          <p:nvPr/>
        </p:nvSpPr>
        <p:spPr>
          <a:xfrm>
            <a:off x="2280026" y="884296"/>
            <a:ext cx="4583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Solution Alignment with ITRF2020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B3E70-F10F-42B8-BDD3-502D166C6D92}"/>
              </a:ext>
            </a:extLst>
          </p:cNvPr>
          <p:cNvSpPr txBox="1"/>
          <p:nvPr/>
        </p:nvSpPr>
        <p:spPr>
          <a:xfrm>
            <a:off x="354767" y="3115952"/>
            <a:ext cx="1749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97 IGS Stations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w/ data spanning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&gt; 80% solution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time span</a:t>
            </a:r>
          </a:p>
        </p:txBody>
      </p:sp>
    </p:spTree>
    <p:extLst>
      <p:ext uri="{BB962C8B-B14F-4D97-AF65-F5344CB8AC3E}">
        <p14:creationId xmlns:p14="http://schemas.microsoft.com/office/powerpoint/2010/main" val="42063833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86BBE-9EC5-48B7-B3AC-C9CEF2AB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290" y="1308261"/>
            <a:ext cx="7151987" cy="373530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907DA-20CE-4BCE-BE78-A5570514663C}"/>
              </a:ext>
            </a:extLst>
          </p:cNvPr>
          <p:cNvSpPr txBox="1"/>
          <p:nvPr/>
        </p:nvSpPr>
        <p:spPr>
          <a:xfrm>
            <a:off x="2280026" y="884296"/>
            <a:ext cx="4583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Solution Alignment with ITRF2020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B3E70-F10F-42B8-BDD3-502D166C6D92}"/>
              </a:ext>
            </a:extLst>
          </p:cNvPr>
          <p:cNvSpPr txBox="1"/>
          <p:nvPr/>
        </p:nvSpPr>
        <p:spPr>
          <a:xfrm>
            <a:off x="354767" y="3115952"/>
            <a:ext cx="1749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97 IGS Stations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w/ data spanning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&gt; 80% solution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time span</a:t>
            </a:r>
          </a:p>
        </p:txBody>
      </p:sp>
      <p:pic>
        <p:nvPicPr>
          <p:cNvPr id="8" name="Google Shape;400;p37">
            <a:extLst>
              <a:ext uri="{FF2B5EF4-FFF2-40B4-BE49-F238E27FC236}">
                <a16:creationId xmlns:a16="http://schemas.microsoft.com/office/drawing/2014/main" id="{4906C959-D7AD-4E27-9F75-19D7F9EDF017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7249728" y="1647771"/>
            <a:ext cx="1809328" cy="16813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729B1-10E7-4C38-92E1-DAC25247CE73}"/>
              </a:ext>
            </a:extLst>
          </p:cNvPr>
          <p:cNvSpPr txBox="1"/>
          <p:nvPr/>
        </p:nvSpPr>
        <p:spPr>
          <a:xfrm>
            <a:off x="7104470" y="1288221"/>
            <a:ext cx="129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Translation: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/>
              <p:nvPr/>
            </p:nvSpPr>
            <p:spPr>
              <a:xfrm>
                <a:off x="7177732" y="3485948"/>
                <a:ext cx="17088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:0.00±0.06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732" y="3485948"/>
                <a:ext cx="1708801" cy="276999"/>
              </a:xfrm>
              <a:prstGeom prst="rect">
                <a:avLst/>
              </a:prstGeom>
              <a:blipFill>
                <a:blip r:embed="rId5"/>
                <a:stretch>
                  <a:fillRect l="-2135" r="-1068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77A7A-C8A4-4FB3-B6F8-0CE11B64C974}"/>
                  </a:ext>
                </a:extLst>
              </p:cNvPr>
              <p:cNvSpPr txBox="1"/>
              <p:nvPr/>
            </p:nvSpPr>
            <p:spPr>
              <a:xfrm>
                <a:off x="7195277" y="3830949"/>
                <a:ext cx="16991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:0.00±0.06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77A7A-C8A4-4FB3-B6F8-0CE11B64C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277" y="3830949"/>
                <a:ext cx="1699183" cy="276999"/>
              </a:xfrm>
              <a:prstGeom prst="rect">
                <a:avLst/>
              </a:prstGeom>
              <a:blipFill>
                <a:blip r:embed="rId6"/>
                <a:stretch>
                  <a:fillRect l="-2151" r="-1075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0E85C3-3942-4436-94E6-D5D2B1D2F7FE}"/>
                  </a:ext>
                </a:extLst>
              </p:cNvPr>
              <p:cNvSpPr txBox="1"/>
              <p:nvPr/>
            </p:nvSpPr>
            <p:spPr>
              <a:xfrm>
                <a:off x="7195277" y="4175950"/>
                <a:ext cx="16959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:0.00±0.06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0E85C3-3942-4436-94E6-D5D2B1D2F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277" y="4175950"/>
                <a:ext cx="1695977" cy="276999"/>
              </a:xfrm>
              <a:prstGeom prst="rect">
                <a:avLst/>
              </a:prstGeom>
              <a:blipFill>
                <a:blip r:embed="rId7"/>
                <a:stretch>
                  <a:fillRect l="-2151" r="-107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41332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86BBE-9EC5-48B7-B3AC-C9CEF2AB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290" y="1308261"/>
            <a:ext cx="7151987" cy="373530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907DA-20CE-4BCE-BE78-A5570514663C}"/>
              </a:ext>
            </a:extLst>
          </p:cNvPr>
          <p:cNvSpPr txBox="1"/>
          <p:nvPr/>
        </p:nvSpPr>
        <p:spPr>
          <a:xfrm>
            <a:off x="2280026" y="884296"/>
            <a:ext cx="4583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Solution Alignment with ITRF2020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B3E70-F10F-42B8-BDD3-502D166C6D92}"/>
              </a:ext>
            </a:extLst>
          </p:cNvPr>
          <p:cNvSpPr txBox="1"/>
          <p:nvPr/>
        </p:nvSpPr>
        <p:spPr>
          <a:xfrm>
            <a:off x="354767" y="3115952"/>
            <a:ext cx="1749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97 IGS Stations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w/ data spanning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&gt; 80% solution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time span</a:t>
            </a:r>
          </a:p>
        </p:txBody>
      </p:sp>
      <p:pic>
        <p:nvPicPr>
          <p:cNvPr id="8" name="Google Shape;400;p37">
            <a:extLst>
              <a:ext uri="{FF2B5EF4-FFF2-40B4-BE49-F238E27FC236}">
                <a16:creationId xmlns:a16="http://schemas.microsoft.com/office/drawing/2014/main" id="{4906C959-D7AD-4E27-9F75-19D7F9EDF017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7249728" y="1647771"/>
            <a:ext cx="1809328" cy="16813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729B1-10E7-4C38-92E1-DAC25247CE73}"/>
              </a:ext>
            </a:extLst>
          </p:cNvPr>
          <p:cNvSpPr txBox="1"/>
          <p:nvPr/>
        </p:nvSpPr>
        <p:spPr>
          <a:xfrm>
            <a:off x="7104470" y="1288221"/>
            <a:ext cx="177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Translation Rate: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/>
              <p:nvPr/>
            </p:nvSpPr>
            <p:spPr>
              <a:xfrm>
                <a:off x="7017833" y="3500939"/>
                <a:ext cx="2066528" cy="2856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:0.00±0.06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𝑦𝑟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833" y="3500939"/>
                <a:ext cx="2066528" cy="285656"/>
              </a:xfrm>
              <a:prstGeom prst="rect">
                <a:avLst/>
              </a:prstGeom>
              <a:blipFill>
                <a:blip r:embed="rId5"/>
                <a:stretch>
                  <a:fillRect l="-1770" t="-10638" r="-2065" b="-36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77A7A-C8A4-4FB3-B6F8-0CE11B64C974}"/>
                  </a:ext>
                </a:extLst>
              </p:cNvPr>
              <p:cNvSpPr txBox="1"/>
              <p:nvPr/>
            </p:nvSpPr>
            <p:spPr>
              <a:xfrm>
                <a:off x="7035378" y="3845940"/>
                <a:ext cx="2056910" cy="2856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:0.01±0.06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𝑦𝑟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77A7A-C8A4-4FB3-B6F8-0CE11B64C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378" y="3845940"/>
                <a:ext cx="2056910" cy="285656"/>
              </a:xfrm>
              <a:prstGeom prst="rect">
                <a:avLst/>
              </a:prstGeom>
              <a:blipFill>
                <a:blip r:embed="rId6"/>
                <a:stretch>
                  <a:fillRect l="-1775" t="-12766" r="-2071" b="-36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0E85C3-3942-4436-94E6-D5D2B1D2F7FE}"/>
                  </a:ext>
                </a:extLst>
              </p:cNvPr>
              <p:cNvSpPr txBox="1"/>
              <p:nvPr/>
            </p:nvSpPr>
            <p:spPr>
              <a:xfrm>
                <a:off x="7035378" y="4190941"/>
                <a:ext cx="2053704" cy="2856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:0.01±0.06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𝑦𝑟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0E85C3-3942-4436-94E6-D5D2B1D2F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378" y="4190941"/>
                <a:ext cx="2053704" cy="285656"/>
              </a:xfrm>
              <a:prstGeom prst="rect">
                <a:avLst/>
              </a:prstGeom>
              <a:blipFill>
                <a:blip r:embed="rId7"/>
                <a:stretch>
                  <a:fillRect l="-1780" t="-10638" r="-2077" b="-36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73524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86BBE-9EC5-48B7-B3AC-C9CEF2AB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290" y="1308261"/>
            <a:ext cx="7151987" cy="373530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907DA-20CE-4BCE-BE78-A5570514663C}"/>
              </a:ext>
            </a:extLst>
          </p:cNvPr>
          <p:cNvSpPr txBox="1"/>
          <p:nvPr/>
        </p:nvSpPr>
        <p:spPr>
          <a:xfrm>
            <a:off x="2280026" y="884296"/>
            <a:ext cx="4583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Solution Alignment with ITRF2020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B3E70-F10F-42B8-BDD3-502D166C6D92}"/>
              </a:ext>
            </a:extLst>
          </p:cNvPr>
          <p:cNvSpPr txBox="1"/>
          <p:nvPr/>
        </p:nvSpPr>
        <p:spPr>
          <a:xfrm>
            <a:off x="354767" y="3115952"/>
            <a:ext cx="1749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97 IGS Stations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w/ data spanning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&gt; 80% solution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time span</a:t>
            </a:r>
          </a:p>
        </p:txBody>
      </p:sp>
      <p:pic>
        <p:nvPicPr>
          <p:cNvPr id="8" name="Google Shape;400;p37">
            <a:extLst>
              <a:ext uri="{FF2B5EF4-FFF2-40B4-BE49-F238E27FC236}">
                <a16:creationId xmlns:a16="http://schemas.microsoft.com/office/drawing/2014/main" id="{4906C959-D7AD-4E27-9F75-19D7F9EDF017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7249728" y="1647890"/>
            <a:ext cx="1809328" cy="16811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729B1-10E7-4C38-92E1-DAC25247CE73}"/>
              </a:ext>
            </a:extLst>
          </p:cNvPr>
          <p:cNvSpPr txBox="1"/>
          <p:nvPr/>
        </p:nvSpPr>
        <p:spPr>
          <a:xfrm>
            <a:off x="7104470" y="128822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Scale: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/>
              <p:nvPr/>
            </p:nvSpPr>
            <p:spPr>
              <a:xfrm>
                <a:off x="7102782" y="3495942"/>
                <a:ext cx="14963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:0.0000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b="0" dirty="0"/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±0.0091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𝑝𝑝𝑚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782" y="3495942"/>
                <a:ext cx="1496372" cy="553998"/>
              </a:xfrm>
              <a:prstGeom prst="rect">
                <a:avLst/>
              </a:prstGeom>
              <a:blipFill>
                <a:blip r:embed="rId5"/>
                <a:stretch>
                  <a:fillRect r="-4472" b="-1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3886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4" name="Google Shape;306;p26">
            <a:extLst>
              <a:ext uri="{FF2B5EF4-FFF2-40B4-BE49-F238E27FC236}">
                <a16:creationId xmlns:a16="http://schemas.microsoft.com/office/drawing/2014/main" id="{B562A307-9473-48B7-A69A-2C26189C23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3056" y="2716457"/>
            <a:ext cx="1736148" cy="15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71CE7F-D97B-4D2F-A20D-2C9861680A70}"/>
              </a:ext>
            </a:extLst>
          </p:cNvPr>
          <p:cNvSpPr txBox="1">
            <a:spLocks/>
          </p:cNvSpPr>
          <p:nvPr/>
        </p:nvSpPr>
        <p:spPr>
          <a:xfrm>
            <a:off x="175405" y="2829666"/>
            <a:ext cx="1736148" cy="1266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Survey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Marker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75DAF1-3D74-4729-804A-88DD8270BA88}"/>
              </a:ext>
            </a:extLst>
          </p:cNvPr>
          <p:cNvGrpSpPr/>
          <p:nvPr/>
        </p:nvGrpSpPr>
        <p:grpSpPr>
          <a:xfrm>
            <a:off x="2390821" y="1919118"/>
            <a:ext cx="1204332" cy="1590182"/>
            <a:chOff x="4433725" y="2424257"/>
            <a:chExt cx="1204332" cy="159018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D72FB8-C30A-4F2D-B899-7459C9ACD7C2}"/>
                </a:ext>
              </a:extLst>
            </p:cNvPr>
            <p:cNvCxnSpPr/>
            <p:nvPr/>
          </p:nvCxnSpPr>
          <p:spPr>
            <a:xfrm>
              <a:off x="5022509" y="2952843"/>
              <a:ext cx="0" cy="10615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9D6DC7-E136-4D73-A550-E0EE806406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3725" y="2952843"/>
              <a:ext cx="588785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924B3F-A217-4E83-970B-B3055FAD42F9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2952843"/>
              <a:ext cx="615548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4D0F37-C41E-41FE-A2EC-498E28DC5663}"/>
                </a:ext>
              </a:extLst>
            </p:cNvPr>
            <p:cNvSpPr/>
            <p:nvPr/>
          </p:nvSpPr>
          <p:spPr>
            <a:xfrm>
              <a:off x="4594302" y="2424257"/>
              <a:ext cx="847493" cy="28995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E4757E-C272-445C-9155-F4455B6F7337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5018049" y="2714209"/>
              <a:ext cx="0" cy="1494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3EA69D-5F12-42F2-A679-492350B6042B}"/>
                </a:ext>
              </a:extLst>
            </p:cNvPr>
            <p:cNvCxnSpPr>
              <a:cxnSpLocks/>
            </p:cNvCxnSpPr>
            <p:nvPr/>
          </p:nvCxnSpPr>
          <p:spPr>
            <a:xfrm>
              <a:off x="4808406" y="2863626"/>
              <a:ext cx="41036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2148C9-37A6-4F83-898A-9FA60376ADD4}"/>
                </a:ext>
              </a:extLst>
            </p:cNvPr>
            <p:cNvCxnSpPr/>
            <p:nvPr/>
          </p:nvCxnSpPr>
          <p:spPr>
            <a:xfrm>
              <a:off x="5531006" y="2473332"/>
              <a:ext cx="0" cy="1918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F1760E-462B-4F9E-9918-B58B9A7CD9AC}"/>
              </a:ext>
            </a:extLst>
          </p:cNvPr>
          <p:cNvGrpSpPr/>
          <p:nvPr/>
        </p:nvGrpSpPr>
        <p:grpSpPr>
          <a:xfrm>
            <a:off x="6343959" y="3953986"/>
            <a:ext cx="304056" cy="304056"/>
            <a:chOff x="7440094" y="3800336"/>
            <a:chExt cx="304056" cy="3040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AAF5EC-2E88-4A01-94C7-0C309640E4CA}"/>
                </a:ext>
              </a:extLst>
            </p:cNvPr>
            <p:cNvCxnSpPr/>
            <p:nvPr/>
          </p:nvCxnSpPr>
          <p:spPr>
            <a:xfrm>
              <a:off x="7440094" y="3800336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9773CD-01EC-46AE-9842-EB6BAB8D4C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40837" y="3801079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30D960-8733-4324-8E09-CB15CD34B91F}"/>
              </a:ext>
            </a:extLst>
          </p:cNvPr>
          <p:cNvCxnSpPr>
            <a:cxnSpLocks/>
          </p:cNvCxnSpPr>
          <p:nvPr/>
        </p:nvCxnSpPr>
        <p:spPr>
          <a:xfrm>
            <a:off x="6495615" y="1817558"/>
            <a:ext cx="0" cy="2288084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8826E7-7087-40C0-B4B6-38EB7D86D915}"/>
              </a:ext>
            </a:extLst>
          </p:cNvPr>
          <p:cNvSpPr txBox="1">
            <a:spLocks/>
          </p:cNvSpPr>
          <p:nvPr/>
        </p:nvSpPr>
        <p:spPr>
          <a:xfrm>
            <a:off x="6798185" y="3754568"/>
            <a:ext cx="1736148" cy="85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interest – unknown position</a:t>
            </a:r>
          </a:p>
        </p:txBody>
      </p:sp>
    </p:spTree>
    <p:extLst>
      <p:ext uri="{BB962C8B-B14F-4D97-AF65-F5344CB8AC3E}">
        <p14:creationId xmlns:p14="http://schemas.microsoft.com/office/powerpoint/2010/main" val="24167936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86BBE-9EC5-48B7-B3AC-C9CEF2AB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290" y="1308261"/>
            <a:ext cx="7151987" cy="373530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907DA-20CE-4BCE-BE78-A5570514663C}"/>
              </a:ext>
            </a:extLst>
          </p:cNvPr>
          <p:cNvSpPr txBox="1"/>
          <p:nvPr/>
        </p:nvSpPr>
        <p:spPr>
          <a:xfrm>
            <a:off x="2280026" y="884296"/>
            <a:ext cx="4583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Solution Alignment with ITRF2020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B3E70-F10F-42B8-BDD3-502D166C6D92}"/>
              </a:ext>
            </a:extLst>
          </p:cNvPr>
          <p:cNvSpPr txBox="1"/>
          <p:nvPr/>
        </p:nvSpPr>
        <p:spPr>
          <a:xfrm>
            <a:off x="354767" y="3115952"/>
            <a:ext cx="1749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97 IGS Stations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w/ data spanning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&gt; 80% solution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time span</a:t>
            </a:r>
          </a:p>
        </p:txBody>
      </p:sp>
      <p:pic>
        <p:nvPicPr>
          <p:cNvPr id="8" name="Google Shape;400;p37">
            <a:extLst>
              <a:ext uri="{FF2B5EF4-FFF2-40B4-BE49-F238E27FC236}">
                <a16:creationId xmlns:a16="http://schemas.microsoft.com/office/drawing/2014/main" id="{4906C959-D7AD-4E27-9F75-19D7F9EDF017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7249728" y="1647890"/>
            <a:ext cx="1809328" cy="16811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729B1-10E7-4C38-92E1-DAC25247CE73}"/>
              </a:ext>
            </a:extLst>
          </p:cNvPr>
          <p:cNvSpPr txBox="1"/>
          <p:nvPr/>
        </p:nvSpPr>
        <p:spPr>
          <a:xfrm>
            <a:off x="7104470" y="1288221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Scale rate: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/>
              <p:nvPr/>
            </p:nvSpPr>
            <p:spPr>
              <a:xfrm>
                <a:off x="7102782" y="3495942"/>
                <a:ext cx="17899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:0.0001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±0.0091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𝑝𝑝𝑚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𝑦𝑟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782" y="3495942"/>
                <a:ext cx="1789977" cy="553998"/>
              </a:xfrm>
              <a:prstGeom prst="rect">
                <a:avLst/>
              </a:prstGeom>
              <a:blipFill>
                <a:blip r:embed="rId5"/>
                <a:stretch>
                  <a:fillRect l="-2381" r="-2381" b="-17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8832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86BBE-9EC5-48B7-B3AC-C9CEF2AB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290" y="1308261"/>
            <a:ext cx="7151987" cy="373530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907DA-20CE-4BCE-BE78-A5570514663C}"/>
              </a:ext>
            </a:extLst>
          </p:cNvPr>
          <p:cNvSpPr txBox="1"/>
          <p:nvPr/>
        </p:nvSpPr>
        <p:spPr>
          <a:xfrm>
            <a:off x="2280026" y="884296"/>
            <a:ext cx="4583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Solution Alignment with ITRF2020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B3E70-F10F-42B8-BDD3-502D166C6D92}"/>
              </a:ext>
            </a:extLst>
          </p:cNvPr>
          <p:cNvSpPr txBox="1"/>
          <p:nvPr/>
        </p:nvSpPr>
        <p:spPr>
          <a:xfrm>
            <a:off x="354767" y="3115952"/>
            <a:ext cx="1749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97 IGS Stations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w/ data spanning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&gt; 80% solution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time span</a:t>
            </a:r>
          </a:p>
        </p:txBody>
      </p:sp>
      <p:pic>
        <p:nvPicPr>
          <p:cNvPr id="8" name="Google Shape;400;p37">
            <a:extLst>
              <a:ext uri="{FF2B5EF4-FFF2-40B4-BE49-F238E27FC236}">
                <a16:creationId xmlns:a16="http://schemas.microsoft.com/office/drawing/2014/main" id="{4906C959-D7AD-4E27-9F75-19D7F9EDF017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7252514" y="1647771"/>
            <a:ext cx="1803756" cy="16813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729B1-10E7-4C38-92E1-DAC25247CE73}"/>
              </a:ext>
            </a:extLst>
          </p:cNvPr>
          <p:cNvSpPr txBox="1"/>
          <p:nvPr/>
        </p:nvSpPr>
        <p:spPr>
          <a:xfrm>
            <a:off x="7104470" y="128822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Orientation: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/>
              <p:nvPr/>
            </p:nvSpPr>
            <p:spPr>
              <a:xfrm>
                <a:off x="6892921" y="3485948"/>
                <a:ext cx="203344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:0.000±0.023′′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921" y="3485948"/>
                <a:ext cx="2033441" cy="276999"/>
              </a:xfrm>
              <a:prstGeom prst="rect">
                <a:avLst/>
              </a:prstGeom>
              <a:blipFill>
                <a:blip r:embed="rId5"/>
                <a:stretch>
                  <a:fillRect l="-901" t="-2222" r="-150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77A7A-C8A4-4FB3-B6F8-0CE11B64C974}"/>
                  </a:ext>
                </a:extLst>
              </p:cNvPr>
              <p:cNvSpPr txBox="1"/>
              <p:nvPr/>
            </p:nvSpPr>
            <p:spPr>
              <a:xfrm>
                <a:off x="6910466" y="3830949"/>
                <a:ext cx="202382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:0.000±0.023′′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77A7A-C8A4-4FB3-B6F8-0CE11B64C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466" y="3830949"/>
                <a:ext cx="2023823" cy="276999"/>
              </a:xfrm>
              <a:prstGeom prst="rect">
                <a:avLst/>
              </a:prstGeom>
              <a:blipFill>
                <a:blip r:embed="rId6"/>
                <a:stretch>
                  <a:fillRect l="-904" r="-1506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0E85C3-3942-4436-94E6-D5D2B1D2F7FE}"/>
                  </a:ext>
                </a:extLst>
              </p:cNvPr>
              <p:cNvSpPr txBox="1"/>
              <p:nvPr/>
            </p:nvSpPr>
            <p:spPr>
              <a:xfrm>
                <a:off x="6910466" y="4175950"/>
                <a:ext cx="196932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:0.000±0.023′′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0E85C3-3942-4436-94E6-D5D2B1D2F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466" y="4175950"/>
                <a:ext cx="1969322" cy="276999"/>
              </a:xfrm>
              <a:prstGeom prst="rect">
                <a:avLst/>
              </a:prstGeom>
              <a:blipFill>
                <a:blip r:embed="rId7"/>
                <a:stretch>
                  <a:fillRect l="-2167" t="-2222" r="-278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87525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86BBE-9EC5-48B7-B3AC-C9CEF2AB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290" y="1308261"/>
            <a:ext cx="7151987" cy="373530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907DA-20CE-4BCE-BE78-A5570514663C}"/>
              </a:ext>
            </a:extLst>
          </p:cNvPr>
          <p:cNvSpPr txBox="1"/>
          <p:nvPr/>
        </p:nvSpPr>
        <p:spPr>
          <a:xfrm>
            <a:off x="2280026" y="884296"/>
            <a:ext cx="4583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Solution Alignment with ITRF2020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B3E70-F10F-42B8-BDD3-502D166C6D92}"/>
              </a:ext>
            </a:extLst>
          </p:cNvPr>
          <p:cNvSpPr txBox="1"/>
          <p:nvPr/>
        </p:nvSpPr>
        <p:spPr>
          <a:xfrm>
            <a:off x="354767" y="3115952"/>
            <a:ext cx="1749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97 IGS Stations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w/ data spanning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&gt; 80% solution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time span</a:t>
            </a:r>
          </a:p>
        </p:txBody>
      </p:sp>
      <p:pic>
        <p:nvPicPr>
          <p:cNvPr id="8" name="Google Shape;400;p37">
            <a:extLst>
              <a:ext uri="{FF2B5EF4-FFF2-40B4-BE49-F238E27FC236}">
                <a16:creationId xmlns:a16="http://schemas.microsoft.com/office/drawing/2014/main" id="{4906C959-D7AD-4E27-9F75-19D7F9EDF017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7252514" y="1647771"/>
            <a:ext cx="1803756" cy="16813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729B1-10E7-4C38-92E1-DAC25247CE73}"/>
              </a:ext>
            </a:extLst>
          </p:cNvPr>
          <p:cNvSpPr txBox="1"/>
          <p:nvPr/>
        </p:nvSpPr>
        <p:spPr>
          <a:xfrm>
            <a:off x="7104470" y="1288221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Orientation Rate: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/>
              <p:nvPr/>
            </p:nvSpPr>
            <p:spPr>
              <a:xfrm>
                <a:off x="6738017" y="3500939"/>
                <a:ext cx="2339871" cy="2856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:0.001±0.023′′/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𝑦𝑟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CAEE7C-9062-4125-96F0-A76923030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017" y="3500939"/>
                <a:ext cx="2339871" cy="285656"/>
              </a:xfrm>
              <a:prstGeom prst="rect">
                <a:avLst/>
              </a:prstGeom>
              <a:blipFill>
                <a:blip r:embed="rId5"/>
                <a:stretch>
                  <a:fillRect l="-1563" t="-10638" r="-1823" b="-36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77A7A-C8A4-4FB3-B6F8-0CE11B64C974}"/>
                  </a:ext>
                </a:extLst>
              </p:cNvPr>
              <p:cNvSpPr txBox="1"/>
              <p:nvPr/>
            </p:nvSpPr>
            <p:spPr>
              <a:xfrm>
                <a:off x="6755562" y="3845940"/>
                <a:ext cx="2330253" cy="2856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𝑅𝑌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:0.001±0.023′′/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𝑦𝑟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77A7A-C8A4-4FB3-B6F8-0CE11B64C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562" y="3845940"/>
                <a:ext cx="2330253" cy="285656"/>
              </a:xfrm>
              <a:prstGeom prst="rect">
                <a:avLst/>
              </a:prstGeom>
              <a:blipFill>
                <a:blip r:embed="rId6"/>
                <a:stretch>
                  <a:fillRect l="-1571" t="-12766" r="-1832" b="-36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0E85C3-3942-4436-94E6-D5D2B1D2F7FE}"/>
                  </a:ext>
                </a:extLst>
              </p:cNvPr>
              <p:cNvSpPr txBox="1"/>
              <p:nvPr/>
            </p:nvSpPr>
            <p:spPr>
              <a:xfrm>
                <a:off x="6755562" y="4190941"/>
                <a:ext cx="2327047" cy="2856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𝑅𝑍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:0.001±0.026′′/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𝑦𝑟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0E85C3-3942-4436-94E6-D5D2B1D2F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562" y="4190941"/>
                <a:ext cx="2327047" cy="285656"/>
              </a:xfrm>
              <a:prstGeom prst="rect">
                <a:avLst/>
              </a:prstGeom>
              <a:blipFill>
                <a:blip r:embed="rId7"/>
                <a:stretch>
                  <a:fillRect l="-1571" t="-10638" r="-1832" b="-36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50665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907DA-20CE-4BCE-BE78-A5570514663C}"/>
              </a:ext>
            </a:extLst>
          </p:cNvPr>
          <p:cNvSpPr txBox="1"/>
          <p:nvPr/>
        </p:nvSpPr>
        <p:spPr>
          <a:xfrm>
            <a:off x="2258706" y="850329"/>
            <a:ext cx="4626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Station Solution Examples - MONE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34FE01-7F20-4AB6-AB30-179ABC64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01757"/>
            <a:ext cx="4317189" cy="3740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D2F156-C21E-4BA3-859F-5038CAC3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565" y="2807945"/>
            <a:ext cx="2429585" cy="18221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F1BD63-ACEA-4DFC-814A-2DAD0AF3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565" y="1324648"/>
            <a:ext cx="3027979" cy="16456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47FA41-5D4E-4858-9146-934E1CEB79A4}"/>
              </a:ext>
            </a:extLst>
          </p:cNvPr>
          <p:cNvSpPr txBox="1"/>
          <p:nvPr/>
        </p:nvSpPr>
        <p:spPr>
          <a:xfrm>
            <a:off x="4774388" y="4580981"/>
            <a:ext cx="431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https://geodesy.noaa.gov/CORS/ncn_station_pages/index.html?stationID=MONE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2AD8214-9221-446C-8DE5-D0EFE6286F3B}"/>
              </a:ext>
            </a:extLst>
          </p:cNvPr>
          <p:cNvSpPr/>
          <p:nvPr/>
        </p:nvSpPr>
        <p:spPr>
          <a:xfrm>
            <a:off x="5688106" y="2023654"/>
            <a:ext cx="268941" cy="26894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0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34FE01-7F20-4AB6-AB30-179ABC64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1645" y="1301757"/>
            <a:ext cx="4308299" cy="3740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D2F156-C21E-4BA3-859F-5038CAC3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565" y="2807945"/>
            <a:ext cx="2429585" cy="18221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F1BD63-ACEA-4DFC-814A-2DAD0AF3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565" y="1324648"/>
            <a:ext cx="3027979" cy="16456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47FA41-5D4E-4858-9146-934E1CEB79A4}"/>
              </a:ext>
            </a:extLst>
          </p:cNvPr>
          <p:cNvSpPr txBox="1"/>
          <p:nvPr/>
        </p:nvSpPr>
        <p:spPr>
          <a:xfrm>
            <a:off x="4774388" y="4580981"/>
            <a:ext cx="431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https://geodesy.noaa.gov/CORS/ncn_station_pages/index.html?stationID=MONE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E5156D-D792-4D23-9430-3A95AE7F1A00}"/>
              </a:ext>
            </a:extLst>
          </p:cNvPr>
          <p:cNvSpPr/>
          <p:nvPr/>
        </p:nvSpPr>
        <p:spPr>
          <a:xfrm>
            <a:off x="5688106" y="2023654"/>
            <a:ext cx="268941" cy="26894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C16D5-F909-4DC2-BE76-640132C8E208}"/>
              </a:ext>
            </a:extLst>
          </p:cNvPr>
          <p:cNvSpPr txBox="1"/>
          <p:nvPr/>
        </p:nvSpPr>
        <p:spPr>
          <a:xfrm>
            <a:off x="2258706" y="850329"/>
            <a:ext cx="4626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Station Solution Examples - MONE</a:t>
            </a:r>
          </a:p>
        </p:txBody>
      </p:sp>
    </p:spTree>
    <p:extLst>
      <p:ext uri="{BB962C8B-B14F-4D97-AF65-F5344CB8AC3E}">
        <p14:creationId xmlns:p14="http://schemas.microsoft.com/office/powerpoint/2010/main" val="31045997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34FE01-7F20-4AB6-AB30-179ABC64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7069" y="1301757"/>
            <a:ext cx="4277450" cy="3740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D2F156-C21E-4BA3-859F-5038CAC3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565" y="2807945"/>
            <a:ext cx="2429585" cy="18221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F1BD63-ACEA-4DFC-814A-2DAD0AF3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565" y="1324648"/>
            <a:ext cx="3027979" cy="16456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47FA41-5D4E-4858-9146-934E1CEB79A4}"/>
              </a:ext>
            </a:extLst>
          </p:cNvPr>
          <p:cNvSpPr txBox="1"/>
          <p:nvPr/>
        </p:nvSpPr>
        <p:spPr>
          <a:xfrm>
            <a:off x="4774388" y="4580981"/>
            <a:ext cx="431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https://geodesy.noaa.gov/CORS/ncn_station_pages/index.html?stationID=MONE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DA832-BAA0-4406-BBA4-D8074359B89B}"/>
              </a:ext>
            </a:extLst>
          </p:cNvPr>
          <p:cNvSpPr txBox="1"/>
          <p:nvPr/>
        </p:nvSpPr>
        <p:spPr>
          <a:xfrm>
            <a:off x="3156475" y="1411442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1.80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9F23-5FFF-4873-8020-CE32A26D716A}"/>
              </a:ext>
            </a:extLst>
          </p:cNvPr>
          <p:cNvSpPr txBox="1"/>
          <p:nvPr/>
        </p:nvSpPr>
        <p:spPr>
          <a:xfrm>
            <a:off x="3116887" y="2632610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3.21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ED8B7-1A24-4863-B8CE-3AB9578FFAB7}"/>
              </a:ext>
            </a:extLst>
          </p:cNvPr>
          <p:cNvSpPr txBox="1"/>
          <p:nvPr/>
        </p:nvSpPr>
        <p:spPr>
          <a:xfrm>
            <a:off x="3308875" y="4595862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3.54 mm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36A84D-4FE9-4655-9AD6-19C8596C4ADE}"/>
              </a:ext>
            </a:extLst>
          </p:cNvPr>
          <p:cNvSpPr/>
          <p:nvPr/>
        </p:nvSpPr>
        <p:spPr>
          <a:xfrm>
            <a:off x="5688106" y="2023654"/>
            <a:ext cx="268941" cy="26894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761DE4-FA8B-41DA-AF4D-C9D09237C82F}"/>
              </a:ext>
            </a:extLst>
          </p:cNvPr>
          <p:cNvSpPr txBox="1"/>
          <p:nvPr/>
        </p:nvSpPr>
        <p:spPr>
          <a:xfrm>
            <a:off x="2258706" y="850329"/>
            <a:ext cx="4626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Station Solution Examples - MONE</a:t>
            </a:r>
          </a:p>
        </p:txBody>
      </p:sp>
    </p:spTree>
    <p:extLst>
      <p:ext uri="{BB962C8B-B14F-4D97-AF65-F5344CB8AC3E}">
        <p14:creationId xmlns:p14="http://schemas.microsoft.com/office/powerpoint/2010/main" val="7807005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34FE01-7F20-4AB6-AB30-179ABC64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7069" y="1318307"/>
            <a:ext cx="4277450" cy="37077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D2F156-C21E-4BA3-859F-5038CAC3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53565" y="2807945"/>
            <a:ext cx="2429585" cy="18221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F1BD63-ACEA-4DFC-814A-2DAD0AF3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53565" y="1370811"/>
            <a:ext cx="3027979" cy="15533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47FA41-5D4E-4858-9146-934E1CEB79A4}"/>
              </a:ext>
            </a:extLst>
          </p:cNvPr>
          <p:cNvSpPr txBox="1"/>
          <p:nvPr/>
        </p:nvSpPr>
        <p:spPr>
          <a:xfrm>
            <a:off x="4774388" y="4580981"/>
            <a:ext cx="431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https://geodesy.noaa.gov/CORS/ncn_station_pages/index.html?stationID=P183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DA832-BAA0-4406-BBA4-D8074359B89B}"/>
              </a:ext>
            </a:extLst>
          </p:cNvPr>
          <p:cNvSpPr txBox="1"/>
          <p:nvPr/>
        </p:nvSpPr>
        <p:spPr>
          <a:xfrm>
            <a:off x="3156475" y="1411442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1.80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9F23-5FFF-4873-8020-CE32A26D716A}"/>
              </a:ext>
            </a:extLst>
          </p:cNvPr>
          <p:cNvSpPr txBox="1"/>
          <p:nvPr/>
        </p:nvSpPr>
        <p:spPr>
          <a:xfrm>
            <a:off x="3116887" y="2632610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3.21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ED8B7-1A24-4863-B8CE-3AB9578FFAB7}"/>
              </a:ext>
            </a:extLst>
          </p:cNvPr>
          <p:cNvSpPr txBox="1"/>
          <p:nvPr/>
        </p:nvSpPr>
        <p:spPr>
          <a:xfrm>
            <a:off x="3308875" y="4595862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3.54 mm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36A84D-4FE9-4655-9AD6-19C8596C4ADE}"/>
              </a:ext>
            </a:extLst>
          </p:cNvPr>
          <p:cNvSpPr/>
          <p:nvPr/>
        </p:nvSpPr>
        <p:spPr>
          <a:xfrm>
            <a:off x="5688106" y="2023654"/>
            <a:ext cx="268941" cy="26894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C8077-76A1-49F5-82ED-8B9C11BC1560}"/>
              </a:ext>
            </a:extLst>
          </p:cNvPr>
          <p:cNvSpPr txBox="1"/>
          <p:nvPr/>
        </p:nvSpPr>
        <p:spPr>
          <a:xfrm>
            <a:off x="2258706" y="850329"/>
            <a:ext cx="440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Station Solution Examples – P183</a:t>
            </a:r>
          </a:p>
        </p:txBody>
      </p:sp>
    </p:spTree>
    <p:extLst>
      <p:ext uri="{BB962C8B-B14F-4D97-AF65-F5344CB8AC3E}">
        <p14:creationId xmlns:p14="http://schemas.microsoft.com/office/powerpoint/2010/main" val="3266594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34FE01-7F20-4AB6-AB30-179ABC64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7069" y="1324442"/>
            <a:ext cx="4277450" cy="3695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D2F156-C21E-4BA3-859F-5038CAC3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53565" y="2807945"/>
            <a:ext cx="2429585" cy="18221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F1BD63-ACEA-4DFC-814A-2DAD0AF3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53565" y="1370811"/>
            <a:ext cx="3027979" cy="15533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47FA41-5D4E-4858-9146-934E1CEB79A4}"/>
              </a:ext>
            </a:extLst>
          </p:cNvPr>
          <p:cNvSpPr txBox="1"/>
          <p:nvPr/>
        </p:nvSpPr>
        <p:spPr>
          <a:xfrm>
            <a:off x="4774388" y="4580981"/>
            <a:ext cx="431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https://geodesy.noaa.gov/CORS/ncn_station_pages/index.html?stationID=P183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DA832-BAA0-4406-BBA4-D8074359B89B}"/>
              </a:ext>
            </a:extLst>
          </p:cNvPr>
          <p:cNvSpPr txBox="1"/>
          <p:nvPr/>
        </p:nvSpPr>
        <p:spPr>
          <a:xfrm>
            <a:off x="3156475" y="1411442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1.80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9F23-5FFF-4873-8020-CE32A26D716A}"/>
              </a:ext>
            </a:extLst>
          </p:cNvPr>
          <p:cNvSpPr txBox="1"/>
          <p:nvPr/>
        </p:nvSpPr>
        <p:spPr>
          <a:xfrm>
            <a:off x="3116887" y="2632610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3.21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ED8B7-1A24-4863-B8CE-3AB9578FFAB7}"/>
              </a:ext>
            </a:extLst>
          </p:cNvPr>
          <p:cNvSpPr txBox="1"/>
          <p:nvPr/>
        </p:nvSpPr>
        <p:spPr>
          <a:xfrm>
            <a:off x="3308875" y="4595862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3.54 mm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36A84D-4FE9-4655-9AD6-19C8596C4ADE}"/>
              </a:ext>
            </a:extLst>
          </p:cNvPr>
          <p:cNvSpPr/>
          <p:nvPr/>
        </p:nvSpPr>
        <p:spPr>
          <a:xfrm>
            <a:off x="5688106" y="2023654"/>
            <a:ext cx="268941" cy="26894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C8077-76A1-49F5-82ED-8B9C11BC1560}"/>
              </a:ext>
            </a:extLst>
          </p:cNvPr>
          <p:cNvSpPr txBox="1"/>
          <p:nvPr/>
        </p:nvSpPr>
        <p:spPr>
          <a:xfrm>
            <a:off x="2258706" y="850329"/>
            <a:ext cx="440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Station Solution Examples – P183</a:t>
            </a:r>
          </a:p>
        </p:txBody>
      </p:sp>
    </p:spTree>
    <p:extLst>
      <p:ext uri="{BB962C8B-B14F-4D97-AF65-F5344CB8AC3E}">
        <p14:creationId xmlns:p14="http://schemas.microsoft.com/office/powerpoint/2010/main" val="34160099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34FE01-7F20-4AB6-AB30-179ABC64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995" y="1324442"/>
            <a:ext cx="4265598" cy="3695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D2F156-C21E-4BA3-859F-5038CAC3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53565" y="2807945"/>
            <a:ext cx="2429585" cy="18221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F1BD63-ACEA-4DFC-814A-2DAD0AF3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53565" y="1370811"/>
            <a:ext cx="3027979" cy="15533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47FA41-5D4E-4858-9146-934E1CEB79A4}"/>
              </a:ext>
            </a:extLst>
          </p:cNvPr>
          <p:cNvSpPr txBox="1"/>
          <p:nvPr/>
        </p:nvSpPr>
        <p:spPr>
          <a:xfrm>
            <a:off x="4774388" y="4580981"/>
            <a:ext cx="431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https://geodesy.noaa.gov/CORS/ncn_station_pages/index.html?stationID=P183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DA832-BAA0-4406-BBA4-D8074359B89B}"/>
              </a:ext>
            </a:extLst>
          </p:cNvPr>
          <p:cNvSpPr txBox="1"/>
          <p:nvPr/>
        </p:nvSpPr>
        <p:spPr>
          <a:xfrm>
            <a:off x="3519599" y="2118436"/>
            <a:ext cx="109837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2.16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9F23-5FFF-4873-8020-CE32A26D716A}"/>
              </a:ext>
            </a:extLst>
          </p:cNvPr>
          <p:cNvSpPr txBox="1"/>
          <p:nvPr/>
        </p:nvSpPr>
        <p:spPr>
          <a:xfrm>
            <a:off x="3483718" y="3331710"/>
            <a:ext cx="109837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3.65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ED8B7-1A24-4863-B8CE-3AB9578FFAB7}"/>
              </a:ext>
            </a:extLst>
          </p:cNvPr>
          <p:cNvSpPr txBox="1"/>
          <p:nvPr/>
        </p:nvSpPr>
        <p:spPr>
          <a:xfrm>
            <a:off x="3473622" y="4544985"/>
            <a:ext cx="109837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WRMS: 4.72 mm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36A84D-4FE9-4655-9AD6-19C8596C4ADE}"/>
              </a:ext>
            </a:extLst>
          </p:cNvPr>
          <p:cNvSpPr/>
          <p:nvPr/>
        </p:nvSpPr>
        <p:spPr>
          <a:xfrm>
            <a:off x="5688106" y="2023654"/>
            <a:ext cx="268941" cy="26894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C8077-76A1-49F5-82ED-8B9C11BC1560}"/>
              </a:ext>
            </a:extLst>
          </p:cNvPr>
          <p:cNvSpPr txBox="1"/>
          <p:nvPr/>
        </p:nvSpPr>
        <p:spPr>
          <a:xfrm>
            <a:off x="2258706" y="850329"/>
            <a:ext cx="440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Station Solution Examples – P183</a:t>
            </a:r>
          </a:p>
        </p:txBody>
      </p:sp>
    </p:spTree>
    <p:extLst>
      <p:ext uri="{BB962C8B-B14F-4D97-AF65-F5344CB8AC3E}">
        <p14:creationId xmlns:p14="http://schemas.microsoft.com/office/powerpoint/2010/main" val="8749240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MYCS3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34FE01-7F20-4AB6-AB30-179ABC64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78322" y="1358509"/>
            <a:ext cx="6078072" cy="36798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DC8077-76A1-49F5-82ED-8B9C11BC1560}"/>
              </a:ext>
            </a:extLst>
          </p:cNvPr>
          <p:cNvSpPr txBox="1"/>
          <p:nvPr/>
        </p:nvSpPr>
        <p:spPr>
          <a:xfrm>
            <a:off x="2875690" y="850329"/>
            <a:ext cx="2935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CONUS velocity field</a:t>
            </a:r>
          </a:p>
        </p:txBody>
      </p:sp>
    </p:spTree>
    <p:extLst>
      <p:ext uri="{BB962C8B-B14F-4D97-AF65-F5344CB8AC3E}">
        <p14:creationId xmlns:p14="http://schemas.microsoft.com/office/powerpoint/2010/main" val="25872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4" name="Google Shape;306;p26">
            <a:extLst>
              <a:ext uri="{FF2B5EF4-FFF2-40B4-BE49-F238E27FC236}">
                <a16:creationId xmlns:a16="http://schemas.microsoft.com/office/drawing/2014/main" id="{B562A307-9473-48B7-A69A-2C26189C23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3056" y="2716457"/>
            <a:ext cx="1736148" cy="15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71CE7F-D97B-4D2F-A20D-2C9861680A70}"/>
              </a:ext>
            </a:extLst>
          </p:cNvPr>
          <p:cNvSpPr txBox="1">
            <a:spLocks/>
          </p:cNvSpPr>
          <p:nvPr/>
        </p:nvSpPr>
        <p:spPr>
          <a:xfrm>
            <a:off x="175405" y="2829666"/>
            <a:ext cx="1736148" cy="1266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Survey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Marker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75DAF1-3D74-4729-804A-88DD8270BA88}"/>
              </a:ext>
            </a:extLst>
          </p:cNvPr>
          <p:cNvGrpSpPr/>
          <p:nvPr/>
        </p:nvGrpSpPr>
        <p:grpSpPr>
          <a:xfrm>
            <a:off x="2390821" y="1919118"/>
            <a:ext cx="1204332" cy="1590182"/>
            <a:chOff x="4433725" y="2424257"/>
            <a:chExt cx="1204332" cy="159018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D72FB8-C30A-4F2D-B899-7459C9ACD7C2}"/>
                </a:ext>
              </a:extLst>
            </p:cNvPr>
            <p:cNvCxnSpPr/>
            <p:nvPr/>
          </p:nvCxnSpPr>
          <p:spPr>
            <a:xfrm>
              <a:off x="5022509" y="2952843"/>
              <a:ext cx="0" cy="10615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9D6DC7-E136-4D73-A550-E0EE806406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3725" y="2952843"/>
              <a:ext cx="588785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924B3F-A217-4E83-970B-B3055FAD42F9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2952843"/>
              <a:ext cx="615548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4D0F37-C41E-41FE-A2EC-498E28DC5663}"/>
                </a:ext>
              </a:extLst>
            </p:cNvPr>
            <p:cNvSpPr/>
            <p:nvPr/>
          </p:nvSpPr>
          <p:spPr>
            <a:xfrm>
              <a:off x="4594302" y="2424257"/>
              <a:ext cx="847493" cy="28995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E4757E-C272-445C-9155-F4455B6F7337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5018049" y="2714209"/>
              <a:ext cx="0" cy="1494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3EA69D-5F12-42F2-A679-492350B6042B}"/>
                </a:ext>
              </a:extLst>
            </p:cNvPr>
            <p:cNvCxnSpPr>
              <a:cxnSpLocks/>
            </p:cNvCxnSpPr>
            <p:nvPr/>
          </p:nvCxnSpPr>
          <p:spPr>
            <a:xfrm>
              <a:off x="4808406" y="2863626"/>
              <a:ext cx="41036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2148C9-37A6-4F83-898A-9FA60376ADD4}"/>
                </a:ext>
              </a:extLst>
            </p:cNvPr>
            <p:cNvCxnSpPr/>
            <p:nvPr/>
          </p:nvCxnSpPr>
          <p:spPr>
            <a:xfrm>
              <a:off x="5531006" y="2473332"/>
              <a:ext cx="0" cy="1918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F1760E-462B-4F9E-9918-B58B9A7CD9AC}"/>
              </a:ext>
            </a:extLst>
          </p:cNvPr>
          <p:cNvGrpSpPr/>
          <p:nvPr/>
        </p:nvGrpSpPr>
        <p:grpSpPr>
          <a:xfrm>
            <a:off x="6343959" y="3953986"/>
            <a:ext cx="304056" cy="304056"/>
            <a:chOff x="7440094" y="3800336"/>
            <a:chExt cx="304056" cy="3040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AAF5EC-2E88-4A01-94C7-0C309640E4CA}"/>
                </a:ext>
              </a:extLst>
            </p:cNvPr>
            <p:cNvCxnSpPr/>
            <p:nvPr/>
          </p:nvCxnSpPr>
          <p:spPr>
            <a:xfrm>
              <a:off x="7440094" y="3800336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9773CD-01EC-46AE-9842-EB6BAB8D4C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40837" y="3801079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30D960-8733-4324-8E09-CB15CD34B91F}"/>
              </a:ext>
            </a:extLst>
          </p:cNvPr>
          <p:cNvCxnSpPr>
            <a:cxnSpLocks/>
          </p:cNvCxnSpPr>
          <p:nvPr/>
        </p:nvCxnSpPr>
        <p:spPr>
          <a:xfrm>
            <a:off x="6495615" y="1817558"/>
            <a:ext cx="0" cy="2288084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8826E7-7087-40C0-B4B6-38EB7D86D915}"/>
              </a:ext>
            </a:extLst>
          </p:cNvPr>
          <p:cNvSpPr txBox="1">
            <a:spLocks/>
          </p:cNvSpPr>
          <p:nvPr/>
        </p:nvSpPr>
        <p:spPr>
          <a:xfrm>
            <a:off x="6798185" y="3754568"/>
            <a:ext cx="1736148" cy="85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interest – unknown position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72B226-87A9-42C2-8E6E-5B65640CB869}"/>
              </a:ext>
            </a:extLst>
          </p:cNvPr>
          <p:cNvCxnSpPr>
            <a:cxnSpLocks/>
          </p:cNvCxnSpPr>
          <p:nvPr/>
        </p:nvCxnSpPr>
        <p:spPr>
          <a:xfrm>
            <a:off x="3488102" y="2064093"/>
            <a:ext cx="2952672" cy="0"/>
          </a:xfrm>
          <a:prstGeom prst="line">
            <a:avLst/>
          </a:prstGeom>
          <a:ln w="952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8640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left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 seasonal terms to add to CFs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Analyze noise characteristics of CFs to appropriately compute uncertainties for CF model parameters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Upload solution to database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live with solution in NGS apps (i.e. OPUS, station pages, etc.)</a:t>
            </a:r>
          </a:p>
        </p:txBody>
      </p:sp>
    </p:spTree>
    <p:extLst>
      <p:ext uri="{BB962C8B-B14F-4D97-AF65-F5344CB8AC3E}">
        <p14:creationId xmlns:p14="http://schemas.microsoft.com/office/powerpoint/2010/main" val="10317688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Co-authors: Rick Bennett and Amy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Whetter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Contributors: Jordan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Krcmaric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Lijuan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Sun, Josh Jones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Support: Jason Stribling, David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Gietka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Jose Duran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Technical Guidance: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Zuheir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Altamimi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Jarir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Saleh</a:t>
            </a:r>
          </a:p>
        </p:txBody>
      </p:sp>
    </p:spTree>
    <p:extLst>
      <p:ext uri="{BB962C8B-B14F-4D97-AF65-F5344CB8AC3E}">
        <p14:creationId xmlns:p14="http://schemas.microsoft.com/office/powerpoint/2010/main" val="3825266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CORS?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0308"/>
            <a:ext cx="8229600" cy="6331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Continuously Operating Reference Station</a:t>
            </a:r>
          </a:p>
        </p:txBody>
      </p:sp>
      <p:pic>
        <p:nvPicPr>
          <p:cNvPr id="4" name="Google Shape;306;p26">
            <a:extLst>
              <a:ext uri="{FF2B5EF4-FFF2-40B4-BE49-F238E27FC236}">
                <a16:creationId xmlns:a16="http://schemas.microsoft.com/office/drawing/2014/main" id="{B562A307-9473-48B7-A69A-2C26189C23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3056" y="2716457"/>
            <a:ext cx="1736148" cy="15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71CE7F-D97B-4D2F-A20D-2C9861680A70}"/>
              </a:ext>
            </a:extLst>
          </p:cNvPr>
          <p:cNvSpPr txBox="1">
            <a:spLocks/>
          </p:cNvSpPr>
          <p:nvPr/>
        </p:nvSpPr>
        <p:spPr>
          <a:xfrm>
            <a:off x="175405" y="2829666"/>
            <a:ext cx="1736148" cy="1266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Survey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Marker</a:t>
            </a:r>
          </a:p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75DAF1-3D74-4729-804A-88DD8270BA88}"/>
              </a:ext>
            </a:extLst>
          </p:cNvPr>
          <p:cNvGrpSpPr/>
          <p:nvPr/>
        </p:nvGrpSpPr>
        <p:grpSpPr>
          <a:xfrm>
            <a:off x="2390821" y="1919118"/>
            <a:ext cx="1204332" cy="1590182"/>
            <a:chOff x="4433725" y="2424257"/>
            <a:chExt cx="1204332" cy="159018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D72FB8-C30A-4F2D-B899-7459C9ACD7C2}"/>
                </a:ext>
              </a:extLst>
            </p:cNvPr>
            <p:cNvCxnSpPr/>
            <p:nvPr/>
          </p:nvCxnSpPr>
          <p:spPr>
            <a:xfrm>
              <a:off x="5022509" y="2952843"/>
              <a:ext cx="0" cy="10615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9D6DC7-E136-4D73-A550-E0EE806406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3725" y="2952843"/>
              <a:ext cx="588785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924B3F-A217-4E83-970B-B3055FAD42F9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2952843"/>
              <a:ext cx="615548" cy="10303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4D0F37-C41E-41FE-A2EC-498E28DC5663}"/>
                </a:ext>
              </a:extLst>
            </p:cNvPr>
            <p:cNvSpPr/>
            <p:nvPr/>
          </p:nvSpPr>
          <p:spPr>
            <a:xfrm>
              <a:off x="4594302" y="2424257"/>
              <a:ext cx="847493" cy="28995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E4757E-C272-445C-9155-F4455B6F7337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5018049" y="2714209"/>
              <a:ext cx="0" cy="1494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3EA69D-5F12-42F2-A679-492350B6042B}"/>
                </a:ext>
              </a:extLst>
            </p:cNvPr>
            <p:cNvCxnSpPr>
              <a:cxnSpLocks/>
            </p:cNvCxnSpPr>
            <p:nvPr/>
          </p:nvCxnSpPr>
          <p:spPr>
            <a:xfrm>
              <a:off x="4808406" y="2863626"/>
              <a:ext cx="41036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2148C9-37A6-4F83-898A-9FA60376ADD4}"/>
                </a:ext>
              </a:extLst>
            </p:cNvPr>
            <p:cNvCxnSpPr/>
            <p:nvPr/>
          </p:nvCxnSpPr>
          <p:spPr>
            <a:xfrm>
              <a:off x="5531006" y="2473332"/>
              <a:ext cx="0" cy="1918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F1760E-462B-4F9E-9918-B58B9A7CD9AC}"/>
              </a:ext>
            </a:extLst>
          </p:cNvPr>
          <p:cNvGrpSpPr/>
          <p:nvPr/>
        </p:nvGrpSpPr>
        <p:grpSpPr>
          <a:xfrm>
            <a:off x="6343959" y="3953986"/>
            <a:ext cx="304056" cy="304056"/>
            <a:chOff x="7440094" y="3800336"/>
            <a:chExt cx="304056" cy="3040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AAF5EC-2E88-4A01-94C7-0C309640E4CA}"/>
                </a:ext>
              </a:extLst>
            </p:cNvPr>
            <p:cNvCxnSpPr/>
            <p:nvPr/>
          </p:nvCxnSpPr>
          <p:spPr>
            <a:xfrm>
              <a:off x="7440094" y="3800336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9773CD-01EC-46AE-9842-EB6BAB8D4C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40837" y="3801079"/>
              <a:ext cx="303313" cy="3033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30D960-8733-4324-8E09-CB15CD34B91F}"/>
              </a:ext>
            </a:extLst>
          </p:cNvPr>
          <p:cNvCxnSpPr>
            <a:cxnSpLocks/>
          </p:cNvCxnSpPr>
          <p:nvPr/>
        </p:nvCxnSpPr>
        <p:spPr>
          <a:xfrm>
            <a:off x="6495615" y="1817558"/>
            <a:ext cx="0" cy="2288084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8826E7-7087-40C0-B4B6-38EB7D86D915}"/>
              </a:ext>
            </a:extLst>
          </p:cNvPr>
          <p:cNvSpPr txBox="1">
            <a:spLocks/>
          </p:cNvSpPr>
          <p:nvPr/>
        </p:nvSpPr>
        <p:spPr>
          <a:xfrm>
            <a:off x="6798185" y="3754568"/>
            <a:ext cx="1736148" cy="85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interest – unknown position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72B226-87A9-42C2-8E6E-5B65640CB869}"/>
              </a:ext>
            </a:extLst>
          </p:cNvPr>
          <p:cNvCxnSpPr>
            <a:cxnSpLocks/>
          </p:cNvCxnSpPr>
          <p:nvPr/>
        </p:nvCxnSpPr>
        <p:spPr>
          <a:xfrm>
            <a:off x="3488102" y="2064093"/>
            <a:ext cx="2952672" cy="0"/>
          </a:xfrm>
          <a:prstGeom prst="line">
            <a:avLst/>
          </a:prstGeom>
          <a:ln w="9525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38ED00-13B6-480B-90D0-5F5F773BE369}"/>
                  </a:ext>
                </a:extLst>
              </p:cNvPr>
              <p:cNvSpPr txBox="1"/>
              <p:nvPr/>
            </p:nvSpPr>
            <p:spPr>
              <a:xfrm>
                <a:off x="4114800" y="2114550"/>
                <a:ext cx="1698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𝑙𝑜𝑛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𝑙𝑎𝑡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h𝑡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38ED00-13B6-480B-90D0-5F5F773BE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114550"/>
                <a:ext cx="1698414" cy="276999"/>
              </a:xfrm>
              <a:prstGeom prst="rect">
                <a:avLst/>
              </a:prstGeom>
              <a:blipFill>
                <a:blip r:embed="rId4"/>
                <a:stretch>
                  <a:fillRect l="-4301" r="-3943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2966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08 compliant NGS 2022 powerpoint_template_widescreen2" id="{A38E114E-F7B4-4925-8AED-4E72AAE06EE2}" vid="{4A125BD5-4760-411E-BA3C-E105BC9D2A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powerpoint_template_widescreen</Template>
  <TotalTime>1114</TotalTime>
  <Words>2615</Words>
  <Application>Microsoft Office PowerPoint</Application>
  <PresentationFormat>On-screen Show (16:9)</PresentationFormat>
  <Paragraphs>527</Paragraphs>
  <Slides>81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Cambria Math</vt:lpstr>
      <vt:lpstr>Times New Roman</vt:lpstr>
      <vt:lpstr>Office Theme</vt:lpstr>
      <vt:lpstr>Multi-Year CORS Solution V3 (MYCS3)</vt:lpstr>
      <vt:lpstr>Outline</vt:lpstr>
      <vt:lpstr>What is a multi-year CORS solution?</vt:lpstr>
      <vt:lpstr>What is a CORS?</vt:lpstr>
      <vt:lpstr>What is a CORS?</vt:lpstr>
      <vt:lpstr>What is a CORS?</vt:lpstr>
      <vt:lpstr>What is a CORS?</vt:lpstr>
      <vt:lpstr>What is a CORS?</vt:lpstr>
      <vt:lpstr>What is a CORS?</vt:lpstr>
      <vt:lpstr>What is a CORS?</vt:lpstr>
      <vt:lpstr>What is a CORS?</vt:lpstr>
      <vt:lpstr>What is a CORS?</vt:lpstr>
      <vt:lpstr>What is a CORS?</vt:lpstr>
      <vt:lpstr>What is a CORS?</vt:lpstr>
      <vt:lpstr>What is a CORS?</vt:lpstr>
      <vt:lpstr>What is a CORS?</vt:lpstr>
      <vt:lpstr>What is a CORS?</vt:lpstr>
      <vt:lpstr>What is a CORS?</vt:lpstr>
      <vt:lpstr>What is a CORS?</vt:lpstr>
      <vt:lpstr>The NOAA CORS Network (NCN)</vt:lpstr>
      <vt:lpstr>Coordinate Functions</vt:lpstr>
      <vt:lpstr>Coordinate Functions</vt:lpstr>
      <vt:lpstr>Coordinate Functions</vt:lpstr>
      <vt:lpstr>Coordinate Functions</vt:lpstr>
      <vt:lpstr>Coordinate Functions</vt:lpstr>
      <vt:lpstr>Why do we update the MYCSs?</vt:lpstr>
      <vt:lpstr>What is the International Terrestrial Reference System?</vt:lpstr>
      <vt:lpstr>What is ITRF2020?</vt:lpstr>
      <vt:lpstr>What is ITRF2020?</vt:lpstr>
      <vt:lpstr>What is ITRF2020?</vt:lpstr>
      <vt:lpstr>What is ITRF2020?</vt:lpstr>
      <vt:lpstr>What is ITRF2020?</vt:lpstr>
      <vt:lpstr>What is ITRF2020?</vt:lpstr>
      <vt:lpstr>What is ITRF2020?</vt:lpstr>
      <vt:lpstr>Realization of ITRF2020</vt:lpstr>
      <vt:lpstr>Realization of ITRF2020</vt:lpstr>
      <vt:lpstr>Realization of ITRF2020</vt:lpstr>
      <vt:lpstr>Realization of ITRF2020</vt:lpstr>
      <vt:lpstr>Realization of ITRF2020</vt:lpstr>
      <vt:lpstr>Aligning MYCS3 to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Aligning MYCS3 with ITRF2020</vt:lpstr>
      <vt:lpstr>Results</vt:lpstr>
      <vt:lpstr>MYCS3 Results</vt:lpstr>
      <vt:lpstr>MYCS3 Results</vt:lpstr>
      <vt:lpstr>MYCS3 Results</vt:lpstr>
      <vt:lpstr>MYCS3 Results</vt:lpstr>
      <vt:lpstr>MYCS3 Results</vt:lpstr>
      <vt:lpstr>MYCS3 Results</vt:lpstr>
      <vt:lpstr>MYCS3 Results</vt:lpstr>
      <vt:lpstr>MYCS3 Results</vt:lpstr>
      <vt:lpstr>MYCS3 Results</vt:lpstr>
      <vt:lpstr>MYCS3 Results</vt:lpstr>
      <vt:lpstr>MYCS3 Results</vt:lpstr>
      <vt:lpstr>MYCS3 Results</vt:lpstr>
      <vt:lpstr>MYCS3 Results</vt:lpstr>
      <vt:lpstr>MYCS3 Results</vt:lpstr>
      <vt:lpstr>What is left to do?</vt:lpstr>
      <vt:lpstr>Acknowledgements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Multi-Year CORS Solution V3 (MYCS3)</dc:title>
  <dc:creator>Phillip McFarland</dc:creator>
  <cp:lastModifiedBy>Phillip McFarland</cp:lastModifiedBy>
  <cp:revision>65</cp:revision>
  <dcterms:created xsi:type="dcterms:W3CDTF">2024-09-20T18:14:03Z</dcterms:created>
  <dcterms:modified xsi:type="dcterms:W3CDTF">2024-10-10T19:03:13Z</dcterms:modified>
</cp:coreProperties>
</file>